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75" r:id="rId6"/>
    <p:sldMasterId id="2147483683" r:id="rId7"/>
  </p:sldMasterIdLst>
  <p:notesMasterIdLst>
    <p:notesMasterId r:id="rId102"/>
  </p:notesMasterIdLst>
  <p:sldIdLst>
    <p:sldId id="256" r:id="rId8"/>
    <p:sldId id="2885" r:id="rId9"/>
    <p:sldId id="2851" r:id="rId10"/>
    <p:sldId id="2694" r:id="rId11"/>
    <p:sldId id="274" r:id="rId12"/>
    <p:sldId id="2372" r:id="rId13"/>
    <p:sldId id="2850" r:id="rId14"/>
    <p:sldId id="2842" r:id="rId15"/>
    <p:sldId id="257" r:id="rId16"/>
    <p:sldId id="2829" r:id="rId17"/>
    <p:sldId id="2852" r:id="rId18"/>
    <p:sldId id="2837" r:id="rId19"/>
    <p:sldId id="2800" r:id="rId20"/>
    <p:sldId id="2835" r:id="rId21"/>
    <p:sldId id="2830" r:id="rId22"/>
    <p:sldId id="2736" r:id="rId23"/>
    <p:sldId id="2844" r:id="rId24"/>
    <p:sldId id="2845" r:id="rId25"/>
    <p:sldId id="2697" r:id="rId26"/>
    <p:sldId id="2853" r:id="rId27"/>
    <p:sldId id="2846" r:id="rId28"/>
    <p:sldId id="275" r:id="rId29"/>
    <p:sldId id="2700" r:id="rId30"/>
    <p:sldId id="2701" r:id="rId31"/>
    <p:sldId id="276" r:id="rId32"/>
    <p:sldId id="2717" r:id="rId33"/>
    <p:sldId id="2787" r:id="rId34"/>
    <p:sldId id="2788" r:id="rId35"/>
    <p:sldId id="2854" r:id="rId36"/>
    <p:sldId id="2858" r:id="rId37"/>
    <p:sldId id="2859" r:id="rId38"/>
    <p:sldId id="2860" r:id="rId39"/>
    <p:sldId id="278" r:id="rId40"/>
    <p:sldId id="2748" r:id="rId41"/>
    <p:sldId id="2861" r:id="rId42"/>
    <p:sldId id="2862" r:id="rId43"/>
    <p:sldId id="2863" r:id="rId44"/>
    <p:sldId id="2864" r:id="rId45"/>
    <p:sldId id="2865" r:id="rId46"/>
    <p:sldId id="2866" r:id="rId47"/>
    <p:sldId id="2867" r:id="rId48"/>
    <p:sldId id="2868" r:id="rId49"/>
    <p:sldId id="2869" r:id="rId50"/>
    <p:sldId id="2810" r:id="rId51"/>
    <p:sldId id="2753" r:id="rId52"/>
    <p:sldId id="2874" r:id="rId53"/>
    <p:sldId id="2875" r:id="rId54"/>
    <p:sldId id="2876" r:id="rId55"/>
    <p:sldId id="2877" r:id="rId56"/>
    <p:sldId id="2878" r:id="rId57"/>
    <p:sldId id="2879" r:id="rId58"/>
    <p:sldId id="2880" r:id="rId59"/>
    <p:sldId id="2881" r:id="rId60"/>
    <p:sldId id="2882" r:id="rId61"/>
    <p:sldId id="2883" r:id="rId62"/>
    <p:sldId id="2884" r:id="rId63"/>
    <p:sldId id="2675" r:id="rId64"/>
    <p:sldId id="2820" r:id="rId65"/>
    <p:sldId id="2822" r:id="rId66"/>
    <p:sldId id="2873" r:id="rId67"/>
    <p:sldId id="2715" r:id="rId68"/>
    <p:sldId id="2732" r:id="rId69"/>
    <p:sldId id="2774" r:id="rId70"/>
    <p:sldId id="2775" r:id="rId71"/>
    <p:sldId id="2776" r:id="rId72"/>
    <p:sldId id="2777" r:id="rId73"/>
    <p:sldId id="2778" r:id="rId74"/>
    <p:sldId id="2779" r:id="rId75"/>
    <p:sldId id="2811" r:id="rId76"/>
    <p:sldId id="2812" r:id="rId77"/>
    <p:sldId id="2813" r:id="rId78"/>
    <p:sldId id="2814" r:id="rId79"/>
    <p:sldId id="2815" r:id="rId80"/>
    <p:sldId id="2816" r:id="rId81"/>
    <p:sldId id="2817" r:id="rId82"/>
    <p:sldId id="2823" r:id="rId83"/>
    <p:sldId id="2824" r:id="rId84"/>
    <p:sldId id="2825" r:id="rId85"/>
    <p:sldId id="2826" r:id="rId86"/>
    <p:sldId id="2827" r:id="rId87"/>
    <p:sldId id="2696" r:id="rId88"/>
    <p:sldId id="2870" r:id="rId89"/>
    <p:sldId id="2871" r:id="rId90"/>
    <p:sldId id="2872" r:id="rId91"/>
    <p:sldId id="2687" r:id="rId92"/>
    <p:sldId id="2695" r:id="rId93"/>
    <p:sldId id="2799" r:id="rId94"/>
    <p:sldId id="2802" r:id="rId95"/>
    <p:sldId id="2803" r:id="rId96"/>
    <p:sldId id="2847" r:id="rId97"/>
    <p:sldId id="2848" r:id="rId98"/>
    <p:sldId id="2849" r:id="rId99"/>
    <p:sldId id="262" r:id="rId100"/>
    <p:sldId id="283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88" autoAdjust="0"/>
    <p:restoredTop sz="93922" autoAdjust="0"/>
  </p:normalViewPr>
  <p:slideViewPr>
    <p:cSldViewPr snapToGrid="0">
      <p:cViewPr varScale="1">
        <p:scale>
          <a:sx n="72" d="100"/>
          <a:sy n="72" d="100"/>
        </p:scale>
        <p:origin x="432" y="66"/>
      </p:cViewPr>
      <p:guideLst/>
    </p:cSldViewPr>
  </p:slideViewPr>
  <p:notesTextViewPr>
    <p:cViewPr>
      <p:scale>
        <a:sx n="1" d="1"/>
        <a:sy n="1" d="1"/>
      </p:scale>
      <p:origin x="0" y="0"/>
    </p:cViewPr>
  </p:notesTextViewPr>
  <p:sorterViewPr>
    <p:cViewPr>
      <p:scale>
        <a:sx n="100" d="100"/>
        <a:sy n="100" d="100"/>
      </p:scale>
      <p:origin x="0" y="-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Month 1</c:v>
                </c:pt>
              </c:strCache>
            </c:strRef>
          </c:tx>
          <c:spPr>
            <a:solidFill>
              <a:schemeClr val="accent1"/>
            </a:solidFill>
            <a:ln>
              <a:noFill/>
            </a:ln>
            <a:effectLst/>
          </c:spPr>
          <c:invertIfNegative val="0"/>
          <c:cat>
            <c:strRef>
              <c:f>Sheet1!$A$2:$A$8</c:f>
              <c:strCache>
                <c:ptCount val="7"/>
                <c:pt idx="0">
                  <c:v>100 days</c:v>
                </c:pt>
                <c:pt idx="1">
                  <c:v>80 days</c:v>
                </c:pt>
                <c:pt idx="2">
                  <c:v>60 days</c:v>
                </c:pt>
                <c:pt idx="3">
                  <c:v>40 days</c:v>
                </c:pt>
                <c:pt idx="4">
                  <c:v>20 days </c:v>
                </c:pt>
                <c:pt idx="5">
                  <c:v>10 days</c:v>
                </c:pt>
                <c:pt idx="6">
                  <c:v>5 days</c:v>
                </c:pt>
              </c:strCache>
            </c:strRef>
          </c:cat>
          <c:val>
            <c:numRef>
              <c:f>Sheet1!$B$2:$B$8</c:f>
              <c:numCache>
                <c:formatCode>0%</c:formatCode>
                <c:ptCount val="7"/>
                <c:pt idx="0">
                  <c:v>0.4</c:v>
                </c:pt>
                <c:pt idx="1">
                  <c:v>0.5</c:v>
                </c:pt>
                <c:pt idx="2">
                  <c:v>0.6</c:v>
                </c:pt>
                <c:pt idx="3">
                  <c:v>0.7</c:v>
                </c:pt>
                <c:pt idx="4">
                  <c:v>0.8</c:v>
                </c:pt>
                <c:pt idx="5">
                  <c:v>0.9</c:v>
                </c:pt>
                <c:pt idx="6">
                  <c:v>0.93</c:v>
                </c:pt>
              </c:numCache>
            </c:numRef>
          </c:val>
          <c:extLst>
            <c:ext xmlns:c16="http://schemas.microsoft.com/office/drawing/2014/chart" uri="{C3380CC4-5D6E-409C-BE32-E72D297353CC}">
              <c16:uniqueId val="{00000000-4A81-4681-B54C-BA028230CF99}"/>
            </c:ext>
          </c:extLst>
        </c:ser>
        <c:dLbls>
          <c:showLegendKey val="0"/>
          <c:showVal val="0"/>
          <c:showCatName val="0"/>
          <c:showSerName val="0"/>
          <c:showPercent val="0"/>
          <c:showBubbleSize val="0"/>
        </c:dLbls>
        <c:gapWidth val="219"/>
        <c:overlap val="-27"/>
        <c:axId val="889461768"/>
        <c:axId val="889462096"/>
      </c:barChart>
      <c:catAx>
        <c:axId val="889461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889462096"/>
        <c:crosses val="autoZero"/>
        <c:auto val="1"/>
        <c:lblAlgn val="ctr"/>
        <c:lblOffset val="100"/>
        <c:noMultiLvlLbl val="0"/>
      </c:catAx>
      <c:valAx>
        <c:axId val="8894620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9461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[Risk Action - Checkpoint (version 1).xlsb]Sheet2!PivotTable28</c:name>
    <c:fmtId val="-1"/>
  </c:pivotSource>
  <c:chart>
    <c:autoTitleDeleted val="1"/>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28575" cap="rnd">
            <a:solidFill>
              <a:schemeClr val="accent1"/>
            </a:solidFill>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1"/>
            </a:solidFill>
            <a:round/>
          </a:ln>
          <a:effectLst/>
        </c:spPr>
        <c:marker>
          <c:symbol val="none"/>
        </c:marker>
      </c:pivotFmt>
      <c:pivotFmt>
        <c:idx val="4"/>
        <c:spPr>
          <a:solidFill>
            <a:schemeClr val="accent1"/>
          </a:solidFill>
          <a:ln w="28575" cap="rnd">
            <a:solidFill>
              <a:schemeClr val="accent1"/>
            </a:solidFill>
            <a:round/>
          </a:ln>
          <a:effectLst/>
        </c:spPr>
        <c:marker>
          <c:symbol val="none"/>
        </c:marker>
      </c:pivotFmt>
      <c:pivotFmt>
        <c:idx val="5"/>
        <c:spPr>
          <a:solidFill>
            <a:schemeClr val="accent1"/>
          </a:solidFill>
          <a:ln w="28575" cap="rnd">
            <a:solidFill>
              <a:schemeClr val="accent1"/>
            </a:solidFill>
            <a:round/>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28575" cap="rnd">
            <a:solidFill>
              <a:schemeClr val="accent1"/>
            </a:solidFill>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s>
    <c:plotArea>
      <c:layout>
        <c:manualLayout>
          <c:layoutTarget val="inner"/>
          <c:xMode val="edge"/>
          <c:yMode val="edge"/>
          <c:x val="0.10913136893145514"/>
          <c:y val="8.137532743097832E-2"/>
          <c:w val="0.83848831205682839"/>
          <c:h val="0.62346787057669439"/>
        </c:manualLayout>
      </c:layout>
      <c:lineChart>
        <c:grouping val="standard"/>
        <c:varyColors val="0"/>
        <c:ser>
          <c:idx val="0"/>
          <c:order val="0"/>
          <c:tx>
            <c:strRef>
              <c:f>Sheet2!$R$33:$R$34</c:f>
              <c:strCache>
                <c:ptCount val="1"/>
                <c:pt idx="0">
                  <c:v>Action before Listing</c:v>
                </c:pt>
              </c:strCache>
            </c:strRef>
          </c:tx>
          <c:spPr>
            <a:ln w="28575" cap="rnd">
              <a:solidFill>
                <a:schemeClr val="accent1"/>
              </a:solidFill>
              <a:round/>
            </a:ln>
            <a:effectLst/>
          </c:spPr>
          <c:marker>
            <c:symbol val="none"/>
          </c:marker>
          <c:cat>
            <c:strRef>
              <c:f>Sheet2!$Q$35:$Q$52</c:f>
              <c:strCache>
                <c:ptCount val="17"/>
                <c:pt idx="0">
                  <c:v>2017-01</c:v>
                </c:pt>
                <c:pt idx="1">
                  <c:v>2017-02</c:v>
                </c:pt>
                <c:pt idx="2">
                  <c:v>2017-03</c:v>
                </c:pt>
                <c:pt idx="3">
                  <c:v>2017-04</c:v>
                </c:pt>
                <c:pt idx="4">
                  <c:v>2017-05</c:v>
                </c:pt>
                <c:pt idx="5">
                  <c:v>2017-06</c:v>
                </c:pt>
                <c:pt idx="6">
                  <c:v>2017-07</c:v>
                </c:pt>
                <c:pt idx="7">
                  <c:v>2017-08</c:v>
                </c:pt>
                <c:pt idx="8">
                  <c:v>2017-09</c:v>
                </c:pt>
                <c:pt idx="9">
                  <c:v>2017-10</c:v>
                </c:pt>
                <c:pt idx="10">
                  <c:v>2017-11</c:v>
                </c:pt>
                <c:pt idx="11">
                  <c:v>2017-12</c:v>
                </c:pt>
                <c:pt idx="12">
                  <c:v>2018-01</c:v>
                </c:pt>
                <c:pt idx="13">
                  <c:v>2018-02</c:v>
                </c:pt>
                <c:pt idx="14">
                  <c:v>2018-03</c:v>
                </c:pt>
                <c:pt idx="15">
                  <c:v>2018-04</c:v>
                </c:pt>
                <c:pt idx="16">
                  <c:v>2018-05</c:v>
                </c:pt>
              </c:strCache>
            </c:strRef>
          </c:cat>
          <c:val>
            <c:numRef>
              <c:f>Sheet2!$R$35:$R$52</c:f>
              <c:numCache>
                <c:formatCode>0%</c:formatCode>
                <c:ptCount val="17"/>
                <c:pt idx="0">
                  <c:v>0.11027302369190725</c:v>
                </c:pt>
                <c:pt idx="1">
                  <c:v>0.10552448179941973</c:v>
                </c:pt>
                <c:pt idx="2">
                  <c:v>0.26408293726056176</c:v>
                </c:pt>
                <c:pt idx="3">
                  <c:v>0.31831443409254467</c:v>
                </c:pt>
                <c:pt idx="4">
                  <c:v>0.17460262452638389</c:v>
                </c:pt>
                <c:pt idx="5">
                  <c:v>0.11108239193565553</c:v>
                </c:pt>
                <c:pt idx="6">
                  <c:v>0.14072448957715478</c:v>
                </c:pt>
                <c:pt idx="7">
                  <c:v>0.17982169490389288</c:v>
                </c:pt>
                <c:pt idx="8">
                  <c:v>0.22346604380109444</c:v>
                </c:pt>
                <c:pt idx="9">
                  <c:v>0.19871498512275212</c:v>
                </c:pt>
                <c:pt idx="10">
                  <c:v>0.47796585904328465</c:v>
                </c:pt>
                <c:pt idx="11">
                  <c:v>0.3251288124955713</c:v>
                </c:pt>
                <c:pt idx="12">
                  <c:v>0.34845611376913649</c:v>
                </c:pt>
                <c:pt idx="13">
                  <c:v>0.28501757154127522</c:v>
                </c:pt>
                <c:pt idx="14">
                  <c:v>0.25010016633682602</c:v>
                </c:pt>
                <c:pt idx="15">
                  <c:v>0.26300954323986953</c:v>
                </c:pt>
                <c:pt idx="16">
                  <c:v>0.26840236686390534</c:v>
                </c:pt>
              </c:numCache>
            </c:numRef>
          </c:val>
          <c:smooth val="1"/>
          <c:extLst>
            <c:ext xmlns:c16="http://schemas.microsoft.com/office/drawing/2014/chart" uri="{C3380CC4-5D6E-409C-BE32-E72D297353CC}">
              <c16:uniqueId val="{00000000-BAD9-4539-9D1D-3FDA1AAB9E49}"/>
            </c:ext>
          </c:extLst>
        </c:ser>
        <c:ser>
          <c:idx val="1"/>
          <c:order val="1"/>
          <c:tx>
            <c:strRef>
              <c:f>Sheet2!$S$33:$S$34</c:f>
              <c:strCache>
                <c:ptCount val="1"/>
                <c:pt idx="0">
                  <c:v>Action after listing</c:v>
                </c:pt>
              </c:strCache>
            </c:strRef>
          </c:tx>
          <c:spPr>
            <a:ln w="28575" cap="rnd">
              <a:solidFill>
                <a:schemeClr val="accent2"/>
              </a:solidFill>
              <a:round/>
            </a:ln>
            <a:effectLst/>
          </c:spPr>
          <c:marker>
            <c:symbol val="none"/>
          </c:marker>
          <c:cat>
            <c:strRef>
              <c:f>Sheet2!$Q$35:$Q$52</c:f>
              <c:strCache>
                <c:ptCount val="17"/>
                <c:pt idx="0">
                  <c:v>2017-01</c:v>
                </c:pt>
                <c:pt idx="1">
                  <c:v>2017-02</c:v>
                </c:pt>
                <c:pt idx="2">
                  <c:v>2017-03</c:v>
                </c:pt>
                <c:pt idx="3">
                  <c:v>2017-04</c:v>
                </c:pt>
                <c:pt idx="4">
                  <c:v>2017-05</c:v>
                </c:pt>
                <c:pt idx="5">
                  <c:v>2017-06</c:v>
                </c:pt>
                <c:pt idx="6">
                  <c:v>2017-07</c:v>
                </c:pt>
                <c:pt idx="7">
                  <c:v>2017-08</c:v>
                </c:pt>
                <c:pt idx="8">
                  <c:v>2017-09</c:v>
                </c:pt>
                <c:pt idx="9">
                  <c:v>2017-10</c:v>
                </c:pt>
                <c:pt idx="10">
                  <c:v>2017-11</c:v>
                </c:pt>
                <c:pt idx="11">
                  <c:v>2017-12</c:v>
                </c:pt>
                <c:pt idx="12">
                  <c:v>2018-01</c:v>
                </c:pt>
                <c:pt idx="13">
                  <c:v>2018-02</c:v>
                </c:pt>
                <c:pt idx="14">
                  <c:v>2018-03</c:v>
                </c:pt>
                <c:pt idx="15">
                  <c:v>2018-04</c:v>
                </c:pt>
                <c:pt idx="16">
                  <c:v>2018-05</c:v>
                </c:pt>
              </c:strCache>
            </c:strRef>
          </c:cat>
          <c:val>
            <c:numRef>
              <c:f>Sheet2!$S$35:$S$52</c:f>
              <c:numCache>
                <c:formatCode>0%</c:formatCode>
                <c:ptCount val="17"/>
                <c:pt idx="0">
                  <c:v>0.49099483619977891</c:v>
                </c:pt>
                <c:pt idx="1">
                  <c:v>0.4747106152603715</c:v>
                </c:pt>
                <c:pt idx="2">
                  <c:v>0.42496278553131683</c:v>
                </c:pt>
                <c:pt idx="3">
                  <c:v>0.33511952229980746</c:v>
                </c:pt>
                <c:pt idx="4">
                  <c:v>0.51987454948710843</c:v>
                </c:pt>
                <c:pt idx="5">
                  <c:v>0.5961441972905992</c:v>
                </c:pt>
                <c:pt idx="6">
                  <c:v>0.56269071627135847</c:v>
                </c:pt>
                <c:pt idx="7">
                  <c:v>0.50503996782464433</c:v>
                </c:pt>
                <c:pt idx="8">
                  <c:v>0.53041352076587467</c:v>
                </c:pt>
                <c:pt idx="9">
                  <c:v>0.57663857178420286</c:v>
                </c:pt>
                <c:pt idx="10">
                  <c:v>0.35912805307634055</c:v>
                </c:pt>
                <c:pt idx="11">
                  <c:v>0.44794861672082359</c:v>
                </c:pt>
                <c:pt idx="12">
                  <c:v>0.42858159742524621</c:v>
                </c:pt>
                <c:pt idx="13">
                  <c:v>0.45613489843569455</c:v>
                </c:pt>
                <c:pt idx="14">
                  <c:v>0.5050083168413001</c:v>
                </c:pt>
                <c:pt idx="15">
                  <c:v>0.49578540461457926</c:v>
                </c:pt>
                <c:pt idx="16">
                  <c:v>0.49715502958579882</c:v>
                </c:pt>
              </c:numCache>
            </c:numRef>
          </c:val>
          <c:smooth val="1"/>
          <c:extLst>
            <c:ext xmlns:c16="http://schemas.microsoft.com/office/drawing/2014/chart" uri="{C3380CC4-5D6E-409C-BE32-E72D297353CC}">
              <c16:uniqueId val="{00000001-BAD9-4539-9D1D-3FDA1AAB9E49}"/>
            </c:ext>
          </c:extLst>
        </c:ser>
        <c:ser>
          <c:idx val="2"/>
          <c:order val="2"/>
          <c:tx>
            <c:strRef>
              <c:f>Sheet2!$T$33:$T$34</c:f>
              <c:strCache>
                <c:ptCount val="1"/>
                <c:pt idx="0">
                  <c:v>Action after Transaction</c:v>
                </c:pt>
              </c:strCache>
            </c:strRef>
          </c:tx>
          <c:spPr>
            <a:ln w="28575" cap="rnd">
              <a:solidFill>
                <a:schemeClr val="accent3"/>
              </a:solidFill>
              <a:round/>
            </a:ln>
            <a:effectLst/>
          </c:spPr>
          <c:marker>
            <c:symbol val="none"/>
          </c:marker>
          <c:cat>
            <c:strRef>
              <c:f>Sheet2!$Q$35:$Q$52</c:f>
              <c:strCache>
                <c:ptCount val="17"/>
                <c:pt idx="0">
                  <c:v>2017-01</c:v>
                </c:pt>
                <c:pt idx="1">
                  <c:v>2017-02</c:v>
                </c:pt>
                <c:pt idx="2">
                  <c:v>2017-03</c:v>
                </c:pt>
                <c:pt idx="3">
                  <c:v>2017-04</c:v>
                </c:pt>
                <c:pt idx="4">
                  <c:v>2017-05</c:v>
                </c:pt>
                <c:pt idx="5">
                  <c:v>2017-06</c:v>
                </c:pt>
                <c:pt idx="6">
                  <c:v>2017-07</c:v>
                </c:pt>
                <c:pt idx="7">
                  <c:v>2017-08</c:v>
                </c:pt>
                <c:pt idx="8">
                  <c:v>2017-09</c:v>
                </c:pt>
                <c:pt idx="9">
                  <c:v>2017-10</c:v>
                </c:pt>
                <c:pt idx="10">
                  <c:v>2017-11</c:v>
                </c:pt>
                <c:pt idx="11">
                  <c:v>2017-12</c:v>
                </c:pt>
                <c:pt idx="12">
                  <c:v>2018-01</c:v>
                </c:pt>
                <c:pt idx="13">
                  <c:v>2018-02</c:v>
                </c:pt>
                <c:pt idx="14">
                  <c:v>2018-03</c:v>
                </c:pt>
                <c:pt idx="15">
                  <c:v>2018-04</c:v>
                </c:pt>
                <c:pt idx="16">
                  <c:v>2018-05</c:v>
                </c:pt>
              </c:strCache>
            </c:strRef>
          </c:cat>
          <c:val>
            <c:numRef>
              <c:f>Sheet2!$T$35:$T$52</c:f>
              <c:numCache>
                <c:formatCode>0%</c:formatCode>
                <c:ptCount val="17"/>
                <c:pt idx="0">
                  <c:v>0.37620173805958662</c:v>
                </c:pt>
                <c:pt idx="1">
                  <c:v>0.33682289953040412</c:v>
                </c:pt>
                <c:pt idx="2">
                  <c:v>0.26851844855335838</c:v>
                </c:pt>
                <c:pt idx="3">
                  <c:v>0.27652539241047985</c:v>
                </c:pt>
                <c:pt idx="4">
                  <c:v>0.25151326125127066</c:v>
                </c:pt>
                <c:pt idx="5">
                  <c:v>0.22727341837587994</c:v>
                </c:pt>
                <c:pt idx="6">
                  <c:v>0.2252077780080467</c:v>
                </c:pt>
                <c:pt idx="7">
                  <c:v>0.26456688954803681</c:v>
                </c:pt>
                <c:pt idx="8">
                  <c:v>0.20968201827193864</c:v>
                </c:pt>
                <c:pt idx="9">
                  <c:v>0.17209597306684685</c:v>
                </c:pt>
                <c:pt idx="10">
                  <c:v>0.12681734098384126</c:v>
                </c:pt>
                <c:pt idx="11">
                  <c:v>0.16959721420834725</c:v>
                </c:pt>
                <c:pt idx="12">
                  <c:v>0.17099944579746693</c:v>
                </c:pt>
                <c:pt idx="13">
                  <c:v>0.18052069138635873</c:v>
                </c:pt>
                <c:pt idx="14">
                  <c:v>0.19319961633257651</c:v>
                </c:pt>
                <c:pt idx="15">
                  <c:v>0.17805994389487673</c:v>
                </c:pt>
                <c:pt idx="16">
                  <c:v>0.17882130177514793</c:v>
                </c:pt>
              </c:numCache>
            </c:numRef>
          </c:val>
          <c:smooth val="1"/>
          <c:extLst>
            <c:ext xmlns:c16="http://schemas.microsoft.com/office/drawing/2014/chart" uri="{C3380CC4-5D6E-409C-BE32-E72D297353CC}">
              <c16:uniqueId val="{00000002-BAD9-4539-9D1D-3FDA1AAB9E49}"/>
            </c:ext>
          </c:extLst>
        </c:ser>
        <c:ser>
          <c:idx val="3"/>
          <c:order val="3"/>
          <c:tx>
            <c:strRef>
              <c:f>Sheet2!$U$33:$U$34</c:f>
              <c:strCache>
                <c:ptCount val="1"/>
                <c:pt idx="0">
                  <c:v>Action after Claim</c:v>
                </c:pt>
              </c:strCache>
            </c:strRef>
          </c:tx>
          <c:spPr>
            <a:ln w="28575" cap="rnd">
              <a:solidFill>
                <a:schemeClr val="accent4"/>
              </a:solidFill>
              <a:round/>
            </a:ln>
            <a:effectLst/>
          </c:spPr>
          <c:marker>
            <c:symbol val="none"/>
          </c:marker>
          <c:cat>
            <c:strRef>
              <c:f>Sheet2!$Q$35:$Q$52</c:f>
              <c:strCache>
                <c:ptCount val="17"/>
                <c:pt idx="0">
                  <c:v>2017-01</c:v>
                </c:pt>
                <c:pt idx="1">
                  <c:v>2017-02</c:v>
                </c:pt>
                <c:pt idx="2">
                  <c:v>2017-03</c:v>
                </c:pt>
                <c:pt idx="3">
                  <c:v>2017-04</c:v>
                </c:pt>
                <c:pt idx="4">
                  <c:v>2017-05</c:v>
                </c:pt>
                <c:pt idx="5">
                  <c:v>2017-06</c:v>
                </c:pt>
                <c:pt idx="6">
                  <c:v>2017-07</c:v>
                </c:pt>
                <c:pt idx="7">
                  <c:v>2017-08</c:v>
                </c:pt>
                <c:pt idx="8">
                  <c:v>2017-09</c:v>
                </c:pt>
                <c:pt idx="9">
                  <c:v>2017-10</c:v>
                </c:pt>
                <c:pt idx="10">
                  <c:v>2017-11</c:v>
                </c:pt>
                <c:pt idx="11">
                  <c:v>2017-12</c:v>
                </c:pt>
                <c:pt idx="12">
                  <c:v>2018-01</c:v>
                </c:pt>
                <c:pt idx="13">
                  <c:v>2018-02</c:v>
                </c:pt>
                <c:pt idx="14">
                  <c:v>2018-03</c:v>
                </c:pt>
                <c:pt idx="15">
                  <c:v>2018-04</c:v>
                </c:pt>
                <c:pt idx="16">
                  <c:v>2018-05</c:v>
                </c:pt>
              </c:strCache>
            </c:strRef>
          </c:cat>
          <c:val>
            <c:numRef>
              <c:f>Sheet2!$U$35:$U$52</c:f>
              <c:numCache>
                <c:formatCode>0%</c:formatCode>
                <c:ptCount val="17"/>
                <c:pt idx="0">
                  <c:v>2.2530402048727242E-2</c:v>
                </c:pt>
                <c:pt idx="1">
                  <c:v>8.294200340980469E-2</c:v>
                </c:pt>
                <c:pt idx="2">
                  <c:v>4.2435828654763072E-2</c:v>
                </c:pt>
                <c:pt idx="3">
                  <c:v>7.0040651197168027E-2</c:v>
                </c:pt>
                <c:pt idx="4">
                  <c:v>5.4009564735237041E-2</c:v>
                </c:pt>
                <c:pt idx="5">
                  <c:v>6.5499992397865317E-2</c:v>
                </c:pt>
                <c:pt idx="6">
                  <c:v>7.1377016143440081E-2</c:v>
                </c:pt>
                <c:pt idx="7">
                  <c:v>5.0571447723426005E-2</c:v>
                </c:pt>
                <c:pt idx="8">
                  <c:v>3.6438417161092251E-2</c:v>
                </c:pt>
                <c:pt idx="9">
                  <c:v>5.2550470026198184E-2</c:v>
                </c:pt>
                <c:pt idx="10">
                  <c:v>3.6088746896533533E-2</c:v>
                </c:pt>
                <c:pt idx="11">
                  <c:v>5.7325356575257877E-2</c:v>
                </c:pt>
                <c:pt idx="12">
                  <c:v>5.1962843008150336E-2</c:v>
                </c:pt>
                <c:pt idx="13">
                  <c:v>7.8326838636671531E-2</c:v>
                </c:pt>
                <c:pt idx="14">
                  <c:v>5.1691900489297379E-2</c:v>
                </c:pt>
                <c:pt idx="15">
                  <c:v>6.3145108250674473E-2</c:v>
                </c:pt>
                <c:pt idx="16">
                  <c:v>5.562130177514793E-2</c:v>
                </c:pt>
              </c:numCache>
            </c:numRef>
          </c:val>
          <c:smooth val="1"/>
          <c:extLst>
            <c:ext xmlns:c16="http://schemas.microsoft.com/office/drawing/2014/chart" uri="{C3380CC4-5D6E-409C-BE32-E72D297353CC}">
              <c16:uniqueId val="{00000003-BAD9-4539-9D1D-3FDA1AAB9E49}"/>
            </c:ext>
          </c:extLst>
        </c:ser>
        <c:dLbls>
          <c:showLegendKey val="0"/>
          <c:showVal val="0"/>
          <c:showCatName val="0"/>
          <c:showSerName val="0"/>
          <c:showPercent val="0"/>
          <c:showBubbleSize val="0"/>
        </c:dLbls>
        <c:smooth val="0"/>
        <c:axId val="981069304"/>
        <c:axId val="981068976"/>
      </c:lineChart>
      <c:catAx>
        <c:axId val="981069304"/>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dirty="0"/>
                  <a:t>First Action Month</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81068976"/>
        <c:crosses val="autoZero"/>
        <c:auto val="1"/>
        <c:lblAlgn val="ctr"/>
        <c:lblOffset val="100"/>
        <c:noMultiLvlLbl val="0"/>
      </c:catAx>
      <c:valAx>
        <c:axId val="981068976"/>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dirty="0"/>
                  <a:t>% Actioned Users</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981069304"/>
        <c:crosses val="autoZero"/>
        <c:crossBetween val="between"/>
      </c:valAx>
      <c:spPr>
        <a:noFill/>
        <a:ln>
          <a:noFill/>
        </a:ln>
        <a:effectLst/>
      </c:spPr>
    </c:plotArea>
    <c:legend>
      <c:legendPos val="b"/>
      <c:layout>
        <c:manualLayout>
          <c:xMode val="edge"/>
          <c:yMode val="edge"/>
          <c:x val="8.0563620925417551E-2"/>
          <c:y val="0.88815551763083078"/>
          <c:w val="0.91777082015988498"/>
          <c:h val="0.1088168059050551"/>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600" b="1" dirty="0">
                <a:solidFill>
                  <a:schemeClr val="tx1"/>
                </a:solidFill>
                <a:latin typeface="Arial" panose="020B0604020202020204" pitchFamily="34" charset="0"/>
                <a:cs typeface="Arial" panose="020B0604020202020204" pitchFamily="34" charset="0"/>
              </a:rPr>
              <a:t>Educational background</a:t>
            </a:r>
          </a:p>
        </c:rich>
      </c:tx>
      <c:layout>
        <c:manualLayout>
          <c:xMode val="edge"/>
          <c:yMode val="edge"/>
          <c:x val="0.20839454670815152"/>
          <c:y val="2.5387123650884271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5374435811417593E-2"/>
          <c:y val="0.31287251106238922"/>
          <c:w val="0.46840326508565494"/>
          <c:h val="0.64810239454060725"/>
        </c:manualLayout>
      </c:layout>
      <c:pie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75C2-435F-BA1E-E2BCD53DB3AA}"/>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5C2-435F-BA1E-E2BCD53DB3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5C2-435F-BA1E-E2BCD53DB3A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5C2-435F-BA1E-E2BCD53DB3A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5C2-435F-BA1E-E2BCD53DB3A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5C2-435F-BA1E-E2BCD53DB3A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5C2-435F-BA1E-E2BCD53DB3AA}"/>
              </c:ext>
            </c:extLst>
          </c:dPt>
          <c:dLbls>
            <c:dLbl>
              <c:idx val="0"/>
              <c:layout>
                <c:manualLayout>
                  <c:x val="7.3621281893363713E-2"/>
                  <c:y val="-8.8623686266632945E-2"/>
                </c:manualLayout>
              </c:layout>
              <c:tx>
                <c:rich>
                  <a:bodyPr/>
                  <a:lstStyle/>
                  <a:p>
                    <a:fld id="{41F22C51-A11A-42B6-B31D-B97854E25C8F}" type="VALUE">
                      <a:rPr lang="en-US" smtClean="0"/>
                      <a:pPr/>
                      <a:t>[VALUE]</a:t>
                    </a:fld>
                    <a:endParaRPr lang="en-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5C2-435F-BA1E-E2BCD53DB3AA}"/>
                </c:ext>
              </c:extLst>
            </c:dLbl>
            <c:dLbl>
              <c:idx val="1"/>
              <c:layout>
                <c:manualLayout>
                  <c:x val="-1.3129385316901613E-2"/>
                  <c:y val="-1.21022617328490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5C2-435F-BA1E-E2BCD53DB3AA}"/>
                </c:ext>
              </c:extLst>
            </c:dLbl>
            <c:dLbl>
              <c:idx val="2"/>
              <c:layout>
                <c:manualLayout>
                  <c:x val="-9.6984033116499113E-2"/>
                  <c:y val="9.8188663977001687E-3"/>
                </c:manualLayout>
              </c:layout>
              <c:tx>
                <c:rich>
                  <a:bodyPr/>
                  <a:lstStyle/>
                  <a:p>
                    <a:r>
                      <a:rPr lang="en-US" dirty="0"/>
                      <a:t>10%</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75C2-435F-BA1E-E2BCD53DB3AA}"/>
                </c:ext>
              </c:extLst>
            </c:dLbl>
            <c:dLbl>
              <c:idx val="3"/>
              <c:layout>
                <c:manualLayout>
                  <c:x val="-9.9349497338852788E-2"/>
                  <c:y val="-2.6183643727200452E-2"/>
                </c:manualLayout>
              </c:layout>
              <c:tx>
                <c:rich>
                  <a:bodyPr/>
                  <a:lstStyle/>
                  <a:p>
                    <a:r>
                      <a:rPr lang="en-US" dirty="0"/>
                      <a:t>24%</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75C2-435F-BA1E-E2BCD53DB3AA}"/>
                </c:ext>
              </c:extLst>
            </c:dLbl>
            <c:dLbl>
              <c:idx val="4"/>
              <c:layout>
                <c:manualLayout>
                  <c:x val="-0.12773506800709644"/>
                  <c:y val="-5.236728745440090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5C2-435F-BA1E-E2BCD53DB3AA}"/>
                </c:ext>
              </c:extLst>
            </c:dLbl>
            <c:dLbl>
              <c:idx val="5"/>
              <c:layout>
                <c:manualLayout>
                  <c:x val="-7.5024999260121267E-2"/>
                  <c:y val="-9.37348495853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5C2-435F-BA1E-E2BCD53DB3AA}"/>
                </c:ext>
              </c:extLst>
            </c:dLbl>
            <c:dLbl>
              <c:idx val="6"/>
              <c:layout>
                <c:manualLayout>
                  <c:x val="6.7295480777518572E-3"/>
                  <c:y val="-9.75308597694058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5C2-435F-BA1E-E2BCD53DB3AA}"/>
                </c:ext>
              </c:extLst>
            </c:dLbl>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3"/>
                <c:pt idx="0">
                  <c:v>Business</c:v>
                </c:pt>
                <c:pt idx="1">
                  <c:v>Engineering</c:v>
                </c:pt>
                <c:pt idx="2">
                  <c:v>Statistics</c:v>
                </c:pt>
              </c:strCache>
            </c:strRef>
          </c:cat>
          <c:val>
            <c:numRef>
              <c:f>Sheet1!$B$2:$B$8</c:f>
              <c:numCache>
                <c:formatCode>0%</c:formatCode>
                <c:ptCount val="7"/>
                <c:pt idx="0">
                  <c:v>0.35</c:v>
                </c:pt>
                <c:pt idx="1">
                  <c:v>0.55000000000000004</c:v>
                </c:pt>
                <c:pt idx="2">
                  <c:v>0.1</c:v>
                </c:pt>
              </c:numCache>
            </c:numRef>
          </c:val>
          <c:extLst>
            <c:ext xmlns:c16="http://schemas.microsoft.com/office/drawing/2014/chart" uri="{C3380CC4-5D6E-409C-BE32-E72D297353CC}">
              <c16:uniqueId val="{0000000E-75C2-435F-BA1E-E2BCD53DB3AA}"/>
            </c:ext>
          </c:extLst>
        </c:ser>
        <c:dLbls>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67397658074197686"/>
          <c:y val="0.19033386266485638"/>
          <c:w val="0.27304328680769208"/>
          <c:h val="0.7792015889540825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effectLst/>
                <a:latin typeface="Arial" panose="020B0604020202020204" pitchFamily="34" charset="0"/>
                <a:ea typeface="+mn-ea"/>
                <a:cs typeface="Arial" panose="020B0604020202020204" pitchFamily="34" charset="0"/>
              </a:defRPr>
            </a:pPr>
            <a:r>
              <a:rPr lang="en-US" sz="1600" b="1" dirty="0">
                <a:solidFill>
                  <a:schemeClr val="tx1"/>
                </a:solidFill>
                <a:latin typeface="Arial" panose="020B0604020202020204" pitchFamily="34" charset="0"/>
                <a:cs typeface="Arial" panose="020B0604020202020204" pitchFamily="34" charset="0"/>
              </a:rPr>
              <a:t>Years of Experience</a:t>
            </a:r>
          </a:p>
        </c:rich>
      </c:tx>
      <c:layout>
        <c:manualLayout>
          <c:xMode val="edge"/>
          <c:yMode val="edge"/>
          <c:x val="0.30108933409722655"/>
          <c:y val="2.954843265537154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effectLst/>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8.1287302994090385E-2"/>
          <c:y val="0.15654870294201492"/>
          <c:w val="0.86765011071704334"/>
          <c:h val="0.76789423074525665"/>
        </c:manualLayout>
      </c:layout>
      <c:barChart>
        <c:barDir val="col"/>
        <c:grouping val="clustered"/>
        <c:varyColors val="0"/>
        <c:ser>
          <c:idx val="0"/>
          <c:order val="0"/>
          <c:tx>
            <c:strRef>
              <c:f>Sheet1!$B$1</c:f>
              <c:strCache>
                <c:ptCount val="1"/>
                <c:pt idx="0">
                  <c:v>Column1</c:v>
                </c:pt>
              </c:strCache>
            </c:strRef>
          </c:tx>
          <c:spPr>
            <a:gradFill>
              <a:gsLst>
                <a:gs pos="0">
                  <a:schemeClr val="accent1"/>
                </a:gs>
                <a:gs pos="100000">
                  <a:schemeClr val="accent1">
                    <a:lumMod val="84000"/>
                  </a:schemeClr>
                </a:gs>
              </a:gsLst>
              <a:lin ang="5400000" scaled="1"/>
            </a:gra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1B0-4EEF-952B-C31802B1B7C4}"/>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21B0-4EEF-952B-C31802B1B7C4}"/>
              </c:ext>
            </c:extLst>
          </c:dPt>
          <c:dPt>
            <c:idx val="2"/>
            <c:invertIfNegative val="0"/>
            <c:bubble3D val="0"/>
            <c:extLst>
              <c:ext xmlns:c16="http://schemas.microsoft.com/office/drawing/2014/chart" uri="{C3380CC4-5D6E-409C-BE32-E72D297353CC}">
                <c16:uniqueId val="{00000004-21B0-4EEF-952B-C31802B1B7C4}"/>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6-21B0-4EEF-952B-C31802B1B7C4}"/>
              </c:ext>
            </c:extLst>
          </c:dPt>
          <c:dPt>
            <c:idx val="4"/>
            <c:invertIfNegative val="0"/>
            <c:bubble3D val="0"/>
            <c:extLst>
              <c:ext xmlns:c16="http://schemas.microsoft.com/office/drawing/2014/chart" uri="{C3380CC4-5D6E-409C-BE32-E72D297353CC}">
                <c16:uniqueId val="{00000007-21B0-4EEF-952B-C31802B1B7C4}"/>
              </c:ext>
            </c:extLst>
          </c:dPt>
          <c:dPt>
            <c:idx val="5"/>
            <c:invertIfNegative val="0"/>
            <c:bubble3D val="0"/>
            <c:extLst>
              <c:ext xmlns:c16="http://schemas.microsoft.com/office/drawing/2014/chart" uri="{C3380CC4-5D6E-409C-BE32-E72D297353CC}">
                <c16:uniqueId val="{00000008-21B0-4EEF-952B-C31802B1B7C4}"/>
              </c:ext>
            </c:extLst>
          </c:dPt>
          <c:dPt>
            <c:idx val="6"/>
            <c:invertIfNegative val="0"/>
            <c:bubble3D val="0"/>
            <c:extLst>
              <c:ext xmlns:c16="http://schemas.microsoft.com/office/drawing/2014/chart" uri="{C3380CC4-5D6E-409C-BE32-E72D297353CC}">
                <c16:uniqueId val="{00000009-21B0-4EEF-952B-C31802B1B7C4}"/>
              </c:ext>
            </c:extLst>
          </c:dPt>
          <c:dLbls>
            <c:dLbl>
              <c:idx val="0"/>
              <c:tx>
                <c:rich>
                  <a:bodyPr/>
                  <a:lstStyle/>
                  <a:p>
                    <a:r>
                      <a:rPr lang="en-US" dirty="0"/>
                      <a:t>21%</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1B0-4EEF-952B-C31802B1B7C4}"/>
                </c:ext>
              </c:extLst>
            </c:dLbl>
            <c:dLbl>
              <c:idx val="1"/>
              <c:tx>
                <c:rich>
                  <a:bodyPr/>
                  <a:lstStyle/>
                  <a:p>
                    <a:r>
                      <a:rPr lang="en-US" dirty="0"/>
                      <a:t>44%</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1B0-4EEF-952B-C31802B1B7C4}"/>
                </c:ext>
              </c:extLst>
            </c:dLbl>
            <c:dLbl>
              <c:idx val="2"/>
              <c:tx>
                <c:rich>
                  <a:bodyPr/>
                  <a:lstStyle/>
                  <a:p>
                    <a:fld id="{FAAF3BB4-E9B8-4F49-BC26-33E43A7B264D}" type="VALUE">
                      <a:rPr lang="en-US"/>
                      <a:pPr/>
                      <a:t>[VALUE]</a:t>
                    </a:fld>
                    <a:r>
                      <a:rPr lang="en-US" dirty="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1B0-4EEF-952B-C31802B1B7C4}"/>
                </c:ext>
              </c:extLst>
            </c:dLbl>
            <c:dLbl>
              <c:idx val="3"/>
              <c:tx>
                <c:rich>
                  <a:bodyPr/>
                  <a:lstStyle/>
                  <a:p>
                    <a:r>
                      <a:rPr lang="en-US" dirty="0"/>
                      <a:t>10%</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1B0-4EEF-952B-C31802B1B7C4}"/>
                </c:ext>
              </c:extLst>
            </c:dLbl>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4"/>
                <c:pt idx="0">
                  <c:v>0-2 years</c:v>
                </c:pt>
                <c:pt idx="1">
                  <c:v>2-5 Years</c:v>
                </c:pt>
                <c:pt idx="2">
                  <c:v>5-10 Years</c:v>
                </c:pt>
                <c:pt idx="3">
                  <c:v>10+ Years</c:v>
                </c:pt>
              </c:strCache>
            </c:strRef>
          </c:cat>
          <c:val>
            <c:numRef>
              <c:f>Sheet1!$B$2:$B$8</c:f>
              <c:numCache>
                <c:formatCode>General</c:formatCode>
                <c:ptCount val="7"/>
                <c:pt idx="0">
                  <c:v>21</c:v>
                </c:pt>
                <c:pt idx="1">
                  <c:v>44</c:v>
                </c:pt>
                <c:pt idx="2">
                  <c:v>25</c:v>
                </c:pt>
                <c:pt idx="3">
                  <c:v>10</c:v>
                </c:pt>
              </c:numCache>
            </c:numRef>
          </c:val>
          <c:extLst>
            <c:ext xmlns:c16="http://schemas.microsoft.com/office/drawing/2014/chart" uri="{C3380CC4-5D6E-409C-BE32-E72D297353CC}">
              <c16:uniqueId val="{0000000A-21B0-4EEF-952B-C31802B1B7C4}"/>
            </c:ext>
          </c:extLst>
        </c:ser>
        <c:dLbls>
          <c:dLblPos val="inEnd"/>
          <c:showLegendKey val="0"/>
          <c:showVal val="1"/>
          <c:showCatName val="0"/>
          <c:showSerName val="0"/>
          <c:showPercent val="0"/>
          <c:showBubbleSize val="0"/>
        </c:dLbls>
        <c:gapWidth val="41"/>
        <c:axId val="246625008"/>
        <c:axId val="246624448"/>
      </c:barChart>
      <c:valAx>
        <c:axId val="246624448"/>
        <c:scaling>
          <c:orientation val="minMax"/>
          <c:max val="44"/>
          <c:min val="0"/>
        </c:scaling>
        <c:delete val="1"/>
        <c:axPos val="l"/>
        <c:numFmt formatCode="General" sourceLinked="1"/>
        <c:majorTickMark val="none"/>
        <c:minorTickMark val="none"/>
        <c:tickLblPos val="nextTo"/>
        <c:crossAx val="246625008"/>
        <c:crosses val="autoZero"/>
        <c:crossBetween val="between"/>
      </c:valAx>
      <c:catAx>
        <c:axId val="246625008"/>
        <c:scaling>
          <c:orientation val="minMax"/>
        </c:scaling>
        <c:delete val="1"/>
        <c:axPos val="b"/>
        <c:numFmt formatCode="General" sourceLinked="1"/>
        <c:majorTickMark val="none"/>
        <c:minorTickMark val="none"/>
        <c:tickLblPos val="nextTo"/>
        <c:crossAx val="246624448"/>
        <c:crosses val="autoZero"/>
        <c:auto val="1"/>
        <c:lblAlgn val="ctr"/>
        <c:lblOffset val="100"/>
        <c:noMultiLvlLbl val="0"/>
      </c:catAx>
      <c:spPr>
        <a:noFill/>
        <a:ln>
          <a:noFill/>
        </a:ln>
        <a:effectLst/>
      </c:spPr>
    </c:plotArea>
    <c:legend>
      <c:legendPos val="t"/>
      <c:legendEntry>
        <c:idx val="4"/>
        <c:delete val="1"/>
      </c:legendEntry>
      <c:legendEntry>
        <c:idx val="5"/>
        <c:delete val="1"/>
      </c:legendEntry>
      <c:legendEntry>
        <c:idx val="6"/>
        <c:delete val="1"/>
      </c:legendEntry>
      <c:layout>
        <c:manualLayout>
          <c:xMode val="edge"/>
          <c:yMode val="edge"/>
          <c:x val="0.66579610445907811"/>
          <c:y val="0.38068125011316645"/>
          <c:w val="0.2642078111052113"/>
          <c:h val="0.5684143237606996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F6B-44A8-9F36-75CCDF5866F2}"/>
              </c:ext>
            </c:extLst>
          </c:dPt>
          <c:dPt>
            <c:idx val="1"/>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3-3F6B-44A8-9F36-75CCDF5866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6B-44A8-9F36-75CCDF5866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6B-44A8-9F36-75CCDF5866F2}"/>
              </c:ext>
            </c:extLst>
          </c:dPt>
          <c:cat>
            <c:numRef>
              <c:f>Sheet1!$A$2:$A$5</c:f>
              <c:numCache>
                <c:formatCode>General</c:formatCode>
                <c:ptCount val="4"/>
              </c:numCache>
            </c:numRef>
          </c:cat>
          <c:val>
            <c:numRef>
              <c:f>Sheet1!$B$2:$B$5</c:f>
              <c:numCache>
                <c:formatCode>0%</c:formatCode>
                <c:ptCount val="4"/>
                <c:pt idx="0">
                  <c:v>0.5</c:v>
                </c:pt>
                <c:pt idx="1">
                  <c:v>0.5</c:v>
                </c:pt>
              </c:numCache>
            </c:numRef>
          </c:val>
          <c:extLst>
            <c:ext xmlns:c16="http://schemas.microsoft.com/office/drawing/2014/chart" uri="{C3380CC4-5D6E-409C-BE32-E72D297353CC}">
              <c16:uniqueId val="{00000008-3F6B-44A8-9F36-75CCDF586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01D-46EB-956B-03DF4E2CE78B}"/>
              </c:ext>
            </c:extLst>
          </c:dPt>
          <c:dPt>
            <c:idx val="1"/>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F01D-46EB-956B-03DF4E2CE78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01D-46EB-956B-03DF4E2CE78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01D-46EB-956B-03DF4E2CE78B}"/>
              </c:ext>
            </c:extLst>
          </c:dPt>
          <c:cat>
            <c:numRef>
              <c:f>Sheet1!$A$2:$A$5</c:f>
              <c:numCache>
                <c:formatCode>General</c:formatCode>
                <c:ptCount val="4"/>
              </c:numCache>
            </c:numRef>
          </c:cat>
          <c:val>
            <c:numRef>
              <c:f>Sheet1!$B$2:$B$5</c:f>
              <c:numCache>
                <c:formatCode>0%</c:formatCode>
                <c:ptCount val="4"/>
                <c:pt idx="0">
                  <c:v>0.6</c:v>
                </c:pt>
                <c:pt idx="1">
                  <c:v>0.4</c:v>
                </c:pt>
              </c:numCache>
            </c:numRef>
          </c:val>
          <c:extLst>
            <c:ext xmlns:c16="http://schemas.microsoft.com/office/drawing/2014/chart" uri="{C3380CC4-5D6E-409C-BE32-E72D297353CC}">
              <c16:uniqueId val="{00000008-F01D-46EB-956B-03DF4E2CE78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50A4-4AA1-9B8E-C8C98ED14C38}"/>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50A4-4AA1-9B8E-C8C98ED14C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A4-4AA1-9B8E-C8C98ED14C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A4-4AA1-9B8E-C8C98ED14C38}"/>
              </c:ext>
            </c:extLst>
          </c:dPt>
          <c:cat>
            <c:numRef>
              <c:f>Sheet1!$A$2:$A$5</c:f>
              <c:numCache>
                <c:formatCode>General</c:formatCode>
                <c:ptCount val="4"/>
              </c:numCache>
            </c:numRef>
          </c:cat>
          <c:val>
            <c:numRef>
              <c:f>Sheet1!$B$2:$B$5</c:f>
              <c:numCache>
                <c:formatCode>0%</c:formatCode>
                <c:ptCount val="4"/>
                <c:pt idx="0">
                  <c:v>0.4</c:v>
                </c:pt>
                <c:pt idx="1">
                  <c:v>0.6</c:v>
                </c:pt>
              </c:numCache>
            </c:numRef>
          </c:val>
          <c:extLst>
            <c:ext xmlns:c16="http://schemas.microsoft.com/office/drawing/2014/chart" uri="{C3380CC4-5D6E-409C-BE32-E72D297353CC}">
              <c16:uniqueId val="{00000008-50A4-4AA1-9B8E-C8C98ED14C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2DB-4686-9A26-C9E76995F054}"/>
              </c:ext>
            </c:extLst>
          </c:dPt>
          <c:dPt>
            <c:idx val="1"/>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3-92DB-4686-9A26-C9E76995F05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2DB-4686-9A26-C9E76995F05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2DB-4686-9A26-C9E76995F054}"/>
              </c:ext>
            </c:extLst>
          </c:dPt>
          <c:cat>
            <c:numRef>
              <c:f>Sheet1!$A$2:$A$5</c:f>
              <c:numCache>
                <c:formatCode>General</c:formatCode>
                <c:ptCount val="4"/>
              </c:numCache>
            </c:numRef>
          </c:cat>
          <c:val>
            <c:numRef>
              <c:f>Sheet1!$B$2:$B$5</c:f>
              <c:numCache>
                <c:formatCode>0%</c:formatCode>
                <c:ptCount val="4"/>
                <c:pt idx="0">
                  <c:v>0.4</c:v>
                </c:pt>
                <c:pt idx="1">
                  <c:v>0.6</c:v>
                </c:pt>
              </c:numCache>
            </c:numRef>
          </c:val>
          <c:extLst>
            <c:ext xmlns:c16="http://schemas.microsoft.com/office/drawing/2014/chart" uri="{C3380CC4-5D6E-409C-BE32-E72D297353CC}">
              <c16:uniqueId val="{00000008-92DB-4686-9A26-C9E76995F05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A383-4DBD-BE6E-6BEACD237512}"/>
              </c:ext>
            </c:extLst>
          </c:dPt>
          <c:dPt>
            <c:idx val="1"/>
            <c:bubble3D val="0"/>
            <c:spPr>
              <a:solidFill>
                <a:schemeClr val="accent6">
                  <a:lumMod val="10000"/>
                  <a:lumOff val="90000"/>
                </a:schemeClr>
              </a:solidFill>
              <a:ln w="19050">
                <a:solidFill>
                  <a:schemeClr val="lt1"/>
                </a:solidFill>
              </a:ln>
              <a:effectLst/>
            </c:spPr>
            <c:extLst>
              <c:ext xmlns:c16="http://schemas.microsoft.com/office/drawing/2014/chart" uri="{C3380CC4-5D6E-409C-BE32-E72D297353CC}">
                <c16:uniqueId val="{00000003-A383-4DBD-BE6E-6BEACD23751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383-4DBD-BE6E-6BEACD23751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383-4DBD-BE6E-6BEACD237512}"/>
              </c:ext>
            </c:extLst>
          </c:dPt>
          <c:cat>
            <c:numRef>
              <c:f>Sheet1!$A$2:$A$5</c:f>
              <c:numCache>
                <c:formatCode>General</c:formatCode>
                <c:ptCount val="4"/>
              </c:numCache>
            </c:numRef>
          </c:cat>
          <c:val>
            <c:numRef>
              <c:f>Sheet1!$B$2:$B$5</c:f>
              <c:numCache>
                <c:formatCode>0%</c:formatCode>
                <c:ptCount val="4"/>
                <c:pt idx="0">
                  <c:v>0.5</c:v>
                </c:pt>
                <c:pt idx="1">
                  <c:v>0.5</c:v>
                </c:pt>
              </c:numCache>
            </c:numRef>
          </c:val>
          <c:extLst>
            <c:ext xmlns:c16="http://schemas.microsoft.com/office/drawing/2014/chart" uri="{C3380CC4-5D6E-409C-BE32-E72D297353CC}">
              <c16:uniqueId val="{00000008-A383-4DBD-BE6E-6BEACD23751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0C874-EF47-4A28-AC04-A27E08F31D14}" type="doc">
      <dgm:prSet loTypeId="urn:microsoft.com/office/officeart/2005/8/layout/arrow2" loCatId="process" qsTypeId="urn:microsoft.com/office/officeart/2005/8/quickstyle/simple1" qsCatId="simple" csTypeId="urn:microsoft.com/office/officeart/2005/8/colors/accent1_2" csCatId="accent1" phldr="1"/>
      <dgm:spPr/>
    </dgm:pt>
    <dgm:pt modelId="{DC7E369D-70CB-48CA-B574-BA0035499D10}">
      <dgm:prSet phldrT="[Text]"/>
      <dgm:spPr/>
      <dgm:t>
        <a:bodyPr/>
        <a:lstStyle/>
        <a:p>
          <a:r>
            <a:rPr lang="en-US" dirty="0"/>
            <a:t>Descriptive Analytics</a:t>
          </a:r>
        </a:p>
        <a:p>
          <a:r>
            <a:rPr lang="en-US" b="1" dirty="0"/>
            <a:t>What happened?</a:t>
          </a:r>
        </a:p>
      </dgm:t>
    </dgm:pt>
    <dgm:pt modelId="{CEA73B84-F852-4AF3-8CAD-91998C6AFA27}" type="parTrans" cxnId="{8ECBE4EE-F004-4473-B622-E08614B36B3C}">
      <dgm:prSet/>
      <dgm:spPr/>
      <dgm:t>
        <a:bodyPr/>
        <a:lstStyle/>
        <a:p>
          <a:endParaRPr lang="en-US"/>
        </a:p>
      </dgm:t>
    </dgm:pt>
    <dgm:pt modelId="{78C024B5-D5E8-459E-A3AA-38C7AEEAA29C}" type="sibTrans" cxnId="{8ECBE4EE-F004-4473-B622-E08614B36B3C}">
      <dgm:prSet/>
      <dgm:spPr/>
      <dgm:t>
        <a:bodyPr/>
        <a:lstStyle/>
        <a:p>
          <a:endParaRPr lang="en-US"/>
        </a:p>
      </dgm:t>
    </dgm:pt>
    <dgm:pt modelId="{FFE0F87E-25D9-491B-AF19-80010D24B69D}">
      <dgm:prSet phldrT="[Text]"/>
      <dgm:spPr/>
      <dgm:t>
        <a:bodyPr/>
        <a:lstStyle/>
        <a:p>
          <a:r>
            <a:rPr lang="en-US" dirty="0"/>
            <a:t>Diagnostic Analytics</a:t>
          </a:r>
        </a:p>
        <a:p>
          <a:r>
            <a:rPr lang="en-US" b="1" dirty="0"/>
            <a:t>Why did it happen?</a:t>
          </a:r>
        </a:p>
      </dgm:t>
    </dgm:pt>
    <dgm:pt modelId="{99348BEE-DE65-4DF9-A130-DA57670A706B}" type="parTrans" cxnId="{8E5E0FFA-30AD-4C10-B246-643C4E04EB43}">
      <dgm:prSet/>
      <dgm:spPr/>
      <dgm:t>
        <a:bodyPr/>
        <a:lstStyle/>
        <a:p>
          <a:endParaRPr lang="en-US"/>
        </a:p>
      </dgm:t>
    </dgm:pt>
    <dgm:pt modelId="{502FCBCE-2FFA-4CFA-BD16-00B13E440B17}" type="sibTrans" cxnId="{8E5E0FFA-30AD-4C10-B246-643C4E04EB43}">
      <dgm:prSet/>
      <dgm:spPr/>
      <dgm:t>
        <a:bodyPr/>
        <a:lstStyle/>
        <a:p>
          <a:endParaRPr lang="en-US"/>
        </a:p>
      </dgm:t>
    </dgm:pt>
    <dgm:pt modelId="{B3D3B4AB-E47D-41D7-9DC1-1B297029756D}">
      <dgm:prSet phldrT="[Text]"/>
      <dgm:spPr/>
      <dgm:t>
        <a:bodyPr/>
        <a:lstStyle/>
        <a:p>
          <a:r>
            <a:rPr lang="en-US" dirty="0"/>
            <a:t>Predictive Analytics</a:t>
          </a:r>
        </a:p>
        <a:p>
          <a:r>
            <a:rPr lang="en-US" b="1" dirty="0"/>
            <a:t>What will happen?</a:t>
          </a:r>
        </a:p>
      </dgm:t>
    </dgm:pt>
    <dgm:pt modelId="{86CE1162-67F6-4E80-A4E7-E571AD2D06E5}" type="parTrans" cxnId="{CED6696E-4AF7-41CE-AD20-0B23CE77121B}">
      <dgm:prSet/>
      <dgm:spPr/>
      <dgm:t>
        <a:bodyPr/>
        <a:lstStyle/>
        <a:p>
          <a:endParaRPr lang="en-US"/>
        </a:p>
      </dgm:t>
    </dgm:pt>
    <dgm:pt modelId="{5A610BE3-5D44-4B2A-A0F2-456E6E1CDAE6}" type="sibTrans" cxnId="{CED6696E-4AF7-41CE-AD20-0B23CE77121B}">
      <dgm:prSet/>
      <dgm:spPr/>
      <dgm:t>
        <a:bodyPr/>
        <a:lstStyle/>
        <a:p>
          <a:endParaRPr lang="en-US"/>
        </a:p>
      </dgm:t>
    </dgm:pt>
    <dgm:pt modelId="{63973FDF-7FFF-4081-896E-7AE3B548C878}">
      <dgm:prSet/>
      <dgm:spPr/>
      <dgm:t>
        <a:bodyPr/>
        <a:lstStyle/>
        <a:p>
          <a:r>
            <a:rPr lang="en-US" dirty="0"/>
            <a:t>Prescriptive Analytics</a:t>
          </a:r>
        </a:p>
        <a:p>
          <a:r>
            <a:rPr lang="en-US" b="1" dirty="0"/>
            <a:t>How can we make it happen?</a:t>
          </a:r>
        </a:p>
      </dgm:t>
    </dgm:pt>
    <dgm:pt modelId="{1856DC4C-B945-4B63-80A0-B8C3ADEC2CFC}" type="parTrans" cxnId="{64C6EEC6-126B-4600-9818-5F3BDC6E4210}">
      <dgm:prSet/>
      <dgm:spPr/>
      <dgm:t>
        <a:bodyPr/>
        <a:lstStyle/>
        <a:p>
          <a:endParaRPr lang="en-US"/>
        </a:p>
      </dgm:t>
    </dgm:pt>
    <dgm:pt modelId="{A5A74C64-B6D7-4669-8ADD-BDEAF004EF67}" type="sibTrans" cxnId="{64C6EEC6-126B-4600-9818-5F3BDC6E4210}">
      <dgm:prSet/>
      <dgm:spPr/>
      <dgm:t>
        <a:bodyPr/>
        <a:lstStyle/>
        <a:p>
          <a:endParaRPr lang="en-US"/>
        </a:p>
      </dgm:t>
    </dgm:pt>
    <dgm:pt modelId="{4C14180F-F6E8-4D85-A610-15A353D1F704}">
      <dgm:prSet phldrT="[Text]"/>
      <dgm:spPr/>
      <dgm:t>
        <a:bodyPr/>
        <a:lstStyle/>
        <a:p>
          <a:r>
            <a:rPr lang="en-US" b="0" dirty="0"/>
            <a:t>Data Warehouse</a:t>
          </a:r>
        </a:p>
        <a:p>
          <a:r>
            <a:rPr lang="en-US" b="1" dirty="0"/>
            <a:t>Centralizing &amp; Cleaning Data</a:t>
          </a:r>
        </a:p>
      </dgm:t>
    </dgm:pt>
    <dgm:pt modelId="{10ADCC42-BCB5-4FAF-8E06-C4C94B11C041}" type="parTrans" cxnId="{6ABACDBA-FFB8-42CE-A528-226C01F61D4E}">
      <dgm:prSet/>
      <dgm:spPr/>
      <dgm:t>
        <a:bodyPr/>
        <a:lstStyle/>
        <a:p>
          <a:endParaRPr lang="en-IN"/>
        </a:p>
      </dgm:t>
    </dgm:pt>
    <dgm:pt modelId="{70F882E6-3F19-4A06-9D8A-DBF868ACFA81}" type="sibTrans" cxnId="{6ABACDBA-FFB8-42CE-A528-226C01F61D4E}">
      <dgm:prSet/>
      <dgm:spPr/>
      <dgm:t>
        <a:bodyPr/>
        <a:lstStyle/>
        <a:p>
          <a:endParaRPr lang="en-IN"/>
        </a:p>
      </dgm:t>
    </dgm:pt>
    <dgm:pt modelId="{58F97F82-81C9-4469-86AA-1D0219DC2F2B}" type="pres">
      <dgm:prSet presAssocID="{AD10C874-EF47-4A28-AC04-A27E08F31D14}" presName="arrowDiagram" presStyleCnt="0">
        <dgm:presLayoutVars>
          <dgm:chMax val="5"/>
          <dgm:dir/>
          <dgm:resizeHandles val="exact"/>
        </dgm:presLayoutVars>
      </dgm:prSet>
      <dgm:spPr/>
    </dgm:pt>
    <dgm:pt modelId="{B0C60307-A5F2-4FA6-8FB4-BD125AE0DD6E}" type="pres">
      <dgm:prSet presAssocID="{AD10C874-EF47-4A28-AC04-A27E08F31D14}" presName="arrow" presStyleLbl="bgShp" presStyleIdx="0" presStyleCnt="1" custLinFactNeighborY="1160"/>
      <dgm:spPr>
        <a:solidFill>
          <a:schemeClr val="bg1">
            <a:lumMod val="85000"/>
          </a:schemeClr>
        </a:solidFill>
      </dgm:spPr>
    </dgm:pt>
    <dgm:pt modelId="{D61C7AD6-EAAD-40C5-84DE-4219538BE5C7}" type="pres">
      <dgm:prSet presAssocID="{AD10C874-EF47-4A28-AC04-A27E08F31D14}" presName="arrowDiagram5" presStyleCnt="0"/>
      <dgm:spPr/>
    </dgm:pt>
    <dgm:pt modelId="{850DD081-BC90-4EF4-B914-38FE7ED566CA}" type="pres">
      <dgm:prSet presAssocID="{4C14180F-F6E8-4D85-A610-15A353D1F704}" presName="bullet5a" presStyleLbl="node1" presStyleIdx="0" presStyleCnt="5"/>
      <dgm:spPr/>
    </dgm:pt>
    <dgm:pt modelId="{9ABC0E49-6E42-420B-84C9-3BD64E58FA3C}" type="pres">
      <dgm:prSet presAssocID="{4C14180F-F6E8-4D85-A610-15A353D1F704}" presName="textBox5a" presStyleLbl="revTx" presStyleIdx="0" presStyleCnt="5">
        <dgm:presLayoutVars>
          <dgm:bulletEnabled val="1"/>
        </dgm:presLayoutVars>
      </dgm:prSet>
      <dgm:spPr/>
    </dgm:pt>
    <dgm:pt modelId="{9A1BF599-E7DC-44A2-95C8-0E45D1EBB6E6}" type="pres">
      <dgm:prSet presAssocID="{DC7E369D-70CB-48CA-B574-BA0035499D10}" presName="bullet5b" presStyleLbl="node1" presStyleIdx="1" presStyleCnt="5"/>
      <dgm:spPr/>
    </dgm:pt>
    <dgm:pt modelId="{03D7993A-50EB-4042-A522-F8E8B1B0078F}" type="pres">
      <dgm:prSet presAssocID="{DC7E369D-70CB-48CA-B574-BA0035499D10}" presName="textBox5b" presStyleLbl="revTx" presStyleIdx="1" presStyleCnt="5">
        <dgm:presLayoutVars>
          <dgm:bulletEnabled val="1"/>
        </dgm:presLayoutVars>
      </dgm:prSet>
      <dgm:spPr/>
    </dgm:pt>
    <dgm:pt modelId="{CCBCF703-DF24-4C43-B6E5-D04BEA5EC94C}" type="pres">
      <dgm:prSet presAssocID="{FFE0F87E-25D9-491B-AF19-80010D24B69D}" presName="bullet5c" presStyleLbl="node1" presStyleIdx="2" presStyleCnt="5"/>
      <dgm:spPr/>
    </dgm:pt>
    <dgm:pt modelId="{8BCBE077-9BA9-4EBF-AFD8-BA31EE41CAAB}" type="pres">
      <dgm:prSet presAssocID="{FFE0F87E-25D9-491B-AF19-80010D24B69D}" presName="textBox5c" presStyleLbl="revTx" presStyleIdx="2" presStyleCnt="5">
        <dgm:presLayoutVars>
          <dgm:bulletEnabled val="1"/>
        </dgm:presLayoutVars>
      </dgm:prSet>
      <dgm:spPr/>
    </dgm:pt>
    <dgm:pt modelId="{3AD9F4C3-434C-4604-9559-804FDECA9BCE}" type="pres">
      <dgm:prSet presAssocID="{B3D3B4AB-E47D-41D7-9DC1-1B297029756D}" presName="bullet5d" presStyleLbl="node1" presStyleIdx="3" presStyleCnt="5"/>
      <dgm:spPr/>
    </dgm:pt>
    <dgm:pt modelId="{32D39AC4-898D-4B67-AF9E-E774EA1E1FFF}" type="pres">
      <dgm:prSet presAssocID="{B3D3B4AB-E47D-41D7-9DC1-1B297029756D}" presName="textBox5d" presStyleLbl="revTx" presStyleIdx="3" presStyleCnt="5">
        <dgm:presLayoutVars>
          <dgm:bulletEnabled val="1"/>
        </dgm:presLayoutVars>
      </dgm:prSet>
      <dgm:spPr/>
    </dgm:pt>
    <dgm:pt modelId="{8E41D464-6722-461A-902F-9F1CB766807A}" type="pres">
      <dgm:prSet presAssocID="{63973FDF-7FFF-4081-896E-7AE3B548C878}" presName="bullet5e" presStyleLbl="node1" presStyleIdx="4" presStyleCnt="5"/>
      <dgm:spPr/>
    </dgm:pt>
    <dgm:pt modelId="{A8D63A3A-E9B2-4C6A-ACDB-63AA42A9F51C}" type="pres">
      <dgm:prSet presAssocID="{63973FDF-7FFF-4081-896E-7AE3B548C878}" presName="textBox5e" presStyleLbl="revTx" presStyleIdx="4" presStyleCnt="5">
        <dgm:presLayoutVars>
          <dgm:bulletEnabled val="1"/>
        </dgm:presLayoutVars>
      </dgm:prSet>
      <dgm:spPr/>
    </dgm:pt>
  </dgm:ptLst>
  <dgm:cxnLst>
    <dgm:cxn modelId="{7211861B-AEFC-4749-98B4-898047A6A966}" type="presOf" srcId="{DC7E369D-70CB-48CA-B574-BA0035499D10}" destId="{03D7993A-50EB-4042-A522-F8E8B1B0078F}" srcOrd="0" destOrd="0" presId="urn:microsoft.com/office/officeart/2005/8/layout/arrow2"/>
    <dgm:cxn modelId="{04C75B4A-32F1-491A-B038-79124E194592}" type="presOf" srcId="{B3D3B4AB-E47D-41D7-9DC1-1B297029756D}" destId="{32D39AC4-898D-4B67-AF9E-E774EA1E1FFF}" srcOrd="0" destOrd="0" presId="urn:microsoft.com/office/officeart/2005/8/layout/arrow2"/>
    <dgm:cxn modelId="{CED6696E-4AF7-41CE-AD20-0B23CE77121B}" srcId="{AD10C874-EF47-4A28-AC04-A27E08F31D14}" destId="{B3D3B4AB-E47D-41D7-9DC1-1B297029756D}" srcOrd="3" destOrd="0" parTransId="{86CE1162-67F6-4E80-A4E7-E571AD2D06E5}" sibTransId="{5A610BE3-5D44-4B2A-A0F2-456E6E1CDAE6}"/>
    <dgm:cxn modelId="{57DB2682-C783-44BE-98C6-DC6CFE313BD7}" type="presOf" srcId="{4C14180F-F6E8-4D85-A610-15A353D1F704}" destId="{9ABC0E49-6E42-420B-84C9-3BD64E58FA3C}" srcOrd="0" destOrd="0" presId="urn:microsoft.com/office/officeart/2005/8/layout/arrow2"/>
    <dgm:cxn modelId="{64E948A1-8F3C-458B-BC7F-50476B2F5A03}" type="presOf" srcId="{FFE0F87E-25D9-491B-AF19-80010D24B69D}" destId="{8BCBE077-9BA9-4EBF-AFD8-BA31EE41CAAB}" srcOrd="0" destOrd="0" presId="urn:microsoft.com/office/officeart/2005/8/layout/arrow2"/>
    <dgm:cxn modelId="{B02687B6-DD19-42A6-9707-F83ADD2C56DC}" type="presOf" srcId="{AD10C874-EF47-4A28-AC04-A27E08F31D14}" destId="{58F97F82-81C9-4469-86AA-1D0219DC2F2B}" srcOrd="0" destOrd="0" presId="urn:microsoft.com/office/officeart/2005/8/layout/arrow2"/>
    <dgm:cxn modelId="{6ABACDBA-FFB8-42CE-A528-226C01F61D4E}" srcId="{AD10C874-EF47-4A28-AC04-A27E08F31D14}" destId="{4C14180F-F6E8-4D85-A610-15A353D1F704}" srcOrd="0" destOrd="0" parTransId="{10ADCC42-BCB5-4FAF-8E06-C4C94B11C041}" sibTransId="{70F882E6-3F19-4A06-9D8A-DBF868ACFA81}"/>
    <dgm:cxn modelId="{64C6EEC6-126B-4600-9818-5F3BDC6E4210}" srcId="{AD10C874-EF47-4A28-AC04-A27E08F31D14}" destId="{63973FDF-7FFF-4081-896E-7AE3B548C878}" srcOrd="4" destOrd="0" parTransId="{1856DC4C-B945-4B63-80A0-B8C3ADEC2CFC}" sibTransId="{A5A74C64-B6D7-4669-8ADD-BDEAF004EF67}"/>
    <dgm:cxn modelId="{445D20D7-2C29-4206-87C9-941D3D21E874}" type="presOf" srcId="{63973FDF-7FFF-4081-896E-7AE3B548C878}" destId="{A8D63A3A-E9B2-4C6A-ACDB-63AA42A9F51C}" srcOrd="0" destOrd="0" presId="urn:microsoft.com/office/officeart/2005/8/layout/arrow2"/>
    <dgm:cxn modelId="{8ECBE4EE-F004-4473-B622-E08614B36B3C}" srcId="{AD10C874-EF47-4A28-AC04-A27E08F31D14}" destId="{DC7E369D-70CB-48CA-B574-BA0035499D10}" srcOrd="1" destOrd="0" parTransId="{CEA73B84-F852-4AF3-8CAD-91998C6AFA27}" sibTransId="{78C024B5-D5E8-459E-A3AA-38C7AEEAA29C}"/>
    <dgm:cxn modelId="{8E5E0FFA-30AD-4C10-B246-643C4E04EB43}" srcId="{AD10C874-EF47-4A28-AC04-A27E08F31D14}" destId="{FFE0F87E-25D9-491B-AF19-80010D24B69D}" srcOrd="2" destOrd="0" parTransId="{99348BEE-DE65-4DF9-A130-DA57670A706B}" sibTransId="{502FCBCE-2FFA-4CFA-BD16-00B13E440B17}"/>
    <dgm:cxn modelId="{9E8C329E-86AB-41D4-98DE-D830CFF3E92D}" type="presParOf" srcId="{58F97F82-81C9-4469-86AA-1D0219DC2F2B}" destId="{B0C60307-A5F2-4FA6-8FB4-BD125AE0DD6E}" srcOrd="0" destOrd="0" presId="urn:microsoft.com/office/officeart/2005/8/layout/arrow2"/>
    <dgm:cxn modelId="{06E34923-1D99-4D01-9EB8-E5E2D76F759E}" type="presParOf" srcId="{58F97F82-81C9-4469-86AA-1D0219DC2F2B}" destId="{D61C7AD6-EAAD-40C5-84DE-4219538BE5C7}" srcOrd="1" destOrd="0" presId="urn:microsoft.com/office/officeart/2005/8/layout/arrow2"/>
    <dgm:cxn modelId="{96DF68F7-7D59-43D7-941E-68FC962C47BB}" type="presParOf" srcId="{D61C7AD6-EAAD-40C5-84DE-4219538BE5C7}" destId="{850DD081-BC90-4EF4-B914-38FE7ED566CA}" srcOrd="0" destOrd="0" presId="urn:microsoft.com/office/officeart/2005/8/layout/arrow2"/>
    <dgm:cxn modelId="{E84FDEBD-5DEE-4497-A684-D6E1C93D797F}" type="presParOf" srcId="{D61C7AD6-EAAD-40C5-84DE-4219538BE5C7}" destId="{9ABC0E49-6E42-420B-84C9-3BD64E58FA3C}" srcOrd="1" destOrd="0" presId="urn:microsoft.com/office/officeart/2005/8/layout/arrow2"/>
    <dgm:cxn modelId="{9E8B8793-972D-4820-A3B2-3AC1C4F299D0}" type="presParOf" srcId="{D61C7AD6-EAAD-40C5-84DE-4219538BE5C7}" destId="{9A1BF599-E7DC-44A2-95C8-0E45D1EBB6E6}" srcOrd="2" destOrd="0" presId="urn:microsoft.com/office/officeart/2005/8/layout/arrow2"/>
    <dgm:cxn modelId="{1DA9B73F-5B34-4D6F-B6C3-6312A9947C8B}" type="presParOf" srcId="{D61C7AD6-EAAD-40C5-84DE-4219538BE5C7}" destId="{03D7993A-50EB-4042-A522-F8E8B1B0078F}" srcOrd="3" destOrd="0" presId="urn:microsoft.com/office/officeart/2005/8/layout/arrow2"/>
    <dgm:cxn modelId="{22501564-7E86-4DD4-91C5-4BA95FB18EE9}" type="presParOf" srcId="{D61C7AD6-EAAD-40C5-84DE-4219538BE5C7}" destId="{CCBCF703-DF24-4C43-B6E5-D04BEA5EC94C}" srcOrd="4" destOrd="0" presId="urn:microsoft.com/office/officeart/2005/8/layout/arrow2"/>
    <dgm:cxn modelId="{AC061750-D661-4273-B425-9DDE818E93A2}" type="presParOf" srcId="{D61C7AD6-EAAD-40C5-84DE-4219538BE5C7}" destId="{8BCBE077-9BA9-4EBF-AFD8-BA31EE41CAAB}" srcOrd="5" destOrd="0" presId="urn:microsoft.com/office/officeart/2005/8/layout/arrow2"/>
    <dgm:cxn modelId="{64CCE8B0-3DA3-46D0-A4A3-1F1F1804C5B9}" type="presParOf" srcId="{D61C7AD6-EAAD-40C5-84DE-4219538BE5C7}" destId="{3AD9F4C3-434C-4604-9559-804FDECA9BCE}" srcOrd="6" destOrd="0" presId="urn:microsoft.com/office/officeart/2005/8/layout/arrow2"/>
    <dgm:cxn modelId="{4233A43F-2896-47B2-B49D-5D900884E072}" type="presParOf" srcId="{D61C7AD6-EAAD-40C5-84DE-4219538BE5C7}" destId="{32D39AC4-898D-4B67-AF9E-E774EA1E1FFF}" srcOrd="7" destOrd="0" presId="urn:microsoft.com/office/officeart/2005/8/layout/arrow2"/>
    <dgm:cxn modelId="{587CA3E9-D3BC-4AC3-99ED-73D5F06942BE}" type="presParOf" srcId="{D61C7AD6-EAAD-40C5-84DE-4219538BE5C7}" destId="{8E41D464-6722-461A-902F-9F1CB766807A}" srcOrd="8" destOrd="0" presId="urn:microsoft.com/office/officeart/2005/8/layout/arrow2"/>
    <dgm:cxn modelId="{8C3FD890-DC92-4A9E-8310-4AD629E7ECDA}" type="presParOf" srcId="{D61C7AD6-EAAD-40C5-84DE-4219538BE5C7}" destId="{A8D63A3A-E9B2-4C6A-ACDB-63AA42A9F51C}"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D4F2D-2D7D-446B-80B8-E461CE3CADDC}" type="doc">
      <dgm:prSet loTypeId="urn:microsoft.com/office/officeart/2005/8/layout/chevron1" loCatId="process" qsTypeId="urn:microsoft.com/office/officeart/2005/8/quickstyle/simple1" qsCatId="simple" csTypeId="urn:microsoft.com/office/officeart/2005/8/colors/accent3_2" csCatId="accent3" phldr="1"/>
      <dgm:spPr/>
      <dgm:t>
        <a:bodyPr/>
        <a:lstStyle/>
        <a:p>
          <a:endParaRPr lang="en-US"/>
        </a:p>
      </dgm:t>
    </dgm:pt>
    <dgm:pt modelId="{B51210A0-37B5-4F56-A94B-A909364F4304}">
      <dgm:prSet phldrT="[Text]" custT="1"/>
      <dgm:spPr>
        <a:solidFill>
          <a:schemeClr val="bg2">
            <a:lumMod val="50000"/>
          </a:schemeClr>
        </a:solidFill>
        <a:ln>
          <a:solidFill>
            <a:schemeClr val="bg1"/>
          </a:solidFill>
        </a:ln>
      </dgm:spPr>
      <dgm:t>
        <a:bodyPr/>
        <a:lstStyle/>
        <a:p>
          <a:r>
            <a:rPr lang="en-US" sz="1300" dirty="0">
              <a:latin typeface="Segoe UI" panose="020B0502040204020203" pitchFamily="34" charset="0"/>
              <a:cs typeface="Segoe UI" panose="020B0502040204020203" pitchFamily="34" charset="0"/>
            </a:rPr>
            <a:t>Data Collection, Cleaning &amp; Transformation</a:t>
          </a:r>
          <a:endParaRPr lang="en-US" sz="1300" dirty="0">
            <a:latin typeface="Segoe UI" panose="020B0502040204020203" pitchFamily="34" charset="0"/>
            <a:ea typeface="Segoe UI" panose="020B0502040204020203" pitchFamily="34" charset="0"/>
            <a:cs typeface="Segoe UI" panose="020B0502040204020203" pitchFamily="34" charset="0"/>
          </a:endParaRPr>
        </a:p>
      </dgm:t>
    </dgm:pt>
    <dgm:pt modelId="{B4634516-227F-4216-91BF-AEEE0D45BCA4}" type="parTrans" cxnId="{C0ABD2B2-14D8-41B0-B845-5F71189772AD}">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8F979A5B-DAF3-4FC7-B422-83E1EC328F13}" type="sibTrans" cxnId="{C0ABD2B2-14D8-41B0-B845-5F71189772AD}">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C1FED01A-53E0-488F-B487-18C93A596B0D}">
      <dgm:prSet phldrT="[Text]" custT="1"/>
      <dgm:spPr>
        <a:solidFill>
          <a:schemeClr val="bg2">
            <a:lumMod val="50000"/>
          </a:schemeClr>
        </a:solidFill>
      </dgm:spPr>
      <dgm:t>
        <a:bodyPr/>
        <a:lstStyle/>
        <a:p>
          <a:r>
            <a:rPr lang="en-US" sz="1300" dirty="0">
              <a:latin typeface="Segoe UI" panose="020B0502040204020203" pitchFamily="34" charset="0"/>
              <a:cs typeface="Segoe UI" panose="020B0502040204020203" pitchFamily="34" charset="0"/>
            </a:rPr>
            <a:t>Exploratory Analysis</a:t>
          </a:r>
          <a:endParaRPr lang="en-US" sz="1300" dirty="0">
            <a:latin typeface="Segoe UI" panose="020B0502040204020203" pitchFamily="34" charset="0"/>
            <a:ea typeface="Segoe UI" panose="020B0502040204020203" pitchFamily="34" charset="0"/>
            <a:cs typeface="Segoe UI" panose="020B0502040204020203" pitchFamily="34" charset="0"/>
          </a:endParaRPr>
        </a:p>
      </dgm:t>
    </dgm:pt>
    <dgm:pt modelId="{41E29531-CB45-41C0-8FE2-DFD49F12293A}" type="parTrans" cxnId="{9561D495-2697-4764-AC8C-6E91924A4DF9}">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BBB1FF96-C9C5-4C81-ACCB-557327B2509B}" type="sibTrans" cxnId="{9561D495-2697-4764-AC8C-6E91924A4DF9}">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12165418-884F-4813-8E12-A82EF937D90C}">
      <dgm:prSet phldrT="[Text]" custT="1"/>
      <dgm:spPr>
        <a:solidFill>
          <a:schemeClr val="bg2">
            <a:lumMod val="50000"/>
          </a:schemeClr>
        </a:solidFill>
      </dgm:spPr>
      <dgm:t>
        <a:bodyPr/>
        <a:lstStyle/>
        <a:p>
          <a:r>
            <a:rPr lang="en-IN" sz="1300" dirty="0">
              <a:latin typeface="Segoe UI" panose="020B0502040204020203" pitchFamily="34" charset="0"/>
              <a:ea typeface="Segoe UI" panose="020B0502040204020203" pitchFamily="34" charset="0"/>
              <a:cs typeface="Segoe UI" panose="020B0502040204020203" pitchFamily="34" charset="0"/>
            </a:rPr>
            <a:t>Segmentation &amp;  Propensity modeling</a:t>
          </a:r>
          <a:endParaRPr lang="en-US" sz="1300" dirty="0">
            <a:latin typeface="Segoe UI" panose="020B0502040204020203" pitchFamily="34" charset="0"/>
            <a:ea typeface="Segoe UI" panose="020B0502040204020203" pitchFamily="34" charset="0"/>
            <a:cs typeface="Segoe UI" panose="020B0502040204020203" pitchFamily="34" charset="0"/>
          </a:endParaRPr>
        </a:p>
      </dgm:t>
    </dgm:pt>
    <dgm:pt modelId="{77308B5F-3111-479B-BAA0-690E395FDA95}" type="parTrans" cxnId="{29D2253F-77CE-42FC-ABF9-9C26627B7F55}">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029663BF-F70A-406D-8A21-51FF5B253D5C}" type="sibTrans" cxnId="{29D2253F-77CE-42FC-ABF9-9C26627B7F55}">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294E390A-D247-4F9C-905A-72CA1F68CEC0}">
      <dgm:prSet phldrT="[Text]" custT="1"/>
      <dgm:spPr>
        <a:solidFill>
          <a:schemeClr val="bg2">
            <a:lumMod val="50000"/>
          </a:schemeClr>
        </a:solidFill>
      </dgm:spPr>
      <dgm:t>
        <a:bodyPr/>
        <a:lstStyle/>
        <a:p>
          <a:r>
            <a:rPr lang="en-IN" sz="1300" dirty="0">
              <a:latin typeface="Segoe UI" panose="020B0502040204020203" pitchFamily="34" charset="0"/>
              <a:ea typeface="Segoe UI" panose="020B0502040204020203" pitchFamily="34" charset="0"/>
              <a:cs typeface="Segoe UI" panose="020B0502040204020203" pitchFamily="34" charset="0"/>
            </a:rPr>
            <a:t>Strategy for collection agencies </a:t>
          </a:r>
          <a:endParaRPr lang="en-US" sz="1300" dirty="0">
            <a:latin typeface="Segoe UI" panose="020B0502040204020203" pitchFamily="34" charset="0"/>
            <a:ea typeface="Segoe UI" panose="020B0502040204020203" pitchFamily="34" charset="0"/>
            <a:cs typeface="Segoe UI" panose="020B0502040204020203" pitchFamily="34" charset="0"/>
          </a:endParaRPr>
        </a:p>
      </dgm:t>
    </dgm:pt>
    <dgm:pt modelId="{1276FE3D-B7A9-4555-9B32-1696E57FE5FA}" type="parTrans" cxnId="{F2622B00-3B53-4DBA-8E5F-6AF64C05FB0E}">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DF431F62-7962-4F16-A332-A75C53C54000}" type="sibTrans" cxnId="{F2622B00-3B53-4DBA-8E5F-6AF64C05FB0E}">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BACC9CB1-8A49-4314-AFB3-4A4FA99BB4F4}">
      <dgm:prSet phldrT="[Text]" custT="1"/>
      <dgm:spPr>
        <a:solidFill>
          <a:schemeClr val="bg2">
            <a:lumMod val="50000"/>
          </a:schemeClr>
        </a:solidFill>
      </dgm:spPr>
      <dgm:t>
        <a:bodyPr/>
        <a:lstStyle/>
        <a:p>
          <a:r>
            <a:rPr lang="en-IN" sz="1300" dirty="0">
              <a:solidFill>
                <a:schemeClr val="bg1"/>
              </a:solidFill>
              <a:latin typeface="Segoe UI" panose="020B0502040204020203" pitchFamily="34" charset="0"/>
              <a:ea typeface="Segoe UI" panose="020B0502040204020203" pitchFamily="34" charset="0"/>
              <a:cs typeface="Segoe UI" panose="020B0502040204020203" pitchFamily="34" charset="0"/>
            </a:rPr>
            <a:t>Test/Implement strategy and Refine</a:t>
          </a:r>
          <a:endParaRPr lang="en-US" sz="13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dgm:t>
    </dgm:pt>
    <dgm:pt modelId="{2ED9938C-26EF-455E-BDAE-30AF4A853C84}" type="parTrans" cxnId="{86E30B35-70BE-43E0-ABB5-E381EFB0054A}">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DF050249-ECA0-4098-BC50-0E8E38EAFEC9}" type="sibTrans" cxnId="{86E30B35-70BE-43E0-ABB5-E381EFB0054A}">
      <dgm:prSet/>
      <dgm:spPr/>
      <dgm:t>
        <a:bodyPr/>
        <a:lstStyle/>
        <a:p>
          <a:endParaRPr lang="en-US" sz="1400">
            <a:latin typeface="Segoe UI" panose="020B0502040204020203" pitchFamily="34" charset="0"/>
            <a:ea typeface="Segoe UI" panose="020B0502040204020203" pitchFamily="34" charset="0"/>
            <a:cs typeface="Segoe UI" panose="020B0502040204020203" pitchFamily="34" charset="0"/>
          </a:endParaRPr>
        </a:p>
      </dgm:t>
    </dgm:pt>
    <dgm:pt modelId="{E595D94E-F7DD-4DE9-A3D2-E6DE7ED007D4}" type="pres">
      <dgm:prSet presAssocID="{324D4F2D-2D7D-446B-80B8-E461CE3CADDC}" presName="Name0" presStyleCnt="0">
        <dgm:presLayoutVars>
          <dgm:dir/>
          <dgm:animLvl val="lvl"/>
          <dgm:resizeHandles val="exact"/>
        </dgm:presLayoutVars>
      </dgm:prSet>
      <dgm:spPr/>
    </dgm:pt>
    <dgm:pt modelId="{4962665E-B116-4302-8854-7BA3EF132789}" type="pres">
      <dgm:prSet presAssocID="{B51210A0-37B5-4F56-A94B-A909364F4304}" presName="parTxOnly" presStyleLbl="node1" presStyleIdx="0" presStyleCnt="5" custLinFactNeighborY="1587">
        <dgm:presLayoutVars>
          <dgm:chMax val="0"/>
          <dgm:chPref val="0"/>
          <dgm:bulletEnabled val="1"/>
        </dgm:presLayoutVars>
      </dgm:prSet>
      <dgm:spPr/>
    </dgm:pt>
    <dgm:pt modelId="{E83924DD-4EB8-47BE-8CCC-FBC2C7C5DD7D}" type="pres">
      <dgm:prSet presAssocID="{8F979A5B-DAF3-4FC7-B422-83E1EC328F13}" presName="parTxOnlySpace" presStyleCnt="0"/>
      <dgm:spPr/>
    </dgm:pt>
    <dgm:pt modelId="{DCD1229C-C702-4134-97A7-CF7FC2B7EE34}" type="pres">
      <dgm:prSet presAssocID="{C1FED01A-53E0-488F-B487-18C93A596B0D}" presName="parTxOnly" presStyleLbl="node1" presStyleIdx="1" presStyleCnt="5">
        <dgm:presLayoutVars>
          <dgm:chMax val="0"/>
          <dgm:chPref val="0"/>
          <dgm:bulletEnabled val="1"/>
        </dgm:presLayoutVars>
      </dgm:prSet>
      <dgm:spPr/>
    </dgm:pt>
    <dgm:pt modelId="{F394196A-3B95-4C6C-8495-F5BDD1144179}" type="pres">
      <dgm:prSet presAssocID="{BBB1FF96-C9C5-4C81-ACCB-557327B2509B}" presName="parTxOnlySpace" presStyleCnt="0"/>
      <dgm:spPr/>
    </dgm:pt>
    <dgm:pt modelId="{1D5F793A-1770-4113-A625-13CF1E6FF0EB}" type="pres">
      <dgm:prSet presAssocID="{12165418-884F-4813-8E12-A82EF937D90C}" presName="parTxOnly" presStyleLbl="node1" presStyleIdx="2" presStyleCnt="5">
        <dgm:presLayoutVars>
          <dgm:chMax val="0"/>
          <dgm:chPref val="0"/>
          <dgm:bulletEnabled val="1"/>
        </dgm:presLayoutVars>
      </dgm:prSet>
      <dgm:spPr/>
    </dgm:pt>
    <dgm:pt modelId="{21B4F993-8D55-4414-B0F2-C94584D810F6}" type="pres">
      <dgm:prSet presAssocID="{029663BF-F70A-406D-8A21-51FF5B253D5C}" presName="parTxOnlySpace" presStyleCnt="0"/>
      <dgm:spPr/>
    </dgm:pt>
    <dgm:pt modelId="{24C5CCCF-F96A-496E-B875-9ECAD58D4A2A}" type="pres">
      <dgm:prSet presAssocID="{294E390A-D247-4F9C-905A-72CA1F68CEC0}" presName="parTxOnly" presStyleLbl="node1" presStyleIdx="3" presStyleCnt="5">
        <dgm:presLayoutVars>
          <dgm:chMax val="0"/>
          <dgm:chPref val="0"/>
          <dgm:bulletEnabled val="1"/>
        </dgm:presLayoutVars>
      </dgm:prSet>
      <dgm:spPr/>
    </dgm:pt>
    <dgm:pt modelId="{C1B12F59-1890-48DA-B4D3-5784628E8C86}" type="pres">
      <dgm:prSet presAssocID="{DF431F62-7962-4F16-A332-A75C53C54000}" presName="parTxOnlySpace" presStyleCnt="0"/>
      <dgm:spPr/>
    </dgm:pt>
    <dgm:pt modelId="{1FCB4BBB-8CE2-4C51-A119-A0DD1CD340C6}" type="pres">
      <dgm:prSet presAssocID="{BACC9CB1-8A49-4314-AFB3-4A4FA99BB4F4}" presName="parTxOnly" presStyleLbl="node1" presStyleIdx="4" presStyleCnt="5">
        <dgm:presLayoutVars>
          <dgm:chMax val="0"/>
          <dgm:chPref val="0"/>
          <dgm:bulletEnabled val="1"/>
        </dgm:presLayoutVars>
      </dgm:prSet>
      <dgm:spPr/>
    </dgm:pt>
  </dgm:ptLst>
  <dgm:cxnLst>
    <dgm:cxn modelId="{F2622B00-3B53-4DBA-8E5F-6AF64C05FB0E}" srcId="{324D4F2D-2D7D-446B-80B8-E461CE3CADDC}" destId="{294E390A-D247-4F9C-905A-72CA1F68CEC0}" srcOrd="3" destOrd="0" parTransId="{1276FE3D-B7A9-4555-9B32-1696E57FE5FA}" sibTransId="{DF431F62-7962-4F16-A332-A75C53C54000}"/>
    <dgm:cxn modelId="{8612A324-1214-41A4-96A1-E1AA35FBFB78}" type="presOf" srcId="{C1FED01A-53E0-488F-B487-18C93A596B0D}" destId="{DCD1229C-C702-4134-97A7-CF7FC2B7EE34}" srcOrd="0" destOrd="0" presId="urn:microsoft.com/office/officeart/2005/8/layout/chevron1"/>
    <dgm:cxn modelId="{86E30B35-70BE-43E0-ABB5-E381EFB0054A}" srcId="{324D4F2D-2D7D-446B-80B8-E461CE3CADDC}" destId="{BACC9CB1-8A49-4314-AFB3-4A4FA99BB4F4}" srcOrd="4" destOrd="0" parTransId="{2ED9938C-26EF-455E-BDAE-30AF4A853C84}" sibTransId="{DF050249-ECA0-4098-BC50-0E8E38EAFEC9}"/>
    <dgm:cxn modelId="{29D2253F-77CE-42FC-ABF9-9C26627B7F55}" srcId="{324D4F2D-2D7D-446B-80B8-E461CE3CADDC}" destId="{12165418-884F-4813-8E12-A82EF937D90C}" srcOrd="2" destOrd="0" parTransId="{77308B5F-3111-479B-BAA0-690E395FDA95}" sibTransId="{029663BF-F70A-406D-8A21-51FF5B253D5C}"/>
    <dgm:cxn modelId="{16AE6045-AA7F-4E46-8C6D-9FC450AE4683}" type="presOf" srcId="{324D4F2D-2D7D-446B-80B8-E461CE3CADDC}" destId="{E595D94E-F7DD-4DE9-A3D2-E6DE7ED007D4}" srcOrd="0" destOrd="0" presId="urn:microsoft.com/office/officeart/2005/8/layout/chevron1"/>
    <dgm:cxn modelId="{CDA1006F-D47E-4CD9-848D-B4CC95B31E34}" type="presOf" srcId="{B51210A0-37B5-4F56-A94B-A909364F4304}" destId="{4962665E-B116-4302-8854-7BA3EF132789}" srcOrd="0" destOrd="0" presId="urn:microsoft.com/office/officeart/2005/8/layout/chevron1"/>
    <dgm:cxn modelId="{1B78C555-B959-4FB8-B54F-4ACEF129413E}" type="presOf" srcId="{12165418-884F-4813-8E12-A82EF937D90C}" destId="{1D5F793A-1770-4113-A625-13CF1E6FF0EB}" srcOrd="0" destOrd="0" presId="urn:microsoft.com/office/officeart/2005/8/layout/chevron1"/>
    <dgm:cxn modelId="{9561D495-2697-4764-AC8C-6E91924A4DF9}" srcId="{324D4F2D-2D7D-446B-80B8-E461CE3CADDC}" destId="{C1FED01A-53E0-488F-B487-18C93A596B0D}" srcOrd="1" destOrd="0" parTransId="{41E29531-CB45-41C0-8FE2-DFD49F12293A}" sibTransId="{BBB1FF96-C9C5-4C81-ACCB-557327B2509B}"/>
    <dgm:cxn modelId="{765C6DA3-93E1-44C5-A938-02F236EADB65}" type="presOf" srcId="{294E390A-D247-4F9C-905A-72CA1F68CEC0}" destId="{24C5CCCF-F96A-496E-B875-9ECAD58D4A2A}" srcOrd="0" destOrd="0" presId="urn:microsoft.com/office/officeart/2005/8/layout/chevron1"/>
    <dgm:cxn modelId="{0FED3DAD-710A-43BB-ABAA-BF9CB168D52D}" type="presOf" srcId="{BACC9CB1-8A49-4314-AFB3-4A4FA99BB4F4}" destId="{1FCB4BBB-8CE2-4C51-A119-A0DD1CD340C6}" srcOrd="0" destOrd="0" presId="urn:microsoft.com/office/officeart/2005/8/layout/chevron1"/>
    <dgm:cxn modelId="{C0ABD2B2-14D8-41B0-B845-5F71189772AD}" srcId="{324D4F2D-2D7D-446B-80B8-E461CE3CADDC}" destId="{B51210A0-37B5-4F56-A94B-A909364F4304}" srcOrd="0" destOrd="0" parTransId="{B4634516-227F-4216-91BF-AEEE0D45BCA4}" sibTransId="{8F979A5B-DAF3-4FC7-B422-83E1EC328F13}"/>
    <dgm:cxn modelId="{A59ABA16-A603-451E-B4D2-2BFE7273CF70}" type="presParOf" srcId="{E595D94E-F7DD-4DE9-A3D2-E6DE7ED007D4}" destId="{4962665E-B116-4302-8854-7BA3EF132789}" srcOrd="0" destOrd="0" presId="urn:microsoft.com/office/officeart/2005/8/layout/chevron1"/>
    <dgm:cxn modelId="{FD38A934-2C01-4B55-8EA3-63DD00340C02}" type="presParOf" srcId="{E595D94E-F7DD-4DE9-A3D2-E6DE7ED007D4}" destId="{E83924DD-4EB8-47BE-8CCC-FBC2C7C5DD7D}" srcOrd="1" destOrd="0" presId="urn:microsoft.com/office/officeart/2005/8/layout/chevron1"/>
    <dgm:cxn modelId="{95B09501-B3EB-4728-858D-DC7DD4B54ABB}" type="presParOf" srcId="{E595D94E-F7DD-4DE9-A3D2-E6DE7ED007D4}" destId="{DCD1229C-C702-4134-97A7-CF7FC2B7EE34}" srcOrd="2" destOrd="0" presId="urn:microsoft.com/office/officeart/2005/8/layout/chevron1"/>
    <dgm:cxn modelId="{CDCB499D-DA15-44E3-83B7-4398FF952746}" type="presParOf" srcId="{E595D94E-F7DD-4DE9-A3D2-E6DE7ED007D4}" destId="{F394196A-3B95-4C6C-8495-F5BDD1144179}" srcOrd="3" destOrd="0" presId="urn:microsoft.com/office/officeart/2005/8/layout/chevron1"/>
    <dgm:cxn modelId="{E82094E4-A8C2-41E9-94BA-D8C44B6A90BA}" type="presParOf" srcId="{E595D94E-F7DD-4DE9-A3D2-E6DE7ED007D4}" destId="{1D5F793A-1770-4113-A625-13CF1E6FF0EB}" srcOrd="4" destOrd="0" presId="urn:microsoft.com/office/officeart/2005/8/layout/chevron1"/>
    <dgm:cxn modelId="{AFB72063-BF9D-4591-8F2B-EE681D847D7E}" type="presParOf" srcId="{E595D94E-F7DD-4DE9-A3D2-E6DE7ED007D4}" destId="{21B4F993-8D55-4414-B0F2-C94584D810F6}" srcOrd="5" destOrd="0" presId="urn:microsoft.com/office/officeart/2005/8/layout/chevron1"/>
    <dgm:cxn modelId="{C20F5917-6469-41FC-B8F8-70352501B20C}" type="presParOf" srcId="{E595D94E-F7DD-4DE9-A3D2-E6DE7ED007D4}" destId="{24C5CCCF-F96A-496E-B875-9ECAD58D4A2A}" srcOrd="6" destOrd="0" presId="urn:microsoft.com/office/officeart/2005/8/layout/chevron1"/>
    <dgm:cxn modelId="{F01C26F6-1ADB-4663-9776-E47ED752B97F}" type="presParOf" srcId="{E595D94E-F7DD-4DE9-A3D2-E6DE7ED007D4}" destId="{C1B12F59-1890-48DA-B4D3-5784628E8C86}" srcOrd="7" destOrd="0" presId="urn:microsoft.com/office/officeart/2005/8/layout/chevron1"/>
    <dgm:cxn modelId="{DAC86623-2488-4ACC-9C73-B491D187E045}" type="presParOf" srcId="{E595D94E-F7DD-4DE9-A3D2-E6DE7ED007D4}" destId="{1FCB4BBB-8CE2-4C51-A119-A0DD1CD340C6}"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FBF1137-5F00-4B21-80D5-183D0924FF0A}"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IN"/>
        </a:p>
      </dgm:t>
    </dgm:pt>
    <dgm:pt modelId="{27686132-8A02-4352-AE93-C6CD3A44BBD6}">
      <dgm:prSet phldrT="[Text]" custT="1"/>
      <dgm:spPr/>
      <dgm:t>
        <a:bodyPr/>
        <a:lstStyle/>
        <a:p>
          <a:r>
            <a:rPr lang="en-IN" sz="1600" dirty="0">
              <a:latin typeface="Arial" panose="020B0604020202020204" pitchFamily="34" charset="0"/>
              <a:cs typeface="Arial" panose="020B0604020202020204" pitchFamily="34" charset="0"/>
            </a:rPr>
            <a:t>Identified Targets</a:t>
          </a:r>
        </a:p>
      </dgm:t>
    </dgm:pt>
    <dgm:pt modelId="{C791E73F-00C7-4A6D-B27F-13EE6BCC30AE}" type="parTrans" cxnId="{00BAA1B6-8BCB-455C-A75F-5EB90B58D88C}">
      <dgm:prSet/>
      <dgm:spPr/>
      <dgm:t>
        <a:bodyPr/>
        <a:lstStyle/>
        <a:p>
          <a:endParaRPr lang="en-IN">
            <a:latin typeface="Arial" panose="020B0604020202020204" pitchFamily="34" charset="0"/>
            <a:cs typeface="Arial" panose="020B0604020202020204" pitchFamily="34" charset="0"/>
          </a:endParaRPr>
        </a:p>
      </dgm:t>
    </dgm:pt>
    <dgm:pt modelId="{837277ED-0FE5-4604-816B-3424FCE5F2D5}" type="sibTrans" cxnId="{00BAA1B6-8BCB-455C-A75F-5EB90B58D88C}">
      <dgm:prSet/>
      <dgm:spPr/>
      <dgm:t>
        <a:bodyPr/>
        <a:lstStyle/>
        <a:p>
          <a:endParaRPr lang="en-IN">
            <a:latin typeface="Arial" panose="020B0604020202020204" pitchFamily="34" charset="0"/>
            <a:cs typeface="Arial" panose="020B0604020202020204" pitchFamily="34" charset="0"/>
          </a:endParaRPr>
        </a:p>
      </dgm:t>
    </dgm:pt>
    <dgm:pt modelId="{1E640F7A-E506-484F-8303-231541532D12}">
      <dgm:prSet phldrT="[Text]"/>
      <dgm:spPr/>
      <dgm:t>
        <a:bodyPr/>
        <a:lstStyle/>
        <a:p>
          <a:r>
            <a:rPr lang="en-IN" dirty="0">
              <a:latin typeface="Arial" panose="020B0604020202020204" pitchFamily="34" charset="0"/>
              <a:cs typeface="Arial" panose="020B0604020202020204" pitchFamily="34" charset="0"/>
            </a:rPr>
            <a:t>Prospects invested in this sector through other players</a:t>
          </a:r>
        </a:p>
      </dgm:t>
    </dgm:pt>
    <dgm:pt modelId="{BF598F40-1832-422B-952A-69C1AD08E69F}" type="parTrans" cxnId="{1295FCB6-55A0-4C98-8765-08FC71658B80}">
      <dgm:prSet/>
      <dgm:spPr/>
      <dgm:t>
        <a:bodyPr/>
        <a:lstStyle/>
        <a:p>
          <a:endParaRPr lang="en-IN">
            <a:latin typeface="Arial" panose="020B0604020202020204" pitchFamily="34" charset="0"/>
            <a:cs typeface="Arial" panose="020B0604020202020204" pitchFamily="34" charset="0"/>
          </a:endParaRPr>
        </a:p>
      </dgm:t>
    </dgm:pt>
    <dgm:pt modelId="{DCCB5675-0D5A-4D82-9C94-4D8784848E4B}" type="sibTrans" cxnId="{1295FCB6-55A0-4C98-8765-08FC71658B80}">
      <dgm:prSet/>
      <dgm:spPr/>
      <dgm:t>
        <a:bodyPr/>
        <a:lstStyle/>
        <a:p>
          <a:endParaRPr lang="en-IN">
            <a:latin typeface="Arial" panose="020B0604020202020204" pitchFamily="34" charset="0"/>
            <a:cs typeface="Arial" panose="020B0604020202020204" pitchFamily="34" charset="0"/>
          </a:endParaRPr>
        </a:p>
      </dgm:t>
    </dgm:pt>
    <dgm:pt modelId="{32707B8D-5D41-45E0-BA8E-5B3B094C553E}">
      <dgm:prSet phldrT="[Text]"/>
      <dgm:spPr/>
      <dgm:t>
        <a:bodyPr/>
        <a:lstStyle/>
        <a:p>
          <a:r>
            <a:rPr lang="en-IN" dirty="0">
              <a:latin typeface="Arial" panose="020B0604020202020204" pitchFamily="34" charset="0"/>
              <a:cs typeface="Arial" panose="020B0604020202020204" pitchFamily="34" charset="0"/>
            </a:rPr>
            <a:t>Prospects Investing in this Sector for the first time</a:t>
          </a:r>
        </a:p>
      </dgm:t>
    </dgm:pt>
    <dgm:pt modelId="{EDC566B5-6807-4FA1-B702-8AE68A2C6D4A}" type="parTrans" cxnId="{22ABB00C-D4B5-4B99-A3AD-B3D952F71C37}">
      <dgm:prSet/>
      <dgm:spPr/>
      <dgm:t>
        <a:bodyPr/>
        <a:lstStyle/>
        <a:p>
          <a:endParaRPr lang="en-IN">
            <a:latin typeface="Arial" panose="020B0604020202020204" pitchFamily="34" charset="0"/>
            <a:cs typeface="Arial" panose="020B0604020202020204" pitchFamily="34" charset="0"/>
          </a:endParaRPr>
        </a:p>
      </dgm:t>
    </dgm:pt>
    <dgm:pt modelId="{0AA22187-CB42-4C30-9044-CF188640E191}" type="sibTrans" cxnId="{22ABB00C-D4B5-4B99-A3AD-B3D952F71C37}">
      <dgm:prSet/>
      <dgm:spPr/>
      <dgm:t>
        <a:bodyPr/>
        <a:lstStyle/>
        <a:p>
          <a:endParaRPr lang="en-IN">
            <a:latin typeface="Arial" panose="020B0604020202020204" pitchFamily="34" charset="0"/>
            <a:cs typeface="Arial" panose="020B0604020202020204" pitchFamily="34" charset="0"/>
          </a:endParaRPr>
        </a:p>
      </dgm:t>
    </dgm:pt>
    <dgm:pt modelId="{568BF563-738C-4CAE-A316-9E5ECB7C1F9C}">
      <dgm:prSet phldrT="[Text]"/>
      <dgm:spPr/>
      <dgm:t>
        <a:bodyPr/>
        <a:lstStyle/>
        <a:p>
          <a:r>
            <a:rPr lang="en-IN" dirty="0">
              <a:latin typeface="Arial" panose="020B0604020202020204" pitchFamily="34" charset="0"/>
              <a:cs typeface="Arial" panose="020B0604020202020204" pitchFamily="34" charset="0"/>
            </a:rPr>
            <a:t>Clients Investing in this Sector for the first time</a:t>
          </a:r>
        </a:p>
      </dgm:t>
    </dgm:pt>
    <dgm:pt modelId="{7A1DC0E3-2582-4436-BE2E-AAD1170A7D66}" type="parTrans" cxnId="{D598DA04-DAE0-471A-9E2E-9B073B96D7EC}">
      <dgm:prSet/>
      <dgm:spPr/>
      <dgm:t>
        <a:bodyPr/>
        <a:lstStyle/>
        <a:p>
          <a:endParaRPr lang="en-IN">
            <a:latin typeface="Arial" panose="020B0604020202020204" pitchFamily="34" charset="0"/>
            <a:cs typeface="Arial" panose="020B0604020202020204" pitchFamily="34" charset="0"/>
          </a:endParaRPr>
        </a:p>
      </dgm:t>
    </dgm:pt>
    <dgm:pt modelId="{6BABC74F-E8AB-46E8-95BC-E7BB94053C1F}" type="sibTrans" cxnId="{D598DA04-DAE0-471A-9E2E-9B073B96D7EC}">
      <dgm:prSet/>
      <dgm:spPr/>
      <dgm:t>
        <a:bodyPr/>
        <a:lstStyle/>
        <a:p>
          <a:endParaRPr lang="en-IN">
            <a:latin typeface="Arial" panose="020B0604020202020204" pitchFamily="34" charset="0"/>
            <a:cs typeface="Arial" panose="020B0604020202020204" pitchFamily="34" charset="0"/>
          </a:endParaRPr>
        </a:p>
      </dgm:t>
    </dgm:pt>
    <dgm:pt modelId="{9DB22E61-5D43-4197-A569-3A6A204A5990}">
      <dgm:prSet phldrT="[Text]"/>
      <dgm:spPr/>
      <dgm:t>
        <a:bodyPr/>
        <a:lstStyle/>
        <a:p>
          <a:r>
            <a:rPr lang="en-IN" dirty="0">
              <a:latin typeface="Arial" panose="020B0604020202020204" pitchFamily="34" charset="0"/>
              <a:cs typeface="Arial" panose="020B0604020202020204" pitchFamily="34" charset="0"/>
            </a:rPr>
            <a:t>Clients investing in this fund for first time but invested in the sector before</a:t>
          </a:r>
        </a:p>
      </dgm:t>
    </dgm:pt>
    <dgm:pt modelId="{2F317F1E-874C-4B17-9ED7-EECAB49B966F}" type="parTrans" cxnId="{CD84885D-73D8-480F-80EE-B058ED4DE020}">
      <dgm:prSet/>
      <dgm:spPr/>
      <dgm:t>
        <a:bodyPr/>
        <a:lstStyle/>
        <a:p>
          <a:endParaRPr lang="en-IN">
            <a:latin typeface="Arial" panose="020B0604020202020204" pitchFamily="34" charset="0"/>
            <a:cs typeface="Arial" panose="020B0604020202020204" pitchFamily="34" charset="0"/>
          </a:endParaRPr>
        </a:p>
      </dgm:t>
    </dgm:pt>
    <dgm:pt modelId="{6138CA57-0F43-4C96-8BFF-D3B8F3F6D665}" type="sibTrans" cxnId="{CD84885D-73D8-480F-80EE-B058ED4DE020}">
      <dgm:prSet/>
      <dgm:spPr/>
      <dgm:t>
        <a:bodyPr/>
        <a:lstStyle/>
        <a:p>
          <a:endParaRPr lang="en-IN">
            <a:latin typeface="Arial" panose="020B0604020202020204" pitchFamily="34" charset="0"/>
            <a:cs typeface="Arial" panose="020B0604020202020204" pitchFamily="34" charset="0"/>
          </a:endParaRPr>
        </a:p>
      </dgm:t>
    </dgm:pt>
    <dgm:pt modelId="{8A4C47D1-75F6-4F7E-85C8-43FAF3DFEAC8}">
      <dgm:prSet phldrT="[Text]"/>
      <dgm:spPr/>
      <dgm:t>
        <a:bodyPr/>
        <a:lstStyle/>
        <a:p>
          <a:r>
            <a:rPr lang="en-IN" dirty="0">
              <a:latin typeface="Arial" panose="020B0604020202020204" pitchFamily="34" charset="0"/>
              <a:cs typeface="Arial" panose="020B0604020202020204" pitchFamily="34" charset="0"/>
            </a:rPr>
            <a:t>Clients invested in this sector through other players</a:t>
          </a:r>
        </a:p>
      </dgm:t>
    </dgm:pt>
    <dgm:pt modelId="{FC13BB77-07B7-4272-8BE1-7E7B083DBD19}" type="parTrans" cxnId="{BF1E2457-5924-436C-A6F0-DDF6E07DF88C}">
      <dgm:prSet/>
      <dgm:spPr/>
      <dgm:t>
        <a:bodyPr/>
        <a:lstStyle/>
        <a:p>
          <a:endParaRPr lang="en-IN">
            <a:latin typeface="Arial" panose="020B0604020202020204" pitchFamily="34" charset="0"/>
            <a:cs typeface="Arial" panose="020B0604020202020204" pitchFamily="34" charset="0"/>
          </a:endParaRPr>
        </a:p>
      </dgm:t>
    </dgm:pt>
    <dgm:pt modelId="{E29558ED-773E-409D-B334-C8C581736690}" type="sibTrans" cxnId="{BF1E2457-5924-436C-A6F0-DDF6E07DF88C}">
      <dgm:prSet/>
      <dgm:spPr/>
      <dgm:t>
        <a:bodyPr/>
        <a:lstStyle/>
        <a:p>
          <a:endParaRPr lang="en-IN">
            <a:latin typeface="Arial" panose="020B0604020202020204" pitchFamily="34" charset="0"/>
            <a:cs typeface="Arial" panose="020B0604020202020204" pitchFamily="34" charset="0"/>
          </a:endParaRPr>
        </a:p>
      </dgm:t>
    </dgm:pt>
    <dgm:pt modelId="{42594545-4ECD-4830-8584-1CEEA2B901FA}" type="pres">
      <dgm:prSet presAssocID="{BFBF1137-5F00-4B21-80D5-183D0924FF0A}" presName="composite" presStyleCnt="0">
        <dgm:presLayoutVars>
          <dgm:chMax val="1"/>
          <dgm:dir/>
          <dgm:resizeHandles val="exact"/>
        </dgm:presLayoutVars>
      </dgm:prSet>
      <dgm:spPr/>
    </dgm:pt>
    <dgm:pt modelId="{7E3953CF-BEFF-4EC0-A3D2-1572F93A6F25}" type="pres">
      <dgm:prSet presAssocID="{BFBF1137-5F00-4B21-80D5-183D0924FF0A}" presName="radial" presStyleCnt="0">
        <dgm:presLayoutVars>
          <dgm:animLvl val="ctr"/>
        </dgm:presLayoutVars>
      </dgm:prSet>
      <dgm:spPr/>
    </dgm:pt>
    <dgm:pt modelId="{B3DC9A1E-7406-4B0D-A195-EED9D66CE0F2}" type="pres">
      <dgm:prSet presAssocID="{27686132-8A02-4352-AE93-C6CD3A44BBD6}" presName="centerShape" presStyleLbl="vennNode1" presStyleIdx="0" presStyleCnt="6" custScaleX="85701" custScaleY="86491"/>
      <dgm:spPr/>
    </dgm:pt>
    <dgm:pt modelId="{3A6D79A1-9A65-431C-A258-5B8AF85351B6}" type="pres">
      <dgm:prSet presAssocID="{1E640F7A-E506-484F-8303-231541532D12}" presName="node" presStyleLbl="vennNode1" presStyleIdx="1" presStyleCnt="6" custScaleX="130721" custScaleY="130721" custRadScaleRad="92614">
        <dgm:presLayoutVars>
          <dgm:bulletEnabled val="1"/>
        </dgm:presLayoutVars>
      </dgm:prSet>
      <dgm:spPr/>
    </dgm:pt>
    <dgm:pt modelId="{716F8628-68E0-4BB4-AD12-7D937FBA9A6C}" type="pres">
      <dgm:prSet presAssocID="{32707B8D-5D41-45E0-BA8E-5B3B094C553E}" presName="node" presStyleLbl="vennNode1" presStyleIdx="2" presStyleCnt="6" custScaleX="130721" custScaleY="130721" custRadScaleRad="94164" custRadScaleInc="-1607">
        <dgm:presLayoutVars>
          <dgm:bulletEnabled val="1"/>
        </dgm:presLayoutVars>
      </dgm:prSet>
      <dgm:spPr/>
    </dgm:pt>
    <dgm:pt modelId="{DE349A15-4BB3-4F44-9D6B-4FBD7BCDB9B2}" type="pres">
      <dgm:prSet presAssocID="{568BF563-738C-4CAE-A316-9E5ECB7C1F9C}" presName="node" presStyleLbl="vennNode1" presStyleIdx="3" presStyleCnt="6" custScaleX="130721" custScaleY="130721">
        <dgm:presLayoutVars>
          <dgm:bulletEnabled val="1"/>
        </dgm:presLayoutVars>
      </dgm:prSet>
      <dgm:spPr/>
    </dgm:pt>
    <dgm:pt modelId="{5A72F744-A66A-4050-8BCF-4A1534572F5B}" type="pres">
      <dgm:prSet presAssocID="{9DB22E61-5D43-4197-A569-3A6A204A5990}" presName="node" presStyleLbl="vennNode1" presStyleIdx="4" presStyleCnt="6" custScaleX="130721" custScaleY="130721">
        <dgm:presLayoutVars>
          <dgm:bulletEnabled val="1"/>
        </dgm:presLayoutVars>
      </dgm:prSet>
      <dgm:spPr/>
    </dgm:pt>
    <dgm:pt modelId="{645D3F25-6A33-4B21-87EE-C86C357956E2}" type="pres">
      <dgm:prSet presAssocID="{8A4C47D1-75F6-4F7E-85C8-43FAF3DFEAC8}" presName="node" presStyleLbl="vennNode1" presStyleIdx="5" presStyleCnt="6" custScaleX="130721" custScaleY="130721">
        <dgm:presLayoutVars>
          <dgm:bulletEnabled val="1"/>
        </dgm:presLayoutVars>
      </dgm:prSet>
      <dgm:spPr/>
    </dgm:pt>
  </dgm:ptLst>
  <dgm:cxnLst>
    <dgm:cxn modelId="{78960A00-6273-4A8E-89C6-C0DE13C70EC1}" type="presOf" srcId="{568BF563-738C-4CAE-A316-9E5ECB7C1F9C}" destId="{DE349A15-4BB3-4F44-9D6B-4FBD7BCDB9B2}" srcOrd="0" destOrd="0" presId="urn:microsoft.com/office/officeart/2005/8/layout/radial3"/>
    <dgm:cxn modelId="{D598DA04-DAE0-471A-9E2E-9B073B96D7EC}" srcId="{27686132-8A02-4352-AE93-C6CD3A44BBD6}" destId="{568BF563-738C-4CAE-A316-9E5ECB7C1F9C}" srcOrd="2" destOrd="0" parTransId="{7A1DC0E3-2582-4436-BE2E-AAD1170A7D66}" sibTransId="{6BABC74F-E8AB-46E8-95BC-E7BB94053C1F}"/>
    <dgm:cxn modelId="{22ABB00C-D4B5-4B99-A3AD-B3D952F71C37}" srcId="{27686132-8A02-4352-AE93-C6CD3A44BBD6}" destId="{32707B8D-5D41-45E0-BA8E-5B3B094C553E}" srcOrd="1" destOrd="0" parTransId="{EDC566B5-6807-4FA1-B702-8AE68A2C6D4A}" sibTransId="{0AA22187-CB42-4C30-9044-CF188640E191}"/>
    <dgm:cxn modelId="{9834425B-56F0-49FB-AFF2-FFD826CB9EA6}" type="presOf" srcId="{9DB22E61-5D43-4197-A569-3A6A204A5990}" destId="{5A72F744-A66A-4050-8BCF-4A1534572F5B}" srcOrd="0" destOrd="0" presId="urn:microsoft.com/office/officeart/2005/8/layout/radial3"/>
    <dgm:cxn modelId="{CD84885D-73D8-480F-80EE-B058ED4DE020}" srcId="{27686132-8A02-4352-AE93-C6CD3A44BBD6}" destId="{9DB22E61-5D43-4197-A569-3A6A204A5990}" srcOrd="3" destOrd="0" parTransId="{2F317F1E-874C-4B17-9ED7-EECAB49B966F}" sibTransId="{6138CA57-0F43-4C96-8BFF-D3B8F3F6D665}"/>
    <dgm:cxn modelId="{BF1E2457-5924-436C-A6F0-DDF6E07DF88C}" srcId="{27686132-8A02-4352-AE93-C6CD3A44BBD6}" destId="{8A4C47D1-75F6-4F7E-85C8-43FAF3DFEAC8}" srcOrd="4" destOrd="0" parTransId="{FC13BB77-07B7-4272-8BE1-7E7B083DBD19}" sibTransId="{E29558ED-773E-409D-B334-C8C581736690}"/>
    <dgm:cxn modelId="{DD2A2087-9EED-4AF6-9D5A-79C7ED709463}" type="presOf" srcId="{BFBF1137-5F00-4B21-80D5-183D0924FF0A}" destId="{42594545-4ECD-4830-8584-1CEEA2B901FA}" srcOrd="0" destOrd="0" presId="urn:microsoft.com/office/officeart/2005/8/layout/radial3"/>
    <dgm:cxn modelId="{5A029E9B-F8E5-4413-9B26-714C961BD909}" type="presOf" srcId="{27686132-8A02-4352-AE93-C6CD3A44BBD6}" destId="{B3DC9A1E-7406-4B0D-A195-EED9D66CE0F2}" srcOrd="0" destOrd="0" presId="urn:microsoft.com/office/officeart/2005/8/layout/radial3"/>
    <dgm:cxn modelId="{B07045B2-97B3-4D58-970B-71122BC081F7}" type="presOf" srcId="{8A4C47D1-75F6-4F7E-85C8-43FAF3DFEAC8}" destId="{645D3F25-6A33-4B21-87EE-C86C357956E2}" srcOrd="0" destOrd="0" presId="urn:microsoft.com/office/officeart/2005/8/layout/radial3"/>
    <dgm:cxn modelId="{00BAA1B6-8BCB-455C-A75F-5EB90B58D88C}" srcId="{BFBF1137-5F00-4B21-80D5-183D0924FF0A}" destId="{27686132-8A02-4352-AE93-C6CD3A44BBD6}" srcOrd="0" destOrd="0" parTransId="{C791E73F-00C7-4A6D-B27F-13EE6BCC30AE}" sibTransId="{837277ED-0FE5-4604-816B-3424FCE5F2D5}"/>
    <dgm:cxn modelId="{1295FCB6-55A0-4C98-8765-08FC71658B80}" srcId="{27686132-8A02-4352-AE93-C6CD3A44BBD6}" destId="{1E640F7A-E506-484F-8303-231541532D12}" srcOrd="0" destOrd="0" parTransId="{BF598F40-1832-422B-952A-69C1AD08E69F}" sibTransId="{DCCB5675-0D5A-4D82-9C94-4D8784848E4B}"/>
    <dgm:cxn modelId="{79CFFED8-822C-41DD-AD16-93436A55040B}" type="presOf" srcId="{1E640F7A-E506-484F-8303-231541532D12}" destId="{3A6D79A1-9A65-431C-A258-5B8AF85351B6}" srcOrd="0" destOrd="0" presId="urn:microsoft.com/office/officeart/2005/8/layout/radial3"/>
    <dgm:cxn modelId="{38A977FD-9B20-4A27-AAB8-33AFED7B2452}" type="presOf" srcId="{32707B8D-5D41-45E0-BA8E-5B3B094C553E}" destId="{716F8628-68E0-4BB4-AD12-7D937FBA9A6C}" srcOrd="0" destOrd="0" presId="urn:microsoft.com/office/officeart/2005/8/layout/radial3"/>
    <dgm:cxn modelId="{C1835090-861C-4C20-9EAF-706085FE659A}" type="presParOf" srcId="{42594545-4ECD-4830-8584-1CEEA2B901FA}" destId="{7E3953CF-BEFF-4EC0-A3D2-1572F93A6F25}" srcOrd="0" destOrd="0" presId="urn:microsoft.com/office/officeart/2005/8/layout/radial3"/>
    <dgm:cxn modelId="{55D2F677-8768-4E10-BAA7-4DBA6D2B598F}" type="presParOf" srcId="{7E3953CF-BEFF-4EC0-A3D2-1572F93A6F25}" destId="{B3DC9A1E-7406-4B0D-A195-EED9D66CE0F2}" srcOrd="0" destOrd="0" presId="urn:microsoft.com/office/officeart/2005/8/layout/radial3"/>
    <dgm:cxn modelId="{12200E4B-B51E-45EA-B91F-06ED3094D43F}" type="presParOf" srcId="{7E3953CF-BEFF-4EC0-A3D2-1572F93A6F25}" destId="{3A6D79A1-9A65-431C-A258-5B8AF85351B6}" srcOrd="1" destOrd="0" presId="urn:microsoft.com/office/officeart/2005/8/layout/radial3"/>
    <dgm:cxn modelId="{634E3A68-4390-424D-8F38-187811BCE4D0}" type="presParOf" srcId="{7E3953CF-BEFF-4EC0-A3D2-1572F93A6F25}" destId="{716F8628-68E0-4BB4-AD12-7D937FBA9A6C}" srcOrd="2" destOrd="0" presId="urn:microsoft.com/office/officeart/2005/8/layout/radial3"/>
    <dgm:cxn modelId="{D7B89AC6-B11E-4ABC-8468-065E750C5AB3}" type="presParOf" srcId="{7E3953CF-BEFF-4EC0-A3D2-1572F93A6F25}" destId="{DE349A15-4BB3-4F44-9D6B-4FBD7BCDB9B2}" srcOrd="3" destOrd="0" presId="urn:microsoft.com/office/officeart/2005/8/layout/radial3"/>
    <dgm:cxn modelId="{3144098A-974F-47FD-A832-D23A54D5768C}" type="presParOf" srcId="{7E3953CF-BEFF-4EC0-A3D2-1572F93A6F25}" destId="{5A72F744-A66A-4050-8BCF-4A1534572F5B}" srcOrd="4" destOrd="0" presId="urn:microsoft.com/office/officeart/2005/8/layout/radial3"/>
    <dgm:cxn modelId="{8EACE238-4DF7-4B4B-BCBE-84DF02BF6442}" type="presParOf" srcId="{7E3953CF-BEFF-4EC0-A3D2-1572F93A6F25}" destId="{645D3F25-6A33-4B21-87EE-C86C357956E2}" srcOrd="5"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F4833A-8AB2-4458-ADCC-5C35877105C8}"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n-US"/>
        </a:p>
      </dgm:t>
    </dgm:pt>
    <dgm:pt modelId="{AD02BAE3-FC2A-4690-9314-4CAFD69D3729}">
      <dgm:prSet phldrT="[Text]" custT="1"/>
      <dgm:spPr/>
      <dgm:t>
        <a:bodyPr/>
        <a:lstStyle/>
        <a:p>
          <a:r>
            <a:rPr lang="en-US" sz="1400" dirty="0"/>
            <a:t>Data Scraping</a:t>
          </a:r>
        </a:p>
      </dgm:t>
    </dgm:pt>
    <dgm:pt modelId="{825EDBD4-556D-4B6A-9C90-6B1C2D0DC18D}" type="parTrans" cxnId="{031C79FC-9533-47A9-8DF7-D5D4A83FFFB3}">
      <dgm:prSet/>
      <dgm:spPr/>
      <dgm:t>
        <a:bodyPr/>
        <a:lstStyle/>
        <a:p>
          <a:endParaRPr lang="en-US" sz="1400"/>
        </a:p>
      </dgm:t>
    </dgm:pt>
    <dgm:pt modelId="{84214B66-336F-47A8-B4DB-0653F7ADD63A}" type="sibTrans" cxnId="{031C79FC-9533-47A9-8DF7-D5D4A83FFFB3}">
      <dgm:prSet custT="1"/>
      <dgm:spPr/>
      <dgm:t>
        <a:bodyPr/>
        <a:lstStyle/>
        <a:p>
          <a:endParaRPr lang="en-US" sz="800" dirty="0"/>
        </a:p>
      </dgm:t>
    </dgm:pt>
    <dgm:pt modelId="{11F72BF9-4CC1-40F6-9FEF-1BF27262B307}">
      <dgm:prSet phldrT="[Text]" custT="1"/>
      <dgm:spPr/>
      <dgm:t>
        <a:bodyPr/>
        <a:lstStyle/>
        <a:p>
          <a:r>
            <a:rPr lang="en-US" sz="1400" dirty="0"/>
            <a:t>Entity Extraction</a:t>
          </a:r>
        </a:p>
      </dgm:t>
    </dgm:pt>
    <dgm:pt modelId="{72E7AA6D-2F57-4AD1-B21D-B45960412526}" type="parTrans" cxnId="{70E59945-348F-42A6-A3C2-1A2F8B99C745}">
      <dgm:prSet/>
      <dgm:spPr/>
      <dgm:t>
        <a:bodyPr/>
        <a:lstStyle/>
        <a:p>
          <a:endParaRPr lang="en-US" sz="1400"/>
        </a:p>
      </dgm:t>
    </dgm:pt>
    <dgm:pt modelId="{50B8DA0A-D268-4503-A767-BF763BC9E915}" type="sibTrans" cxnId="{70E59945-348F-42A6-A3C2-1A2F8B99C745}">
      <dgm:prSet custT="1"/>
      <dgm:spPr/>
      <dgm:t>
        <a:bodyPr/>
        <a:lstStyle/>
        <a:p>
          <a:endParaRPr lang="en-US" sz="800" dirty="0"/>
        </a:p>
      </dgm:t>
    </dgm:pt>
    <dgm:pt modelId="{183949BF-EA45-4E64-9623-8A5FC681B629}">
      <dgm:prSet phldrT="[Text]" custT="1"/>
      <dgm:spPr/>
      <dgm:t>
        <a:bodyPr/>
        <a:lstStyle/>
        <a:p>
          <a:r>
            <a:rPr lang="en-US" sz="1400" dirty="0"/>
            <a:t>Standardization</a:t>
          </a:r>
        </a:p>
      </dgm:t>
    </dgm:pt>
    <dgm:pt modelId="{B52C4089-9AF6-40C0-9B76-6680743043D6}" type="parTrans" cxnId="{0A88BE9B-D0E3-4976-BE8A-CBBE7D3194DA}">
      <dgm:prSet/>
      <dgm:spPr/>
      <dgm:t>
        <a:bodyPr/>
        <a:lstStyle/>
        <a:p>
          <a:endParaRPr lang="en-US" sz="1400"/>
        </a:p>
      </dgm:t>
    </dgm:pt>
    <dgm:pt modelId="{B952E473-E8EC-4AAB-A8C7-71DDAC35E5F4}" type="sibTrans" cxnId="{0A88BE9B-D0E3-4976-BE8A-CBBE7D3194DA}">
      <dgm:prSet custT="1"/>
      <dgm:spPr/>
      <dgm:t>
        <a:bodyPr/>
        <a:lstStyle/>
        <a:p>
          <a:endParaRPr lang="en-US" sz="800" dirty="0"/>
        </a:p>
      </dgm:t>
    </dgm:pt>
    <dgm:pt modelId="{3A0E47D2-8137-4FBF-8E62-776167D78D3E}">
      <dgm:prSet phldrT="[Text]" custT="1"/>
      <dgm:spPr/>
      <dgm:t>
        <a:bodyPr/>
        <a:lstStyle/>
        <a:p>
          <a:r>
            <a:rPr lang="en-US" sz="1400" dirty="0"/>
            <a:t>Normalization</a:t>
          </a:r>
        </a:p>
      </dgm:t>
    </dgm:pt>
    <dgm:pt modelId="{E78B09F2-A943-454D-B5CA-ACBE5F1CAC7D}" type="parTrans" cxnId="{7A3DBCEE-E6DB-4B4A-BB1F-9967B4A5B32B}">
      <dgm:prSet/>
      <dgm:spPr/>
      <dgm:t>
        <a:bodyPr/>
        <a:lstStyle/>
        <a:p>
          <a:endParaRPr lang="en-US" sz="1400"/>
        </a:p>
      </dgm:t>
    </dgm:pt>
    <dgm:pt modelId="{50FC11FD-087F-432D-A1B5-5CD3550955D9}" type="sibTrans" cxnId="{7A3DBCEE-E6DB-4B4A-BB1F-9967B4A5B32B}">
      <dgm:prSet/>
      <dgm:spPr/>
      <dgm:t>
        <a:bodyPr/>
        <a:lstStyle/>
        <a:p>
          <a:endParaRPr lang="en-US" sz="1400" dirty="0"/>
        </a:p>
      </dgm:t>
    </dgm:pt>
    <dgm:pt modelId="{71A43E87-15C9-4613-BCF6-3681888D951A}" type="pres">
      <dgm:prSet presAssocID="{8EF4833A-8AB2-4458-ADCC-5C35877105C8}" presName="linearFlow" presStyleCnt="0">
        <dgm:presLayoutVars>
          <dgm:resizeHandles val="exact"/>
        </dgm:presLayoutVars>
      </dgm:prSet>
      <dgm:spPr/>
    </dgm:pt>
    <dgm:pt modelId="{4C4BE035-4463-4C7C-931E-8BAFBE2FCC1B}" type="pres">
      <dgm:prSet presAssocID="{AD02BAE3-FC2A-4690-9314-4CAFD69D3729}" presName="node" presStyleLbl="node1" presStyleIdx="0" presStyleCnt="4">
        <dgm:presLayoutVars>
          <dgm:bulletEnabled val="1"/>
        </dgm:presLayoutVars>
      </dgm:prSet>
      <dgm:spPr/>
    </dgm:pt>
    <dgm:pt modelId="{4CCF8C22-AFDF-4551-AD30-5CF21D1E9970}" type="pres">
      <dgm:prSet presAssocID="{84214B66-336F-47A8-B4DB-0653F7ADD63A}" presName="sibTrans" presStyleLbl="sibTrans2D1" presStyleIdx="0" presStyleCnt="3"/>
      <dgm:spPr/>
    </dgm:pt>
    <dgm:pt modelId="{FB6C7A61-7E22-4FDA-AD8C-1D96D0EA2C61}" type="pres">
      <dgm:prSet presAssocID="{84214B66-336F-47A8-B4DB-0653F7ADD63A}" presName="connectorText" presStyleLbl="sibTrans2D1" presStyleIdx="0" presStyleCnt="3"/>
      <dgm:spPr/>
    </dgm:pt>
    <dgm:pt modelId="{23A47270-EED0-495C-8018-6199ED7BC4E4}" type="pres">
      <dgm:prSet presAssocID="{11F72BF9-4CC1-40F6-9FEF-1BF27262B307}" presName="node" presStyleLbl="node1" presStyleIdx="1" presStyleCnt="4">
        <dgm:presLayoutVars>
          <dgm:bulletEnabled val="1"/>
        </dgm:presLayoutVars>
      </dgm:prSet>
      <dgm:spPr/>
    </dgm:pt>
    <dgm:pt modelId="{9B9B2277-3697-4A8F-ACB4-40E3E5602CF0}" type="pres">
      <dgm:prSet presAssocID="{50B8DA0A-D268-4503-A767-BF763BC9E915}" presName="sibTrans" presStyleLbl="sibTrans2D1" presStyleIdx="1" presStyleCnt="3"/>
      <dgm:spPr/>
    </dgm:pt>
    <dgm:pt modelId="{3A2F99A0-D3BD-43BE-9112-6A98BCE37F64}" type="pres">
      <dgm:prSet presAssocID="{50B8DA0A-D268-4503-A767-BF763BC9E915}" presName="connectorText" presStyleLbl="sibTrans2D1" presStyleIdx="1" presStyleCnt="3"/>
      <dgm:spPr/>
    </dgm:pt>
    <dgm:pt modelId="{DC5843E5-BAC1-499F-B164-084000B02724}" type="pres">
      <dgm:prSet presAssocID="{183949BF-EA45-4E64-9623-8A5FC681B629}" presName="node" presStyleLbl="node1" presStyleIdx="2" presStyleCnt="4">
        <dgm:presLayoutVars>
          <dgm:bulletEnabled val="1"/>
        </dgm:presLayoutVars>
      </dgm:prSet>
      <dgm:spPr/>
    </dgm:pt>
    <dgm:pt modelId="{24A0F8A2-1B18-4F8B-8C61-02C3DDCBFDC5}" type="pres">
      <dgm:prSet presAssocID="{B952E473-E8EC-4AAB-A8C7-71DDAC35E5F4}" presName="sibTrans" presStyleLbl="sibTrans2D1" presStyleIdx="2" presStyleCnt="3"/>
      <dgm:spPr/>
    </dgm:pt>
    <dgm:pt modelId="{8EC5CBAF-2A31-4AFA-9A95-9648ACBD70C4}" type="pres">
      <dgm:prSet presAssocID="{B952E473-E8EC-4AAB-A8C7-71DDAC35E5F4}" presName="connectorText" presStyleLbl="sibTrans2D1" presStyleIdx="2" presStyleCnt="3"/>
      <dgm:spPr/>
    </dgm:pt>
    <dgm:pt modelId="{AE09972D-EA70-4D96-A1FF-F6E35302E1A8}" type="pres">
      <dgm:prSet presAssocID="{3A0E47D2-8137-4FBF-8E62-776167D78D3E}" presName="node" presStyleLbl="node1" presStyleIdx="3" presStyleCnt="4">
        <dgm:presLayoutVars>
          <dgm:bulletEnabled val="1"/>
        </dgm:presLayoutVars>
      </dgm:prSet>
      <dgm:spPr/>
    </dgm:pt>
  </dgm:ptLst>
  <dgm:cxnLst>
    <dgm:cxn modelId="{A03D7704-BE13-4007-919A-6185A93B9F6B}" type="presOf" srcId="{B952E473-E8EC-4AAB-A8C7-71DDAC35E5F4}" destId="{8EC5CBAF-2A31-4AFA-9A95-9648ACBD70C4}" srcOrd="1" destOrd="0" presId="urn:microsoft.com/office/officeart/2005/8/layout/process2"/>
    <dgm:cxn modelId="{2C091510-606B-44E8-94FA-D1D2AC281118}" type="presOf" srcId="{183949BF-EA45-4E64-9623-8A5FC681B629}" destId="{DC5843E5-BAC1-499F-B164-084000B02724}" srcOrd="0" destOrd="0" presId="urn:microsoft.com/office/officeart/2005/8/layout/process2"/>
    <dgm:cxn modelId="{E0181B3B-206F-4DEF-A007-2BF60AB15DAC}" type="presOf" srcId="{AD02BAE3-FC2A-4690-9314-4CAFD69D3729}" destId="{4C4BE035-4463-4C7C-931E-8BAFBE2FCC1B}" srcOrd="0" destOrd="0" presId="urn:microsoft.com/office/officeart/2005/8/layout/process2"/>
    <dgm:cxn modelId="{70E59945-348F-42A6-A3C2-1A2F8B99C745}" srcId="{8EF4833A-8AB2-4458-ADCC-5C35877105C8}" destId="{11F72BF9-4CC1-40F6-9FEF-1BF27262B307}" srcOrd="1" destOrd="0" parTransId="{72E7AA6D-2F57-4AD1-B21D-B45960412526}" sibTransId="{50B8DA0A-D268-4503-A767-BF763BC9E915}"/>
    <dgm:cxn modelId="{8DA15D7F-5AB7-4EC6-9F3F-05D0891083B9}" type="presOf" srcId="{50B8DA0A-D268-4503-A767-BF763BC9E915}" destId="{3A2F99A0-D3BD-43BE-9112-6A98BCE37F64}" srcOrd="1" destOrd="0" presId="urn:microsoft.com/office/officeart/2005/8/layout/process2"/>
    <dgm:cxn modelId="{0A88BE9B-D0E3-4976-BE8A-CBBE7D3194DA}" srcId="{8EF4833A-8AB2-4458-ADCC-5C35877105C8}" destId="{183949BF-EA45-4E64-9623-8A5FC681B629}" srcOrd="2" destOrd="0" parTransId="{B52C4089-9AF6-40C0-9B76-6680743043D6}" sibTransId="{B952E473-E8EC-4AAB-A8C7-71DDAC35E5F4}"/>
    <dgm:cxn modelId="{5141C4A6-AD7C-4ACF-A4C9-F5896AA87B88}" type="presOf" srcId="{50B8DA0A-D268-4503-A767-BF763BC9E915}" destId="{9B9B2277-3697-4A8F-ACB4-40E3E5602CF0}" srcOrd="0" destOrd="0" presId="urn:microsoft.com/office/officeart/2005/8/layout/process2"/>
    <dgm:cxn modelId="{A41883B4-F4FE-49EC-99C6-621556A409A1}" type="presOf" srcId="{84214B66-336F-47A8-B4DB-0653F7ADD63A}" destId="{FB6C7A61-7E22-4FDA-AD8C-1D96D0EA2C61}" srcOrd="1" destOrd="0" presId="urn:microsoft.com/office/officeart/2005/8/layout/process2"/>
    <dgm:cxn modelId="{F30DAFBB-C3D0-466F-82B0-F328544136FA}" type="presOf" srcId="{11F72BF9-4CC1-40F6-9FEF-1BF27262B307}" destId="{23A47270-EED0-495C-8018-6199ED7BC4E4}" srcOrd="0" destOrd="0" presId="urn:microsoft.com/office/officeart/2005/8/layout/process2"/>
    <dgm:cxn modelId="{870882BE-C25D-4F91-A3FA-1AC70E7B6088}" type="presOf" srcId="{84214B66-336F-47A8-B4DB-0653F7ADD63A}" destId="{4CCF8C22-AFDF-4551-AD30-5CF21D1E9970}" srcOrd="0" destOrd="0" presId="urn:microsoft.com/office/officeart/2005/8/layout/process2"/>
    <dgm:cxn modelId="{A75D6BD7-7E5B-4C91-B159-E30B38CE19E6}" type="presOf" srcId="{B952E473-E8EC-4AAB-A8C7-71DDAC35E5F4}" destId="{24A0F8A2-1B18-4F8B-8C61-02C3DDCBFDC5}" srcOrd="0" destOrd="0" presId="urn:microsoft.com/office/officeart/2005/8/layout/process2"/>
    <dgm:cxn modelId="{2C3D95DF-95B4-470E-AE9D-7D2094D0DF5D}" type="presOf" srcId="{3A0E47D2-8137-4FBF-8E62-776167D78D3E}" destId="{AE09972D-EA70-4D96-A1FF-F6E35302E1A8}" srcOrd="0" destOrd="0" presId="urn:microsoft.com/office/officeart/2005/8/layout/process2"/>
    <dgm:cxn modelId="{7A3DBCEE-E6DB-4B4A-BB1F-9967B4A5B32B}" srcId="{8EF4833A-8AB2-4458-ADCC-5C35877105C8}" destId="{3A0E47D2-8137-4FBF-8E62-776167D78D3E}" srcOrd="3" destOrd="0" parTransId="{E78B09F2-A943-454D-B5CA-ACBE5F1CAC7D}" sibTransId="{50FC11FD-087F-432D-A1B5-5CD3550955D9}"/>
    <dgm:cxn modelId="{6721ADFA-C029-4A5F-AB34-DF70DD8E8251}" type="presOf" srcId="{8EF4833A-8AB2-4458-ADCC-5C35877105C8}" destId="{71A43E87-15C9-4613-BCF6-3681888D951A}" srcOrd="0" destOrd="0" presId="urn:microsoft.com/office/officeart/2005/8/layout/process2"/>
    <dgm:cxn modelId="{031C79FC-9533-47A9-8DF7-D5D4A83FFFB3}" srcId="{8EF4833A-8AB2-4458-ADCC-5C35877105C8}" destId="{AD02BAE3-FC2A-4690-9314-4CAFD69D3729}" srcOrd="0" destOrd="0" parTransId="{825EDBD4-556D-4B6A-9C90-6B1C2D0DC18D}" sibTransId="{84214B66-336F-47A8-B4DB-0653F7ADD63A}"/>
    <dgm:cxn modelId="{88866CFA-B924-4771-A000-AEF3D5691CF4}" type="presParOf" srcId="{71A43E87-15C9-4613-BCF6-3681888D951A}" destId="{4C4BE035-4463-4C7C-931E-8BAFBE2FCC1B}" srcOrd="0" destOrd="0" presId="urn:microsoft.com/office/officeart/2005/8/layout/process2"/>
    <dgm:cxn modelId="{A31D587E-BBD9-4A94-BE93-069095C30C3F}" type="presParOf" srcId="{71A43E87-15C9-4613-BCF6-3681888D951A}" destId="{4CCF8C22-AFDF-4551-AD30-5CF21D1E9970}" srcOrd="1" destOrd="0" presId="urn:microsoft.com/office/officeart/2005/8/layout/process2"/>
    <dgm:cxn modelId="{8C10644A-3D96-4FB4-81F7-00958E04AF6B}" type="presParOf" srcId="{4CCF8C22-AFDF-4551-AD30-5CF21D1E9970}" destId="{FB6C7A61-7E22-4FDA-AD8C-1D96D0EA2C61}" srcOrd="0" destOrd="0" presId="urn:microsoft.com/office/officeart/2005/8/layout/process2"/>
    <dgm:cxn modelId="{A7A9E04A-4F9D-4D0C-94A8-DE37667EB814}" type="presParOf" srcId="{71A43E87-15C9-4613-BCF6-3681888D951A}" destId="{23A47270-EED0-495C-8018-6199ED7BC4E4}" srcOrd="2" destOrd="0" presId="urn:microsoft.com/office/officeart/2005/8/layout/process2"/>
    <dgm:cxn modelId="{94C35F70-AAB4-4607-B875-E4FF7290DB70}" type="presParOf" srcId="{71A43E87-15C9-4613-BCF6-3681888D951A}" destId="{9B9B2277-3697-4A8F-ACB4-40E3E5602CF0}" srcOrd="3" destOrd="0" presId="urn:microsoft.com/office/officeart/2005/8/layout/process2"/>
    <dgm:cxn modelId="{C4E8D6FF-8042-47BE-B581-A3A7C2894820}" type="presParOf" srcId="{9B9B2277-3697-4A8F-ACB4-40E3E5602CF0}" destId="{3A2F99A0-D3BD-43BE-9112-6A98BCE37F64}" srcOrd="0" destOrd="0" presId="urn:microsoft.com/office/officeart/2005/8/layout/process2"/>
    <dgm:cxn modelId="{1FC9E203-73BB-4D1F-BD36-43597ABB017F}" type="presParOf" srcId="{71A43E87-15C9-4613-BCF6-3681888D951A}" destId="{DC5843E5-BAC1-499F-B164-084000B02724}" srcOrd="4" destOrd="0" presId="urn:microsoft.com/office/officeart/2005/8/layout/process2"/>
    <dgm:cxn modelId="{92142944-B7E3-49CC-9C84-5F05B6FBB99A}" type="presParOf" srcId="{71A43E87-15C9-4613-BCF6-3681888D951A}" destId="{24A0F8A2-1B18-4F8B-8C61-02C3DDCBFDC5}" srcOrd="5" destOrd="0" presId="urn:microsoft.com/office/officeart/2005/8/layout/process2"/>
    <dgm:cxn modelId="{EF6668C4-B116-421B-8B7F-8AE921CD3907}" type="presParOf" srcId="{24A0F8A2-1B18-4F8B-8C61-02C3DDCBFDC5}" destId="{8EC5CBAF-2A31-4AFA-9A95-9648ACBD70C4}" srcOrd="0" destOrd="0" presId="urn:microsoft.com/office/officeart/2005/8/layout/process2"/>
    <dgm:cxn modelId="{C85C716B-7544-4640-9820-B4E2670CAA29}" type="presParOf" srcId="{71A43E87-15C9-4613-BCF6-3681888D951A}" destId="{AE09972D-EA70-4D96-A1FF-F6E35302E1A8}"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E6B6E1-64EA-4301-90E3-EB30D662F051}" type="doc">
      <dgm:prSet loTypeId="urn:microsoft.com/office/officeart/2005/8/layout/hChevron3" loCatId="process" qsTypeId="urn:microsoft.com/office/officeart/2005/8/quickstyle/simple1" qsCatId="simple" csTypeId="urn:microsoft.com/office/officeart/2005/8/colors/accent1_2" csCatId="accent1" phldr="1"/>
      <dgm:spPr/>
    </dgm:pt>
    <dgm:pt modelId="{91E9ED9E-0768-4C93-9277-9A427237465E}">
      <dgm:prSet phldrT="[Text]" custT="1"/>
      <dgm:spPr/>
      <dgm:t>
        <a:bodyPr/>
        <a:lstStyle/>
        <a:p>
          <a:pPr algn="ctr"/>
          <a:r>
            <a:rPr lang="en-US" sz="1100" dirty="0"/>
            <a:t>Track Chargebacks</a:t>
          </a:r>
        </a:p>
      </dgm:t>
    </dgm:pt>
    <dgm:pt modelId="{3177FFCA-31BE-450B-B86D-DD91D8B6DC74}" type="parTrans" cxnId="{1B97607D-2175-4F13-83DA-D9BD01A9E290}">
      <dgm:prSet/>
      <dgm:spPr/>
      <dgm:t>
        <a:bodyPr/>
        <a:lstStyle/>
        <a:p>
          <a:pPr algn="ctr"/>
          <a:endParaRPr lang="en-US" sz="1100"/>
        </a:p>
      </dgm:t>
    </dgm:pt>
    <dgm:pt modelId="{3D5CAC0B-073C-4548-9635-C45147A8AD7A}" type="sibTrans" cxnId="{1B97607D-2175-4F13-83DA-D9BD01A9E290}">
      <dgm:prSet/>
      <dgm:spPr/>
      <dgm:t>
        <a:bodyPr/>
        <a:lstStyle/>
        <a:p>
          <a:pPr algn="ctr"/>
          <a:endParaRPr lang="en-US" sz="1100"/>
        </a:p>
      </dgm:t>
    </dgm:pt>
    <dgm:pt modelId="{6A1150A8-A944-4DC5-9C9C-F4CE07FF8947}">
      <dgm:prSet phldrT="[Text]" custT="1"/>
      <dgm:spPr/>
      <dgm:t>
        <a:bodyPr/>
        <a:lstStyle/>
        <a:p>
          <a:pPr algn="ctr"/>
          <a:r>
            <a:rPr lang="en-US" sz="1100" dirty="0"/>
            <a:t>Analyze Consumer Data</a:t>
          </a:r>
        </a:p>
      </dgm:t>
    </dgm:pt>
    <dgm:pt modelId="{3C31E59D-B8D4-4047-A5B4-D1AFA9D7F1DC}" type="parTrans" cxnId="{4C8EFCE1-10EB-448D-8024-C99801420870}">
      <dgm:prSet/>
      <dgm:spPr/>
      <dgm:t>
        <a:bodyPr/>
        <a:lstStyle/>
        <a:p>
          <a:pPr algn="ctr"/>
          <a:endParaRPr lang="en-US" sz="1100"/>
        </a:p>
      </dgm:t>
    </dgm:pt>
    <dgm:pt modelId="{C9D98172-909F-46BB-BEB0-25E6D985DF5C}" type="sibTrans" cxnId="{4C8EFCE1-10EB-448D-8024-C99801420870}">
      <dgm:prSet/>
      <dgm:spPr/>
      <dgm:t>
        <a:bodyPr/>
        <a:lstStyle/>
        <a:p>
          <a:pPr algn="ctr"/>
          <a:endParaRPr lang="en-US" sz="1100"/>
        </a:p>
      </dgm:t>
    </dgm:pt>
    <dgm:pt modelId="{BEFE321E-53DE-4059-BBDD-5327B07BBF2C}">
      <dgm:prSet phldrT="[Text]" custT="1"/>
      <dgm:spPr/>
      <dgm:t>
        <a:bodyPr/>
        <a:lstStyle/>
        <a:p>
          <a:pPr algn="l"/>
          <a:r>
            <a:rPr lang="en-US" sz="1100" dirty="0"/>
            <a:t>Detect leakage and develop rules</a:t>
          </a:r>
        </a:p>
      </dgm:t>
    </dgm:pt>
    <dgm:pt modelId="{35DEEFBA-CF66-4352-A576-A981D7B6257E}" type="parTrans" cxnId="{AB198EA1-9A1D-4994-A203-E55F7D4A3F20}">
      <dgm:prSet/>
      <dgm:spPr/>
      <dgm:t>
        <a:bodyPr/>
        <a:lstStyle/>
        <a:p>
          <a:pPr algn="ctr"/>
          <a:endParaRPr lang="en-US" sz="1100"/>
        </a:p>
      </dgm:t>
    </dgm:pt>
    <dgm:pt modelId="{D3581B24-A492-42BA-8478-D06A8B72EB3D}" type="sibTrans" cxnId="{AB198EA1-9A1D-4994-A203-E55F7D4A3F20}">
      <dgm:prSet/>
      <dgm:spPr/>
      <dgm:t>
        <a:bodyPr/>
        <a:lstStyle/>
        <a:p>
          <a:pPr algn="ctr"/>
          <a:endParaRPr lang="en-US" sz="1100"/>
        </a:p>
      </dgm:t>
    </dgm:pt>
    <dgm:pt modelId="{6CB93010-770D-481C-A7A3-C81B87CA4CAF}">
      <dgm:prSet phldrT="[Text]" custT="1"/>
      <dgm:spPr/>
      <dgm:t>
        <a:bodyPr/>
        <a:lstStyle/>
        <a:p>
          <a:pPr algn="ctr"/>
          <a:r>
            <a:rPr lang="en-US" sz="1100" dirty="0"/>
            <a:t>Monitor new cases</a:t>
          </a:r>
        </a:p>
      </dgm:t>
    </dgm:pt>
    <dgm:pt modelId="{01EA8BFB-DAA6-41C3-A546-25CD9515EB4F}" type="parTrans" cxnId="{09EF1BFB-3BC0-4DE1-9044-E3B725D844D8}">
      <dgm:prSet/>
      <dgm:spPr/>
      <dgm:t>
        <a:bodyPr/>
        <a:lstStyle/>
        <a:p>
          <a:pPr algn="ctr"/>
          <a:endParaRPr lang="en-US" sz="1100"/>
        </a:p>
      </dgm:t>
    </dgm:pt>
    <dgm:pt modelId="{2F7D4B03-E819-4C48-B5CF-C03CF8107791}" type="sibTrans" cxnId="{09EF1BFB-3BC0-4DE1-9044-E3B725D844D8}">
      <dgm:prSet/>
      <dgm:spPr/>
      <dgm:t>
        <a:bodyPr/>
        <a:lstStyle/>
        <a:p>
          <a:pPr algn="ctr"/>
          <a:endParaRPr lang="en-US" sz="1100"/>
        </a:p>
      </dgm:t>
    </dgm:pt>
    <dgm:pt modelId="{E0A87629-4B9B-4CD0-8AB6-4D12BB4D3CFB}">
      <dgm:prSet phldrT="[Text]" custT="1"/>
      <dgm:spPr/>
      <dgm:t>
        <a:bodyPr/>
        <a:lstStyle/>
        <a:p>
          <a:pPr algn="ctr"/>
          <a:r>
            <a:rPr lang="en-US" sz="1100" dirty="0"/>
            <a:t>Review policies and recommend updates</a:t>
          </a:r>
        </a:p>
      </dgm:t>
    </dgm:pt>
    <dgm:pt modelId="{1C6D55C3-39B9-46C9-A329-64D30EB8F76E}" type="parTrans" cxnId="{99CFCCBC-40CE-4E2A-9741-6BC4D4CA1C34}">
      <dgm:prSet/>
      <dgm:spPr/>
      <dgm:t>
        <a:bodyPr/>
        <a:lstStyle/>
        <a:p>
          <a:pPr algn="ctr"/>
          <a:endParaRPr lang="en-US" sz="1100"/>
        </a:p>
      </dgm:t>
    </dgm:pt>
    <dgm:pt modelId="{19C0AB96-DF27-4691-AF95-11F4889F6AB3}" type="sibTrans" cxnId="{99CFCCBC-40CE-4E2A-9741-6BC4D4CA1C34}">
      <dgm:prSet/>
      <dgm:spPr/>
      <dgm:t>
        <a:bodyPr/>
        <a:lstStyle/>
        <a:p>
          <a:pPr algn="ctr"/>
          <a:endParaRPr lang="en-US" sz="1100"/>
        </a:p>
      </dgm:t>
    </dgm:pt>
    <dgm:pt modelId="{127864B1-D713-41F4-AAAA-B938DAEFEFE2}" type="pres">
      <dgm:prSet presAssocID="{05E6B6E1-64EA-4301-90E3-EB30D662F051}" presName="Name0" presStyleCnt="0">
        <dgm:presLayoutVars>
          <dgm:dir/>
          <dgm:resizeHandles val="exact"/>
        </dgm:presLayoutVars>
      </dgm:prSet>
      <dgm:spPr/>
    </dgm:pt>
    <dgm:pt modelId="{6CC5848F-C7FD-4409-8DC7-AA94D6020B9F}" type="pres">
      <dgm:prSet presAssocID="{91E9ED9E-0768-4C93-9277-9A427237465E}" presName="parTxOnly" presStyleLbl="node1" presStyleIdx="0" presStyleCnt="5">
        <dgm:presLayoutVars>
          <dgm:bulletEnabled val="1"/>
        </dgm:presLayoutVars>
      </dgm:prSet>
      <dgm:spPr/>
    </dgm:pt>
    <dgm:pt modelId="{899599F5-1159-4345-A7BA-50A7CF7F2F53}" type="pres">
      <dgm:prSet presAssocID="{3D5CAC0B-073C-4548-9635-C45147A8AD7A}" presName="parSpace" presStyleCnt="0"/>
      <dgm:spPr/>
    </dgm:pt>
    <dgm:pt modelId="{6B0AD56E-8BE1-4679-AC74-4EC4DCA9CDB8}" type="pres">
      <dgm:prSet presAssocID="{6A1150A8-A944-4DC5-9C9C-F4CE07FF8947}" presName="parTxOnly" presStyleLbl="node1" presStyleIdx="1" presStyleCnt="5">
        <dgm:presLayoutVars>
          <dgm:bulletEnabled val="1"/>
        </dgm:presLayoutVars>
      </dgm:prSet>
      <dgm:spPr/>
    </dgm:pt>
    <dgm:pt modelId="{565E2D95-A28B-43FF-BE49-56B191ED4FCC}" type="pres">
      <dgm:prSet presAssocID="{C9D98172-909F-46BB-BEB0-25E6D985DF5C}" presName="parSpace" presStyleCnt="0"/>
      <dgm:spPr/>
    </dgm:pt>
    <dgm:pt modelId="{35D3F17F-B349-475D-9F14-6A8BB5DA4C8E}" type="pres">
      <dgm:prSet presAssocID="{BEFE321E-53DE-4059-BBDD-5327B07BBF2C}" presName="parTxOnly" presStyleLbl="node1" presStyleIdx="2" presStyleCnt="5">
        <dgm:presLayoutVars>
          <dgm:bulletEnabled val="1"/>
        </dgm:presLayoutVars>
      </dgm:prSet>
      <dgm:spPr/>
    </dgm:pt>
    <dgm:pt modelId="{2406A25C-04DA-4EA9-ACEB-09D397871C63}" type="pres">
      <dgm:prSet presAssocID="{D3581B24-A492-42BA-8478-D06A8B72EB3D}" presName="parSpace" presStyleCnt="0"/>
      <dgm:spPr/>
    </dgm:pt>
    <dgm:pt modelId="{B318AD86-FEDB-4259-A763-CF51DB826990}" type="pres">
      <dgm:prSet presAssocID="{6CB93010-770D-481C-A7A3-C81B87CA4CAF}" presName="parTxOnly" presStyleLbl="node1" presStyleIdx="3" presStyleCnt="5" custLinFactNeighborY="0">
        <dgm:presLayoutVars>
          <dgm:bulletEnabled val="1"/>
        </dgm:presLayoutVars>
      </dgm:prSet>
      <dgm:spPr/>
    </dgm:pt>
    <dgm:pt modelId="{6B634BC8-F6DA-4BC8-8685-CEC1909430A4}" type="pres">
      <dgm:prSet presAssocID="{2F7D4B03-E819-4C48-B5CF-C03CF8107791}" presName="parSpace" presStyleCnt="0"/>
      <dgm:spPr/>
    </dgm:pt>
    <dgm:pt modelId="{D4813510-2F1F-404D-85DE-43CEAB871F3E}" type="pres">
      <dgm:prSet presAssocID="{E0A87629-4B9B-4CD0-8AB6-4D12BB4D3CFB}" presName="parTxOnly" presStyleLbl="node1" presStyleIdx="4" presStyleCnt="5" custLinFactNeighborY="0">
        <dgm:presLayoutVars>
          <dgm:bulletEnabled val="1"/>
        </dgm:presLayoutVars>
      </dgm:prSet>
      <dgm:spPr/>
    </dgm:pt>
  </dgm:ptLst>
  <dgm:cxnLst>
    <dgm:cxn modelId="{1B97607D-2175-4F13-83DA-D9BD01A9E290}" srcId="{05E6B6E1-64EA-4301-90E3-EB30D662F051}" destId="{91E9ED9E-0768-4C93-9277-9A427237465E}" srcOrd="0" destOrd="0" parTransId="{3177FFCA-31BE-450B-B86D-DD91D8B6DC74}" sibTransId="{3D5CAC0B-073C-4548-9635-C45147A8AD7A}"/>
    <dgm:cxn modelId="{FC72B97E-D891-46C4-8A73-6CD78A601370}" type="presOf" srcId="{E0A87629-4B9B-4CD0-8AB6-4D12BB4D3CFB}" destId="{D4813510-2F1F-404D-85DE-43CEAB871F3E}" srcOrd="0" destOrd="0" presId="urn:microsoft.com/office/officeart/2005/8/layout/hChevron3"/>
    <dgm:cxn modelId="{9CCC1989-28C7-4FD8-9222-3DA0CD31C25F}" type="presOf" srcId="{6A1150A8-A944-4DC5-9C9C-F4CE07FF8947}" destId="{6B0AD56E-8BE1-4679-AC74-4EC4DCA9CDB8}" srcOrd="0" destOrd="0" presId="urn:microsoft.com/office/officeart/2005/8/layout/hChevron3"/>
    <dgm:cxn modelId="{B1CACC93-5EDF-4F67-A872-24F4671D9577}" type="presOf" srcId="{BEFE321E-53DE-4059-BBDD-5327B07BBF2C}" destId="{35D3F17F-B349-475D-9F14-6A8BB5DA4C8E}" srcOrd="0" destOrd="0" presId="urn:microsoft.com/office/officeart/2005/8/layout/hChevron3"/>
    <dgm:cxn modelId="{AB198EA1-9A1D-4994-A203-E55F7D4A3F20}" srcId="{05E6B6E1-64EA-4301-90E3-EB30D662F051}" destId="{BEFE321E-53DE-4059-BBDD-5327B07BBF2C}" srcOrd="2" destOrd="0" parTransId="{35DEEFBA-CF66-4352-A576-A981D7B6257E}" sibTransId="{D3581B24-A492-42BA-8478-D06A8B72EB3D}"/>
    <dgm:cxn modelId="{A8B35BAC-FA04-48FC-ADB2-78F962D55269}" type="presOf" srcId="{05E6B6E1-64EA-4301-90E3-EB30D662F051}" destId="{127864B1-D713-41F4-AAAA-B938DAEFEFE2}" srcOrd="0" destOrd="0" presId="urn:microsoft.com/office/officeart/2005/8/layout/hChevron3"/>
    <dgm:cxn modelId="{99CFCCBC-40CE-4E2A-9741-6BC4D4CA1C34}" srcId="{05E6B6E1-64EA-4301-90E3-EB30D662F051}" destId="{E0A87629-4B9B-4CD0-8AB6-4D12BB4D3CFB}" srcOrd="4" destOrd="0" parTransId="{1C6D55C3-39B9-46C9-A329-64D30EB8F76E}" sibTransId="{19C0AB96-DF27-4691-AF95-11F4889F6AB3}"/>
    <dgm:cxn modelId="{4C8EFCE1-10EB-448D-8024-C99801420870}" srcId="{05E6B6E1-64EA-4301-90E3-EB30D662F051}" destId="{6A1150A8-A944-4DC5-9C9C-F4CE07FF8947}" srcOrd="1" destOrd="0" parTransId="{3C31E59D-B8D4-4047-A5B4-D1AFA9D7F1DC}" sibTransId="{C9D98172-909F-46BB-BEB0-25E6D985DF5C}"/>
    <dgm:cxn modelId="{7E479DE2-8E40-40A6-8966-E91ABB27710E}" type="presOf" srcId="{91E9ED9E-0768-4C93-9277-9A427237465E}" destId="{6CC5848F-C7FD-4409-8DC7-AA94D6020B9F}" srcOrd="0" destOrd="0" presId="urn:microsoft.com/office/officeart/2005/8/layout/hChevron3"/>
    <dgm:cxn modelId="{BD0B45E5-B8AA-47E0-A838-4A743AC40E44}" type="presOf" srcId="{6CB93010-770D-481C-A7A3-C81B87CA4CAF}" destId="{B318AD86-FEDB-4259-A763-CF51DB826990}" srcOrd="0" destOrd="0" presId="urn:microsoft.com/office/officeart/2005/8/layout/hChevron3"/>
    <dgm:cxn modelId="{09EF1BFB-3BC0-4DE1-9044-E3B725D844D8}" srcId="{05E6B6E1-64EA-4301-90E3-EB30D662F051}" destId="{6CB93010-770D-481C-A7A3-C81B87CA4CAF}" srcOrd="3" destOrd="0" parTransId="{01EA8BFB-DAA6-41C3-A546-25CD9515EB4F}" sibTransId="{2F7D4B03-E819-4C48-B5CF-C03CF8107791}"/>
    <dgm:cxn modelId="{C3E76F15-36CD-4320-BB59-6638EC8467A0}" type="presParOf" srcId="{127864B1-D713-41F4-AAAA-B938DAEFEFE2}" destId="{6CC5848F-C7FD-4409-8DC7-AA94D6020B9F}" srcOrd="0" destOrd="0" presId="urn:microsoft.com/office/officeart/2005/8/layout/hChevron3"/>
    <dgm:cxn modelId="{AB32B966-0FD9-4C36-9C10-3D6334669D10}" type="presParOf" srcId="{127864B1-D713-41F4-AAAA-B938DAEFEFE2}" destId="{899599F5-1159-4345-A7BA-50A7CF7F2F53}" srcOrd="1" destOrd="0" presId="urn:microsoft.com/office/officeart/2005/8/layout/hChevron3"/>
    <dgm:cxn modelId="{6CF123F5-BDAD-4A8C-BBC3-1CEB9A1CF668}" type="presParOf" srcId="{127864B1-D713-41F4-AAAA-B938DAEFEFE2}" destId="{6B0AD56E-8BE1-4679-AC74-4EC4DCA9CDB8}" srcOrd="2" destOrd="0" presId="urn:microsoft.com/office/officeart/2005/8/layout/hChevron3"/>
    <dgm:cxn modelId="{239E5453-866F-40C9-A0EE-8B2ED552BB1E}" type="presParOf" srcId="{127864B1-D713-41F4-AAAA-B938DAEFEFE2}" destId="{565E2D95-A28B-43FF-BE49-56B191ED4FCC}" srcOrd="3" destOrd="0" presId="urn:microsoft.com/office/officeart/2005/8/layout/hChevron3"/>
    <dgm:cxn modelId="{767E4F52-414C-4AA5-9832-D8B6DBB02F12}" type="presParOf" srcId="{127864B1-D713-41F4-AAAA-B938DAEFEFE2}" destId="{35D3F17F-B349-475D-9F14-6A8BB5DA4C8E}" srcOrd="4" destOrd="0" presId="urn:microsoft.com/office/officeart/2005/8/layout/hChevron3"/>
    <dgm:cxn modelId="{B45B039E-009A-4AFC-87B8-24213FAE6A45}" type="presParOf" srcId="{127864B1-D713-41F4-AAAA-B938DAEFEFE2}" destId="{2406A25C-04DA-4EA9-ACEB-09D397871C63}" srcOrd="5" destOrd="0" presId="urn:microsoft.com/office/officeart/2005/8/layout/hChevron3"/>
    <dgm:cxn modelId="{95779356-2947-4B4C-A5B8-A972A8D161C6}" type="presParOf" srcId="{127864B1-D713-41F4-AAAA-B938DAEFEFE2}" destId="{B318AD86-FEDB-4259-A763-CF51DB826990}" srcOrd="6" destOrd="0" presId="urn:microsoft.com/office/officeart/2005/8/layout/hChevron3"/>
    <dgm:cxn modelId="{F219A435-4EB4-49F1-A52B-FE77C9D5BCCA}" type="presParOf" srcId="{127864B1-D713-41F4-AAAA-B938DAEFEFE2}" destId="{6B634BC8-F6DA-4BC8-8685-CEC1909430A4}" srcOrd="7" destOrd="0" presId="urn:microsoft.com/office/officeart/2005/8/layout/hChevron3"/>
    <dgm:cxn modelId="{11BBFA85-2EE2-4FCF-874F-6C46A2901E73}" type="presParOf" srcId="{127864B1-D713-41F4-AAAA-B938DAEFEFE2}" destId="{D4813510-2F1F-404D-85DE-43CEAB871F3E}"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9D9113-B259-45A1-8E23-29E39E3686C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6E92C41C-F19D-4FB3-91AA-E7B7A308C46F}">
      <dgm:prSet phldrT="[Text]" custT="1"/>
      <dgm:spPr>
        <a:solidFill>
          <a:schemeClr val="accent4"/>
        </a:solidFill>
      </dgm:spPr>
      <dgm:t>
        <a:bodyPr/>
        <a:lstStyle/>
        <a:p>
          <a:r>
            <a:rPr lang="en-US" sz="1100" dirty="0"/>
            <a:t>Stolen Financials – </a:t>
          </a:r>
          <a:r>
            <a:rPr lang="en-US" sz="1200" b="1" dirty="0"/>
            <a:t>Guest Account</a:t>
          </a:r>
          <a:endParaRPr lang="en-US" sz="1400" b="1" dirty="0"/>
        </a:p>
      </dgm:t>
    </dgm:pt>
    <dgm:pt modelId="{D3F78C22-F9FB-4772-8ECE-4E6A44ACCBE3}" type="parTrans" cxnId="{4068B565-7640-4BB0-8F8B-501B324DEE20}">
      <dgm:prSet/>
      <dgm:spPr/>
      <dgm:t>
        <a:bodyPr/>
        <a:lstStyle/>
        <a:p>
          <a:endParaRPr lang="en-US"/>
        </a:p>
      </dgm:t>
    </dgm:pt>
    <dgm:pt modelId="{48403D13-D24B-4CF3-9A1E-AD182EF20093}" type="sibTrans" cxnId="{4068B565-7640-4BB0-8F8B-501B324DEE20}">
      <dgm:prSet/>
      <dgm:spPr>
        <a:solidFill>
          <a:schemeClr val="accent4">
            <a:lumMod val="75000"/>
          </a:schemeClr>
        </a:solidFill>
      </dgm:spPr>
      <dgm:t>
        <a:bodyPr/>
        <a:lstStyle/>
        <a:p>
          <a:r>
            <a:rPr lang="en-US" b="1" dirty="0"/>
            <a:t>Stolen Financials</a:t>
          </a:r>
        </a:p>
      </dgm:t>
    </dgm:pt>
    <dgm:pt modelId="{C1484B60-FB88-40FA-A4C8-10A58C0EB96E}">
      <dgm:prSet phldrT="[Text]" custT="1"/>
      <dgm:spPr>
        <a:solidFill>
          <a:schemeClr val="accent4"/>
        </a:solidFill>
      </dgm:spPr>
      <dgm:t>
        <a:bodyPr/>
        <a:lstStyle/>
        <a:p>
          <a:r>
            <a:rPr lang="en-US" sz="1100" dirty="0"/>
            <a:t>Stolen Financials – </a:t>
          </a:r>
          <a:r>
            <a:rPr lang="en-US" sz="1200" b="1" dirty="0"/>
            <a:t>Multiple Card Attempts</a:t>
          </a:r>
          <a:endParaRPr lang="en-US" sz="1100" b="1" dirty="0"/>
        </a:p>
      </dgm:t>
    </dgm:pt>
    <dgm:pt modelId="{07A6F431-C556-43E3-BF15-DE083EE8E6FF}" type="parTrans" cxnId="{D4841332-D0AE-47D7-B5DF-B6459709DEB4}">
      <dgm:prSet/>
      <dgm:spPr/>
      <dgm:t>
        <a:bodyPr/>
        <a:lstStyle/>
        <a:p>
          <a:endParaRPr lang="en-US"/>
        </a:p>
      </dgm:t>
    </dgm:pt>
    <dgm:pt modelId="{38205CEC-AD13-4B78-BF9C-09F11F0DFB0F}" type="sibTrans" cxnId="{D4841332-D0AE-47D7-B5DF-B6459709DEB4}">
      <dgm:prSet custT="1"/>
      <dgm:spPr>
        <a:solidFill>
          <a:schemeClr val="accent4"/>
        </a:solidFill>
      </dgm:spPr>
      <dgm:t>
        <a:bodyPr/>
        <a:lstStyle/>
        <a:p>
          <a:r>
            <a:rPr lang="en-US" sz="1100" dirty="0"/>
            <a:t>Stolen Financials – </a:t>
          </a:r>
          <a:r>
            <a:rPr lang="en-US" sz="1200" b="1" dirty="0"/>
            <a:t>Foreign Account</a:t>
          </a:r>
          <a:endParaRPr lang="en-US" sz="1100" b="1" dirty="0"/>
        </a:p>
      </dgm:t>
    </dgm:pt>
    <dgm:pt modelId="{D1DF0203-1554-42DA-8F01-2AAB26586FB1}">
      <dgm:prSet phldrT="[Text]" custT="1"/>
      <dgm:spPr>
        <a:solidFill>
          <a:schemeClr val="accent4"/>
        </a:solidFill>
      </dgm:spPr>
      <dgm:t>
        <a:bodyPr/>
        <a:lstStyle/>
        <a:p>
          <a:r>
            <a:rPr lang="en-US" sz="1000" dirty="0"/>
            <a:t>Stolen Financials – </a:t>
          </a:r>
          <a:r>
            <a:rPr lang="en-US" sz="1050" b="1" dirty="0"/>
            <a:t>One Transaction</a:t>
          </a:r>
          <a:endParaRPr lang="en-US" sz="1000" b="1" dirty="0"/>
        </a:p>
      </dgm:t>
    </dgm:pt>
    <dgm:pt modelId="{15FB837B-5CC6-4EA3-A18D-9B1D28FFEA12}" type="sibTrans" cxnId="{4B30C079-AD48-4091-8B8D-C2748440FF40}">
      <dgm:prSet custT="1"/>
      <dgm:spPr>
        <a:solidFill>
          <a:schemeClr val="accent4"/>
        </a:solidFill>
      </dgm:spPr>
      <dgm:t>
        <a:bodyPr/>
        <a:lstStyle/>
        <a:p>
          <a:r>
            <a:rPr lang="en-US" sz="1100" dirty="0"/>
            <a:t>Stolen Financials – </a:t>
          </a:r>
          <a:r>
            <a:rPr lang="en-US" sz="1200" b="1" dirty="0"/>
            <a:t>Account Take Over</a:t>
          </a:r>
          <a:endParaRPr lang="en-US" sz="1100" b="1" dirty="0"/>
        </a:p>
      </dgm:t>
    </dgm:pt>
    <dgm:pt modelId="{2F265586-CC9D-4CE5-B5A9-FE1F2548180D}" type="parTrans" cxnId="{4B30C079-AD48-4091-8B8D-C2748440FF40}">
      <dgm:prSet/>
      <dgm:spPr/>
      <dgm:t>
        <a:bodyPr/>
        <a:lstStyle/>
        <a:p>
          <a:endParaRPr lang="en-US"/>
        </a:p>
      </dgm:t>
    </dgm:pt>
    <dgm:pt modelId="{49D20B20-4A84-4792-9280-743B13E29D69}" type="pres">
      <dgm:prSet presAssocID="{7C9D9113-B259-45A1-8E23-29E39E3686CB}" presName="Name0" presStyleCnt="0">
        <dgm:presLayoutVars>
          <dgm:chMax/>
          <dgm:chPref/>
          <dgm:dir/>
          <dgm:animLvl val="lvl"/>
        </dgm:presLayoutVars>
      </dgm:prSet>
      <dgm:spPr/>
    </dgm:pt>
    <dgm:pt modelId="{926DA20B-801C-457E-92EC-A9710F480EF9}" type="pres">
      <dgm:prSet presAssocID="{6E92C41C-F19D-4FB3-91AA-E7B7A308C46F}" presName="composite" presStyleCnt="0"/>
      <dgm:spPr/>
    </dgm:pt>
    <dgm:pt modelId="{6D6F0933-446B-4B18-9D4B-011214E123F0}" type="pres">
      <dgm:prSet presAssocID="{6E92C41C-F19D-4FB3-91AA-E7B7A308C46F}" presName="Parent1" presStyleLbl="node1" presStyleIdx="0" presStyleCnt="6">
        <dgm:presLayoutVars>
          <dgm:chMax val="1"/>
          <dgm:chPref val="1"/>
          <dgm:bulletEnabled val="1"/>
        </dgm:presLayoutVars>
      </dgm:prSet>
      <dgm:spPr/>
    </dgm:pt>
    <dgm:pt modelId="{624D7D4F-B309-4CA7-A8CB-9931CD73A5D9}" type="pres">
      <dgm:prSet presAssocID="{6E92C41C-F19D-4FB3-91AA-E7B7A308C46F}" presName="Childtext1" presStyleLbl="revTx" presStyleIdx="0" presStyleCnt="3">
        <dgm:presLayoutVars>
          <dgm:chMax val="0"/>
          <dgm:chPref val="0"/>
          <dgm:bulletEnabled val="1"/>
        </dgm:presLayoutVars>
      </dgm:prSet>
      <dgm:spPr/>
    </dgm:pt>
    <dgm:pt modelId="{6D672503-1D9E-4471-B065-60C8003CA209}" type="pres">
      <dgm:prSet presAssocID="{6E92C41C-F19D-4FB3-91AA-E7B7A308C46F}" presName="BalanceSpacing" presStyleCnt="0"/>
      <dgm:spPr/>
    </dgm:pt>
    <dgm:pt modelId="{0B0F52BB-318D-425A-8697-A19B57F62285}" type="pres">
      <dgm:prSet presAssocID="{6E92C41C-F19D-4FB3-91AA-E7B7A308C46F}" presName="BalanceSpacing1" presStyleCnt="0"/>
      <dgm:spPr/>
    </dgm:pt>
    <dgm:pt modelId="{2AC54A66-681C-4B4F-9122-29677FAE1C53}" type="pres">
      <dgm:prSet presAssocID="{48403D13-D24B-4CF3-9A1E-AD182EF20093}" presName="Accent1Text" presStyleLbl="node1" presStyleIdx="1" presStyleCnt="6"/>
      <dgm:spPr/>
    </dgm:pt>
    <dgm:pt modelId="{AD70DD19-6405-4464-8A57-AAC90C378613}" type="pres">
      <dgm:prSet presAssocID="{48403D13-D24B-4CF3-9A1E-AD182EF20093}" presName="spaceBetweenRectangles" presStyleCnt="0"/>
      <dgm:spPr/>
    </dgm:pt>
    <dgm:pt modelId="{86DB0AE9-7A3C-4E4C-B206-6934DEA8E082}" type="pres">
      <dgm:prSet presAssocID="{C1484B60-FB88-40FA-A4C8-10A58C0EB96E}" presName="composite" presStyleCnt="0"/>
      <dgm:spPr/>
    </dgm:pt>
    <dgm:pt modelId="{1026AEEE-09EC-4B6E-B8F0-A7795816C807}" type="pres">
      <dgm:prSet presAssocID="{C1484B60-FB88-40FA-A4C8-10A58C0EB96E}" presName="Parent1" presStyleLbl="node1" presStyleIdx="2" presStyleCnt="6">
        <dgm:presLayoutVars>
          <dgm:chMax val="1"/>
          <dgm:chPref val="1"/>
          <dgm:bulletEnabled val="1"/>
        </dgm:presLayoutVars>
      </dgm:prSet>
      <dgm:spPr/>
    </dgm:pt>
    <dgm:pt modelId="{31CC3A65-07F6-4128-9A00-11C326B70EAE}" type="pres">
      <dgm:prSet presAssocID="{C1484B60-FB88-40FA-A4C8-10A58C0EB96E}" presName="Childtext1" presStyleLbl="revTx" presStyleIdx="1" presStyleCnt="3">
        <dgm:presLayoutVars>
          <dgm:chMax val="0"/>
          <dgm:chPref val="0"/>
          <dgm:bulletEnabled val="1"/>
        </dgm:presLayoutVars>
      </dgm:prSet>
      <dgm:spPr/>
    </dgm:pt>
    <dgm:pt modelId="{23DC4C3F-D2EB-48FD-BED1-538ABF2D8D44}" type="pres">
      <dgm:prSet presAssocID="{C1484B60-FB88-40FA-A4C8-10A58C0EB96E}" presName="BalanceSpacing" presStyleCnt="0"/>
      <dgm:spPr/>
    </dgm:pt>
    <dgm:pt modelId="{859625C2-F657-44B1-85B3-87A7B8F0FBA1}" type="pres">
      <dgm:prSet presAssocID="{C1484B60-FB88-40FA-A4C8-10A58C0EB96E}" presName="BalanceSpacing1" presStyleCnt="0"/>
      <dgm:spPr/>
    </dgm:pt>
    <dgm:pt modelId="{486663D3-255E-4A3F-9260-EE890561BE8C}" type="pres">
      <dgm:prSet presAssocID="{38205CEC-AD13-4B78-BF9C-09F11F0DFB0F}" presName="Accent1Text" presStyleLbl="node1" presStyleIdx="3" presStyleCnt="6"/>
      <dgm:spPr/>
    </dgm:pt>
    <dgm:pt modelId="{BC0A8AD6-4DA8-4BD0-86B1-4791B2109687}" type="pres">
      <dgm:prSet presAssocID="{38205CEC-AD13-4B78-BF9C-09F11F0DFB0F}" presName="spaceBetweenRectangles" presStyleCnt="0"/>
      <dgm:spPr/>
    </dgm:pt>
    <dgm:pt modelId="{70280B8A-5B9C-424A-BE07-06EF207123BE}" type="pres">
      <dgm:prSet presAssocID="{D1DF0203-1554-42DA-8F01-2AAB26586FB1}" presName="composite" presStyleCnt="0"/>
      <dgm:spPr/>
    </dgm:pt>
    <dgm:pt modelId="{5CBCECCF-D3E4-43C6-B896-5E9A2CC318FE}" type="pres">
      <dgm:prSet presAssocID="{D1DF0203-1554-42DA-8F01-2AAB26586FB1}" presName="Parent1" presStyleLbl="node1" presStyleIdx="4" presStyleCnt="6">
        <dgm:presLayoutVars>
          <dgm:chMax val="1"/>
          <dgm:chPref val="1"/>
          <dgm:bulletEnabled val="1"/>
        </dgm:presLayoutVars>
      </dgm:prSet>
      <dgm:spPr/>
    </dgm:pt>
    <dgm:pt modelId="{08D1B5C1-818B-437D-BF9E-8245CF1F9D7F}" type="pres">
      <dgm:prSet presAssocID="{D1DF0203-1554-42DA-8F01-2AAB26586FB1}" presName="Childtext1" presStyleLbl="revTx" presStyleIdx="2" presStyleCnt="3">
        <dgm:presLayoutVars>
          <dgm:chMax val="0"/>
          <dgm:chPref val="0"/>
          <dgm:bulletEnabled val="1"/>
        </dgm:presLayoutVars>
      </dgm:prSet>
      <dgm:spPr/>
    </dgm:pt>
    <dgm:pt modelId="{9B8BB644-076F-4EEA-AAEE-6933637C0A5A}" type="pres">
      <dgm:prSet presAssocID="{D1DF0203-1554-42DA-8F01-2AAB26586FB1}" presName="BalanceSpacing" presStyleCnt="0"/>
      <dgm:spPr/>
    </dgm:pt>
    <dgm:pt modelId="{7DD0AAFE-0821-42D0-BABC-4FDE0E6B79F3}" type="pres">
      <dgm:prSet presAssocID="{D1DF0203-1554-42DA-8F01-2AAB26586FB1}" presName="BalanceSpacing1" presStyleCnt="0"/>
      <dgm:spPr/>
    </dgm:pt>
    <dgm:pt modelId="{7AA157CB-4C3B-4421-8687-769FD773A9E0}" type="pres">
      <dgm:prSet presAssocID="{15FB837B-5CC6-4EA3-A18D-9B1D28FFEA12}" presName="Accent1Text" presStyleLbl="node1" presStyleIdx="5" presStyleCnt="6"/>
      <dgm:spPr/>
    </dgm:pt>
  </dgm:ptLst>
  <dgm:cxnLst>
    <dgm:cxn modelId="{9B962311-FF27-4DC6-8EEF-40CEE2E68875}" type="presOf" srcId="{15FB837B-5CC6-4EA3-A18D-9B1D28FFEA12}" destId="{7AA157CB-4C3B-4421-8687-769FD773A9E0}" srcOrd="0" destOrd="0" presId="urn:microsoft.com/office/officeart/2008/layout/AlternatingHexagons"/>
    <dgm:cxn modelId="{7243D724-3640-4CCF-BE59-F9C821993A3B}" type="presOf" srcId="{7C9D9113-B259-45A1-8E23-29E39E3686CB}" destId="{49D20B20-4A84-4792-9280-743B13E29D69}" srcOrd="0" destOrd="0" presId="urn:microsoft.com/office/officeart/2008/layout/AlternatingHexagons"/>
    <dgm:cxn modelId="{D4841332-D0AE-47D7-B5DF-B6459709DEB4}" srcId="{7C9D9113-B259-45A1-8E23-29E39E3686CB}" destId="{C1484B60-FB88-40FA-A4C8-10A58C0EB96E}" srcOrd="1" destOrd="0" parTransId="{07A6F431-C556-43E3-BF15-DE083EE8E6FF}" sibTransId="{38205CEC-AD13-4B78-BF9C-09F11F0DFB0F}"/>
    <dgm:cxn modelId="{5E87345D-89C1-454A-A45A-FCD74F016CAC}" type="presOf" srcId="{D1DF0203-1554-42DA-8F01-2AAB26586FB1}" destId="{5CBCECCF-D3E4-43C6-B896-5E9A2CC318FE}" srcOrd="0" destOrd="0" presId="urn:microsoft.com/office/officeart/2008/layout/AlternatingHexagons"/>
    <dgm:cxn modelId="{4068B565-7640-4BB0-8F8B-501B324DEE20}" srcId="{7C9D9113-B259-45A1-8E23-29E39E3686CB}" destId="{6E92C41C-F19D-4FB3-91AA-E7B7A308C46F}" srcOrd="0" destOrd="0" parTransId="{D3F78C22-F9FB-4772-8ECE-4E6A44ACCBE3}" sibTransId="{48403D13-D24B-4CF3-9A1E-AD182EF20093}"/>
    <dgm:cxn modelId="{A71A1B4F-33E9-4054-8B37-829DBB098F2F}" type="presOf" srcId="{C1484B60-FB88-40FA-A4C8-10A58C0EB96E}" destId="{1026AEEE-09EC-4B6E-B8F0-A7795816C807}" srcOrd="0" destOrd="0" presId="urn:microsoft.com/office/officeart/2008/layout/AlternatingHexagons"/>
    <dgm:cxn modelId="{4B30C079-AD48-4091-8B8D-C2748440FF40}" srcId="{7C9D9113-B259-45A1-8E23-29E39E3686CB}" destId="{D1DF0203-1554-42DA-8F01-2AAB26586FB1}" srcOrd="2" destOrd="0" parTransId="{2F265586-CC9D-4CE5-B5A9-FE1F2548180D}" sibTransId="{15FB837B-5CC6-4EA3-A18D-9B1D28FFEA12}"/>
    <dgm:cxn modelId="{F3778281-5EEB-47A8-8A50-289673FFB6AE}" type="presOf" srcId="{6E92C41C-F19D-4FB3-91AA-E7B7A308C46F}" destId="{6D6F0933-446B-4B18-9D4B-011214E123F0}" srcOrd="0" destOrd="0" presId="urn:microsoft.com/office/officeart/2008/layout/AlternatingHexagons"/>
    <dgm:cxn modelId="{FA699C8E-96A3-4326-B19B-088303D757DA}" type="presOf" srcId="{48403D13-D24B-4CF3-9A1E-AD182EF20093}" destId="{2AC54A66-681C-4B4F-9122-29677FAE1C53}" srcOrd="0" destOrd="0" presId="urn:microsoft.com/office/officeart/2008/layout/AlternatingHexagons"/>
    <dgm:cxn modelId="{E72E1BC1-AD3F-4244-9689-03BE8A06E5CF}" type="presOf" srcId="{38205CEC-AD13-4B78-BF9C-09F11F0DFB0F}" destId="{486663D3-255E-4A3F-9260-EE890561BE8C}" srcOrd="0" destOrd="0" presId="urn:microsoft.com/office/officeart/2008/layout/AlternatingHexagons"/>
    <dgm:cxn modelId="{E99230B3-3DB7-4877-91F3-DC86F131C731}" type="presParOf" srcId="{49D20B20-4A84-4792-9280-743B13E29D69}" destId="{926DA20B-801C-457E-92EC-A9710F480EF9}" srcOrd="0" destOrd="0" presId="urn:microsoft.com/office/officeart/2008/layout/AlternatingHexagons"/>
    <dgm:cxn modelId="{362D9BC4-B123-47F2-8E41-92CEC2050288}" type="presParOf" srcId="{926DA20B-801C-457E-92EC-A9710F480EF9}" destId="{6D6F0933-446B-4B18-9D4B-011214E123F0}" srcOrd="0" destOrd="0" presId="urn:microsoft.com/office/officeart/2008/layout/AlternatingHexagons"/>
    <dgm:cxn modelId="{DCBC5A07-065A-4F88-AF50-DBA653BECD63}" type="presParOf" srcId="{926DA20B-801C-457E-92EC-A9710F480EF9}" destId="{624D7D4F-B309-4CA7-A8CB-9931CD73A5D9}" srcOrd="1" destOrd="0" presId="urn:microsoft.com/office/officeart/2008/layout/AlternatingHexagons"/>
    <dgm:cxn modelId="{643A008F-434D-4B0A-8DA3-09C78C714CE8}" type="presParOf" srcId="{926DA20B-801C-457E-92EC-A9710F480EF9}" destId="{6D672503-1D9E-4471-B065-60C8003CA209}" srcOrd="2" destOrd="0" presId="urn:microsoft.com/office/officeart/2008/layout/AlternatingHexagons"/>
    <dgm:cxn modelId="{7A4B71FE-1333-4E87-B9F6-8295D3D46F3B}" type="presParOf" srcId="{926DA20B-801C-457E-92EC-A9710F480EF9}" destId="{0B0F52BB-318D-425A-8697-A19B57F62285}" srcOrd="3" destOrd="0" presId="urn:microsoft.com/office/officeart/2008/layout/AlternatingHexagons"/>
    <dgm:cxn modelId="{F5BDC58C-1D7D-4C58-BB0F-8795ECE73FCB}" type="presParOf" srcId="{926DA20B-801C-457E-92EC-A9710F480EF9}" destId="{2AC54A66-681C-4B4F-9122-29677FAE1C53}" srcOrd="4" destOrd="0" presId="urn:microsoft.com/office/officeart/2008/layout/AlternatingHexagons"/>
    <dgm:cxn modelId="{6667E109-ED2E-4D83-A96C-A82717DC05EC}" type="presParOf" srcId="{49D20B20-4A84-4792-9280-743B13E29D69}" destId="{AD70DD19-6405-4464-8A57-AAC90C378613}" srcOrd="1" destOrd="0" presId="urn:microsoft.com/office/officeart/2008/layout/AlternatingHexagons"/>
    <dgm:cxn modelId="{5428F71A-22C3-4FFB-A9B9-5512FE8BFC2C}" type="presParOf" srcId="{49D20B20-4A84-4792-9280-743B13E29D69}" destId="{86DB0AE9-7A3C-4E4C-B206-6934DEA8E082}" srcOrd="2" destOrd="0" presId="urn:microsoft.com/office/officeart/2008/layout/AlternatingHexagons"/>
    <dgm:cxn modelId="{0FAD0EA6-12DE-4657-BC90-FA2F35F0CA32}" type="presParOf" srcId="{86DB0AE9-7A3C-4E4C-B206-6934DEA8E082}" destId="{1026AEEE-09EC-4B6E-B8F0-A7795816C807}" srcOrd="0" destOrd="0" presId="urn:microsoft.com/office/officeart/2008/layout/AlternatingHexagons"/>
    <dgm:cxn modelId="{4FFC15FB-686B-4947-BF81-4E200DDAF864}" type="presParOf" srcId="{86DB0AE9-7A3C-4E4C-B206-6934DEA8E082}" destId="{31CC3A65-07F6-4128-9A00-11C326B70EAE}" srcOrd="1" destOrd="0" presId="urn:microsoft.com/office/officeart/2008/layout/AlternatingHexagons"/>
    <dgm:cxn modelId="{6635196D-8D87-4A06-B117-B0F46896F5F1}" type="presParOf" srcId="{86DB0AE9-7A3C-4E4C-B206-6934DEA8E082}" destId="{23DC4C3F-D2EB-48FD-BED1-538ABF2D8D44}" srcOrd="2" destOrd="0" presId="urn:microsoft.com/office/officeart/2008/layout/AlternatingHexagons"/>
    <dgm:cxn modelId="{1B0A8E5C-E08E-414E-B06A-1E4B2CA006FF}" type="presParOf" srcId="{86DB0AE9-7A3C-4E4C-B206-6934DEA8E082}" destId="{859625C2-F657-44B1-85B3-87A7B8F0FBA1}" srcOrd="3" destOrd="0" presId="urn:microsoft.com/office/officeart/2008/layout/AlternatingHexagons"/>
    <dgm:cxn modelId="{3B38FDDA-D585-41CE-8078-D704CCE72F0E}" type="presParOf" srcId="{86DB0AE9-7A3C-4E4C-B206-6934DEA8E082}" destId="{486663D3-255E-4A3F-9260-EE890561BE8C}" srcOrd="4" destOrd="0" presId="urn:microsoft.com/office/officeart/2008/layout/AlternatingHexagons"/>
    <dgm:cxn modelId="{86C0A4BD-EA30-455D-AAEB-4A9D472AD8BF}" type="presParOf" srcId="{49D20B20-4A84-4792-9280-743B13E29D69}" destId="{BC0A8AD6-4DA8-4BD0-86B1-4791B2109687}" srcOrd="3" destOrd="0" presId="urn:microsoft.com/office/officeart/2008/layout/AlternatingHexagons"/>
    <dgm:cxn modelId="{EC18C49C-F779-43EE-80F3-E63838041EB2}" type="presParOf" srcId="{49D20B20-4A84-4792-9280-743B13E29D69}" destId="{70280B8A-5B9C-424A-BE07-06EF207123BE}" srcOrd="4" destOrd="0" presId="urn:microsoft.com/office/officeart/2008/layout/AlternatingHexagons"/>
    <dgm:cxn modelId="{C040FB93-0787-4DC3-91DE-60D0E8BBB90C}" type="presParOf" srcId="{70280B8A-5B9C-424A-BE07-06EF207123BE}" destId="{5CBCECCF-D3E4-43C6-B896-5E9A2CC318FE}" srcOrd="0" destOrd="0" presId="urn:microsoft.com/office/officeart/2008/layout/AlternatingHexagons"/>
    <dgm:cxn modelId="{CE566CD4-3E68-43D2-8D35-B059EF8579F7}" type="presParOf" srcId="{70280B8A-5B9C-424A-BE07-06EF207123BE}" destId="{08D1B5C1-818B-437D-BF9E-8245CF1F9D7F}" srcOrd="1" destOrd="0" presId="urn:microsoft.com/office/officeart/2008/layout/AlternatingHexagons"/>
    <dgm:cxn modelId="{D7E81692-92D8-4B3F-A5BE-513B2FF95672}" type="presParOf" srcId="{70280B8A-5B9C-424A-BE07-06EF207123BE}" destId="{9B8BB644-076F-4EEA-AAEE-6933637C0A5A}" srcOrd="2" destOrd="0" presId="urn:microsoft.com/office/officeart/2008/layout/AlternatingHexagons"/>
    <dgm:cxn modelId="{B63A45D3-4403-481A-90CB-0550F9A9C97E}" type="presParOf" srcId="{70280B8A-5B9C-424A-BE07-06EF207123BE}" destId="{7DD0AAFE-0821-42D0-BABC-4FDE0E6B79F3}" srcOrd="3" destOrd="0" presId="urn:microsoft.com/office/officeart/2008/layout/AlternatingHexagons"/>
    <dgm:cxn modelId="{26ADC29D-6961-4B2B-A623-378663043CF9}" type="presParOf" srcId="{70280B8A-5B9C-424A-BE07-06EF207123BE}" destId="{7AA157CB-4C3B-4421-8687-769FD773A9E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24F6EB-7C90-4CA7-8A63-0165EB256737}" type="doc">
      <dgm:prSet loTypeId="urn:microsoft.com/office/officeart/2005/8/layout/hChevron3" loCatId="process" qsTypeId="urn:microsoft.com/office/officeart/2005/8/quickstyle/simple1" qsCatId="simple" csTypeId="urn:microsoft.com/office/officeart/2005/8/colors/colorful1" csCatId="colorful" phldr="1"/>
      <dgm:spPr/>
    </dgm:pt>
    <dgm:pt modelId="{69E610B7-9F6B-434D-9D39-83DF25F3CF86}">
      <dgm:prSet phldrT="[Text]" custT="1"/>
      <dgm:spPr/>
      <dgm:t>
        <a:bodyPr/>
        <a:lstStyle/>
        <a:p>
          <a:r>
            <a:rPr lang="en-US" sz="1600" dirty="0"/>
            <a:t>Plan</a:t>
          </a:r>
          <a:endParaRPr lang="en-IN" sz="1600" dirty="0"/>
        </a:p>
      </dgm:t>
    </dgm:pt>
    <dgm:pt modelId="{A33C63BF-3F6A-48C2-8ABC-3D87850E9341}" type="parTrans" cxnId="{CFBD9377-76A5-4490-9316-27426F5C18BC}">
      <dgm:prSet/>
      <dgm:spPr/>
      <dgm:t>
        <a:bodyPr/>
        <a:lstStyle/>
        <a:p>
          <a:endParaRPr lang="en-IN" sz="1000"/>
        </a:p>
      </dgm:t>
    </dgm:pt>
    <dgm:pt modelId="{63ED3222-A1E4-4511-A3A6-A54A2CDA1C7F}" type="sibTrans" cxnId="{CFBD9377-76A5-4490-9316-27426F5C18BC}">
      <dgm:prSet/>
      <dgm:spPr/>
      <dgm:t>
        <a:bodyPr/>
        <a:lstStyle/>
        <a:p>
          <a:endParaRPr lang="en-IN" sz="1000"/>
        </a:p>
      </dgm:t>
    </dgm:pt>
    <dgm:pt modelId="{26D7D923-0684-4A77-894E-7CBAB9FD5056}">
      <dgm:prSet phldrT="[Text]" custT="1"/>
      <dgm:spPr/>
      <dgm:t>
        <a:bodyPr/>
        <a:lstStyle/>
        <a:p>
          <a:r>
            <a:rPr lang="en-US" sz="1600" dirty="0"/>
            <a:t>Execute</a:t>
          </a:r>
          <a:endParaRPr lang="en-IN" sz="1600" dirty="0"/>
        </a:p>
      </dgm:t>
    </dgm:pt>
    <dgm:pt modelId="{81D48DFB-EDE1-4A30-BA0C-702AAAC01409}" type="parTrans" cxnId="{AD39644C-4743-4730-8098-829E3A714820}">
      <dgm:prSet/>
      <dgm:spPr/>
      <dgm:t>
        <a:bodyPr/>
        <a:lstStyle/>
        <a:p>
          <a:endParaRPr lang="en-IN" sz="1000"/>
        </a:p>
      </dgm:t>
    </dgm:pt>
    <dgm:pt modelId="{A34C753C-F654-4416-AD6B-709B669F033D}" type="sibTrans" cxnId="{AD39644C-4743-4730-8098-829E3A714820}">
      <dgm:prSet/>
      <dgm:spPr/>
      <dgm:t>
        <a:bodyPr/>
        <a:lstStyle/>
        <a:p>
          <a:endParaRPr lang="en-IN" sz="1000"/>
        </a:p>
      </dgm:t>
    </dgm:pt>
    <dgm:pt modelId="{C5452FC8-6111-4BE8-ADE7-296AF1CC9D99}">
      <dgm:prSet phldrT="[Text]" custT="1"/>
      <dgm:spPr/>
      <dgm:t>
        <a:bodyPr/>
        <a:lstStyle/>
        <a:p>
          <a:r>
            <a:rPr lang="en-US" sz="1600" dirty="0"/>
            <a:t>Review</a:t>
          </a:r>
          <a:endParaRPr lang="en-IN" sz="1600" dirty="0"/>
        </a:p>
      </dgm:t>
    </dgm:pt>
    <dgm:pt modelId="{419C6745-1394-4D70-877D-E36093718903}" type="parTrans" cxnId="{F8029CF5-9489-420E-8D08-76A461444B27}">
      <dgm:prSet/>
      <dgm:spPr/>
      <dgm:t>
        <a:bodyPr/>
        <a:lstStyle/>
        <a:p>
          <a:endParaRPr lang="en-IN" sz="1000"/>
        </a:p>
      </dgm:t>
    </dgm:pt>
    <dgm:pt modelId="{361B2182-D47C-4746-AF3A-9E4BC273F6C0}" type="sibTrans" cxnId="{F8029CF5-9489-420E-8D08-76A461444B27}">
      <dgm:prSet/>
      <dgm:spPr/>
      <dgm:t>
        <a:bodyPr/>
        <a:lstStyle/>
        <a:p>
          <a:endParaRPr lang="en-IN" sz="1000"/>
        </a:p>
      </dgm:t>
    </dgm:pt>
    <dgm:pt modelId="{E9C86EE3-C79C-431B-85C4-0B25CDBCEC7B}">
      <dgm:prSet phldrT="[Text]" custT="1"/>
      <dgm:spPr>
        <a:solidFill>
          <a:schemeClr val="accent3">
            <a:lumMod val="75000"/>
          </a:schemeClr>
        </a:solidFill>
      </dgm:spPr>
      <dgm:t>
        <a:bodyPr/>
        <a:lstStyle/>
        <a:p>
          <a:r>
            <a:rPr lang="en-US" sz="1600" dirty="0"/>
            <a:t>Retro</a:t>
          </a:r>
          <a:endParaRPr lang="en-IN" sz="1600" dirty="0"/>
        </a:p>
      </dgm:t>
    </dgm:pt>
    <dgm:pt modelId="{10DB4041-DFA9-45F7-B94F-1802AB3C8F25}" type="parTrans" cxnId="{B1B9EE97-38DC-4868-B8CF-4E287E156077}">
      <dgm:prSet/>
      <dgm:spPr/>
      <dgm:t>
        <a:bodyPr/>
        <a:lstStyle/>
        <a:p>
          <a:endParaRPr lang="en-IN" sz="1000"/>
        </a:p>
      </dgm:t>
    </dgm:pt>
    <dgm:pt modelId="{926383B5-4769-4E72-862E-C606988011B1}" type="sibTrans" cxnId="{B1B9EE97-38DC-4868-B8CF-4E287E156077}">
      <dgm:prSet/>
      <dgm:spPr/>
      <dgm:t>
        <a:bodyPr/>
        <a:lstStyle/>
        <a:p>
          <a:endParaRPr lang="en-IN" sz="1000"/>
        </a:p>
      </dgm:t>
    </dgm:pt>
    <dgm:pt modelId="{A6434261-670E-45D8-A79B-FB797E7A3CA9}" type="pres">
      <dgm:prSet presAssocID="{9724F6EB-7C90-4CA7-8A63-0165EB256737}" presName="Name0" presStyleCnt="0">
        <dgm:presLayoutVars>
          <dgm:dir/>
          <dgm:resizeHandles val="exact"/>
        </dgm:presLayoutVars>
      </dgm:prSet>
      <dgm:spPr/>
    </dgm:pt>
    <dgm:pt modelId="{4555FAD3-9A9C-47AF-B013-2739AC19CCC9}" type="pres">
      <dgm:prSet presAssocID="{69E610B7-9F6B-434D-9D39-83DF25F3CF86}" presName="parTxOnly" presStyleLbl="node1" presStyleIdx="0" presStyleCnt="4">
        <dgm:presLayoutVars>
          <dgm:bulletEnabled val="1"/>
        </dgm:presLayoutVars>
      </dgm:prSet>
      <dgm:spPr/>
    </dgm:pt>
    <dgm:pt modelId="{E32CC884-50DD-45CE-9E79-B8189D28439F}" type="pres">
      <dgm:prSet presAssocID="{63ED3222-A1E4-4511-A3A6-A54A2CDA1C7F}" presName="parSpace" presStyleCnt="0"/>
      <dgm:spPr/>
    </dgm:pt>
    <dgm:pt modelId="{BD2FBA62-9630-4BD5-9481-924D8EC3B66A}" type="pres">
      <dgm:prSet presAssocID="{26D7D923-0684-4A77-894E-7CBAB9FD5056}" presName="parTxOnly" presStyleLbl="node1" presStyleIdx="1" presStyleCnt="4">
        <dgm:presLayoutVars>
          <dgm:bulletEnabled val="1"/>
        </dgm:presLayoutVars>
      </dgm:prSet>
      <dgm:spPr/>
    </dgm:pt>
    <dgm:pt modelId="{976E2057-2643-4AC2-A7C7-28DE58F430BC}" type="pres">
      <dgm:prSet presAssocID="{A34C753C-F654-4416-AD6B-709B669F033D}" presName="parSpace" presStyleCnt="0"/>
      <dgm:spPr/>
    </dgm:pt>
    <dgm:pt modelId="{F33D7562-D37A-4011-8A45-FECD7E8174DF}" type="pres">
      <dgm:prSet presAssocID="{C5452FC8-6111-4BE8-ADE7-296AF1CC9D99}" presName="parTxOnly" presStyleLbl="node1" presStyleIdx="2" presStyleCnt="4">
        <dgm:presLayoutVars>
          <dgm:bulletEnabled val="1"/>
        </dgm:presLayoutVars>
      </dgm:prSet>
      <dgm:spPr/>
    </dgm:pt>
    <dgm:pt modelId="{03B906FC-EDD5-4A2C-9212-046734A95DE9}" type="pres">
      <dgm:prSet presAssocID="{361B2182-D47C-4746-AF3A-9E4BC273F6C0}" presName="parSpace" presStyleCnt="0"/>
      <dgm:spPr/>
    </dgm:pt>
    <dgm:pt modelId="{95233092-B871-4081-87FE-2A7D8AB5BC1C}" type="pres">
      <dgm:prSet presAssocID="{E9C86EE3-C79C-431B-85C4-0B25CDBCEC7B}" presName="parTxOnly" presStyleLbl="node1" presStyleIdx="3" presStyleCnt="4" custLinFactNeighborX="752" custLinFactNeighborY="11527">
        <dgm:presLayoutVars>
          <dgm:bulletEnabled val="1"/>
        </dgm:presLayoutVars>
      </dgm:prSet>
      <dgm:spPr/>
    </dgm:pt>
  </dgm:ptLst>
  <dgm:cxnLst>
    <dgm:cxn modelId="{AD39644C-4743-4730-8098-829E3A714820}" srcId="{9724F6EB-7C90-4CA7-8A63-0165EB256737}" destId="{26D7D923-0684-4A77-894E-7CBAB9FD5056}" srcOrd="1" destOrd="0" parTransId="{81D48DFB-EDE1-4A30-BA0C-702AAAC01409}" sibTransId="{A34C753C-F654-4416-AD6B-709B669F033D}"/>
    <dgm:cxn modelId="{94769B6F-49AC-4734-B91E-8CCAEA28D5C4}" type="presOf" srcId="{E9C86EE3-C79C-431B-85C4-0B25CDBCEC7B}" destId="{95233092-B871-4081-87FE-2A7D8AB5BC1C}" srcOrd="0" destOrd="0" presId="urn:microsoft.com/office/officeart/2005/8/layout/hChevron3"/>
    <dgm:cxn modelId="{CFBD9377-76A5-4490-9316-27426F5C18BC}" srcId="{9724F6EB-7C90-4CA7-8A63-0165EB256737}" destId="{69E610B7-9F6B-434D-9D39-83DF25F3CF86}" srcOrd="0" destOrd="0" parTransId="{A33C63BF-3F6A-48C2-8ABC-3D87850E9341}" sibTransId="{63ED3222-A1E4-4511-A3A6-A54A2CDA1C7F}"/>
    <dgm:cxn modelId="{9771968A-B5D6-465F-AA72-DB630351AE0E}" type="presOf" srcId="{69E610B7-9F6B-434D-9D39-83DF25F3CF86}" destId="{4555FAD3-9A9C-47AF-B013-2739AC19CCC9}" srcOrd="0" destOrd="0" presId="urn:microsoft.com/office/officeart/2005/8/layout/hChevron3"/>
    <dgm:cxn modelId="{B1B9EE97-38DC-4868-B8CF-4E287E156077}" srcId="{9724F6EB-7C90-4CA7-8A63-0165EB256737}" destId="{E9C86EE3-C79C-431B-85C4-0B25CDBCEC7B}" srcOrd="3" destOrd="0" parTransId="{10DB4041-DFA9-45F7-B94F-1802AB3C8F25}" sibTransId="{926383B5-4769-4E72-862E-C606988011B1}"/>
    <dgm:cxn modelId="{9312F2C9-4AD6-4CFB-A737-739D49128EA9}" type="presOf" srcId="{C5452FC8-6111-4BE8-ADE7-296AF1CC9D99}" destId="{F33D7562-D37A-4011-8A45-FECD7E8174DF}" srcOrd="0" destOrd="0" presId="urn:microsoft.com/office/officeart/2005/8/layout/hChevron3"/>
    <dgm:cxn modelId="{A6A9A5DC-7755-4A50-AEA9-0F872BC56A06}" type="presOf" srcId="{26D7D923-0684-4A77-894E-7CBAB9FD5056}" destId="{BD2FBA62-9630-4BD5-9481-924D8EC3B66A}" srcOrd="0" destOrd="0" presId="urn:microsoft.com/office/officeart/2005/8/layout/hChevron3"/>
    <dgm:cxn modelId="{3CB7ABE0-D909-43E4-A71C-0CF279D86211}" type="presOf" srcId="{9724F6EB-7C90-4CA7-8A63-0165EB256737}" destId="{A6434261-670E-45D8-A79B-FB797E7A3CA9}" srcOrd="0" destOrd="0" presId="urn:microsoft.com/office/officeart/2005/8/layout/hChevron3"/>
    <dgm:cxn modelId="{F8029CF5-9489-420E-8D08-76A461444B27}" srcId="{9724F6EB-7C90-4CA7-8A63-0165EB256737}" destId="{C5452FC8-6111-4BE8-ADE7-296AF1CC9D99}" srcOrd="2" destOrd="0" parTransId="{419C6745-1394-4D70-877D-E36093718903}" sibTransId="{361B2182-D47C-4746-AF3A-9E4BC273F6C0}"/>
    <dgm:cxn modelId="{4340AD77-C2F2-4650-B729-72F9FD8348C1}" type="presParOf" srcId="{A6434261-670E-45D8-A79B-FB797E7A3CA9}" destId="{4555FAD3-9A9C-47AF-B013-2739AC19CCC9}" srcOrd="0" destOrd="0" presId="urn:microsoft.com/office/officeart/2005/8/layout/hChevron3"/>
    <dgm:cxn modelId="{08B64A6F-743D-4888-B320-616383D7F71D}" type="presParOf" srcId="{A6434261-670E-45D8-A79B-FB797E7A3CA9}" destId="{E32CC884-50DD-45CE-9E79-B8189D28439F}" srcOrd="1" destOrd="0" presId="urn:microsoft.com/office/officeart/2005/8/layout/hChevron3"/>
    <dgm:cxn modelId="{3E6C90E8-73F8-4C39-937A-9C73CF338742}" type="presParOf" srcId="{A6434261-670E-45D8-A79B-FB797E7A3CA9}" destId="{BD2FBA62-9630-4BD5-9481-924D8EC3B66A}" srcOrd="2" destOrd="0" presId="urn:microsoft.com/office/officeart/2005/8/layout/hChevron3"/>
    <dgm:cxn modelId="{413D1826-F732-4E9B-A6B1-79D2748377C6}" type="presParOf" srcId="{A6434261-670E-45D8-A79B-FB797E7A3CA9}" destId="{976E2057-2643-4AC2-A7C7-28DE58F430BC}" srcOrd="3" destOrd="0" presId="urn:microsoft.com/office/officeart/2005/8/layout/hChevron3"/>
    <dgm:cxn modelId="{4598A642-FC5C-4D99-AE0D-D70FD341DE99}" type="presParOf" srcId="{A6434261-670E-45D8-A79B-FB797E7A3CA9}" destId="{F33D7562-D37A-4011-8A45-FECD7E8174DF}" srcOrd="4" destOrd="0" presId="urn:microsoft.com/office/officeart/2005/8/layout/hChevron3"/>
    <dgm:cxn modelId="{DAE25563-3D4A-4966-9EF7-33032B96F4CC}" type="presParOf" srcId="{A6434261-670E-45D8-A79B-FB797E7A3CA9}" destId="{03B906FC-EDD5-4A2C-9212-046734A95DE9}" srcOrd="5" destOrd="0" presId="urn:microsoft.com/office/officeart/2005/8/layout/hChevron3"/>
    <dgm:cxn modelId="{0C90B82B-9B63-45D9-9D29-886026D983F9}" type="presParOf" srcId="{A6434261-670E-45D8-A79B-FB797E7A3CA9}" destId="{95233092-B871-4081-87FE-2A7D8AB5BC1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EBFCEA-C504-4BAC-A9C0-E88BFEC6ED6E}"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F9B5CC20-1BDF-40E3-A42A-D9996FFC6CF3}">
      <dgm:prSet phldrT="[Text]" custT="1"/>
      <dgm:spPr/>
      <dgm:t>
        <a:bodyPr/>
        <a:lstStyle/>
        <a:p>
          <a:r>
            <a:rPr lang="en-US" sz="1400" dirty="0"/>
            <a:t>Train &amp; Build</a:t>
          </a:r>
          <a:endParaRPr lang="en-IN" sz="1400" dirty="0"/>
        </a:p>
      </dgm:t>
    </dgm:pt>
    <dgm:pt modelId="{75F67E1D-1FBF-4D7E-AAF0-DE5D53820666}" type="parTrans" cxnId="{C33823B4-058A-4A76-8FBF-C90719D457A1}">
      <dgm:prSet/>
      <dgm:spPr/>
      <dgm:t>
        <a:bodyPr/>
        <a:lstStyle/>
        <a:p>
          <a:endParaRPr lang="en-IN" sz="1400"/>
        </a:p>
      </dgm:t>
    </dgm:pt>
    <dgm:pt modelId="{AE203D48-FC72-4019-AED4-BD1F8AF96186}" type="sibTrans" cxnId="{C33823B4-058A-4A76-8FBF-C90719D457A1}">
      <dgm:prSet/>
      <dgm:spPr/>
      <dgm:t>
        <a:bodyPr/>
        <a:lstStyle/>
        <a:p>
          <a:endParaRPr lang="en-IN" sz="1400"/>
        </a:p>
      </dgm:t>
    </dgm:pt>
    <dgm:pt modelId="{750D7EB2-332A-45FC-9FE0-20274335F61C}">
      <dgm:prSet phldrT="[Text]" custT="1"/>
      <dgm:spPr/>
      <dgm:t>
        <a:bodyPr/>
        <a:lstStyle/>
        <a:p>
          <a:r>
            <a:rPr lang="en-US" sz="1400" dirty="0"/>
            <a:t>Model validation</a:t>
          </a:r>
          <a:endParaRPr lang="en-IN" sz="1400" dirty="0"/>
        </a:p>
      </dgm:t>
    </dgm:pt>
    <dgm:pt modelId="{437BD115-A0CA-4820-9DAE-4FD1E84FD887}" type="parTrans" cxnId="{DC90BC5D-6B34-48E8-8918-C01E77D5E1C8}">
      <dgm:prSet/>
      <dgm:spPr/>
      <dgm:t>
        <a:bodyPr/>
        <a:lstStyle/>
        <a:p>
          <a:endParaRPr lang="en-IN" sz="1400"/>
        </a:p>
      </dgm:t>
    </dgm:pt>
    <dgm:pt modelId="{FD20C7DD-3332-49BB-BABB-655032B38532}" type="sibTrans" cxnId="{DC90BC5D-6B34-48E8-8918-C01E77D5E1C8}">
      <dgm:prSet/>
      <dgm:spPr/>
      <dgm:t>
        <a:bodyPr/>
        <a:lstStyle/>
        <a:p>
          <a:endParaRPr lang="en-IN" sz="1400"/>
        </a:p>
      </dgm:t>
    </dgm:pt>
    <dgm:pt modelId="{C2848AB9-711F-4854-918E-BEEAA3A0727C}">
      <dgm:prSet phldrT="[Text]" custT="1"/>
      <dgm:spPr/>
      <dgm:t>
        <a:bodyPr/>
        <a:lstStyle/>
        <a:p>
          <a:r>
            <a:rPr lang="en-US" sz="1400" dirty="0"/>
            <a:t>Requirements</a:t>
          </a:r>
          <a:endParaRPr lang="en-IN" sz="1400" dirty="0"/>
        </a:p>
      </dgm:t>
    </dgm:pt>
    <dgm:pt modelId="{65EA512B-A233-4E23-8639-7B42427460D2}" type="parTrans" cxnId="{DA28362B-EA3E-433E-8899-8679D7C711E3}">
      <dgm:prSet/>
      <dgm:spPr/>
      <dgm:t>
        <a:bodyPr/>
        <a:lstStyle/>
        <a:p>
          <a:endParaRPr lang="en-IN" sz="1400"/>
        </a:p>
      </dgm:t>
    </dgm:pt>
    <dgm:pt modelId="{5944EC5F-9C55-467B-AF6A-F3CAA460D800}" type="sibTrans" cxnId="{DA28362B-EA3E-433E-8899-8679D7C711E3}">
      <dgm:prSet/>
      <dgm:spPr/>
      <dgm:t>
        <a:bodyPr/>
        <a:lstStyle/>
        <a:p>
          <a:endParaRPr lang="en-IN" sz="1400"/>
        </a:p>
      </dgm:t>
    </dgm:pt>
    <dgm:pt modelId="{699FEA13-A33B-4105-B3F3-0A2C45353F80}">
      <dgm:prSet phldrT="[Text]" custT="1"/>
      <dgm:spPr/>
      <dgm:t>
        <a:bodyPr/>
        <a:lstStyle/>
        <a:p>
          <a:r>
            <a:rPr lang="en-US" sz="1400" dirty="0"/>
            <a:t>Data Ingestion</a:t>
          </a:r>
          <a:endParaRPr lang="en-IN" sz="1400" dirty="0"/>
        </a:p>
      </dgm:t>
    </dgm:pt>
    <dgm:pt modelId="{81B2FA7C-2056-4E04-8AA4-55BE7ECDC191}" type="parTrans" cxnId="{D19AE252-CC5F-44DA-A829-1822ED1FA968}">
      <dgm:prSet/>
      <dgm:spPr/>
      <dgm:t>
        <a:bodyPr/>
        <a:lstStyle/>
        <a:p>
          <a:endParaRPr lang="en-IN" sz="1400"/>
        </a:p>
      </dgm:t>
    </dgm:pt>
    <dgm:pt modelId="{2A56BFD7-06DC-416D-AC4A-62CB6382BF2D}" type="sibTrans" cxnId="{D19AE252-CC5F-44DA-A829-1822ED1FA968}">
      <dgm:prSet/>
      <dgm:spPr/>
      <dgm:t>
        <a:bodyPr/>
        <a:lstStyle/>
        <a:p>
          <a:endParaRPr lang="en-IN" sz="1400"/>
        </a:p>
      </dgm:t>
    </dgm:pt>
    <dgm:pt modelId="{66C542CA-0ABE-4A16-A3FB-EF6F8ADBF7BC}">
      <dgm:prSet phldrT="[Text]" custT="1"/>
      <dgm:spPr/>
      <dgm:t>
        <a:bodyPr/>
        <a:lstStyle/>
        <a:p>
          <a:r>
            <a:rPr lang="en-US" sz="1400" dirty="0"/>
            <a:t>Data Pipeline</a:t>
          </a:r>
        </a:p>
        <a:p>
          <a:r>
            <a:rPr lang="en-US" sz="1400" dirty="0"/>
            <a:t>Setup</a:t>
          </a:r>
          <a:endParaRPr lang="en-IN" sz="1400" dirty="0"/>
        </a:p>
      </dgm:t>
    </dgm:pt>
    <dgm:pt modelId="{8DAB2E49-2A81-49B4-9780-90EA55E2A8D6}" type="parTrans" cxnId="{86284AB5-A7E8-44E8-8512-34136C56D75F}">
      <dgm:prSet/>
      <dgm:spPr/>
      <dgm:t>
        <a:bodyPr/>
        <a:lstStyle/>
        <a:p>
          <a:endParaRPr lang="en-IN" sz="1400"/>
        </a:p>
      </dgm:t>
    </dgm:pt>
    <dgm:pt modelId="{5B7A07D1-95EA-490C-838D-D159D21B17ED}" type="sibTrans" cxnId="{86284AB5-A7E8-44E8-8512-34136C56D75F}">
      <dgm:prSet/>
      <dgm:spPr/>
      <dgm:t>
        <a:bodyPr/>
        <a:lstStyle/>
        <a:p>
          <a:endParaRPr lang="en-IN" sz="1400"/>
        </a:p>
      </dgm:t>
    </dgm:pt>
    <dgm:pt modelId="{1FF2B3A5-B455-4736-97F8-CBFFAAAC3A14}">
      <dgm:prSet phldrT="[Text]" custT="1"/>
      <dgm:spPr/>
      <dgm:t>
        <a:bodyPr/>
        <a:lstStyle/>
        <a:p>
          <a:r>
            <a:rPr lang="en-US" sz="1400" dirty="0"/>
            <a:t>Data Prep</a:t>
          </a:r>
          <a:endParaRPr lang="en-IN" sz="1400" dirty="0"/>
        </a:p>
      </dgm:t>
    </dgm:pt>
    <dgm:pt modelId="{1AD7D611-2742-4FCE-88E9-1F040181228A}" type="parTrans" cxnId="{99B1A8B3-C6F4-49A3-945F-F54859DAEF15}">
      <dgm:prSet/>
      <dgm:spPr/>
      <dgm:t>
        <a:bodyPr/>
        <a:lstStyle/>
        <a:p>
          <a:endParaRPr lang="en-IN" sz="1400"/>
        </a:p>
      </dgm:t>
    </dgm:pt>
    <dgm:pt modelId="{64F54E66-EC33-40DD-8537-A1C959083E22}" type="sibTrans" cxnId="{99B1A8B3-C6F4-49A3-945F-F54859DAEF15}">
      <dgm:prSet/>
      <dgm:spPr/>
      <dgm:t>
        <a:bodyPr/>
        <a:lstStyle/>
        <a:p>
          <a:endParaRPr lang="en-IN" sz="1400"/>
        </a:p>
      </dgm:t>
    </dgm:pt>
    <dgm:pt modelId="{1A1E6AA6-05F5-468C-BE96-078097AEF1DD}" type="pres">
      <dgm:prSet presAssocID="{4AEBFCEA-C504-4BAC-A9C0-E88BFEC6ED6E}" presName="Name0" presStyleCnt="0">
        <dgm:presLayoutVars>
          <dgm:dir/>
          <dgm:resizeHandles val="exact"/>
        </dgm:presLayoutVars>
      </dgm:prSet>
      <dgm:spPr/>
    </dgm:pt>
    <dgm:pt modelId="{76423BA2-2047-40A5-A4DD-2029938989CB}" type="pres">
      <dgm:prSet presAssocID="{4AEBFCEA-C504-4BAC-A9C0-E88BFEC6ED6E}" presName="cycle" presStyleCnt="0"/>
      <dgm:spPr/>
    </dgm:pt>
    <dgm:pt modelId="{84981E3E-8DA8-4451-81A4-6F098A822074}" type="pres">
      <dgm:prSet presAssocID="{F9B5CC20-1BDF-40E3-A42A-D9996FFC6CF3}" presName="nodeFirstNode" presStyleLbl="node1" presStyleIdx="0" presStyleCnt="6" custScaleX="146383" custScaleY="79656" custRadScaleRad="113759" custRadScaleInc="-2478">
        <dgm:presLayoutVars>
          <dgm:bulletEnabled val="1"/>
        </dgm:presLayoutVars>
      </dgm:prSet>
      <dgm:spPr/>
    </dgm:pt>
    <dgm:pt modelId="{915A3E37-8372-43E9-B15F-D3651ABFF1EB}" type="pres">
      <dgm:prSet presAssocID="{AE203D48-FC72-4019-AED4-BD1F8AF96186}" presName="sibTransFirstNode" presStyleLbl="bgShp" presStyleIdx="0" presStyleCnt="1" custAng="5758371" custLinFactNeighborX="1296" custLinFactNeighborY="8554"/>
      <dgm:spPr/>
    </dgm:pt>
    <dgm:pt modelId="{6691102E-FB6F-497E-86EC-546EB4135E7B}" type="pres">
      <dgm:prSet presAssocID="{750D7EB2-332A-45FC-9FE0-20274335F61C}" presName="nodeFollowingNodes" presStyleLbl="node1" presStyleIdx="1" presStyleCnt="6" custScaleX="118934" custScaleY="75410" custRadScaleRad="96219" custRadScaleInc="3416">
        <dgm:presLayoutVars>
          <dgm:bulletEnabled val="1"/>
        </dgm:presLayoutVars>
      </dgm:prSet>
      <dgm:spPr/>
    </dgm:pt>
    <dgm:pt modelId="{47A4D92B-8E69-4464-8742-BBC5FD4D751E}" type="pres">
      <dgm:prSet presAssocID="{C2848AB9-711F-4854-918E-BEEAA3A0727C}" presName="nodeFollowingNodes" presStyleLbl="node1" presStyleIdx="2" presStyleCnt="6" custScaleX="128077" custScaleY="67259" custRadScaleRad="100832" custRadScaleInc="1483">
        <dgm:presLayoutVars>
          <dgm:bulletEnabled val="1"/>
        </dgm:presLayoutVars>
      </dgm:prSet>
      <dgm:spPr/>
    </dgm:pt>
    <dgm:pt modelId="{E2A0B399-F82A-4DFC-9B1C-86A9D398AEBD}" type="pres">
      <dgm:prSet presAssocID="{699FEA13-A33B-4105-B3F3-0A2C45353F80}" presName="nodeFollowingNodes" presStyleLbl="node1" presStyleIdx="3" presStyleCnt="6" custScaleY="74725" custRadScaleRad="101813" custRadScaleInc="10937">
        <dgm:presLayoutVars>
          <dgm:bulletEnabled val="1"/>
        </dgm:presLayoutVars>
      </dgm:prSet>
      <dgm:spPr/>
    </dgm:pt>
    <dgm:pt modelId="{B5987DF7-5F43-4B23-A8CD-5E55268CD79B}" type="pres">
      <dgm:prSet presAssocID="{1FF2B3A5-B455-4736-97F8-CBFFAAAC3A14}" presName="nodeFollowingNodes" presStyleLbl="node1" presStyleIdx="4" presStyleCnt="6" custScaleY="59851" custRadScaleRad="95588" custRadScaleInc="11527">
        <dgm:presLayoutVars>
          <dgm:bulletEnabled val="1"/>
        </dgm:presLayoutVars>
      </dgm:prSet>
      <dgm:spPr/>
    </dgm:pt>
    <dgm:pt modelId="{6F2C4E10-256F-4B88-836B-203D73DB9B2E}" type="pres">
      <dgm:prSet presAssocID="{66C542CA-0ABE-4A16-A3FB-EF6F8ADBF7BC}" presName="nodeFollowingNodes" presStyleLbl="node1" presStyleIdx="5" presStyleCnt="6" custScaleY="91423" custRadScaleRad="98036" custRadScaleInc="-1648">
        <dgm:presLayoutVars>
          <dgm:bulletEnabled val="1"/>
        </dgm:presLayoutVars>
      </dgm:prSet>
      <dgm:spPr/>
    </dgm:pt>
  </dgm:ptLst>
  <dgm:cxnLst>
    <dgm:cxn modelId="{425AD019-4CEB-4CD1-9ECD-E9D57D6D7D00}" type="presOf" srcId="{699FEA13-A33B-4105-B3F3-0A2C45353F80}" destId="{E2A0B399-F82A-4DFC-9B1C-86A9D398AEBD}" srcOrd="0" destOrd="0" presId="urn:microsoft.com/office/officeart/2005/8/layout/cycle3"/>
    <dgm:cxn modelId="{F30DE921-9606-4723-87CE-D02CBED19724}" type="presOf" srcId="{1FF2B3A5-B455-4736-97F8-CBFFAAAC3A14}" destId="{B5987DF7-5F43-4B23-A8CD-5E55268CD79B}" srcOrd="0" destOrd="0" presId="urn:microsoft.com/office/officeart/2005/8/layout/cycle3"/>
    <dgm:cxn modelId="{DA28362B-EA3E-433E-8899-8679D7C711E3}" srcId="{4AEBFCEA-C504-4BAC-A9C0-E88BFEC6ED6E}" destId="{C2848AB9-711F-4854-918E-BEEAA3A0727C}" srcOrd="2" destOrd="0" parTransId="{65EA512B-A233-4E23-8639-7B42427460D2}" sibTransId="{5944EC5F-9C55-467B-AF6A-F3CAA460D800}"/>
    <dgm:cxn modelId="{DC90BC5D-6B34-48E8-8918-C01E77D5E1C8}" srcId="{4AEBFCEA-C504-4BAC-A9C0-E88BFEC6ED6E}" destId="{750D7EB2-332A-45FC-9FE0-20274335F61C}" srcOrd="1" destOrd="0" parTransId="{437BD115-A0CA-4820-9DAE-4FD1E84FD887}" sibTransId="{FD20C7DD-3332-49BB-BABB-655032B38532}"/>
    <dgm:cxn modelId="{EF6D6965-7718-4D01-893D-894BAB9CF362}" type="presOf" srcId="{750D7EB2-332A-45FC-9FE0-20274335F61C}" destId="{6691102E-FB6F-497E-86EC-546EB4135E7B}" srcOrd="0" destOrd="0" presId="urn:microsoft.com/office/officeart/2005/8/layout/cycle3"/>
    <dgm:cxn modelId="{D28D804E-1E7E-4D93-A4FB-D407F5F71ED6}" type="presOf" srcId="{4AEBFCEA-C504-4BAC-A9C0-E88BFEC6ED6E}" destId="{1A1E6AA6-05F5-468C-BE96-078097AEF1DD}" srcOrd="0" destOrd="0" presId="urn:microsoft.com/office/officeart/2005/8/layout/cycle3"/>
    <dgm:cxn modelId="{D19AE252-CC5F-44DA-A829-1822ED1FA968}" srcId="{4AEBFCEA-C504-4BAC-A9C0-E88BFEC6ED6E}" destId="{699FEA13-A33B-4105-B3F3-0A2C45353F80}" srcOrd="3" destOrd="0" parTransId="{81B2FA7C-2056-4E04-8AA4-55BE7ECDC191}" sibTransId="{2A56BFD7-06DC-416D-AC4A-62CB6382BF2D}"/>
    <dgm:cxn modelId="{2E929655-E6CF-40CF-89B9-BB44ECF6F839}" type="presOf" srcId="{C2848AB9-711F-4854-918E-BEEAA3A0727C}" destId="{47A4D92B-8E69-4464-8742-BBC5FD4D751E}" srcOrd="0" destOrd="0" presId="urn:microsoft.com/office/officeart/2005/8/layout/cycle3"/>
    <dgm:cxn modelId="{F55C1CAA-794D-4F95-B42F-B69A068CC48B}" type="presOf" srcId="{AE203D48-FC72-4019-AED4-BD1F8AF96186}" destId="{915A3E37-8372-43E9-B15F-D3651ABFF1EB}" srcOrd="0" destOrd="0" presId="urn:microsoft.com/office/officeart/2005/8/layout/cycle3"/>
    <dgm:cxn modelId="{99B1A8B3-C6F4-49A3-945F-F54859DAEF15}" srcId="{4AEBFCEA-C504-4BAC-A9C0-E88BFEC6ED6E}" destId="{1FF2B3A5-B455-4736-97F8-CBFFAAAC3A14}" srcOrd="4" destOrd="0" parTransId="{1AD7D611-2742-4FCE-88E9-1F040181228A}" sibTransId="{64F54E66-EC33-40DD-8537-A1C959083E22}"/>
    <dgm:cxn modelId="{C33823B4-058A-4A76-8FBF-C90719D457A1}" srcId="{4AEBFCEA-C504-4BAC-A9C0-E88BFEC6ED6E}" destId="{F9B5CC20-1BDF-40E3-A42A-D9996FFC6CF3}" srcOrd="0" destOrd="0" parTransId="{75F67E1D-1FBF-4D7E-AAF0-DE5D53820666}" sibTransId="{AE203D48-FC72-4019-AED4-BD1F8AF96186}"/>
    <dgm:cxn modelId="{86284AB5-A7E8-44E8-8512-34136C56D75F}" srcId="{4AEBFCEA-C504-4BAC-A9C0-E88BFEC6ED6E}" destId="{66C542CA-0ABE-4A16-A3FB-EF6F8ADBF7BC}" srcOrd="5" destOrd="0" parTransId="{8DAB2E49-2A81-49B4-9780-90EA55E2A8D6}" sibTransId="{5B7A07D1-95EA-490C-838D-D159D21B17ED}"/>
    <dgm:cxn modelId="{0BEE41C7-FF4B-44AA-A88E-5F80CD7A6076}" type="presOf" srcId="{F9B5CC20-1BDF-40E3-A42A-D9996FFC6CF3}" destId="{84981E3E-8DA8-4451-81A4-6F098A822074}" srcOrd="0" destOrd="0" presId="urn:microsoft.com/office/officeart/2005/8/layout/cycle3"/>
    <dgm:cxn modelId="{E280D8F9-6FE4-4292-B966-7085A6794DF2}" type="presOf" srcId="{66C542CA-0ABE-4A16-A3FB-EF6F8ADBF7BC}" destId="{6F2C4E10-256F-4B88-836B-203D73DB9B2E}" srcOrd="0" destOrd="0" presId="urn:microsoft.com/office/officeart/2005/8/layout/cycle3"/>
    <dgm:cxn modelId="{DB7D39D7-59B4-4ECA-A11F-68829F9B358F}" type="presParOf" srcId="{1A1E6AA6-05F5-468C-BE96-078097AEF1DD}" destId="{76423BA2-2047-40A5-A4DD-2029938989CB}" srcOrd="0" destOrd="0" presId="urn:microsoft.com/office/officeart/2005/8/layout/cycle3"/>
    <dgm:cxn modelId="{EA16843A-F582-42CF-9223-E849B1934348}" type="presParOf" srcId="{76423BA2-2047-40A5-A4DD-2029938989CB}" destId="{84981E3E-8DA8-4451-81A4-6F098A822074}" srcOrd="0" destOrd="0" presId="urn:microsoft.com/office/officeart/2005/8/layout/cycle3"/>
    <dgm:cxn modelId="{91A91C85-66DB-4D84-AC6E-00976C5D15D4}" type="presParOf" srcId="{76423BA2-2047-40A5-A4DD-2029938989CB}" destId="{915A3E37-8372-43E9-B15F-D3651ABFF1EB}" srcOrd="1" destOrd="0" presId="urn:microsoft.com/office/officeart/2005/8/layout/cycle3"/>
    <dgm:cxn modelId="{579E898E-F8FB-4D5E-9DCF-BFCF2D8D69E1}" type="presParOf" srcId="{76423BA2-2047-40A5-A4DD-2029938989CB}" destId="{6691102E-FB6F-497E-86EC-546EB4135E7B}" srcOrd="2" destOrd="0" presId="urn:microsoft.com/office/officeart/2005/8/layout/cycle3"/>
    <dgm:cxn modelId="{132AA60D-CC70-488D-A461-75E85D8F87EF}" type="presParOf" srcId="{76423BA2-2047-40A5-A4DD-2029938989CB}" destId="{47A4D92B-8E69-4464-8742-BBC5FD4D751E}" srcOrd="3" destOrd="0" presId="urn:microsoft.com/office/officeart/2005/8/layout/cycle3"/>
    <dgm:cxn modelId="{D75AE3DA-7621-4986-8216-707077E440D4}" type="presParOf" srcId="{76423BA2-2047-40A5-A4DD-2029938989CB}" destId="{E2A0B399-F82A-4DFC-9B1C-86A9D398AEBD}" srcOrd="4" destOrd="0" presId="urn:microsoft.com/office/officeart/2005/8/layout/cycle3"/>
    <dgm:cxn modelId="{37109B72-7EDB-4AC9-9BA4-38E31C0A4A7D}" type="presParOf" srcId="{76423BA2-2047-40A5-A4DD-2029938989CB}" destId="{B5987DF7-5F43-4B23-A8CD-5E55268CD79B}" srcOrd="5" destOrd="0" presId="urn:microsoft.com/office/officeart/2005/8/layout/cycle3"/>
    <dgm:cxn modelId="{E67A28EA-9CA8-42BA-925F-B62B1D976F8D}" type="presParOf" srcId="{76423BA2-2047-40A5-A4DD-2029938989CB}" destId="{6F2C4E10-256F-4B88-836B-203D73DB9B2E}"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EBFCEA-C504-4BAC-A9C0-E88BFEC6ED6E}"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F9B5CC20-1BDF-40E3-A42A-D9996FFC6CF3}">
      <dgm:prSet phldrT="[Text]" custT="1"/>
      <dgm:spPr/>
      <dgm:t>
        <a:bodyPr/>
        <a:lstStyle/>
        <a:p>
          <a:r>
            <a:rPr lang="en-US" sz="1400" dirty="0"/>
            <a:t>Model Registry</a:t>
          </a:r>
          <a:endParaRPr lang="en-IN" sz="1400" dirty="0"/>
        </a:p>
      </dgm:t>
    </dgm:pt>
    <dgm:pt modelId="{75F67E1D-1FBF-4D7E-AAF0-DE5D53820666}" type="parTrans" cxnId="{C33823B4-058A-4A76-8FBF-C90719D457A1}">
      <dgm:prSet/>
      <dgm:spPr/>
      <dgm:t>
        <a:bodyPr/>
        <a:lstStyle/>
        <a:p>
          <a:endParaRPr lang="en-IN" sz="1400"/>
        </a:p>
      </dgm:t>
    </dgm:pt>
    <dgm:pt modelId="{AE203D48-FC72-4019-AED4-BD1F8AF96186}" type="sibTrans" cxnId="{C33823B4-058A-4A76-8FBF-C90719D457A1}">
      <dgm:prSet/>
      <dgm:spPr/>
      <dgm:t>
        <a:bodyPr/>
        <a:lstStyle/>
        <a:p>
          <a:endParaRPr lang="en-IN" sz="1400"/>
        </a:p>
      </dgm:t>
    </dgm:pt>
    <dgm:pt modelId="{750D7EB2-332A-45FC-9FE0-20274335F61C}">
      <dgm:prSet phldrT="[Text]" custT="1"/>
      <dgm:spPr/>
      <dgm:t>
        <a:bodyPr/>
        <a:lstStyle/>
        <a:p>
          <a:r>
            <a:rPr lang="en-US" sz="1400" dirty="0"/>
            <a:t>Serving</a:t>
          </a:r>
          <a:endParaRPr lang="en-IN" sz="1400" dirty="0"/>
        </a:p>
      </dgm:t>
    </dgm:pt>
    <dgm:pt modelId="{437BD115-A0CA-4820-9DAE-4FD1E84FD887}" type="parTrans" cxnId="{DC90BC5D-6B34-48E8-8918-C01E77D5E1C8}">
      <dgm:prSet/>
      <dgm:spPr/>
      <dgm:t>
        <a:bodyPr/>
        <a:lstStyle/>
        <a:p>
          <a:endParaRPr lang="en-IN" sz="1400"/>
        </a:p>
      </dgm:t>
    </dgm:pt>
    <dgm:pt modelId="{FD20C7DD-3332-49BB-BABB-655032B38532}" type="sibTrans" cxnId="{DC90BC5D-6B34-48E8-8918-C01E77D5E1C8}">
      <dgm:prSet/>
      <dgm:spPr/>
      <dgm:t>
        <a:bodyPr/>
        <a:lstStyle/>
        <a:p>
          <a:endParaRPr lang="en-IN" sz="1400"/>
        </a:p>
      </dgm:t>
    </dgm:pt>
    <dgm:pt modelId="{C2848AB9-711F-4854-918E-BEEAA3A0727C}">
      <dgm:prSet phldrT="[Text]" custT="1"/>
      <dgm:spPr/>
      <dgm:t>
        <a:bodyPr/>
        <a:lstStyle/>
        <a:p>
          <a:r>
            <a:rPr lang="en-US" sz="1400" dirty="0"/>
            <a:t>Monitoring</a:t>
          </a:r>
          <a:endParaRPr lang="en-IN" sz="1400" dirty="0"/>
        </a:p>
      </dgm:t>
    </dgm:pt>
    <dgm:pt modelId="{65EA512B-A233-4E23-8639-7B42427460D2}" type="parTrans" cxnId="{DA28362B-EA3E-433E-8899-8679D7C711E3}">
      <dgm:prSet/>
      <dgm:spPr/>
      <dgm:t>
        <a:bodyPr/>
        <a:lstStyle/>
        <a:p>
          <a:endParaRPr lang="en-IN" sz="1400"/>
        </a:p>
      </dgm:t>
    </dgm:pt>
    <dgm:pt modelId="{5944EC5F-9C55-467B-AF6A-F3CAA460D800}" type="sibTrans" cxnId="{DA28362B-EA3E-433E-8899-8679D7C711E3}">
      <dgm:prSet/>
      <dgm:spPr/>
      <dgm:t>
        <a:bodyPr/>
        <a:lstStyle/>
        <a:p>
          <a:endParaRPr lang="en-IN" sz="1400"/>
        </a:p>
      </dgm:t>
    </dgm:pt>
    <dgm:pt modelId="{699FEA13-A33B-4105-B3F3-0A2C45353F80}">
      <dgm:prSet phldrT="[Text]" custT="1"/>
      <dgm:spPr/>
      <dgm:t>
        <a:bodyPr/>
        <a:lstStyle/>
        <a:p>
          <a:r>
            <a:rPr lang="en-US" sz="1400" dirty="0"/>
            <a:t>Governance</a:t>
          </a:r>
          <a:endParaRPr lang="en-IN" sz="1400" dirty="0"/>
        </a:p>
      </dgm:t>
    </dgm:pt>
    <dgm:pt modelId="{81B2FA7C-2056-4E04-8AA4-55BE7ECDC191}" type="parTrans" cxnId="{D19AE252-CC5F-44DA-A829-1822ED1FA968}">
      <dgm:prSet/>
      <dgm:spPr/>
      <dgm:t>
        <a:bodyPr/>
        <a:lstStyle/>
        <a:p>
          <a:endParaRPr lang="en-IN" sz="1400"/>
        </a:p>
      </dgm:t>
    </dgm:pt>
    <dgm:pt modelId="{2A56BFD7-06DC-416D-AC4A-62CB6382BF2D}" type="sibTrans" cxnId="{D19AE252-CC5F-44DA-A829-1822ED1FA968}">
      <dgm:prSet/>
      <dgm:spPr/>
      <dgm:t>
        <a:bodyPr/>
        <a:lstStyle/>
        <a:p>
          <a:endParaRPr lang="en-IN" sz="1400"/>
        </a:p>
      </dgm:t>
    </dgm:pt>
    <dgm:pt modelId="{66C542CA-0ABE-4A16-A3FB-EF6F8ADBF7BC}">
      <dgm:prSet phldrT="[Text]" custT="1"/>
      <dgm:spPr/>
      <dgm:t>
        <a:bodyPr/>
        <a:lstStyle/>
        <a:p>
          <a:r>
            <a:rPr lang="en-US" sz="1400" dirty="0"/>
            <a:t>Model Deployment</a:t>
          </a:r>
          <a:endParaRPr lang="en-IN" sz="1400" dirty="0"/>
        </a:p>
      </dgm:t>
    </dgm:pt>
    <dgm:pt modelId="{8DAB2E49-2A81-49B4-9780-90EA55E2A8D6}" type="parTrans" cxnId="{86284AB5-A7E8-44E8-8512-34136C56D75F}">
      <dgm:prSet/>
      <dgm:spPr/>
      <dgm:t>
        <a:bodyPr/>
        <a:lstStyle/>
        <a:p>
          <a:endParaRPr lang="en-IN" sz="1400"/>
        </a:p>
      </dgm:t>
    </dgm:pt>
    <dgm:pt modelId="{5B7A07D1-95EA-490C-838D-D159D21B17ED}" type="sibTrans" cxnId="{86284AB5-A7E8-44E8-8512-34136C56D75F}">
      <dgm:prSet/>
      <dgm:spPr/>
      <dgm:t>
        <a:bodyPr/>
        <a:lstStyle/>
        <a:p>
          <a:endParaRPr lang="en-IN" sz="1400"/>
        </a:p>
      </dgm:t>
    </dgm:pt>
    <dgm:pt modelId="{1FF2B3A5-B455-4736-97F8-CBFFAAAC3A14}">
      <dgm:prSet phldrT="[Text]" custT="1"/>
      <dgm:spPr/>
      <dgm:t>
        <a:bodyPr/>
        <a:lstStyle/>
        <a:p>
          <a:r>
            <a:rPr lang="en-US" sz="1400" dirty="0"/>
            <a:t>KPI validation</a:t>
          </a:r>
          <a:endParaRPr lang="en-IN" sz="1400" dirty="0"/>
        </a:p>
      </dgm:t>
    </dgm:pt>
    <dgm:pt modelId="{1AD7D611-2742-4FCE-88E9-1F040181228A}" type="parTrans" cxnId="{99B1A8B3-C6F4-49A3-945F-F54859DAEF15}">
      <dgm:prSet/>
      <dgm:spPr/>
      <dgm:t>
        <a:bodyPr/>
        <a:lstStyle/>
        <a:p>
          <a:endParaRPr lang="en-IN" sz="1400"/>
        </a:p>
      </dgm:t>
    </dgm:pt>
    <dgm:pt modelId="{64F54E66-EC33-40DD-8537-A1C959083E22}" type="sibTrans" cxnId="{99B1A8B3-C6F4-49A3-945F-F54859DAEF15}">
      <dgm:prSet/>
      <dgm:spPr/>
      <dgm:t>
        <a:bodyPr/>
        <a:lstStyle/>
        <a:p>
          <a:endParaRPr lang="en-IN" sz="1400"/>
        </a:p>
      </dgm:t>
    </dgm:pt>
    <dgm:pt modelId="{1A1E6AA6-05F5-468C-BE96-078097AEF1DD}" type="pres">
      <dgm:prSet presAssocID="{4AEBFCEA-C504-4BAC-A9C0-E88BFEC6ED6E}" presName="Name0" presStyleCnt="0">
        <dgm:presLayoutVars>
          <dgm:dir/>
          <dgm:resizeHandles val="exact"/>
        </dgm:presLayoutVars>
      </dgm:prSet>
      <dgm:spPr/>
    </dgm:pt>
    <dgm:pt modelId="{76423BA2-2047-40A5-A4DD-2029938989CB}" type="pres">
      <dgm:prSet presAssocID="{4AEBFCEA-C504-4BAC-A9C0-E88BFEC6ED6E}" presName="cycle" presStyleCnt="0"/>
      <dgm:spPr/>
    </dgm:pt>
    <dgm:pt modelId="{84981E3E-8DA8-4451-81A4-6F098A822074}" type="pres">
      <dgm:prSet presAssocID="{F9B5CC20-1BDF-40E3-A42A-D9996FFC6CF3}" presName="nodeFirstNode" presStyleLbl="node1" presStyleIdx="0" presStyleCnt="6" custScaleX="146383" custScaleY="80166" custRadScaleRad="109475" custRadScaleInc="-2575">
        <dgm:presLayoutVars>
          <dgm:bulletEnabled val="1"/>
        </dgm:presLayoutVars>
      </dgm:prSet>
      <dgm:spPr/>
    </dgm:pt>
    <dgm:pt modelId="{915A3E37-8372-43E9-B15F-D3651ABFF1EB}" type="pres">
      <dgm:prSet presAssocID="{AE203D48-FC72-4019-AED4-BD1F8AF96186}" presName="sibTransFirstNode" presStyleLbl="bgShp" presStyleIdx="0" presStyleCnt="1" custAng="16760189" custLinFactNeighborX="2166" custLinFactNeighborY="7398"/>
      <dgm:spPr/>
    </dgm:pt>
    <dgm:pt modelId="{6691102E-FB6F-497E-86EC-546EB4135E7B}" type="pres">
      <dgm:prSet presAssocID="{750D7EB2-332A-45FC-9FE0-20274335F61C}" presName="nodeFollowingNodes" presStyleLbl="node1" presStyleIdx="1" presStyleCnt="6" custScaleX="118934" custScaleY="75410" custRadScaleRad="96219" custRadScaleInc="3416">
        <dgm:presLayoutVars>
          <dgm:bulletEnabled val="1"/>
        </dgm:presLayoutVars>
      </dgm:prSet>
      <dgm:spPr/>
    </dgm:pt>
    <dgm:pt modelId="{47A4D92B-8E69-4464-8742-BBC5FD4D751E}" type="pres">
      <dgm:prSet presAssocID="{C2848AB9-711F-4854-918E-BEEAA3A0727C}" presName="nodeFollowingNodes" presStyleLbl="node1" presStyleIdx="2" presStyleCnt="6" custScaleX="128077" custScaleY="67259" custRadScaleRad="100832" custRadScaleInc="1483">
        <dgm:presLayoutVars>
          <dgm:bulletEnabled val="1"/>
        </dgm:presLayoutVars>
      </dgm:prSet>
      <dgm:spPr/>
    </dgm:pt>
    <dgm:pt modelId="{E2A0B399-F82A-4DFC-9B1C-86A9D398AEBD}" type="pres">
      <dgm:prSet presAssocID="{699FEA13-A33B-4105-B3F3-0A2C45353F80}" presName="nodeFollowingNodes" presStyleLbl="node1" presStyleIdx="3" presStyleCnt="6" custScaleY="63244" custRadScaleRad="101813" custRadScaleInc="10937">
        <dgm:presLayoutVars>
          <dgm:bulletEnabled val="1"/>
        </dgm:presLayoutVars>
      </dgm:prSet>
      <dgm:spPr/>
    </dgm:pt>
    <dgm:pt modelId="{B5987DF7-5F43-4B23-A8CD-5E55268CD79B}" type="pres">
      <dgm:prSet presAssocID="{1FF2B3A5-B455-4736-97F8-CBFFAAAC3A14}" presName="nodeFollowingNodes" presStyleLbl="node1" presStyleIdx="4" presStyleCnt="6" custScaleY="59851" custRadScaleRad="95588" custRadScaleInc="11527">
        <dgm:presLayoutVars>
          <dgm:bulletEnabled val="1"/>
        </dgm:presLayoutVars>
      </dgm:prSet>
      <dgm:spPr/>
    </dgm:pt>
    <dgm:pt modelId="{6F2C4E10-256F-4B88-836B-203D73DB9B2E}" type="pres">
      <dgm:prSet presAssocID="{66C542CA-0ABE-4A16-A3FB-EF6F8ADBF7BC}" presName="nodeFollowingNodes" presStyleLbl="node1" presStyleIdx="5" presStyleCnt="6" custScaleY="93767" custRadScaleRad="98036" custRadScaleInc="-1648">
        <dgm:presLayoutVars>
          <dgm:bulletEnabled val="1"/>
        </dgm:presLayoutVars>
      </dgm:prSet>
      <dgm:spPr/>
    </dgm:pt>
  </dgm:ptLst>
  <dgm:cxnLst>
    <dgm:cxn modelId="{425AD019-4CEB-4CD1-9ECD-E9D57D6D7D00}" type="presOf" srcId="{699FEA13-A33B-4105-B3F3-0A2C45353F80}" destId="{E2A0B399-F82A-4DFC-9B1C-86A9D398AEBD}" srcOrd="0" destOrd="0" presId="urn:microsoft.com/office/officeart/2005/8/layout/cycle3"/>
    <dgm:cxn modelId="{F30DE921-9606-4723-87CE-D02CBED19724}" type="presOf" srcId="{1FF2B3A5-B455-4736-97F8-CBFFAAAC3A14}" destId="{B5987DF7-5F43-4B23-A8CD-5E55268CD79B}" srcOrd="0" destOrd="0" presId="urn:microsoft.com/office/officeart/2005/8/layout/cycle3"/>
    <dgm:cxn modelId="{DA28362B-EA3E-433E-8899-8679D7C711E3}" srcId="{4AEBFCEA-C504-4BAC-A9C0-E88BFEC6ED6E}" destId="{C2848AB9-711F-4854-918E-BEEAA3A0727C}" srcOrd="2" destOrd="0" parTransId="{65EA512B-A233-4E23-8639-7B42427460D2}" sibTransId="{5944EC5F-9C55-467B-AF6A-F3CAA460D800}"/>
    <dgm:cxn modelId="{DC90BC5D-6B34-48E8-8918-C01E77D5E1C8}" srcId="{4AEBFCEA-C504-4BAC-A9C0-E88BFEC6ED6E}" destId="{750D7EB2-332A-45FC-9FE0-20274335F61C}" srcOrd="1" destOrd="0" parTransId="{437BD115-A0CA-4820-9DAE-4FD1E84FD887}" sibTransId="{FD20C7DD-3332-49BB-BABB-655032B38532}"/>
    <dgm:cxn modelId="{EF6D6965-7718-4D01-893D-894BAB9CF362}" type="presOf" srcId="{750D7EB2-332A-45FC-9FE0-20274335F61C}" destId="{6691102E-FB6F-497E-86EC-546EB4135E7B}" srcOrd="0" destOrd="0" presId="urn:microsoft.com/office/officeart/2005/8/layout/cycle3"/>
    <dgm:cxn modelId="{D28D804E-1E7E-4D93-A4FB-D407F5F71ED6}" type="presOf" srcId="{4AEBFCEA-C504-4BAC-A9C0-E88BFEC6ED6E}" destId="{1A1E6AA6-05F5-468C-BE96-078097AEF1DD}" srcOrd="0" destOrd="0" presId="urn:microsoft.com/office/officeart/2005/8/layout/cycle3"/>
    <dgm:cxn modelId="{D19AE252-CC5F-44DA-A829-1822ED1FA968}" srcId="{4AEBFCEA-C504-4BAC-A9C0-E88BFEC6ED6E}" destId="{699FEA13-A33B-4105-B3F3-0A2C45353F80}" srcOrd="3" destOrd="0" parTransId="{81B2FA7C-2056-4E04-8AA4-55BE7ECDC191}" sibTransId="{2A56BFD7-06DC-416D-AC4A-62CB6382BF2D}"/>
    <dgm:cxn modelId="{2E929655-E6CF-40CF-89B9-BB44ECF6F839}" type="presOf" srcId="{C2848AB9-711F-4854-918E-BEEAA3A0727C}" destId="{47A4D92B-8E69-4464-8742-BBC5FD4D751E}" srcOrd="0" destOrd="0" presId="urn:microsoft.com/office/officeart/2005/8/layout/cycle3"/>
    <dgm:cxn modelId="{F55C1CAA-794D-4F95-B42F-B69A068CC48B}" type="presOf" srcId="{AE203D48-FC72-4019-AED4-BD1F8AF96186}" destId="{915A3E37-8372-43E9-B15F-D3651ABFF1EB}" srcOrd="0" destOrd="0" presId="urn:microsoft.com/office/officeart/2005/8/layout/cycle3"/>
    <dgm:cxn modelId="{99B1A8B3-C6F4-49A3-945F-F54859DAEF15}" srcId="{4AEBFCEA-C504-4BAC-A9C0-E88BFEC6ED6E}" destId="{1FF2B3A5-B455-4736-97F8-CBFFAAAC3A14}" srcOrd="4" destOrd="0" parTransId="{1AD7D611-2742-4FCE-88E9-1F040181228A}" sibTransId="{64F54E66-EC33-40DD-8537-A1C959083E22}"/>
    <dgm:cxn modelId="{C33823B4-058A-4A76-8FBF-C90719D457A1}" srcId="{4AEBFCEA-C504-4BAC-A9C0-E88BFEC6ED6E}" destId="{F9B5CC20-1BDF-40E3-A42A-D9996FFC6CF3}" srcOrd="0" destOrd="0" parTransId="{75F67E1D-1FBF-4D7E-AAF0-DE5D53820666}" sibTransId="{AE203D48-FC72-4019-AED4-BD1F8AF96186}"/>
    <dgm:cxn modelId="{86284AB5-A7E8-44E8-8512-34136C56D75F}" srcId="{4AEBFCEA-C504-4BAC-A9C0-E88BFEC6ED6E}" destId="{66C542CA-0ABE-4A16-A3FB-EF6F8ADBF7BC}" srcOrd="5" destOrd="0" parTransId="{8DAB2E49-2A81-49B4-9780-90EA55E2A8D6}" sibTransId="{5B7A07D1-95EA-490C-838D-D159D21B17ED}"/>
    <dgm:cxn modelId="{0BEE41C7-FF4B-44AA-A88E-5F80CD7A6076}" type="presOf" srcId="{F9B5CC20-1BDF-40E3-A42A-D9996FFC6CF3}" destId="{84981E3E-8DA8-4451-81A4-6F098A822074}" srcOrd="0" destOrd="0" presId="urn:microsoft.com/office/officeart/2005/8/layout/cycle3"/>
    <dgm:cxn modelId="{E280D8F9-6FE4-4292-B966-7085A6794DF2}" type="presOf" srcId="{66C542CA-0ABE-4A16-A3FB-EF6F8ADBF7BC}" destId="{6F2C4E10-256F-4B88-836B-203D73DB9B2E}" srcOrd="0" destOrd="0" presId="urn:microsoft.com/office/officeart/2005/8/layout/cycle3"/>
    <dgm:cxn modelId="{DB7D39D7-59B4-4ECA-A11F-68829F9B358F}" type="presParOf" srcId="{1A1E6AA6-05F5-468C-BE96-078097AEF1DD}" destId="{76423BA2-2047-40A5-A4DD-2029938989CB}" srcOrd="0" destOrd="0" presId="urn:microsoft.com/office/officeart/2005/8/layout/cycle3"/>
    <dgm:cxn modelId="{EA16843A-F582-42CF-9223-E849B1934348}" type="presParOf" srcId="{76423BA2-2047-40A5-A4DD-2029938989CB}" destId="{84981E3E-8DA8-4451-81A4-6F098A822074}" srcOrd="0" destOrd="0" presId="urn:microsoft.com/office/officeart/2005/8/layout/cycle3"/>
    <dgm:cxn modelId="{91A91C85-66DB-4D84-AC6E-00976C5D15D4}" type="presParOf" srcId="{76423BA2-2047-40A5-A4DD-2029938989CB}" destId="{915A3E37-8372-43E9-B15F-D3651ABFF1EB}" srcOrd="1" destOrd="0" presId="urn:microsoft.com/office/officeart/2005/8/layout/cycle3"/>
    <dgm:cxn modelId="{579E898E-F8FB-4D5E-9DCF-BFCF2D8D69E1}" type="presParOf" srcId="{76423BA2-2047-40A5-A4DD-2029938989CB}" destId="{6691102E-FB6F-497E-86EC-546EB4135E7B}" srcOrd="2" destOrd="0" presId="urn:microsoft.com/office/officeart/2005/8/layout/cycle3"/>
    <dgm:cxn modelId="{132AA60D-CC70-488D-A461-75E85D8F87EF}" type="presParOf" srcId="{76423BA2-2047-40A5-A4DD-2029938989CB}" destId="{47A4D92B-8E69-4464-8742-BBC5FD4D751E}" srcOrd="3" destOrd="0" presId="urn:microsoft.com/office/officeart/2005/8/layout/cycle3"/>
    <dgm:cxn modelId="{D75AE3DA-7621-4986-8216-707077E440D4}" type="presParOf" srcId="{76423BA2-2047-40A5-A4DD-2029938989CB}" destId="{E2A0B399-F82A-4DFC-9B1C-86A9D398AEBD}" srcOrd="4" destOrd="0" presId="urn:microsoft.com/office/officeart/2005/8/layout/cycle3"/>
    <dgm:cxn modelId="{37109B72-7EDB-4AC9-9BA4-38E31C0A4A7D}" type="presParOf" srcId="{76423BA2-2047-40A5-A4DD-2029938989CB}" destId="{B5987DF7-5F43-4B23-A8CD-5E55268CD79B}" srcOrd="5" destOrd="0" presId="urn:microsoft.com/office/officeart/2005/8/layout/cycle3"/>
    <dgm:cxn modelId="{E67A28EA-9CA8-42BA-925F-B62B1D976F8D}" type="presParOf" srcId="{76423BA2-2047-40A5-A4DD-2029938989CB}" destId="{6F2C4E10-256F-4B88-836B-203D73DB9B2E}" srcOrd="6" destOrd="0" presId="urn:microsoft.com/office/officeart/2005/8/layout/cycle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60307-A5F2-4FA6-8FB4-BD125AE0DD6E}">
      <dsp:nvSpPr>
        <dsp:cNvPr id="0" name=""/>
        <dsp:cNvSpPr/>
      </dsp:nvSpPr>
      <dsp:spPr>
        <a:xfrm>
          <a:off x="0" y="228261"/>
          <a:ext cx="8128000" cy="5079999"/>
        </a:xfrm>
        <a:prstGeom prst="swooshArrow">
          <a:avLst>
            <a:gd name="adj1" fmla="val 25000"/>
            <a:gd name="adj2" fmla="val 25000"/>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850DD081-BC90-4EF4-B914-38FE7ED566CA}">
      <dsp:nvSpPr>
        <dsp:cNvPr id="0" name=""/>
        <dsp:cNvSpPr/>
      </dsp:nvSpPr>
      <dsp:spPr>
        <a:xfrm>
          <a:off x="800607" y="3946821"/>
          <a:ext cx="186944" cy="1869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C0E49-6E42-420B-84C9-3BD64E58FA3C}">
      <dsp:nvSpPr>
        <dsp:cNvPr id="0" name=""/>
        <dsp:cNvSpPr/>
      </dsp:nvSpPr>
      <dsp:spPr>
        <a:xfrm>
          <a:off x="894079" y="4040293"/>
          <a:ext cx="1064768" cy="120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58" tIns="0" rIns="0" bIns="0" numCol="1" spcCol="1270" anchor="t" anchorCtr="0">
          <a:noAutofit/>
        </a:bodyPr>
        <a:lstStyle/>
        <a:p>
          <a:pPr marL="0" lvl="0" indent="0" algn="l" defTabSz="666750">
            <a:lnSpc>
              <a:spcPct val="90000"/>
            </a:lnSpc>
            <a:spcBef>
              <a:spcPct val="0"/>
            </a:spcBef>
            <a:spcAft>
              <a:spcPct val="35000"/>
            </a:spcAft>
            <a:buNone/>
          </a:pPr>
          <a:r>
            <a:rPr lang="en-US" sz="1500" b="0" kern="1200" dirty="0"/>
            <a:t>Data Warehouse</a:t>
          </a:r>
        </a:p>
        <a:p>
          <a:pPr marL="0" lvl="0" indent="0" algn="l" defTabSz="666750">
            <a:lnSpc>
              <a:spcPct val="90000"/>
            </a:lnSpc>
            <a:spcBef>
              <a:spcPct val="0"/>
            </a:spcBef>
            <a:spcAft>
              <a:spcPct val="35000"/>
            </a:spcAft>
            <a:buNone/>
          </a:pPr>
          <a:r>
            <a:rPr lang="en-US" sz="1500" b="1" kern="1200" dirty="0"/>
            <a:t>Centralizing &amp; Cleaning Data</a:t>
          </a:r>
        </a:p>
      </dsp:txBody>
      <dsp:txXfrm>
        <a:off x="894079" y="4040293"/>
        <a:ext cx="1064768" cy="1209040"/>
      </dsp:txXfrm>
    </dsp:sp>
    <dsp:sp modelId="{9A1BF599-E7DC-44A2-95C8-0E45D1EBB6E6}">
      <dsp:nvSpPr>
        <dsp:cNvPr id="0" name=""/>
        <dsp:cNvSpPr/>
      </dsp:nvSpPr>
      <dsp:spPr>
        <a:xfrm>
          <a:off x="1812543" y="2974509"/>
          <a:ext cx="292608" cy="2926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7993A-50EB-4042-A522-F8E8B1B0078F}">
      <dsp:nvSpPr>
        <dsp:cNvPr id="0" name=""/>
        <dsp:cNvSpPr/>
      </dsp:nvSpPr>
      <dsp:spPr>
        <a:xfrm>
          <a:off x="1958847" y="3120813"/>
          <a:ext cx="1349248" cy="2128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047"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Descriptive Analytics</a:t>
          </a:r>
        </a:p>
        <a:p>
          <a:pPr marL="0" lvl="0" indent="0" algn="l" defTabSz="666750">
            <a:lnSpc>
              <a:spcPct val="90000"/>
            </a:lnSpc>
            <a:spcBef>
              <a:spcPct val="0"/>
            </a:spcBef>
            <a:spcAft>
              <a:spcPct val="35000"/>
            </a:spcAft>
            <a:buNone/>
          </a:pPr>
          <a:r>
            <a:rPr lang="en-US" sz="1500" b="1" kern="1200" dirty="0"/>
            <a:t>What happened?</a:t>
          </a:r>
        </a:p>
      </dsp:txBody>
      <dsp:txXfrm>
        <a:off x="1958847" y="3120813"/>
        <a:ext cx="1349248" cy="2128519"/>
      </dsp:txXfrm>
    </dsp:sp>
    <dsp:sp modelId="{CCBCF703-DF24-4C43-B6E5-D04BEA5EC94C}">
      <dsp:nvSpPr>
        <dsp:cNvPr id="0" name=""/>
        <dsp:cNvSpPr/>
      </dsp:nvSpPr>
      <dsp:spPr>
        <a:xfrm>
          <a:off x="3113023" y="2199301"/>
          <a:ext cx="390144" cy="3901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BE077-9BA9-4EBF-AFD8-BA31EE41CAAB}">
      <dsp:nvSpPr>
        <dsp:cNvPr id="0" name=""/>
        <dsp:cNvSpPr/>
      </dsp:nvSpPr>
      <dsp:spPr>
        <a:xfrm>
          <a:off x="3308095" y="2394373"/>
          <a:ext cx="1568704" cy="285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729"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Diagnostic Analytics</a:t>
          </a:r>
        </a:p>
        <a:p>
          <a:pPr marL="0" lvl="0" indent="0" algn="l" defTabSz="666750">
            <a:lnSpc>
              <a:spcPct val="90000"/>
            </a:lnSpc>
            <a:spcBef>
              <a:spcPct val="0"/>
            </a:spcBef>
            <a:spcAft>
              <a:spcPct val="35000"/>
            </a:spcAft>
            <a:buNone/>
          </a:pPr>
          <a:r>
            <a:rPr lang="en-US" sz="1500" b="1" kern="1200" dirty="0"/>
            <a:t>Why did it happen?</a:t>
          </a:r>
        </a:p>
      </dsp:txBody>
      <dsp:txXfrm>
        <a:off x="3308095" y="2394373"/>
        <a:ext cx="1568704" cy="2854960"/>
      </dsp:txXfrm>
    </dsp:sp>
    <dsp:sp modelId="{3AD9F4C3-434C-4604-9559-804FDECA9BCE}">
      <dsp:nvSpPr>
        <dsp:cNvPr id="0" name=""/>
        <dsp:cNvSpPr/>
      </dsp:nvSpPr>
      <dsp:spPr>
        <a:xfrm>
          <a:off x="4624832" y="1593765"/>
          <a:ext cx="503936" cy="503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39AC4-898D-4B67-AF9E-E774EA1E1FFF}">
      <dsp:nvSpPr>
        <dsp:cNvPr id="0" name=""/>
        <dsp:cNvSpPr/>
      </dsp:nvSpPr>
      <dsp:spPr>
        <a:xfrm>
          <a:off x="4876800" y="1845733"/>
          <a:ext cx="1625600" cy="340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025"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Predictive Analytics</a:t>
          </a:r>
        </a:p>
        <a:p>
          <a:pPr marL="0" lvl="0" indent="0" algn="l" defTabSz="666750">
            <a:lnSpc>
              <a:spcPct val="90000"/>
            </a:lnSpc>
            <a:spcBef>
              <a:spcPct val="0"/>
            </a:spcBef>
            <a:spcAft>
              <a:spcPct val="35000"/>
            </a:spcAft>
            <a:buNone/>
          </a:pPr>
          <a:r>
            <a:rPr lang="en-US" sz="1500" b="1" kern="1200" dirty="0"/>
            <a:t>What will happen?</a:t>
          </a:r>
        </a:p>
      </dsp:txBody>
      <dsp:txXfrm>
        <a:off x="4876800" y="1845733"/>
        <a:ext cx="1625600" cy="3403600"/>
      </dsp:txXfrm>
    </dsp:sp>
    <dsp:sp modelId="{8E41D464-6722-461A-902F-9F1CB766807A}">
      <dsp:nvSpPr>
        <dsp:cNvPr id="0" name=""/>
        <dsp:cNvSpPr/>
      </dsp:nvSpPr>
      <dsp:spPr>
        <a:xfrm>
          <a:off x="6181343" y="1189397"/>
          <a:ext cx="642112" cy="6421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63A3A-E9B2-4C6A-ACDB-63AA42A9F51C}">
      <dsp:nvSpPr>
        <dsp:cNvPr id="0" name=""/>
        <dsp:cNvSpPr/>
      </dsp:nvSpPr>
      <dsp:spPr>
        <a:xfrm>
          <a:off x="6502399" y="1510453"/>
          <a:ext cx="1625600" cy="373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242"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Prescriptive Analytics</a:t>
          </a:r>
        </a:p>
        <a:p>
          <a:pPr marL="0" lvl="0" indent="0" algn="l" defTabSz="666750">
            <a:lnSpc>
              <a:spcPct val="90000"/>
            </a:lnSpc>
            <a:spcBef>
              <a:spcPct val="0"/>
            </a:spcBef>
            <a:spcAft>
              <a:spcPct val="35000"/>
            </a:spcAft>
            <a:buNone/>
          </a:pPr>
          <a:r>
            <a:rPr lang="en-US" sz="1500" b="1" kern="1200" dirty="0"/>
            <a:t>How can we make it happen?</a:t>
          </a:r>
        </a:p>
      </dsp:txBody>
      <dsp:txXfrm>
        <a:off x="6502399" y="1510453"/>
        <a:ext cx="1625600" cy="3738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2665E-B116-4302-8854-7BA3EF132789}">
      <dsp:nvSpPr>
        <dsp:cNvPr id="0" name=""/>
        <dsp:cNvSpPr/>
      </dsp:nvSpPr>
      <dsp:spPr>
        <a:xfrm>
          <a:off x="2810" y="349579"/>
          <a:ext cx="2501343" cy="1000537"/>
        </a:xfrm>
        <a:prstGeom prst="chevron">
          <a:avLst/>
        </a:prstGeom>
        <a:solidFill>
          <a:schemeClr val="bg2">
            <a:lumMod val="5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Data Collection, Cleaning &amp; Transformation</a:t>
          </a:r>
          <a:endParaRPr lang="en-US" sz="1300" kern="1200" dirty="0">
            <a:latin typeface="Segoe UI" panose="020B0502040204020203" pitchFamily="34" charset="0"/>
            <a:ea typeface="Segoe UI" panose="020B0502040204020203" pitchFamily="34" charset="0"/>
            <a:cs typeface="Segoe UI" panose="020B0502040204020203" pitchFamily="34" charset="0"/>
          </a:endParaRPr>
        </a:p>
      </dsp:txBody>
      <dsp:txXfrm>
        <a:off x="503079" y="349579"/>
        <a:ext cx="1500806" cy="1000537"/>
      </dsp:txXfrm>
    </dsp:sp>
    <dsp:sp modelId="{DCD1229C-C702-4134-97A7-CF7FC2B7EE34}">
      <dsp:nvSpPr>
        <dsp:cNvPr id="0" name=""/>
        <dsp:cNvSpPr/>
      </dsp:nvSpPr>
      <dsp:spPr>
        <a:xfrm>
          <a:off x="2254019" y="333701"/>
          <a:ext cx="2501343" cy="1000537"/>
        </a:xfrm>
        <a:prstGeom prst="chevron">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Exploratory Analysis</a:t>
          </a:r>
          <a:endParaRPr lang="en-US" sz="1300" kern="1200" dirty="0">
            <a:latin typeface="Segoe UI" panose="020B0502040204020203" pitchFamily="34" charset="0"/>
            <a:ea typeface="Segoe UI" panose="020B0502040204020203" pitchFamily="34" charset="0"/>
            <a:cs typeface="Segoe UI" panose="020B0502040204020203" pitchFamily="34" charset="0"/>
          </a:endParaRPr>
        </a:p>
      </dsp:txBody>
      <dsp:txXfrm>
        <a:off x="2754288" y="333701"/>
        <a:ext cx="1500806" cy="1000537"/>
      </dsp:txXfrm>
    </dsp:sp>
    <dsp:sp modelId="{1D5F793A-1770-4113-A625-13CF1E6FF0EB}">
      <dsp:nvSpPr>
        <dsp:cNvPr id="0" name=""/>
        <dsp:cNvSpPr/>
      </dsp:nvSpPr>
      <dsp:spPr>
        <a:xfrm>
          <a:off x="4505228" y="333701"/>
          <a:ext cx="2501343" cy="1000537"/>
        </a:xfrm>
        <a:prstGeom prst="chevron">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Segoe UI" panose="020B0502040204020203" pitchFamily="34" charset="0"/>
              <a:ea typeface="Segoe UI" panose="020B0502040204020203" pitchFamily="34" charset="0"/>
              <a:cs typeface="Segoe UI" panose="020B0502040204020203" pitchFamily="34" charset="0"/>
            </a:rPr>
            <a:t>Segmentation &amp;  Propensity modeling</a:t>
          </a:r>
          <a:endParaRPr lang="en-US" sz="1300" kern="1200" dirty="0">
            <a:latin typeface="Segoe UI" panose="020B0502040204020203" pitchFamily="34" charset="0"/>
            <a:ea typeface="Segoe UI" panose="020B0502040204020203" pitchFamily="34" charset="0"/>
            <a:cs typeface="Segoe UI" panose="020B0502040204020203" pitchFamily="34" charset="0"/>
          </a:endParaRPr>
        </a:p>
      </dsp:txBody>
      <dsp:txXfrm>
        <a:off x="5005497" y="333701"/>
        <a:ext cx="1500806" cy="1000537"/>
      </dsp:txXfrm>
    </dsp:sp>
    <dsp:sp modelId="{24C5CCCF-F96A-496E-B875-9ECAD58D4A2A}">
      <dsp:nvSpPr>
        <dsp:cNvPr id="0" name=""/>
        <dsp:cNvSpPr/>
      </dsp:nvSpPr>
      <dsp:spPr>
        <a:xfrm>
          <a:off x="6756437" y="333701"/>
          <a:ext cx="2501343" cy="1000537"/>
        </a:xfrm>
        <a:prstGeom prst="chevron">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Segoe UI" panose="020B0502040204020203" pitchFamily="34" charset="0"/>
              <a:ea typeface="Segoe UI" panose="020B0502040204020203" pitchFamily="34" charset="0"/>
              <a:cs typeface="Segoe UI" panose="020B0502040204020203" pitchFamily="34" charset="0"/>
            </a:rPr>
            <a:t>Strategy for collection agencies </a:t>
          </a:r>
          <a:endParaRPr lang="en-US" sz="1300" kern="1200" dirty="0">
            <a:latin typeface="Segoe UI" panose="020B0502040204020203" pitchFamily="34" charset="0"/>
            <a:ea typeface="Segoe UI" panose="020B0502040204020203" pitchFamily="34" charset="0"/>
            <a:cs typeface="Segoe UI" panose="020B0502040204020203" pitchFamily="34" charset="0"/>
          </a:endParaRPr>
        </a:p>
      </dsp:txBody>
      <dsp:txXfrm>
        <a:off x="7256706" y="333701"/>
        <a:ext cx="1500806" cy="1000537"/>
      </dsp:txXfrm>
    </dsp:sp>
    <dsp:sp modelId="{1FCB4BBB-8CE2-4C51-A119-A0DD1CD340C6}">
      <dsp:nvSpPr>
        <dsp:cNvPr id="0" name=""/>
        <dsp:cNvSpPr/>
      </dsp:nvSpPr>
      <dsp:spPr>
        <a:xfrm>
          <a:off x="9007646" y="333701"/>
          <a:ext cx="2501343" cy="1000537"/>
        </a:xfrm>
        <a:prstGeom prst="chevron">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Test/Implement strategy and Refine</a:t>
          </a:r>
          <a:endParaRPr lang="en-US" sz="13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dsp:txBody>
      <dsp:txXfrm>
        <a:off x="9507915" y="333701"/>
        <a:ext cx="1500806" cy="10005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C9A1E-7406-4B0D-A195-EED9D66CE0F2}">
      <dsp:nvSpPr>
        <dsp:cNvPr id="0" name=""/>
        <dsp:cNvSpPr/>
      </dsp:nvSpPr>
      <dsp:spPr>
        <a:xfrm>
          <a:off x="1306064" y="807161"/>
          <a:ext cx="1386441" cy="139922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Identified Targets</a:t>
          </a:r>
        </a:p>
      </dsp:txBody>
      <dsp:txXfrm>
        <a:off x="1509104" y="1012072"/>
        <a:ext cx="980361" cy="989399"/>
      </dsp:txXfrm>
    </dsp:sp>
    <dsp:sp modelId="{3A6D79A1-9A65-431C-A258-5B8AF85351B6}">
      <dsp:nvSpPr>
        <dsp:cNvPr id="0" name=""/>
        <dsp:cNvSpPr/>
      </dsp:nvSpPr>
      <dsp:spPr>
        <a:xfrm>
          <a:off x="1470595" y="3395"/>
          <a:ext cx="1057379" cy="10573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kern="1200" dirty="0">
              <a:latin typeface="Arial" panose="020B0604020202020204" pitchFamily="34" charset="0"/>
              <a:cs typeface="Arial" panose="020B0604020202020204" pitchFamily="34" charset="0"/>
            </a:rPr>
            <a:t>Prospects invested in this sector through other players</a:t>
          </a:r>
        </a:p>
      </dsp:txBody>
      <dsp:txXfrm>
        <a:off x="1625445" y="158245"/>
        <a:ext cx="747679" cy="747679"/>
      </dsp:txXfrm>
    </dsp:sp>
    <dsp:sp modelId="{716F8628-68E0-4BB4-AD12-7D937FBA9A6C}">
      <dsp:nvSpPr>
        <dsp:cNvPr id="0" name=""/>
        <dsp:cNvSpPr/>
      </dsp:nvSpPr>
      <dsp:spPr>
        <a:xfrm>
          <a:off x="2406715" y="652877"/>
          <a:ext cx="1057379" cy="10573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kern="1200" dirty="0">
              <a:latin typeface="Arial" panose="020B0604020202020204" pitchFamily="34" charset="0"/>
              <a:cs typeface="Arial" panose="020B0604020202020204" pitchFamily="34" charset="0"/>
            </a:rPr>
            <a:t>Prospects Investing in this Sector for the first time</a:t>
          </a:r>
        </a:p>
      </dsp:txBody>
      <dsp:txXfrm>
        <a:off x="2561565" y="807727"/>
        <a:ext cx="747679" cy="747679"/>
      </dsp:txXfrm>
    </dsp:sp>
    <dsp:sp modelId="{DE349A15-4BB3-4F44-9D6B-4FBD7BCDB9B2}">
      <dsp:nvSpPr>
        <dsp:cNvPr id="0" name=""/>
        <dsp:cNvSpPr/>
      </dsp:nvSpPr>
      <dsp:spPr>
        <a:xfrm>
          <a:off x="2089191" y="1829506"/>
          <a:ext cx="1057379" cy="10573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kern="1200" dirty="0">
              <a:latin typeface="Arial" panose="020B0604020202020204" pitchFamily="34" charset="0"/>
              <a:cs typeface="Arial" panose="020B0604020202020204" pitchFamily="34" charset="0"/>
            </a:rPr>
            <a:t>Clients Investing in this Sector for the first time</a:t>
          </a:r>
        </a:p>
      </dsp:txBody>
      <dsp:txXfrm>
        <a:off x="2244041" y="1984356"/>
        <a:ext cx="747679" cy="747679"/>
      </dsp:txXfrm>
    </dsp:sp>
    <dsp:sp modelId="{5A72F744-A66A-4050-8BCF-4A1534572F5B}">
      <dsp:nvSpPr>
        <dsp:cNvPr id="0" name=""/>
        <dsp:cNvSpPr/>
      </dsp:nvSpPr>
      <dsp:spPr>
        <a:xfrm>
          <a:off x="851998" y="1829506"/>
          <a:ext cx="1057379" cy="10573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kern="1200" dirty="0">
              <a:latin typeface="Arial" panose="020B0604020202020204" pitchFamily="34" charset="0"/>
              <a:cs typeface="Arial" panose="020B0604020202020204" pitchFamily="34" charset="0"/>
            </a:rPr>
            <a:t>Clients investing in this fund for first time but invested in the sector before</a:t>
          </a:r>
        </a:p>
      </dsp:txBody>
      <dsp:txXfrm>
        <a:off x="1006848" y="1984356"/>
        <a:ext cx="747679" cy="747679"/>
      </dsp:txXfrm>
    </dsp:sp>
    <dsp:sp modelId="{645D3F25-6A33-4B21-87EE-C86C357956E2}">
      <dsp:nvSpPr>
        <dsp:cNvPr id="0" name=""/>
        <dsp:cNvSpPr/>
      </dsp:nvSpPr>
      <dsp:spPr>
        <a:xfrm>
          <a:off x="469685" y="652866"/>
          <a:ext cx="1057379" cy="105737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800" kern="1200" dirty="0">
              <a:latin typeface="Arial" panose="020B0604020202020204" pitchFamily="34" charset="0"/>
              <a:cs typeface="Arial" panose="020B0604020202020204" pitchFamily="34" charset="0"/>
            </a:rPr>
            <a:t>Clients invested in this sector through other players</a:t>
          </a:r>
        </a:p>
      </dsp:txBody>
      <dsp:txXfrm>
        <a:off x="624535" y="807716"/>
        <a:ext cx="747679" cy="7476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BE035-4463-4C7C-931E-8BAFBE2FCC1B}">
      <dsp:nvSpPr>
        <dsp:cNvPr id="0" name=""/>
        <dsp:cNvSpPr/>
      </dsp:nvSpPr>
      <dsp:spPr>
        <a:xfrm>
          <a:off x="103268" y="1252"/>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Scraping</a:t>
          </a:r>
        </a:p>
      </dsp:txBody>
      <dsp:txXfrm>
        <a:off x="116916" y="14900"/>
        <a:ext cx="1306999" cy="438674"/>
      </dsp:txXfrm>
    </dsp:sp>
    <dsp:sp modelId="{4CCF8C22-AFDF-4551-AD30-5CF21D1E9970}">
      <dsp:nvSpPr>
        <dsp:cNvPr id="0" name=""/>
        <dsp:cNvSpPr/>
      </dsp:nvSpPr>
      <dsp:spPr>
        <a:xfrm rot="5400000">
          <a:off x="683047" y="478872"/>
          <a:ext cx="174738" cy="20968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707511" y="496346"/>
        <a:ext cx="125812" cy="122317"/>
      </dsp:txXfrm>
    </dsp:sp>
    <dsp:sp modelId="{23A47270-EED0-495C-8018-6199ED7BC4E4}">
      <dsp:nvSpPr>
        <dsp:cNvPr id="0" name=""/>
        <dsp:cNvSpPr/>
      </dsp:nvSpPr>
      <dsp:spPr>
        <a:xfrm>
          <a:off x="103268" y="700208"/>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Entity Extraction</a:t>
          </a:r>
        </a:p>
      </dsp:txBody>
      <dsp:txXfrm>
        <a:off x="116916" y="713856"/>
        <a:ext cx="1306999" cy="438674"/>
      </dsp:txXfrm>
    </dsp:sp>
    <dsp:sp modelId="{9B9B2277-3697-4A8F-ACB4-40E3E5602CF0}">
      <dsp:nvSpPr>
        <dsp:cNvPr id="0" name=""/>
        <dsp:cNvSpPr/>
      </dsp:nvSpPr>
      <dsp:spPr>
        <a:xfrm rot="5400000">
          <a:off x="683047" y="1177827"/>
          <a:ext cx="174738" cy="20968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707511" y="1195301"/>
        <a:ext cx="125812" cy="122317"/>
      </dsp:txXfrm>
    </dsp:sp>
    <dsp:sp modelId="{DC5843E5-BAC1-499F-B164-084000B02724}">
      <dsp:nvSpPr>
        <dsp:cNvPr id="0" name=""/>
        <dsp:cNvSpPr/>
      </dsp:nvSpPr>
      <dsp:spPr>
        <a:xfrm>
          <a:off x="103268" y="1399163"/>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Standardization</a:t>
          </a:r>
        </a:p>
      </dsp:txBody>
      <dsp:txXfrm>
        <a:off x="116916" y="1412811"/>
        <a:ext cx="1306999" cy="438674"/>
      </dsp:txXfrm>
    </dsp:sp>
    <dsp:sp modelId="{24A0F8A2-1B18-4F8B-8C61-02C3DDCBFDC5}">
      <dsp:nvSpPr>
        <dsp:cNvPr id="0" name=""/>
        <dsp:cNvSpPr/>
      </dsp:nvSpPr>
      <dsp:spPr>
        <a:xfrm rot="5400000">
          <a:off x="683047" y="1876783"/>
          <a:ext cx="174738" cy="20968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707511" y="1894257"/>
        <a:ext cx="125812" cy="122317"/>
      </dsp:txXfrm>
    </dsp:sp>
    <dsp:sp modelId="{AE09972D-EA70-4D96-A1FF-F6E35302E1A8}">
      <dsp:nvSpPr>
        <dsp:cNvPr id="0" name=""/>
        <dsp:cNvSpPr/>
      </dsp:nvSpPr>
      <dsp:spPr>
        <a:xfrm>
          <a:off x="103268" y="2098119"/>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Normalization</a:t>
          </a:r>
        </a:p>
      </dsp:txBody>
      <dsp:txXfrm>
        <a:off x="116916" y="2111767"/>
        <a:ext cx="1306999" cy="438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5848F-C7FD-4409-8DC7-AA94D6020B9F}">
      <dsp:nvSpPr>
        <dsp:cNvPr id="0" name=""/>
        <dsp:cNvSpPr/>
      </dsp:nvSpPr>
      <dsp:spPr>
        <a:xfrm>
          <a:off x="1330" y="0"/>
          <a:ext cx="2595022" cy="3898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Track Chargebacks</a:t>
          </a:r>
        </a:p>
      </dsp:txBody>
      <dsp:txXfrm>
        <a:off x="1330" y="0"/>
        <a:ext cx="2497549" cy="389893"/>
      </dsp:txXfrm>
    </dsp:sp>
    <dsp:sp modelId="{6B0AD56E-8BE1-4679-AC74-4EC4DCA9CDB8}">
      <dsp:nvSpPr>
        <dsp:cNvPr id="0" name=""/>
        <dsp:cNvSpPr/>
      </dsp:nvSpPr>
      <dsp:spPr>
        <a:xfrm>
          <a:off x="2077348" y="0"/>
          <a:ext cx="2595022" cy="3898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Analyze Consumer Data</a:t>
          </a:r>
        </a:p>
      </dsp:txBody>
      <dsp:txXfrm>
        <a:off x="2272295" y="0"/>
        <a:ext cx="2205129" cy="389893"/>
      </dsp:txXfrm>
    </dsp:sp>
    <dsp:sp modelId="{35D3F17F-B349-475D-9F14-6A8BB5DA4C8E}">
      <dsp:nvSpPr>
        <dsp:cNvPr id="0" name=""/>
        <dsp:cNvSpPr/>
      </dsp:nvSpPr>
      <dsp:spPr>
        <a:xfrm>
          <a:off x="4153366" y="0"/>
          <a:ext cx="2595022" cy="3898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l" defTabSz="488950">
            <a:lnSpc>
              <a:spcPct val="90000"/>
            </a:lnSpc>
            <a:spcBef>
              <a:spcPct val="0"/>
            </a:spcBef>
            <a:spcAft>
              <a:spcPct val="35000"/>
            </a:spcAft>
            <a:buNone/>
          </a:pPr>
          <a:r>
            <a:rPr lang="en-US" sz="1100" kern="1200" dirty="0"/>
            <a:t>Detect leakage and develop rules</a:t>
          </a:r>
        </a:p>
      </dsp:txBody>
      <dsp:txXfrm>
        <a:off x="4348313" y="0"/>
        <a:ext cx="2205129" cy="389893"/>
      </dsp:txXfrm>
    </dsp:sp>
    <dsp:sp modelId="{B318AD86-FEDB-4259-A763-CF51DB826990}">
      <dsp:nvSpPr>
        <dsp:cNvPr id="0" name=""/>
        <dsp:cNvSpPr/>
      </dsp:nvSpPr>
      <dsp:spPr>
        <a:xfrm>
          <a:off x="6229384" y="0"/>
          <a:ext cx="2595022" cy="3898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Monitor new cases</a:t>
          </a:r>
        </a:p>
      </dsp:txBody>
      <dsp:txXfrm>
        <a:off x="6424331" y="0"/>
        <a:ext cx="2205129" cy="389893"/>
      </dsp:txXfrm>
    </dsp:sp>
    <dsp:sp modelId="{D4813510-2F1F-404D-85DE-43CEAB871F3E}">
      <dsp:nvSpPr>
        <dsp:cNvPr id="0" name=""/>
        <dsp:cNvSpPr/>
      </dsp:nvSpPr>
      <dsp:spPr>
        <a:xfrm>
          <a:off x="8305402" y="0"/>
          <a:ext cx="2595022" cy="3898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Review policies and recommend updates</a:t>
          </a:r>
        </a:p>
      </dsp:txBody>
      <dsp:txXfrm>
        <a:off x="8500349" y="0"/>
        <a:ext cx="2205129" cy="3898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F0933-446B-4B18-9D4B-011214E123F0}">
      <dsp:nvSpPr>
        <dsp:cNvPr id="0" name=""/>
        <dsp:cNvSpPr/>
      </dsp:nvSpPr>
      <dsp:spPr>
        <a:xfrm rot="5400000">
          <a:off x="1924644" y="150509"/>
          <a:ext cx="1262592" cy="1098455"/>
        </a:xfrm>
        <a:prstGeom prst="hexagon">
          <a:avLst>
            <a:gd name="adj" fmla="val 25000"/>
            <a:gd name="vf" fmla="val 11547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Stolen Financials – </a:t>
          </a:r>
          <a:r>
            <a:rPr lang="en-US" sz="1200" b="1" kern="1200" dirty="0"/>
            <a:t>Guest Account</a:t>
          </a:r>
          <a:endParaRPr lang="en-US" sz="1400" b="1" kern="1200" dirty="0"/>
        </a:p>
      </dsp:txBody>
      <dsp:txXfrm rot="-5400000">
        <a:off x="2177888" y="265195"/>
        <a:ext cx="756103" cy="869084"/>
      </dsp:txXfrm>
    </dsp:sp>
    <dsp:sp modelId="{624D7D4F-B309-4CA7-A8CB-9931CD73A5D9}">
      <dsp:nvSpPr>
        <dsp:cNvPr id="0" name=""/>
        <dsp:cNvSpPr/>
      </dsp:nvSpPr>
      <dsp:spPr>
        <a:xfrm>
          <a:off x="3138500" y="320959"/>
          <a:ext cx="1409052" cy="757555"/>
        </a:xfrm>
        <a:prstGeom prst="rect">
          <a:avLst/>
        </a:prstGeom>
        <a:noFill/>
        <a:ln>
          <a:noFill/>
        </a:ln>
        <a:effectLst/>
      </dsp:spPr>
      <dsp:style>
        <a:lnRef idx="0">
          <a:scrgbClr r="0" g="0" b="0"/>
        </a:lnRef>
        <a:fillRef idx="0">
          <a:scrgbClr r="0" g="0" b="0"/>
        </a:fillRef>
        <a:effectRef idx="0">
          <a:scrgbClr r="0" g="0" b="0"/>
        </a:effectRef>
        <a:fontRef idx="minor"/>
      </dsp:style>
    </dsp:sp>
    <dsp:sp modelId="{2AC54A66-681C-4B4F-9122-29677FAE1C53}">
      <dsp:nvSpPr>
        <dsp:cNvPr id="0" name=""/>
        <dsp:cNvSpPr/>
      </dsp:nvSpPr>
      <dsp:spPr>
        <a:xfrm rot="5400000">
          <a:off x="738312" y="150509"/>
          <a:ext cx="1262592" cy="1098455"/>
        </a:xfrm>
        <a:prstGeom prst="hexagon">
          <a:avLst>
            <a:gd name="adj" fmla="val 25000"/>
            <a:gd name="vf" fmla="val 11547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Stolen Financials</a:t>
          </a:r>
        </a:p>
      </dsp:txBody>
      <dsp:txXfrm rot="-5400000">
        <a:off x="991556" y="265195"/>
        <a:ext cx="756103" cy="869084"/>
      </dsp:txXfrm>
    </dsp:sp>
    <dsp:sp modelId="{1026AEEE-09EC-4B6E-B8F0-A7795816C807}">
      <dsp:nvSpPr>
        <dsp:cNvPr id="0" name=""/>
        <dsp:cNvSpPr/>
      </dsp:nvSpPr>
      <dsp:spPr>
        <a:xfrm rot="5400000">
          <a:off x="1329205" y="1222197"/>
          <a:ext cx="1262592" cy="1098455"/>
        </a:xfrm>
        <a:prstGeom prst="hexagon">
          <a:avLst>
            <a:gd name="adj" fmla="val 25000"/>
            <a:gd name="vf" fmla="val 11547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Stolen Financials – </a:t>
          </a:r>
          <a:r>
            <a:rPr lang="en-US" sz="1200" b="1" kern="1200" dirty="0"/>
            <a:t>Multiple Card Attempts</a:t>
          </a:r>
          <a:endParaRPr lang="en-US" sz="1100" b="1" kern="1200" dirty="0"/>
        </a:p>
      </dsp:txBody>
      <dsp:txXfrm rot="-5400000">
        <a:off x="1582449" y="1336883"/>
        <a:ext cx="756103" cy="869084"/>
      </dsp:txXfrm>
    </dsp:sp>
    <dsp:sp modelId="{31CC3A65-07F6-4128-9A00-11C326B70EAE}">
      <dsp:nvSpPr>
        <dsp:cNvPr id="0" name=""/>
        <dsp:cNvSpPr/>
      </dsp:nvSpPr>
      <dsp:spPr>
        <a:xfrm>
          <a:off x="2221" y="1392647"/>
          <a:ext cx="1363599" cy="757555"/>
        </a:xfrm>
        <a:prstGeom prst="rect">
          <a:avLst/>
        </a:prstGeom>
        <a:noFill/>
        <a:ln>
          <a:noFill/>
        </a:ln>
        <a:effectLst/>
      </dsp:spPr>
      <dsp:style>
        <a:lnRef idx="0">
          <a:scrgbClr r="0" g="0" b="0"/>
        </a:lnRef>
        <a:fillRef idx="0">
          <a:scrgbClr r="0" g="0" b="0"/>
        </a:fillRef>
        <a:effectRef idx="0">
          <a:scrgbClr r="0" g="0" b="0"/>
        </a:effectRef>
        <a:fontRef idx="minor"/>
      </dsp:style>
    </dsp:sp>
    <dsp:sp modelId="{486663D3-255E-4A3F-9260-EE890561BE8C}">
      <dsp:nvSpPr>
        <dsp:cNvPr id="0" name=""/>
        <dsp:cNvSpPr/>
      </dsp:nvSpPr>
      <dsp:spPr>
        <a:xfrm rot="5400000">
          <a:off x="2515537" y="1222197"/>
          <a:ext cx="1262592" cy="1098455"/>
        </a:xfrm>
        <a:prstGeom prst="hexagon">
          <a:avLst>
            <a:gd name="adj" fmla="val 25000"/>
            <a:gd name="vf" fmla="val 11547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Stolen Financials – </a:t>
          </a:r>
          <a:r>
            <a:rPr lang="en-US" sz="1200" b="1" kern="1200" dirty="0"/>
            <a:t>Foreign Account</a:t>
          </a:r>
          <a:endParaRPr lang="en-US" sz="1100" b="1" kern="1200" dirty="0"/>
        </a:p>
      </dsp:txBody>
      <dsp:txXfrm rot="-5400000">
        <a:off x="2768781" y="1336883"/>
        <a:ext cx="756103" cy="869084"/>
      </dsp:txXfrm>
    </dsp:sp>
    <dsp:sp modelId="{5CBCECCF-D3E4-43C6-B896-5E9A2CC318FE}">
      <dsp:nvSpPr>
        <dsp:cNvPr id="0" name=""/>
        <dsp:cNvSpPr/>
      </dsp:nvSpPr>
      <dsp:spPr>
        <a:xfrm rot="5400000">
          <a:off x="1924644" y="2293886"/>
          <a:ext cx="1262592" cy="1098455"/>
        </a:xfrm>
        <a:prstGeom prst="hexagon">
          <a:avLst>
            <a:gd name="adj" fmla="val 25000"/>
            <a:gd name="vf" fmla="val 11547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Stolen Financials – </a:t>
          </a:r>
          <a:r>
            <a:rPr lang="en-US" sz="1050" b="1" kern="1200" dirty="0"/>
            <a:t>One Transaction</a:t>
          </a:r>
          <a:endParaRPr lang="en-US" sz="1000" b="1" kern="1200" dirty="0"/>
        </a:p>
      </dsp:txBody>
      <dsp:txXfrm rot="-5400000">
        <a:off x="2177888" y="2408572"/>
        <a:ext cx="756103" cy="869084"/>
      </dsp:txXfrm>
    </dsp:sp>
    <dsp:sp modelId="{08D1B5C1-818B-437D-BF9E-8245CF1F9D7F}">
      <dsp:nvSpPr>
        <dsp:cNvPr id="0" name=""/>
        <dsp:cNvSpPr/>
      </dsp:nvSpPr>
      <dsp:spPr>
        <a:xfrm>
          <a:off x="3138500" y="2464336"/>
          <a:ext cx="1409052" cy="757555"/>
        </a:xfrm>
        <a:prstGeom prst="rect">
          <a:avLst/>
        </a:prstGeom>
        <a:noFill/>
        <a:ln>
          <a:noFill/>
        </a:ln>
        <a:effectLst/>
      </dsp:spPr>
      <dsp:style>
        <a:lnRef idx="0">
          <a:scrgbClr r="0" g="0" b="0"/>
        </a:lnRef>
        <a:fillRef idx="0">
          <a:scrgbClr r="0" g="0" b="0"/>
        </a:fillRef>
        <a:effectRef idx="0">
          <a:scrgbClr r="0" g="0" b="0"/>
        </a:effectRef>
        <a:fontRef idx="minor"/>
      </dsp:style>
    </dsp:sp>
    <dsp:sp modelId="{7AA157CB-4C3B-4421-8687-769FD773A9E0}">
      <dsp:nvSpPr>
        <dsp:cNvPr id="0" name=""/>
        <dsp:cNvSpPr/>
      </dsp:nvSpPr>
      <dsp:spPr>
        <a:xfrm rot="5400000">
          <a:off x="738312" y="2293886"/>
          <a:ext cx="1262592" cy="1098455"/>
        </a:xfrm>
        <a:prstGeom prst="hexagon">
          <a:avLst>
            <a:gd name="adj" fmla="val 25000"/>
            <a:gd name="vf" fmla="val 11547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Stolen Financials – </a:t>
          </a:r>
          <a:r>
            <a:rPr lang="en-US" sz="1200" b="1" kern="1200" dirty="0"/>
            <a:t>Account Take Over</a:t>
          </a:r>
          <a:endParaRPr lang="en-US" sz="1100" b="1" kern="1200" dirty="0"/>
        </a:p>
      </dsp:txBody>
      <dsp:txXfrm rot="-5400000">
        <a:off x="991556" y="2408572"/>
        <a:ext cx="756103" cy="8690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5FAD3-9A9C-47AF-B013-2739AC19CCC9}">
      <dsp:nvSpPr>
        <dsp:cNvPr id="0" name=""/>
        <dsp:cNvSpPr/>
      </dsp:nvSpPr>
      <dsp:spPr>
        <a:xfrm>
          <a:off x="1261" y="0"/>
          <a:ext cx="1265960" cy="35828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Plan</a:t>
          </a:r>
          <a:endParaRPr lang="en-IN" sz="1600" kern="1200" dirty="0"/>
        </a:p>
      </dsp:txBody>
      <dsp:txXfrm>
        <a:off x="1261" y="0"/>
        <a:ext cx="1176389" cy="358284"/>
      </dsp:txXfrm>
    </dsp:sp>
    <dsp:sp modelId="{BD2FBA62-9630-4BD5-9481-924D8EC3B66A}">
      <dsp:nvSpPr>
        <dsp:cNvPr id="0" name=""/>
        <dsp:cNvSpPr/>
      </dsp:nvSpPr>
      <dsp:spPr>
        <a:xfrm>
          <a:off x="1014029" y="0"/>
          <a:ext cx="1265960" cy="35828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Execute</a:t>
          </a:r>
          <a:endParaRPr lang="en-IN" sz="1600" kern="1200" dirty="0"/>
        </a:p>
      </dsp:txBody>
      <dsp:txXfrm>
        <a:off x="1193171" y="0"/>
        <a:ext cx="907676" cy="358284"/>
      </dsp:txXfrm>
    </dsp:sp>
    <dsp:sp modelId="{F33D7562-D37A-4011-8A45-FECD7E8174DF}">
      <dsp:nvSpPr>
        <dsp:cNvPr id="0" name=""/>
        <dsp:cNvSpPr/>
      </dsp:nvSpPr>
      <dsp:spPr>
        <a:xfrm>
          <a:off x="2026797" y="0"/>
          <a:ext cx="1265960" cy="35828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Review</a:t>
          </a:r>
          <a:endParaRPr lang="en-IN" sz="1600" kern="1200" dirty="0"/>
        </a:p>
      </dsp:txBody>
      <dsp:txXfrm>
        <a:off x="2205939" y="0"/>
        <a:ext cx="907676" cy="358284"/>
      </dsp:txXfrm>
    </dsp:sp>
    <dsp:sp modelId="{95233092-B871-4081-87FE-2A7D8AB5BC1C}">
      <dsp:nvSpPr>
        <dsp:cNvPr id="0" name=""/>
        <dsp:cNvSpPr/>
      </dsp:nvSpPr>
      <dsp:spPr>
        <a:xfrm>
          <a:off x="3040827" y="0"/>
          <a:ext cx="1265960" cy="358284"/>
        </a:xfrm>
        <a:prstGeom prst="chevron">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Retro</a:t>
          </a:r>
          <a:endParaRPr lang="en-IN" sz="1600" kern="1200" dirty="0"/>
        </a:p>
      </dsp:txBody>
      <dsp:txXfrm>
        <a:off x="3219969" y="0"/>
        <a:ext cx="907676" cy="358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A3E37-8372-43E9-B15F-D3651ABFF1EB}">
      <dsp:nvSpPr>
        <dsp:cNvPr id="0" name=""/>
        <dsp:cNvSpPr/>
      </dsp:nvSpPr>
      <dsp:spPr>
        <a:xfrm rot="5758371">
          <a:off x="25239" y="133780"/>
          <a:ext cx="3600954" cy="3600954"/>
        </a:xfrm>
        <a:prstGeom prst="circularArrow">
          <a:avLst>
            <a:gd name="adj1" fmla="val 5274"/>
            <a:gd name="adj2" fmla="val 312630"/>
            <a:gd name="adj3" fmla="val 13550170"/>
            <a:gd name="adj4" fmla="val 17536198"/>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81E3E-8DA8-4451-81A4-6F098A822074}">
      <dsp:nvSpPr>
        <dsp:cNvPr id="0" name=""/>
        <dsp:cNvSpPr/>
      </dsp:nvSpPr>
      <dsp:spPr>
        <a:xfrm>
          <a:off x="843245" y="65304"/>
          <a:ext cx="1871605" cy="5092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&amp; Build</a:t>
          </a:r>
          <a:endParaRPr lang="en-IN" sz="1400" kern="1200" dirty="0"/>
        </a:p>
      </dsp:txBody>
      <dsp:txXfrm>
        <a:off x="868103" y="90162"/>
        <a:ext cx="1821889" cy="459511"/>
      </dsp:txXfrm>
    </dsp:sp>
    <dsp:sp modelId="{6691102E-FB6F-497E-86EC-546EB4135E7B}">
      <dsp:nvSpPr>
        <dsp:cNvPr id="0" name=""/>
        <dsp:cNvSpPr/>
      </dsp:nvSpPr>
      <dsp:spPr>
        <a:xfrm>
          <a:off x="2293941" y="1075143"/>
          <a:ext cx="1520651" cy="4820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validation</a:t>
          </a:r>
          <a:endParaRPr lang="en-IN" sz="1400" kern="1200" dirty="0"/>
        </a:p>
      </dsp:txBody>
      <dsp:txXfrm>
        <a:off x="2317474" y="1098676"/>
        <a:ext cx="1473585" cy="435017"/>
      </dsp:txXfrm>
    </dsp:sp>
    <dsp:sp modelId="{47A4D92B-8E69-4464-8742-BBC5FD4D751E}">
      <dsp:nvSpPr>
        <dsp:cNvPr id="0" name=""/>
        <dsp:cNvSpPr/>
      </dsp:nvSpPr>
      <dsp:spPr>
        <a:xfrm>
          <a:off x="2262351" y="2519757"/>
          <a:ext cx="1637551" cy="4299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Requirements</a:t>
          </a:r>
          <a:endParaRPr lang="en-IN" sz="1400" kern="1200" dirty="0"/>
        </a:p>
      </dsp:txBody>
      <dsp:txXfrm>
        <a:off x="2283341" y="2540747"/>
        <a:ext cx="1595571" cy="387995"/>
      </dsp:txXfrm>
    </dsp:sp>
    <dsp:sp modelId="{E2A0B399-F82A-4DFC-9B1C-86A9D398AEBD}">
      <dsp:nvSpPr>
        <dsp:cNvPr id="0" name=""/>
        <dsp:cNvSpPr/>
      </dsp:nvSpPr>
      <dsp:spPr>
        <a:xfrm>
          <a:off x="1030948" y="3222641"/>
          <a:ext cx="1278567" cy="477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Ingestion</a:t>
          </a:r>
          <a:endParaRPr lang="en-IN" sz="1400" kern="1200" dirty="0"/>
        </a:p>
      </dsp:txBody>
      <dsp:txXfrm>
        <a:off x="1054268" y="3245961"/>
        <a:ext cx="1231927" cy="431064"/>
      </dsp:txXfrm>
    </dsp:sp>
    <dsp:sp modelId="{B5987DF7-5F43-4B23-A8CD-5E55268CD79B}">
      <dsp:nvSpPr>
        <dsp:cNvPr id="0" name=""/>
        <dsp:cNvSpPr/>
      </dsp:nvSpPr>
      <dsp:spPr>
        <a:xfrm>
          <a:off x="-88394" y="2359586"/>
          <a:ext cx="1278567" cy="3826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Prep</a:t>
          </a:r>
          <a:endParaRPr lang="en-IN" sz="1400" kern="1200" dirty="0"/>
        </a:p>
      </dsp:txBody>
      <dsp:txXfrm>
        <a:off x="-69716" y="2378264"/>
        <a:ext cx="1241211" cy="345261"/>
      </dsp:txXfrm>
    </dsp:sp>
    <dsp:sp modelId="{6F2C4E10-256F-4B88-836B-203D73DB9B2E}">
      <dsp:nvSpPr>
        <dsp:cNvPr id="0" name=""/>
        <dsp:cNvSpPr/>
      </dsp:nvSpPr>
      <dsp:spPr>
        <a:xfrm>
          <a:off x="-74003" y="991463"/>
          <a:ext cx="1278567" cy="5844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Pipeline</a:t>
          </a:r>
        </a:p>
        <a:p>
          <a:pPr marL="0" lvl="0" indent="0" algn="ctr" defTabSz="622300">
            <a:lnSpc>
              <a:spcPct val="90000"/>
            </a:lnSpc>
            <a:spcBef>
              <a:spcPct val="0"/>
            </a:spcBef>
            <a:spcAft>
              <a:spcPct val="35000"/>
            </a:spcAft>
            <a:buNone/>
          </a:pPr>
          <a:r>
            <a:rPr lang="en-US" sz="1400" kern="1200" dirty="0"/>
            <a:t>Setup</a:t>
          </a:r>
          <a:endParaRPr lang="en-IN" sz="1400" kern="1200" dirty="0"/>
        </a:p>
      </dsp:txBody>
      <dsp:txXfrm>
        <a:off x="-45472" y="1019994"/>
        <a:ext cx="1221505" cy="5273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A3E37-8372-43E9-B15F-D3651ABFF1EB}">
      <dsp:nvSpPr>
        <dsp:cNvPr id="0" name=""/>
        <dsp:cNvSpPr/>
      </dsp:nvSpPr>
      <dsp:spPr>
        <a:xfrm rot="16760189">
          <a:off x="56567" y="173915"/>
          <a:ext cx="3600954" cy="3600954"/>
        </a:xfrm>
        <a:prstGeom prst="circularArrow">
          <a:avLst>
            <a:gd name="adj1" fmla="val 5274"/>
            <a:gd name="adj2" fmla="val 312630"/>
            <a:gd name="adj3" fmla="val 13550170"/>
            <a:gd name="adj4" fmla="val 17536198"/>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81E3E-8DA8-4451-81A4-6F098A822074}">
      <dsp:nvSpPr>
        <dsp:cNvPr id="0" name=""/>
        <dsp:cNvSpPr/>
      </dsp:nvSpPr>
      <dsp:spPr>
        <a:xfrm>
          <a:off x="843245" y="145436"/>
          <a:ext cx="1871605" cy="5124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Registry</a:t>
          </a:r>
          <a:endParaRPr lang="en-IN" sz="1400" kern="1200" dirty="0"/>
        </a:p>
      </dsp:txBody>
      <dsp:txXfrm>
        <a:off x="868263" y="170454"/>
        <a:ext cx="1821569" cy="462452"/>
      </dsp:txXfrm>
    </dsp:sp>
    <dsp:sp modelId="{6691102E-FB6F-497E-86EC-546EB4135E7B}">
      <dsp:nvSpPr>
        <dsp:cNvPr id="0" name=""/>
        <dsp:cNvSpPr/>
      </dsp:nvSpPr>
      <dsp:spPr>
        <a:xfrm>
          <a:off x="2293941" y="1094308"/>
          <a:ext cx="1520651" cy="4820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Serving</a:t>
          </a:r>
          <a:endParaRPr lang="en-IN" sz="1400" kern="1200" dirty="0"/>
        </a:p>
      </dsp:txBody>
      <dsp:txXfrm>
        <a:off x="2317474" y="1117841"/>
        <a:ext cx="1473585" cy="435017"/>
      </dsp:txXfrm>
    </dsp:sp>
    <dsp:sp modelId="{47A4D92B-8E69-4464-8742-BBC5FD4D751E}">
      <dsp:nvSpPr>
        <dsp:cNvPr id="0" name=""/>
        <dsp:cNvSpPr/>
      </dsp:nvSpPr>
      <dsp:spPr>
        <a:xfrm>
          <a:off x="2262351" y="2538921"/>
          <a:ext cx="1637551" cy="4299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Monitoring</a:t>
          </a:r>
          <a:endParaRPr lang="en-IN" sz="1400" kern="1200" dirty="0"/>
        </a:p>
      </dsp:txBody>
      <dsp:txXfrm>
        <a:off x="2283341" y="2559911"/>
        <a:ext cx="1595571" cy="387995"/>
      </dsp:txXfrm>
    </dsp:sp>
    <dsp:sp modelId="{E2A0B399-F82A-4DFC-9B1C-86A9D398AEBD}">
      <dsp:nvSpPr>
        <dsp:cNvPr id="0" name=""/>
        <dsp:cNvSpPr/>
      </dsp:nvSpPr>
      <dsp:spPr>
        <a:xfrm>
          <a:off x="1030948" y="3278503"/>
          <a:ext cx="1278567" cy="404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Governance</a:t>
          </a:r>
          <a:endParaRPr lang="en-IN" sz="1400" kern="1200" dirty="0"/>
        </a:p>
      </dsp:txBody>
      <dsp:txXfrm>
        <a:off x="1050685" y="3298240"/>
        <a:ext cx="1239093" cy="364834"/>
      </dsp:txXfrm>
    </dsp:sp>
    <dsp:sp modelId="{B5987DF7-5F43-4B23-A8CD-5E55268CD79B}">
      <dsp:nvSpPr>
        <dsp:cNvPr id="0" name=""/>
        <dsp:cNvSpPr/>
      </dsp:nvSpPr>
      <dsp:spPr>
        <a:xfrm>
          <a:off x="-88394" y="2378750"/>
          <a:ext cx="1278567" cy="3826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KPI validation</a:t>
          </a:r>
          <a:endParaRPr lang="en-IN" sz="1400" kern="1200" dirty="0"/>
        </a:p>
      </dsp:txBody>
      <dsp:txXfrm>
        <a:off x="-69716" y="2397428"/>
        <a:ext cx="1241211" cy="345261"/>
      </dsp:txXfrm>
    </dsp:sp>
    <dsp:sp modelId="{6F2C4E10-256F-4B88-836B-203D73DB9B2E}">
      <dsp:nvSpPr>
        <dsp:cNvPr id="0" name=""/>
        <dsp:cNvSpPr/>
      </dsp:nvSpPr>
      <dsp:spPr>
        <a:xfrm>
          <a:off x="-74003" y="1003135"/>
          <a:ext cx="1278567" cy="5994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Deployment</a:t>
          </a:r>
          <a:endParaRPr lang="en-IN" sz="1400" kern="1200" dirty="0"/>
        </a:p>
      </dsp:txBody>
      <dsp:txXfrm>
        <a:off x="-44741" y="1032397"/>
        <a:ext cx="1220043" cy="54091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B22EF-32A5-4399-8C79-823C662DEA29}" type="datetimeFigureOut">
              <a:rPr lang="en-US" smtClean="0"/>
              <a:t>7/23/2020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D7B7E-6370-43FC-8964-9523509681C2}" type="slidenum">
              <a:rPr lang="en-US" smtClean="0"/>
              <a:t>‹#›</a:t>
            </a:fld>
            <a:endParaRPr lang="en-US" dirty="0"/>
          </a:p>
        </p:txBody>
      </p:sp>
    </p:spTree>
    <p:extLst>
      <p:ext uri="{BB962C8B-B14F-4D97-AF65-F5344CB8AC3E}">
        <p14:creationId xmlns:p14="http://schemas.microsoft.com/office/powerpoint/2010/main" val="284905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10ay.online.tableau.com/#/site/itteam/projects/98649"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mailto:itteam@latentview.com" TargetMode="External"/><Relationship Id="rId4" Type="http://schemas.openxmlformats.org/officeDocument/2006/relationships/hyperlink" Target="https://10ay.online.tableau.com/#/site/itteam/workbooks?order=name:asc"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2D7B7E-6370-43FC-8964-9523509681C2}" type="slidenum">
              <a:rPr lang="en-US" smtClean="0"/>
              <a:t>3</a:t>
            </a:fld>
            <a:endParaRPr lang="en-US" dirty="0"/>
          </a:p>
        </p:txBody>
      </p:sp>
    </p:spTree>
    <p:extLst>
      <p:ext uri="{BB962C8B-B14F-4D97-AF65-F5344CB8AC3E}">
        <p14:creationId xmlns:p14="http://schemas.microsoft.com/office/powerpoint/2010/main" val="269913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kern="1200" dirty="0">
              <a:solidFill>
                <a:srgbClr val="000000"/>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84A1B-0C91-4489-B351-1870C6B365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873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12D7B7E-6370-43FC-8964-9523509681C2}" type="slidenum">
              <a:rPr lang="en-US" smtClean="0"/>
              <a:t>21</a:t>
            </a:fld>
            <a:endParaRPr lang="en-US" dirty="0"/>
          </a:p>
        </p:txBody>
      </p:sp>
    </p:spTree>
    <p:extLst>
      <p:ext uri="{BB962C8B-B14F-4D97-AF65-F5344CB8AC3E}">
        <p14:creationId xmlns:p14="http://schemas.microsoft.com/office/powerpoint/2010/main" val="193093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070868-5E97-4ECA-A322-424D969095D3}" type="slidenum">
              <a:rPr lang="en-IN" smtClean="0"/>
              <a:t>23</a:t>
            </a:fld>
            <a:endParaRPr lang="en-IN" dirty="0"/>
          </a:p>
        </p:txBody>
      </p:sp>
    </p:spTree>
    <p:extLst>
      <p:ext uri="{BB962C8B-B14F-4D97-AF65-F5344CB8AC3E}">
        <p14:creationId xmlns:p14="http://schemas.microsoft.com/office/powerpoint/2010/main" val="17411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12D7B7E-6370-43FC-8964-9523509681C2}" type="slidenum">
              <a:rPr lang="en-US" smtClean="0"/>
              <a:t>24</a:t>
            </a:fld>
            <a:endParaRPr lang="en-US" dirty="0"/>
          </a:p>
        </p:txBody>
      </p:sp>
    </p:spTree>
    <p:extLst>
      <p:ext uri="{BB962C8B-B14F-4D97-AF65-F5344CB8AC3E}">
        <p14:creationId xmlns:p14="http://schemas.microsoft.com/office/powerpoint/2010/main" val="202513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F84A1B-0C91-4489-B351-1870C6B365D2}" type="slidenum">
              <a:rPr lang="en-US" smtClean="0"/>
              <a:t>26</a:t>
            </a:fld>
            <a:endParaRPr lang="en-US" dirty="0"/>
          </a:p>
        </p:txBody>
      </p:sp>
    </p:spTree>
    <p:extLst>
      <p:ext uri="{BB962C8B-B14F-4D97-AF65-F5344CB8AC3E}">
        <p14:creationId xmlns:p14="http://schemas.microsoft.com/office/powerpoint/2010/main" val="1305502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exercises follow DAP fully or in parts. Sometimes we do only the D and sometimes A &amp;P.</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7D4CBA-F9EC-45DB-92E0-93620F81BF7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497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12D7B7E-6370-43FC-8964-9523509681C2}" type="slidenum">
              <a:rPr lang="en-US" smtClean="0"/>
              <a:t>31</a:t>
            </a:fld>
            <a:endParaRPr lang="en-US" dirty="0"/>
          </a:p>
        </p:txBody>
      </p:sp>
    </p:spTree>
    <p:extLst>
      <p:ext uri="{BB962C8B-B14F-4D97-AF65-F5344CB8AC3E}">
        <p14:creationId xmlns:p14="http://schemas.microsoft.com/office/powerpoint/2010/main" val="235174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F84A1B-0C91-4489-B351-1870C6B365D2}" type="slidenum">
              <a:rPr lang="en-US" smtClean="0"/>
              <a:t>32</a:t>
            </a:fld>
            <a:endParaRPr lang="en-US" dirty="0"/>
          </a:p>
        </p:txBody>
      </p:sp>
    </p:spTree>
    <p:extLst>
      <p:ext uri="{BB962C8B-B14F-4D97-AF65-F5344CB8AC3E}">
        <p14:creationId xmlns:p14="http://schemas.microsoft.com/office/powerpoint/2010/main" val="130550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F84A1B-0C91-4489-B351-1870C6B365D2}" type="slidenum">
              <a:rPr lang="en-US" smtClean="0"/>
              <a:t>34</a:t>
            </a:fld>
            <a:endParaRPr lang="en-US" dirty="0"/>
          </a:p>
        </p:txBody>
      </p:sp>
    </p:spTree>
    <p:extLst>
      <p:ext uri="{BB962C8B-B14F-4D97-AF65-F5344CB8AC3E}">
        <p14:creationId xmlns:p14="http://schemas.microsoft.com/office/powerpoint/2010/main" val="1305502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1140109b_0_18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latinLnBrk="0"/>
            <a:endParaRPr lang="en-US" sz="1200" b="0" i="0" kern="1200" dirty="0">
              <a:solidFill>
                <a:schemeClr val="tx1"/>
              </a:solidFill>
              <a:effectLst/>
              <a:latin typeface="+mn-lt"/>
              <a:ea typeface="+mn-ea"/>
              <a:cs typeface="+mn-cs"/>
            </a:endParaRPr>
          </a:p>
        </p:txBody>
      </p:sp>
      <p:sp>
        <p:nvSpPr>
          <p:cNvPr id="281" name="Google Shape;281;g6f1140109b_0_1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4012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86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95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615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03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415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890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22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4437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buSzPct val="25000"/>
              <a:buNone/>
            </a:pPr>
            <a:r>
              <a:rPr lang="en-IN" dirty="0">
                <a:hlinkClick r:id="rId3"/>
              </a:rPr>
              <a:t>https://10ay.online.tableau.com/#/site/itteam/projects/98649</a:t>
            </a:r>
            <a:endParaRPr lang="en-IN" dirty="0">
              <a:hlinkClick r:id="rId4"/>
            </a:endParaRPr>
          </a:p>
          <a:p>
            <a:r>
              <a:rPr lang="en-IN" sz="1200" b="0" i="0" kern="1200" dirty="0">
                <a:solidFill>
                  <a:schemeClr val="tx1"/>
                </a:solidFill>
                <a:effectLst/>
                <a:latin typeface="+mn-lt"/>
                <a:ea typeface="+mn-ea"/>
                <a:cs typeface="+mn-cs"/>
              </a:rPr>
              <a:t>user id: </a:t>
            </a:r>
            <a:r>
              <a:rPr lang="en-IN" sz="1200" b="0" i="0" kern="1200" dirty="0">
                <a:solidFill>
                  <a:schemeClr val="tx1"/>
                </a:solidFill>
                <a:effectLst/>
                <a:latin typeface="+mn-lt"/>
                <a:ea typeface="+mn-ea"/>
                <a:cs typeface="+mn-cs"/>
                <a:hlinkClick r:id="rId5"/>
              </a:rPr>
              <a:t>itteam@latentview.com</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password: T@blE@ulv2@2@!</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p:txBody>
      </p:sp>
      <p:sp>
        <p:nvSpPr>
          <p:cNvPr id="204" name="Google Shape;2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scalable data platform has multiple components</a:t>
            </a:r>
          </a:p>
          <a:p>
            <a:r>
              <a:rPr lang="en-US" dirty="0"/>
              <a:t>Based on the requirements, we would be primarily discussing our processes associated with batch transformations, warehousing &amp; cataloguing in detail</a:t>
            </a:r>
          </a:p>
        </p:txBody>
      </p:sp>
      <p:sp>
        <p:nvSpPr>
          <p:cNvPr id="4" name="Slide Number Placeholder 3"/>
          <p:cNvSpPr>
            <a:spLocks noGrp="1"/>
          </p:cNvSpPr>
          <p:nvPr>
            <p:ph type="sldNum" sz="quarter" idx="5"/>
          </p:nvPr>
        </p:nvSpPr>
        <p:spPr/>
        <p:txBody>
          <a:bodyPr/>
          <a:lstStyle/>
          <a:p>
            <a:fld id="{312D7B7E-6370-43FC-8964-9523509681C2}" type="slidenum">
              <a:rPr lang="en-US" smtClean="0"/>
              <a:t>47</a:t>
            </a:fld>
            <a:endParaRPr lang="en-US" dirty="0"/>
          </a:p>
        </p:txBody>
      </p:sp>
    </p:spTree>
    <p:extLst>
      <p:ext uri="{BB962C8B-B14F-4D97-AF65-F5344CB8AC3E}">
        <p14:creationId xmlns:p14="http://schemas.microsoft.com/office/powerpoint/2010/main" val="7716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6</a:t>
            </a:fld>
            <a:endParaRPr lang="en-US" dirty="0"/>
          </a:p>
        </p:txBody>
      </p:sp>
    </p:spTree>
    <p:extLst>
      <p:ext uri="{BB962C8B-B14F-4D97-AF65-F5344CB8AC3E}">
        <p14:creationId xmlns:p14="http://schemas.microsoft.com/office/powerpoint/2010/main" val="118564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 pillars to help design and implement data &amp; analytics processes</a:t>
            </a:r>
          </a:p>
          <a:p>
            <a:r>
              <a:rPr lang="en-US" dirty="0"/>
              <a:t>I believe this approach will align well with the two tracks requested for in RFP</a:t>
            </a:r>
          </a:p>
        </p:txBody>
      </p:sp>
      <p:sp>
        <p:nvSpPr>
          <p:cNvPr id="4" name="Slide Number Placeholder 3"/>
          <p:cNvSpPr>
            <a:spLocks noGrp="1"/>
          </p:cNvSpPr>
          <p:nvPr>
            <p:ph type="sldNum" sz="quarter" idx="5"/>
          </p:nvPr>
        </p:nvSpPr>
        <p:spPr/>
        <p:txBody>
          <a:bodyPr/>
          <a:lstStyle/>
          <a:p>
            <a:fld id="{C0F84A1B-0C91-4489-B351-1870C6B365D2}" type="slidenum">
              <a:rPr lang="en-US" smtClean="0"/>
              <a:t>48</a:t>
            </a:fld>
            <a:endParaRPr lang="en-US" dirty="0"/>
          </a:p>
        </p:txBody>
      </p:sp>
    </p:spTree>
    <p:extLst>
      <p:ext uri="{BB962C8B-B14F-4D97-AF65-F5344CB8AC3E}">
        <p14:creationId xmlns:p14="http://schemas.microsoft.com/office/powerpoint/2010/main" val="3665526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2D7B7E-6370-43FC-8964-9523509681C2}" type="slidenum">
              <a:rPr lang="en-US" smtClean="0"/>
              <a:t>50</a:t>
            </a:fld>
            <a:endParaRPr lang="en-US" dirty="0"/>
          </a:p>
        </p:txBody>
      </p:sp>
    </p:spTree>
    <p:extLst>
      <p:ext uri="{BB962C8B-B14F-4D97-AF65-F5344CB8AC3E}">
        <p14:creationId xmlns:p14="http://schemas.microsoft.com/office/powerpoint/2010/main" val="1006297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AF1792-AFED-457C-B694-FEB8D0E982F0}" type="slidenum">
              <a:rPr lang="en-US" smtClean="0"/>
              <a:t>55</a:t>
            </a:fld>
            <a:endParaRPr lang="en-US" dirty="0"/>
          </a:p>
        </p:txBody>
      </p:sp>
    </p:spTree>
    <p:extLst>
      <p:ext uri="{BB962C8B-B14F-4D97-AF65-F5344CB8AC3E}">
        <p14:creationId xmlns:p14="http://schemas.microsoft.com/office/powerpoint/2010/main" val="2044981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Sysco</a:t>
            </a:r>
            <a:r>
              <a:rPr lang="en-IN" b="1" baseline="0" dirty="0"/>
              <a:t> – Recommendation Engine</a:t>
            </a:r>
          </a:p>
          <a:p>
            <a:endParaRPr lang="en-IN" baseline="0" dirty="0"/>
          </a:p>
          <a:p>
            <a:r>
              <a:rPr lang="en-US" sz="1200" b="1" dirty="0">
                <a:solidFill>
                  <a:srgbClr val="44546A"/>
                </a:solidFill>
              </a:rPr>
              <a:t>Business Objective:</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Analyze the sales transaction files to recommend new items for each individual customer to purchase. These recommended items should not have been purchased by the individual customer in the past</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Identify products that frequently co-occur in a basket to strengthen the cross sell recommendations</a:t>
            </a:r>
          </a:p>
          <a:p>
            <a:pPr marL="171450" indent="-171450">
              <a:buFont typeface="Arial" panose="020B0604020202020204" pitchFamily="34" charset="0"/>
              <a:buChar char="•"/>
            </a:pPr>
            <a:r>
              <a:rPr lang="en-US" sz="1200" dirty="0">
                <a:ea typeface="Segoe UI" panose="020B0502040204020203" pitchFamily="34" charset="0"/>
                <a:cs typeface="Segoe UI" panose="020B0502040204020203" pitchFamily="34" charset="0"/>
              </a:rPr>
              <a:t>Prioritize recommendations based on Customer Value </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t>The methodology can be divided into three parts</a:t>
            </a:r>
          </a:p>
          <a:p>
            <a:pPr marL="171450" indent="-171450">
              <a:buFont typeface="Arial" panose="020B0604020202020204" pitchFamily="34" charset="0"/>
              <a:buChar char="•"/>
            </a:pPr>
            <a:r>
              <a:rPr lang="en-US" sz="1200" b="1" dirty="0"/>
              <a:t>Customer Segmentation</a:t>
            </a:r>
            <a:endParaRPr lang="en-US" sz="1200" dirty="0"/>
          </a:p>
          <a:p>
            <a:pPr marL="171450" indent="-171450">
              <a:buFont typeface="Arial" panose="020B0604020202020204" pitchFamily="34" charset="0"/>
              <a:buChar char="•"/>
            </a:pPr>
            <a:r>
              <a:rPr lang="en-US" sz="1200" b="1" dirty="0"/>
              <a:t>User Based Collaborative Filtering</a:t>
            </a:r>
            <a:r>
              <a:rPr lang="en-US" sz="1200" dirty="0"/>
              <a:t>: </a:t>
            </a:r>
          </a:p>
          <a:p>
            <a:pPr marL="171450" indent="-171450">
              <a:buFont typeface="Arial" panose="020B0604020202020204" pitchFamily="34" charset="0"/>
              <a:buChar char="•"/>
            </a:pPr>
            <a:r>
              <a:rPr lang="en-US" sz="1200" b="1" dirty="0"/>
              <a:t>Market Basket Analysis</a:t>
            </a:r>
          </a:p>
          <a:p>
            <a:pPr marL="171450" indent="-171450">
              <a:buFont typeface="Arial" panose="020B0604020202020204" pitchFamily="34" charset="0"/>
              <a:buChar char="•"/>
            </a:pPr>
            <a:r>
              <a:rPr lang="en-US" sz="1200" b="1" dirty="0"/>
              <a:t>Final Recommendations</a:t>
            </a:r>
            <a:r>
              <a:rPr lang="en-US" sz="1200" dirty="0"/>
              <a:t>: Generate the final recommendations by combining the collaborative filtering and market basket analysis outputs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lvl="0" fontAlgn="base">
              <a:spcBef>
                <a:spcPts val="600"/>
              </a:spcBef>
              <a:spcAft>
                <a:spcPct val="0"/>
              </a:spcAft>
              <a:defRPr/>
            </a:pPr>
            <a:r>
              <a:rPr lang="en-US" sz="1200" dirty="0"/>
              <a:t>With the help of the recommendations generated, potential customers can be targeted for cross-selling</a:t>
            </a:r>
          </a:p>
          <a:p>
            <a:pPr lvl="0" fontAlgn="base">
              <a:spcBef>
                <a:spcPts val="600"/>
              </a:spcBef>
              <a:spcAft>
                <a:spcPct val="0"/>
              </a:spcAft>
              <a:defRPr/>
            </a:pPr>
            <a:r>
              <a:rPr lang="en-US" sz="1200" dirty="0"/>
              <a:t>Prioritizing the customers to be targeted using the RFM scores generated for each customer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61</a:t>
            </a:fld>
            <a:endParaRPr lang="en-US" dirty="0"/>
          </a:p>
        </p:txBody>
      </p:sp>
    </p:spTree>
    <p:extLst>
      <p:ext uri="{BB962C8B-B14F-4D97-AF65-F5344CB8AC3E}">
        <p14:creationId xmlns:p14="http://schemas.microsoft.com/office/powerpoint/2010/main" val="111248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MetLife – Collections / Lapsation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Objective : </a:t>
            </a:r>
            <a:r>
              <a:rPr lang="en-US" sz="1200" dirty="0">
                <a:solidFill>
                  <a:schemeClr val="bg1"/>
                </a:solidFill>
              </a:rPr>
              <a:t>Build customer collections propensity models to win-back the lapsed customers which directly benefits the bottom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1) Data Collection, Cleaning &amp; Transformation :</a:t>
            </a:r>
          </a:p>
          <a:p>
            <a:pPr marL="171450" indent="-171450">
              <a:buFont typeface="Arial" panose="020B0604020202020204" pitchFamily="34" charset="0"/>
              <a:buChar char="•"/>
            </a:pPr>
            <a:r>
              <a:rPr lang="en-US" sz="1200" dirty="0">
                <a:solidFill>
                  <a:srgbClr val="7F7F7F"/>
                </a:solidFill>
              </a:rPr>
              <a:t>Data collection across Policy, customer, product, channel, interaction and transaction levels</a:t>
            </a:r>
          </a:p>
          <a:p>
            <a:pPr marL="171450" indent="-171450">
              <a:buFont typeface="Arial" panose="020B0604020202020204" pitchFamily="34" charset="0"/>
              <a:buChar char="•"/>
            </a:pPr>
            <a:r>
              <a:rPr lang="en-US" sz="1200" dirty="0">
                <a:solidFill>
                  <a:srgbClr val="7F7F7F"/>
                </a:solidFill>
              </a:rPr>
              <a:t>Data aggregation and cleaning at the policy level</a:t>
            </a:r>
          </a:p>
          <a:p>
            <a:pPr marL="171450" indent="-171450">
              <a:buFont typeface="Arial" panose="020B0604020202020204" pitchFamily="34" charset="0"/>
              <a:buChar char="•"/>
            </a:pPr>
            <a:r>
              <a:rPr lang="en-US" sz="1200" dirty="0">
                <a:solidFill>
                  <a:srgbClr val="7F7F7F"/>
                </a:solidFill>
              </a:rPr>
              <a:t>Transform variables as required to linearize relationships</a:t>
            </a:r>
          </a:p>
          <a:p>
            <a:pPr marL="171450" indent="-171450">
              <a:buFont typeface="Arial" panose="020B0604020202020204" pitchFamily="34" charset="0"/>
              <a:buChar char="•"/>
            </a:pPr>
            <a:r>
              <a:rPr lang="en-US" sz="1200" dirty="0">
                <a:solidFill>
                  <a:srgbClr val="7F7F7F"/>
                </a:solidFill>
              </a:rPr>
              <a:t>Identify key variables using exploratory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2) </a:t>
            </a:r>
            <a:r>
              <a:rPr lang="en-US" sz="1200" b="1" dirty="0">
                <a:solidFill>
                  <a:srgbClr val="7F7F7F"/>
                </a:solidFill>
              </a:rPr>
              <a:t>Policy Level Propensity Model Scores</a:t>
            </a:r>
          </a:p>
          <a:p>
            <a:pPr marL="171450" indent="-171450">
              <a:buFont typeface="Arial" panose="020B0604020202020204" pitchFamily="34" charset="0"/>
              <a:buChar char="•"/>
            </a:pPr>
            <a:r>
              <a:rPr lang="en-US" sz="1200" dirty="0">
                <a:solidFill>
                  <a:srgbClr val="7F7F7F"/>
                </a:solidFill>
              </a:rPr>
              <a:t>Exploratory analysis to identify key variables that impact customer lapsation</a:t>
            </a:r>
          </a:p>
          <a:p>
            <a:pPr marL="171450" indent="-171450">
              <a:buFont typeface="Arial" panose="020B0604020202020204" pitchFamily="34" charset="0"/>
              <a:buChar char="•"/>
            </a:pPr>
            <a:r>
              <a:rPr lang="en-US" sz="1200" dirty="0">
                <a:solidFill>
                  <a:srgbClr val="7F7F7F"/>
                </a:solidFill>
              </a:rPr>
              <a:t>Policy-level scoring models that enable a segmentation of policies for targeted and prioritized collection efforts </a:t>
            </a:r>
          </a:p>
          <a:p>
            <a:pPr marL="171450" indent="-171450">
              <a:buFont typeface="Arial" panose="020B0604020202020204" pitchFamily="34" charset="0"/>
              <a:buChar char="•"/>
            </a:pPr>
            <a:r>
              <a:rPr lang="en-US" sz="1200" dirty="0">
                <a:solidFill>
                  <a:srgbClr val="7F7F7F"/>
                </a:solidFill>
              </a:rPr>
              <a:t>Multiple models built based on the type of policies (Protection, Investment, Health, Child etc.), type of lapsation (lapsed, premium holiday), etc.</a:t>
            </a:r>
            <a:endParaRPr lang="en-US" sz="16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F7F7F"/>
                </a:solidFill>
              </a:rPr>
              <a:t>3) Rank Order &amp; select customers at high 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F7F7F"/>
                </a:solidFill>
              </a:rPr>
              <a:t>Of Lapsation</a:t>
            </a:r>
          </a:p>
          <a:p>
            <a:pPr marL="171450" indent="-171450">
              <a:buFont typeface="Arial" panose="020B0604020202020204" pitchFamily="34" charset="0"/>
              <a:buChar char="•"/>
            </a:pPr>
            <a:r>
              <a:rPr lang="en-US" sz="1200" dirty="0">
                <a:solidFill>
                  <a:srgbClr val="7F7F7F"/>
                </a:solidFill>
              </a:rPr>
              <a:t>Identifying the customers on whom collections efforts will be most effective by rank ordering scores obtained from the lapsation models based on risk</a:t>
            </a:r>
          </a:p>
          <a:p>
            <a:pPr marL="171450" indent="-171450">
              <a:buFont typeface="Arial" panose="020B0604020202020204" pitchFamily="34" charset="0"/>
              <a:buChar char="•"/>
            </a:pPr>
            <a:r>
              <a:rPr lang="en-US" sz="1200" dirty="0">
                <a:solidFill>
                  <a:srgbClr val="7F7F7F"/>
                </a:solidFill>
              </a:rPr>
              <a:t>Identifying the most appropriate channel of contact for various customer segments based on insights obtained through exploratory data mining </a:t>
            </a:r>
          </a:p>
          <a:p>
            <a:pPr marL="171450" indent="-171450">
              <a:buFont typeface="Arial" panose="020B0604020202020204" pitchFamily="34" charset="0"/>
              <a:buChar char="•"/>
            </a:pPr>
            <a:r>
              <a:rPr lang="en-US" sz="1200" dirty="0">
                <a:solidFill>
                  <a:srgbClr val="7F7F7F"/>
                </a:solidFill>
              </a:rPr>
              <a:t>Track the performance of analytical models periodically, through feedback from the next step (skip-trace) and refine the models as required for performance</a:t>
            </a:r>
            <a:endParaRPr lang="en-US" sz="16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F7F7F"/>
                </a:solidFill>
              </a:rPr>
              <a:t>4) Strategy for Collections agencies</a:t>
            </a:r>
            <a:endParaRPr lang="en-US" sz="1200" dirty="0">
              <a:solidFill>
                <a:srgbClr val="000000"/>
              </a:solidFill>
            </a:endParaRPr>
          </a:p>
          <a:p>
            <a:pPr marL="171450" indent="-171450">
              <a:buFont typeface="Arial" panose="020B0604020202020204" pitchFamily="34" charset="0"/>
              <a:buChar char="•"/>
            </a:pPr>
            <a:r>
              <a:rPr lang="en-US" sz="1200" dirty="0">
                <a:solidFill>
                  <a:srgbClr val="7F7F7F"/>
                </a:solidFill>
              </a:rPr>
              <a:t>Define communication strategy for different customers through different channels</a:t>
            </a:r>
          </a:p>
          <a:p>
            <a:pPr marL="171450" indent="-171450">
              <a:buFont typeface="Arial" panose="020B0604020202020204" pitchFamily="34" charset="0"/>
              <a:buChar char="•"/>
            </a:pPr>
            <a:r>
              <a:rPr lang="en-US" sz="1200" dirty="0">
                <a:solidFill>
                  <a:srgbClr val="7F7F7F"/>
                </a:solidFill>
              </a:rPr>
              <a:t>Provide the right contact vectors (time to contact, frequency, communication channel etc.)</a:t>
            </a:r>
          </a:p>
          <a:p>
            <a:pPr marL="171450" indent="-171450">
              <a:buFont typeface="Arial" panose="020B0604020202020204" pitchFamily="34" charset="0"/>
              <a:buChar char="•"/>
            </a:pPr>
            <a:r>
              <a:rPr lang="en-US" sz="1200" dirty="0">
                <a:solidFill>
                  <a:srgbClr val="7F7F7F"/>
                </a:solidFill>
              </a:rPr>
              <a:t>Strategy for skip trace (non-contactable cases) by running campaigns for updating records </a:t>
            </a:r>
          </a:p>
          <a:p>
            <a:pPr marL="171450" indent="-171450">
              <a:buFont typeface="Arial" panose="020B0604020202020204" pitchFamily="34" charset="0"/>
              <a:buChar char="•"/>
            </a:pPr>
            <a:endParaRPr lang="en-US" sz="1200"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rgbClr val="44546A"/>
                </a:solidFill>
              </a:rPr>
              <a:t>Key Findings : </a:t>
            </a:r>
          </a:p>
          <a:p>
            <a:pPr marL="0" indent="0">
              <a:buFont typeface="Arial" panose="020B0604020202020204" pitchFamily="34" charset="0"/>
              <a:buNone/>
            </a:pPr>
            <a:endParaRPr lang="en-US" sz="1200" dirty="0">
              <a:solidFill>
                <a:srgbClr val="7F7F7F"/>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ULIP policies have higher revival rate compared to Non-ULIP policies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ea typeface="Times New Roman" panose="02020603050405020304" pitchFamily="18" charset="0"/>
                <a:cs typeface="Mangal" panose="02040503050203030202" pitchFamily="18" charset="0"/>
              </a:rPr>
              <a:t>Self-Employed customers exhibit a higher win-back propensity to  compared to Professionals</a:t>
            </a:r>
            <a:endParaRPr lang="en-US" sz="1200" dirty="0">
              <a:solidFill>
                <a:srgbClr val="000000"/>
              </a:solidFil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7F7F7F"/>
                </a:solidFill>
              </a:rPr>
              <a:t>Win-back of lapse policies is directly correlated to the time since lapsed</a:t>
            </a:r>
          </a:p>
          <a:p>
            <a:pPr marL="0" indent="0">
              <a:buFont typeface="Arial" panose="020B0604020202020204" pitchFamily="34" charset="0"/>
              <a:buNone/>
            </a:pPr>
            <a:endParaRPr lang="en-US" sz="1200"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62</a:t>
            </a:fld>
            <a:endParaRPr lang="en-US" dirty="0"/>
          </a:p>
        </p:txBody>
      </p:sp>
    </p:spTree>
    <p:extLst>
      <p:ext uri="{BB962C8B-B14F-4D97-AF65-F5344CB8AC3E}">
        <p14:creationId xmlns:p14="http://schemas.microsoft.com/office/powerpoint/2010/main" val="2746385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84A1B-0C91-4489-B351-1870C6B365D2}" type="slidenum">
              <a:rPr lang="en-US" smtClean="0"/>
              <a:t>67</a:t>
            </a:fld>
            <a:endParaRPr lang="en-US" dirty="0"/>
          </a:p>
        </p:txBody>
      </p:sp>
    </p:spTree>
    <p:extLst>
      <p:ext uri="{BB962C8B-B14F-4D97-AF65-F5344CB8AC3E}">
        <p14:creationId xmlns:p14="http://schemas.microsoft.com/office/powerpoint/2010/main" val="2795715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84A1B-0C91-4489-B351-1870C6B365D2}" type="slidenum">
              <a:rPr lang="en-US" smtClean="0"/>
              <a:t>68</a:t>
            </a:fld>
            <a:endParaRPr lang="en-US" dirty="0"/>
          </a:p>
        </p:txBody>
      </p:sp>
    </p:spTree>
    <p:extLst>
      <p:ext uri="{BB962C8B-B14F-4D97-AF65-F5344CB8AC3E}">
        <p14:creationId xmlns:p14="http://schemas.microsoft.com/office/powerpoint/2010/main" val="1569398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Shadow</a:t>
            </a:r>
            <a:r>
              <a:rPr lang="en-US" dirty="0"/>
              <a:t> IT is a term that refers to Information Technology (IT) applications and infrastructure that are managed and utilized without the knowledge of the enterprise's IT department.</a:t>
            </a:r>
            <a:endParaRPr lang="en-IN" dirty="0"/>
          </a:p>
        </p:txBody>
      </p:sp>
      <p:sp>
        <p:nvSpPr>
          <p:cNvPr id="4" name="Slide Number Placeholder 3"/>
          <p:cNvSpPr>
            <a:spLocks noGrp="1"/>
          </p:cNvSpPr>
          <p:nvPr>
            <p:ph type="sldNum" sz="quarter" idx="5"/>
          </p:nvPr>
        </p:nvSpPr>
        <p:spPr/>
        <p:txBody>
          <a:bodyPr/>
          <a:lstStyle/>
          <a:p>
            <a:fld id="{BC910862-7BA3-40F1-8CCA-BDD7B09ADA10}" type="slidenum">
              <a:rPr lang="en-IN" smtClean="0"/>
              <a:t>84</a:t>
            </a:fld>
            <a:endParaRPr lang="en-IN" dirty="0"/>
          </a:p>
        </p:txBody>
      </p:sp>
    </p:spTree>
    <p:extLst>
      <p:ext uri="{BB962C8B-B14F-4D97-AF65-F5344CB8AC3E}">
        <p14:creationId xmlns:p14="http://schemas.microsoft.com/office/powerpoint/2010/main" val="219340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382588" y="685800"/>
            <a:ext cx="6092825" cy="3427413"/>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225703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91E1D-0E33-4E39-8C07-8B468157F15D}" type="slidenum">
              <a:rPr lang="en-US" smtClean="0"/>
              <a:t>87</a:t>
            </a:fld>
            <a:endParaRPr lang="en-US" dirty="0"/>
          </a:p>
        </p:txBody>
      </p:sp>
    </p:spTree>
    <p:extLst>
      <p:ext uri="{BB962C8B-B14F-4D97-AF65-F5344CB8AC3E}">
        <p14:creationId xmlns:p14="http://schemas.microsoft.com/office/powerpoint/2010/main" val="210624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84A1B-0C91-4489-B351-1870C6B365D2}" type="slidenum">
              <a:rPr lang="en-US" smtClean="0"/>
              <a:pPr/>
              <a:t>7</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10640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Appendix</a:t>
            </a:r>
            <a:endParaRPr lang="en-IN" dirty="0"/>
          </a:p>
        </p:txBody>
      </p:sp>
      <p:sp>
        <p:nvSpPr>
          <p:cNvPr id="4" name="Slide Number Placeholder 3"/>
          <p:cNvSpPr>
            <a:spLocks noGrp="1"/>
          </p:cNvSpPr>
          <p:nvPr>
            <p:ph type="sldNum" sz="quarter" idx="5"/>
          </p:nvPr>
        </p:nvSpPr>
        <p:spPr/>
        <p:txBody>
          <a:bodyPr/>
          <a:lstStyle/>
          <a:p>
            <a:fld id="{AF070868-5E97-4ECA-A322-424D969095D3}" type="slidenum">
              <a:rPr lang="en-IN" smtClean="0"/>
              <a:t>88</a:t>
            </a:fld>
            <a:endParaRPr lang="en-IN" dirty="0"/>
          </a:p>
        </p:txBody>
      </p:sp>
    </p:spTree>
    <p:extLst>
      <p:ext uri="{BB962C8B-B14F-4D97-AF65-F5344CB8AC3E}">
        <p14:creationId xmlns:p14="http://schemas.microsoft.com/office/powerpoint/2010/main" val="166020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Appendix</a:t>
            </a:r>
            <a:endParaRPr lang="en-IN" dirty="0"/>
          </a:p>
        </p:txBody>
      </p:sp>
      <p:sp>
        <p:nvSpPr>
          <p:cNvPr id="4" name="Slide Number Placeholder 3"/>
          <p:cNvSpPr>
            <a:spLocks noGrp="1"/>
          </p:cNvSpPr>
          <p:nvPr>
            <p:ph type="sldNum" sz="quarter" idx="5"/>
          </p:nvPr>
        </p:nvSpPr>
        <p:spPr/>
        <p:txBody>
          <a:bodyPr/>
          <a:lstStyle/>
          <a:p>
            <a:fld id="{7DA40E57-A55C-D946-B88D-7D2F1C62AC6F}" type="slidenum">
              <a:rPr lang="en-US" smtClean="0"/>
              <a:t>89</a:t>
            </a:fld>
            <a:endParaRPr lang="en-US" dirty="0"/>
          </a:p>
        </p:txBody>
      </p:sp>
    </p:spTree>
    <p:extLst>
      <p:ext uri="{BB962C8B-B14F-4D97-AF65-F5344CB8AC3E}">
        <p14:creationId xmlns:p14="http://schemas.microsoft.com/office/powerpoint/2010/main" val="3006936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910862-7BA3-40F1-8CCA-BDD7B09ADA10}" type="slidenum">
              <a:rPr lang="en-IN" smtClean="0"/>
              <a:t>90</a:t>
            </a:fld>
            <a:endParaRPr lang="en-IN" dirty="0"/>
          </a:p>
        </p:txBody>
      </p:sp>
    </p:spTree>
    <p:extLst>
      <p:ext uri="{BB962C8B-B14F-4D97-AF65-F5344CB8AC3E}">
        <p14:creationId xmlns:p14="http://schemas.microsoft.com/office/powerpoint/2010/main" val="785568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910862-7BA3-40F1-8CCA-BDD7B09ADA10}" type="slidenum">
              <a:rPr lang="en-IN" smtClean="0"/>
              <a:t>91</a:t>
            </a:fld>
            <a:endParaRPr lang="en-IN" dirty="0"/>
          </a:p>
        </p:txBody>
      </p:sp>
    </p:spTree>
    <p:extLst>
      <p:ext uri="{BB962C8B-B14F-4D97-AF65-F5344CB8AC3E}">
        <p14:creationId xmlns:p14="http://schemas.microsoft.com/office/powerpoint/2010/main" val="2153602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84A1B-0C91-4489-B351-1870C6B365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00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84A1B-0C91-4489-B351-1870C6B365D2}" type="slidenum">
              <a:rPr lang="en-US" smtClean="0"/>
              <a:t>11</a:t>
            </a:fld>
            <a:endParaRPr lang="en-US" dirty="0"/>
          </a:p>
        </p:txBody>
      </p:sp>
    </p:spTree>
    <p:extLst>
      <p:ext uri="{BB962C8B-B14F-4D97-AF65-F5344CB8AC3E}">
        <p14:creationId xmlns:p14="http://schemas.microsoft.com/office/powerpoint/2010/main" val="249870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Solution:</a:t>
            </a:r>
            <a:br>
              <a:rPr lang="en-US" dirty="0"/>
            </a:br>
            <a:r>
              <a:rPr lang="en-US" sz="1200" b="0" i="0" kern="1200" dirty="0">
                <a:solidFill>
                  <a:schemeClr val="tx1"/>
                </a:solidFill>
                <a:effectLst/>
                <a:latin typeface="+mn-lt"/>
                <a:ea typeface="+mn-ea"/>
                <a:cs typeface="+mn-cs"/>
              </a:rPr>
              <a:t>0. First for us in the TAMP Industry - Individuals had expertise, but as a project this was first</a:t>
            </a:r>
            <a:br>
              <a:rPr lang="en-US" dirty="0"/>
            </a:br>
            <a:r>
              <a:rPr lang="en-US" sz="1200" b="0" i="0" kern="1200" dirty="0">
                <a:solidFill>
                  <a:schemeClr val="tx1"/>
                </a:solidFill>
                <a:effectLst/>
                <a:latin typeface="+mn-lt"/>
                <a:ea typeface="+mn-ea"/>
                <a:cs typeface="+mn-cs"/>
              </a:rPr>
              <a:t>  3 year</a:t>
            </a:r>
            <a:br>
              <a:rPr lang="en-US" dirty="0"/>
            </a:br>
            <a:r>
              <a:rPr lang="en-US" sz="1200" b="0" i="0" kern="1200" dirty="0">
                <a:solidFill>
                  <a:schemeClr val="tx1"/>
                </a:solidFill>
                <a:effectLst/>
                <a:latin typeface="+mn-lt"/>
                <a:ea typeface="+mn-ea"/>
                <a:cs typeface="+mn-cs"/>
              </a:rPr>
              <a:t>1. Detailed Implementation plan (No onsite - realized 3 months later that there is a need for it)</a:t>
            </a:r>
            <a:br>
              <a:rPr lang="en-US" dirty="0"/>
            </a:br>
            <a:r>
              <a:rPr lang="en-US" sz="1200" b="0" i="0" kern="1200" dirty="0">
                <a:solidFill>
                  <a:schemeClr val="tx1"/>
                </a:solidFill>
                <a:effectLst/>
                <a:latin typeface="+mn-lt"/>
                <a:ea typeface="+mn-ea"/>
                <a:cs typeface="+mn-cs"/>
              </a:rPr>
              <a:t>2. Sessions with specific team members from AssetMark to go over elements of the report (spent about 3-4 weeks).</a:t>
            </a:r>
            <a:br>
              <a:rPr lang="en-US" dirty="0"/>
            </a:br>
            <a:r>
              <a:rPr lang="en-US" sz="1200" b="0" i="0" kern="1200" dirty="0">
                <a:solidFill>
                  <a:schemeClr val="tx1"/>
                </a:solidFill>
                <a:effectLst/>
                <a:latin typeface="+mn-lt"/>
                <a:ea typeface="+mn-ea"/>
                <a:cs typeface="+mn-cs"/>
              </a:rPr>
              <a:t>3. Deciphering relevant data with their data teams that deal with specific applications.</a:t>
            </a:r>
            <a:br>
              <a:rPr lang="en-US" dirty="0"/>
            </a:br>
            <a:r>
              <a:rPr lang="en-US" sz="1200" b="0" i="0" kern="1200" dirty="0">
                <a:solidFill>
                  <a:schemeClr val="tx1"/>
                </a:solidFill>
                <a:effectLst/>
                <a:latin typeface="+mn-lt"/>
                <a:ea typeface="+mn-ea"/>
                <a:cs typeface="+mn-cs"/>
              </a:rPr>
              <a:t>4. Carved out a</a:t>
            </a:r>
            <a:br>
              <a:rPr lang="en-US" dirty="0"/>
            </a:br>
            <a:br>
              <a:rPr lang="en-US" dirty="0"/>
            </a:br>
            <a:r>
              <a:rPr lang="en-US" sz="1200" b="0" i="0" kern="1200" dirty="0">
                <a:solidFill>
                  <a:schemeClr val="tx1"/>
                </a:solidFill>
                <a:effectLst/>
                <a:latin typeface="+mn-lt"/>
                <a:ea typeface="+mn-ea"/>
                <a:cs typeface="+mn-cs"/>
              </a:rPr>
              <a:t>What we've delivered</a:t>
            </a:r>
            <a:br>
              <a:rPr lang="en-US" dirty="0"/>
            </a:br>
            <a:r>
              <a:rPr lang="en-US" sz="1200" b="0" i="0" kern="1200" dirty="0">
                <a:solidFill>
                  <a:schemeClr val="tx1"/>
                </a:solidFill>
                <a:effectLst/>
                <a:latin typeface="+mn-lt"/>
                <a:ea typeface="+mn-ea"/>
                <a:cs typeface="+mn-cs"/>
              </a:rPr>
              <a:t>1. 4 pages of the F (Solutions &amp; Strategy Team)</a:t>
            </a:r>
            <a:br>
              <a:rPr lang="en-US" dirty="0"/>
            </a:br>
            <a:r>
              <a:rPr lang="en-US" sz="1200" b="0" i="0" kern="1200" dirty="0">
                <a:solidFill>
                  <a:schemeClr val="tx1"/>
                </a:solidFill>
                <a:effectLst/>
                <a:latin typeface="+mn-lt"/>
                <a:ea typeface="+mn-ea"/>
                <a:cs typeface="+mn-cs"/>
              </a:rPr>
              <a:t>  Fun-facts - AUM - Insights</a:t>
            </a:r>
            <a:br>
              <a:rPr lang="en-US" dirty="0"/>
            </a:br>
            <a:r>
              <a:rPr lang="en-US" sz="1200" b="0" i="0" kern="1200" dirty="0">
                <a:solidFill>
                  <a:schemeClr val="tx1"/>
                </a:solidFill>
                <a:effectLst/>
                <a:latin typeface="+mn-lt"/>
                <a:ea typeface="+mn-ea"/>
                <a:cs typeface="+mn-cs"/>
              </a:rPr>
              <a:t>2. SOX compliance</a:t>
            </a:r>
            <a:br>
              <a:rPr lang="en-US" dirty="0"/>
            </a:br>
            <a:r>
              <a:rPr lang="en-US" sz="1200" b="0" i="0" kern="1200" dirty="0">
                <a:solidFill>
                  <a:schemeClr val="tx1"/>
                </a:solidFill>
                <a:effectLst/>
                <a:latin typeface="+mn-lt"/>
                <a:ea typeface="+mn-ea"/>
                <a:cs typeface="+mn-cs"/>
              </a:rPr>
              <a:t>3. Lead Scoring (Analytics)</a:t>
            </a:r>
            <a:br>
              <a:rPr lang="en-US" dirty="0"/>
            </a:br>
            <a:r>
              <a:rPr lang="en-US" sz="1200" b="0" i="0" kern="1200" dirty="0">
                <a:solidFill>
                  <a:schemeClr val="tx1"/>
                </a:solidFill>
                <a:effectLst/>
                <a:latin typeface="+mn-lt"/>
                <a:ea typeface="+mn-ea"/>
                <a:cs typeface="+mn-cs"/>
              </a:rPr>
              <a:t>4. 10 years worth Historical data</a:t>
            </a:r>
            <a:endParaRPr lang="en-IN" dirty="0"/>
          </a:p>
        </p:txBody>
      </p:sp>
      <p:sp>
        <p:nvSpPr>
          <p:cNvPr id="4" name="Slide Number Placeholder 3"/>
          <p:cNvSpPr>
            <a:spLocks noGrp="1"/>
          </p:cNvSpPr>
          <p:nvPr>
            <p:ph type="sldNum" sz="quarter" idx="5"/>
          </p:nvPr>
        </p:nvSpPr>
        <p:spPr/>
        <p:txBody>
          <a:bodyPr/>
          <a:lstStyle/>
          <a:p>
            <a:fld id="{312D7B7E-6370-43FC-8964-9523509681C2}" type="slidenum">
              <a:rPr lang="en-US" smtClean="0"/>
              <a:t>15</a:t>
            </a:fld>
            <a:endParaRPr lang="en-US" dirty="0"/>
          </a:p>
        </p:txBody>
      </p:sp>
    </p:spTree>
    <p:extLst>
      <p:ext uri="{BB962C8B-B14F-4D97-AF65-F5344CB8AC3E}">
        <p14:creationId xmlns:p14="http://schemas.microsoft.com/office/powerpoint/2010/main" val="355103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4F52C-07BC-4481-8242-B58D4D265BFC}" type="slidenum">
              <a:rPr lang="en-IN" smtClean="0"/>
              <a:t>16</a:t>
            </a:fld>
            <a:endParaRPr lang="en-IN" dirty="0"/>
          </a:p>
        </p:txBody>
      </p:sp>
    </p:spTree>
    <p:extLst>
      <p:ext uri="{BB962C8B-B14F-4D97-AF65-F5344CB8AC3E}">
        <p14:creationId xmlns:p14="http://schemas.microsoft.com/office/powerpoint/2010/main" val="1489797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4F52C-07BC-4481-8242-B58D4D265BFC}" type="slidenum">
              <a:rPr lang="en-IN" smtClean="0"/>
              <a:t>17</a:t>
            </a:fld>
            <a:endParaRPr lang="en-IN" dirty="0"/>
          </a:p>
        </p:txBody>
      </p:sp>
    </p:spTree>
    <p:extLst>
      <p:ext uri="{BB962C8B-B14F-4D97-AF65-F5344CB8AC3E}">
        <p14:creationId xmlns:p14="http://schemas.microsoft.com/office/powerpoint/2010/main" val="2301846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dirty="0">
              <a:solidFill>
                <a:schemeClr val="tx2">
                  <a:lumMod val="7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0291E1D-0E33-4E39-8C07-8B468157F15D}" type="slidenum">
              <a:rPr lang="en-US" smtClean="0"/>
              <a:t>18</a:t>
            </a:fld>
            <a:endParaRPr lang="en-US" dirty="0"/>
          </a:p>
        </p:txBody>
      </p:sp>
    </p:spTree>
    <p:extLst>
      <p:ext uri="{BB962C8B-B14F-4D97-AF65-F5344CB8AC3E}">
        <p14:creationId xmlns:p14="http://schemas.microsoft.com/office/powerpoint/2010/main" val="79924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3342359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blank_for_case_stu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740A47-6316-4357-ABC9-48AF474D3C90}"/>
              </a:ext>
            </a:extLst>
          </p:cNvPr>
          <p:cNvSpPr>
            <a:spLocks noGrp="1"/>
          </p:cNvSpPr>
          <p:nvPr>
            <p:ph type="sldNum" sz="quarter" idx="12"/>
          </p:nvPr>
        </p:nvSpPr>
        <p:spPr>
          <a:xfrm>
            <a:off x="9448800" y="6575612"/>
            <a:ext cx="2743200" cy="280333"/>
          </a:xfrm>
        </p:spPr>
        <p:txBody>
          <a:bodyPr/>
          <a:lstStyle>
            <a:lvl1pPr>
              <a:defRPr sz="900">
                <a:latin typeface="Segoe UI" panose="020B0502040204020203" pitchFamily="34" charset="0"/>
                <a:ea typeface="Segoe UI" panose="020B0502040204020203" pitchFamily="34" charset="0"/>
                <a:cs typeface="Segoe UI" panose="020B0502040204020203" pitchFamily="34" charset="0"/>
              </a:defRPr>
            </a:lvl1pPr>
          </a:lstStyle>
          <a:p>
            <a:fld id="{5F1DE22D-09B6-4166-80A9-772B848F95A4}" type="slidenum">
              <a:rPr lang="en-US" smtClean="0"/>
              <a:t>‹#›</a:t>
            </a:fld>
            <a:endParaRPr lang="en-US" dirty="0"/>
          </a:p>
        </p:txBody>
      </p:sp>
    </p:spTree>
    <p:extLst>
      <p:ext uri="{BB962C8B-B14F-4D97-AF65-F5344CB8AC3E}">
        <p14:creationId xmlns:p14="http://schemas.microsoft.com/office/powerpoint/2010/main" val="3346042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3115728246"/>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4118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457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253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 Standar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14EABA8-8962-284B-A03B-F9F4C3923F5F}"/>
              </a:ext>
            </a:extLst>
          </p:cNvPr>
          <p:cNvSpPr>
            <a:spLocks noGrp="1"/>
          </p:cNvSpPr>
          <p:nvPr>
            <p:ph type="title" hasCustomPrompt="1"/>
          </p:nvPr>
        </p:nvSpPr>
        <p:spPr>
          <a:xfrm>
            <a:off x="381000" y="244509"/>
            <a:ext cx="11429999" cy="612775"/>
          </a:xfrm>
          <a:prstGeom prst="rect">
            <a:avLst/>
          </a:prstGeom>
        </p:spPr>
        <p:txBody>
          <a:bodyPr bIns="91440" anchor="b" anchorCtr="0"/>
          <a:lstStyle>
            <a:lvl1pPr marL="0" indent="0">
              <a:tabLst/>
              <a:defRPr sz="3200">
                <a:solidFill>
                  <a:schemeClr val="tx2"/>
                </a:solidFill>
              </a:defRPr>
            </a:lvl1pPr>
          </a:lstStyle>
          <a:p>
            <a:r>
              <a:rPr lang="en-US" dirty="0"/>
              <a:t>Click to add title</a:t>
            </a:r>
          </a:p>
        </p:txBody>
      </p:sp>
      <p:sp>
        <p:nvSpPr>
          <p:cNvPr id="17" name="Content Placeholder 3">
            <a:extLst>
              <a:ext uri="{FF2B5EF4-FFF2-40B4-BE49-F238E27FC236}">
                <a16:creationId xmlns:a16="http://schemas.microsoft.com/office/drawing/2014/main" id="{034DCB5F-A385-354F-8F41-333ED082C9C4}"/>
              </a:ext>
            </a:extLst>
          </p:cNvPr>
          <p:cNvSpPr>
            <a:spLocks noGrp="1" noChangeArrowheads="1"/>
          </p:cNvSpPr>
          <p:nvPr>
            <p:ph idx="1" hasCustomPrompt="1"/>
          </p:nvPr>
        </p:nvSpPr>
        <p:spPr bwMode="auto">
          <a:xfrm>
            <a:off x="381001" y="1066800"/>
            <a:ext cx="11429999" cy="5020322"/>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lvl1pPr marL="230188" indent="-230188">
              <a:lnSpc>
                <a:spcPct val="100000"/>
              </a:lnSpc>
              <a:buFont typeface="Arial" panose="020B0604020202020204" pitchFamily="34" charset="0"/>
              <a:buChar char="•"/>
              <a:tabLst/>
              <a:defRPr/>
            </a:lvl1pPr>
            <a:lvl2pPr marL="685800" indent="-228600">
              <a:lnSpc>
                <a:spcPct val="100000"/>
              </a:lnSpc>
              <a:tabLst/>
              <a:defRPr/>
            </a:lvl2pPr>
            <a:lvl3pPr>
              <a:lnSpc>
                <a:spcPct val="100000"/>
              </a:lnSpc>
              <a:defRPr/>
            </a:lvl3pPr>
            <a:lvl4pPr>
              <a:lnSpc>
                <a:spcPct val="100000"/>
              </a:lnSpc>
              <a:defRPr/>
            </a:lvl4pPr>
            <a:lvl5pPr>
              <a:lnSpc>
                <a:spcPct val="100000"/>
              </a:lnSpc>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a:extLst>
              <a:ext uri="{FF2B5EF4-FFF2-40B4-BE49-F238E27FC236}">
                <a16:creationId xmlns:a16="http://schemas.microsoft.com/office/drawing/2014/main" id="{DD147A8A-7496-1548-91C3-2AD99E8A95B6}"/>
              </a:ext>
            </a:extLst>
          </p:cNvPr>
          <p:cNvCxnSpPr/>
          <p:nvPr userDrawn="1"/>
        </p:nvCxnSpPr>
        <p:spPr>
          <a:xfrm>
            <a:off x="0" y="6364954"/>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DE29FF9-7443-1140-AE9F-79B8DB0C212B}"/>
              </a:ext>
            </a:extLst>
          </p:cNvPr>
          <p:cNvCxnSpPr/>
          <p:nvPr userDrawn="1"/>
        </p:nvCxnSpPr>
        <p:spPr>
          <a:xfrm>
            <a:off x="380999" y="857284"/>
            <a:ext cx="1143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33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nt slide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4653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7DE74A2D-83BB-441E-9221-A853A7C34EAB}"/>
              </a:ext>
            </a:extLst>
          </p:cNvPr>
          <p:cNvSpPr txBox="1">
            <a:spLocks/>
          </p:cNvSpPr>
          <p:nvPr/>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rPr>
              <a:pPr/>
              <a:t>‹#›</a:t>
            </a:fld>
            <a:endParaRPr lang="en-US" b="1" dirty="0">
              <a:solidFill>
                <a:prstClr val="black"/>
              </a:solidFill>
            </a:endParaRPr>
          </a:p>
        </p:txBody>
      </p:sp>
      <p:sp>
        <p:nvSpPr>
          <p:cNvPr id="5" name="TextBox 4">
            <a:extLst>
              <a:ext uri="{FF2B5EF4-FFF2-40B4-BE49-F238E27FC236}">
                <a16:creationId xmlns:a16="http://schemas.microsoft.com/office/drawing/2014/main" id="{D1FD3350-429E-4152-8CCE-BC2B9002F06E}"/>
              </a:ext>
            </a:extLst>
          </p:cNvPr>
          <p:cNvSpPr txBox="1"/>
          <p:nvPr/>
        </p:nvSpPr>
        <p:spPr>
          <a:xfrm>
            <a:off x="4154191" y="6641050"/>
            <a:ext cx="3699331" cy="226262"/>
          </a:xfrm>
          <a:prstGeom prst="rect">
            <a:avLst/>
          </a:prstGeom>
          <a:noFill/>
        </p:spPr>
        <p:txBody>
          <a:bodyPr wrap="square" lIns="89631" tIns="44813" rIns="89631" bIns="44813" rtlCol="0">
            <a:spAutoFit/>
          </a:bodyPr>
          <a:lstStyle/>
          <a:p>
            <a:pPr algn="ctr"/>
            <a:r>
              <a:rPr lang="en-US" sz="865" b="1" i="1" dirty="0">
                <a:solidFill>
                  <a:prstClr val="black"/>
                </a:solidFill>
              </a:rPr>
              <a:t>LatentView Confidential</a:t>
            </a:r>
          </a:p>
        </p:txBody>
      </p:sp>
    </p:spTree>
    <p:extLst>
      <p:ext uri="{BB962C8B-B14F-4D97-AF65-F5344CB8AC3E}">
        <p14:creationId xmlns:p14="http://schemas.microsoft.com/office/powerpoint/2010/main" val="1927478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630433901"/>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20875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BAEABEB-5113-4CB1-809E-E08D033F99F2}"/>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182095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prstClr val="black"/>
                </a:solidFill>
              </a:rPr>
              <a:pPr/>
              <a:t>‹#›</a:t>
            </a:fld>
            <a:endParaRPr lang="en-US" b="1" dirty="0">
              <a:solidFill>
                <a:prstClr val="black"/>
              </a:solidFill>
            </a:endParaRPr>
          </a:p>
        </p:txBody>
      </p:sp>
      <p:sp>
        <p:nvSpPr>
          <p:cNvPr id="4" name="TextBox 3">
            <a:extLst>
              <a:ext uri="{FF2B5EF4-FFF2-40B4-BE49-F238E27FC236}">
                <a16:creationId xmlns:a16="http://schemas.microsoft.com/office/drawing/2014/main" id="{C69ADE72-8A44-4C72-B769-72C51FCDAB50}"/>
              </a:ext>
            </a:extLst>
          </p:cNvPr>
          <p:cNvSpPr txBox="1"/>
          <p:nvPr/>
        </p:nvSpPr>
        <p:spPr>
          <a:xfrm>
            <a:off x="4154191" y="6641050"/>
            <a:ext cx="3699331" cy="226262"/>
          </a:xfrm>
          <a:prstGeom prst="rect">
            <a:avLst/>
          </a:prstGeom>
          <a:noFill/>
        </p:spPr>
        <p:txBody>
          <a:bodyPr wrap="square" lIns="89631" tIns="44813" rIns="89631" bIns="44813" rtlCol="0">
            <a:spAutoFit/>
          </a:bodyPr>
          <a:lstStyle/>
          <a:p>
            <a:pPr algn="ctr"/>
            <a:r>
              <a:rPr lang="en-US" sz="865" b="1" i="1" dirty="0">
                <a:solidFill>
                  <a:prstClr val="black"/>
                </a:solidFill>
              </a:rPr>
              <a:t>LatentView Confidential</a:t>
            </a:r>
          </a:p>
        </p:txBody>
      </p:sp>
    </p:spTree>
    <p:extLst>
      <p:ext uri="{BB962C8B-B14F-4D97-AF65-F5344CB8AC3E}">
        <p14:creationId xmlns:p14="http://schemas.microsoft.com/office/powerpoint/2010/main" val="2653433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prstClr val="white"/>
              </a:solidFill>
            </a:endParaRPr>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solidFill>
                <a:prstClr val="black"/>
              </a:solidFill>
            </a:endParaRPr>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prstClr val="white"/>
              </a:solidFill>
            </a:endParaRPr>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solidFill>
                <a:prstClr val="black"/>
              </a:solidFill>
            </a:endParaRPr>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prstClr val="white"/>
              </a:solidFill>
            </a:endParaRPr>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solidFill>
                <a:prstClr val="black"/>
              </a:solidFill>
            </a:endParaRPr>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prstClr val="white"/>
              </a:solidFill>
            </a:endParaRPr>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solidFill>
                <a:prstClr val="black"/>
              </a:solidFill>
            </a:endParaRPr>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solidFill>
                  <a:prstClr val="white"/>
                </a:solidFill>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2536814254"/>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743117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Empty Slide">
    <p:spTree>
      <p:nvGrpSpPr>
        <p:cNvPr id="1" name=""/>
        <p:cNvGrpSpPr/>
        <p:nvPr/>
      </p:nvGrpSpPr>
      <p:grpSpPr>
        <a:xfrm>
          <a:off x="0" y="0"/>
          <a:ext cx="0" cy="0"/>
          <a:chOff x="0" y="0"/>
          <a:chExt cx="0" cy="0"/>
        </a:xfrm>
      </p:grpSpPr>
      <p:sp>
        <p:nvSpPr>
          <p:cNvPr id="2" name="Slide Number Placeholder 6"/>
          <p:cNvSpPr txBox="1">
            <a:spLocks/>
          </p:cNvSpPr>
          <p:nvPr/>
        </p:nvSpPr>
        <p:spPr>
          <a:xfrm>
            <a:off x="121650" y="6527800"/>
            <a:ext cx="228600" cy="177800"/>
          </a:xfrm>
          <a:prstGeom prst="rect">
            <a:avLst/>
          </a:prstGeom>
          <a:solidFill>
            <a:srgbClr val="BFBFBF"/>
          </a:solidFill>
        </p:spPr>
        <p:txBody>
          <a:bodyPr wrap="none" lIns="0" tIns="0" rIns="0" bIns="0" anchor="ctr" anchorCtr="0"/>
          <a:lstStyle>
            <a:defPPr>
              <a:defRPr lang="en-US"/>
            </a:defPPr>
            <a:lvl1pPr marL="0" algn="ctr" defTabSz="9144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B2C2F8-CC18-47EA-B40B-1FF889930AA6}"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029432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2">
            <a:alphaModFix amt="10000"/>
          </a:blip>
          <a:srcRect b="7237"/>
          <a:stretch/>
        </p:blipFill>
        <p:spPr>
          <a:xfrm>
            <a:off x="0" y="510239"/>
            <a:ext cx="12151211" cy="6295922"/>
          </a:xfrm>
          <a:prstGeom prst="rect">
            <a:avLst/>
          </a:prstGeom>
          <a:noFill/>
          <a:ln>
            <a:noFill/>
          </a:ln>
        </p:spPr>
      </p:pic>
      <p:sp>
        <p:nvSpPr>
          <p:cNvPr id="51" name="Shape 51"/>
          <p:cNvSpPr txBox="1">
            <a:spLocks noGrp="1"/>
          </p:cNvSpPr>
          <p:nvPr>
            <p:ph type="title"/>
          </p:nvPr>
        </p:nvSpPr>
        <p:spPr>
          <a:xfrm>
            <a:off x="599655" y="58925"/>
            <a:ext cx="10940304" cy="408349"/>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lt1"/>
              </a:buClr>
              <a:buSzPct val="100000"/>
              <a:buFont typeface="Arial"/>
              <a:buNone/>
              <a:defRPr sz="28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2" name="Shape 52"/>
          <p:cNvSpPr/>
          <p:nvPr/>
        </p:nvSpPr>
        <p:spPr>
          <a:xfrm flipH="1">
            <a:off x="1161261" y="1888249"/>
            <a:ext cx="690302" cy="690300"/>
          </a:xfrm>
          <a:prstGeom prst="ellipse">
            <a:avLst/>
          </a:prstGeom>
          <a:solidFill>
            <a:schemeClr val="accent4"/>
          </a:solidFill>
          <a:ln w="9525" cap="flat" cmpd="sng">
            <a:solidFill>
              <a:schemeClr val="lt1"/>
            </a:solidFill>
            <a:prstDash val="solid"/>
            <a:miter lim="400000"/>
            <a:headEnd type="none" w="med" len="med"/>
            <a:tailEnd type="none" w="med" len="med"/>
          </a:ln>
        </p:spPr>
        <p:txBody>
          <a:bodyPr wrap="square" lIns="50800" tIns="50800" rIns="50800" bIns="50800" anchor="ctr" anchorCtr="0">
            <a:noAutofit/>
          </a:bodyPr>
          <a:lstStyle/>
          <a:p>
            <a:endParaRPr dirty="0">
              <a:solidFill>
                <a:srgbClr val="000000"/>
              </a:solidFill>
              <a:latin typeface="Avenir"/>
              <a:ea typeface="Avenir"/>
              <a:cs typeface="Avenir"/>
              <a:sym typeface="Avenir"/>
            </a:endParaRPr>
          </a:p>
        </p:txBody>
      </p:sp>
      <p:sp>
        <p:nvSpPr>
          <p:cNvPr id="53" name="Shape 53"/>
          <p:cNvSpPr/>
          <p:nvPr/>
        </p:nvSpPr>
        <p:spPr>
          <a:xfrm flipH="1">
            <a:off x="4201316" y="1888249"/>
            <a:ext cx="690302" cy="690300"/>
          </a:xfrm>
          <a:prstGeom prst="ellipse">
            <a:avLst/>
          </a:prstGeom>
          <a:solidFill>
            <a:srgbClr val="002060"/>
          </a:solidFill>
          <a:ln w="9525" cap="flat" cmpd="sng">
            <a:solidFill>
              <a:schemeClr val="lt1"/>
            </a:solidFill>
            <a:prstDash val="solid"/>
            <a:miter lim="400000"/>
            <a:headEnd type="none" w="med" len="med"/>
            <a:tailEnd type="none" w="med" len="med"/>
          </a:ln>
        </p:spPr>
        <p:txBody>
          <a:bodyPr wrap="square" lIns="50800" tIns="50800" rIns="50800" bIns="50800" anchor="ctr" anchorCtr="0">
            <a:noAutofit/>
          </a:bodyPr>
          <a:lstStyle/>
          <a:p>
            <a:endParaRPr dirty="0">
              <a:solidFill>
                <a:srgbClr val="000000"/>
              </a:solidFill>
              <a:latin typeface="Avenir"/>
              <a:ea typeface="Avenir"/>
              <a:cs typeface="Avenir"/>
              <a:sym typeface="Avenir"/>
            </a:endParaRPr>
          </a:p>
        </p:txBody>
      </p:sp>
      <p:sp>
        <p:nvSpPr>
          <p:cNvPr id="54" name="Shape 54"/>
          <p:cNvSpPr/>
          <p:nvPr/>
        </p:nvSpPr>
        <p:spPr>
          <a:xfrm flipH="1">
            <a:off x="7241371" y="1888249"/>
            <a:ext cx="690302" cy="690300"/>
          </a:xfrm>
          <a:prstGeom prst="ellipse">
            <a:avLst/>
          </a:prstGeom>
          <a:solidFill>
            <a:schemeClr val="accent3"/>
          </a:solidFill>
          <a:ln w="9525" cap="flat" cmpd="sng">
            <a:solidFill>
              <a:schemeClr val="lt1"/>
            </a:solidFill>
            <a:prstDash val="solid"/>
            <a:miter lim="400000"/>
            <a:headEnd type="none" w="med" len="med"/>
            <a:tailEnd type="none" w="med" len="med"/>
          </a:ln>
        </p:spPr>
        <p:txBody>
          <a:bodyPr wrap="square" lIns="50800" tIns="50800" rIns="50800" bIns="50800" anchor="ctr" anchorCtr="0">
            <a:noAutofit/>
          </a:bodyPr>
          <a:lstStyle/>
          <a:p>
            <a:endParaRPr dirty="0">
              <a:solidFill>
                <a:srgbClr val="000000"/>
              </a:solidFill>
              <a:latin typeface="Avenir"/>
              <a:ea typeface="Avenir"/>
              <a:cs typeface="Avenir"/>
              <a:sym typeface="Avenir"/>
            </a:endParaRPr>
          </a:p>
        </p:txBody>
      </p:sp>
      <p:sp>
        <p:nvSpPr>
          <p:cNvPr id="55" name="Shape 55"/>
          <p:cNvSpPr/>
          <p:nvPr/>
        </p:nvSpPr>
        <p:spPr>
          <a:xfrm>
            <a:off x="10281427" y="1890963"/>
            <a:ext cx="684872" cy="684872"/>
          </a:xfrm>
          <a:prstGeom prst="ellipse">
            <a:avLst/>
          </a:prstGeom>
          <a:solidFill>
            <a:schemeClr val="accent2"/>
          </a:solidFill>
          <a:ln w="9525"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p>
            <a:pPr algn="ctr"/>
            <a:endParaRPr dirty="0">
              <a:solidFill>
                <a:srgbClr val="FFFFFF"/>
              </a:solidFill>
              <a:latin typeface="Calibri"/>
              <a:ea typeface="Calibri"/>
              <a:cs typeface="Calibri"/>
              <a:sym typeface="Calibri"/>
            </a:endParaRPr>
          </a:p>
        </p:txBody>
      </p:sp>
      <p:sp>
        <p:nvSpPr>
          <p:cNvPr id="56" name="Shape 56"/>
          <p:cNvSpPr txBox="1">
            <a:spLocks noGrp="1"/>
          </p:cNvSpPr>
          <p:nvPr>
            <p:ph type="body" idx="1"/>
          </p:nvPr>
        </p:nvSpPr>
        <p:spPr>
          <a:xfrm>
            <a:off x="205855" y="982113"/>
            <a:ext cx="11728012" cy="75682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16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7" name="Shape 57"/>
          <p:cNvSpPr txBox="1">
            <a:spLocks noGrp="1"/>
          </p:cNvSpPr>
          <p:nvPr>
            <p:ph type="body" idx="2"/>
          </p:nvPr>
        </p:nvSpPr>
        <p:spPr>
          <a:xfrm>
            <a:off x="220575" y="2679358"/>
            <a:ext cx="2571674" cy="51795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2000" b="1" i="0" u="none" strike="noStrike" cap="none">
                <a:solidFill>
                  <a:schemeClr val="accent4"/>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8" name="Shape 58"/>
          <p:cNvSpPr txBox="1">
            <a:spLocks noGrp="1"/>
          </p:cNvSpPr>
          <p:nvPr>
            <p:ph type="body" idx="3"/>
          </p:nvPr>
        </p:nvSpPr>
        <p:spPr>
          <a:xfrm>
            <a:off x="220575" y="3279721"/>
            <a:ext cx="2571674" cy="2343839"/>
          </a:xfrm>
          <a:prstGeom prst="rect">
            <a:avLst/>
          </a:prstGeom>
          <a:noFill/>
          <a:ln>
            <a:noFill/>
          </a:ln>
        </p:spPr>
        <p:txBody>
          <a:bodyPr wrap="square" lIns="91425" tIns="91425" rIns="91425" bIns="91425" anchor="t" anchorCtr="0"/>
          <a:lstStyle>
            <a:lvl1pPr marL="0" marR="0" lvl="0" indent="0" algn="ctr" rtl="0">
              <a:lnSpc>
                <a:spcPct val="100000"/>
              </a:lnSpc>
              <a:spcBef>
                <a:spcPts val="0"/>
              </a:spcBef>
              <a:buClr>
                <a:schemeClr val="accent1"/>
              </a:buClr>
              <a:buSzPct val="100000"/>
              <a:buFont typeface="Noto Sans Symbols"/>
              <a:buNone/>
              <a:defRPr sz="1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9" name="Shape 59"/>
          <p:cNvSpPr txBox="1">
            <a:spLocks noGrp="1"/>
          </p:cNvSpPr>
          <p:nvPr>
            <p:ph type="body" idx="4"/>
          </p:nvPr>
        </p:nvSpPr>
        <p:spPr>
          <a:xfrm>
            <a:off x="3277737" y="2679358"/>
            <a:ext cx="2571674" cy="51795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2000" b="1" i="0" u="none" strike="noStrike" cap="none">
                <a:solidFill>
                  <a:srgbClr val="002060"/>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0" name="Shape 60"/>
          <p:cNvSpPr txBox="1">
            <a:spLocks noGrp="1"/>
          </p:cNvSpPr>
          <p:nvPr>
            <p:ph type="body" idx="5"/>
          </p:nvPr>
        </p:nvSpPr>
        <p:spPr>
          <a:xfrm>
            <a:off x="3277737" y="3279721"/>
            <a:ext cx="2571674" cy="2343839"/>
          </a:xfrm>
          <a:prstGeom prst="rect">
            <a:avLst/>
          </a:prstGeom>
          <a:noFill/>
          <a:ln>
            <a:noFill/>
          </a:ln>
        </p:spPr>
        <p:txBody>
          <a:bodyPr wrap="square" lIns="91425" tIns="91425" rIns="91425" bIns="91425" anchor="t" anchorCtr="0"/>
          <a:lstStyle>
            <a:lvl1pPr marL="0" marR="0" lvl="0" indent="0" algn="ctr" rtl="0">
              <a:lnSpc>
                <a:spcPct val="100000"/>
              </a:lnSpc>
              <a:spcBef>
                <a:spcPts val="0"/>
              </a:spcBef>
              <a:buClr>
                <a:schemeClr val="accent1"/>
              </a:buClr>
              <a:buSzPct val="100000"/>
              <a:buFont typeface="Noto Sans Symbols"/>
              <a:buNone/>
              <a:defRPr sz="1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1" name="Shape 61"/>
          <p:cNvSpPr txBox="1">
            <a:spLocks noGrp="1"/>
          </p:cNvSpPr>
          <p:nvPr>
            <p:ph type="body" idx="6"/>
          </p:nvPr>
        </p:nvSpPr>
        <p:spPr>
          <a:xfrm>
            <a:off x="6340285" y="2679358"/>
            <a:ext cx="2571674" cy="51795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2000" b="1" i="0" u="none" strike="noStrike" cap="none">
                <a:solidFill>
                  <a:schemeClr val="accent3"/>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2" name="Shape 62"/>
          <p:cNvSpPr txBox="1">
            <a:spLocks noGrp="1"/>
          </p:cNvSpPr>
          <p:nvPr>
            <p:ph type="body" idx="7"/>
          </p:nvPr>
        </p:nvSpPr>
        <p:spPr>
          <a:xfrm>
            <a:off x="6340285" y="3279721"/>
            <a:ext cx="2571674" cy="2343839"/>
          </a:xfrm>
          <a:prstGeom prst="rect">
            <a:avLst/>
          </a:prstGeom>
          <a:noFill/>
          <a:ln>
            <a:noFill/>
          </a:ln>
        </p:spPr>
        <p:txBody>
          <a:bodyPr wrap="square" lIns="91425" tIns="91425" rIns="91425" bIns="91425" anchor="t" anchorCtr="0"/>
          <a:lstStyle>
            <a:lvl1pPr marL="0" marR="0" lvl="0" indent="0" algn="ctr" rtl="0">
              <a:lnSpc>
                <a:spcPct val="100000"/>
              </a:lnSpc>
              <a:spcBef>
                <a:spcPts val="0"/>
              </a:spcBef>
              <a:buClr>
                <a:schemeClr val="accent1"/>
              </a:buClr>
              <a:buSzPct val="100000"/>
              <a:buFont typeface="Noto Sans Symbols"/>
              <a:buNone/>
              <a:defRPr sz="1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3" name="Shape 63"/>
          <p:cNvSpPr txBox="1">
            <a:spLocks noGrp="1"/>
          </p:cNvSpPr>
          <p:nvPr>
            <p:ph type="body" idx="8"/>
          </p:nvPr>
        </p:nvSpPr>
        <p:spPr>
          <a:xfrm>
            <a:off x="9362193" y="2679358"/>
            <a:ext cx="2571674" cy="51795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2000" b="1" i="0" u="none" strike="noStrike" cap="none">
                <a:solidFill>
                  <a:schemeClr val="accent2"/>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4" name="Shape 64"/>
          <p:cNvSpPr txBox="1">
            <a:spLocks noGrp="1"/>
          </p:cNvSpPr>
          <p:nvPr>
            <p:ph type="body" idx="9"/>
          </p:nvPr>
        </p:nvSpPr>
        <p:spPr>
          <a:xfrm>
            <a:off x="9362193" y="3279721"/>
            <a:ext cx="2571674" cy="2343839"/>
          </a:xfrm>
          <a:prstGeom prst="rect">
            <a:avLst/>
          </a:prstGeom>
          <a:noFill/>
          <a:ln>
            <a:noFill/>
          </a:ln>
        </p:spPr>
        <p:txBody>
          <a:bodyPr wrap="square" lIns="91425" tIns="91425" rIns="91425" bIns="91425" anchor="t" anchorCtr="0"/>
          <a:lstStyle>
            <a:lvl1pPr marL="0" marR="0" lvl="0" indent="0" algn="ctr" rtl="0">
              <a:lnSpc>
                <a:spcPct val="100000"/>
              </a:lnSpc>
              <a:spcBef>
                <a:spcPts val="0"/>
              </a:spcBef>
              <a:buClr>
                <a:schemeClr val="accent1"/>
              </a:buClr>
              <a:buSzPct val="100000"/>
              <a:buFont typeface="Noto Sans Symbols"/>
              <a:buNone/>
              <a:defRPr sz="1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5" name="Shape 65"/>
          <p:cNvSpPr txBox="1">
            <a:spLocks noGrp="1"/>
          </p:cNvSpPr>
          <p:nvPr>
            <p:ph type="body" idx="13"/>
          </p:nvPr>
        </p:nvSpPr>
        <p:spPr>
          <a:xfrm>
            <a:off x="1214504" y="2072587"/>
            <a:ext cx="583816" cy="32162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1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6" name="Shape 66"/>
          <p:cNvSpPr txBox="1">
            <a:spLocks noGrp="1"/>
          </p:cNvSpPr>
          <p:nvPr>
            <p:ph type="body" idx="14"/>
          </p:nvPr>
        </p:nvSpPr>
        <p:spPr>
          <a:xfrm>
            <a:off x="4254559" y="2072587"/>
            <a:ext cx="583816" cy="32162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1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7" name="Shape 67"/>
          <p:cNvSpPr txBox="1">
            <a:spLocks noGrp="1"/>
          </p:cNvSpPr>
          <p:nvPr>
            <p:ph type="body" idx="15"/>
          </p:nvPr>
        </p:nvSpPr>
        <p:spPr>
          <a:xfrm>
            <a:off x="7294614" y="2072587"/>
            <a:ext cx="583816" cy="32162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1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8" name="Shape 68"/>
          <p:cNvSpPr txBox="1">
            <a:spLocks noGrp="1"/>
          </p:cNvSpPr>
          <p:nvPr>
            <p:ph type="body" idx="16"/>
          </p:nvPr>
        </p:nvSpPr>
        <p:spPr>
          <a:xfrm>
            <a:off x="10331955" y="2072587"/>
            <a:ext cx="583816" cy="32162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accent1"/>
              </a:buClr>
              <a:buSzPct val="100000"/>
              <a:buFont typeface="Noto Sans Symbols"/>
              <a:buNone/>
              <a:defRPr sz="1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37859917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Shape 131"/>
        <p:cNvGrpSpPr/>
        <p:nvPr/>
      </p:nvGrpSpPr>
      <p:grpSpPr>
        <a:xfrm>
          <a:off x="0" y="0"/>
          <a:ext cx="0" cy="0"/>
          <a:chOff x="0" y="0"/>
          <a:chExt cx="0" cy="0"/>
        </a:xfrm>
      </p:grpSpPr>
      <p:sp>
        <p:nvSpPr>
          <p:cNvPr id="132" name="Shape 132"/>
          <p:cNvSpPr txBox="1"/>
          <p:nvPr/>
        </p:nvSpPr>
        <p:spPr>
          <a:xfrm>
            <a:off x="84302" y="6527800"/>
            <a:ext cx="228600" cy="177800"/>
          </a:xfrm>
          <a:prstGeom prst="rect">
            <a:avLst/>
          </a:prstGeom>
          <a:solidFill>
            <a:srgbClr val="BFBFBF"/>
          </a:solidFill>
          <a:ln>
            <a:noFill/>
          </a:ln>
        </p:spPr>
        <p:txBody>
          <a:bodyPr wrap="square" lIns="0" tIns="0" rIns="0" bIns="0" anchor="ctr" anchorCtr="0">
            <a:noAutofit/>
          </a:bodyPr>
          <a:lstStyle/>
          <a:p>
            <a:pPr algn="ctr">
              <a:buSzPct val="25000"/>
            </a:pPr>
            <a:fld id="{00000000-1234-1234-1234-123412341234}" type="slidenum">
              <a:rPr lang="en-US" sz="800" b="1">
                <a:solidFill>
                  <a:srgbClr val="000000"/>
                </a:solidFill>
                <a:ea typeface="Arial"/>
                <a:cs typeface="Arial"/>
                <a:sym typeface="Arial"/>
              </a:rPr>
              <a:pPr algn="ctr">
                <a:buSzPct val="25000"/>
              </a:pPr>
              <a:t>‹#›</a:t>
            </a:fld>
            <a:endParaRPr lang="en-US" sz="800" b="1" dirty="0">
              <a:solidFill>
                <a:srgbClr val="000000"/>
              </a:solidFill>
              <a:ea typeface="Arial"/>
              <a:cs typeface="Arial"/>
              <a:sym typeface="Arial"/>
            </a:endParaRPr>
          </a:p>
        </p:txBody>
      </p:sp>
    </p:spTree>
    <p:extLst>
      <p:ext uri="{BB962C8B-B14F-4D97-AF65-F5344CB8AC3E}">
        <p14:creationId xmlns:p14="http://schemas.microsoft.com/office/powerpoint/2010/main" val="1529729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Shape 133"/>
        <p:cNvGrpSpPr/>
        <p:nvPr/>
      </p:nvGrpSpPr>
      <p:grpSpPr>
        <a:xfrm>
          <a:off x="0" y="0"/>
          <a:ext cx="0" cy="0"/>
          <a:chOff x="0" y="0"/>
          <a:chExt cx="0" cy="0"/>
        </a:xfrm>
      </p:grpSpPr>
    </p:spTree>
    <p:extLst>
      <p:ext uri="{BB962C8B-B14F-4D97-AF65-F5344CB8AC3E}">
        <p14:creationId xmlns:p14="http://schemas.microsoft.com/office/powerpoint/2010/main" val="3054435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agenda">
    <p:bg>
      <p:bgPr>
        <a:solidFill>
          <a:schemeClr val="lt1"/>
        </a:solidFill>
        <a:effectLst/>
      </p:bgPr>
    </p:bg>
    <p:spTree>
      <p:nvGrpSpPr>
        <p:cNvPr id="1" name="Shape 134"/>
        <p:cNvGrpSpPr/>
        <p:nvPr/>
      </p:nvGrpSpPr>
      <p:grpSpPr>
        <a:xfrm>
          <a:off x="0" y="0"/>
          <a:ext cx="0" cy="0"/>
          <a:chOff x="0" y="0"/>
          <a:chExt cx="0" cy="0"/>
        </a:xfrm>
      </p:grpSpPr>
      <p:pic>
        <p:nvPicPr>
          <p:cNvPr id="135" name="Shape 135"/>
          <p:cNvPicPr preferRelativeResize="0"/>
          <p:nvPr/>
        </p:nvPicPr>
        <p:blipFill rotWithShape="1">
          <a:blip r:embed="rId2">
            <a:alphaModFix/>
          </a:blip>
          <a:srcRect l="19683" r="19869"/>
          <a:stretch/>
        </p:blipFill>
        <p:spPr>
          <a:xfrm>
            <a:off x="-14710" y="4484"/>
            <a:ext cx="6194592" cy="6829358"/>
          </a:xfrm>
          <a:prstGeom prst="rect">
            <a:avLst/>
          </a:prstGeom>
          <a:noFill/>
          <a:ln>
            <a:noFill/>
          </a:ln>
        </p:spPr>
      </p:pic>
      <p:sp>
        <p:nvSpPr>
          <p:cNvPr id="136" name="Shape 136"/>
          <p:cNvSpPr/>
          <p:nvPr/>
        </p:nvSpPr>
        <p:spPr>
          <a:xfrm>
            <a:off x="0" y="-13853"/>
            <a:ext cx="6215310" cy="6871853"/>
          </a:xfrm>
          <a:prstGeom prst="rect">
            <a:avLst/>
          </a:prstGeom>
          <a:solidFill>
            <a:srgbClr val="3F3F3F">
              <a:alpha val="80000"/>
            </a:srgbClr>
          </a:solidFill>
          <a:ln>
            <a:noFill/>
          </a:ln>
        </p:spPr>
        <p:txBody>
          <a:bodyPr wrap="square" lIns="91425" tIns="45700" rIns="91425" bIns="45700" anchor="ctr" anchorCtr="0">
            <a:noAutofit/>
          </a:bodyPr>
          <a:lstStyle/>
          <a:p>
            <a:pPr algn="ctr"/>
            <a:endParaRPr dirty="0">
              <a:solidFill>
                <a:srgbClr val="FFFFFF"/>
              </a:solidFill>
              <a:latin typeface="Calibri"/>
              <a:ea typeface="Calibri"/>
              <a:cs typeface="Calibri"/>
              <a:sym typeface="Calibri"/>
            </a:endParaRPr>
          </a:p>
        </p:txBody>
      </p:sp>
      <p:sp>
        <p:nvSpPr>
          <p:cNvPr id="137" name="Shape 137"/>
          <p:cNvSpPr/>
          <p:nvPr/>
        </p:nvSpPr>
        <p:spPr>
          <a:xfrm>
            <a:off x="6212314" y="578981"/>
            <a:ext cx="1185657" cy="641298"/>
          </a:xfrm>
          <a:prstGeom prst="homePlate">
            <a:avLst>
              <a:gd name="adj" fmla="val 50000"/>
            </a:avLst>
          </a:prstGeom>
          <a:solidFill>
            <a:schemeClr val="accent3"/>
          </a:solidFill>
          <a:ln>
            <a:noFill/>
          </a:ln>
        </p:spPr>
        <p:txBody>
          <a:bodyPr wrap="square" lIns="91425" tIns="45700" rIns="91425" bIns="45700" anchor="ctr" anchorCtr="0">
            <a:noAutofit/>
          </a:bodyPr>
          <a:lstStyle/>
          <a:p>
            <a:pPr algn="ctr"/>
            <a:endParaRPr dirty="0">
              <a:solidFill>
                <a:srgbClr val="000000"/>
              </a:solidFill>
              <a:latin typeface="Calibri"/>
              <a:ea typeface="Calibri"/>
              <a:cs typeface="Calibri"/>
              <a:sym typeface="Calibri"/>
            </a:endParaRPr>
          </a:p>
        </p:txBody>
      </p:sp>
      <p:sp>
        <p:nvSpPr>
          <p:cNvPr id="138" name="Shape 138"/>
          <p:cNvSpPr/>
          <p:nvPr/>
        </p:nvSpPr>
        <p:spPr>
          <a:xfrm>
            <a:off x="6212314" y="1954531"/>
            <a:ext cx="1169399" cy="632502"/>
          </a:xfrm>
          <a:prstGeom prst="homePlate">
            <a:avLst>
              <a:gd name="adj" fmla="val 50000"/>
            </a:avLst>
          </a:prstGeom>
          <a:solidFill>
            <a:schemeClr val="accent5"/>
          </a:solidFill>
          <a:ln>
            <a:noFill/>
          </a:ln>
        </p:spPr>
        <p:txBody>
          <a:bodyPr wrap="square" lIns="91425" tIns="45700" rIns="91425" bIns="45700" anchor="ctr" anchorCtr="0">
            <a:noAutofit/>
          </a:bodyPr>
          <a:lstStyle/>
          <a:p>
            <a:pPr algn="ctr"/>
            <a:endParaRPr dirty="0">
              <a:solidFill>
                <a:srgbClr val="000000"/>
              </a:solidFill>
              <a:latin typeface="Calibri"/>
              <a:ea typeface="Calibri"/>
              <a:cs typeface="Calibri"/>
              <a:sym typeface="Calibri"/>
            </a:endParaRPr>
          </a:p>
        </p:txBody>
      </p:sp>
      <p:sp>
        <p:nvSpPr>
          <p:cNvPr id="139" name="Shape 139"/>
          <p:cNvSpPr/>
          <p:nvPr/>
        </p:nvSpPr>
        <p:spPr>
          <a:xfrm>
            <a:off x="6212314" y="3321285"/>
            <a:ext cx="1169399" cy="632502"/>
          </a:xfrm>
          <a:prstGeom prst="homePlate">
            <a:avLst>
              <a:gd name="adj" fmla="val 50000"/>
            </a:avLst>
          </a:prstGeom>
          <a:solidFill>
            <a:schemeClr val="accent4"/>
          </a:solidFill>
          <a:ln>
            <a:noFill/>
          </a:ln>
        </p:spPr>
        <p:txBody>
          <a:bodyPr wrap="square" lIns="91425" tIns="45700" rIns="91425" bIns="45700" anchor="ctr" anchorCtr="0">
            <a:noAutofit/>
          </a:bodyPr>
          <a:lstStyle/>
          <a:p>
            <a:pPr algn="ctr"/>
            <a:endParaRPr dirty="0">
              <a:solidFill>
                <a:srgbClr val="000000"/>
              </a:solidFill>
              <a:latin typeface="Calibri"/>
              <a:ea typeface="Calibri"/>
              <a:cs typeface="Calibri"/>
              <a:sym typeface="Calibri"/>
            </a:endParaRPr>
          </a:p>
        </p:txBody>
      </p:sp>
      <p:sp>
        <p:nvSpPr>
          <p:cNvPr id="140" name="Shape 140"/>
          <p:cNvSpPr/>
          <p:nvPr/>
        </p:nvSpPr>
        <p:spPr>
          <a:xfrm>
            <a:off x="6212314" y="4688038"/>
            <a:ext cx="1169399" cy="632502"/>
          </a:xfrm>
          <a:prstGeom prst="homePlate">
            <a:avLst>
              <a:gd name="adj" fmla="val 50000"/>
            </a:avLst>
          </a:prstGeom>
          <a:solidFill>
            <a:schemeClr val="accent1"/>
          </a:solidFill>
          <a:ln>
            <a:noFill/>
          </a:ln>
        </p:spPr>
        <p:txBody>
          <a:bodyPr wrap="square" lIns="91425" tIns="45700" rIns="91425" bIns="45700" anchor="ctr" anchorCtr="0">
            <a:noAutofit/>
          </a:bodyPr>
          <a:lstStyle/>
          <a:p>
            <a:pPr algn="ctr"/>
            <a:endParaRPr dirty="0">
              <a:solidFill>
                <a:srgbClr val="000000"/>
              </a:solidFill>
              <a:latin typeface="Calibri"/>
              <a:ea typeface="Calibri"/>
              <a:cs typeface="Calibri"/>
              <a:sym typeface="Calibri"/>
            </a:endParaRPr>
          </a:p>
        </p:txBody>
      </p:sp>
      <p:sp>
        <p:nvSpPr>
          <p:cNvPr id="141" name="Shape 141"/>
          <p:cNvSpPr txBox="1">
            <a:spLocks noGrp="1"/>
          </p:cNvSpPr>
          <p:nvPr>
            <p:ph type="body" idx="1"/>
          </p:nvPr>
        </p:nvSpPr>
        <p:spPr>
          <a:xfrm>
            <a:off x="1324396" y="2964873"/>
            <a:ext cx="3591716" cy="914401"/>
          </a:xfrm>
          <a:prstGeom prst="rect">
            <a:avLst/>
          </a:prstGeom>
          <a:noFill/>
          <a:ln>
            <a:noFill/>
          </a:ln>
        </p:spPr>
        <p:txBody>
          <a:bodyPr wrap="square" lIns="91425" tIns="91425" rIns="91425" bIns="91425" anchor="ctr" anchorCtr="0"/>
          <a:lstStyle>
            <a:lvl1pPr marL="0" marR="0" lvl="0" indent="0" algn="ctr" rtl="0">
              <a:lnSpc>
                <a:spcPct val="100000"/>
              </a:lnSpc>
              <a:spcBef>
                <a:spcPts val="1000"/>
              </a:spcBef>
              <a:buClr>
                <a:schemeClr val="accent1"/>
              </a:buClr>
              <a:buSzPct val="100000"/>
              <a:buFont typeface="Noto Sans Symbols"/>
              <a:buNone/>
              <a:defRPr sz="3200" b="0"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2" name="Shape 142"/>
          <p:cNvSpPr txBox="1">
            <a:spLocks noGrp="1"/>
          </p:cNvSpPr>
          <p:nvPr>
            <p:ph type="body" idx="2"/>
          </p:nvPr>
        </p:nvSpPr>
        <p:spPr>
          <a:xfrm>
            <a:off x="7750522" y="587306"/>
            <a:ext cx="4110084" cy="624648"/>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2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3" name="Shape 143"/>
          <p:cNvSpPr txBox="1">
            <a:spLocks noGrp="1"/>
          </p:cNvSpPr>
          <p:nvPr>
            <p:ph type="body" idx="3"/>
          </p:nvPr>
        </p:nvSpPr>
        <p:spPr>
          <a:xfrm>
            <a:off x="6439087" y="723900"/>
            <a:ext cx="525798" cy="351460"/>
          </a:xfrm>
          <a:prstGeom prst="rect">
            <a:avLst/>
          </a:prstGeom>
          <a:noFill/>
          <a:ln>
            <a:noFill/>
          </a:ln>
        </p:spPr>
        <p:txBody>
          <a:bodyPr wrap="square" lIns="91425" tIns="91425" rIns="91425" bIns="91425" anchor="ctr" anchorCtr="0"/>
          <a:lstStyle>
            <a:lvl1pPr marL="0" marR="0" lvl="0" indent="0" algn="ctr" rtl="0">
              <a:lnSpc>
                <a:spcPct val="100000"/>
              </a:lnSpc>
              <a:spcBef>
                <a:spcPts val="1000"/>
              </a:spcBef>
              <a:buClr>
                <a:schemeClr val="accent1"/>
              </a:buClr>
              <a:buSzPct val="100000"/>
              <a:buFont typeface="Noto Sans Symbols"/>
              <a:buNone/>
              <a:defRPr sz="2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4" name="Shape 144"/>
          <p:cNvSpPr txBox="1">
            <a:spLocks noGrp="1"/>
          </p:cNvSpPr>
          <p:nvPr>
            <p:ph type="body" idx="4"/>
          </p:nvPr>
        </p:nvSpPr>
        <p:spPr>
          <a:xfrm>
            <a:off x="6425439" y="2095052"/>
            <a:ext cx="525798" cy="351460"/>
          </a:xfrm>
          <a:prstGeom prst="rect">
            <a:avLst/>
          </a:prstGeom>
          <a:noFill/>
          <a:ln>
            <a:noFill/>
          </a:ln>
        </p:spPr>
        <p:txBody>
          <a:bodyPr wrap="square" lIns="91425" tIns="91425" rIns="91425" bIns="91425" anchor="ctr" anchorCtr="0"/>
          <a:lstStyle>
            <a:lvl1pPr marL="0" marR="0" lvl="0" indent="0" algn="ctr" rtl="0">
              <a:lnSpc>
                <a:spcPct val="100000"/>
              </a:lnSpc>
              <a:spcBef>
                <a:spcPts val="1000"/>
              </a:spcBef>
              <a:buClr>
                <a:schemeClr val="accent1"/>
              </a:buClr>
              <a:buSzPct val="100000"/>
              <a:buFont typeface="Noto Sans Symbols"/>
              <a:buNone/>
              <a:defRPr sz="2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5" name="Shape 145"/>
          <p:cNvSpPr txBox="1">
            <a:spLocks noGrp="1"/>
          </p:cNvSpPr>
          <p:nvPr>
            <p:ph type="body" idx="5"/>
          </p:nvPr>
        </p:nvSpPr>
        <p:spPr>
          <a:xfrm>
            <a:off x="6425439" y="3461806"/>
            <a:ext cx="525798" cy="351460"/>
          </a:xfrm>
          <a:prstGeom prst="rect">
            <a:avLst/>
          </a:prstGeom>
          <a:noFill/>
          <a:ln>
            <a:noFill/>
          </a:ln>
        </p:spPr>
        <p:txBody>
          <a:bodyPr wrap="square" lIns="91425" tIns="91425" rIns="91425" bIns="91425" anchor="ctr" anchorCtr="0"/>
          <a:lstStyle>
            <a:lvl1pPr marL="0" marR="0" lvl="0" indent="0" algn="ctr" rtl="0">
              <a:lnSpc>
                <a:spcPct val="100000"/>
              </a:lnSpc>
              <a:spcBef>
                <a:spcPts val="1000"/>
              </a:spcBef>
              <a:buClr>
                <a:schemeClr val="accent1"/>
              </a:buClr>
              <a:buSzPct val="100000"/>
              <a:buFont typeface="Noto Sans Symbols"/>
              <a:buNone/>
              <a:defRPr sz="2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6" name="Shape 146"/>
          <p:cNvSpPr txBox="1">
            <a:spLocks noGrp="1"/>
          </p:cNvSpPr>
          <p:nvPr>
            <p:ph type="body" idx="6"/>
          </p:nvPr>
        </p:nvSpPr>
        <p:spPr>
          <a:xfrm>
            <a:off x="6425439" y="4828559"/>
            <a:ext cx="525798" cy="351460"/>
          </a:xfrm>
          <a:prstGeom prst="rect">
            <a:avLst/>
          </a:prstGeom>
          <a:noFill/>
          <a:ln>
            <a:noFill/>
          </a:ln>
        </p:spPr>
        <p:txBody>
          <a:bodyPr wrap="square" lIns="91425" tIns="91425" rIns="91425" bIns="91425" anchor="ctr" anchorCtr="0"/>
          <a:lstStyle>
            <a:lvl1pPr marL="0" marR="0" lvl="0" indent="0" algn="ctr" rtl="0">
              <a:lnSpc>
                <a:spcPct val="100000"/>
              </a:lnSpc>
              <a:spcBef>
                <a:spcPts val="1000"/>
              </a:spcBef>
              <a:buClr>
                <a:schemeClr val="accent1"/>
              </a:buClr>
              <a:buSzPct val="100000"/>
              <a:buFont typeface="Noto Sans Symbols"/>
              <a:buNone/>
              <a:defRPr sz="2400" b="1"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7" name="Shape 147"/>
          <p:cNvSpPr txBox="1">
            <a:spLocks noGrp="1"/>
          </p:cNvSpPr>
          <p:nvPr>
            <p:ph type="body" idx="7"/>
          </p:nvPr>
        </p:nvSpPr>
        <p:spPr>
          <a:xfrm>
            <a:off x="7736874" y="1958458"/>
            <a:ext cx="4110084" cy="624648"/>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2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8" name="Shape 148"/>
          <p:cNvSpPr txBox="1">
            <a:spLocks noGrp="1"/>
          </p:cNvSpPr>
          <p:nvPr>
            <p:ph type="body" idx="8"/>
          </p:nvPr>
        </p:nvSpPr>
        <p:spPr>
          <a:xfrm>
            <a:off x="7736874" y="3325212"/>
            <a:ext cx="4110084" cy="624648"/>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2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49" name="Shape 149"/>
          <p:cNvSpPr txBox="1">
            <a:spLocks noGrp="1"/>
          </p:cNvSpPr>
          <p:nvPr>
            <p:ph type="body" idx="9"/>
          </p:nvPr>
        </p:nvSpPr>
        <p:spPr>
          <a:xfrm>
            <a:off x="7736874" y="4691965"/>
            <a:ext cx="4110084" cy="624648"/>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24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50" name="Shape 150"/>
          <p:cNvSpPr/>
          <p:nvPr/>
        </p:nvSpPr>
        <p:spPr>
          <a:xfrm flipH="1">
            <a:off x="11037890" y="6196877"/>
            <a:ext cx="1149348" cy="656012"/>
          </a:xfrm>
          <a:prstGeom prst="roundRect">
            <a:avLst>
              <a:gd name="adj" fmla="val 0"/>
            </a:avLst>
          </a:prstGeom>
          <a:solidFill>
            <a:schemeClr val="lt1"/>
          </a:solidFill>
          <a:ln>
            <a:noFill/>
          </a:ln>
        </p:spPr>
        <p:txBody>
          <a:bodyPr wrap="square" lIns="91425" tIns="45700" rIns="91425" bIns="45700" anchor="ctr" anchorCtr="0">
            <a:noAutofit/>
          </a:bodyPr>
          <a:lstStyle/>
          <a:p>
            <a:pPr algn="ctr"/>
            <a:endParaRPr dirty="0">
              <a:solidFill>
                <a:srgbClr val="000000"/>
              </a:solidFill>
              <a:latin typeface="Calibri"/>
              <a:ea typeface="Calibri"/>
              <a:cs typeface="Calibri"/>
              <a:sym typeface="Calibri"/>
            </a:endParaRPr>
          </a:p>
        </p:txBody>
      </p:sp>
      <p:pic>
        <p:nvPicPr>
          <p:cNvPr id="151" name="Shape 151"/>
          <p:cNvPicPr preferRelativeResize="0"/>
          <p:nvPr/>
        </p:nvPicPr>
        <p:blipFill rotWithShape="1">
          <a:blip r:embed="rId3">
            <a:alphaModFix/>
          </a:blip>
          <a:srcRect/>
          <a:stretch/>
        </p:blipFill>
        <p:spPr>
          <a:xfrm>
            <a:off x="10695009" y="5850030"/>
            <a:ext cx="1416349" cy="1001973"/>
          </a:xfrm>
          <a:prstGeom prst="rect">
            <a:avLst/>
          </a:prstGeom>
          <a:noFill/>
          <a:ln>
            <a:noFill/>
          </a:ln>
        </p:spPr>
      </p:pic>
    </p:spTree>
    <p:extLst>
      <p:ext uri="{BB962C8B-B14F-4D97-AF65-F5344CB8AC3E}">
        <p14:creationId xmlns:p14="http://schemas.microsoft.com/office/powerpoint/2010/main" val="1928553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ver page">
    <p:spTree>
      <p:nvGrpSpPr>
        <p:cNvPr id="1" name="Shape 152"/>
        <p:cNvGrpSpPr/>
        <p:nvPr/>
      </p:nvGrpSpPr>
      <p:grpSpPr>
        <a:xfrm>
          <a:off x="0" y="0"/>
          <a:ext cx="0" cy="0"/>
          <a:chOff x="0" y="0"/>
          <a:chExt cx="0" cy="0"/>
        </a:xfrm>
      </p:grpSpPr>
      <p:sp>
        <p:nvSpPr>
          <p:cNvPr id="153" name="Shape 153"/>
          <p:cNvSpPr/>
          <p:nvPr/>
        </p:nvSpPr>
        <p:spPr>
          <a:xfrm>
            <a:off x="0" y="0"/>
            <a:ext cx="12192000" cy="4611584"/>
          </a:xfrm>
          <a:prstGeom prst="round2SameRect">
            <a:avLst>
              <a:gd name="adj1" fmla="val 0"/>
              <a:gd name="adj2" fmla="val 0"/>
            </a:avLst>
          </a:prstGeom>
          <a:gradFill>
            <a:gsLst>
              <a:gs pos="0">
                <a:srgbClr val="052049"/>
              </a:gs>
              <a:gs pos="73000">
                <a:srgbClr val="1957A3"/>
              </a:gs>
              <a:gs pos="100000">
                <a:srgbClr val="1957A3"/>
              </a:gs>
            </a:gsLst>
            <a:lin ang="5400000" scaled="0"/>
          </a:gradFill>
          <a:ln>
            <a:noFill/>
          </a:ln>
        </p:spPr>
        <p:txBody>
          <a:bodyPr wrap="square" lIns="91425" tIns="45700" rIns="91425" bIns="45700" anchor="ctr" anchorCtr="0">
            <a:noAutofit/>
          </a:bodyPr>
          <a:lstStyle/>
          <a:p>
            <a:pPr algn="ctr"/>
            <a:endParaRPr dirty="0">
              <a:solidFill>
                <a:srgbClr val="FFFFFF"/>
              </a:solidFill>
              <a:latin typeface="Calibri"/>
              <a:ea typeface="Calibri"/>
              <a:cs typeface="Calibri"/>
              <a:sym typeface="Calibri"/>
            </a:endParaRPr>
          </a:p>
        </p:txBody>
      </p:sp>
      <p:sp>
        <p:nvSpPr>
          <p:cNvPr id="154" name="Shape 154"/>
          <p:cNvSpPr txBox="1">
            <a:spLocks noGrp="1"/>
          </p:cNvSpPr>
          <p:nvPr>
            <p:ph type="title"/>
          </p:nvPr>
        </p:nvSpPr>
        <p:spPr>
          <a:xfrm>
            <a:off x="821343" y="696616"/>
            <a:ext cx="3879577" cy="114535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55" name="Shape 155"/>
          <p:cNvSpPr/>
          <p:nvPr/>
        </p:nvSpPr>
        <p:spPr>
          <a:xfrm>
            <a:off x="0" y="4611584"/>
            <a:ext cx="12192000" cy="2246416"/>
          </a:xfrm>
          <a:prstGeom prst="rect">
            <a:avLst/>
          </a:prstGeom>
          <a:solidFill>
            <a:schemeClr val="lt1"/>
          </a:solidFill>
          <a:ln w="12700"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p>
            <a:pPr algn="ctr"/>
            <a:endParaRPr dirty="0">
              <a:solidFill>
                <a:srgbClr val="FFFFFF"/>
              </a:solidFill>
              <a:latin typeface="Calibri"/>
              <a:ea typeface="Calibri"/>
              <a:cs typeface="Calibri"/>
              <a:sym typeface="Calibri"/>
            </a:endParaRPr>
          </a:p>
        </p:txBody>
      </p:sp>
      <p:pic>
        <p:nvPicPr>
          <p:cNvPr id="156" name="Shape 156"/>
          <p:cNvPicPr preferRelativeResize="0"/>
          <p:nvPr/>
        </p:nvPicPr>
        <p:blipFill rotWithShape="1">
          <a:blip r:embed="rId2">
            <a:alphaModFix/>
          </a:blip>
          <a:srcRect/>
          <a:stretch/>
        </p:blipFill>
        <p:spPr>
          <a:xfrm>
            <a:off x="9062499" y="4522684"/>
            <a:ext cx="3122381" cy="2207386"/>
          </a:xfrm>
          <a:prstGeom prst="rect">
            <a:avLst/>
          </a:prstGeom>
          <a:noFill/>
          <a:ln>
            <a:noFill/>
          </a:ln>
        </p:spPr>
      </p:pic>
      <p:sp>
        <p:nvSpPr>
          <p:cNvPr id="157" name="Shape 157"/>
          <p:cNvSpPr txBox="1">
            <a:spLocks noGrp="1"/>
          </p:cNvSpPr>
          <p:nvPr>
            <p:ph type="body" idx="1"/>
          </p:nvPr>
        </p:nvSpPr>
        <p:spPr>
          <a:xfrm>
            <a:off x="821343" y="2126743"/>
            <a:ext cx="4254313" cy="457200"/>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2000" b="0"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58" name="Shape 158"/>
          <p:cNvSpPr txBox="1">
            <a:spLocks noGrp="1"/>
          </p:cNvSpPr>
          <p:nvPr>
            <p:ph type="body" idx="2"/>
          </p:nvPr>
        </p:nvSpPr>
        <p:spPr>
          <a:xfrm>
            <a:off x="821343" y="2868720"/>
            <a:ext cx="2637248" cy="426958"/>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1600" b="0"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59" name="Shape 159"/>
          <p:cNvSpPr txBox="1">
            <a:spLocks noGrp="1"/>
          </p:cNvSpPr>
          <p:nvPr>
            <p:ph type="body" idx="3"/>
          </p:nvPr>
        </p:nvSpPr>
        <p:spPr>
          <a:xfrm>
            <a:off x="821343" y="3580454"/>
            <a:ext cx="2637248" cy="426958"/>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buClr>
                <a:schemeClr val="accent1"/>
              </a:buClr>
              <a:buSzPct val="100000"/>
              <a:buFont typeface="Noto Sans Symbols"/>
              <a:buNone/>
              <a:defRPr sz="1600" b="0" i="0" u="none" strike="noStrike" cap="none">
                <a:solidFill>
                  <a:schemeClr val="lt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2436015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73491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
        <p:nvSpPr>
          <p:cNvPr id="27" name="Slide Number Placeholder 5">
            <a:extLst>
              <a:ext uri="{FF2B5EF4-FFF2-40B4-BE49-F238E27FC236}">
                <a16:creationId xmlns:a16="http://schemas.microsoft.com/office/drawing/2014/main" id="{0DDA1AEC-9C4B-4577-B755-750800CDE8BA}"/>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212330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cs typeface="Arial" panose="020B0604020202020204" pitchFamily="34" charset="0"/>
              </a:endParaRPr>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cs typeface="Arial" panose="020B0604020202020204" pitchFamily="34" charset="0"/>
              </a:endParaRPr>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cs typeface="Arial" panose="020B0604020202020204" pitchFamily="34" charset="0"/>
              </a:endParaRPr>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cs typeface="Arial" panose="020B0604020202020204" pitchFamily="34" charset="0"/>
              </a:endParaRPr>
            </a:p>
          </p:txBody>
        </p:sp>
      </p:grpSp>
    </p:spTree>
    <p:extLst>
      <p:ext uri="{BB962C8B-B14F-4D97-AF65-F5344CB8AC3E}">
        <p14:creationId xmlns:p14="http://schemas.microsoft.com/office/powerpoint/2010/main" val="4164626672"/>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152400"/>
            <a:ext cx="10972800" cy="715962"/>
          </a:xfrm>
        </p:spPr>
        <p:txBody>
          <a:bodyPr>
            <a:normAutofit/>
          </a:bodyPr>
          <a:lstStyle>
            <a:lvl1pPr algn="l">
              <a:defRPr sz="4000" b="1">
                <a:solidFill>
                  <a:schemeClr val="tx1">
                    <a:lumMod val="75000"/>
                    <a:lumOff val="25000"/>
                  </a:schemeClr>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F004D388-223D-45C1-908D-CC497E00E72E}" type="datetimeFigureOut">
              <a:rPr lang="en-US" smtClean="0">
                <a:solidFill>
                  <a:srgbClr val="000000"/>
                </a:solidFill>
              </a:rPr>
              <a:pPr/>
              <a:t>7/23/2020</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Slide Number Placeholder 4"/>
          <p:cNvSpPr>
            <a:spLocks noGrp="1"/>
          </p:cNvSpPr>
          <p:nvPr>
            <p:ph type="sldNum" sz="quarter" idx="12"/>
          </p:nvPr>
        </p:nvSpPr>
        <p:spPr/>
        <p:txBody>
          <a:bodyPr/>
          <a:lstStyle/>
          <a:p>
            <a:fld id="{33E85A36-2DCF-42C4-9E23-146EC3DF3383}"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380808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and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079" y="190637"/>
            <a:ext cx="10310511" cy="711764"/>
          </a:xfrm>
          <a:prstGeom prst="rect">
            <a:avLst/>
          </a:prstGeom>
        </p:spPr>
        <p:txBody>
          <a:bodyPr lIns="91354" tIns="45678" rIns="91354" bIns="45678"/>
          <a:lstStyle>
            <a:lvl1pPr marL="0" algn="l" defTabSz="1210082" rtl="0" eaLnBrk="1" latinLnBrk="0" hangingPunct="1">
              <a:spcBef>
                <a:spcPct val="0"/>
              </a:spcBef>
              <a:buNone/>
              <a:defRPr lang="en-US" sz="3529" b="0" i="0" kern="1200" dirty="0">
                <a:solidFill>
                  <a:srgbClr val="DC3C00"/>
                </a:solidFill>
                <a:latin typeface="Segoe UI Light"/>
                <a:ea typeface="Segoe UI" pitchFamily="34" charset="0"/>
                <a:cs typeface="Segoe UI Light"/>
              </a:defRPr>
            </a:lvl1pPr>
          </a:lstStyle>
          <a:p>
            <a:r>
              <a:rPr lang="en-US" dirty="0"/>
              <a:t>Headline</a:t>
            </a:r>
          </a:p>
        </p:txBody>
      </p:sp>
      <p:sp>
        <p:nvSpPr>
          <p:cNvPr id="4" name="Text Placeholder 3"/>
          <p:cNvSpPr>
            <a:spLocks noGrp="1"/>
          </p:cNvSpPr>
          <p:nvPr>
            <p:ph type="body" sz="quarter" idx="10" hasCustomPrompt="1"/>
          </p:nvPr>
        </p:nvSpPr>
        <p:spPr>
          <a:xfrm>
            <a:off x="388217" y="687247"/>
            <a:ext cx="1280375" cy="414576"/>
          </a:xfrm>
          <a:prstGeom prst="rect">
            <a:avLst/>
          </a:prstGeom>
        </p:spPr>
        <p:txBody>
          <a:bodyPr vert="horz" lIns="91354" tIns="45678" rIns="91354" bIns="45678"/>
          <a:lstStyle>
            <a:lvl1pPr marL="0" indent="0" algn="l" defTabSz="1210082" rtl="0" eaLnBrk="1" latinLnBrk="0" hangingPunct="1">
              <a:lnSpc>
                <a:spcPct val="120000"/>
              </a:lnSpc>
              <a:spcBef>
                <a:spcPct val="0"/>
              </a:spcBef>
              <a:buNone/>
              <a:defRPr lang="en-US" sz="1765" b="0" i="0" kern="1200" dirty="0">
                <a:solidFill>
                  <a:srgbClr val="DD5800"/>
                </a:solidFill>
                <a:latin typeface="Segoe UI Semibold"/>
                <a:ea typeface="+mn-ea"/>
                <a:cs typeface="Segoe UI Semibold"/>
              </a:defRPr>
            </a:lvl1pPr>
          </a:lstStyle>
          <a:p>
            <a:pPr lvl="0"/>
            <a:r>
              <a:rPr lang="en-US" dirty="0"/>
              <a:t>SUBHEAD</a:t>
            </a:r>
          </a:p>
        </p:txBody>
      </p:sp>
    </p:spTree>
    <p:extLst>
      <p:ext uri="{BB962C8B-B14F-4D97-AF65-F5344CB8AC3E}">
        <p14:creationId xmlns:p14="http://schemas.microsoft.com/office/powerpoint/2010/main" val="581495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4056" y="238547"/>
            <a:ext cx="11543103" cy="616455"/>
          </a:xfrm>
          <a:prstGeom prst="rect">
            <a:avLst/>
          </a:prstGeom>
          <a:noFill/>
          <a:ln>
            <a:noFill/>
          </a:ln>
        </p:spPr>
        <p:txBody>
          <a:bodyPr lIns="91425" tIns="91425" rIns="91425" bIns="91425" anchor="ctr" anchorCtr="0"/>
          <a:lstStyle>
            <a:lvl1pPr marL="0" marR="0" lvl="0" indent="0" algn="l" rtl="0">
              <a:lnSpc>
                <a:spcPct val="100000"/>
              </a:lnSpc>
              <a:spcBef>
                <a:spcPts val="0"/>
              </a:spcBef>
              <a:buClr>
                <a:schemeClr val="dk1"/>
              </a:buClr>
              <a:buFont typeface="Calibri"/>
              <a:buNone/>
              <a:defRPr sz="31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9" name="Shape 29"/>
          <p:cNvSpPr txBox="1">
            <a:spLocks noGrp="1"/>
          </p:cNvSpPr>
          <p:nvPr>
            <p:ph type="body" idx="1"/>
          </p:nvPr>
        </p:nvSpPr>
        <p:spPr>
          <a:xfrm>
            <a:off x="324047" y="854995"/>
            <a:ext cx="11543103" cy="336244"/>
          </a:xfrm>
          <a:prstGeom prst="rect">
            <a:avLst/>
          </a:prstGeom>
          <a:noFill/>
          <a:ln>
            <a:noFill/>
          </a:ln>
        </p:spPr>
        <p:txBody>
          <a:bodyPr lIns="91425" tIns="91425" rIns="91425" bIns="91425" anchor="t" anchorCtr="0"/>
          <a:lstStyle>
            <a:lvl1pPr marL="0" marR="0" lvl="0" indent="0" algn="l" rtl="0">
              <a:spcBef>
                <a:spcPts val="400"/>
              </a:spcBef>
              <a:buClr>
                <a:schemeClr val="dk1"/>
              </a:buClr>
              <a:buFont typeface="Noto Sans Symbols"/>
              <a:buNone/>
              <a:defRPr sz="2000" b="0" i="0" u="none" strike="noStrike" cap="none">
                <a:solidFill>
                  <a:schemeClr val="dk1"/>
                </a:solidFill>
                <a:latin typeface="Calibri"/>
                <a:ea typeface="Calibri"/>
                <a:cs typeface="Calibri"/>
                <a:sym typeface="Calibri"/>
              </a:defRPr>
            </a:lvl1pPr>
            <a:lvl2pPr marL="360290" marR="0" lvl="1" indent="-74540" algn="l" rtl="0">
              <a:spcBef>
                <a:spcPts val="380"/>
              </a:spcBef>
              <a:buClr>
                <a:schemeClr val="dk1"/>
              </a:buClr>
              <a:buSzPct val="100000"/>
              <a:buFont typeface="Noto Sans Symbols"/>
              <a:buChar char="−"/>
              <a:defRPr sz="1900" b="0" i="0" u="none" strike="noStrike" cap="none">
                <a:solidFill>
                  <a:schemeClr val="dk1"/>
                </a:solidFill>
                <a:latin typeface="Calibri"/>
                <a:ea typeface="Calibri"/>
                <a:cs typeface="Calibri"/>
                <a:sym typeface="Calibri"/>
              </a:defRPr>
            </a:lvl2pPr>
            <a:lvl3pPr marL="536455" marR="0" lvl="2" indent="-60204" algn="l" rtl="0">
              <a:spcBef>
                <a:spcPts val="380"/>
              </a:spcBef>
              <a:buClr>
                <a:schemeClr val="dk1"/>
              </a:buClr>
              <a:buSzPct val="100000"/>
              <a:buFont typeface="Noto Sans Symbols"/>
              <a:buChar char="▪"/>
              <a:defRPr sz="1900" b="0" i="0" u="none" strike="noStrike" cap="none">
                <a:solidFill>
                  <a:schemeClr val="dk1"/>
                </a:solidFill>
                <a:latin typeface="Calibri"/>
                <a:ea typeface="Calibri"/>
                <a:cs typeface="Calibri"/>
                <a:sym typeface="Calibri"/>
              </a:defRPr>
            </a:lvl3pPr>
            <a:lvl4pPr marL="720563" marR="0" lvl="3" indent="-66512" algn="l" rtl="0">
              <a:spcBef>
                <a:spcPts val="380"/>
              </a:spcBef>
              <a:buClr>
                <a:schemeClr val="dk1"/>
              </a:buClr>
              <a:buSzPct val="100000"/>
              <a:buFont typeface="Noto Sans Symbols"/>
              <a:buChar char="−"/>
              <a:defRPr sz="1900" b="0" i="0" u="none" strike="noStrike" cap="none">
                <a:solidFill>
                  <a:schemeClr val="dk1"/>
                </a:solidFill>
                <a:latin typeface="Calibri"/>
                <a:ea typeface="Calibri"/>
                <a:cs typeface="Calibri"/>
                <a:sym typeface="Calibri"/>
              </a:defRPr>
            </a:lvl4pPr>
            <a:lvl5pPr marL="896740" marR="0" lvl="4" indent="-64890" algn="l" rtl="0">
              <a:spcBef>
                <a:spcPts val="380"/>
              </a:spcBef>
              <a:buClr>
                <a:schemeClr val="dk1"/>
              </a:buClr>
              <a:buSzPct val="100000"/>
              <a:buFont typeface="Noto Sans Symbols"/>
              <a:buChar char="▪"/>
              <a:defRPr sz="1900" b="0" i="0" u="none" strike="noStrike" cap="none">
                <a:solidFill>
                  <a:schemeClr val="dk1"/>
                </a:solidFill>
                <a:latin typeface="Calibri"/>
                <a:ea typeface="Calibri"/>
                <a:cs typeface="Calibri"/>
                <a:sym typeface="Calibri"/>
              </a:defRPr>
            </a:lvl5pPr>
            <a:lvl6pPr marL="2514036" marR="0" lvl="5" indent="-113736"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134" marR="0" lvl="6" indent="-113633"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231" marR="0" lvl="7" indent="-113531"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5334" marR="0" lvl="8" indent="-113434"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0" name="Shape 30"/>
          <p:cNvSpPr txBox="1">
            <a:spLocks noGrp="1"/>
          </p:cNvSpPr>
          <p:nvPr>
            <p:ph type="dt" idx="10"/>
          </p:nvPr>
        </p:nvSpPr>
        <p:spPr>
          <a:xfrm>
            <a:off x="323904" y="6356351"/>
            <a:ext cx="2135078" cy="35999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095" marR="0" lvl="1" indent="-12595" algn="l" rtl="0">
              <a:spcBef>
                <a:spcPts val="0"/>
              </a:spcBef>
              <a:buNone/>
              <a:defRPr sz="1900" b="0" i="0" u="none" strike="noStrike" cap="none">
                <a:solidFill>
                  <a:schemeClr val="dk1"/>
                </a:solidFill>
                <a:latin typeface="Calibri"/>
                <a:ea typeface="Calibri"/>
                <a:cs typeface="Calibri"/>
                <a:sym typeface="Calibri"/>
              </a:defRPr>
            </a:lvl2pPr>
            <a:lvl3pPr marL="914196" marR="0" lvl="2" indent="-12496" algn="l" rtl="0">
              <a:spcBef>
                <a:spcPts val="0"/>
              </a:spcBef>
              <a:buNone/>
              <a:defRPr sz="1900" b="0" i="0" u="none" strike="noStrike" cap="none">
                <a:solidFill>
                  <a:schemeClr val="dk1"/>
                </a:solidFill>
                <a:latin typeface="Calibri"/>
                <a:ea typeface="Calibri"/>
                <a:cs typeface="Calibri"/>
                <a:sym typeface="Calibri"/>
              </a:defRPr>
            </a:lvl3pPr>
            <a:lvl4pPr marL="1371294" marR="0" lvl="3" indent="-12394" algn="l" rtl="0">
              <a:spcBef>
                <a:spcPts val="0"/>
              </a:spcBef>
              <a:buNone/>
              <a:defRPr sz="1900" b="0" i="0" u="none" strike="noStrike" cap="none">
                <a:solidFill>
                  <a:schemeClr val="dk1"/>
                </a:solidFill>
                <a:latin typeface="Calibri"/>
                <a:ea typeface="Calibri"/>
                <a:cs typeface="Calibri"/>
                <a:sym typeface="Calibri"/>
              </a:defRPr>
            </a:lvl4pPr>
            <a:lvl5pPr marL="1828392" marR="0" lvl="4" indent="-12292" algn="l" rtl="0">
              <a:spcBef>
                <a:spcPts val="0"/>
              </a:spcBef>
              <a:buNone/>
              <a:defRPr sz="1900" b="0" i="0" u="none" strike="noStrike" cap="none">
                <a:solidFill>
                  <a:schemeClr val="dk1"/>
                </a:solidFill>
                <a:latin typeface="Calibri"/>
                <a:ea typeface="Calibri"/>
                <a:cs typeface="Calibri"/>
                <a:sym typeface="Calibri"/>
              </a:defRPr>
            </a:lvl5pPr>
            <a:lvl6pPr marL="2285494" marR="0" lvl="5" indent="-12194" algn="l" rtl="0">
              <a:spcBef>
                <a:spcPts val="0"/>
              </a:spcBef>
              <a:buNone/>
              <a:defRPr sz="1900" b="0" i="0" u="none" strike="noStrike" cap="none">
                <a:solidFill>
                  <a:schemeClr val="dk1"/>
                </a:solidFill>
                <a:latin typeface="Calibri"/>
                <a:ea typeface="Calibri"/>
                <a:cs typeface="Calibri"/>
                <a:sym typeface="Calibri"/>
              </a:defRPr>
            </a:lvl6pPr>
            <a:lvl7pPr marL="2742586" marR="0" lvl="6" indent="-12086" algn="l" rtl="0">
              <a:spcBef>
                <a:spcPts val="0"/>
              </a:spcBef>
              <a:buNone/>
              <a:defRPr sz="1900" b="0" i="0" u="none" strike="noStrike" cap="none">
                <a:solidFill>
                  <a:schemeClr val="dk1"/>
                </a:solidFill>
                <a:latin typeface="Calibri"/>
                <a:ea typeface="Calibri"/>
                <a:cs typeface="Calibri"/>
                <a:sym typeface="Calibri"/>
              </a:defRPr>
            </a:lvl7pPr>
            <a:lvl8pPr marL="3199680" marR="0" lvl="7" indent="-11980" algn="l" rtl="0">
              <a:spcBef>
                <a:spcPts val="0"/>
              </a:spcBef>
              <a:buNone/>
              <a:defRPr sz="1900" b="0" i="0" u="none" strike="noStrike" cap="none">
                <a:solidFill>
                  <a:schemeClr val="dk1"/>
                </a:solidFill>
                <a:latin typeface="Calibri"/>
                <a:ea typeface="Calibri"/>
                <a:cs typeface="Calibri"/>
                <a:sym typeface="Calibri"/>
              </a:defRPr>
            </a:lvl8pPr>
            <a:lvl9pPr marL="3656774" marR="0" lvl="8" indent="-11874" algn="l" rtl="0">
              <a:spcBef>
                <a:spcPts val="0"/>
              </a:spcBef>
              <a:buNone/>
              <a:defRPr sz="19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2458972" y="6356351"/>
            <a:ext cx="7274060" cy="359999"/>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095" marR="0" lvl="1" indent="-12595" algn="l" rtl="0">
              <a:spcBef>
                <a:spcPts val="0"/>
              </a:spcBef>
              <a:buNone/>
              <a:defRPr sz="1900" b="0" i="0" u="none" strike="noStrike" cap="none">
                <a:solidFill>
                  <a:schemeClr val="dk1"/>
                </a:solidFill>
                <a:latin typeface="Calibri"/>
                <a:ea typeface="Calibri"/>
                <a:cs typeface="Calibri"/>
                <a:sym typeface="Calibri"/>
              </a:defRPr>
            </a:lvl2pPr>
            <a:lvl3pPr marL="914196" marR="0" lvl="2" indent="-12496" algn="l" rtl="0">
              <a:spcBef>
                <a:spcPts val="0"/>
              </a:spcBef>
              <a:buNone/>
              <a:defRPr sz="1900" b="0" i="0" u="none" strike="noStrike" cap="none">
                <a:solidFill>
                  <a:schemeClr val="dk1"/>
                </a:solidFill>
                <a:latin typeface="Calibri"/>
                <a:ea typeface="Calibri"/>
                <a:cs typeface="Calibri"/>
                <a:sym typeface="Calibri"/>
              </a:defRPr>
            </a:lvl3pPr>
            <a:lvl4pPr marL="1371294" marR="0" lvl="3" indent="-12394" algn="l" rtl="0">
              <a:spcBef>
                <a:spcPts val="0"/>
              </a:spcBef>
              <a:buNone/>
              <a:defRPr sz="1900" b="0" i="0" u="none" strike="noStrike" cap="none">
                <a:solidFill>
                  <a:schemeClr val="dk1"/>
                </a:solidFill>
                <a:latin typeface="Calibri"/>
                <a:ea typeface="Calibri"/>
                <a:cs typeface="Calibri"/>
                <a:sym typeface="Calibri"/>
              </a:defRPr>
            </a:lvl4pPr>
            <a:lvl5pPr marL="1828392" marR="0" lvl="4" indent="-12292" algn="l" rtl="0">
              <a:spcBef>
                <a:spcPts val="0"/>
              </a:spcBef>
              <a:buNone/>
              <a:defRPr sz="1900" b="0" i="0" u="none" strike="noStrike" cap="none">
                <a:solidFill>
                  <a:schemeClr val="dk1"/>
                </a:solidFill>
                <a:latin typeface="Calibri"/>
                <a:ea typeface="Calibri"/>
                <a:cs typeface="Calibri"/>
                <a:sym typeface="Calibri"/>
              </a:defRPr>
            </a:lvl5pPr>
            <a:lvl6pPr marL="2285494" marR="0" lvl="5" indent="-12194" algn="l" rtl="0">
              <a:spcBef>
                <a:spcPts val="0"/>
              </a:spcBef>
              <a:buNone/>
              <a:defRPr sz="1900" b="0" i="0" u="none" strike="noStrike" cap="none">
                <a:solidFill>
                  <a:schemeClr val="dk1"/>
                </a:solidFill>
                <a:latin typeface="Calibri"/>
                <a:ea typeface="Calibri"/>
                <a:cs typeface="Calibri"/>
                <a:sym typeface="Calibri"/>
              </a:defRPr>
            </a:lvl6pPr>
            <a:lvl7pPr marL="2742586" marR="0" lvl="6" indent="-12086" algn="l" rtl="0">
              <a:spcBef>
                <a:spcPts val="0"/>
              </a:spcBef>
              <a:buNone/>
              <a:defRPr sz="1900" b="0" i="0" u="none" strike="noStrike" cap="none">
                <a:solidFill>
                  <a:schemeClr val="dk1"/>
                </a:solidFill>
                <a:latin typeface="Calibri"/>
                <a:ea typeface="Calibri"/>
                <a:cs typeface="Calibri"/>
                <a:sym typeface="Calibri"/>
              </a:defRPr>
            </a:lvl7pPr>
            <a:lvl8pPr marL="3199680" marR="0" lvl="7" indent="-11980" algn="l" rtl="0">
              <a:spcBef>
                <a:spcPts val="0"/>
              </a:spcBef>
              <a:buNone/>
              <a:defRPr sz="1900" b="0" i="0" u="none" strike="noStrike" cap="none">
                <a:solidFill>
                  <a:schemeClr val="dk1"/>
                </a:solidFill>
                <a:latin typeface="Calibri"/>
                <a:ea typeface="Calibri"/>
                <a:cs typeface="Calibri"/>
                <a:sym typeface="Calibri"/>
              </a:defRPr>
            </a:lvl8pPr>
            <a:lvl9pPr marL="3656774" marR="0" lvl="8" indent="-11874" algn="l" rtl="0">
              <a:spcBef>
                <a:spcPts val="0"/>
              </a:spcBef>
              <a:buNone/>
              <a:defRPr sz="19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9733042" y="6356351"/>
            <a:ext cx="2135078" cy="359999"/>
          </a:xfrm>
          <a:prstGeom prst="rect">
            <a:avLst/>
          </a:prstGeom>
          <a:noFill/>
          <a:ln>
            <a:noFill/>
          </a:ln>
        </p:spPr>
        <p:txBody>
          <a:bodyPr lIns="0" tIns="0" rIns="0" bIns="0" anchor="ctr" anchorCtr="0">
            <a:noAutofit/>
          </a:bodyPr>
          <a:lstStyle/>
          <a:p>
            <a:pPr algn="r">
              <a:buSzPct val="25000"/>
            </a:pPr>
            <a:fld id="{00000000-1234-1234-1234-123412341234}" type="slidenum">
              <a:rPr lang="en-IN" sz="1200">
                <a:solidFill>
                  <a:srgbClr val="888888"/>
                </a:solidFill>
                <a:latin typeface="Calibri"/>
                <a:ea typeface="Calibri"/>
                <a:cs typeface="Calibri"/>
                <a:sym typeface="Calibri"/>
              </a:rPr>
              <a:pPr algn="r">
                <a:buSzPct val="25000"/>
              </a:pPr>
              <a:t>‹#›</a:t>
            </a:fld>
            <a:endParaRPr lang="en-I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4717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5975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177753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11741540"/>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333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288C948-D230-4AAD-9040-40D237A30F6C}"/>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24849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2_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latin typeface="Arial" panose="020B0604020202020204" pitchFamily="34" charset="0"/>
                <a:cs typeface="Arial" panose="020B0604020202020204" pitchFamily="34" charset="0"/>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dirty="0">
                <a:solidFill>
                  <a:prstClr val="black"/>
                </a:solidFill>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343075617"/>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8" name="Slide Number Placeholder 5">
            <a:extLst>
              <a:ext uri="{FF2B5EF4-FFF2-40B4-BE49-F238E27FC236}">
                <a16:creationId xmlns:a16="http://schemas.microsoft.com/office/drawing/2014/main" id="{F2DB29E5-8EA7-4EB6-8242-994315601885}"/>
              </a:ext>
            </a:extLst>
          </p:cNvPr>
          <p:cNvSpPr txBox="1">
            <a:spLocks/>
          </p:cNvSpPr>
          <p:nvPr/>
        </p:nvSpPr>
        <p:spPr>
          <a:xfrm>
            <a:off x="16060" y="6677928"/>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4016558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 id="2147483696" r:id="rId12"/>
    <p:sldLayoutId id="2147483697" r:id="rId13"/>
    <p:sldLayoutId id="2147483699" r:id="rId14"/>
    <p:sldLayoutId id="2147483700" r:id="rId15"/>
    <p:sldLayoutId id="2147483701" r:id="rId16"/>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kern="1200" dirty="0">
              <a:solidFill>
                <a:prstClr val="black"/>
              </a:solidFill>
              <a:latin typeface="Arial" panose="020B0604020202020204" pitchFamily="34" charset="0"/>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solidFill>
            <a:srgbClr val="BFBFBF"/>
          </a:solid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kern="1200" smtClean="0">
                <a:solidFill>
                  <a:prstClr val="black"/>
                </a:solidFill>
                <a:ea typeface="+mn-ea"/>
              </a:rPr>
              <a:pPr/>
              <a:t>‹#›</a:t>
            </a:fld>
            <a:endParaRPr lang="en-US" kern="1200" dirty="0">
              <a:solidFill>
                <a:prstClr val="black"/>
              </a:solidFill>
              <a:ea typeface="+mn-ea"/>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4006160801"/>
      </p:ext>
    </p:extLst>
  </p:cSld>
  <p:clrMap bg1="lt1" tx1="dk1" bg2="lt2" tx2="dk2" accent1="accent1" accent2="accent2" accent3="accent3" accent4="accent4" accent5="accent5" accent6="accent6" hlink="hlink" folHlink="folHlink"/>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13" name="Slide Number Placeholder 5">
            <a:extLst>
              <a:ext uri="{FF2B5EF4-FFF2-40B4-BE49-F238E27FC236}">
                <a16:creationId xmlns:a16="http://schemas.microsoft.com/office/drawing/2014/main"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solidFill>
                  <a:prstClr val="black"/>
                </a:solidFill>
              </a:rPr>
              <a:pPr/>
              <a:t>‹#›</a:t>
            </a:fld>
            <a:endParaRPr lang="en-US" dirty="0">
              <a:solidFill>
                <a:prstClr val="black"/>
              </a:solidFill>
            </a:endParaRPr>
          </a:p>
        </p:txBody>
      </p:sp>
      <p:pic>
        <p:nvPicPr>
          <p:cNvPr id="14" name="Picture 13">
            <a:extLst>
              <a:ext uri="{FF2B5EF4-FFF2-40B4-BE49-F238E27FC236}">
                <a16:creationId xmlns:a16="http://schemas.microsoft.com/office/drawing/2014/main" id="{ED0CB488-30EA-4015-9174-1E0A80F1A15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053002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0"/>
            <a:ext cx="12192000" cy="526198"/>
          </a:xfrm>
          <a:prstGeom prst="roundRect">
            <a:avLst>
              <a:gd name="adj" fmla="val 0"/>
            </a:avLst>
          </a:prstGeom>
          <a:gradFill>
            <a:gsLst>
              <a:gs pos="0">
                <a:srgbClr val="052049"/>
              </a:gs>
              <a:gs pos="90000">
                <a:srgbClr val="1957A3"/>
              </a:gs>
              <a:gs pos="100000">
                <a:srgbClr val="1957A3"/>
              </a:gs>
            </a:gsLst>
            <a:lin ang="5400000" scaled="0"/>
          </a:gradFill>
          <a:ln>
            <a:noFill/>
          </a:ln>
        </p:spPr>
        <p:txBody>
          <a:bodyPr wrap="square" lIns="91425" tIns="45700" rIns="91425" bIns="45700" anchor="ctr" anchorCtr="0">
            <a:noAutofit/>
          </a:bodyPr>
          <a:lstStyle/>
          <a:p>
            <a:pPr algn="ctr"/>
            <a:endParaRPr dirty="0">
              <a:solidFill>
                <a:srgbClr val="FFFFFF"/>
              </a:solidFill>
              <a:latin typeface="Calibri"/>
              <a:ea typeface="Calibri"/>
              <a:cs typeface="Calibri"/>
              <a:sym typeface="Calibri"/>
            </a:endParaRPr>
          </a:p>
        </p:txBody>
      </p:sp>
      <p:sp>
        <p:nvSpPr>
          <p:cNvPr id="11" name="Shape 11"/>
          <p:cNvSpPr txBox="1">
            <a:spLocks noGrp="1"/>
          </p:cNvSpPr>
          <p:nvPr>
            <p:ph type="title"/>
          </p:nvPr>
        </p:nvSpPr>
        <p:spPr>
          <a:xfrm>
            <a:off x="599655" y="58925"/>
            <a:ext cx="10940304" cy="408349"/>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lt1"/>
              </a:buClr>
              <a:buSzPct val="100000"/>
              <a:buFont typeface="Arial"/>
              <a:buNone/>
              <a:defRPr sz="28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219076" y="1123951"/>
            <a:ext cx="11744324" cy="4895850"/>
          </a:xfrm>
          <a:prstGeom prst="rect">
            <a:avLst/>
          </a:prstGeom>
          <a:noFill/>
          <a:ln>
            <a:noFill/>
          </a:ln>
        </p:spPr>
        <p:txBody>
          <a:bodyPr wrap="square" lIns="91425" tIns="91425" rIns="91425" bIns="91425" anchor="t" anchorCtr="0"/>
          <a:lstStyle>
            <a:lvl1pPr marL="228600" marR="0" lvl="0" indent="-127000" algn="l" rtl="0">
              <a:lnSpc>
                <a:spcPct val="100000"/>
              </a:lnSpc>
              <a:spcBef>
                <a:spcPts val="1000"/>
              </a:spcBef>
              <a:buClr>
                <a:schemeClr val="accent1"/>
              </a:buClr>
              <a:buSzPct val="100000"/>
              <a:buFont typeface="Noto Sans Symbols"/>
              <a:buChar char="▪"/>
              <a:defRPr sz="1600" b="0" i="0" u="none" strike="noStrike" cap="none">
                <a:solidFill>
                  <a:schemeClr val="dk1"/>
                </a:solidFill>
                <a:latin typeface="Arial"/>
                <a:ea typeface="Arial"/>
                <a:cs typeface="Arial"/>
                <a:sym typeface="Arial"/>
              </a:defRPr>
            </a:lvl1pPr>
            <a:lvl2pPr marL="457200" marR="0" lvl="1"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2pPr>
            <a:lvl3pPr marL="685800" marR="0" lvl="2"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1143000" marR="0" lvl="4" indent="-127000" algn="l" rtl="0">
              <a:lnSpc>
                <a:spcPct val="100000"/>
              </a:lnSpc>
              <a:spcBef>
                <a:spcPts val="5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Shape 13"/>
          <p:cNvSpPr/>
          <p:nvPr/>
        </p:nvSpPr>
        <p:spPr>
          <a:xfrm flipH="1">
            <a:off x="11037890" y="6196877"/>
            <a:ext cx="1149348" cy="656012"/>
          </a:xfrm>
          <a:prstGeom prst="roundRect">
            <a:avLst>
              <a:gd name="adj" fmla="val 0"/>
            </a:avLst>
          </a:prstGeom>
          <a:solidFill>
            <a:schemeClr val="lt1"/>
          </a:solidFill>
          <a:ln>
            <a:noFill/>
          </a:ln>
        </p:spPr>
        <p:txBody>
          <a:bodyPr wrap="square" lIns="91425" tIns="45700" rIns="91425" bIns="45700" anchor="ctr" anchorCtr="0">
            <a:noAutofit/>
          </a:bodyPr>
          <a:lstStyle/>
          <a:p>
            <a:pPr algn="ctr"/>
            <a:endParaRPr dirty="0">
              <a:solidFill>
                <a:srgbClr val="000000"/>
              </a:solidFill>
              <a:latin typeface="Calibri"/>
              <a:ea typeface="Calibri"/>
              <a:cs typeface="Calibri"/>
              <a:sym typeface="Calibri"/>
            </a:endParaRPr>
          </a:p>
        </p:txBody>
      </p:sp>
      <p:sp>
        <p:nvSpPr>
          <p:cNvPr id="14" name="Shape 14"/>
          <p:cNvSpPr txBox="1">
            <a:spLocks noGrp="1"/>
          </p:cNvSpPr>
          <p:nvPr>
            <p:ph type="sldNum" idx="12"/>
          </p:nvPr>
        </p:nvSpPr>
        <p:spPr>
          <a:xfrm>
            <a:off x="121650" y="6527800"/>
            <a:ext cx="228600" cy="177800"/>
          </a:xfrm>
          <a:prstGeom prst="rect">
            <a:avLst/>
          </a:prstGeom>
          <a:solidFill>
            <a:srgbClr val="BFBFBF"/>
          </a:solidFill>
          <a:ln>
            <a:noFill/>
          </a:ln>
        </p:spPr>
        <p:txBody>
          <a:bodyPr wrap="square" lIns="0" tIns="0" rIns="0" bIns="0" anchor="ctr" anchorCtr="0">
            <a:noAutofit/>
          </a:bodyPr>
          <a:lstStyle/>
          <a:p>
            <a:pPr algn="ctr">
              <a:buSzPct val="25000"/>
            </a:pPr>
            <a:fld id="{00000000-1234-1234-1234-123412341234}" type="slidenum">
              <a:rPr lang="en-US" sz="800" b="1">
                <a:solidFill>
                  <a:srgbClr val="000000"/>
                </a:solidFill>
                <a:ea typeface="Arial"/>
                <a:cs typeface="Arial"/>
                <a:sym typeface="Arial"/>
              </a:rPr>
              <a:pPr algn="ctr">
                <a:buSzPct val="25000"/>
              </a:pPr>
              <a:t>‹#›</a:t>
            </a:fld>
            <a:endParaRPr lang="en-US" sz="800" b="1" dirty="0">
              <a:solidFill>
                <a:srgbClr val="000000"/>
              </a:solidFill>
              <a:ea typeface="Arial"/>
              <a:cs typeface="Arial"/>
              <a:sym typeface="Arial"/>
            </a:endParaRPr>
          </a:p>
        </p:txBody>
      </p:sp>
      <p:pic>
        <p:nvPicPr>
          <p:cNvPr id="15" name="Shape 15"/>
          <p:cNvPicPr preferRelativeResize="0"/>
          <p:nvPr/>
        </p:nvPicPr>
        <p:blipFill rotWithShape="1">
          <a:blip r:embed="rId12">
            <a:alphaModFix/>
          </a:blip>
          <a:srcRect/>
          <a:stretch/>
        </p:blipFill>
        <p:spPr>
          <a:xfrm>
            <a:off x="10695009" y="5850030"/>
            <a:ext cx="1416349" cy="1001973"/>
          </a:xfrm>
          <a:prstGeom prst="rect">
            <a:avLst/>
          </a:prstGeom>
          <a:noFill/>
          <a:ln>
            <a:noFill/>
          </a:ln>
        </p:spPr>
      </p:pic>
    </p:spTree>
    <p:extLst>
      <p:ext uri="{BB962C8B-B14F-4D97-AF65-F5344CB8AC3E}">
        <p14:creationId xmlns:p14="http://schemas.microsoft.com/office/powerpoint/2010/main" val="2925989551"/>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gif"/><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0.xml"/><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jpe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emf"/><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107.png"/><Relationship Id="rId12" Type="http://schemas.microsoft.com/office/2007/relationships/hdphoto" Target="../media/hdphoto5.wdp"/><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117.png"/><Relationship Id="rId12"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116.png"/><Relationship Id="rId11" Type="http://schemas.openxmlformats.org/officeDocument/2006/relationships/image" Target="../media/image111.png"/><Relationship Id="rId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14.png"/><Relationship Id="rId9" Type="http://schemas.openxmlformats.org/officeDocument/2006/relationships/image" Target="../media/image109.png"/><Relationship Id="rId14"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10.png"/><Relationship Id="rId3" Type="http://schemas.openxmlformats.org/officeDocument/2006/relationships/image" Target="../media/image1.png"/><Relationship Id="rId7" Type="http://schemas.openxmlformats.org/officeDocument/2006/relationships/image" Target="../media/image121.png"/><Relationship Id="rId12" Type="http://schemas.openxmlformats.org/officeDocument/2006/relationships/image" Target="../media/image109.png"/><Relationship Id="rId17" Type="http://schemas.openxmlformats.org/officeDocument/2006/relationships/image" Target="../media/image113.png"/><Relationship Id="rId2" Type="http://schemas.openxmlformats.org/officeDocument/2006/relationships/notesSlide" Target="../notesSlides/notesSlide21.xml"/><Relationship Id="rId16" Type="http://schemas.openxmlformats.org/officeDocument/2006/relationships/image" Target="../media/image112.png"/><Relationship Id="rId1" Type="http://schemas.openxmlformats.org/officeDocument/2006/relationships/slideLayout" Target="../slideLayouts/slideLayout16.xml"/><Relationship Id="rId6" Type="http://schemas.openxmlformats.org/officeDocument/2006/relationships/image" Target="../media/image120.png"/><Relationship Id="rId11" Type="http://schemas.openxmlformats.org/officeDocument/2006/relationships/image" Target="../media/image108.png"/><Relationship Id="rId5" Type="http://schemas.openxmlformats.org/officeDocument/2006/relationships/image" Target="../media/image119.png"/><Relationship Id="rId15" Type="http://schemas.microsoft.com/office/2007/relationships/hdphoto" Target="../media/hdphoto5.wdp"/><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image" Target="../media/image129.png"/><Relationship Id="rId13" Type="http://schemas.microsoft.com/office/2007/relationships/hdphoto" Target="../media/hdphoto6.wdp"/><Relationship Id="rId18" Type="http://schemas.openxmlformats.org/officeDocument/2006/relationships/image" Target="../media/image109.png"/><Relationship Id="rId3" Type="http://schemas.openxmlformats.org/officeDocument/2006/relationships/image" Target="../media/image1.png"/><Relationship Id="rId21" Type="http://schemas.openxmlformats.org/officeDocument/2006/relationships/image" Target="../media/image111.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08.png"/><Relationship Id="rId2" Type="http://schemas.openxmlformats.org/officeDocument/2006/relationships/notesSlide" Target="../notesSlides/notesSlide22.xml"/><Relationship Id="rId16" Type="http://schemas.openxmlformats.org/officeDocument/2006/relationships/image" Target="../media/image110.png"/><Relationship Id="rId20" Type="http://schemas.openxmlformats.org/officeDocument/2006/relationships/image" Target="../media/image113.png"/><Relationship Id="rId1" Type="http://schemas.openxmlformats.org/officeDocument/2006/relationships/slideLayout" Target="../slideLayouts/slideLayout16.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5.png"/><Relationship Id="rId10" Type="http://schemas.openxmlformats.org/officeDocument/2006/relationships/image" Target="../media/image131.png"/><Relationship Id="rId19" Type="http://schemas.openxmlformats.org/officeDocument/2006/relationships/image" Target="../media/image112.png"/><Relationship Id="rId4" Type="http://schemas.openxmlformats.org/officeDocument/2006/relationships/image" Target="../media/image125.png"/><Relationship Id="rId9" Type="http://schemas.openxmlformats.org/officeDocument/2006/relationships/image" Target="../media/image130.jpeg"/><Relationship Id="rId14" Type="http://schemas.openxmlformats.org/officeDocument/2006/relationships/image" Target="../media/image134.png"/><Relationship Id="rId22" Type="http://schemas.microsoft.com/office/2007/relationships/hdphoto" Target="../media/hdphoto5.wdp"/></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08.png"/><Relationship Id="rId3" Type="http://schemas.openxmlformats.org/officeDocument/2006/relationships/image" Target="../media/image1.png"/><Relationship Id="rId7" Type="http://schemas.openxmlformats.org/officeDocument/2006/relationships/image" Target="../media/image110.png"/><Relationship Id="rId12"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138.png"/><Relationship Id="rId11" Type="http://schemas.openxmlformats.org/officeDocument/2006/relationships/image" Target="../media/image112.png"/><Relationship Id="rId5" Type="http://schemas.openxmlformats.org/officeDocument/2006/relationships/image" Target="../media/image137.png"/><Relationship Id="rId10" Type="http://schemas.microsoft.com/office/2007/relationships/hdphoto" Target="../media/hdphoto5.wdp"/><Relationship Id="rId4" Type="http://schemas.openxmlformats.org/officeDocument/2006/relationships/image" Target="../media/image136.pn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5.xml"/><Relationship Id="rId7" Type="http://schemas.openxmlformats.org/officeDocument/2006/relationships/slide" Target="slide44.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33.xml"/><Relationship Id="rId5" Type="http://schemas.openxmlformats.org/officeDocument/2006/relationships/slide" Target="slide25.xml"/><Relationship Id="rId4" Type="http://schemas.openxmlformats.org/officeDocument/2006/relationships/slide" Target="slide22.xml"/><Relationship Id="rId9" Type="http://schemas.openxmlformats.org/officeDocument/2006/relationships/slide" Target="slide57.xml"/></Relationships>
</file>

<file path=ppt/slides/_rels/slide4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png"/><Relationship Id="rId7" Type="http://schemas.openxmlformats.org/officeDocument/2006/relationships/image" Target="../media/image109.png"/><Relationship Id="rId12"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image" Target="../media/image140.png"/><Relationship Id="rId10" Type="http://schemas.openxmlformats.org/officeDocument/2006/relationships/image" Target="../media/image112.png"/><Relationship Id="rId4" Type="http://schemas.openxmlformats.org/officeDocument/2006/relationships/image" Target="../media/image139.png"/><Relationship Id="rId9" Type="http://schemas.microsoft.com/office/2007/relationships/hdphoto" Target="../media/hdphoto5.wdp"/></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microsoft.com/office/2007/relationships/hdphoto" Target="../media/hdphoto5.wdp"/><Relationship Id="rId5" Type="http://schemas.openxmlformats.org/officeDocument/2006/relationships/image" Target="../media/image111.png"/><Relationship Id="rId10"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08.png"/></Relationships>
</file>

<file path=ppt/slides/_rels/slide42.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43.png"/><Relationship Id="rId3" Type="http://schemas.openxmlformats.org/officeDocument/2006/relationships/image" Target="../media/image1.png"/><Relationship Id="rId7" Type="http://schemas.openxmlformats.org/officeDocument/2006/relationships/image" Target="../media/image111.png"/><Relationship Id="rId12"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110.png"/><Relationship Id="rId11" Type="http://schemas.openxmlformats.org/officeDocument/2006/relationships/image" Target="../media/image141.pn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108.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45.png"/><Relationship Id="rId9" Type="http://schemas.openxmlformats.org/officeDocument/2006/relationships/image" Target="../media/image1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10ay.online.tableau.com/#/site/itteam/views/FinancialDashboard_MediaEntertainment/ExecSummar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10ay.online.tableau.com/#/site/itteam/views/PAIDAnonymized/SupplyChainHealth"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notesSlide" Target="../notesSlides/notesSlide29.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png"/><Relationship Id="rId19" Type="http://schemas.openxmlformats.org/officeDocument/2006/relationships/image" Target="../media/image165.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40.xml"/><Relationship Id="rId7" Type="http://schemas.openxmlformats.org/officeDocument/2006/relationships/slide" Target="slide4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34.xml"/><Relationship Id="rId5" Type="http://schemas.openxmlformats.org/officeDocument/2006/relationships/slide" Target="slide41.xml"/><Relationship Id="rId10" Type="http://schemas.openxmlformats.org/officeDocument/2006/relationships/slide" Target="slide44.xml"/><Relationship Id="rId4" Type="http://schemas.openxmlformats.org/officeDocument/2006/relationships/slide" Target="slide42.xml"/><Relationship Id="rId9" Type="http://schemas.openxmlformats.org/officeDocument/2006/relationships/slide" Target="slide47.xml"/></Relationships>
</file>

<file path=ppt/slides/_rels/slide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slide" Target="slide48.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5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7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8.xml"/><Relationship Id="rId5" Type="http://schemas.openxmlformats.org/officeDocument/2006/relationships/slide" Target="slide48.xml"/><Relationship Id="rId4" Type="http://schemas.openxmlformats.org/officeDocument/2006/relationships/image" Target="../media/image175.png"/></Relationships>
</file>

<file path=ppt/slides/_rels/slide53.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8.xml"/><Relationship Id="rId5" Type="http://schemas.openxmlformats.org/officeDocument/2006/relationships/slide" Target="slide48.xml"/><Relationship Id="rId4" Type="http://schemas.openxmlformats.org/officeDocument/2006/relationships/image" Target="../media/image178.png"/></Relationships>
</file>

<file path=ppt/slides/_rels/slide5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slide" Target="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8.xml"/><Relationship Id="rId4" Type="http://schemas.openxmlformats.org/officeDocument/2006/relationships/slide" Target="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image" Target="../media/image189.svg"/><Relationship Id="rId3" Type="http://schemas.openxmlformats.org/officeDocument/2006/relationships/image" Target="../media/image182.png"/><Relationship Id="rId7" Type="http://schemas.openxmlformats.org/officeDocument/2006/relationships/image" Target="../media/image185.svg"/><Relationship Id="rId12" Type="http://schemas.openxmlformats.org/officeDocument/2006/relationships/image" Target="../media/image188.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slide" Target="slide61.xml"/><Relationship Id="rId5" Type="http://schemas.openxmlformats.org/officeDocument/2006/relationships/slide" Target="slide69.xml"/><Relationship Id="rId10" Type="http://schemas.openxmlformats.org/officeDocument/2006/relationships/image" Target="../media/image187.svg"/><Relationship Id="rId4" Type="http://schemas.openxmlformats.org/officeDocument/2006/relationships/image" Target="../media/image183.svg"/><Relationship Id="rId9" Type="http://schemas.openxmlformats.org/officeDocument/2006/relationships/image" Target="../media/image1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0.png"/><Relationship Id="rId7" Type="http://schemas.openxmlformats.org/officeDocument/2006/relationships/slide" Target="slide5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62.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19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slide" Target="slide58.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image" Target="../media/image198.png"/><Relationship Id="rId5" Type="http://schemas.openxmlformats.org/officeDocument/2006/relationships/diagramQuickStyle" Target="../diagrams/quickStyle2.xml"/><Relationship Id="rId10" Type="http://schemas.openxmlformats.org/officeDocument/2006/relationships/image" Target="../media/image197.png"/><Relationship Id="rId4" Type="http://schemas.openxmlformats.org/officeDocument/2006/relationships/diagramLayout" Target="../diagrams/layout2.xml"/><Relationship Id="rId9" Type="http://schemas.openxmlformats.org/officeDocument/2006/relationships/image" Target="../media/image196.png"/></Relationships>
</file>

<file path=ppt/slides/_rels/slide6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200.png"/><Relationship Id="rId7" Type="http://schemas.openxmlformats.org/officeDocument/2006/relationships/slide" Target="slide58.xml"/><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microsoft.com/office/2007/relationships/hdphoto" Target="../media/hdphoto7.wdp"/></Relationships>
</file>

<file path=ppt/slides/_rels/slide6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204.png"/><Relationship Id="rId7" Type="http://schemas.openxmlformats.org/officeDocument/2006/relationships/slide" Target="slide58.xml"/><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5.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194.png"/><Relationship Id="rId5" Type="http://schemas.openxmlformats.org/officeDocument/2006/relationships/image" Target="../media/image211.png"/><Relationship Id="rId10" Type="http://schemas.openxmlformats.org/officeDocument/2006/relationships/slide" Target="slide58.xml"/><Relationship Id="rId4" Type="http://schemas.openxmlformats.org/officeDocument/2006/relationships/image" Target="../media/image210.png"/><Relationship Id="rId9" Type="http://schemas.openxmlformats.org/officeDocument/2006/relationships/image" Target="../media/image215.svg"/></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slide" Target="slide58.xml"/><Relationship Id="rId3" Type="http://schemas.openxmlformats.org/officeDocument/2006/relationships/image" Target="../media/image217.png"/><Relationship Id="rId7" Type="http://schemas.openxmlformats.org/officeDocument/2006/relationships/image" Target="../media/image221.png"/><Relationship Id="rId12" Type="http://schemas.microsoft.com/office/2007/relationships/diagramDrawing" Target="../diagrams/drawing3.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diagramColors" Target="../diagrams/colors3.xml"/><Relationship Id="rId5" Type="http://schemas.openxmlformats.org/officeDocument/2006/relationships/image" Target="../media/image219.png"/><Relationship Id="rId10" Type="http://schemas.openxmlformats.org/officeDocument/2006/relationships/diagramQuickStyle" Target="../diagrams/quickStyle3.xml"/><Relationship Id="rId4" Type="http://schemas.openxmlformats.org/officeDocument/2006/relationships/image" Target="../media/image218.png"/><Relationship Id="rId9" Type="http://schemas.openxmlformats.org/officeDocument/2006/relationships/diagramLayout" Target="../diagrams/layout3.xml"/><Relationship Id="rId14" Type="http://schemas.openxmlformats.org/officeDocument/2006/relationships/image" Target="../media/image194.png"/></Relationships>
</file>

<file path=ppt/slides/_rels/slide67.xml.rels><?xml version="1.0" encoding="UTF-8" standalone="yes"?>
<Relationships xmlns="http://schemas.openxmlformats.org/package/2006/relationships"><Relationship Id="rId8" Type="http://schemas.openxmlformats.org/officeDocument/2006/relationships/image" Target="../media/image227.jpeg"/><Relationship Id="rId13" Type="http://schemas.microsoft.com/office/2007/relationships/diagramDrawing" Target="../diagrams/drawing4.xml"/><Relationship Id="rId18" Type="http://schemas.openxmlformats.org/officeDocument/2006/relationships/slide" Target="slide58.xml"/><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diagramColors" Target="../diagrams/colors4.xml"/><Relationship Id="rId17" Type="http://schemas.microsoft.com/office/2007/relationships/hdphoto" Target="../media/hdphoto9.wdp"/><Relationship Id="rId2" Type="http://schemas.openxmlformats.org/officeDocument/2006/relationships/notesSlide" Target="../notesSlides/notesSlide35.xml"/><Relationship Id="rId16"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25.jpeg"/><Relationship Id="rId11" Type="http://schemas.openxmlformats.org/officeDocument/2006/relationships/diagramQuickStyle" Target="../diagrams/quickStyle4.xml"/><Relationship Id="rId5" Type="http://schemas.openxmlformats.org/officeDocument/2006/relationships/image" Target="../media/image224.png"/><Relationship Id="rId15" Type="http://schemas.microsoft.com/office/2007/relationships/hdphoto" Target="../media/hdphoto8.wdp"/><Relationship Id="rId10" Type="http://schemas.openxmlformats.org/officeDocument/2006/relationships/diagramLayout" Target="../diagrams/layout4.xml"/><Relationship Id="rId19" Type="http://schemas.openxmlformats.org/officeDocument/2006/relationships/image" Target="../media/image194.png"/><Relationship Id="rId4" Type="http://schemas.openxmlformats.org/officeDocument/2006/relationships/image" Target="../media/image223.png"/><Relationship Id="rId9" Type="http://schemas.openxmlformats.org/officeDocument/2006/relationships/diagramData" Target="../diagrams/data4.xml"/><Relationship Id="rId14" Type="http://schemas.openxmlformats.org/officeDocument/2006/relationships/image" Target="../media/image228.png"/></Relationships>
</file>

<file path=ppt/slides/_rels/slide68.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6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18" Type="http://schemas.openxmlformats.org/officeDocument/2006/relationships/image" Target="../media/image46.png"/><Relationship Id="rId26" Type="http://schemas.openxmlformats.org/officeDocument/2006/relationships/image" Target="../media/image52.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1.png"/><Relationship Id="rId5" Type="http://schemas.openxmlformats.org/officeDocument/2006/relationships/image" Target="../media/image33.png"/><Relationship Id="rId15" Type="http://schemas.openxmlformats.org/officeDocument/2006/relationships/image" Target="../media/image43.png"/><Relationship Id="rId23" Type="http://schemas.microsoft.com/office/2007/relationships/hdphoto" Target="../media/hdphoto2.wdp"/><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7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71.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194.png"/></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diagramLayout" Target="../diagrams/layout5.xml"/><Relationship Id="rId7" Type="http://schemas.openxmlformats.org/officeDocument/2006/relationships/image" Target="../media/image23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194.png"/><Relationship Id="rId4" Type="http://schemas.openxmlformats.org/officeDocument/2006/relationships/diagramQuickStyle" Target="../diagrams/quickStyle5.xml"/><Relationship Id="rId9" Type="http://schemas.openxmlformats.org/officeDocument/2006/relationships/slide" Target="slide58.xml"/></Relationships>
</file>

<file path=ppt/slides/_rels/slide7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94.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image" Target="../media/image241.png"/><Relationship Id="rId4" Type="http://schemas.openxmlformats.org/officeDocument/2006/relationships/image" Target="../media/image240.png"/></Relationships>
</file>

<file path=ppt/slides/_rels/slide7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diagramLayout" Target="../diagrams/layout6.xml"/><Relationship Id="rId7" Type="http://schemas.openxmlformats.org/officeDocument/2006/relationships/slide" Target="slide58.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5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94.png"/><Relationship Id="rId2" Type="http://schemas.openxmlformats.org/officeDocument/2006/relationships/image" Target="../media/image242.png"/><Relationship Id="rId1" Type="http://schemas.openxmlformats.org/officeDocument/2006/relationships/slideLayout" Target="../slideLayouts/slideLayout8.xml"/><Relationship Id="rId6" Type="http://schemas.openxmlformats.org/officeDocument/2006/relationships/slide" Target="slide58.xml"/><Relationship Id="rId5" Type="http://schemas.openxmlformats.org/officeDocument/2006/relationships/image" Target="../media/image245.png"/><Relationship Id="rId4" Type="http://schemas.openxmlformats.org/officeDocument/2006/relationships/image" Target="../media/image244.png"/></Relationships>
</file>

<file path=ppt/slides/_rels/slide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3.png"/><Relationship Id="rId1" Type="http://schemas.openxmlformats.org/officeDocument/2006/relationships/slideLayout" Target="../slideLayouts/slideLayout8.xml"/><Relationship Id="rId6" Type="http://schemas.openxmlformats.org/officeDocument/2006/relationships/image" Target="../media/image194.png"/><Relationship Id="rId5" Type="http://schemas.openxmlformats.org/officeDocument/2006/relationships/slide" Target="slide58.xml"/><Relationship Id="rId4" Type="http://schemas.openxmlformats.org/officeDocument/2006/relationships/image" Target="../media/image242.png"/></Relationships>
</file>

<file path=ppt/slides/_rels/slide79.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94.png"/><Relationship Id="rId2" Type="http://schemas.openxmlformats.org/officeDocument/2006/relationships/image" Target="../media/image247.png"/><Relationship Id="rId1" Type="http://schemas.openxmlformats.org/officeDocument/2006/relationships/slideLayout" Target="../slideLayouts/slideLayout8.xml"/><Relationship Id="rId6" Type="http://schemas.openxmlformats.org/officeDocument/2006/relationships/slide" Target="slide58.xml"/><Relationship Id="rId5" Type="http://schemas.openxmlformats.org/officeDocument/2006/relationships/image" Target="../media/image250.png"/><Relationship Id="rId4" Type="http://schemas.openxmlformats.org/officeDocument/2006/relationships/image" Target="../media/image2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8.xml"/><Relationship Id="rId6" Type="http://schemas.openxmlformats.org/officeDocument/2006/relationships/image" Target="../media/image194.png"/><Relationship Id="rId5" Type="http://schemas.openxmlformats.org/officeDocument/2006/relationships/slide" Target="slide58.xml"/><Relationship Id="rId4" Type="http://schemas.openxmlformats.org/officeDocument/2006/relationships/image" Target="../media/image2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hyperlink" Target="https://www.blueoceanstrategy.com/tools/errc-grid/"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88.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hdphoto" Target="../media/hdphoto10.wdp"/><Relationship Id="rId18" Type="http://schemas.openxmlformats.org/officeDocument/2006/relationships/image" Target="../media/image264.png"/><Relationship Id="rId3" Type="http://schemas.openxmlformats.org/officeDocument/2006/relationships/image" Target="../media/image256.png"/><Relationship Id="rId7" Type="http://schemas.openxmlformats.org/officeDocument/2006/relationships/diagramColors" Target="../diagrams/colors7.xml"/><Relationship Id="rId12" Type="http://schemas.openxmlformats.org/officeDocument/2006/relationships/image" Target="../media/image260.jpeg"/><Relationship Id="rId17" Type="http://schemas.openxmlformats.org/officeDocument/2006/relationships/image" Target="../media/image254.png"/><Relationship Id="rId2" Type="http://schemas.openxmlformats.org/officeDocument/2006/relationships/notesSlide" Target="../notesSlides/notesSlide40.xml"/><Relationship Id="rId16" Type="http://schemas.openxmlformats.org/officeDocument/2006/relationships/image" Target="../media/image263.png"/><Relationship Id="rId1" Type="http://schemas.openxmlformats.org/officeDocument/2006/relationships/slideLayout" Target="../slideLayouts/slideLayout8.xml"/><Relationship Id="rId6" Type="http://schemas.openxmlformats.org/officeDocument/2006/relationships/diagramQuickStyle" Target="../diagrams/quickStyle7.xml"/><Relationship Id="rId11" Type="http://schemas.openxmlformats.org/officeDocument/2006/relationships/image" Target="../media/image259.png"/><Relationship Id="rId5" Type="http://schemas.openxmlformats.org/officeDocument/2006/relationships/diagramLayout" Target="../diagrams/layout7.xml"/><Relationship Id="rId15" Type="http://schemas.openxmlformats.org/officeDocument/2006/relationships/image" Target="../media/image262.png"/><Relationship Id="rId10" Type="http://schemas.openxmlformats.org/officeDocument/2006/relationships/image" Target="../media/image258.png"/><Relationship Id="rId4" Type="http://schemas.openxmlformats.org/officeDocument/2006/relationships/diagramData" Target="../diagrams/data7.xml"/><Relationship Id="rId9" Type="http://schemas.openxmlformats.org/officeDocument/2006/relationships/image" Target="../media/image257.png"/><Relationship Id="rId14" Type="http://schemas.openxmlformats.org/officeDocument/2006/relationships/image" Target="../media/image261.png"/></Relationships>
</file>

<file path=ppt/slides/_rels/slide89.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265.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9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hyperlink" Target="https://tdwi.org/pages/maturity-model/analytics-maturity-model-assessment-tool.aspx"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8" Type="http://schemas.openxmlformats.org/officeDocument/2006/relationships/image" Target="../media/image277.tiff"/><Relationship Id="rId13" Type="http://schemas.openxmlformats.org/officeDocument/2006/relationships/image" Target="../media/image282.png"/><Relationship Id="rId3" Type="http://schemas.openxmlformats.org/officeDocument/2006/relationships/image" Target="../media/image273.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275.png"/><Relationship Id="rId11" Type="http://schemas.openxmlformats.org/officeDocument/2006/relationships/image" Target="../media/image280.jpeg"/><Relationship Id="rId5" Type="http://schemas.openxmlformats.org/officeDocument/2006/relationships/image" Target="../media/image274.png"/><Relationship Id="rId10" Type="http://schemas.openxmlformats.org/officeDocument/2006/relationships/image" Target="../media/image279.png"/><Relationship Id="rId4" Type="http://schemas.microsoft.com/office/2007/relationships/hdphoto" Target="../media/hdphoto11.wdp"/><Relationship Id="rId9" Type="http://schemas.openxmlformats.org/officeDocument/2006/relationships/image" Target="../media/image278.png"/></Relationships>
</file>

<file path=ppt/slides/_rels/slide94.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chart" Target="../charts/chart9.xml"/><Relationship Id="rId3" Type="http://schemas.openxmlformats.org/officeDocument/2006/relationships/tags" Target="../tags/tag4.xml"/><Relationship Id="rId7" Type="http://schemas.openxmlformats.org/officeDocument/2006/relationships/chart" Target="../charts/chart3.xml"/><Relationship Id="rId12" Type="http://schemas.openxmlformats.org/officeDocument/2006/relationships/chart" Target="../charts/chart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8.xml"/><Relationship Id="rId11" Type="http://schemas.openxmlformats.org/officeDocument/2006/relationships/chart" Target="../charts/chart7.xml"/><Relationship Id="rId5" Type="http://schemas.openxmlformats.org/officeDocument/2006/relationships/tags" Target="../tags/tag6.xml"/><Relationship Id="rId10" Type="http://schemas.openxmlformats.org/officeDocument/2006/relationships/chart" Target="../charts/chart6.xml"/><Relationship Id="rId4" Type="http://schemas.openxmlformats.org/officeDocument/2006/relationships/tags" Target="../tags/tag5.xml"/><Relationship Id="rId9"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4169F-76B6-40E2-B1FB-00BB92A85F81}"/>
              </a:ext>
            </a:extLst>
          </p:cNvPr>
          <p:cNvSpPr>
            <a:spLocks noGrp="1"/>
          </p:cNvSpPr>
          <p:nvPr>
            <p:ph type="title"/>
          </p:nvPr>
        </p:nvSpPr>
        <p:spPr>
          <a:xfrm>
            <a:off x="821342" y="773786"/>
            <a:ext cx="10107496" cy="618564"/>
          </a:xfrm>
        </p:spPr>
        <p:txBody>
          <a:bodyPr/>
          <a:lstStyle/>
          <a:p>
            <a:r>
              <a:rPr lang="en-US" dirty="0">
                <a:solidFill>
                  <a:prstClr val="white"/>
                </a:solidFill>
              </a:rPr>
              <a:t>Sohar International: BI, Advanced Analytics and DWH</a:t>
            </a:r>
            <a:endParaRPr lang="en-US" dirty="0"/>
          </a:p>
        </p:txBody>
      </p:sp>
      <p:sp>
        <p:nvSpPr>
          <p:cNvPr id="7" name="Content Placeholder 6">
            <a:extLst>
              <a:ext uri="{FF2B5EF4-FFF2-40B4-BE49-F238E27FC236}">
                <a16:creationId xmlns:a16="http://schemas.microsoft.com/office/drawing/2014/main" id="{94791CEF-1BED-4A40-BD60-030F83A229BD}"/>
              </a:ext>
            </a:extLst>
          </p:cNvPr>
          <p:cNvSpPr>
            <a:spLocks noGrp="1"/>
          </p:cNvSpPr>
          <p:nvPr>
            <p:ph sz="quarter" idx="13"/>
          </p:nvPr>
        </p:nvSpPr>
        <p:spPr/>
        <p:txBody>
          <a:bodyPr/>
          <a:lstStyle/>
          <a:p>
            <a:r>
              <a:rPr lang="en-US" dirty="0"/>
              <a:t>23 - July - 2020 </a:t>
            </a:r>
          </a:p>
        </p:txBody>
      </p:sp>
      <p:pic>
        <p:nvPicPr>
          <p:cNvPr id="8" name="image5.jpg">
            <a:extLst>
              <a:ext uri="{FF2B5EF4-FFF2-40B4-BE49-F238E27FC236}">
                <a16:creationId xmlns:a16="http://schemas.microsoft.com/office/drawing/2014/main" id="{78A4102D-33C5-437C-A5D2-70CF7628A5D4}"/>
              </a:ext>
            </a:extLst>
          </p:cNvPr>
          <p:cNvPicPr/>
          <p:nvPr/>
        </p:nvPicPr>
        <p:blipFill>
          <a:blip r:embed="rId2"/>
          <a:srcRect/>
          <a:stretch>
            <a:fillRect/>
          </a:stretch>
        </p:blipFill>
        <p:spPr>
          <a:xfrm>
            <a:off x="821343" y="4926527"/>
            <a:ext cx="3624533" cy="1647694"/>
          </a:xfrm>
          <a:prstGeom prst="rect">
            <a:avLst/>
          </a:prstGeom>
          <a:ln/>
        </p:spPr>
      </p:pic>
      <p:sp>
        <p:nvSpPr>
          <p:cNvPr id="5" name="TextBox 4">
            <a:extLst>
              <a:ext uri="{FF2B5EF4-FFF2-40B4-BE49-F238E27FC236}">
                <a16:creationId xmlns:a16="http://schemas.microsoft.com/office/drawing/2014/main" id="{ACA4A539-F968-4406-A4FE-1FD6EDA6BDF8}"/>
              </a:ext>
            </a:extLst>
          </p:cNvPr>
          <p:cNvSpPr txBox="1"/>
          <p:nvPr/>
        </p:nvSpPr>
        <p:spPr>
          <a:xfrm>
            <a:off x="821343" y="2405706"/>
            <a:ext cx="8885690" cy="400110"/>
          </a:xfrm>
          <a:prstGeom prst="rect">
            <a:avLst/>
          </a:prstGeom>
          <a:noFill/>
        </p:spPr>
        <p:txBody>
          <a:bodyPr wrap="square" rtlCol="0">
            <a:spAutoFit/>
          </a:bodyPr>
          <a:lstStyle/>
          <a:p>
            <a:pPr lvl="0">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LatentView RFP Response Presentation to Sohar International Leadership</a:t>
            </a:r>
            <a:endParaRPr lang="en-US" sz="20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069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D83C-44ED-4CA9-A203-F3124F14E2A2}"/>
              </a:ext>
            </a:extLst>
          </p:cNvPr>
          <p:cNvSpPr>
            <a:spLocks noGrp="1"/>
          </p:cNvSpPr>
          <p:nvPr>
            <p:ph type="title"/>
          </p:nvPr>
        </p:nvSpPr>
        <p:spPr/>
        <p:txBody>
          <a:bodyPr/>
          <a:lstStyle/>
          <a:p>
            <a:r>
              <a:rPr lang="en-US" dirty="0"/>
              <a:t>Fostering an ecosystem to cross-pollinate ideas across our clientele</a:t>
            </a:r>
          </a:p>
        </p:txBody>
      </p:sp>
      <p:sp>
        <p:nvSpPr>
          <p:cNvPr id="3" name="Rectangle: Rounded Corners 2">
            <a:extLst>
              <a:ext uri="{FF2B5EF4-FFF2-40B4-BE49-F238E27FC236}">
                <a16:creationId xmlns:a16="http://schemas.microsoft.com/office/drawing/2014/main" id="{C86B119F-77A6-43D5-B7F4-B1AFAF08BD4C}"/>
              </a:ext>
            </a:extLst>
          </p:cNvPr>
          <p:cNvSpPr/>
          <p:nvPr/>
        </p:nvSpPr>
        <p:spPr>
          <a:xfrm>
            <a:off x="6811322" y="4283400"/>
            <a:ext cx="5152077" cy="1467328"/>
          </a:xfrm>
          <a:prstGeom prst="roundRect">
            <a:avLst>
              <a:gd name="adj" fmla="val 11874"/>
            </a:avLst>
          </a:prstGeom>
          <a:ln w="6350">
            <a:solidFill>
              <a:srgbClr val="1AA4AD"/>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5138" tIns="532414" rIns="165583" bIns="165582" numCol="1" spcCol="1270" anchor="t" anchorCtr="0">
            <a:noAutofit/>
          </a:bodyPr>
          <a:lstStyle/>
          <a:p>
            <a:pPr marL="0" lvl="1" algn="l" defTabSz="1200150">
              <a:lnSpc>
                <a:spcPct val="90000"/>
              </a:lnSpc>
              <a:spcBef>
                <a:spcPct val="0"/>
              </a:spcBef>
              <a:spcAft>
                <a:spcPct val="15000"/>
              </a:spcAft>
            </a:pPr>
            <a:endParaRPr lang="en-US" sz="2700" kern="1200" dirty="0">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42599F46-72A6-43E8-8041-1393FBB98CEA}"/>
              </a:ext>
            </a:extLst>
          </p:cNvPr>
          <p:cNvSpPr/>
          <p:nvPr/>
        </p:nvSpPr>
        <p:spPr>
          <a:xfrm>
            <a:off x="190500" y="4283400"/>
            <a:ext cx="5190177" cy="1467328"/>
          </a:xfrm>
          <a:prstGeom prst="roundRect">
            <a:avLst>
              <a:gd name="adj" fmla="val 10675"/>
            </a:avLst>
          </a:prstGeom>
          <a:ln w="6350">
            <a:solidFill>
              <a:srgbClr val="4D84BC"/>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582" tIns="532414" rIns="845139" bIns="165582" numCol="1" spcCol="1270" anchor="t" anchorCtr="0">
            <a:noAutofit/>
          </a:bodyPr>
          <a:lstStyle/>
          <a:p>
            <a:pPr marL="0" lvl="1" algn="l" defTabSz="1200150">
              <a:lnSpc>
                <a:spcPct val="90000"/>
              </a:lnSpc>
              <a:spcBef>
                <a:spcPct val="0"/>
              </a:spcBef>
              <a:spcAft>
                <a:spcPct val="15000"/>
              </a:spcAft>
            </a:pPr>
            <a:endParaRPr lang="en-US" sz="2700" kern="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2D6EE677-B7ED-42C2-B788-DF8FF0E3AE0C}"/>
              </a:ext>
            </a:extLst>
          </p:cNvPr>
          <p:cNvSpPr/>
          <p:nvPr/>
        </p:nvSpPr>
        <p:spPr>
          <a:xfrm>
            <a:off x="6811322" y="1165328"/>
            <a:ext cx="5152077" cy="1467328"/>
          </a:xfrm>
          <a:prstGeom prst="roundRect">
            <a:avLst>
              <a:gd name="adj" fmla="val 9477"/>
            </a:avLst>
          </a:prstGeom>
          <a:ln w="6350">
            <a:solidFill>
              <a:srgbClr val="1957A3"/>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5138" tIns="165582" rIns="165583" bIns="532414" numCol="1" spcCol="1270" anchor="t" anchorCtr="0">
            <a:noAutofit/>
          </a:bodyPr>
          <a:lstStyle/>
          <a:p>
            <a:pPr marL="0" lvl="1" algn="l" defTabSz="1200150">
              <a:lnSpc>
                <a:spcPct val="90000"/>
              </a:lnSpc>
              <a:spcBef>
                <a:spcPct val="0"/>
              </a:spcBef>
              <a:spcAft>
                <a:spcPct val="15000"/>
              </a:spcAft>
            </a:pPr>
            <a:endParaRPr lang="en-US" sz="2700" kern="12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42349593-8C18-4D87-BD29-B1A779083717}"/>
              </a:ext>
            </a:extLst>
          </p:cNvPr>
          <p:cNvSpPr/>
          <p:nvPr/>
        </p:nvSpPr>
        <p:spPr>
          <a:xfrm>
            <a:off x="190500" y="1165328"/>
            <a:ext cx="5190177" cy="1467328"/>
          </a:xfrm>
          <a:prstGeom prst="roundRect">
            <a:avLst>
              <a:gd name="adj" fmla="val 8877"/>
            </a:avLst>
          </a:prstGeom>
          <a:ln w="6350">
            <a:solidFill>
              <a:srgbClr val="44546A"/>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5582" tIns="165582" rIns="845139" bIns="532414" numCol="1" spcCol="1270" anchor="t" anchorCtr="0">
            <a:noAutofit/>
          </a:bodyPr>
          <a:lstStyle/>
          <a:p>
            <a:pPr marL="0" lvl="1" algn="l" defTabSz="1200150">
              <a:lnSpc>
                <a:spcPct val="90000"/>
              </a:lnSpc>
              <a:spcBef>
                <a:spcPct val="0"/>
              </a:spcBef>
              <a:spcAft>
                <a:spcPct val="15000"/>
              </a:spcAft>
            </a:pPr>
            <a:endParaRPr lang="en-US" sz="2700" kern="1200" dirty="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9E716046-861B-451C-B2BD-3ED1AE2EE176}"/>
              </a:ext>
            </a:extLst>
          </p:cNvPr>
          <p:cNvSpPr/>
          <p:nvPr/>
        </p:nvSpPr>
        <p:spPr>
          <a:xfrm>
            <a:off x="4064667" y="1426695"/>
            <a:ext cx="1985478" cy="1985478"/>
          </a:xfrm>
          <a:custGeom>
            <a:avLst/>
            <a:gdLst>
              <a:gd name="connsiteX0" fmla="*/ 0 w 1985478"/>
              <a:gd name="connsiteY0" fmla="*/ 1985478 h 1985478"/>
              <a:gd name="connsiteX1" fmla="*/ 1985478 w 1985478"/>
              <a:gd name="connsiteY1" fmla="*/ 0 h 1985478"/>
              <a:gd name="connsiteX2" fmla="*/ 1985478 w 1985478"/>
              <a:gd name="connsiteY2" fmla="*/ 1985478 h 1985478"/>
              <a:gd name="connsiteX3" fmla="*/ 0 w 1985478"/>
              <a:gd name="connsiteY3" fmla="*/ 1985478 h 1985478"/>
            </a:gdLst>
            <a:ahLst/>
            <a:cxnLst>
              <a:cxn ang="0">
                <a:pos x="connsiteX0" y="connsiteY0"/>
              </a:cxn>
              <a:cxn ang="0">
                <a:pos x="connsiteX1" y="connsiteY1"/>
              </a:cxn>
              <a:cxn ang="0">
                <a:pos x="connsiteX2" y="connsiteY2"/>
              </a:cxn>
              <a:cxn ang="0">
                <a:pos x="connsiteX3" y="connsiteY3"/>
              </a:cxn>
            </a:cxnLst>
            <a:rect l="l" t="t" r="r" b="b"/>
            <a:pathLst>
              <a:path w="1985478" h="1985478">
                <a:moveTo>
                  <a:pt x="0" y="1985478"/>
                </a:moveTo>
                <a:cubicBezTo>
                  <a:pt x="0" y="888929"/>
                  <a:pt x="888929" y="0"/>
                  <a:pt x="1985478" y="0"/>
                </a:cubicBezTo>
                <a:lnTo>
                  <a:pt x="1985478" y="1985478"/>
                </a:lnTo>
                <a:lnTo>
                  <a:pt x="0" y="1985478"/>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09117" tIns="809117" rIns="227584" bIns="227584" numCol="1" spcCol="1270" anchor="ctr" anchorCtr="0">
            <a:noAutofit/>
          </a:bodyPr>
          <a:lstStyle/>
          <a:p>
            <a:pPr marL="0" lvl="0" indent="0" algn="ctr" defTabSz="1422400">
              <a:lnSpc>
                <a:spcPct val="90000"/>
              </a:lnSpc>
              <a:spcBef>
                <a:spcPct val="0"/>
              </a:spcBef>
              <a:spcAft>
                <a:spcPct val="35000"/>
              </a:spcAft>
              <a:buNone/>
            </a:pPr>
            <a:endParaRPr lang="en-US" sz="3200" kern="1200" dirty="0">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A590425C-3317-4871-A661-29B29E313B53}"/>
              </a:ext>
            </a:extLst>
          </p:cNvPr>
          <p:cNvSpPr/>
          <p:nvPr/>
        </p:nvSpPr>
        <p:spPr>
          <a:xfrm>
            <a:off x="6141854" y="1426695"/>
            <a:ext cx="1985478" cy="1985478"/>
          </a:xfrm>
          <a:custGeom>
            <a:avLst/>
            <a:gdLst>
              <a:gd name="connsiteX0" fmla="*/ 0 w 1985478"/>
              <a:gd name="connsiteY0" fmla="*/ 1985478 h 1985478"/>
              <a:gd name="connsiteX1" fmla="*/ 1985478 w 1985478"/>
              <a:gd name="connsiteY1" fmla="*/ 0 h 1985478"/>
              <a:gd name="connsiteX2" fmla="*/ 1985478 w 1985478"/>
              <a:gd name="connsiteY2" fmla="*/ 1985478 h 1985478"/>
              <a:gd name="connsiteX3" fmla="*/ 0 w 1985478"/>
              <a:gd name="connsiteY3" fmla="*/ 1985478 h 1985478"/>
            </a:gdLst>
            <a:ahLst/>
            <a:cxnLst>
              <a:cxn ang="0">
                <a:pos x="connsiteX0" y="connsiteY0"/>
              </a:cxn>
              <a:cxn ang="0">
                <a:pos x="connsiteX1" y="connsiteY1"/>
              </a:cxn>
              <a:cxn ang="0">
                <a:pos x="connsiteX2" y="connsiteY2"/>
              </a:cxn>
              <a:cxn ang="0">
                <a:pos x="connsiteX3" y="connsiteY3"/>
              </a:cxn>
            </a:cxnLst>
            <a:rect l="l" t="t" r="r" b="b"/>
            <a:pathLst>
              <a:path w="1985478" h="1985478">
                <a:moveTo>
                  <a:pt x="0" y="0"/>
                </a:moveTo>
                <a:cubicBezTo>
                  <a:pt x="1096549" y="0"/>
                  <a:pt x="1985478" y="888929"/>
                  <a:pt x="1985478" y="1985478"/>
                </a:cubicBezTo>
                <a:lnTo>
                  <a:pt x="0" y="1985478"/>
                </a:lnTo>
                <a:lnTo>
                  <a:pt x="0" y="0"/>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7584" tIns="809117" rIns="809117" bIns="227584" numCol="1" spcCol="1270" anchor="ctr" anchorCtr="0">
            <a:noAutofit/>
          </a:bodyPr>
          <a:lstStyle/>
          <a:p>
            <a:pPr marL="0" lvl="0" indent="0" algn="ctr" defTabSz="1422400">
              <a:lnSpc>
                <a:spcPct val="90000"/>
              </a:lnSpc>
              <a:spcBef>
                <a:spcPct val="0"/>
              </a:spcBef>
              <a:spcAft>
                <a:spcPct val="35000"/>
              </a:spcAft>
              <a:buNone/>
            </a:pPr>
            <a:endParaRPr lang="en-US" sz="3200" kern="1200" dirty="0">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9B76E249-DD63-4089-935F-5DC046C8AF0C}"/>
              </a:ext>
            </a:extLst>
          </p:cNvPr>
          <p:cNvSpPr/>
          <p:nvPr/>
        </p:nvSpPr>
        <p:spPr>
          <a:xfrm>
            <a:off x="6141854" y="3503881"/>
            <a:ext cx="1985478" cy="1985479"/>
          </a:xfrm>
          <a:custGeom>
            <a:avLst/>
            <a:gdLst>
              <a:gd name="connsiteX0" fmla="*/ 0 w 1985478"/>
              <a:gd name="connsiteY0" fmla="*/ 1985478 h 1985478"/>
              <a:gd name="connsiteX1" fmla="*/ 1985478 w 1985478"/>
              <a:gd name="connsiteY1" fmla="*/ 0 h 1985478"/>
              <a:gd name="connsiteX2" fmla="*/ 1985478 w 1985478"/>
              <a:gd name="connsiteY2" fmla="*/ 1985478 h 1985478"/>
              <a:gd name="connsiteX3" fmla="*/ 0 w 1985478"/>
              <a:gd name="connsiteY3" fmla="*/ 1985478 h 1985478"/>
            </a:gdLst>
            <a:ahLst/>
            <a:cxnLst>
              <a:cxn ang="0">
                <a:pos x="connsiteX0" y="connsiteY0"/>
              </a:cxn>
              <a:cxn ang="0">
                <a:pos x="connsiteX1" y="connsiteY1"/>
              </a:cxn>
              <a:cxn ang="0">
                <a:pos x="connsiteX2" y="connsiteY2"/>
              </a:cxn>
              <a:cxn ang="0">
                <a:pos x="connsiteX3" y="connsiteY3"/>
              </a:cxn>
            </a:cxnLst>
            <a:rect l="l" t="t" r="r" b="b"/>
            <a:pathLst>
              <a:path w="1985478" h="1985478">
                <a:moveTo>
                  <a:pt x="1985478" y="0"/>
                </a:moveTo>
                <a:cubicBezTo>
                  <a:pt x="1985478" y="1096549"/>
                  <a:pt x="1096549" y="1985478"/>
                  <a:pt x="0" y="1985478"/>
                </a:cubicBezTo>
                <a:lnTo>
                  <a:pt x="0" y="0"/>
                </a:lnTo>
                <a:lnTo>
                  <a:pt x="1985478"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7584" tIns="227585" rIns="809117" bIns="809117" numCol="1" spcCol="1270" anchor="ctr" anchorCtr="0">
            <a:noAutofit/>
          </a:bodyPr>
          <a:lstStyle/>
          <a:p>
            <a:pPr marL="0" lvl="0" indent="0" algn="ctr" defTabSz="1422400">
              <a:lnSpc>
                <a:spcPct val="90000"/>
              </a:lnSpc>
              <a:spcBef>
                <a:spcPct val="0"/>
              </a:spcBef>
              <a:spcAft>
                <a:spcPct val="35000"/>
              </a:spcAft>
              <a:buNone/>
            </a:pPr>
            <a:endParaRPr lang="en-US" sz="3200" kern="1200" dirty="0">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1DDD7BB1-472D-40F2-B543-E54FED138DB7}"/>
              </a:ext>
            </a:extLst>
          </p:cNvPr>
          <p:cNvSpPr/>
          <p:nvPr/>
        </p:nvSpPr>
        <p:spPr>
          <a:xfrm>
            <a:off x="4064667" y="3503882"/>
            <a:ext cx="1985478" cy="1985478"/>
          </a:xfrm>
          <a:custGeom>
            <a:avLst/>
            <a:gdLst>
              <a:gd name="connsiteX0" fmla="*/ 0 w 1985478"/>
              <a:gd name="connsiteY0" fmla="*/ 1985478 h 1985478"/>
              <a:gd name="connsiteX1" fmla="*/ 1985478 w 1985478"/>
              <a:gd name="connsiteY1" fmla="*/ 0 h 1985478"/>
              <a:gd name="connsiteX2" fmla="*/ 1985478 w 1985478"/>
              <a:gd name="connsiteY2" fmla="*/ 1985478 h 1985478"/>
              <a:gd name="connsiteX3" fmla="*/ 0 w 1985478"/>
              <a:gd name="connsiteY3" fmla="*/ 1985478 h 1985478"/>
            </a:gdLst>
            <a:ahLst/>
            <a:cxnLst>
              <a:cxn ang="0">
                <a:pos x="connsiteX0" y="connsiteY0"/>
              </a:cxn>
              <a:cxn ang="0">
                <a:pos x="connsiteX1" y="connsiteY1"/>
              </a:cxn>
              <a:cxn ang="0">
                <a:pos x="connsiteX2" y="connsiteY2"/>
              </a:cxn>
              <a:cxn ang="0">
                <a:pos x="connsiteX3" y="connsiteY3"/>
              </a:cxn>
            </a:cxnLst>
            <a:rect l="l" t="t" r="r" b="b"/>
            <a:pathLst>
              <a:path w="1985478" h="1985478">
                <a:moveTo>
                  <a:pt x="1985478" y="1985478"/>
                </a:moveTo>
                <a:cubicBezTo>
                  <a:pt x="888929" y="1985478"/>
                  <a:pt x="0" y="1096549"/>
                  <a:pt x="0" y="0"/>
                </a:cubicBezTo>
                <a:lnTo>
                  <a:pt x="1985478" y="0"/>
                </a:lnTo>
                <a:lnTo>
                  <a:pt x="1985478" y="1985478"/>
                </a:lnTo>
                <a:close/>
              </a:path>
            </a:pathLst>
          </a:custGeom>
          <a:solidFill>
            <a:schemeClr val="accent3"/>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809117" tIns="227584" rIns="227584" bIns="809117" numCol="1" spcCol="1270" anchor="ctr" anchorCtr="0">
            <a:noAutofit/>
          </a:bodyPr>
          <a:lstStyle/>
          <a:p>
            <a:pPr marL="0" lvl="0" indent="0" algn="ctr" defTabSz="1422400">
              <a:lnSpc>
                <a:spcPct val="90000"/>
              </a:lnSpc>
              <a:spcBef>
                <a:spcPct val="0"/>
              </a:spcBef>
              <a:spcAft>
                <a:spcPct val="35000"/>
              </a:spcAft>
              <a:buNone/>
            </a:pPr>
            <a:endParaRPr lang="en-US" sz="3200" kern="1200" dirty="0">
              <a:latin typeface="Arial" panose="020B0604020202020204" pitchFamily="34" charset="0"/>
              <a:cs typeface="Arial" panose="020B0604020202020204" pitchFamily="34" charset="0"/>
            </a:endParaRPr>
          </a:p>
        </p:txBody>
      </p:sp>
      <p:sp>
        <p:nvSpPr>
          <p:cNvPr id="12" name="Oval 591">
            <a:extLst>
              <a:ext uri="{FF2B5EF4-FFF2-40B4-BE49-F238E27FC236}">
                <a16:creationId xmlns:a16="http://schemas.microsoft.com/office/drawing/2014/main" id="{372FA988-8597-44DE-BEC6-FFC776AC3DEF}"/>
              </a:ext>
            </a:extLst>
          </p:cNvPr>
          <p:cNvSpPr>
            <a:spLocks noChangeArrowheads="1"/>
          </p:cNvSpPr>
          <p:nvPr/>
        </p:nvSpPr>
        <p:spPr bwMode="auto">
          <a:xfrm>
            <a:off x="4751337" y="2130245"/>
            <a:ext cx="1074164" cy="1077065"/>
          </a:xfrm>
          <a:prstGeom prst="ellipse">
            <a:avLst/>
          </a:prstGeom>
          <a:solidFill>
            <a:srgbClr val="222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13" name="Freeform 592">
            <a:extLst>
              <a:ext uri="{FF2B5EF4-FFF2-40B4-BE49-F238E27FC236}">
                <a16:creationId xmlns:a16="http://schemas.microsoft.com/office/drawing/2014/main" id="{B553C4B6-B2D8-4814-9935-0291BCFEF90D}"/>
              </a:ext>
            </a:extLst>
          </p:cNvPr>
          <p:cNvSpPr>
            <a:spLocks/>
          </p:cNvSpPr>
          <p:nvPr/>
        </p:nvSpPr>
        <p:spPr bwMode="auto">
          <a:xfrm>
            <a:off x="4815886" y="2192838"/>
            <a:ext cx="1103202" cy="1108512"/>
          </a:xfrm>
          <a:custGeom>
            <a:avLst/>
            <a:gdLst>
              <a:gd name="T0" fmla="*/ 1519 w 3668"/>
              <a:gd name="T1" fmla="*/ 3669 h 3669"/>
              <a:gd name="T2" fmla="*/ 3668 w 3668"/>
              <a:gd name="T3" fmla="*/ 1520 h 3669"/>
              <a:gd name="T4" fmla="*/ 3039 w 3668"/>
              <a:gd name="T5" fmla="*/ 0 h 3669"/>
              <a:gd name="T6" fmla="*/ 0 w 3668"/>
              <a:gd name="T7" fmla="*/ 3039 h 3669"/>
              <a:gd name="T8" fmla="*/ 1519 w 3668"/>
              <a:gd name="T9" fmla="*/ 3669 h 3669"/>
            </a:gdLst>
            <a:ahLst/>
            <a:cxnLst>
              <a:cxn ang="0">
                <a:pos x="T0" y="T1"/>
              </a:cxn>
              <a:cxn ang="0">
                <a:pos x="T2" y="T3"/>
              </a:cxn>
              <a:cxn ang="0">
                <a:pos x="T4" y="T5"/>
              </a:cxn>
              <a:cxn ang="0">
                <a:pos x="T6" y="T7"/>
              </a:cxn>
              <a:cxn ang="0">
                <a:pos x="T8" y="T9"/>
              </a:cxn>
            </a:cxnLst>
            <a:rect l="0" t="0" r="r" b="b"/>
            <a:pathLst>
              <a:path w="3668" h="3669">
                <a:moveTo>
                  <a:pt x="1519" y="3669"/>
                </a:moveTo>
                <a:cubicBezTo>
                  <a:pt x="2706" y="3669"/>
                  <a:pt x="3668" y="2707"/>
                  <a:pt x="3668" y="1520"/>
                </a:cubicBezTo>
                <a:cubicBezTo>
                  <a:pt x="3668" y="926"/>
                  <a:pt x="3428" y="389"/>
                  <a:pt x="3039" y="0"/>
                </a:cubicBezTo>
                <a:lnTo>
                  <a:pt x="0" y="3039"/>
                </a:lnTo>
                <a:cubicBezTo>
                  <a:pt x="388" y="3428"/>
                  <a:pt x="926" y="3669"/>
                  <a:pt x="1519" y="3669"/>
                </a:cubicBez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22" name="Oval 594">
            <a:extLst>
              <a:ext uri="{FF2B5EF4-FFF2-40B4-BE49-F238E27FC236}">
                <a16:creationId xmlns:a16="http://schemas.microsoft.com/office/drawing/2014/main" id="{4E996231-9DDE-4931-9DC7-B64ABA12BC1E}"/>
              </a:ext>
            </a:extLst>
          </p:cNvPr>
          <p:cNvSpPr>
            <a:spLocks noChangeArrowheads="1"/>
          </p:cNvSpPr>
          <p:nvPr/>
        </p:nvSpPr>
        <p:spPr bwMode="auto">
          <a:xfrm>
            <a:off x="6347978" y="2130245"/>
            <a:ext cx="1074164" cy="1075132"/>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23" name="Freeform 595">
            <a:extLst>
              <a:ext uri="{FF2B5EF4-FFF2-40B4-BE49-F238E27FC236}">
                <a16:creationId xmlns:a16="http://schemas.microsoft.com/office/drawing/2014/main" id="{36E76509-0736-46C3-82A7-E05877CA872F}"/>
              </a:ext>
            </a:extLst>
          </p:cNvPr>
          <p:cNvSpPr>
            <a:spLocks/>
          </p:cNvSpPr>
          <p:nvPr/>
        </p:nvSpPr>
        <p:spPr bwMode="auto">
          <a:xfrm>
            <a:off x="6298933" y="2305793"/>
            <a:ext cx="1080557" cy="918504"/>
          </a:xfrm>
          <a:custGeom>
            <a:avLst/>
            <a:gdLst>
              <a:gd name="T0" fmla="*/ 0 w 3669"/>
              <a:gd name="T1" fmla="*/ 1520 h 3669"/>
              <a:gd name="T2" fmla="*/ 2149 w 3669"/>
              <a:gd name="T3" fmla="*/ 3669 h 3669"/>
              <a:gd name="T4" fmla="*/ 3669 w 3669"/>
              <a:gd name="T5" fmla="*/ 3039 h 3669"/>
              <a:gd name="T6" fmla="*/ 630 w 3669"/>
              <a:gd name="T7" fmla="*/ 0 h 3669"/>
              <a:gd name="T8" fmla="*/ 0 w 3669"/>
              <a:gd name="T9" fmla="*/ 1520 h 3669"/>
            </a:gdLst>
            <a:ahLst/>
            <a:cxnLst>
              <a:cxn ang="0">
                <a:pos x="T0" y="T1"/>
              </a:cxn>
              <a:cxn ang="0">
                <a:pos x="T2" y="T3"/>
              </a:cxn>
              <a:cxn ang="0">
                <a:pos x="T4" y="T5"/>
              </a:cxn>
              <a:cxn ang="0">
                <a:pos x="T6" y="T7"/>
              </a:cxn>
              <a:cxn ang="0">
                <a:pos x="T8" y="T9"/>
              </a:cxn>
            </a:cxnLst>
            <a:rect l="0" t="0" r="r" b="b"/>
            <a:pathLst>
              <a:path w="3669" h="3669">
                <a:moveTo>
                  <a:pt x="0" y="1520"/>
                </a:moveTo>
                <a:cubicBezTo>
                  <a:pt x="0" y="2707"/>
                  <a:pt x="962" y="3669"/>
                  <a:pt x="2149" y="3669"/>
                </a:cubicBezTo>
                <a:cubicBezTo>
                  <a:pt x="2743" y="3669"/>
                  <a:pt x="3280" y="3428"/>
                  <a:pt x="3669" y="3039"/>
                </a:cubicBezTo>
                <a:lnTo>
                  <a:pt x="630" y="0"/>
                </a:lnTo>
                <a:cubicBezTo>
                  <a:pt x="241" y="389"/>
                  <a:pt x="0" y="926"/>
                  <a:pt x="0" y="1520"/>
                </a:cubicBezTo>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26" name="Oval 600">
            <a:extLst>
              <a:ext uri="{FF2B5EF4-FFF2-40B4-BE49-F238E27FC236}">
                <a16:creationId xmlns:a16="http://schemas.microsoft.com/office/drawing/2014/main" id="{7B41C048-F499-47FF-B3E0-810338D5C7A0}"/>
              </a:ext>
            </a:extLst>
          </p:cNvPr>
          <p:cNvSpPr>
            <a:spLocks noChangeArrowheads="1"/>
          </p:cNvSpPr>
          <p:nvPr/>
        </p:nvSpPr>
        <p:spPr bwMode="auto">
          <a:xfrm>
            <a:off x="6347978" y="3775282"/>
            <a:ext cx="1074164" cy="1077065"/>
          </a:xfrm>
          <a:prstGeom prst="ellipse">
            <a:avLst/>
          </a:prstGeom>
          <a:solidFill>
            <a:srgbClr val="137B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27" name="Freeform 601">
            <a:extLst>
              <a:ext uri="{FF2B5EF4-FFF2-40B4-BE49-F238E27FC236}">
                <a16:creationId xmlns:a16="http://schemas.microsoft.com/office/drawing/2014/main" id="{5AF168B3-EBF8-45A1-AE6E-DB8E0AB586E8}"/>
              </a:ext>
            </a:extLst>
          </p:cNvPr>
          <p:cNvSpPr>
            <a:spLocks/>
          </p:cNvSpPr>
          <p:nvPr/>
        </p:nvSpPr>
        <p:spPr bwMode="auto">
          <a:xfrm>
            <a:off x="6287311" y="3714452"/>
            <a:ext cx="1037365" cy="1040164"/>
          </a:xfrm>
          <a:custGeom>
            <a:avLst/>
            <a:gdLst>
              <a:gd name="T0" fmla="*/ 2149 w 3669"/>
              <a:gd name="T1" fmla="*/ 0 h 3669"/>
              <a:gd name="T2" fmla="*/ 0 w 3669"/>
              <a:gd name="T3" fmla="*/ 2150 h 3669"/>
              <a:gd name="T4" fmla="*/ 629 w 3669"/>
              <a:gd name="T5" fmla="*/ 3669 h 3669"/>
              <a:gd name="T6" fmla="*/ 3669 w 3669"/>
              <a:gd name="T7" fmla="*/ 630 h 3669"/>
              <a:gd name="T8" fmla="*/ 2149 w 3669"/>
              <a:gd name="T9" fmla="*/ 0 h 3669"/>
            </a:gdLst>
            <a:ahLst/>
            <a:cxnLst>
              <a:cxn ang="0">
                <a:pos x="T0" y="T1"/>
              </a:cxn>
              <a:cxn ang="0">
                <a:pos x="T2" y="T3"/>
              </a:cxn>
              <a:cxn ang="0">
                <a:pos x="T4" y="T5"/>
              </a:cxn>
              <a:cxn ang="0">
                <a:pos x="T6" y="T7"/>
              </a:cxn>
              <a:cxn ang="0">
                <a:pos x="T8" y="T9"/>
              </a:cxn>
            </a:cxnLst>
            <a:rect l="0" t="0" r="r" b="b"/>
            <a:pathLst>
              <a:path w="3669" h="3669">
                <a:moveTo>
                  <a:pt x="2149" y="0"/>
                </a:moveTo>
                <a:cubicBezTo>
                  <a:pt x="962" y="0"/>
                  <a:pt x="0" y="963"/>
                  <a:pt x="0" y="2150"/>
                </a:cubicBezTo>
                <a:cubicBezTo>
                  <a:pt x="0" y="2743"/>
                  <a:pt x="240" y="3280"/>
                  <a:pt x="629" y="3669"/>
                </a:cubicBezTo>
                <a:lnTo>
                  <a:pt x="3669" y="630"/>
                </a:lnTo>
                <a:cubicBezTo>
                  <a:pt x="3280" y="241"/>
                  <a:pt x="2742" y="0"/>
                  <a:pt x="2149" y="0"/>
                </a:cubicBezTo>
              </a:path>
            </a:pathLst>
          </a:custGeom>
          <a:solidFill>
            <a:srgbClr val="1AA4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44" name="Oval 597">
            <a:extLst>
              <a:ext uri="{FF2B5EF4-FFF2-40B4-BE49-F238E27FC236}">
                <a16:creationId xmlns:a16="http://schemas.microsoft.com/office/drawing/2014/main" id="{AA2E4B24-CA4E-4FBD-A0F9-829D92D13BB0}"/>
              </a:ext>
            </a:extLst>
          </p:cNvPr>
          <p:cNvSpPr>
            <a:spLocks noChangeArrowheads="1"/>
          </p:cNvSpPr>
          <p:nvPr/>
        </p:nvSpPr>
        <p:spPr bwMode="auto">
          <a:xfrm>
            <a:off x="4771035" y="3768789"/>
            <a:ext cx="1074163" cy="1077065"/>
          </a:xfrm>
          <a:prstGeom prst="ellipse">
            <a:avLst/>
          </a:prstGeom>
          <a:solidFill>
            <a:srgbClr val="366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45" name="Freeform 598">
            <a:extLst>
              <a:ext uri="{FF2B5EF4-FFF2-40B4-BE49-F238E27FC236}">
                <a16:creationId xmlns:a16="http://schemas.microsoft.com/office/drawing/2014/main" id="{B6FB00E8-B6CA-4AFB-A030-1A7828B99981}"/>
              </a:ext>
            </a:extLst>
          </p:cNvPr>
          <p:cNvSpPr>
            <a:spLocks/>
          </p:cNvSpPr>
          <p:nvPr/>
        </p:nvSpPr>
        <p:spPr bwMode="auto">
          <a:xfrm>
            <a:off x="4874980" y="3714452"/>
            <a:ext cx="1024410" cy="1027178"/>
          </a:xfrm>
          <a:custGeom>
            <a:avLst/>
            <a:gdLst>
              <a:gd name="T0" fmla="*/ 3669 w 3669"/>
              <a:gd name="T1" fmla="*/ 2149 h 3668"/>
              <a:gd name="T2" fmla="*/ 1520 w 3669"/>
              <a:gd name="T3" fmla="*/ 0 h 3668"/>
              <a:gd name="T4" fmla="*/ 0 w 3669"/>
              <a:gd name="T5" fmla="*/ 629 h 3668"/>
              <a:gd name="T6" fmla="*/ 3040 w 3669"/>
              <a:gd name="T7" fmla="*/ 3668 h 3668"/>
              <a:gd name="T8" fmla="*/ 3669 w 3669"/>
              <a:gd name="T9" fmla="*/ 2149 h 3668"/>
            </a:gdLst>
            <a:ahLst/>
            <a:cxnLst>
              <a:cxn ang="0">
                <a:pos x="T0" y="T1"/>
              </a:cxn>
              <a:cxn ang="0">
                <a:pos x="T2" y="T3"/>
              </a:cxn>
              <a:cxn ang="0">
                <a:pos x="T4" y="T5"/>
              </a:cxn>
              <a:cxn ang="0">
                <a:pos x="T6" y="T7"/>
              </a:cxn>
              <a:cxn ang="0">
                <a:pos x="T8" y="T9"/>
              </a:cxn>
            </a:cxnLst>
            <a:rect l="0" t="0" r="r" b="b"/>
            <a:pathLst>
              <a:path w="3669" h="3668">
                <a:moveTo>
                  <a:pt x="3669" y="2149"/>
                </a:moveTo>
                <a:cubicBezTo>
                  <a:pt x="3669" y="962"/>
                  <a:pt x="2707" y="0"/>
                  <a:pt x="1520" y="0"/>
                </a:cubicBezTo>
                <a:cubicBezTo>
                  <a:pt x="926" y="0"/>
                  <a:pt x="389" y="240"/>
                  <a:pt x="0" y="629"/>
                </a:cubicBezTo>
                <a:lnTo>
                  <a:pt x="3040" y="3668"/>
                </a:lnTo>
                <a:cubicBezTo>
                  <a:pt x="3428" y="3279"/>
                  <a:pt x="3669" y="2742"/>
                  <a:pt x="3669" y="2149"/>
                </a:cubicBezTo>
                <a:close/>
              </a:path>
            </a:pathLst>
          </a:custGeom>
          <a:solidFill>
            <a:srgbClr val="4D84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Arial" panose="020B0604020202020204" pitchFamily="34" charset="0"/>
              <a:cs typeface="Arial" panose="020B0604020202020204" pitchFamily="34" charset="0"/>
            </a:endParaRPr>
          </a:p>
        </p:txBody>
      </p:sp>
      <p:sp>
        <p:nvSpPr>
          <p:cNvPr id="52" name="Rectangle 10">
            <a:extLst>
              <a:ext uri="{FF2B5EF4-FFF2-40B4-BE49-F238E27FC236}">
                <a16:creationId xmlns:a16="http://schemas.microsoft.com/office/drawing/2014/main" id="{9237413A-D86B-43A3-B636-B44B9C016F35}"/>
              </a:ext>
            </a:extLst>
          </p:cNvPr>
          <p:cNvSpPr>
            <a:spLocks noChangeArrowheads="1"/>
          </p:cNvSpPr>
          <p:nvPr/>
        </p:nvSpPr>
        <p:spPr bwMode="auto">
          <a:xfrm>
            <a:off x="3938821" y="714758"/>
            <a:ext cx="1343933" cy="407201"/>
          </a:xfrm>
          <a:prstGeom prst="rect">
            <a:avLst/>
          </a:prstGeom>
          <a:noFill/>
          <a:ln w="12700">
            <a:noFill/>
            <a:miter lim="800000"/>
            <a:headEnd/>
            <a:tailEnd/>
          </a:ln>
        </p:spPr>
        <p:txBody>
          <a:bodyPr wrap="none" lIns="0" tIns="0" rIns="0" bIns="45720" anchor="ctr">
            <a:noAutofit/>
          </a:bodyPr>
          <a:lstStyle/>
          <a:p>
            <a:pPr algn="r">
              <a:lnSpc>
                <a:spcPct val="130000"/>
              </a:lnSpc>
              <a:buClr>
                <a:srgbClr val="CC3300"/>
              </a:buClr>
              <a:defRPr/>
            </a:pPr>
            <a:r>
              <a:rPr lang="en-US" sz="2400" b="1" dirty="0">
                <a:solidFill>
                  <a:schemeClr val="bg2">
                    <a:lumMod val="25000"/>
                  </a:schemeClr>
                </a:solidFill>
                <a:latin typeface="Arial" panose="020B0604020202020204" pitchFamily="34" charset="0"/>
                <a:cs typeface="Arial" panose="020B0604020202020204" pitchFamily="34" charset="0"/>
              </a:rPr>
              <a:t>Academia</a:t>
            </a:r>
          </a:p>
        </p:txBody>
      </p:sp>
      <p:sp>
        <p:nvSpPr>
          <p:cNvPr id="53" name="Rectangle 10">
            <a:extLst>
              <a:ext uri="{FF2B5EF4-FFF2-40B4-BE49-F238E27FC236}">
                <a16:creationId xmlns:a16="http://schemas.microsoft.com/office/drawing/2014/main" id="{B348B756-E78F-4A33-914F-83C73F7BF831}"/>
              </a:ext>
            </a:extLst>
          </p:cNvPr>
          <p:cNvSpPr>
            <a:spLocks noChangeArrowheads="1"/>
          </p:cNvSpPr>
          <p:nvPr/>
        </p:nvSpPr>
        <p:spPr bwMode="auto">
          <a:xfrm>
            <a:off x="3416221" y="5849905"/>
            <a:ext cx="1866533" cy="314548"/>
          </a:xfrm>
          <a:prstGeom prst="rect">
            <a:avLst/>
          </a:prstGeom>
          <a:noFill/>
          <a:ln w="12700">
            <a:noFill/>
            <a:miter lim="800000"/>
            <a:headEnd/>
            <a:tailEnd/>
          </a:ln>
        </p:spPr>
        <p:txBody>
          <a:bodyPr wrap="none" lIns="0" tIns="0" rIns="0" bIns="45720" anchor="ctr">
            <a:noAutofit/>
          </a:bodyPr>
          <a:lstStyle/>
          <a:p>
            <a:pPr algn="r">
              <a:lnSpc>
                <a:spcPct val="130000"/>
              </a:lnSpc>
              <a:buClr>
                <a:srgbClr val="CC3300"/>
              </a:buClr>
              <a:defRPr/>
            </a:pPr>
            <a:r>
              <a:rPr lang="en-US" sz="2400" b="1" dirty="0">
                <a:solidFill>
                  <a:schemeClr val="bg2">
                    <a:lumMod val="25000"/>
                  </a:schemeClr>
                </a:solidFill>
                <a:latin typeface="Arial" panose="020B0604020202020204" pitchFamily="34" charset="0"/>
                <a:cs typeface="Arial" panose="020B0604020202020204" pitchFamily="34" charset="0"/>
              </a:rPr>
              <a:t>Thought Leadership Forums</a:t>
            </a:r>
          </a:p>
        </p:txBody>
      </p:sp>
      <p:sp>
        <p:nvSpPr>
          <p:cNvPr id="54" name="Rectangle 10">
            <a:extLst>
              <a:ext uri="{FF2B5EF4-FFF2-40B4-BE49-F238E27FC236}">
                <a16:creationId xmlns:a16="http://schemas.microsoft.com/office/drawing/2014/main" id="{98C7064D-27F5-4E33-BA0E-25B68A619D7C}"/>
              </a:ext>
            </a:extLst>
          </p:cNvPr>
          <p:cNvSpPr>
            <a:spLocks noChangeArrowheads="1"/>
          </p:cNvSpPr>
          <p:nvPr/>
        </p:nvSpPr>
        <p:spPr bwMode="auto">
          <a:xfrm>
            <a:off x="6884268" y="781019"/>
            <a:ext cx="1373400" cy="314548"/>
          </a:xfrm>
          <a:prstGeom prst="rect">
            <a:avLst/>
          </a:prstGeom>
          <a:noFill/>
          <a:ln w="12700">
            <a:noFill/>
            <a:miter lim="800000"/>
            <a:headEnd/>
            <a:tailEnd/>
          </a:ln>
        </p:spPr>
        <p:txBody>
          <a:bodyPr wrap="none" lIns="0" tIns="0" rIns="0" bIns="45720" anchor="ctr">
            <a:noAutofit/>
          </a:bodyPr>
          <a:lstStyle/>
          <a:p>
            <a:pPr>
              <a:lnSpc>
                <a:spcPct val="130000"/>
              </a:lnSpc>
              <a:buClr>
                <a:srgbClr val="CC3300"/>
              </a:buClr>
              <a:defRPr/>
            </a:pPr>
            <a:r>
              <a:rPr lang="en-US" sz="2400" b="1" dirty="0">
                <a:solidFill>
                  <a:schemeClr val="bg2">
                    <a:lumMod val="25000"/>
                  </a:schemeClr>
                </a:solidFill>
                <a:latin typeface="Arial" panose="020B0604020202020204" pitchFamily="34" charset="0"/>
                <a:cs typeface="Arial" panose="020B0604020202020204" pitchFamily="34" charset="0"/>
              </a:rPr>
              <a:t>Advisory Council</a:t>
            </a:r>
          </a:p>
        </p:txBody>
      </p:sp>
      <p:sp>
        <p:nvSpPr>
          <p:cNvPr id="55" name="Rectangle 10">
            <a:extLst>
              <a:ext uri="{FF2B5EF4-FFF2-40B4-BE49-F238E27FC236}">
                <a16:creationId xmlns:a16="http://schemas.microsoft.com/office/drawing/2014/main" id="{760CB67C-15EE-4F9C-8A7A-DD6D2B91D2ED}"/>
              </a:ext>
            </a:extLst>
          </p:cNvPr>
          <p:cNvSpPr>
            <a:spLocks noChangeArrowheads="1"/>
          </p:cNvSpPr>
          <p:nvPr/>
        </p:nvSpPr>
        <p:spPr bwMode="auto">
          <a:xfrm>
            <a:off x="6884268" y="5849905"/>
            <a:ext cx="642291" cy="314548"/>
          </a:xfrm>
          <a:prstGeom prst="rect">
            <a:avLst/>
          </a:prstGeom>
          <a:noFill/>
          <a:ln w="12700">
            <a:noFill/>
            <a:miter lim="800000"/>
            <a:headEnd/>
            <a:tailEnd/>
          </a:ln>
        </p:spPr>
        <p:txBody>
          <a:bodyPr wrap="none" lIns="0" tIns="0" rIns="0" bIns="45720" anchor="ctr">
            <a:noAutofit/>
          </a:bodyPr>
          <a:lstStyle/>
          <a:p>
            <a:pPr>
              <a:lnSpc>
                <a:spcPct val="130000"/>
              </a:lnSpc>
              <a:buClr>
                <a:srgbClr val="CC3300"/>
              </a:buClr>
              <a:defRPr/>
            </a:pPr>
            <a:r>
              <a:rPr lang="en-US" sz="2400" b="1" dirty="0">
                <a:solidFill>
                  <a:schemeClr val="bg2">
                    <a:lumMod val="25000"/>
                  </a:schemeClr>
                </a:solidFill>
                <a:latin typeface="Arial" panose="020B0604020202020204" pitchFamily="34" charset="0"/>
                <a:cs typeface="Arial" panose="020B0604020202020204" pitchFamily="34" charset="0"/>
              </a:rPr>
              <a:t>Competitions </a:t>
            </a:r>
          </a:p>
        </p:txBody>
      </p:sp>
      <p:grpSp>
        <p:nvGrpSpPr>
          <p:cNvPr id="56" name="Group 55">
            <a:extLst>
              <a:ext uri="{FF2B5EF4-FFF2-40B4-BE49-F238E27FC236}">
                <a16:creationId xmlns:a16="http://schemas.microsoft.com/office/drawing/2014/main" id="{88910F78-10AC-47D9-B0A6-FA4F5ED7512A}"/>
              </a:ext>
            </a:extLst>
          </p:cNvPr>
          <p:cNvGrpSpPr/>
          <p:nvPr/>
        </p:nvGrpSpPr>
        <p:grpSpPr>
          <a:xfrm>
            <a:off x="5499573" y="2904055"/>
            <a:ext cx="1155336" cy="1155336"/>
            <a:chOff x="4879567" y="2468422"/>
            <a:chExt cx="1812598" cy="1812598"/>
          </a:xfrm>
        </p:grpSpPr>
        <p:grpSp>
          <p:nvGrpSpPr>
            <p:cNvPr id="57" name="Group 56">
              <a:extLst>
                <a:ext uri="{FF2B5EF4-FFF2-40B4-BE49-F238E27FC236}">
                  <a16:creationId xmlns:a16="http://schemas.microsoft.com/office/drawing/2014/main" id="{B61AA782-BC00-4687-9535-FD9B2F882170}"/>
                </a:ext>
              </a:extLst>
            </p:cNvPr>
            <p:cNvGrpSpPr/>
            <p:nvPr/>
          </p:nvGrpSpPr>
          <p:grpSpPr>
            <a:xfrm>
              <a:off x="4879567" y="2468422"/>
              <a:ext cx="1812598" cy="1812598"/>
              <a:chOff x="4879567" y="2468422"/>
              <a:chExt cx="2061776" cy="2061776"/>
            </a:xfrm>
          </p:grpSpPr>
          <p:sp>
            <p:nvSpPr>
              <p:cNvPr id="59" name="Oval 58">
                <a:extLst>
                  <a:ext uri="{FF2B5EF4-FFF2-40B4-BE49-F238E27FC236}">
                    <a16:creationId xmlns:a16="http://schemas.microsoft.com/office/drawing/2014/main" id="{2D9A969D-EDD8-433A-B040-7ADA05B2EE7C}"/>
                  </a:ext>
                </a:extLst>
              </p:cNvPr>
              <p:cNvSpPr/>
              <p:nvPr/>
            </p:nvSpPr>
            <p:spPr>
              <a:xfrm>
                <a:off x="4879567" y="2468422"/>
                <a:ext cx="2061776" cy="20617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D60BB8D4-369D-45FB-BDE9-4C1DEAF11CF7}"/>
                  </a:ext>
                </a:extLst>
              </p:cNvPr>
              <p:cNvSpPr/>
              <p:nvPr/>
            </p:nvSpPr>
            <p:spPr>
              <a:xfrm>
                <a:off x="4947089" y="2535944"/>
                <a:ext cx="1926732" cy="19267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2FF2B372-042B-435C-A954-F222BE4E652D}"/>
                  </a:ext>
                </a:extLst>
              </p:cNvPr>
              <p:cNvSpPr/>
              <p:nvPr/>
            </p:nvSpPr>
            <p:spPr>
              <a:xfrm>
                <a:off x="5014611" y="2603466"/>
                <a:ext cx="1791688" cy="1791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a16="http://schemas.microsoft.com/office/drawing/2014/main" id="{5C9C76EA-3611-480E-8B14-330D17986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28" y="2820450"/>
              <a:ext cx="1476877" cy="1045042"/>
            </a:xfrm>
            <a:prstGeom prst="rect">
              <a:avLst/>
            </a:prstGeom>
          </p:spPr>
        </p:pic>
      </p:grpSp>
      <p:pic>
        <p:nvPicPr>
          <p:cNvPr id="75" name="Picture 2" descr="Chennai Mathematical Institute">
            <a:extLst>
              <a:ext uri="{FF2B5EF4-FFF2-40B4-BE49-F238E27FC236}">
                <a16:creationId xmlns:a16="http://schemas.microsoft.com/office/drawing/2014/main" id="{3DCD34F3-81DC-41BD-B389-D99263838961}"/>
              </a:ext>
            </a:extLst>
          </p:cNvPr>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1585039" y="1724098"/>
            <a:ext cx="1488805" cy="4299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a:extLst>
              <a:ext uri="{FF2B5EF4-FFF2-40B4-BE49-F238E27FC236}">
                <a16:creationId xmlns:a16="http://schemas.microsoft.com/office/drawing/2014/main" id="{2EEFB4E0-0FD6-4337-A97D-098DB4BCE4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95320" y="1413393"/>
            <a:ext cx="936874" cy="992742"/>
          </a:xfrm>
          <a:prstGeom prst="rect">
            <a:avLst/>
          </a:prstGeom>
        </p:spPr>
      </p:pic>
      <p:pic>
        <p:nvPicPr>
          <p:cNvPr id="77" name="Picture 76">
            <a:extLst>
              <a:ext uri="{FF2B5EF4-FFF2-40B4-BE49-F238E27FC236}">
                <a16:creationId xmlns:a16="http://schemas.microsoft.com/office/drawing/2014/main" id="{A1EEECFE-A432-4C2F-9FD9-BE5E9D89E62E}"/>
              </a:ext>
            </a:extLst>
          </p:cNvPr>
          <p:cNvPicPr>
            <a:picLocks noChangeAspect="1"/>
          </p:cNvPicPr>
          <p:nvPr/>
        </p:nvPicPr>
        <p:blipFill>
          <a:blip r:embed="rId5"/>
          <a:stretch>
            <a:fillRect/>
          </a:stretch>
        </p:blipFill>
        <p:spPr>
          <a:xfrm>
            <a:off x="529429" y="1515982"/>
            <a:ext cx="834134" cy="834134"/>
          </a:xfrm>
          <a:prstGeom prst="rect">
            <a:avLst/>
          </a:prstGeom>
        </p:spPr>
      </p:pic>
      <p:grpSp>
        <p:nvGrpSpPr>
          <p:cNvPr id="97" name="Group 96">
            <a:extLst>
              <a:ext uri="{FF2B5EF4-FFF2-40B4-BE49-F238E27FC236}">
                <a16:creationId xmlns:a16="http://schemas.microsoft.com/office/drawing/2014/main" id="{2ABD5486-CAB3-404F-829D-60A5070CFB67}"/>
              </a:ext>
            </a:extLst>
          </p:cNvPr>
          <p:cNvGrpSpPr/>
          <p:nvPr/>
        </p:nvGrpSpPr>
        <p:grpSpPr>
          <a:xfrm>
            <a:off x="6630015" y="4010435"/>
            <a:ext cx="610788" cy="610788"/>
            <a:chOff x="3733804" y="1066804"/>
            <a:chExt cx="4724399" cy="4724398"/>
          </a:xfrm>
          <a:solidFill>
            <a:schemeClr val="bg1"/>
          </a:solidFill>
        </p:grpSpPr>
        <p:sp>
          <p:nvSpPr>
            <p:cNvPr id="98" name="Freeform: Shape 97">
              <a:extLst>
                <a:ext uri="{FF2B5EF4-FFF2-40B4-BE49-F238E27FC236}">
                  <a16:creationId xmlns:a16="http://schemas.microsoft.com/office/drawing/2014/main" id="{1B016DBB-A029-43BC-8D90-C792D19BAC67}"/>
                </a:ext>
              </a:extLst>
            </p:cNvPr>
            <p:cNvSpPr/>
            <p:nvPr/>
          </p:nvSpPr>
          <p:spPr>
            <a:xfrm>
              <a:off x="4191000" y="2590800"/>
              <a:ext cx="304800" cy="152400"/>
            </a:xfrm>
            <a:custGeom>
              <a:avLst/>
              <a:gdLst>
                <a:gd name="connsiteX0" fmla="*/ 0 w 304800"/>
                <a:gd name="connsiteY0" fmla="*/ 0 h 152400"/>
                <a:gd name="connsiteX1" fmla="*/ 304800 w 304800"/>
                <a:gd name="connsiteY1" fmla="*/ 0 h 152400"/>
                <a:gd name="connsiteX2" fmla="*/ 304800 w 304800"/>
                <a:gd name="connsiteY2" fmla="*/ 152400 h 152400"/>
                <a:gd name="connsiteX3" fmla="*/ 0 w 3048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304800" h="152400">
                  <a:moveTo>
                    <a:pt x="0" y="0"/>
                  </a:moveTo>
                  <a:lnTo>
                    <a:pt x="304800" y="0"/>
                  </a:lnTo>
                  <a:lnTo>
                    <a:pt x="3048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3437DAE5-2A7A-4CA6-8846-57665E34BBCB}"/>
                </a:ext>
              </a:extLst>
            </p:cNvPr>
            <p:cNvSpPr/>
            <p:nvPr/>
          </p:nvSpPr>
          <p:spPr>
            <a:xfrm>
              <a:off x="3733804" y="1066804"/>
              <a:ext cx="4724399" cy="4724398"/>
            </a:xfrm>
            <a:custGeom>
              <a:avLst/>
              <a:gdLst>
                <a:gd name="connsiteX0" fmla="*/ 4495800 w 4724400"/>
                <a:gd name="connsiteY0" fmla="*/ 1219200 h 4724400"/>
                <a:gd name="connsiteX1" fmla="*/ 4724400 w 4724400"/>
                <a:gd name="connsiteY1" fmla="*/ 990600 h 4724400"/>
                <a:gd name="connsiteX2" fmla="*/ 4724400 w 4724400"/>
                <a:gd name="connsiteY2" fmla="*/ 228600 h 4724400"/>
                <a:gd name="connsiteX3" fmla="*/ 4495800 w 4724400"/>
                <a:gd name="connsiteY3" fmla="*/ 0 h 4724400"/>
                <a:gd name="connsiteX4" fmla="*/ 3429000 w 4724400"/>
                <a:gd name="connsiteY4" fmla="*/ 0 h 4724400"/>
                <a:gd name="connsiteX5" fmla="*/ 3200400 w 4724400"/>
                <a:gd name="connsiteY5" fmla="*/ 228600 h 4724400"/>
                <a:gd name="connsiteX6" fmla="*/ 3200400 w 4724400"/>
                <a:gd name="connsiteY6" fmla="*/ 990600 h 4724400"/>
                <a:gd name="connsiteX7" fmla="*/ 3429000 w 4724400"/>
                <a:gd name="connsiteY7" fmla="*/ 1219200 h 4724400"/>
                <a:gd name="connsiteX8" fmla="*/ 3657600 w 4724400"/>
                <a:gd name="connsiteY8" fmla="*/ 1219200 h 4724400"/>
                <a:gd name="connsiteX9" fmla="*/ 3657600 w 4724400"/>
                <a:gd name="connsiteY9" fmla="*/ 1371600 h 4724400"/>
                <a:gd name="connsiteX10" fmla="*/ 3505200 w 4724400"/>
                <a:gd name="connsiteY10" fmla="*/ 1371600 h 4724400"/>
                <a:gd name="connsiteX11" fmla="*/ 3505200 w 4724400"/>
                <a:gd name="connsiteY11" fmla="*/ 1524000 h 4724400"/>
                <a:gd name="connsiteX12" fmla="*/ 3886200 w 4724400"/>
                <a:gd name="connsiteY12" fmla="*/ 1524000 h 4724400"/>
                <a:gd name="connsiteX13" fmla="*/ 3886200 w 4724400"/>
                <a:gd name="connsiteY13" fmla="*/ 2286000 h 4724400"/>
                <a:gd name="connsiteX14" fmla="*/ 3571875 w 4724400"/>
                <a:gd name="connsiteY14" fmla="*/ 2286000 h 4724400"/>
                <a:gd name="connsiteX15" fmla="*/ 3352800 w 4724400"/>
                <a:gd name="connsiteY15" fmla="*/ 2156460 h 4724400"/>
                <a:gd name="connsiteX16" fmla="*/ 3353753 w 4724400"/>
                <a:gd name="connsiteY16" fmla="*/ 2133600 h 4724400"/>
                <a:gd name="connsiteX17" fmla="*/ 2744153 w 4724400"/>
                <a:gd name="connsiteY17" fmla="*/ 1524000 h 4724400"/>
                <a:gd name="connsiteX18" fmla="*/ 2230755 w 4724400"/>
                <a:gd name="connsiteY18" fmla="*/ 1805940 h 4724400"/>
                <a:gd name="connsiteX19" fmla="*/ 1982153 w 4724400"/>
                <a:gd name="connsiteY19" fmla="*/ 1752600 h 4724400"/>
                <a:gd name="connsiteX20" fmla="*/ 1412558 w 4724400"/>
                <a:gd name="connsiteY20" fmla="*/ 2145983 h 4724400"/>
                <a:gd name="connsiteX21" fmla="*/ 1251585 w 4724400"/>
                <a:gd name="connsiteY21" fmla="*/ 2209800 h 4724400"/>
                <a:gd name="connsiteX22" fmla="*/ 685800 w 4724400"/>
                <a:gd name="connsiteY22" fmla="*/ 2209800 h 4724400"/>
                <a:gd name="connsiteX23" fmla="*/ 685800 w 4724400"/>
                <a:gd name="connsiteY23" fmla="*/ 1981200 h 4724400"/>
                <a:gd name="connsiteX24" fmla="*/ 990600 w 4724400"/>
                <a:gd name="connsiteY24" fmla="*/ 1981200 h 4724400"/>
                <a:gd name="connsiteX25" fmla="*/ 1219200 w 4724400"/>
                <a:gd name="connsiteY25" fmla="*/ 1752600 h 4724400"/>
                <a:gd name="connsiteX26" fmla="*/ 1219200 w 4724400"/>
                <a:gd name="connsiteY26" fmla="*/ 228600 h 4724400"/>
                <a:gd name="connsiteX27" fmla="*/ 990600 w 4724400"/>
                <a:gd name="connsiteY27" fmla="*/ 0 h 4724400"/>
                <a:gd name="connsiteX28" fmla="*/ 228600 w 4724400"/>
                <a:gd name="connsiteY28" fmla="*/ 0 h 4724400"/>
                <a:gd name="connsiteX29" fmla="*/ 0 w 4724400"/>
                <a:gd name="connsiteY29" fmla="*/ 228600 h 4724400"/>
                <a:gd name="connsiteX30" fmla="*/ 0 w 4724400"/>
                <a:gd name="connsiteY30" fmla="*/ 1752600 h 4724400"/>
                <a:gd name="connsiteX31" fmla="*/ 228600 w 4724400"/>
                <a:gd name="connsiteY31" fmla="*/ 1981200 h 4724400"/>
                <a:gd name="connsiteX32" fmla="*/ 533400 w 4724400"/>
                <a:gd name="connsiteY32" fmla="*/ 1981200 h 4724400"/>
                <a:gd name="connsiteX33" fmla="*/ 533400 w 4724400"/>
                <a:gd name="connsiteY33" fmla="*/ 2362200 h 4724400"/>
                <a:gd name="connsiteX34" fmla="*/ 1088708 w 4724400"/>
                <a:gd name="connsiteY34" fmla="*/ 2362200 h 4724400"/>
                <a:gd name="connsiteX35" fmla="*/ 1014413 w 4724400"/>
                <a:gd name="connsiteY35" fmla="*/ 2514600 h 4724400"/>
                <a:gd name="connsiteX36" fmla="*/ 685800 w 4724400"/>
                <a:gd name="connsiteY36" fmla="*/ 2514600 h 4724400"/>
                <a:gd name="connsiteX37" fmla="*/ 685800 w 4724400"/>
                <a:gd name="connsiteY37" fmla="*/ 3352800 h 4724400"/>
                <a:gd name="connsiteX38" fmla="*/ 381000 w 4724400"/>
                <a:gd name="connsiteY38" fmla="*/ 3352800 h 4724400"/>
                <a:gd name="connsiteX39" fmla="*/ 152400 w 4724400"/>
                <a:gd name="connsiteY39" fmla="*/ 3581400 h 4724400"/>
                <a:gd name="connsiteX40" fmla="*/ 152400 w 4724400"/>
                <a:gd name="connsiteY40" fmla="*/ 4267200 h 4724400"/>
                <a:gd name="connsiteX41" fmla="*/ 0 w 4724400"/>
                <a:gd name="connsiteY41" fmla="*/ 4267200 h 4724400"/>
                <a:gd name="connsiteX42" fmla="*/ 0 w 4724400"/>
                <a:gd name="connsiteY42" fmla="*/ 4495800 h 4724400"/>
                <a:gd name="connsiteX43" fmla="*/ 228600 w 4724400"/>
                <a:gd name="connsiteY43" fmla="*/ 4724400 h 4724400"/>
                <a:gd name="connsiteX44" fmla="*/ 1447800 w 4724400"/>
                <a:gd name="connsiteY44" fmla="*/ 4724400 h 4724400"/>
                <a:gd name="connsiteX45" fmla="*/ 1676400 w 4724400"/>
                <a:gd name="connsiteY45" fmla="*/ 4495800 h 4724400"/>
                <a:gd name="connsiteX46" fmla="*/ 1676400 w 4724400"/>
                <a:gd name="connsiteY46" fmla="*/ 4267200 h 4724400"/>
                <a:gd name="connsiteX47" fmla="*/ 1524000 w 4724400"/>
                <a:gd name="connsiteY47" fmla="*/ 4267200 h 4724400"/>
                <a:gd name="connsiteX48" fmla="*/ 1524000 w 4724400"/>
                <a:gd name="connsiteY48" fmla="*/ 3581400 h 4724400"/>
                <a:gd name="connsiteX49" fmla="*/ 1295400 w 4724400"/>
                <a:gd name="connsiteY49" fmla="*/ 3352800 h 4724400"/>
                <a:gd name="connsiteX50" fmla="*/ 838200 w 4724400"/>
                <a:gd name="connsiteY50" fmla="*/ 3352800 h 4724400"/>
                <a:gd name="connsiteX51" fmla="*/ 838200 w 4724400"/>
                <a:gd name="connsiteY51" fmla="*/ 2667000 h 4724400"/>
                <a:gd name="connsiteX52" fmla="*/ 990600 w 4724400"/>
                <a:gd name="connsiteY52" fmla="*/ 2667000 h 4724400"/>
                <a:gd name="connsiteX53" fmla="*/ 1524000 w 4724400"/>
                <a:gd name="connsiteY53" fmla="*/ 3200400 h 4724400"/>
                <a:gd name="connsiteX54" fmla="*/ 3200400 w 4724400"/>
                <a:gd name="connsiteY54" fmla="*/ 3200400 h 4724400"/>
                <a:gd name="connsiteX55" fmla="*/ 3728085 w 4724400"/>
                <a:gd name="connsiteY55" fmla="*/ 2743200 h 4724400"/>
                <a:gd name="connsiteX56" fmla="*/ 4038600 w 4724400"/>
                <a:gd name="connsiteY56" fmla="*/ 2743200 h 4724400"/>
                <a:gd name="connsiteX57" fmla="*/ 4038600 w 4724400"/>
                <a:gd name="connsiteY57" fmla="*/ 3352800 h 4724400"/>
                <a:gd name="connsiteX58" fmla="*/ 3505200 w 4724400"/>
                <a:gd name="connsiteY58" fmla="*/ 3352800 h 4724400"/>
                <a:gd name="connsiteX59" fmla="*/ 3505200 w 4724400"/>
                <a:gd name="connsiteY59" fmla="*/ 4724400 h 4724400"/>
                <a:gd name="connsiteX60" fmla="*/ 4724400 w 4724400"/>
                <a:gd name="connsiteY60" fmla="*/ 4724400 h 4724400"/>
                <a:gd name="connsiteX61" fmla="*/ 4724400 w 4724400"/>
                <a:gd name="connsiteY61" fmla="*/ 3352800 h 4724400"/>
                <a:gd name="connsiteX62" fmla="*/ 4191000 w 4724400"/>
                <a:gd name="connsiteY62" fmla="*/ 3352800 h 4724400"/>
                <a:gd name="connsiteX63" fmla="*/ 4191000 w 4724400"/>
                <a:gd name="connsiteY63" fmla="*/ 2590800 h 4724400"/>
                <a:gd name="connsiteX64" fmla="*/ 3727133 w 4724400"/>
                <a:gd name="connsiteY64" fmla="*/ 2590800 h 4724400"/>
                <a:gd name="connsiteX65" fmla="*/ 3679508 w 4724400"/>
                <a:gd name="connsiteY65" fmla="*/ 2438400 h 4724400"/>
                <a:gd name="connsiteX66" fmla="*/ 4038600 w 4724400"/>
                <a:gd name="connsiteY66" fmla="*/ 2438400 h 4724400"/>
                <a:gd name="connsiteX67" fmla="*/ 4038600 w 4724400"/>
                <a:gd name="connsiteY67" fmla="*/ 1524000 h 4724400"/>
                <a:gd name="connsiteX68" fmla="*/ 4419600 w 4724400"/>
                <a:gd name="connsiteY68" fmla="*/ 1524000 h 4724400"/>
                <a:gd name="connsiteX69" fmla="*/ 4419600 w 4724400"/>
                <a:gd name="connsiteY69" fmla="*/ 1371600 h 4724400"/>
                <a:gd name="connsiteX70" fmla="*/ 4267200 w 4724400"/>
                <a:gd name="connsiteY70" fmla="*/ 1371600 h 4724400"/>
                <a:gd name="connsiteX71" fmla="*/ 4267200 w 4724400"/>
                <a:gd name="connsiteY71" fmla="*/ 1219200 h 4724400"/>
                <a:gd name="connsiteX72" fmla="*/ 4495800 w 4724400"/>
                <a:gd name="connsiteY72" fmla="*/ 1219200 h 4724400"/>
                <a:gd name="connsiteX73" fmla="*/ 1066800 w 4724400"/>
                <a:gd name="connsiteY73" fmla="*/ 1219200 h 4724400"/>
                <a:gd name="connsiteX74" fmla="*/ 152400 w 4724400"/>
                <a:gd name="connsiteY74" fmla="*/ 1219200 h 4724400"/>
                <a:gd name="connsiteX75" fmla="*/ 152400 w 4724400"/>
                <a:gd name="connsiteY75" fmla="*/ 457200 h 4724400"/>
                <a:gd name="connsiteX76" fmla="*/ 1066800 w 4724400"/>
                <a:gd name="connsiteY76" fmla="*/ 457200 h 4724400"/>
                <a:gd name="connsiteX77" fmla="*/ 1066800 w 4724400"/>
                <a:gd name="connsiteY77" fmla="*/ 1219200 h 4724400"/>
                <a:gd name="connsiteX78" fmla="*/ 228600 w 4724400"/>
                <a:gd name="connsiteY78" fmla="*/ 152400 h 4724400"/>
                <a:gd name="connsiteX79" fmla="*/ 990600 w 4724400"/>
                <a:gd name="connsiteY79" fmla="*/ 152400 h 4724400"/>
                <a:gd name="connsiteX80" fmla="*/ 1066800 w 4724400"/>
                <a:gd name="connsiteY80" fmla="*/ 228600 h 4724400"/>
                <a:gd name="connsiteX81" fmla="*/ 1066800 w 4724400"/>
                <a:gd name="connsiteY81" fmla="*/ 304800 h 4724400"/>
                <a:gd name="connsiteX82" fmla="*/ 152400 w 4724400"/>
                <a:gd name="connsiteY82" fmla="*/ 304800 h 4724400"/>
                <a:gd name="connsiteX83" fmla="*/ 152400 w 4724400"/>
                <a:gd name="connsiteY83" fmla="*/ 228600 h 4724400"/>
                <a:gd name="connsiteX84" fmla="*/ 228600 w 4724400"/>
                <a:gd name="connsiteY84" fmla="*/ 152400 h 4724400"/>
                <a:gd name="connsiteX85" fmla="*/ 228600 w 4724400"/>
                <a:gd name="connsiteY85" fmla="*/ 152400 h 4724400"/>
                <a:gd name="connsiteX86" fmla="*/ 152400 w 4724400"/>
                <a:gd name="connsiteY86" fmla="*/ 1752600 h 4724400"/>
                <a:gd name="connsiteX87" fmla="*/ 152400 w 4724400"/>
                <a:gd name="connsiteY87" fmla="*/ 1371600 h 4724400"/>
                <a:gd name="connsiteX88" fmla="*/ 1066800 w 4724400"/>
                <a:gd name="connsiteY88" fmla="*/ 1371600 h 4724400"/>
                <a:gd name="connsiteX89" fmla="*/ 1066800 w 4724400"/>
                <a:gd name="connsiteY89" fmla="*/ 1752600 h 4724400"/>
                <a:gd name="connsiteX90" fmla="*/ 990600 w 4724400"/>
                <a:gd name="connsiteY90" fmla="*/ 1828800 h 4724400"/>
                <a:gd name="connsiteX91" fmla="*/ 228600 w 4724400"/>
                <a:gd name="connsiteY91" fmla="*/ 1828800 h 4724400"/>
                <a:gd name="connsiteX92" fmla="*/ 152400 w 4724400"/>
                <a:gd name="connsiteY92" fmla="*/ 1752600 h 4724400"/>
                <a:gd name="connsiteX93" fmla="*/ 152400 w 4724400"/>
                <a:gd name="connsiteY93" fmla="*/ 1752600 h 4724400"/>
                <a:gd name="connsiteX94" fmla="*/ 1524000 w 4724400"/>
                <a:gd name="connsiteY94" fmla="*/ 4495800 h 4724400"/>
                <a:gd name="connsiteX95" fmla="*/ 1447800 w 4724400"/>
                <a:gd name="connsiteY95" fmla="*/ 4572000 h 4724400"/>
                <a:gd name="connsiteX96" fmla="*/ 228600 w 4724400"/>
                <a:gd name="connsiteY96" fmla="*/ 4572000 h 4724400"/>
                <a:gd name="connsiteX97" fmla="*/ 152400 w 4724400"/>
                <a:gd name="connsiteY97" fmla="*/ 4495800 h 4724400"/>
                <a:gd name="connsiteX98" fmla="*/ 152400 w 4724400"/>
                <a:gd name="connsiteY98" fmla="*/ 4419600 h 4724400"/>
                <a:gd name="connsiteX99" fmla="*/ 1524000 w 4724400"/>
                <a:gd name="connsiteY99" fmla="*/ 4419600 h 4724400"/>
                <a:gd name="connsiteX100" fmla="*/ 1524000 w 4724400"/>
                <a:gd name="connsiteY100" fmla="*/ 4495800 h 4724400"/>
                <a:gd name="connsiteX101" fmla="*/ 1371600 w 4724400"/>
                <a:gd name="connsiteY101" fmla="*/ 3581400 h 4724400"/>
                <a:gd name="connsiteX102" fmla="*/ 1371600 w 4724400"/>
                <a:gd name="connsiteY102" fmla="*/ 4267200 h 4724400"/>
                <a:gd name="connsiteX103" fmla="*/ 304800 w 4724400"/>
                <a:gd name="connsiteY103" fmla="*/ 4267200 h 4724400"/>
                <a:gd name="connsiteX104" fmla="*/ 304800 w 4724400"/>
                <a:gd name="connsiteY104" fmla="*/ 3581400 h 4724400"/>
                <a:gd name="connsiteX105" fmla="*/ 381000 w 4724400"/>
                <a:gd name="connsiteY105" fmla="*/ 3505200 h 4724400"/>
                <a:gd name="connsiteX106" fmla="*/ 1295400 w 4724400"/>
                <a:gd name="connsiteY106" fmla="*/ 3505200 h 4724400"/>
                <a:gd name="connsiteX107" fmla="*/ 1371600 w 4724400"/>
                <a:gd name="connsiteY107" fmla="*/ 3581400 h 4724400"/>
                <a:gd name="connsiteX108" fmla="*/ 1371600 w 4724400"/>
                <a:gd name="connsiteY108" fmla="*/ 3581400 h 4724400"/>
                <a:gd name="connsiteX109" fmla="*/ 3657600 w 4724400"/>
                <a:gd name="connsiteY109" fmla="*/ 4572000 h 4724400"/>
                <a:gd name="connsiteX110" fmla="*/ 3657600 w 4724400"/>
                <a:gd name="connsiteY110" fmla="*/ 4114800 h 4724400"/>
                <a:gd name="connsiteX111" fmla="*/ 4572000 w 4724400"/>
                <a:gd name="connsiteY111" fmla="*/ 4114800 h 4724400"/>
                <a:gd name="connsiteX112" fmla="*/ 4572000 w 4724400"/>
                <a:gd name="connsiteY112" fmla="*/ 4572000 h 4724400"/>
                <a:gd name="connsiteX113" fmla="*/ 3657600 w 4724400"/>
                <a:gd name="connsiteY113" fmla="*/ 4572000 h 4724400"/>
                <a:gd name="connsiteX114" fmla="*/ 4572000 w 4724400"/>
                <a:gd name="connsiteY114" fmla="*/ 3962400 h 4724400"/>
                <a:gd name="connsiteX115" fmla="*/ 3657600 w 4724400"/>
                <a:gd name="connsiteY115" fmla="*/ 3962400 h 4724400"/>
                <a:gd name="connsiteX116" fmla="*/ 3657600 w 4724400"/>
                <a:gd name="connsiteY116" fmla="*/ 3505200 h 4724400"/>
                <a:gd name="connsiteX117" fmla="*/ 4572000 w 4724400"/>
                <a:gd name="connsiteY117" fmla="*/ 3505200 h 4724400"/>
                <a:gd name="connsiteX118" fmla="*/ 4572000 w 4724400"/>
                <a:gd name="connsiteY118" fmla="*/ 3962400 h 4724400"/>
                <a:gd name="connsiteX119" fmla="*/ 3200400 w 4724400"/>
                <a:gd name="connsiteY119" fmla="*/ 3048000 h 4724400"/>
                <a:gd name="connsiteX120" fmla="*/ 1524000 w 4724400"/>
                <a:gd name="connsiteY120" fmla="*/ 3048000 h 4724400"/>
                <a:gd name="connsiteX121" fmla="*/ 1143000 w 4724400"/>
                <a:gd name="connsiteY121" fmla="*/ 2667000 h 4724400"/>
                <a:gd name="connsiteX122" fmla="*/ 1478280 w 4724400"/>
                <a:gd name="connsiteY122" fmla="*/ 2288858 h 4724400"/>
                <a:gd name="connsiteX123" fmla="*/ 1528763 w 4724400"/>
                <a:gd name="connsiteY123" fmla="*/ 2283143 h 4724400"/>
                <a:gd name="connsiteX124" fmla="*/ 1543050 w 4724400"/>
                <a:gd name="connsiteY124" fmla="*/ 2234565 h 4724400"/>
                <a:gd name="connsiteX125" fmla="*/ 1982153 w 4724400"/>
                <a:gd name="connsiteY125" fmla="*/ 1905000 h 4724400"/>
                <a:gd name="connsiteX126" fmla="*/ 2221230 w 4724400"/>
                <a:gd name="connsiteY126" fmla="*/ 1973580 h 4724400"/>
                <a:gd name="connsiteX127" fmla="*/ 2293620 w 4724400"/>
                <a:gd name="connsiteY127" fmla="*/ 2018348 h 4724400"/>
                <a:gd name="connsiteX128" fmla="*/ 2329815 w 4724400"/>
                <a:gd name="connsiteY128" fmla="*/ 1941195 h 4724400"/>
                <a:gd name="connsiteX129" fmla="*/ 2743200 w 4724400"/>
                <a:gd name="connsiteY129" fmla="*/ 1677353 h 4724400"/>
                <a:gd name="connsiteX130" fmla="*/ 3200400 w 4724400"/>
                <a:gd name="connsiteY130" fmla="*/ 2134553 h 4724400"/>
                <a:gd name="connsiteX131" fmla="*/ 3194685 w 4724400"/>
                <a:gd name="connsiteY131" fmla="*/ 2205038 h 4724400"/>
                <a:gd name="connsiteX132" fmla="*/ 3183255 w 4724400"/>
                <a:gd name="connsiteY132" fmla="*/ 2280285 h 4724400"/>
                <a:gd name="connsiteX133" fmla="*/ 3258503 w 4724400"/>
                <a:gd name="connsiteY133" fmla="*/ 2291715 h 4724400"/>
                <a:gd name="connsiteX134" fmla="*/ 3581400 w 4724400"/>
                <a:gd name="connsiteY134" fmla="*/ 2667953 h 4724400"/>
                <a:gd name="connsiteX135" fmla="*/ 3200400 w 4724400"/>
                <a:gd name="connsiteY135" fmla="*/ 3048000 h 4724400"/>
                <a:gd name="connsiteX136" fmla="*/ 3200400 w 4724400"/>
                <a:gd name="connsiteY136" fmla="*/ 3048000 h 4724400"/>
                <a:gd name="connsiteX137" fmla="*/ 3429000 w 4724400"/>
                <a:gd name="connsiteY137" fmla="*/ 152400 h 4724400"/>
                <a:gd name="connsiteX138" fmla="*/ 4495800 w 4724400"/>
                <a:gd name="connsiteY138" fmla="*/ 152400 h 4724400"/>
                <a:gd name="connsiteX139" fmla="*/ 4572000 w 4724400"/>
                <a:gd name="connsiteY139" fmla="*/ 228600 h 4724400"/>
                <a:gd name="connsiteX140" fmla="*/ 4572000 w 4724400"/>
                <a:gd name="connsiteY140" fmla="*/ 762000 h 4724400"/>
                <a:gd name="connsiteX141" fmla="*/ 3352800 w 4724400"/>
                <a:gd name="connsiteY141" fmla="*/ 762000 h 4724400"/>
                <a:gd name="connsiteX142" fmla="*/ 3352800 w 4724400"/>
                <a:gd name="connsiteY142" fmla="*/ 228600 h 4724400"/>
                <a:gd name="connsiteX143" fmla="*/ 3429000 w 4724400"/>
                <a:gd name="connsiteY143" fmla="*/ 152400 h 4724400"/>
                <a:gd name="connsiteX144" fmla="*/ 3429000 w 4724400"/>
                <a:gd name="connsiteY144" fmla="*/ 152400 h 4724400"/>
                <a:gd name="connsiteX145" fmla="*/ 3352800 w 4724400"/>
                <a:gd name="connsiteY145" fmla="*/ 990600 h 4724400"/>
                <a:gd name="connsiteX146" fmla="*/ 3352800 w 4724400"/>
                <a:gd name="connsiteY146" fmla="*/ 914400 h 4724400"/>
                <a:gd name="connsiteX147" fmla="*/ 4572000 w 4724400"/>
                <a:gd name="connsiteY147" fmla="*/ 914400 h 4724400"/>
                <a:gd name="connsiteX148" fmla="*/ 4572000 w 4724400"/>
                <a:gd name="connsiteY148" fmla="*/ 990600 h 4724400"/>
                <a:gd name="connsiteX149" fmla="*/ 4495800 w 4724400"/>
                <a:gd name="connsiteY149" fmla="*/ 1066800 h 4724400"/>
                <a:gd name="connsiteX150" fmla="*/ 3429000 w 4724400"/>
                <a:gd name="connsiteY150" fmla="*/ 1066800 h 4724400"/>
                <a:gd name="connsiteX151" fmla="*/ 3352800 w 4724400"/>
                <a:gd name="connsiteY151" fmla="*/ 990600 h 4724400"/>
                <a:gd name="connsiteX152" fmla="*/ 3352800 w 4724400"/>
                <a:gd name="connsiteY152" fmla="*/ 990600 h 4724400"/>
                <a:gd name="connsiteX153" fmla="*/ 4114800 w 4724400"/>
                <a:gd name="connsiteY153" fmla="*/ 1371600 h 4724400"/>
                <a:gd name="connsiteX154" fmla="*/ 3810000 w 4724400"/>
                <a:gd name="connsiteY154" fmla="*/ 1371600 h 4724400"/>
                <a:gd name="connsiteX155" fmla="*/ 3810000 w 4724400"/>
                <a:gd name="connsiteY155" fmla="*/ 1219200 h 4724400"/>
                <a:gd name="connsiteX156" fmla="*/ 4114800 w 4724400"/>
                <a:gd name="connsiteY156" fmla="*/ 1219200 h 4724400"/>
                <a:gd name="connsiteX157" fmla="*/ 4114800 w 4724400"/>
                <a:gd name="connsiteY157" fmla="*/ 13716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4724400" h="4724400">
                  <a:moveTo>
                    <a:pt x="4495800" y="1219200"/>
                  </a:moveTo>
                  <a:cubicBezTo>
                    <a:pt x="4621530" y="1219200"/>
                    <a:pt x="4724400" y="1116330"/>
                    <a:pt x="4724400" y="990600"/>
                  </a:cubicBezTo>
                  <a:lnTo>
                    <a:pt x="4724400" y="228600"/>
                  </a:lnTo>
                  <a:cubicBezTo>
                    <a:pt x="4724400" y="102870"/>
                    <a:pt x="4621530" y="0"/>
                    <a:pt x="4495800" y="0"/>
                  </a:cubicBezTo>
                  <a:lnTo>
                    <a:pt x="3429000" y="0"/>
                  </a:lnTo>
                  <a:cubicBezTo>
                    <a:pt x="3303270" y="0"/>
                    <a:pt x="3200400" y="102870"/>
                    <a:pt x="3200400" y="228600"/>
                  </a:cubicBezTo>
                  <a:lnTo>
                    <a:pt x="3200400" y="990600"/>
                  </a:lnTo>
                  <a:cubicBezTo>
                    <a:pt x="3200400" y="1116330"/>
                    <a:pt x="3303270" y="1219200"/>
                    <a:pt x="3429000" y="1219200"/>
                  </a:cubicBezTo>
                  <a:lnTo>
                    <a:pt x="3657600" y="1219200"/>
                  </a:lnTo>
                  <a:lnTo>
                    <a:pt x="3657600" y="1371600"/>
                  </a:lnTo>
                  <a:lnTo>
                    <a:pt x="3505200" y="1371600"/>
                  </a:lnTo>
                  <a:lnTo>
                    <a:pt x="3505200" y="1524000"/>
                  </a:lnTo>
                  <a:lnTo>
                    <a:pt x="3886200" y="1524000"/>
                  </a:lnTo>
                  <a:lnTo>
                    <a:pt x="3886200" y="2286000"/>
                  </a:lnTo>
                  <a:lnTo>
                    <a:pt x="3571875" y="2286000"/>
                  </a:lnTo>
                  <a:cubicBezTo>
                    <a:pt x="3510915" y="2226945"/>
                    <a:pt x="3436620" y="2181225"/>
                    <a:pt x="3352800" y="2156460"/>
                  </a:cubicBezTo>
                  <a:cubicBezTo>
                    <a:pt x="3352800" y="2148840"/>
                    <a:pt x="3353753" y="2141220"/>
                    <a:pt x="3353753" y="2133600"/>
                  </a:cubicBezTo>
                  <a:cubicBezTo>
                    <a:pt x="3353753" y="1797368"/>
                    <a:pt x="3080385" y="1524000"/>
                    <a:pt x="2744153" y="1524000"/>
                  </a:cubicBezTo>
                  <a:cubicBezTo>
                    <a:pt x="2535555" y="1524000"/>
                    <a:pt x="2342198" y="1632585"/>
                    <a:pt x="2230755" y="1805940"/>
                  </a:cubicBezTo>
                  <a:cubicBezTo>
                    <a:pt x="2152650" y="1770698"/>
                    <a:pt x="2067878" y="1752600"/>
                    <a:pt x="1982153" y="1752600"/>
                  </a:cubicBezTo>
                  <a:cubicBezTo>
                    <a:pt x="1728788" y="1752600"/>
                    <a:pt x="1501140" y="1911668"/>
                    <a:pt x="1412558" y="2145983"/>
                  </a:cubicBezTo>
                  <a:cubicBezTo>
                    <a:pt x="1354455" y="2158365"/>
                    <a:pt x="1301115" y="2180273"/>
                    <a:pt x="1251585" y="2209800"/>
                  </a:cubicBezTo>
                  <a:lnTo>
                    <a:pt x="685800" y="2209800"/>
                  </a:lnTo>
                  <a:lnTo>
                    <a:pt x="685800" y="1981200"/>
                  </a:lnTo>
                  <a:lnTo>
                    <a:pt x="990600" y="1981200"/>
                  </a:lnTo>
                  <a:cubicBezTo>
                    <a:pt x="1116330" y="1981200"/>
                    <a:pt x="1219200" y="1878330"/>
                    <a:pt x="1219200" y="1752600"/>
                  </a:cubicBezTo>
                  <a:lnTo>
                    <a:pt x="1219200" y="228600"/>
                  </a:lnTo>
                  <a:cubicBezTo>
                    <a:pt x="1219200" y="102870"/>
                    <a:pt x="1116330" y="0"/>
                    <a:pt x="990600" y="0"/>
                  </a:cubicBezTo>
                  <a:lnTo>
                    <a:pt x="228600" y="0"/>
                  </a:lnTo>
                  <a:cubicBezTo>
                    <a:pt x="102870" y="0"/>
                    <a:pt x="0" y="102870"/>
                    <a:pt x="0" y="228600"/>
                  </a:cubicBezTo>
                  <a:lnTo>
                    <a:pt x="0" y="1752600"/>
                  </a:lnTo>
                  <a:cubicBezTo>
                    <a:pt x="0" y="1878330"/>
                    <a:pt x="102870" y="1981200"/>
                    <a:pt x="228600" y="1981200"/>
                  </a:cubicBezTo>
                  <a:lnTo>
                    <a:pt x="533400" y="1981200"/>
                  </a:lnTo>
                  <a:lnTo>
                    <a:pt x="533400" y="2362200"/>
                  </a:lnTo>
                  <a:lnTo>
                    <a:pt x="1088708" y="2362200"/>
                  </a:lnTo>
                  <a:cubicBezTo>
                    <a:pt x="1056323" y="2408873"/>
                    <a:pt x="1031558" y="2459355"/>
                    <a:pt x="1014413" y="2514600"/>
                  </a:cubicBezTo>
                  <a:lnTo>
                    <a:pt x="685800" y="2514600"/>
                  </a:lnTo>
                  <a:lnTo>
                    <a:pt x="685800" y="3352800"/>
                  </a:lnTo>
                  <a:lnTo>
                    <a:pt x="381000" y="3352800"/>
                  </a:lnTo>
                  <a:cubicBezTo>
                    <a:pt x="255270" y="3352800"/>
                    <a:pt x="152400" y="3455670"/>
                    <a:pt x="152400" y="3581400"/>
                  </a:cubicBezTo>
                  <a:lnTo>
                    <a:pt x="152400" y="4267200"/>
                  </a:lnTo>
                  <a:lnTo>
                    <a:pt x="0" y="4267200"/>
                  </a:lnTo>
                  <a:lnTo>
                    <a:pt x="0" y="4495800"/>
                  </a:lnTo>
                  <a:cubicBezTo>
                    <a:pt x="0" y="4621530"/>
                    <a:pt x="102870" y="4724400"/>
                    <a:pt x="228600" y="4724400"/>
                  </a:cubicBezTo>
                  <a:lnTo>
                    <a:pt x="1447800" y="4724400"/>
                  </a:lnTo>
                  <a:cubicBezTo>
                    <a:pt x="1573530" y="4724400"/>
                    <a:pt x="1676400" y="4621530"/>
                    <a:pt x="1676400" y="4495800"/>
                  </a:cubicBezTo>
                  <a:lnTo>
                    <a:pt x="1676400" y="4267200"/>
                  </a:lnTo>
                  <a:lnTo>
                    <a:pt x="1524000" y="4267200"/>
                  </a:lnTo>
                  <a:lnTo>
                    <a:pt x="1524000" y="3581400"/>
                  </a:lnTo>
                  <a:cubicBezTo>
                    <a:pt x="1524000" y="3455670"/>
                    <a:pt x="1421130" y="3352800"/>
                    <a:pt x="1295400" y="3352800"/>
                  </a:cubicBezTo>
                  <a:lnTo>
                    <a:pt x="838200" y="3352800"/>
                  </a:lnTo>
                  <a:lnTo>
                    <a:pt x="838200" y="2667000"/>
                  </a:lnTo>
                  <a:lnTo>
                    <a:pt x="990600" y="2667000"/>
                  </a:lnTo>
                  <a:cubicBezTo>
                    <a:pt x="990600" y="2961323"/>
                    <a:pt x="1229678" y="3200400"/>
                    <a:pt x="1524000" y="3200400"/>
                  </a:cubicBezTo>
                  <a:lnTo>
                    <a:pt x="3200400" y="3200400"/>
                  </a:lnTo>
                  <a:cubicBezTo>
                    <a:pt x="3469005" y="3200400"/>
                    <a:pt x="3690938" y="3001328"/>
                    <a:pt x="3728085" y="2743200"/>
                  </a:cubicBezTo>
                  <a:lnTo>
                    <a:pt x="4038600" y="2743200"/>
                  </a:lnTo>
                  <a:lnTo>
                    <a:pt x="4038600" y="3352800"/>
                  </a:lnTo>
                  <a:lnTo>
                    <a:pt x="3505200" y="3352800"/>
                  </a:lnTo>
                  <a:lnTo>
                    <a:pt x="3505200" y="4724400"/>
                  </a:lnTo>
                  <a:lnTo>
                    <a:pt x="4724400" y="4724400"/>
                  </a:lnTo>
                  <a:lnTo>
                    <a:pt x="4724400" y="3352800"/>
                  </a:lnTo>
                  <a:lnTo>
                    <a:pt x="4191000" y="3352800"/>
                  </a:lnTo>
                  <a:lnTo>
                    <a:pt x="4191000" y="2590800"/>
                  </a:lnTo>
                  <a:lnTo>
                    <a:pt x="3727133" y="2590800"/>
                  </a:lnTo>
                  <a:cubicBezTo>
                    <a:pt x="3719513" y="2537460"/>
                    <a:pt x="3702368" y="2486025"/>
                    <a:pt x="3679508" y="2438400"/>
                  </a:cubicBezTo>
                  <a:lnTo>
                    <a:pt x="4038600" y="2438400"/>
                  </a:lnTo>
                  <a:lnTo>
                    <a:pt x="4038600" y="1524000"/>
                  </a:lnTo>
                  <a:lnTo>
                    <a:pt x="4419600" y="1524000"/>
                  </a:lnTo>
                  <a:lnTo>
                    <a:pt x="4419600" y="1371600"/>
                  </a:lnTo>
                  <a:lnTo>
                    <a:pt x="4267200" y="1371600"/>
                  </a:lnTo>
                  <a:lnTo>
                    <a:pt x="4267200" y="1219200"/>
                  </a:lnTo>
                  <a:lnTo>
                    <a:pt x="4495800" y="1219200"/>
                  </a:lnTo>
                  <a:close/>
                  <a:moveTo>
                    <a:pt x="1066800" y="1219200"/>
                  </a:moveTo>
                  <a:lnTo>
                    <a:pt x="152400" y="1219200"/>
                  </a:lnTo>
                  <a:lnTo>
                    <a:pt x="152400" y="457200"/>
                  </a:lnTo>
                  <a:lnTo>
                    <a:pt x="1066800" y="457200"/>
                  </a:lnTo>
                  <a:lnTo>
                    <a:pt x="1066800" y="1219200"/>
                  </a:lnTo>
                  <a:close/>
                  <a:moveTo>
                    <a:pt x="228600" y="152400"/>
                  </a:moveTo>
                  <a:lnTo>
                    <a:pt x="990600" y="152400"/>
                  </a:lnTo>
                  <a:cubicBezTo>
                    <a:pt x="1032510" y="152400"/>
                    <a:pt x="1066800" y="186690"/>
                    <a:pt x="1066800" y="228600"/>
                  </a:cubicBezTo>
                  <a:lnTo>
                    <a:pt x="1066800" y="304800"/>
                  </a:lnTo>
                  <a:lnTo>
                    <a:pt x="152400" y="304800"/>
                  </a:lnTo>
                  <a:lnTo>
                    <a:pt x="152400" y="228600"/>
                  </a:lnTo>
                  <a:cubicBezTo>
                    <a:pt x="152400" y="186690"/>
                    <a:pt x="186690" y="152400"/>
                    <a:pt x="228600" y="152400"/>
                  </a:cubicBezTo>
                  <a:lnTo>
                    <a:pt x="228600" y="152400"/>
                  </a:lnTo>
                  <a:close/>
                  <a:moveTo>
                    <a:pt x="152400" y="1752600"/>
                  </a:moveTo>
                  <a:lnTo>
                    <a:pt x="152400" y="1371600"/>
                  </a:lnTo>
                  <a:lnTo>
                    <a:pt x="1066800" y="1371600"/>
                  </a:lnTo>
                  <a:lnTo>
                    <a:pt x="1066800" y="1752600"/>
                  </a:lnTo>
                  <a:cubicBezTo>
                    <a:pt x="1066800" y="1794510"/>
                    <a:pt x="1032510" y="1828800"/>
                    <a:pt x="990600" y="1828800"/>
                  </a:cubicBezTo>
                  <a:lnTo>
                    <a:pt x="228600" y="1828800"/>
                  </a:lnTo>
                  <a:cubicBezTo>
                    <a:pt x="186690" y="1828800"/>
                    <a:pt x="152400" y="1794510"/>
                    <a:pt x="152400" y="1752600"/>
                  </a:cubicBezTo>
                  <a:lnTo>
                    <a:pt x="152400" y="1752600"/>
                  </a:lnTo>
                  <a:close/>
                  <a:moveTo>
                    <a:pt x="1524000" y="4495800"/>
                  </a:moveTo>
                  <a:cubicBezTo>
                    <a:pt x="1524000" y="4537710"/>
                    <a:pt x="1489710" y="4572000"/>
                    <a:pt x="1447800" y="4572000"/>
                  </a:cubicBezTo>
                  <a:lnTo>
                    <a:pt x="228600" y="4572000"/>
                  </a:lnTo>
                  <a:cubicBezTo>
                    <a:pt x="186690" y="4572000"/>
                    <a:pt x="152400" y="4537710"/>
                    <a:pt x="152400" y="4495800"/>
                  </a:cubicBezTo>
                  <a:lnTo>
                    <a:pt x="152400" y="4419600"/>
                  </a:lnTo>
                  <a:lnTo>
                    <a:pt x="1524000" y="4419600"/>
                  </a:lnTo>
                  <a:lnTo>
                    <a:pt x="1524000" y="4495800"/>
                  </a:lnTo>
                  <a:close/>
                  <a:moveTo>
                    <a:pt x="1371600" y="3581400"/>
                  </a:moveTo>
                  <a:lnTo>
                    <a:pt x="1371600" y="4267200"/>
                  </a:lnTo>
                  <a:lnTo>
                    <a:pt x="304800" y="4267200"/>
                  </a:lnTo>
                  <a:lnTo>
                    <a:pt x="304800" y="3581400"/>
                  </a:lnTo>
                  <a:cubicBezTo>
                    <a:pt x="304800" y="3539490"/>
                    <a:pt x="339090" y="3505200"/>
                    <a:pt x="381000" y="3505200"/>
                  </a:cubicBezTo>
                  <a:lnTo>
                    <a:pt x="1295400" y="3505200"/>
                  </a:lnTo>
                  <a:cubicBezTo>
                    <a:pt x="1337310" y="3505200"/>
                    <a:pt x="1371600" y="3539490"/>
                    <a:pt x="1371600" y="3581400"/>
                  </a:cubicBezTo>
                  <a:lnTo>
                    <a:pt x="1371600" y="3581400"/>
                  </a:lnTo>
                  <a:close/>
                  <a:moveTo>
                    <a:pt x="3657600" y="4572000"/>
                  </a:moveTo>
                  <a:lnTo>
                    <a:pt x="3657600" y="4114800"/>
                  </a:lnTo>
                  <a:lnTo>
                    <a:pt x="4572000" y="4114800"/>
                  </a:lnTo>
                  <a:lnTo>
                    <a:pt x="4572000" y="4572000"/>
                  </a:lnTo>
                  <a:lnTo>
                    <a:pt x="3657600" y="4572000"/>
                  </a:lnTo>
                  <a:close/>
                  <a:moveTo>
                    <a:pt x="4572000" y="3962400"/>
                  </a:moveTo>
                  <a:lnTo>
                    <a:pt x="3657600" y="3962400"/>
                  </a:lnTo>
                  <a:lnTo>
                    <a:pt x="3657600" y="3505200"/>
                  </a:lnTo>
                  <a:lnTo>
                    <a:pt x="4572000" y="3505200"/>
                  </a:lnTo>
                  <a:lnTo>
                    <a:pt x="4572000" y="3962400"/>
                  </a:lnTo>
                  <a:close/>
                  <a:moveTo>
                    <a:pt x="3200400" y="3048000"/>
                  </a:moveTo>
                  <a:lnTo>
                    <a:pt x="1524000" y="3048000"/>
                  </a:lnTo>
                  <a:cubicBezTo>
                    <a:pt x="1313498" y="3048000"/>
                    <a:pt x="1143000" y="2877503"/>
                    <a:pt x="1143000" y="2667000"/>
                  </a:cubicBezTo>
                  <a:cubicBezTo>
                    <a:pt x="1143000" y="2474595"/>
                    <a:pt x="1286828" y="2311718"/>
                    <a:pt x="1478280" y="2288858"/>
                  </a:cubicBezTo>
                  <a:lnTo>
                    <a:pt x="1528763" y="2283143"/>
                  </a:lnTo>
                  <a:lnTo>
                    <a:pt x="1543050" y="2234565"/>
                  </a:lnTo>
                  <a:cubicBezTo>
                    <a:pt x="1599248" y="2040255"/>
                    <a:pt x="1780223" y="1905000"/>
                    <a:pt x="1982153" y="1905000"/>
                  </a:cubicBezTo>
                  <a:cubicBezTo>
                    <a:pt x="2065973" y="1905000"/>
                    <a:pt x="2148840" y="1928813"/>
                    <a:pt x="2221230" y="1973580"/>
                  </a:cubicBezTo>
                  <a:lnTo>
                    <a:pt x="2293620" y="2018348"/>
                  </a:lnTo>
                  <a:lnTo>
                    <a:pt x="2329815" y="1941195"/>
                  </a:lnTo>
                  <a:cubicBezTo>
                    <a:pt x="2405063" y="1780223"/>
                    <a:pt x="2566988" y="1677353"/>
                    <a:pt x="2743200" y="1677353"/>
                  </a:cubicBezTo>
                  <a:cubicBezTo>
                    <a:pt x="2995613" y="1677353"/>
                    <a:pt x="3200400" y="1882140"/>
                    <a:pt x="3200400" y="2134553"/>
                  </a:cubicBezTo>
                  <a:cubicBezTo>
                    <a:pt x="3200400" y="2155508"/>
                    <a:pt x="3198495" y="2178368"/>
                    <a:pt x="3194685" y="2205038"/>
                  </a:cubicBezTo>
                  <a:lnTo>
                    <a:pt x="3183255" y="2280285"/>
                  </a:lnTo>
                  <a:lnTo>
                    <a:pt x="3258503" y="2291715"/>
                  </a:lnTo>
                  <a:cubicBezTo>
                    <a:pt x="3442335" y="2320290"/>
                    <a:pt x="3581400" y="2481263"/>
                    <a:pt x="3581400" y="2667953"/>
                  </a:cubicBezTo>
                  <a:cubicBezTo>
                    <a:pt x="3581400" y="2877503"/>
                    <a:pt x="3410903" y="3048000"/>
                    <a:pt x="3200400" y="3048000"/>
                  </a:cubicBezTo>
                  <a:lnTo>
                    <a:pt x="3200400" y="3048000"/>
                  </a:lnTo>
                  <a:close/>
                  <a:moveTo>
                    <a:pt x="3429000" y="152400"/>
                  </a:moveTo>
                  <a:lnTo>
                    <a:pt x="4495800" y="152400"/>
                  </a:lnTo>
                  <a:cubicBezTo>
                    <a:pt x="4537710" y="152400"/>
                    <a:pt x="4572000" y="186690"/>
                    <a:pt x="4572000" y="228600"/>
                  </a:cubicBezTo>
                  <a:lnTo>
                    <a:pt x="4572000" y="762000"/>
                  </a:lnTo>
                  <a:lnTo>
                    <a:pt x="3352800" y="762000"/>
                  </a:lnTo>
                  <a:lnTo>
                    <a:pt x="3352800" y="228600"/>
                  </a:lnTo>
                  <a:cubicBezTo>
                    <a:pt x="3352800" y="186690"/>
                    <a:pt x="3387090" y="152400"/>
                    <a:pt x="3429000" y="152400"/>
                  </a:cubicBezTo>
                  <a:lnTo>
                    <a:pt x="3429000" y="152400"/>
                  </a:lnTo>
                  <a:close/>
                  <a:moveTo>
                    <a:pt x="3352800" y="990600"/>
                  </a:moveTo>
                  <a:lnTo>
                    <a:pt x="3352800" y="914400"/>
                  </a:lnTo>
                  <a:lnTo>
                    <a:pt x="4572000" y="914400"/>
                  </a:lnTo>
                  <a:lnTo>
                    <a:pt x="4572000" y="990600"/>
                  </a:lnTo>
                  <a:cubicBezTo>
                    <a:pt x="4572000" y="1032510"/>
                    <a:pt x="4537710" y="1066800"/>
                    <a:pt x="4495800" y="1066800"/>
                  </a:cubicBezTo>
                  <a:lnTo>
                    <a:pt x="3429000" y="1066800"/>
                  </a:lnTo>
                  <a:cubicBezTo>
                    <a:pt x="3387090" y="1066800"/>
                    <a:pt x="3352800" y="1032510"/>
                    <a:pt x="3352800" y="990600"/>
                  </a:cubicBezTo>
                  <a:lnTo>
                    <a:pt x="3352800" y="990600"/>
                  </a:lnTo>
                  <a:close/>
                  <a:moveTo>
                    <a:pt x="4114800" y="1371600"/>
                  </a:moveTo>
                  <a:lnTo>
                    <a:pt x="3810000" y="1371600"/>
                  </a:lnTo>
                  <a:lnTo>
                    <a:pt x="3810000" y="1219200"/>
                  </a:lnTo>
                  <a:lnTo>
                    <a:pt x="4114800" y="1219200"/>
                  </a:lnTo>
                  <a:lnTo>
                    <a:pt x="4114800" y="13716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8F35402A-0699-4F05-A0C9-B03E92C8D4A6}"/>
                </a:ext>
              </a:extLst>
            </p:cNvPr>
            <p:cNvSpPr/>
            <p:nvPr/>
          </p:nvSpPr>
          <p:spPr>
            <a:xfrm>
              <a:off x="7543800" y="47244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4210F159-45F5-4CB2-8D7F-CC68F625797E}"/>
                </a:ext>
              </a:extLst>
            </p:cNvPr>
            <p:cNvSpPr/>
            <p:nvPr/>
          </p:nvSpPr>
          <p:spPr>
            <a:xfrm>
              <a:off x="8001000" y="533400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DEF469F9-B1EF-4DDD-A20C-68D37187C456}"/>
                </a:ext>
              </a:extLst>
            </p:cNvPr>
            <p:cNvSpPr/>
            <p:nvPr/>
          </p:nvSpPr>
          <p:spPr>
            <a:xfrm>
              <a:off x="7848600" y="4724400"/>
              <a:ext cx="304800" cy="152400"/>
            </a:xfrm>
            <a:custGeom>
              <a:avLst/>
              <a:gdLst>
                <a:gd name="connsiteX0" fmla="*/ 0 w 304800"/>
                <a:gd name="connsiteY0" fmla="*/ 0 h 152400"/>
                <a:gd name="connsiteX1" fmla="*/ 304800 w 304800"/>
                <a:gd name="connsiteY1" fmla="*/ 0 h 152400"/>
                <a:gd name="connsiteX2" fmla="*/ 304800 w 304800"/>
                <a:gd name="connsiteY2" fmla="*/ 152400 h 152400"/>
                <a:gd name="connsiteX3" fmla="*/ 0 w 3048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304800" h="152400">
                  <a:moveTo>
                    <a:pt x="0" y="0"/>
                  </a:moveTo>
                  <a:lnTo>
                    <a:pt x="304800" y="0"/>
                  </a:lnTo>
                  <a:lnTo>
                    <a:pt x="3048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F52E814C-901B-4F94-AD00-06E771B89033}"/>
                </a:ext>
              </a:extLst>
            </p:cNvPr>
            <p:cNvSpPr/>
            <p:nvPr/>
          </p:nvSpPr>
          <p:spPr>
            <a:xfrm>
              <a:off x="7543800" y="5334000"/>
              <a:ext cx="304800" cy="152400"/>
            </a:xfrm>
            <a:custGeom>
              <a:avLst/>
              <a:gdLst>
                <a:gd name="connsiteX0" fmla="*/ 0 w 304800"/>
                <a:gd name="connsiteY0" fmla="*/ 0 h 152400"/>
                <a:gd name="connsiteX1" fmla="*/ 304800 w 304800"/>
                <a:gd name="connsiteY1" fmla="*/ 0 h 152400"/>
                <a:gd name="connsiteX2" fmla="*/ 304800 w 304800"/>
                <a:gd name="connsiteY2" fmla="*/ 152400 h 152400"/>
                <a:gd name="connsiteX3" fmla="*/ 0 w 3048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304800" h="152400">
                  <a:moveTo>
                    <a:pt x="0" y="0"/>
                  </a:moveTo>
                  <a:lnTo>
                    <a:pt x="304800" y="0"/>
                  </a:lnTo>
                  <a:lnTo>
                    <a:pt x="3048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grpSp>
      <p:grpSp>
        <p:nvGrpSpPr>
          <p:cNvPr id="110" name="Graphic 179">
            <a:extLst>
              <a:ext uri="{FF2B5EF4-FFF2-40B4-BE49-F238E27FC236}">
                <a16:creationId xmlns:a16="http://schemas.microsoft.com/office/drawing/2014/main" id="{2AA68BAF-83D3-4160-940F-42095A78BCD7}"/>
              </a:ext>
            </a:extLst>
          </p:cNvPr>
          <p:cNvGrpSpPr/>
          <p:nvPr/>
        </p:nvGrpSpPr>
        <p:grpSpPr>
          <a:xfrm>
            <a:off x="4953570" y="4018049"/>
            <a:ext cx="648611" cy="648611"/>
            <a:chOff x="3733801" y="1066802"/>
            <a:chExt cx="4724398" cy="4724398"/>
          </a:xfrm>
          <a:solidFill>
            <a:schemeClr val="bg1"/>
          </a:solidFill>
        </p:grpSpPr>
        <p:sp>
          <p:nvSpPr>
            <p:cNvPr id="111" name="Freeform: Shape 110">
              <a:extLst>
                <a:ext uri="{FF2B5EF4-FFF2-40B4-BE49-F238E27FC236}">
                  <a16:creationId xmlns:a16="http://schemas.microsoft.com/office/drawing/2014/main" id="{BA6252B8-974E-4479-981F-0A15320D2297}"/>
                </a:ext>
              </a:extLst>
            </p:cNvPr>
            <p:cNvSpPr/>
            <p:nvPr/>
          </p:nvSpPr>
          <p:spPr>
            <a:xfrm>
              <a:off x="5029195" y="2286004"/>
              <a:ext cx="2133597" cy="3505196"/>
            </a:xfrm>
            <a:custGeom>
              <a:avLst/>
              <a:gdLst>
                <a:gd name="connsiteX0" fmla="*/ 1981200 w 2133600"/>
                <a:gd name="connsiteY0" fmla="*/ 0 h 3505200"/>
                <a:gd name="connsiteX1" fmla="*/ 152400 w 2133600"/>
                <a:gd name="connsiteY1" fmla="*/ 0 h 3505200"/>
                <a:gd name="connsiteX2" fmla="*/ 0 w 2133600"/>
                <a:gd name="connsiteY2" fmla="*/ 152400 h 3505200"/>
                <a:gd name="connsiteX3" fmla="*/ 0 w 2133600"/>
                <a:gd name="connsiteY3" fmla="*/ 609600 h 3505200"/>
                <a:gd name="connsiteX4" fmla="*/ 76200 w 2133600"/>
                <a:gd name="connsiteY4" fmla="*/ 741045 h 3505200"/>
                <a:gd name="connsiteX5" fmla="*/ 76200 w 2133600"/>
                <a:gd name="connsiteY5" fmla="*/ 935355 h 3505200"/>
                <a:gd name="connsiteX6" fmla="*/ 0 w 2133600"/>
                <a:gd name="connsiteY6" fmla="*/ 1066800 h 3505200"/>
                <a:gd name="connsiteX7" fmla="*/ 0 w 2133600"/>
                <a:gd name="connsiteY7" fmla="*/ 1524000 h 3505200"/>
                <a:gd name="connsiteX8" fmla="*/ 76200 w 2133600"/>
                <a:gd name="connsiteY8" fmla="*/ 1655445 h 3505200"/>
                <a:gd name="connsiteX9" fmla="*/ 76200 w 2133600"/>
                <a:gd name="connsiteY9" fmla="*/ 1849755 h 3505200"/>
                <a:gd name="connsiteX10" fmla="*/ 0 w 2133600"/>
                <a:gd name="connsiteY10" fmla="*/ 1981200 h 3505200"/>
                <a:gd name="connsiteX11" fmla="*/ 0 w 2133600"/>
                <a:gd name="connsiteY11" fmla="*/ 2438400 h 3505200"/>
                <a:gd name="connsiteX12" fmla="*/ 76200 w 2133600"/>
                <a:gd name="connsiteY12" fmla="*/ 2569845 h 3505200"/>
                <a:gd name="connsiteX13" fmla="*/ 76200 w 2133600"/>
                <a:gd name="connsiteY13" fmla="*/ 2764155 h 3505200"/>
                <a:gd name="connsiteX14" fmla="*/ 0 w 2133600"/>
                <a:gd name="connsiteY14" fmla="*/ 2895600 h 3505200"/>
                <a:gd name="connsiteX15" fmla="*/ 0 w 2133600"/>
                <a:gd name="connsiteY15" fmla="*/ 3352800 h 3505200"/>
                <a:gd name="connsiteX16" fmla="*/ 152400 w 2133600"/>
                <a:gd name="connsiteY16" fmla="*/ 3505200 h 3505200"/>
                <a:gd name="connsiteX17" fmla="*/ 1981200 w 2133600"/>
                <a:gd name="connsiteY17" fmla="*/ 3505200 h 3505200"/>
                <a:gd name="connsiteX18" fmla="*/ 2133600 w 2133600"/>
                <a:gd name="connsiteY18" fmla="*/ 3352800 h 3505200"/>
                <a:gd name="connsiteX19" fmla="*/ 2133600 w 2133600"/>
                <a:gd name="connsiteY19" fmla="*/ 2895600 h 3505200"/>
                <a:gd name="connsiteX20" fmla="*/ 2057400 w 2133600"/>
                <a:gd name="connsiteY20" fmla="*/ 2764155 h 3505200"/>
                <a:gd name="connsiteX21" fmla="*/ 2057400 w 2133600"/>
                <a:gd name="connsiteY21" fmla="*/ 2569845 h 3505200"/>
                <a:gd name="connsiteX22" fmla="*/ 2133600 w 2133600"/>
                <a:gd name="connsiteY22" fmla="*/ 2438400 h 3505200"/>
                <a:gd name="connsiteX23" fmla="*/ 2133600 w 2133600"/>
                <a:gd name="connsiteY23" fmla="*/ 1981200 h 3505200"/>
                <a:gd name="connsiteX24" fmla="*/ 2057400 w 2133600"/>
                <a:gd name="connsiteY24" fmla="*/ 1849755 h 3505200"/>
                <a:gd name="connsiteX25" fmla="*/ 2057400 w 2133600"/>
                <a:gd name="connsiteY25" fmla="*/ 1655445 h 3505200"/>
                <a:gd name="connsiteX26" fmla="*/ 2133600 w 2133600"/>
                <a:gd name="connsiteY26" fmla="*/ 1524000 h 3505200"/>
                <a:gd name="connsiteX27" fmla="*/ 2133600 w 2133600"/>
                <a:gd name="connsiteY27" fmla="*/ 1066800 h 3505200"/>
                <a:gd name="connsiteX28" fmla="*/ 2057400 w 2133600"/>
                <a:gd name="connsiteY28" fmla="*/ 935355 h 3505200"/>
                <a:gd name="connsiteX29" fmla="*/ 2057400 w 2133600"/>
                <a:gd name="connsiteY29" fmla="*/ 741045 h 3505200"/>
                <a:gd name="connsiteX30" fmla="*/ 2133600 w 2133600"/>
                <a:gd name="connsiteY30" fmla="*/ 609600 h 3505200"/>
                <a:gd name="connsiteX31" fmla="*/ 2133600 w 2133600"/>
                <a:gd name="connsiteY31" fmla="*/ 152400 h 3505200"/>
                <a:gd name="connsiteX32" fmla="*/ 1981200 w 2133600"/>
                <a:gd name="connsiteY32" fmla="*/ 0 h 3505200"/>
                <a:gd name="connsiteX33" fmla="*/ 1981200 w 2133600"/>
                <a:gd name="connsiteY33" fmla="*/ 0 h 3505200"/>
                <a:gd name="connsiteX34" fmla="*/ 152400 w 2133600"/>
                <a:gd name="connsiteY34" fmla="*/ 152400 h 3505200"/>
                <a:gd name="connsiteX35" fmla="*/ 1981200 w 2133600"/>
                <a:gd name="connsiteY35" fmla="*/ 152400 h 3505200"/>
                <a:gd name="connsiteX36" fmla="*/ 1981200 w 2133600"/>
                <a:gd name="connsiteY36" fmla="*/ 609600 h 3505200"/>
                <a:gd name="connsiteX37" fmla="*/ 152400 w 2133600"/>
                <a:gd name="connsiteY37" fmla="*/ 609600 h 3505200"/>
                <a:gd name="connsiteX38" fmla="*/ 152400 w 2133600"/>
                <a:gd name="connsiteY38" fmla="*/ 152400 h 3505200"/>
                <a:gd name="connsiteX39" fmla="*/ 228600 w 2133600"/>
                <a:gd name="connsiteY39" fmla="*/ 2743200 h 3505200"/>
                <a:gd name="connsiteX40" fmla="*/ 228600 w 2133600"/>
                <a:gd name="connsiteY40" fmla="*/ 2590800 h 3505200"/>
                <a:gd name="connsiteX41" fmla="*/ 1905000 w 2133600"/>
                <a:gd name="connsiteY41" fmla="*/ 2590800 h 3505200"/>
                <a:gd name="connsiteX42" fmla="*/ 1905000 w 2133600"/>
                <a:gd name="connsiteY42" fmla="*/ 2743200 h 3505200"/>
                <a:gd name="connsiteX43" fmla="*/ 228600 w 2133600"/>
                <a:gd name="connsiteY43" fmla="*/ 2743200 h 3505200"/>
                <a:gd name="connsiteX44" fmla="*/ 152400 w 2133600"/>
                <a:gd name="connsiteY44" fmla="*/ 2438400 h 3505200"/>
                <a:gd name="connsiteX45" fmla="*/ 152400 w 2133600"/>
                <a:gd name="connsiteY45" fmla="*/ 1981200 h 3505200"/>
                <a:gd name="connsiteX46" fmla="*/ 1981200 w 2133600"/>
                <a:gd name="connsiteY46" fmla="*/ 1981200 h 3505200"/>
                <a:gd name="connsiteX47" fmla="*/ 1981200 w 2133600"/>
                <a:gd name="connsiteY47" fmla="*/ 2438400 h 3505200"/>
                <a:gd name="connsiteX48" fmla="*/ 152400 w 2133600"/>
                <a:gd name="connsiteY48" fmla="*/ 2438400 h 3505200"/>
                <a:gd name="connsiteX49" fmla="*/ 228600 w 2133600"/>
                <a:gd name="connsiteY49" fmla="*/ 1828800 h 3505200"/>
                <a:gd name="connsiteX50" fmla="*/ 228600 w 2133600"/>
                <a:gd name="connsiteY50" fmla="*/ 1676400 h 3505200"/>
                <a:gd name="connsiteX51" fmla="*/ 1905000 w 2133600"/>
                <a:gd name="connsiteY51" fmla="*/ 1676400 h 3505200"/>
                <a:gd name="connsiteX52" fmla="*/ 1905000 w 2133600"/>
                <a:gd name="connsiteY52" fmla="*/ 1828800 h 3505200"/>
                <a:gd name="connsiteX53" fmla="*/ 228600 w 2133600"/>
                <a:gd name="connsiteY53" fmla="*/ 1828800 h 3505200"/>
                <a:gd name="connsiteX54" fmla="*/ 152400 w 2133600"/>
                <a:gd name="connsiteY54" fmla="*/ 1524000 h 3505200"/>
                <a:gd name="connsiteX55" fmla="*/ 152400 w 2133600"/>
                <a:gd name="connsiteY55" fmla="*/ 1066800 h 3505200"/>
                <a:gd name="connsiteX56" fmla="*/ 1981200 w 2133600"/>
                <a:gd name="connsiteY56" fmla="*/ 1066800 h 3505200"/>
                <a:gd name="connsiteX57" fmla="*/ 1981200 w 2133600"/>
                <a:gd name="connsiteY57" fmla="*/ 1524000 h 3505200"/>
                <a:gd name="connsiteX58" fmla="*/ 152400 w 2133600"/>
                <a:gd name="connsiteY58" fmla="*/ 1524000 h 3505200"/>
                <a:gd name="connsiteX59" fmla="*/ 228600 w 2133600"/>
                <a:gd name="connsiteY59" fmla="*/ 914400 h 3505200"/>
                <a:gd name="connsiteX60" fmla="*/ 228600 w 2133600"/>
                <a:gd name="connsiteY60" fmla="*/ 762000 h 3505200"/>
                <a:gd name="connsiteX61" fmla="*/ 1905000 w 2133600"/>
                <a:gd name="connsiteY61" fmla="*/ 762000 h 3505200"/>
                <a:gd name="connsiteX62" fmla="*/ 1905000 w 2133600"/>
                <a:gd name="connsiteY62" fmla="*/ 914400 h 3505200"/>
                <a:gd name="connsiteX63" fmla="*/ 228600 w 2133600"/>
                <a:gd name="connsiteY63" fmla="*/ 914400 h 3505200"/>
                <a:gd name="connsiteX64" fmla="*/ 152400 w 2133600"/>
                <a:gd name="connsiteY64" fmla="*/ 3352800 h 3505200"/>
                <a:gd name="connsiteX65" fmla="*/ 152400 w 2133600"/>
                <a:gd name="connsiteY65" fmla="*/ 2895600 h 3505200"/>
                <a:gd name="connsiteX66" fmla="*/ 1981200 w 2133600"/>
                <a:gd name="connsiteY66" fmla="*/ 2895600 h 3505200"/>
                <a:gd name="connsiteX67" fmla="*/ 1981200 w 2133600"/>
                <a:gd name="connsiteY67" fmla="*/ 3352800 h 3505200"/>
                <a:gd name="connsiteX68" fmla="*/ 152400 w 2133600"/>
                <a:gd name="connsiteY68" fmla="*/ 335280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3600" h="3505200">
                  <a:moveTo>
                    <a:pt x="1981200" y="0"/>
                  </a:moveTo>
                  <a:lnTo>
                    <a:pt x="152400" y="0"/>
                  </a:lnTo>
                  <a:cubicBezTo>
                    <a:pt x="68580" y="0"/>
                    <a:pt x="0" y="68580"/>
                    <a:pt x="0" y="152400"/>
                  </a:cubicBezTo>
                  <a:lnTo>
                    <a:pt x="0" y="609600"/>
                  </a:lnTo>
                  <a:cubicBezTo>
                    <a:pt x="0" y="665797"/>
                    <a:pt x="30480" y="714375"/>
                    <a:pt x="76200" y="741045"/>
                  </a:cubicBezTo>
                  <a:lnTo>
                    <a:pt x="76200" y="935355"/>
                  </a:lnTo>
                  <a:cubicBezTo>
                    <a:pt x="30480" y="962025"/>
                    <a:pt x="0" y="1010603"/>
                    <a:pt x="0" y="1066800"/>
                  </a:cubicBezTo>
                  <a:lnTo>
                    <a:pt x="0" y="1524000"/>
                  </a:lnTo>
                  <a:cubicBezTo>
                    <a:pt x="0" y="1580198"/>
                    <a:pt x="30480" y="1628775"/>
                    <a:pt x="76200" y="1655445"/>
                  </a:cubicBezTo>
                  <a:lnTo>
                    <a:pt x="76200" y="1849755"/>
                  </a:lnTo>
                  <a:cubicBezTo>
                    <a:pt x="30480" y="1876425"/>
                    <a:pt x="0" y="1925003"/>
                    <a:pt x="0" y="1981200"/>
                  </a:cubicBezTo>
                  <a:lnTo>
                    <a:pt x="0" y="2438400"/>
                  </a:lnTo>
                  <a:cubicBezTo>
                    <a:pt x="0" y="2494598"/>
                    <a:pt x="30480" y="2543175"/>
                    <a:pt x="76200" y="2569845"/>
                  </a:cubicBezTo>
                  <a:lnTo>
                    <a:pt x="76200" y="2764155"/>
                  </a:lnTo>
                  <a:cubicBezTo>
                    <a:pt x="30480" y="2790825"/>
                    <a:pt x="0" y="2839403"/>
                    <a:pt x="0" y="2895600"/>
                  </a:cubicBezTo>
                  <a:lnTo>
                    <a:pt x="0" y="3352800"/>
                  </a:lnTo>
                  <a:cubicBezTo>
                    <a:pt x="0" y="3436620"/>
                    <a:pt x="68580" y="3505200"/>
                    <a:pt x="152400" y="3505200"/>
                  </a:cubicBezTo>
                  <a:lnTo>
                    <a:pt x="1981200" y="3505200"/>
                  </a:lnTo>
                  <a:cubicBezTo>
                    <a:pt x="2065020" y="3505200"/>
                    <a:pt x="2133600" y="3436620"/>
                    <a:pt x="2133600" y="3352800"/>
                  </a:cubicBezTo>
                  <a:lnTo>
                    <a:pt x="2133600" y="2895600"/>
                  </a:lnTo>
                  <a:cubicBezTo>
                    <a:pt x="2133600" y="2839403"/>
                    <a:pt x="2103120" y="2790825"/>
                    <a:pt x="2057400" y="2764155"/>
                  </a:cubicBezTo>
                  <a:lnTo>
                    <a:pt x="2057400" y="2569845"/>
                  </a:lnTo>
                  <a:cubicBezTo>
                    <a:pt x="2103120" y="2543175"/>
                    <a:pt x="2133600" y="2494598"/>
                    <a:pt x="2133600" y="2438400"/>
                  </a:cubicBezTo>
                  <a:lnTo>
                    <a:pt x="2133600" y="1981200"/>
                  </a:lnTo>
                  <a:cubicBezTo>
                    <a:pt x="2133600" y="1925003"/>
                    <a:pt x="2103120" y="1876425"/>
                    <a:pt x="2057400" y="1849755"/>
                  </a:cubicBezTo>
                  <a:lnTo>
                    <a:pt x="2057400" y="1655445"/>
                  </a:lnTo>
                  <a:cubicBezTo>
                    <a:pt x="2103120" y="1628775"/>
                    <a:pt x="2133600" y="1580198"/>
                    <a:pt x="2133600" y="1524000"/>
                  </a:cubicBezTo>
                  <a:lnTo>
                    <a:pt x="2133600" y="1066800"/>
                  </a:lnTo>
                  <a:cubicBezTo>
                    <a:pt x="2133600" y="1010603"/>
                    <a:pt x="2103120" y="962025"/>
                    <a:pt x="2057400" y="935355"/>
                  </a:cubicBezTo>
                  <a:lnTo>
                    <a:pt x="2057400" y="741045"/>
                  </a:lnTo>
                  <a:cubicBezTo>
                    <a:pt x="2103120" y="714375"/>
                    <a:pt x="2133600" y="665797"/>
                    <a:pt x="2133600" y="609600"/>
                  </a:cubicBezTo>
                  <a:lnTo>
                    <a:pt x="2133600" y="152400"/>
                  </a:lnTo>
                  <a:cubicBezTo>
                    <a:pt x="2133600" y="68580"/>
                    <a:pt x="2065020" y="0"/>
                    <a:pt x="1981200" y="0"/>
                  </a:cubicBezTo>
                  <a:lnTo>
                    <a:pt x="1981200" y="0"/>
                  </a:lnTo>
                  <a:close/>
                  <a:moveTo>
                    <a:pt x="152400" y="152400"/>
                  </a:moveTo>
                  <a:lnTo>
                    <a:pt x="1981200" y="152400"/>
                  </a:lnTo>
                  <a:lnTo>
                    <a:pt x="1981200" y="609600"/>
                  </a:lnTo>
                  <a:lnTo>
                    <a:pt x="152400" y="609600"/>
                  </a:lnTo>
                  <a:lnTo>
                    <a:pt x="152400" y="152400"/>
                  </a:lnTo>
                  <a:close/>
                  <a:moveTo>
                    <a:pt x="228600" y="2743200"/>
                  </a:moveTo>
                  <a:lnTo>
                    <a:pt x="228600" y="2590800"/>
                  </a:lnTo>
                  <a:lnTo>
                    <a:pt x="1905000" y="2590800"/>
                  </a:lnTo>
                  <a:lnTo>
                    <a:pt x="1905000" y="2743200"/>
                  </a:lnTo>
                  <a:lnTo>
                    <a:pt x="228600" y="2743200"/>
                  </a:lnTo>
                  <a:close/>
                  <a:moveTo>
                    <a:pt x="152400" y="2438400"/>
                  </a:moveTo>
                  <a:lnTo>
                    <a:pt x="152400" y="1981200"/>
                  </a:lnTo>
                  <a:lnTo>
                    <a:pt x="1981200" y="1981200"/>
                  </a:lnTo>
                  <a:lnTo>
                    <a:pt x="1981200" y="2438400"/>
                  </a:lnTo>
                  <a:lnTo>
                    <a:pt x="152400" y="2438400"/>
                  </a:lnTo>
                  <a:close/>
                  <a:moveTo>
                    <a:pt x="228600" y="1828800"/>
                  </a:moveTo>
                  <a:lnTo>
                    <a:pt x="228600" y="1676400"/>
                  </a:lnTo>
                  <a:lnTo>
                    <a:pt x="1905000" y="1676400"/>
                  </a:lnTo>
                  <a:lnTo>
                    <a:pt x="1905000" y="1828800"/>
                  </a:lnTo>
                  <a:lnTo>
                    <a:pt x="228600" y="1828800"/>
                  </a:lnTo>
                  <a:close/>
                  <a:moveTo>
                    <a:pt x="152400" y="1524000"/>
                  </a:moveTo>
                  <a:lnTo>
                    <a:pt x="152400" y="1066800"/>
                  </a:lnTo>
                  <a:lnTo>
                    <a:pt x="1981200" y="1066800"/>
                  </a:lnTo>
                  <a:lnTo>
                    <a:pt x="1981200" y="1524000"/>
                  </a:lnTo>
                  <a:lnTo>
                    <a:pt x="152400" y="1524000"/>
                  </a:lnTo>
                  <a:close/>
                  <a:moveTo>
                    <a:pt x="228600" y="914400"/>
                  </a:moveTo>
                  <a:lnTo>
                    <a:pt x="228600" y="762000"/>
                  </a:lnTo>
                  <a:lnTo>
                    <a:pt x="1905000" y="762000"/>
                  </a:lnTo>
                  <a:lnTo>
                    <a:pt x="1905000" y="914400"/>
                  </a:lnTo>
                  <a:lnTo>
                    <a:pt x="228600" y="914400"/>
                  </a:lnTo>
                  <a:close/>
                  <a:moveTo>
                    <a:pt x="152400" y="3352800"/>
                  </a:moveTo>
                  <a:lnTo>
                    <a:pt x="152400" y="2895600"/>
                  </a:lnTo>
                  <a:lnTo>
                    <a:pt x="1981200" y="2895600"/>
                  </a:lnTo>
                  <a:lnTo>
                    <a:pt x="1981200" y="3352800"/>
                  </a:lnTo>
                  <a:lnTo>
                    <a:pt x="152400" y="33528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D55BB1DF-AFD4-4294-B78E-BF0534506712}"/>
                </a:ext>
              </a:extLst>
            </p:cNvPr>
            <p:cNvSpPr/>
            <p:nvPr/>
          </p:nvSpPr>
          <p:spPr>
            <a:xfrm>
              <a:off x="4419607" y="4571998"/>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925D139D-9C5D-485D-BBCA-8DEE8C7602E7}"/>
                </a:ext>
              </a:extLst>
            </p:cNvPr>
            <p:cNvSpPr/>
            <p:nvPr/>
          </p:nvSpPr>
          <p:spPr>
            <a:xfrm>
              <a:off x="4419607" y="4876805"/>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5FD7F4D1-89AA-4140-A3D2-49CCCDB45ADA}"/>
                </a:ext>
              </a:extLst>
            </p:cNvPr>
            <p:cNvSpPr/>
            <p:nvPr/>
          </p:nvSpPr>
          <p:spPr>
            <a:xfrm>
              <a:off x="7619996" y="4571998"/>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9C37CF8B-0FC9-4AEC-ACB3-D49D1826B3A1}"/>
                </a:ext>
              </a:extLst>
            </p:cNvPr>
            <p:cNvSpPr/>
            <p:nvPr/>
          </p:nvSpPr>
          <p:spPr>
            <a:xfrm>
              <a:off x="3733801" y="1066802"/>
              <a:ext cx="4724398" cy="4724398"/>
            </a:xfrm>
            <a:custGeom>
              <a:avLst/>
              <a:gdLst>
                <a:gd name="connsiteX0" fmla="*/ 4038600 w 4724400"/>
                <a:gd name="connsiteY0" fmla="*/ 3048000 h 4724400"/>
                <a:gd name="connsiteX1" fmla="*/ 4281488 w 4724400"/>
                <a:gd name="connsiteY1" fmla="*/ 3048000 h 4724400"/>
                <a:gd name="connsiteX2" fmla="*/ 4495800 w 4724400"/>
                <a:gd name="connsiteY2" fmla="*/ 3200400 h 4724400"/>
                <a:gd name="connsiteX3" fmla="*/ 4724400 w 4724400"/>
                <a:gd name="connsiteY3" fmla="*/ 2971800 h 4724400"/>
                <a:gd name="connsiteX4" fmla="*/ 4495800 w 4724400"/>
                <a:gd name="connsiteY4" fmla="*/ 2743200 h 4724400"/>
                <a:gd name="connsiteX5" fmla="*/ 4281488 w 4724400"/>
                <a:gd name="connsiteY5" fmla="*/ 2895600 h 4724400"/>
                <a:gd name="connsiteX6" fmla="*/ 4038600 w 4724400"/>
                <a:gd name="connsiteY6" fmla="*/ 2895600 h 4724400"/>
                <a:gd name="connsiteX7" fmla="*/ 4038600 w 4724400"/>
                <a:gd name="connsiteY7" fmla="*/ 2286000 h 4724400"/>
                <a:gd name="connsiteX8" fmla="*/ 4114800 w 4724400"/>
                <a:gd name="connsiteY8" fmla="*/ 2286000 h 4724400"/>
                <a:gd name="connsiteX9" fmla="*/ 4724400 w 4724400"/>
                <a:gd name="connsiteY9" fmla="*/ 1676400 h 4724400"/>
                <a:gd name="connsiteX10" fmla="*/ 4266248 w 4724400"/>
                <a:gd name="connsiteY10" fmla="*/ 1086803 h 4724400"/>
                <a:gd name="connsiteX11" fmla="*/ 4267200 w 4724400"/>
                <a:gd name="connsiteY11" fmla="*/ 1066800 h 4724400"/>
                <a:gd name="connsiteX12" fmla="*/ 3352800 w 4724400"/>
                <a:gd name="connsiteY12" fmla="*/ 152400 h 4724400"/>
                <a:gd name="connsiteX13" fmla="*/ 2667953 w 4724400"/>
                <a:gd name="connsiteY13" fmla="*/ 461963 h 4724400"/>
                <a:gd name="connsiteX14" fmla="*/ 1752600 w 4724400"/>
                <a:gd name="connsiteY14" fmla="*/ 0 h 4724400"/>
                <a:gd name="connsiteX15" fmla="*/ 613410 w 4724400"/>
                <a:gd name="connsiteY15" fmla="*/ 1066800 h 4724400"/>
                <a:gd name="connsiteX16" fmla="*/ 609600 w 4724400"/>
                <a:gd name="connsiteY16" fmla="*/ 1066800 h 4724400"/>
                <a:gd name="connsiteX17" fmla="*/ 0 w 4724400"/>
                <a:gd name="connsiteY17" fmla="*/ 1676400 h 4724400"/>
                <a:gd name="connsiteX18" fmla="*/ 609600 w 4724400"/>
                <a:gd name="connsiteY18" fmla="*/ 2286000 h 4724400"/>
                <a:gd name="connsiteX19" fmla="*/ 685800 w 4724400"/>
                <a:gd name="connsiteY19" fmla="*/ 2286000 h 4724400"/>
                <a:gd name="connsiteX20" fmla="*/ 685800 w 4724400"/>
                <a:gd name="connsiteY20" fmla="*/ 2895600 h 4724400"/>
                <a:gd name="connsiteX21" fmla="*/ 442913 w 4724400"/>
                <a:gd name="connsiteY21" fmla="*/ 2895600 h 4724400"/>
                <a:gd name="connsiteX22" fmla="*/ 228600 w 4724400"/>
                <a:gd name="connsiteY22" fmla="*/ 2743200 h 4724400"/>
                <a:gd name="connsiteX23" fmla="*/ 0 w 4724400"/>
                <a:gd name="connsiteY23" fmla="*/ 2971800 h 4724400"/>
                <a:gd name="connsiteX24" fmla="*/ 228600 w 4724400"/>
                <a:gd name="connsiteY24" fmla="*/ 3200400 h 4724400"/>
                <a:gd name="connsiteX25" fmla="*/ 442913 w 4724400"/>
                <a:gd name="connsiteY25" fmla="*/ 3048000 h 4724400"/>
                <a:gd name="connsiteX26" fmla="*/ 685800 w 4724400"/>
                <a:gd name="connsiteY26" fmla="*/ 3048000 h 4724400"/>
                <a:gd name="connsiteX27" fmla="*/ 685800 w 4724400"/>
                <a:gd name="connsiteY27" fmla="*/ 3352800 h 4724400"/>
                <a:gd name="connsiteX28" fmla="*/ 838200 w 4724400"/>
                <a:gd name="connsiteY28" fmla="*/ 3352800 h 4724400"/>
                <a:gd name="connsiteX29" fmla="*/ 838200 w 4724400"/>
                <a:gd name="connsiteY29" fmla="*/ 2667000 h 4724400"/>
                <a:gd name="connsiteX30" fmla="*/ 990600 w 4724400"/>
                <a:gd name="connsiteY30" fmla="*/ 2667000 h 4724400"/>
                <a:gd name="connsiteX31" fmla="*/ 990600 w 4724400"/>
                <a:gd name="connsiteY31" fmla="*/ 4419600 h 4724400"/>
                <a:gd name="connsiteX32" fmla="*/ 838200 w 4724400"/>
                <a:gd name="connsiteY32" fmla="*/ 4419600 h 4724400"/>
                <a:gd name="connsiteX33" fmla="*/ 838200 w 4724400"/>
                <a:gd name="connsiteY33" fmla="*/ 4114800 h 4724400"/>
                <a:gd name="connsiteX34" fmla="*/ 685800 w 4724400"/>
                <a:gd name="connsiteY34" fmla="*/ 4114800 h 4724400"/>
                <a:gd name="connsiteX35" fmla="*/ 685800 w 4724400"/>
                <a:gd name="connsiteY35" fmla="*/ 4419600 h 4724400"/>
                <a:gd name="connsiteX36" fmla="*/ 442913 w 4724400"/>
                <a:gd name="connsiteY36" fmla="*/ 4419600 h 4724400"/>
                <a:gd name="connsiteX37" fmla="*/ 228600 w 4724400"/>
                <a:gd name="connsiteY37" fmla="*/ 4267200 h 4724400"/>
                <a:gd name="connsiteX38" fmla="*/ 0 w 4724400"/>
                <a:gd name="connsiteY38" fmla="*/ 4495800 h 4724400"/>
                <a:gd name="connsiteX39" fmla="*/ 228600 w 4724400"/>
                <a:gd name="connsiteY39" fmla="*/ 4724400 h 4724400"/>
                <a:gd name="connsiteX40" fmla="*/ 442913 w 4724400"/>
                <a:gd name="connsiteY40" fmla="*/ 4572000 h 4724400"/>
                <a:gd name="connsiteX41" fmla="*/ 990600 w 4724400"/>
                <a:gd name="connsiteY41" fmla="*/ 4572000 h 4724400"/>
                <a:gd name="connsiteX42" fmla="*/ 990600 w 4724400"/>
                <a:gd name="connsiteY42" fmla="*/ 4724400 h 4724400"/>
                <a:gd name="connsiteX43" fmla="*/ 1143000 w 4724400"/>
                <a:gd name="connsiteY43" fmla="*/ 4724400 h 4724400"/>
                <a:gd name="connsiteX44" fmla="*/ 1143000 w 4724400"/>
                <a:gd name="connsiteY44" fmla="*/ 1981200 h 4724400"/>
                <a:gd name="connsiteX45" fmla="*/ 990600 w 4724400"/>
                <a:gd name="connsiteY45" fmla="*/ 1981200 h 4724400"/>
                <a:gd name="connsiteX46" fmla="*/ 990600 w 4724400"/>
                <a:gd name="connsiteY46" fmla="*/ 2514600 h 4724400"/>
                <a:gd name="connsiteX47" fmla="*/ 838200 w 4724400"/>
                <a:gd name="connsiteY47" fmla="*/ 2514600 h 4724400"/>
                <a:gd name="connsiteX48" fmla="*/ 838200 w 4724400"/>
                <a:gd name="connsiteY48" fmla="*/ 2133600 h 4724400"/>
                <a:gd name="connsiteX49" fmla="*/ 609600 w 4724400"/>
                <a:gd name="connsiteY49" fmla="*/ 2133600 h 4724400"/>
                <a:gd name="connsiteX50" fmla="*/ 152400 w 4724400"/>
                <a:gd name="connsiteY50" fmla="*/ 1676400 h 4724400"/>
                <a:gd name="connsiteX51" fmla="*/ 609600 w 4724400"/>
                <a:gd name="connsiteY51" fmla="*/ 1219200 h 4724400"/>
                <a:gd name="connsiteX52" fmla="*/ 936308 w 4724400"/>
                <a:gd name="connsiteY52" fmla="*/ 1356360 h 4724400"/>
                <a:gd name="connsiteX53" fmla="*/ 1044893 w 4724400"/>
                <a:gd name="connsiteY53" fmla="*/ 1249680 h 4724400"/>
                <a:gd name="connsiteX54" fmla="*/ 764858 w 4724400"/>
                <a:gd name="connsiteY54" fmla="*/ 1086803 h 4724400"/>
                <a:gd name="connsiteX55" fmla="*/ 1752600 w 4724400"/>
                <a:gd name="connsiteY55" fmla="*/ 152400 h 4724400"/>
                <a:gd name="connsiteX56" fmla="*/ 2733675 w 4724400"/>
                <a:gd name="connsiteY56" fmla="*/ 1001078 h 4724400"/>
                <a:gd name="connsiteX57" fmla="*/ 2884170 w 4724400"/>
                <a:gd name="connsiteY57" fmla="*/ 979170 h 4724400"/>
                <a:gd name="connsiteX58" fmla="*/ 2755583 w 4724400"/>
                <a:gd name="connsiteY58" fmla="*/ 595313 h 4724400"/>
                <a:gd name="connsiteX59" fmla="*/ 3352800 w 4724400"/>
                <a:gd name="connsiteY59" fmla="*/ 304800 h 4724400"/>
                <a:gd name="connsiteX60" fmla="*/ 4114800 w 4724400"/>
                <a:gd name="connsiteY60" fmla="*/ 1066800 h 4724400"/>
                <a:gd name="connsiteX61" fmla="*/ 3679508 w 4724400"/>
                <a:gd name="connsiteY61" fmla="*/ 1249680 h 4724400"/>
                <a:gd name="connsiteX62" fmla="*/ 3788093 w 4724400"/>
                <a:gd name="connsiteY62" fmla="*/ 1356360 h 4724400"/>
                <a:gd name="connsiteX63" fmla="*/ 4114800 w 4724400"/>
                <a:gd name="connsiteY63" fmla="*/ 1219200 h 4724400"/>
                <a:gd name="connsiteX64" fmla="*/ 4572000 w 4724400"/>
                <a:gd name="connsiteY64" fmla="*/ 1676400 h 4724400"/>
                <a:gd name="connsiteX65" fmla="*/ 4114800 w 4724400"/>
                <a:gd name="connsiteY65" fmla="*/ 2133600 h 4724400"/>
                <a:gd name="connsiteX66" fmla="*/ 3886200 w 4724400"/>
                <a:gd name="connsiteY66" fmla="*/ 2133600 h 4724400"/>
                <a:gd name="connsiteX67" fmla="*/ 3886200 w 4724400"/>
                <a:gd name="connsiteY67" fmla="*/ 2514600 h 4724400"/>
                <a:gd name="connsiteX68" fmla="*/ 3733800 w 4724400"/>
                <a:gd name="connsiteY68" fmla="*/ 2514600 h 4724400"/>
                <a:gd name="connsiteX69" fmla="*/ 3733800 w 4724400"/>
                <a:gd name="connsiteY69" fmla="*/ 1981200 h 4724400"/>
                <a:gd name="connsiteX70" fmla="*/ 3581400 w 4724400"/>
                <a:gd name="connsiteY70" fmla="*/ 1981200 h 4724400"/>
                <a:gd name="connsiteX71" fmla="*/ 3581400 w 4724400"/>
                <a:gd name="connsiteY71" fmla="*/ 4724400 h 4724400"/>
                <a:gd name="connsiteX72" fmla="*/ 3733800 w 4724400"/>
                <a:gd name="connsiteY72" fmla="*/ 4724400 h 4724400"/>
                <a:gd name="connsiteX73" fmla="*/ 3733800 w 4724400"/>
                <a:gd name="connsiteY73" fmla="*/ 4572000 h 4724400"/>
                <a:gd name="connsiteX74" fmla="*/ 4281488 w 4724400"/>
                <a:gd name="connsiteY74" fmla="*/ 4572000 h 4724400"/>
                <a:gd name="connsiteX75" fmla="*/ 4495800 w 4724400"/>
                <a:gd name="connsiteY75" fmla="*/ 4724400 h 4724400"/>
                <a:gd name="connsiteX76" fmla="*/ 4724400 w 4724400"/>
                <a:gd name="connsiteY76" fmla="*/ 4495800 h 4724400"/>
                <a:gd name="connsiteX77" fmla="*/ 4495800 w 4724400"/>
                <a:gd name="connsiteY77" fmla="*/ 4267200 h 4724400"/>
                <a:gd name="connsiteX78" fmla="*/ 4281488 w 4724400"/>
                <a:gd name="connsiteY78" fmla="*/ 4419600 h 4724400"/>
                <a:gd name="connsiteX79" fmla="*/ 4038600 w 4724400"/>
                <a:gd name="connsiteY79" fmla="*/ 4419600 h 4724400"/>
                <a:gd name="connsiteX80" fmla="*/ 4038600 w 4724400"/>
                <a:gd name="connsiteY80" fmla="*/ 4114800 h 4724400"/>
                <a:gd name="connsiteX81" fmla="*/ 3886200 w 4724400"/>
                <a:gd name="connsiteY81" fmla="*/ 4114800 h 4724400"/>
                <a:gd name="connsiteX82" fmla="*/ 3886200 w 4724400"/>
                <a:gd name="connsiteY82" fmla="*/ 4419600 h 4724400"/>
                <a:gd name="connsiteX83" fmla="*/ 3733800 w 4724400"/>
                <a:gd name="connsiteY83" fmla="*/ 4419600 h 4724400"/>
                <a:gd name="connsiteX84" fmla="*/ 3733800 w 4724400"/>
                <a:gd name="connsiteY84" fmla="*/ 2667000 h 4724400"/>
                <a:gd name="connsiteX85" fmla="*/ 3886200 w 4724400"/>
                <a:gd name="connsiteY85" fmla="*/ 2667000 h 4724400"/>
                <a:gd name="connsiteX86" fmla="*/ 3886200 w 4724400"/>
                <a:gd name="connsiteY86" fmla="*/ 3352800 h 4724400"/>
                <a:gd name="connsiteX87" fmla="*/ 4038600 w 4724400"/>
                <a:gd name="connsiteY87" fmla="*/ 3352800 h 4724400"/>
                <a:gd name="connsiteX88" fmla="*/ 4038600 w 4724400"/>
                <a:gd name="connsiteY88" fmla="*/ 3048000 h 4724400"/>
                <a:gd name="connsiteX89" fmla="*/ 4495800 w 4724400"/>
                <a:gd name="connsiteY89" fmla="*/ 2895600 h 4724400"/>
                <a:gd name="connsiteX90" fmla="*/ 4572000 w 4724400"/>
                <a:gd name="connsiteY90" fmla="*/ 2971800 h 4724400"/>
                <a:gd name="connsiteX91" fmla="*/ 4495800 w 4724400"/>
                <a:gd name="connsiteY91" fmla="*/ 3048000 h 4724400"/>
                <a:gd name="connsiteX92" fmla="*/ 4419600 w 4724400"/>
                <a:gd name="connsiteY92" fmla="*/ 2971800 h 4724400"/>
                <a:gd name="connsiteX93" fmla="*/ 4495800 w 4724400"/>
                <a:gd name="connsiteY93" fmla="*/ 2895600 h 4724400"/>
                <a:gd name="connsiteX94" fmla="*/ 4495800 w 4724400"/>
                <a:gd name="connsiteY94" fmla="*/ 2895600 h 4724400"/>
                <a:gd name="connsiteX95" fmla="*/ 228600 w 4724400"/>
                <a:gd name="connsiteY95" fmla="*/ 3048000 h 4724400"/>
                <a:gd name="connsiteX96" fmla="*/ 152400 w 4724400"/>
                <a:gd name="connsiteY96" fmla="*/ 2971800 h 4724400"/>
                <a:gd name="connsiteX97" fmla="*/ 228600 w 4724400"/>
                <a:gd name="connsiteY97" fmla="*/ 2895600 h 4724400"/>
                <a:gd name="connsiteX98" fmla="*/ 304800 w 4724400"/>
                <a:gd name="connsiteY98" fmla="*/ 2971800 h 4724400"/>
                <a:gd name="connsiteX99" fmla="*/ 228600 w 4724400"/>
                <a:gd name="connsiteY99" fmla="*/ 3048000 h 4724400"/>
                <a:gd name="connsiteX100" fmla="*/ 228600 w 4724400"/>
                <a:gd name="connsiteY100" fmla="*/ 3048000 h 4724400"/>
                <a:gd name="connsiteX101" fmla="*/ 228600 w 4724400"/>
                <a:gd name="connsiteY101" fmla="*/ 4572000 h 4724400"/>
                <a:gd name="connsiteX102" fmla="*/ 152400 w 4724400"/>
                <a:gd name="connsiteY102" fmla="*/ 4495800 h 4724400"/>
                <a:gd name="connsiteX103" fmla="*/ 228600 w 4724400"/>
                <a:gd name="connsiteY103" fmla="*/ 4419600 h 4724400"/>
                <a:gd name="connsiteX104" fmla="*/ 304800 w 4724400"/>
                <a:gd name="connsiteY104" fmla="*/ 4495800 h 4724400"/>
                <a:gd name="connsiteX105" fmla="*/ 228600 w 4724400"/>
                <a:gd name="connsiteY105" fmla="*/ 4572000 h 4724400"/>
                <a:gd name="connsiteX106" fmla="*/ 228600 w 4724400"/>
                <a:gd name="connsiteY106" fmla="*/ 4572000 h 4724400"/>
                <a:gd name="connsiteX107" fmla="*/ 4495800 w 4724400"/>
                <a:gd name="connsiteY107" fmla="*/ 4419600 h 4724400"/>
                <a:gd name="connsiteX108" fmla="*/ 4572000 w 4724400"/>
                <a:gd name="connsiteY108" fmla="*/ 4495800 h 4724400"/>
                <a:gd name="connsiteX109" fmla="*/ 4495800 w 4724400"/>
                <a:gd name="connsiteY109" fmla="*/ 4572000 h 4724400"/>
                <a:gd name="connsiteX110" fmla="*/ 4419600 w 4724400"/>
                <a:gd name="connsiteY110" fmla="*/ 4495800 h 4724400"/>
                <a:gd name="connsiteX111" fmla="*/ 4495800 w 4724400"/>
                <a:gd name="connsiteY111" fmla="*/ 4419600 h 4724400"/>
                <a:gd name="connsiteX112" fmla="*/ 4495800 w 4724400"/>
                <a:gd name="connsiteY112" fmla="*/ 44196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724400" h="4724400">
                  <a:moveTo>
                    <a:pt x="4038600" y="3048000"/>
                  </a:moveTo>
                  <a:lnTo>
                    <a:pt x="4281488" y="3048000"/>
                  </a:lnTo>
                  <a:cubicBezTo>
                    <a:pt x="4312920" y="3136583"/>
                    <a:pt x="4396740" y="3200400"/>
                    <a:pt x="4495800" y="3200400"/>
                  </a:cubicBezTo>
                  <a:cubicBezTo>
                    <a:pt x="4621530" y="3200400"/>
                    <a:pt x="4724400" y="3097530"/>
                    <a:pt x="4724400" y="2971800"/>
                  </a:cubicBezTo>
                  <a:cubicBezTo>
                    <a:pt x="4724400" y="2846070"/>
                    <a:pt x="4621530" y="2743200"/>
                    <a:pt x="4495800" y="2743200"/>
                  </a:cubicBezTo>
                  <a:cubicBezTo>
                    <a:pt x="4396740" y="2743200"/>
                    <a:pt x="4312920" y="2807018"/>
                    <a:pt x="4281488" y="2895600"/>
                  </a:cubicBezTo>
                  <a:lnTo>
                    <a:pt x="4038600" y="2895600"/>
                  </a:lnTo>
                  <a:lnTo>
                    <a:pt x="4038600" y="2286000"/>
                  </a:lnTo>
                  <a:lnTo>
                    <a:pt x="4114800" y="2286000"/>
                  </a:lnTo>
                  <a:cubicBezTo>
                    <a:pt x="4451033" y="2286000"/>
                    <a:pt x="4724400" y="2012633"/>
                    <a:pt x="4724400" y="1676400"/>
                  </a:cubicBezTo>
                  <a:cubicBezTo>
                    <a:pt x="4724400" y="1392555"/>
                    <a:pt x="4529138" y="1154430"/>
                    <a:pt x="4266248" y="1086803"/>
                  </a:cubicBezTo>
                  <a:cubicBezTo>
                    <a:pt x="4266248" y="1080135"/>
                    <a:pt x="4267200" y="1073468"/>
                    <a:pt x="4267200" y="1066800"/>
                  </a:cubicBezTo>
                  <a:cubicBezTo>
                    <a:pt x="4267200" y="562928"/>
                    <a:pt x="3856673" y="152400"/>
                    <a:pt x="3352800" y="152400"/>
                  </a:cubicBezTo>
                  <a:cubicBezTo>
                    <a:pt x="3089910" y="152400"/>
                    <a:pt x="2840355" y="266700"/>
                    <a:pt x="2667953" y="461963"/>
                  </a:cubicBezTo>
                  <a:cubicBezTo>
                    <a:pt x="2457450" y="180975"/>
                    <a:pt x="2122170" y="0"/>
                    <a:pt x="1752600" y="0"/>
                  </a:cubicBezTo>
                  <a:cubicBezTo>
                    <a:pt x="1147763" y="0"/>
                    <a:pt x="652463" y="472440"/>
                    <a:pt x="613410" y="1066800"/>
                  </a:cubicBezTo>
                  <a:cubicBezTo>
                    <a:pt x="612458" y="1066800"/>
                    <a:pt x="610553" y="1066800"/>
                    <a:pt x="609600" y="1066800"/>
                  </a:cubicBezTo>
                  <a:cubicBezTo>
                    <a:pt x="273368" y="1066800"/>
                    <a:pt x="0" y="1340168"/>
                    <a:pt x="0" y="1676400"/>
                  </a:cubicBezTo>
                  <a:cubicBezTo>
                    <a:pt x="0" y="2012633"/>
                    <a:pt x="273368" y="2286000"/>
                    <a:pt x="609600" y="2286000"/>
                  </a:cubicBezTo>
                  <a:lnTo>
                    <a:pt x="685800" y="2286000"/>
                  </a:lnTo>
                  <a:lnTo>
                    <a:pt x="685800" y="2895600"/>
                  </a:lnTo>
                  <a:lnTo>
                    <a:pt x="442913" y="2895600"/>
                  </a:lnTo>
                  <a:cubicBezTo>
                    <a:pt x="411480" y="2807018"/>
                    <a:pt x="327660" y="2743200"/>
                    <a:pt x="228600" y="2743200"/>
                  </a:cubicBezTo>
                  <a:cubicBezTo>
                    <a:pt x="102870" y="2743200"/>
                    <a:pt x="0" y="2846070"/>
                    <a:pt x="0" y="2971800"/>
                  </a:cubicBezTo>
                  <a:cubicBezTo>
                    <a:pt x="0" y="3097530"/>
                    <a:pt x="102870" y="3200400"/>
                    <a:pt x="228600" y="3200400"/>
                  </a:cubicBezTo>
                  <a:cubicBezTo>
                    <a:pt x="327660" y="3200400"/>
                    <a:pt x="411480" y="3136583"/>
                    <a:pt x="442913" y="3048000"/>
                  </a:cubicBezTo>
                  <a:lnTo>
                    <a:pt x="685800" y="3048000"/>
                  </a:lnTo>
                  <a:lnTo>
                    <a:pt x="685800" y="3352800"/>
                  </a:lnTo>
                  <a:lnTo>
                    <a:pt x="838200" y="3352800"/>
                  </a:lnTo>
                  <a:lnTo>
                    <a:pt x="838200" y="2667000"/>
                  </a:lnTo>
                  <a:lnTo>
                    <a:pt x="990600" y="2667000"/>
                  </a:lnTo>
                  <a:lnTo>
                    <a:pt x="990600" y="4419600"/>
                  </a:lnTo>
                  <a:lnTo>
                    <a:pt x="838200" y="4419600"/>
                  </a:lnTo>
                  <a:lnTo>
                    <a:pt x="838200" y="4114800"/>
                  </a:lnTo>
                  <a:lnTo>
                    <a:pt x="685800" y="4114800"/>
                  </a:lnTo>
                  <a:lnTo>
                    <a:pt x="685800" y="4419600"/>
                  </a:lnTo>
                  <a:lnTo>
                    <a:pt x="442913" y="4419600"/>
                  </a:lnTo>
                  <a:cubicBezTo>
                    <a:pt x="411480" y="4331018"/>
                    <a:pt x="327660" y="4267200"/>
                    <a:pt x="228600" y="4267200"/>
                  </a:cubicBezTo>
                  <a:cubicBezTo>
                    <a:pt x="102870" y="4267200"/>
                    <a:pt x="0" y="4370070"/>
                    <a:pt x="0" y="4495800"/>
                  </a:cubicBezTo>
                  <a:cubicBezTo>
                    <a:pt x="0" y="4621530"/>
                    <a:pt x="102870" y="4724400"/>
                    <a:pt x="228600" y="4724400"/>
                  </a:cubicBezTo>
                  <a:cubicBezTo>
                    <a:pt x="327660" y="4724400"/>
                    <a:pt x="411480" y="4660583"/>
                    <a:pt x="442913" y="4572000"/>
                  </a:cubicBezTo>
                  <a:lnTo>
                    <a:pt x="990600" y="4572000"/>
                  </a:lnTo>
                  <a:lnTo>
                    <a:pt x="990600" y="4724400"/>
                  </a:lnTo>
                  <a:lnTo>
                    <a:pt x="1143000" y="4724400"/>
                  </a:lnTo>
                  <a:lnTo>
                    <a:pt x="1143000" y="1981200"/>
                  </a:lnTo>
                  <a:lnTo>
                    <a:pt x="990600" y="1981200"/>
                  </a:lnTo>
                  <a:lnTo>
                    <a:pt x="990600" y="2514600"/>
                  </a:lnTo>
                  <a:lnTo>
                    <a:pt x="838200" y="2514600"/>
                  </a:lnTo>
                  <a:lnTo>
                    <a:pt x="838200" y="2133600"/>
                  </a:lnTo>
                  <a:lnTo>
                    <a:pt x="609600" y="2133600"/>
                  </a:lnTo>
                  <a:cubicBezTo>
                    <a:pt x="357188" y="2133600"/>
                    <a:pt x="152400" y="1928813"/>
                    <a:pt x="152400" y="1676400"/>
                  </a:cubicBezTo>
                  <a:cubicBezTo>
                    <a:pt x="152400" y="1423988"/>
                    <a:pt x="357188" y="1219200"/>
                    <a:pt x="609600" y="1219200"/>
                  </a:cubicBezTo>
                  <a:cubicBezTo>
                    <a:pt x="733425" y="1219200"/>
                    <a:pt x="849630" y="1267778"/>
                    <a:pt x="936308" y="1356360"/>
                  </a:cubicBezTo>
                  <a:lnTo>
                    <a:pt x="1044893" y="1249680"/>
                  </a:lnTo>
                  <a:cubicBezTo>
                    <a:pt x="966788" y="1169670"/>
                    <a:pt x="869633" y="1114425"/>
                    <a:pt x="764858" y="1086803"/>
                  </a:cubicBezTo>
                  <a:cubicBezTo>
                    <a:pt x="794385" y="566738"/>
                    <a:pt x="1224915" y="152400"/>
                    <a:pt x="1752600" y="152400"/>
                  </a:cubicBezTo>
                  <a:cubicBezTo>
                    <a:pt x="2242185" y="152400"/>
                    <a:pt x="2664143" y="517208"/>
                    <a:pt x="2733675" y="1001078"/>
                  </a:cubicBezTo>
                  <a:lnTo>
                    <a:pt x="2884170" y="979170"/>
                  </a:lnTo>
                  <a:cubicBezTo>
                    <a:pt x="2864168" y="841058"/>
                    <a:pt x="2819400" y="712470"/>
                    <a:pt x="2755583" y="595313"/>
                  </a:cubicBezTo>
                  <a:cubicBezTo>
                    <a:pt x="2899410" y="413385"/>
                    <a:pt x="3119438" y="304800"/>
                    <a:pt x="3352800" y="304800"/>
                  </a:cubicBezTo>
                  <a:cubicBezTo>
                    <a:pt x="3772853" y="304800"/>
                    <a:pt x="4114800" y="646748"/>
                    <a:pt x="4114800" y="1066800"/>
                  </a:cubicBezTo>
                  <a:cubicBezTo>
                    <a:pt x="3950018" y="1066800"/>
                    <a:pt x="3794760" y="1131570"/>
                    <a:pt x="3679508" y="1249680"/>
                  </a:cubicBezTo>
                  <a:lnTo>
                    <a:pt x="3788093" y="1356360"/>
                  </a:lnTo>
                  <a:cubicBezTo>
                    <a:pt x="3874770" y="1267778"/>
                    <a:pt x="3990975" y="1219200"/>
                    <a:pt x="4114800" y="1219200"/>
                  </a:cubicBezTo>
                  <a:cubicBezTo>
                    <a:pt x="4367213" y="1219200"/>
                    <a:pt x="4572000" y="1423988"/>
                    <a:pt x="4572000" y="1676400"/>
                  </a:cubicBezTo>
                  <a:cubicBezTo>
                    <a:pt x="4572000" y="1928813"/>
                    <a:pt x="4367213" y="2133600"/>
                    <a:pt x="4114800" y="2133600"/>
                  </a:cubicBezTo>
                  <a:lnTo>
                    <a:pt x="3886200" y="2133600"/>
                  </a:lnTo>
                  <a:lnTo>
                    <a:pt x="3886200" y="2514600"/>
                  </a:lnTo>
                  <a:lnTo>
                    <a:pt x="3733800" y="2514600"/>
                  </a:lnTo>
                  <a:lnTo>
                    <a:pt x="3733800" y="1981200"/>
                  </a:lnTo>
                  <a:lnTo>
                    <a:pt x="3581400" y="1981200"/>
                  </a:lnTo>
                  <a:lnTo>
                    <a:pt x="3581400" y="4724400"/>
                  </a:lnTo>
                  <a:lnTo>
                    <a:pt x="3733800" y="4724400"/>
                  </a:lnTo>
                  <a:lnTo>
                    <a:pt x="3733800" y="4572000"/>
                  </a:lnTo>
                  <a:lnTo>
                    <a:pt x="4281488" y="4572000"/>
                  </a:lnTo>
                  <a:cubicBezTo>
                    <a:pt x="4312920" y="4660583"/>
                    <a:pt x="4396740" y="4724400"/>
                    <a:pt x="4495800" y="4724400"/>
                  </a:cubicBezTo>
                  <a:cubicBezTo>
                    <a:pt x="4621530" y="4724400"/>
                    <a:pt x="4724400" y="4621530"/>
                    <a:pt x="4724400" y="4495800"/>
                  </a:cubicBezTo>
                  <a:cubicBezTo>
                    <a:pt x="4724400" y="4370070"/>
                    <a:pt x="4621530" y="4267200"/>
                    <a:pt x="4495800" y="4267200"/>
                  </a:cubicBezTo>
                  <a:cubicBezTo>
                    <a:pt x="4396740" y="4267200"/>
                    <a:pt x="4312920" y="4331018"/>
                    <a:pt x="4281488" y="4419600"/>
                  </a:cubicBezTo>
                  <a:lnTo>
                    <a:pt x="4038600" y="4419600"/>
                  </a:lnTo>
                  <a:lnTo>
                    <a:pt x="4038600" y="4114800"/>
                  </a:lnTo>
                  <a:lnTo>
                    <a:pt x="3886200" y="4114800"/>
                  </a:lnTo>
                  <a:lnTo>
                    <a:pt x="3886200" y="4419600"/>
                  </a:lnTo>
                  <a:lnTo>
                    <a:pt x="3733800" y="4419600"/>
                  </a:lnTo>
                  <a:lnTo>
                    <a:pt x="3733800" y="2667000"/>
                  </a:lnTo>
                  <a:lnTo>
                    <a:pt x="3886200" y="2667000"/>
                  </a:lnTo>
                  <a:lnTo>
                    <a:pt x="3886200" y="3352800"/>
                  </a:lnTo>
                  <a:lnTo>
                    <a:pt x="4038600" y="3352800"/>
                  </a:lnTo>
                  <a:lnTo>
                    <a:pt x="4038600" y="3048000"/>
                  </a:lnTo>
                  <a:close/>
                  <a:moveTo>
                    <a:pt x="4495800" y="2895600"/>
                  </a:moveTo>
                  <a:cubicBezTo>
                    <a:pt x="4537710" y="2895600"/>
                    <a:pt x="4572000" y="2929890"/>
                    <a:pt x="4572000" y="2971800"/>
                  </a:cubicBezTo>
                  <a:cubicBezTo>
                    <a:pt x="4572000" y="3013710"/>
                    <a:pt x="4537710" y="3048000"/>
                    <a:pt x="4495800" y="3048000"/>
                  </a:cubicBezTo>
                  <a:cubicBezTo>
                    <a:pt x="4453890" y="3048000"/>
                    <a:pt x="4419600" y="3013710"/>
                    <a:pt x="4419600" y="2971800"/>
                  </a:cubicBezTo>
                  <a:cubicBezTo>
                    <a:pt x="4419600" y="2929890"/>
                    <a:pt x="4453890" y="2895600"/>
                    <a:pt x="4495800" y="2895600"/>
                  </a:cubicBezTo>
                  <a:lnTo>
                    <a:pt x="4495800" y="2895600"/>
                  </a:lnTo>
                  <a:close/>
                  <a:moveTo>
                    <a:pt x="228600" y="3048000"/>
                  </a:moveTo>
                  <a:cubicBezTo>
                    <a:pt x="186690" y="3048000"/>
                    <a:pt x="152400" y="3013710"/>
                    <a:pt x="152400" y="2971800"/>
                  </a:cubicBezTo>
                  <a:cubicBezTo>
                    <a:pt x="152400" y="2929890"/>
                    <a:pt x="186690" y="2895600"/>
                    <a:pt x="228600" y="2895600"/>
                  </a:cubicBezTo>
                  <a:cubicBezTo>
                    <a:pt x="270510" y="2895600"/>
                    <a:pt x="304800" y="2929890"/>
                    <a:pt x="304800" y="2971800"/>
                  </a:cubicBezTo>
                  <a:cubicBezTo>
                    <a:pt x="304800" y="3013710"/>
                    <a:pt x="270510" y="3048000"/>
                    <a:pt x="228600" y="3048000"/>
                  </a:cubicBezTo>
                  <a:lnTo>
                    <a:pt x="228600" y="3048000"/>
                  </a:lnTo>
                  <a:close/>
                  <a:moveTo>
                    <a:pt x="228600" y="4572000"/>
                  </a:moveTo>
                  <a:cubicBezTo>
                    <a:pt x="186690" y="4572000"/>
                    <a:pt x="152400" y="4537710"/>
                    <a:pt x="152400" y="4495800"/>
                  </a:cubicBezTo>
                  <a:cubicBezTo>
                    <a:pt x="152400" y="4453890"/>
                    <a:pt x="186690" y="4419600"/>
                    <a:pt x="228600" y="4419600"/>
                  </a:cubicBezTo>
                  <a:cubicBezTo>
                    <a:pt x="270510" y="4419600"/>
                    <a:pt x="304800" y="4453890"/>
                    <a:pt x="304800" y="4495800"/>
                  </a:cubicBezTo>
                  <a:cubicBezTo>
                    <a:pt x="304800" y="4537710"/>
                    <a:pt x="270510" y="4572000"/>
                    <a:pt x="228600" y="4572000"/>
                  </a:cubicBezTo>
                  <a:lnTo>
                    <a:pt x="228600" y="4572000"/>
                  </a:lnTo>
                  <a:close/>
                  <a:moveTo>
                    <a:pt x="4495800" y="4419600"/>
                  </a:moveTo>
                  <a:cubicBezTo>
                    <a:pt x="4537710" y="4419600"/>
                    <a:pt x="4572000" y="4453890"/>
                    <a:pt x="4572000" y="4495800"/>
                  </a:cubicBezTo>
                  <a:cubicBezTo>
                    <a:pt x="4572000" y="4537710"/>
                    <a:pt x="4537710" y="4572000"/>
                    <a:pt x="4495800" y="4572000"/>
                  </a:cubicBezTo>
                  <a:cubicBezTo>
                    <a:pt x="4453890" y="4572000"/>
                    <a:pt x="4419600" y="4537710"/>
                    <a:pt x="4419600" y="4495800"/>
                  </a:cubicBezTo>
                  <a:cubicBezTo>
                    <a:pt x="4419600" y="4453890"/>
                    <a:pt x="4453890" y="4419600"/>
                    <a:pt x="4495800" y="4419600"/>
                  </a:cubicBezTo>
                  <a:lnTo>
                    <a:pt x="4495800" y="44196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874ED2E8-B775-4FD7-9A6F-B79260CB2989}"/>
                </a:ext>
              </a:extLst>
            </p:cNvPr>
            <p:cNvSpPr/>
            <p:nvPr/>
          </p:nvSpPr>
          <p:spPr>
            <a:xfrm>
              <a:off x="7619996" y="4876805"/>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A25660B1-989B-4AE5-8D4D-36B1DEE15463}"/>
                </a:ext>
              </a:extLst>
            </p:cNvPr>
            <p:cNvSpPr/>
            <p:nvPr/>
          </p:nvSpPr>
          <p:spPr>
            <a:xfrm>
              <a:off x="5334002" y="2590798"/>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85B86FBC-4D09-436F-A5CC-12786282E929}"/>
                </a:ext>
              </a:extLst>
            </p:cNvPr>
            <p:cNvSpPr/>
            <p:nvPr/>
          </p:nvSpPr>
          <p:spPr>
            <a:xfrm>
              <a:off x="5638796" y="2590798"/>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959227DD-EC35-457F-B8A5-F94A53EF0859}"/>
                </a:ext>
              </a:extLst>
            </p:cNvPr>
            <p:cNvSpPr/>
            <p:nvPr/>
          </p:nvSpPr>
          <p:spPr>
            <a:xfrm>
              <a:off x="6400794" y="3505206"/>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935887A4-889E-4A36-A52C-E22EA24055FA}"/>
                </a:ext>
              </a:extLst>
            </p:cNvPr>
            <p:cNvSpPr/>
            <p:nvPr/>
          </p:nvSpPr>
          <p:spPr>
            <a:xfrm>
              <a:off x="6705601" y="3505206"/>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52252971-9EE8-4AEA-81A6-C5E6820C318A}"/>
                </a:ext>
              </a:extLst>
            </p:cNvPr>
            <p:cNvSpPr/>
            <p:nvPr/>
          </p:nvSpPr>
          <p:spPr>
            <a:xfrm>
              <a:off x="5257797" y="4419601"/>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683490F3-D5E1-42B5-92DC-DAF9FD51F60E}"/>
                </a:ext>
              </a:extLst>
            </p:cNvPr>
            <p:cNvSpPr/>
            <p:nvPr/>
          </p:nvSpPr>
          <p:spPr>
            <a:xfrm>
              <a:off x="5562604" y="4419601"/>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1175CB29-0468-48CB-9484-B85983792544}"/>
                </a:ext>
              </a:extLst>
            </p:cNvPr>
            <p:cNvSpPr/>
            <p:nvPr/>
          </p:nvSpPr>
          <p:spPr>
            <a:xfrm>
              <a:off x="6400794" y="5333996"/>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19BE7E5B-3D1B-4CB5-B547-9D03399682E8}"/>
                </a:ext>
              </a:extLst>
            </p:cNvPr>
            <p:cNvSpPr/>
            <p:nvPr/>
          </p:nvSpPr>
          <p:spPr>
            <a:xfrm>
              <a:off x="6705601" y="5333996"/>
              <a:ext cx="152397" cy="152397"/>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grpSp>
      <p:grpSp>
        <p:nvGrpSpPr>
          <p:cNvPr id="125" name="Group 124">
            <a:extLst>
              <a:ext uri="{FF2B5EF4-FFF2-40B4-BE49-F238E27FC236}">
                <a16:creationId xmlns:a16="http://schemas.microsoft.com/office/drawing/2014/main" id="{78F68355-9A3E-4E82-B54C-14D4F4026DCF}"/>
              </a:ext>
            </a:extLst>
          </p:cNvPr>
          <p:cNvGrpSpPr/>
          <p:nvPr/>
        </p:nvGrpSpPr>
        <p:grpSpPr>
          <a:xfrm>
            <a:off x="6538056" y="2285277"/>
            <a:ext cx="694450" cy="694451"/>
            <a:chOff x="3657600" y="990600"/>
            <a:chExt cx="4876800" cy="4876800"/>
          </a:xfrm>
          <a:solidFill>
            <a:schemeClr val="bg1"/>
          </a:solidFill>
        </p:grpSpPr>
        <p:sp>
          <p:nvSpPr>
            <p:cNvPr id="126" name="Freeform: Shape 125">
              <a:extLst>
                <a:ext uri="{FF2B5EF4-FFF2-40B4-BE49-F238E27FC236}">
                  <a16:creationId xmlns:a16="http://schemas.microsoft.com/office/drawing/2014/main" id="{B0C16C29-74AC-4B8A-978A-1CE834DE043D}"/>
                </a:ext>
              </a:extLst>
            </p:cNvPr>
            <p:cNvSpPr/>
            <p:nvPr/>
          </p:nvSpPr>
          <p:spPr>
            <a:xfrm>
              <a:off x="3657600" y="990600"/>
              <a:ext cx="4876800" cy="4876800"/>
            </a:xfrm>
            <a:custGeom>
              <a:avLst/>
              <a:gdLst>
                <a:gd name="connsiteX0" fmla="*/ 4707255 w 4876800"/>
                <a:gd name="connsiteY0" fmla="*/ 2089785 h 4876800"/>
                <a:gd name="connsiteX1" fmla="*/ 4707255 w 4876800"/>
                <a:gd name="connsiteY1" fmla="*/ 2089785 h 4876800"/>
                <a:gd name="connsiteX2" fmla="*/ 4420553 w 4876800"/>
                <a:gd name="connsiteY2" fmla="*/ 2064068 h 4876800"/>
                <a:gd name="connsiteX3" fmla="*/ 4348163 w 4876800"/>
                <a:gd name="connsiteY3" fmla="*/ 1788795 h 4876800"/>
                <a:gd name="connsiteX4" fmla="*/ 4584383 w 4876800"/>
                <a:gd name="connsiteY4" fmla="*/ 1624965 h 4876800"/>
                <a:gd name="connsiteX5" fmla="*/ 4640580 w 4876800"/>
                <a:gd name="connsiteY5" fmla="*/ 1380173 h 4876800"/>
                <a:gd name="connsiteX6" fmla="*/ 4480560 w 4876800"/>
                <a:gd name="connsiteY6" fmla="*/ 1095375 h 4876800"/>
                <a:gd name="connsiteX7" fmla="*/ 4241483 w 4876800"/>
                <a:gd name="connsiteY7" fmla="*/ 1017270 h 4876800"/>
                <a:gd name="connsiteX8" fmla="*/ 3978593 w 4876800"/>
                <a:gd name="connsiteY8" fmla="*/ 1136333 h 4876800"/>
                <a:gd name="connsiteX9" fmla="*/ 3793808 w 4876800"/>
                <a:gd name="connsiteY9" fmla="*/ 944880 h 4876800"/>
                <a:gd name="connsiteX10" fmla="*/ 3921443 w 4876800"/>
                <a:gd name="connsiteY10" fmla="*/ 686753 h 4876800"/>
                <a:gd name="connsiteX11" fmla="*/ 3851910 w 4876800"/>
                <a:gd name="connsiteY11" fmla="*/ 444818 h 4876800"/>
                <a:gd name="connsiteX12" fmla="*/ 3573780 w 4876800"/>
                <a:gd name="connsiteY12" fmla="*/ 274320 h 4876800"/>
                <a:gd name="connsiteX13" fmla="*/ 3327083 w 4876800"/>
                <a:gd name="connsiteY13" fmla="*/ 321945 h 4876800"/>
                <a:gd name="connsiteX14" fmla="*/ 3155633 w 4876800"/>
                <a:gd name="connsiteY14" fmla="*/ 552450 h 4876800"/>
                <a:gd name="connsiteX15" fmla="*/ 2813685 w 4876800"/>
                <a:gd name="connsiteY15" fmla="*/ 456248 h 4876800"/>
                <a:gd name="connsiteX16" fmla="*/ 2787968 w 4876800"/>
                <a:gd name="connsiteY16" fmla="*/ 169545 h 4876800"/>
                <a:gd name="connsiteX17" fmla="*/ 2601278 w 4876800"/>
                <a:gd name="connsiteY17" fmla="*/ 0 h 4876800"/>
                <a:gd name="connsiteX18" fmla="*/ 2274570 w 4876800"/>
                <a:gd name="connsiteY18" fmla="*/ 0 h 4876800"/>
                <a:gd name="connsiteX19" fmla="*/ 2088833 w 4876800"/>
                <a:gd name="connsiteY19" fmla="*/ 169545 h 4876800"/>
                <a:gd name="connsiteX20" fmla="*/ 2063115 w 4876800"/>
                <a:gd name="connsiteY20" fmla="*/ 456248 h 4876800"/>
                <a:gd name="connsiteX21" fmla="*/ 1787843 w 4876800"/>
                <a:gd name="connsiteY21" fmla="*/ 528638 h 4876800"/>
                <a:gd name="connsiteX22" fmla="*/ 1624013 w 4876800"/>
                <a:gd name="connsiteY22" fmla="*/ 292418 h 4876800"/>
                <a:gd name="connsiteX23" fmla="*/ 1379220 w 4876800"/>
                <a:gd name="connsiteY23" fmla="*/ 236220 h 4876800"/>
                <a:gd name="connsiteX24" fmla="*/ 1095375 w 4876800"/>
                <a:gd name="connsiteY24" fmla="*/ 396240 h 4876800"/>
                <a:gd name="connsiteX25" fmla="*/ 1017270 w 4876800"/>
                <a:gd name="connsiteY25" fmla="*/ 635318 h 4876800"/>
                <a:gd name="connsiteX26" fmla="*/ 1136333 w 4876800"/>
                <a:gd name="connsiteY26" fmla="*/ 898208 h 4876800"/>
                <a:gd name="connsiteX27" fmla="*/ 944880 w 4876800"/>
                <a:gd name="connsiteY27" fmla="*/ 1082993 h 4876800"/>
                <a:gd name="connsiteX28" fmla="*/ 686753 w 4876800"/>
                <a:gd name="connsiteY28" fmla="*/ 955358 h 4876800"/>
                <a:gd name="connsiteX29" fmla="*/ 444818 w 4876800"/>
                <a:gd name="connsiteY29" fmla="*/ 1024890 h 4876800"/>
                <a:gd name="connsiteX30" fmla="*/ 274320 w 4876800"/>
                <a:gd name="connsiteY30" fmla="*/ 1303020 h 4876800"/>
                <a:gd name="connsiteX31" fmla="*/ 321945 w 4876800"/>
                <a:gd name="connsiteY31" fmla="*/ 1549718 h 4876800"/>
                <a:gd name="connsiteX32" fmla="*/ 552450 w 4876800"/>
                <a:gd name="connsiteY32" fmla="*/ 1721168 h 4876800"/>
                <a:gd name="connsiteX33" fmla="*/ 456248 w 4876800"/>
                <a:gd name="connsiteY33" fmla="*/ 2063115 h 4876800"/>
                <a:gd name="connsiteX34" fmla="*/ 169545 w 4876800"/>
                <a:gd name="connsiteY34" fmla="*/ 2088833 h 4876800"/>
                <a:gd name="connsiteX35" fmla="*/ 0 w 4876800"/>
                <a:gd name="connsiteY35" fmla="*/ 2275523 h 4876800"/>
                <a:gd name="connsiteX36" fmla="*/ 0 w 4876800"/>
                <a:gd name="connsiteY36" fmla="*/ 2602230 h 4876800"/>
                <a:gd name="connsiteX37" fmla="*/ 169545 w 4876800"/>
                <a:gd name="connsiteY37" fmla="*/ 2787968 h 4876800"/>
                <a:gd name="connsiteX38" fmla="*/ 456248 w 4876800"/>
                <a:gd name="connsiteY38" fmla="*/ 2813685 h 4876800"/>
                <a:gd name="connsiteX39" fmla="*/ 528638 w 4876800"/>
                <a:gd name="connsiteY39" fmla="*/ 3088958 h 4876800"/>
                <a:gd name="connsiteX40" fmla="*/ 292418 w 4876800"/>
                <a:gd name="connsiteY40" fmla="*/ 3252788 h 4876800"/>
                <a:gd name="connsiteX41" fmla="*/ 236220 w 4876800"/>
                <a:gd name="connsiteY41" fmla="*/ 3497580 h 4876800"/>
                <a:gd name="connsiteX42" fmla="*/ 396240 w 4876800"/>
                <a:gd name="connsiteY42" fmla="*/ 3781425 h 4876800"/>
                <a:gd name="connsiteX43" fmla="*/ 635318 w 4876800"/>
                <a:gd name="connsiteY43" fmla="*/ 3859530 h 4876800"/>
                <a:gd name="connsiteX44" fmla="*/ 898208 w 4876800"/>
                <a:gd name="connsiteY44" fmla="*/ 3740468 h 4876800"/>
                <a:gd name="connsiteX45" fmla="*/ 1082993 w 4876800"/>
                <a:gd name="connsiteY45" fmla="*/ 3931920 h 4876800"/>
                <a:gd name="connsiteX46" fmla="*/ 955358 w 4876800"/>
                <a:gd name="connsiteY46" fmla="*/ 4190048 h 4876800"/>
                <a:gd name="connsiteX47" fmla="*/ 1024890 w 4876800"/>
                <a:gd name="connsiteY47" fmla="*/ 4431983 h 4876800"/>
                <a:gd name="connsiteX48" fmla="*/ 1303020 w 4876800"/>
                <a:gd name="connsiteY48" fmla="*/ 4602480 h 4876800"/>
                <a:gd name="connsiteX49" fmla="*/ 1549718 w 4876800"/>
                <a:gd name="connsiteY49" fmla="*/ 4554855 h 4876800"/>
                <a:gd name="connsiteX50" fmla="*/ 1722120 w 4876800"/>
                <a:gd name="connsiteY50" fmla="*/ 4324350 h 4876800"/>
                <a:gd name="connsiteX51" fmla="*/ 2064068 w 4876800"/>
                <a:gd name="connsiteY51" fmla="*/ 4420553 h 4876800"/>
                <a:gd name="connsiteX52" fmla="*/ 2089785 w 4876800"/>
                <a:gd name="connsiteY52" fmla="*/ 4707255 h 4876800"/>
                <a:gd name="connsiteX53" fmla="*/ 2275523 w 4876800"/>
                <a:gd name="connsiteY53" fmla="*/ 4876800 h 4876800"/>
                <a:gd name="connsiteX54" fmla="*/ 2602230 w 4876800"/>
                <a:gd name="connsiteY54" fmla="*/ 4876800 h 4876800"/>
                <a:gd name="connsiteX55" fmla="*/ 2787968 w 4876800"/>
                <a:gd name="connsiteY55" fmla="*/ 4707255 h 4876800"/>
                <a:gd name="connsiteX56" fmla="*/ 2813685 w 4876800"/>
                <a:gd name="connsiteY56" fmla="*/ 4420553 h 4876800"/>
                <a:gd name="connsiteX57" fmla="*/ 3088958 w 4876800"/>
                <a:gd name="connsiteY57" fmla="*/ 4348163 h 4876800"/>
                <a:gd name="connsiteX58" fmla="*/ 3252788 w 4876800"/>
                <a:gd name="connsiteY58" fmla="*/ 4584383 h 4876800"/>
                <a:gd name="connsiteX59" fmla="*/ 3497580 w 4876800"/>
                <a:gd name="connsiteY59" fmla="*/ 4640580 h 4876800"/>
                <a:gd name="connsiteX60" fmla="*/ 3781425 w 4876800"/>
                <a:gd name="connsiteY60" fmla="*/ 4479608 h 4876800"/>
                <a:gd name="connsiteX61" fmla="*/ 3859530 w 4876800"/>
                <a:gd name="connsiteY61" fmla="*/ 4240530 h 4876800"/>
                <a:gd name="connsiteX62" fmla="*/ 3740468 w 4876800"/>
                <a:gd name="connsiteY62" fmla="*/ 3977640 h 4876800"/>
                <a:gd name="connsiteX63" fmla="*/ 3931920 w 4876800"/>
                <a:gd name="connsiteY63" fmla="*/ 3792855 h 4876800"/>
                <a:gd name="connsiteX64" fmla="*/ 4190048 w 4876800"/>
                <a:gd name="connsiteY64" fmla="*/ 3920490 h 4876800"/>
                <a:gd name="connsiteX65" fmla="*/ 4431983 w 4876800"/>
                <a:gd name="connsiteY65" fmla="*/ 3850958 h 4876800"/>
                <a:gd name="connsiteX66" fmla="*/ 4602480 w 4876800"/>
                <a:gd name="connsiteY66" fmla="*/ 3572828 h 4876800"/>
                <a:gd name="connsiteX67" fmla="*/ 4554855 w 4876800"/>
                <a:gd name="connsiteY67" fmla="*/ 3326130 h 4876800"/>
                <a:gd name="connsiteX68" fmla="*/ 4324350 w 4876800"/>
                <a:gd name="connsiteY68" fmla="*/ 3155633 h 4876800"/>
                <a:gd name="connsiteX69" fmla="*/ 4420553 w 4876800"/>
                <a:gd name="connsiteY69" fmla="*/ 2813685 h 4876800"/>
                <a:gd name="connsiteX70" fmla="*/ 4707255 w 4876800"/>
                <a:gd name="connsiteY70" fmla="*/ 2787968 h 4876800"/>
                <a:gd name="connsiteX71" fmla="*/ 4876800 w 4876800"/>
                <a:gd name="connsiteY71" fmla="*/ 2602230 h 4876800"/>
                <a:gd name="connsiteX72" fmla="*/ 4876800 w 4876800"/>
                <a:gd name="connsiteY72" fmla="*/ 2275523 h 4876800"/>
                <a:gd name="connsiteX73" fmla="*/ 4707255 w 4876800"/>
                <a:gd name="connsiteY73" fmla="*/ 2089785 h 4876800"/>
                <a:gd name="connsiteX74" fmla="*/ 4732020 w 4876800"/>
                <a:gd name="connsiteY74" fmla="*/ 2601278 h 4876800"/>
                <a:gd name="connsiteX75" fmla="*/ 4693920 w 4876800"/>
                <a:gd name="connsiteY75" fmla="*/ 2643188 h 4876800"/>
                <a:gd name="connsiteX76" fmla="*/ 4351973 w 4876800"/>
                <a:gd name="connsiteY76" fmla="*/ 2674620 h 4876800"/>
                <a:gd name="connsiteX77" fmla="*/ 4287203 w 4876800"/>
                <a:gd name="connsiteY77" fmla="*/ 2735580 h 4876800"/>
                <a:gd name="connsiteX78" fmla="*/ 4169093 w 4876800"/>
                <a:gd name="connsiteY78" fmla="*/ 3153728 h 4876800"/>
                <a:gd name="connsiteX79" fmla="*/ 4192905 w 4876800"/>
                <a:gd name="connsiteY79" fmla="*/ 3239453 h 4876800"/>
                <a:gd name="connsiteX80" fmla="*/ 4468178 w 4876800"/>
                <a:gd name="connsiteY80" fmla="*/ 3444240 h 4876800"/>
                <a:gd name="connsiteX81" fmla="*/ 4478655 w 4876800"/>
                <a:gd name="connsiteY81" fmla="*/ 3499485 h 4876800"/>
                <a:gd name="connsiteX82" fmla="*/ 4308158 w 4876800"/>
                <a:gd name="connsiteY82" fmla="*/ 3777615 h 4876800"/>
                <a:gd name="connsiteX83" fmla="*/ 4253865 w 4876800"/>
                <a:gd name="connsiteY83" fmla="*/ 3792855 h 4876800"/>
                <a:gd name="connsiteX84" fmla="*/ 3946208 w 4876800"/>
                <a:gd name="connsiteY84" fmla="*/ 3640455 h 4876800"/>
                <a:gd name="connsiteX85" fmla="*/ 3859530 w 4876800"/>
                <a:gd name="connsiteY85" fmla="*/ 3658553 h 4876800"/>
                <a:gd name="connsiteX86" fmla="*/ 3607118 w 4876800"/>
                <a:gd name="connsiteY86" fmla="*/ 3902393 h 4876800"/>
                <a:gd name="connsiteX87" fmla="*/ 3586163 w 4876800"/>
                <a:gd name="connsiteY87" fmla="*/ 3989070 h 4876800"/>
                <a:gd name="connsiteX88" fmla="*/ 3728085 w 4876800"/>
                <a:gd name="connsiteY88" fmla="*/ 4302443 h 4876800"/>
                <a:gd name="connsiteX89" fmla="*/ 3710940 w 4876800"/>
                <a:gd name="connsiteY89" fmla="*/ 4355783 h 4876800"/>
                <a:gd name="connsiteX90" fmla="*/ 3426143 w 4876800"/>
                <a:gd name="connsiteY90" fmla="*/ 4514850 h 4876800"/>
                <a:gd name="connsiteX91" fmla="*/ 3370898 w 4876800"/>
                <a:gd name="connsiteY91" fmla="*/ 4502468 h 4876800"/>
                <a:gd name="connsiteX92" fmla="*/ 3175635 w 4876800"/>
                <a:gd name="connsiteY92" fmla="*/ 4220528 h 4876800"/>
                <a:gd name="connsiteX93" fmla="*/ 3090863 w 4876800"/>
                <a:gd name="connsiteY93" fmla="*/ 4193858 h 4876800"/>
                <a:gd name="connsiteX94" fmla="*/ 2734628 w 4876800"/>
                <a:gd name="connsiteY94" fmla="*/ 4287203 h 4876800"/>
                <a:gd name="connsiteX95" fmla="*/ 2673668 w 4876800"/>
                <a:gd name="connsiteY95" fmla="*/ 4351973 h 4876800"/>
                <a:gd name="connsiteX96" fmla="*/ 2642235 w 4876800"/>
                <a:gd name="connsiteY96" fmla="*/ 4693920 h 4876800"/>
                <a:gd name="connsiteX97" fmla="*/ 2600325 w 4876800"/>
                <a:gd name="connsiteY97" fmla="*/ 4732020 h 4876800"/>
                <a:gd name="connsiteX98" fmla="*/ 2273618 w 4876800"/>
                <a:gd name="connsiteY98" fmla="*/ 4732020 h 4876800"/>
                <a:gd name="connsiteX99" fmla="*/ 2231708 w 4876800"/>
                <a:gd name="connsiteY99" fmla="*/ 4693920 h 4876800"/>
                <a:gd name="connsiteX100" fmla="*/ 2200275 w 4876800"/>
                <a:gd name="connsiteY100" fmla="*/ 4351973 h 4876800"/>
                <a:gd name="connsiteX101" fmla="*/ 2139315 w 4876800"/>
                <a:gd name="connsiteY101" fmla="*/ 4287203 h 4876800"/>
                <a:gd name="connsiteX102" fmla="*/ 1721168 w 4876800"/>
                <a:gd name="connsiteY102" fmla="*/ 4169093 h 4876800"/>
                <a:gd name="connsiteX103" fmla="*/ 1693545 w 4876800"/>
                <a:gd name="connsiteY103" fmla="*/ 4163378 h 4876800"/>
                <a:gd name="connsiteX104" fmla="*/ 1635443 w 4876800"/>
                <a:gd name="connsiteY104" fmla="*/ 4192905 h 4876800"/>
                <a:gd name="connsiteX105" fmla="*/ 1430655 w 4876800"/>
                <a:gd name="connsiteY105" fmla="*/ 4468178 h 4876800"/>
                <a:gd name="connsiteX106" fmla="*/ 1375410 w 4876800"/>
                <a:gd name="connsiteY106" fmla="*/ 4478655 h 4876800"/>
                <a:gd name="connsiteX107" fmla="*/ 1097280 w 4876800"/>
                <a:gd name="connsiteY107" fmla="*/ 4308158 h 4876800"/>
                <a:gd name="connsiteX108" fmla="*/ 1082040 w 4876800"/>
                <a:gd name="connsiteY108" fmla="*/ 4253865 h 4876800"/>
                <a:gd name="connsiteX109" fmla="*/ 1234440 w 4876800"/>
                <a:gd name="connsiteY109" fmla="*/ 3946208 h 4876800"/>
                <a:gd name="connsiteX110" fmla="*/ 1216343 w 4876800"/>
                <a:gd name="connsiteY110" fmla="*/ 3859530 h 4876800"/>
                <a:gd name="connsiteX111" fmla="*/ 972503 w 4876800"/>
                <a:gd name="connsiteY111" fmla="*/ 3607118 h 4876800"/>
                <a:gd name="connsiteX112" fmla="*/ 885825 w 4876800"/>
                <a:gd name="connsiteY112" fmla="*/ 3586163 h 4876800"/>
                <a:gd name="connsiteX113" fmla="*/ 572453 w 4876800"/>
                <a:gd name="connsiteY113" fmla="*/ 3728085 h 4876800"/>
                <a:gd name="connsiteX114" fmla="*/ 519113 w 4876800"/>
                <a:gd name="connsiteY114" fmla="*/ 3710940 h 4876800"/>
                <a:gd name="connsiteX115" fmla="*/ 361950 w 4876800"/>
                <a:gd name="connsiteY115" fmla="*/ 3426143 h 4876800"/>
                <a:gd name="connsiteX116" fmla="*/ 374333 w 4876800"/>
                <a:gd name="connsiteY116" fmla="*/ 3370898 h 4876800"/>
                <a:gd name="connsiteX117" fmla="*/ 656273 w 4876800"/>
                <a:gd name="connsiteY117" fmla="*/ 3175635 h 4876800"/>
                <a:gd name="connsiteX118" fmla="*/ 682943 w 4876800"/>
                <a:gd name="connsiteY118" fmla="*/ 3090863 h 4876800"/>
                <a:gd name="connsiteX119" fmla="*/ 589598 w 4876800"/>
                <a:gd name="connsiteY119" fmla="*/ 2734628 h 4876800"/>
                <a:gd name="connsiteX120" fmla="*/ 524828 w 4876800"/>
                <a:gd name="connsiteY120" fmla="*/ 2673668 h 4876800"/>
                <a:gd name="connsiteX121" fmla="*/ 182880 w 4876800"/>
                <a:gd name="connsiteY121" fmla="*/ 2642235 h 4876800"/>
                <a:gd name="connsiteX122" fmla="*/ 144780 w 4876800"/>
                <a:gd name="connsiteY122" fmla="*/ 2600325 h 4876800"/>
                <a:gd name="connsiteX123" fmla="*/ 144780 w 4876800"/>
                <a:gd name="connsiteY123" fmla="*/ 2273618 h 4876800"/>
                <a:gd name="connsiteX124" fmla="*/ 182880 w 4876800"/>
                <a:gd name="connsiteY124" fmla="*/ 2231708 h 4876800"/>
                <a:gd name="connsiteX125" fmla="*/ 524828 w 4876800"/>
                <a:gd name="connsiteY125" fmla="*/ 2200275 h 4876800"/>
                <a:gd name="connsiteX126" fmla="*/ 589598 w 4876800"/>
                <a:gd name="connsiteY126" fmla="*/ 2139315 h 4876800"/>
                <a:gd name="connsiteX127" fmla="*/ 707708 w 4876800"/>
                <a:gd name="connsiteY127" fmla="*/ 1721168 h 4876800"/>
                <a:gd name="connsiteX128" fmla="*/ 683895 w 4876800"/>
                <a:gd name="connsiteY128" fmla="*/ 1635443 h 4876800"/>
                <a:gd name="connsiteX129" fmla="*/ 408623 w 4876800"/>
                <a:gd name="connsiteY129" fmla="*/ 1430655 h 4876800"/>
                <a:gd name="connsiteX130" fmla="*/ 398145 w 4876800"/>
                <a:gd name="connsiteY130" fmla="*/ 1375410 h 4876800"/>
                <a:gd name="connsiteX131" fmla="*/ 568643 w 4876800"/>
                <a:gd name="connsiteY131" fmla="*/ 1097280 h 4876800"/>
                <a:gd name="connsiteX132" fmla="*/ 622935 w 4876800"/>
                <a:gd name="connsiteY132" fmla="*/ 1082040 h 4876800"/>
                <a:gd name="connsiteX133" fmla="*/ 930593 w 4876800"/>
                <a:gd name="connsiteY133" fmla="*/ 1234440 h 4876800"/>
                <a:gd name="connsiteX134" fmla="*/ 1017270 w 4876800"/>
                <a:gd name="connsiteY134" fmla="*/ 1216343 h 4876800"/>
                <a:gd name="connsiteX135" fmla="*/ 1269683 w 4876800"/>
                <a:gd name="connsiteY135" fmla="*/ 972503 h 4876800"/>
                <a:gd name="connsiteX136" fmla="*/ 1290638 w 4876800"/>
                <a:gd name="connsiteY136" fmla="*/ 885825 h 4876800"/>
                <a:gd name="connsiteX137" fmla="*/ 1148715 w 4876800"/>
                <a:gd name="connsiteY137" fmla="*/ 572453 h 4876800"/>
                <a:gd name="connsiteX138" fmla="*/ 1165860 w 4876800"/>
                <a:gd name="connsiteY138" fmla="*/ 519113 h 4876800"/>
                <a:gd name="connsiteX139" fmla="*/ 1450658 w 4876800"/>
                <a:gd name="connsiteY139" fmla="*/ 361950 h 4876800"/>
                <a:gd name="connsiteX140" fmla="*/ 1505903 w 4876800"/>
                <a:gd name="connsiteY140" fmla="*/ 374333 h 4876800"/>
                <a:gd name="connsiteX141" fmla="*/ 1701165 w 4876800"/>
                <a:gd name="connsiteY141" fmla="*/ 656273 h 4876800"/>
                <a:gd name="connsiteX142" fmla="*/ 1785938 w 4876800"/>
                <a:gd name="connsiteY142" fmla="*/ 682943 h 4876800"/>
                <a:gd name="connsiteX143" fmla="*/ 2142173 w 4876800"/>
                <a:gd name="connsiteY143" fmla="*/ 589598 h 4876800"/>
                <a:gd name="connsiteX144" fmla="*/ 2203133 w 4876800"/>
                <a:gd name="connsiteY144" fmla="*/ 524828 h 4876800"/>
                <a:gd name="connsiteX145" fmla="*/ 2234565 w 4876800"/>
                <a:gd name="connsiteY145" fmla="*/ 182880 h 4876800"/>
                <a:gd name="connsiteX146" fmla="*/ 2276475 w 4876800"/>
                <a:gd name="connsiteY146" fmla="*/ 144780 h 4876800"/>
                <a:gd name="connsiteX147" fmla="*/ 2603183 w 4876800"/>
                <a:gd name="connsiteY147" fmla="*/ 144780 h 4876800"/>
                <a:gd name="connsiteX148" fmla="*/ 2645093 w 4876800"/>
                <a:gd name="connsiteY148" fmla="*/ 182880 h 4876800"/>
                <a:gd name="connsiteX149" fmla="*/ 2676525 w 4876800"/>
                <a:gd name="connsiteY149" fmla="*/ 524828 h 4876800"/>
                <a:gd name="connsiteX150" fmla="*/ 2737485 w 4876800"/>
                <a:gd name="connsiteY150" fmla="*/ 589598 h 4876800"/>
                <a:gd name="connsiteX151" fmla="*/ 3155633 w 4876800"/>
                <a:gd name="connsiteY151" fmla="*/ 707708 h 4876800"/>
                <a:gd name="connsiteX152" fmla="*/ 3241358 w 4876800"/>
                <a:gd name="connsiteY152" fmla="*/ 683895 h 4876800"/>
                <a:gd name="connsiteX153" fmla="*/ 3446145 w 4876800"/>
                <a:gd name="connsiteY153" fmla="*/ 408623 h 4876800"/>
                <a:gd name="connsiteX154" fmla="*/ 3501390 w 4876800"/>
                <a:gd name="connsiteY154" fmla="*/ 398145 h 4876800"/>
                <a:gd name="connsiteX155" fmla="*/ 3779520 w 4876800"/>
                <a:gd name="connsiteY155" fmla="*/ 568643 h 4876800"/>
                <a:gd name="connsiteX156" fmla="*/ 3794760 w 4876800"/>
                <a:gd name="connsiteY156" fmla="*/ 622935 h 4876800"/>
                <a:gd name="connsiteX157" fmla="*/ 3642360 w 4876800"/>
                <a:gd name="connsiteY157" fmla="*/ 930593 h 4876800"/>
                <a:gd name="connsiteX158" fmla="*/ 3660458 w 4876800"/>
                <a:gd name="connsiteY158" fmla="*/ 1017270 h 4876800"/>
                <a:gd name="connsiteX159" fmla="*/ 3904298 w 4876800"/>
                <a:gd name="connsiteY159" fmla="*/ 1269683 h 4876800"/>
                <a:gd name="connsiteX160" fmla="*/ 3990975 w 4876800"/>
                <a:gd name="connsiteY160" fmla="*/ 1290638 h 4876800"/>
                <a:gd name="connsiteX161" fmla="*/ 4304348 w 4876800"/>
                <a:gd name="connsiteY161" fmla="*/ 1148715 h 4876800"/>
                <a:gd name="connsiteX162" fmla="*/ 4357688 w 4876800"/>
                <a:gd name="connsiteY162" fmla="*/ 1165860 h 4876800"/>
                <a:gd name="connsiteX163" fmla="*/ 4518660 w 4876800"/>
                <a:gd name="connsiteY163" fmla="*/ 1449705 h 4876800"/>
                <a:gd name="connsiteX164" fmla="*/ 4506278 w 4876800"/>
                <a:gd name="connsiteY164" fmla="*/ 1504950 h 4876800"/>
                <a:gd name="connsiteX165" fmla="*/ 4224338 w 4876800"/>
                <a:gd name="connsiteY165" fmla="*/ 1700213 h 4876800"/>
                <a:gd name="connsiteX166" fmla="*/ 4197668 w 4876800"/>
                <a:gd name="connsiteY166" fmla="*/ 1784985 h 4876800"/>
                <a:gd name="connsiteX167" fmla="*/ 4291013 w 4876800"/>
                <a:gd name="connsiteY167" fmla="*/ 2141220 h 4876800"/>
                <a:gd name="connsiteX168" fmla="*/ 4355783 w 4876800"/>
                <a:gd name="connsiteY168" fmla="*/ 2202180 h 4876800"/>
                <a:gd name="connsiteX169" fmla="*/ 4697730 w 4876800"/>
                <a:gd name="connsiteY169" fmla="*/ 2233613 h 4876800"/>
                <a:gd name="connsiteX170" fmla="*/ 4735830 w 4876800"/>
                <a:gd name="connsiteY170" fmla="*/ 2275523 h 4876800"/>
                <a:gd name="connsiteX171" fmla="*/ 4732020 w 4876800"/>
                <a:gd name="connsiteY171" fmla="*/ 2601278 h 4876800"/>
                <a:gd name="connsiteX172" fmla="*/ 4732020 w 4876800"/>
                <a:gd name="connsiteY172" fmla="*/ 2601278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876800" h="4876800">
                  <a:moveTo>
                    <a:pt x="4707255" y="2089785"/>
                  </a:moveTo>
                  <a:lnTo>
                    <a:pt x="4707255" y="2089785"/>
                  </a:lnTo>
                  <a:lnTo>
                    <a:pt x="4420553" y="2064068"/>
                  </a:lnTo>
                  <a:cubicBezTo>
                    <a:pt x="4403408" y="1970723"/>
                    <a:pt x="4378643" y="1878330"/>
                    <a:pt x="4348163" y="1788795"/>
                  </a:cubicBezTo>
                  <a:lnTo>
                    <a:pt x="4584383" y="1624965"/>
                  </a:lnTo>
                  <a:cubicBezTo>
                    <a:pt x="4664393" y="1569720"/>
                    <a:pt x="4688205" y="1463993"/>
                    <a:pt x="4640580" y="1380173"/>
                  </a:cubicBezTo>
                  <a:lnTo>
                    <a:pt x="4480560" y="1095375"/>
                  </a:lnTo>
                  <a:cubicBezTo>
                    <a:pt x="4432935" y="1010603"/>
                    <a:pt x="4330065" y="977265"/>
                    <a:pt x="4241483" y="1017270"/>
                  </a:cubicBezTo>
                  <a:lnTo>
                    <a:pt x="3978593" y="1136333"/>
                  </a:lnTo>
                  <a:cubicBezTo>
                    <a:pt x="3921443" y="1068705"/>
                    <a:pt x="3859530" y="1004888"/>
                    <a:pt x="3793808" y="944880"/>
                  </a:cubicBezTo>
                  <a:lnTo>
                    <a:pt x="3921443" y="686753"/>
                  </a:lnTo>
                  <a:cubicBezTo>
                    <a:pt x="3964305" y="600075"/>
                    <a:pt x="3934778" y="496253"/>
                    <a:pt x="3851910" y="444818"/>
                  </a:cubicBezTo>
                  <a:lnTo>
                    <a:pt x="3573780" y="274320"/>
                  </a:lnTo>
                  <a:cubicBezTo>
                    <a:pt x="3490913" y="223838"/>
                    <a:pt x="3385185" y="243840"/>
                    <a:pt x="3327083" y="321945"/>
                  </a:cubicBezTo>
                  <a:lnTo>
                    <a:pt x="3155633" y="552450"/>
                  </a:lnTo>
                  <a:cubicBezTo>
                    <a:pt x="3045143" y="510540"/>
                    <a:pt x="2929890" y="478155"/>
                    <a:pt x="2813685" y="456248"/>
                  </a:cubicBezTo>
                  <a:lnTo>
                    <a:pt x="2787968" y="169545"/>
                  </a:lnTo>
                  <a:cubicBezTo>
                    <a:pt x="2778443" y="73343"/>
                    <a:pt x="2698433" y="0"/>
                    <a:pt x="2601278" y="0"/>
                  </a:cubicBezTo>
                  <a:lnTo>
                    <a:pt x="2274570" y="0"/>
                  </a:lnTo>
                  <a:cubicBezTo>
                    <a:pt x="2177415" y="0"/>
                    <a:pt x="2097405" y="73343"/>
                    <a:pt x="2088833" y="169545"/>
                  </a:cubicBezTo>
                  <a:lnTo>
                    <a:pt x="2063115" y="456248"/>
                  </a:lnTo>
                  <a:cubicBezTo>
                    <a:pt x="1969770" y="473393"/>
                    <a:pt x="1877378" y="498158"/>
                    <a:pt x="1787843" y="528638"/>
                  </a:cubicBezTo>
                  <a:lnTo>
                    <a:pt x="1624013" y="292418"/>
                  </a:lnTo>
                  <a:cubicBezTo>
                    <a:pt x="1568768" y="212408"/>
                    <a:pt x="1463040" y="188595"/>
                    <a:pt x="1379220" y="236220"/>
                  </a:cubicBezTo>
                  <a:lnTo>
                    <a:pt x="1095375" y="396240"/>
                  </a:lnTo>
                  <a:cubicBezTo>
                    <a:pt x="1010603" y="443865"/>
                    <a:pt x="977265" y="546735"/>
                    <a:pt x="1017270" y="635318"/>
                  </a:cubicBezTo>
                  <a:lnTo>
                    <a:pt x="1136333" y="898208"/>
                  </a:lnTo>
                  <a:cubicBezTo>
                    <a:pt x="1068705" y="955358"/>
                    <a:pt x="1004888" y="1017270"/>
                    <a:pt x="944880" y="1082993"/>
                  </a:cubicBezTo>
                  <a:lnTo>
                    <a:pt x="686753" y="955358"/>
                  </a:lnTo>
                  <a:cubicBezTo>
                    <a:pt x="600075" y="912495"/>
                    <a:pt x="496253" y="942023"/>
                    <a:pt x="444818" y="1024890"/>
                  </a:cubicBezTo>
                  <a:lnTo>
                    <a:pt x="274320" y="1303020"/>
                  </a:lnTo>
                  <a:cubicBezTo>
                    <a:pt x="223838" y="1385888"/>
                    <a:pt x="243840" y="1491615"/>
                    <a:pt x="321945" y="1549718"/>
                  </a:cubicBezTo>
                  <a:lnTo>
                    <a:pt x="552450" y="1721168"/>
                  </a:lnTo>
                  <a:cubicBezTo>
                    <a:pt x="510540" y="1831658"/>
                    <a:pt x="478155" y="1946910"/>
                    <a:pt x="456248" y="2063115"/>
                  </a:cubicBezTo>
                  <a:lnTo>
                    <a:pt x="169545" y="2088833"/>
                  </a:lnTo>
                  <a:cubicBezTo>
                    <a:pt x="73343" y="2098358"/>
                    <a:pt x="0" y="2178368"/>
                    <a:pt x="0" y="2275523"/>
                  </a:cubicBezTo>
                  <a:lnTo>
                    <a:pt x="0" y="2602230"/>
                  </a:lnTo>
                  <a:cubicBezTo>
                    <a:pt x="0" y="2699385"/>
                    <a:pt x="73343" y="2779395"/>
                    <a:pt x="169545" y="2787968"/>
                  </a:cubicBezTo>
                  <a:lnTo>
                    <a:pt x="456248" y="2813685"/>
                  </a:lnTo>
                  <a:cubicBezTo>
                    <a:pt x="473393" y="2907030"/>
                    <a:pt x="498158" y="2999423"/>
                    <a:pt x="528638" y="3088958"/>
                  </a:cubicBezTo>
                  <a:lnTo>
                    <a:pt x="292418" y="3252788"/>
                  </a:lnTo>
                  <a:cubicBezTo>
                    <a:pt x="212408" y="3308033"/>
                    <a:pt x="188595" y="3413760"/>
                    <a:pt x="236220" y="3497580"/>
                  </a:cubicBezTo>
                  <a:lnTo>
                    <a:pt x="396240" y="3781425"/>
                  </a:lnTo>
                  <a:cubicBezTo>
                    <a:pt x="443865" y="3866198"/>
                    <a:pt x="546735" y="3899535"/>
                    <a:pt x="635318" y="3859530"/>
                  </a:cubicBezTo>
                  <a:lnTo>
                    <a:pt x="898208" y="3740468"/>
                  </a:lnTo>
                  <a:cubicBezTo>
                    <a:pt x="955358" y="3808095"/>
                    <a:pt x="1017270" y="3871913"/>
                    <a:pt x="1082993" y="3931920"/>
                  </a:cubicBezTo>
                  <a:lnTo>
                    <a:pt x="955358" y="4190048"/>
                  </a:lnTo>
                  <a:cubicBezTo>
                    <a:pt x="912495" y="4276725"/>
                    <a:pt x="942023" y="4380548"/>
                    <a:pt x="1024890" y="4431983"/>
                  </a:cubicBezTo>
                  <a:lnTo>
                    <a:pt x="1303020" y="4602480"/>
                  </a:lnTo>
                  <a:cubicBezTo>
                    <a:pt x="1385888" y="4652963"/>
                    <a:pt x="1491615" y="4632960"/>
                    <a:pt x="1549718" y="4554855"/>
                  </a:cubicBezTo>
                  <a:lnTo>
                    <a:pt x="1722120" y="4324350"/>
                  </a:lnTo>
                  <a:cubicBezTo>
                    <a:pt x="1832610" y="4366260"/>
                    <a:pt x="1947863" y="4398645"/>
                    <a:pt x="2064068" y="4420553"/>
                  </a:cubicBezTo>
                  <a:lnTo>
                    <a:pt x="2089785" y="4707255"/>
                  </a:lnTo>
                  <a:cubicBezTo>
                    <a:pt x="2098358" y="4803458"/>
                    <a:pt x="2178368" y="4876800"/>
                    <a:pt x="2275523" y="4876800"/>
                  </a:cubicBezTo>
                  <a:lnTo>
                    <a:pt x="2602230" y="4876800"/>
                  </a:lnTo>
                  <a:cubicBezTo>
                    <a:pt x="2699385" y="4876800"/>
                    <a:pt x="2779395" y="4803458"/>
                    <a:pt x="2787968" y="4707255"/>
                  </a:cubicBezTo>
                  <a:lnTo>
                    <a:pt x="2813685" y="4420553"/>
                  </a:lnTo>
                  <a:cubicBezTo>
                    <a:pt x="2907030" y="4403408"/>
                    <a:pt x="2999423" y="4378643"/>
                    <a:pt x="3088958" y="4348163"/>
                  </a:cubicBezTo>
                  <a:lnTo>
                    <a:pt x="3252788" y="4584383"/>
                  </a:lnTo>
                  <a:cubicBezTo>
                    <a:pt x="3308033" y="4664393"/>
                    <a:pt x="3413760" y="4688205"/>
                    <a:pt x="3497580" y="4640580"/>
                  </a:cubicBezTo>
                  <a:lnTo>
                    <a:pt x="3781425" y="4479608"/>
                  </a:lnTo>
                  <a:cubicBezTo>
                    <a:pt x="3866198" y="4431983"/>
                    <a:pt x="3899535" y="4329113"/>
                    <a:pt x="3859530" y="4240530"/>
                  </a:cubicBezTo>
                  <a:lnTo>
                    <a:pt x="3740468" y="3977640"/>
                  </a:lnTo>
                  <a:cubicBezTo>
                    <a:pt x="3808095" y="3920490"/>
                    <a:pt x="3871913" y="3858578"/>
                    <a:pt x="3931920" y="3792855"/>
                  </a:cubicBezTo>
                  <a:lnTo>
                    <a:pt x="4190048" y="3920490"/>
                  </a:lnTo>
                  <a:cubicBezTo>
                    <a:pt x="4276725" y="3963353"/>
                    <a:pt x="4380548" y="3933825"/>
                    <a:pt x="4431983" y="3850958"/>
                  </a:cubicBezTo>
                  <a:lnTo>
                    <a:pt x="4602480" y="3572828"/>
                  </a:lnTo>
                  <a:cubicBezTo>
                    <a:pt x="4652963" y="3489960"/>
                    <a:pt x="4632960" y="3384233"/>
                    <a:pt x="4554855" y="3326130"/>
                  </a:cubicBezTo>
                  <a:lnTo>
                    <a:pt x="4324350" y="3155633"/>
                  </a:lnTo>
                  <a:cubicBezTo>
                    <a:pt x="4366260" y="3045143"/>
                    <a:pt x="4398645" y="2929890"/>
                    <a:pt x="4420553" y="2813685"/>
                  </a:cubicBezTo>
                  <a:lnTo>
                    <a:pt x="4707255" y="2787968"/>
                  </a:lnTo>
                  <a:cubicBezTo>
                    <a:pt x="4803458" y="2779395"/>
                    <a:pt x="4876800" y="2699385"/>
                    <a:pt x="4876800" y="2602230"/>
                  </a:cubicBezTo>
                  <a:lnTo>
                    <a:pt x="4876800" y="2275523"/>
                  </a:lnTo>
                  <a:cubicBezTo>
                    <a:pt x="4876800" y="2178368"/>
                    <a:pt x="4803458" y="2098358"/>
                    <a:pt x="4707255" y="2089785"/>
                  </a:cubicBezTo>
                  <a:close/>
                  <a:moveTo>
                    <a:pt x="4732020" y="2601278"/>
                  </a:moveTo>
                  <a:cubicBezTo>
                    <a:pt x="4732020" y="2623185"/>
                    <a:pt x="4715828" y="2641283"/>
                    <a:pt x="4693920" y="2643188"/>
                  </a:cubicBezTo>
                  <a:lnTo>
                    <a:pt x="4351973" y="2674620"/>
                  </a:lnTo>
                  <a:cubicBezTo>
                    <a:pt x="4318635" y="2677478"/>
                    <a:pt x="4291965" y="2702243"/>
                    <a:pt x="4287203" y="2735580"/>
                  </a:cubicBezTo>
                  <a:cubicBezTo>
                    <a:pt x="4264343" y="2878455"/>
                    <a:pt x="4225290" y="3019425"/>
                    <a:pt x="4169093" y="3153728"/>
                  </a:cubicBezTo>
                  <a:cubicBezTo>
                    <a:pt x="4156710" y="3184208"/>
                    <a:pt x="4166235" y="3219450"/>
                    <a:pt x="4192905" y="3239453"/>
                  </a:cubicBezTo>
                  <a:lnTo>
                    <a:pt x="4468178" y="3444240"/>
                  </a:lnTo>
                  <a:cubicBezTo>
                    <a:pt x="4485323" y="3457575"/>
                    <a:pt x="4490085" y="3481388"/>
                    <a:pt x="4478655" y="3499485"/>
                  </a:cubicBezTo>
                  <a:lnTo>
                    <a:pt x="4308158" y="3777615"/>
                  </a:lnTo>
                  <a:cubicBezTo>
                    <a:pt x="4296728" y="3795713"/>
                    <a:pt x="4273868" y="3803333"/>
                    <a:pt x="4253865" y="3792855"/>
                  </a:cubicBezTo>
                  <a:lnTo>
                    <a:pt x="3946208" y="3640455"/>
                  </a:lnTo>
                  <a:cubicBezTo>
                    <a:pt x="3916680" y="3626168"/>
                    <a:pt x="3880485" y="3632835"/>
                    <a:pt x="3859530" y="3658553"/>
                  </a:cubicBezTo>
                  <a:cubicBezTo>
                    <a:pt x="3783330" y="3747135"/>
                    <a:pt x="3698558" y="3829050"/>
                    <a:pt x="3607118" y="3902393"/>
                  </a:cubicBezTo>
                  <a:cubicBezTo>
                    <a:pt x="3581400" y="3923348"/>
                    <a:pt x="3572828" y="3958590"/>
                    <a:pt x="3586163" y="3989070"/>
                  </a:cubicBezTo>
                  <a:lnTo>
                    <a:pt x="3728085" y="4302443"/>
                  </a:lnTo>
                  <a:cubicBezTo>
                    <a:pt x="3736658" y="4322445"/>
                    <a:pt x="3729990" y="4345305"/>
                    <a:pt x="3710940" y="4355783"/>
                  </a:cubicBezTo>
                  <a:lnTo>
                    <a:pt x="3426143" y="4514850"/>
                  </a:lnTo>
                  <a:cubicBezTo>
                    <a:pt x="3407093" y="4525328"/>
                    <a:pt x="3383280" y="4520565"/>
                    <a:pt x="3370898" y="4502468"/>
                  </a:cubicBezTo>
                  <a:lnTo>
                    <a:pt x="3175635" y="4220528"/>
                  </a:lnTo>
                  <a:cubicBezTo>
                    <a:pt x="3156585" y="4192905"/>
                    <a:pt x="3122295" y="4182428"/>
                    <a:pt x="3090863" y="4193858"/>
                  </a:cubicBezTo>
                  <a:cubicBezTo>
                    <a:pt x="2975610" y="4236720"/>
                    <a:pt x="2855595" y="4268153"/>
                    <a:pt x="2734628" y="4287203"/>
                  </a:cubicBezTo>
                  <a:cubicBezTo>
                    <a:pt x="2702243" y="4291965"/>
                    <a:pt x="2676525" y="4319588"/>
                    <a:pt x="2673668" y="4351973"/>
                  </a:cubicBezTo>
                  <a:lnTo>
                    <a:pt x="2642235" y="4693920"/>
                  </a:lnTo>
                  <a:cubicBezTo>
                    <a:pt x="2640330" y="4715828"/>
                    <a:pt x="2622233" y="4732020"/>
                    <a:pt x="2600325" y="4732020"/>
                  </a:cubicBezTo>
                  <a:lnTo>
                    <a:pt x="2273618" y="4732020"/>
                  </a:lnTo>
                  <a:cubicBezTo>
                    <a:pt x="2251710" y="4732020"/>
                    <a:pt x="2233613" y="4715828"/>
                    <a:pt x="2231708" y="4693920"/>
                  </a:cubicBezTo>
                  <a:lnTo>
                    <a:pt x="2200275" y="4351973"/>
                  </a:lnTo>
                  <a:cubicBezTo>
                    <a:pt x="2197418" y="4318635"/>
                    <a:pt x="2172653" y="4291965"/>
                    <a:pt x="2139315" y="4287203"/>
                  </a:cubicBezTo>
                  <a:cubicBezTo>
                    <a:pt x="1996440" y="4264343"/>
                    <a:pt x="1855470" y="4225290"/>
                    <a:pt x="1721168" y="4169093"/>
                  </a:cubicBezTo>
                  <a:cubicBezTo>
                    <a:pt x="1712595" y="4165283"/>
                    <a:pt x="1703070" y="4163378"/>
                    <a:pt x="1693545" y="4163378"/>
                  </a:cubicBezTo>
                  <a:cubicBezTo>
                    <a:pt x="1671638" y="4163378"/>
                    <a:pt x="1649730" y="4173855"/>
                    <a:pt x="1635443" y="4192905"/>
                  </a:cubicBezTo>
                  <a:lnTo>
                    <a:pt x="1430655" y="4468178"/>
                  </a:lnTo>
                  <a:cubicBezTo>
                    <a:pt x="1417320" y="4485323"/>
                    <a:pt x="1393508" y="4490085"/>
                    <a:pt x="1375410" y="4478655"/>
                  </a:cubicBezTo>
                  <a:lnTo>
                    <a:pt x="1097280" y="4308158"/>
                  </a:lnTo>
                  <a:cubicBezTo>
                    <a:pt x="1079183" y="4296728"/>
                    <a:pt x="1071563" y="4273868"/>
                    <a:pt x="1082040" y="4253865"/>
                  </a:cubicBezTo>
                  <a:lnTo>
                    <a:pt x="1234440" y="3946208"/>
                  </a:lnTo>
                  <a:cubicBezTo>
                    <a:pt x="1248728" y="3916680"/>
                    <a:pt x="1242060" y="3880485"/>
                    <a:pt x="1216343" y="3859530"/>
                  </a:cubicBezTo>
                  <a:cubicBezTo>
                    <a:pt x="1127760" y="3783330"/>
                    <a:pt x="1045845" y="3698558"/>
                    <a:pt x="972503" y="3607118"/>
                  </a:cubicBezTo>
                  <a:cubicBezTo>
                    <a:pt x="951548" y="3581400"/>
                    <a:pt x="916305" y="3572828"/>
                    <a:pt x="885825" y="3586163"/>
                  </a:cubicBezTo>
                  <a:lnTo>
                    <a:pt x="572453" y="3728085"/>
                  </a:lnTo>
                  <a:cubicBezTo>
                    <a:pt x="552450" y="3736658"/>
                    <a:pt x="529590" y="3729990"/>
                    <a:pt x="519113" y="3710940"/>
                  </a:cubicBezTo>
                  <a:lnTo>
                    <a:pt x="361950" y="3426143"/>
                  </a:lnTo>
                  <a:cubicBezTo>
                    <a:pt x="351473" y="3407093"/>
                    <a:pt x="356235" y="3383280"/>
                    <a:pt x="374333" y="3370898"/>
                  </a:cubicBezTo>
                  <a:lnTo>
                    <a:pt x="656273" y="3175635"/>
                  </a:lnTo>
                  <a:cubicBezTo>
                    <a:pt x="683895" y="3156585"/>
                    <a:pt x="694373" y="3122295"/>
                    <a:pt x="682943" y="3090863"/>
                  </a:cubicBezTo>
                  <a:cubicBezTo>
                    <a:pt x="640080" y="2975610"/>
                    <a:pt x="608648" y="2855595"/>
                    <a:pt x="589598" y="2734628"/>
                  </a:cubicBezTo>
                  <a:cubicBezTo>
                    <a:pt x="584835" y="2702243"/>
                    <a:pt x="557213" y="2676525"/>
                    <a:pt x="524828" y="2673668"/>
                  </a:cubicBezTo>
                  <a:lnTo>
                    <a:pt x="182880" y="2642235"/>
                  </a:lnTo>
                  <a:cubicBezTo>
                    <a:pt x="160973" y="2640330"/>
                    <a:pt x="144780" y="2622233"/>
                    <a:pt x="144780" y="2600325"/>
                  </a:cubicBezTo>
                  <a:lnTo>
                    <a:pt x="144780" y="2273618"/>
                  </a:lnTo>
                  <a:cubicBezTo>
                    <a:pt x="144780" y="2251710"/>
                    <a:pt x="160973" y="2233613"/>
                    <a:pt x="182880" y="2231708"/>
                  </a:cubicBezTo>
                  <a:lnTo>
                    <a:pt x="524828" y="2200275"/>
                  </a:lnTo>
                  <a:cubicBezTo>
                    <a:pt x="558165" y="2197418"/>
                    <a:pt x="584835" y="2172653"/>
                    <a:pt x="589598" y="2139315"/>
                  </a:cubicBezTo>
                  <a:cubicBezTo>
                    <a:pt x="612458" y="1996440"/>
                    <a:pt x="651510" y="1855470"/>
                    <a:pt x="707708" y="1721168"/>
                  </a:cubicBezTo>
                  <a:cubicBezTo>
                    <a:pt x="720090" y="1690688"/>
                    <a:pt x="710565" y="1655445"/>
                    <a:pt x="683895" y="1635443"/>
                  </a:cubicBezTo>
                  <a:lnTo>
                    <a:pt x="408623" y="1430655"/>
                  </a:lnTo>
                  <a:cubicBezTo>
                    <a:pt x="391478" y="1417320"/>
                    <a:pt x="386715" y="1393508"/>
                    <a:pt x="398145" y="1375410"/>
                  </a:cubicBezTo>
                  <a:lnTo>
                    <a:pt x="568643" y="1097280"/>
                  </a:lnTo>
                  <a:cubicBezTo>
                    <a:pt x="580073" y="1079183"/>
                    <a:pt x="602933" y="1071563"/>
                    <a:pt x="622935" y="1082040"/>
                  </a:cubicBezTo>
                  <a:lnTo>
                    <a:pt x="930593" y="1234440"/>
                  </a:lnTo>
                  <a:cubicBezTo>
                    <a:pt x="960120" y="1248728"/>
                    <a:pt x="996315" y="1242060"/>
                    <a:pt x="1017270" y="1216343"/>
                  </a:cubicBezTo>
                  <a:cubicBezTo>
                    <a:pt x="1093470" y="1127760"/>
                    <a:pt x="1178243" y="1045845"/>
                    <a:pt x="1269683" y="972503"/>
                  </a:cubicBezTo>
                  <a:cubicBezTo>
                    <a:pt x="1295400" y="951548"/>
                    <a:pt x="1303973" y="916305"/>
                    <a:pt x="1290638" y="885825"/>
                  </a:cubicBezTo>
                  <a:lnTo>
                    <a:pt x="1148715" y="572453"/>
                  </a:lnTo>
                  <a:cubicBezTo>
                    <a:pt x="1140143" y="552450"/>
                    <a:pt x="1146810" y="529590"/>
                    <a:pt x="1165860" y="519113"/>
                  </a:cubicBezTo>
                  <a:lnTo>
                    <a:pt x="1450658" y="361950"/>
                  </a:lnTo>
                  <a:cubicBezTo>
                    <a:pt x="1469708" y="351473"/>
                    <a:pt x="1493520" y="356235"/>
                    <a:pt x="1505903" y="374333"/>
                  </a:cubicBezTo>
                  <a:lnTo>
                    <a:pt x="1701165" y="656273"/>
                  </a:lnTo>
                  <a:cubicBezTo>
                    <a:pt x="1720215" y="683895"/>
                    <a:pt x="1754505" y="694373"/>
                    <a:pt x="1785938" y="682943"/>
                  </a:cubicBezTo>
                  <a:cubicBezTo>
                    <a:pt x="1901190" y="640080"/>
                    <a:pt x="2021205" y="608648"/>
                    <a:pt x="2142173" y="589598"/>
                  </a:cubicBezTo>
                  <a:cubicBezTo>
                    <a:pt x="2174558" y="584835"/>
                    <a:pt x="2200275" y="557213"/>
                    <a:pt x="2203133" y="524828"/>
                  </a:cubicBezTo>
                  <a:lnTo>
                    <a:pt x="2234565" y="182880"/>
                  </a:lnTo>
                  <a:cubicBezTo>
                    <a:pt x="2236470" y="160973"/>
                    <a:pt x="2254568" y="144780"/>
                    <a:pt x="2276475" y="144780"/>
                  </a:cubicBezTo>
                  <a:lnTo>
                    <a:pt x="2603183" y="144780"/>
                  </a:lnTo>
                  <a:cubicBezTo>
                    <a:pt x="2625090" y="144780"/>
                    <a:pt x="2643188" y="160973"/>
                    <a:pt x="2645093" y="182880"/>
                  </a:cubicBezTo>
                  <a:lnTo>
                    <a:pt x="2676525" y="524828"/>
                  </a:lnTo>
                  <a:cubicBezTo>
                    <a:pt x="2679383" y="558165"/>
                    <a:pt x="2704148" y="584835"/>
                    <a:pt x="2737485" y="589598"/>
                  </a:cubicBezTo>
                  <a:cubicBezTo>
                    <a:pt x="2880360" y="612458"/>
                    <a:pt x="3021330" y="651510"/>
                    <a:pt x="3155633" y="707708"/>
                  </a:cubicBezTo>
                  <a:cubicBezTo>
                    <a:pt x="3186113" y="720090"/>
                    <a:pt x="3221355" y="710565"/>
                    <a:pt x="3241358" y="683895"/>
                  </a:cubicBezTo>
                  <a:lnTo>
                    <a:pt x="3446145" y="408623"/>
                  </a:lnTo>
                  <a:cubicBezTo>
                    <a:pt x="3459480" y="391478"/>
                    <a:pt x="3483293" y="386715"/>
                    <a:pt x="3501390" y="398145"/>
                  </a:cubicBezTo>
                  <a:lnTo>
                    <a:pt x="3779520" y="568643"/>
                  </a:lnTo>
                  <a:cubicBezTo>
                    <a:pt x="3797618" y="580073"/>
                    <a:pt x="3805238" y="602933"/>
                    <a:pt x="3794760" y="622935"/>
                  </a:cubicBezTo>
                  <a:lnTo>
                    <a:pt x="3642360" y="930593"/>
                  </a:lnTo>
                  <a:cubicBezTo>
                    <a:pt x="3628073" y="960120"/>
                    <a:pt x="3634740" y="996315"/>
                    <a:pt x="3660458" y="1017270"/>
                  </a:cubicBezTo>
                  <a:cubicBezTo>
                    <a:pt x="3749040" y="1093470"/>
                    <a:pt x="3830955" y="1178243"/>
                    <a:pt x="3904298" y="1269683"/>
                  </a:cubicBezTo>
                  <a:cubicBezTo>
                    <a:pt x="3925253" y="1295400"/>
                    <a:pt x="3960495" y="1303973"/>
                    <a:pt x="3990975" y="1290638"/>
                  </a:cubicBezTo>
                  <a:lnTo>
                    <a:pt x="4304348" y="1148715"/>
                  </a:lnTo>
                  <a:cubicBezTo>
                    <a:pt x="4324350" y="1140143"/>
                    <a:pt x="4347210" y="1146810"/>
                    <a:pt x="4357688" y="1165860"/>
                  </a:cubicBezTo>
                  <a:lnTo>
                    <a:pt x="4518660" y="1449705"/>
                  </a:lnTo>
                  <a:cubicBezTo>
                    <a:pt x="4529138" y="1468755"/>
                    <a:pt x="4524375" y="1492568"/>
                    <a:pt x="4506278" y="1504950"/>
                  </a:cubicBezTo>
                  <a:lnTo>
                    <a:pt x="4224338" y="1700213"/>
                  </a:lnTo>
                  <a:cubicBezTo>
                    <a:pt x="4196715" y="1719263"/>
                    <a:pt x="4186238" y="1753553"/>
                    <a:pt x="4197668" y="1784985"/>
                  </a:cubicBezTo>
                  <a:cubicBezTo>
                    <a:pt x="4240530" y="1900238"/>
                    <a:pt x="4271963" y="2020253"/>
                    <a:pt x="4291013" y="2141220"/>
                  </a:cubicBezTo>
                  <a:cubicBezTo>
                    <a:pt x="4295775" y="2173605"/>
                    <a:pt x="4323398" y="2199323"/>
                    <a:pt x="4355783" y="2202180"/>
                  </a:cubicBezTo>
                  <a:lnTo>
                    <a:pt x="4697730" y="2233613"/>
                  </a:lnTo>
                  <a:cubicBezTo>
                    <a:pt x="4719638" y="2235518"/>
                    <a:pt x="4735830" y="2253615"/>
                    <a:pt x="4735830" y="2275523"/>
                  </a:cubicBezTo>
                  <a:lnTo>
                    <a:pt x="4732020" y="2601278"/>
                  </a:lnTo>
                  <a:lnTo>
                    <a:pt x="4732020" y="2601278"/>
                  </a:ln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86E3F16A-EAF1-49ED-BC95-DB9D17C2D263}"/>
                </a:ext>
              </a:extLst>
            </p:cNvPr>
            <p:cNvSpPr/>
            <p:nvPr/>
          </p:nvSpPr>
          <p:spPr>
            <a:xfrm>
              <a:off x="4521517" y="1839277"/>
              <a:ext cx="3171825" cy="3171825"/>
            </a:xfrm>
            <a:custGeom>
              <a:avLst/>
              <a:gdLst>
                <a:gd name="connsiteX0" fmla="*/ 1589723 w 3171825"/>
                <a:gd name="connsiteY0" fmla="*/ 0 h 3171825"/>
                <a:gd name="connsiteX1" fmla="*/ 0 w 3171825"/>
                <a:gd name="connsiteY1" fmla="*/ 1589723 h 3171825"/>
                <a:gd name="connsiteX2" fmla="*/ 860108 w 3171825"/>
                <a:gd name="connsiteY2" fmla="*/ 3002280 h 3171825"/>
                <a:gd name="connsiteX3" fmla="*/ 957263 w 3171825"/>
                <a:gd name="connsiteY3" fmla="*/ 2970848 h 3171825"/>
                <a:gd name="connsiteX4" fmla="*/ 925830 w 3171825"/>
                <a:gd name="connsiteY4" fmla="*/ 2873693 h 3171825"/>
                <a:gd name="connsiteX5" fmla="*/ 586740 w 3171825"/>
                <a:gd name="connsiteY5" fmla="*/ 2630805 h 3171825"/>
                <a:gd name="connsiteX6" fmla="*/ 772478 w 3171825"/>
                <a:gd name="connsiteY6" fmla="*/ 2552700 h 3171825"/>
                <a:gd name="connsiteX7" fmla="*/ 1055370 w 3171825"/>
                <a:gd name="connsiteY7" fmla="*/ 2497455 h 3171825"/>
                <a:gd name="connsiteX8" fmla="*/ 1151573 w 3171825"/>
                <a:gd name="connsiteY8" fmla="*/ 2465070 h 3171825"/>
                <a:gd name="connsiteX9" fmla="*/ 1574483 w 3171825"/>
                <a:gd name="connsiteY9" fmla="*/ 2606040 h 3171825"/>
                <a:gd name="connsiteX10" fmla="*/ 1997393 w 3171825"/>
                <a:gd name="connsiteY10" fmla="*/ 2465070 h 3171825"/>
                <a:gd name="connsiteX11" fmla="*/ 2093595 w 3171825"/>
                <a:gd name="connsiteY11" fmla="*/ 2497455 h 3171825"/>
                <a:gd name="connsiteX12" fmla="*/ 2376488 w 3171825"/>
                <a:gd name="connsiteY12" fmla="*/ 2552700 h 3171825"/>
                <a:gd name="connsiteX13" fmla="*/ 2578418 w 3171825"/>
                <a:gd name="connsiteY13" fmla="*/ 2642235 h 3171825"/>
                <a:gd name="connsiteX14" fmla="*/ 1590675 w 3171825"/>
                <a:gd name="connsiteY14" fmla="*/ 3033713 h 3171825"/>
                <a:gd name="connsiteX15" fmla="*/ 1303020 w 3171825"/>
                <a:gd name="connsiteY15" fmla="*/ 3005138 h 3171825"/>
                <a:gd name="connsiteX16" fmla="*/ 1218248 w 3171825"/>
                <a:gd name="connsiteY16" fmla="*/ 3061335 h 3171825"/>
                <a:gd name="connsiteX17" fmla="*/ 1274445 w 3171825"/>
                <a:gd name="connsiteY17" fmla="*/ 3146108 h 3171825"/>
                <a:gd name="connsiteX18" fmla="*/ 1590675 w 3171825"/>
                <a:gd name="connsiteY18" fmla="*/ 3177540 h 3171825"/>
                <a:gd name="connsiteX19" fmla="*/ 2727008 w 3171825"/>
                <a:gd name="connsiteY19" fmla="*/ 2697480 h 3171825"/>
                <a:gd name="connsiteX20" fmla="*/ 2730818 w 3171825"/>
                <a:gd name="connsiteY20" fmla="*/ 2694623 h 3171825"/>
                <a:gd name="connsiteX21" fmla="*/ 2741295 w 3171825"/>
                <a:gd name="connsiteY21" fmla="*/ 2683193 h 3171825"/>
                <a:gd name="connsiteX22" fmla="*/ 3179445 w 3171825"/>
                <a:gd name="connsiteY22" fmla="*/ 1587818 h 3171825"/>
                <a:gd name="connsiteX23" fmla="*/ 1589723 w 3171825"/>
                <a:gd name="connsiteY23" fmla="*/ 0 h 3171825"/>
                <a:gd name="connsiteX24" fmla="*/ 918210 w 3171825"/>
                <a:gd name="connsiteY24" fmla="*/ 1581150 h 3171825"/>
                <a:gd name="connsiteX25" fmla="*/ 918210 w 3171825"/>
                <a:gd name="connsiteY25" fmla="*/ 1603058 h 3171825"/>
                <a:gd name="connsiteX26" fmla="*/ 869633 w 3171825"/>
                <a:gd name="connsiteY26" fmla="*/ 1603058 h 3171825"/>
                <a:gd name="connsiteX27" fmla="*/ 837248 w 3171825"/>
                <a:gd name="connsiteY27" fmla="*/ 1570673 h 3171825"/>
                <a:gd name="connsiteX28" fmla="*/ 837248 w 3171825"/>
                <a:gd name="connsiteY28" fmla="*/ 1260158 h 3171825"/>
                <a:gd name="connsiteX29" fmla="*/ 869633 w 3171825"/>
                <a:gd name="connsiteY29" fmla="*/ 1227773 h 3171825"/>
                <a:gd name="connsiteX30" fmla="*/ 918210 w 3171825"/>
                <a:gd name="connsiteY30" fmla="*/ 1227773 h 3171825"/>
                <a:gd name="connsiteX31" fmla="*/ 918210 w 3171825"/>
                <a:gd name="connsiteY31" fmla="*/ 1581150 h 3171825"/>
                <a:gd name="connsiteX32" fmla="*/ 997268 w 3171825"/>
                <a:gd name="connsiteY32" fmla="*/ 1030605 h 3171825"/>
                <a:gd name="connsiteX33" fmla="*/ 972503 w 3171825"/>
                <a:gd name="connsiteY33" fmla="*/ 1042988 h 3171825"/>
                <a:gd name="connsiteX34" fmla="*/ 949643 w 3171825"/>
                <a:gd name="connsiteY34" fmla="*/ 1053465 h 3171825"/>
                <a:gd name="connsiteX35" fmla="*/ 938213 w 3171825"/>
                <a:gd name="connsiteY35" fmla="*/ 1058228 h 3171825"/>
                <a:gd name="connsiteX36" fmla="*/ 950595 w 3171825"/>
                <a:gd name="connsiteY36" fmla="*/ 960120 h 3171825"/>
                <a:gd name="connsiteX37" fmla="*/ 981075 w 3171825"/>
                <a:gd name="connsiteY37" fmla="*/ 860107 h 3171825"/>
                <a:gd name="connsiteX38" fmla="*/ 1086803 w 3171825"/>
                <a:gd name="connsiteY38" fmla="*/ 971550 h 3171825"/>
                <a:gd name="connsiteX39" fmla="*/ 997268 w 3171825"/>
                <a:gd name="connsiteY39" fmla="*/ 1030605 h 3171825"/>
                <a:gd name="connsiteX40" fmla="*/ 1062990 w 3171825"/>
                <a:gd name="connsiteY40" fmla="*/ 1159193 h 3171825"/>
                <a:gd name="connsiteX41" fmla="*/ 1065848 w 3171825"/>
                <a:gd name="connsiteY41" fmla="*/ 1158240 h 3171825"/>
                <a:gd name="connsiteX42" fmla="*/ 1200150 w 3171825"/>
                <a:gd name="connsiteY42" fmla="*/ 1065848 h 3171825"/>
                <a:gd name="connsiteX43" fmla="*/ 1800225 w 3171825"/>
                <a:gd name="connsiteY43" fmla="*/ 1263968 h 3171825"/>
                <a:gd name="connsiteX44" fmla="*/ 2064068 w 3171825"/>
                <a:gd name="connsiteY44" fmla="*/ 1223010 h 3171825"/>
                <a:gd name="connsiteX45" fmla="*/ 2064068 w 3171825"/>
                <a:gd name="connsiteY45" fmla="*/ 1581150 h 3171825"/>
                <a:gd name="connsiteX46" fmla="*/ 1990725 w 3171825"/>
                <a:gd name="connsiteY46" fmla="*/ 1842135 h 3171825"/>
                <a:gd name="connsiteX47" fmla="*/ 1623060 w 3171825"/>
                <a:gd name="connsiteY47" fmla="*/ 1842135 h 3171825"/>
                <a:gd name="connsiteX48" fmla="*/ 1550670 w 3171825"/>
                <a:gd name="connsiteY48" fmla="*/ 1914525 h 3171825"/>
                <a:gd name="connsiteX49" fmla="*/ 1623060 w 3171825"/>
                <a:gd name="connsiteY49" fmla="*/ 1986915 h 3171825"/>
                <a:gd name="connsiteX50" fmla="*/ 1857375 w 3171825"/>
                <a:gd name="connsiteY50" fmla="*/ 1986915 h 3171825"/>
                <a:gd name="connsiteX51" fmla="*/ 1843088 w 3171825"/>
                <a:gd name="connsiteY51" fmla="*/ 1997392 h 3171825"/>
                <a:gd name="connsiteX52" fmla="*/ 1564958 w 3171825"/>
                <a:gd name="connsiteY52" fmla="*/ 2082165 h 3171825"/>
                <a:gd name="connsiteX53" fmla="*/ 1064895 w 3171825"/>
                <a:gd name="connsiteY53" fmla="*/ 1582103 h 3171825"/>
                <a:gd name="connsiteX54" fmla="*/ 1062990 w 3171825"/>
                <a:gd name="connsiteY54" fmla="*/ 1159193 h 3171825"/>
                <a:gd name="connsiteX55" fmla="*/ 1062990 w 3171825"/>
                <a:gd name="connsiteY55" fmla="*/ 1159193 h 3171825"/>
                <a:gd name="connsiteX56" fmla="*/ 2208848 w 3171825"/>
                <a:gd name="connsiteY56" fmla="*/ 1228725 h 3171825"/>
                <a:gd name="connsiteX57" fmla="*/ 2257425 w 3171825"/>
                <a:gd name="connsiteY57" fmla="*/ 1228725 h 3171825"/>
                <a:gd name="connsiteX58" fmla="*/ 2289810 w 3171825"/>
                <a:gd name="connsiteY58" fmla="*/ 1261110 h 3171825"/>
                <a:gd name="connsiteX59" fmla="*/ 2289810 w 3171825"/>
                <a:gd name="connsiteY59" fmla="*/ 1570673 h 3171825"/>
                <a:gd name="connsiteX60" fmla="*/ 2257425 w 3171825"/>
                <a:gd name="connsiteY60" fmla="*/ 1603058 h 3171825"/>
                <a:gd name="connsiteX61" fmla="*/ 2208848 w 3171825"/>
                <a:gd name="connsiteY61" fmla="*/ 1603058 h 3171825"/>
                <a:gd name="connsiteX62" fmla="*/ 2208848 w 3171825"/>
                <a:gd name="connsiteY62" fmla="*/ 1581150 h 3171825"/>
                <a:gd name="connsiteX63" fmla="*/ 2208848 w 3171825"/>
                <a:gd name="connsiteY63" fmla="*/ 1228725 h 3171825"/>
                <a:gd name="connsiteX64" fmla="*/ 1269683 w 3171825"/>
                <a:gd name="connsiteY64" fmla="*/ 2372678 h 3171825"/>
                <a:gd name="connsiteX65" fmla="*/ 1330643 w 3171825"/>
                <a:gd name="connsiteY65" fmla="*/ 2199323 h 3171825"/>
                <a:gd name="connsiteX66" fmla="*/ 1330643 w 3171825"/>
                <a:gd name="connsiteY66" fmla="*/ 2183130 h 3171825"/>
                <a:gd name="connsiteX67" fmla="*/ 1563053 w 3171825"/>
                <a:gd name="connsiteY67" fmla="*/ 2226945 h 3171825"/>
                <a:gd name="connsiteX68" fmla="*/ 1817370 w 3171825"/>
                <a:gd name="connsiteY68" fmla="*/ 2174558 h 3171825"/>
                <a:gd name="connsiteX69" fmla="*/ 1817370 w 3171825"/>
                <a:gd name="connsiteY69" fmla="*/ 2200275 h 3171825"/>
                <a:gd name="connsiteX70" fmla="*/ 1878330 w 3171825"/>
                <a:gd name="connsiteY70" fmla="*/ 2373630 h 3171825"/>
                <a:gd name="connsiteX71" fmla="*/ 1573530 w 3171825"/>
                <a:gd name="connsiteY71" fmla="*/ 2464118 h 3171825"/>
                <a:gd name="connsiteX72" fmla="*/ 1269683 w 3171825"/>
                <a:gd name="connsiteY72" fmla="*/ 2372678 h 3171825"/>
                <a:gd name="connsiteX73" fmla="*/ 2678430 w 3171825"/>
                <a:gd name="connsiteY73" fmla="*/ 2538413 h 3171825"/>
                <a:gd name="connsiteX74" fmla="*/ 2404110 w 3171825"/>
                <a:gd name="connsiteY74" fmla="*/ 2410778 h 3171825"/>
                <a:gd name="connsiteX75" fmla="*/ 2121218 w 3171825"/>
                <a:gd name="connsiteY75" fmla="*/ 2355533 h 3171825"/>
                <a:gd name="connsiteX76" fmla="*/ 1963102 w 3171825"/>
                <a:gd name="connsiteY76" fmla="*/ 2198370 h 3171825"/>
                <a:gd name="connsiteX77" fmla="*/ 1963102 w 3171825"/>
                <a:gd name="connsiteY77" fmla="*/ 2086928 h 3171825"/>
                <a:gd name="connsiteX78" fmla="*/ 2065020 w 3171825"/>
                <a:gd name="connsiteY78" fmla="*/ 1985963 h 3171825"/>
                <a:gd name="connsiteX79" fmla="*/ 2320290 w 3171825"/>
                <a:gd name="connsiteY79" fmla="*/ 1736408 h 3171825"/>
                <a:gd name="connsiteX80" fmla="*/ 2433638 w 3171825"/>
                <a:gd name="connsiteY80" fmla="*/ 1571625 h 3171825"/>
                <a:gd name="connsiteX81" fmla="*/ 2433638 w 3171825"/>
                <a:gd name="connsiteY81" fmla="*/ 1261110 h 3171825"/>
                <a:gd name="connsiteX82" fmla="*/ 2339340 w 3171825"/>
                <a:gd name="connsiteY82" fmla="*/ 1104900 h 3171825"/>
                <a:gd name="connsiteX83" fmla="*/ 2362200 w 3171825"/>
                <a:gd name="connsiteY83" fmla="*/ 1031557 h 3171825"/>
                <a:gd name="connsiteX84" fmla="*/ 2081213 w 3171825"/>
                <a:gd name="connsiteY84" fmla="*/ 518160 h 3171825"/>
                <a:gd name="connsiteX85" fmla="*/ 1979295 w 3171825"/>
                <a:gd name="connsiteY85" fmla="*/ 520065 h 3171825"/>
                <a:gd name="connsiteX86" fmla="*/ 1981200 w 3171825"/>
                <a:gd name="connsiteY86" fmla="*/ 621982 h 3171825"/>
                <a:gd name="connsiteX87" fmla="*/ 2223135 w 3171825"/>
                <a:gd name="connsiteY87" fmla="*/ 1068705 h 3171825"/>
                <a:gd name="connsiteX88" fmla="*/ 2229803 w 3171825"/>
                <a:gd name="connsiteY88" fmla="*/ 1083945 h 3171825"/>
                <a:gd name="connsiteX89" fmla="*/ 2202180 w 3171825"/>
                <a:gd name="connsiteY89" fmla="*/ 1083945 h 3171825"/>
                <a:gd name="connsiteX90" fmla="*/ 2135505 w 3171825"/>
                <a:gd name="connsiteY90" fmla="*/ 1040130 h 3171825"/>
                <a:gd name="connsiteX91" fmla="*/ 2097405 w 3171825"/>
                <a:gd name="connsiteY91" fmla="*/ 1051560 h 3171825"/>
                <a:gd name="connsiteX92" fmla="*/ 2096452 w 3171825"/>
                <a:gd name="connsiteY92" fmla="*/ 1052513 h 3171825"/>
                <a:gd name="connsiteX93" fmla="*/ 1800225 w 3171825"/>
                <a:gd name="connsiteY93" fmla="*/ 1120140 h 3171825"/>
                <a:gd name="connsiteX94" fmla="*/ 1245870 w 3171825"/>
                <a:gd name="connsiteY94" fmla="*/ 919163 h 3171825"/>
                <a:gd name="connsiteX95" fmla="*/ 1059180 w 3171825"/>
                <a:gd name="connsiteY95" fmla="*/ 718185 h 3171825"/>
                <a:gd name="connsiteX96" fmla="*/ 1176338 w 3171825"/>
                <a:gd name="connsiteY96" fmla="*/ 585788 h 3171825"/>
                <a:gd name="connsiteX97" fmla="*/ 1587818 w 3171825"/>
                <a:gd name="connsiteY97" fmla="*/ 433388 h 3171825"/>
                <a:gd name="connsiteX98" fmla="*/ 1800225 w 3171825"/>
                <a:gd name="connsiteY98" fmla="*/ 490538 h 3171825"/>
                <a:gd name="connsiteX99" fmla="*/ 1897380 w 3171825"/>
                <a:gd name="connsiteY99" fmla="*/ 458153 h 3171825"/>
                <a:gd name="connsiteX100" fmla="*/ 1864995 w 3171825"/>
                <a:gd name="connsiteY100" fmla="*/ 360998 h 3171825"/>
                <a:gd name="connsiteX101" fmla="*/ 1596390 w 3171825"/>
                <a:gd name="connsiteY101" fmla="*/ 289560 h 3171825"/>
                <a:gd name="connsiteX102" fmla="*/ 1083945 w 3171825"/>
                <a:gd name="connsiteY102" fmla="*/ 476250 h 3171825"/>
                <a:gd name="connsiteX103" fmla="*/ 907733 w 3171825"/>
                <a:gd name="connsiteY103" fmla="*/ 688657 h 3171825"/>
                <a:gd name="connsiteX104" fmla="*/ 907733 w 3171825"/>
                <a:gd name="connsiteY104" fmla="*/ 688657 h 3171825"/>
                <a:gd name="connsiteX105" fmla="*/ 907733 w 3171825"/>
                <a:gd name="connsiteY105" fmla="*/ 689610 h 3171825"/>
                <a:gd name="connsiteX106" fmla="*/ 907733 w 3171825"/>
                <a:gd name="connsiteY106" fmla="*/ 690563 h 3171825"/>
                <a:gd name="connsiteX107" fmla="*/ 907733 w 3171825"/>
                <a:gd name="connsiteY107" fmla="*/ 690563 h 3171825"/>
                <a:gd name="connsiteX108" fmla="*/ 810578 w 3171825"/>
                <a:gd name="connsiteY108" fmla="*/ 932498 h 3171825"/>
                <a:gd name="connsiteX109" fmla="*/ 795338 w 3171825"/>
                <a:gd name="connsiteY109" fmla="*/ 1102995 h 3171825"/>
                <a:gd name="connsiteX110" fmla="*/ 694373 w 3171825"/>
                <a:gd name="connsiteY110" fmla="*/ 1262063 h 3171825"/>
                <a:gd name="connsiteX111" fmla="*/ 694373 w 3171825"/>
                <a:gd name="connsiteY111" fmla="*/ 1570673 h 3171825"/>
                <a:gd name="connsiteX112" fmla="*/ 871538 w 3171825"/>
                <a:gd name="connsiteY112" fmla="*/ 1747838 h 3171825"/>
                <a:gd name="connsiteX113" fmla="*/ 942975 w 3171825"/>
                <a:gd name="connsiteY113" fmla="*/ 1747838 h 3171825"/>
                <a:gd name="connsiteX114" fmla="*/ 1188720 w 3171825"/>
                <a:gd name="connsiteY114" fmla="*/ 2103120 h 3171825"/>
                <a:gd name="connsiteX115" fmla="*/ 1188720 w 3171825"/>
                <a:gd name="connsiteY115" fmla="*/ 2198370 h 3171825"/>
                <a:gd name="connsiteX116" fmla="*/ 1030605 w 3171825"/>
                <a:gd name="connsiteY116" fmla="*/ 2355533 h 3171825"/>
                <a:gd name="connsiteX117" fmla="*/ 747713 w 3171825"/>
                <a:gd name="connsiteY117" fmla="*/ 2410778 h 3171825"/>
                <a:gd name="connsiteX118" fmla="*/ 490538 w 3171825"/>
                <a:gd name="connsiteY118" fmla="*/ 2524125 h 3171825"/>
                <a:gd name="connsiteX119" fmla="*/ 147638 w 3171825"/>
                <a:gd name="connsiteY119" fmla="*/ 1588770 h 3171825"/>
                <a:gd name="connsiteX120" fmla="*/ 1592580 w 3171825"/>
                <a:gd name="connsiteY120" fmla="*/ 143827 h 3171825"/>
                <a:gd name="connsiteX121" fmla="*/ 3037523 w 3171825"/>
                <a:gd name="connsiteY121" fmla="*/ 1588770 h 3171825"/>
                <a:gd name="connsiteX122" fmla="*/ 2678430 w 3171825"/>
                <a:gd name="connsiteY122" fmla="*/ 2538413 h 317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171825" h="3171825">
                  <a:moveTo>
                    <a:pt x="1589723" y="0"/>
                  </a:moveTo>
                  <a:cubicBezTo>
                    <a:pt x="713423" y="0"/>
                    <a:pt x="0" y="713423"/>
                    <a:pt x="0" y="1589723"/>
                  </a:cubicBezTo>
                  <a:cubicBezTo>
                    <a:pt x="0" y="2185988"/>
                    <a:pt x="329565" y="2727960"/>
                    <a:pt x="860108" y="3002280"/>
                  </a:cubicBezTo>
                  <a:cubicBezTo>
                    <a:pt x="895350" y="3020378"/>
                    <a:pt x="939165" y="3007043"/>
                    <a:pt x="957263" y="2970848"/>
                  </a:cubicBezTo>
                  <a:cubicBezTo>
                    <a:pt x="975360" y="2935605"/>
                    <a:pt x="962025" y="2891790"/>
                    <a:pt x="925830" y="2873693"/>
                  </a:cubicBezTo>
                  <a:cubicBezTo>
                    <a:pt x="800100" y="2807970"/>
                    <a:pt x="685800" y="2726055"/>
                    <a:pt x="586740" y="2630805"/>
                  </a:cubicBezTo>
                  <a:cubicBezTo>
                    <a:pt x="640080" y="2593658"/>
                    <a:pt x="702945" y="2566988"/>
                    <a:pt x="772478" y="2552700"/>
                  </a:cubicBezTo>
                  <a:lnTo>
                    <a:pt x="1055370" y="2497455"/>
                  </a:lnTo>
                  <a:cubicBezTo>
                    <a:pt x="1089660" y="2490788"/>
                    <a:pt x="1122045" y="2479358"/>
                    <a:pt x="1151573" y="2465070"/>
                  </a:cubicBezTo>
                  <a:cubicBezTo>
                    <a:pt x="1273493" y="2556510"/>
                    <a:pt x="1421130" y="2606040"/>
                    <a:pt x="1574483" y="2606040"/>
                  </a:cubicBezTo>
                  <a:cubicBezTo>
                    <a:pt x="1727835" y="2606040"/>
                    <a:pt x="1875473" y="2556510"/>
                    <a:pt x="1997393" y="2465070"/>
                  </a:cubicBezTo>
                  <a:cubicBezTo>
                    <a:pt x="2026920" y="2479358"/>
                    <a:pt x="2059305" y="2489835"/>
                    <a:pt x="2093595" y="2497455"/>
                  </a:cubicBezTo>
                  <a:lnTo>
                    <a:pt x="2376488" y="2552700"/>
                  </a:lnTo>
                  <a:cubicBezTo>
                    <a:pt x="2452688" y="2567940"/>
                    <a:pt x="2522220" y="2598420"/>
                    <a:pt x="2578418" y="2642235"/>
                  </a:cubicBezTo>
                  <a:cubicBezTo>
                    <a:pt x="2320290" y="2885123"/>
                    <a:pt x="1972627" y="3033713"/>
                    <a:pt x="1590675" y="3033713"/>
                  </a:cubicBezTo>
                  <a:cubicBezTo>
                    <a:pt x="1493520" y="3033713"/>
                    <a:pt x="1397318" y="3024188"/>
                    <a:pt x="1303020" y="3005138"/>
                  </a:cubicBezTo>
                  <a:cubicBezTo>
                    <a:pt x="1263968" y="2997518"/>
                    <a:pt x="1225868" y="3022283"/>
                    <a:pt x="1218248" y="3061335"/>
                  </a:cubicBezTo>
                  <a:cubicBezTo>
                    <a:pt x="1210628" y="3100388"/>
                    <a:pt x="1235393" y="3138488"/>
                    <a:pt x="1274445" y="3146108"/>
                  </a:cubicBezTo>
                  <a:cubicBezTo>
                    <a:pt x="1378268" y="3167063"/>
                    <a:pt x="1483995" y="3177540"/>
                    <a:pt x="1590675" y="3177540"/>
                  </a:cubicBezTo>
                  <a:cubicBezTo>
                    <a:pt x="2035493" y="3177540"/>
                    <a:pt x="2438400" y="2993708"/>
                    <a:pt x="2727008" y="2697480"/>
                  </a:cubicBezTo>
                  <a:cubicBezTo>
                    <a:pt x="2727960" y="2696528"/>
                    <a:pt x="2729865" y="2695575"/>
                    <a:pt x="2730818" y="2694623"/>
                  </a:cubicBezTo>
                  <a:cubicBezTo>
                    <a:pt x="2734628" y="2690813"/>
                    <a:pt x="2738438" y="2687003"/>
                    <a:pt x="2741295" y="2683193"/>
                  </a:cubicBezTo>
                  <a:cubicBezTo>
                    <a:pt x="3012758" y="2398395"/>
                    <a:pt x="3179445" y="2012633"/>
                    <a:pt x="3179445" y="1587818"/>
                  </a:cubicBezTo>
                  <a:cubicBezTo>
                    <a:pt x="3179445" y="713423"/>
                    <a:pt x="2466023" y="0"/>
                    <a:pt x="1589723" y="0"/>
                  </a:cubicBezTo>
                  <a:close/>
                  <a:moveTo>
                    <a:pt x="918210" y="1581150"/>
                  </a:moveTo>
                  <a:lnTo>
                    <a:pt x="918210" y="1603058"/>
                  </a:lnTo>
                  <a:lnTo>
                    <a:pt x="869633" y="1603058"/>
                  </a:lnTo>
                  <a:cubicBezTo>
                    <a:pt x="851535" y="1603058"/>
                    <a:pt x="837248" y="1588770"/>
                    <a:pt x="837248" y="1570673"/>
                  </a:cubicBezTo>
                  <a:lnTo>
                    <a:pt x="837248" y="1260158"/>
                  </a:lnTo>
                  <a:cubicBezTo>
                    <a:pt x="837248" y="1242060"/>
                    <a:pt x="851535" y="1227773"/>
                    <a:pt x="869633" y="1227773"/>
                  </a:cubicBezTo>
                  <a:lnTo>
                    <a:pt x="918210" y="1227773"/>
                  </a:lnTo>
                  <a:lnTo>
                    <a:pt x="918210" y="1581150"/>
                  </a:lnTo>
                  <a:close/>
                  <a:moveTo>
                    <a:pt x="997268" y="1030605"/>
                  </a:moveTo>
                  <a:cubicBezTo>
                    <a:pt x="989648" y="1035368"/>
                    <a:pt x="981075" y="1039178"/>
                    <a:pt x="972503" y="1042988"/>
                  </a:cubicBezTo>
                  <a:cubicBezTo>
                    <a:pt x="963930" y="1044893"/>
                    <a:pt x="956310" y="1048703"/>
                    <a:pt x="949643" y="1053465"/>
                  </a:cubicBezTo>
                  <a:cubicBezTo>
                    <a:pt x="945833" y="1055370"/>
                    <a:pt x="942023" y="1057275"/>
                    <a:pt x="938213" y="1058228"/>
                  </a:cubicBezTo>
                  <a:cubicBezTo>
                    <a:pt x="939165" y="1025843"/>
                    <a:pt x="943928" y="992505"/>
                    <a:pt x="950595" y="960120"/>
                  </a:cubicBezTo>
                  <a:cubicBezTo>
                    <a:pt x="957263" y="925830"/>
                    <a:pt x="967740" y="892493"/>
                    <a:pt x="981075" y="860107"/>
                  </a:cubicBezTo>
                  <a:cubicBezTo>
                    <a:pt x="1014413" y="900113"/>
                    <a:pt x="1049655" y="937260"/>
                    <a:pt x="1086803" y="971550"/>
                  </a:cubicBezTo>
                  <a:cubicBezTo>
                    <a:pt x="1045845" y="1002982"/>
                    <a:pt x="1012508" y="1022032"/>
                    <a:pt x="997268" y="1030605"/>
                  </a:cubicBezTo>
                  <a:close/>
                  <a:moveTo>
                    <a:pt x="1062990" y="1159193"/>
                  </a:moveTo>
                  <a:cubicBezTo>
                    <a:pt x="1063943" y="1159193"/>
                    <a:pt x="1064895" y="1158240"/>
                    <a:pt x="1065848" y="1158240"/>
                  </a:cubicBezTo>
                  <a:cubicBezTo>
                    <a:pt x="1088708" y="1145858"/>
                    <a:pt x="1141095" y="1115378"/>
                    <a:pt x="1200150" y="1065848"/>
                  </a:cubicBezTo>
                  <a:cubicBezTo>
                    <a:pt x="1379220" y="1194435"/>
                    <a:pt x="1584960" y="1263968"/>
                    <a:pt x="1800225" y="1263968"/>
                  </a:cubicBezTo>
                  <a:cubicBezTo>
                    <a:pt x="1854518" y="1263968"/>
                    <a:pt x="1965960" y="1252538"/>
                    <a:pt x="2064068" y="1223010"/>
                  </a:cubicBezTo>
                  <a:lnTo>
                    <a:pt x="2064068" y="1581150"/>
                  </a:lnTo>
                  <a:cubicBezTo>
                    <a:pt x="2064068" y="1676400"/>
                    <a:pt x="2037398" y="1765935"/>
                    <a:pt x="1990725" y="1842135"/>
                  </a:cubicBezTo>
                  <a:lnTo>
                    <a:pt x="1623060" y="1842135"/>
                  </a:lnTo>
                  <a:cubicBezTo>
                    <a:pt x="1583055" y="1842135"/>
                    <a:pt x="1550670" y="1874520"/>
                    <a:pt x="1550670" y="1914525"/>
                  </a:cubicBezTo>
                  <a:cubicBezTo>
                    <a:pt x="1550670" y="1954530"/>
                    <a:pt x="1583055" y="1986915"/>
                    <a:pt x="1623060" y="1986915"/>
                  </a:cubicBezTo>
                  <a:lnTo>
                    <a:pt x="1857375" y="1986915"/>
                  </a:lnTo>
                  <a:cubicBezTo>
                    <a:pt x="1851660" y="1989773"/>
                    <a:pt x="1846898" y="1993583"/>
                    <a:pt x="1843088" y="1997392"/>
                  </a:cubicBezTo>
                  <a:cubicBezTo>
                    <a:pt x="1763077" y="2050733"/>
                    <a:pt x="1667827" y="2082165"/>
                    <a:pt x="1564958" y="2082165"/>
                  </a:cubicBezTo>
                  <a:cubicBezTo>
                    <a:pt x="1288733" y="2082165"/>
                    <a:pt x="1064895" y="1857375"/>
                    <a:pt x="1064895" y="1582103"/>
                  </a:cubicBezTo>
                  <a:lnTo>
                    <a:pt x="1062990" y="1159193"/>
                  </a:lnTo>
                  <a:lnTo>
                    <a:pt x="1062990" y="1159193"/>
                  </a:lnTo>
                  <a:close/>
                  <a:moveTo>
                    <a:pt x="2208848" y="1228725"/>
                  </a:moveTo>
                  <a:lnTo>
                    <a:pt x="2257425" y="1228725"/>
                  </a:lnTo>
                  <a:cubicBezTo>
                    <a:pt x="2275523" y="1228725"/>
                    <a:pt x="2289810" y="1243013"/>
                    <a:pt x="2289810" y="1261110"/>
                  </a:cubicBezTo>
                  <a:lnTo>
                    <a:pt x="2289810" y="1570673"/>
                  </a:lnTo>
                  <a:cubicBezTo>
                    <a:pt x="2289810" y="1588770"/>
                    <a:pt x="2275523" y="1603058"/>
                    <a:pt x="2257425" y="1603058"/>
                  </a:cubicBezTo>
                  <a:lnTo>
                    <a:pt x="2208848" y="1603058"/>
                  </a:lnTo>
                  <a:lnTo>
                    <a:pt x="2208848" y="1581150"/>
                  </a:lnTo>
                  <a:lnTo>
                    <a:pt x="2208848" y="1228725"/>
                  </a:lnTo>
                  <a:close/>
                  <a:moveTo>
                    <a:pt x="1269683" y="2372678"/>
                  </a:moveTo>
                  <a:cubicBezTo>
                    <a:pt x="1308735" y="2323148"/>
                    <a:pt x="1330643" y="2263140"/>
                    <a:pt x="1330643" y="2199323"/>
                  </a:cubicBezTo>
                  <a:lnTo>
                    <a:pt x="1330643" y="2183130"/>
                  </a:lnTo>
                  <a:cubicBezTo>
                    <a:pt x="1403033" y="2210753"/>
                    <a:pt x="1481138" y="2226945"/>
                    <a:pt x="1563053" y="2226945"/>
                  </a:cubicBezTo>
                  <a:cubicBezTo>
                    <a:pt x="1653540" y="2226945"/>
                    <a:pt x="1739265" y="2207895"/>
                    <a:pt x="1817370" y="2174558"/>
                  </a:cubicBezTo>
                  <a:lnTo>
                    <a:pt x="1817370" y="2200275"/>
                  </a:lnTo>
                  <a:cubicBezTo>
                    <a:pt x="1817370" y="2264093"/>
                    <a:pt x="1839277" y="2324100"/>
                    <a:pt x="1878330" y="2373630"/>
                  </a:cubicBezTo>
                  <a:cubicBezTo>
                    <a:pt x="1787843" y="2431733"/>
                    <a:pt x="1682115" y="2464118"/>
                    <a:pt x="1573530" y="2464118"/>
                  </a:cubicBezTo>
                  <a:cubicBezTo>
                    <a:pt x="1465898" y="2462213"/>
                    <a:pt x="1360170" y="2430780"/>
                    <a:pt x="1269683" y="2372678"/>
                  </a:cubicBezTo>
                  <a:close/>
                  <a:moveTo>
                    <a:pt x="2678430" y="2538413"/>
                  </a:moveTo>
                  <a:cubicBezTo>
                    <a:pt x="2602230" y="2475548"/>
                    <a:pt x="2506980" y="2431733"/>
                    <a:pt x="2404110" y="2410778"/>
                  </a:cubicBezTo>
                  <a:lnTo>
                    <a:pt x="2121218" y="2355533"/>
                  </a:lnTo>
                  <a:cubicBezTo>
                    <a:pt x="2029777" y="2337435"/>
                    <a:pt x="1963102" y="2271713"/>
                    <a:pt x="1963102" y="2198370"/>
                  </a:cubicBezTo>
                  <a:lnTo>
                    <a:pt x="1963102" y="2086928"/>
                  </a:lnTo>
                  <a:cubicBezTo>
                    <a:pt x="2001202" y="2057400"/>
                    <a:pt x="2035493" y="2023110"/>
                    <a:pt x="2065020" y="1985963"/>
                  </a:cubicBezTo>
                  <a:cubicBezTo>
                    <a:pt x="2201228" y="1980248"/>
                    <a:pt x="2312670" y="1871663"/>
                    <a:pt x="2320290" y="1736408"/>
                  </a:cubicBezTo>
                  <a:cubicBezTo>
                    <a:pt x="2386965" y="1710690"/>
                    <a:pt x="2433638" y="1646873"/>
                    <a:pt x="2433638" y="1571625"/>
                  </a:cubicBezTo>
                  <a:lnTo>
                    <a:pt x="2433638" y="1261110"/>
                  </a:lnTo>
                  <a:cubicBezTo>
                    <a:pt x="2433638" y="1193483"/>
                    <a:pt x="2395538" y="1134428"/>
                    <a:pt x="2339340" y="1104900"/>
                  </a:cubicBezTo>
                  <a:cubicBezTo>
                    <a:pt x="2360295" y="1087755"/>
                    <a:pt x="2369820" y="1059180"/>
                    <a:pt x="2362200" y="1031557"/>
                  </a:cubicBezTo>
                  <a:cubicBezTo>
                    <a:pt x="2304098" y="814388"/>
                    <a:pt x="2208848" y="641985"/>
                    <a:pt x="2081213" y="518160"/>
                  </a:cubicBezTo>
                  <a:cubicBezTo>
                    <a:pt x="2052638" y="490538"/>
                    <a:pt x="2006918" y="491490"/>
                    <a:pt x="1979295" y="520065"/>
                  </a:cubicBezTo>
                  <a:cubicBezTo>
                    <a:pt x="1951673" y="548640"/>
                    <a:pt x="1952625" y="594360"/>
                    <a:pt x="1981200" y="621982"/>
                  </a:cubicBezTo>
                  <a:cubicBezTo>
                    <a:pt x="2089785" y="727710"/>
                    <a:pt x="2171700" y="878205"/>
                    <a:pt x="2223135" y="1068705"/>
                  </a:cubicBezTo>
                  <a:cubicBezTo>
                    <a:pt x="2225040" y="1074420"/>
                    <a:pt x="2226945" y="1079183"/>
                    <a:pt x="2229803" y="1083945"/>
                  </a:cubicBezTo>
                  <a:lnTo>
                    <a:pt x="2202180" y="1083945"/>
                  </a:lnTo>
                  <a:cubicBezTo>
                    <a:pt x="2190750" y="1058228"/>
                    <a:pt x="2165985" y="1040130"/>
                    <a:pt x="2135505" y="1040130"/>
                  </a:cubicBezTo>
                  <a:cubicBezTo>
                    <a:pt x="2121218" y="1040130"/>
                    <a:pt x="2107883" y="1043940"/>
                    <a:pt x="2097405" y="1051560"/>
                  </a:cubicBezTo>
                  <a:cubicBezTo>
                    <a:pt x="2097405" y="1051560"/>
                    <a:pt x="2096452" y="1051560"/>
                    <a:pt x="2096452" y="1052513"/>
                  </a:cubicBezTo>
                  <a:cubicBezTo>
                    <a:pt x="2032635" y="1094423"/>
                    <a:pt x="1881188" y="1120140"/>
                    <a:pt x="1800225" y="1120140"/>
                  </a:cubicBezTo>
                  <a:cubicBezTo>
                    <a:pt x="1601152" y="1120140"/>
                    <a:pt x="1408748" y="1048703"/>
                    <a:pt x="1245870" y="919163"/>
                  </a:cubicBezTo>
                  <a:lnTo>
                    <a:pt x="1059180" y="718185"/>
                  </a:lnTo>
                  <a:cubicBezTo>
                    <a:pt x="1094423" y="666750"/>
                    <a:pt x="1133475" y="622935"/>
                    <a:pt x="1176338" y="585788"/>
                  </a:cubicBezTo>
                  <a:cubicBezTo>
                    <a:pt x="1363980" y="425768"/>
                    <a:pt x="1585913" y="433388"/>
                    <a:pt x="1587818" y="433388"/>
                  </a:cubicBezTo>
                  <a:cubicBezTo>
                    <a:pt x="1659255" y="437198"/>
                    <a:pt x="1730693" y="456248"/>
                    <a:pt x="1800225" y="490538"/>
                  </a:cubicBezTo>
                  <a:cubicBezTo>
                    <a:pt x="1836420" y="508635"/>
                    <a:pt x="1879283" y="493395"/>
                    <a:pt x="1897380" y="458153"/>
                  </a:cubicBezTo>
                  <a:cubicBezTo>
                    <a:pt x="1915477" y="421957"/>
                    <a:pt x="1900238" y="379095"/>
                    <a:pt x="1864995" y="360998"/>
                  </a:cubicBezTo>
                  <a:cubicBezTo>
                    <a:pt x="1778318" y="318135"/>
                    <a:pt x="1687830" y="294323"/>
                    <a:pt x="1596390" y="289560"/>
                  </a:cubicBezTo>
                  <a:cubicBezTo>
                    <a:pt x="1584960" y="288608"/>
                    <a:pt x="1317308" y="277178"/>
                    <a:pt x="1083945" y="476250"/>
                  </a:cubicBezTo>
                  <a:cubicBezTo>
                    <a:pt x="1017270" y="533400"/>
                    <a:pt x="958215" y="604838"/>
                    <a:pt x="907733" y="688657"/>
                  </a:cubicBezTo>
                  <a:cubicBezTo>
                    <a:pt x="907733" y="688657"/>
                    <a:pt x="907733" y="688657"/>
                    <a:pt x="907733" y="688657"/>
                  </a:cubicBezTo>
                  <a:cubicBezTo>
                    <a:pt x="907733" y="688657"/>
                    <a:pt x="907733" y="689610"/>
                    <a:pt x="907733" y="689610"/>
                  </a:cubicBezTo>
                  <a:cubicBezTo>
                    <a:pt x="907733" y="689610"/>
                    <a:pt x="907733" y="690563"/>
                    <a:pt x="907733" y="690563"/>
                  </a:cubicBezTo>
                  <a:cubicBezTo>
                    <a:pt x="907733" y="690563"/>
                    <a:pt x="907733" y="690563"/>
                    <a:pt x="907733" y="690563"/>
                  </a:cubicBezTo>
                  <a:cubicBezTo>
                    <a:pt x="861060" y="765810"/>
                    <a:pt x="828675" y="846773"/>
                    <a:pt x="810578" y="932498"/>
                  </a:cubicBezTo>
                  <a:cubicBezTo>
                    <a:pt x="799148" y="988695"/>
                    <a:pt x="793433" y="1045845"/>
                    <a:pt x="795338" y="1102995"/>
                  </a:cubicBezTo>
                  <a:cubicBezTo>
                    <a:pt x="736283" y="1131570"/>
                    <a:pt x="694373" y="1192530"/>
                    <a:pt x="694373" y="1262063"/>
                  </a:cubicBezTo>
                  <a:lnTo>
                    <a:pt x="694373" y="1570673"/>
                  </a:lnTo>
                  <a:cubicBezTo>
                    <a:pt x="694373" y="1667828"/>
                    <a:pt x="773430" y="1747838"/>
                    <a:pt x="871538" y="1747838"/>
                  </a:cubicBezTo>
                  <a:lnTo>
                    <a:pt x="942975" y="1747838"/>
                  </a:lnTo>
                  <a:cubicBezTo>
                    <a:pt x="982028" y="1892617"/>
                    <a:pt x="1069658" y="2017395"/>
                    <a:pt x="1188720" y="2103120"/>
                  </a:cubicBezTo>
                  <a:lnTo>
                    <a:pt x="1188720" y="2198370"/>
                  </a:lnTo>
                  <a:cubicBezTo>
                    <a:pt x="1188720" y="2271713"/>
                    <a:pt x="1122045" y="2338388"/>
                    <a:pt x="1030605" y="2355533"/>
                  </a:cubicBezTo>
                  <a:lnTo>
                    <a:pt x="747713" y="2410778"/>
                  </a:lnTo>
                  <a:cubicBezTo>
                    <a:pt x="650558" y="2429828"/>
                    <a:pt x="562928" y="2468880"/>
                    <a:pt x="490538" y="2524125"/>
                  </a:cubicBezTo>
                  <a:cubicBezTo>
                    <a:pt x="272415" y="2267903"/>
                    <a:pt x="147638" y="1938338"/>
                    <a:pt x="147638" y="1588770"/>
                  </a:cubicBezTo>
                  <a:cubicBezTo>
                    <a:pt x="147638" y="792480"/>
                    <a:pt x="795338" y="143827"/>
                    <a:pt x="1592580" y="143827"/>
                  </a:cubicBezTo>
                  <a:cubicBezTo>
                    <a:pt x="2389823" y="143827"/>
                    <a:pt x="3037523" y="791528"/>
                    <a:pt x="3037523" y="1588770"/>
                  </a:cubicBezTo>
                  <a:cubicBezTo>
                    <a:pt x="3034665" y="1952625"/>
                    <a:pt x="2900363" y="2285048"/>
                    <a:pt x="2678430" y="2538413"/>
                  </a:cubicBez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BE09A06D-1DA1-4FAE-8AAC-5EAECFC0E648}"/>
                </a:ext>
              </a:extLst>
            </p:cNvPr>
            <p:cNvSpPr/>
            <p:nvPr/>
          </p:nvSpPr>
          <p:spPr>
            <a:xfrm>
              <a:off x="5794058" y="3111818"/>
              <a:ext cx="123825" cy="123825"/>
            </a:xfrm>
            <a:custGeom>
              <a:avLst/>
              <a:gdLst>
                <a:gd name="connsiteX0" fmla="*/ 127635 w 123825"/>
                <a:gd name="connsiteY0" fmla="*/ 63817 h 123825"/>
                <a:gd name="connsiteX1" fmla="*/ 63818 w 123825"/>
                <a:gd name="connsiteY1" fmla="*/ 127635 h 123825"/>
                <a:gd name="connsiteX2" fmla="*/ 0 w 123825"/>
                <a:gd name="connsiteY2" fmla="*/ 63817 h 123825"/>
                <a:gd name="connsiteX3" fmla="*/ 63818 w 123825"/>
                <a:gd name="connsiteY3" fmla="*/ 0 h 123825"/>
                <a:gd name="connsiteX4" fmla="*/ 127635 w 123825"/>
                <a:gd name="connsiteY4" fmla="*/ 63817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7635" y="63817"/>
                  </a:moveTo>
                  <a:cubicBezTo>
                    <a:pt x="127635" y="99063"/>
                    <a:pt x="99063" y="127635"/>
                    <a:pt x="63818" y="127635"/>
                  </a:cubicBezTo>
                  <a:cubicBezTo>
                    <a:pt x="28572" y="127635"/>
                    <a:pt x="0" y="99063"/>
                    <a:pt x="0" y="63817"/>
                  </a:cubicBezTo>
                  <a:cubicBezTo>
                    <a:pt x="0" y="28572"/>
                    <a:pt x="28572" y="0"/>
                    <a:pt x="63818" y="0"/>
                  </a:cubicBezTo>
                  <a:cubicBezTo>
                    <a:pt x="99063" y="0"/>
                    <a:pt x="127635" y="28572"/>
                    <a:pt x="127635" y="63817"/>
                  </a:cubicBez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1C2D75CD-12AE-4AAD-BACB-7E0D21E238B2}"/>
                </a:ext>
              </a:extLst>
            </p:cNvPr>
            <p:cNvSpPr/>
            <p:nvPr/>
          </p:nvSpPr>
          <p:spPr>
            <a:xfrm>
              <a:off x="6225540" y="3111818"/>
              <a:ext cx="123825" cy="123825"/>
            </a:xfrm>
            <a:custGeom>
              <a:avLst/>
              <a:gdLst>
                <a:gd name="connsiteX0" fmla="*/ 127635 w 123825"/>
                <a:gd name="connsiteY0" fmla="*/ 63817 h 123825"/>
                <a:gd name="connsiteX1" fmla="*/ 63817 w 123825"/>
                <a:gd name="connsiteY1" fmla="*/ 127635 h 123825"/>
                <a:gd name="connsiteX2" fmla="*/ 0 w 123825"/>
                <a:gd name="connsiteY2" fmla="*/ 63817 h 123825"/>
                <a:gd name="connsiteX3" fmla="*/ 63817 w 123825"/>
                <a:gd name="connsiteY3" fmla="*/ 0 h 123825"/>
                <a:gd name="connsiteX4" fmla="*/ 127635 w 123825"/>
                <a:gd name="connsiteY4" fmla="*/ 63817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7635" y="63817"/>
                  </a:moveTo>
                  <a:cubicBezTo>
                    <a:pt x="127635" y="99063"/>
                    <a:pt x="99063" y="127635"/>
                    <a:pt x="63817" y="127635"/>
                  </a:cubicBezTo>
                  <a:cubicBezTo>
                    <a:pt x="28572" y="127635"/>
                    <a:pt x="0" y="99063"/>
                    <a:pt x="0" y="63817"/>
                  </a:cubicBezTo>
                  <a:cubicBezTo>
                    <a:pt x="0" y="28572"/>
                    <a:pt x="28572" y="0"/>
                    <a:pt x="63817" y="0"/>
                  </a:cubicBezTo>
                  <a:cubicBezTo>
                    <a:pt x="99063" y="0"/>
                    <a:pt x="127635" y="28572"/>
                    <a:pt x="127635" y="63817"/>
                  </a:cubicBez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D20995C9-A685-4021-966C-35990B9A4604}"/>
                </a:ext>
              </a:extLst>
            </p:cNvPr>
            <p:cNvSpPr/>
            <p:nvPr/>
          </p:nvSpPr>
          <p:spPr>
            <a:xfrm>
              <a:off x="5887641" y="3468291"/>
              <a:ext cx="371475" cy="180975"/>
            </a:xfrm>
            <a:custGeom>
              <a:avLst/>
              <a:gdLst>
                <a:gd name="connsiteX0" fmla="*/ 186452 w 371475"/>
                <a:gd name="connsiteY0" fmla="*/ 190262 h 180975"/>
                <a:gd name="connsiteX1" fmla="*/ 20717 w 371475"/>
                <a:gd name="connsiteY1" fmla="*/ 121682 h 180975"/>
                <a:gd name="connsiteX2" fmla="*/ 20717 w 371475"/>
                <a:gd name="connsiteY2" fmla="*/ 20717 h 180975"/>
                <a:gd name="connsiteX3" fmla="*/ 121682 w 371475"/>
                <a:gd name="connsiteY3" fmla="*/ 20717 h 180975"/>
                <a:gd name="connsiteX4" fmla="*/ 250269 w 371475"/>
                <a:gd name="connsiteY4" fmla="*/ 20717 h 180975"/>
                <a:gd name="connsiteX5" fmla="*/ 351234 w 371475"/>
                <a:gd name="connsiteY5" fmla="*/ 20717 h 180975"/>
                <a:gd name="connsiteX6" fmla="*/ 351234 w 371475"/>
                <a:gd name="connsiteY6" fmla="*/ 121682 h 180975"/>
                <a:gd name="connsiteX7" fmla="*/ 186452 w 371475"/>
                <a:gd name="connsiteY7" fmla="*/ 19026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5" h="180975">
                  <a:moveTo>
                    <a:pt x="186452" y="190262"/>
                  </a:moveTo>
                  <a:cubicBezTo>
                    <a:pt x="126444" y="190262"/>
                    <a:pt x="66437" y="167402"/>
                    <a:pt x="20717" y="121682"/>
                  </a:cubicBezTo>
                  <a:cubicBezTo>
                    <a:pt x="-6906" y="94059"/>
                    <a:pt x="-6906" y="48340"/>
                    <a:pt x="20717" y="20717"/>
                  </a:cubicBezTo>
                  <a:cubicBezTo>
                    <a:pt x="48339" y="-6906"/>
                    <a:pt x="94059" y="-6906"/>
                    <a:pt x="121682" y="20717"/>
                  </a:cubicBezTo>
                  <a:cubicBezTo>
                    <a:pt x="156924" y="55959"/>
                    <a:pt x="215027" y="55959"/>
                    <a:pt x="250269" y="20717"/>
                  </a:cubicBezTo>
                  <a:cubicBezTo>
                    <a:pt x="277892" y="-6906"/>
                    <a:pt x="323612" y="-6906"/>
                    <a:pt x="351234" y="20717"/>
                  </a:cubicBezTo>
                  <a:cubicBezTo>
                    <a:pt x="378857" y="48340"/>
                    <a:pt x="378857" y="94059"/>
                    <a:pt x="351234" y="121682"/>
                  </a:cubicBezTo>
                  <a:cubicBezTo>
                    <a:pt x="306467" y="167402"/>
                    <a:pt x="246459" y="190262"/>
                    <a:pt x="186452" y="190262"/>
                  </a:cubicBezTo>
                  <a:close/>
                </a:path>
              </a:pathLst>
            </a:custGeom>
            <a:grp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grpSp>
      <p:sp>
        <p:nvSpPr>
          <p:cNvPr id="131" name="Graphic 195">
            <a:extLst>
              <a:ext uri="{FF2B5EF4-FFF2-40B4-BE49-F238E27FC236}">
                <a16:creationId xmlns:a16="http://schemas.microsoft.com/office/drawing/2014/main" id="{53597497-2A37-4685-A0C4-46457AD7718C}"/>
              </a:ext>
            </a:extLst>
          </p:cNvPr>
          <p:cNvSpPr/>
          <p:nvPr/>
        </p:nvSpPr>
        <p:spPr>
          <a:xfrm>
            <a:off x="4949213" y="2283900"/>
            <a:ext cx="546591" cy="767831"/>
          </a:xfrm>
          <a:custGeom>
            <a:avLst/>
            <a:gdLst>
              <a:gd name="connsiteX0" fmla="*/ 2602385 w 3200400"/>
              <a:gd name="connsiteY0" fmla="*/ 1408986 h 4495800"/>
              <a:gd name="connsiteX1" fmla="*/ 2628102 w 3200400"/>
              <a:gd name="connsiteY1" fmla="*/ 1513761 h 4495800"/>
              <a:gd name="connsiteX2" fmla="*/ 2667155 w 3200400"/>
              <a:gd name="connsiteY2" fmla="*/ 1524238 h 4495800"/>
              <a:gd name="connsiteX3" fmla="*/ 3124355 w 3200400"/>
              <a:gd name="connsiteY3" fmla="*/ 1524238 h 4495800"/>
              <a:gd name="connsiteX4" fmla="*/ 3200555 w 3200400"/>
              <a:gd name="connsiteY4" fmla="*/ 1448038 h 4495800"/>
              <a:gd name="connsiteX5" fmla="*/ 3190077 w 3200400"/>
              <a:gd name="connsiteY5" fmla="*/ 1408986 h 4495800"/>
              <a:gd name="connsiteX6" fmla="*/ 2971955 w 3200400"/>
              <a:gd name="connsiteY6" fmla="*/ 1046083 h 4495800"/>
              <a:gd name="connsiteX7" fmla="*/ 2971955 w 3200400"/>
              <a:gd name="connsiteY7" fmla="*/ 609838 h 4495800"/>
              <a:gd name="connsiteX8" fmla="*/ 2923377 w 3200400"/>
              <a:gd name="connsiteY8" fmla="*/ 538401 h 4495800"/>
              <a:gd name="connsiteX9" fmla="*/ 1551777 w 3200400"/>
              <a:gd name="connsiteY9" fmla="*/ 5001 h 4495800"/>
              <a:gd name="connsiteX10" fmla="*/ 1496532 w 3200400"/>
              <a:gd name="connsiteY10" fmla="*/ 5001 h 4495800"/>
              <a:gd name="connsiteX11" fmla="*/ 124932 w 3200400"/>
              <a:gd name="connsiteY11" fmla="*/ 538401 h 4495800"/>
              <a:gd name="connsiteX12" fmla="*/ 82069 w 3200400"/>
              <a:gd name="connsiteY12" fmla="*/ 637461 h 4495800"/>
              <a:gd name="connsiteX13" fmla="*/ 125884 w 3200400"/>
              <a:gd name="connsiteY13" fmla="*/ 681276 h 4495800"/>
              <a:gd name="connsiteX14" fmla="*/ 838354 w 3200400"/>
              <a:gd name="connsiteY14" fmla="*/ 958453 h 4495800"/>
              <a:gd name="connsiteX15" fmla="*/ 838354 w 3200400"/>
              <a:gd name="connsiteY15" fmla="*/ 1612821 h 4495800"/>
              <a:gd name="connsiteX16" fmla="*/ 163032 w 3200400"/>
              <a:gd name="connsiteY16" fmla="*/ 3659743 h 4495800"/>
              <a:gd name="connsiteX17" fmla="*/ 2209955 w 3200400"/>
              <a:gd name="connsiteY17" fmla="*/ 4335066 h 4495800"/>
              <a:gd name="connsiteX18" fmla="*/ 2885277 w 3200400"/>
              <a:gd name="connsiteY18" fmla="*/ 2288143 h 4495800"/>
              <a:gd name="connsiteX19" fmla="*/ 2209955 w 3200400"/>
              <a:gd name="connsiteY19" fmla="*/ 1612821 h 4495800"/>
              <a:gd name="connsiteX20" fmla="*/ 2209955 w 3200400"/>
              <a:gd name="connsiteY20" fmla="*/ 958453 h 4495800"/>
              <a:gd name="connsiteX21" fmla="*/ 2819555 w 3200400"/>
              <a:gd name="connsiteY21" fmla="*/ 721281 h 4495800"/>
              <a:gd name="connsiteX22" fmla="*/ 2819555 w 3200400"/>
              <a:gd name="connsiteY22" fmla="*/ 1046083 h 4495800"/>
              <a:gd name="connsiteX23" fmla="*/ 2602385 w 3200400"/>
              <a:gd name="connsiteY23" fmla="*/ 1408986 h 4495800"/>
              <a:gd name="connsiteX24" fmla="*/ 1108864 w 3200400"/>
              <a:gd name="connsiteY24" fmla="*/ 1665208 h 4495800"/>
              <a:gd name="connsiteX25" fmla="*/ 861214 w 3200400"/>
              <a:gd name="connsiteY25" fmla="*/ 2133838 h 4495800"/>
              <a:gd name="connsiteX26" fmla="*/ 441162 w 3200400"/>
              <a:gd name="connsiteY26" fmla="*/ 2133838 h 4495800"/>
              <a:gd name="connsiteX27" fmla="*/ 1108864 w 3200400"/>
              <a:gd name="connsiteY27" fmla="*/ 1665208 h 4495800"/>
              <a:gd name="connsiteX28" fmla="*/ 1108864 w 3200400"/>
              <a:gd name="connsiteY28" fmla="*/ 1665208 h 4495800"/>
              <a:gd name="connsiteX29" fmla="*/ 338292 w 3200400"/>
              <a:gd name="connsiteY29" fmla="*/ 2286238 h 4495800"/>
              <a:gd name="connsiteX30" fmla="*/ 816447 w 3200400"/>
              <a:gd name="connsiteY30" fmla="*/ 2286238 h 4495800"/>
              <a:gd name="connsiteX31" fmla="*/ 736437 w 3200400"/>
              <a:gd name="connsiteY31" fmla="*/ 2895838 h 4495800"/>
              <a:gd name="connsiteX32" fmla="*/ 156364 w 3200400"/>
              <a:gd name="connsiteY32" fmla="*/ 2895838 h 4495800"/>
              <a:gd name="connsiteX33" fmla="*/ 338292 w 3200400"/>
              <a:gd name="connsiteY33" fmla="*/ 2286238 h 4495800"/>
              <a:gd name="connsiteX34" fmla="*/ 156364 w 3200400"/>
              <a:gd name="connsiteY34" fmla="*/ 3048238 h 4495800"/>
              <a:gd name="connsiteX35" fmla="*/ 736437 w 3200400"/>
              <a:gd name="connsiteY35" fmla="*/ 3048238 h 4495800"/>
              <a:gd name="connsiteX36" fmla="*/ 816447 w 3200400"/>
              <a:gd name="connsiteY36" fmla="*/ 3657838 h 4495800"/>
              <a:gd name="connsiteX37" fmla="*/ 338292 w 3200400"/>
              <a:gd name="connsiteY37" fmla="*/ 3657838 h 4495800"/>
              <a:gd name="connsiteX38" fmla="*/ 156364 w 3200400"/>
              <a:gd name="connsiteY38" fmla="*/ 3048238 h 4495800"/>
              <a:gd name="connsiteX39" fmla="*/ 441162 w 3200400"/>
              <a:gd name="connsiteY39" fmla="*/ 3810238 h 4495800"/>
              <a:gd name="connsiteX40" fmla="*/ 862167 w 3200400"/>
              <a:gd name="connsiteY40" fmla="*/ 3810238 h 4495800"/>
              <a:gd name="connsiteX41" fmla="*/ 1109817 w 3200400"/>
              <a:gd name="connsiteY41" fmla="*/ 4278868 h 4495800"/>
              <a:gd name="connsiteX42" fmla="*/ 441162 w 3200400"/>
              <a:gd name="connsiteY42" fmla="*/ 3810238 h 4495800"/>
              <a:gd name="connsiteX43" fmla="*/ 1447954 w 3200400"/>
              <a:gd name="connsiteY43" fmla="*/ 4335066 h 4495800"/>
              <a:gd name="connsiteX44" fmla="*/ 1023139 w 3200400"/>
              <a:gd name="connsiteY44" fmla="*/ 3810238 h 4495800"/>
              <a:gd name="connsiteX45" fmla="*/ 1447954 w 3200400"/>
              <a:gd name="connsiteY45" fmla="*/ 3810238 h 4495800"/>
              <a:gd name="connsiteX46" fmla="*/ 1447954 w 3200400"/>
              <a:gd name="connsiteY46" fmla="*/ 4335066 h 4495800"/>
              <a:gd name="connsiteX47" fmla="*/ 1447954 w 3200400"/>
              <a:gd name="connsiteY47" fmla="*/ 3657838 h 4495800"/>
              <a:gd name="connsiteX48" fmla="*/ 975514 w 3200400"/>
              <a:gd name="connsiteY48" fmla="*/ 3657838 h 4495800"/>
              <a:gd name="connsiteX49" fmla="*/ 888837 w 3200400"/>
              <a:gd name="connsiteY49" fmla="*/ 3048238 h 4495800"/>
              <a:gd name="connsiteX50" fmla="*/ 1447954 w 3200400"/>
              <a:gd name="connsiteY50" fmla="*/ 3048238 h 4495800"/>
              <a:gd name="connsiteX51" fmla="*/ 1447954 w 3200400"/>
              <a:gd name="connsiteY51" fmla="*/ 3657838 h 4495800"/>
              <a:gd name="connsiteX52" fmla="*/ 1447954 w 3200400"/>
              <a:gd name="connsiteY52" fmla="*/ 2895838 h 4495800"/>
              <a:gd name="connsiteX53" fmla="*/ 889789 w 3200400"/>
              <a:gd name="connsiteY53" fmla="*/ 2895838 h 4495800"/>
              <a:gd name="connsiteX54" fmla="*/ 976467 w 3200400"/>
              <a:gd name="connsiteY54" fmla="*/ 2286238 h 4495800"/>
              <a:gd name="connsiteX55" fmla="*/ 1447954 w 3200400"/>
              <a:gd name="connsiteY55" fmla="*/ 2286238 h 4495800"/>
              <a:gd name="connsiteX56" fmla="*/ 1447954 w 3200400"/>
              <a:gd name="connsiteY56" fmla="*/ 2895838 h 4495800"/>
              <a:gd name="connsiteX57" fmla="*/ 1447954 w 3200400"/>
              <a:gd name="connsiteY57" fmla="*/ 2133838 h 4495800"/>
              <a:gd name="connsiteX58" fmla="*/ 1023139 w 3200400"/>
              <a:gd name="connsiteY58" fmla="*/ 2133838 h 4495800"/>
              <a:gd name="connsiteX59" fmla="*/ 1447954 w 3200400"/>
              <a:gd name="connsiteY59" fmla="*/ 1609011 h 4495800"/>
              <a:gd name="connsiteX60" fmla="*/ 1447954 w 3200400"/>
              <a:gd name="connsiteY60" fmla="*/ 2133838 h 4495800"/>
              <a:gd name="connsiteX61" fmla="*/ 990754 w 3200400"/>
              <a:gd name="connsiteY61" fmla="*/ 1546146 h 4495800"/>
              <a:gd name="connsiteX62" fmla="*/ 990754 w 3200400"/>
              <a:gd name="connsiteY62" fmla="*/ 1017508 h 4495800"/>
              <a:gd name="connsiteX63" fmla="*/ 1496532 w 3200400"/>
              <a:gd name="connsiteY63" fmla="*/ 1214676 h 4495800"/>
              <a:gd name="connsiteX64" fmla="*/ 1551777 w 3200400"/>
              <a:gd name="connsiteY64" fmla="*/ 1214676 h 4495800"/>
              <a:gd name="connsiteX65" fmla="*/ 2057554 w 3200400"/>
              <a:gd name="connsiteY65" fmla="*/ 1017508 h 4495800"/>
              <a:gd name="connsiteX66" fmla="*/ 2057554 w 3200400"/>
              <a:gd name="connsiteY66" fmla="*/ 1546146 h 4495800"/>
              <a:gd name="connsiteX67" fmla="*/ 990754 w 3200400"/>
              <a:gd name="connsiteY67" fmla="*/ 1546146 h 4495800"/>
              <a:gd name="connsiteX68" fmla="*/ 1600354 w 3200400"/>
              <a:gd name="connsiteY68" fmla="*/ 2895838 h 4495800"/>
              <a:gd name="connsiteX69" fmla="*/ 1600354 w 3200400"/>
              <a:gd name="connsiteY69" fmla="*/ 2286238 h 4495800"/>
              <a:gd name="connsiteX70" fmla="*/ 2046125 w 3200400"/>
              <a:gd name="connsiteY70" fmla="*/ 2286238 h 4495800"/>
              <a:gd name="connsiteX71" fmla="*/ 2131850 w 3200400"/>
              <a:gd name="connsiteY71" fmla="*/ 2895838 h 4495800"/>
              <a:gd name="connsiteX72" fmla="*/ 1600354 w 3200400"/>
              <a:gd name="connsiteY72" fmla="*/ 2895838 h 4495800"/>
              <a:gd name="connsiteX73" fmla="*/ 2132802 w 3200400"/>
              <a:gd name="connsiteY73" fmla="*/ 3048238 h 4495800"/>
              <a:gd name="connsiteX74" fmla="*/ 2047077 w 3200400"/>
              <a:gd name="connsiteY74" fmla="*/ 3657838 h 4495800"/>
              <a:gd name="connsiteX75" fmla="*/ 1600354 w 3200400"/>
              <a:gd name="connsiteY75" fmla="*/ 3657838 h 4495800"/>
              <a:gd name="connsiteX76" fmla="*/ 1600354 w 3200400"/>
              <a:gd name="connsiteY76" fmla="*/ 3048238 h 4495800"/>
              <a:gd name="connsiteX77" fmla="*/ 2132802 w 3200400"/>
              <a:gd name="connsiteY77" fmla="*/ 3048238 h 4495800"/>
              <a:gd name="connsiteX78" fmla="*/ 1600354 w 3200400"/>
              <a:gd name="connsiteY78" fmla="*/ 2133838 h 4495800"/>
              <a:gd name="connsiteX79" fmla="*/ 1600354 w 3200400"/>
              <a:gd name="connsiteY79" fmla="*/ 1616631 h 4495800"/>
              <a:gd name="connsiteX80" fmla="*/ 1998500 w 3200400"/>
              <a:gd name="connsiteY80" fmla="*/ 2133838 h 4495800"/>
              <a:gd name="connsiteX81" fmla="*/ 1600354 w 3200400"/>
              <a:gd name="connsiteY81" fmla="*/ 2133838 h 4495800"/>
              <a:gd name="connsiteX82" fmla="*/ 1600354 w 3200400"/>
              <a:gd name="connsiteY82" fmla="*/ 4327446 h 4495800"/>
              <a:gd name="connsiteX83" fmla="*/ 1600354 w 3200400"/>
              <a:gd name="connsiteY83" fmla="*/ 3810238 h 4495800"/>
              <a:gd name="connsiteX84" fmla="*/ 1998500 w 3200400"/>
              <a:gd name="connsiteY84" fmla="*/ 3810238 h 4495800"/>
              <a:gd name="connsiteX85" fmla="*/ 1600354 w 3200400"/>
              <a:gd name="connsiteY85" fmla="*/ 4327446 h 4495800"/>
              <a:gd name="connsiteX86" fmla="*/ 1600354 w 3200400"/>
              <a:gd name="connsiteY86" fmla="*/ 4327446 h 4495800"/>
              <a:gd name="connsiteX87" fmla="*/ 1906107 w 3200400"/>
              <a:gd name="connsiteY87" fmla="*/ 4288393 h 4495800"/>
              <a:gd name="connsiteX88" fmla="*/ 2161377 w 3200400"/>
              <a:gd name="connsiteY88" fmla="*/ 3810238 h 4495800"/>
              <a:gd name="connsiteX89" fmla="*/ 2608099 w 3200400"/>
              <a:gd name="connsiteY89" fmla="*/ 3810238 h 4495800"/>
              <a:gd name="connsiteX90" fmla="*/ 1906107 w 3200400"/>
              <a:gd name="connsiteY90" fmla="*/ 4288393 h 4495800"/>
              <a:gd name="connsiteX91" fmla="*/ 1906107 w 3200400"/>
              <a:gd name="connsiteY91" fmla="*/ 4288393 h 4495800"/>
              <a:gd name="connsiteX92" fmla="*/ 2710017 w 3200400"/>
              <a:gd name="connsiteY92" fmla="*/ 3657838 h 4495800"/>
              <a:gd name="connsiteX93" fmla="*/ 2205192 w 3200400"/>
              <a:gd name="connsiteY93" fmla="*/ 3657838 h 4495800"/>
              <a:gd name="connsiteX94" fmla="*/ 2284250 w 3200400"/>
              <a:gd name="connsiteY94" fmla="*/ 3048238 h 4495800"/>
              <a:gd name="connsiteX95" fmla="*/ 2891945 w 3200400"/>
              <a:gd name="connsiteY95" fmla="*/ 3048238 h 4495800"/>
              <a:gd name="connsiteX96" fmla="*/ 2710017 w 3200400"/>
              <a:gd name="connsiteY96" fmla="*/ 3657838 h 4495800"/>
              <a:gd name="connsiteX97" fmla="*/ 2710017 w 3200400"/>
              <a:gd name="connsiteY97" fmla="*/ 2286238 h 4495800"/>
              <a:gd name="connsiteX98" fmla="*/ 2891945 w 3200400"/>
              <a:gd name="connsiteY98" fmla="*/ 2895838 h 4495800"/>
              <a:gd name="connsiteX99" fmla="*/ 2284250 w 3200400"/>
              <a:gd name="connsiteY99" fmla="*/ 2895838 h 4495800"/>
              <a:gd name="connsiteX100" fmla="*/ 2205192 w 3200400"/>
              <a:gd name="connsiteY100" fmla="*/ 2286238 h 4495800"/>
              <a:gd name="connsiteX101" fmla="*/ 2710017 w 3200400"/>
              <a:gd name="connsiteY101" fmla="*/ 2286238 h 4495800"/>
              <a:gd name="connsiteX102" fmla="*/ 2608099 w 3200400"/>
              <a:gd name="connsiteY102" fmla="*/ 2133838 h 4495800"/>
              <a:gd name="connsiteX103" fmla="*/ 2161377 w 3200400"/>
              <a:gd name="connsiteY103" fmla="*/ 2133838 h 4495800"/>
              <a:gd name="connsiteX104" fmla="*/ 1906107 w 3200400"/>
              <a:gd name="connsiteY104" fmla="*/ 1655683 h 4495800"/>
              <a:gd name="connsiteX105" fmla="*/ 2608099 w 3200400"/>
              <a:gd name="connsiteY105" fmla="*/ 2133838 h 4495800"/>
              <a:gd name="connsiteX106" fmla="*/ 1524154 w 3200400"/>
              <a:gd name="connsiteY106" fmla="*/ 1061323 h 4495800"/>
              <a:gd name="connsiteX107" fmla="*/ 363057 w 3200400"/>
              <a:gd name="connsiteY107" fmla="*/ 609838 h 4495800"/>
              <a:gd name="connsiteX108" fmla="*/ 1524154 w 3200400"/>
              <a:gd name="connsiteY108" fmla="*/ 158353 h 4495800"/>
              <a:gd name="connsiteX109" fmla="*/ 2686205 w 3200400"/>
              <a:gd name="connsiteY109" fmla="*/ 609838 h 4495800"/>
              <a:gd name="connsiteX110" fmla="*/ 1524154 w 3200400"/>
              <a:gd name="connsiteY110" fmla="*/ 1061323 h 4495800"/>
              <a:gd name="connsiteX111" fmla="*/ 2895755 w 3200400"/>
              <a:gd name="connsiteY111" fmla="*/ 1215628 h 4495800"/>
              <a:gd name="connsiteX112" fmla="*/ 2990052 w 3200400"/>
              <a:gd name="connsiteY112" fmla="*/ 1372791 h 4495800"/>
              <a:gd name="connsiteX113" fmla="*/ 2802410 w 3200400"/>
              <a:gd name="connsiteY113" fmla="*/ 1372791 h 4495800"/>
              <a:gd name="connsiteX114" fmla="*/ 2895755 w 3200400"/>
              <a:gd name="connsiteY114" fmla="*/ 1215628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0400" h="4495800">
                <a:moveTo>
                  <a:pt x="2602385" y="1408986"/>
                </a:moveTo>
                <a:cubicBezTo>
                  <a:pt x="2580477" y="1445181"/>
                  <a:pt x="2592860" y="1491853"/>
                  <a:pt x="2628102" y="1513761"/>
                </a:cubicBezTo>
                <a:cubicBezTo>
                  <a:pt x="2639532" y="1520428"/>
                  <a:pt x="2653820" y="1524238"/>
                  <a:pt x="2667155" y="1524238"/>
                </a:cubicBezTo>
                <a:lnTo>
                  <a:pt x="3124355" y="1524238"/>
                </a:lnTo>
                <a:cubicBezTo>
                  <a:pt x="3166264" y="1524238"/>
                  <a:pt x="3200555" y="1489948"/>
                  <a:pt x="3200555" y="1448038"/>
                </a:cubicBezTo>
                <a:cubicBezTo>
                  <a:pt x="3200555" y="1433751"/>
                  <a:pt x="3196745" y="1420416"/>
                  <a:pt x="3190077" y="1408986"/>
                </a:cubicBezTo>
                <a:lnTo>
                  <a:pt x="2971955" y="1046083"/>
                </a:lnTo>
                <a:lnTo>
                  <a:pt x="2971955" y="609838"/>
                </a:lnTo>
                <a:cubicBezTo>
                  <a:pt x="2971955" y="578406"/>
                  <a:pt x="2952905" y="549831"/>
                  <a:pt x="2923377" y="538401"/>
                </a:cubicBezTo>
                <a:lnTo>
                  <a:pt x="1551777" y="5001"/>
                </a:lnTo>
                <a:cubicBezTo>
                  <a:pt x="1533679" y="-1667"/>
                  <a:pt x="1514629" y="-1667"/>
                  <a:pt x="1496532" y="5001"/>
                </a:cubicBezTo>
                <a:lnTo>
                  <a:pt x="124932" y="538401"/>
                </a:lnTo>
                <a:cubicBezTo>
                  <a:pt x="85879" y="553641"/>
                  <a:pt x="66829" y="598408"/>
                  <a:pt x="82069" y="637461"/>
                </a:cubicBezTo>
                <a:cubicBezTo>
                  <a:pt x="89689" y="657463"/>
                  <a:pt x="105882" y="672703"/>
                  <a:pt x="125884" y="681276"/>
                </a:cubicBezTo>
                <a:lnTo>
                  <a:pt x="838354" y="958453"/>
                </a:lnTo>
                <a:lnTo>
                  <a:pt x="838354" y="1612821"/>
                </a:lnTo>
                <a:cubicBezTo>
                  <a:pt x="86832" y="1991916"/>
                  <a:pt x="-215111" y="2908221"/>
                  <a:pt x="163032" y="3659743"/>
                </a:cubicBezTo>
                <a:cubicBezTo>
                  <a:pt x="541174" y="4411266"/>
                  <a:pt x="1458432" y="4713208"/>
                  <a:pt x="2209955" y="4335066"/>
                </a:cubicBezTo>
                <a:cubicBezTo>
                  <a:pt x="2961477" y="3956923"/>
                  <a:pt x="3263420" y="3039666"/>
                  <a:pt x="2885277" y="2288143"/>
                </a:cubicBezTo>
                <a:cubicBezTo>
                  <a:pt x="2738592" y="1996678"/>
                  <a:pt x="2501420" y="1759506"/>
                  <a:pt x="2209955" y="1612821"/>
                </a:cubicBezTo>
                <a:lnTo>
                  <a:pt x="2209955" y="958453"/>
                </a:lnTo>
                <a:lnTo>
                  <a:pt x="2819555" y="721281"/>
                </a:lnTo>
                <a:lnTo>
                  <a:pt x="2819555" y="1046083"/>
                </a:lnTo>
                <a:lnTo>
                  <a:pt x="2602385" y="1408986"/>
                </a:lnTo>
                <a:close/>
                <a:moveTo>
                  <a:pt x="1108864" y="1665208"/>
                </a:moveTo>
                <a:cubicBezTo>
                  <a:pt x="997422" y="1804273"/>
                  <a:pt x="913602" y="1963341"/>
                  <a:pt x="861214" y="2133838"/>
                </a:cubicBezTo>
                <a:lnTo>
                  <a:pt x="441162" y="2133838"/>
                </a:lnTo>
                <a:cubicBezTo>
                  <a:pt x="611659" y="1913811"/>
                  <a:pt x="844069" y="1749981"/>
                  <a:pt x="1108864" y="1665208"/>
                </a:cubicBezTo>
                <a:lnTo>
                  <a:pt x="1108864" y="1665208"/>
                </a:lnTo>
                <a:close/>
                <a:moveTo>
                  <a:pt x="338292" y="2286238"/>
                </a:moveTo>
                <a:lnTo>
                  <a:pt x="816447" y="2286238"/>
                </a:lnTo>
                <a:cubicBezTo>
                  <a:pt x="767869" y="2486263"/>
                  <a:pt x="741199" y="2690098"/>
                  <a:pt x="736437" y="2895838"/>
                </a:cubicBezTo>
                <a:lnTo>
                  <a:pt x="156364" y="2895838"/>
                </a:lnTo>
                <a:cubicBezTo>
                  <a:pt x="168747" y="2681526"/>
                  <a:pt x="230659" y="2471976"/>
                  <a:pt x="338292" y="2286238"/>
                </a:cubicBezTo>
                <a:close/>
                <a:moveTo>
                  <a:pt x="156364" y="3048238"/>
                </a:moveTo>
                <a:lnTo>
                  <a:pt x="736437" y="3048238"/>
                </a:lnTo>
                <a:cubicBezTo>
                  <a:pt x="740247" y="3253978"/>
                  <a:pt x="766917" y="3457813"/>
                  <a:pt x="816447" y="3657838"/>
                </a:cubicBezTo>
                <a:lnTo>
                  <a:pt x="338292" y="3657838"/>
                </a:lnTo>
                <a:cubicBezTo>
                  <a:pt x="230659" y="3472101"/>
                  <a:pt x="168747" y="3262551"/>
                  <a:pt x="156364" y="3048238"/>
                </a:cubicBezTo>
                <a:close/>
                <a:moveTo>
                  <a:pt x="441162" y="3810238"/>
                </a:moveTo>
                <a:lnTo>
                  <a:pt x="862167" y="3810238"/>
                </a:lnTo>
                <a:cubicBezTo>
                  <a:pt x="914554" y="3980736"/>
                  <a:pt x="998374" y="4139803"/>
                  <a:pt x="1109817" y="4278868"/>
                </a:cubicBezTo>
                <a:cubicBezTo>
                  <a:pt x="844069" y="4194096"/>
                  <a:pt x="611659" y="4030266"/>
                  <a:pt x="441162" y="3810238"/>
                </a:cubicBezTo>
                <a:close/>
                <a:moveTo>
                  <a:pt x="1447954" y="4335066"/>
                </a:moveTo>
                <a:cubicBezTo>
                  <a:pt x="1277457" y="4295061"/>
                  <a:pt x="1126009" y="4095988"/>
                  <a:pt x="1023139" y="3810238"/>
                </a:cubicBezTo>
                <a:lnTo>
                  <a:pt x="1447954" y="3810238"/>
                </a:lnTo>
                <a:lnTo>
                  <a:pt x="1447954" y="4335066"/>
                </a:lnTo>
                <a:close/>
                <a:moveTo>
                  <a:pt x="1447954" y="3657838"/>
                </a:moveTo>
                <a:lnTo>
                  <a:pt x="975514" y="3657838"/>
                </a:lnTo>
                <a:cubicBezTo>
                  <a:pt x="923127" y="3458766"/>
                  <a:pt x="893599" y="3253978"/>
                  <a:pt x="888837" y="3048238"/>
                </a:cubicBezTo>
                <a:lnTo>
                  <a:pt x="1447954" y="3048238"/>
                </a:lnTo>
                <a:lnTo>
                  <a:pt x="1447954" y="3657838"/>
                </a:lnTo>
                <a:close/>
                <a:moveTo>
                  <a:pt x="1447954" y="2895838"/>
                </a:moveTo>
                <a:lnTo>
                  <a:pt x="889789" y="2895838"/>
                </a:lnTo>
                <a:cubicBezTo>
                  <a:pt x="894552" y="2690098"/>
                  <a:pt x="924079" y="2485311"/>
                  <a:pt x="976467" y="2286238"/>
                </a:cubicBezTo>
                <a:lnTo>
                  <a:pt x="1447954" y="2286238"/>
                </a:lnTo>
                <a:lnTo>
                  <a:pt x="1447954" y="2895838"/>
                </a:lnTo>
                <a:close/>
                <a:moveTo>
                  <a:pt x="1447954" y="2133838"/>
                </a:moveTo>
                <a:lnTo>
                  <a:pt x="1023139" y="2133838"/>
                </a:lnTo>
                <a:cubicBezTo>
                  <a:pt x="1126009" y="1848088"/>
                  <a:pt x="1277457" y="1649016"/>
                  <a:pt x="1447954" y="1609011"/>
                </a:cubicBezTo>
                <a:lnTo>
                  <a:pt x="1447954" y="2133838"/>
                </a:lnTo>
                <a:close/>
                <a:moveTo>
                  <a:pt x="990754" y="1546146"/>
                </a:moveTo>
                <a:lnTo>
                  <a:pt x="990754" y="1017508"/>
                </a:lnTo>
                <a:lnTo>
                  <a:pt x="1496532" y="1214676"/>
                </a:lnTo>
                <a:cubicBezTo>
                  <a:pt x="1514629" y="1221343"/>
                  <a:pt x="1533679" y="1221343"/>
                  <a:pt x="1551777" y="1214676"/>
                </a:cubicBezTo>
                <a:lnTo>
                  <a:pt x="2057554" y="1017508"/>
                </a:lnTo>
                <a:lnTo>
                  <a:pt x="2057554" y="1546146"/>
                </a:lnTo>
                <a:cubicBezTo>
                  <a:pt x="1714654" y="1415653"/>
                  <a:pt x="1334607" y="1415653"/>
                  <a:pt x="990754" y="1546146"/>
                </a:cubicBezTo>
                <a:close/>
                <a:moveTo>
                  <a:pt x="1600354" y="2895838"/>
                </a:moveTo>
                <a:lnTo>
                  <a:pt x="1600354" y="2286238"/>
                </a:lnTo>
                <a:lnTo>
                  <a:pt x="2046125" y="2286238"/>
                </a:lnTo>
                <a:cubicBezTo>
                  <a:pt x="2098512" y="2485311"/>
                  <a:pt x="2127087" y="2690098"/>
                  <a:pt x="2131850" y="2895838"/>
                </a:cubicBezTo>
                <a:lnTo>
                  <a:pt x="1600354" y="2895838"/>
                </a:lnTo>
                <a:close/>
                <a:moveTo>
                  <a:pt x="2132802" y="3048238"/>
                </a:moveTo>
                <a:cubicBezTo>
                  <a:pt x="2128039" y="3253978"/>
                  <a:pt x="2099464" y="3458766"/>
                  <a:pt x="2047077" y="3657838"/>
                </a:cubicBezTo>
                <a:lnTo>
                  <a:pt x="1600354" y="3657838"/>
                </a:lnTo>
                <a:lnTo>
                  <a:pt x="1600354" y="3048238"/>
                </a:lnTo>
                <a:lnTo>
                  <a:pt x="2132802" y="3048238"/>
                </a:lnTo>
                <a:close/>
                <a:moveTo>
                  <a:pt x="1600354" y="2133838"/>
                </a:moveTo>
                <a:lnTo>
                  <a:pt x="1600354" y="1616631"/>
                </a:lnTo>
                <a:cubicBezTo>
                  <a:pt x="1761327" y="1670923"/>
                  <a:pt x="1902297" y="1863328"/>
                  <a:pt x="1998500" y="2133838"/>
                </a:cubicBezTo>
                <a:lnTo>
                  <a:pt x="1600354" y="2133838"/>
                </a:lnTo>
                <a:close/>
                <a:moveTo>
                  <a:pt x="1600354" y="4327446"/>
                </a:moveTo>
                <a:lnTo>
                  <a:pt x="1600354" y="3810238"/>
                </a:lnTo>
                <a:lnTo>
                  <a:pt x="1998500" y="3810238"/>
                </a:lnTo>
                <a:cubicBezTo>
                  <a:pt x="1902297" y="4079796"/>
                  <a:pt x="1761327" y="4272201"/>
                  <a:pt x="1600354" y="4327446"/>
                </a:cubicBezTo>
                <a:lnTo>
                  <a:pt x="1600354" y="4327446"/>
                </a:lnTo>
                <a:close/>
                <a:moveTo>
                  <a:pt x="1906107" y="4288393"/>
                </a:moveTo>
                <a:cubicBezTo>
                  <a:pt x="2021359" y="4147423"/>
                  <a:pt x="2108037" y="3984546"/>
                  <a:pt x="2161377" y="3810238"/>
                </a:cubicBezTo>
                <a:lnTo>
                  <a:pt x="2608099" y="3810238"/>
                </a:lnTo>
                <a:cubicBezTo>
                  <a:pt x="2429982" y="4039791"/>
                  <a:pt x="2184237" y="4207431"/>
                  <a:pt x="1906107" y="4288393"/>
                </a:cubicBezTo>
                <a:lnTo>
                  <a:pt x="1906107" y="4288393"/>
                </a:lnTo>
                <a:close/>
                <a:moveTo>
                  <a:pt x="2710017" y="3657838"/>
                </a:moveTo>
                <a:lnTo>
                  <a:pt x="2205192" y="3657838"/>
                </a:lnTo>
                <a:cubicBezTo>
                  <a:pt x="2253770" y="3457813"/>
                  <a:pt x="2280439" y="3253978"/>
                  <a:pt x="2284250" y="3048238"/>
                </a:cubicBezTo>
                <a:lnTo>
                  <a:pt x="2891945" y="3048238"/>
                </a:lnTo>
                <a:cubicBezTo>
                  <a:pt x="2880514" y="3262551"/>
                  <a:pt x="2818602" y="3472101"/>
                  <a:pt x="2710017" y="3657838"/>
                </a:cubicBezTo>
                <a:close/>
                <a:moveTo>
                  <a:pt x="2710017" y="2286238"/>
                </a:moveTo>
                <a:cubicBezTo>
                  <a:pt x="2817649" y="2471976"/>
                  <a:pt x="2880514" y="2681526"/>
                  <a:pt x="2891945" y="2895838"/>
                </a:cubicBezTo>
                <a:lnTo>
                  <a:pt x="2284250" y="2895838"/>
                </a:lnTo>
                <a:cubicBezTo>
                  <a:pt x="2280439" y="2690098"/>
                  <a:pt x="2253770" y="2486263"/>
                  <a:pt x="2205192" y="2286238"/>
                </a:cubicBezTo>
                <a:lnTo>
                  <a:pt x="2710017" y="2286238"/>
                </a:lnTo>
                <a:close/>
                <a:moveTo>
                  <a:pt x="2608099" y="2133838"/>
                </a:moveTo>
                <a:lnTo>
                  <a:pt x="2161377" y="2133838"/>
                </a:lnTo>
                <a:cubicBezTo>
                  <a:pt x="2108989" y="1959531"/>
                  <a:pt x="2022312" y="1796653"/>
                  <a:pt x="1906107" y="1655683"/>
                </a:cubicBezTo>
                <a:cubicBezTo>
                  <a:pt x="2184237" y="1736646"/>
                  <a:pt x="2429982" y="1904286"/>
                  <a:pt x="2608099" y="2133838"/>
                </a:cubicBezTo>
                <a:close/>
                <a:moveTo>
                  <a:pt x="1524154" y="1061323"/>
                </a:moveTo>
                <a:lnTo>
                  <a:pt x="363057" y="609838"/>
                </a:lnTo>
                <a:lnTo>
                  <a:pt x="1524154" y="158353"/>
                </a:lnTo>
                <a:lnTo>
                  <a:pt x="2686205" y="609838"/>
                </a:lnTo>
                <a:lnTo>
                  <a:pt x="1524154" y="1061323"/>
                </a:lnTo>
                <a:close/>
                <a:moveTo>
                  <a:pt x="2895755" y="1215628"/>
                </a:moveTo>
                <a:lnTo>
                  <a:pt x="2990052" y="1372791"/>
                </a:lnTo>
                <a:lnTo>
                  <a:pt x="2802410" y="1372791"/>
                </a:lnTo>
                <a:lnTo>
                  <a:pt x="2895755" y="1215628"/>
                </a:lnTo>
                <a:close/>
              </a:path>
            </a:pathLst>
          </a:custGeom>
          <a:solidFill>
            <a:schemeClr val="bg1"/>
          </a:solidFill>
          <a:ln w="9525" cap="flat">
            <a:noFill/>
            <a:prstDash val="solid"/>
            <a:miter/>
          </a:ln>
        </p:spPr>
        <p:txBody>
          <a:bodyPr rtlCol="0" anchor="ctr">
            <a:noAutofit/>
          </a:bodyPr>
          <a:lstStyle/>
          <a:p>
            <a:endParaRPr lang="en-US"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D7FF9E04-9945-4A16-9E93-6B90510C6C2C}"/>
              </a:ext>
            </a:extLst>
          </p:cNvPr>
          <p:cNvGrpSpPr/>
          <p:nvPr/>
        </p:nvGrpSpPr>
        <p:grpSpPr>
          <a:xfrm>
            <a:off x="10745157" y="1238006"/>
            <a:ext cx="1172492" cy="1380163"/>
            <a:chOff x="10652162" y="1233908"/>
            <a:chExt cx="1172492" cy="1380163"/>
          </a:xfrm>
        </p:grpSpPr>
        <p:sp>
          <p:nvSpPr>
            <p:cNvPr id="80" name="Rectangle 79">
              <a:extLst>
                <a:ext uri="{FF2B5EF4-FFF2-40B4-BE49-F238E27FC236}">
                  <a16:creationId xmlns:a16="http://schemas.microsoft.com/office/drawing/2014/main" id="{CB224575-5C75-4963-B457-182D4180E9C3}"/>
                </a:ext>
              </a:extLst>
            </p:cNvPr>
            <p:cNvSpPr/>
            <p:nvPr/>
          </p:nvSpPr>
          <p:spPr>
            <a:xfrm>
              <a:off x="10843781" y="1233908"/>
              <a:ext cx="789255" cy="646331"/>
            </a:xfrm>
            <a:prstGeom prst="rect">
              <a:avLst/>
            </a:prstGeom>
          </p:spPr>
          <p:txBody>
            <a:bodyPr wrap="none">
              <a:spAutoFit/>
            </a:bodyPr>
            <a:lstStyle/>
            <a:p>
              <a:pPr lvl="0" algn="ctr">
                <a:buClr>
                  <a:srgbClr val="6D6E71"/>
                </a:buClr>
                <a:defRPr/>
              </a:pPr>
              <a:r>
                <a:rPr lang="en-US" b="1" dirty="0">
                  <a:solidFill>
                    <a:srgbClr val="6D6E71"/>
                  </a:solidFill>
                  <a:latin typeface="Calibri" panose="020F0502020204030204" pitchFamily="34" charset="0"/>
                  <a:cs typeface="Calibri" panose="020F0502020204030204" pitchFamily="34" charset="0"/>
                </a:rPr>
                <a:t>Zoher </a:t>
              </a:r>
            </a:p>
            <a:p>
              <a:pPr lvl="0" algn="ctr">
                <a:buClr>
                  <a:srgbClr val="6D6E71"/>
                </a:buClr>
                <a:defRPr/>
              </a:pPr>
              <a:r>
                <a:rPr lang="en-US" b="1" dirty="0">
                  <a:solidFill>
                    <a:srgbClr val="6D6E71"/>
                  </a:solidFill>
                  <a:latin typeface="Calibri" panose="020F0502020204030204" pitchFamily="34" charset="0"/>
                  <a:cs typeface="Calibri" panose="020F0502020204030204" pitchFamily="34" charset="0"/>
                </a:rPr>
                <a:t>Karu </a:t>
              </a:r>
            </a:p>
          </p:txBody>
        </p:sp>
        <p:sp>
          <p:nvSpPr>
            <p:cNvPr id="81" name="Rectangle 80">
              <a:extLst>
                <a:ext uri="{FF2B5EF4-FFF2-40B4-BE49-F238E27FC236}">
                  <a16:creationId xmlns:a16="http://schemas.microsoft.com/office/drawing/2014/main" id="{9805C2F6-524B-453E-A387-5049F02E0501}"/>
                </a:ext>
              </a:extLst>
            </p:cNvPr>
            <p:cNvSpPr/>
            <p:nvPr/>
          </p:nvSpPr>
          <p:spPr>
            <a:xfrm>
              <a:off x="10652162" y="1875407"/>
              <a:ext cx="1172492" cy="738664"/>
            </a:xfrm>
            <a:prstGeom prst="rect">
              <a:avLst/>
            </a:prstGeom>
          </p:spPr>
          <p:txBody>
            <a:bodyPr wrap="square">
              <a:spAutoFit/>
            </a:bodyPr>
            <a:lstStyle/>
            <a:p>
              <a:pPr lvl="0" algn="ctr">
                <a:buClr>
                  <a:srgbClr val="6D6E71"/>
                </a:buClr>
                <a:defRPr/>
              </a:pPr>
              <a:r>
                <a:rPr lang="en-US" sz="1400" dirty="0">
                  <a:solidFill>
                    <a:srgbClr val="6D6E71"/>
                  </a:solidFill>
                  <a:latin typeface="Calibri" panose="020F0502020204030204" pitchFamily="34" charset="0"/>
                  <a:cs typeface="Calibri" panose="020F0502020204030204" pitchFamily="34" charset="0"/>
                </a:rPr>
                <a:t>MD, Head of Data and Analytics, </a:t>
              </a:r>
              <a:r>
                <a:rPr lang="en-US" sz="1400" b="1" dirty="0">
                  <a:solidFill>
                    <a:srgbClr val="6D6E71"/>
                  </a:solidFill>
                  <a:latin typeface="Calibri" panose="020F0502020204030204" pitchFamily="34" charset="0"/>
                  <a:cs typeface="Calibri" panose="020F0502020204030204" pitchFamily="34" charset="0"/>
                </a:rPr>
                <a:t>Citi</a:t>
              </a:r>
            </a:p>
          </p:txBody>
        </p:sp>
      </p:grpSp>
      <p:grpSp>
        <p:nvGrpSpPr>
          <p:cNvPr id="15" name="Group 14">
            <a:extLst>
              <a:ext uri="{FF2B5EF4-FFF2-40B4-BE49-F238E27FC236}">
                <a16:creationId xmlns:a16="http://schemas.microsoft.com/office/drawing/2014/main" id="{475AE09C-8FAB-4DF8-B380-13E5861303DC}"/>
              </a:ext>
            </a:extLst>
          </p:cNvPr>
          <p:cNvGrpSpPr/>
          <p:nvPr/>
        </p:nvGrpSpPr>
        <p:grpSpPr>
          <a:xfrm>
            <a:off x="9337544" y="1205007"/>
            <a:ext cx="1365409" cy="1391870"/>
            <a:chOff x="7830527" y="1233910"/>
            <a:chExt cx="1365409" cy="1391870"/>
          </a:xfrm>
        </p:grpSpPr>
        <p:sp>
          <p:nvSpPr>
            <p:cNvPr id="11" name="Rectangle 10">
              <a:extLst>
                <a:ext uri="{FF2B5EF4-FFF2-40B4-BE49-F238E27FC236}">
                  <a16:creationId xmlns:a16="http://schemas.microsoft.com/office/drawing/2014/main" id="{D71C07E8-6D63-4364-BE5F-F3C3469C3DD7}"/>
                </a:ext>
              </a:extLst>
            </p:cNvPr>
            <p:cNvSpPr/>
            <p:nvPr/>
          </p:nvSpPr>
          <p:spPr>
            <a:xfrm>
              <a:off x="7838899" y="1233910"/>
              <a:ext cx="1323119" cy="646331"/>
            </a:xfrm>
            <a:prstGeom prst="rect">
              <a:avLst/>
            </a:prstGeom>
          </p:spPr>
          <p:txBody>
            <a:bodyPr wrap="none">
              <a:spAutoFit/>
            </a:bodyPr>
            <a:lstStyle/>
            <a:p>
              <a:pPr lvl="0" algn="ctr">
                <a:buClr>
                  <a:srgbClr val="6D6E71"/>
                </a:buClr>
                <a:defRPr/>
              </a:pPr>
              <a:r>
                <a:rPr lang="en-US" b="1" dirty="0">
                  <a:solidFill>
                    <a:srgbClr val="6D6E71"/>
                  </a:solidFill>
                  <a:latin typeface="Calibri" panose="020F0502020204030204" pitchFamily="34" charset="0"/>
                  <a:cs typeface="Calibri" panose="020F0502020204030204" pitchFamily="34" charset="0"/>
                </a:rPr>
                <a:t>Jaganathan </a:t>
              </a:r>
            </a:p>
            <a:p>
              <a:pPr lvl="0" algn="ctr">
                <a:buClr>
                  <a:srgbClr val="6D6E71"/>
                </a:buClr>
                <a:defRPr/>
              </a:pPr>
              <a:r>
                <a:rPr lang="en-US" b="1" dirty="0">
                  <a:solidFill>
                    <a:srgbClr val="6D6E71"/>
                  </a:solidFill>
                  <a:latin typeface="Calibri" panose="020F0502020204030204" pitchFamily="34" charset="0"/>
                  <a:cs typeface="Calibri" panose="020F0502020204030204" pitchFamily="34" charset="0"/>
                </a:rPr>
                <a:t>Jeyapaul</a:t>
              </a:r>
            </a:p>
          </p:txBody>
        </p:sp>
        <p:sp>
          <p:nvSpPr>
            <p:cNvPr id="82" name="Rectangle 81">
              <a:extLst>
                <a:ext uri="{FF2B5EF4-FFF2-40B4-BE49-F238E27FC236}">
                  <a16:creationId xmlns:a16="http://schemas.microsoft.com/office/drawing/2014/main" id="{1E283F28-FB9C-499D-92E0-B5494A097897}"/>
                </a:ext>
              </a:extLst>
            </p:cNvPr>
            <p:cNvSpPr/>
            <p:nvPr/>
          </p:nvSpPr>
          <p:spPr>
            <a:xfrm>
              <a:off x="7830527" y="1887116"/>
              <a:ext cx="1365409" cy="738664"/>
            </a:xfrm>
            <a:prstGeom prst="rect">
              <a:avLst/>
            </a:prstGeom>
          </p:spPr>
          <p:txBody>
            <a:bodyPr wrap="square">
              <a:spAutoFit/>
            </a:bodyPr>
            <a:lstStyle/>
            <a:p>
              <a:pPr lvl="0" algn="ctr">
                <a:buClr>
                  <a:srgbClr val="6D6E71"/>
                </a:buClr>
                <a:defRPr/>
              </a:pPr>
              <a:r>
                <a:rPr lang="en-US" sz="1400" dirty="0">
                  <a:solidFill>
                    <a:srgbClr val="6D6E71"/>
                  </a:solidFill>
                  <a:latin typeface="Calibri" panose="020F0502020204030204" pitchFamily="34" charset="0"/>
                  <a:cs typeface="Calibri" panose="020F0502020204030204" pitchFamily="34" charset="0"/>
                </a:rPr>
                <a:t>Vice President of Engineering, </a:t>
              </a:r>
              <a:r>
                <a:rPr lang="en-US" sz="1400" b="1" dirty="0">
                  <a:solidFill>
                    <a:srgbClr val="6D6E71"/>
                  </a:solidFill>
                  <a:latin typeface="Calibri" panose="020F0502020204030204" pitchFamily="34" charset="0"/>
                  <a:cs typeface="Calibri" panose="020F0502020204030204" pitchFamily="34" charset="0"/>
                </a:rPr>
                <a:t>Oracle</a:t>
              </a:r>
            </a:p>
          </p:txBody>
        </p:sp>
      </p:grpSp>
      <p:grpSp>
        <p:nvGrpSpPr>
          <p:cNvPr id="14" name="Group 13">
            <a:extLst>
              <a:ext uri="{FF2B5EF4-FFF2-40B4-BE49-F238E27FC236}">
                <a16:creationId xmlns:a16="http://schemas.microsoft.com/office/drawing/2014/main" id="{5D4F1FCA-E4CF-48F3-A6D4-C32A8579294B}"/>
              </a:ext>
            </a:extLst>
          </p:cNvPr>
          <p:cNvGrpSpPr/>
          <p:nvPr/>
        </p:nvGrpSpPr>
        <p:grpSpPr>
          <a:xfrm>
            <a:off x="7682537" y="1213461"/>
            <a:ext cx="1637389" cy="1371061"/>
            <a:chOff x="9118145" y="1233908"/>
            <a:chExt cx="1637389" cy="1371061"/>
          </a:xfrm>
        </p:grpSpPr>
        <p:sp>
          <p:nvSpPr>
            <p:cNvPr id="79" name="Rectangle 78">
              <a:extLst>
                <a:ext uri="{FF2B5EF4-FFF2-40B4-BE49-F238E27FC236}">
                  <a16:creationId xmlns:a16="http://schemas.microsoft.com/office/drawing/2014/main" id="{2EC0F7C3-123B-4A31-B951-2E710C9BFCB0}"/>
                </a:ext>
              </a:extLst>
            </p:cNvPr>
            <p:cNvSpPr/>
            <p:nvPr/>
          </p:nvSpPr>
          <p:spPr>
            <a:xfrm>
              <a:off x="9335770" y="1233908"/>
              <a:ext cx="1082091" cy="646331"/>
            </a:xfrm>
            <a:prstGeom prst="rect">
              <a:avLst/>
            </a:prstGeom>
          </p:spPr>
          <p:txBody>
            <a:bodyPr wrap="none">
              <a:spAutoFit/>
            </a:bodyPr>
            <a:lstStyle/>
            <a:p>
              <a:pPr lvl="0" algn="ctr">
                <a:buClr>
                  <a:srgbClr val="6D6E71"/>
                </a:buClr>
                <a:defRPr/>
              </a:pPr>
              <a:r>
                <a:rPr lang="en-US" b="1" dirty="0">
                  <a:solidFill>
                    <a:srgbClr val="6D6E71"/>
                  </a:solidFill>
                  <a:latin typeface="Calibri" panose="020F0502020204030204" pitchFamily="34" charset="0"/>
                  <a:cs typeface="Calibri" panose="020F0502020204030204" pitchFamily="34" charset="0"/>
                </a:rPr>
                <a:t>Prahalad </a:t>
              </a:r>
            </a:p>
            <a:p>
              <a:pPr lvl="0" algn="ctr">
                <a:buClr>
                  <a:srgbClr val="6D6E71"/>
                </a:buClr>
                <a:defRPr/>
              </a:pPr>
              <a:r>
                <a:rPr lang="en-US" b="1" dirty="0">
                  <a:solidFill>
                    <a:srgbClr val="6D6E71"/>
                  </a:solidFill>
                  <a:latin typeface="Calibri" panose="020F0502020204030204" pitchFamily="34" charset="0"/>
                  <a:cs typeface="Calibri" panose="020F0502020204030204" pitchFamily="34" charset="0"/>
                </a:rPr>
                <a:t>Thota</a:t>
              </a:r>
            </a:p>
          </p:txBody>
        </p:sp>
        <p:sp>
          <p:nvSpPr>
            <p:cNvPr id="83" name="Rectangle 82">
              <a:extLst>
                <a:ext uri="{FF2B5EF4-FFF2-40B4-BE49-F238E27FC236}">
                  <a16:creationId xmlns:a16="http://schemas.microsoft.com/office/drawing/2014/main" id="{0A3BEECF-BA5F-4066-9DA0-D82664698786}"/>
                </a:ext>
              </a:extLst>
            </p:cNvPr>
            <p:cNvSpPr/>
            <p:nvPr/>
          </p:nvSpPr>
          <p:spPr>
            <a:xfrm>
              <a:off x="9118145" y="1866305"/>
              <a:ext cx="1637389" cy="738664"/>
            </a:xfrm>
            <a:prstGeom prst="rect">
              <a:avLst/>
            </a:prstGeom>
          </p:spPr>
          <p:txBody>
            <a:bodyPr wrap="square">
              <a:spAutoFit/>
            </a:bodyPr>
            <a:lstStyle/>
            <a:p>
              <a:pPr lvl="0" algn="ctr">
                <a:buClr>
                  <a:srgbClr val="6D6E71"/>
                </a:buClr>
                <a:defRPr/>
              </a:pPr>
              <a:r>
                <a:rPr lang="en-US" sz="1400" dirty="0">
                  <a:solidFill>
                    <a:srgbClr val="6D6E71"/>
                  </a:solidFill>
                  <a:latin typeface="Calibri" panose="020F0502020204030204" pitchFamily="34" charset="0"/>
                  <a:cs typeface="Calibri" panose="020F0502020204030204" pitchFamily="34" charset="0"/>
                </a:rPr>
                <a:t>Sr. Vice President, Head of Analytics, </a:t>
              </a:r>
              <a:r>
                <a:rPr lang="en-US" sz="1400" b="1" dirty="0">
                  <a:solidFill>
                    <a:srgbClr val="6D6E71"/>
                  </a:solidFill>
                  <a:latin typeface="Calibri" panose="020F0502020204030204" pitchFamily="34" charset="0"/>
                  <a:cs typeface="Calibri" panose="020F0502020204030204" pitchFamily="34" charset="0"/>
                </a:rPr>
                <a:t>Wells Fargo</a:t>
              </a:r>
            </a:p>
          </p:txBody>
        </p:sp>
      </p:grpSp>
      <p:cxnSp>
        <p:nvCxnSpPr>
          <p:cNvPr id="18" name="Straight Connector 17">
            <a:extLst>
              <a:ext uri="{FF2B5EF4-FFF2-40B4-BE49-F238E27FC236}">
                <a16:creationId xmlns:a16="http://schemas.microsoft.com/office/drawing/2014/main" id="{27F288AD-54DF-47D0-B1B1-85150065BF93}"/>
              </a:ext>
            </a:extLst>
          </p:cNvPr>
          <p:cNvCxnSpPr/>
          <p:nvPr/>
        </p:nvCxnSpPr>
        <p:spPr>
          <a:xfrm>
            <a:off x="9221451" y="1280210"/>
            <a:ext cx="0" cy="118142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4BA5D4A-A8D2-447F-BFA5-B396372AF228}"/>
              </a:ext>
            </a:extLst>
          </p:cNvPr>
          <p:cNvCxnSpPr/>
          <p:nvPr/>
        </p:nvCxnSpPr>
        <p:spPr>
          <a:xfrm>
            <a:off x="10688885" y="1319050"/>
            <a:ext cx="0" cy="118142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6" name="Picture 10" descr="2019-03-05">
            <a:extLst>
              <a:ext uri="{FF2B5EF4-FFF2-40B4-BE49-F238E27FC236}">
                <a16:creationId xmlns:a16="http://schemas.microsoft.com/office/drawing/2014/main" id="{27F7C1C8-6491-4794-9678-DC5B71CA9E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39" t="20976" r="45662" b="21100"/>
          <a:stretch/>
        </p:blipFill>
        <p:spPr bwMode="auto">
          <a:xfrm>
            <a:off x="279268" y="4506490"/>
            <a:ext cx="1639692" cy="907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669277D-078E-43F4-9C5E-6F3832F32D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581" t="16270" r="22222" b="25739"/>
          <a:stretch/>
        </p:blipFill>
        <p:spPr bwMode="auto">
          <a:xfrm>
            <a:off x="1942193" y="4519711"/>
            <a:ext cx="2395533" cy="881286"/>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0F1BFC29-DFEB-4853-8336-38D07164D2E3}"/>
              </a:ext>
            </a:extLst>
          </p:cNvPr>
          <p:cNvSpPr/>
          <p:nvPr/>
        </p:nvSpPr>
        <p:spPr>
          <a:xfrm>
            <a:off x="490194" y="5426435"/>
            <a:ext cx="3997400" cy="307777"/>
          </a:xfrm>
          <a:prstGeom prst="rect">
            <a:avLst/>
          </a:prstGeom>
        </p:spPr>
        <p:txBody>
          <a:bodyPr wrap="square">
            <a:spAutoFit/>
          </a:bodyPr>
          <a:lstStyle/>
          <a:p>
            <a:pPr lvl="0" algn="ctr">
              <a:buClr>
                <a:srgbClr val="6D6E71"/>
              </a:buClr>
              <a:defRPr/>
            </a:pPr>
            <a:r>
              <a:rPr lang="en-US" sz="1400" b="1" dirty="0">
                <a:solidFill>
                  <a:srgbClr val="6D6E71"/>
                </a:solidFill>
                <a:latin typeface="Calibri" panose="020F0502020204030204" pitchFamily="34" charset="0"/>
                <a:cs typeface="Calibri" panose="020F0502020204030204" pitchFamily="34" charset="0"/>
              </a:rPr>
              <a:t>Roundtable, CXO Breakfast/Lunch Series, Webinars </a:t>
            </a:r>
          </a:p>
        </p:txBody>
      </p:sp>
      <p:sp>
        <p:nvSpPr>
          <p:cNvPr id="104" name="Rectangle 103">
            <a:extLst>
              <a:ext uri="{FF2B5EF4-FFF2-40B4-BE49-F238E27FC236}">
                <a16:creationId xmlns:a16="http://schemas.microsoft.com/office/drawing/2014/main" id="{B44BC196-3CA5-46D8-86FB-F72FDEA52DB2}"/>
              </a:ext>
            </a:extLst>
          </p:cNvPr>
          <p:cNvSpPr/>
          <p:nvPr/>
        </p:nvSpPr>
        <p:spPr>
          <a:xfrm>
            <a:off x="7823415" y="4572783"/>
            <a:ext cx="1678409" cy="461665"/>
          </a:xfrm>
          <a:prstGeom prst="rect">
            <a:avLst/>
          </a:prstGeom>
        </p:spPr>
        <p:txBody>
          <a:bodyPr wrap="none">
            <a:spAutoFit/>
          </a:bodyPr>
          <a:lstStyle/>
          <a:p>
            <a:pPr lvl="0" algn="ctr">
              <a:buClr>
                <a:srgbClr val="6D6E71"/>
              </a:buClr>
              <a:defRPr/>
            </a:pPr>
            <a:r>
              <a:rPr lang="en-US" sz="2400" b="1" dirty="0">
                <a:solidFill>
                  <a:srgbClr val="6D6E71"/>
                </a:solidFill>
                <a:latin typeface="Calibri" panose="020F0502020204030204" pitchFamily="34" charset="0"/>
                <a:cs typeface="Calibri" panose="020F0502020204030204" pitchFamily="34" charset="0"/>
              </a:rPr>
              <a:t>Hackathons</a:t>
            </a:r>
          </a:p>
        </p:txBody>
      </p:sp>
      <p:pic>
        <p:nvPicPr>
          <p:cNvPr id="1028" name="Picture 4" descr="Kaggle - Wikipedia">
            <a:extLst>
              <a:ext uri="{FF2B5EF4-FFF2-40B4-BE49-F238E27FC236}">
                <a16:creationId xmlns:a16="http://schemas.microsoft.com/office/drawing/2014/main" id="{F97B56C2-0514-41F2-870B-2ABAB34E01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1768" y="4473864"/>
            <a:ext cx="1504263" cy="577603"/>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B1E5F649-D262-442F-AD12-A7FB29963707}"/>
              </a:ext>
            </a:extLst>
          </p:cNvPr>
          <p:cNvSpPr/>
          <p:nvPr/>
        </p:nvSpPr>
        <p:spPr>
          <a:xfrm>
            <a:off x="7967644" y="5200077"/>
            <a:ext cx="3405292" cy="461665"/>
          </a:xfrm>
          <a:prstGeom prst="rect">
            <a:avLst/>
          </a:prstGeom>
        </p:spPr>
        <p:txBody>
          <a:bodyPr wrap="none">
            <a:spAutoFit/>
          </a:bodyPr>
          <a:lstStyle/>
          <a:p>
            <a:pPr lvl="0" algn="ctr">
              <a:buClr>
                <a:srgbClr val="6D6E71"/>
              </a:buClr>
              <a:defRPr/>
            </a:pPr>
            <a:r>
              <a:rPr lang="en-US" sz="2400" b="1" dirty="0">
                <a:solidFill>
                  <a:srgbClr val="6D6E71"/>
                </a:solidFill>
                <a:latin typeface="Calibri" panose="020F0502020204030204" pitchFamily="34" charset="0"/>
                <a:cs typeface="Calibri" panose="020F0502020204030204" pitchFamily="34" charset="0"/>
              </a:rPr>
              <a:t>Cross-Knowledge Sharing</a:t>
            </a:r>
          </a:p>
        </p:txBody>
      </p:sp>
    </p:spTree>
    <p:extLst>
      <p:ext uri="{BB962C8B-B14F-4D97-AF65-F5344CB8AC3E}">
        <p14:creationId xmlns:p14="http://schemas.microsoft.com/office/powerpoint/2010/main" val="237123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EB62FDCC-5076-43ED-88ED-8D97D16C81FD}"/>
              </a:ext>
            </a:extLst>
          </p:cNvPr>
          <p:cNvGrpSpPr/>
          <p:nvPr/>
        </p:nvGrpSpPr>
        <p:grpSpPr>
          <a:xfrm>
            <a:off x="190500" y="4710548"/>
            <a:ext cx="11772900" cy="1158369"/>
            <a:chOff x="190500" y="4710548"/>
            <a:chExt cx="11772900" cy="1158369"/>
          </a:xfrm>
        </p:grpSpPr>
        <p:sp>
          <p:nvSpPr>
            <p:cNvPr id="1483" name="Rectangle: Rounded Corners 1482">
              <a:extLst>
                <a:ext uri="{FF2B5EF4-FFF2-40B4-BE49-F238E27FC236}">
                  <a16:creationId xmlns:a16="http://schemas.microsoft.com/office/drawing/2014/main" id="{956194B9-22B3-4D6F-B3D3-C941A7E81DE2}"/>
                </a:ext>
              </a:extLst>
            </p:cNvPr>
            <p:cNvSpPr/>
            <p:nvPr/>
          </p:nvSpPr>
          <p:spPr>
            <a:xfrm>
              <a:off x="190500" y="4710548"/>
              <a:ext cx="11772900" cy="1158369"/>
            </a:xfrm>
            <a:prstGeom prst="roundRect">
              <a:avLst>
                <a:gd name="adj" fmla="val 7728"/>
              </a:avLst>
            </a:prstGeom>
            <a:solidFill>
              <a:schemeClr val="tx2">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84" name="Rectangle: Rounded Corners 1483">
              <a:extLst>
                <a:ext uri="{FF2B5EF4-FFF2-40B4-BE49-F238E27FC236}">
                  <a16:creationId xmlns:a16="http://schemas.microsoft.com/office/drawing/2014/main" id="{B23FA59B-0C12-4A56-A393-38D69BC4A208}"/>
                </a:ext>
              </a:extLst>
            </p:cNvPr>
            <p:cNvSpPr/>
            <p:nvPr/>
          </p:nvSpPr>
          <p:spPr>
            <a:xfrm>
              <a:off x="190500" y="4710548"/>
              <a:ext cx="11772900" cy="45719"/>
            </a:xfrm>
            <a:prstGeom prst="roundRect">
              <a:avLst>
                <a:gd name="adj" fmla="val 772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85" name="Rectangle: Rounded Corners 1484">
              <a:extLst>
                <a:ext uri="{FF2B5EF4-FFF2-40B4-BE49-F238E27FC236}">
                  <a16:creationId xmlns:a16="http://schemas.microsoft.com/office/drawing/2014/main" id="{BF2AE109-FF79-4C6E-B120-EF38A3966D7D}"/>
                </a:ext>
              </a:extLst>
            </p:cNvPr>
            <p:cNvSpPr/>
            <p:nvPr/>
          </p:nvSpPr>
          <p:spPr>
            <a:xfrm>
              <a:off x="190500" y="5823198"/>
              <a:ext cx="11772900" cy="45719"/>
            </a:xfrm>
            <a:prstGeom prst="roundRect">
              <a:avLst>
                <a:gd name="adj" fmla="val 77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3" name="Title 12">
            <a:extLst>
              <a:ext uri="{FF2B5EF4-FFF2-40B4-BE49-F238E27FC236}">
                <a16:creationId xmlns:a16="http://schemas.microsoft.com/office/drawing/2014/main" id="{444A7ECD-5CE1-4A1C-833E-7D0B031CA13A}"/>
              </a:ext>
            </a:extLst>
          </p:cNvPr>
          <p:cNvSpPr>
            <a:spLocks noGrp="1"/>
          </p:cNvSpPr>
          <p:nvPr>
            <p:ph type="title"/>
          </p:nvPr>
        </p:nvSpPr>
        <p:spPr/>
        <p:txBody>
          <a:bodyPr>
            <a:noAutofit/>
          </a:bodyPr>
          <a:lstStyle/>
          <a:p>
            <a:r>
              <a:rPr lang="en-US" dirty="0"/>
              <a:t>3P framework to attract and retain employees</a:t>
            </a:r>
          </a:p>
        </p:txBody>
      </p:sp>
      <p:sp>
        <p:nvSpPr>
          <p:cNvPr id="613" name="Rectangle 4">
            <a:extLst>
              <a:ext uri="{FF2B5EF4-FFF2-40B4-BE49-F238E27FC236}">
                <a16:creationId xmlns:a16="http://schemas.microsoft.com/office/drawing/2014/main" id="{CF221984-B39C-41BE-9A31-0C2BB8CD8B5B}"/>
              </a:ext>
            </a:extLst>
          </p:cNvPr>
          <p:cNvSpPr/>
          <p:nvPr/>
        </p:nvSpPr>
        <p:spPr>
          <a:xfrm rot="16200000" flipH="1" flipV="1">
            <a:off x="3280488" y="563421"/>
            <a:ext cx="641791"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solidFill>
                <a:schemeClr val="accent2"/>
              </a:solidFill>
            </a:endParaRPr>
          </a:p>
        </p:txBody>
      </p:sp>
      <p:sp>
        <p:nvSpPr>
          <p:cNvPr id="614" name="Rectangle 4">
            <a:extLst>
              <a:ext uri="{FF2B5EF4-FFF2-40B4-BE49-F238E27FC236}">
                <a16:creationId xmlns:a16="http://schemas.microsoft.com/office/drawing/2014/main" id="{60325F7F-B080-4881-8C58-77A6A38D3D1A}"/>
              </a:ext>
            </a:extLst>
          </p:cNvPr>
          <p:cNvSpPr/>
          <p:nvPr/>
        </p:nvSpPr>
        <p:spPr>
          <a:xfrm rot="5400000" flipV="1">
            <a:off x="440172" y="563421"/>
            <a:ext cx="641790"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solidFill>
                <a:schemeClr val="accent2"/>
              </a:solidFill>
            </a:endParaRPr>
          </a:p>
        </p:txBody>
      </p:sp>
      <p:sp>
        <p:nvSpPr>
          <p:cNvPr id="615" name="Rounded Rectangle 34">
            <a:extLst>
              <a:ext uri="{FF2B5EF4-FFF2-40B4-BE49-F238E27FC236}">
                <a16:creationId xmlns:a16="http://schemas.microsoft.com/office/drawing/2014/main" id="{A4715749-7563-4F35-BA6B-E8BE14EA5113}"/>
              </a:ext>
            </a:extLst>
          </p:cNvPr>
          <p:cNvSpPr/>
          <p:nvPr/>
        </p:nvSpPr>
        <p:spPr bwMode="auto">
          <a:xfrm>
            <a:off x="520844" y="665951"/>
            <a:ext cx="3306333" cy="650063"/>
          </a:xfrm>
          <a:prstGeom prst="roundRect">
            <a:avLst>
              <a:gd name="adj" fmla="val 16667"/>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algn="ctr">
              <a:defRPr/>
            </a:pPr>
            <a:endParaRPr lang="en-US" sz="1350" kern="0" dirty="0">
              <a:solidFill>
                <a:schemeClr val="accent2"/>
              </a:solidFill>
            </a:endParaRPr>
          </a:p>
        </p:txBody>
      </p:sp>
      <p:sp>
        <p:nvSpPr>
          <p:cNvPr id="616" name="Round Same Side Corner Rectangle 36">
            <a:extLst>
              <a:ext uri="{FF2B5EF4-FFF2-40B4-BE49-F238E27FC236}">
                <a16:creationId xmlns:a16="http://schemas.microsoft.com/office/drawing/2014/main" id="{F53D8224-823B-4E2D-805D-EFBAECB7898B}"/>
              </a:ext>
            </a:extLst>
          </p:cNvPr>
          <p:cNvSpPr/>
          <p:nvPr/>
        </p:nvSpPr>
        <p:spPr>
          <a:xfrm flipV="1">
            <a:off x="519865" y="673494"/>
            <a:ext cx="3309854" cy="112129"/>
          </a:xfrm>
          <a:prstGeom prst="round2SameRect">
            <a:avLst>
              <a:gd name="adj1" fmla="val 4094"/>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accent2"/>
              </a:solidFill>
            </a:endParaRPr>
          </a:p>
        </p:txBody>
      </p:sp>
      <p:sp>
        <p:nvSpPr>
          <p:cNvPr id="617" name="Rounded Rectangle 32">
            <a:extLst>
              <a:ext uri="{FF2B5EF4-FFF2-40B4-BE49-F238E27FC236}">
                <a16:creationId xmlns:a16="http://schemas.microsoft.com/office/drawing/2014/main" id="{F43BDE9D-B49A-4FF2-A7E8-0D948EA0E5B5}"/>
              </a:ext>
            </a:extLst>
          </p:cNvPr>
          <p:cNvSpPr/>
          <p:nvPr/>
        </p:nvSpPr>
        <p:spPr bwMode="auto">
          <a:xfrm>
            <a:off x="520844" y="1355002"/>
            <a:ext cx="3306333" cy="3197156"/>
          </a:xfrm>
          <a:prstGeom prst="roundRect">
            <a:avLst>
              <a:gd name="adj" fmla="val 1991"/>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algn="ctr">
              <a:defRPr/>
            </a:pPr>
            <a:endParaRPr lang="en-US" sz="1350" kern="0" dirty="0">
              <a:solidFill>
                <a:schemeClr val="accent2"/>
              </a:solidFill>
            </a:endParaRPr>
          </a:p>
        </p:txBody>
      </p:sp>
      <p:sp>
        <p:nvSpPr>
          <p:cNvPr id="618" name="Round Same Side Corner Rectangle 37">
            <a:extLst>
              <a:ext uri="{FF2B5EF4-FFF2-40B4-BE49-F238E27FC236}">
                <a16:creationId xmlns:a16="http://schemas.microsoft.com/office/drawing/2014/main" id="{85D9435D-1AC1-4CFB-8E8A-477DB8B7E74C}"/>
              </a:ext>
            </a:extLst>
          </p:cNvPr>
          <p:cNvSpPr/>
          <p:nvPr/>
        </p:nvSpPr>
        <p:spPr>
          <a:xfrm>
            <a:off x="519865" y="4491060"/>
            <a:ext cx="3309854" cy="61098"/>
          </a:xfrm>
          <a:prstGeom prst="round2SameRect">
            <a:avLst>
              <a:gd name="adj1" fmla="val 4094"/>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accent2"/>
              </a:solidFill>
            </a:endParaRPr>
          </a:p>
        </p:txBody>
      </p:sp>
      <p:sp>
        <p:nvSpPr>
          <p:cNvPr id="4" name="Rectangle 3">
            <a:extLst>
              <a:ext uri="{FF2B5EF4-FFF2-40B4-BE49-F238E27FC236}">
                <a16:creationId xmlns:a16="http://schemas.microsoft.com/office/drawing/2014/main" id="{005233D2-948F-4C60-BB48-851B376FB339}"/>
              </a:ext>
            </a:extLst>
          </p:cNvPr>
          <p:cNvSpPr/>
          <p:nvPr/>
        </p:nvSpPr>
        <p:spPr>
          <a:xfrm>
            <a:off x="1613600" y="865788"/>
            <a:ext cx="1120820" cy="369332"/>
          </a:xfrm>
          <a:prstGeom prst="rect">
            <a:avLst/>
          </a:prstGeom>
        </p:spPr>
        <p:txBody>
          <a:bodyPr wrap="none">
            <a:spAutoFit/>
          </a:bodyPr>
          <a:lstStyle/>
          <a:p>
            <a:pPr algn="ctr"/>
            <a:r>
              <a:rPr lang="en-US" b="1" dirty="0">
                <a:solidFill>
                  <a:schemeClr val="accent1"/>
                </a:solidFill>
                <a:latin typeface="Arial" panose="020B0604020202020204" pitchFamily="34" charset="0"/>
                <a:cs typeface="Arial" panose="020B0604020202020204" pitchFamily="34" charset="0"/>
              </a:rPr>
              <a:t>Platform</a:t>
            </a:r>
          </a:p>
        </p:txBody>
      </p:sp>
      <p:sp>
        <p:nvSpPr>
          <p:cNvPr id="794" name="Rectangle: Rounded Corners 793">
            <a:extLst>
              <a:ext uri="{FF2B5EF4-FFF2-40B4-BE49-F238E27FC236}">
                <a16:creationId xmlns:a16="http://schemas.microsoft.com/office/drawing/2014/main" id="{C20DF8FF-2E1B-4840-BB77-AD0A601A1DEB}"/>
              </a:ext>
            </a:extLst>
          </p:cNvPr>
          <p:cNvSpPr/>
          <p:nvPr/>
        </p:nvSpPr>
        <p:spPr>
          <a:xfrm>
            <a:off x="586610" y="1396442"/>
            <a:ext cx="3225458" cy="1229259"/>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Fortune 500 clients</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Cutting edge Analytics</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Bright minds from the best colleges</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Entrepreneurial approach to problem solving</a:t>
            </a:r>
          </a:p>
        </p:txBody>
      </p:sp>
      <p:sp>
        <p:nvSpPr>
          <p:cNvPr id="32" name="Arrow: Pentagon 31">
            <a:extLst>
              <a:ext uri="{FF2B5EF4-FFF2-40B4-BE49-F238E27FC236}">
                <a16:creationId xmlns:a16="http://schemas.microsoft.com/office/drawing/2014/main" id="{572777F6-24CB-4488-A3BE-7A853042E29C}"/>
              </a:ext>
            </a:extLst>
          </p:cNvPr>
          <p:cNvSpPr/>
          <p:nvPr/>
        </p:nvSpPr>
        <p:spPr>
          <a:xfrm rot="16200000">
            <a:off x="1384743" y="2049771"/>
            <a:ext cx="1576579" cy="3306333"/>
          </a:xfrm>
          <a:prstGeom prst="homePlat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3" name="Graphic 233">
            <a:extLst>
              <a:ext uri="{FF2B5EF4-FFF2-40B4-BE49-F238E27FC236}">
                <a16:creationId xmlns:a16="http://schemas.microsoft.com/office/drawing/2014/main" id="{0E4CB3A3-DBA1-422F-9989-84DEFA5FB97D}"/>
              </a:ext>
            </a:extLst>
          </p:cNvPr>
          <p:cNvGrpSpPr/>
          <p:nvPr/>
        </p:nvGrpSpPr>
        <p:grpSpPr>
          <a:xfrm>
            <a:off x="1433550" y="3070779"/>
            <a:ext cx="1493810" cy="1320842"/>
            <a:chOff x="5191125" y="2628900"/>
            <a:chExt cx="1809750" cy="1600200"/>
          </a:xfrm>
        </p:grpSpPr>
        <p:sp>
          <p:nvSpPr>
            <p:cNvPr id="644" name="Freeform: Shape 643">
              <a:extLst>
                <a:ext uri="{FF2B5EF4-FFF2-40B4-BE49-F238E27FC236}">
                  <a16:creationId xmlns:a16="http://schemas.microsoft.com/office/drawing/2014/main" id="{CBC3EF14-7F9E-4555-9203-66818586A245}"/>
                </a:ext>
              </a:extLst>
            </p:cNvPr>
            <p:cNvSpPr/>
            <p:nvPr/>
          </p:nvSpPr>
          <p:spPr>
            <a:xfrm>
              <a:off x="5531168" y="2946661"/>
              <a:ext cx="990600" cy="990600"/>
            </a:xfrm>
            <a:custGeom>
              <a:avLst/>
              <a:gdLst>
                <a:gd name="connsiteX0" fmla="*/ 521018 w 990600"/>
                <a:gd name="connsiteY0" fmla="*/ 992879 h 990600"/>
                <a:gd name="connsiteX1" fmla="*/ 520065 w 990600"/>
                <a:gd name="connsiteY1" fmla="*/ 973829 h 990600"/>
                <a:gd name="connsiteX2" fmla="*/ 575310 w 990600"/>
                <a:gd name="connsiteY2" fmla="*/ 968114 h 990600"/>
                <a:gd name="connsiteX3" fmla="*/ 578168 w 990600"/>
                <a:gd name="connsiteY3" fmla="*/ 987164 h 990600"/>
                <a:gd name="connsiteX4" fmla="*/ 521018 w 990600"/>
                <a:gd name="connsiteY4" fmla="*/ 992879 h 990600"/>
                <a:gd name="connsiteX5" fmla="*/ 462915 w 990600"/>
                <a:gd name="connsiteY5" fmla="*/ 992879 h 990600"/>
                <a:gd name="connsiteX6" fmla="*/ 404812 w 990600"/>
                <a:gd name="connsiteY6" fmla="*/ 985259 h 990600"/>
                <a:gd name="connsiteX7" fmla="*/ 408622 w 990600"/>
                <a:gd name="connsiteY7" fmla="*/ 966209 h 990600"/>
                <a:gd name="connsiteX8" fmla="*/ 463868 w 990600"/>
                <a:gd name="connsiteY8" fmla="*/ 972876 h 990600"/>
                <a:gd name="connsiteX9" fmla="*/ 462915 w 990600"/>
                <a:gd name="connsiteY9" fmla="*/ 992879 h 990600"/>
                <a:gd name="connsiteX10" fmla="*/ 635318 w 990600"/>
                <a:gd name="connsiteY10" fmla="*/ 973829 h 990600"/>
                <a:gd name="connsiteX11" fmla="*/ 629603 w 990600"/>
                <a:gd name="connsiteY11" fmla="*/ 955731 h 990600"/>
                <a:gd name="connsiteX12" fmla="*/ 681990 w 990600"/>
                <a:gd name="connsiteY12" fmla="*/ 936681 h 990600"/>
                <a:gd name="connsiteX13" fmla="*/ 689610 w 990600"/>
                <a:gd name="connsiteY13" fmla="*/ 953826 h 990600"/>
                <a:gd name="connsiteX14" fmla="*/ 635318 w 990600"/>
                <a:gd name="connsiteY14" fmla="*/ 973829 h 990600"/>
                <a:gd name="connsiteX15" fmla="*/ 348615 w 990600"/>
                <a:gd name="connsiteY15" fmla="*/ 971924 h 990600"/>
                <a:gd name="connsiteX16" fmla="*/ 294322 w 990600"/>
                <a:gd name="connsiteY16" fmla="*/ 950969 h 990600"/>
                <a:gd name="connsiteX17" fmla="*/ 301943 w 990600"/>
                <a:gd name="connsiteY17" fmla="*/ 933824 h 990600"/>
                <a:gd name="connsiteX18" fmla="*/ 354330 w 990600"/>
                <a:gd name="connsiteY18" fmla="*/ 953826 h 990600"/>
                <a:gd name="connsiteX19" fmla="*/ 348615 w 990600"/>
                <a:gd name="connsiteY19" fmla="*/ 971924 h 990600"/>
                <a:gd name="connsiteX20" fmla="*/ 741998 w 990600"/>
                <a:gd name="connsiteY20" fmla="*/ 929061 h 990600"/>
                <a:gd name="connsiteX21" fmla="*/ 732473 w 990600"/>
                <a:gd name="connsiteY21" fmla="*/ 912869 h 990600"/>
                <a:gd name="connsiteX22" fmla="*/ 779145 w 990600"/>
                <a:gd name="connsiteY22" fmla="*/ 882389 h 990600"/>
                <a:gd name="connsiteX23" fmla="*/ 790575 w 990600"/>
                <a:gd name="connsiteY23" fmla="*/ 897629 h 990600"/>
                <a:gd name="connsiteX24" fmla="*/ 741998 w 990600"/>
                <a:gd name="connsiteY24" fmla="*/ 929061 h 990600"/>
                <a:gd name="connsiteX25" fmla="*/ 242888 w 990600"/>
                <a:gd name="connsiteY25" fmla="*/ 924299 h 990600"/>
                <a:gd name="connsiteX26" fmla="*/ 194310 w 990600"/>
                <a:gd name="connsiteY26" fmla="*/ 891914 h 990600"/>
                <a:gd name="connsiteX27" fmla="*/ 205740 w 990600"/>
                <a:gd name="connsiteY27" fmla="*/ 876674 h 990600"/>
                <a:gd name="connsiteX28" fmla="*/ 252413 w 990600"/>
                <a:gd name="connsiteY28" fmla="*/ 908106 h 990600"/>
                <a:gd name="connsiteX29" fmla="*/ 242888 w 990600"/>
                <a:gd name="connsiteY29" fmla="*/ 924299 h 990600"/>
                <a:gd name="connsiteX30" fmla="*/ 835343 w 990600"/>
                <a:gd name="connsiteY30" fmla="*/ 860481 h 990600"/>
                <a:gd name="connsiteX31" fmla="*/ 822008 w 990600"/>
                <a:gd name="connsiteY31" fmla="*/ 846194 h 990600"/>
                <a:gd name="connsiteX32" fmla="*/ 860108 w 990600"/>
                <a:gd name="connsiteY32" fmla="*/ 806189 h 990600"/>
                <a:gd name="connsiteX33" fmla="*/ 874395 w 990600"/>
                <a:gd name="connsiteY33" fmla="*/ 818571 h 990600"/>
                <a:gd name="connsiteX34" fmla="*/ 835343 w 990600"/>
                <a:gd name="connsiteY34" fmla="*/ 860481 h 990600"/>
                <a:gd name="connsiteX35" fmla="*/ 150495 w 990600"/>
                <a:gd name="connsiteY35" fmla="*/ 853814 h 990600"/>
                <a:gd name="connsiteX36" fmla="*/ 111443 w 990600"/>
                <a:gd name="connsiteY36" fmla="*/ 810951 h 990600"/>
                <a:gd name="connsiteX37" fmla="*/ 125730 w 990600"/>
                <a:gd name="connsiteY37" fmla="*/ 798569 h 990600"/>
                <a:gd name="connsiteX38" fmla="*/ 163830 w 990600"/>
                <a:gd name="connsiteY38" fmla="*/ 839526 h 990600"/>
                <a:gd name="connsiteX39" fmla="*/ 150495 w 990600"/>
                <a:gd name="connsiteY39" fmla="*/ 853814 h 990600"/>
                <a:gd name="connsiteX40" fmla="*/ 910590 w 990600"/>
                <a:gd name="connsiteY40" fmla="*/ 771899 h 990600"/>
                <a:gd name="connsiteX41" fmla="*/ 894398 w 990600"/>
                <a:gd name="connsiteY41" fmla="*/ 761421 h 990600"/>
                <a:gd name="connsiteX42" fmla="*/ 922973 w 990600"/>
                <a:gd name="connsiteY42" fmla="*/ 712844 h 990600"/>
                <a:gd name="connsiteX43" fmla="*/ 940117 w 990600"/>
                <a:gd name="connsiteY43" fmla="*/ 721416 h 990600"/>
                <a:gd name="connsiteX44" fmla="*/ 910590 w 990600"/>
                <a:gd name="connsiteY44" fmla="*/ 771899 h 990600"/>
                <a:gd name="connsiteX45" fmla="*/ 77152 w 990600"/>
                <a:gd name="connsiteY45" fmla="*/ 764279 h 990600"/>
                <a:gd name="connsiteX46" fmla="*/ 48577 w 990600"/>
                <a:gd name="connsiteY46" fmla="*/ 713796 h 990600"/>
                <a:gd name="connsiteX47" fmla="*/ 65722 w 990600"/>
                <a:gd name="connsiteY47" fmla="*/ 705224 h 990600"/>
                <a:gd name="connsiteX48" fmla="*/ 93345 w 990600"/>
                <a:gd name="connsiteY48" fmla="*/ 753801 h 990600"/>
                <a:gd name="connsiteX49" fmla="*/ 77152 w 990600"/>
                <a:gd name="connsiteY49" fmla="*/ 764279 h 990600"/>
                <a:gd name="connsiteX50" fmla="*/ 962978 w 990600"/>
                <a:gd name="connsiteY50" fmla="*/ 668076 h 990600"/>
                <a:gd name="connsiteX51" fmla="*/ 944880 w 990600"/>
                <a:gd name="connsiteY51" fmla="*/ 661409 h 990600"/>
                <a:gd name="connsiteX52" fmla="*/ 961073 w 990600"/>
                <a:gd name="connsiteY52" fmla="*/ 608069 h 990600"/>
                <a:gd name="connsiteX53" fmla="*/ 979170 w 990600"/>
                <a:gd name="connsiteY53" fmla="*/ 612831 h 990600"/>
                <a:gd name="connsiteX54" fmla="*/ 962978 w 990600"/>
                <a:gd name="connsiteY54" fmla="*/ 668076 h 990600"/>
                <a:gd name="connsiteX55" fmla="*/ 26670 w 990600"/>
                <a:gd name="connsiteY55" fmla="*/ 659504 h 990600"/>
                <a:gd name="connsiteX56" fmla="*/ 11430 w 990600"/>
                <a:gd name="connsiteY56" fmla="*/ 603306 h 990600"/>
                <a:gd name="connsiteX57" fmla="*/ 29527 w 990600"/>
                <a:gd name="connsiteY57" fmla="*/ 599496 h 990600"/>
                <a:gd name="connsiteX58" fmla="*/ 44768 w 990600"/>
                <a:gd name="connsiteY58" fmla="*/ 652836 h 990600"/>
                <a:gd name="connsiteX59" fmla="*/ 26670 w 990600"/>
                <a:gd name="connsiteY59" fmla="*/ 659504 h 990600"/>
                <a:gd name="connsiteX60" fmla="*/ 989648 w 990600"/>
                <a:gd name="connsiteY60" fmla="*/ 554729 h 990600"/>
                <a:gd name="connsiteX61" fmla="*/ 970598 w 990600"/>
                <a:gd name="connsiteY61" fmla="*/ 552824 h 990600"/>
                <a:gd name="connsiteX62" fmla="*/ 973455 w 990600"/>
                <a:gd name="connsiteY62" fmla="*/ 496626 h 990600"/>
                <a:gd name="connsiteX63" fmla="*/ 992505 w 990600"/>
                <a:gd name="connsiteY63" fmla="*/ 496626 h 990600"/>
                <a:gd name="connsiteX64" fmla="*/ 989648 w 990600"/>
                <a:gd name="connsiteY64" fmla="*/ 554729 h 990600"/>
                <a:gd name="connsiteX65" fmla="*/ 1905 w 990600"/>
                <a:gd name="connsiteY65" fmla="*/ 546156 h 990600"/>
                <a:gd name="connsiteX66" fmla="*/ 0 w 990600"/>
                <a:gd name="connsiteY66" fmla="*/ 497579 h 990600"/>
                <a:gd name="connsiteX67" fmla="*/ 0 w 990600"/>
                <a:gd name="connsiteY67" fmla="*/ 488054 h 990600"/>
                <a:gd name="connsiteX68" fmla="*/ 19050 w 990600"/>
                <a:gd name="connsiteY68" fmla="*/ 488054 h 990600"/>
                <a:gd name="connsiteX69" fmla="*/ 19050 w 990600"/>
                <a:gd name="connsiteY69" fmla="*/ 496626 h 990600"/>
                <a:gd name="connsiteX70" fmla="*/ 20955 w 990600"/>
                <a:gd name="connsiteY70" fmla="*/ 543299 h 990600"/>
                <a:gd name="connsiteX71" fmla="*/ 1905 w 990600"/>
                <a:gd name="connsiteY71" fmla="*/ 546156 h 990600"/>
                <a:gd name="connsiteX72" fmla="*/ 972503 w 990600"/>
                <a:gd name="connsiteY72" fmla="*/ 458526 h 990600"/>
                <a:gd name="connsiteX73" fmla="*/ 964883 w 990600"/>
                <a:gd name="connsiteY73" fmla="*/ 403281 h 990600"/>
                <a:gd name="connsiteX74" fmla="*/ 982980 w 990600"/>
                <a:gd name="connsiteY74" fmla="*/ 399471 h 990600"/>
                <a:gd name="connsiteX75" fmla="*/ 990600 w 990600"/>
                <a:gd name="connsiteY75" fmla="*/ 456621 h 990600"/>
                <a:gd name="connsiteX76" fmla="*/ 972503 w 990600"/>
                <a:gd name="connsiteY76" fmla="*/ 458526 h 990600"/>
                <a:gd name="connsiteX77" fmla="*/ 22860 w 990600"/>
                <a:gd name="connsiteY77" fmla="*/ 432809 h 990600"/>
                <a:gd name="connsiteX78" fmla="*/ 3810 w 990600"/>
                <a:gd name="connsiteY78" fmla="*/ 429951 h 990600"/>
                <a:gd name="connsiteX79" fmla="*/ 15240 w 990600"/>
                <a:gd name="connsiteY79" fmla="*/ 372801 h 990600"/>
                <a:gd name="connsiteX80" fmla="*/ 33338 w 990600"/>
                <a:gd name="connsiteY80" fmla="*/ 377564 h 990600"/>
                <a:gd name="connsiteX81" fmla="*/ 22860 w 990600"/>
                <a:gd name="connsiteY81" fmla="*/ 432809 h 990600"/>
                <a:gd name="connsiteX82" fmla="*/ 950595 w 990600"/>
                <a:gd name="connsiteY82" fmla="*/ 348989 h 990600"/>
                <a:gd name="connsiteX83" fmla="*/ 930592 w 990600"/>
                <a:gd name="connsiteY83" fmla="*/ 296601 h 990600"/>
                <a:gd name="connsiteX84" fmla="*/ 947737 w 990600"/>
                <a:gd name="connsiteY84" fmla="*/ 288981 h 990600"/>
                <a:gd name="connsiteX85" fmla="*/ 968692 w 990600"/>
                <a:gd name="connsiteY85" fmla="*/ 343274 h 990600"/>
                <a:gd name="connsiteX86" fmla="*/ 950595 w 990600"/>
                <a:gd name="connsiteY86" fmla="*/ 348989 h 990600"/>
                <a:gd name="connsiteX87" fmla="*/ 50482 w 990600"/>
                <a:gd name="connsiteY87" fmla="*/ 324224 h 990600"/>
                <a:gd name="connsiteX88" fmla="*/ 32385 w 990600"/>
                <a:gd name="connsiteY88" fmla="*/ 317556 h 990600"/>
                <a:gd name="connsiteX89" fmla="*/ 56197 w 990600"/>
                <a:gd name="connsiteY89" fmla="*/ 264216 h 990600"/>
                <a:gd name="connsiteX90" fmla="*/ 73343 w 990600"/>
                <a:gd name="connsiteY90" fmla="*/ 272789 h 990600"/>
                <a:gd name="connsiteX91" fmla="*/ 50482 w 990600"/>
                <a:gd name="connsiteY91" fmla="*/ 324224 h 990600"/>
                <a:gd name="connsiteX92" fmla="*/ 903923 w 990600"/>
                <a:gd name="connsiteY92" fmla="*/ 248024 h 990600"/>
                <a:gd name="connsiteX93" fmla="*/ 871537 w 990600"/>
                <a:gd name="connsiteY93" fmla="*/ 202304 h 990600"/>
                <a:gd name="connsiteX94" fmla="*/ 886778 w 990600"/>
                <a:gd name="connsiteY94" fmla="*/ 190874 h 990600"/>
                <a:gd name="connsiteX95" fmla="*/ 920115 w 990600"/>
                <a:gd name="connsiteY95" fmla="*/ 238499 h 990600"/>
                <a:gd name="connsiteX96" fmla="*/ 903923 w 990600"/>
                <a:gd name="connsiteY96" fmla="*/ 248024 h 990600"/>
                <a:gd name="connsiteX97" fmla="*/ 102870 w 990600"/>
                <a:gd name="connsiteY97" fmla="*/ 226116 h 990600"/>
                <a:gd name="connsiteX98" fmla="*/ 87630 w 990600"/>
                <a:gd name="connsiteY98" fmla="*/ 215639 h 990600"/>
                <a:gd name="connsiteX99" fmla="*/ 123825 w 990600"/>
                <a:gd name="connsiteY99" fmla="*/ 169919 h 990600"/>
                <a:gd name="connsiteX100" fmla="*/ 138113 w 990600"/>
                <a:gd name="connsiteY100" fmla="*/ 182301 h 990600"/>
                <a:gd name="connsiteX101" fmla="*/ 102870 w 990600"/>
                <a:gd name="connsiteY101" fmla="*/ 226116 h 990600"/>
                <a:gd name="connsiteX102" fmla="*/ 835343 w 990600"/>
                <a:gd name="connsiteY102" fmla="*/ 160394 h 990600"/>
                <a:gd name="connsiteX103" fmla="*/ 793433 w 990600"/>
                <a:gd name="connsiteY103" fmla="*/ 123246 h 990600"/>
                <a:gd name="connsiteX104" fmla="*/ 804862 w 990600"/>
                <a:gd name="connsiteY104" fmla="*/ 108006 h 990600"/>
                <a:gd name="connsiteX105" fmla="*/ 847725 w 990600"/>
                <a:gd name="connsiteY105" fmla="*/ 147059 h 990600"/>
                <a:gd name="connsiteX106" fmla="*/ 835343 w 990600"/>
                <a:gd name="connsiteY106" fmla="*/ 160394 h 990600"/>
                <a:gd name="connsiteX107" fmla="*/ 177165 w 990600"/>
                <a:gd name="connsiteY107" fmla="*/ 142296 h 990600"/>
                <a:gd name="connsiteX108" fmla="*/ 164783 w 990600"/>
                <a:gd name="connsiteY108" fmla="*/ 128009 h 990600"/>
                <a:gd name="connsiteX109" fmla="*/ 210502 w 990600"/>
                <a:gd name="connsiteY109" fmla="*/ 91814 h 990600"/>
                <a:gd name="connsiteX110" fmla="*/ 220980 w 990600"/>
                <a:gd name="connsiteY110" fmla="*/ 107054 h 990600"/>
                <a:gd name="connsiteX111" fmla="*/ 177165 w 990600"/>
                <a:gd name="connsiteY111" fmla="*/ 142296 h 990600"/>
                <a:gd name="connsiteX112" fmla="*/ 747712 w 990600"/>
                <a:gd name="connsiteY112" fmla="*/ 90861 h 990600"/>
                <a:gd name="connsiteX113" fmla="*/ 698183 w 990600"/>
                <a:gd name="connsiteY113" fmla="*/ 64191 h 990600"/>
                <a:gd name="connsiteX114" fmla="*/ 705803 w 990600"/>
                <a:gd name="connsiteY114" fmla="*/ 47046 h 990600"/>
                <a:gd name="connsiteX115" fmla="*/ 757237 w 990600"/>
                <a:gd name="connsiteY115" fmla="*/ 74669 h 990600"/>
                <a:gd name="connsiteX116" fmla="*/ 747712 w 990600"/>
                <a:gd name="connsiteY116" fmla="*/ 90861 h 990600"/>
                <a:gd name="connsiteX117" fmla="*/ 267653 w 990600"/>
                <a:gd name="connsiteY117" fmla="*/ 77526 h 990600"/>
                <a:gd name="connsiteX118" fmla="*/ 258127 w 990600"/>
                <a:gd name="connsiteY118" fmla="*/ 61334 h 990600"/>
                <a:gd name="connsiteX119" fmla="*/ 310515 w 990600"/>
                <a:gd name="connsiteY119" fmla="*/ 36569 h 990600"/>
                <a:gd name="connsiteX120" fmla="*/ 317183 w 990600"/>
                <a:gd name="connsiteY120" fmla="*/ 53714 h 990600"/>
                <a:gd name="connsiteX121" fmla="*/ 267653 w 990600"/>
                <a:gd name="connsiteY121" fmla="*/ 77526 h 990600"/>
                <a:gd name="connsiteX122" fmla="*/ 646748 w 990600"/>
                <a:gd name="connsiteY122" fmla="*/ 43236 h 990600"/>
                <a:gd name="connsiteX123" fmla="*/ 592455 w 990600"/>
                <a:gd name="connsiteY123" fmla="*/ 28949 h 990600"/>
                <a:gd name="connsiteX124" fmla="*/ 596265 w 990600"/>
                <a:gd name="connsiteY124" fmla="*/ 10851 h 990600"/>
                <a:gd name="connsiteX125" fmla="*/ 652462 w 990600"/>
                <a:gd name="connsiteY125" fmla="*/ 26091 h 990600"/>
                <a:gd name="connsiteX126" fmla="*/ 646748 w 990600"/>
                <a:gd name="connsiteY126" fmla="*/ 43236 h 990600"/>
                <a:gd name="connsiteX127" fmla="*/ 371475 w 990600"/>
                <a:gd name="connsiteY127" fmla="*/ 35616 h 990600"/>
                <a:gd name="connsiteX128" fmla="*/ 366712 w 990600"/>
                <a:gd name="connsiteY128" fmla="*/ 17519 h 990600"/>
                <a:gd name="connsiteX129" fmla="*/ 423862 w 990600"/>
                <a:gd name="connsiteY129" fmla="*/ 6089 h 990600"/>
                <a:gd name="connsiteX130" fmla="*/ 426720 w 990600"/>
                <a:gd name="connsiteY130" fmla="*/ 25139 h 990600"/>
                <a:gd name="connsiteX131" fmla="*/ 371475 w 990600"/>
                <a:gd name="connsiteY131" fmla="*/ 35616 h 990600"/>
                <a:gd name="connsiteX132" fmla="*/ 537210 w 990600"/>
                <a:gd name="connsiteY132" fmla="*/ 21329 h 990600"/>
                <a:gd name="connsiteX133" fmla="*/ 481012 w 990600"/>
                <a:gd name="connsiteY133" fmla="*/ 19424 h 990600"/>
                <a:gd name="connsiteX134" fmla="*/ 480060 w 990600"/>
                <a:gd name="connsiteY134" fmla="*/ 374 h 990600"/>
                <a:gd name="connsiteX135" fmla="*/ 538162 w 990600"/>
                <a:gd name="connsiteY135" fmla="*/ 2279 h 990600"/>
                <a:gd name="connsiteX136" fmla="*/ 537210 w 990600"/>
                <a:gd name="connsiteY136" fmla="*/ 21329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990600" h="990600">
                  <a:moveTo>
                    <a:pt x="521018" y="992879"/>
                  </a:moveTo>
                  <a:lnTo>
                    <a:pt x="520065" y="973829"/>
                  </a:lnTo>
                  <a:cubicBezTo>
                    <a:pt x="539115" y="972876"/>
                    <a:pt x="557212" y="970971"/>
                    <a:pt x="575310" y="968114"/>
                  </a:cubicBezTo>
                  <a:lnTo>
                    <a:pt x="578168" y="987164"/>
                  </a:lnTo>
                  <a:cubicBezTo>
                    <a:pt x="560070" y="990021"/>
                    <a:pt x="540068" y="991926"/>
                    <a:pt x="521018" y="992879"/>
                  </a:cubicBezTo>
                  <a:close/>
                  <a:moveTo>
                    <a:pt x="462915" y="992879"/>
                  </a:moveTo>
                  <a:cubicBezTo>
                    <a:pt x="443865" y="991926"/>
                    <a:pt x="423862" y="989069"/>
                    <a:pt x="404812" y="985259"/>
                  </a:cubicBezTo>
                  <a:lnTo>
                    <a:pt x="408622" y="966209"/>
                  </a:lnTo>
                  <a:cubicBezTo>
                    <a:pt x="426720" y="970019"/>
                    <a:pt x="445770" y="971924"/>
                    <a:pt x="463868" y="972876"/>
                  </a:cubicBezTo>
                  <a:lnTo>
                    <a:pt x="462915" y="992879"/>
                  </a:lnTo>
                  <a:close/>
                  <a:moveTo>
                    <a:pt x="635318" y="973829"/>
                  </a:moveTo>
                  <a:lnTo>
                    <a:pt x="629603" y="955731"/>
                  </a:lnTo>
                  <a:cubicBezTo>
                    <a:pt x="647700" y="950969"/>
                    <a:pt x="664845" y="944301"/>
                    <a:pt x="681990" y="936681"/>
                  </a:cubicBezTo>
                  <a:lnTo>
                    <a:pt x="689610" y="953826"/>
                  </a:lnTo>
                  <a:cubicBezTo>
                    <a:pt x="672465" y="962399"/>
                    <a:pt x="653415" y="969066"/>
                    <a:pt x="635318" y="973829"/>
                  </a:cubicBezTo>
                  <a:close/>
                  <a:moveTo>
                    <a:pt x="348615" y="971924"/>
                  </a:moveTo>
                  <a:cubicBezTo>
                    <a:pt x="330518" y="966209"/>
                    <a:pt x="311468" y="959541"/>
                    <a:pt x="294322" y="950969"/>
                  </a:cubicBezTo>
                  <a:lnTo>
                    <a:pt x="301943" y="933824"/>
                  </a:lnTo>
                  <a:cubicBezTo>
                    <a:pt x="319087" y="941444"/>
                    <a:pt x="336233" y="948111"/>
                    <a:pt x="354330" y="953826"/>
                  </a:cubicBezTo>
                  <a:lnTo>
                    <a:pt x="348615" y="971924"/>
                  </a:lnTo>
                  <a:close/>
                  <a:moveTo>
                    <a:pt x="741998" y="929061"/>
                  </a:moveTo>
                  <a:lnTo>
                    <a:pt x="732473" y="912869"/>
                  </a:lnTo>
                  <a:cubicBezTo>
                    <a:pt x="748665" y="903344"/>
                    <a:pt x="763905" y="893819"/>
                    <a:pt x="779145" y="882389"/>
                  </a:cubicBezTo>
                  <a:lnTo>
                    <a:pt x="790575" y="897629"/>
                  </a:lnTo>
                  <a:cubicBezTo>
                    <a:pt x="775335" y="909059"/>
                    <a:pt x="759143" y="919536"/>
                    <a:pt x="741998" y="929061"/>
                  </a:cubicBezTo>
                  <a:close/>
                  <a:moveTo>
                    <a:pt x="242888" y="924299"/>
                  </a:moveTo>
                  <a:cubicBezTo>
                    <a:pt x="226695" y="914774"/>
                    <a:pt x="210502" y="903344"/>
                    <a:pt x="194310" y="891914"/>
                  </a:cubicBezTo>
                  <a:lnTo>
                    <a:pt x="205740" y="876674"/>
                  </a:lnTo>
                  <a:cubicBezTo>
                    <a:pt x="220027" y="888104"/>
                    <a:pt x="236220" y="898581"/>
                    <a:pt x="252413" y="908106"/>
                  </a:cubicBezTo>
                  <a:lnTo>
                    <a:pt x="242888" y="924299"/>
                  </a:lnTo>
                  <a:close/>
                  <a:moveTo>
                    <a:pt x="835343" y="860481"/>
                  </a:moveTo>
                  <a:lnTo>
                    <a:pt x="822008" y="846194"/>
                  </a:lnTo>
                  <a:cubicBezTo>
                    <a:pt x="835343" y="833811"/>
                    <a:pt x="848678" y="819524"/>
                    <a:pt x="860108" y="806189"/>
                  </a:cubicBezTo>
                  <a:lnTo>
                    <a:pt x="874395" y="818571"/>
                  </a:lnTo>
                  <a:cubicBezTo>
                    <a:pt x="862965" y="832859"/>
                    <a:pt x="849630" y="847146"/>
                    <a:pt x="835343" y="860481"/>
                  </a:cubicBezTo>
                  <a:close/>
                  <a:moveTo>
                    <a:pt x="150495" y="853814"/>
                  </a:moveTo>
                  <a:cubicBezTo>
                    <a:pt x="136208" y="840479"/>
                    <a:pt x="123825" y="826191"/>
                    <a:pt x="111443" y="810951"/>
                  </a:cubicBezTo>
                  <a:lnTo>
                    <a:pt x="125730" y="798569"/>
                  </a:lnTo>
                  <a:cubicBezTo>
                    <a:pt x="137160" y="812856"/>
                    <a:pt x="150495" y="827144"/>
                    <a:pt x="163830" y="839526"/>
                  </a:cubicBezTo>
                  <a:lnTo>
                    <a:pt x="150495" y="853814"/>
                  </a:lnTo>
                  <a:close/>
                  <a:moveTo>
                    <a:pt x="910590" y="771899"/>
                  </a:moveTo>
                  <a:lnTo>
                    <a:pt x="894398" y="761421"/>
                  </a:lnTo>
                  <a:cubicBezTo>
                    <a:pt x="904875" y="746181"/>
                    <a:pt x="914400" y="729989"/>
                    <a:pt x="922973" y="712844"/>
                  </a:cubicBezTo>
                  <a:lnTo>
                    <a:pt x="940117" y="721416"/>
                  </a:lnTo>
                  <a:cubicBezTo>
                    <a:pt x="930592" y="738561"/>
                    <a:pt x="921067" y="755706"/>
                    <a:pt x="910590" y="771899"/>
                  </a:cubicBezTo>
                  <a:close/>
                  <a:moveTo>
                    <a:pt x="77152" y="764279"/>
                  </a:moveTo>
                  <a:cubicBezTo>
                    <a:pt x="66675" y="748086"/>
                    <a:pt x="57150" y="730941"/>
                    <a:pt x="48577" y="713796"/>
                  </a:cubicBezTo>
                  <a:lnTo>
                    <a:pt x="65722" y="705224"/>
                  </a:lnTo>
                  <a:cubicBezTo>
                    <a:pt x="73343" y="722369"/>
                    <a:pt x="82868" y="738561"/>
                    <a:pt x="93345" y="753801"/>
                  </a:cubicBezTo>
                  <a:lnTo>
                    <a:pt x="77152" y="764279"/>
                  </a:lnTo>
                  <a:close/>
                  <a:moveTo>
                    <a:pt x="962978" y="668076"/>
                  </a:moveTo>
                  <a:lnTo>
                    <a:pt x="944880" y="661409"/>
                  </a:lnTo>
                  <a:cubicBezTo>
                    <a:pt x="951548" y="644264"/>
                    <a:pt x="956310" y="626166"/>
                    <a:pt x="961073" y="608069"/>
                  </a:cubicBezTo>
                  <a:lnTo>
                    <a:pt x="979170" y="612831"/>
                  </a:lnTo>
                  <a:cubicBezTo>
                    <a:pt x="975360" y="630929"/>
                    <a:pt x="969645" y="649979"/>
                    <a:pt x="962978" y="668076"/>
                  </a:cubicBezTo>
                  <a:close/>
                  <a:moveTo>
                    <a:pt x="26670" y="659504"/>
                  </a:moveTo>
                  <a:cubicBezTo>
                    <a:pt x="20002" y="641406"/>
                    <a:pt x="15240" y="622356"/>
                    <a:pt x="11430" y="603306"/>
                  </a:cubicBezTo>
                  <a:lnTo>
                    <a:pt x="29527" y="599496"/>
                  </a:lnTo>
                  <a:cubicBezTo>
                    <a:pt x="33338" y="617594"/>
                    <a:pt x="38100" y="635691"/>
                    <a:pt x="44768" y="652836"/>
                  </a:cubicBezTo>
                  <a:lnTo>
                    <a:pt x="26670" y="659504"/>
                  </a:lnTo>
                  <a:close/>
                  <a:moveTo>
                    <a:pt x="989648" y="554729"/>
                  </a:moveTo>
                  <a:lnTo>
                    <a:pt x="970598" y="552824"/>
                  </a:lnTo>
                  <a:cubicBezTo>
                    <a:pt x="972503" y="534726"/>
                    <a:pt x="973455" y="515676"/>
                    <a:pt x="973455" y="496626"/>
                  </a:cubicBezTo>
                  <a:lnTo>
                    <a:pt x="992505" y="496626"/>
                  </a:lnTo>
                  <a:cubicBezTo>
                    <a:pt x="993458" y="516629"/>
                    <a:pt x="991553" y="535679"/>
                    <a:pt x="989648" y="554729"/>
                  </a:cubicBezTo>
                  <a:close/>
                  <a:moveTo>
                    <a:pt x="1905" y="546156"/>
                  </a:moveTo>
                  <a:cubicBezTo>
                    <a:pt x="0" y="529964"/>
                    <a:pt x="0" y="513771"/>
                    <a:pt x="0" y="497579"/>
                  </a:cubicBezTo>
                  <a:cubicBezTo>
                    <a:pt x="0" y="494721"/>
                    <a:pt x="0" y="491864"/>
                    <a:pt x="0" y="488054"/>
                  </a:cubicBezTo>
                  <a:lnTo>
                    <a:pt x="19050" y="488054"/>
                  </a:lnTo>
                  <a:cubicBezTo>
                    <a:pt x="19050" y="490911"/>
                    <a:pt x="19050" y="493769"/>
                    <a:pt x="19050" y="496626"/>
                  </a:cubicBezTo>
                  <a:cubicBezTo>
                    <a:pt x="19050" y="511866"/>
                    <a:pt x="20002" y="528059"/>
                    <a:pt x="20955" y="543299"/>
                  </a:cubicBezTo>
                  <a:lnTo>
                    <a:pt x="1905" y="546156"/>
                  </a:lnTo>
                  <a:close/>
                  <a:moveTo>
                    <a:pt x="972503" y="458526"/>
                  </a:moveTo>
                  <a:cubicBezTo>
                    <a:pt x="970598" y="440429"/>
                    <a:pt x="968692" y="421379"/>
                    <a:pt x="964883" y="403281"/>
                  </a:cubicBezTo>
                  <a:lnTo>
                    <a:pt x="982980" y="399471"/>
                  </a:lnTo>
                  <a:cubicBezTo>
                    <a:pt x="986790" y="418521"/>
                    <a:pt x="989648" y="437571"/>
                    <a:pt x="990600" y="456621"/>
                  </a:cubicBezTo>
                  <a:lnTo>
                    <a:pt x="972503" y="458526"/>
                  </a:lnTo>
                  <a:close/>
                  <a:moveTo>
                    <a:pt x="22860" y="432809"/>
                  </a:moveTo>
                  <a:lnTo>
                    <a:pt x="3810" y="429951"/>
                  </a:lnTo>
                  <a:cubicBezTo>
                    <a:pt x="6668" y="410901"/>
                    <a:pt x="10477" y="391851"/>
                    <a:pt x="15240" y="372801"/>
                  </a:cubicBezTo>
                  <a:lnTo>
                    <a:pt x="33338" y="377564"/>
                  </a:lnTo>
                  <a:cubicBezTo>
                    <a:pt x="28575" y="395661"/>
                    <a:pt x="25718" y="413759"/>
                    <a:pt x="22860" y="432809"/>
                  </a:cubicBezTo>
                  <a:close/>
                  <a:moveTo>
                    <a:pt x="950595" y="348989"/>
                  </a:moveTo>
                  <a:cubicBezTo>
                    <a:pt x="944880" y="330891"/>
                    <a:pt x="938212" y="313746"/>
                    <a:pt x="930592" y="296601"/>
                  </a:cubicBezTo>
                  <a:lnTo>
                    <a:pt x="947737" y="288981"/>
                  </a:lnTo>
                  <a:cubicBezTo>
                    <a:pt x="955358" y="306126"/>
                    <a:pt x="962978" y="325176"/>
                    <a:pt x="968692" y="343274"/>
                  </a:cubicBezTo>
                  <a:lnTo>
                    <a:pt x="950595" y="348989"/>
                  </a:lnTo>
                  <a:close/>
                  <a:moveTo>
                    <a:pt x="50482" y="324224"/>
                  </a:moveTo>
                  <a:lnTo>
                    <a:pt x="32385" y="317556"/>
                  </a:lnTo>
                  <a:cubicBezTo>
                    <a:pt x="39052" y="299459"/>
                    <a:pt x="47625" y="281361"/>
                    <a:pt x="56197" y="264216"/>
                  </a:cubicBezTo>
                  <a:lnTo>
                    <a:pt x="73343" y="272789"/>
                  </a:lnTo>
                  <a:cubicBezTo>
                    <a:pt x="65722" y="289934"/>
                    <a:pt x="57150" y="307079"/>
                    <a:pt x="50482" y="324224"/>
                  </a:cubicBezTo>
                  <a:close/>
                  <a:moveTo>
                    <a:pt x="903923" y="248024"/>
                  </a:moveTo>
                  <a:cubicBezTo>
                    <a:pt x="894398" y="231831"/>
                    <a:pt x="883920" y="216591"/>
                    <a:pt x="871537" y="202304"/>
                  </a:cubicBezTo>
                  <a:lnTo>
                    <a:pt x="886778" y="190874"/>
                  </a:lnTo>
                  <a:cubicBezTo>
                    <a:pt x="899160" y="206114"/>
                    <a:pt x="909637" y="222306"/>
                    <a:pt x="920115" y="238499"/>
                  </a:cubicBezTo>
                  <a:lnTo>
                    <a:pt x="903923" y="248024"/>
                  </a:lnTo>
                  <a:close/>
                  <a:moveTo>
                    <a:pt x="102870" y="226116"/>
                  </a:moveTo>
                  <a:lnTo>
                    <a:pt x="87630" y="215639"/>
                  </a:lnTo>
                  <a:cubicBezTo>
                    <a:pt x="99060" y="199446"/>
                    <a:pt x="110490" y="184206"/>
                    <a:pt x="123825" y="169919"/>
                  </a:cubicBezTo>
                  <a:lnTo>
                    <a:pt x="138113" y="182301"/>
                  </a:lnTo>
                  <a:cubicBezTo>
                    <a:pt x="124777" y="195636"/>
                    <a:pt x="113347" y="210876"/>
                    <a:pt x="102870" y="226116"/>
                  </a:cubicBezTo>
                  <a:close/>
                  <a:moveTo>
                    <a:pt x="835343" y="160394"/>
                  </a:moveTo>
                  <a:cubicBezTo>
                    <a:pt x="822008" y="147059"/>
                    <a:pt x="808673" y="134676"/>
                    <a:pt x="793433" y="123246"/>
                  </a:cubicBezTo>
                  <a:lnTo>
                    <a:pt x="804862" y="108006"/>
                  </a:lnTo>
                  <a:cubicBezTo>
                    <a:pt x="820103" y="120389"/>
                    <a:pt x="834390" y="132771"/>
                    <a:pt x="847725" y="147059"/>
                  </a:cubicBezTo>
                  <a:lnTo>
                    <a:pt x="835343" y="160394"/>
                  </a:lnTo>
                  <a:close/>
                  <a:moveTo>
                    <a:pt x="177165" y="142296"/>
                  </a:moveTo>
                  <a:lnTo>
                    <a:pt x="164783" y="128009"/>
                  </a:lnTo>
                  <a:cubicBezTo>
                    <a:pt x="179070" y="114674"/>
                    <a:pt x="194310" y="103244"/>
                    <a:pt x="210502" y="91814"/>
                  </a:cubicBezTo>
                  <a:lnTo>
                    <a:pt x="220980" y="107054"/>
                  </a:lnTo>
                  <a:cubicBezTo>
                    <a:pt x="204788" y="117531"/>
                    <a:pt x="190500" y="129914"/>
                    <a:pt x="177165" y="142296"/>
                  </a:cubicBezTo>
                  <a:close/>
                  <a:moveTo>
                    <a:pt x="747712" y="90861"/>
                  </a:moveTo>
                  <a:cubicBezTo>
                    <a:pt x="731520" y="81336"/>
                    <a:pt x="715328" y="71811"/>
                    <a:pt x="698183" y="64191"/>
                  </a:cubicBezTo>
                  <a:lnTo>
                    <a:pt x="705803" y="47046"/>
                  </a:lnTo>
                  <a:cubicBezTo>
                    <a:pt x="722948" y="55619"/>
                    <a:pt x="740093" y="64191"/>
                    <a:pt x="757237" y="74669"/>
                  </a:cubicBezTo>
                  <a:lnTo>
                    <a:pt x="747712" y="90861"/>
                  </a:lnTo>
                  <a:close/>
                  <a:moveTo>
                    <a:pt x="267653" y="77526"/>
                  </a:moveTo>
                  <a:lnTo>
                    <a:pt x="258127" y="61334"/>
                  </a:lnTo>
                  <a:cubicBezTo>
                    <a:pt x="275272" y="51809"/>
                    <a:pt x="292418" y="44189"/>
                    <a:pt x="310515" y="36569"/>
                  </a:cubicBezTo>
                  <a:lnTo>
                    <a:pt x="317183" y="53714"/>
                  </a:lnTo>
                  <a:cubicBezTo>
                    <a:pt x="300990" y="60381"/>
                    <a:pt x="283845" y="68954"/>
                    <a:pt x="267653" y="77526"/>
                  </a:cubicBezTo>
                  <a:close/>
                  <a:moveTo>
                    <a:pt x="646748" y="43236"/>
                  </a:moveTo>
                  <a:cubicBezTo>
                    <a:pt x="628650" y="37521"/>
                    <a:pt x="610553" y="32759"/>
                    <a:pt x="592455" y="28949"/>
                  </a:cubicBezTo>
                  <a:lnTo>
                    <a:pt x="596265" y="10851"/>
                  </a:lnTo>
                  <a:cubicBezTo>
                    <a:pt x="615315" y="14661"/>
                    <a:pt x="634365" y="19424"/>
                    <a:pt x="652462" y="26091"/>
                  </a:cubicBezTo>
                  <a:lnTo>
                    <a:pt x="646748" y="43236"/>
                  </a:lnTo>
                  <a:close/>
                  <a:moveTo>
                    <a:pt x="371475" y="35616"/>
                  </a:moveTo>
                  <a:lnTo>
                    <a:pt x="366712" y="17519"/>
                  </a:lnTo>
                  <a:cubicBezTo>
                    <a:pt x="385762" y="12756"/>
                    <a:pt x="404812" y="8946"/>
                    <a:pt x="423862" y="6089"/>
                  </a:cubicBezTo>
                  <a:lnTo>
                    <a:pt x="426720" y="25139"/>
                  </a:lnTo>
                  <a:cubicBezTo>
                    <a:pt x="407670" y="27044"/>
                    <a:pt x="389572" y="30854"/>
                    <a:pt x="371475" y="35616"/>
                  </a:cubicBezTo>
                  <a:close/>
                  <a:moveTo>
                    <a:pt x="537210" y="21329"/>
                  </a:moveTo>
                  <a:cubicBezTo>
                    <a:pt x="519112" y="19424"/>
                    <a:pt x="500062" y="19424"/>
                    <a:pt x="481012" y="19424"/>
                  </a:cubicBezTo>
                  <a:lnTo>
                    <a:pt x="480060" y="374"/>
                  </a:lnTo>
                  <a:cubicBezTo>
                    <a:pt x="499110" y="-579"/>
                    <a:pt x="519112" y="374"/>
                    <a:pt x="538162" y="2279"/>
                  </a:cubicBezTo>
                  <a:lnTo>
                    <a:pt x="537210" y="21329"/>
                  </a:lnTo>
                  <a:close/>
                </a:path>
              </a:pathLst>
            </a:custGeom>
            <a:solidFill>
              <a:srgbClr val="B5B9BC"/>
            </a:solid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7AC437A5-7B26-46C9-9086-02C1E2C3DEE3}"/>
                </a:ext>
              </a:extLst>
            </p:cNvPr>
            <p:cNvSpPr/>
            <p:nvPr/>
          </p:nvSpPr>
          <p:spPr>
            <a:xfrm>
              <a:off x="5248275" y="2664143"/>
              <a:ext cx="1552575" cy="1552575"/>
            </a:xfrm>
            <a:custGeom>
              <a:avLst/>
              <a:gdLst>
                <a:gd name="connsiteX0" fmla="*/ 795338 w 1552575"/>
                <a:gd name="connsiteY0" fmla="*/ 1558290 h 1552575"/>
                <a:gd name="connsiteX1" fmla="*/ 795338 w 1552575"/>
                <a:gd name="connsiteY1" fmla="*/ 1539240 h 1552575"/>
                <a:gd name="connsiteX2" fmla="*/ 851535 w 1552575"/>
                <a:gd name="connsiteY2" fmla="*/ 1536383 h 1552575"/>
                <a:gd name="connsiteX3" fmla="*/ 853440 w 1552575"/>
                <a:gd name="connsiteY3" fmla="*/ 1555433 h 1552575"/>
                <a:gd name="connsiteX4" fmla="*/ 795338 w 1552575"/>
                <a:gd name="connsiteY4" fmla="*/ 1558290 h 1552575"/>
                <a:gd name="connsiteX5" fmla="*/ 738188 w 1552575"/>
                <a:gd name="connsiteY5" fmla="*/ 1557338 h 1552575"/>
                <a:gd name="connsiteX6" fmla="*/ 681038 w 1552575"/>
                <a:gd name="connsiteY6" fmla="*/ 1552575 h 1552575"/>
                <a:gd name="connsiteX7" fmla="*/ 682943 w 1552575"/>
                <a:gd name="connsiteY7" fmla="*/ 1533525 h 1552575"/>
                <a:gd name="connsiteX8" fmla="*/ 739140 w 1552575"/>
                <a:gd name="connsiteY8" fmla="*/ 1538288 h 1552575"/>
                <a:gd name="connsiteX9" fmla="*/ 738188 w 1552575"/>
                <a:gd name="connsiteY9" fmla="*/ 1557338 h 1552575"/>
                <a:gd name="connsiteX10" fmla="*/ 909638 w 1552575"/>
                <a:gd name="connsiteY10" fmla="*/ 1547813 h 1552575"/>
                <a:gd name="connsiteX11" fmla="*/ 906780 w 1552575"/>
                <a:gd name="connsiteY11" fmla="*/ 1528763 h 1552575"/>
                <a:gd name="connsiteX12" fmla="*/ 962025 w 1552575"/>
                <a:gd name="connsiteY12" fmla="*/ 1517333 h 1552575"/>
                <a:gd name="connsiteX13" fmla="*/ 966788 w 1552575"/>
                <a:gd name="connsiteY13" fmla="*/ 1535430 h 1552575"/>
                <a:gd name="connsiteX14" fmla="*/ 909638 w 1552575"/>
                <a:gd name="connsiteY14" fmla="*/ 1547813 h 1552575"/>
                <a:gd name="connsiteX15" fmla="*/ 623888 w 1552575"/>
                <a:gd name="connsiteY15" fmla="*/ 1543050 h 1552575"/>
                <a:gd name="connsiteX16" fmla="*/ 567690 w 1552575"/>
                <a:gd name="connsiteY16" fmla="*/ 1529715 h 1552575"/>
                <a:gd name="connsiteX17" fmla="*/ 572453 w 1552575"/>
                <a:gd name="connsiteY17" fmla="*/ 1511618 h 1552575"/>
                <a:gd name="connsiteX18" fmla="*/ 626745 w 1552575"/>
                <a:gd name="connsiteY18" fmla="*/ 1524953 h 1552575"/>
                <a:gd name="connsiteX19" fmla="*/ 623888 w 1552575"/>
                <a:gd name="connsiteY19" fmla="*/ 1543050 h 1552575"/>
                <a:gd name="connsiteX20" fmla="*/ 1022033 w 1552575"/>
                <a:gd name="connsiteY20" fmla="*/ 1520190 h 1552575"/>
                <a:gd name="connsiteX21" fmla="*/ 1016318 w 1552575"/>
                <a:gd name="connsiteY21" fmla="*/ 1502093 h 1552575"/>
                <a:gd name="connsiteX22" fmla="*/ 1068705 w 1552575"/>
                <a:gd name="connsiteY22" fmla="*/ 1483043 h 1552575"/>
                <a:gd name="connsiteX23" fmla="*/ 1076325 w 1552575"/>
                <a:gd name="connsiteY23" fmla="*/ 1500188 h 1552575"/>
                <a:gd name="connsiteX24" fmla="*/ 1022033 w 1552575"/>
                <a:gd name="connsiteY24" fmla="*/ 1520190 h 1552575"/>
                <a:gd name="connsiteX25" fmla="*/ 513398 w 1552575"/>
                <a:gd name="connsiteY25" fmla="*/ 1512570 h 1552575"/>
                <a:gd name="connsiteX26" fmla="*/ 460058 w 1552575"/>
                <a:gd name="connsiteY26" fmla="*/ 1490663 h 1552575"/>
                <a:gd name="connsiteX27" fmla="*/ 467678 w 1552575"/>
                <a:gd name="connsiteY27" fmla="*/ 1473518 h 1552575"/>
                <a:gd name="connsiteX28" fmla="*/ 520065 w 1552575"/>
                <a:gd name="connsiteY28" fmla="*/ 1494473 h 1552575"/>
                <a:gd name="connsiteX29" fmla="*/ 513398 w 1552575"/>
                <a:gd name="connsiteY29" fmla="*/ 1512570 h 1552575"/>
                <a:gd name="connsiteX30" fmla="*/ 1127760 w 1552575"/>
                <a:gd name="connsiteY30" fmla="*/ 1476375 h 1552575"/>
                <a:gd name="connsiteX31" fmla="*/ 1119188 w 1552575"/>
                <a:gd name="connsiteY31" fmla="*/ 1459230 h 1552575"/>
                <a:gd name="connsiteX32" fmla="*/ 1168718 w 1552575"/>
                <a:gd name="connsiteY32" fmla="*/ 1432560 h 1552575"/>
                <a:gd name="connsiteX33" fmla="*/ 1178243 w 1552575"/>
                <a:gd name="connsiteY33" fmla="*/ 1448753 h 1552575"/>
                <a:gd name="connsiteX34" fmla="*/ 1127760 w 1552575"/>
                <a:gd name="connsiteY34" fmla="*/ 1476375 h 1552575"/>
                <a:gd name="connsiteX35" fmla="*/ 408623 w 1552575"/>
                <a:gd name="connsiteY35" fmla="*/ 1464945 h 1552575"/>
                <a:gd name="connsiteX36" fmla="*/ 359093 w 1552575"/>
                <a:gd name="connsiteY36" fmla="*/ 1435418 h 1552575"/>
                <a:gd name="connsiteX37" fmla="*/ 369570 w 1552575"/>
                <a:gd name="connsiteY37" fmla="*/ 1419225 h 1552575"/>
                <a:gd name="connsiteX38" fmla="*/ 418148 w 1552575"/>
                <a:gd name="connsiteY38" fmla="*/ 1447800 h 1552575"/>
                <a:gd name="connsiteX39" fmla="*/ 408623 w 1552575"/>
                <a:gd name="connsiteY39" fmla="*/ 1464945 h 1552575"/>
                <a:gd name="connsiteX40" fmla="*/ 1226820 w 1552575"/>
                <a:gd name="connsiteY40" fmla="*/ 1417320 h 1552575"/>
                <a:gd name="connsiteX41" fmla="*/ 1216343 w 1552575"/>
                <a:gd name="connsiteY41" fmla="*/ 1402080 h 1552575"/>
                <a:gd name="connsiteX42" fmla="*/ 1261110 w 1552575"/>
                <a:gd name="connsiteY42" fmla="*/ 1367790 h 1552575"/>
                <a:gd name="connsiteX43" fmla="*/ 1273493 w 1552575"/>
                <a:gd name="connsiteY43" fmla="*/ 1382078 h 1552575"/>
                <a:gd name="connsiteX44" fmla="*/ 1226820 w 1552575"/>
                <a:gd name="connsiteY44" fmla="*/ 1417320 h 1552575"/>
                <a:gd name="connsiteX45" fmla="*/ 311468 w 1552575"/>
                <a:gd name="connsiteY45" fmla="*/ 1403033 h 1552575"/>
                <a:gd name="connsiteX46" fmla="*/ 266700 w 1552575"/>
                <a:gd name="connsiteY46" fmla="*/ 1366838 h 1552575"/>
                <a:gd name="connsiteX47" fmla="*/ 279083 w 1552575"/>
                <a:gd name="connsiteY47" fmla="*/ 1352550 h 1552575"/>
                <a:gd name="connsiteX48" fmla="*/ 322898 w 1552575"/>
                <a:gd name="connsiteY48" fmla="*/ 1387793 h 1552575"/>
                <a:gd name="connsiteX49" fmla="*/ 311468 w 1552575"/>
                <a:gd name="connsiteY49" fmla="*/ 1403033 h 1552575"/>
                <a:gd name="connsiteX50" fmla="*/ 1315403 w 1552575"/>
                <a:gd name="connsiteY50" fmla="*/ 1344930 h 1552575"/>
                <a:gd name="connsiteX51" fmla="*/ 1302068 w 1552575"/>
                <a:gd name="connsiteY51" fmla="*/ 1331595 h 1552575"/>
                <a:gd name="connsiteX52" fmla="*/ 1341120 w 1552575"/>
                <a:gd name="connsiteY52" fmla="*/ 1291590 h 1552575"/>
                <a:gd name="connsiteX53" fmla="*/ 1355408 w 1552575"/>
                <a:gd name="connsiteY53" fmla="*/ 1303973 h 1552575"/>
                <a:gd name="connsiteX54" fmla="*/ 1315403 w 1552575"/>
                <a:gd name="connsiteY54" fmla="*/ 1344930 h 1552575"/>
                <a:gd name="connsiteX55" fmla="*/ 224790 w 1552575"/>
                <a:gd name="connsiteY55" fmla="*/ 1326833 h 1552575"/>
                <a:gd name="connsiteX56" fmla="*/ 185738 w 1552575"/>
                <a:gd name="connsiteY56" fmla="*/ 1284923 h 1552575"/>
                <a:gd name="connsiteX57" fmla="*/ 200025 w 1552575"/>
                <a:gd name="connsiteY57" fmla="*/ 1272540 h 1552575"/>
                <a:gd name="connsiteX58" fmla="*/ 238125 w 1552575"/>
                <a:gd name="connsiteY58" fmla="*/ 1313498 h 1552575"/>
                <a:gd name="connsiteX59" fmla="*/ 224790 w 1552575"/>
                <a:gd name="connsiteY59" fmla="*/ 1326833 h 1552575"/>
                <a:gd name="connsiteX60" fmla="*/ 1392555 w 1552575"/>
                <a:gd name="connsiteY60" fmla="*/ 1260158 h 1552575"/>
                <a:gd name="connsiteX61" fmla="*/ 1377315 w 1552575"/>
                <a:gd name="connsiteY61" fmla="*/ 1248728 h 1552575"/>
                <a:gd name="connsiteX62" fmla="*/ 1410653 w 1552575"/>
                <a:gd name="connsiteY62" fmla="*/ 1203008 h 1552575"/>
                <a:gd name="connsiteX63" fmla="*/ 1425893 w 1552575"/>
                <a:gd name="connsiteY63" fmla="*/ 1213485 h 1552575"/>
                <a:gd name="connsiteX64" fmla="*/ 1392555 w 1552575"/>
                <a:gd name="connsiteY64" fmla="*/ 1260158 h 1552575"/>
                <a:gd name="connsiteX65" fmla="*/ 150495 w 1552575"/>
                <a:gd name="connsiteY65" fmla="*/ 1240155 h 1552575"/>
                <a:gd name="connsiteX66" fmla="*/ 118110 w 1552575"/>
                <a:gd name="connsiteY66" fmla="*/ 1192530 h 1552575"/>
                <a:gd name="connsiteX67" fmla="*/ 134303 w 1552575"/>
                <a:gd name="connsiteY67" fmla="*/ 1182053 h 1552575"/>
                <a:gd name="connsiteX68" fmla="*/ 165735 w 1552575"/>
                <a:gd name="connsiteY68" fmla="*/ 1228725 h 1552575"/>
                <a:gd name="connsiteX69" fmla="*/ 150495 w 1552575"/>
                <a:gd name="connsiteY69" fmla="*/ 1240155 h 1552575"/>
                <a:gd name="connsiteX70" fmla="*/ 1457325 w 1552575"/>
                <a:gd name="connsiteY70" fmla="*/ 1164908 h 1552575"/>
                <a:gd name="connsiteX71" fmla="*/ 1441133 w 1552575"/>
                <a:gd name="connsiteY71" fmla="*/ 1155383 h 1552575"/>
                <a:gd name="connsiteX72" fmla="*/ 1466850 w 1552575"/>
                <a:gd name="connsiteY72" fmla="*/ 1105853 h 1552575"/>
                <a:gd name="connsiteX73" fmla="*/ 1483995 w 1552575"/>
                <a:gd name="connsiteY73" fmla="*/ 1114425 h 1552575"/>
                <a:gd name="connsiteX74" fmla="*/ 1457325 w 1552575"/>
                <a:gd name="connsiteY74" fmla="*/ 1164908 h 1552575"/>
                <a:gd name="connsiteX75" fmla="*/ 89535 w 1552575"/>
                <a:gd name="connsiteY75" fmla="*/ 1142048 h 1552575"/>
                <a:gd name="connsiteX76" fmla="*/ 64770 w 1552575"/>
                <a:gd name="connsiteY76" fmla="*/ 1090613 h 1552575"/>
                <a:gd name="connsiteX77" fmla="*/ 81915 w 1552575"/>
                <a:gd name="connsiteY77" fmla="*/ 1082993 h 1552575"/>
                <a:gd name="connsiteX78" fmla="*/ 106680 w 1552575"/>
                <a:gd name="connsiteY78" fmla="*/ 1133475 h 1552575"/>
                <a:gd name="connsiteX79" fmla="*/ 89535 w 1552575"/>
                <a:gd name="connsiteY79" fmla="*/ 1142048 h 1552575"/>
                <a:gd name="connsiteX80" fmla="*/ 1505903 w 1552575"/>
                <a:gd name="connsiteY80" fmla="*/ 1060133 h 1552575"/>
                <a:gd name="connsiteX81" fmla="*/ 1487805 w 1552575"/>
                <a:gd name="connsiteY81" fmla="*/ 1053465 h 1552575"/>
                <a:gd name="connsiteX82" fmla="*/ 1505903 w 1552575"/>
                <a:gd name="connsiteY82" fmla="*/ 1000125 h 1552575"/>
                <a:gd name="connsiteX83" fmla="*/ 1524000 w 1552575"/>
                <a:gd name="connsiteY83" fmla="*/ 1005840 h 1552575"/>
                <a:gd name="connsiteX84" fmla="*/ 1505903 w 1552575"/>
                <a:gd name="connsiteY84" fmla="*/ 1060133 h 1552575"/>
                <a:gd name="connsiteX85" fmla="*/ 43815 w 1552575"/>
                <a:gd name="connsiteY85" fmla="*/ 1037273 h 1552575"/>
                <a:gd name="connsiteX86" fmla="*/ 26670 w 1552575"/>
                <a:gd name="connsiteY86" fmla="*/ 982028 h 1552575"/>
                <a:gd name="connsiteX87" fmla="*/ 44768 w 1552575"/>
                <a:gd name="connsiteY87" fmla="*/ 977265 h 1552575"/>
                <a:gd name="connsiteX88" fmla="*/ 60960 w 1552575"/>
                <a:gd name="connsiteY88" fmla="*/ 1030605 h 1552575"/>
                <a:gd name="connsiteX89" fmla="*/ 43815 w 1552575"/>
                <a:gd name="connsiteY89" fmla="*/ 1037273 h 1552575"/>
                <a:gd name="connsiteX90" fmla="*/ 1540193 w 1552575"/>
                <a:gd name="connsiteY90" fmla="*/ 950595 h 1552575"/>
                <a:gd name="connsiteX91" fmla="*/ 1522095 w 1552575"/>
                <a:gd name="connsiteY91" fmla="*/ 946785 h 1552575"/>
                <a:gd name="connsiteX92" fmla="*/ 1532573 w 1552575"/>
                <a:gd name="connsiteY92" fmla="*/ 891540 h 1552575"/>
                <a:gd name="connsiteX93" fmla="*/ 1551623 w 1552575"/>
                <a:gd name="connsiteY93" fmla="*/ 894398 h 1552575"/>
                <a:gd name="connsiteX94" fmla="*/ 1540193 w 1552575"/>
                <a:gd name="connsiteY94" fmla="*/ 950595 h 1552575"/>
                <a:gd name="connsiteX95" fmla="*/ 13335 w 1552575"/>
                <a:gd name="connsiteY95" fmla="*/ 925830 h 1552575"/>
                <a:gd name="connsiteX96" fmla="*/ 4763 w 1552575"/>
                <a:gd name="connsiteY96" fmla="*/ 868680 h 1552575"/>
                <a:gd name="connsiteX97" fmla="*/ 23813 w 1552575"/>
                <a:gd name="connsiteY97" fmla="*/ 866775 h 1552575"/>
                <a:gd name="connsiteX98" fmla="*/ 32385 w 1552575"/>
                <a:gd name="connsiteY98" fmla="*/ 922020 h 1552575"/>
                <a:gd name="connsiteX99" fmla="*/ 13335 w 1552575"/>
                <a:gd name="connsiteY99" fmla="*/ 925830 h 1552575"/>
                <a:gd name="connsiteX100" fmla="*/ 1556385 w 1552575"/>
                <a:gd name="connsiteY100" fmla="*/ 837248 h 1552575"/>
                <a:gd name="connsiteX101" fmla="*/ 1537335 w 1552575"/>
                <a:gd name="connsiteY101" fmla="*/ 836295 h 1552575"/>
                <a:gd name="connsiteX102" fmla="*/ 1539240 w 1552575"/>
                <a:gd name="connsiteY102" fmla="*/ 780098 h 1552575"/>
                <a:gd name="connsiteX103" fmla="*/ 1558290 w 1552575"/>
                <a:gd name="connsiteY103" fmla="*/ 780098 h 1552575"/>
                <a:gd name="connsiteX104" fmla="*/ 1556385 w 1552575"/>
                <a:gd name="connsiteY104" fmla="*/ 837248 h 1552575"/>
                <a:gd name="connsiteX105" fmla="*/ 952 w 1552575"/>
                <a:gd name="connsiteY105" fmla="*/ 811530 h 1552575"/>
                <a:gd name="connsiteX106" fmla="*/ 0 w 1552575"/>
                <a:gd name="connsiteY106" fmla="*/ 779145 h 1552575"/>
                <a:gd name="connsiteX107" fmla="*/ 0 w 1552575"/>
                <a:gd name="connsiteY107" fmla="*/ 754380 h 1552575"/>
                <a:gd name="connsiteX108" fmla="*/ 19050 w 1552575"/>
                <a:gd name="connsiteY108" fmla="*/ 755333 h 1552575"/>
                <a:gd name="connsiteX109" fmla="*/ 19050 w 1552575"/>
                <a:gd name="connsiteY109" fmla="*/ 779145 h 1552575"/>
                <a:gd name="connsiteX110" fmla="*/ 20003 w 1552575"/>
                <a:gd name="connsiteY110" fmla="*/ 810578 h 1552575"/>
                <a:gd name="connsiteX111" fmla="*/ 952 w 1552575"/>
                <a:gd name="connsiteY111" fmla="*/ 811530 h 1552575"/>
                <a:gd name="connsiteX112" fmla="*/ 1539240 w 1552575"/>
                <a:gd name="connsiteY112" fmla="*/ 771525 h 1552575"/>
                <a:gd name="connsiteX113" fmla="*/ 1536383 w 1552575"/>
                <a:gd name="connsiteY113" fmla="*/ 715328 h 1552575"/>
                <a:gd name="connsiteX114" fmla="*/ 1555433 w 1552575"/>
                <a:gd name="connsiteY114" fmla="*/ 713423 h 1552575"/>
                <a:gd name="connsiteX115" fmla="*/ 1558290 w 1552575"/>
                <a:gd name="connsiteY115" fmla="*/ 770573 h 1552575"/>
                <a:gd name="connsiteX116" fmla="*/ 1539240 w 1552575"/>
                <a:gd name="connsiteY116" fmla="*/ 771525 h 1552575"/>
                <a:gd name="connsiteX117" fmla="*/ 22860 w 1552575"/>
                <a:gd name="connsiteY117" fmla="*/ 699135 h 1552575"/>
                <a:gd name="connsiteX118" fmla="*/ 3810 w 1552575"/>
                <a:gd name="connsiteY118" fmla="*/ 697230 h 1552575"/>
                <a:gd name="connsiteX119" fmla="*/ 12383 w 1552575"/>
                <a:gd name="connsiteY119" fmla="*/ 640080 h 1552575"/>
                <a:gd name="connsiteX120" fmla="*/ 31433 w 1552575"/>
                <a:gd name="connsiteY120" fmla="*/ 643890 h 1552575"/>
                <a:gd name="connsiteX121" fmla="*/ 22860 w 1552575"/>
                <a:gd name="connsiteY121" fmla="*/ 699135 h 1552575"/>
                <a:gd name="connsiteX122" fmla="*/ 1530668 w 1552575"/>
                <a:gd name="connsiteY122" fmla="*/ 660083 h 1552575"/>
                <a:gd name="connsiteX123" fmla="*/ 1520190 w 1552575"/>
                <a:gd name="connsiteY123" fmla="*/ 604838 h 1552575"/>
                <a:gd name="connsiteX124" fmla="*/ 1538288 w 1552575"/>
                <a:gd name="connsiteY124" fmla="*/ 600075 h 1552575"/>
                <a:gd name="connsiteX125" fmla="*/ 1549718 w 1552575"/>
                <a:gd name="connsiteY125" fmla="*/ 656273 h 1552575"/>
                <a:gd name="connsiteX126" fmla="*/ 1530668 w 1552575"/>
                <a:gd name="connsiteY126" fmla="*/ 660083 h 1552575"/>
                <a:gd name="connsiteX127" fmla="*/ 42863 w 1552575"/>
                <a:gd name="connsiteY127" fmla="*/ 588645 h 1552575"/>
                <a:gd name="connsiteX128" fmla="*/ 24765 w 1552575"/>
                <a:gd name="connsiteY128" fmla="*/ 583883 h 1552575"/>
                <a:gd name="connsiteX129" fmla="*/ 40958 w 1552575"/>
                <a:gd name="connsiteY129" fmla="*/ 528638 h 1552575"/>
                <a:gd name="connsiteX130" fmla="*/ 59055 w 1552575"/>
                <a:gd name="connsiteY130" fmla="*/ 534353 h 1552575"/>
                <a:gd name="connsiteX131" fmla="*/ 42863 w 1552575"/>
                <a:gd name="connsiteY131" fmla="*/ 588645 h 1552575"/>
                <a:gd name="connsiteX132" fmla="*/ 1504950 w 1552575"/>
                <a:gd name="connsiteY132" fmla="*/ 550545 h 1552575"/>
                <a:gd name="connsiteX133" fmla="*/ 1485900 w 1552575"/>
                <a:gd name="connsiteY133" fmla="*/ 498158 h 1552575"/>
                <a:gd name="connsiteX134" fmla="*/ 1503045 w 1552575"/>
                <a:gd name="connsiteY134" fmla="*/ 491490 h 1552575"/>
                <a:gd name="connsiteX135" fmla="*/ 1522095 w 1552575"/>
                <a:gd name="connsiteY135" fmla="*/ 545783 h 1552575"/>
                <a:gd name="connsiteX136" fmla="*/ 1504950 w 1552575"/>
                <a:gd name="connsiteY136" fmla="*/ 550545 h 1552575"/>
                <a:gd name="connsiteX137" fmla="*/ 79058 w 1552575"/>
                <a:gd name="connsiteY137" fmla="*/ 482918 h 1552575"/>
                <a:gd name="connsiteX138" fmla="*/ 61913 w 1552575"/>
                <a:gd name="connsiteY138" fmla="*/ 475298 h 1552575"/>
                <a:gd name="connsiteX139" fmla="*/ 86678 w 1552575"/>
                <a:gd name="connsiteY139" fmla="*/ 422910 h 1552575"/>
                <a:gd name="connsiteX140" fmla="*/ 103823 w 1552575"/>
                <a:gd name="connsiteY140" fmla="*/ 431483 h 1552575"/>
                <a:gd name="connsiteX141" fmla="*/ 79058 w 1552575"/>
                <a:gd name="connsiteY141" fmla="*/ 482918 h 1552575"/>
                <a:gd name="connsiteX142" fmla="*/ 1463040 w 1552575"/>
                <a:gd name="connsiteY142" fmla="*/ 446723 h 1552575"/>
                <a:gd name="connsiteX143" fmla="*/ 1436370 w 1552575"/>
                <a:gd name="connsiteY143" fmla="*/ 397193 h 1552575"/>
                <a:gd name="connsiteX144" fmla="*/ 1452563 w 1552575"/>
                <a:gd name="connsiteY144" fmla="*/ 387668 h 1552575"/>
                <a:gd name="connsiteX145" fmla="*/ 1479233 w 1552575"/>
                <a:gd name="connsiteY145" fmla="*/ 438150 h 1552575"/>
                <a:gd name="connsiteX146" fmla="*/ 1463040 w 1552575"/>
                <a:gd name="connsiteY146" fmla="*/ 446723 h 1552575"/>
                <a:gd name="connsiteX147" fmla="*/ 130493 w 1552575"/>
                <a:gd name="connsiteY147" fmla="*/ 382905 h 1552575"/>
                <a:gd name="connsiteX148" fmla="*/ 114300 w 1552575"/>
                <a:gd name="connsiteY148" fmla="*/ 373380 h 1552575"/>
                <a:gd name="connsiteX149" fmla="*/ 145733 w 1552575"/>
                <a:gd name="connsiteY149" fmla="*/ 325755 h 1552575"/>
                <a:gd name="connsiteX150" fmla="*/ 161925 w 1552575"/>
                <a:gd name="connsiteY150" fmla="*/ 336233 h 1552575"/>
                <a:gd name="connsiteX151" fmla="*/ 130493 w 1552575"/>
                <a:gd name="connsiteY151" fmla="*/ 382905 h 1552575"/>
                <a:gd name="connsiteX152" fmla="*/ 1406843 w 1552575"/>
                <a:gd name="connsiteY152" fmla="*/ 349568 h 1552575"/>
                <a:gd name="connsiteX153" fmla="*/ 1373505 w 1552575"/>
                <a:gd name="connsiteY153" fmla="*/ 304800 h 1552575"/>
                <a:gd name="connsiteX154" fmla="*/ 1388745 w 1552575"/>
                <a:gd name="connsiteY154" fmla="*/ 293370 h 1552575"/>
                <a:gd name="connsiteX155" fmla="*/ 1423035 w 1552575"/>
                <a:gd name="connsiteY155" fmla="*/ 339090 h 1552575"/>
                <a:gd name="connsiteX156" fmla="*/ 1406843 w 1552575"/>
                <a:gd name="connsiteY156" fmla="*/ 349568 h 1552575"/>
                <a:gd name="connsiteX157" fmla="*/ 196215 w 1552575"/>
                <a:gd name="connsiteY157" fmla="*/ 291465 h 1552575"/>
                <a:gd name="connsiteX158" fmla="*/ 180975 w 1552575"/>
                <a:gd name="connsiteY158" fmla="*/ 279083 h 1552575"/>
                <a:gd name="connsiteX159" fmla="*/ 219075 w 1552575"/>
                <a:gd name="connsiteY159" fmla="*/ 236220 h 1552575"/>
                <a:gd name="connsiteX160" fmla="*/ 232410 w 1552575"/>
                <a:gd name="connsiteY160" fmla="*/ 249555 h 1552575"/>
                <a:gd name="connsiteX161" fmla="*/ 196215 w 1552575"/>
                <a:gd name="connsiteY161" fmla="*/ 291465 h 1552575"/>
                <a:gd name="connsiteX162" fmla="*/ 1337310 w 1552575"/>
                <a:gd name="connsiteY162" fmla="*/ 261938 h 1552575"/>
                <a:gd name="connsiteX163" fmla="*/ 1297305 w 1552575"/>
                <a:gd name="connsiteY163" fmla="*/ 221933 h 1552575"/>
                <a:gd name="connsiteX164" fmla="*/ 1310640 w 1552575"/>
                <a:gd name="connsiteY164" fmla="*/ 207645 h 1552575"/>
                <a:gd name="connsiteX165" fmla="*/ 1351598 w 1552575"/>
                <a:gd name="connsiteY165" fmla="*/ 248603 h 1552575"/>
                <a:gd name="connsiteX166" fmla="*/ 1337310 w 1552575"/>
                <a:gd name="connsiteY166" fmla="*/ 261938 h 1552575"/>
                <a:gd name="connsiteX167" fmla="*/ 274320 w 1552575"/>
                <a:gd name="connsiteY167" fmla="*/ 211455 h 1552575"/>
                <a:gd name="connsiteX168" fmla="*/ 261938 w 1552575"/>
                <a:gd name="connsiteY168" fmla="*/ 197168 h 1552575"/>
                <a:gd name="connsiteX169" fmla="*/ 306705 w 1552575"/>
                <a:gd name="connsiteY169" fmla="*/ 160973 h 1552575"/>
                <a:gd name="connsiteX170" fmla="*/ 318135 w 1552575"/>
                <a:gd name="connsiteY170" fmla="*/ 176213 h 1552575"/>
                <a:gd name="connsiteX171" fmla="*/ 274320 w 1552575"/>
                <a:gd name="connsiteY171" fmla="*/ 211455 h 1552575"/>
                <a:gd name="connsiteX172" fmla="*/ 1254443 w 1552575"/>
                <a:gd name="connsiteY172" fmla="*/ 185738 h 1552575"/>
                <a:gd name="connsiteX173" fmla="*/ 1209675 w 1552575"/>
                <a:gd name="connsiteY173" fmla="*/ 152400 h 1552575"/>
                <a:gd name="connsiteX174" fmla="*/ 1220153 w 1552575"/>
                <a:gd name="connsiteY174" fmla="*/ 137160 h 1552575"/>
                <a:gd name="connsiteX175" fmla="*/ 1265873 w 1552575"/>
                <a:gd name="connsiteY175" fmla="*/ 171450 h 1552575"/>
                <a:gd name="connsiteX176" fmla="*/ 1254443 w 1552575"/>
                <a:gd name="connsiteY176" fmla="*/ 185738 h 1552575"/>
                <a:gd name="connsiteX177" fmla="*/ 362903 w 1552575"/>
                <a:gd name="connsiteY177" fmla="*/ 142875 h 1552575"/>
                <a:gd name="connsiteX178" fmla="*/ 352425 w 1552575"/>
                <a:gd name="connsiteY178" fmla="*/ 126683 h 1552575"/>
                <a:gd name="connsiteX179" fmla="*/ 401955 w 1552575"/>
                <a:gd name="connsiteY179" fmla="*/ 97155 h 1552575"/>
                <a:gd name="connsiteX180" fmla="*/ 411480 w 1552575"/>
                <a:gd name="connsiteY180" fmla="*/ 113348 h 1552575"/>
                <a:gd name="connsiteX181" fmla="*/ 362903 w 1552575"/>
                <a:gd name="connsiteY181" fmla="*/ 142875 h 1552575"/>
                <a:gd name="connsiteX182" fmla="*/ 1162050 w 1552575"/>
                <a:gd name="connsiteY182" fmla="*/ 121920 h 1552575"/>
                <a:gd name="connsiteX183" fmla="*/ 1112520 w 1552575"/>
                <a:gd name="connsiteY183" fmla="*/ 95250 h 1552575"/>
                <a:gd name="connsiteX184" fmla="*/ 1121093 w 1552575"/>
                <a:gd name="connsiteY184" fmla="*/ 78105 h 1552575"/>
                <a:gd name="connsiteX185" fmla="*/ 1171575 w 1552575"/>
                <a:gd name="connsiteY185" fmla="*/ 105728 h 1552575"/>
                <a:gd name="connsiteX186" fmla="*/ 1162050 w 1552575"/>
                <a:gd name="connsiteY186" fmla="*/ 121920 h 1552575"/>
                <a:gd name="connsiteX187" fmla="*/ 461010 w 1552575"/>
                <a:gd name="connsiteY187" fmla="*/ 88583 h 1552575"/>
                <a:gd name="connsiteX188" fmla="*/ 453390 w 1552575"/>
                <a:gd name="connsiteY188" fmla="*/ 71438 h 1552575"/>
                <a:gd name="connsiteX189" fmla="*/ 506730 w 1552575"/>
                <a:gd name="connsiteY189" fmla="*/ 49530 h 1552575"/>
                <a:gd name="connsiteX190" fmla="*/ 513398 w 1552575"/>
                <a:gd name="connsiteY190" fmla="*/ 67628 h 1552575"/>
                <a:gd name="connsiteX191" fmla="*/ 461010 w 1552575"/>
                <a:gd name="connsiteY191" fmla="*/ 88583 h 1552575"/>
                <a:gd name="connsiteX192" fmla="*/ 1061085 w 1552575"/>
                <a:gd name="connsiteY192" fmla="*/ 73342 h 1552575"/>
                <a:gd name="connsiteX193" fmla="*/ 1007745 w 1552575"/>
                <a:gd name="connsiteY193" fmla="*/ 54292 h 1552575"/>
                <a:gd name="connsiteX194" fmla="*/ 1013460 w 1552575"/>
                <a:gd name="connsiteY194" fmla="*/ 36195 h 1552575"/>
                <a:gd name="connsiteX195" fmla="*/ 1067753 w 1552575"/>
                <a:gd name="connsiteY195" fmla="*/ 55245 h 1552575"/>
                <a:gd name="connsiteX196" fmla="*/ 1061085 w 1552575"/>
                <a:gd name="connsiteY196" fmla="*/ 73342 h 1552575"/>
                <a:gd name="connsiteX197" fmla="*/ 565785 w 1552575"/>
                <a:gd name="connsiteY197" fmla="*/ 49530 h 1552575"/>
                <a:gd name="connsiteX198" fmla="*/ 561023 w 1552575"/>
                <a:gd name="connsiteY198" fmla="*/ 31433 h 1552575"/>
                <a:gd name="connsiteX199" fmla="*/ 617220 w 1552575"/>
                <a:gd name="connsiteY199" fmla="*/ 17145 h 1552575"/>
                <a:gd name="connsiteX200" fmla="*/ 621030 w 1552575"/>
                <a:gd name="connsiteY200" fmla="*/ 35243 h 1552575"/>
                <a:gd name="connsiteX201" fmla="*/ 565785 w 1552575"/>
                <a:gd name="connsiteY201" fmla="*/ 49530 h 1552575"/>
                <a:gd name="connsiteX202" fmla="*/ 954405 w 1552575"/>
                <a:gd name="connsiteY202" fmla="*/ 39053 h 1552575"/>
                <a:gd name="connsiteX203" fmla="*/ 899160 w 1552575"/>
                <a:gd name="connsiteY203" fmla="*/ 28575 h 1552575"/>
                <a:gd name="connsiteX204" fmla="*/ 902018 w 1552575"/>
                <a:gd name="connsiteY204" fmla="*/ 9525 h 1552575"/>
                <a:gd name="connsiteX205" fmla="*/ 958215 w 1552575"/>
                <a:gd name="connsiteY205" fmla="*/ 20955 h 1552575"/>
                <a:gd name="connsiteX206" fmla="*/ 954405 w 1552575"/>
                <a:gd name="connsiteY206" fmla="*/ 39053 h 1552575"/>
                <a:gd name="connsiteX207" fmla="*/ 675323 w 1552575"/>
                <a:gd name="connsiteY207" fmla="*/ 25718 h 1552575"/>
                <a:gd name="connsiteX208" fmla="*/ 672465 w 1552575"/>
                <a:gd name="connsiteY208" fmla="*/ 6668 h 1552575"/>
                <a:gd name="connsiteX209" fmla="*/ 729615 w 1552575"/>
                <a:gd name="connsiteY209" fmla="*/ 952 h 1552575"/>
                <a:gd name="connsiteX210" fmla="*/ 730568 w 1552575"/>
                <a:gd name="connsiteY210" fmla="*/ 20003 h 1552575"/>
                <a:gd name="connsiteX211" fmla="*/ 675323 w 1552575"/>
                <a:gd name="connsiteY211" fmla="*/ 25718 h 1552575"/>
                <a:gd name="connsiteX212" fmla="*/ 843915 w 1552575"/>
                <a:gd name="connsiteY212" fmla="*/ 21908 h 1552575"/>
                <a:gd name="connsiteX213" fmla="*/ 787718 w 1552575"/>
                <a:gd name="connsiteY213" fmla="*/ 19050 h 1552575"/>
                <a:gd name="connsiteX214" fmla="*/ 787718 w 1552575"/>
                <a:gd name="connsiteY214" fmla="*/ 0 h 1552575"/>
                <a:gd name="connsiteX215" fmla="*/ 844868 w 1552575"/>
                <a:gd name="connsiteY215" fmla="*/ 2857 h 1552575"/>
                <a:gd name="connsiteX216" fmla="*/ 843915 w 1552575"/>
                <a:gd name="connsiteY216" fmla="*/ 21908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552575" h="1552575">
                  <a:moveTo>
                    <a:pt x="795338" y="1558290"/>
                  </a:moveTo>
                  <a:lnTo>
                    <a:pt x="795338" y="1539240"/>
                  </a:lnTo>
                  <a:cubicBezTo>
                    <a:pt x="814388" y="1539240"/>
                    <a:pt x="832485" y="1537335"/>
                    <a:pt x="851535" y="1536383"/>
                  </a:cubicBezTo>
                  <a:lnTo>
                    <a:pt x="853440" y="1555433"/>
                  </a:lnTo>
                  <a:cubicBezTo>
                    <a:pt x="834390" y="1557338"/>
                    <a:pt x="814388" y="1558290"/>
                    <a:pt x="795338" y="1558290"/>
                  </a:cubicBezTo>
                  <a:close/>
                  <a:moveTo>
                    <a:pt x="738188" y="1557338"/>
                  </a:moveTo>
                  <a:cubicBezTo>
                    <a:pt x="719138" y="1556385"/>
                    <a:pt x="700088" y="1554480"/>
                    <a:pt x="681038" y="1552575"/>
                  </a:cubicBezTo>
                  <a:lnTo>
                    <a:pt x="682943" y="1533525"/>
                  </a:lnTo>
                  <a:cubicBezTo>
                    <a:pt x="701040" y="1535430"/>
                    <a:pt x="720090" y="1537335"/>
                    <a:pt x="739140" y="1538288"/>
                  </a:cubicBezTo>
                  <a:lnTo>
                    <a:pt x="738188" y="1557338"/>
                  </a:lnTo>
                  <a:close/>
                  <a:moveTo>
                    <a:pt x="909638" y="1547813"/>
                  </a:moveTo>
                  <a:lnTo>
                    <a:pt x="906780" y="1528763"/>
                  </a:lnTo>
                  <a:cubicBezTo>
                    <a:pt x="924878" y="1525905"/>
                    <a:pt x="943928" y="1522095"/>
                    <a:pt x="962025" y="1517333"/>
                  </a:cubicBezTo>
                  <a:lnTo>
                    <a:pt x="966788" y="1535430"/>
                  </a:lnTo>
                  <a:cubicBezTo>
                    <a:pt x="947738" y="1541145"/>
                    <a:pt x="928688" y="1544955"/>
                    <a:pt x="909638" y="1547813"/>
                  </a:cubicBezTo>
                  <a:close/>
                  <a:moveTo>
                    <a:pt x="623888" y="1543050"/>
                  </a:moveTo>
                  <a:cubicBezTo>
                    <a:pt x="604838" y="1539240"/>
                    <a:pt x="586740" y="1534478"/>
                    <a:pt x="567690" y="1529715"/>
                  </a:cubicBezTo>
                  <a:lnTo>
                    <a:pt x="572453" y="1511618"/>
                  </a:lnTo>
                  <a:cubicBezTo>
                    <a:pt x="590550" y="1516380"/>
                    <a:pt x="608648" y="1521143"/>
                    <a:pt x="626745" y="1524953"/>
                  </a:cubicBezTo>
                  <a:lnTo>
                    <a:pt x="623888" y="1543050"/>
                  </a:lnTo>
                  <a:close/>
                  <a:moveTo>
                    <a:pt x="1022033" y="1520190"/>
                  </a:moveTo>
                  <a:lnTo>
                    <a:pt x="1016318" y="1502093"/>
                  </a:lnTo>
                  <a:cubicBezTo>
                    <a:pt x="1034415" y="1496378"/>
                    <a:pt x="1051560" y="1489710"/>
                    <a:pt x="1068705" y="1483043"/>
                  </a:cubicBezTo>
                  <a:lnTo>
                    <a:pt x="1076325" y="1500188"/>
                  </a:lnTo>
                  <a:cubicBezTo>
                    <a:pt x="1058228" y="1507808"/>
                    <a:pt x="1040130" y="1514475"/>
                    <a:pt x="1022033" y="1520190"/>
                  </a:cubicBezTo>
                  <a:close/>
                  <a:moveTo>
                    <a:pt x="513398" y="1512570"/>
                  </a:moveTo>
                  <a:cubicBezTo>
                    <a:pt x="495300" y="1505903"/>
                    <a:pt x="477203" y="1499235"/>
                    <a:pt x="460058" y="1490663"/>
                  </a:cubicBezTo>
                  <a:lnTo>
                    <a:pt x="467678" y="1473518"/>
                  </a:lnTo>
                  <a:cubicBezTo>
                    <a:pt x="484823" y="1481138"/>
                    <a:pt x="501968" y="1487805"/>
                    <a:pt x="520065" y="1494473"/>
                  </a:cubicBezTo>
                  <a:lnTo>
                    <a:pt x="513398" y="1512570"/>
                  </a:lnTo>
                  <a:close/>
                  <a:moveTo>
                    <a:pt x="1127760" y="1476375"/>
                  </a:moveTo>
                  <a:lnTo>
                    <a:pt x="1119188" y="1459230"/>
                  </a:lnTo>
                  <a:cubicBezTo>
                    <a:pt x="1135380" y="1450658"/>
                    <a:pt x="1152525" y="1442085"/>
                    <a:pt x="1168718" y="1432560"/>
                  </a:cubicBezTo>
                  <a:lnTo>
                    <a:pt x="1178243" y="1448753"/>
                  </a:lnTo>
                  <a:cubicBezTo>
                    <a:pt x="1162050" y="1458278"/>
                    <a:pt x="1144905" y="1467803"/>
                    <a:pt x="1127760" y="1476375"/>
                  </a:cubicBezTo>
                  <a:close/>
                  <a:moveTo>
                    <a:pt x="408623" y="1464945"/>
                  </a:moveTo>
                  <a:cubicBezTo>
                    <a:pt x="391478" y="1455420"/>
                    <a:pt x="375285" y="1445895"/>
                    <a:pt x="359093" y="1435418"/>
                  </a:cubicBezTo>
                  <a:lnTo>
                    <a:pt x="369570" y="1419225"/>
                  </a:lnTo>
                  <a:cubicBezTo>
                    <a:pt x="384810" y="1429703"/>
                    <a:pt x="401955" y="1439228"/>
                    <a:pt x="418148" y="1447800"/>
                  </a:cubicBezTo>
                  <a:lnTo>
                    <a:pt x="408623" y="1464945"/>
                  </a:lnTo>
                  <a:close/>
                  <a:moveTo>
                    <a:pt x="1226820" y="1417320"/>
                  </a:moveTo>
                  <a:lnTo>
                    <a:pt x="1216343" y="1402080"/>
                  </a:lnTo>
                  <a:cubicBezTo>
                    <a:pt x="1231583" y="1391603"/>
                    <a:pt x="1246823" y="1380173"/>
                    <a:pt x="1261110" y="1367790"/>
                  </a:cubicBezTo>
                  <a:lnTo>
                    <a:pt x="1273493" y="1382078"/>
                  </a:lnTo>
                  <a:cubicBezTo>
                    <a:pt x="1257300" y="1395413"/>
                    <a:pt x="1242060" y="1406843"/>
                    <a:pt x="1226820" y="1417320"/>
                  </a:cubicBezTo>
                  <a:close/>
                  <a:moveTo>
                    <a:pt x="311468" y="1403033"/>
                  </a:moveTo>
                  <a:cubicBezTo>
                    <a:pt x="296228" y="1391603"/>
                    <a:pt x="280988" y="1379220"/>
                    <a:pt x="266700" y="1366838"/>
                  </a:cubicBezTo>
                  <a:lnTo>
                    <a:pt x="279083" y="1352550"/>
                  </a:lnTo>
                  <a:cubicBezTo>
                    <a:pt x="293370" y="1364933"/>
                    <a:pt x="307658" y="1376363"/>
                    <a:pt x="322898" y="1387793"/>
                  </a:cubicBezTo>
                  <a:lnTo>
                    <a:pt x="311468" y="1403033"/>
                  </a:lnTo>
                  <a:close/>
                  <a:moveTo>
                    <a:pt x="1315403" y="1344930"/>
                  </a:moveTo>
                  <a:lnTo>
                    <a:pt x="1302068" y="1331595"/>
                  </a:lnTo>
                  <a:cubicBezTo>
                    <a:pt x="1315403" y="1319213"/>
                    <a:pt x="1328738" y="1304925"/>
                    <a:pt x="1341120" y="1291590"/>
                  </a:cubicBezTo>
                  <a:lnTo>
                    <a:pt x="1355408" y="1303973"/>
                  </a:lnTo>
                  <a:cubicBezTo>
                    <a:pt x="1343025" y="1318260"/>
                    <a:pt x="1329690" y="1331595"/>
                    <a:pt x="1315403" y="1344930"/>
                  </a:cubicBezTo>
                  <a:close/>
                  <a:moveTo>
                    <a:pt x="224790" y="1326833"/>
                  </a:moveTo>
                  <a:cubicBezTo>
                    <a:pt x="211455" y="1313498"/>
                    <a:pt x="198120" y="1299210"/>
                    <a:pt x="185738" y="1284923"/>
                  </a:cubicBezTo>
                  <a:lnTo>
                    <a:pt x="200025" y="1272540"/>
                  </a:lnTo>
                  <a:cubicBezTo>
                    <a:pt x="212408" y="1286828"/>
                    <a:pt x="224790" y="1300163"/>
                    <a:pt x="238125" y="1313498"/>
                  </a:cubicBezTo>
                  <a:lnTo>
                    <a:pt x="224790" y="1326833"/>
                  </a:lnTo>
                  <a:close/>
                  <a:moveTo>
                    <a:pt x="1392555" y="1260158"/>
                  </a:moveTo>
                  <a:lnTo>
                    <a:pt x="1377315" y="1248728"/>
                  </a:lnTo>
                  <a:cubicBezTo>
                    <a:pt x="1388745" y="1234440"/>
                    <a:pt x="1400175" y="1219200"/>
                    <a:pt x="1410653" y="1203008"/>
                  </a:cubicBezTo>
                  <a:lnTo>
                    <a:pt x="1425893" y="1213485"/>
                  </a:lnTo>
                  <a:cubicBezTo>
                    <a:pt x="1416368" y="1229678"/>
                    <a:pt x="1404938" y="1244918"/>
                    <a:pt x="1392555" y="1260158"/>
                  </a:cubicBezTo>
                  <a:close/>
                  <a:moveTo>
                    <a:pt x="150495" y="1240155"/>
                  </a:moveTo>
                  <a:cubicBezTo>
                    <a:pt x="139065" y="1224915"/>
                    <a:pt x="128588" y="1208723"/>
                    <a:pt x="118110" y="1192530"/>
                  </a:cubicBezTo>
                  <a:lnTo>
                    <a:pt x="134303" y="1182053"/>
                  </a:lnTo>
                  <a:cubicBezTo>
                    <a:pt x="143828" y="1198245"/>
                    <a:pt x="154305" y="1213485"/>
                    <a:pt x="165735" y="1228725"/>
                  </a:cubicBezTo>
                  <a:lnTo>
                    <a:pt x="150495" y="1240155"/>
                  </a:lnTo>
                  <a:close/>
                  <a:moveTo>
                    <a:pt x="1457325" y="1164908"/>
                  </a:moveTo>
                  <a:lnTo>
                    <a:pt x="1441133" y="1155383"/>
                  </a:lnTo>
                  <a:cubicBezTo>
                    <a:pt x="1450658" y="1139190"/>
                    <a:pt x="1459230" y="1122045"/>
                    <a:pt x="1466850" y="1105853"/>
                  </a:cubicBezTo>
                  <a:lnTo>
                    <a:pt x="1483995" y="1114425"/>
                  </a:lnTo>
                  <a:cubicBezTo>
                    <a:pt x="1475423" y="1130618"/>
                    <a:pt x="1466850" y="1147763"/>
                    <a:pt x="1457325" y="1164908"/>
                  </a:cubicBezTo>
                  <a:close/>
                  <a:moveTo>
                    <a:pt x="89535" y="1142048"/>
                  </a:moveTo>
                  <a:cubicBezTo>
                    <a:pt x="80963" y="1124903"/>
                    <a:pt x="72390" y="1107758"/>
                    <a:pt x="64770" y="1090613"/>
                  </a:cubicBezTo>
                  <a:lnTo>
                    <a:pt x="81915" y="1082993"/>
                  </a:lnTo>
                  <a:cubicBezTo>
                    <a:pt x="89535" y="1100138"/>
                    <a:pt x="97155" y="1117283"/>
                    <a:pt x="106680" y="1133475"/>
                  </a:cubicBezTo>
                  <a:lnTo>
                    <a:pt x="89535" y="1142048"/>
                  </a:lnTo>
                  <a:close/>
                  <a:moveTo>
                    <a:pt x="1505903" y="1060133"/>
                  </a:moveTo>
                  <a:lnTo>
                    <a:pt x="1487805" y="1053465"/>
                  </a:lnTo>
                  <a:cubicBezTo>
                    <a:pt x="1494473" y="1036320"/>
                    <a:pt x="1501140" y="1018223"/>
                    <a:pt x="1505903" y="1000125"/>
                  </a:cubicBezTo>
                  <a:lnTo>
                    <a:pt x="1524000" y="1005840"/>
                  </a:lnTo>
                  <a:cubicBezTo>
                    <a:pt x="1519238" y="1024890"/>
                    <a:pt x="1513523" y="1042988"/>
                    <a:pt x="1505903" y="1060133"/>
                  </a:cubicBezTo>
                  <a:close/>
                  <a:moveTo>
                    <a:pt x="43815" y="1037273"/>
                  </a:moveTo>
                  <a:cubicBezTo>
                    <a:pt x="37147" y="1019175"/>
                    <a:pt x="31433" y="1001078"/>
                    <a:pt x="26670" y="982028"/>
                  </a:cubicBezTo>
                  <a:lnTo>
                    <a:pt x="44768" y="977265"/>
                  </a:lnTo>
                  <a:cubicBezTo>
                    <a:pt x="49530" y="995363"/>
                    <a:pt x="55245" y="1013460"/>
                    <a:pt x="60960" y="1030605"/>
                  </a:cubicBezTo>
                  <a:lnTo>
                    <a:pt x="43815" y="1037273"/>
                  </a:lnTo>
                  <a:close/>
                  <a:moveTo>
                    <a:pt x="1540193" y="950595"/>
                  </a:moveTo>
                  <a:lnTo>
                    <a:pt x="1522095" y="946785"/>
                  </a:lnTo>
                  <a:cubicBezTo>
                    <a:pt x="1525905" y="928688"/>
                    <a:pt x="1529715" y="909638"/>
                    <a:pt x="1532573" y="891540"/>
                  </a:cubicBezTo>
                  <a:lnTo>
                    <a:pt x="1551623" y="894398"/>
                  </a:lnTo>
                  <a:cubicBezTo>
                    <a:pt x="1547813" y="912495"/>
                    <a:pt x="1544003" y="931545"/>
                    <a:pt x="1540193" y="950595"/>
                  </a:cubicBezTo>
                  <a:close/>
                  <a:moveTo>
                    <a:pt x="13335" y="925830"/>
                  </a:moveTo>
                  <a:cubicBezTo>
                    <a:pt x="9525" y="906780"/>
                    <a:pt x="6667" y="887730"/>
                    <a:pt x="4763" y="868680"/>
                  </a:cubicBezTo>
                  <a:lnTo>
                    <a:pt x="23813" y="866775"/>
                  </a:lnTo>
                  <a:cubicBezTo>
                    <a:pt x="25717" y="884873"/>
                    <a:pt x="28575" y="903923"/>
                    <a:pt x="32385" y="922020"/>
                  </a:cubicBezTo>
                  <a:lnTo>
                    <a:pt x="13335" y="925830"/>
                  </a:lnTo>
                  <a:close/>
                  <a:moveTo>
                    <a:pt x="1556385" y="837248"/>
                  </a:moveTo>
                  <a:lnTo>
                    <a:pt x="1537335" y="836295"/>
                  </a:lnTo>
                  <a:cubicBezTo>
                    <a:pt x="1538288" y="818198"/>
                    <a:pt x="1539240" y="799148"/>
                    <a:pt x="1539240" y="780098"/>
                  </a:cubicBezTo>
                  <a:lnTo>
                    <a:pt x="1558290" y="780098"/>
                  </a:lnTo>
                  <a:cubicBezTo>
                    <a:pt x="1558290" y="798195"/>
                    <a:pt x="1558290" y="818198"/>
                    <a:pt x="1556385" y="837248"/>
                  </a:cubicBezTo>
                  <a:close/>
                  <a:moveTo>
                    <a:pt x="952" y="811530"/>
                  </a:moveTo>
                  <a:cubicBezTo>
                    <a:pt x="0" y="801053"/>
                    <a:pt x="0" y="790575"/>
                    <a:pt x="0" y="779145"/>
                  </a:cubicBezTo>
                  <a:cubicBezTo>
                    <a:pt x="0" y="770573"/>
                    <a:pt x="0" y="762953"/>
                    <a:pt x="0" y="754380"/>
                  </a:cubicBezTo>
                  <a:lnTo>
                    <a:pt x="19050" y="755333"/>
                  </a:lnTo>
                  <a:cubicBezTo>
                    <a:pt x="19050" y="762953"/>
                    <a:pt x="19050" y="771525"/>
                    <a:pt x="19050" y="779145"/>
                  </a:cubicBezTo>
                  <a:cubicBezTo>
                    <a:pt x="19050" y="789623"/>
                    <a:pt x="19050" y="800100"/>
                    <a:pt x="20003" y="810578"/>
                  </a:cubicBezTo>
                  <a:lnTo>
                    <a:pt x="952" y="811530"/>
                  </a:lnTo>
                  <a:close/>
                  <a:moveTo>
                    <a:pt x="1539240" y="771525"/>
                  </a:moveTo>
                  <a:cubicBezTo>
                    <a:pt x="1539240" y="752475"/>
                    <a:pt x="1538288" y="734378"/>
                    <a:pt x="1536383" y="715328"/>
                  </a:cubicBezTo>
                  <a:lnTo>
                    <a:pt x="1555433" y="713423"/>
                  </a:lnTo>
                  <a:cubicBezTo>
                    <a:pt x="1557338" y="732473"/>
                    <a:pt x="1558290" y="751523"/>
                    <a:pt x="1558290" y="770573"/>
                  </a:cubicBezTo>
                  <a:lnTo>
                    <a:pt x="1539240" y="771525"/>
                  </a:lnTo>
                  <a:close/>
                  <a:moveTo>
                    <a:pt x="22860" y="699135"/>
                  </a:moveTo>
                  <a:lnTo>
                    <a:pt x="3810" y="697230"/>
                  </a:lnTo>
                  <a:cubicBezTo>
                    <a:pt x="5715" y="678180"/>
                    <a:pt x="8573" y="659130"/>
                    <a:pt x="12383" y="640080"/>
                  </a:cubicBezTo>
                  <a:lnTo>
                    <a:pt x="31433" y="643890"/>
                  </a:lnTo>
                  <a:cubicBezTo>
                    <a:pt x="27622" y="661988"/>
                    <a:pt x="24765" y="680085"/>
                    <a:pt x="22860" y="699135"/>
                  </a:cubicBezTo>
                  <a:close/>
                  <a:moveTo>
                    <a:pt x="1530668" y="660083"/>
                  </a:moveTo>
                  <a:cubicBezTo>
                    <a:pt x="1527810" y="641985"/>
                    <a:pt x="1524000" y="622935"/>
                    <a:pt x="1520190" y="604838"/>
                  </a:cubicBezTo>
                  <a:lnTo>
                    <a:pt x="1538288" y="600075"/>
                  </a:lnTo>
                  <a:cubicBezTo>
                    <a:pt x="1543050" y="619125"/>
                    <a:pt x="1545908" y="637223"/>
                    <a:pt x="1549718" y="656273"/>
                  </a:cubicBezTo>
                  <a:lnTo>
                    <a:pt x="1530668" y="660083"/>
                  </a:lnTo>
                  <a:close/>
                  <a:moveTo>
                    <a:pt x="42863" y="588645"/>
                  </a:moveTo>
                  <a:lnTo>
                    <a:pt x="24765" y="583883"/>
                  </a:lnTo>
                  <a:cubicBezTo>
                    <a:pt x="29528" y="565785"/>
                    <a:pt x="35243" y="546735"/>
                    <a:pt x="40958" y="528638"/>
                  </a:cubicBezTo>
                  <a:lnTo>
                    <a:pt x="59055" y="534353"/>
                  </a:lnTo>
                  <a:cubicBezTo>
                    <a:pt x="53340" y="552450"/>
                    <a:pt x="47625" y="570548"/>
                    <a:pt x="42863" y="588645"/>
                  </a:cubicBezTo>
                  <a:close/>
                  <a:moveTo>
                    <a:pt x="1504950" y="550545"/>
                  </a:moveTo>
                  <a:cubicBezTo>
                    <a:pt x="1499235" y="532448"/>
                    <a:pt x="1492568" y="515303"/>
                    <a:pt x="1485900" y="498158"/>
                  </a:cubicBezTo>
                  <a:lnTo>
                    <a:pt x="1503045" y="491490"/>
                  </a:lnTo>
                  <a:cubicBezTo>
                    <a:pt x="1509713" y="509588"/>
                    <a:pt x="1516380" y="527685"/>
                    <a:pt x="1522095" y="545783"/>
                  </a:cubicBezTo>
                  <a:lnTo>
                    <a:pt x="1504950" y="550545"/>
                  </a:lnTo>
                  <a:close/>
                  <a:moveTo>
                    <a:pt x="79058" y="482918"/>
                  </a:moveTo>
                  <a:lnTo>
                    <a:pt x="61913" y="475298"/>
                  </a:lnTo>
                  <a:cubicBezTo>
                    <a:pt x="69533" y="458153"/>
                    <a:pt x="77153" y="440055"/>
                    <a:pt x="86678" y="422910"/>
                  </a:cubicBezTo>
                  <a:lnTo>
                    <a:pt x="103823" y="431483"/>
                  </a:lnTo>
                  <a:cubicBezTo>
                    <a:pt x="94298" y="448628"/>
                    <a:pt x="86678" y="465773"/>
                    <a:pt x="79058" y="482918"/>
                  </a:cubicBezTo>
                  <a:close/>
                  <a:moveTo>
                    <a:pt x="1463040" y="446723"/>
                  </a:moveTo>
                  <a:cubicBezTo>
                    <a:pt x="1454468" y="429578"/>
                    <a:pt x="1445895" y="413385"/>
                    <a:pt x="1436370" y="397193"/>
                  </a:cubicBezTo>
                  <a:lnTo>
                    <a:pt x="1452563" y="387668"/>
                  </a:lnTo>
                  <a:cubicBezTo>
                    <a:pt x="1462088" y="403860"/>
                    <a:pt x="1471613" y="421005"/>
                    <a:pt x="1479233" y="438150"/>
                  </a:cubicBezTo>
                  <a:lnTo>
                    <a:pt x="1463040" y="446723"/>
                  </a:lnTo>
                  <a:close/>
                  <a:moveTo>
                    <a:pt x="130493" y="382905"/>
                  </a:moveTo>
                  <a:lnTo>
                    <a:pt x="114300" y="373380"/>
                  </a:lnTo>
                  <a:cubicBezTo>
                    <a:pt x="123825" y="357188"/>
                    <a:pt x="135255" y="340995"/>
                    <a:pt x="145733" y="325755"/>
                  </a:cubicBezTo>
                  <a:lnTo>
                    <a:pt x="161925" y="336233"/>
                  </a:lnTo>
                  <a:cubicBezTo>
                    <a:pt x="150495" y="351473"/>
                    <a:pt x="140018" y="366713"/>
                    <a:pt x="130493" y="382905"/>
                  </a:cubicBezTo>
                  <a:close/>
                  <a:moveTo>
                    <a:pt x="1406843" y="349568"/>
                  </a:moveTo>
                  <a:cubicBezTo>
                    <a:pt x="1396365" y="334328"/>
                    <a:pt x="1384935" y="319088"/>
                    <a:pt x="1373505" y="304800"/>
                  </a:cubicBezTo>
                  <a:lnTo>
                    <a:pt x="1388745" y="293370"/>
                  </a:lnTo>
                  <a:cubicBezTo>
                    <a:pt x="1401128" y="308610"/>
                    <a:pt x="1412558" y="323850"/>
                    <a:pt x="1423035" y="339090"/>
                  </a:cubicBezTo>
                  <a:lnTo>
                    <a:pt x="1406843" y="349568"/>
                  </a:lnTo>
                  <a:close/>
                  <a:moveTo>
                    <a:pt x="196215" y="291465"/>
                  </a:moveTo>
                  <a:lnTo>
                    <a:pt x="180975" y="279083"/>
                  </a:lnTo>
                  <a:cubicBezTo>
                    <a:pt x="193358" y="264795"/>
                    <a:pt x="205740" y="250508"/>
                    <a:pt x="219075" y="236220"/>
                  </a:cubicBezTo>
                  <a:lnTo>
                    <a:pt x="232410" y="249555"/>
                  </a:lnTo>
                  <a:cubicBezTo>
                    <a:pt x="220980" y="262890"/>
                    <a:pt x="207645" y="277178"/>
                    <a:pt x="196215" y="291465"/>
                  </a:cubicBezTo>
                  <a:close/>
                  <a:moveTo>
                    <a:pt x="1337310" y="261938"/>
                  </a:moveTo>
                  <a:cubicBezTo>
                    <a:pt x="1324928" y="248603"/>
                    <a:pt x="1311593" y="235268"/>
                    <a:pt x="1297305" y="221933"/>
                  </a:cubicBezTo>
                  <a:lnTo>
                    <a:pt x="1310640" y="207645"/>
                  </a:lnTo>
                  <a:cubicBezTo>
                    <a:pt x="1324928" y="220980"/>
                    <a:pt x="1338263" y="234315"/>
                    <a:pt x="1351598" y="248603"/>
                  </a:cubicBezTo>
                  <a:lnTo>
                    <a:pt x="1337310" y="261938"/>
                  </a:lnTo>
                  <a:close/>
                  <a:moveTo>
                    <a:pt x="274320" y="211455"/>
                  </a:moveTo>
                  <a:lnTo>
                    <a:pt x="261938" y="197168"/>
                  </a:lnTo>
                  <a:cubicBezTo>
                    <a:pt x="276225" y="184785"/>
                    <a:pt x="291465" y="172403"/>
                    <a:pt x="306705" y="160973"/>
                  </a:cubicBezTo>
                  <a:lnTo>
                    <a:pt x="318135" y="176213"/>
                  </a:lnTo>
                  <a:cubicBezTo>
                    <a:pt x="302895" y="186690"/>
                    <a:pt x="287655" y="199073"/>
                    <a:pt x="274320" y="211455"/>
                  </a:cubicBezTo>
                  <a:close/>
                  <a:moveTo>
                    <a:pt x="1254443" y="185738"/>
                  </a:moveTo>
                  <a:cubicBezTo>
                    <a:pt x="1240155" y="174308"/>
                    <a:pt x="1224915" y="162878"/>
                    <a:pt x="1209675" y="152400"/>
                  </a:cubicBezTo>
                  <a:lnTo>
                    <a:pt x="1220153" y="137160"/>
                  </a:lnTo>
                  <a:cubicBezTo>
                    <a:pt x="1236345" y="147638"/>
                    <a:pt x="1251585" y="159068"/>
                    <a:pt x="1265873" y="171450"/>
                  </a:cubicBezTo>
                  <a:lnTo>
                    <a:pt x="1254443" y="185738"/>
                  </a:lnTo>
                  <a:close/>
                  <a:moveTo>
                    <a:pt x="362903" y="142875"/>
                  </a:moveTo>
                  <a:lnTo>
                    <a:pt x="352425" y="126683"/>
                  </a:lnTo>
                  <a:cubicBezTo>
                    <a:pt x="368618" y="116205"/>
                    <a:pt x="384810" y="106680"/>
                    <a:pt x="401955" y="97155"/>
                  </a:cubicBezTo>
                  <a:lnTo>
                    <a:pt x="411480" y="113348"/>
                  </a:lnTo>
                  <a:cubicBezTo>
                    <a:pt x="395288" y="122873"/>
                    <a:pt x="379095" y="132398"/>
                    <a:pt x="362903" y="142875"/>
                  </a:cubicBezTo>
                  <a:close/>
                  <a:moveTo>
                    <a:pt x="1162050" y="121920"/>
                  </a:moveTo>
                  <a:cubicBezTo>
                    <a:pt x="1145858" y="112395"/>
                    <a:pt x="1129665" y="103823"/>
                    <a:pt x="1112520" y="95250"/>
                  </a:cubicBezTo>
                  <a:lnTo>
                    <a:pt x="1121093" y="78105"/>
                  </a:lnTo>
                  <a:cubicBezTo>
                    <a:pt x="1138238" y="86678"/>
                    <a:pt x="1155383" y="95250"/>
                    <a:pt x="1171575" y="105728"/>
                  </a:cubicBezTo>
                  <a:lnTo>
                    <a:pt x="1162050" y="121920"/>
                  </a:lnTo>
                  <a:close/>
                  <a:moveTo>
                    <a:pt x="461010" y="88583"/>
                  </a:moveTo>
                  <a:lnTo>
                    <a:pt x="453390" y="71438"/>
                  </a:lnTo>
                  <a:cubicBezTo>
                    <a:pt x="470535" y="63817"/>
                    <a:pt x="488633" y="56198"/>
                    <a:pt x="506730" y="49530"/>
                  </a:cubicBezTo>
                  <a:lnTo>
                    <a:pt x="513398" y="67628"/>
                  </a:lnTo>
                  <a:cubicBezTo>
                    <a:pt x="495300" y="73342"/>
                    <a:pt x="478155" y="80963"/>
                    <a:pt x="461010" y="88583"/>
                  </a:cubicBezTo>
                  <a:close/>
                  <a:moveTo>
                    <a:pt x="1061085" y="73342"/>
                  </a:moveTo>
                  <a:cubicBezTo>
                    <a:pt x="1043940" y="66675"/>
                    <a:pt x="1025843" y="60008"/>
                    <a:pt x="1007745" y="54292"/>
                  </a:cubicBezTo>
                  <a:lnTo>
                    <a:pt x="1013460" y="36195"/>
                  </a:lnTo>
                  <a:cubicBezTo>
                    <a:pt x="1031558" y="41910"/>
                    <a:pt x="1049655" y="48578"/>
                    <a:pt x="1067753" y="55245"/>
                  </a:cubicBezTo>
                  <a:lnTo>
                    <a:pt x="1061085" y="73342"/>
                  </a:lnTo>
                  <a:close/>
                  <a:moveTo>
                    <a:pt x="565785" y="49530"/>
                  </a:moveTo>
                  <a:lnTo>
                    <a:pt x="561023" y="31433"/>
                  </a:lnTo>
                  <a:cubicBezTo>
                    <a:pt x="579120" y="25718"/>
                    <a:pt x="598170" y="20955"/>
                    <a:pt x="617220" y="17145"/>
                  </a:cubicBezTo>
                  <a:lnTo>
                    <a:pt x="621030" y="35243"/>
                  </a:lnTo>
                  <a:cubicBezTo>
                    <a:pt x="601980" y="39053"/>
                    <a:pt x="583883" y="43815"/>
                    <a:pt x="565785" y="49530"/>
                  </a:cubicBezTo>
                  <a:close/>
                  <a:moveTo>
                    <a:pt x="954405" y="39053"/>
                  </a:moveTo>
                  <a:cubicBezTo>
                    <a:pt x="936308" y="35243"/>
                    <a:pt x="918210" y="31433"/>
                    <a:pt x="899160" y="28575"/>
                  </a:cubicBezTo>
                  <a:lnTo>
                    <a:pt x="902018" y="9525"/>
                  </a:lnTo>
                  <a:cubicBezTo>
                    <a:pt x="921068" y="12383"/>
                    <a:pt x="940118" y="16193"/>
                    <a:pt x="958215" y="20955"/>
                  </a:cubicBezTo>
                  <a:lnTo>
                    <a:pt x="954405" y="39053"/>
                  </a:lnTo>
                  <a:close/>
                  <a:moveTo>
                    <a:pt x="675323" y="25718"/>
                  </a:moveTo>
                  <a:lnTo>
                    <a:pt x="672465" y="6668"/>
                  </a:lnTo>
                  <a:cubicBezTo>
                    <a:pt x="691515" y="3810"/>
                    <a:pt x="710565" y="1905"/>
                    <a:pt x="729615" y="952"/>
                  </a:cubicBezTo>
                  <a:lnTo>
                    <a:pt x="730568" y="20003"/>
                  </a:lnTo>
                  <a:cubicBezTo>
                    <a:pt x="712470" y="21908"/>
                    <a:pt x="694373" y="23812"/>
                    <a:pt x="675323" y="25718"/>
                  </a:cubicBezTo>
                  <a:close/>
                  <a:moveTo>
                    <a:pt x="843915" y="21908"/>
                  </a:moveTo>
                  <a:cubicBezTo>
                    <a:pt x="825818" y="20003"/>
                    <a:pt x="806768" y="19050"/>
                    <a:pt x="787718" y="19050"/>
                  </a:cubicBezTo>
                  <a:lnTo>
                    <a:pt x="787718" y="0"/>
                  </a:lnTo>
                  <a:cubicBezTo>
                    <a:pt x="806768" y="0"/>
                    <a:pt x="825818" y="952"/>
                    <a:pt x="844868" y="2857"/>
                  </a:cubicBezTo>
                  <a:lnTo>
                    <a:pt x="843915" y="21908"/>
                  </a:lnTo>
                  <a:close/>
                </a:path>
              </a:pathLst>
            </a:custGeom>
            <a:solidFill>
              <a:srgbClr val="B5B9BC"/>
            </a:solid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6740C25-496E-4D49-896D-4592E9CE8391}"/>
                </a:ext>
              </a:extLst>
            </p:cNvPr>
            <p:cNvSpPr/>
            <p:nvPr/>
          </p:nvSpPr>
          <p:spPr>
            <a:xfrm>
              <a:off x="6464617" y="3794760"/>
              <a:ext cx="85725" cy="180975"/>
            </a:xfrm>
            <a:custGeom>
              <a:avLst/>
              <a:gdLst>
                <a:gd name="connsiteX0" fmla="*/ 64770 w 85725"/>
                <a:gd name="connsiteY0" fmla="*/ 26670 h 180975"/>
                <a:gd name="connsiteX1" fmla="*/ 51435 w 85725"/>
                <a:gd name="connsiteY1" fmla="*/ 34290 h 180975"/>
                <a:gd name="connsiteX2" fmla="*/ 33338 w 85725"/>
                <a:gd name="connsiteY2" fmla="*/ 22860 h 180975"/>
                <a:gd name="connsiteX3" fmla="*/ 14288 w 85725"/>
                <a:gd name="connsiteY3" fmla="*/ 44767 h 180975"/>
                <a:gd name="connsiteX4" fmla="*/ 27623 w 85725"/>
                <a:gd name="connsiteY4" fmla="*/ 61912 h 180975"/>
                <a:gd name="connsiteX5" fmla="*/ 21908 w 85725"/>
                <a:gd name="connsiteY5" fmla="*/ 76200 h 180975"/>
                <a:gd name="connsiteX6" fmla="*/ 953 w 85725"/>
                <a:gd name="connsiteY6" fmla="*/ 79057 h 180975"/>
                <a:gd name="connsiteX7" fmla="*/ 0 w 85725"/>
                <a:gd name="connsiteY7" fmla="*/ 108585 h 180975"/>
                <a:gd name="connsiteX8" fmla="*/ 21908 w 85725"/>
                <a:gd name="connsiteY8" fmla="*/ 112395 h 180975"/>
                <a:gd name="connsiteX9" fmla="*/ 26670 w 85725"/>
                <a:gd name="connsiteY9" fmla="*/ 126682 h 180975"/>
                <a:gd name="connsiteX10" fmla="*/ 12383 w 85725"/>
                <a:gd name="connsiteY10" fmla="*/ 142875 h 180975"/>
                <a:gd name="connsiteX11" fmla="*/ 30480 w 85725"/>
                <a:gd name="connsiteY11" fmla="*/ 165735 h 180975"/>
                <a:gd name="connsiteX12" fmla="*/ 49530 w 85725"/>
                <a:gd name="connsiteY12" fmla="*/ 155257 h 180975"/>
                <a:gd name="connsiteX13" fmla="*/ 62865 w 85725"/>
                <a:gd name="connsiteY13" fmla="*/ 162877 h 180975"/>
                <a:gd name="connsiteX14" fmla="*/ 61913 w 85725"/>
                <a:gd name="connsiteY14" fmla="*/ 184785 h 180975"/>
                <a:gd name="connsiteX15" fmla="*/ 90488 w 85725"/>
                <a:gd name="connsiteY15" fmla="*/ 190500 h 180975"/>
                <a:gd name="connsiteX16" fmla="*/ 94298 w 85725"/>
                <a:gd name="connsiteY16" fmla="*/ 180023 h 180975"/>
                <a:gd name="connsiteX17" fmla="*/ 94298 w 85725"/>
                <a:gd name="connsiteY17" fmla="*/ 155257 h 180975"/>
                <a:gd name="connsiteX18" fmla="*/ 35242 w 85725"/>
                <a:gd name="connsiteY18" fmla="*/ 103823 h 180975"/>
                <a:gd name="connsiteX19" fmla="*/ 85725 w 85725"/>
                <a:gd name="connsiteY19" fmla="*/ 35242 h 180975"/>
                <a:gd name="connsiteX20" fmla="*/ 94298 w 85725"/>
                <a:gd name="connsiteY20" fmla="*/ 34290 h 180975"/>
                <a:gd name="connsiteX21" fmla="*/ 94298 w 85725"/>
                <a:gd name="connsiteY21" fmla="*/ 0 h 180975"/>
                <a:gd name="connsiteX22" fmla="*/ 66675 w 85725"/>
                <a:gd name="connsiteY22" fmla="*/ 3810 h 180975"/>
                <a:gd name="connsiteX23" fmla="*/ 64770 w 85725"/>
                <a:gd name="connsiteY23" fmla="*/ 26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725" h="180975">
                  <a:moveTo>
                    <a:pt x="64770" y="26670"/>
                  </a:moveTo>
                  <a:cubicBezTo>
                    <a:pt x="60008" y="28575"/>
                    <a:pt x="55245" y="31432"/>
                    <a:pt x="51435" y="34290"/>
                  </a:cubicBezTo>
                  <a:lnTo>
                    <a:pt x="33338" y="22860"/>
                  </a:lnTo>
                  <a:lnTo>
                    <a:pt x="14288" y="44767"/>
                  </a:lnTo>
                  <a:lnTo>
                    <a:pt x="27623" y="61912"/>
                  </a:lnTo>
                  <a:cubicBezTo>
                    <a:pt x="25717" y="66675"/>
                    <a:pt x="23813" y="71437"/>
                    <a:pt x="21908" y="76200"/>
                  </a:cubicBezTo>
                  <a:lnTo>
                    <a:pt x="953" y="79057"/>
                  </a:lnTo>
                  <a:lnTo>
                    <a:pt x="0" y="108585"/>
                  </a:lnTo>
                  <a:lnTo>
                    <a:pt x="21908" y="112395"/>
                  </a:lnTo>
                  <a:cubicBezTo>
                    <a:pt x="22860" y="117157"/>
                    <a:pt x="24765" y="121920"/>
                    <a:pt x="26670" y="126682"/>
                  </a:cubicBezTo>
                  <a:lnTo>
                    <a:pt x="12383" y="142875"/>
                  </a:lnTo>
                  <a:lnTo>
                    <a:pt x="30480" y="165735"/>
                  </a:lnTo>
                  <a:lnTo>
                    <a:pt x="49530" y="155257"/>
                  </a:lnTo>
                  <a:cubicBezTo>
                    <a:pt x="53340" y="158115"/>
                    <a:pt x="58103" y="160973"/>
                    <a:pt x="62865" y="162877"/>
                  </a:cubicBezTo>
                  <a:lnTo>
                    <a:pt x="61913" y="184785"/>
                  </a:lnTo>
                  <a:lnTo>
                    <a:pt x="90488" y="190500"/>
                  </a:lnTo>
                  <a:lnTo>
                    <a:pt x="94298" y="180023"/>
                  </a:lnTo>
                  <a:lnTo>
                    <a:pt x="94298" y="155257"/>
                  </a:lnTo>
                  <a:cubicBezTo>
                    <a:pt x="64770" y="155257"/>
                    <a:pt x="39053" y="133350"/>
                    <a:pt x="35242" y="103823"/>
                  </a:cubicBezTo>
                  <a:cubicBezTo>
                    <a:pt x="30480" y="70485"/>
                    <a:pt x="53340" y="40005"/>
                    <a:pt x="85725" y="35242"/>
                  </a:cubicBezTo>
                  <a:cubicBezTo>
                    <a:pt x="88583" y="35242"/>
                    <a:pt x="91440" y="34290"/>
                    <a:pt x="94298" y="34290"/>
                  </a:cubicBezTo>
                  <a:lnTo>
                    <a:pt x="94298" y="0"/>
                  </a:lnTo>
                  <a:lnTo>
                    <a:pt x="66675" y="3810"/>
                  </a:lnTo>
                  <a:lnTo>
                    <a:pt x="64770" y="26670"/>
                  </a:lnTo>
                  <a:close/>
                </a:path>
              </a:pathLst>
            </a:custGeom>
            <a:solidFill>
              <a:srgbClr val="B6E7F2"/>
            </a:solid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D38339A3-35A4-4B1A-A836-89E6DFE41A6D}"/>
                </a:ext>
              </a:extLst>
            </p:cNvPr>
            <p:cNvSpPr/>
            <p:nvPr/>
          </p:nvSpPr>
          <p:spPr>
            <a:xfrm>
              <a:off x="6556058" y="3795713"/>
              <a:ext cx="85725" cy="180975"/>
            </a:xfrm>
            <a:custGeom>
              <a:avLst/>
              <a:gdLst>
                <a:gd name="connsiteX0" fmla="*/ 85725 w 85725"/>
                <a:gd name="connsiteY0" fmla="*/ 51435 h 180975"/>
                <a:gd name="connsiteX1" fmla="*/ 63817 w 85725"/>
                <a:gd name="connsiteY1" fmla="*/ 54292 h 180975"/>
                <a:gd name="connsiteX2" fmla="*/ 54292 w 85725"/>
                <a:gd name="connsiteY2" fmla="*/ 41910 h 180975"/>
                <a:gd name="connsiteX3" fmla="*/ 61913 w 85725"/>
                <a:gd name="connsiteY3" fmla="*/ 21908 h 180975"/>
                <a:gd name="connsiteX4" fmla="*/ 37147 w 85725"/>
                <a:gd name="connsiteY4" fmla="*/ 6667 h 180975"/>
                <a:gd name="connsiteX5" fmla="*/ 22860 w 85725"/>
                <a:gd name="connsiteY5" fmla="*/ 22860 h 180975"/>
                <a:gd name="connsiteX6" fmla="*/ 7620 w 85725"/>
                <a:gd name="connsiteY6" fmla="*/ 20002 h 180975"/>
                <a:gd name="connsiteX7" fmla="*/ 952 w 85725"/>
                <a:gd name="connsiteY7" fmla="*/ 0 h 180975"/>
                <a:gd name="connsiteX8" fmla="*/ 0 w 85725"/>
                <a:gd name="connsiteY8" fmla="*/ 0 h 180975"/>
                <a:gd name="connsiteX9" fmla="*/ 0 w 85725"/>
                <a:gd name="connsiteY9" fmla="*/ 34290 h 180975"/>
                <a:gd name="connsiteX10" fmla="*/ 60008 w 85725"/>
                <a:gd name="connsiteY10" fmla="*/ 85725 h 180975"/>
                <a:gd name="connsiteX11" fmla="*/ 9525 w 85725"/>
                <a:gd name="connsiteY11" fmla="*/ 154305 h 180975"/>
                <a:gd name="connsiteX12" fmla="*/ 0 w 85725"/>
                <a:gd name="connsiteY12" fmla="*/ 155258 h 180975"/>
                <a:gd name="connsiteX13" fmla="*/ 0 w 85725"/>
                <a:gd name="connsiteY13" fmla="*/ 180022 h 180975"/>
                <a:gd name="connsiteX14" fmla="*/ 3810 w 85725"/>
                <a:gd name="connsiteY14" fmla="*/ 169545 h 180975"/>
                <a:gd name="connsiteX15" fmla="*/ 11430 w 85725"/>
                <a:gd name="connsiteY15" fmla="*/ 168592 h 180975"/>
                <a:gd name="connsiteX16" fmla="*/ 19050 w 85725"/>
                <a:gd name="connsiteY16" fmla="*/ 166688 h 180975"/>
                <a:gd name="connsiteX17" fmla="*/ 32385 w 85725"/>
                <a:gd name="connsiteY17" fmla="*/ 183833 h 180975"/>
                <a:gd name="connsiteX18" fmla="*/ 58102 w 85725"/>
                <a:gd name="connsiteY18" fmla="*/ 169545 h 180975"/>
                <a:gd name="connsiteX19" fmla="*/ 50483 w 85725"/>
                <a:gd name="connsiteY19" fmla="*/ 148590 h 180975"/>
                <a:gd name="connsiteX20" fmla="*/ 60008 w 85725"/>
                <a:gd name="connsiteY20" fmla="*/ 137160 h 180975"/>
                <a:gd name="connsiteX21" fmla="*/ 81915 w 85725"/>
                <a:gd name="connsiteY21" fmla="*/ 141922 h 180975"/>
                <a:gd name="connsiteX22" fmla="*/ 92392 w 85725"/>
                <a:gd name="connsiteY22" fmla="*/ 115253 h 180975"/>
                <a:gd name="connsiteX23" fmla="*/ 73342 w 85725"/>
                <a:gd name="connsiteY23" fmla="*/ 103822 h 180975"/>
                <a:gd name="connsiteX24" fmla="*/ 73342 w 85725"/>
                <a:gd name="connsiteY24" fmla="*/ 88583 h 180975"/>
                <a:gd name="connsiteX25" fmla="*/ 92392 w 85725"/>
                <a:gd name="connsiteY25" fmla="*/ 78105 h 180975"/>
                <a:gd name="connsiteX26" fmla="*/ 85725 w 85725"/>
                <a:gd name="connsiteY26" fmla="*/ 5143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725" h="180975">
                  <a:moveTo>
                    <a:pt x="85725" y="51435"/>
                  </a:moveTo>
                  <a:lnTo>
                    <a:pt x="63817" y="54292"/>
                  </a:lnTo>
                  <a:cubicBezTo>
                    <a:pt x="60960" y="49530"/>
                    <a:pt x="58102" y="45720"/>
                    <a:pt x="54292" y="41910"/>
                  </a:cubicBezTo>
                  <a:lnTo>
                    <a:pt x="61913" y="21908"/>
                  </a:lnTo>
                  <a:lnTo>
                    <a:pt x="37147" y="6667"/>
                  </a:lnTo>
                  <a:lnTo>
                    <a:pt x="22860" y="22860"/>
                  </a:lnTo>
                  <a:cubicBezTo>
                    <a:pt x="18097" y="20955"/>
                    <a:pt x="12383" y="20002"/>
                    <a:pt x="7620" y="20002"/>
                  </a:cubicBezTo>
                  <a:lnTo>
                    <a:pt x="952" y="0"/>
                  </a:lnTo>
                  <a:lnTo>
                    <a:pt x="0" y="0"/>
                  </a:lnTo>
                  <a:lnTo>
                    <a:pt x="0" y="34290"/>
                  </a:lnTo>
                  <a:cubicBezTo>
                    <a:pt x="29527" y="34290"/>
                    <a:pt x="55245" y="55245"/>
                    <a:pt x="60008" y="85725"/>
                  </a:cubicBezTo>
                  <a:cubicBezTo>
                    <a:pt x="64770" y="119063"/>
                    <a:pt x="41910" y="149542"/>
                    <a:pt x="9525" y="154305"/>
                  </a:cubicBezTo>
                  <a:cubicBezTo>
                    <a:pt x="6667" y="154305"/>
                    <a:pt x="3810" y="155258"/>
                    <a:pt x="0" y="155258"/>
                  </a:cubicBezTo>
                  <a:lnTo>
                    <a:pt x="0" y="180022"/>
                  </a:lnTo>
                  <a:lnTo>
                    <a:pt x="3810" y="169545"/>
                  </a:lnTo>
                  <a:cubicBezTo>
                    <a:pt x="6667" y="169545"/>
                    <a:pt x="8572" y="169545"/>
                    <a:pt x="11430" y="168592"/>
                  </a:cubicBezTo>
                  <a:cubicBezTo>
                    <a:pt x="14288" y="168592"/>
                    <a:pt x="16192" y="167640"/>
                    <a:pt x="19050" y="166688"/>
                  </a:cubicBezTo>
                  <a:lnTo>
                    <a:pt x="32385" y="183833"/>
                  </a:lnTo>
                  <a:lnTo>
                    <a:pt x="58102" y="169545"/>
                  </a:lnTo>
                  <a:lnTo>
                    <a:pt x="50483" y="148590"/>
                  </a:lnTo>
                  <a:cubicBezTo>
                    <a:pt x="54292" y="144780"/>
                    <a:pt x="57150" y="140970"/>
                    <a:pt x="60008" y="137160"/>
                  </a:cubicBezTo>
                  <a:lnTo>
                    <a:pt x="81915" y="141922"/>
                  </a:lnTo>
                  <a:lnTo>
                    <a:pt x="92392" y="115253"/>
                  </a:lnTo>
                  <a:lnTo>
                    <a:pt x="73342" y="103822"/>
                  </a:lnTo>
                  <a:cubicBezTo>
                    <a:pt x="74295" y="99060"/>
                    <a:pt x="74295" y="93345"/>
                    <a:pt x="73342" y="88583"/>
                  </a:cubicBezTo>
                  <a:lnTo>
                    <a:pt x="92392" y="78105"/>
                  </a:lnTo>
                  <a:lnTo>
                    <a:pt x="85725" y="51435"/>
                  </a:lnTo>
                  <a:close/>
                </a:path>
              </a:pathLst>
            </a:custGeom>
            <a:solidFill>
              <a:srgbClr val="B6E7F2"/>
            </a:solid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79EF24F-7016-4DF3-B773-15846B57E93E}"/>
                </a:ext>
              </a:extLst>
            </p:cNvPr>
            <p:cNvSpPr/>
            <p:nvPr/>
          </p:nvSpPr>
          <p:spPr>
            <a:xfrm>
              <a:off x="6497326" y="3830002"/>
              <a:ext cx="57150" cy="114300"/>
            </a:xfrm>
            <a:custGeom>
              <a:avLst/>
              <a:gdLst>
                <a:gd name="connsiteX0" fmla="*/ 629 w 57150"/>
                <a:gd name="connsiteY0" fmla="*/ 68580 h 114300"/>
                <a:gd name="connsiteX1" fmla="*/ 59684 w 57150"/>
                <a:gd name="connsiteY1" fmla="*/ 120015 h 114300"/>
                <a:gd name="connsiteX2" fmla="*/ 59684 w 57150"/>
                <a:gd name="connsiteY2" fmla="*/ 107632 h 114300"/>
                <a:gd name="connsiteX3" fmla="*/ 12059 w 57150"/>
                <a:gd name="connsiteY3" fmla="*/ 66675 h 114300"/>
                <a:gd name="connsiteX4" fmla="*/ 52064 w 57150"/>
                <a:gd name="connsiteY4" fmla="*/ 12383 h 114300"/>
                <a:gd name="connsiteX5" fmla="*/ 58731 w 57150"/>
                <a:gd name="connsiteY5" fmla="*/ 12383 h 114300"/>
                <a:gd name="connsiteX6" fmla="*/ 58731 w 57150"/>
                <a:gd name="connsiteY6" fmla="*/ 0 h 114300"/>
                <a:gd name="connsiteX7" fmla="*/ 50159 w 57150"/>
                <a:gd name="connsiteY7" fmla="*/ 952 h 114300"/>
                <a:gd name="connsiteX8" fmla="*/ 629 w 57150"/>
                <a:gd name="connsiteY8" fmla="*/ 6858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14300">
                  <a:moveTo>
                    <a:pt x="629" y="68580"/>
                  </a:moveTo>
                  <a:cubicBezTo>
                    <a:pt x="5391" y="98107"/>
                    <a:pt x="31109" y="120015"/>
                    <a:pt x="59684" y="120015"/>
                  </a:cubicBezTo>
                  <a:lnTo>
                    <a:pt x="59684" y="107632"/>
                  </a:lnTo>
                  <a:cubicBezTo>
                    <a:pt x="36824" y="107632"/>
                    <a:pt x="15869" y="90488"/>
                    <a:pt x="12059" y="66675"/>
                  </a:cubicBezTo>
                  <a:cubicBezTo>
                    <a:pt x="8249" y="40005"/>
                    <a:pt x="26346" y="16193"/>
                    <a:pt x="52064" y="12383"/>
                  </a:cubicBezTo>
                  <a:cubicBezTo>
                    <a:pt x="53969" y="12383"/>
                    <a:pt x="56826" y="12383"/>
                    <a:pt x="58731" y="12383"/>
                  </a:cubicBezTo>
                  <a:lnTo>
                    <a:pt x="58731" y="0"/>
                  </a:lnTo>
                  <a:cubicBezTo>
                    <a:pt x="55874" y="0"/>
                    <a:pt x="53016" y="0"/>
                    <a:pt x="50159" y="952"/>
                  </a:cubicBezTo>
                  <a:cubicBezTo>
                    <a:pt x="18726" y="5715"/>
                    <a:pt x="-4134" y="36195"/>
                    <a:pt x="629" y="68580"/>
                  </a:cubicBezTo>
                  <a:close/>
                </a:path>
              </a:pathLst>
            </a:custGeom>
            <a:solidFill>
              <a:srgbClr val="B6E7F2"/>
            </a:solid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A0F744A4-D055-4B9A-AA35-914A9F5A662A}"/>
                </a:ext>
              </a:extLst>
            </p:cNvPr>
            <p:cNvSpPr/>
            <p:nvPr/>
          </p:nvSpPr>
          <p:spPr>
            <a:xfrm>
              <a:off x="6557010" y="3830002"/>
              <a:ext cx="57150" cy="114300"/>
            </a:xfrm>
            <a:custGeom>
              <a:avLst/>
              <a:gdLst>
                <a:gd name="connsiteX0" fmla="*/ 0 w 57150"/>
                <a:gd name="connsiteY0" fmla="*/ 0 h 114300"/>
                <a:gd name="connsiteX1" fmla="*/ 0 w 57150"/>
                <a:gd name="connsiteY1" fmla="*/ 12383 h 114300"/>
                <a:gd name="connsiteX2" fmla="*/ 47625 w 57150"/>
                <a:gd name="connsiteY2" fmla="*/ 53340 h 114300"/>
                <a:gd name="connsiteX3" fmla="*/ 7620 w 57150"/>
                <a:gd name="connsiteY3" fmla="*/ 107632 h 114300"/>
                <a:gd name="connsiteX4" fmla="*/ 0 w 57150"/>
                <a:gd name="connsiteY4" fmla="*/ 107632 h 114300"/>
                <a:gd name="connsiteX5" fmla="*/ 0 w 57150"/>
                <a:gd name="connsiteY5" fmla="*/ 120015 h 114300"/>
                <a:gd name="connsiteX6" fmla="*/ 9525 w 57150"/>
                <a:gd name="connsiteY6" fmla="*/ 119063 h 114300"/>
                <a:gd name="connsiteX7" fmla="*/ 60008 w 57150"/>
                <a:gd name="connsiteY7" fmla="*/ 50482 h 114300"/>
                <a:gd name="connsiteX8" fmla="*/ 0 w 57150"/>
                <a:gd name="connsiteY8"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14300">
                  <a:moveTo>
                    <a:pt x="0" y="0"/>
                  </a:moveTo>
                  <a:lnTo>
                    <a:pt x="0" y="12383"/>
                  </a:lnTo>
                  <a:cubicBezTo>
                    <a:pt x="23813" y="12383"/>
                    <a:pt x="43815" y="29527"/>
                    <a:pt x="47625" y="53340"/>
                  </a:cubicBezTo>
                  <a:cubicBezTo>
                    <a:pt x="51435" y="80010"/>
                    <a:pt x="33338" y="103823"/>
                    <a:pt x="7620" y="107632"/>
                  </a:cubicBezTo>
                  <a:cubicBezTo>
                    <a:pt x="4763" y="107632"/>
                    <a:pt x="2858" y="107632"/>
                    <a:pt x="0" y="107632"/>
                  </a:cubicBezTo>
                  <a:lnTo>
                    <a:pt x="0" y="120015"/>
                  </a:lnTo>
                  <a:cubicBezTo>
                    <a:pt x="2858" y="120015"/>
                    <a:pt x="5715" y="120015"/>
                    <a:pt x="9525" y="119063"/>
                  </a:cubicBezTo>
                  <a:cubicBezTo>
                    <a:pt x="42863" y="114300"/>
                    <a:pt x="65723" y="83820"/>
                    <a:pt x="60008" y="50482"/>
                  </a:cubicBezTo>
                  <a:cubicBezTo>
                    <a:pt x="56198" y="20955"/>
                    <a:pt x="29528" y="0"/>
                    <a:pt x="0" y="0"/>
                  </a:cubicBezTo>
                  <a:close/>
                </a:path>
              </a:pathLst>
            </a:custGeom>
            <a:solidFill>
              <a:srgbClr val="B6E7F2"/>
            </a:solid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28839E0F-55E6-45B8-B0EB-852C4B3F01F5}"/>
                </a:ext>
              </a:extLst>
            </p:cNvPr>
            <p:cNvSpPr/>
            <p:nvPr/>
          </p:nvSpPr>
          <p:spPr>
            <a:xfrm>
              <a:off x="5836920" y="3351848"/>
              <a:ext cx="57150" cy="57150"/>
            </a:xfrm>
            <a:custGeom>
              <a:avLst/>
              <a:gdLst>
                <a:gd name="connsiteX0" fmla="*/ 0 w 57150"/>
                <a:gd name="connsiteY0" fmla="*/ 2857 h 57150"/>
                <a:gd name="connsiteX1" fmla="*/ 0 w 57150"/>
                <a:gd name="connsiteY1" fmla="*/ 5715 h 57150"/>
                <a:gd name="connsiteX2" fmla="*/ 0 w 57150"/>
                <a:gd name="connsiteY2" fmla="*/ 29527 h 57150"/>
                <a:gd name="connsiteX3" fmla="*/ 31432 w 57150"/>
                <a:gd name="connsiteY3" fmla="*/ 60007 h 57150"/>
                <a:gd name="connsiteX4" fmla="*/ 41910 w 57150"/>
                <a:gd name="connsiteY4" fmla="*/ 48577 h 57150"/>
                <a:gd name="connsiteX5" fmla="*/ 58102 w 57150"/>
                <a:gd name="connsiteY5" fmla="*/ 29527 h 57150"/>
                <a:gd name="connsiteX6" fmla="*/ 59055 w 571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0" y="2857"/>
                  </a:moveTo>
                  <a:lnTo>
                    <a:pt x="0" y="5715"/>
                  </a:lnTo>
                  <a:lnTo>
                    <a:pt x="0" y="29527"/>
                  </a:lnTo>
                  <a:lnTo>
                    <a:pt x="31432" y="60007"/>
                  </a:lnTo>
                  <a:lnTo>
                    <a:pt x="41910" y="48577"/>
                  </a:lnTo>
                  <a:lnTo>
                    <a:pt x="58102" y="29527"/>
                  </a:lnTo>
                  <a:lnTo>
                    <a:pt x="59055" y="0"/>
                  </a:lnTo>
                  <a:close/>
                </a:path>
              </a:pathLst>
            </a:custGeom>
            <a:solidFill>
              <a:srgbClr val="E5A470"/>
            </a:solid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DF1FA829-3DB7-4DBC-8645-39E368EFCEC9}"/>
                </a:ext>
              </a:extLst>
            </p:cNvPr>
            <p:cNvSpPr/>
            <p:nvPr/>
          </p:nvSpPr>
          <p:spPr>
            <a:xfrm>
              <a:off x="5814669" y="3259217"/>
              <a:ext cx="95250" cy="114300"/>
            </a:xfrm>
            <a:custGeom>
              <a:avLst/>
              <a:gdLst>
                <a:gd name="connsiteX0" fmla="*/ 104166 w 95250"/>
                <a:gd name="connsiteY0" fmla="*/ 45958 h 114300"/>
                <a:gd name="connsiteX1" fmla="*/ 100356 w 95250"/>
                <a:gd name="connsiteY1" fmla="*/ 42148 h 114300"/>
                <a:gd name="connsiteX2" fmla="*/ 98451 w 95250"/>
                <a:gd name="connsiteY2" fmla="*/ 45958 h 114300"/>
                <a:gd name="connsiteX3" fmla="*/ 95594 w 95250"/>
                <a:gd name="connsiteY3" fmla="*/ 42148 h 114300"/>
                <a:gd name="connsiteX4" fmla="*/ 97499 w 95250"/>
                <a:gd name="connsiteY4" fmla="*/ 22146 h 114300"/>
                <a:gd name="connsiteX5" fmla="*/ 79401 w 95250"/>
                <a:gd name="connsiteY5" fmla="*/ 3096 h 114300"/>
                <a:gd name="connsiteX6" fmla="*/ 52731 w 95250"/>
                <a:gd name="connsiteY6" fmla="*/ 2143 h 114300"/>
                <a:gd name="connsiteX7" fmla="*/ 26061 w 95250"/>
                <a:gd name="connsiteY7" fmla="*/ 2143 h 114300"/>
                <a:gd name="connsiteX8" fmla="*/ 7964 w 95250"/>
                <a:gd name="connsiteY8" fmla="*/ 20241 h 114300"/>
                <a:gd name="connsiteX9" fmla="*/ 8916 w 95250"/>
                <a:gd name="connsiteY9" fmla="*/ 40243 h 114300"/>
                <a:gd name="connsiteX10" fmla="*/ 6059 w 95250"/>
                <a:gd name="connsiteY10" fmla="*/ 44053 h 114300"/>
                <a:gd name="connsiteX11" fmla="*/ 4154 w 95250"/>
                <a:gd name="connsiteY11" fmla="*/ 40243 h 114300"/>
                <a:gd name="connsiteX12" fmla="*/ 344 w 95250"/>
                <a:gd name="connsiteY12" fmla="*/ 44053 h 114300"/>
                <a:gd name="connsiteX13" fmla="*/ 4154 w 95250"/>
                <a:gd name="connsiteY13" fmla="*/ 65961 h 114300"/>
                <a:gd name="connsiteX14" fmla="*/ 10821 w 95250"/>
                <a:gd name="connsiteY14" fmla="*/ 73581 h 114300"/>
                <a:gd name="connsiteX15" fmla="*/ 13679 w 95250"/>
                <a:gd name="connsiteY15" fmla="*/ 86916 h 114300"/>
                <a:gd name="connsiteX16" fmla="*/ 16536 w 95250"/>
                <a:gd name="connsiteY16" fmla="*/ 93583 h 114300"/>
                <a:gd name="connsiteX17" fmla="*/ 28919 w 95250"/>
                <a:gd name="connsiteY17" fmla="*/ 104061 h 114300"/>
                <a:gd name="connsiteX18" fmla="*/ 40349 w 95250"/>
                <a:gd name="connsiteY18" fmla="*/ 114538 h 114300"/>
                <a:gd name="connsiteX19" fmla="*/ 50826 w 95250"/>
                <a:gd name="connsiteY19" fmla="*/ 116443 h 114300"/>
                <a:gd name="connsiteX20" fmla="*/ 61304 w 95250"/>
                <a:gd name="connsiteY20" fmla="*/ 115491 h 114300"/>
                <a:gd name="connsiteX21" fmla="*/ 72734 w 95250"/>
                <a:gd name="connsiteY21" fmla="*/ 105966 h 114300"/>
                <a:gd name="connsiteX22" fmla="*/ 85116 w 95250"/>
                <a:gd name="connsiteY22" fmla="*/ 95488 h 114300"/>
                <a:gd name="connsiteX23" fmla="*/ 88926 w 95250"/>
                <a:gd name="connsiteY23" fmla="*/ 88821 h 114300"/>
                <a:gd name="connsiteX24" fmla="*/ 92736 w 95250"/>
                <a:gd name="connsiteY24" fmla="*/ 75486 h 114300"/>
                <a:gd name="connsiteX25" fmla="*/ 100356 w 95250"/>
                <a:gd name="connsiteY25" fmla="*/ 67866 h 114300"/>
                <a:gd name="connsiteX26" fmla="*/ 104166 w 95250"/>
                <a:gd name="connsiteY26" fmla="*/ 4595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50" h="114300">
                  <a:moveTo>
                    <a:pt x="104166" y="45958"/>
                  </a:moveTo>
                  <a:cubicBezTo>
                    <a:pt x="104166" y="44053"/>
                    <a:pt x="103214" y="40243"/>
                    <a:pt x="100356" y="42148"/>
                  </a:cubicBezTo>
                  <a:cubicBezTo>
                    <a:pt x="99404" y="43101"/>
                    <a:pt x="99404" y="45006"/>
                    <a:pt x="98451" y="45958"/>
                  </a:cubicBezTo>
                  <a:cubicBezTo>
                    <a:pt x="95594" y="47863"/>
                    <a:pt x="95594" y="44053"/>
                    <a:pt x="95594" y="42148"/>
                  </a:cubicBezTo>
                  <a:cubicBezTo>
                    <a:pt x="94641" y="35481"/>
                    <a:pt x="98451" y="28813"/>
                    <a:pt x="97499" y="22146"/>
                  </a:cubicBezTo>
                  <a:cubicBezTo>
                    <a:pt x="96546" y="12621"/>
                    <a:pt x="87974" y="6906"/>
                    <a:pt x="79401" y="3096"/>
                  </a:cubicBezTo>
                  <a:cubicBezTo>
                    <a:pt x="71781" y="238"/>
                    <a:pt x="60351" y="-714"/>
                    <a:pt x="52731" y="2143"/>
                  </a:cubicBezTo>
                  <a:cubicBezTo>
                    <a:pt x="44159" y="-714"/>
                    <a:pt x="33681" y="-714"/>
                    <a:pt x="26061" y="2143"/>
                  </a:cubicBezTo>
                  <a:cubicBezTo>
                    <a:pt x="17489" y="5001"/>
                    <a:pt x="8916" y="11668"/>
                    <a:pt x="7964" y="20241"/>
                  </a:cubicBezTo>
                  <a:cubicBezTo>
                    <a:pt x="7011" y="26908"/>
                    <a:pt x="9869" y="33576"/>
                    <a:pt x="8916" y="40243"/>
                  </a:cubicBezTo>
                  <a:cubicBezTo>
                    <a:pt x="8916" y="42148"/>
                    <a:pt x="7964" y="45958"/>
                    <a:pt x="6059" y="44053"/>
                  </a:cubicBezTo>
                  <a:cubicBezTo>
                    <a:pt x="5106" y="43101"/>
                    <a:pt x="5106" y="41196"/>
                    <a:pt x="4154" y="40243"/>
                  </a:cubicBezTo>
                  <a:cubicBezTo>
                    <a:pt x="1296" y="38338"/>
                    <a:pt x="344" y="41196"/>
                    <a:pt x="344" y="44053"/>
                  </a:cubicBezTo>
                  <a:cubicBezTo>
                    <a:pt x="-609" y="51673"/>
                    <a:pt x="344" y="59293"/>
                    <a:pt x="4154" y="65961"/>
                  </a:cubicBezTo>
                  <a:cubicBezTo>
                    <a:pt x="6059" y="69771"/>
                    <a:pt x="8916" y="70723"/>
                    <a:pt x="10821" y="73581"/>
                  </a:cubicBezTo>
                  <a:cubicBezTo>
                    <a:pt x="13679" y="76438"/>
                    <a:pt x="12726" y="83106"/>
                    <a:pt x="13679" y="86916"/>
                  </a:cubicBezTo>
                  <a:cubicBezTo>
                    <a:pt x="14631" y="89773"/>
                    <a:pt x="15584" y="91678"/>
                    <a:pt x="16536" y="93583"/>
                  </a:cubicBezTo>
                  <a:cubicBezTo>
                    <a:pt x="19394" y="98346"/>
                    <a:pt x="25109" y="100251"/>
                    <a:pt x="28919" y="104061"/>
                  </a:cubicBezTo>
                  <a:cubicBezTo>
                    <a:pt x="32729" y="107871"/>
                    <a:pt x="35586" y="111681"/>
                    <a:pt x="40349" y="114538"/>
                  </a:cubicBezTo>
                  <a:cubicBezTo>
                    <a:pt x="43206" y="116443"/>
                    <a:pt x="47016" y="116443"/>
                    <a:pt x="50826" y="116443"/>
                  </a:cubicBezTo>
                  <a:cubicBezTo>
                    <a:pt x="54636" y="116443"/>
                    <a:pt x="58446" y="116443"/>
                    <a:pt x="61304" y="115491"/>
                  </a:cubicBezTo>
                  <a:cubicBezTo>
                    <a:pt x="66066" y="113586"/>
                    <a:pt x="68924" y="109776"/>
                    <a:pt x="72734" y="105966"/>
                  </a:cubicBezTo>
                  <a:cubicBezTo>
                    <a:pt x="76544" y="102156"/>
                    <a:pt x="82259" y="100251"/>
                    <a:pt x="85116" y="95488"/>
                  </a:cubicBezTo>
                  <a:cubicBezTo>
                    <a:pt x="87021" y="93583"/>
                    <a:pt x="87974" y="90726"/>
                    <a:pt x="88926" y="88821"/>
                  </a:cubicBezTo>
                  <a:cubicBezTo>
                    <a:pt x="89879" y="85011"/>
                    <a:pt x="89879" y="79296"/>
                    <a:pt x="92736" y="75486"/>
                  </a:cubicBezTo>
                  <a:cubicBezTo>
                    <a:pt x="95594" y="72628"/>
                    <a:pt x="98451" y="71676"/>
                    <a:pt x="100356" y="67866"/>
                  </a:cubicBezTo>
                  <a:cubicBezTo>
                    <a:pt x="103214" y="61198"/>
                    <a:pt x="104166" y="52626"/>
                    <a:pt x="104166" y="45958"/>
                  </a:cubicBezTo>
                  <a:close/>
                </a:path>
              </a:pathLst>
            </a:custGeom>
            <a:solidFill>
              <a:srgbClr val="FDB378"/>
            </a:solid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8E6E1CB6-32B6-4D82-8C51-CEDB3C5A3BA0}"/>
                </a:ext>
              </a:extLst>
            </p:cNvPr>
            <p:cNvSpPr/>
            <p:nvPr/>
          </p:nvSpPr>
          <p:spPr>
            <a:xfrm>
              <a:off x="5816210" y="3226210"/>
              <a:ext cx="95250" cy="76200"/>
            </a:xfrm>
            <a:custGeom>
              <a:avLst/>
              <a:gdLst>
                <a:gd name="connsiteX0" fmla="*/ 1660 w 95250"/>
                <a:gd name="connsiteY0" fmla="*/ 67535 h 76200"/>
                <a:gd name="connsiteX1" fmla="*/ 2613 w 95250"/>
                <a:gd name="connsiteY1" fmla="*/ 78013 h 76200"/>
                <a:gd name="connsiteX2" fmla="*/ 2613 w 95250"/>
                <a:gd name="connsiteY2" fmla="*/ 79918 h 76200"/>
                <a:gd name="connsiteX3" fmla="*/ 7375 w 95250"/>
                <a:gd name="connsiteY3" fmla="*/ 79918 h 76200"/>
                <a:gd name="connsiteX4" fmla="*/ 7375 w 95250"/>
                <a:gd name="connsiteY4" fmla="*/ 77060 h 76200"/>
                <a:gd name="connsiteX5" fmla="*/ 7375 w 95250"/>
                <a:gd name="connsiteY5" fmla="*/ 69440 h 76200"/>
                <a:gd name="connsiteX6" fmla="*/ 7375 w 95250"/>
                <a:gd name="connsiteY6" fmla="*/ 58010 h 76200"/>
                <a:gd name="connsiteX7" fmla="*/ 26425 w 95250"/>
                <a:gd name="connsiteY7" fmla="*/ 40865 h 76200"/>
                <a:gd name="connsiteX8" fmla="*/ 47380 w 95250"/>
                <a:gd name="connsiteY8" fmla="*/ 41818 h 76200"/>
                <a:gd name="connsiteX9" fmla="*/ 66430 w 95250"/>
                <a:gd name="connsiteY9" fmla="*/ 34198 h 76200"/>
                <a:gd name="connsiteX10" fmla="*/ 69288 w 95250"/>
                <a:gd name="connsiteY10" fmla="*/ 33245 h 76200"/>
                <a:gd name="connsiteX11" fmla="*/ 73098 w 95250"/>
                <a:gd name="connsiteY11" fmla="*/ 36103 h 76200"/>
                <a:gd name="connsiteX12" fmla="*/ 92148 w 95250"/>
                <a:gd name="connsiteY12" fmla="*/ 52295 h 76200"/>
                <a:gd name="connsiteX13" fmla="*/ 93100 w 95250"/>
                <a:gd name="connsiteY13" fmla="*/ 72298 h 76200"/>
                <a:gd name="connsiteX14" fmla="*/ 92148 w 95250"/>
                <a:gd name="connsiteY14" fmla="*/ 81823 h 76200"/>
                <a:gd name="connsiteX15" fmla="*/ 95958 w 95250"/>
                <a:gd name="connsiteY15" fmla="*/ 81823 h 76200"/>
                <a:gd name="connsiteX16" fmla="*/ 99768 w 95250"/>
                <a:gd name="connsiteY16" fmla="*/ 70393 h 76200"/>
                <a:gd name="connsiteX17" fmla="*/ 101673 w 95250"/>
                <a:gd name="connsiteY17" fmla="*/ 55153 h 76200"/>
                <a:gd name="connsiteX18" fmla="*/ 96910 w 95250"/>
                <a:gd name="connsiteY18" fmla="*/ 19910 h 76200"/>
                <a:gd name="connsiteX19" fmla="*/ 70240 w 95250"/>
                <a:gd name="connsiteY19" fmla="*/ 2765 h 76200"/>
                <a:gd name="connsiteX20" fmla="*/ 66430 w 95250"/>
                <a:gd name="connsiteY20" fmla="*/ 3718 h 76200"/>
                <a:gd name="connsiteX21" fmla="*/ 56905 w 95250"/>
                <a:gd name="connsiteY21" fmla="*/ 860 h 76200"/>
                <a:gd name="connsiteX22" fmla="*/ 10233 w 95250"/>
                <a:gd name="connsiteY22" fmla="*/ 16100 h 76200"/>
                <a:gd name="connsiteX23" fmla="*/ 708 w 95250"/>
                <a:gd name="connsiteY23" fmla="*/ 54200 h 76200"/>
                <a:gd name="connsiteX24" fmla="*/ 1660 w 95250"/>
                <a:gd name="connsiteY24" fmla="*/ 675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76200">
                  <a:moveTo>
                    <a:pt x="1660" y="67535"/>
                  </a:moveTo>
                  <a:cubicBezTo>
                    <a:pt x="2613" y="71345"/>
                    <a:pt x="2613" y="74203"/>
                    <a:pt x="2613" y="78013"/>
                  </a:cubicBezTo>
                  <a:cubicBezTo>
                    <a:pt x="2613" y="78965"/>
                    <a:pt x="2613" y="78965"/>
                    <a:pt x="2613" y="79918"/>
                  </a:cubicBezTo>
                  <a:lnTo>
                    <a:pt x="7375" y="79918"/>
                  </a:lnTo>
                  <a:cubicBezTo>
                    <a:pt x="7375" y="78965"/>
                    <a:pt x="7375" y="78013"/>
                    <a:pt x="7375" y="77060"/>
                  </a:cubicBezTo>
                  <a:cubicBezTo>
                    <a:pt x="7375" y="74203"/>
                    <a:pt x="7375" y="72298"/>
                    <a:pt x="7375" y="69440"/>
                  </a:cubicBezTo>
                  <a:cubicBezTo>
                    <a:pt x="7375" y="65630"/>
                    <a:pt x="7375" y="61820"/>
                    <a:pt x="7375" y="58010"/>
                  </a:cubicBezTo>
                  <a:cubicBezTo>
                    <a:pt x="8328" y="48485"/>
                    <a:pt x="16900" y="41818"/>
                    <a:pt x="26425" y="40865"/>
                  </a:cubicBezTo>
                  <a:cubicBezTo>
                    <a:pt x="33093" y="40865"/>
                    <a:pt x="39760" y="41818"/>
                    <a:pt x="47380" y="41818"/>
                  </a:cubicBezTo>
                  <a:cubicBezTo>
                    <a:pt x="55953" y="41818"/>
                    <a:pt x="59763" y="38008"/>
                    <a:pt x="66430" y="34198"/>
                  </a:cubicBezTo>
                  <a:cubicBezTo>
                    <a:pt x="68335" y="33245"/>
                    <a:pt x="67383" y="33245"/>
                    <a:pt x="69288" y="33245"/>
                  </a:cubicBezTo>
                  <a:cubicBezTo>
                    <a:pt x="70240" y="33245"/>
                    <a:pt x="72145" y="35150"/>
                    <a:pt x="73098" y="36103"/>
                  </a:cubicBezTo>
                  <a:cubicBezTo>
                    <a:pt x="79765" y="39913"/>
                    <a:pt x="90243" y="43723"/>
                    <a:pt x="92148" y="52295"/>
                  </a:cubicBezTo>
                  <a:cubicBezTo>
                    <a:pt x="93100" y="58963"/>
                    <a:pt x="93100" y="65630"/>
                    <a:pt x="93100" y="72298"/>
                  </a:cubicBezTo>
                  <a:cubicBezTo>
                    <a:pt x="93100" y="73250"/>
                    <a:pt x="92148" y="78013"/>
                    <a:pt x="92148" y="81823"/>
                  </a:cubicBezTo>
                  <a:lnTo>
                    <a:pt x="95958" y="81823"/>
                  </a:lnTo>
                  <a:cubicBezTo>
                    <a:pt x="96910" y="78013"/>
                    <a:pt x="98815" y="72298"/>
                    <a:pt x="99768" y="70393"/>
                  </a:cubicBezTo>
                  <a:cubicBezTo>
                    <a:pt x="101673" y="61820"/>
                    <a:pt x="100720" y="58010"/>
                    <a:pt x="101673" y="55153"/>
                  </a:cubicBezTo>
                  <a:cubicBezTo>
                    <a:pt x="103578" y="42770"/>
                    <a:pt x="104530" y="30388"/>
                    <a:pt x="96910" y="19910"/>
                  </a:cubicBezTo>
                  <a:cubicBezTo>
                    <a:pt x="88338" y="8480"/>
                    <a:pt x="76908" y="1813"/>
                    <a:pt x="70240" y="2765"/>
                  </a:cubicBezTo>
                  <a:cubicBezTo>
                    <a:pt x="70240" y="2765"/>
                    <a:pt x="65478" y="2765"/>
                    <a:pt x="66430" y="3718"/>
                  </a:cubicBezTo>
                  <a:cubicBezTo>
                    <a:pt x="64525" y="1813"/>
                    <a:pt x="59763" y="1813"/>
                    <a:pt x="56905" y="860"/>
                  </a:cubicBezTo>
                  <a:cubicBezTo>
                    <a:pt x="41665" y="-2950"/>
                    <a:pt x="21663" y="6575"/>
                    <a:pt x="10233" y="16100"/>
                  </a:cubicBezTo>
                  <a:cubicBezTo>
                    <a:pt x="-2150" y="26578"/>
                    <a:pt x="-245" y="40865"/>
                    <a:pt x="708" y="54200"/>
                  </a:cubicBezTo>
                  <a:cubicBezTo>
                    <a:pt x="708" y="58010"/>
                    <a:pt x="-245" y="63725"/>
                    <a:pt x="1660" y="67535"/>
                  </a:cubicBezTo>
                  <a:close/>
                </a:path>
              </a:pathLst>
            </a:custGeom>
            <a:solidFill>
              <a:srgbClr val="6D6347"/>
            </a:solid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BFB2BD64-075C-471C-B5F7-048087C850BD}"/>
                </a:ext>
              </a:extLst>
            </p:cNvPr>
            <p:cNvSpPr/>
            <p:nvPr/>
          </p:nvSpPr>
          <p:spPr>
            <a:xfrm>
              <a:off x="5835967" y="3401377"/>
              <a:ext cx="57150" cy="104775"/>
            </a:xfrm>
            <a:custGeom>
              <a:avLst/>
              <a:gdLst>
                <a:gd name="connsiteX0" fmla="*/ 0 w 57150"/>
                <a:gd name="connsiteY0" fmla="*/ 31433 h 104775"/>
                <a:gd name="connsiteX1" fmla="*/ 28575 w 57150"/>
                <a:gd name="connsiteY1" fmla="*/ 0 h 104775"/>
                <a:gd name="connsiteX2" fmla="*/ 32385 w 57150"/>
                <a:gd name="connsiteY2" fmla="*/ 0 h 104775"/>
                <a:gd name="connsiteX3" fmla="*/ 59055 w 57150"/>
                <a:gd name="connsiteY3" fmla="*/ 30480 h 104775"/>
                <a:gd name="connsiteX4" fmla="*/ 29528 w 57150"/>
                <a:gd name="connsiteY4" fmla="*/ 105727 h 104775"/>
                <a:gd name="connsiteX5" fmla="*/ 0 w 57150"/>
                <a:gd name="connsiteY5" fmla="*/ 3143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0" y="31433"/>
                  </a:moveTo>
                  <a:cubicBezTo>
                    <a:pt x="0" y="29527"/>
                    <a:pt x="28575" y="0"/>
                    <a:pt x="28575" y="0"/>
                  </a:cubicBezTo>
                  <a:lnTo>
                    <a:pt x="32385" y="0"/>
                  </a:lnTo>
                  <a:lnTo>
                    <a:pt x="59055" y="30480"/>
                  </a:lnTo>
                  <a:lnTo>
                    <a:pt x="29528" y="105727"/>
                  </a:lnTo>
                  <a:lnTo>
                    <a:pt x="0" y="31433"/>
                  </a:lnTo>
                  <a:close/>
                </a:path>
              </a:pathLst>
            </a:custGeom>
            <a:solidFill>
              <a:srgbClr val="93CCF5"/>
            </a:solid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F909E7A8-DEB6-4FB1-B2B4-F8A296BDE459}"/>
                </a:ext>
              </a:extLst>
            </p:cNvPr>
            <p:cNvSpPr/>
            <p:nvPr/>
          </p:nvSpPr>
          <p:spPr>
            <a:xfrm>
              <a:off x="5852160" y="3401118"/>
              <a:ext cx="19050" cy="95250"/>
            </a:xfrm>
            <a:custGeom>
              <a:avLst/>
              <a:gdLst>
                <a:gd name="connsiteX0" fmla="*/ 27623 w 19050"/>
                <a:gd name="connsiteY0" fmla="*/ 64077 h 95250"/>
                <a:gd name="connsiteX1" fmla="*/ 19050 w 19050"/>
                <a:gd name="connsiteY1" fmla="*/ 20262 h 95250"/>
                <a:gd name="connsiteX2" fmla="*/ 20002 w 19050"/>
                <a:gd name="connsiteY2" fmla="*/ 16452 h 95250"/>
                <a:gd name="connsiteX3" fmla="*/ 23813 w 19050"/>
                <a:gd name="connsiteY3" fmla="*/ 9785 h 95250"/>
                <a:gd name="connsiteX4" fmla="*/ 23813 w 19050"/>
                <a:gd name="connsiteY4" fmla="*/ 8832 h 95250"/>
                <a:gd name="connsiteX5" fmla="*/ 20002 w 19050"/>
                <a:gd name="connsiteY5" fmla="*/ 5022 h 95250"/>
                <a:gd name="connsiteX6" fmla="*/ 17145 w 19050"/>
                <a:gd name="connsiteY6" fmla="*/ 2165 h 95250"/>
                <a:gd name="connsiteX7" fmla="*/ 14288 w 19050"/>
                <a:gd name="connsiteY7" fmla="*/ 260 h 95250"/>
                <a:gd name="connsiteX8" fmla="*/ 12382 w 19050"/>
                <a:gd name="connsiteY8" fmla="*/ 3117 h 95250"/>
                <a:gd name="connsiteX9" fmla="*/ 9525 w 19050"/>
                <a:gd name="connsiteY9" fmla="*/ 5975 h 95250"/>
                <a:gd name="connsiteX10" fmla="*/ 5715 w 19050"/>
                <a:gd name="connsiteY10" fmla="*/ 9785 h 95250"/>
                <a:gd name="connsiteX11" fmla="*/ 5715 w 19050"/>
                <a:gd name="connsiteY11" fmla="*/ 10737 h 95250"/>
                <a:gd name="connsiteX12" fmla="*/ 9525 w 19050"/>
                <a:gd name="connsiteY12" fmla="*/ 17405 h 95250"/>
                <a:gd name="connsiteX13" fmla="*/ 10477 w 19050"/>
                <a:gd name="connsiteY13" fmla="*/ 21215 h 95250"/>
                <a:gd name="connsiteX14" fmla="*/ 0 w 19050"/>
                <a:gd name="connsiteY14" fmla="*/ 65030 h 95250"/>
                <a:gd name="connsiteX15" fmla="*/ 0 w 19050"/>
                <a:gd name="connsiteY15" fmla="*/ 65982 h 95250"/>
                <a:gd name="connsiteX16" fmla="*/ 12382 w 19050"/>
                <a:gd name="connsiteY16" fmla="*/ 100272 h 95250"/>
                <a:gd name="connsiteX17" fmla="*/ 13335 w 19050"/>
                <a:gd name="connsiteY17" fmla="*/ 101225 h 95250"/>
                <a:gd name="connsiteX18" fmla="*/ 15240 w 19050"/>
                <a:gd name="connsiteY18" fmla="*/ 100272 h 95250"/>
                <a:gd name="connsiteX19" fmla="*/ 27623 w 19050"/>
                <a:gd name="connsiteY19" fmla="*/ 64077 h 95250"/>
                <a:gd name="connsiteX20" fmla="*/ 27623 w 19050"/>
                <a:gd name="connsiteY20" fmla="*/ 6407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 h="95250">
                  <a:moveTo>
                    <a:pt x="27623" y="64077"/>
                  </a:moveTo>
                  <a:lnTo>
                    <a:pt x="19050" y="20262"/>
                  </a:lnTo>
                  <a:cubicBezTo>
                    <a:pt x="19050" y="19310"/>
                    <a:pt x="19050" y="17405"/>
                    <a:pt x="20002" y="16452"/>
                  </a:cubicBezTo>
                  <a:lnTo>
                    <a:pt x="23813" y="9785"/>
                  </a:lnTo>
                  <a:cubicBezTo>
                    <a:pt x="23813" y="9785"/>
                    <a:pt x="23813" y="8832"/>
                    <a:pt x="23813" y="8832"/>
                  </a:cubicBezTo>
                  <a:cubicBezTo>
                    <a:pt x="22860" y="7880"/>
                    <a:pt x="20955" y="5975"/>
                    <a:pt x="20002" y="5022"/>
                  </a:cubicBezTo>
                  <a:cubicBezTo>
                    <a:pt x="19050" y="4070"/>
                    <a:pt x="18098" y="3117"/>
                    <a:pt x="17145" y="2165"/>
                  </a:cubicBezTo>
                  <a:cubicBezTo>
                    <a:pt x="17145" y="1212"/>
                    <a:pt x="15240" y="-693"/>
                    <a:pt x="14288" y="260"/>
                  </a:cubicBezTo>
                  <a:cubicBezTo>
                    <a:pt x="13335" y="1212"/>
                    <a:pt x="12382" y="2165"/>
                    <a:pt x="12382" y="3117"/>
                  </a:cubicBezTo>
                  <a:cubicBezTo>
                    <a:pt x="11430" y="4070"/>
                    <a:pt x="10477" y="5022"/>
                    <a:pt x="9525" y="5975"/>
                  </a:cubicBezTo>
                  <a:cubicBezTo>
                    <a:pt x="8573" y="6927"/>
                    <a:pt x="6667" y="8832"/>
                    <a:pt x="5715" y="9785"/>
                  </a:cubicBezTo>
                  <a:cubicBezTo>
                    <a:pt x="5715" y="9785"/>
                    <a:pt x="5715" y="10737"/>
                    <a:pt x="5715" y="10737"/>
                  </a:cubicBezTo>
                  <a:lnTo>
                    <a:pt x="9525" y="17405"/>
                  </a:lnTo>
                  <a:cubicBezTo>
                    <a:pt x="10477" y="18357"/>
                    <a:pt x="10477" y="20262"/>
                    <a:pt x="10477" y="21215"/>
                  </a:cubicBezTo>
                  <a:lnTo>
                    <a:pt x="0" y="65030"/>
                  </a:lnTo>
                  <a:cubicBezTo>
                    <a:pt x="0" y="65030"/>
                    <a:pt x="0" y="65030"/>
                    <a:pt x="0" y="65982"/>
                  </a:cubicBezTo>
                  <a:lnTo>
                    <a:pt x="12382" y="100272"/>
                  </a:lnTo>
                  <a:cubicBezTo>
                    <a:pt x="12382" y="101225"/>
                    <a:pt x="13335" y="101225"/>
                    <a:pt x="13335" y="101225"/>
                  </a:cubicBezTo>
                  <a:cubicBezTo>
                    <a:pt x="14288" y="101225"/>
                    <a:pt x="14288" y="101225"/>
                    <a:pt x="15240" y="100272"/>
                  </a:cubicBezTo>
                  <a:lnTo>
                    <a:pt x="27623" y="64077"/>
                  </a:lnTo>
                  <a:cubicBezTo>
                    <a:pt x="27623" y="65030"/>
                    <a:pt x="27623" y="64077"/>
                    <a:pt x="27623" y="64077"/>
                  </a:cubicBezTo>
                  <a:close/>
                </a:path>
              </a:pathLst>
            </a:custGeom>
            <a:solidFill>
              <a:srgbClr val="2F60A2"/>
            </a:solid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0F4B0727-642A-437B-8E91-639A8EEB8756}"/>
                </a:ext>
              </a:extLst>
            </p:cNvPr>
            <p:cNvSpPr/>
            <p:nvPr/>
          </p:nvSpPr>
          <p:spPr>
            <a:xfrm>
              <a:off x="5740718" y="3388042"/>
              <a:ext cx="114300" cy="152400"/>
            </a:xfrm>
            <a:custGeom>
              <a:avLst/>
              <a:gdLst>
                <a:gd name="connsiteX0" fmla="*/ 121920 w 114300"/>
                <a:gd name="connsiteY0" fmla="*/ 103823 h 152400"/>
                <a:gd name="connsiteX1" fmla="*/ 100965 w 114300"/>
                <a:gd name="connsiteY1" fmla="*/ 30480 h 152400"/>
                <a:gd name="connsiteX2" fmla="*/ 92393 w 114300"/>
                <a:gd name="connsiteY2" fmla="*/ 0 h 152400"/>
                <a:gd name="connsiteX3" fmla="*/ 91440 w 114300"/>
                <a:gd name="connsiteY3" fmla="*/ 0 h 152400"/>
                <a:gd name="connsiteX4" fmla="*/ 75247 w 114300"/>
                <a:gd name="connsiteY4" fmla="*/ 4763 h 152400"/>
                <a:gd name="connsiteX5" fmla="*/ 20002 w 114300"/>
                <a:gd name="connsiteY5" fmla="*/ 20955 h 152400"/>
                <a:gd name="connsiteX6" fmla="*/ 952 w 114300"/>
                <a:gd name="connsiteY6" fmla="*/ 57150 h 152400"/>
                <a:gd name="connsiteX7" fmla="*/ 0 w 114300"/>
                <a:gd name="connsiteY7" fmla="*/ 112395 h 152400"/>
                <a:gd name="connsiteX8" fmla="*/ 5715 w 114300"/>
                <a:gd name="connsiteY8" fmla="*/ 124778 h 152400"/>
                <a:gd name="connsiteX9" fmla="*/ 121920 w 114300"/>
                <a:gd name="connsiteY9" fmla="*/ 155258 h 152400"/>
                <a:gd name="connsiteX10" fmla="*/ 121920 w 114300"/>
                <a:gd name="connsiteY10" fmla="*/ 10382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52400">
                  <a:moveTo>
                    <a:pt x="121920" y="103823"/>
                  </a:moveTo>
                  <a:lnTo>
                    <a:pt x="100965" y="30480"/>
                  </a:lnTo>
                  <a:lnTo>
                    <a:pt x="92393" y="0"/>
                  </a:lnTo>
                  <a:cubicBezTo>
                    <a:pt x="92393" y="0"/>
                    <a:pt x="92393" y="0"/>
                    <a:pt x="91440" y="0"/>
                  </a:cubicBezTo>
                  <a:cubicBezTo>
                    <a:pt x="89535" y="953"/>
                    <a:pt x="82868" y="2858"/>
                    <a:pt x="75247" y="4763"/>
                  </a:cubicBezTo>
                  <a:cubicBezTo>
                    <a:pt x="54293" y="10478"/>
                    <a:pt x="20955" y="20003"/>
                    <a:pt x="20002" y="20955"/>
                  </a:cubicBezTo>
                  <a:cubicBezTo>
                    <a:pt x="19050" y="21908"/>
                    <a:pt x="7620" y="43815"/>
                    <a:pt x="952" y="57150"/>
                  </a:cubicBezTo>
                  <a:lnTo>
                    <a:pt x="0" y="112395"/>
                  </a:lnTo>
                  <a:cubicBezTo>
                    <a:pt x="952" y="118110"/>
                    <a:pt x="2857" y="121920"/>
                    <a:pt x="5715" y="124778"/>
                  </a:cubicBezTo>
                  <a:cubicBezTo>
                    <a:pt x="33338" y="153353"/>
                    <a:pt x="107632" y="153353"/>
                    <a:pt x="121920" y="155258"/>
                  </a:cubicBezTo>
                  <a:lnTo>
                    <a:pt x="121920" y="103823"/>
                  </a:lnTo>
                  <a:close/>
                </a:path>
              </a:pathLst>
            </a:custGeom>
            <a:solidFill>
              <a:srgbClr val="5D8EAF"/>
            </a:solid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5D3F9272-43E8-46F8-AB13-EA183F6CCAD6}"/>
                </a:ext>
              </a:extLst>
            </p:cNvPr>
            <p:cNvSpPr/>
            <p:nvPr/>
          </p:nvSpPr>
          <p:spPr>
            <a:xfrm>
              <a:off x="5862638" y="3388995"/>
              <a:ext cx="123825" cy="152400"/>
            </a:xfrm>
            <a:custGeom>
              <a:avLst/>
              <a:gdLst>
                <a:gd name="connsiteX0" fmla="*/ 124777 w 123825"/>
                <a:gd name="connsiteY0" fmla="*/ 58102 h 152400"/>
                <a:gd name="connsiteX1" fmla="*/ 107633 w 123825"/>
                <a:gd name="connsiteY1" fmla="*/ 22860 h 152400"/>
                <a:gd name="connsiteX2" fmla="*/ 53340 w 123825"/>
                <a:gd name="connsiteY2" fmla="*/ 4763 h 152400"/>
                <a:gd name="connsiteX3" fmla="*/ 37148 w 123825"/>
                <a:gd name="connsiteY3" fmla="*/ 0 h 152400"/>
                <a:gd name="connsiteX4" fmla="*/ 36195 w 123825"/>
                <a:gd name="connsiteY4" fmla="*/ 0 h 152400"/>
                <a:gd name="connsiteX5" fmla="*/ 22860 w 123825"/>
                <a:gd name="connsiteY5" fmla="*/ 40957 h 152400"/>
                <a:gd name="connsiteX6" fmla="*/ 952 w 123825"/>
                <a:gd name="connsiteY6" fmla="*/ 106680 h 152400"/>
                <a:gd name="connsiteX7" fmla="*/ 952 w 123825"/>
                <a:gd name="connsiteY7" fmla="*/ 107632 h 152400"/>
                <a:gd name="connsiteX8" fmla="*/ 0 w 123825"/>
                <a:gd name="connsiteY8" fmla="*/ 102870 h 152400"/>
                <a:gd name="connsiteX9" fmla="*/ 0 w 123825"/>
                <a:gd name="connsiteY9" fmla="*/ 154305 h 152400"/>
                <a:gd name="connsiteX10" fmla="*/ 952 w 123825"/>
                <a:gd name="connsiteY10" fmla="*/ 154305 h 152400"/>
                <a:gd name="connsiteX11" fmla="*/ 120015 w 123825"/>
                <a:gd name="connsiteY11" fmla="*/ 126682 h 152400"/>
                <a:gd name="connsiteX12" fmla="*/ 124777 w 123825"/>
                <a:gd name="connsiteY12" fmla="*/ 112395 h 152400"/>
                <a:gd name="connsiteX13" fmla="*/ 124777 w 123825"/>
                <a:gd name="connsiteY13" fmla="*/ 5810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52400">
                  <a:moveTo>
                    <a:pt x="124777" y="58102"/>
                  </a:moveTo>
                  <a:cubicBezTo>
                    <a:pt x="118110" y="43815"/>
                    <a:pt x="108585" y="22860"/>
                    <a:pt x="107633" y="22860"/>
                  </a:cubicBezTo>
                  <a:cubicBezTo>
                    <a:pt x="106680" y="21907"/>
                    <a:pt x="74295" y="11430"/>
                    <a:pt x="53340" y="4763"/>
                  </a:cubicBezTo>
                  <a:cubicBezTo>
                    <a:pt x="45720" y="1905"/>
                    <a:pt x="39052" y="0"/>
                    <a:pt x="37148" y="0"/>
                  </a:cubicBezTo>
                  <a:cubicBezTo>
                    <a:pt x="36195" y="0"/>
                    <a:pt x="36195" y="0"/>
                    <a:pt x="36195" y="0"/>
                  </a:cubicBezTo>
                  <a:lnTo>
                    <a:pt x="22860" y="40957"/>
                  </a:lnTo>
                  <a:lnTo>
                    <a:pt x="952" y="106680"/>
                  </a:lnTo>
                  <a:lnTo>
                    <a:pt x="952" y="107632"/>
                  </a:lnTo>
                  <a:lnTo>
                    <a:pt x="0" y="102870"/>
                  </a:lnTo>
                  <a:lnTo>
                    <a:pt x="0" y="154305"/>
                  </a:lnTo>
                  <a:cubicBezTo>
                    <a:pt x="0" y="154305"/>
                    <a:pt x="952" y="154305"/>
                    <a:pt x="952" y="154305"/>
                  </a:cubicBezTo>
                  <a:cubicBezTo>
                    <a:pt x="7620" y="154305"/>
                    <a:pt x="101917" y="155257"/>
                    <a:pt x="120015" y="126682"/>
                  </a:cubicBezTo>
                  <a:cubicBezTo>
                    <a:pt x="121920" y="123825"/>
                    <a:pt x="123825" y="119063"/>
                    <a:pt x="124777" y="112395"/>
                  </a:cubicBezTo>
                  <a:lnTo>
                    <a:pt x="124777" y="58102"/>
                  </a:lnTo>
                  <a:close/>
                </a:path>
              </a:pathLst>
            </a:custGeom>
            <a:solidFill>
              <a:srgbClr val="649BB7"/>
            </a:solid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B0E8752A-7B4B-41E6-9D68-22D2D4B85CF3}"/>
                </a:ext>
              </a:extLst>
            </p:cNvPr>
            <p:cNvSpPr/>
            <p:nvPr/>
          </p:nvSpPr>
          <p:spPr>
            <a:xfrm>
              <a:off x="5829300" y="3371850"/>
              <a:ext cx="66675" cy="57150"/>
            </a:xfrm>
            <a:custGeom>
              <a:avLst/>
              <a:gdLst>
                <a:gd name="connsiteX0" fmla="*/ 66675 w 66675"/>
                <a:gd name="connsiteY0" fmla="*/ 952 h 57150"/>
                <a:gd name="connsiteX1" fmla="*/ 37148 w 66675"/>
                <a:gd name="connsiteY1" fmla="*/ 26670 h 57150"/>
                <a:gd name="connsiteX2" fmla="*/ 35242 w 66675"/>
                <a:gd name="connsiteY2" fmla="*/ 26670 h 57150"/>
                <a:gd name="connsiteX3" fmla="*/ 6667 w 66675"/>
                <a:gd name="connsiteY3" fmla="*/ 0 h 57150"/>
                <a:gd name="connsiteX4" fmla="*/ 0 w 66675"/>
                <a:gd name="connsiteY4" fmla="*/ 19050 h 57150"/>
                <a:gd name="connsiteX5" fmla="*/ 12383 w 66675"/>
                <a:gd name="connsiteY5" fmla="*/ 60960 h 57150"/>
                <a:gd name="connsiteX6" fmla="*/ 35242 w 66675"/>
                <a:gd name="connsiteY6" fmla="*/ 29527 h 57150"/>
                <a:gd name="connsiteX7" fmla="*/ 37148 w 66675"/>
                <a:gd name="connsiteY7" fmla="*/ 29527 h 57150"/>
                <a:gd name="connsiteX8" fmla="*/ 59055 w 66675"/>
                <a:gd name="connsiteY8" fmla="*/ 61913 h 57150"/>
                <a:gd name="connsiteX9" fmla="*/ 72390 w 66675"/>
                <a:gd name="connsiteY9" fmla="*/ 20955 h 57150"/>
                <a:gd name="connsiteX10" fmla="*/ 66675 w 66675"/>
                <a:gd name="connsiteY10" fmla="*/ 95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75" h="57150">
                  <a:moveTo>
                    <a:pt x="66675" y="952"/>
                  </a:moveTo>
                  <a:lnTo>
                    <a:pt x="37148" y="26670"/>
                  </a:lnTo>
                  <a:cubicBezTo>
                    <a:pt x="37148" y="26670"/>
                    <a:pt x="36195" y="26670"/>
                    <a:pt x="35242" y="26670"/>
                  </a:cubicBezTo>
                  <a:lnTo>
                    <a:pt x="6667" y="0"/>
                  </a:lnTo>
                  <a:lnTo>
                    <a:pt x="0" y="19050"/>
                  </a:lnTo>
                  <a:lnTo>
                    <a:pt x="12383" y="60960"/>
                  </a:lnTo>
                  <a:lnTo>
                    <a:pt x="35242" y="29527"/>
                  </a:lnTo>
                  <a:cubicBezTo>
                    <a:pt x="35242" y="28575"/>
                    <a:pt x="37148" y="28575"/>
                    <a:pt x="37148" y="29527"/>
                  </a:cubicBezTo>
                  <a:lnTo>
                    <a:pt x="59055" y="61913"/>
                  </a:lnTo>
                  <a:lnTo>
                    <a:pt x="72390" y="20955"/>
                  </a:lnTo>
                  <a:lnTo>
                    <a:pt x="66675" y="952"/>
                  </a:lnTo>
                  <a:close/>
                </a:path>
              </a:pathLst>
            </a:custGeom>
            <a:solidFill>
              <a:srgbClr val="A6D3FF"/>
            </a:solid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DD20F71-C3E0-4F98-9320-CB6932271006}"/>
                </a:ext>
              </a:extLst>
            </p:cNvPr>
            <p:cNvSpPr/>
            <p:nvPr/>
          </p:nvSpPr>
          <p:spPr>
            <a:xfrm>
              <a:off x="5810250" y="3387090"/>
              <a:ext cx="104775" cy="133350"/>
            </a:xfrm>
            <a:custGeom>
              <a:avLst/>
              <a:gdLst>
                <a:gd name="connsiteX0" fmla="*/ 93345 w 104775"/>
                <a:gd name="connsiteY0" fmla="*/ 28575 h 133350"/>
                <a:gd name="connsiteX1" fmla="*/ 108585 w 104775"/>
                <a:gd name="connsiteY1" fmla="*/ 35243 h 133350"/>
                <a:gd name="connsiteX2" fmla="*/ 54292 w 104775"/>
                <a:gd name="connsiteY2" fmla="*/ 135255 h 133350"/>
                <a:gd name="connsiteX3" fmla="*/ 2858 w 104775"/>
                <a:gd name="connsiteY3" fmla="*/ 33338 h 133350"/>
                <a:gd name="connsiteX4" fmla="*/ 18098 w 104775"/>
                <a:gd name="connsiteY4" fmla="*/ 26670 h 133350"/>
                <a:gd name="connsiteX5" fmla="*/ 0 w 104775"/>
                <a:gd name="connsiteY5" fmla="*/ 18098 h 133350"/>
                <a:gd name="connsiteX6" fmla="*/ 4763 w 104775"/>
                <a:gd name="connsiteY6" fmla="*/ 4763 h 133350"/>
                <a:gd name="connsiteX7" fmla="*/ 20955 w 104775"/>
                <a:gd name="connsiteY7" fmla="*/ 0 h 133350"/>
                <a:gd name="connsiteX8" fmla="*/ 30480 w 104775"/>
                <a:gd name="connsiteY8" fmla="*/ 30480 h 133350"/>
                <a:gd name="connsiteX9" fmla="*/ 38100 w 104775"/>
                <a:gd name="connsiteY9" fmla="*/ 54293 h 133350"/>
                <a:gd name="connsiteX10" fmla="*/ 52388 w 104775"/>
                <a:gd name="connsiteY10" fmla="*/ 102870 h 133350"/>
                <a:gd name="connsiteX11" fmla="*/ 69533 w 104775"/>
                <a:gd name="connsiteY11" fmla="*/ 55245 h 133350"/>
                <a:gd name="connsiteX12" fmla="*/ 74295 w 104775"/>
                <a:gd name="connsiteY12" fmla="*/ 41910 h 133350"/>
                <a:gd name="connsiteX13" fmla="*/ 88583 w 104775"/>
                <a:gd name="connsiteY13" fmla="*/ 952 h 133350"/>
                <a:gd name="connsiteX14" fmla="*/ 104775 w 104775"/>
                <a:gd name="connsiteY14" fmla="*/ 5715 h 133350"/>
                <a:gd name="connsiteX15" fmla="*/ 109538 w 104775"/>
                <a:gd name="connsiteY15" fmla="*/ 19050 h 133350"/>
                <a:gd name="connsiteX16" fmla="*/ 93345 w 104775"/>
                <a:gd name="connsiteY16" fmla="*/ 285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33350">
                  <a:moveTo>
                    <a:pt x="93345" y="28575"/>
                  </a:moveTo>
                  <a:lnTo>
                    <a:pt x="108585" y="35243"/>
                  </a:lnTo>
                  <a:lnTo>
                    <a:pt x="54292" y="135255"/>
                  </a:lnTo>
                  <a:lnTo>
                    <a:pt x="2858" y="33338"/>
                  </a:lnTo>
                  <a:lnTo>
                    <a:pt x="18098" y="26670"/>
                  </a:lnTo>
                  <a:lnTo>
                    <a:pt x="0" y="18098"/>
                  </a:lnTo>
                  <a:cubicBezTo>
                    <a:pt x="952" y="15240"/>
                    <a:pt x="2858" y="10477"/>
                    <a:pt x="4763" y="4763"/>
                  </a:cubicBezTo>
                  <a:cubicBezTo>
                    <a:pt x="12383" y="2858"/>
                    <a:pt x="19050" y="952"/>
                    <a:pt x="20955" y="0"/>
                  </a:cubicBezTo>
                  <a:lnTo>
                    <a:pt x="30480" y="30480"/>
                  </a:lnTo>
                  <a:lnTo>
                    <a:pt x="38100" y="54293"/>
                  </a:lnTo>
                  <a:lnTo>
                    <a:pt x="52388" y="102870"/>
                  </a:lnTo>
                  <a:lnTo>
                    <a:pt x="69533" y="55245"/>
                  </a:lnTo>
                  <a:lnTo>
                    <a:pt x="74295" y="41910"/>
                  </a:lnTo>
                  <a:lnTo>
                    <a:pt x="88583" y="952"/>
                  </a:lnTo>
                  <a:cubicBezTo>
                    <a:pt x="90488" y="1905"/>
                    <a:pt x="97155" y="3810"/>
                    <a:pt x="104775" y="5715"/>
                  </a:cubicBezTo>
                  <a:cubicBezTo>
                    <a:pt x="106680" y="10477"/>
                    <a:pt x="108585" y="16193"/>
                    <a:pt x="109538" y="19050"/>
                  </a:cubicBezTo>
                  <a:lnTo>
                    <a:pt x="93345" y="28575"/>
                  </a:lnTo>
                  <a:close/>
                </a:path>
              </a:pathLst>
            </a:custGeom>
            <a:solidFill>
              <a:srgbClr val="5888A0"/>
            </a:solid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F7BC3070-FEAF-411A-8DB0-4492648B4265}"/>
                </a:ext>
              </a:extLst>
            </p:cNvPr>
            <p:cNvSpPr/>
            <p:nvPr/>
          </p:nvSpPr>
          <p:spPr>
            <a:xfrm>
              <a:off x="5684520" y="3510915"/>
              <a:ext cx="333375" cy="38100"/>
            </a:xfrm>
            <a:custGeom>
              <a:avLst/>
              <a:gdLst>
                <a:gd name="connsiteX0" fmla="*/ 341947 w 333375"/>
                <a:gd name="connsiteY0" fmla="*/ 4763 h 38100"/>
                <a:gd name="connsiteX1" fmla="*/ 0 w 333375"/>
                <a:gd name="connsiteY1" fmla="*/ 0 h 38100"/>
                <a:gd name="connsiteX2" fmla="*/ 0 w 333375"/>
                <a:gd name="connsiteY2" fmla="*/ 0 h 38100"/>
                <a:gd name="connsiteX3" fmla="*/ 0 w 333375"/>
                <a:gd name="connsiteY3" fmla="*/ 23813 h 38100"/>
                <a:gd name="connsiteX4" fmla="*/ 0 w 333375"/>
                <a:gd name="connsiteY4" fmla="*/ 38100 h 38100"/>
                <a:gd name="connsiteX5" fmla="*/ 341947 w 333375"/>
                <a:gd name="connsiteY5" fmla="*/ 42863 h 38100"/>
                <a:gd name="connsiteX6" fmla="*/ 341947 w 333375"/>
                <a:gd name="connsiteY6" fmla="*/ 42863 h 38100"/>
                <a:gd name="connsiteX7" fmla="*/ 341947 w 333375"/>
                <a:gd name="connsiteY7" fmla="*/ 29527 h 38100"/>
                <a:gd name="connsiteX8" fmla="*/ 341947 w 333375"/>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8100">
                  <a:moveTo>
                    <a:pt x="341947" y="4763"/>
                  </a:moveTo>
                  <a:lnTo>
                    <a:pt x="0" y="0"/>
                  </a:lnTo>
                  <a:lnTo>
                    <a:pt x="0" y="0"/>
                  </a:lnTo>
                  <a:lnTo>
                    <a:pt x="0" y="23813"/>
                  </a:lnTo>
                  <a:lnTo>
                    <a:pt x="0" y="38100"/>
                  </a:lnTo>
                  <a:lnTo>
                    <a:pt x="341947" y="42863"/>
                  </a:lnTo>
                  <a:lnTo>
                    <a:pt x="341947" y="42863"/>
                  </a:lnTo>
                  <a:lnTo>
                    <a:pt x="341947" y="29527"/>
                  </a:lnTo>
                  <a:lnTo>
                    <a:pt x="341947" y="4763"/>
                  </a:lnTo>
                  <a:close/>
                </a:path>
              </a:pathLst>
            </a:custGeom>
            <a:solidFill>
              <a:srgbClr val="4B7386"/>
            </a:solid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D30FAE75-4503-453E-815C-4EAA9A4F3BA0}"/>
                </a:ext>
              </a:extLst>
            </p:cNvPr>
            <p:cNvSpPr/>
            <p:nvPr/>
          </p:nvSpPr>
          <p:spPr>
            <a:xfrm>
              <a:off x="5773102" y="3431858"/>
              <a:ext cx="180975" cy="95250"/>
            </a:xfrm>
            <a:custGeom>
              <a:avLst/>
              <a:gdLst>
                <a:gd name="connsiteX0" fmla="*/ 181927 w 180975"/>
                <a:gd name="connsiteY0" fmla="*/ 2857 h 95250"/>
                <a:gd name="connsiteX1" fmla="*/ 1905 w 180975"/>
                <a:gd name="connsiteY1" fmla="*/ 0 h 95250"/>
                <a:gd name="connsiteX2" fmla="*/ 0 w 180975"/>
                <a:gd name="connsiteY2" fmla="*/ 952 h 95250"/>
                <a:gd name="connsiteX3" fmla="*/ 0 w 180975"/>
                <a:gd name="connsiteY3" fmla="*/ 1905 h 95250"/>
                <a:gd name="connsiteX4" fmla="*/ 9525 w 180975"/>
                <a:gd name="connsiteY4" fmla="*/ 96202 h 95250"/>
                <a:gd name="connsiteX5" fmla="*/ 12383 w 180975"/>
                <a:gd name="connsiteY5" fmla="*/ 98107 h 95250"/>
                <a:gd name="connsiteX6" fmla="*/ 169545 w 180975"/>
                <a:gd name="connsiteY6" fmla="*/ 101917 h 95250"/>
                <a:gd name="connsiteX7" fmla="*/ 169545 w 180975"/>
                <a:gd name="connsiteY7" fmla="*/ 101917 h 95250"/>
                <a:gd name="connsiteX8" fmla="*/ 172402 w 180975"/>
                <a:gd name="connsiteY8" fmla="*/ 100013 h 95250"/>
                <a:gd name="connsiteX9" fmla="*/ 184785 w 180975"/>
                <a:gd name="connsiteY9" fmla="*/ 5715 h 95250"/>
                <a:gd name="connsiteX10" fmla="*/ 181927 w 180975"/>
                <a:gd name="connsiteY10" fmla="*/ 2857 h 95250"/>
                <a:gd name="connsiteX11" fmla="*/ 109538 w 180975"/>
                <a:gd name="connsiteY11" fmla="*/ 62865 h 95250"/>
                <a:gd name="connsiteX12" fmla="*/ 109538 w 180975"/>
                <a:gd name="connsiteY12" fmla="*/ 62865 h 95250"/>
                <a:gd name="connsiteX13" fmla="*/ 69533 w 180975"/>
                <a:gd name="connsiteY13" fmla="*/ 62865 h 95250"/>
                <a:gd name="connsiteX14" fmla="*/ 68580 w 180975"/>
                <a:gd name="connsiteY14" fmla="*/ 61913 h 95250"/>
                <a:gd name="connsiteX15" fmla="*/ 66675 w 180975"/>
                <a:gd name="connsiteY15" fmla="*/ 38100 h 95250"/>
                <a:gd name="connsiteX16" fmla="*/ 67627 w 180975"/>
                <a:gd name="connsiteY16" fmla="*/ 37147 h 95250"/>
                <a:gd name="connsiteX17" fmla="*/ 94298 w 180975"/>
                <a:gd name="connsiteY17" fmla="*/ 37147 h 95250"/>
                <a:gd name="connsiteX18" fmla="*/ 112395 w 180975"/>
                <a:gd name="connsiteY18" fmla="*/ 37147 h 95250"/>
                <a:gd name="connsiteX19" fmla="*/ 113348 w 180975"/>
                <a:gd name="connsiteY19" fmla="*/ 38100 h 95250"/>
                <a:gd name="connsiteX20" fmla="*/ 112395 w 180975"/>
                <a:gd name="connsiteY20" fmla="*/ 48577 h 95250"/>
                <a:gd name="connsiteX21" fmla="*/ 109538 w 180975"/>
                <a:gd name="connsiteY21" fmla="*/ 628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95250">
                  <a:moveTo>
                    <a:pt x="181927" y="2857"/>
                  </a:moveTo>
                  <a:lnTo>
                    <a:pt x="1905" y="0"/>
                  </a:lnTo>
                  <a:cubicBezTo>
                    <a:pt x="953" y="0"/>
                    <a:pt x="0" y="0"/>
                    <a:pt x="0" y="952"/>
                  </a:cubicBezTo>
                  <a:cubicBezTo>
                    <a:pt x="0" y="952"/>
                    <a:pt x="0" y="1905"/>
                    <a:pt x="0" y="1905"/>
                  </a:cubicBezTo>
                  <a:lnTo>
                    <a:pt x="9525" y="96202"/>
                  </a:lnTo>
                  <a:cubicBezTo>
                    <a:pt x="9525" y="97155"/>
                    <a:pt x="10478" y="98107"/>
                    <a:pt x="12383" y="98107"/>
                  </a:cubicBezTo>
                  <a:lnTo>
                    <a:pt x="169545" y="101917"/>
                  </a:lnTo>
                  <a:cubicBezTo>
                    <a:pt x="169545" y="101917"/>
                    <a:pt x="169545" y="101917"/>
                    <a:pt x="169545" y="101917"/>
                  </a:cubicBezTo>
                  <a:cubicBezTo>
                    <a:pt x="170498" y="101917"/>
                    <a:pt x="172402" y="100965"/>
                    <a:pt x="172402" y="100013"/>
                  </a:cubicBezTo>
                  <a:lnTo>
                    <a:pt x="184785" y="5715"/>
                  </a:lnTo>
                  <a:cubicBezTo>
                    <a:pt x="184785" y="3810"/>
                    <a:pt x="183833" y="2857"/>
                    <a:pt x="181927" y="2857"/>
                  </a:cubicBezTo>
                  <a:close/>
                  <a:moveTo>
                    <a:pt x="109538" y="62865"/>
                  </a:moveTo>
                  <a:cubicBezTo>
                    <a:pt x="109538" y="63817"/>
                    <a:pt x="109538" y="63817"/>
                    <a:pt x="109538" y="62865"/>
                  </a:cubicBezTo>
                  <a:lnTo>
                    <a:pt x="69533" y="62865"/>
                  </a:lnTo>
                  <a:cubicBezTo>
                    <a:pt x="69533" y="62865"/>
                    <a:pt x="68580" y="62865"/>
                    <a:pt x="68580" y="61913"/>
                  </a:cubicBezTo>
                  <a:lnTo>
                    <a:pt x="66675" y="38100"/>
                  </a:lnTo>
                  <a:cubicBezTo>
                    <a:pt x="66675" y="38100"/>
                    <a:pt x="66675" y="37147"/>
                    <a:pt x="67627" y="37147"/>
                  </a:cubicBezTo>
                  <a:lnTo>
                    <a:pt x="94298" y="37147"/>
                  </a:lnTo>
                  <a:lnTo>
                    <a:pt x="112395" y="37147"/>
                  </a:lnTo>
                  <a:cubicBezTo>
                    <a:pt x="112395" y="37147"/>
                    <a:pt x="113348" y="37147"/>
                    <a:pt x="113348" y="38100"/>
                  </a:cubicBezTo>
                  <a:lnTo>
                    <a:pt x="112395" y="48577"/>
                  </a:lnTo>
                  <a:lnTo>
                    <a:pt x="109538" y="62865"/>
                  </a:lnTo>
                  <a:close/>
                </a:path>
              </a:pathLst>
            </a:custGeom>
            <a:solidFill>
              <a:srgbClr val="8FD4EF"/>
            </a:solid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F405FAE1-FD99-4528-8952-0FD62146BB7B}"/>
                </a:ext>
              </a:extLst>
            </p:cNvPr>
            <p:cNvSpPr/>
            <p:nvPr/>
          </p:nvSpPr>
          <p:spPr>
            <a:xfrm>
              <a:off x="5839777" y="3470910"/>
              <a:ext cx="38100" cy="19050"/>
            </a:xfrm>
            <a:custGeom>
              <a:avLst/>
              <a:gdLst>
                <a:gd name="connsiteX0" fmla="*/ 45720 w 38100"/>
                <a:gd name="connsiteY0" fmla="*/ 0 h 19050"/>
                <a:gd name="connsiteX1" fmla="*/ 27623 w 38100"/>
                <a:gd name="connsiteY1" fmla="*/ 0 h 19050"/>
                <a:gd name="connsiteX2" fmla="*/ 952 w 38100"/>
                <a:gd name="connsiteY2" fmla="*/ 0 h 19050"/>
                <a:gd name="connsiteX3" fmla="*/ 0 w 38100"/>
                <a:gd name="connsiteY3" fmla="*/ 952 h 19050"/>
                <a:gd name="connsiteX4" fmla="*/ 1905 w 38100"/>
                <a:gd name="connsiteY4" fmla="*/ 24765 h 19050"/>
                <a:gd name="connsiteX5" fmla="*/ 2858 w 38100"/>
                <a:gd name="connsiteY5" fmla="*/ 25717 h 19050"/>
                <a:gd name="connsiteX6" fmla="*/ 41910 w 38100"/>
                <a:gd name="connsiteY6" fmla="*/ 26670 h 19050"/>
                <a:gd name="connsiteX7" fmla="*/ 42863 w 38100"/>
                <a:gd name="connsiteY7" fmla="*/ 26670 h 19050"/>
                <a:gd name="connsiteX8" fmla="*/ 44768 w 38100"/>
                <a:gd name="connsiteY8" fmla="*/ 13335 h 19050"/>
                <a:gd name="connsiteX9" fmla="*/ 45720 w 38100"/>
                <a:gd name="connsiteY9" fmla="*/ 0 h 19050"/>
                <a:gd name="connsiteX10" fmla="*/ 45720 w 38100"/>
                <a:gd name="connsiteY10"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19050">
                  <a:moveTo>
                    <a:pt x="45720" y="0"/>
                  </a:moveTo>
                  <a:lnTo>
                    <a:pt x="27623" y="0"/>
                  </a:lnTo>
                  <a:lnTo>
                    <a:pt x="952" y="0"/>
                  </a:lnTo>
                  <a:cubicBezTo>
                    <a:pt x="952" y="0"/>
                    <a:pt x="0" y="0"/>
                    <a:pt x="0" y="952"/>
                  </a:cubicBezTo>
                  <a:lnTo>
                    <a:pt x="1905" y="24765"/>
                  </a:lnTo>
                  <a:cubicBezTo>
                    <a:pt x="1905" y="24765"/>
                    <a:pt x="1905" y="25717"/>
                    <a:pt x="2858" y="25717"/>
                  </a:cubicBezTo>
                  <a:lnTo>
                    <a:pt x="41910" y="26670"/>
                  </a:lnTo>
                  <a:cubicBezTo>
                    <a:pt x="41910" y="26670"/>
                    <a:pt x="42863" y="26670"/>
                    <a:pt x="42863" y="26670"/>
                  </a:cubicBezTo>
                  <a:lnTo>
                    <a:pt x="44768" y="13335"/>
                  </a:lnTo>
                  <a:lnTo>
                    <a:pt x="45720" y="0"/>
                  </a:lnTo>
                  <a:cubicBezTo>
                    <a:pt x="46673" y="0"/>
                    <a:pt x="45720" y="0"/>
                    <a:pt x="45720" y="0"/>
                  </a:cubicBezTo>
                  <a:close/>
                </a:path>
              </a:pathLst>
            </a:custGeom>
            <a:solidFill>
              <a:srgbClr val="94D3F2"/>
            </a:solid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FA28CF0-2A65-43AC-842E-067B6708BBC4}"/>
                </a:ext>
              </a:extLst>
            </p:cNvPr>
            <p:cNvSpPr/>
            <p:nvPr/>
          </p:nvSpPr>
          <p:spPr>
            <a:xfrm>
              <a:off x="5794784" y="3213735"/>
              <a:ext cx="133350" cy="152400"/>
            </a:xfrm>
            <a:custGeom>
              <a:avLst/>
              <a:gdLst>
                <a:gd name="connsiteX0" fmla="*/ 133576 w 133350"/>
                <a:gd name="connsiteY0" fmla="*/ 79057 h 152400"/>
                <a:gd name="connsiteX1" fmla="*/ 121194 w 133350"/>
                <a:gd name="connsiteY1" fmla="*/ 22860 h 152400"/>
                <a:gd name="connsiteX2" fmla="*/ 72616 w 133350"/>
                <a:gd name="connsiteY2" fmla="*/ 0 h 152400"/>
                <a:gd name="connsiteX3" fmla="*/ 23086 w 133350"/>
                <a:gd name="connsiteY3" fmla="*/ 20955 h 152400"/>
                <a:gd name="connsiteX4" fmla="*/ 8799 w 133350"/>
                <a:gd name="connsiteY4" fmla="*/ 77152 h 152400"/>
                <a:gd name="connsiteX5" fmla="*/ 226 w 133350"/>
                <a:gd name="connsiteY5" fmla="*/ 100965 h 152400"/>
                <a:gd name="connsiteX6" fmla="*/ 18324 w 133350"/>
                <a:gd name="connsiteY6" fmla="*/ 116205 h 152400"/>
                <a:gd name="connsiteX7" fmla="*/ 12609 w 133350"/>
                <a:gd name="connsiteY7" fmla="*/ 75248 h 152400"/>
                <a:gd name="connsiteX8" fmla="*/ 12609 w 133350"/>
                <a:gd name="connsiteY8" fmla="*/ 75248 h 152400"/>
                <a:gd name="connsiteX9" fmla="*/ 25944 w 133350"/>
                <a:gd name="connsiteY9" fmla="*/ 22860 h 152400"/>
                <a:gd name="connsiteX10" fmla="*/ 71664 w 133350"/>
                <a:gd name="connsiteY10" fmla="*/ 2857 h 152400"/>
                <a:gd name="connsiteX11" fmla="*/ 117384 w 133350"/>
                <a:gd name="connsiteY11" fmla="*/ 23813 h 152400"/>
                <a:gd name="connsiteX12" fmla="*/ 128814 w 133350"/>
                <a:gd name="connsiteY12" fmla="*/ 76200 h 152400"/>
                <a:gd name="connsiteX13" fmla="*/ 128814 w 133350"/>
                <a:gd name="connsiteY13" fmla="*/ 76200 h 152400"/>
                <a:gd name="connsiteX14" fmla="*/ 122146 w 133350"/>
                <a:gd name="connsiteY14" fmla="*/ 116205 h 152400"/>
                <a:gd name="connsiteX15" fmla="*/ 122146 w 133350"/>
                <a:gd name="connsiteY15" fmla="*/ 116205 h 152400"/>
                <a:gd name="connsiteX16" fmla="*/ 102144 w 133350"/>
                <a:gd name="connsiteY16" fmla="*/ 139065 h 152400"/>
                <a:gd name="connsiteX17" fmla="*/ 98334 w 133350"/>
                <a:gd name="connsiteY17" fmla="*/ 139065 h 152400"/>
                <a:gd name="connsiteX18" fmla="*/ 87856 w 133350"/>
                <a:gd name="connsiteY18" fmla="*/ 148590 h 152400"/>
                <a:gd name="connsiteX19" fmla="*/ 87856 w 133350"/>
                <a:gd name="connsiteY19" fmla="*/ 152400 h 152400"/>
                <a:gd name="connsiteX20" fmla="*/ 89761 w 133350"/>
                <a:gd name="connsiteY20" fmla="*/ 154305 h 152400"/>
                <a:gd name="connsiteX21" fmla="*/ 93571 w 133350"/>
                <a:gd name="connsiteY21" fmla="*/ 154305 h 152400"/>
                <a:gd name="connsiteX22" fmla="*/ 104049 w 133350"/>
                <a:gd name="connsiteY22" fmla="*/ 144780 h 152400"/>
                <a:gd name="connsiteX23" fmla="*/ 105001 w 133350"/>
                <a:gd name="connsiteY23" fmla="*/ 141923 h 152400"/>
                <a:gd name="connsiteX24" fmla="*/ 127861 w 133350"/>
                <a:gd name="connsiteY24" fmla="*/ 116205 h 152400"/>
                <a:gd name="connsiteX25" fmla="*/ 141196 w 133350"/>
                <a:gd name="connsiteY25" fmla="*/ 101917 h 152400"/>
                <a:gd name="connsiteX26" fmla="*/ 133576 w 133350"/>
                <a:gd name="connsiteY26" fmla="*/ 7905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350" h="152400">
                  <a:moveTo>
                    <a:pt x="133576" y="79057"/>
                  </a:moveTo>
                  <a:cubicBezTo>
                    <a:pt x="135481" y="61913"/>
                    <a:pt x="134529" y="40005"/>
                    <a:pt x="121194" y="22860"/>
                  </a:cubicBezTo>
                  <a:cubicBezTo>
                    <a:pt x="111669" y="10477"/>
                    <a:pt x="92619" y="0"/>
                    <a:pt x="72616" y="0"/>
                  </a:cubicBezTo>
                  <a:cubicBezTo>
                    <a:pt x="53566" y="0"/>
                    <a:pt x="32611" y="9525"/>
                    <a:pt x="23086" y="20955"/>
                  </a:cubicBezTo>
                  <a:cubicBezTo>
                    <a:pt x="9751" y="37148"/>
                    <a:pt x="7846" y="60007"/>
                    <a:pt x="8799" y="77152"/>
                  </a:cubicBezTo>
                  <a:cubicBezTo>
                    <a:pt x="1179" y="80963"/>
                    <a:pt x="-726" y="90488"/>
                    <a:pt x="226" y="100965"/>
                  </a:cubicBezTo>
                  <a:cubicBezTo>
                    <a:pt x="2131" y="113348"/>
                    <a:pt x="7846" y="117157"/>
                    <a:pt x="18324" y="116205"/>
                  </a:cubicBezTo>
                  <a:lnTo>
                    <a:pt x="12609" y="75248"/>
                  </a:lnTo>
                  <a:cubicBezTo>
                    <a:pt x="12609" y="75248"/>
                    <a:pt x="12609" y="75248"/>
                    <a:pt x="12609" y="75248"/>
                  </a:cubicBezTo>
                  <a:cubicBezTo>
                    <a:pt x="11656" y="59055"/>
                    <a:pt x="13561" y="38100"/>
                    <a:pt x="25944" y="22860"/>
                  </a:cubicBezTo>
                  <a:cubicBezTo>
                    <a:pt x="34516" y="11430"/>
                    <a:pt x="53566" y="3810"/>
                    <a:pt x="71664" y="2857"/>
                  </a:cubicBezTo>
                  <a:cubicBezTo>
                    <a:pt x="91666" y="3810"/>
                    <a:pt x="108811" y="12382"/>
                    <a:pt x="117384" y="23813"/>
                  </a:cubicBezTo>
                  <a:cubicBezTo>
                    <a:pt x="128814" y="39052"/>
                    <a:pt x="129766" y="60007"/>
                    <a:pt x="128814" y="76200"/>
                  </a:cubicBezTo>
                  <a:cubicBezTo>
                    <a:pt x="128814" y="76200"/>
                    <a:pt x="128814" y="76200"/>
                    <a:pt x="128814" y="76200"/>
                  </a:cubicBezTo>
                  <a:lnTo>
                    <a:pt x="122146" y="116205"/>
                  </a:lnTo>
                  <a:cubicBezTo>
                    <a:pt x="122146" y="116205"/>
                    <a:pt x="122146" y="116205"/>
                    <a:pt x="122146" y="116205"/>
                  </a:cubicBezTo>
                  <a:lnTo>
                    <a:pt x="102144" y="139065"/>
                  </a:lnTo>
                  <a:cubicBezTo>
                    <a:pt x="101191" y="138113"/>
                    <a:pt x="99286" y="138113"/>
                    <a:pt x="98334" y="139065"/>
                  </a:cubicBezTo>
                  <a:lnTo>
                    <a:pt x="87856" y="148590"/>
                  </a:lnTo>
                  <a:cubicBezTo>
                    <a:pt x="86904" y="149542"/>
                    <a:pt x="86904" y="151448"/>
                    <a:pt x="87856" y="152400"/>
                  </a:cubicBezTo>
                  <a:lnTo>
                    <a:pt x="89761" y="154305"/>
                  </a:lnTo>
                  <a:cubicBezTo>
                    <a:pt x="90714" y="155257"/>
                    <a:pt x="92619" y="155257"/>
                    <a:pt x="93571" y="154305"/>
                  </a:cubicBezTo>
                  <a:lnTo>
                    <a:pt x="104049" y="144780"/>
                  </a:lnTo>
                  <a:cubicBezTo>
                    <a:pt x="105001" y="143827"/>
                    <a:pt x="105001" y="142875"/>
                    <a:pt x="105001" y="141923"/>
                  </a:cubicBezTo>
                  <a:lnTo>
                    <a:pt x="127861" y="116205"/>
                  </a:lnTo>
                  <a:cubicBezTo>
                    <a:pt x="135481" y="115252"/>
                    <a:pt x="139291" y="111442"/>
                    <a:pt x="141196" y="101917"/>
                  </a:cubicBezTo>
                  <a:cubicBezTo>
                    <a:pt x="143101" y="93345"/>
                    <a:pt x="141196" y="83820"/>
                    <a:pt x="133576" y="79057"/>
                  </a:cubicBezTo>
                  <a:close/>
                </a:path>
              </a:pathLst>
            </a:custGeom>
            <a:solidFill>
              <a:srgbClr val="4B7386"/>
            </a:solid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C3561ED-AC44-4A37-94B4-3381EF3289EA}"/>
                </a:ext>
              </a:extLst>
            </p:cNvPr>
            <p:cNvSpPr/>
            <p:nvPr/>
          </p:nvSpPr>
          <p:spPr>
            <a:xfrm>
              <a:off x="6274117" y="3357563"/>
              <a:ext cx="57150" cy="57150"/>
            </a:xfrm>
            <a:custGeom>
              <a:avLst/>
              <a:gdLst>
                <a:gd name="connsiteX0" fmla="*/ 0 w 57150"/>
                <a:gd name="connsiteY0" fmla="*/ 2858 h 57150"/>
                <a:gd name="connsiteX1" fmla="*/ 0 w 57150"/>
                <a:gd name="connsiteY1" fmla="*/ 5715 h 57150"/>
                <a:gd name="connsiteX2" fmla="*/ 0 w 57150"/>
                <a:gd name="connsiteY2" fmla="*/ 30480 h 57150"/>
                <a:gd name="connsiteX3" fmla="*/ 31433 w 57150"/>
                <a:gd name="connsiteY3" fmla="*/ 60008 h 57150"/>
                <a:gd name="connsiteX4" fmla="*/ 41910 w 57150"/>
                <a:gd name="connsiteY4" fmla="*/ 48577 h 57150"/>
                <a:gd name="connsiteX5" fmla="*/ 58103 w 57150"/>
                <a:gd name="connsiteY5" fmla="*/ 30480 h 57150"/>
                <a:gd name="connsiteX6" fmla="*/ 59055 w 571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0" y="2858"/>
                  </a:moveTo>
                  <a:lnTo>
                    <a:pt x="0" y="5715"/>
                  </a:lnTo>
                  <a:lnTo>
                    <a:pt x="0" y="30480"/>
                  </a:lnTo>
                  <a:lnTo>
                    <a:pt x="31433" y="60008"/>
                  </a:lnTo>
                  <a:lnTo>
                    <a:pt x="41910" y="48577"/>
                  </a:lnTo>
                  <a:lnTo>
                    <a:pt x="58103" y="30480"/>
                  </a:lnTo>
                  <a:lnTo>
                    <a:pt x="59055" y="0"/>
                  </a:lnTo>
                  <a:close/>
                </a:path>
              </a:pathLst>
            </a:custGeom>
            <a:solidFill>
              <a:srgbClr val="E5A470"/>
            </a:solid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567F62A-2692-4394-A2D7-F83BD32B6CDA}"/>
                </a:ext>
              </a:extLst>
            </p:cNvPr>
            <p:cNvSpPr/>
            <p:nvPr/>
          </p:nvSpPr>
          <p:spPr>
            <a:xfrm>
              <a:off x="6251866" y="3264932"/>
              <a:ext cx="95250" cy="114300"/>
            </a:xfrm>
            <a:custGeom>
              <a:avLst/>
              <a:gdLst>
                <a:gd name="connsiteX0" fmla="*/ 104166 w 95250"/>
                <a:gd name="connsiteY0" fmla="*/ 45958 h 114300"/>
                <a:gd name="connsiteX1" fmla="*/ 100356 w 95250"/>
                <a:gd name="connsiteY1" fmla="*/ 42148 h 114300"/>
                <a:gd name="connsiteX2" fmla="*/ 98451 w 95250"/>
                <a:gd name="connsiteY2" fmla="*/ 45958 h 114300"/>
                <a:gd name="connsiteX3" fmla="*/ 95594 w 95250"/>
                <a:gd name="connsiteY3" fmla="*/ 42148 h 114300"/>
                <a:gd name="connsiteX4" fmla="*/ 97499 w 95250"/>
                <a:gd name="connsiteY4" fmla="*/ 22146 h 114300"/>
                <a:gd name="connsiteX5" fmla="*/ 79401 w 95250"/>
                <a:gd name="connsiteY5" fmla="*/ 3096 h 114300"/>
                <a:gd name="connsiteX6" fmla="*/ 52731 w 95250"/>
                <a:gd name="connsiteY6" fmla="*/ 2143 h 114300"/>
                <a:gd name="connsiteX7" fmla="*/ 26061 w 95250"/>
                <a:gd name="connsiteY7" fmla="*/ 2143 h 114300"/>
                <a:gd name="connsiteX8" fmla="*/ 7963 w 95250"/>
                <a:gd name="connsiteY8" fmla="*/ 20241 h 114300"/>
                <a:gd name="connsiteX9" fmla="*/ 8916 w 95250"/>
                <a:gd name="connsiteY9" fmla="*/ 40243 h 114300"/>
                <a:gd name="connsiteX10" fmla="*/ 6059 w 95250"/>
                <a:gd name="connsiteY10" fmla="*/ 44053 h 114300"/>
                <a:gd name="connsiteX11" fmla="*/ 4154 w 95250"/>
                <a:gd name="connsiteY11" fmla="*/ 40243 h 114300"/>
                <a:gd name="connsiteX12" fmla="*/ 344 w 95250"/>
                <a:gd name="connsiteY12" fmla="*/ 44053 h 114300"/>
                <a:gd name="connsiteX13" fmla="*/ 4154 w 95250"/>
                <a:gd name="connsiteY13" fmla="*/ 65961 h 114300"/>
                <a:gd name="connsiteX14" fmla="*/ 10821 w 95250"/>
                <a:gd name="connsiteY14" fmla="*/ 73581 h 114300"/>
                <a:gd name="connsiteX15" fmla="*/ 13679 w 95250"/>
                <a:gd name="connsiteY15" fmla="*/ 86916 h 114300"/>
                <a:gd name="connsiteX16" fmla="*/ 16536 w 95250"/>
                <a:gd name="connsiteY16" fmla="*/ 93583 h 114300"/>
                <a:gd name="connsiteX17" fmla="*/ 28919 w 95250"/>
                <a:gd name="connsiteY17" fmla="*/ 104061 h 114300"/>
                <a:gd name="connsiteX18" fmla="*/ 40349 w 95250"/>
                <a:gd name="connsiteY18" fmla="*/ 114538 h 114300"/>
                <a:gd name="connsiteX19" fmla="*/ 50826 w 95250"/>
                <a:gd name="connsiteY19" fmla="*/ 116443 h 114300"/>
                <a:gd name="connsiteX20" fmla="*/ 61304 w 95250"/>
                <a:gd name="connsiteY20" fmla="*/ 115491 h 114300"/>
                <a:gd name="connsiteX21" fmla="*/ 72734 w 95250"/>
                <a:gd name="connsiteY21" fmla="*/ 105966 h 114300"/>
                <a:gd name="connsiteX22" fmla="*/ 85116 w 95250"/>
                <a:gd name="connsiteY22" fmla="*/ 95488 h 114300"/>
                <a:gd name="connsiteX23" fmla="*/ 88926 w 95250"/>
                <a:gd name="connsiteY23" fmla="*/ 88821 h 114300"/>
                <a:gd name="connsiteX24" fmla="*/ 92736 w 95250"/>
                <a:gd name="connsiteY24" fmla="*/ 75486 h 114300"/>
                <a:gd name="connsiteX25" fmla="*/ 100356 w 95250"/>
                <a:gd name="connsiteY25" fmla="*/ 67866 h 114300"/>
                <a:gd name="connsiteX26" fmla="*/ 104166 w 95250"/>
                <a:gd name="connsiteY26" fmla="*/ 4595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50" h="114300">
                  <a:moveTo>
                    <a:pt x="104166" y="45958"/>
                  </a:moveTo>
                  <a:cubicBezTo>
                    <a:pt x="104166" y="44053"/>
                    <a:pt x="103214" y="40243"/>
                    <a:pt x="100356" y="42148"/>
                  </a:cubicBezTo>
                  <a:cubicBezTo>
                    <a:pt x="99404" y="43101"/>
                    <a:pt x="99404" y="45006"/>
                    <a:pt x="98451" y="45958"/>
                  </a:cubicBezTo>
                  <a:cubicBezTo>
                    <a:pt x="95594" y="47863"/>
                    <a:pt x="95594" y="44053"/>
                    <a:pt x="95594" y="42148"/>
                  </a:cubicBezTo>
                  <a:cubicBezTo>
                    <a:pt x="94641" y="35481"/>
                    <a:pt x="98451" y="28813"/>
                    <a:pt x="97499" y="22146"/>
                  </a:cubicBezTo>
                  <a:cubicBezTo>
                    <a:pt x="96546" y="12621"/>
                    <a:pt x="87974" y="6906"/>
                    <a:pt x="79401" y="3096"/>
                  </a:cubicBezTo>
                  <a:cubicBezTo>
                    <a:pt x="71781" y="238"/>
                    <a:pt x="60351" y="-714"/>
                    <a:pt x="52731" y="2143"/>
                  </a:cubicBezTo>
                  <a:cubicBezTo>
                    <a:pt x="44159" y="-714"/>
                    <a:pt x="33681" y="-714"/>
                    <a:pt x="26061" y="2143"/>
                  </a:cubicBezTo>
                  <a:cubicBezTo>
                    <a:pt x="17488" y="5001"/>
                    <a:pt x="8916" y="11668"/>
                    <a:pt x="7963" y="20241"/>
                  </a:cubicBezTo>
                  <a:cubicBezTo>
                    <a:pt x="7011" y="26908"/>
                    <a:pt x="9869" y="33576"/>
                    <a:pt x="8916" y="40243"/>
                  </a:cubicBezTo>
                  <a:cubicBezTo>
                    <a:pt x="8916" y="42148"/>
                    <a:pt x="7963" y="45958"/>
                    <a:pt x="6059" y="44053"/>
                  </a:cubicBezTo>
                  <a:cubicBezTo>
                    <a:pt x="5106" y="43101"/>
                    <a:pt x="5106" y="41196"/>
                    <a:pt x="4154" y="40243"/>
                  </a:cubicBezTo>
                  <a:cubicBezTo>
                    <a:pt x="1296" y="38338"/>
                    <a:pt x="344" y="41196"/>
                    <a:pt x="344" y="44053"/>
                  </a:cubicBezTo>
                  <a:cubicBezTo>
                    <a:pt x="-609" y="51673"/>
                    <a:pt x="344" y="59293"/>
                    <a:pt x="4154" y="65961"/>
                  </a:cubicBezTo>
                  <a:cubicBezTo>
                    <a:pt x="6059" y="69771"/>
                    <a:pt x="8916" y="70723"/>
                    <a:pt x="10821" y="73581"/>
                  </a:cubicBezTo>
                  <a:cubicBezTo>
                    <a:pt x="13679" y="76438"/>
                    <a:pt x="12726" y="83106"/>
                    <a:pt x="13679" y="86916"/>
                  </a:cubicBezTo>
                  <a:cubicBezTo>
                    <a:pt x="14631" y="89773"/>
                    <a:pt x="15584" y="91678"/>
                    <a:pt x="16536" y="93583"/>
                  </a:cubicBezTo>
                  <a:cubicBezTo>
                    <a:pt x="19394" y="98346"/>
                    <a:pt x="25109" y="100251"/>
                    <a:pt x="28919" y="104061"/>
                  </a:cubicBezTo>
                  <a:cubicBezTo>
                    <a:pt x="32729" y="107871"/>
                    <a:pt x="35586" y="111681"/>
                    <a:pt x="40349" y="114538"/>
                  </a:cubicBezTo>
                  <a:cubicBezTo>
                    <a:pt x="43206" y="116443"/>
                    <a:pt x="47016" y="116443"/>
                    <a:pt x="50826" y="116443"/>
                  </a:cubicBezTo>
                  <a:cubicBezTo>
                    <a:pt x="54636" y="116443"/>
                    <a:pt x="58446" y="116443"/>
                    <a:pt x="61304" y="115491"/>
                  </a:cubicBezTo>
                  <a:cubicBezTo>
                    <a:pt x="66066" y="113586"/>
                    <a:pt x="68924" y="109776"/>
                    <a:pt x="72734" y="105966"/>
                  </a:cubicBezTo>
                  <a:cubicBezTo>
                    <a:pt x="76544" y="102156"/>
                    <a:pt x="82259" y="100251"/>
                    <a:pt x="85116" y="95488"/>
                  </a:cubicBezTo>
                  <a:cubicBezTo>
                    <a:pt x="87021" y="93583"/>
                    <a:pt x="87974" y="90726"/>
                    <a:pt x="88926" y="88821"/>
                  </a:cubicBezTo>
                  <a:cubicBezTo>
                    <a:pt x="89879" y="85011"/>
                    <a:pt x="89879" y="79296"/>
                    <a:pt x="92736" y="75486"/>
                  </a:cubicBezTo>
                  <a:cubicBezTo>
                    <a:pt x="95594" y="72628"/>
                    <a:pt x="98451" y="71676"/>
                    <a:pt x="100356" y="67866"/>
                  </a:cubicBezTo>
                  <a:cubicBezTo>
                    <a:pt x="103214" y="61198"/>
                    <a:pt x="104166" y="53578"/>
                    <a:pt x="104166" y="45958"/>
                  </a:cubicBezTo>
                  <a:close/>
                </a:path>
              </a:pathLst>
            </a:custGeom>
            <a:solidFill>
              <a:srgbClr val="FDB378"/>
            </a:solid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DEAFF629-F243-41B6-9166-84C2DF8D2EEE}"/>
                </a:ext>
              </a:extLst>
            </p:cNvPr>
            <p:cNvSpPr/>
            <p:nvPr/>
          </p:nvSpPr>
          <p:spPr>
            <a:xfrm>
              <a:off x="6253407" y="3232877"/>
              <a:ext cx="95250" cy="76200"/>
            </a:xfrm>
            <a:custGeom>
              <a:avLst/>
              <a:gdLst>
                <a:gd name="connsiteX0" fmla="*/ 1660 w 95250"/>
                <a:gd name="connsiteY0" fmla="*/ 67535 h 76200"/>
                <a:gd name="connsiteX1" fmla="*/ 2613 w 95250"/>
                <a:gd name="connsiteY1" fmla="*/ 78013 h 76200"/>
                <a:gd name="connsiteX2" fmla="*/ 2613 w 95250"/>
                <a:gd name="connsiteY2" fmla="*/ 79918 h 76200"/>
                <a:gd name="connsiteX3" fmla="*/ 7375 w 95250"/>
                <a:gd name="connsiteY3" fmla="*/ 79918 h 76200"/>
                <a:gd name="connsiteX4" fmla="*/ 7375 w 95250"/>
                <a:gd name="connsiteY4" fmla="*/ 77060 h 76200"/>
                <a:gd name="connsiteX5" fmla="*/ 7375 w 95250"/>
                <a:gd name="connsiteY5" fmla="*/ 69440 h 76200"/>
                <a:gd name="connsiteX6" fmla="*/ 7375 w 95250"/>
                <a:gd name="connsiteY6" fmla="*/ 58010 h 76200"/>
                <a:gd name="connsiteX7" fmla="*/ 26425 w 95250"/>
                <a:gd name="connsiteY7" fmla="*/ 40865 h 76200"/>
                <a:gd name="connsiteX8" fmla="*/ 47380 w 95250"/>
                <a:gd name="connsiteY8" fmla="*/ 41818 h 76200"/>
                <a:gd name="connsiteX9" fmla="*/ 66430 w 95250"/>
                <a:gd name="connsiteY9" fmla="*/ 34198 h 76200"/>
                <a:gd name="connsiteX10" fmla="*/ 69288 w 95250"/>
                <a:gd name="connsiteY10" fmla="*/ 33245 h 76200"/>
                <a:gd name="connsiteX11" fmla="*/ 73098 w 95250"/>
                <a:gd name="connsiteY11" fmla="*/ 36103 h 76200"/>
                <a:gd name="connsiteX12" fmla="*/ 92148 w 95250"/>
                <a:gd name="connsiteY12" fmla="*/ 52295 h 76200"/>
                <a:gd name="connsiteX13" fmla="*/ 93100 w 95250"/>
                <a:gd name="connsiteY13" fmla="*/ 72298 h 76200"/>
                <a:gd name="connsiteX14" fmla="*/ 92148 w 95250"/>
                <a:gd name="connsiteY14" fmla="*/ 81823 h 76200"/>
                <a:gd name="connsiteX15" fmla="*/ 95958 w 95250"/>
                <a:gd name="connsiteY15" fmla="*/ 81823 h 76200"/>
                <a:gd name="connsiteX16" fmla="*/ 99768 w 95250"/>
                <a:gd name="connsiteY16" fmla="*/ 70393 h 76200"/>
                <a:gd name="connsiteX17" fmla="*/ 101673 w 95250"/>
                <a:gd name="connsiteY17" fmla="*/ 55153 h 76200"/>
                <a:gd name="connsiteX18" fmla="*/ 96910 w 95250"/>
                <a:gd name="connsiteY18" fmla="*/ 19910 h 76200"/>
                <a:gd name="connsiteX19" fmla="*/ 70240 w 95250"/>
                <a:gd name="connsiteY19" fmla="*/ 2765 h 76200"/>
                <a:gd name="connsiteX20" fmla="*/ 66430 w 95250"/>
                <a:gd name="connsiteY20" fmla="*/ 3718 h 76200"/>
                <a:gd name="connsiteX21" fmla="*/ 56905 w 95250"/>
                <a:gd name="connsiteY21" fmla="*/ 860 h 76200"/>
                <a:gd name="connsiteX22" fmla="*/ 10233 w 95250"/>
                <a:gd name="connsiteY22" fmla="*/ 16100 h 76200"/>
                <a:gd name="connsiteX23" fmla="*/ 708 w 95250"/>
                <a:gd name="connsiteY23" fmla="*/ 54200 h 76200"/>
                <a:gd name="connsiteX24" fmla="*/ 1660 w 95250"/>
                <a:gd name="connsiteY24" fmla="*/ 675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76200">
                  <a:moveTo>
                    <a:pt x="1660" y="67535"/>
                  </a:moveTo>
                  <a:cubicBezTo>
                    <a:pt x="2613" y="71345"/>
                    <a:pt x="2613" y="74203"/>
                    <a:pt x="2613" y="78013"/>
                  </a:cubicBezTo>
                  <a:cubicBezTo>
                    <a:pt x="2613" y="78965"/>
                    <a:pt x="2613" y="78965"/>
                    <a:pt x="2613" y="79918"/>
                  </a:cubicBezTo>
                  <a:lnTo>
                    <a:pt x="7375" y="79918"/>
                  </a:lnTo>
                  <a:cubicBezTo>
                    <a:pt x="7375" y="78965"/>
                    <a:pt x="7375" y="78013"/>
                    <a:pt x="7375" y="77060"/>
                  </a:cubicBezTo>
                  <a:cubicBezTo>
                    <a:pt x="7375" y="74203"/>
                    <a:pt x="7375" y="72298"/>
                    <a:pt x="7375" y="69440"/>
                  </a:cubicBezTo>
                  <a:cubicBezTo>
                    <a:pt x="7375" y="65630"/>
                    <a:pt x="7375" y="61820"/>
                    <a:pt x="7375" y="58010"/>
                  </a:cubicBezTo>
                  <a:cubicBezTo>
                    <a:pt x="8328" y="48485"/>
                    <a:pt x="16900" y="41818"/>
                    <a:pt x="26425" y="40865"/>
                  </a:cubicBezTo>
                  <a:cubicBezTo>
                    <a:pt x="33093" y="40865"/>
                    <a:pt x="39760" y="41818"/>
                    <a:pt x="47380" y="41818"/>
                  </a:cubicBezTo>
                  <a:cubicBezTo>
                    <a:pt x="55953" y="41818"/>
                    <a:pt x="59763" y="38008"/>
                    <a:pt x="66430" y="34198"/>
                  </a:cubicBezTo>
                  <a:cubicBezTo>
                    <a:pt x="68335" y="33245"/>
                    <a:pt x="67383" y="33245"/>
                    <a:pt x="69288" y="33245"/>
                  </a:cubicBezTo>
                  <a:cubicBezTo>
                    <a:pt x="70240" y="33245"/>
                    <a:pt x="72145" y="35150"/>
                    <a:pt x="73098" y="36103"/>
                  </a:cubicBezTo>
                  <a:cubicBezTo>
                    <a:pt x="79765" y="39913"/>
                    <a:pt x="90243" y="43723"/>
                    <a:pt x="92148" y="52295"/>
                  </a:cubicBezTo>
                  <a:cubicBezTo>
                    <a:pt x="93100" y="58963"/>
                    <a:pt x="93100" y="65630"/>
                    <a:pt x="93100" y="72298"/>
                  </a:cubicBezTo>
                  <a:cubicBezTo>
                    <a:pt x="93100" y="73250"/>
                    <a:pt x="92148" y="78013"/>
                    <a:pt x="92148" y="81823"/>
                  </a:cubicBezTo>
                  <a:lnTo>
                    <a:pt x="95958" y="81823"/>
                  </a:lnTo>
                  <a:cubicBezTo>
                    <a:pt x="96910" y="78013"/>
                    <a:pt x="98815" y="72298"/>
                    <a:pt x="99768" y="70393"/>
                  </a:cubicBezTo>
                  <a:cubicBezTo>
                    <a:pt x="101673" y="61820"/>
                    <a:pt x="100720" y="58010"/>
                    <a:pt x="101673" y="55153"/>
                  </a:cubicBezTo>
                  <a:cubicBezTo>
                    <a:pt x="103578" y="42770"/>
                    <a:pt x="104530" y="30388"/>
                    <a:pt x="96910" y="19910"/>
                  </a:cubicBezTo>
                  <a:cubicBezTo>
                    <a:pt x="88338" y="8480"/>
                    <a:pt x="76908" y="1813"/>
                    <a:pt x="70240" y="2765"/>
                  </a:cubicBezTo>
                  <a:cubicBezTo>
                    <a:pt x="70240" y="2765"/>
                    <a:pt x="65478" y="2765"/>
                    <a:pt x="66430" y="3718"/>
                  </a:cubicBezTo>
                  <a:cubicBezTo>
                    <a:pt x="64525" y="1813"/>
                    <a:pt x="59763" y="1813"/>
                    <a:pt x="56905" y="860"/>
                  </a:cubicBezTo>
                  <a:cubicBezTo>
                    <a:pt x="41665" y="-2950"/>
                    <a:pt x="21663" y="6575"/>
                    <a:pt x="10233" y="16100"/>
                  </a:cubicBezTo>
                  <a:cubicBezTo>
                    <a:pt x="-2150" y="26578"/>
                    <a:pt x="-245" y="40865"/>
                    <a:pt x="708" y="54200"/>
                  </a:cubicBezTo>
                  <a:cubicBezTo>
                    <a:pt x="708" y="58010"/>
                    <a:pt x="-245" y="62773"/>
                    <a:pt x="1660" y="67535"/>
                  </a:cubicBezTo>
                  <a:close/>
                </a:path>
              </a:pathLst>
            </a:custGeom>
            <a:solidFill>
              <a:srgbClr val="6D6347"/>
            </a:solid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E2166082-A180-4086-9808-7444C7E21B4F}"/>
                </a:ext>
              </a:extLst>
            </p:cNvPr>
            <p:cNvSpPr/>
            <p:nvPr/>
          </p:nvSpPr>
          <p:spPr>
            <a:xfrm>
              <a:off x="6273165" y="3408045"/>
              <a:ext cx="57150" cy="104775"/>
            </a:xfrm>
            <a:custGeom>
              <a:avLst/>
              <a:gdLst>
                <a:gd name="connsiteX0" fmla="*/ 0 w 57150"/>
                <a:gd name="connsiteY0" fmla="*/ 31432 h 104775"/>
                <a:gd name="connsiteX1" fmla="*/ 28575 w 57150"/>
                <a:gd name="connsiteY1" fmla="*/ 0 h 104775"/>
                <a:gd name="connsiteX2" fmla="*/ 32385 w 57150"/>
                <a:gd name="connsiteY2" fmla="*/ 0 h 104775"/>
                <a:gd name="connsiteX3" fmla="*/ 59055 w 57150"/>
                <a:gd name="connsiteY3" fmla="*/ 30480 h 104775"/>
                <a:gd name="connsiteX4" fmla="*/ 29527 w 57150"/>
                <a:gd name="connsiteY4" fmla="*/ 105727 h 104775"/>
                <a:gd name="connsiteX5" fmla="*/ 0 w 57150"/>
                <a:gd name="connsiteY5" fmla="*/ 3143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0" y="31432"/>
                  </a:moveTo>
                  <a:cubicBezTo>
                    <a:pt x="0" y="29527"/>
                    <a:pt x="28575" y="0"/>
                    <a:pt x="28575" y="0"/>
                  </a:cubicBezTo>
                  <a:lnTo>
                    <a:pt x="32385" y="0"/>
                  </a:lnTo>
                  <a:lnTo>
                    <a:pt x="59055" y="30480"/>
                  </a:lnTo>
                  <a:lnTo>
                    <a:pt x="29527" y="105727"/>
                  </a:lnTo>
                  <a:lnTo>
                    <a:pt x="0" y="31432"/>
                  </a:lnTo>
                  <a:close/>
                </a:path>
              </a:pathLst>
            </a:custGeom>
            <a:solidFill>
              <a:srgbClr val="93CCF5"/>
            </a:solid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6CC650CA-CFF3-42F8-BC36-677466FD8404}"/>
                </a:ext>
              </a:extLst>
            </p:cNvPr>
            <p:cNvSpPr/>
            <p:nvPr/>
          </p:nvSpPr>
          <p:spPr>
            <a:xfrm>
              <a:off x="6289358" y="3407785"/>
              <a:ext cx="19050" cy="95250"/>
            </a:xfrm>
            <a:custGeom>
              <a:avLst/>
              <a:gdLst>
                <a:gd name="connsiteX0" fmla="*/ 27622 w 19050"/>
                <a:gd name="connsiteY0" fmla="*/ 64077 h 95250"/>
                <a:gd name="connsiteX1" fmla="*/ 19050 w 19050"/>
                <a:gd name="connsiteY1" fmla="*/ 20262 h 95250"/>
                <a:gd name="connsiteX2" fmla="*/ 20002 w 19050"/>
                <a:gd name="connsiteY2" fmla="*/ 16452 h 95250"/>
                <a:gd name="connsiteX3" fmla="*/ 23813 w 19050"/>
                <a:gd name="connsiteY3" fmla="*/ 9785 h 95250"/>
                <a:gd name="connsiteX4" fmla="*/ 23813 w 19050"/>
                <a:gd name="connsiteY4" fmla="*/ 8832 h 95250"/>
                <a:gd name="connsiteX5" fmla="*/ 20002 w 19050"/>
                <a:gd name="connsiteY5" fmla="*/ 5022 h 95250"/>
                <a:gd name="connsiteX6" fmla="*/ 17145 w 19050"/>
                <a:gd name="connsiteY6" fmla="*/ 2165 h 95250"/>
                <a:gd name="connsiteX7" fmla="*/ 14288 w 19050"/>
                <a:gd name="connsiteY7" fmla="*/ 260 h 95250"/>
                <a:gd name="connsiteX8" fmla="*/ 12382 w 19050"/>
                <a:gd name="connsiteY8" fmla="*/ 3117 h 95250"/>
                <a:gd name="connsiteX9" fmla="*/ 9525 w 19050"/>
                <a:gd name="connsiteY9" fmla="*/ 5975 h 95250"/>
                <a:gd name="connsiteX10" fmla="*/ 5715 w 19050"/>
                <a:gd name="connsiteY10" fmla="*/ 9785 h 95250"/>
                <a:gd name="connsiteX11" fmla="*/ 5715 w 19050"/>
                <a:gd name="connsiteY11" fmla="*/ 10737 h 95250"/>
                <a:gd name="connsiteX12" fmla="*/ 9525 w 19050"/>
                <a:gd name="connsiteY12" fmla="*/ 17405 h 95250"/>
                <a:gd name="connsiteX13" fmla="*/ 10477 w 19050"/>
                <a:gd name="connsiteY13" fmla="*/ 21215 h 95250"/>
                <a:gd name="connsiteX14" fmla="*/ 0 w 19050"/>
                <a:gd name="connsiteY14" fmla="*/ 65030 h 95250"/>
                <a:gd name="connsiteX15" fmla="*/ 0 w 19050"/>
                <a:gd name="connsiteY15" fmla="*/ 65982 h 95250"/>
                <a:gd name="connsiteX16" fmla="*/ 12382 w 19050"/>
                <a:gd name="connsiteY16" fmla="*/ 100272 h 95250"/>
                <a:gd name="connsiteX17" fmla="*/ 13335 w 19050"/>
                <a:gd name="connsiteY17" fmla="*/ 101225 h 95250"/>
                <a:gd name="connsiteX18" fmla="*/ 15240 w 19050"/>
                <a:gd name="connsiteY18" fmla="*/ 100272 h 95250"/>
                <a:gd name="connsiteX19" fmla="*/ 27622 w 19050"/>
                <a:gd name="connsiteY19" fmla="*/ 64077 h 95250"/>
                <a:gd name="connsiteX20" fmla="*/ 27622 w 19050"/>
                <a:gd name="connsiteY20" fmla="*/ 6407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 h="95250">
                  <a:moveTo>
                    <a:pt x="27622" y="64077"/>
                  </a:moveTo>
                  <a:lnTo>
                    <a:pt x="19050" y="20262"/>
                  </a:lnTo>
                  <a:cubicBezTo>
                    <a:pt x="19050" y="19310"/>
                    <a:pt x="19050" y="17405"/>
                    <a:pt x="20002" y="16452"/>
                  </a:cubicBezTo>
                  <a:lnTo>
                    <a:pt x="23813" y="9785"/>
                  </a:lnTo>
                  <a:cubicBezTo>
                    <a:pt x="23813" y="9785"/>
                    <a:pt x="23813" y="8832"/>
                    <a:pt x="23813" y="8832"/>
                  </a:cubicBezTo>
                  <a:cubicBezTo>
                    <a:pt x="22860" y="7880"/>
                    <a:pt x="20955" y="5975"/>
                    <a:pt x="20002" y="5022"/>
                  </a:cubicBezTo>
                  <a:cubicBezTo>
                    <a:pt x="19050" y="4070"/>
                    <a:pt x="18097" y="3117"/>
                    <a:pt x="17145" y="2165"/>
                  </a:cubicBezTo>
                  <a:cubicBezTo>
                    <a:pt x="17145" y="1212"/>
                    <a:pt x="15240" y="-693"/>
                    <a:pt x="14288" y="260"/>
                  </a:cubicBezTo>
                  <a:cubicBezTo>
                    <a:pt x="13335" y="1212"/>
                    <a:pt x="12382" y="2165"/>
                    <a:pt x="12382" y="3117"/>
                  </a:cubicBezTo>
                  <a:cubicBezTo>
                    <a:pt x="11430" y="4070"/>
                    <a:pt x="10477" y="5022"/>
                    <a:pt x="9525" y="5975"/>
                  </a:cubicBezTo>
                  <a:cubicBezTo>
                    <a:pt x="8572" y="6927"/>
                    <a:pt x="6667" y="8832"/>
                    <a:pt x="5715" y="9785"/>
                  </a:cubicBezTo>
                  <a:cubicBezTo>
                    <a:pt x="5715" y="9785"/>
                    <a:pt x="5715" y="10737"/>
                    <a:pt x="5715" y="10737"/>
                  </a:cubicBezTo>
                  <a:lnTo>
                    <a:pt x="9525" y="17405"/>
                  </a:lnTo>
                  <a:cubicBezTo>
                    <a:pt x="10477" y="18357"/>
                    <a:pt x="10477" y="20262"/>
                    <a:pt x="10477" y="21215"/>
                  </a:cubicBezTo>
                  <a:lnTo>
                    <a:pt x="0" y="65030"/>
                  </a:lnTo>
                  <a:cubicBezTo>
                    <a:pt x="0" y="65030"/>
                    <a:pt x="0" y="65030"/>
                    <a:pt x="0" y="65982"/>
                  </a:cubicBezTo>
                  <a:lnTo>
                    <a:pt x="12382" y="100272"/>
                  </a:lnTo>
                  <a:cubicBezTo>
                    <a:pt x="12382" y="101225"/>
                    <a:pt x="13335" y="101225"/>
                    <a:pt x="13335" y="101225"/>
                  </a:cubicBezTo>
                  <a:cubicBezTo>
                    <a:pt x="14288" y="101225"/>
                    <a:pt x="14288" y="101225"/>
                    <a:pt x="15240" y="100272"/>
                  </a:cubicBezTo>
                  <a:lnTo>
                    <a:pt x="27622" y="64077"/>
                  </a:lnTo>
                  <a:cubicBezTo>
                    <a:pt x="27622" y="64077"/>
                    <a:pt x="27622" y="64077"/>
                    <a:pt x="27622" y="64077"/>
                  </a:cubicBezTo>
                  <a:close/>
                </a:path>
              </a:pathLst>
            </a:custGeom>
            <a:solidFill>
              <a:srgbClr val="2F60A2"/>
            </a:solid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B3328C78-3C71-47EA-9C2B-B5C0D78CF0E4}"/>
                </a:ext>
              </a:extLst>
            </p:cNvPr>
            <p:cNvSpPr/>
            <p:nvPr/>
          </p:nvSpPr>
          <p:spPr>
            <a:xfrm>
              <a:off x="6177915" y="3393758"/>
              <a:ext cx="114300" cy="152400"/>
            </a:xfrm>
            <a:custGeom>
              <a:avLst/>
              <a:gdLst>
                <a:gd name="connsiteX0" fmla="*/ 121920 w 114300"/>
                <a:gd name="connsiteY0" fmla="*/ 103822 h 152400"/>
                <a:gd name="connsiteX1" fmla="*/ 100965 w 114300"/>
                <a:gd name="connsiteY1" fmla="*/ 30480 h 152400"/>
                <a:gd name="connsiteX2" fmla="*/ 92393 w 114300"/>
                <a:gd name="connsiteY2" fmla="*/ 0 h 152400"/>
                <a:gd name="connsiteX3" fmla="*/ 91440 w 114300"/>
                <a:gd name="connsiteY3" fmla="*/ 0 h 152400"/>
                <a:gd name="connsiteX4" fmla="*/ 75248 w 114300"/>
                <a:gd name="connsiteY4" fmla="*/ 4763 h 152400"/>
                <a:gd name="connsiteX5" fmla="*/ 20002 w 114300"/>
                <a:gd name="connsiteY5" fmla="*/ 20955 h 152400"/>
                <a:gd name="connsiteX6" fmla="*/ 952 w 114300"/>
                <a:gd name="connsiteY6" fmla="*/ 57150 h 152400"/>
                <a:gd name="connsiteX7" fmla="*/ 0 w 114300"/>
                <a:gd name="connsiteY7" fmla="*/ 112395 h 152400"/>
                <a:gd name="connsiteX8" fmla="*/ 5715 w 114300"/>
                <a:gd name="connsiteY8" fmla="*/ 124777 h 152400"/>
                <a:gd name="connsiteX9" fmla="*/ 121920 w 114300"/>
                <a:gd name="connsiteY9" fmla="*/ 155257 h 152400"/>
                <a:gd name="connsiteX10" fmla="*/ 121920 w 114300"/>
                <a:gd name="connsiteY10" fmla="*/ 10382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52400">
                  <a:moveTo>
                    <a:pt x="121920" y="103822"/>
                  </a:moveTo>
                  <a:lnTo>
                    <a:pt x="100965" y="30480"/>
                  </a:lnTo>
                  <a:lnTo>
                    <a:pt x="92393" y="0"/>
                  </a:lnTo>
                  <a:cubicBezTo>
                    <a:pt x="92393" y="0"/>
                    <a:pt x="92393" y="0"/>
                    <a:pt x="91440" y="0"/>
                  </a:cubicBezTo>
                  <a:cubicBezTo>
                    <a:pt x="89535" y="952"/>
                    <a:pt x="82868" y="2857"/>
                    <a:pt x="75248" y="4763"/>
                  </a:cubicBezTo>
                  <a:cubicBezTo>
                    <a:pt x="54293" y="10477"/>
                    <a:pt x="20955" y="20002"/>
                    <a:pt x="20002" y="20955"/>
                  </a:cubicBezTo>
                  <a:cubicBezTo>
                    <a:pt x="19050" y="21907"/>
                    <a:pt x="7620" y="43815"/>
                    <a:pt x="952" y="57150"/>
                  </a:cubicBezTo>
                  <a:lnTo>
                    <a:pt x="0" y="112395"/>
                  </a:lnTo>
                  <a:cubicBezTo>
                    <a:pt x="952" y="118110"/>
                    <a:pt x="2858" y="121920"/>
                    <a:pt x="5715" y="124777"/>
                  </a:cubicBezTo>
                  <a:cubicBezTo>
                    <a:pt x="33338" y="153352"/>
                    <a:pt x="107633" y="153352"/>
                    <a:pt x="121920" y="155257"/>
                  </a:cubicBezTo>
                  <a:lnTo>
                    <a:pt x="121920" y="103822"/>
                  </a:lnTo>
                  <a:close/>
                </a:path>
              </a:pathLst>
            </a:custGeom>
            <a:solidFill>
              <a:srgbClr val="5D8EAF"/>
            </a:solid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45942EBA-0CB3-478E-8BCD-5A3A4C97DEAC}"/>
                </a:ext>
              </a:extLst>
            </p:cNvPr>
            <p:cNvSpPr/>
            <p:nvPr/>
          </p:nvSpPr>
          <p:spPr>
            <a:xfrm>
              <a:off x="6300788" y="3395663"/>
              <a:ext cx="123825" cy="152400"/>
            </a:xfrm>
            <a:custGeom>
              <a:avLst/>
              <a:gdLst>
                <a:gd name="connsiteX0" fmla="*/ 123825 w 123825"/>
                <a:gd name="connsiteY0" fmla="*/ 58102 h 152400"/>
                <a:gd name="connsiteX1" fmla="*/ 106680 w 123825"/>
                <a:gd name="connsiteY1" fmla="*/ 22860 h 152400"/>
                <a:gd name="connsiteX2" fmla="*/ 52388 w 123825"/>
                <a:gd name="connsiteY2" fmla="*/ 4763 h 152400"/>
                <a:gd name="connsiteX3" fmla="*/ 36195 w 123825"/>
                <a:gd name="connsiteY3" fmla="*/ 0 h 152400"/>
                <a:gd name="connsiteX4" fmla="*/ 35242 w 123825"/>
                <a:gd name="connsiteY4" fmla="*/ 0 h 152400"/>
                <a:gd name="connsiteX5" fmla="*/ 21908 w 123825"/>
                <a:gd name="connsiteY5" fmla="*/ 40958 h 152400"/>
                <a:gd name="connsiteX6" fmla="*/ 952 w 123825"/>
                <a:gd name="connsiteY6" fmla="*/ 106680 h 152400"/>
                <a:gd name="connsiteX7" fmla="*/ 952 w 123825"/>
                <a:gd name="connsiteY7" fmla="*/ 107633 h 152400"/>
                <a:gd name="connsiteX8" fmla="*/ 0 w 123825"/>
                <a:gd name="connsiteY8" fmla="*/ 102870 h 152400"/>
                <a:gd name="connsiteX9" fmla="*/ 0 w 123825"/>
                <a:gd name="connsiteY9" fmla="*/ 154305 h 152400"/>
                <a:gd name="connsiteX10" fmla="*/ 952 w 123825"/>
                <a:gd name="connsiteY10" fmla="*/ 154305 h 152400"/>
                <a:gd name="connsiteX11" fmla="*/ 120015 w 123825"/>
                <a:gd name="connsiteY11" fmla="*/ 126683 h 152400"/>
                <a:gd name="connsiteX12" fmla="*/ 124778 w 123825"/>
                <a:gd name="connsiteY12" fmla="*/ 112395 h 152400"/>
                <a:gd name="connsiteX13" fmla="*/ 123825 w 123825"/>
                <a:gd name="connsiteY13" fmla="*/ 5810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52400">
                  <a:moveTo>
                    <a:pt x="123825" y="58102"/>
                  </a:moveTo>
                  <a:cubicBezTo>
                    <a:pt x="117158" y="43815"/>
                    <a:pt x="107633" y="22860"/>
                    <a:pt x="106680" y="22860"/>
                  </a:cubicBezTo>
                  <a:cubicBezTo>
                    <a:pt x="105727" y="21908"/>
                    <a:pt x="73342" y="11430"/>
                    <a:pt x="52388" y="4763"/>
                  </a:cubicBezTo>
                  <a:cubicBezTo>
                    <a:pt x="44767" y="1905"/>
                    <a:pt x="38100" y="0"/>
                    <a:pt x="36195" y="0"/>
                  </a:cubicBezTo>
                  <a:cubicBezTo>
                    <a:pt x="35242" y="0"/>
                    <a:pt x="35242" y="0"/>
                    <a:pt x="35242" y="0"/>
                  </a:cubicBezTo>
                  <a:lnTo>
                    <a:pt x="21908" y="40958"/>
                  </a:lnTo>
                  <a:lnTo>
                    <a:pt x="952" y="106680"/>
                  </a:lnTo>
                  <a:lnTo>
                    <a:pt x="952" y="107633"/>
                  </a:lnTo>
                  <a:lnTo>
                    <a:pt x="0" y="102870"/>
                  </a:lnTo>
                  <a:lnTo>
                    <a:pt x="0" y="154305"/>
                  </a:lnTo>
                  <a:cubicBezTo>
                    <a:pt x="0" y="154305"/>
                    <a:pt x="952" y="154305"/>
                    <a:pt x="952" y="154305"/>
                  </a:cubicBezTo>
                  <a:cubicBezTo>
                    <a:pt x="7620" y="154305"/>
                    <a:pt x="101917" y="155258"/>
                    <a:pt x="120015" y="126683"/>
                  </a:cubicBezTo>
                  <a:cubicBezTo>
                    <a:pt x="121920" y="123825"/>
                    <a:pt x="123825" y="119063"/>
                    <a:pt x="124778" y="112395"/>
                  </a:cubicBezTo>
                  <a:lnTo>
                    <a:pt x="123825" y="58102"/>
                  </a:lnTo>
                  <a:close/>
                </a:path>
              </a:pathLst>
            </a:custGeom>
            <a:solidFill>
              <a:srgbClr val="649BB7"/>
            </a:solid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03384034-9968-4223-A304-1488789FCF7B}"/>
                </a:ext>
              </a:extLst>
            </p:cNvPr>
            <p:cNvSpPr/>
            <p:nvPr/>
          </p:nvSpPr>
          <p:spPr>
            <a:xfrm>
              <a:off x="6266498" y="3378517"/>
              <a:ext cx="66675" cy="57150"/>
            </a:xfrm>
            <a:custGeom>
              <a:avLst/>
              <a:gdLst>
                <a:gd name="connsiteX0" fmla="*/ 66675 w 66675"/>
                <a:gd name="connsiteY0" fmla="*/ 953 h 57150"/>
                <a:gd name="connsiteX1" fmla="*/ 37148 w 66675"/>
                <a:gd name="connsiteY1" fmla="*/ 26670 h 57150"/>
                <a:gd name="connsiteX2" fmla="*/ 35242 w 66675"/>
                <a:gd name="connsiteY2" fmla="*/ 26670 h 57150"/>
                <a:gd name="connsiteX3" fmla="*/ 6667 w 66675"/>
                <a:gd name="connsiteY3" fmla="*/ 0 h 57150"/>
                <a:gd name="connsiteX4" fmla="*/ 0 w 66675"/>
                <a:gd name="connsiteY4" fmla="*/ 19050 h 57150"/>
                <a:gd name="connsiteX5" fmla="*/ 12382 w 66675"/>
                <a:gd name="connsiteY5" fmla="*/ 60960 h 57150"/>
                <a:gd name="connsiteX6" fmla="*/ 35242 w 66675"/>
                <a:gd name="connsiteY6" fmla="*/ 29528 h 57150"/>
                <a:gd name="connsiteX7" fmla="*/ 37148 w 66675"/>
                <a:gd name="connsiteY7" fmla="*/ 29528 h 57150"/>
                <a:gd name="connsiteX8" fmla="*/ 59055 w 66675"/>
                <a:gd name="connsiteY8" fmla="*/ 61913 h 57150"/>
                <a:gd name="connsiteX9" fmla="*/ 72390 w 66675"/>
                <a:gd name="connsiteY9" fmla="*/ 20955 h 57150"/>
                <a:gd name="connsiteX10" fmla="*/ 66675 w 66675"/>
                <a:gd name="connsiteY10" fmla="*/ 95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75" h="57150">
                  <a:moveTo>
                    <a:pt x="66675" y="953"/>
                  </a:moveTo>
                  <a:lnTo>
                    <a:pt x="37148" y="26670"/>
                  </a:lnTo>
                  <a:cubicBezTo>
                    <a:pt x="37148" y="26670"/>
                    <a:pt x="36195" y="26670"/>
                    <a:pt x="35242" y="26670"/>
                  </a:cubicBezTo>
                  <a:lnTo>
                    <a:pt x="6667" y="0"/>
                  </a:lnTo>
                  <a:lnTo>
                    <a:pt x="0" y="19050"/>
                  </a:lnTo>
                  <a:lnTo>
                    <a:pt x="12382" y="60960"/>
                  </a:lnTo>
                  <a:lnTo>
                    <a:pt x="35242" y="29528"/>
                  </a:lnTo>
                  <a:cubicBezTo>
                    <a:pt x="36195" y="28575"/>
                    <a:pt x="37148" y="28575"/>
                    <a:pt x="37148" y="29528"/>
                  </a:cubicBezTo>
                  <a:lnTo>
                    <a:pt x="59055" y="61913"/>
                  </a:lnTo>
                  <a:lnTo>
                    <a:pt x="72390" y="20955"/>
                  </a:lnTo>
                  <a:lnTo>
                    <a:pt x="66675" y="953"/>
                  </a:lnTo>
                  <a:close/>
                </a:path>
              </a:pathLst>
            </a:custGeom>
            <a:solidFill>
              <a:srgbClr val="A6D3FF"/>
            </a:solid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282AC077-020D-4422-82AA-F501B3BFBE8E}"/>
                </a:ext>
              </a:extLst>
            </p:cNvPr>
            <p:cNvSpPr/>
            <p:nvPr/>
          </p:nvSpPr>
          <p:spPr>
            <a:xfrm>
              <a:off x="6247448" y="3392805"/>
              <a:ext cx="104775" cy="133350"/>
            </a:xfrm>
            <a:custGeom>
              <a:avLst/>
              <a:gdLst>
                <a:gd name="connsiteX0" fmla="*/ 92392 w 104775"/>
                <a:gd name="connsiteY0" fmla="*/ 28575 h 133350"/>
                <a:gd name="connsiteX1" fmla="*/ 107632 w 104775"/>
                <a:gd name="connsiteY1" fmla="*/ 35243 h 133350"/>
                <a:gd name="connsiteX2" fmla="*/ 53340 w 104775"/>
                <a:gd name="connsiteY2" fmla="*/ 135255 h 133350"/>
                <a:gd name="connsiteX3" fmla="*/ 1905 w 104775"/>
                <a:gd name="connsiteY3" fmla="*/ 33338 h 133350"/>
                <a:gd name="connsiteX4" fmla="*/ 17145 w 104775"/>
                <a:gd name="connsiteY4" fmla="*/ 26670 h 133350"/>
                <a:gd name="connsiteX5" fmla="*/ 0 w 104775"/>
                <a:gd name="connsiteY5" fmla="*/ 18098 h 133350"/>
                <a:gd name="connsiteX6" fmla="*/ 4763 w 104775"/>
                <a:gd name="connsiteY6" fmla="*/ 4763 h 133350"/>
                <a:gd name="connsiteX7" fmla="*/ 20955 w 104775"/>
                <a:gd name="connsiteY7" fmla="*/ 0 h 133350"/>
                <a:gd name="connsiteX8" fmla="*/ 30480 w 104775"/>
                <a:gd name="connsiteY8" fmla="*/ 30480 h 133350"/>
                <a:gd name="connsiteX9" fmla="*/ 38100 w 104775"/>
                <a:gd name="connsiteY9" fmla="*/ 54293 h 133350"/>
                <a:gd name="connsiteX10" fmla="*/ 52388 w 104775"/>
                <a:gd name="connsiteY10" fmla="*/ 102870 h 133350"/>
                <a:gd name="connsiteX11" fmla="*/ 69532 w 104775"/>
                <a:gd name="connsiteY11" fmla="*/ 55245 h 133350"/>
                <a:gd name="connsiteX12" fmla="*/ 74295 w 104775"/>
                <a:gd name="connsiteY12" fmla="*/ 41910 h 133350"/>
                <a:gd name="connsiteX13" fmla="*/ 88582 w 104775"/>
                <a:gd name="connsiteY13" fmla="*/ 953 h 133350"/>
                <a:gd name="connsiteX14" fmla="*/ 104775 w 104775"/>
                <a:gd name="connsiteY14" fmla="*/ 5715 h 133350"/>
                <a:gd name="connsiteX15" fmla="*/ 109538 w 104775"/>
                <a:gd name="connsiteY15" fmla="*/ 19050 h 133350"/>
                <a:gd name="connsiteX16" fmla="*/ 92392 w 104775"/>
                <a:gd name="connsiteY16" fmla="*/ 285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33350">
                  <a:moveTo>
                    <a:pt x="92392" y="28575"/>
                  </a:moveTo>
                  <a:lnTo>
                    <a:pt x="107632" y="35243"/>
                  </a:lnTo>
                  <a:lnTo>
                    <a:pt x="53340" y="135255"/>
                  </a:lnTo>
                  <a:lnTo>
                    <a:pt x="1905" y="33338"/>
                  </a:lnTo>
                  <a:lnTo>
                    <a:pt x="17145" y="26670"/>
                  </a:lnTo>
                  <a:lnTo>
                    <a:pt x="0" y="18098"/>
                  </a:lnTo>
                  <a:cubicBezTo>
                    <a:pt x="952" y="15240"/>
                    <a:pt x="2857" y="10478"/>
                    <a:pt x="4763" y="4763"/>
                  </a:cubicBezTo>
                  <a:cubicBezTo>
                    <a:pt x="12382" y="2858"/>
                    <a:pt x="19050" y="953"/>
                    <a:pt x="20955" y="0"/>
                  </a:cubicBezTo>
                  <a:lnTo>
                    <a:pt x="30480" y="30480"/>
                  </a:lnTo>
                  <a:lnTo>
                    <a:pt x="38100" y="54293"/>
                  </a:lnTo>
                  <a:lnTo>
                    <a:pt x="52388" y="102870"/>
                  </a:lnTo>
                  <a:lnTo>
                    <a:pt x="69532" y="55245"/>
                  </a:lnTo>
                  <a:lnTo>
                    <a:pt x="74295" y="41910"/>
                  </a:lnTo>
                  <a:lnTo>
                    <a:pt x="88582" y="953"/>
                  </a:lnTo>
                  <a:cubicBezTo>
                    <a:pt x="90488" y="1905"/>
                    <a:pt x="97155" y="3810"/>
                    <a:pt x="104775" y="5715"/>
                  </a:cubicBezTo>
                  <a:cubicBezTo>
                    <a:pt x="106680" y="10478"/>
                    <a:pt x="108585" y="16193"/>
                    <a:pt x="109538" y="19050"/>
                  </a:cubicBezTo>
                  <a:lnTo>
                    <a:pt x="92392" y="28575"/>
                  </a:lnTo>
                  <a:close/>
                </a:path>
              </a:pathLst>
            </a:custGeom>
            <a:solidFill>
              <a:srgbClr val="5888A0"/>
            </a:solid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45C7E2B-91D8-47C6-9B9A-1D06AC3801B4}"/>
                </a:ext>
              </a:extLst>
            </p:cNvPr>
            <p:cNvSpPr/>
            <p:nvPr/>
          </p:nvSpPr>
          <p:spPr>
            <a:xfrm>
              <a:off x="6121717" y="3517583"/>
              <a:ext cx="333375" cy="38100"/>
            </a:xfrm>
            <a:custGeom>
              <a:avLst/>
              <a:gdLst>
                <a:gd name="connsiteX0" fmla="*/ 341948 w 333375"/>
                <a:gd name="connsiteY0" fmla="*/ 4763 h 38100"/>
                <a:gd name="connsiteX1" fmla="*/ 0 w 333375"/>
                <a:gd name="connsiteY1" fmla="*/ 0 h 38100"/>
                <a:gd name="connsiteX2" fmla="*/ 0 w 333375"/>
                <a:gd name="connsiteY2" fmla="*/ 23813 h 38100"/>
                <a:gd name="connsiteX3" fmla="*/ 0 w 333375"/>
                <a:gd name="connsiteY3" fmla="*/ 37147 h 38100"/>
                <a:gd name="connsiteX4" fmla="*/ 341948 w 333375"/>
                <a:gd name="connsiteY4" fmla="*/ 42863 h 38100"/>
                <a:gd name="connsiteX5" fmla="*/ 341948 w 333375"/>
                <a:gd name="connsiteY5" fmla="*/ 2857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38100">
                  <a:moveTo>
                    <a:pt x="341948" y="4763"/>
                  </a:moveTo>
                  <a:lnTo>
                    <a:pt x="0" y="0"/>
                  </a:lnTo>
                  <a:lnTo>
                    <a:pt x="0" y="23813"/>
                  </a:lnTo>
                  <a:lnTo>
                    <a:pt x="0" y="37147"/>
                  </a:lnTo>
                  <a:lnTo>
                    <a:pt x="341948" y="42863"/>
                  </a:lnTo>
                  <a:lnTo>
                    <a:pt x="341948" y="28575"/>
                  </a:lnTo>
                  <a:close/>
                </a:path>
              </a:pathLst>
            </a:custGeom>
            <a:solidFill>
              <a:srgbClr val="4B7386"/>
            </a:solid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7B203E63-46D9-4A4F-97E3-D6BA1D5AAB3E}"/>
                </a:ext>
              </a:extLst>
            </p:cNvPr>
            <p:cNvSpPr/>
            <p:nvPr/>
          </p:nvSpPr>
          <p:spPr>
            <a:xfrm>
              <a:off x="6210300" y="3438525"/>
              <a:ext cx="180975" cy="95250"/>
            </a:xfrm>
            <a:custGeom>
              <a:avLst/>
              <a:gdLst>
                <a:gd name="connsiteX0" fmla="*/ 181927 w 180975"/>
                <a:gd name="connsiteY0" fmla="*/ 2858 h 95250"/>
                <a:gd name="connsiteX1" fmla="*/ 1905 w 180975"/>
                <a:gd name="connsiteY1" fmla="*/ 0 h 95250"/>
                <a:gd name="connsiteX2" fmla="*/ 0 w 180975"/>
                <a:gd name="connsiteY2" fmla="*/ 952 h 95250"/>
                <a:gd name="connsiteX3" fmla="*/ 0 w 180975"/>
                <a:gd name="connsiteY3" fmla="*/ 1905 h 95250"/>
                <a:gd name="connsiteX4" fmla="*/ 9525 w 180975"/>
                <a:gd name="connsiteY4" fmla="*/ 96202 h 95250"/>
                <a:gd name="connsiteX5" fmla="*/ 12383 w 180975"/>
                <a:gd name="connsiteY5" fmla="*/ 98108 h 95250"/>
                <a:gd name="connsiteX6" fmla="*/ 170498 w 180975"/>
                <a:gd name="connsiteY6" fmla="*/ 100013 h 95250"/>
                <a:gd name="connsiteX7" fmla="*/ 170498 w 180975"/>
                <a:gd name="connsiteY7" fmla="*/ 100013 h 95250"/>
                <a:gd name="connsiteX8" fmla="*/ 173355 w 180975"/>
                <a:gd name="connsiteY8" fmla="*/ 98108 h 95250"/>
                <a:gd name="connsiteX9" fmla="*/ 185738 w 180975"/>
                <a:gd name="connsiteY9" fmla="*/ 3810 h 95250"/>
                <a:gd name="connsiteX10" fmla="*/ 181927 w 180975"/>
                <a:gd name="connsiteY10" fmla="*/ 2858 h 95250"/>
                <a:gd name="connsiteX11" fmla="*/ 109538 w 180975"/>
                <a:gd name="connsiteY11" fmla="*/ 62865 h 95250"/>
                <a:gd name="connsiteX12" fmla="*/ 109538 w 180975"/>
                <a:gd name="connsiteY12" fmla="*/ 62865 h 95250"/>
                <a:gd name="connsiteX13" fmla="*/ 69533 w 180975"/>
                <a:gd name="connsiteY13" fmla="*/ 62865 h 95250"/>
                <a:gd name="connsiteX14" fmla="*/ 68580 w 180975"/>
                <a:gd name="connsiteY14" fmla="*/ 61913 h 95250"/>
                <a:gd name="connsiteX15" fmla="*/ 66675 w 180975"/>
                <a:gd name="connsiteY15" fmla="*/ 38100 h 95250"/>
                <a:gd name="connsiteX16" fmla="*/ 67627 w 180975"/>
                <a:gd name="connsiteY16" fmla="*/ 37148 h 95250"/>
                <a:gd name="connsiteX17" fmla="*/ 94298 w 180975"/>
                <a:gd name="connsiteY17" fmla="*/ 37148 h 95250"/>
                <a:gd name="connsiteX18" fmla="*/ 112395 w 180975"/>
                <a:gd name="connsiteY18" fmla="*/ 37148 h 95250"/>
                <a:gd name="connsiteX19" fmla="*/ 113348 w 180975"/>
                <a:gd name="connsiteY19" fmla="*/ 38100 h 95250"/>
                <a:gd name="connsiteX20" fmla="*/ 112395 w 180975"/>
                <a:gd name="connsiteY20" fmla="*/ 48577 h 95250"/>
                <a:gd name="connsiteX21" fmla="*/ 109538 w 180975"/>
                <a:gd name="connsiteY21" fmla="*/ 628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95250">
                  <a:moveTo>
                    <a:pt x="181927" y="2858"/>
                  </a:moveTo>
                  <a:lnTo>
                    <a:pt x="1905" y="0"/>
                  </a:lnTo>
                  <a:cubicBezTo>
                    <a:pt x="952" y="0"/>
                    <a:pt x="0" y="0"/>
                    <a:pt x="0" y="952"/>
                  </a:cubicBezTo>
                  <a:cubicBezTo>
                    <a:pt x="0" y="952"/>
                    <a:pt x="0" y="1905"/>
                    <a:pt x="0" y="1905"/>
                  </a:cubicBezTo>
                  <a:lnTo>
                    <a:pt x="9525" y="96202"/>
                  </a:lnTo>
                  <a:cubicBezTo>
                    <a:pt x="9525" y="97155"/>
                    <a:pt x="10477" y="98108"/>
                    <a:pt x="12383" y="98108"/>
                  </a:cubicBezTo>
                  <a:lnTo>
                    <a:pt x="170498" y="100013"/>
                  </a:lnTo>
                  <a:cubicBezTo>
                    <a:pt x="170498" y="100013"/>
                    <a:pt x="170498" y="100013"/>
                    <a:pt x="170498" y="100013"/>
                  </a:cubicBezTo>
                  <a:cubicBezTo>
                    <a:pt x="171450" y="100013"/>
                    <a:pt x="173355" y="99060"/>
                    <a:pt x="173355" y="98108"/>
                  </a:cubicBezTo>
                  <a:lnTo>
                    <a:pt x="185738" y="3810"/>
                  </a:lnTo>
                  <a:cubicBezTo>
                    <a:pt x="184785" y="3810"/>
                    <a:pt x="183833" y="2858"/>
                    <a:pt x="181927" y="2858"/>
                  </a:cubicBezTo>
                  <a:close/>
                  <a:moveTo>
                    <a:pt x="109538" y="62865"/>
                  </a:moveTo>
                  <a:cubicBezTo>
                    <a:pt x="109538" y="62865"/>
                    <a:pt x="109538" y="62865"/>
                    <a:pt x="109538" y="62865"/>
                  </a:cubicBezTo>
                  <a:lnTo>
                    <a:pt x="69533" y="62865"/>
                  </a:lnTo>
                  <a:cubicBezTo>
                    <a:pt x="69533" y="62865"/>
                    <a:pt x="68580" y="62865"/>
                    <a:pt x="68580" y="61913"/>
                  </a:cubicBezTo>
                  <a:lnTo>
                    <a:pt x="66675" y="38100"/>
                  </a:lnTo>
                  <a:cubicBezTo>
                    <a:pt x="66675" y="38100"/>
                    <a:pt x="66675" y="37148"/>
                    <a:pt x="67627" y="37148"/>
                  </a:cubicBezTo>
                  <a:lnTo>
                    <a:pt x="94298" y="37148"/>
                  </a:lnTo>
                  <a:lnTo>
                    <a:pt x="112395" y="37148"/>
                  </a:lnTo>
                  <a:cubicBezTo>
                    <a:pt x="112395" y="37148"/>
                    <a:pt x="113348" y="37148"/>
                    <a:pt x="113348" y="38100"/>
                  </a:cubicBezTo>
                  <a:lnTo>
                    <a:pt x="112395" y="48577"/>
                  </a:lnTo>
                  <a:lnTo>
                    <a:pt x="109538" y="62865"/>
                  </a:lnTo>
                  <a:close/>
                </a:path>
              </a:pathLst>
            </a:custGeom>
            <a:solidFill>
              <a:srgbClr val="8FD4EF"/>
            </a:solid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A46E92CA-9534-461D-9172-1B7773ACB821}"/>
                </a:ext>
              </a:extLst>
            </p:cNvPr>
            <p:cNvSpPr/>
            <p:nvPr/>
          </p:nvSpPr>
          <p:spPr>
            <a:xfrm>
              <a:off x="6276975" y="3477577"/>
              <a:ext cx="38100" cy="19050"/>
            </a:xfrm>
            <a:custGeom>
              <a:avLst/>
              <a:gdLst>
                <a:gd name="connsiteX0" fmla="*/ 45720 w 38100"/>
                <a:gd name="connsiteY0" fmla="*/ 0 h 19050"/>
                <a:gd name="connsiteX1" fmla="*/ 27623 w 38100"/>
                <a:gd name="connsiteY1" fmla="*/ 0 h 19050"/>
                <a:gd name="connsiteX2" fmla="*/ 952 w 38100"/>
                <a:gd name="connsiteY2" fmla="*/ 0 h 19050"/>
                <a:gd name="connsiteX3" fmla="*/ 0 w 38100"/>
                <a:gd name="connsiteY3" fmla="*/ 952 h 19050"/>
                <a:gd name="connsiteX4" fmla="*/ 1905 w 38100"/>
                <a:gd name="connsiteY4" fmla="*/ 24765 h 19050"/>
                <a:gd name="connsiteX5" fmla="*/ 2858 w 38100"/>
                <a:gd name="connsiteY5" fmla="*/ 25718 h 19050"/>
                <a:gd name="connsiteX6" fmla="*/ 41910 w 38100"/>
                <a:gd name="connsiteY6" fmla="*/ 26670 h 19050"/>
                <a:gd name="connsiteX7" fmla="*/ 42863 w 38100"/>
                <a:gd name="connsiteY7" fmla="*/ 26670 h 19050"/>
                <a:gd name="connsiteX8" fmla="*/ 44767 w 38100"/>
                <a:gd name="connsiteY8" fmla="*/ 13335 h 19050"/>
                <a:gd name="connsiteX9" fmla="*/ 45720 w 38100"/>
                <a:gd name="connsiteY9" fmla="*/ 0 h 19050"/>
                <a:gd name="connsiteX10" fmla="*/ 45720 w 38100"/>
                <a:gd name="connsiteY10"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19050">
                  <a:moveTo>
                    <a:pt x="45720" y="0"/>
                  </a:moveTo>
                  <a:lnTo>
                    <a:pt x="27623" y="0"/>
                  </a:lnTo>
                  <a:lnTo>
                    <a:pt x="952" y="0"/>
                  </a:lnTo>
                  <a:cubicBezTo>
                    <a:pt x="952" y="0"/>
                    <a:pt x="0" y="0"/>
                    <a:pt x="0" y="952"/>
                  </a:cubicBezTo>
                  <a:lnTo>
                    <a:pt x="1905" y="24765"/>
                  </a:lnTo>
                  <a:cubicBezTo>
                    <a:pt x="1905" y="24765"/>
                    <a:pt x="1905" y="25718"/>
                    <a:pt x="2858" y="25718"/>
                  </a:cubicBezTo>
                  <a:lnTo>
                    <a:pt x="41910" y="26670"/>
                  </a:lnTo>
                  <a:cubicBezTo>
                    <a:pt x="41910" y="26670"/>
                    <a:pt x="42863" y="26670"/>
                    <a:pt x="42863" y="26670"/>
                  </a:cubicBezTo>
                  <a:lnTo>
                    <a:pt x="44767" y="13335"/>
                  </a:lnTo>
                  <a:lnTo>
                    <a:pt x="45720" y="0"/>
                  </a:lnTo>
                  <a:cubicBezTo>
                    <a:pt x="46673" y="0"/>
                    <a:pt x="45720" y="0"/>
                    <a:pt x="45720" y="0"/>
                  </a:cubicBezTo>
                  <a:close/>
                </a:path>
              </a:pathLst>
            </a:custGeom>
            <a:solidFill>
              <a:srgbClr val="94D3F2"/>
            </a:solid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87D97BF8-476E-43CB-A114-181E36B6BCD3}"/>
                </a:ext>
              </a:extLst>
            </p:cNvPr>
            <p:cNvSpPr/>
            <p:nvPr/>
          </p:nvSpPr>
          <p:spPr>
            <a:xfrm>
              <a:off x="6231981" y="3220402"/>
              <a:ext cx="133350" cy="152400"/>
            </a:xfrm>
            <a:custGeom>
              <a:avLst/>
              <a:gdLst>
                <a:gd name="connsiteX0" fmla="*/ 133576 w 133350"/>
                <a:gd name="connsiteY0" fmla="*/ 79058 h 152400"/>
                <a:gd name="connsiteX1" fmla="*/ 121194 w 133350"/>
                <a:gd name="connsiteY1" fmla="*/ 22860 h 152400"/>
                <a:gd name="connsiteX2" fmla="*/ 72616 w 133350"/>
                <a:gd name="connsiteY2" fmla="*/ 0 h 152400"/>
                <a:gd name="connsiteX3" fmla="*/ 23086 w 133350"/>
                <a:gd name="connsiteY3" fmla="*/ 20955 h 152400"/>
                <a:gd name="connsiteX4" fmla="*/ 8799 w 133350"/>
                <a:gd name="connsiteY4" fmla="*/ 77152 h 152400"/>
                <a:gd name="connsiteX5" fmla="*/ 226 w 133350"/>
                <a:gd name="connsiteY5" fmla="*/ 100965 h 152400"/>
                <a:gd name="connsiteX6" fmla="*/ 18324 w 133350"/>
                <a:gd name="connsiteY6" fmla="*/ 116205 h 152400"/>
                <a:gd name="connsiteX7" fmla="*/ 12609 w 133350"/>
                <a:gd name="connsiteY7" fmla="*/ 75248 h 152400"/>
                <a:gd name="connsiteX8" fmla="*/ 12609 w 133350"/>
                <a:gd name="connsiteY8" fmla="*/ 75248 h 152400"/>
                <a:gd name="connsiteX9" fmla="*/ 25944 w 133350"/>
                <a:gd name="connsiteY9" fmla="*/ 22860 h 152400"/>
                <a:gd name="connsiteX10" fmla="*/ 71664 w 133350"/>
                <a:gd name="connsiteY10" fmla="*/ 2858 h 152400"/>
                <a:gd name="connsiteX11" fmla="*/ 117384 w 133350"/>
                <a:gd name="connsiteY11" fmla="*/ 23813 h 152400"/>
                <a:gd name="connsiteX12" fmla="*/ 128814 w 133350"/>
                <a:gd name="connsiteY12" fmla="*/ 76200 h 152400"/>
                <a:gd name="connsiteX13" fmla="*/ 128814 w 133350"/>
                <a:gd name="connsiteY13" fmla="*/ 76200 h 152400"/>
                <a:gd name="connsiteX14" fmla="*/ 122146 w 133350"/>
                <a:gd name="connsiteY14" fmla="*/ 116205 h 152400"/>
                <a:gd name="connsiteX15" fmla="*/ 122146 w 133350"/>
                <a:gd name="connsiteY15" fmla="*/ 116205 h 152400"/>
                <a:gd name="connsiteX16" fmla="*/ 102144 w 133350"/>
                <a:gd name="connsiteY16" fmla="*/ 139065 h 152400"/>
                <a:gd name="connsiteX17" fmla="*/ 98334 w 133350"/>
                <a:gd name="connsiteY17" fmla="*/ 139065 h 152400"/>
                <a:gd name="connsiteX18" fmla="*/ 87856 w 133350"/>
                <a:gd name="connsiteY18" fmla="*/ 148590 h 152400"/>
                <a:gd name="connsiteX19" fmla="*/ 87856 w 133350"/>
                <a:gd name="connsiteY19" fmla="*/ 152400 h 152400"/>
                <a:gd name="connsiteX20" fmla="*/ 89761 w 133350"/>
                <a:gd name="connsiteY20" fmla="*/ 154305 h 152400"/>
                <a:gd name="connsiteX21" fmla="*/ 93571 w 133350"/>
                <a:gd name="connsiteY21" fmla="*/ 154305 h 152400"/>
                <a:gd name="connsiteX22" fmla="*/ 104049 w 133350"/>
                <a:gd name="connsiteY22" fmla="*/ 144780 h 152400"/>
                <a:gd name="connsiteX23" fmla="*/ 105001 w 133350"/>
                <a:gd name="connsiteY23" fmla="*/ 141923 h 152400"/>
                <a:gd name="connsiteX24" fmla="*/ 127861 w 133350"/>
                <a:gd name="connsiteY24" fmla="*/ 116205 h 152400"/>
                <a:gd name="connsiteX25" fmla="*/ 141196 w 133350"/>
                <a:gd name="connsiteY25" fmla="*/ 101918 h 152400"/>
                <a:gd name="connsiteX26" fmla="*/ 133576 w 133350"/>
                <a:gd name="connsiteY26" fmla="*/ 7905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350" h="152400">
                  <a:moveTo>
                    <a:pt x="133576" y="79058"/>
                  </a:moveTo>
                  <a:cubicBezTo>
                    <a:pt x="135481" y="61913"/>
                    <a:pt x="134529" y="40005"/>
                    <a:pt x="121194" y="22860"/>
                  </a:cubicBezTo>
                  <a:cubicBezTo>
                    <a:pt x="111669" y="10478"/>
                    <a:pt x="92619" y="0"/>
                    <a:pt x="72616" y="0"/>
                  </a:cubicBezTo>
                  <a:cubicBezTo>
                    <a:pt x="53566" y="0"/>
                    <a:pt x="32611" y="9525"/>
                    <a:pt x="23086" y="20955"/>
                  </a:cubicBezTo>
                  <a:cubicBezTo>
                    <a:pt x="9751" y="37148"/>
                    <a:pt x="7846" y="60008"/>
                    <a:pt x="8799" y="77152"/>
                  </a:cubicBezTo>
                  <a:cubicBezTo>
                    <a:pt x="1179" y="80963"/>
                    <a:pt x="-726" y="90488"/>
                    <a:pt x="226" y="100965"/>
                  </a:cubicBezTo>
                  <a:cubicBezTo>
                    <a:pt x="2131" y="113348"/>
                    <a:pt x="7846" y="117158"/>
                    <a:pt x="18324" y="116205"/>
                  </a:cubicBezTo>
                  <a:lnTo>
                    <a:pt x="12609" y="75248"/>
                  </a:lnTo>
                  <a:cubicBezTo>
                    <a:pt x="12609" y="75248"/>
                    <a:pt x="12609" y="75248"/>
                    <a:pt x="12609" y="75248"/>
                  </a:cubicBezTo>
                  <a:cubicBezTo>
                    <a:pt x="11656" y="59055"/>
                    <a:pt x="13561" y="38100"/>
                    <a:pt x="25944" y="22860"/>
                  </a:cubicBezTo>
                  <a:cubicBezTo>
                    <a:pt x="34516" y="11430"/>
                    <a:pt x="53566" y="3810"/>
                    <a:pt x="71664" y="2858"/>
                  </a:cubicBezTo>
                  <a:cubicBezTo>
                    <a:pt x="91666" y="3810"/>
                    <a:pt x="108811" y="12383"/>
                    <a:pt x="117384" y="23813"/>
                  </a:cubicBezTo>
                  <a:cubicBezTo>
                    <a:pt x="128814" y="39052"/>
                    <a:pt x="129766" y="60008"/>
                    <a:pt x="128814" y="76200"/>
                  </a:cubicBezTo>
                  <a:cubicBezTo>
                    <a:pt x="128814" y="76200"/>
                    <a:pt x="128814" y="76200"/>
                    <a:pt x="128814" y="76200"/>
                  </a:cubicBezTo>
                  <a:lnTo>
                    <a:pt x="122146" y="116205"/>
                  </a:lnTo>
                  <a:cubicBezTo>
                    <a:pt x="122146" y="116205"/>
                    <a:pt x="122146" y="116205"/>
                    <a:pt x="122146" y="116205"/>
                  </a:cubicBezTo>
                  <a:lnTo>
                    <a:pt x="102144" y="139065"/>
                  </a:lnTo>
                  <a:cubicBezTo>
                    <a:pt x="101191" y="138113"/>
                    <a:pt x="99286" y="138113"/>
                    <a:pt x="98334" y="139065"/>
                  </a:cubicBezTo>
                  <a:lnTo>
                    <a:pt x="87856" y="148590"/>
                  </a:lnTo>
                  <a:cubicBezTo>
                    <a:pt x="86904" y="149543"/>
                    <a:pt x="86904" y="151448"/>
                    <a:pt x="87856" y="152400"/>
                  </a:cubicBezTo>
                  <a:lnTo>
                    <a:pt x="89761" y="154305"/>
                  </a:lnTo>
                  <a:cubicBezTo>
                    <a:pt x="90714" y="155258"/>
                    <a:pt x="92619" y="155258"/>
                    <a:pt x="93571" y="154305"/>
                  </a:cubicBezTo>
                  <a:lnTo>
                    <a:pt x="104049" y="144780"/>
                  </a:lnTo>
                  <a:cubicBezTo>
                    <a:pt x="105001" y="143827"/>
                    <a:pt x="105001" y="142875"/>
                    <a:pt x="105001" y="141923"/>
                  </a:cubicBezTo>
                  <a:lnTo>
                    <a:pt x="127861" y="116205"/>
                  </a:lnTo>
                  <a:cubicBezTo>
                    <a:pt x="135481" y="115252"/>
                    <a:pt x="139291" y="111443"/>
                    <a:pt x="141196" y="101918"/>
                  </a:cubicBezTo>
                  <a:cubicBezTo>
                    <a:pt x="143101" y="92393"/>
                    <a:pt x="141196" y="82868"/>
                    <a:pt x="133576" y="79058"/>
                  </a:cubicBezTo>
                  <a:close/>
                </a:path>
              </a:pathLst>
            </a:custGeom>
            <a:solidFill>
              <a:srgbClr val="4B7386"/>
            </a:solid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3AAFE779-8A66-4EC1-B5E8-0E8952218C50}"/>
                </a:ext>
              </a:extLst>
            </p:cNvPr>
            <p:cNvSpPr/>
            <p:nvPr/>
          </p:nvSpPr>
          <p:spPr>
            <a:xfrm>
              <a:off x="6046470" y="3381375"/>
              <a:ext cx="76200" cy="76200"/>
            </a:xfrm>
            <a:custGeom>
              <a:avLst/>
              <a:gdLst>
                <a:gd name="connsiteX0" fmla="*/ 0 w 76200"/>
                <a:gd name="connsiteY0" fmla="*/ 3810 h 76200"/>
                <a:gd name="connsiteX1" fmla="*/ 0 w 76200"/>
                <a:gd name="connsiteY1" fmla="*/ 7620 h 76200"/>
                <a:gd name="connsiteX2" fmla="*/ 0 w 76200"/>
                <a:gd name="connsiteY2" fmla="*/ 41910 h 76200"/>
                <a:gd name="connsiteX3" fmla="*/ 43815 w 76200"/>
                <a:gd name="connsiteY3" fmla="*/ 83820 h 76200"/>
                <a:gd name="connsiteX4" fmla="*/ 59055 w 76200"/>
                <a:gd name="connsiteY4" fmla="*/ 67627 h 76200"/>
                <a:gd name="connsiteX5" fmla="*/ 82867 w 76200"/>
                <a:gd name="connsiteY5" fmla="*/ 41910 h 76200"/>
                <a:gd name="connsiteX6" fmla="*/ 82867 w 76200"/>
                <a:gd name="connsiteY6"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0" y="3810"/>
                  </a:moveTo>
                  <a:lnTo>
                    <a:pt x="0" y="7620"/>
                  </a:lnTo>
                  <a:lnTo>
                    <a:pt x="0" y="41910"/>
                  </a:lnTo>
                  <a:lnTo>
                    <a:pt x="43815" y="83820"/>
                  </a:lnTo>
                  <a:lnTo>
                    <a:pt x="59055" y="67627"/>
                  </a:lnTo>
                  <a:lnTo>
                    <a:pt x="82867" y="41910"/>
                  </a:lnTo>
                  <a:lnTo>
                    <a:pt x="82867" y="0"/>
                  </a:lnTo>
                  <a:close/>
                </a:path>
              </a:pathLst>
            </a:custGeom>
            <a:solidFill>
              <a:srgbClr val="DB9B67"/>
            </a:solid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F24D012-F41E-4AE3-B681-6BD0061D545F}"/>
                </a:ext>
              </a:extLst>
            </p:cNvPr>
            <p:cNvSpPr/>
            <p:nvPr/>
          </p:nvSpPr>
          <p:spPr>
            <a:xfrm>
              <a:off x="6013842" y="3229806"/>
              <a:ext cx="142875" cy="180975"/>
            </a:xfrm>
            <a:custGeom>
              <a:avLst/>
              <a:gdLst>
                <a:gd name="connsiteX0" fmla="*/ 147880 w 142875"/>
                <a:gd name="connsiteY0" fmla="*/ 84894 h 180975"/>
                <a:gd name="connsiteX1" fmla="*/ 142165 w 142875"/>
                <a:gd name="connsiteY1" fmla="*/ 80132 h 180975"/>
                <a:gd name="connsiteX2" fmla="*/ 139308 w 142875"/>
                <a:gd name="connsiteY2" fmla="*/ 85847 h 180975"/>
                <a:gd name="connsiteX3" fmla="*/ 134545 w 142875"/>
                <a:gd name="connsiteY3" fmla="*/ 80132 h 180975"/>
                <a:gd name="connsiteX4" fmla="*/ 137403 w 142875"/>
                <a:gd name="connsiteY4" fmla="*/ 51557 h 180975"/>
                <a:gd name="connsiteX5" fmla="*/ 112638 w 142875"/>
                <a:gd name="connsiteY5" fmla="*/ 24887 h 180975"/>
                <a:gd name="connsiteX6" fmla="*/ 80253 w 142875"/>
                <a:gd name="connsiteY6" fmla="*/ 2027 h 180975"/>
                <a:gd name="connsiteX7" fmla="*/ 31675 w 142875"/>
                <a:gd name="connsiteY7" fmla="*/ 4884 h 180975"/>
                <a:gd name="connsiteX8" fmla="*/ 10720 w 142875"/>
                <a:gd name="connsiteY8" fmla="*/ 50604 h 180975"/>
                <a:gd name="connsiteX9" fmla="*/ 12625 w 142875"/>
                <a:gd name="connsiteY9" fmla="*/ 79179 h 180975"/>
                <a:gd name="connsiteX10" fmla="*/ 7863 w 142875"/>
                <a:gd name="connsiteY10" fmla="*/ 84894 h 180975"/>
                <a:gd name="connsiteX11" fmla="*/ 5958 w 142875"/>
                <a:gd name="connsiteY11" fmla="*/ 79179 h 180975"/>
                <a:gd name="connsiteX12" fmla="*/ 243 w 142875"/>
                <a:gd name="connsiteY12" fmla="*/ 83942 h 180975"/>
                <a:gd name="connsiteX13" fmla="*/ 5005 w 142875"/>
                <a:gd name="connsiteY13" fmla="*/ 115374 h 180975"/>
                <a:gd name="connsiteX14" fmla="*/ 14530 w 142875"/>
                <a:gd name="connsiteY14" fmla="*/ 126804 h 180975"/>
                <a:gd name="connsiteX15" fmla="*/ 19293 w 142875"/>
                <a:gd name="connsiteY15" fmla="*/ 144902 h 180975"/>
                <a:gd name="connsiteX16" fmla="*/ 24055 w 142875"/>
                <a:gd name="connsiteY16" fmla="*/ 155379 h 180975"/>
                <a:gd name="connsiteX17" fmla="*/ 41200 w 142875"/>
                <a:gd name="connsiteY17" fmla="*/ 170619 h 180975"/>
                <a:gd name="connsiteX18" fmla="*/ 57393 w 142875"/>
                <a:gd name="connsiteY18" fmla="*/ 184907 h 180975"/>
                <a:gd name="connsiteX19" fmla="*/ 72633 w 142875"/>
                <a:gd name="connsiteY19" fmla="*/ 186812 h 180975"/>
                <a:gd name="connsiteX20" fmla="*/ 87873 w 142875"/>
                <a:gd name="connsiteY20" fmla="*/ 184907 h 180975"/>
                <a:gd name="connsiteX21" fmla="*/ 104065 w 142875"/>
                <a:gd name="connsiteY21" fmla="*/ 170619 h 180975"/>
                <a:gd name="connsiteX22" fmla="*/ 122163 w 142875"/>
                <a:gd name="connsiteY22" fmla="*/ 156332 h 180975"/>
                <a:gd name="connsiteX23" fmla="*/ 126925 w 142875"/>
                <a:gd name="connsiteY23" fmla="*/ 146807 h 180975"/>
                <a:gd name="connsiteX24" fmla="*/ 131688 w 142875"/>
                <a:gd name="connsiteY24" fmla="*/ 128709 h 180975"/>
                <a:gd name="connsiteX25" fmla="*/ 142165 w 142875"/>
                <a:gd name="connsiteY25" fmla="*/ 118232 h 180975"/>
                <a:gd name="connsiteX26" fmla="*/ 147880 w 142875"/>
                <a:gd name="connsiteY26" fmla="*/ 84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2875" h="180975">
                  <a:moveTo>
                    <a:pt x="147880" y="84894"/>
                  </a:moveTo>
                  <a:cubicBezTo>
                    <a:pt x="147880" y="82037"/>
                    <a:pt x="145975" y="77274"/>
                    <a:pt x="142165" y="80132"/>
                  </a:cubicBezTo>
                  <a:cubicBezTo>
                    <a:pt x="140260" y="81084"/>
                    <a:pt x="141213" y="84894"/>
                    <a:pt x="139308" y="85847"/>
                  </a:cubicBezTo>
                  <a:cubicBezTo>
                    <a:pt x="135498" y="88704"/>
                    <a:pt x="135498" y="82989"/>
                    <a:pt x="134545" y="80132"/>
                  </a:cubicBezTo>
                  <a:cubicBezTo>
                    <a:pt x="133593" y="70607"/>
                    <a:pt x="138355" y="61082"/>
                    <a:pt x="137403" y="51557"/>
                  </a:cubicBezTo>
                  <a:cubicBezTo>
                    <a:pt x="136450" y="38222"/>
                    <a:pt x="124068" y="29649"/>
                    <a:pt x="112638" y="24887"/>
                  </a:cubicBezTo>
                  <a:cubicBezTo>
                    <a:pt x="101208" y="20124"/>
                    <a:pt x="91683" y="-1783"/>
                    <a:pt x="80253" y="2027"/>
                  </a:cubicBezTo>
                  <a:cubicBezTo>
                    <a:pt x="68823" y="-1783"/>
                    <a:pt x="43105" y="122"/>
                    <a:pt x="31675" y="4884"/>
                  </a:cubicBezTo>
                  <a:cubicBezTo>
                    <a:pt x="20245" y="8694"/>
                    <a:pt x="12625" y="37269"/>
                    <a:pt x="10720" y="50604"/>
                  </a:cubicBezTo>
                  <a:cubicBezTo>
                    <a:pt x="9768" y="60129"/>
                    <a:pt x="13578" y="69654"/>
                    <a:pt x="12625" y="79179"/>
                  </a:cubicBezTo>
                  <a:cubicBezTo>
                    <a:pt x="12625" y="82037"/>
                    <a:pt x="11673" y="87752"/>
                    <a:pt x="7863" y="84894"/>
                  </a:cubicBezTo>
                  <a:cubicBezTo>
                    <a:pt x="5958" y="83942"/>
                    <a:pt x="6910" y="81084"/>
                    <a:pt x="5958" y="79179"/>
                  </a:cubicBezTo>
                  <a:cubicBezTo>
                    <a:pt x="2148" y="76322"/>
                    <a:pt x="243" y="81084"/>
                    <a:pt x="243" y="83942"/>
                  </a:cubicBezTo>
                  <a:cubicBezTo>
                    <a:pt x="-710" y="94419"/>
                    <a:pt x="1195" y="105849"/>
                    <a:pt x="5005" y="115374"/>
                  </a:cubicBezTo>
                  <a:cubicBezTo>
                    <a:pt x="7863" y="121089"/>
                    <a:pt x="11673" y="122042"/>
                    <a:pt x="14530" y="126804"/>
                  </a:cubicBezTo>
                  <a:cubicBezTo>
                    <a:pt x="18340" y="131567"/>
                    <a:pt x="17388" y="140139"/>
                    <a:pt x="19293" y="144902"/>
                  </a:cubicBezTo>
                  <a:cubicBezTo>
                    <a:pt x="20245" y="148712"/>
                    <a:pt x="22150" y="151569"/>
                    <a:pt x="24055" y="155379"/>
                  </a:cubicBezTo>
                  <a:cubicBezTo>
                    <a:pt x="28818" y="162047"/>
                    <a:pt x="36438" y="164904"/>
                    <a:pt x="41200" y="170619"/>
                  </a:cubicBezTo>
                  <a:cubicBezTo>
                    <a:pt x="45963" y="176334"/>
                    <a:pt x="50725" y="181097"/>
                    <a:pt x="57393" y="184907"/>
                  </a:cubicBezTo>
                  <a:cubicBezTo>
                    <a:pt x="61203" y="186812"/>
                    <a:pt x="66918" y="186812"/>
                    <a:pt x="72633" y="186812"/>
                  </a:cubicBezTo>
                  <a:cubicBezTo>
                    <a:pt x="77395" y="186812"/>
                    <a:pt x="83110" y="186812"/>
                    <a:pt x="87873" y="184907"/>
                  </a:cubicBezTo>
                  <a:cubicBezTo>
                    <a:pt x="94540" y="181097"/>
                    <a:pt x="99303" y="176334"/>
                    <a:pt x="104065" y="170619"/>
                  </a:cubicBezTo>
                  <a:cubicBezTo>
                    <a:pt x="109780" y="164904"/>
                    <a:pt x="117400" y="162047"/>
                    <a:pt x="122163" y="156332"/>
                  </a:cubicBezTo>
                  <a:cubicBezTo>
                    <a:pt x="124068" y="153474"/>
                    <a:pt x="125973" y="149664"/>
                    <a:pt x="126925" y="146807"/>
                  </a:cubicBezTo>
                  <a:cubicBezTo>
                    <a:pt x="128830" y="141092"/>
                    <a:pt x="127878" y="132519"/>
                    <a:pt x="131688" y="128709"/>
                  </a:cubicBezTo>
                  <a:cubicBezTo>
                    <a:pt x="135498" y="124899"/>
                    <a:pt x="139308" y="122994"/>
                    <a:pt x="142165" y="118232"/>
                  </a:cubicBezTo>
                  <a:cubicBezTo>
                    <a:pt x="145975" y="106802"/>
                    <a:pt x="147880" y="95372"/>
                    <a:pt x="147880" y="84894"/>
                  </a:cubicBezTo>
                  <a:close/>
                </a:path>
              </a:pathLst>
            </a:custGeom>
            <a:solidFill>
              <a:srgbClr val="F9AE74"/>
            </a:solid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DB79ECCA-A856-4C29-8E3F-EC5C7A8A6D37}"/>
                </a:ext>
              </a:extLst>
            </p:cNvPr>
            <p:cNvSpPr/>
            <p:nvPr/>
          </p:nvSpPr>
          <p:spPr>
            <a:xfrm>
              <a:off x="6014798" y="3201352"/>
              <a:ext cx="142875" cy="114300"/>
            </a:xfrm>
            <a:custGeom>
              <a:avLst/>
              <a:gdLst>
                <a:gd name="connsiteX0" fmla="*/ 4049 w 142875"/>
                <a:gd name="connsiteY0" fmla="*/ 98108 h 114300"/>
                <a:gd name="connsiteX1" fmla="*/ 5002 w 142875"/>
                <a:gd name="connsiteY1" fmla="*/ 113348 h 114300"/>
                <a:gd name="connsiteX2" fmla="*/ 5002 w 142875"/>
                <a:gd name="connsiteY2" fmla="*/ 116205 h 114300"/>
                <a:gd name="connsiteX3" fmla="*/ 11669 w 142875"/>
                <a:gd name="connsiteY3" fmla="*/ 116205 h 114300"/>
                <a:gd name="connsiteX4" fmla="*/ 11669 w 142875"/>
                <a:gd name="connsiteY4" fmla="*/ 112395 h 114300"/>
                <a:gd name="connsiteX5" fmla="*/ 11669 w 142875"/>
                <a:gd name="connsiteY5" fmla="*/ 100965 h 114300"/>
                <a:gd name="connsiteX6" fmla="*/ 11669 w 142875"/>
                <a:gd name="connsiteY6" fmla="*/ 84773 h 114300"/>
                <a:gd name="connsiteX7" fmla="*/ 27862 w 142875"/>
                <a:gd name="connsiteY7" fmla="*/ 52388 h 114300"/>
                <a:gd name="connsiteX8" fmla="*/ 45007 w 142875"/>
                <a:gd name="connsiteY8" fmla="*/ 40958 h 114300"/>
                <a:gd name="connsiteX9" fmla="*/ 55484 w 142875"/>
                <a:gd name="connsiteY9" fmla="*/ 47625 h 114300"/>
                <a:gd name="connsiteX10" fmla="*/ 85964 w 142875"/>
                <a:gd name="connsiteY10" fmla="*/ 61913 h 114300"/>
                <a:gd name="connsiteX11" fmla="*/ 129779 w 142875"/>
                <a:gd name="connsiteY11" fmla="*/ 77152 h 114300"/>
                <a:gd name="connsiteX12" fmla="*/ 130732 w 142875"/>
                <a:gd name="connsiteY12" fmla="*/ 104775 h 114300"/>
                <a:gd name="connsiteX13" fmla="*/ 129779 w 142875"/>
                <a:gd name="connsiteY13" fmla="*/ 118110 h 114300"/>
                <a:gd name="connsiteX14" fmla="*/ 135494 w 142875"/>
                <a:gd name="connsiteY14" fmla="*/ 118110 h 114300"/>
                <a:gd name="connsiteX15" fmla="*/ 140257 w 142875"/>
                <a:gd name="connsiteY15" fmla="*/ 101918 h 114300"/>
                <a:gd name="connsiteX16" fmla="*/ 143114 w 142875"/>
                <a:gd name="connsiteY16" fmla="*/ 80010 h 114300"/>
                <a:gd name="connsiteX17" fmla="*/ 135494 w 142875"/>
                <a:gd name="connsiteY17" fmla="*/ 30480 h 114300"/>
                <a:gd name="connsiteX18" fmla="*/ 79297 w 142875"/>
                <a:gd name="connsiteY18" fmla="*/ 0 h 114300"/>
                <a:gd name="connsiteX19" fmla="*/ 21194 w 142875"/>
                <a:gd name="connsiteY19" fmla="*/ 22860 h 114300"/>
                <a:gd name="connsiteX20" fmla="*/ 239 w 142875"/>
                <a:gd name="connsiteY20" fmla="*/ 78105 h 114300"/>
                <a:gd name="connsiteX21" fmla="*/ 4049 w 142875"/>
                <a:gd name="connsiteY21" fmla="*/ 981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875" h="114300">
                  <a:moveTo>
                    <a:pt x="4049" y="98108"/>
                  </a:moveTo>
                  <a:cubicBezTo>
                    <a:pt x="5954" y="103823"/>
                    <a:pt x="5954" y="107633"/>
                    <a:pt x="5002" y="113348"/>
                  </a:cubicBezTo>
                  <a:cubicBezTo>
                    <a:pt x="5002" y="114300"/>
                    <a:pt x="5002" y="115252"/>
                    <a:pt x="5002" y="116205"/>
                  </a:cubicBezTo>
                  <a:lnTo>
                    <a:pt x="11669" y="116205"/>
                  </a:lnTo>
                  <a:cubicBezTo>
                    <a:pt x="11669" y="114300"/>
                    <a:pt x="11669" y="113348"/>
                    <a:pt x="11669" y="112395"/>
                  </a:cubicBezTo>
                  <a:cubicBezTo>
                    <a:pt x="11669" y="108585"/>
                    <a:pt x="11669" y="105727"/>
                    <a:pt x="11669" y="100965"/>
                  </a:cubicBezTo>
                  <a:cubicBezTo>
                    <a:pt x="11669" y="95250"/>
                    <a:pt x="11669" y="90488"/>
                    <a:pt x="11669" y="84773"/>
                  </a:cubicBezTo>
                  <a:cubicBezTo>
                    <a:pt x="12622" y="73343"/>
                    <a:pt x="23099" y="61913"/>
                    <a:pt x="27862" y="52388"/>
                  </a:cubicBezTo>
                  <a:cubicBezTo>
                    <a:pt x="31672" y="45720"/>
                    <a:pt x="37387" y="40005"/>
                    <a:pt x="45007" y="40958"/>
                  </a:cubicBezTo>
                  <a:cubicBezTo>
                    <a:pt x="48817" y="41910"/>
                    <a:pt x="52627" y="44768"/>
                    <a:pt x="55484" y="47625"/>
                  </a:cubicBezTo>
                  <a:cubicBezTo>
                    <a:pt x="64057" y="55245"/>
                    <a:pt x="74534" y="60008"/>
                    <a:pt x="85964" y="61913"/>
                  </a:cubicBezTo>
                  <a:cubicBezTo>
                    <a:pt x="98347" y="63818"/>
                    <a:pt x="126922" y="60960"/>
                    <a:pt x="129779" y="77152"/>
                  </a:cubicBezTo>
                  <a:cubicBezTo>
                    <a:pt x="131684" y="86677"/>
                    <a:pt x="130732" y="95250"/>
                    <a:pt x="130732" y="104775"/>
                  </a:cubicBezTo>
                  <a:cubicBezTo>
                    <a:pt x="130732" y="105727"/>
                    <a:pt x="129779" y="113348"/>
                    <a:pt x="129779" y="118110"/>
                  </a:cubicBezTo>
                  <a:lnTo>
                    <a:pt x="135494" y="118110"/>
                  </a:lnTo>
                  <a:cubicBezTo>
                    <a:pt x="137399" y="112395"/>
                    <a:pt x="139304" y="104775"/>
                    <a:pt x="140257" y="101918"/>
                  </a:cubicBezTo>
                  <a:cubicBezTo>
                    <a:pt x="143114" y="90488"/>
                    <a:pt x="142162" y="84773"/>
                    <a:pt x="143114" y="80010"/>
                  </a:cubicBezTo>
                  <a:cubicBezTo>
                    <a:pt x="145019" y="61913"/>
                    <a:pt x="146924" y="45720"/>
                    <a:pt x="135494" y="30480"/>
                  </a:cubicBezTo>
                  <a:cubicBezTo>
                    <a:pt x="122159" y="12383"/>
                    <a:pt x="102157" y="0"/>
                    <a:pt x="79297" y="0"/>
                  </a:cubicBezTo>
                  <a:cubicBezTo>
                    <a:pt x="60247" y="0"/>
                    <a:pt x="32624" y="5715"/>
                    <a:pt x="21194" y="22860"/>
                  </a:cubicBezTo>
                  <a:cubicBezTo>
                    <a:pt x="239" y="27623"/>
                    <a:pt x="-713" y="61913"/>
                    <a:pt x="239" y="78105"/>
                  </a:cubicBezTo>
                  <a:cubicBezTo>
                    <a:pt x="3097" y="84773"/>
                    <a:pt x="3097" y="92393"/>
                    <a:pt x="4049" y="98108"/>
                  </a:cubicBezTo>
                  <a:close/>
                </a:path>
              </a:pathLst>
            </a:custGeom>
            <a:solidFill>
              <a:srgbClr val="3D3727"/>
            </a:solid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1E507E1D-D72A-47BA-B426-FBCC44620CD4}"/>
                </a:ext>
              </a:extLst>
            </p:cNvPr>
            <p:cNvSpPr/>
            <p:nvPr/>
          </p:nvSpPr>
          <p:spPr>
            <a:xfrm>
              <a:off x="6044565" y="3450908"/>
              <a:ext cx="76200" cy="142875"/>
            </a:xfrm>
            <a:custGeom>
              <a:avLst/>
              <a:gdLst>
                <a:gd name="connsiteX0" fmla="*/ 0 w 76200"/>
                <a:gd name="connsiteY0" fmla="*/ 44767 h 142875"/>
                <a:gd name="connsiteX1" fmla="*/ 40005 w 76200"/>
                <a:gd name="connsiteY1" fmla="*/ 0 h 142875"/>
                <a:gd name="connsiteX2" fmla="*/ 44768 w 76200"/>
                <a:gd name="connsiteY2" fmla="*/ 0 h 142875"/>
                <a:gd name="connsiteX3" fmla="*/ 81915 w 76200"/>
                <a:gd name="connsiteY3" fmla="*/ 42863 h 142875"/>
                <a:gd name="connsiteX4" fmla="*/ 41910 w 76200"/>
                <a:gd name="connsiteY4" fmla="*/ 148590 h 142875"/>
                <a:gd name="connsiteX5" fmla="*/ 0 w 76200"/>
                <a:gd name="connsiteY5" fmla="*/ 4476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42875">
                  <a:moveTo>
                    <a:pt x="0" y="44767"/>
                  </a:moveTo>
                  <a:cubicBezTo>
                    <a:pt x="0" y="41910"/>
                    <a:pt x="40005" y="0"/>
                    <a:pt x="40005" y="0"/>
                  </a:cubicBezTo>
                  <a:lnTo>
                    <a:pt x="44768" y="0"/>
                  </a:lnTo>
                  <a:lnTo>
                    <a:pt x="81915" y="42863"/>
                  </a:lnTo>
                  <a:lnTo>
                    <a:pt x="41910" y="148590"/>
                  </a:lnTo>
                  <a:lnTo>
                    <a:pt x="0" y="44767"/>
                  </a:lnTo>
                  <a:close/>
                </a:path>
              </a:pathLst>
            </a:custGeom>
            <a:solidFill>
              <a:srgbClr val="82B6DD"/>
            </a:solid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4A2EE207-4FA7-41B8-8332-BDBC22276E21}"/>
                </a:ext>
              </a:extLst>
            </p:cNvPr>
            <p:cNvSpPr/>
            <p:nvPr/>
          </p:nvSpPr>
          <p:spPr>
            <a:xfrm>
              <a:off x="6066473" y="3448811"/>
              <a:ext cx="38100" cy="133350"/>
            </a:xfrm>
            <a:custGeom>
              <a:avLst/>
              <a:gdLst>
                <a:gd name="connsiteX0" fmla="*/ 40005 w 38100"/>
                <a:gd name="connsiteY0" fmla="*/ 92584 h 133350"/>
                <a:gd name="connsiteX1" fmla="*/ 27623 w 38100"/>
                <a:gd name="connsiteY1" fmla="*/ 30672 h 133350"/>
                <a:gd name="connsiteX2" fmla="*/ 28575 w 38100"/>
                <a:gd name="connsiteY2" fmla="*/ 24957 h 133350"/>
                <a:gd name="connsiteX3" fmla="*/ 34290 w 38100"/>
                <a:gd name="connsiteY3" fmla="*/ 15432 h 133350"/>
                <a:gd name="connsiteX4" fmla="*/ 34290 w 38100"/>
                <a:gd name="connsiteY4" fmla="*/ 13527 h 133350"/>
                <a:gd name="connsiteX5" fmla="*/ 28575 w 38100"/>
                <a:gd name="connsiteY5" fmla="*/ 7812 h 133350"/>
                <a:gd name="connsiteX6" fmla="*/ 24765 w 38100"/>
                <a:gd name="connsiteY6" fmla="*/ 3049 h 133350"/>
                <a:gd name="connsiteX7" fmla="*/ 20955 w 38100"/>
                <a:gd name="connsiteY7" fmla="*/ 192 h 133350"/>
                <a:gd name="connsiteX8" fmla="*/ 18098 w 38100"/>
                <a:gd name="connsiteY8" fmla="*/ 4002 h 133350"/>
                <a:gd name="connsiteX9" fmla="*/ 14288 w 38100"/>
                <a:gd name="connsiteY9" fmla="*/ 7812 h 133350"/>
                <a:gd name="connsiteX10" fmla="*/ 8573 w 38100"/>
                <a:gd name="connsiteY10" fmla="*/ 12574 h 133350"/>
                <a:gd name="connsiteX11" fmla="*/ 8573 w 38100"/>
                <a:gd name="connsiteY11" fmla="*/ 14479 h 133350"/>
                <a:gd name="connsiteX12" fmla="*/ 13335 w 38100"/>
                <a:gd name="connsiteY12" fmla="*/ 24004 h 133350"/>
                <a:gd name="connsiteX13" fmla="*/ 14288 w 38100"/>
                <a:gd name="connsiteY13" fmla="*/ 29719 h 133350"/>
                <a:gd name="connsiteX14" fmla="*/ 0 w 38100"/>
                <a:gd name="connsiteY14" fmla="*/ 90679 h 133350"/>
                <a:gd name="connsiteX15" fmla="*/ 0 w 38100"/>
                <a:gd name="connsiteY15" fmla="*/ 91632 h 133350"/>
                <a:gd name="connsiteX16" fmla="*/ 18098 w 38100"/>
                <a:gd name="connsiteY16" fmla="*/ 140209 h 133350"/>
                <a:gd name="connsiteX17" fmla="*/ 20002 w 38100"/>
                <a:gd name="connsiteY17" fmla="*/ 141162 h 133350"/>
                <a:gd name="connsiteX18" fmla="*/ 21907 w 38100"/>
                <a:gd name="connsiteY18" fmla="*/ 140209 h 133350"/>
                <a:gd name="connsiteX19" fmla="*/ 40005 w 38100"/>
                <a:gd name="connsiteY19" fmla="*/ 92584 h 133350"/>
                <a:gd name="connsiteX20" fmla="*/ 40005 w 38100"/>
                <a:gd name="connsiteY20" fmla="*/ 9258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100" h="133350">
                  <a:moveTo>
                    <a:pt x="40005" y="92584"/>
                  </a:moveTo>
                  <a:lnTo>
                    <a:pt x="27623" y="30672"/>
                  </a:lnTo>
                  <a:cubicBezTo>
                    <a:pt x="27623" y="28767"/>
                    <a:pt x="27623" y="26862"/>
                    <a:pt x="28575" y="24957"/>
                  </a:cubicBezTo>
                  <a:lnTo>
                    <a:pt x="34290" y="15432"/>
                  </a:lnTo>
                  <a:cubicBezTo>
                    <a:pt x="34290" y="14479"/>
                    <a:pt x="34290" y="14479"/>
                    <a:pt x="34290" y="13527"/>
                  </a:cubicBezTo>
                  <a:cubicBezTo>
                    <a:pt x="32385" y="11622"/>
                    <a:pt x="30480" y="9717"/>
                    <a:pt x="28575" y="7812"/>
                  </a:cubicBezTo>
                  <a:cubicBezTo>
                    <a:pt x="27623" y="6859"/>
                    <a:pt x="25717" y="4954"/>
                    <a:pt x="24765" y="3049"/>
                  </a:cubicBezTo>
                  <a:cubicBezTo>
                    <a:pt x="23813" y="2097"/>
                    <a:pt x="22860" y="-761"/>
                    <a:pt x="20955" y="192"/>
                  </a:cubicBezTo>
                  <a:cubicBezTo>
                    <a:pt x="19050" y="1144"/>
                    <a:pt x="19050" y="3049"/>
                    <a:pt x="18098" y="4002"/>
                  </a:cubicBezTo>
                  <a:cubicBezTo>
                    <a:pt x="17145" y="4954"/>
                    <a:pt x="15240" y="6859"/>
                    <a:pt x="14288" y="7812"/>
                  </a:cubicBezTo>
                  <a:cubicBezTo>
                    <a:pt x="12382" y="9717"/>
                    <a:pt x="10477" y="11622"/>
                    <a:pt x="8573" y="12574"/>
                  </a:cubicBezTo>
                  <a:cubicBezTo>
                    <a:pt x="8573" y="12574"/>
                    <a:pt x="7620" y="13527"/>
                    <a:pt x="8573" y="14479"/>
                  </a:cubicBezTo>
                  <a:lnTo>
                    <a:pt x="13335" y="24004"/>
                  </a:lnTo>
                  <a:cubicBezTo>
                    <a:pt x="14288" y="25909"/>
                    <a:pt x="14288" y="27814"/>
                    <a:pt x="14288" y="29719"/>
                  </a:cubicBezTo>
                  <a:lnTo>
                    <a:pt x="0" y="90679"/>
                  </a:lnTo>
                  <a:cubicBezTo>
                    <a:pt x="0" y="90679"/>
                    <a:pt x="0" y="91632"/>
                    <a:pt x="0" y="91632"/>
                  </a:cubicBezTo>
                  <a:lnTo>
                    <a:pt x="18098" y="140209"/>
                  </a:lnTo>
                  <a:cubicBezTo>
                    <a:pt x="18098" y="141162"/>
                    <a:pt x="19050" y="141162"/>
                    <a:pt x="20002" y="141162"/>
                  </a:cubicBezTo>
                  <a:cubicBezTo>
                    <a:pt x="20955" y="141162"/>
                    <a:pt x="21907" y="141162"/>
                    <a:pt x="21907" y="140209"/>
                  </a:cubicBezTo>
                  <a:lnTo>
                    <a:pt x="40005" y="92584"/>
                  </a:lnTo>
                  <a:cubicBezTo>
                    <a:pt x="40005" y="92584"/>
                    <a:pt x="40005" y="92584"/>
                    <a:pt x="40005" y="92584"/>
                  </a:cubicBezTo>
                  <a:close/>
                </a:path>
              </a:pathLst>
            </a:custGeom>
            <a:solidFill>
              <a:srgbClr val="204372"/>
            </a:solid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E298D54F-0B7D-4B39-8771-5354CD76C33A}"/>
                </a:ext>
              </a:extLst>
            </p:cNvPr>
            <p:cNvSpPr/>
            <p:nvPr/>
          </p:nvSpPr>
          <p:spPr>
            <a:xfrm>
              <a:off x="5912167" y="3431858"/>
              <a:ext cx="171450" cy="219075"/>
            </a:xfrm>
            <a:custGeom>
              <a:avLst/>
              <a:gdLst>
                <a:gd name="connsiteX0" fmla="*/ 170498 w 171450"/>
                <a:gd name="connsiteY0" fmla="*/ 146685 h 219075"/>
                <a:gd name="connsiteX1" fmla="*/ 140970 w 171450"/>
                <a:gd name="connsiteY1" fmla="*/ 43815 h 219075"/>
                <a:gd name="connsiteX2" fmla="*/ 128588 w 171450"/>
                <a:gd name="connsiteY2" fmla="*/ 0 h 219075"/>
                <a:gd name="connsiteX3" fmla="*/ 127635 w 171450"/>
                <a:gd name="connsiteY3" fmla="*/ 0 h 219075"/>
                <a:gd name="connsiteX4" fmla="*/ 104775 w 171450"/>
                <a:gd name="connsiteY4" fmla="*/ 6667 h 219075"/>
                <a:gd name="connsiteX5" fmla="*/ 27623 w 171450"/>
                <a:gd name="connsiteY5" fmla="*/ 29527 h 219075"/>
                <a:gd name="connsiteX6" fmla="*/ 953 w 171450"/>
                <a:gd name="connsiteY6" fmla="*/ 80963 h 219075"/>
                <a:gd name="connsiteX7" fmla="*/ 0 w 171450"/>
                <a:gd name="connsiteY7" fmla="*/ 159067 h 219075"/>
                <a:gd name="connsiteX8" fmla="*/ 7620 w 171450"/>
                <a:gd name="connsiteY8" fmla="*/ 176213 h 219075"/>
                <a:gd name="connsiteX9" fmla="*/ 171450 w 171450"/>
                <a:gd name="connsiteY9" fmla="*/ 219075 h 219075"/>
                <a:gd name="connsiteX10" fmla="*/ 170498 w 171450"/>
                <a:gd name="connsiteY10" fmla="*/ 14668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19075">
                  <a:moveTo>
                    <a:pt x="170498" y="146685"/>
                  </a:moveTo>
                  <a:lnTo>
                    <a:pt x="140970" y="43815"/>
                  </a:lnTo>
                  <a:lnTo>
                    <a:pt x="128588" y="0"/>
                  </a:lnTo>
                  <a:cubicBezTo>
                    <a:pt x="128588" y="0"/>
                    <a:pt x="127635" y="0"/>
                    <a:pt x="127635" y="0"/>
                  </a:cubicBezTo>
                  <a:cubicBezTo>
                    <a:pt x="124778" y="952"/>
                    <a:pt x="115253" y="3810"/>
                    <a:pt x="104775" y="6667"/>
                  </a:cubicBezTo>
                  <a:cubicBezTo>
                    <a:pt x="75248" y="15240"/>
                    <a:pt x="28575" y="28575"/>
                    <a:pt x="27623" y="29527"/>
                  </a:cubicBezTo>
                  <a:cubicBezTo>
                    <a:pt x="26670" y="30480"/>
                    <a:pt x="10478" y="61913"/>
                    <a:pt x="953" y="80963"/>
                  </a:cubicBezTo>
                  <a:lnTo>
                    <a:pt x="0" y="159067"/>
                  </a:lnTo>
                  <a:cubicBezTo>
                    <a:pt x="1905" y="166688"/>
                    <a:pt x="4763" y="173355"/>
                    <a:pt x="7620" y="176213"/>
                  </a:cubicBezTo>
                  <a:cubicBezTo>
                    <a:pt x="46673" y="217170"/>
                    <a:pt x="151448" y="216217"/>
                    <a:pt x="171450" y="219075"/>
                  </a:cubicBezTo>
                  <a:lnTo>
                    <a:pt x="170498" y="146685"/>
                  </a:lnTo>
                  <a:close/>
                </a:path>
              </a:pathLst>
            </a:custGeom>
            <a:solidFill>
              <a:srgbClr val="385A6D"/>
            </a:solid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38BD4077-EBE3-428B-AD9D-65ECDE23E9FB}"/>
                </a:ext>
              </a:extLst>
            </p:cNvPr>
            <p:cNvSpPr/>
            <p:nvPr/>
          </p:nvSpPr>
          <p:spPr>
            <a:xfrm>
              <a:off x="6081713" y="3432810"/>
              <a:ext cx="171450" cy="209550"/>
            </a:xfrm>
            <a:custGeom>
              <a:avLst/>
              <a:gdLst>
                <a:gd name="connsiteX0" fmla="*/ 177165 w 171450"/>
                <a:gd name="connsiteY0" fmla="*/ 82867 h 209550"/>
                <a:gd name="connsiteX1" fmla="*/ 152400 w 171450"/>
                <a:gd name="connsiteY1" fmla="*/ 32385 h 209550"/>
                <a:gd name="connsiteX2" fmla="*/ 75248 w 171450"/>
                <a:gd name="connsiteY2" fmla="*/ 7620 h 209550"/>
                <a:gd name="connsiteX3" fmla="*/ 52388 w 171450"/>
                <a:gd name="connsiteY3" fmla="*/ 0 h 209550"/>
                <a:gd name="connsiteX4" fmla="*/ 51435 w 171450"/>
                <a:gd name="connsiteY4" fmla="*/ 0 h 209550"/>
                <a:gd name="connsiteX5" fmla="*/ 32385 w 171450"/>
                <a:gd name="connsiteY5" fmla="*/ 58102 h 209550"/>
                <a:gd name="connsiteX6" fmla="*/ 1905 w 171450"/>
                <a:gd name="connsiteY6" fmla="*/ 150495 h 209550"/>
                <a:gd name="connsiteX7" fmla="*/ 1905 w 171450"/>
                <a:gd name="connsiteY7" fmla="*/ 151448 h 209550"/>
                <a:gd name="connsiteX8" fmla="*/ 0 w 171450"/>
                <a:gd name="connsiteY8" fmla="*/ 145732 h 209550"/>
                <a:gd name="connsiteX9" fmla="*/ 0 w 171450"/>
                <a:gd name="connsiteY9" fmla="*/ 218123 h 209550"/>
                <a:gd name="connsiteX10" fmla="*/ 952 w 171450"/>
                <a:gd name="connsiteY10" fmla="*/ 218123 h 209550"/>
                <a:gd name="connsiteX11" fmla="*/ 168592 w 171450"/>
                <a:gd name="connsiteY11" fmla="*/ 180023 h 209550"/>
                <a:gd name="connsiteX12" fmla="*/ 175260 w 171450"/>
                <a:gd name="connsiteY12" fmla="*/ 160020 h 209550"/>
                <a:gd name="connsiteX13" fmla="*/ 177165 w 171450"/>
                <a:gd name="connsiteY13" fmla="*/ 82867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209550">
                  <a:moveTo>
                    <a:pt x="177165" y="82867"/>
                  </a:moveTo>
                  <a:cubicBezTo>
                    <a:pt x="167640" y="62865"/>
                    <a:pt x="154305" y="33338"/>
                    <a:pt x="152400" y="32385"/>
                  </a:cubicBezTo>
                  <a:cubicBezTo>
                    <a:pt x="151448" y="31432"/>
                    <a:pt x="104775" y="17145"/>
                    <a:pt x="75248" y="7620"/>
                  </a:cubicBezTo>
                  <a:cubicBezTo>
                    <a:pt x="64770" y="3810"/>
                    <a:pt x="55245" y="952"/>
                    <a:pt x="52388" y="0"/>
                  </a:cubicBezTo>
                  <a:cubicBezTo>
                    <a:pt x="51435" y="0"/>
                    <a:pt x="51435" y="0"/>
                    <a:pt x="51435" y="0"/>
                  </a:cubicBezTo>
                  <a:lnTo>
                    <a:pt x="32385" y="58102"/>
                  </a:lnTo>
                  <a:lnTo>
                    <a:pt x="1905" y="150495"/>
                  </a:lnTo>
                  <a:lnTo>
                    <a:pt x="1905" y="151448"/>
                  </a:lnTo>
                  <a:lnTo>
                    <a:pt x="0" y="145732"/>
                  </a:lnTo>
                  <a:lnTo>
                    <a:pt x="0" y="218123"/>
                  </a:lnTo>
                  <a:cubicBezTo>
                    <a:pt x="0" y="218123"/>
                    <a:pt x="952" y="218123"/>
                    <a:pt x="952" y="218123"/>
                  </a:cubicBezTo>
                  <a:cubicBezTo>
                    <a:pt x="9525" y="217170"/>
                    <a:pt x="142875" y="220027"/>
                    <a:pt x="168592" y="180023"/>
                  </a:cubicBezTo>
                  <a:cubicBezTo>
                    <a:pt x="171450" y="176213"/>
                    <a:pt x="173355" y="168592"/>
                    <a:pt x="175260" y="160020"/>
                  </a:cubicBezTo>
                  <a:lnTo>
                    <a:pt x="177165" y="82867"/>
                  </a:lnTo>
                  <a:close/>
                </a:path>
              </a:pathLst>
            </a:custGeom>
            <a:solidFill>
              <a:srgbClr val="3B5E72"/>
            </a:solid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97ED1528-3FB4-4730-9B4D-A2280AD66ACB}"/>
                </a:ext>
              </a:extLst>
            </p:cNvPr>
            <p:cNvSpPr/>
            <p:nvPr/>
          </p:nvSpPr>
          <p:spPr>
            <a:xfrm>
              <a:off x="6035992" y="3409950"/>
              <a:ext cx="95250" cy="85725"/>
            </a:xfrm>
            <a:custGeom>
              <a:avLst/>
              <a:gdLst>
                <a:gd name="connsiteX0" fmla="*/ 93345 w 95250"/>
                <a:gd name="connsiteY0" fmla="*/ 1905 h 85725"/>
                <a:gd name="connsiteX1" fmla="*/ 52388 w 95250"/>
                <a:gd name="connsiteY1" fmla="*/ 38100 h 85725"/>
                <a:gd name="connsiteX2" fmla="*/ 49530 w 95250"/>
                <a:gd name="connsiteY2" fmla="*/ 38100 h 85725"/>
                <a:gd name="connsiteX3" fmla="*/ 9525 w 95250"/>
                <a:gd name="connsiteY3" fmla="*/ 0 h 85725"/>
                <a:gd name="connsiteX4" fmla="*/ 0 w 95250"/>
                <a:gd name="connsiteY4" fmla="*/ 26670 h 85725"/>
                <a:gd name="connsiteX5" fmla="*/ 17145 w 95250"/>
                <a:gd name="connsiteY5" fmla="*/ 85725 h 85725"/>
                <a:gd name="connsiteX6" fmla="*/ 49530 w 95250"/>
                <a:gd name="connsiteY6" fmla="*/ 40958 h 85725"/>
                <a:gd name="connsiteX7" fmla="*/ 52388 w 95250"/>
                <a:gd name="connsiteY7" fmla="*/ 40958 h 85725"/>
                <a:gd name="connsiteX8" fmla="*/ 83820 w 95250"/>
                <a:gd name="connsiteY8" fmla="*/ 86677 h 85725"/>
                <a:gd name="connsiteX9" fmla="*/ 101918 w 95250"/>
                <a:gd name="connsiteY9" fmla="*/ 28575 h 85725"/>
                <a:gd name="connsiteX10" fmla="*/ 93345 w 95250"/>
                <a:gd name="connsiteY10" fmla="*/ 190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85725">
                  <a:moveTo>
                    <a:pt x="93345" y="1905"/>
                  </a:moveTo>
                  <a:lnTo>
                    <a:pt x="52388" y="38100"/>
                  </a:lnTo>
                  <a:cubicBezTo>
                    <a:pt x="51435" y="38100"/>
                    <a:pt x="50483" y="38100"/>
                    <a:pt x="49530" y="38100"/>
                  </a:cubicBezTo>
                  <a:lnTo>
                    <a:pt x="9525" y="0"/>
                  </a:lnTo>
                  <a:lnTo>
                    <a:pt x="0" y="26670"/>
                  </a:lnTo>
                  <a:lnTo>
                    <a:pt x="17145" y="85725"/>
                  </a:lnTo>
                  <a:lnTo>
                    <a:pt x="49530" y="40958"/>
                  </a:lnTo>
                  <a:cubicBezTo>
                    <a:pt x="50483" y="40005"/>
                    <a:pt x="51435" y="40005"/>
                    <a:pt x="52388" y="40958"/>
                  </a:cubicBezTo>
                  <a:lnTo>
                    <a:pt x="83820" y="86677"/>
                  </a:lnTo>
                  <a:lnTo>
                    <a:pt x="101918" y="28575"/>
                  </a:lnTo>
                  <a:lnTo>
                    <a:pt x="93345" y="1905"/>
                  </a:lnTo>
                  <a:close/>
                </a:path>
              </a:pathLst>
            </a:custGeom>
            <a:solidFill>
              <a:srgbClr val="A2CFFC"/>
            </a:solid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A4E19F11-D031-4F38-9B58-50817D5F1564}"/>
                </a:ext>
              </a:extLst>
            </p:cNvPr>
            <p:cNvSpPr/>
            <p:nvPr/>
          </p:nvSpPr>
          <p:spPr>
            <a:xfrm>
              <a:off x="6008370" y="3431858"/>
              <a:ext cx="152400" cy="180975"/>
            </a:xfrm>
            <a:custGeom>
              <a:avLst/>
              <a:gdLst>
                <a:gd name="connsiteX0" fmla="*/ 131445 w 152400"/>
                <a:gd name="connsiteY0" fmla="*/ 39052 h 180975"/>
                <a:gd name="connsiteX1" fmla="*/ 152400 w 152400"/>
                <a:gd name="connsiteY1" fmla="*/ 48577 h 180975"/>
                <a:gd name="connsiteX2" fmla="*/ 75247 w 152400"/>
                <a:gd name="connsiteY2" fmla="*/ 189547 h 180975"/>
                <a:gd name="connsiteX3" fmla="*/ 2857 w 152400"/>
                <a:gd name="connsiteY3" fmla="*/ 45720 h 180975"/>
                <a:gd name="connsiteX4" fmla="*/ 24765 w 152400"/>
                <a:gd name="connsiteY4" fmla="*/ 37147 h 180975"/>
                <a:gd name="connsiteX5" fmla="*/ 0 w 152400"/>
                <a:gd name="connsiteY5" fmla="*/ 24765 h 180975"/>
                <a:gd name="connsiteX6" fmla="*/ 7620 w 152400"/>
                <a:gd name="connsiteY6" fmla="*/ 6667 h 180975"/>
                <a:gd name="connsiteX7" fmla="*/ 30480 w 152400"/>
                <a:gd name="connsiteY7" fmla="*/ 0 h 180975"/>
                <a:gd name="connsiteX8" fmla="*/ 43815 w 152400"/>
                <a:gd name="connsiteY8" fmla="*/ 42863 h 180975"/>
                <a:gd name="connsiteX9" fmla="*/ 55245 w 152400"/>
                <a:gd name="connsiteY9" fmla="*/ 77152 h 180975"/>
                <a:gd name="connsiteX10" fmla="*/ 75247 w 152400"/>
                <a:gd name="connsiteY10" fmla="*/ 145732 h 180975"/>
                <a:gd name="connsiteX11" fmla="*/ 99060 w 152400"/>
                <a:gd name="connsiteY11" fmla="*/ 78105 h 180975"/>
                <a:gd name="connsiteX12" fmla="*/ 105727 w 152400"/>
                <a:gd name="connsiteY12" fmla="*/ 59055 h 180975"/>
                <a:gd name="connsiteX13" fmla="*/ 125730 w 152400"/>
                <a:gd name="connsiteY13" fmla="*/ 952 h 180975"/>
                <a:gd name="connsiteX14" fmla="*/ 148590 w 152400"/>
                <a:gd name="connsiteY14" fmla="*/ 8572 h 180975"/>
                <a:gd name="connsiteX15" fmla="*/ 155257 w 152400"/>
                <a:gd name="connsiteY15" fmla="*/ 26670 h 180975"/>
                <a:gd name="connsiteX16" fmla="*/ 131445 w 152400"/>
                <a:gd name="connsiteY16" fmla="*/ 3905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0" h="180975">
                  <a:moveTo>
                    <a:pt x="131445" y="39052"/>
                  </a:moveTo>
                  <a:lnTo>
                    <a:pt x="152400" y="48577"/>
                  </a:lnTo>
                  <a:lnTo>
                    <a:pt x="75247" y="189547"/>
                  </a:lnTo>
                  <a:lnTo>
                    <a:pt x="2857" y="45720"/>
                  </a:lnTo>
                  <a:lnTo>
                    <a:pt x="24765" y="37147"/>
                  </a:lnTo>
                  <a:lnTo>
                    <a:pt x="0" y="24765"/>
                  </a:lnTo>
                  <a:cubicBezTo>
                    <a:pt x="952" y="20955"/>
                    <a:pt x="3810" y="13335"/>
                    <a:pt x="7620" y="6667"/>
                  </a:cubicBezTo>
                  <a:cubicBezTo>
                    <a:pt x="19050" y="3810"/>
                    <a:pt x="27622" y="952"/>
                    <a:pt x="30480" y="0"/>
                  </a:cubicBezTo>
                  <a:lnTo>
                    <a:pt x="43815" y="42863"/>
                  </a:lnTo>
                  <a:lnTo>
                    <a:pt x="55245" y="77152"/>
                  </a:lnTo>
                  <a:lnTo>
                    <a:pt x="75247" y="145732"/>
                  </a:lnTo>
                  <a:lnTo>
                    <a:pt x="99060" y="78105"/>
                  </a:lnTo>
                  <a:lnTo>
                    <a:pt x="105727" y="59055"/>
                  </a:lnTo>
                  <a:lnTo>
                    <a:pt x="125730" y="952"/>
                  </a:lnTo>
                  <a:cubicBezTo>
                    <a:pt x="128588" y="1905"/>
                    <a:pt x="138113" y="4763"/>
                    <a:pt x="148590" y="8572"/>
                  </a:cubicBezTo>
                  <a:cubicBezTo>
                    <a:pt x="151447" y="15240"/>
                    <a:pt x="154305" y="22860"/>
                    <a:pt x="155257" y="26670"/>
                  </a:cubicBezTo>
                  <a:lnTo>
                    <a:pt x="131445" y="39052"/>
                  </a:lnTo>
                  <a:close/>
                </a:path>
              </a:pathLst>
            </a:custGeom>
            <a:solidFill>
              <a:srgbClr val="315260"/>
            </a:solid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D6372A5D-42C6-4B3B-98EA-8B28C37CD09C}"/>
                </a:ext>
              </a:extLst>
            </p:cNvPr>
            <p:cNvSpPr/>
            <p:nvPr/>
          </p:nvSpPr>
          <p:spPr>
            <a:xfrm>
              <a:off x="5989722" y="3186113"/>
              <a:ext cx="190500" cy="219075"/>
            </a:xfrm>
            <a:custGeom>
              <a:avLst/>
              <a:gdLst>
                <a:gd name="connsiteX0" fmla="*/ 186288 w 190500"/>
                <a:gd name="connsiteY0" fmla="*/ 112395 h 219075"/>
                <a:gd name="connsiteX1" fmla="*/ 169143 w 190500"/>
                <a:gd name="connsiteY1" fmla="*/ 32385 h 219075"/>
                <a:gd name="connsiteX2" fmla="*/ 100563 w 190500"/>
                <a:gd name="connsiteY2" fmla="*/ 0 h 219075"/>
                <a:gd name="connsiteX3" fmla="*/ 31030 w 190500"/>
                <a:gd name="connsiteY3" fmla="*/ 30480 h 219075"/>
                <a:gd name="connsiteX4" fmla="*/ 11980 w 190500"/>
                <a:gd name="connsiteY4" fmla="*/ 109538 h 219075"/>
                <a:gd name="connsiteX5" fmla="*/ 550 w 190500"/>
                <a:gd name="connsiteY5" fmla="*/ 143827 h 219075"/>
                <a:gd name="connsiteX6" fmla="*/ 26268 w 190500"/>
                <a:gd name="connsiteY6" fmla="*/ 164783 h 219075"/>
                <a:gd name="connsiteX7" fmla="*/ 18648 w 190500"/>
                <a:gd name="connsiteY7" fmla="*/ 107633 h 219075"/>
                <a:gd name="connsiteX8" fmla="*/ 18648 w 190500"/>
                <a:gd name="connsiteY8" fmla="*/ 107633 h 219075"/>
                <a:gd name="connsiteX9" fmla="*/ 36745 w 190500"/>
                <a:gd name="connsiteY9" fmla="*/ 34290 h 219075"/>
                <a:gd name="connsiteX10" fmla="*/ 101515 w 190500"/>
                <a:gd name="connsiteY10" fmla="*/ 6668 h 219075"/>
                <a:gd name="connsiteX11" fmla="*/ 165333 w 190500"/>
                <a:gd name="connsiteY11" fmla="*/ 36195 h 219075"/>
                <a:gd name="connsiteX12" fmla="*/ 181526 w 190500"/>
                <a:gd name="connsiteY12" fmla="*/ 110490 h 219075"/>
                <a:gd name="connsiteX13" fmla="*/ 181526 w 190500"/>
                <a:gd name="connsiteY13" fmla="*/ 110490 h 219075"/>
                <a:gd name="connsiteX14" fmla="*/ 172001 w 190500"/>
                <a:gd name="connsiteY14" fmla="*/ 167640 h 219075"/>
                <a:gd name="connsiteX15" fmla="*/ 172001 w 190500"/>
                <a:gd name="connsiteY15" fmla="*/ 167640 h 219075"/>
                <a:gd name="connsiteX16" fmla="*/ 144378 w 190500"/>
                <a:gd name="connsiteY16" fmla="*/ 199073 h 219075"/>
                <a:gd name="connsiteX17" fmla="*/ 138663 w 190500"/>
                <a:gd name="connsiteY17" fmla="*/ 199073 h 219075"/>
                <a:gd name="connsiteX18" fmla="*/ 124376 w 190500"/>
                <a:gd name="connsiteY18" fmla="*/ 212408 h 219075"/>
                <a:gd name="connsiteX19" fmla="*/ 124376 w 190500"/>
                <a:gd name="connsiteY19" fmla="*/ 218123 h 219075"/>
                <a:gd name="connsiteX20" fmla="*/ 127233 w 190500"/>
                <a:gd name="connsiteY20" fmla="*/ 220980 h 219075"/>
                <a:gd name="connsiteX21" fmla="*/ 132948 w 190500"/>
                <a:gd name="connsiteY21" fmla="*/ 220980 h 219075"/>
                <a:gd name="connsiteX22" fmla="*/ 147236 w 190500"/>
                <a:gd name="connsiteY22" fmla="*/ 207645 h 219075"/>
                <a:gd name="connsiteX23" fmla="*/ 148188 w 190500"/>
                <a:gd name="connsiteY23" fmla="*/ 203835 h 219075"/>
                <a:gd name="connsiteX24" fmla="*/ 180573 w 190500"/>
                <a:gd name="connsiteY24" fmla="*/ 167640 h 219075"/>
                <a:gd name="connsiteX25" fmla="*/ 198670 w 190500"/>
                <a:gd name="connsiteY25" fmla="*/ 146685 h 219075"/>
                <a:gd name="connsiteX26" fmla="*/ 186288 w 190500"/>
                <a:gd name="connsiteY26" fmla="*/ 11239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500" h="219075">
                  <a:moveTo>
                    <a:pt x="186288" y="112395"/>
                  </a:moveTo>
                  <a:cubicBezTo>
                    <a:pt x="188193" y="88583"/>
                    <a:pt x="187240" y="57150"/>
                    <a:pt x="169143" y="32385"/>
                  </a:cubicBezTo>
                  <a:cubicBezTo>
                    <a:pt x="155808" y="15240"/>
                    <a:pt x="128186" y="952"/>
                    <a:pt x="100563" y="0"/>
                  </a:cubicBezTo>
                  <a:cubicBezTo>
                    <a:pt x="72940" y="0"/>
                    <a:pt x="44365" y="13335"/>
                    <a:pt x="31030" y="30480"/>
                  </a:cubicBezTo>
                  <a:cubicBezTo>
                    <a:pt x="11980" y="54292"/>
                    <a:pt x="10075" y="85725"/>
                    <a:pt x="11980" y="109538"/>
                  </a:cubicBezTo>
                  <a:cubicBezTo>
                    <a:pt x="1503" y="115252"/>
                    <a:pt x="-1355" y="128588"/>
                    <a:pt x="550" y="143827"/>
                  </a:cubicBezTo>
                  <a:cubicBezTo>
                    <a:pt x="2455" y="160973"/>
                    <a:pt x="11028" y="165735"/>
                    <a:pt x="26268" y="164783"/>
                  </a:cubicBezTo>
                  <a:lnTo>
                    <a:pt x="18648" y="107633"/>
                  </a:lnTo>
                  <a:cubicBezTo>
                    <a:pt x="18648" y="107633"/>
                    <a:pt x="18648" y="107633"/>
                    <a:pt x="18648" y="107633"/>
                  </a:cubicBezTo>
                  <a:cubicBezTo>
                    <a:pt x="17695" y="84773"/>
                    <a:pt x="19600" y="55245"/>
                    <a:pt x="36745" y="34290"/>
                  </a:cubicBezTo>
                  <a:cubicBezTo>
                    <a:pt x="49128" y="19050"/>
                    <a:pt x="75798" y="6668"/>
                    <a:pt x="101515" y="6668"/>
                  </a:cubicBezTo>
                  <a:cubicBezTo>
                    <a:pt x="130090" y="7620"/>
                    <a:pt x="153903" y="20002"/>
                    <a:pt x="165333" y="36195"/>
                  </a:cubicBezTo>
                  <a:cubicBezTo>
                    <a:pt x="181526" y="58102"/>
                    <a:pt x="183430" y="87630"/>
                    <a:pt x="181526" y="110490"/>
                  </a:cubicBezTo>
                  <a:cubicBezTo>
                    <a:pt x="181526" y="110490"/>
                    <a:pt x="181526" y="110490"/>
                    <a:pt x="181526" y="110490"/>
                  </a:cubicBezTo>
                  <a:lnTo>
                    <a:pt x="172001" y="167640"/>
                  </a:lnTo>
                  <a:cubicBezTo>
                    <a:pt x="172001" y="167640"/>
                    <a:pt x="172001" y="167640"/>
                    <a:pt x="172001" y="167640"/>
                  </a:cubicBezTo>
                  <a:lnTo>
                    <a:pt x="144378" y="199073"/>
                  </a:lnTo>
                  <a:cubicBezTo>
                    <a:pt x="142473" y="197167"/>
                    <a:pt x="140568" y="197167"/>
                    <a:pt x="138663" y="199073"/>
                  </a:cubicBezTo>
                  <a:lnTo>
                    <a:pt x="124376" y="212408"/>
                  </a:lnTo>
                  <a:cubicBezTo>
                    <a:pt x="122470" y="214313"/>
                    <a:pt x="122470" y="216217"/>
                    <a:pt x="124376" y="218123"/>
                  </a:cubicBezTo>
                  <a:lnTo>
                    <a:pt x="127233" y="220980"/>
                  </a:lnTo>
                  <a:cubicBezTo>
                    <a:pt x="129138" y="222885"/>
                    <a:pt x="131043" y="222885"/>
                    <a:pt x="132948" y="220980"/>
                  </a:cubicBezTo>
                  <a:lnTo>
                    <a:pt x="147236" y="207645"/>
                  </a:lnTo>
                  <a:cubicBezTo>
                    <a:pt x="148188" y="206692"/>
                    <a:pt x="149140" y="204788"/>
                    <a:pt x="148188" y="203835"/>
                  </a:cubicBezTo>
                  <a:lnTo>
                    <a:pt x="180573" y="167640"/>
                  </a:lnTo>
                  <a:cubicBezTo>
                    <a:pt x="191051" y="166688"/>
                    <a:pt x="196765" y="160973"/>
                    <a:pt x="198670" y="146685"/>
                  </a:cubicBezTo>
                  <a:cubicBezTo>
                    <a:pt x="198670" y="131445"/>
                    <a:pt x="196765" y="118110"/>
                    <a:pt x="186288" y="112395"/>
                  </a:cubicBezTo>
                  <a:close/>
                </a:path>
              </a:pathLst>
            </a:custGeom>
            <a:solidFill>
              <a:srgbClr val="2F4956"/>
            </a:solid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153CD80D-1E2C-4E26-8F9B-A97059B3EF8A}"/>
                </a:ext>
              </a:extLst>
            </p:cNvPr>
            <p:cNvSpPr/>
            <p:nvPr/>
          </p:nvSpPr>
          <p:spPr>
            <a:xfrm>
              <a:off x="5831205" y="3605213"/>
              <a:ext cx="476250" cy="57150"/>
            </a:xfrm>
            <a:custGeom>
              <a:avLst/>
              <a:gdLst>
                <a:gd name="connsiteX0" fmla="*/ 953 w 476250"/>
                <a:gd name="connsiteY0" fmla="*/ 0 h 57150"/>
                <a:gd name="connsiteX1" fmla="*/ 0 w 476250"/>
                <a:gd name="connsiteY1" fmla="*/ 34290 h 57150"/>
                <a:gd name="connsiteX2" fmla="*/ 0 w 476250"/>
                <a:gd name="connsiteY2" fmla="*/ 54292 h 57150"/>
                <a:gd name="connsiteX3" fmla="*/ 482918 w 476250"/>
                <a:gd name="connsiteY3" fmla="*/ 60960 h 57150"/>
                <a:gd name="connsiteX4" fmla="*/ 482918 w 476250"/>
                <a:gd name="connsiteY4" fmla="*/ 40958 h 57150"/>
                <a:gd name="connsiteX5" fmla="*/ 482918 w 476250"/>
                <a:gd name="connsiteY5" fmla="*/ 762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7150">
                  <a:moveTo>
                    <a:pt x="953" y="0"/>
                  </a:moveTo>
                  <a:lnTo>
                    <a:pt x="0" y="34290"/>
                  </a:lnTo>
                  <a:lnTo>
                    <a:pt x="0" y="54292"/>
                  </a:lnTo>
                  <a:lnTo>
                    <a:pt x="482918" y="60960"/>
                  </a:lnTo>
                  <a:lnTo>
                    <a:pt x="482918" y="40958"/>
                  </a:lnTo>
                  <a:lnTo>
                    <a:pt x="482918" y="7620"/>
                  </a:lnTo>
                  <a:close/>
                </a:path>
              </a:pathLst>
            </a:custGeom>
            <a:solidFill>
              <a:srgbClr val="385A6D"/>
            </a:solid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B7ABB1D0-A78D-42BC-A1B0-9A4E2A99144D}"/>
                </a:ext>
              </a:extLst>
            </p:cNvPr>
            <p:cNvSpPr/>
            <p:nvPr/>
          </p:nvSpPr>
          <p:spPr>
            <a:xfrm>
              <a:off x="5956935" y="3493770"/>
              <a:ext cx="257175" cy="142875"/>
            </a:xfrm>
            <a:custGeom>
              <a:avLst/>
              <a:gdLst>
                <a:gd name="connsiteX0" fmla="*/ 158115 w 257175"/>
                <a:gd name="connsiteY0" fmla="*/ 55245 h 142875"/>
                <a:gd name="connsiteX1" fmla="*/ 158115 w 257175"/>
                <a:gd name="connsiteY1" fmla="*/ 55245 h 142875"/>
                <a:gd name="connsiteX2" fmla="*/ 157163 w 257175"/>
                <a:gd name="connsiteY2" fmla="*/ 70485 h 142875"/>
                <a:gd name="connsiteX3" fmla="*/ 240030 w 257175"/>
                <a:gd name="connsiteY3" fmla="*/ 143827 h 142875"/>
                <a:gd name="connsiteX4" fmla="*/ 243840 w 257175"/>
                <a:gd name="connsiteY4" fmla="*/ 140970 h 142875"/>
                <a:gd name="connsiteX5" fmla="*/ 260985 w 257175"/>
                <a:gd name="connsiteY5" fmla="*/ 7620 h 142875"/>
                <a:gd name="connsiteX6" fmla="*/ 257175 w 257175"/>
                <a:gd name="connsiteY6" fmla="*/ 3810 h 142875"/>
                <a:gd name="connsiteX7" fmla="*/ 2857 w 257175"/>
                <a:gd name="connsiteY7" fmla="*/ 0 h 142875"/>
                <a:gd name="connsiteX8" fmla="*/ 0 w 257175"/>
                <a:gd name="connsiteY8" fmla="*/ 1905 h 142875"/>
                <a:gd name="connsiteX9" fmla="*/ 133350 w 257175"/>
                <a:gd name="connsiteY9" fmla="*/ 54292 h 142875"/>
                <a:gd name="connsiteX10" fmla="*/ 158115 w 257175"/>
                <a:gd name="connsiteY10" fmla="*/ 552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142875">
                  <a:moveTo>
                    <a:pt x="158115" y="55245"/>
                  </a:moveTo>
                  <a:cubicBezTo>
                    <a:pt x="158115" y="55245"/>
                    <a:pt x="159067" y="56197"/>
                    <a:pt x="158115" y="55245"/>
                  </a:cubicBezTo>
                  <a:lnTo>
                    <a:pt x="157163" y="70485"/>
                  </a:lnTo>
                  <a:cubicBezTo>
                    <a:pt x="184785" y="89535"/>
                    <a:pt x="212407" y="113347"/>
                    <a:pt x="240030" y="143827"/>
                  </a:cubicBezTo>
                  <a:cubicBezTo>
                    <a:pt x="241935" y="143827"/>
                    <a:pt x="243840" y="142875"/>
                    <a:pt x="243840" y="140970"/>
                  </a:cubicBezTo>
                  <a:lnTo>
                    <a:pt x="260985" y="7620"/>
                  </a:lnTo>
                  <a:cubicBezTo>
                    <a:pt x="260985" y="5715"/>
                    <a:pt x="260032" y="3810"/>
                    <a:pt x="257175" y="3810"/>
                  </a:cubicBezTo>
                  <a:lnTo>
                    <a:pt x="2857" y="0"/>
                  </a:lnTo>
                  <a:cubicBezTo>
                    <a:pt x="1905" y="0"/>
                    <a:pt x="0" y="952"/>
                    <a:pt x="0" y="1905"/>
                  </a:cubicBezTo>
                  <a:cubicBezTo>
                    <a:pt x="20955" y="5715"/>
                    <a:pt x="73342" y="19050"/>
                    <a:pt x="133350" y="54292"/>
                  </a:cubicBezTo>
                  <a:lnTo>
                    <a:pt x="158115" y="55245"/>
                  </a:lnTo>
                  <a:close/>
                </a:path>
              </a:pathLst>
            </a:custGeom>
            <a:solidFill>
              <a:srgbClr val="75AFC6"/>
            </a:solid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A59396C2-30DE-486D-B936-DB4F7BD400F0}"/>
                </a:ext>
              </a:extLst>
            </p:cNvPr>
            <p:cNvSpPr/>
            <p:nvPr/>
          </p:nvSpPr>
          <p:spPr>
            <a:xfrm>
              <a:off x="5955983" y="3495675"/>
              <a:ext cx="238125" cy="133350"/>
            </a:xfrm>
            <a:custGeom>
              <a:avLst/>
              <a:gdLst>
                <a:gd name="connsiteX0" fmla="*/ 158115 w 238125"/>
                <a:gd name="connsiteY0" fmla="*/ 68580 h 133350"/>
                <a:gd name="connsiteX1" fmla="*/ 156210 w 238125"/>
                <a:gd name="connsiteY1" fmla="*/ 86677 h 133350"/>
                <a:gd name="connsiteX2" fmla="*/ 155257 w 238125"/>
                <a:gd name="connsiteY2" fmla="*/ 87630 h 133350"/>
                <a:gd name="connsiteX3" fmla="*/ 100013 w 238125"/>
                <a:gd name="connsiteY3" fmla="*/ 86677 h 133350"/>
                <a:gd name="connsiteX4" fmla="*/ 99060 w 238125"/>
                <a:gd name="connsiteY4" fmla="*/ 85725 h 133350"/>
                <a:gd name="connsiteX5" fmla="*/ 96202 w 238125"/>
                <a:gd name="connsiteY5" fmla="*/ 52388 h 133350"/>
                <a:gd name="connsiteX6" fmla="*/ 97155 w 238125"/>
                <a:gd name="connsiteY6" fmla="*/ 51435 h 133350"/>
                <a:gd name="connsiteX7" fmla="*/ 134302 w 238125"/>
                <a:gd name="connsiteY7" fmla="*/ 52388 h 133350"/>
                <a:gd name="connsiteX8" fmla="*/ 952 w 238125"/>
                <a:gd name="connsiteY8" fmla="*/ 0 h 133350"/>
                <a:gd name="connsiteX9" fmla="*/ 0 w 238125"/>
                <a:gd name="connsiteY9" fmla="*/ 1905 h 133350"/>
                <a:gd name="connsiteX10" fmla="*/ 13335 w 238125"/>
                <a:gd name="connsiteY10" fmla="*/ 135255 h 133350"/>
                <a:gd name="connsiteX11" fmla="*/ 17145 w 238125"/>
                <a:gd name="connsiteY11" fmla="*/ 138113 h 133350"/>
                <a:gd name="connsiteX12" fmla="*/ 240982 w 238125"/>
                <a:gd name="connsiteY12" fmla="*/ 140970 h 133350"/>
                <a:gd name="connsiteX13" fmla="*/ 240982 w 238125"/>
                <a:gd name="connsiteY13" fmla="*/ 140970 h 133350"/>
                <a:gd name="connsiteX14" fmla="*/ 158115 w 238125"/>
                <a:gd name="connsiteY14" fmla="*/ 6858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125" h="133350">
                  <a:moveTo>
                    <a:pt x="158115" y="68580"/>
                  </a:moveTo>
                  <a:lnTo>
                    <a:pt x="156210" y="86677"/>
                  </a:lnTo>
                  <a:cubicBezTo>
                    <a:pt x="156210" y="86677"/>
                    <a:pt x="155257" y="87630"/>
                    <a:pt x="155257" y="87630"/>
                  </a:cubicBezTo>
                  <a:lnTo>
                    <a:pt x="100013" y="86677"/>
                  </a:lnTo>
                  <a:cubicBezTo>
                    <a:pt x="99060" y="86677"/>
                    <a:pt x="99060" y="86677"/>
                    <a:pt x="99060" y="85725"/>
                  </a:cubicBezTo>
                  <a:lnTo>
                    <a:pt x="96202" y="52388"/>
                  </a:lnTo>
                  <a:cubicBezTo>
                    <a:pt x="96202" y="51435"/>
                    <a:pt x="96202" y="51435"/>
                    <a:pt x="97155" y="51435"/>
                  </a:cubicBezTo>
                  <a:lnTo>
                    <a:pt x="134302" y="52388"/>
                  </a:lnTo>
                  <a:cubicBezTo>
                    <a:pt x="74295" y="17145"/>
                    <a:pt x="21907" y="3810"/>
                    <a:pt x="952" y="0"/>
                  </a:cubicBezTo>
                  <a:cubicBezTo>
                    <a:pt x="952" y="952"/>
                    <a:pt x="0" y="952"/>
                    <a:pt x="0" y="1905"/>
                  </a:cubicBezTo>
                  <a:lnTo>
                    <a:pt x="13335" y="135255"/>
                  </a:lnTo>
                  <a:cubicBezTo>
                    <a:pt x="13335" y="137160"/>
                    <a:pt x="15240" y="138113"/>
                    <a:pt x="17145" y="138113"/>
                  </a:cubicBezTo>
                  <a:lnTo>
                    <a:pt x="240982" y="140970"/>
                  </a:lnTo>
                  <a:cubicBezTo>
                    <a:pt x="240982" y="140970"/>
                    <a:pt x="240982" y="140970"/>
                    <a:pt x="240982" y="140970"/>
                  </a:cubicBezTo>
                  <a:cubicBezTo>
                    <a:pt x="213360" y="111442"/>
                    <a:pt x="184785" y="87630"/>
                    <a:pt x="158115" y="68580"/>
                  </a:cubicBezTo>
                  <a:close/>
                </a:path>
              </a:pathLst>
            </a:custGeom>
            <a:solidFill>
              <a:srgbClr val="7FB6D3"/>
            </a:solid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1AD3732-CADC-4FAF-ADBC-00BD38CAA25E}"/>
                </a:ext>
              </a:extLst>
            </p:cNvPr>
            <p:cNvSpPr/>
            <p:nvPr/>
          </p:nvSpPr>
          <p:spPr>
            <a:xfrm>
              <a:off x="6050809" y="3548063"/>
              <a:ext cx="57150" cy="28575"/>
            </a:xfrm>
            <a:custGeom>
              <a:avLst/>
              <a:gdLst>
                <a:gd name="connsiteX0" fmla="*/ 423 w 57150"/>
                <a:gd name="connsiteY0" fmla="*/ 0 h 28575"/>
                <a:gd name="connsiteX1" fmla="*/ 423 w 57150"/>
                <a:gd name="connsiteY1" fmla="*/ 0 h 28575"/>
                <a:gd name="connsiteX2" fmla="*/ 2328 w 57150"/>
                <a:gd name="connsiteY2" fmla="*/ 34290 h 28575"/>
                <a:gd name="connsiteX3" fmla="*/ 3281 w 57150"/>
                <a:gd name="connsiteY3" fmla="*/ 35242 h 28575"/>
                <a:gd name="connsiteX4" fmla="*/ 58526 w 57150"/>
                <a:gd name="connsiteY4" fmla="*/ 36195 h 28575"/>
                <a:gd name="connsiteX5" fmla="*/ 59478 w 57150"/>
                <a:gd name="connsiteY5" fmla="*/ 35242 h 28575"/>
                <a:gd name="connsiteX6" fmla="*/ 61383 w 57150"/>
                <a:gd name="connsiteY6" fmla="*/ 17145 h 28575"/>
                <a:gd name="connsiteX7" fmla="*/ 36618 w 57150"/>
                <a:gd name="connsiteY7" fmla="*/ 952 h 28575"/>
                <a:gd name="connsiteX8" fmla="*/ 423 w 57150"/>
                <a:gd name="connsiteY8"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28575">
                  <a:moveTo>
                    <a:pt x="423" y="0"/>
                  </a:moveTo>
                  <a:cubicBezTo>
                    <a:pt x="423" y="0"/>
                    <a:pt x="-529" y="952"/>
                    <a:pt x="423" y="0"/>
                  </a:cubicBezTo>
                  <a:lnTo>
                    <a:pt x="2328" y="34290"/>
                  </a:lnTo>
                  <a:cubicBezTo>
                    <a:pt x="2328" y="34290"/>
                    <a:pt x="2328" y="35242"/>
                    <a:pt x="3281" y="35242"/>
                  </a:cubicBezTo>
                  <a:lnTo>
                    <a:pt x="58526" y="36195"/>
                  </a:lnTo>
                  <a:cubicBezTo>
                    <a:pt x="59478" y="36195"/>
                    <a:pt x="59478" y="36195"/>
                    <a:pt x="59478" y="35242"/>
                  </a:cubicBezTo>
                  <a:lnTo>
                    <a:pt x="61383" y="17145"/>
                  </a:lnTo>
                  <a:cubicBezTo>
                    <a:pt x="52811" y="11430"/>
                    <a:pt x="45191" y="6667"/>
                    <a:pt x="36618" y="952"/>
                  </a:cubicBezTo>
                  <a:lnTo>
                    <a:pt x="423" y="0"/>
                  </a:lnTo>
                  <a:close/>
                </a:path>
              </a:pathLst>
            </a:custGeom>
            <a:solidFill>
              <a:srgbClr val="92CAEF"/>
            </a:solid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622248DA-2857-4B8C-83E7-82ECCA60BEC2}"/>
                </a:ext>
              </a:extLst>
            </p:cNvPr>
            <p:cNvSpPr/>
            <p:nvPr/>
          </p:nvSpPr>
          <p:spPr>
            <a:xfrm>
              <a:off x="6089333" y="3549015"/>
              <a:ext cx="19050" cy="9525"/>
            </a:xfrm>
            <a:custGeom>
              <a:avLst/>
              <a:gdLst>
                <a:gd name="connsiteX0" fmla="*/ 25717 w 19050"/>
                <a:gd name="connsiteY0" fmla="*/ 0 h 9525"/>
                <a:gd name="connsiteX1" fmla="*/ 0 w 19050"/>
                <a:gd name="connsiteY1" fmla="*/ 0 h 9525"/>
                <a:gd name="connsiteX2" fmla="*/ 24765 w 19050"/>
                <a:gd name="connsiteY2" fmla="*/ 16193 h 9525"/>
                <a:gd name="connsiteX3" fmla="*/ 25717 w 19050"/>
                <a:gd name="connsiteY3" fmla="*/ 0 h 9525"/>
                <a:gd name="connsiteX4" fmla="*/ 25717 w 19050"/>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
                  <a:moveTo>
                    <a:pt x="25717" y="0"/>
                  </a:moveTo>
                  <a:lnTo>
                    <a:pt x="0" y="0"/>
                  </a:lnTo>
                  <a:cubicBezTo>
                    <a:pt x="7620" y="4763"/>
                    <a:pt x="16192" y="10477"/>
                    <a:pt x="24765" y="16193"/>
                  </a:cubicBezTo>
                  <a:lnTo>
                    <a:pt x="25717" y="0"/>
                  </a:lnTo>
                  <a:cubicBezTo>
                    <a:pt x="26670" y="952"/>
                    <a:pt x="25717" y="0"/>
                    <a:pt x="25717" y="0"/>
                  </a:cubicBezTo>
                  <a:close/>
                </a:path>
              </a:pathLst>
            </a:custGeom>
            <a:solidFill>
              <a:srgbClr val="8DC6E5"/>
            </a:solid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EA5E74E5-3954-4137-828B-9E251E25534E}"/>
                </a:ext>
              </a:extLst>
            </p:cNvPr>
            <p:cNvSpPr/>
            <p:nvPr/>
          </p:nvSpPr>
          <p:spPr>
            <a:xfrm>
              <a:off x="5553075" y="3708083"/>
              <a:ext cx="238125" cy="238125"/>
            </a:xfrm>
            <a:custGeom>
              <a:avLst/>
              <a:gdLst>
                <a:gd name="connsiteX0" fmla="*/ 239077 w 238125"/>
                <a:gd name="connsiteY0" fmla="*/ 127635 h 238125"/>
                <a:gd name="connsiteX1" fmla="*/ 236220 w 238125"/>
                <a:gd name="connsiteY1" fmla="*/ 90488 h 238125"/>
                <a:gd name="connsiteX2" fmla="*/ 208598 w 238125"/>
                <a:gd name="connsiteY2" fmla="*/ 88582 h 238125"/>
                <a:gd name="connsiteX3" fmla="*/ 200025 w 238125"/>
                <a:gd name="connsiteY3" fmla="*/ 71438 h 238125"/>
                <a:gd name="connsiteX4" fmla="*/ 216218 w 238125"/>
                <a:gd name="connsiteY4" fmla="*/ 48577 h 238125"/>
                <a:gd name="connsiteX5" fmla="*/ 190500 w 238125"/>
                <a:gd name="connsiteY5" fmla="*/ 22860 h 238125"/>
                <a:gd name="connsiteX6" fmla="*/ 168593 w 238125"/>
                <a:gd name="connsiteY6" fmla="*/ 39052 h 238125"/>
                <a:gd name="connsiteX7" fmla="*/ 150495 w 238125"/>
                <a:gd name="connsiteY7" fmla="*/ 30480 h 238125"/>
                <a:gd name="connsiteX8" fmla="*/ 148590 w 238125"/>
                <a:gd name="connsiteY8" fmla="*/ 2857 h 238125"/>
                <a:gd name="connsiteX9" fmla="*/ 111443 w 238125"/>
                <a:gd name="connsiteY9" fmla="*/ 0 h 238125"/>
                <a:gd name="connsiteX10" fmla="*/ 104775 w 238125"/>
                <a:gd name="connsiteY10" fmla="*/ 26670 h 238125"/>
                <a:gd name="connsiteX11" fmla="*/ 85725 w 238125"/>
                <a:gd name="connsiteY11" fmla="*/ 31432 h 238125"/>
                <a:gd name="connsiteX12" fmla="*/ 66675 w 238125"/>
                <a:gd name="connsiteY12" fmla="*/ 12382 h 238125"/>
                <a:gd name="connsiteX13" fmla="*/ 65723 w 238125"/>
                <a:gd name="connsiteY13" fmla="*/ 13335 h 238125"/>
                <a:gd name="connsiteX14" fmla="*/ 36195 w 238125"/>
                <a:gd name="connsiteY14" fmla="*/ 34290 h 238125"/>
                <a:gd name="connsiteX15" fmla="*/ 47625 w 238125"/>
                <a:gd name="connsiteY15" fmla="*/ 59055 h 238125"/>
                <a:gd name="connsiteX16" fmla="*/ 36195 w 238125"/>
                <a:gd name="connsiteY16" fmla="*/ 75247 h 238125"/>
                <a:gd name="connsiteX17" fmla="*/ 9525 w 238125"/>
                <a:gd name="connsiteY17" fmla="*/ 72390 h 238125"/>
                <a:gd name="connsiteX18" fmla="*/ 0 w 238125"/>
                <a:gd name="connsiteY18" fmla="*/ 107632 h 238125"/>
                <a:gd name="connsiteX19" fmla="*/ 24765 w 238125"/>
                <a:gd name="connsiteY19" fmla="*/ 119063 h 238125"/>
                <a:gd name="connsiteX20" fmla="*/ 26670 w 238125"/>
                <a:gd name="connsiteY20" fmla="*/ 138113 h 238125"/>
                <a:gd name="connsiteX21" fmla="*/ 3810 w 238125"/>
                <a:gd name="connsiteY21" fmla="*/ 153352 h 238125"/>
                <a:gd name="connsiteX22" fmla="*/ 19050 w 238125"/>
                <a:gd name="connsiteY22" fmla="*/ 187642 h 238125"/>
                <a:gd name="connsiteX23" fmla="*/ 45720 w 238125"/>
                <a:gd name="connsiteY23" fmla="*/ 180022 h 238125"/>
                <a:gd name="connsiteX24" fmla="*/ 59055 w 238125"/>
                <a:gd name="connsiteY24" fmla="*/ 193358 h 238125"/>
                <a:gd name="connsiteX25" fmla="*/ 51435 w 238125"/>
                <a:gd name="connsiteY25" fmla="*/ 220027 h 238125"/>
                <a:gd name="connsiteX26" fmla="*/ 84773 w 238125"/>
                <a:gd name="connsiteY26" fmla="*/ 235267 h 238125"/>
                <a:gd name="connsiteX27" fmla="*/ 100965 w 238125"/>
                <a:gd name="connsiteY27" fmla="*/ 212408 h 238125"/>
                <a:gd name="connsiteX28" fmla="*/ 120015 w 238125"/>
                <a:gd name="connsiteY28" fmla="*/ 214313 h 238125"/>
                <a:gd name="connsiteX29" fmla="*/ 131445 w 238125"/>
                <a:gd name="connsiteY29" fmla="*/ 239077 h 238125"/>
                <a:gd name="connsiteX30" fmla="*/ 166688 w 238125"/>
                <a:gd name="connsiteY30" fmla="*/ 229552 h 238125"/>
                <a:gd name="connsiteX31" fmla="*/ 165735 w 238125"/>
                <a:gd name="connsiteY31" fmla="*/ 215265 h 238125"/>
                <a:gd name="connsiteX32" fmla="*/ 164783 w 238125"/>
                <a:gd name="connsiteY32" fmla="*/ 201930 h 238125"/>
                <a:gd name="connsiteX33" fmla="*/ 172402 w 238125"/>
                <a:gd name="connsiteY33" fmla="*/ 197167 h 238125"/>
                <a:gd name="connsiteX34" fmla="*/ 180023 w 238125"/>
                <a:gd name="connsiteY34" fmla="*/ 191452 h 238125"/>
                <a:gd name="connsiteX35" fmla="*/ 204788 w 238125"/>
                <a:gd name="connsiteY35" fmla="*/ 203835 h 238125"/>
                <a:gd name="connsiteX36" fmla="*/ 225743 w 238125"/>
                <a:gd name="connsiteY36" fmla="*/ 173355 h 238125"/>
                <a:gd name="connsiteX37" fmla="*/ 205740 w 238125"/>
                <a:gd name="connsiteY37" fmla="*/ 153352 h 238125"/>
                <a:gd name="connsiteX38" fmla="*/ 210502 w 238125"/>
                <a:gd name="connsiteY38" fmla="*/ 135255 h 238125"/>
                <a:gd name="connsiteX39" fmla="*/ 239077 w 238125"/>
                <a:gd name="connsiteY39" fmla="*/ 127635 h 238125"/>
                <a:gd name="connsiteX40" fmla="*/ 152400 w 238125"/>
                <a:gd name="connsiteY40" fmla="*/ 168592 h 238125"/>
                <a:gd name="connsiteX41" fmla="*/ 144780 w 238125"/>
                <a:gd name="connsiteY41" fmla="*/ 173355 h 238125"/>
                <a:gd name="connsiteX42" fmla="*/ 70485 w 238125"/>
                <a:gd name="connsiteY42" fmla="*/ 154305 h 238125"/>
                <a:gd name="connsiteX43" fmla="*/ 84773 w 238125"/>
                <a:gd name="connsiteY43" fmla="*/ 72390 h 238125"/>
                <a:gd name="connsiteX44" fmla="*/ 92393 w 238125"/>
                <a:gd name="connsiteY44" fmla="*/ 68580 h 238125"/>
                <a:gd name="connsiteX45" fmla="*/ 166688 w 238125"/>
                <a:gd name="connsiteY45" fmla="*/ 86677 h 238125"/>
                <a:gd name="connsiteX46" fmla="*/ 152400 w 238125"/>
                <a:gd name="connsiteY46" fmla="*/ 1685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38125" h="238125">
                  <a:moveTo>
                    <a:pt x="239077" y="127635"/>
                  </a:moveTo>
                  <a:lnTo>
                    <a:pt x="236220" y="90488"/>
                  </a:lnTo>
                  <a:lnTo>
                    <a:pt x="208598" y="88582"/>
                  </a:lnTo>
                  <a:cubicBezTo>
                    <a:pt x="206693" y="82867"/>
                    <a:pt x="203835" y="77152"/>
                    <a:pt x="200025" y="71438"/>
                  </a:cubicBezTo>
                  <a:lnTo>
                    <a:pt x="216218" y="48577"/>
                  </a:lnTo>
                  <a:lnTo>
                    <a:pt x="190500" y="22860"/>
                  </a:lnTo>
                  <a:lnTo>
                    <a:pt x="168593" y="39052"/>
                  </a:lnTo>
                  <a:cubicBezTo>
                    <a:pt x="162877" y="35242"/>
                    <a:pt x="157163" y="33338"/>
                    <a:pt x="150495" y="30480"/>
                  </a:cubicBezTo>
                  <a:lnTo>
                    <a:pt x="148590" y="2857"/>
                  </a:lnTo>
                  <a:lnTo>
                    <a:pt x="111443" y="0"/>
                  </a:lnTo>
                  <a:lnTo>
                    <a:pt x="104775" y="26670"/>
                  </a:lnTo>
                  <a:cubicBezTo>
                    <a:pt x="98107" y="27622"/>
                    <a:pt x="92393" y="29527"/>
                    <a:pt x="85725" y="31432"/>
                  </a:cubicBezTo>
                  <a:lnTo>
                    <a:pt x="66675" y="12382"/>
                  </a:lnTo>
                  <a:lnTo>
                    <a:pt x="65723" y="13335"/>
                  </a:lnTo>
                  <a:lnTo>
                    <a:pt x="36195" y="34290"/>
                  </a:lnTo>
                  <a:lnTo>
                    <a:pt x="47625" y="59055"/>
                  </a:lnTo>
                  <a:cubicBezTo>
                    <a:pt x="42863" y="63817"/>
                    <a:pt x="39052" y="69532"/>
                    <a:pt x="36195" y="75247"/>
                  </a:cubicBezTo>
                  <a:lnTo>
                    <a:pt x="9525" y="72390"/>
                  </a:lnTo>
                  <a:lnTo>
                    <a:pt x="0" y="107632"/>
                  </a:lnTo>
                  <a:lnTo>
                    <a:pt x="24765" y="119063"/>
                  </a:lnTo>
                  <a:cubicBezTo>
                    <a:pt x="24765" y="125730"/>
                    <a:pt x="25718" y="132397"/>
                    <a:pt x="26670" y="138113"/>
                  </a:cubicBezTo>
                  <a:lnTo>
                    <a:pt x="3810" y="153352"/>
                  </a:lnTo>
                  <a:lnTo>
                    <a:pt x="19050" y="187642"/>
                  </a:lnTo>
                  <a:lnTo>
                    <a:pt x="45720" y="180022"/>
                  </a:lnTo>
                  <a:cubicBezTo>
                    <a:pt x="49530" y="184785"/>
                    <a:pt x="54293" y="189547"/>
                    <a:pt x="59055" y="193358"/>
                  </a:cubicBezTo>
                  <a:lnTo>
                    <a:pt x="51435" y="220027"/>
                  </a:lnTo>
                  <a:lnTo>
                    <a:pt x="84773" y="235267"/>
                  </a:lnTo>
                  <a:lnTo>
                    <a:pt x="100965" y="212408"/>
                  </a:lnTo>
                  <a:cubicBezTo>
                    <a:pt x="107632" y="213360"/>
                    <a:pt x="113348" y="214313"/>
                    <a:pt x="120015" y="214313"/>
                  </a:cubicBezTo>
                  <a:lnTo>
                    <a:pt x="131445" y="239077"/>
                  </a:lnTo>
                  <a:lnTo>
                    <a:pt x="166688" y="229552"/>
                  </a:lnTo>
                  <a:lnTo>
                    <a:pt x="165735" y="215265"/>
                  </a:lnTo>
                  <a:lnTo>
                    <a:pt x="164783" y="201930"/>
                  </a:lnTo>
                  <a:cubicBezTo>
                    <a:pt x="167640" y="200025"/>
                    <a:pt x="170498" y="199072"/>
                    <a:pt x="172402" y="197167"/>
                  </a:cubicBezTo>
                  <a:cubicBezTo>
                    <a:pt x="175260" y="195263"/>
                    <a:pt x="177165" y="193358"/>
                    <a:pt x="180023" y="191452"/>
                  </a:cubicBezTo>
                  <a:lnTo>
                    <a:pt x="204788" y="203835"/>
                  </a:lnTo>
                  <a:lnTo>
                    <a:pt x="225743" y="173355"/>
                  </a:lnTo>
                  <a:lnTo>
                    <a:pt x="205740" y="153352"/>
                  </a:lnTo>
                  <a:cubicBezTo>
                    <a:pt x="207645" y="147638"/>
                    <a:pt x="209550" y="140970"/>
                    <a:pt x="210502" y="135255"/>
                  </a:cubicBezTo>
                  <a:lnTo>
                    <a:pt x="239077" y="127635"/>
                  </a:lnTo>
                  <a:close/>
                  <a:moveTo>
                    <a:pt x="152400" y="168592"/>
                  </a:moveTo>
                  <a:cubicBezTo>
                    <a:pt x="149543" y="170497"/>
                    <a:pt x="147638" y="171450"/>
                    <a:pt x="144780" y="173355"/>
                  </a:cubicBezTo>
                  <a:cubicBezTo>
                    <a:pt x="119063" y="185738"/>
                    <a:pt x="87630" y="179070"/>
                    <a:pt x="70485" y="154305"/>
                  </a:cubicBezTo>
                  <a:cubicBezTo>
                    <a:pt x="51435" y="127635"/>
                    <a:pt x="58102" y="91440"/>
                    <a:pt x="84773" y="72390"/>
                  </a:cubicBezTo>
                  <a:cubicBezTo>
                    <a:pt x="86677" y="70485"/>
                    <a:pt x="89535" y="69532"/>
                    <a:pt x="92393" y="68580"/>
                  </a:cubicBezTo>
                  <a:cubicBezTo>
                    <a:pt x="118110" y="55245"/>
                    <a:pt x="150495" y="62865"/>
                    <a:pt x="166688" y="86677"/>
                  </a:cubicBezTo>
                  <a:cubicBezTo>
                    <a:pt x="185738" y="112395"/>
                    <a:pt x="179070" y="149542"/>
                    <a:pt x="152400" y="168592"/>
                  </a:cubicBezTo>
                  <a:close/>
                </a:path>
              </a:pathLst>
            </a:custGeom>
            <a:solidFill>
              <a:srgbClr val="184F78"/>
            </a:solid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857F8F65-D801-4A47-8258-58EC82EDB6B2}"/>
                </a:ext>
              </a:extLst>
            </p:cNvPr>
            <p:cNvSpPr/>
            <p:nvPr/>
          </p:nvSpPr>
          <p:spPr>
            <a:xfrm>
              <a:off x="5254942" y="3600450"/>
              <a:ext cx="314325" cy="314325"/>
            </a:xfrm>
            <a:custGeom>
              <a:avLst/>
              <a:gdLst>
                <a:gd name="connsiteX0" fmla="*/ 315278 w 314325"/>
                <a:gd name="connsiteY0" fmla="*/ 167640 h 314325"/>
                <a:gd name="connsiteX1" fmla="*/ 310515 w 314325"/>
                <a:gd name="connsiteY1" fmla="*/ 119063 h 314325"/>
                <a:gd name="connsiteX2" fmla="*/ 274320 w 314325"/>
                <a:gd name="connsiteY2" fmla="*/ 116205 h 314325"/>
                <a:gd name="connsiteX3" fmla="*/ 263843 w 314325"/>
                <a:gd name="connsiteY3" fmla="*/ 93345 h 314325"/>
                <a:gd name="connsiteX4" fmla="*/ 284798 w 314325"/>
                <a:gd name="connsiteY4" fmla="*/ 63817 h 314325"/>
                <a:gd name="connsiteX5" fmla="*/ 250508 w 314325"/>
                <a:gd name="connsiteY5" fmla="*/ 29527 h 314325"/>
                <a:gd name="connsiteX6" fmla="*/ 220980 w 314325"/>
                <a:gd name="connsiteY6" fmla="*/ 50483 h 314325"/>
                <a:gd name="connsiteX7" fmla="*/ 197168 w 314325"/>
                <a:gd name="connsiteY7" fmla="*/ 40005 h 314325"/>
                <a:gd name="connsiteX8" fmla="*/ 194310 w 314325"/>
                <a:gd name="connsiteY8" fmla="*/ 3810 h 314325"/>
                <a:gd name="connsiteX9" fmla="*/ 145733 w 314325"/>
                <a:gd name="connsiteY9" fmla="*/ 0 h 314325"/>
                <a:gd name="connsiteX10" fmla="*/ 137160 w 314325"/>
                <a:gd name="connsiteY10" fmla="*/ 35242 h 314325"/>
                <a:gd name="connsiteX11" fmla="*/ 112395 w 314325"/>
                <a:gd name="connsiteY11" fmla="*/ 41910 h 314325"/>
                <a:gd name="connsiteX12" fmla="*/ 87630 w 314325"/>
                <a:gd name="connsiteY12" fmla="*/ 16192 h 314325"/>
                <a:gd name="connsiteX13" fmla="*/ 86678 w 314325"/>
                <a:gd name="connsiteY13" fmla="*/ 17145 h 314325"/>
                <a:gd name="connsiteX14" fmla="*/ 47625 w 314325"/>
                <a:gd name="connsiteY14" fmla="*/ 44767 h 314325"/>
                <a:gd name="connsiteX15" fmla="*/ 62865 w 314325"/>
                <a:gd name="connsiteY15" fmla="*/ 77152 h 314325"/>
                <a:gd name="connsiteX16" fmla="*/ 47625 w 314325"/>
                <a:gd name="connsiteY16" fmla="*/ 99060 h 314325"/>
                <a:gd name="connsiteX17" fmla="*/ 12383 w 314325"/>
                <a:gd name="connsiteY17" fmla="*/ 96202 h 314325"/>
                <a:gd name="connsiteX18" fmla="*/ 0 w 314325"/>
                <a:gd name="connsiteY18" fmla="*/ 143827 h 314325"/>
                <a:gd name="connsiteX19" fmla="*/ 33338 w 314325"/>
                <a:gd name="connsiteY19" fmla="*/ 159067 h 314325"/>
                <a:gd name="connsiteX20" fmla="*/ 36195 w 314325"/>
                <a:gd name="connsiteY20" fmla="*/ 184785 h 314325"/>
                <a:gd name="connsiteX21" fmla="*/ 6668 w 314325"/>
                <a:gd name="connsiteY21" fmla="*/ 205740 h 314325"/>
                <a:gd name="connsiteX22" fmla="*/ 27623 w 314325"/>
                <a:gd name="connsiteY22" fmla="*/ 249555 h 314325"/>
                <a:gd name="connsiteX23" fmla="*/ 62865 w 314325"/>
                <a:gd name="connsiteY23" fmla="*/ 240030 h 314325"/>
                <a:gd name="connsiteX24" fmla="*/ 80963 w 314325"/>
                <a:gd name="connsiteY24" fmla="*/ 258128 h 314325"/>
                <a:gd name="connsiteX25" fmla="*/ 71438 w 314325"/>
                <a:gd name="connsiteY25" fmla="*/ 293370 h 314325"/>
                <a:gd name="connsiteX26" fmla="*/ 116205 w 314325"/>
                <a:gd name="connsiteY26" fmla="*/ 314325 h 314325"/>
                <a:gd name="connsiteX27" fmla="*/ 137160 w 314325"/>
                <a:gd name="connsiteY27" fmla="*/ 283845 h 314325"/>
                <a:gd name="connsiteX28" fmla="*/ 161925 w 314325"/>
                <a:gd name="connsiteY28" fmla="*/ 285750 h 314325"/>
                <a:gd name="connsiteX29" fmla="*/ 177165 w 314325"/>
                <a:gd name="connsiteY29" fmla="*/ 319088 h 314325"/>
                <a:gd name="connsiteX30" fmla="*/ 223838 w 314325"/>
                <a:gd name="connsiteY30" fmla="*/ 306705 h 314325"/>
                <a:gd name="connsiteX31" fmla="*/ 221933 w 314325"/>
                <a:gd name="connsiteY31" fmla="*/ 287655 h 314325"/>
                <a:gd name="connsiteX32" fmla="*/ 220028 w 314325"/>
                <a:gd name="connsiteY32" fmla="*/ 269558 h 314325"/>
                <a:gd name="connsiteX33" fmla="*/ 230505 w 314325"/>
                <a:gd name="connsiteY33" fmla="*/ 262890 h 314325"/>
                <a:gd name="connsiteX34" fmla="*/ 240983 w 314325"/>
                <a:gd name="connsiteY34" fmla="*/ 255270 h 314325"/>
                <a:gd name="connsiteX35" fmla="*/ 274320 w 314325"/>
                <a:gd name="connsiteY35" fmla="*/ 271463 h 314325"/>
                <a:gd name="connsiteX36" fmla="*/ 301943 w 314325"/>
                <a:gd name="connsiteY36" fmla="*/ 231458 h 314325"/>
                <a:gd name="connsiteX37" fmla="*/ 275273 w 314325"/>
                <a:gd name="connsiteY37" fmla="*/ 205740 h 314325"/>
                <a:gd name="connsiteX38" fmla="*/ 281940 w 314325"/>
                <a:gd name="connsiteY38" fmla="*/ 181927 h 314325"/>
                <a:gd name="connsiteX39" fmla="*/ 315278 w 314325"/>
                <a:gd name="connsiteY39" fmla="*/ 167640 h 314325"/>
                <a:gd name="connsiteX40" fmla="*/ 200978 w 314325"/>
                <a:gd name="connsiteY40" fmla="*/ 220980 h 314325"/>
                <a:gd name="connsiteX41" fmla="*/ 190500 w 314325"/>
                <a:gd name="connsiteY41" fmla="*/ 226695 h 314325"/>
                <a:gd name="connsiteX42" fmla="*/ 92393 w 314325"/>
                <a:gd name="connsiteY42" fmla="*/ 201930 h 314325"/>
                <a:gd name="connsiteX43" fmla="*/ 111443 w 314325"/>
                <a:gd name="connsiteY43" fmla="*/ 93345 h 314325"/>
                <a:gd name="connsiteX44" fmla="*/ 120968 w 314325"/>
                <a:gd name="connsiteY44" fmla="*/ 87630 h 314325"/>
                <a:gd name="connsiteX45" fmla="*/ 220028 w 314325"/>
                <a:gd name="connsiteY45" fmla="*/ 112395 h 314325"/>
                <a:gd name="connsiteX46" fmla="*/ 200978 w 314325"/>
                <a:gd name="connsiteY46" fmla="*/ 22098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14325" h="314325">
                  <a:moveTo>
                    <a:pt x="315278" y="167640"/>
                  </a:moveTo>
                  <a:lnTo>
                    <a:pt x="310515" y="119063"/>
                  </a:lnTo>
                  <a:lnTo>
                    <a:pt x="274320" y="116205"/>
                  </a:lnTo>
                  <a:cubicBezTo>
                    <a:pt x="271463" y="108585"/>
                    <a:pt x="267653" y="100965"/>
                    <a:pt x="263843" y="93345"/>
                  </a:cubicBezTo>
                  <a:lnTo>
                    <a:pt x="284798" y="63817"/>
                  </a:lnTo>
                  <a:lnTo>
                    <a:pt x="250508" y="29527"/>
                  </a:lnTo>
                  <a:lnTo>
                    <a:pt x="220980" y="50483"/>
                  </a:lnTo>
                  <a:cubicBezTo>
                    <a:pt x="213360" y="45720"/>
                    <a:pt x="205740" y="42863"/>
                    <a:pt x="197168" y="40005"/>
                  </a:cubicBezTo>
                  <a:lnTo>
                    <a:pt x="194310" y="3810"/>
                  </a:lnTo>
                  <a:lnTo>
                    <a:pt x="145733" y="0"/>
                  </a:lnTo>
                  <a:lnTo>
                    <a:pt x="137160" y="35242"/>
                  </a:lnTo>
                  <a:cubicBezTo>
                    <a:pt x="128588" y="36195"/>
                    <a:pt x="120015" y="39052"/>
                    <a:pt x="112395" y="41910"/>
                  </a:cubicBezTo>
                  <a:lnTo>
                    <a:pt x="87630" y="16192"/>
                  </a:lnTo>
                  <a:lnTo>
                    <a:pt x="86678" y="17145"/>
                  </a:lnTo>
                  <a:lnTo>
                    <a:pt x="47625" y="44767"/>
                  </a:lnTo>
                  <a:lnTo>
                    <a:pt x="62865" y="77152"/>
                  </a:lnTo>
                  <a:cubicBezTo>
                    <a:pt x="57150" y="83820"/>
                    <a:pt x="52388" y="91440"/>
                    <a:pt x="47625" y="99060"/>
                  </a:cubicBezTo>
                  <a:lnTo>
                    <a:pt x="12383" y="96202"/>
                  </a:lnTo>
                  <a:lnTo>
                    <a:pt x="0" y="143827"/>
                  </a:lnTo>
                  <a:lnTo>
                    <a:pt x="33338" y="159067"/>
                  </a:lnTo>
                  <a:cubicBezTo>
                    <a:pt x="33338" y="167640"/>
                    <a:pt x="34290" y="176213"/>
                    <a:pt x="36195" y="184785"/>
                  </a:cubicBezTo>
                  <a:lnTo>
                    <a:pt x="6668" y="205740"/>
                  </a:lnTo>
                  <a:lnTo>
                    <a:pt x="27623" y="249555"/>
                  </a:lnTo>
                  <a:lnTo>
                    <a:pt x="62865" y="240030"/>
                  </a:lnTo>
                  <a:cubicBezTo>
                    <a:pt x="68580" y="246698"/>
                    <a:pt x="74295" y="252413"/>
                    <a:pt x="80963" y="258128"/>
                  </a:cubicBezTo>
                  <a:lnTo>
                    <a:pt x="71438" y="293370"/>
                  </a:lnTo>
                  <a:lnTo>
                    <a:pt x="116205" y="314325"/>
                  </a:lnTo>
                  <a:lnTo>
                    <a:pt x="137160" y="283845"/>
                  </a:lnTo>
                  <a:cubicBezTo>
                    <a:pt x="145733" y="285750"/>
                    <a:pt x="154305" y="285750"/>
                    <a:pt x="161925" y="285750"/>
                  </a:cubicBezTo>
                  <a:lnTo>
                    <a:pt x="177165" y="319088"/>
                  </a:lnTo>
                  <a:lnTo>
                    <a:pt x="223838" y="306705"/>
                  </a:lnTo>
                  <a:lnTo>
                    <a:pt x="221933" y="287655"/>
                  </a:lnTo>
                  <a:lnTo>
                    <a:pt x="220028" y="269558"/>
                  </a:lnTo>
                  <a:cubicBezTo>
                    <a:pt x="223838" y="267653"/>
                    <a:pt x="226695" y="265747"/>
                    <a:pt x="230505" y="262890"/>
                  </a:cubicBezTo>
                  <a:cubicBezTo>
                    <a:pt x="234315" y="260033"/>
                    <a:pt x="237173" y="258128"/>
                    <a:pt x="240983" y="255270"/>
                  </a:cubicBezTo>
                  <a:lnTo>
                    <a:pt x="274320" y="271463"/>
                  </a:lnTo>
                  <a:lnTo>
                    <a:pt x="301943" y="231458"/>
                  </a:lnTo>
                  <a:lnTo>
                    <a:pt x="275273" y="205740"/>
                  </a:lnTo>
                  <a:cubicBezTo>
                    <a:pt x="278130" y="198120"/>
                    <a:pt x="280035" y="189548"/>
                    <a:pt x="281940" y="181927"/>
                  </a:cubicBezTo>
                  <a:lnTo>
                    <a:pt x="315278" y="167640"/>
                  </a:lnTo>
                  <a:close/>
                  <a:moveTo>
                    <a:pt x="200978" y="220980"/>
                  </a:moveTo>
                  <a:cubicBezTo>
                    <a:pt x="198120" y="222885"/>
                    <a:pt x="194310" y="224790"/>
                    <a:pt x="190500" y="226695"/>
                  </a:cubicBezTo>
                  <a:cubicBezTo>
                    <a:pt x="156210" y="243840"/>
                    <a:pt x="114300" y="233363"/>
                    <a:pt x="92393" y="201930"/>
                  </a:cubicBezTo>
                  <a:cubicBezTo>
                    <a:pt x="67628" y="166688"/>
                    <a:pt x="76200" y="118110"/>
                    <a:pt x="111443" y="93345"/>
                  </a:cubicBezTo>
                  <a:cubicBezTo>
                    <a:pt x="114300" y="91440"/>
                    <a:pt x="118110" y="89535"/>
                    <a:pt x="120968" y="87630"/>
                  </a:cubicBezTo>
                  <a:cubicBezTo>
                    <a:pt x="155258" y="70485"/>
                    <a:pt x="197168" y="80010"/>
                    <a:pt x="220028" y="112395"/>
                  </a:cubicBezTo>
                  <a:cubicBezTo>
                    <a:pt x="244793" y="147638"/>
                    <a:pt x="236220" y="196215"/>
                    <a:pt x="200978" y="220980"/>
                  </a:cubicBezTo>
                  <a:close/>
                </a:path>
              </a:pathLst>
            </a:custGeom>
            <a:solidFill>
              <a:srgbClr val="0EC0C0"/>
            </a:solid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0C1E7BB4-7661-48AE-A71A-678E62F2AF66}"/>
                </a:ext>
              </a:extLst>
            </p:cNvPr>
            <p:cNvSpPr/>
            <p:nvPr/>
          </p:nvSpPr>
          <p:spPr>
            <a:xfrm>
              <a:off x="6517005" y="3109913"/>
              <a:ext cx="409575" cy="409575"/>
            </a:xfrm>
            <a:custGeom>
              <a:avLst/>
              <a:gdLst>
                <a:gd name="connsiteX0" fmla="*/ 409575 w 409575"/>
                <a:gd name="connsiteY0" fmla="*/ 203835 h 409575"/>
                <a:gd name="connsiteX1" fmla="*/ 409575 w 409575"/>
                <a:gd name="connsiteY1" fmla="*/ 211455 h 409575"/>
                <a:gd name="connsiteX2" fmla="*/ 408623 w 409575"/>
                <a:gd name="connsiteY2" fmla="*/ 222885 h 409575"/>
                <a:gd name="connsiteX3" fmla="*/ 407670 w 409575"/>
                <a:gd name="connsiteY3" fmla="*/ 229552 h 409575"/>
                <a:gd name="connsiteX4" fmla="*/ 385763 w 409575"/>
                <a:gd name="connsiteY4" fmla="*/ 300038 h 409575"/>
                <a:gd name="connsiteX5" fmla="*/ 380048 w 409575"/>
                <a:gd name="connsiteY5" fmla="*/ 310515 h 409575"/>
                <a:gd name="connsiteX6" fmla="*/ 259080 w 409575"/>
                <a:gd name="connsiteY6" fmla="*/ 402908 h 409575"/>
                <a:gd name="connsiteX7" fmla="*/ 220980 w 409575"/>
                <a:gd name="connsiteY7" fmla="*/ 409575 h 409575"/>
                <a:gd name="connsiteX8" fmla="*/ 209550 w 409575"/>
                <a:gd name="connsiteY8" fmla="*/ 410528 h 409575"/>
                <a:gd name="connsiteX9" fmla="*/ 199073 w 409575"/>
                <a:gd name="connsiteY9" fmla="*/ 410528 h 409575"/>
                <a:gd name="connsiteX10" fmla="*/ 187642 w 409575"/>
                <a:gd name="connsiteY10" fmla="*/ 409575 h 409575"/>
                <a:gd name="connsiteX11" fmla="*/ 180023 w 409575"/>
                <a:gd name="connsiteY11" fmla="*/ 408623 h 409575"/>
                <a:gd name="connsiteX12" fmla="*/ 149542 w 409575"/>
                <a:gd name="connsiteY12" fmla="*/ 402908 h 409575"/>
                <a:gd name="connsiteX13" fmla="*/ 28575 w 409575"/>
                <a:gd name="connsiteY13" fmla="*/ 310515 h 409575"/>
                <a:gd name="connsiteX14" fmla="*/ 22860 w 409575"/>
                <a:gd name="connsiteY14" fmla="*/ 300038 h 409575"/>
                <a:gd name="connsiteX15" fmla="*/ 8573 w 409575"/>
                <a:gd name="connsiteY15" fmla="*/ 264795 h 409575"/>
                <a:gd name="connsiteX16" fmla="*/ 8573 w 409575"/>
                <a:gd name="connsiteY16" fmla="*/ 263842 h 409575"/>
                <a:gd name="connsiteX17" fmla="*/ 5715 w 409575"/>
                <a:gd name="connsiteY17" fmla="*/ 253365 h 409575"/>
                <a:gd name="connsiteX18" fmla="*/ 0 w 409575"/>
                <a:gd name="connsiteY18" fmla="*/ 210502 h 409575"/>
                <a:gd name="connsiteX19" fmla="*/ 0 w 409575"/>
                <a:gd name="connsiteY19" fmla="*/ 200025 h 409575"/>
                <a:gd name="connsiteX20" fmla="*/ 953 w 409575"/>
                <a:gd name="connsiteY20" fmla="*/ 180975 h 409575"/>
                <a:gd name="connsiteX21" fmla="*/ 953 w 409575"/>
                <a:gd name="connsiteY21" fmla="*/ 180023 h 409575"/>
                <a:gd name="connsiteX22" fmla="*/ 1905 w 409575"/>
                <a:gd name="connsiteY22" fmla="*/ 172402 h 409575"/>
                <a:gd name="connsiteX23" fmla="*/ 20003 w 409575"/>
                <a:gd name="connsiteY23" fmla="*/ 114300 h 409575"/>
                <a:gd name="connsiteX24" fmla="*/ 25717 w 409575"/>
                <a:gd name="connsiteY24" fmla="*/ 103823 h 409575"/>
                <a:gd name="connsiteX25" fmla="*/ 149542 w 409575"/>
                <a:gd name="connsiteY25" fmla="*/ 7620 h 409575"/>
                <a:gd name="connsiteX26" fmla="*/ 187642 w 409575"/>
                <a:gd name="connsiteY26" fmla="*/ 952 h 409575"/>
                <a:gd name="connsiteX27" fmla="*/ 199073 w 409575"/>
                <a:gd name="connsiteY27" fmla="*/ 0 h 409575"/>
                <a:gd name="connsiteX28" fmla="*/ 209550 w 409575"/>
                <a:gd name="connsiteY28" fmla="*/ 0 h 409575"/>
                <a:gd name="connsiteX29" fmla="*/ 220980 w 409575"/>
                <a:gd name="connsiteY29" fmla="*/ 952 h 409575"/>
                <a:gd name="connsiteX30" fmla="*/ 228600 w 409575"/>
                <a:gd name="connsiteY30" fmla="*/ 1905 h 409575"/>
                <a:gd name="connsiteX31" fmla="*/ 259080 w 409575"/>
                <a:gd name="connsiteY31" fmla="*/ 7620 h 409575"/>
                <a:gd name="connsiteX32" fmla="*/ 381953 w 409575"/>
                <a:gd name="connsiteY32" fmla="*/ 103823 h 409575"/>
                <a:gd name="connsiteX33" fmla="*/ 387667 w 409575"/>
                <a:gd name="connsiteY33" fmla="*/ 114300 h 409575"/>
                <a:gd name="connsiteX34" fmla="*/ 388620 w 409575"/>
                <a:gd name="connsiteY34" fmla="*/ 115252 h 409575"/>
                <a:gd name="connsiteX35" fmla="*/ 395288 w 409575"/>
                <a:gd name="connsiteY35" fmla="*/ 129540 h 409575"/>
                <a:gd name="connsiteX36" fmla="*/ 405765 w 409575"/>
                <a:gd name="connsiteY36" fmla="*/ 165735 h 409575"/>
                <a:gd name="connsiteX37" fmla="*/ 409575 w 409575"/>
                <a:gd name="connsiteY37" fmla="*/ 199073 h 409575"/>
                <a:gd name="connsiteX38" fmla="*/ 409575 w 409575"/>
                <a:gd name="connsiteY38" fmla="*/ 20383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9575" h="409575">
                  <a:moveTo>
                    <a:pt x="409575" y="203835"/>
                  </a:moveTo>
                  <a:cubicBezTo>
                    <a:pt x="409575" y="206692"/>
                    <a:pt x="409575" y="208598"/>
                    <a:pt x="409575" y="211455"/>
                  </a:cubicBezTo>
                  <a:cubicBezTo>
                    <a:pt x="409575" y="215265"/>
                    <a:pt x="409575" y="219075"/>
                    <a:pt x="408623" y="222885"/>
                  </a:cubicBezTo>
                  <a:cubicBezTo>
                    <a:pt x="408623" y="224790"/>
                    <a:pt x="408623" y="227648"/>
                    <a:pt x="407670" y="229552"/>
                  </a:cubicBezTo>
                  <a:cubicBezTo>
                    <a:pt x="404813" y="255270"/>
                    <a:pt x="397192" y="279083"/>
                    <a:pt x="385763" y="300038"/>
                  </a:cubicBezTo>
                  <a:cubicBezTo>
                    <a:pt x="383858" y="303848"/>
                    <a:pt x="381953" y="306705"/>
                    <a:pt x="380048" y="310515"/>
                  </a:cubicBezTo>
                  <a:cubicBezTo>
                    <a:pt x="353378" y="355283"/>
                    <a:pt x="309563" y="388620"/>
                    <a:pt x="259080" y="402908"/>
                  </a:cubicBezTo>
                  <a:cubicBezTo>
                    <a:pt x="246698" y="406717"/>
                    <a:pt x="234315" y="408623"/>
                    <a:pt x="220980" y="409575"/>
                  </a:cubicBezTo>
                  <a:cubicBezTo>
                    <a:pt x="217170" y="409575"/>
                    <a:pt x="213360" y="410528"/>
                    <a:pt x="209550" y="410528"/>
                  </a:cubicBezTo>
                  <a:cubicBezTo>
                    <a:pt x="206692" y="410528"/>
                    <a:pt x="202883" y="410528"/>
                    <a:pt x="199073" y="410528"/>
                  </a:cubicBezTo>
                  <a:cubicBezTo>
                    <a:pt x="195263" y="410528"/>
                    <a:pt x="191453" y="410528"/>
                    <a:pt x="187642" y="409575"/>
                  </a:cubicBezTo>
                  <a:cubicBezTo>
                    <a:pt x="184785" y="409575"/>
                    <a:pt x="182880" y="409575"/>
                    <a:pt x="180023" y="408623"/>
                  </a:cubicBezTo>
                  <a:cubicBezTo>
                    <a:pt x="169545" y="407670"/>
                    <a:pt x="160020" y="405765"/>
                    <a:pt x="149542" y="402908"/>
                  </a:cubicBezTo>
                  <a:cubicBezTo>
                    <a:pt x="98108" y="388620"/>
                    <a:pt x="55245" y="355283"/>
                    <a:pt x="28575" y="310515"/>
                  </a:cubicBezTo>
                  <a:cubicBezTo>
                    <a:pt x="26670" y="307658"/>
                    <a:pt x="24765" y="303848"/>
                    <a:pt x="22860" y="300038"/>
                  </a:cubicBezTo>
                  <a:cubicBezTo>
                    <a:pt x="17145" y="288608"/>
                    <a:pt x="12383" y="277178"/>
                    <a:pt x="8573" y="264795"/>
                  </a:cubicBezTo>
                  <a:cubicBezTo>
                    <a:pt x="8573" y="264795"/>
                    <a:pt x="8573" y="263842"/>
                    <a:pt x="8573" y="263842"/>
                  </a:cubicBezTo>
                  <a:cubicBezTo>
                    <a:pt x="7620" y="260033"/>
                    <a:pt x="6667" y="257175"/>
                    <a:pt x="5715" y="253365"/>
                  </a:cubicBezTo>
                  <a:cubicBezTo>
                    <a:pt x="1905" y="239077"/>
                    <a:pt x="0" y="224790"/>
                    <a:pt x="0" y="210502"/>
                  </a:cubicBezTo>
                  <a:cubicBezTo>
                    <a:pt x="0" y="206692"/>
                    <a:pt x="0" y="203835"/>
                    <a:pt x="0" y="200025"/>
                  </a:cubicBezTo>
                  <a:cubicBezTo>
                    <a:pt x="0" y="193358"/>
                    <a:pt x="953" y="187642"/>
                    <a:pt x="953" y="180975"/>
                  </a:cubicBezTo>
                  <a:cubicBezTo>
                    <a:pt x="953" y="180975"/>
                    <a:pt x="953" y="180023"/>
                    <a:pt x="953" y="180023"/>
                  </a:cubicBezTo>
                  <a:cubicBezTo>
                    <a:pt x="953" y="177165"/>
                    <a:pt x="1905" y="174308"/>
                    <a:pt x="1905" y="172402"/>
                  </a:cubicBezTo>
                  <a:cubicBezTo>
                    <a:pt x="4763" y="151448"/>
                    <a:pt x="11430" y="132398"/>
                    <a:pt x="20003" y="114300"/>
                  </a:cubicBezTo>
                  <a:cubicBezTo>
                    <a:pt x="21908" y="110490"/>
                    <a:pt x="23813" y="107632"/>
                    <a:pt x="25717" y="103823"/>
                  </a:cubicBezTo>
                  <a:cubicBezTo>
                    <a:pt x="52388" y="57150"/>
                    <a:pt x="97155" y="21907"/>
                    <a:pt x="149542" y="7620"/>
                  </a:cubicBezTo>
                  <a:cubicBezTo>
                    <a:pt x="161925" y="3810"/>
                    <a:pt x="174308" y="1905"/>
                    <a:pt x="187642" y="952"/>
                  </a:cubicBezTo>
                  <a:cubicBezTo>
                    <a:pt x="191453" y="952"/>
                    <a:pt x="195263" y="0"/>
                    <a:pt x="199073" y="0"/>
                  </a:cubicBezTo>
                  <a:cubicBezTo>
                    <a:pt x="201930" y="0"/>
                    <a:pt x="205740" y="0"/>
                    <a:pt x="209550" y="0"/>
                  </a:cubicBezTo>
                  <a:cubicBezTo>
                    <a:pt x="213360" y="0"/>
                    <a:pt x="217170" y="0"/>
                    <a:pt x="220980" y="952"/>
                  </a:cubicBezTo>
                  <a:cubicBezTo>
                    <a:pt x="223838" y="952"/>
                    <a:pt x="225742" y="952"/>
                    <a:pt x="228600" y="1905"/>
                  </a:cubicBezTo>
                  <a:cubicBezTo>
                    <a:pt x="239078" y="2857"/>
                    <a:pt x="249555" y="4763"/>
                    <a:pt x="259080" y="7620"/>
                  </a:cubicBezTo>
                  <a:cubicBezTo>
                    <a:pt x="312420" y="21907"/>
                    <a:pt x="356235" y="57150"/>
                    <a:pt x="381953" y="103823"/>
                  </a:cubicBezTo>
                  <a:cubicBezTo>
                    <a:pt x="383858" y="106680"/>
                    <a:pt x="385763" y="110490"/>
                    <a:pt x="387667" y="114300"/>
                  </a:cubicBezTo>
                  <a:cubicBezTo>
                    <a:pt x="387667" y="114300"/>
                    <a:pt x="387667" y="115252"/>
                    <a:pt x="388620" y="115252"/>
                  </a:cubicBezTo>
                  <a:cubicBezTo>
                    <a:pt x="390525" y="120015"/>
                    <a:pt x="393383" y="124777"/>
                    <a:pt x="395288" y="129540"/>
                  </a:cubicBezTo>
                  <a:cubicBezTo>
                    <a:pt x="400050" y="140970"/>
                    <a:pt x="402908" y="153352"/>
                    <a:pt x="405765" y="165735"/>
                  </a:cubicBezTo>
                  <a:cubicBezTo>
                    <a:pt x="407670" y="177165"/>
                    <a:pt x="408623" y="187642"/>
                    <a:pt x="409575" y="199073"/>
                  </a:cubicBezTo>
                  <a:cubicBezTo>
                    <a:pt x="409575" y="201930"/>
                    <a:pt x="409575" y="202883"/>
                    <a:pt x="409575" y="203835"/>
                  </a:cubicBezTo>
                  <a:close/>
                </a:path>
              </a:pathLst>
            </a:custGeom>
            <a:solidFill>
              <a:srgbClr val="17C5CC"/>
            </a:solid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5E32E71-E252-4867-987D-B283B0CB68F8}"/>
                </a:ext>
              </a:extLst>
            </p:cNvPr>
            <p:cNvSpPr/>
            <p:nvPr/>
          </p:nvSpPr>
          <p:spPr>
            <a:xfrm>
              <a:off x="6518550" y="3111318"/>
              <a:ext cx="390525" cy="361950"/>
            </a:xfrm>
            <a:custGeom>
              <a:avLst/>
              <a:gdLst>
                <a:gd name="connsiteX0" fmla="*/ 391838 w 390525"/>
                <a:gd name="connsiteY0" fmla="*/ 187190 h 361950"/>
                <a:gd name="connsiteX1" fmla="*/ 165143 w 390525"/>
                <a:gd name="connsiteY1" fmla="*/ 365307 h 361950"/>
                <a:gd name="connsiteX2" fmla="*/ 6075 w 390525"/>
                <a:gd name="connsiteY2" fmla="*/ 251960 h 361950"/>
                <a:gd name="connsiteX3" fmla="*/ 1313 w 390525"/>
                <a:gd name="connsiteY3" fmla="*/ 179570 h 361950"/>
                <a:gd name="connsiteX4" fmla="*/ 228008 w 390525"/>
                <a:gd name="connsiteY4" fmla="*/ 1452 h 361950"/>
                <a:gd name="connsiteX5" fmla="*/ 387075 w 390525"/>
                <a:gd name="connsiteY5" fmla="*/ 114800 h 361950"/>
                <a:gd name="connsiteX6" fmla="*/ 391838 w 390525"/>
                <a:gd name="connsiteY6" fmla="*/ 18719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361950">
                  <a:moveTo>
                    <a:pt x="391838" y="187190"/>
                  </a:moveTo>
                  <a:cubicBezTo>
                    <a:pt x="378503" y="298632"/>
                    <a:pt x="277538" y="378642"/>
                    <a:pt x="165143" y="365307"/>
                  </a:cubicBezTo>
                  <a:cubicBezTo>
                    <a:pt x="93705" y="356735"/>
                    <a:pt x="34650" y="311967"/>
                    <a:pt x="6075" y="251960"/>
                  </a:cubicBezTo>
                  <a:cubicBezTo>
                    <a:pt x="360" y="229100"/>
                    <a:pt x="-1545" y="204335"/>
                    <a:pt x="1313" y="179570"/>
                  </a:cubicBezTo>
                  <a:cubicBezTo>
                    <a:pt x="14648" y="68127"/>
                    <a:pt x="115613" y="-11883"/>
                    <a:pt x="228008" y="1452"/>
                  </a:cubicBezTo>
                  <a:cubicBezTo>
                    <a:pt x="299445" y="10025"/>
                    <a:pt x="358500" y="54792"/>
                    <a:pt x="387075" y="114800"/>
                  </a:cubicBezTo>
                  <a:cubicBezTo>
                    <a:pt x="392790" y="138612"/>
                    <a:pt x="394695" y="162425"/>
                    <a:pt x="391838" y="187190"/>
                  </a:cubicBezTo>
                  <a:close/>
                </a:path>
              </a:pathLst>
            </a:custGeom>
            <a:solidFill>
              <a:srgbClr val="0EC0C0"/>
            </a:solid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473163B7-EE15-4D8E-9812-C6FA975ABEBD}"/>
                </a:ext>
              </a:extLst>
            </p:cNvPr>
            <p:cNvSpPr/>
            <p:nvPr/>
          </p:nvSpPr>
          <p:spPr>
            <a:xfrm>
              <a:off x="6516053" y="3111818"/>
              <a:ext cx="409575" cy="400050"/>
            </a:xfrm>
            <a:custGeom>
              <a:avLst/>
              <a:gdLst>
                <a:gd name="connsiteX0" fmla="*/ 410527 w 409575"/>
                <a:gd name="connsiteY0" fmla="*/ 209550 h 400050"/>
                <a:gd name="connsiteX1" fmla="*/ 410527 w 409575"/>
                <a:gd name="connsiteY1" fmla="*/ 199072 h 400050"/>
                <a:gd name="connsiteX2" fmla="*/ 339090 w 409575"/>
                <a:gd name="connsiteY2" fmla="*/ 199072 h 400050"/>
                <a:gd name="connsiteX3" fmla="*/ 326707 w 409575"/>
                <a:gd name="connsiteY3" fmla="*/ 113347 h 400050"/>
                <a:gd name="connsiteX4" fmla="*/ 388620 w 409575"/>
                <a:gd name="connsiteY4" fmla="*/ 113347 h 400050"/>
                <a:gd name="connsiteX5" fmla="*/ 382905 w 409575"/>
                <a:gd name="connsiteY5" fmla="*/ 102870 h 400050"/>
                <a:gd name="connsiteX6" fmla="*/ 322897 w 409575"/>
                <a:gd name="connsiteY6" fmla="*/ 102870 h 400050"/>
                <a:gd name="connsiteX7" fmla="*/ 300038 w 409575"/>
                <a:gd name="connsiteY7" fmla="*/ 52388 h 400050"/>
                <a:gd name="connsiteX8" fmla="*/ 260032 w 409575"/>
                <a:gd name="connsiteY8" fmla="*/ 6668 h 400050"/>
                <a:gd name="connsiteX9" fmla="*/ 229552 w 409575"/>
                <a:gd name="connsiteY9" fmla="*/ 952 h 400050"/>
                <a:gd name="connsiteX10" fmla="*/ 221932 w 409575"/>
                <a:gd name="connsiteY10" fmla="*/ 0 h 400050"/>
                <a:gd name="connsiteX11" fmla="*/ 312420 w 409575"/>
                <a:gd name="connsiteY11" fmla="*/ 102870 h 400050"/>
                <a:gd name="connsiteX12" fmla="*/ 210502 w 409575"/>
                <a:gd name="connsiteY12" fmla="*/ 102870 h 400050"/>
                <a:gd name="connsiteX13" fmla="*/ 210502 w 409575"/>
                <a:gd name="connsiteY13" fmla="*/ 0 h 400050"/>
                <a:gd name="connsiteX14" fmla="*/ 200025 w 409575"/>
                <a:gd name="connsiteY14" fmla="*/ 0 h 400050"/>
                <a:gd name="connsiteX15" fmla="*/ 200025 w 409575"/>
                <a:gd name="connsiteY15" fmla="*/ 102870 h 400050"/>
                <a:gd name="connsiteX16" fmla="*/ 98107 w 409575"/>
                <a:gd name="connsiteY16" fmla="*/ 102870 h 400050"/>
                <a:gd name="connsiteX17" fmla="*/ 188595 w 409575"/>
                <a:gd name="connsiteY17" fmla="*/ 0 h 400050"/>
                <a:gd name="connsiteX18" fmla="*/ 150495 w 409575"/>
                <a:gd name="connsiteY18" fmla="*/ 6668 h 400050"/>
                <a:gd name="connsiteX19" fmla="*/ 110490 w 409575"/>
                <a:gd name="connsiteY19" fmla="*/ 52388 h 400050"/>
                <a:gd name="connsiteX20" fmla="*/ 87630 w 409575"/>
                <a:gd name="connsiteY20" fmla="*/ 102870 h 400050"/>
                <a:gd name="connsiteX21" fmla="*/ 27622 w 409575"/>
                <a:gd name="connsiteY21" fmla="*/ 102870 h 400050"/>
                <a:gd name="connsiteX22" fmla="*/ 21907 w 409575"/>
                <a:gd name="connsiteY22" fmla="*/ 113347 h 400050"/>
                <a:gd name="connsiteX23" fmla="*/ 83820 w 409575"/>
                <a:gd name="connsiteY23" fmla="*/ 113347 h 400050"/>
                <a:gd name="connsiteX24" fmla="*/ 71438 w 409575"/>
                <a:gd name="connsiteY24" fmla="*/ 199072 h 400050"/>
                <a:gd name="connsiteX25" fmla="*/ 0 w 409575"/>
                <a:gd name="connsiteY25" fmla="*/ 199072 h 400050"/>
                <a:gd name="connsiteX26" fmla="*/ 0 w 409575"/>
                <a:gd name="connsiteY26" fmla="*/ 209550 h 400050"/>
                <a:gd name="connsiteX27" fmla="*/ 71438 w 409575"/>
                <a:gd name="connsiteY27" fmla="*/ 209550 h 400050"/>
                <a:gd name="connsiteX28" fmla="*/ 84772 w 409575"/>
                <a:gd name="connsiteY28" fmla="*/ 299085 h 400050"/>
                <a:gd name="connsiteX29" fmla="*/ 22860 w 409575"/>
                <a:gd name="connsiteY29" fmla="*/ 299085 h 400050"/>
                <a:gd name="connsiteX30" fmla="*/ 28575 w 409575"/>
                <a:gd name="connsiteY30" fmla="*/ 309562 h 400050"/>
                <a:gd name="connsiteX31" fmla="*/ 87630 w 409575"/>
                <a:gd name="connsiteY31" fmla="*/ 309562 h 400050"/>
                <a:gd name="connsiteX32" fmla="*/ 109538 w 409575"/>
                <a:gd name="connsiteY32" fmla="*/ 356235 h 400050"/>
                <a:gd name="connsiteX33" fmla="*/ 149542 w 409575"/>
                <a:gd name="connsiteY33" fmla="*/ 401955 h 400050"/>
                <a:gd name="connsiteX34" fmla="*/ 180022 w 409575"/>
                <a:gd name="connsiteY34" fmla="*/ 407670 h 400050"/>
                <a:gd name="connsiteX35" fmla="*/ 187642 w 409575"/>
                <a:gd name="connsiteY35" fmla="*/ 408622 h 400050"/>
                <a:gd name="connsiteX36" fmla="*/ 140017 w 409575"/>
                <a:gd name="connsiteY36" fmla="*/ 381000 h 400050"/>
                <a:gd name="connsiteX37" fmla="*/ 98107 w 409575"/>
                <a:gd name="connsiteY37" fmla="*/ 310515 h 400050"/>
                <a:gd name="connsiteX38" fmla="*/ 198120 w 409575"/>
                <a:gd name="connsiteY38" fmla="*/ 310515 h 400050"/>
                <a:gd name="connsiteX39" fmla="*/ 198120 w 409575"/>
                <a:gd name="connsiteY39" fmla="*/ 409575 h 400050"/>
                <a:gd name="connsiteX40" fmla="*/ 208597 w 409575"/>
                <a:gd name="connsiteY40" fmla="*/ 409575 h 400050"/>
                <a:gd name="connsiteX41" fmla="*/ 208597 w 409575"/>
                <a:gd name="connsiteY41" fmla="*/ 308610 h 400050"/>
                <a:gd name="connsiteX42" fmla="*/ 308610 w 409575"/>
                <a:gd name="connsiteY42" fmla="*/ 308610 h 400050"/>
                <a:gd name="connsiteX43" fmla="*/ 219075 w 409575"/>
                <a:gd name="connsiteY43" fmla="*/ 407670 h 400050"/>
                <a:gd name="connsiteX44" fmla="*/ 257175 w 409575"/>
                <a:gd name="connsiteY44" fmla="*/ 401003 h 400050"/>
                <a:gd name="connsiteX45" fmla="*/ 297180 w 409575"/>
                <a:gd name="connsiteY45" fmla="*/ 355283 h 400050"/>
                <a:gd name="connsiteX46" fmla="*/ 319088 w 409575"/>
                <a:gd name="connsiteY46" fmla="*/ 308610 h 400050"/>
                <a:gd name="connsiteX47" fmla="*/ 378142 w 409575"/>
                <a:gd name="connsiteY47" fmla="*/ 308610 h 400050"/>
                <a:gd name="connsiteX48" fmla="*/ 383857 w 409575"/>
                <a:gd name="connsiteY48" fmla="*/ 298133 h 400050"/>
                <a:gd name="connsiteX49" fmla="*/ 321945 w 409575"/>
                <a:gd name="connsiteY49" fmla="*/ 298133 h 400050"/>
                <a:gd name="connsiteX50" fmla="*/ 335280 w 409575"/>
                <a:gd name="connsiteY50" fmla="*/ 208597 h 400050"/>
                <a:gd name="connsiteX51" fmla="*/ 410527 w 409575"/>
                <a:gd name="connsiteY51" fmla="*/ 208597 h 400050"/>
                <a:gd name="connsiteX52" fmla="*/ 201930 w 409575"/>
                <a:gd name="connsiteY52" fmla="*/ 299085 h 400050"/>
                <a:gd name="connsiteX53" fmla="*/ 98107 w 409575"/>
                <a:gd name="connsiteY53" fmla="*/ 299085 h 400050"/>
                <a:gd name="connsiteX54" fmla="*/ 83820 w 409575"/>
                <a:gd name="connsiteY54" fmla="*/ 209550 h 400050"/>
                <a:gd name="connsiteX55" fmla="*/ 200977 w 409575"/>
                <a:gd name="connsiteY55" fmla="*/ 209550 h 400050"/>
                <a:gd name="connsiteX56" fmla="*/ 200977 w 409575"/>
                <a:gd name="connsiteY56" fmla="*/ 299085 h 400050"/>
                <a:gd name="connsiteX57" fmla="*/ 201930 w 409575"/>
                <a:gd name="connsiteY57" fmla="*/ 199072 h 400050"/>
                <a:gd name="connsiteX58" fmla="*/ 84772 w 409575"/>
                <a:gd name="connsiteY58" fmla="*/ 199072 h 400050"/>
                <a:gd name="connsiteX59" fmla="*/ 88582 w 409575"/>
                <a:gd name="connsiteY59" fmla="*/ 154305 h 400050"/>
                <a:gd name="connsiteX60" fmla="*/ 97155 w 409575"/>
                <a:gd name="connsiteY60" fmla="*/ 113347 h 400050"/>
                <a:gd name="connsiteX61" fmla="*/ 201930 w 409575"/>
                <a:gd name="connsiteY61" fmla="*/ 113347 h 400050"/>
                <a:gd name="connsiteX62" fmla="*/ 201930 w 409575"/>
                <a:gd name="connsiteY62" fmla="*/ 199072 h 400050"/>
                <a:gd name="connsiteX63" fmla="*/ 315277 w 409575"/>
                <a:gd name="connsiteY63" fmla="*/ 299085 h 400050"/>
                <a:gd name="connsiteX64" fmla="*/ 211455 w 409575"/>
                <a:gd name="connsiteY64" fmla="*/ 299085 h 400050"/>
                <a:gd name="connsiteX65" fmla="*/ 211455 w 409575"/>
                <a:gd name="connsiteY65" fmla="*/ 209550 h 400050"/>
                <a:gd name="connsiteX66" fmla="*/ 328613 w 409575"/>
                <a:gd name="connsiteY66" fmla="*/ 209550 h 400050"/>
                <a:gd name="connsiteX67" fmla="*/ 315277 w 409575"/>
                <a:gd name="connsiteY67" fmla="*/ 299085 h 400050"/>
                <a:gd name="connsiteX68" fmla="*/ 211455 w 409575"/>
                <a:gd name="connsiteY68" fmla="*/ 199072 h 400050"/>
                <a:gd name="connsiteX69" fmla="*/ 211455 w 409575"/>
                <a:gd name="connsiteY69" fmla="*/ 113347 h 400050"/>
                <a:gd name="connsiteX70" fmla="*/ 316230 w 409575"/>
                <a:gd name="connsiteY70" fmla="*/ 113347 h 400050"/>
                <a:gd name="connsiteX71" fmla="*/ 328613 w 409575"/>
                <a:gd name="connsiteY71" fmla="*/ 199072 h 400050"/>
                <a:gd name="connsiteX72" fmla="*/ 211455 w 409575"/>
                <a:gd name="connsiteY72" fmla="*/ 19907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09575" h="400050">
                  <a:moveTo>
                    <a:pt x="410527" y="209550"/>
                  </a:moveTo>
                  <a:cubicBezTo>
                    <a:pt x="410527" y="205740"/>
                    <a:pt x="410527" y="202883"/>
                    <a:pt x="410527" y="199072"/>
                  </a:cubicBezTo>
                  <a:lnTo>
                    <a:pt x="339090" y="199072"/>
                  </a:lnTo>
                  <a:cubicBezTo>
                    <a:pt x="339090" y="168593"/>
                    <a:pt x="334327" y="140018"/>
                    <a:pt x="326707" y="113347"/>
                  </a:cubicBezTo>
                  <a:lnTo>
                    <a:pt x="388620" y="113347"/>
                  </a:lnTo>
                  <a:cubicBezTo>
                    <a:pt x="386715" y="109538"/>
                    <a:pt x="384810" y="106680"/>
                    <a:pt x="382905" y="102870"/>
                  </a:cubicBezTo>
                  <a:lnTo>
                    <a:pt x="322897" y="102870"/>
                  </a:lnTo>
                  <a:cubicBezTo>
                    <a:pt x="317182" y="84772"/>
                    <a:pt x="309563" y="67627"/>
                    <a:pt x="300038" y="52388"/>
                  </a:cubicBezTo>
                  <a:cubicBezTo>
                    <a:pt x="288607" y="33338"/>
                    <a:pt x="274320" y="18097"/>
                    <a:pt x="260032" y="6668"/>
                  </a:cubicBezTo>
                  <a:cubicBezTo>
                    <a:pt x="250507" y="3810"/>
                    <a:pt x="240030" y="1905"/>
                    <a:pt x="229552" y="952"/>
                  </a:cubicBezTo>
                  <a:cubicBezTo>
                    <a:pt x="226695" y="952"/>
                    <a:pt x="224790" y="0"/>
                    <a:pt x="221932" y="0"/>
                  </a:cubicBezTo>
                  <a:cubicBezTo>
                    <a:pt x="260985" y="8572"/>
                    <a:pt x="294322" y="47625"/>
                    <a:pt x="312420" y="102870"/>
                  </a:cubicBezTo>
                  <a:lnTo>
                    <a:pt x="210502" y="102870"/>
                  </a:lnTo>
                  <a:lnTo>
                    <a:pt x="210502" y="0"/>
                  </a:lnTo>
                  <a:cubicBezTo>
                    <a:pt x="207645" y="0"/>
                    <a:pt x="203835" y="0"/>
                    <a:pt x="200025" y="0"/>
                  </a:cubicBezTo>
                  <a:lnTo>
                    <a:pt x="200025" y="102870"/>
                  </a:lnTo>
                  <a:lnTo>
                    <a:pt x="98107" y="102870"/>
                  </a:lnTo>
                  <a:cubicBezTo>
                    <a:pt x="116205" y="47625"/>
                    <a:pt x="149542" y="8572"/>
                    <a:pt x="188595" y="0"/>
                  </a:cubicBezTo>
                  <a:cubicBezTo>
                    <a:pt x="175260" y="952"/>
                    <a:pt x="162877" y="2857"/>
                    <a:pt x="150495" y="6668"/>
                  </a:cubicBezTo>
                  <a:cubicBezTo>
                    <a:pt x="135255" y="17145"/>
                    <a:pt x="121920" y="32385"/>
                    <a:pt x="110490" y="52388"/>
                  </a:cubicBezTo>
                  <a:cubicBezTo>
                    <a:pt x="100965" y="67627"/>
                    <a:pt x="93345" y="84772"/>
                    <a:pt x="87630" y="102870"/>
                  </a:cubicBezTo>
                  <a:lnTo>
                    <a:pt x="27622" y="102870"/>
                  </a:lnTo>
                  <a:cubicBezTo>
                    <a:pt x="25717" y="105727"/>
                    <a:pt x="23813" y="109538"/>
                    <a:pt x="21907" y="113347"/>
                  </a:cubicBezTo>
                  <a:lnTo>
                    <a:pt x="83820" y="113347"/>
                  </a:lnTo>
                  <a:cubicBezTo>
                    <a:pt x="76200" y="140018"/>
                    <a:pt x="72390" y="168593"/>
                    <a:pt x="71438" y="199072"/>
                  </a:cubicBezTo>
                  <a:lnTo>
                    <a:pt x="0" y="199072"/>
                  </a:lnTo>
                  <a:cubicBezTo>
                    <a:pt x="0" y="202883"/>
                    <a:pt x="0" y="205740"/>
                    <a:pt x="0" y="209550"/>
                  </a:cubicBezTo>
                  <a:lnTo>
                    <a:pt x="71438" y="209550"/>
                  </a:lnTo>
                  <a:cubicBezTo>
                    <a:pt x="71438" y="240983"/>
                    <a:pt x="76200" y="271462"/>
                    <a:pt x="84772" y="299085"/>
                  </a:cubicBezTo>
                  <a:lnTo>
                    <a:pt x="22860" y="299085"/>
                  </a:lnTo>
                  <a:cubicBezTo>
                    <a:pt x="24765" y="302895"/>
                    <a:pt x="26670" y="305753"/>
                    <a:pt x="28575" y="309562"/>
                  </a:cubicBezTo>
                  <a:lnTo>
                    <a:pt x="87630" y="309562"/>
                  </a:lnTo>
                  <a:cubicBezTo>
                    <a:pt x="93345" y="326708"/>
                    <a:pt x="100965" y="341947"/>
                    <a:pt x="109538" y="356235"/>
                  </a:cubicBezTo>
                  <a:cubicBezTo>
                    <a:pt x="120967" y="375285"/>
                    <a:pt x="135255" y="390525"/>
                    <a:pt x="149542" y="401955"/>
                  </a:cubicBezTo>
                  <a:cubicBezTo>
                    <a:pt x="159067" y="404812"/>
                    <a:pt x="169545" y="406718"/>
                    <a:pt x="180022" y="407670"/>
                  </a:cubicBezTo>
                  <a:cubicBezTo>
                    <a:pt x="182880" y="407670"/>
                    <a:pt x="184785" y="408622"/>
                    <a:pt x="187642" y="408622"/>
                  </a:cubicBezTo>
                  <a:cubicBezTo>
                    <a:pt x="170497" y="404812"/>
                    <a:pt x="154305" y="395287"/>
                    <a:pt x="140017" y="381000"/>
                  </a:cubicBezTo>
                  <a:cubicBezTo>
                    <a:pt x="122872" y="363855"/>
                    <a:pt x="108585" y="339090"/>
                    <a:pt x="98107" y="310515"/>
                  </a:cubicBezTo>
                  <a:lnTo>
                    <a:pt x="198120" y="310515"/>
                  </a:lnTo>
                  <a:lnTo>
                    <a:pt x="198120" y="409575"/>
                  </a:lnTo>
                  <a:cubicBezTo>
                    <a:pt x="200977" y="409575"/>
                    <a:pt x="204788" y="409575"/>
                    <a:pt x="208597" y="409575"/>
                  </a:cubicBezTo>
                  <a:lnTo>
                    <a:pt x="208597" y="308610"/>
                  </a:lnTo>
                  <a:lnTo>
                    <a:pt x="308610" y="308610"/>
                  </a:lnTo>
                  <a:cubicBezTo>
                    <a:pt x="289560" y="360997"/>
                    <a:pt x="257175" y="399097"/>
                    <a:pt x="219075" y="407670"/>
                  </a:cubicBezTo>
                  <a:cubicBezTo>
                    <a:pt x="232410" y="406718"/>
                    <a:pt x="244792" y="404812"/>
                    <a:pt x="257175" y="401003"/>
                  </a:cubicBezTo>
                  <a:cubicBezTo>
                    <a:pt x="272415" y="390525"/>
                    <a:pt x="285750" y="375285"/>
                    <a:pt x="297180" y="355283"/>
                  </a:cubicBezTo>
                  <a:cubicBezTo>
                    <a:pt x="305752" y="340995"/>
                    <a:pt x="313372" y="325755"/>
                    <a:pt x="319088" y="308610"/>
                  </a:cubicBezTo>
                  <a:lnTo>
                    <a:pt x="378142" y="308610"/>
                  </a:lnTo>
                  <a:cubicBezTo>
                    <a:pt x="380047" y="305753"/>
                    <a:pt x="381952" y="301943"/>
                    <a:pt x="383857" y="298133"/>
                  </a:cubicBezTo>
                  <a:lnTo>
                    <a:pt x="321945" y="298133"/>
                  </a:lnTo>
                  <a:cubicBezTo>
                    <a:pt x="330517" y="270510"/>
                    <a:pt x="335280" y="240030"/>
                    <a:pt x="335280" y="208597"/>
                  </a:cubicBezTo>
                  <a:lnTo>
                    <a:pt x="410527" y="208597"/>
                  </a:lnTo>
                  <a:close/>
                  <a:moveTo>
                    <a:pt x="201930" y="299085"/>
                  </a:moveTo>
                  <a:lnTo>
                    <a:pt x="98107" y="299085"/>
                  </a:lnTo>
                  <a:cubicBezTo>
                    <a:pt x="89535" y="272415"/>
                    <a:pt x="84772" y="241935"/>
                    <a:pt x="83820" y="209550"/>
                  </a:cubicBezTo>
                  <a:lnTo>
                    <a:pt x="200977" y="209550"/>
                  </a:lnTo>
                  <a:lnTo>
                    <a:pt x="200977" y="299085"/>
                  </a:lnTo>
                  <a:close/>
                  <a:moveTo>
                    <a:pt x="201930" y="199072"/>
                  </a:moveTo>
                  <a:lnTo>
                    <a:pt x="84772" y="199072"/>
                  </a:lnTo>
                  <a:cubicBezTo>
                    <a:pt x="84772" y="183833"/>
                    <a:pt x="86677" y="168593"/>
                    <a:pt x="88582" y="154305"/>
                  </a:cubicBezTo>
                  <a:cubicBezTo>
                    <a:pt x="90488" y="140018"/>
                    <a:pt x="93345" y="126682"/>
                    <a:pt x="97155" y="113347"/>
                  </a:cubicBezTo>
                  <a:lnTo>
                    <a:pt x="201930" y="113347"/>
                  </a:lnTo>
                  <a:lnTo>
                    <a:pt x="201930" y="199072"/>
                  </a:lnTo>
                  <a:close/>
                  <a:moveTo>
                    <a:pt x="315277" y="299085"/>
                  </a:moveTo>
                  <a:lnTo>
                    <a:pt x="211455" y="299085"/>
                  </a:lnTo>
                  <a:lnTo>
                    <a:pt x="211455" y="209550"/>
                  </a:lnTo>
                  <a:lnTo>
                    <a:pt x="328613" y="209550"/>
                  </a:lnTo>
                  <a:cubicBezTo>
                    <a:pt x="328613" y="241935"/>
                    <a:pt x="323850" y="271462"/>
                    <a:pt x="315277" y="299085"/>
                  </a:cubicBezTo>
                  <a:close/>
                  <a:moveTo>
                    <a:pt x="211455" y="199072"/>
                  </a:moveTo>
                  <a:lnTo>
                    <a:pt x="211455" y="113347"/>
                  </a:lnTo>
                  <a:lnTo>
                    <a:pt x="316230" y="113347"/>
                  </a:lnTo>
                  <a:cubicBezTo>
                    <a:pt x="323850" y="139065"/>
                    <a:pt x="328613" y="168593"/>
                    <a:pt x="328613" y="199072"/>
                  </a:cubicBezTo>
                  <a:lnTo>
                    <a:pt x="211455" y="199072"/>
                  </a:lnTo>
                  <a:close/>
                </a:path>
              </a:pathLst>
            </a:custGeom>
            <a:solidFill>
              <a:srgbClr val="22DDDD"/>
            </a:solid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E5206810-06B3-44F2-931A-CDD6EC06F4BA}"/>
                </a:ext>
              </a:extLst>
            </p:cNvPr>
            <p:cNvSpPr/>
            <p:nvPr/>
          </p:nvSpPr>
          <p:spPr>
            <a:xfrm>
              <a:off x="6543166" y="3132698"/>
              <a:ext cx="295275" cy="276225"/>
            </a:xfrm>
            <a:custGeom>
              <a:avLst/>
              <a:gdLst>
                <a:gd name="connsiteX0" fmla="*/ 300547 w 295275"/>
                <a:gd name="connsiteY0" fmla="*/ 56272 h 276225"/>
                <a:gd name="connsiteX1" fmla="*/ 35752 w 295275"/>
                <a:gd name="connsiteY1" fmla="*/ 278205 h 276225"/>
                <a:gd name="connsiteX2" fmla="*/ 300547 w 295275"/>
                <a:gd name="connsiteY2" fmla="*/ 56272 h 276225"/>
              </a:gdLst>
              <a:ahLst/>
              <a:cxnLst>
                <a:cxn ang="0">
                  <a:pos x="connsiteX0" y="connsiteY0"/>
                </a:cxn>
                <a:cxn ang="0">
                  <a:pos x="connsiteX1" y="connsiteY1"/>
                </a:cxn>
                <a:cxn ang="0">
                  <a:pos x="connsiteX2" y="connsiteY2"/>
                </a:cxn>
              </a:cxnLst>
              <a:rect l="l" t="t" r="r" b="b"/>
              <a:pathLst>
                <a:path w="295275" h="276225">
                  <a:moveTo>
                    <a:pt x="300547" y="56272"/>
                  </a:moveTo>
                  <a:cubicBezTo>
                    <a:pt x="151957" y="-23738"/>
                    <a:pt x="-20446" y="126757"/>
                    <a:pt x="35752" y="278205"/>
                  </a:cubicBezTo>
                  <a:cubicBezTo>
                    <a:pt x="-91883" y="105802"/>
                    <a:pt x="151957" y="-101843"/>
                    <a:pt x="300547" y="56272"/>
                  </a:cubicBezTo>
                  <a:close/>
                </a:path>
              </a:pathLst>
            </a:custGeom>
            <a:solidFill>
              <a:srgbClr val="BDBDBD"/>
            </a:solid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4319A953-D86C-4673-AB7D-12AB79EE70F2}"/>
                </a:ext>
              </a:extLst>
            </p:cNvPr>
            <p:cNvSpPr/>
            <p:nvPr/>
          </p:nvSpPr>
          <p:spPr>
            <a:xfrm>
              <a:off x="6524625" y="3227070"/>
              <a:ext cx="400050" cy="285750"/>
            </a:xfrm>
            <a:custGeom>
              <a:avLst/>
              <a:gdLst>
                <a:gd name="connsiteX0" fmla="*/ 381000 w 400050"/>
                <a:gd name="connsiteY0" fmla="*/ 0 h 285750"/>
                <a:gd name="connsiteX1" fmla="*/ 385763 w 400050"/>
                <a:gd name="connsiteY1" fmla="*/ 72390 h 285750"/>
                <a:gd name="connsiteX2" fmla="*/ 159067 w 400050"/>
                <a:gd name="connsiteY2" fmla="*/ 250508 h 285750"/>
                <a:gd name="connsiteX3" fmla="*/ 0 w 400050"/>
                <a:gd name="connsiteY3" fmla="*/ 137160 h 285750"/>
                <a:gd name="connsiteX4" fmla="*/ 17145 w 400050"/>
                <a:gd name="connsiteY4" fmla="*/ 183833 h 285750"/>
                <a:gd name="connsiteX5" fmla="*/ 22860 w 400050"/>
                <a:gd name="connsiteY5" fmla="*/ 194310 h 285750"/>
                <a:gd name="connsiteX6" fmla="*/ 143828 w 400050"/>
                <a:gd name="connsiteY6" fmla="*/ 286703 h 285750"/>
                <a:gd name="connsiteX7" fmla="*/ 174308 w 400050"/>
                <a:gd name="connsiteY7" fmla="*/ 292418 h 285750"/>
                <a:gd name="connsiteX8" fmla="*/ 181928 w 400050"/>
                <a:gd name="connsiteY8" fmla="*/ 293370 h 285750"/>
                <a:gd name="connsiteX9" fmla="*/ 193358 w 400050"/>
                <a:gd name="connsiteY9" fmla="*/ 294322 h 285750"/>
                <a:gd name="connsiteX10" fmla="*/ 203835 w 400050"/>
                <a:gd name="connsiteY10" fmla="*/ 294322 h 285750"/>
                <a:gd name="connsiteX11" fmla="*/ 215265 w 400050"/>
                <a:gd name="connsiteY11" fmla="*/ 293370 h 285750"/>
                <a:gd name="connsiteX12" fmla="*/ 253365 w 400050"/>
                <a:gd name="connsiteY12" fmla="*/ 286703 h 285750"/>
                <a:gd name="connsiteX13" fmla="*/ 374333 w 400050"/>
                <a:gd name="connsiteY13" fmla="*/ 194310 h 285750"/>
                <a:gd name="connsiteX14" fmla="*/ 380047 w 400050"/>
                <a:gd name="connsiteY14" fmla="*/ 183833 h 285750"/>
                <a:gd name="connsiteX15" fmla="*/ 401955 w 400050"/>
                <a:gd name="connsiteY15" fmla="*/ 113347 h 285750"/>
                <a:gd name="connsiteX16" fmla="*/ 402908 w 400050"/>
                <a:gd name="connsiteY16" fmla="*/ 94297 h 285750"/>
                <a:gd name="connsiteX17" fmla="*/ 402908 w 400050"/>
                <a:gd name="connsiteY17" fmla="*/ 83820 h 285750"/>
                <a:gd name="connsiteX18" fmla="*/ 381000 w 400050"/>
                <a:gd name="connsiteY1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050" h="285750">
                  <a:moveTo>
                    <a:pt x="381000" y="0"/>
                  </a:moveTo>
                  <a:cubicBezTo>
                    <a:pt x="386715" y="22860"/>
                    <a:pt x="388620" y="47625"/>
                    <a:pt x="385763" y="72390"/>
                  </a:cubicBezTo>
                  <a:cubicBezTo>
                    <a:pt x="372428" y="183833"/>
                    <a:pt x="271463" y="263843"/>
                    <a:pt x="159067" y="250508"/>
                  </a:cubicBezTo>
                  <a:cubicBezTo>
                    <a:pt x="87630" y="241935"/>
                    <a:pt x="29528" y="197168"/>
                    <a:pt x="0" y="137160"/>
                  </a:cubicBezTo>
                  <a:cubicBezTo>
                    <a:pt x="3810" y="153353"/>
                    <a:pt x="9525" y="168593"/>
                    <a:pt x="17145" y="183833"/>
                  </a:cubicBezTo>
                  <a:cubicBezTo>
                    <a:pt x="19050" y="187643"/>
                    <a:pt x="20955" y="190500"/>
                    <a:pt x="22860" y="194310"/>
                  </a:cubicBezTo>
                  <a:cubicBezTo>
                    <a:pt x="49530" y="238125"/>
                    <a:pt x="92392" y="272415"/>
                    <a:pt x="143828" y="286703"/>
                  </a:cubicBezTo>
                  <a:cubicBezTo>
                    <a:pt x="153353" y="289560"/>
                    <a:pt x="163830" y="291465"/>
                    <a:pt x="174308" y="292418"/>
                  </a:cubicBezTo>
                  <a:cubicBezTo>
                    <a:pt x="177165" y="292418"/>
                    <a:pt x="179070" y="293370"/>
                    <a:pt x="181928" y="293370"/>
                  </a:cubicBezTo>
                  <a:cubicBezTo>
                    <a:pt x="185738" y="293370"/>
                    <a:pt x="189547" y="294322"/>
                    <a:pt x="193358" y="294322"/>
                  </a:cubicBezTo>
                  <a:cubicBezTo>
                    <a:pt x="196215" y="294322"/>
                    <a:pt x="200025" y="294322"/>
                    <a:pt x="203835" y="294322"/>
                  </a:cubicBezTo>
                  <a:cubicBezTo>
                    <a:pt x="207645" y="294322"/>
                    <a:pt x="211455" y="294322"/>
                    <a:pt x="215265" y="293370"/>
                  </a:cubicBezTo>
                  <a:cubicBezTo>
                    <a:pt x="228600" y="292418"/>
                    <a:pt x="240983" y="290513"/>
                    <a:pt x="253365" y="286703"/>
                  </a:cubicBezTo>
                  <a:cubicBezTo>
                    <a:pt x="303847" y="272415"/>
                    <a:pt x="347663" y="240030"/>
                    <a:pt x="374333" y="194310"/>
                  </a:cubicBezTo>
                  <a:cubicBezTo>
                    <a:pt x="376238" y="191453"/>
                    <a:pt x="378142" y="187643"/>
                    <a:pt x="380047" y="183833"/>
                  </a:cubicBezTo>
                  <a:cubicBezTo>
                    <a:pt x="391478" y="162878"/>
                    <a:pt x="399097" y="139065"/>
                    <a:pt x="401955" y="113347"/>
                  </a:cubicBezTo>
                  <a:cubicBezTo>
                    <a:pt x="402908" y="106680"/>
                    <a:pt x="402908" y="100965"/>
                    <a:pt x="402908" y="94297"/>
                  </a:cubicBezTo>
                  <a:cubicBezTo>
                    <a:pt x="402908" y="90488"/>
                    <a:pt x="402908" y="87630"/>
                    <a:pt x="402908" y="83820"/>
                  </a:cubicBezTo>
                  <a:cubicBezTo>
                    <a:pt x="401003" y="54293"/>
                    <a:pt x="394335" y="25718"/>
                    <a:pt x="381000" y="0"/>
                  </a:cubicBezTo>
                  <a:close/>
                </a:path>
              </a:pathLst>
            </a:custGeom>
            <a:solidFill>
              <a:srgbClr val="DFDFDF"/>
            </a:solid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9F8B9FBE-2951-4FA7-81E5-B21BE6A79D13}"/>
                </a:ext>
              </a:extLst>
            </p:cNvPr>
            <p:cNvSpPr/>
            <p:nvPr/>
          </p:nvSpPr>
          <p:spPr>
            <a:xfrm>
              <a:off x="6529006" y="3186035"/>
              <a:ext cx="390525" cy="285750"/>
            </a:xfrm>
            <a:custGeom>
              <a:avLst/>
              <a:gdLst>
                <a:gd name="connsiteX0" fmla="*/ 11811 w 390525"/>
                <a:gd name="connsiteY0" fmla="*/ 285827 h 285750"/>
                <a:gd name="connsiteX1" fmla="*/ 5144 w 390525"/>
                <a:gd name="connsiteY1" fmla="*/ 283922 h 285750"/>
                <a:gd name="connsiteX2" fmla="*/ 2286 w 390525"/>
                <a:gd name="connsiteY2" fmla="*/ 266777 h 285750"/>
                <a:gd name="connsiteX3" fmla="*/ 111823 w 390525"/>
                <a:gd name="connsiteY3" fmla="*/ 104852 h 285750"/>
                <a:gd name="connsiteX4" fmla="*/ 120396 w 390525"/>
                <a:gd name="connsiteY4" fmla="*/ 99137 h 285750"/>
                <a:gd name="connsiteX5" fmla="*/ 129921 w 390525"/>
                <a:gd name="connsiteY5" fmla="*/ 102947 h 285750"/>
                <a:gd name="connsiteX6" fmla="*/ 244221 w 390525"/>
                <a:gd name="connsiteY6" fmla="*/ 217247 h 285750"/>
                <a:gd name="connsiteX7" fmla="*/ 371856 w 390525"/>
                <a:gd name="connsiteY7" fmla="*/ 5792 h 285750"/>
                <a:gd name="connsiteX8" fmla="*/ 389001 w 390525"/>
                <a:gd name="connsiteY8" fmla="*/ 1982 h 285750"/>
                <a:gd name="connsiteX9" fmla="*/ 392811 w 390525"/>
                <a:gd name="connsiteY9" fmla="*/ 19127 h 285750"/>
                <a:gd name="connsiteX10" fmla="*/ 257556 w 390525"/>
                <a:gd name="connsiteY10" fmla="*/ 242965 h 285750"/>
                <a:gd name="connsiteX11" fmla="*/ 248984 w 390525"/>
                <a:gd name="connsiteY11" fmla="*/ 248680 h 285750"/>
                <a:gd name="connsiteX12" fmla="*/ 238506 w 390525"/>
                <a:gd name="connsiteY12" fmla="*/ 244870 h 285750"/>
                <a:gd name="connsiteX13" fmla="*/ 123253 w 390525"/>
                <a:gd name="connsiteY13" fmla="*/ 129617 h 285750"/>
                <a:gd name="connsiteX14" fmla="*/ 22289 w 390525"/>
                <a:gd name="connsiteY14" fmla="*/ 279160 h 285750"/>
                <a:gd name="connsiteX15" fmla="*/ 11811 w 390525"/>
                <a:gd name="connsiteY15" fmla="*/ 285827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525" h="285750">
                  <a:moveTo>
                    <a:pt x="11811" y="285827"/>
                  </a:moveTo>
                  <a:cubicBezTo>
                    <a:pt x="9906" y="285827"/>
                    <a:pt x="7048" y="284875"/>
                    <a:pt x="5144" y="283922"/>
                  </a:cubicBezTo>
                  <a:cubicBezTo>
                    <a:pt x="-572" y="280112"/>
                    <a:pt x="-1524" y="272492"/>
                    <a:pt x="2286" y="266777"/>
                  </a:cubicBezTo>
                  <a:lnTo>
                    <a:pt x="111823" y="104852"/>
                  </a:lnTo>
                  <a:cubicBezTo>
                    <a:pt x="113728" y="101995"/>
                    <a:pt x="117539" y="100090"/>
                    <a:pt x="120396" y="99137"/>
                  </a:cubicBezTo>
                  <a:cubicBezTo>
                    <a:pt x="124206" y="99137"/>
                    <a:pt x="128016" y="100090"/>
                    <a:pt x="129921" y="102947"/>
                  </a:cubicBezTo>
                  <a:lnTo>
                    <a:pt x="244221" y="217247"/>
                  </a:lnTo>
                  <a:lnTo>
                    <a:pt x="371856" y="5792"/>
                  </a:lnTo>
                  <a:cubicBezTo>
                    <a:pt x="375666" y="77"/>
                    <a:pt x="383286" y="-1828"/>
                    <a:pt x="389001" y="1982"/>
                  </a:cubicBezTo>
                  <a:cubicBezTo>
                    <a:pt x="394716" y="5792"/>
                    <a:pt x="396621" y="13412"/>
                    <a:pt x="392811" y="19127"/>
                  </a:cubicBezTo>
                  <a:lnTo>
                    <a:pt x="257556" y="242965"/>
                  </a:lnTo>
                  <a:cubicBezTo>
                    <a:pt x="255651" y="245822"/>
                    <a:pt x="251841" y="248680"/>
                    <a:pt x="248984" y="248680"/>
                  </a:cubicBezTo>
                  <a:cubicBezTo>
                    <a:pt x="245173" y="248680"/>
                    <a:pt x="241364" y="247727"/>
                    <a:pt x="238506" y="244870"/>
                  </a:cubicBezTo>
                  <a:lnTo>
                    <a:pt x="123253" y="129617"/>
                  </a:lnTo>
                  <a:lnTo>
                    <a:pt x="22289" y="279160"/>
                  </a:lnTo>
                  <a:cubicBezTo>
                    <a:pt x="19431" y="283922"/>
                    <a:pt x="15621" y="285827"/>
                    <a:pt x="11811" y="285827"/>
                  </a:cubicBezTo>
                  <a:close/>
                </a:path>
              </a:pathLst>
            </a:custGeom>
            <a:solidFill>
              <a:srgbClr val="16405E"/>
            </a:solidFill>
            <a:ln w="9525"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634E0006-F310-431C-B36E-54CB0BC5F5AA}"/>
                </a:ext>
              </a:extLst>
            </p:cNvPr>
            <p:cNvSpPr/>
            <p:nvPr/>
          </p:nvSpPr>
          <p:spPr>
            <a:xfrm>
              <a:off x="6504622" y="3428048"/>
              <a:ext cx="66675" cy="66675"/>
            </a:xfrm>
            <a:custGeom>
              <a:avLst/>
              <a:gdLst>
                <a:gd name="connsiteX0" fmla="*/ 72390 w 66675"/>
                <a:gd name="connsiteY0" fmla="*/ 36195 h 66675"/>
                <a:gd name="connsiteX1" fmla="*/ 36195 w 66675"/>
                <a:gd name="connsiteY1" fmla="*/ 72390 h 66675"/>
                <a:gd name="connsiteX2" fmla="*/ 0 w 66675"/>
                <a:gd name="connsiteY2" fmla="*/ 36195 h 66675"/>
                <a:gd name="connsiteX3" fmla="*/ 36195 w 66675"/>
                <a:gd name="connsiteY3" fmla="*/ 0 h 66675"/>
                <a:gd name="connsiteX4" fmla="*/ 72390 w 66675"/>
                <a:gd name="connsiteY4" fmla="*/ 3619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195"/>
                  </a:moveTo>
                  <a:cubicBezTo>
                    <a:pt x="72390" y="56198"/>
                    <a:pt x="56198" y="72390"/>
                    <a:pt x="36195" y="72390"/>
                  </a:cubicBezTo>
                  <a:cubicBezTo>
                    <a:pt x="16193" y="72390"/>
                    <a:pt x="0" y="56198"/>
                    <a:pt x="0" y="36195"/>
                  </a:cubicBezTo>
                  <a:cubicBezTo>
                    <a:pt x="0" y="16192"/>
                    <a:pt x="16193" y="0"/>
                    <a:pt x="36195" y="0"/>
                  </a:cubicBezTo>
                  <a:cubicBezTo>
                    <a:pt x="56198" y="0"/>
                    <a:pt x="72390" y="16192"/>
                    <a:pt x="72390" y="36195"/>
                  </a:cubicBezTo>
                  <a:close/>
                </a:path>
              </a:pathLst>
            </a:custGeom>
            <a:solidFill>
              <a:srgbClr val="1C4D6B"/>
            </a:solidFill>
            <a:ln w="9525"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1629B214-2BE1-48DD-B4AE-05C7825D317B}"/>
                </a:ext>
              </a:extLst>
            </p:cNvPr>
            <p:cNvSpPr/>
            <p:nvPr/>
          </p:nvSpPr>
          <p:spPr>
            <a:xfrm>
              <a:off x="6614160" y="3270885"/>
              <a:ext cx="66675" cy="66675"/>
            </a:xfrm>
            <a:custGeom>
              <a:avLst/>
              <a:gdLst>
                <a:gd name="connsiteX0" fmla="*/ 72390 w 66675"/>
                <a:gd name="connsiteY0" fmla="*/ 36195 h 66675"/>
                <a:gd name="connsiteX1" fmla="*/ 36195 w 66675"/>
                <a:gd name="connsiteY1" fmla="*/ 72390 h 66675"/>
                <a:gd name="connsiteX2" fmla="*/ 0 w 66675"/>
                <a:gd name="connsiteY2" fmla="*/ 36195 h 66675"/>
                <a:gd name="connsiteX3" fmla="*/ 36195 w 66675"/>
                <a:gd name="connsiteY3" fmla="*/ 0 h 66675"/>
                <a:gd name="connsiteX4" fmla="*/ 72390 w 66675"/>
                <a:gd name="connsiteY4" fmla="*/ 3619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195"/>
                  </a:moveTo>
                  <a:cubicBezTo>
                    <a:pt x="72390" y="56198"/>
                    <a:pt x="56198" y="72390"/>
                    <a:pt x="36195" y="72390"/>
                  </a:cubicBezTo>
                  <a:cubicBezTo>
                    <a:pt x="16193" y="72390"/>
                    <a:pt x="0" y="56198"/>
                    <a:pt x="0" y="36195"/>
                  </a:cubicBezTo>
                  <a:cubicBezTo>
                    <a:pt x="0" y="16192"/>
                    <a:pt x="16193" y="0"/>
                    <a:pt x="36195" y="0"/>
                  </a:cubicBezTo>
                  <a:cubicBezTo>
                    <a:pt x="56198" y="0"/>
                    <a:pt x="72390" y="16192"/>
                    <a:pt x="72390" y="36195"/>
                  </a:cubicBezTo>
                  <a:close/>
                </a:path>
              </a:pathLst>
            </a:custGeom>
            <a:solidFill>
              <a:srgbClr val="1C4D6B"/>
            </a:solidFill>
            <a:ln w="9525"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447E234F-0C60-4124-9354-F975BCE6569A}"/>
                </a:ext>
              </a:extLst>
            </p:cNvPr>
            <p:cNvSpPr/>
            <p:nvPr/>
          </p:nvSpPr>
          <p:spPr>
            <a:xfrm>
              <a:off x="6736080" y="3379432"/>
              <a:ext cx="66675" cy="66675"/>
            </a:xfrm>
            <a:custGeom>
              <a:avLst/>
              <a:gdLst>
                <a:gd name="connsiteX0" fmla="*/ 72390 w 66675"/>
                <a:gd name="connsiteY0" fmla="*/ 36233 h 66675"/>
                <a:gd name="connsiteX1" fmla="*/ 36195 w 66675"/>
                <a:gd name="connsiteY1" fmla="*/ 72428 h 66675"/>
                <a:gd name="connsiteX2" fmla="*/ 0 w 66675"/>
                <a:gd name="connsiteY2" fmla="*/ 36233 h 66675"/>
                <a:gd name="connsiteX3" fmla="*/ 36195 w 66675"/>
                <a:gd name="connsiteY3" fmla="*/ 38 h 66675"/>
                <a:gd name="connsiteX4" fmla="*/ 72390 w 66675"/>
                <a:gd name="connsiteY4" fmla="*/ 36233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233"/>
                  </a:moveTo>
                  <a:cubicBezTo>
                    <a:pt x="72390" y="56235"/>
                    <a:pt x="56198" y="72428"/>
                    <a:pt x="36195" y="72428"/>
                  </a:cubicBezTo>
                  <a:cubicBezTo>
                    <a:pt x="16192" y="72428"/>
                    <a:pt x="0" y="56235"/>
                    <a:pt x="0" y="36233"/>
                  </a:cubicBezTo>
                  <a:cubicBezTo>
                    <a:pt x="0" y="16230"/>
                    <a:pt x="16192" y="38"/>
                    <a:pt x="36195" y="38"/>
                  </a:cubicBezTo>
                  <a:cubicBezTo>
                    <a:pt x="56198" y="-915"/>
                    <a:pt x="72390" y="16230"/>
                    <a:pt x="72390" y="36233"/>
                  </a:cubicBezTo>
                  <a:close/>
                </a:path>
              </a:pathLst>
            </a:custGeom>
            <a:solidFill>
              <a:srgbClr val="1C4D6B"/>
            </a:solidFill>
            <a:ln w="9525"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55A84E72-2074-4D8A-88C3-D6B07B8D1A41}"/>
                </a:ext>
              </a:extLst>
            </p:cNvPr>
            <p:cNvSpPr/>
            <p:nvPr/>
          </p:nvSpPr>
          <p:spPr>
            <a:xfrm>
              <a:off x="6872288" y="3163252"/>
              <a:ext cx="66675" cy="66675"/>
            </a:xfrm>
            <a:custGeom>
              <a:avLst/>
              <a:gdLst>
                <a:gd name="connsiteX0" fmla="*/ 72390 w 66675"/>
                <a:gd name="connsiteY0" fmla="*/ 36195 h 66675"/>
                <a:gd name="connsiteX1" fmla="*/ 36195 w 66675"/>
                <a:gd name="connsiteY1" fmla="*/ 72390 h 66675"/>
                <a:gd name="connsiteX2" fmla="*/ 0 w 66675"/>
                <a:gd name="connsiteY2" fmla="*/ 36195 h 66675"/>
                <a:gd name="connsiteX3" fmla="*/ 36195 w 66675"/>
                <a:gd name="connsiteY3" fmla="*/ 0 h 66675"/>
                <a:gd name="connsiteX4" fmla="*/ 72390 w 66675"/>
                <a:gd name="connsiteY4" fmla="*/ 3619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195"/>
                  </a:moveTo>
                  <a:cubicBezTo>
                    <a:pt x="72390" y="56198"/>
                    <a:pt x="56197" y="72390"/>
                    <a:pt x="36195" y="72390"/>
                  </a:cubicBezTo>
                  <a:cubicBezTo>
                    <a:pt x="16192" y="72390"/>
                    <a:pt x="0" y="56198"/>
                    <a:pt x="0" y="36195"/>
                  </a:cubicBezTo>
                  <a:cubicBezTo>
                    <a:pt x="0" y="16193"/>
                    <a:pt x="16192" y="0"/>
                    <a:pt x="36195" y="0"/>
                  </a:cubicBezTo>
                  <a:cubicBezTo>
                    <a:pt x="56197" y="0"/>
                    <a:pt x="72390" y="16193"/>
                    <a:pt x="72390" y="36195"/>
                  </a:cubicBezTo>
                  <a:close/>
                </a:path>
              </a:pathLst>
            </a:custGeom>
            <a:solidFill>
              <a:srgbClr val="1C4D6B"/>
            </a:solidFill>
            <a:ln w="9525"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3FA492B7-CDC3-4816-A67C-6A78A81AB85E}"/>
                </a:ext>
              </a:extLst>
            </p:cNvPr>
            <p:cNvSpPr/>
            <p:nvPr/>
          </p:nvSpPr>
          <p:spPr>
            <a:xfrm>
              <a:off x="6474142" y="3190875"/>
              <a:ext cx="523875" cy="361950"/>
            </a:xfrm>
            <a:custGeom>
              <a:avLst/>
              <a:gdLst>
                <a:gd name="connsiteX0" fmla="*/ 518160 w 523875"/>
                <a:gd name="connsiteY0" fmla="*/ 366713 h 361950"/>
                <a:gd name="connsiteX1" fmla="*/ 11430 w 523875"/>
                <a:gd name="connsiteY1" fmla="*/ 366713 h 361950"/>
                <a:gd name="connsiteX2" fmla="*/ 0 w 523875"/>
                <a:gd name="connsiteY2" fmla="*/ 355283 h 361950"/>
                <a:gd name="connsiteX3" fmla="*/ 0 w 523875"/>
                <a:gd name="connsiteY3" fmla="*/ 11430 h 361950"/>
                <a:gd name="connsiteX4" fmla="*/ 11430 w 523875"/>
                <a:gd name="connsiteY4" fmla="*/ 0 h 361950"/>
                <a:gd name="connsiteX5" fmla="*/ 22860 w 523875"/>
                <a:gd name="connsiteY5" fmla="*/ 11430 h 361950"/>
                <a:gd name="connsiteX6" fmla="*/ 22860 w 523875"/>
                <a:gd name="connsiteY6" fmla="*/ 342900 h 361950"/>
                <a:gd name="connsiteX7" fmla="*/ 517208 w 523875"/>
                <a:gd name="connsiteY7" fmla="*/ 342900 h 361950"/>
                <a:gd name="connsiteX8" fmla="*/ 528638 w 523875"/>
                <a:gd name="connsiteY8" fmla="*/ 354330 h 361950"/>
                <a:gd name="connsiteX9" fmla="*/ 518160 w 523875"/>
                <a:gd name="connsiteY9" fmla="*/ 36671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5" h="361950">
                  <a:moveTo>
                    <a:pt x="518160" y="366713"/>
                  </a:moveTo>
                  <a:lnTo>
                    <a:pt x="11430" y="366713"/>
                  </a:lnTo>
                  <a:cubicBezTo>
                    <a:pt x="4763" y="366713"/>
                    <a:pt x="0" y="360998"/>
                    <a:pt x="0" y="355283"/>
                  </a:cubicBezTo>
                  <a:lnTo>
                    <a:pt x="0" y="11430"/>
                  </a:lnTo>
                  <a:cubicBezTo>
                    <a:pt x="0" y="4763"/>
                    <a:pt x="5715" y="0"/>
                    <a:pt x="11430" y="0"/>
                  </a:cubicBezTo>
                  <a:cubicBezTo>
                    <a:pt x="18098" y="0"/>
                    <a:pt x="22860" y="5715"/>
                    <a:pt x="22860" y="11430"/>
                  </a:cubicBezTo>
                  <a:lnTo>
                    <a:pt x="22860" y="342900"/>
                  </a:lnTo>
                  <a:lnTo>
                    <a:pt x="517208" y="342900"/>
                  </a:lnTo>
                  <a:cubicBezTo>
                    <a:pt x="523875" y="342900"/>
                    <a:pt x="528638" y="348615"/>
                    <a:pt x="528638" y="354330"/>
                  </a:cubicBezTo>
                  <a:cubicBezTo>
                    <a:pt x="529590" y="361950"/>
                    <a:pt x="524828" y="366713"/>
                    <a:pt x="518160" y="366713"/>
                  </a:cubicBezTo>
                  <a:close/>
                </a:path>
              </a:pathLst>
            </a:custGeom>
            <a:solidFill>
              <a:srgbClr val="16405E"/>
            </a:solidFill>
            <a:ln w="9525"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A2E8C8F-2E0F-48C7-9B32-51468A864D8A}"/>
                </a:ext>
              </a:extLst>
            </p:cNvPr>
            <p:cNvSpPr/>
            <p:nvPr/>
          </p:nvSpPr>
          <p:spPr>
            <a:xfrm>
              <a:off x="6607492" y="3267075"/>
              <a:ext cx="381000" cy="323850"/>
            </a:xfrm>
            <a:custGeom>
              <a:avLst/>
              <a:gdLst>
                <a:gd name="connsiteX0" fmla="*/ 353378 w 381000"/>
                <a:gd name="connsiteY0" fmla="*/ 0 h 323850"/>
                <a:gd name="connsiteX1" fmla="*/ 353378 w 381000"/>
                <a:gd name="connsiteY1" fmla="*/ 952 h 323850"/>
                <a:gd name="connsiteX2" fmla="*/ 353378 w 381000"/>
                <a:gd name="connsiteY2" fmla="*/ 1905 h 323850"/>
                <a:gd name="connsiteX3" fmla="*/ 257175 w 381000"/>
                <a:gd name="connsiteY3" fmla="*/ 116205 h 323850"/>
                <a:gd name="connsiteX4" fmla="*/ 248603 w 381000"/>
                <a:gd name="connsiteY4" fmla="*/ 120015 h 323850"/>
                <a:gd name="connsiteX5" fmla="*/ 296228 w 381000"/>
                <a:gd name="connsiteY5" fmla="*/ 134302 h 323850"/>
                <a:gd name="connsiteX6" fmla="*/ 0 w 381000"/>
                <a:gd name="connsiteY6" fmla="*/ 317183 h 323850"/>
                <a:gd name="connsiteX7" fmla="*/ 357188 w 381000"/>
                <a:gd name="connsiteY7" fmla="*/ 177165 h 323850"/>
                <a:gd name="connsiteX8" fmla="*/ 385763 w 381000"/>
                <a:gd name="connsiteY8" fmla="*/ 212408 h 323850"/>
                <a:gd name="connsiteX9" fmla="*/ 353378 w 381000"/>
                <a:gd name="connsiteY9"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23850">
                  <a:moveTo>
                    <a:pt x="353378" y="0"/>
                  </a:moveTo>
                  <a:cubicBezTo>
                    <a:pt x="353378" y="0"/>
                    <a:pt x="353378" y="952"/>
                    <a:pt x="353378" y="952"/>
                  </a:cubicBezTo>
                  <a:cubicBezTo>
                    <a:pt x="353378" y="952"/>
                    <a:pt x="353378" y="1905"/>
                    <a:pt x="353378" y="1905"/>
                  </a:cubicBezTo>
                  <a:cubicBezTo>
                    <a:pt x="332423" y="57150"/>
                    <a:pt x="297180" y="94298"/>
                    <a:pt x="257175" y="116205"/>
                  </a:cubicBezTo>
                  <a:cubicBezTo>
                    <a:pt x="254317" y="118110"/>
                    <a:pt x="251460" y="119063"/>
                    <a:pt x="248603" y="120015"/>
                  </a:cubicBezTo>
                  <a:cubicBezTo>
                    <a:pt x="264795" y="125730"/>
                    <a:pt x="280988" y="130492"/>
                    <a:pt x="296228" y="134302"/>
                  </a:cubicBezTo>
                  <a:cubicBezTo>
                    <a:pt x="273367" y="206692"/>
                    <a:pt x="169545" y="310515"/>
                    <a:pt x="0" y="317183"/>
                  </a:cubicBezTo>
                  <a:cubicBezTo>
                    <a:pt x="15240" y="326708"/>
                    <a:pt x="229553" y="371475"/>
                    <a:pt x="357188" y="177165"/>
                  </a:cubicBezTo>
                  <a:cubicBezTo>
                    <a:pt x="370523" y="191452"/>
                    <a:pt x="385763" y="212408"/>
                    <a:pt x="385763" y="212408"/>
                  </a:cubicBezTo>
                  <a:cubicBezTo>
                    <a:pt x="385763" y="212408"/>
                    <a:pt x="406717" y="97155"/>
                    <a:pt x="353378" y="0"/>
                  </a:cubicBezTo>
                  <a:close/>
                </a:path>
              </a:pathLst>
            </a:custGeom>
            <a:solidFill>
              <a:srgbClr val="F42A39"/>
            </a:solidFill>
            <a:ln w="9525"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802FCEB-9040-435B-90CB-6BF792832327}"/>
                </a:ext>
              </a:extLst>
            </p:cNvPr>
            <p:cNvSpPr/>
            <p:nvPr/>
          </p:nvSpPr>
          <p:spPr>
            <a:xfrm>
              <a:off x="6606540" y="3268027"/>
              <a:ext cx="352425" cy="314325"/>
            </a:xfrm>
            <a:custGeom>
              <a:avLst/>
              <a:gdLst>
                <a:gd name="connsiteX0" fmla="*/ 353377 w 352425"/>
                <a:gd name="connsiteY0" fmla="*/ 952 h 314325"/>
                <a:gd name="connsiteX1" fmla="*/ 257175 w 352425"/>
                <a:gd name="connsiteY1" fmla="*/ 115252 h 314325"/>
                <a:gd name="connsiteX2" fmla="*/ 248602 w 352425"/>
                <a:gd name="connsiteY2" fmla="*/ 119063 h 314325"/>
                <a:gd name="connsiteX3" fmla="*/ 296227 w 352425"/>
                <a:gd name="connsiteY3" fmla="*/ 133350 h 314325"/>
                <a:gd name="connsiteX4" fmla="*/ 0 w 352425"/>
                <a:gd name="connsiteY4" fmla="*/ 316230 h 314325"/>
                <a:gd name="connsiteX5" fmla="*/ 1905 w 352425"/>
                <a:gd name="connsiteY5" fmla="*/ 317183 h 314325"/>
                <a:gd name="connsiteX6" fmla="*/ 353377 w 352425"/>
                <a:gd name="connsiteY6" fmla="*/ 0 h 314325"/>
                <a:gd name="connsiteX7" fmla="*/ 353377 w 352425"/>
                <a:gd name="connsiteY7" fmla="*/ 95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314325">
                  <a:moveTo>
                    <a:pt x="353377" y="952"/>
                  </a:moveTo>
                  <a:cubicBezTo>
                    <a:pt x="332422" y="56198"/>
                    <a:pt x="297180" y="93345"/>
                    <a:pt x="257175" y="115252"/>
                  </a:cubicBezTo>
                  <a:cubicBezTo>
                    <a:pt x="254317" y="117158"/>
                    <a:pt x="251460" y="118110"/>
                    <a:pt x="248602" y="119063"/>
                  </a:cubicBezTo>
                  <a:cubicBezTo>
                    <a:pt x="264795" y="124777"/>
                    <a:pt x="280988" y="129540"/>
                    <a:pt x="296227" y="133350"/>
                  </a:cubicBezTo>
                  <a:cubicBezTo>
                    <a:pt x="273367" y="205740"/>
                    <a:pt x="169545" y="309563"/>
                    <a:pt x="0" y="316230"/>
                  </a:cubicBezTo>
                  <a:cubicBezTo>
                    <a:pt x="952" y="316230"/>
                    <a:pt x="952" y="317183"/>
                    <a:pt x="1905" y="317183"/>
                  </a:cubicBezTo>
                  <a:cubicBezTo>
                    <a:pt x="74295" y="320040"/>
                    <a:pt x="363855" y="315278"/>
                    <a:pt x="353377" y="0"/>
                  </a:cubicBezTo>
                  <a:cubicBezTo>
                    <a:pt x="353377" y="0"/>
                    <a:pt x="353377" y="0"/>
                    <a:pt x="353377" y="952"/>
                  </a:cubicBezTo>
                  <a:close/>
                </a:path>
              </a:pathLst>
            </a:custGeom>
            <a:solidFill>
              <a:srgbClr val="F94E63"/>
            </a:solidFill>
            <a:ln w="9525"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339C0405-DBE5-46D5-9E79-368EA1C3E123}"/>
                </a:ext>
              </a:extLst>
            </p:cNvPr>
            <p:cNvSpPr/>
            <p:nvPr/>
          </p:nvSpPr>
          <p:spPr>
            <a:xfrm>
              <a:off x="5206365" y="3054668"/>
              <a:ext cx="504825" cy="504825"/>
            </a:xfrm>
            <a:custGeom>
              <a:avLst/>
              <a:gdLst>
                <a:gd name="connsiteX0" fmla="*/ 482918 w 504825"/>
                <a:gd name="connsiteY0" fmla="*/ 146685 h 504825"/>
                <a:gd name="connsiteX1" fmla="*/ 477203 w 504825"/>
                <a:gd name="connsiteY1" fmla="*/ 135255 h 504825"/>
                <a:gd name="connsiteX2" fmla="*/ 255270 w 504825"/>
                <a:gd name="connsiteY2" fmla="*/ 0 h 504825"/>
                <a:gd name="connsiteX3" fmla="*/ 251460 w 504825"/>
                <a:gd name="connsiteY3" fmla="*/ 0 h 504825"/>
                <a:gd name="connsiteX4" fmla="*/ 29527 w 504825"/>
                <a:gd name="connsiteY4" fmla="*/ 135255 h 504825"/>
                <a:gd name="connsiteX5" fmla="*/ 23812 w 504825"/>
                <a:gd name="connsiteY5" fmla="*/ 146685 h 504825"/>
                <a:gd name="connsiteX6" fmla="*/ 0 w 504825"/>
                <a:gd name="connsiteY6" fmla="*/ 253365 h 504825"/>
                <a:gd name="connsiteX7" fmla="*/ 25718 w 504825"/>
                <a:gd name="connsiteY7" fmla="*/ 364808 h 504825"/>
                <a:gd name="connsiteX8" fmla="*/ 32385 w 504825"/>
                <a:gd name="connsiteY8" fmla="*/ 376237 h 504825"/>
                <a:gd name="connsiteX9" fmla="*/ 250508 w 504825"/>
                <a:gd name="connsiteY9" fmla="*/ 507683 h 504825"/>
                <a:gd name="connsiteX10" fmla="*/ 252413 w 504825"/>
                <a:gd name="connsiteY10" fmla="*/ 507683 h 504825"/>
                <a:gd name="connsiteX11" fmla="*/ 254318 w 504825"/>
                <a:gd name="connsiteY11" fmla="*/ 507683 h 504825"/>
                <a:gd name="connsiteX12" fmla="*/ 474345 w 504825"/>
                <a:gd name="connsiteY12" fmla="*/ 377190 h 504825"/>
                <a:gd name="connsiteX13" fmla="*/ 481013 w 504825"/>
                <a:gd name="connsiteY13" fmla="*/ 365760 h 504825"/>
                <a:gd name="connsiteX14" fmla="*/ 506730 w 504825"/>
                <a:gd name="connsiteY14" fmla="*/ 254318 h 504825"/>
                <a:gd name="connsiteX15" fmla="*/ 482918 w 504825"/>
                <a:gd name="connsiteY15" fmla="*/ 146685 h 504825"/>
                <a:gd name="connsiteX16" fmla="*/ 264795 w 504825"/>
                <a:gd name="connsiteY16" fmla="*/ 241935 h 504825"/>
                <a:gd name="connsiteX17" fmla="*/ 264795 w 504825"/>
                <a:gd name="connsiteY17" fmla="*/ 155258 h 504825"/>
                <a:gd name="connsiteX18" fmla="*/ 375285 w 504825"/>
                <a:gd name="connsiteY18" fmla="*/ 155258 h 504825"/>
                <a:gd name="connsiteX19" fmla="*/ 387668 w 504825"/>
                <a:gd name="connsiteY19" fmla="*/ 241935 h 504825"/>
                <a:gd name="connsiteX20" fmla="*/ 264795 w 504825"/>
                <a:gd name="connsiteY20" fmla="*/ 241935 h 504825"/>
                <a:gd name="connsiteX21" fmla="*/ 461010 w 504825"/>
                <a:gd name="connsiteY21" fmla="*/ 155258 h 504825"/>
                <a:gd name="connsiteX22" fmla="*/ 482918 w 504825"/>
                <a:gd name="connsiteY22" fmla="*/ 241935 h 504825"/>
                <a:gd name="connsiteX23" fmla="*/ 411480 w 504825"/>
                <a:gd name="connsiteY23" fmla="*/ 241935 h 504825"/>
                <a:gd name="connsiteX24" fmla="*/ 399098 w 504825"/>
                <a:gd name="connsiteY24" fmla="*/ 155258 h 504825"/>
                <a:gd name="connsiteX25" fmla="*/ 461010 w 504825"/>
                <a:gd name="connsiteY25" fmla="*/ 155258 h 504825"/>
                <a:gd name="connsiteX26" fmla="*/ 264795 w 504825"/>
                <a:gd name="connsiteY26" fmla="*/ 131445 h 504825"/>
                <a:gd name="connsiteX27" fmla="*/ 264795 w 504825"/>
                <a:gd name="connsiteY27" fmla="*/ 24765 h 504825"/>
                <a:gd name="connsiteX28" fmla="*/ 366713 w 504825"/>
                <a:gd name="connsiteY28" fmla="*/ 131445 h 504825"/>
                <a:gd name="connsiteX29" fmla="*/ 264795 w 504825"/>
                <a:gd name="connsiteY29" fmla="*/ 131445 h 504825"/>
                <a:gd name="connsiteX30" fmla="*/ 392430 w 504825"/>
                <a:gd name="connsiteY30" fmla="*/ 131445 h 504825"/>
                <a:gd name="connsiteX31" fmla="*/ 366713 w 504825"/>
                <a:gd name="connsiteY31" fmla="*/ 76200 h 504825"/>
                <a:gd name="connsiteX32" fmla="*/ 340043 w 504825"/>
                <a:gd name="connsiteY32" fmla="*/ 40957 h 504825"/>
                <a:gd name="connsiteX33" fmla="*/ 447675 w 504825"/>
                <a:gd name="connsiteY33" fmla="*/ 131445 h 504825"/>
                <a:gd name="connsiteX34" fmla="*/ 392430 w 504825"/>
                <a:gd name="connsiteY34" fmla="*/ 131445 h 504825"/>
                <a:gd name="connsiteX35" fmla="*/ 264795 w 504825"/>
                <a:gd name="connsiteY35" fmla="*/ 356235 h 504825"/>
                <a:gd name="connsiteX36" fmla="*/ 264795 w 504825"/>
                <a:gd name="connsiteY36" fmla="*/ 265747 h 504825"/>
                <a:gd name="connsiteX37" fmla="*/ 387668 w 504825"/>
                <a:gd name="connsiteY37" fmla="*/ 265747 h 504825"/>
                <a:gd name="connsiteX38" fmla="*/ 373380 w 504825"/>
                <a:gd name="connsiteY38" fmla="*/ 356235 h 504825"/>
                <a:gd name="connsiteX39" fmla="*/ 264795 w 504825"/>
                <a:gd name="connsiteY39" fmla="*/ 356235 h 504825"/>
                <a:gd name="connsiteX40" fmla="*/ 364808 w 504825"/>
                <a:gd name="connsiteY40" fmla="*/ 380047 h 504825"/>
                <a:gd name="connsiteX41" fmla="*/ 263843 w 504825"/>
                <a:gd name="connsiteY41" fmla="*/ 482918 h 504825"/>
                <a:gd name="connsiteX42" fmla="*/ 263843 w 504825"/>
                <a:gd name="connsiteY42" fmla="*/ 380047 h 504825"/>
                <a:gd name="connsiteX43" fmla="*/ 364808 w 504825"/>
                <a:gd name="connsiteY43" fmla="*/ 380047 h 504825"/>
                <a:gd name="connsiteX44" fmla="*/ 340043 w 504825"/>
                <a:gd name="connsiteY44" fmla="*/ 466725 h 504825"/>
                <a:gd name="connsiteX45" fmla="*/ 366713 w 504825"/>
                <a:gd name="connsiteY45" fmla="*/ 431483 h 504825"/>
                <a:gd name="connsiteX46" fmla="*/ 390525 w 504825"/>
                <a:gd name="connsiteY46" fmla="*/ 381000 h 504825"/>
                <a:gd name="connsiteX47" fmla="*/ 444818 w 504825"/>
                <a:gd name="connsiteY47" fmla="*/ 381000 h 504825"/>
                <a:gd name="connsiteX48" fmla="*/ 340043 w 504825"/>
                <a:gd name="connsiteY48" fmla="*/ 466725 h 504825"/>
                <a:gd name="connsiteX49" fmla="*/ 398145 w 504825"/>
                <a:gd name="connsiteY49" fmla="*/ 356235 h 504825"/>
                <a:gd name="connsiteX50" fmla="*/ 411480 w 504825"/>
                <a:gd name="connsiteY50" fmla="*/ 265747 h 504825"/>
                <a:gd name="connsiteX51" fmla="*/ 482918 w 504825"/>
                <a:gd name="connsiteY51" fmla="*/ 265747 h 504825"/>
                <a:gd name="connsiteX52" fmla="*/ 459105 w 504825"/>
                <a:gd name="connsiteY52" fmla="*/ 356235 h 504825"/>
                <a:gd name="connsiteX53" fmla="*/ 398145 w 504825"/>
                <a:gd name="connsiteY53" fmla="*/ 356235 h 504825"/>
                <a:gd name="connsiteX54" fmla="*/ 240983 w 504825"/>
                <a:gd name="connsiteY54" fmla="*/ 155258 h 504825"/>
                <a:gd name="connsiteX55" fmla="*/ 240983 w 504825"/>
                <a:gd name="connsiteY55" fmla="*/ 241935 h 504825"/>
                <a:gd name="connsiteX56" fmla="*/ 118110 w 504825"/>
                <a:gd name="connsiteY56" fmla="*/ 241935 h 504825"/>
                <a:gd name="connsiteX57" fmla="*/ 130493 w 504825"/>
                <a:gd name="connsiteY57" fmla="*/ 155258 h 504825"/>
                <a:gd name="connsiteX58" fmla="*/ 240983 w 504825"/>
                <a:gd name="connsiteY58" fmla="*/ 155258 h 504825"/>
                <a:gd name="connsiteX59" fmla="*/ 240983 w 504825"/>
                <a:gd name="connsiteY59" fmla="*/ 131445 h 504825"/>
                <a:gd name="connsiteX60" fmla="*/ 138113 w 504825"/>
                <a:gd name="connsiteY60" fmla="*/ 131445 h 504825"/>
                <a:gd name="connsiteX61" fmla="*/ 240030 w 504825"/>
                <a:gd name="connsiteY61" fmla="*/ 24765 h 504825"/>
                <a:gd name="connsiteX62" fmla="*/ 240983 w 504825"/>
                <a:gd name="connsiteY62" fmla="*/ 131445 h 504825"/>
                <a:gd name="connsiteX63" fmla="*/ 138113 w 504825"/>
                <a:gd name="connsiteY63" fmla="*/ 76200 h 504825"/>
                <a:gd name="connsiteX64" fmla="*/ 112395 w 504825"/>
                <a:gd name="connsiteY64" fmla="*/ 131445 h 504825"/>
                <a:gd name="connsiteX65" fmla="*/ 57150 w 504825"/>
                <a:gd name="connsiteY65" fmla="*/ 131445 h 504825"/>
                <a:gd name="connsiteX66" fmla="*/ 164783 w 504825"/>
                <a:gd name="connsiteY66" fmla="*/ 40957 h 504825"/>
                <a:gd name="connsiteX67" fmla="*/ 138113 w 504825"/>
                <a:gd name="connsiteY67" fmla="*/ 76200 h 504825"/>
                <a:gd name="connsiteX68" fmla="*/ 240983 w 504825"/>
                <a:gd name="connsiteY68" fmla="*/ 380047 h 504825"/>
                <a:gd name="connsiteX69" fmla="*/ 240983 w 504825"/>
                <a:gd name="connsiteY69" fmla="*/ 482918 h 504825"/>
                <a:gd name="connsiteX70" fmla="*/ 140018 w 504825"/>
                <a:gd name="connsiteY70" fmla="*/ 380047 h 504825"/>
                <a:gd name="connsiteX71" fmla="*/ 240983 w 504825"/>
                <a:gd name="connsiteY71" fmla="*/ 380047 h 504825"/>
                <a:gd name="connsiteX72" fmla="*/ 240983 w 504825"/>
                <a:gd name="connsiteY72" fmla="*/ 356235 h 504825"/>
                <a:gd name="connsiteX73" fmla="*/ 131445 w 504825"/>
                <a:gd name="connsiteY73" fmla="*/ 356235 h 504825"/>
                <a:gd name="connsiteX74" fmla="*/ 117158 w 504825"/>
                <a:gd name="connsiteY74" fmla="*/ 265747 h 504825"/>
                <a:gd name="connsiteX75" fmla="*/ 240030 w 504825"/>
                <a:gd name="connsiteY75" fmla="*/ 265747 h 504825"/>
                <a:gd name="connsiteX76" fmla="*/ 240983 w 504825"/>
                <a:gd name="connsiteY76" fmla="*/ 356235 h 504825"/>
                <a:gd name="connsiteX77" fmla="*/ 105728 w 504825"/>
                <a:gd name="connsiteY77" fmla="*/ 155258 h 504825"/>
                <a:gd name="connsiteX78" fmla="*/ 93345 w 504825"/>
                <a:gd name="connsiteY78" fmla="*/ 241935 h 504825"/>
                <a:gd name="connsiteX79" fmla="*/ 22860 w 504825"/>
                <a:gd name="connsiteY79" fmla="*/ 241935 h 504825"/>
                <a:gd name="connsiteX80" fmla="*/ 44768 w 504825"/>
                <a:gd name="connsiteY80" fmla="*/ 155258 h 504825"/>
                <a:gd name="connsiteX81" fmla="*/ 105728 w 504825"/>
                <a:gd name="connsiteY81" fmla="*/ 155258 h 504825"/>
                <a:gd name="connsiteX82" fmla="*/ 94298 w 504825"/>
                <a:gd name="connsiteY82" fmla="*/ 265747 h 504825"/>
                <a:gd name="connsiteX83" fmla="*/ 107633 w 504825"/>
                <a:gd name="connsiteY83" fmla="*/ 356235 h 504825"/>
                <a:gd name="connsiteX84" fmla="*/ 46673 w 504825"/>
                <a:gd name="connsiteY84" fmla="*/ 356235 h 504825"/>
                <a:gd name="connsiteX85" fmla="*/ 22860 w 504825"/>
                <a:gd name="connsiteY85" fmla="*/ 265747 h 504825"/>
                <a:gd name="connsiteX86" fmla="*/ 94298 w 504825"/>
                <a:gd name="connsiteY86" fmla="*/ 265747 h 504825"/>
                <a:gd name="connsiteX87" fmla="*/ 114300 w 504825"/>
                <a:gd name="connsiteY87" fmla="*/ 380047 h 504825"/>
                <a:gd name="connsiteX88" fmla="*/ 138113 w 504825"/>
                <a:gd name="connsiteY88" fmla="*/ 430530 h 504825"/>
                <a:gd name="connsiteX89" fmla="*/ 164783 w 504825"/>
                <a:gd name="connsiteY89" fmla="*/ 465772 h 504825"/>
                <a:gd name="connsiteX90" fmla="*/ 60008 w 504825"/>
                <a:gd name="connsiteY90" fmla="*/ 379095 h 504825"/>
                <a:gd name="connsiteX91" fmla="*/ 114300 w 504825"/>
                <a:gd name="connsiteY91" fmla="*/ 37909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04825" h="504825">
                  <a:moveTo>
                    <a:pt x="482918" y="146685"/>
                  </a:moveTo>
                  <a:cubicBezTo>
                    <a:pt x="481013" y="142875"/>
                    <a:pt x="479108" y="139065"/>
                    <a:pt x="477203" y="135255"/>
                  </a:cubicBezTo>
                  <a:cubicBezTo>
                    <a:pt x="433388" y="52388"/>
                    <a:pt x="347663" y="952"/>
                    <a:pt x="255270" y="0"/>
                  </a:cubicBezTo>
                  <a:lnTo>
                    <a:pt x="251460" y="0"/>
                  </a:lnTo>
                  <a:cubicBezTo>
                    <a:pt x="158115" y="952"/>
                    <a:pt x="73343" y="52388"/>
                    <a:pt x="29527" y="135255"/>
                  </a:cubicBezTo>
                  <a:cubicBezTo>
                    <a:pt x="27623" y="139065"/>
                    <a:pt x="25718" y="142875"/>
                    <a:pt x="23812" y="146685"/>
                  </a:cubicBezTo>
                  <a:cubicBezTo>
                    <a:pt x="8573" y="180022"/>
                    <a:pt x="0" y="216218"/>
                    <a:pt x="0" y="253365"/>
                  </a:cubicBezTo>
                  <a:cubicBezTo>
                    <a:pt x="0" y="292418"/>
                    <a:pt x="8573" y="330518"/>
                    <a:pt x="25718" y="364808"/>
                  </a:cubicBezTo>
                  <a:cubicBezTo>
                    <a:pt x="27623" y="368618"/>
                    <a:pt x="29527" y="372428"/>
                    <a:pt x="32385" y="376237"/>
                  </a:cubicBezTo>
                  <a:cubicBezTo>
                    <a:pt x="75248" y="457200"/>
                    <a:pt x="159068" y="506730"/>
                    <a:pt x="250508" y="507683"/>
                  </a:cubicBezTo>
                  <a:lnTo>
                    <a:pt x="252413" y="507683"/>
                  </a:lnTo>
                  <a:lnTo>
                    <a:pt x="254318" y="507683"/>
                  </a:lnTo>
                  <a:cubicBezTo>
                    <a:pt x="345758" y="506730"/>
                    <a:pt x="429578" y="457200"/>
                    <a:pt x="474345" y="377190"/>
                  </a:cubicBezTo>
                  <a:cubicBezTo>
                    <a:pt x="476250" y="373380"/>
                    <a:pt x="478155" y="369570"/>
                    <a:pt x="481013" y="365760"/>
                  </a:cubicBezTo>
                  <a:cubicBezTo>
                    <a:pt x="498158" y="330518"/>
                    <a:pt x="506730" y="293370"/>
                    <a:pt x="506730" y="254318"/>
                  </a:cubicBezTo>
                  <a:cubicBezTo>
                    <a:pt x="506730" y="216218"/>
                    <a:pt x="498158" y="180022"/>
                    <a:pt x="482918" y="146685"/>
                  </a:cubicBezTo>
                  <a:close/>
                  <a:moveTo>
                    <a:pt x="264795" y="241935"/>
                  </a:moveTo>
                  <a:lnTo>
                    <a:pt x="264795" y="155258"/>
                  </a:lnTo>
                  <a:lnTo>
                    <a:pt x="375285" y="155258"/>
                  </a:lnTo>
                  <a:cubicBezTo>
                    <a:pt x="382905" y="182880"/>
                    <a:pt x="387668" y="211455"/>
                    <a:pt x="387668" y="241935"/>
                  </a:cubicBezTo>
                  <a:lnTo>
                    <a:pt x="264795" y="241935"/>
                  </a:lnTo>
                  <a:close/>
                  <a:moveTo>
                    <a:pt x="461010" y="155258"/>
                  </a:moveTo>
                  <a:cubicBezTo>
                    <a:pt x="474345" y="182880"/>
                    <a:pt x="481013" y="211455"/>
                    <a:pt x="482918" y="241935"/>
                  </a:cubicBezTo>
                  <a:lnTo>
                    <a:pt x="411480" y="241935"/>
                  </a:lnTo>
                  <a:cubicBezTo>
                    <a:pt x="410528" y="211455"/>
                    <a:pt x="406718" y="182880"/>
                    <a:pt x="399098" y="155258"/>
                  </a:cubicBezTo>
                  <a:lnTo>
                    <a:pt x="461010" y="155258"/>
                  </a:lnTo>
                  <a:close/>
                  <a:moveTo>
                    <a:pt x="264795" y="131445"/>
                  </a:moveTo>
                  <a:lnTo>
                    <a:pt x="264795" y="24765"/>
                  </a:lnTo>
                  <a:cubicBezTo>
                    <a:pt x="306705" y="31432"/>
                    <a:pt x="344805" y="71438"/>
                    <a:pt x="366713" y="131445"/>
                  </a:cubicBezTo>
                  <a:lnTo>
                    <a:pt x="264795" y="131445"/>
                  </a:lnTo>
                  <a:close/>
                  <a:moveTo>
                    <a:pt x="392430" y="131445"/>
                  </a:moveTo>
                  <a:cubicBezTo>
                    <a:pt x="385763" y="111443"/>
                    <a:pt x="377190" y="92393"/>
                    <a:pt x="366713" y="76200"/>
                  </a:cubicBezTo>
                  <a:cubicBezTo>
                    <a:pt x="358140" y="62865"/>
                    <a:pt x="349568" y="50482"/>
                    <a:pt x="340043" y="40957"/>
                  </a:cubicBezTo>
                  <a:cubicBezTo>
                    <a:pt x="383858" y="59055"/>
                    <a:pt x="421958" y="91440"/>
                    <a:pt x="447675" y="131445"/>
                  </a:cubicBezTo>
                  <a:lnTo>
                    <a:pt x="392430" y="131445"/>
                  </a:lnTo>
                  <a:close/>
                  <a:moveTo>
                    <a:pt x="264795" y="356235"/>
                  </a:moveTo>
                  <a:lnTo>
                    <a:pt x="264795" y="265747"/>
                  </a:lnTo>
                  <a:lnTo>
                    <a:pt x="387668" y="265747"/>
                  </a:lnTo>
                  <a:cubicBezTo>
                    <a:pt x="386715" y="297180"/>
                    <a:pt x="381953" y="328612"/>
                    <a:pt x="373380" y="356235"/>
                  </a:cubicBezTo>
                  <a:lnTo>
                    <a:pt x="264795" y="356235"/>
                  </a:lnTo>
                  <a:close/>
                  <a:moveTo>
                    <a:pt x="364808" y="380047"/>
                  </a:moveTo>
                  <a:cubicBezTo>
                    <a:pt x="341948" y="439103"/>
                    <a:pt x="304800" y="476250"/>
                    <a:pt x="263843" y="482918"/>
                  </a:cubicBezTo>
                  <a:lnTo>
                    <a:pt x="263843" y="380047"/>
                  </a:lnTo>
                  <a:lnTo>
                    <a:pt x="364808" y="380047"/>
                  </a:lnTo>
                  <a:close/>
                  <a:moveTo>
                    <a:pt x="340043" y="466725"/>
                  </a:moveTo>
                  <a:cubicBezTo>
                    <a:pt x="349568" y="456247"/>
                    <a:pt x="359093" y="444818"/>
                    <a:pt x="366713" y="431483"/>
                  </a:cubicBezTo>
                  <a:cubicBezTo>
                    <a:pt x="376238" y="416243"/>
                    <a:pt x="383858" y="399097"/>
                    <a:pt x="390525" y="381000"/>
                  </a:cubicBezTo>
                  <a:lnTo>
                    <a:pt x="444818" y="381000"/>
                  </a:lnTo>
                  <a:cubicBezTo>
                    <a:pt x="419100" y="419100"/>
                    <a:pt x="381953" y="448628"/>
                    <a:pt x="340043" y="466725"/>
                  </a:cubicBezTo>
                  <a:close/>
                  <a:moveTo>
                    <a:pt x="398145" y="356235"/>
                  </a:moveTo>
                  <a:cubicBezTo>
                    <a:pt x="405765" y="327660"/>
                    <a:pt x="410528" y="297180"/>
                    <a:pt x="411480" y="265747"/>
                  </a:cubicBezTo>
                  <a:lnTo>
                    <a:pt x="482918" y="265747"/>
                  </a:lnTo>
                  <a:cubicBezTo>
                    <a:pt x="481013" y="297180"/>
                    <a:pt x="473393" y="327660"/>
                    <a:pt x="459105" y="356235"/>
                  </a:cubicBezTo>
                  <a:lnTo>
                    <a:pt x="398145" y="356235"/>
                  </a:lnTo>
                  <a:close/>
                  <a:moveTo>
                    <a:pt x="240983" y="155258"/>
                  </a:moveTo>
                  <a:lnTo>
                    <a:pt x="240983" y="241935"/>
                  </a:lnTo>
                  <a:lnTo>
                    <a:pt x="118110" y="241935"/>
                  </a:lnTo>
                  <a:cubicBezTo>
                    <a:pt x="119063" y="211455"/>
                    <a:pt x="122873" y="182880"/>
                    <a:pt x="130493" y="155258"/>
                  </a:cubicBezTo>
                  <a:lnTo>
                    <a:pt x="240983" y="155258"/>
                  </a:lnTo>
                  <a:close/>
                  <a:moveTo>
                    <a:pt x="240983" y="131445"/>
                  </a:moveTo>
                  <a:lnTo>
                    <a:pt x="138113" y="131445"/>
                  </a:lnTo>
                  <a:cubicBezTo>
                    <a:pt x="160973" y="70485"/>
                    <a:pt x="199073" y="30480"/>
                    <a:pt x="240030" y="24765"/>
                  </a:cubicBezTo>
                  <a:lnTo>
                    <a:pt x="240983" y="131445"/>
                  </a:lnTo>
                  <a:close/>
                  <a:moveTo>
                    <a:pt x="138113" y="76200"/>
                  </a:moveTo>
                  <a:cubicBezTo>
                    <a:pt x="127635" y="92393"/>
                    <a:pt x="119063" y="111443"/>
                    <a:pt x="112395" y="131445"/>
                  </a:cubicBezTo>
                  <a:lnTo>
                    <a:pt x="57150" y="131445"/>
                  </a:lnTo>
                  <a:cubicBezTo>
                    <a:pt x="82868" y="90488"/>
                    <a:pt x="120968" y="59055"/>
                    <a:pt x="164783" y="40957"/>
                  </a:cubicBezTo>
                  <a:cubicBezTo>
                    <a:pt x="155258" y="50482"/>
                    <a:pt x="146685" y="62865"/>
                    <a:pt x="138113" y="76200"/>
                  </a:cubicBezTo>
                  <a:close/>
                  <a:moveTo>
                    <a:pt x="240983" y="380047"/>
                  </a:moveTo>
                  <a:lnTo>
                    <a:pt x="240983" y="482918"/>
                  </a:lnTo>
                  <a:cubicBezTo>
                    <a:pt x="200025" y="477203"/>
                    <a:pt x="162878" y="439103"/>
                    <a:pt x="140018" y="380047"/>
                  </a:cubicBezTo>
                  <a:lnTo>
                    <a:pt x="240983" y="380047"/>
                  </a:lnTo>
                  <a:close/>
                  <a:moveTo>
                    <a:pt x="240983" y="356235"/>
                  </a:moveTo>
                  <a:lnTo>
                    <a:pt x="131445" y="356235"/>
                  </a:lnTo>
                  <a:cubicBezTo>
                    <a:pt x="122873" y="327660"/>
                    <a:pt x="118110" y="297180"/>
                    <a:pt x="117158" y="265747"/>
                  </a:cubicBezTo>
                  <a:lnTo>
                    <a:pt x="240030" y="265747"/>
                  </a:lnTo>
                  <a:lnTo>
                    <a:pt x="240983" y="356235"/>
                  </a:lnTo>
                  <a:close/>
                  <a:moveTo>
                    <a:pt x="105728" y="155258"/>
                  </a:moveTo>
                  <a:cubicBezTo>
                    <a:pt x="99060" y="182880"/>
                    <a:pt x="94298" y="211455"/>
                    <a:pt x="93345" y="241935"/>
                  </a:cubicBezTo>
                  <a:lnTo>
                    <a:pt x="22860" y="241935"/>
                  </a:lnTo>
                  <a:cubicBezTo>
                    <a:pt x="24765" y="211455"/>
                    <a:pt x="31433" y="182880"/>
                    <a:pt x="44768" y="155258"/>
                  </a:cubicBezTo>
                  <a:lnTo>
                    <a:pt x="105728" y="155258"/>
                  </a:lnTo>
                  <a:close/>
                  <a:moveTo>
                    <a:pt x="94298" y="265747"/>
                  </a:moveTo>
                  <a:cubicBezTo>
                    <a:pt x="95250" y="297180"/>
                    <a:pt x="100013" y="327660"/>
                    <a:pt x="107633" y="356235"/>
                  </a:cubicBezTo>
                  <a:lnTo>
                    <a:pt x="46673" y="356235"/>
                  </a:lnTo>
                  <a:cubicBezTo>
                    <a:pt x="32385" y="327660"/>
                    <a:pt x="24765" y="297180"/>
                    <a:pt x="22860" y="265747"/>
                  </a:cubicBezTo>
                  <a:lnTo>
                    <a:pt x="94298" y="265747"/>
                  </a:lnTo>
                  <a:close/>
                  <a:moveTo>
                    <a:pt x="114300" y="380047"/>
                  </a:moveTo>
                  <a:cubicBezTo>
                    <a:pt x="120968" y="398145"/>
                    <a:pt x="128588" y="415290"/>
                    <a:pt x="138113" y="430530"/>
                  </a:cubicBezTo>
                  <a:cubicBezTo>
                    <a:pt x="146685" y="443865"/>
                    <a:pt x="155258" y="456247"/>
                    <a:pt x="164783" y="465772"/>
                  </a:cubicBezTo>
                  <a:cubicBezTo>
                    <a:pt x="121920" y="448628"/>
                    <a:pt x="85725" y="418147"/>
                    <a:pt x="60008" y="379095"/>
                  </a:cubicBezTo>
                  <a:lnTo>
                    <a:pt x="114300" y="379095"/>
                  </a:lnTo>
                  <a:close/>
                </a:path>
              </a:pathLst>
            </a:custGeom>
            <a:solidFill>
              <a:srgbClr val="03ACB2"/>
            </a:solidFill>
            <a:ln w="9525"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91A5100C-E7CB-490C-87B2-5E418BBD9289}"/>
                </a:ext>
              </a:extLst>
            </p:cNvPr>
            <p:cNvSpPr/>
            <p:nvPr/>
          </p:nvSpPr>
          <p:spPr>
            <a:xfrm>
              <a:off x="5239322" y="3176227"/>
              <a:ext cx="409575" cy="295275"/>
            </a:xfrm>
            <a:custGeom>
              <a:avLst/>
              <a:gdLst>
                <a:gd name="connsiteX0" fmla="*/ 12764 w 409575"/>
                <a:gd name="connsiteY0" fmla="*/ 301350 h 295275"/>
                <a:gd name="connsiteX1" fmla="*/ 5143 w 409575"/>
                <a:gd name="connsiteY1" fmla="*/ 299445 h 295275"/>
                <a:gd name="connsiteX2" fmla="*/ 2286 w 409575"/>
                <a:gd name="connsiteY2" fmla="*/ 281348 h 295275"/>
                <a:gd name="connsiteX3" fmla="*/ 118491 w 409575"/>
                <a:gd name="connsiteY3" fmla="*/ 109898 h 295275"/>
                <a:gd name="connsiteX4" fmla="*/ 128016 w 409575"/>
                <a:gd name="connsiteY4" fmla="*/ 104183 h 295275"/>
                <a:gd name="connsiteX5" fmla="*/ 138494 w 409575"/>
                <a:gd name="connsiteY5" fmla="*/ 107993 h 295275"/>
                <a:gd name="connsiteX6" fmla="*/ 259461 w 409575"/>
                <a:gd name="connsiteY6" fmla="*/ 228960 h 295275"/>
                <a:gd name="connsiteX7" fmla="*/ 394716 w 409575"/>
                <a:gd name="connsiteY7" fmla="*/ 6075 h 295275"/>
                <a:gd name="connsiteX8" fmla="*/ 412814 w 409575"/>
                <a:gd name="connsiteY8" fmla="*/ 1313 h 295275"/>
                <a:gd name="connsiteX9" fmla="*/ 417576 w 409575"/>
                <a:gd name="connsiteY9" fmla="*/ 19410 h 295275"/>
                <a:gd name="connsiteX10" fmla="*/ 271844 w 409575"/>
                <a:gd name="connsiteY10" fmla="*/ 256583 h 295275"/>
                <a:gd name="connsiteX11" fmla="*/ 262319 w 409575"/>
                <a:gd name="connsiteY11" fmla="*/ 262298 h 295275"/>
                <a:gd name="connsiteX12" fmla="*/ 251841 w 409575"/>
                <a:gd name="connsiteY12" fmla="*/ 258488 h 295275"/>
                <a:gd name="connsiteX13" fmla="*/ 130873 w 409575"/>
                <a:gd name="connsiteY13" fmla="*/ 137520 h 295275"/>
                <a:gd name="connsiteX14" fmla="*/ 23241 w 409575"/>
                <a:gd name="connsiteY14" fmla="*/ 295635 h 295275"/>
                <a:gd name="connsiteX15" fmla="*/ 12764 w 409575"/>
                <a:gd name="connsiteY15" fmla="*/ 301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575" h="295275">
                  <a:moveTo>
                    <a:pt x="12764" y="301350"/>
                  </a:moveTo>
                  <a:cubicBezTo>
                    <a:pt x="9906" y="301350"/>
                    <a:pt x="8001" y="300398"/>
                    <a:pt x="5143" y="299445"/>
                  </a:cubicBezTo>
                  <a:cubicBezTo>
                    <a:pt x="-572" y="294683"/>
                    <a:pt x="-1524" y="287063"/>
                    <a:pt x="2286" y="281348"/>
                  </a:cubicBezTo>
                  <a:lnTo>
                    <a:pt x="118491" y="109898"/>
                  </a:lnTo>
                  <a:cubicBezTo>
                    <a:pt x="120396" y="107040"/>
                    <a:pt x="124206" y="105135"/>
                    <a:pt x="128016" y="104183"/>
                  </a:cubicBezTo>
                  <a:cubicBezTo>
                    <a:pt x="131826" y="104183"/>
                    <a:pt x="135636" y="105135"/>
                    <a:pt x="138494" y="107993"/>
                  </a:cubicBezTo>
                  <a:lnTo>
                    <a:pt x="259461" y="228960"/>
                  </a:lnTo>
                  <a:lnTo>
                    <a:pt x="394716" y="6075"/>
                  </a:lnTo>
                  <a:cubicBezTo>
                    <a:pt x="398526" y="360"/>
                    <a:pt x="406146" y="-1545"/>
                    <a:pt x="412814" y="1313"/>
                  </a:cubicBezTo>
                  <a:cubicBezTo>
                    <a:pt x="418529" y="5123"/>
                    <a:pt x="420434" y="12743"/>
                    <a:pt x="417576" y="19410"/>
                  </a:cubicBezTo>
                  <a:lnTo>
                    <a:pt x="271844" y="256583"/>
                  </a:lnTo>
                  <a:cubicBezTo>
                    <a:pt x="269939" y="260393"/>
                    <a:pt x="266129" y="262298"/>
                    <a:pt x="262319" y="262298"/>
                  </a:cubicBezTo>
                  <a:cubicBezTo>
                    <a:pt x="258509" y="262298"/>
                    <a:pt x="254698" y="261345"/>
                    <a:pt x="251841" y="258488"/>
                  </a:cubicBezTo>
                  <a:lnTo>
                    <a:pt x="130873" y="137520"/>
                  </a:lnTo>
                  <a:lnTo>
                    <a:pt x="23241" y="295635"/>
                  </a:lnTo>
                  <a:cubicBezTo>
                    <a:pt x="21336" y="299445"/>
                    <a:pt x="17526" y="301350"/>
                    <a:pt x="12764" y="301350"/>
                  </a:cubicBezTo>
                  <a:close/>
                </a:path>
              </a:pathLst>
            </a:custGeom>
            <a:solidFill>
              <a:srgbClr val="16405E"/>
            </a:solidFill>
            <a:ln w="9525"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E775495-8113-4B1B-A61D-F20C8A69DDE7}"/>
                </a:ext>
              </a:extLst>
            </p:cNvPr>
            <p:cNvSpPr/>
            <p:nvPr/>
          </p:nvSpPr>
          <p:spPr>
            <a:xfrm>
              <a:off x="5213032" y="3430905"/>
              <a:ext cx="76200" cy="76200"/>
            </a:xfrm>
            <a:custGeom>
              <a:avLst/>
              <a:gdLst>
                <a:gd name="connsiteX0" fmla="*/ 78105 w 76200"/>
                <a:gd name="connsiteY0" fmla="*/ 39053 h 76200"/>
                <a:gd name="connsiteX1" fmla="*/ 39053 w 76200"/>
                <a:gd name="connsiteY1" fmla="*/ 78105 h 76200"/>
                <a:gd name="connsiteX2" fmla="*/ 0 w 76200"/>
                <a:gd name="connsiteY2" fmla="*/ 39053 h 76200"/>
                <a:gd name="connsiteX3" fmla="*/ 39053 w 76200"/>
                <a:gd name="connsiteY3" fmla="*/ 0 h 76200"/>
                <a:gd name="connsiteX4" fmla="*/ 78105 w 76200"/>
                <a:gd name="connsiteY4" fmla="*/ 3905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105" y="39053"/>
                  </a:moveTo>
                  <a:cubicBezTo>
                    <a:pt x="78105" y="60008"/>
                    <a:pt x="60960" y="78105"/>
                    <a:pt x="39053" y="78105"/>
                  </a:cubicBezTo>
                  <a:cubicBezTo>
                    <a:pt x="17145" y="78105"/>
                    <a:pt x="0" y="60960"/>
                    <a:pt x="0" y="39053"/>
                  </a:cubicBezTo>
                  <a:cubicBezTo>
                    <a:pt x="0" y="18098"/>
                    <a:pt x="17145" y="0"/>
                    <a:pt x="39053" y="0"/>
                  </a:cubicBezTo>
                  <a:cubicBezTo>
                    <a:pt x="60960" y="0"/>
                    <a:pt x="78105" y="18098"/>
                    <a:pt x="78105" y="39053"/>
                  </a:cubicBezTo>
                  <a:close/>
                </a:path>
              </a:pathLst>
            </a:custGeom>
            <a:solidFill>
              <a:srgbClr val="1C4D6B"/>
            </a:solidFill>
            <a:ln w="9525"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3C8748BC-E425-49B3-95FA-D8DD9DF0017C}"/>
                </a:ext>
              </a:extLst>
            </p:cNvPr>
            <p:cNvSpPr/>
            <p:nvPr/>
          </p:nvSpPr>
          <p:spPr>
            <a:xfrm>
              <a:off x="5328285" y="3265170"/>
              <a:ext cx="76200" cy="76200"/>
            </a:xfrm>
            <a:custGeom>
              <a:avLst/>
              <a:gdLst>
                <a:gd name="connsiteX0" fmla="*/ 78105 w 76200"/>
                <a:gd name="connsiteY0" fmla="*/ 39052 h 76200"/>
                <a:gd name="connsiteX1" fmla="*/ 39053 w 76200"/>
                <a:gd name="connsiteY1" fmla="*/ 78105 h 76200"/>
                <a:gd name="connsiteX2" fmla="*/ 0 w 76200"/>
                <a:gd name="connsiteY2" fmla="*/ 39052 h 76200"/>
                <a:gd name="connsiteX3" fmla="*/ 39053 w 76200"/>
                <a:gd name="connsiteY3" fmla="*/ 0 h 76200"/>
                <a:gd name="connsiteX4" fmla="*/ 78105 w 76200"/>
                <a:gd name="connsiteY4" fmla="*/ 3905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105" y="39052"/>
                  </a:moveTo>
                  <a:cubicBezTo>
                    <a:pt x="78105" y="60007"/>
                    <a:pt x="60960" y="78105"/>
                    <a:pt x="39053" y="78105"/>
                  </a:cubicBezTo>
                  <a:cubicBezTo>
                    <a:pt x="18097" y="78105"/>
                    <a:pt x="0" y="60960"/>
                    <a:pt x="0" y="39052"/>
                  </a:cubicBezTo>
                  <a:cubicBezTo>
                    <a:pt x="0" y="18097"/>
                    <a:pt x="17145" y="0"/>
                    <a:pt x="39053" y="0"/>
                  </a:cubicBezTo>
                  <a:cubicBezTo>
                    <a:pt x="60960" y="952"/>
                    <a:pt x="78105" y="18097"/>
                    <a:pt x="78105" y="39052"/>
                  </a:cubicBezTo>
                  <a:close/>
                </a:path>
              </a:pathLst>
            </a:custGeom>
            <a:solidFill>
              <a:srgbClr val="1C4D6B"/>
            </a:solidFill>
            <a:ln w="9525"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80EA77F5-D692-4A12-9CD4-CD369E155E25}"/>
                </a:ext>
              </a:extLst>
            </p:cNvPr>
            <p:cNvSpPr/>
            <p:nvPr/>
          </p:nvSpPr>
          <p:spPr>
            <a:xfrm>
              <a:off x="5457825" y="3379470"/>
              <a:ext cx="76200" cy="76200"/>
            </a:xfrm>
            <a:custGeom>
              <a:avLst/>
              <a:gdLst>
                <a:gd name="connsiteX0" fmla="*/ 77152 w 76200"/>
                <a:gd name="connsiteY0" fmla="*/ 39052 h 76200"/>
                <a:gd name="connsiteX1" fmla="*/ 38100 w 76200"/>
                <a:gd name="connsiteY1" fmla="*/ 78105 h 76200"/>
                <a:gd name="connsiteX2" fmla="*/ 0 w 76200"/>
                <a:gd name="connsiteY2" fmla="*/ 39052 h 76200"/>
                <a:gd name="connsiteX3" fmla="*/ 39052 w 76200"/>
                <a:gd name="connsiteY3" fmla="*/ 0 h 76200"/>
                <a:gd name="connsiteX4" fmla="*/ 77152 w 76200"/>
                <a:gd name="connsiteY4" fmla="*/ 3905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152" y="39052"/>
                  </a:moveTo>
                  <a:cubicBezTo>
                    <a:pt x="77152" y="60007"/>
                    <a:pt x="60007" y="78105"/>
                    <a:pt x="38100" y="78105"/>
                  </a:cubicBezTo>
                  <a:cubicBezTo>
                    <a:pt x="16193" y="78105"/>
                    <a:pt x="0" y="60007"/>
                    <a:pt x="0" y="39052"/>
                  </a:cubicBezTo>
                  <a:cubicBezTo>
                    <a:pt x="0" y="18097"/>
                    <a:pt x="17145" y="0"/>
                    <a:pt x="39052" y="0"/>
                  </a:cubicBezTo>
                  <a:cubicBezTo>
                    <a:pt x="60960" y="0"/>
                    <a:pt x="77152" y="18097"/>
                    <a:pt x="77152" y="39052"/>
                  </a:cubicBezTo>
                  <a:close/>
                </a:path>
              </a:pathLst>
            </a:custGeom>
            <a:solidFill>
              <a:srgbClr val="1C4D6B"/>
            </a:solidFill>
            <a:ln w="9525"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4900D57-650A-418C-8AA0-FBF784B43B71}"/>
                </a:ext>
              </a:extLst>
            </p:cNvPr>
            <p:cNvSpPr/>
            <p:nvPr/>
          </p:nvSpPr>
          <p:spPr>
            <a:xfrm>
              <a:off x="5600700" y="3151823"/>
              <a:ext cx="76200" cy="76200"/>
            </a:xfrm>
            <a:custGeom>
              <a:avLst/>
              <a:gdLst>
                <a:gd name="connsiteX0" fmla="*/ 77152 w 76200"/>
                <a:gd name="connsiteY0" fmla="*/ 39052 h 76200"/>
                <a:gd name="connsiteX1" fmla="*/ 38100 w 76200"/>
                <a:gd name="connsiteY1" fmla="*/ 78105 h 76200"/>
                <a:gd name="connsiteX2" fmla="*/ 0 w 76200"/>
                <a:gd name="connsiteY2" fmla="*/ 39052 h 76200"/>
                <a:gd name="connsiteX3" fmla="*/ 39052 w 76200"/>
                <a:gd name="connsiteY3" fmla="*/ 0 h 76200"/>
                <a:gd name="connsiteX4" fmla="*/ 77152 w 76200"/>
                <a:gd name="connsiteY4" fmla="*/ 3905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152" y="39052"/>
                  </a:moveTo>
                  <a:cubicBezTo>
                    <a:pt x="77152" y="60007"/>
                    <a:pt x="60007" y="78105"/>
                    <a:pt x="38100" y="78105"/>
                  </a:cubicBezTo>
                  <a:cubicBezTo>
                    <a:pt x="16193" y="78105"/>
                    <a:pt x="0" y="60007"/>
                    <a:pt x="0" y="39052"/>
                  </a:cubicBezTo>
                  <a:cubicBezTo>
                    <a:pt x="0" y="18097"/>
                    <a:pt x="17145" y="0"/>
                    <a:pt x="39052" y="0"/>
                  </a:cubicBezTo>
                  <a:cubicBezTo>
                    <a:pt x="60960" y="0"/>
                    <a:pt x="77152" y="17145"/>
                    <a:pt x="77152" y="39052"/>
                  </a:cubicBezTo>
                  <a:close/>
                </a:path>
              </a:pathLst>
            </a:custGeom>
            <a:solidFill>
              <a:srgbClr val="1C4D6B"/>
            </a:solidFill>
            <a:ln w="9525"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8261AE1D-FDBF-430D-A42B-A3B4F9C63C0F}"/>
                </a:ext>
              </a:extLst>
            </p:cNvPr>
            <p:cNvSpPr/>
            <p:nvPr/>
          </p:nvSpPr>
          <p:spPr>
            <a:xfrm>
              <a:off x="5194935" y="3327083"/>
              <a:ext cx="85725" cy="142875"/>
            </a:xfrm>
            <a:custGeom>
              <a:avLst/>
              <a:gdLst>
                <a:gd name="connsiteX0" fmla="*/ 0 w 85725"/>
                <a:gd name="connsiteY0" fmla="*/ 47625 h 142875"/>
                <a:gd name="connsiteX1" fmla="*/ 0 w 85725"/>
                <a:gd name="connsiteY1" fmla="*/ 51435 h 142875"/>
                <a:gd name="connsiteX2" fmla="*/ 47625 w 85725"/>
                <a:gd name="connsiteY2" fmla="*/ 144780 h 142875"/>
                <a:gd name="connsiteX3" fmla="*/ 95250 w 85725"/>
                <a:gd name="connsiteY3" fmla="*/ 47625 h 142875"/>
                <a:gd name="connsiteX4" fmla="*/ 47625 w 85725"/>
                <a:gd name="connsiteY4" fmla="*/ 0 h 142875"/>
                <a:gd name="connsiteX5" fmla="*/ 0 w 85725"/>
                <a:gd name="connsiteY5" fmla="*/ 44767 h 142875"/>
                <a:gd name="connsiteX6" fmla="*/ 0 w 85725"/>
                <a:gd name="connsiteY6" fmla="*/ 47625 h 142875"/>
                <a:gd name="connsiteX7" fmla="*/ 21908 w 85725"/>
                <a:gd name="connsiteY7" fmla="*/ 47625 h 142875"/>
                <a:gd name="connsiteX8" fmla="*/ 22860 w 85725"/>
                <a:gd name="connsiteY8" fmla="*/ 40957 h 142875"/>
                <a:gd name="connsiteX9" fmla="*/ 47625 w 85725"/>
                <a:gd name="connsiteY9" fmla="*/ 21907 h 142875"/>
                <a:gd name="connsiteX10" fmla="*/ 73343 w 85725"/>
                <a:gd name="connsiteY10" fmla="*/ 47625 h 142875"/>
                <a:gd name="connsiteX11" fmla="*/ 47625 w 85725"/>
                <a:gd name="connsiteY11" fmla="*/ 73342 h 142875"/>
                <a:gd name="connsiteX12" fmla="*/ 23813 w 85725"/>
                <a:gd name="connsiteY12" fmla="*/ 58102 h 142875"/>
                <a:gd name="connsiteX13" fmla="*/ 21908 w 85725"/>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42875">
                  <a:moveTo>
                    <a:pt x="0" y="47625"/>
                  </a:moveTo>
                  <a:cubicBezTo>
                    <a:pt x="0" y="48577"/>
                    <a:pt x="0" y="49530"/>
                    <a:pt x="0" y="51435"/>
                  </a:cubicBezTo>
                  <a:cubicBezTo>
                    <a:pt x="2857" y="86677"/>
                    <a:pt x="47625" y="144780"/>
                    <a:pt x="47625" y="144780"/>
                  </a:cubicBezTo>
                  <a:cubicBezTo>
                    <a:pt x="47625" y="144780"/>
                    <a:pt x="95250" y="80010"/>
                    <a:pt x="95250" y="47625"/>
                  </a:cubicBezTo>
                  <a:cubicBezTo>
                    <a:pt x="95250" y="20955"/>
                    <a:pt x="74295" y="0"/>
                    <a:pt x="47625" y="0"/>
                  </a:cubicBezTo>
                  <a:cubicBezTo>
                    <a:pt x="22860" y="0"/>
                    <a:pt x="1905" y="20002"/>
                    <a:pt x="0" y="44767"/>
                  </a:cubicBezTo>
                  <a:cubicBezTo>
                    <a:pt x="0" y="45720"/>
                    <a:pt x="0" y="46672"/>
                    <a:pt x="0" y="47625"/>
                  </a:cubicBezTo>
                  <a:close/>
                  <a:moveTo>
                    <a:pt x="21908" y="47625"/>
                  </a:moveTo>
                  <a:cubicBezTo>
                    <a:pt x="21908" y="44767"/>
                    <a:pt x="21908" y="42863"/>
                    <a:pt x="22860" y="40957"/>
                  </a:cubicBezTo>
                  <a:cubicBezTo>
                    <a:pt x="25718" y="30480"/>
                    <a:pt x="36195" y="21907"/>
                    <a:pt x="47625" y="21907"/>
                  </a:cubicBezTo>
                  <a:cubicBezTo>
                    <a:pt x="61913" y="21907"/>
                    <a:pt x="73343" y="33338"/>
                    <a:pt x="73343" y="47625"/>
                  </a:cubicBezTo>
                  <a:cubicBezTo>
                    <a:pt x="73343" y="61913"/>
                    <a:pt x="61913" y="73342"/>
                    <a:pt x="47625" y="73342"/>
                  </a:cubicBezTo>
                  <a:cubicBezTo>
                    <a:pt x="37148" y="73342"/>
                    <a:pt x="28575" y="66675"/>
                    <a:pt x="23813" y="58102"/>
                  </a:cubicBezTo>
                  <a:cubicBezTo>
                    <a:pt x="22860" y="55245"/>
                    <a:pt x="21908" y="51435"/>
                    <a:pt x="21908" y="47625"/>
                  </a:cubicBezTo>
                  <a:close/>
                </a:path>
              </a:pathLst>
            </a:custGeom>
            <a:solidFill>
              <a:srgbClr val="CE1B31"/>
            </a:solidFill>
            <a:ln w="9525"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4997933A-9431-403E-92ED-43396067399A}"/>
                </a:ext>
              </a:extLst>
            </p:cNvPr>
            <p:cNvSpPr/>
            <p:nvPr/>
          </p:nvSpPr>
          <p:spPr>
            <a:xfrm>
              <a:off x="5244465" y="3318510"/>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3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8"/>
                    <a:pt x="16193" y="24765"/>
                    <a:pt x="0" y="24765"/>
                  </a:cubicBezTo>
                  <a:lnTo>
                    <a:pt x="0" y="0"/>
                  </a:lnTo>
                  <a:cubicBezTo>
                    <a:pt x="29528" y="0"/>
                    <a:pt x="53340" y="23813"/>
                    <a:pt x="53340" y="53340"/>
                  </a:cubicBezTo>
                  <a:cubicBezTo>
                    <a:pt x="53340" y="89535"/>
                    <a:pt x="0" y="160973"/>
                    <a:pt x="0" y="160973"/>
                  </a:cubicBezTo>
                  <a:lnTo>
                    <a:pt x="0" y="81915"/>
                  </a:lnTo>
                  <a:cubicBezTo>
                    <a:pt x="16193" y="82867"/>
                    <a:pt x="28575" y="69532"/>
                    <a:pt x="28575" y="53340"/>
                  </a:cubicBezTo>
                  <a:close/>
                </a:path>
              </a:pathLst>
            </a:custGeom>
            <a:solidFill>
              <a:srgbClr val="F94E63"/>
            </a:solidFill>
            <a:ln w="9525"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1A89C97-E282-415D-B6BB-3E4615E3E099}"/>
                </a:ext>
              </a:extLst>
            </p:cNvPr>
            <p:cNvSpPr/>
            <p:nvPr/>
          </p:nvSpPr>
          <p:spPr>
            <a:xfrm>
              <a:off x="5191125" y="3318510"/>
              <a:ext cx="47625" cy="152400"/>
            </a:xfrm>
            <a:custGeom>
              <a:avLst/>
              <a:gdLst>
                <a:gd name="connsiteX0" fmla="*/ 0 w 47625"/>
                <a:gd name="connsiteY0" fmla="*/ 49530 h 152400"/>
                <a:gd name="connsiteX1" fmla="*/ 53340 w 47625"/>
                <a:gd name="connsiteY1" fmla="*/ 0 h 152400"/>
                <a:gd name="connsiteX2" fmla="*/ 53340 w 47625"/>
                <a:gd name="connsiteY2" fmla="*/ 24765 h 152400"/>
                <a:gd name="connsiteX3" fmla="*/ 25718 w 47625"/>
                <a:gd name="connsiteY3" fmla="*/ 45720 h 152400"/>
                <a:gd name="connsiteX4" fmla="*/ 24765 w 47625"/>
                <a:gd name="connsiteY4" fmla="*/ 53340 h 152400"/>
                <a:gd name="connsiteX5" fmla="*/ 27623 w 47625"/>
                <a:gd name="connsiteY5" fmla="*/ 64770 h 152400"/>
                <a:gd name="connsiteX6" fmla="*/ 53340 w 47625"/>
                <a:gd name="connsiteY6" fmla="*/ 81915 h 152400"/>
                <a:gd name="connsiteX7" fmla="*/ 53340 w 47625"/>
                <a:gd name="connsiteY7" fmla="*/ 160973 h 152400"/>
                <a:gd name="connsiteX8" fmla="*/ 0 w 47625"/>
                <a:gd name="connsiteY8" fmla="*/ 57150 h 152400"/>
                <a:gd name="connsiteX9" fmla="*/ 0 w 47625"/>
                <a:gd name="connsiteY9" fmla="*/ 53340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4765"/>
                  </a:lnTo>
                  <a:cubicBezTo>
                    <a:pt x="40005" y="24765"/>
                    <a:pt x="29528" y="33338"/>
                    <a:pt x="25718" y="45720"/>
                  </a:cubicBezTo>
                  <a:cubicBezTo>
                    <a:pt x="24765" y="48577"/>
                    <a:pt x="24765" y="50482"/>
                    <a:pt x="24765" y="53340"/>
                  </a:cubicBezTo>
                  <a:cubicBezTo>
                    <a:pt x="24765" y="57150"/>
                    <a:pt x="25718" y="61913"/>
                    <a:pt x="27623" y="64770"/>
                  </a:cubicBezTo>
                  <a:cubicBezTo>
                    <a:pt x="32385" y="75248"/>
                    <a:pt x="41910" y="81915"/>
                    <a:pt x="53340" y="81915"/>
                  </a:cubicBezTo>
                  <a:lnTo>
                    <a:pt x="53340" y="160973"/>
                  </a:lnTo>
                  <a:cubicBezTo>
                    <a:pt x="53340" y="160973"/>
                    <a:pt x="3810" y="96202"/>
                    <a:pt x="0" y="57150"/>
                  </a:cubicBezTo>
                  <a:cubicBezTo>
                    <a:pt x="0" y="56198"/>
                    <a:pt x="0" y="54292"/>
                    <a:pt x="0" y="53340"/>
                  </a:cubicBezTo>
                  <a:cubicBezTo>
                    <a:pt x="0" y="52388"/>
                    <a:pt x="0" y="51435"/>
                    <a:pt x="0" y="49530"/>
                  </a:cubicBezTo>
                  <a:close/>
                </a:path>
              </a:pathLst>
            </a:custGeom>
            <a:solidFill>
              <a:srgbClr val="F42A39"/>
            </a:solidFill>
            <a:ln w="9525"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8D21F8BA-1189-4467-853D-D66ACD4DECD1}"/>
                </a:ext>
              </a:extLst>
            </p:cNvPr>
            <p:cNvSpPr/>
            <p:nvPr/>
          </p:nvSpPr>
          <p:spPr>
            <a:xfrm>
              <a:off x="5316855" y="3168015"/>
              <a:ext cx="95250" cy="142875"/>
            </a:xfrm>
            <a:custGeom>
              <a:avLst/>
              <a:gdLst>
                <a:gd name="connsiteX0" fmla="*/ 0 w 95250"/>
                <a:gd name="connsiteY0" fmla="*/ 47625 h 142875"/>
                <a:gd name="connsiteX1" fmla="*/ 0 w 95250"/>
                <a:gd name="connsiteY1" fmla="*/ 51435 h 142875"/>
                <a:gd name="connsiteX2" fmla="*/ 47625 w 95250"/>
                <a:gd name="connsiteY2" fmla="*/ 144780 h 142875"/>
                <a:gd name="connsiteX3" fmla="*/ 95250 w 95250"/>
                <a:gd name="connsiteY3" fmla="*/ 47625 h 142875"/>
                <a:gd name="connsiteX4" fmla="*/ 47625 w 95250"/>
                <a:gd name="connsiteY4" fmla="*/ 0 h 142875"/>
                <a:gd name="connsiteX5" fmla="*/ 0 w 95250"/>
                <a:gd name="connsiteY5" fmla="*/ 44768 h 142875"/>
                <a:gd name="connsiteX6" fmla="*/ 0 w 95250"/>
                <a:gd name="connsiteY6" fmla="*/ 47625 h 142875"/>
                <a:gd name="connsiteX7" fmla="*/ 21908 w 95250"/>
                <a:gd name="connsiteY7" fmla="*/ 47625 h 142875"/>
                <a:gd name="connsiteX8" fmla="*/ 22860 w 95250"/>
                <a:gd name="connsiteY8" fmla="*/ 40958 h 142875"/>
                <a:gd name="connsiteX9" fmla="*/ 47625 w 95250"/>
                <a:gd name="connsiteY9" fmla="*/ 21908 h 142875"/>
                <a:gd name="connsiteX10" fmla="*/ 73343 w 95250"/>
                <a:gd name="connsiteY10" fmla="*/ 47625 h 142875"/>
                <a:gd name="connsiteX11" fmla="*/ 47625 w 95250"/>
                <a:gd name="connsiteY11" fmla="*/ 73343 h 142875"/>
                <a:gd name="connsiteX12" fmla="*/ 23813 w 95250"/>
                <a:gd name="connsiteY12" fmla="*/ 58103 h 142875"/>
                <a:gd name="connsiteX13" fmla="*/ 21908 w 95250"/>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142875">
                  <a:moveTo>
                    <a:pt x="0" y="47625"/>
                  </a:moveTo>
                  <a:cubicBezTo>
                    <a:pt x="0" y="48578"/>
                    <a:pt x="0" y="49530"/>
                    <a:pt x="0" y="51435"/>
                  </a:cubicBezTo>
                  <a:cubicBezTo>
                    <a:pt x="2858" y="86677"/>
                    <a:pt x="47625" y="144780"/>
                    <a:pt x="47625" y="144780"/>
                  </a:cubicBezTo>
                  <a:cubicBezTo>
                    <a:pt x="47625" y="144780"/>
                    <a:pt x="95250" y="80010"/>
                    <a:pt x="95250" y="47625"/>
                  </a:cubicBezTo>
                  <a:cubicBezTo>
                    <a:pt x="95250" y="20955"/>
                    <a:pt x="74295" y="0"/>
                    <a:pt x="47625" y="0"/>
                  </a:cubicBezTo>
                  <a:cubicBezTo>
                    <a:pt x="22860" y="0"/>
                    <a:pt x="1905" y="20003"/>
                    <a:pt x="0" y="44768"/>
                  </a:cubicBezTo>
                  <a:cubicBezTo>
                    <a:pt x="0" y="44768"/>
                    <a:pt x="0" y="46673"/>
                    <a:pt x="0" y="47625"/>
                  </a:cubicBezTo>
                  <a:close/>
                  <a:moveTo>
                    <a:pt x="21908" y="47625"/>
                  </a:moveTo>
                  <a:cubicBezTo>
                    <a:pt x="21908" y="44768"/>
                    <a:pt x="21908" y="42863"/>
                    <a:pt x="22860" y="40958"/>
                  </a:cubicBezTo>
                  <a:cubicBezTo>
                    <a:pt x="25717" y="30480"/>
                    <a:pt x="36195" y="21908"/>
                    <a:pt x="47625" y="21908"/>
                  </a:cubicBezTo>
                  <a:cubicBezTo>
                    <a:pt x="61913" y="21908"/>
                    <a:pt x="73343" y="33338"/>
                    <a:pt x="73343" y="47625"/>
                  </a:cubicBezTo>
                  <a:cubicBezTo>
                    <a:pt x="73343" y="61913"/>
                    <a:pt x="61913" y="73343"/>
                    <a:pt x="47625" y="73343"/>
                  </a:cubicBezTo>
                  <a:cubicBezTo>
                    <a:pt x="37148" y="73343"/>
                    <a:pt x="28575" y="66675"/>
                    <a:pt x="23813" y="58103"/>
                  </a:cubicBezTo>
                  <a:cubicBezTo>
                    <a:pt x="22860" y="54293"/>
                    <a:pt x="21908" y="51435"/>
                    <a:pt x="21908" y="47625"/>
                  </a:cubicBezTo>
                  <a:close/>
                </a:path>
              </a:pathLst>
            </a:custGeom>
            <a:solidFill>
              <a:srgbClr val="CE1B31"/>
            </a:solidFill>
            <a:ln w="9525"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F864F4F5-26CD-417A-8DF6-15A656150EDD}"/>
                </a:ext>
              </a:extLst>
            </p:cNvPr>
            <p:cNvSpPr/>
            <p:nvPr/>
          </p:nvSpPr>
          <p:spPr>
            <a:xfrm>
              <a:off x="5367338" y="3159443"/>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2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7"/>
                    <a:pt x="16193" y="24765"/>
                    <a:pt x="0" y="24765"/>
                  </a:cubicBezTo>
                  <a:lnTo>
                    <a:pt x="0" y="0"/>
                  </a:lnTo>
                  <a:cubicBezTo>
                    <a:pt x="29528" y="0"/>
                    <a:pt x="53340" y="23813"/>
                    <a:pt x="53340" y="53340"/>
                  </a:cubicBezTo>
                  <a:cubicBezTo>
                    <a:pt x="53340" y="89535"/>
                    <a:pt x="0" y="160972"/>
                    <a:pt x="0" y="160972"/>
                  </a:cubicBezTo>
                  <a:lnTo>
                    <a:pt x="0" y="81915"/>
                  </a:lnTo>
                  <a:cubicBezTo>
                    <a:pt x="15240" y="81915"/>
                    <a:pt x="28575" y="69532"/>
                    <a:pt x="28575" y="53340"/>
                  </a:cubicBezTo>
                  <a:close/>
                </a:path>
              </a:pathLst>
            </a:custGeom>
            <a:solidFill>
              <a:srgbClr val="F94E63"/>
            </a:solidFill>
            <a:ln w="9525"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2D63A3CD-EBB9-4A84-B7E0-94ECECB6D698}"/>
                </a:ext>
              </a:extLst>
            </p:cNvPr>
            <p:cNvSpPr/>
            <p:nvPr/>
          </p:nvSpPr>
          <p:spPr>
            <a:xfrm>
              <a:off x="5313997" y="3159443"/>
              <a:ext cx="47625" cy="152400"/>
            </a:xfrm>
            <a:custGeom>
              <a:avLst/>
              <a:gdLst>
                <a:gd name="connsiteX0" fmla="*/ 0 w 47625"/>
                <a:gd name="connsiteY0" fmla="*/ 49530 h 152400"/>
                <a:gd name="connsiteX1" fmla="*/ 53340 w 47625"/>
                <a:gd name="connsiteY1" fmla="*/ 0 h 152400"/>
                <a:gd name="connsiteX2" fmla="*/ 53340 w 47625"/>
                <a:gd name="connsiteY2" fmla="*/ 24765 h 152400"/>
                <a:gd name="connsiteX3" fmla="*/ 25718 w 47625"/>
                <a:gd name="connsiteY3" fmla="*/ 45720 h 152400"/>
                <a:gd name="connsiteX4" fmla="*/ 24765 w 47625"/>
                <a:gd name="connsiteY4" fmla="*/ 53340 h 152400"/>
                <a:gd name="connsiteX5" fmla="*/ 27623 w 47625"/>
                <a:gd name="connsiteY5" fmla="*/ 64770 h 152400"/>
                <a:gd name="connsiteX6" fmla="*/ 53340 w 47625"/>
                <a:gd name="connsiteY6" fmla="*/ 81915 h 152400"/>
                <a:gd name="connsiteX7" fmla="*/ 53340 w 47625"/>
                <a:gd name="connsiteY7" fmla="*/ 160972 h 152400"/>
                <a:gd name="connsiteX8" fmla="*/ 0 w 47625"/>
                <a:gd name="connsiteY8" fmla="*/ 57150 h 152400"/>
                <a:gd name="connsiteX9" fmla="*/ 0 w 47625"/>
                <a:gd name="connsiteY9" fmla="*/ 53340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4765"/>
                  </a:lnTo>
                  <a:cubicBezTo>
                    <a:pt x="40005" y="24765"/>
                    <a:pt x="29528" y="33338"/>
                    <a:pt x="25718" y="45720"/>
                  </a:cubicBezTo>
                  <a:cubicBezTo>
                    <a:pt x="24765" y="48577"/>
                    <a:pt x="24765" y="50482"/>
                    <a:pt x="24765" y="53340"/>
                  </a:cubicBezTo>
                  <a:cubicBezTo>
                    <a:pt x="24765" y="57150"/>
                    <a:pt x="25718" y="61913"/>
                    <a:pt x="27623" y="64770"/>
                  </a:cubicBezTo>
                  <a:cubicBezTo>
                    <a:pt x="32385" y="75247"/>
                    <a:pt x="41910" y="81915"/>
                    <a:pt x="53340" y="81915"/>
                  </a:cubicBezTo>
                  <a:lnTo>
                    <a:pt x="53340" y="160972"/>
                  </a:lnTo>
                  <a:cubicBezTo>
                    <a:pt x="53340" y="160972"/>
                    <a:pt x="3810" y="96203"/>
                    <a:pt x="0" y="57150"/>
                  </a:cubicBezTo>
                  <a:cubicBezTo>
                    <a:pt x="0" y="56197"/>
                    <a:pt x="0" y="54293"/>
                    <a:pt x="0" y="53340"/>
                  </a:cubicBezTo>
                  <a:cubicBezTo>
                    <a:pt x="0" y="52388"/>
                    <a:pt x="0" y="51435"/>
                    <a:pt x="0" y="49530"/>
                  </a:cubicBezTo>
                  <a:close/>
                </a:path>
              </a:pathLst>
            </a:custGeom>
            <a:solidFill>
              <a:srgbClr val="F42A39"/>
            </a:solidFill>
            <a:ln w="9525"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D83677A1-C874-413B-9444-FA8B94BFC78B}"/>
                </a:ext>
              </a:extLst>
            </p:cNvPr>
            <p:cNvSpPr/>
            <p:nvPr/>
          </p:nvSpPr>
          <p:spPr>
            <a:xfrm>
              <a:off x="5444490" y="3279458"/>
              <a:ext cx="85725" cy="142875"/>
            </a:xfrm>
            <a:custGeom>
              <a:avLst/>
              <a:gdLst>
                <a:gd name="connsiteX0" fmla="*/ 0 w 85725"/>
                <a:gd name="connsiteY0" fmla="*/ 47625 h 142875"/>
                <a:gd name="connsiteX1" fmla="*/ 0 w 85725"/>
                <a:gd name="connsiteY1" fmla="*/ 51435 h 142875"/>
                <a:gd name="connsiteX2" fmla="*/ 47625 w 85725"/>
                <a:gd name="connsiteY2" fmla="*/ 144780 h 142875"/>
                <a:gd name="connsiteX3" fmla="*/ 95250 w 85725"/>
                <a:gd name="connsiteY3" fmla="*/ 47625 h 142875"/>
                <a:gd name="connsiteX4" fmla="*/ 47625 w 85725"/>
                <a:gd name="connsiteY4" fmla="*/ 0 h 142875"/>
                <a:gd name="connsiteX5" fmla="*/ 0 w 85725"/>
                <a:gd name="connsiteY5" fmla="*/ 44767 h 142875"/>
                <a:gd name="connsiteX6" fmla="*/ 0 w 85725"/>
                <a:gd name="connsiteY6" fmla="*/ 47625 h 142875"/>
                <a:gd name="connsiteX7" fmla="*/ 21907 w 85725"/>
                <a:gd name="connsiteY7" fmla="*/ 47625 h 142875"/>
                <a:gd name="connsiteX8" fmla="*/ 22860 w 85725"/>
                <a:gd name="connsiteY8" fmla="*/ 40957 h 142875"/>
                <a:gd name="connsiteX9" fmla="*/ 47625 w 85725"/>
                <a:gd name="connsiteY9" fmla="*/ 21907 h 142875"/>
                <a:gd name="connsiteX10" fmla="*/ 73342 w 85725"/>
                <a:gd name="connsiteY10" fmla="*/ 47625 h 142875"/>
                <a:gd name="connsiteX11" fmla="*/ 47625 w 85725"/>
                <a:gd name="connsiteY11" fmla="*/ 73342 h 142875"/>
                <a:gd name="connsiteX12" fmla="*/ 23813 w 85725"/>
                <a:gd name="connsiteY12" fmla="*/ 58102 h 142875"/>
                <a:gd name="connsiteX13" fmla="*/ 21907 w 85725"/>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42875">
                  <a:moveTo>
                    <a:pt x="0" y="47625"/>
                  </a:moveTo>
                  <a:cubicBezTo>
                    <a:pt x="0" y="48577"/>
                    <a:pt x="0" y="49530"/>
                    <a:pt x="0" y="51435"/>
                  </a:cubicBezTo>
                  <a:cubicBezTo>
                    <a:pt x="2857" y="86677"/>
                    <a:pt x="47625" y="144780"/>
                    <a:pt x="47625" y="144780"/>
                  </a:cubicBezTo>
                  <a:cubicBezTo>
                    <a:pt x="47625" y="144780"/>
                    <a:pt x="95250" y="80010"/>
                    <a:pt x="95250" y="47625"/>
                  </a:cubicBezTo>
                  <a:cubicBezTo>
                    <a:pt x="95250" y="20955"/>
                    <a:pt x="74295" y="0"/>
                    <a:pt x="47625" y="0"/>
                  </a:cubicBezTo>
                  <a:cubicBezTo>
                    <a:pt x="22860" y="0"/>
                    <a:pt x="1905" y="20002"/>
                    <a:pt x="0" y="44767"/>
                  </a:cubicBezTo>
                  <a:cubicBezTo>
                    <a:pt x="0" y="44767"/>
                    <a:pt x="0" y="45720"/>
                    <a:pt x="0" y="47625"/>
                  </a:cubicBezTo>
                  <a:close/>
                  <a:moveTo>
                    <a:pt x="21907" y="47625"/>
                  </a:moveTo>
                  <a:cubicBezTo>
                    <a:pt x="21907" y="44767"/>
                    <a:pt x="21907" y="42863"/>
                    <a:pt x="22860" y="40957"/>
                  </a:cubicBezTo>
                  <a:cubicBezTo>
                    <a:pt x="25717" y="30480"/>
                    <a:pt x="36195" y="21907"/>
                    <a:pt x="47625" y="21907"/>
                  </a:cubicBezTo>
                  <a:cubicBezTo>
                    <a:pt x="61912" y="21907"/>
                    <a:pt x="73342" y="33338"/>
                    <a:pt x="73342" y="47625"/>
                  </a:cubicBezTo>
                  <a:cubicBezTo>
                    <a:pt x="73342" y="61913"/>
                    <a:pt x="61912" y="73342"/>
                    <a:pt x="47625" y="73342"/>
                  </a:cubicBezTo>
                  <a:cubicBezTo>
                    <a:pt x="37147" y="73342"/>
                    <a:pt x="28575" y="66675"/>
                    <a:pt x="23813" y="58102"/>
                  </a:cubicBezTo>
                  <a:cubicBezTo>
                    <a:pt x="22860" y="54292"/>
                    <a:pt x="21907" y="50482"/>
                    <a:pt x="21907" y="47625"/>
                  </a:cubicBezTo>
                  <a:close/>
                </a:path>
              </a:pathLst>
            </a:custGeom>
            <a:solidFill>
              <a:srgbClr val="CE1B31"/>
            </a:solidFill>
            <a:ln w="9525"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31C832D-69EA-41C0-86FA-D79513B30070}"/>
                </a:ext>
              </a:extLst>
            </p:cNvPr>
            <p:cNvSpPr/>
            <p:nvPr/>
          </p:nvSpPr>
          <p:spPr>
            <a:xfrm>
              <a:off x="5494972" y="3270885"/>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3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8"/>
                    <a:pt x="16192" y="24765"/>
                    <a:pt x="0" y="24765"/>
                  </a:cubicBezTo>
                  <a:lnTo>
                    <a:pt x="0" y="0"/>
                  </a:lnTo>
                  <a:cubicBezTo>
                    <a:pt x="29528" y="0"/>
                    <a:pt x="53340" y="23813"/>
                    <a:pt x="53340" y="53340"/>
                  </a:cubicBezTo>
                  <a:cubicBezTo>
                    <a:pt x="53340" y="89535"/>
                    <a:pt x="0" y="160973"/>
                    <a:pt x="0" y="160973"/>
                  </a:cubicBezTo>
                  <a:lnTo>
                    <a:pt x="0" y="81915"/>
                  </a:lnTo>
                  <a:cubicBezTo>
                    <a:pt x="15240" y="81915"/>
                    <a:pt x="28575" y="69532"/>
                    <a:pt x="28575" y="53340"/>
                  </a:cubicBezTo>
                  <a:close/>
                </a:path>
              </a:pathLst>
            </a:custGeom>
            <a:solidFill>
              <a:srgbClr val="F94E63"/>
            </a:solidFill>
            <a:ln w="9525"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FA58B9C6-F675-4A35-8947-15D00ABBA089}"/>
                </a:ext>
              </a:extLst>
            </p:cNvPr>
            <p:cNvSpPr/>
            <p:nvPr/>
          </p:nvSpPr>
          <p:spPr>
            <a:xfrm>
              <a:off x="5441632" y="3270885"/>
              <a:ext cx="47625" cy="152400"/>
            </a:xfrm>
            <a:custGeom>
              <a:avLst/>
              <a:gdLst>
                <a:gd name="connsiteX0" fmla="*/ 0 w 47625"/>
                <a:gd name="connsiteY0" fmla="*/ 49530 h 152400"/>
                <a:gd name="connsiteX1" fmla="*/ 53340 w 47625"/>
                <a:gd name="connsiteY1" fmla="*/ 0 h 152400"/>
                <a:gd name="connsiteX2" fmla="*/ 53340 w 47625"/>
                <a:gd name="connsiteY2" fmla="*/ 24765 h 152400"/>
                <a:gd name="connsiteX3" fmla="*/ 25718 w 47625"/>
                <a:gd name="connsiteY3" fmla="*/ 45720 h 152400"/>
                <a:gd name="connsiteX4" fmla="*/ 24765 w 47625"/>
                <a:gd name="connsiteY4" fmla="*/ 53340 h 152400"/>
                <a:gd name="connsiteX5" fmla="*/ 27623 w 47625"/>
                <a:gd name="connsiteY5" fmla="*/ 64770 h 152400"/>
                <a:gd name="connsiteX6" fmla="*/ 53340 w 47625"/>
                <a:gd name="connsiteY6" fmla="*/ 81915 h 152400"/>
                <a:gd name="connsiteX7" fmla="*/ 53340 w 47625"/>
                <a:gd name="connsiteY7" fmla="*/ 160973 h 152400"/>
                <a:gd name="connsiteX8" fmla="*/ 0 w 47625"/>
                <a:gd name="connsiteY8" fmla="*/ 57150 h 152400"/>
                <a:gd name="connsiteX9" fmla="*/ 0 w 47625"/>
                <a:gd name="connsiteY9" fmla="*/ 53340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4765"/>
                  </a:lnTo>
                  <a:cubicBezTo>
                    <a:pt x="40005" y="24765"/>
                    <a:pt x="29528" y="33338"/>
                    <a:pt x="25718" y="45720"/>
                  </a:cubicBezTo>
                  <a:cubicBezTo>
                    <a:pt x="24765" y="48577"/>
                    <a:pt x="24765" y="50482"/>
                    <a:pt x="24765" y="53340"/>
                  </a:cubicBezTo>
                  <a:cubicBezTo>
                    <a:pt x="24765" y="57150"/>
                    <a:pt x="25718" y="61913"/>
                    <a:pt x="27623" y="64770"/>
                  </a:cubicBezTo>
                  <a:cubicBezTo>
                    <a:pt x="32385" y="75248"/>
                    <a:pt x="41910" y="81915"/>
                    <a:pt x="53340" y="81915"/>
                  </a:cubicBezTo>
                  <a:lnTo>
                    <a:pt x="53340" y="160973"/>
                  </a:lnTo>
                  <a:cubicBezTo>
                    <a:pt x="53340" y="160973"/>
                    <a:pt x="3810" y="96202"/>
                    <a:pt x="0" y="57150"/>
                  </a:cubicBezTo>
                  <a:cubicBezTo>
                    <a:pt x="0" y="56198"/>
                    <a:pt x="0" y="54292"/>
                    <a:pt x="0" y="53340"/>
                  </a:cubicBezTo>
                  <a:cubicBezTo>
                    <a:pt x="0" y="52388"/>
                    <a:pt x="0" y="50482"/>
                    <a:pt x="0" y="49530"/>
                  </a:cubicBezTo>
                  <a:close/>
                </a:path>
              </a:pathLst>
            </a:custGeom>
            <a:solidFill>
              <a:srgbClr val="F42A39"/>
            </a:solidFill>
            <a:ln w="9525"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53C0A01A-25DE-4B2E-8F6D-20FCA9BED66F}"/>
                </a:ext>
              </a:extLst>
            </p:cNvPr>
            <p:cNvSpPr/>
            <p:nvPr/>
          </p:nvSpPr>
          <p:spPr>
            <a:xfrm>
              <a:off x="5594032" y="3050857"/>
              <a:ext cx="95250" cy="142875"/>
            </a:xfrm>
            <a:custGeom>
              <a:avLst/>
              <a:gdLst>
                <a:gd name="connsiteX0" fmla="*/ 0 w 95250"/>
                <a:gd name="connsiteY0" fmla="*/ 47625 h 142875"/>
                <a:gd name="connsiteX1" fmla="*/ 0 w 95250"/>
                <a:gd name="connsiteY1" fmla="*/ 51435 h 142875"/>
                <a:gd name="connsiteX2" fmla="*/ 47625 w 95250"/>
                <a:gd name="connsiteY2" fmla="*/ 144780 h 142875"/>
                <a:gd name="connsiteX3" fmla="*/ 95250 w 95250"/>
                <a:gd name="connsiteY3" fmla="*/ 47625 h 142875"/>
                <a:gd name="connsiteX4" fmla="*/ 47625 w 95250"/>
                <a:gd name="connsiteY4" fmla="*/ 0 h 142875"/>
                <a:gd name="connsiteX5" fmla="*/ 0 w 95250"/>
                <a:gd name="connsiteY5" fmla="*/ 44768 h 142875"/>
                <a:gd name="connsiteX6" fmla="*/ 0 w 95250"/>
                <a:gd name="connsiteY6" fmla="*/ 47625 h 142875"/>
                <a:gd name="connsiteX7" fmla="*/ 21907 w 95250"/>
                <a:gd name="connsiteY7" fmla="*/ 47625 h 142875"/>
                <a:gd name="connsiteX8" fmla="*/ 22860 w 95250"/>
                <a:gd name="connsiteY8" fmla="*/ 40957 h 142875"/>
                <a:gd name="connsiteX9" fmla="*/ 47625 w 95250"/>
                <a:gd name="connsiteY9" fmla="*/ 21907 h 142875"/>
                <a:gd name="connsiteX10" fmla="*/ 73343 w 95250"/>
                <a:gd name="connsiteY10" fmla="*/ 47625 h 142875"/>
                <a:gd name="connsiteX11" fmla="*/ 47625 w 95250"/>
                <a:gd name="connsiteY11" fmla="*/ 73343 h 142875"/>
                <a:gd name="connsiteX12" fmla="*/ 23813 w 95250"/>
                <a:gd name="connsiteY12" fmla="*/ 58103 h 142875"/>
                <a:gd name="connsiteX13" fmla="*/ 21907 w 95250"/>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142875">
                  <a:moveTo>
                    <a:pt x="0" y="47625"/>
                  </a:moveTo>
                  <a:cubicBezTo>
                    <a:pt x="0" y="48578"/>
                    <a:pt x="0" y="49530"/>
                    <a:pt x="0" y="51435"/>
                  </a:cubicBezTo>
                  <a:cubicBezTo>
                    <a:pt x="2857" y="86678"/>
                    <a:pt x="47625" y="144780"/>
                    <a:pt x="47625" y="144780"/>
                  </a:cubicBezTo>
                  <a:cubicBezTo>
                    <a:pt x="47625" y="144780"/>
                    <a:pt x="95250" y="80010"/>
                    <a:pt x="95250" y="47625"/>
                  </a:cubicBezTo>
                  <a:cubicBezTo>
                    <a:pt x="95250" y="20955"/>
                    <a:pt x="74295" y="0"/>
                    <a:pt x="47625" y="0"/>
                  </a:cubicBezTo>
                  <a:cubicBezTo>
                    <a:pt x="22860" y="0"/>
                    <a:pt x="1905" y="20003"/>
                    <a:pt x="0" y="44768"/>
                  </a:cubicBezTo>
                  <a:cubicBezTo>
                    <a:pt x="0" y="45720"/>
                    <a:pt x="0" y="46673"/>
                    <a:pt x="0" y="47625"/>
                  </a:cubicBezTo>
                  <a:close/>
                  <a:moveTo>
                    <a:pt x="21907" y="47625"/>
                  </a:moveTo>
                  <a:cubicBezTo>
                    <a:pt x="21907" y="44768"/>
                    <a:pt x="21907" y="42863"/>
                    <a:pt x="22860" y="40957"/>
                  </a:cubicBezTo>
                  <a:cubicBezTo>
                    <a:pt x="25718" y="30480"/>
                    <a:pt x="36195" y="21907"/>
                    <a:pt x="47625" y="21907"/>
                  </a:cubicBezTo>
                  <a:cubicBezTo>
                    <a:pt x="61913" y="21907"/>
                    <a:pt x="73343" y="33338"/>
                    <a:pt x="73343" y="47625"/>
                  </a:cubicBezTo>
                  <a:cubicBezTo>
                    <a:pt x="73343" y="61913"/>
                    <a:pt x="61913" y="73343"/>
                    <a:pt x="47625" y="73343"/>
                  </a:cubicBezTo>
                  <a:cubicBezTo>
                    <a:pt x="37148" y="73343"/>
                    <a:pt x="28575" y="66675"/>
                    <a:pt x="23813" y="58103"/>
                  </a:cubicBezTo>
                  <a:cubicBezTo>
                    <a:pt x="22860" y="55245"/>
                    <a:pt x="21907" y="51435"/>
                    <a:pt x="21907" y="47625"/>
                  </a:cubicBezTo>
                  <a:close/>
                </a:path>
              </a:pathLst>
            </a:custGeom>
            <a:solidFill>
              <a:srgbClr val="CE1B31"/>
            </a:solidFill>
            <a:ln w="9525"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E52F5262-AD2D-42D3-BD0F-BE21EEBD002C}"/>
                </a:ext>
              </a:extLst>
            </p:cNvPr>
            <p:cNvSpPr/>
            <p:nvPr/>
          </p:nvSpPr>
          <p:spPr>
            <a:xfrm>
              <a:off x="5644515" y="3043238"/>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3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8"/>
                    <a:pt x="16193" y="24765"/>
                    <a:pt x="0" y="24765"/>
                  </a:cubicBezTo>
                  <a:lnTo>
                    <a:pt x="0" y="0"/>
                  </a:lnTo>
                  <a:cubicBezTo>
                    <a:pt x="29528" y="0"/>
                    <a:pt x="53340" y="23813"/>
                    <a:pt x="53340" y="53340"/>
                  </a:cubicBezTo>
                  <a:cubicBezTo>
                    <a:pt x="53340" y="89535"/>
                    <a:pt x="0" y="160973"/>
                    <a:pt x="0" y="160973"/>
                  </a:cubicBezTo>
                  <a:lnTo>
                    <a:pt x="0" y="81915"/>
                  </a:lnTo>
                  <a:cubicBezTo>
                    <a:pt x="15240" y="81915"/>
                    <a:pt x="28575" y="68580"/>
                    <a:pt x="28575" y="53340"/>
                  </a:cubicBezTo>
                  <a:close/>
                </a:path>
              </a:pathLst>
            </a:custGeom>
            <a:solidFill>
              <a:srgbClr val="F94E63"/>
            </a:solidFill>
            <a:ln w="9525"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422C7EB6-DC92-4D7B-8E04-7E85228B74AD}"/>
                </a:ext>
              </a:extLst>
            </p:cNvPr>
            <p:cNvSpPr/>
            <p:nvPr/>
          </p:nvSpPr>
          <p:spPr>
            <a:xfrm>
              <a:off x="5591175" y="3043238"/>
              <a:ext cx="47625" cy="152400"/>
            </a:xfrm>
            <a:custGeom>
              <a:avLst/>
              <a:gdLst>
                <a:gd name="connsiteX0" fmla="*/ 0 w 47625"/>
                <a:gd name="connsiteY0" fmla="*/ 49530 h 152400"/>
                <a:gd name="connsiteX1" fmla="*/ 53340 w 47625"/>
                <a:gd name="connsiteY1" fmla="*/ 0 h 152400"/>
                <a:gd name="connsiteX2" fmla="*/ 53340 w 47625"/>
                <a:gd name="connsiteY2" fmla="*/ 23813 h 152400"/>
                <a:gd name="connsiteX3" fmla="*/ 25718 w 47625"/>
                <a:gd name="connsiteY3" fmla="*/ 44768 h 152400"/>
                <a:gd name="connsiteX4" fmla="*/ 24765 w 47625"/>
                <a:gd name="connsiteY4" fmla="*/ 52388 h 152400"/>
                <a:gd name="connsiteX5" fmla="*/ 27623 w 47625"/>
                <a:gd name="connsiteY5" fmla="*/ 63818 h 152400"/>
                <a:gd name="connsiteX6" fmla="*/ 53340 w 47625"/>
                <a:gd name="connsiteY6" fmla="*/ 80963 h 152400"/>
                <a:gd name="connsiteX7" fmla="*/ 53340 w 47625"/>
                <a:gd name="connsiteY7" fmla="*/ 160020 h 152400"/>
                <a:gd name="connsiteX8" fmla="*/ 0 w 47625"/>
                <a:gd name="connsiteY8" fmla="*/ 56198 h 152400"/>
                <a:gd name="connsiteX9" fmla="*/ 0 w 47625"/>
                <a:gd name="connsiteY9" fmla="*/ 52388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3813"/>
                  </a:lnTo>
                  <a:cubicBezTo>
                    <a:pt x="40005" y="23813"/>
                    <a:pt x="29527" y="32385"/>
                    <a:pt x="25718" y="44768"/>
                  </a:cubicBezTo>
                  <a:cubicBezTo>
                    <a:pt x="24765" y="47625"/>
                    <a:pt x="24765" y="49530"/>
                    <a:pt x="24765" y="52388"/>
                  </a:cubicBezTo>
                  <a:cubicBezTo>
                    <a:pt x="24765" y="56198"/>
                    <a:pt x="25718" y="60960"/>
                    <a:pt x="27623" y="63818"/>
                  </a:cubicBezTo>
                  <a:cubicBezTo>
                    <a:pt x="32385" y="74295"/>
                    <a:pt x="41910" y="80963"/>
                    <a:pt x="53340" y="80963"/>
                  </a:cubicBezTo>
                  <a:lnTo>
                    <a:pt x="53340" y="160020"/>
                  </a:lnTo>
                  <a:cubicBezTo>
                    <a:pt x="53340" y="160020"/>
                    <a:pt x="3810" y="95250"/>
                    <a:pt x="0" y="56198"/>
                  </a:cubicBezTo>
                  <a:cubicBezTo>
                    <a:pt x="0" y="55245"/>
                    <a:pt x="0" y="53340"/>
                    <a:pt x="0" y="52388"/>
                  </a:cubicBezTo>
                  <a:cubicBezTo>
                    <a:pt x="0" y="51435"/>
                    <a:pt x="0" y="50482"/>
                    <a:pt x="0" y="49530"/>
                  </a:cubicBezTo>
                  <a:close/>
                </a:path>
              </a:pathLst>
            </a:custGeom>
            <a:solidFill>
              <a:srgbClr val="F42A39"/>
            </a:solidFill>
            <a:ln w="9525"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A13478AF-99F9-40FC-AFF7-BFD5A8F163C2}"/>
                </a:ext>
              </a:extLst>
            </p:cNvPr>
            <p:cNvSpPr/>
            <p:nvPr/>
          </p:nvSpPr>
          <p:spPr>
            <a:xfrm>
              <a:off x="5926455" y="3667125"/>
              <a:ext cx="400050" cy="171450"/>
            </a:xfrm>
            <a:custGeom>
              <a:avLst/>
              <a:gdLst>
                <a:gd name="connsiteX0" fmla="*/ 0 w 400050"/>
                <a:gd name="connsiteY0" fmla="*/ 36195 h 171450"/>
                <a:gd name="connsiteX1" fmla="*/ 61913 w 400050"/>
                <a:gd name="connsiteY1" fmla="*/ 72390 h 171450"/>
                <a:gd name="connsiteX2" fmla="*/ 61913 w 400050"/>
                <a:gd name="connsiteY2" fmla="*/ 45720 h 171450"/>
                <a:gd name="connsiteX3" fmla="*/ 381953 w 400050"/>
                <a:gd name="connsiteY3" fmla="*/ 45720 h 171450"/>
                <a:gd name="connsiteX4" fmla="*/ 381953 w 400050"/>
                <a:gd name="connsiteY4" fmla="*/ 163830 h 171450"/>
                <a:gd name="connsiteX5" fmla="*/ 391478 w 400050"/>
                <a:gd name="connsiteY5" fmla="*/ 173355 h 171450"/>
                <a:gd name="connsiteX6" fmla="*/ 401003 w 400050"/>
                <a:gd name="connsiteY6" fmla="*/ 163830 h 171450"/>
                <a:gd name="connsiteX7" fmla="*/ 401003 w 400050"/>
                <a:gd name="connsiteY7" fmla="*/ 35242 h 171450"/>
                <a:gd name="connsiteX8" fmla="*/ 391478 w 400050"/>
                <a:gd name="connsiteY8" fmla="*/ 25717 h 171450"/>
                <a:gd name="connsiteX9" fmla="*/ 61913 w 400050"/>
                <a:gd name="connsiteY9" fmla="*/ 25717 h 171450"/>
                <a:gd name="connsiteX10" fmla="*/ 61913 w 400050"/>
                <a:gd name="connsiteY10" fmla="*/ 0 h 171450"/>
                <a:gd name="connsiteX11" fmla="*/ 0 w 400050"/>
                <a:gd name="connsiteY11" fmla="*/ 36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050" h="171450">
                  <a:moveTo>
                    <a:pt x="0" y="36195"/>
                  </a:moveTo>
                  <a:lnTo>
                    <a:pt x="61913" y="72390"/>
                  </a:lnTo>
                  <a:lnTo>
                    <a:pt x="61913" y="45720"/>
                  </a:lnTo>
                  <a:lnTo>
                    <a:pt x="381953" y="45720"/>
                  </a:lnTo>
                  <a:lnTo>
                    <a:pt x="381953" y="163830"/>
                  </a:lnTo>
                  <a:cubicBezTo>
                    <a:pt x="381953" y="169545"/>
                    <a:pt x="386715" y="173355"/>
                    <a:pt x="391478" y="173355"/>
                  </a:cubicBezTo>
                  <a:cubicBezTo>
                    <a:pt x="397193" y="173355"/>
                    <a:pt x="401003" y="168592"/>
                    <a:pt x="401003" y="163830"/>
                  </a:cubicBezTo>
                  <a:lnTo>
                    <a:pt x="401003" y="35242"/>
                  </a:lnTo>
                  <a:cubicBezTo>
                    <a:pt x="401003" y="29527"/>
                    <a:pt x="396240" y="25717"/>
                    <a:pt x="391478" y="25717"/>
                  </a:cubicBezTo>
                  <a:lnTo>
                    <a:pt x="61913" y="25717"/>
                  </a:lnTo>
                  <a:lnTo>
                    <a:pt x="61913" y="0"/>
                  </a:lnTo>
                  <a:lnTo>
                    <a:pt x="0" y="36195"/>
                  </a:lnTo>
                  <a:close/>
                </a:path>
              </a:pathLst>
            </a:custGeom>
            <a:solidFill>
              <a:srgbClr val="F62F48"/>
            </a:solidFill>
            <a:ln w="9525"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95A0332-C9D1-4416-B54E-8809637705B6}"/>
                </a:ext>
              </a:extLst>
            </p:cNvPr>
            <p:cNvSpPr/>
            <p:nvPr/>
          </p:nvSpPr>
          <p:spPr>
            <a:xfrm>
              <a:off x="6155055" y="3986213"/>
              <a:ext cx="238125" cy="123825"/>
            </a:xfrm>
            <a:custGeom>
              <a:avLst/>
              <a:gdLst>
                <a:gd name="connsiteX0" fmla="*/ 242888 w 238125"/>
                <a:gd name="connsiteY0" fmla="*/ 0 h 123825"/>
                <a:gd name="connsiteX1" fmla="*/ 242888 w 238125"/>
                <a:gd name="connsiteY1" fmla="*/ 71438 h 123825"/>
                <a:gd name="connsiteX2" fmla="*/ 156210 w 238125"/>
                <a:gd name="connsiteY2" fmla="*/ 129540 h 123825"/>
                <a:gd name="connsiteX3" fmla="*/ 121920 w 238125"/>
                <a:gd name="connsiteY3" fmla="*/ 132397 h 123825"/>
                <a:gd name="connsiteX4" fmla="*/ 75248 w 238125"/>
                <a:gd name="connsiteY4" fmla="*/ 127635 h 123825"/>
                <a:gd name="connsiteX5" fmla="*/ 0 w 238125"/>
                <a:gd name="connsiteY5" fmla="*/ 71438 h 123825"/>
                <a:gd name="connsiteX6" fmla="*/ 0 w 238125"/>
                <a:gd name="connsiteY6" fmla="*/ 0 h 123825"/>
                <a:gd name="connsiteX7" fmla="*/ 75248 w 238125"/>
                <a:gd name="connsiteY7" fmla="*/ 55245 h 123825"/>
                <a:gd name="connsiteX8" fmla="*/ 121920 w 238125"/>
                <a:gd name="connsiteY8" fmla="*/ 60008 h 123825"/>
                <a:gd name="connsiteX9" fmla="*/ 156210 w 238125"/>
                <a:gd name="connsiteY9" fmla="*/ 57150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1438"/>
                  </a:lnTo>
                  <a:cubicBezTo>
                    <a:pt x="242888" y="99060"/>
                    <a:pt x="206693" y="121920"/>
                    <a:pt x="156210" y="129540"/>
                  </a:cubicBezTo>
                  <a:cubicBezTo>
                    <a:pt x="145733" y="131445"/>
                    <a:pt x="133350" y="132397"/>
                    <a:pt x="121920" y="132397"/>
                  </a:cubicBezTo>
                  <a:cubicBezTo>
                    <a:pt x="105728" y="132397"/>
                    <a:pt x="89535" y="130492"/>
                    <a:pt x="75248" y="127635"/>
                  </a:cubicBezTo>
                  <a:cubicBezTo>
                    <a:pt x="31433" y="119063"/>
                    <a:pt x="0" y="97155"/>
                    <a:pt x="0" y="71438"/>
                  </a:cubicBezTo>
                  <a:lnTo>
                    <a:pt x="0" y="0"/>
                  </a:lnTo>
                  <a:cubicBezTo>
                    <a:pt x="0" y="24765"/>
                    <a:pt x="31433" y="46672"/>
                    <a:pt x="75248" y="55245"/>
                  </a:cubicBezTo>
                  <a:cubicBezTo>
                    <a:pt x="89535" y="58103"/>
                    <a:pt x="104775" y="60008"/>
                    <a:pt x="121920" y="60008"/>
                  </a:cubicBezTo>
                  <a:cubicBezTo>
                    <a:pt x="134303" y="60008"/>
                    <a:pt x="145733" y="59055"/>
                    <a:pt x="156210" y="57150"/>
                  </a:cubicBezTo>
                  <a:cubicBezTo>
                    <a:pt x="205740" y="50483"/>
                    <a:pt x="242888" y="27622"/>
                    <a:pt x="242888" y="0"/>
                  </a:cubicBezTo>
                  <a:close/>
                </a:path>
              </a:pathLst>
            </a:custGeom>
            <a:solidFill>
              <a:srgbClr val="16405E"/>
            </a:solidFill>
            <a:ln w="9525"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06D2C988-9B1C-41BE-A000-335E94346452}"/>
                </a:ext>
              </a:extLst>
            </p:cNvPr>
            <p:cNvSpPr/>
            <p:nvPr/>
          </p:nvSpPr>
          <p:spPr>
            <a:xfrm>
              <a:off x="6154102" y="3926205"/>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3" y="0"/>
                    <a:pt x="0" y="26670"/>
                    <a:pt x="0" y="60008"/>
                  </a:cubicBezTo>
                  <a:cubicBezTo>
                    <a:pt x="0" y="93345"/>
                    <a:pt x="54293" y="120015"/>
                    <a:pt x="121920" y="120015"/>
                  </a:cubicBezTo>
                  <a:cubicBezTo>
                    <a:pt x="189548" y="120015"/>
                    <a:pt x="243840" y="93345"/>
                    <a:pt x="243840" y="60008"/>
                  </a:cubicBezTo>
                  <a:cubicBezTo>
                    <a:pt x="243840" y="26670"/>
                    <a:pt x="189548" y="0"/>
                    <a:pt x="121920" y="0"/>
                  </a:cubicBezTo>
                  <a:close/>
                </a:path>
              </a:pathLst>
            </a:custGeom>
            <a:solidFill>
              <a:srgbClr val="215372"/>
            </a:solidFill>
            <a:ln w="9525"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6C85B436-62E7-4674-AA7D-2279BEB222F2}"/>
                </a:ext>
              </a:extLst>
            </p:cNvPr>
            <p:cNvSpPr/>
            <p:nvPr/>
          </p:nvSpPr>
          <p:spPr>
            <a:xfrm>
              <a:off x="6155055" y="3890963"/>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3342 h 133350"/>
                <a:gd name="connsiteX6" fmla="*/ 0 w 238125"/>
                <a:gd name="connsiteY6" fmla="*/ 953 h 133350"/>
                <a:gd name="connsiteX7" fmla="*/ 75248 w 238125"/>
                <a:gd name="connsiteY7" fmla="*/ 57150 h 133350"/>
                <a:gd name="connsiteX8" fmla="*/ 121920 w 238125"/>
                <a:gd name="connsiteY8" fmla="*/ 61913 h 133350"/>
                <a:gd name="connsiteX9" fmla="*/ 156210 w 238125"/>
                <a:gd name="connsiteY9" fmla="*/ 59055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3" y="122872"/>
                    <a:pt x="156210" y="130492"/>
                  </a:cubicBezTo>
                  <a:cubicBezTo>
                    <a:pt x="145733" y="132397"/>
                    <a:pt x="133350" y="133350"/>
                    <a:pt x="121920" y="133350"/>
                  </a:cubicBezTo>
                  <a:cubicBezTo>
                    <a:pt x="105728" y="133350"/>
                    <a:pt x="89535" y="131445"/>
                    <a:pt x="75248" y="128588"/>
                  </a:cubicBezTo>
                  <a:cubicBezTo>
                    <a:pt x="31433" y="120015"/>
                    <a:pt x="0" y="98108"/>
                    <a:pt x="0" y="73342"/>
                  </a:cubicBezTo>
                  <a:lnTo>
                    <a:pt x="0" y="953"/>
                  </a:lnTo>
                  <a:cubicBezTo>
                    <a:pt x="0" y="25717"/>
                    <a:pt x="31433" y="47625"/>
                    <a:pt x="75248" y="57150"/>
                  </a:cubicBezTo>
                  <a:cubicBezTo>
                    <a:pt x="89535" y="60008"/>
                    <a:pt x="104775" y="61913"/>
                    <a:pt x="121920" y="61913"/>
                  </a:cubicBezTo>
                  <a:cubicBezTo>
                    <a:pt x="134303" y="61913"/>
                    <a:pt x="145733" y="60960"/>
                    <a:pt x="156210" y="59055"/>
                  </a:cubicBezTo>
                  <a:cubicBezTo>
                    <a:pt x="205740" y="49530"/>
                    <a:pt x="242888" y="26670"/>
                    <a:pt x="242888" y="0"/>
                  </a:cubicBezTo>
                  <a:close/>
                </a:path>
              </a:pathLst>
            </a:custGeom>
            <a:solidFill>
              <a:srgbClr val="16405E"/>
            </a:solidFill>
            <a:ln w="9525"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449CCA0F-6303-46E0-A5C3-A0263ED5A4AF}"/>
                </a:ext>
              </a:extLst>
            </p:cNvPr>
            <p:cNvSpPr/>
            <p:nvPr/>
          </p:nvSpPr>
          <p:spPr>
            <a:xfrm>
              <a:off x="6154102" y="3830002"/>
              <a:ext cx="238125" cy="114300"/>
            </a:xfrm>
            <a:custGeom>
              <a:avLst/>
              <a:gdLst>
                <a:gd name="connsiteX0" fmla="*/ 121920 w 238125"/>
                <a:gd name="connsiteY0" fmla="*/ 0 h 114300"/>
                <a:gd name="connsiteX1" fmla="*/ 0 w 238125"/>
                <a:gd name="connsiteY1" fmla="*/ 60007 h 114300"/>
                <a:gd name="connsiteX2" fmla="*/ 121920 w 238125"/>
                <a:gd name="connsiteY2" fmla="*/ 120015 h 114300"/>
                <a:gd name="connsiteX3" fmla="*/ 243840 w 238125"/>
                <a:gd name="connsiteY3" fmla="*/ 60007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3" y="0"/>
                    <a:pt x="0" y="26670"/>
                    <a:pt x="0" y="60007"/>
                  </a:cubicBezTo>
                  <a:cubicBezTo>
                    <a:pt x="0" y="93345"/>
                    <a:pt x="54293" y="120015"/>
                    <a:pt x="121920" y="120015"/>
                  </a:cubicBezTo>
                  <a:cubicBezTo>
                    <a:pt x="189548" y="120015"/>
                    <a:pt x="243840" y="93345"/>
                    <a:pt x="243840" y="60007"/>
                  </a:cubicBezTo>
                  <a:cubicBezTo>
                    <a:pt x="243840" y="27623"/>
                    <a:pt x="189548" y="0"/>
                    <a:pt x="121920" y="0"/>
                  </a:cubicBezTo>
                  <a:close/>
                </a:path>
              </a:pathLst>
            </a:custGeom>
            <a:solidFill>
              <a:srgbClr val="215372"/>
            </a:solidFill>
            <a:ln w="9525"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037C406E-3E5E-4A5D-A373-501FCD1B4278}"/>
                </a:ext>
              </a:extLst>
            </p:cNvPr>
            <p:cNvSpPr/>
            <p:nvPr/>
          </p:nvSpPr>
          <p:spPr>
            <a:xfrm>
              <a:off x="6155055" y="3794760"/>
              <a:ext cx="238125" cy="123825"/>
            </a:xfrm>
            <a:custGeom>
              <a:avLst/>
              <a:gdLst>
                <a:gd name="connsiteX0" fmla="*/ 242888 w 238125"/>
                <a:gd name="connsiteY0" fmla="*/ 0 h 123825"/>
                <a:gd name="connsiteX1" fmla="*/ 242888 w 238125"/>
                <a:gd name="connsiteY1" fmla="*/ 72390 h 123825"/>
                <a:gd name="connsiteX2" fmla="*/ 156210 w 238125"/>
                <a:gd name="connsiteY2" fmla="*/ 130493 h 123825"/>
                <a:gd name="connsiteX3" fmla="*/ 121920 w 238125"/>
                <a:gd name="connsiteY3" fmla="*/ 133350 h 123825"/>
                <a:gd name="connsiteX4" fmla="*/ 75248 w 238125"/>
                <a:gd name="connsiteY4" fmla="*/ 128587 h 123825"/>
                <a:gd name="connsiteX5" fmla="*/ 0 w 238125"/>
                <a:gd name="connsiteY5" fmla="*/ 72390 h 123825"/>
                <a:gd name="connsiteX6" fmla="*/ 0 w 238125"/>
                <a:gd name="connsiteY6" fmla="*/ 0 h 123825"/>
                <a:gd name="connsiteX7" fmla="*/ 75248 w 238125"/>
                <a:gd name="connsiteY7" fmla="*/ 56198 h 123825"/>
                <a:gd name="connsiteX8" fmla="*/ 121920 w 238125"/>
                <a:gd name="connsiteY8" fmla="*/ 60960 h 123825"/>
                <a:gd name="connsiteX9" fmla="*/ 156210 w 238125"/>
                <a:gd name="connsiteY9" fmla="*/ 58102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2390"/>
                  </a:lnTo>
                  <a:cubicBezTo>
                    <a:pt x="242888" y="100012"/>
                    <a:pt x="206693" y="122873"/>
                    <a:pt x="156210" y="130493"/>
                  </a:cubicBezTo>
                  <a:cubicBezTo>
                    <a:pt x="145733" y="132398"/>
                    <a:pt x="133350" y="133350"/>
                    <a:pt x="121920" y="133350"/>
                  </a:cubicBezTo>
                  <a:cubicBezTo>
                    <a:pt x="105728" y="133350"/>
                    <a:pt x="89535" y="131445"/>
                    <a:pt x="75248" y="128587"/>
                  </a:cubicBezTo>
                  <a:cubicBezTo>
                    <a:pt x="31433" y="120015"/>
                    <a:pt x="0" y="98107"/>
                    <a:pt x="0" y="72390"/>
                  </a:cubicBezTo>
                  <a:lnTo>
                    <a:pt x="0" y="0"/>
                  </a:lnTo>
                  <a:cubicBezTo>
                    <a:pt x="0" y="24765"/>
                    <a:pt x="31433" y="46673"/>
                    <a:pt x="75248" y="56198"/>
                  </a:cubicBezTo>
                  <a:cubicBezTo>
                    <a:pt x="89535" y="59055"/>
                    <a:pt x="104775" y="60960"/>
                    <a:pt x="121920" y="60960"/>
                  </a:cubicBezTo>
                  <a:cubicBezTo>
                    <a:pt x="134303" y="60960"/>
                    <a:pt x="145733" y="60007"/>
                    <a:pt x="156210" y="58102"/>
                  </a:cubicBezTo>
                  <a:cubicBezTo>
                    <a:pt x="205740" y="50482"/>
                    <a:pt x="242888" y="27623"/>
                    <a:pt x="242888" y="0"/>
                  </a:cubicBezTo>
                  <a:close/>
                </a:path>
              </a:pathLst>
            </a:custGeom>
            <a:solidFill>
              <a:srgbClr val="16405E"/>
            </a:solidFill>
            <a:ln w="9525"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317E4247-A013-4428-9DDD-69F21E69E9D8}"/>
                </a:ext>
              </a:extLst>
            </p:cNvPr>
            <p:cNvSpPr/>
            <p:nvPr/>
          </p:nvSpPr>
          <p:spPr>
            <a:xfrm>
              <a:off x="6154102" y="3734752"/>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3" y="0"/>
                    <a:pt x="0" y="26670"/>
                    <a:pt x="0" y="60008"/>
                  </a:cubicBezTo>
                  <a:cubicBezTo>
                    <a:pt x="0" y="93345"/>
                    <a:pt x="54293" y="120015"/>
                    <a:pt x="121920" y="120015"/>
                  </a:cubicBezTo>
                  <a:cubicBezTo>
                    <a:pt x="189548" y="120015"/>
                    <a:pt x="243840" y="93345"/>
                    <a:pt x="243840" y="60008"/>
                  </a:cubicBezTo>
                  <a:cubicBezTo>
                    <a:pt x="243840" y="26670"/>
                    <a:pt x="189548" y="0"/>
                    <a:pt x="121920" y="0"/>
                  </a:cubicBezTo>
                  <a:close/>
                </a:path>
              </a:pathLst>
            </a:custGeom>
            <a:solidFill>
              <a:srgbClr val="215372"/>
            </a:solidFill>
            <a:ln w="9525"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EE1E60B8-6480-41B0-9626-7BE3013554AA}"/>
                </a:ext>
              </a:extLst>
            </p:cNvPr>
            <p:cNvSpPr/>
            <p:nvPr/>
          </p:nvSpPr>
          <p:spPr>
            <a:xfrm>
              <a:off x="6194108" y="3754755"/>
              <a:ext cx="161925" cy="76200"/>
            </a:xfrm>
            <a:custGeom>
              <a:avLst/>
              <a:gdLst>
                <a:gd name="connsiteX0" fmla="*/ 81915 w 161925"/>
                <a:gd name="connsiteY0" fmla="*/ 0 h 76200"/>
                <a:gd name="connsiteX1" fmla="*/ 0 w 161925"/>
                <a:gd name="connsiteY1" fmla="*/ 40958 h 76200"/>
                <a:gd name="connsiteX2" fmla="*/ 81915 w 161925"/>
                <a:gd name="connsiteY2" fmla="*/ 81915 h 76200"/>
                <a:gd name="connsiteX3" fmla="*/ 163830 w 161925"/>
                <a:gd name="connsiteY3" fmla="*/ 40958 h 76200"/>
                <a:gd name="connsiteX4" fmla="*/ 81915 w 161925"/>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81915" y="0"/>
                  </a:moveTo>
                  <a:cubicBezTo>
                    <a:pt x="36195" y="0"/>
                    <a:pt x="0" y="18098"/>
                    <a:pt x="0" y="40958"/>
                  </a:cubicBezTo>
                  <a:cubicBezTo>
                    <a:pt x="0" y="63818"/>
                    <a:pt x="37147" y="81915"/>
                    <a:pt x="81915" y="81915"/>
                  </a:cubicBezTo>
                  <a:cubicBezTo>
                    <a:pt x="127635" y="81915"/>
                    <a:pt x="163830" y="63818"/>
                    <a:pt x="163830" y="40958"/>
                  </a:cubicBezTo>
                  <a:cubicBezTo>
                    <a:pt x="164782" y="18098"/>
                    <a:pt x="127635" y="0"/>
                    <a:pt x="81915" y="0"/>
                  </a:cubicBezTo>
                  <a:close/>
                </a:path>
              </a:pathLst>
            </a:custGeom>
            <a:solidFill>
              <a:srgbClr val="306B88"/>
            </a:solidFill>
            <a:ln w="9525"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07DC076D-D40E-4373-938E-F5797741B4B9}"/>
                </a:ext>
              </a:extLst>
            </p:cNvPr>
            <p:cNvSpPr/>
            <p:nvPr/>
          </p:nvSpPr>
          <p:spPr>
            <a:xfrm>
              <a:off x="6229350" y="3850958"/>
              <a:ext cx="76200" cy="76200"/>
            </a:xfrm>
            <a:custGeom>
              <a:avLst/>
              <a:gdLst>
                <a:gd name="connsiteX0" fmla="*/ 80963 w 76200"/>
                <a:gd name="connsiteY0" fmla="*/ 1905 h 76200"/>
                <a:gd name="connsiteX1" fmla="*/ 80963 w 76200"/>
                <a:gd name="connsiteY1" fmla="*/ 74295 h 76200"/>
                <a:gd name="connsiteX2" fmla="*/ 46673 w 76200"/>
                <a:gd name="connsiteY2" fmla="*/ 77152 h 76200"/>
                <a:gd name="connsiteX3" fmla="*/ 0 w 76200"/>
                <a:gd name="connsiteY3" fmla="*/ 72390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4295"/>
                  </a:lnTo>
                  <a:cubicBezTo>
                    <a:pt x="70485" y="76200"/>
                    <a:pt x="58102" y="77152"/>
                    <a:pt x="46673" y="77152"/>
                  </a:cubicBezTo>
                  <a:cubicBezTo>
                    <a:pt x="30480" y="77152"/>
                    <a:pt x="14288" y="75247"/>
                    <a:pt x="0" y="72390"/>
                  </a:cubicBezTo>
                  <a:lnTo>
                    <a:pt x="0" y="0"/>
                  </a:lnTo>
                  <a:cubicBezTo>
                    <a:pt x="14288" y="2858"/>
                    <a:pt x="29527" y="4763"/>
                    <a:pt x="46673" y="4763"/>
                  </a:cubicBezTo>
                  <a:cubicBezTo>
                    <a:pt x="59055" y="4763"/>
                    <a:pt x="70485" y="3810"/>
                    <a:pt x="80963" y="1905"/>
                  </a:cubicBezTo>
                  <a:close/>
                </a:path>
              </a:pathLst>
            </a:custGeom>
            <a:solidFill>
              <a:srgbClr val="1D4A66"/>
            </a:solidFill>
            <a:ln w="9525"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306D9F7-EF88-4889-A2E3-EED782E3776F}"/>
                </a:ext>
              </a:extLst>
            </p:cNvPr>
            <p:cNvSpPr/>
            <p:nvPr/>
          </p:nvSpPr>
          <p:spPr>
            <a:xfrm>
              <a:off x="6229350" y="3946208"/>
              <a:ext cx="76200" cy="76200"/>
            </a:xfrm>
            <a:custGeom>
              <a:avLst/>
              <a:gdLst>
                <a:gd name="connsiteX0" fmla="*/ 80963 w 76200"/>
                <a:gd name="connsiteY0" fmla="*/ 1905 h 76200"/>
                <a:gd name="connsiteX1" fmla="*/ 80963 w 76200"/>
                <a:gd name="connsiteY1" fmla="*/ 73342 h 76200"/>
                <a:gd name="connsiteX2" fmla="*/ 46673 w 76200"/>
                <a:gd name="connsiteY2" fmla="*/ 76200 h 76200"/>
                <a:gd name="connsiteX3" fmla="*/ 0 w 76200"/>
                <a:gd name="connsiteY3" fmla="*/ 71438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3342"/>
                  </a:lnTo>
                  <a:cubicBezTo>
                    <a:pt x="70485" y="75247"/>
                    <a:pt x="58102" y="76200"/>
                    <a:pt x="46673" y="76200"/>
                  </a:cubicBezTo>
                  <a:cubicBezTo>
                    <a:pt x="30480" y="76200"/>
                    <a:pt x="14288" y="74295"/>
                    <a:pt x="0" y="71438"/>
                  </a:cubicBezTo>
                  <a:lnTo>
                    <a:pt x="0" y="0"/>
                  </a:lnTo>
                  <a:cubicBezTo>
                    <a:pt x="14288" y="2858"/>
                    <a:pt x="29527" y="4763"/>
                    <a:pt x="46673" y="4763"/>
                  </a:cubicBezTo>
                  <a:cubicBezTo>
                    <a:pt x="59055" y="4763"/>
                    <a:pt x="70485" y="3810"/>
                    <a:pt x="80963" y="1905"/>
                  </a:cubicBezTo>
                  <a:close/>
                </a:path>
              </a:pathLst>
            </a:custGeom>
            <a:solidFill>
              <a:srgbClr val="1D4A66"/>
            </a:solidFill>
            <a:ln w="9525"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882EAC25-BFE9-400F-BD64-C98190E1ABE4}"/>
                </a:ext>
              </a:extLst>
            </p:cNvPr>
            <p:cNvSpPr/>
            <p:nvPr/>
          </p:nvSpPr>
          <p:spPr>
            <a:xfrm>
              <a:off x="6229350" y="4041458"/>
              <a:ext cx="76200" cy="76200"/>
            </a:xfrm>
            <a:custGeom>
              <a:avLst/>
              <a:gdLst>
                <a:gd name="connsiteX0" fmla="*/ 46673 w 76200"/>
                <a:gd name="connsiteY0" fmla="*/ 4763 h 76200"/>
                <a:gd name="connsiteX1" fmla="*/ 80963 w 76200"/>
                <a:gd name="connsiteY1" fmla="*/ 1905 h 76200"/>
                <a:gd name="connsiteX2" fmla="*/ 80963 w 76200"/>
                <a:gd name="connsiteY2" fmla="*/ 74295 h 76200"/>
                <a:gd name="connsiteX3" fmla="*/ 46673 w 76200"/>
                <a:gd name="connsiteY3" fmla="*/ 77152 h 76200"/>
                <a:gd name="connsiteX4" fmla="*/ 0 w 76200"/>
                <a:gd name="connsiteY4" fmla="*/ 72390 h 76200"/>
                <a:gd name="connsiteX5" fmla="*/ 0 w 76200"/>
                <a:gd name="connsiteY5" fmla="*/ 0 h 76200"/>
                <a:gd name="connsiteX6" fmla="*/ 46673 w 76200"/>
                <a:gd name="connsiteY6"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46673" y="4763"/>
                  </a:moveTo>
                  <a:cubicBezTo>
                    <a:pt x="59055" y="4763"/>
                    <a:pt x="70485" y="3810"/>
                    <a:pt x="80963" y="1905"/>
                  </a:cubicBezTo>
                  <a:lnTo>
                    <a:pt x="80963" y="74295"/>
                  </a:lnTo>
                  <a:cubicBezTo>
                    <a:pt x="70485" y="76200"/>
                    <a:pt x="58102" y="77152"/>
                    <a:pt x="46673" y="77152"/>
                  </a:cubicBezTo>
                  <a:cubicBezTo>
                    <a:pt x="30480" y="77152"/>
                    <a:pt x="14288" y="75247"/>
                    <a:pt x="0" y="72390"/>
                  </a:cubicBezTo>
                  <a:lnTo>
                    <a:pt x="0" y="0"/>
                  </a:lnTo>
                  <a:cubicBezTo>
                    <a:pt x="14288" y="2858"/>
                    <a:pt x="30480" y="4763"/>
                    <a:pt x="46673" y="4763"/>
                  </a:cubicBezTo>
                  <a:close/>
                </a:path>
              </a:pathLst>
            </a:custGeom>
            <a:solidFill>
              <a:srgbClr val="1D4A66"/>
            </a:solidFill>
            <a:ln w="9525"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46AADC11-B3C5-4335-9FB6-C5AE02265620}"/>
                </a:ext>
              </a:extLst>
            </p:cNvPr>
            <p:cNvSpPr/>
            <p:nvPr/>
          </p:nvSpPr>
          <p:spPr>
            <a:xfrm>
              <a:off x="5862638" y="3986213"/>
              <a:ext cx="238125" cy="123825"/>
            </a:xfrm>
            <a:custGeom>
              <a:avLst/>
              <a:gdLst>
                <a:gd name="connsiteX0" fmla="*/ 242888 w 238125"/>
                <a:gd name="connsiteY0" fmla="*/ 0 h 123825"/>
                <a:gd name="connsiteX1" fmla="*/ 242888 w 238125"/>
                <a:gd name="connsiteY1" fmla="*/ 71438 h 123825"/>
                <a:gd name="connsiteX2" fmla="*/ 156210 w 238125"/>
                <a:gd name="connsiteY2" fmla="*/ 129540 h 123825"/>
                <a:gd name="connsiteX3" fmla="*/ 121920 w 238125"/>
                <a:gd name="connsiteY3" fmla="*/ 132397 h 123825"/>
                <a:gd name="connsiteX4" fmla="*/ 75248 w 238125"/>
                <a:gd name="connsiteY4" fmla="*/ 127635 h 123825"/>
                <a:gd name="connsiteX5" fmla="*/ 0 w 238125"/>
                <a:gd name="connsiteY5" fmla="*/ 71438 h 123825"/>
                <a:gd name="connsiteX6" fmla="*/ 0 w 238125"/>
                <a:gd name="connsiteY6" fmla="*/ 0 h 123825"/>
                <a:gd name="connsiteX7" fmla="*/ 75248 w 238125"/>
                <a:gd name="connsiteY7" fmla="*/ 55245 h 123825"/>
                <a:gd name="connsiteX8" fmla="*/ 121920 w 238125"/>
                <a:gd name="connsiteY8" fmla="*/ 60008 h 123825"/>
                <a:gd name="connsiteX9" fmla="*/ 156210 w 238125"/>
                <a:gd name="connsiteY9" fmla="*/ 57150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1438"/>
                  </a:lnTo>
                  <a:cubicBezTo>
                    <a:pt x="242888" y="99060"/>
                    <a:pt x="206692" y="121920"/>
                    <a:pt x="156210" y="129540"/>
                  </a:cubicBezTo>
                  <a:cubicBezTo>
                    <a:pt x="145733" y="131445"/>
                    <a:pt x="133350" y="132397"/>
                    <a:pt x="121920" y="132397"/>
                  </a:cubicBezTo>
                  <a:cubicBezTo>
                    <a:pt x="105727" y="132397"/>
                    <a:pt x="89535" y="130492"/>
                    <a:pt x="75248" y="127635"/>
                  </a:cubicBezTo>
                  <a:cubicBezTo>
                    <a:pt x="31433" y="119063"/>
                    <a:pt x="0" y="97155"/>
                    <a:pt x="0" y="71438"/>
                  </a:cubicBezTo>
                  <a:lnTo>
                    <a:pt x="0" y="0"/>
                  </a:lnTo>
                  <a:cubicBezTo>
                    <a:pt x="0" y="24765"/>
                    <a:pt x="31433" y="46672"/>
                    <a:pt x="75248" y="55245"/>
                  </a:cubicBezTo>
                  <a:cubicBezTo>
                    <a:pt x="89535" y="58103"/>
                    <a:pt x="104775" y="60008"/>
                    <a:pt x="121920" y="60008"/>
                  </a:cubicBezTo>
                  <a:cubicBezTo>
                    <a:pt x="134302" y="60008"/>
                    <a:pt x="145733" y="59055"/>
                    <a:pt x="156210" y="57150"/>
                  </a:cubicBezTo>
                  <a:cubicBezTo>
                    <a:pt x="205740" y="50483"/>
                    <a:pt x="242888" y="27622"/>
                    <a:pt x="242888" y="0"/>
                  </a:cubicBezTo>
                  <a:close/>
                </a:path>
              </a:pathLst>
            </a:custGeom>
            <a:solidFill>
              <a:srgbClr val="14B0BF"/>
            </a:solidFill>
            <a:ln w="9525"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4AAB5B4D-4778-4CE3-A137-39ACFEF1F408}"/>
                </a:ext>
              </a:extLst>
            </p:cNvPr>
            <p:cNvSpPr/>
            <p:nvPr/>
          </p:nvSpPr>
          <p:spPr>
            <a:xfrm>
              <a:off x="5861685" y="3926205"/>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6670"/>
                    <a:pt x="189548" y="0"/>
                    <a:pt x="121920" y="0"/>
                  </a:cubicBezTo>
                  <a:close/>
                </a:path>
              </a:pathLst>
            </a:custGeom>
            <a:solidFill>
              <a:srgbClr val="17C5CC"/>
            </a:solidFill>
            <a:ln w="9525"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A072B6B3-E063-4F45-BE30-1A0C99B9D21D}"/>
                </a:ext>
              </a:extLst>
            </p:cNvPr>
            <p:cNvSpPr/>
            <p:nvPr/>
          </p:nvSpPr>
          <p:spPr>
            <a:xfrm>
              <a:off x="5862638" y="3890963"/>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3342 h 133350"/>
                <a:gd name="connsiteX6" fmla="*/ 0 w 238125"/>
                <a:gd name="connsiteY6" fmla="*/ 953 h 133350"/>
                <a:gd name="connsiteX7" fmla="*/ 75248 w 238125"/>
                <a:gd name="connsiteY7" fmla="*/ 57150 h 133350"/>
                <a:gd name="connsiteX8" fmla="*/ 121920 w 238125"/>
                <a:gd name="connsiteY8" fmla="*/ 61913 h 133350"/>
                <a:gd name="connsiteX9" fmla="*/ 156210 w 238125"/>
                <a:gd name="connsiteY9" fmla="*/ 59055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2" y="122872"/>
                    <a:pt x="156210" y="130492"/>
                  </a:cubicBezTo>
                  <a:cubicBezTo>
                    <a:pt x="145733" y="132397"/>
                    <a:pt x="133350" y="133350"/>
                    <a:pt x="121920" y="133350"/>
                  </a:cubicBezTo>
                  <a:cubicBezTo>
                    <a:pt x="105727" y="133350"/>
                    <a:pt x="89535" y="131445"/>
                    <a:pt x="75248" y="128588"/>
                  </a:cubicBezTo>
                  <a:cubicBezTo>
                    <a:pt x="31433" y="120015"/>
                    <a:pt x="0" y="98108"/>
                    <a:pt x="0" y="73342"/>
                  </a:cubicBezTo>
                  <a:lnTo>
                    <a:pt x="0" y="953"/>
                  </a:lnTo>
                  <a:cubicBezTo>
                    <a:pt x="0" y="25717"/>
                    <a:pt x="31433" y="47625"/>
                    <a:pt x="75248" y="57150"/>
                  </a:cubicBezTo>
                  <a:cubicBezTo>
                    <a:pt x="89535" y="60008"/>
                    <a:pt x="104775" y="61913"/>
                    <a:pt x="121920" y="61913"/>
                  </a:cubicBezTo>
                  <a:cubicBezTo>
                    <a:pt x="134302" y="61913"/>
                    <a:pt x="145733" y="60960"/>
                    <a:pt x="156210" y="59055"/>
                  </a:cubicBezTo>
                  <a:cubicBezTo>
                    <a:pt x="205740" y="49530"/>
                    <a:pt x="242888" y="26670"/>
                    <a:pt x="242888" y="0"/>
                  </a:cubicBezTo>
                  <a:close/>
                </a:path>
              </a:pathLst>
            </a:custGeom>
            <a:solidFill>
              <a:srgbClr val="14B0BF"/>
            </a:solidFill>
            <a:ln w="9525"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97A39FE0-734E-4A97-8078-AC555DB72070}"/>
                </a:ext>
              </a:extLst>
            </p:cNvPr>
            <p:cNvSpPr/>
            <p:nvPr/>
          </p:nvSpPr>
          <p:spPr>
            <a:xfrm>
              <a:off x="5861685" y="3830002"/>
              <a:ext cx="238125" cy="114300"/>
            </a:xfrm>
            <a:custGeom>
              <a:avLst/>
              <a:gdLst>
                <a:gd name="connsiteX0" fmla="*/ 121920 w 238125"/>
                <a:gd name="connsiteY0" fmla="*/ 0 h 114300"/>
                <a:gd name="connsiteX1" fmla="*/ 0 w 238125"/>
                <a:gd name="connsiteY1" fmla="*/ 60007 h 114300"/>
                <a:gd name="connsiteX2" fmla="*/ 121920 w 238125"/>
                <a:gd name="connsiteY2" fmla="*/ 120015 h 114300"/>
                <a:gd name="connsiteX3" fmla="*/ 243840 w 238125"/>
                <a:gd name="connsiteY3" fmla="*/ 60007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7"/>
                  </a:cubicBezTo>
                  <a:cubicBezTo>
                    <a:pt x="0" y="93345"/>
                    <a:pt x="54292" y="120015"/>
                    <a:pt x="121920" y="120015"/>
                  </a:cubicBezTo>
                  <a:cubicBezTo>
                    <a:pt x="189548" y="120015"/>
                    <a:pt x="243840" y="93345"/>
                    <a:pt x="243840" y="60007"/>
                  </a:cubicBezTo>
                  <a:cubicBezTo>
                    <a:pt x="243840" y="27623"/>
                    <a:pt x="189548" y="0"/>
                    <a:pt x="121920" y="0"/>
                  </a:cubicBezTo>
                  <a:close/>
                </a:path>
              </a:pathLst>
            </a:custGeom>
            <a:solidFill>
              <a:srgbClr val="17C5CC"/>
            </a:solidFill>
            <a:ln w="9525"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713F3C31-7652-4A40-BA9A-883FC14AA5F7}"/>
                </a:ext>
              </a:extLst>
            </p:cNvPr>
            <p:cNvSpPr/>
            <p:nvPr/>
          </p:nvSpPr>
          <p:spPr>
            <a:xfrm>
              <a:off x="5862638" y="3794760"/>
              <a:ext cx="238125" cy="123825"/>
            </a:xfrm>
            <a:custGeom>
              <a:avLst/>
              <a:gdLst>
                <a:gd name="connsiteX0" fmla="*/ 242888 w 238125"/>
                <a:gd name="connsiteY0" fmla="*/ 0 h 123825"/>
                <a:gd name="connsiteX1" fmla="*/ 242888 w 238125"/>
                <a:gd name="connsiteY1" fmla="*/ 72390 h 123825"/>
                <a:gd name="connsiteX2" fmla="*/ 156210 w 238125"/>
                <a:gd name="connsiteY2" fmla="*/ 130493 h 123825"/>
                <a:gd name="connsiteX3" fmla="*/ 121920 w 238125"/>
                <a:gd name="connsiteY3" fmla="*/ 133350 h 123825"/>
                <a:gd name="connsiteX4" fmla="*/ 75248 w 238125"/>
                <a:gd name="connsiteY4" fmla="*/ 128587 h 123825"/>
                <a:gd name="connsiteX5" fmla="*/ 0 w 238125"/>
                <a:gd name="connsiteY5" fmla="*/ 72390 h 123825"/>
                <a:gd name="connsiteX6" fmla="*/ 0 w 238125"/>
                <a:gd name="connsiteY6" fmla="*/ 0 h 123825"/>
                <a:gd name="connsiteX7" fmla="*/ 75248 w 238125"/>
                <a:gd name="connsiteY7" fmla="*/ 56198 h 123825"/>
                <a:gd name="connsiteX8" fmla="*/ 121920 w 238125"/>
                <a:gd name="connsiteY8" fmla="*/ 60960 h 123825"/>
                <a:gd name="connsiteX9" fmla="*/ 156210 w 238125"/>
                <a:gd name="connsiteY9" fmla="*/ 58102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2390"/>
                  </a:lnTo>
                  <a:cubicBezTo>
                    <a:pt x="242888" y="100012"/>
                    <a:pt x="206692" y="122873"/>
                    <a:pt x="156210" y="130493"/>
                  </a:cubicBezTo>
                  <a:cubicBezTo>
                    <a:pt x="145733" y="132398"/>
                    <a:pt x="133350" y="133350"/>
                    <a:pt x="121920" y="133350"/>
                  </a:cubicBezTo>
                  <a:cubicBezTo>
                    <a:pt x="105727" y="133350"/>
                    <a:pt x="89535" y="131445"/>
                    <a:pt x="75248" y="128587"/>
                  </a:cubicBezTo>
                  <a:cubicBezTo>
                    <a:pt x="31433" y="120015"/>
                    <a:pt x="0" y="98107"/>
                    <a:pt x="0" y="72390"/>
                  </a:cubicBezTo>
                  <a:lnTo>
                    <a:pt x="0" y="0"/>
                  </a:lnTo>
                  <a:cubicBezTo>
                    <a:pt x="0" y="24765"/>
                    <a:pt x="31433" y="46673"/>
                    <a:pt x="75248" y="56198"/>
                  </a:cubicBezTo>
                  <a:cubicBezTo>
                    <a:pt x="89535" y="59055"/>
                    <a:pt x="104775" y="60960"/>
                    <a:pt x="121920" y="60960"/>
                  </a:cubicBezTo>
                  <a:cubicBezTo>
                    <a:pt x="134302" y="60960"/>
                    <a:pt x="145733" y="60007"/>
                    <a:pt x="156210" y="58102"/>
                  </a:cubicBezTo>
                  <a:cubicBezTo>
                    <a:pt x="205740" y="50482"/>
                    <a:pt x="242888" y="27623"/>
                    <a:pt x="242888" y="0"/>
                  </a:cubicBezTo>
                  <a:close/>
                </a:path>
              </a:pathLst>
            </a:custGeom>
            <a:solidFill>
              <a:srgbClr val="14B0BF"/>
            </a:solidFill>
            <a:ln w="9525"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3FA96F49-A28C-4FD1-8EF6-CE9FA5BD6AF8}"/>
                </a:ext>
              </a:extLst>
            </p:cNvPr>
            <p:cNvSpPr/>
            <p:nvPr/>
          </p:nvSpPr>
          <p:spPr>
            <a:xfrm>
              <a:off x="5861685" y="3734752"/>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6670"/>
                    <a:pt x="189548" y="0"/>
                    <a:pt x="121920" y="0"/>
                  </a:cubicBezTo>
                  <a:close/>
                </a:path>
              </a:pathLst>
            </a:custGeom>
            <a:solidFill>
              <a:srgbClr val="17C5CC"/>
            </a:solidFill>
            <a:ln w="9525"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A4C4F8EA-DDF5-483B-A833-5E1B726223B5}"/>
                </a:ext>
              </a:extLst>
            </p:cNvPr>
            <p:cNvSpPr/>
            <p:nvPr/>
          </p:nvSpPr>
          <p:spPr>
            <a:xfrm>
              <a:off x="5901690" y="3754755"/>
              <a:ext cx="161925" cy="76200"/>
            </a:xfrm>
            <a:custGeom>
              <a:avLst/>
              <a:gdLst>
                <a:gd name="connsiteX0" fmla="*/ 81915 w 161925"/>
                <a:gd name="connsiteY0" fmla="*/ 0 h 76200"/>
                <a:gd name="connsiteX1" fmla="*/ 0 w 161925"/>
                <a:gd name="connsiteY1" fmla="*/ 40958 h 76200"/>
                <a:gd name="connsiteX2" fmla="*/ 81915 w 161925"/>
                <a:gd name="connsiteY2" fmla="*/ 81915 h 76200"/>
                <a:gd name="connsiteX3" fmla="*/ 163830 w 161925"/>
                <a:gd name="connsiteY3" fmla="*/ 40958 h 76200"/>
                <a:gd name="connsiteX4" fmla="*/ 81915 w 161925"/>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81915" y="0"/>
                  </a:moveTo>
                  <a:cubicBezTo>
                    <a:pt x="36195" y="0"/>
                    <a:pt x="0" y="18098"/>
                    <a:pt x="0" y="40958"/>
                  </a:cubicBezTo>
                  <a:cubicBezTo>
                    <a:pt x="0" y="63818"/>
                    <a:pt x="37148" y="81915"/>
                    <a:pt x="81915" y="81915"/>
                  </a:cubicBezTo>
                  <a:cubicBezTo>
                    <a:pt x="127635" y="81915"/>
                    <a:pt x="163830" y="63818"/>
                    <a:pt x="163830" y="40958"/>
                  </a:cubicBezTo>
                  <a:cubicBezTo>
                    <a:pt x="163830" y="18098"/>
                    <a:pt x="127635" y="0"/>
                    <a:pt x="81915" y="0"/>
                  </a:cubicBezTo>
                  <a:close/>
                </a:path>
              </a:pathLst>
            </a:custGeom>
            <a:solidFill>
              <a:srgbClr val="22DDDD"/>
            </a:solidFill>
            <a:ln w="9525"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92F90031-7364-4E8F-99F8-F335D60E2BBC}"/>
                </a:ext>
              </a:extLst>
            </p:cNvPr>
            <p:cNvSpPr/>
            <p:nvPr/>
          </p:nvSpPr>
          <p:spPr>
            <a:xfrm>
              <a:off x="5936933" y="3850958"/>
              <a:ext cx="76200" cy="76200"/>
            </a:xfrm>
            <a:custGeom>
              <a:avLst/>
              <a:gdLst>
                <a:gd name="connsiteX0" fmla="*/ 80963 w 76200"/>
                <a:gd name="connsiteY0" fmla="*/ 1905 h 76200"/>
                <a:gd name="connsiteX1" fmla="*/ 80963 w 76200"/>
                <a:gd name="connsiteY1" fmla="*/ 74295 h 76200"/>
                <a:gd name="connsiteX2" fmla="*/ 46672 w 76200"/>
                <a:gd name="connsiteY2" fmla="*/ 77152 h 76200"/>
                <a:gd name="connsiteX3" fmla="*/ 0 w 76200"/>
                <a:gd name="connsiteY3" fmla="*/ 72390 h 76200"/>
                <a:gd name="connsiteX4" fmla="*/ 0 w 76200"/>
                <a:gd name="connsiteY4" fmla="*/ 0 h 76200"/>
                <a:gd name="connsiteX5" fmla="*/ 46672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4295"/>
                  </a:lnTo>
                  <a:cubicBezTo>
                    <a:pt x="70485" y="76200"/>
                    <a:pt x="58102" y="77152"/>
                    <a:pt x="46672" y="77152"/>
                  </a:cubicBezTo>
                  <a:cubicBezTo>
                    <a:pt x="30480" y="77152"/>
                    <a:pt x="14288" y="75247"/>
                    <a:pt x="0" y="72390"/>
                  </a:cubicBezTo>
                  <a:lnTo>
                    <a:pt x="0" y="0"/>
                  </a:lnTo>
                  <a:cubicBezTo>
                    <a:pt x="14288" y="2858"/>
                    <a:pt x="29527" y="4763"/>
                    <a:pt x="46672" y="4763"/>
                  </a:cubicBezTo>
                  <a:cubicBezTo>
                    <a:pt x="59055" y="4763"/>
                    <a:pt x="70485" y="3810"/>
                    <a:pt x="80963" y="1905"/>
                  </a:cubicBezTo>
                  <a:close/>
                </a:path>
              </a:pathLst>
            </a:custGeom>
            <a:solidFill>
              <a:srgbClr val="1AB9C1"/>
            </a:solidFill>
            <a:ln w="9525"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5655BF06-21CA-48A0-AAA4-33D29EC7AE0E}"/>
                </a:ext>
              </a:extLst>
            </p:cNvPr>
            <p:cNvSpPr/>
            <p:nvPr/>
          </p:nvSpPr>
          <p:spPr>
            <a:xfrm>
              <a:off x="5936933" y="3946208"/>
              <a:ext cx="76200" cy="76200"/>
            </a:xfrm>
            <a:custGeom>
              <a:avLst/>
              <a:gdLst>
                <a:gd name="connsiteX0" fmla="*/ 80963 w 76200"/>
                <a:gd name="connsiteY0" fmla="*/ 1905 h 76200"/>
                <a:gd name="connsiteX1" fmla="*/ 80963 w 76200"/>
                <a:gd name="connsiteY1" fmla="*/ 73342 h 76200"/>
                <a:gd name="connsiteX2" fmla="*/ 46672 w 76200"/>
                <a:gd name="connsiteY2" fmla="*/ 76200 h 76200"/>
                <a:gd name="connsiteX3" fmla="*/ 0 w 76200"/>
                <a:gd name="connsiteY3" fmla="*/ 71438 h 76200"/>
                <a:gd name="connsiteX4" fmla="*/ 0 w 76200"/>
                <a:gd name="connsiteY4" fmla="*/ 0 h 76200"/>
                <a:gd name="connsiteX5" fmla="*/ 46672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3342"/>
                  </a:lnTo>
                  <a:cubicBezTo>
                    <a:pt x="70485" y="75247"/>
                    <a:pt x="58102" y="76200"/>
                    <a:pt x="46672" y="76200"/>
                  </a:cubicBezTo>
                  <a:cubicBezTo>
                    <a:pt x="30480" y="76200"/>
                    <a:pt x="14288" y="74295"/>
                    <a:pt x="0" y="71438"/>
                  </a:cubicBezTo>
                  <a:lnTo>
                    <a:pt x="0" y="0"/>
                  </a:lnTo>
                  <a:cubicBezTo>
                    <a:pt x="14288" y="2858"/>
                    <a:pt x="29527" y="4763"/>
                    <a:pt x="46672" y="4763"/>
                  </a:cubicBezTo>
                  <a:cubicBezTo>
                    <a:pt x="59055" y="4763"/>
                    <a:pt x="70485" y="3810"/>
                    <a:pt x="80963" y="1905"/>
                  </a:cubicBezTo>
                  <a:close/>
                </a:path>
              </a:pathLst>
            </a:custGeom>
            <a:solidFill>
              <a:srgbClr val="1AB9C1"/>
            </a:solidFill>
            <a:ln w="9525"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B675EAD-B2EB-4DAE-BDD8-B38290D92B6C}"/>
                </a:ext>
              </a:extLst>
            </p:cNvPr>
            <p:cNvSpPr/>
            <p:nvPr/>
          </p:nvSpPr>
          <p:spPr>
            <a:xfrm>
              <a:off x="5936933" y="4041458"/>
              <a:ext cx="76200" cy="76200"/>
            </a:xfrm>
            <a:custGeom>
              <a:avLst/>
              <a:gdLst>
                <a:gd name="connsiteX0" fmla="*/ 46672 w 76200"/>
                <a:gd name="connsiteY0" fmla="*/ 4763 h 76200"/>
                <a:gd name="connsiteX1" fmla="*/ 80963 w 76200"/>
                <a:gd name="connsiteY1" fmla="*/ 1905 h 76200"/>
                <a:gd name="connsiteX2" fmla="*/ 80963 w 76200"/>
                <a:gd name="connsiteY2" fmla="*/ 74295 h 76200"/>
                <a:gd name="connsiteX3" fmla="*/ 46672 w 76200"/>
                <a:gd name="connsiteY3" fmla="*/ 77152 h 76200"/>
                <a:gd name="connsiteX4" fmla="*/ 0 w 76200"/>
                <a:gd name="connsiteY4" fmla="*/ 72390 h 76200"/>
                <a:gd name="connsiteX5" fmla="*/ 0 w 76200"/>
                <a:gd name="connsiteY5" fmla="*/ 0 h 76200"/>
                <a:gd name="connsiteX6" fmla="*/ 46672 w 76200"/>
                <a:gd name="connsiteY6"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46672" y="4763"/>
                  </a:moveTo>
                  <a:cubicBezTo>
                    <a:pt x="59055" y="4763"/>
                    <a:pt x="70485" y="3810"/>
                    <a:pt x="80963" y="1905"/>
                  </a:cubicBezTo>
                  <a:lnTo>
                    <a:pt x="80963" y="74295"/>
                  </a:lnTo>
                  <a:cubicBezTo>
                    <a:pt x="70485" y="76200"/>
                    <a:pt x="58102" y="77152"/>
                    <a:pt x="46672" y="77152"/>
                  </a:cubicBezTo>
                  <a:cubicBezTo>
                    <a:pt x="30480" y="77152"/>
                    <a:pt x="14288" y="75247"/>
                    <a:pt x="0" y="72390"/>
                  </a:cubicBezTo>
                  <a:lnTo>
                    <a:pt x="0" y="0"/>
                  </a:lnTo>
                  <a:cubicBezTo>
                    <a:pt x="14288" y="2858"/>
                    <a:pt x="30480" y="4763"/>
                    <a:pt x="46672" y="4763"/>
                  </a:cubicBezTo>
                  <a:close/>
                </a:path>
              </a:pathLst>
            </a:custGeom>
            <a:solidFill>
              <a:srgbClr val="1AB9C1"/>
            </a:solidFill>
            <a:ln w="9525"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735750DF-4D6F-4AA9-B645-A67C59041D64}"/>
                </a:ext>
              </a:extLst>
            </p:cNvPr>
            <p:cNvSpPr/>
            <p:nvPr/>
          </p:nvSpPr>
          <p:spPr>
            <a:xfrm>
              <a:off x="6015990" y="4080510"/>
              <a:ext cx="238125" cy="123825"/>
            </a:xfrm>
            <a:custGeom>
              <a:avLst/>
              <a:gdLst>
                <a:gd name="connsiteX0" fmla="*/ 242888 w 238125"/>
                <a:gd name="connsiteY0" fmla="*/ 0 h 123825"/>
                <a:gd name="connsiteX1" fmla="*/ 242888 w 238125"/>
                <a:gd name="connsiteY1" fmla="*/ 71438 h 123825"/>
                <a:gd name="connsiteX2" fmla="*/ 156210 w 238125"/>
                <a:gd name="connsiteY2" fmla="*/ 129540 h 123825"/>
                <a:gd name="connsiteX3" fmla="*/ 121920 w 238125"/>
                <a:gd name="connsiteY3" fmla="*/ 132398 h 123825"/>
                <a:gd name="connsiteX4" fmla="*/ 75248 w 238125"/>
                <a:gd name="connsiteY4" fmla="*/ 127635 h 123825"/>
                <a:gd name="connsiteX5" fmla="*/ 0 w 238125"/>
                <a:gd name="connsiteY5" fmla="*/ 71438 h 123825"/>
                <a:gd name="connsiteX6" fmla="*/ 0 w 238125"/>
                <a:gd name="connsiteY6" fmla="*/ 0 h 123825"/>
                <a:gd name="connsiteX7" fmla="*/ 75248 w 238125"/>
                <a:gd name="connsiteY7" fmla="*/ 55245 h 123825"/>
                <a:gd name="connsiteX8" fmla="*/ 121920 w 238125"/>
                <a:gd name="connsiteY8" fmla="*/ 60008 h 123825"/>
                <a:gd name="connsiteX9" fmla="*/ 156210 w 238125"/>
                <a:gd name="connsiteY9" fmla="*/ 57150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1438"/>
                  </a:lnTo>
                  <a:cubicBezTo>
                    <a:pt x="242888" y="99060"/>
                    <a:pt x="206693" y="121920"/>
                    <a:pt x="156210" y="129540"/>
                  </a:cubicBezTo>
                  <a:cubicBezTo>
                    <a:pt x="145733" y="131445"/>
                    <a:pt x="133350" y="132398"/>
                    <a:pt x="121920" y="132398"/>
                  </a:cubicBezTo>
                  <a:cubicBezTo>
                    <a:pt x="105727" y="132398"/>
                    <a:pt x="89535" y="130493"/>
                    <a:pt x="75248" y="127635"/>
                  </a:cubicBezTo>
                  <a:cubicBezTo>
                    <a:pt x="31433" y="119063"/>
                    <a:pt x="0" y="97155"/>
                    <a:pt x="0" y="71438"/>
                  </a:cubicBezTo>
                  <a:lnTo>
                    <a:pt x="0" y="0"/>
                  </a:lnTo>
                  <a:cubicBezTo>
                    <a:pt x="0" y="24765"/>
                    <a:pt x="31433" y="46673"/>
                    <a:pt x="75248" y="55245"/>
                  </a:cubicBezTo>
                  <a:cubicBezTo>
                    <a:pt x="89535" y="58103"/>
                    <a:pt x="104775" y="60008"/>
                    <a:pt x="121920" y="60008"/>
                  </a:cubicBezTo>
                  <a:cubicBezTo>
                    <a:pt x="134302" y="60008"/>
                    <a:pt x="145733" y="59055"/>
                    <a:pt x="156210" y="57150"/>
                  </a:cubicBezTo>
                  <a:cubicBezTo>
                    <a:pt x="205740" y="50483"/>
                    <a:pt x="242888" y="26670"/>
                    <a:pt x="242888" y="0"/>
                  </a:cubicBezTo>
                  <a:close/>
                </a:path>
              </a:pathLst>
            </a:custGeom>
            <a:solidFill>
              <a:srgbClr val="F4CD25"/>
            </a:solidFill>
            <a:ln w="9525"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A796880A-0CBD-4865-BE12-2A6D6D771058}"/>
                </a:ext>
              </a:extLst>
            </p:cNvPr>
            <p:cNvSpPr/>
            <p:nvPr/>
          </p:nvSpPr>
          <p:spPr>
            <a:xfrm>
              <a:off x="6015038" y="4019550"/>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7622"/>
                    <a:pt x="189548" y="0"/>
                    <a:pt x="121920" y="0"/>
                  </a:cubicBezTo>
                  <a:close/>
                </a:path>
              </a:pathLst>
            </a:custGeom>
            <a:solidFill>
              <a:srgbClr val="FFD54F"/>
            </a:solidFill>
            <a:ln w="9525"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00C81A42-E216-4A77-98E7-38E18C7ACB2B}"/>
                </a:ext>
              </a:extLst>
            </p:cNvPr>
            <p:cNvSpPr/>
            <p:nvPr/>
          </p:nvSpPr>
          <p:spPr>
            <a:xfrm>
              <a:off x="6015990" y="3984308"/>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3342 h 133350"/>
                <a:gd name="connsiteX6" fmla="*/ 0 w 238125"/>
                <a:gd name="connsiteY6" fmla="*/ 952 h 133350"/>
                <a:gd name="connsiteX7" fmla="*/ 75248 w 238125"/>
                <a:gd name="connsiteY7" fmla="*/ 57150 h 133350"/>
                <a:gd name="connsiteX8" fmla="*/ 121920 w 238125"/>
                <a:gd name="connsiteY8" fmla="*/ 61913 h 133350"/>
                <a:gd name="connsiteX9" fmla="*/ 156210 w 238125"/>
                <a:gd name="connsiteY9" fmla="*/ 59055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3" y="122872"/>
                    <a:pt x="156210" y="130492"/>
                  </a:cubicBezTo>
                  <a:cubicBezTo>
                    <a:pt x="145733" y="132397"/>
                    <a:pt x="133350" y="133350"/>
                    <a:pt x="121920" y="133350"/>
                  </a:cubicBezTo>
                  <a:cubicBezTo>
                    <a:pt x="105727" y="133350"/>
                    <a:pt x="89535" y="131445"/>
                    <a:pt x="75248" y="128588"/>
                  </a:cubicBezTo>
                  <a:cubicBezTo>
                    <a:pt x="31433" y="120015"/>
                    <a:pt x="0" y="98108"/>
                    <a:pt x="0" y="73342"/>
                  </a:cubicBezTo>
                  <a:lnTo>
                    <a:pt x="0" y="952"/>
                  </a:lnTo>
                  <a:cubicBezTo>
                    <a:pt x="0" y="25717"/>
                    <a:pt x="31433" y="47625"/>
                    <a:pt x="75248" y="57150"/>
                  </a:cubicBezTo>
                  <a:cubicBezTo>
                    <a:pt x="89535" y="60008"/>
                    <a:pt x="104775" y="61913"/>
                    <a:pt x="121920" y="61913"/>
                  </a:cubicBezTo>
                  <a:cubicBezTo>
                    <a:pt x="134302" y="61913"/>
                    <a:pt x="145733" y="60960"/>
                    <a:pt x="156210" y="59055"/>
                  </a:cubicBezTo>
                  <a:cubicBezTo>
                    <a:pt x="205740" y="50483"/>
                    <a:pt x="242888" y="27622"/>
                    <a:pt x="242888" y="0"/>
                  </a:cubicBezTo>
                  <a:close/>
                </a:path>
              </a:pathLst>
            </a:custGeom>
            <a:solidFill>
              <a:srgbClr val="F4CD25"/>
            </a:solidFill>
            <a:ln w="9525"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ED7D8877-8E9E-4809-BA66-167CB5FADDE1}"/>
                </a:ext>
              </a:extLst>
            </p:cNvPr>
            <p:cNvSpPr/>
            <p:nvPr/>
          </p:nvSpPr>
          <p:spPr>
            <a:xfrm>
              <a:off x="6015038" y="3924300"/>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7622"/>
                    <a:pt x="189548" y="0"/>
                    <a:pt x="121920" y="0"/>
                  </a:cubicBezTo>
                  <a:close/>
                </a:path>
              </a:pathLst>
            </a:custGeom>
            <a:solidFill>
              <a:srgbClr val="FFD54F"/>
            </a:solidFill>
            <a:ln w="9525"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72531DB0-387D-4B3B-B1F9-77CB2CF47CF5}"/>
                </a:ext>
              </a:extLst>
            </p:cNvPr>
            <p:cNvSpPr/>
            <p:nvPr/>
          </p:nvSpPr>
          <p:spPr>
            <a:xfrm>
              <a:off x="6015990" y="3889058"/>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2390 h 133350"/>
                <a:gd name="connsiteX6" fmla="*/ 0 w 238125"/>
                <a:gd name="connsiteY6" fmla="*/ 0 h 133350"/>
                <a:gd name="connsiteX7" fmla="*/ 75248 w 238125"/>
                <a:gd name="connsiteY7" fmla="*/ 56197 h 133350"/>
                <a:gd name="connsiteX8" fmla="*/ 121920 w 238125"/>
                <a:gd name="connsiteY8" fmla="*/ 60960 h 133350"/>
                <a:gd name="connsiteX9" fmla="*/ 156210 w 238125"/>
                <a:gd name="connsiteY9" fmla="*/ 58102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3" y="122872"/>
                    <a:pt x="156210" y="130492"/>
                  </a:cubicBezTo>
                  <a:cubicBezTo>
                    <a:pt x="145733" y="132397"/>
                    <a:pt x="133350" y="133350"/>
                    <a:pt x="121920" y="133350"/>
                  </a:cubicBezTo>
                  <a:cubicBezTo>
                    <a:pt x="105727" y="133350"/>
                    <a:pt x="89535" y="131445"/>
                    <a:pt x="75248" y="128588"/>
                  </a:cubicBezTo>
                  <a:cubicBezTo>
                    <a:pt x="31433" y="120015"/>
                    <a:pt x="0" y="98108"/>
                    <a:pt x="0" y="72390"/>
                  </a:cubicBezTo>
                  <a:lnTo>
                    <a:pt x="0" y="0"/>
                  </a:lnTo>
                  <a:cubicBezTo>
                    <a:pt x="0" y="24765"/>
                    <a:pt x="31433" y="46672"/>
                    <a:pt x="75248" y="56197"/>
                  </a:cubicBezTo>
                  <a:cubicBezTo>
                    <a:pt x="89535" y="59055"/>
                    <a:pt x="104775" y="60960"/>
                    <a:pt x="121920" y="60960"/>
                  </a:cubicBezTo>
                  <a:cubicBezTo>
                    <a:pt x="134302" y="60960"/>
                    <a:pt x="145733" y="60008"/>
                    <a:pt x="156210" y="58102"/>
                  </a:cubicBezTo>
                  <a:cubicBezTo>
                    <a:pt x="205740" y="50483"/>
                    <a:pt x="242888" y="27622"/>
                    <a:pt x="242888" y="0"/>
                  </a:cubicBezTo>
                  <a:close/>
                </a:path>
              </a:pathLst>
            </a:custGeom>
            <a:solidFill>
              <a:srgbClr val="F4CD25"/>
            </a:solidFill>
            <a:ln w="9525"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930ED31D-137D-4114-AFE8-FC86419B2413}"/>
                </a:ext>
              </a:extLst>
            </p:cNvPr>
            <p:cNvSpPr/>
            <p:nvPr/>
          </p:nvSpPr>
          <p:spPr>
            <a:xfrm>
              <a:off x="6015038" y="3829050"/>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6670"/>
                    <a:pt x="189548" y="0"/>
                    <a:pt x="121920" y="0"/>
                  </a:cubicBezTo>
                  <a:close/>
                </a:path>
              </a:pathLst>
            </a:custGeom>
            <a:solidFill>
              <a:srgbClr val="FFE05F"/>
            </a:solidFill>
            <a:ln w="9525"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7B83012-33C6-4088-8FA7-40ED73D80731}"/>
                </a:ext>
              </a:extLst>
            </p:cNvPr>
            <p:cNvSpPr/>
            <p:nvPr/>
          </p:nvSpPr>
          <p:spPr>
            <a:xfrm>
              <a:off x="6055042" y="3848100"/>
              <a:ext cx="161925" cy="76200"/>
            </a:xfrm>
            <a:custGeom>
              <a:avLst/>
              <a:gdLst>
                <a:gd name="connsiteX0" fmla="*/ 81915 w 161925"/>
                <a:gd name="connsiteY0" fmla="*/ 0 h 76200"/>
                <a:gd name="connsiteX1" fmla="*/ 0 w 161925"/>
                <a:gd name="connsiteY1" fmla="*/ 40958 h 76200"/>
                <a:gd name="connsiteX2" fmla="*/ 81915 w 161925"/>
                <a:gd name="connsiteY2" fmla="*/ 81915 h 76200"/>
                <a:gd name="connsiteX3" fmla="*/ 163830 w 161925"/>
                <a:gd name="connsiteY3" fmla="*/ 40958 h 76200"/>
                <a:gd name="connsiteX4" fmla="*/ 81915 w 161925"/>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81915" y="0"/>
                  </a:moveTo>
                  <a:cubicBezTo>
                    <a:pt x="36195" y="0"/>
                    <a:pt x="0" y="18097"/>
                    <a:pt x="0" y="40958"/>
                  </a:cubicBezTo>
                  <a:cubicBezTo>
                    <a:pt x="0" y="63817"/>
                    <a:pt x="37148" y="81915"/>
                    <a:pt x="81915" y="81915"/>
                  </a:cubicBezTo>
                  <a:cubicBezTo>
                    <a:pt x="127635" y="81915"/>
                    <a:pt x="163830" y="63817"/>
                    <a:pt x="163830" y="40958"/>
                  </a:cubicBezTo>
                  <a:cubicBezTo>
                    <a:pt x="163830" y="19050"/>
                    <a:pt x="127635" y="0"/>
                    <a:pt x="81915" y="0"/>
                  </a:cubicBezTo>
                  <a:close/>
                </a:path>
              </a:pathLst>
            </a:custGeom>
            <a:solidFill>
              <a:srgbClr val="FFECB3"/>
            </a:solidFill>
            <a:ln w="9525"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B0FF8932-2F54-40C1-95E0-81C0705DE131}"/>
                </a:ext>
              </a:extLst>
            </p:cNvPr>
            <p:cNvSpPr/>
            <p:nvPr/>
          </p:nvSpPr>
          <p:spPr>
            <a:xfrm>
              <a:off x="6090285" y="3945255"/>
              <a:ext cx="76200" cy="76200"/>
            </a:xfrm>
            <a:custGeom>
              <a:avLst/>
              <a:gdLst>
                <a:gd name="connsiteX0" fmla="*/ 80963 w 76200"/>
                <a:gd name="connsiteY0" fmla="*/ 1905 h 76200"/>
                <a:gd name="connsiteX1" fmla="*/ 80963 w 76200"/>
                <a:gd name="connsiteY1" fmla="*/ 74295 h 76200"/>
                <a:gd name="connsiteX2" fmla="*/ 46673 w 76200"/>
                <a:gd name="connsiteY2" fmla="*/ 77153 h 76200"/>
                <a:gd name="connsiteX3" fmla="*/ 0 w 76200"/>
                <a:gd name="connsiteY3" fmla="*/ 72390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4295"/>
                  </a:lnTo>
                  <a:cubicBezTo>
                    <a:pt x="70485" y="76200"/>
                    <a:pt x="58102" y="77153"/>
                    <a:pt x="46673" y="77153"/>
                  </a:cubicBezTo>
                  <a:cubicBezTo>
                    <a:pt x="30480" y="77153"/>
                    <a:pt x="14288" y="75248"/>
                    <a:pt x="0" y="72390"/>
                  </a:cubicBezTo>
                  <a:lnTo>
                    <a:pt x="0" y="0"/>
                  </a:lnTo>
                  <a:cubicBezTo>
                    <a:pt x="14288" y="2858"/>
                    <a:pt x="29527" y="4763"/>
                    <a:pt x="46673" y="4763"/>
                  </a:cubicBezTo>
                  <a:cubicBezTo>
                    <a:pt x="59055" y="3810"/>
                    <a:pt x="70485" y="3810"/>
                    <a:pt x="80963" y="1905"/>
                  </a:cubicBezTo>
                  <a:close/>
                </a:path>
              </a:pathLst>
            </a:custGeom>
            <a:solidFill>
              <a:srgbClr val="F8D74B"/>
            </a:solidFill>
            <a:ln w="9525"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CB2BA16A-0A41-4B39-8757-6D544EB7EAE5}"/>
                </a:ext>
              </a:extLst>
            </p:cNvPr>
            <p:cNvSpPr/>
            <p:nvPr/>
          </p:nvSpPr>
          <p:spPr>
            <a:xfrm>
              <a:off x="6090285" y="4040505"/>
              <a:ext cx="76200" cy="76200"/>
            </a:xfrm>
            <a:custGeom>
              <a:avLst/>
              <a:gdLst>
                <a:gd name="connsiteX0" fmla="*/ 80963 w 76200"/>
                <a:gd name="connsiteY0" fmla="*/ 1905 h 76200"/>
                <a:gd name="connsiteX1" fmla="*/ 80963 w 76200"/>
                <a:gd name="connsiteY1" fmla="*/ 73342 h 76200"/>
                <a:gd name="connsiteX2" fmla="*/ 46673 w 76200"/>
                <a:gd name="connsiteY2" fmla="*/ 76200 h 76200"/>
                <a:gd name="connsiteX3" fmla="*/ 0 w 76200"/>
                <a:gd name="connsiteY3" fmla="*/ 71438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3342"/>
                  </a:lnTo>
                  <a:cubicBezTo>
                    <a:pt x="70485" y="75248"/>
                    <a:pt x="58102" y="76200"/>
                    <a:pt x="46673" y="76200"/>
                  </a:cubicBezTo>
                  <a:cubicBezTo>
                    <a:pt x="30480" y="76200"/>
                    <a:pt x="14288" y="74295"/>
                    <a:pt x="0" y="71438"/>
                  </a:cubicBezTo>
                  <a:lnTo>
                    <a:pt x="0" y="0"/>
                  </a:lnTo>
                  <a:cubicBezTo>
                    <a:pt x="14288" y="2858"/>
                    <a:pt x="29527" y="4763"/>
                    <a:pt x="46673" y="4763"/>
                  </a:cubicBezTo>
                  <a:cubicBezTo>
                    <a:pt x="59055" y="4763"/>
                    <a:pt x="70485" y="3810"/>
                    <a:pt x="80963" y="1905"/>
                  </a:cubicBezTo>
                  <a:close/>
                </a:path>
              </a:pathLst>
            </a:custGeom>
            <a:solidFill>
              <a:srgbClr val="F8D74B"/>
            </a:solidFill>
            <a:ln w="9525"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EF8525E8-4CBD-4262-BC94-E30CBEFC94CC}"/>
                </a:ext>
              </a:extLst>
            </p:cNvPr>
            <p:cNvSpPr/>
            <p:nvPr/>
          </p:nvSpPr>
          <p:spPr>
            <a:xfrm>
              <a:off x="6090285" y="4135755"/>
              <a:ext cx="76200" cy="76200"/>
            </a:xfrm>
            <a:custGeom>
              <a:avLst/>
              <a:gdLst>
                <a:gd name="connsiteX0" fmla="*/ 46673 w 76200"/>
                <a:gd name="connsiteY0" fmla="*/ 4763 h 76200"/>
                <a:gd name="connsiteX1" fmla="*/ 80963 w 76200"/>
                <a:gd name="connsiteY1" fmla="*/ 1905 h 76200"/>
                <a:gd name="connsiteX2" fmla="*/ 80963 w 76200"/>
                <a:gd name="connsiteY2" fmla="*/ 74295 h 76200"/>
                <a:gd name="connsiteX3" fmla="*/ 46673 w 76200"/>
                <a:gd name="connsiteY3" fmla="*/ 77153 h 76200"/>
                <a:gd name="connsiteX4" fmla="*/ 0 w 76200"/>
                <a:gd name="connsiteY4" fmla="*/ 72390 h 76200"/>
                <a:gd name="connsiteX5" fmla="*/ 0 w 76200"/>
                <a:gd name="connsiteY5" fmla="*/ 0 h 76200"/>
                <a:gd name="connsiteX6" fmla="*/ 46673 w 76200"/>
                <a:gd name="connsiteY6"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46673" y="4763"/>
                  </a:moveTo>
                  <a:cubicBezTo>
                    <a:pt x="59055" y="4763"/>
                    <a:pt x="70485" y="3810"/>
                    <a:pt x="80963" y="1905"/>
                  </a:cubicBezTo>
                  <a:lnTo>
                    <a:pt x="80963" y="74295"/>
                  </a:lnTo>
                  <a:cubicBezTo>
                    <a:pt x="70485" y="76200"/>
                    <a:pt x="58102" y="77153"/>
                    <a:pt x="46673" y="77153"/>
                  </a:cubicBezTo>
                  <a:cubicBezTo>
                    <a:pt x="30480" y="77153"/>
                    <a:pt x="14288" y="75248"/>
                    <a:pt x="0" y="72390"/>
                  </a:cubicBezTo>
                  <a:lnTo>
                    <a:pt x="0" y="0"/>
                  </a:lnTo>
                  <a:cubicBezTo>
                    <a:pt x="14288" y="2858"/>
                    <a:pt x="30480" y="4763"/>
                    <a:pt x="46673" y="4763"/>
                  </a:cubicBezTo>
                  <a:close/>
                </a:path>
              </a:pathLst>
            </a:custGeom>
            <a:solidFill>
              <a:srgbClr val="F8D74B"/>
            </a:solidFill>
            <a:ln w="9525"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0615F0F1-9030-4099-AD43-24EC3F4B737A}"/>
                </a:ext>
              </a:extLst>
            </p:cNvPr>
            <p:cNvSpPr/>
            <p:nvPr/>
          </p:nvSpPr>
          <p:spPr>
            <a:xfrm>
              <a:off x="5922645" y="4103370"/>
              <a:ext cx="447675" cy="123825"/>
            </a:xfrm>
            <a:custGeom>
              <a:avLst/>
              <a:gdLst>
                <a:gd name="connsiteX0" fmla="*/ 452438 w 447675"/>
                <a:gd name="connsiteY0" fmla="*/ 65722 h 123825"/>
                <a:gd name="connsiteX1" fmla="*/ 416242 w 447675"/>
                <a:gd name="connsiteY1" fmla="*/ 3810 h 123825"/>
                <a:gd name="connsiteX2" fmla="*/ 380047 w 447675"/>
                <a:gd name="connsiteY2" fmla="*/ 65722 h 123825"/>
                <a:gd name="connsiteX3" fmla="*/ 407670 w 447675"/>
                <a:gd name="connsiteY3" fmla="*/ 65722 h 123825"/>
                <a:gd name="connsiteX4" fmla="*/ 407670 w 447675"/>
                <a:gd name="connsiteY4" fmla="*/ 108585 h 123825"/>
                <a:gd name="connsiteX5" fmla="*/ 19050 w 447675"/>
                <a:gd name="connsiteY5" fmla="*/ 108585 h 123825"/>
                <a:gd name="connsiteX6" fmla="*/ 19050 w 447675"/>
                <a:gd name="connsiteY6" fmla="*/ 9525 h 123825"/>
                <a:gd name="connsiteX7" fmla="*/ 9525 w 447675"/>
                <a:gd name="connsiteY7" fmla="*/ 0 h 123825"/>
                <a:gd name="connsiteX8" fmla="*/ 0 w 447675"/>
                <a:gd name="connsiteY8" fmla="*/ 9525 h 123825"/>
                <a:gd name="connsiteX9" fmla="*/ 0 w 447675"/>
                <a:gd name="connsiteY9" fmla="*/ 118110 h 123825"/>
                <a:gd name="connsiteX10" fmla="*/ 9525 w 447675"/>
                <a:gd name="connsiteY10" fmla="*/ 127635 h 123825"/>
                <a:gd name="connsiteX11" fmla="*/ 418147 w 447675"/>
                <a:gd name="connsiteY11" fmla="*/ 127635 h 123825"/>
                <a:gd name="connsiteX12" fmla="*/ 427672 w 447675"/>
                <a:gd name="connsiteY12" fmla="*/ 118110 h 123825"/>
                <a:gd name="connsiteX13" fmla="*/ 427672 w 447675"/>
                <a:gd name="connsiteY13" fmla="*/ 65722 h 123825"/>
                <a:gd name="connsiteX14" fmla="*/ 452438 w 447675"/>
                <a:gd name="connsiteY14" fmla="*/ 657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675" h="123825">
                  <a:moveTo>
                    <a:pt x="452438" y="65722"/>
                  </a:moveTo>
                  <a:lnTo>
                    <a:pt x="416242" y="3810"/>
                  </a:lnTo>
                  <a:lnTo>
                    <a:pt x="380047" y="65722"/>
                  </a:lnTo>
                  <a:lnTo>
                    <a:pt x="407670" y="65722"/>
                  </a:lnTo>
                  <a:lnTo>
                    <a:pt x="407670" y="108585"/>
                  </a:lnTo>
                  <a:lnTo>
                    <a:pt x="19050" y="108585"/>
                  </a:lnTo>
                  <a:lnTo>
                    <a:pt x="19050" y="9525"/>
                  </a:lnTo>
                  <a:cubicBezTo>
                    <a:pt x="19050" y="3810"/>
                    <a:pt x="14288" y="0"/>
                    <a:pt x="9525" y="0"/>
                  </a:cubicBezTo>
                  <a:cubicBezTo>
                    <a:pt x="3810" y="0"/>
                    <a:pt x="0" y="4763"/>
                    <a:pt x="0" y="9525"/>
                  </a:cubicBezTo>
                  <a:lnTo>
                    <a:pt x="0" y="118110"/>
                  </a:lnTo>
                  <a:cubicBezTo>
                    <a:pt x="0" y="123825"/>
                    <a:pt x="4763" y="127635"/>
                    <a:pt x="9525" y="127635"/>
                  </a:cubicBezTo>
                  <a:lnTo>
                    <a:pt x="418147" y="127635"/>
                  </a:lnTo>
                  <a:cubicBezTo>
                    <a:pt x="423863" y="127635"/>
                    <a:pt x="427672" y="122872"/>
                    <a:pt x="427672" y="118110"/>
                  </a:cubicBezTo>
                  <a:lnTo>
                    <a:pt x="427672" y="65722"/>
                  </a:lnTo>
                  <a:lnTo>
                    <a:pt x="452438" y="65722"/>
                  </a:lnTo>
                  <a:close/>
                </a:path>
              </a:pathLst>
            </a:custGeom>
            <a:solidFill>
              <a:srgbClr val="F62F48"/>
            </a:solidFill>
            <a:ln w="9525"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71C043B-0613-4F0A-9B73-7B54C4F79E9B}"/>
                </a:ext>
              </a:extLst>
            </p:cNvPr>
            <p:cNvSpPr/>
            <p:nvPr/>
          </p:nvSpPr>
          <p:spPr>
            <a:xfrm>
              <a:off x="6561772" y="3658552"/>
              <a:ext cx="76200" cy="76200"/>
            </a:xfrm>
            <a:custGeom>
              <a:avLst/>
              <a:gdLst>
                <a:gd name="connsiteX0" fmla="*/ 83820 w 76200"/>
                <a:gd name="connsiteY0" fmla="*/ 6668 h 76200"/>
                <a:gd name="connsiteX1" fmla="*/ 38100 w 76200"/>
                <a:gd name="connsiteY1" fmla="*/ 2858 h 76200"/>
                <a:gd name="connsiteX2" fmla="*/ 10478 w 76200"/>
                <a:gd name="connsiteY2" fmla="*/ 0 h 76200"/>
                <a:gd name="connsiteX3" fmla="*/ 0 w 76200"/>
                <a:gd name="connsiteY3" fmla="*/ 13335 h 76200"/>
                <a:gd name="connsiteX4" fmla="*/ 11430 w 76200"/>
                <a:gd name="connsiteY4" fmla="*/ 49530 h 76200"/>
                <a:gd name="connsiteX5" fmla="*/ 20955 w 76200"/>
                <a:gd name="connsiteY5" fmla="*/ 83820 h 76200"/>
                <a:gd name="connsiteX6" fmla="*/ 77153 w 76200"/>
                <a:gd name="connsiteY6" fmla="*/ 5810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3820" y="6668"/>
                  </a:moveTo>
                  <a:lnTo>
                    <a:pt x="38100" y="2858"/>
                  </a:lnTo>
                  <a:lnTo>
                    <a:pt x="10478" y="0"/>
                  </a:lnTo>
                  <a:lnTo>
                    <a:pt x="0" y="13335"/>
                  </a:lnTo>
                  <a:lnTo>
                    <a:pt x="11430" y="49530"/>
                  </a:lnTo>
                  <a:lnTo>
                    <a:pt x="20955" y="83820"/>
                  </a:lnTo>
                  <a:lnTo>
                    <a:pt x="77153" y="58102"/>
                  </a:lnTo>
                  <a:close/>
                </a:path>
              </a:pathLst>
            </a:custGeom>
            <a:solidFill>
              <a:srgbClr val="E9D3C0"/>
            </a:solidFill>
            <a:ln w="9525"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6A9FDC4C-A02F-47B4-A48A-292EF53F824C}"/>
                </a:ext>
              </a:extLst>
            </p:cNvPr>
            <p:cNvSpPr/>
            <p:nvPr/>
          </p:nvSpPr>
          <p:spPr>
            <a:xfrm>
              <a:off x="6598959" y="3684498"/>
              <a:ext cx="200025" cy="171450"/>
            </a:xfrm>
            <a:custGeom>
              <a:avLst/>
              <a:gdLst>
                <a:gd name="connsiteX0" fmla="*/ 0 w 200025"/>
                <a:gd name="connsiteY0" fmla="*/ 36781 h 171450"/>
                <a:gd name="connsiteX1" fmla="*/ 30256 w 200025"/>
                <a:gd name="connsiteY1" fmla="*/ 0 h 171450"/>
                <a:gd name="connsiteX2" fmla="*/ 201655 w 200025"/>
                <a:gd name="connsiteY2" fmla="*/ 140994 h 171450"/>
                <a:gd name="connsiteX3" fmla="*/ 171398 w 200025"/>
                <a:gd name="connsiteY3" fmla="*/ 177775 h 171450"/>
              </a:gdLst>
              <a:ahLst/>
              <a:cxnLst>
                <a:cxn ang="0">
                  <a:pos x="connsiteX0" y="connsiteY0"/>
                </a:cxn>
                <a:cxn ang="0">
                  <a:pos x="connsiteX1" y="connsiteY1"/>
                </a:cxn>
                <a:cxn ang="0">
                  <a:pos x="connsiteX2" y="connsiteY2"/>
                </a:cxn>
                <a:cxn ang="0">
                  <a:pos x="connsiteX3" y="connsiteY3"/>
                </a:cxn>
              </a:cxnLst>
              <a:rect l="l" t="t" r="r" b="b"/>
              <a:pathLst>
                <a:path w="200025" h="171450">
                  <a:moveTo>
                    <a:pt x="0" y="36781"/>
                  </a:moveTo>
                  <a:lnTo>
                    <a:pt x="30256" y="0"/>
                  </a:lnTo>
                  <a:lnTo>
                    <a:pt x="201655" y="140994"/>
                  </a:lnTo>
                  <a:lnTo>
                    <a:pt x="171398" y="177775"/>
                  </a:lnTo>
                  <a:close/>
                </a:path>
              </a:pathLst>
            </a:custGeom>
            <a:solidFill>
              <a:srgbClr val="F84E63"/>
            </a:solidFill>
            <a:ln w="9525"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22B72072-5A0E-46F5-A757-61B3590F9345}"/>
                </a:ext>
              </a:extLst>
            </p:cNvPr>
            <p:cNvSpPr/>
            <p:nvPr/>
          </p:nvSpPr>
          <p:spPr>
            <a:xfrm>
              <a:off x="6581775" y="3721417"/>
              <a:ext cx="180975" cy="152400"/>
            </a:xfrm>
            <a:custGeom>
              <a:avLst/>
              <a:gdLst>
                <a:gd name="connsiteX0" fmla="*/ 188595 w 180975"/>
                <a:gd name="connsiteY0" fmla="*/ 140970 h 152400"/>
                <a:gd name="connsiteX1" fmla="*/ 17145 w 180975"/>
                <a:gd name="connsiteY1" fmla="*/ 0 h 152400"/>
                <a:gd name="connsiteX2" fmla="*/ 0 w 180975"/>
                <a:gd name="connsiteY2" fmla="*/ 20003 h 152400"/>
                <a:gd name="connsiteX3" fmla="*/ 161925 w 180975"/>
                <a:gd name="connsiteY3" fmla="*/ 152400 h 152400"/>
                <a:gd name="connsiteX4" fmla="*/ 180022 w 180975"/>
                <a:gd name="connsiteY4" fmla="*/ 150495 h 152400"/>
                <a:gd name="connsiteX5" fmla="*/ 188595 w 180975"/>
                <a:gd name="connsiteY5" fmla="*/ 14097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52400">
                  <a:moveTo>
                    <a:pt x="188595" y="140970"/>
                  </a:moveTo>
                  <a:lnTo>
                    <a:pt x="17145" y="0"/>
                  </a:lnTo>
                  <a:lnTo>
                    <a:pt x="0" y="20003"/>
                  </a:lnTo>
                  <a:lnTo>
                    <a:pt x="161925" y="152400"/>
                  </a:lnTo>
                  <a:cubicBezTo>
                    <a:pt x="167640" y="157163"/>
                    <a:pt x="175260" y="156210"/>
                    <a:pt x="180022" y="150495"/>
                  </a:cubicBezTo>
                  <a:lnTo>
                    <a:pt x="188595" y="140970"/>
                  </a:lnTo>
                  <a:close/>
                </a:path>
              </a:pathLst>
            </a:custGeom>
            <a:solidFill>
              <a:srgbClr val="CD1B31"/>
            </a:solidFill>
            <a:ln w="9525"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7382E242-6F0C-4F55-A13B-EAE573282DC7}"/>
                </a:ext>
              </a:extLst>
            </p:cNvPr>
            <p:cNvSpPr/>
            <p:nvPr/>
          </p:nvSpPr>
          <p:spPr>
            <a:xfrm>
              <a:off x="6629400" y="3665220"/>
              <a:ext cx="180975" cy="152400"/>
            </a:xfrm>
            <a:custGeom>
              <a:avLst/>
              <a:gdLst>
                <a:gd name="connsiteX0" fmla="*/ 178117 w 180975"/>
                <a:gd name="connsiteY0" fmla="*/ 132397 h 152400"/>
                <a:gd name="connsiteX1" fmla="*/ 16192 w 180975"/>
                <a:gd name="connsiteY1" fmla="*/ 0 h 152400"/>
                <a:gd name="connsiteX2" fmla="*/ 0 w 180975"/>
                <a:gd name="connsiteY2" fmla="*/ 20002 h 152400"/>
                <a:gd name="connsiteX3" fmla="*/ 171450 w 180975"/>
                <a:gd name="connsiteY3" fmla="*/ 160972 h 152400"/>
                <a:gd name="connsiteX4" fmla="*/ 180022 w 180975"/>
                <a:gd name="connsiteY4" fmla="*/ 151447 h 152400"/>
                <a:gd name="connsiteX5" fmla="*/ 178117 w 180975"/>
                <a:gd name="connsiteY5" fmla="*/ 13239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52400">
                  <a:moveTo>
                    <a:pt x="178117" y="132397"/>
                  </a:moveTo>
                  <a:lnTo>
                    <a:pt x="16192" y="0"/>
                  </a:lnTo>
                  <a:lnTo>
                    <a:pt x="0" y="20002"/>
                  </a:lnTo>
                  <a:lnTo>
                    <a:pt x="171450" y="160972"/>
                  </a:lnTo>
                  <a:lnTo>
                    <a:pt x="180022" y="151447"/>
                  </a:lnTo>
                  <a:cubicBezTo>
                    <a:pt x="183833" y="144780"/>
                    <a:pt x="182880" y="137160"/>
                    <a:pt x="178117" y="132397"/>
                  </a:cubicBezTo>
                  <a:close/>
                </a:path>
              </a:pathLst>
            </a:custGeom>
            <a:solidFill>
              <a:srgbClr val="CD1B31"/>
            </a:solidFill>
            <a:ln w="9525"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BFACF77-DEB6-4E57-94B6-8C6D41AEC23B}"/>
                </a:ext>
              </a:extLst>
            </p:cNvPr>
            <p:cNvSpPr/>
            <p:nvPr/>
          </p:nvSpPr>
          <p:spPr>
            <a:xfrm>
              <a:off x="6598827" y="3684729"/>
              <a:ext cx="171450" cy="152400"/>
            </a:xfrm>
            <a:custGeom>
              <a:avLst/>
              <a:gdLst>
                <a:gd name="connsiteX0" fmla="*/ 0 w 171450"/>
                <a:gd name="connsiteY0" fmla="*/ 36781 h 152400"/>
                <a:gd name="connsiteX1" fmla="*/ 30256 w 171450"/>
                <a:gd name="connsiteY1" fmla="*/ 0 h 152400"/>
                <a:gd name="connsiteX2" fmla="*/ 173701 w 171450"/>
                <a:gd name="connsiteY2" fmla="*/ 117999 h 152400"/>
                <a:gd name="connsiteX3" fmla="*/ 143445 w 171450"/>
                <a:gd name="connsiteY3" fmla="*/ 154780 h 152400"/>
              </a:gdLst>
              <a:ahLst/>
              <a:cxnLst>
                <a:cxn ang="0">
                  <a:pos x="connsiteX0" y="connsiteY0"/>
                </a:cxn>
                <a:cxn ang="0">
                  <a:pos x="connsiteX1" y="connsiteY1"/>
                </a:cxn>
                <a:cxn ang="0">
                  <a:pos x="connsiteX2" y="connsiteY2"/>
                </a:cxn>
                <a:cxn ang="0">
                  <a:pos x="connsiteX3" y="connsiteY3"/>
                </a:cxn>
              </a:cxnLst>
              <a:rect l="l" t="t" r="r" b="b"/>
              <a:pathLst>
                <a:path w="171450" h="152400">
                  <a:moveTo>
                    <a:pt x="0" y="36781"/>
                  </a:moveTo>
                  <a:lnTo>
                    <a:pt x="30256" y="0"/>
                  </a:lnTo>
                  <a:lnTo>
                    <a:pt x="173701" y="117999"/>
                  </a:lnTo>
                  <a:lnTo>
                    <a:pt x="143445" y="154780"/>
                  </a:lnTo>
                  <a:close/>
                </a:path>
              </a:pathLst>
            </a:custGeom>
            <a:solidFill>
              <a:srgbClr val="17C4CB"/>
            </a:solidFill>
            <a:ln w="9525"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299D7F53-5C0A-46F0-A7C3-30364EB915A9}"/>
                </a:ext>
              </a:extLst>
            </p:cNvPr>
            <p:cNvSpPr/>
            <p:nvPr/>
          </p:nvSpPr>
          <p:spPr>
            <a:xfrm>
              <a:off x="6582267" y="3720988"/>
              <a:ext cx="152400" cy="133350"/>
            </a:xfrm>
            <a:custGeom>
              <a:avLst/>
              <a:gdLst>
                <a:gd name="connsiteX0" fmla="*/ 0 w 152400"/>
                <a:gd name="connsiteY0" fmla="*/ 20597 h 133350"/>
                <a:gd name="connsiteX1" fmla="*/ 16941 w 152400"/>
                <a:gd name="connsiteY1" fmla="*/ 0 h 133350"/>
                <a:gd name="connsiteX2" fmla="*/ 160386 w 152400"/>
                <a:gd name="connsiteY2" fmla="*/ 117980 h 133350"/>
                <a:gd name="connsiteX3" fmla="*/ 143445 w 152400"/>
                <a:gd name="connsiteY3" fmla="*/ 138578 h 133350"/>
              </a:gdLst>
              <a:ahLst/>
              <a:cxnLst>
                <a:cxn ang="0">
                  <a:pos x="connsiteX0" y="connsiteY0"/>
                </a:cxn>
                <a:cxn ang="0">
                  <a:pos x="connsiteX1" y="connsiteY1"/>
                </a:cxn>
                <a:cxn ang="0">
                  <a:pos x="connsiteX2" y="connsiteY2"/>
                </a:cxn>
                <a:cxn ang="0">
                  <a:pos x="connsiteX3" y="connsiteY3"/>
                </a:cxn>
              </a:cxnLst>
              <a:rect l="l" t="t" r="r" b="b"/>
              <a:pathLst>
                <a:path w="152400" h="133350">
                  <a:moveTo>
                    <a:pt x="0" y="20597"/>
                  </a:moveTo>
                  <a:lnTo>
                    <a:pt x="16941" y="0"/>
                  </a:lnTo>
                  <a:lnTo>
                    <a:pt x="160386" y="117980"/>
                  </a:lnTo>
                  <a:lnTo>
                    <a:pt x="143445" y="138578"/>
                  </a:lnTo>
                  <a:close/>
                </a:path>
              </a:pathLst>
            </a:custGeom>
            <a:solidFill>
              <a:srgbClr val="14AFBE"/>
            </a:solidFill>
            <a:ln w="9525"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A0E5B033-B1D8-49F4-85E6-7DFE3A81CAD1}"/>
                </a:ext>
              </a:extLst>
            </p:cNvPr>
            <p:cNvSpPr/>
            <p:nvPr/>
          </p:nvSpPr>
          <p:spPr>
            <a:xfrm>
              <a:off x="6629427" y="3665314"/>
              <a:ext cx="152400" cy="133350"/>
            </a:xfrm>
            <a:custGeom>
              <a:avLst/>
              <a:gdLst>
                <a:gd name="connsiteX0" fmla="*/ 0 w 152400"/>
                <a:gd name="connsiteY0" fmla="*/ 19859 h 133350"/>
                <a:gd name="connsiteX1" fmla="*/ 16338 w 152400"/>
                <a:gd name="connsiteY1" fmla="*/ 0 h 133350"/>
                <a:gd name="connsiteX2" fmla="*/ 159765 w 152400"/>
                <a:gd name="connsiteY2" fmla="*/ 117999 h 133350"/>
                <a:gd name="connsiteX3" fmla="*/ 143427 w 152400"/>
                <a:gd name="connsiteY3" fmla="*/ 137858 h 133350"/>
              </a:gdLst>
              <a:ahLst/>
              <a:cxnLst>
                <a:cxn ang="0">
                  <a:pos x="connsiteX0" y="connsiteY0"/>
                </a:cxn>
                <a:cxn ang="0">
                  <a:pos x="connsiteX1" y="connsiteY1"/>
                </a:cxn>
                <a:cxn ang="0">
                  <a:pos x="connsiteX2" y="connsiteY2"/>
                </a:cxn>
                <a:cxn ang="0">
                  <a:pos x="connsiteX3" y="connsiteY3"/>
                </a:cxn>
              </a:cxnLst>
              <a:rect l="l" t="t" r="r" b="b"/>
              <a:pathLst>
                <a:path w="152400" h="133350">
                  <a:moveTo>
                    <a:pt x="0" y="19859"/>
                  </a:moveTo>
                  <a:lnTo>
                    <a:pt x="16338" y="0"/>
                  </a:lnTo>
                  <a:lnTo>
                    <a:pt x="159765" y="117999"/>
                  </a:lnTo>
                  <a:lnTo>
                    <a:pt x="143427" y="137858"/>
                  </a:lnTo>
                  <a:close/>
                </a:path>
              </a:pathLst>
            </a:custGeom>
            <a:solidFill>
              <a:srgbClr val="14AFBE"/>
            </a:solidFill>
            <a:ln w="9525"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FC58BEF-D765-4EF5-A6CD-C0CB091D1995}"/>
                </a:ext>
              </a:extLst>
            </p:cNvPr>
            <p:cNvSpPr/>
            <p:nvPr/>
          </p:nvSpPr>
          <p:spPr>
            <a:xfrm>
              <a:off x="6583680" y="3664267"/>
              <a:ext cx="57150" cy="76200"/>
            </a:xfrm>
            <a:custGeom>
              <a:avLst/>
              <a:gdLst>
                <a:gd name="connsiteX0" fmla="*/ 22860 w 57150"/>
                <a:gd name="connsiteY0" fmla="*/ 75248 h 76200"/>
                <a:gd name="connsiteX1" fmla="*/ 15240 w 57150"/>
                <a:gd name="connsiteY1" fmla="*/ 57150 h 76200"/>
                <a:gd name="connsiteX2" fmla="*/ 44767 w 57150"/>
                <a:gd name="connsiteY2" fmla="*/ 55245 h 76200"/>
                <a:gd name="connsiteX3" fmla="*/ 49530 w 57150"/>
                <a:gd name="connsiteY3" fmla="*/ 49530 h 76200"/>
                <a:gd name="connsiteX4" fmla="*/ 45720 w 57150"/>
                <a:gd name="connsiteY4" fmla="*/ 20003 h 76200"/>
                <a:gd name="connsiteX5" fmla="*/ 60008 w 57150"/>
                <a:gd name="connsiteY5" fmla="*/ 19050 h 76200"/>
                <a:gd name="connsiteX6" fmla="*/ 64770 w 57150"/>
                <a:gd name="connsiteY6" fmla="*/ 13335 h 76200"/>
                <a:gd name="connsiteX7" fmla="*/ 62865 w 57150"/>
                <a:gd name="connsiteY7" fmla="*/ 0 h 76200"/>
                <a:gd name="connsiteX8" fmla="*/ 35242 w 57150"/>
                <a:gd name="connsiteY8" fmla="*/ 13335 h 76200"/>
                <a:gd name="connsiteX9" fmla="*/ 14288 w 57150"/>
                <a:gd name="connsiteY9" fmla="*/ 43815 h 76200"/>
                <a:gd name="connsiteX10" fmla="*/ 0 w 57150"/>
                <a:gd name="connsiteY10" fmla="*/ 77153 h 76200"/>
                <a:gd name="connsiteX11" fmla="*/ 19050 w 57150"/>
                <a:gd name="connsiteY11" fmla="*/ 80963 h 76200"/>
                <a:gd name="connsiteX12" fmla="*/ 22860 w 57150"/>
                <a:gd name="connsiteY12" fmla="*/ 7524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76200">
                  <a:moveTo>
                    <a:pt x="22860" y="75248"/>
                  </a:moveTo>
                  <a:lnTo>
                    <a:pt x="15240" y="57150"/>
                  </a:lnTo>
                  <a:lnTo>
                    <a:pt x="44767" y="55245"/>
                  </a:lnTo>
                  <a:cubicBezTo>
                    <a:pt x="47625" y="55245"/>
                    <a:pt x="49530" y="52388"/>
                    <a:pt x="49530" y="49530"/>
                  </a:cubicBezTo>
                  <a:lnTo>
                    <a:pt x="45720" y="20003"/>
                  </a:lnTo>
                  <a:lnTo>
                    <a:pt x="60008" y="19050"/>
                  </a:lnTo>
                  <a:cubicBezTo>
                    <a:pt x="62865" y="19050"/>
                    <a:pt x="64770" y="16193"/>
                    <a:pt x="64770" y="13335"/>
                  </a:cubicBezTo>
                  <a:lnTo>
                    <a:pt x="62865" y="0"/>
                  </a:lnTo>
                  <a:lnTo>
                    <a:pt x="35242" y="13335"/>
                  </a:lnTo>
                  <a:lnTo>
                    <a:pt x="14288" y="43815"/>
                  </a:lnTo>
                  <a:lnTo>
                    <a:pt x="0" y="77153"/>
                  </a:lnTo>
                  <a:lnTo>
                    <a:pt x="19050" y="80963"/>
                  </a:lnTo>
                  <a:cubicBezTo>
                    <a:pt x="21908" y="81915"/>
                    <a:pt x="24765" y="79058"/>
                    <a:pt x="22860" y="75248"/>
                  </a:cubicBezTo>
                  <a:close/>
                </a:path>
              </a:pathLst>
            </a:custGeom>
            <a:solidFill>
              <a:srgbClr val="E9D3C0"/>
            </a:solidFill>
            <a:ln w="9525"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19176E41-1596-4B76-8F39-07C7DA5DD7A6}"/>
                </a:ext>
              </a:extLst>
            </p:cNvPr>
            <p:cNvSpPr/>
            <p:nvPr/>
          </p:nvSpPr>
          <p:spPr>
            <a:xfrm>
              <a:off x="6560635" y="3658552"/>
              <a:ext cx="38100" cy="47625"/>
            </a:xfrm>
            <a:custGeom>
              <a:avLst/>
              <a:gdLst>
                <a:gd name="connsiteX0" fmla="*/ 20187 w 38100"/>
                <a:gd name="connsiteY0" fmla="*/ 44768 h 47625"/>
                <a:gd name="connsiteX1" fmla="*/ 17330 w 38100"/>
                <a:gd name="connsiteY1" fmla="*/ 32385 h 47625"/>
                <a:gd name="connsiteX2" fmla="*/ 21140 w 38100"/>
                <a:gd name="connsiteY2" fmla="*/ 27623 h 47625"/>
                <a:gd name="connsiteX3" fmla="*/ 28760 w 38100"/>
                <a:gd name="connsiteY3" fmla="*/ 29527 h 47625"/>
                <a:gd name="connsiteX4" fmla="*/ 33522 w 38100"/>
                <a:gd name="connsiteY4" fmla="*/ 22860 h 47625"/>
                <a:gd name="connsiteX5" fmla="*/ 29712 w 38100"/>
                <a:gd name="connsiteY5" fmla="*/ 17145 h 47625"/>
                <a:gd name="connsiteX6" fmla="*/ 31617 w 38100"/>
                <a:gd name="connsiteY6" fmla="*/ 12383 h 47625"/>
                <a:gd name="connsiteX7" fmla="*/ 37332 w 38100"/>
                <a:gd name="connsiteY7" fmla="*/ 10477 h 47625"/>
                <a:gd name="connsiteX8" fmla="*/ 39237 w 38100"/>
                <a:gd name="connsiteY8" fmla="*/ 3810 h 47625"/>
                <a:gd name="connsiteX9" fmla="*/ 39237 w 38100"/>
                <a:gd name="connsiteY9" fmla="*/ 2858 h 47625"/>
                <a:gd name="connsiteX10" fmla="*/ 5900 w 38100"/>
                <a:gd name="connsiteY10" fmla="*/ 0 h 47625"/>
                <a:gd name="connsiteX11" fmla="*/ 185 w 38100"/>
                <a:gd name="connsiteY11" fmla="*/ 7620 h 47625"/>
                <a:gd name="connsiteX12" fmla="*/ 12567 w 38100"/>
                <a:gd name="connsiteY12" fmla="*/ 50483 h 47625"/>
                <a:gd name="connsiteX13" fmla="*/ 15425 w 38100"/>
                <a:gd name="connsiteY13" fmla="*/ 51435 h 47625"/>
                <a:gd name="connsiteX14" fmla="*/ 20187 w 38100"/>
                <a:gd name="connsiteY14" fmla="*/ 4476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 h="47625">
                  <a:moveTo>
                    <a:pt x="20187" y="44768"/>
                  </a:moveTo>
                  <a:lnTo>
                    <a:pt x="17330" y="32385"/>
                  </a:lnTo>
                  <a:cubicBezTo>
                    <a:pt x="16377" y="29527"/>
                    <a:pt x="19235" y="27623"/>
                    <a:pt x="21140" y="27623"/>
                  </a:cubicBezTo>
                  <a:lnTo>
                    <a:pt x="28760" y="29527"/>
                  </a:lnTo>
                  <a:cubicBezTo>
                    <a:pt x="32570" y="30480"/>
                    <a:pt x="35427" y="25718"/>
                    <a:pt x="33522" y="22860"/>
                  </a:cubicBezTo>
                  <a:lnTo>
                    <a:pt x="29712" y="17145"/>
                  </a:lnTo>
                  <a:cubicBezTo>
                    <a:pt x="28760" y="15240"/>
                    <a:pt x="29712" y="12383"/>
                    <a:pt x="31617" y="12383"/>
                  </a:cubicBezTo>
                  <a:lnTo>
                    <a:pt x="37332" y="10477"/>
                  </a:lnTo>
                  <a:cubicBezTo>
                    <a:pt x="40190" y="9525"/>
                    <a:pt x="41142" y="6668"/>
                    <a:pt x="39237" y="3810"/>
                  </a:cubicBezTo>
                  <a:lnTo>
                    <a:pt x="39237" y="2858"/>
                  </a:lnTo>
                  <a:lnTo>
                    <a:pt x="5900" y="0"/>
                  </a:lnTo>
                  <a:cubicBezTo>
                    <a:pt x="2090" y="0"/>
                    <a:pt x="-768" y="3810"/>
                    <a:pt x="185" y="7620"/>
                  </a:cubicBezTo>
                  <a:lnTo>
                    <a:pt x="12567" y="50483"/>
                  </a:lnTo>
                  <a:lnTo>
                    <a:pt x="15425" y="51435"/>
                  </a:lnTo>
                  <a:cubicBezTo>
                    <a:pt x="18282" y="51435"/>
                    <a:pt x="21140" y="48577"/>
                    <a:pt x="20187" y="44768"/>
                  </a:cubicBezTo>
                  <a:close/>
                </a:path>
              </a:pathLst>
            </a:custGeom>
            <a:solidFill>
              <a:srgbClr val="CD1B31"/>
            </a:solidFill>
            <a:ln w="9525"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8D474E32-07DB-4934-9F7C-9C8C14191B8A}"/>
                </a:ext>
              </a:extLst>
            </p:cNvPr>
            <p:cNvSpPr/>
            <p:nvPr/>
          </p:nvSpPr>
          <p:spPr>
            <a:xfrm>
              <a:off x="6107430" y="2628900"/>
              <a:ext cx="228600" cy="228600"/>
            </a:xfrm>
            <a:custGeom>
              <a:avLst/>
              <a:gdLst>
                <a:gd name="connsiteX0" fmla="*/ 236220 w 228600"/>
                <a:gd name="connsiteY0" fmla="*/ 124778 h 228600"/>
                <a:gd name="connsiteX1" fmla="*/ 233363 w 228600"/>
                <a:gd name="connsiteY1" fmla="*/ 88583 h 228600"/>
                <a:gd name="connsiteX2" fmla="*/ 206693 w 228600"/>
                <a:gd name="connsiteY2" fmla="*/ 86678 h 228600"/>
                <a:gd name="connsiteX3" fmla="*/ 211455 w 228600"/>
                <a:gd name="connsiteY3" fmla="*/ 52388 h 228600"/>
                <a:gd name="connsiteX4" fmla="*/ 214313 w 228600"/>
                <a:gd name="connsiteY4" fmla="*/ 47625 h 228600"/>
                <a:gd name="connsiteX5" fmla="*/ 188595 w 228600"/>
                <a:gd name="connsiteY5" fmla="*/ 21908 h 228600"/>
                <a:gd name="connsiteX6" fmla="*/ 166688 w 228600"/>
                <a:gd name="connsiteY6" fmla="*/ 38100 h 228600"/>
                <a:gd name="connsiteX7" fmla="*/ 149543 w 228600"/>
                <a:gd name="connsiteY7" fmla="*/ 30480 h 228600"/>
                <a:gd name="connsiteX8" fmla="*/ 147638 w 228600"/>
                <a:gd name="connsiteY8" fmla="*/ 3810 h 228600"/>
                <a:gd name="connsiteX9" fmla="*/ 110490 w 228600"/>
                <a:gd name="connsiteY9" fmla="*/ 0 h 228600"/>
                <a:gd name="connsiteX10" fmla="*/ 103823 w 228600"/>
                <a:gd name="connsiteY10" fmla="*/ 25718 h 228600"/>
                <a:gd name="connsiteX11" fmla="*/ 84773 w 228600"/>
                <a:gd name="connsiteY11" fmla="*/ 30480 h 228600"/>
                <a:gd name="connsiteX12" fmla="*/ 65723 w 228600"/>
                <a:gd name="connsiteY12" fmla="*/ 11430 h 228600"/>
                <a:gd name="connsiteX13" fmla="*/ 64770 w 228600"/>
                <a:gd name="connsiteY13" fmla="*/ 12383 h 228600"/>
                <a:gd name="connsiteX14" fmla="*/ 36195 w 228600"/>
                <a:gd name="connsiteY14" fmla="*/ 32385 h 228600"/>
                <a:gd name="connsiteX15" fmla="*/ 47625 w 228600"/>
                <a:gd name="connsiteY15" fmla="*/ 56198 h 228600"/>
                <a:gd name="connsiteX16" fmla="*/ 36195 w 228600"/>
                <a:gd name="connsiteY16" fmla="*/ 72390 h 228600"/>
                <a:gd name="connsiteX17" fmla="*/ 9525 w 228600"/>
                <a:gd name="connsiteY17" fmla="*/ 69533 h 228600"/>
                <a:gd name="connsiteX18" fmla="*/ 0 w 228600"/>
                <a:gd name="connsiteY18" fmla="*/ 104775 h 228600"/>
                <a:gd name="connsiteX19" fmla="*/ 24765 w 228600"/>
                <a:gd name="connsiteY19" fmla="*/ 116205 h 228600"/>
                <a:gd name="connsiteX20" fmla="*/ 26670 w 228600"/>
                <a:gd name="connsiteY20" fmla="*/ 135255 h 228600"/>
                <a:gd name="connsiteX21" fmla="*/ 4763 w 228600"/>
                <a:gd name="connsiteY21" fmla="*/ 150495 h 228600"/>
                <a:gd name="connsiteX22" fmla="*/ 20003 w 228600"/>
                <a:gd name="connsiteY22" fmla="*/ 182880 h 228600"/>
                <a:gd name="connsiteX23" fmla="*/ 45720 w 228600"/>
                <a:gd name="connsiteY23" fmla="*/ 175260 h 228600"/>
                <a:gd name="connsiteX24" fmla="*/ 59055 w 228600"/>
                <a:gd name="connsiteY24" fmla="*/ 188595 h 228600"/>
                <a:gd name="connsiteX25" fmla="*/ 52388 w 228600"/>
                <a:gd name="connsiteY25" fmla="*/ 214313 h 228600"/>
                <a:gd name="connsiteX26" fmla="*/ 84773 w 228600"/>
                <a:gd name="connsiteY26" fmla="*/ 229553 h 228600"/>
                <a:gd name="connsiteX27" fmla="*/ 100013 w 228600"/>
                <a:gd name="connsiteY27" fmla="*/ 206693 h 228600"/>
                <a:gd name="connsiteX28" fmla="*/ 119063 w 228600"/>
                <a:gd name="connsiteY28" fmla="*/ 208598 h 228600"/>
                <a:gd name="connsiteX29" fmla="*/ 130493 w 228600"/>
                <a:gd name="connsiteY29" fmla="*/ 233363 h 228600"/>
                <a:gd name="connsiteX30" fmla="*/ 165735 w 228600"/>
                <a:gd name="connsiteY30" fmla="*/ 223838 h 228600"/>
                <a:gd name="connsiteX31" fmla="*/ 164783 w 228600"/>
                <a:gd name="connsiteY31" fmla="*/ 209550 h 228600"/>
                <a:gd name="connsiteX32" fmla="*/ 163830 w 228600"/>
                <a:gd name="connsiteY32" fmla="*/ 196215 h 228600"/>
                <a:gd name="connsiteX33" fmla="*/ 171450 w 228600"/>
                <a:gd name="connsiteY33" fmla="*/ 191453 h 228600"/>
                <a:gd name="connsiteX34" fmla="*/ 179070 w 228600"/>
                <a:gd name="connsiteY34" fmla="*/ 185738 h 228600"/>
                <a:gd name="connsiteX35" fmla="*/ 203835 w 228600"/>
                <a:gd name="connsiteY35" fmla="*/ 197168 h 228600"/>
                <a:gd name="connsiteX36" fmla="*/ 224790 w 228600"/>
                <a:gd name="connsiteY36" fmla="*/ 167640 h 228600"/>
                <a:gd name="connsiteX37" fmla="*/ 204788 w 228600"/>
                <a:gd name="connsiteY37" fmla="*/ 148590 h 228600"/>
                <a:gd name="connsiteX38" fmla="*/ 209550 w 228600"/>
                <a:gd name="connsiteY38" fmla="*/ 130493 h 228600"/>
                <a:gd name="connsiteX39" fmla="*/ 236220 w 228600"/>
                <a:gd name="connsiteY39" fmla="*/ 124778 h 228600"/>
                <a:gd name="connsiteX40" fmla="*/ 152400 w 228600"/>
                <a:gd name="connsiteY40" fmla="*/ 164783 h 228600"/>
                <a:gd name="connsiteX41" fmla="*/ 144780 w 228600"/>
                <a:gd name="connsiteY41" fmla="*/ 169545 h 228600"/>
                <a:gd name="connsiteX42" fmla="*/ 72390 w 228600"/>
                <a:gd name="connsiteY42" fmla="*/ 151448 h 228600"/>
                <a:gd name="connsiteX43" fmla="*/ 86678 w 228600"/>
                <a:gd name="connsiteY43" fmla="*/ 71438 h 228600"/>
                <a:gd name="connsiteX44" fmla="*/ 93345 w 228600"/>
                <a:gd name="connsiteY44" fmla="*/ 67628 h 228600"/>
                <a:gd name="connsiteX45" fmla="*/ 166688 w 228600"/>
                <a:gd name="connsiteY45" fmla="*/ 85725 h 228600"/>
                <a:gd name="connsiteX46" fmla="*/ 152400 w 228600"/>
                <a:gd name="connsiteY46" fmla="*/ 1647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8600" h="228600">
                  <a:moveTo>
                    <a:pt x="236220" y="124778"/>
                  </a:moveTo>
                  <a:lnTo>
                    <a:pt x="233363" y="88583"/>
                  </a:lnTo>
                  <a:lnTo>
                    <a:pt x="206693" y="86678"/>
                  </a:lnTo>
                  <a:cubicBezTo>
                    <a:pt x="204788" y="80963"/>
                    <a:pt x="215265" y="58103"/>
                    <a:pt x="211455" y="52388"/>
                  </a:cubicBezTo>
                  <a:lnTo>
                    <a:pt x="214313" y="47625"/>
                  </a:lnTo>
                  <a:lnTo>
                    <a:pt x="188595" y="21908"/>
                  </a:lnTo>
                  <a:lnTo>
                    <a:pt x="166688" y="38100"/>
                  </a:lnTo>
                  <a:cubicBezTo>
                    <a:pt x="160973" y="35243"/>
                    <a:pt x="155258" y="32385"/>
                    <a:pt x="149543" y="30480"/>
                  </a:cubicBezTo>
                  <a:lnTo>
                    <a:pt x="147638" y="3810"/>
                  </a:lnTo>
                  <a:lnTo>
                    <a:pt x="110490" y="0"/>
                  </a:lnTo>
                  <a:lnTo>
                    <a:pt x="103823" y="25718"/>
                  </a:lnTo>
                  <a:cubicBezTo>
                    <a:pt x="97155" y="26670"/>
                    <a:pt x="91440" y="28575"/>
                    <a:pt x="84773" y="30480"/>
                  </a:cubicBezTo>
                  <a:lnTo>
                    <a:pt x="65723" y="11430"/>
                  </a:lnTo>
                  <a:lnTo>
                    <a:pt x="64770" y="12383"/>
                  </a:lnTo>
                  <a:lnTo>
                    <a:pt x="36195" y="32385"/>
                  </a:lnTo>
                  <a:lnTo>
                    <a:pt x="47625" y="56198"/>
                  </a:lnTo>
                  <a:cubicBezTo>
                    <a:pt x="43815" y="60960"/>
                    <a:pt x="40005" y="66675"/>
                    <a:pt x="36195" y="72390"/>
                  </a:cubicBezTo>
                  <a:lnTo>
                    <a:pt x="9525" y="69533"/>
                  </a:lnTo>
                  <a:lnTo>
                    <a:pt x="0" y="104775"/>
                  </a:lnTo>
                  <a:lnTo>
                    <a:pt x="24765" y="116205"/>
                  </a:lnTo>
                  <a:cubicBezTo>
                    <a:pt x="24765" y="122873"/>
                    <a:pt x="25718" y="128588"/>
                    <a:pt x="26670" y="135255"/>
                  </a:cubicBezTo>
                  <a:lnTo>
                    <a:pt x="4763" y="150495"/>
                  </a:lnTo>
                  <a:lnTo>
                    <a:pt x="20003" y="182880"/>
                  </a:lnTo>
                  <a:lnTo>
                    <a:pt x="45720" y="175260"/>
                  </a:lnTo>
                  <a:cubicBezTo>
                    <a:pt x="49530" y="180023"/>
                    <a:pt x="54293" y="184785"/>
                    <a:pt x="59055" y="188595"/>
                  </a:cubicBezTo>
                  <a:lnTo>
                    <a:pt x="52388" y="214313"/>
                  </a:lnTo>
                  <a:lnTo>
                    <a:pt x="84773" y="229553"/>
                  </a:lnTo>
                  <a:lnTo>
                    <a:pt x="100013" y="206693"/>
                  </a:lnTo>
                  <a:cubicBezTo>
                    <a:pt x="105728" y="207645"/>
                    <a:pt x="112395" y="208598"/>
                    <a:pt x="119063" y="208598"/>
                  </a:cubicBezTo>
                  <a:lnTo>
                    <a:pt x="130493" y="233363"/>
                  </a:lnTo>
                  <a:lnTo>
                    <a:pt x="165735" y="223838"/>
                  </a:lnTo>
                  <a:lnTo>
                    <a:pt x="164783" y="209550"/>
                  </a:lnTo>
                  <a:lnTo>
                    <a:pt x="163830" y="196215"/>
                  </a:lnTo>
                  <a:cubicBezTo>
                    <a:pt x="166688" y="194310"/>
                    <a:pt x="168593" y="193358"/>
                    <a:pt x="171450" y="191453"/>
                  </a:cubicBezTo>
                  <a:cubicBezTo>
                    <a:pt x="174308" y="189548"/>
                    <a:pt x="176213" y="187643"/>
                    <a:pt x="179070" y="185738"/>
                  </a:cubicBezTo>
                  <a:lnTo>
                    <a:pt x="203835" y="197168"/>
                  </a:lnTo>
                  <a:lnTo>
                    <a:pt x="224790" y="167640"/>
                  </a:lnTo>
                  <a:lnTo>
                    <a:pt x="204788" y="148590"/>
                  </a:lnTo>
                  <a:cubicBezTo>
                    <a:pt x="206693" y="142875"/>
                    <a:pt x="208598" y="137160"/>
                    <a:pt x="209550" y="130493"/>
                  </a:cubicBezTo>
                  <a:lnTo>
                    <a:pt x="236220" y="124778"/>
                  </a:lnTo>
                  <a:close/>
                  <a:moveTo>
                    <a:pt x="152400" y="164783"/>
                  </a:moveTo>
                  <a:cubicBezTo>
                    <a:pt x="149543" y="166688"/>
                    <a:pt x="147638" y="167640"/>
                    <a:pt x="144780" y="169545"/>
                  </a:cubicBezTo>
                  <a:cubicBezTo>
                    <a:pt x="120015" y="181928"/>
                    <a:pt x="88583" y="174308"/>
                    <a:pt x="72390" y="151448"/>
                  </a:cubicBezTo>
                  <a:cubicBezTo>
                    <a:pt x="54293" y="125730"/>
                    <a:pt x="60008" y="89535"/>
                    <a:pt x="86678" y="71438"/>
                  </a:cubicBezTo>
                  <a:cubicBezTo>
                    <a:pt x="88583" y="69533"/>
                    <a:pt x="91440" y="68580"/>
                    <a:pt x="93345" y="67628"/>
                  </a:cubicBezTo>
                  <a:cubicBezTo>
                    <a:pt x="118110" y="55245"/>
                    <a:pt x="149543" y="61913"/>
                    <a:pt x="166688" y="85725"/>
                  </a:cubicBezTo>
                  <a:cubicBezTo>
                    <a:pt x="183833" y="110490"/>
                    <a:pt x="178118" y="145733"/>
                    <a:pt x="152400" y="164783"/>
                  </a:cubicBezTo>
                  <a:close/>
                </a:path>
              </a:pathLst>
            </a:custGeom>
            <a:solidFill>
              <a:srgbClr val="184F78"/>
            </a:solidFill>
            <a:ln w="9525"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6166574D-5AEC-40F6-A21F-7408AF1A921E}"/>
                </a:ext>
              </a:extLst>
            </p:cNvPr>
            <p:cNvSpPr/>
            <p:nvPr/>
          </p:nvSpPr>
          <p:spPr>
            <a:xfrm>
              <a:off x="6216967" y="2721292"/>
              <a:ext cx="200025" cy="200025"/>
            </a:xfrm>
            <a:custGeom>
              <a:avLst/>
              <a:gdLst>
                <a:gd name="connsiteX0" fmla="*/ 206692 w 200025"/>
                <a:gd name="connsiteY0" fmla="*/ 112395 h 200025"/>
                <a:gd name="connsiteX1" fmla="*/ 203835 w 200025"/>
                <a:gd name="connsiteY1" fmla="*/ 80010 h 200025"/>
                <a:gd name="connsiteX2" fmla="*/ 180023 w 200025"/>
                <a:gd name="connsiteY2" fmla="*/ 78105 h 200025"/>
                <a:gd name="connsiteX3" fmla="*/ 173355 w 200025"/>
                <a:gd name="connsiteY3" fmla="*/ 62865 h 200025"/>
                <a:gd name="connsiteX4" fmla="*/ 187643 w 200025"/>
                <a:gd name="connsiteY4" fmla="*/ 42863 h 200025"/>
                <a:gd name="connsiteX5" fmla="*/ 164783 w 200025"/>
                <a:gd name="connsiteY5" fmla="*/ 20003 h 200025"/>
                <a:gd name="connsiteX6" fmla="*/ 145733 w 200025"/>
                <a:gd name="connsiteY6" fmla="*/ 34290 h 200025"/>
                <a:gd name="connsiteX7" fmla="*/ 130493 w 200025"/>
                <a:gd name="connsiteY7" fmla="*/ 26670 h 200025"/>
                <a:gd name="connsiteX8" fmla="*/ 128588 w 200025"/>
                <a:gd name="connsiteY8" fmla="*/ 2858 h 200025"/>
                <a:gd name="connsiteX9" fmla="*/ 96203 w 200025"/>
                <a:gd name="connsiteY9" fmla="*/ 0 h 200025"/>
                <a:gd name="connsiteX10" fmla="*/ 90488 w 200025"/>
                <a:gd name="connsiteY10" fmla="*/ 22860 h 200025"/>
                <a:gd name="connsiteX11" fmla="*/ 74295 w 200025"/>
                <a:gd name="connsiteY11" fmla="*/ 27623 h 200025"/>
                <a:gd name="connsiteX12" fmla="*/ 58103 w 200025"/>
                <a:gd name="connsiteY12" fmla="*/ 10478 h 200025"/>
                <a:gd name="connsiteX13" fmla="*/ 57150 w 200025"/>
                <a:gd name="connsiteY13" fmla="*/ 11430 h 200025"/>
                <a:gd name="connsiteX14" fmla="*/ 31433 w 200025"/>
                <a:gd name="connsiteY14" fmla="*/ 29528 h 200025"/>
                <a:gd name="connsiteX15" fmla="*/ 41910 w 200025"/>
                <a:gd name="connsiteY15" fmla="*/ 50483 h 200025"/>
                <a:gd name="connsiteX16" fmla="*/ 32385 w 200025"/>
                <a:gd name="connsiteY16" fmla="*/ 64770 h 200025"/>
                <a:gd name="connsiteX17" fmla="*/ 8573 w 200025"/>
                <a:gd name="connsiteY17" fmla="*/ 62865 h 200025"/>
                <a:gd name="connsiteX18" fmla="*/ 0 w 200025"/>
                <a:gd name="connsiteY18" fmla="*/ 94298 h 200025"/>
                <a:gd name="connsiteX19" fmla="*/ 21908 w 200025"/>
                <a:gd name="connsiteY19" fmla="*/ 103823 h 200025"/>
                <a:gd name="connsiteX20" fmla="*/ 23813 w 200025"/>
                <a:gd name="connsiteY20" fmla="*/ 120968 h 200025"/>
                <a:gd name="connsiteX21" fmla="*/ 4763 w 200025"/>
                <a:gd name="connsiteY21" fmla="*/ 134303 h 200025"/>
                <a:gd name="connsiteX22" fmla="*/ 18098 w 200025"/>
                <a:gd name="connsiteY22" fmla="*/ 162878 h 200025"/>
                <a:gd name="connsiteX23" fmla="*/ 40958 w 200025"/>
                <a:gd name="connsiteY23" fmla="*/ 156210 h 200025"/>
                <a:gd name="connsiteX24" fmla="*/ 53340 w 200025"/>
                <a:gd name="connsiteY24" fmla="*/ 167640 h 200025"/>
                <a:gd name="connsiteX25" fmla="*/ 46673 w 200025"/>
                <a:gd name="connsiteY25" fmla="*/ 190500 h 200025"/>
                <a:gd name="connsiteX26" fmla="*/ 76200 w 200025"/>
                <a:gd name="connsiteY26" fmla="*/ 203835 h 200025"/>
                <a:gd name="connsiteX27" fmla="*/ 89535 w 200025"/>
                <a:gd name="connsiteY27" fmla="*/ 183833 h 200025"/>
                <a:gd name="connsiteX28" fmla="*/ 105728 w 200025"/>
                <a:gd name="connsiteY28" fmla="*/ 184785 h 200025"/>
                <a:gd name="connsiteX29" fmla="*/ 116205 w 200025"/>
                <a:gd name="connsiteY29" fmla="*/ 206693 h 200025"/>
                <a:gd name="connsiteX30" fmla="*/ 146685 w 200025"/>
                <a:gd name="connsiteY30" fmla="*/ 198120 h 200025"/>
                <a:gd name="connsiteX31" fmla="*/ 145733 w 200025"/>
                <a:gd name="connsiteY31" fmla="*/ 185738 h 200025"/>
                <a:gd name="connsiteX32" fmla="*/ 144780 w 200025"/>
                <a:gd name="connsiteY32" fmla="*/ 174308 h 200025"/>
                <a:gd name="connsiteX33" fmla="*/ 151448 w 200025"/>
                <a:gd name="connsiteY33" fmla="*/ 169545 h 200025"/>
                <a:gd name="connsiteX34" fmla="*/ 158115 w 200025"/>
                <a:gd name="connsiteY34" fmla="*/ 164783 h 200025"/>
                <a:gd name="connsiteX35" fmla="*/ 180023 w 200025"/>
                <a:gd name="connsiteY35" fmla="*/ 175260 h 200025"/>
                <a:gd name="connsiteX36" fmla="*/ 198120 w 200025"/>
                <a:gd name="connsiteY36" fmla="*/ 148590 h 200025"/>
                <a:gd name="connsiteX37" fmla="*/ 180975 w 200025"/>
                <a:gd name="connsiteY37" fmla="*/ 131445 h 200025"/>
                <a:gd name="connsiteX38" fmla="*/ 184785 w 200025"/>
                <a:gd name="connsiteY38" fmla="*/ 115252 h 200025"/>
                <a:gd name="connsiteX39" fmla="*/ 206692 w 200025"/>
                <a:gd name="connsiteY39" fmla="*/ 112395 h 200025"/>
                <a:gd name="connsiteX40" fmla="*/ 131445 w 200025"/>
                <a:gd name="connsiteY40" fmla="*/ 146685 h 200025"/>
                <a:gd name="connsiteX41" fmla="*/ 124778 w 200025"/>
                <a:gd name="connsiteY41" fmla="*/ 150495 h 200025"/>
                <a:gd name="connsiteX42" fmla="*/ 60008 w 200025"/>
                <a:gd name="connsiteY42" fmla="*/ 134303 h 200025"/>
                <a:gd name="connsiteX43" fmla="*/ 72390 w 200025"/>
                <a:gd name="connsiteY43" fmla="*/ 62865 h 200025"/>
                <a:gd name="connsiteX44" fmla="*/ 79058 w 200025"/>
                <a:gd name="connsiteY44" fmla="*/ 59055 h 200025"/>
                <a:gd name="connsiteX45" fmla="*/ 143828 w 200025"/>
                <a:gd name="connsiteY45" fmla="*/ 75248 h 200025"/>
                <a:gd name="connsiteX46" fmla="*/ 131445 w 200025"/>
                <a:gd name="connsiteY46" fmla="*/ 14668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0025" h="200025">
                  <a:moveTo>
                    <a:pt x="206692" y="112395"/>
                  </a:moveTo>
                  <a:lnTo>
                    <a:pt x="203835" y="80010"/>
                  </a:lnTo>
                  <a:lnTo>
                    <a:pt x="180023" y="78105"/>
                  </a:lnTo>
                  <a:cubicBezTo>
                    <a:pt x="178118" y="73343"/>
                    <a:pt x="176213" y="67627"/>
                    <a:pt x="173355" y="62865"/>
                  </a:cubicBezTo>
                  <a:lnTo>
                    <a:pt x="187643" y="42863"/>
                  </a:lnTo>
                  <a:lnTo>
                    <a:pt x="164783" y="20003"/>
                  </a:lnTo>
                  <a:lnTo>
                    <a:pt x="145733" y="34290"/>
                  </a:lnTo>
                  <a:cubicBezTo>
                    <a:pt x="140970" y="31433"/>
                    <a:pt x="135255" y="28575"/>
                    <a:pt x="130493" y="26670"/>
                  </a:cubicBezTo>
                  <a:lnTo>
                    <a:pt x="128588" y="2858"/>
                  </a:lnTo>
                  <a:lnTo>
                    <a:pt x="96203" y="0"/>
                  </a:lnTo>
                  <a:lnTo>
                    <a:pt x="90488" y="22860"/>
                  </a:lnTo>
                  <a:cubicBezTo>
                    <a:pt x="84773" y="23813"/>
                    <a:pt x="79058" y="25717"/>
                    <a:pt x="74295" y="27623"/>
                  </a:cubicBezTo>
                  <a:lnTo>
                    <a:pt x="58103" y="10478"/>
                  </a:lnTo>
                  <a:lnTo>
                    <a:pt x="57150" y="11430"/>
                  </a:lnTo>
                  <a:lnTo>
                    <a:pt x="31433" y="29528"/>
                  </a:lnTo>
                  <a:lnTo>
                    <a:pt x="41910" y="50483"/>
                  </a:lnTo>
                  <a:cubicBezTo>
                    <a:pt x="38100" y="55245"/>
                    <a:pt x="35243" y="60008"/>
                    <a:pt x="32385" y="64770"/>
                  </a:cubicBezTo>
                  <a:lnTo>
                    <a:pt x="8573" y="62865"/>
                  </a:lnTo>
                  <a:lnTo>
                    <a:pt x="0" y="94298"/>
                  </a:lnTo>
                  <a:lnTo>
                    <a:pt x="21908" y="103823"/>
                  </a:lnTo>
                  <a:cubicBezTo>
                    <a:pt x="21908" y="109538"/>
                    <a:pt x="21908" y="115252"/>
                    <a:pt x="23813" y="120968"/>
                  </a:cubicBezTo>
                  <a:lnTo>
                    <a:pt x="4763" y="134303"/>
                  </a:lnTo>
                  <a:lnTo>
                    <a:pt x="18098" y="162878"/>
                  </a:lnTo>
                  <a:lnTo>
                    <a:pt x="40958" y="156210"/>
                  </a:lnTo>
                  <a:cubicBezTo>
                    <a:pt x="44768" y="160973"/>
                    <a:pt x="48578" y="164783"/>
                    <a:pt x="53340" y="167640"/>
                  </a:cubicBezTo>
                  <a:lnTo>
                    <a:pt x="46673" y="190500"/>
                  </a:lnTo>
                  <a:lnTo>
                    <a:pt x="76200" y="203835"/>
                  </a:lnTo>
                  <a:lnTo>
                    <a:pt x="89535" y="183833"/>
                  </a:lnTo>
                  <a:cubicBezTo>
                    <a:pt x="95250" y="184785"/>
                    <a:pt x="100013" y="185738"/>
                    <a:pt x="105728" y="184785"/>
                  </a:cubicBezTo>
                  <a:lnTo>
                    <a:pt x="116205" y="206693"/>
                  </a:lnTo>
                  <a:lnTo>
                    <a:pt x="146685" y="198120"/>
                  </a:lnTo>
                  <a:lnTo>
                    <a:pt x="145733" y="185738"/>
                  </a:lnTo>
                  <a:lnTo>
                    <a:pt x="144780" y="174308"/>
                  </a:lnTo>
                  <a:cubicBezTo>
                    <a:pt x="146685" y="173355"/>
                    <a:pt x="149543" y="171450"/>
                    <a:pt x="151448" y="169545"/>
                  </a:cubicBezTo>
                  <a:cubicBezTo>
                    <a:pt x="153353" y="167640"/>
                    <a:pt x="156210" y="165735"/>
                    <a:pt x="158115" y="164783"/>
                  </a:cubicBezTo>
                  <a:lnTo>
                    <a:pt x="180023" y="175260"/>
                  </a:lnTo>
                  <a:lnTo>
                    <a:pt x="198120" y="148590"/>
                  </a:lnTo>
                  <a:lnTo>
                    <a:pt x="180975" y="131445"/>
                  </a:lnTo>
                  <a:cubicBezTo>
                    <a:pt x="182880" y="126683"/>
                    <a:pt x="184785" y="120968"/>
                    <a:pt x="184785" y="115252"/>
                  </a:cubicBezTo>
                  <a:lnTo>
                    <a:pt x="206692" y="112395"/>
                  </a:lnTo>
                  <a:close/>
                  <a:moveTo>
                    <a:pt x="131445" y="146685"/>
                  </a:moveTo>
                  <a:cubicBezTo>
                    <a:pt x="129540" y="148590"/>
                    <a:pt x="126683" y="149543"/>
                    <a:pt x="124778" y="150495"/>
                  </a:cubicBezTo>
                  <a:cubicBezTo>
                    <a:pt x="102870" y="161925"/>
                    <a:pt x="75248" y="155258"/>
                    <a:pt x="60008" y="134303"/>
                  </a:cubicBezTo>
                  <a:cubicBezTo>
                    <a:pt x="43815" y="111443"/>
                    <a:pt x="49530" y="79058"/>
                    <a:pt x="72390" y="62865"/>
                  </a:cubicBezTo>
                  <a:cubicBezTo>
                    <a:pt x="74295" y="61913"/>
                    <a:pt x="76200" y="60008"/>
                    <a:pt x="79058" y="59055"/>
                  </a:cubicBezTo>
                  <a:cubicBezTo>
                    <a:pt x="100965" y="47625"/>
                    <a:pt x="129540" y="54293"/>
                    <a:pt x="143828" y="75248"/>
                  </a:cubicBezTo>
                  <a:cubicBezTo>
                    <a:pt x="160020" y="99060"/>
                    <a:pt x="154305" y="130493"/>
                    <a:pt x="131445" y="146685"/>
                  </a:cubicBezTo>
                  <a:close/>
                </a:path>
              </a:pathLst>
            </a:custGeom>
            <a:solidFill>
              <a:srgbClr val="F62F48"/>
            </a:solidFill>
            <a:ln w="9525"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E4160F7F-0ED9-4CFE-8F7F-A9994561108B}"/>
                </a:ext>
              </a:extLst>
            </p:cNvPr>
            <p:cNvSpPr/>
            <p:nvPr/>
          </p:nvSpPr>
          <p:spPr>
            <a:xfrm>
              <a:off x="5818823" y="2792730"/>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2 w 38100"/>
                <a:gd name="connsiteY5" fmla="*/ 19050 h 95250"/>
                <a:gd name="connsiteX6" fmla="*/ 0 w 38100"/>
                <a:gd name="connsiteY6" fmla="*/ 20002 h 95250"/>
                <a:gd name="connsiteX7" fmla="*/ 0 w 38100"/>
                <a:gd name="connsiteY7" fmla="*/ 12382 h 95250"/>
                <a:gd name="connsiteX8" fmla="*/ 17145 w 38100"/>
                <a:gd name="connsiteY8" fmla="*/ 8572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955" y="17145"/>
                    <a:pt x="17145" y="18097"/>
                    <a:pt x="12382" y="19050"/>
                  </a:cubicBezTo>
                  <a:cubicBezTo>
                    <a:pt x="7620" y="20002"/>
                    <a:pt x="3810" y="20002"/>
                    <a:pt x="0" y="20002"/>
                  </a:cubicBezTo>
                  <a:lnTo>
                    <a:pt x="0" y="12382"/>
                  </a:lnTo>
                  <a:cubicBezTo>
                    <a:pt x="5715" y="12382"/>
                    <a:pt x="11430" y="10477"/>
                    <a:pt x="17145" y="8572"/>
                  </a:cubicBezTo>
                  <a:cubicBezTo>
                    <a:pt x="22860" y="6667"/>
                    <a:pt x="26670" y="3810"/>
                    <a:pt x="29527" y="0"/>
                  </a:cubicBezTo>
                  <a:close/>
                </a:path>
              </a:pathLst>
            </a:custGeom>
            <a:solidFill>
              <a:srgbClr val="3C6C8F"/>
            </a:solidFill>
            <a:ln w="9525"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C87335CA-6BA2-43C3-A9FF-1B3D2322A6D4}"/>
                </a:ext>
              </a:extLst>
            </p:cNvPr>
            <p:cNvSpPr/>
            <p:nvPr/>
          </p:nvSpPr>
          <p:spPr>
            <a:xfrm>
              <a:off x="5892165"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3340 w 66675"/>
                <a:gd name="connsiteY11" fmla="*/ 25717 h 95250"/>
                <a:gd name="connsiteX12" fmla="*/ 41910 w 66675"/>
                <a:gd name="connsiteY12" fmla="*/ 10478 h 95250"/>
                <a:gd name="connsiteX13" fmla="*/ 37148 w 66675"/>
                <a:gd name="connsiteY13" fmla="*/ 10478 h 95250"/>
                <a:gd name="connsiteX14" fmla="*/ 30480 w 66675"/>
                <a:gd name="connsiteY14" fmla="*/ 11430 h 95250"/>
                <a:gd name="connsiteX15" fmla="*/ 24765 w 66675"/>
                <a:gd name="connsiteY15" fmla="*/ 15240 h 95250"/>
                <a:gd name="connsiteX16" fmla="*/ 21908 w 66675"/>
                <a:gd name="connsiteY16" fmla="*/ 25717 h 95250"/>
                <a:gd name="connsiteX17" fmla="*/ 21908 w 66675"/>
                <a:gd name="connsiteY17" fmla="*/ 73342 h 95250"/>
                <a:gd name="connsiteX18" fmla="*/ 21908 w 66675"/>
                <a:gd name="connsiteY18" fmla="*/ 73342 h 95250"/>
                <a:gd name="connsiteX19" fmla="*/ 27623 w 66675"/>
                <a:gd name="connsiteY19" fmla="*/ 88582 h 95250"/>
                <a:gd name="connsiteX20" fmla="*/ 35243 w 66675"/>
                <a:gd name="connsiteY20" fmla="*/ 89535 h 95250"/>
                <a:gd name="connsiteX21" fmla="*/ 41910 w 66675"/>
                <a:gd name="connsiteY21" fmla="*/ 89535 h 95250"/>
                <a:gd name="connsiteX22" fmla="*/ 46673 w 66675"/>
                <a:gd name="connsiteY22" fmla="*/ 88582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3" y="97155"/>
                    <a:pt x="7620" y="92392"/>
                  </a:cubicBezTo>
                  <a:cubicBezTo>
                    <a:pt x="2858" y="87630"/>
                    <a:pt x="0" y="80963"/>
                    <a:pt x="0" y="72390"/>
                  </a:cubicBezTo>
                  <a:lnTo>
                    <a:pt x="0" y="25717"/>
                  </a:lnTo>
                  <a:close/>
                  <a:moveTo>
                    <a:pt x="53340" y="25717"/>
                  </a:moveTo>
                  <a:cubicBezTo>
                    <a:pt x="53340" y="16192"/>
                    <a:pt x="49530" y="11430"/>
                    <a:pt x="41910" y="10478"/>
                  </a:cubicBezTo>
                  <a:cubicBezTo>
                    <a:pt x="40958" y="10478"/>
                    <a:pt x="39052" y="10478"/>
                    <a:pt x="37148" y="10478"/>
                  </a:cubicBezTo>
                  <a:cubicBezTo>
                    <a:pt x="35243" y="10478"/>
                    <a:pt x="32385" y="10478"/>
                    <a:pt x="30480" y="11430"/>
                  </a:cubicBezTo>
                  <a:cubicBezTo>
                    <a:pt x="28575" y="11430"/>
                    <a:pt x="26670" y="13335"/>
                    <a:pt x="24765" y="15240"/>
                  </a:cubicBezTo>
                  <a:cubicBezTo>
                    <a:pt x="22860" y="17145"/>
                    <a:pt x="21908" y="20955"/>
                    <a:pt x="21908" y="25717"/>
                  </a:cubicBezTo>
                  <a:lnTo>
                    <a:pt x="21908" y="73342"/>
                  </a:lnTo>
                  <a:cubicBezTo>
                    <a:pt x="21908" y="73342"/>
                    <a:pt x="21908" y="73342"/>
                    <a:pt x="21908" y="73342"/>
                  </a:cubicBezTo>
                  <a:cubicBezTo>
                    <a:pt x="21908" y="81915"/>
                    <a:pt x="23813" y="87630"/>
                    <a:pt x="27623" y="88582"/>
                  </a:cubicBezTo>
                  <a:cubicBezTo>
                    <a:pt x="29527" y="89535"/>
                    <a:pt x="32385" y="89535"/>
                    <a:pt x="35243" y="89535"/>
                  </a:cubicBezTo>
                  <a:cubicBezTo>
                    <a:pt x="38100" y="89535"/>
                    <a:pt x="40005" y="89535"/>
                    <a:pt x="41910" y="89535"/>
                  </a:cubicBezTo>
                  <a:cubicBezTo>
                    <a:pt x="42863" y="89535"/>
                    <a:pt x="44768" y="89535"/>
                    <a:pt x="46673" y="88582"/>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5F533F37-F2ED-4599-B00D-97376B8227D3}"/>
                </a:ext>
              </a:extLst>
            </p:cNvPr>
            <p:cNvSpPr/>
            <p:nvPr/>
          </p:nvSpPr>
          <p:spPr>
            <a:xfrm>
              <a:off x="5988367"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8 w 66675"/>
                <a:gd name="connsiteY12" fmla="*/ 10478 h 95250"/>
                <a:gd name="connsiteX13" fmla="*/ 36195 w 66675"/>
                <a:gd name="connsiteY13" fmla="*/ 10478 h 95250"/>
                <a:gd name="connsiteX14" fmla="*/ 29528 w 66675"/>
                <a:gd name="connsiteY14" fmla="*/ 11430 h 95250"/>
                <a:gd name="connsiteX15" fmla="*/ 23813 w 66675"/>
                <a:gd name="connsiteY15" fmla="*/ 15240 h 95250"/>
                <a:gd name="connsiteX16" fmla="*/ 21908 w 66675"/>
                <a:gd name="connsiteY16" fmla="*/ 25717 h 95250"/>
                <a:gd name="connsiteX17" fmla="*/ 21908 w 66675"/>
                <a:gd name="connsiteY17" fmla="*/ 73342 h 95250"/>
                <a:gd name="connsiteX18" fmla="*/ 21908 w 66675"/>
                <a:gd name="connsiteY18" fmla="*/ 73342 h 95250"/>
                <a:gd name="connsiteX19" fmla="*/ 27623 w 66675"/>
                <a:gd name="connsiteY19" fmla="*/ 88582 h 95250"/>
                <a:gd name="connsiteX20" fmla="*/ 35243 w 66675"/>
                <a:gd name="connsiteY20" fmla="*/ 89535 h 95250"/>
                <a:gd name="connsiteX21" fmla="*/ 41910 w 66675"/>
                <a:gd name="connsiteY21" fmla="*/ 89535 h 95250"/>
                <a:gd name="connsiteX22" fmla="*/ 46673 w 66675"/>
                <a:gd name="connsiteY22" fmla="*/ 88582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3" y="97155"/>
                    <a:pt x="7620" y="92392"/>
                  </a:cubicBezTo>
                  <a:cubicBezTo>
                    <a:pt x="2858" y="87630"/>
                    <a:pt x="0" y="80963"/>
                    <a:pt x="0" y="72390"/>
                  </a:cubicBezTo>
                  <a:lnTo>
                    <a:pt x="0" y="25717"/>
                  </a:lnTo>
                  <a:close/>
                  <a:moveTo>
                    <a:pt x="52388" y="25717"/>
                  </a:moveTo>
                  <a:cubicBezTo>
                    <a:pt x="52388" y="16192"/>
                    <a:pt x="48578" y="11430"/>
                    <a:pt x="40958" y="10478"/>
                  </a:cubicBezTo>
                  <a:cubicBezTo>
                    <a:pt x="40005" y="10478"/>
                    <a:pt x="38100" y="10478"/>
                    <a:pt x="36195" y="10478"/>
                  </a:cubicBezTo>
                  <a:cubicBezTo>
                    <a:pt x="34290" y="10478"/>
                    <a:pt x="31433" y="10478"/>
                    <a:pt x="29528" y="11430"/>
                  </a:cubicBezTo>
                  <a:cubicBezTo>
                    <a:pt x="27623" y="11430"/>
                    <a:pt x="25718" y="13335"/>
                    <a:pt x="23813" y="15240"/>
                  </a:cubicBezTo>
                  <a:cubicBezTo>
                    <a:pt x="21908" y="17145"/>
                    <a:pt x="21908" y="20003"/>
                    <a:pt x="21908" y="25717"/>
                  </a:cubicBezTo>
                  <a:lnTo>
                    <a:pt x="21908" y="73342"/>
                  </a:lnTo>
                  <a:cubicBezTo>
                    <a:pt x="21908" y="73342"/>
                    <a:pt x="21908" y="73342"/>
                    <a:pt x="21908" y="73342"/>
                  </a:cubicBezTo>
                  <a:cubicBezTo>
                    <a:pt x="21908" y="81915"/>
                    <a:pt x="23813" y="87630"/>
                    <a:pt x="27623" y="88582"/>
                  </a:cubicBezTo>
                  <a:cubicBezTo>
                    <a:pt x="29528" y="89535"/>
                    <a:pt x="32385" y="89535"/>
                    <a:pt x="35243" y="89535"/>
                  </a:cubicBezTo>
                  <a:cubicBezTo>
                    <a:pt x="38100" y="89535"/>
                    <a:pt x="40005" y="89535"/>
                    <a:pt x="41910" y="89535"/>
                  </a:cubicBezTo>
                  <a:cubicBezTo>
                    <a:pt x="42863" y="89535"/>
                    <a:pt x="44768" y="89535"/>
                    <a:pt x="46673" y="88582"/>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7A9647C8-20F5-4AEC-931B-DD428BEB98F4}"/>
                </a:ext>
              </a:extLst>
            </p:cNvPr>
            <p:cNvSpPr/>
            <p:nvPr/>
          </p:nvSpPr>
          <p:spPr>
            <a:xfrm>
              <a:off x="6077902" y="2792730"/>
              <a:ext cx="38100" cy="95250"/>
            </a:xfrm>
            <a:custGeom>
              <a:avLst/>
              <a:gdLst>
                <a:gd name="connsiteX0" fmla="*/ 29527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2 h 95250"/>
                <a:gd name="connsiteX7" fmla="*/ 0 w 38100"/>
                <a:gd name="connsiteY7" fmla="*/ 12382 h 95250"/>
                <a:gd name="connsiteX8" fmla="*/ 17145 w 38100"/>
                <a:gd name="connsiteY8" fmla="*/ 8572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8" y="0"/>
                  </a:lnTo>
                  <a:lnTo>
                    <a:pt x="44768" y="97155"/>
                  </a:lnTo>
                  <a:lnTo>
                    <a:pt x="22860" y="97155"/>
                  </a:lnTo>
                  <a:lnTo>
                    <a:pt x="22860" y="15240"/>
                  </a:lnTo>
                  <a:cubicBezTo>
                    <a:pt x="20955" y="17145"/>
                    <a:pt x="17145" y="18097"/>
                    <a:pt x="12383" y="19050"/>
                  </a:cubicBezTo>
                  <a:cubicBezTo>
                    <a:pt x="7620" y="20002"/>
                    <a:pt x="3810" y="20002"/>
                    <a:pt x="0" y="20002"/>
                  </a:cubicBezTo>
                  <a:lnTo>
                    <a:pt x="0" y="12382"/>
                  </a:lnTo>
                  <a:cubicBezTo>
                    <a:pt x="5715" y="12382"/>
                    <a:pt x="11430" y="10477"/>
                    <a:pt x="17145" y="8572"/>
                  </a:cubicBezTo>
                  <a:cubicBezTo>
                    <a:pt x="22860" y="6667"/>
                    <a:pt x="26670" y="3810"/>
                    <a:pt x="29527" y="0"/>
                  </a:cubicBezTo>
                  <a:close/>
                </a:path>
              </a:pathLst>
            </a:custGeom>
            <a:solidFill>
              <a:srgbClr val="3C6C8F"/>
            </a:solidFill>
            <a:ln w="9525"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9014262-75B9-4CA9-B5FC-F3DD4BF8932F}"/>
                </a:ext>
              </a:extLst>
            </p:cNvPr>
            <p:cNvSpPr/>
            <p:nvPr/>
          </p:nvSpPr>
          <p:spPr>
            <a:xfrm>
              <a:off x="6152198"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7 w 66675"/>
                <a:gd name="connsiteY12" fmla="*/ 10478 h 95250"/>
                <a:gd name="connsiteX13" fmla="*/ 36195 w 66675"/>
                <a:gd name="connsiteY13" fmla="*/ 10478 h 95250"/>
                <a:gd name="connsiteX14" fmla="*/ 29527 w 66675"/>
                <a:gd name="connsiteY14" fmla="*/ 11430 h 95250"/>
                <a:gd name="connsiteX15" fmla="*/ 23813 w 66675"/>
                <a:gd name="connsiteY15" fmla="*/ 15240 h 95250"/>
                <a:gd name="connsiteX16" fmla="*/ 20955 w 66675"/>
                <a:gd name="connsiteY16" fmla="*/ 25717 h 95250"/>
                <a:gd name="connsiteX17" fmla="*/ 20955 w 66675"/>
                <a:gd name="connsiteY17" fmla="*/ 73342 h 95250"/>
                <a:gd name="connsiteX18" fmla="*/ 20955 w 66675"/>
                <a:gd name="connsiteY18" fmla="*/ 73342 h 95250"/>
                <a:gd name="connsiteX19" fmla="*/ 26670 w 66675"/>
                <a:gd name="connsiteY19" fmla="*/ 88582 h 95250"/>
                <a:gd name="connsiteX20" fmla="*/ 34290 w 66675"/>
                <a:gd name="connsiteY20" fmla="*/ 89535 h 95250"/>
                <a:gd name="connsiteX21" fmla="*/ 40957 w 66675"/>
                <a:gd name="connsiteY21" fmla="*/ 89535 h 95250"/>
                <a:gd name="connsiteX22" fmla="*/ 45720 w 66675"/>
                <a:gd name="connsiteY22" fmla="*/ 88582 h 95250"/>
                <a:gd name="connsiteX23" fmla="*/ 52388 w 66675"/>
                <a:gd name="connsiteY23" fmla="*/ 73342 h 95250"/>
                <a:gd name="connsiteX24" fmla="*/ 52388 w 66675"/>
                <a:gd name="connsiteY24" fmla="*/ 73342 h 95250"/>
                <a:gd name="connsiteX25" fmla="*/ 52388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7" y="10478"/>
                    <a:pt x="7620" y="6667"/>
                  </a:cubicBezTo>
                  <a:cubicBezTo>
                    <a:pt x="12382"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2" y="97155"/>
                    <a:pt x="7620" y="92392"/>
                  </a:cubicBezTo>
                  <a:cubicBezTo>
                    <a:pt x="2857" y="87630"/>
                    <a:pt x="0" y="80963"/>
                    <a:pt x="0" y="72390"/>
                  </a:cubicBezTo>
                  <a:lnTo>
                    <a:pt x="0" y="25717"/>
                  </a:lnTo>
                  <a:close/>
                  <a:moveTo>
                    <a:pt x="52388" y="25717"/>
                  </a:moveTo>
                  <a:cubicBezTo>
                    <a:pt x="52388" y="16192"/>
                    <a:pt x="48577" y="11430"/>
                    <a:pt x="40957" y="10478"/>
                  </a:cubicBezTo>
                  <a:cubicBezTo>
                    <a:pt x="40005" y="10478"/>
                    <a:pt x="38100" y="10478"/>
                    <a:pt x="36195" y="10478"/>
                  </a:cubicBezTo>
                  <a:cubicBezTo>
                    <a:pt x="34290" y="10478"/>
                    <a:pt x="31432" y="10478"/>
                    <a:pt x="29527" y="11430"/>
                  </a:cubicBezTo>
                  <a:cubicBezTo>
                    <a:pt x="27623" y="11430"/>
                    <a:pt x="25717" y="13335"/>
                    <a:pt x="23813" y="15240"/>
                  </a:cubicBezTo>
                  <a:cubicBezTo>
                    <a:pt x="21907" y="17145"/>
                    <a:pt x="20955" y="20955"/>
                    <a:pt x="20955" y="25717"/>
                  </a:cubicBezTo>
                  <a:lnTo>
                    <a:pt x="20955" y="73342"/>
                  </a:lnTo>
                  <a:cubicBezTo>
                    <a:pt x="20955" y="73342"/>
                    <a:pt x="20955" y="73342"/>
                    <a:pt x="20955" y="73342"/>
                  </a:cubicBezTo>
                  <a:cubicBezTo>
                    <a:pt x="20955" y="81915"/>
                    <a:pt x="22860" y="87630"/>
                    <a:pt x="26670" y="88582"/>
                  </a:cubicBezTo>
                  <a:cubicBezTo>
                    <a:pt x="28575" y="89535"/>
                    <a:pt x="31432" y="89535"/>
                    <a:pt x="34290" y="89535"/>
                  </a:cubicBezTo>
                  <a:cubicBezTo>
                    <a:pt x="37148" y="89535"/>
                    <a:pt x="39052" y="89535"/>
                    <a:pt x="40957" y="89535"/>
                  </a:cubicBezTo>
                  <a:cubicBezTo>
                    <a:pt x="41910" y="89535"/>
                    <a:pt x="43815" y="89535"/>
                    <a:pt x="45720" y="88582"/>
                  </a:cubicBezTo>
                  <a:cubicBezTo>
                    <a:pt x="50482" y="86678"/>
                    <a:pt x="52388" y="81915"/>
                    <a:pt x="52388" y="73342"/>
                  </a:cubicBezTo>
                  <a:cubicBezTo>
                    <a:pt x="52388" y="73342"/>
                    <a:pt x="52388" y="73342"/>
                    <a:pt x="52388" y="73342"/>
                  </a:cubicBezTo>
                  <a:lnTo>
                    <a:pt x="52388" y="25717"/>
                  </a:lnTo>
                  <a:close/>
                </a:path>
              </a:pathLst>
            </a:custGeom>
            <a:solidFill>
              <a:srgbClr val="3C6C8F"/>
            </a:solidFill>
            <a:ln w="9525"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76BE5853-ACA6-4CE7-A14B-61E747EE8F31}"/>
                </a:ext>
              </a:extLst>
            </p:cNvPr>
            <p:cNvSpPr/>
            <p:nvPr/>
          </p:nvSpPr>
          <p:spPr>
            <a:xfrm>
              <a:off x="6247448"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3340 w 66675"/>
                <a:gd name="connsiteY11" fmla="*/ 25717 h 95250"/>
                <a:gd name="connsiteX12" fmla="*/ 41910 w 66675"/>
                <a:gd name="connsiteY12" fmla="*/ 10478 h 95250"/>
                <a:gd name="connsiteX13" fmla="*/ 37148 w 66675"/>
                <a:gd name="connsiteY13" fmla="*/ 10478 h 95250"/>
                <a:gd name="connsiteX14" fmla="*/ 30480 w 66675"/>
                <a:gd name="connsiteY14" fmla="*/ 11430 h 95250"/>
                <a:gd name="connsiteX15" fmla="*/ 24765 w 66675"/>
                <a:gd name="connsiteY15" fmla="*/ 15240 h 95250"/>
                <a:gd name="connsiteX16" fmla="*/ 21907 w 66675"/>
                <a:gd name="connsiteY16" fmla="*/ 25717 h 95250"/>
                <a:gd name="connsiteX17" fmla="*/ 21907 w 66675"/>
                <a:gd name="connsiteY17" fmla="*/ 73342 h 95250"/>
                <a:gd name="connsiteX18" fmla="*/ 21907 w 66675"/>
                <a:gd name="connsiteY18" fmla="*/ 73342 h 95250"/>
                <a:gd name="connsiteX19" fmla="*/ 27623 w 66675"/>
                <a:gd name="connsiteY19" fmla="*/ 88582 h 95250"/>
                <a:gd name="connsiteX20" fmla="*/ 35242 w 66675"/>
                <a:gd name="connsiteY20" fmla="*/ 89535 h 95250"/>
                <a:gd name="connsiteX21" fmla="*/ 41910 w 66675"/>
                <a:gd name="connsiteY21" fmla="*/ 89535 h 95250"/>
                <a:gd name="connsiteX22" fmla="*/ 46673 w 66675"/>
                <a:gd name="connsiteY22" fmla="*/ 88582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7" y="10478"/>
                    <a:pt x="7620" y="6667"/>
                  </a:cubicBezTo>
                  <a:cubicBezTo>
                    <a:pt x="12382"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2" y="97155"/>
                    <a:pt x="7620" y="92392"/>
                  </a:cubicBezTo>
                  <a:cubicBezTo>
                    <a:pt x="2857" y="87630"/>
                    <a:pt x="0" y="80963"/>
                    <a:pt x="0" y="72390"/>
                  </a:cubicBezTo>
                  <a:lnTo>
                    <a:pt x="0" y="25717"/>
                  </a:lnTo>
                  <a:close/>
                  <a:moveTo>
                    <a:pt x="53340" y="25717"/>
                  </a:moveTo>
                  <a:cubicBezTo>
                    <a:pt x="53340" y="16192"/>
                    <a:pt x="49530" y="11430"/>
                    <a:pt x="41910" y="10478"/>
                  </a:cubicBezTo>
                  <a:cubicBezTo>
                    <a:pt x="40957" y="10478"/>
                    <a:pt x="39052" y="10478"/>
                    <a:pt x="37148" y="10478"/>
                  </a:cubicBezTo>
                  <a:cubicBezTo>
                    <a:pt x="35242" y="10478"/>
                    <a:pt x="32385" y="10478"/>
                    <a:pt x="30480" y="11430"/>
                  </a:cubicBezTo>
                  <a:cubicBezTo>
                    <a:pt x="28575" y="11430"/>
                    <a:pt x="26670" y="13335"/>
                    <a:pt x="24765" y="15240"/>
                  </a:cubicBezTo>
                  <a:cubicBezTo>
                    <a:pt x="22860" y="17145"/>
                    <a:pt x="21907" y="20955"/>
                    <a:pt x="21907" y="25717"/>
                  </a:cubicBezTo>
                  <a:lnTo>
                    <a:pt x="21907" y="73342"/>
                  </a:lnTo>
                  <a:cubicBezTo>
                    <a:pt x="21907" y="73342"/>
                    <a:pt x="21907" y="73342"/>
                    <a:pt x="21907" y="73342"/>
                  </a:cubicBezTo>
                  <a:cubicBezTo>
                    <a:pt x="21907" y="81915"/>
                    <a:pt x="23813" y="87630"/>
                    <a:pt x="27623" y="88582"/>
                  </a:cubicBezTo>
                  <a:cubicBezTo>
                    <a:pt x="29527" y="89535"/>
                    <a:pt x="32385" y="89535"/>
                    <a:pt x="35242" y="89535"/>
                  </a:cubicBezTo>
                  <a:cubicBezTo>
                    <a:pt x="38100" y="89535"/>
                    <a:pt x="40005" y="89535"/>
                    <a:pt x="41910" y="89535"/>
                  </a:cubicBezTo>
                  <a:cubicBezTo>
                    <a:pt x="42863" y="89535"/>
                    <a:pt x="44767" y="89535"/>
                    <a:pt x="46673" y="88582"/>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1B871DD5-44A8-495C-8870-BFBA0918EDFD}"/>
                </a:ext>
              </a:extLst>
            </p:cNvPr>
            <p:cNvSpPr/>
            <p:nvPr/>
          </p:nvSpPr>
          <p:spPr>
            <a:xfrm>
              <a:off x="5835015" y="292512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8 w 66675"/>
                <a:gd name="connsiteY12" fmla="*/ 10478 h 95250"/>
                <a:gd name="connsiteX13" fmla="*/ 36195 w 66675"/>
                <a:gd name="connsiteY13" fmla="*/ 10478 h 95250"/>
                <a:gd name="connsiteX14" fmla="*/ 29527 w 66675"/>
                <a:gd name="connsiteY14" fmla="*/ 11430 h 95250"/>
                <a:gd name="connsiteX15" fmla="*/ 23813 w 66675"/>
                <a:gd name="connsiteY15" fmla="*/ 15240 h 95250"/>
                <a:gd name="connsiteX16" fmla="*/ 20955 w 66675"/>
                <a:gd name="connsiteY16" fmla="*/ 25717 h 95250"/>
                <a:gd name="connsiteX17" fmla="*/ 20955 w 66675"/>
                <a:gd name="connsiteY17" fmla="*/ 73342 h 95250"/>
                <a:gd name="connsiteX18" fmla="*/ 20955 w 66675"/>
                <a:gd name="connsiteY18" fmla="*/ 73342 h 95250"/>
                <a:gd name="connsiteX19" fmla="*/ 26670 w 66675"/>
                <a:gd name="connsiteY19" fmla="*/ 88583 h 95250"/>
                <a:gd name="connsiteX20" fmla="*/ 34290 w 66675"/>
                <a:gd name="connsiteY20" fmla="*/ 89535 h 95250"/>
                <a:gd name="connsiteX21" fmla="*/ 40958 w 66675"/>
                <a:gd name="connsiteY21" fmla="*/ 89535 h 95250"/>
                <a:gd name="connsiteX22" fmla="*/ 45720 w 66675"/>
                <a:gd name="connsiteY22" fmla="*/ 88583 h 95250"/>
                <a:gd name="connsiteX23" fmla="*/ 52388 w 66675"/>
                <a:gd name="connsiteY23" fmla="*/ 73342 h 95250"/>
                <a:gd name="connsiteX24" fmla="*/ 52388 w 66675"/>
                <a:gd name="connsiteY24" fmla="*/ 73342 h 95250"/>
                <a:gd name="connsiteX25" fmla="*/ 52388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2"/>
                    <a:pt x="71438" y="87630"/>
                    <a:pt x="66675" y="92392"/>
                  </a:cubicBezTo>
                  <a:cubicBezTo>
                    <a:pt x="61913" y="97155"/>
                    <a:pt x="51435" y="99060"/>
                    <a:pt x="37148" y="99060"/>
                  </a:cubicBezTo>
                  <a:cubicBezTo>
                    <a:pt x="22860" y="99060"/>
                    <a:pt x="12383" y="97155"/>
                    <a:pt x="7620" y="92392"/>
                  </a:cubicBezTo>
                  <a:cubicBezTo>
                    <a:pt x="2858" y="87630"/>
                    <a:pt x="0" y="80962"/>
                    <a:pt x="0" y="72390"/>
                  </a:cubicBezTo>
                  <a:lnTo>
                    <a:pt x="0" y="25717"/>
                  </a:lnTo>
                  <a:close/>
                  <a:moveTo>
                    <a:pt x="52388" y="25717"/>
                  </a:moveTo>
                  <a:cubicBezTo>
                    <a:pt x="52388" y="16192"/>
                    <a:pt x="48577" y="11430"/>
                    <a:pt x="40958" y="10478"/>
                  </a:cubicBezTo>
                  <a:cubicBezTo>
                    <a:pt x="40005" y="10478"/>
                    <a:pt x="38100" y="10478"/>
                    <a:pt x="36195" y="10478"/>
                  </a:cubicBezTo>
                  <a:cubicBezTo>
                    <a:pt x="34290" y="10478"/>
                    <a:pt x="31433" y="10478"/>
                    <a:pt x="29527" y="11430"/>
                  </a:cubicBezTo>
                  <a:cubicBezTo>
                    <a:pt x="27623" y="11430"/>
                    <a:pt x="25718" y="13335"/>
                    <a:pt x="23813" y="15240"/>
                  </a:cubicBezTo>
                  <a:cubicBezTo>
                    <a:pt x="21908" y="17145"/>
                    <a:pt x="20955" y="20955"/>
                    <a:pt x="20955" y="25717"/>
                  </a:cubicBezTo>
                  <a:lnTo>
                    <a:pt x="20955" y="73342"/>
                  </a:lnTo>
                  <a:cubicBezTo>
                    <a:pt x="20955" y="73342"/>
                    <a:pt x="20955" y="73342"/>
                    <a:pt x="20955" y="73342"/>
                  </a:cubicBezTo>
                  <a:cubicBezTo>
                    <a:pt x="20955" y="81915"/>
                    <a:pt x="22860" y="87630"/>
                    <a:pt x="26670" y="88583"/>
                  </a:cubicBezTo>
                  <a:cubicBezTo>
                    <a:pt x="28575" y="89535"/>
                    <a:pt x="31433" y="89535"/>
                    <a:pt x="34290" y="89535"/>
                  </a:cubicBezTo>
                  <a:cubicBezTo>
                    <a:pt x="37148" y="89535"/>
                    <a:pt x="39052" y="89535"/>
                    <a:pt x="40958" y="89535"/>
                  </a:cubicBezTo>
                  <a:cubicBezTo>
                    <a:pt x="41910" y="89535"/>
                    <a:pt x="43815" y="89535"/>
                    <a:pt x="45720" y="88583"/>
                  </a:cubicBezTo>
                  <a:cubicBezTo>
                    <a:pt x="50483" y="86678"/>
                    <a:pt x="52388" y="81915"/>
                    <a:pt x="52388" y="73342"/>
                  </a:cubicBezTo>
                  <a:cubicBezTo>
                    <a:pt x="52388" y="73342"/>
                    <a:pt x="52388" y="73342"/>
                    <a:pt x="52388" y="73342"/>
                  </a:cubicBezTo>
                  <a:lnTo>
                    <a:pt x="52388" y="25717"/>
                  </a:lnTo>
                  <a:close/>
                </a:path>
              </a:pathLst>
            </a:custGeom>
            <a:solidFill>
              <a:srgbClr val="3C6C8F"/>
            </a:solidFill>
            <a:ln w="9525"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9B13E9A6-CB76-4846-9C30-B9869B63D2A8}"/>
                </a:ext>
              </a:extLst>
            </p:cNvPr>
            <p:cNvSpPr/>
            <p:nvPr/>
          </p:nvSpPr>
          <p:spPr>
            <a:xfrm>
              <a:off x="5931217" y="292512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8 w 66675"/>
                <a:gd name="connsiteY12" fmla="*/ 10478 h 95250"/>
                <a:gd name="connsiteX13" fmla="*/ 36195 w 66675"/>
                <a:gd name="connsiteY13" fmla="*/ 10478 h 95250"/>
                <a:gd name="connsiteX14" fmla="*/ 29528 w 66675"/>
                <a:gd name="connsiteY14" fmla="*/ 11430 h 95250"/>
                <a:gd name="connsiteX15" fmla="*/ 23813 w 66675"/>
                <a:gd name="connsiteY15" fmla="*/ 15240 h 95250"/>
                <a:gd name="connsiteX16" fmla="*/ 20955 w 66675"/>
                <a:gd name="connsiteY16" fmla="*/ 25717 h 95250"/>
                <a:gd name="connsiteX17" fmla="*/ 20955 w 66675"/>
                <a:gd name="connsiteY17" fmla="*/ 73342 h 95250"/>
                <a:gd name="connsiteX18" fmla="*/ 20955 w 66675"/>
                <a:gd name="connsiteY18" fmla="*/ 73342 h 95250"/>
                <a:gd name="connsiteX19" fmla="*/ 26670 w 66675"/>
                <a:gd name="connsiteY19" fmla="*/ 88583 h 95250"/>
                <a:gd name="connsiteX20" fmla="*/ 34290 w 66675"/>
                <a:gd name="connsiteY20" fmla="*/ 89535 h 95250"/>
                <a:gd name="connsiteX21" fmla="*/ 40958 w 66675"/>
                <a:gd name="connsiteY21" fmla="*/ 89535 h 95250"/>
                <a:gd name="connsiteX22" fmla="*/ 45720 w 66675"/>
                <a:gd name="connsiteY22" fmla="*/ 88583 h 95250"/>
                <a:gd name="connsiteX23" fmla="*/ 52388 w 66675"/>
                <a:gd name="connsiteY23" fmla="*/ 73342 h 95250"/>
                <a:gd name="connsiteX24" fmla="*/ 52388 w 66675"/>
                <a:gd name="connsiteY24" fmla="*/ 73342 h 95250"/>
                <a:gd name="connsiteX25" fmla="*/ 52388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2"/>
                    <a:pt x="71438" y="87630"/>
                    <a:pt x="66675" y="92392"/>
                  </a:cubicBezTo>
                  <a:cubicBezTo>
                    <a:pt x="61913" y="97155"/>
                    <a:pt x="51435" y="99060"/>
                    <a:pt x="37148" y="99060"/>
                  </a:cubicBezTo>
                  <a:cubicBezTo>
                    <a:pt x="22860" y="99060"/>
                    <a:pt x="12383" y="97155"/>
                    <a:pt x="7620" y="92392"/>
                  </a:cubicBezTo>
                  <a:cubicBezTo>
                    <a:pt x="2858" y="87630"/>
                    <a:pt x="0" y="80962"/>
                    <a:pt x="0" y="72390"/>
                  </a:cubicBezTo>
                  <a:lnTo>
                    <a:pt x="0" y="25717"/>
                  </a:lnTo>
                  <a:close/>
                  <a:moveTo>
                    <a:pt x="52388" y="25717"/>
                  </a:moveTo>
                  <a:cubicBezTo>
                    <a:pt x="52388" y="16192"/>
                    <a:pt x="48578" y="11430"/>
                    <a:pt x="40958" y="10478"/>
                  </a:cubicBezTo>
                  <a:cubicBezTo>
                    <a:pt x="40005" y="10478"/>
                    <a:pt x="38100" y="10478"/>
                    <a:pt x="36195" y="10478"/>
                  </a:cubicBezTo>
                  <a:cubicBezTo>
                    <a:pt x="34290" y="10478"/>
                    <a:pt x="31433" y="10478"/>
                    <a:pt x="29528" y="11430"/>
                  </a:cubicBezTo>
                  <a:cubicBezTo>
                    <a:pt x="27623" y="11430"/>
                    <a:pt x="25718" y="13335"/>
                    <a:pt x="23813" y="15240"/>
                  </a:cubicBezTo>
                  <a:cubicBezTo>
                    <a:pt x="21908" y="17145"/>
                    <a:pt x="20955" y="20955"/>
                    <a:pt x="20955" y="25717"/>
                  </a:cubicBezTo>
                  <a:lnTo>
                    <a:pt x="20955" y="73342"/>
                  </a:lnTo>
                  <a:cubicBezTo>
                    <a:pt x="20955" y="73342"/>
                    <a:pt x="20955" y="73342"/>
                    <a:pt x="20955" y="73342"/>
                  </a:cubicBezTo>
                  <a:cubicBezTo>
                    <a:pt x="20955" y="81915"/>
                    <a:pt x="22860" y="87630"/>
                    <a:pt x="26670" y="88583"/>
                  </a:cubicBezTo>
                  <a:cubicBezTo>
                    <a:pt x="28575" y="89535"/>
                    <a:pt x="31433" y="89535"/>
                    <a:pt x="34290" y="89535"/>
                  </a:cubicBezTo>
                  <a:cubicBezTo>
                    <a:pt x="37148" y="89535"/>
                    <a:pt x="39053" y="89535"/>
                    <a:pt x="40958" y="89535"/>
                  </a:cubicBezTo>
                  <a:cubicBezTo>
                    <a:pt x="41910" y="89535"/>
                    <a:pt x="43815" y="89535"/>
                    <a:pt x="45720" y="88583"/>
                  </a:cubicBezTo>
                  <a:cubicBezTo>
                    <a:pt x="50483" y="86678"/>
                    <a:pt x="52388" y="81915"/>
                    <a:pt x="52388" y="73342"/>
                  </a:cubicBezTo>
                  <a:cubicBezTo>
                    <a:pt x="52388" y="73342"/>
                    <a:pt x="52388" y="73342"/>
                    <a:pt x="52388" y="73342"/>
                  </a:cubicBezTo>
                  <a:lnTo>
                    <a:pt x="52388" y="25717"/>
                  </a:lnTo>
                  <a:close/>
                </a:path>
              </a:pathLst>
            </a:custGeom>
            <a:solidFill>
              <a:srgbClr val="3C6C8F"/>
            </a:solidFill>
            <a:ln w="9525"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04FC2337-B816-47EA-A4D4-A73C16A64D57}"/>
                </a:ext>
              </a:extLst>
            </p:cNvPr>
            <p:cNvSpPr/>
            <p:nvPr/>
          </p:nvSpPr>
          <p:spPr>
            <a:xfrm>
              <a:off x="6020752" y="2927032"/>
              <a:ext cx="38100" cy="95250"/>
            </a:xfrm>
            <a:custGeom>
              <a:avLst/>
              <a:gdLst>
                <a:gd name="connsiteX0" fmla="*/ 29527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8" y="0"/>
                  </a:lnTo>
                  <a:lnTo>
                    <a:pt x="44768"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8"/>
                    <a:pt x="29527" y="0"/>
                  </a:cubicBezTo>
                  <a:close/>
                </a:path>
              </a:pathLst>
            </a:custGeom>
            <a:solidFill>
              <a:srgbClr val="3C6C8F"/>
            </a:solidFill>
            <a:ln w="9525"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64C7B8A5-A0BB-4B21-8806-56ADB05AC70D}"/>
                </a:ext>
              </a:extLst>
            </p:cNvPr>
            <p:cNvSpPr/>
            <p:nvPr/>
          </p:nvSpPr>
          <p:spPr>
            <a:xfrm>
              <a:off x="6088380" y="2927032"/>
              <a:ext cx="38100" cy="95250"/>
            </a:xfrm>
            <a:custGeom>
              <a:avLst/>
              <a:gdLst>
                <a:gd name="connsiteX0" fmla="*/ 29528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8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8" y="0"/>
                  </a:moveTo>
                  <a:lnTo>
                    <a:pt x="44768" y="0"/>
                  </a:lnTo>
                  <a:lnTo>
                    <a:pt x="44768"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8"/>
                    <a:pt x="29528" y="0"/>
                  </a:cubicBezTo>
                  <a:close/>
                </a:path>
              </a:pathLst>
            </a:custGeom>
            <a:solidFill>
              <a:srgbClr val="3C6C8F"/>
            </a:solidFill>
            <a:ln w="9525" cap="flat">
              <a:no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D7E540A3-5752-452B-BF21-B14E2C3F66C7}"/>
                </a:ext>
              </a:extLst>
            </p:cNvPr>
            <p:cNvSpPr/>
            <p:nvPr/>
          </p:nvSpPr>
          <p:spPr>
            <a:xfrm>
              <a:off x="6161723" y="292512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3340 w 66675"/>
                <a:gd name="connsiteY11" fmla="*/ 25717 h 95250"/>
                <a:gd name="connsiteX12" fmla="*/ 41910 w 66675"/>
                <a:gd name="connsiteY12" fmla="*/ 10478 h 95250"/>
                <a:gd name="connsiteX13" fmla="*/ 37148 w 66675"/>
                <a:gd name="connsiteY13" fmla="*/ 10478 h 95250"/>
                <a:gd name="connsiteX14" fmla="*/ 30480 w 66675"/>
                <a:gd name="connsiteY14" fmla="*/ 11430 h 95250"/>
                <a:gd name="connsiteX15" fmla="*/ 24765 w 66675"/>
                <a:gd name="connsiteY15" fmla="*/ 15240 h 95250"/>
                <a:gd name="connsiteX16" fmla="*/ 21907 w 66675"/>
                <a:gd name="connsiteY16" fmla="*/ 25717 h 95250"/>
                <a:gd name="connsiteX17" fmla="*/ 21907 w 66675"/>
                <a:gd name="connsiteY17" fmla="*/ 73342 h 95250"/>
                <a:gd name="connsiteX18" fmla="*/ 21907 w 66675"/>
                <a:gd name="connsiteY18" fmla="*/ 73342 h 95250"/>
                <a:gd name="connsiteX19" fmla="*/ 27623 w 66675"/>
                <a:gd name="connsiteY19" fmla="*/ 88583 h 95250"/>
                <a:gd name="connsiteX20" fmla="*/ 35242 w 66675"/>
                <a:gd name="connsiteY20" fmla="*/ 89535 h 95250"/>
                <a:gd name="connsiteX21" fmla="*/ 41910 w 66675"/>
                <a:gd name="connsiteY21" fmla="*/ 89535 h 95250"/>
                <a:gd name="connsiteX22" fmla="*/ 46673 w 66675"/>
                <a:gd name="connsiteY22" fmla="*/ 88583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7" y="10478"/>
                    <a:pt x="7620" y="6667"/>
                  </a:cubicBezTo>
                  <a:cubicBezTo>
                    <a:pt x="12382" y="2857"/>
                    <a:pt x="22860" y="0"/>
                    <a:pt x="37148" y="0"/>
                  </a:cubicBezTo>
                  <a:cubicBezTo>
                    <a:pt x="51435" y="0"/>
                    <a:pt x="60960" y="1905"/>
                    <a:pt x="66675" y="6667"/>
                  </a:cubicBezTo>
                  <a:cubicBezTo>
                    <a:pt x="72390" y="10478"/>
                    <a:pt x="74295" y="17145"/>
                    <a:pt x="74295" y="25717"/>
                  </a:cubicBezTo>
                  <a:lnTo>
                    <a:pt x="74295" y="72390"/>
                  </a:lnTo>
                  <a:cubicBezTo>
                    <a:pt x="74295" y="80962"/>
                    <a:pt x="71438" y="87630"/>
                    <a:pt x="66675" y="92392"/>
                  </a:cubicBezTo>
                  <a:cubicBezTo>
                    <a:pt x="61913" y="97155"/>
                    <a:pt x="51435" y="99060"/>
                    <a:pt x="37148" y="99060"/>
                  </a:cubicBezTo>
                  <a:cubicBezTo>
                    <a:pt x="22860" y="99060"/>
                    <a:pt x="12382" y="97155"/>
                    <a:pt x="7620" y="92392"/>
                  </a:cubicBezTo>
                  <a:cubicBezTo>
                    <a:pt x="2857" y="87630"/>
                    <a:pt x="0" y="80962"/>
                    <a:pt x="0" y="72390"/>
                  </a:cubicBezTo>
                  <a:lnTo>
                    <a:pt x="0" y="25717"/>
                  </a:lnTo>
                  <a:close/>
                  <a:moveTo>
                    <a:pt x="53340" y="25717"/>
                  </a:moveTo>
                  <a:cubicBezTo>
                    <a:pt x="53340" y="16192"/>
                    <a:pt x="49530" y="11430"/>
                    <a:pt x="41910" y="10478"/>
                  </a:cubicBezTo>
                  <a:cubicBezTo>
                    <a:pt x="40957" y="10478"/>
                    <a:pt x="39052" y="10478"/>
                    <a:pt x="37148" y="10478"/>
                  </a:cubicBezTo>
                  <a:cubicBezTo>
                    <a:pt x="35242" y="10478"/>
                    <a:pt x="32385" y="10478"/>
                    <a:pt x="30480" y="11430"/>
                  </a:cubicBezTo>
                  <a:cubicBezTo>
                    <a:pt x="28575" y="11430"/>
                    <a:pt x="26670" y="13335"/>
                    <a:pt x="24765" y="15240"/>
                  </a:cubicBezTo>
                  <a:cubicBezTo>
                    <a:pt x="22860" y="17145"/>
                    <a:pt x="21907" y="20955"/>
                    <a:pt x="21907" y="25717"/>
                  </a:cubicBezTo>
                  <a:lnTo>
                    <a:pt x="21907" y="73342"/>
                  </a:lnTo>
                  <a:cubicBezTo>
                    <a:pt x="21907" y="73342"/>
                    <a:pt x="21907" y="73342"/>
                    <a:pt x="21907" y="73342"/>
                  </a:cubicBezTo>
                  <a:cubicBezTo>
                    <a:pt x="21907" y="81915"/>
                    <a:pt x="23813" y="87630"/>
                    <a:pt x="27623" y="88583"/>
                  </a:cubicBezTo>
                  <a:cubicBezTo>
                    <a:pt x="29527" y="89535"/>
                    <a:pt x="32385" y="89535"/>
                    <a:pt x="35242" y="89535"/>
                  </a:cubicBezTo>
                  <a:cubicBezTo>
                    <a:pt x="38100" y="89535"/>
                    <a:pt x="40005" y="89535"/>
                    <a:pt x="41910" y="89535"/>
                  </a:cubicBezTo>
                  <a:cubicBezTo>
                    <a:pt x="42863" y="89535"/>
                    <a:pt x="44767" y="89535"/>
                    <a:pt x="46673" y="88583"/>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1027F934-60A6-494D-B11D-32F64304C01F}"/>
                </a:ext>
              </a:extLst>
            </p:cNvPr>
            <p:cNvSpPr/>
            <p:nvPr/>
          </p:nvSpPr>
          <p:spPr>
            <a:xfrm>
              <a:off x="6261735" y="2927032"/>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2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955" y="17145"/>
                    <a:pt x="17145" y="18098"/>
                    <a:pt x="12382" y="19050"/>
                  </a:cubicBezTo>
                  <a:cubicBezTo>
                    <a:pt x="7620" y="20003"/>
                    <a:pt x="3810" y="20003"/>
                    <a:pt x="0" y="20003"/>
                  </a:cubicBezTo>
                  <a:lnTo>
                    <a:pt x="0" y="12382"/>
                  </a:lnTo>
                  <a:cubicBezTo>
                    <a:pt x="5715" y="12382"/>
                    <a:pt x="11430" y="10478"/>
                    <a:pt x="17145" y="8573"/>
                  </a:cubicBezTo>
                  <a:cubicBezTo>
                    <a:pt x="21907" y="5715"/>
                    <a:pt x="26670" y="2858"/>
                    <a:pt x="29527" y="0"/>
                  </a:cubicBezTo>
                  <a:close/>
                </a:path>
              </a:pathLst>
            </a:custGeom>
            <a:solidFill>
              <a:srgbClr val="3C6C8F"/>
            </a:solidFill>
            <a:ln w="9525"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94F6B527-A49C-4E9F-B118-2E824B5C91BC}"/>
                </a:ext>
              </a:extLst>
            </p:cNvPr>
            <p:cNvSpPr/>
            <p:nvPr/>
          </p:nvSpPr>
          <p:spPr>
            <a:xfrm>
              <a:off x="5829300" y="3060382"/>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7"/>
                    <a:pt x="29527" y="0"/>
                  </a:cubicBezTo>
                  <a:close/>
                </a:path>
              </a:pathLst>
            </a:custGeom>
            <a:solidFill>
              <a:srgbClr val="3C6C8F"/>
            </a:solidFill>
            <a:ln w="9525"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E4E73244-4AF2-4D90-A6D3-EA71675B832D}"/>
                </a:ext>
              </a:extLst>
            </p:cNvPr>
            <p:cNvSpPr/>
            <p:nvPr/>
          </p:nvSpPr>
          <p:spPr>
            <a:xfrm>
              <a:off x="5902642" y="3059430"/>
              <a:ext cx="66675" cy="95250"/>
            </a:xfrm>
            <a:custGeom>
              <a:avLst/>
              <a:gdLst>
                <a:gd name="connsiteX0" fmla="*/ 0 w 66675"/>
                <a:gd name="connsiteY0" fmla="*/ 25718 h 95250"/>
                <a:gd name="connsiteX1" fmla="*/ 7620 w 66675"/>
                <a:gd name="connsiteY1" fmla="*/ 6668 h 95250"/>
                <a:gd name="connsiteX2" fmla="*/ 37148 w 66675"/>
                <a:gd name="connsiteY2" fmla="*/ 0 h 95250"/>
                <a:gd name="connsiteX3" fmla="*/ 66675 w 66675"/>
                <a:gd name="connsiteY3" fmla="*/ 6668 h 95250"/>
                <a:gd name="connsiteX4" fmla="*/ 74295 w 66675"/>
                <a:gd name="connsiteY4" fmla="*/ 25718 h 95250"/>
                <a:gd name="connsiteX5" fmla="*/ 74295 w 66675"/>
                <a:gd name="connsiteY5" fmla="*/ 72390 h 95250"/>
                <a:gd name="connsiteX6" fmla="*/ 66675 w 66675"/>
                <a:gd name="connsiteY6" fmla="*/ 92393 h 95250"/>
                <a:gd name="connsiteX7" fmla="*/ 37148 w 66675"/>
                <a:gd name="connsiteY7" fmla="*/ 99060 h 95250"/>
                <a:gd name="connsiteX8" fmla="*/ 7620 w 66675"/>
                <a:gd name="connsiteY8" fmla="*/ 92393 h 95250"/>
                <a:gd name="connsiteX9" fmla="*/ 0 w 66675"/>
                <a:gd name="connsiteY9" fmla="*/ 72390 h 95250"/>
                <a:gd name="connsiteX10" fmla="*/ 0 w 66675"/>
                <a:gd name="connsiteY10" fmla="*/ 25718 h 95250"/>
                <a:gd name="connsiteX11" fmla="*/ 53340 w 66675"/>
                <a:gd name="connsiteY11" fmla="*/ 24765 h 95250"/>
                <a:gd name="connsiteX12" fmla="*/ 41910 w 66675"/>
                <a:gd name="connsiteY12" fmla="*/ 9525 h 95250"/>
                <a:gd name="connsiteX13" fmla="*/ 37148 w 66675"/>
                <a:gd name="connsiteY13" fmla="*/ 9525 h 95250"/>
                <a:gd name="connsiteX14" fmla="*/ 30480 w 66675"/>
                <a:gd name="connsiteY14" fmla="*/ 10477 h 95250"/>
                <a:gd name="connsiteX15" fmla="*/ 24765 w 66675"/>
                <a:gd name="connsiteY15" fmla="*/ 14288 h 95250"/>
                <a:gd name="connsiteX16" fmla="*/ 21908 w 66675"/>
                <a:gd name="connsiteY16" fmla="*/ 24765 h 95250"/>
                <a:gd name="connsiteX17" fmla="*/ 21908 w 66675"/>
                <a:gd name="connsiteY17" fmla="*/ 72390 h 95250"/>
                <a:gd name="connsiteX18" fmla="*/ 21908 w 66675"/>
                <a:gd name="connsiteY18" fmla="*/ 72390 h 95250"/>
                <a:gd name="connsiteX19" fmla="*/ 27623 w 66675"/>
                <a:gd name="connsiteY19" fmla="*/ 87630 h 95250"/>
                <a:gd name="connsiteX20" fmla="*/ 35243 w 66675"/>
                <a:gd name="connsiteY20" fmla="*/ 88582 h 95250"/>
                <a:gd name="connsiteX21" fmla="*/ 41910 w 66675"/>
                <a:gd name="connsiteY21" fmla="*/ 88582 h 95250"/>
                <a:gd name="connsiteX22" fmla="*/ 46673 w 66675"/>
                <a:gd name="connsiteY22" fmla="*/ 87630 h 95250"/>
                <a:gd name="connsiteX23" fmla="*/ 53340 w 66675"/>
                <a:gd name="connsiteY23" fmla="*/ 72390 h 95250"/>
                <a:gd name="connsiteX24" fmla="*/ 53340 w 66675"/>
                <a:gd name="connsiteY24" fmla="*/ 72390 h 95250"/>
                <a:gd name="connsiteX25" fmla="*/ 53340 w 66675"/>
                <a:gd name="connsiteY25" fmla="*/ 247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8"/>
                  </a:moveTo>
                  <a:cubicBezTo>
                    <a:pt x="0" y="17145"/>
                    <a:pt x="2858" y="10477"/>
                    <a:pt x="7620" y="6668"/>
                  </a:cubicBezTo>
                  <a:cubicBezTo>
                    <a:pt x="12383" y="2857"/>
                    <a:pt x="22860" y="0"/>
                    <a:pt x="37148" y="0"/>
                  </a:cubicBezTo>
                  <a:cubicBezTo>
                    <a:pt x="51435" y="0"/>
                    <a:pt x="60960" y="1905"/>
                    <a:pt x="66675" y="6668"/>
                  </a:cubicBezTo>
                  <a:cubicBezTo>
                    <a:pt x="72390" y="10477"/>
                    <a:pt x="74295" y="17145"/>
                    <a:pt x="74295" y="25718"/>
                  </a:cubicBezTo>
                  <a:lnTo>
                    <a:pt x="74295" y="72390"/>
                  </a:lnTo>
                  <a:cubicBezTo>
                    <a:pt x="74295" y="80963"/>
                    <a:pt x="71438" y="87630"/>
                    <a:pt x="66675" y="92393"/>
                  </a:cubicBezTo>
                  <a:cubicBezTo>
                    <a:pt x="61913" y="97155"/>
                    <a:pt x="51435" y="99060"/>
                    <a:pt x="37148" y="99060"/>
                  </a:cubicBezTo>
                  <a:cubicBezTo>
                    <a:pt x="22860" y="99060"/>
                    <a:pt x="12383" y="97155"/>
                    <a:pt x="7620" y="92393"/>
                  </a:cubicBezTo>
                  <a:cubicBezTo>
                    <a:pt x="2858" y="87630"/>
                    <a:pt x="0" y="80963"/>
                    <a:pt x="0" y="72390"/>
                  </a:cubicBezTo>
                  <a:lnTo>
                    <a:pt x="0" y="25718"/>
                  </a:lnTo>
                  <a:close/>
                  <a:moveTo>
                    <a:pt x="53340" y="24765"/>
                  </a:moveTo>
                  <a:cubicBezTo>
                    <a:pt x="53340" y="15240"/>
                    <a:pt x="49530" y="10477"/>
                    <a:pt x="41910" y="9525"/>
                  </a:cubicBezTo>
                  <a:cubicBezTo>
                    <a:pt x="40958" y="9525"/>
                    <a:pt x="39053" y="9525"/>
                    <a:pt x="37148" y="9525"/>
                  </a:cubicBezTo>
                  <a:cubicBezTo>
                    <a:pt x="35243" y="9525"/>
                    <a:pt x="32385" y="9525"/>
                    <a:pt x="30480" y="10477"/>
                  </a:cubicBezTo>
                  <a:cubicBezTo>
                    <a:pt x="28575" y="10477"/>
                    <a:pt x="26670" y="12382"/>
                    <a:pt x="24765" y="14288"/>
                  </a:cubicBezTo>
                  <a:cubicBezTo>
                    <a:pt x="22860" y="16193"/>
                    <a:pt x="21908" y="20002"/>
                    <a:pt x="21908" y="24765"/>
                  </a:cubicBezTo>
                  <a:lnTo>
                    <a:pt x="21908" y="72390"/>
                  </a:lnTo>
                  <a:cubicBezTo>
                    <a:pt x="21908" y="72390"/>
                    <a:pt x="21908" y="72390"/>
                    <a:pt x="21908" y="72390"/>
                  </a:cubicBezTo>
                  <a:cubicBezTo>
                    <a:pt x="21908" y="80963"/>
                    <a:pt x="23813" y="86677"/>
                    <a:pt x="27623" y="87630"/>
                  </a:cubicBezTo>
                  <a:cubicBezTo>
                    <a:pt x="29528" y="88582"/>
                    <a:pt x="32385" y="88582"/>
                    <a:pt x="35243" y="88582"/>
                  </a:cubicBezTo>
                  <a:cubicBezTo>
                    <a:pt x="38100" y="88582"/>
                    <a:pt x="40005" y="88582"/>
                    <a:pt x="41910" y="88582"/>
                  </a:cubicBezTo>
                  <a:cubicBezTo>
                    <a:pt x="42863" y="88582"/>
                    <a:pt x="44768" y="88582"/>
                    <a:pt x="46673" y="87630"/>
                  </a:cubicBezTo>
                  <a:cubicBezTo>
                    <a:pt x="51435" y="85725"/>
                    <a:pt x="53340" y="80963"/>
                    <a:pt x="53340" y="72390"/>
                  </a:cubicBezTo>
                  <a:cubicBezTo>
                    <a:pt x="53340" y="72390"/>
                    <a:pt x="53340" y="72390"/>
                    <a:pt x="53340" y="72390"/>
                  </a:cubicBezTo>
                  <a:lnTo>
                    <a:pt x="53340" y="24765"/>
                  </a:lnTo>
                  <a:close/>
                </a:path>
              </a:pathLst>
            </a:custGeom>
            <a:solidFill>
              <a:srgbClr val="3C6C8F"/>
            </a:solidFill>
            <a:ln w="9525"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003BE557-528A-4928-95E0-8B011609F1E2}"/>
                </a:ext>
              </a:extLst>
            </p:cNvPr>
            <p:cNvSpPr/>
            <p:nvPr/>
          </p:nvSpPr>
          <p:spPr>
            <a:xfrm>
              <a:off x="5993130" y="3060382"/>
              <a:ext cx="38100" cy="95250"/>
            </a:xfrm>
            <a:custGeom>
              <a:avLst/>
              <a:gdLst>
                <a:gd name="connsiteX0" fmla="*/ 29528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8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8" y="0"/>
                  </a:moveTo>
                  <a:lnTo>
                    <a:pt x="44768" y="0"/>
                  </a:lnTo>
                  <a:lnTo>
                    <a:pt x="44768"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7"/>
                    <a:pt x="29528" y="0"/>
                  </a:cubicBezTo>
                  <a:close/>
                </a:path>
              </a:pathLst>
            </a:custGeom>
            <a:solidFill>
              <a:srgbClr val="3C6C8F"/>
            </a:solidFill>
            <a:ln w="9525"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7CDF0555-6BC9-4C7C-955C-A566AEDC5E9C}"/>
                </a:ext>
              </a:extLst>
            </p:cNvPr>
            <p:cNvSpPr/>
            <p:nvPr/>
          </p:nvSpPr>
          <p:spPr>
            <a:xfrm>
              <a:off x="6066473" y="3059430"/>
              <a:ext cx="66675" cy="95250"/>
            </a:xfrm>
            <a:custGeom>
              <a:avLst/>
              <a:gdLst>
                <a:gd name="connsiteX0" fmla="*/ 0 w 66675"/>
                <a:gd name="connsiteY0" fmla="*/ 25718 h 95250"/>
                <a:gd name="connsiteX1" fmla="*/ 7620 w 66675"/>
                <a:gd name="connsiteY1" fmla="*/ 6668 h 95250"/>
                <a:gd name="connsiteX2" fmla="*/ 37148 w 66675"/>
                <a:gd name="connsiteY2" fmla="*/ 0 h 95250"/>
                <a:gd name="connsiteX3" fmla="*/ 66675 w 66675"/>
                <a:gd name="connsiteY3" fmla="*/ 6668 h 95250"/>
                <a:gd name="connsiteX4" fmla="*/ 74295 w 66675"/>
                <a:gd name="connsiteY4" fmla="*/ 25718 h 95250"/>
                <a:gd name="connsiteX5" fmla="*/ 74295 w 66675"/>
                <a:gd name="connsiteY5" fmla="*/ 72390 h 95250"/>
                <a:gd name="connsiteX6" fmla="*/ 66675 w 66675"/>
                <a:gd name="connsiteY6" fmla="*/ 92393 h 95250"/>
                <a:gd name="connsiteX7" fmla="*/ 37148 w 66675"/>
                <a:gd name="connsiteY7" fmla="*/ 99060 h 95250"/>
                <a:gd name="connsiteX8" fmla="*/ 7620 w 66675"/>
                <a:gd name="connsiteY8" fmla="*/ 92393 h 95250"/>
                <a:gd name="connsiteX9" fmla="*/ 0 w 66675"/>
                <a:gd name="connsiteY9" fmla="*/ 72390 h 95250"/>
                <a:gd name="connsiteX10" fmla="*/ 0 w 66675"/>
                <a:gd name="connsiteY10" fmla="*/ 25718 h 95250"/>
                <a:gd name="connsiteX11" fmla="*/ 53340 w 66675"/>
                <a:gd name="connsiteY11" fmla="*/ 24765 h 95250"/>
                <a:gd name="connsiteX12" fmla="*/ 41910 w 66675"/>
                <a:gd name="connsiteY12" fmla="*/ 9525 h 95250"/>
                <a:gd name="connsiteX13" fmla="*/ 37148 w 66675"/>
                <a:gd name="connsiteY13" fmla="*/ 9525 h 95250"/>
                <a:gd name="connsiteX14" fmla="*/ 30480 w 66675"/>
                <a:gd name="connsiteY14" fmla="*/ 10477 h 95250"/>
                <a:gd name="connsiteX15" fmla="*/ 24765 w 66675"/>
                <a:gd name="connsiteY15" fmla="*/ 14288 h 95250"/>
                <a:gd name="connsiteX16" fmla="*/ 21907 w 66675"/>
                <a:gd name="connsiteY16" fmla="*/ 24765 h 95250"/>
                <a:gd name="connsiteX17" fmla="*/ 21907 w 66675"/>
                <a:gd name="connsiteY17" fmla="*/ 72390 h 95250"/>
                <a:gd name="connsiteX18" fmla="*/ 21907 w 66675"/>
                <a:gd name="connsiteY18" fmla="*/ 72390 h 95250"/>
                <a:gd name="connsiteX19" fmla="*/ 27623 w 66675"/>
                <a:gd name="connsiteY19" fmla="*/ 87630 h 95250"/>
                <a:gd name="connsiteX20" fmla="*/ 35242 w 66675"/>
                <a:gd name="connsiteY20" fmla="*/ 88582 h 95250"/>
                <a:gd name="connsiteX21" fmla="*/ 41910 w 66675"/>
                <a:gd name="connsiteY21" fmla="*/ 88582 h 95250"/>
                <a:gd name="connsiteX22" fmla="*/ 46673 w 66675"/>
                <a:gd name="connsiteY22" fmla="*/ 87630 h 95250"/>
                <a:gd name="connsiteX23" fmla="*/ 53340 w 66675"/>
                <a:gd name="connsiteY23" fmla="*/ 72390 h 95250"/>
                <a:gd name="connsiteX24" fmla="*/ 53340 w 66675"/>
                <a:gd name="connsiteY24" fmla="*/ 72390 h 95250"/>
                <a:gd name="connsiteX25" fmla="*/ 53340 w 66675"/>
                <a:gd name="connsiteY25" fmla="*/ 247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8"/>
                  </a:moveTo>
                  <a:cubicBezTo>
                    <a:pt x="0" y="17145"/>
                    <a:pt x="2857" y="10477"/>
                    <a:pt x="7620" y="6668"/>
                  </a:cubicBezTo>
                  <a:cubicBezTo>
                    <a:pt x="12382" y="2857"/>
                    <a:pt x="22860" y="0"/>
                    <a:pt x="37148" y="0"/>
                  </a:cubicBezTo>
                  <a:cubicBezTo>
                    <a:pt x="51435" y="0"/>
                    <a:pt x="60960" y="1905"/>
                    <a:pt x="66675" y="6668"/>
                  </a:cubicBezTo>
                  <a:cubicBezTo>
                    <a:pt x="72390" y="10477"/>
                    <a:pt x="74295" y="17145"/>
                    <a:pt x="74295" y="25718"/>
                  </a:cubicBezTo>
                  <a:lnTo>
                    <a:pt x="74295" y="72390"/>
                  </a:lnTo>
                  <a:cubicBezTo>
                    <a:pt x="74295" y="80963"/>
                    <a:pt x="71438" y="87630"/>
                    <a:pt x="66675" y="92393"/>
                  </a:cubicBezTo>
                  <a:cubicBezTo>
                    <a:pt x="61913" y="97155"/>
                    <a:pt x="51435" y="99060"/>
                    <a:pt x="37148" y="99060"/>
                  </a:cubicBezTo>
                  <a:cubicBezTo>
                    <a:pt x="22860" y="99060"/>
                    <a:pt x="12382" y="97155"/>
                    <a:pt x="7620" y="92393"/>
                  </a:cubicBezTo>
                  <a:cubicBezTo>
                    <a:pt x="2857" y="87630"/>
                    <a:pt x="0" y="80963"/>
                    <a:pt x="0" y="72390"/>
                  </a:cubicBezTo>
                  <a:lnTo>
                    <a:pt x="0" y="25718"/>
                  </a:lnTo>
                  <a:close/>
                  <a:moveTo>
                    <a:pt x="53340" y="24765"/>
                  </a:moveTo>
                  <a:cubicBezTo>
                    <a:pt x="53340" y="15240"/>
                    <a:pt x="49530" y="10477"/>
                    <a:pt x="41910" y="9525"/>
                  </a:cubicBezTo>
                  <a:cubicBezTo>
                    <a:pt x="40957" y="9525"/>
                    <a:pt x="39052" y="9525"/>
                    <a:pt x="37148" y="9525"/>
                  </a:cubicBezTo>
                  <a:cubicBezTo>
                    <a:pt x="35242" y="9525"/>
                    <a:pt x="32385" y="9525"/>
                    <a:pt x="30480" y="10477"/>
                  </a:cubicBezTo>
                  <a:cubicBezTo>
                    <a:pt x="28575" y="10477"/>
                    <a:pt x="26670" y="12382"/>
                    <a:pt x="24765" y="14288"/>
                  </a:cubicBezTo>
                  <a:cubicBezTo>
                    <a:pt x="22860" y="16193"/>
                    <a:pt x="21907" y="20002"/>
                    <a:pt x="21907" y="24765"/>
                  </a:cubicBezTo>
                  <a:lnTo>
                    <a:pt x="21907" y="72390"/>
                  </a:lnTo>
                  <a:cubicBezTo>
                    <a:pt x="21907" y="72390"/>
                    <a:pt x="21907" y="72390"/>
                    <a:pt x="21907" y="72390"/>
                  </a:cubicBezTo>
                  <a:cubicBezTo>
                    <a:pt x="21907" y="80963"/>
                    <a:pt x="23813" y="86677"/>
                    <a:pt x="27623" y="87630"/>
                  </a:cubicBezTo>
                  <a:cubicBezTo>
                    <a:pt x="29527" y="88582"/>
                    <a:pt x="32385" y="88582"/>
                    <a:pt x="35242" y="88582"/>
                  </a:cubicBezTo>
                  <a:cubicBezTo>
                    <a:pt x="38100" y="88582"/>
                    <a:pt x="40005" y="88582"/>
                    <a:pt x="41910" y="88582"/>
                  </a:cubicBezTo>
                  <a:cubicBezTo>
                    <a:pt x="42863" y="88582"/>
                    <a:pt x="44767" y="88582"/>
                    <a:pt x="46673" y="87630"/>
                  </a:cubicBezTo>
                  <a:cubicBezTo>
                    <a:pt x="51435" y="85725"/>
                    <a:pt x="53340" y="80963"/>
                    <a:pt x="53340" y="72390"/>
                  </a:cubicBezTo>
                  <a:cubicBezTo>
                    <a:pt x="53340" y="72390"/>
                    <a:pt x="53340" y="72390"/>
                    <a:pt x="53340" y="72390"/>
                  </a:cubicBezTo>
                  <a:lnTo>
                    <a:pt x="53340" y="24765"/>
                  </a:lnTo>
                  <a:close/>
                </a:path>
              </a:pathLst>
            </a:custGeom>
            <a:solidFill>
              <a:srgbClr val="3C6C8F"/>
            </a:solidFill>
            <a:ln w="9525"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C8618680-F7D7-42A9-AE42-9876B5A02FAA}"/>
                </a:ext>
              </a:extLst>
            </p:cNvPr>
            <p:cNvSpPr/>
            <p:nvPr/>
          </p:nvSpPr>
          <p:spPr>
            <a:xfrm>
              <a:off x="6176963" y="3059430"/>
              <a:ext cx="66675" cy="95250"/>
            </a:xfrm>
            <a:custGeom>
              <a:avLst/>
              <a:gdLst>
                <a:gd name="connsiteX0" fmla="*/ 0 w 66675"/>
                <a:gd name="connsiteY0" fmla="*/ 25718 h 95250"/>
                <a:gd name="connsiteX1" fmla="*/ 7620 w 66675"/>
                <a:gd name="connsiteY1" fmla="*/ 6668 h 95250"/>
                <a:gd name="connsiteX2" fmla="*/ 22860 w 66675"/>
                <a:gd name="connsiteY2" fmla="*/ 0 h 95250"/>
                <a:gd name="connsiteX3" fmla="*/ 66675 w 66675"/>
                <a:gd name="connsiteY3" fmla="*/ 6668 h 95250"/>
                <a:gd name="connsiteX4" fmla="*/ 74295 w 66675"/>
                <a:gd name="connsiteY4" fmla="*/ 25718 h 95250"/>
                <a:gd name="connsiteX5" fmla="*/ 74295 w 66675"/>
                <a:gd name="connsiteY5" fmla="*/ 72390 h 95250"/>
                <a:gd name="connsiteX6" fmla="*/ 66675 w 66675"/>
                <a:gd name="connsiteY6" fmla="*/ 92393 h 95250"/>
                <a:gd name="connsiteX7" fmla="*/ 37148 w 66675"/>
                <a:gd name="connsiteY7" fmla="*/ 99060 h 95250"/>
                <a:gd name="connsiteX8" fmla="*/ 7620 w 66675"/>
                <a:gd name="connsiteY8" fmla="*/ 92393 h 95250"/>
                <a:gd name="connsiteX9" fmla="*/ 0 w 66675"/>
                <a:gd name="connsiteY9" fmla="*/ 72390 h 95250"/>
                <a:gd name="connsiteX10" fmla="*/ 0 w 66675"/>
                <a:gd name="connsiteY10" fmla="*/ 25718 h 95250"/>
                <a:gd name="connsiteX11" fmla="*/ 52388 w 66675"/>
                <a:gd name="connsiteY11" fmla="*/ 24765 h 95250"/>
                <a:gd name="connsiteX12" fmla="*/ 40958 w 66675"/>
                <a:gd name="connsiteY12" fmla="*/ 9525 h 95250"/>
                <a:gd name="connsiteX13" fmla="*/ 36195 w 66675"/>
                <a:gd name="connsiteY13" fmla="*/ 9525 h 95250"/>
                <a:gd name="connsiteX14" fmla="*/ 29527 w 66675"/>
                <a:gd name="connsiteY14" fmla="*/ 10477 h 95250"/>
                <a:gd name="connsiteX15" fmla="*/ 23813 w 66675"/>
                <a:gd name="connsiteY15" fmla="*/ 14288 h 95250"/>
                <a:gd name="connsiteX16" fmla="*/ 20955 w 66675"/>
                <a:gd name="connsiteY16" fmla="*/ 24765 h 95250"/>
                <a:gd name="connsiteX17" fmla="*/ 20955 w 66675"/>
                <a:gd name="connsiteY17" fmla="*/ 72390 h 95250"/>
                <a:gd name="connsiteX18" fmla="*/ 20955 w 66675"/>
                <a:gd name="connsiteY18" fmla="*/ 72390 h 95250"/>
                <a:gd name="connsiteX19" fmla="*/ 26670 w 66675"/>
                <a:gd name="connsiteY19" fmla="*/ 87630 h 95250"/>
                <a:gd name="connsiteX20" fmla="*/ 34290 w 66675"/>
                <a:gd name="connsiteY20" fmla="*/ 88582 h 95250"/>
                <a:gd name="connsiteX21" fmla="*/ 40958 w 66675"/>
                <a:gd name="connsiteY21" fmla="*/ 88582 h 95250"/>
                <a:gd name="connsiteX22" fmla="*/ 45720 w 66675"/>
                <a:gd name="connsiteY22" fmla="*/ 87630 h 95250"/>
                <a:gd name="connsiteX23" fmla="*/ 52388 w 66675"/>
                <a:gd name="connsiteY23" fmla="*/ 72390 h 95250"/>
                <a:gd name="connsiteX24" fmla="*/ 52388 w 66675"/>
                <a:gd name="connsiteY24" fmla="*/ 72390 h 95250"/>
                <a:gd name="connsiteX25" fmla="*/ 52388 w 66675"/>
                <a:gd name="connsiteY25" fmla="*/ 247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8"/>
                  </a:moveTo>
                  <a:cubicBezTo>
                    <a:pt x="0" y="17145"/>
                    <a:pt x="2858" y="10477"/>
                    <a:pt x="7620" y="6668"/>
                  </a:cubicBezTo>
                  <a:cubicBezTo>
                    <a:pt x="12383" y="2857"/>
                    <a:pt x="8573" y="0"/>
                    <a:pt x="22860" y="0"/>
                  </a:cubicBezTo>
                  <a:cubicBezTo>
                    <a:pt x="37148" y="0"/>
                    <a:pt x="60960" y="1905"/>
                    <a:pt x="66675" y="6668"/>
                  </a:cubicBezTo>
                  <a:cubicBezTo>
                    <a:pt x="72390" y="10477"/>
                    <a:pt x="74295" y="17145"/>
                    <a:pt x="74295" y="25718"/>
                  </a:cubicBezTo>
                  <a:lnTo>
                    <a:pt x="74295" y="72390"/>
                  </a:lnTo>
                  <a:cubicBezTo>
                    <a:pt x="74295" y="80963"/>
                    <a:pt x="71438" y="87630"/>
                    <a:pt x="66675" y="92393"/>
                  </a:cubicBezTo>
                  <a:cubicBezTo>
                    <a:pt x="61913" y="97155"/>
                    <a:pt x="51435" y="99060"/>
                    <a:pt x="37148" y="99060"/>
                  </a:cubicBezTo>
                  <a:cubicBezTo>
                    <a:pt x="22860" y="99060"/>
                    <a:pt x="12383" y="97155"/>
                    <a:pt x="7620" y="92393"/>
                  </a:cubicBezTo>
                  <a:cubicBezTo>
                    <a:pt x="2858" y="87630"/>
                    <a:pt x="0" y="80963"/>
                    <a:pt x="0" y="72390"/>
                  </a:cubicBezTo>
                  <a:lnTo>
                    <a:pt x="0" y="25718"/>
                  </a:lnTo>
                  <a:close/>
                  <a:moveTo>
                    <a:pt x="52388" y="24765"/>
                  </a:moveTo>
                  <a:cubicBezTo>
                    <a:pt x="52388" y="15240"/>
                    <a:pt x="48577" y="10477"/>
                    <a:pt x="40958" y="9525"/>
                  </a:cubicBezTo>
                  <a:cubicBezTo>
                    <a:pt x="40005" y="9525"/>
                    <a:pt x="38100" y="9525"/>
                    <a:pt x="36195" y="9525"/>
                  </a:cubicBezTo>
                  <a:cubicBezTo>
                    <a:pt x="34290" y="9525"/>
                    <a:pt x="31433" y="9525"/>
                    <a:pt x="29527" y="10477"/>
                  </a:cubicBezTo>
                  <a:cubicBezTo>
                    <a:pt x="27623" y="10477"/>
                    <a:pt x="25717" y="12382"/>
                    <a:pt x="23813" y="14288"/>
                  </a:cubicBezTo>
                  <a:cubicBezTo>
                    <a:pt x="21908" y="16193"/>
                    <a:pt x="20955" y="20002"/>
                    <a:pt x="20955" y="24765"/>
                  </a:cubicBezTo>
                  <a:lnTo>
                    <a:pt x="20955" y="72390"/>
                  </a:lnTo>
                  <a:cubicBezTo>
                    <a:pt x="20955" y="72390"/>
                    <a:pt x="20955" y="72390"/>
                    <a:pt x="20955" y="72390"/>
                  </a:cubicBezTo>
                  <a:cubicBezTo>
                    <a:pt x="20955" y="80963"/>
                    <a:pt x="22860" y="86677"/>
                    <a:pt x="26670" y="87630"/>
                  </a:cubicBezTo>
                  <a:cubicBezTo>
                    <a:pt x="28575" y="88582"/>
                    <a:pt x="31433" y="88582"/>
                    <a:pt x="34290" y="88582"/>
                  </a:cubicBezTo>
                  <a:cubicBezTo>
                    <a:pt x="37148" y="88582"/>
                    <a:pt x="39052" y="88582"/>
                    <a:pt x="40958" y="88582"/>
                  </a:cubicBezTo>
                  <a:cubicBezTo>
                    <a:pt x="41910" y="88582"/>
                    <a:pt x="43815" y="88582"/>
                    <a:pt x="45720" y="87630"/>
                  </a:cubicBezTo>
                  <a:cubicBezTo>
                    <a:pt x="50483" y="85725"/>
                    <a:pt x="52388" y="80963"/>
                    <a:pt x="52388" y="72390"/>
                  </a:cubicBezTo>
                  <a:cubicBezTo>
                    <a:pt x="52388" y="72390"/>
                    <a:pt x="52388" y="72390"/>
                    <a:pt x="52388" y="72390"/>
                  </a:cubicBezTo>
                  <a:lnTo>
                    <a:pt x="52388" y="24765"/>
                  </a:lnTo>
                  <a:close/>
                </a:path>
              </a:pathLst>
            </a:custGeom>
            <a:solidFill>
              <a:srgbClr val="3C6C8F"/>
            </a:solidFill>
            <a:ln w="9525"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15A9D4D8-D717-4ADD-B164-9FFA53B98437}"/>
                </a:ext>
              </a:extLst>
            </p:cNvPr>
            <p:cNvSpPr/>
            <p:nvPr/>
          </p:nvSpPr>
          <p:spPr>
            <a:xfrm>
              <a:off x="6266498" y="3060382"/>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2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002" y="17145"/>
                    <a:pt x="17145" y="18098"/>
                    <a:pt x="12382" y="19050"/>
                  </a:cubicBezTo>
                  <a:cubicBezTo>
                    <a:pt x="7620" y="20003"/>
                    <a:pt x="3810" y="20003"/>
                    <a:pt x="0" y="20003"/>
                  </a:cubicBezTo>
                  <a:lnTo>
                    <a:pt x="0" y="12382"/>
                  </a:lnTo>
                  <a:cubicBezTo>
                    <a:pt x="5715" y="12382"/>
                    <a:pt x="11430" y="10478"/>
                    <a:pt x="17145" y="8573"/>
                  </a:cubicBezTo>
                  <a:cubicBezTo>
                    <a:pt x="22860" y="5715"/>
                    <a:pt x="26670" y="2857"/>
                    <a:pt x="29527" y="0"/>
                  </a:cubicBezTo>
                  <a:close/>
                </a:path>
              </a:pathLst>
            </a:custGeom>
            <a:solidFill>
              <a:srgbClr val="3C6C8F"/>
            </a:solidFill>
            <a:ln w="9525"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F88BCD50-8390-4DD8-BA36-7FD139EEE242}"/>
                </a:ext>
              </a:extLst>
            </p:cNvPr>
            <p:cNvSpPr/>
            <p:nvPr/>
          </p:nvSpPr>
          <p:spPr>
            <a:xfrm>
              <a:off x="6225166" y="3020935"/>
              <a:ext cx="104775" cy="76200"/>
            </a:xfrm>
            <a:custGeom>
              <a:avLst/>
              <a:gdLst>
                <a:gd name="connsiteX0" fmla="*/ 374 w 104775"/>
                <a:gd name="connsiteY0" fmla="*/ 28017 h 76200"/>
                <a:gd name="connsiteX1" fmla="*/ 14661 w 104775"/>
                <a:gd name="connsiteY1" fmla="*/ 1347 h 76200"/>
                <a:gd name="connsiteX2" fmla="*/ 19424 w 104775"/>
                <a:gd name="connsiteY2" fmla="*/ 395 h 76200"/>
                <a:gd name="connsiteX3" fmla="*/ 102291 w 104775"/>
                <a:gd name="connsiteY3" fmla="*/ 42305 h 76200"/>
                <a:gd name="connsiteX4" fmla="*/ 105149 w 104775"/>
                <a:gd name="connsiteY4" fmla="*/ 47067 h 76200"/>
                <a:gd name="connsiteX5" fmla="*/ 88004 w 104775"/>
                <a:gd name="connsiteY5" fmla="*/ 78500 h 76200"/>
                <a:gd name="connsiteX6" fmla="*/ 82289 w 104775"/>
                <a:gd name="connsiteY6" fmla="*/ 78500 h 76200"/>
                <a:gd name="connsiteX7" fmla="*/ 2279 w 104775"/>
                <a:gd name="connsiteY7" fmla="*/ 31827 h 76200"/>
                <a:gd name="connsiteX8" fmla="*/ 374 w 104775"/>
                <a:gd name="connsiteY8" fmla="*/ 280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76200">
                  <a:moveTo>
                    <a:pt x="374" y="28017"/>
                  </a:moveTo>
                  <a:lnTo>
                    <a:pt x="14661" y="1347"/>
                  </a:lnTo>
                  <a:cubicBezTo>
                    <a:pt x="15614" y="395"/>
                    <a:pt x="17519" y="-558"/>
                    <a:pt x="19424" y="395"/>
                  </a:cubicBezTo>
                  <a:lnTo>
                    <a:pt x="102291" y="42305"/>
                  </a:lnTo>
                  <a:cubicBezTo>
                    <a:pt x="104196" y="43257"/>
                    <a:pt x="106101" y="45162"/>
                    <a:pt x="105149" y="47067"/>
                  </a:cubicBezTo>
                  <a:lnTo>
                    <a:pt x="88004" y="78500"/>
                  </a:lnTo>
                  <a:cubicBezTo>
                    <a:pt x="87051" y="79452"/>
                    <a:pt x="85146" y="80405"/>
                    <a:pt x="82289" y="78500"/>
                  </a:cubicBezTo>
                  <a:lnTo>
                    <a:pt x="2279" y="31827"/>
                  </a:lnTo>
                  <a:cubicBezTo>
                    <a:pt x="374" y="30875"/>
                    <a:pt x="-579" y="28970"/>
                    <a:pt x="374" y="28017"/>
                  </a:cubicBezTo>
                  <a:close/>
                </a:path>
              </a:pathLst>
            </a:custGeom>
            <a:solidFill>
              <a:srgbClr val="B1BAC3"/>
            </a:solidFill>
            <a:ln w="9525"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87A595E8-CF6F-4C08-B4E9-629EA100F7E5}"/>
                </a:ext>
              </a:extLst>
            </p:cNvPr>
            <p:cNvSpPr/>
            <p:nvPr/>
          </p:nvSpPr>
          <p:spPr>
            <a:xfrm>
              <a:off x="6299478" y="3056811"/>
              <a:ext cx="47625" cy="57150"/>
            </a:xfrm>
            <a:custGeom>
              <a:avLst/>
              <a:gdLst>
                <a:gd name="connsiteX0" fmla="*/ 357 w 47625"/>
                <a:gd name="connsiteY0" fmla="*/ 38814 h 57150"/>
                <a:gd name="connsiteX1" fmla="*/ 21312 w 47625"/>
                <a:gd name="connsiteY1" fmla="*/ 714 h 57150"/>
                <a:gd name="connsiteX2" fmla="*/ 27027 w 47625"/>
                <a:gd name="connsiteY2" fmla="*/ 714 h 57150"/>
                <a:gd name="connsiteX3" fmla="*/ 50840 w 47625"/>
                <a:gd name="connsiteY3" fmla="*/ 14049 h 57150"/>
                <a:gd name="connsiteX4" fmla="*/ 53697 w 47625"/>
                <a:gd name="connsiteY4" fmla="*/ 18812 h 57150"/>
                <a:gd name="connsiteX5" fmla="*/ 32742 w 47625"/>
                <a:gd name="connsiteY5" fmla="*/ 56912 h 57150"/>
                <a:gd name="connsiteX6" fmla="*/ 27027 w 47625"/>
                <a:gd name="connsiteY6" fmla="*/ 56912 h 57150"/>
                <a:gd name="connsiteX7" fmla="*/ 3215 w 47625"/>
                <a:gd name="connsiteY7" fmla="*/ 43577 h 57150"/>
                <a:gd name="connsiteX8" fmla="*/ 357 w 47625"/>
                <a:gd name="connsiteY8" fmla="*/ 3881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57150">
                  <a:moveTo>
                    <a:pt x="357" y="38814"/>
                  </a:moveTo>
                  <a:lnTo>
                    <a:pt x="21312" y="714"/>
                  </a:lnTo>
                  <a:cubicBezTo>
                    <a:pt x="22265" y="-238"/>
                    <a:pt x="24170" y="-238"/>
                    <a:pt x="27027" y="714"/>
                  </a:cubicBezTo>
                  <a:lnTo>
                    <a:pt x="50840" y="14049"/>
                  </a:lnTo>
                  <a:cubicBezTo>
                    <a:pt x="52745" y="15002"/>
                    <a:pt x="54650" y="17859"/>
                    <a:pt x="53697" y="18812"/>
                  </a:cubicBezTo>
                  <a:lnTo>
                    <a:pt x="32742" y="56912"/>
                  </a:lnTo>
                  <a:cubicBezTo>
                    <a:pt x="31790" y="57864"/>
                    <a:pt x="29885" y="57864"/>
                    <a:pt x="27027" y="56912"/>
                  </a:cubicBezTo>
                  <a:lnTo>
                    <a:pt x="3215" y="43577"/>
                  </a:lnTo>
                  <a:cubicBezTo>
                    <a:pt x="357" y="42624"/>
                    <a:pt x="-595" y="40719"/>
                    <a:pt x="357" y="38814"/>
                  </a:cubicBezTo>
                  <a:close/>
                </a:path>
              </a:pathLst>
            </a:custGeom>
            <a:solidFill>
              <a:srgbClr val="788F9B"/>
            </a:solidFill>
            <a:ln w="9525"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3534F272-C115-43F0-A1FD-8EB93DE4D8B9}"/>
                </a:ext>
              </a:extLst>
            </p:cNvPr>
            <p:cNvSpPr/>
            <p:nvPr/>
          </p:nvSpPr>
          <p:spPr>
            <a:xfrm>
              <a:off x="6303411" y="3057049"/>
              <a:ext cx="161925" cy="123825"/>
            </a:xfrm>
            <a:custGeom>
              <a:avLst/>
              <a:gdLst>
                <a:gd name="connsiteX0" fmla="*/ 234 w 161925"/>
                <a:gd name="connsiteY0" fmla="*/ 44291 h 123825"/>
                <a:gd name="connsiteX1" fmla="*/ 23094 w 161925"/>
                <a:gd name="connsiteY1" fmla="*/ 1429 h 123825"/>
                <a:gd name="connsiteX2" fmla="*/ 32619 w 161925"/>
                <a:gd name="connsiteY2" fmla="*/ 1429 h 123825"/>
                <a:gd name="connsiteX3" fmla="*/ 160254 w 161925"/>
                <a:gd name="connsiteY3" fmla="*/ 66199 h 123825"/>
                <a:gd name="connsiteX4" fmla="*/ 167874 w 161925"/>
                <a:gd name="connsiteY4" fmla="*/ 75724 h 123825"/>
                <a:gd name="connsiteX5" fmla="*/ 141204 w 161925"/>
                <a:gd name="connsiteY5" fmla="*/ 125254 h 123825"/>
                <a:gd name="connsiteX6" fmla="*/ 129774 w 161925"/>
                <a:gd name="connsiteY6" fmla="*/ 124301 h 123825"/>
                <a:gd name="connsiteX7" fmla="*/ 6901 w 161925"/>
                <a:gd name="connsiteY7" fmla="*/ 51911 h 123825"/>
                <a:gd name="connsiteX8" fmla="*/ 234 w 161925"/>
                <a:gd name="connsiteY8" fmla="*/ 4429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23825">
                  <a:moveTo>
                    <a:pt x="234" y="44291"/>
                  </a:moveTo>
                  <a:lnTo>
                    <a:pt x="23094" y="1429"/>
                  </a:lnTo>
                  <a:cubicBezTo>
                    <a:pt x="24046" y="-476"/>
                    <a:pt x="27856" y="-476"/>
                    <a:pt x="32619" y="1429"/>
                  </a:cubicBezTo>
                  <a:lnTo>
                    <a:pt x="160254" y="66199"/>
                  </a:lnTo>
                  <a:cubicBezTo>
                    <a:pt x="165969" y="69056"/>
                    <a:pt x="168826" y="72866"/>
                    <a:pt x="167874" y="75724"/>
                  </a:cubicBezTo>
                  <a:lnTo>
                    <a:pt x="141204" y="125254"/>
                  </a:lnTo>
                  <a:cubicBezTo>
                    <a:pt x="140251" y="127159"/>
                    <a:pt x="134536" y="127159"/>
                    <a:pt x="129774" y="124301"/>
                  </a:cubicBezTo>
                  <a:lnTo>
                    <a:pt x="6901" y="51911"/>
                  </a:lnTo>
                  <a:cubicBezTo>
                    <a:pt x="1186" y="50006"/>
                    <a:pt x="-719" y="46196"/>
                    <a:pt x="234" y="44291"/>
                  </a:cubicBezTo>
                  <a:close/>
                </a:path>
              </a:pathLst>
            </a:custGeom>
            <a:solidFill>
              <a:srgbClr val="F62F48"/>
            </a:solidFill>
            <a:ln w="9525"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D132B800-7FCB-4F3F-812C-36A1F4B9232A}"/>
                </a:ext>
              </a:extLst>
            </p:cNvPr>
            <p:cNvSpPr/>
            <p:nvPr/>
          </p:nvSpPr>
          <p:spPr>
            <a:xfrm>
              <a:off x="6252210" y="3034665"/>
              <a:ext cx="57150" cy="47625"/>
            </a:xfrm>
            <a:custGeom>
              <a:avLst/>
              <a:gdLst>
                <a:gd name="connsiteX0" fmla="*/ 18098 w 57150"/>
                <a:gd name="connsiteY0" fmla="*/ 0 h 47625"/>
                <a:gd name="connsiteX1" fmla="*/ 0 w 57150"/>
                <a:gd name="connsiteY1" fmla="*/ 32385 h 47625"/>
                <a:gd name="connsiteX2" fmla="*/ 3810 w 57150"/>
                <a:gd name="connsiteY2" fmla="*/ 35243 h 47625"/>
                <a:gd name="connsiteX3" fmla="*/ 33338 w 57150"/>
                <a:gd name="connsiteY3" fmla="*/ 52388 h 47625"/>
                <a:gd name="connsiteX4" fmla="*/ 37148 w 57150"/>
                <a:gd name="connsiteY4" fmla="*/ 54293 h 47625"/>
                <a:gd name="connsiteX5" fmla="*/ 57150 w 57150"/>
                <a:gd name="connsiteY5" fmla="*/ 190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47625">
                  <a:moveTo>
                    <a:pt x="18098" y="0"/>
                  </a:moveTo>
                  <a:lnTo>
                    <a:pt x="0" y="32385"/>
                  </a:lnTo>
                  <a:lnTo>
                    <a:pt x="3810" y="35243"/>
                  </a:lnTo>
                  <a:lnTo>
                    <a:pt x="33338" y="52388"/>
                  </a:lnTo>
                  <a:lnTo>
                    <a:pt x="37148" y="54293"/>
                  </a:lnTo>
                  <a:lnTo>
                    <a:pt x="57150" y="19050"/>
                  </a:lnTo>
                  <a:close/>
                </a:path>
              </a:pathLst>
            </a:custGeom>
            <a:solidFill>
              <a:srgbClr val="788F9B"/>
            </a:solidFill>
            <a:ln w="9525"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5CE1F358-8F97-40F7-B067-ABD001CB989A}"/>
                </a:ext>
              </a:extLst>
            </p:cNvPr>
            <p:cNvSpPr/>
            <p:nvPr/>
          </p:nvSpPr>
          <p:spPr>
            <a:xfrm>
              <a:off x="6252805" y="3029277"/>
              <a:ext cx="47625" cy="57150"/>
            </a:xfrm>
            <a:custGeom>
              <a:avLst/>
              <a:gdLst>
                <a:gd name="connsiteX0" fmla="*/ 357 w 47625"/>
                <a:gd name="connsiteY0" fmla="*/ 46346 h 57150"/>
                <a:gd name="connsiteX1" fmla="*/ 25122 w 47625"/>
                <a:gd name="connsiteY1" fmla="*/ 1578 h 57150"/>
                <a:gd name="connsiteX2" fmla="*/ 30837 w 47625"/>
                <a:gd name="connsiteY2" fmla="*/ 626 h 57150"/>
                <a:gd name="connsiteX3" fmla="*/ 52745 w 47625"/>
                <a:gd name="connsiteY3" fmla="*/ 13008 h 57150"/>
                <a:gd name="connsiteX4" fmla="*/ 55602 w 47625"/>
                <a:gd name="connsiteY4" fmla="*/ 17771 h 57150"/>
                <a:gd name="connsiteX5" fmla="*/ 30837 w 47625"/>
                <a:gd name="connsiteY5" fmla="*/ 62538 h 57150"/>
                <a:gd name="connsiteX6" fmla="*/ 25122 w 47625"/>
                <a:gd name="connsiteY6" fmla="*/ 63491 h 57150"/>
                <a:gd name="connsiteX7" fmla="*/ 3215 w 47625"/>
                <a:gd name="connsiteY7" fmla="*/ 51108 h 57150"/>
                <a:gd name="connsiteX8" fmla="*/ 357 w 47625"/>
                <a:gd name="connsiteY8" fmla="*/ 4634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57150">
                  <a:moveTo>
                    <a:pt x="357" y="46346"/>
                  </a:moveTo>
                  <a:lnTo>
                    <a:pt x="25122" y="1578"/>
                  </a:lnTo>
                  <a:cubicBezTo>
                    <a:pt x="26075" y="-327"/>
                    <a:pt x="27980" y="-327"/>
                    <a:pt x="30837" y="626"/>
                  </a:cubicBezTo>
                  <a:lnTo>
                    <a:pt x="52745" y="13008"/>
                  </a:lnTo>
                  <a:cubicBezTo>
                    <a:pt x="54650" y="13961"/>
                    <a:pt x="55602" y="16818"/>
                    <a:pt x="55602" y="17771"/>
                  </a:cubicBezTo>
                  <a:lnTo>
                    <a:pt x="30837" y="62538"/>
                  </a:lnTo>
                  <a:cubicBezTo>
                    <a:pt x="29885" y="64443"/>
                    <a:pt x="27980" y="64443"/>
                    <a:pt x="25122" y="63491"/>
                  </a:cubicBezTo>
                  <a:lnTo>
                    <a:pt x="3215" y="51108"/>
                  </a:lnTo>
                  <a:cubicBezTo>
                    <a:pt x="357" y="50156"/>
                    <a:pt x="-595" y="47298"/>
                    <a:pt x="357" y="46346"/>
                  </a:cubicBezTo>
                  <a:close/>
                </a:path>
              </a:pathLst>
            </a:custGeom>
            <a:solidFill>
              <a:srgbClr val="F62F48"/>
            </a:solidFill>
            <a:ln w="9525"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34854080-99DB-4117-B22F-AA8FFA6CA3B0}"/>
                </a:ext>
              </a:extLst>
            </p:cNvPr>
            <p:cNvSpPr/>
            <p:nvPr/>
          </p:nvSpPr>
          <p:spPr>
            <a:xfrm>
              <a:off x="6228398" y="3024188"/>
              <a:ext cx="228600" cy="133350"/>
            </a:xfrm>
            <a:custGeom>
              <a:avLst/>
              <a:gdLst>
                <a:gd name="connsiteX0" fmla="*/ 10477 w 228600"/>
                <a:gd name="connsiteY0" fmla="*/ 0 h 133350"/>
                <a:gd name="connsiteX1" fmla="*/ 235268 w 228600"/>
                <a:gd name="connsiteY1" fmla="*/ 122873 h 133350"/>
                <a:gd name="connsiteX2" fmla="*/ 223837 w 228600"/>
                <a:gd name="connsiteY2" fmla="*/ 141923 h 133350"/>
                <a:gd name="connsiteX3" fmla="*/ 0 w 228600"/>
                <a:gd name="connsiteY3" fmla="*/ 19050 h 133350"/>
              </a:gdLst>
              <a:ahLst/>
              <a:cxnLst>
                <a:cxn ang="0">
                  <a:pos x="connsiteX0" y="connsiteY0"/>
                </a:cxn>
                <a:cxn ang="0">
                  <a:pos x="connsiteX1" y="connsiteY1"/>
                </a:cxn>
                <a:cxn ang="0">
                  <a:pos x="connsiteX2" y="connsiteY2"/>
                </a:cxn>
                <a:cxn ang="0">
                  <a:pos x="connsiteX3" y="connsiteY3"/>
                </a:cxn>
              </a:cxnLst>
              <a:rect l="l" t="t" r="r" b="b"/>
              <a:pathLst>
                <a:path w="228600" h="133350">
                  <a:moveTo>
                    <a:pt x="10477" y="0"/>
                  </a:moveTo>
                  <a:lnTo>
                    <a:pt x="235268" y="122873"/>
                  </a:lnTo>
                  <a:lnTo>
                    <a:pt x="223837" y="141923"/>
                  </a:lnTo>
                  <a:lnTo>
                    <a:pt x="0" y="19050"/>
                  </a:lnTo>
                  <a:close/>
                </a:path>
              </a:pathLst>
            </a:custGeom>
            <a:solidFill>
              <a:srgbClr val="B1BAC3">
                <a:alpha val="54000"/>
              </a:srgbClr>
            </a:solidFill>
            <a:ln w="9525"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78E03DAF-C007-4ABD-A7C0-27CF34D59C5E}"/>
                </a:ext>
              </a:extLst>
            </p:cNvPr>
            <p:cNvSpPr/>
            <p:nvPr/>
          </p:nvSpPr>
          <p:spPr>
            <a:xfrm>
              <a:off x="5902121" y="2759406"/>
              <a:ext cx="361950" cy="361950"/>
            </a:xfrm>
            <a:custGeom>
              <a:avLst/>
              <a:gdLst>
                <a:gd name="connsiteX0" fmla="*/ 254839 w 361950"/>
                <a:gd name="connsiteY0" fmla="*/ 352411 h 361950"/>
                <a:gd name="connsiteX1" fmla="*/ 352946 w 361950"/>
                <a:gd name="connsiteY1" fmla="*/ 112381 h 361950"/>
                <a:gd name="connsiteX2" fmla="*/ 112916 w 361950"/>
                <a:gd name="connsiteY2" fmla="*/ 14274 h 361950"/>
                <a:gd name="connsiteX3" fmla="*/ 14809 w 361950"/>
                <a:gd name="connsiteY3" fmla="*/ 255256 h 361950"/>
                <a:gd name="connsiteX4" fmla="*/ 254839 w 361950"/>
                <a:gd name="connsiteY4" fmla="*/ 352411 h 361950"/>
                <a:gd name="connsiteX5" fmla="*/ 244361 w 361950"/>
                <a:gd name="connsiteY5" fmla="*/ 328599 h 361950"/>
                <a:gd name="connsiteX6" fmla="*/ 38621 w 361950"/>
                <a:gd name="connsiteY6" fmla="*/ 244779 h 361950"/>
                <a:gd name="connsiteX7" fmla="*/ 122441 w 361950"/>
                <a:gd name="connsiteY7" fmla="*/ 39039 h 361950"/>
                <a:gd name="connsiteX8" fmla="*/ 328181 w 361950"/>
                <a:gd name="connsiteY8" fmla="*/ 122859 h 361950"/>
                <a:gd name="connsiteX9" fmla="*/ 244361 w 361950"/>
                <a:gd name="connsiteY9" fmla="*/ 32859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361950">
                  <a:moveTo>
                    <a:pt x="254839" y="352411"/>
                  </a:moveTo>
                  <a:cubicBezTo>
                    <a:pt x="348184" y="313359"/>
                    <a:pt x="391999" y="205726"/>
                    <a:pt x="352946" y="112381"/>
                  </a:cubicBezTo>
                  <a:cubicBezTo>
                    <a:pt x="313894" y="19036"/>
                    <a:pt x="206261" y="-24779"/>
                    <a:pt x="112916" y="14274"/>
                  </a:cubicBezTo>
                  <a:cubicBezTo>
                    <a:pt x="18619" y="54279"/>
                    <a:pt x="-25196" y="161911"/>
                    <a:pt x="14809" y="255256"/>
                  </a:cubicBezTo>
                  <a:cubicBezTo>
                    <a:pt x="53861" y="348601"/>
                    <a:pt x="161494" y="392416"/>
                    <a:pt x="254839" y="352411"/>
                  </a:cubicBezTo>
                  <a:close/>
                  <a:moveTo>
                    <a:pt x="244361" y="328599"/>
                  </a:moveTo>
                  <a:cubicBezTo>
                    <a:pt x="164351" y="361936"/>
                    <a:pt x="71959" y="324789"/>
                    <a:pt x="38621" y="244779"/>
                  </a:cubicBezTo>
                  <a:cubicBezTo>
                    <a:pt x="5284" y="164769"/>
                    <a:pt x="42431" y="72376"/>
                    <a:pt x="122441" y="39039"/>
                  </a:cubicBezTo>
                  <a:cubicBezTo>
                    <a:pt x="202451" y="5701"/>
                    <a:pt x="294844" y="42849"/>
                    <a:pt x="328181" y="122859"/>
                  </a:cubicBezTo>
                  <a:cubicBezTo>
                    <a:pt x="361519" y="201916"/>
                    <a:pt x="324371" y="294309"/>
                    <a:pt x="244361" y="328599"/>
                  </a:cubicBezTo>
                  <a:close/>
                </a:path>
              </a:pathLst>
            </a:custGeom>
            <a:solidFill>
              <a:srgbClr val="FFFFFF"/>
            </a:solidFill>
            <a:ln w="9525"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BCF3B3D3-9F90-4677-A181-DD4E81D04185}"/>
                </a:ext>
              </a:extLst>
            </p:cNvPr>
            <p:cNvSpPr/>
            <p:nvPr/>
          </p:nvSpPr>
          <p:spPr>
            <a:xfrm>
              <a:off x="5922035" y="2785467"/>
              <a:ext cx="323850" cy="323850"/>
            </a:xfrm>
            <a:custGeom>
              <a:avLst/>
              <a:gdLst>
                <a:gd name="connsiteX0" fmla="*/ 222543 w 323850"/>
                <a:gd name="connsiteY0" fmla="*/ 296823 h 323850"/>
                <a:gd name="connsiteX1" fmla="*/ 303505 w 323850"/>
                <a:gd name="connsiteY1" fmla="*/ 97750 h 323850"/>
                <a:gd name="connsiteX2" fmla="*/ 104433 w 323850"/>
                <a:gd name="connsiteY2" fmla="*/ 16788 h 323850"/>
                <a:gd name="connsiteX3" fmla="*/ 23470 w 323850"/>
                <a:gd name="connsiteY3" fmla="*/ 215860 h 323850"/>
                <a:gd name="connsiteX4" fmla="*/ 222543 w 323850"/>
                <a:gd name="connsiteY4" fmla="*/ 296823 h 323850"/>
                <a:gd name="connsiteX5" fmla="*/ 225400 w 323850"/>
                <a:gd name="connsiteY5" fmla="*/ 312063 h 323850"/>
                <a:gd name="connsiteX6" fmla="*/ 12993 w 323850"/>
                <a:gd name="connsiteY6" fmla="*/ 225385 h 323850"/>
                <a:gd name="connsiteX7" fmla="*/ 98718 w 323850"/>
                <a:gd name="connsiteY7" fmla="*/ 12978 h 323850"/>
                <a:gd name="connsiteX8" fmla="*/ 311125 w 323850"/>
                <a:gd name="connsiteY8" fmla="*/ 99655 h 323850"/>
                <a:gd name="connsiteX9" fmla="*/ 225400 w 323850"/>
                <a:gd name="connsiteY9" fmla="*/ 31206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3850">
                  <a:moveTo>
                    <a:pt x="222543" y="296823"/>
                  </a:moveTo>
                  <a:cubicBezTo>
                    <a:pt x="299695" y="264438"/>
                    <a:pt x="335890" y="174903"/>
                    <a:pt x="303505" y="97750"/>
                  </a:cubicBezTo>
                  <a:cubicBezTo>
                    <a:pt x="271120" y="20598"/>
                    <a:pt x="181585" y="-15597"/>
                    <a:pt x="104433" y="16788"/>
                  </a:cubicBezTo>
                  <a:cubicBezTo>
                    <a:pt x="27280" y="49173"/>
                    <a:pt x="-8915" y="138708"/>
                    <a:pt x="23470" y="215860"/>
                  </a:cubicBezTo>
                  <a:cubicBezTo>
                    <a:pt x="56808" y="293965"/>
                    <a:pt x="145390" y="330160"/>
                    <a:pt x="222543" y="296823"/>
                  </a:cubicBezTo>
                  <a:close/>
                  <a:moveTo>
                    <a:pt x="225400" y="312063"/>
                  </a:moveTo>
                  <a:cubicBezTo>
                    <a:pt x="142533" y="347305"/>
                    <a:pt x="48235" y="308253"/>
                    <a:pt x="12993" y="225385"/>
                  </a:cubicBezTo>
                  <a:cubicBezTo>
                    <a:pt x="-22250" y="142518"/>
                    <a:pt x="16803" y="47268"/>
                    <a:pt x="98718" y="12978"/>
                  </a:cubicBezTo>
                  <a:cubicBezTo>
                    <a:pt x="181585" y="-22265"/>
                    <a:pt x="275883" y="16788"/>
                    <a:pt x="311125" y="99655"/>
                  </a:cubicBezTo>
                  <a:cubicBezTo>
                    <a:pt x="346368" y="182523"/>
                    <a:pt x="307315" y="276820"/>
                    <a:pt x="225400" y="312063"/>
                  </a:cubicBezTo>
                  <a:close/>
                </a:path>
              </a:pathLst>
            </a:custGeom>
            <a:solidFill>
              <a:srgbClr val="788F9B"/>
            </a:solidFill>
            <a:ln w="9525"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704F311C-9180-4220-9C47-6CD447B5A8F4}"/>
                </a:ext>
              </a:extLst>
            </p:cNvPr>
            <p:cNvSpPr/>
            <p:nvPr/>
          </p:nvSpPr>
          <p:spPr>
            <a:xfrm>
              <a:off x="5939676" y="2808922"/>
              <a:ext cx="171450" cy="276225"/>
            </a:xfrm>
            <a:custGeom>
              <a:avLst/>
              <a:gdLst>
                <a:gd name="connsiteX0" fmla="*/ 35356 w 171450"/>
                <a:gd name="connsiteY0" fmla="*/ 228600 h 276225"/>
                <a:gd name="connsiteX1" fmla="*/ 114 w 171450"/>
                <a:gd name="connsiteY1" fmla="*/ 142875 h 276225"/>
                <a:gd name="connsiteX2" fmla="*/ 24879 w 171450"/>
                <a:gd name="connsiteY2" fmla="*/ 48578 h 276225"/>
                <a:gd name="connsiteX3" fmla="*/ 59169 w 171450"/>
                <a:gd name="connsiteY3" fmla="*/ 17145 h 276225"/>
                <a:gd name="connsiteX4" fmla="*/ 79171 w 171450"/>
                <a:gd name="connsiteY4" fmla="*/ 6668 h 276225"/>
                <a:gd name="connsiteX5" fmla="*/ 99174 w 171450"/>
                <a:gd name="connsiteY5" fmla="*/ 0 h 276225"/>
                <a:gd name="connsiteX6" fmla="*/ 49644 w 171450"/>
                <a:gd name="connsiteY6" fmla="*/ 65723 h 276225"/>
                <a:gd name="connsiteX7" fmla="*/ 61074 w 171450"/>
                <a:gd name="connsiteY7" fmla="*/ 165735 h 276225"/>
                <a:gd name="connsiteX8" fmla="*/ 97269 w 171450"/>
                <a:gd name="connsiteY8" fmla="*/ 201930 h 276225"/>
                <a:gd name="connsiteX9" fmla="*/ 148704 w 171450"/>
                <a:gd name="connsiteY9" fmla="*/ 220980 h 276225"/>
                <a:gd name="connsiteX10" fmla="*/ 173469 w 171450"/>
                <a:gd name="connsiteY10" fmla="*/ 246698 h 276225"/>
                <a:gd name="connsiteX11" fmla="*/ 119176 w 171450"/>
                <a:gd name="connsiteY11" fmla="*/ 280035 h 276225"/>
                <a:gd name="connsiteX12" fmla="*/ 35356 w 171450"/>
                <a:gd name="connsiteY12" fmla="*/ 22860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276225">
                  <a:moveTo>
                    <a:pt x="35356" y="228600"/>
                  </a:moveTo>
                  <a:cubicBezTo>
                    <a:pt x="14401" y="204788"/>
                    <a:pt x="1066" y="174308"/>
                    <a:pt x="114" y="142875"/>
                  </a:cubicBezTo>
                  <a:cubicBezTo>
                    <a:pt x="-839" y="108585"/>
                    <a:pt x="3924" y="76200"/>
                    <a:pt x="24879" y="48578"/>
                  </a:cubicBezTo>
                  <a:cubicBezTo>
                    <a:pt x="34404" y="36195"/>
                    <a:pt x="45834" y="25718"/>
                    <a:pt x="59169" y="17145"/>
                  </a:cubicBezTo>
                  <a:cubicBezTo>
                    <a:pt x="65836" y="13335"/>
                    <a:pt x="72504" y="9525"/>
                    <a:pt x="79171" y="6668"/>
                  </a:cubicBezTo>
                  <a:cubicBezTo>
                    <a:pt x="83934" y="4763"/>
                    <a:pt x="95364" y="2858"/>
                    <a:pt x="99174" y="0"/>
                  </a:cubicBezTo>
                  <a:cubicBezTo>
                    <a:pt x="78219" y="18097"/>
                    <a:pt x="59169" y="40005"/>
                    <a:pt x="49644" y="65723"/>
                  </a:cubicBezTo>
                  <a:cubicBezTo>
                    <a:pt x="37261" y="99060"/>
                    <a:pt x="42976" y="136208"/>
                    <a:pt x="61074" y="165735"/>
                  </a:cubicBezTo>
                  <a:cubicBezTo>
                    <a:pt x="70599" y="180023"/>
                    <a:pt x="82029" y="193358"/>
                    <a:pt x="97269" y="201930"/>
                  </a:cubicBezTo>
                  <a:cubicBezTo>
                    <a:pt x="113461" y="211455"/>
                    <a:pt x="133464" y="211455"/>
                    <a:pt x="148704" y="220980"/>
                  </a:cubicBezTo>
                  <a:cubicBezTo>
                    <a:pt x="159181" y="226695"/>
                    <a:pt x="168706" y="235267"/>
                    <a:pt x="173469" y="246698"/>
                  </a:cubicBezTo>
                  <a:cubicBezTo>
                    <a:pt x="186804" y="280988"/>
                    <a:pt x="142036" y="284798"/>
                    <a:pt x="119176" y="280035"/>
                  </a:cubicBezTo>
                  <a:cubicBezTo>
                    <a:pt x="86791" y="271463"/>
                    <a:pt x="57264" y="253365"/>
                    <a:pt x="35356" y="228600"/>
                  </a:cubicBezTo>
                  <a:close/>
                </a:path>
              </a:pathLst>
            </a:custGeom>
            <a:solidFill>
              <a:srgbClr val="F0F1F1">
                <a:alpha val="34000"/>
              </a:srgbClr>
            </a:solidFill>
            <a:ln w="9525" cap="flat">
              <a:noFill/>
              <a:prstDash val="solid"/>
              <a:miter/>
            </a:ln>
          </p:spPr>
          <p:txBody>
            <a:bodyPr rtlCol="0" anchor="ctr"/>
            <a:lstStyle/>
            <a:p>
              <a:endParaRPr lang="en-US" dirty="0"/>
            </a:p>
          </p:txBody>
        </p:sp>
      </p:grpSp>
      <p:sp>
        <p:nvSpPr>
          <p:cNvPr id="798" name="Rectangle 4">
            <a:extLst>
              <a:ext uri="{FF2B5EF4-FFF2-40B4-BE49-F238E27FC236}">
                <a16:creationId xmlns:a16="http://schemas.microsoft.com/office/drawing/2014/main" id="{A7B811D6-A630-4098-8777-CCFB461D1E59}"/>
              </a:ext>
            </a:extLst>
          </p:cNvPr>
          <p:cNvSpPr/>
          <p:nvPr/>
        </p:nvSpPr>
        <p:spPr>
          <a:xfrm rot="16200000" flipH="1" flipV="1">
            <a:off x="7195263" y="563421"/>
            <a:ext cx="641791"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solidFill>
                <a:schemeClr val="accent2"/>
              </a:solidFill>
            </a:endParaRPr>
          </a:p>
        </p:txBody>
      </p:sp>
      <p:sp>
        <p:nvSpPr>
          <p:cNvPr id="799" name="Rectangle 4">
            <a:extLst>
              <a:ext uri="{FF2B5EF4-FFF2-40B4-BE49-F238E27FC236}">
                <a16:creationId xmlns:a16="http://schemas.microsoft.com/office/drawing/2014/main" id="{B58A02BA-3931-416F-9E99-30E0B63FB12C}"/>
              </a:ext>
            </a:extLst>
          </p:cNvPr>
          <p:cNvSpPr/>
          <p:nvPr/>
        </p:nvSpPr>
        <p:spPr>
          <a:xfrm rot="5400000" flipV="1">
            <a:off x="4354947" y="563421"/>
            <a:ext cx="641790"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solidFill>
                <a:schemeClr val="accent2"/>
              </a:solidFill>
            </a:endParaRPr>
          </a:p>
        </p:txBody>
      </p:sp>
      <p:sp>
        <p:nvSpPr>
          <p:cNvPr id="800" name="Rounded Rectangle 34">
            <a:extLst>
              <a:ext uri="{FF2B5EF4-FFF2-40B4-BE49-F238E27FC236}">
                <a16:creationId xmlns:a16="http://schemas.microsoft.com/office/drawing/2014/main" id="{4A484305-05B8-4885-8101-8AB36154B80C}"/>
              </a:ext>
            </a:extLst>
          </p:cNvPr>
          <p:cNvSpPr/>
          <p:nvPr/>
        </p:nvSpPr>
        <p:spPr bwMode="auto">
          <a:xfrm>
            <a:off x="4435619" y="665951"/>
            <a:ext cx="3306333" cy="650063"/>
          </a:xfrm>
          <a:prstGeom prst="roundRect">
            <a:avLst>
              <a:gd name="adj" fmla="val 16667"/>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algn="ctr">
              <a:defRPr/>
            </a:pPr>
            <a:endParaRPr lang="en-US" sz="1350" kern="0" dirty="0">
              <a:solidFill>
                <a:schemeClr val="accent2"/>
              </a:solidFill>
            </a:endParaRPr>
          </a:p>
        </p:txBody>
      </p:sp>
      <p:sp>
        <p:nvSpPr>
          <p:cNvPr id="801" name="Round Same Side Corner Rectangle 36">
            <a:extLst>
              <a:ext uri="{FF2B5EF4-FFF2-40B4-BE49-F238E27FC236}">
                <a16:creationId xmlns:a16="http://schemas.microsoft.com/office/drawing/2014/main" id="{0030A6D3-BD40-453D-A68A-256333635BDA}"/>
              </a:ext>
            </a:extLst>
          </p:cNvPr>
          <p:cNvSpPr/>
          <p:nvPr/>
        </p:nvSpPr>
        <p:spPr>
          <a:xfrm flipV="1">
            <a:off x="4434640" y="673494"/>
            <a:ext cx="3309854" cy="112129"/>
          </a:xfrm>
          <a:prstGeom prst="round2SameRect">
            <a:avLst>
              <a:gd name="adj1" fmla="val 4094"/>
              <a:gd name="adj2"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accent2"/>
              </a:solidFill>
            </a:endParaRPr>
          </a:p>
        </p:txBody>
      </p:sp>
      <p:sp>
        <p:nvSpPr>
          <p:cNvPr id="802" name="Rounded Rectangle 32">
            <a:extLst>
              <a:ext uri="{FF2B5EF4-FFF2-40B4-BE49-F238E27FC236}">
                <a16:creationId xmlns:a16="http://schemas.microsoft.com/office/drawing/2014/main" id="{1D83E2DE-D705-4DAC-B968-1697310D7A0B}"/>
              </a:ext>
            </a:extLst>
          </p:cNvPr>
          <p:cNvSpPr/>
          <p:nvPr/>
        </p:nvSpPr>
        <p:spPr bwMode="auto">
          <a:xfrm>
            <a:off x="4435619" y="1355002"/>
            <a:ext cx="3306333" cy="3197156"/>
          </a:xfrm>
          <a:prstGeom prst="roundRect">
            <a:avLst>
              <a:gd name="adj" fmla="val 1991"/>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algn="ctr">
              <a:defRPr/>
            </a:pPr>
            <a:endParaRPr lang="en-US" sz="1350" kern="0" dirty="0">
              <a:solidFill>
                <a:schemeClr val="accent2"/>
              </a:solidFill>
            </a:endParaRPr>
          </a:p>
        </p:txBody>
      </p:sp>
      <p:sp>
        <p:nvSpPr>
          <p:cNvPr id="803" name="Round Same Side Corner Rectangle 37">
            <a:extLst>
              <a:ext uri="{FF2B5EF4-FFF2-40B4-BE49-F238E27FC236}">
                <a16:creationId xmlns:a16="http://schemas.microsoft.com/office/drawing/2014/main" id="{CD03C293-8431-4CB4-BAA6-69E4742BB330}"/>
              </a:ext>
            </a:extLst>
          </p:cNvPr>
          <p:cNvSpPr/>
          <p:nvPr/>
        </p:nvSpPr>
        <p:spPr>
          <a:xfrm>
            <a:off x="4434640" y="4491060"/>
            <a:ext cx="3309854" cy="61098"/>
          </a:xfrm>
          <a:prstGeom prst="round2SameRect">
            <a:avLst>
              <a:gd name="adj1" fmla="val 4094"/>
              <a:gd name="adj2"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accent2"/>
              </a:solidFill>
            </a:endParaRPr>
          </a:p>
        </p:txBody>
      </p:sp>
      <p:sp>
        <p:nvSpPr>
          <p:cNvPr id="804" name="Rectangle 803">
            <a:extLst>
              <a:ext uri="{FF2B5EF4-FFF2-40B4-BE49-F238E27FC236}">
                <a16:creationId xmlns:a16="http://schemas.microsoft.com/office/drawing/2014/main" id="{13E22441-F713-4DF7-9455-762F384EC835}"/>
              </a:ext>
            </a:extLst>
          </p:cNvPr>
          <p:cNvSpPr/>
          <p:nvPr/>
        </p:nvSpPr>
        <p:spPr>
          <a:xfrm>
            <a:off x="5566847" y="865788"/>
            <a:ext cx="1043876" cy="369332"/>
          </a:xfrm>
          <a:prstGeom prst="rect">
            <a:avLst/>
          </a:prstGeom>
        </p:spPr>
        <p:txBody>
          <a:bodyPr wrap="none">
            <a:spAutoFit/>
          </a:bodyPr>
          <a:lstStyle/>
          <a:p>
            <a:pPr algn="ctr"/>
            <a:r>
              <a:rPr lang="en-US" b="1" dirty="0">
                <a:solidFill>
                  <a:schemeClr val="accent4"/>
                </a:solidFill>
                <a:latin typeface="Arial" panose="020B0604020202020204" pitchFamily="34" charset="0"/>
                <a:cs typeface="Arial" panose="020B0604020202020204" pitchFamily="34" charset="0"/>
              </a:rPr>
              <a:t>Prepare</a:t>
            </a:r>
          </a:p>
        </p:txBody>
      </p:sp>
      <p:sp>
        <p:nvSpPr>
          <p:cNvPr id="805" name="Rectangle: Rounded Corners 804">
            <a:extLst>
              <a:ext uri="{FF2B5EF4-FFF2-40B4-BE49-F238E27FC236}">
                <a16:creationId xmlns:a16="http://schemas.microsoft.com/office/drawing/2014/main" id="{64CABD4C-E55E-4426-8138-A69974FFC166}"/>
              </a:ext>
            </a:extLst>
          </p:cNvPr>
          <p:cNvSpPr/>
          <p:nvPr/>
        </p:nvSpPr>
        <p:spPr>
          <a:xfrm>
            <a:off x="4501385" y="1396442"/>
            <a:ext cx="3225458" cy="1229259"/>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3-tier learning architecture</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Future relevant skill building</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Blend with industry and functional expertise for L&amp;D</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Core analytics and consulting skill as specialist tracks</a:t>
            </a:r>
          </a:p>
        </p:txBody>
      </p:sp>
      <p:sp>
        <p:nvSpPr>
          <p:cNvPr id="806" name="Arrow: Pentagon 805">
            <a:extLst>
              <a:ext uri="{FF2B5EF4-FFF2-40B4-BE49-F238E27FC236}">
                <a16:creationId xmlns:a16="http://schemas.microsoft.com/office/drawing/2014/main" id="{7BE7C586-D602-4DAC-B97A-01F9F920F1AE}"/>
              </a:ext>
            </a:extLst>
          </p:cNvPr>
          <p:cNvSpPr/>
          <p:nvPr/>
        </p:nvSpPr>
        <p:spPr>
          <a:xfrm rot="16200000">
            <a:off x="5299518" y="2049771"/>
            <a:ext cx="1576579" cy="3306333"/>
          </a:xfrm>
          <a:prstGeom prst="homePlate">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9" name="Rectangle 4">
            <a:extLst>
              <a:ext uri="{FF2B5EF4-FFF2-40B4-BE49-F238E27FC236}">
                <a16:creationId xmlns:a16="http://schemas.microsoft.com/office/drawing/2014/main" id="{A0853626-8428-4A1A-AFBC-8B2DA2F1CA35}"/>
              </a:ext>
            </a:extLst>
          </p:cNvPr>
          <p:cNvSpPr/>
          <p:nvPr/>
        </p:nvSpPr>
        <p:spPr>
          <a:xfrm rot="16200000" flipH="1" flipV="1">
            <a:off x="11110038" y="563421"/>
            <a:ext cx="641791"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solidFill>
                <a:schemeClr val="accent2"/>
              </a:solidFill>
            </a:endParaRPr>
          </a:p>
        </p:txBody>
      </p:sp>
      <p:sp>
        <p:nvSpPr>
          <p:cNvPr id="960" name="Rectangle 4">
            <a:extLst>
              <a:ext uri="{FF2B5EF4-FFF2-40B4-BE49-F238E27FC236}">
                <a16:creationId xmlns:a16="http://schemas.microsoft.com/office/drawing/2014/main" id="{F8CBB013-3C69-40FC-8A4E-EEA3341B70B7}"/>
              </a:ext>
            </a:extLst>
          </p:cNvPr>
          <p:cNvSpPr/>
          <p:nvPr/>
        </p:nvSpPr>
        <p:spPr>
          <a:xfrm rot="5400000" flipV="1">
            <a:off x="8269722" y="563421"/>
            <a:ext cx="641790"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solidFill>
                <a:schemeClr val="accent2"/>
              </a:solidFill>
            </a:endParaRPr>
          </a:p>
        </p:txBody>
      </p:sp>
      <p:sp>
        <p:nvSpPr>
          <p:cNvPr id="961" name="Rounded Rectangle 34">
            <a:extLst>
              <a:ext uri="{FF2B5EF4-FFF2-40B4-BE49-F238E27FC236}">
                <a16:creationId xmlns:a16="http://schemas.microsoft.com/office/drawing/2014/main" id="{3D4AC260-E7FD-404C-ADEA-4BA6EBEC6106}"/>
              </a:ext>
            </a:extLst>
          </p:cNvPr>
          <p:cNvSpPr/>
          <p:nvPr/>
        </p:nvSpPr>
        <p:spPr bwMode="auto">
          <a:xfrm>
            <a:off x="8350394" y="665951"/>
            <a:ext cx="3306333" cy="650063"/>
          </a:xfrm>
          <a:prstGeom prst="roundRect">
            <a:avLst>
              <a:gd name="adj" fmla="val 16667"/>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algn="ctr">
              <a:defRPr/>
            </a:pPr>
            <a:endParaRPr lang="en-US" sz="1350" kern="0" dirty="0">
              <a:solidFill>
                <a:schemeClr val="accent2"/>
              </a:solidFill>
            </a:endParaRPr>
          </a:p>
        </p:txBody>
      </p:sp>
      <p:sp>
        <p:nvSpPr>
          <p:cNvPr id="962" name="Round Same Side Corner Rectangle 36">
            <a:extLst>
              <a:ext uri="{FF2B5EF4-FFF2-40B4-BE49-F238E27FC236}">
                <a16:creationId xmlns:a16="http://schemas.microsoft.com/office/drawing/2014/main" id="{2F164FD7-A7DB-4B51-8074-5221E60A0465}"/>
              </a:ext>
            </a:extLst>
          </p:cNvPr>
          <p:cNvSpPr/>
          <p:nvPr/>
        </p:nvSpPr>
        <p:spPr>
          <a:xfrm flipV="1">
            <a:off x="8349415" y="673494"/>
            <a:ext cx="3309854" cy="112129"/>
          </a:xfrm>
          <a:prstGeom prst="round2SameRect">
            <a:avLst>
              <a:gd name="adj1" fmla="val 4094"/>
              <a:gd name="adj2"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accent2"/>
              </a:solidFill>
            </a:endParaRPr>
          </a:p>
        </p:txBody>
      </p:sp>
      <p:sp>
        <p:nvSpPr>
          <p:cNvPr id="963" name="Rounded Rectangle 32">
            <a:extLst>
              <a:ext uri="{FF2B5EF4-FFF2-40B4-BE49-F238E27FC236}">
                <a16:creationId xmlns:a16="http://schemas.microsoft.com/office/drawing/2014/main" id="{7AC57A68-08F4-4462-9AC7-09318F961D98}"/>
              </a:ext>
            </a:extLst>
          </p:cNvPr>
          <p:cNvSpPr/>
          <p:nvPr/>
        </p:nvSpPr>
        <p:spPr bwMode="auto">
          <a:xfrm>
            <a:off x="8350394" y="1355002"/>
            <a:ext cx="3306333" cy="3197156"/>
          </a:xfrm>
          <a:prstGeom prst="roundRect">
            <a:avLst>
              <a:gd name="adj" fmla="val 1991"/>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algn="ctr">
              <a:defRPr/>
            </a:pPr>
            <a:endParaRPr lang="en-US" sz="1350" kern="0" dirty="0">
              <a:solidFill>
                <a:schemeClr val="accent2"/>
              </a:solidFill>
            </a:endParaRPr>
          </a:p>
        </p:txBody>
      </p:sp>
      <p:sp>
        <p:nvSpPr>
          <p:cNvPr id="964" name="Round Same Side Corner Rectangle 37">
            <a:extLst>
              <a:ext uri="{FF2B5EF4-FFF2-40B4-BE49-F238E27FC236}">
                <a16:creationId xmlns:a16="http://schemas.microsoft.com/office/drawing/2014/main" id="{EC1DE60E-9163-4320-B6EA-B98DAEBC6E7B}"/>
              </a:ext>
            </a:extLst>
          </p:cNvPr>
          <p:cNvSpPr/>
          <p:nvPr/>
        </p:nvSpPr>
        <p:spPr>
          <a:xfrm>
            <a:off x="8349415" y="4491060"/>
            <a:ext cx="3309854" cy="61098"/>
          </a:xfrm>
          <a:prstGeom prst="round2SameRect">
            <a:avLst>
              <a:gd name="adj1" fmla="val 4094"/>
              <a:gd name="adj2"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accent2"/>
              </a:solidFill>
            </a:endParaRPr>
          </a:p>
        </p:txBody>
      </p:sp>
      <p:sp>
        <p:nvSpPr>
          <p:cNvPr id="965" name="Rectangle 964">
            <a:extLst>
              <a:ext uri="{FF2B5EF4-FFF2-40B4-BE49-F238E27FC236}">
                <a16:creationId xmlns:a16="http://schemas.microsoft.com/office/drawing/2014/main" id="{C1DAE2B5-4D97-4B22-B1DF-7BC7352954CB}"/>
              </a:ext>
            </a:extLst>
          </p:cNvPr>
          <p:cNvSpPr/>
          <p:nvPr/>
        </p:nvSpPr>
        <p:spPr>
          <a:xfrm>
            <a:off x="9552154" y="865788"/>
            <a:ext cx="902811" cy="369332"/>
          </a:xfrm>
          <a:prstGeom prst="rect">
            <a:avLst/>
          </a:prstGeom>
        </p:spPr>
        <p:txBody>
          <a:bodyPr wrap="none">
            <a:spAutoFit/>
          </a:bodyPr>
          <a:lstStyle/>
          <a:p>
            <a:pPr algn="ctr"/>
            <a:r>
              <a:rPr lang="en-US" b="1" dirty="0">
                <a:solidFill>
                  <a:schemeClr val="accent3"/>
                </a:solidFill>
                <a:latin typeface="Arial" panose="020B0604020202020204" pitchFamily="34" charset="0"/>
                <a:cs typeface="Arial" panose="020B0604020202020204" pitchFamily="34" charset="0"/>
              </a:rPr>
              <a:t>Propel</a:t>
            </a:r>
          </a:p>
        </p:txBody>
      </p:sp>
      <p:sp>
        <p:nvSpPr>
          <p:cNvPr id="966" name="Rectangle: Rounded Corners 965">
            <a:extLst>
              <a:ext uri="{FF2B5EF4-FFF2-40B4-BE49-F238E27FC236}">
                <a16:creationId xmlns:a16="http://schemas.microsoft.com/office/drawing/2014/main" id="{7D75E732-99F4-47AF-9B27-FA287ADB9F3C}"/>
              </a:ext>
            </a:extLst>
          </p:cNvPr>
          <p:cNvSpPr/>
          <p:nvPr/>
        </p:nvSpPr>
        <p:spPr>
          <a:xfrm>
            <a:off x="8416160" y="1396442"/>
            <a:ext cx="3225458" cy="1229259"/>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Career tracks aligned with industry and domain</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Industry relevant rewards</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Open and trusting environment</a:t>
            </a:r>
          </a:p>
          <a:p>
            <a:pPr marL="171450" indent="-171450">
              <a:spcBef>
                <a:spcPts val="200"/>
              </a:spcBef>
              <a:spcAft>
                <a:spcPts val="200"/>
              </a:spcAft>
              <a:buClr>
                <a:schemeClr val="accent1"/>
              </a:buClr>
              <a:buFont typeface="Wingdings" panose="05000000000000000000" pitchFamily="2" charset="2"/>
              <a:buChar char="§"/>
            </a:pPr>
            <a:r>
              <a:rPr lang="en-US" sz="1400" dirty="0">
                <a:solidFill>
                  <a:schemeClr val="tx1"/>
                </a:solidFill>
                <a:latin typeface="Arial" panose="020B0604020202020204" pitchFamily="34" charset="0"/>
                <a:cs typeface="Arial" panose="020B0604020202020204" pitchFamily="34" charset="0"/>
              </a:rPr>
              <a:t>Opportunity to exhibit leadership skill at all level</a:t>
            </a:r>
          </a:p>
        </p:txBody>
      </p:sp>
      <p:sp>
        <p:nvSpPr>
          <p:cNvPr id="967" name="Arrow: Pentagon 966">
            <a:extLst>
              <a:ext uri="{FF2B5EF4-FFF2-40B4-BE49-F238E27FC236}">
                <a16:creationId xmlns:a16="http://schemas.microsoft.com/office/drawing/2014/main" id="{82A1D51C-7C22-4110-BD99-F231E1DD37D5}"/>
              </a:ext>
            </a:extLst>
          </p:cNvPr>
          <p:cNvSpPr/>
          <p:nvPr/>
        </p:nvSpPr>
        <p:spPr>
          <a:xfrm rot="16200000">
            <a:off x="9214293" y="2049771"/>
            <a:ext cx="1576579" cy="3306333"/>
          </a:xfrm>
          <a:prstGeom prst="homePlate">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9" name="Graphic 3">
            <a:extLst>
              <a:ext uri="{FF2B5EF4-FFF2-40B4-BE49-F238E27FC236}">
                <a16:creationId xmlns:a16="http://schemas.microsoft.com/office/drawing/2014/main" id="{757ABDC5-7313-4A62-9FE1-AB8E8F18A036}"/>
              </a:ext>
            </a:extLst>
          </p:cNvPr>
          <p:cNvGrpSpPr/>
          <p:nvPr/>
        </p:nvGrpSpPr>
        <p:grpSpPr>
          <a:xfrm>
            <a:off x="5147213" y="3273833"/>
            <a:ext cx="1881188" cy="1106580"/>
            <a:chOff x="4962525" y="2762250"/>
            <a:chExt cx="2266950" cy="1333500"/>
          </a:xfrm>
        </p:grpSpPr>
        <p:sp>
          <p:nvSpPr>
            <p:cNvPr id="1120" name="Freeform: Shape 1119">
              <a:extLst>
                <a:ext uri="{FF2B5EF4-FFF2-40B4-BE49-F238E27FC236}">
                  <a16:creationId xmlns:a16="http://schemas.microsoft.com/office/drawing/2014/main" id="{031902E6-5C68-4D73-BE7C-B34ED687F4D2}"/>
                </a:ext>
              </a:extLst>
            </p:cNvPr>
            <p:cNvSpPr/>
            <p:nvPr/>
          </p:nvSpPr>
          <p:spPr>
            <a:xfrm>
              <a:off x="5452110" y="2941320"/>
              <a:ext cx="47625" cy="57150"/>
            </a:xfrm>
            <a:custGeom>
              <a:avLst/>
              <a:gdLst>
                <a:gd name="connsiteX0" fmla="*/ 51435 w 47625"/>
                <a:gd name="connsiteY0" fmla="*/ 22860 h 57150"/>
                <a:gd name="connsiteX1" fmla="*/ 25717 w 47625"/>
                <a:gd name="connsiteY1" fmla="*/ 0 h 57150"/>
                <a:gd name="connsiteX2" fmla="*/ 0 w 47625"/>
                <a:gd name="connsiteY2" fmla="*/ 22860 h 57150"/>
                <a:gd name="connsiteX3" fmla="*/ 3810 w 47625"/>
                <a:gd name="connsiteY3" fmla="*/ 34290 h 57150"/>
                <a:gd name="connsiteX4" fmla="*/ 15240 w 47625"/>
                <a:gd name="connsiteY4" fmla="*/ 63818 h 57150"/>
                <a:gd name="connsiteX5" fmla="*/ 23813 w 47625"/>
                <a:gd name="connsiteY5" fmla="*/ 63818 h 57150"/>
                <a:gd name="connsiteX6" fmla="*/ 29527 w 47625"/>
                <a:gd name="connsiteY6" fmla="*/ 63818 h 57150"/>
                <a:gd name="connsiteX7" fmla="*/ 37147 w 47625"/>
                <a:gd name="connsiteY7" fmla="*/ 63818 h 57150"/>
                <a:gd name="connsiteX8" fmla="*/ 50482 w 47625"/>
                <a:gd name="connsiteY8" fmla="*/ 31433 h 57150"/>
                <a:gd name="connsiteX9" fmla="*/ 50482 w 47625"/>
                <a:gd name="connsiteY9" fmla="*/ 31433 h 57150"/>
                <a:gd name="connsiteX10" fmla="*/ 51435 w 47625"/>
                <a:gd name="connsiteY10" fmla="*/ 22860 h 57150"/>
                <a:gd name="connsiteX11" fmla="*/ 42863 w 47625"/>
                <a:gd name="connsiteY11" fmla="*/ 29528 h 57150"/>
                <a:gd name="connsiteX12" fmla="*/ 33338 w 47625"/>
                <a:gd name="connsiteY12" fmla="*/ 53340 h 57150"/>
                <a:gd name="connsiteX13" fmla="*/ 27622 w 47625"/>
                <a:gd name="connsiteY13" fmla="*/ 53340 h 57150"/>
                <a:gd name="connsiteX14" fmla="*/ 22860 w 47625"/>
                <a:gd name="connsiteY14" fmla="*/ 53340 h 57150"/>
                <a:gd name="connsiteX15" fmla="*/ 17145 w 47625"/>
                <a:gd name="connsiteY15" fmla="*/ 53340 h 57150"/>
                <a:gd name="connsiteX16" fmla="*/ 8572 w 47625"/>
                <a:gd name="connsiteY16" fmla="*/ 31433 h 57150"/>
                <a:gd name="connsiteX17" fmla="*/ 5715 w 47625"/>
                <a:gd name="connsiteY17" fmla="*/ 22860 h 57150"/>
                <a:gd name="connsiteX18" fmla="*/ 24765 w 47625"/>
                <a:gd name="connsiteY18" fmla="*/ 6668 h 57150"/>
                <a:gd name="connsiteX19" fmla="*/ 43815 w 47625"/>
                <a:gd name="connsiteY19" fmla="*/ 22860 h 57150"/>
                <a:gd name="connsiteX20" fmla="*/ 42863 w 47625"/>
                <a:gd name="connsiteY20" fmla="*/ 29528 h 57150"/>
                <a:gd name="connsiteX21" fmla="*/ 42863 w 47625"/>
                <a:gd name="connsiteY21" fmla="*/ 2952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625" h="57150">
                  <a:moveTo>
                    <a:pt x="51435" y="22860"/>
                  </a:moveTo>
                  <a:cubicBezTo>
                    <a:pt x="51435" y="10478"/>
                    <a:pt x="40005" y="0"/>
                    <a:pt x="25717" y="0"/>
                  </a:cubicBezTo>
                  <a:cubicBezTo>
                    <a:pt x="11430" y="0"/>
                    <a:pt x="0" y="10478"/>
                    <a:pt x="0" y="22860"/>
                  </a:cubicBezTo>
                  <a:cubicBezTo>
                    <a:pt x="0" y="26670"/>
                    <a:pt x="952" y="30480"/>
                    <a:pt x="3810" y="34290"/>
                  </a:cubicBezTo>
                  <a:cubicBezTo>
                    <a:pt x="6667" y="40005"/>
                    <a:pt x="13335" y="54293"/>
                    <a:pt x="15240" y="63818"/>
                  </a:cubicBezTo>
                  <a:lnTo>
                    <a:pt x="23813" y="63818"/>
                  </a:lnTo>
                  <a:cubicBezTo>
                    <a:pt x="27622" y="63818"/>
                    <a:pt x="29527" y="63818"/>
                    <a:pt x="29527" y="63818"/>
                  </a:cubicBezTo>
                  <a:lnTo>
                    <a:pt x="37147" y="63818"/>
                  </a:lnTo>
                  <a:cubicBezTo>
                    <a:pt x="39052" y="52388"/>
                    <a:pt x="49530" y="34290"/>
                    <a:pt x="50482" y="31433"/>
                  </a:cubicBezTo>
                  <a:lnTo>
                    <a:pt x="50482" y="31433"/>
                  </a:lnTo>
                  <a:cubicBezTo>
                    <a:pt x="50482" y="28575"/>
                    <a:pt x="51435" y="25718"/>
                    <a:pt x="51435" y="22860"/>
                  </a:cubicBezTo>
                  <a:close/>
                  <a:moveTo>
                    <a:pt x="42863" y="29528"/>
                  </a:moveTo>
                  <a:cubicBezTo>
                    <a:pt x="41910" y="31433"/>
                    <a:pt x="35242" y="44768"/>
                    <a:pt x="33338" y="53340"/>
                  </a:cubicBezTo>
                  <a:lnTo>
                    <a:pt x="27622" y="53340"/>
                  </a:lnTo>
                  <a:cubicBezTo>
                    <a:pt x="27622" y="53340"/>
                    <a:pt x="25717" y="53340"/>
                    <a:pt x="22860" y="53340"/>
                  </a:cubicBezTo>
                  <a:lnTo>
                    <a:pt x="17145" y="53340"/>
                  </a:lnTo>
                  <a:cubicBezTo>
                    <a:pt x="16192" y="45720"/>
                    <a:pt x="11430" y="36195"/>
                    <a:pt x="8572" y="31433"/>
                  </a:cubicBezTo>
                  <a:cubicBezTo>
                    <a:pt x="6667" y="28575"/>
                    <a:pt x="5715" y="26670"/>
                    <a:pt x="5715" y="22860"/>
                  </a:cubicBezTo>
                  <a:cubicBezTo>
                    <a:pt x="5715" y="13335"/>
                    <a:pt x="14288" y="6668"/>
                    <a:pt x="24765" y="6668"/>
                  </a:cubicBezTo>
                  <a:cubicBezTo>
                    <a:pt x="35242" y="6668"/>
                    <a:pt x="43815" y="14288"/>
                    <a:pt x="43815" y="22860"/>
                  </a:cubicBezTo>
                  <a:cubicBezTo>
                    <a:pt x="44767" y="25718"/>
                    <a:pt x="43815" y="27623"/>
                    <a:pt x="42863" y="29528"/>
                  </a:cubicBezTo>
                  <a:lnTo>
                    <a:pt x="42863" y="29528"/>
                  </a:lnTo>
                  <a:close/>
                </a:path>
              </a:pathLst>
            </a:custGeom>
            <a:solidFill>
              <a:srgbClr val="D1E6E8"/>
            </a:solidFill>
            <a:ln w="9525"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4E172CD8-A56F-4511-94A5-174A1CEB3424}"/>
                </a:ext>
              </a:extLst>
            </p:cNvPr>
            <p:cNvSpPr/>
            <p:nvPr/>
          </p:nvSpPr>
          <p:spPr>
            <a:xfrm>
              <a:off x="5474018" y="2917507"/>
              <a:ext cx="9525" cy="19050"/>
            </a:xfrm>
            <a:custGeom>
              <a:avLst/>
              <a:gdLst>
                <a:gd name="connsiteX0" fmla="*/ 7620 w 0"/>
                <a:gd name="connsiteY0" fmla="*/ 16193 h 19050"/>
                <a:gd name="connsiteX1" fmla="*/ 4763 w 0"/>
                <a:gd name="connsiteY1" fmla="*/ 19050 h 19050"/>
                <a:gd name="connsiteX2" fmla="*/ 2857 w 0"/>
                <a:gd name="connsiteY2" fmla="*/ 19050 h 19050"/>
                <a:gd name="connsiteX3" fmla="*/ 1905 w 0"/>
                <a:gd name="connsiteY3" fmla="*/ 19050 h 19050"/>
                <a:gd name="connsiteX4" fmla="*/ 0 w 0"/>
                <a:gd name="connsiteY4" fmla="*/ 16193 h 19050"/>
                <a:gd name="connsiteX5" fmla="*/ 0 w 0"/>
                <a:gd name="connsiteY5" fmla="*/ 2858 h 19050"/>
                <a:gd name="connsiteX6" fmla="*/ 2857 w 0"/>
                <a:gd name="connsiteY6" fmla="*/ 0 h 19050"/>
                <a:gd name="connsiteX7" fmla="*/ 4763 w 0"/>
                <a:gd name="connsiteY7" fmla="*/ 0 h 19050"/>
                <a:gd name="connsiteX8" fmla="*/ 7620 w 0"/>
                <a:gd name="connsiteY8" fmla="*/ 2858 h 19050"/>
                <a:gd name="connsiteX9" fmla="*/ 7620 w 0"/>
                <a:gd name="connsiteY9" fmla="*/ 1619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h="19050">
                  <a:moveTo>
                    <a:pt x="7620" y="16193"/>
                  </a:moveTo>
                  <a:cubicBezTo>
                    <a:pt x="7620" y="18098"/>
                    <a:pt x="6668" y="19050"/>
                    <a:pt x="4763" y="19050"/>
                  </a:cubicBezTo>
                  <a:lnTo>
                    <a:pt x="2857" y="19050"/>
                  </a:lnTo>
                  <a:cubicBezTo>
                    <a:pt x="2857" y="19050"/>
                    <a:pt x="1905" y="19050"/>
                    <a:pt x="1905" y="19050"/>
                  </a:cubicBezTo>
                  <a:cubicBezTo>
                    <a:pt x="952" y="19050"/>
                    <a:pt x="0" y="17145"/>
                    <a:pt x="0" y="16193"/>
                  </a:cubicBezTo>
                  <a:lnTo>
                    <a:pt x="0" y="2858"/>
                  </a:lnTo>
                  <a:cubicBezTo>
                    <a:pt x="0" y="953"/>
                    <a:pt x="952" y="0"/>
                    <a:pt x="2857" y="0"/>
                  </a:cubicBezTo>
                  <a:lnTo>
                    <a:pt x="4763" y="0"/>
                  </a:lnTo>
                  <a:cubicBezTo>
                    <a:pt x="6668" y="0"/>
                    <a:pt x="7620" y="953"/>
                    <a:pt x="7620" y="2858"/>
                  </a:cubicBezTo>
                  <a:lnTo>
                    <a:pt x="7620" y="16193"/>
                  </a:lnTo>
                  <a:close/>
                </a:path>
              </a:pathLst>
            </a:custGeom>
            <a:solidFill>
              <a:srgbClr val="D1E6E8"/>
            </a:solidFill>
            <a:ln w="9525"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AC8AD1B0-B94E-4E9E-86A7-F58BBE5BFF1D}"/>
                </a:ext>
              </a:extLst>
            </p:cNvPr>
            <p:cNvSpPr/>
            <p:nvPr/>
          </p:nvSpPr>
          <p:spPr>
            <a:xfrm>
              <a:off x="5501878" y="2932986"/>
              <a:ext cx="9525" cy="9525"/>
            </a:xfrm>
            <a:custGeom>
              <a:avLst/>
              <a:gdLst>
                <a:gd name="connsiteX0" fmla="*/ 5477 w 9525"/>
                <a:gd name="connsiteY0" fmla="*/ 14049 h 9525"/>
                <a:gd name="connsiteX1" fmla="*/ 1667 w 9525"/>
                <a:gd name="connsiteY1" fmla="*/ 14049 h 9525"/>
                <a:gd name="connsiteX2" fmla="*/ 714 w 9525"/>
                <a:gd name="connsiteY2" fmla="*/ 13097 h 9525"/>
                <a:gd name="connsiteX3" fmla="*/ 714 w 9525"/>
                <a:gd name="connsiteY3" fmla="*/ 9287 h 9525"/>
                <a:gd name="connsiteX4" fmla="*/ 11192 w 9525"/>
                <a:gd name="connsiteY4" fmla="*/ 714 h 9525"/>
                <a:gd name="connsiteX5" fmla="*/ 15002 w 9525"/>
                <a:gd name="connsiteY5" fmla="*/ 714 h 9525"/>
                <a:gd name="connsiteX6" fmla="*/ 15954 w 9525"/>
                <a:gd name="connsiteY6" fmla="*/ 1667 h 9525"/>
                <a:gd name="connsiteX7" fmla="*/ 15954 w 9525"/>
                <a:gd name="connsiteY7" fmla="*/ 5477 h 9525"/>
                <a:gd name="connsiteX8" fmla="*/ 5477 w 9525"/>
                <a:gd name="connsiteY8" fmla="*/ 1404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5477" y="14049"/>
                  </a:moveTo>
                  <a:cubicBezTo>
                    <a:pt x="4524" y="15002"/>
                    <a:pt x="2619" y="15002"/>
                    <a:pt x="1667" y="14049"/>
                  </a:cubicBezTo>
                  <a:lnTo>
                    <a:pt x="714" y="13097"/>
                  </a:lnTo>
                  <a:cubicBezTo>
                    <a:pt x="-238" y="12144"/>
                    <a:pt x="-238" y="10239"/>
                    <a:pt x="714" y="9287"/>
                  </a:cubicBezTo>
                  <a:lnTo>
                    <a:pt x="11192" y="714"/>
                  </a:lnTo>
                  <a:cubicBezTo>
                    <a:pt x="12144" y="-238"/>
                    <a:pt x="14049" y="-238"/>
                    <a:pt x="15002" y="714"/>
                  </a:cubicBezTo>
                  <a:lnTo>
                    <a:pt x="15954" y="1667"/>
                  </a:lnTo>
                  <a:cubicBezTo>
                    <a:pt x="16907" y="2619"/>
                    <a:pt x="16907" y="4524"/>
                    <a:pt x="15954" y="5477"/>
                  </a:cubicBezTo>
                  <a:lnTo>
                    <a:pt x="5477" y="14049"/>
                  </a:lnTo>
                  <a:close/>
                </a:path>
              </a:pathLst>
            </a:custGeom>
            <a:solidFill>
              <a:srgbClr val="D1E6E8"/>
            </a:solidFill>
            <a:ln w="9525"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1544B0BC-A5C8-4FD9-9A10-F43C2FCFE950}"/>
                </a:ext>
              </a:extLst>
            </p:cNvPr>
            <p:cNvSpPr/>
            <p:nvPr/>
          </p:nvSpPr>
          <p:spPr>
            <a:xfrm>
              <a:off x="5510213" y="2967038"/>
              <a:ext cx="19050" cy="9525"/>
            </a:xfrm>
            <a:custGeom>
              <a:avLst/>
              <a:gdLst>
                <a:gd name="connsiteX0" fmla="*/ 2857 w 19050"/>
                <a:gd name="connsiteY0" fmla="*/ 7620 h 0"/>
                <a:gd name="connsiteX1" fmla="*/ 0 w 19050"/>
                <a:gd name="connsiteY1" fmla="*/ 4763 h 0"/>
                <a:gd name="connsiteX2" fmla="*/ 0 w 19050"/>
                <a:gd name="connsiteY2" fmla="*/ 2857 h 0"/>
                <a:gd name="connsiteX3" fmla="*/ 2857 w 19050"/>
                <a:gd name="connsiteY3" fmla="*/ 0 h 0"/>
                <a:gd name="connsiteX4" fmla="*/ 16193 w 19050"/>
                <a:gd name="connsiteY4" fmla="*/ 0 h 0"/>
                <a:gd name="connsiteX5" fmla="*/ 19050 w 19050"/>
                <a:gd name="connsiteY5" fmla="*/ 2857 h 0"/>
                <a:gd name="connsiteX6" fmla="*/ 19050 w 19050"/>
                <a:gd name="connsiteY6" fmla="*/ 4763 h 0"/>
                <a:gd name="connsiteX7" fmla="*/ 16193 w 19050"/>
                <a:gd name="connsiteY7" fmla="*/ 7620 h 0"/>
                <a:gd name="connsiteX8" fmla="*/ 2857 w 19050"/>
                <a:gd name="connsiteY8" fmla="*/ 762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a:moveTo>
                    <a:pt x="2857" y="7620"/>
                  </a:moveTo>
                  <a:cubicBezTo>
                    <a:pt x="952" y="7620"/>
                    <a:pt x="0" y="6668"/>
                    <a:pt x="0" y="4763"/>
                  </a:cubicBezTo>
                  <a:lnTo>
                    <a:pt x="0" y="2857"/>
                  </a:lnTo>
                  <a:cubicBezTo>
                    <a:pt x="0" y="953"/>
                    <a:pt x="952" y="0"/>
                    <a:pt x="2857" y="0"/>
                  </a:cubicBezTo>
                  <a:lnTo>
                    <a:pt x="16193" y="0"/>
                  </a:lnTo>
                  <a:cubicBezTo>
                    <a:pt x="18098" y="0"/>
                    <a:pt x="19050" y="953"/>
                    <a:pt x="19050" y="2857"/>
                  </a:cubicBezTo>
                  <a:lnTo>
                    <a:pt x="19050" y="4763"/>
                  </a:lnTo>
                  <a:cubicBezTo>
                    <a:pt x="19050" y="6668"/>
                    <a:pt x="18098" y="7620"/>
                    <a:pt x="16193" y="7620"/>
                  </a:cubicBezTo>
                  <a:lnTo>
                    <a:pt x="2857" y="7620"/>
                  </a:lnTo>
                  <a:close/>
                </a:path>
              </a:pathLst>
            </a:custGeom>
            <a:solidFill>
              <a:srgbClr val="D1E6E8"/>
            </a:solidFill>
            <a:ln w="9525"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47AF0A-B2E6-4A16-9ABF-4788E1EF43B4}"/>
                </a:ext>
              </a:extLst>
            </p:cNvPr>
            <p:cNvSpPr/>
            <p:nvPr/>
          </p:nvSpPr>
          <p:spPr>
            <a:xfrm>
              <a:off x="5436156" y="2932986"/>
              <a:ext cx="9525" cy="9525"/>
            </a:xfrm>
            <a:custGeom>
              <a:avLst/>
              <a:gdLst>
                <a:gd name="connsiteX0" fmla="*/ 11192 w 9525"/>
                <a:gd name="connsiteY0" fmla="*/ 14049 h 9525"/>
                <a:gd name="connsiteX1" fmla="*/ 15002 w 9525"/>
                <a:gd name="connsiteY1" fmla="*/ 14049 h 9525"/>
                <a:gd name="connsiteX2" fmla="*/ 15954 w 9525"/>
                <a:gd name="connsiteY2" fmla="*/ 13097 h 9525"/>
                <a:gd name="connsiteX3" fmla="*/ 15954 w 9525"/>
                <a:gd name="connsiteY3" fmla="*/ 9287 h 9525"/>
                <a:gd name="connsiteX4" fmla="*/ 5477 w 9525"/>
                <a:gd name="connsiteY4" fmla="*/ 714 h 9525"/>
                <a:gd name="connsiteX5" fmla="*/ 1667 w 9525"/>
                <a:gd name="connsiteY5" fmla="*/ 714 h 9525"/>
                <a:gd name="connsiteX6" fmla="*/ 714 w 9525"/>
                <a:gd name="connsiteY6" fmla="*/ 1667 h 9525"/>
                <a:gd name="connsiteX7" fmla="*/ 714 w 9525"/>
                <a:gd name="connsiteY7" fmla="*/ 5477 h 9525"/>
                <a:gd name="connsiteX8" fmla="*/ 11192 w 9525"/>
                <a:gd name="connsiteY8" fmla="*/ 1404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11192" y="14049"/>
                  </a:moveTo>
                  <a:cubicBezTo>
                    <a:pt x="12144" y="15002"/>
                    <a:pt x="14049" y="15002"/>
                    <a:pt x="15002" y="14049"/>
                  </a:cubicBezTo>
                  <a:lnTo>
                    <a:pt x="15954" y="13097"/>
                  </a:lnTo>
                  <a:cubicBezTo>
                    <a:pt x="16907" y="12144"/>
                    <a:pt x="16907" y="10239"/>
                    <a:pt x="15954" y="9287"/>
                  </a:cubicBezTo>
                  <a:lnTo>
                    <a:pt x="5477" y="714"/>
                  </a:lnTo>
                  <a:cubicBezTo>
                    <a:pt x="4524" y="-238"/>
                    <a:pt x="2619" y="-238"/>
                    <a:pt x="1667" y="714"/>
                  </a:cubicBezTo>
                  <a:lnTo>
                    <a:pt x="714" y="1667"/>
                  </a:lnTo>
                  <a:cubicBezTo>
                    <a:pt x="-238" y="2619"/>
                    <a:pt x="-238" y="4524"/>
                    <a:pt x="714" y="5477"/>
                  </a:cubicBezTo>
                  <a:lnTo>
                    <a:pt x="11192" y="14049"/>
                  </a:lnTo>
                  <a:close/>
                </a:path>
              </a:pathLst>
            </a:custGeom>
            <a:solidFill>
              <a:srgbClr val="D1E6E8"/>
            </a:solidFill>
            <a:ln w="9525"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74B6F0F3-DF12-4D43-9651-4FFDD943C8A4}"/>
                </a:ext>
              </a:extLst>
            </p:cNvPr>
            <p:cNvSpPr/>
            <p:nvPr/>
          </p:nvSpPr>
          <p:spPr>
            <a:xfrm>
              <a:off x="5426393" y="2967038"/>
              <a:ext cx="19050" cy="9525"/>
            </a:xfrm>
            <a:custGeom>
              <a:avLst/>
              <a:gdLst>
                <a:gd name="connsiteX0" fmla="*/ 16193 w 19050"/>
                <a:gd name="connsiteY0" fmla="*/ 7620 h 0"/>
                <a:gd name="connsiteX1" fmla="*/ 19050 w 19050"/>
                <a:gd name="connsiteY1" fmla="*/ 4763 h 0"/>
                <a:gd name="connsiteX2" fmla="*/ 19050 w 19050"/>
                <a:gd name="connsiteY2" fmla="*/ 2857 h 0"/>
                <a:gd name="connsiteX3" fmla="*/ 16193 w 19050"/>
                <a:gd name="connsiteY3" fmla="*/ 0 h 0"/>
                <a:gd name="connsiteX4" fmla="*/ 2857 w 19050"/>
                <a:gd name="connsiteY4" fmla="*/ 0 h 0"/>
                <a:gd name="connsiteX5" fmla="*/ 0 w 19050"/>
                <a:gd name="connsiteY5" fmla="*/ 2857 h 0"/>
                <a:gd name="connsiteX6" fmla="*/ 0 w 19050"/>
                <a:gd name="connsiteY6" fmla="*/ 4763 h 0"/>
                <a:gd name="connsiteX7" fmla="*/ 2857 w 19050"/>
                <a:gd name="connsiteY7" fmla="*/ 7620 h 0"/>
                <a:gd name="connsiteX8" fmla="*/ 16193 w 19050"/>
                <a:gd name="connsiteY8" fmla="*/ 762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a:moveTo>
                    <a:pt x="16193" y="7620"/>
                  </a:moveTo>
                  <a:cubicBezTo>
                    <a:pt x="18097" y="7620"/>
                    <a:pt x="19050" y="6668"/>
                    <a:pt x="19050" y="4763"/>
                  </a:cubicBezTo>
                  <a:lnTo>
                    <a:pt x="19050" y="2857"/>
                  </a:lnTo>
                  <a:cubicBezTo>
                    <a:pt x="19050" y="953"/>
                    <a:pt x="18097" y="0"/>
                    <a:pt x="16193" y="0"/>
                  </a:cubicBezTo>
                  <a:lnTo>
                    <a:pt x="2857" y="0"/>
                  </a:lnTo>
                  <a:cubicBezTo>
                    <a:pt x="952" y="0"/>
                    <a:pt x="0" y="953"/>
                    <a:pt x="0" y="2857"/>
                  </a:cubicBezTo>
                  <a:lnTo>
                    <a:pt x="0" y="4763"/>
                  </a:lnTo>
                  <a:cubicBezTo>
                    <a:pt x="0" y="6668"/>
                    <a:pt x="952" y="7620"/>
                    <a:pt x="2857" y="7620"/>
                  </a:cubicBezTo>
                  <a:lnTo>
                    <a:pt x="16193" y="7620"/>
                  </a:lnTo>
                  <a:close/>
                </a:path>
              </a:pathLst>
            </a:custGeom>
            <a:solidFill>
              <a:srgbClr val="D1E6E8"/>
            </a:solidFill>
            <a:ln w="9525"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A443DB05-35E1-4346-9FF5-73276A8FFCD0}"/>
                </a:ext>
              </a:extLst>
            </p:cNvPr>
            <p:cNvSpPr/>
            <p:nvPr/>
          </p:nvSpPr>
          <p:spPr>
            <a:xfrm>
              <a:off x="5466398" y="3007043"/>
              <a:ext cx="19050" cy="19050"/>
            </a:xfrm>
            <a:custGeom>
              <a:avLst/>
              <a:gdLst>
                <a:gd name="connsiteX0" fmla="*/ 0 w 19050"/>
                <a:gd name="connsiteY0" fmla="*/ 0 h 19050"/>
                <a:gd name="connsiteX1" fmla="*/ 0 w 19050"/>
                <a:gd name="connsiteY1" fmla="*/ 11430 h 19050"/>
                <a:gd name="connsiteX2" fmla="*/ 7620 w 19050"/>
                <a:gd name="connsiteY2" fmla="*/ 20002 h 19050"/>
                <a:gd name="connsiteX3" fmla="*/ 7620 w 19050"/>
                <a:gd name="connsiteY3" fmla="*/ 20002 h 19050"/>
                <a:gd name="connsiteX4" fmla="*/ 10477 w 19050"/>
                <a:gd name="connsiteY4" fmla="*/ 20002 h 19050"/>
                <a:gd name="connsiteX5" fmla="*/ 13335 w 19050"/>
                <a:gd name="connsiteY5" fmla="*/ 20002 h 19050"/>
                <a:gd name="connsiteX6" fmla="*/ 13335 w 19050"/>
                <a:gd name="connsiteY6" fmla="*/ 20002 h 19050"/>
                <a:gd name="connsiteX7" fmla="*/ 20955 w 19050"/>
                <a:gd name="connsiteY7" fmla="*/ 11430 h 19050"/>
                <a:gd name="connsiteX8" fmla="*/ 20955 w 19050"/>
                <a:gd name="connsiteY8" fmla="*/ 0 h 19050"/>
                <a:gd name="connsiteX9" fmla="*/ 0 w 19050"/>
                <a:gd name="connsiteY9" fmla="*/ 0 h 19050"/>
                <a:gd name="connsiteX10" fmla="*/ 19050 w 19050"/>
                <a:gd name="connsiteY10" fmla="*/ 10477 h 19050"/>
                <a:gd name="connsiteX11" fmla="*/ 19050 w 19050"/>
                <a:gd name="connsiteY11" fmla="*/ 10477 h 19050"/>
                <a:gd name="connsiteX12" fmla="*/ 2857 w 19050"/>
                <a:gd name="connsiteY12" fmla="*/ 10477 h 19050"/>
                <a:gd name="connsiteX13" fmla="*/ 2857 w 19050"/>
                <a:gd name="connsiteY13" fmla="*/ 10477 h 19050"/>
                <a:gd name="connsiteX14" fmla="*/ 2857 w 19050"/>
                <a:gd name="connsiteY14" fmla="*/ 10477 h 19050"/>
                <a:gd name="connsiteX15" fmla="*/ 2857 w 19050"/>
                <a:gd name="connsiteY15" fmla="*/ 10477 h 19050"/>
                <a:gd name="connsiteX16" fmla="*/ 19050 w 19050"/>
                <a:gd name="connsiteY16" fmla="*/ 10477 h 19050"/>
                <a:gd name="connsiteX17" fmla="*/ 19050 w 19050"/>
                <a:gd name="connsiteY17" fmla="*/ 10477 h 19050"/>
                <a:gd name="connsiteX18" fmla="*/ 19050 w 19050"/>
                <a:gd name="connsiteY18" fmla="*/ 10477 h 19050"/>
                <a:gd name="connsiteX19" fmla="*/ 19050 w 19050"/>
                <a:gd name="connsiteY19" fmla="*/ 6667 h 19050"/>
                <a:gd name="connsiteX20" fmla="*/ 19050 w 19050"/>
                <a:gd name="connsiteY20" fmla="*/ 6667 h 19050"/>
                <a:gd name="connsiteX21" fmla="*/ 2857 w 19050"/>
                <a:gd name="connsiteY21" fmla="*/ 6667 h 19050"/>
                <a:gd name="connsiteX22" fmla="*/ 2857 w 19050"/>
                <a:gd name="connsiteY22" fmla="*/ 6667 h 19050"/>
                <a:gd name="connsiteX23" fmla="*/ 2857 w 19050"/>
                <a:gd name="connsiteY23" fmla="*/ 6667 h 19050"/>
                <a:gd name="connsiteX24" fmla="*/ 2857 w 19050"/>
                <a:gd name="connsiteY24" fmla="*/ 6667 h 19050"/>
                <a:gd name="connsiteX25" fmla="*/ 19050 w 19050"/>
                <a:gd name="connsiteY25" fmla="*/ 6667 h 19050"/>
                <a:gd name="connsiteX26" fmla="*/ 19050 w 19050"/>
                <a:gd name="connsiteY26" fmla="*/ 6667 h 19050"/>
                <a:gd name="connsiteX27" fmla="*/ 19050 w 19050"/>
                <a:gd name="connsiteY27" fmla="*/ 6667 h 19050"/>
                <a:gd name="connsiteX28" fmla="*/ 19050 w 19050"/>
                <a:gd name="connsiteY28" fmla="*/ 3810 h 19050"/>
                <a:gd name="connsiteX29" fmla="*/ 19050 w 19050"/>
                <a:gd name="connsiteY29" fmla="*/ 3810 h 19050"/>
                <a:gd name="connsiteX30" fmla="*/ 2857 w 19050"/>
                <a:gd name="connsiteY30" fmla="*/ 3810 h 19050"/>
                <a:gd name="connsiteX31" fmla="*/ 2857 w 19050"/>
                <a:gd name="connsiteY31" fmla="*/ 3810 h 19050"/>
                <a:gd name="connsiteX32" fmla="*/ 2857 w 19050"/>
                <a:gd name="connsiteY32" fmla="*/ 3810 h 19050"/>
                <a:gd name="connsiteX33" fmla="*/ 2857 w 19050"/>
                <a:gd name="connsiteY33" fmla="*/ 3810 h 19050"/>
                <a:gd name="connsiteX34" fmla="*/ 19050 w 19050"/>
                <a:gd name="connsiteY34" fmla="*/ 3810 h 19050"/>
                <a:gd name="connsiteX35" fmla="*/ 19050 w 19050"/>
                <a:gd name="connsiteY35" fmla="*/ 3810 h 19050"/>
                <a:gd name="connsiteX36" fmla="*/ 19050 w 19050"/>
                <a:gd name="connsiteY36" fmla="*/ 381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050" h="19050">
                  <a:moveTo>
                    <a:pt x="0" y="0"/>
                  </a:moveTo>
                  <a:cubicBezTo>
                    <a:pt x="0" y="0"/>
                    <a:pt x="0" y="9525"/>
                    <a:pt x="0" y="11430"/>
                  </a:cubicBezTo>
                  <a:cubicBezTo>
                    <a:pt x="0" y="12382"/>
                    <a:pt x="6667" y="19050"/>
                    <a:pt x="7620" y="20002"/>
                  </a:cubicBezTo>
                  <a:cubicBezTo>
                    <a:pt x="7620" y="20002"/>
                    <a:pt x="7620" y="20002"/>
                    <a:pt x="7620" y="20002"/>
                  </a:cubicBezTo>
                  <a:cubicBezTo>
                    <a:pt x="7620" y="20002"/>
                    <a:pt x="9525" y="20002"/>
                    <a:pt x="10477" y="20002"/>
                  </a:cubicBezTo>
                  <a:cubicBezTo>
                    <a:pt x="11430" y="20002"/>
                    <a:pt x="13335" y="20002"/>
                    <a:pt x="13335" y="20002"/>
                  </a:cubicBezTo>
                  <a:cubicBezTo>
                    <a:pt x="13335" y="20002"/>
                    <a:pt x="13335" y="20002"/>
                    <a:pt x="13335" y="20002"/>
                  </a:cubicBezTo>
                  <a:cubicBezTo>
                    <a:pt x="14288" y="19050"/>
                    <a:pt x="20955" y="12382"/>
                    <a:pt x="20955" y="11430"/>
                  </a:cubicBezTo>
                  <a:cubicBezTo>
                    <a:pt x="20955" y="10477"/>
                    <a:pt x="20955" y="0"/>
                    <a:pt x="20955" y="0"/>
                  </a:cubicBezTo>
                  <a:lnTo>
                    <a:pt x="0" y="0"/>
                  </a:lnTo>
                  <a:close/>
                  <a:moveTo>
                    <a:pt x="19050" y="10477"/>
                  </a:moveTo>
                  <a:cubicBezTo>
                    <a:pt x="19050" y="10477"/>
                    <a:pt x="19050" y="10477"/>
                    <a:pt x="19050" y="10477"/>
                  </a:cubicBezTo>
                  <a:lnTo>
                    <a:pt x="2857" y="10477"/>
                  </a:lnTo>
                  <a:cubicBezTo>
                    <a:pt x="2857" y="10477"/>
                    <a:pt x="2857" y="10477"/>
                    <a:pt x="2857" y="10477"/>
                  </a:cubicBezTo>
                  <a:lnTo>
                    <a:pt x="2857" y="10477"/>
                  </a:lnTo>
                  <a:cubicBezTo>
                    <a:pt x="2857" y="10477"/>
                    <a:pt x="2857" y="10477"/>
                    <a:pt x="2857" y="10477"/>
                  </a:cubicBezTo>
                  <a:lnTo>
                    <a:pt x="19050" y="10477"/>
                  </a:lnTo>
                  <a:cubicBezTo>
                    <a:pt x="19050" y="9525"/>
                    <a:pt x="19050" y="9525"/>
                    <a:pt x="19050" y="10477"/>
                  </a:cubicBezTo>
                  <a:lnTo>
                    <a:pt x="19050" y="10477"/>
                  </a:lnTo>
                  <a:close/>
                  <a:moveTo>
                    <a:pt x="19050" y="6667"/>
                  </a:moveTo>
                  <a:cubicBezTo>
                    <a:pt x="19050" y="6667"/>
                    <a:pt x="19050" y="7620"/>
                    <a:pt x="19050" y="6667"/>
                  </a:cubicBezTo>
                  <a:lnTo>
                    <a:pt x="2857" y="6667"/>
                  </a:lnTo>
                  <a:cubicBezTo>
                    <a:pt x="2857" y="6667"/>
                    <a:pt x="2857" y="6667"/>
                    <a:pt x="2857" y="6667"/>
                  </a:cubicBezTo>
                  <a:lnTo>
                    <a:pt x="2857" y="6667"/>
                  </a:lnTo>
                  <a:cubicBezTo>
                    <a:pt x="2857" y="6667"/>
                    <a:pt x="2857" y="6667"/>
                    <a:pt x="2857" y="6667"/>
                  </a:cubicBezTo>
                  <a:lnTo>
                    <a:pt x="19050" y="6667"/>
                  </a:lnTo>
                  <a:cubicBezTo>
                    <a:pt x="19050" y="5715"/>
                    <a:pt x="19050" y="5715"/>
                    <a:pt x="19050" y="6667"/>
                  </a:cubicBezTo>
                  <a:lnTo>
                    <a:pt x="19050" y="6667"/>
                  </a:lnTo>
                  <a:close/>
                  <a:moveTo>
                    <a:pt x="19050" y="3810"/>
                  </a:moveTo>
                  <a:cubicBezTo>
                    <a:pt x="19050" y="3810"/>
                    <a:pt x="19050" y="3810"/>
                    <a:pt x="19050" y="3810"/>
                  </a:cubicBezTo>
                  <a:lnTo>
                    <a:pt x="2857" y="3810"/>
                  </a:lnTo>
                  <a:cubicBezTo>
                    <a:pt x="2857" y="3810"/>
                    <a:pt x="2857" y="3810"/>
                    <a:pt x="2857" y="3810"/>
                  </a:cubicBezTo>
                  <a:lnTo>
                    <a:pt x="2857" y="3810"/>
                  </a:lnTo>
                  <a:cubicBezTo>
                    <a:pt x="2857" y="3810"/>
                    <a:pt x="2857" y="3810"/>
                    <a:pt x="2857" y="3810"/>
                  </a:cubicBezTo>
                  <a:lnTo>
                    <a:pt x="19050" y="3810"/>
                  </a:lnTo>
                  <a:cubicBezTo>
                    <a:pt x="19050" y="2857"/>
                    <a:pt x="19050" y="2857"/>
                    <a:pt x="19050" y="3810"/>
                  </a:cubicBezTo>
                  <a:lnTo>
                    <a:pt x="19050" y="3810"/>
                  </a:lnTo>
                  <a:close/>
                </a:path>
              </a:pathLst>
            </a:custGeom>
            <a:solidFill>
              <a:srgbClr val="D1E6E8"/>
            </a:solidFill>
            <a:ln w="9525"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F3A0AA2-BD1B-4795-BE13-7586F20246F3}"/>
                </a:ext>
              </a:extLst>
            </p:cNvPr>
            <p:cNvSpPr/>
            <p:nvPr/>
          </p:nvSpPr>
          <p:spPr>
            <a:xfrm>
              <a:off x="5522595" y="2892742"/>
              <a:ext cx="381000" cy="142875"/>
            </a:xfrm>
            <a:custGeom>
              <a:avLst/>
              <a:gdLst>
                <a:gd name="connsiteX0" fmla="*/ 247650 w 381000"/>
                <a:gd name="connsiteY0" fmla="*/ 144780 h 142875"/>
                <a:gd name="connsiteX1" fmla="*/ 247650 w 381000"/>
                <a:gd name="connsiteY1" fmla="*/ 140970 h 142875"/>
                <a:gd name="connsiteX2" fmla="*/ 251460 w 381000"/>
                <a:gd name="connsiteY2" fmla="*/ 140970 h 142875"/>
                <a:gd name="connsiteX3" fmla="*/ 251460 w 381000"/>
                <a:gd name="connsiteY3" fmla="*/ 144780 h 142875"/>
                <a:gd name="connsiteX4" fmla="*/ 247650 w 381000"/>
                <a:gd name="connsiteY4" fmla="*/ 144780 h 142875"/>
                <a:gd name="connsiteX5" fmla="*/ 247650 w 381000"/>
                <a:gd name="connsiteY5" fmla="*/ 144780 h 142875"/>
                <a:gd name="connsiteX6" fmla="*/ 237172 w 381000"/>
                <a:gd name="connsiteY6" fmla="*/ 144780 h 142875"/>
                <a:gd name="connsiteX7" fmla="*/ 237172 w 381000"/>
                <a:gd name="connsiteY7" fmla="*/ 140970 h 142875"/>
                <a:gd name="connsiteX8" fmla="*/ 240030 w 381000"/>
                <a:gd name="connsiteY8" fmla="*/ 140970 h 142875"/>
                <a:gd name="connsiteX9" fmla="*/ 240030 w 381000"/>
                <a:gd name="connsiteY9" fmla="*/ 144780 h 142875"/>
                <a:gd name="connsiteX10" fmla="*/ 237172 w 381000"/>
                <a:gd name="connsiteY10" fmla="*/ 144780 h 142875"/>
                <a:gd name="connsiteX11" fmla="*/ 237172 w 381000"/>
                <a:gd name="connsiteY11" fmla="*/ 144780 h 142875"/>
                <a:gd name="connsiteX12" fmla="*/ 225743 w 381000"/>
                <a:gd name="connsiteY12" fmla="*/ 144780 h 142875"/>
                <a:gd name="connsiteX13" fmla="*/ 225743 w 381000"/>
                <a:gd name="connsiteY13" fmla="*/ 140970 h 142875"/>
                <a:gd name="connsiteX14" fmla="*/ 229553 w 381000"/>
                <a:gd name="connsiteY14" fmla="*/ 140970 h 142875"/>
                <a:gd name="connsiteX15" fmla="*/ 229553 w 381000"/>
                <a:gd name="connsiteY15" fmla="*/ 144780 h 142875"/>
                <a:gd name="connsiteX16" fmla="*/ 225743 w 381000"/>
                <a:gd name="connsiteY16" fmla="*/ 144780 h 142875"/>
                <a:gd name="connsiteX17" fmla="*/ 225743 w 381000"/>
                <a:gd name="connsiteY17" fmla="*/ 144780 h 142875"/>
                <a:gd name="connsiteX18" fmla="*/ 215265 w 381000"/>
                <a:gd name="connsiteY18" fmla="*/ 144780 h 142875"/>
                <a:gd name="connsiteX19" fmla="*/ 215265 w 381000"/>
                <a:gd name="connsiteY19" fmla="*/ 140970 h 142875"/>
                <a:gd name="connsiteX20" fmla="*/ 219075 w 381000"/>
                <a:gd name="connsiteY20" fmla="*/ 140970 h 142875"/>
                <a:gd name="connsiteX21" fmla="*/ 219075 w 381000"/>
                <a:gd name="connsiteY21" fmla="*/ 144780 h 142875"/>
                <a:gd name="connsiteX22" fmla="*/ 215265 w 381000"/>
                <a:gd name="connsiteY22" fmla="*/ 144780 h 142875"/>
                <a:gd name="connsiteX23" fmla="*/ 215265 w 381000"/>
                <a:gd name="connsiteY23" fmla="*/ 144780 h 142875"/>
                <a:gd name="connsiteX24" fmla="*/ 204788 w 381000"/>
                <a:gd name="connsiteY24" fmla="*/ 144780 h 142875"/>
                <a:gd name="connsiteX25" fmla="*/ 204788 w 381000"/>
                <a:gd name="connsiteY25" fmla="*/ 140970 h 142875"/>
                <a:gd name="connsiteX26" fmla="*/ 208597 w 381000"/>
                <a:gd name="connsiteY26" fmla="*/ 140970 h 142875"/>
                <a:gd name="connsiteX27" fmla="*/ 208597 w 381000"/>
                <a:gd name="connsiteY27" fmla="*/ 144780 h 142875"/>
                <a:gd name="connsiteX28" fmla="*/ 204788 w 381000"/>
                <a:gd name="connsiteY28" fmla="*/ 144780 h 142875"/>
                <a:gd name="connsiteX29" fmla="*/ 204788 w 381000"/>
                <a:gd name="connsiteY29" fmla="*/ 144780 h 142875"/>
                <a:gd name="connsiteX30" fmla="*/ 193358 w 381000"/>
                <a:gd name="connsiteY30" fmla="*/ 144780 h 142875"/>
                <a:gd name="connsiteX31" fmla="*/ 193358 w 381000"/>
                <a:gd name="connsiteY31" fmla="*/ 140970 h 142875"/>
                <a:gd name="connsiteX32" fmla="*/ 197168 w 381000"/>
                <a:gd name="connsiteY32" fmla="*/ 140970 h 142875"/>
                <a:gd name="connsiteX33" fmla="*/ 197168 w 381000"/>
                <a:gd name="connsiteY33" fmla="*/ 144780 h 142875"/>
                <a:gd name="connsiteX34" fmla="*/ 193358 w 381000"/>
                <a:gd name="connsiteY34" fmla="*/ 144780 h 142875"/>
                <a:gd name="connsiteX35" fmla="*/ 193358 w 381000"/>
                <a:gd name="connsiteY35" fmla="*/ 144780 h 142875"/>
                <a:gd name="connsiteX36" fmla="*/ 182880 w 381000"/>
                <a:gd name="connsiteY36" fmla="*/ 144780 h 142875"/>
                <a:gd name="connsiteX37" fmla="*/ 182880 w 381000"/>
                <a:gd name="connsiteY37" fmla="*/ 140970 h 142875"/>
                <a:gd name="connsiteX38" fmla="*/ 186690 w 381000"/>
                <a:gd name="connsiteY38" fmla="*/ 140970 h 142875"/>
                <a:gd name="connsiteX39" fmla="*/ 186690 w 381000"/>
                <a:gd name="connsiteY39" fmla="*/ 144780 h 142875"/>
                <a:gd name="connsiteX40" fmla="*/ 182880 w 381000"/>
                <a:gd name="connsiteY40" fmla="*/ 144780 h 142875"/>
                <a:gd name="connsiteX41" fmla="*/ 182880 w 381000"/>
                <a:gd name="connsiteY41" fmla="*/ 144780 h 142875"/>
                <a:gd name="connsiteX42" fmla="*/ 172403 w 381000"/>
                <a:gd name="connsiteY42" fmla="*/ 144780 h 142875"/>
                <a:gd name="connsiteX43" fmla="*/ 172403 w 381000"/>
                <a:gd name="connsiteY43" fmla="*/ 140970 h 142875"/>
                <a:gd name="connsiteX44" fmla="*/ 176213 w 381000"/>
                <a:gd name="connsiteY44" fmla="*/ 140970 h 142875"/>
                <a:gd name="connsiteX45" fmla="*/ 176213 w 381000"/>
                <a:gd name="connsiteY45" fmla="*/ 144780 h 142875"/>
                <a:gd name="connsiteX46" fmla="*/ 172403 w 381000"/>
                <a:gd name="connsiteY46" fmla="*/ 144780 h 142875"/>
                <a:gd name="connsiteX47" fmla="*/ 172403 w 381000"/>
                <a:gd name="connsiteY47" fmla="*/ 144780 h 142875"/>
                <a:gd name="connsiteX48" fmla="*/ 160972 w 381000"/>
                <a:gd name="connsiteY48" fmla="*/ 144780 h 142875"/>
                <a:gd name="connsiteX49" fmla="*/ 160972 w 381000"/>
                <a:gd name="connsiteY49" fmla="*/ 140970 h 142875"/>
                <a:gd name="connsiteX50" fmla="*/ 164783 w 381000"/>
                <a:gd name="connsiteY50" fmla="*/ 140970 h 142875"/>
                <a:gd name="connsiteX51" fmla="*/ 164783 w 381000"/>
                <a:gd name="connsiteY51" fmla="*/ 144780 h 142875"/>
                <a:gd name="connsiteX52" fmla="*/ 160972 w 381000"/>
                <a:gd name="connsiteY52" fmla="*/ 144780 h 142875"/>
                <a:gd name="connsiteX53" fmla="*/ 160972 w 381000"/>
                <a:gd name="connsiteY53" fmla="*/ 144780 h 142875"/>
                <a:gd name="connsiteX54" fmla="*/ 150495 w 381000"/>
                <a:gd name="connsiteY54" fmla="*/ 144780 h 142875"/>
                <a:gd name="connsiteX55" fmla="*/ 150495 w 381000"/>
                <a:gd name="connsiteY55" fmla="*/ 140970 h 142875"/>
                <a:gd name="connsiteX56" fmla="*/ 154305 w 381000"/>
                <a:gd name="connsiteY56" fmla="*/ 140970 h 142875"/>
                <a:gd name="connsiteX57" fmla="*/ 154305 w 381000"/>
                <a:gd name="connsiteY57" fmla="*/ 144780 h 142875"/>
                <a:gd name="connsiteX58" fmla="*/ 150495 w 381000"/>
                <a:gd name="connsiteY58" fmla="*/ 144780 h 142875"/>
                <a:gd name="connsiteX59" fmla="*/ 150495 w 381000"/>
                <a:gd name="connsiteY59" fmla="*/ 144780 h 142875"/>
                <a:gd name="connsiteX60" fmla="*/ 140018 w 381000"/>
                <a:gd name="connsiteY60" fmla="*/ 144780 h 142875"/>
                <a:gd name="connsiteX61" fmla="*/ 140018 w 381000"/>
                <a:gd name="connsiteY61" fmla="*/ 140970 h 142875"/>
                <a:gd name="connsiteX62" fmla="*/ 143828 w 381000"/>
                <a:gd name="connsiteY62" fmla="*/ 140970 h 142875"/>
                <a:gd name="connsiteX63" fmla="*/ 143828 w 381000"/>
                <a:gd name="connsiteY63" fmla="*/ 144780 h 142875"/>
                <a:gd name="connsiteX64" fmla="*/ 140018 w 381000"/>
                <a:gd name="connsiteY64" fmla="*/ 144780 h 142875"/>
                <a:gd name="connsiteX65" fmla="*/ 140018 w 381000"/>
                <a:gd name="connsiteY65" fmla="*/ 144780 h 142875"/>
                <a:gd name="connsiteX66" fmla="*/ 128588 w 381000"/>
                <a:gd name="connsiteY66" fmla="*/ 144780 h 142875"/>
                <a:gd name="connsiteX67" fmla="*/ 128588 w 381000"/>
                <a:gd name="connsiteY67" fmla="*/ 140970 h 142875"/>
                <a:gd name="connsiteX68" fmla="*/ 132397 w 381000"/>
                <a:gd name="connsiteY68" fmla="*/ 140970 h 142875"/>
                <a:gd name="connsiteX69" fmla="*/ 132397 w 381000"/>
                <a:gd name="connsiteY69" fmla="*/ 144780 h 142875"/>
                <a:gd name="connsiteX70" fmla="*/ 128588 w 381000"/>
                <a:gd name="connsiteY70" fmla="*/ 144780 h 142875"/>
                <a:gd name="connsiteX71" fmla="*/ 128588 w 381000"/>
                <a:gd name="connsiteY71" fmla="*/ 144780 h 142875"/>
                <a:gd name="connsiteX72" fmla="*/ 118110 w 381000"/>
                <a:gd name="connsiteY72" fmla="*/ 144780 h 142875"/>
                <a:gd name="connsiteX73" fmla="*/ 118110 w 381000"/>
                <a:gd name="connsiteY73" fmla="*/ 140970 h 142875"/>
                <a:gd name="connsiteX74" fmla="*/ 121920 w 381000"/>
                <a:gd name="connsiteY74" fmla="*/ 140970 h 142875"/>
                <a:gd name="connsiteX75" fmla="*/ 121920 w 381000"/>
                <a:gd name="connsiteY75" fmla="*/ 144780 h 142875"/>
                <a:gd name="connsiteX76" fmla="*/ 118110 w 381000"/>
                <a:gd name="connsiteY76" fmla="*/ 144780 h 142875"/>
                <a:gd name="connsiteX77" fmla="*/ 118110 w 381000"/>
                <a:gd name="connsiteY77" fmla="*/ 144780 h 142875"/>
                <a:gd name="connsiteX78" fmla="*/ 107632 w 381000"/>
                <a:gd name="connsiteY78" fmla="*/ 144780 h 142875"/>
                <a:gd name="connsiteX79" fmla="*/ 107632 w 381000"/>
                <a:gd name="connsiteY79" fmla="*/ 140970 h 142875"/>
                <a:gd name="connsiteX80" fmla="*/ 111443 w 381000"/>
                <a:gd name="connsiteY80" fmla="*/ 140970 h 142875"/>
                <a:gd name="connsiteX81" fmla="*/ 111443 w 381000"/>
                <a:gd name="connsiteY81" fmla="*/ 144780 h 142875"/>
                <a:gd name="connsiteX82" fmla="*/ 107632 w 381000"/>
                <a:gd name="connsiteY82" fmla="*/ 144780 h 142875"/>
                <a:gd name="connsiteX83" fmla="*/ 107632 w 381000"/>
                <a:gd name="connsiteY83" fmla="*/ 144780 h 142875"/>
                <a:gd name="connsiteX84" fmla="*/ 97155 w 381000"/>
                <a:gd name="connsiteY84" fmla="*/ 144780 h 142875"/>
                <a:gd name="connsiteX85" fmla="*/ 97155 w 381000"/>
                <a:gd name="connsiteY85" fmla="*/ 140970 h 142875"/>
                <a:gd name="connsiteX86" fmla="*/ 100965 w 381000"/>
                <a:gd name="connsiteY86" fmla="*/ 140970 h 142875"/>
                <a:gd name="connsiteX87" fmla="*/ 100965 w 381000"/>
                <a:gd name="connsiteY87" fmla="*/ 144780 h 142875"/>
                <a:gd name="connsiteX88" fmla="*/ 97155 w 381000"/>
                <a:gd name="connsiteY88" fmla="*/ 144780 h 142875"/>
                <a:gd name="connsiteX89" fmla="*/ 97155 w 381000"/>
                <a:gd name="connsiteY89" fmla="*/ 144780 h 142875"/>
                <a:gd name="connsiteX90" fmla="*/ 85725 w 381000"/>
                <a:gd name="connsiteY90" fmla="*/ 144780 h 142875"/>
                <a:gd name="connsiteX91" fmla="*/ 85725 w 381000"/>
                <a:gd name="connsiteY91" fmla="*/ 140970 h 142875"/>
                <a:gd name="connsiteX92" fmla="*/ 89535 w 381000"/>
                <a:gd name="connsiteY92" fmla="*/ 140970 h 142875"/>
                <a:gd name="connsiteX93" fmla="*/ 89535 w 381000"/>
                <a:gd name="connsiteY93" fmla="*/ 144780 h 142875"/>
                <a:gd name="connsiteX94" fmla="*/ 85725 w 381000"/>
                <a:gd name="connsiteY94" fmla="*/ 144780 h 142875"/>
                <a:gd name="connsiteX95" fmla="*/ 85725 w 381000"/>
                <a:gd name="connsiteY95" fmla="*/ 144780 h 142875"/>
                <a:gd name="connsiteX96" fmla="*/ 75247 w 381000"/>
                <a:gd name="connsiteY96" fmla="*/ 144780 h 142875"/>
                <a:gd name="connsiteX97" fmla="*/ 75247 w 381000"/>
                <a:gd name="connsiteY97" fmla="*/ 140970 h 142875"/>
                <a:gd name="connsiteX98" fmla="*/ 79057 w 381000"/>
                <a:gd name="connsiteY98" fmla="*/ 140970 h 142875"/>
                <a:gd name="connsiteX99" fmla="*/ 79057 w 381000"/>
                <a:gd name="connsiteY99" fmla="*/ 144780 h 142875"/>
                <a:gd name="connsiteX100" fmla="*/ 75247 w 381000"/>
                <a:gd name="connsiteY100" fmla="*/ 144780 h 142875"/>
                <a:gd name="connsiteX101" fmla="*/ 75247 w 381000"/>
                <a:gd name="connsiteY101" fmla="*/ 144780 h 142875"/>
                <a:gd name="connsiteX102" fmla="*/ 64770 w 381000"/>
                <a:gd name="connsiteY102" fmla="*/ 144780 h 142875"/>
                <a:gd name="connsiteX103" fmla="*/ 64770 w 381000"/>
                <a:gd name="connsiteY103" fmla="*/ 140970 h 142875"/>
                <a:gd name="connsiteX104" fmla="*/ 68580 w 381000"/>
                <a:gd name="connsiteY104" fmla="*/ 140970 h 142875"/>
                <a:gd name="connsiteX105" fmla="*/ 68580 w 381000"/>
                <a:gd name="connsiteY105" fmla="*/ 144780 h 142875"/>
                <a:gd name="connsiteX106" fmla="*/ 64770 w 381000"/>
                <a:gd name="connsiteY106" fmla="*/ 144780 h 142875"/>
                <a:gd name="connsiteX107" fmla="*/ 64770 w 381000"/>
                <a:gd name="connsiteY107" fmla="*/ 144780 h 142875"/>
                <a:gd name="connsiteX108" fmla="*/ 53340 w 381000"/>
                <a:gd name="connsiteY108" fmla="*/ 144780 h 142875"/>
                <a:gd name="connsiteX109" fmla="*/ 53340 w 381000"/>
                <a:gd name="connsiteY109" fmla="*/ 140970 h 142875"/>
                <a:gd name="connsiteX110" fmla="*/ 57150 w 381000"/>
                <a:gd name="connsiteY110" fmla="*/ 140970 h 142875"/>
                <a:gd name="connsiteX111" fmla="*/ 57150 w 381000"/>
                <a:gd name="connsiteY111" fmla="*/ 144780 h 142875"/>
                <a:gd name="connsiteX112" fmla="*/ 53340 w 381000"/>
                <a:gd name="connsiteY112" fmla="*/ 144780 h 142875"/>
                <a:gd name="connsiteX113" fmla="*/ 53340 w 381000"/>
                <a:gd name="connsiteY113" fmla="*/ 144780 h 142875"/>
                <a:gd name="connsiteX114" fmla="*/ 42863 w 381000"/>
                <a:gd name="connsiteY114" fmla="*/ 144780 h 142875"/>
                <a:gd name="connsiteX115" fmla="*/ 42863 w 381000"/>
                <a:gd name="connsiteY115" fmla="*/ 140970 h 142875"/>
                <a:gd name="connsiteX116" fmla="*/ 46673 w 381000"/>
                <a:gd name="connsiteY116" fmla="*/ 140970 h 142875"/>
                <a:gd name="connsiteX117" fmla="*/ 46673 w 381000"/>
                <a:gd name="connsiteY117" fmla="*/ 144780 h 142875"/>
                <a:gd name="connsiteX118" fmla="*/ 42863 w 381000"/>
                <a:gd name="connsiteY118" fmla="*/ 144780 h 142875"/>
                <a:gd name="connsiteX119" fmla="*/ 42863 w 381000"/>
                <a:gd name="connsiteY119" fmla="*/ 144780 h 142875"/>
                <a:gd name="connsiteX120" fmla="*/ 32385 w 381000"/>
                <a:gd name="connsiteY120" fmla="*/ 144780 h 142875"/>
                <a:gd name="connsiteX121" fmla="*/ 32385 w 381000"/>
                <a:gd name="connsiteY121" fmla="*/ 140970 h 142875"/>
                <a:gd name="connsiteX122" fmla="*/ 36195 w 381000"/>
                <a:gd name="connsiteY122" fmla="*/ 140970 h 142875"/>
                <a:gd name="connsiteX123" fmla="*/ 36195 w 381000"/>
                <a:gd name="connsiteY123" fmla="*/ 144780 h 142875"/>
                <a:gd name="connsiteX124" fmla="*/ 32385 w 381000"/>
                <a:gd name="connsiteY124" fmla="*/ 144780 h 142875"/>
                <a:gd name="connsiteX125" fmla="*/ 32385 w 381000"/>
                <a:gd name="connsiteY125" fmla="*/ 144780 h 142875"/>
                <a:gd name="connsiteX126" fmla="*/ 20955 w 381000"/>
                <a:gd name="connsiteY126" fmla="*/ 144780 h 142875"/>
                <a:gd name="connsiteX127" fmla="*/ 20955 w 381000"/>
                <a:gd name="connsiteY127" fmla="*/ 140970 h 142875"/>
                <a:gd name="connsiteX128" fmla="*/ 24765 w 381000"/>
                <a:gd name="connsiteY128" fmla="*/ 140970 h 142875"/>
                <a:gd name="connsiteX129" fmla="*/ 24765 w 381000"/>
                <a:gd name="connsiteY129" fmla="*/ 144780 h 142875"/>
                <a:gd name="connsiteX130" fmla="*/ 20955 w 381000"/>
                <a:gd name="connsiteY130" fmla="*/ 144780 h 142875"/>
                <a:gd name="connsiteX131" fmla="*/ 20955 w 381000"/>
                <a:gd name="connsiteY131" fmla="*/ 144780 h 142875"/>
                <a:gd name="connsiteX132" fmla="*/ 10478 w 381000"/>
                <a:gd name="connsiteY132" fmla="*/ 144780 h 142875"/>
                <a:gd name="connsiteX133" fmla="*/ 10478 w 381000"/>
                <a:gd name="connsiteY133" fmla="*/ 140970 h 142875"/>
                <a:gd name="connsiteX134" fmla="*/ 14288 w 381000"/>
                <a:gd name="connsiteY134" fmla="*/ 140970 h 142875"/>
                <a:gd name="connsiteX135" fmla="*/ 14288 w 381000"/>
                <a:gd name="connsiteY135" fmla="*/ 144780 h 142875"/>
                <a:gd name="connsiteX136" fmla="*/ 10478 w 381000"/>
                <a:gd name="connsiteY136" fmla="*/ 144780 h 142875"/>
                <a:gd name="connsiteX137" fmla="*/ 10478 w 381000"/>
                <a:gd name="connsiteY137" fmla="*/ 144780 h 142875"/>
                <a:gd name="connsiteX138" fmla="*/ 0 w 381000"/>
                <a:gd name="connsiteY138" fmla="*/ 144780 h 142875"/>
                <a:gd name="connsiteX139" fmla="*/ 0 w 381000"/>
                <a:gd name="connsiteY139" fmla="*/ 140970 h 142875"/>
                <a:gd name="connsiteX140" fmla="*/ 3810 w 381000"/>
                <a:gd name="connsiteY140" fmla="*/ 140970 h 142875"/>
                <a:gd name="connsiteX141" fmla="*/ 3810 w 381000"/>
                <a:gd name="connsiteY141" fmla="*/ 144780 h 142875"/>
                <a:gd name="connsiteX142" fmla="*/ 0 w 381000"/>
                <a:gd name="connsiteY142" fmla="*/ 144780 h 142875"/>
                <a:gd name="connsiteX143" fmla="*/ 0 w 381000"/>
                <a:gd name="connsiteY143" fmla="*/ 144780 h 142875"/>
                <a:gd name="connsiteX144" fmla="*/ 255270 w 381000"/>
                <a:gd name="connsiteY144" fmla="*/ 138113 h 142875"/>
                <a:gd name="connsiteX145" fmla="*/ 258128 w 381000"/>
                <a:gd name="connsiteY145" fmla="*/ 135255 h 142875"/>
                <a:gd name="connsiteX146" fmla="*/ 260985 w 381000"/>
                <a:gd name="connsiteY146" fmla="*/ 138113 h 142875"/>
                <a:gd name="connsiteX147" fmla="*/ 258128 w 381000"/>
                <a:gd name="connsiteY147" fmla="*/ 140970 h 142875"/>
                <a:gd name="connsiteX148" fmla="*/ 255270 w 381000"/>
                <a:gd name="connsiteY148" fmla="*/ 138113 h 142875"/>
                <a:gd name="connsiteX149" fmla="*/ 255270 w 381000"/>
                <a:gd name="connsiteY149" fmla="*/ 138113 h 142875"/>
                <a:gd name="connsiteX150" fmla="*/ 262890 w 381000"/>
                <a:gd name="connsiteY150" fmla="*/ 129540 h 142875"/>
                <a:gd name="connsiteX151" fmla="*/ 265747 w 381000"/>
                <a:gd name="connsiteY151" fmla="*/ 126683 h 142875"/>
                <a:gd name="connsiteX152" fmla="*/ 268605 w 381000"/>
                <a:gd name="connsiteY152" fmla="*/ 129540 h 142875"/>
                <a:gd name="connsiteX153" fmla="*/ 265747 w 381000"/>
                <a:gd name="connsiteY153" fmla="*/ 132398 h 142875"/>
                <a:gd name="connsiteX154" fmla="*/ 262890 w 381000"/>
                <a:gd name="connsiteY154" fmla="*/ 129540 h 142875"/>
                <a:gd name="connsiteX155" fmla="*/ 262890 w 381000"/>
                <a:gd name="connsiteY155" fmla="*/ 129540 h 142875"/>
                <a:gd name="connsiteX156" fmla="*/ 269558 w 381000"/>
                <a:gd name="connsiteY156" fmla="*/ 121920 h 142875"/>
                <a:gd name="connsiteX157" fmla="*/ 272415 w 381000"/>
                <a:gd name="connsiteY157" fmla="*/ 119063 h 142875"/>
                <a:gd name="connsiteX158" fmla="*/ 275272 w 381000"/>
                <a:gd name="connsiteY158" fmla="*/ 121920 h 142875"/>
                <a:gd name="connsiteX159" fmla="*/ 272415 w 381000"/>
                <a:gd name="connsiteY159" fmla="*/ 124777 h 142875"/>
                <a:gd name="connsiteX160" fmla="*/ 269558 w 381000"/>
                <a:gd name="connsiteY160" fmla="*/ 121920 h 142875"/>
                <a:gd name="connsiteX161" fmla="*/ 269558 w 381000"/>
                <a:gd name="connsiteY161" fmla="*/ 121920 h 142875"/>
                <a:gd name="connsiteX162" fmla="*/ 277178 w 381000"/>
                <a:gd name="connsiteY162" fmla="*/ 114300 h 142875"/>
                <a:gd name="connsiteX163" fmla="*/ 280035 w 381000"/>
                <a:gd name="connsiteY163" fmla="*/ 111443 h 142875"/>
                <a:gd name="connsiteX164" fmla="*/ 282893 w 381000"/>
                <a:gd name="connsiteY164" fmla="*/ 114300 h 142875"/>
                <a:gd name="connsiteX165" fmla="*/ 280035 w 381000"/>
                <a:gd name="connsiteY165" fmla="*/ 117158 h 142875"/>
                <a:gd name="connsiteX166" fmla="*/ 277178 w 381000"/>
                <a:gd name="connsiteY166" fmla="*/ 114300 h 142875"/>
                <a:gd name="connsiteX167" fmla="*/ 277178 w 381000"/>
                <a:gd name="connsiteY167" fmla="*/ 114300 h 142875"/>
                <a:gd name="connsiteX168" fmla="*/ 284797 w 381000"/>
                <a:gd name="connsiteY168" fmla="*/ 105727 h 142875"/>
                <a:gd name="connsiteX169" fmla="*/ 287655 w 381000"/>
                <a:gd name="connsiteY169" fmla="*/ 102870 h 142875"/>
                <a:gd name="connsiteX170" fmla="*/ 290513 w 381000"/>
                <a:gd name="connsiteY170" fmla="*/ 105727 h 142875"/>
                <a:gd name="connsiteX171" fmla="*/ 287655 w 381000"/>
                <a:gd name="connsiteY171" fmla="*/ 108585 h 142875"/>
                <a:gd name="connsiteX172" fmla="*/ 284797 w 381000"/>
                <a:gd name="connsiteY172" fmla="*/ 105727 h 142875"/>
                <a:gd name="connsiteX173" fmla="*/ 284797 w 381000"/>
                <a:gd name="connsiteY173" fmla="*/ 105727 h 142875"/>
                <a:gd name="connsiteX174" fmla="*/ 291465 w 381000"/>
                <a:gd name="connsiteY174" fmla="*/ 98108 h 142875"/>
                <a:gd name="connsiteX175" fmla="*/ 294322 w 381000"/>
                <a:gd name="connsiteY175" fmla="*/ 95250 h 142875"/>
                <a:gd name="connsiteX176" fmla="*/ 297180 w 381000"/>
                <a:gd name="connsiteY176" fmla="*/ 98108 h 142875"/>
                <a:gd name="connsiteX177" fmla="*/ 294322 w 381000"/>
                <a:gd name="connsiteY177" fmla="*/ 100965 h 142875"/>
                <a:gd name="connsiteX178" fmla="*/ 291465 w 381000"/>
                <a:gd name="connsiteY178" fmla="*/ 98108 h 142875"/>
                <a:gd name="connsiteX179" fmla="*/ 291465 w 381000"/>
                <a:gd name="connsiteY179" fmla="*/ 98108 h 142875"/>
                <a:gd name="connsiteX180" fmla="*/ 299085 w 381000"/>
                <a:gd name="connsiteY180" fmla="*/ 90488 h 142875"/>
                <a:gd name="connsiteX181" fmla="*/ 301943 w 381000"/>
                <a:gd name="connsiteY181" fmla="*/ 87630 h 142875"/>
                <a:gd name="connsiteX182" fmla="*/ 304800 w 381000"/>
                <a:gd name="connsiteY182" fmla="*/ 90488 h 142875"/>
                <a:gd name="connsiteX183" fmla="*/ 301943 w 381000"/>
                <a:gd name="connsiteY183" fmla="*/ 93345 h 142875"/>
                <a:gd name="connsiteX184" fmla="*/ 299085 w 381000"/>
                <a:gd name="connsiteY184" fmla="*/ 90488 h 142875"/>
                <a:gd name="connsiteX185" fmla="*/ 299085 w 381000"/>
                <a:gd name="connsiteY185" fmla="*/ 90488 h 142875"/>
                <a:gd name="connsiteX186" fmla="*/ 306705 w 381000"/>
                <a:gd name="connsiteY186" fmla="*/ 81915 h 142875"/>
                <a:gd name="connsiteX187" fmla="*/ 309563 w 381000"/>
                <a:gd name="connsiteY187" fmla="*/ 79058 h 142875"/>
                <a:gd name="connsiteX188" fmla="*/ 312420 w 381000"/>
                <a:gd name="connsiteY188" fmla="*/ 81915 h 142875"/>
                <a:gd name="connsiteX189" fmla="*/ 309563 w 381000"/>
                <a:gd name="connsiteY189" fmla="*/ 84773 h 142875"/>
                <a:gd name="connsiteX190" fmla="*/ 306705 w 381000"/>
                <a:gd name="connsiteY190" fmla="*/ 81915 h 142875"/>
                <a:gd name="connsiteX191" fmla="*/ 306705 w 381000"/>
                <a:gd name="connsiteY191" fmla="*/ 81915 h 142875"/>
                <a:gd name="connsiteX192" fmla="*/ 313372 w 381000"/>
                <a:gd name="connsiteY192" fmla="*/ 74295 h 142875"/>
                <a:gd name="connsiteX193" fmla="*/ 316230 w 381000"/>
                <a:gd name="connsiteY193" fmla="*/ 71438 h 142875"/>
                <a:gd name="connsiteX194" fmla="*/ 319088 w 381000"/>
                <a:gd name="connsiteY194" fmla="*/ 74295 h 142875"/>
                <a:gd name="connsiteX195" fmla="*/ 316230 w 381000"/>
                <a:gd name="connsiteY195" fmla="*/ 76200 h 142875"/>
                <a:gd name="connsiteX196" fmla="*/ 313372 w 381000"/>
                <a:gd name="connsiteY196" fmla="*/ 74295 h 142875"/>
                <a:gd name="connsiteX197" fmla="*/ 313372 w 381000"/>
                <a:gd name="connsiteY197" fmla="*/ 74295 h 142875"/>
                <a:gd name="connsiteX198" fmla="*/ 320993 w 381000"/>
                <a:gd name="connsiteY198" fmla="*/ 66675 h 142875"/>
                <a:gd name="connsiteX199" fmla="*/ 323850 w 381000"/>
                <a:gd name="connsiteY199" fmla="*/ 63818 h 142875"/>
                <a:gd name="connsiteX200" fmla="*/ 326708 w 381000"/>
                <a:gd name="connsiteY200" fmla="*/ 66675 h 142875"/>
                <a:gd name="connsiteX201" fmla="*/ 323850 w 381000"/>
                <a:gd name="connsiteY201" fmla="*/ 69533 h 142875"/>
                <a:gd name="connsiteX202" fmla="*/ 320993 w 381000"/>
                <a:gd name="connsiteY202" fmla="*/ 66675 h 142875"/>
                <a:gd name="connsiteX203" fmla="*/ 320993 w 381000"/>
                <a:gd name="connsiteY203" fmla="*/ 66675 h 142875"/>
                <a:gd name="connsiteX204" fmla="*/ 327660 w 381000"/>
                <a:gd name="connsiteY204" fmla="*/ 58102 h 142875"/>
                <a:gd name="connsiteX205" fmla="*/ 330518 w 381000"/>
                <a:gd name="connsiteY205" fmla="*/ 55245 h 142875"/>
                <a:gd name="connsiteX206" fmla="*/ 333375 w 381000"/>
                <a:gd name="connsiteY206" fmla="*/ 58102 h 142875"/>
                <a:gd name="connsiteX207" fmla="*/ 330518 w 381000"/>
                <a:gd name="connsiteY207" fmla="*/ 60960 h 142875"/>
                <a:gd name="connsiteX208" fmla="*/ 327660 w 381000"/>
                <a:gd name="connsiteY208" fmla="*/ 58102 h 142875"/>
                <a:gd name="connsiteX209" fmla="*/ 327660 w 381000"/>
                <a:gd name="connsiteY209" fmla="*/ 58102 h 142875"/>
                <a:gd name="connsiteX210" fmla="*/ 335280 w 381000"/>
                <a:gd name="connsiteY210" fmla="*/ 50483 h 142875"/>
                <a:gd name="connsiteX211" fmla="*/ 338138 w 381000"/>
                <a:gd name="connsiteY211" fmla="*/ 47625 h 142875"/>
                <a:gd name="connsiteX212" fmla="*/ 340995 w 381000"/>
                <a:gd name="connsiteY212" fmla="*/ 50483 h 142875"/>
                <a:gd name="connsiteX213" fmla="*/ 338138 w 381000"/>
                <a:gd name="connsiteY213" fmla="*/ 53340 h 142875"/>
                <a:gd name="connsiteX214" fmla="*/ 335280 w 381000"/>
                <a:gd name="connsiteY214" fmla="*/ 50483 h 142875"/>
                <a:gd name="connsiteX215" fmla="*/ 335280 w 381000"/>
                <a:gd name="connsiteY215" fmla="*/ 50483 h 142875"/>
                <a:gd name="connsiteX216" fmla="*/ 342900 w 381000"/>
                <a:gd name="connsiteY216" fmla="*/ 41910 h 142875"/>
                <a:gd name="connsiteX217" fmla="*/ 345758 w 381000"/>
                <a:gd name="connsiteY217" fmla="*/ 39052 h 142875"/>
                <a:gd name="connsiteX218" fmla="*/ 348615 w 381000"/>
                <a:gd name="connsiteY218" fmla="*/ 41910 h 142875"/>
                <a:gd name="connsiteX219" fmla="*/ 345758 w 381000"/>
                <a:gd name="connsiteY219" fmla="*/ 44768 h 142875"/>
                <a:gd name="connsiteX220" fmla="*/ 342900 w 381000"/>
                <a:gd name="connsiteY220" fmla="*/ 41910 h 142875"/>
                <a:gd name="connsiteX221" fmla="*/ 342900 w 381000"/>
                <a:gd name="connsiteY221" fmla="*/ 41910 h 142875"/>
                <a:gd name="connsiteX222" fmla="*/ 349568 w 381000"/>
                <a:gd name="connsiteY222" fmla="*/ 34290 h 142875"/>
                <a:gd name="connsiteX223" fmla="*/ 352425 w 381000"/>
                <a:gd name="connsiteY223" fmla="*/ 31433 h 142875"/>
                <a:gd name="connsiteX224" fmla="*/ 355283 w 381000"/>
                <a:gd name="connsiteY224" fmla="*/ 34290 h 142875"/>
                <a:gd name="connsiteX225" fmla="*/ 352425 w 381000"/>
                <a:gd name="connsiteY225" fmla="*/ 37148 h 142875"/>
                <a:gd name="connsiteX226" fmla="*/ 349568 w 381000"/>
                <a:gd name="connsiteY226" fmla="*/ 34290 h 142875"/>
                <a:gd name="connsiteX227" fmla="*/ 349568 w 381000"/>
                <a:gd name="connsiteY227" fmla="*/ 34290 h 142875"/>
                <a:gd name="connsiteX228" fmla="*/ 357188 w 381000"/>
                <a:gd name="connsiteY228" fmla="*/ 26670 h 142875"/>
                <a:gd name="connsiteX229" fmla="*/ 360045 w 381000"/>
                <a:gd name="connsiteY229" fmla="*/ 23813 h 142875"/>
                <a:gd name="connsiteX230" fmla="*/ 362903 w 381000"/>
                <a:gd name="connsiteY230" fmla="*/ 26670 h 142875"/>
                <a:gd name="connsiteX231" fmla="*/ 360045 w 381000"/>
                <a:gd name="connsiteY231" fmla="*/ 29527 h 142875"/>
                <a:gd name="connsiteX232" fmla="*/ 357188 w 381000"/>
                <a:gd name="connsiteY232" fmla="*/ 26670 h 142875"/>
                <a:gd name="connsiteX233" fmla="*/ 357188 w 381000"/>
                <a:gd name="connsiteY233" fmla="*/ 26670 h 142875"/>
                <a:gd name="connsiteX234" fmla="*/ 364808 w 381000"/>
                <a:gd name="connsiteY234" fmla="*/ 18098 h 142875"/>
                <a:gd name="connsiteX235" fmla="*/ 367665 w 381000"/>
                <a:gd name="connsiteY235" fmla="*/ 15240 h 142875"/>
                <a:gd name="connsiteX236" fmla="*/ 370522 w 381000"/>
                <a:gd name="connsiteY236" fmla="*/ 18098 h 142875"/>
                <a:gd name="connsiteX237" fmla="*/ 367665 w 381000"/>
                <a:gd name="connsiteY237" fmla="*/ 20955 h 142875"/>
                <a:gd name="connsiteX238" fmla="*/ 364808 w 381000"/>
                <a:gd name="connsiteY238" fmla="*/ 18098 h 142875"/>
                <a:gd name="connsiteX239" fmla="*/ 364808 w 381000"/>
                <a:gd name="connsiteY239" fmla="*/ 18098 h 142875"/>
                <a:gd name="connsiteX240" fmla="*/ 371475 w 381000"/>
                <a:gd name="connsiteY240" fmla="*/ 10478 h 142875"/>
                <a:gd name="connsiteX241" fmla="*/ 374333 w 381000"/>
                <a:gd name="connsiteY241" fmla="*/ 7620 h 142875"/>
                <a:gd name="connsiteX242" fmla="*/ 377190 w 381000"/>
                <a:gd name="connsiteY242" fmla="*/ 10478 h 142875"/>
                <a:gd name="connsiteX243" fmla="*/ 374333 w 381000"/>
                <a:gd name="connsiteY243" fmla="*/ 13335 h 142875"/>
                <a:gd name="connsiteX244" fmla="*/ 371475 w 381000"/>
                <a:gd name="connsiteY244" fmla="*/ 10478 h 142875"/>
                <a:gd name="connsiteX245" fmla="*/ 371475 w 381000"/>
                <a:gd name="connsiteY245" fmla="*/ 10478 h 142875"/>
                <a:gd name="connsiteX246" fmla="*/ 379095 w 381000"/>
                <a:gd name="connsiteY246" fmla="*/ 2858 h 142875"/>
                <a:gd name="connsiteX247" fmla="*/ 381953 w 381000"/>
                <a:gd name="connsiteY247" fmla="*/ 0 h 142875"/>
                <a:gd name="connsiteX248" fmla="*/ 384810 w 381000"/>
                <a:gd name="connsiteY248" fmla="*/ 2858 h 142875"/>
                <a:gd name="connsiteX249" fmla="*/ 381953 w 381000"/>
                <a:gd name="connsiteY249" fmla="*/ 5715 h 142875"/>
                <a:gd name="connsiteX250" fmla="*/ 379095 w 381000"/>
                <a:gd name="connsiteY250" fmla="*/ 2858 h 142875"/>
                <a:gd name="connsiteX251" fmla="*/ 379095 w 381000"/>
                <a:gd name="connsiteY251" fmla="*/ 285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381000" h="142875">
                  <a:moveTo>
                    <a:pt x="247650" y="144780"/>
                  </a:moveTo>
                  <a:lnTo>
                    <a:pt x="247650" y="140970"/>
                  </a:lnTo>
                  <a:lnTo>
                    <a:pt x="251460" y="140970"/>
                  </a:lnTo>
                  <a:lnTo>
                    <a:pt x="251460" y="144780"/>
                  </a:lnTo>
                  <a:lnTo>
                    <a:pt x="247650" y="144780"/>
                  </a:lnTo>
                  <a:lnTo>
                    <a:pt x="247650" y="144780"/>
                  </a:lnTo>
                  <a:close/>
                  <a:moveTo>
                    <a:pt x="237172" y="144780"/>
                  </a:moveTo>
                  <a:lnTo>
                    <a:pt x="237172" y="140970"/>
                  </a:lnTo>
                  <a:lnTo>
                    <a:pt x="240030" y="140970"/>
                  </a:lnTo>
                  <a:lnTo>
                    <a:pt x="240030" y="144780"/>
                  </a:lnTo>
                  <a:lnTo>
                    <a:pt x="237172" y="144780"/>
                  </a:lnTo>
                  <a:lnTo>
                    <a:pt x="237172" y="144780"/>
                  </a:lnTo>
                  <a:close/>
                  <a:moveTo>
                    <a:pt x="225743" y="144780"/>
                  </a:moveTo>
                  <a:lnTo>
                    <a:pt x="225743" y="140970"/>
                  </a:lnTo>
                  <a:lnTo>
                    <a:pt x="229553" y="140970"/>
                  </a:lnTo>
                  <a:lnTo>
                    <a:pt x="229553" y="144780"/>
                  </a:lnTo>
                  <a:lnTo>
                    <a:pt x="225743" y="144780"/>
                  </a:lnTo>
                  <a:lnTo>
                    <a:pt x="225743" y="144780"/>
                  </a:lnTo>
                  <a:close/>
                  <a:moveTo>
                    <a:pt x="215265" y="144780"/>
                  </a:moveTo>
                  <a:lnTo>
                    <a:pt x="215265" y="140970"/>
                  </a:lnTo>
                  <a:lnTo>
                    <a:pt x="219075" y="140970"/>
                  </a:lnTo>
                  <a:lnTo>
                    <a:pt x="219075" y="144780"/>
                  </a:lnTo>
                  <a:lnTo>
                    <a:pt x="215265" y="144780"/>
                  </a:lnTo>
                  <a:lnTo>
                    <a:pt x="215265" y="144780"/>
                  </a:lnTo>
                  <a:close/>
                  <a:moveTo>
                    <a:pt x="204788" y="144780"/>
                  </a:moveTo>
                  <a:lnTo>
                    <a:pt x="204788" y="140970"/>
                  </a:lnTo>
                  <a:lnTo>
                    <a:pt x="208597" y="140970"/>
                  </a:lnTo>
                  <a:lnTo>
                    <a:pt x="208597" y="144780"/>
                  </a:lnTo>
                  <a:lnTo>
                    <a:pt x="204788" y="144780"/>
                  </a:lnTo>
                  <a:lnTo>
                    <a:pt x="204788" y="144780"/>
                  </a:lnTo>
                  <a:close/>
                  <a:moveTo>
                    <a:pt x="193358" y="144780"/>
                  </a:moveTo>
                  <a:lnTo>
                    <a:pt x="193358" y="140970"/>
                  </a:lnTo>
                  <a:lnTo>
                    <a:pt x="197168" y="140970"/>
                  </a:lnTo>
                  <a:lnTo>
                    <a:pt x="197168" y="144780"/>
                  </a:lnTo>
                  <a:lnTo>
                    <a:pt x="193358" y="144780"/>
                  </a:lnTo>
                  <a:lnTo>
                    <a:pt x="193358" y="144780"/>
                  </a:lnTo>
                  <a:close/>
                  <a:moveTo>
                    <a:pt x="182880" y="144780"/>
                  </a:moveTo>
                  <a:lnTo>
                    <a:pt x="182880" y="140970"/>
                  </a:lnTo>
                  <a:lnTo>
                    <a:pt x="186690" y="140970"/>
                  </a:lnTo>
                  <a:lnTo>
                    <a:pt x="186690" y="144780"/>
                  </a:lnTo>
                  <a:lnTo>
                    <a:pt x="182880" y="144780"/>
                  </a:lnTo>
                  <a:lnTo>
                    <a:pt x="182880" y="144780"/>
                  </a:lnTo>
                  <a:close/>
                  <a:moveTo>
                    <a:pt x="172403" y="144780"/>
                  </a:moveTo>
                  <a:lnTo>
                    <a:pt x="172403" y="140970"/>
                  </a:lnTo>
                  <a:lnTo>
                    <a:pt x="176213" y="140970"/>
                  </a:lnTo>
                  <a:lnTo>
                    <a:pt x="176213" y="144780"/>
                  </a:lnTo>
                  <a:lnTo>
                    <a:pt x="172403" y="144780"/>
                  </a:lnTo>
                  <a:lnTo>
                    <a:pt x="172403" y="144780"/>
                  </a:lnTo>
                  <a:close/>
                  <a:moveTo>
                    <a:pt x="160972" y="144780"/>
                  </a:moveTo>
                  <a:lnTo>
                    <a:pt x="160972" y="140970"/>
                  </a:lnTo>
                  <a:lnTo>
                    <a:pt x="164783" y="140970"/>
                  </a:lnTo>
                  <a:lnTo>
                    <a:pt x="164783" y="144780"/>
                  </a:lnTo>
                  <a:lnTo>
                    <a:pt x="160972" y="144780"/>
                  </a:lnTo>
                  <a:lnTo>
                    <a:pt x="160972" y="144780"/>
                  </a:lnTo>
                  <a:close/>
                  <a:moveTo>
                    <a:pt x="150495" y="144780"/>
                  </a:moveTo>
                  <a:lnTo>
                    <a:pt x="150495" y="140970"/>
                  </a:lnTo>
                  <a:lnTo>
                    <a:pt x="154305" y="140970"/>
                  </a:lnTo>
                  <a:lnTo>
                    <a:pt x="154305" y="144780"/>
                  </a:lnTo>
                  <a:lnTo>
                    <a:pt x="150495" y="144780"/>
                  </a:lnTo>
                  <a:lnTo>
                    <a:pt x="150495" y="144780"/>
                  </a:lnTo>
                  <a:close/>
                  <a:moveTo>
                    <a:pt x="140018" y="144780"/>
                  </a:moveTo>
                  <a:lnTo>
                    <a:pt x="140018" y="140970"/>
                  </a:lnTo>
                  <a:lnTo>
                    <a:pt x="143828" y="140970"/>
                  </a:lnTo>
                  <a:lnTo>
                    <a:pt x="143828" y="144780"/>
                  </a:lnTo>
                  <a:lnTo>
                    <a:pt x="140018" y="144780"/>
                  </a:lnTo>
                  <a:lnTo>
                    <a:pt x="140018" y="144780"/>
                  </a:lnTo>
                  <a:close/>
                  <a:moveTo>
                    <a:pt x="128588" y="144780"/>
                  </a:moveTo>
                  <a:lnTo>
                    <a:pt x="128588" y="140970"/>
                  </a:lnTo>
                  <a:lnTo>
                    <a:pt x="132397" y="140970"/>
                  </a:lnTo>
                  <a:lnTo>
                    <a:pt x="132397" y="144780"/>
                  </a:lnTo>
                  <a:lnTo>
                    <a:pt x="128588" y="144780"/>
                  </a:lnTo>
                  <a:lnTo>
                    <a:pt x="128588" y="144780"/>
                  </a:lnTo>
                  <a:close/>
                  <a:moveTo>
                    <a:pt x="118110" y="144780"/>
                  </a:moveTo>
                  <a:lnTo>
                    <a:pt x="118110" y="140970"/>
                  </a:lnTo>
                  <a:lnTo>
                    <a:pt x="121920" y="140970"/>
                  </a:lnTo>
                  <a:lnTo>
                    <a:pt x="121920" y="144780"/>
                  </a:lnTo>
                  <a:lnTo>
                    <a:pt x="118110" y="144780"/>
                  </a:lnTo>
                  <a:lnTo>
                    <a:pt x="118110" y="144780"/>
                  </a:lnTo>
                  <a:close/>
                  <a:moveTo>
                    <a:pt x="107632" y="144780"/>
                  </a:moveTo>
                  <a:lnTo>
                    <a:pt x="107632" y="140970"/>
                  </a:lnTo>
                  <a:lnTo>
                    <a:pt x="111443" y="140970"/>
                  </a:lnTo>
                  <a:lnTo>
                    <a:pt x="111443" y="144780"/>
                  </a:lnTo>
                  <a:lnTo>
                    <a:pt x="107632" y="144780"/>
                  </a:lnTo>
                  <a:lnTo>
                    <a:pt x="107632" y="144780"/>
                  </a:lnTo>
                  <a:close/>
                  <a:moveTo>
                    <a:pt x="97155" y="144780"/>
                  </a:moveTo>
                  <a:lnTo>
                    <a:pt x="97155" y="140970"/>
                  </a:lnTo>
                  <a:lnTo>
                    <a:pt x="100965" y="140970"/>
                  </a:lnTo>
                  <a:lnTo>
                    <a:pt x="100965" y="144780"/>
                  </a:lnTo>
                  <a:lnTo>
                    <a:pt x="97155" y="144780"/>
                  </a:lnTo>
                  <a:lnTo>
                    <a:pt x="97155" y="144780"/>
                  </a:lnTo>
                  <a:close/>
                  <a:moveTo>
                    <a:pt x="85725" y="144780"/>
                  </a:moveTo>
                  <a:lnTo>
                    <a:pt x="85725" y="140970"/>
                  </a:lnTo>
                  <a:lnTo>
                    <a:pt x="89535" y="140970"/>
                  </a:lnTo>
                  <a:lnTo>
                    <a:pt x="89535" y="144780"/>
                  </a:lnTo>
                  <a:lnTo>
                    <a:pt x="85725" y="144780"/>
                  </a:lnTo>
                  <a:lnTo>
                    <a:pt x="85725" y="144780"/>
                  </a:lnTo>
                  <a:close/>
                  <a:moveTo>
                    <a:pt x="75247" y="144780"/>
                  </a:moveTo>
                  <a:lnTo>
                    <a:pt x="75247" y="140970"/>
                  </a:lnTo>
                  <a:lnTo>
                    <a:pt x="79057" y="140970"/>
                  </a:lnTo>
                  <a:lnTo>
                    <a:pt x="79057" y="144780"/>
                  </a:lnTo>
                  <a:lnTo>
                    <a:pt x="75247" y="144780"/>
                  </a:lnTo>
                  <a:lnTo>
                    <a:pt x="75247" y="144780"/>
                  </a:lnTo>
                  <a:close/>
                  <a:moveTo>
                    <a:pt x="64770" y="144780"/>
                  </a:moveTo>
                  <a:lnTo>
                    <a:pt x="64770" y="140970"/>
                  </a:lnTo>
                  <a:lnTo>
                    <a:pt x="68580" y="140970"/>
                  </a:lnTo>
                  <a:lnTo>
                    <a:pt x="68580" y="144780"/>
                  </a:lnTo>
                  <a:lnTo>
                    <a:pt x="64770" y="144780"/>
                  </a:lnTo>
                  <a:lnTo>
                    <a:pt x="64770" y="144780"/>
                  </a:lnTo>
                  <a:close/>
                  <a:moveTo>
                    <a:pt x="53340" y="144780"/>
                  </a:moveTo>
                  <a:lnTo>
                    <a:pt x="53340" y="140970"/>
                  </a:lnTo>
                  <a:lnTo>
                    <a:pt x="57150" y="140970"/>
                  </a:lnTo>
                  <a:lnTo>
                    <a:pt x="57150" y="144780"/>
                  </a:lnTo>
                  <a:lnTo>
                    <a:pt x="53340" y="144780"/>
                  </a:lnTo>
                  <a:lnTo>
                    <a:pt x="53340" y="144780"/>
                  </a:lnTo>
                  <a:close/>
                  <a:moveTo>
                    <a:pt x="42863" y="144780"/>
                  </a:moveTo>
                  <a:lnTo>
                    <a:pt x="42863" y="140970"/>
                  </a:lnTo>
                  <a:lnTo>
                    <a:pt x="46673" y="140970"/>
                  </a:lnTo>
                  <a:lnTo>
                    <a:pt x="46673" y="144780"/>
                  </a:lnTo>
                  <a:lnTo>
                    <a:pt x="42863" y="144780"/>
                  </a:lnTo>
                  <a:lnTo>
                    <a:pt x="42863" y="144780"/>
                  </a:lnTo>
                  <a:close/>
                  <a:moveTo>
                    <a:pt x="32385" y="144780"/>
                  </a:moveTo>
                  <a:lnTo>
                    <a:pt x="32385" y="140970"/>
                  </a:lnTo>
                  <a:lnTo>
                    <a:pt x="36195" y="140970"/>
                  </a:lnTo>
                  <a:lnTo>
                    <a:pt x="36195" y="144780"/>
                  </a:lnTo>
                  <a:lnTo>
                    <a:pt x="32385" y="144780"/>
                  </a:lnTo>
                  <a:lnTo>
                    <a:pt x="32385" y="144780"/>
                  </a:lnTo>
                  <a:close/>
                  <a:moveTo>
                    <a:pt x="20955" y="144780"/>
                  </a:moveTo>
                  <a:lnTo>
                    <a:pt x="20955" y="140970"/>
                  </a:lnTo>
                  <a:lnTo>
                    <a:pt x="24765" y="140970"/>
                  </a:lnTo>
                  <a:lnTo>
                    <a:pt x="24765" y="144780"/>
                  </a:lnTo>
                  <a:lnTo>
                    <a:pt x="20955" y="144780"/>
                  </a:lnTo>
                  <a:lnTo>
                    <a:pt x="20955" y="144780"/>
                  </a:lnTo>
                  <a:close/>
                  <a:moveTo>
                    <a:pt x="10478" y="144780"/>
                  </a:moveTo>
                  <a:lnTo>
                    <a:pt x="10478" y="140970"/>
                  </a:lnTo>
                  <a:lnTo>
                    <a:pt x="14288" y="140970"/>
                  </a:lnTo>
                  <a:lnTo>
                    <a:pt x="14288" y="144780"/>
                  </a:lnTo>
                  <a:lnTo>
                    <a:pt x="10478" y="144780"/>
                  </a:lnTo>
                  <a:lnTo>
                    <a:pt x="10478" y="144780"/>
                  </a:lnTo>
                  <a:close/>
                  <a:moveTo>
                    <a:pt x="0" y="144780"/>
                  </a:moveTo>
                  <a:lnTo>
                    <a:pt x="0" y="140970"/>
                  </a:lnTo>
                  <a:lnTo>
                    <a:pt x="3810" y="140970"/>
                  </a:lnTo>
                  <a:lnTo>
                    <a:pt x="3810" y="144780"/>
                  </a:lnTo>
                  <a:lnTo>
                    <a:pt x="0" y="144780"/>
                  </a:lnTo>
                  <a:lnTo>
                    <a:pt x="0" y="144780"/>
                  </a:lnTo>
                  <a:close/>
                  <a:moveTo>
                    <a:pt x="255270" y="138113"/>
                  </a:moveTo>
                  <a:lnTo>
                    <a:pt x="258128" y="135255"/>
                  </a:lnTo>
                  <a:lnTo>
                    <a:pt x="260985" y="138113"/>
                  </a:lnTo>
                  <a:lnTo>
                    <a:pt x="258128" y="140970"/>
                  </a:lnTo>
                  <a:lnTo>
                    <a:pt x="255270" y="138113"/>
                  </a:lnTo>
                  <a:lnTo>
                    <a:pt x="255270" y="138113"/>
                  </a:lnTo>
                  <a:close/>
                  <a:moveTo>
                    <a:pt x="262890" y="129540"/>
                  </a:moveTo>
                  <a:lnTo>
                    <a:pt x="265747" y="126683"/>
                  </a:lnTo>
                  <a:lnTo>
                    <a:pt x="268605" y="129540"/>
                  </a:lnTo>
                  <a:lnTo>
                    <a:pt x="265747" y="132398"/>
                  </a:lnTo>
                  <a:lnTo>
                    <a:pt x="262890" y="129540"/>
                  </a:lnTo>
                  <a:lnTo>
                    <a:pt x="262890" y="129540"/>
                  </a:lnTo>
                  <a:close/>
                  <a:moveTo>
                    <a:pt x="269558" y="121920"/>
                  </a:moveTo>
                  <a:lnTo>
                    <a:pt x="272415" y="119063"/>
                  </a:lnTo>
                  <a:lnTo>
                    <a:pt x="275272" y="121920"/>
                  </a:lnTo>
                  <a:lnTo>
                    <a:pt x="272415" y="124777"/>
                  </a:lnTo>
                  <a:lnTo>
                    <a:pt x="269558" y="121920"/>
                  </a:lnTo>
                  <a:lnTo>
                    <a:pt x="269558" y="121920"/>
                  </a:lnTo>
                  <a:close/>
                  <a:moveTo>
                    <a:pt x="277178" y="114300"/>
                  </a:moveTo>
                  <a:lnTo>
                    <a:pt x="280035" y="111443"/>
                  </a:lnTo>
                  <a:lnTo>
                    <a:pt x="282893" y="114300"/>
                  </a:lnTo>
                  <a:lnTo>
                    <a:pt x="280035" y="117158"/>
                  </a:lnTo>
                  <a:lnTo>
                    <a:pt x="277178" y="114300"/>
                  </a:lnTo>
                  <a:lnTo>
                    <a:pt x="277178" y="114300"/>
                  </a:lnTo>
                  <a:close/>
                  <a:moveTo>
                    <a:pt x="284797" y="105727"/>
                  </a:moveTo>
                  <a:lnTo>
                    <a:pt x="287655" y="102870"/>
                  </a:lnTo>
                  <a:lnTo>
                    <a:pt x="290513" y="105727"/>
                  </a:lnTo>
                  <a:lnTo>
                    <a:pt x="287655" y="108585"/>
                  </a:lnTo>
                  <a:lnTo>
                    <a:pt x="284797" y="105727"/>
                  </a:lnTo>
                  <a:lnTo>
                    <a:pt x="284797" y="105727"/>
                  </a:lnTo>
                  <a:close/>
                  <a:moveTo>
                    <a:pt x="291465" y="98108"/>
                  </a:moveTo>
                  <a:lnTo>
                    <a:pt x="294322" y="95250"/>
                  </a:lnTo>
                  <a:lnTo>
                    <a:pt x="297180" y="98108"/>
                  </a:lnTo>
                  <a:lnTo>
                    <a:pt x="294322" y="100965"/>
                  </a:lnTo>
                  <a:lnTo>
                    <a:pt x="291465" y="98108"/>
                  </a:lnTo>
                  <a:lnTo>
                    <a:pt x="291465" y="98108"/>
                  </a:lnTo>
                  <a:close/>
                  <a:moveTo>
                    <a:pt x="299085" y="90488"/>
                  </a:moveTo>
                  <a:lnTo>
                    <a:pt x="301943" y="87630"/>
                  </a:lnTo>
                  <a:lnTo>
                    <a:pt x="304800" y="90488"/>
                  </a:lnTo>
                  <a:lnTo>
                    <a:pt x="301943" y="93345"/>
                  </a:lnTo>
                  <a:lnTo>
                    <a:pt x="299085" y="90488"/>
                  </a:lnTo>
                  <a:lnTo>
                    <a:pt x="299085" y="90488"/>
                  </a:lnTo>
                  <a:close/>
                  <a:moveTo>
                    <a:pt x="306705" y="81915"/>
                  </a:moveTo>
                  <a:lnTo>
                    <a:pt x="309563" y="79058"/>
                  </a:lnTo>
                  <a:lnTo>
                    <a:pt x="312420" y="81915"/>
                  </a:lnTo>
                  <a:lnTo>
                    <a:pt x="309563" y="84773"/>
                  </a:lnTo>
                  <a:lnTo>
                    <a:pt x="306705" y="81915"/>
                  </a:lnTo>
                  <a:lnTo>
                    <a:pt x="306705" y="81915"/>
                  </a:lnTo>
                  <a:close/>
                  <a:moveTo>
                    <a:pt x="313372" y="74295"/>
                  </a:moveTo>
                  <a:lnTo>
                    <a:pt x="316230" y="71438"/>
                  </a:lnTo>
                  <a:lnTo>
                    <a:pt x="319088" y="74295"/>
                  </a:lnTo>
                  <a:lnTo>
                    <a:pt x="316230" y="76200"/>
                  </a:lnTo>
                  <a:lnTo>
                    <a:pt x="313372" y="74295"/>
                  </a:lnTo>
                  <a:lnTo>
                    <a:pt x="313372" y="74295"/>
                  </a:lnTo>
                  <a:close/>
                  <a:moveTo>
                    <a:pt x="320993" y="66675"/>
                  </a:moveTo>
                  <a:lnTo>
                    <a:pt x="323850" y="63818"/>
                  </a:lnTo>
                  <a:lnTo>
                    <a:pt x="326708" y="66675"/>
                  </a:lnTo>
                  <a:lnTo>
                    <a:pt x="323850" y="69533"/>
                  </a:lnTo>
                  <a:lnTo>
                    <a:pt x="320993" y="66675"/>
                  </a:lnTo>
                  <a:lnTo>
                    <a:pt x="320993" y="66675"/>
                  </a:lnTo>
                  <a:close/>
                  <a:moveTo>
                    <a:pt x="327660" y="58102"/>
                  </a:moveTo>
                  <a:lnTo>
                    <a:pt x="330518" y="55245"/>
                  </a:lnTo>
                  <a:lnTo>
                    <a:pt x="333375" y="58102"/>
                  </a:lnTo>
                  <a:lnTo>
                    <a:pt x="330518" y="60960"/>
                  </a:lnTo>
                  <a:lnTo>
                    <a:pt x="327660" y="58102"/>
                  </a:lnTo>
                  <a:lnTo>
                    <a:pt x="327660" y="58102"/>
                  </a:lnTo>
                  <a:close/>
                  <a:moveTo>
                    <a:pt x="335280" y="50483"/>
                  </a:moveTo>
                  <a:lnTo>
                    <a:pt x="338138" y="47625"/>
                  </a:lnTo>
                  <a:lnTo>
                    <a:pt x="340995" y="50483"/>
                  </a:lnTo>
                  <a:lnTo>
                    <a:pt x="338138" y="53340"/>
                  </a:lnTo>
                  <a:lnTo>
                    <a:pt x="335280" y="50483"/>
                  </a:lnTo>
                  <a:lnTo>
                    <a:pt x="335280" y="50483"/>
                  </a:lnTo>
                  <a:close/>
                  <a:moveTo>
                    <a:pt x="342900" y="41910"/>
                  </a:moveTo>
                  <a:lnTo>
                    <a:pt x="345758" y="39052"/>
                  </a:lnTo>
                  <a:lnTo>
                    <a:pt x="348615" y="41910"/>
                  </a:lnTo>
                  <a:lnTo>
                    <a:pt x="345758" y="44768"/>
                  </a:lnTo>
                  <a:lnTo>
                    <a:pt x="342900" y="41910"/>
                  </a:lnTo>
                  <a:lnTo>
                    <a:pt x="342900" y="41910"/>
                  </a:lnTo>
                  <a:close/>
                  <a:moveTo>
                    <a:pt x="349568" y="34290"/>
                  </a:moveTo>
                  <a:lnTo>
                    <a:pt x="352425" y="31433"/>
                  </a:lnTo>
                  <a:lnTo>
                    <a:pt x="355283" y="34290"/>
                  </a:lnTo>
                  <a:lnTo>
                    <a:pt x="352425" y="37148"/>
                  </a:lnTo>
                  <a:lnTo>
                    <a:pt x="349568" y="34290"/>
                  </a:lnTo>
                  <a:lnTo>
                    <a:pt x="349568" y="34290"/>
                  </a:lnTo>
                  <a:close/>
                  <a:moveTo>
                    <a:pt x="357188" y="26670"/>
                  </a:moveTo>
                  <a:lnTo>
                    <a:pt x="360045" y="23813"/>
                  </a:lnTo>
                  <a:lnTo>
                    <a:pt x="362903" y="26670"/>
                  </a:lnTo>
                  <a:lnTo>
                    <a:pt x="360045" y="29527"/>
                  </a:lnTo>
                  <a:lnTo>
                    <a:pt x="357188" y="26670"/>
                  </a:lnTo>
                  <a:lnTo>
                    <a:pt x="357188" y="26670"/>
                  </a:lnTo>
                  <a:close/>
                  <a:moveTo>
                    <a:pt x="364808" y="18098"/>
                  </a:moveTo>
                  <a:lnTo>
                    <a:pt x="367665" y="15240"/>
                  </a:lnTo>
                  <a:lnTo>
                    <a:pt x="370522" y="18098"/>
                  </a:lnTo>
                  <a:lnTo>
                    <a:pt x="367665" y="20955"/>
                  </a:lnTo>
                  <a:lnTo>
                    <a:pt x="364808" y="18098"/>
                  </a:lnTo>
                  <a:lnTo>
                    <a:pt x="364808" y="18098"/>
                  </a:lnTo>
                  <a:close/>
                  <a:moveTo>
                    <a:pt x="371475" y="10478"/>
                  </a:moveTo>
                  <a:lnTo>
                    <a:pt x="374333" y="7620"/>
                  </a:lnTo>
                  <a:lnTo>
                    <a:pt x="377190" y="10478"/>
                  </a:lnTo>
                  <a:lnTo>
                    <a:pt x="374333" y="13335"/>
                  </a:lnTo>
                  <a:lnTo>
                    <a:pt x="371475" y="10478"/>
                  </a:lnTo>
                  <a:lnTo>
                    <a:pt x="371475" y="10478"/>
                  </a:lnTo>
                  <a:close/>
                  <a:moveTo>
                    <a:pt x="379095" y="2858"/>
                  </a:moveTo>
                  <a:lnTo>
                    <a:pt x="381953" y="0"/>
                  </a:lnTo>
                  <a:lnTo>
                    <a:pt x="384810" y="2858"/>
                  </a:lnTo>
                  <a:lnTo>
                    <a:pt x="381953" y="5715"/>
                  </a:lnTo>
                  <a:lnTo>
                    <a:pt x="379095" y="2858"/>
                  </a:lnTo>
                  <a:lnTo>
                    <a:pt x="379095" y="2858"/>
                  </a:lnTo>
                  <a:close/>
                </a:path>
              </a:pathLst>
            </a:custGeom>
            <a:solidFill>
              <a:srgbClr val="FFFFFF"/>
            </a:solidFill>
            <a:ln w="9525"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A17BCB61-4A77-4A8A-9DD2-6E32E15EC04B}"/>
                </a:ext>
              </a:extLst>
            </p:cNvPr>
            <p:cNvSpPr/>
            <p:nvPr/>
          </p:nvSpPr>
          <p:spPr>
            <a:xfrm>
              <a:off x="5736908" y="3084195"/>
              <a:ext cx="28575" cy="19050"/>
            </a:xfrm>
            <a:custGeom>
              <a:avLst/>
              <a:gdLst>
                <a:gd name="connsiteX0" fmla="*/ 952 w 28575"/>
                <a:gd name="connsiteY0" fmla="*/ 0 h 19050"/>
                <a:gd name="connsiteX1" fmla="*/ 32385 w 28575"/>
                <a:gd name="connsiteY1" fmla="*/ 0 h 19050"/>
                <a:gd name="connsiteX2" fmla="*/ 32385 w 28575"/>
                <a:gd name="connsiteY2" fmla="*/ 18098 h 19050"/>
                <a:gd name="connsiteX3" fmla="*/ 15240 w 28575"/>
                <a:gd name="connsiteY3" fmla="*/ 23813 h 19050"/>
                <a:gd name="connsiteX4" fmla="*/ 0 w 28575"/>
                <a:gd name="connsiteY4" fmla="*/ 1714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952" y="0"/>
                  </a:moveTo>
                  <a:lnTo>
                    <a:pt x="32385" y="0"/>
                  </a:lnTo>
                  <a:lnTo>
                    <a:pt x="32385" y="18098"/>
                  </a:lnTo>
                  <a:lnTo>
                    <a:pt x="15240" y="23813"/>
                  </a:lnTo>
                  <a:lnTo>
                    <a:pt x="0" y="17145"/>
                  </a:lnTo>
                  <a:close/>
                </a:path>
              </a:pathLst>
            </a:custGeom>
            <a:solidFill>
              <a:srgbClr val="FFFFFF"/>
            </a:solidFill>
            <a:ln w="9525"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330CE766-EB17-47C2-AFDA-155489414795}"/>
                </a:ext>
              </a:extLst>
            </p:cNvPr>
            <p:cNvSpPr/>
            <p:nvPr/>
          </p:nvSpPr>
          <p:spPr>
            <a:xfrm>
              <a:off x="5717857" y="2976563"/>
              <a:ext cx="28575" cy="95250"/>
            </a:xfrm>
            <a:custGeom>
              <a:avLst/>
              <a:gdLst>
                <a:gd name="connsiteX0" fmla="*/ 4763 w 28575"/>
                <a:gd name="connsiteY0" fmla="*/ 12382 h 95250"/>
                <a:gd name="connsiteX1" fmla="*/ 3810 w 28575"/>
                <a:gd name="connsiteY1" fmla="*/ 46672 h 95250"/>
                <a:gd name="connsiteX2" fmla="*/ 21908 w 28575"/>
                <a:gd name="connsiteY2" fmla="*/ 92393 h 95250"/>
                <a:gd name="connsiteX3" fmla="*/ 37147 w 28575"/>
                <a:gd name="connsiteY3" fmla="*/ 95250 h 95250"/>
                <a:gd name="connsiteX4" fmla="*/ 37147 w 28575"/>
                <a:gd name="connsiteY4" fmla="*/ 0 h 95250"/>
                <a:gd name="connsiteX5" fmla="*/ 4763 w 28575"/>
                <a:gd name="connsiteY5" fmla="*/ 1238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4763" y="12382"/>
                  </a:moveTo>
                  <a:cubicBezTo>
                    <a:pt x="-1905" y="18097"/>
                    <a:pt x="-953" y="35243"/>
                    <a:pt x="3810" y="46672"/>
                  </a:cubicBezTo>
                  <a:cubicBezTo>
                    <a:pt x="8572" y="58103"/>
                    <a:pt x="21908" y="92393"/>
                    <a:pt x="21908" y="92393"/>
                  </a:cubicBezTo>
                  <a:cubicBezTo>
                    <a:pt x="21908" y="92393"/>
                    <a:pt x="29528" y="94298"/>
                    <a:pt x="37147" y="95250"/>
                  </a:cubicBezTo>
                  <a:lnTo>
                    <a:pt x="37147" y="0"/>
                  </a:lnTo>
                  <a:cubicBezTo>
                    <a:pt x="23813" y="0"/>
                    <a:pt x="9525" y="7620"/>
                    <a:pt x="4763" y="12382"/>
                  </a:cubicBezTo>
                  <a:close/>
                </a:path>
              </a:pathLst>
            </a:custGeom>
            <a:solidFill>
              <a:srgbClr val="D1E6E8"/>
            </a:solidFill>
            <a:ln w="9525"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CF4012DE-878E-497A-8B91-5C3C583A34B8}"/>
                </a:ext>
              </a:extLst>
            </p:cNvPr>
            <p:cNvSpPr/>
            <p:nvPr/>
          </p:nvSpPr>
          <p:spPr>
            <a:xfrm>
              <a:off x="5753100" y="2976563"/>
              <a:ext cx="28575" cy="95250"/>
            </a:xfrm>
            <a:custGeom>
              <a:avLst/>
              <a:gdLst>
                <a:gd name="connsiteX0" fmla="*/ 32385 w 28575"/>
                <a:gd name="connsiteY0" fmla="*/ 12382 h 95250"/>
                <a:gd name="connsiteX1" fmla="*/ 33338 w 28575"/>
                <a:gd name="connsiteY1" fmla="*/ 46672 h 95250"/>
                <a:gd name="connsiteX2" fmla="*/ 15240 w 28575"/>
                <a:gd name="connsiteY2" fmla="*/ 92393 h 95250"/>
                <a:gd name="connsiteX3" fmla="*/ 0 w 28575"/>
                <a:gd name="connsiteY3" fmla="*/ 95250 h 95250"/>
                <a:gd name="connsiteX4" fmla="*/ 0 w 28575"/>
                <a:gd name="connsiteY4" fmla="*/ 0 h 95250"/>
                <a:gd name="connsiteX5" fmla="*/ 32385 w 28575"/>
                <a:gd name="connsiteY5" fmla="*/ 1238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32385" y="12382"/>
                  </a:moveTo>
                  <a:cubicBezTo>
                    <a:pt x="39052" y="18097"/>
                    <a:pt x="38100" y="35243"/>
                    <a:pt x="33338" y="46672"/>
                  </a:cubicBezTo>
                  <a:cubicBezTo>
                    <a:pt x="28575" y="58103"/>
                    <a:pt x="15240" y="92393"/>
                    <a:pt x="15240" y="92393"/>
                  </a:cubicBezTo>
                  <a:cubicBezTo>
                    <a:pt x="15240" y="92393"/>
                    <a:pt x="7620" y="94298"/>
                    <a:pt x="0" y="95250"/>
                  </a:cubicBezTo>
                  <a:lnTo>
                    <a:pt x="0" y="0"/>
                  </a:lnTo>
                  <a:cubicBezTo>
                    <a:pt x="13335" y="0"/>
                    <a:pt x="27623" y="7620"/>
                    <a:pt x="32385" y="12382"/>
                  </a:cubicBezTo>
                  <a:close/>
                </a:path>
              </a:pathLst>
            </a:custGeom>
            <a:solidFill>
              <a:srgbClr val="FFFFFF"/>
            </a:solidFill>
            <a:ln w="9525"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4ED930F9-9305-4D10-818D-2245DD9DEFE5}"/>
                </a:ext>
              </a:extLst>
            </p:cNvPr>
            <p:cNvSpPr/>
            <p:nvPr/>
          </p:nvSpPr>
          <p:spPr>
            <a:xfrm>
              <a:off x="5708333" y="2970847"/>
              <a:ext cx="85725" cy="104775"/>
            </a:xfrm>
            <a:custGeom>
              <a:avLst/>
              <a:gdLst>
                <a:gd name="connsiteX0" fmla="*/ 89535 w 85725"/>
                <a:gd name="connsiteY0" fmla="*/ 38100 h 104775"/>
                <a:gd name="connsiteX1" fmla="*/ 44767 w 85725"/>
                <a:gd name="connsiteY1" fmla="*/ 0 h 104775"/>
                <a:gd name="connsiteX2" fmla="*/ 0 w 85725"/>
                <a:gd name="connsiteY2" fmla="*/ 38100 h 104775"/>
                <a:gd name="connsiteX3" fmla="*/ 5715 w 85725"/>
                <a:gd name="connsiteY3" fmla="*/ 57150 h 104775"/>
                <a:gd name="connsiteX4" fmla="*/ 24765 w 85725"/>
                <a:gd name="connsiteY4" fmla="*/ 107633 h 104775"/>
                <a:gd name="connsiteX5" fmla="*/ 39052 w 85725"/>
                <a:gd name="connsiteY5" fmla="*/ 107633 h 104775"/>
                <a:gd name="connsiteX6" fmla="*/ 49530 w 85725"/>
                <a:gd name="connsiteY6" fmla="*/ 107633 h 104775"/>
                <a:gd name="connsiteX7" fmla="*/ 62865 w 85725"/>
                <a:gd name="connsiteY7" fmla="*/ 107633 h 104775"/>
                <a:gd name="connsiteX8" fmla="*/ 84772 w 85725"/>
                <a:gd name="connsiteY8" fmla="*/ 52388 h 104775"/>
                <a:gd name="connsiteX9" fmla="*/ 84772 w 85725"/>
                <a:gd name="connsiteY9" fmla="*/ 52388 h 104775"/>
                <a:gd name="connsiteX10" fmla="*/ 89535 w 85725"/>
                <a:gd name="connsiteY10" fmla="*/ 38100 h 104775"/>
                <a:gd name="connsiteX11" fmla="*/ 75247 w 85725"/>
                <a:gd name="connsiteY11" fmla="*/ 50483 h 104775"/>
                <a:gd name="connsiteX12" fmla="*/ 59055 w 85725"/>
                <a:gd name="connsiteY12" fmla="*/ 90488 h 104775"/>
                <a:gd name="connsiteX13" fmla="*/ 49530 w 85725"/>
                <a:gd name="connsiteY13" fmla="*/ 90488 h 104775"/>
                <a:gd name="connsiteX14" fmla="*/ 41910 w 85725"/>
                <a:gd name="connsiteY14" fmla="*/ 90488 h 104775"/>
                <a:gd name="connsiteX15" fmla="*/ 31432 w 85725"/>
                <a:gd name="connsiteY15" fmla="*/ 90488 h 104775"/>
                <a:gd name="connsiteX16" fmla="*/ 17145 w 85725"/>
                <a:gd name="connsiteY16" fmla="*/ 53340 h 104775"/>
                <a:gd name="connsiteX17" fmla="*/ 12382 w 85725"/>
                <a:gd name="connsiteY17" fmla="*/ 39053 h 104775"/>
                <a:gd name="connsiteX18" fmla="*/ 44767 w 85725"/>
                <a:gd name="connsiteY18" fmla="*/ 11430 h 104775"/>
                <a:gd name="connsiteX19" fmla="*/ 77152 w 85725"/>
                <a:gd name="connsiteY19" fmla="*/ 39053 h 104775"/>
                <a:gd name="connsiteX20" fmla="*/ 75247 w 85725"/>
                <a:gd name="connsiteY20" fmla="*/ 50483 h 104775"/>
                <a:gd name="connsiteX21" fmla="*/ 75247 w 85725"/>
                <a:gd name="connsiteY21" fmla="*/ 50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04775">
                  <a:moveTo>
                    <a:pt x="89535" y="38100"/>
                  </a:moveTo>
                  <a:cubicBezTo>
                    <a:pt x="89535" y="17145"/>
                    <a:pt x="69532" y="0"/>
                    <a:pt x="44767" y="0"/>
                  </a:cubicBezTo>
                  <a:cubicBezTo>
                    <a:pt x="20002" y="0"/>
                    <a:pt x="0" y="17145"/>
                    <a:pt x="0" y="38100"/>
                  </a:cubicBezTo>
                  <a:cubicBezTo>
                    <a:pt x="0" y="44768"/>
                    <a:pt x="1905" y="51435"/>
                    <a:pt x="5715" y="57150"/>
                  </a:cubicBezTo>
                  <a:cubicBezTo>
                    <a:pt x="11430" y="67628"/>
                    <a:pt x="21907" y="91440"/>
                    <a:pt x="24765" y="107633"/>
                  </a:cubicBezTo>
                  <a:lnTo>
                    <a:pt x="39052" y="107633"/>
                  </a:lnTo>
                  <a:cubicBezTo>
                    <a:pt x="44767" y="107633"/>
                    <a:pt x="49530" y="107633"/>
                    <a:pt x="49530" y="107633"/>
                  </a:cubicBezTo>
                  <a:lnTo>
                    <a:pt x="62865" y="107633"/>
                  </a:lnTo>
                  <a:cubicBezTo>
                    <a:pt x="66675" y="87630"/>
                    <a:pt x="82867" y="57150"/>
                    <a:pt x="84772" y="52388"/>
                  </a:cubicBezTo>
                  <a:lnTo>
                    <a:pt x="84772" y="52388"/>
                  </a:lnTo>
                  <a:cubicBezTo>
                    <a:pt x="88582" y="48578"/>
                    <a:pt x="89535" y="43815"/>
                    <a:pt x="89535" y="38100"/>
                  </a:cubicBezTo>
                  <a:close/>
                  <a:moveTo>
                    <a:pt x="75247" y="50483"/>
                  </a:moveTo>
                  <a:cubicBezTo>
                    <a:pt x="74295" y="54293"/>
                    <a:pt x="61913" y="76200"/>
                    <a:pt x="59055" y="90488"/>
                  </a:cubicBezTo>
                  <a:lnTo>
                    <a:pt x="49530" y="90488"/>
                  </a:lnTo>
                  <a:cubicBezTo>
                    <a:pt x="49530" y="90488"/>
                    <a:pt x="45720" y="90488"/>
                    <a:pt x="41910" y="90488"/>
                  </a:cubicBezTo>
                  <a:lnTo>
                    <a:pt x="31432" y="90488"/>
                  </a:lnTo>
                  <a:cubicBezTo>
                    <a:pt x="29527" y="78105"/>
                    <a:pt x="20955" y="60960"/>
                    <a:pt x="17145" y="53340"/>
                  </a:cubicBezTo>
                  <a:cubicBezTo>
                    <a:pt x="14288" y="49530"/>
                    <a:pt x="12382" y="44768"/>
                    <a:pt x="12382" y="39053"/>
                  </a:cubicBezTo>
                  <a:cubicBezTo>
                    <a:pt x="12382" y="23813"/>
                    <a:pt x="26670" y="11430"/>
                    <a:pt x="44767" y="11430"/>
                  </a:cubicBezTo>
                  <a:cubicBezTo>
                    <a:pt x="62865" y="11430"/>
                    <a:pt x="77152" y="23813"/>
                    <a:pt x="77152" y="39053"/>
                  </a:cubicBezTo>
                  <a:cubicBezTo>
                    <a:pt x="78105" y="43815"/>
                    <a:pt x="77152" y="46672"/>
                    <a:pt x="75247" y="50483"/>
                  </a:cubicBezTo>
                  <a:lnTo>
                    <a:pt x="75247" y="50483"/>
                  </a:lnTo>
                  <a:close/>
                </a:path>
              </a:pathLst>
            </a:custGeom>
            <a:solidFill>
              <a:srgbClr val="FF7C24"/>
            </a:solidFill>
            <a:ln w="9525"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896187D6-3742-4BDD-A365-8BB175B00E48}"/>
                </a:ext>
              </a:extLst>
            </p:cNvPr>
            <p:cNvSpPr/>
            <p:nvPr/>
          </p:nvSpPr>
          <p:spPr>
            <a:xfrm>
              <a:off x="5747385" y="2929890"/>
              <a:ext cx="9525" cy="28575"/>
            </a:xfrm>
            <a:custGeom>
              <a:avLst/>
              <a:gdLst>
                <a:gd name="connsiteX0" fmla="*/ 12382 w 9525"/>
                <a:gd name="connsiteY0" fmla="*/ 27622 h 28575"/>
                <a:gd name="connsiteX1" fmla="*/ 7620 w 9525"/>
                <a:gd name="connsiteY1" fmla="*/ 32385 h 28575"/>
                <a:gd name="connsiteX2" fmla="*/ 4763 w 9525"/>
                <a:gd name="connsiteY2" fmla="*/ 32385 h 28575"/>
                <a:gd name="connsiteX3" fmla="*/ 0 w 9525"/>
                <a:gd name="connsiteY3" fmla="*/ 27622 h 28575"/>
                <a:gd name="connsiteX4" fmla="*/ 0 w 9525"/>
                <a:gd name="connsiteY4" fmla="*/ 4763 h 28575"/>
                <a:gd name="connsiteX5" fmla="*/ 4763 w 9525"/>
                <a:gd name="connsiteY5" fmla="*/ 0 h 28575"/>
                <a:gd name="connsiteX6" fmla="*/ 7620 w 9525"/>
                <a:gd name="connsiteY6" fmla="*/ 0 h 28575"/>
                <a:gd name="connsiteX7" fmla="*/ 12382 w 9525"/>
                <a:gd name="connsiteY7" fmla="*/ 4763 h 28575"/>
                <a:gd name="connsiteX8" fmla="*/ 12382 w 9525"/>
                <a:gd name="connsiteY8" fmla="*/ 2762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28575">
                  <a:moveTo>
                    <a:pt x="12382" y="27622"/>
                  </a:moveTo>
                  <a:cubicBezTo>
                    <a:pt x="12382" y="30480"/>
                    <a:pt x="10477" y="32385"/>
                    <a:pt x="7620" y="32385"/>
                  </a:cubicBezTo>
                  <a:lnTo>
                    <a:pt x="4763" y="32385"/>
                  </a:lnTo>
                  <a:cubicBezTo>
                    <a:pt x="1905" y="32385"/>
                    <a:pt x="0" y="30480"/>
                    <a:pt x="0" y="27622"/>
                  </a:cubicBezTo>
                  <a:lnTo>
                    <a:pt x="0" y="4763"/>
                  </a:lnTo>
                  <a:cubicBezTo>
                    <a:pt x="0" y="1905"/>
                    <a:pt x="1905" y="0"/>
                    <a:pt x="4763" y="0"/>
                  </a:cubicBezTo>
                  <a:lnTo>
                    <a:pt x="7620" y="0"/>
                  </a:lnTo>
                  <a:cubicBezTo>
                    <a:pt x="10477" y="0"/>
                    <a:pt x="12382" y="1905"/>
                    <a:pt x="12382" y="4763"/>
                  </a:cubicBezTo>
                  <a:lnTo>
                    <a:pt x="12382" y="27622"/>
                  </a:lnTo>
                  <a:close/>
                </a:path>
              </a:pathLst>
            </a:custGeom>
            <a:solidFill>
              <a:srgbClr val="FF7C24"/>
            </a:solidFill>
            <a:ln w="9525"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E673B272-79BB-467D-BC46-3C969B59760C}"/>
                </a:ext>
              </a:extLst>
            </p:cNvPr>
            <p:cNvSpPr/>
            <p:nvPr/>
          </p:nvSpPr>
          <p:spPr>
            <a:xfrm>
              <a:off x="5795587" y="2955232"/>
              <a:ext cx="28575" cy="19050"/>
            </a:xfrm>
            <a:custGeom>
              <a:avLst/>
              <a:gdLst>
                <a:gd name="connsiteX0" fmla="*/ 9900 w 28575"/>
                <a:gd name="connsiteY0" fmla="*/ 25140 h 19050"/>
                <a:gd name="connsiteX1" fmla="*/ 3233 w 28575"/>
                <a:gd name="connsiteY1" fmla="*/ 24188 h 19050"/>
                <a:gd name="connsiteX2" fmla="*/ 1328 w 28575"/>
                <a:gd name="connsiteY2" fmla="*/ 22283 h 19050"/>
                <a:gd name="connsiteX3" fmla="*/ 2280 w 28575"/>
                <a:gd name="connsiteY3" fmla="*/ 15615 h 19050"/>
                <a:gd name="connsiteX4" fmla="*/ 19425 w 28575"/>
                <a:gd name="connsiteY4" fmla="*/ 1328 h 19050"/>
                <a:gd name="connsiteX5" fmla="*/ 26093 w 28575"/>
                <a:gd name="connsiteY5" fmla="*/ 2280 h 19050"/>
                <a:gd name="connsiteX6" fmla="*/ 27998 w 28575"/>
                <a:gd name="connsiteY6" fmla="*/ 4185 h 19050"/>
                <a:gd name="connsiteX7" fmla="*/ 27045 w 28575"/>
                <a:gd name="connsiteY7" fmla="*/ 10853 h 19050"/>
                <a:gd name="connsiteX8" fmla="*/ 9900 w 28575"/>
                <a:gd name="connsiteY8" fmla="*/ 2514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9050">
                  <a:moveTo>
                    <a:pt x="9900" y="25140"/>
                  </a:moveTo>
                  <a:cubicBezTo>
                    <a:pt x="7995" y="27045"/>
                    <a:pt x="4185" y="27045"/>
                    <a:pt x="3233" y="24188"/>
                  </a:cubicBezTo>
                  <a:lnTo>
                    <a:pt x="1328" y="22283"/>
                  </a:lnTo>
                  <a:cubicBezTo>
                    <a:pt x="-577" y="20378"/>
                    <a:pt x="-577" y="16568"/>
                    <a:pt x="2280" y="15615"/>
                  </a:cubicBezTo>
                  <a:lnTo>
                    <a:pt x="19425" y="1328"/>
                  </a:lnTo>
                  <a:cubicBezTo>
                    <a:pt x="21330" y="-577"/>
                    <a:pt x="25140" y="-577"/>
                    <a:pt x="26093" y="2280"/>
                  </a:cubicBezTo>
                  <a:lnTo>
                    <a:pt x="27998" y="4185"/>
                  </a:lnTo>
                  <a:cubicBezTo>
                    <a:pt x="29903" y="6090"/>
                    <a:pt x="29903" y="9900"/>
                    <a:pt x="27045" y="10853"/>
                  </a:cubicBezTo>
                  <a:lnTo>
                    <a:pt x="9900" y="25140"/>
                  </a:lnTo>
                  <a:close/>
                </a:path>
              </a:pathLst>
            </a:custGeom>
            <a:solidFill>
              <a:srgbClr val="FF7C24"/>
            </a:solidFill>
            <a:ln w="9525"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C0359052-1F2F-4B70-BBF2-D1E776586950}"/>
                </a:ext>
              </a:extLst>
            </p:cNvPr>
            <p:cNvSpPr/>
            <p:nvPr/>
          </p:nvSpPr>
          <p:spPr>
            <a:xfrm>
              <a:off x="5809298" y="3015615"/>
              <a:ext cx="28575" cy="9525"/>
            </a:xfrm>
            <a:custGeom>
              <a:avLst/>
              <a:gdLst>
                <a:gd name="connsiteX0" fmla="*/ 4763 w 28575"/>
                <a:gd name="connsiteY0" fmla="*/ 12382 h 9525"/>
                <a:gd name="connsiteX1" fmla="*/ 0 w 28575"/>
                <a:gd name="connsiteY1" fmla="*/ 7620 h 9525"/>
                <a:gd name="connsiteX2" fmla="*/ 0 w 28575"/>
                <a:gd name="connsiteY2" fmla="*/ 4763 h 9525"/>
                <a:gd name="connsiteX3" fmla="*/ 4763 w 28575"/>
                <a:gd name="connsiteY3" fmla="*/ 0 h 9525"/>
                <a:gd name="connsiteX4" fmla="*/ 27623 w 28575"/>
                <a:gd name="connsiteY4" fmla="*/ 0 h 9525"/>
                <a:gd name="connsiteX5" fmla="*/ 32385 w 28575"/>
                <a:gd name="connsiteY5" fmla="*/ 4763 h 9525"/>
                <a:gd name="connsiteX6" fmla="*/ 32385 w 28575"/>
                <a:gd name="connsiteY6" fmla="*/ 7620 h 9525"/>
                <a:gd name="connsiteX7" fmla="*/ 27623 w 28575"/>
                <a:gd name="connsiteY7" fmla="*/ 12382 h 9525"/>
                <a:gd name="connsiteX8" fmla="*/ 4763 w 28575"/>
                <a:gd name="connsiteY8"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9525">
                  <a:moveTo>
                    <a:pt x="4763" y="12382"/>
                  </a:moveTo>
                  <a:cubicBezTo>
                    <a:pt x="1905" y="12382"/>
                    <a:pt x="0" y="10478"/>
                    <a:pt x="0" y="7620"/>
                  </a:cubicBezTo>
                  <a:lnTo>
                    <a:pt x="0" y="4763"/>
                  </a:lnTo>
                  <a:cubicBezTo>
                    <a:pt x="0" y="1905"/>
                    <a:pt x="1905" y="0"/>
                    <a:pt x="4763" y="0"/>
                  </a:cubicBezTo>
                  <a:lnTo>
                    <a:pt x="27623" y="0"/>
                  </a:lnTo>
                  <a:cubicBezTo>
                    <a:pt x="30480" y="0"/>
                    <a:pt x="32385" y="1905"/>
                    <a:pt x="32385" y="4763"/>
                  </a:cubicBezTo>
                  <a:lnTo>
                    <a:pt x="32385" y="7620"/>
                  </a:lnTo>
                  <a:cubicBezTo>
                    <a:pt x="32385" y="10478"/>
                    <a:pt x="30480" y="12382"/>
                    <a:pt x="27623" y="12382"/>
                  </a:cubicBezTo>
                  <a:lnTo>
                    <a:pt x="4763" y="12382"/>
                  </a:lnTo>
                  <a:close/>
                </a:path>
              </a:pathLst>
            </a:custGeom>
            <a:solidFill>
              <a:srgbClr val="FF7C24"/>
            </a:solidFill>
            <a:ln w="9525"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F899BA62-0714-4D7F-993F-2BD504E3D9E2}"/>
                </a:ext>
              </a:extLst>
            </p:cNvPr>
            <p:cNvSpPr/>
            <p:nvPr/>
          </p:nvSpPr>
          <p:spPr>
            <a:xfrm>
              <a:off x="5683192" y="2955232"/>
              <a:ext cx="28575" cy="19050"/>
            </a:xfrm>
            <a:custGeom>
              <a:avLst/>
              <a:gdLst>
                <a:gd name="connsiteX0" fmla="*/ 19425 w 28575"/>
                <a:gd name="connsiteY0" fmla="*/ 25140 h 19050"/>
                <a:gd name="connsiteX1" fmla="*/ 26093 w 28575"/>
                <a:gd name="connsiteY1" fmla="*/ 24188 h 19050"/>
                <a:gd name="connsiteX2" fmla="*/ 27998 w 28575"/>
                <a:gd name="connsiteY2" fmla="*/ 22283 h 19050"/>
                <a:gd name="connsiteX3" fmla="*/ 27045 w 28575"/>
                <a:gd name="connsiteY3" fmla="*/ 15615 h 19050"/>
                <a:gd name="connsiteX4" fmla="*/ 9900 w 28575"/>
                <a:gd name="connsiteY4" fmla="*/ 1328 h 19050"/>
                <a:gd name="connsiteX5" fmla="*/ 3233 w 28575"/>
                <a:gd name="connsiteY5" fmla="*/ 2280 h 19050"/>
                <a:gd name="connsiteX6" fmla="*/ 1328 w 28575"/>
                <a:gd name="connsiteY6" fmla="*/ 4185 h 19050"/>
                <a:gd name="connsiteX7" fmla="*/ 2280 w 28575"/>
                <a:gd name="connsiteY7" fmla="*/ 10853 h 19050"/>
                <a:gd name="connsiteX8" fmla="*/ 19425 w 28575"/>
                <a:gd name="connsiteY8" fmla="*/ 2514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9050">
                  <a:moveTo>
                    <a:pt x="19425" y="25140"/>
                  </a:moveTo>
                  <a:cubicBezTo>
                    <a:pt x="21330" y="27045"/>
                    <a:pt x="25140" y="27045"/>
                    <a:pt x="26093" y="24188"/>
                  </a:cubicBezTo>
                  <a:lnTo>
                    <a:pt x="27998" y="22283"/>
                  </a:lnTo>
                  <a:cubicBezTo>
                    <a:pt x="29903" y="20378"/>
                    <a:pt x="29903" y="16568"/>
                    <a:pt x="27045" y="15615"/>
                  </a:cubicBezTo>
                  <a:lnTo>
                    <a:pt x="9900" y="1328"/>
                  </a:lnTo>
                  <a:cubicBezTo>
                    <a:pt x="7995" y="-577"/>
                    <a:pt x="4185" y="-577"/>
                    <a:pt x="3233" y="2280"/>
                  </a:cubicBezTo>
                  <a:lnTo>
                    <a:pt x="1328" y="4185"/>
                  </a:lnTo>
                  <a:cubicBezTo>
                    <a:pt x="-577" y="6090"/>
                    <a:pt x="-577" y="9900"/>
                    <a:pt x="2280" y="10853"/>
                  </a:cubicBezTo>
                  <a:lnTo>
                    <a:pt x="19425" y="25140"/>
                  </a:lnTo>
                  <a:close/>
                </a:path>
              </a:pathLst>
            </a:custGeom>
            <a:solidFill>
              <a:srgbClr val="FF7C24"/>
            </a:solidFill>
            <a:ln w="9525"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FF3CBB6F-1B03-4E9F-8019-047C03F6622D}"/>
                </a:ext>
              </a:extLst>
            </p:cNvPr>
            <p:cNvSpPr/>
            <p:nvPr/>
          </p:nvSpPr>
          <p:spPr>
            <a:xfrm>
              <a:off x="5666423" y="3015615"/>
              <a:ext cx="28575" cy="9525"/>
            </a:xfrm>
            <a:custGeom>
              <a:avLst/>
              <a:gdLst>
                <a:gd name="connsiteX0" fmla="*/ 27623 w 28575"/>
                <a:gd name="connsiteY0" fmla="*/ 12382 h 9525"/>
                <a:gd name="connsiteX1" fmla="*/ 32385 w 28575"/>
                <a:gd name="connsiteY1" fmla="*/ 7620 h 9525"/>
                <a:gd name="connsiteX2" fmla="*/ 32385 w 28575"/>
                <a:gd name="connsiteY2" fmla="*/ 4763 h 9525"/>
                <a:gd name="connsiteX3" fmla="*/ 27623 w 28575"/>
                <a:gd name="connsiteY3" fmla="*/ 0 h 9525"/>
                <a:gd name="connsiteX4" fmla="*/ 4763 w 28575"/>
                <a:gd name="connsiteY4" fmla="*/ 0 h 9525"/>
                <a:gd name="connsiteX5" fmla="*/ 0 w 28575"/>
                <a:gd name="connsiteY5" fmla="*/ 4763 h 9525"/>
                <a:gd name="connsiteX6" fmla="*/ 0 w 28575"/>
                <a:gd name="connsiteY6" fmla="*/ 7620 h 9525"/>
                <a:gd name="connsiteX7" fmla="*/ 4763 w 28575"/>
                <a:gd name="connsiteY7" fmla="*/ 12382 h 9525"/>
                <a:gd name="connsiteX8" fmla="*/ 27623 w 28575"/>
                <a:gd name="connsiteY8"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9525">
                  <a:moveTo>
                    <a:pt x="27623" y="12382"/>
                  </a:moveTo>
                  <a:cubicBezTo>
                    <a:pt x="30480" y="12382"/>
                    <a:pt x="32385" y="10478"/>
                    <a:pt x="32385" y="7620"/>
                  </a:cubicBezTo>
                  <a:lnTo>
                    <a:pt x="32385" y="4763"/>
                  </a:lnTo>
                  <a:cubicBezTo>
                    <a:pt x="32385" y="1905"/>
                    <a:pt x="30480" y="0"/>
                    <a:pt x="27623" y="0"/>
                  </a:cubicBezTo>
                  <a:lnTo>
                    <a:pt x="4763" y="0"/>
                  </a:lnTo>
                  <a:cubicBezTo>
                    <a:pt x="1905" y="0"/>
                    <a:pt x="0" y="1905"/>
                    <a:pt x="0" y="4763"/>
                  </a:cubicBezTo>
                  <a:lnTo>
                    <a:pt x="0" y="7620"/>
                  </a:lnTo>
                  <a:cubicBezTo>
                    <a:pt x="0" y="10478"/>
                    <a:pt x="1905" y="12382"/>
                    <a:pt x="4763" y="12382"/>
                  </a:cubicBezTo>
                  <a:lnTo>
                    <a:pt x="27623" y="12382"/>
                  </a:lnTo>
                  <a:close/>
                </a:path>
              </a:pathLst>
            </a:custGeom>
            <a:solidFill>
              <a:srgbClr val="FF7C24"/>
            </a:solidFill>
            <a:ln w="9525"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38075BFE-9824-4FB3-A913-7B922C983F67}"/>
                </a:ext>
              </a:extLst>
            </p:cNvPr>
            <p:cNvSpPr/>
            <p:nvPr/>
          </p:nvSpPr>
          <p:spPr>
            <a:xfrm>
              <a:off x="5735002" y="3082290"/>
              <a:ext cx="28575" cy="28575"/>
            </a:xfrm>
            <a:custGeom>
              <a:avLst/>
              <a:gdLst>
                <a:gd name="connsiteX0" fmla="*/ 0 w 28575"/>
                <a:gd name="connsiteY0" fmla="*/ 0 h 28575"/>
                <a:gd name="connsiteX1" fmla="*/ 0 w 28575"/>
                <a:gd name="connsiteY1" fmla="*/ 19050 h 28575"/>
                <a:gd name="connsiteX2" fmla="*/ 13335 w 28575"/>
                <a:gd name="connsiteY2" fmla="*/ 33338 h 28575"/>
                <a:gd name="connsiteX3" fmla="*/ 13335 w 28575"/>
                <a:gd name="connsiteY3" fmla="*/ 34290 h 28575"/>
                <a:gd name="connsiteX4" fmla="*/ 18098 w 28575"/>
                <a:gd name="connsiteY4" fmla="*/ 35243 h 28575"/>
                <a:gd name="connsiteX5" fmla="*/ 22860 w 28575"/>
                <a:gd name="connsiteY5" fmla="*/ 34290 h 28575"/>
                <a:gd name="connsiteX6" fmla="*/ 22860 w 28575"/>
                <a:gd name="connsiteY6" fmla="*/ 33338 h 28575"/>
                <a:gd name="connsiteX7" fmla="*/ 36195 w 28575"/>
                <a:gd name="connsiteY7" fmla="*/ 19050 h 28575"/>
                <a:gd name="connsiteX8" fmla="*/ 36195 w 28575"/>
                <a:gd name="connsiteY8" fmla="*/ 0 h 28575"/>
                <a:gd name="connsiteX9" fmla="*/ 0 w 28575"/>
                <a:gd name="connsiteY9" fmla="*/ 0 h 28575"/>
                <a:gd name="connsiteX10" fmla="*/ 33338 w 28575"/>
                <a:gd name="connsiteY10" fmla="*/ 18098 h 28575"/>
                <a:gd name="connsiteX11" fmla="*/ 33338 w 28575"/>
                <a:gd name="connsiteY11" fmla="*/ 18098 h 28575"/>
                <a:gd name="connsiteX12" fmla="*/ 6668 w 28575"/>
                <a:gd name="connsiteY12" fmla="*/ 19050 h 28575"/>
                <a:gd name="connsiteX13" fmla="*/ 5715 w 28575"/>
                <a:gd name="connsiteY13" fmla="*/ 18098 h 28575"/>
                <a:gd name="connsiteX14" fmla="*/ 5715 w 28575"/>
                <a:gd name="connsiteY14" fmla="*/ 17145 h 28575"/>
                <a:gd name="connsiteX15" fmla="*/ 6668 w 28575"/>
                <a:gd name="connsiteY15" fmla="*/ 16193 h 28575"/>
                <a:gd name="connsiteX16" fmla="*/ 32385 w 28575"/>
                <a:gd name="connsiteY16" fmla="*/ 16193 h 28575"/>
                <a:gd name="connsiteX17" fmla="*/ 33338 w 28575"/>
                <a:gd name="connsiteY17" fmla="*/ 18098 h 28575"/>
                <a:gd name="connsiteX18" fmla="*/ 33338 w 28575"/>
                <a:gd name="connsiteY18" fmla="*/ 18098 h 28575"/>
                <a:gd name="connsiteX19" fmla="*/ 33338 w 28575"/>
                <a:gd name="connsiteY19" fmla="*/ 12383 h 28575"/>
                <a:gd name="connsiteX20" fmla="*/ 33338 w 28575"/>
                <a:gd name="connsiteY20" fmla="*/ 12383 h 28575"/>
                <a:gd name="connsiteX21" fmla="*/ 5715 w 28575"/>
                <a:gd name="connsiteY21" fmla="*/ 13335 h 28575"/>
                <a:gd name="connsiteX22" fmla="*/ 4763 w 28575"/>
                <a:gd name="connsiteY22" fmla="*/ 12383 h 28575"/>
                <a:gd name="connsiteX23" fmla="*/ 4763 w 28575"/>
                <a:gd name="connsiteY23" fmla="*/ 11430 h 28575"/>
                <a:gd name="connsiteX24" fmla="*/ 5715 w 28575"/>
                <a:gd name="connsiteY24" fmla="*/ 10478 h 28575"/>
                <a:gd name="connsiteX25" fmla="*/ 31433 w 28575"/>
                <a:gd name="connsiteY25" fmla="*/ 10478 h 28575"/>
                <a:gd name="connsiteX26" fmla="*/ 33338 w 28575"/>
                <a:gd name="connsiteY26" fmla="*/ 12383 h 28575"/>
                <a:gd name="connsiteX27" fmla="*/ 33338 w 28575"/>
                <a:gd name="connsiteY27" fmla="*/ 12383 h 28575"/>
                <a:gd name="connsiteX28" fmla="*/ 33338 w 28575"/>
                <a:gd name="connsiteY28" fmla="*/ 6668 h 28575"/>
                <a:gd name="connsiteX29" fmla="*/ 33338 w 28575"/>
                <a:gd name="connsiteY29" fmla="*/ 6668 h 28575"/>
                <a:gd name="connsiteX30" fmla="*/ 6668 w 28575"/>
                <a:gd name="connsiteY30" fmla="*/ 7620 h 28575"/>
                <a:gd name="connsiteX31" fmla="*/ 5715 w 28575"/>
                <a:gd name="connsiteY31" fmla="*/ 6668 h 28575"/>
                <a:gd name="connsiteX32" fmla="*/ 5715 w 28575"/>
                <a:gd name="connsiteY32" fmla="*/ 5715 h 28575"/>
                <a:gd name="connsiteX33" fmla="*/ 6668 w 28575"/>
                <a:gd name="connsiteY33" fmla="*/ 4763 h 28575"/>
                <a:gd name="connsiteX34" fmla="*/ 32385 w 28575"/>
                <a:gd name="connsiteY34" fmla="*/ 4763 h 28575"/>
                <a:gd name="connsiteX35" fmla="*/ 33338 w 28575"/>
                <a:gd name="connsiteY35" fmla="*/ 6668 h 28575"/>
                <a:gd name="connsiteX36" fmla="*/ 33338 w 28575"/>
                <a:gd name="connsiteY36" fmla="*/ 666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 h="28575">
                  <a:moveTo>
                    <a:pt x="0" y="0"/>
                  </a:moveTo>
                  <a:cubicBezTo>
                    <a:pt x="0" y="0"/>
                    <a:pt x="0" y="17145"/>
                    <a:pt x="0" y="19050"/>
                  </a:cubicBezTo>
                  <a:cubicBezTo>
                    <a:pt x="0" y="20955"/>
                    <a:pt x="11430" y="31433"/>
                    <a:pt x="13335" y="33338"/>
                  </a:cubicBezTo>
                  <a:cubicBezTo>
                    <a:pt x="13335" y="33338"/>
                    <a:pt x="13335" y="34290"/>
                    <a:pt x="13335" y="34290"/>
                  </a:cubicBezTo>
                  <a:cubicBezTo>
                    <a:pt x="14288" y="34290"/>
                    <a:pt x="16193" y="35243"/>
                    <a:pt x="18098" y="35243"/>
                  </a:cubicBezTo>
                  <a:cubicBezTo>
                    <a:pt x="20002" y="35243"/>
                    <a:pt x="21908" y="35243"/>
                    <a:pt x="22860" y="34290"/>
                  </a:cubicBezTo>
                  <a:cubicBezTo>
                    <a:pt x="22860" y="34290"/>
                    <a:pt x="22860" y="34290"/>
                    <a:pt x="22860" y="33338"/>
                  </a:cubicBezTo>
                  <a:cubicBezTo>
                    <a:pt x="24765" y="31433"/>
                    <a:pt x="36195" y="20955"/>
                    <a:pt x="36195" y="19050"/>
                  </a:cubicBezTo>
                  <a:cubicBezTo>
                    <a:pt x="36195" y="17145"/>
                    <a:pt x="36195" y="0"/>
                    <a:pt x="36195" y="0"/>
                  </a:cubicBezTo>
                  <a:lnTo>
                    <a:pt x="0" y="0"/>
                  </a:lnTo>
                  <a:close/>
                  <a:moveTo>
                    <a:pt x="33338" y="18098"/>
                  </a:moveTo>
                  <a:cubicBezTo>
                    <a:pt x="33338" y="19050"/>
                    <a:pt x="32385" y="19050"/>
                    <a:pt x="33338" y="18098"/>
                  </a:cubicBezTo>
                  <a:lnTo>
                    <a:pt x="6668" y="19050"/>
                  </a:lnTo>
                  <a:cubicBezTo>
                    <a:pt x="6668" y="19050"/>
                    <a:pt x="5715" y="19050"/>
                    <a:pt x="5715" y="18098"/>
                  </a:cubicBezTo>
                  <a:lnTo>
                    <a:pt x="5715" y="17145"/>
                  </a:lnTo>
                  <a:cubicBezTo>
                    <a:pt x="5715" y="17145"/>
                    <a:pt x="5715" y="16193"/>
                    <a:pt x="6668" y="16193"/>
                  </a:cubicBezTo>
                  <a:lnTo>
                    <a:pt x="32385" y="16193"/>
                  </a:lnTo>
                  <a:cubicBezTo>
                    <a:pt x="32385" y="17145"/>
                    <a:pt x="33338" y="17145"/>
                    <a:pt x="33338" y="18098"/>
                  </a:cubicBezTo>
                  <a:lnTo>
                    <a:pt x="33338" y="18098"/>
                  </a:lnTo>
                  <a:close/>
                  <a:moveTo>
                    <a:pt x="33338" y="12383"/>
                  </a:moveTo>
                  <a:cubicBezTo>
                    <a:pt x="33338" y="13335"/>
                    <a:pt x="32385" y="13335"/>
                    <a:pt x="33338" y="12383"/>
                  </a:cubicBezTo>
                  <a:lnTo>
                    <a:pt x="5715" y="13335"/>
                  </a:lnTo>
                  <a:cubicBezTo>
                    <a:pt x="5715" y="13335"/>
                    <a:pt x="4763" y="13335"/>
                    <a:pt x="4763" y="12383"/>
                  </a:cubicBezTo>
                  <a:lnTo>
                    <a:pt x="4763" y="11430"/>
                  </a:lnTo>
                  <a:cubicBezTo>
                    <a:pt x="4763" y="11430"/>
                    <a:pt x="4763" y="10478"/>
                    <a:pt x="5715" y="10478"/>
                  </a:cubicBezTo>
                  <a:lnTo>
                    <a:pt x="31433" y="10478"/>
                  </a:lnTo>
                  <a:cubicBezTo>
                    <a:pt x="32385" y="11430"/>
                    <a:pt x="33338" y="11430"/>
                    <a:pt x="33338" y="12383"/>
                  </a:cubicBezTo>
                  <a:lnTo>
                    <a:pt x="33338" y="12383"/>
                  </a:lnTo>
                  <a:close/>
                  <a:moveTo>
                    <a:pt x="33338" y="6668"/>
                  </a:moveTo>
                  <a:cubicBezTo>
                    <a:pt x="33338" y="7620"/>
                    <a:pt x="32385" y="7620"/>
                    <a:pt x="33338" y="6668"/>
                  </a:cubicBezTo>
                  <a:lnTo>
                    <a:pt x="6668" y="7620"/>
                  </a:lnTo>
                  <a:cubicBezTo>
                    <a:pt x="6668" y="7620"/>
                    <a:pt x="5715" y="7620"/>
                    <a:pt x="5715" y="6668"/>
                  </a:cubicBezTo>
                  <a:lnTo>
                    <a:pt x="5715" y="5715"/>
                  </a:lnTo>
                  <a:cubicBezTo>
                    <a:pt x="5715" y="5715"/>
                    <a:pt x="5715" y="4763"/>
                    <a:pt x="6668" y="4763"/>
                  </a:cubicBezTo>
                  <a:lnTo>
                    <a:pt x="32385" y="4763"/>
                  </a:lnTo>
                  <a:cubicBezTo>
                    <a:pt x="32385" y="5715"/>
                    <a:pt x="33338" y="5715"/>
                    <a:pt x="33338" y="6668"/>
                  </a:cubicBezTo>
                  <a:lnTo>
                    <a:pt x="33338" y="6668"/>
                  </a:lnTo>
                  <a:close/>
                </a:path>
              </a:pathLst>
            </a:custGeom>
            <a:solidFill>
              <a:srgbClr val="FF7C24"/>
            </a:solidFill>
            <a:ln w="9525"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5D241E5-7E2E-4D93-BC92-28D297FA9A14}"/>
                </a:ext>
              </a:extLst>
            </p:cNvPr>
            <p:cNvSpPr/>
            <p:nvPr/>
          </p:nvSpPr>
          <p:spPr>
            <a:xfrm>
              <a:off x="5902642" y="2824163"/>
              <a:ext cx="66675" cy="76200"/>
            </a:xfrm>
            <a:custGeom>
              <a:avLst/>
              <a:gdLst>
                <a:gd name="connsiteX0" fmla="*/ 66675 w 66675"/>
                <a:gd name="connsiteY0" fmla="*/ 28575 h 76200"/>
                <a:gd name="connsiteX1" fmla="*/ 33338 w 66675"/>
                <a:gd name="connsiteY1" fmla="*/ 0 h 76200"/>
                <a:gd name="connsiteX2" fmla="*/ 0 w 66675"/>
                <a:gd name="connsiteY2" fmla="*/ 28575 h 76200"/>
                <a:gd name="connsiteX3" fmla="*/ 4763 w 66675"/>
                <a:gd name="connsiteY3" fmla="*/ 42863 h 76200"/>
                <a:gd name="connsiteX4" fmla="*/ 19050 w 66675"/>
                <a:gd name="connsiteY4" fmla="*/ 80963 h 76200"/>
                <a:gd name="connsiteX5" fmla="*/ 29528 w 66675"/>
                <a:gd name="connsiteY5" fmla="*/ 80963 h 76200"/>
                <a:gd name="connsiteX6" fmla="*/ 37148 w 66675"/>
                <a:gd name="connsiteY6" fmla="*/ 80963 h 76200"/>
                <a:gd name="connsiteX7" fmla="*/ 47625 w 66675"/>
                <a:gd name="connsiteY7" fmla="*/ 80963 h 76200"/>
                <a:gd name="connsiteX8" fmla="*/ 64770 w 66675"/>
                <a:gd name="connsiteY8" fmla="*/ 40005 h 76200"/>
                <a:gd name="connsiteX9" fmla="*/ 64770 w 66675"/>
                <a:gd name="connsiteY9" fmla="*/ 40005 h 76200"/>
                <a:gd name="connsiteX10" fmla="*/ 66675 w 66675"/>
                <a:gd name="connsiteY10" fmla="*/ 28575 h 76200"/>
                <a:gd name="connsiteX11" fmla="*/ 56198 w 66675"/>
                <a:gd name="connsiteY11" fmla="*/ 37147 h 76200"/>
                <a:gd name="connsiteX12" fmla="*/ 43815 w 66675"/>
                <a:gd name="connsiteY12" fmla="*/ 67628 h 76200"/>
                <a:gd name="connsiteX13" fmla="*/ 36195 w 66675"/>
                <a:gd name="connsiteY13" fmla="*/ 67628 h 76200"/>
                <a:gd name="connsiteX14" fmla="*/ 30480 w 66675"/>
                <a:gd name="connsiteY14" fmla="*/ 67628 h 76200"/>
                <a:gd name="connsiteX15" fmla="*/ 22860 w 66675"/>
                <a:gd name="connsiteY15" fmla="*/ 67628 h 76200"/>
                <a:gd name="connsiteX16" fmla="*/ 12383 w 66675"/>
                <a:gd name="connsiteY16" fmla="*/ 40005 h 76200"/>
                <a:gd name="connsiteX17" fmla="*/ 9525 w 66675"/>
                <a:gd name="connsiteY17" fmla="*/ 29528 h 76200"/>
                <a:gd name="connsiteX18" fmla="*/ 34290 w 66675"/>
                <a:gd name="connsiteY18" fmla="*/ 8573 h 76200"/>
                <a:gd name="connsiteX19" fmla="*/ 59055 w 66675"/>
                <a:gd name="connsiteY19" fmla="*/ 29528 h 76200"/>
                <a:gd name="connsiteX20" fmla="*/ 56198 w 66675"/>
                <a:gd name="connsiteY20" fmla="*/ 37147 h 76200"/>
                <a:gd name="connsiteX21" fmla="*/ 56198 w 66675"/>
                <a:gd name="connsiteY21" fmla="*/ 3714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76200">
                  <a:moveTo>
                    <a:pt x="66675" y="28575"/>
                  </a:moveTo>
                  <a:cubicBezTo>
                    <a:pt x="66675" y="12383"/>
                    <a:pt x="51435" y="0"/>
                    <a:pt x="33338" y="0"/>
                  </a:cubicBezTo>
                  <a:cubicBezTo>
                    <a:pt x="15240" y="0"/>
                    <a:pt x="0" y="13335"/>
                    <a:pt x="0" y="28575"/>
                  </a:cubicBezTo>
                  <a:cubicBezTo>
                    <a:pt x="0" y="33338"/>
                    <a:pt x="1905" y="39053"/>
                    <a:pt x="4763" y="42863"/>
                  </a:cubicBezTo>
                  <a:cubicBezTo>
                    <a:pt x="8573" y="50483"/>
                    <a:pt x="17145" y="68580"/>
                    <a:pt x="19050" y="80963"/>
                  </a:cubicBezTo>
                  <a:lnTo>
                    <a:pt x="29528" y="80963"/>
                  </a:lnTo>
                  <a:cubicBezTo>
                    <a:pt x="34290" y="80963"/>
                    <a:pt x="37148" y="80963"/>
                    <a:pt x="37148" y="80963"/>
                  </a:cubicBezTo>
                  <a:lnTo>
                    <a:pt x="47625" y="80963"/>
                  </a:lnTo>
                  <a:cubicBezTo>
                    <a:pt x="50483" y="65723"/>
                    <a:pt x="62865" y="42863"/>
                    <a:pt x="64770" y="40005"/>
                  </a:cubicBezTo>
                  <a:lnTo>
                    <a:pt x="64770" y="40005"/>
                  </a:lnTo>
                  <a:cubicBezTo>
                    <a:pt x="65723" y="36195"/>
                    <a:pt x="66675" y="32385"/>
                    <a:pt x="66675" y="28575"/>
                  </a:cubicBezTo>
                  <a:close/>
                  <a:moveTo>
                    <a:pt x="56198" y="37147"/>
                  </a:moveTo>
                  <a:cubicBezTo>
                    <a:pt x="55245" y="40005"/>
                    <a:pt x="45720" y="56197"/>
                    <a:pt x="43815" y="67628"/>
                  </a:cubicBezTo>
                  <a:lnTo>
                    <a:pt x="36195" y="67628"/>
                  </a:lnTo>
                  <a:cubicBezTo>
                    <a:pt x="36195" y="67628"/>
                    <a:pt x="33338" y="67628"/>
                    <a:pt x="30480" y="67628"/>
                  </a:cubicBezTo>
                  <a:lnTo>
                    <a:pt x="22860" y="67628"/>
                  </a:lnTo>
                  <a:cubicBezTo>
                    <a:pt x="20955" y="58103"/>
                    <a:pt x="15240" y="45720"/>
                    <a:pt x="12383" y="40005"/>
                  </a:cubicBezTo>
                  <a:cubicBezTo>
                    <a:pt x="10478" y="37147"/>
                    <a:pt x="9525" y="33338"/>
                    <a:pt x="9525" y="29528"/>
                  </a:cubicBezTo>
                  <a:cubicBezTo>
                    <a:pt x="9525" y="18097"/>
                    <a:pt x="20003" y="8573"/>
                    <a:pt x="34290" y="8573"/>
                  </a:cubicBezTo>
                  <a:cubicBezTo>
                    <a:pt x="48578" y="8573"/>
                    <a:pt x="59055" y="18097"/>
                    <a:pt x="59055" y="29528"/>
                  </a:cubicBezTo>
                  <a:cubicBezTo>
                    <a:pt x="58103" y="31433"/>
                    <a:pt x="57150" y="34290"/>
                    <a:pt x="56198" y="37147"/>
                  </a:cubicBezTo>
                  <a:lnTo>
                    <a:pt x="56198" y="37147"/>
                  </a:lnTo>
                  <a:close/>
                </a:path>
              </a:pathLst>
            </a:custGeom>
            <a:solidFill>
              <a:srgbClr val="FFFFFF"/>
            </a:solidFill>
            <a:ln w="9525"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9A39C39F-EBFB-41C2-BBA4-2A63DFC4513A}"/>
                </a:ext>
              </a:extLst>
            </p:cNvPr>
            <p:cNvSpPr/>
            <p:nvPr/>
          </p:nvSpPr>
          <p:spPr>
            <a:xfrm>
              <a:off x="5931217" y="2792730"/>
              <a:ext cx="9525" cy="19050"/>
            </a:xfrm>
            <a:custGeom>
              <a:avLst/>
              <a:gdLst>
                <a:gd name="connsiteX0" fmla="*/ 9525 w 9525"/>
                <a:gd name="connsiteY0" fmla="*/ 20955 h 19050"/>
                <a:gd name="connsiteX1" fmla="*/ 5715 w 9525"/>
                <a:gd name="connsiteY1" fmla="*/ 24765 h 19050"/>
                <a:gd name="connsiteX2" fmla="*/ 3810 w 9525"/>
                <a:gd name="connsiteY2" fmla="*/ 24765 h 19050"/>
                <a:gd name="connsiteX3" fmla="*/ 0 w 9525"/>
                <a:gd name="connsiteY3" fmla="*/ 20955 h 19050"/>
                <a:gd name="connsiteX4" fmla="*/ 0 w 9525"/>
                <a:gd name="connsiteY4" fmla="*/ 3810 h 19050"/>
                <a:gd name="connsiteX5" fmla="*/ 3810 w 9525"/>
                <a:gd name="connsiteY5" fmla="*/ 0 h 19050"/>
                <a:gd name="connsiteX6" fmla="*/ 5715 w 9525"/>
                <a:gd name="connsiteY6" fmla="*/ 0 h 19050"/>
                <a:gd name="connsiteX7" fmla="*/ 9525 w 9525"/>
                <a:gd name="connsiteY7" fmla="*/ 3810 h 19050"/>
                <a:gd name="connsiteX8" fmla="*/ 9525 w 9525"/>
                <a:gd name="connsiteY8" fmla="*/ 2095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19050">
                  <a:moveTo>
                    <a:pt x="9525" y="20955"/>
                  </a:moveTo>
                  <a:cubicBezTo>
                    <a:pt x="9525" y="22860"/>
                    <a:pt x="7620" y="24765"/>
                    <a:pt x="5715" y="24765"/>
                  </a:cubicBezTo>
                  <a:lnTo>
                    <a:pt x="3810" y="24765"/>
                  </a:lnTo>
                  <a:cubicBezTo>
                    <a:pt x="1905" y="24765"/>
                    <a:pt x="0" y="22860"/>
                    <a:pt x="0" y="20955"/>
                  </a:cubicBezTo>
                  <a:lnTo>
                    <a:pt x="0" y="3810"/>
                  </a:lnTo>
                  <a:cubicBezTo>
                    <a:pt x="0" y="1905"/>
                    <a:pt x="1905" y="0"/>
                    <a:pt x="3810" y="0"/>
                  </a:cubicBezTo>
                  <a:lnTo>
                    <a:pt x="5715" y="0"/>
                  </a:lnTo>
                  <a:cubicBezTo>
                    <a:pt x="7620" y="0"/>
                    <a:pt x="9525" y="1905"/>
                    <a:pt x="9525" y="3810"/>
                  </a:cubicBezTo>
                  <a:lnTo>
                    <a:pt x="9525" y="20955"/>
                  </a:lnTo>
                  <a:close/>
                </a:path>
              </a:pathLst>
            </a:custGeom>
            <a:solidFill>
              <a:srgbClr val="FFFFFF"/>
            </a:solidFill>
            <a:ln w="9525"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F61A4D7D-4FB0-41AB-9A0B-65C200BB202E}"/>
                </a:ext>
              </a:extLst>
            </p:cNvPr>
            <p:cNvSpPr/>
            <p:nvPr/>
          </p:nvSpPr>
          <p:spPr>
            <a:xfrm>
              <a:off x="5967651" y="2811066"/>
              <a:ext cx="19050" cy="19050"/>
            </a:xfrm>
            <a:custGeom>
              <a:avLst/>
              <a:gdLst>
                <a:gd name="connsiteX0" fmla="*/ 7382 w 19050"/>
                <a:gd name="connsiteY0" fmla="*/ 19764 h 19050"/>
                <a:gd name="connsiteX1" fmla="*/ 1667 w 19050"/>
                <a:gd name="connsiteY1" fmla="*/ 19764 h 19050"/>
                <a:gd name="connsiteX2" fmla="*/ 714 w 19050"/>
                <a:gd name="connsiteY2" fmla="*/ 17859 h 19050"/>
                <a:gd name="connsiteX3" fmla="*/ 714 w 19050"/>
                <a:gd name="connsiteY3" fmla="*/ 12144 h 19050"/>
                <a:gd name="connsiteX4" fmla="*/ 14049 w 19050"/>
                <a:gd name="connsiteY4" fmla="*/ 714 h 19050"/>
                <a:gd name="connsiteX5" fmla="*/ 19764 w 19050"/>
                <a:gd name="connsiteY5" fmla="*/ 714 h 19050"/>
                <a:gd name="connsiteX6" fmla="*/ 20717 w 19050"/>
                <a:gd name="connsiteY6" fmla="*/ 2619 h 19050"/>
                <a:gd name="connsiteX7" fmla="*/ 20717 w 19050"/>
                <a:gd name="connsiteY7" fmla="*/ 8334 h 19050"/>
                <a:gd name="connsiteX8" fmla="*/ 7382 w 19050"/>
                <a:gd name="connsiteY8" fmla="*/ 1976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7382" y="19764"/>
                  </a:moveTo>
                  <a:cubicBezTo>
                    <a:pt x="5477" y="20717"/>
                    <a:pt x="3572" y="20717"/>
                    <a:pt x="1667" y="19764"/>
                  </a:cubicBezTo>
                  <a:lnTo>
                    <a:pt x="714" y="17859"/>
                  </a:lnTo>
                  <a:cubicBezTo>
                    <a:pt x="-238" y="15954"/>
                    <a:pt x="-238" y="14049"/>
                    <a:pt x="714" y="12144"/>
                  </a:cubicBezTo>
                  <a:lnTo>
                    <a:pt x="14049" y="714"/>
                  </a:lnTo>
                  <a:cubicBezTo>
                    <a:pt x="15954" y="-238"/>
                    <a:pt x="17859" y="-238"/>
                    <a:pt x="19764" y="714"/>
                  </a:cubicBezTo>
                  <a:lnTo>
                    <a:pt x="20717" y="2619"/>
                  </a:lnTo>
                  <a:cubicBezTo>
                    <a:pt x="21669" y="4524"/>
                    <a:pt x="21669" y="6429"/>
                    <a:pt x="20717" y="8334"/>
                  </a:cubicBezTo>
                  <a:lnTo>
                    <a:pt x="7382" y="19764"/>
                  </a:lnTo>
                  <a:close/>
                </a:path>
              </a:pathLst>
            </a:custGeom>
            <a:solidFill>
              <a:srgbClr val="FFFFFF"/>
            </a:solidFill>
            <a:ln w="9525"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4EE87824-9978-4F93-8836-8348EF91DE39}"/>
                </a:ext>
              </a:extLst>
            </p:cNvPr>
            <p:cNvSpPr/>
            <p:nvPr/>
          </p:nvSpPr>
          <p:spPr>
            <a:xfrm>
              <a:off x="5976938" y="2856547"/>
              <a:ext cx="19050" cy="9525"/>
            </a:xfrm>
            <a:custGeom>
              <a:avLst/>
              <a:gdLst>
                <a:gd name="connsiteX0" fmla="*/ 3810 w 19050"/>
                <a:gd name="connsiteY0" fmla="*/ 9525 h 9525"/>
                <a:gd name="connsiteX1" fmla="*/ 0 w 19050"/>
                <a:gd name="connsiteY1" fmla="*/ 5715 h 9525"/>
                <a:gd name="connsiteX2" fmla="*/ 0 w 19050"/>
                <a:gd name="connsiteY2" fmla="*/ 3810 h 9525"/>
                <a:gd name="connsiteX3" fmla="*/ 3810 w 19050"/>
                <a:gd name="connsiteY3" fmla="*/ 0 h 9525"/>
                <a:gd name="connsiteX4" fmla="*/ 20955 w 19050"/>
                <a:gd name="connsiteY4" fmla="*/ 0 h 9525"/>
                <a:gd name="connsiteX5" fmla="*/ 24765 w 19050"/>
                <a:gd name="connsiteY5" fmla="*/ 3810 h 9525"/>
                <a:gd name="connsiteX6" fmla="*/ 24765 w 19050"/>
                <a:gd name="connsiteY6" fmla="*/ 5715 h 9525"/>
                <a:gd name="connsiteX7" fmla="*/ 20955 w 19050"/>
                <a:gd name="connsiteY7" fmla="*/ 9525 h 9525"/>
                <a:gd name="connsiteX8" fmla="*/ 3810 w 19050"/>
                <a:gd name="connsiteY8"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9525"/>
                  </a:moveTo>
                  <a:cubicBezTo>
                    <a:pt x="1905" y="9525"/>
                    <a:pt x="0" y="7620"/>
                    <a:pt x="0" y="5715"/>
                  </a:cubicBezTo>
                  <a:lnTo>
                    <a:pt x="0" y="3810"/>
                  </a:lnTo>
                  <a:cubicBezTo>
                    <a:pt x="0" y="1905"/>
                    <a:pt x="1905" y="0"/>
                    <a:pt x="3810" y="0"/>
                  </a:cubicBezTo>
                  <a:lnTo>
                    <a:pt x="20955" y="0"/>
                  </a:lnTo>
                  <a:cubicBezTo>
                    <a:pt x="22860" y="0"/>
                    <a:pt x="24765" y="1905"/>
                    <a:pt x="24765" y="3810"/>
                  </a:cubicBezTo>
                  <a:lnTo>
                    <a:pt x="24765" y="5715"/>
                  </a:lnTo>
                  <a:cubicBezTo>
                    <a:pt x="24765" y="7620"/>
                    <a:pt x="22860" y="9525"/>
                    <a:pt x="20955" y="9525"/>
                  </a:cubicBezTo>
                  <a:lnTo>
                    <a:pt x="3810" y="9525"/>
                  </a:lnTo>
                  <a:close/>
                </a:path>
              </a:pathLst>
            </a:custGeom>
            <a:solidFill>
              <a:srgbClr val="FFFFFF"/>
            </a:solidFill>
            <a:ln w="9525"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CBCA68ED-2088-4986-9380-A8E28C0916CC}"/>
                </a:ext>
              </a:extLst>
            </p:cNvPr>
            <p:cNvSpPr/>
            <p:nvPr/>
          </p:nvSpPr>
          <p:spPr>
            <a:xfrm>
              <a:off x="5883831" y="2811066"/>
              <a:ext cx="19050" cy="19050"/>
            </a:xfrm>
            <a:custGeom>
              <a:avLst/>
              <a:gdLst>
                <a:gd name="connsiteX0" fmla="*/ 14049 w 19050"/>
                <a:gd name="connsiteY0" fmla="*/ 19764 h 19050"/>
                <a:gd name="connsiteX1" fmla="*/ 19764 w 19050"/>
                <a:gd name="connsiteY1" fmla="*/ 19764 h 19050"/>
                <a:gd name="connsiteX2" fmla="*/ 20717 w 19050"/>
                <a:gd name="connsiteY2" fmla="*/ 17859 h 19050"/>
                <a:gd name="connsiteX3" fmla="*/ 20717 w 19050"/>
                <a:gd name="connsiteY3" fmla="*/ 12144 h 19050"/>
                <a:gd name="connsiteX4" fmla="*/ 7382 w 19050"/>
                <a:gd name="connsiteY4" fmla="*/ 714 h 19050"/>
                <a:gd name="connsiteX5" fmla="*/ 1667 w 19050"/>
                <a:gd name="connsiteY5" fmla="*/ 714 h 19050"/>
                <a:gd name="connsiteX6" fmla="*/ 714 w 19050"/>
                <a:gd name="connsiteY6" fmla="*/ 2619 h 19050"/>
                <a:gd name="connsiteX7" fmla="*/ 714 w 19050"/>
                <a:gd name="connsiteY7" fmla="*/ 8334 h 19050"/>
                <a:gd name="connsiteX8" fmla="*/ 14049 w 19050"/>
                <a:gd name="connsiteY8" fmla="*/ 1976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4049" y="19764"/>
                  </a:moveTo>
                  <a:cubicBezTo>
                    <a:pt x="15954" y="20717"/>
                    <a:pt x="17859" y="20717"/>
                    <a:pt x="19764" y="19764"/>
                  </a:cubicBezTo>
                  <a:lnTo>
                    <a:pt x="20717" y="17859"/>
                  </a:lnTo>
                  <a:cubicBezTo>
                    <a:pt x="21669" y="15954"/>
                    <a:pt x="21669" y="14049"/>
                    <a:pt x="20717" y="12144"/>
                  </a:cubicBezTo>
                  <a:lnTo>
                    <a:pt x="7382" y="714"/>
                  </a:lnTo>
                  <a:cubicBezTo>
                    <a:pt x="5477" y="-238"/>
                    <a:pt x="3572" y="-238"/>
                    <a:pt x="1667" y="714"/>
                  </a:cubicBezTo>
                  <a:lnTo>
                    <a:pt x="714" y="2619"/>
                  </a:lnTo>
                  <a:cubicBezTo>
                    <a:pt x="-238" y="4524"/>
                    <a:pt x="-238" y="6429"/>
                    <a:pt x="714" y="8334"/>
                  </a:cubicBezTo>
                  <a:lnTo>
                    <a:pt x="14049" y="19764"/>
                  </a:lnTo>
                  <a:close/>
                </a:path>
              </a:pathLst>
            </a:custGeom>
            <a:solidFill>
              <a:srgbClr val="FFFFFF"/>
            </a:solidFill>
            <a:ln w="9525"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3E279F48-41CE-47D7-B923-FA22B25BA816}"/>
                </a:ext>
              </a:extLst>
            </p:cNvPr>
            <p:cNvSpPr/>
            <p:nvPr/>
          </p:nvSpPr>
          <p:spPr>
            <a:xfrm>
              <a:off x="5870258" y="2856547"/>
              <a:ext cx="19050" cy="9525"/>
            </a:xfrm>
            <a:custGeom>
              <a:avLst/>
              <a:gdLst>
                <a:gd name="connsiteX0" fmla="*/ 20955 w 19050"/>
                <a:gd name="connsiteY0" fmla="*/ 9525 h 9525"/>
                <a:gd name="connsiteX1" fmla="*/ 24765 w 19050"/>
                <a:gd name="connsiteY1" fmla="*/ 5715 h 9525"/>
                <a:gd name="connsiteX2" fmla="*/ 24765 w 19050"/>
                <a:gd name="connsiteY2" fmla="*/ 3810 h 9525"/>
                <a:gd name="connsiteX3" fmla="*/ 20955 w 19050"/>
                <a:gd name="connsiteY3" fmla="*/ 0 h 9525"/>
                <a:gd name="connsiteX4" fmla="*/ 3810 w 19050"/>
                <a:gd name="connsiteY4" fmla="*/ 0 h 9525"/>
                <a:gd name="connsiteX5" fmla="*/ 0 w 19050"/>
                <a:gd name="connsiteY5" fmla="*/ 3810 h 9525"/>
                <a:gd name="connsiteX6" fmla="*/ 0 w 19050"/>
                <a:gd name="connsiteY6" fmla="*/ 5715 h 9525"/>
                <a:gd name="connsiteX7" fmla="*/ 3810 w 19050"/>
                <a:gd name="connsiteY7" fmla="*/ 9525 h 9525"/>
                <a:gd name="connsiteX8" fmla="*/ 20955 w 19050"/>
                <a:gd name="connsiteY8"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20955" y="9525"/>
                  </a:moveTo>
                  <a:cubicBezTo>
                    <a:pt x="22860" y="9525"/>
                    <a:pt x="24765" y="7620"/>
                    <a:pt x="24765" y="5715"/>
                  </a:cubicBezTo>
                  <a:lnTo>
                    <a:pt x="24765" y="3810"/>
                  </a:lnTo>
                  <a:cubicBezTo>
                    <a:pt x="24765" y="1905"/>
                    <a:pt x="22860" y="0"/>
                    <a:pt x="20955" y="0"/>
                  </a:cubicBezTo>
                  <a:lnTo>
                    <a:pt x="3810" y="0"/>
                  </a:lnTo>
                  <a:cubicBezTo>
                    <a:pt x="1905" y="0"/>
                    <a:pt x="0" y="1905"/>
                    <a:pt x="0" y="3810"/>
                  </a:cubicBezTo>
                  <a:lnTo>
                    <a:pt x="0" y="5715"/>
                  </a:lnTo>
                  <a:cubicBezTo>
                    <a:pt x="0" y="7620"/>
                    <a:pt x="1905" y="9525"/>
                    <a:pt x="3810" y="9525"/>
                  </a:cubicBezTo>
                  <a:lnTo>
                    <a:pt x="20955" y="9525"/>
                  </a:lnTo>
                  <a:close/>
                </a:path>
              </a:pathLst>
            </a:custGeom>
            <a:solidFill>
              <a:srgbClr val="FFFFFF"/>
            </a:solidFill>
            <a:ln w="9525"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DB847987-F7BD-4CC9-8050-3C5A27844C32}"/>
                </a:ext>
              </a:extLst>
            </p:cNvPr>
            <p:cNvSpPr/>
            <p:nvPr/>
          </p:nvSpPr>
          <p:spPr>
            <a:xfrm>
              <a:off x="5921692" y="2907030"/>
              <a:ext cx="28575" cy="19050"/>
            </a:xfrm>
            <a:custGeom>
              <a:avLst/>
              <a:gdLst>
                <a:gd name="connsiteX0" fmla="*/ 0 w 28575"/>
                <a:gd name="connsiteY0" fmla="*/ 0 h 19050"/>
                <a:gd name="connsiteX1" fmla="*/ 0 w 28575"/>
                <a:gd name="connsiteY1" fmla="*/ 14288 h 19050"/>
                <a:gd name="connsiteX2" fmla="*/ 10478 w 28575"/>
                <a:gd name="connsiteY2" fmla="*/ 24765 h 19050"/>
                <a:gd name="connsiteX3" fmla="*/ 10478 w 28575"/>
                <a:gd name="connsiteY3" fmla="*/ 25717 h 19050"/>
                <a:gd name="connsiteX4" fmla="*/ 14288 w 28575"/>
                <a:gd name="connsiteY4" fmla="*/ 25717 h 19050"/>
                <a:gd name="connsiteX5" fmla="*/ 18098 w 28575"/>
                <a:gd name="connsiteY5" fmla="*/ 25717 h 19050"/>
                <a:gd name="connsiteX6" fmla="*/ 18098 w 28575"/>
                <a:gd name="connsiteY6" fmla="*/ 24765 h 19050"/>
                <a:gd name="connsiteX7" fmla="*/ 28575 w 28575"/>
                <a:gd name="connsiteY7" fmla="*/ 14288 h 19050"/>
                <a:gd name="connsiteX8" fmla="*/ 28575 w 28575"/>
                <a:gd name="connsiteY8" fmla="*/ 0 h 19050"/>
                <a:gd name="connsiteX9" fmla="*/ 0 w 28575"/>
                <a:gd name="connsiteY9" fmla="*/ 0 h 19050"/>
                <a:gd name="connsiteX10" fmla="*/ 24765 w 28575"/>
                <a:gd name="connsiteY10" fmla="*/ 14288 h 19050"/>
                <a:gd name="connsiteX11" fmla="*/ 24765 w 28575"/>
                <a:gd name="connsiteY11" fmla="*/ 14288 h 19050"/>
                <a:gd name="connsiteX12" fmla="*/ 4763 w 28575"/>
                <a:gd name="connsiteY12" fmla="*/ 15240 h 19050"/>
                <a:gd name="connsiteX13" fmla="*/ 3810 w 28575"/>
                <a:gd name="connsiteY13" fmla="*/ 14288 h 19050"/>
                <a:gd name="connsiteX14" fmla="*/ 3810 w 28575"/>
                <a:gd name="connsiteY14" fmla="*/ 14288 h 19050"/>
                <a:gd name="connsiteX15" fmla="*/ 4763 w 28575"/>
                <a:gd name="connsiteY15" fmla="*/ 13335 h 19050"/>
                <a:gd name="connsiteX16" fmla="*/ 24765 w 28575"/>
                <a:gd name="connsiteY16" fmla="*/ 13335 h 19050"/>
                <a:gd name="connsiteX17" fmla="*/ 24765 w 28575"/>
                <a:gd name="connsiteY17" fmla="*/ 14288 h 19050"/>
                <a:gd name="connsiteX18" fmla="*/ 24765 w 28575"/>
                <a:gd name="connsiteY18" fmla="*/ 14288 h 19050"/>
                <a:gd name="connsiteX19" fmla="*/ 24765 w 28575"/>
                <a:gd name="connsiteY19" fmla="*/ 9525 h 19050"/>
                <a:gd name="connsiteX20" fmla="*/ 24765 w 28575"/>
                <a:gd name="connsiteY20" fmla="*/ 9525 h 19050"/>
                <a:gd name="connsiteX21" fmla="*/ 4763 w 28575"/>
                <a:gd name="connsiteY21" fmla="*/ 10477 h 19050"/>
                <a:gd name="connsiteX22" fmla="*/ 3810 w 28575"/>
                <a:gd name="connsiteY22" fmla="*/ 9525 h 19050"/>
                <a:gd name="connsiteX23" fmla="*/ 3810 w 28575"/>
                <a:gd name="connsiteY23" fmla="*/ 8573 h 19050"/>
                <a:gd name="connsiteX24" fmla="*/ 4763 w 28575"/>
                <a:gd name="connsiteY24" fmla="*/ 7620 h 19050"/>
                <a:gd name="connsiteX25" fmla="*/ 24765 w 28575"/>
                <a:gd name="connsiteY25" fmla="*/ 7620 h 19050"/>
                <a:gd name="connsiteX26" fmla="*/ 24765 w 28575"/>
                <a:gd name="connsiteY26" fmla="*/ 9525 h 19050"/>
                <a:gd name="connsiteX27" fmla="*/ 24765 w 28575"/>
                <a:gd name="connsiteY27" fmla="*/ 9525 h 19050"/>
                <a:gd name="connsiteX28" fmla="*/ 24765 w 28575"/>
                <a:gd name="connsiteY28" fmla="*/ 5715 h 19050"/>
                <a:gd name="connsiteX29" fmla="*/ 24765 w 28575"/>
                <a:gd name="connsiteY29" fmla="*/ 5715 h 19050"/>
                <a:gd name="connsiteX30" fmla="*/ 4763 w 28575"/>
                <a:gd name="connsiteY30" fmla="*/ 6667 h 19050"/>
                <a:gd name="connsiteX31" fmla="*/ 3810 w 28575"/>
                <a:gd name="connsiteY31" fmla="*/ 5715 h 19050"/>
                <a:gd name="connsiteX32" fmla="*/ 3810 w 28575"/>
                <a:gd name="connsiteY32" fmla="*/ 5715 h 19050"/>
                <a:gd name="connsiteX33" fmla="*/ 4763 w 28575"/>
                <a:gd name="connsiteY33" fmla="*/ 4763 h 19050"/>
                <a:gd name="connsiteX34" fmla="*/ 24765 w 28575"/>
                <a:gd name="connsiteY34" fmla="*/ 4763 h 19050"/>
                <a:gd name="connsiteX35" fmla="*/ 24765 w 28575"/>
                <a:gd name="connsiteY35" fmla="*/ 5715 h 19050"/>
                <a:gd name="connsiteX36" fmla="*/ 24765 w 28575"/>
                <a:gd name="connsiteY36" fmla="*/ 571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 h="19050">
                  <a:moveTo>
                    <a:pt x="0" y="0"/>
                  </a:moveTo>
                  <a:cubicBezTo>
                    <a:pt x="0" y="0"/>
                    <a:pt x="0" y="12383"/>
                    <a:pt x="0" y="14288"/>
                  </a:cubicBezTo>
                  <a:cubicBezTo>
                    <a:pt x="0" y="15240"/>
                    <a:pt x="8573" y="23813"/>
                    <a:pt x="10478" y="24765"/>
                  </a:cubicBezTo>
                  <a:cubicBezTo>
                    <a:pt x="10478" y="24765"/>
                    <a:pt x="10478" y="24765"/>
                    <a:pt x="10478" y="25717"/>
                  </a:cubicBezTo>
                  <a:cubicBezTo>
                    <a:pt x="10478" y="25717"/>
                    <a:pt x="12383" y="25717"/>
                    <a:pt x="14288" y="25717"/>
                  </a:cubicBezTo>
                  <a:cubicBezTo>
                    <a:pt x="16193" y="25717"/>
                    <a:pt x="17145" y="25717"/>
                    <a:pt x="18098" y="25717"/>
                  </a:cubicBezTo>
                  <a:cubicBezTo>
                    <a:pt x="18098" y="25717"/>
                    <a:pt x="18098" y="25717"/>
                    <a:pt x="18098" y="24765"/>
                  </a:cubicBezTo>
                  <a:cubicBezTo>
                    <a:pt x="20003" y="23813"/>
                    <a:pt x="28575" y="15240"/>
                    <a:pt x="28575" y="14288"/>
                  </a:cubicBezTo>
                  <a:cubicBezTo>
                    <a:pt x="28575" y="13335"/>
                    <a:pt x="28575" y="0"/>
                    <a:pt x="28575" y="0"/>
                  </a:cubicBezTo>
                  <a:lnTo>
                    <a:pt x="0" y="0"/>
                  </a:lnTo>
                  <a:close/>
                  <a:moveTo>
                    <a:pt x="24765" y="14288"/>
                  </a:moveTo>
                  <a:cubicBezTo>
                    <a:pt x="24765" y="14288"/>
                    <a:pt x="24765" y="14288"/>
                    <a:pt x="24765" y="14288"/>
                  </a:cubicBezTo>
                  <a:lnTo>
                    <a:pt x="4763" y="15240"/>
                  </a:lnTo>
                  <a:cubicBezTo>
                    <a:pt x="4763" y="15240"/>
                    <a:pt x="3810" y="15240"/>
                    <a:pt x="3810" y="14288"/>
                  </a:cubicBezTo>
                  <a:lnTo>
                    <a:pt x="3810" y="14288"/>
                  </a:lnTo>
                  <a:cubicBezTo>
                    <a:pt x="3810" y="14288"/>
                    <a:pt x="3810" y="13335"/>
                    <a:pt x="4763" y="13335"/>
                  </a:cubicBezTo>
                  <a:lnTo>
                    <a:pt x="24765" y="13335"/>
                  </a:lnTo>
                  <a:cubicBezTo>
                    <a:pt x="24765" y="12383"/>
                    <a:pt x="24765" y="13335"/>
                    <a:pt x="24765" y="14288"/>
                  </a:cubicBezTo>
                  <a:lnTo>
                    <a:pt x="24765" y="14288"/>
                  </a:lnTo>
                  <a:close/>
                  <a:moveTo>
                    <a:pt x="24765" y="9525"/>
                  </a:moveTo>
                  <a:cubicBezTo>
                    <a:pt x="24765" y="9525"/>
                    <a:pt x="24765" y="10477"/>
                    <a:pt x="24765" y="9525"/>
                  </a:cubicBezTo>
                  <a:lnTo>
                    <a:pt x="4763" y="10477"/>
                  </a:lnTo>
                  <a:cubicBezTo>
                    <a:pt x="4763" y="10477"/>
                    <a:pt x="3810" y="10477"/>
                    <a:pt x="3810" y="9525"/>
                  </a:cubicBezTo>
                  <a:lnTo>
                    <a:pt x="3810" y="8573"/>
                  </a:lnTo>
                  <a:cubicBezTo>
                    <a:pt x="3810" y="8573"/>
                    <a:pt x="3810" y="7620"/>
                    <a:pt x="4763" y="7620"/>
                  </a:cubicBezTo>
                  <a:lnTo>
                    <a:pt x="24765" y="7620"/>
                  </a:lnTo>
                  <a:cubicBezTo>
                    <a:pt x="24765" y="8573"/>
                    <a:pt x="24765" y="8573"/>
                    <a:pt x="24765" y="9525"/>
                  </a:cubicBezTo>
                  <a:lnTo>
                    <a:pt x="24765" y="9525"/>
                  </a:lnTo>
                  <a:close/>
                  <a:moveTo>
                    <a:pt x="24765" y="5715"/>
                  </a:moveTo>
                  <a:cubicBezTo>
                    <a:pt x="24765" y="5715"/>
                    <a:pt x="24765" y="5715"/>
                    <a:pt x="24765" y="5715"/>
                  </a:cubicBezTo>
                  <a:lnTo>
                    <a:pt x="4763" y="6667"/>
                  </a:lnTo>
                  <a:cubicBezTo>
                    <a:pt x="4763" y="6667"/>
                    <a:pt x="3810" y="6667"/>
                    <a:pt x="3810" y="5715"/>
                  </a:cubicBezTo>
                  <a:lnTo>
                    <a:pt x="3810" y="5715"/>
                  </a:lnTo>
                  <a:cubicBezTo>
                    <a:pt x="3810" y="5715"/>
                    <a:pt x="3810" y="4763"/>
                    <a:pt x="4763" y="4763"/>
                  </a:cubicBezTo>
                  <a:lnTo>
                    <a:pt x="24765" y="4763"/>
                  </a:lnTo>
                  <a:cubicBezTo>
                    <a:pt x="24765" y="3810"/>
                    <a:pt x="24765" y="4763"/>
                    <a:pt x="24765" y="5715"/>
                  </a:cubicBezTo>
                  <a:lnTo>
                    <a:pt x="24765" y="5715"/>
                  </a:lnTo>
                  <a:close/>
                </a:path>
              </a:pathLst>
            </a:custGeom>
            <a:solidFill>
              <a:srgbClr val="FFFFFF"/>
            </a:solidFill>
            <a:ln w="9525"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EBAC6BE-EFB9-4B96-8E93-422628DB9DE1}"/>
                </a:ext>
              </a:extLst>
            </p:cNvPr>
            <p:cNvSpPr/>
            <p:nvPr/>
          </p:nvSpPr>
          <p:spPr>
            <a:xfrm>
              <a:off x="5987415" y="2842260"/>
              <a:ext cx="581025" cy="152400"/>
            </a:xfrm>
            <a:custGeom>
              <a:avLst/>
              <a:gdLst>
                <a:gd name="connsiteX0" fmla="*/ 582930 w 581025"/>
                <a:gd name="connsiteY0" fmla="*/ 156210 h 152400"/>
                <a:gd name="connsiteX1" fmla="*/ 584835 w 581025"/>
                <a:gd name="connsiteY1" fmla="*/ 153353 h 152400"/>
                <a:gd name="connsiteX2" fmla="*/ 587693 w 581025"/>
                <a:gd name="connsiteY2" fmla="*/ 155258 h 152400"/>
                <a:gd name="connsiteX3" fmla="*/ 585788 w 581025"/>
                <a:gd name="connsiteY3" fmla="*/ 158115 h 152400"/>
                <a:gd name="connsiteX4" fmla="*/ 582930 w 581025"/>
                <a:gd name="connsiteY4" fmla="*/ 156210 h 152400"/>
                <a:gd name="connsiteX5" fmla="*/ 582930 w 581025"/>
                <a:gd name="connsiteY5" fmla="*/ 156210 h 152400"/>
                <a:gd name="connsiteX6" fmla="*/ 574357 w 581025"/>
                <a:gd name="connsiteY6" fmla="*/ 149543 h 152400"/>
                <a:gd name="connsiteX7" fmla="*/ 576263 w 581025"/>
                <a:gd name="connsiteY7" fmla="*/ 146685 h 152400"/>
                <a:gd name="connsiteX8" fmla="*/ 579120 w 581025"/>
                <a:gd name="connsiteY8" fmla="*/ 148590 h 152400"/>
                <a:gd name="connsiteX9" fmla="*/ 577215 w 581025"/>
                <a:gd name="connsiteY9" fmla="*/ 151448 h 152400"/>
                <a:gd name="connsiteX10" fmla="*/ 574357 w 581025"/>
                <a:gd name="connsiteY10" fmla="*/ 149543 h 152400"/>
                <a:gd name="connsiteX11" fmla="*/ 574357 w 581025"/>
                <a:gd name="connsiteY11" fmla="*/ 149543 h 152400"/>
                <a:gd name="connsiteX12" fmla="*/ 566738 w 581025"/>
                <a:gd name="connsiteY12" fmla="*/ 142875 h 152400"/>
                <a:gd name="connsiteX13" fmla="*/ 568643 w 581025"/>
                <a:gd name="connsiteY13" fmla="*/ 140018 h 152400"/>
                <a:gd name="connsiteX14" fmla="*/ 571500 w 581025"/>
                <a:gd name="connsiteY14" fmla="*/ 141923 h 152400"/>
                <a:gd name="connsiteX15" fmla="*/ 569595 w 581025"/>
                <a:gd name="connsiteY15" fmla="*/ 144780 h 152400"/>
                <a:gd name="connsiteX16" fmla="*/ 566738 w 581025"/>
                <a:gd name="connsiteY16" fmla="*/ 142875 h 152400"/>
                <a:gd name="connsiteX17" fmla="*/ 566738 w 581025"/>
                <a:gd name="connsiteY17" fmla="*/ 142875 h 152400"/>
                <a:gd name="connsiteX18" fmla="*/ 558165 w 581025"/>
                <a:gd name="connsiteY18" fmla="*/ 135255 h 152400"/>
                <a:gd name="connsiteX19" fmla="*/ 560070 w 581025"/>
                <a:gd name="connsiteY19" fmla="*/ 132398 h 152400"/>
                <a:gd name="connsiteX20" fmla="*/ 562928 w 581025"/>
                <a:gd name="connsiteY20" fmla="*/ 134303 h 152400"/>
                <a:gd name="connsiteX21" fmla="*/ 561023 w 581025"/>
                <a:gd name="connsiteY21" fmla="*/ 137160 h 152400"/>
                <a:gd name="connsiteX22" fmla="*/ 558165 w 581025"/>
                <a:gd name="connsiteY22" fmla="*/ 135255 h 152400"/>
                <a:gd name="connsiteX23" fmla="*/ 558165 w 581025"/>
                <a:gd name="connsiteY23" fmla="*/ 135255 h 152400"/>
                <a:gd name="connsiteX24" fmla="*/ 430530 w 581025"/>
                <a:gd name="connsiteY24" fmla="*/ 133350 h 152400"/>
                <a:gd name="connsiteX25" fmla="*/ 430530 w 581025"/>
                <a:gd name="connsiteY25" fmla="*/ 129540 h 152400"/>
                <a:gd name="connsiteX26" fmla="*/ 434340 w 581025"/>
                <a:gd name="connsiteY26" fmla="*/ 129540 h 152400"/>
                <a:gd name="connsiteX27" fmla="*/ 434340 w 581025"/>
                <a:gd name="connsiteY27" fmla="*/ 133350 h 152400"/>
                <a:gd name="connsiteX28" fmla="*/ 430530 w 581025"/>
                <a:gd name="connsiteY28" fmla="*/ 133350 h 152400"/>
                <a:gd name="connsiteX29" fmla="*/ 430530 w 581025"/>
                <a:gd name="connsiteY29" fmla="*/ 133350 h 152400"/>
                <a:gd name="connsiteX30" fmla="*/ 419100 w 581025"/>
                <a:gd name="connsiteY30" fmla="*/ 133350 h 152400"/>
                <a:gd name="connsiteX31" fmla="*/ 419100 w 581025"/>
                <a:gd name="connsiteY31" fmla="*/ 129540 h 152400"/>
                <a:gd name="connsiteX32" fmla="*/ 422910 w 581025"/>
                <a:gd name="connsiteY32" fmla="*/ 129540 h 152400"/>
                <a:gd name="connsiteX33" fmla="*/ 422910 w 581025"/>
                <a:gd name="connsiteY33" fmla="*/ 133350 h 152400"/>
                <a:gd name="connsiteX34" fmla="*/ 419100 w 581025"/>
                <a:gd name="connsiteY34" fmla="*/ 133350 h 152400"/>
                <a:gd name="connsiteX35" fmla="*/ 419100 w 581025"/>
                <a:gd name="connsiteY35" fmla="*/ 133350 h 152400"/>
                <a:gd name="connsiteX36" fmla="*/ 408623 w 581025"/>
                <a:gd name="connsiteY36" fmla="*/ 133350 h 152400"/>
                <a:gd name="connsiteX37" fmla="*/ 408623 w 581025"/>
                <a:gd name="connsiteY37" fmla="*/ 129540 h 152400"/>
                <a:gd name="connsiteX38" fmla="*/ 412432 w 581025"/>
                <a:gd name="connsiteY38" fmla="*/ 129540 h 152400"/>
                <a:gd name="connsiteX39" fmla="*/ 412432 w 581025"/>
                <a:gd name="connsiteY39" fmla="*/ 133350 h 152400"/>
                <a:gd name="connsiteX40" fmla="*/ 408623 w 581025"/>
                <a:gd name="connsiteY40" fmla="*/ 133350 h 152400"/>
                <a:gd name="connsiteX41" fmla="*/ 408623 w 581025"/>
                <a:gd name="connsiteY41" fmla="*/ 133350 h 152400"/>
                <a:gd name="connsiteX42" fmla="*/ 398145 w 581025"/>
                <a:gd name="connsiteY42" fmla="*/ 133350 h 152400"/>
                <a:gd name="connsiteX43" fmla="*/ 398145 w 581025"/>
                <a:gd name="connsiteY43" fmla="*/ 129540 h 152400"/>
                <a:gd name="connsiteX44" fmla="*/ 401955 w 581025"/>
                <a:gd name="connsiteY44" fmla="*/ 129540 h 152400"/>
                <a:gd name="connsiteX45" fmla="*/ 401955 w 581025"/>
                <a:gd name="connsiteY45" fmla="*/ 133350 h 152400"/>
                <a:gd name="connsiteX46" fmla="*/ 398145 w 581025"/>
                <a:gd name="connsiteY46" fmla="*/ 133350 h 152400"/>
                <a:gd name="connsiteX47" fmla="*/ 398145 w 581025"/>
                <a:gd name="connsiteY47" fmla="*/ 133350 h 152400"/>
                <a:gd name="connsiteX48" fmla="*/ 386715 w 581025"/>
                <a:gd name="connsiteY48" fmla="*/ 133350 h 152400"/>
                <a:gd name="connsiteX49" fmla="*/ 386715 w 581025"/>
                <a:gd name="connsiteY49" fmla="*/ 129540 h 152400"/>
                <a:gd name="connsiteX50" fmla="*/ 390525 w 581025"/>
                <a:gd name="connsiteY50" fmla="*/ 129540 h 152400"/>
                <a:gd name="connsiteX51" fmla="*/ 390525 w 581025"/>
                <a:gd name="connsiteY51" fmla="*/ 133350 h 152400"/>
                <a:gd name="connsiteX52" fmla="*/ 386715 w 581025"/>
                <a:gd name="connsiteY52" fmla="*/ 133350 h 152400"/>
                <a:gd name="connsiteX53" fmla="*/ 386715 w 581025"/>
                <a:gd name="connsiteY53" fmla="*/ 133350 h 152400"/>
                <a:gd name="connsiteX54" fmla="*/ 376238 w 581025"/>
                <a:gd name="connsiteY54" fmla="*/ 133350 h 152400"/>
                <a:gd name="connsiteX55" fmla="*/ 376238 w 581025"/>
                <a:gd name="connsiteY55" fmla="*/ 129540 h 152400"/>
                <a:gd name="connsiteX56" fmla="*/ 380048 w 581025"/>
                <a:gd name="connsiteY56" fmla="*/ 129540 h 152400"/>
                <a:gd name="connsiteX57" fmla="*/ 380048 w 581025"/>
                <a:gd name="connsiteY57" fmla="*/ 133350 h 152400"/>
                <a:gd name="connsiteX58" fmla="*/ 376238 w 581025"/>
                <a:gd name="connsiteY58" fmla="*/ 133350 h 152400"/>
                <a:gd name="connsiteX59" fmla="*/ 376238 w 581025"/>
                <a:gd name="connsiteY59" fmla="*/ 133350 h 152400"/>
                <a:gd name="connsiteX60" fmla="*/ 365760 w 581025"/>
                <a:gd name="connsiteY60" fmla="*/ 133350 h 152400"/>
                <a:gd name="connsiteX61" fmla="*/ 365760 w 581025"/>
                <a:gd name="connsiteY61" fmla="*/ 129540 h 152400"/>
                <a:gd name="connsiteX62" fmla="*/ 369570 w 581025"/>
                <a:gd name="connsiteY62" fmla="*/ 129540 h 152400"/>
                <a:gd name="connsiteX63" fmla="*/ 369570 w 581025"/>
                <a:gd name="connsiteY63" fmla="*/ 133350 h 152400"/>
                <a:gd name="connsiteX64" fmla="*/ 365760 w 581025"/>
                <a:gd name="connsiteY64" fmla="*/ 133350 h 152400"/>
                <a:gd name="connsiteX65" fmla="*/ 365760 w 581025"/>
                <a:gd name="connsiteY65" fmla="*/ 133350 h 152400"/>
                <a:gd name="connsiteX66" fmla="*/ 354330 w 581025"/>
                <a:gd name="connsiteY66" fmla="*/ 133350 h 152400"/>
                <a:gd name="connsiteX67" fmla="*/ 354330 w 581025"/>
                <a:gd name="connsiteY67" fmla="*/ 129540 h 152400"/>
                <a:gd name="connsiteX68" fmla="*/ 358140 w 581025"/>
                <a:gd name="connsiteY68" fmla="*/ 129540 h 152400"/>
                <a:gd name="connsiteX69" fmla="*/ 358140 w 581025"/>
                <a:gd name="connsiteY69" fmla="*/ 133350 h 152400"/>
                <a:gd name="connsiteX70" fmla="*/ 354330 w 581025"/>
                <a:gd name="connsiteY70" fmla="*/ 133350 h 152400"/>
                <a:gd name="connsiteX71" fmla="*/ 354330 w 581025"/>
                <a:gd name="connsiteY71" fmla="*/ 133350 h 152400"/>
                <a:gd name="connsiteX72" fmla="*/ 343853 w 581025"/>
                <a:gd name="connsiteY72" fmla="*/ 133350 h 152400"/>
                <a:gd name="connsiteX73" fmla="*/ 343853 w 581025"/>
                <a:gd name="connsiteY73" fmla="*/ 129540 h 152400"/>
                <a:gd name="connsiteX74" fmla="*/ 347663 w 581025"/>
                <a:gd name="connsiteY74" fmla="*/ 129540 h 152400"/>
                <a:gd name="connsiteX75" fmla="*/ 347663 w 581025"/>
                <a:gd name="connsiteY75" fmla="*/ 133350 h 152400"/>
                <a:gd name="connsiteX76" fmla="*/ 343853 w 581025"/>
                <a:gd name="connsiteY76" fmla="*/ 133350 h 152400"/>
                <a:gd name="connsiteX77" fmla="*/ 343853 w 581025"/>
                <a:gd name="connsiteY77" fmla="*/ 133350 h 152400"/>
                <a:gd name="connsiteX78" fmla="*/ 333375 w 581025"/>
                <a:gd name="connsiteY78" fmla="*/ 133350 h 152400"/>
                <a:gd name="connsiteX79" fmla="*/ 333375 w 581025"/>
                <a:gd name="connsiteY79" fmla="*/ 129540 h 152400"/>
                <a:gd name="connsiteX80" fmla="*/ 337185 w 581025"/>
                <a:gd name="connsiteY80" fmla="*/ 129540 h 152400"/>
                <a:gd name="connsiteX81" fmla="*/ 337185 w 581025"/>
                <a:gd name="connsiteY81" fmla="*/ 133350 h 152400"/>
                <a:gd name="connsiteX82" fmla="*/ 333375 w 581025"/>
                <a:gd name="connsiteY82" fmla="*/ 133350 h 152400"/>
                <a:gd name="connsiteX83" fmla="*/ 333375 w 581025"/>
                <a:gd name="connsiteY83" fmla="*/ 133350 h 152400"/>
                <a:gd name="connsiteX84" fmla="*/ 321945 w 581025"/>
                <a:gd name="connsiteY84" fmla="*/ 133350 h 152400"/>
                <a:gd name="connsiteX85" fmla="*/ 321945 w 581025"/>
                <a:gd name="connsiteY85" fmla="*/ 129540 h 152400"/>
                <a:gd name="connsiteX86" fmla="*/ 325755 w 581025"/>
                <a:gd name="connsiteY86" fmla="*/ 129540 h 152400"/>
                <a:gd name="connsiteX87" fmla="*/ 325755 w 581025"/>
                <a:gd name="connsiteY87" fmla="*/ 133350 h 152400"/>
                <a:gd name="connsiteX88" fmla="*/ 321945 w 581025"/>
                <a:gd name="connsiteY88" fmla="*/ 133350 h 152400"/>
                <a:gd name="connsiteX89" fmla="*/ 321945 w 581025"/>
                <a:gd name="connsiteY89" fmla="*/ 133350 h 152400"/>
                <a:gd name="connsiteX90" fmla="*/ 311468 w 581025"/>
                <a:gd name="connsiteY90" fmla="*/ 133350 h 152400"/>
                <a:gd name="connsiteX91" fmla="*/ 311468 w 581025"/>
                <a:gd name="connsiteY91" fmla="*/ 129540 h 152400"/>
                <a:gd name="connsiteX92" fmla="*/ 315278 w 581025"/>
                <a:gd name="connsiteY92" fmla="*/ 129540 h 152400"/>
                <a:gd name="connsiteX93" fmla="*/ 315278 w 581025"/>
                <a:gd name="connsiteY93" fmla="*/ 133350 h 152400"/>
                <a:gd name="connsiteX94" fmla="*/ 311468 w 581025"/>
                <a:gd name="connsiteY94" fmla="*/ 133350 h 152400"/>
                <a:gd name="connsiteX95" fmla="*/ 311468 w 581025"/>
                <a:gd name="connsiteY95" fmla="*/ 133350 h 152400"/>
                <a:gd name="connsiteX96" fmla="*/ 300990 w 581025"/>
                <a:gd name="connsiteY96" fmla="*/ 133350 h 152400"/>
                <a:gd name="connsiteX97" fmla="*/ 300990 w 581025"/>
                <a:gd name="connsiteY97" fmla="*/ 129540 h 152400"/>
                <a:gd name="connsiteX98" fmla="*/ 304800 w 581025"/>
                <a:gd name="connsiteY98" fmla="*/ 129540 h 152400"/>
                <a:gd name="connsiteX99" fmla="*/ 304800 w 581025"/>
                <a:gd name="connsiteY99" fmla="*/ 133350 h 152400"/>
                <a:gd name="connsiteX100" fmla="*/ 300990 w 581025"/>
                <a:gd name="connsiteY100" fmla="*/ 133350 h 152400"/>
                <a:gd name="connsiteX101" fmla="*/ 300990 w 581025"/>
                <a:gd name="connsiteY101" fmla="*/ 133350 h 152400"/>
                <a:gd name="connsiteX102" fmla="*/ 289560 w 581025"/>
                <a:gd name="connsiteY102" fmla="*/ 133350 h 152400"/>
                <a:gd name="connsiteX103" fmla="*/ 289560 w 581025"/>
                <a:gd name="connsiteY103" fmla="*/ 129540 h 152400"/>
                <a:gd name="connsiteX104" fmla="*/ 293370 w 581025"/>
                <a:gd name="connsiteY104" fmla="*/ 129540 h 152400"/>
                <a:gd name="connsiteX105" fmla="*/ 293370 w 581025"/>
                <a:gd name="connsiteY105" fmla="*/ 133350 h 152400"/>
                <a:gd name="connsiteX106" fmla="*/ 289560 w 581025"/>
                <a:gd name="connsiteY106" fmla="*/ 133350 h 152400"/>
                <a:gd name="connsiteX107" fmla="*/ 289560 w 581025"/>
                <a:gd name="connsiteY107" fmla="*/ 133350 h 152400"/>
                <a:gd name="connsiteX108" fmla="*/ 279082 w 581025"/>
                <a:gd name="connsiteY108" fmla="*/ 133350 h 152400"/>
                <a:gd name="connsiteX109" fmla="*/ 279082 w 581025"/>
                <a:gd name="connsiteY109" fmla="*/ 129540 h 152400"/>
                <a:gd name="connsiteX110" fmla="*/ 282893 w 581025"/>
                <a:gd name="connsiteY110" fmla="*/ 129540 h 152400"/>
                <a:gd name="connsiteX111" fmla="*/ 282893 w 581025"/>
                <a:gd name="connsiteY111" fmla="*/ 133350 h 152400"/>
                <a:gd name="connsiteX112" fmla="*/ 279082 w 581025"/>
                <a:gd name="connsiteY112" fmla="*/ 133350 h 152400"/>
                <a:gd name="connsiteX113" fmla="*/ 279082 w 581025"/>
                <a:gd name="connsiteY113" fmla="*/ 133350 h 152400"/>
                <a:gd name="connsiteX114" fmla="*/ 268605 w 581025"/>
                <a:gd name="connsiteY114" fmla="*/ 133350 h 152400"/>
                <a:gd name="connsiteX115" fmla="*/ 268605 w 581025"/>
                <a:gd name="connsiteY115" fmla="*/ 129540 h 152400"/>
                <a:gd name="connsiteX116" fmla="*/ 272415 w 581025"/>
                <a:gd name="connsiteY116" fmla="*/ 129540 h 152400"/>
                <a:gd name="connsiteX117" fmla="*/ 272415 w 581025"/>
                <a:gd name="connsiteY117" fmla="*/ 133350 h 152400"/>
                <a:gd name="connsiteX118" fmla="*/ 268605 w 581025"/>
                <a:gd name="connsiteY118" fmla="*/ 133350 h 152400"/>
                <a:gd name="connsiteX119" fmla="*/ 268605 w 581025"/>
                <a:gd name="connsiteY119" fmla="*/ 133350 h 152400"/>
                <a:gd name="connsiteX120" fmla="*/ 257175 w 581025"/>
                <a:gd name="connsiteY120" fmla="*/ 133350 h 152400"/>
                <a:gd name="connsiteX121" fmla="*/ 257175 w 581025"/>
                <a:gd name="connsiteY121" fmla="*/ 129540 h 152400"/>
                <a:gd name="connsiteX122" fmla="*/ 260985 w 581025"/>
                <a:gd name="connsiteY122" fmla="*/ 129540 h 152400"/>
                <a:gd name="connsiteX123" fmla="*/ 260985 w 581025"/>
                <a:gd name="connsiteY123" fmla="*/ 133350 h 152400"/>
                <a:gd name="connsiteX124" fmla="*/ 257175 w 581025"/>
                <a:gd name="connsiteY124" fmla="*/ 133350 h 152400"/>
                <a:gd name="connsiteX125" fmla="*/ 257175 w 581025"/>
                <a:gd name="connsiteY125" fmla="*/ 133350 h 152400"/>
                <a:gd name="connsiteX126" fmla="*/ 246698 w 581025"/>
                <a:gd name="connsiteY126" fmla="*/ 133350 h 152400"/>
                <a:gd name="connsiteX127" fmla="*/ 246698 w 581025"/>
                <a:gd name="connsiteY127" fmla="*/ 129540 h 152400"/>
                <a:gd name="connsiteX128" fmla="*/ 250507 w 581025"/>
                <a:gd name="connsiteY128" fmla="*/ 129540 h 152400"/>
                <a:gd name="connsiteX129" fmla="*/ 250507 w 581025"/>
                <a:gd name="connsiteY129" fmla="*/ 133350 h 152400"/>
                <a:gd name="connsiteX130" fmla="*/ 246698 w 581025"/>
                <a:gd name="connsiteY130" fmla="*/ 133350 h 152400"/>
                <a:gd name="connsiteX131" fmla="*/ 246698 w 581025"/>
                <a:gd name="connsiteY131" fmla="*/ 133350 h 152400"/>
                <a:gd name="connsiteX132" fmla="*/ 236220 w 581025"/>
                <a:gd name="connsiteY132" fmla="*/ 133350 h 152400"/>
                <a:gd name="connsiteX133" fmla="*/ 236220 w 581025"/>
                <a:gd name="connsiteY133" fmla="*/ 129540 h 152400"/>
                <a:gd name="connsiteX134" fmla="*/ 240030 w 581025"/>
                <a:gd name="connsiteY134" fmla="*/ 129540 h 152400"/>
                <a:gd name="connsiteX135" fmla="*/ 240030 w 581025"/>
                <a:gd name="connsiteY135" fmla="*/ 133350 h 152400"/>
                <a:gd name="connsiteX136" fmla="*/ 236220 w 581025"/>
                <a:gd name="connsiteY136" fmla="*/ 133350 h 152400"/>
                <a:gd name="connsiteX137" fmla="*/ 236220 w 581025"/>
                <a:gd name="connsiteY137" fmla="*/ 133350 h 152400"/>
                <a:gd name="connsiteX138" fmla="*/ 224790 w 581025"/>
                <a:gd name="connsiteY138" fmla="*/ 133350 h 152400"/>
                <a:gd name="connsiteX139" fmla="*/ 224790 w 581025"/>
                <a:gd name="connsiteY139" fmla="*/ 129540 h 152400"/>
                <a:gd name="connsiteX140" fmla="*/ 228600 w 581025"/>
                <a:gd name="connsiteY140" fmla="*/ 129540 h 152400"/>
                <a:gd name="connsiteX141" fmla="*/ 228600 w 581025"/>
                <a:gd name="connsiteY141" fmla="*/ 133350 h 152400"/>
                <a:gd name="connsiteX142" fmla="*/ 224790 w 581025"/>
                <a:gd name="connsiteY142" fmla="*/ 133350 h 152400"/>
                <a:gd name="connsiteX143" fmla="*/ 224790 w 581025"/>
                <a:gd name="connsiteY143" fmla="*/ 133350 h 152400"/>
                <a:gd name="connsiteX144" fmla="*/ 214313 w 581025"/>
                <a:gd name="connsiteY144" fmla="*/ 133350 h 152400"/>
                <a:gd name="connsiteX145" fmla="*/ 214313 w 581025"/>
                <a:gd name="connsiteY145" fmla="*/ 129540 h 152400"/>
                <a:gd name="connsiteX146" fmla="*/ 218123 w 581025"/>
                <a:gd name="connsiteY146" fmla="*/ 129540 h 152400"/>
                <a:gd name="connsiteX147" fmla="*/ 218123 w 581025"/>
                <a:gd name="connsiteY147" fmla="*/ 133350 h 152400"/>
                <a:gd name="connsiteX148" fmla="*/ 214313 w 581025"/>
                <a:gd name="connsiteY148" fmla="*/ 133350 h 152400"/>
                <a:gd name="connsiteX149" fmla="*/ 214313 w 581025"/>
                <a:gd name="connsiteY149" fmla="*/ 133350 h 152400"/>
                <a:gd name="connsiteX150" fmla="*/ 439103 w 581025"/>
                <a:gd name="connsiteY150" fmla="*/ 128588 h 152400"/>
                <a:gd name="connsiteX151" fmla="*/ 441960 w 581025"/>
                <a:gd name="connsiteY151" fmla="*/ 125730 h 152400"/>
                <a:gd name="connsiteX152" fmla="*/ 444818 w 581025"/>
                <a:gd name="connsiteY152" fmla="*/ 128588 h 152400"/>
                <a:gd name="connsiteX153" fmla="*/ 441960 w 581025"/>
                <a:gd name="connsiteY153" fmla="*/ 131445 h 152400"/>
                <a:gd name="connsiteX154" fmla="*/ 439103 w 581025"/>
                <a:gd name="connsiteY154" fmla="*/ 128588 h 152400"/>
                <a:gd name="connsiteX155" fmla="*/ 439103 w 581025"/>
                <a:gd name="connsiteY155" fmla="*/ 128588 h 152400"/>
                <a:gd name="connsiteX156" fmla="*/ 549593 w 581025"/>
                <a:gd name="connsiteY156" fmla="*/ 128588 h 152400"/>
                <a:gd name="connsiteX157" fmla="*/ 551498 w 581025"/>
                <a:gd name="connsiteY157" fmla="*/ 125730 h 152400"/>
                <a:gd name="connsiteX158" fmla="*/ 554355 w 581025"/>
                <a:gd name="connsiteY158" fmla="*/ 127635 h 152400"/>
                <a:gd name="connsiteX159" fmla="*/ 552450 w 581025"/>
                <a:gd name="connsiteY159" fmla="*/ 130493 h 152400"/>
                <a:gd name="connsiteX160" fmla="*/ 549593 w 581025"/>
                <a:gd name="connsiteY160" fmla="*/ 128588 h 152400"/>
                <a:gd name="connsiteX161" fmla="*/ 549593 w 581025"/>
                <a:gd name="connsiteY161" fmla="*/ 128588 h 152400"/>
                <a:gd name="connsiteX162" fmla="*/ 204788 w 581025"/>
                <a:gd name="connsiteY162" fmla="*/ 126683 h 152400"/>
                <a:gd name="connsiteX163" fmla="*/ 207645 w 581025"/>
                <a:gd name="connsiteY163" fmla="*/ 124778 h 152400"/>
                <a:gd name="connsiteX164" fmla="*/ 209550 w 581025"/>
                <a:gd name="connsiteY164" fmla="*/ 127635 h 152400"/>
                <a:gd name="connsiteX165" fmla="*/ 206693 w 581025"/>
                <a:gd name="connsiteY165" fmla="*/ 129540 h 152400"/>
                <a:gd name="connsiteX166" fmla="*/ 204788 w 581025"/>
                <a:gd name="connsiteY166" fmla="*/ 126683 h 152400"/>
                <a:gd name="connsiteX167" fmla="*/ 204788 w 581025"/>
                <a:gd name="connsiteY167" fmla="*/ 126683 h 152400"/>
                <a:gd name="connsiteX168" fmla="*/ 541973 w 581025"/>
                <a:gd name="connsiteY168" fmla="*/ 121920 h 152400"/>
                <a:gd name="connsiteX169" fmla="*/ 543878 w 581025"/>
                <a:gd name="connsiteY169" fmla="*/ 119063 h 152400"/>
                <a:gd name="connsiteX170" fmla="*/ 546735 w 581025"/>
                <a:gd name="connsiteY170" fmla="*/ 120968 h 152400"/>
                <a:gd name="connsiteX171" fmla="*/ 544830 w 581025"/>
                <a:gd name="connsiteY171" fmla="*/ 123825 h 152400"/>
                <a:gd name="connsiteX172" fmla="*/ 541973 w 581025"/>
                <a:gd name="connsiteY172" fmla="*/ 121920 h 152400"/>
                <a:gd name="connsiteX173" fmla="*/ 541973 w 581025"/>
                <a:gd name="connsiteY173" fmla="*/ 121920 h 152400"/>
                <a:gd name="connsiteX174" fmla="*/ 446723 w 581025"/>
                <a:gd name="connsiteY174" fmla="*/ 120968 h 152400"/>
                <a:gd name="connsiteX175" fmla="*/ 449580 w 581025"/>
                <a:gd name="connsiteY175" fmla="*/ 118110 h 152400"/>
                <a:gd name="connsiteX176" fmla="*/ 452438 w 581025"/>
                <a:gd name="connsiteY176" fmla="*/ 120968 h 152400"/>
                <a:gd name="connsiteX177" fmla="*/ 449580 w 581025"/>
                <a:gd name="connsiteY177" fmla="*/ 123825 h 152400"/>
                <a:gd name="connsiteX178" fmla="*/ 446723 w 581025"/>
                <a:gd name="connsiteY178" fmla="*/ 120968 h 152400"/>
                <a:gd name="connsiteX179" fmla="*/ 446723 w 581025"/>
                <a:gd name="connsiteY179" fmla="*/ 120968 h 152400"/>
                <a:gd name="connsiteX180" fmla="*/ 199073 w 581025"/>
                <a:gd name="connsiteY180" fmla="*/ 118110 h 152400"/>
                <a:gd name="connsiteX181" fmla="*/ 201930 w 581025"/>
                <a:gd name="connsiteY181" fmla="*/ 116205 h 152400"/>
                <a:gd name="connsiteX182" fmla="*/ 203835 w 581025"/>
                <a:gd name="connsiteY182" fmla="*/ 119063 h 152400"/>
                <a:gd name="connsiteX183" fmla="*/ 200977 w 581025"/>
                <a:gd name="connsiteY183" fmla="*/ 120968 h 152400"/>
                <a:gd name="connsiteX184" fmla="*/ 199073 w 581025"/>
                <a:gd name="connsiteY184" fmla="*/ 118110 h 152400"/>
                <a:gd name="connsiteX185" fmla="*/ 199073 w 581025"/>
                <a:gd name="connsiteY185" fmla="*/ 118110 h 152400"/>
                <a:gd name="connsiteX186" fmla="*/ 533400 w 581025"/>
                <a:gd name="connsiteY186" fmla="*/ 114300 h 152400"/>
                <a:gd name="connsiteX187" fmla="*/ 535305 w 581025"/>
                <a:gd name="connsiteY187" fmla="*/ 111443 h 152400"/>
                <a:gd name="connsiteX188" fmla="*/ 538163 w 581025"/>
                <a:gd name="connsiteY188" fmla="*/ 113348 h 152400"/>
                <a:gd name="connsiteX189" fmla="*/ 536257 w 581025"/>
                <a:gd name="connsiteY189" fmla="*/ 116205 h 152400"/>
                <a:gd name="connsiteX190" fmla="*/ 533400 w 581025"/>
                <a:gd name="connsiteY190" fmla="*/ 114300 h 152400"/>
                <a:gd name="connsiteX191" fmla="*/ 533400 w 581025"/>
                <a:gd name="connsiteY191" fmla="*/ 114300 h 152400"/>
                <a:gd name="connsiteX192" fmla="*/ 454343 w 581025"/>
                <a:gd name="connsiteY192" fmla="*/ 113348 h 152400"/>
                <a:gd name="connsiteX193" fmla="*/ 457200 w 581025"/>
                <a:gd name="connsiteY193" fmla="*/ 110490 h 152400"/>
                <a:gd name="connsiteX194" fmla="*/ 460057 w 581025"/>
                <a:gd name="connsiteY194" fmla="*/ 113348 h 152400"/>
                <a:gd name="connsiteX195" fmla="*/ 457200 w 581025"/>
                <a:gd name="connsiteY195" fmla="*/ 116205 h 152400"/>
                <a:gd name="connsiteX196" fmla="*/ 454343 w 581025"/>
                <a:gd name="connsiteY196" fmla="*/ 113348 h 152400"/>
                <a:gd name="connsiteX197" fmla="*/ 454343 w 581025"/>
                <a:gd name="connsiteY197" fmla="*/ 113348 h 152400"/>
                <a:gd name="connsiteX198" fmla="*/ 192405 w 581025"/>
                <a:gd name="connsiteY198" fmla="*/ 109538 h 152400"/>
                <a:gd name="connsiteX199" fmla="*/ 195263 w 581025"/>
                <a:gd name="connsiteY199" fmla="*/ 107633 h 152400"/>
                <a:gd name="connsiteX200" fmla="*/ 197168 w 581025"/>
                <a:gd name="connsiteY200" fmla="*/ 110490 h 152400"/>
                <a:gd name="connsiteX201" fmla="*/ 194310 w 581025"/>
                <a:gd name="connsiteY201" fmla="*/ 112395 h 152400"/>
                <a:gd name="connsiteX202" fmla="*/ 192405 w 581025"/>
                <a:gd name="connsiteY202" fmla="*/ 109538 h 152400"/>
                <a:gd name="connsiteX203" fmla="*/ 192405 w 581025"/>
                <a:gd name="connsiteY203" fmla="*/ 109538 h 152400"/>
                <a:gd name="connsiteX204" fmla="*/ 525780 w 581025"/>
                <a:gd name="connsiteY204" fmla="*/ 107633 h 152400"/>
                <a:gd name="connsiteX205" fmla="*/ 527685 w 581025"/>
                <a:gd name="connsiteY205" fmla="*/ 104775 h 152400"/>
                <a:gd name="connsiteX206" fmla="*/ 530543 w 581025"/>
                <a:gd name="connsiteY206" fmla="*/ 106680 h 152400"/>
                <a:gd name="connsiteX207" fmla="*/ 528638 w 581025"/>
                <a:gd name="connsiteY207" fmla="*/ 109538 h 152400"/>
                <a:gd name="connsiteX208" fmla="*/ 525780 w 581025"/>
                <a:gd name="connsiteY208" fmla="*/ 107633 h 152400"/>
                <a:gd name="connsiteX209" fmla="*/ 525780 w 581025"/>
                <a:gd name="connsiteY209" fmla="*/ 107633 h 152400"/>
                <a:gd name="connsiteX210" fmla="*/ 461963 w 581025"/>
                <a:gd name="connsiteY210" fmla="*/ 105728 h 152400"/>
                <a:gd name="connsiteX211" fmla="*/ 464820 w 581025"/>
                <a:gd name="connsiteY211" fmla="*/ 102870 h 152400"/>
                <a:gd name="connsiteX212" fmla="*/ 467678 w 581025"/>
                <a:gd name="connsiteY212" fmla="*/ 105728 h 152400"/>
                <a:gd name="connsiteX213" fmla="*/ 464820 w 581025"/>
                <a:gd name="connsiteY213" fmla="*/ 108585 h 152400"/>
                <a:gd name="connsiteX214" fmla="*/ 461963 w 581025"/>
                <a:gd name="connsiteY214" fmla="*/ 105728 h 152400"/>
                <a:gd name="connsiteX215" fmla="*/ 461963 w 581025"/>
                <a:gd name="connsiteY215" fmla="*/ 105728 h 152400"/>
                <a:gd name="connsiteX216" fmla="*/ 185738 w 581025"/>
                <a:gd name="connsiteY216" fmla="*/ 100965 h 152400"/>
                <a:gd name="connsiteX217" fmla="*/ 188595 w 581025"/>
                <a:gd name="connsiteY217" fmla="*/ 99060 h 152400"/>
                <a:gd name="connsiteX218" fmla="*/ 190500 w 581025"/>
                <a:gd name="connsiteY218" fmla="*/ 101918 h 152400"/>
                <a:gd name="connsiteX219" fmla="*/ 187643 w 581025"/>
                <a:gd name="connsiteY219" fmla="*/ 103823 h 152400"/>
                <a:gd name="connsiteX220" fmla="*/ 185738 w 581025"/>
                <a:gd name="connsiteY220" fmla="*/ 100965 h 152400"/>
                <a:gd name="connsiteX221" fmla="*/ 185738 w 581025"/>
                <a:gd name="connsiteY221" fmla="*/ 100965 h 152400"/>
                <a:gd name="connsiteX222" fmla="*/ 517207 w 581025"/>
                <a:gd name="connsiteY222" fmla="*/ 100965 h 152400"/>
                <a:gd name="connsiteX223" fmla="*/ 519113 w 581025"/>
                <a:gd name="connsiteY223" fmla="*/ 98108 h 152400"/>
                <a:gd name="connsiteX224" fmla="*/ 521970 w 581025"/>
                <a:gd name="connsiteY224" fmla="*/ 100013 h 152400"/>
                <a:gd name="connsiteX225" fmla="*/ 520065 w 581025"/>
                <a:gd name="connsiteY225" fmla="*/ 102870 h 152400"/>
                <a:gd name="connsiteX226" fmla="*/ 517207 w 581025"/>
                <a:gd name="connsiteY226" fmla="*/ 100965 h 152400"/>
                <a:gd name="connsiteX227" fmla="*/ 517207 w 581025"/>
                <a:gd name="connsiteY227" fmla="*/ 100965 h 152400"/>
                <a:gd name="connsiteX228" fmla="*/ 469582 w 581025"/>
                <a:gd name="connsiteY228" fmla="*/ 98108 h 152400"/>
                <a:gd name="connsiteX229" fmla="*/ 472440 w 581025"/>
                <a:gd name="connsiteY229" fmla="*/ 95250 h 152400"/>
                <a:gd name="connsiteX230" fmla="*/ 475298 w 581025"/>
                <a:gd name="connsiteY230" fmla="*/ 98108 h 152400"/>
                <a:gd name="connsiteX231" fmla="*/ 472440 w 581025"/>
                <a:gd name="connsiteY231" fmla="*/ 100965 h 152400"/>
                <a:gd name="connsiteX232" fmla="*/ 469582 w 581025"/>
                <a:gd name="connsiteY232" fmla="*/ 98108 h 152400"/>
                <a:gd name="connsiteX233" fmla="*/ 469582 w 581025"/>
                <a:gd name="connsiteY233" fmla="*/ 98108 h 152400"/>
                <a:gd name="connsiteX234" fmla="*/ 508635 w 581025"/>
                <a:gd name="connsiteY234" fmla="*/ 93345 h 152400"/>
                <a:gd name="connsiteX235" fmla="*/ 510540 w 581025"/>
                <a:gd name="connsiteY235" fmla="*/ 90488 h 152400"/>
                <a:gd name="connsiteX236" fmla="*/ 513398 w 581025"/>
                <a:gd name="connsiteY236" fmla="*/ 92393 h 152400"/>
                <a:gd name="connsiteX237" fmla="*/ 511493 w 581025"/>
                <a:gd name="connsiteY237" fmla="*/ 95250 h 152400"/>
                <a:gd name="connsiteX238" fmla="*/ 508635 w 581025"/>
                <a:gd name="connsiteY238" fmla="*/ 93345 h 152400"/>
                <a:gd name="connsiteX239" fmla="*/ 508635 w 581025"/>
                <a:gd name="connsiteY239" fmla="*/ 93345 h 152400"/>
                <a:gd name="connsiteX240" fmla="*/ 180023 w 581025"/>
                <a:gd name="connsiteY240" fmla="*/ 91440 h 152400"/>
                <a:gd name="connsiteX241" fmla="*/ 182880 w 581025"/>
                <a:gd name="connsiteY241" fmla="*/ 89535 h 152400"/>
                <a:gd name="connsiteX242" fmla="*/ 184785 w 581025"/>
                <a:gd name="connsiteY242" fmla="*/ 92393 h 152400"/>
                <a:gd name="connsiteX243" fmla="*/ 181927 w 581025"/>
                <a:gd name="connsiteY243" fmla="*/ 94298 h 152400"/>
                <a:gd name="connsiteX244" fmla="*/ 180023 w 581025"/>
                <a:gd name="connsiteY244" fmla="*/ 91440 h 152400"/>
                <a:gd name="connsiteX245" fmla="*/ 180023 w 581025"/>
                <a:gd name="connsiteY245" fmla="*/ 91440 h 152400"/>
                <a:gd name="connsiteX246" fmla="*/ 477203 w 581025"/>
                <a:gd name="connsiteY246" fmla="*/ 90488 h 152400"/>
                <a:gd name="connsiteX247" fmla="*/ 480060 w 581025"/>
                <a:gd name="connsiteY247" fmla="*/ 87630 h 152400"/>
                <a:gd name="connsiteX248" fmla="*/ 482918 w 581025"/>
                <a:gd name="connsiteY248" fmla="*/ 90488 h 152400"/>
                <a:gd name="connsiteX249" fmla="*/ 480060 w 581025"/>
                <a:gd name="connsiteY249" fmla="*/ 93345 h 152400"/>
                <a:gd name="connsiteX250" fmla="*/ 477203 w 581025"/>
                <a:gd name="connsiteY250" fmla="*/ 90488 h 152400"/>
                <a:gd name="connsiteX251" fmla="*/ 477203 w 581025"/>
                <a:gd name="connsiteY251" fmla="*/ 90488 h 152400"/>
                <a:gd name="connsiteX252" fmla="*/ 501015 w 581025"/>
                <a:gd name="connsiteY252" fmla="*/ 86678 h 152400"/>
                <a:gd name="connsiteX253" fmla="*/ 502920 w 581025"/>
                <a:gd name="connsiteY253" fmla="*/ 83820 h 152400"/>
                <a:gd name="connsiteX254" fmla="*/ 505778 w 581025"/>
                <a:gd name="connsiteY254" fmla="*/ 85725 h 152400"/>
                <a:gd name="connsiteX255" fmla="*/ 503873 w 581025"/>
                <a:gd name="connsiteY255" fmla="*/ 88583 h 152400"/>
                <a:gd name="connsiteX256" fmla="*/ 501015 w 581025"/>
                <a:gd name="connsiteY256" fmla="*/ 86678 h 152400"/>
                <a:gd name="connsiteX257" fmla="*/ 501015 w 581025"/>
                <a:gd name="connsiteY257" fmla="*/ 86678 h 152400"/>
                <a:gd name="connsiteX258" fmla="*/ 173355 w 581025"/>
                <a:gd name="connsiteY258" fmla="*/ 82868 h 152400"/>
                <a:gd name="connsiteX259" fmla="*/ 176213 w 581025"/>
                <a:gd name="connsiteY259" fmla="*/ 80963 h 152400"/>
                <a:gd name="connsiteX260" fmla="*/ 178118 w 581025"/>
                <a:gd name="connsiteY260" fmla="*/ 83820 h 152400"/>
                <a:gd name="connsiteX261" fmla="*/ 175260 w 581025"/>
                <a:gd name="connsiteY261" fmla="*/ 85725 h 152400"/>
                <a:gd name="connsiteX262" fmla="*/ 173355 w 581025"/>
                <a:gd name="connsiteY262" fmla="*/ 82868 h 152400"/>
                <a:gd name="connsiteX263" fmla="*/ 173355 w 581025"/>
                <a:gd name="connsiteY263" fmla="*/ 82868 h 152400"/>
                <a:gd name="connsiteX264" fmla="*/ 484823 w 581025"/>
                <a:gd name="connsiteY264" fmla="*/ 82868 h 152400"/>
                <a:gd name="connsiteX265" fmla="*/ 487680 w 581025"/>
                <a:gd name="connsiteY265" fmla="*/ 80010 h 152400"/>
                <a:gd name="connsiteX266" fmla="*/ 490538 w 581025"/>
                <a:gd name="connsiteY266" fmla="*/ 82868 h 152400"/>
                <a:gd name="connsiteX267" fmla="*/ 487680 w 581025"/>
                <a:gd name="connsiteY267" fmla="*/ 85725 h 152400"/>
                <a:gd name="connsiteX268" fmla="*/ 484823 w 581025"/>
                <a:gd name="connsiteY268" fmla="*/ 82868 h 152400"/>
                <a:gd name="connsiteX269" fmla="*/ 484823 w 581025"/>
                <a:gd name="connsiteY269" fmla="*/ 82868 h 152400"/>
                <a:gd name="connsiteX270" fmla="*/ 492443 w 581025"/>
                <a:gd name="connsiteY270" fmla="*/ 80010 h 152400"/>
                <a:gd name="connsiteX271" fmla="*/ 494348 w 581025"/>
                <a:gd name="connsiteY271" fmla="*/ 77153 h 152400"/>
                <a:gd name="connsiteX272" fmla="*/ 497205 w 581025"/>
                <a:gd name="connsiteY272" fmla="*/ 79058 h 152400"/>
                <a:gd name="connsiteX273" fmla="*/ 495300 w 581025"/>
                <a:gd name="connsiteY273" fmla="*/ 81915 h 152400"/>
                <a:gd name="connsiteX274" fmla="*/ 492443 w 581025"/>
                <a:gd name="connsiteY274" fmla="*/ 80010 h 152400"/>
                <a:gd name="connsiteX275" fmla="*/ 492443 w 581025"/>
                <a:gd name="connsiteY275" fmla="*/ 80010 h 152400"/>
                <a:gd name="connsiteX276" fmla="*/ 167640 w 581025"/>
                <a:gd name="connsiteY276" fmla="*/ 74295 h 152400"/>
                <a:gd name="connsiteX277" fmla="*/ 170498 w 581025"/>
                <a:gd name="connsiteY277" fmla="*/ 72390 h 152400"/>
                <a:gd name="connsiteX278" fmla="*/ 172402 w 581025"/>
                <a:gd name="connsiteY278" fmla="*/ 75248 h 152400"/>
                <a:gd name="connsiteX279" fmla="*/ 169545 w 581025"/>
                <a:gd name="connsiteY279" fmla="*/ 77153 h 152400"/>
                <a:gd name="connsiteX280" fmla="*/ 167640 w 581025"/>
                <a:gd name="connsiteY280" fmla="*/ 74295 h 152400"/>
                <a:gd name="connsiteX281" fmla="*/ 167640 w 581025"/>
                <a:gd name="connsiteY281" fmla="*/ 74295 h 152400"/>
                <a:gd name="connsiteX282" fmla="*/ 160973 w 581025"/>
                <a:gd name="connsiteY282" fmla="*/ 65723 h 152400"/>
                <a:gd name="connsiteX283" fmla="*/ 163830 w 581025"/>
                <a:gd name="connsiteY283" fmla="*/ 63818 h 152400"/>
                <a:gd name="connsiteX284" fmla="*/ 165735 w 581025"/>
                <a:gd name="connsiteY284" fmla="*/ 66675 h 152400"/>
                <a:gd name="connsiteX285" fmla="*/ 162877 w 581025"/>
                <a:gd name="connsiteY285" fmla="*/ 68580 h 152400"/>
                <a:gd name="connsiteX286" fmla="*/ 160973 w 581025"/>
                <a:gd name="connsiteY286" fmla="*/ 65723 h 152400"/>
                <a:gd name="connsiteX287" fmla="*/ 160973 w 581025"/>
                <a:gd name="connsiteY287" fmla="*/ 65723 h 152400"/>
                <a:gd name="connsiteX288" fmla="*/ 154305 w 581025"/>
                <a:gd name="connsiteY288" fmla="*/ 57150 h 152400"/>
                <a:gd name="connsiteX289" fmla="*/ 157163 w 581025"/>
                <a:gd name="connsiteY289" fmla="*/ 55245 h 152400"/>
                <a:gd name="connsiteX290" fmla="*/ 159068 w 581025"/>
                <a:gd name="connsiteY290" fmla="*/ 58103 h 152400"/>
                <a:gd name="connsiteX291" fmla="*/ 156210 w 581025"/>
                <a:gd name="connsiteY291" fmla="*/ 60008 h 152400"/>
                <a:gd name="connsiteX292" fmla="*/ 154305 w 581025"/>
                <a:gd name="connsiteY292" fmla="*/ 57150 h 152400"/>
                <a:gd name="connsiteX293" fmla="*/ 154305 w 581025"/>
                <a:gd name="connsiteY293" fmla="*/ 57150 h 152400"/>
                <a:gd name="connsiteX294" fmla="*/ 148590 w 581025"/>
                <a:gd name="connsiteY294" fmla="*/ 47625 h 152400"/>
                <a:gd name="connsiteX295" fmla="*/ 151448 w 581025"/>
                <a:gd name="connsiteY295" fmla="*/ 45720 h 152400"/>
                <a:gd name="connsiteX296" fmla="*/ 153352 w 581025"/>
                <a:gd name="connsiteY296" fmla="*/ 48578 h 152400"/>
                <a:gd name="connsiteX297" fmla="*/ 150495 w 581025"/>
                <a:gd name="connsiteY297" fmla="*/ 50483 h 152400"/>
                <a:gd name="connsiteX298" fmla="*/ 148590 w 581025"/>
                <a:gd name="connsiteY298" fmla="*/ 47625 h 152400"/>
                <a:gd name="connsiteX299" fmla="*/ 148590 w 581025"/>
                <a:gd name="connsiteY299" fmla="*/ 47625 h 152400"/>
                <a:gd name="connsiteX300" fmla="*/ 141923 w 581025"/>
                <a:gd name="connsiteY300" fmla="*/ 39053 h 152400"/>
                <a:gd name="connsiteX301" fmla="*/ 144780 w 581025"/>
                <a:gd name="connsiteY301" fmla="*/ 37148 h 152400"/>
                <a:gd name="connsiteX302" fmla="*/ 146685 w 581025"/>
                <a:gd name="connsiteY302" fmla="*/ 40005 h 152400"/>
                <a:gd name="connsiteX303" fmla="*/ 143827 w 581025"/>
                <a:gd name="connsiteY303" fmla="*/ 41910 h 152400"/>
                <a:gd name="connsiteX304" fmla="*/ 141923 w 581025"/>
                <a:gd name="connsiteY304" fmla="*/ 39053 h 152400"/>
                <a:gd name="connsiteX305" fmla="*/ 141923 w 581025"/>
                <a:gd name="connsiteY305" fmla="*/ 39053 h 152400"/>
                <a:gd name="connsiteX306" fmla="*/ 135255 w 581025"/>
                <a:gd name="connsiteY306" fmla="*/ 30480 h 152400"/>
                <a:gd name="connsiteX307" fmla="*/ 138113 w 581025"/>
                <a:gd name="connsiteY307" fmla="*/ 28575 h 152400"/>
                <a:gd name="connsiteX308" fmla="*/ 140018 w 581025"/>
                <a:gd name="connsiteY308" fmla="*/ 31433 h 152400"/>
                <a:gd name="connsiteX309" fmla="*/ 137160 w 581025"/>
                <a:gd name="connsiteY309" fmla="*/ 33338 h 152400"/>
                <a:gd name="connsiteX310" fmla="*/ 135255 w 581025"/>
                <a:gd name="connsiteY310" fmla="*/ 30480 h 152400"/>
                <a:gd name="connsiteX311" fmla="*/ 135255 w 581025"/>
                <a:gd name="connsiteY311" fmla="*/ 30480 h 152400"/>
                <a:gd name="connsiteX312" fmla="*/ 129540 w 581025"/>
                <a:gd name="connsiteY312" fmla="*/ 21908 h 152400"/>
                <a:gd name="connsiteX313" fmla="*/ 132398 w 581025"/>
                <a:gd name="connsiteY313" fmla="*/ 20003 h 152400"/>
                <a:gd name="connsiteX314" fmla="*/ 134302 w 581025"/>
                <a:gd name="connsiteY314" fmla="*/ 22860 h 152400"/>
                <a:gd name="connsiteX315" fmla="*/ 131445 w 581025"/>
                <a:gd name="connsiteY315" fmla="*/ 24765 h 152400"/>
                <a:gd name="connsiteX316" fmla="*/ 129540 w 581025"/>
                <a:gd name="connsiteY316" fmla="*/ 21908 h 152400"/>
                <a:gd name="connsiteX317" fmla="*/ 129540 w 581025"/>
                <a:gd name="connsiteY317" fmla="*/ 21908 h 152400"/>
                <a:gd name="connsiteX318" fmla="*/ 122873 w 581025"/>
                <a:gd name="connsiteY318" fmla="*/ 13335 h 152400"/>
                <a:gd name="connsiteX319" fmla="*/ 125730 w 581025"/>
                <a:gd name="connsiteY319" fmla="*/ 11430 h 152400"/>
                <a:gd name="connsiteX320" fmla="*/ 127635 w 581025"/>
                <a:gd name="connsiteY320" fmla="*/ 14288 h 152400"/>
                <a:gd name="connsiteX321" fmla="*/ 124777 w 581025"/>
                <a:gd name="connsiteY321" fmla="*/ 16193 h 152400"/>
                <a:gd name="connsiteX322" fmla="*/ 122873 w 581025"/>
                <a:gd name="connsiteY322" fmla="*/ 13335 h 152400"/>
                <a:gd name="connsiteX323" fmla="*/ 122873 w 581025"/>
                <a:gd name="connsiteY323" fmla="*/ 13335 h 152400"/>
                <a:gd name="connsiteX324" fmla="*/ 116205 w 581025"/>
                <a:gd name="connsiteY324" fmla="*/ 4763 h 152400"/>
                <a:gd name="connsiteX325" fmla="*/ 119063 w 581025"/>
                <a:gd name="connsiteY325" fmla="*/ 2858 h 152400"/>
                <a:gd name="connsiteX326" fmla="*/ 120968 w 581025"/>
                <a:gd name="connsiteY326" fmla="*/ 5715 h 152400"/>
                <a:gd name="connsiteX327" fmla="*/ 118110 w 581025"/>
                <a:gd name="connsiteY327" fmla="*/ 7620 h 152400"/>
                <a:gd name="connsiteX328" fmla="*/ 116205 w 581025"/>
                <a:gd name="connsiteY328" fmla="*/ 4763 h 152400"/>
                <a:gd name="connsiteX329" fmla="*/ 116205 w 581025"/>
                <a:gd name="connsiteY329" fmla="*/ 4763 h 152400"/>
                <a:gd name="connsiteX330" fmla="*/ 107633 w 581025"/>
                <a:gd name="connsiteY330" fmla="*/ 3810 h 152400"/>
                <a:gd name="connsiteX331" fmla="*/ 107633 w 581025"/>
                <a:gd name="connsiteY331" fmla="*/ 0 h 152400"/>
                <a:gd name="connsiteX332" fmla="*/ 111443 w 581025"/>
                <a:gd name="connsiteY332" fmla="*/ 0 h 152400"/>
                <a:gd name="connsiteX333" fmla="*/ 111443 w 581025"/>
                <a:gd name="connsiteY333" fmla="*/ 3810 h 152400"/>
                <a:gd name="connsiteX334" fmla="*/ 107633 w 581025"/>
                <a:gd name="connsiteY334" fmla="*/ 3810 h 152400"/>
                <a:gd name="connsiteX335" fmla="*/ 107633 w 581025"/>
                <a:gd name="connsiteY335" fmla="*/ 3810 h 152400"/>
                <a:gd name="connsiteX336" fmla="*/ 97155 w 581025"/>
                <a:gd name="connsiteY336" fmla="*/ 3810 h 152400"/>
                <a:gd name="connsiteX337" fmla="*/ 97155 w 581025"/>
                <a:gd name="connsiteY337" fmla="*/ 0 h 152400"/>
                <a:gd name="connsiteX338" fmla="*/ 100965 w 581025"/>
                <a:gd name="connsiteY338" fmla="*/ 0 h 152400"/>
                <a:gd name="connsiteX339" fmla="*/ 100965 w 581025"/>
                <a:gd name="connsiteY339" fmla="*/ 3810 h 152400"/>
                <a:gd name="connsiteX340" fmla="*/ 97155 w 581025"/>
                <a:gd name="connsiteY340" fmla="*/ 3810 h 152400"/>
                <a:gd name="connsiteX341" fmla="*/ 97155 w 581025"/>
                <a:gd name="connsiteY341" fmla="*/ 3810 h 152400"/>
                <a:gd name="connsiteX342" fmla="*/ 86677 w 581025"/>
                <a:gd name="connsiteY342" fmla="*/ 3810 h 152400"/>
                <a:gd name="connsiteX343" fmla="*/ 86677 w 581025"/>
                <a:gd name="connsiteY343" fmla="*/ 0 h 152400"/>
                <a:gd name="connsiteX344" fmla="*/ 90488 w 581025"/>
                <a:gd name="connsiteY344" fmla="*/ 0 h 152400"/>
                <a:gd name="connsiteX345" fmla="*/ 90488 w 581025"/>
                <a:gd name="connsiteY345" fmla="*/ 3810 h 152400"/>
                <a:gd name="connsiteX346" fmla="*/ 86677 w 581025"/>
                <a:gd name="connsiteY346" fmla="*/ 3810 h 152400"/>
                <a:gd name="connsiteX347" fmla="*/ 86677 w 581025"/>
                <a:gd name="connsiteY347" fmla="*/ 3810 h 152400"/>
                <a:gd name="connsiteX348" fmla="*/ 76200 w 581025"/>
                <a:gd name="connsiteY348" fmla="*/ 3810 h 152400"/>
                <a:gd name="connsiteX349" fmla="*/ 76200 w 581025"/>
                <a:gd name="connsiteY349" fmla="*/ 0 h 152400"/>
                <a:gd name="connsiteX350" fmla="*/ 80010 w 581025"/>
                <a:gd name="connsiteY350" fmla="*/ 0 h 152400"/>
                <a:gd name="connsiteX351" fmla="*/ 80010 w 581025"/>
                <a:gd name="connsiteY351" fmla="*/ 3810 h 152400"/>
                <a:gd name="connsiteX352" fmla="*/ 76200 w 581025"/>
                <a:gd name="connsiteY352" fmla="*/ 3810 h 152400"/>
                <a:gd name="connsiteX353" fmla="*/ 76200 w 581025"/>
                <a:gd name="connsiteY353" fmla="*/ 3810 h 152400"/>
                <a:gd name="connsiteX354" fmla="*/ 64770 w 581025"/>
                <a:gd name="connsiteY354" fmla="*/ 3810 h 152400"/>
                <a:gd name="connsiteX355" fmla="*/ 64770 w 581025"/>
                <a:gd name="connsiteY355" fmla="*/ 0 h 152400"/>
                <a:gd name="connsiteX356" fmla="*/ 68580 w 581025"/>
                <a:gd name="connsiteY356" fmla="*/ 0 h 152400"/>
                <a:gd name="connsiteX357" fmla="*/ 68580 w 581025"/>
                <a:gd name="connsiteY357" fmla="*/ 3810 h 152400"/>
                <a:gd name="connsiteX358" fmla="*/ 64770 w 581025"/>
                <a:gd name="connsiteY358" fmla="*/ 3810 h 152400"/>
                <a:gd name="connsiteX359" fmla="*/ 64770 w 581025"/>
                <a:gd name="connsiteY359" fmla="*/ 3810 h 152400"/>
                <a:gd name="connsiteX360" fmla="*/ 54293 w 581025"/>
                <a:gd name="connsiteY360" fmla="*/ 3810 h 152400"/>
                <a:gd name="connsiteX361" fmla="*/ 54293 w 581025"/>
                <a:gd name="connsiteY361" fmla="*/ 0 h 152400"/>
                <a:gd name="connsiteX362" fmla="*/ 58102 w 581025"/>
                <a:gd name="connsiteY362" fmla="*/ 0 h 152400"/>
                <a:gd name="connsiteX363" fmla="*/ 58102 w 581025"/>
                <a:gd name="connsiteY363" fmla="*/ 3810 h 152400"/>
                <a:gd name="connsiteX364" fmla="*/ 54293 w 581025"/>
                <a:gd name="connsiteY364" fmla="*/ 3810 h 152400"/>
                <a:gd name="connsiteX365" fmla="*/ 54293 w 581025"/>
                <a:gd name="connsiteY365" fmla="*/ 3810 h 152400"/>
                <a:gd name="connsiteX366" fmla="*/ 43815 w 581025"/>
                <a:gd name="connsiteY366" fmla="*/ 3810 h 152400"/>
                <a:gd name="connsiteX367" fmla="*/ 43815 w 581025"/>
                <a:gd name="connsiteY367" fmla="*/ 0 h 152400"/>
                <a:gd name="connsiteX368" fmla="*/ 47625 w 581025"/>
                <a:gd name="connsiteY368" fmla="*/ 0 h 152400"/>
                <a:gd name="connsiteX369" fmla="*/ 47625 w 581025"/>
                <a:gd name="connsiteY369" fmla="*/ 3810 h 152400"/>
                <a:gd name="connsiteX370" fmla="*/ 43815 w 581025"/>
                <a:gd name="connsiteY370" fmla="*/ 3810 h 152400"/>
                <a:gd name="connsiteX371" fmla="*/ 43815 w 581025"/>
                <a:gd name="connsiteY371" fmla="*/ 3810 h 152400"/>
                <a:gd name="connsiteX372" fmla="*/ 32385 w 581025"/>
                <a:gd name="connsiteY372" fmla="*/ 3810 h 152400"/>
                <a:gd name="connsiteX373" fmla="*/ 32385 w 581025"/>
                <a:gd name="connsiteY373" fmla="*/ 0 h 152400"/>
                <a:gd name="connsiteX374" fmla="*/ 36195 w 581025"/>
                <a:gd name="connsiteY374" fmla="*/ 0 h 152400"/>
                <a:gd name="connsiteX375" fmla="*/ 36195 w 581025"/>
                <a:gd name="connsiteY375" fmla="*/ 3810 h 152400"/>
                <a:gd name="connsiteX376" fmla="*/ 32385 w 581025"/>
                <a:gd name="connsiteY376" fmla="*/ 3810 h 152400"/>
                <a:gd name="connsiteX377" fmla="*/ 32385 w 581025"/>
                <a:gd name="connsiteY377" fmla="*/ 3810 h 152400"/>
                <a:gd name="connsiteX378" fmla="*/ 21908 w 581025"/>
                <a:gd name="connsiteY378" fmla="*/ 3810 h 152400"/>
                <a:gd name="connsiteX379" fmla="*/ 21908 w 581025"/>
                <a:gd name="connsiteY379" fmla="*/ 0 h 152400"/>
                <a:gd name="connsiteX380" fmla="*/ 25718 w 581025"/>
                <a:gd name="connsiteY380" fmla="*/ 0 h 152400"/>
                <a:gd name="connsiteX381" fmla="*/ 25718 w 581025"/>
                <a:gd name="connsiteY381" fmla="*/ 3810 h 152400"/>
                <a:gd name="connsiteX382" fmla="*/ 21908 w 581025"/>
                <a:gd name="connsiteY382" fmla="*/ 3810 h 152400"/>
                <a:gd name="connsiteX383" fmla="*/ 21908 w 581025"/>
                <a:gd name="connsiteY383" fmla="*/ 3810 h 152400"/>
                <a:gd name="connsiteX384" fmla="*/ 11430 w 581025"/>
                <a:gd name="connsiteY384" fmla="*/ 3810 h 152400"/>
                <a:gd name="connsiteX385" fmla="*/ 11430 w 581025"/>
                <a:gd name="connsiteY385" fmla="*/ 0 h 152400"/>
                <a:gd name="connsiteX386" fmla="*/ 15240 w 581025"/>
                <a:gd name="connsiteY386" fmla="*/ 0 h 152400"/>
                <a:gd name="connsiteX387" fmla="*/ 15240 w 581025"/>
                <a:gd name="connsiteY387" fmla="*/ 3810 h 152400"/>
                <a:gd name="connsiteX388" fmla="*/ 11430 w 581025"/>
                <a:gd name="connsiteY388" fmla="*/ 3810 h 152400"/>
                <a:gd name="connsiteX389" fmla="*/ 11430 w 581025"/>
                <a:gd name="connsiteY389" fmla="*/ 3810 h 152400"/>
                <a:gd name="connsiteX390" fmla="*/ 0 w 581025"/>
                <a:gd name="connsiteY390" fmla="*/ 3810 h 152400"/>
                <a:gd name="connsiteX391" fmla="*/ 0 w 581025"/>
                <a:gd name="connsiteY391" fmla="*/ 0 h 152400"/>
                <a:gd name="connsiteX392" fmla="*/ 3810 w 581025"/>
                <a:gd name="connsiteY392" fmla="*/ 0 h 152400"/>
                <a:gd name="connsiteX393" fmla="*/ 3810 w 581025"/>
                <a:gd name="connsiteY393" fmla="*/ 3810 h 152400"/>
                <a:gd name="connsiteX394" fmla="*/ 0 w 581025"/>
                <a:gd name="connsiteY394" fmla="*/ 3810 h 152400"/>
                <a:gd name="connsiteX395" fmla="*/ 0 w 581025"/>
                <a:gd name="connsiteY395" fmla="*/ 381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581025" h="152400">
                  <a:moveTo>
                    <a:pt x="582930" y="156210"/>
                  </a:moveTo>
                  <a:lnTo>
                    <a:pt x="584835" y="153353"/>
                  </a:lnTo>
                  <a:lnTo>
                    <a:pt x="587693" y="155258"/>
                  </a:lnTo>
                  <a:lnTo>
                    <a:pt x="585788" y="158115"/>
                  </a:lnTo>
                  <a:lnTo>
                    <a:pt x="582930" y="156210"/>
                  </a:lnTo>
                  <a:lnTo>
                    <a:pt x="582930" y="156210"/>
                  </a:lnTo>
                  <a:close/>
                  <a:moveTo>
                    <a:pt x="574357" y="149543"/>
                  </a:moveTo>
                  <a:lnTo>
                    <a:pt x="576263" y="146685"/>
                  </a:lnTo>
                  <a:lnTo>
                    <a:pt x="579120" y="148590"/>
                  </a:lnTo>
                  <a:lnTo>
                    <a:pt x="577215" y="151448"/>
                  </a:lnTo>
                  <a:lnTo>
                    <a:pt x="574357" y="149543"/>
                  </a:lnTo>
                  <a:lnTo>
                    <a:pt x="574357" y="149543"/>
                  </a:lnTo>
                  <a:close/>
                  <a:moveTo>
                    <a:pt x="566738" y="142875"/>
                  </a:moveTo>
                  <a:lnTo>
                    <a:pt x="568643" y="140018"/>
                  </a:lnTo>
                  <a:lnTo>
                    <a:pt x="571500" y="141923"/>
                  </a:lnTo>
                  <a:lnTo>
                    <a:pt x="569595" y="144780"/>
                  </a:lnTo>
                  <a:lnTo>
                    <a:pt x="566738" y="142875"/>
                  </a:lnTo>
                  <a:lnTo>
                    <a:pt x="566738" y="142875"/>
                  </a:lnTo>
                  <a:close/>
                  <a:moveTo>
                    <a:pt x="558165" y="135255"/>
                  </a:moveTo>
                  <a:lnTo>
                    <a:pt x="560070" y="132398"/>
                  </a:lnTo>
                  <a:lnTo>
                    <a:pt x="562928" y="134303"/>
                  </a:lnTo>
                  <a:lnTo>
                    <a:pt x="561023" y="137160"/>
                  </a:lnTo>
                  <a:lnTo>
                    <a:pt x="558165" y="135255"/>
                  </a:lnTo>
                  <a:lnTo>
                    <a:pt x="558165" y="135255"/>
                  </a:lnTo>
                  <a:close/>
                  <a:moveTo>
                    <a:pt x="430530" y="133350"/>
                  </a:moveTo>
                  <a:lnTo>
                    <a:pt x="430530" y="129540"/>
                  </a:lnTo>
                  <a:lnTo>
                    <a:pt x="434340" y="129540"/>
                  </a:lnTo>
                  <a:lnTo>
                    <a:pt x="434340" y="133350"/>
                  </a:lnTo>
                  <a:lnTo>
                    <a:pt x="430530" y="133350"/>
                  </a:lnTo>
                  <a:lnTo>
                    <a:pt x="430530" y="133350"/>
                  </a:lnTo>
                  <a:close/>
                  <a:moveTo>
                    <a:pt x="419100" y="133350"/>
                  </a:moveTo>
                  <a:lnTo>
                    <a:pt x="419100" y="129540"/>
                  </a:lnTo>
                  <a:lnTo>
                    <a:pt x="422910" y="129540"/>
                  </a:lnTo>
                  <a:lnTo>
                    <a:pt x="422910" y="133350"/>
                  </a:lnTo>
                  <a:lnTo>
                    <a:pt x="419100" y="133350"/>
                  </a:lnTo>
                  <a:lnTo>
                    <a:pt x="419100" y="133350"/>
                  </a:lnTo>
                  <a:close/>
                  <a:moveTo>
                    <a:pt x="408623" y="133350"/>
                  </a:moveTo>
                  <a:lnTo>
                    <a:pt x="408623" y="129540"/>
                  </a:lnTo>
                  <a:lnTo>
                    <a:pt x="412432" y="129540"/>
                  </a:lnTo>
                  <a:lnTo>
                    <a:pt x="412432" y="133350"/>
                  </a:lnTo>
                  <a:lnTo>
                    <a:pt x="408623" y="133350"/>
                  </a:lnTo>
                  <a:lnTo>
                    <a:pt x="408623" y="133350"/>
                  </a:lnTo>
                  <a:close/>
                  <a:moveTo>
                    <a:pt x="398145" y="133350"/>
                  </a:moveTo>
                  <a:lnTo>
                    <a:pt x="398145" y="129540"/>
                  </a:lnTo>
                  <a:lnTo>
                    <a:pt x="401955" y="129540"/>
                  </a:lnTo>
                  <a:lnTo>
                    <a:pt x="401955" y="133350"/>
                  </a:lnTo>
                  <a:lnTo>
                    <a:pt x="398145" y="133350"/>
                  </a:lnTo>
                  <a:lnTo>
                    <a:pt x="398145" y="133350"/>
                  </a:lnTo>
                  <a:close/>
                  <a:moveTo>
                    <a:pt x="386715" y="133350"/>
                  </a:moveTo>
                  <a:lnTo>
                    <a:pt x="386715" y="129540"/>
                  </a:lnTo>
                  <a:lnTo>
                    <a:pt x="390525" y="129540"/>
                  </a:lnTo>
                  <a:lnTo>
                    <a:pt x="390525" y="133350"/>
                  </a:lnTo>
                  <a:lnTo>
                    <a:pt x="386715" y="133350"/>
                  </a:lnTo>
                  <a:lnTo>
                    <a:pt x="386715" y="133350"/>
                  </a:lnTo>
                  <a:close/>
                  <a:moveTo>
                    <a:pt x="376238" y="133350"/>
                  </a:moveTo>
                  <a:lnTo>
                    <a:pt x="376238" y="129540"/>
                  </a:lnTo>
                  <a:lnTo>
                    <a:pt x="380048" y="129540"/>
                  </a:lnTo>
                  <a:lnTo>
                    <a:pt x="380048" y="133350"/>
                  </a:lnTo>
                  <a:lnTo>
                    <a:pt x="376238" y="133350"/>
                  </a:lnTo>
                  <a:lnTo>
                    <a:pt x="376238" y="133350"/>
                  </a:lnTo>
                  <a:close/>
                  <a:moveTo>
                    <a:pt x="365760" y="133350"/>
                  </a:moveTo>
                  <a:lnTo>
                    <a:pt x="365760" y="129540"/>
                  </a:lnTo>
                  <a:lnTo>
                    <a:pt x="369570" y="129540"/>
                  </a:lnTo>
                  <a:lnTo>
                    <a:pt x="369570" y="133350"/>
                  </a:lnTo>
                  <a:lnTo>
                    <a:pt x="365760" y="133350"/>
                  </a:lnTo>
                  <a:lnTo>
                    <a:pt x="365760" y="133350"/>
                  </a:lnTo>
                  <a:close/>
                  <a:moveTo>
                    <a:pt x="354330" y="133350"/>
                  </a:moveTo>
                  <a:lnTo>
                    <a:pt x="354330" y="129540"/>
                  </a:lnTo>
                  <a:lnTo>
                    <a:pt x="358140" y="129540"/>
                  </a:lnTo>
                  <a:lnTo>
                    <a:pt x="358140" y="133350"/>
                  </a:lnTo>
                  <a:lnTo>
                    <a:pt x="354330" y="133350"/>
                  </a:lnTo>
                  <a:lnTo>
                    <a:pt x="354330" y="133350"/>
                  </a:lnTo>
                  <a:close/>
                  <a:moveTo>
                    <a:pt x="343853" y="133350"/>
                  </a:moveTo>
                  <a:lnTo>
                    <a:pt x="343853" y="129540"/>
                  </a:lnTo>
                  <a:lnTo>
                    <a:pt x="347663" y="129540"/>
                  </a:lnTo>
                  <a:lnTo>
                    <a:pt x="347663" y="133350"/>
                  </a:lnTo>
                  <a:lnTo>
                    <a:pt x="343853" y="133350"/>
                  </a:lnTo>
                  <a:lnTo>
                    <a:pt x="343853" y="133350"/>
                  </a:lnTo>
                  <a:close/>
                  <a:moveTo>
                    <a:pt x="333375" y="133350"/>
                  </a:moveTo>
                  <a:lnTo>
                    <a:pt x="333375" y="129540"/>
                  </a:lnTo>
                  <a:lnTo>
                    <a:pt x="337185" y="129540"/>
                  </a:lnTo>
                  <a:lnTo>
                    <a:pt x="337185" y="133350"/>
                  </a:lnTo>
                  <a:lnTo>
                    <a:pt x="333375" y="133350"/>
                  </a:lnTo>
                  <a:lnTo>
                    <a:pt x="333375" y="133350"/>
                  </a:lnTo>
                  <a:close/>
                  <a:moveTo>
                    <a:pt x="321945" y="133350"/>
                  </a:moveTo>
                  <a:lnTo>
                    <a:pt x="321945" y="129540"/>
                  </a:lnTo>
                  <a:lnTo>
                    <a:pt x="325755" y="129540"/>
                  </a:lnTo>
                  <a:lnTo>
                    <a:pt x="325755" y="133350"/>
                  </a:lnTo>
                  <a:lnTo>
                    <a:pt x="321945" y="133350"/>
                  </a:lnTo>
                  <a:lnTo>
                    <a:pt x="321945" y="133350"/>
                  </a:lnTo>
                  <a:close/>
                  <a:moveTo>
                    <a:pt x="311468" y="133350"/>
                  </a:moveTo>
                  <a:lnTo>
                    <a:pt x="311468" y="129540"/>
                  </a:lnTo>
                  <a:lnTo>
                    <a:pt x="315278" y="129540"/>
                  </a:lnTo>
                  <a:lnTo>
                    <a:pt x="315278" y="133350"/>
                  </a:lnTo>
                  <a:lnTo>
                    <a:pt x="311468" y="133350"/>
                  </a:lnTo>
                  <a:lnTo>
                    <a:pt x="311468" y="133350"/>
                  </a:lnTo>
                  <a:close/>
                  <a:moveTo>
                    <a:pt x="300990" y="133350"/>
                  </a:moveTo>
                  <a:lnTo>
                    <a:pt x="300990" y="129540"/>
                  </a:lnTo>
                  <a:lnTo>
                    <a:pt x="304800" y="129540"/>
                  </a:lnTo>
                  <a:lnTo>
                    <a:pt x="304800" y="133350"/>
                  </a:lnTo>
                  <a:lnTo>
                    <a:pt x="300990" y="133350"/>
                  </a:lnTo>
                  <a:lnTo>
                    <a:pt x="300990" y="133350"/>
                  </a:lnTo>
                  <a:close/>
                  <a:moveTo>
                    <a:pt x="289560" y="133350"/>
                  </a:moveTo>
                  <a:lnTo>
                    <a:pt x="289560" y="129540"/>
                  </a:lnTo>
                  <a:lnTo>
                    <a:pt x="293370" y="129540"/>
                  </a:lnTo>
                  <a:lnTo>
                    <a:pt x="293370" y="133350"/>
                  </a:lnTo>
                  <a:lnTo>
                    <a:pt x="289560" y="133350"/>
                  </a:lnTo>
                  <a:lnTo>
                    <a:pt x="289560" y="133350"/>
                  </a:lnTo>
                  <a:close/>
                  <a:moveTo>
                    <a:pt x="279082" y="133350"/>
                  </a:moveTo>
                  <a:lnTo>
                    <a:pt x="279082" y="129540"/>
                  </a:lnTo>
                  <a:lnTo>
                    <a:pt x="282893" y="129540"/>
                  </a:lnTo>
                  <a:lnTo>
                    <a:pt x="282893" y="133350"/>
                  </a:lnTo>
                  <a:lnTo>
                    <a:pt x="279082" y="133350"/>
                  </a:lnTo>
                  <a:lnTo>
                    <a:pt x="279082" y="133350"/>
                  </a:lnTo>
                  <a:close/>
                  <a:moveTo>
                    <a:pt x="268605" y="133350"/>
                  </a:moveTo>
                  <a:lnTo>
                    <a:pt x="268605" y="129540"/>
                  </a:lnTo>
                  <a:lnTo>
                    <a:pt x="272415" y="129540"/>
                  </a:lnTo>
                  <a:lnTo>
                    <a:pt x="272415" y="133350"/>
                  </a:lnTo>
                  <a:lnTo>
                    <a:pt x="268605" y="133350"/>
                  </a:lnTo>
                  <a:lnTo>
                    <a:pt x="268605" y="133350"/>
                  </a:lnTo>
                  <a:close/>
                  <a:moveTo>
                    <a:pt x="257175" y="133350"/>
                  </a:moveTo>
                  <a:lnTo>
                    <a:pt x="257175" y="129540"/>
                  </a:lnTo>
                  <a:lnTo>
                    <a:pt x="260985" y="129540"/>
                  </a:lnTo>
                  <a:lnTo>
                    <a:pt x="260985" y="133350"/>
                  </a:lnTo>
                  <a:lnTo>
                    <a:pt x="257175" y="133350"/>
                  </a:lnTo>
                  <a:lnTo>
                    <a:pt x="257175" y="133350"/>
                  </a:lnTo>
                  <a:close/>
                  <a:moveTo>
                    <a:pt x="246698" y="133350"/>
                  </a:moveTo>
                  <a:lnTo>
                    <a:pt x="246698" y="129540"/>
                  </a:lnTo>
                  <a:lnTo>
                    <a:pt x="250507" y="129540"/>
                  </a:lnTo>
                  <a:lnTo>
                    <a:pt x="250507" y="133350"/>
                  </a:lnTo>
                  <a:lnTo>
                    <a:pt x="246698" y="133350"/>
                  </a:lnTo>
                  <a:lnTo>
                    <a:pt x="246698" y="133350"/>
                  </a:lnTo>
                  <a:close/>
                  <a:moveTo>
                    <a:pt x="236220" y="133350"/>
                  </a:moveTo>
                  <a:lnTo>
                    <a:pt x="236220" y="129540"/>
                  </a:lnTo>
                  <a:lnTo>
                    <a:pt x="240030" y="129540"/>
                  </a:lnTo>
                  <a:lnTo>
                    <a:pt x="240030" y="133350"/>
                  </a:lnTo>
                  <a:lnTo>
                    <a:pt x="236220" y="133350"/>
                  </a:lnTo>
                  <a:lnTo>
                    <a:pt x="236220" y="133350"/>
                  </a:lnTo>
                  <a:close/>
                  <a:moveTo>
                    <a:pt x="224790" y="133350"/>
                  </a:moveTo>
                  <a:lnTo>
                    <a:pt x="224790" y="129540"/>
                  </a:lnTo>
                  <a:lnTo>
                    <a:pt x="228600" y="129540"/>
                  </a:lnTo>
                  <a:lnTo>
                    <a:pt x="228600" y="133350"/>
                  </a:lnTo>
                  <a:lnTo>
                    <a:pt x="224790" y="133350"/>
                  </a:lnTo>
                  <a:lnTo>
                    <a:pt x="224790" y="133350"/>
                  </a:lnTo>
                  <a:close/>
                  <a:moveTo>
                    <a:pt x="214313" y="133350"/>
                  </a:moveTo>
                  <a:lnTo>
                    <a:pt x="214313" y="129540"/>
                  </a:lnTo>
                  <a:lnTo>
                    <a:pt x="218123" y="129540"/>
                  </a:lnTo>
                  <a:lnTo>
                    <a:pt x="218123" y="133350"/>
                  </a:lnTo>
                  <a:lnTo>
                    <a:pt x="214313" y="133350"/>
                  </a:lnTo>
                  <a:lnTo>
                    <a:pt x="214313" y="133350"/>
                  </a:lnTo>
                  <a:close/>
                  <a:moveTo>
                    <a:pt x="439103" y="128588"/>
                  </a:moveTo>
                  <a:lnTo>
                    <a:pt x="441960" y="125730"/>
                  </a:lnTo>
                  <a:lnTo>
                    <a:pt x="444818" y="128588"/>
                  </a:lnTo>
                  <a:lnTo>
                    <a:pt x="441960" y="131445"/>
                  </a:lnTo>
                  <a:lnTo>
                    <a:pt x="439103" y="128588"/>
                  </a:lnTo>
                  <a:lnTo>
                    <a:pt x="439103" y="128588"/>
                  </a:lnTo>
                  <a:close/>
                  <a:moveTo>
                    <a:pt x="549593" y="128588"/>
                  </a:moveTo>
                  <a:lnTo>
                    <a:pt x="551498" y="125730"/>
                  </a:lnTo>
                  <a:lnTo>
                    <a:pt x="554355" y="127635"/>
                  </a:lnTo>
                  <a:lnTo>
                    <a:pt x="552450" y="130493"/>
                  </a:lnTo>
                  <a:lnTo>
                    <a:pt x="549593" y="128588"/>
                  </a:lnTo>
                  <a:lnTo>
                    <a:pt x="549593" y="128588"/>
                  </a:lnTo>
                  <a:close/>
                  <a:moveTo>
                    <a:pt x="204788" y="126683"/>
                  </a:moveTo>
                  <a:lnTo>
                    <a:pt x="207645" y="124778"/>
                  </a:lnTo>
                  <a:lnTo>
                    <a:pt x="209550" y="127635"/>
                  </a:lnTo>
                  <a:lnTo>
                    <a:pt x="206693" y="129540"/>
                  </a:lnTo>
                  <a:lnTo>
                    <a:pt x="204788" y="126683"/>
                  </a:lnTo>
                  <a:lnTo>
                    <a:pt x="204788" y="126683"/>
                  </a:lnTo>
                  <a:close/>
                  <a:moveTo>
                    <a:pt x="541973" y="121920"/>
                  </a:moveTo>
                  <a:lnTo>
                    <a:pt x="543878" y="119063"/>
                  </a:lnTo>
                  <a:lnTo>
                    <a:pt x="546735" y="120968"/>
                  </a:lnTo>
                  <a:lnTo>
                    <a:pt x="544830" y="123825"/>
                  </a:lnTo>
                  <a:lnTo>
                    <a:pt x="541973" y="121920"/>
                  </a:lnTo>
                  <a:lnTo>
                    <a:pt x="541973" y="121920"/>
                  </a:lnTo>
                  <a:close/>
                  <a:moveTo>
                    <a:pt x="446723" y="120968"/>
                  </a:moveTo>
                  <a:lnTo>
                    <a:pt x="449580" y="118110"/>
                  </a:lnTo>
                  <a:lnTo>
                    <a:pt x="452438" y="120968"/>
                  </a:lnTo>
                  <a:lnTo>
                    <a:pt x="449580" y="123825"/>
                  </a:lnTo>
                  <a:lnTo>
                    <a:pt x="446723" y="120968"/>
                  </a:lnTo>
                  <a:lnTo>
                    <a:pt x="446723" y="120968"/>
                  </a:lnTo>
                  <a:close/>
                  <a:moveTo>
                    <a:pt x="199073" y="118110"/>
                  </a:moveTo>
                  <a:lnTo>
                    <a:pt x="201930" y="116205"/>
                  </a:lnTo>
                  <a:lnTo>
                    <a:pt x="203835" y="119063"/>
                  </a:lnTo>
                  <a:lnTo>
                    <a:pt x="200977" y="120968"/>
                  </a:lnTo>
                  <a:lnTo>
                    <a:pt x="199073" y="118110"/>
                  </a:lnTo>
                  <a:lnTo>
                    <a:pt x="199073" y="118110"/>
                  </a:lnTo>
                  <a:close/>
                  <a:moveTo>
                    <a:pt x="533400" y="114300"/>
                  </a:moveTo>
                  <a:lnTo>
                    <a:pt x="535305" y="111443"/>
                  </a:lnTo>
                  <a:lnTo>
                    <a:pt x="538163" y="113348"/>
                  </a:lnTo>
                  <a:lnTo>
                    <a:pt x="536257" y="116205"/>
                  </a:lnTo>
                  <a:lnTo>
                    <a:pt x="533400" y="114300"/>
                  </a:lnTo>
                  <a:lnTo>
                    <a:pt x="533400" y="114300"/>
                  </a:lnTo>
                  <a:close/>
                  <a:moveTo>
                    <a:pt x="454343" y="113348"/>
                  </a:moveTo>
                  <a:lnTo>
                    <a:pt x="457200" y="110490"/>
                  </a:lnTo>
                  <a:lnTo>
                    <a:pt x="460057" y="113348"/>
                  </a:lnTo>
                  <a:lnTo>
                    <a:pt x="457200" y="116205"/>
                  </a:lnTo>
                  <a:lnTo>
                    <a:pt x="454343" y="113348"/>
                  </a:lnTo>
                  <a:lnTo>
                    <a:pt x="454343" y="113348"/>
                  </a:lnTo>
                  <a:close/>
                  <a:moveTo>
                    <a:pt x="192405" y="109538"/>
                  </a:moveTo>
                  <a:lnTo>
                    <a:pt x="195263" y="107633"/>
                  </a:lnTo>
                  <a:lnTo>
                    <a:pt x="197168" y="110490"/>
                  </a:lnTo>
                  <a:lnTo>
                    <a:pt x="194310" y="112395"/>
                  </a:lnTo>
                  <a:lnTo>
                    <a:pt x="192405" y="109538"/>
                  </a:lnTo>
                  <a:lnTo>
                    <a:pt x="192405" y="109538"/>
                  </a:lnTo>
                  <a:close/>
                  <a:moveTo>
                    <a:pt x="525780" y="107633"/>
                  </a:moveTo>
                  <a:lnTo>
                    <a:pt x="527685" y="104775"/>
                  </a:lnTo>
                  <a:lnTo>
                    <a:pt x="530543" y="106680"/>
                  </a:lnTo>
                  <a:lnTo>
                    <a:pt x="528638" y="109538"/>
                  </a:lnTo>
                  <a:lnTo>
                    <a:pt x="525780" y="107633"/>
                  </a:lnTo>
                  <a:lnTo>
                    <a:pt x="525780" y="107633"/>
                  </a:lnTo>
                  <a:close/>
                  <a:moveTo>
                    <a:pt x="461963" y="105728"/>
                  </a:moveTo>
                  <a:lnTo>
                    <a:pt x="464820" y="102870"/>
                  </a:lnTo>
                  <a:lnTo>
                    <a:pt x="467678" y="105728"/>
                  </a:lnTo>
                  <a:lnTo>
                    <a:pt x="464820" y="108585"/>
                  </a:lnTo>
                  <a:lnTo>
                    <a:pt x="461963" y="105728"/>
                  </a:lnTo>
                  <a:lnTo>
                    <a:pt x="461963" y="105728"/>
                  </a:lnTo>
                  <a:close/>
                  <a:moveTo>
                    <a:pt x="185738" y="100965"/>
                  </a:moveTo>
                  <a:lnTo>
                    <a:pt x="188595" y="99060"/>
                  </a:lnTo>
                  <a:lnTo>
                    <a:pt x="190500" y="101918"/>
                  </a:lnTo>
                  <a:lnTo>
                    <a:pt x="187643" y="103823"/>
                  </a:lnTo>
                  <a:lnTo>
                    <a:pt x="185738" y="100965"/>
                  </a:lnTo>
                  <a:lnTo>
                    <a:pt x="185738" y="100965"/>
                  </a:lnTo>
                  <a:close/>
                  <a:moveTo>
                    <a:pt x="517207" y="100965"/>
                  </a:moveTo>
                  <a:lnTo>
                    <a:pt x="519113" y="98108"/>
                  </a:lnTo>
                  <a:lnTo>
                    <a:pt x="521970" y="100013"/>
                  </a:lnTo>
                  <a:lnTo>
                    <a:pt x="520065" y="102870"/>
                  </a:lnTo>
                  <a:lnTo>
                    <a:pt x="517207" y="100965"/>
                  </a:lnTo>
                  <a:lnTo>
                    <a:pt x="517207" y="100965"/>
                  </a:lnTo>
                  <a:close/>
                  <a:moveTo>
                    <a:pt x="469582" y="98108"/>
                  </a:moveTo>
                  <a:lnTo>
                    <a:pt x="472440" y="95250"/>
                  </a:lnTo>
                  <a:lnTo>
                    <a:pt x="475298" y="98108"/>
                  </a:lnTo>
                  <a:lnTo>
                    <a:pt x="472440" y="100965"/>
                  </a:lnTo>
                  <a:lnTo>
                    <a:pt x="469582" y="98108"/>
                  </a:lnTo>
                  <a:lnTo>
                    <a:pt x="469582" y="98108"/>
                  </a:lnTo>
                  <a:close/>
                  <a:moveTo>
                    <a:pt x="508635" y="93345"/>
                  </a:moveTo>
                  <a:lnTo>
                    <a:pt x="510540" y="90488"/>
                  </a:lnTo>
                  <a:lnTo>
                    <a:pt x="513398" y="92393"/>
                  </a:lnTo>
                  <a:lnTo>
                    <a:pt x="511493" y="95250"/>
                  </a:lnTo>
                  <a:lnTo>
                    <a:pt x="508635" y="93345"/>
                  </a:lnTo>
                  <a:lnTo>
                    <a:pt x="508635" y="93345"/>
                  </a:lnTo>
                  <a:close/>
                  <a:moveTo>
                    <a:pt x="180023" y="91440"/>
                  </a:moveTo>
                  <a:lnTo>
                    <a:pt x="182880" y="89535"/>
                  </a:lnTo>
                  <a:lnTo>
                    <a:pt x="184785" y="92393"/>
                  </a:lnTo>
                  <a:lnTo>
                    <a:pt x="181927" y="94298"/>
                  </a:lnTo>
                  <a:lnTo>
                    <a:pt x="180023" y="91440"/>
                  </a:lnTo>
                  <a:lnTo>
                    <a:pt x="180023" y="91440"/>
                  </a:lnTo>
                  <a:close/>
                  <a:moveTo>
                    <a:pt x="477203" y="90488"/>
                  </a:moveTo>
                  <a:lnTo>
                    <a:pt x="480060" y="87630"/>
                  </a:lnTo>
                  <a:lnTo>
                    <a:pt x="482918" y="90488"/>
                  </a:lnTo>
                  <a:lnTo>
                    <a:pt x="480060" y="93345"/>
                  </a:lnTo>
                  <a:lnTo>
                    <a:pt x="477203" y="90488"/>
                  </a:lnTo>
                  <a:lnTo>
                    <a:pt x="477203" y="90488"/>
                  </a:lnTo>
                  <a:close/>
                  <a:moveTo>
                    <a:pt x="501015" y="86678"/>
                  </a:moveTo>
                  <a:lnTo>
                    <a:pt x="502920" y="83820"/>
                  </a:lnTo>
                  <a:lnTo>
                    <a:pt x="505778" y="85725"/>
                  </a:lnTo>
                  <a:lnTo>
                    <a:pt x="503873" y="88583"/>
                  </a:lnTo>
                  <a:lnTo>
                    <a:pt x="501015" y="86678"/>
                  </a:lnTo>
                  <a:lnTo>
                    <a:pt x="501015" y="86678"/>
                  </a:lnTo>
                  <a:close/>
                  <a:moveTo>
                    <a:pt x="173355" y="82868"/>
                  </a:moveTo>
                  <a:lnTo>
                    <a:pt x="176213" y="80963"/>
                  </a:lnTo>
                  <a:lnTo>
                    <a:pt x="178118" y="83820"/>
                  </a:lnTo>
                  <a:lnTo>
                    <a:pt x="175260" y="85725"/>
                  </a:lnTo>
                  <a:lnTo>
                    <a:pt x="173355" y="82868"/>
                  </a:lnTo>
                  <a:lnTo>
                    <a:pt x="173355" y="82868"/>
                  </a:lnTo>
                  <a:close/>
                  <a:moveTo>
                    <a:pt x="484823" y="82868"/>
                  </a:moveTo>
                  <a:lnTo>
                    <a:pt x="487680" y="80010"/>
                  </a:lnTo>
                  <a:lnTo>
                    <a:pt x="490538" y="82868"/>
                  </a:lnTo>
                  <a:lnTo>
                    <a:pt x="487680" y="85725"/>
                  </a:lnTo>
                  <a:lnTo>
                    <a:pt x="484823" y="82868"/>
                  </a:lnTo>
                  <a:lnTo>
                    <a:pt x="484823" y="82868"/>
                  </a:lnTo>
                  <a:close/>
                  <a:moveTo>
                    <a:pt x="492443" y="80010"/>
                  </a:moveTo>
                  <a:lnTo>
                    <a:pt x="494348" y="77153"/>
                  </a:lnTo>
                  <a:lnTo>
                    <a:pt x="497205" y="79058"/>
                  </a:lnTo>
                  <a:lnTo>
                    <a:pt x="495300" y="81915"/>
                  </a:lnTo>
                  <a:lnTo>
                    <a:pt x="492443" y="80010"/>
                  </a:lnTo>
                  <a:lnTo>
                    <a:pt x="492443" y="80010"/>
                  </a:lnTo>
                  <a:close/>
                  <a:moveTo>
                    <a:pt x="167640" y="74295"/>
                  </a:moveTo>
                  <a:lnTo>
                    <a:pt x="170498" y="72390"/>
                  </a:lnTo>
                  <a:lnTo>
                    <a:pt x="172402" y="75248"/>
                  </a:lnTo>
                  <a:lnTo>
                    <a:pt x="169545" y="77153"/>
                  </a:lnTo>
                  <a:lnTo>
                    <a:pt x="167640" y="74295"/>
                  </a:lnTo>
                  <a:lnTo>
                    <a:pt x="167640" y="74295"/>
                  </a:lnTo>
                  <a:close/>
                  <a:moveTo>
                    <a:pt x="160973" y="65723"/>
                  </a:moveTo>
                  <a:lnTo>
                    <a:pt x="163830" y="63818"/>
                  </a:lnTo>
                  <a:lnTo>
                    <a:pt x="165735" y="66675"/>
                  </a:lnTo>
                  <a:lnTo>
                    <a:pt x="162877" y="68580"/>
                  </a:lnTo>
                  <a:lnTo>
                    <a:pt x="160973" y="65723"/>
                  </a:lnTo>
                  <a:lnTo>
                    <a:pt x="160973" y="65723"/>
                  </a:lnTo>
                  <a:close/>
                  <a:moveTo>
                    <a:pt x="154305" y="57150"/>
                  </a:moveTo>
                  <a:lnTo>
                    <a:pt x="157163" y="55245"/>
                  </a:lnTo>
                  <a:lnTo>
                    <a:pt x="159068" y="58103"/>
                  </a:lnTo>
                  <a:lnTo>
                    <a:pt x="156210" y="60008"/>
                  </a:lnTo>
                  <a:lnTo>
                    <a:pt x="154305" y="57150"/>
                  </a:lnTo>
                  <a:lnTo>
                    <a:pt x="154305" y="57150"/>
                  </a:lnTo>
                  <a:close/>
                  <a:moveTo>
                    <a:pt x="148590" y="47625"/>
                  </a:moveTo>
                  <a:lnTo>
                    <a:pt x="151448" y="45720"/>
                  </a:lnTo>
                  <a:lnTo>
                    <a:pt x="153352" y="48578"/>
                  </a:lnTo>
                  <a:lnTo>
                    <a:pt x="150495" y="50483"/>
                  </a:lnTo>
                  <a:lnTo>
                    <a:pt x="148590" y="47625"/>
                  </a:lnTo>
                  <a:lnTo>
                    <a:pt x="148590" y="47625"/>
                  </a:lnTo>
                  <a:close/>
                  <a:moveTo>
                    <a:pt x="141923" y="39053"/>
                  </a:moveTo>
                  <a:lnTo>
                    <a:pt x="144780" y="37148"/>
                  </a:lnTo>
                  <a:lnTo>
                    <a:pt x="146685" y="40005"/>
                  </a:lnTo>
                  <a:lnTo>
                    <a:pt x="143827" y="41910"/>
                  </a:lnTo>
                  <a:lnTo>
                    <a:pt x="141923" y="39053"/>
                  </a:lnTo>
                  <a:lnTo>
                    <a:pt x="141923" y="39053"/>
                  </a:lnTo>
                  <a:close/>
                  <a:moveTo>
                    <a:pt x="135255" y="30480"/>
                  </a:moveTo>
                  <a:lnTo>
                    <a:pt x="138113" y="28575"/>
                  </a:lnTo>
                  <a:lnTo>
                    <a:pt x="140018" y="31433"/>
                  </a:lnTo>
                  <a:lnTo>
                    <a:pt x="137160" y="33338"/>
                  </a:lnTo>
                  <a:lnTo>
                    <a:pt x="135255" y="30480"/>
                  </a:lnTo>
                  <a:lnTo>
                    <a:pt x="135255" y="30480"/>
                  </a:lnTo>
                  <a:close/>
                  <a:moveTo>
                    <a:pt x="129540" y="21908"/>
                  </a:moveTo>
                  <a:lnTo>
                    <a:pt x="132398" y="20003"/>
                  </a:lnTo>
                  <a:lnTo>
                    <a:pt x="134302" y="22860"/>
                  </a:lnTo>
                  <a:lnTo>
                    <a:pt x="131445" y="24765"/>
                  </a:lnTo>
                  <a:lnTo>
                    <a:pt x="129540" y="21908"/>
                  </a:lnTo>
                  <a:lnTo>
                    <a:pt x="129540" y="21908"/>
                  </a:lnTo>
                  <a:close/>
                  <a:moveTo>
                    <a:pt x="122873" y="13335"/>
                  </a:moveTo>
                  <a:lnTo>
                    <a:pt x="125730" y="11430"/>
                  </a:lnTo>
                  <a:lnTo>
                    <a:pt x="127635" y="14288"/>
                  </a:lnTo>
                  <a:lnTo>
                    <a:pt x="124777" y="16193"/>
                  </a:lnTo>
                  <a:lnTo>
                    <a:pt x="122873" y="13335"/>
                  </a:lnTo>
                  <a:lnTo>
                    <a:pt x="122873" y="13335"/>
                  </a:lnTo>
                  <a:close/>
                  <a:moveTo>
                    <a:pt x="116205" y="4763"/>
                  </a:moveTo>
                  <a:lnTo>
                    <a:pt x="119063" y="2858"/>
                  </a:lnTo>
                  <a:lnTo>
                    <a:pt x="120968" y="5715"/>
                  </a:lnTo>
                  <a:lnTo>
                    <a:pt x="118110" y="7620"/>
                  </a:lnTo>
                  <a:lnTo>
                    <a:pt x="116205" y="4763"/>
                  </a:lnTo>
                  <a:lnTo>
                    <a:pt x="116205" y="4763"/>
                  </a:lnTo>
                  <a:close/>
                  <a:moveTo>
                    <a:pt x="107633" y="3810"/>
                  </a:moveTo>
                  <a:lnTo>
                    <a:pt x="107633" y="0"/>
                  </a:lnTo>
                  <a:lnTo>
                    <a:pt x="111443" y="0"/>
                  </a:lnTo>
                  <a:lnTo>
                    <a:pt x="111443" y="3810"/>
                  </a:lnTo>
                  <a:lnTo>
                    <a:pt x="107633" y="3810"/>
                  </a:lnTo>
                  <a:lnTo>
                    <a:pt x="107633" y="3810"/>
                  </a:lnTo>
                  <a:close/>
                  <a:moveTo>
                    <a:pt x="97155" y="3810"/>
                  </a:moveTo>
                  <a:lnTo>
                    <a:pt x="97155" y="0"/>
                  </a:lnTo>
                  <a:lnTo>
                    <a:pt x="100965" y="0"/>
                  </a:lnTo>
                  <a:lnTo>
                    <a:pt x="100965" y="3810"/>
                  </a:lnTo>
                  <a:lnTo>
                    <a:pt x="97155" y="3810"/>
                  </a:lnTo>
                  <a:lnTo>
                    <a:pt x="97155" y="3810"/>
                  </a:lnTo>
                  <a:close/>
                  <a:moveTo>
                    <a:pt x="86677" y="3810"/>
                  </a:moveTo>
                  <a:lnTo>
                    <a:pt x="86677" y="0"/>
                  </a:lnTo>
                  <a:lnTo>
                    <a:pt x="90488" y="0"/>
                  </a:lnTo>
                  <a:lnTo>
                    <a:pt x="90488" y="3810"/>
                  </a:lnTo>
                  <a:lnTo>
                    <a:pt x="86677" y="3810"/>
                  </a:lnTo>
                  <a:lnTo>
                    <a:pt x="86677" y="3810"/>
                  </a:lnTo>
                  <a:close/>
                  <a:moveTo>
                    <a:pt x="76200" y="3810"/>
                  </a:moveTo>
                  <a:lnTo>
                    <a:pt x="76200" y="0"/>
                  </a:lnTo>
                  <a:lnTo>
                    <a:pt x="80010" y="0"/>
                  </a:lnTo>
                  <a:lnTo>
                    <a:pt x="80010" y="3810"/>
                  </a:lnTo>
                  <a:lnTo>
                    <a:pt x="76200" y="3810"/>
                  </a:lnTo>
                  <a:lnTo>
                    <a:pt x="76200" y="3810"/>
                  </a:lnTo>
                  <a:close/>
                  <a:moveTo>
                    <a:pt x="64770" y="3810"/>
                  </a:moveTo>
                  <a:lnTo>
                    <a:pt x="64770" y="0"/>
                  </a:lnTo>
                  <a:lnTo>
                    <a:pt x="68580" y="0"/>
                  </a:lnTo>
                  <a:lnTo>
                    <a:pt x="68580" y="3810"/>
                  </a:lnTo>
                  <a:lnTo>
                    <a:pt x="64770" y="3810"/>
                  </a:lnTo>
                  <a:lnTo>
                    <a:pt x="64770" y="3810"/>
                  </a:lnTo>
                  <a:close/>
                  <a:moveTo>
                    <a:pt x="54293" y="3810"/>
                  </a:moveTo>
                  <a:lnTo>
                    <a:pt x="54293" y="0"/>
                  </a:lnTo>
                  <a:lnTo>
                    <a:pt x="58102" y="0"/>
                  </a:lnTo>
                  <a:lnTo>
                    <a:pt x="58102" y="3810"/>
                  </a:lnTo>
                  <a:lnTo>
                    <a:pt x="54293" y="3810"/>
                  </a:lnTo>
                  <a:lnTo>
                    <a:pt x="54293" y="3810"/>
                  </a:lnTo>
                  <a:close/>
                  <a:moveTo>
                    <a:pt x="43815" y="3810"/>
                  </a:moveTo>
                  <a:lnTo>
                    <a:pt x="43815" y="0"/>
                  </a:lnTo>
                  <a:lnTo>
                    <a:pt x="47625" y="0"/>
                  </a:lnTo>
                  <a:lnTo>
                    <a:pt x="47625" y="3810"/>
                  </a:lnTo>
                  <a:lnTo>
                    <a:pt x="43815" y="3810"/>
                  </a:lnTo>
                  <a:lnTo>
                    <a:pt x="43815" y="3810"/>
                  </a:lnTo>
                  <a:close/>
                  <a:moveTo>
                    <a:pt x="32385" y="3810"/>
                  </a:moveTo>
                  <a:lnTo>
                    <a:pt x="32385" y="0"/>
                  </a:lnTo>
                  <a:lnTo>
                    <a:pt x="36195" y="0"/>
                  </a:lnTo>
                  <a:lnTo>
                    <a:pt x="36195" y="3810"/>
                  </a:lnTo>
                  <a:lnTo>
                    <a:pt x="32385" y="3810"/>
                  </a:lnTo>
                  <a:lnTo>
                    <a:pt x="32385" y="3810"/>
                  </a:lnTo>
                  <a:close/>
                  <a:moveTo>
                    <a:pt x="21908" y="3810"/>
                  </a:moveTo>
                  <a:lnTo>
                    <a:pt x="21908" y="0"/>
                  </a:lnTo>
                  <a:lnTo>
                    <a:pt x="25718" y="0"/>
                  </a:lnTo>
                  <a:lnTo>
                    <a:pt x="25718" y="3810"/>
                  </a:lnTo>
                  <a:lnTo>
                    <a:pt x="21908" y="3810"/>
                  </a:lnTo>
                  <a:lnTo>
                    <a:pt x="21908" y="3810"/>
                  </a:lnTo>
                  <a:close/>
                  <a:moveTo>
                    <a:pt x="11430" y="3810"/>
                  </a:moveTo>
                  <a:lnTo>
                    <a:pt x="11430" y="0"/>
                  </a:lnTo>
                  <a:lnTo>
                    <a:pt x="15240" y="0"/>
                  </a:lnTo>
                  <a:lnTo>
                    <a:pt x="15240" y="3810"/>
                  </a:lnTo>
                  <a:lnTo>
                    <a:pt x="11430" y="3810"/>
                  </a:lnTo>
                  <a:lnTo>
                    <a:pt x="11430" y="3810"/>
                  </a:lnTo>
                  <a:close/>
                  <a:moveTo>
                    <a:pt x="0" y="3810"/>
                  </a:moveTo>
                  <a:lnTo>
                    <a:pt x="0" y="0"/>
                  </a:lnTo>
                  <a:lnTo>
                    <a:pt x="3810" y="0"/>
                  </a:lnTo>
                  <a:lnTo>
                    <a:pt x="3810" y="3810"/>
                  </a:lnTo>
                  <a:lnTo>
                    <a:pt x="0" y="3810"/>
                  </a:lnTo>
                  <a:lnTo>
                    <a:pt x="0" y="3810"/>
                  </a:lnTo>
                  <a:close/>
                </a:path>
              </a:pathLst>
            </a:custGeom>
            <a:solidFill>
              <a:srgbClr val="FFFFFF"/>
            </a:solidFill>
            <a:ln w="9525"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62DE399F-FB48-4B0C-89EF-B124C544603A}"/>
                </a:ext>
              </a:extLst>
            </p:cNvPr>
            <p:cNvSpPr/>
            <p:nvPr/>
          </p:nvSpPr>
          <p:spPr>
            <a:xfrm>
              <a:off x="4962525" y="2762250"/>
              <a:ext cx="457200" cy="161925"/>
            </a:xfrm>
            <a:custGeom>
              <a:avLst/>
              <a:gdLst>
                <a:gd name="connsiteX0" fmla="*/ 4763 w 457200"/>
                <a:gd name="connsiteY0" fmla="*/ 1905 h 161925"/>
                <a:gd name="connsiteX1" fmla="*/ 2858 w 457200"/>
                <a:gd name="connsiteY1" fmla="*/ 4763 h 161925"/>
                <a:gd name="connsiteX2" fmla="*/ 0 w 457200"/>
                <a:gd name="connsiteY2" fmla="*/ 2858 h 161925"/>
                <a:gd name="connsiteX3" fmla="*/ 1905 w 457200"/>
                <a:gd name="connsiteY3" fmla="*/ 0 h 161925"/>
                <a:gd name="connsiteX4" fmla="*/ 4763 w 457200"/>
                <a:gd name="connsiteY4" fmla="*/ 1905 h 161925"/>
                <a:gd name="connsiteX5" fmla="*/ 4763 w 457200"/>
                <a:gd name="connsiteY5" fmla="*/ 1905 h 161925"/>
                <a:gd name="connsiteX6" fmla="*/ 13335 w 457200"/>
                <a:gd name="connsiteY6" fmla="*/ 9525 h 161925"/>
                <a:gd name="connsiteX7" fmla="*/ 10478 w 457200"/>
                <a:gd name="connsiteY7" fmla="*/ 12383 h 161925"/>
                <a:gd name="connsiteX8" fmla="*/ 7620 w 457200"/>
                <a:gd name="connsiteY8" fmla="*/ 9525 h 161925"/>
                <a:gd name="connsiteX9" fmla="*/ 9525 w 457200"/>
                <a:gd name="connsiteY9" fmla="*/ 6668 h 161925"/>
                <a:gd name="connsiteX10" fmla="*/ 13335 w 457200"/>
                <a:gd name="connsiteY10" fmla="*/ 9525 h 161925"/>
                <a:gd name="connsiteX11" fmla="*/ 13335 w 457200"/>
                <a:gd name="connsiteY11" fmla="*/ 9525 h 161925"/>
                <a:gd name="connsiteX12" fmla="*/ 20955 w 457200"/>
                <a:gd name="connsiteY12" fmla="*/ 16193 h 161925"/>
                <a:gd name="connsiteX13" fmla="*/ 18098 w 457200"/>
                <a:gd name="connsiteY13" fmla="*/ 19050 h 161925"/>
                <a:gd name="connsiteX14" fmla="*/ 16193 w 457200"/>
                <a:gd name="connsiteY14" fmla="*/ 17145 h 161925"/>
                <a:gd name="connsiteX15" fmla="*/ 18098 w 457200"/>
                <a:gd name="connsiteY15" fmla="*/ 14288 h 161925"/>
                <a:gd name="connsiteX16" fmla="*/ 20955 w 457200"/>
                <a:gd name="connsiteY16" fmla="*/ 16193 h 161925"/>
                <a:gd name="connsiteX17" fmla="*/ 20955 w 457200"/>
                <a:gd name="connsiteY17" fmla="*/ 16193 h 161925"/>
                <a:gd name="connsiteX18" fmla="*/ 28575 w 457200"/>
                <a:gd name="connsiteY18" fmla="*/ 23813 h 161925"/>
                <a:gd name="connsiteX19" fmla="*/ 26670 w 457200"/>
                <a:gd name="connsiteY19" fmla="*/ 26670 h 161925"/>
                <a:gd name="connsiteX20" fmla="*/ 23813 w 457200"/>
                <a:gd name="connsiteY20" fmla="*/ 23813 h 161925"/>
                <a:gd name="connsiteX21" fmla="*/ 25718 w 457200"/>
                <a:gd name="connsiteY21" fmla="*/ 20955 h 161925"/>
                <a:gd name="connsiteX22" fmla="*/ 28575 w 457200"/>
                <a:gd name="connsiteY22" fmla="*/ 23813 h 161925"/>
                <a:gd name="connsiteX23" fmla="*/ 28575 w 457200"/>
                <a:gd name="connsiteY23" fmla="*/ 23813 h 161925"/>
                <a:gd name="connsiteX24" fmla="*/ 154305 w 457200"/>
                <a:gd name="connsiteY24" fmla="*/ 29528 h 161925"/>
                <a:gd name="connsiteX25" fmla="*/ 154305 w 457200"/>
                <a:gd name="connsiteY25" fmla="*/ 33338 h 161925"/>
                <a:gd name="connsiteX26" fmla="*/ 150495 w 457200"/>
                <a:gd name="connsiteY26" fmla="*/ 33338 h 161925"/>
                <a:gd name="connsiteX27" fmla="*/ 150495 w 457200"/>
                <a:gd name="connsiteY27" fmla="*/ 29528 h 161925"/>
                <a:gd name="connsiteX28" fmla="*/ 154305 w 457200"/>
                <a:gd name="connsiteY28" fmla="*/ 29528 h 161925"/>
                <a:gd name="connsiteX29" fmla="*/ 154305 w 457200"/>
                <a:gd name="connsiteY29" fmla="*/ 29528 h 161925"/>
                <a:gd name="connsiteX30" fmla="*/ 165735 w 457200"/>
                <a:gd name="connsiteY30" fmla="*/ 29528 h 161925"/>
                <a:gd name="connsiteX31" fmla="*/ 165735 w 457200"/>
                <a:gd name="connsiteY31" fmla="*/ 33338 h 161925"/>
                <a:gd name="connsiteX32" fmla="*/ 161925 w 457200"/>
                <a:gd name="connsiteY32" fmla="*/ 33338 h 161925"/>
                <a:gd name="connsiteX33" fmla="*/ 161925 w 457200"/>
                <a:gd name="connsiteY33" fmla="*/ 29528 h 161925"/>
                <a:gd name="connsiteX34" fmla="*/ 165735 w 457200"/>
                <a:gd name="connsiteY34" fmla="*/ 29528 h 161925"/>
                <a:gd name="connsiteX35" fmla="*/ 165735 w 457200"/>
                <a:gd name="connsiteY35" fmla="*/ 29528 h 161925"/>
                <a:gd name="connsiteX36" fmla="*/ 176213 w 457200"/>
                <a:gd name="connsiteY36" fmla="*/ 29528 h 161925"/>
                <a:gd name="connsiteX37" fmla="*/ 176213 w 457200"/>
                <a:gd name="connsiteY37" fmla="*/ 33338 h 161925"/>
                <a:gd name="connsiteX38" fmla="*/ 172403 w 457200"/>
                <a:gd name="connsiteY38" fmla="*/ 33338 h 161925"/>
                <a:gd name="connsiteX39" fmla="*/ 172403 w 457200"/>
                <a:gd name="connsiteY39" fmla="*/ 29528 h 161925"/>
                <a:gd name="connsiteX40" fmla="*/ 176213 w 457200"/>
                <a:gd name="connsiteY40" fmla="*/ 29528 h 161925"/>
                <a:gd name="connsiteX41" fmla="*/ 176213 w 457200"/>
                <a:gd name="connsiteY41" fmla="*/ 29528 h 161925"/>
                <a:gd name="connsiteX42" fmla="*/ 186690 w 457200"/>
                <a:gd name="connsiteY42" fmla="*/ 29528 h 161925"/>
                <a:gd name="connsiteX43" fmla="*/ 186690 w 457200"/>
                <a:gd name="connsiteY43" fmla="*/ 33338 h 161925"/>
                <a:gd name="connsiteX44" fmla="*/ 182880 w 457200"/>
                <a:gd name="connsiteY44" fmla="*/ 33338 h 161925"/>
                <a:gd name="connsiteX45" fmla="*/ 182880 w 457200"/>
                <a:gd name="connsiteY45" fmla="*/ 29528 h 161925"/>
                <a:gd name="connsiteX46" fmla="*/ 186690 w 457200"/>
                <a:gd name="connsiteY46" fmla="*/ 29528 h 161925"/>
                <a:gd name="connsiteX47" fmla="*/ 186690 w 457200"/>
                <a:gd name="connsiteY47" fmla="*/ 29528 h 161925"/>
                <a:gd name="connsiteX48" fmla="*/ 197168 w 457200"/>
                <a:gd name="connsiteY48" fmla="*/ 30480 h 161925"/>
                <a:gd name="connsiteX49" fmla="*/ 197168 w 457200"/>
                <a:gd name="connsiteY49" fmla="*/ 34290 h 161925"/>
                <a:gd name="connsiteX50" fmla="*/ 193358 w 457200"/>
                <a:gd name="connsiteY50" fmla="*/ 34290 h 161925"/>
                <a:gd name="connsiteX51" fmla="*/ 193358 w 457200"/>
                <a:gd name="connsiteY51" fmla="*/ 30480 h 161925"/>
                <a:gd name="connsiteX52" fmla="*/ 197168 w 457200"/>
                <a:gd name="connsiteY52" fmla="*/ 30480 h 161925"/>
                <a:gd name="connsiteX53" fmla="*/ 197168 w 457200"/>
                <a:gd name="connsiteY53" fmla="*/ 30480 h 161925"/>
                <a:gd name="connsiteX54" fmla="*/ 207645 w 457200"/>
                <a:gd name="connsiteY54" fmla="*/ 30480 h 161925"/>
                <a:gd name="connsiteX55" fmla="*/ 207645 w 457200"/>
                <a:gd name="connsiteY55" fmla="*/ 34290 h 161925"/>
                <a:gd name="connsiteX56" fmla="*/ 203835 w 457200"/>
                <a:gd name="connsiteY56" fmla="*/ 34290 h 161925"/>
                <a:gd name="connsiteX57" fmla="*/ 203835 w 457200"/>
                <a:gd name="connsiteY57" fmla="*/ 30480 h 161925"/>
                <a:gd name="connsiteX58" fmla="*/ 207645 w 457200"/>
                <a:gd name="connsiteY58" fmla="*/ 30480 h 161925"/>
                <a:gd name="connsiteX59" fmla="*/ 207645 w 457200"/>
                <a:gd name="connsiteY59" fmla="*/ 30480 h 161925"/>
                <a:gd name="connsiteX60" fmla="*/ 218123 w 457200"/>
                <a:gd name="connsiteY60" fmla="*/ 30480 h 161925"/>
                <a:gd name="connsiteX61" fmla="*/ 218123 w 457200"/>
                <a:gd name="connsiteY61" fmla="*/ 34290 h 161925"/>
                <a:gd name="connsiteX62" fmla="*/ 214313 w 457200"/>
                <a:gd name="connsiteY62" fmla="*/ 34290 h 161925"/>
                <a:gd name="connsiteX63" fmla="*/ 214313 w 457200"/>
                <a:gd name="connsiteY63" fmla="*/ 30480 h 161925"/>
                <a:gd name="connsiteX64" fmla="*/ 218123 w 457200"/>
                <a:gd name="connsiteY64" fmla="*/ 30480 h 161925"/>
                <a:gd name="connsiteX65" fmla="*/ 218123 w 457200"/>
                <a:gd name="connsiteY65" fmla="*/ 30480 h 161925"/>
                <a:gd name="connsiteX66" fmla="*/ 228600 w 457200"/>
                <a:gd name="connsiteY66" fmla="*/ 30480 h 161925"/>
                <a:gd name="connsiteX67" fmla="*/ 228600 w 457200"/>
                <a:gd name="connsiteY67" fmla="*/ 34290 h 161925"/>
                <a:gd name="connsiteX68" fmla="*/ 224790 w 457200"/>
                <a:gd name="connsiteY68" fmla="*/ 34290 h 161925"/>
                <a:gd name="connsiteX69" fmla="*/ 224790 w 457200"/>
                <a:gd name="connsiteY69" fmla="*/ 30480 h 161925"/>
                <a:gd name="connsiteX70" fmla="*/ 228600 w 457200"/>
                <a:gd name="connsiteY70" fmla="*/ 30480 h 161925"/>
                <a:gd name="connsiteX71" fmla="*/ 228600 w 457200"/>
                <a:gd name="connsiteY71" fmla="*/ 30480 h 161925"/>
                <a:gd name="connsiteX72" fmla="*/ 240030 w 457200"/>
                <a:gd name="connsiteY72" fmla="*/ 31433 h 161925"/>
                <a:gd name="connsiteX73" fmla="*/ 240030 w 457200"/>
                <a:gd name="connsiteY73" fmla="*/ 35243 h 161925"/>
                <a:gd name="connsiteX74" fmla="*/ 236220 w 457200"/>
                <a:gd name="connsiteY74" fmla="*/ 35243 h 161925"/>
                <a:gd name="connsiteX75" fmla="*/ 236220 w 457200"/>
                <a:gd name="connsiteY75" fmla="*/ 31433 h 161925"/>
                <a:gd name="connsiteX76" fmla="*/ 240030 w 457200"/>
                <a:gd name="connsiteY76" fmla="*/ 31433 h 161925"/>
                <a:gd name="connsiteX77" fmla="*/ 240030 w 457200"/>
                <a:gd name="connsiteY77" fmla="*/ 31433 h 161925"/>
                <a:gd name="connsiteX78" fmla="*/ 250508 w 457200"/>
                <a:gd name="connsiteY78" fmla="*/ 31433 h 161925"/>
                <a:gd name="connsiteX79" fmla="*/ 250508 w 457200"/>
                <a:gd name="connsiteY79" fmla="*/ 35243 h 161925"/>
                <a:gd name="connsiteX80" fmla="*/ 246698 w 457200"/>
                <a:gd name="connsiteY80" fmla="*/ 35243 h 161925"/>
                <a:gd name="connsiteX81" fmla="*/ 246698 w 457200"/>
                <a:gd name="connsiteY81" fmla="*/ 31433 h 161925"/>
                <a:gd name="connsiteX82" fmla="*/ 250508 w 457200"/>
                <a:gd name="connsiteY82" fmla="*/ 31433 h 161925"/>
                <a:gd name="connsiteX83" fmla="*/ 250508 w 457200"/>
                <a:gd name="connsiteY83" fmla="*/ 31433 h 161925"/>
                <a:gd name="connsiteX84" fmla="*/ 260985 w 457200"/>
                <a:gd name="connsiteY84" fmla="*/ 31433 h 161925"/>
                <a:gd name="connsiteX85" fmla="*/ 260985 w 457200"/>
                <a:gd name="connsiteY85" fmla="*/ 35243 h 161925"/>
                <a:gd name="connsiteX86" fmla="*/ 257175 w 457200"/>
                <a:gd name="connsiteY86" fmla="*/ 35243 h 161925"/>
                <a:gd name="connsiteX87" fmla="*/ 257175 w 457200"/>
                <a:gd name="connsiteY87" fmla="*/ 31433 h 161925"/>
                <a:gd name="connsiteX88" fmla="*/ 260985 w 457200"/>
                <a:gd name="connsiteY88" fmla="*/ 31433 h 161925"/>
                <a:gd name="connsiteX89" fmla="*/ 260985 w 457200"/>
                <a:gd name="connsiteY89" fmla="*/ 31433 h 161925"/>
                <a:gd name="connsiteX90" fmla="*/ 271463 w 457200"/>
                <a:gd name="connsiteY90" fmla="*/ 32385 h 161925"/>
                <a:gd name="connsiteX91" fmla="*/ 271463 w 457200"/>
                <a:gd name="connsiteY91" fmla="*/ 36195 h 161925"/>
                <a:gd name="connsiteX92" fmla="*/ 267653 w 457200"/>
                <a:gd name="connsiteY92" fmla="*/ 36195 h 161925"/>
                <a:gd name="connsiteX93" fmla="*/ 267653 w 457200"/>
                <a:gd name="connsiteY93" fmla="*/ 32385 h 161925"/>
                <a:gd name="connsiteX94" fmla="*/ 271463 w 457200"/>
                <a:gd name="connsiteY94" fmla="*/ 32385 h 161925"/>
                <a:gd name="connsiteX95" fmla="*/ 271463 w 457200"/>
                <a:gd name="connsiteY95" fmla="*/ 32385 h 161925"/>
                <a:gd name="connsiteX96" fmla="*/ 281940 w 457200"/>
                <a:gd name="connsiteY96" fmla="*/ 32385 h 161925"/>
                <a:gd name="connsiteX97" fmla="*/ 281940 w 457200"/>
                <a:gd name="connsiteY97" fmla="*/ 36195 h 161925"/>
                <a:gd name="connsiteX98" fmla="*/ 278130 w 457200"/>
                <a:gd name="connsiteY98" fmla="*/ 36195 h 161925"/>
                <a:gd name="connsiteX99" fmla="*/ 278130 w 457200"/>
                <a:gd name="connsiteY99" fmla="*/ 32385 h 161925"/>
                <a:gd name="connsiteX100" fmla="*/ 281940 w 457200"/>
                <a:gd name="connsiteY100" fmla="*/ 32385 h 161925"/>
                <a:gd name="connsiteX101" fmla="*/ 281940 w 457200"/>
                <a:gd name="connsiteY101" fmla="*/ 32385 h 161925"/>
                <a:gd name="connsiteX102" fmla="*/ 292418 w 457200"/>
                <a:gd name="connsiteY102" fmla="*/ 32385 h 161925"/>
                <a:gd name="connsiteX103" fmla="*/ 292418 w 457200"/>
                <a:gd name="connsiteY103" fmla="*/ 36195 h 161925"/>
                <a:gd name="connsiteX104" fmla="*/ 288608 w 457200"/>
                <a:gd name="connsiteY104" fmla="*/ 36195 h 161925"/>
                <a:gd name="connsiteX105" fmla="*/ 288608 w 457200"/>
                <a:gd name="connsiteY105" fmla="*/ 32385 h 161925"/>
                <a:gd name="connsiteX106" fmla="*/ 292418 w 457200"/>
                <a:gd name="connsiteY106" fmla="*/ 32385 h 161925"/>
                <a:gd name="connsiteX107" fmla="*/ 292418 w 457200"/>
                <a:gd name="connsiteY107" fmla="*/ 32385 h 161925"/>
                <a:gd name="connsiteX108" fmla="*/ 302895 w 457200"/>
                <a:gd name="connsiteY108" fmla="*/ 32385 h 161925"/>
                <a:gd name="connsiteX109" fmla="*/ 302895 w 457200"/>
                <a:gd name="connsiteY109" fmla="*/ 36195 h 161925"/>
                <a:gd name="connsiteX110" fmla="*/ 299085 w 457200"/>
                <a:gd name="connsiteY110" fmla="*/ 36195 h 161925"/>
                <a:gd name="connsiteX111" fmla="*/ 299085 w 457200"/>
                <a:gd name="connsiteY111" fmla="*/ 32385 h 161925"/>
                <a:gd name="connsiteX112" fmla="*/ 302895 w 457200"/>
                <a:gd name="connsiteY112" fmla="*/ 32385 h 161925"/>
                <a:gd name="connsiteX113" fmla="*/ 302895 w 457200"/>
                <a:gd name="connsiteY113" fmla="*/ 32385 h 161925"/>
                <a:gd name="connsiteX114" fmla="*/ 314325 w 457200"/>
                <a:gd name="connsiteY114" fmla="*/ 33338 h 161925"/>
                <a:gd name="connsiteX115" fmla="*/ 314325 w 457200"/>
                <a:gd name="connsiteY115" fmla="*/ 37148 h 161925"/>
                <a:gd name="connsiteX116" fmla="*/ 310515 w 457200"/>
                <a:gd name="connsiteY116" fmla="*/ 37148 h 161925"/>
                <a:gd name="connsiteX117" fmla="*/ 310515 w 457200"/>
                <a:gd name="connsiteY117" fmla="*/ 33338 h 161925"/>
                <a:gd name="connsiteX118" fmla="*/ 314325 w 457200"/>
                <a:gd name="connsiteY118" fmla="*/ 33338 h 161925"/>
                <a:gd name="connsiteX119" fmla="*/ 314325 w 457200"/>
                <a:gd name="connsiteY119" fmla="*/ 33338 h 161925"/>
                <a:gd name="connsiteX120" fmla="*/ 324803 w 457200"/>
                <a:gd name="connsiteY120" fmla="*/ 33338 h 161925"/>
                <a:gd name="connsiteX121" fmla="*/ 324803 w 457200"/>
                <a:gd name="connsiteY121" fmla="*/ 37148 h 161925"/>
                <a:gd name="connsiteX122" fmla="*/ 320993 w 457200"/>
                <a:gd name="connsiteY122" fmla="*/ 37148 h 161925"/>
                <a:gd name="connsiteX123" fmla="*/ 320993 w 457200"/>
                <a:gd name="connsiteY123" fmla="*/ 33338 h 161925"/>
                <a:gd name="connsiteX124" fmla="*/ 324803 w 457200"/>
                <a:gd name="connsiteY124" fmla="*/ 33338 h 161925"/>
                <a:gd name="connsiteX125" fmla="*/ 324803 w 457200"/>
                <a:gd name="connsiteY125" fmla="*/ 33338 h 161925"/>
                <a:gd name="connsiteX126" fmla="*/ 335280 w 457200"/>
                <a:gd name="connsiteY126" fmla="*/ 33338 h 161925"/>
                <a:gd name="connsiteX127" fmla="*/ 335280 w 457200"/>
                <a:gd name="connsiteY127" fmla="*/ 37148 h 161925"/>
                <a:gd name="connsiteX128" fmla="*/ 331470 w 457200"/>
                <a:gd name="connsiteY128" fmla="*/ 37148 h 161925"/>
                <a:gd name="connsiteX129" fmla="*/ 331470 w 457200"/>
                <a:gd name="connsiteY129" fmla="*/ 33338 h 161925"/>
                <a:gd name="connsiteX130" fmla="*/ 335280 w 457200"/>
                <a:gd name="connsiteY130" fmla="*/ 33338 h 161925"/>
                <a:gd name="connsiteX131" fmla="*/ 335280 w 457200"/>
                <a:gd name="connsiteY131" fmla="*/ 33338 h 161925"/>
                <a:gd name="connsiteX132" fmla="*/ 345758 w 457200"/>
                <a:gd name="connsiteY132" fmla="*/ 33338 h 161925"/>
                <a:gd name="connsiteX133" fmla="*/ 345758 w 457200"/>
                <a:gd name="connsiteY133" fmla="*/ 37148 h 161925"/>
                <a:gd name="connsiteX134" fmla="*/ 341948 w 457200"/>
                <a:gd name="connsiteY134" fmla="*/ 37148 h 161925"/>
                <a:gd name="connsiteX135" fmla="*/ 341948 w 457200"/>
                <a:gd name="connsiteY135" fmla="*/ 33338 h 161925"/>
                <a:gd name="connsiteX136" fmla="*/ 345758 w 457200"/>
                <a:gd name="connsiteY136" fmla="*/ 33338 h 161925"/>
                <a:gd name="connsiteX137" fmla="*/ 345758 w 457200"/>
                <a:gd name="connsiteY137" fmla="*/ 33338 h 161925"/>
                <a:gd name="connsiteX138" fmla="*/ 356235 w 457200"/>
                <a:gd name="connsiteY138" fmla="*/ 34290 h 161925"/>
                <a:gd name="connsiteX139" fmla="*/ 356235 w 457200"/>
                <a:gd name="connsiteY139" fmla="*/ 38100 h 161925"/>
                <a:gd name="connsiteX140" fmla="*/ 352425 w 457200"/>
                <a:gd name="connsiteY140" fmla="*/ 38100 h 161925"/>
                <a:gd name="connsiteX141" fmla="*/ 352425 w 457200"/>
                <a:gd name="connsiteY141" fmla="*/ 34290 h 161925"/>
                <a:gd name="connsiteX142" fmla="*/ 356235 w 457200"/>
                <a:gd name="connsiteY142" fmla="*/ 34290 h 161925"/>
                <a:gd name="connsiteX143" fmla="*/ 356235 w 457200"/>
                <a:gd name="connsiteY143" fmla="*/ 34290 h 161925"/>
                <a:gd name="connsiteX144" fmla="*/ 366713 w 457200"/>
                <a:gd name="connsiteY144" fmla="*/ 34290 h 161925"/>
                <a:gd name="connsiteX145" fmla="*/ 366713 w 457200"/>
                <a:gd name="connsiteY145" fmla="*/ 38100 h 161925"/>
                <a:gd name="connsiteX146" fmla="*/ 362903 w 457200"/>
                <a:gd name="connsiteY146" fmla="*/ 38100 h 161925"/>
                <a:gd name="connsiteX147" fmla="*/ 362903 w 457200"/>
                <a:gd name="connsiteY147" fmla="*/ 34290 h 161925"/>
                <a:gd name="connsiteX148" fmla="*/ 366713 w 457200"/>
                <a:gd name="connsiteY148" fmla="*/ 34290 h 161925"/>
                <a:gd name="connsiteX149" fmla="*/ 366713 w 457200"/>
                <a:gd name="connsiteY149" fmla="*/ 34290 h 161925"/>
                <a:gd name="connsiteX150" fmla="*/ 145733 w 457200"/>
                <a:gd name="connsiteY150" fmla="*/ 33338 h 161925"/>
                <a:gd name="connsiteX151" fmla="*/ 142875 w 457200"/>
                <a:gd name="connsiteY151" fmla="*/ 36195 h 161925"/>
                <a:gd name="connsiteX152" fmla="*/ 140018 w 457200"/>
                <a:gd name="connsiteY152" fmla="*/ 33338 h 161925"/>
                <a:gd name="connsiteX153" fmla="*/ 142875 w 457200"/>
                <a:gd name="connsiteY153" fmla="*/ 30480 h 161925"/>
                <a:gd name="connsiteX154" fmla="*/ 145733 w 457200"/>
                <a:gd name="connsiteY154" fmla="*/ 33338 h 161925"/>
                <a:gd name="connsiteX155" fmla="*/ 145733 w 457200"/>
                <a:gd name="connsiteY155" fmla="*/ 33338 h 161925"/>
                <a:gd name="connsiteX156" fmla="*/ 36195 w 457200"/>
                <a:gd name="connsiteY156" fmla="*/ 30480 h 161925"/>
                <a:gd name="connsiteX157" fmla="*/ 34290 w 457200"/>
                <a:gd name="connsiteY157" fmla="*/ 33338 h 161925"/>
                <a:gd name="connsiteX158" fmla="*/ 31433 w 457200"/>
                <a:gd name="connsiteY158" fmla="*/ 30480 h 161925"/>
                <a:gd name="connsiteX159" fmla="*/ 34290 w 457200"/>
                <a:gd name="connsiteY159" fmla="*/ 28575 h 161925"/>
                <a:gd name="connsiteX160" fmla="*/ 36195 w 457200"/>
                <a:gd name="connsiteY160" fmla="*/ 30480 h 161925"/>
                <a:gd name="connsiteX161" fmla="*/ 36195 w 457200"/>
                <a:gd name="connsiteY161" fmla="*/ 30480 h 161925"/>
                <a:gd name="connsiteX162" fmla="*/ 376238 w 457200"/>
                <a:gd name="connsiteY162" fmla="*/ 40958 h 161925"/>
                <a:gd name="connsiteX163" fmla="*/ 373380 w 457200"/>
                <a:gd name="connsiteY163" fmla="*/ 42863 h 161925"/>
                <a:gd name="connsiteX164" fmla="*/ 371475 w 457200"/>
                <a:gd name="connsiteY164" fmla="*/ 40005 h 161925"/>
                <a:gd name="connsiteX165" fmla="*/ 374333 w 457200"/>
                <a:gd name="connsiteY165" fmla="*/ 38100 h 161925"/>
                <a:gd name="connsiteX166" fmla="*/ 376238 w 457200"/>
                <a:gd name="connsiteY166" fmla="*/ 40958 h 161925"/>
                <a:gd name="connsiteX167" fmla="*/ 376238 w 457200"/>
                <a:gd name="connsiteY167" fmla="*/ 40958 h 161925"/>
                <a:gd name="connsiteX168" fmla="*/ 44768 w 457200"/>
                <a:gd name="connsiteY168" fmla="*/ 38100 h 161925"/>
                <a:gd name="connsiteX169" fmla="*/ 41910 w 457200"/>
                <a:gd name="connsiteY169" fmla="*/ 40005 h 161925"/>
                <a:gd name="connsiteX170" fmla="*/ 40005 w 457200"/>
                <a:gd name="connsiteY170" fmla="*/ 38100 h 161925"/>
                <a:gd name="connsiteX171" fmla="*/ 41910 w 457200"/>
                <a:gd name="connsiteY171" fmla="*/ 35243 h 161925"/>
                <a:gd name="connsiteX172" fmla="*/ 44768 w 457200"/>
                <a:gd name="connsiteY172" fmla="*/ 38100 h 161925"/>
                <a:gd name="connsiteX173" fmla="*/ 44768 w 457200"/>
                <a:gd name="connsiteY173" fmla="*/ 38100 h 161925"/>
                <a:gd name="connsiteX174" fmla="*/ 138113 w 457200"/>
                <a:gd name="connsiteY174" fmla="*/ 40958 h 161925"/>
                <a:gd name="connsiteX175" fmla="*/ 135255 w 457200"/>
                <a:gd name="connsiteY175" fmla="*/ 43815 h 161925"/>
                <a:gd name="connsiteX176" fmla="*/ 133350 w 457200"/>
                <a:gd name="connsiteY176" fmla="*/ 40958 h 161925"/>
                <a:gd name="connsiteX177" fmla="*/ 136208 w 457200"/>
                <a:gd name="connsiteY177" fmla="*/ 38100 h 161925"/>
                <a:gd name="connsiteX178" fmla="*/ 138113 w 457200"/>
                <a:gd name="connsiteY178" fmla="*/ 40958 h 161925"/>
                <a:gd name="connsiteX179" fmla="*/ 138113 w 457200"/>
                <a:gd name="connsiteY179" fmla="*/ 40958 h 161925"/>
                <a:gd name="connsiteX180" fmla="*/ 381953 w 457200"/>
                <a:gd name="connsiteY180" fmla="*/ 49530 h 161925"/>
                <a:gd name="connsiteX181" fmla="*/ 379095 w 457200"/>
                <a:gd name="connsiteY181" fmla="*/ 51435 h 161925"/>
                <a:gd name="connsiteX182" fmla="*/ 377190 w 457200"/>
                <a:gd name="connsiteY182" fmla="*/ 48578 h 161925"/>
                <a:gd name="connsiteX183" fmla="*/ 380048 w 457200"/>
                <a:gd name="connsiteY183" fmla="*/ 46673 h 161925"/>
                <a:gd name="connsiteX184" fmla="*/ 381953 w 457200"/>
                <a:gd name="connsiteY184" fmla="*/ 49530 h 161925"/>
                <a:gd name="connsiteX185" fmla="*/ 381953 w 457200"/>
                <a:gd name="connsiteY185" fmla="*/ 49530 h 161925"/>
                <a:gd name="connsiteX186" fmla="*/ 52388 w 457200"/>
                <a:gd name="connsiteY186" fmla="*/ 44768 h 161925"/>
                <a:gd name="connsiteX187" fmla="*/ 50483 w 457200"/>
                <a:gd name="connsiteY187" fmla="*/ 47625 h 161925"/>
                <a:gd name="connsiteX188" fmla="*/ 47625 w 457200"/>
                <a:gd name="connsiteY188" fmla="*/ 44768 h 161925"/>
                <a:gd name="connsiteX189" fmla="*/ 49530 w 457200"/>
                <a:gd name="connsiteY189" fmla="*/ 41910 h 161925"/>
                <a:gd name="connsiteX190" fmla="*/ 52388 w 457200"/>
                <a:gd name="connsiteY190" fmla="*/ 44768 h 161925"/>
                <a:gd name="connsiteX191" fmla="*/ 52388 w 457200"/>
                <a:gd name="connsiteY191" fmla="*/ 44768 h 161925"/>
                <a:gd name="connsiteX192" fmla="*/ 130493 w 457200"/>
                <a:gd name="connsiteY192" fmla="*/ 47625 h 161925"/>
                <a:gd name="connsiteX193" fmla="*/ 127635 w 457200"/>
                <a:gd name="connsiteY193" fmla="*/ 50483 h 161925"/>
                <a:gd name="connsiteX194" fmla="*/ 125730 w 457200"/>
                <a:gd name="connsiteY194" fmla="*/ 47625 h 161925"/>
                <a:gd name="connsiteX195" fmla="*/ 128588 w 457200"/>
                <a:gd name="connsiteY195" fmla="*/ 44768 h 161925"/>
                <a:gd name="connsiteX196" fmla="*/ 130493 w 457200"/>
                <a:gd name="connsiteY196" fmla="*/ 47625 h 161925"/>
                <a:gd name="connsiteX197" fmla="*/ 130493 w 457200"/>
                <a:gd name="connsiteY197" fmla="*/ 47625 h 161925"/>
                <a:gd name="connsiteX198" fmla="*/ 388620 w 457200"/>
                <a:gd name="connsiteY198" fmla="*/ 58103 h 161925"/>
                <a:gd name="connsiteX199" fmla="*/ 385763 w 457200"/>
                <a:gd name="connsiteY199" fmla="*/ 60008 h 161925"/>
                <a:gd name="connsiteX200" fmla="*/ 382905 w 457200"/>
                <a:gd name="connsiteY200" fmla="*/ 57150 h 161925"/>
                <a:gd name="connsiteX201" fmla="*/ 385763 w 457200"/>
                <a:gd name="connsiteY201" fmla="*/ 55245 h 161925"/>
                <a:gd name="connsiteX202" fmla="*/ 388620 w 457200"/>
                <a:gd name="connsiteY202" fmla="*/ 58103 h 161925"/>
                <a:gd name="connsiteX203" fmla="*/ 388620 w 457200"/>
                <a:gd name="connsiteY203" fmla="*/ 58103 h 161925"/>
                <a:gd name="connsiteX204" fmla="*/ 60008 w 457200"/>
                <a:gd name="connsiteY204" fmla="*/ 51435 h 161925"/>
                <a:gd name="connsiteX205" fmla="*/ 58103 w 457200"/>
                <a:gd name="connsiteY205" fmla="*/ 54293 h 161925"/>
                <a:gd name="connsiteX206" fmla="*/ 55245 w 457200"/>
                <a:gd name="connsiteY206" fmla="*/ 52388 h 161925"/>
                <a:gd name="connsiteX207" fmla="*/ 57150 w 457200"/>
                <a:gd name="connsiteY207" fmla="*/ 49530 h 161925"/>
                <a:gd name="connsiteX208" fmla="*/ 60008 w 457200"/>
                <a:gd name="connsiteY208" fmla="*/ 51435 h 161925"/>
                <a:gd name="connsiteX209" fmla="*/ 60008 w 457200"/>
                <a:gd name="connsiteY209" fmla="*/ 51435 h 161925"/>
                <a:gd name="connsiteX210" fmla="*/ 122873 w 457200"/>
                <a:gd name="connsiteY210" fmla="*/ 55245 h 161925"/>
                <a:gd name="connsiteX211" fmla="*/ 120015 w 457200"/>
                <a:gd name="connsiteY211" fmla="*/ 58103 h 161925"/>
                <a:gd name="connsiteX212" fmla="*/ 117158 w 457200"/>
                <a:gd name="connsiteY212" fmla="*/ 55245 h 161925"/>
                <a:gd name="connsiteX213" fmla="*/ 120015 w 457200"/>
                <a:gd name="connsiteY213" fmla="*/ 52388 h 161925"/>
                <a:gd name="connsiteX214" fmla="*/ 122873 w 457200"/>
                <a:gd name="connsiteY214" fmla="*/ 55245 h 161925"/>
                <a:gd name="connsiteX215" fmla="*/ 122873 w 457200"/>
                <a:gd name="connsiteY215" fmla="*/ 55245 h 161925"/>
                <a:gd name="connsiteX216" fmla="*/ 394335 w 457200"/>
                <a:gd name="connsiteY216" fmla="*/ 66675 h 161925"/>
                <a:gd name="connsiteX217" fmla="*/ 391478 w 457200"/>
                <a:gd name="connsiteY217" fmla="*/ 68580 h 161925"/>
                <a:gd name="connsiteX218" fmla="*/ 389573 w 457200"/>
                <a:gd name="connsiteY218" fmla="*/ 65723 h 161925"/>
                <a:gd name="connsiteX219" fmla="*/ 392430 w 457200"/>
                <a:gd name="connsiteY219" fmla="*/ 63818 h 161925"/>
                <a:gd name="connsiteX220" fmla="*/ 394335 w 457200"/>
                <a:gd name="connsiteY220" fmla="*/ 66675 h 161925"/>
                <a:gd name="connsiteX221" fmla="*/ 394335 w 457200"/>
                <a:gd name="connsiteY221" fmla="*/ 66675 h 161925"/>
                <a:gd name="connsiteX222" fmla="*/ 68580 w 457200"/>
                <a:gd name="connsiteY222" fmla="*/ 59055 h 161925"/>
                <a:gd name="connsiteX223" fmla="*/ 65723 w 457200"/>
                <a:gd name="connsiteY223" fmla="*/ 61913 h 161925"/>
                <a:gd name="connsiteX224" fmla="*/ 62865 w 457200"/>
                <a:gd name="connsiteY224" fmla="*/ 59055 h 161925"/>
                <a:gd name="connsiteX225" fmla="*/ 64770 w 457200"/>
                <a:gd name="connsiteY225" fmla="*/ 56198 h 161925"/>
                <a:gd name="connsiteX226" fmla="*/ 68580 w 457200"/>
                <a:gd name="connsiteY226" fmla="*/ 59055 h 161925"/>
                <a:gd name="connsiteX227" fmla="*/ 68580 w 457200"/>
                <a:gd name="connsiteY227" fmla="*/ 59055 h 161925"/>
                <a:gd name="connsiteX228" fmla="*/ 115253 w 457200"/>
                <a:gd name="connsiteY228" fmla="*/ 62865 h 161925"/>
                <a:gd name="connsiteX229" fmla="*/ 112395 w 457200"/>
                <a:gd name="connsiteY229" fmla="*/ 65723 h 161925"/>
                <a:gd name="connsiteX230" fmla="*/ 109538 w 457200"/>
                <a:gd name="connsiteY230" fmla="*/ 62865 h 161925"/>
                <a:gd name="connsiteX231" fmla="*/ 112395 w 457200"/>
                <a:gd name="connsiteY231" fmla="*/ 60008 h 161925"/>
                <a:gd name="connsiteX232" fmla="*/ 115253 w 457200"/>
                <a:gd name="connsiteY232" fmla="*/ 62865 h 161925"/>
                <a:gd name="connsiteX233" fmla="*/ 115253 w 457200"/>
                <a:gd name="connsiteY233" fmla="*/ 62865 h 161925"/>
                <a:gd name="connsiteX234" fmla="*/ 76200 w 457200"/>
                <a:gd name="connsiteY234" fmla="*/ 65723 h 161925"/>
                <a:gd name="connsiteX235" fmla="*/ 74295 w 457200"/>
                <a:gd name="connsiteY235" fmla="*/ 68580 h 161925"/>
                <a:gd name="connsiteX236" fmla="*/ 71438 w 457200"/>
                <a:gd name="connsiteY236" fmla="*/ 66675 h 161925"/>
                <a:gd name="connsiteX237" fmla="*/ 73343 w 457200"/>
                <a:gd name="connsiteY237" fmla="*/ 63818 h 161925"/>
                <a:gd name="connsiteX238" fmla="*/ 76200 w 457200"/>
                <a:gd name="connsiteY238" fmla="*/ 65723 h 161925"/>
                <a:gd name="connsiteX239" fmla="*/ 76200 w 457200"/>
                <a:gd name="connsiteY239" fmla="*/ 65723 h 161925"/>
                <a:gd name="connsiteX240" fmla="*/ 400050 w 457200"/>
                <a:gd name="connsiteY240" fmla="*/ 75248 h 161925"/>
                <a:gd name="connsiteX241" fmla="*/ 397193 w 457200"/>
                <a:gd name="connsiteY241" fmla="*/ 77153 h 161925"/>
                <a:gd name="connsiteX242" fmla="*/ 395288 w 457200"/>
                <a:gd name="connsiteY242" fmla="*/ 74295 h 161925"/>
                <a:gd name="connsiteX243" fmla="*/ 398145 w 457200"/>
                <a:gd name="connsiteY243" fmla="*/ 72390 h 161925"/>
                <a:gd name="connsiteX244" fmla="*/ 400050 w 457200"/>
                <a:gd name="connsiteY244" fmla="*/ 75248 h 161925"/>
                <a:gd name="connsiteX245" fmla="*/ 400050 w 457200"/>
                <a:gd name="connsiteY245" fmla="*/ 75248 h 161925"/>
                <a:gd name="connsiteX246" fmla="*/ 107633 w 457200"/>
                <a:gd name="connsiteY246" fmla="*/ 69533 h 161925"/>
                <a:gd name="connsiteX247" fmla="*/ 104775 w 457200"/>
                <a:gd name="connsiteY247" fmla="*/ 72390 h 161925"/>
                <a:gd name="connsiteX248" fmla="*/ 101918 w 457200"/>
                <a:gd name="connsiteY248" fmla="*/ 69533 h 161925"/>
                <a:gd name="connsiteX249" fmla="*/ 104775 w 457200"/>
                <a:gd name="connsiteY249" fmla="*/ 67628 h 161925"/>
                <a:gd name="connsiteX250" fmla="*/ 107633 w 457200"/>
                <a:gd name="connsiteY250" fmla="*/ 69533 h 161925"/>
                <a:gd name="connsiteX251" fmla="*/ 107633 w 457200"/>
                <a:gd name="connsiteY251" fmla="*/ 69533 h 161925"/>
                <a:gd name="connsiteX252" fmla="*/ 83820 w 457200"/>
                <a:gd name="connsiteY252" fmla="*/ 73343 h 161925"/>
                <a:gd name="connsiteX253" fmla="*/ 81915 w 457200"/>
                <a:gd name="connsiteY253" fmla="*/ 76200 h 161925"/>
                <a:gd name="connsiteX254" fmla="*/ 79058 w 457200"/>
                <a:gd name="connsiteY254" fmla="*/ 73343 h 161925"/>
                <a:gd name="connsiteX255" fmla="*/ 80963 w 457200"/>
                <a:gd name="connsiteY255" fmla="*/ 70485 h 161925"/>
                <a:gd name="connsiteX256" fmla="*/ 83820 w 457200"/>
                <a:gd name="connsiteY256" fmla="*/ 73343 h 161925"/>
                <a:gd name="connsiteX257" fmla="*/ 83820 w 457200"/>
                <a:gd name="connsiteY257" fmla="*/ 73343 h 161925"/>
                <a:gd name="connsiteX258" fmla="*/ 405765 w 457200"/>
                <a:gd name="connsiteY258" fmla="*/ 84773 h 161925"/>
                <a:gd name="connsiteX259" fmla="*/ 402908 w 457200"/>
                <a:gd name="connsiteY259" fmla="*/ 86678 h 161925"/>
                <a:gd name="connsiteX260" fmla="*/ 401003 w 457200"/>
                <a:gd name="connsiteY260" fmla="*/ 83820 h 161925"/>
                <a:gd name="connsiteX261" fmla="*/ 403860 w 457200"/>
                <a:gd name="connsiteY261" fmla="*/ 81915 h 161925"/>
                <a:gd name="connsiteX262" fmla="*/ 405765 w 457200"/>
                <a:gd name="connsiteY262" fmla="*/ 84773 h 161925"/>
                <a:gd name="connsiteX263" fmla="*/ 405765 w 457200"/>
                <a:gd name="connsiteY263" fmla="*/ 84773 h 161925"/>
                <a:gd name="connsiteX264" fmla="*/ 100013 w 457200"/>
                <a:gd name="connsiteY264" fmla="*/ 77153 h 161925"/>
                <a:gd name="connsiteX265" fmla="*/ 97155 w 457200"/>
                <a:gd name="connsiteY265" fmla="*/ 80010 h 161925"/>
                <a:gd name="connsiteX266" fmla="*/ 95250 w 457200"/>
                <a:gd name="connsiteY266" fmla="*/ 77153 h 161925"/>
                <a:gd name="connsiteX267" fmla="*/ 98108 w 457200"/>
                <a:gd name="connsiteY267" fmla="*/ 74295 h 161925"/>
                <a:gd name="connsiteX268" fmla="*/ 100013 w 457200"/>
                <a:gd name="connsiteY268" fmla="*/ 77153 h 161925"/>
                <a:gd name="connsiteX269" fmla="*/ 100013 w 457200"/>
                <a:gd name="connsiteY269" fmla="*/ 77153 h 161925"/>
                <a:gd name="connsiteX270" fmla="*/ 92393 w 457200"/>
                <a:gd name="connsiteY270" fmla="*/ 80010 h 161925"/>
                <a:gd name="connsiteX271" fmla="*/ 89535 w 457200"/>
                <a:gd name="connsiteY271" fmla="*/ 82868 h 161925"/>
                <a:gd name="connsiteX272" fmla="*/ 86678 w 457200"/>
                <a:gd name="connsiteY272" fmla="*/ 80963 h 161925"/>
                <a:gd name="connsiteX273" fmla="*/ 88583 w 457200"/>
                <a:gd name="connsiteY273" fmla="*/ 78105 h 161925"/>
                <a:gd name="connsiteX274" fmla="*/ 92393 w 457200"/>
                <a:gd name="connsiteY274" fmla="*/ 80010 h 161925"/>
                <a:gd name="connsiteX275" fmla="*/ 92393 w 457200"/>
                <a:gd name="connsiteY275" fmla="*/ 80010 h 161925"/>
                <a:gd name="connsiteX276" fmla="*/ 412433 w 457200"/>
                <a:gd name="connsiteY276" fmla="*/ 93345 h 161925"/>
                <a:gd name="connsiteX277" fmla="*/ 409575 w 457200"/>
                <a:gd name="connsiteY277" fmla="*/ 95250 h 161925"/>
                <a:gd name="connsiteX278" fmla="*/ 407670 w 457200"/>
                <a:gd name="connsiteY278" fmla="*/ 92393 h 161925"/>
                <a:gd name="connsiteX279" fmla="*/ 410528 w 457200"/>
                <a:gd name="connsiteY279" fmla="*/ 90488 h 161925"/>
                <a:gd name="connsiteX280" fmla="*/ 412433 w 457200"/>
                <a:gd name="connsiteY280" fmla="*/ 93345 h 161925"/>
                <a:gd name="connsiteX281" fmla="*/ 412433 w 457200"/>
                <a:gd name="connsiteY281" fmla="*/ 93345 h 161925"/>
                <a:gd name="connsiteX282" fmla="*/ 418148 w 457200"/>
                <a:gd name="connsiteY282" fmla="*/ 101918 h 161925"/>
                <a:gd name="connsiteX283" fmla="*/ 415290 w 457200"/>
                <a:gd name="connsiteY283" fmla="*/ 103823 h 161925"/>
                <a:gd name="connsiteX284" fmla="*/ 413385 w 457200"/>
                <a:gd name="connsiteY284" fmla="*/ 100965 h 161925"/>
                <a:gd name="connsiteX285" fmla="*/ 416243 w 457200"/>
                <a:gd name="connsiteY285" fmla="*/ 99060 h 161925"/>
                <a:gd name="connsiteX286" fmla="*/ 418148 w 457200"/>
                <a:gd name="connsiteY286" fmla="*/ 101918 h 161925"/>
                <a:gd name="connsiteX287" fmla="*/ 418148 w 457200"/>
                <a:gd name="connsiteY287" fmla="*/ 101918 h 161925"/>
                <a:gd name="connsiteX288" fmla="*/ 423863 w 457200"/>
                <a:gd name="connsiteY288" fmla="*/ 110490 h 161925"/>
                <a:gd name="connsiteX289" fmla="*/ 421005 w 457200"/>
                <a:gd name="connsiteY289" fmla="*/ 112395 h 161925"/>
                <a:gd name="connsiteX290" fmla="*/ 419100 w 457200"/>
                <a:gd name="connsiteY290" fmla="*/ 109538 h 161925"/>
                <a:gd name="connsiteX291" fmla="*/ 421958 w 457200"/>
                <a:gd name="connsiteY291" fmla="*/ 107633 h 161925"/>
                <a:gd name="connsiteX292" fmla="*/ 423863 w 457200"/>
                <a:gd name="connsiteY292" fmla="*/ 110490 h 161925"/>
                <a:gd name="connsiteX293" fmla="*/ 423863 w 457200"/>
                <a:gd name="connsiteY293" fmla="*/ 110490 h 161925"/>
                <a:gd name="connsiteX294" fmla="*/ 430530 w 457200"/>
                <a:gd name="connsiteY294" fmla="*/ 119063 h 161925"/>
                <a:gd name="connsiteX295" fmla="*/ 427673 w 457200"/>
                <a:gd name="connsiteY295" fmla="*/ 120968 h 161925"/>
                <a:gd name="connsiteX296" fmla="*/ 425768 w 457200"/>
                <a:gd name="connsiteY296" fmla="*/ 118110 h 161925"/>
                <a:gd name="connsiteX297" fmla="*/ 428625 w 457200"/>
                <a:gd name="connsiteY297" fmla="*/ 116205 h 161925"/>
                <a:gd name="connsiteX298" fmla="*/ 430530 w 457200"/>
                <a:gd name="connsiteY298" fmla="*/ 119063 h 161925"/>
                <a:gd name="connsiteX299" fmla="*/ 430530 w 457200"/>
                <a:gd name="connsiteY299" fmla="*/ 119063 h 161925"/>
                <a:gd name="connsiteX300" fmla="*/ 436245 w 457200"/>
                <a:gd name="connsiteY300" fmla="*/ 128588 h 161925"/>
                <a:gd name="connsiteX301" fmla="*/ 433388 w 457200"/>
                <a:gd name="connsiteY301" fmla="*/ 130493 h 161925"/>
                <a:gd name="connsiteX302" fmla="*/ 431483 w 457200"/>
                <a:gd name="connsiteY302" fmla="*/ 127635 h 161925"/>
                <a:gd name="connsiteX303" fmla="*/ 434340 w 457200"/>
                <a:gd name="connsiteY303" fmla="*/ 125730 h 161925"/>
                <a:gd name="connsiteX304" fmla="*/ 436245 w 457200"/>
                <a:gd name="connsiteY304" fmla="*/ 128588 h 161925"/>
                <a:gd name="connsiteX305" fmla="*/ 436245 w 457200"/>
                <a:gd name="connsiteY305" fmla="*/ 128588 h 161925"/>
                <a:gd name="connsiteX306" fmla="*/ 441960 w 457200"/>
                <a:gd name="connsiteY306" fmla="*/ 137160 h 161925"/>
                <a:gd name="connsiteX307" fmla="*/ 439103 w 457200"/>
                <a:gd name="connsiteY307" fmla="*/ 139065 h 161925"/>
                <a:gd name="connsiteX308" fmla="*/ 437198 w 457200"/>
                <a:gd name="connsiteY308" fmla="*/ 136208 h 161925"/>
                <a:gd name="connsiteX309" fmla="*/ 440055 w 457200"/>
                <a:gd name="connsiteY309" fmla="*/ 134303 h 161925"/>
                <a:gd name="connsiteX310" fmla="*/ 441960 w 457200"/>
                <a:gd name="connsiteY310" fmla="*/ 137160 h 161925"/>
                <a:gd name="connsiteX311" fmla="*/ 441960 w 457200"/>
                <a:gd name="connsiteY311" fmla="*/ 137160 h 161925"/>
                <a:gd name="connsiteX312" fmla="*/ 448628 w 457200"/>
                <a:gd name="connsiteY312" fmla="*/ 145733 h 161925"/>
                <a:gd name="connsiteX313" fmla="*/ 445770 w 457200"/>
                <a:gd name="connsiteY313" fmla="*/ 147638 h 161925"/>
                <a:gd name="connsiteX314" fmla="*/ 443865 w 457200"/>
                <a:gd name="connsiteY314" fmla="*/ 144780 h 161925"/>
                <a:gd name="connsiteX315" fmla="*/ 446723 w 457200"/>
                <a:gd name="connsiteY315" fmla="*/ 142875 h 161925"/>
                <a:gd name="connsiteX316" fmla="*/ 448628 w 457200"/>
                <a:gd name="connsiteY316" fmla="*/ 145733 h 161925"/>
                <a:gd name="connsiteX317" fmla="*/ 448628 w 457200"/>
                <a:gd name="connsiteY317" fmla="*/ 145733 h 161925"/>
                <a:gd name="connsiteX318" fmla="*/ 454343 w 457200"/>
                <a:gd name="connsiteY318" fmla="*/ 154305 h 161925"/>
                <a:gd name="connsiteX319" fmla="*/ 451485 w 457200"/>
                <a:gd name="connsiteY319" fmla="*/ 156210 h 161925"/>
                <a:gd name="connsiteX320" fmla="*/ 449580 w 457200"/>
                <a:gd name="connsiteY320" fmla="*/ 153353 h 161925"/>
                <a:gd name="connsiteX321" fmla="*/ 452438 w 457200"/>
                <a:gd name="connsiteY321" fmla="*/ 151448 h 161925"/>
                <a:gd name="connsiteX322" fmla="*/ 454343 w 457200"/>
                <a:gd name="connsiteY322" fmla="*/ 154305 h 161925"/>
                <a:gd name="connsiteX323" fmla="*/ 454343 w 457200"/>
                <a:gd name="connsiteY323" fmla="*/ 154305 h 161925"/>
                <a:gd name="connsiteX324" fmla="*/ 460058 w 457200"/>
                <a:gd name="connsiteY324" fmla="*/ 162878 h 161925"/>
                <a:gd name="connsiteX325" fmla="*/ 457200 w 457200"/>
                <a:gd name="connsiteY325" fmla="*/ 164783 h 161925"/>
                <a:gd name="connsiteX326" fmla="*/ 455295 w 457200"/>
                <a:gd name="connsiteY326" fmla="*/ 161925 h 161925"/>
                <a:gd name="connsiteX327" fmla="*/ 458153 w 457200"/>
                <a:gd name="connsiteY327" fmla="*/ 160020 h 161925"/>
                <a:gd name="connsiteX328" fmla="*/ 460058 w 457200"/>
                <a:gd name="connsiteY328" fmla="*/ 162878 h 161925"/>
                <a:gd name="connsiteX329" fmla="*/ 460058 w 457200"/>
                <a:gd name="connsiteY329" fmla="*/ 16287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457200" h="161925">
                  <a:moveTo>
                    <a:pt x="4763" y="1905"/>
                  </a:moveTo>
                  <a:lnTo>
                    <a:pt x="2858" y="4763"/>
                  </a:lnTo>
                  <a:lnTo>
                    <a:pt x="0" y="2858"/>
                  </a:lnTo>
                  <a:lnTo>
                    <a:pt x="1905" y="0"/>
                  </a:lnTo>
                  <a:lnTo>
                    <a:pt x="4763" y="1905"/>
                  </a:lnTo>
                  <a:lnTo>
                    <a:pt x="4763" y="1905"/>
                  </a:lnTo>
                  <a:close/>
                  <a:moveTo>
                    <a:pt x="13335" y="9525"/>
                  </a:moveTo>
                  <a:lnTo>
                    <a:pt x="10478" y="12383"/>
                  </a:lnTo>
                  <a:lnTo>
                    <a:pt x="7620" y="9525"/>
                  </a:lnTo>
                  <a:lnTo>
                    <a:pt x="9525" y="6668"/>
                  </a:lnTo>
                  <a:lnTo>
                    <a:pt x="13335" y="9525"/>
                  </a:lnTo>
                  <a:lnTo>
                    <a:pt x="13335" y="9525"/>
                  </a:lnTo>
                  <a:close/>
                  <a:moveTo>
                    <a:pt x="20955" y="16193"/>
                  </a:moveTo>
                  <a:lnTo>
                    <a:pt x="18098" y="19050"/>
                  </a:lnTo>
                  <a:lnTo>
                    <a:pt x="16193" y="17145"/>
                  </a:lnTo>
                  <a:lnTo>
                    <a:pt x="18098" y="14288"/>
                  </a:lnTo>
                  <a:lnTo>
                    <a:pt x="20955" y="16193"/>
                  </a:lnTo>
                  <a:lnTo>
                    <a:pt x="20955" y="16193"/>
                  </a:lnTo>
                  <a:close/>
                  <a:moveTo>
                    <a:pt x="28575" y="23813"/>
                  </a:moveTo>
                  <a:lnTo>
                    <a:pt x="26670" y="26670"/>
                  </a:lnTo>
                  <a:lnTo>
                    <a:pt x="23813" y="23813"/>
                  </a:lnTo>
                  <a:lnTo>
                    <a:pt x="25718" y="20955"/>
                  </a:lnTo>
                  <a:lnTo>
                    <a:pt x="28575" y="23813"/>
                  </a:lnTo>
                  <a:lnTo>
                    <a:pt x="28575" y="23813"/>
                  </a:lnTo>
                  <a:close/>
                  <a:moveTo>
                    <a:pt x="154305" y="29528"/>
                  </a:moveTo>
                  <a:lnTo>
                    <a:pt x="154305" y="33338"/>
                  </a:lnTo>
                  <a:lnTo>
                    <a:pt x="150495" y="33338"/>
                  </a:lnTo>
                  <a:lnTo>
                    <a:pt x="150495" y="29528"/>
                  </a:lnTo>
                  <a:lnTo>
                    <a:pt x="154305" y="29528"/>
                  </a:lnTo>
                  <a:lnTo>
                    <a:pt x="154305" y="29528"/>
                  </a:lnTo>
                  <a:close/>
                  <a:moveTo>
                    <a:pt x="165735" y="29528"/>
                  </a:moveTo>
                  <a:lnTo>
                    <a:pt x="165735" y="33338"/>
                  </a:lnTo>
                  <a:lnTo>
                    <a:pt x="161925" y="33338"/>
                  </a:lnTo>
                  <a:lnTo>
                    <a:pt x="161925" y="29528"/>
                  </a:lnTo>
                  <a:lnTo>
                    <a:pt x="165735" y="29528"/>
                  </a:lnTo>
                  <a:lnTo>
                    <a:pt x="165735" y="29528"/>
                  </a:lnTo>
                  <a:close/>
                  <a:moveTo>
                    <a:pt x="176213" y="29528"/>
                  </a:moveTo>
                  <a:lnTo>
                    <a:pt x="176213" y="33338"/>
                  </a:lnTo>
                  <a:lnTo>
                    <a:pt x="172403" y="33338"/>
                  </a:lnTo>
                  <a:lnTo>
                    <a:pt x="172403" y="29528"/>
                  </a:lnTo>
                  <a:lnTo>
                    <a:pt x="176213" y="29528"/>
                  </a:lnTo>
                  <a:lnTo>
                    <a:pt x="176213" y="29528"/>
                  </a:lnTo>
                  <a:close/>
                  <a:moveTo>
                    <a:pt x="186690" y="29528"/>
                  </a:moveTo>
                  <a:lnTo>
                    <a:pt x="186690" y="33338"/>
                  </a:lnTo>
                  <a:lnTo>
                    <a:pt x="182880" y="33338"/>
                  </a:lnTo>
                  <a:lnTo>
                    <a:pt x="182880" y="29528"/>
                  </a:lnTo>
                  <a:lnTo>
                    <a:pt x="186690" y="29528"/>
                  </a:lnTo>
                  <a:lnTo>
                    <a:pt x="186690" y="29528"/>
                  </a:lnTo>
                  <a:close/>
                  <a:moveTo>
                    <a:pt x="197168" y="30480"/>
                  </a:moveTo>
                  <a:lnTo>
                    <a:pt x="197168" y="34290"/>
                  </a:lnTo>
                  <a:lnTo>
                    <a:pt x="193358" y="34290"/>
                  </a:lnTo>
                  <a:lnTo>
                    <a:pt x="193358" y="30480"/>
                  </a:lnTo>
                  <a:lnTo>
                    <a:pt x="197168" y="30480"/>
                  </a:lnTo>
                  <a:lnTo>
                    <a:pt x="197168" y="30480"/>
                  </a:lnTo>
                  <a:close/>
                  <a:moveTo>
                    <a:pt x="207645" y="30480"/>
                  </a:moveTo>
                  <a:lnTo>
                    <a:pt x="207645" y="34290"/>
                  </a:lnTo>
                  <a:lnTo>
                    <a:pt x="203835" y="34290"/>
                  </a:lnTo>
                  <a:lnTo>
                    <a:pt x="203835" y="30480"/>
                  </a:lnTo>
                  <a:lnTo>
                    <a:pt x="207645" y="30480"/>
                  </a:lnTo>
                  <a:lnTo>
                    <a:pt x="207645" y="30480"/>
                  </a:lnTo>
                  <a:close/>
                  <a:moveTo>
                    <a:pt x="218123" y="30480"/>
                  </a:moveTo>
                  <a:lnTo>
                    <a:pt x="218123" y="34290"/>
                  </a:lnTo>
                  <a:lnTo>
                    <a:pt x="214313" y="34290"/>
                  </a:lnTo>
                  <a:lnTo>
                    <a:pt x="214313" y="30480"/>
                  </a:lnTo>
                  <a:lnTo>
                    <a:pt x="218123" y="30480"/>
                  </a:lnTo>
                  <a:lnTo>
                    <a:pt x="218123" y="30480"/>
                  </a:lnTo>
                  <a:close/>
                  <a:moveTo>
                    <a:pt x="228600" y="30480"/>
                  </a:moveTo>
                  <a:lnTo>
                    <a:pt x="228600" y="34290"/>
                  </a:lnTo>
                  <a:lnTo>
                    <a:pt x="224790" y="34290"/>
                  </a:lnTo>
                  <a:lnTo>
                    <a:pt x="224790" y="30480"/>
                  </a:lnTo>
                  <a:lnTo>
                    <a:pt x="228600" y="30480"/>
                  </a:lnTo>
                  <a:lnTo>
                    <a:pt x="228600" y="30480"/>
                  </a:lnTo>
                  <a:close/>
                  <a:moveTo>
                    <a:pt x="240030" y="31433"/>
                  </a:moveTo>
                  <a:lnTo>
                    <a:pt x="240030" y="35243"/>
                  </a:lnTo>
                  <a:lnTo>
                    <a:pt x="236220" y="35243"/>
                  </a:lnTo>
                  <a:lnTo>
                    <a:pt x="236220" y="31433"/>
                  </a:lnTo>
                  <a:lnTo>
                    <a:pt x="240030" y="31433"/>
                  </a:lnTo>
                  <a:lnTo>
                    <a:pt x="240030" y="31433"/>
                  </a:lnTo>
                  <a:close/>
                  <a:moveTo>
                    <a:pt x="250508" y="31433"/>
                  </a:moveTo>
                  <a:lnTo>
                    <a:pt x="250508" y="35243"/>
                  </a:lnTo>
                  <a:lnTo>
                    <a:pt x="246698" y="35243"/>
                  </a:lnTo>
                  <a:lnTo>
                    <a:pt x="246698" y="31433"/>
                  </a:lnTo>
                  <a:lnTo>
                    <a:pt x="250508" y="31433"/>
                  </a:lnTo>
                  <a:lnTo>
                    <a:pt x="250508" y="31433"/>
                  </a:lnTo>
                  <a:close/>
                  <a:moveTo>
                    <a:pt x="260985" y="31433"/>
                  </a:moveTo>
                  <a:lnTo>
                    <a:pt x="260985" y="35243"/>
                  </a:lnTo>
                  <a:lnTo>
                    <a:pt x="257175" y="35243"/>
                  </a:lnTo>
                  <a:lnTo>
                    <a:pt x="257175" y="31433"/>
                  </a:lnTo>
                  <a:lnTo>
                    <a:pt x="260985" y="31433"/>
                  </a:lnTo>
                  <a:lnTo>
                    <a:pt x="260985" y="31433"/>
                  </a:lnTo>
                  <a:close/>
                  <a:moveTo>
                    <a:pt x="271463" y="32385"/>
                  </a:moveTo>
                  <a:lnTo>
                    <a:pt x="271463" y="36195"/>
                  </a:lnTo>
                  <a:lnTo>
                    <a:pt x="267653" y="36195"/>
                  </a:lnTo>
                  <a:lnTo>
                    <a:pt x="267653" y="32385"/>
                  </a:lnTo>
                  <a:lnTo>
                    <a:pt x="271463" y="32385"/>
                  </a:lnTo>
                  <a:lnTo>
                    <a:pt x="271463" y="32385"/>
                  </a:lnTo>
                  <a:close/>
                  <a:moveTo>
                    <a:pt x="281940" y="32385"/>
                  </a:moveTo>
                  <a:lnTo>
                    <a:pt x="281940" y="36195"/>
                  </a:lnTo>
                  <a:lnTo>
                    <a:pt x="278130" y="36195"/>
                  </a:lnTo>
                  <a:lnTo>
                    <a:pt x="278130" y="32385"/>
                  </a:lnTo>
                  <a:lnTo>
                    <a:pt x="281940" y="32385"/>
                  </a:lnTo>
                  <a:lnTo>
                    <a:pt x="281940" y="32385"/>
                  </a:lnTo>
                  <a:close/>
                  <a:moveTo>
                    <a:pt x="292418" y="32385"/>
                  </a:moveTo>
                  <a:lnTo>
                    <a:pt x="292418" y="36195"/>
                  </a:lnTo>
                  <a:lnTo>
                    <a:pt x="288608" y="36195"/>
                  </a:lnTo>
                  <a:lnTo>
                    <a:pt x="288608" y="32385"/>
                  </a:lnTo>
                  <a:lnTo>
                    <a:pt x="292418" y="32385"/>
                  </a:lnTo>
                  <a:lnTo>
                    <a:pt x="292418" y="32385"/>
                  </a:lnTo>
                  <a:close/>
                  <a:moveTo>
                    <a:pt x="302895" y="32385"/>
                  </a:moveTo>
                  <a:lnTo>
                    <a:pt x="302895" y="36195"/>
                  </a:lnTo>
                  <a:lnTo>
                    <a:pt x="299085" y="36195"/>
                  </a:lnTo>
                  <a:lnTo>
                    <a:pt x="299085" y="32385"/>
                  </a:lnTo>
                  <a:lnTo>
                    <a:pt x="302895" y="32385"/>
                  </a:lnTo>
                  <a:lnTo>
                    <a:pt x="302895" y="32385"/>
                  </a:lnTo>
                  <a:close/>
                  <a:moveTo>
                    <a:pt x="314325" y="33338"/>
                  </a:moveTo>
                  <a:lnTo>
                    <a:pt x="314325" y="37148"/>
                  </a:lnTo>
                  <a:lnTo>
                    <a:pt x="310515" y="37148"/>
                  </a:lnTo>
                  <a:lnTo>
                    <a:pt x="310515" y="33338"/>
                  </a:lnTo>
                  <a:lnTo>
                    <a:pt x="314325" y="33338"/>
                  </a:lnTo>
                  <a:lnTo>
                    <a:pt x="314325" y="33338"/>
                  </a:lnTo>
                  <a:close/>
                  <a:moveTo>
                    <a:pt x="324803" y="33338"/>
                  </a:moveTo>
                  <a:lnTo>
                    <a:pt x="324803" y="37148"/>
                  </a:lnTo>
                  <a:lnTo>
                    <a:pt x="320993" y="37148"/>
                  </a:lnTo>
                  <a:lnTo>
                    <a:pt x="320993" y="33338"/>
                  </a:lnTo>
                  <a:lnTo>
                    <a:pt x="324803" y="33338"/>
                  </a:lnTo>
                  <a:lnTo>
                    <a:pt x="324803" y="33338"/>
                  </a:lnTo>
                  <a:close/>
                  <a:moveTo>
                    <a:pt x="335280" y="33338"/>
                  </a:moveTo>
                  <a:lnTo>
                    <a:pt x="335280" y="37148"/>
                  </a:lnTo>
                  <a:lnTo>
                    <a:pt x="331470" y="37148"/>
                  </a:lnTo>
                  <a:lnTo>
                    <a:pt x="331470" y="33338"/>
                  </a:lnTo>
                  <a:lnTo>
                    <a:pt x="335280" y="33338"/>
                  </a:lnTo>
                  <a:lnTo>
                    <a:pt x="335280" y="33338"/>
                  </a:lnTo>
                  <a:close/>
                  <a:moveTo>
                    <a:pt x="345758" y="33338"/>
                  </a:moveTo>
                  <a:lnTo>
                    <a:pt x="345758" y="37148"/>
                  </a:lnTo>
                  <a:lnTo>
                    <a:pt x="341948" y="37148"/>
                  </a:lnTo>
                  <a:lnTo>
                    <a:pt x="341948" y="33338"/>
                  </a:lnTo>
                  <a:lnTo>
                    <a:pt x="345758" y="33338"/>
                  </a:lnTo>
                  <a:lnTo>
                    <a:pt x="345758" y="33338"/>
                  </a:lnTo>
                  <a:close/>
                  <a:moveTo>
                    <a:pt x="356235" y="34290"/>
                  </a:moveTo>
                  <a:lnTo>
                    <a:pt x="356235" y="38100"/>
                  </a:lnTo>
                  <a:lnTo>
                    <a:pt x="352425" y="38100"/>
                  </a:lnTo>
                  <a:lnTo>
                    <a:pt x="352425" y="34290"/>
                  </a:lnTo>
                  <a:lnTo>
                    <a:pt x="356235" y="34290"/>
                  </a:lnTo>
                  <a:lnTo>
                    <a:pt x="356235" y="34290"/>
                  </a:lnTo>
                  <a:close/>
                  <a:moveTo>
                    <a:pt x="366713" y="34290"/>
                  </a:moveTo>
                  <a:lnTo>
                    <a:pt x="366713" y="38100"/>
                  </a:lnTo>
                  <a:lnTo>
                    <a:pt x="362903" y="38100"/>
                  </a:lnTo>
                  <a:lnTo>
                    <a:pt x="362903" y="34290"/>
                  </a:lnTo>
                  <a:lnTo>
                    <a:pt x="366713" y="34290"/>
                  </a:lnTo>
                  <a:lnTo>
                    <a:pt x="366713" y="34290"/>
                  </a:lnTo>
                  <a:close/>
                  <a:moveTo>
                    <a:pt x="145733" y="33338"/>
                  </a:moveTo>
                  <a:lnTo>
                    <a:pt x="142875" y="36195"/>
                  </a:lnTo>
                  <a:lnTo>
                    <a:pt x="140018" y="33338"/>
                  </a:lnTo>
                  <a:lnTo>
                    <a:pt x="142875" y="30480"/>
                  </a:lnTo>
                  <a:lnTo>
                    <a:pt x="145733" y="33338"/>
                  </a:lnTo>
                  <a:lnTo>
                    <a:pt x="145733" y="33338"/>
                  </a:lnTo>
                  <a:close/>
                  <a:moveTo>
                    <a:pt x="36195" y="30480"/>
                  </a:moveTo>
                  <a:lnTo>
                    <a:pt x="34290" y="33338"/>
                  </a:lnTo>
                  <a:lnTo>
                    <a:pt x="31433" y="30480"/>
                  </a:lnTo>
                  <a:lnTo>
                    <a:pt x="34290" y="28575"/>
                  </a:lnTo>
                  <a:lnTo>
                    <a:pt x="36195" y="30480"/>
                  </a:lnTo>
                  <a:lnTo>
                    <a:pt x="36195" y="30480"/>
                  </a:lnTo>
                  <a:close/>
                  <a:moveTo>
                    <a:pt x="376238" y="40958"/>
                  </a:moveTo>
                  <a:lnTo>
                    <a:pt x="373380" y="42863"/>
                  </a:lnTo>
                  <a:lnTo>
                    <a:pt x="371475" y="40005"/>
                  </a:lnTo>
                  <a:lnTo>
                    <a:pt x="374333" y="38100"/>
                  </a:lnTo>
                  <a:lnTo>
                    <a:pt x="376238" y="40958"/>
                  </a:lnTo>
                  <a:lnTo>
                    <a:pt x="376238" y="40958"/>
                  </a:lnTo>
                  <a:close/>
                  <a:moveTo>
                    <a:pt x="44768" y="38100"/>
                  </a:moveTo>
                  <a:lnTo>
                    <a:pt x="41910" y="40005"/>
                  </a:lnTo>
                  <a:lnTo>
                    <a:pt x="40005" y="38100"/>
                  </a:lnTo>
                  <a:lnTo>
                    <a:pt x="41910" y="35243"/>
                  </a:lnTo>
                  <a:lnTo>
                    <a:pt x="44768" y="38100"/>
                  </a:lnTo>
                  <a:lnTo>
                    <a:pt x="44768" y="38100"/>
                  </a:lnTo>
                  <a:close/>
                  <a:moveTo>
                    <a:pt x="138113" y="40958"/>
                  </a:moveTo>
                  <a:lnTo>
                    <a:pt x="135255" y="43815"/>
                  </a:lnTo>
                  <a:lnTo>
                    <a:pt x="133350" y="40958"/>
                  </a:lnTo>
                  <a:lnTo>
                    <a:pt x="136208" y="38100"/>
                  </a:lnTo>
                  <a:lnTo>
                    <a:pt x="138113" y="40958"/>
                  </a:lnTo>
                  <a:lnTo>
                    <a:pt x="138113" y="40958"/>
                  </a:lnTo>
                  <a:close/>
                  <a:moveTo>
                    <a:pt x="381953" y="49530"/>
                  </a:moveTo>
                  <a:lnTo>
                    <a:pt x="379095" y="51435"/>
                  </a:lnTo>
                  <a:lnTo>
                    <a:pt x="377190" y="48578"/>
                  </a:lnTo>
                  <a:lnTo>
                    <a:pt x="380048" y="46673"/>
                  </a:lnTo>
                  <a:lnTo>
                    <a:pt x="381953" y="49530"/>
                  </a:lnTo>
                  <a:lnTo>
                    <a:pt x="381953" y="49530"/>
                  </a:lnTo>
                  <a:close/>
                  <a:moveTo>
                    <a:pt x="52388" y="44768"/>
                  </a:moveTo>
                  <a:lnTo>
                    <a:pt x="50483" y="47625"/>
                  </a:lnTo>
                  <a:lnTo>
                    <a:pt x="47625" y="44768"/>
                  </a:lnTo>
                  <a:lnTo>
                    <a:pt x="49530" y="41910"/>
                  </a:lnTo>
                  <a:lnTo>
                    <a:pt x="52388" y="44768"/>
                  </a:lnTo>
                  <a:lnTo>
                    <a:pt x="52388" y="44768"/>
                  </a:lnTo>
                  <a:close/>
                  <a:moveTo>
                    <a:pt x="130493" y="47625"/>
                  </a:moveTo>
                  <a:lnTo>
                    <a:pt x="127635" y="50483"/>
                  </a:lnTo>
                  <a:lnTo>
                    <a:pt x="125730" y="47625"/>
                  </a:lnTo>
                  <a:lnTo>
                    <a:pt x="128588" y="44768"/>
                  </a:lnTo>
                  <a:lnTo>
                    <a:pt x="130493" y="47625"/>
                  </a:lnTo>
                  <a:lnTo>
                    <a:pt x="130493" y="47625"/>
                  </a:lnTo>
                  <a:close/>
                  <a:moveTo>
                    <a:pt x="388620" y="58103"/>
                  </a:moveTo>
                  <a:lnTo>
                    <a:pt x="385763" y="60008"/>
                  </a:lnTo>
                  <a:lnTo>
                    <a:pt x="382905" y="57150"/>
                  </a:lnTo>
                  <a:lnTo>
                    <a:pt x="385763" y="55245"/>
                  </a:lnTo>
                  <a:lnTo>
                    <a:pt x="388620" y="58103"/>
                  </a:lnTo>
                  <a:lnTo>
                    <a:pt x="388620" y="58103"/>
                  </a:lnTo>
                  <a:close/>
                  <a:moveTo>
                    <a:pt x="60008" y="51435"/>
                  </a:moveTo>
                  <a:lnTo>
                    <a:pt x="58103" y="54293"/>
                  </a:lnTo>
                  <a:lnTo>
                    <a:pt x="55245" y="52388"/>
                  </a:lnTo>
                  <a:lnTo>
                    <a:pt x="57150" y="49530"/>
                  </a:lnTo>
                  <a:lnTo>
                    <a:pt x="60008" y="51435"/>
                  </a:lnTo>
                  <a:lnTo>
                    <a:pt x="60008" y="51435"/>
                  </a:lnTo>
                  <a:close/>
                  <a:moveTo>
                    <a:pt x="122873" y="55245"/>
                  </a:moveTo>
                  <a:lnTo>
                    <a:pt x="120015" y="58103"/>
                  </a:lnTo>
                  <a:lnTo>
                    <a:pt x="117158" y="55245"/>
                  </a:lnTo>
                  <a:lnTo>
                    <a:pt x="120015" y="52388"/>
                  </a:lnTo>
                  <a:lnTo>
                    <a:pt x="122873" y="55245"/>
                  </a:lnTo>
                  <a:lnTo>
                    <a:pt x="122873" y="55245"/>
                  </a:lnTo>
                  <a:close/>
                  <a:moveTo>
                    <a:pt x="394335" y="66675"/>
                  </a:moveTo>
                  <a:lnTo>
                    <a:pt x="391478" y="68580"/>
                  </a:lnTo>
                  <a:lnTo>
                    <a:pt x="389573" y="65723"/>
                  </a:lnTo>
                  <a:lnTo>
                    <a:pt x="392430" y="63818"/>
                  </a:lnTo>
                  <a:lnTo>
                    <a:pt x="394335" y="66675"/>
                  </a:lnTo>
                  <a:lnTo>
                    <a:pt x="394335" y="66675"/>
                  </a:lnTo>
                  <a:close/>
                  <a:moveTo>
                    <a:pt x="68580" y="59055"/>
                  </a:moveTo>
                  <a:lnTo>
                    <a:pt x="65723" y="61913"/>
                  </a:lnTo>
                  <a:lnTo>
                    <a:pt x="62865" y="59055"/>
                  </a:lnTo>
                  <a:lnTo>
                    <a:pt x="64770" y="56198"/>
                  </a:lnTo>
                  <a:lnTo>
                    <a:pt x="68580" y="59055"/>
                  </a:lnTo>
                  <a:lnTo>
                    <a:pt x="68580" y="59055"/>
                  </a:lnTo>
                  <a:close/>
                  <a:moveTo>
                    <a:pt x="115253" y="62865"/>
                  </a:moveTo>
                  <a:lnTo>
                    <a:pt x="112395" y="65723"/>
                  </a:lnTo>
                  <a:lnTo>
                    <a:pt x="109538" y="62865"/>
                  </a:lnTo>
                  <a:lnTo>
                    <a:pt x="112395" y="60008"/>
                  </a:lnTo>
                  <a:lnTo>
                    <a:pt x="115253" y="62865"/>
                  </a:lnTo>
                  <a:lnTo>
                    <a:pt x="115253" y="62865"/>
                  </a:lnTo>
                  <a:close/>
                  <a:moveTo>
                    <a:pt x="76200" y="65723"/>
                  </a:moveTo>
                  <a:lnTo>
                    <a:pt x="74295" y="68580"/>
                  </a:lnTo>
                  <a:lnTo>
                    <a:pt x="71438" y="66675"/>
                  </a:lnTo>
                  <a:lnTo>
                    <a:pt x="73343" y="63818"/>
                  </a:lnTo>
                  <a:lnTo>
                    <a:pt x="76200" y="65723"/>
                  </a:lnTo>
                  <a:lnTo>
                    <a:pt x="76200" y="65723"/>
                  </a:lnTo>
                  <a:close/>
                  <a:moveTo>
                    <a:pt x="400050" y="75248"/>
                  </a:moveTo>
                  <a:lnTo>
                    <a:pt x="397193" y="77153"/>
                  </a:lnTo>
                  <a:lnTo>
                    <a:pt x="395288" y="74295"/>
                  </a:lnTo>
                  <a:lnTo>
                    <a:pt x="398145" y="72390"/>
                  </a:lnTo>
                  <a:lnTo>
                    <a:pt x="400050" y="75248"/>
                  </a:lnTo>
                  <a:lnTo>
                    <a:pt x="400050" y="75248"/>
                  </a:lnTo>
                  <a:close/>
                  <a:moveTo>
                    <a:pt x="107633" y="69533"/>
                  </a:moveTo>
                  <a:lnTo>
                    <a:pt x="104775" y="72390"/>
                  </a:lnTo>
                  <a:lnTo>
                    <a:pt x="101918" y="69533"/>
                  </a:lnTo>
                  <a:lnTo>
                    <a:pt x="104775" y="67628"/>
                  </a:lnTo>
                  <a:lnTo>
                    <a:pt x="107633" y="69533"/>
                  </a:lnTo>
                  <a:lnTo>
                    <a:pt x="107633" y="69533"/>
                  </a:lnTo>
                  <a:close/>
                  <a:moveTo>
                    <a:pt x="83820" y="73343"/>
                  </a:moveTo>
                  <a:lnTo>
                    <a:pt x="81915" y="76200"/>
                  </a:lnTo>
                  <a:lnTo>
                    <a:pt x="79058" y="73343"/>
                  </a:lnTo>
                  <a:lnTo>
                    <a:pt x="80963" y="70485"/>
                  </a:lnTo>
                  <a:lnTo>
                    <a:pt x="83820" y="73343"/>
                  </a:lnTo>
                  <a:lnTo>
                    <a:pt x="83820" y="73343"/>
                  </a:lnTo>
                  <a:close/>
                  <a:moveTo>
                    <a:pt x="405765" y="84773"/>
                  </a:moveTo>
                  <a:lnTo>
                    <a:pt x="402908" y="86678"/>
                  </a:lnTo>
                  <a:lnTo>
                    <a:pt x="401003" y="83820"/>
                  </a:lnTo>
                  <a:lnTo>
                    <a:pt x="403860" y="81915"/>
                  </a:lnTo>
                  <a:lnTo>
                    <a:pt x="405765" y="84773"/>
                  </a:lnTo>
                  <a:lnTo>
                    <a:pt x="405765" y="84773"/>
                  </a:lnTo>
                  <a:close/>
                  <a:moveTo>
                    <a:pt x="100013" y="77153"/>
                  </a:moveTo>
                  <a:lnTo>
                    <a:pt x="97155" y="80010"/>
                  </a:lnTo>
                  <a:lnTo>
                    <a:pt x="95250" y="77153"/>
                  </a:lnTo>
                  <a:lnTo>
                    <a:pt x="98108" y="74295"/>
                  </a:lnTo>
                  <a:lnTo>
                    <a:pt x="100013" y="77153"/>
                  </a:lnTo>
                  <a:lnTo>
                    <a:pt x="100013" y="77153"/>
                  </a:lnTo>
                  <a:close/>
                  <a:moveTo>
                    <a:pt x="92393" y="80010"/>
                  </a:moveTo>
                  <a:lnTo>
                    <a:pt x="89535" y="82868"/>
                  </a:lnTo>
                  <a:lnTo>
                    <a:pt x="86678" y="80963"/>
                  </a:lnTo>
                  <a:lnTo>
                    <a:pt x="88583" y="78105"/>
                  </a:lnTo>
                  <a:lnTo>
                    <a:pt x="92393" y="80010"/>
                  </a:lnTo>
                  <a:lnTo>
                    <a:pt x="92393" y="80010"/>
                  </a:lnTo>
                  <a:close/>
                  <a:moveTo>
                    <a:pt x="412433" y="93345"/>
                  </a:moveTo>
                  <a:lnTo>
                    <a:pt x="409575" y="95250"/>
                  </a:lnTo>
                  <a:lnTo>
                    <a:pt x="407670" y="92393"/>
                  </a:lnTo>
                  <a:lnTo>
                    <a:pt x="410528" y="90488"/>
                  </a:lnTo>
                  <a:lnTo>
                    <a:pt x="412433" y="93345"/>
                  </a:lnTo>
                  <a:lnTo>
                    <a:pt x="412433" y="93345"/>
                  </a:lnTo>
                  <a:close/>
                  <a:moveTo>
                    <a:pt x="418148" y="101918"/>
                  </a:moveTo>
                  <a:lnTo>
                    <a:pt x="415290" y="103823"/>
                  </a:lnTo>
                  <a:lnTo>
                    <a:pt x="413385" y="100965"/>
                  </a:lnTo>
                  <a:lnTo>
                    <a:pt x="416243" y="99060"/>
                  </a:lnTo>
                  <a:lnTo>
                    <a:pt x="418148" y="101918"/>
                  </a:lnTo>
                  <a:lnTo>
                    <a:pt x="418148" y="101918"/>
                  </a:lnTo>
                  <a:close/>
                  <a:moveTo>
                    <a:pt x="423863" y="110490"/>
                  </a:moveTo>
                  <a:lnTo>
                    <a:pt x="421005" y="112395"/>
                  </a:lnTo>
                  <a:lnTo>
                    <a:pt x="419100" y="109538"/>
                  </a:lnTo>
                  <a:lnTo>
                    <a:pt x="421958" y="107633"/>
                  </a:lnTo>
                  <a:lnTo>
                    <a:pt x="423863" y="110490"/>
                  </a:lnTo>
                  <a:lnTo>
                    <a:pt x="423863" y="110490"/>
                  </a:lnTo>
                  <a:close/>
                  <a:moveTo>
                    <a:pt x="430530" y="119063"/>
                  </a:moveTo>
                  <a:lnTo>
                    <a:pt x="427673" y="120968"/>
                  </a:lnTo>
                  <a:lnTo>
                    <a:pt x="425768" y="118110"/>
                  </a:lnTo>
                  <a:lnTo>
                    <a:pt x="428625" y="116205"/>
                  </a:lnTo>
                  <a:lnTo>
                    <a:pt x="430530" y="119063"/>
                  </a:lnTo>
                  <a:lnTo>
                    <a:pt x="430530" y="119063"/>
                  </a:lnTo>
                  <a:close/>
                  <a:moveTo>
                    <a:pt x="436245" y="128588"/>
                  </a:moveTo>
                  <a:lnTo>
                    <a:pt x="433388" y="130493"/>
                  </a:lnTo>
                  <a:lnTo>
                    <a:pt x="431483" y="127635"/>
                  </a:lnTo>
                  <a:lnTo>
                    <a:pt x="434340" y="125730"/>
                  </a:lnTo>
                  <a:lnTo>
                    <a:pt x="436245" y="128588"/>
                  </a:lnTo>
                  <a:lnTo>
                    <a:pt x="436245" y="128588"/>
                  </a:lnTo>
                  <a:close/>
                  <a:moveTo>
                    <a:pt x="441960" y="137160"/>
                  </a:moveTo>
                  <a:lnTo>
                    <a:pt x="439103" y="139065"/>
                  </a:lnTo>
                  <a:lnTo>
                    <a:pt x="437198" y="136208"/>
                  </a:lnTo>
                  <a:lnTo>
                    <a:pt x="440055" y="134303"/>
                  </a:lnTo>
                  <a:lnTo>
                    <a:pt x="441960" y="137160"/>
                  </a:lnTo>
                  <a:lnTo>
                    <a:pt x="441960" y="137160"/>
                  </a:lnTo>
                  <a:close/>
                  <a:moveTo>
                    <a:pt x="448628" y="145733"/>
                  </a:moveTo>
                  <a:lnTo>
                    <a:pt x="445770" y="147638"/>
                  </a:lnTo>
                  <a:lnTo>
                    <a:pt x="443865" y="144780"/>
                  </a:lnTo>
                  <a:lnTo>
                    <a:pt x="446723" y="142875"/>
                  </a:lnTo>
                  <a:lnTo>
                    <a:pt x="448628" y="145733"/>
                  </a:lnTo>
                  <a:lnTo>
                    <a:pt x="448628" y="145733"/>
                  </a:lnTo>
                  <a:close/>
                  <a:moveTo>
                    <a:pt x="454343" y="154305"/>
                  </a:moveTo>
                  <a:lnTo>
                    <a:pt x="451485" y="156210"/>
                  </a:lnTo>
                  <a:lnTo>
                    <a:pt x="449580" y="153353"/>
                  </a:lnTo>
                  <a:lnTo>
                    <a:pt x="452438" y="151448"/>
                  </a:lnTo>
                  <a:lnTo>
                    <a:pt x="454343" y="154305"/>
                  </a:lnTo>
                  <a:lnTo>
                    <a:pt x="454343" y="154305"/>
                  </a:lnTo>
                  <a:close/>
                  <a:moveTo>
                    <a:pt x="460058" y="162878"/>
                  </a:moveTo>
                  <a:lnTo>
                    <a:pt x="457200" y="164783"/>
                  </a:lnTo>
                  <a:lnTo>
                    <a:pt x="455295" y="161925"/>
                  </a:lnTo>
                  <a:lnTo>
                    <a:pt x="458153" y="160020"/>
                  </a:lnTo>
                  <a:lnTo>
                    <a:pt x="460058" y="162878"/>
                  </a:lnTo>
                  <a:lnTo>
                    <a:pt x="460058" y="162878"/>
                  </a:lnTo>
                  <a:close/>
                </a:path>
              </a:pathLst>
            </a:custGeom>
            <a:solidFill>
              <a:srgbClr val="FFFFFF"/>
            </a:solidFill>
            <a:ln w="9525"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7661CE67-586D-47BD-B773-C5EDD39376EA}"/>
                </a:ext>
              </a:extLst>
            </p:cNvPr>
            <p:cNvSpPr/>
            <p:nvPr/>
          </p:nvSpPr>
          <p:spPr>
            <a:xfrm>
              <a:off x="5024322" y="3973919"/>
              <a:ext cx="66675" cy="85725"/>
            </a:xfrm>
            <a:custGeom>
              <a:avLst/>
              <a:gdLst>
                <a:gd name="connsiteX0" fmla="*/ 41073 w 66675"/>
                <a:gd name="connsiteY0" fmla="*/ 94208 h 85725"/>
                <a:gd name="connsiteX1" fmla="*/ 20118 w 66675"/>
                <a:gd name="connsiteY1" fmla="*/ 92303 h 85725"/>
                <a:gd name="connsiteX2" fmla="*/ 6783 w 66675"/>
                <a:gd name="connsiteY2" fmla="*/ 53251 h 85725"/>
                <a:gd name="connsiteX3" fmla="*/ 27738 w 66675"/>
                <a:gd name="connsiteY3" fmla="*/ 5626 h 85725"/>
                <a:gd name="connsiteX4" fmla="*/ 73458 w 66675"/>
                <a:gd name="connsiteY4" fmla="*/ 3721 h 85725"/>
                <a:gd name="connsiteX5" fmla="*/ 68695 w 66675"/>
                <a:gd name="connsiteY5" fmla="*/ 47536 h 85725"/>
                <a:gd name="connsiteX6" fmla="*/ 41073 w 66675"/>
                <a:gd name="connsiteY6" fmla="*/ 9420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85725">
                  <a:moveTo>
                    <a:pt x="41073" y="94208"/>
                  </a:moveTo>
                  <a:lnTo>
                    <a:pt x="20118" y="92303"/>
                  </a:lnTo>
                  <a:cubicBezTo>
                    <a:pt x="20118" y="92303"/>
                    <a:pt x="-14172" y="83731"/>
                    <a:pt x="6783" y="53251"/>
                  </a:cubicBezTo>
                  <a:cubicBezTo>
                    <a:pt x="20118" y="35153"/>
                    <a:pt x="22975" y="23723"/>
                    <a:pt x="27738" y="5626"/>
                  </a:cubicBezTo>
                  <a:cubicBezTo>
                    <a:pt x="31548" y="-5804"/>
                    <a:pt x="73458" y="3721"/>
                    <a:pt x="73458" y="3721"/>
                  </a:cubicBezTo>
                  <a:cubicBezTo>
                    <a:pt x="73458" y="3721"/>
                    <a:pt x="64885" y="35153"/>
                    <a:pt x="68695" y="47536"/>
                  </a:cubicBezTo>
                  <a:cubicBezTo>
                    <a:pt x="83935" y="98018"/>
                    <a:pt x="41073" y="94208"/>
                    <a:pt x="41073" y="94208"/>
                  </a:cubicBezTo>
                  <a:close/>
                </a:path>
              </a:pathLst>
            </a:custGeom>
            <a:solidFill>
              <a:srgbClr val="2B2B2B"/>
            </a:solidFill>
            <a:ln w="9525"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3070A185-F127-49F3-9A57-9D24C335E190}"/>
                </a:ext>
              </a:extLst>
            </p:cNvPr>
            <p:cNvSpPr/>
            <p:nvPr/>
          </p:nvSpPr>
          <p:spPr>
            <a:xfrm>
              <a:off x="5168724" y="3953261"/>
              <a:ext cx="114300" cy="85725"/>
            </a:xfrm>
            <a:custGeom>
              <a:avLst/>
              <a:gdLst>
                <a:gd name="connsiteX0" fmla="*/ 57644 w 114300"/>
                <a:gd name="connsiteY0" fmla="*/ 566 h 85725"/>
                <a:gd name="connsiteX1" fmla="*/ 82409 w 114300"/>
                <a:gd name="connsiteY1" fmla="*/ 49144 h 85725"/>
                <a:gd name="connsiteX2" fmla="*/ 117651 w 114300"/>
                <a:gd name="connsiteY2" fmla="*/ 79624 h 85725"/>
                <a:gd name="connsiteX3" fmla="*/ 71931 w 114300"/>
                <a:gd name="connsiteY3" fmla="*/ 92006 h 85725"/>
                <a:gd name="connsiteX4" fmla="*/ 9066 w 114300"/>
                <a:gd name="connsiteY4" fmla="*/ 72956 h 85725"/>
                <a:gd name="connsiteX5" fmla="*/ 5256 w 114300"/>
                <a:gd name="connsiteY5" fmla="*/ 13901 h 85725"/>
                <a:gd name="connsiteX6" fmla="*/ 57644 w 114300"/>
                <a:gd name="connsiteY6" fmla="*/ 56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85725">
                  <a:moveTo>
                    <a:pt x="57644" y="566"/>
                  </a:moveTo>
                  <a:cubicBezTo>
                    <a:pt x="62406" y="19616"/>
                    <a:pt x="50976" y="38666"/>
                    <a:pt x="82409" y="49144"/>
                  </a:cubicBezTo>
                  <a:cubicBezTo>
                    <a:pt x="96696" y="53906"/>
                    <a:pt x="120509" y="64384"/>
                    <a:pt x="117651" y="79624"/>
                  </a:cubicBezTo>
                  <a:cubicBezTo>
                    <a:pt x="114794" y="99626"/>
                    <a:pt x="71931" y="92006"/>
                    <a:pt x="71931" y="92006"/>
                  </a:cubicBezTo>
                  <a:cubicBezTo>
                    <a:pt x="71931" y="92006"/>
                    <a:pt x="23354" y="72956"/>
                    <a:pt x="9066" y="72956"/>
                  </a:cubicBezTo>
                  <a:cubicBezTo>
                    <a:pt x="-5221" y="72956"/>
                    <a:pt x="494" y="33904"/>
                    <a:pt x="5256" y="13901"/>
                  </a:cubicBezTo>
                  <a:cubicBezTo>
                    <a:pt x="10019" y="-4196"/>
                    <a:pt x="57644" y="566"/>
                    <a:pt x="57644" y="566"/>
                  </a:cubicBezTo>
                  <a:close/>
                </a:path>
              </a:pathLst>
            </a:custGeom>
            <a:solidFill>
              <a:srgbClr val="000000"/>
            </a:solidFill>
            <a:ln w="9525"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59A279B-D979-4045-B86F-F089722E51C5}"/>
                </a:ext>
              </a:extLst>
            </p:cNvPr>
            <p:cNvSpPr/>
            <p:nvPr/>
          </p:nvSpPr>
          <p:spPr>
            <a:xfrm>
              <a:off x="5031105" y="3442335"/>
              <a:ext cx="228600" cy="561975"/>
            </a:xfrm>
            <a:custGeom>
              <a:avLst/>
              <a:gdLst>
                <a:gd name="connsiteX0" fmla="*/ 212408 w 228600"/>
                <a:gd name="connsiteY0" fmla="*/ 311467 h 561975"/>
                <a:gd name="connsiteX1" fmla="*/ 203835 w 228600"/>
                <a:gd name="connsiteY1" fmla="*/ 542925 h 561975"/>
                <a:gd name="connsiteX2" fmla="*/ 129540 w 228600"/>
                <a:gd name="connsiteY2" fmla="*/ 544830 h 561975"/>
                <a:gd name="connsiteX3" fmla="*/ 126683 w 228600"/>
                <a:gd name="connsiteY3" fmla="*/ 340995 h 561975"/>
                <a:gd name="connsiteX4" fmla="*/ 140970 w 228600"/>
                <a:gd name="connsiteY4" fmla="*/ 164782 h 561975"/>
                <a:gd name="connsiteX5" fmla="*/ 116205 w 228600"/>
                <a:gd name="connsiteY5" fmla="*/ 327660 h 561975"/>
                <a:gd name="connsiteX6" fmla="*/ 75248 w 228600"/>
                <a:gd name="connsiteY6" fmla="*/ 565785 h 561975"/>
                <a:gd name="connsiteX7" fmla="*/ 0 w 228600"/>
                <a:gd name="connsiteY7" fmla="*/ 563880 h 561975"/>
                <a:gd name="connsiteX8" fmla="*/ 31433 w 228600"/>
                <a:gd name="connsiteY8" fmla="*/ 205740 h 561975"/>
                <a:gd name="connsiteX9" fmla="*/ 59055 w 228600"/>
                <a:gd name="connsiteY9" fmla="*/ 0 h 561975"/>
                <a:gd name="connsiteX10" fmla="*/ 234315 w 228600"/>
                <a:gd name="connsiteY10" fmla="*/ 5715 h 561975"/>
                <a:gd name="connsiteX11" fmla="*/ 212408 w 228600"/>
                <a:gd name="connsiteY11" fmla="*/ 311467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561975">
                  <a:moveTo>
                    <a:pt x="212408" y="311467"/>
                  </a:moveTo>
                  <a:cubicBezTo>
                    <a:pt x="207645" y="360998"/>
                    <a:pt x="203835" y="542925"/>
                    <a:pt x="203835" y="542925"/>
                  </a:cubicBezTo>
                  <a:lnTo>
                    <a:pt x="129540" y="544830"/>
                  </a:lnTo>
                  <a:cubicBezTo>
                    <a:pt x="129540" y="544830"/>
                    <a:pt x="125730" y="362903"/>
                    <a:pt x="126683" y="340995"/>
                  </a:cubicBezTo>
                  <a:cubicBezTo>
                    <a:pt x="135255" y="188595"/>
                    <a:pt x="140970" y="164782"/>
                    <a:pt x="140970" y="164782"/>
                  </a:cubicBezTo>
                  <a:cubicBezTo>
                    <a:pt x="140970" y="164782"/>
                    <a:pt x="120968" y="308610"/>
                    <a:pt x="116205" y="327660"/>
                  </a:cubicBezTo>
                  <a:cubicBezTo>
                    <a:pt x="111443" y="347663"/>
                    <a:pt x="75248" y="565785"/>
                    <a:pt x="75248" y="565785"/>
                  </a:cubicBezTo>
                  <a:lnTo>
                    <a:pt x="0" y="563880"/>
                  </a:lnTo>
                  <a:cubicBezTo>
                    <a:pt x="3810" y="526732"/>
                    <a:pt x="25717" y="272415"/>
                    <a:pt x="31433" y="205740"/>
                  </a:cubicBezTo>
                  <a:cubicBezTo>
                    <a:pt x="36195" y="152400"/>
                    <a:pt x="38100" y="80963"/>
                    <a:pt x="59055" y="0"/>
                  </a:cubicBezTo>
                  <a:lnTo>
                    <a:pt x="234315" y="5715"/>
                  </a:lnTo>
                  <a:cubicBezTo>
                    <a:pt x="234315" y="5715"/>
                    <a:pt x="217170" y="261938"/>
                    <a:pt x="212408" y="311467"/>
                  </a:cubicBezTo>
                  <a:close/>
                </a:path>
              </a:pathLst>
            </a:custGeom>
            <a:solidFill>
              <a:srgbClr val="0B253F"/>
            </a:solidFill>
            <a:ln w="9525"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19AA038E-4315-49C3-90F8-0498F0C17CF3}"/>
                </a:ext>
              </a:extLst>
            </p:cNvPr>
            <p:cNvSpPr/>
            <p:nvPr/>
          </p:nvSpPr>
          <p:spPr>
            <a:xfrm>
              <a:off x="5201603" y="3467100"/>
              <a:ext cx="57150" cy="514350"/>
            </a:xfrm>
            <a:custGeom>
              <a:avLst/>
              <a:gdLst>
                <a:gd name="connsiteX0" fmla="*/ 49530 w 57150"/>
                <a:gd name="connsiteY0" fmla="*/ 283845 h 514350"/>
                <a:gd name="connsiteX1" fmla="*/ 60007 w 57150"/>
                <a:gd name="connsiteY1" fmla="*/ 1905 h 514350"/>
                <a:gd name="connsiteX2" fmla="*/ 32385 w 57150"/>
                <a:gd name="connsiteY2" fmla="*/ 0 h 514350"/>
                <a:gd name="connsiteX3" fmla="*/ 16192 w 57150"/>
                <a:gd name="connsiteY3" fmla="*/ 331470 h 514350"/>
                <a:gd name="connsiteX4" fmla="*/ 0 w 57150"/>
                <a:gd name="connsiteY4" fmla="*/ 518160 h 514350"/>
                <a:gd name="connsiteX5" fmla="*/ 31432 w 57150"/>
                <a:gd name="connsiteY5" fmla="*/ 516255 h 514350"/>
                <a:gd name="connsiteX6" fmla="*/ 49530 w 57150"/>
                <a:gd name="connsiteY6" fmla="*/ 28384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14350">
                  <a:moveTo>
                    <a:pt x="49530" y="283845"/>
                  </a:moveTo>
                  <a:cubicBezTo>
                    <a:pt x="53340" y="243840"/>
                    <a:pt x="56197" y="64770"/>
                    <a:pt x="60007" y="1905"/>
                  </a:cubicBezTo>
                  <a:lnTo>
                    <a:pt x="32385" y="0"/>
                  </a:lnTo>
                  <a:cubicBezTo>
                    <a:pt x="32385" y="68580"/>
                    <a:pt x="17145" y="281940"/>
                    <a:pt x="16192" y="331470"/>
                  </a:cubicBezTo>
                  <a:cubicBezTo>
                    <a:pt x="15240" y="371475"/>
                    <a:pt x="4763" y="476250"/>
                    <a:pt x="0" y="518160"/>
                  </a:cubicBezTo>
                  <a:lnTo>
                    <a:pt x="31432" y="516255"/>
                  </a:lnTo>
                  <a:cubicBezTo>
                    <a:pt x="31432" y="514350"/>
                    <a:pt x="44767" y="332423"/>
                    <a:pt x="49530" y="283845"/>
                  </a:cubicBezTo>
                  <a:close/>
                </a:path>
              </a:pathLst>
            </a:custGeom>
            <a:solidFill>
              <a:srgbClr val="1F4C6B"/>
            </a:solidFill>
            <a:ln w="9525"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CE29A368-0BA5-4944-9701-68A609EF0B0D}"/>
                </a:ext>
              </a:extLst>
            </p:cNvPr>
            <p:cNvSpPr/>
            <p:nvPr/>
          </p:nvSpPr>
          <p:spPr>
            <a:xfrm>
              <a:off x="5137754" y="3029903"/>
              <a:ext cx="85725" cy="133350"/>
            </a:xfrm>
            <a:custGeom>
              <a:avLst/>
              <a:gdLst>
                <a:gd name="connsiteX0" fmla="*/ 31464 w 85725"/>
                <a:gd name="connsiteY0" fmla="*/ 0 h 133350"/>
                <a:gd name="connsiteX1" fmla="*/ 7651 w 85725"/>
                <a:gd name="connsiteY1" fmla="*/ 79058 h 133350"/>
                <a:gd name="connsiteX2" fmla="*/ 31 w 85725"/>
                <a:gd name="connsiteY2" fmla="*/ 100965 h 133350"/>
                <a:gd name="connsiteX3" fmla="*/ 71469 w 85725"/>
                <a:gd name="connsiteY3" fmla="*/ 140017 h 133350"/>
                <a:gd name="connsiteX4" fmla="*/ 89566 w 85725"/>
                <a:gd name="connsiteY4" fmla="*/ 70485 h 133350"/>
                <a:gd name="connsiteX5" fmla="*/ 31464 w 85725"/>
                <a:gd name="connsiteY5"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33350">
                  <a:moveTo>
                    <a:pt x="31464" y="0"/>
                  </a:moveTo>
                  <a:cubicBezTo>
                    <a:pt x="32416" y="14288"/>
                    <a:pt x="16224" y="60008"/>
                    <a:pt x="7651" y="79058"/>
                  </a:cubicBezTo>
                  <a:cubicBezTo>
                    <a:pt x="-921" y="98108"/>
                    <a:pt x="31" y="100965"/>
                    <a:pt x="31" y="100965"/>
                  </a:cubicBezTo>
                  <a:lnTo>
                    <a:pt x="71469" y="140017"/>
                  </a:lnTo>
                  <a:cubicBezTo>
                    <a:pt x="71469" y="140017"/>
                    <a:pt x="66706" y="80962"/>
                    <a:pt x="89566" y="70485"/>
                  </a:cubicBezTo>
                  <a:cubicBezTo>
                    <a:pt x="103854" y="64770"/>
                    <a:pt x="31464" y="0"/>
                    <a:pt x="31464" y="0"/>
                  </a:cubicBezTo>
                  <a:close/>
                </a:path>
              </a:pathLst>
            </a:custGeom>
            <a:solidFill>
              <a:srgbClr val="E8C8BA"/>
            </a:solidFill>
            <a:ln w="9525"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AA5B2415-53F1-4074-9F3F-8121E3264BA5}"/>
                </a:ext>
              </a:extLst>
            </p:cNvPr>
            <p:cNvSpPr/>
            <p:nvPr/>
          </p:nvSpPr>
          <p:spPr>
            <a:xfrm>
              <a:off x="5164455" y="3055620"/>
              <a:ext cx="57150" cy="104775"/>
            </a:xfrm>
            <a:custGeom>
              <a:avLst/>
              <a:gdLst>
                <a:gd name="connsiteX0" fmla="*/ 63817 w 57150"/>
                <a:gd name="connsiteY0" fmla="*/ 40957 h 104775"/>
                <a:gd name="connsiteX1" fmla="*/ 57150 w 57150"/>
                <a:gd name="connsiteY1" fmla="*/ 21907 h 104775"/>
                <a:gd name="connsiteX2" fmla="*/ 27622 w 57150"/>
                <a:gd name="connsiteY2" fmla="*/ 0 h 104775"/>
                <a:gd name="connsiteX3" fmla="*/ 0 w 57150"/>
                <a:gd name="connsiteY3" fmla="*/ 91440 h 104775"/>
                <a:gd name="connsiteX4" fmla="*/ 24765 w 57150"/>
                <a:gd name="connsiteY4" fmla="*/ 110490 h 104775"/>
                <a:gd name="connsiteX5" fmla="*/ 43815 w 57150"/>
                <a:gd name="connsiteY5" fmla="*/ 105728 h 104775"/>
                <a:gd name="connsiteX6" fmla="*/ 63817 w 57150"/>
                <a:gd name="connsiteY6" fmla="*/ 4095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04775">
                  <a:moveTo>
                    <a:pt x="63817" y="40957"/>
                  </a:moveTo>
                  <a:cubicBezTo>
                    <a:pt x="67627" y="38100"/>
                    <a:pt x="62865" y="30480"/>
                    <a:pt x="57150" y="21907"/>
                  </a:cubicBezTo>
                  <a:lnTo>
                    <a:pt x="27622" y="0"/>
                  </a:lnTo>
                  <a:lnTo>
                    <a:pt x="0" y="91440"/>
                  </a:lnTo>
                  <a:lnTo>
                    <a:pt x="24765" y="110490"/>
                  </a:lnTo>
                  <a:lnTo>
                    <a:pt x="43815" y="105728"/>
                  </a:lnTo>
                  <a:cubicBezTo>
                    <a:pt x="42863" y="105728"/>
                    <a:pt x="40957" y="60007"/>
                    <a:pt x="63817" y="40957"/>
                  </a:cubicBezTo>
                  <a:close/>
                </a:path>
              </a:pathLst>
            </a:custGeom>
            <a:solidFill>
              <a:srgbClr val="DDAC9E"/>
            </a:solidFill>
            <a:ln w="9525"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8CEA1D00-C382-4377-A8A3-4C694634E6F6}"/>
                </a:ext>
              </a:extLst>
            </p:cNvPr>
            <p:cNvSpPr/>
            <p:nvPr/>
          </p:nvSpPr>
          <p:spPr>
            <a:xfrm>
              <a:off x="5166976" y="2968592"/>
              <a:ext cx="95250" cy="133350"/>
            </a:xfrm>
            <a:custGeom>
              <a:avLst/>
              <a:gdLst>
                <a:gd name="connsiteX0" fmla="*/ 97491 w 95250"/>
                <a:gd name="connsiteY0" fmla="*/ 59406 h 133350"/>
                <a:gd name="connsiteX1" fmla="*/ 59391 w 95250"/>
                <a:gd name="connsiteY1" fmla="*/ 140368 h 133350"/>
                <a:gd name="connsiteX2" fmla="*/ 336 w 95250"/>
                <a:gd name="connsiteY2" fmla="*/ 64168 h 133350"/>
                <a:gd name="connsiteX3" fmla="*/ 50819 w 95250"/>
                <a:gd name="connsiteY3" fmla="*/ 351 h 133350"/>
                <a:gd name="connsiteX4" fmla="*/ 97491 w 95250"/>
                <a:gd name="connsiteY4" fmla="*/ 5940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33350">
                  <a:moveTo>
                    <a:pt x="97491" y="59406"/>
                  </a:moveTo>
                  <a:cubicBezTo>
                    <a:pt x="100349" y="99411"/>
                    <a:pt x="79394" y="138463"/>
                    <a:pt x="59391" y="140368"/>
                  </a:cubicBezTo>
                  <a:cubicBezTo>
                    <a:pt x="39389" y="141321"/>
                    <a:pt x="3194" y="104173"/>
                    <a:pt x="336" y="64168"/>
                  </a:cubicBezTo>
                  <a:cubicBezTo>
                    <a:pt x="-2521" y="24163"/>
                    <a:pt x="12719" y="-3459"/>
                    <a:pt x="50819" y="351"/>
                  </a:cubicBezTo>
                  <a:cubicBezTo>
                    <a:pt x="92729" y="3208"/>
                    <a:pt x="94634" y="19401"/>
                    <a:pt x="97491" y="59406"/>
                  </a:cubicBezTo>
                  <a:close/>
                </a:path>
              </a:pathLst>
            </a:custGeom>
            <a:solidFill>
              <a:srgbClr val="E8C8BA"/>
            </a:solidFill>
            <a:ln w="9525"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D113FE24-B38F-44B3-B2BE-015BDCCD917D}"/>
                </a:ext>
              </a:extLst>
            </p:cNvPr>
            <p:cNvSpPr/>
            <p:nvPr/>
          </p:nvSpPr>
          <p:spPr>
            <a:xfrm>
              <a:off x="5131356" y="2943677"/>
              <a:ext cx="123825" cy="142875"/>
            </a:xfrm>
            <a:custGeom>
              <a:avLst/>
              <a:gdLst>
                <a:gd name="connsiteX0" fmla="*/ 126444 w 123825"/>
                <a:gd name="connsiteY0" fmla="*/ 18598 h 142875"/>
                <a:gd name="connsiteX1" fmla="*/ 125492 w 123825"/>
                <a:gd name="connsiteY1" fmla="*/ 50031 h 142875"/>
                <a:gd name="connsiteX2" fmla="*/ 100727 w 123825"/>
                <a:gd name="connsiteY2" fmla="*/ 57651 h 142875"/>
                <a:gd name="connsiteX3" fmla="*/ 80724 w 123825"/>
                <a:gd name="connsiteY3" fmla="*/ 69081 h 142875"/>
                <a:gd name="connsiteX4" fmla="*/ 82629 w 123825"/>
                <a:gd name="connsiteY4" fmla="*/ 52888 h 142875"/>
                <a:gd name="connsiteX5" fmla="*/ 75962 w 123825"/>
                <a:gd name="connsiteY5" fmla="*/ 68128 h 142875"/>
                <a:gd name="connsiteX6" fmla="*/ 75962 w 123825"/>
                <a:gd name="connsiteY6" fmla="*/ 53841 h 142875"/>
                <a:gd name="connsiteX7" fmla="*/ 74057 w 123825"/>
                <a:gd name="connsiteY7" fmla="*/ 61461 h 142875"/>
                <a:gd name="connsiteX8" fmla="*/ 60722 w 123825"/>
                <a:gd name="connsiteY8" fmla="*/ 73843 h 142875"/>
                <a:gd name="connsiteX9" fmla="*/ 58817 w 123825"/>
                <a:gd name="connsiteY9" fmla="*/ 94798 h 142875"/>
                <a:gd name="connsiteX10" fmla="*/ 49292 w 123825"/>
                <a:gd name="connsiteY10" fmla="*/ 103371 h 142875"/>
                <a:gd name="connsiteX11" fmla="*/ 44529 w 123825"/>
                <a:gd name="connsiteY11" fmla="*/ 88131 h 142875"/>
                <a:gd name="connsiteX12" fmla="*/ 38814 w 123825"/>
                <a:gd name="connsiteY12" fmla="*/ 113848 h 142875"/>
                <a:gd name="connsiteX13" fmla="*/ 21669 w 123825"/>
                <a:gd name="connsiteY13" fmla="*/ 146233 h 142875"/>
                <a:gd name="connsiteX14" fmla="*/ 4524 w 123825"/>
                <a:gd name="connsiteY14" fmla="*/ 106228 h 142875"/>
                <a:gd name="connsiteX15" fmla="*/ 714 w 123825"/>
                <a:gd name="connsiteY15" fmla="*/ 78606 h 142875"/>
                <a:gd name="connsiteX16" fmla="*/ 714 w 123825"/>
                <a:gd name="connsiteY16" fmla="*/ 54793 h 142875"/>
                <a:gd name="connsiteX17" fmla="*/ 15954 w 123825"/>
                <a:gd name="connsiteY17" fmla="*/ 23361 h 142875"/>
                <a:gd name="connsiteX18" fmla="*/ 31194 w 123825"/>
                <a:gd name="connsiteY18" fmla="*/ 19551 h 142875"/>
                <a:gd name="connsiteX19" fmla="*/ 44529 w 123825"/>
                <a:gd name="connsiteY19" fmla="*/ 8121 h 142875"/>
                <a:gd name="connsiteX20" fmla="*/ 70247 w 123825"/>
                <a:gd name="connsiteY20" fmla="*/ 501 h 142875"/>
                <a:gd name="connsiteX21" fmla="*/ 109299 w 123825"/>
                <a:gd name="connsiteY21" fmla="*/ 7168 h 142875"/>
                <a:gd name="connsiteX22" fmla="*/ 126444 w 123825"/>
                <a:gd name="connsiteY22" fmla="*/ 1859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825" h="142875">
                  <a:moveTo>
                    <a:pt x="126444" y="18598"/>
                  </a:moveTo>
                  <a:cubicBezTo>
                    <a:pt x="135969" y="35743"/>
                    <a:pt x="135017" y="48126"/>
                    <a:pt x="125492" y="50031"/>
                  </a:cubicBezTo>
                  <a:cubicBezTo>
                    <a:pt x="115967" y="51936"/>
                    <a:pt x="106442" y="51936"/>
                    <a:pt x="100727" y="57651"/>
                  </a:cubicBezTo>
                  <a:cubicBezTo>
                    <a:pt x="95012" y="63366"/>
                    <a:pt x="84534" y="65271"/>
                    <a:pt x="80724" y="69081"/>
                  </a:cubicBezTo>
                  <a:cubicBezTo>
                    <a:pt x="76914" y="72891"/>
                    <a:pt x="82629" y="52888"/>
                    <a:pt x="82629" y="52888"/>
                  </a:cubicBezTo>
                  <a:lnTo>
                    <a:pt x="75962" y="68128"/>
                  </a:lnTo>
                  <a:lnTo>
                    <a:pt x="75962" y="53841"/>
                  </a:lnTo>
                  <a:lnTo>
                    <a:pt x="74057" y="61461"/>
                  </a:lnTo>
                  <a:lnTo>
                    <a:pt x="60722" y="73843"/>
                  </a:lnTo>
                  <a:lnTo>
                    <a:pt x="58817" y="94798"/>
                  </a:lnTo>
                  <a:lnTo>
                    <a:pt x="49292" y="103371"/>
                  </a:lnTo>
                  <a:lnTo>
                    <a:pt x="44529" y="88131"/>
                  </a:lnTo>
                  <a:lnTo>
                    <a:pt x="38814" y="113848"/>
                  </a:lnTo>
                  <a:lnTo>
                    <a:pt x="21669" y="146233"/>
                  </a:lnTo>
                  <a:cubicBezTo>
                    <a:pt x="21669" y="146233"/>
                    <a:pt x="8334" y="118611"/>
                    <a:pt x="4524" y="106228"/>
                  </a:cubicBezTo>
                  <a:cubicBezTo>
                    <a:pt x="-238" y="90988"/>
                    <a:pt x="1667" y="87178"/>
                    <a:pt x="714" y="78606"/>
                  </a:cubicBezTo>
                  <a:cubicBezTo>
                    <a:pt x="-238" y="67176"/>
                    <a:pt x="-238" y="65271"/>
                    <a:pt x="714" y="54793"/>
                  </a:cubicBezTo>
                  <a:cubicBezTo>
                    <a:pt x="714" y="43363"/>
                    <a:pt x="9287" y="26218"/>
                    <a:pt x="15954" y="23361"/>
                  </a:cubicBezTo>
                  <a:cubicBezTo>
                    <a:pt x="23574" y="20503"/>
                    <a:pt x="27384" y="18598"/>
                    <a:pt x="31194" y="19551"/>
                  </a:cubicBezTo>
                  <a:cubicBezTo>
                    <a:pt x="35004" y="20503"/>
                    <a:pt x="34052" y="12883"/>
                    <a:pt x="44529" y="8121"/>
                  </a:cubicBezTo>
                  <a:cubicBezTo>
                    <a:pt x="55007" y="4311"/>
                    <a:pt x="54054" y="2406"/>
                    <a:pt x="70247" y="501"/>
                  </a:cubicBezTo>
                  <a:cubicBezTo>
                    <a:pt x="85487" y="-1404"/>
                    <a:pt x="96917" y="2406"/>
                    <a:pt x="109299" y="7168"/>
                  </a:cubicBezTo>
                  <a:cubicBezTo>
                    <a:pt x="118824" y="10026"/>
                    <a:pt x="126444" y="18598"/>
                    <a:pt x="126444" y="18598"/>
                  </a:cubicBezTo>
                  <a:close/>
                </a:path>
              </a:pathLst>
            </a:custGeom>
            <a:solidFill>
              <a:srgbClr val="300901"/>
            </a:solidFill>
            <a:ln w="9525"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27DE6C34-200F-4BFE-902C-C0BF94E5FB52}"/>
                </a:ext>
              </a:extLst>
            </p:cNvPr>
            <p:cNvSpPr/>
            <p:nvPr/>
          </p:nvSpPr>
          <p:spPr>
            <a:xfrm>
              <a:off x="5211128" y="3026093"/>
              <a:ext cx="28575" cy="19050"/>
            </a:xfrm>
            <a:custGeom>
              <a:avLst/>
              <a:gdLst>
                <a:gd name="connsiteX0" fmla="*/ 27622 w 28575"/>
                <a:gd name="connsiteY0" fmla="*/ 24765 h 19050"/>
                <a:gd name="connsiteX1" fmla="*/ 8572 w 28575"/>
                <a:gd name="connsiteY1" fmla="*/ 25717 h 19050"/>
                <a:gd name="connsiteX2" fmla="*/ 0 w 28575"/>
                <a:gd name="connsiteY2" fmla="*/ 18097 h 19050"/>
                <a:gd name="connsiteX3" fmla="*/ 0 w 28575"/>
                <a:gd name="connsiteY3" fmla="*/ 18097 h 19050"/>
                <a:gd name="connsiteX4" fmla="*/ 0 w 28575"/>
                <a:gd name="connsiteY4" fmla="*/ 17145 h 19050"/>
                <a:gd name="connsiteX5" fmla="*/ 0 w 28575"/>
                <a:gd name="connsiteY5" fmla="*/ 17145 h 19050"/>
                <a:gd name="connsiteX6" fmla="*/ 0 w 28575"/>
                <a:gd name="connsiteY6" fmla="*/ 12382 h 19050"/>
                <a:gd name="connsiteX7" fmla="*/ 0 w 28575"/>
                <a:gd name="connsiteY7" fmla="*/ 9525 h 19050"/>
                <a:gd name="connsiteX8" fmla="*/ 6667 w 28575"/>
                <a:gd name="connsiteY8" fmla="*/ 952 h 19050"/>
                <a:gd name="connsiteX9" fmla="*/ 6667 w 28575"/>
                <a:gd name="connsiteY9" fmla="*/ 952 h 19050"/>
                <a:gd name="connsiteX10" fmla="*/ 7620 w 28575"/>
                <a:gd name="connsiteY10" fmla="*/ 952 h 19050"/>
                <a:gd name="connsiteX11" fmla="*/ 7620 w 28575"/>
                <a:gd name="connsiteY11" fmla="*/ 952 h 19050"/>
                <a:gd name="connsiteX12" fmla="*/ 26670 w 28575"/>
                <a:gd name="connsiteY12" fmla="*/ 0 h 19050"/>
                <a:gd name="connsiteX13" fmla="*/ 35242 w 28575"/>
                <a:gd name="connsiteY13" fmla="*/ 7620 h 19050"/>
                <a:gd name="connsiteX14" fmla="*/ 35242 w 28575"/>
                <a:gd name="connsiteY14" fmla="*/ 7620 h 19050"/>
                <a:gd name="connsiteX15" fmla="*/ 35242 w 28575"/>
                <a:gd name="connsiteY15" fmla="*/ 8572 h 19050"/>
                <a:gd name="connsiteX16" fmla="*/ 35242 w 28575"/>
                <a:gd name="connsiteY16" fmla="*/ 8572 h 19050"/>
                <a:gd name="connsiteX17" fmla="*/ 35242 w 28575"/>
                <a:gd name="connsiteY17" fmla="*/ 16192 h 19050"/>
                <a:gd name="connsiteX18" fmla="*/ 33338 w 28575"/>
                <a:gd name="connsiteY18" fmla="*/ 16192 h 19050"/>
                <a:gd name="connsiteX19" fmla="*/ 35242 w 28575"/>
                <a:gd name="connsiteY19" fmla="*/ 16192 h 19050"/>
                <a:gd name="connsiteX20" fmla="*/ 27622 w 28575"/>
                <a:gd name="connsiteY20" fmla="*/ 24765 h 19050"/>
                <a:gd name="connsiteX21" fmla="*/ 27622 w 28575"/>
                <a:gd name="connsiteY21" fmla="*/ 24765 h 19050"/>
                <a:gd name="connsiteX22" fmla="*/ 27622 w 28575"/>
                <a:gd name="connsiteY22" fmla="*/ 24765 h 19050"/>
                <a:gd name="connsiteX23" fmla="*/ 27622 w 28575"/>
                <a:gd name="connsiteY23" fmla="*/ 24765 h 19050"/>
                <a:gd name="connsiteX24" fmla="*/ 4763 w 28575"/>
                <a:gd name="connsiteY24" fmla="*/ 9525 h 19050"/>
                <a:gd name="connsiteX25" fmla="*/ 4763 w 28575"/>
                <a:gd name="connsiteY25" fmla="*/ 12382 h 19050"/>
                <a:gd name="connsiteX26" fmla="*/ 4763 w 28575"/>
                <a:gd name="connsiteY26" fmla="*/ 17145 h 19050"/>
                <a:gd name="connsiteX27" fmla="*/ 4763 w 28575"/>
                <a:gd name="connsiteY27" fmla="*/ 17145 h 19050"/>
                <a:gd name="connsiteX28" fmla="*/ 4763 w 28575"/>
                <a:gd name="connsiteY28" fmla="*/ 17145 h 19050"/>
                <a:gd name="connsiteX29" fmla="*/ 8572 w 28575"/>
                <a:gd name="connsiteY29" fmla="*/ 20955 h 19050"/>
                <a:gd name="connsiteX30" fmla="*/ 8572 w 28575"/>
                <a:gd name="connsiteY30" fmla="*/ 20955 h 19050"/>
                <a:gd name="connsiteX31" fmla="*/ 26670 w 28575"/>
                <a:gd name="connsiteY31" fmla="*/ 20955 h 19050"/>
                <a:gd name="connsiteX32" fmla="*/ 27622 w 28575"/>
                <a:gd name="connsiteY32" fmla="*/ 20955 h 19050"/>
                <a:gd name="connsiteX33" fmla="*/ 27622 w 28575"/>
                <a:gd name="connsiteY33" fmla="*/ 20955 h 19050"/>
                <a:gd name="connsiteX34" fmla="*/ 31432 w 28575"/>
                <a:gd name="connsiteY34" fmla="*/ 16192 h 19050"/>
                <a:gd name="connsiteX35" fmla="*/ 31432 w 28575"/>
                <a:gd name="connsiteY35" fmla="*/ 16192 h 19050"/>
                <a:gd name="connsiteX36" fmla="*/ 31432 w 28575"/>
                <a:gd name="connsiteY36" fmla="*/ 16192 h 19050"/>
                <a:gd name="connsiteX37" fmla="*/ 31432 w 28575"/>
                <a:gd name="connsiteY37" fmla="*/ 8572 h 19050"/>
                <a:gd name="connsiteX38" fmla="*/ 31432 w 28575"/>
                <a:gd name="connsiteY38" fmla="*/ 7620 h 19050"/>
                <a:gd name="connsiteX39" fmla="*/ 31432 w 28575"/>
                <a:gd name="connsiteY39" fmla="*/ 7620 h 19050"/>
                <a:gd name="connsiteX40" fmla="*/ 27622 w 28575"/>
                <a:gd name="connsiteY40" fmla="*/ 3810 h 19050"/>
                <a:gd name="connsiteX41" fmla="*/ 27622 w 28575"/>
                <a:gd name="connsiteY41" fmla="*/ 3810 h 19050"/>
                <a:gd name="connsiteX42" fmla="*/ 8572 w 28575"/>
                <a:gd name="connsiteY42" fmla="*/ 3810 h 19050"/>
                <a:gd name="connsiteX43" fmla="*/ 8572 w 28575"/>
                <a:gd name="connsiteY43" fmla="*/ 3810 h 19050"/>
                <a:gd name="connsiteX44" fmla="*/ 8572 w 28575"/>
                <a:gd name="connsiteY44" fmla="*/ 3810 h 19050"/>
                <a:gd name="connsiteX45" fmla="*/ 8572 w 28575"/>
                <a:gd name="connsiteY45" fmla="*/ 3810 h 19050"/>
                <a:gd name="connsiteX46" fmla="*/ 4763 w 28575"/>
                <a:gd name="connsiteY46" fmla="*/ 9525 h 19050"/>
                <a:gd name="connsiteX47" fmla="*/ 4763 w 28575"/>
                <a:gd name="connsiteY47"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575" h="19050">
                  <a:moveTo>
                    <a:pt x="27622" y="24765"/>
                  </a:moveTo>
                  <a:lnTo>
                    <a:pt x="8572" y="25717"/>
                  </a:lnTo>
                  <a:cubicBezTo>
                    <a:pt x="3810" y="25717"/>
                    <a:pt x="953" y="22860"/>
                    <a:pt x="0" y="18097"/>
                  </a:cubicBezTo>
                  <a:lnTo>
                    <a:pt x="0" y="18097"/>
                  </a:lnTo>
                  <a:cubicBezTo>
                    <a:pt x="0" y="18097"/>
                    <a:pt x="0" y="17145"/>
                    <a:pt x="0" y="17145"/>
                  </a:cubicBezTo>
                  <a:lnTo>
                    <a:pt x="0" y="17145"/>
                  </a:lnTo>
                  <a:lnTo>
                    <a:pt x="0" y="12382"/>
                  </a:lnTo>
                  <a:lnTo>
                    <a:pt x="0" y="9525"/>
                  </a:lnTo>
                  <a:cubicBezTo>
                    <a:pt x="0" y="4763"/>
                    <a:pt x="2857" y="952"/>
                    <a:pt x="6667" y="952"/>
                  </a:cubicBezTo>
                  <a:lnTo>
                    <a:pt x="6667" y="952"/>
                  </a:lnTo>
                  <a:cubicBezTo>
                    <a:pt x="6667" y="952"/>
                    <a:pt x="7620" y="952"/>
                    <a:pt x="7620" y="952"/>
                  </a:cubicBezTo>
                  <a:lnTo>
                    <a:pt x="7620" y="952"/>
                  </a:lnTo>
                  <a:lnTo>
                    <a:pt x="26670" y="0"/>
                  </a:lnTo>
                  <a:cubicBezTo>
                    <a:pt x="31432" y="0"/>
                    <a:pt x="34290" y="2857"/>
                    <a:pt x="35242" y="7620"/>
                  </a:cubicBezTo>
                  <a:lnTo>
                    <a:pt x="35242" y="7620"/>
                  </a:lnTo>
                  <a:cubicBezTo>
                    <a:pt x="35242" y="7620"/>
                    <a:pt x="35242" y="8572"/>
                    <a:pt x="35242" y="8572"/>
                  </a:cubicBezTo>
                  <a:lnTo>
                    <a:pt x="35242" y="8572"/>
                  </a:lnTo>
                  <a:lnTo>
                    <a:pt x="35242" y="16192"/>
                  </a:lnTo>
                  <a:lnTo>
                    <a:pt x="33338" y="16192"/>
                  </a:lnTo>
                  <a:lnTo>
                    <a:pt x="35242" y="16192"/>
                  </a:lnTo>
                  <a:cubicBezTo>
                    <a:pt x="35242" y="20955"/>
                    <a:pt x="32385" y="24765"/>
                    <a:pt x="27622" y="24765"/>
                  </a:cubicBezTo>
                  <a:lnTo>
                    <a:pt x="27622" y="24765"/>
                  </a:lnTo>
                  <a:cubicBezTo>
                    <a:pt x="28575" y="24765"/>
                    <a:pt x="27622" y="24765"/>
                    <a:pt x="27622" y="24765"/>
                  </a:cubicBezTo>
                  <a:lnTo>
                    <a:pt x="27622" y="24765"/>
                  </a:lnTo>
                  <a:close/>
                  <a:moveTo>
                    <a:pt x="4763" y="9525"/>
                  </a:moveTo>
                  <a:lnTo>
                    <a:pt x="4763" y="12382"/>
                  </a:lnTo>
                  <a:lnTo>
                    <a:pt x="4763" y="17145"/>
                  </a:lnTo>
                  <a:cubicBezTo>
                    <a:pt x="4763" y="17145"/>
                    <a:pt x="4763" y="17145"/>
                    <a:pt x="4763" y="17145"/>
                  </a:cubicBezTo>
                  <a:lnTo>
                    <a:pt x="4763" y="17145"/>
                  </a:lnTo>
                  <a:cubicBezTo>
                    <a:pt x="4763" y="19050"/>
                    <a:pt x="6667" y="20955"/>
                    <a:pt x="8572" y="20955"/>
                  </a:cubicBezTo>
                  <a:lnTo>
                    <a:pt x="8572" y="20955"/>
                  </a:lnTo>
                  <a:lnTo>
                    <a:pt x="26670" y="20955"/>
                  </a:lnTo>
                  <a:cubicBezTo>
                    <a:pt x="26670" y="20955"/>
                    <a:pt x="27622" y="20955"/>
                    <a:pt x="27622" y="20955"/>
                  </a:cubicBezTo>
                  <a:lnTo>
                    <a:pt x="27622" y="20955"/>
                  </a:lnTo>
                  <a:cubicBezTo>
                    <a:pt x="29528" y="20955"/>
                    <a:pt x="31432" y="19050"/>
                    <a:pt x="31432" y="16192"/>
                  </a:cubicBezTo>
                  <a:lnTo>
                    <a:pt x="31432" y="16192"/>
                  </a:lnTo>
                  <a:lnTo>
                    <a:pt x="31432" y="16192"/>
                  </a:lnTo>
                  <a:lnTo>
                    <a:pt x="31432" y="8572"/>
                  </a:lnTo>
                  <a:cubicBezTo>
                    <a:pt x="31432" y="8572"/>
                    <a:pt x="31432" y="7620"/>
                    <a:pt x="31432" y="7620"/>
                  </a:cubicBezTo>
                  <a:lnTo>
                    <a:pt x="31432" y="7620"/>
                  </a:lnTo>
                  <a:cubicBezTo>
                    <a:pt x="31432" y="5715"/>
                    <a:pt x="29528" y="3810"/>
                    <a:pt x="27622" y="3810"/>
                  </a:cubicBezTo>
                  <a:lnTo>
                    <a:pt x="27622" y="3810"/>
                  </a:lnTo>
                  <a:lnTo>
                    <a:pt x="8572" y="3810"/>
                  </a:lnTo>
                  <a:lnTo>
                    <a:pt x="8572" y="3810"/>
                  </a:lnTo>
                  <a:cubicBezTo>
                    <a:pt x="8572" y="3810"/>
                    <a:pt x="8572" y="3810"/>
                    <a:pt x="8572" y="3810"/>
                  </a:cubicBezTo>
                  <a:lnTo>
                    <a:pt x="8572" y="3810"/>
                  </a:lnTo>
                  <a:cubicBezTo>
                    <a:pt x="5715" y="4763"/>
                    <a:pt x="4763" y="6667"/>
                    <a:pt x="4763" y="9525"/>
                  </a:cubicBezTo>
                  <a:lnTo>
                    <a:pt x="4763" y="9525"/>
                  </a:lnTo>
                  <a:close/>
                </a:path>
              </a:pathLst>
            </a:custGeom>
            <a:solidFill>
              <a:srgbClr val="300901"/>
            </a:solidFill>
            <a:ln w="9525"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C8C49C1B-F342-4D0B-93CA-4D18FDCFE944}"/>
                </a:ext>
              </a:extLst>
            </p:cNvPr>
            <p:cNvSpPr/>
            <p:nvPr/>
          </p:nvSpPr>
          <p:spPr>
            <a:xfrm>
              <a:off x="5253038" y="3025140"/>
              <a:ext cx="19050" cy="19050"/>
            </a:xfrm>
            <a:custGeom>
              <a:avLst/>
              <a:gdLst>
                <a:gd name="connsiteX0" fmla="*/ 19050 w 19050"/>
                <a:gd name="connsiteY0" fmla="*/ 24765 h 19050"/>
                <a:gd name="connsiteX1" fmla="*/ 6668 w 19050"/>
                <a:gd name="connsiteY1" fmla="*/ 24765 h 19050"/>
                <a:gd name="connsiteX2" fmla="*/ 0 w 19050"/>
                <a:gd name="connsiteY2" fmla="*/ 18097 h 19050"/>
                <a:gd name="connsiteX3" fmla="*/ 0 w 19050"/>
                <a:gd name="connsiteY3" fmla="*/ 18097 h 19050"/>
                <a:gd name="connsiteX4" fmla="*/ 0 w 19050"/>
                <a:gd name="connsiteY4" fmla="*/ 16192 h 19050"/>
                <a:gd name="connsiteX5" fmla="*/ 0 w 19050"/>
                <a:gd name="connsiteY5" fmla="*/ 16192 h 19050"/>
                <a:gd name="connsiteX6" fmla="*/ 0 w 19050"/>
                <a:gd name="connsiteY6" fmla="*/ 8572 h 19050"/>
                <a:gd name="connsiteX7" fmla="*/ 5715 w 19050"/>
                <a:gd name="connsiteY7" fmla="*/ 0 h 19050"/>
                <a:gd name="connsiteX8" fmla="*/ 5715 w 19050"/>
                <a:gd name="connsiteY8" fmla="*/ 0 h 19050"/>
                <a:gd name="connsiteX9" fmla="*/ 5715 w 19050"/>
                <a:gd name="connsiteY9" fmla="*/ 0 h 19050"/>
                <a:gd name="connsiteX10" fmla="*/ 5715 w 19050"/>
                <a:gd name="connsiteY10" fmla="*/ 0 h 19050"/>
                <a:gd name="connsiteX11" fmla="*/ 6668 w 19050"/>
                <a:gd name="connsiteY11" fmla="*/ 0 h 19050"/>
                <a:gd name="connsiteX12" fmla="*/ 6668 w 19050"/>
                <a:gd name="connsiteY12" fmla="*/ 0 h 19050"/>
                <a:gd name="connsiteX13" fmla="*/ 19050 w 19050"/>
                <a:gd name="connsiteY13" fmla="*/ 0 h 19050"/>
                <a:gd name="connsiteX14" fmla="*/ 25718 w 19050"/>
                <a:gd name="connsiteY14" fmla="*/ 6667 h 19050"/>
                <a:gd name="connsiteX15" fmla="*/ 25718 w 19050"/>
                <a:gd name="connsiteY15" fmla="*/ 6667 h 19050"/>
                <a:gd name="connsiteX16" fmla="*/ 25718 w 19050"/>
                <a:gd name="connsiteY16" fmla="*/ 8572 h 19050"/>
                <a:gd name="connsiteX17" fmla="*/ 25718 w 19050"/>
                <a:gd name="connsiteY17" fmla="*/ 8572 h 19050"/>
                <a:gd name="connsiteX18" fmla="*/ 25718 w 19050"/>
                <a:gd name="connsiteY18" fmla="*/ 16192 h 19050"/>
                <a:gd name="connsiteX19" fmla="*/ 23813 w 19050"/>
                <a:gd name="connsiteY19" fmla="*/ 16192 h 19050"/>
                <a:gd name="connsiteX20" fmla="*/ 25718 w 19050"/>
                <a:gd name="connsiteY20" fmla="*/ 16192 h 19050"/>
                <a:gd name="connsiteX21" fmla="*/ 19050 w 19050"/>
                <a:gd name="connsiteY21" fmla="*/ 24765 h 19050"/>
                <a:gd name="connsiteX22" fmla="*/ 19050 w 19050"/>
                <a:gd name="connsiteY22" fmla="*/ 24765 h 19050"/>
                <a:gd name="connsiteX23" fmla="*/ 19050 w 19050"/>
                <a:gd name="connsiteY23" fmla="*/ 24765 h 19050"/>
                <a:gd name="connsiteX24" fmla="*/ 19050 w 19050"/>
                <a:gd name="connsiteY24" fmla="*/ 24765 h 19050"/>
                <a:gd name="connsiteX25" fmla="*/ 3810 w 19050"/>
                <a:gd name="connsiteY25" fmla="*/ 8572 h 19050"/>
                <a:gd name="connsiteX26" fmla="*/ 3810 w 19050"/>
                <a:gd name="connsiteY26" fmla="*/ 16192 h 19050"/>
                <a:gd name="connsiteX27" fmla="*/ 3810 w 19050"/>
                <a:gd name="connsiteY27" fmla="*/ 17145 h 19050"/>
                <a:gd name="connsiteX28" fmla="*/ 3810 w 19050"/>
                <a:gd name="connsiteY28" fmla="*/ 17145 h 19050"/>
                <a:gd name="connsiteX29" fmla="*/ 5715 w 19050"/>
                <a:gd name="connsiteY29" fmla="*/ 20955 h 19050"/>
                <a:gd name="connsiteX30" fmla="*/ 5715 w 19050"/>
                <a:gd name="connsiteY30" fmla="*/ 20955 h 19050"/>
                <a:gd name="connsiteX31" fmla="*/ 18098 w 19050"/>
                <a:gd name="connsiteY31" fmla="*/ 20955 h 19050"/>
                <a:gd name="connsiteX32" fmla="*/ 18098 w 19050"/>
                <a:gd name="connsiteY32" fmla="*/ 20955 h 19050"/>
                <a:gd name="connsiteX33" fmla="*/ 18098 w 19050"/>
                <a:gd name="connsiteY33" fmla="*/ 20955 h 19050"/>
                <a:gd name="connsiteX34" fmla="*/ 20002 w 19050"/>
                <a:gd name="connsiteY34" fmla="*/ 16192 h 19050"/>
                <a:gd name="connsiteX35" fmla="*/ 20002 w 19050"/>
                <a:gd name="connsiteY35" fmla="*/ 16192 h 19050"/>
                <a:gd name="connsiteX36" fmla="*/ 20002 w 19050"/>
                <a:gd name="connsiteY36" fmla="*/ 16192 h 19050"/>
                <a:gd name="connsiteX37" fmla="*/ 20002 w 19050"/>
                <a:gd name="connsiteY37" fmla="*/ 8572 h 19050"/>
                <a:gd name="connsiteX38" fmla="*/ 20002 w 19050"/>
                <a:gd name="connsiteY38" fmla="*/ 7620 h 19050"/>
                <a:gd name="connsiteX39" fmla="*/ 20002 w 19050"/>
                <a:gd name="connsiteY39" fmla="*/ 7620 h 19050"/>
                <a:gd name="connsiteX40" fmla="*/ 18098 w 19050"/>
                <a:gd name="connsiteY40" fmla="*/ 3810 h 19050"/>
                <a:gd name="connsiteX41" fmla="*/ 18098 w 19050"/>
                <a:gd name="connsiteY41" fmla="*/ 3810 h 19050"/>
                <a:gd name="connsiteX42" fmla="*/ 4763 w 19050"/>
                <a:gd name="connsiteY42" fmla="*/ 3810 h 19050"/>
                <a:gd name="connsiteX43" fmla="*/ 4763 w 19050"/>
                <a:gd name="connsiteY43" fmla="*/ 3810 h 19050"/>
                <a:gd name="connsiteX44" fmla="*/ 4763 w 19050"/>
                <a:gd name="connsiteY44" fmla="*/ 3810 h 19050"/>
                <a:gd name="connsiteX45" fmla="*/ 4763 w 19050"/>
                <a:gd name="connsiteY45" fmla="*/ 3810 h 19050"/>
                <a:gd name="connsiteX46" fmla="*/ 3810 w 19050"/>
                <a:gd name="connsiteY46" fmla="*/ 8572 h 19050"/>
                <a:gd name="connsiteX47" fmla="*/ 3810 w 19050"/>
                <a:gd name="connsiteY47" fmla="*/ 857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050" h="19050">
                  <a:moveTo>
                    <a:pt x="19050" y="24765"/>
                  </a:moveTo>
                  <a:lnTo>
                    <a:pt x="6668" y="24765"/>
                  </a:lnTo>
                  <a:cubicBezTo>
                    <a:pt x="2857" y="24765"/>
                    <a:pt x="953" y="20955"/>
                    <a:pt x="0" y="18097"/>
                  </a:cubicBezTo>
                  <a:lnTo>
                    <a:pt x="0" y="18097"/>
                  </a:lnTo>
                  <a:cubicBezTo>
                    <a:pt x="0" y="17145"/>
                    <a:pt x="0" y="17145"/>
                    <a:pt x="0" y="16192"/>
                  </a:cubicBezTo>
                  <a:lnTo>
                    <a:pt x="0" y="16192"/>
                  </a:lnTo>
                  <a:lnTo>
                    <a:pt x="0" y="8572"/>
                  </a:lnTo>
                  <a:cubicBezTo>
                    <a:pt x="0" y="4763"/>
                    <a:pt x="1905" y="953"/>
                    <a:pt x="5715" y="0"/>
                  </a:cubicBezTo>
                  <a:lnTo>
                    <a:pt x="5715" y="0"/>
                  </a:lnTo>
                  <a:cubicBezTo>
                    <a:pt x="5715" y="0"/>
                    <a:pt x="5715" y="0"/>
                    <a:pt x="5715" y="0"/>
                  </a:cubicBezTo>
                  <a:lnTo>
                    <a:pt x="5715" y="0"/>
                  </a:lnTo>
                  <a:cubicBezTo>
                    <a:pt x="5715" y="0"/>
                    <a:pt x="5715" y="0"/>
                    <a:pt x="6668" y="0"/>
                  </a:cubicBezTo>
                  <a:lnTo>
                    <a:pt x="6668" y="0"/>
                  </a:lnTo>
                  <a:lnTo>
                    <a:pt x="19050" y="0"/>
                  </a:lnTo>
                  <a:cubicBezTo>
                    <a:pt x="22860" y="0"/>
                    <a:pt x="24765" y="3810"/>
                    <a:pt x="25718" y="6667"/>
                  </a:cubicBezTo>
                  <a:lnTo>
                    <a:pt x="25718" y="6667"/>
                  </a:lnTo>
                  <a:cubicBezTo>
                    <a:pt x="25718" y="7620"/>
                    <a:pt x="25718" y="7620"/>
                    <a:pt x="25718" y="8572"/>
                  </a:cubicBezTo>
                  <a:lnTo>
                    <a:pt x="25718" y="8572"/>
                  </a:lnTo>
                  <a:lnTo>
                    <a:pt x="25718" y="16192"/>
                  </a:lnTo>
                  <a:lnTo>
                    <a:pt x="23813" y="16192"/>
                  </a:lnTo>
                  <a:lnTo>
                    <a:pt x="25718" y="16192"/>
                  </a:lnTo>
                  <a:cubicBezTo>
                    <a:pt x="24765" y="20003"/>
                    <a:pt x="22860" y="23813"/>
                    <a:pt x="19050" y="24765"/>
                  </a:cubicBezTo>
                  <a:lnTo>
                    <a:pt x="19050" y="24765"/>
                  </a:lnTo>
                  <a:cubicBezTo>
                    <a:pt x="19050" y="24765"/>
                    <a:pt x="19050" y="24765"/>
                    <a:pt x="19050" y="24765"/>
                  </a:cubicBezTo>
                  <a:lnTo>
                    <a:pt x="19050" y="24765"/>
                  </a:lnTo>
                  <a:close/>
                  <a:moveTo>
                    <a:pt x="3810" y="8572"/>
                  </a:moveTo>
                  <a:lnTo>
                    <a:pt x="3810" y="16192"/>
                  </a:lnTo>
                  <a:cubicBezTo>
                    <a:pt x="3810" y="16192"/>
                    <a:pt x="3810" y="17145"/>
                    <a:pt x="3810" y="17145"/>
                  </a:cubicBezTo>
                  <a:lnTo>
                    <a:pt x="3810" y="17145"/>
                  </a:lnTo>
                  <a:cubicBezTo>
                    <a:pt x="3810" y="20003"/>
                    <a:pt x="5715" y="20955"/>
                    <a:pt x="5715" y="20955"/>
                  </a:cubicBezTo>
                  <a:lnTo>
                    <a:pt x="5715" y="20955"/>
                  </a:lnTo>
                  <a:lnTo>
                    <a:pt x="18098" y="20955"/>
                  </a:lnTo>
                  <a:cubicBezTo>
                    <a:pt x="18098" y="20955"/>
                    <a:pt x="18098" y="20955"/>
                    <a:pt x="18098" y="20955"/>
                  </a:cubicBezTo>
                  <a:lnTo>
                    <a:pt x="18098" y="20955"/>
                  </a:lnTo>
                  <a:cubicBezTo>
                    <a:pt x="18098" y="20955"/>
                    <a:pt x="20002" y="19050"/>
                    <a:pt x="20002" y="16192"/>
                  </a:cubicBezTo>
                  <a:lnTo>
                    <a:pt x="20002" y="16192"/>
                  </a:lnTo>
                  <a:lnTo>
                    <a:pt x="20002" y="16192"/>
                  </a:lnTo>
                  <a:lnTo>
                    <a:pt x="20002" y="8572"/>
                  </a:lnTo>
                  <a:cubicBezTo>
                    <a:pt x="20002" y="8572"/>
                    <a:pt x="20002" y="7620"/>
                    <a:pt x="20002" y="7620"/>
                  </a:cubicBezTo>
                  <a:lnTo>
                    <a:pt x="20002" y="7620"/>
                  </a:lnTo>
                  <a:cubicBezTo>
                    <a:pt x="20002" y="4763"/>
                    <a:pt x="18098" y="3810"/>
                    <a:pt x="18098" y="3810"/>
                  </a:cubicBezTo>
                  <a:lnTo>
                    <a:pt x="18098" y="3810"/>
                  </a:lnTo>
                  <a:lnTo>
                    <a:pt x="4763" y="3810"/>
                  </a:lnTo>
                  <a:lnTo>
                    <a:pt x="4763" y="3810"/>
                  </a:lnTo>
                  <a:cubicBezTo>
                    <a:pt x="4763" y="3810"/>
                    <a:pt x="4763" y="3810"/>
                    <a:pt x="4763" y="3810"/>
                  </a:cubicBezTo>
                  <a:lnTo>
                    <a:pt x="4763" y="3810"/>
                  </a:lnTo>
                  <a:cubicBezTo>
                    <a:pt x="4763" y="4763"/>
                    <a:pt x="3810" y="6667"/>
                    <a:pt x="3810" y="8572"/>
                  </a:cubicBezTo>
                  <a:lnTo>
                    <a:pt x="3810" y="8572"/>
                  </a:lnTo>
                  <a:close/>
                </a:path>
              </a:pathLst>
            </a:custGeom>
            <a:solidFill>
              <a:srgbClr val="300901"/>
            </a:solidFill>
            <a:ln w="9525"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15EDE0F3-8183-4D9E-8EB4-B2A39C0D8B8A}"/>
                </a:ext>
              </a:extLst>
            </p:cNvPr>
            <p:cNvSpPr/>
            <p:nvPr/>
          </p:nvSpPr>
          <p:spPr>
            <a:xfrm>
              <a:off x="5155882" y="3025861"/>
              <a:ext cx="57150" cy="9525"/>
            </a:xfrm>
            <a:custGeom>
              <a:avLst/>
              <a:gdLst>
                <a:gd name="connsiteX0" fmla="*/ 59055 w 57150"/>
                <a:gd name="connsiteY0" fmla="*/ 8804 h 9525"/>
                <a:gd name="connsiteX1" fmla="*/ 2858 w 57150"/>
                <a:gd name="connsiteY1" fmla="*/ 232 h 9525"/>
                <a:gd name="connsiteX2" fmla="*/ 0 w 57150"/>
                <a:gd name="connsiteY2" fmla="*/ 5946 h 9525"/>
                <a:gd name="connsiteX3" fmla="*/ 6668 w 57150"/>
                <a:gd name="connsiteY3" fmla="*/ 3089 h 9525"/>
                <a:gd name="connsiteX4" fmla="*/ 60960 w 57150"/>
                <a:gd name="connsiteY4" fmla="*/ 17377 h 9525"/>
                <a:gd name="connsiteX5" fmla="*/ 59055 w 57150"/>
                <a:gd name="connsiteY5" fmla="*/ 880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9525">
                  <a:moveTo>
                    <a:pt x="59055" y="8804"/>
                  </a:moveTo>
                  <a:cubicBezTo>
                    <a:pt x="59055" y="8804"/>
                    <a:pt x="4763" y="-1673"/>
                    <a:pt x="2858" y="232"/>
                  </a:cubicBezTo>
                  <a:cubicBezTo>
                    <a:pt x="1905" y="3089"/>
                    <a:pt x="0" y="5946"/>
                    <a:pt x="0" y="5946"/>
                  </a:cubicBezTo>
                  <a:lnTo>
                    <a:pt x="6668" y="3089"/>
                  </a:lnTo>
                  <a:lnTo>
                    <a:pt x="60960" y="17377"/>
                  </a:lnTo>
                  <a:lnTo>
                    <a:pt x="59055" y="8804"/>
                  </a:lnTo>
                  <a:close/>
                </a:path>
              </a:pathLst>
            </a:custGeom>
            <a:solidFill>
              <a:srgbClr val="300901"/>
            </a:solidFill>
            <a:ln w="9525"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D43B860F-2EC8-4AD6-8C21-39FDB08AE4BC}"/>
                </a:ext>
              </a:extLst>
            </p:cNvPr>
            <p:cNvSpPr/>
            <p:nvPr/>
          </p:nvSpPr>
          <p:spPr>
            <a:xfrm>
              <a:off x="5247322" y="3037522"/>
              <a:ext cx="9525" cy="9525"/>
            </a:xfrm>
            <a:custGeom>
              <a:avLst/>
              <a:gdLst>
                <a:gd name="connsiteX0" fmla="*/ 0 w 0"/>
                <a:gd name="connsiteY0" fmla="*/ 0 h 0"/>
                <a:gd name="connsiteX1" fmla="*/ 6668 w 0"/>
                <a:gd name="connsiteY1" fmla="*/ 0 h 0"/>
                <a:gd name="connsiteX2" fmla="*/ 6668 w 0"/>
                <a:gd name="connsiteY2" fmla="*/ 2858 h 0"/>
                <a:gd name="connsiteX3" fmla="*/ 0 w 0"/>
                <a:gd name="connsiteY3" fmla="*/ 2858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6668" y="0"/>
                  </a:lnTo>
                  <a:lnTo>
                    <a:pt x="6668" y="2858"/>
                  </a:lnTo>
                  <a:lnTo>
                    <a:pt x="0" y="2858"/>
                  </a:lnTo>
                  <a:close/>
                </a:path>
              </a:pathLst>
            </a:custGeom>
            <a:solidFill>
              <a:srgbClr val="300901"/>
            </a:solidFill>
            <a:ln w="9525"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8CC1944C-E268-426F-AC37-ECE2946E7296}"/>
                </a:ext>
              </a:extLst>
            </p:cNvPr>
            <p:cNvSpPr/>
            <p:nvPr/>
          </p:nvSpPr>
          <p:spPr>
            <a:xfrm>
              <a:off x="5189220" y="3130868"/>
              <a:ext cx="104775" cy="381000"/>
            </a:xfrm>
            <a:custGeom>
              <a:avLst/>
              <a:gdLst>
                <a:gd name="connsiteX0" fmla="*/ 30480 w 104775"/>
                <a:gd name="connsiteY0" fmla="*/ 0 h 381000"/>
                <a:gd name="connsiteX1" fmla="*/ 80963 w 104775"/>
                <a:gd name="connsiteY1" fmla="*/ 19050 h 381000"/>
                <a:gd name="connsiteX2" fmla="*/ 104775 w 104775"/>
                <a:gd name="connsiteY2" fmla="*/ 43815 h 381000"/>
                <a:gd name="connsiteX3" fmla="*/ 85725 w 104775"/>
                <a:gd name="connsiteY3" fmla="*/ 125730 h 381000"/>
                <a:gd name="connsiteX4" fmla="*/ 93345 w 104775"/>
                <a:gd name="connsiteY4" fmla="*/ 369570 h 381000"/>
                <a:gd name="connsiteX5" fmla="*/ 0 w 104775"/>
                <a:gd name="connsiteY5" fmla="*/ 350520 h 381000"/>
                <a:gd name="connsiteX6" fmla="*/ 15240 w 104775"/>
                <a:gd name="connsiteY6" fmla="*/ 120968 h 381000"/>
                <a:gd name="connsiteX7" fmla="*/ 30480 w 104775"/>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381000">
                  <a:moveTo>
                    <a:pt x="30480" y="0"/>
                  </a:moveTo>
                  <a:cubicBezTo>
                    <a:pt x="30480" y="0"/>
                    <a:pt x="42863" y="952"/>
                    <a:pt x="80963" y="19050"/>
                  </a:cubicBezTo>
                  <a:cubicBezTo>
                    <a:pt x="111443" y="33338"/>
                    <a:pt x="102870" y="27622"/>
                    <a:pt x="104775" y="43815"/>
                  </a:cubicBezTo>
                  <a:cubicBezTo>
                    <a:pt x="105728" y="56197"/>
                    <a:pt x="90488" y="101918"/>
                    <a:pt x="85725" y="125730"/>
                  </a:cubicBezTo>
                  <a:cubicBezTo>
                    <a:pt x="81915" y="143827"/>
                    <a:pt x="74295" y="205740"/>
                    <a:pt x="93345" y="369570"/>
                  </a:cubicBezTo>
                  <a:cubicBezTo>
                    <a:pt x="95250" y="387668"/>
                    <a:pt x="22860" y="390525"/>
                    <a:pt x="0" y="350520"/>
                  </a:cubicBezTo>
                  <a:cubicBezTo>
                    <a:pt x="0" y="282893"/>
                    <a:pt x="11430" y="157163"/>
                    <a:pt x="15240" y="120968"/>
                  </a:cubicBezTo>
                  <a:cubicBezTo>
                    <a:pt x="15240" y="113347"/>
                    <a:pt x="30480" y="0"/>
                    <a:pt x="30480" y="0"/>
                  </a:cubicBezTo>
                  <a:close/>
                </a:path>
              </a:pathLst>
            </a:custGeom>
            <a:solidFill>
              <a:srgbClr val="1F4C6B"/>
            </a:solidFill>
            <a:ln w="9525"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A49CB810-7308-46C2-BD8F-B3095D089CD8}"/>
                </a:ext>
              </a:extLst>
            </p:cNvPr>
            <p:cNvSpPr/>
            <p:nvPr/>
          </p:nvSpPr>
          <p:spPr>
            <a:xfrm>
              <a:off x="5047230" y="3115627"/>
              <a:ext cx="161925" cy="400050"/>
            </a:xfrm>
            <a:custGeom>
              <a:avLst/>
              <a:gdLst>
                <a:gd name="connsiteX0" fmla="*/ 95317 w 161925"/>
                <a:gd name="connsiteY0" fmla="*/ 0 h 400050"/>
                <a:gd name="connsiteX1" fmla="*/ 24832 w 161925"/>
                <a:gd name="connsiteY1" fmla="*/ 27623 h 400050"/>
                <a:gd name="connsiteX2" fmla="*/ 67 w 161925"/>
                <a:gd name="connsiteY2" fmla="*/ 58103 h 400050"/>
                <a:gd name="connsiteX3" fmla="*/ 41025 w 161925"/>
                <a:gd name="connsiteY3" fmla="*/ 186690 h 400050"/>
                <a:gd name="connsiteX4" fmla="*/ 14355 w 161925"/>
                <a:gd name="connsiteY4" fmla="*/ 389573 h 400050"/>
                <a:gd name="connsiteX5" fmla="*/ 158182 w 161925"/>
                <a:gd name="connsiteY5" fmla="*/ 372428 h 400050"/>
                <a:gd name="connsiteX6" fmla="*/ 156277 w 161925"/>
                <a:gd name="connsiteY6" fmla="*/ 138113 h 400050"/>
                <a:gd name="connsiteX7" fmla="*/ 95317 w 1619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400050">
                  <a:moveTo>
                    <a:pt x="95317" y="0"/>
                  </a:moveTo>
                  <a:cubicBezTo>
                    <a:pt x="95317" y="0"/>
                    <a:pt x="65790" y="10478"/>
                    <a:pt x="24832" y="27623"/>
                  </a:cubicBezTo>
                  <a:cubicBezTo>
                    <a:pt x="-6600" y="40005"/>
                    <a:pt x="1972" y="40958"/>
                    <a:pt x="67" y="58103"/>
                  </a:cubicBezTo>
                  <a:cubicBezTo>
                    <a:pt x="-1838" y="74295"/>
                    <a:pt x="37215" y="167640"/>
                    <a:pt x="41025" y="186690"/>
                  </a:cubicBezTo>
                  <a:cubicBezTo>
                    <a:pt x="44835" y="204788"/>
                    <a:pt x="21022" y="341948"/>
                    <a:pt x="14355" y="389573"/>
                  </a:cubicBezTo>
                  <a:cubicBezTo>
                    <a:pt x="12450" y="401003"/>
                    <a:pt x="157230" y="415290"/>
                    <a:pt x="158182" y="372428"/>
                  </a:cubicBezTo>
                  <a:cubicBezTo>
                    <a:pt x="158182" y="330518"/>
                    <a:pt x="176280" y="244793"/>
                    <a:pt x="156277" y="138113"/>
                  </a:cubicBezTo>
                  <a:cubicBezTo>
                    <a:pt x="154372" y="127635"/>
                    <a:pt x="95317" y="0"/>
                    <a:pt x="95317" y="0"/>
                  </a:cubicBezTo>
                  <a:close/>
                </a:path>
              </a:pathLst>
            </a:custGeom>
            <a:solidFill>
              <a:srgbClr val="0B253F"/>
            </a:solidFill>
            <a:ln w="9525"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6FF59B07-FC2C-4D53-8888-3E27F0A7F422}"/>
                </a:ext>
              </a:extLst>
            </p:cNvPr>
            <p:cNvSpPr/>
            <p:nvPr/>
          </p:nvSpPr>
          <p:spPr>
            <a:xfrm>
              <a:off x="5031881" y="3295174"/>
              <a:ext cx="190500" cy="66675"/>
            </a:xfrm>
            <a:custGeom>
              <a:avLst/>
              <a:gdLst>
                <a:gd name="connsiteX0" fmla="*/ 7796 w 190500"/>
                <a:gd name="connsiteY0" fmla="*/ 24289 h 66675"/>
                <a:gd name="connsiteX1" fmla="*/ 109714 w 190500"/>
                <a:gd name="connsiteY1" fmla="*/ 28099 h 66675"/>
                <a:gd name="connsiteX2" fmla="*/ 130669 w 190500"/>
                <a:gd name="connsiteY2" fmla="*/ 11906 h 66675"/>
                <a:gd name="connsiteX3" fmla="*/ 157339 w 190500"/>
                <a:gd name="connsiteY3" fmla="*/ 2381 h 66675"/>
                <a:gd name="connsiteX4" fmla="*/ 141146 w 190500"/>
                <a:gd name="connsiteY4" fmla="*/ 21431 h 66675"/>
                <a:gd name="connsiteX5" fmla="*/ 186866 w 190500"/>
                <a:gd name="connsiteY5" fmla="*/ 20479 h 66675"/>
                <a:gd name="connsiteX6" fmla="*/ 192581 w 190500"/>
                <a:gd name="connsiteY6" fmla="*/ 22384 h 66675"/>
                <a:gd name="connsiteX7" fmla="*/ 181151 w 190500"/>
                <a:gd name="connsiteY7" fmla="*/ 53816 h 66675"/>
                <a:gd name="connsiteX8" fmla="*/ 106856 w 190500"/>
                <a:gd name="connsiteY8" fmla="*/ 60484 h 66675"/>
                <a:gd name="connsiteX9" fmla="*/ 5891 w 190500"/>
                <a:gd name="connsiteY9" fmla="*/ 73819 h 66675"/>
                <a:gd name="connsiteX10" fmla="*/ 7796 w 190500"/>
                <a:gd name="connsiteY10" fmla="*/ 242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66675">
                  <a:moveTo>
                    <a:pt x="7796" y="24289"/>
                  </a:moveTo>
                  <a:cubicBezTo>
                    <a:pt x="77329" y="31909"/>
                    <a:pt x="109714" y="28099"/>
                    <a:pt x="109714" y="28099"/>
                  </a:cubicBezTo>
                  <a:cubicBezTo>
                    <a:pt x="109714" y="28099"/>
                    <a:pt x="120191" y="19526"/>
                    <a:pt x="130669" y="11906"/>
                  </a:cubicBezTo>
                  <a:cubicBezTo>
                    <a:pt x="156386" y="-7144"/>
                    <a:pt x="157339" y="2381"/>
                    <a:pt x="157339" y="2381"/>
                  </a:cubicBezTo>
                  <a:lnTo>
                    <a:pt x="141146" y="21431"/>
                  </a:lnTo>
                  <a:lnTo>
                    <a:pt x="186866" y="20479"/>
                  </a:lnTo>
                  <a:cubicBezTo>
                    <a:pt x="186866" y="20479"/>
                    <a:pt x="189724" y="19526"/>
                    <a:pt x="192581" y="22384"/>
                  </a:cubicBezTo>
                  <a:cubicBezTo>
                    <a:pt x="200201" y="30004"/>
                    <a:pt x="205916" y="44291"/>
                    <a:pt x="181151" y="53816"/>
                  </a:cubicBezTo>
                  <a:cubicBezTo>
                    <a:pt x="148766" y="67151"/>
                    <a:pt x="136384" y="57626"/>
                    <a:pt x="106856" y="60484"/>
                  </a:cubicBezTo>
                  <a:cubicBezTo>
                    <a:pt x="72566" y="63341"/>
                    <a:pt x="22084" y="73819"/>
                    <a:pt x="5891" y="73819"/>
                  </a:cubicBezTo>
                  <a:cubicBezTo>
                    <a:pt x="-8396" y="73819"/>
                    <a:pt x="7796" y="24289"/>
                    <a:pt x="7796" y="24289"/>
                  </a:cubicBezTo>
                  <a:close/>
                </a:path>
              </a:pathLst>
            </a:custGeom>
            <a:solidFill>
              <a:srgbClr val="E8C8BA"/>
            </a:solidFill>
            <a:ln w="9525"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410867E5-6C92-417D-A2BB-FF1CE9652A47}"/>
                </a:ext>
              </a:extLst>
            </p:cNvPr>
            <p:cNvSpPr/>
            <p:nvPr/>
          </p:nvSpPr>
          <p:spPr>
            <a:xfrm>
              <a:off x="5102542" y="3321368"/>
              <a:ext cx="19050" cy="47625"/>
            </a:xfrm>
            <a:custGeom>
              <a:avLst/>
              <a:gdLst>
                <a:gd name="connsiteX0" fmla="*/ 6667 w 19050"/>
                <a:gd name="connsiteY0" fmla="*/ 952 h 47625"/>
                <a:gd name="connsiteX1" fmla="*/ 23813 w 19050"/>
                <a:gd name="connsiteY1" fmla="*/ 0 h 47625"/>
                <a:gd name="connsiteX2" fmla="*/ 24765 w 19050"/>
                <a:gd name="connsiteY2" fmla="*/ 45720 h 47625"/>
                <a:gd name="connsiteX3" fmla="*/ 0 w 19050"/>
                <a:gd name="connsiteY3" fmla="*/ 48577 h 47625"/>
              </a:gdLst>
              <a:ahLst/>
              <a:cxnLst>
                <a:cxn ang="0">
                  <a:pos x="connsiteX0" y="connsiteY0"/>
                </a:cxn>
                <a:cxn ang="0">
                  <a:pos x="connsiteX1" y="connsiteY1"/>
                </a:cxn>
                <a:cxn ang="0">
                  <a:pos x="connsiteX2" y="connsiteY2"/>
                </a:cxn>
                <a:cxn ang="0">
                  <a:pos x="connsiteX3" y="connsiteY3"/>
                </a:cxn>
              </a:cxnLst>
              <a:rect l="l" t="t" r="r" b="b"/>
              <a:pathLst>
                <a:path w="19050" h="47625">
                  <a:moveTo>
                    <a:pt x="6667" y="952"/>
                  </a:moveTo>
                  <a:lnTo>
                    <a:pt x="23813" y="0"/>
                  </a:lnTo>
                  <a:lnTo>
                    <a:pt x="24765" y="45720"/>
                  </a:lnTo>
                  <a:lnTo>
                    <a:pt x="0" y="48577"/>
                  </a:lnTo>
                  <a:close/>
                </a:path>
              </a:pathLst>
            </a:custGeom>
            <a:solidFill>
              <a:srgbClr val="FFFFFF"/>
            </a:solidFill>
            <a:ln w="9525"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E6B6B87A-6501-458B-AEA0-7AF57176282A}"/>
                </a:ext>
              </a:extLst>
            </p:cNvPr>
            <p:cNvSpPr/>
            <p:nvPr/>
          </p:nvSpPr>
          <p:spPr>
            <a:xfrm>
              <a:off x="4994009" y="3152775"/>
              <a:ext cx="114300" cy="219075"/>
            </a:xfrm>
            <a:custGeom>
              <a:avLst/>
              <a:gdLst>
                <a:gd name="connsiteX0" fmla="*/ 60908 w 114300"/>
                <a:gd name="connsiteY0" fmla="*/ 0 h 219075"/>
                <a:gd name="connsiteX1" fmla="*/ 14236 w 114300"/>
                <a:gd name="connsiteY1" fmla="*/ 125730 h 219075"/>
                <a:gd name="connsiteX2" fmla="*/ 901 w 114300"/>
                <a:gd name="connsiteY2" fmla="*/ 200025 h 219075"/>
                <a:gd name="connsiteX3" fmla="*/ 116153 w 114300"/>
                <a:gd name="connsiteY3" fmla="*/ 223838 h 219075"/>
                <a:gd name="connsiteX4" fmla="*/ 117106 w 114300"/>
                <a:gd name="connsiteY4" fmla="*/ 166688 h 219075"/>
                <a:gd name="connsiteX5" fmla="*/ 59003 w 114300"/>
                <a:gd name="connsiteY5" fmla="*/ 159068 h 219075"/>
                <a:gd name="connsiteX6" fmla="*/ 84721 w 114300"/>
                <a:gd name="connsiteY6" fmla="*/ 109538 h 219075"/>
                <a:gd name="connsiteX7" fmla="*/ 60908 w 114300"/>
                <a:gd name="connsiteY7"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19075">
                  <a:moveTo>
                    <a:pt x="60908" y="0"/>
                  </a:moveTo>
                  <a:cubicBezTo>
                    <a:pt x="46621" y="9525"/>
                    <a:pt x="23761" y="92393"/>
                    <a:pt x="14236" y="125730"/>
                  </a:cubicBezTo>
                  <a:cubicBezTo>
                    <a:pt x="1853" y="166688"/>
                    <a:pt x="-1957" y="191452"/>
                    <a:pt x="901" y="200025"/>
                  </a:cubicBezTo>
                  <a:cubicBezTo>
                    <a:pt x="17093" y="240030"/>
                    <a:pt x="116153" y="223838"/>
                    <a:pt x="116153" y="223838"/>
                  </a:cubicBezTo>
                  <a:lnTo>
                    <a:pt x="117106" y="166688"/>
                  </a:lnTo>
                  <a:cubicBezTo>
                    <a:pt x="117106" y="166688"/>
                    <a:pt x="56146" y="162877"/>
                    <a:pt x="59003" y="159068"/>
                  </a:cubicBezTo>
                  <a:cubicBezTo>
                    <a:pt x="68528" y="144780"/>
                    <a:pt x="85673" y="117157"/>
                    <a:pt x="84721" y="109538"/>
                  </a:cubicBezTo>
                  <a:cubicBezTo>
                    <a:pt x="78053" y="44768"/>
                    <a:pt x="60908" y="0"/>
                    <a:pt x="60908" y="0"/>
                  </a:cubicBezTo>
                  <a:close/>
                </a:path>
              </a:pathLst>
            </a:custGeom>
            <a:solidFill>
              <a:srgbClr val="0B253F"/>
            </a:solidFill>
            <a:ln w="9525"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79450CDB-6956-49A0-9D02-109C6F908B96}"/>
                </a:ext>
              </a:extLst>
            </p:cNvPr>
            <p:cNvSpPr/>
            <p:nvPr/>
          </p:nvSpPr>
          <p:spPr>
            <a:xfrm>
              <a:off x="5086350" y="3288030"/>
              <a:ext cx="266700" cy="47625"/>
            </a:xfrm>
            <a:custGeom>
              <a:avLst/>
              <a:gdLst>
                <a:gd name="connsiteX0" fmla="*/ 0 w 266700"/>
                <a:gd name="connsiteY0" fmla="*/ 21907 h 47625"/>
                <a:gd name="connsiteX1" fmla="*/ 164783 w 266700"/>
                <a:gd name="connsiteY1" fmla="*/ 0 h 47625"/>
                <a:gd name="connsiteX2" fmla="*/ 274320 w 266700"/>
                <a:gd name="connsiteY2" fmla="*/ 23813 h 47625"/>
                <a:gd name="connsiteX3" fmla="*/ 139065 w 266700"/>
                <a:gd name="connsiteY3" fmla="*/ 54293 h 47625"/>
              </a:gdLst>
              <a:ahLst/>
              <a:cxnLst>
                <a:cxn ang="0">
                  <a:pos x="connsiteX0" y="connsiteY0"/>
                </a:cxn>
                <a:cxn ang="0">
                  <a:pos x="connsiteX1" y="connsiteY1"/>
                </a:cxn>
                <a:cxn ang="0">
                  <a:pos x="connsiteX2" y="connsiteY2"/>
                </a:cxn>
                <a:cxn ang="0">
                  <a:pos x="connsiteX3" y="connsiteY3"/>
                </a:cxn>
              </a:cxnLst>
              <a:rect l="l" t="t" r="r" b="b"/>
              <a:pathLst>
                <a:path w="266700" h="47625">
                  <a:moveTo>
                    <a:pt x="0" y="21907"/>
                  </a:moveTo>
                  <a:lnTo>
                    <a:pt x="164783" y="0"/>
                  </a:lnTo>
                  <a:lnTo>
                    <a:pt x="274320" y="23813"/>
                  </a:lnTo>
                  <a:lnTo>
                    <a:pt x="139065" y="54293"/>
                  </a:lnTo>
                  <a:close/>
                </a:path>
              </a:pathLst>
            </a:custGeom>
            <a:solidFill>
              <a:srgbClr val="000000"/>
            </a:solidFill>
            <a:ln w="9525"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C1B8DD4E-F1ED-499C-9311-457EC5AAD871}"/>
                </a:ext>
              </a:extLst>
            </p:cNvPr>
            <p:cNvSpPr/>
            <p:nvPr/>
          </p:nvSpPr>
          <p:spPr>
            <a:xfrm>
              <a:off x="5161597" y="3138390"/>
              <a:ext cx="57150" cy="104775"/>
            </a:xfrm>
            <a:custGeom>
              <a:avLst/>
              <a:gdLst>
                <a:gd name="connsiteX0" fmla="*/ 25718 w 57150"/>
                <a:gd name="connsiteY0" fmla="*/ 97 h 104775"/>
                <a:gd name="connsiteX1" fmla="*/ 44768 w 57150"/>
                <a:gd name="connsiteY1" fmla="*/ 97 h 104775"/>
                <a:gd name="connsiteX2" fmla="*/ 63818 w 57150"/>
                <a:gd name="connsiteY2" fmla="*/ 24862 h 104775"/>
                <a:gd name="connsiteX3" fmla="*/ 39053 w 57150"/>
                <a:gd name="connsiteY3" fmla="*/ 109635 h 104775"/>
                <a:gd name="connsiteX4" fmla="*/ 0 w 57150"/>
                <a:gd name="connsiteY4" fmla="*/ 14385 h 104775"/>
                <a:gd name="connsiteX5" fmla="*/ 25718 w 57150"/>
                <a:gd name="connsiteY5" fmla="*/ 9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25718" y="97"/>
                  </a:moveTo>
                  <a:cubicBezTo>
                    <a:pt x="31433" y="4860"/>
                    <a:pt x="42863" y="2002"/>
                    <a:pt x="44768" y="97"/>
                  </a:cubicBezTo>
                  <a:cubicBezTo>
                    <a:pt x="46672" y="-1808"/>
                    <a:pt x="63818" y="24862"/>
                    <a:pt x="63818" y="24862"/>
                  </a:cubicBezTo>
                  <a:lnTo>
                    <a:pt x="39053" y="109635"/>
                  </a:lnTo>
                  <a:lnTo>
                    <a:pt x="0" y="14385"/>
                  </a:lnTo>
                  <a:lnTo>
                    <a:pt x="25718" y="97"/>
                  </a:lnTo>
                  <a:close/>
                </a:path>
              </a:pathLst>
            </a:custGeom>
            <a:solidFill>
              <a:srgbClr val="D1E6E8"/>
            </a:solidFill>
            <a:ln w="9525"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A5B0C324-98CB-45D7-A48A-B18FA51C9E67}"/>
                </a:ext>
              </a:extLst>
            </p:cNvPr>
            <p:cNvSpPr/>
            <p:nvPr/>
          </p:nvSpPr>
          <p:spPr>
            <a:xfrm>
              <a:off x="5184457" y="3140393"/>
              <a:ext cx="28575" cy="28575"/>
            </a:xfrm>
            <a:custGeom>
              <a:avLst/>
              <a:gdLst>
                <a:gd name="connsiteX0" fmla="*/ 8573 w 28575"/>
                <a:gd name="connsiteY0" fmla="*/ 0 h 28575"/>
                <a:gd name="connsiteX1" fmla="*/ 0 w 28575"/>
                <a:gd name="connsiteY1" fmla="*/ 13335 h 28575"/>
                <a:gd name="connsiteX2" fmla="*/ 8573 w 28575"/>
                <a:gd name="connsiteY2" fmla="*/ 28575 h 28575"/>
                <a:gd name="connsiteX3" fmla="*/ 20955 w 28575"/>
                <a:gd name="connsiteY3" fmla="*/ 28575 h 28575"/>
                <a:gd name="connsiteX4" fmla="*/ 28575 w 28575"/>
                <a:gd name="connsiteY4" fmla="*/ 9525 h 28575"/>
                <a:gd name="connsiteX5" fmla="*/ 20955 w 28575"/>
                <a:gd name="connsiteY5" fmla="*/ 95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8573" y="0"/>
                  </a:moveTo>
                  <a:lnTo>
                    <a:pt x="0" y="13335"/>
                  </a:lnTo>
                  <a:lnTo>
                    <a:pt x="8573" y="28575"/>
                  </a:lnTo>
                  <a:lnTo>
                    <a:pt x="20955" y="28575"/>
                  </a:lnTo>
                  <a:lnTo>
                    <a:pt x="28575" y="9525"/>
                  </a:lnTo>
                  <a:lnTo>
                    <a:pt x="20955" y="952"/>
                  </a:lnTo>
                  <a:close/>
                </a:path>
              </a:pathLst>
            </a:custGeom>
            <a:solidFill>
              <a:srgbClr val="33AFCC"/>
            </a:solidFill>
            <a:ln w="9525"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72B831A-7C7F-4AC2-B9FD-FD944322CFC1}"/>
                </a:ext>
              </a:extLst>
            </p:cNvPr>
            <p:cNvSpPr/>
            <p:nvPr/>
          </p:nvSpPr>
          <p:spPr>
            <a:xfrm>
              <a:off x="5184457" y="3165157"/>
              <a:ext cx="28575" cy="85725"/>
            </a:xfrm>
            <a:custGeom>
              <a:avLst/>
              <a:gdLst>
                <a:gd name="connsiteX0" fmla="*/ 8573 w 28575"/>
                <a:gd name="connsiteY0" fmla="*/ 953 h 85725"/>
                <a:gd name="connsiteX1" fmla="*/ 0 w 28575"/>
                <a:gd name="connsiteY1" fmla="*/ 53340 h 85725"/>
                <a:gd name="connsiteX2" fmla="*/ 19050 w 28575"/>
                <a:gd name="connsiteY2" fmla="*/ 88582 h 85725"/>
                <a:gd name="connsiteX3" fmla="*/ 32385 w 28575"/>
                <a:gd name="connsiteY3" fmla="*/ 46673 h 85725"/>
                <a:gd name="connsiteX4" fmla="*/ 20955 w 28575"/>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5725">
                  <a:moveTo>
                    <a:pt x="8573" y="953"/>
                  </a:moveTo>
                  <a:lnTo>
                    <a:pt x="0" y="53340"/>
                  </a:lnTo>
                  <a:lnTo>
                    <a:pt x="19050" y="88582"/>
                  </a:lnTo>
                  <a:lnTo>
                    <a:pt x="32385" y="46673"/>
                  </a:lnTo>
                  <a:lnTo>
                    <a:pt x="20955" y="0"/>
                  </a:lnTo>
                  <a:close/>
                </a:path>
              </a:pathLst>
            </a:custGeom>
            <a:solidFill>
              <a:srgbClr val="33AFCC"/>
            </a:solidFill>
            <a:ln w="9525"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B695A51C-AC60-4A17-9400-A552DDFB11DD}"/>
                </a:ext>
              </a:extLst>
            </p:cNvPr>
            <p:cNvSpPr/>
            <p:nvPr/>
          </p:nvSpPr>
          <p:spPr>
            <a:xfrm>
              <a:off x="5200650" y="3116580"/>
              <a:ext cx="19050" cy="38100"/>
            </a:xfrm>
            <a:custGeom>
              <a:avLst/>
              <a:gdLst>
                <a:gd name="connsiteX0" fmla="*/ 0 w 19050"/>
                <a:gd name="connsiteY0" fmla="*/ 22860 h 38100"/>
                <a:gd name="connsiteX1" fmla="*/ 13335 w 19050"/>
                <a:gd name="connsiteY1" fmla="*/ 0 h 38100"/>
                <a:gd name="connsiteX2" fmla="*/ 23813 w 19050"/>
                <a:gd name="connsiteY2" fmla="*/ 12382 h 38100"/>
                <a:gd name="connsiteX3" fmla="*/ 20955 w 19050"/>
                <a:gd name="connsiteY3" fmla="*/ 43815 h 38100"/>
              </a:gdLst>
              <a:ahLst/>
              <a:cxnLst>
                <a:cxn ang="0">
                  <a:pos x="connsiteX0" y="connsiteY0"/>
                </a:cxn>
                <a:cxn ang="0">
                  <a:pos x="connsiteX1" y="connsiteY1"/>
                </a:cxn>
                <a:cxn ang="0">
                  <a:pos x="connsiteX2" y="connsiteY2"/>
                </a:cxn>
                <a:cxn ang="0">
                  <a:pos x="connsiteX3" y="connsiteY3"/>
                </a:cxn>
              </a:cxnLst>
              <a:rect l="l" t="t" r="r" b="b"/>
              <a:pathLst>
                <a:path w="19050" h="38100">
                  <a:moveTo>
                    <a:pt x="0" y="22860"/>
                  </a:moveTo>
                  <a:lnTo>
                    <a:pt x="13335" y="0"/>
                  </a:lnTo>
                  <a:lnTo>
                    <a:pt x="23813" y="12382"/>
                  </a:lnTo>
                  <a:lnTo>
                    <a:pt x="20955" y="43815"/>
                  </a:lnTo>
                  <a:close/>
                </a:path>
              </a:pathLst>
            </a:custGeom>
            <a:solidFill>
              <a:srgbClr val="D1E6E8"/>
            </a:solidFill>
            <a:ln w="9525"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86CF0027-4D10-490A-BBE8-252AF08C6D9A}"/>
                </a:ext>
              </a:extLst>
            </p:cNvPr>
            <p:cNvSpPr/>
            <p:nvPr/>
          </p:nvSpPr>
          <p:spPr>
            <a:xfrm>
              <a:off x="5202555" y="3123248"/>
              <a:ext cx="38100" cy="123825"/>
            </a:xfrm>
            <a:custGeom>
              <a:avLst/>
              <a:gdLst>
                <a:gd name="connsiteX0" fmla="*/ 19050 w 38100"/>
                <a:gd name="connsiteY0" fmla="*/ 37147 h 123825"/>
                <a:gd name="connsiteX1" fmla="*/ 16192 w 38100"/>
                <a:gd name="connsiteY1" fmla="*/ 0 h 123825"/>
                <a:gd name="connsiteX2" fmla="*/ 34290 w 38100"/>
                <a:gd name="connsiteY2" fmla="*/ 13335 h 123825"/>
                <a:gd name="connsiteX3" fmla="*/ 39052 w 38100"/>
                <a:gd name="connsiteY3" fmla="*/ 30480 h 123825"/>
                <a:gd name="connsiteX4" fmla="*/ 23813 w 38100"/>
                <a:gd name="connsiteY4" fmla="*/ 24765 h 123825"/>
                <a:gd name="connsiteX5" fmla="*/ 36195 w 38100"/>
                <a:gd name="connsiteY5" fmla="*/ 38100 h 123825"/>
                <a:gd name="connsiteX6" fmla="*/ 0 w 38100"/>
                <a:gd name="connsiteY6" fmla="*/ 13239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23825">
                  <a:moveTo>
                    <a:pt x="19050" y="37147"/>
                  </a:moveTo>
                  <a:lnTo>
                    <a:pt x="16192" y="0"/>
                  </a:lnTo>
                  <a:lnTo>
                    <a:pt x="34290" y="13335"/>
                  </a:lnTo>
                  <a:lnTo>
                    <a:pt x="39052" y="30480"/>
                  </a:lnTo>
                  <a:lnTo>
                    <a:pt x="23813" y="24765"/>
                  </a:lnTo>
                  <a:lnTo>
                    <a:pt x="36195" y="38100"/>
                  </a:lnTo>
                  <a:lnTo>
                    <a:pt x="0" y="132397"/>
                  </a:lnTo>
                  <a:close/>
                </a:path>
              </a:pathLst>
            </a:custGeom>
            <a:solidFill>
              <a:srgbClr val="0B253F"/>
            </a:solidFill>
            <a:ln w="9525"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C6FDC4A6-8076-4C47-B577-C564F0560A9C}"/>
                </a:ext>
              </a:extLst>
            </p:cNvPr>
            <p:cNvSpPr/>
            <p:nvPr/>
          </p:nvSpPr>
          <p:spPr>
            <a:xfrm>
              <a:off x="5137785" y="3093720"/>
              <a:ext cx="57150" cy="66675"/>
            </a:xfrm>
            <a:custGeom>
              <a:avLst/>
              <a:gdLst>
                <a:gd name="connsiteX0" fmla="*/ 14288 w 57150"/>
                <a:gd name="connsiteY0" fmla="*/ 0 h 66675"/>
                <a:gd name="connsiteX1" fmla="*/ 60960 w 57150"/>
                <a:gd name="connsiteY1" fmla="*/ 45720 h 66675"/>
                <a:gd name="connsiteX2" fmla="*/ 37147 w 57150"/>
                <a:gd name="connsiteY2" fmla="*/ 74295 h 66675"/>
                <a:gd name="connsiteX3" fmla="*/ 0 w 57150"/>
                <a:gd name="connsiteY3" fmla="*/ 20955 h 66675"/>
              </a:gdLst>
              <a:ahLst/>
              <a:cxnLst>
                <a:cxn ang="0">
                  <a:pos x="connsiteX0" y="connsiteY0"/>
                </a:cxn>
                <a:cxn ang="0">
                  <a:pos x="connsiteX1" y="connsiteY1"/>
                </a:cxn>
                <a:cxn ang="0">
                  <a:pos x="connsiteX2" y="connsiteY2"/>
                </a:cxn>
                <a:cxn ang="0">
                  <a:pos x="connsiteX3" y="connsiteY3"/>
                </a:cxn>
              </a:cxnLst>
              <a:rect l="l" t="t" r="r" b="b"/>
              <a:pathLst>
                <a:path w="57150" h="66675">
                  <a:moveTo>
                    <a:pt x="14288" y="0"/>
                  </a:moveTo>
                  <a:lnTo>
                    <a:pt x="60960" y="45720"/>
                  </a:lnTo>
                  <a:lnTo>
                    <a:pt x="37147" y="74295"/>
                  </a:lnTo>
                  <a:lnTo>
                    <a:pt x="0" y="20955"/>
                  </a:lnTo>
                  <a:close/>
                </a:path>
              </a:pathLst>
            </a:custGeom>
            <a:solidFill>
              <a:srgbClr val="FFFFFF"/>
            </a:solidFill>
            <a:ln w="9525"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43B92168-EE0E-4D76-8220-59D1A9673DD9}"/>
                </a:ext>
              </a:extLst>
            </p:cNvPr>
            <p:cNvSpPr/>
            <p:nvPr/>
          </p:nvSpPr>
          <p:spPr>
            <a:xfrm>
              <a:off x="5118735" y="3105150"/>
              <a:ext cx="76200" cy="142875"/>
            </a:xfrm>
            <a:custGeom>
              <a:avLst/>
              <a:gdLst>
                <a:gd name="connsiteX0" fmla="*/ 45720 w 76200"/>
                <a:gd name="connsiteY0" fmla="*/ 43815 h 142875"/>
                <a:gd name="connsiteX1" fmla="*/ 21908 w 76200"/>
                <a:gd name="connsiteY1" fmla="*/ 0 h 142875"/>
                <a:gd name="connsiteX2" fmla="*/ 0 w 76200"/>
                <a:gd name="connsiteY2" fmla="*/ 20955 h 142875"/>
                <a:gd name="connsiteX3" fmla="*/ 10478 w 76200"/>
                <a:gd name="connsiteY3" fmla="*/ 43815 h 142875"/>
                <a:gd name="connsiteX4" fmla="*/ 31433 w 76200"/>
                <a:gd name="connsiteY4" fmla="*/ 42863 h 142875"/>
                <a:gd name="connsiteX5" fmla="*/ 25718 w 76200"/>
                <a:gd name="connsiteY5" fmla="*/ 59055 h 142875"/>
                <a:gd name="connsiteX6" fmla="*/ 84773 w 76200"/>
                <a:gd name="connsiteY6" fmla="*/ 1485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42875">
                  <a:moveTo>
                    <a:pt x="45720" y="43815"/>
                  </a:moveTo>
                  <a:lnTo>
                    <a:pt x="21908" y="0"/>
                  </a:lnTo>
                  <a:lnTo>
                    <a:pt x="0" y="20955"/>
                  </a:lnTo>
                  <a:lnTo>
                    <a:pt x="10478" y="43815"/>
                  </a:lnTo>
                  <a:lnTo>
                    <a:pt x="31433" y="42863"/>
                  </a:lnTo>
                  <a:lnTo>
                    <a:pt x="25718" y="59055"/>
                  </a:lnTo>
                  <a:lnTo>
                    <a:pt x="84773" y="148590"/>
                  </a:lnTo>
                  <a:close/>
                </a:path>
              </a:pathLst>
            </a:custGeom>
            <a:solidFill>
              <a:srgbClr val="1F4C6B"/>
            </a:solidFill>
            <a:ln w="9525"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BC3EF29-B768-4452-ADFE-207925C1E971}"/>
                </a:ext>
              </a:extLst>
            </p:cNvPr>
            <p:cNvSpPr/>
            <p:nvPr/>
          </p:nvSpPr>
          <p:spPr>
            <a:xfrm>
              <a:off x="5227320" y="3170873"/>
              <a:ext cx="190500" cy="161925"/>
            </a:xfrm>
            <a:custGeom>
              <a:avLst/>
              <a:gdLst>
                <a:gd name="connsiteX0" fmla="*/ 0 w 190500"/>
                <a:gd name="connsiteY0" fmla="*/ 170497 h 161925"/>
                <a:gd name="connsiteX1" fmla="*/ 36195 w 190500"/>
                <a:gd name="connsiteY1" fmla="*/ 11430 h 161925"/>
                <a:gd name="connsiteX2" fmla="*/ 193358 w 190500"/>
                <a:gd name="connsiteY2" fmla="*/ 0 h 161925"/>
                <a:gd name="connsiteX3" fmla="*/ 149543 w 190500"/>
                <a:gd name="connsiteY3" fmla="*/ 146685 h 161925"/>
              </a:gdLst>
              <a:ahLst/>
              <a:cxnLst>
                <a:cxn ang="0">
                  <a:pos x="connsiteX0" y="connsiteY0"/>
                </a:cxn>
                <a:cxn ang="0">
                  <a:pos x="connsiteX1" y="connsiteY1"/>
                </a:cxn>
                <a:cxn ang="0">
                  <a:pos x="connsiteX2" y="connsiteY2"/>
                </a:cxn>
                <a:cxn ang="0">
                  <a:pos x="connsiteX3" y="connsiteY3"/>
                </a:cxn>
              </a:cxnLst>
              <a:rect l="l" t="t" r="r" b="b"/>
              <a:pathLst>
                <a:path w="190500" h="161925">
                  <a:moveTo>
                    <a:pt x="0" y="170497"/>
                  </a:moveTo>
                  <a:lnTo>
                    <a:pt x="36195" y="11430"/>
                  </a:lnTo>
                  <a:lnTo>
                    <a:pt x="193358" y="0"/>
                  </a:lnTo>
                  <a:lnTo>
                    <a:pt x="149543" y="146685"/>
                  </a:lnTo>
                  <a:close/>
                </a:path>
              </a:pathLst>
            </a:custGeom>
            <a:solidFill>
              <a:srgbClr val="000000"/>
            </a:solidFill>
            <a:ln w="9525"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C420A9E1-6CC5-44B5-8320-A842EE0497D8}"/>
                </a:ext>
              </a:extLst>
            </p:cNvPr>
            <p:cNvSpPr/>
            <p:nvPr/>
          </p:nvSpPr>
          <p:spPr>
            <a:xfrm>
              <a:off x="5302475" y="3286125"/>
              <a:ext cx="38100" cy="47625"/>
            </a:xfrm>
            <a:custGeom>
              <a:avLst/>
              <a:gdLst>
                <a:gd name="connsiteX0" fmla="*/ 41050 w 38100"/>
                <a:gd name="connsiteY0" fmla="*/ 41910 h 47625"/>
                <a:gd name="connsiteX1" fmla="*/ 22000 w 38100"/>
                <a:gd name="connsiteY1" fmla="*/ 49530 h 47625"/>
                <a:gd name="connsiteX2" fmla="*/ 9617 w 38100"/>
                <a:gd name="connsiteY2" fmla="*/ 41910 h 47625"/>
                <a:gd name="connsiteX3" fmla="*/ 92 w 38100"/>
                <a:gd name="connsiteY3" fmla="*/ 20002 h 47625"/>
                <a:gd name="connsiteX4" fmla="*/ 8665 w 38100"/>
                <a:gd name="connsiteY4" fmla="*/ 31432 h 47625"/>
                <a:gd name="connsiteX5" fmla="*/ 1045 w 38100"/>
                <a:gd name="connsiteY5" fmla="*/ 13335 h 47625"/>
                <a:gd name="connsiteX6" fmla="*/ 14380 w 38100"/>
                <a:gd name="connsiteY6" fmla="*/ 28575 h 47625"/>
                <a:gd name="connsiteX7" fmla="*/ 4855 w 38100"/>
                <a:gd name="connsiteY7" fmla="*/ 8573 h 47625"/>
                <a:gd name="connsiteX8" fmla="*/ 22000 w 38100"/>
                <a:gd name="connsiteY8" fmla="*/ 26670 h 47625"/>
                <a:gd name="connsiteX9" fmla="*/ 16285 w 38100"/>
                <a:gd name="connsiteY9" fmla="*/ 2857 h 47625"/>
                <a:gd name="connsiteX10" fmla="*/ 30572 w 38100"/>
                <a:gd name="connsiteY10" fmla="*/ 21907 h 47625"/>
                <a:gd name="connsiteX11" fmla="*/ 35335 w 38100"/>
                <a:gd name="connsiteY11" fmla="*/ 20002 h 47625"/>
                <a:gd name="connsiteX12" fmla="*/ 38192 w 38100"/>
                <a:gd name="connsiteY12" fmla="*/ 0 h 47625"/>
                <a:gd name="connsiteX13" fmla="*/ 42002 w 38100"/>
                <a:gd name="connsiteY13" fmla="*/ 12382 h 47625"/>
                <a:gd name="connsiteX14" fmla="*/ 44860 w 38100"/>
                <a:gd name="connsiteY14" fmla="*/ 34290 h 47625"/>
                <a:gd name="connsiteX15" fmla="*/ 41050 w 38100"/>
                <a:gd name="connsiteY15" fmla="*/ 4191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 h="47625">
                  <a:moveTo>
                    <a:pt x="41050" y="41910"/>
                  </a:moveTo>
                  <a:cubicBezTo>
                    <a:pt x="34382" y="45720"/>
                    <a:pt x="28667" y="47625"/>
                    <a:pt x="22000" y="49530"/>
                  </a:cubicBezTo>
                  <a:cubicBezTo>
                    <a:pt x="15332" y="51435"/>
                    <a:pt x="13427" y="45720"/>
                    <a:pt x="9617" y="41910"/>
                  </a:cubicBezTo>
                  <a:cubicBezTo>
                    <a:pt x="5807" y="38100"/>
                    <a:pt x="-860" y="27623"/>
                    <a:pt x="92" y="20002"/>
                  </a:cubicBezTo>
                  <a:cubicBezTo>
                    <a:pt x="1045" y="13335"/>
                    <a:pt x="8665" y="28575"/>
                    <a:pt x="8665" y="31432"/>
                  </a:cubicBezTo>
                  <a:cubicBezTo>
                    <a:pt x="9617" y="33338"/>
                    <a:pt x="-2765" y="18098"/>
                    <a:pt x="1045" y="13335"/>
                  </a:cubicBezTo>
                  <a:cubicBezTo>
                    <a:pt x="4855" y="8573"/>
                    <a:pt x="12475" y="25718"/>
                    <a:pt x="14380" y="28575"/>
                  </a:cubicBezTo>
                  <a:cubicBezTo>
                    <a:pt x="15332" y="30480"/>
                    <a:pt x="1045" y="15240"/>
                    <a:pt x="4855" y="8573"/>
                  </a:cubicBezTo>
                  <a:cubicBezTo>
                    <a:pt x="8665" y="1905"/>
                    <a:pt x="22000" y="26670"/>
                    <a:pt x="22000" y="26670"/>
                  </a:cubicBezTo>
                  <a:cubicBezTo>
                    <a:pt x="22000" y="26670"/>
                    <a:pt x="12475" y="3810"/>
                    <a:pt x="16285" y="2857"/>
                  </a:cubicBezTo>
                  <a:cubicBezTo>
                    <a:pt x="20095" y="2857"/>
                    <a:pt x="30572" y="20002"/>
                    <a:pt x="30572" y="21907"/>
                  </a:cubicBezTo>
                  <a:cubicBezTo>
                    <a:pt x="31525" y="23813"/>
                    <a:pt x="37240" y="25718"/>
                    <a:pt x="35335" y="20002"/>
                  </a:cubicBezTo>
                  <a:cubicBezTo>
                    <a:pt x="33430" y="14288"/>
                    <a:pt x="38192" y="0"/>
                    <a:pt x="38192" y="0"/>
                  </a:cubicBezTo>
                  <a:cubicBezTo>
                    <a:pt x="38192" y="0"/>
                    <a:pt x="41050" y="2857"/>
                    <a:pt x="42002" y="12382"/>
                  </a:cubicBezTo>
                  <a:cubicBezTo>
                    <a:pt x="42002" y="20955"/>
                    <a:pt x="44860" y="34290"/>
                    <a:pt x="44860" y="34290"/>
                  </a:cubicBezTo>
                  <a:lnTo>
                    <a:pt x="41050" y="41910"/>
                  </a:lnTo>
                  <a:close/>
                </a:path>
              </a:pathLst>
            </a:custGeom>
            <a:solidFill>
              <a:srgbClr val="DDAC9E"/>
            </a:solidFill>
            <a:ln w="9525"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52CC718B-728F-4739-8F8E-745AF5C478BF}"/>
                </a:ext>
              </a:extLst>
            </p:cNvPr>
            <p:cNvSpPr/>
            <p:nvPr/>
          </p:nvSpPr>
          <p:spPr>
            <a:xfrm>
              <a:off x="6055042" y="3434715"/>
              <a:ext cx="85725" cy="161925"/>
            </a:xfrm>
            <a:custGeom>
              <a:avLst/>
              <a:gdLst>
                <a:gd name="connsiteX0" fmla="*/ 0 w 85725"/>
                <a:gd name="connsiteY0" fmla="*/ 0 h 161925"/>
                <a:gd name="connsiteX1" fmla="*/ 36195 w 85725"/>
                <a:gd name="connsiteY1" fmla="*/ 86677 h 161925"/>
                <a:gd name="connsiteX2" fmla="*/ 48578 w 85725"/>
                <a:gd name="connsiteY2" fmla="*/ 165735 h 161925"/>
                <a:gd name="connsiteX3" fmla="*/ 80963 w 85725"/>
                <a:gd name="connsiteY3" fmla="*/ 163830 h 161925"/>
                <a:gd name="connsiteX4" fmla="*/ 90488 w 85725"/>
                <a:gd name="connsiteY4" fmla="*/ 30480 h 161925"/>
                <a:gd name="connsiteX5" fmla="*/ 0 w 85725"/>
                <a:gd name="connsiteY5"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1925">
                  <a:moveTo>
                    <a:pt x="0" y="0"/>
                  </a:moveTo>
                  <a:cubicBezTo>
                    <a:pt x="3810" y="15240"/>
                    <a:pt x="36195" y="86677"/>
                    <a:pt x="36195" y="86677"/>
                  </a:cubicBezTo>
                  <a:lnTo>
                    <a:pt x="48578" y="165735"/>
                  </a:lnTo>
                  <a:lnTo>
                    <a:pt x="80963" y="163830"/>
                  </a:lnTo>
                  <a:lnTo>
                    <a:pt x="90488" y="30480"/>
                  </a:lnTo>
                  <a:lnTo>
                    <a:pt x="0" y="0"/>
                  </a:lnTo>
                  <a:close/>
                </a:path>
              </a:pathLst>
            </a:custGeom>
            <a:solidFill>
              <a:srgbClr val="000000"/>
            </a:solidFill>
            <a:ln w="9525"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7CB04EAD-4143-49E7-BBE3-A12821E1AA13}"/>
                </a:ext>
              </a:extLst>
            </p:cNvPr>
            <p:cNvSpPr/>
            <p:nvPr/>
          </p:nvSpPr>
          <p:spPr>
            <a:xfrm>
              <a:off x="6249353" y="4033781"/>
              <a:ext cx="9525" cy="9525"/>
            </a:xfrm>
            <a:custGeom>
              <a:avLst/>
              <a:gdLst>
                <a:gd name="connsiteX0" fmla="*/ 12382 w 9525"/>
                <a:gd name="connsiteY0" fmla="*/ 16249 h 9525"/>
                <a:gd name="connsiteX1" fmla="*/ 0 w 9525"/>
                <a:gd name="connsiteY1" fmla="*/ 10534 h 9525"/>
                <a:gd name="connsiteX2" fmla="*/ 11430 w 9525"/>
                <a:gd name="connsiteY2" fmla="*/ 56 h 9525"/>
                <a:gd name="connsiteX3" fmla="*/ 12382 w 9525"/>
                <a:gd name="connsiteY3" fmla="*/ 16249 h 9525"/>
              </a:gdLst>
              <a:ahLst/>
              <a:cxnLst>
                <a:cxn ang="0">
                  <a:pos x="connsiteX0" y="connsiteY0"/>
                </a:cxn>
                <a:cxn ang="0">
                  <a:pos x="connsiteX1" y="connsiteY1"/>
                </a:cxn>
                <a:cxn ang="0">
                  <a:pos x="connsiteX2" y="connsiteY2"/>
                </a:cxn>
                <a:cxn ang="0">
                  <a:pos x="connsiteX3" y="connsiteY3"/>
                </a:cxn>
              </a:cxnLst>
              <a:rect l="l" t="t" r="r" b="b"/>
              <a:pathLst>
                <a:path w="9525" h="9525">
                  <a:moveTo>
                    <a:pt x="12382" y="16249"/>
                  </a:moveTo>
                  <a:lnTo>
                    <a:pt x="0" y="10534"/>
                  </a:lnTo>
                  <a:cubicBezTo>
                    <a:pt x="0" y="10534"/>
                    <a:pt x="9525" y="-896"/>
                    <a:pt x="11430" y="56"/>
                  </a:cubicBezTo>
                  <a:cubicBezTo>
                    <a:pt x="13335" y="56"/>
                    <a:pt x="12382" y="16249"/>
                    <a:pt x="12382" y="16249"/>
                  </a:cubicBezTo>
                  <a:close/>
                </a:path>
              </a:pathLst>
            </a:custGeom>
            <a:solidFill>
              <a:srgbClr val="000000"/>
            </a:solidFill>
            <a:ln w="9525"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6BAD8572-74B3-40F1-AAD5-91D06145F7D3}"/>
                </a:ext>
              </a:extLst>
            </p:cNvPr>
            <p:cNvSpPr/>
            <p:nvPr/>
          </p:nvSpPr>
          <p:spPr>
            <a:xfrm>
              <a:off x="6181017" y="3974783"/>
              <a:ext cx="95250" cy="85725"/>
            </a:xfrm>
            <a:custGeom>
              <a:avLst/>
              <a:gdLst>
                <a:gd name="connsiteX0" fmla="*/ 94053 w 95250"/>
                <a:gd name="connsiteY0" fmla="*/ 7620 h 85725"/>
                <a:gd name="connsiteX1" fmla="*/ 95006 w 95250"/>
                <a:gd name="connsiteY1" fmla="*/ 68580 h 85725"/>
                <a:gd name="connsiteX2" fmla="*/ 80718 w 95250"/>
                <a:gd name="connsiteY2" fmla="*/ 74295 h 85725"/>
                <a:gd name="connsiteX3" fmla="*/ 66431 w 95250"/>
                <a:gd name="connsiteY3" fmla="*/ 77152 h 85725"/>
                <a:gd name="connsiteX4" fmla="*/ 6423 w 95250"/>
                <a:gd name="connsiteY4" fmla="*/ 87630 h 85725"/>
                <a:gd name="connsiteX5" fmla="*/ 7376 w 95250"/>
                <a:gd name="connsiteY5" fmla="*/ 68580 h 85725"/>
                <a:gd name="connsiteX6" fmla="*/ 38808 w 95250"/>
                <a:gd name="connsiteY6" fmla="*/ 39052 h 85725"/>
                <a:gd name="connsiteX7" fmla="*/ 43571 w 95250"/>
                <a:gd name="connsiteY7" fmla="*/ 0 h 85725"/>
                <a:gd name="connsiteX8" fmla="*/ 94053 w 95250"/>
                <a:gd name="connsiteY8" fmla="*/ 762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85725">
                  <a:moveTo>
                    <a:pt x="94053" y="7620"/>
                  </a:moveTo>
                  <a:cubicBezTo>
                    <a:pt x="95958" y="21908"/>
                    <a:pt x="98816" y="48577"/>
                    <a:pt x="95006" y="68580"/>
                  </a:cubicBezTo>
                  <a:cubicBezTo>
                    <a:pt x="94053" y="74295"/>
                    <a:pt x="80718" y="74295"/>
                    <a:pt x="80718" y="74295"/>
                  </a:cubicBezTo>
                  <a:cubicBezTo>
                    <a:pt x="80718" y="74295"/>
                    <a:pt x="86433" y="59055"/>
                    <a:pt x="66431" y="77152"/>
                  </a:cubicBezTo>
                  <a:cubicBezTo>
                    <a:pt x="45476" y="97155"/>
                    <a:pt x="12138" y="90488"/>
                    <a:pt x="6423" y="87630"/>
                  </a:cubicBezTo>
                  <a:cubicBezTo>
                    <a:pt x="708" y="84772"/>
                    <a:pt x="-5007" y="80010"/>
                    <a:pt x="7376" y="68580"/>
                  </a:cubicBezTo>
                  <a:cubicBezTo>
                    <a:pt x="17853" y="58102"/>
                    <a:pt x="34998" y="48577"/>
                    <a:pt x="38808" y="39052"/>
                  </a:cubicBezTo>
                  <a:cubicBezTo>
                    <a:pt x="42618" y="29527"/>
                    <a:pt x="43571" y="0"/>
                    <a:pt x="43571" y="0"/>
                  </a:cubicBezTo>
                  <a:lnTo>
                    <a:pt x="94053" y="7620"/>
                  </a:lnTo>
                  <a:close/>
                </a:path>
              </a:pathLst>
            </a:custGeom>
            <a:solidFill>
              <a:srgbClr val="031C28"/>
            </a:solidFill>
            <a:ln w="9525"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1749E88B-1245-40DB-93D5-8801206558F8}"/>
                </a:ext>
              </a:extLst>
            </p:cNvPr>
            <p:cNvSpPr/>
            <p:nvPr/>
          </p:nvSpPr>
          <p:spPr>
            <a:xfrm>
              <a:off x="6194108" y="4007167"/>
              <a:ext cx="9525" cy="9525"/>
            </a:xfrm>
            <a:custGeom>
              <a:avLst/>
              <a:gdLst>
                <a:gd name="connsiteX0" fmla="*/ 11430 w 9525"/>
                <a:gd name="connsiteY0" fmla="*/ 16192 h 9525"/>
                <a:gd name="connsiteX1" fmla="*/ 0 w 9525"/>
                <a:gd name="connsiteY1" fmla="*/ 10478 h 9525"/>
                <a:gd name="connsiteX2" fmla="*/ 11430 w 9525"/>
                <a:gd name="connsiteY2" fmla="*/ 0 h 9525"/>
                <a:gd name="connsiteX3" fmla="*/ 11430 w 9525"/>
                <a:gd name="connsiteY3" fmla="*/ 16192 h 9525"/>
              </a:gdLst>
              <a:ahLst/>
              <a:cxnLst>
                <a:cxn ang="0">
                  <a:pos x="connsiteX0" y="connsiteY0"/>
                </a:cxn>
                <a:cxn ang="0">
                  <a:pos x="connsiteX1" y="connsiteY1"/>
                </a:cxn>
                <a:cxn ang="0">
                  <a:pos x="connsiteX2" y="connsiteY2"/>
                </a:cxn>
                <a:cxn ang="0">
                  <a:pos x="connsiteX3" y="connsiteY3"/>
                </a:cxn>
              </a:cxnLst>
              <a:rect l="l" t="t" r="r" b="b"/>
              <a:pathLst>
                <a:path w="9525" h="9525">
                  <a:moveTo>
                    <a:pt x="11430" y="16192"/>
                  </a:moveTo>
                  <a:lnTo>
                    <a:pt x="0" y="10478"/>
                  </a:lnTo>
                  <a:cubicBezTo>
                    <a:pt x="0" y="10478"/>
                    <a:pt x="9525" y="0"/>
                    <a:pt x="11430" y="0"/>
                  </a:cubicBezTo>
                  <a:cubicBezTo>
                    <a:pt x="13335" y="953"/>
                    <a:pt x="11430" y="16192"/>
                    <a:pt x="11430" y="16192"/>
                  </a:cubicBezTo>
                  <a:close/>
                </a:path>
              </a:pathLst>
            </a:custGeom>
            <a:solidFill>
              <a:srgbClr val="000000"/>
            </a:solidFill>
            <a:ln w="9525"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FA48EFCA-DA11-47F9-A1B5-51313D5F20C5}"/>
                </a:ext>
              </a:extLst>
            </p:cNvPr>
            <p:cNvSpPr/>
            <p:nvPr/>
          </p:nvSpPr>
          <p:spPr>
            <a:xfrm>
              <a:off x="6124344" y="3948113"/>
              <a:ext cx="95250" cy="85725"/>
            </a:xfrm>
            <a:custGeom>
              <a:avLst/>
              <a:gdLst>
                <a:gd name="connsiteX0" fmla="*/ 96434 w 95250"/>
                <a:gd name="connsiteY0" fmla="*/ 9525 h 85725"/>
                <a:gd name="connsiteX1" fmla="*/ 94528 w 95250"/>
                <a:gd name="connsiteY1" fmla="*/ 70485 h 85725"/>
                <a:gd name="connsiteX2" fmla="*/ 80241 w 95250"/>
                <a:gd name="connsiteY2" fmla="*/ 76200 h 85725"/>
                <a:gd name="connsiteX3" fmla="*/ 65953 w 95250"/>
                <a:gd name="connsiteY3" fmla="*/ 79058 h 85725"/>
                <a:gd name="connsiteX4" fmla="*/ 5946 w 95250"/>
                <a:gd name="connsiteY4" fmla="*/ 86678 h 85725"/>
                <a:gd name="connsiteX5" fmla="*/ 7851 w 95250"/>
                <a:gd name="connsiteY5" fmla="*/ 67628 h 85725"/>
                <a:gd name="connsiteX6" fmla="*/ 41188 w 95250"/>
                <a:gd name="connsiteY6" fmla="*/ 39053 h 85725"/>
                <a:gd name="connsiteX7" fmla="*/ 47856 w 95250"/>
                <a:gd name="connsiteY7" fmla="*/ 0 h 85725"/>
                <a:gd name="connsiteX8" fmla="*/ 96434 w 95250"/>
                <a:gd name="connsiteY8"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85725">
                  <a:moveTo>
                    <a:pt x="96434" y="9525"/>
                  </a:moveTo>
                  <a:cubicBezTo>
                    <a:pt x="97386" y="23813"/>
                    <a:pt x="99291" y="50483"/>
                    <a:pt x="94528" y="70485"/>
                  </a:cubicBezTo>
                  <a:cubicBezTo>
                    <a:pt x="92623" y="76200"/>
                    <a:pt x="80241" y="76200"/>
                    <a:pt x="80241" y="76200"/>
                  </a:cubicBezTo>
                  <a:cubicBezTo>
                    <a:pt x="80241" y="76200"/>
                    <a:pt x="86909" y="60960"/>
                    <a:pt x="65953" y="79058"/>
                  </a:cubicBezTo>
                  <a:cubicBezTo>
                    <a:pt x="44046" y="98108"/>
                    <a:pt x="10708" y="89535"/>
                    <a:pt x="5946" y="86678"/>
                  </a:cubicBezTo>
                  <a:cubicBezTo>
                    <a:pt x="1183" y="83820"/>
                    <a:pt x="-5484" y="79058"/>
                    <a:pt x="7851" y="67628"/>
                  </a:cubicBezTo>
                  <a:cubicBezTo>
                    <a:pt x="18328" y="58103"/>
                    <a:pt x="36426" y="48578"/>
                    <a:pt x="41188" y="39053"/>
                  </a:cubicBezTo>
                  <a:cubicBezTo>
                    <a:pt x="45951" y="29527"/>
                    <a:pt x="47856" y="0"/>
                    <a:pt x="47856" y="0"/>
                  </a:cubicBezTo>
                  <a:lnTo>
                    <a:pt x="96434" y="9525"/>
                  </a:lnTo>
                  <a:close/>
                </a:path>
              </a:pathLst>
            </a:custGeom>
            <a:solidFill>
              <a:srgbClr val="031C28"/>
            </a:solidFill>
            <a:ln w="9525"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CBE52BC5-EFBF-4664-8D94-FCBEC7C80673}"/>
                </a:ext>
              </a:extLst>
            </p:cNvPr>
            <p:cNvSpPr/>
            <p:nvPr/>
          </p:nvSpPr>
          <p:spPr>
            <a:xfrm>
              <a:off x="5989740" y="3199448"/>
              <a:ext cx="76200" cy="142875"/>
            </a:xfrm>
            <a:custGeom>
              <a:avLst/>
              <a:gdLst>
                <a:gd name="connsiteX0" fmla="*/ 34823 w 76200"/>
                <a:gd name="connsiteY0" fmla="*/ 0 h 142875"/>
                <a:gd name="connsiteX1" fmla="*/ 58635 w 76200"/>
                <a:gd name="connsiteY1" fmla="*/ 40005 h 142875"/>
                <a:gd name="connsiteX2" fmla="*/ 82448 w 76200"/>
                <a:gd name="connsiteY2" fmla="*/ 51435 h 142875"/>
                <a:gd name="connsiteX3" fmla="*/ 44348 w 76200"/>
                <a:gd name="connsiteY3" fmla="*/ 151447 h 142875"/>
                <a:gd name="connsiteX4" fmla="*/ 2438 w 76200"/>
                <a:gd name="connsiteY4" fmla="*/ 62865 h 142875"/>
                <a:gd name="connsiteX5" fmla="*/ 34823 w 76200"/>
                <a:gd name="connsiteY5"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42875">
                  <a:moveTo>
                    <a:pt x="34823" y="0"/>
                  </a:moveTo>
                  <a:cubicBezTo>
                    <a:pt x="40538" y="12382"/>
                    <a:pt x="41490" y="27622"/>
                    <a:pt x="58635" y="40005"/>
                  </a:cubicBezTo>
                  <a:cubicBezTo>
                    <a:pt x="75780" y="52388"/>
                    <a:pt x="82448" y="51435"/>
                    <a:pt x="82448" y="51435"/>
                  </a:cubicBezTo>
                  <a:lnTo>
                    <a:pt x="44348" y="151447"/>
                  </a:lnTo>
                  <a:cubicBezTo>
                    <a:pt x="44348" y="151447"/>
                    <a:pt x="48158" y="93345"/>
                    <a:pt x="2438" y="62865"/>
                  </a:cubicBezTo>
                  <a:cubicBezTo>
                    <a:pt x="-10897" y="53340"/>
                    <a:pt x="34823" y="0"/>
                    <a:pt x="34823" y="0"/>
                  </a:cubicBezTo>
                  <a:close/>
                </a:path>
              </a:pathLst>
            </a:custGeom>
            <a:solidFill>
              <a:srgbClr val="DDAC9E"/>
            </a:solidFill>
            <a:ln w="9525"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8D896EA2-695A-490D-B78A-42811AB2BAA8}"/>
                </a:ext>
              </a:extLst>
            </p:cNvPr>
            <p:cNvSpPr/>
            <p:nvPr/>
          </p:nvSpPr>
          <p:spPr>
            <a:xfrm>
              <a:off x="5894032" y="3123098"/>
              <a:ext cx="133350" cy="152400"/>
            </a:xfrm>
            <a:custGeom>
              <a:avLst/>
              <a:gdLst>
                <a:gd name="connsiteX0" fmla="*/ 38 w 133350"/>
                <a:gd name="connsiteY0" fmla="*/ 68729 h 152400"/>
                <a:gd name="connsiteX1" fmla="*/ 112433 w 133350"/>
                <a:gd name="connsiteY1" fmla="*/ 17294 h 152400"/>
                <a:gd name="connsiteX2" fmla="*/ 116243 w 133350"/>
                <a:gd name="connsiteY2" fmla="*/ 143024 h 152400"/>
                <a:gd name="connsiteX3" fmla="*/ 81953 w 133350"/>
                <a:gd name="connsiteY3" fmla="*/ 161122 h 152400"/>
                <a:gd name="connsiteX4" fmla="*/ 53378 w 133350"/>
                <a:gd name="connsiteY4" fmla="*/ 144929 h 152400"/>
                <a:gd name="connsiteX5" fmla="*/ 38138 w 133350"/>
                <a:gd name="connsiteY5" fmla="*/ 144929 h 152400"/>
                <a:gd name="connsiteX6" fmla="*/ 29565 w 133350"/>
                <a:gd name="connsiteY6" fmla="*/ 113497 h 152400"/>
                <a:gd name="connsiteX7" fmla="*/ 38 w 133350"/>
                <a:gd name="connsiteY7" fmla="*/ 687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52400">
                  <a:moveTo>
                    <a:pt x="38" y="68729"/>
                  </a:moveTo>
                  <a:cubicBezTo>
                    <a:pt x="990" y="31582"/>
                    <a:pt x="81001" y="-30331"/>
                    <a:pt x="112433" y="17294"/>
                  </a:cubicBezTo>
                  <a:cubicBezTo>
                    <a:pt x="168630" y="104924"/>
                    <a:pt x="116243" y="143024"/>
                    <a:pt x="116243" y="143024"/>
                  </a:cubicBezTo>
                  <a:cubicBezTo>
                    <a:pt x="96241" y="155407"/>
                    <a:pt x="94335" y="161122"/>
                    <a:pt x="81953" y="161122"/>
                  </a:cubicBezTo>
                  <a:cubicBezTo>
                    <a:pt x="73380" y="161122"/>
                    <a:pt x="63855" y="157312"/>
                    <a:pt x="53378" y="144929"/>
                  </a:cubicBezTo>
                  <a:cubicBezTo>
                    <a:pt x="46710" y="146834"/>
                    <a:pt x="39090" y="149692"/>
                    <a:pt x="38138" y="144929"/>
                  </a:cubicBezTo>
                  <a:cubicBezTo>
                    <a:pt x="38138" y="137309"/>
                    <a:pt x="29565" y="118259"/>
                    <a:pt x="29565" y="113497"/>
                  </a:cubicBezTo>
                  <a:cubicBezTo>
                    <a:pt x="16230" y="94447"/>
                    <a:pt x="-915" y="86827"/>
                    <a:pt x="38" y="68729"/>
                  </a:cubicBezTo>
                  <a:close/>
                </a:path>
              </a:pathLst>
            </a:custGeom>
            <a:solidFill>
              <a:srgbClr val="E8C8BA"/>
            </a:solidFill>
            <a:ln w="9525"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21BC89BE-7507-4EC6-8CA2-469A77C9126E}"/>
                </a:ext>
              </a:extLst>
            </p:cNvPr>
            <p:cNvSpPr/>
            <p:nvPr/>
          </p:nvSpPr>
          <p:spPr>
            <a:xfrm>
              <a:off x="5921692" y="3128455"/>
              <a:ext cx="104775" cy="142875"/>
            </a:xfrm>
            <a:custGeom>
              <a:avLst/>
              <a:gdLst>
                <a:gd name="connsiteX0" fmla="*/ 67628 w 104775"/>
                <a:gd name="connsiteY0" fmla="*/ 151955 h 142875"/>
                <a:gd name="connsiteX1" fmla="*/ 91440 w 104775"/>
                <a:gd name="connsiteY1" fmla="*/ 138620 h 142875"/>
                <a:gd name="connsiteX2" fmla="*/ 85725 w 104775"/>
                <a:gd name="connsiteY2" fmla="*/ 11938 h 142875"/>
                <a:gd name="connsiteX3" fmla="*/ 0 w 104775"/>
                <a:gd name="connsiteY3" fmla="*/ 28130 h 142875"/>
                <a:gd name="connsiteX4" fmla="*/ 67628 w 104775"/>
                <a:gd name="connsiteY4" fmla="*/ 15195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42875">
                  <a:moveTo>
                    <a:pt x="67628" y="151955"/>
                  </a:moveTo>
                  <a:cubicBezTo>
                    <a:pt x="69533" y="151003"/>
                    <a:pt x="88583" y="139573"/>
                    <a:pt x="91440" y="138620"/>
                  </a:cubicBezTo>
                  <a:cubicBezTo>
                    <a:pt x="91440" y="138620"/>
                    <a:pt x="141923" y="99568"/>
                    <a:pt x="85725" y="11938"/>
                  </a:cubicBezTo>
                  <a:cubicBezTo>
                    <a:pt x="67628" y="-15685"/>
                    <a:pt x="23813" y="10985"/>
                    <a:pt x="0" y="28130"/>
                  </a:cubicBezTo>
                  <a:cubicBezTo>
                    <a:pt x="73343" y="97663"/>
                    <a:pt x="69533" y="140525"/>
                    <a:pt x="67628" y="151955"/>
                  </a:cubicBezTo>
                  <a:close/>
                </a:path>
              </a:pathLst>
            </a:custGeom>
            <a:solidFill>
              <a:srgbClr val="DDAC9E"/>
            </a:solidFill>
            <a:ln w="9525"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EC586C7D-F09A-4DB5-9E42-881A713F9235}"/>
                </a:ext>
              </a:extLst>
            </p:cNvPr>
            <p:cNvSpPr/>
            <p:nvPr/>
          </p:nvSpPr>
          <p:spPr>
            <a:xfrm>
              <a:off x="5896393" y="3111799"/>
              <a:ext cx="142875" cy="114300"/>
            </a:xfrm>
            <a:custGeom>
              <a:avLst/>
              <a:gdLst>
                <a:gd name="connsiteX0" fmla="*/ 91022 w 142875"/>
                <a:gd name="connsiteY0" fmla="*/ 4781 h 114300"/>
                <a:gd name="connsiteX1" fmla="*/ 34825 w 142875"/>
                <a:gd name="connsiteY1" fmla="*/ 9543 h 114300"/>
                <a:gd name="connsiteX2" fmla="*/ 535 w 142875"/>
                <a:gd name="connsiteY2" fmla="*/ 56216 h 114300"/>
                <a:gd name="connsiteX3" fmla="*/ 7202 w 142875"/>
                <a:gd name="connsiteY3" fmla="*/ 85743 h 114300"/>
                <a:gd name="connsiteX4" fmla="*/ 21490 w 142875"/>
                <a:gd name="connsiteY4" fmla="*/ 77171 h 114300"/>
                <a:gd name="connsiteX5" fmla="*/ 46255 w 142875"/>
                <a:gd name="connsiteY5" fmla="*/ 74313 h 114300"/>
                <a:gd name="connsiteX6" fmla="*/ 67210 w 142875"/>
                <a:gd name="connsiteY6" fmla="*/ 82886 h 114300"/>
                <a:gd name="connsiteX7" fmla="*/ 127217 w 142875"/>
                <a:gd name="connsiteY7" fmla="*/ 116223 h 114300"/>
                <a:gd name="connsiteX8" fmla="*/ 146267 w 142875"/>
                <a:gd name="connsiteY8" fmla="*/ 115271 h 114300"/>
                <a:gd name="connsiteX9" fmla="*/ 140552 w 142875"/>
                <a:gd name="connsiteY9" fmla="*/ 55263 h 114300"/>
                <a:gd name="connsiteX10" fmla="*/ 91022 w 142875"/>
                <a:gd name="connsiteY10" fmla="*/ 478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14300">
                  <a:moveTo>
                    <a:pt x="91022" y="4781"/>
                  </a:moveTo>
                  <a:cubicBezTo>
                    <a:pt x="79592" y="-934"/>
                    <a:pt x="58637" y="-3792"/>
                    <a:pt x="34825" y="9543"/>
                  </a:cubicBezTo>
                  <a:cubicBezTo>
                    <a:pt x="11965" y="22878"/>
                    <a:pt x="7202" y="31451"/>
                    <a:pt x="535" y="56216"/>
                  </a:cubicBezTo>
                  <a:cubicBezTo>
                    <a:pt x="-2323" y="68598"/>
                    <a:pt x="7202" y="85743"/>
                    <a:pt x="7202" y="85743"/>
                  </a:cubicBezTo>
                  <a:cubicBezTo>
                    <a:pt x="7202" y="85743"/>
                    <a:pt x="14822" y="79076"/>
                    <a:pt x="21490" y="77171"/>
                  </a:cubicBezTo>
                  <a:cubicBezTo>
                    <a:pt x="28157" y="75266"/>
                    <a:pt x="33872" y="68598"/>
                    <a:pt x="46255" y="74313"/>
                  </a:cubicBezTo>
                  <a:cubicBezTo>
                    <a:pt x="57685" y="79076"/>
                    <a:pt x="67210" y="82886"/>
                    <a:pt x="67210" y="82886"/>
                  </a:cubicBezTo>
                  <a:cubicBezTo>
                    <a:pt x="67210" y="82886"/>
                    <a:pt x="122455" y="109556"/>
                    <a:pt x="127217" y="116223"/>
                  </a:cubicBezTo>
                  <a:cubicBezTo>
                    <a:pt x="131980" y="123843"/>
                    <a:pt x="146267" y="115271"/>
                    <a:pt x="146267" y="115271"/>
                  </a:cubicBezTo>
                  <a:cubicBezTo>
                    <a:pt x="146267" y="115271"/>
                    <a:pt x="146267" y="74313"/>
                    <a:pt x="140552" y="55263"/>
                  </a:cubicBezTo>
                  <a:cubicBezTo>
                    <a:pt x="127217" y="8591"/>
                    <a:pt x="92927" y="6686"/>
                    <a:pt x="91022" y="4781"/>
                  </a:cubicBezTo>
                  <a:close/>
                </a:path>
              </a:pathLst>
            </a:custGeom>
            <a:solidFill>
              <a:srgbClr val="300901"/>
            </a:solidFill>
            <a:ln w="9525"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ED2CE4F4-B5CF-47A9-B518-ED0EB4880DBF}"/>
                </a:ext>
              </a:extLst>
            </p:cNvPr>
            <p:cNvSpPr/>
            <p:nvPr/>
          </p:nvSpPr>
          <p:spPr>
            <a:xfrm>
              <a:off x="5877620" y="3112770"/>
              <a:ext cx="95250" cy="95250"/>
            </a:xfrm>
            <a:custGeom>
              <a:avLst/>
              <a:gdLst>
                <a:gd name="connsiteX0" fmla="*/ 64075 w 95250"/>
                <a:gd name="connsiteY0" fmla="*/ 73343 h 95250"/>
                <a:gd name="connsiteX1" fmla="*/ 39310 w 95250"/>
                <a:gd name="connsiteY1" fmla="*/ 76200 h 95250"/>
                <a:gd name="connsiteX2" fmla="*/ 19307 w 95250"/>
                <a:gd name="connsiteY2" fmla="*/ 96203 h 95250"/>
                <a:gd name="connsiteX3" fmla="*/ 257 w 95250"/>
                <a:gd name="connsiteY3" fmla="*/ 74295 h 95250"/>
                <a:gd name="connsiteX4" fmla="*/ 51692 w 95250"/>
                <a:gd name="connsiteY4" fmla="*/ 9525 h 95250"/>
                <a:gd name="connsiteX5" fmla="*/ 78362 w 95250"/>
                <a:gd name="connsiteY5" fmla="*/ 0 h 95250"/>
                <a:gd name="connsiteX6" fmla="*/ 98365 w 95250"/>
                <a:gd name="connsiteY6" fmla="*/ 80963 h 95250"/>
                <a:gd name="connsiteX7" fmla="*/ 93602 w 95250"/>
                <a:gd name="connsiteY7" fmla="*/ 94298 h 95250"/>
                <a:gd name="connsiteX8" fmla="*/ 64075 w 95250"/>
                <a:gd name="connsiteY8" fmla="*/ 7334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64075" y="73343"/>
                  </a:moveTo>
                  <a:cubicBezTo>
                    <a:pt x="50740" y="67628"/>
                    <a:pt x="45025" y="74295"/>
                    <a:pt x="39310" y="76200"/>
                  </a:cubicBezTo>
                  <a:cubicBezTo>
                    <a:pt x="32642" y="78105"/>
                    <a:pt x="19307" y="96203"/>
                    <a:pt x="19307" y="96203"/>
                  </a:cubicBezTo>
                  <a:cubicBezTo>
                    <a:pt x="19307" y="96203"/>
                    <a:pt x="-2600" y="86678"/>
                    <a:pt x="257" y="74295"/>
                  </a:cubicBezTo>
                  <a:cubicBezTo>
                    <a:pt x="5972" y="50482"/>
                    <a:pt x="28832" y="21907"/>
                    <a:pt x="51692" y="9525"/>
                  </a:cubicBezTo>
                  <a:cubicBezTo>
                    <a:pt x="61217" y="3810"/>
                    <a:pt x="69790" y="1905"/>
                    <a:pt x="78362" y="0"/>
                  </a:cubicBezTo>
                  <a:cubicBezTo>
                    <a:pt x="69790" y="10478"/>
                    <a:pt x="66932" y="28575"/>
                    <a:pt x="98365" y="80963"/>
                  </a:cubicBezTo>
                  <a:cubicBezTo>
                    <a:pt x="94555" y="88582"/>
                    <a:pt x="93602" y="94298"/>
                    <a:pt x="93602" y="94298"/>
                  </a:cubicBezTo>
                  <a:cubicBezTo>
                    <a:pt x="93602" y="94298"/>
                    <a:pt x="75505" y="78105"/>
                    <a:pt x="64075" y="73343"/>
                  </a:cubicBezTo>
                  <a:close/>
                </a:path>
              </a:pathLst>
            </a:custGeom>
            <a:solidFill>
              <a:srgbClr val="5E1C17"/>
            </a:solidFill>
            <a:ln w="9525"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CDBD83F1-C16E-4881-8B3D-C94AFAA47809}"/>
                </a:ext>
              </a:extLst>
            </p:cNvPr>
            <p:cNvSpPr/>
            <p:nvPr/>
          </p:nvSpPr>
          <p:spPr>
            <a:xfrm>
              <a:off x="5970270" y="3188548"/>
              <a:ext cx="28575" cy="38100"/>
            </a:xfrm>
            <a:custGeom>
              <a:avLst/>
              <a:gdLst>
                <a:gd name="connsiteX0" fmla="*/ 0 w 28575"/>
                <a:gd name="connsiteY0" fmla="*/ 15662 h 38100"/>
                <a:gd name="connsiteX1" fmla="*/ 12382 w 28575"/>
                <a:gd name="connsiteY1" fmla="*/ 422 h 38100"/>
                <a:gd name="connsiteX2" fmla="*/ 26670 w 28575"/>
                <a:gd name="connsiteY2" fmla="*/ 35665 h 38100"/>
                <a:gd name="connsiteX3" fmla="*/ 0 w 28575"/>
                <a:gd name="connsiteY3" fmla="*/ 15662 h 38100"/>
              </a:gdLst>
              <a:ahLst/>
              <a:cxnLst>
                <a:cxn ang="0">
                  <a:pos x="connsiteX0" y="connsiteY0"/>
                </a:cxn>
                <a:cxn ang="0">
                  <a:pos x="connsiteX1" y="connsiteY1"/>
                </a:cxn>
                <a:cxn ang="0">
                  <a:pos x="connsiteX2" y="connsiteY2"/>
                </a:cxn>
                <a:cxn ang="0">
                  <a:pos x="connsiteX3" y="connsiteY3"/>
                </a:cxn>
              </a:cxnLst>
              <a:rect l="l" t="t" r="r" b="b"/>
              <a:pathLst>
                <a:path w="28575" h="38100">
                  <a:moveTo>
                    <a:pt x="0" y="15662"/>
                  </a:moveTo>
                  <a:cubicBezTo>
                    <a:pt x="2857" y="9947"/>
                    <a:pt x="5715" y="-2435"/>
                    <a:pt x="12382" y="422"/>
                  </a:cubicBezTo>
                  <a:cubicBezTo>
                    <a:pt x="19050" y="3279"/>
                    <a:pt x="34290" y="25187"/>
                    <a:pt x="26670" y="35665"/>
                  </a:cubicBezTo>
                  <a:cubicBezTo>
                    <a:pt x="20002" y="47095"/>
                    <a:pt x="0" y="15662"/>
                    <a:pt x="0" y="15662"/>
                  </a:cubicBezTo>
                  <a:close/>
                </a:path>
              </a:pathLst>
            </a:custGeom>
            <a:solidFill>
              <a:srgbClr val="DDAC9E"/>
            </a:solidFill>
            <a:ln w="9525"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2D123ECC-5F95-43E2-A117-BCA5EF9C20C5}"/>
                </a:ext>
              </a:extLst>
            </p:cNvPr>
            <p:cNvSpPr/>
            <p:nvPr/>
          </p:nvSpPr>
          <p:spPr>
            <a:xfrm>
              <a:off x="6116955" y="3494723"/>
              <a:ext cx="114300" cy="485775"/>
            </a:xfrm>
            <a:custGeom>
              <a:avLst/>
              <a:gdLst>
                <a:gd name="connsiteX0" fmla="*/ 0 w 114300"/>
                <a:gd name="connsiteY0" fmla="*/ 73342 h 485775"/>
                <a:gd name="connsiteX1" fmla="*/ 17145 w 114300"/>
                <a:gd name="connsiteY1" fmla="*/ 168592 h 485775"/>
                <a:gd name="connsiteX2" fmla="*/ 33338 w 114300"/>
                <a:gd name="connsiteY2" fmla="*/ 320040 h 485775"/>
                <a:gd name="connsiteX3" fmla="*/ 39053 w 114300"/>
                <a:gd name="connsiteY3" fmla="*/ 493395 h 485775"/>
                <a:gd name="connsiteX4" fmla="*/ 118110 w 114300"/>
                <a:gd name="connsiteY4" fmla="*/ 491490 h 485775"/>
                <a:gd name="connsiteX5" fmla="*/ 78105 w 114300"/>
                <a:gd name="connsiteY5" fmla="*/ 175260 h 485775"/>
                <a:gd name="connsiteX6" fmla="*/ 71438 w 114300"/>
                <a:gd name="connsiteY6" fmla="*/ 0 h 485775"/>
                <a:gd name="connsiteX7" fmla="*/ 0 w 114300"/>
                <a:gd name="connsiteY7" fmla="*/ 7334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485775">
                  <a:moveTo>
                    <a:pt x="0" y="73342"/>
                  </a:moveTo>
                  <a:cubicBezTo>
                    <a:pt x="0" y="78105"/>
                    <a:pt x="12383" y="138113"/>
                    <a:pt x="17145" y="168592"/>
                  </a:cubicBezTo>
                  <a:cubicBezTo>
                    <a:pt x="23813" y="213360"/>
                    <a:pt x="32385" y="313373"/>
                    <a:pt x="33338" y="320040"/>
                  </a:cubicBezTo>
                  <a:cubicBezTo>
                    <a:pt x="38100" y="347663"/>
                    <a:pt x="39053" y="493395"/>
                    <a:pt x="39053" y="493395"/>
                  </a:cubicBezTo>
                  <a:cubicBezTo>
                    <a:pt x="39053" y="493395"/>
                    <a:pt x="110490" y="491490"/>
                    <a:pt x="118110" y="491490"/>
                  </a:cubicBezTo>
                  <a:cubicBezTo>
                    <a:pt x="125730" y="491490"/>
                    <a:pt x="75248" y="184785"/>
                    <a:pt x="78105" y="175260"/>
                  </a:cubicBezTo>
                  <a:cubicBezTo>
                    <a:pt x="80963" y="165735"/>
                    <a:pt x="71438" y="0"/>
                    <a:pt x="71438" y="0"/>
                  </a:cubicBezTo>
                  <a:lnTo>
                    <a:pt x="0" y="73342"/>
                  </a:lnTo>
                  <a:close/>
                </a:path>
              </a:pathLst>
            </a:custGeom>
            <a:solidFill>
              <a:srgbClr val="000000"/>
            </a:solidFill>
            <a:ln w="9525"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0DD2EC66-4FFC-4BCD-A543-E007857C5B0E}"/>
                </a:ext>
              </a:extLst>
            </p:cNvPr>
            <p:cNvSpPr/>
            <p:nvPr/>
          </p:nvSpPr>
          <p:spPr>
            <a:xfrm>
              <a:off x="6122670" y="3528060"/>
              <a:ext cx="161925" cy="476250"/>
            </a:xfrm>
            <a:custGeom>
              <a:avLst/>
              <a:gdLst>
                <a:gd name="connsiteX0" fmla="*/ 115252 w 161925"/>
                <a:gd name="connsiteY0" fmla="*/ 0 h 476250"/>
                <a:gd name="connsiteX1" fmla="*/ 133350 w 161925"/>
                <a:gd name="connsiteY1" fmla="*/ 56198 h 476250"/>
                <a:gd name="connsiteX2" fmla="*/ 130492 w 161925"/>
                <a:gd name="connsiteY2" fmla="*/ 101917 h 476250"/>
                <a:gd name="connsiteX3" fmla="*/ 146685 w 161925"/>
                <a:gd name="connsiteY3" fmla="*/ 260985 h 476250"/>
                <a:gd name="connsiteX4" fmla="*/ 161925 w 161925"/>
                <a:gd name="connsiteY4" fmla="*/ 467678 h 476250"/>
                <a:gd name="connsiteX5" fmla="*/ 89535 w 161925"/>
                <a:gd name="connsiteY5" fmla="*/ 474345 h 476250"/>
                <a:gd name="connsiteX6" fmla="*/ 60008 w 161925"/>
                <a:gd name="connsiteY6" fmla="*/ 265748 h 476250"/>
                <a:gd name="connsiteX7" fmla="*/ 4763 w 161925"/>
                <a:gd name="connsiteY7" fmla="*/ 41910 h 476250"/>
                <a:gd name="connsiteX8" fmla="*/ 0 w 161925"/>
                <a:gd name="connsiteY8" fmla="*/ 5715 h 476250"/>
                <a:gd name="connsiteX9" fmla="*/ 115252 w 161925"/>
                <a:gd name="connsiteY9" fmla="*/ 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76250">
                  <a:moveTo>
                    <a:pt x="115252" y="0"/>
                  </a:moveTo>
                  <a:cubicBezTo>
                    <a:pt x="119063" y="19050"/>
                    <a:pt x="131445" y="26670"/>
                    <a:pt x="133350" y="56198"/>
                  </a:cubicBezTo>
                  <a:cubicBezTo>
                    <a:pt x="134302" y="65723"/>
                    <a:pt x="129540" y="91440"/>
                    <a:pt x="130492" y="101917"/>
                  </a:cubicBezTo>
                  <a:cubicBezTo>
                    <a:pt x="133350" y="143827"/>
                    <a:pt x="141922" y="196215"/>
                    <a:pt x="146685" y="260985"/>
                  </a:cubicBezTo>
                  <a:cubicBezTo>
                    <a:pt x="149542" y="292417"/>
                    <a:pt x="172402" y="448628"/>
                    <a:pt x="161925" y="467678"/>
                  </a:cubicBezTo>
                  <a:cubicBezTo>
                    <a:pt x="158115" y="474345"/>
                    <a:pt x="93345" y="480060"/>
                    <a:pt x="89535" y="474345"/>
                  </a:cubicBezTo>
                  <a:cubicBezTo>
                    <a:pt x="86677" y="469582"/>
                    <a:pt x="66675" y="293370"/>
                    <a:pt x="60008" y="265748"/>
                  </a:cubicBezTo>
                  <a:cubicBezTo>
                    <a:pt x="44767" y="202882"/>
                    <a:pt x="13335" y="90488"/>
                    <a:pt x="4763" y="41910"/>
                  </a:cubicBezTo>
                  <a:cubicBezTo>
                    <a:pt x="1905" y="25717"/>
                    <a:pt x="0" y="5715"/>
                    <a:pt x="0" y="5715"/>
                  </a:cubicBezTo>
                  <a:lnTo>
                    <a:pt x="115252" y="0"/>
                  </a:lnTo>
                  <a:close/>
                </a:path>
              </a:pathLst>
            </a:custGeom>
            <a:solidFill>
              <a:srgbClr val="2B2B2B"/>
            </a:solidFill>
            <a:ln w="9525"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7A51C8E0-4E7E-4D63-A642-2F81AAED4E25}"/>
                </a:ext>
              </a:extLst>
            </p:cNvPr>
            <p:cNvSpPr/>
            <p:nvPr/>
          </p:nvSpPr>
          <p:spPr>
            <a:xfrm>
              <a:off x="6032694" y="3238500"/>
              <a:ext cx="228600" cy="361950"/>
            </a:xfrm>
            <a:custGeom>
              <a:avLst/>
              <a:gdLst>
                <a:gd name="connsiteX0" fmla="*/ 106168 w 228600"/>
                <a:gd name="connsiteY0" fmla="*/ 367665 h 361950"/>
                <a:gd name="connsiteX1" fmla="*/ 57591 w 228600"/>
                <a:gd name="connsiteY1" fmla="*/ 208598 h 361950"/>
                <a:gd name="connsiteX2" fmla="*/ 8061 w 228600"/>
                <a:gd name="connsiteY2" fmla="*/ 141923 h 361950"/>
                <a:gd name="connsiteX3" fmla="*/ 4251 w 228600"/>
                <a:gd name="connsiteY3" fmla="*/ 43815 h 361950"/>
                <a:gd name="connsiteX4" fmla="*/ 16633 w 228600"/>
                <a:gd name="connsiteY4" fmla="*/ 0 h 361950"/>
                <a:gd name="connsiteX5" fmla="*/ 86166 w 228600"/>
                <a:gd name="connsiteY5" fmla="*/ 31432 h 361950"/>
                <a:gd name="connsiteX6" fmla="*/ 181416 w 228600"/>
                <a:gd name="connsiteY6" fmla="*/ 145733 h 361950"/>
                <a:gd name="connsiteX7" fmla="*/ 235708 w 228600"/>
                <a:gd name="connsiteY7" fmla="*/ 320040 h 361950"/>
                <a:gd name="connsiteX8" fmla="*/ 106168 w 228600"/>
                <a:gd name="connsiteY8" fmla="*/ 36766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361950">
                  <a:moveTo>
                    <a:pt x="106168" y="367665"/>
                  </a:moveTo>
                  <a:cubicBezTo>
                    <a:pt x="91881" y="367665"/>
                    <a:pt x="91881" y="248602"/>
                    <a:pt x="57591" y="208598"/>
                  </a:cubicBezTo>
                  <a:cubicBezTo>
                    <a:pt x="47113" y="196215"/>
                    <a:pt x="8061" y="141923"/>
                    <a:pt x="8061" y="141923"/>
                  </a:cubicBezTo>
                  <a:cubicBezTo>
                    <a:pt x="8061" y="141923"/>
                    <a:pt x="-7179" y="73343"/>
                    <a:pt x="4251" y="43815"/>
                  </a:cubicBezTo>
                  <a:cubicBezTo>
                    <a:pt x="15681" y="13335"/>
                    <a:pt x="16633" y="0"/>
                    <a:pt x="16633" y="0"/>
                  </a:cubicBezTo>
                  <a:cubicBezTo>
                    <a:pt x="38541" y="8573"/>
                    <a:pt x="45208" y="7620"/>
                    <a:pt x="86166" y="31432"/>
                  </a:cubicBezTo>
                  <a:cubicBezTo>
                    <a:pt x="131886" y="58102"/>
                    <a:pt x="173796" y="133350"/>
                    <a:pt x="181416" y="145733"/>
                  </a:cubicBezTo>
                  <a:cubicBezTo>
                    <a:pt x="188083" y="157163"/>
                    <a:pt x="226183" y="226695"/>
                    <a:pt x="235708" y="320040"/>
                  </a:cubicBezTo>
                  <a:cubicBezTo>
                    <a:pt x="234756" y="320040"/>
                    <a:pt x="184273" y="367665"/>
                    <a:pt x="106168" y="367665"/>
                  </a:cubicBezTo>
                  <a:close/>
                </a:path>
              </a:pathLst>
            </a:custGeom>
            <a:solidFill>
              <a:srgbClr val="000000"/>
            </a:solidFill>
            <a:ln w="9525"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9049EF01-DDD2-4BD2-A2D6-3F37916E804D}"/>
                </a:ext>
              </a:extLst>
            </p:cNvPr>
            <p:cNvSpPr/>
            <p:nvPr/>
          </p:nvSpPr>
          <p:spPr>
            <a:xfrm>
              <a:off x="6141720" y="3495675"/>
              <a:ext cx="66675" cy="28575"/>
            </a:xfrm>
            <a:custGeom>
              <a:avLst/>
              <a:gdLst>
                <a:gd name="connsiteX0" fmla="*/ 65722 w 66675"/>
                <a:gd name="connsiteY0" fmla="*/ 0 h 28575"/>
                <a:gd name="connsiteX1" fmla="*/ 0 w 66675"/>
                <a:gd name="connsiteY1" fmla="*/ 2858 h 28575"/>
                <a:gd name="connsiteX2" fmla="*/ 1905 w 66675"/>
                <a:gd name="connsiteY2" fmla="*/ 29527 h 28575"/>
                <a:gd name="connsiteX3" fmla="*/ 66675 w 66675"/>
                <a:gd name="connsiteY3" fmla="*/ 32385 h 28575"/>
              </a:gdLst>
              <a:ahLst/>
              <a:cxnLst>
                <a:cxn ang="0">
                  <a:pos x="connsiteX0" y="connsiteY0"/>
                </a:cxn>
                <a:cxn ang="0">
                  <a:pos x="connsiteX1" y="connsiteY1"/>
                </a:cxn>
                <a:cxn ang="0">
                  <a:pos x="connsiteX2" y="connsiteY2"/>
                </a:cxn>
                <a:cxn ang="0">
                  <a:pos x="connsiteX3" y="connsiteY3"/>
                </a:cxn>
              </a:cxnLst>
              <a:rect l="l" t="t" r="r" b="b"/>
              <a:pathLst>
                <a:path w="66675" h="28575">
                  <a:moveTo>
                    <a:pt x="65722" y="0"/>
                  </a:moveTo>
                  <a:lnTo>
                    <a:pt x="0" y="2858"/>
                  </a:lnTo>
                  <a:lnTo>
                    <a:pt x="1905" y="29527"/>
                  </a:lnTo>
                  <a:lnTo>
                    <a:pt x="66675" y="32385"/>
                  </a:lnTo>
                  <a:close/>
                </a:path>
              </a:pathLst>
            </a:custGeom>
            <a:solidFill>
              <a:srgbClr val="2B2B2B"/>
            </a:solidFill>
            <a:ln w="9525"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1659B6C4-698D-4E07-802D-683F939E94E3}"/>
                </a:ext>
              </a:extLst>
            </p:cNvPr>
            <p:cNvSpPr/>
            <p:nvPr/>
          </p:nvSpPr>
          <p:spPr>
            <a:xfrm>
              <a:off x="5501911" y="3142298"/>
              <a:ext cx="95250" cy="209550"/>
            </a:xfrm>
            <a:custGeom>
              <a:avLst/>
              <a:gdLst>
                <a:gd name="connsiteX0" fmla="*/ 37829 w 95250"/>
                <a:gd name="connsiteY0" fmla="*/ 0 h 209550"/>
                <a:gd name="connsiteX1" fmla="*/ 3539 w 95250"/>
                <a:gd name="connsiteY1" fmla="*/ 48577 h 209550"/>
                <a:gd name="connsiteX2" fmla="*/ 32114 w 95250"/>
                <a:gd name="connsiteY2" fmla="*/ 214313 h 209550"/>
                <a:gd name="connsiteX3" fmla="*/ 95932 w 95250"/>
                <a:gd name="connsiteY3" fmla="*/ 147638 h 209550"/>
                <a:gd name="connsiteX4" fmla="*/ 37829 w 95250"/>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209550">
                  <a:moveTo>
                    <a:pt x="37829" y="0"/>
                  </a:moveTo>
                  <a:cubicBezTo>
                    <a:pt x="27352" y="6667"/>
                    <a:pt x="13064" y="10477"/>
                    <a:pt x="3539" y="48577"/>
                  </a:cubicBezTo>
                  <a:cubicBezTo>
                    <a:pt x="-9796" y="102870"/>
                    <a:pt x="17827" y="200977"/>
                    <a:pt x="32114" y="214313"/>
                  </a:cubicBezTo>
                  <a:cubicBezTo>
                    <a:pt x="45449" y="203835"/>
                    <a:pt x="95932" y="147638"/>
                    <a:pt x="95932" y="147638"/>
                  </a:cubicBezTo>
                  <a:lnTo>
                    <a:pt x="37829" y="0"/>
                  </a:lnTo>
                  <a:close/>
                </a:path>
              </a:pathLst>
            </a:custGeom>
            <a:solidFill>
              <a:srgbClr val="000000"/>
            </a:solidFill>
            <a:ln w="9525"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5472E99D-B8DE-4448-A8C7-1F81E1705906}"/>
                </a:ext>
              </a:extLst>
            </p:cNvPr>
            <p:cNvSpPr/>
            <p:nvPr/>
          </p:nvSpPr>
          <p:spPr>
            <a:xfrm>
              <a:off x="5710833" y="3729990"/>
              <a:ext cx="47625" cy="266700"/>
            </a:xfrm>
            <a:custGeom>
              <a:avLst/>
              <a:gdLst>
                <a:gd name="connsiteX0" fmla="*/ 54650 w 47625"/>
                <a:gd name="connsiteY0" fmla="*/ 0 h 266700"/>
                <a:gd name="connsiteX1" fmla="*/ 55602 w 47625"/>
                <a:gd name="connsiteY1" fmla="*/ 55245 h 266700"/>
                <a:gd name="connsiteX2" fmla="*/ 45125 w 47625"/>
                <a:gd name="connsiteY2" fmla="*/ 155258 h 266700"/>
                <a:gd name="connsiteX3" fmla="*/ 37505 w 47625"/>
                <a:gd name="connsiteY3" fmla="*/ 227648 h 266700"/>
                <a:gd name="connsiteX4" fmla="*/ 43220 w 47625"/>
                <a:gd name="connsiteY4" fmla="*/ 269557 h 266700"/>
                <a:gd name="connsiteX5" fmla="*/ 7025 w 47625"/>
                <a:gd name="connsiteY5" fmla="*/ 247650 h 266700"/>
                <a:gd name="connsiteX6" fmla="*/ 8930 w 47625"/>
                <a:gd name="connsiteY6" fmla="*/ 197168 h 266700"/>
                <a:gd name="connsiteX7" fmla="*/ 3215 w 47625"/>
                <a:gd name="connsiteY7" fmla="*/ 104775 h 266700"/>
                <a:gd name="connsiteX8" fmla="*/ 1310 w 47625"/>
                <a:gd name="connsiteY8" fmla="*/ 46673 h 266700"/>
                <a:gd name="connsiteX9" fmla="*/ 3215 w 47625"/>
                <a:gd name="connsiteY9" fmla="*/ 0 h 266700"/>
                <a:gd name="connsiteX10" fmla="*/ 54650 w 47625"/>
                <a:gd name="connsiteY10"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266700">
                  <a:moveTo>
                    <a:pt x="54650" y="0"/>
                  </a:moveTo>
                  <a:cubicBezTo>
                    <a:pt x="49887" y="27623"/>
                    <a:pt x="55602" y="44768"/>
                    <a:pt x="55602" y="55245"/>
                  </a:cubicBezTo>
                  <a:cubicBezTo>
                    <a:pt x="55602" y="65723"/>
                    <a:pt x="57507" y="105727"/>
                    <a:pt x="45125" y="155258"/>
                  </a:cubicBezTo>
                  <a:cubicBezTo>
                    <a:pt x="32742" y="203835"/>
                    <a:pt x="34647" y="209550"/>
                    <a:pt x="37505" y="227648"/>
                  </a:cubicBezTo>
                  <a:cubicBezTo>
                    <a:pt x="41315" y="245745"/>
                    <a:pt x="51792" y="261938"/>
                    <a:pt x="43220" y="269557"/>
                  </a:cubicBezTo>
                  <a:cubicBezTo>
                    <a:pt x="33695" y="277178"/>
                    <a:pt x="7025" y="271463"/>
                    <a:pt x="7025" y="247650"/>
                  </a:cubicBezTo>
                  <a:cubicBezTo>
                    <a:pt x="7025" y="223838"/>
                    <a:pt x="7025" y="207645"/>
                    <a:pt x="8930" y="197168"/>
                  </a:cubicBezTo>
                  <a:cubicBezTo>
                    <a:pt x="10835" y="186690"/>
                    <a:pt x="5120" y="137160"/>
                    <a:pt x="3215" y="104775"/>
                  </a:cubicBezTo>
                  <a:cubicBezTo>
                    <a:pt x="1310" y="72390"/>
                    <a:pt x="4167" y="61913"/>
                    <a:pt x="1310" y="46673"/>
                  </a:cubicBezTo>
                  <a:cubicBezTo>
                    <a:pt x="-2500" y="23813"/>
                    <a:pt x="3215" y="0"/>
                    <a:pt x="3215" y="0"/>
                  </a:cubicBezTo>
                  <a:lnTo>
                    <a:pt x="54650" y="0"/>
                  </a:lnTo>
                  <a:close/>
                </a:path>
              </a:pathLst>
            </a:custGeom>
            <a:solidFill>
              <a:srgbClr val="E8C8BA"/>
            </a:solidFill>
            <a:ln w="9525"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490B7762-8576-469E-B06F-D0AA0400A2FF}"/>
                </a:ext>
              </a:extLst>
            </p:cNvPr>
            <p:cNvSpPr/>
            <p:nvPr/>
          </p:nvSpPr>
          <p:spPr>
            <a:xfrm>
              <a:off x="5712119" y="3938588"/>
              <a:ext cx="47625" cy="85725"/>
            </a:xfrm>
            <a:custGeom>
              <a:avLst/>
              <a:gdLst>
                <a:gd name="connsiteX0" fmla="*/ 38124 w 47625"/>
                <a:gd name="connsiteY0" fmla="*/ 27623 h 85725"/>
                <a:gd name="connsiteX1" fmla="*/ 36219 w 47625"/>
                <a:gd name="connsiteY1" fmla="*/ 55245 h 85725"/>
                <a:gd name="connsiteX2" fmla="*/ 5739 w 47625"/>
                <a:gd name="connsiteY2" fmla="*/ 20002 h 85725"/>
                <a:gd name="connsiteX3" fmla="*/ 5739 w 47625"/>
                <a:gd name="connsiteY3" fmla="*/ 0 h 85725"/>
                <a:gd name="connsiteX4" fmla="*/ 976 w 47625"/>
                <a:gd name="connsiteY4" fmla="*/ 40958 h 85725"/>
                <a:gd name="connsiteX5" fmla="*/ 12406 w 47625"/>
                <a:gd name="connsiteY5" fmla="*/ 71438 h 85725"/>
                <a:gd name="connsiteX6" fmla="*/ 43839 w 47625"/>
                <a:gd name="connsiteY6" fmla="*/ 89535 h 85725"/>
                <a:gd name="connsiteX7" fmla="*/ 46696 w 47625"/>
                <a:gd name="connsiteY7" fmla="*/ 58103 h 85725"/>
                <a:gd name="connsiteX8" fmla="*/ 38124 w 47625"/>
                <a:gd name="connsiteY8" fmla="*/ 276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85725">
                  <a:moveTo>
                    <a:pt x="38124" y="27623"/>
                  </a:moveTo>
                  <a:cubicBezTo>
                    <a:pt x="41934" y="36195"/>
                    <a:pt x="41934" y="54292"/>
                    <a:pt x="36219" y="55245"/>
                  </a:cubicBezTo>
                  <a:cubicBezTo>
                    <a:pt x="29551" y="56197"/>
                    <a:pt x="9549" y="52388"/>
                    <a:pt x="5739" y="20002"/>
                  </a:cubicBezTo>
                  <a:cubicBezTo>
                    <a:pt x="4786" y="2858"/>
                    <a:pt x="5739" y="0"/>
                    <a:pt x="5739" y="0"/>
                  </a:cubicBezTo>
                  <a:cubicBezTo>
                    <a:pt x="5739" y="0"/>
                    <a:pt x="-2834" y="25717"/>
                    <a:pt x="976" y="40958"/>
                  </a:cubicBezTo>
                  <a:cubicBezTo>
                    <a:pt x="4786" y="56197"/>
                    <a:pt x="6691" y="58103"/>
                    <a:pt x="12406" y="71438"/>
                  </a:cubicBezTo>
                  <a:cubicBezTo>
                    <a:pt x="18121" y="84772"/>
                    <a:pt x="37171" y="94297"/>
                    <a:pt x="43839" y="89535"/>
                  </a:cubicBezTo>
                  <a:cubicBezTo>
                    <a:pt x="50506" y="84772"/>
                    <a:pt x="48601" y="70485"/>
                    <a:pt x="46696" y="58103"/>
                  </a:cubicBezTo>
                  <a:cubicBezTo>
                    <a:pt x="44791" y="44767"/>
                    <a:pt x="38124" y="27623"/>
                    <a:pt x="38124" y="27623"/>
                  </a:cubicBezTo>
                  <a:close/>
                </a:path>
              </a:pathLst>
            </a:custGeom>
            <a:solidFill>
              <a:srgbClr val="2B2B2B"/>
            </a:solidFill>
            <a:ln w="9525"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83503C9E-11C7-48CA-9164-C582A94682BB}"/>
                </a:ext>
              </a:extLst>
            </p:cNvPr>
            <p:cNvSpPr/>
            <p:nvPr/>
          </p:nvSpPr>
          <p:spPr>
            <a:xfrm>
              <a:off x="5621151" y="3732848"/>
              <a:ext cx="66675" cy="266700"/>
            </a:xfrm>
            <a:custGeom>
              <a:avLst/>
              <a:gdLst>
                <a:gd name="connsiteX0" fmla="*/ 23364 w 66675"/>
                <a:gd name="connsiteY0" fmla="*/ 0 h 266700"/>
                <a:gd name="connsiteX1" fmla="*/ 15744 w 66675"/>
                <a:gd name="connsiteY1" fmla="*/ 55245 h 266700"/>
                <a:gd name="connsiteX2" fmla="*/ 14792 w 66675"/>
                <a:gd name="connsiteY2" fmla="*/ 155257 h 266700"/>
                <a:gd name="connsiteX3" fmla="*/ 12887 w 66675"/>
                <a:gd name="connsiteY3" fmla="*/ 228600 h 266700"/>
                <a:gd name="connsiteX4" fmla="*/ 2409 w 66675"/>
                <a:gd name="connsiteY4" fmla="*/ 269557 h 266700"/>
                <a:gd name="connsiteX5" fmla="*/ 41462 w 66675"/>
                <a:gd name="connsiteY5" fmla="*/ 252412 h 266700"/>
                <a:gd name="connsiteX6" fmla="*/ 45272 w 66675"/>
                <a:gd name="connsiteY6" fmla="*/ 201930 h 266700"/>
                <a:gd name="connsiteX7" fmla="*/ 61464 w 66675"/>
                <a:gd name="connsiteY7" fmla="*/ 110490 h 266700"/>
                <a:gd name="connsiteX8" fmla="*/ 70037 w 66675"/>
                <a:gd name="connsiteY8" fmla="*/ 53340 h 266700"/>
                <a:gd name="connsiteX9" fmla="*/ 73847 w 66675"/>
                <a:gd name="connsiteY9" fmla="*/ 7620 h 266700"/>
                <a:gd name="connsiteX10" fmla="*/ 23364 w 66675"/>
                <a:gd name="connsiteY10"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75" h="266700">
                  <a:moveTo>
                    <a:pt x="23364" y="0"/>
                  </a:moveTo>
                  <a:cubicBezTo>
                    <a:pt x="24317" y="27623"/>
                    <a:pt x="16697" y="43815"/>
                    <a:pt x="15744" y="55245"/>
                  </a:cubicBezTo>
                  <a:cubicBezTo>
                    <a:pt x="14792" y="65723"/>
                    <a:pt x="8124" y="105727"/>
                    <a:pt x="14792" y="155257"/>
                  </a:cubicBezTo>
                  <a:cubicBezTo>
                    <a:pt x="21459" y="205740"/>
                    <a:pt x="19554" y="210502"/>
                    <a:pt x="12887" y="228600"/>
                  </a:cubicBezTo>
                  <a:cubicBezTo>
                    <a:pt x="7172" y="245745"/>
                    <a:pt x="-5211" y="260985"/>
                    <a:pt x="2409" y="269557"/>
                  </a:cubicBezTo>
                  <a:cubicBezTo>
                    <a:pt x="10982" y="278130"/>
                    <a:pt x="38604" y="275273"/>
                    <a:pt x="41462" y="252412"/>
                  </a:cubicBezTo>
                  <a:cubicBezTo>
                    <a:pt x="44319" y="228600"/>
                    <a:pt x="46224" y="212407"/>
                    <a:pt x="45272" y="201930"/>
                  </a:cubicBezTo>
                  <a:cubicBezTo>
                    <a:pt x="44319" y="190500"/>
                    <a:pt x="55749" y="142875"/>
                    <a:pt x="61464" y="110490"/>
                  </a:cubicBezTo>
                  <a:cubicBezTo>
                    <a:pt x="67179" y="78105"/>
                    <a:pt x="66227" y="67627"/>
                    <a:pt x="70037" y="53340"/>
                  </a:cubicBezTo>
                  <a:cubicBezTo>
                    <a:pt x="76704" y="31432"/>
                    <a:pt x="73847" y="7620"/>
                    <a:pt x="73847" y="7620"/>
                  </a:cubicBezTo>
                  <a:lnTo>
                    <a:pt x="23364" y="0"/>
                  </a:lnTo>
                  <a:close/>
                </a:path>
              </a:pathLst>
            </a:custGeom>
            <a:solidFill>
              <a:srgbClr val="DDAC9E"/>
            </a:solidFill>
            <a:ln w="9525"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2EC88834-F4DB-44A8-A774-9380E1009AE7}"/>
                </a:ext>
              </a:extLst>
            </p:cNvPr>
            <p:cNvSpPr/>
            <p:nvPr/>
          </p:nvSpPr>
          <p:spPr>
            <a:xfrm>
              <a:off x="5612620" y="3943350"/>
              <a:ext cx="47625" cy="85725"/>
            </a:xfrm>
            <a:custGeom>
              <a:avLst/>
              <a:gdLst>
                <a:gd name="connsiteX0" fmla="*/ 18560 w 47625"/>
                <a:gd name="connsiteY0" fmla="*/ 27623 h 85725"/>
                <a:gd name="connsiteX1" fmla="*/ 18560 w 47625"/>
                <a:gd name="connsiteY1" fmla="*/ 53340 h 85725"/>
                <a:gd name="connsiteX2" fmla="*/ 51897 w 47625"/>
                <a:gd name="connsiteY2" fmla="*/ 20955 h 85725"/>
                <a:gd name="connsiteX3" fmla="*/ 55707 w 47625"/>
                <a:gd name="connsiteY3" fmla="*/ 0 h 85725"/>
                <a:gd name="connsiteX4" fmla="*/ 53802 w 47625"/>
                <a:gd name="connsiteY4" fmla="*/ 42863 h 85725"/>
                <a:gd name="connsiteX5" fmla="*/ 37610 w 47625"/>
                <a:gd name="connsiteY5" fmla="*/ 69533 h 85725"/>
                <a:gd name="connsiteX6" fmla="*/ 2367 w 47625"/>
                <a:gd name="connsiteY6" fmla="*/ 84772 h 85725"/>
                <a:gd name="connsiteX7" fmla="*/ 8082 w 47625"/>
                <a:gd name="connsiteY7" fmla="*/ 47625 h 85725"/>
                <a:gd name="connsiteX8" fmla="*/ 18560 w 47625"/>
                <a:gd name="connsiteY8" fmla="*/ 276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85725">
                  <a:moveTo>
                    <a:pt x="18560" y="27623"/>
                  </a:moveTo>
                  <a:cubicBezTo>
                    <a:pt x="13797" y="35242"/>
                    <a:pt x="9035" y="51435"/>
                    <a:pt x="18560" y="53340"/>
                  </a:cubicBezTo>
                  <a:cubicBezTo>
                    <a:pt x="24275" y="55245"/>
                    <a:pt x="41420" y="47625"/>
                    <a:pt x="51897" y="20955"/>
                  </a:cubicBezTo>
                  <a:cubicBezTo>
                    <a:pt x="54755" y="12383"/>
                    <a:pt x="55707" y="5715"/>
                    <a:pt x="55707" y="0"/>
                  </a:cubicBezTo>
                  <a:cubicBezTo>
                    <a:pt x="55707" y="0"/>
                    <a:pt x="59517" y="27623"/>
                    <a:pt x="53802" y="42863"/>
                  </a:cubicBezTo>
                  <a:cubicBezTo>
                    <a:pt x="48087" y="58103"/>
                    <a:pt x="46182" y="58103"/>
                    <a:pt x="37610" y="69533"/>
                  </a:cubicBezTo>
                  <a:cubicBezTo>
                    <a:pt x="27132" y="83820"/>
                    <a:pt x="8082" y="89535"/>
                    <a:pt x="2367" y="84772"/>
                  </a:cubicBezTo>
                  <a:cubicBezTo>
                    <a:pt x="-3348" y="79058"/>
                    <a:pt x="2367" y="59055"/>
                    <a:pt x="8082" y="47625"/>
                  </a:cubicBezTo>
                  <a:cubicBezTo>
                    <a:pt x="11892" y="39053"/>
                    <a:pt x="18560" y="27623"/>
                    <a:pt x="18560" y="27623"/>
                  </a:cubicBezTo>
                  <a:close/>
                </a:path>
              </a:pathLst>
            </a:custGeom>
            <a:solidFill>
              <a:srgbClr val="000000"/>
            </a:solidFill>
            <a:ln w="9525"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E27BCBFB-B261-4D85-AF5F-BE0061E05D6F}"/>
                </a:ext>
              </a:extLst>
            </p:cNvPr>
            <p:cNvSpPr/>
            <p:nvPr/>
          </p:nvSpPr>
          <p:spPr>
            <a:xfrm>
              <a:off x="5632933" y="3756660"/>
              <a:ext cx="57150" cy="104775"/>
            </a:xfrm>
            <a:custGeom>
              <a:avLst/>
              <a:gdLst>
                <a:gd name="connsiteX0" fmla="*/ 50634 w 57150"/>
                <a:gd name="connsiteY0" fmla="*/ 88582 h 104775"/>
                <a:gd name="connsiteX1" fmla="*/ 59207 w 57150"/>
                <a:gd name="connsiteY1" fmla="*/ 31432 h 104775"/>
                <a:gd name="connsiteX2" fmla="*/ 63017 w 57150"/>
                <a:gd name="connsiteY2" fmla="*/ 3810 h 104775"/>
                <a:gd name="connsiteX3" fmla="*/ 10629 w 57150"/>
                <a:gd name="connsiteY3" fmla="*/ 0 h 104775"/>
                <a:gd name="connsiteX4" fmla="*/ 3962 w 57150"/>
                <a:gd name="connsiteY4" fmla="*/ 34290 h 104775"/>
                <a:gd name="connsiteX5" fmla="*/ 152 w 57150"/>
                <a:gd name="connsiteY5" fmla="*/ 103823 h 104775"/>
                <a:gd name="connsiteX6" fmla="*/ 46824 w 57150"/>
                <a:gd name="connsiteY6" fmla="*/ 105727 h 104775"/>
                <a:gd name="connsiteX7" fmla="*/ 50634 w 57150"/>
                <a:gd name="connsiteY7" fmla="*/ 8858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104775">
                  <a:moveTo>
                    <a:pt x="50634" y="88582"/>
                  </a:moveTo>
                  <a:cubicBezTo>
                    <a:pt x="56349" y="56198"/>
                    <a:pt x="55397" y="45720"/>
                    <a:pt x="59207" y="31432"/>
                  </a:cubicBezTo>
                  <a:cubicBezTo>
                    <a:pt x="62064" y="21907"/>
                    <a:pt x="63017" y="11430"/>
                    <a:pt x="63017" y="3810"/>
                  </a:cubicBezTo>
                  <a:lnTo>
                    <a:pt x="10629" y="0"/>
                  </a:lnTo>
                  <a:cubicBezTo>
                    <a:pt x="8724" y="15240"/>
                    <a:pt x="4914" y="26670"/>
                    <a:pt x="3962" y="34290"/>
                  </a:cubicBezTo>
                  <a:cubicBezTo>
                    <a:pt x="3009" y="42863"/>
                    <a:pt x="-801" y="68580"/>
                    <a:pt x="152" y="103823"/>
                  </a:cubicBezTo>
                  <a:lnTo>
                    <a:pt x="46824" y="105727"/>
                  </a:lnTo>
                  <a:cubicBezTo>
                    <a:pt x="48729" y="99060"/>
                    <a:pt x="49682" y="93345"/>
                    <a:pt x="50634" y="88582"/>
                  </a:cubicBezTo>
                  <a:close/>
                </a:path>
              </a:pathLst>
            </a:custGeom>
            <a:solidFill>
              <a:srgbClr val="FFFFFF"/>
            </a:solidFill>
            <a:ln w="9525"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B5BE4A36-3B0F-47C4-B6D4-53E811407380}"/>
                </a:ext>
              </a:extLst>
            </p:cNvPr>
            <p:cNvSpPr/>
            <p:nvPr/>
          </p:nvSpPr>
          <p:spPr>
            <a:xfrm>
              <a:off x="5710238" y="3758565"/>
              <a:ext cx="47625" cy="66675"/>
            </a:xfrm>
            <a:custGeom>
              <a:avLst/>
              <a:gdLst>
                <a:gd name="connsiteX0" fmla="*/ 53340 w 47625"/>
                <a:gd name="connsiteY0" fmla="*/ 3810 h 66675"/>
                <a:gd name="connsiteX1" fmla="*/ 0 w 47625"/>
                <a:gd name="connsiteY1" fmla="*/ 0 h 66675"/>
                <a:gd name="connsiteX2" fmla="*/ 952 w 47625"/>
                <a:gd name="connsiteY2" fmla="*/ 18098 h 66675"/>
                <a:gd name="connsiteX3" fmla="*/ 2858 w 47625"/>
                <a:gd name="connsiteY3" fmla="*/ 72390 h 66675"/>
                <a:gd name="connsiteX4" fmla="*/ 53340 w 47625"/>
                <a:gd name="connsiteY4" fmla="*/ 6668 h 66675"/>
                <a:gd name="connsiteX5" fmla="*/ 53340 w 47625"/>
                <a:gd name="connsiteY5" fmla="*/ 381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66675">
                  <a:moveTo>
                    <a:pt x="53340" y="3810"/>
                  </a:moveTo>
                  <a:lnTo>
                    <a:pt x="0" y="0"/>
                  </a:lnTo>
                  <a:cubicBezTo>
                    <a:pt x="0" y="5715"/>
                    <a:pt x="0" y="11430"/>
                    <a:pt x="952" y="18098"/>
                  </a:cubicBezTo>
                  <a:cubicBezTo>
                    <a:pt x="2858" y="32385"/>
                    <a:pt x="952" y="42863"/>
                    <a:pt x="2858" y="72390"/>
                  </a:cubicBezTo>
                  <a:lnTo>
                    <a:pt x="53340" y="6668"/>
                  </a:lnTo>
                  <a:cubicBezTo>
                    <a:pt x="53340" y="4763"/>
                    <a:pt x="53340" y="4763"/>
                    <a:pt x="53340" y="3810"/>
                  </a:cubicBezTo>
                  <a:close/>
                </a:path>
              </a:pathLst>
            </a:custGeom>
            <a:solidFill>
              <a:srgbClr val="FFFFFF"/>
            </a:solidFill>
            <a:ln w="9525"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8C8177DE-BAB6-46E4-B301-0128E13A567F}"/>
                </a:ext>
              </a:extLst>
            </p:cNvPr>
            <p:cNvSpPr/>
            <p:nvPr/>
          </p:nvSpPr>
          <p:spPr>
            <a:xfrm>
              <a:off x="5560695" y="3238024"/>
              <a:ext cx="228600" cy="523875"/>
            </a:xfrm>
            <a:custGeom>
              <a:avLst/>
              <a:gdLst>
                <a:gd name="connsiteX0" fmla="*/ 231458 w 228600"/>
                <a:gd name="connsiteY0" fmla="*/ 242411 h 523875"/>
                <a:gd name="connsiteX1" fmla="*/ 187643 w 228600"/>
                <a:gd name="connsiteY1" fmla="*/ 168116 h 523875"/>
                <a:gd name="connsiteX2" fmla="*/ 171450 w 228600"/>
                <a:gd name="connsiteY2" fmla="*/ 65246 h 523875"/>
                <a:gd name="connsiteX3" fmla="*/ 156210 w 228600"/>
                <a:gd name="connsiteY3" fmla="*/ 7144 h 523875"/>
                <a:gd name="connsiteX4" fmla="*/ 94297 w 228600"/>
                <a:gd name="connsiteY4" fmla="*/ 4286 h 523875"/>
                <a:gd name="connsiteX5" fmla="*/ 0 w 228600"/>
                <a:gd name="connsiteY5" fmla="*/ 70009 h 523875"/>
                <a:gd name="connsiteX6" fmla="*/ 27622 w 228600"/>
                <a:gd name="connsiteY6" fmla="*/ 137636 h 523875"/>
                <a:gd name="connsiteX7" fmla="*/ 83820 w 228600"/>
                <a:gd name="connsiteY7" fmla="*/ 209074 h 523875"/>
                <a:gd name="connsiteX8" fmla="*/ 64770 w 228600"/>
                <a:gd name="connsiteY8" fmla="*/ 281464 h 523875"/>
                <a:gd name="connsiteX9" fmla="*/ 80010 w 228600"/>
                <a:gd name="connsiteY9" fmla="*/ 524351 h 523875"/>
                <a:gd name="connsiteX10" fmla="*/ 205740 w 228600"/>
                <a:gd name="connsiteY10" fmla="*/ 524351 h 523875"/>
                <a:gd name="connsiteX11" fmla="*/ 231458 w 228600"/>
                <a:gd name="connsiteY11" fmla="*/ 24241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523875">
                  <a:moveTo>
                    <a:pt x="231458" y="242411"/>
                  </a:moveTo>
                  <a:cubicBezTo>
                    <a:pt x="221933" y="209074"/>
                    <a:pt x="202883" y="184309"/>
                    <a:pt x="187643" y="168116"/>
                  </a:cubicBezTo>
                  <a:cubicBezTo>
                    <a:pt x="174308" y="106204"/>
                    <a:pt x="171450" y="65246"/>
                    <a:pt x="171450" y="65246"/>
                  </a:cubicBezTo>
                  <a:cubicBezTo>
                    <a:pt x="171450" y="65246"/>
                    <a:pt x="178118" y="20479"/>
                    <a:pt x="156210" y="7144"/>
                  </a:cubicBezTo>
                  <a:cubicBezTo>
                    <a:pt x="139065" y="-3334"/>
                    <a:pt x="110490" y="-476"/>
                    <a:pt x="94297" y="4286"/>
                  </a:cubicBezTo>
                  <a:cubicBezTo>
                    <a:pt x="8573" y="32861"/>
                    <a:pt x="0" y="70009"/>
                    <a:pt x="0" y="70009"/>
                  </a:cubicBezTo>
                  <a:cubicBezTo>
                    <a:pt x="7620" y="94774"/>
                    <a:pt x="16193" y="117634"/>
                    <a:pt x="27622" y="137636"/>
                  </a:cubicBezTo>
                  <a:cubicBezTo>
                    <a:pt x="36195" y="151924"/>
                    <a:pt x="70485" y="192881"/>
                    <a:pt x="83820" y="209074"/>
                  </a:cubicBezTo>
                  <a:cubicBezTo>
                    <a:pt x="73343" y="232886"/>
                    <a:pt x="67628" y="252889"/>
                    <a:pt x="64770" y="281464"/>
                  </a:cubicBezTo>
                  <a:cubicBezTo>
                    <a:pt x="61913" y="312896"/>
                    <a:pt x="69532" y="492919"/>
                    <a:pt x="80010" y="524351"/>
                  </a:cubicBezTo>
                  <a:lnTo>
                    <a:pt x="205740" y="524351"/>
                  </a:lnTo>
                  <a:cubicBezTo>
                    <a:pt x="205740" y="524351"/>
                    <a:pt x="245745" y="291941"/>
                    <a:pt x="231458" y="242411"/>
                  </a:cubicBezTo>
                  <a:close/>
                </a:path>
              </a:pathLst>
            </a:custGeom>
            <a:solidFill>
              <a:srgbClr val="2B2B2B"/>
            </a:solidFill>
            <a:ln w="9525"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EC55D98A-8467-4B19-A9BB-A6A10B4D0431}"/>
                </a:ext>
              </a:extLst>
            </p:cNvPr>
            <p:cNvSpPr/>
            <p:nvPr/>
          </p:nvSpPr>
          <p:spPr>
            <a:xfrm>
              <a:off x="5554980" y="3237548"/>
              <a:ext cx="200025" cy="523875"/>
            </a:xfrm>
            <a:custGeom>
              <a:avLst/>
              <a:gdLst>
                <a:gd name="connsiteX0" fmla="*/ 0 w 200025"/>
                <a:gd name="connsiteY0" fmla="*/ 78105 h 523875"/>
                <a:gd name="connsiteX1" fmla="*/ 30480 w 200025"/>
                <a:gd name="connsiteY1" fmla="*/ 138113 h 523875"/>
                <a:gd name="connsiteX2" fmla="*/ 86678 w 200025"/>
                <a:gd name="connsiteY2" fmla="*/ 209550 h 523875"/>
                <a:gd name="connsiteX3" fmla="*/ 67628 w 200025"/>
                <a:gd name="connsiteY3" fmla="*/ 281940 h 523875"/>
                <a:gd name="connsiteX4" fmla="*/ 82868 w 200025"/>
                <a:gd name="connsiteY4" fmla="*/ 524828 h 523875"/>
                <a:gd name="connsiteX5" fmla="*/ 172403 w 200025"/>
                <a:gd name="connsiteY5" fmla="*/ 524828 h 523875"/>
                <a:gd name="connsiteX6" fmla="*/ 200025 w 200025"/>
                <a:gd name="connsiteY6" fmla="*/ 315278 h 523875"/>
                <a:gd name="connsiteX7" fmla="*/ 178118 w 200025"/>
                <a:gd name="connsiteY7" fmla="*/ 184785 h 523875"/>
                <a:gd name="connsiteX8" fmla="*/ 125730 w 200025"/>
                <a:gd name="connsiteY8" fmla="*/ 112395 h 523875"/>
                <a:gd name="connsiteX9" fmla="*/ 124778 w 200025"/>
                <a:gd name="connsiteY9" fmla="*/ 0 h 523875"/>
                <a:gd name="connsiteX10" fmla="*/ 97155 w 200025"/>
                <a:gd name="connsiteY10" fmla="*/ 4763 h 523875"/>
                <a:gd name="connsiteX11" fmla="*/ 0 w 200025"/>
                <a:gd name="connsiteY11" fmla="*/ 7810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523875">
                  <a:moveTo>
                    <a:pt x="0" y="78105"/>
                  </a:moveTo>
                  <a:cubicBezTo>
                    <a:pt x="7620" y="102870"/>
                    <a:pt x="20003" y="119063"/>
                    <a:pt x="30480" y="138113"/>
                  </a:cubicBezTo>
                  <a:cubicBezTo>
                    <a:pt x="39053" y="152400"/>
                    <a:pt x="73343" y="193357"/>
                    <a:pt x="86678" y="209550"/>
                  </a:cubicBezTo>
                  <a:cubicBezTo>
                    <a:pt x="76200" y="233363"/>
                    <a:pt x="70485" y="253365"/>
                    <a:pt x="67628" y="281940"/>
                  </a:cubicBezTo>
                  <a:cubicBezTo>
                    <a:pt x="64770" y="313373"/>
                    <a:pt x="72390" y="493395"/>
                    <a:pt x="82868" y="524828"/>
                  </a:cubicBezTo>
                  <a:lnTo>
                    <a:pt x="172403" y="524828"/>
                  </a:lnTo>
                  <a:cubicBezTo>
                    <a:pt x="180975" y="469582"/>
                    <a:pt x="192405" y="367665"/>
                    <a:pt x="200025" y="315278"/>
                  </a:cubicBezTo>
                  <a:cubicBezTo>
                    <a:pt x="210503" y="239077"/>
                    <a:pt x="182880" y="200025"/>
                    <a:pt x="178118" y="184785"/>
                  </a:cubicBezTo>
                  <a:cubicBezTo>
                    <a:pt x="173355" y="169545"/>
                    <a:pt x="132397" y="129540"/>
                    <a:pt x="125730" y="112395"/>
                  </a:cubicBezTo>
                  <a:cubicBezTo>
                    <a:pt x="120015" y="98107"/>
                    <a:pt x="106680" y="24765"/>
                    <a:pt x="124778" y="0"/>
                  </a:cubicBezTo>
                  <a:cubicBezTo>
                    <a:pt x="119062" y="952"/>
                    <a:pt x="101918" y="2857"/>
                    <a:pt x="97155" y="4763"/>
                  </a:cubicBezTo>
                  <a:cubicBezTo>
                    <a:pt x="12382" y="33338"/>
                    <a:pt x="0" y="78105"/>
                    <a:pt x="0" y="78105"/>
                  </a:cubicBezTo>
                  <a:close/>
                </a:path>
              </a:pathLst>
            </a:custGeom>
            <a:solidFill>
              <a:srgbClr val="000000"/>
            </a:solidFill>
            <a:ln w="9525"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C9D9162C-8D39-476E-BE03-2CC184F2BF55}"/>
                </a:ext>
              </a:extLst>
            </p:cNvPr>
            <p:cNvSpPr/>
            <p:nvPr/>
          </p:nvSpPr>
          <p:spPr>
            <a:xfrm>
              <a:off x="5581650" y="3195008"/>
              <a:ext cx="76200" cy="104775"/>
            </a:xfrm>
            <a:custGeom>
              <a:avLst/>
              <a:gdLst>
                <a:gd name="connsiteX0" fmla="*/ 0 w 76200"/>
                <a:gd name="connsiteY0" fmla="*/ 71115 h 104775"/>
                <a:gd name="connsiteX1" fmla="*/ 31433 w 76200"/>
                <a:gd name="connsiteY1" fmla="*/ 102547 h 104775"/>
                <a:gd name="connsiteX2" fmla="*/ 63817 w 76200"/>
                <a:gd name="connsiteY2" fmla="*/ 99690 h 104775"/>
                <a:gd name="connsiteX3" fmla="*/ 78105 w 76200"/>
                <a:gd name="connsiteY3" fmla="*/ 64447 h 104775"/>
                <a:gd name="connsiteX4" fmla="*/ 50483 w 76200"/>
                <a:gd name="connsiteY4" fmla="*/ 5392 h 104775"/>
                <a:gd name="connsiteX5" fmla="*/ 0 w 76200"/>
                <a:gd name="connsiteY5" fmla="*/ 7111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04775">
                  <a:moveTo>
                    <a:pt x="0" y="71115"/>
                  </a:moveTo>
                  <a:cubicBezTo>
                    <a:pt x="15240" y="75877"/>
                    <a:pt x="24765" y="85402"/>
                    <a:pt x="31433" y="102547"/>
                  </a:cubicBezTo>
                  <a:cubicBezTo>
                    <a:pt x="33338" y="106357"/>
                    <a:pt x="48577" y="117787"/>
                    <a:pt x="63817" y="99690"/>
                  </a:cubicBezTo>
                  <a:cubicBezTo>
                    <a:pt x="70485" y="91117"/>
                    <a:pt x="77152" y="88260"/>
                    <a:pt x="78105" y="64447"/>
                  </a:cubicBezTo>
                  <a:cubicBezTo>
                    <a:pt x="67627" y="57780"/>
                    <a:pt x="52388" y="34920"/>
                    <a:pt x="50483" y="5392"/>
                  </a:cubicBezTo>
                  <a:cubicBezTo>
                    <a:pt x="47625" y="-23183"/>
                    <a:pt x="0" y="71115"/>
                    <a:pt x="0" y="71115"/>
                  </a:cubicBezTo>
                  <a:close/>
                </a:path>
              </a:pathLst>
            </a:custGeom>
            <a:solidFill>
              <a:srgbClr val="DDAC9E"/>
            </a:solidFill>
            <a:ln w="9525"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285EB606-425B-4999-8552-596D7EACD2AC}"/>
                </a:ext>
              </a:extLst>
            </p:cNvPr>
            <p:cNvSpPr/>
            <p:nvPr/>
          </p:nvSpPr>
          <p:spPr>
            <a:xfrm>
              <a:off x="5575935" y="3196725"/>
              <a:ext cx="76200" cy="104775"/>
            </a:xfrm>
            <a:custGeom>
              <a:avLst/>
              <a:gdLst>
                <a:gd name="connsiteX0" fmla="*/ 54292 w 76200"/>
                <a:gd name="connsiteY0" fmla="*/ 2722 h 104775"/>
                <a:gd name="connsiteX1" fmla="*/ 0 w 76200"/>
                <a:gd name="connsiteY1" fmla="*/ 76065 h 104775"/>
                <a:gd name="connsiteX2" fmla="*/ 60960 w 76200"/>
                <a:gd name="connsiteY2" fmla="*/ 106545 h 104775"/>
                <a:gd name="connsiteX3" fmla="*/ 81915 w 76200"/>
                <a:gd name="connsiteY3" fmla="*/ 63682 h 104775"/>
                <a:gd name="connsiteX4" fmla="*/ 54292 w 76200"/>
                <a:gd name="connsiteY4" fmla="*/ 2722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04775">
                  <a:moveTo>
                    <a:pt x="54292" y="2722"/>
                  </a:moveTo>
                  <a:cubicBezTo>
                    <a:pt x="52388" y="-14423"/>
                    <a:pt x="12382" y="54157"/>
                    <a:pt x="0" y="76065"/>
                  </a:cubicBezTo>
                  <a:lnTo>
                    <a:pt x="60960" y="106545"/>
                  </a:lnTo>
                  <a:cubicBezTo>
                    <a:pt x="86677" y="92257"/>
                    <a:pt x="80010" y="70350"/>
                    <a:pt x="81915" y="63682"/>
                  </a:cubicBezTo>
                  <a:cubicBezTo>
                    <a:pt x="71438" y="57015"/>
                    <a:pt x="57150" y="32250"/>
                    <a:pt x="54292" y="2722"/>
                  </a:cubicBezTo>
                  <a:close/>
                </a:path>
              </a:pathLst>
            </a:custGeom>
            <a:solidFill>
              <a:srgbClr val="FFFFFF"/>
            </a:solidFill>
            <a:ln w="9525"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8BC641A-F5E0-4C4E-893E-A12FC69B69A5}"/>
                </a:ext>
              </a:extLst>
            </p:cNvPr>
            <p:cNvSpPr/>
            <p:nvPr/>
          </p:nvSpPr>
          <p:spPr>
            <a:xfrm>
              <a:off x="5508742" y="3136404"/>
              <a:ext cx="123825" cy="142875"/>
            </a:xfrm>
            <a:custGeom>
              <a:avLst/>
              <a:gdLst>
                <a:gd name="connsiteX0" fmla="*/ 28140 w 123825"/>
                <a:gd name="connsiteY0" fmla="*/ 133529 h 142875"/>
                <a:gd name="connsiteX1" fmla="*/ 25283 w 123825"/>
                <a:gd name="connsiteY1" fmla="*/ 118289 h 142875"/>
                <a:gd name="connsiteX2" fmla="*/ 13853 w 123825"/>
                <a:gd name="connsiteY2" fmla="*/ 100191 h 142875"/>
                <a:gd name="connsiteX3" fmla="*/ 27188 w 123825"/>
                <a:gd name="connsiteY3" fmla="*/ 9704 h 142875"/>
                <a:gd name="connsiteX4" fmla="*/ 114818 w 123825"/>
                <a:gd name="connsiteY4" fmla="*/ 35421 h 142875"/>
                <a:gd name="connsiteX5" fmla="*/ 99578 w 123825"/>
                <a:gd name="connsiteY5" fmla="*/ 144959 h 142875"/>
                <a:gd name="connsiteX6" fmla="*/ 40523 w 123825"/>
                <a:gd name="connsiteY6" fmla="*/ 133529 h 142875"/>
                <a:gd name="connsiteX7" fmla="*/ 28140 w 123825"/>
                <a:gd name="connsiteY7" fmla="*/ 13352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42875">
                  <a:moveTo>
                    <a:pt x="28140" y="133529"/>
                  </a:moveTo>
                  <a:cubicBezTo>
                    <a:pt x="27188" y="127814"/>
                    <a:pt x="26235" y="123051"/>
                    <a:pt x="25283" y="118289"/>
                  </a:cubicBezTo>
                  <a:cubicBezTo>
                    <a:pt x="21473" y="112574"/>
                    <a:pt x="17663" y="106859"/>
                    <a:pt x="13853" y="100191"/>
                  </a:cubicBezTo>
                  <a:cubicBezTo>
                    <a:pt x="-8055" y="61139"/>
                    <a:pt x="-4245" y="26849"/>
                    <a:pt x="27188" y="9704"/>
                  </a:cubicBezTo>
                  <a:cubicBezTo>
                    <a:pt x="58620" y="-7441"/>
                    <a:pt x="92910" y="-3631"/>
                    <a:pt x="114818" y="35421"/>
                  </a:cubicBezTo>
                  <a:cubicBezTo>
                    <a:pt x="136725" y="74474"/>
                    <a:pt x="130058" y="127814"/>
                    <a:pt x="99578" y="144959"/>
                  </a:cubicBezTo>
                  <a:cubicBezTo>
                    <a:pt x="79575" y="156389"/>
                    <a:pt x="58620" y="149721"/>
                    <a:pt x="40523" y="133529"/>
                  </a:cubicBezTo>
                  <a:cubicBezTo>
                    <a:pt x="34808" y="136386"/>
                    <a:pt x="30045" y="137339"/>
                    <a:pt x="28140" y="133529"/>
                  </a:cubicBezTo>
                  <a:close/>
                </a:path>
              </a:pathLst>
            </a:custGeom>
            <a:solidFill>
              <a:srgbClr val="DDAC9E"/>
            </a:solidFill>
            <a:ln w="9525"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FB341D1A-5091-4F09-AF2A-B7C25BCD6BE3}"/>
                </a:ext>
              </a:extLst>
            </p:cNvPr>
            <p:cNvSpPr/>
            <p:nvPr/>
          </p:nvSpPr>
          <p:spPr>
            <a:xfrm>
              <a:off x="5507879" y="3143045"/>
              <a:ext cx="38100" cy="95250"/>
            </a:xfrm>
            <a:custGeom>
              <a:avLst/>
              <a:gdLst>
                <a:gd name="connsiteX0" fmla="*/ 22336 w 38100"/>
                <a:gd name="connsiteY0" fmla="*/ 62117 h 95250"/>
                <a:gd name="connsiteX1" fmla="*/ 9001 w 38100"/>
                <a:gd name="connsiteY1" fmla="*/ 99265 h 95250"/>
                <a:gd name="connsiteX2" fmla="*/ 3286 w 38100"/>
                <a:gd name="connsiteY2" fmla="*/ 32590 h 95250"/>
                <a:gd name="connsiteX3" fmla="*/ 39481 w 38100"/>
                <a:gd name="connsiteY3" fmla="*/ 205 h 95250"/>
                <a:gd name="connsiteX4" fmla="*/ 22336 w 38100"/>
                <a:gd name="connsiteY4" fmla="*/ 6211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5250">
                  <a:moveTo>
                    <a:pt x="22336" y="62117"/>
                  </a:moveTo>
                  <a:cubicBezTo>
                    <a:pt x="9001" y="66880"/>
                    <a:pt x="4239" y="80215"/>
                    <a:pt x="9001" y="99265"/>
                  </a:cubicBezTo>
                  <a:cubicBezTo>
                    <a:pt x="10906" y="104980"/>
                    <a:pt x="-7191" y="55450"/>
                    <a:pt x="3286" y="32590"/>
                  </a:cubicBezTo>
                  <a:cubicBezTo>
                    <a:pt x="13764" y="9730"/>
                    <a:pt x="26146" y="-1700"/>
                    <a:pt x="39481" y="205"/>
                  </a:cubicBezTo>
                  <a:cubicBezTo>
                    <a:pt x="52816" y="205"/>
                    <a:pt x="22336" y="62117"/>
                    <a:pt x="22336" y="62117"/>
                  </a:cubicBezTo>
                  <a:close/>
                </a:path>
              </a:pathLst>
            </a:custGeom>
            <a:solidFill>
              <a:srgbClr val="000000"/>
            </a:solidFill>
            <a:ln w="9525"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9E9EEC44-B2A4-4A28-B88E-2F46B40BA5F4}"/>
                </a:ext>
              </a:extLst>
            </p:cNvPr>
            <p:cNvSpPr/>
            <p:nvPr/>
          </p:nvSpPr>
          <p:spPr>
            <a:xfrm>
              <a:off x="5519738" y="3134112"/>
              <a:ext cx="104775" cy="85725"/>
            </a:xfrm>
            <a:custGeom>
              <a:avLst/>
              <a:gdLst>
                <a:gd name="connsiteX0" fmla="*/ 1905 w 104775"/>
                <a:gd name="connsiteY0" fmla="*/ 72956 h 85725"/>
                <a:gd name="connsiteX1" fmla="*/ 42862 w 104775"/>
                <a:gd name="connsiteY1" fmla="*/ 75813 h 85725"/>
                <a:gd name="connsiteX2" fmla="*/ 74295 w 104775"/>
                <a:gd name="connsiteY2" fmla="*/ 90101 h 85725"/>
                <a:gd name="connsiteX3" fmla="*/ 114300 w 104775"/>
                <a:gd name="connsiteY3" fmla="*/ 60573 h 85725"/>
                <a:gd name="connsiteX4" fmla="*/ 57150 w 104775"/>
                <a:gd name="connsiteY4" fmla="*/ 566 h 85725"/>
                <a:gd name="connsiteX5" fmla="*/ 9525 w 104775"/>
                <a:gd name="connsiteY5" fmla="*/ 26283 h 85725"/>
                <a:gd name="connsiteX6" fmla="*/ 1905 w 104775"/>
                <a:gd name="connsiteY6" fmla="*/ 7295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85725">
                  <a:moveTo>
                    <a:pt x="1905" y="72956"/>
                  </a:moveTo>
                  <a:cubicBezTo>
                    <a:pt x="8573" y="77718"/>
                    <a:pt x="28575" y="78671"/>
                    <a:pt x="42862" y="75813"/>
                  </a:cubicBezTo>
                  <a:cubicBezTo>
                    <a:pt x="57150" y="72956"/>
                    <a:pt x="74295" y="90101"/>
                    <a:pt x="74295" y="90101"/>
                  </a:cubicBezTo>
                  <a:lnTo>
                    <a:pt x="114300" y="60573"/>
                  </a:lnTo>
                  <a:cubicBezTo>
                    <a:pt x="114300" y="60573"/>
                    <a:pt x="110490" y="6281"/>
                    <a:pt x="57150" y="566"/>
                  </a:cubicBezTo>
                  <a:cubicBezTo>
                    <a:pt x="21907" y="-3244"/>
                    <a:pt x="15240" y="12948"/>
                    <a:pt x="9525" y="26283"/>
                  </a:cubicBezTo>
                  <a:cubicBezTo>
                    <a:pt x="-5715" y="56763"/>
                    <a:pt x="1905" y="72956"/>
                    <a:pt x="1905" y="72956"/>
                  </a:cubicBezTo>
                  <a:close/>
                </a:path>
              </a:pathLst>
            </a:custGeom>
            <a:solidFill>
              <a:srgbClr val="232121"/>
            </a:solidFill>
            <a:ln w="9525"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FA3EBE0-32F3-43F0-B2E7-B7BC631215F5}"/>
                </a:ext>
              </a:extLst>
            </p:cNvPr>
            <p:cNvSpPr/>
            <p:nvPr/>
          </p:nvSpPr>
          <p:spPr>
            <a:xfrm>
              <a:off x="5573077" y="3141858"/>
              <a:ext cx="95250" cy="190500"/>
            </a:xfrm>
            <a:custGeom>
              <a:avLst/>
              <a:gdLst>
                <a:gd name="connsiteX0" fmla="*/ 0 w 95250"/>
                <a:gd name="connsiteY0" fmla="*/ 65209 h 190500"/>
                <a:gd name="connsiteX1" fmla="*/ 54293 w 95250"/>
                <a:gd name="connsiteY1" fmla="*/ 197607 h 190500"/>
                <a:gd name="connsiteX2" fmla="*/ 98108 w 95250"/>
                <a:gd name="connsiteY2" fmla="*/ 95689 h 190500"/>
                <a:gd name="connsiteX3" fmla="*/ 25718 w 95250"/>
                <a:gd name="connsiteY3" fmla="*/ 439 h 190500"/>
                <a:gd name="connsiteX4" fmla="*/ 0 w 95250"/>
                <a:gd name="connsiteY4" fmla="*/ 65209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90500">
                  <a:moveTo>
                    <a:pt x="0" y="65209"/>
                  </a:moveTo>
                  <a:cubicBezTo>
                    <a:pt x="9525" y="69019"/>
                    <a:pt x="78105" y="123312"/>
                    <a:pt x="54293" y="197607"/>
                  </a:cubicBezTo>
                  <a:cubicBezTo>
                    <a:pt x="98108" y="176652"/>
                    <a:pt x="98108" y="95689"/>
                    <a:pt x="98108" y="95689"/>
                  </a:cubicBezTo>
                  <a:cubicBezTo>
                    <a:pt x="98108" y="95689"/>
                    <a:pt x="65723" y="16632"/>
                    <a:pt x="25718" y="439"/>
                  </a:cubicBezTo>
                  <a:cubicBezTo>
                    <a:pt x="9525" y="-6228"/>
                    <a:pt x="0" y="65209"/>
                    <a:pt x="0" y="65209"/>
                  </a:cubicBezTo>
                  <a:close/>
                </a:path>
              </a:pathLst>
            </a:custGeom>
            <a:solidFill>
              <a:srgbClr val="232121"/>
            </a:solidFill>
            <a:ln w="9525"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A9A7C3F-C53F-4E24-AEAB-EBA145B60CDB}"/>
                </a:ext>
              </a:extLst>
            </p:cNvPr>
            <p:cNvSpPr/>
            <p:nvPr/>
          </p:nvSpPr>
          <p:spPr>
            <a:xfrm>
              <a:off x="5710907" y="3313849"/>
              <a:ext cx="95250" cy="161925"/>
            </a:xfrm>
            <a:custGeom>
              <a:avLst/>
              <a:gdLst>
                <a:gd name="connsiteX0" fmla="*/ 0 w 95250"/>
                <a:gd name="connsiteY0" fmla="*/ 14573 h 161925"/>
                <a:gd name="connsiteX1" fmla="*/ 38275 w 95250"/>
                <a:gd name="connsiteY1" fmla="*/ 0 h 161925"/>
                <a:gd name="connsiteX2" fmla="*/ 96566 w 95250"/>
                <a:gd name="connsiteY2" fmla="*/ 153099 h 161925"/>
                <a:gd name="connsiteX3" fmla="*/ 58291 w 95250"/>
                <a:gd name="connsiteY3" fmla="*/ 167672 h 161925"/>
              </a:gdLst>
              <a:ahLst/>
              <a:cxnLst>
                <a:cxn ang="0">
                  <a:pos x="connsiteX0" y="connsiteY0"/>
                </a:cxn>
                <a:cxn ang="0">
                  <a:pos x="connsiteX1" y="connsiteY1"/>
                </a:cxn>
                <a:cxn ang="0">
                  <a:pos x="connsiteX2" y="connsiteY2"/>
                </a:cxn>
                <a:cxn ang="0">
                  <a:pos x="connsiteX3" y="connsiteY3"/>
                </a:cxn>
              </a:cxnLst>
              <a:rect l="l" t="t" r="r" b="b"/>
              <a:pathLst>
                <a:path w="95250" h="161925">
                  <a:moveTo>
                    <a:pt x="0" y="14573"/>
                  </a:moveTo>
                  <a:lnTo>
                    <a:pt x="38275" y="0"/>
                  </a:lnTo>
                  <a:lnTo>
                    <a:pt x="96566" y="153099"/>
                  </a:lnTo>
                  <a:lnTo>
                    <a:pt x="58291" y="167672"/>
                  </a:lnTo>
                  <a:close/>
                </a:path>
              </a:pathLst>
            </a:custGeom>
            <a:solidFill>
              <a:srgbClr val="000000"/>
            </a:solidFill>
            <a:ln w="9525"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7A681F2-0524-4253-836C-346F8C02B2C4}"/>
                </a:ext>
              </a:extLst>
            </p:cNvPr>
            <p:cNvSpPr/>
            <p:nvPr/>
          </p:nvSpPr>
          <p:spPr>
            <a:xfrm>
              <a:off x="5731192" y="3313748"/>
              <a:ext cx="76200" cy="152400"/>
            </a:xfrm>
            <a:custGeom>
              <a:avLst/>
              <a:gdLst>
                <a:gd name="connsiteX0" fmla="*/ 52388 w 76200"/>
                <a:gd name="connsiteY0" fmla="*/ 146685 h 152400"/>
                <a:gd name="connsiteX1" fmla="*/ 58103 w 76200"/>
                <a:gd name="connsiteY1" fmla="*/ 160973 h 152400"/>
                <a:gd name="connsiteX2" fmla="*/ 77153 w 76200"/>
                <a:gd name="connsiteY2" fmla="*/ 153352 h 152400"/>
                <a:gd name="connsiteX3" fmla="*/ 19050 w 76200"/>
                <a:gd name="connsiteY3" fmla="*/ 0 h 152400"/>
                <a:gd name="connsiteX4" fmla="*/ 0 w 76200"/>
                <a:gd name="connsiteY4" fmla="*/ 7620 h 152400"/>
                <a:gd name="connsiteX5" fmla="*/ 44768 w 76200"/>
                <a:gd name="connsiteY5" fmla="*/ 125730 h 152400"/>
                <a:gd name="connsiteX6" fmla="*/ 52388 w 76200"/>
                <a:gd name="connsiteY6" fmla="*/ 14668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52388" y="146685"/>
                  </a:moveTo>
                  <a:lnTo>
                    <a:pt x="58103" y="160973"/>
                  </a:lnTo>
                  <a:lnTo>
                    <a:pt x="77153" y="153352"/>
                  </a:lnTo>
                  <a:lnTo>
                    <a:pt x="19050" y="0"/>
                  </a:lnTo>
                  <a:lnTo>
                    <a:pt x="0" y="7620"/>
                  </a:lnTo>
                  <a:lnTo>
                    <a:pt x="44768" y="125730"/>
                  </a:lnTo>
                  <a:lnTo>
                    <a:pt x="52388" y="146685"/>
                  </a:lnTo>
                  <a:close/>
                </a:path>
              </a:pathLst>
            </a:custGeom>
            <a:solidFill>
              <a:srgbClr val="232121"/>
            </a:solidFill>
            <a:ln w="9525"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2FD5936C-19A4-4CFE-9B5C-D651823E2EF8}"/>
                </a:ext>
              </a:extLst>
            </p:cNvPr>
            <p:cNvSpPr/>
            <p:nvPr/>
          </p:nvSpPr>
          <p:spPr>
            <a:xfrm>
              <a:off x="5767388" y="3439477"/>
              <a:ext cx="19050" cy="9525"/>
            </a:xfrm>
            <a:custGeom>
              <a:avLst/>
              <a:gdLst>
                <a:gd name="connsiteX0" fmla="*/ 3810 w 19050"/>
                <a:gd name="connsiteY0" fmla="*/ 17145 h 9525"/>
                <a:gd name="connsiteX1" fmla="*/ 3810 w 19050"/>
                <a:gd name="connsiteY1" fmla="*/ 17145 h 9525"/>
                <a:gd name="connsiteX2" fmla="*/ 0 w 19050"/>
                <a:gd name="connsiteY2" fmla="*/ 8573 h 9525"/>
                <a:gd name="connsiteX3" fmla="*/ 0 w 19050"/>
                <a:gd name="connsiteY3" fmla="*/ 7620 h 9525"/>
                <a:gd name="connsiteX4" fmla="*/ 20955 w 19050"/>
                <a:gd name="connsiteY4" fmla="*/ 0 h 9525"/>
                <a:gd name="connsiteX5" fmla="*/ 21908 w 19050"/>
                <a:gd name="connsiteY5" fmla="*/ 952 h 9525"/>
                <a:gd name="connsiteX6" fmla="*/ 24765 w 19050"/>
                <a:gd name="connsiteY6" fmla="*/ 8573 h 9525"/>
                <a:gd name="connsiteX7" fmla="*/ 24765 w 19050"/>
                <a:gd name="connsiteY7" fmla="*/ 9525 h 9525"/>
                <a:gd name="connsiteX8" fmla="*/ 3810 w 19050"/>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17145"/>
                  </a:moveTo>
                  <a:cubicBezTo>
                    <a:pt x="3810" y="18098"/>
                    <a:pt x="2858" y="17145"/>
                    <a:pt x="3810" y="17145"/>
                  </a:cubicBezTo>
                  <a:lnTo>
                    <a:pt x="0" y="8573"/>
                  </a:lnTo>
                  <a:cubicBezTo>
                    <a:pt x="0" y="8573"/>
                    <a:pt x="0" y="7620"/>
                    <a:pt x="0" y="7620"/>
                  </a:cubicBezTo>
                  <a:lnTo>
                    <a:pt x="20955" y="0"/>
                  </a:lnTo>
                  <a:cubicBezTo>
                    <a:pt x="20955" y="0"/>
                    <a:pt x="21908" y="0"/>
                    <a:pt x="21908" y="952"/>
                  </a:cubicBezTo>
                  <a:lnTo>
                    <a:pt x="24765" y="8573"/>
                  </a:lnTo>
                  <a:cubicBezTo>
                    <a:pt x="24765" y="8573"/>
                    <a:pt x="24765" y="9525"/>
                    <a:pt x="24765" y="9525"/>
                  </a:cubicBezTo>
                  <a:lnTo>
                    <a:pt x="3810" y="17145"/>
                  </a:lnTo>
                  <a:close/>
                </a:path>
              </a:pathLst>
            </a:custGeom>
            <a:solidFill>
              <a:srgbClr val="D1E6E8"/>
            </a:solidFill>
            <a:ln w="9525"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12B4223-522B-4B76-8973-95FE4F1D0983}"/>
                </a:ext>
              </a:extLst>
            </p:cNvPr>
            <p:cNvSpPr/>
            <p:nvPr/>
          </p:nvSpPr>
          <p:spPr>
            <a:xfrm>
              <a:off x="5768340" y="3444240"/>
              <a:ext cx="19050" cy="9525"/>
            </a:xfrm>
            <a:custGeom>
              <a:avLst/>
              <a:gdLst>
                <a:gd name="connsiteX0" fmla="*/ 2858 w 19050"/>
                <a:gd name="connsiteY0" fmla="*/ 12383 h 9525"/>
                <a:gd name="connsiteX1" fmla="*/ 23813 w 19050"/>
                <a:gd name="connsiteY1" fmla="*/ 4763 h 9525"/>
                <a:gd name="connsiteX2" fmla="*/ 23813 w 19050"/>
                <a:gd name="connsiteY2" fmla="*/ 3810 h 9525"/>
                <a:gd name="connsiteX3" fmla="*/ 21908 w 19050"/>
                <a:gd name="connsiteY3" fmla="*/ 0 h 9525"/>
                <a:gd name="connsiteX4" fmla="*/ 0 w 19050"/>
                <a:gd name="connsiteY4" fmla="*/ 8573 h 9525"/>
                <a:gd name="connsiteX5" fmla="*/ 2858 w 19050"/>
                <a:gd name="connsiteY5" fmla="*/ 12383 h 9525"/>
                <a:gd name="connsiteX6" fmla="*/ 2858 w 19050"/>
                <a:gd name="connsiteY6" fmla="*/ 1238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2858" y="12383"/>
                  </a:moveTo>
                  <a:lnTo>
                    <a:pt x="23813" y="4763"/>
                  </a:lnTo>
                  <a:cubicBezTo>
                    <a:pt x="23813" y="4763"/>
                    <a:pt x="23813" y="3810"/>
                    <a:pt x="23813" y="3810"/>
                  </a:cubicBezTo>
                  <a:lnTo>
                    <a:pt x="21908" y="0"/>
                  </a:lnTo>
                  <a:lnTo>
                    <a:pt x="0" y="8573"/>
                  </a:lnTo>
                  <a:lnTo>
                    <a:pt x="2858" y="12383"/>
                  </a:lnTo>
                  <a:cubicBezTo>
                    <a:pt x="1905" y="12383"/>
                    <a:pt x="2858" y="13335"/>
                    <a:pt x="2858" y="12383"/>
                  </a:cubicBezTo>
                  <a:close/>
                </a:path>
              </a:pathLst>
            </a:custGeom>
            <a:solidFill>
              <a:srgbClr val="FFFFFF"/>
            </a:solidFill>
            <a:ln w="9525"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4F0D3A84-6671-40E9-B6DC-58AD4C7A47F6}"/>
                </a:ext>
              </a:extLst>
            </p:cNvPr>
            <p:cNvSpPr/>
            <p:nvPr/>
          </p:nvSpPr>
          <p:spPr>
            <a:xfrm>
              <a:off x="5725477" y="3328035"/>
              <a:ext cx="19050" cy="19050"/>
            </a:xfrm>
            <a:custGeom>
              <a:avLst/>
              <a:gdLst>
                <a:gd name="connsiteX0" fmla="*/ 5715 w 19050"/>
                <a:gd name="connsiteY0" fmla="*/ 22860 h 19050"/>
                <a:gd name="connsiteX1" fmla="*/ 4763 w 19050"/>
                <a:gd name="connsiteY1" fmla="*/ 21907 h 19050"/>
                <a:gd name="connsiteX2" fmla="*/ 0 w 19050"/>
                <a:gd name="connsiteY2" fmla="*/ 9525 h 19050"/>
                <a:gd name="connsiteX3" fmla="*/ 0 w 19050"/>
                <a:gd name="connsiteY3" fmla="*/ 7620 h 19050"/>
                <a:gd name="connsiteX4" fmla="*/ 20955 w 19050"/>
                <a:gd name="connsiteY4" fmla="*/ 0 h 19050"/>
                <a:gd name="connsiteX5" fmla="*/ 21908 w 19050"/>
                <a:gd name="connsiteY5" fmla="*/ 952 h 19050"/>
                <a:gd name="connsiteX6" fmla="*/ 26670 w 19050"/>
                <a:gd name="connsiteY6" fmla="*/ 13335 h 19050"/>
                <a:gd name="connsiteX7" fmla="*/ 26670 w 19050"/>
                <a:gd name="connsiteY7" fmla="*/ 15240 h 19050"/>
                <a:gd name="connsiteX8" fmla="*/ 5715 w 19050"/>
                <a:gd name="connsiteY8"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5715" y="22860"/>
                  </a:moveTo>
                  <a:cubicBezTo>
                    <a:pt x="5715" y="22860"/>
                    <a:pt x="4763" y="22860"/>
                    <a:pt x="4763" y="21907"/>
                  </a:cubicBezTo>
                  <a:lnTo>
                    <a:pt x="0" y="9525"/>
                  </a:lnTo>
                  <a:cubicBezTo>
                    <a:pt x="0" y="8572"/>
                    <a:pt x="0" y="8572"/>
                    <a:pt x="0" y="7620"/>
                  </a:cubicBezTo>
                  <a:lnTo>
                    <a:pt x="20955" y="0"/>
                  </a:lnTo>
                  <a:cubicBezTo>
                    <a:pt x="20955" y="0"/>
                    <a:pt x="21908" y="0"/>
                    <a:pt x="21908" y="952"/>
                  </a:cubicBezTo>
                  <a:lnTo>
                    <a:pt x="26670" y="13335"/>
                  </a:lnTo>
                  <a:cubicBezTo>
                    <a:pt x="26670" y="14288"/>
                    <a:pt x="26670" y="14288"/>
                    <a:pt x="26670" y="15240"/>
                  </a:cubicBezTo>
                  <a:lnTo>
                    <a:pt x="5715" y="22860"/>
                  </a:lnTo>
                  <a:close/>
                </a:path>
              </a:pathLst>
            </a:custGeom>
            <a:solidFill>
              <a:srgbClr val="D1E6E8"/>
            </a:solidFill>
            <a:ln w="9525"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75BFBBB7-5457-4154-90EE-DB610D214E2D}"/>
                </a:ext>
              </a:extLst>
            </p:cNvPr>
            <p:cNvSpPr/>
            <p:nvPr/>
          </p:nvSpPr>
          <p:spPr>
            <a:xfrm>
              <a:off x="5727383" y="3334702"/>
              <a:ext cx="19050" cy="9525"/>
            </a:xfrm>
            <a:custGeom>
              <a:avLst/>
              <a:gdLst>
                <a:gd name="connsiteX0" fmla="*/ 3810 w 19050"/>
                <a:gd name="connsiteY0" fmla="*/ 16193 h 9525"/>
                <a:gd name="connsiteX1" fmla="*/ 24765 w 19050"/>
                <a:gd name="connsiteY1" fmla="*/ 8573 h 9525"/>
                <a:gd name="connsiteX2" fmla="*/ 24765 w 19050"/>
                <a:gd name="connsiteY2" fmla="*/ 6668 h 9525"/>
                <a:gd name="connsiteX3" fmla="*/ 21907 w 19050"/>
                <a:gd name="connsiteY3" fmla="*/ 0 h 9525"/>
                <a:gd name="connsiteX4" fmla="*/ 0 w 19050"/>
                <a:gd name="connsiteY4" fmla="*/ 8573 h 9525"/>
                <a:gd name="connsiteX5" fmla="*/ 2857 w 19050"/>
                <a:gd name="connsiteY5" fmla="*/ 15240 h 9525"/>
                <a:gd name="connsiteX6" fmla="*/ 3810 w 19050"/>
                <a:gd name="connsiteY6" fmla="*/ 1619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3810" y="16193"/>
                  </a:moveTo>
                  <a:lnTo>
                    <a:pt x="24765" y="8573"/>
                  </a:lnTo>
                  <a:cubicBezTo>
                    <a:pt x="24765" y="8573"/>
                    <a:pt x="24765" y="7620"/>
                    <a:pt x="24765" y="6668"/>
                  </a:cubicBezTo>
                  <a:lnTo>
                    <a:pt x="21907" y="0"/>
                  </a:lnTo>
                  <a:lnTo>
                    <a:pt x="0" y="8573"/>
                  </a:lnTo>
                  <a:lnTo>
                    <a:pt x="2857" y="15240"/>
                  </a:lnTo>
                  <a:cubicBezTo>
                    <a:pt x="2857" y="16193"/>
                    <a:pt x="2857" y="17145"/>
                    <a:pt x="3810" y="16193"/>
                  </a:cubicBezTo>
                  <a:close/>
                </a:path>
              </a:pathLst>
            </a:custGeom>
            <a:solidFill>
              <a:srgbClr val="FFFFFF"/>
            </a:solidFill>
            <a:ln w="9525"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0B5B0E9C-0B9D-4CD1-846A-95666A28CD9A}"/>
                </a:ext>
              </a:extLst>
            </p:cNvPr>
            <p:cNvSpPr/>
            <p:nvPr/>
          </p:nvSpPr>
          <p:spPr>
            <a:xfrm>
              <a:off x="5674897" y="3328083"/>
              <a:ext cx="95250" cy="161925"/>
            </a:xfrm>
            <a:custGeom>
              <a:avLst/>
              <a:gdLst>
                <a:gd name="connsiteX0" fmla="*/ 0 w 95250"/>
                <a:gd name="connsiteY0" fmla="*/ 14585 h 161925"/>
                <a:gd name="connsiteX1" fmla="*/ 38271 w 95250"/>
                <a:gd name="connsiteY1" fmla="*/ 0 h 161925"/>
                <a:gd name="connsiteX2" fmla="*/ 96611 w 95250"/>
                <a:gd name="connsiteY2" fmla="*/ 153083 h 161925"/>
                <a:gd name="connsiteX3" fmla="*/ 58340 w 95250"/>
                <a:gd name="connsiteY3" fmla="*/ 167668 h 161925"/>
              </a:gdLst>
              <a:ahLst/>
              <a:cxnLst>
                <a:cxn ang="0">
                  <a:pos x="connsiteX0" y="connsiteY0"/>
                </a:cxn>
                <a:cxn ang="0">
                  <a:pos x="connsiteX1" y="connsiteY1"/>
                </a:cxn>
                <a:cxn ang="0">
                  <a:pos x="connsiteX2" y="connsiteY2"/>
                </a:cxn>
                <a:cxn ang="0">
                  <a:pos x="connsiteX3" y="connsiteY3"/>
                </a:cxn>
              </a:cxnLst>
              <a:rect l="l" t="t" r="r" b="b"/>
              <a:pathLst>
                <a:path w="95250" h="161925">
                  <a:moveTo>
                    <a:pt x="0" y="14585"/>
                  </a:moveTo>
                  <a:lnTo>
                    <a:pt x="38271" y="0"/>
                  </a:lnTo>
                  <a:lnTo>
                    <a:pt x="96611" y="153083"/>
                  </a:lnTo>
                  <a:lnTo>
                    <a:pt x="58340" y="167668"/>
                  </a:lnTo>
                  <a:close/>
                </a:path>
              </a:pathLst>
            </a:custGeom>
            <a:solidFill>
              <a:srgbClr val="D1E6E8"/>
            </a:solidFill>
            <a:ln w="9525"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7A492706-4C4A-49C7-943E-70BB468E311F}"/>
                </a:ext>
              </a:extLst>
            </p:cNvPr>
            <p:cNvSpPr/>
            <p:nvPr/>
          </p:nvSpPr>
          <p:spPr>
            <a:xfrm>
              <a:off x="5694998" y="3327082"/>
              <a:ext cx="76200" cy="152400"/>
            </a:xfrm>
            <a:custGeom>
              <a:avLst/>
              <a:gdLst>
                <a:gd name="connsiteX0" fmla="*/ 52388 w 76200"/>
                <a:gd name="connsiteY0" fmla="*/ 146685 h 152400"/>
                <a:gd name="connsiteX1" fmla="*/ 58102 w 76200"/>
                <a:gd name="connsiteY1" fmla="*/ 160972 h 152400"/>
                <a:gd name="connsiteX2" fmla="*/ 77152 w 76200"/>
                <a:gd name="connsiteY2" fmla="*/ 153353 h 152400"/>
                <a:gd name="connsiteX3" fmla="*/ 19050 w 76200"/>
                <a:gd name="connsiteY3" fmla="*/ 0 h 152400"/>
                <a:gd name="connsiteX4" fmla="*/ 0 w 76200"/>
                <a:gd name="connsiteY4" fmla="*/ 7620 h 152400"/>
                <a:gd name="connsiteX5" fmla="*/ 44767 w 76200"/>
                <a:gd name="connsiteY5" fmla="*/ 125730 h 152400"/>
                <a:gd name="connsiteX6" fmla="*/ 52388 w 76200"/>
                <a:gd name="connsiteY6" fmla="*/ 14668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52388" y="146685"/>
                  </a:moveTo>
                  <a:lnTo>
                    <a:pt x="58102" y="160972"/>
                  </a:lnTo>
                  <a:lnTo>
                    <a:pt x="77152" y="153353"/>
                  </a:lnTo>
                  <a:lnTo>
                    <a:pt x="19050" y="0"/>
                  </a:lnTo>
                  <a:lnTo>
                    <a:pt x="0" y="7620"/>
                  </a:lnTo>
                  <a:lnTo>
                    <a:pt x="44767" y="125730"/>
                  </a:lnTo>
                  <a:lnTo>
                    <a:pt x="52388" y="146685"/>
                  </a:lnTo>
                  <a:close/>
                </a:path>
              </a:pathLst>
            </a:custGeom>
            <a:solidFill>
              <a:srgbClr val="FFFFFF"/>
            </a:solidFill>
            <a:ln w="9525"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CA9CB3CD-AFF8-4B8F-A482-E8F371CF95EB}"/>
                </a:ext>
              </a:extLst>
            </p:cNvPr>
            <p:cNvSpPr/>
            <p:nvPr/>
          </p:nvSpPr>
          <p:spPr>
            <a:xfrm>
              <a:off x="5730240" y="3453765"/>
              <a:ext cx="19050" cy="9525"/>
            </a:xfrm>
            <a:custGeom>
              <a:avLst/>
              <a:gdLst>
                <a:gd name="connsiteX0" fmla="*/ 3810 w 19050"/>
                <a:gd name="connsiteY0" fmla="*/ 17145 h 9525"/>
                <a:gd name="connsiteX1" fmla="*/ 3810 w 19050"/>
                <a:gd name="connsiteY1" fmla="*/ 17145 h 9525"/>
                <a:gd name="connsiteX2" fmla="*/ 0 w 19050"/>
                <a:gd name="connsiteY2" fmla="*/ 8573 h 9525"/>
                <a:gd name="connsiteX3" fmla="*/ 0 w 19050"/>
                <a:gd name="connsiteY3" fmla="*/ 7620 h 9525"/>
                <a:gd name="connsiteX4" fmla="*/ 20955 w 19050"/>
                <a:gd name="connsiteY4" fmla="*/ 0 h 9525"/>
                <a:gd name="connsiteX5" fmla="*/ 21908 w 19050"/>
                <a:gd name="connsiteY5" fmla="*/ 952 h 9525"/>
                <a:gd name="connsiteX6" fmla="*/ 24765 w 19050"/>
                <a:gd name="connsiteY6" fmla="*/ 8573 h 9525"/>
                <a:gd name="connsiteX7" fmla="*/ 24765 w 19050"/>
                <a:gd name="connsiteY7" fmla="*/ 9525 h 9525"/>
                <a:gd name="connsiteX8" fmla="*/ 3810 w 19050"/>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17145"/>
                  </a:moveTo>
                  <a:cubicBezTo>
                    <a:pt x="3810" y="17145"/>
                    <a:pt x="3810" y="17145"/>
                    <a:pt x="3810" y="17145"/>
                  </a:cubicBezTo>
                  <a:lnTo>
                    <a:pt x="0" y="8573"/>
                  </a:lnTo>
                  <a:cubicBezTo>
                    <a:pt x="0" y="8573"/>
                    <a:pt x="0" y="7620"/>
                    <a:pt x="0" y="7620"/>
                  </a:cubicBezTo>
                  <a:lnTo>
                    <a:pt x="20955" y="0"/>
                  </a:lnTo>
                  <a:cubicBezTo>
                    <a:pt x="20955" y="0"/>
                    <a:pt x="21908" y="0"/>
                    <a:pt x="21908" y="952"/>
                  </a:cubicBezTo>
                  <a:lnTo>
                    <a:pt x="24765" y="8573"/>
                  </a:lnTo>
                  <a:cubicBezTo>
                    <a:pt x="24765" y="8573"/>
                    <a:pt x="24765" y="9525"/>
                    <a:pt x="24765" y="9525"/>
                  </a:cubicBezTo>
                  <a:lnTo>
                    <a:pt x="3810" y="17145"/>
                  </a:lnTo>
                  <a:close/>
                </a:path>
              </a:pathLst>
            </a:custGeom>
            <a:solidFill>
              <a:srgbClr val="D1E6E8"/>
            </a:solidFill>
            <a:ln w="9525"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02EF5BAF-6FB5-44C6-A8ED-BBFACF82EE31}"/>
                </a:ext>
              </a:extLst>
            </p:cNvPr>
            <p:cNvSpPr/>
            <p:nvPr/>
          </p:nvSpPr>
          <p:spPr>
            <a:xfrm>
              <a:off x="5732145" y="3458527"/>
              <a:ext cx="19050" cy="9525"/>
            </a:xfrm>
            <a:custGeom>
              <a:avLst/>
              <a:gdLst>
                <a:gd name="connsiteX0" fmla="*/ 1905 w 19050"/>
                <a:gd name="connsiteY0" fmla="*/ 12383 h 9525"/>
                <a:gd name="connsiteX1" fmla="*/ 22860 w 19050"/>
                <a:gd name="connsiteY1" fmla="*/ 4763 h 9525"/>
                <a:gd name="connsiteX2" fmla="*/ 22860 w 19050"/>
                <a:gd name="connsiteY2" fmla="*/ 3810 h 9525"/>
                <a:gd name="connsiteX3" fmla="*/ 20955 w 19050"/>
                <a:gd name="connsiteY3" fmla="*/ 0 h 9525"/>
                <a:gd name="connsiteX4" fmla="*/ 0 w 19050"/>
                <a:gd name="connsiteY4" fmla="*/ 8573 h 9525"/>
                <a:gd name="connsiteX5" fmla="*/ 1905 w 19050"/>
                <a:gd name="connsiteY5" fmla="*/ 12383 h 9525"/>
                <a:gd name="connsiteX6" fmla="*/ 1905 w 19050"/>
                <a:gd name="connsiteY6" fmla="*/ 1238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1905" y="12383"/>
                  </a:moveTo>
                  <a:lnTo>
                    <a:pt x="22860" y="4763"/>
                  </a:lnTo>
                  <a:cubicBezTo>
                    <a:pt x="22860" y="4763"/>
                    <a:pt x="22860" y="3810"/>
                    <a:pt x="22860" y="3810"/>
                  </a:cubicBezTo>
                  <a:lnTo>
                    <a:pt x="20955" y="0"/>
                  </a:lnTo>
                  <a:lnTo>
                    <a:pt x="0" y="8573"/>
                  </a:lnTo>
                  <a:lnTo>
                    <a:pt x="1905" y="12383"/>
                  </a:lnTo>
                  <a:cubicBezTo>
                    <a:pt x="1905" y="12383"/>
                    <a:pt x="1905" y="12383"/>
                    <a:pt x="1905" y="12383"/>
                  </a:cubicBezTo>
                  <a:close/>
                </a:path>
              </a:pathLst>
            </a:custGeom>
            <a:solidFill>
              <a:srgbClr val="FFFFFF"/>
            </a:solidFill>
            <a:ln w="9525"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37039D04-2CF6-40CD-A695-3AEAE4D179AF}"/>
                </a:ext>
              </a:extLst>
            </p:cNvPr>
            <p:cNvSpPr/>
            <p:nvPr/>
          </p:nvSpPr>
          <p:spPr>
            <a:xfrm>
              <a:off x="5688330" y="3342323"/>
              <a:ext cx="19050" cy="19050"/>
            </a:xfrm>
            <a:custGeom>
              <a:avLst/>
              <a:gdLst>
                <a:gd name="connsiteX0" fmla="*/ 5715 w 19050"/>
                <a:gd name="connsiteY0" fmla="*/ 22860 h 19050"/>
                <a:gd name="connsiteX1" fmla="*/ 4763 w 19050"/>
                <a:gd name="connsiteY1" fmla="*/ 21907 h 19050"/>
                <a:gd name="connsiteX2" fmla="*/ 0 w 19050"/>
                <a:gd name="connsiteY2" fmla="*/ 9525 h 19050"/>
                <a:gd name="connsiteX3" fmla="*/ 0 w 19050"/>
                <a:gd name="connsiteY3" fmla="*/ 7620 h 19050"/>
                <a:gd name="connsiteX4" fmla="*/ 20955 w 19050"/>
                <a:gd name="connsiteY4" fmla="*/ 0 h 19050"/>
                <a:gd name="connsiteX5" fmla="*/ 21908 w 19050"/>
                <a:gd name="connsiteY5" fmla="*/ 952 h 19050"/>
                <a:gd name="connsiteX6" fmla="*/ 26670 w 19050"/>
                <a:gd name="connsiteY6" fmla="*/ 13335 h 19050"/>
                <a:gd name="connsiteX7" fmla="*/ 26670 w 19050"/>
                <a:gd name="connsiteY7" fmla="*/ 15240 h 19050"/>
                <a:gd name="connsiteX8" fmla="*/ 5715 w 19050"/>
                <a:gd name="connsiteY8"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5715" y="22860"/>
                  </a:moveTo>
                  <a:cubicBezTo>
                    <a:pt x="5715" y="22860"/>
                    <a:pt x="4763" y="22860"/>
                    <a:pt x="4763" y="21907"/>
                  </a:cubicBezTo>
                  <a:lnTo>
                    <a:pt x="0" y="9525"/>
                  </a:lnTo>
                  <a:cubicBezTo>
                    <a:pt x="0" y="8572"/>
                    <a:pt x="0" y="8572"/>
                    <a:pt x="0" y="7620"/>
                  </a:cubicBezTo>
                  <a:lnTo>
                    <a:pt x="20955" y="0"/>
                  </a:lnTo>
                  <a:cubicBezTo>
                    <a:pt x="20955" y="0"/>
                    <a:pt x="21908" y="0"/>
                    <a:pt x="21908" y="952"/>
                  </a:cubicBezTo>
                  <a:lnTo>
                    <a:pt x="26670" y="13335"/>
                  </a:lnTo>
                  <a:cubicBezTo>
                    <a:pt x="26670" y="14288"/>
                    <a:pt x="26670" y="14288"/>
                    <a:pt x="26670" y="15240"/>
                  </a:cubicBezTo>
                  <a:lnTo>
                    <a:pt x="5715" y="22860"/>
                  </a:lnTo>
                  <a:close/>
                </a:path>
              </a:pathLst>
            </a:custGeom>
            <a:solidFill>
              <a:srgbClr val="D1E6E8"/>
            </a:solidFill>
            <a:ln w="9525"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F707DF7F-D595-4E58-9D77-7986D49F5FDC}"/>
                </a:ext>
              </a:extLst>
            </p:cNvPr>
            <p:cNvSpPr/>
            <p:nvPr/>
          </p:nvSpPr>
          <p:spPr>
            <a:xfrm>
              <a:off x="5690235" y="3348990"/>
              <a:ext cx="19050" cy="9525"/>
            </a:xfrm>
            <a:custGeom>
              <a:avLst/>
              <a:gdLst>
                <a:gd name="connsiteX0" fmla="*/ 3810 w 19050"/>
                <a:gd name="connsiteY0" fmla="*/ 16193 h 9525"/>
                <a:gd name="connsiteX1" fmla="*/ 24765 w 19050"/>
                <a:gd name="connsiteY1" fmla="*/ 8573 h 9525"/>
                <a:gd name="connsiteX2" fmla="*/ 24765 w 19050"/>
                <a:gd name="connsiteY2" fmla="*/ 6668 h 9525"/>
                <a:gd name="connsiteX3" fmla="*/ 21907 w 19050"/>
                <a:gd name="connsiteY3" fmla="*/ 0 h 9525"/>
                <a:gd name="connsiteX4" fmla="*/ 0 w 19050"/>
                <a:gd name="connsiteY4" fmla="*/ 8573 h 9525"/>
                <a:gd name="connsiteX5" fmla="*/ 2857 w 19050"/>
                <a:gd name="connsiteY5" fmla="*/ 15240 h 9525"/>
                <a:gd name="connsiteX6" fmla="*/ 3810 w 19050"/>
                <a:gd name="connsiteY6" fmla="*/ 1619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3810" y="16193"/>
                  </a:moveTo>
                  <a:lnTo>
                    <a:pt x="24765" y="8573"/>
                  </a:lnTo>
                  <a:cubicBezTo>
                    <a:pt x="24765" y="8573"/>
                    <a:pt x="24765" y="7620"/>
                    <a:pt x="24765" y="6668"/>
                  </a:cubicBezTo>
                  <a:lnTo>
                    <a:pt x="21907" y="0"/>
                  </a:lnTo>
                  <a:lnTo>
                    <a:pt x="0" y="8573"/>
                  </a:lnTo>
                  <a:lnTo>
                    <a:pt x="2857" y="15240"/>
                  </a:lnTo>
                  <a:cubicBezTo>
                    <a:pt x="2857" y="16193"/>
                    <a:pt x="3810" y="16193"/>
                    <a:pt x="3810" y="16193"/>
                  </a:cubicBezTo>
                  <a:close/>
                </a:path>
              </a:pathLst>
            </a:custGeom>
            <a:solidFill>
              <a:srgbClr val="FFFFFF"/>
            </a:solidFill>
            <a:ln w="9525"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A2FEF88-28B7-4100-9401-CED05FCFC03B}"/>
                </a:ext>
              </a:extLst>
            </p:cNvPr>
            <p:cNvSpPr/>
            <p:nvPr/>
          </p:nvSpPr>
          <p:spPr>
            <a:xfrm>
              <a:off x="5635743" y="3342480"/>
              <a:ext cx="95250" cy="161925"/>
            </a:xfrm>
            <a:custGeom>
              <a:avLst/>
              <a:gdLst>
                <a:gd name="connsiteX0" fmla="*/ 0 w 95250"/>
                <a:gd name="connsiteY0" fmla="*/ 14548 h 161925"/>
                <a:gd name="connsiteX1" fmla="*/ 38287 w 95250"/>
                <a:gd name="connsiteY1" fmla="*/ 0 h 161925"/>
                <a:gd name="connsiteX2" fmla="*/ 96479 w 95250"/>
                <a:gd name="connsiteY2" fmla="*/ 153148 h 161925"/>
                <a:gd name="connsiteX3" fmla="*/ 58192 w 95250"/>
                <a:gd name="connsiteY3" fmla="*/ 167696 h 161925"/>
              </a:gdLst>
              <a:ahLst/>
              <a:cxnLst>
                <a:cxn ang="0">
                  <a:pos x="connsiteX0" y="connsiteY0"/>
                </a:cxn>
                <a:cxn ang="0">
                  <a:pos x="connsiteX1" y="connsiteY1"/>
                </a:cxn>
                <a:cxn ang="0">
                  <a:pos x="connsiteX2" y="connsiteY2"/>
                </a:cxn>
                <a:cxn ang="0">
                  <a:pos x="connsiteX3" y="connsiteY3"/>
                </a:cxn>
              </a:cxnLst>
              <a:rect l="l" t="t" r="r" b="b"/>
              <a:pathLst>
                <a:path w="95250" h="161925">
                  <a:moveTo>
                    <a:pt x="0" y="14548"/>
                  </a:moveTo>
                  <a:lnTo>
                    <a:pt x="38287" y="0"/>
                  </a:lnTo>
                  <a:lnTo>
                    <a:pt x="96479" y="153148"/>
                  </a:lnTo>
                  <a:lnTo>
                    <a:pt x="58192" y="167696"/>
                  </a:lnTo>
                  <a:close/>
                </a:path>
              </a:pathLst>
            </a:custGeom>
            <a:solidFill>
              <a:srgbClr val="FF7C24"/>
            </a:solidFill>
            <a:ln w="9525"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2A57B891-0AF7-4D52-A593-B6EB56D60AC5}"/>
                </a:ext>
              </a:extLst>
            </p:cNvPr>
            <p:cNvSpPr/>
            <p:nvPr/>
          </p:nvSpPr>
          <p:spPr>
            <a:xfrm>
              <a:off x="5655945" y="3342323"/>
              <a:ext cx="76200" cy="152400"/>
            </a:xfrm>
            <a:custGeom>
              <a:avLst/>
              <a:gdLst>
                <a:gd name="connsiteX0" fmla="*/ 52388 w 76200"/>
                <a:gd name="connsiteY0" fmla="*/ 146685 h 152400"/>
                <a:gd name="connsiteX1" fmla="*/ 58102 w 76200"/>
                <a:gd name="connsiteY1" fmla="*/ 160973 h 152400"/>
                <a:gd name="connsiteX2" fmla="*/ 77152 w 76200"/>
                <a:gd name="connsiteY2" fmla="*/ 153352 h 152400"/>
                <a:gd name="connsiteX3" fmla="*/ 19050 w 76200"/>
                <a:gd name="connsiteY3" fmla="*/ 0 h 152400"/>
                <a:gd name="connsiteX4" fmla="*/ 0 w 76200"/>
                <a:gd name="connsiteY4" fmla="*/ 7620 h 152400"/>
                <a:gd name="connsiteX5" fmla="*/ 44767 w 76200"/>
                <a:gd name="connsiteY5" fmla="*/ 125730 h 152400"/>
                <a:gd name="connsiteX6" fmla="*/ 52388 w 76200"/>
                <a:gd name="connsiteY6" fmla="*/ 14668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52388" y="146685"/>
                  </a:moveTo>
                  <a:lnTo>
                    <a:pt x="58102" y="160973"/>
                  </a:lnTo>
                  <a:lnTo>
                    <a:pt x="77152" y="153352"/>
                  </a:lnTo>
                  <a:lnTo>
                    <a:pt x="19050" y="0"/>
                  </a:lnTo>
                  <a:lnTo>
                    <a:pt x="0" y="7620"/>
                  </a:lnTo>
                  <a:lnTo>
                    <a:pt x="44767" y="125730"/>
                  </a:lnTo>
                  <a:lnTo>
                    <a:pt x="52388" y="146685"/>
                  </a:lnTo>
                  <a:close/>
                </a:path>
              </a:pathLst>
            </a:custGeom>
            <a:solidFill>
              <a:srgbClr val="E24000"/>
            </a:solidFill>
            <a:ln w="9525"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B32A3995-9CAC-432F-A47A-054FE4158D53}"/>
                </a:ext>
              </a:extLst>
            </p:cNvPr>
            <p:cNvSpPr/>
            <p:nvPr/>
          </p:nvSpPr>
          <p:spPr>
            <a:xfrm>
              <a:off x="5692140" y="3468052"/>
              <a:ext cx="19050" cy="9525"/>
            </a:xfrm>
            <a:custGeom>
              <a:avLst/>
              <a:gdLst>
                <a:gd name="connsiteX0" fmla="*/ 3810 w 19050"/>
                <a:gd name="connsiteY0" fmla="*/ 17145 h 9525"/>
                <a:gd name="connsiteX1" fmla="*/ 3810 w 19050"/>
                <a:gd name="connsiteY1" fmla="*/ 17145 h 9525"/>
                <a:gd name="connsiteX2" fmla="*/ 0 w 19050"/>
                <a:gd name="connsiteY2" fmla="*/ 8573 h 9525"/>
                <a:gd name="connsiteX3" fmla="*/ 0 w 19050"/>
                <a:gd name="connsiteY3" fmla="*/ 7620 h 9525"/>
                <a:gd name="connsiteX4" fmla="*/ 20955 w 19050"/>
                <a:gd name="connsiteY4" fmla="*/ 0 h 9525"/>
                <a:gd name="connsiteX5" fmla="*/ 21908 w 19050"/>
                <a:gd name="connsiteY5" fmla="*/ 952 h 9525"/>
                <a:gd name="connsiteX6" fmla="*/ 24765 w 19050"/>
                <a:gd name="connsiteY6" fmla="*/ 8573 h 9525"/>
                <a:gd name="connsiteX7" fmla="*/ 24765 w 19050"/>
                <a:gd name="connsiteY7" fmla="*/ 9525 h 9525"/>
                <a:gd name="connsiteX8" fmla="*/ 3810 w 19050"/>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17145"/>
                  </a:moveTo>
                  <a:cubicBezTo>
                    <a:pt x="3810" y="18098"/>
                    <a:pt x="2858" y="17145"/>
                    <a:pt x="3810" y="17145"/>
                  </a:cubicBezTo>
                  <a:lnTo>
                    <a:pt x="0" y="8573"/>
                  </a:lnTo>
                  <a:cubicBezTo>
                    <a:pt x="0" y="8573"/>
                    <a:pt x="0" y="7620"/>
                    <a:pt x="0" y="7620"/>
                  </a:cubicBezTo>
                  <a:lnTo>
                    <a:pt x="20955" y="0"/>
                  </a:lnTo>
                  <a:cubicBezTo>
                    <a:pt x="20955" y="0"/>
                    <a:pt x="21908" y="0"/>
                    <a:pt x="21908" y="952"/>
                  </a:cubicBezTo>
                  <a:lnTo>
                    <a:pt x="24765" y="8573"/>
                  </a:lnTo>
                  <a:cubicBezTo>
                    <a:pt x="24765" y="8573"/>
                    <a:pt x="24765" y="9525"/>
                    <a:pt x="24765" y="9525"/>
                  </a:cubicBezTo>
                  <a:lnTo>
                    <a:pt x="3810" y="17145"/>
                  </a:lnTo>
                  <a:close/>
                </a:path>
              </a:pathLst>
            </a:custGeom>
            <a:solidFill>
              <a:srgbClr val="D1E6E8"/>
            </a:solidFill>
            <a:ln w="9525"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BD961CB6-C6BF-48C6-89F3-F460FFA521E3}"/>
                </a:ext>
              </a:extLst>
            </p:cNvPr>
            <p:cNvSpPr/>
            <p:nvPr/>
          </p:nvSpPr>
          <p:spPr>
            <a:xfrm>
              <a:off x="5693092" y="3472815"/>
              <a:ext cx="19050" cy="9525"/>
            </a:xfrm>
            <a:custGeom>
              <a:avLst/>
              <a:gdLst>
                <a:gd name="connsiteX0" fmla="*/ 2858 w 19050"/>
                <a:gd name="connsiteY0" fmla="*/ 12383 h 9525"/>
                <a:gd name="connsiteX1" fmla="*/ 23813 w 19050"/>
                <a:gd name="connsiteY1" fmla="*/ 4763 h 9525"/>
                <a:gd name="connsiteX2" fmla="*/ 23813 w 19050"/>
                <a:gd name="connsiteY2" fmla="*/ 3810 h 9525"/>
                <a:gd name="connsiteX3" fmla="*/ 21908 w 19050"/>
                <a:gd name="connsiteY3" fmla="*/ 0 h 9525"/>
                <a:gd name="connsiteX4" fmla="*/ 0 w 19050"/>
                <a:gd name="connsiteY4" fmla="*/ 8573 h 9525"/>
                <a:gd name="connsiteX5" fmla="*/ 2858 w 19050"/>
                <a:gd name="connsiteY5" fmla="*/ 12383 h 9525"/>
                <a:gd name="connsiteX6" fmla="*/ 2858 w 19050"/>
                <a:gd name="connsiteY6" fmla="*/ 1238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2858" y="12383"/>
                  </a:moveTo>
                  <a:lnTo>
                    <a:pt x="23813" y="4763"/>
                  </a:lnTo>
                  <a:cubicBezTo>
                    <a:pt x="23813" y="4763"/>
                    <a:pt x="23813" y="3810"/>
                    <a:pt x="23813" y="3810"/>
                  </a:cubicBezTo>
                  <a:lnTo>
                    <a:pt x="21908" y="0"/>
                  </a:lnTo>
                  <a:lnTo>
                    <a:pt x="0" y="8573"/>
                  </a:lnTo>
                  <a:lnTo>
                    <a:pt x="2858" y="12383"/>
                  </a:lnTo>
                  <a:cubicBezTo>
                    <a:pt x="1905" y="12383"/>
                    <a:pt x="2858" y="13335"/>
                    <a:pt x="2858" y="12383"/>
                  </a:cubicBezTo>
                  <a:close/>
                </a:path>
              </a:pathLst>
            </a:custGeom>
            <a:solidFill>
              <a:srgbClr val="FFFFFF"/>
            </a:solidFill>
            <a:ln w="9525"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CD157E5C-ABB7-4E2D-A19A-1F658C2AE74B}"/>
                </a:ext>
              </a:extLst>
            </p:cNvPr>
            <p:cNvSpPr/>
            <p:nvPr/>
          </p:nvSpPr>
          <p:spPr>
            <a:xfrm>
              <a:off x="5650230" y="3356610"/>
              <a:ext cx="19050" cy="19050"/>
            </a:xfrm>
            <a:custGeom>
              <a:avLst/>
              <a:gdLst>
                <a:gd name="connsiteX0" fmla="*/ 5715 w 19050"/>
                <a:gd name="connsiteY0" fmla="*/ 22860 h 19050"/>
                <a:gd name="connsiteX1" fmla="*/ 4763 w 19050"/>
                <a:gd name="connsiteY1" fmla="*/ 21907 h 19050"/>
                <a:gd name="connsiteX2" fmla="*/ 0 w 19050"/>
                <a:gd name="connsiteY2" fmla="*/ 9525 h 19050"/>
                <a:gd name="connsiteX3" fmla="*/ 0 w 19050"/>
                <a:gd name="connsiteY3" fmla="*/ 7620 h 19050"/>
                <a:gd name="connsiteX4" fmla="*/ 20955 w 19050"/>
                <a:gd name="connsiteY4" fmla="*/ 0 h 19050"/>
                <a:gd name="connsiteX5" fmla="*/ 21908 w 19050"/>
                <a:gd name="connsiteY5" fmla="*/ 952 h 19050"/>
                <a:gd name="connsiteX6" fmla="*/ 26670 w 19050"/>
                <a:gd name="connsiteY6" fmla="*/ 13335 h 19050"/>
                <a:gd name="connsiteX7" fmla="*/ 26670 w 19050"/>
                <a:gd name="connsiteY7" fmla="*/ 15240 h 19050"/>
                <a:gd name="connsiteX8" fmla="*/ 5715 w 19050"/>
                <a:gd name="connsiteY8"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5715" y="22860"/>
                  </a:moveTo>
                  <a:cubicBezTo>
                    <a:pt x="5715" y="22860"/>
                    <a:pt x="4763" y="22860"/>
                    <a:pt x="4763" y="21907"/>
                  </a:cubicBezTo>
                  <a:lnTo>
                    <a:pt x="0" y="9525"/>
                  </a:lnTo>
                  <a:cubicBezTo>
                    <a:pt x="0" y="8572"/>
                    <a:pt x="0" y="8572"/>
                    <a:pt x="0" y="7620"/>
                  </a:cubicBezTo>
                  <a:lnTo>
                    <a:pt x="20955" y="0"/>
                  </a:lnTo>
                  <a:cubicBezTo>
                    <a:pt x="20955" y="0"/>
                    <a:pt x="21908" y="0"/>
                    <a:pt x="21908" y="952"/>
                  </a:cubicBezTo>
                  <a:lnTo>
                    <a:pt x="26670" y="13335"/>
                  </a:lnTo>
                  <a:cubicBezTo>
                    <a:pt x="26670" y="14288"/>
                    <a:pt x="26670" y="14288"/>
                    <a:pt x="26670" y="15240"/>
                  </a:cubicBezTo>
                  <a:lnTo>
                    <a:pt x="5715" y="22860"/>
                  </a:lnTo>
                  <a:close/>
                </a:path>
              </a:pathLst>
            </a:custGeom>
            <a:solidFill>
              <a:srgbClr val="D1E6E8"/>
            </a:solidFill>
            <a:ln w="9525"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1008DF8A-EB14-49AF-BF2C-973B382B0A1E}"/>
                </a:ext>
              </a:extLst>
            </p:cNvPr>
            <p:cNvSpPr/>
            <p:nvPr/>
          </p:nvSpPr>
          <p:spPr>
            <a:xfrm>
              <a:off x="5652135" y="3363277"/>
              <a:ext cx="19050" cy="9525"/>
            </a:xfrm>
            <a:custGeom>
              <a:avLst/>
              <a:gdLst>
                <a:gd name="connsiteX0" fmla="*/ 3810 w 19050"/>
                <a:gd name="connsiteY0" fmla="*/ 16193 h 9525"/>
                <a:gd name="connsiteX1" fmla="*/ 24765 w 19050"/>
                <a:gd name="connsiteY1" fmla="*/ 8573 h 9525"/>
                <a:gd name="connsiteX2" fmla="*/ 24765 w 19050"/>
                <a:gd name="connsiteY2" fmla="*/ 6668 h 9525"/>
                <a:gd name="connsiteX3" fmla="*/ 21907 w 19050"/>
                <a:gd name="connsiteY3" fmla="*/ 0 h 9525"/>
                <a:gd name="connsiteX4" fmla="*/ 0 w 19050"/>
                <a:gd name="connsiteY4" fmla="*/ 8573 h 9525"/>
                <a:gd name="connsiteX5" fmla="*/ 2857 w 19050"/>
                <a:gd name="connsiteY5" fmla="*/ 15240 h 9525"/>
                <a:gd name="connsiteX6" fmla="*/ 3810 w 19050"/>
                <a:gd name="connsiteY6" fmla="*/ 1619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3810" y="16193"/>
                  </a:moveTo>
                  <a:lnTo>
                    <a:pt x="24765" y="8573"/>
                  </a:lnTo>
                  <a:cubicBezTo>
                    <a:pt x="24765" y="8573"/>
                    <a:pt x="24765" y="7620"/>
                    <a:pt x="24765" y="6668"/>
                  </a:cubicBezTo>
                  <a:lnTo>
                    <a:pt x="21907" y="0"/>
                  </a:lnTo>
                  <a:lnTo>
                    <a:pt x="0" y="8573"/>
                  </a:lnTo>
                  <a:lnTo>
                    <a:pt x="2857" y="15240"/>
                  </a:lnTo>
                  <a:cubicBezTo>
                    <a:pt x="2857" y="16193"/>
                    <a:pt x="3810" y="17145"/>
                    <a:pt x="3810" y="16193"/>
                  </a:cubicBezTo>
                  <a:close/>
                </a:path>
              </a:pathLst>
            </a:custGeom>
            <a:solidFill>
              <a:srgbClr val="FFFFFF"/>
            </a:solidFill>
            <a:ln w="9525"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9005B5D7-3EBB-4CD2-9F73-01FD7819181F}"/>
                </a:ext>
              </a:extLst>
            </p:cNvPr>
            <p:cNvSpPr/>
            <p:nvPr/>
          </p:nvSpPr>
          <p:spPr>
            <a:xfrm>
              <a:off x="5281613" y="3638550"/>
              <a:ext cx="819150" cy="66675"/>
            </a:xfrm>
            <a:custGeom>
              <a:avLst/>
              <a:gdLst>
                <a:gd name="connsiteX0" fmla="*/ 483870 w 819150"/>
                <a:gd name="connsiteY0" fmla="*/ 952 h 66675"/>
                <a:gd name="connsiteX1" fmla="*/ 416242 w 819150"/>
                <a:gd name="connsiteY1" fmla="*/ 0 h 66675"/>
                <a:gd name="connsiteX2" fmla="*/ 348615 w 819150"/>
                <a:gd name="connsiteY2" fmla="*/ 952 h 66675"/>
                <a:gd name="connsiteX3" fmla="*/ 0 w 819150"/>
                <a:gd name="connsiteY3" fmla="*/ 952 h 66675"/>
                <a:gd name="connsiteX4" fmla="*/ 0 w 819150"/>
                <a:gd name="connsiteY4" fmla="*/ 33338 h 66675"/>
                <a:gd name="connsiteX5" fmla="*/ 952 w 819150"/>
                <a:gd name="connsiteY5" fmla="*/ 33338 h 66675"/>
                <a:gd name="connsiteX6" fmla="*/ 416242 w 819150"/>
                <a:gd name="connsiteY6" fmla="*/ 72390 h 66675"/>
                <a:gd name="connsiteX7" fmla="*/ 822960 w 819150"/>
                <a:gd name="connsiteY7" fmla="*/ 33338 h 66675"/>
                <a:gd name="connsiteX8" fmla="*/ 823913 w 819150"/>
                <a:gd name="connsiteY8" fmla="*/ 33338 h 66675"/>
                <a:gd name="connsiteX9" fmla="*/ 823913 w 819150"/>
                <a:gd name="connsiteY9" fmla="*/ 952 h 66675"/>
                <a:gd name="connsiteX10" fmla="*/ 483870 w 819150"/>
                <a:gd name="connsiteY10" fmla="*/ 95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50" h="66675">
                  <a:moveTo>
                    <a:pt x="483870" y="952"/>
                  </a:moveTo>
                  <a:cubicBezTo>
                    <a:pt x="461963" y="0"/>
                    <a:pt x="440055" y="0"/>
                    <a:pt x="416242" y="0"/>
                  </a:cubicBezTo>
                  <a:cubicBezTo>
                    <a:pt x="393383" y="0"/>
                    <a:pt x="370523" y="0"/>
                    <a:pt x="348615" y="952"/>
                  </a:cubicBezTo>
                  <a:lnTo>
                    <a:pt x="0" y="952"/>
                  </a:lnTo>
                  <a:lnTo>
                    <a:pt x="0" y="33338"/>
                  </a:lnTo>
                  <a:lnTo>
                    <a:pt x="952" y="33338"/>
                  </a:lnTo>
                  <a:cubicBezTo>
                    <a:pt x="14288" y="55245"/>
                    <a:pt x="231458" y="72390"/>
                    <a:pt x="416242" y="72390"/>
                  </a:cubicBezTo>
                  <a:cubicBezTo>
                    <a:pt x="601980" y="72390"/>
                    <a:pt x="809625" y="55245"/>
                    <a:pt x="822960" y="33338"/>
                  </a:cubicBezTo>
                  <a:lnTo>
                    <a:pt x="823913" y="33338"/>
                  </a:lnTo>
                  <a:lnTo>
                    <a:pt x="823913" y="952"/>
                  </a:lnTo>
                  <a:lnTo>
                    <a:pt x="483870" y="952"/>
                  </a:lnTo>
                  <a:close/>
                </a:path>
              </a:pathLst>
            </a:custGeom>
            <a:solidFill>
              <a:srgbClr val="300901"/>
            </a:solidFill>
            <a:ln w="9525"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DB501067-4713-45A7-84B9-952B3CEBA39F}"/>
                </a:ext>
              </a:extLst>
            </p:cNvPr>
            <p:cNvSpPr/>
            <p:nvPr/>
          </p:nvSpPr>
          <p:spPr>
            <a:xfrm>
              <a:off x="5281613" y="3598545"/>
              <a:ext cx="819150" cy="76200"/>
            </a:xfrm>
            <a:custGeom>
              <a:avLst/>
              <a:gdLst>
                <a:gd name="connsiteX0" fmla="*/ 823913 w 819150"/>
                <a:gd name="connsiteY0" fmla="*/ 41910 h 76200"/>
                <a:gd name="connsiteX1" fmla="*/ 416242 w 819150"/>
                <a:gd name="connsiteY1" fmla="*/ 83820 h 76200"/>
                <a:gd name="connsiteX2" fmla="*/ 0 w 819150"/>
                <a:gd name="connsiteY2" fmla="*/ 41910 h 76200"/>
                <a:gd name="connsiteX3" fmla="*/ 416242 w 819150"/>
                <a:gd name="connsiteY3" fmla="*/ 0 h 76200"/>
                <a:gd name="connsiteX4" fmla="*/ 823913 w 819150"/>
                <a:gd name="connsiteY4" fmla="*/ 4191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6200">
                  <a:moveTo>
                    <a:pt x="823913" y="41910"/>
                  </a:moveTo>
                  <a:cubicBezTo>
                    <a:pt x="823913" y="64770"/>
                    <a:pt x="610553" y="83820"/>
                    <a:pt x="416242" y="83820"/>
                  </a:cubicBezTo>
                  <a:cubicBezTo>
                    <a:pt x="221933" y="83820"/>
                    <a:pt x="0" y="64770"/>
                    <a:pt x="0" y="41910"/>
                  </a:cubicBezTo>
                  <a:cubicBezTo>
                    <a:pt x="0" y="19050"/>
                    <a:pt x="221933" y="0"/>
                    <a:pt x="416242" y="0"/>
                  </a:cubicBezTo>
                  <a:cubicBezTo>
                    <a:pt x="610553" y="0"/>
                    <a:pt x="823913" y="19050"/>
                    <a:pt x="823913" y="41910"/>
                  </a:cubicBezTo>
                  <a:close/>
                </a:path>
              </a:pathLst>
            </a:custGeom>
            <a:solidFill>
              <a:srgbClr val="5E1C17"/>
            </a:solidFill>
            <a:ln w="9525"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AB08EA9E-472D-4841-9918-A6BD08C654AE}"/>
                </a:ext>
              </a:extLst>
            </p:cNvPr>
            <p:cNvSpPr/>
            <p:nvPr/>
          </p:nvSpPr>
          <p:spPr>
            <a:xfrm>
              <a:off x="5670233" y="3383280"/>
              <a:ext cx="104775" cy="114300"/>
            </a:xfrm>
            <a:custGeom>
              <a:avLst/>
              <a:gdLst>
                <a:gd name="connsiteX0" fmla="*/ 109538 w 104775"/>
                <a:gd name="connsiteY0" fmla="*/ 9525 h 114300"/>
                <a:gd name="connsiteX1" fmla="*/ 23813 w 104775"/>
                <a:gd name="connsiteY1" fmla="*/ 119063 h 114300"/>
                <a:gd name="connsiteX2" fmla="*/ 0 w 104775"/>
                <a:gd name="connsiteY2" fmla="*/ 57150 h 114300"/>
                <a:gd name="connsiteX3" fmla="*/ 76200 w 104775"/>
                <a:gd name="connsiteY3" fmla="*/ 0 h 114300"/>
              </a:gdLst>
              <a:ahLst/>
              <a:cxnLst>
                <a:cxn ang="0">
                  <a:pos x="connsiteX0" y="connsiteY0"/>
                </a:cxn>
                <a:cxn ang="0">
                  <a:pos x="connsiteX1" y="connsiteY1"/>
                </a:cxn>
                <a:cxn ang="0">
                  <a:pos x="connsiteX2" y="connsiteY2"/>
                </a:cxn>
                <a:cxn ang="0">
                  <a:pos x="connsiteX3" y="connsiteY3"/>
                </a:cxn>
              </a:cxnLst>
              <a:rect l="l" t="t" r="r" b="b"/>
              <a:pathLst>
                <a:path w="104775" h="114300">
                  <a:moveTo>
                    <a:pt x="109538" y="9525"/>
                  </a:moveTo>
                  <a:lnTo>
                    <a:pt x="23813" y="119063"/>
                  </a:lnTo>
                  <a:lnTo>
                    <a:pt x="0" y="57150"/>
                  </a:lnTo>
                  <a:lnTo>
                    <a:pt x="76200" y="0"/>
                  </a:lnTo>
                  <a:close/>
                </a:path>
              </a:pathLst>
            </a:custGeom>
            <a:solidFill>
              <a:srgbClr val="FFFFFF"/>
            </a:solidFill>
            <a:ln w="9525"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5DF645DA-6069-437D-AA1C-22CBAA9ECF35}"/>
                </a:ext>
              </a:extLst>
            </p:cNvPr>
            <p:cNvSpPr/>
            <p:nvPr/>
          </p:nvSpPr>
          <p:spPr>
            <a:xfrm>
              <a:off x="5664436" y="3408045"/>
              <a:ext cx="57150" cy="66675"/>
            </a:xfrm>
            <a:custGeom>
              <a:avLst/>
              <a:gdLst>
                <a:gd name="connsiteX0" fmla="*/ 49611 w 57150"/>
                <a:gd name="connsiteY0" fmla="*/ 0 h 66675"/>
                <a:gd name="connsiteX1" fmla="*/ 35324 w 57150"/>
                <a:gd name="connsiteY1" fmla="*/ 15240 h 66675"/>
                <a:gd name="connsiteX2" fmla="*/ 30561 w 57150"/>
                <a:gd name="connsiteY2" fmla="*/ 19050 h 66675"/>
                <a:gd name="connsiteX3" fmla="*/ 6749 w 57150"/>
                <a:gd name="connsiteY3" fmla="*/ 25717 h 66675"/>
                <a:gd name="connsiteX4" fmla="*/ 81 w 57150"/>
                <a:gd name="connsiteY4" fmla="*/ 27622 h 66675"/>
                <a:gd name="connsiteX5" fmla="*/ 11511 w 57150"/>
                <a:gd name="connsiteY5" fmla="*/ 31432 h 66675"/>
                <a:gd name="connsiteX6" fmla="*/ 1986 w 57150"/>
                <a:gd name="connsiteY6" fmla="*/ 48577 h 66675"/>
                <a:gd name="connsiteX7" fmla="*/ 12464 w 57150"/>
                <a:gd name="connsiteY7" fmla="*/ 66675 h 66675"/>
                <a:gd name="connsiteX8" fmla="*/ 34372 w 57150"/>
                <a:gd name="connsiteY8" fmla="*/ 55245 h 66675"/>
                <a:gd name="connsiteX9" fmla="*/ 62947 w 57150"/>
                <a:gd name="connsiteY9" fmla="*/ 16192 h 66675"/>
                <a:gd name="connsiteX10" fmla="*/ 49611 w 57150"/>
                <a:gd name="connsiteY10" fmla="*/ 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50" h="66675">
                  <a:moveTo>
                    <a:pt x="49611" y="0"/>
                  </a:moveTo>
                  <a:cubicBezTo>
                    <a:pt x="47706" y="3810"/>
                    <a:pt x="42944" y="6667"/>
                    <a:pt x="35324" y="15240"/>
                  </a:cubicBezTo>
                  <a:cubicBezTo>
                    <a:pt x="34372" y="16192"/>
                    <a:pt x="32466" y="17145"/>
                    <a:pt x="30561" y="19050"/>
                  </a:cubicBezTo>
                  <a:cubicBezTo>
                    <a:pt x="21989" y="21907"/>
                    <a:pt x="8654" y="25717"/>
                    <a:pt x="6749" y="25717"/>
                  </a:cubicBezTo>
                  <a:cubicBezTo>
                    <a:pt x="4844" y="25717"/>
                    <a:pt x="1034" y="23813"/>
                    <a:pt x="81" y="27622"/>
                  </a:cubicBezTo>
                  <a:cubicBezTo>
                    <a:pt x="-871" y="32385"/>
                    <a:pt x="6749" y="31432"/>
                    <a:pt x="11511" y="31432"/>
                  </a:cubicBezTo>
                  <a:cubicBezTo>
                    <a:pt x="7701" y="35242"/>
                    <a:pt x="1986" y="48577"/>
                    <a:pt x="1986" y="48577"/>
                  </a:cubicBezTo>
                  <a:cubicBezTo>
                    <a:pt x="1986" y="48577"/>
                    <a:pt x="8654" y="66675"/>
                    <a:pt x="12464" y="66675"/>
                  </a:cubicBezTo>
                  <a:cubicBezTo>
                    <a:pt x="21036" y="66675"/>
                    <a:pt x="24847" y="60960"/>
                    <a:pt x="34372" y="55245"/>
                  </a:cubicBezTo>
                  <a:cubicBezTo>
                    <a:pt x="38181" y="52388"/>
                    <a:pt x="61041" y="18097"/>
                    <a:pt x="62947" y="16192"/>
                  </a:cubicBezTo>
                  <a:cubicBezTo>
                    <a:pt x="63899" y="14288"/>
                    <a:pt x="49611" y="0"/>
                    <a:pt x="49611" y="0"/>
                  </a:cubicBezTo>
                  <a:close/>
                </a:path>
              </a:pathLst>
            </a:custGeom>
            <a:solidFill>
              <a:srgbClr val="DDAC9E"/>
            </a:solidFill>
            <a:ln w="9525"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808AFBAB-7DD8-4688-A133-E3324D1D2405}"/>
                </a:ext>
              </a:extLst>
            </p:cNvPr>
            <p:cNvSpPr/>
            <p:nvPr/>
          </p:nvSpPr>
          <p:spPr>
            <a:xfrm>
              <a:off x="5680873" y="3240339"/>
              <a:ext cx="123825" cy="180975"/>
            </a:xfrm>
            <a:custGeom>
              <a:avLst/>
              <a:gdLst>
                <a:gd name="connsiteX0" fmla="*/ 2694 w 123825"/>
                <a:gd name="connsiteY0" fmla="*/ 17211 h 180975"/>
                <a:gd name="connsiteX1" fmla="*/ 21744 w 123825"/>
                <a:gd name="connsiteY1" fmla="*/ 66 h 180975"/>
                <a:gd name="connsiteX2" fmla="*/ 129377 w 123825"/>
                <a:gd name="connsiteY2" fmla="*/ 99126 h 180975"/>
                <a:gd name="connsiteX3" fmla="*/ 50319 w 123825"/>
                <a:gd name="connsiteY3" fmla="*/ 188661 h 180975"/>
                <a:gd name="connsiteX4" fmla="*/ 24602 w 123825"/>
                <a:gd name="connsiteY4" fmla="*/ 169611 h 180975"/>
                <a:gd name="connsiteX5" fmla="*/ 76037 w 123825"/>
                <a:gd name="connsiteY5" fmla="*/ 99126 h 180975"/>
                <a:gd name="connsiteX6" fmla="*/ 12219 w 123825"/>
                <a:gd name="connsiteY6" fmla="*/ 68646 h 180975"/>
                <a:gd name="connsiteX7" fmla="*/ 2694 w 123825"/>
                <a:gd name="connsiteY7" fmla="*/ 17211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80975">
                  <a:moveTo>
                    <a:pt x="2694" y="17211"/>
                  </a:moveTo>
                  <a:cubicBezTo>
                    <a:pt x="5552" y="8639"/>
                    <a:pt x="12219" y="-886"/>
                    <a:pt x="21744" y="66"/>
                  </a:cubicBezTo>
                  <a:cubicBezTo>
                    <a:pt x="45557" y="1971"/>
                    <a:pt x="112232" y="51501"/>
                    <a:pt x="129377" y="99126"/>
                  </a:cubicBezTo>
                  <a:cubicBezTo>
                    <a:pt x="133187" y="134369"/>
                    <a:pt x="56987" y="187709"/>
                    <a:pt x="50319" y="188661"/>
                  </a:cubicBezTo>
                  <a:cubicBezTo>
                    <a:pt x="43652" y="189614"/>
                    <a:pt x="24602" y="169611"/>
                    <a:pt x="24602" y="169611"/>
                  </a:cubicBezTo>
                  <a:cubicBezTo>
                    <a:pt x="24602" y="169611"/>
                    <a:pt x="73179" y="109604"/>
                    <a:pt x="76037" y="99126"/>
                  </a:cubicBezTo>
                  <a:cubicBezTo>
                    <a:pt x="76989" y="95316"/>
                    <a:pt x="76989" y="87696"/>
                    <a:pt x="12219" y="68646"/>
                  </a:cubicBezTo>
                  <a:cubicBezTo>
                    <a:pt x="2694" y="65789"/>
                    <a:pt x="-3973" y="38166"/>
                    <a:pt x="2694" y="17211"/>
                  </a:cubicBezTo>
                  <a:close/>
                </a:path>
              </a:pathLst>
            </a:custGeom>
            <a:solidFill>
              <a:srgbClr val="FFFFFF"/>
            </a:solidFill>
            <a:ln w="9525"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659173F4-21A8-44CF-89E4-4AA6849A6E87}"/>
                </a:ext>
              </a:extLst>
            </p:cNvPr>
            <p:cNvSpPr/>
            <p:nvPr/>
          </p:nvSpPr>
          <p:spPr>
            <a:xfrm>
              <a:off x="5698808" y="3397567"/>
              <a:ext cx="38100" cy="38100"/>
            </a:xfrm>
            <a:custGeom>
              <a:avLst/>
              <a:gdLst>
                <a:gd name="connsiteX0" fmla="*/ 0 w 38100"/>
                <a:gd name="connsiteY0" fmla="*/ 16193 h 38100"/>
                <a:gd name="connsiteX1" fmla="*/ 10477 w 38100"/>
                <a:gd name="connsiteY1" fmla="*/ 0 h 38100"/>
                <a:gd name="connsiteX2" fmla="*/ 44767 w 38100"/>
                <a:gd name="connsiteY2" fmla="*/ 32385 h 38100"/>
                <a:gd name="connsiteX3" fmla="*/ 28575 w 38100"/>
                <a:gd name="connsiteY3" fmla="*/ 42863 h 38100"/>
              </a:gdLst>
              <a:ahLst/>
              <a:cxnLst>
                <a:cxn ang="0">
                  <a:pos x="connsiteX0" y="connsiteY0"/>
                </a:cxn>
                <a:cxn ang="0">
                  <a:pos x="connsiteX1" y="connsiteY1"/>
                </a:cxn>
                <a:cxn ang="0">
                  <a:pos x="connsiteX2" y="connsiteY2"/>
                </a:cxn>
                <a:cxn ang="0">
                  <a:pos x="connsiteX3" y="connsiteY3"/>
                </a:cxn>
              </a:cxnLst>
              <a:rect l="l" t="t" r="r" b="b"/>
              <a:pathLst>
                <a:path w="38100" h="38100">
                  <a:moveTo>
                    <a:pt x="0" y="16193"/>
                  </a:moveTo>
                  <a:lnTo>
                    <a:pt x="10477" y="0"/>
                  </a:lnTo>
                  <a:lnTo>
                    <a:pt x="44767" y="32385"/>
                  </a:lnTo>
                  <a:lnTo>
                    <a:pt x="28575" y="42863"/>
                  </a:lnTo>
                  <a:close/>
                </a:path>
              </a:pathLst>
            </a:custGeom>
            <a:solidFill>
              <a:srgbClr val="FFFFFF"/>
            </a:solidFill>
            <a:ln w="9525"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312F6E36-FB4A-4015-B564-BF9E20EF736B}"/>
                </a:ext>
              </a:extLst>
            </p:cNvPr>
            <p:cNvSpPr/>
            <p:nvPr/>
          </p:nvSpPr>
          <p:spPr>
            <a:xfrm>
              <a:off x="5386388" y="3595688"/>
              <a:ext cx="238125" cy="66675"/>
            </a:xfrm>
            <a:custGeom>
              <a:avLst/>
              <a:gdLst>
                <a:gd name="connsiteX0" fmla="*/ 0 w 238125"/>
                <a:gd name="connsiteY0" fmla="*/ 47625 h 66675"/>
                <a:gd name="connsiteX1" fmla="*/ 111443 w 238125"/>
                <a:gd name="connsiteY1" fmla="*/ 73342 h 66675"/>
                <a:gd name="connsiteX2" fmla="*/ 239077 w 238125"/>
                <a:gd name="connsiteY2" fmla="*/ 30480 h 66675"/>
                <a:gd name="connsiteX3" fmla="*/ 135255 w 238125"/>
                <a:gd name="connsiteY3" fmla="*/ 0 h 66675"/>
              </a:gdLst>
              <a:ahLst/>
              <a:cxnLst>
                <a:cxn ang="0">
                  <a:pos x="connsiteX0" y="connsiteY0"/>
                </a:cxn>
                <a:cxn ang="0">
                  <a:pos x="connsiteX1" y="connsiteY1"/>
                </a:cxn>
                <a:cxn ang="0">
                  <a:pos x="connsiteX2" y="connsiteY2"/>
                </a:cxn>
                <a:cxn ang="0">
                  <a:pos x="connsiteX3" y="connsiteY3"/>
                </a:cxn>
              </a:cxnLst>
              <a:rect l="l" t="t" r="r" b="b"/>
              <a:pathLst>
                <a:path w="238125" h="66675">
                  <a:moveTo>
                    <a:pt x="0" y="47625"/>
                  </a:moveTo>
                  <a:lnTo>
                    <a:pt x="111443" y="73342"/>
                  </a:lnTo>
                  <a:lnTo>
                    <a:pt x="239077" y="30480"/>
                  </a:lnTo>
                  <a:lnTo>
                    <a:pt x="135255" y="0"/>
                  </a:lnTo>
                  <a:close/>
                </a:path>
              </a:pathLst>
            </a:custGeom>
            <a:solidFill>
              <a:srgbClr val="FFFFFF"/>
            </a:solidFill>
            <a:ln w="9525"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75600068-9151-46B1-A327-4DCFD8DAC834}"/>
                </a:ext>
              </a:extLst>
            </p:cNvPr>
            <p:cNvSpPr/>
            <p:nvPr/>
          </p:nvSpPr>
          <p:spPr>
            <a:xfrm>
              <a:off x="5451157" y="3277552"/>
              <a:ext cx="180975" cy="371475"/>
            </a:xfrm>
            <a:custGeom>
              <a:avLst/>
              <a:gdLst>
                <a:gd name="connsiteX0" fmla="*/ 139065 w 180975"/>
                <a:gd name="connsiteY0" fmla="*/ 0 h 371475"/>
                <a:gd name="connsiteX1" fmla="*/ 96203 w 180975"/>
                <a:gd name="connsiteY1" fmla="*/ 58103 h 371475"/>
                <a:gd name="connsiteX2" fmla="*/ 78105 w 180975"/>
                <a:gd name="connsiteY2" fmla="*/ 174308 h 371475"/>
                <a:gd name="connsiteX3" fmla="*/ 33338 w 180975"/>
                <a:gd name="connsiteY3" fmla="*/ 305753 h 371475"/>
                <a:gd name="connsiteX4" fmla="*/ 8573 w 180975"/>
                <a:gd name="connsiteY4" fmla="*/ 331470 h 371475"/>
                <a:gd name="connsiteX5" fmla="*/ 0 w 180975"/>
                <a:gd name="connsiteY5" fmla="*/ 371475 h 371475"/>
                <a:gd name="connsiteX6" fmla="*/ 3810 w 180975"/>
                <a:gd name="connsiteY6" fmla="*/ 370523 h 371475"/>
                <a:gd name="connsiteX7" fmla="*/ 24765 w 180975"/>
                <a:gd name="connsiteY7" fmla="*/ 335280 h 371475"/>
                <a:gd name="connsiteX8" fmla="*/ 36195 w 180975"/>
                <a:gd name="connsiteY8" fmla="*/ 328613 h 371475"/>
                <a:gd name="connsiteX9" fmla="*/ 40005 w 180975"/>
                <a:gd name="connsiteY9" fmla="*/ 335280 h 371475"/>
                <a:gd name="connsiteX10" fmla="*/ 38100 w 180975"/>
                <a:gd name="connsiteY10" fmla="*/ 358140 h 371475"/>
                <a:gd name="connsiteX11" fmla="*/ 40957 w 180975"/>
                <a:gd name="connsiteY11" fmla="*/ 357188 h 371475"/>
                <a:gd name="connsiteX12" fmla="*/ 50482 w 180975"/>
                <a:gd name="connsiteY12" fmla="*/ 333375 h 371475"/>
                <a:gd name="connsiteX13" fmla="*/ 54293 w 180975"/>
                <a:gd name="connsiteY13" fmla="*/ 311468 h 371475"/>
                <a:gd name="connsiteX14" fmla="*/ 111443 w 180975"/>
                <a:gd name="connsiteY14" fmla="*/ 206693 h 371475"/>
                <a:gd name="connsiteX15" fmla="*/ 134303 w 180975"/>
                <a:gd name="connsiteY15" fmla="*/ 135255 h 371475"/>
                <a:gd name="connsiteX16" fmla="*/ 181928 w 180975"/>
                <a:gd name="connsiteY16" fmla="*/ 44768 h 371475"/>
                <a:gd name="connsiteX17" fmla="*/ 139065 w 180975"/>
                <a:gd name="connsiteY17"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975" h="371475">
                  <a:moveTo>
                    <a:pt x="139065" y="0"/>
                  </a:moveTo>
                  <a:cubicBezTo>
                    <a:pt x="107632" y="21908"/>
                    <a:pt x="102870" y="40958"/>
                    <a:pt x="96203" y="58103"/>
                  </a:cubicBezTo>
                  <a:cubicBezTo>
                    <a:pt x="96203" y="58103"/>
                    <a:pt x="85725" y="162877"/>
                    <a:pt x="78105" y="174308"/>
                  </a:cubicBezTo>
                  <a:cubicBezTo>
                    <a:pt x="60960" y="199073"/>
                    <a:pt x="33338" y="298133"/>
                    <a:pt x="33338" y="305753"/>
                  </a:cubicBezTo>
                  <a:cubicBezTo>
                    <a:pt x="12382" y="323850"/>
                    <a:pt x="8573" y="331470"/>
                    <a:pt x="8573" y="331470"/>
                  </a:cubicBezTo>
                  <a:lnTo>
                    <a:pt x="0" y="371475"/>
                  </a:lnTo>
                  <a:cubicBezTo>
                    <a:pt x="0" y="371475"/>
                    <a:pt x="0" y="374333"/>
                    <a:pt x="3810" y="370523"/>
                  </a:cubicBezTo>
                  <a:cubicBezTo>
                    <a:pt x="9525" y="362903"/>
                    <a:pt x="20955" y="345758"/>
                    <a:pt x="24765" y="335280"/>
                  </a:cubicBezTo>
                  <a:cubicBezTo>
                    <a:pt x="26670" y="329565"/>
                    <a:pt x="36195" y="328613"/>
                    <a:pt x="36195" y="328613"/>
                  </a:cubicBezTo>
                  <a:lnTo>
                    <a:pt x="40005" y="335280"/>
                  </a:lnTo>
                  <a:lnTo>
                    <a:pt x="38100" y="358140"/>
                  </a:lnTo>
                  <a:lnTo>
                    <a:pt x="40957" y="357188"/>
                  </a:lnTo>
                  <a:cubicBezTo>
                    <a:pt x="40957" y="357188"/>
                    <a:pt x="50482" y="343853"/>
                    <a:pt x="50482" y="333375"/>
                  </a:cubicBezTo>
                  <a:cubicBezTo>
                    <a:pt x="50482" y="326708"/>
                    <a:pt x="54293" y="320993"/>
                    <a:pt x="54293" y="311468"/>
                  </a:cubicBezTo>
                  <a:cubicBezTo>
                    <a:pt x="54293" y="301943"/>
                    <a:pt x="100965" y="223838"/>
                    <a:pt x="111443" y="206693"/>
                  </a:cubicBezTo>
                  <a:cubicBezTo>
                    <a:pt x="121920" y="189548"/>
                    <a:pt x="120015" y="156210"/>
                    <a:pt x="134303" y="135255"/>
                  </a:cubicBezTo>
                  <a:cubicBezTo>
                    <a:pt x="148590" y="114300"/>
                    <a:pt x="178118" y="64770"/>
                    <a:pt x="181928" y="44768"/>
                  </a:cubicBezTo>
                  <a:cubicBezTo>
                    <a:pt x="185738" y="23813"/>
                    <a:pt x="139065" y="0"/>
                    <a:pt x="139065" y="0"/>
                  </a:cubicBezTo>
                  <a:close/>
                </a:path>
              </a:pathLst>
            </a:custGeom>
            <a:solidFill>
              <a:srgbClr val="DDAC9E"/>
            </a:solidFill>
            <a:ln w="9525"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B2AAC9FB-BD64-486C-9B37-0C3B4D3E2EC4}"/>
                </a:ext>
              </a:extLst>
            </p:cNvPr>
            <p:cNvSpPr/>
            <p:nvPr/>
          </p:nvSpPr>
          <p:spPr>
            <a:xfrm>
              <a:off x="5486400" y="3308032"/>
              <a:ext cx="114300" cy="266700"/>
            </a:xfrm>
            <a:custGeom>
              <a:avLst/>
              <a:gdLst>
                <a:gd name="connsiteX0" fmla="*/ 71438 w 114300"/>
                <a:gd name="connsiteY0" fmla="*/ 0 h 266700"/>
                <a:gd name="connsiteX1" fmla="*/ 40005 w 114300"/>
                <a:gd name="connsiteY1" fmla="*/ 134303 h 266700"/>
                <a:gd name="connsiteX2" fmla="*/ 0 w 114300"/>
                <a:gd name="connsiteY2" fmla="*/ 253365 h 266700"/>
                <a:gd name="connsiteX3" fmla="*/ 32385 w 114300"/>
                <a:gd name="connsiteY3" fmla="*/ 268605 h 266700"/>
                <a:gd name="connsiteX4" fmla="*/ 89535 w 114300"/>
                <a:gd name="connsiteY4" fmla="*/ 161925 h 266700"/>
                <a:gd name="connsiteX5" fmla="*/ 116205 w 114300"/>
                <a:gd name="connsiteY5" fmla="*/ 84772 h 266700"/>
                <a:gd name="connsiteX6" fmla="*/ 71438 w 114300"/>
                <a:gd name="connsiteY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266700">
                  <a:moveTo>
                    <a:pt x="71438" y="0"/>
                  </a:moveTo>
                  <a:cubicBezTo>
                    <a:pt x="48577" y="21907"/>
                    <a:pt x="43815" y="114300"/>
                    <a:pt x="40005" y="134303"/>
                  </a:cubicBezTo>
                  <a:cubicBezTo>
                    <a:pt x="35243" y="154305"/>
                    <a:pt x="0" y="253365"/>
                    <a:pt x="0" y="253365"/>
                  </a:cubicBezTo>
                  <a:lnTo>
                    <a:pt x="32385" y="268605"/>
                  </a:lnTo>
                  <a:cubicBezTo>
                    <a:pt x="32385" y="268605"/>
                    <a:pt x="86677" y="179070"/>
                    <a:pt x="89535" y="161925"/>
                  </a:cubicBezTo>
                  <a:cubicBezTo>
                    <a:pt x="92392" y="144780"/>
                    <a:pt x="116205" y="84772"/>
                    <a:pt x="116205" y="84772"/>
                  </a:cubicBezTo>
                  <a:lnTo>
                    <a:pt x="71438" y="0"/>
                  </a:lnTo>
                  <a:close/>
                </a:path>
              </a:pathLst>
            </a:custGeom>
            <a:solidFill>
              <a:srgbClr val="FFFFFF"/>
            </a:solidFill>
            <a:ln w="9525"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FD1751A1-2CFF-46A4-9687-68037A82D562}"/>
                </a:ext>
              </a:extLst>
            </p:cNvPr>
            <p:cNvSpPr/>
            <p:nvPr/>
          </p:nvSpPr>
          <p:spPr>
            <a:xfrm>
              <a:off x="5481638" y="3558540"/>
              <a:ext cx="38100" cy="28575"/>
            </a:xfrm>
            <a:custGeom>
              <a:avLst/>
              <a:gdLst>
                <a:gd name="connsiteX0" fmla="*/ 4763 w 38100"/>
                <a:gd name="connsiteY0" fmla="*/ 0 h 28575"/>
                <a:gd name="connsiteX1" fmla="*/ 45720 w 38100"/>
                <a:gd name="connsiteY1" fmla="*/ 20002 h 28575"/>
                <a:gd name="connsiteX2" fmla="*/ 34290 w 38100"/>
                <a:gd name="connsiteY2" fmla="*/ 31433 h 28575"/>
                <a:gd name="connsiteX3" fmla="*/ 0 w 38100"/>
                <a:gd name="connsiteY3" fmla="*/ 16193 h 28575"/>
              </a:gdLst>
              <a:ahLst/>
              <a:cxnLst>
                <a:cxn ang="0">
                  <a:pos x="connsiteX0" y="connsiteY0"/>
                </a:cxn>
                <a:cxn ang="0">
                  <a:pos x="connsiteX1" y="connsiteY1"/>
                </a:cxn>
                <a:cxn ang="0">
                  <a:pos x="connsiteX2" y="connsiteY2"/>
                </a:cxn>
                <a:cxn ang="0">
                  <a:pos x="connsiteX3" y="connsiteY3"/>
                </a:cxn>
              </a:cxnLst>
              <a:rect l="l" t="t" r="r" b="b"/>
              <a:pathLst>
                <a:path w="38100" h="28575">
                  <a:moveTo>
                    <a:pt x="4763" y="0"/>
                  </a:moveTo>
                  <a:lnTo>
                    <a:pt x="45720" y="20002"/>
                  </a:lnTo>
                  <a:lnTo>
                    <a:pt x="34290" y="31433"/>
                  </a:lnTo>
                  <a:lnTo>
                    <a:pt x="0" y="16193"/>
                  </a:lnTo>
                  <a:close/>
                </a:path>
              </a:pathLst>
            </a:custGeom>
            <a:solidFill>
              <a:srgbClr val="D1E6E8"/>
            </a:solidFill>
            <a:ln w="9525"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942CC2CE-4609-473B-B230-C639F99F24DD}"/>
                </a:ext>
              </a:extLst>
            </p:cNvPr>
            <p:cNvSpPr/>
            <p:nvPr/>
          </p:nvSpPr>
          <p:spPr>
            <a:xfrm>
              <a:off x="5667375" y="3610927"/>
              <a:ext cx="95250" cy="47625"/>
            </a:xfrm>
            <a:custGeom>
              <a:avLst/>
              <a:gdLst>
                <a:gd name="connsiteX0" fmla="*/ 0 w 95250"/>
                <a:gd name="connsiteY0" fmla="*/ 52388 h 47625"/>
                <a:gd name="connsiteX1" fmla="*/ 101917 w 95250"/>
                <a:gd name="connsiteY1" fmla="*/ 53340 h 47625"/>
                <a:gd name="connsiteX2" fmla="*/ 84773 w 95250"/>
                <a:gd name="connsiteY2" fmla="*/ 0 h 47625"/>
                <a:gd name="connsiteX3" fmla="*/ 17145 w 95250"/>
                <a:gd name="connsiteY3" fmla="*/ 2858 h 47625"/>
              </a:gdLst>
              <a:ahLst/>
              <a:cxnLst>
                <a:cxn ang="0">
                  <a:pos x="connsiteX0" y="connsiteY0"/>
                </a:cxn>
                <a:cxn ang="0">
                  <a:pos x="connsiteX1" y="connsiteY1"/>
                </a:cxn>
                <a:cxn ang="0">
                  <a:pos x="connsiteX2" y="connsiteY2"/>
                </a:cxn>
                <a:cxn ang="0">
                  <a:pos x="connsiteX3" y="connsiteY3"/>
                </a:cxn>
              </a:cxnLst>
              <a:rect l="l" t="t" r="r" b="b"/>
              <a:pathLst>
                <a:path w="95250" h="47625">
                  <a:moveTo>
                    <a:pt x="0" y="52388"/>
                  </a:moveTo>
                  <a:lnTo>
                    <a:pt x="101917" y="53340"/>
                  </a:lnTo>
                  <a:lnTo>
                    <a:pt x="84773" y="0"/>
                  </a:lnTo>
                  <a:lnTo>
                    <a:pt x="17145" y="2858"/>
                  </a:lnTo>
                  <a:close/>
                </a:path>
              </a:pathLst>
            </a:custGeom>
            <a:solidFill>
              <a:srgbClr val="FFFFFF"/>
            </a:solidFill>
            <a:ln w="9525"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56D86F32-D0FA-44B4-AF4E-39E602E52CA8}"/>
                </a:ext>
              </a:extLst>
            </p:cNvPr>
            <p:cNvSpPr/>
            <p:nvPr/>
          </p:nvSpPr>
          <p:spPr>
            <a:xfrm>
              <a:off x="5779770" y="3609023"/>
              <a:ext cx="133350" cy="47625"/>
            </a:xfrm>
            <a:custGeom>
              <a:avLst/>
              <a:gdLst>
                <a:gd name="connsiteX0" fmla="*/ 0 w 133350"/>
                <a:gd name="connsiteY0" fmla="*/ 2857 h 47625"/>
                <a:gd name="connsiteX1" fmla="*/ 22860 w 133350"/>
                <a:gd name="connsiteY1" fmla="*/ 55245 h 47625"/>
                <a:gd name="connsiteX2" fmla="*/ 133350 w 133350"/>
                <a:gd name="connsiteY2" fmla="*/ 49530 h 47625"/>
                <a:gd name="connsiteX3" fmla="*/ 76200 w 133350"/>
                <a:gd name="connsiteY3" fmla="*/ 0 h 47625"/>
              </a:gdLst>
              <a:ahLst/>
              <a:cxnLst>
                <a:cxn ang="0">
                  <a:pos x="connsiteX0" y="connsiteY0"/>
                </a:cxn>
                <a:cxn ang="0">
                  <a:pos x="connsiteX1" y="connsiteY1"/>
                </a:cxn>
                <a:cxn ang="0">
                  <a:pos x="connsiteX2" y="connsiteY2"/>
                </a:cxn>
                <a:cxn ang="0">
                  <a:pos x="connsiteX3" y="connsiteY3"/>
                </a:cxn>
              </a:cxnLst>
              <a:rect l="l" t="t" r="r" b="b"/>
              <a:pathLst>
                <a:path w="133350" h="47625">
                  <a:moveTo>
                    <a:pt x="0" y="2857"/>
                  </a:moveTo>
                  <a:lnTo>
                    <a:pt x="22860" y="55245"/>
                  </a:lnTo>
                  <a:lnTo>
                    <a:pt x="133350" y="49530"/>
                  </a:lnTo>
                  <a:lnTo>
                    <a:pt x="76200" y="0"/>
                  </a:lnTo>
                  <a:close/>
                </a:path>
              </a:pathLst>
            </a:custGeom>
            <a:solidFill>
              <a:srgbClr val="E5E0DA"/>
            </a:solidFill>
            <a:ln w="9525"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69E0E4B4-0100-442B-A73A-BEAA34B3D113}"/>
                </a:ext>
              </a:extLst>
            </p:cNvPr>
            <p:cNvSpPr/>
            <p:nvPr/>
          </p:nvSpPr>
          <p:spPr>
            <a:xfrm>
              <a:off x="5876925" y="3602355"/>
              <a:ext cx="133350" cy="47625"/>
            </a:xfrm>
            <a:custGeom>
              <a:avLst/>
              <a:gdLst>
                <a:gd name="connsiteX0" fmla="*/ 0 w 133350"/>
                <a:gd name="connsiteY0" fmla="*/ 2858 h 47625"/>
                <a:gd name="connsiteX1" fmla="*/ 23813 w 133350"/>
                <a:gd name="connsiteY1" fmla="*/ 55245 h 47625"/>
                <a:gd name="connsiteX2" fmla="*/ 133350 w 133350"/>
                <a:gd name="connsiteY2" fmla="*/ 49530 h 47625"/>
                <a:gd name="connsiteX3" fmla="*/ 76200 w 133350"/>
                <a:gd name="connsiteY3" fmla="*/ 0 h 47625"/>
              </a:gdLst>
              <a:ahLst/>
              <a:cxnLst>
                <a:cxn ang="0">
                  <a:pos x="connsiteX0" y="connsiteY0"/>
                </a:cxn>
                <a:cxn ang="0">
                  <a:pos x="connsiteX1" y="connsiteY1"/>
                </a:cxn>
                <a:cxn ang="0">
                  <a:pos x="connsiteX2" y="connsiteY2"/>
                </a:cxn>
                <a:cxn ang="0">
                  <a:pos x="connsiteX3" y="connsiteY3"/>
                </a:cxn>
              </a:cxnLst>
              <a:rect l="l" t="t" r="r" b="b"/>
              <a:pathLst>
                <a:path w="133350" h="47625">
                  <a:moveTo>
                    <a:pt x="0" y="2858"/>
                  </a:moveTo>
                  <a:lnTo>
                    <a:pt x="23813" y="55245"/>
                  </a:lnTo>
                  <a:lnTo>
                    <a:pt x="133350" y="49530"/>
                  </a:lnTo>
                  <a:lnTo>
                    <a:pt x="76200" y="0"/>
                  </a:lnTo>
                  <a:close/>
                </a:path>
              </a:pathLst>
            </a:custGeom>
            <a:solidFill>
              <a:srgbClr val="FFFFFF"/>
            </a:solidFill>
            <a:ln w="9525"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8BE552D1-6EA5-4FE3-A554-DAEB94A47F94}"/>
                </a:ext>
              </a:extLst>
            </p:cNvPr>
            <p:cNvSpPr/>
            <p:nvPr/>
          </p:nvSpPr>
          <p:spPr>
            <a:xfrm>
              <a:off x="5880735" y="3518535"/>
              <a:ext cx="95250" cy="47625"/>
            </a:xfrm>
            <a:custGeom>
              <a:avLst/>
              <a:gdLst>
                <a:gd name="connsiteX0" fmla="*/ 26670 w 95250"/>
                <a:gd name="connsiteY0" fmla="*/ 56198 h 47625"/>
                <a:gd name="connsiteX1" fmla="*/ 42863 w 95250"/>
                <a:gd name="connsiteY1" fmla="*/ 50482 h 47625"/>
                <a:gd name="connsiteX2" fmla="*/ 64770 w 95250"/>
                <a:gd name="connsiteY2" fmla="*/ 37148 h 47625"/>
                <a:gd name="connsiteX3" fmla="*/ 100965 w 95250"/>
                <a:gd name="connsiteY3" fmla="*/ 20955 h 47625"/>
                <a:gd name="connsiteX4" fmla="*/ 87630 w 95250"/>
                <a:gd name="connsiteY4" fmla="*/ 0 h 47625"/>
                <a:gd name="connsiteX5" fmla="*/ 19050 w 95250"/>
                <a:gd name="connsiteY5" fmla="*/ 21907 h 47625"/>
                <a:gd name="connsiteX6" fmla="*/ 0 w 95250"/>
                <a:gd name="connsiteY6" fmla="*/ 34290 h 47625"/>
                <a:gd name="connsiteX7" fmla="*/ 26670 w 95250"/>
                <a:gd name="connsiteY7" fmla="*/ 561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47625">
                  <a:moveTo>
                    <a:pt x="26670" y="56198"/>
                  </a:moveTo>
                  <a:cubicBezTo>
                    <a:pt x="29527" y="55245"/>
                    <a:pt x="38100" y="53340"/>
                    <a:pt x="42863" y="50482"/>
                  </a:cubicBezTo>
                  <a:cubicBezTo>
                    <a:pt x="46673" y="48577"/>
                    <a:pt x="61913" y="38100"/>
                    <a:pt x="64770" y="37148"/>
                  </a:cubicBezTo>
                  <a:cubicBezTo>
                    <a:pt x="67627" y="36195"/>
                    <a:pt x="100013" y="21907"/>
                    <a:pt x="100965" y="20955"/>
                  </a:cubicBezTo>
                  <a:cubicBezTo>
                    <a:pt x="102870" y="20002"/>
                    <a:pt x="87630" y="0"/>
                    <a:pt x="87630" y="0"/>
                  </a:cubicBezTo>
                  <a:cubicBezTo>
                    <a:pt x="87630" y="0"/>
                    <a:pt x="24765" y="21907"/>
                    <a:pt x="19050" y="21907"/>
                  </a:cubicBezTo>
                  <a:cubicBezTo>
                    <a:pt x="13335" y="21907"/>
                    <a:pt x="0" y="32385"/>
                    <a:pt x="0" y="34290"/>
                  </a:cubicBezTo>
                  <a:cubicBezTo>
                    <a:pt x="0" y="37148"/>
                    <a:pt x="26670" y="56198"/>
                    <a:pt x="26670" y="56198"/>
                  </a:cubicBezTo>
                  <a:close/>
                </a:path>
              </a:pathLst>
            </a:custGeom>
            <a:solidFill>
              <a:srgbClr val="F7D8D0"/>
            </a:solidFill>
            <a:ln w="9525"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E177201D-8BC3-4C9D-B00D-72262FF54124}"/>
                </a:ext>
              </a:extLst>
            </p:cNvPr>
            <p:cNvSpPr/>
            <p:nvPr/>
          </p:nvSpPr>
          <p:spPr>
            <a:xfrm>
              <a:off x="5805488" y="3482340"/>
              <a:ext cx="114300" cy="66675"/>
            </a:xfrm>
            <a:custGeom>
              <a:avLst/>
              <a:gdLst>
                <a:gd name="connsiteX0" fmla="*/ 0 w 114300"/>
                <a:gd name="connsiteY0" fmla="*/ 43815 h 66675"/>
                <a:gd name="connsiteX1" fmla="*/ 29527 w 114300"/>
                <a:gd name="connsiteY1" fmla="*/ 0 h 66675"/>
                <a:gd name="connsiteX2" fmla="*/ 120015 w 114300"/>
                <a:gd name="connsiteY2" fmla="*/ 30480 h 66675"/>
                <a:gd name="connsiteX3" fmla="*/ 92392 w 114300"/>
                <a:gd name="connsiteY3" fmla="*/ 73343 h 66675"/>
              </a:gdLst>
              <a:ahLst/>
              <a:cxnLst>
                <a:cxn ang="0">
                  <a:pos x="connsiteX0" y="connsiteY0"/>
                </a:cxn>
                <a:cxn ang="0">
                  <a:pos x="connsiteX1" y="connsiteY1"/>
                </a:cxn>
                <a:cxn ang="0">
                  <a:pos x="connsiteX2" y="connsiteY2"/>
                </a:cxn>
                <a:cxn ang="0">
                  <a:pos x="connsiteX3" y="connsiteY3"/>
                </a:cxn>
              </a:cxnLst>
              <a:rect l="l" t="t" r="r" b="b"/>
              <a:pathLst>
                <a:path w="114300" h="66675">
                  <a:moveTo>
                    <a:pt x="0" y="43815"/>
                  </a:moveTo>
                  <a:lnTo>
                    <a:pt x="29527" y="0"/>
                  </a:lnTo>
                  <a:lnTo>
                    <a:pt x="120015" y="30480"/>
                  </a:lnTo>
                  <a:lnTo>
                    <a:pt x="92392" y="73343"/>
                  </a:lnTo>
                  <a:close/>
                </a:path>
              </a:pathLst>
            </a:custGeom>
            <a:solidFill>
              <a:srgbClr val="000000"/>
            </a:solidFill>
            <a:ln w="9525"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186C3F7-D1AF-40D3-8FA6-93C3B2BC2641}"/>
                </a:ext>
              </a:extLst>
            </p:cNvPr>
            <p:cNvSpPr/>
            <p:nvPr/>
          </p:nvSpPr>
          <p:spPr>
            <a:xfrm>
              <a:off x="5773102" y="3526155"/>
              <a:ext cx="123825" cy="57150"/>
            </a:xfrm>
            <a:custGeom>
              <a:avLst/>
              <a:gdLst>
                <a:gd name="connsiteX0" fmla="*/ 32385 w 123825"/>
                <a:gd name="connsiteY0" fmla="*/ 0 h 57150"/>
                <a:gd name="connsiteX1" fmla="*/ 0 w 123825"/>
                <a:gd name="connsiteY1" fmla="*/ 32385 h 57150"/>
                <a:gd name="connsiteX2" fmla="*/ 91440 w 123825"/>
                <a:gd name="connsiteY2" fmla="*/ 63818 h 57150"/>
                <a:gd name="connsiteX3" fmla="*/ 124777 w 123825"/>
                <a:gd name="connsiteY3" fmla="*/ 29528 h 57150"/>
              </a:gdLst>
              <a:ahLst/>
              <a:cxnLst>
                <a:cxn ang="0">
                  <a:pos x="connsiteX0" y="connsiteY0"/>
                </a:cxn>
                <a:cxn ang="0">
                  <a:pos x="connsiteX1" y="connsiteY1"/>
                </a:cxn>
                <a:cxn ang="0">
                  <a:pos x="connsiteX2" y="connsiteY2"/>
                </a:cxn>
                <a:cxn ang="0">
                  <a:pos x="connsiteX3" y="connsiteY3"/>
                </a:cxn>
              </a:cxnLst>
              <a:rect l="l" t="t" r="r" b="b"/>
              <a:pathLst>
                <a:path w="123825" h="57150">
                  <a:moveTo>
                    <a:pt x="32385" y="0"/>
                  </a:moveTo>
                  <a:lnTo>
                    <a:pt x="0" y="32385"/>
                  </a:lnTo>
                  <a:lnTo>
                    <a:pt x="91440" y="63818"/>
                  </a:lnTo>
                  <a:lnTo>
                    <a:pt x="124777" y="29528"/>
                  </a:lnTo>
                  <a:close/>
                </a:path>
              </a:pathLst>
            </a:custGeom>
            <a:solidFill>
              <a:srgbClr val="000000"/>
            </a:solidFill>
            <a:ln w="9525"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35297D96-637F-4646-B171-2793F34C51FC}"/>
                </a:ext>
              </a:extLst>
            </p:cNvPr>
            <p:cNvSpPr/>
            <p:nvPr/>
          </p:nvSpPr>
          <p:spPr>
            <a:xfrm>
              <a:off x="5804535" y="3487102"/>
              <a:ext cx="104775" cy="66675"/>
            </a:xfrm>
            <a:custGeom>
              <a:avLst/>
              <a:gdLst>
                <a:gd name="connsiteX0" fmla="*/ 0 w 104775"/>
                <a:gd name="connsiteY0" fmla="*/ 39052 h 66675"/>
                <a:gd name="connsiteX1" fmla="*/ 22860 w 104775"/>
                <a:gd name="connsiteY1" fmla="*/ 0 h 66675"/>
                <a:gd name="connsiteX2" fmla="*/ 106680 w 104775"/>
                <a:gd name="connsiteY2" fmla="*/ 31433 h 66675"/>
                <a:gd name="connsiteX3" fmla="*/ 82867 w 1047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04775" h="66675">
                  <a:moveTo>
                    <a:pt x="0" y="39052"/>
                  </a:moveTo>
                  <a:lnTo>
                    <a:pt x="22860" y="0"/>
                  </a:lnTo>
                  <a:lnTo>
                    <a:pt x="106680" y="31433"/>
                  </a:lnTo>
                  <a:lnTo>
                    <a:pt x="82867" y="66675"/>
                  </a:lnTo>
                  <a:close/>
                </a:path>
              </a:pathLst>
            </a:custGeom>
            <a:solidFill>
              <a:srgbClr val="E5E0DA"/>
            </a:solidFill>
            <a:ln w="9525"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4E1DCC4B-BBD1-4F26-AB1E-6155B3BFE37D}"/>
                </a:ext>
              </a:extLst>
            </p:cNvPr>
            <p:cNvSpPr/>
            <p:nvPr/>
          </p:nvSpPr>
          <p:spPr>
            <a:xfrm>
              <a:off x="5770245" y="3522345"/>
              <a:ext cx="114300" cy="57150"/>
            </a:xfrm>
            <a:custGeom>
              <a:avLst/>
              <a:gdLst>
                <a:gd name="connsiteX0" fmla="*/ 35242 w 114300"/>
                <a:gd name="connsiteY0" fmla="*/ 0 h 57150"/>
                <a:gd name="connsiteX1" fmla="*/ 0 w 114300"/>
                <a:gd name="connsiteY1" fmla="*/ 27622 h 57150"/>
                <a:gd name="connsiteX2" fmla="*/ 87630 w 114300"/>
                <a:gd name="connsiteY2" fmla="*/ 59055 h 57150"/>
                <a:gd name="connsiteX3" fmla="*/ 118110 w 114300"/>
                <a:gd name="connsiteY3" fmla="*/ 29527 h 57150"/>
              </a:gdLst>
              <a:ahLst/>
              <a:cxnLst>
                <a:cxn ang="0">
                  <a:pos x="connsiteX0" y="connsiteY0"/>
                </a:cxn>
                <a:cxn ang="0">
                  <a:pos x="connsiteX1" y="connsiteY1"/>
                </a:cxn>
                <a:cxn ang="0">
                  <a:pos x="connsiteX2" y="connsiteY2"/>
                </a:cxn>
                <a:cxn ang="0">
                  <a:pos x="connsiteX3" y="connsiteY3"/>
                </a:cxn>
              </a:cxnLst>
              <a:rect l="l" t="t" r="r" b="b"/>
              <a:pathLst>
                <a:path w="114300" h="57150">
                  <a:moveTo>
                    <a:pt x="35242" y="0"/>
                  </a:moveTo>
                  <a:lnTo>
                    <a:pt x="0" y="27622"/>
                  </a:lnTo>
                  <a:lnTo>
                    <a:pt x="87630" y="59055"/>
                  </a:lnTo>
                  <a:lnTo>
                    <a:pt x="118110" y="29527"/>
                  </a:lnTo>
                  <a:close/>
                </a:path>
              </a:pathLst>
            </a:custGeom>
            <a:solidFill>
              <a:srgbClr val="E5E0DA"/>
            </a:solidFill>
            <a:ln w="9525"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E3A1A837-D934-42E7-8ED3-50F8FB460289}"/>
                </a:ext>
              </a:extLst>
            </p:cNvPr>
            <p:cNvSpPr/>
            <p:nvPr/>
          </p:nvSpPr>
          <p:spPr>
            <a:xfrm>
              <a:off x="5864293" y="3516630"/>
              <a:ext cx="114300" cy="47625"/>
            </a:xfrm>
            <a:custGeom>
              <a:avLst/>
              <a:gdLst>
                <a:gd name="connsiteX0" fmla="*/ 97404 w 114300"/>
                <a:gd name="connsiteY0" fmla="*/ 0 h 47625"/>
                <a:gd name="connsiteX1" fmla="*/ 65972 w 114300"/>
                <a:gd name="connsiteY1" fmla="*/ 11430 h 47625"/>
                <a:gd name="connsiteX2" fmla="*/ 36444 w 114300"/>
                <a:gd name="connsiteY2" fmla="*/ 9525 h 47625"/>
                <a:gd name="connsiteX3" fmla="*/ 11679 w 114300"/>
                <a:gd name="connsiteY3" fmla="*/ 19050 h 47625"/>
                <a:gd name="connsiteX4" fmla="*/ 249 w 114300"/>
                <a:gd name="connsiteY4" fmla="*/ 21908 h 47625"/>
                <a:gd name="connsiteX5" fmla="*/ 13584 w 114300"/>
                <a:gd name="connsiteY5" fmla="*/ 28575 h 47625"/>
                <a:gd name="connsiteX6" fmla="*/ 26919 w 114300"/>
                <a:gd name="connsiteY6" fmla="*/ 26670 h 47625"/>
                <a:gd name="connsiteX7" fmla="*/ 44064 w 114300"/>
                <a:gd name="connsiteY7" fmla="*/ 55245 h 47625"/>
                <a:gd name="connsiteX8" fmla="*/ 52637 w 114300"/>
                <a:gd name="connsiteY8" fmla="*/ 54293 h 47625"/>
                <a:gd name="connsiteX9" fmla="*/ 114549 w 114300"/>
                <a:gd name="connsiteY9" fmla="*/ 20003 h 47625"/>
                <a:gd name="connsiteX10" fmla="*/ 97404 w 11430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47625">
                  <a:moveTo>
                    <a:pt x="97404" y="0"/>
                  </a:moveTo>
                  <a:cubicBezTo>
                    <a:pt x="82164" y="8573"/>
                    <a:pt x="68829" y="11430"/>
                    <a:pt x="65972" y="11430"/>
                  </a:cubicBezTo>
                  <a:cubicBezTo>
                    <a:pt x="63114" y="11430"/>
                    <a:pt x="40254" y="8573"/>
                    <a:pt x="36444" y="9525"/>
                  </a:cubicBezTo>
                  <a:cubicBezTo>
                    <a:pt x="32634" y="10478"/>
                    <a:pt x="15489" y="19050"/>
                    <a:pt x="11679" y="19050"/>
                  </a:cubicBezTo>
                  <a:cubicBezTo>
                    <a:pt x="7869" y="19050"/>
                    <a:pt x="-1656" y="18098"/>
                    <a:pt x="249" y="21908"/>
                  </a:cubicBezTo>
                  <a:cubicBezTo>
                    <a:pt x="1202" y="25718"/>
                    <a:pt x="10727" y="30480"/>
                    <a:pt x="13584" y="28575"/>
                  </a:cubicBezTo>
                  <a:cubicBezTo>
                    <a:pt x="16442" y="27623"/>
                    <a:pt x="23109" y="27623"/>
                    <a:pt x="26919" y="26670"/>
                  </a:cubicBezTo>
                  <a:cubicBezTo>
                    <a:pt x="29777" y="25718"/>
                    <a:pt x="37397" y="47625"/>
                    <a:pt x="44064" y="55245"/>
                  </a:cubicBezTo>
                  <a:cubicBezTo>
                    <a:pt x="45969" y="57150"/>
                    <a:pt x="51684" y="54293"/>
                    <a:pt x="52637" y="54293"/>
                  </a:cubicBezTo>
                  <a:cubicBezTo>
                    <a:pt x="57399" y="54293"/>
                    <a:pt x="114549" y="20003"/>
                    <a:pt x="114549" y="20003"/>
                  </a:cubicBezTo>
                  <a:lnTo>
                    <a:pt x="97404" y="0"/>
                  </a:lnTo>
                  <a:close/>
                </a:path>
              </a:pathLst>
            </a:custGeom>
            <a:solidFill>
              <a:srgbClr val="DDAC9E"/>
            </a:solidFill>
            <a:ln w="9525"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75380F6F-B783-4888-966B-EA7A82A32BE2}"/>
                </a:ext>
              </a:extLst>
            </p:cNvPr>
            <p:cNvSpPr/>
            <p:nvPr/>
          </p:nvSpPr>
          <p:spPr>
            <a:xfrm>
              <a:off x="5866955" y="3545112"/>
              <a:ext cx="47625" cy="28575"/>
            </a:xfrm>
            <a:custGeom>
              <a:avLst/>
              <a:gdLst>
                <a:gd name="connsiteX0" fmla="*/ 47118 w 47625"/>
                <a:gd name="connsiteY0" fmla="*/ 25810 h 28575"/>
                <a:gd name="connsiteX1" fmla="*/ 52833 w 47625"/>
                <a:gd name="connsiteY1" fmla="*/ 18190 h 28575"/>
                <a:gd name="connsiteX2" fmla="*/ 53785 w 47625"/>
                <a:gd name="connsiteY2" fmla="*/ 10570 h 28575"/>
                <a:gd name="connsiteX3" fmla="*/ 47118 w 47625"/>
                <a:gd name="connsiteY3" fmla="*/ 12475 h 28575"/>
                <a:gd name="connsiteX4" fmla="*/ 41403 w 47625"/>
                <a:gd name="connsiteY4" fmla="*/ 19143 h 28575"/>
                <a:gd name="connsiteX5" fmla="*/ 44260 w 47625"/>
                <a:gd name="connsiteY5" fmla="*/ 14380 h 28575"/>
                <a:gd name="connsiteX6" fmla="*/ 43308 w 47625"/>
                <a:gd name="connsiteY6" fmla="*/ 2950 h 28575"/>
                <a:gd name="connsiteX7" fmla="*/ 33783 w 47625"/>
                <a:gd name="connsiteY7" fmla="*/ 13428 h 28575"/>
                <a:gd name="connsiteX8" fmla="*/ 34735 w 47625"/>
                <a:gd name="connsiteY8" fmla="*/ 93 h 28575"/>
                <a:gd name="connsiteX9" fmla="*/ 24258 w 47625"/>
                <a:gd name="connsiteY9" fmla="*/ 8665 h 28575"/>
                <a:gd name="connsiteX10" fmla="*/ 19495 w 47625"/>
                <a:gd name="connsiteY10" fmla="*/ 11523 h 28575"/>
                <a:gd name="connsiteX11" fmla="*/ 24258 w 47625"/>
                <a:gd name="connsiteY11" fmla="*/ 3903 h 28575"/>
                <a:gd name="connsiteX12" fmla="*/ 20448 w 47625"/>
                <a:gd name="connsiteY12" fmla="*/ 93 h 28575"/>
                <a:gd name="connsiteX13" fmla="*/ 9970 w 47625"/>
                <a:gd name="connsiteY13" fmla="*/ 6760 h 28575"/>
                <a:gd name="connsiteX14" fmla="*/ 445 w 47625"/>
                <a:gd name="connsiteY14" fmla="*/ 11523 h 28575"/>
                <a:gd name="connsiteX15" fmla="*/ 4255 w 47625"/>
                <a:gd name="connsiteY15" fmla="*/ 20095 h 28575"/>
                <a:gd name="connsiteX16" fmla="*/ 10923 w 47625"/>
                <a:gd name="connsiteY16" fmla="*/ 20095 h 28575"/>
                <a:gd name="connsiteX17" fmla="*/ 17591 w 47625"/>
                <a:gd name="connsiteY17" fmla="*/ 25810 h 28575"/>
                <a:gd name="connsiteX18" fmla="*/ 24258 w 47625"/>
                <a:gd name="connsiteY18" fmla="*/ 25810 h 28575"/>
                <a:gd name="connsiteX19" fmla="*/ 30925 w 47625"/>
                <a:gd name="connsiteY19" fmla="*/ 29620 h 28575"/>
                <a:gd name="connsiteX20" fmla="*/ 38545 w 47625"/>
                <a:gd name="connsiteY20" fmla="*/ 30573 h 28575"/>
                <a:gd name="connsiteX21" fmla="*/ 47118 w 47625"/>
                <a:gd name="connsiteY21" fmla="*/ 258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625" h="28575">
                  <a:moveTo>
                    <a:pt x="47118" y="25810"/>
                  </a:moveTo>
                  <a:lnTo>
                    <a:pt x="52833" y="18190"/>
                  </a:lnTo>
                  <a:cubicBezTo>
                    <a:pt x="52833" y="18190"/>
                    <a:pt x="55691" y="15333"/>
                    <a:pt x="53785" y="10570"/>
                  </a:cubicBezTo>
                  <a:cubicBezTo>
                    <a:pt x="52833" y="8665"/>
                    <a:pt x="49023" y="10570"/>
                    <a:pt x="47118" y="12475"/>
                  </a:cubicBezTo>
                  <a:cubicBezTo>
                    <a:pt x="46166" y="13428"/>
                    <a:pt x="41403" y="19143"/>
                    <a:pt x="41403" y="19143"/>
                  </a:cubicBezTo>
                  <a:cubicBezTo>
                    <a:pt x="41403" y="19143"/>
                    <a:pt x="43308" y="17238"/>
                    <a:pt x="44260" y="14380"/>
                  </a:cubicBezTo>
                  <a:cubicBezTo>
                    <a:pt x="46166" y="9618"/>
                    <a:pt x="47118" y="4855"/>
                    <a:pt x="43308" y="2950"/>
                  </a:cubicBezTo>
                  <a:cubicBezTo>
                    <a:pt x="39498" y="1998"/>
                    <a:pt x="36641" y="10570"/>
                    <a:pt x="33783" y="13428"/>
                  </a:cubicBezTo>
                  <a:cubicBezTo>
                    <a:pt x="34735" y="10570"/>
                    <a:pt x="38545" y="1045"/>
                    <a:pt x="34735" y="93"/>
                  </a:cubicBezTo>
                  <a:cubicBezTo>
                    <a:pt x="31878" y="-860"/>
                    <a:pt x="25210" y="7713"/>
                    <a:pt x="24258" y="8665"/>
                  </a:cubicBezTo>
                  <a:cubicBezTo>
                    <a:pt x="23305" y="9618"/>
                    <a:pt x="19495" y="11523"/>
                    <a:pt x="19495" y="11523"/>
                  </a:cubicBezTo>
                  <a:cubicBezTo>
                    <a:pt x="19495" y="11523"/>
                    <a:pt x="24258" y="4855"/>
                    <a:pt x="24258" y="3903"/>
                  </a:cubicBezTo>
                  <a:cubicBezTo>
                    <a:pt x="24258" y="1998"/>
                    <a:pt x="23305" y="93"/>
                    <a:pt x="20448" y="93"/>
                  </a:cubicBezTo>
                  <a:cubicBezTo>
                    <a:pt x="17591" y="-860"/>
                    <a:pt x="11875" y="5808"/>
                    <a:pt x="9970" y="6760"/>
                  </a:cubicBezTo>
                  <a:cubicBezTo>
                    <a:pt x="9018" y="7713"/>
                    <a:pt x="1398" y="10570"/>
                    <a:pt x="445" y="11523"/>
                  </a:cubicBezTo>
                  <a:cubicBezTo>
                    <a:pt x="-1459" y="13428"/>
                    <a:pt x="3303" y="19143"/>
                    <a:pt x="4255" y="20095"/>
                  </a:cubicBezTo>
                  <a:cubicBezTo>
                    <a:pt x="5208" y="22000"/>
                    <a:pt x="9018" y="19143"/>
                    <a:pt x="10923" y="20095"/>
                  </a:cubicBezTo>
                  <a:cubicBezTo>
                    <a:pt x="11875" y="21048"/>
                    <a:pt x="14733" y="25810"/>
                    <a:pt x="17591" y="25810"/>
                  </a:cubicBezTo>
                  <a:cubicBezTo>
                    <a:pt x="20448" y="25810"/>
                    <a:pt x="24258" y="25810"/>
                    <a:pt x="24258" y="25810"/>
                  </a:cubicBezTo>
                  <a:cubicBezTo>
                    <a:pt x="24258" y="25810"/>
                    <a:pt x="27116" y="28668"/>
                    <a:pt x="30925" y="29620"/>
                  </a:cubicBezTo>
                  <a:cubicBezTo>
                    <a:pt x="34735" y="31525"/>
                    <a:pt x="36641" y="28668"/>
                    <a:pt x="38545" y="30573"/>
                  </a:cubicBezTo>
                  <a:cubicBezTo>
                    <a:pt x="39498" y="32478"/>
                    <a:pt x="47118" y="25810"/>
                    <a:pt x="47118" y="25810"/>
                  </a:cubicBezTo>
                  <a:close/>
                </a:path>
              </a:pathLst>
            </a:custGeom>
            <a:solidFill>
              <a:srgbClr val="E8C8BA"/>
            </a:solidFill>
            <a:ln w="9525"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C0B496B2-CCCA-4D07-B882-435D4E9D1EA8}"/>
                </a:ext>
              </a:extLst>
            </p:cNvPr>
            <p:cNvSpPr/>
            <p:nvPr/>
          </p:nvSpPr>
          <p:spPr>
            <a:xfrm>
              <a:off x="5942648" y="3294698"/>
              <a:ext cx="123825" cy="257175"/>
            </a:xfrm>
            <a:custGeom>
              <a:avLst/>
              <a:gdLst>
                <a:gd name="connsiteX0" fmla="*/ 70485 w 123825"/>
                <a:gd name="connsiteY0" fmla="*/ 0 h 257175"/>
                <a:gd name="connsiteX1" fmla="*/ 65723 w 123825"/>
                <a:gd name="connsiteY1" fmla="*/ 27622 h 257175"/>
                <a:gd name="connsiteX2" fmla="*/ 64770 w 123825"/>
                <a:gd name="connsiteY2" fmla="*/ 140970 h 257175"/>
                <a:gd name="connsiteX3" fmla="*/ 0 w 123825"/>
                <a:gd name="connsiteY3" fmla="*/ 223838 h 257175"/>
                <a:gd name="connsiteX4" fmla="*/ 27623 w 123825"/>
                <a:gd name="connsiteY4" fmla="*/ 261938 h 257175"/>
                <a:gd name="connsiteX5" fmla="*/ 109538 w 123825"/>
                <a:gd name="connsiteY5" fmla="*/ 180023 h 257175"/>
                <a:gd name="connsiteX6" fmla="*/ 125730 w 123825"/>
                <a:gd name="connsiteY6" fmla="*/ 55245 h 257175"/>
                <a:gd name="connsiteX7" fmla="*/ 70485 w 123825"/>
                <a:gd name="connsiteY7"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257175">
                  <a:moveTo>
                    <a:pt x="70485" y="0"/>
                  </a:moveTo>
                  <a:cubicBezTo>
                    <a:pt x="64770" y="4763"/>
                    <a:pt x="65723" y="20955"/>
                    <a:pt x="65723" y="27622"/>
                  </a:cubicBezTo>
                  <a:cubicBezTo>
                    <a:pt x="65723" y="33338"/>
                    <a:pt x="64770" y="133350"/>
                    <a:pt x="64770" y="140970"/>
                  </a:cubicBezTo>
                  <a:cubicBezTo>
                    <a:pt x="64770" y="148590"/>
                    <a:pt x="0" y="223838"/>
                    <a:pt x="0" y="223838"/>
                  </a:cubicBezTo>
                  <a:lnTo>
                    <a:pt x="27623" y="261938"/>
                  </a:lnTo>
                  <a:lnTo>
                    <a:pt x="109538" y="180023"/>
                  </a:lnTo>
                  <a:lnTo>
                    <a:pt x="125730" y="55245"/>
                  </a:lnTo>
                  <a:lnTo>
                    <a:pt x="70485" y="0"/>
                  </a:lnTo>
                  <a:close/>
                </a:path>
              </a:pathLst>
            </a:custGeom>
            <a:solidFill>
              <a:srgbClr val="000000"/>
            </a:solidFill>
            <a:ln w="9525"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B55D9EB-C74C-4EA1-9344-089E336D003F}"/>
                </a:ext>
              </a:extLst>
            </p:cNvPr>
            <p:cNvSpPr/>
            <p:nvPr/>
          </p:nvSpPr>
          <p:spPr>
            <a:xfrm>
              <a:off x="5915025" y="3525202"/>
              <a:ext cx="123825" cy="95250"/>
            </a:xfrm>
            <a:custGeom>
              <a:avLst/>
              <a:gdLst>
                <a:gd name="connsiteX0" fmla="*/ 92392 w 123825"/>
                <a:gd name="connsiteY0" fmla="*/ 0 h 95250"/>
                <a:gd name="connsiteX1" fmla="*/ 71437 w 123825"/>
                <a:gd name="connsiteY1" fmla="*/ 25718 h 95250"/>
                <a:gd name="connsiteX2" fmla="*/ 35242 w 123825"/>
                <a:gd name="connsiteY2" fmla="*/ 50483 h 95250"/>
                <a:gd name="connsiteX3" fmla="*/ 19050 w 123825"/>
                <a:gd name="connsiteY3" fmla="*/ 70485 h 95250"/>
                <a:gd name="connsiteX4" fmla="*/ 1905 w 123825"/>
                <a:gd name="connsiteY4" fmla="*/ 95250 h 95250"/>
                <a:gd name="connsiteX5" fmla="*/ 7620 w 123825"/>
                <a:gd name="connsiteY5" fmla="*/ 100013 h 95250"/>
                <a:gd name="connsiteX6" fmla="*/ 29527 w 123825"/>
                <a:gd name="connsiteY6" fmla="*/ 78105 h 95250"/>
                <a:gd name="connsiteX7" fmla="*/ 31433 w 123825"/>
                <a:gd name="connsiteY7" fmla="*/ 89535 h 95250"/>
                <a:gd name="connsiteX8" fmla="*/ 40005 w 123825"/>
                <a:gd name="connsiteY8" fmla="*/ 88583 h 95250"/>
                <a:gd name="connsiteX9" fmla="*/ 54292 w 123825"/>
                <a:gd name="connsiteY9" fmla="*/ 89535 h 95250"/>
                <a:gd name="connsiteX10" fmla="*/ 68580 w 123825"/>
                <a:gd name="connsiteY10" fmla="*/ 89535 h 95250"/>
                <a:gd name="connsiteX11" fmla="*/ 100012 w 123825"/>
                <a:gd name="connsiteY11" fmla="*/ 48577 h 95250"/>
                <a:gd name="connsiteX12" fmla="*/ 128587 w 123825"/>
                <a:gd name="connsiteY12" fmla="*/ 21908 h 95250"/>
                <a:gd name="connsiteX13" fmla="*/ 92392 w 123825"/>
                <a:gd name="connsiteY13"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95250">
                  <a:moveTo>
                    <a:pt x="92392" y="0"/>
                  </a:moveTo>
                  <a:cubicBezTo>
                    <a:pt x="87630" y="7620"/>
                    <a:pt x="76200" y="19050"/>
                    <a:pt x="71437" y="25718"/>
                  </a:cubicBezTo>
                  <a:cubicBezTo>
                    <a:pt x="66675" y="33338"/>
                    <a:pt x="38100" y="45720"/>
                    <a:pt x="35242" y="50483"/>
                  </a:cubicBezTo>
                  <a:cubicBezTo>
                    <a:pt x="32385" y="55245"/>
                    <a:pt x="21908" y="66675"/>
                    <a:pt x="19050" y="70485"/>
                  </a:cubicBezTo>
                  <a:cubicBezTo>
                    <a:pt x="11430" y="81915"/>
                    <a:pt x="6667" y="90488"/>
                    <a:pt x="1905" y="95250"/>
                  </a:cubicBezTo>
                  <a:cubicBezTo>
                    <a:pt x="-1905" y="99060"/>
                    <a:pt x="0" y="107633"/>
                    <a:pt x="7620" y="100013"/>
                  </a:cubicBezTo>
                  <a:cubicBezTo>
                    <a:pt x="18098" y="90488"/>
                    <a:pt x="29527" y="78105"/>
                    <a:pt x="29527" y="78105"/>
                  </a:cubicBezTo>
                  <a:cubicBezTo>
                    <a:pt x="29527" y="78105"/>
                    <a:pt x="27623" y="87630"/>
                    <a:pt x="31433" y="89535"/>
                  </a:cubicBezTo>
                  <a:cubicBezTo>
                    <a:pt x="37148" y="92393"/>
                    <a:pt x="37148" y="90488"/>
                    <a:pt x="40005" y="88583"/>
                  </a:cubicBezTo>
                  <a:cubicBezTo>
                    <a:pt x="43815" y="91440"/>
                    <a:pt x="48577" y="94298"/>
                    <a:pt x="54292" y="89535"/>
                  </a:cubicBezTo>
                  <a:cubicBezTo>
                    <a:pt x="57150" y="95250"/>
                    <a:pt x="62865" y="94298"/>
                    <a:pt x="68580" y="89535"/>
                  </a:cubicBezTo>
                  <a:cubicBezTo>
                    <a:pt x="74295" y="84773"/>
                    <a:pt x="94298" y="57150"/>
                    <a:pt x="100012" y="48577"/>
                  </a:cubicBezTo>
                  <a:cubicBezTo>
                    <a:pt x="105727" y="40005"/>
                    <a:pt x="128587" y="21908"/>
                    <a:pt x="128587" y="21908"/>
                  </a:cubicBezTo>
                  <a:lnTo>
                    <a:pt x="92392" y="0"/>
                  </a:lnTo>
                  <a:close/>
                </a:path>
              </a:pathLst>
            </a:custGeom>
            <a:solidFill>
              <a:srgbClr val="E8C8BA"/>
            </a:solidFill>
            <a:ln w="9525"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11A25DC3-CB62-440E-ABC1-906967B427B6}"/>
                </a:ext>
              </a:extLst>
            </p:cNvPr>
            <p:cNvSpPr/>
            <p:nvPr/>
          </p:nvSpPr>
          <p:spPr>
            <a:xfrm>
              <a:off x="5987415" y="3279320"/>
              <a:ext cx="133350" cy="304800"/>
            </a:xfrm>
            <a:custGeom>
              <a:avLst/>
              <a:gdLst>
                <a:gd name="connsiteX0" fmla="*/ 71438 w 133350"/>
                <a:gd name="connsiteY0" fmla="*/ 16330 h 304800"/>
                <a:gd name="connsiteX1" fmla="*/ 125730 w 133350"/>
                <a:gd name="connsiteY1" fmla="*/ 14425 h 304800"/>
                <a:gd name="connsiteX2" fmla="*/ 111443 w 133350"/>
                <a:gd name="connsiteY2" fmla="*/ 184923 h 304800"/>
                <a:gd name="connsiteX3" fmla="*/ 49530 w 133350"/>
                <a:gd name="connsiteY3" fmla="*/ 306843 h 304800"/>
                <a:gd name="connsiteX4" fmla="*/ 0 w 133350"/>
                <a:gd name="connsiteY4" fmla="*/ 268743 h 304800"/>
                <a:gd name="connsiteX5" fmla="*/ 58102 w 133350"/>
                <a:gd name="connsiteY5" fmla="*/ 143013 h 304800"/>
                <a:gd name="connsiteX6" fmla="*/ 71438 w 133350"/>
                <a:gd name="connsiteY6" fmla="*/ 1633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304800">
                  <a:moveTo>
                    <a:pt x="71438" y="16330"/>
                  </a:moveTo>
                  <a:cubicBezTo>
                    <a:pt x="84773" y="-7482"/>
                    <a:pt x="108585" y="-2720"/>
                    <a:pt x="125730" y="14425"/>
                  </a:cubicBezTo>
                  <a:cubicBezTo>
                    <a:pt x="142875" y="31570"/>
                    <a:pt x="135255" y="126820"/>
                    <a:pt x="111443" y="184923"/>
                  </a:cubicBezTo>
                  <a:cubicBezTo>
                    <a:pt x="111443" y="184923"/>
                    <a:pt x="61913" y="302080"/>
                    <a:pt x="49530" y="306843"/>
                  </a:cubicBezTo>
                  <a:cubicBezTo>
                    <a:pt x="18098" y="283983"/>
                    <a:pt x="0" y="268743"/>
                    <a:pt x="0" y="268743"/>
                  </a:cubicBezTo>
                  <a:lnTo>
                    <a:pt x="58102" y="143013"/>
                  </a:lnTo>
                  <a:lnTo>
                    <a:pt x="71438" y="16330"/>
                  </a:lnTo>
                  <a:close/>
                </a:path>
              </a:pathLst>
            </a:custGeom>
            <a:solidFill>
              <a:srgbClr val="2B2B2B"/>
            </a:solidFill>
            <a:ln w="9525"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EE56D677-E890-4F9C-AC7C-5875E793A231}"/>
                </a:ext>
              </a:extLst>
            </p:cNvPr>
            <p:cNvSpPr/>
            <p:nvPr/>
          </p:nvSpPr>
          <p:spPr>
            <a:xfrm>
              <a:off x="6001702" y="3281363"/>
              <a:ext cx="19050" cy="28575"/>
            </a:xfrm>
            <a:custGeom>
              <a:avLst/>
              <a:gdLst>
                <a:gd name="connsiteX0" fmla="*/ 10477 w 19050"/>
                <a:gd name="connsiteY0" fmla="*/ 0 h 28575"/>
                <a:gd name="connsiteX1" fmla="*/ 0 w 19050"/>
                <a:gd name="connsiteY1" fmla="*/ 19050 h 28575"/>
                <a:gd name="connsiteX2" fmla="*/ 14288 w 19050"/>
                <a:gd name="connsiteY2" fmla="*/ 36195 h 28575"/>
                <a:gd name="connsiteX3" fmla="*/ 20955 w 19050"/>
                <a:gd name="connsiteY3" fmla="*/ 14288 h 28575"/>
              </a:gdLst>
              <a:ahLst/>
              <a:cxnLst>
                <a:cxn ang="0">
                  <a:pos x="connsiteX0" y="connsiteY0"/>
                </a:cxn>
                <a:cxn ang="0">
                  <a:pos x="connsiteX1" y="connsiteY1"/>
                </a:cxn>
                <a:cxn ang="0">
                  <a:pos x="connsiteX2" y="connsiteY2"/>
                </a:cxn>
                <a:cxn ang="0">
                  <a:pos x="connsiteX3" y="connsiteY3"/>
                </a:cxn>
              </a:cxnLst>
              <a:rect l="l" t="t" r="r" b="b"/>
              <a:pathLst>
                <a:path w="19050" h="28575">
                  <a:moveTo>
                    <a:pt x="10477" y="0"/>
                  </a:moveTo>
                  <a:lnTo>
                    <a:pt x="0" y="19050"/>
                  </a:lnTo>
                  <a:lnTo>
                    <a:pt x="14288" y="36195"/>
                  </a:lnTo>
                  <a:lnTo>
                    <a:pt x="20955" y="14288"/>
                  </a:lnTo>
                  <a:close/>
                </a:path>
              </a:pathLst>
            </a:custGeom>
            <a:solidFill>
              <a:srgbClr val="D1E6E8"/>
            </a:solidFill>
            <a:ln w="9525"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CBCF1FCD-EB96-4417-A055-805E9AB7D73D}"/>
                </a:ext>
              </a:extLst>
            </p:cNvPr>
            <p:cNvSpPr/>
            <p:nvPr/>
          </p:nvSpPr>
          <p:spPr>
            <a:xfrm>
              <a:off x="6012180" y="3229927"/>
              <a:ext cx="28575" cy="95250"/>
            </a:xfrm>
            <a:custGeom>
              <a:avLst/>
              <a:gdLst>
                <a:gd name="connsiteX0" fmla="*/ 34290 w 28575"/>
                <a:gd name="connsiteY0" fmla="*/ 8573 h 95250"/>
                <a:gd name="connsiteX1" fmla="*/ 25718 w 28575"/>
                <a:gd name="connsiteY1" fmla="*/ 0 h 95250"/>
                <a:gd name="connsiteX2" fmla="*/ 0 w 28575"/>
                <a:gd name="connsiteY2" fmla="*/ 77153 h 95250"/>
                <a:gd name="connsiteX3" fmla="*/ 17145 w 28575"/>
                <a:gd name="connsiteY3" fmla="*/ 99060 h 95250"/>
                <a:gd name="connsiteX4" fmla="*/ 34290 w 28575"/>
                <a:gd name="connsiteY4" fmla="*/ 857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0">
                  <a:moveTo>
                    <a:pt x="34290" y="8573"/>
                  </a:moveTo>
                  <a:lnTo>
                    <a:pt x="25718" y="0"/>
                  </a:lnTo>
                  <a:cubicBezTo>
                    <a:pt x="25718" y="0"/>
                    <a:pt x="0" y="75248"/>
                    <a:pt x="0" y="77153"/>
                  </a:cubicBezTo>
                  <a:cubicBezTo>
                    <a:pt x="0" y="79058"/>
                    <a:pt x="17145" y="99060"/>
                    <a:pt x="17145" y="99060"/>
                  </a:cubicBezTo>
                  <a:lnTo>
                    <a:pt x="34290" y="8573"/>
                  </a:lnTo>
                  <a:close/>
                </a:path>
              </a:pathLst>
            </a:custGeom>
            <a:solidFill>
              <a:srgbClr val="FFFFFF"/>
            </a:solidFill>
            <a:ln w="9525"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248D3AA-C4AD-42A6-8F2B-360AB3402354}"/>
                </a:ext>
              </a:extLst>
            </p:cNvPr>
            <p:cNvSpPr/>
            <p:nvPr/>
          </p:nvSpPr>
          <p:spPr>
            <a:xfrm>
              <a:off x="6027240" y="3230880"/>
              <a:ext cx="28575" cy="161925"/>
            </a:xfrm>
            <a:custGeom>
              <a:avLst/>
              <a:gdLst>
                <a:gd name="connsiteX0" fmla="*/ 14468 w 28575"/>
                <a:gd name="connsiteY0" fmla="*/ 0 h 161925"/>
                <a:gd name="connsiteX1" fmla="*/ 35423 w 28575"/>
                <a:gd name="connsiteY1" fmla="*/ 9525 h 161925"/>
                <a:gd name="connsiteX2" fmla="*/ 18278 w 28575"/>
                <a:gd name="connsiteY2" fmla="*/ 85725 h 161925"/>
                <a:gd name="connsiteX3" fmla="*/ 4943 w 28575"/>
                <a:gd name="connsiteY3" fmla="*/ 99060 h 161925"/>
                <a:gd name="connsiteX4" fmla="*/ 17325 w 28575"/>
                <a:gd name="connsiteY4" fmla="*/ 108585 h 161925"/>
                <a:gd name="connsiteX5" fmla="*/ 14468 w 28575"/>
                <a:gd name="connsiteY5" fmla="*/ 171450 h 161925"/>
                <a:gd name="connsiteX6" fmla="*/ 181 w 28575"/>
                <a:gd name="connsiteY6" fmla="*/ 95250 h 161925"/>
                <a:gd name="connsiteX7" fmla="*/ 7800 w 28575"/>
                <a:gd name="connsiteY7" fmla="*/ 35243 h 161925"/>
                <a:gd name="connsiteX8" fmla="*/ 14468 w 28575"/>
                <a:gd name="connsiteY8"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61925">
                  <a:moveTo>
                    <a:pt x="14468" y="0"/>
                  </a:moveTo>
                  <a:lnTo>
                    <a:pt x="35423" y="9525"/>
                  </a:lnTo>
                  <a:cubicBezTo>
                    <a:pt x="35423" y="9525"/>
                    <a:pt x="22088" y="66675"/>
                    <a:pt x="18278" y="85725"/>
                  </a:cubicBezTo>
                  <a:cubicBezTo>
                    <a:pt x="14468" y="89535"/>
                    <a:pt x="4943" y="99060"/>
                    <a:pt x="4943" y="99060"/>
                  </a:cubicBezTo>
                  <a:lnTo>
                    <a:pt x="17325" y="108585"/>
                  </a:lnTo>
                  <a:lnTo>
                    <a:pt x="14468" y="171450"/>
                  </a:lnTo>
                  <a:cubicBezTo>
                    <a:pt x="14468" y="171450"/>
                    <a:pt x="181" y="111443"/>
                    <a:pt x="181" y="95250"/>
                  </a:cubicBezTo>
                  <a:cubicBezTo>
                    <a:pt x="-772" y="76200"/>
                    <a:pt x="2085" y="58102"/>
                    <a:pt x="7800" y="35243"/>
                  </a:cubicBezTo>
                  <a:cubicBezTo>
                    <a:pt x="13515" y="13335"/>
                    <a:pt x="14468" y="0"/>
                    <a:pt x="14468" y="0"/>
                  </a:cubicBezTo>
                  <a:close/>
                </a:path>
              </a:pathLst>
            </a:custGeom>
            <a:solidFill>
              <a:srgbClr val="2B2B2B"/>
            </a:solidFill>
            <a:ln w="9525"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7B90B3AB-745F-4FEA-86C5-2A17BC68E4C3}"/>
                </a:ext>
              </a:extLst>
            </p:cNvPr>
            <p:cNvSpPr/>
            <p:nvPr/>
          </p:nvSpPr>
          <p:spPr>
            <a:xfrm>
              <a:off x="6723697" y="3163252"/>
              <a:ext cx="9525" cy="695325"/>
            </a:xfrm>
            <a:custGeom>
              <a:avLst/>
              <a:gdLst>
                <a:gd name="connsiteX0" fmla="*/ 15240 w 9525"/>
                <a:gd name="connsiteY0" fmla="*/ 687705 h 695325"/>
                <a:gd name="connsiteX1" fmla="*/ 7620 w 9525"/>
                <a:gd name="connsiteY1" fmla="*/ 695325 h 695325"/>
                <a:gd name="connsiteX2" fmla="*/ 7620 w 9525"/>
                <a:gd name="connsiteY2" fmla="*/ 695325 h 695325"/>
                <a:gd name="connsiteX3" fmla="*/ 0 w 9525"/>
                <a:gd name="connsiteY3" fmla="*/ 687705 h 695325"/>
                <a:gd name="connsiteX4" fmla="*/ 0 w 9525"/>
                <a:gd name="connsiteY4" fmla="*/ 7620 h 695325"/>
                <a:gd name="connsiteX5" fmla="*/ 7620 w 9525"/>
                <a:gd name="connsiteY5" fmla="*/ 0 h 695325"/>
                <a:gd name="connsiteX6" fmla="*/ 7620 w 9525"/>
                <a:gd name="connsiteY6" fmla="*/ 0 h 695325"/>
                <a:gd name="connsiteX7" fmla="*/ 15240 w 9525"/>
                <a:gd name="connsiteY7" fmla="*/ 7620 h 695325"/>
                <a:gd name="connsiteX8" fmla="*/ 15240 w 9525"/>
                <a:gd name="connsiteY8" fmla="*/ 68770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695325">
                  <a:moveTo>
                    <a:pt x="15240" y="687705"/>
                  </a:moveTo>
                  <a:cubicBezTo>
                    <a:pt x="15240" y="691515"/>
                    <a:pt x="12383" y="695325"/>
                    <a:pt x="7620" y="695325"/>
                  </a:cubicBezTo>
                  <a:lnTo>
                    <a:pt x="7620" y="695325"/>
                  </a:lnTo>
                  <a:cubicBezTo>
                    <a:pt x="3810" y="695325"/>
                    <a:pt x="0" y="692468"/>
                    <a:pt x="0" y="687705"/>
                  </a:cubicBezTo>
                  <a:lnTo>
                    <a:pt x="0" y="7620"/>
                  </a:lnTo>
                  <a:cubicBezTo>
                    <a:pt x="0" y="3810"/>
                    <a:pt x="2858" y="0"/>
                    <a:pt x="7620" y="0"/>
                  </a:cubicBezTo>
                  <a:lnTo>
                    <a:pt x="7620" y="0"/>
                  </a:lnTo>
                  <a:cubicBezTo>
                    <a:pt x="11430" y="0"/>
                    <a:pt x="15240" y="2858"/>
                    <a:pt x="15240" y="7620"/>
                  </a:cubicBezTo>
                  <a:lnTo>
                    <a:pt x="15240" y="687705"/>
                  </a:lnTo>
                  <a:close/>
                </a:path>
              </a:pathLst>
            </a:custGeom>
            <a:solidFill>
              <a:srgbClr val="1F4C6B"/>
            </a:solidFill>
            <a:ln w="9525"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BDCFD6A1-5E55-4B23-85F6-E3065B3B0DF8}"/>
                </a:ext>
              </a:extLst>
            </p:cNvPr>
            <p:cNvSpPr/>
            <p:nvPr/>
          </p:nvSpPr>
          <p:spPr>
            <a:xfrm>
              <a:off x="6458155" y="3281568"/>
              <a:ext cx="266700" cy="638175"/>
            </a:xfrm>
            <a:custGeom>
              <a:avLst/>
              <a:gdLst>
                <a:gd name="connsiteX0" fmla="*/ 14082 w 266700"/>
                <a:gd name="connsiteY0" fmla="*/ 640827 h 638175"/>
                <a:gd name="connsiteX1" fmla="*/ 4557 w 266700"/>
                <a:gd name="connsiteY1" fmla="*/ 644637 h 638175"/>
                <a:gd name="connsiteX2" fmla="*/ 4557 w 266700"/>
                <a:gd name="connsiteY2" fmla="*/ 644637 h 638175"/>
                <a:gd name="connsiteX3" fmla="*/ 747 w 266700"/>
                <a:gd name="connsiteY3" fmla="*/ 635112 h 638175"/>
                <a:gd name="connsiteX4" fmla="*/ 256970 w 266700"/>
                <a:gd name="connsiteY4" fmla="*/ 4557 h 638175"/>
                <a:gd name="connsiteX5" fmla="*/ 266495 w 266700"/>
                <a:gd name="connsiteY5" fmla="*/ 747 h 638175"/>
                <a:gd name="connsiteX6" fmla="*/ 266495 w 266700"/>
                <a:gd name="connsiteY6" fmla="*/ 747 h 638175"/>
                <a:gd name="connsiteX7" fmla="*/ 270305 w 266700"/>
                <a:gd name="connsiteY7" fmla="*/ 10272 h 638175"/>
                <a:gd name="connsiteX8" fmla="*/ 14082 w 266700"/>
                <a:gd name="connsiteY8" fmla="*/ 640827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638175">
                  <a:moveTo>
                    <a:pt x="14082" y="640827"/>
                  </a:moveTo>
                  <a:cubicBezTo>
                    <a:pt x="12177" y="644637"/>
                    <a:pt x="8367" y="646542"/>
                    <a:pt x="4557" y="644637"/>
                  </a:cubicBezTo>
                  <a:lnTo>
                    <a:pt x="4557" y="644637"/>
                  </a:lnTo>
                  <a:cubicBezTo>
                    <a:pt x="747" y="642732"/>
                    <a:pt x="-1158" y="638922"/>
                    <a:pt x="747" y="635112"/>
                  </a:cubicBezTo>
                  <a:lnTo>
                    <a:pt x="256970" y="4557"/>
                  </a:lnTo>
                  <a:cubicBezTo>
                    <a:pt x="258875" y="747"/>
                    <a:pt x="262685" y="-1158"/>
                    <a:pt x="266495" y="747"/>
                  </a:cubicBezTo>
                  <a:lnTo>
                    <a:pt x="266495" y="747"/>
                  </a:lnTo>
                  <a:cubicBezTo>
                    <a:pt x="270305" y="2652"/>
                    <a:pt x="272210" y="6462"/>
                    <a:pt x="270305" y="10272"/>
                  </a:cubicBezTo>
                  <a:lnTo>
                    <a:pt x="14082" y="640827"/>
                  </a:lnTo>
                  <a:close/>
                </a:path>
              </a:pathLst>
            </a:custGeom>
            <a:solidFill>
              <a:srgbClr val="1F4C6B"/>
            </a:solidFill>
            <a:ln w="9525"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EC2F1DF-E688-415B-9AE3-8E0AF1637A54}"/>
                </a:ext>
              </a:extLst>
            </p:cNvPr>
            <p:cNvSpPr/>
            <p:nvPr/>
          </p:nvSpPr>
          <p:spPr>
            <a:xfrm>
              <a:off x="6714378" y="3281568"/>
              <a:ext cx="266700" cy="638175"/>
            </a:xfrm>
            <a:custGeom>
              <a:avLst/>
              <a:gdLst>
                <a:gd name="connsiteX0" fmla="*/ 256017 w 266700"/>
                <a:gd name="connsiteY0" fmla="*/ 640827 h 638175"/>
                <a:gd name="connsiteX1" fmla="*/ 265542 w 266700"/>
                <a:gd name="connsiteY1" fmla="*/ 644637 h 638175"/>
                <a:gd name="connsiteX2" fmla="*/ 265542 w 266700"/>
                <a:gd name="connsiteY2" fmla="*/ 644637 h 638175"/>
                <a:gd name="connsiteX3" fmla="*/ 269352 w 266700"/>
                <a:gd name="connsiteY3" fmla="*/ 635112 h 638175"/>
                <a:gd name="connsiteX4" fmla="*/ 14082 w 266700"/>
                <a:gd name="connsiteY4" fmla="*/ 4557 h 638175"/>
                <a:gd name="connsiteX5" fmla="*/ 4557 w 266700"/>
                <a:gd name="connsiteY5" fmla="*/ 747 h 638175"/>
                <a:gd name="connsiteX6" fmla="*/ 4557 w 266700"/>
                <a:gd name="connsiteY6" fmla="*/ 747 h 638175"/>
                <a:gd name="connsiteX7" fmla="*/ 747 w 266700"/>
                <a:gd name="connsiteY7" fmla="*/ 10272 h 638175"/>
                <a:gd name="connsiteX8" fmla="*/ 256017 w 266700"/>
                <a:gd name="connsiteY8" fmla="*/ 640827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638175">
                  <a:moveTo>
                    <a:pt x="256017" y="640827"/>
                  </a:moveTo>
                  <a:cubicBezTo>
                    <a:pt x="257922" y="644637"/>
                    <a:pt x="261732" y="646542"/>
                    <a:pt x="265542" y="644637"/>
                  </a:cubicBezTo>
                  <a:lnTo>
                    <a:pt x="265542" y="644637"/>
                  </a:lnTo>
                  <a:cubicBezTo>
                    <a:pt x="269352" y="642732"/>
                    <a:pt x="271257" y="638922"/>
                    <a:pt x="269352" y="635112"/>
                  </a:cubicBezTo>
                  <a:lnTo>
                    <a:pt x="14082" y="4557"/>
                  </a:lnTo>
                  <a:cubicBezTo>
                    <a:pt x="12177" y="747"/>
                    <a:pt x="8367" y="-1158"/>
                    <a:pt x="4557" y="747"/>
                  </a:cubicBezTo>
                  <a:lnTo>
                    <a:pt x="4557" y="747"/>
                  </a:lnTo>
                  <a:cubicBezTo>
                    <a:pt x="747" y="2652"/>
                    <a:pt x="-1158" y="6462"/>
                    <a:pt x="747" y="10272"/>
                  </a:cubicBezTo>
                  <a:lnTo>
                    <a:pt x="256017" y="640827"/>
                  </a:lnTo>
                  <a:close/>
                </a:path>
              </a:pathLst>
            </a:custGeom>
            <a:solidFill>
              <a:srgbClr val="1F4C6B"/>
            </a:solidFill>
            <a:ln w="9525"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957A1771-5DD3-42B0-ADBF-D54851693410}"/>
                </a:ext>
              </a:extLst>
            </p:cNvPr>
            <p:cNvSpPr/>
            <p:nvPr/>
          </p:nvSpPr>
          <p:spPr>
            <a:xfrm>
              <a:off x="6375083" y="3011805"/>
              <a:ext cx="704850" cy="542925"/>
            </a:xfrm>
            <a:custGeom>
              <a:avLst/>
              <a:gdLst>
                <a:gd name="connsiteX0" fmla="*/ 0 w 704850"/>
                <a:gd name="connsiteY0" fmla="*/ 0 h 542925"/>
                <a:gd name="connsiteX1" fmla="*/ 705803 w 704850"/>
                <a:gd name="connsiteY1" fmla="*/ 0 h 542925"/>
                <a:gd name="connsiteX2" fmla="*/ 705803 w 704850"/>
                <a:gd name="connsiteY2" fmla="*/ 544830 h 542925"/>
                <a:gd name="connsiteX3" fmla="*/ 0 w 704850"/>
                <a:gd name="connsiteY3" fmla="*/ 544830 h 542925"/>
              </a:gdLst>
              <a:ahLst/>
              <a:cxnLst>
                <a:cxn ang="0">
                  <a:pos x="connsiteX0" y="connsiteY0"/>
                </a:cxn>
                <a:cxn ang="0">
                  <a:pos x="connsiteX1" y="connsiteY1"/>
                </a:cxn>
                <a:cxn ang="0">
                  <a:pos x="connsiteX2" y="connsiteY2"/>
                </a:cxn>
                <a:cxn ang="0">
                  <a:pos x="connsiteX3" y="connsiteY3"/>
                </a:cxn>
              </a:cxnLst>
              <a:rect l="l" t="t" r="r" b="b"/>
              <a:pathLst>
                <a:path w="704850" h="542925">
                  <a:moveTo>
                    <a:pt x="0" y="0"/>
                  </a:moveTo>
                  <a:lnTo>
                    <a:pt x="705803" y="0"/>
                  </a:lnTo>
                  <a:lnTo>
                    <a:pt x="705803" y="544830"/>
                  </a:lnTo>
                  <a:lnTo>
                    <a:pt x="0" y="544830"/>
                  </a:lnTo>
                  <a:close/>
                </a:path>
              </a:pathLst>
            </a:custGeom>
            <a:solidFill>
              <a:srgbClr val="FFFFFF"/>
            </a:solidFill>
            <a:ln w="9525"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419D7AA4-8587-4EAC-9EF1-75D2A2EAA994}"/>
                </a:ext>
              </a:extLst>
            </p:cNvPr>
            <p:cNvSpPr/>
            <p:nvPr/>
          </p:nvSpPr>
          <p:spPr>
            <a:xfrm>
              <a:off x="6356033" y="2987993"/>
              <a:ext cx="742950" cy="19050"/>
            </a:xfrm>
            <a:custGeom>
              <a:avLst/>
              <a:gdLst>
                <a:gd name="connsiteX0" fmla="*/ 0 w 742950"/>
                <a:gd name="connsiteY0" fmla="*/ 0 h 19050"/>
                <a:gd name="connsiteX1" fmla="*/ 743903 w 742950"/>
                <a:gd name="connsiteY1" fmla="*/ 0 h 19050"/>
                <a:gd name="connsiteX2" fmla="*/ 743903 w 742950"/>
                <a:gd name="connsiteY2" fmla="*/ 23813 h 19050"/>
                <a:gd name="connsiteX3" fmla="*/ 0 w 742950"/>
                <a:gd name="connsiteY3" fmla="*/ 23813 h 19050"/>
              </a:gdLst>
              <a:ahLst/>
              <a:cxnLst>
                <a:cxn ang="0">
                  <a:pos x="connsiteX0" y="connsiteY0"/>
                </a:cxn>
                <a:cxn ang="0">
                  <a:pos x="connsiteX1" y="connsiteY1"/>
                </a:cxn>
                <a:cxn ang="0">
                  <a:pos x="connsiteX2" y="connsiteY2"/>
                </a:cxn>
                <a:cxn ang="0">
                  <a:pos x="connsiteX3" y="connsiteY3"/>
                </a:cxn>
              </a:cxnLst>
              <a:rect l="l" t="t" r="r" b="b"/>
              <a:pathLst>
                <a:path w="742950" h="19050">
                  <a:moveTo>
                    <a:pt x="0" y="0"/>
                  </a:moveTo>
                  <a:lnTo>
                    <a:pt x="743903" y="0"/>
                  </a:lnTo>
                  <a:lnTo>
                    <a:pt x="743903" y="23813"/>
                  </a:lnTo>
                  <a:lnTo>
                    <a:pt x="0" y="23813"/>
                  </a:lnTo>
                  <a:close/>
                </a:path>
              </a:pathLst>
            </a:custGeom>
            <a:solidFill>
              <a:srgbClr val="1F4C6B"/>
            </a:solidFill>
            <a:ln w="9525"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59D839D7-C024-48EF-A8F2-048D9142B09A}"/>
                </a:ext>
              </a:extLst>
            </p:cNvPr>
            <p:cNvSpPr/>
            <p:nvPr/>
          </p:nvSpPr>
          <p:spPr>
            <a:xfrm>
              <a:off x="6356033" y="3547110"/>
              <a:ext cx="742950" cy="19050"/>
            </a:xfrm>
            <a:custGeom>
              <a:avLst/>
              <a:gdLst>
                <a:gd name="connsiteX0" fmla="*/ 0 w 742950"/>
                <a:gd name="connsiteY0" fmla="*/ 0 h 19050"/>
                <a:gd name="connsiteX1" fmla="*/ 743903 w 742950"/>
                <a:gd name="connsiteY1" fmla="*/ 0 h 19050"/>
                <a:gd name="connsiteX2" fmla="*/ 743903 w 742950"/>
                <a:gd name="connsiteY2" fmla="*/ 23813 h 19050"/>
                <a:gd name="connsiteX3" fmla="*/ 0 w 742950"/>
                <a:gd name="connsiteY3" fmla="*/ 23813 h 19050"/>
              </a:gdLst>
              <a:ahLst/>
              <a:cxnLst>
                <a:cxn ang="0">
                  <a:pos x="connsiteX0" y="connsiteY0"/>
                </a:cxn>
                <a:cxn ang="0">
                  <a:pos x="connsiteX1" y="connsiteY1"/>
                </a:cxn>
                <a:cxn ang="0">
                  <a:pos x="connsiteX2" y="connsiteY2"/>
                </a:cxn>
                <a:cxn ang="0">
                  <a:pos x="connsiteX3" y="connsiteY3"/>
                </a:cxn>
              </a:cxnLst>
              <a:rect l="l" t="t" r="r" b="b"/>
              <a:pathLst>
                <a:path w="742950" h="19050">
                  <a:moveTo>
                    <a:pt x="0" y="0"/>
                  </a:moveTo>
                  <a:lnTo>
                    <a:pt x="743903" y="0"/>
                  </a:lnTo>
                  <a:lnTo>
                    <a:pt x="743903" y="23813"/>
                  </a:lnTo>
                  <a:lnTo>
                    <a:pt x="0" y="23813"/>
                  </a:lnTo>
                  <a:close/>
                </a:path>
              </a:pathLst>
            </a:custGeom>
            <a:solidFill>
              <a:srgbClr val="1F4C6B"/>
            </a:solidFill>
            <a:ln w="9525"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F64B27A-6BFA-466A-91CD-7D92B0957CF7}"/>
                </a:ext>
              </a:extLst>
            </p:cNvPr>
            <p:cNvSpPr/>
            <p:nvPr/>
          </p:nvSpPr>
          <p:spPr>
            <a:xfrm>
              <a:off x="6836092" y="3069907"/>
              <a:ext cx="180975" cy="180975"/>
            </a:xfrm>
            <a:custGeom>
              <a:avLst/>
              <a:gdLst>
                <a:gd name="connsiteX0" fmla="*/ 3810 w 180975"/>
                <a:gd name="connsiteY0" fmla="*/ 180023 h 180975"/>
                <a:gd name="connsiteX1" fmla="*/ 3810 w 180975"/>
                <a:gd name="connsiteY1" fmla="*/ 0 h 180975"/>
                <a:gd name="connsiteX2" fmla="*/ 0 w 180975"/>
                <a:gd name="connsiteY2" fmla="*/ 0 h 180975"/>
                <a:gd name="connsiteX3" fmla="*/ 0 w 180975"/>
                <a:gd name="connsiteY3" fmla="*/ 186690 h 180975"/>
                <a:gd name="connsiteX4" fmla="*/ 186690 w 180975"/>
                <a:gd name="connsiteY4" fmla="*/ 186690 h 180975"/>
                <a:gd name="connsiteX5" fmla="*/ 186690 w 180975"/>
                <a:gd name="connsiteY5" fmla="*/ 1800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80975">
                  <a:moveTo>
                    <a:pt x="3810" y="180023"/>
                  </a:moveTo>
                  <a:lnTo>
                    <a:pt x="3810" y="0"/>
                  </a:lnTo>
                  <a:lnTo>
                    <a:pt x="0" y="0"/>
                  </a:lnTo>
                  <a:lnTo>
                    <a:pt x="0" y="186690"/>
                  </a:lnTo>
                  <a:lnTo>
                    <a:pt x="186690" y="186690"/>
                  </a:lnTo>
                  <a:lnTo>
                    <a:pt x="186690" y="180023"/>
                  </a:lnTo>
                  <a:close/>
                </a:path>
              </a:pathLst>
            </a:custGeom>
            <a:solidFill>
              <a:srgbClr val="ADADAD"/>
            </a:solidFill>
            <a:ln w="9525"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8A74964A-9C1F-44AA-85FB-FB89EE6A56F5}"/>
                </a:ext>
              </a:extLst>
            </p:cNvPr>
            <p:cNvSpPr/>
            <p:nvPr/>
          </p:nvSpPr>
          <p:spPr>
            <a:xfrm>
              <a:off x="6860858" y="3133725"/>
              <a:ext cx="133350" cy="85725"/>
            </a:xfrm>
            <a:custGeom>
              <a:avLst/>
              <a:gdLst>
                <a:gd name="connsiteX0" fmla="*/ 139065 w 133350"/>
                <a:gd name="connsiteY0" fmla="*/ 0 h 85725"/>
                <a:gd name="connsiteX1" fmla="*/ 115252 w 133350"/>
                <a:gd name="connsiteY1" fmla="*/ 2857 h 85725"/>
                <a:gd name="connsiteX2" fmla="*/ 121920 w 133350"/>
                <a:gd name="connsiteY2" fmla="*/ 9525 h 85725"/>
                <a:gd name="connsiteX3" fmla="*/ 75247 w 133350"/>
                <a:gd name="connsiteY3" fmla="*/ 49530 h 85725"/>
                <a:gd name="connsiteX4" fmla="*/ 50483 w 133350"/>
                <a:gd name="connsiteY4" fmla="*/ 37148 h 85725"/>
                <a:gd name="connsiteX5" fmla="*/ 0 w 133350"/>
                <a:gd name="connsiteY5" fmla="*/ 80010 h 85725"/>
                <a:gd name="connsiteX6" fmla="*/ 0 w 133350"/>
                <a:gd name="connsiteY6" fmla="*/ 94298 h 85725"/>
                <a:gd name="connsiteX7" fmla="*/ 52388 w 133350"/>
                <a:gd name="connsiteY7" fmla="*/ 50482 h 85725"/>
                <a:gd name="connsiteX8" fmla="*/ 77152 w 133350"/>
                <a:gd name="connsiteY8" fmla="*/ 62865 h 85725"/>
                <a:gd name="connsiteX9" fmla="*/ 128588 w 133350"/>
                <a:gd name="connsiteY9" fmla="*/ 17145 h 85725"/>
                <a:gd name="connsiteX10" fmla="*/ 135255 w 133350"/>
                <a:gd name="connsiteY10" fmla="*/ 2381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85725">
                  <a:moveTo>
                    <a:pt x="139065" y="0"/>
                  </a:moveTo>
                  <a:lnTo>
                    <a:pt x="115252" y="2857"/>
                  </a:lnTo>
                  <a:lnTo>
                    <a:pt x="121920" y="9525"/>
                  </a:lnTo>
                  <a:lnTo>
                    <a:pt x="75247" y="49530"/>
                  </a:lnTo>
                  <a:lnTo>
                    <a:pt x="50483" y="37148"/>
                  </a:lnTo>
                  <a:lnTo>
                    <a:pt x="0" y="80010"/>
                  </a:lnTo>
                  <a:lnTo>
                    <a:pt x="0" y="94298"/>
                  </a:lnTo>
                  <a:lnTo>
                    <a:pt x="52388" y="50482"/>
                  </a:lnTo>
                  <a:lnTo>
                    <a:pt x="77152" y="62865"/>
                  </a:lnTo>
                  <a:lnTo>
                    <a:pt x="128588" y="17145"/>
                  </a:lnTo>
                  <a:lnTo>
                    <a:pt x="135255" y="23813"/>
                  </a:lnTo>
                  <a:close/>
                </a:path>
              </a:pathLst>
            </a:custGeom>
            <a:solidFill>
              <a:srgbClr val="E24000"/>
            </a:solidFill>
            <a:ln w="9525"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B13C6B4E-2693-4158-BBDB-57D726CEF4F8}"/>
                </a:ext>
              </a:extLst>
            </p:cNvPr>
            <p:cNvSpPr/>
            <p:nvPr/>
          </p:nvSpPr>
          <p:spPr>
            <a:xfrm>
              <a:off x="6860858" y="3080385"/>
              <a:ext cx="152400" cy="123825"/>
            </a:xfrm>
            <a:custGeom>
              <a:avLst/>
              <a:gdLst>
                <a:gd name="connsiteX0" fmla="*/ 0 w 152400"/>
                <a:gd name="connsiteY0" fmla="*/ 114300 h 123825"/>
                <a:gd name="connsiteX1" fmla="*/ 32385 w 152400"/>
                <a:gd name="connsiteY1" fmla="*/ 49530 h 123825"/>
                <a:gd name="connsiteX2" fmla="*/ 35242 w 152400"/>
                <a:gd name="connsiteY2" fmla="*/ 48577 h 123825"/>
                <a:gd name="connsiteX3" fmla="*/ 35242 w 152400"/>
                <a:gd name="connsiteY3" fmla="*/ 48577 h 123825"/>
                <a:gd name="connsiteX4" fmla="*/ 70485 w 152400"/>
                <a:gd name="connsiteY4" fmla="*/ 61913 h 123825"/>
                <a:gd name="connsiteX5" fmla="*/ 84772 w 152400"/>
                <a:gd name="connsiteY5" fmla="*/ 57150 h 123825"/>
                <a:gd name="connsiteX6" fmla="*/ 98108 w 152400"/>
                <a:gd name="connsiteY6" fmla="*/ 1905 h 123825"/>
                <a:gd name="connsiteX7" fmla="*/ 100013 w 152400"/>
                <a:gd name="connsiteY7" fmla="*/ 0 h 123825"/>
                <a:gd name="connsiteX8" fmla="*/ 100013 w 152400"/>
                <a:gd name="connsiteY8" fmla="*/ 0 h 123825"/>
                <a:gd name="connsiteX9" fmla="*/ 101917 w 152400"/>
                <a:gd name="connsiteY9" fmla="*/ 952 h 123825"/>
                <a:gd name="connsiteX10" fmla="*/ 101917 w 152400"/>
                <a:gd name="connsiteY10" fmla="*/ 952 h 123825"/>
                <a:gd name="connsiteX11" fmla="*/ 121920 w 152400"/>
                <a:gd name="connsiteY11" fmla="*/ 26670 h 123825"/>
                <a:gd name="connsiteX12" fmla="*/ 150495 w 152400"/>
                <a:gd name="connsiteY12" fmla="*/ 16192 h 123825"/>
                <a:gd name="connsiteX13" fmla="*/ 152400 w 152400"/>
                <a:gd name="connsiteY13" fmla="*/ 20002 h 123825"/>
                <a:gd name="connsiteX14" fmla="*/ 121920 w 152400"/>
                <a:gd name="connsiteY14" fmla="*/ 30480 h 123825"/>
                <a:gd name="connsiteX15" fmla="*/ 119063 w 152400"/>
                <a:gd name="connsiteY15" fmla="*/ 29527 h 123825"/>
                <a:gd name="connsiteX16" fmla="*/ 119063 w 152400"/>
                <a:gd name="connsiteY16" fmla="*/ 29527 h 123825"/>
                <a:gd name="connsiteX17" fmla="*/ 100965 w 152400"/>
                <a:gd name="connsiteY17" fmla="*/ 5715 h 123825"/>
                <a:gd name="connsiteX18" fmla="*/ 88583 w 152400"/>
                <a:gd name="connsiteY18" fmla="*/ 58102 h 123825"/>
                <a:gd name="connsiteX19" fmla="*/ 87630 w 152400"/>
                <a:gd name="connsiteY19" fmla="*/ 60007 h 123825"/>
                <a:gd name="connsiteX20" fmla="*/ 87630 w 152400"/>
                <a:gd name="connsiteY20" fmla="*/ 60007 h 123825"/>
                <a:gd name="connsiteX21" fmla="*/ 71438 w 152400"/>
                <a:gd name="connsiteY21" fmla="*/ 65722 h 123825"/>
                <a:gd name="connsiteX22" fmla="*/ 69533 w 152400"/>
                <a:gd name="connsiteY22" fmla="*/ 65722 h 123825"/>
                <a:gd name="connsiteX23" fmla="*/ 69533 w 152400"/>
                <a:gd name="connsiteY23" fmla="*/ 65722 h 123825"/>
                <a:gd name="connsiteX24" fmla="*/ 35242 w 152400"/>
                <a:gd name="connsiteY24" fmla="*/ 53340 h 123825"/>
                <a:gd name="connsiteX25" fmla="*/ 0 w 152400"/>
                <a:gd name="connsiteY25" fmla="*/ 123825 h 123825"/>
                <a:gd name="connsiteX26" fmla="*/ 0 w 152400"/>
                <a:gd name="connsiteY26" fmla="*/ 11430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00" h="123825">
                  <a:moveTo>
                    <a:pt x="0" y="114300"/>
                  </a:moveTo>
                  <a:lnTo>
                    <a:pt x="32385" y="49530"/>
                  </a:lnTo>
                  <a:cubicBezTo>
                    <a:pt x="33338" y="48577"/>
                    <a:pt x="34290" y="47625"/>
                    <a:pt x="35242" y="48577"/>
                  </a:cubicBezTo>
                  <a:lnTo>
                    <a:pt x="35242" y="48577"/>
                  </a:lnTo>
                  <a:lnTo>
                    <a:pt x="70485" y="61913"/>
                  </a:lnTo>
                  <a:lnTo>
                    <a:pt x="84772" y="57150"/>
                  </a:lnTo>
                  <a:lnTo>
                    <a:pt x="98108" y="1905"/>
                  </a:lnTo>
                  <a:cubicBezTo>
                    <a:pt x="98108" y="952"/>
                    <a:pt x="99060" y="952"/>
                    <a:pt x="100013" y="0"/>
                  </a:cubicBezTo>
                  <a:lnTo>
                    <a:pt x="100013" y="0"/>
                  </a:lnTo>
                  <a:cubicBezTo>
                    <a:pt x="100965" y="0"/>
                    <a:pt x="101917" y="0"/>
                    <a:pt x="101917" y="952"/>
                  </a:cubicBezTo>
                  <a:lnTo>
                    <a:pt x="101917" y="952"/>
                  </a:lnTo>
                  <a:lnTo>
                    <a:pt x="121920" y="26670"/>
                  </a:lnTo>
                  <a:lnTo>
                    <a:pt x="150495" y="16192"/>
                  </a:lnTo>
                  <a:lnTo>
                    <a:pt x="152400" y="20002"/>
                  </a:lnTo>
                  <a:lnTo>
                    <a:pt x="121920" y="30480"/>
                  </a:lnTo>
                  <a:cubicBezTo>
                    <a:pt x="120967" y="30480"/>
                    <a:pt x="120015" y="30480"/>
                    <a:pt x="119063" y="29527"/>
                  </a:cubicBezTo>
                  <a:lnTo>
                    <a:pt x="119063" y="29527"/>
                  </a:lnTo>
                  <a:lnTo>
                    <a:pt x="100965" y="5715"/>
                  </a:lnTo>
                  <a:lnTo>
                    <a:pt x="88583" y="58102"/>
                  </a:lnTo>
                  <a:cubicBezTo>
                    <a:pt x="88583" y="59055"/>
                    <a:pt x="87630" y="59055"/>
                    <a:pt x="87630" y="60007"/>
                  </a:cubicBezTo>
                  <a:lnTo>
                    <a:pt x="87630" y="60007"/>
                  </a:lnTo>
                  <a:lnTo>
                    <a:pt x="71438" y="65722"/>
                  </a:lnTo>
                  <a:cubicBezTo>
                    <a:pt x="71438" y="65722"/>
                    <a:pt x="70485" y="65722"/>
                    <a:pt x="69533" y="65722"/>
                  </a:cubicBezTo>
                  <a:lnTo>
                    <a:pt x="69533" y="65722"/>
                  </a:lnTo>
                  <a:lnTo>
                    <a:pt x="35242" y="53340"/>
                  </a:lnTo>
                  <a:lnTo>
                    <a:pt x="0" y="123825"/>
                  </a:lnTo>
                  <a:lnTo>
                    <a:pt x="0" y="114300"/>
                  </a:lnTo>
                  <a:close/>
                </a:path>
              </a:pathLst>
            </a:custGeom>
            <a:solidFill>
              <a:srgbClr val="006E99"/>
            </a:solidFill>
            <a:ln w="9525"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3A679597-0921-451A-90DB-F481FE02D157}"/>
                </a:ext>
              </a:extLst>
            </p:cNvPr>
            <p:cNvSpPr/>
            <p:nvPr/>
          </p:nvSpPr>
          <p:spPr>
            <a:xfrm>
              <a:off x="7008495" y="3093720"/>
              <a:ext cx="9525" cy="9525"/>
            </a:xfrm>
            <a:custGeom>
              <a:avLst/>
              <a:gdLst>
                <a:gd name="connsiteX0" fmla="*/ 7620 w 9525"/>
                <a:gd name="connsiteY0" fmla="*/ 12382 h 9525"/>
                <a:gd name="connsiteX1" fmla="*/ 12383 w 9525"/>
                <a:gd name="connsiteY1" fmla="*/ 953 h 9525"/>
                <a:gd name="connsiteX2" fmla="*/ 12383 w 9525"/>
                <a:gd name="connsiteY2" fmla="*/ 953 h 9525"/>
                <a:gd name="connsiteX3" fmla="*/ 12383 w 9525"/>
                <a:gd name="connsiteY3" fmla="*/ 953 h 9525"/>
                <a:gd name="connsiteX4" fmla="*/ 952 w 9525"/>
                <a:gd name="connsiteY4" fmla="*/ 0 h 9525"/>
                <a:gd name="connsiteX5" fmla="*/ 0 w 9525"/>
                <a:gd name="connsiteY5" fmla="*/ 0 h 9525"/>
                <a:gd name="connsiteX6" fmla="*/ 0 w 9525"/>
                <a:gd name="connsiteY6" fmla="*/ 953 h 9525"/>
                <a:gd name="connsiteX7" fmla="*/ 6667 w 9525"/>
                <a:gd name="connsiteY7" fmla="*/ 13335 h 9525"/>
                <a:gd name="connsiteX8" fmla="*/ 7620 w 9525"/>
                <a:gd name="connsiteY8" fmla="*/ 12382 h 9525"/>
                <a:gd name="connsiteX9" fmla="*/ 7620 w 9525"/>
                <a:gd name="connsiteY9"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 h="9525">
                  <a:moveTo>
                    <a:pt x="7620" y="12382"/>
                  </a:moveTo>
                  <a:lnTo>
                    <a:pt x="12383" y="953"/>
                  </a:lnTo>
                  <a:cubicBezTo>
                    <a:pt x="12383" y="953"/>
                    <a:pt x="12383" y="953"/>
                    <a:pt x="12383" y="953"/>
                  </a:cubicBezTo>
                  <a:cubicBezTo>
                    <a:pt x="12383" y="953"/>
                    <a:pt x="12383" y="953"/>
                    <a:pt x="12383" y="953"/>
                  </a:cubicBezTo>
                  <a:lnTo>
                    <a:pt x="952" y="0"/>
                  </a:lnTo>
                  <a:cubicBezTo>
                    <a:pt x="952" y="0"/>
                    <a:pt x="952" y="0"/>
                    <a:pt x="0" y="0"/>
                  </a:cubicBezTo>
                  <a:cubicBezTo>
                    <a:pt x="0" y="0"/>
                    <a:pt x="0" y="0"/>
                    <a:pt x="0" y="953"/>
                  </a:cubicBezTo>
                  <a:lnTo>
                    <a:pt x="6667" y="13335"/>
                  </a:lnTo>
                  <a:cubicBezTo>
                    <a:pt x="6667" y="12382"/>
                    <a:pt x="6667" y="12382"/>
                    <a:pt x="7620" y="12382"/>
                  </a:cubicBezTo>
                  <a:cubicBezTo>
                    <a:pt x="7620" y="12382"/>
                    <a:pt x="7620" y="12382"/>
                    <a:pt x="7620" y="12382"/>
                  </a:cubicBezTo>
                  <a:close/>
                </a:path>
              </a:pathLst>
            </a:custGeom>
            <a:solidFill>
              <a:srgbClr val="006E99"/>
            </a:solidFill>
            <a:ln w="9525"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CEFF8161-0C67-4E65-A6CB-6A4DBD920586}"/>
                </a:ext>
              </a:extLst>
            </p:cNvPr>
            <p:cNvSpPr/>
            <p:nvPr/>
          </p:nvSpPr>
          <p:spPr>
            <a:xfrm>
              <a:off x="6868478" y="3189923"/>
              <a:ext cx="133350" cy="38100"/>
            </a:xfrm>
            <a:custGeom>
              <a:avLst/>
              <a:gdLst>
                <a:gd name="connsiteX0" fmla="*/ 0 w 133350"/>
                <a:gd name="connsiteY0" fmla="*/ 40957 h 38100"/>
                <a:gd name="connsiteX1" fmla="*/ 0 w 133350"/>
                <a:gd name="connsiteY1" fmla="*/ 40957 h 38100"/>
                <a:gd name="connsiteX2" fmla="*/ 0 w 133350"/>
                <a:gd name="connsiteY2" fmla="*/ 40957 h 38100"/>
                <a:gd name="connsiteX3" fmla="*/ 11430 w 133350"/>
                <a:gd name="connsiteY3" fmla="*/ 37147 h 38100"/>
                <a:gd name="connsiteX4" fmla="*/ 11430 w 133350"/>
                <a:gd name="connsiteY4" fmla="*/ 37147 h 38100"/>
                <a:gd name="connsiteX5" fmla="*/ 11430 w 133350"/>
                <a:gd name="connsiteY5" fmla="*/ 37147 h 38100"/>
                <a:gd name="connsiteX6" fmla="*/ 12382 w 133350"/>
                <a:gd name="connsiteY6" fmla="*/ 40957 h 38100"/>
                <a:gd name="connsiteX7" fmla="*/ 9525 w 133350"/>
                <a:gd name="connsiteY7" fmla="*/ 41910 h 38100"/>
                <a:gd name="connsiteX8" fmla="*/ 4763 w 133350"/>
                <a:gd name="connsiteY8" fmla="*/ 43815 h 38100"/>
                <a:gd name="connsiteX9" fmla="*/ 4763 w 133350"/>
                <a:gd name="connsiteY9" fmla="*/ 43815 h 38100"/>
                <a:gd name="connsiteX10" fmla="*/ 952 w 133350"/>
                <a:gd name="connsiteY10" fmla="*/ 44767 h 38100"/>
                <a:gd name="connsiteX11" fmla="*/ 0 w 133350"/>
                <a:gd name="connsiteY11" fmla="*/ 40957 h 38100"/>
                <a:gd name="connsiteX12" fmla="*/ 0 w 133350"/>
                <a:gd name="connsiteY12" fmla="*/ 40957 h 38100"/>
                <a:gd name="connsiteX13" fmla="*/ 16192 w 133350"/>
                <a:gd name="connsiteY13" fmla="*/ 36195 h 38100"/>
                <a:gd name="connsiteX14" fmla="*/ 16192 w 133350"/>
                <a:gd name="connsiteY14" fmla="*/ 36195 h 38100"/>
                <a:gd name="connsiteX15" fmla="*/ 16192 w 133350"/>
                <a:gd name="connsiteY15" fmla="*/ 36195 h 38100"/>
                <a:gd name="connsiteX16" fmla="*/ 27622 w 133350"/>
                <a:gd name="connsiteY16" fmla="*/ 32385 h 38100"/>
                <a:gd name="connsiteX17" fmla="*/ 27622 w 133350"/>
                <a:gd name="connsiteY17" fmla="*/ 32385 h 38100"/>
                <a:gd name="connsiteX18" fmla="*/ 27622 w 133350"/>
                <a:gd name="connsiteY18" fmla="*/ 32385 h 38100"/>
                <a:gd name="connsiteX19" fmla="*/ 28575 w 133350"/>
                <a:gd name="connsiteY19" fmla="*/ 36195 h 38100"/>
                <a:gd name="connsiteX20" fmla="*/ 24765 w 133350"/>
                <a:gd name="connsiteY20" fmla="*/ 37147 h 38100"/>
                <a:gd name="connsiteX21" fmla="*/ 24765 w 133350"/>
                <a:gd name="connsiteY21" fmla="*/ 37147 h 38100"/>
                <a:gd name="connsiteX22" fmla="*/ 20955 w 133350"/>
                <a:gd name="connsiteY22" fmla="*/ 38100 h 38100"/>
                <a:gd name="connsiteX23" fmla="*/ 20955 w 133350"/>
                <a:gd name="connsiteY23" fmla="*/ 38100 h 38100"/>
                <a:gd name="connsiteX24" fmla="*/ 17145 w 133350"/>
                <a:gd name="connsiteY24" fmla="*/ 39052 h 38100"/>
                <a:gd name="connsiteX25" fmla="*/ 16192 w 133350"/>
                <a:gd name="connsiteY25" fmla="*/ 36195 h 38100"/>
                <a:gd name="connsiteX26" fmla="*/ 16192 w 133350"/>
                <a:gd name="connsiteY26" fmla="*/ 36195 h 38100"/>
                <a:gd name="connsiteX27" fmla="*/ 31432 w 133350"/>
                <a:gd name="connsiteY27" fmla="*/ 31432 h 38100"/>
                <a:gd name="connsiteX28" fmla="*/ 31432 w 133350"/>
                <a:gd name="connsiteY28" fmla="*/ 31432 h 38100"/>
                <a:gd name="connsiteX29" fmla="*/ 31432 w 133350"/>
                <a:gd name="connsiteY29" fmla="*/ 31432 h 38100"/>
                <a:gd name="connsiteX30" fmla="*/ 42863 w 133350"/>
                <a:gd name="connsiteY30" fmla="*/ 27622 h 38100"/>
                <a:gd name="connsiteX31" fmla="*/ 42863 w 133350"/>
                <a:gd name="connsiteY31" fmla="*/ 27622 h 38100"/>
                <a:gd name="connsiteX32" fmla="*/ 42863 w 133350"/>
                <a:gd name="connsiteY32" fmla="*/ 27622 h 38100"/>
                <a:gd name="connsiteX33" fmla="*/ 43815 w 133350"/>
                <a:gd name="connsiteY33" fmla="*/ 31432 h 38100"/>
                <a:gd name="connsiteX34" fmla="*/ 40005 w 133350"/>
                <a:gd name="connsiteY34" fmla="*/ 32385 h 38100"/>
                <a:gd name="connsiteX35" fmla="*/ 40005 w 133350"/>
                <a:gd name="connsiteY35" fmla="*/ 32385 h 38100"/>
                <a:gd name="connsiteX36" fmla="*/ 36195 w 133350"/>
                <a:gd name="connsiteY36" fmla="*/ 33338 h 38100"/>
                <a:gd name="connsiteX37" fmla="*/ 36195 w 133350"/>
                <a:gd name="connsiteY37" fmla="*/ 33338 h 38100"/>
                <a:gd name="connsiteX38" fmla="*/ 32385 w 133350"/>
                <a:gd name="connsiteY38" fmla="*/ 34290 h 38100"/>
                <a:gd name="connsiteX39" fmla="*/ 31432 w 133350"/>
                <a:gd name="connsiteY39" fmla="*/ 31432 h 38100"/>
                <a:gd name="connsiteX40" fmla="*/ 31432 w 133350"/>
                <a:gd name="connsiteY40" fmla="*/ 31432 h 38100"/>
                <a:gd name="connsiteX41" fmla="*/ 116205 w 133350"/>
                <a:gd name="connsiteY41" fmla="*/ 30480 h 38100"/>
                <a:gd name="connsiteX42" fmla="*/ 116205 w 133350"/>
                <a:gd name="connsiteY42" fmla="*/ 30480 h 38100"/>
                <a:gd name="connsiteX43" fmla="*/ 111442 w 133350"/>
                <a:gd name="connsiteY43" fmla="*/ 28575 h 38100"/>
                <a:gd name="connsiteX44" fmla="*/ 108585 w 133350"/>
                <a:gd name="connsiteY44" fmla="*/ 27622 h 38100"/>
                <a:gd name="connsiteX45" fmla="*/ 109538 w 133350"/>
                <a:gd name="connsiteY45" fmla="*/ 23813 h 38100"/>
                <a:gd name="connsiteX46" fmla="*/ 109538 w 133350"/>
                <a:gd name="connsiteY46" fmla="*/ 23813 h 38100"/>
                <a:gd name="connsiteX47" fmla="*/ 109538 w 133350"/>
                <a:gd name="connsiteY47" fmla="*/ 23813 h 38100"/>
                <a:gd name="connsiteX48" fmla="*/ 112395 w 133350"/>
                <a:gd name="connsiteY48" fmla="*/ 24765 h 38100"/>
                <a:gd name="connsiteX49" fmla="*/ 113347 w 133350"/>
                <a:gd name="connsiteY49" fmla="*/ 24765 h 38100"/>
                <a:gd name="connsiteX50" fmla="*/ 113347 w 133350"/>
                <a:gd name="connsiteY50" fmla="*/ 24765 h 38100"/>
                <a:gd name="connsiteX51" fmla="*/ 120967 w 133350"/>
                <a:gd name="connsiteY51" fmla="*/ 27622 h 38100"/>
                <a:gd name="connsiteX52" fmla="*/ 120967 w 133350"/>
                <a:gd name="connsiteY52" fmla="*/ 27622 h 38100"/>
                <a:gd name="connsiteX53" fmla="*/ 120967 w 133350"/>
                <a:gd name="connsiteY53" fmla="*/ 27622 h 38100"/>
                <a:gd name="connsiteX54" fmla="*/ 120015 w 133350"/>
                <a:gd name="connsiteY54" fmla="*/ 31432 h 38100"/>
                <a:gd name="connsiteX55" fmla="*/ 116205 w 133350"/>
                <a:gd name="connsiteY55" fmla="*/ 30480 h 38100"/>
                <a:gd name="connsiteX56" fmla="*/ 116205 w 133350"/>
                <a:gd name="connsiteY56" fmla="*/ 30480 h 38100"/>
                <a:gd name="connsiteX57" fmla="*/ 46672 w 133350"/>
                <a:gd name="connsiteY57" fmla="*/ 26670 h 38100"/>
                <a:gd name="connsiteX58" fmla="*/ 46672 w 133350"/>
                <a:gd name="connsiteY58" fmla="*/ 26670 h 38100"/>
                <a:gd name="connsiteX59" fmla="*/ 46672 w 133350"/>
                <a:gd name="connsiteY59" fmla="*/ 26670 h 38100"/>
                <a:gd name="connsiteX60" fmla="*/ 48577 w 133350"/>
                <a:gd name="connsiteY60" fmla="*/ 25717 h 38100"/>
                <a:gd name="connsiteX61" fmla="*/ 50482 w 133350"/>
                <a:gd name="connsiteY61" fmla="*/ 24765 h 38100"/>
                <a:gd name="connsiteX62" fmla="*/ 50482 w 133350"/>
                <a:gd name="connsiteY62" fmla="*/ 24765 h 38100"/>
                <a:gd name="connsiteX63" fmla="*/ 55245 w 133350"/>
                <a:gd name="connsiteY63" fmla="*/ 22860 h 38100"/>
                <a:gd name="connsiteX64" fmla="*/ 58102 w 133350"/>
                <a:gd name="connsiteY64" fmla="*/ 21907 h 38100"/>
                <a:gd name="connsiteX65" fmla="*/ 59055 w 133350"/>
                <a:gd name="connsiteY65" fmla="*/ 25717 h 38100"/>
                <a:gd name="connsiteX66" fmla="*/ 55245 w 133350"/>
                <a:gd name="connsiteY66" fmla="*/ 26670 h 38100"/>
                <a:gd name="connsiteX67" fmla="*/ 55245 w 133350"/>
                <a:gd name="connsiteY67" fmla="*/ 26670 h 38100"/>
                <a:gd name="connsiteX68" fmla="*/ 51435 w 133350"/>
                <a:gd name="connsiteY68" fmla="*/ 27622 h 38100"/>
                <a:gd name="connsiteX69" fmla="*/ 51435 w 133350"/>
                <a:gd name="connsiteY69" fmla="*/ 27622 h 38100"/>
                <a:gd name="connsiteX70" fmla="*/ 47625 w 133350"/>
                <a:gd name="connsiteY70" fmla="*/ 28575 h 38100"/>
                <a:gd name="connsiteX71" fmla="*/ 46672 w 133350"/>
                <a:gd name="connsiteY71" fmla="*/ 26670 h 38100"/>
                <a:gd name="connsiteX72" fmla="*/ 46672 w 133350"/>
                <a:gd name="connsiteY72" fmla="*/ 26670 h 38100"/>
                <a:gd name="connsiteX73" fmla="*/ 104775 w 133350"/>
                <a:gd name="connsiteY73" fmla="*/ 26670 h 38100"/>
                <a:gd name="connsiteX74" fmla="*/ 104775 w 133350"/>
                <a:gd name="connsiteY74" fmla="*/ 26670 h 38100"/>
                <a:gd name="connsiteX75" fmla="*/ 93345 w 133350"/>
                <a:gd name="connsiteY75" fmla="*/ 22860 h 38100"/>
                <a:gd name="connsiteX76" fmla="*/ 93345 w 133350"/>
                <a:gd name="connsiteY76" fmla="*/ 22860 h 38100"/>
                <a:gd name="connsiteX77" fmla="*/ 93345 w 133350"/>
                <a:gd name="connsiteY77" fmla="*/ 22860 h 38100"/>
                <a:gd name="connsiteX78" fmla="*/ 94297 w 133350"/>
                <a:gd name="connsiteY78" fmla="*/ 19050 h 38100"/>
                <a:gd name="connsiteX79" fmla="*/ 98107 w 133350"/>
                <a:gd name="connsiteY79" fmla="*/ 20002 h 38100"/>
                <a:gd name="connsiteX80" fmla="*/ 98107 w 133350"/>
                <a:gd name="connsiteY80" fmla="*/ 20002 h 38100"/>
                <a:gd name="connsiteX81" fmla="*/ 101917 w 133350"/>
                <a:gd name="connsiteY81" fmla="*/ 20955 h 38100"/>
                <a:gd name="connsiteX82" fmla="*/ 101917 w 133350"/>
                <a:gd name="connsiteY82" fmla="*/ 20955 h 38100"/>
                <a:gd name="connsiteX83" fmla="*/ 105727 w 133350"/>
                <a:gd name="connsiteY83" fmla="*/ 21907 h 38100"/>
                <a:gd name="connsiteX84" fmla="*/ 104775 w 133350"/>
                <a:gd name="connsiteY84" fmla="*/ 26670 h 38100"/>
                <a:gd name="connsiteX85" fmla="*/ 104775 w 133350"/>
                <a:gd name="connsiteY85" fmla="*/ 26670 h 38100"/>
                <a:gd name="connsiteX86" fmla="*/ 104775 w 133350"/>
                <a:gd name="connsiteY86" fmla="*/ 26670 h 38100"/>
                <a:gd name="connsiteX87" fmla="*/ 120967 w 133350"/>
                <a:gd name="connsiteY87" fmla="*/ 24765 h 38100"/>
                <a:gd name="connsiteX88" fmla="*/ 122872 w 133350"/>
                <a:gd name="connsiteY88" fmla="*/ 21907 h 38100"/>
                <a:gd name="connsiteX89" fmla="*/ 126682 w 133350"/>
                <a:gd name="connsiteY89" fmla="*/ 15240 h 38100"/>
                <a:gd name="connsiteX90" fmla="*/ 127635 w 133350"/>
                <a:gd name="connsiteY90" fmla="*/ 13335 h 38100"/>
                <a:gd name="connsiteX91" fmla="*/ 131445 w 133350"/>
                <a:gd name="connsiteY91" fmla="*/ 15240 h 38100"/>
                <a:gd name="connsiteX92" fmla="*/ 131445 w 133350"/>
                <a:gd name="connsiteY92" fmla="*/ 15240 h 38100"/>
                <a:gd name="connsiteX93" fmla="*/ 131445 w 133350"/>
                <a:gd name="connsiteY93" fmla="*/ 15240 h 38100"/>
                <a:gd name="connsiteX94" fmla="*/ 127635 w 133350"/>
                <a:gd name="connsiteY94" fmla="*/ 21907 h 38100"/>
                <a:gd name="connsiteX95" fmla="*/ 127635 w 133350"/>
                <a:gd name="connsiteY95" fmla="*/ 21907 h 38100"/>
                <a:gd name="connsiteX96" fmla="*/ 125730 w 133350"/>
                <a:gd name="connsiteY96" fmla="*/ 25717 h 38100"/>
                <a:gd name="connsiteX97" fmla="*/ 120967 w 133350"/>
                <a:gd name="connsiteY97" fmla="*/ 24765 h 38100"/>
                <a:gd name="connsiteX98" fmla="*/ 120967 w 133350"/>
                <a:gd name="connsiteY98" fmla="*/ 24765 h 38100"/>
                <a:gd name="connsiteX99" fmla="*/ 61913 w 133350"/>
                <a:gd name="connsiteY99" fmla="*/ 21907 h 38100"/>
                <a:gd name="connsiteX100" fmla="*/ 61913 w 133350"/>
                <a:gd name="connsiteY100" fmla="*/ 21907 h 38100"/>
                <a:gd name="connsiteX101" fmla="*/ 61913 w 133350"/>
                <a:gd name="connsiteY101" fmla="*/ 21907 h 38100"/>
                <a:gd name="connsiteX102" fmla="*/ 73342 w 133350"/>
                <a:gd name="connsiteY102" fmla="*/ 18097 h 38100"/>
                <a:gd name="connsiteX103" fmla="*/ 73342 w 133350"/>
                <a:gd name="connsiteY103" fmla="*/ 18097 h 38100"/>
                <a:gd name="connsiteX104" fmla="*/ 73342 w 133350"/>
                <a:gd name="connsiteY104" fmla="*/ 18097 h 38100"/>
                <a:gd name="connsiteX105" fmla="*/ 74295 w 133350"/>
                <a:gd name="connsiteY105" fmla="*/ 21907 h 38100"/>
                <a:gd name="connsiteX106" fmla="*/ 70485 w 133350"/>
                <a:gd name="connsiteY106" fmla="*/ 22860 h 38100"/>
                <a:gd name="connsiteX107" fmla="*/ 70485 w 133350"/>
                <a:gd name="connsiteY107" fmla="*/ 22860 h 38100"/>
                <a:gd name="connsiteX108" fmla="*/ 66675 w 133350"/>
                <a:gd name="connsiteY108" fmla="*/ 23813 h 38100"/>
                <a:gd name="connsiteX109" fmla="*/ 66675 w 133350"/>
                <a:gd name="connsiteY109" fmla="*/ 23813 h 38100"/>
                <a:gd name="connsiteX110" fmla="*/ 62865 w 133350"/>
                <a:gd name="connsiteY110" fmla="*/ 24765 h 38100"/>
                <a:gd name="connsiteX111" fmla="*/ 61913 w 133350"/>
                <a:gd name="connsiteY111" fmla="*/ 21907 h 38100"/>
                <a:gd name="connsiteX112" fmla="*/ 61913 w 133350"/>
                <a:gd name="connsiteY112" fmla="*/ 21907 h 38100"/>
                <a:gd name="connsiteX113" fmla="*/ 89535 w 133350"/>
                <a:gd name="connsiteY113" fmla="*/ 21907 h 38100"/>
                <a:gd name="connsiteX114" fmla="*/ 89535 w 133350"/>
                <a:gd name="connsiteY114" fmla="*/ 21907 h 38100"/>
                <a:gd name="connsiteX115" fmla="*/ 82867 w 133350"/>
                <a:gd name="connsiteY115" fmla="*/ 20002 h 38100"/>
                <a:gd name="connsiteX116" fmla="*/ 80963 w 133350"/>
                <a:gd name="connsiteY116" fmla="*/ 20955 h 38100"/>
                <a:gd name="connsiteX117" fmla="*/ 79057 w 133350"/>
                <a:gd name="connsiteY117" fmla="*/ 21907 h 38100"/>
                <a:gd name="connsiteX118" fmla="*/ 79057 w 133350"/>
                <a:gd name="connsiteY118" fmla="*/ 21907 h 38100"/>
                <a:gd name="connsiteX119" fmla="*/ 79057 w 133350"/>
                <a:gd name="connsiteY119" fmla="*/ 21907 h 38100"/>
                <a:gd name="connsiteX120" fmla="*/ 78105 w 133350"/>
                <a:gd name="connsiteY120" fmla="*/ 18097 h 38100"/>
                <a:gd name="connsiteX121" fmla="*/ 81915 w 133350"/>
                <a:gd name="connsiteY121" fmla="*/ 17145 h 38100"/>
                <a:gd name="connsiteX122" fmla="*/ 81915 w 133350"/>
                <a:gd name="connsiteY122" fmla="*/ 17145 h 38100"/>
                <a:gd name="connsiteX123" fmla="*/ 82867 w 133350"/>
                <a:gd name="connsiteY123" fmla="*/ 17145 h 38100"/>
                <a:gd name="connsiteX124" fmla="*/ 87630 w 133350"/>
                <a:gd name="connsiteY124" fmla="*/ 18097 h 38100"/>
                <a:gd name="connsiteX125" fmla="*/ 87630 w 133350"/>
                <a:gd name="connsiteY125" fmla="*/ 18097 h 38100"/>
                <a:gd name="connsiteX126" fmla="*/ 91440 w 133350"/>
                <a:gd name="connsiteY126" fmla="*/ 19050 h 38100"/>
                <a:gd name="connsiteX127" fmla="*/ 89535 w 133350"/>
                <a:gd name="connsiteY127" fmla="*/ 21907 h 38100"/>
                <a:gd name="connsiteX128" fmla="*/ 89535 w 133350"/>
                <a:gd name="connsiteY128" fmla="*/ 21907 h 38100"/>
                <a:gd name="connsiteX129" fmla="*/ 89535 w 133350"/>
                <a:gd name="connsiteY129" fmla="*/ 21907 h 38100"/>
                <a:gd name="connsiteX130" fmla="*/ 128588 w 133350"/>
                <a:gd name="connsiteY130" fmla="*/ 10477 h 38100"/>
                <a:gd name="connsiteX131" fmla="*/ 128588 w 133350"/>
                <a:gd name="connsiteY131" fmla="*/ 10477 h 38100"/>
                <a:gd name="connsiteX132" fmla="*/ 128588 w 133350"/>
                <a:gd name="connsiteY132" fmla="*/ 10477 h 38100"/>
                <a:gd name="connsiteX133" fmla="*/ 134302 w 133350"/>
                <a:gd name="connsiteY133" fmla="*/ 0 h 38100"/>
                <a:gd name="connsiteX134" fmla="*/ 138113 w 133350"/>
                <a:gd name="connsiteY134" fmla="*/ 1905 h 38100"/>
                <a:gd name="connsiteX135" fmla="*/ 134302 w 133350"/>
                <a:gd name="connsiteY135" fmla="*/ 8572 h 38100"/>
                <a:gd name="connsiteX136" fmla="*/ 134302 w 133350"/>
                <a:gd name="connsiteY136" fmla="*/ 8572 h 38100"/>
                <a:gd name="connsiteX137" fmla="*/ 133350 w 133350"/>
                <a:gd name="connsiteY137" fmla="*/ 10477 h 38100"/>
                <a:gd name="connsiteX138" fmla="*/ 132397 w 133350"/>
                <a:gd name="connsiteY138" fmla="*/ 12382 h 38100"/>
                <a:gd name="connsiteX139" fmla="*/ 132397 w 133350"/>
                <a:gd name="connsiteY139" fmla="*/ 12382 h 38100"/>
                <a:gd name="connsiteX140" fmla="*/ 132397 w 133350"/>
                <a:gd name="connsiteY140" fmla="*/ 12382 h 38100"/>
                <a:gd name="connsiteX141" fmla="*/ 128588 w 133350"/>
                <a:gd name="connsiteY141" fmla="*/ 10477 h 38100"/>
                <a:gd name="connsiteX142" fmla="*/ 128588 w 133350"/>
                <a:gd name="connsiteY142" fmla="*/ 1047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350" h="38100">
                  <a:moveTo>
                    <a:pt x="0" y="40957"/>
                  </a:moveTo>
                  <a:lnTo>
                    <a:pt x="0" y="40957"/>
                  </a:lnTo>
                  <a:lnTo>
                    <a:pt x="0" y="40957"/>
                  </a:lnTo>
                  <a:lnTo>
                    <a:pt x="11430" y="37147"/>
                  </a:lnTo>
                  <a:lnTo>
                    <a:pt x="11430" y="37147"/>
                  </a:lnTo>
                  <a:lnTo>
                    <a:pt x="11430" y="37147"/>
                  </a:lnTo>
                  <a:lnTo>
                    <a:pt x="12382" y="40957"/>
                  </a:lnTo>
                  <a:lnTo>
                    <a:pt x="9525" y="41910"/>
                  </a:lnTo>
                  <a:lnTo>
                    <a:pt x="4763" y="43815"/>
                  </a:lnTo>
                  <a:lnTo>
                    <a:pt x="4763" y="43815"/>
                  </a:lnTo>
                  <a:lnTo>
                    <a:pt x="952" y="44767"/>
                  </a:lnTo>
                  <a:lnTo>
                    <a:pt x="0" y="40957"/>
                  </a:lnTo>
                  <a:lnTo>
                    <a:pt x="0" y="40957"/>
                  </a:lnTo>
                  <a:close/>
                  <a:moveTo>
                    <a:pt x="16192" y="36195"/>
                  </a:moveTo>
                  <a:lnTo>
                    <a:pt x="16192" y="36195"/>
                  </a:lnTo>
                  <a:lnTo>
                    <a:pt x="16192" y="36195"/>
                  </a:lnTo>
                  <a:lnTo>
                    <a:pt x="27622" y="32385"/>
                  </a:lnTo>
                  <a:lnTo>
                    <a:pt x="27622" y="32385"/>
                  </a:lnTo>
                  <a:lnTo>
                    <a:pt x="27622" y="32385"/>
                  </a:lnTo>
                  <a:lnTo>
                    <a:pt x="28575" y="36195"/>
                  </a:lnTo>
                  <a:lnTo>
                    <a:pt x="24765" y="37147"/>
                  </a:lnTo>
                  <a:lnTo>
                    <a:pt x="24765" y="37147"/>
                  </a:lnTo>
                  <a:lnTo>
                    <a:pt x="20955" y="38100"/>
                  </a:lnTo>
                  <a:lnTo>
                    <a:pt x="20955" y="38100"/>
                  </a:lnTo>
                  <a:lnTo>
                    <a:pt x="17145" y="39052"/>
                  </a:lnTo>
                  <a:lnTo>
                    <a:pt x="16192" y="36195"/>
                  </a:lnTo>
                  <a:lnTo>
                    <a:pt x="16192" y="36195"/>
                  </a:lnTo>
                  <a:close/>
                  <a:moveTo>
                    <a:pt x="31432" y="31432"/>
                  </a:moveTo>
                  <a:lnTo>
                    <a:pt x="31432" y="31432"/>
                  </a:lnTo>
                  <a:lnTo>
                    <a:pt x="31432" y="31432"/>
                  </a:lnTo>
                  <a:lnTo>
                    <a:pt x="42863" y="27622"/>
                  </a:lnTo>
                  <a:lnTo>
                    <a:pt x="42863" y="27622"/>
                  </a:lnTo>
                  <a:lnTo>
                    <a:pt x="42863" y="27622"/>
                  </a:lnTo>
                  <a:lnTo>
                    <a:pt x="43815" y="31432"/>
                  </a:lnTo>
                  <a:lnTo>
                    <a:pt x="40005" y="32385"/>
                  </a:lnTo>
                  <a:lnTo>
                    <a:pt x="40005" y="32385"/>
                  </a:lnTo>
                  <a:lnTo>
                    <a:pt x="36195" y="33338"/>
                  </a:lnTo>
                  <a:lnTo>
                    <a:pt x="36195" y="33338"/>
                  </a:lnTo>
                  <a:lnTo>
                    <a:pt x="32385" y="34290"/>
                  </a:lnTo>
                  <a:lnTo>
                    <a:pt x="31432" y="31432"/>
                  </a:lnTo>
                  <a:lnTo>
                    <a:pt x="31432" y="31432"/>
                  </a:lnTo>
                  <a:close/>
                  <a:moveTo>
                    <a:pt x="116205" y="30480"/>
                  </a:moveTo>
                  <a:lnTo>
                    <a:pt x="116205" y="30480"/>
                  </a:lnTo>
                  <a:lnTo>
                    <a:pt x="111442" y="28575"/>
                  </a:lnTo>
                  <a:lnTo>
                    <a:pt x="108585" y="27622"/>
                  </a:lnTo>
                  <a:lnTo>
                    <a:pt x="109538" y="23813"/>
                  </a:lnTo>
                  <a:lnTo>
                    <a:pt x="109538" y="23813"/>
                  </a:lnTo>
                  <a:lnTo>
                    <a:pt x="109538" y="23813"/>
                  </a:lnTo>
                  <a:lnTo>
                    <a:pt x="112395" y="24765"/>
                  </a:lnTo>
                  <a:lnTo>
                    <a:pt x="113347" y="24765"/>
                  </a:lnTo>
                  <a:lnTo>
                    <a:pt x="113347" y="24765"/>
                  </a:lnTo>
                  <a:lnTo>
                    <a:pt x="120967" y="27622"/>
                  </a:lnTo>
                  <a:lnTo>
                    <a:pt x="120967" y="27622"/>
                  </a:lnTo>
                  <a:lnTo>
                    <a:pt x="120967" y="27622"/>
                  </a:lnTo>
                  <a:lnTo>
                    <a:pt x="120015" y="31432"/>
                  </a:lnTo>
                  <a:lnTo>
                    <a:pt x="116205" y="30480"/>
                  </a:lnTo>
                  <a:lnTo>
                    <a:pt x="116205" y="30480"/>
                  </a:lnTo>
                  <a:close/>
                  <a:moveTo>
                    <a:pt x="46672" y="26670"/>
                  </a:moveTo>
                  <a:lnTo>
                    <a:pt x="46672" y="26670"/>
                  </a:lnTo>
                  <a:lnTo>
                    <a:pt x="46672" y="26670"/>
                  </a:lnTo>
                  <a:lnTo>
                    <a:pt x="48577" y="25717"/>
                  </a:lnTo>
                  <a:lnTo>
                    <a:pt x="50482" y="24765"/>
                  </a:lnTo>
                  <a:lnTo>
                    <a:pt x="50482" y="24765"/>
                  </a:lnTo>
                  <a:lnTo>
                    <a:pt x="55245" y="22860"/>
                  </a:lnTo>
                  <a:lnTo>
                    <a:pt x="58102" y="21907"/>
                  </a:lnTo>
                  <a:lnTo>
                    <a:pt x="59055" y="25717"/>
                  </a:lnTo>
                  <a:lnTo>
                    <a:pt x="55245" y="26670"/>
                  </a:lnTo>
                  <a:lnTo>
                    <a:pt x="55245" y="26670"/>
                  </a:lnTo>
                  <a:lnTo>
                    <a:pt x="51435" y="27622"/>
                  </a:lnTo>
                  <a:lnTo>
                    <a:pt x="51435" y="27622"/>
                  </a:lnTo>
                  <a:lnTo>
                    <a:pt x="47625" y="28575"/>
                  </a:lnTo>
                  <a:lnTo>
                    <a:pt x="46672" y="26670"/>
                  </a:lnTo>
                  <a:lnTo>
                    <a:pt x="46672" y="26670"/>
                  </a:lnTo>
                  <a:close/>
                  <a:moveTo>
                    <a:pt x="104775" y="26670"/>
                  </a:moveTo>
                  <a:lnTo>
                    <a:pt x="104775" y="26670"/>
                  </a:lnTo>
                  <a:lnTo>
                    <a:pt x="93345" y="22860"/>
                  </a:lnTo>
                  <a:lnTo>
                    <a:pt x="93345" y="22860"/>
                  </a:lnTo>
                  <a:lnTo>
                    <a:pt x="93345" y="22860"/>
                  </a:lnTo>
                  <a:lnTo>
                    <a:pt x="94297" y="19050"/>
                  </a:lnTo>
                  <a:lnTo>
                    <a:pt x="98107" y="20002"/>
                  </a:lnTo>
                  <a:lnTo>
                    <a:pt x="98107" y="20002"/>
                  </a:lnTo>
                  <a:lnTo>
                    <a:pt x="101917" y="20955"/>
                  </a:lnTo>
                  <a:lnTo>
                    <a:pt x="101917" y="20955"/>
                  </a:lnTo>
                  <a:lnTo>
                    <a:pt x="105727" y="21907"/>
                  </a:lnTo>
                  <a:lnTo>
                    <a:pt x="104775" y="26670"/>
                  </a:lnTo>
                  <a:lnTo>
                    <a:pt x="104775" y="26670"/>
                  </a:lnTo>
                  <a:lnTo>
                    <a:pt x="104775" y="26670"/>
                  </a:lnTo>
                  <a:close/>
                  <a:moveTo>
                    <a:pt x="120967" y="24765"/>
                  </a:moveTo>
                  <a:lnTo>
                    <a:pt x="122872" y="21907"/>
                  </a:lnTo>
                  <a:lnTo>
                    <a:pt x="126682" y="15240"/>
                  </a:lnTo>
                  <a:lnTo>
                    <a:pt x="127635" y="13335"/>
                  </a:lnTo>
                  <a:lnTo>
                    <a:pt x="131445" y="15240"/>
                  </a:lnTo>
                  <a:lnTo>
                    <a:pt x="131445" y="15240"/>
                  </a:lnTo>
                  <a:lnTo>
                    <a:pt x="131445" y="15240"/>
                  </a:lnTo>
                  <a:lnTo>
                    <a:pt x="127635" y="21907"/>
                  </a:lnTo>
                  <a:lnTo>
                    <a:pt x="127635" y="21907"/>
                  </a:lnTo>
                  <a:lnTo>
                    <a:pt x="125730" y="25717"/>
                  </a:lnTo>
                  <a:lnTo>
                    <a:pt x="120967" y="24765"/>
                  </a:lnTo>
                  <a:lnTo>
                    <a:pt x="120967" y="24765"/>
                  </a:lnTo>
                  <a:close/>
                  <a:moveTo>
                    <a:pt x="61913" y="21907"/>
                  </a:moveTo>
                  <a:lnTo>
                    <a:pt x="61913" y="21907"/>
                  </a:lnTo>
                  <a:lnTo>
                    <a:pt x="61913" y="21907"/>
                  </a:lnTo>
                  <a:lnTo>
                    <a:pt x="73342" y="18097"/>
                  </a:lnTo>
                  <a:lnTo>
                    <a:pt x="73342" y="18097"/>
                  </a:lnTo>
                  <a:lnTo>
                    <a:pt x="73342" y="18097"/>
                  </a:lnTo>
                  <a:lnTo>
                    <a:pt x="74295" y="21907"/>
                  </a:lnTo>
                  <a:lnTo>
                    <a:pt x="70485" y="22860"/>
                  </a:lnTo>
                  <a:lnTo>
                    <a:pt x="70485" y="22860"/>
                  </a:lnTo>
                  <a:lnTo>
                    <a:pt x="66675" y="23813"/>
                  </a:lnTo>
                  <a:lnTo>
                    <a:pt x="66675" y="23813"/>
                  </a:lnTo>
                  <a:lnTo>
                    <a:pt x="62865" y="24765"/>
                  </a:lnTo>
                  <a:lnTo>
                    <a:pt x="61913" y="21907"/>
                  </a:lnTo>
                  <a:lnTo>
                    <a:pt x="61913" y="21907"/>
                  </a:lnTo>
                  <a:close/>
                  <a:moveTo>
                    <a:pt x="89535" y="21907"/>
                  </a:moveTo>
                  <a:lnTo>
                    <a:pt x="89535" y="21907"/>
                  </a:lnTo>
                  <a:lnTo>
                    <a:pt x="82867" y="20002"/>
                  </a:lnTo>
                  <a:lnTo>
                    <a:pt x="80963" y="20955"/>
                  </a:lnTo>
                  <a:lnTo>
                    <a:pt x="79057" y="21907"/>
                  </a:lnTo>
                  <a:lnTo>
                    <a:pt x="79057" y="21907"/>
                  </a:lnTo>
                  <a:lnTo>
                    <a:pt x="79057" y="21907"/>
                  </a:lnTo>
                  <a:lnTo>
                    <a:pt x="78105" y="18097"/>
                  </a:lnTo>
                  <a:lnTo>
                    <a:pt x="81915" y="17145"/>
                  </a:lnTo>
                  <a:lnTo>
                    <a:pt x="81915" y="17145"/>
                  </a:lnTo>
                  <a:lnTo>
                    <a:pt x="82867" y="17145"/>
                  </a:lnTo>
                  <a:lnTo>
                    <a:pt x="87630" y="18097"/>
                  </a:lnTo>
                  <a:lnTo>
                    <a:pt x="87630" y="18097"/>
                  </a:lnTo>
                  <a:lnTo>
                    <a:pt x="91440" y="19050"/>
                  </a:lnTo>
                  <a:lnTo>
                    <a:pt x="89535" y="21907"/>
                  </a:lnTo>
                  <a:lnTo>
                    <a:pt x="89535" y="21907"/>
                  </a:lnTo>
                  <a:lnTo>
                    <a:pt x="89535" y="21907"/>
                  </a:lnTo>
                  <a:close/>
                  <a:moveTo>
                    <a:pt x="128588" y="10477"/>
                  </a:moveTo>
                  <a:lnTo>
                    <a:pt x="128588" y="10477"/>
                  </a:lnTo>
                  <a:lnTo>
                    <a:pt x="128588" y="10477"/>
                  </a:lnTo>
                  <a:lnTo>
                    <a:pt x="134302" y="0"/>
                  </a:lnTo>
                  <a:lnTo>
                    <a:pt x="138113" y="1905"/>
                  </a:lnTo>
                  <a:lnTo>
                    <a:pt x="134302" y="8572"/>
                  </a:lnTo>
                  <a:lnTo>
                    <a:pt x="134302" y="8572"/>
                  </a:lnTo>
                  <a:lnTo>
                    <a:pt x="133350" y="10477"/>
                  </a:lnTo>
                  <a:lnTo>
                    <a:pt x="132397" y="12382"/>
                  </a:lnTo>
                  <a:lnTo>
                    <a:pt x="132397" y="12382"/>
                  </a:lnTo>
                  <a:lnTo>
                    <a:pt x="132397" y="12382"/>
                  </a:lnTo>
                  <a:lnTo>
                    <a:pt x="128588" y="10477"/>
                  </a:lnTo>
                  <a:lnTo>
                    <a:pt x="128588" y="10477"/>
                  </a:lnTo>
                  <a:close/>
                </a:path>
              </a:pathLst>
            </a:custGeom>
            <a:solidFill>
              <a:srgbClr val="F46300"/>
            </a:solidFill>
            <a:ln w="9525"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C95275C5-0255-48F8-8A9A-1B85A8CD64FA}"/>
                </a:ext>
              </a:extLst>
            </p:cNvPr>
            <p:cNvSpPr/>
            <p:nvPr/>
          </p:nvSpPr>
          <p:spPr>
            <a:xfrm>
              <a:off x="6990397" y="3174682"/>
              <a:ext cx="19050" cy="19050"/>
            </a:xfrm>
            <a:custGeom>
              <a:avLst/>
              <a:gdLst>
                <a:gd name="connsiteX0" fmla="*/ 2858 w 19050"/>
                <a:gd name="connsiteY0" fmla="*/ 13335 h 19050"/>
                <a:gd name="connsiteX1" fmla="*/ 0 w 19050"/>
                <a:gd name="connsiteY1" fmla="*/ 11430 h 19050"/>
                <a:gd name="connsiteX2" fmla="*/ 22860 w 19050"/>
                <a:gd name="connsiteY2" fmla="*/ 0 h 19050"/>
                <a:gd name="connsiteX3" fmla="*/ 25718 w 19050"/>
                <a:gd name="connsiteY3" fmla="*/ 21907 h 19050"/>
                <a:gd name="connsiteX4" fmla="*/ 2858 w 19050"/>
                <a:gd name="connsiteY4" fmla="*/ 13335 h 19050"/>
                <a:gd name="connsiteX5" fmla="*/ 2858 w 19050"/>
                <a:gd name="connsiteY5" fmla="*/ 13335 h 19050"/>
                <a:gd name="connsiteX6" fmla="*/ 20955 w 19050"/>
                <a:gd name="connsiteY6" fmla="*/ 17145 h 19050"/>
                <a:gd name="connsiteX7" fmla="*/ 19050 w 19050"/>
                <a:gd name="connsiteY7" fmla="*/ 5715 h 19050"/>
                <a:gd name="connsiteX8" fmla="*/ 7620 w 19050"/>
                <a:gd name="connsiteY8" fmla="*/ 11430 h 19050"/>
                <a:gd name="connsiteX9" fmla="*/ 20955 w 19050"/>
                <a:gd name="connsiteY9" fmla="*/ 17145 h 19050"/>
                <a:gd name="connsiteX10" fmla="*/ 20955 w 19050"/>
                <a:gd name="connsiteY10" fmla="*/ 1714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 h="19050">
                  <a:moveTo>
                    <a:pt x="2858" y="13335"/>
                  </a:moveTo>
                  <a:lnTo>
                    <a:pt x="0" y="11430"/>
                  </a:lnTo>
                  <a:lnTo>
                    <a:pt x="22860" y="0"/>
                  </a:lnTo>
                  <a:lnTo>
                    <a:pt x="25718" y="21907"/>
                  </a:lnTo>
                  <a:lnTo>
                    <a:pt x="2858" y="13335"/>
                  </a:lnTo>
                  <a:lnTo>
                    <a:pt x="2858" y="13335"/>
                  </a:lnTo>
                  <a:close/>
                  <a:moveTo>
                    <a:pt x="20955" y="17145"/>
                  </a:moveTo>
                  <a:lnTo>
                    <a:pt x="19050" y="5715"/>
                  </a:lnTo>
                  <a:lnTo>
                    <a:pt x="7620" y="11430"/>
                  </a:lnTo>
                  <a:lnTo>
                    <a:pt x="20955" y="17145"/>
                  </a:lnTo>
                  <a:lnTo>
                    <a:pt x="20955" y="17145"/>
                  </a:lnTo>
                  <a:close/>
                </a:path>
              </a:pathLst>
            </a:custGeom>
            <a:solidFill>
              <a:srgbClr val="F46300"/>
            </a:solidFill>
            <a:ln w="9525"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D30F2E82-EC4C-4EB4-A66C-703E91485D06}"/>
                </a:ext>
              </a:extLst>
            </p:cNvPr>
            <p:cNvSpPr/>
            <p:nvPr/>
          </p:nvSpPr>
          <p:spPr>
            <a:xfrm>
              <a:off x="6834188" y="3314700"/>
              <a:ext cx="180975" cy="180975"/>
            </a:xfrm>
            <a:custGeom>
              <a:avLst/>
              <a:gdLst>
                <a:gd name="connsiteX0" fmla="*/ 4763 w 180975"/>
                <a:gd name="connsiteY0" fmla="*/ 178117 h 180975"/>
                <a:gd name="connsiteX1" fmla="*/ 4763 w 180975"/>
                <a:gd name="connsiteY1" fmla="*/ 0 h 180975"/>
                <a:gd name="connsiteX2" fmla="*/ 0 w 180975"/>
                <a:gd name="connsiteY2" fmla="*/ 0 h 180975"/>
                <a:gd name="connsiteX3" fmla="*/ 0 w 180975"/>
                <a:gd name="connsiteY3" fmla="*/ 174308 h 180975"/>
                <a:gd name="connsiteX4" fmla="*/ 0 w 180975"/>
                <a:gd name="connsiteY4" fmla="*/ 183833 h 180975"/>
                <a:gd name="connsiteX5" fmla="*/ 10478 w 180975"/>
                <a:gd name="connsiteY5" fmla="*/ 183833 h 180975"/>
                <a:gd name="connsiteX6" fmla="*/ 184785 w 180975"/>
                <a:gd name="connsiteY6" fmla="*/ 183833 h 180975"/>
                <a:gd name="connsiteX7" fmla="*/ 184785 w 180975"/>
                <a:gd name="connsiteY7" fmla="*/ 1781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80975">
                  <a:moveTo>
                    <a:pt x="4763" y="178117"/>
                  </a:moveTo>
                  <a:lnTo>
                    <a:pt x="4763" y="0"/>
                  </a:lnTo>
                  <a:lnTo>
                    <a:pt x="0" y="0"/>
                  </a:lnTo>
                  <a:lnTo>
                    <a:pt x="0" y="174308"/>
                  </a:lnTo>
                  <a:lnTo>
                    <a:pt x="0" y="183833"/>
                  </a:lnTo>
                  <a:lnTo>
                    <a:pt x="10478" y="183833"/>
                  </a:lnTo>
                  <a:lnTo>
                    <a:pt x="184785" y="183833"/>
                  </a:lnTo>
                  <a:lnTo>
                    <a:pt x="184785" y="178117"/>
                  </a:lnTo>
                  <a:close/>
                </a:path>
              </a:pathLst>
            </a:custGeom>
            <a:solidFill>
              <a:srgbClr val="ADADAD"/>
            </a:solidFill>
            <a:ln w="9525"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4F56CF29-256D-401B-B254-BD0DAD91A867}"/>
                </a:ext>
              </a:extLst>
            </p:cNvPr>
            <p:cNvSpPr/>
            <p:nvPr/>
          </p:nvSpPr>
          <p:spPr>
            <a:xfrm>
              <a:off x="6858953" y="3439478"/>
              <a:ext cx="28575" cy="28575"/>
            </a:xfrm>
            <a:custGeom>
              <a:avLst/>
              <a:gdLst>
                <a:gd name="connsiteX0" fmla="*/ 0 w 28575"/>
                <a:gd name="connsiteY0" fmla="*/ 0 h 28575"/>
                <a:gd name="connsiteX1" fmla="*/ 30480 w 28575"/>
                <a:gd name="connsiteY1" fmla="*/ 0 h 28575"/>
                <a:gd name="connsiteX2" fmla="*/ 30480 w 28575"/>
                <a:gd name="connsiteY2" fmla="*/ 37148 h 28575"/>
                <a:gd name="connsiteX3" fmla="*/ 0 w 28575"/>
                <a:gd name="connsiteY3" fmla="*/ 37148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0480" y="0"/>
                  </a:lnTo>
                  <a:lnTo>
                    <a:pt x="30480" y="37148"/>
                  </a:lnTo>
                  <a:lnTo>
                    <a:pt x="0" y="37148"/>
                  </a:lnTo>
                  <a:close/>
                </a:path>
              </a:pathLst>
            </a:custGeom>
            <a:solidFill>
              <a:srgbClr val="006E99"/>
            </a:solidFill>
            <a:ln w="9525"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BBE59015-B29A-419C-A47E-B901BF649286}"/>
                </a:ext>
              </a:extLst>
            </p:cNvPr>
            <p:cNvSpPr/>
            <p:nvPr/>
          </p:nvSpPr>
          <p:spPr>
            <a:xfrm>
              <a:off x="6898958" y="3410903"/>
              <a:ext cx="28575" cy="57150"/>
            </a:xfrm>
            <a:custGeom>
              <a:avLst/>
              <a:gdLst>
                <a:gd name="connsiteX0" fmla="*/ 0 w 28575"/>
                <a:gd name="connsiteY0" fmla="*/ 0 h 57150"/>
                <a:gd name="connsiteX1" fmla="*/ 30480 w 28575"/>
                <a:gd name="connsiteY1" fmla="*/ 0 h 57150"/>
                <a:gd name="connsiteX2" fmla="*/ 30480 w 28575"/>
                <a:gd name="connsiteY2" fmla="*/ 65723 h 57150"/>
                <a:gd name="connsiteX3" fmla="*/ 0 w 28575"/>
                <a:gd name="connsiteY3" fmla="*/ 65723 h 57150"/>
              </a:gdLst>
              <a:ahLst/>
              <a:cxnLst>
                <a:cxn ang="0">
                  <a:pos x="connsiteX0" y="connsiteY0"/>
                </a:cxn>
                <a:cxn ang="0">
                  <a:pos x="connsiteX1" y="connsiteY1"/>
                </a:cxn>
                <a:cxn ang="0">
                  <a:pos x="connsiteX2" y="connsiteY2"/>
                </a:cxn>
                <a:cxn ang="0">
                  <a:pos x="connsiteX3" y="connsiteY3"/>
                </a:cxn>
              </a:cxnLst>
              <a:rect l="l" t="t" r="r" b="b"/>
              <a:pathLst>
                <a:path w="28575" h="57150">
                  <a:moveTo>
                    <a:pt x="0" y="0"/>
                  </a:moveTo>
                  <a:lnTo>
                    <a:pt x="30480" y="0"/>
                  </a:lnTo>
                  <a:lnTo>
                    <a:pt x="30480" y="65723"/>
                  </a:lnTo>
                  <a:lnTo>
                    <a:pt x="0" y="65723"/>
                  </a:lnTo>
                  <a:close/>
                </a:path>
              </a:pathLst>
            </a:custGeom>
            <a:solidFill>
              <a:srgbClr val="F46300"/>
            </a:solidFill>
            <a:ln w="9525"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5F93F539-604A-45A0-89CE-059E0963669E}"/>
                </a:ext>
              </a:extLst>
            </p:cNvPr>
            <p:cNvSpPr/>
            <p:nvPr/>
          </p:nvSpPr>
          <p:spPr>
            <a:xfrm>
              <a:off x="6938963" y="3421380"/>
              <a:ext cx="28575" cy="47625"/>
            </a:xfrm>
            <a:custGeom>
              <a:avLst/>
              <a:gdLst>
                <a:gd name="connsiteX0" fmla="*/ 0 w 28575"/>
                <a:gd name="connsiteY0" fmla="*/ 0 h 47625"/>
                <a:gd name="connsiteX1" fmla="*/ 30480 w 28575"/>
                <a:gd name="connsiteY1" fmla="*/ 0 h 47625"/>
                <a:gd name="connsiteX2" fmla="*/ 30480 w 28575"/>
                <a:gd name="connsiteY2" fmla="*/ 55245 h 47625"/>
                <a:gd name="connsiteX3" fmla="*/ 0 w 28575"/>
                <a:gd name="connsiteY3" fmla="*/ 55245 h 47625"/>
              </a:gdLst>
              <a:ahLst/>
              <a:cxnLst>
                <a:cxn ang="0">
                  <a:pos x="connsiteX0" y="connsiteY0"/>
                </a:cxn>
                <a:cxn ang="0">
                  <a:pos x="connsiteX1" y="connsiteY1"/>
                </a:cxn>
                <a:cxn ang="0">
                  <a:pos x="connsiteX2" y="connsiteY2"/>
                </a:cxn>
                <a:cxn ang="0">
                  <a:pos x="connsiteX3" y="connsiteY3"/>
                </a:cxn>
              </a:cxnLst>
              <a:rect l="l" t="t" r="r" b="b"/>
              <a:pathLst>
                <a:path w="28575" h="47625">
                  <a:moveTo>
                    <a:pt x="0" y="0"/>
                  </a:moveTo>
                  <a:lnTo>
                    <a:pt x="30480" y="0"/>
                  </a:lnTo>
                  <a:lnTo>
                    <a:pt x="30480" y="55245"/>
                  </a:lnTo>
                  <a:lnTo>
                    <a:pt x="0" y="55245"/>
                  </a:lnTo>
                  <a:close/>
                </a:path>
              </a:pathLst>
            </a:custGeom>
            <a:solidFill>
              <a:srgbClr val="6B8EA5"/>
            </a:solidFill>
            <a:ln w="9525"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82F8D0A3-9CE3-4130-B712-872519F15BE9}"/>
                </a:ext>
              </a:extLst>
            </p:cNvPr>
            <p:cNvSpPr/>
            <p:nvPr/>
          </p:nvSpPr>
          <p:spPr>
            <a:xfrm>
              <a:off x="6978968" y="3373755"/>
              <a:ext cx="28575" cy="95250"/>
            </a:xfrm>
            <a:custGeom>
              <a:avLst/>
              <a:gdLst>
                <a:gd name="connsiteX0" fmla="*/ 0 w 28575"/>
                <a:gd name="connsiteY0" fmla="*/ 0 h 95250"/>
                <a:gd name="connsiteX1" fmla="*/ 30480 w 28575"/>
                <a:gd name="connsiteY1" fmla="*/ 0 h 95250"/>
                <a:gd name="connsiteX2" fmla="*/ 30480 w 28575"/>
                <a:gd name="connsiteY2" fmla="*/ 102870 h 95250"/>
                <a:gd name="connsiteX3" fmla="*/ 0 w 28575"/>
                <a:gd name="connsiteY3" fmla="*/ 102870 h 95250"/>
              </a:gdLst>
              <a:ahLst/>
              <a:cxnLst>
                <a:cxn ang="0">
                  <a:pos x="connsiteX0" y="connsiteY0"/>
                </a:cxn>
                <a:cxn ang="0">
                  <a:pos x="connsiteX1" y="connsiteY1"/>
                </a:cxn>
                <a:cxn ang="0">
                  <a:pos x="connsiteX2" y="connsiteY2"/>
                </a:cxn>
                <a:cxn ang="0">
                  <a:pos x="connsiteX3" y="connsiteY3"/>
                </a:cxn>
              </a:cxnLst>
              <a:rect l="l" t="t" r="r" b="b"/>
              <a:pathLst>
                <a:path w="28575" h="95250">
                  <a:moveTo>
                    <a:pt x="0" y="0"/>
                  </a:moveTo>
                  <a:lnTo>
                    <a:pt x="30480" y="0"/>
                  </a:lnTo>
                  <a:lnTo>
                    <a:pt x="30480" y="102870"/>
                  </a:lnTo>
                  <a:lnTo>
                    <a:pt x="0" y="102870"/>
                  </a:lnTo>
                  <a:close/>
                </a:path>
              </a:pathLst>
            </a:custGeom>
            <a:solidFill>
              <a:srgbClr val="E24000"/>
            </a:solidFill>
            <a:ln w="9525"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1F6562F8-1383-4EFB-B885-502369F78002}"/>
                </a:ext>
              </a:extLst>
            </p:cNvPr>
            <p:cNvSpPr/>
            <p:nvPr/>
          </p:nvSpPr>
          <p:spPr>
            <a:xfrm>
              <a:off x="6858953" y="3317557"/>
              <a:ext cx="152400" cy="104775"/>
            </a:xfrm>
            <a:custGeom>
              <a:avLst/>
              <a:gdLst>
                <a:gd name="connsiteX0" fmla="*/ 155257 w 152400"/>
                <a:gd name="connsiteY0" fmla="*/ 0 h 104775"/>
                <a:gd name="connsiteX1" fmla="*/ 128588 w 152400"/>
                <a:gd name="connsiteY1" fmla="*/ 2857 h 104775"/>
                <a:gd name="connsiteX2" fmla="*/ 135255 w 152400"/>
                <a:gd name="connsiteY2" fmla="*/ 10478 h 104775"/>
                <a:gd name="connsiteX3" fmla="*/ 83820 w 152400"/>
                <a:gd name="connsiteY3" fmla="*/ 54293 h 104775"/>
                <a:gd name="connsiteX4" fmla="*/ 56197 w 152400"/>
                <a:gd name="connsiteY4" fmla="*/ 41910 h 104775"/>
                <a:gd name="connsiteX5" fmla="*/ 0 w 152400"/>
                <a:gd name="connsiteY5" fmla="*/ 88582 h 104775"/>
                <a:gd name="connsiteX6" fmla="*/ 0 w 152400"/>
                <a:gd name="connsiteY6" fmla="*/ 105728 h 104775"/>
                <a:gd name="connsiteX7" fmla="*/ 59055 w 152400"/>
                <a:gd name="connsiteY7" fmla="*/ 56197 h 104775"/>
                <a:gd name="connsiteX8" fmla="*/ 85725 w 152400"/>
                <a:gd name="connsiteY8" fmla="*/ 69532 h 104775"/>
                <a:gd name="connsiteX9" fmla="*/ 143827 w 152400"/>
                <a:gd name="connsiteY9" fmla="*/ 19050 h 104775"/>
                <a:gd name="connsiteX10" fmla="*/ 150495 w 152400"/>
                <a:gd name="connsiteY10" fmla="*/ 2667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0" h="104775">
                  <a:moveTo>
                    <a:pt x="155257" y="0"/>
                  </a:moveTo>
                  <a:lnTo>
                    <a:pt x="128588" y="2857"/>
                  </a:lnTo>
                  <a:lnTo>
                    <a:pt x="135255" y="10478"/>
                  </a:lnTo>
                  <a:lnTo>
                    <a:pt x="83820" y="54293"/>
                  </a:lnTo>
                  <a:lnTo>
                    <a:pt x="56197" y="41910"/>
                  </a:lnTo>
                  <a:lnTo>
                    <a:pt x="0" y="88582"/>
                  </a:lnTo>
                  <a:lnTo>
                    <a:pt x="0" y="105728"/>
                  </a:lnTo>
                  <a:lnTo>
                    <a:pt x="59055" y="56197"/>
                  </a:lnTo>
                  <a:lnTo>
                    <a:pt x="85725" y="69532"/>
                  </a:lnTo>
                  <a:lnTo>
                    <a:pt x="143827" y="19050"/>
                  </a:lnTo>
                  <a:lnTo>
                    <a:pt x="150495" y="26670"/>
                  </a:lnTo>
                  <a:close/>
                </a:path>
              </a:pathLst>
            </a:custGeom>
            <a:solidFill>
              <a:srgbClr val="ADADAD"/>
            </a:solidFill>
            <a:ln w="9525"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73DB18CD-D647-4167-9991-8ACEDB7590DA}"/>
                </a:ext>
              </a:extLst>
            </p:cNvPr>
            <p:cNvSpPr/>
            <p:nvPr/>
          </p:nvSpPr>
          <p:spPr>
            <a:xfrm>
              <a:off x="6425565" y="3343275"/>
              <a:ext cx="333375" cy="152400"/>
            </a:xfrm>
            <a:custGeom>
              <a:avLst/>
              <a:gdLst>
                <a:gd name="connsiteX0" fmla="*/ 0 w 333375"/>
                <a:gd name="connsiteY0" fmla="*/ 160973 h 152400"/>
                <a:gd name="connsiteX1" fmla="*/ 16192 w 333375"/>
                <a:gd name="connsiteY1" fmla="*/ 20002 h 152400"/>
                <a:gd name="connsiteX2" fmla="*/ 77152 w 333375"/>
                <a:gd name="connsiteY2" fmla="*/ 49530 h 152400"/>
                <a:gd name="connsiteX3" fmla="*/ 103822 w 333375"/>
                <a:gd name="connsiteY3" fmla="*/ 26670 h 152400"/>
                <a:gd name="connsiteX4" fmla="*/ 183832 w 333375"/>
                <a:gd name="connsiteY4" fmla="*/ 56198 h 152400"/>
                <a:gd name="connsiteX5" fmla="*/ 252413 w 333375"/>
                <a:gd name="connsiteY5" fmla="*/ 54292 h 152400"/>
                <a:gd name="connsiteX6" fmla="*/ 273367 w 333375"/>
                <a:gd name="connsiteY6" fmla="*/ 0 h 152400"/>
                <a:gd name="connsiteX7" fmla="*/ 336232 w 333375"/>
                <a:gd name="connsiteY7" fmla="*/ 15430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152400">
                  <a:moveTo>
                    <a:pt x="0" y="160973"/>
                  </a:moveTo>
                  <a:lnTo>
                    <a:pt x="16192" y="20002"/>
                  </a:lnTo>
                  <a:lnTo>
                    <a:pt x="77152" y="49530"/>
                  </a:lnTo>
                  <a:lnTo>
                    <a:pt x="103822" y="26670"/>
                  </a:lnTo>
                  <a:lnTo>
                    <a:pt x="183832" y="56198"/>
                  </a:lnTo>
                  <a:lnTo>
                    <a:pt x="252413" y="54292"/>
                  </a:lnTo>
                  <a:lnTo>
                    <a:pt x="273367" y="0"/>
                  </a:lnTo>
                  <a:lnTo>
                    <a:pt x="336232" y="154305"/>
                  </a:lnTo>
                  <a:close/>
                </a:path>
              </a:pathLst>
            </a:custGeom>
            <a:solidFill>
              <a:srgbClr val="F46300"/>
            </a:solidFill>
            <a:ln w="9525"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1A5BC268-501A-401D-B70D-7EDD0FB329ED}"/>
                </a:ext>
              </a:extLst>
            </p:cNvPr>
            <p:cNvSpPr/>
            <p:nvPr/>
          </p:nvSpPr>
          <p:spPr>
            <a:xfrm>
              <a:off x="6441758" y="3342323"/>
              <a:ext cx="323850" cy="161925"/>
            </a:xfrm>
            <a:custGeom>
              <a:avLst/>
              <a:gdLst>
                <a:gd name="connsiteX0" fmla="*/ 0 w 323850"/>
                <a:gd name="connsiteY0" fmla="*/ 161925 h 161925"/>
                <a:gd name="connsiteX1" fmla="*/ 35242 w 323850"/>
                <a:gd name="connsiteY1" fmla="*/ 93345 h 161925"/>
                <a:gd name="connsiteX2" fmla="*/ 47625 w 323850"/>
                <a:gd name="connsiteY2" fmla="*/ 113348 h 161925"/>
                <a:gd name="connsiteX3" fmla="*/ 60960 w 323850"/>
                <a:gd name="connsiteY3" fmla="*/ 77152 h 161925"/>
                <a:gd name="connsiteX4" fmla="*/ 72390 w 323850"/>
                <a:gd name="connsiteY4" fmla="*/ 117157 h 161925"/>
                <a:gd name="connsiteX5" fmla="*/ 104775 w 323850"/>
                <a:gd name="connsiteY5" fmla="*/ 32385 h 161925"/>
                <a:gd name="connsiteX6" fmla="*/ 127635 w 323850"/>
                <a:gd name="connsiteY6" fmla="*/ 117157 h 161925"/>
                <a:gd name="connsiteX7" fmla="*/ 146685 w 323850"/>
                <a:gd name="connsiteY7" fmla="*/ 88582 h 161925"/>
                <a:gd name="connsiteX8" fmla="*/ 216217 w 323850"/>
                <a:gd name="connsiteY8" fmla="*/ 122873 h 161925"/>
                <a:gd name="connsiteX9" fmla="*/ 241935 w 323850"/>
                <a:gd name="connsiteY9" fmla="*/ 84773 h 161925"/>
                <a:gd name="connsiteX10" fmla="*/ 272415 w 323850"/>
                <a:gd name="connsiteY10" fmla="*/ 72390 h 161925"/>
                <a:gd name="connsiteX11" fmla="*/ 310515 w 323850"/>
                <a:gd name="connsiteY11" fmla="*/ 9525 h 161925"/>
                <a:gd name="connsiteX12" fmla="*/ 330517 w 323850"/>
                <a:gd name="connsiteY12" fmla="*/ 0 h 161925"/>
                <a:gd name="connsiteX13" fmla="*/ 330517 w 323850"/>
                <a:gd name="connsiteY13"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50" h="161925">
                  <a:moveTo>
                    <a:pt x="0" y="161925"/>
                  </a:moveTo>
                  <a:lnTo>
                    <a:pt x="35242" y="93345"/>
                  </a:lnTo>
                  <a:lnTo>
                    <a:pt x="47625" y="113348"/>
                  </a:lnTo>
                  <a:lnTo>
                    <a:pt x="60960" y="77152"/>
                  </a:lnTo>
                  <a:lnTo>
                    <a:pt x="72390" y="117157"/>
                  </a:lnTo>
                  <a:lnTo>
                    <a:pt x="104775" y="32385"/>
                  </a:lnTo>
                  <a:lnTo>
                    <a:pt x="127635" y="117157"/>
                  </a:lnTo>
                  <a:lnTo>
                    <a:pt x="146685" y="88582"/>
                  </a:lnTo>
                  <a:lnTo>
                    <a:pt x="216217" y="122873"/>
                  </a:lnTo>
                  <a:lnTo>
                    <a:pt x="241935" y="84773"/>
                  </a:lnTo>
                  <a:lnTo>
                    <a:pt x="272415" y="72390"/>
                  </a:lnTo>
                  <a:lnTo>
                    <a:pt x="310515" y="9525"/>
                  </a:lnTo>
                  <a:lnTo>
                    <a:pt x="330517" y="0"/>
                  </a:lnTo>
                  <a:lnTo>
                    <a:pt x="330517" y="161925"/>
                  </a:lnTo>
                  <a:close/>
                </a:path>
              </a:pathLst>
            </a:custGeom>
            <a:solidFill>
              <a:srgbClr val="D1E6E8"/>
            </a:solidFill>
            <a:ln w="9525"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39B62912-FEEA-431E-9947-0298DA44312F}"/>
                </a:ext>
              </a:extLst>
            </p:cNvPr>
            <p:cNvSpPr/>
            <p:nvPr/>
          </p:nvSpPr>
          <p:spPr>
            <a:xfrm>
              <a:off x="6447473" y="3096578"/>
              <a:ext cx="19050" cy="161925"/>
            </a:xfrm>
            <a:custGeom>
              <a:avLst/>
              <a:gdLst>
                <a:gd name="connsiteX0" fmla="*/ 0 w 19050"/>
                <a:gd name="connsiteY0" fmla="*/ 0 h 161925"/>
                <a:gd name="connsiteX1" fmla="*/ 25717 w 19050"/>
                <a:gd name="connsiteY1" fmla="*/ 0 h 161925"/>
                <a:gd name="connsiteX2" fmla="*/ 25717 w 19050"/>
                <a:gd name="connsiteY2" fmla="*/ 161925 h 161925"/>
                <a:gd name="connsiteX3" fmla="*/ 0 w 19050"/>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19050" h="161925">
                  <a:moveTo>
                    <a:pt x="0" y="0"/>
                  </a:moveTo>
                  <a:lnTo>
                    <a:pt x="25717" y="0"/>
                  </a:lnTo>
                  <a:lnTo>
                    <a:pt x="25717" y="161925"/>
                  </a:lnTo>
                  <a:lnTo>
                    <a:pt x="0" y="161925"/>
                  </a:lnTo>
                  <a:close/>
                </a:path>
              </a:pathLst>
            </a:custGeom>
            <a:solidFill>
              <a:srgbClr val="D1E6E8"/>
            </a:solidFill>
            <a:ln w="9525"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831AD067-6FDF-4FBE-8643-20CBE603E07A}"/>
                </a:ext>
              </a:extLst>
            </p:cNvPr>
            <p:cNvSpPr/>
            <p:nvPr/>
          </p:nvSpPr>
          <p:spPr>
            <a:xfrm>
              <a:off x="6484620" y="3146108"/>
              <a:ext cx="19050" cy="104775"/>
            </a:xfrm>
            <a:custGeom>
              <a:avLst/>
              <a:gdLst>
                <a:gd name="connsiteX0" fmla="*/ 0 w 19050"/>
                <a:gd name="connsiteY0" fmla="*/ 0 h 104775"/>
                <a:gd name="connsiteX1" fmla="*/ 25718 w 19050"/>
                <a:gd name="connsiteY1" fmla="*/ 0 h 104775"/>
                <a:gd name="connsiteX2" fmla="*/ 25718 w 19050"/>
                <a:gd name="connsiteY2" fmla="*/ 113348 h 104775"/>
                <a:gd name="connsiteX3" fmla="*/ 0 w 19050"/>
                <a:gd name="connsiteY3" fmla="*/ 113348 h 104775"/>
              </a:gdLst>
              <a:ahLst/>
              <a:cxnLst>
                <a:cxn ang="0">
                  <a:pos x="connsiteX0" y="connsiteY0"/>
                </a:cxn>
                <a:cxn ang="0">
                  <a:pos x="connsiteX1" y="connsiteY1"/>
                </a:cxn>
                <a:cxn ang="0">
                  <a:pos x="connsiteX2" y="connsiteY2"/>
                </a:cxn>
                <a:cxn ang="0">
                  <a:pos x="connsiteX3" y="connsiteY3"/>
                </a:cxn>
              </a:cxnLst>
              <a:rect l="l" t="t" r="r" b="b"/>
              <a:pathLst>
                <a:path w="19050" h="104775">
                  <a:moveTo>
                    <a:pt x="0" y="0"/>
                  </a:moveTo>
                  <a:lnTo>
                    <a:pt x="25718" y="0"/>
                  </a:lnTo>
                  <a:lnTo>
                    <a:pt x="25718" y="113348"/>
                  </a:lnTo>
                  <a:lnTo>
                    <a:pt x="0" y="113348"/>
                  </a:lnTo>
                  <a:close/>
                </a:path>
              </a:pathLst>
            </a:custGeom>
            <a:solidFill>
              <a:srgbClr val="D1E6E8"/>
            </a:solidFill>
            <a:ln w="9525"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62BC6769-B77F-404B-8F5E-EE09DA286F1F}"/>
                </a:ext>
              </a:extLst>
            </p:cNvPr>
            <p:cNvSpPr/>
            <p:nvPr/>
          </p:nvSpPr>
          <p:spPr>
            <a:xfrm>
              <a:off x="6522720" y="3131820"/>
              <a:ext cx="19050" cy="123825"/>
            </a:xfrm>
            <a:custGeom>
              <a:avLst/>
              <a:gdLst>
                <a:gd name="connsiteX0" fmla="*/ 0 w 19050"/>
                <a:gd name="connsiteY0" fmla="*/ 0 h 123825"/>
                <a:gd name="connsiteX1" fmla="*/ 25718 w 19050"/>
                <a:gd name="connsiteY1" fmla="*/ 0 h 123825"/>
                <a:gd name="connsiteX2" fmla="*/ 25718 w 19050"/>
                <a:gd name="connsiteY2" fmla="*/ 127635 h 123825"/>
                <a:gd name="connsiteX3" fmla="*/ 0 w 19050"/>
                <a:gd name="connsiteY3" fmla="*/ 127635 h 123825"/>
              </a:gdLst>
              <a:ahLst/>
              <a:cxnLst>
                <a:cxn ang="0">
                  <a:pos x="connsiteX0" y="connsiteY0"/>
                </a:cxn>
                <a:cxn ang="0">
                  <a:pos x="connsiteX1" y="connsiteY1"/>
                </a:cxn>
                <a:cxn ang="0">
                  <a:pos x="connsiteX2" y="connsiteY2"/>
                </a:cxn>
                <a:cxn ang="0">
                  <a:pos x="connsiteX3" y="connsiteY3"/>
                </a:cxn>
              </a:cxnLst>
              <a:rect l="l" t="t" r="r" b="b"/>
              <a:pathLst>
                <a:path w="19050" h="123825">
                  <a:moveTo>
                    <a:pt x="0" y="0"/>
                  </a:moveTo>
                  <a:lnTo>
                    <a:pt x="25718" y="0"/>
                  </a:lnTo>
                  <a:lnTo>
                    <a:pt x="25718" y="127635"/>
                  </a:lnTo>
                  <a:lnTo>
                    <a:pt x="0" y="127635"/>
                  </a:lnTo>
                  <a:close/>
                </a:path>
              </a:pathLst>
            </a:custGeom>
            <a:solidFill>
              <a:srgbClr val="D1E6E8"/>
            </a:solidFill>
            <a:ln w="9525"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DBE1399-3902-493D-9080-EE148AF8F920}"/>
                </a:ext>
              </a:extLst>
            </p:cNvPr>
            <p:cNvSpPr/>
            <p:nvPr/>
          </p:nvSpPr>
          <p:spPr>
            <a:xfrm>
              <a:off x="6559868" y="3085148"/>
              <a:ext cx="19050" cy="171450"/>
            </a:xfrm>
            <a:custGeom>
              <a:avLst/>
              <a:gdLst>
                <a:gd name="connsiteX0" fmla="*/ 0 w 19050"/>
                <a:gd name="connsiteY0" fmla="*/ 0 h 171450"/>
                <a:gd name="connsiteX1" fmla="*/ 25717 w 19050"/>
                <a:gd name="connsiteY1" fmla="*/ 0 h 171450"/>
                <a:gd name="connsiteX2" fmla="*/ 25717 w 19050"/>
                <a:gd name="connsiteY2" fmla="*/ 173355 h 171450"/>
                <a:gd name="connsiteX3" fmla="*/ 0 w 19050"/>
                <a:gd name="connsiteY3" fmla="*/ 173355 h 171450"/>
              </a:gdLst>
              <a:ahLst/>
              <a:cxnLst>
                <a:cxn ang="0">
                  <a:pos x="connsiteX0" y="connsiteY0"/>
                </a:cxn>
                <a:cxn ang="0">
                  <a:pos x="connsiteX1" y="connsiteY1"/>
                </a:cxn>
                <a:cxn ang="0">
                  <a:pos x="connsiteX2" y="connsiteY2"/>
                </a:cxn>
                <a:cxn ang="0">
                  <a:pos x="connsiteX3" y="connsiteY3"/>
                </a:cxn>
              </a:cxnLst>
              <a:rect l="l" t="t" r="r" b="b"/>
              <a:pathLst>
                <a:path w="19050" h="171450">
                  <a:moveTo>
                    <a:pt x="0" y="0"/>
                  </a:moveTo>
                  <a:lnTo>
                    <a:pt x="25717" y="0"/>
                  </a:lnTo>
                  <a:lnTo>
                    <a:pt x="25717" y="173355"/>
                  </a:lnTo>
                  <a:lnTo>
                    <a:pt x="0" y="173355"/>
                  </a:lnTo>
                  <a:close/>
                </a:path>
              </a:pathLst>
            </a:custGeom>
            <a:solidFill>
              <a:srgbClr val="D1E6E8"/>
            </a:solidFill>
            <a:ln w="9525"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3AEAA44D-A438-44F6-B5ED-F2B492F02A5D}"/>
                </a:ext>
              </a:extLst>
            </p:cNvPr>
            <p:cNvSpPr/>
            <p:nvPr/>
          </p:nvSpPr>
          <p:spPr>
            <a:xfrm>
              <a:off x="6597968" y="3135630"/>
              <a:ext cx="19050" cy="123825"/>
            </a:xfrm>
            <a:custGeom>
              <a:avLst/>
              <a:gdLst>
                <a:gd name="connsiteX0" fmla="*/ 0 w 19050"/>
                <a:gd name="connsiteY0" fmla="*/ 0 h 123825"/>
                <a:gd name="connsiteX1" fmla="*/ 26670 w 19050"/>
                <a:gd name="connsiteY1" fmla="*/ 0 h 123825"/>
                <a:gd name="connsiteX2" fmla="*/ 26670 w 19050"/>
                <a:gd name="connsiteY2" fmla="*/ 123825 h 123825"/>
                <a:gd name="connsiteX3" fmla="*/ 0 w 1905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9050" h="123825">
                  <a:moveTo>
                    <a:pt x="0" y="0"/>
                  </a:moveTo>
                  <a:lnTo>
                    <a:pt x="26670" y="0"/>
                  </a:lnTo>
                  <a:lnTo>
                    <a:pt x="26670" y="123825"/>
                  </a:lnTo>
                  <a:lnTo>
                    <a:pt x="0" y="123825"/>
                  </a:lnTo>
                  <a:close/>
                </a:path>
              </a:pathLst>
            </a:custGeom>
            <a:solidFill>
              <a:srgbClr val="D1E6E8"/>
            </a:solidFill>
            <a:ln w="9525"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7E9F1BE9-66EA-4C3A-96DB-C7055AA54BD1}"/>
                </a:ext>
              </a:extLst>
            </p:cNvPr>
            <p:cNvSpPr/>
            <p:nvPr/>
          </p:nvSpPr>
          <p:spPr>
            <a:xfrm>
              <a:off x="6635115" y="3172778"/>
              <a:ext cx="19050" cy="85725"/>
            </a:xfrm>
            <a:custGeom>
              <a:avLst/>
              <a:gdLst>
                <a:gd name="connsiteX0" fmla="*/ 0 w 19050"/>
                <a:gd name="connsiteY0" fmla="*/ 0 h 85725"/>
                <a:gd name="connsiteX1" fmla="*/ 25718 w 19050"/>
                <a:gd name="connsiteY1" fmla="*/ 0 h 85725"/>
                <a:gd name="connsiteX2" fmla="*/ 25718 w 19050"/>
                <a:gd name="connsiteY2" fmla="*/ 86677 h 85725"/>
                <a:gd name="connsiteX3" fmla="*/ 0 w 19050"/>
                <a:gd name="connsiteY3" fmla="*/ 86677 h 85725"/>
              </a:gdLst>
              <a:ahLst/>
              <a:cxnLst>
                <a:cxn ang="0">
                  <a:pos x="connsiteX0" y="connsiteY0"/>
                </a:cxn>
                <a:cxn ang="0">
                  <a:pos x="connsiteX1" y="connsiteY1"/>
                </a:cxn>
                <a:cxn ang="0">
                  <a:pos x="connsiteX2" y="connsiteY2"/>
                </a:cxn>
                <a:cxn ang="0">
                  <a:pos x="connsiteX3" y="connsiteY3"/>
                </a:cxn>
              </a:cxnLst>
              <a:rect l="l" t="t" r="r" b="b"/>
              <a:pathLst>
                <a:path w="19050" h="85725">
                  <a:moveTo>
                    <a:pt x="0" y="0"/>
                  </a:moveTo>
                  <a:lnTo>
                    <a:pt x="25718" y="0"/>
                  </a:lnTo>
                  <a:lnTo>
                    <a:pt x="25718" y="86677"/>
                  </a:lnTo>
                  <a:lnTo>
                    <a:pt x="0" y="86677"/>
                  </a:lnTo>
                  <a:close/>
                </a:path>
              </a:pathLst>
            </a:custGeom>
            <a:solidFill>
              <a:srgbClr val="D1E6E8"/>
            </a:solidFill>
            <a:ln w="9525"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81E20B4A-EFA6-4F05-8155-515E34068A1F}"/>
                </a:ext>
              </a:extLst>
            </p:cNvPr>
            <p:cNvSpPr/>
            <p:nvPr/>
          </p:nvSpPr>
          <p:spPr>
            <a:xfrm>
              <a:off x="6673215" y="3161348"/>
              <a:ext cx="19050" cy="95250"/>
            </a:xfrm>
            <a:custGeom>
              <a:avLst/>
              <a:gdLst>
                <a:gd name="connsiteX0" fmla="*/ 0 w 19050"/>
                <a:gd name="connsiteY0" fmla="*/ 0 h 95250"/>
                <a:gd name="connsiteX1" fmla="*/ 26670 w 19050"/>
                <a:gd name="connsiteY1" fmla="*/ 0 h 95250"/>
                <a:gd name="connsiteX2" fmla="*/ 26670 w 19050"/>
                <a:gd name="connsiteY2" fmla="*/ 97155 h 95250"/>
                <a:gd name="connsiteX3" fmla="*/ 0 w 19050"/>
                <a:gd name="connsiteY3" fmla="*/ 97155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26670" y="0"/>
                  </a:lnTo>
                  <a:lnTo>
                    <a:pt x="26670" y="97155"/>
                  </a:lnTo>
                  <a:lnTo>
                    <a:pt x="0" y="97155"/>
                  </a:lnTo>
                  <a:close/>
                </a:path>
              </a:pathLst>
            </a:custGeom>
            <a:solidFill>
              <a:srgbClr val="D1E6E8"/>
            </a:solidFill>
            <a:ln w="9525"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32548B69-E719-4666-94F0-2356B6606B3B}"/>
                </a:ext>
              </a:extLst>
            </p:cNvPr>
            <p:cNvSpPr/>
            <p:nvPr/>
          </p:nvSpPr>
          <p:spPr>
            <a:xfrm>
              <a:off x="6710363" y="3126105"/>
              <a:ext cx="19050" cy="123825"/>
            </a:xfrm>
            <a:custGeom>
              <a:avLst/>
              <a:gdLst>
                <a:gd name="connsiteX0" fmla="*/ 0 w 19050"/>
                <a:gd name="connsiteY0" fmla="*/ 0 h 123825"/>
                <a:gd name="connsiteX1" fmla="*/ 26670 w 19050"/>
                <a:gd name="connsiteY1" fmla="*/ 0 h 123825"/>
                <a:gd name="connsiteX2" fmla="*/ 26670 w 19050"/>
                <a:gd name="connsiteY2" fmla="*/ 132398 h 123825"/>
                <a:gd name="connsiteX3" fmla="*/ 0 w 19050"/>
                <a:gd name="connsiteY3" fmla="*/ 132398 h 123825"/>
              </a:gdLst>
              <a:ahLst/>
              <a:cxnLst>
                <a:cxn ang="0">
                  <a:pos x="connsiteX0" y="connsiteY0"/>
                </a:cxn>
                <a:cxn ang="0">
                  <a:pos x="connsiteX1" y="connsiteY1"/>
                </a:cxn>
                <a:cxn ang="0">
                  <a:pos x="connsiteX2" y="connsiteY2"/>
                </a:cxn>
                <a:cxn ang="0">
                  <a:pos x="connsiteX3" y="connsiteY3"/>
                </a:cxn>
              </a:cxnLst>
              <a:rect l="l" t="t" r="r" b="b"/>
              <a:pathLst>
                <a:path w="19050" h="123825">
                  <a:moveTo>
                    <a:pt x="0" y="0"/>
                  </a:moveTo>
                  <a:lnTo>
                    <a:pt x="26670" y="0"/>
                  </a:lnTo>
                  <a:lnTo>
                    <a:pt x="26670" y="132398"/>
                  </a:lnTo>
                  <a:lnTo>
                    <a:pt x="0" y="132398"/>
                  </a:lnTo>
                  <a:close/>
                </a:path>
              </a:pathLst>
            </a:custGeom>
            <a:solidFill>
              <a:srgbClr val="D1E6E8"/>
            </a:solidFill>
            <a:ln w="9525"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67397F1A-30B0-429B-B537-3C9465D4A777}"/>
                </a:ext>
              </a:extLst>
            </p:cNvPr>
            <p:cNvSpPr/>
            <p:nvPr/>
          </p:nvSpPr>
          <p:spPr>
            <a:xfrm>
              <a:off x="6695122" y="3718560"/>
              <a:ext cx="533400" cy="371475"/>
            </a:xfrm>
            <a:custGeom>
              <a:avLst/>
              <a:gdLst>
                <a:gd name="connsiteX0" fmla="*/ 538163 w 533400"/>
                <a:gd name="connsiteY0" fmla="*/ 247650 h 371475"/>
                <a:gd name="connsiteX1" fmla="*/ 391478 w 533400"/>
                <a:gd name="connsiteY1" fmla="*/ 377190 h 371475"/>
                <a:gd name="connsiteX2" fmla="*/ 179070 w 533400"/>
                <a:gd name="connsiteY2" fmla="*/ 377190 h 371475"/>
                <a:gd name="connsiteX3" fmla="*/ 0 w 533400"/>
                <a:gd name="connsiteY3" fmla="*/ 378143 h 371475"/>
                <a:gd name="connsiteX4" fmla="*/ 345758 w 533400"/>
                <a:gd name="connsiteY4" fmla="*/ 0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371475">
                  <a:moveTo>
                    <a:pt x="538163" y="247650"/>
                  </a:moveTo>
                  <a:lnTo>
                    <a:pt x="391478" y="377190"/>
                  </a:lnTo>
                  <a:lnTo>
                    <a:pt x="179070" y="377190"/>
                  </a:lnTo>
                  <a:lnTo>
                    <a:pt x="0" y="378143"/>
                  </a:lnTo>
                  <a:lnTo>
                    <a:pt x="345758" y="0"/>
                  </a:lnTo>
                  <a:close/>
                </a:path>
              </a:pathLst>
            </a:custGeom>
            <a:solidFill>
              <a:srgbClr val="FFFFFF">
                <a:alpha val="26000"/>
              </a:srgbClr>
            </a:solidFill>
            <a:ln w="9525"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03D5D524-AC9B-42E6-8ABF-BEBF92220157}"/>
                </a:ext>
              </a:extLst>
            </p:cNvPr>
            <p:cNvSpPr/>
            <p:nvPr/>
          </p:nvSpPr>
          <p:spPr>
            <a:xfrm>
              <a:off x="7038022" y="3717608"/>
              <a:ext cx="190500" cy="247650"/>
            </a:xfrm>
            <a:custGeom>
              <a:avLst/>
              <a:gdLst>
                <a:gd name="connsiteX0" fmla="*/ 192405 w 190500"/>
                <a:gd name="connsiteY0" fmla="*/ 0 h 247650"/>
                <a:gd name="connsiteX1" fmla="*/ 136208 w 190500"/>
                <a:gd name="connsiteY1" fmla="*/ 0 h 247650"/>
                <a:gd name="connsiteX2" fmla="*/ 133350 w 190500"/>
                <a:gd name="connsiteY2" fmla="*/ 1905 h 247650"/>
                <a:gd name="connsiteX3" fmla="*/ 128588 w 190500"/>
                <a:gd name="connsiteY3" fmla="*/ 1905 h 247650"/>
                <a:gd name="connsiteX4" fmla="*/ 128588 w 190500"/>
                <a:gd name="connsiteY4" fmla="*/ 5715 h 247650"/>
                <a:gd name="connsiteX5" fmla="*/ 120968 w 190500"/>
                <a:gd name="connsiteY5" fmla="*/ 13335 h 247650"/>
                <a:gd name="connsiteX6" fmla="*/ 72390 w 190500"/>
                <a:gd name="connsiteY6" fmla="*/ 13335 h 247650"/>
                <a:gd name="connsiteX7" fmla="*/ 64770 w 190500"/>
                <a:gd name="connsiteY7" fmla="*/ 5715 h 247650"/>
                <a:gd name="connsiteX8" fmla="*/ 65723 w 190500"/>
                <a:gd name="connsiteY8" fmla="*/ 1905 h 247650"/>
                <a:gd name="connsiteX9" fmla="*/ 60008 w 190500"/>
                <a:gd name="connsiteY9" fmla="*/ 1905 h 247650"/>
                <a:gd name="connsiteX10" fmla="*/ 58103 w 190500"/>
                <a:gd name="connsiteY10" fmla="*/ 0 h 247650"/>
                <a:gd name="connsiteX11" fmla="*/ 2858 w 190500"/>
                <a:gd name="connsiteY11" fmla="*/ 0 h 247650"/>
                <a:gd name="connsiteX12" fmla="*/ 0 w 190500"/>
                <a:gd name="connsiteY12" fmla="*/ 2857 h 247650"/>
                <a:gd name="connsiteX13" fmla="*/ 0 w 190500"/>
                <a:gd name="connsiteY13" fmla="*/ 247650 h 247650"/>
                <a:gd name="connsiteX14" fmla="*/ 2858 w 190500"/>
                <a:gd name="connsiteY14" fmla="*/ 250507 h 247650"/>
                <a:gd name="connsiteX15" fmla="*/ 191453 w 190500"/>
                <a:gd name="connsiteY15" fmla="*/ 250507 h 247650"/>
                <a:gd name="connsiteX16" fmla="*/ 194310 w 190500"/>
                <a:gd name="connsiteY16" fmla="*/ 247650 h 247650"/>
                <a:gd name="connsiteX17" fmla="*/ 194310 w 190500"/>
                <a:gd name="connsiteY17" fmla="*/ 2857 h 247650"/>
                <a:gd name="connsiteX18" fmla="*/ 192405 w 190500"/>
                <a:gd name="connsiteY18"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00" h="247650">
                  <a:moveTo>
                    <a:pt x="192405" y="0"/>
                  </a:moveTo>
                  <a:lnTo>
                    <a:pt x="136208" y="0"/>
                  </a:lnTo>
                  <a:cubicBezTo>
                    <a:pt x="136208" y="952"/>
                    <a:pt x="135255" y="1905"/>
                    <a:pt x="133350" y="1905"/>
                  </a:cubicBezTo>
                  <a:lnTo>
                    <a:pt x="128588" y="1905"/>
                  </a:lnTo>
                  <a:cubicBezTo>
                    <a:pt x="128588" y="2857"/>
                    <a:pt x="128588" y="3810"/>
                    <a:pt x="128588" y="5715"/>
                  </a:cubicBezTo>
                  <a:cubicBezTo>
                    <a:pt x="128588" y="9525"/>
                    <a:pt x="124778" y="13335"/>
                    <a:pt x="120968" y="13335"/>
                  </a:cubicBezTo>
                  <a:lnTo>
                    <a:pt x="72390" y="13335"/>
                  </a:lnTo>
                  <a:cubicBezTo>
                    <a:pt x="68580" y="13335"/>
                    <a:pt x="64770" y="9525"/>
                    <a:pt x="64770" y="5715"/>
                  </a:cubicBezTo>
                  <a:cubicBezTo>
                    <a:pt x="64770" y="3810"/>
                    <a:pt x="64770" y="3810"/>
                    <a:pt x="65723" y="1905"/>
                  </a:cubicBezTo>
                  <a:lnTo>
                    <a:pt x="60008" y="1905"/>
                  </a:lnTo>
                  <a:cubicBezTo>
                    <a:pt x="59055" y="1905"/>
                    <a:pt x="58103" y="952"/>
                    <a:pt x="58103" y="0"/>
                  </a:cubicBezTo>
                  <a:lnTo>
                    <a:pt x="2858" y="0"/>
                  </a:lnTo>
                  <a:cubicBezTo>
                    <a:pt x="953" y="0"/>
                    <a:pt x="0" y="1905"/>
                    <a:pt x="0" y="2857"/>
                  </a:cubicBezTo>
                  <a:lnTo>
                    <a:pt x="0" y="247650"/>
                  </a:lnTo>
                  <a:cubicBezTo>
                    <a:pt x="0" y="249555"/>
                    <a:pt x="1905" y="250507"/>
                    <a:pt x="2858" y="250507"/>
                  </a:cubicBezTo>
                  <a:lnTo>
                    <a:pt x="191453" y="250507"/>
                  </a:lnTo>
                  <a:cubicBezTo>
                    <a:pt x="193358" y="250507"/>
                    <a:pt x="194310" y="248602"/>
                    <a:pt x="194310" y="247650"/>
                  </a:cubicBezTo>
                  <a:lnTo>
                    <a:pt x="194310" y="2857"/>
                  </a:lnTo>
                  <a:cubicBezTo>
                    <a:pt x="195263" y="1905"/>
                    <a:pt x="194310" y="0"/>
                    <a:pt x="192405" y="0"/>
                  </a:cubicBezTo>
                  <a:close/>
                </a:path>
              </a:pathLst>
            </a:custGeom>
            <a:solidFill>
              <a:srgbClr val="1F4C6B"/>
            </a:solidFill>
            <a:ln w="9525"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5BA62E45-04BA-47DB-88F7-46A36D6B3A33}"/>
                </a:ext>
              </a:extLst>
            </p:cNvPr>
            <p:cNvSpPr/>
            <p:nvPr/>
          </p:nvSpPr>
          <p:spPr>
            <a:xfrm>
              <a:off x="7063740" y="3749992"/>
              <a:ext cx="142875" cy="180975"/>
            </a:xfrm>
            <a:custGeom>
              <a:avLst/>
              <a:gdLst>
                <a:gd name="connsiteX0" fmla="*/ 144780 w 142875"/>
                <a:gd name="connsiteY0" fmla="*/ 163830 h 180975"/>
                <a:gd name="connsiteX1" fmla="*/ 123825 w 142875"/>
                <a:gd name="connsiteY1" fmla="*/ 186690 h 180975"/>
                <a:gd name="connsiteX2" fmla="*/ 2857 w 142875"/>
                <a:gd name="connsiteY2" fmla="*/ 186690 h 180975"/>
                <a:gd name="connsiteX3" fmla="*/ 0 w 142875"/>
                <a:gd name="connsiteY3" fmla="*/ 183833 h 180975"/>
                <a:gd name="connsiteX4" fmla="*/ 0 w 142875"/>
                <a:gd name="connsiteY4" fmla="*/ 2858 h 180975"/>
                <a:gd name="connsiteX5" fmla="*/ 2857 w 142875"/>
                <a:gd name="connsiteY5" fmla="*/ 0 h 180975"/>
                <a:gd name="connsiteX6" fmla="*/ 142875 w 142875"/>
                <a:gd name="connsiteY6" fmla="*/ 0 h 180975"/>
                <a:gd name="connsiteX7" fmla="*/ 145732 w 142875"/>
                <a:gd name="connsiteY7" fmla="*/ 2858 h 180975"/>
                <a:gd name="connsiteX8" fmla="*/ 145732 w 142875"/>
                <a:gd name="connsiteY8" fmla="*/ 1638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80975">
                  <a:moveTo>
                    <a:pt x="144780" y="163830"/>
                  </a:moveTo>
                  <a:cubicBezTo>
                    <a:pt x="144780" y="163830"/>
                    <a:pt x="123825" y="186690"/>
                    <a:pt x="123825" y="186690"/>
                  </a:cubicBezTo>
                  <a:lnTo>
                    <a:pt x="2857" y="186690"/>
                  </a:lnTo>
                  <a:cubicBezTo>
                    <a:pt x="1905" y="186690"/>
                    <a:pt x="0" y="185738"/>
                    <a:pt x="0" y="183833"/>
                  </a:cubicBezTo>
                  <a:lnTo>
                    <a:pt x="0" y="2858"/>
                  </a:lnTo>
                  <a:cubicBezTo>
                    <a:pt x="0" y="1905"/>
                    <a:pt x="952" y="0"/>
                    <a:pt x="2857" y="0"/>
                  </a:cubicBezTo>
                  <a:lnTo>
                    <a:pt x="142875" y="0"/>
                  </a:lnTo>
                  <a:cubicBezTo>
                    <a:pt x="143827" y="0"/>
                    <a:pt x="145732" y="953"/>
                    <a:pt x="145732" y="2858"/>
                  </a:cubicBezTo>
                  <a:lnTo>
                    <a:pt x="145732" y="163830"/>
                  </a:lnTo>
                  <a:close/>
                </a:path>
              </a:pathLst>
            </a:custGeom>
            <a:solidFill>
              <a:srgbClr val="FFFFFF"/>
            </a:solidFill>
            <a:ln w="9525"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77FDB266-AE2A-4D2B-8525-A66C08A4E24C}"/>
                </a:ext>
              </a:extLst>
            </p:cNvPr>
            <p:cNvSpPr/>
            <p:nvPr/>
          </p:nvSpPr>
          <p:spPr>
            <a:xfrm>
              <a:off x="7098983" y="3711892"/>
              <a:ext cx="66675" cy="9525"/>
            </a:xfrm>
            <a:custGeom>
              <a:avLst/>
              <a:gdLst>
                <a:gd name="connsiteX0" fmla="*/ 70485 w 66675"/>
                <a:gd name="connsiteY0" fmla="*/ 0 h 9525"/>
                <a:gd name="connsiteX1" fmla="*/ 2858 w 66675"/>
                <a:gd name="connsiteY1" fmla="*/ 0 h 9525"/>
                <a:gd name="connsiteX2" fmla="*/ 0 w 66675"/>
                <a:gd name="connsiteY2" fmla="*/ 2858 h 9525"/>
                <a:gd name="connsiteX3" fmla="*/ 2858 w 66675"/>
                <a:gd name="connsiteY3" fmla="*/ 5715 h 9525"/>
                <a:gd name="connsiteX4" fmla="*/ 8572 w 66675"/>
                <a:gd name="connsiteY4" fmla="*/ 5715 h 9525"/>
                <a:gd name="connsiteX5" fmla="*/ 7620 w 66675"/>
                <a:gd name="connsiteY5" fmla="*/ 9525 h 9525"/>
                <a:gd name="connsiteX6" fmla="*/ 14288 w 66675"/>
                <a:gd name="connsiteY6" fmla="*/ 16193 h 9525"/>
                <a:gd name="connsiteX7" fmla="*/ 60008 w 66675"/>
                <a:gd name="connsiteY7" fmla="*/ 16193 h 9525"/>
                <a:gd name="connsiteX8" fmla="*/ 66675 w 66675"/>
                <a:gd name="connsiteY8" fmla="*/ 9525 h 9525"/>
                <a:gd name="connsiteX9" fmla="*/ 65722 w 66675"/>
                <a:gd name="connsiteY9" fmla="*/ 5715 h 9525"/>
                <a:gd name="connsiteX10" fmla="*/ 71438 w 66675"/>
                <a:gd name="connsiteY10" fmla="*/ 5715 h 9525"/>
                <a:gd name="connsiteX11" fmla="*/ 74295 w 66675"/>
                <a:gd name="connsiteY11" fmla="*/ 2858 h 9525"/>
                <a:gd name="connsiteX12" fmla="*/ 70485 w 66675"/>
                <a:gd name="connsiteY12"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9525">
                  <a:moveTo>
                    <a:pt x="70485" y="0"/>
                  </a:moveTo>
                  <a:lnTo>
                    <a:pt x="2858" y="0"/>
                  </a:lnTo>
                  <a:cubicBezTo>
                    <a:pt x="952" y="0"/>
                    <a:pt x="0" y="953"/>
                    <a:pt x="0" y="2858"/>
                  </a:cubicBezTo>
                  <a:cubicBezTo>
                    <a:pt x="0" y="4763"/>
                    <a:pt x="952" y="5715"/>
                    <a:pt x="2858" y="5715"/>
                  </a:cubicBezTo>
                  <a:lnTo>
                    <a:pt x="8572" y="5715"/>
                  </a:lnTo>
                  <a:cubicBezTo>
                    <a:pt x="7620" y="6668"/>
                    <a:pt x="7620" y="8573"/>
                    <a:pt x="7620" y="9525"/>
                  </a:cubicBezTo>
                  <a:cubicBezTo>
                    <a:pt x="7620" y="13335"/>
                    <a:pt x="10477" y="16193"/>
                    <a:pt x="14288" y="16193"/>
                  </a:cubicBezTo>
                  <a:lnTo>
                    <a:pt x="60008" y="16193"/>
                  </a:lnTo>
                  <a:cubicBezTo>
                    <a:pt x="63817" y="16193"/>
                    <a:pt x="66675" y="13335"/>
                    <a:pt x="66675" y="9525"/>
                  </a:cubicBezTo>
                  <a:cubicBezTo>
                    <a:pt x="66675" y="8573"/>
                    <a:pt x="66675" y="6668"/>
                    <a:pt x="65722" y="5715"/>
                  </a:cubicBezTo>
                  <a:lnTo>
                    <a:pt x="71438" y="5715"/>
                  </a:lnTo>
                  <a:cubicBezTo>
                    <a:pt x="73342" y="5715"/>
                    <a:pt x="74295" y="4763"/>
                    <a:pt x="74295" y="2858"/>
                  </a:cubicBezTo>
                  <a:cubicBezTo>
                    <a:pt x="74295" y="953"/>
                    <a:pt x="72390" y="0"/>
                    <a:pt x="70485" y="0"/>
                  </a:cubicBezTo>
                  <a:close/>
                </a:path>
              </a:pathLst>
            </a:custGeom>
            <a:solidFill>
              <a:srgbClr val="0B253F"/>
            </a:solidFill>
            <a:ln w="9525"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0DA2D571-C768-4C79-BF57-C00A2650240E}"/>
                </a:ext>
              </a:extLst>
            </p:cNvPr>
            <p:cNvSpPr/>
            <p:nvPr/>
          </p:nvSpPr>
          <p:spPr>
            <a:xfrm>
              <a:off x="7084695" y="3777615"/>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B74DD4B-E92E-4D02-8F4F-DB264C26145D}"/>
                </a:ext>
              </a:extLst>
            </p:cNvPr>
            <p:cNvSpPr/>
            <p:nvPr/>
          </p:nvSpPr>
          <p:spPr>
            <a:xfrm>
              <a:off x="7084695" y="3794760"/>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5DC5D817-F375-4DDF-BC47-DF6FE1A1103E}"/>
                </a:ext>
              </a:extLst>
            </p:cNvPr>
            <p:cNvSpPr/>
            <p:nvPr/>
          </p:nvSpPr>
          <p:spPr>
            <a:xfrm>
              <a:off x="7084695" y="3813810"/>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32A293C9-E234-4A01-B5C7-F8D18B0F72D5}"/>
                </a:ext>
              </a:extLst>
            </p:cNvPr>
            <p:cNvSpPr/>
            <p:nvPr/>
          </p:nvSpPr>
          <p:spPr>
            <a:xfrm>
              <a:off x="7084695" y="3831908"/>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11BE067F-8393-4765-B05C-814B780F0EB3}"/>
                </a:ext>
              </a:extLst>
            </p:cNvPr>
            <p:cNvSpPr/>
            <p:nvPr/>
          </p:nvSpPr>
          <p:spPr>
            <a:xfrm>
              <a:off x="7084695" y="3850958"/>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26F01D4-870A-4E3F-AD87-8B9D9AEC3629}"/>
                </a:ext>
              </a:extLst>
            </p:cNvPr>
            <p:cNvSpPr/>
            <p:nvPr/>
          </p:nvSpPr>
          <p:spPr>
            <a:xfrm>
              <a:off x="7084695" y="3869055"/>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87E7ED6B-70D5-45C8-98F1-2307D1B8C937}"/>
                </a:ext>
              </a:extLst>
            </p:cNvPr>
            <p:cNvSpPr/>
            <p:nvPr/>
          </p:nvSpPr>
          <p:spPr>
            <a:xfrm>
              <a:off x="7084695" y="3888105"/>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931BB08C-453D-4E3B-BA90-B9E8349FE419}"/>
                </a:ext>
              </a:extLst>
            </p:cNvPr>
            <p:cNvSpPr/>
            <p:nvPr/>
          </p:nvSpPr>
          <p:spPr>
            <a:xfrm>
              <a:off x="7187565" y="3913823"/>
              <a:ext cx="19050" cy="19050"/>
            </a:xfrm>
            <a:custGeom>
              <a:avLst/>
              <a:gdLst>
                <a:gd name="connsiteX0" fmla="*/ 1905 w 19050"/>
                <a:gd name="connsiteY0" fmla="*/ 0 h 19050"/>
                <a:gd name="connsiteX1" fmla="*/ 20955 w 19050"/>
                <a:gd name="connsiteY1" fmla="*/ 0 h 19050"/>
                <a:gd name="connsiteX2" fmla="*/ 0 w 19050"/>
                <a:gd name="connsiteY2" fmla="*/ 22860 h 19050"/>
                <a:gd name="connsiteX3" fmla="*/ 0 w 19050"/>
                <a:gd name="connsiteY3" fmla="*/ 2857 h 19050"/>
                <a:gd name="connsiteX4" fmla="*/ 1905 w 1905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 y="0"/>
                  </a:moveTo>
                  <a:lnTo>
                    <a:pt x="20955" y="0"/>
                  </a:lnTo>
                  <a:lnTo>
                    <a:pt x="0" y="22860"/>
                  </a:lnTo>
                  <a:lnTo>
                    <a:pt x="0" y="2857"/>
                  </a:lnTo>
                  <a:cubicBezTo>
                    <a:pt x="0" y="952"/>
                    <a:pt x="952" y="0"/>
                    <a:pt x="1905" y="0"/>
                  </a:cubicBezTo>
                  <a:close/>
                </a:path>
              </a:pathLst>
            </a:custGeom>
            <a:solidFill>
              <a:srgbClr val="ADADAD"/>
            </a:solidFill>
            <a:ln w="9525"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E6BA9042-B424-40A3-9F30-9C5510B420C0}"/>
                </a:ext>
              </a:extLst>
            </p:cNvPr>
            <p:cNvSpPr/>
            <p:nvPr/>
          </p:nvSpPr>
          <p:spPr>
            <a:xfrm>
              <a:off x="6854190" y="3917633"/>
              <a:ext cx="9525" cy="9525"/>
            </a:xfrm>
            <a:custGeom>
              <a:avLst/>
              <a:gdLst>
                <a:gd name="connsiteX0" fmla="*/ 6667 w 0"/>
                <a:gd name="connsiteY0" fmla="*/ 5715 h 0"/>
                <a:gd name="connsiteX1" fmla="*/ 0 w 0"/>
                <a:gd name="connsiteY1" fmla="*/ 2857 h 0"/>
                <a:gd name="connsiteX2" fmla="*/ 6667 w 0"/>
                <a:gd name="connsiteY2" fmla="*/ 0 h 0"/>
                <a:gd name="connsiteX3" fmla="*/ 6667 w 0"/>
                <a:gd name="connsiteY3" fmla="*/ 5715 h 0"/>
              </a:gdLst>
              <a:ahLst/>
              <a:cxnLst>
                <a:cxn ang="0">
                  <a:pos x="connsiteX0" y="connsiteY0"/>
                </a:cxn>
                <a:cxn ang="0">
                  <a:pos x="connsiteX1" y="connsiteY1"/>
                </a:cxn>
                <a:cxn ang="0">
                  <a:pos x="connsiteX2" y="connsiteY2"/>
                </a:cxn>
                <a:cxn ang="0">
                  <a:pos x="connsiteX3" y="connsiteY3"/>
                </a:cxn>
              </a:cxnLst>
              <a:rect l="l" t="t" r="r" b="b"/>
              <a:pathLst>
                <a:path>
                  <a:moveTo>
                    <a:pt x="6667" y="5715"/>
                  </a:moveTo>
                  <a:cubicBezTo>
                    <a:pt x="6667" y="5715"/>
                    <a:pt x="0" y="3810"/>
                    <a:pt x="0" y="2857"/>
                  </a:cubicBezTo>
                  <a:cubicBezTo>
                    <a:pt x="0" y="1905"/>
                    <a:pt x="6667" y="0"/>
                    <a:pt x="6667" y="0"/>
                  </a:cubicBezTo>
                  <a:lnTo>
                    <a:pt x="6667" y="5715"/>
                  </a:lnTo>
                  <a:close/>
                </a:path>
              </a:pathLst>
            </a:custGeom>
            <a:solidFill>
              <a:srgbClr val="006E99"/>
            </a:solidFill>
            <a:ln w="9525"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5AD6C13-4B72-4F9B-8D21-304B8F1AA064}"/>
                </a:ext>
              </a:extLst>
            </p:cNvPr>
            <p:cNvSpPr/>
            <p:nvPr/>
          </p:nvSpPr>
          <p:spPr>
            <a:xfrm>
              <a:off x="6859905" y="3910013"/>
              <a:ext cx="9525" cy="19050"/>
            </a:xfrm>
            <a:custGeom>
              <a:avLst/>
              <a:gdLst>
                <a:gd name="connsiteX0" fmla="*/ 16192 w 9525"/>
                <a:gd name="connsiteY0" fmla="*/ 0 h 19050"/>
                <a:gd name="connsiteX1" fmla="*/ 18098 w 9525"/>
                <a:gd name="connsiteY1" fmla="*/ 0 h 19050"/>
                <a:gd name="connsiteX2" fmla="*/ 18098 w 9525"/>
                <a:gd name="connsiteY2" fmla="*/ 19050 h 19050"/>
                <a:gd name="connsiteX3" fmla="*/ 16192 w 9525"/>
                <a:gd name="connsiteY3" fmla="*/ 19050 h 19050"/>
                <a:gd name="connsiteX4" fmla="*/ 0 w 9525"/>
                <a:gd name="connsiteY4" fmla="*/ 12383 h 19050"/>
                <a:gd name="connsiteX5" fmla="*/ 0 w 9525"/>
                <a:gd name="connsiteY5" fmla="*/ 762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0"/>
                  </a:moveTo>
                  <a:lnTo>
                    <a:pt x="18098" y="0"/>
                  </a:lnTo>
                  <a:lnTo>
                    <a:pt x="18098" y="19050"/>
                  </a:lnTo>
                  <a:lnTo>
                    <a:pt x="16192" y="19050"/>
                  </a:lnTo>
                  <a:lnTo>
                    <a:pt x="0" y="12383"/>
                  </a:lnTo>
                  <a:lnTo>
                    <a:pt x="0" y="7620"/>
                  </a:lnTo>
                  <a:close/>
                </a:path>
              </a:pathLst>
            </a:custGeom>
            <a:solidFill>
              <a:srgbClr val="FFFFFF"/>
            </a:solidFill>
            <a:ln w="9525"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3006DFA3-9C7C-4A80-80E9-0F08BFEC3625}"/>
                </a:ext>
              </a:extLst>
            </p:cNvPr>
            <p:cNvSpPr/>
            <p:nvPr/>
          </p:nvSpPr>
          <p:spPr>
            <a:xfrm>
              <a:off x="6859905" y="3920490"/>
              <a:ext cx="9525" cy="9525"/>
            </a:xfrm>
            <a:custGeom>
              <a:avLst/>
              <a:gdLst>
                <a:gd name="connsiteX0" fmla="*/ 0 w 9525"/>
                <a:gd name="connsiteY0" fmla="*/ 1905 h 0"/>
                <a:gd name="connsiteX1" fmla="*/ 16192 w 9525"/>
                <a:gd name="connsiteY1" fmla="*/ 8573 h 0"/>
                <a:gd name="connsiteX2" fmla="*/ 18098 w 9525"/>
                <a:gd name="connsiteY2" fmla="*/ 8573 h 0"/>
                <a:gd name="connsiteX3" fmla="*/ 18098 w 9525"/>
                <a:gd name="connsiteY3" fmla="*/ 3810 h 0"/>
                <a:gd name="connsiteX4" fmla="*/ 0 w 95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a:moveTo>
                    <a:pt x="0" y="1905"/>
                  </a:moveTo>
                  <a:lnTo>
                    <a:pt x="16192" y="8573"/>
                  </a:lnTo>
                  <a:lnTo>
                    <a:pt x="18098" y="8573"/>
                  </a:lnTo>
                  <a:lnTo>
                    <a:pt x="18098" y="3810"/>
                  </a:lnTo>
                  <a:lnTo>
                    <a:pt x="0" y="0"/>
                  </a:lnTo>
                  <a:close/>
                </a:path>
              </a:pathLst>
            </a:custGeom>
            <a:solidFill>
              <a:srgbClr val="D1E6E8"/>
            </a:solidFill>
            <a:ln w="9525"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CDE89717-D1C6-477D-AF5F-6BA6F3BBFE02}"/>
                </a:ext>
              </a:extLst>
            </p:cNvPr>
            <p:cNvSpPr/>
            <p:nvPr/>
          </p:nvSpPr>
          <p:spPr>
            <a:xfrm>
              <a:off x="7092315" y="3910013"/>
              <a:ext cx="9525" cy="19050"/>
            </a:xfrm>
            <a:custGeom>
              <a:avLst/>
              <a:gdLst>
                <a:gd name="connsiteX0" fmla="*/ 0 w 9525"/>
                <a:gd name="connsiteY0" fmla="*/ 0 h 19050"/>
                <a:gd name="connsiteX1" fmla="*/ 0 w 9525"/>
                <a:gd name="connsiteY1" fmla="*/ 19050 h 19050"/>
                <a:gd name="connsiteX2" fmla="*/ 7620 w 9525"/>
                <a:gd name="connsiteY2" fmla="*/ 19050 h 19050"/>
                <a:gd name="connsiteX3" fmla="*/ 7620 w 9525"/>
                <a:gd name="connsiteY3" fmla="*/ 19050 h 19050"/>
                <a:gd name="connsiteX4" fmla="*/ 12382 w 9525"/>
                <a:gd name="connsiteY4" fmla="*/ 9525 h 19050"/>
                <a:gd name="connsiteX5" fmla="*/ 7620 w 9525"/>
                <a:gd name="connsiteY5" fmla="*/ 0 h 19050"/>
                <a:gd name="connsiteX6" fmla="*/ 7620 w 9525"/>
                <a:gd name="connsiteY6" fmla="*/ 0 h 19050"/>
                <a:gd name="connsiteX7" fmla="*/ 0 w 9525"/>
                <a:gd name="connsiteY7"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0" y="0"/>
                  </a:moveTo>
                  <a:lnTo>
                    <a:pt x="0" y="19050"/>
                  </a:lnTo>
                  <a:lnTo>
                    <a:pt x="7620" y="19050"/>
                  </a:lnTo>
                  <a:lnTo>
                    <a:pt x="7620" y="19050"/>
                  </a:lnTo>
                  <a:cubicBezTo>
                    <a:pt x="10477" y="19050"/>
                    <a:pt x="12382" y="14288"/>
                    <a:pt x="12382" y="9525"/>
                  </a:cubicBezTo>
                  <a:cubicBezTo>
                    <a:pt x="12382" y="4763"/>
                    <a:pt x="10477" y="0"/>
                    <a:pt x="7620" y="0"/>
                  </a:cubicBezTo>
                  <a:lnTo>
                    <a:pt x="7620" y="0"/>
                  </a:lnTo>
                  <a:lnTo>
                    <a:pt x="0" y="0"/>
                  </a:lnTo>
                  <a:close/>
                </a:path>
              </a:pathLst>
            </a:custGeom>
            <a:solidFill>
              <a:srgbClr val="F46300"/>
            </a:solidFill>
            <a:ln w="9525"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C72620C4-D68A-4C97-995A-447419C6BFEC}"/>
                </a:ext>
              </a:extLst>
            </p:cNvPr>
            <p:cNvSpPr/>
            <p:nvPr/>
          </p:nvSpPr>
          <p:spPr>
            <a:xfrm>
              <a:off x="6876098" y="3910013"/>
              <a:ext cx="200025" cy="19050"/>
            </a:xfrm>
            <a:custGeom>
              <a:avLst/>
              <a:gdLst>
                <a:gd name="connsiteX0" fmla="*/ 0 w 200025"/>
                <a:gd name="connsiteY0" fmla="*/ 0 h 19050"/>
                <a:gd name="connsiteX1" fmla="*/ 207645 w 200025"/>
                <a:gd name="connsiteY1" fmla="*/ 0 h 19050"/>
                <a:gd name="connsiteX2" fmla="*/ 207645 w 200025"/>
                <a:gd name="connsiteY2" fmla="*/ 19050 h 19050"/>
                <a:gd name="connsiteX3" fmla="*/ 0 w 2000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7645" y="0"/>
                  </a:lnTo>
                  <a:lnTo>
                    <a:pt x="207645" y="19050"/>
                  </a:lnTo>
                  <a:lnTo>
                    <a:pt x="0" y="19050"/>
                  </a:lnTo>
                  <a:close/>
                </a:path>
              </a:pathLst>
            </a:custGeom>
            <a:solidFill>
              <a:srgbClr val="E24000"/>
            </a:solidFill>
            <a:ln w="9525"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0C4263CC-F9E2-4D6D-BF10-DE11522FF18B}"/>
                </a:ext>
              </a:extLst>
            </p:cNvPr>
            <p:cNvSpPr/>
            <p:nvPr/>
          </p:nvSpPr>
          <p:spPr>
            <a:xfrm>
              <a:off x="6876098" y="3915728"/>
              <a:ext cx="200025" cy="9525"/>
            </a:xfrm>
            <a:custGeom>
              <a:avLst/>
              <a:gdLst>
                <a:gd name="connsiteX0" fmla="*/ 0 w 200025"/>
                <a:gd name="connsiteY0" fmla="*/ 0 h 0"/>
                <a:gd name="connsiteX1" fmla="*/ 207645 w 200025"/>
                <a:gd name="connsiteY1" fmla="*/ 0 h 0"/>
                <a:gd name="connsiteX2" fmla="*/ 207645 w 200025"/>
                <a:gd name="connsiteY2" fmla="*/ 8573 h 0"/>
                <a:gd name="connsiteX3" fmla="*/ 0 w 200025"/>
                <a:gd name="connsiteY3" fmla="*/ 8573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7645" y="0"/>
                  </a:lnTo>
                  <a:lnTo>
                    <a:pt x="207645" y="8573"/>
                  </a:lnTo>
                  <a:lnTo>
                    <a:pt x="0" y="8573"/>
                  </a:lnTo>
                  <a:close/>
                </a:path>
              </a:pathLst>
            </a:custGeom>
            <a:solidFill>
              <a:srgbClr val="F46300"/>
            </a:solidFill>
            <a:ln w="9525"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4F9F57FB-1C94-4063-B052-4008C50CA79A}"/>
                </a:ext>
              </a:extLst>
            </p:cNvPr>
            <p:cNvSpPr/>
            <p:nvPr/>
          </p:nvSpPr>
          <p:spPr>
            <a:xfrm>
              <a:off x="7092315" y="3923348"/>
              <a:ext cx="9525" cy="9525"/>
            </a:xfrm>
            <a:custGeom>
              <a:avLst/>
              <a:gdLst>
                <a:gd name="connsiteX0" fmla="*/ 0 w 9525"/>
                <a:gd name="connsiteY0" fmla="*/ 5715 h 0"/>
                <a:gd name="connsiteX1" fmla="*/ 7620 w 9525"/>
                <a:gd name="connsiteY1" fmla="*/ 5715 h 0"/>
                <a:gd name="connsiteX2" fmla="*/ 7620 w 9525"/>
                <a:gd name="connsiteY2" fmla="*/ 5715 h 0"/>
                <a:gd name="connsiteX3" fmla="*/ 11430 w 9525"/>
                <a:gd name="connsiteY3" fmla="*/ 0 h 0"/>
                <a:gd name="connsiteX4" fmla="*/ 0 w 9525"/>
                <a:gd name="connsiteY4" fmla="*/ 0 h 0"/>
                <a:gd name="connsiteX5" fmla="*/ 0 w 9525"/>
                <a:gd name="connsiteY5" fmla="*/ 571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a:moveTo>
                    <a:pt x="0" y="5715"/>
                  </a:moveTo>
                  <a:lnTo>
                    <a:pt x="7620" y="5715"/>
                  </a:lnTo>
                  <a:lnTo>
                    <a:pt x="7620" y="5715"/>
                  </a:lnTo>
                  <a:cubicBezTo>
                    <a:pt x="9525" y="5715"/>
                    <a:pt x="10477" y="3810"/>
                    <a:pt x="11430" y="0"/>
                  </a:cubicBezTo>
                  <a:lnTo>
                    <a:pt x="0" y="0"/>
                  </a:lnTo>
                  <a:lnTo>
                    <a:pt x="0" y="5715"/>
                  </a:lnTo>
                  <a:close/>
                </a:path>
              </a:pathLst>
            </a:custGeom>
            <a:solidFill>
              <a:srgbClr val="E24000"/>
            </a:solidFill>
            <a:ln w="9525"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A69D76C7-4EDC-4F67-A9E4-41A2F5300E68}"/>
                </a:ext>
              </a:extLst>
            </p:cNvPr>
            <p:cNvSpPr/>
            <p:nvPr/>
          </p:nvSpPr>
          <p:spPr>
            <a:xfrm>
              <a:off x="7067550" y="3910013"/>
              <a:ext cx="19050" cy="19050"/>
            </a:xfrm>
            <a:custGeom>
              <a:avLst/>
              <a:gdLst>
                <a:gd name="connsiteX0" fmla="*/ 0 w 19050"/>
                <a:gd name="connsiteY0" fmla="*/ 0 h 19050"/>
                <a:gd name="connsiteX1" fmla="*/ 26670 w 19050"/>
                <a:gd name="connsiteY1" fmla="*/ 0 h 19050"/>
                <a:gd name="connsiteX2" fmla="*/ 2667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26670" y="0"/>
                  </a:lnTo>
                  <a:lnTo>
                    <a:pt x="26670" y="19050"/>
                  </a:lnTo>
                  <a:lnTo>
                    <a:pt x="0" y="19050"/>
                  </a:lnTo>
                  <a:close/>
                </a:path>
              </a:pathLst>
            </a:custGeom>
            <a:solidFill>
              <a:srgbClr val="FFFFFF"/>
            </a:solidFill>
            <a:ln w="9525"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9181F1D7-AC0C-44DF-B828-93CD5114E3AF}"/>
                </a:ext>
              </a:extLst>
            </p:cNvPr>
            <p:cNvSpPr/>
            <p:nvPr/>
          </p:nvSpPr>
          <p:spPr>
            <a:xfrm>
              <a:off x="7067550" y="3923348"/>
              <a:ext cx="19050" cy="9525"/>
            </a:xfrm>
            <a:custGeom>
              <a:avLst/>
              <a:gdLst>
                <a:gd name="connsiteX0" fmla="*/ 0 w 19050"/>
                <a:gd name="connsiteY0" fmla="*/ 0 h 0"/>
                <a:gd name="connsiteX1" fmla="*/ 26670 w 19050"/>
                <a:gd name="connsiteY1" fmla="*/ 0 h 0"/>
                <a:gd name="connsiteX2" fmla="*/ 26670 w 19050"/>
                <a:gd name="connsiteY2" fmla="*/ 5715 h 0"/>
                <a:gd name="connsiteX3" fmla="*/ 0 w 19050"/>
                <a:gd name="connsiteY3" fmla="*/ 5715 h 0"/>
              </a:gdLst>
              <a:ahLst/>
              <a:cxnLst>
                <a:cxn ang="0">
                  <a:pos x="connsiteX0" y="connsiteY0"/>
                </a:cxn>
                <a:cxn ang="0">
                  <a:pos x="connsiteX1" y="connsiteY1"/>
                </a:cxn>
                <a:cxn ang="0">
                  <a:pos x="connsiteX2" y="connsiteY2"/>
                </a:cxn>
                <a:cxn ang="0">
                  <a:pos x="connsiteX3" y="connsiteY3"/>
                </a:cxn>
              </a:cxnLst>
              <a:rect l="l" t="t" r="r" b="b"/>
              <a:pathLst>
                <a:path w="19050">
                  <a:moveTo>
                    <a:pt x="0" y="0"/>
                  </a:moveTo>
                  <a:lnTo>
                    <a:pt x="26670" y="0"/>
                  </a:lnTo>
                  <a:lnTo>
                    <a:pt x="26670" y="5715"/>
                  </a:lnTo>
                  <a:lnTo>
                    <a:pt x="0" y="5715"/>
                  </a:lnTo>
                  <a:close/>
                </a:path>
              </a:pathLst>
            </a:custGeom>
            <a:solidFill>
              <a:srgbClr val="D1E6E8"/>
            </a:solidFill>
            <a:ln w="9525"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F1BDA010-8D7E-4EFF-A58C-22EB1530280A}"/>
                </a:ext>
              </a:extLst>
            </p:cNvPr>
            <p:cNvSpPr/>
            <p:nvPr/>
          </p:nvSpPr>
          <p:spPr>
            <a:xfrm>
              <a:off x="6854190" y="3954780"/>
              <a:ext cx="9525" cy="9525"/>
            </a:xfrm>
            <a:custGeom>
              <a:avLst/>
              <a:gdLst>
                <a:gd name="connsiteX0" fmla="*/ 6667 w 0"/>
                <a:gd name="connsiteY0" fmla="*/ 5715 h 0"/>
                <a:gd name="connsiteX1" fmla="*/ 0 w 0"/>
                <a:gd name="connsiteY1" fmla="*/ 2858 h 0"/>
                <a:gd name="connsiteX2" fmla="*/ 6667 w 0"/>
                <a:gd name="connsiteY2" fmla="*/ 0 h 0"/>
                <a:gd name="connsiteX3" fmla="*/ 6667 w 0"/>
                <a:gd name="connsiteY3" fmla="*/ 5715 h 0"/>
              </a:gdLst>
              <a:ahLst/>
              <a:cxnLst>
                <a:cxn ang="0">
                  <a:pos x="connsiteX0" y="connsiteY0"/>
                </a:cxn>
                <a:cxn ang="0">
                  <a:pos x="connsiteX1" y="connsiteY1"/>
                </a:cxn>
                <a:cxn ang="0">
                  <a:pos x="connsiteX2" y="connsiteY2"/>
                </a:cxn>
                <a:cxn ang="0">
                  <a:pos x="connsiteX3" y="connsiteY3"/>
                </a:cxn>
              </a:cxnLst>
              <a:rect l="l" t="t" r="r" b="b"/>
              <a:pathLst>
                <a:path>
                  <a:moveTo>
                    <a:pt x="6667" y="5715"/>
                  </a:moveTo>
                  <a:cubicBezTo>
                    <a:pt x="6667" y="5715"/>
                    <a:pt x="0" y="3810"/>
                    <a:pt x="0" y="2858"/>
                  </a:cubicBezTo>
                  <a:cubicBezTo>
                    <a:pt x="0" y="1905"/>
                    <a:pt x="6667" y="0"/>
                    <a:pt x="6667" y="0"/>
                  </a:cubicBezTo>
                  <a:lnTo>
                    <a:pt x="6667" y="5715"/>
                  </a:lnTo>
                  <a:close/>
                </a:path>
              </a:pathLst>
            </a:custGeom>
            <a:solidFill>
              <a:srgbClr val="006E99"/>
            </a:solidFill>
            <a:ln w="9525"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D67BAF69-DE74-495B-8792-B26AABC05839}"/>
                </a:ext>
              </a:extLst>
            </p:cNvPr>
            <p:cNvSpPr/>
            <p:nvPr/>
          </p:nvSpPr>
          <p:spPr>
            <a:xfrm>
              <a:off x="6859905" y="3948113"/>
              <a:ext cx="9525" cy="19050"/>
            </a:xfrm>
            <a:custGeom>
              <a:avLst/>
              <a:gdLst>
                <a:gd name="connsiteX0" fmla="*/ 16192 w 9525"/>
                <a:gd name="connsiteY0" fmla="*/ 0 h 19050"/>
                <a:gd name="connsiteX1" fmla="*/ 18098 w 9525"/>
                <a:gd name="connsiteY1" fmla="*/ 0 h 19050"/>
                <a:gd name="connsiteX2" fmla="*/ 18098 w 9525"/>
                <a:gd name="connsiteY2" fmla="*/ 19050 h 19050"/>
                <a:gd name="connsiteX3" fmla="*/ 16192 w 9525"/>
                <a:gd name="connsiteY3" fmla="*/ 19050 h 19050"/>
                <a:gd name="connsiteX4" fmla="*/ 0 w 9525"/>
                <a:gd name="connsiteY4" fmla="*/ 12383 h 19050"/>
                <a:gd name="connsiteX5" fmla="*/ 0 w 9525"/>
                <a:gd name="connsiteY5" fmla="*/ 666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0"/>
                  </a:moveTo>
                  <a:lnTo>
                    <a:pt x="18098" y="0"/>
                  </a:lnTo>
                  <a:lnTo>
                    <a:pt x="18098" y="19050"/>
                  </a:lnTo>
                  <a:lnTo>
                    <a:pt x="16192" y="19050"/>
                  </a:lnTo>
                  <a:lnTo>
                    <a:pt x="0" y="12383"/>
                  </a:lnTo>
                  <a:lnTo>
                    <a:pt x="0" y="6667"/>
                  </a:lnTo>
                  <a:close/>
                </a:path>
              </a:pathLst>
            </a:custGeom>
            <a:solidFill>
              <a:srgbClr val="FFFFFF"/>
            </a:solidFill>
            <a:ln w="9525"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811F52-3118-4145-807B-C51466D48E7E}"/>
                </a:ext>
              </a:extLst>
            </p:cNvPr>
            <p:cNvSpPr/>
            <p:nvPr/>
          </p:nvSpPr>
          <p:spPr>
            <a:xfrm>
              <a:off x="6859905" y="3958590"/>
              <a:ext cx="9525" cy="9525"/>
            </a:xfrm>
            <a:custGeom>
              <a:avLst/>
              <a:gdLst>
                <a:gd name="connsiteX0" fmla="*/ 0 w 9525"/>
                <a:gd name="connsiteY0" fmla="*/ 1905 h 0"/>
                <a:gd name="connsiteX1" fmla="*/ 16192 w 9525"/>
                <a:gd name="connsiteY1" fmla="*/ 8573 h 0"/>
                <a:gd name="connsiteX2" fmla="*/ 18098 w 9525"/>
                <a:gd name="connsiteY2" fmla="*/ 8573 h 0"/>
                <a:gd name="connsiteX3" fmla="*/ 18098 w 9525"/>
                <a:gd name="connsiteY3" fmla="*/ 3810 h 0"/>
                <a:gd name="connsiteX4" fmla="*/ 0 w 95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a:moveTo>
                    <a:pt x="0" y="1905"/>
                  </a:moveTo>
                  <a:lnTo>
                    <a:pt x="16192" y="8573"/>
                  </a:lnTo>
                  <a:lnTo>
                    <a:pt x="18098" y="8573"/>
                  </a:lnTo>
                  <a:lnTo>
                    <a:pt x="18098" y="3810"/>
                  </a:lnTo>
                  <a:lnTo>
                    <a:pt x="0" y="0"/>
                  </a:lnTo>
                  <a:close/>
                </a:path>
              </a:pathLst>
            </a:custGeom>
            <a:solidFill>
              <a:srgbClr val="D1E6E8"/>
            </a:solidFill>
            <a:ln w="9525"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984E0415-1711-4E58-B00B-D4D1AFE334A3}"/>
                </a:ext>
              </a:extLst>
            </p:cNvPr>
            <p:cNvSpPr/>
            <p:nvPr/>
          </p:nvSpPr>
          <p:spPr>
            <a:xfrm>
              <a:off x="7092315" y="3948113"/>
              <a:ext cx="9525" cy="19050"/>
            </a:xfrm>
            <a:custGeom>
              <a:avLst/>
              <a:gdLst>
                <a:gd name="connsiteX0" fmla="*/ 0 w 9525"/>
                <a:gd name="connsiteY0" fmla="*/ 0 h 19050"/>
                <a:gd name="connsiteX1" fmla="*/ 0 w 9525"/>
                <a:gd name="connsiteY1" fmla="*/ 19050 h 19050"/>
                <a:gd name="connsiteX2" fmla="*/ 7620 w 9525"/>
                <a:gd name="connsiteY2" fmla="*/ 19050 h 19050"/>
                <a:gd name="connsiteX3" fmla="*/ 7620 w 9525"/>
                <a:gd name="connsiteY3" fmla="*/ 19050 h 19050"/>
                <a:gd name="connsiteX4" fmla="*/ 12382 w 9525"/>
                <a:gd name="connsiteY4" fmla="*/ 9525 h 19050"/>
                <a:gd name="connsiteX5" fmla="*/ 7620 w 9525"/>
                <a:gd name="connsiteY5" fmla="*/ 0 h 19050"/>
                <a:gd name="connsiteX6" fmla="*/ 7620 w 9525"/>
                <a:gd name="connsiteY6" fmla="*/ 0 h 19050"/>
                <a:gd name="connsiteX7" fmla="*/ 0 w 9525"/>
                <a:gd name="connsiteY7"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0" y="0"/>
                  </a:moveTo>
                  <a:lnTo>
                    <a:pt x="0" y="19050"/>
                  </a:lnTo>
                  <a:lnTo>
                    <a:pt x="7620" y="19050"/>
                  </a:lnTo>
                  <a:lnTo>
                    <a:pt x="7620" y="19050"/>
                  </a:lnTo>
                  <a:cubicBezTo>
                    <a:pt x="10477" y="19050"/>
                    <a:pt x="12382" y="14288"/>
                    <a:pt x="12382" y="9525"/>
                  </a:cubicBezTo>
                  <a:cubicBezTo>
                    <a:pt x="12382" y="4763"/>
                    <a:pt x="10477" y="0"/>
                    <a:pt x="7620" y="0"/>
                  </a:cubicBezTo>
                  <a:lnTo>
                    <a:pt x="7620" y="0"/>
                  </a:lnTo>
                  <a:lnTo>
                    <a:pt x="0" y="0"/>
                  </a:lnTo>
                  <a:close/>
                </a:path>
              </a:pathLst>
            </a:custGeom>
            <a:solidFill>
              <a:srgbClr val="F46300"/>
            </a:solidFill>
            <a:ln w="9525"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8072C70B-2EA9-4D21-9897-E362E5F48D29}"/>
                </a:ext>
              </a:extLst>
            </p:cNvPr>
            <p:cNvSpPr/>
            <p:nvPr/>
          </p:nvSpPr>
          <p:spPr>
            <a:xfrm>
              <a:off x="6876098" y="3948113"/>
              <a:ext cx="200025" cy="19050"/>
            </a:xfrm>
            <a:custGeom>
              <a:avLst/>
              <a:gdLst>
                <a:gd name="connsiteX0" fmla="*/ 0 w 200025"/>
                <a:gd name="connsiteY0" fmla="*/ 0 h 19050"/>
                <a:gd name="connsiteX1" fmla="*/ 207645 w 200025"/>
                <a:gd name="connsiteY1" fmla="*/ 0 h 19050"/>
                <a:gd name="connsiteX2" fmla="*/ 207645 w 200025"/>
                <a:gd name="connsiteY2" fmla="*/ 19050 h 19050"/>
                <a:gd name="connsiteX3" fmla="*/ 0 w 2000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7645" y="0"/>
                  </a:lnTo>
                  <a:lnTo>
                    <a:pt x="207645" y="19050"/>
                  </a:lnTo>
                  <a:lnTo>
                    <a:pt x="0" y="19050"/>
                  </a:lnTo>
                  <a:close/>
                </a:path>
              </a:pathLst>
            </a:custGeom>
            <a:solidFill>
              <a:srgbClr val="006E99"/>
            </a:solidFill>
            <a:ln w="9525"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9753BE23-C38E-4F1A-AFFE-A7ABEC866881}"/>
                </a:ext>
              </a:extLst>
            </p:cNvPr>
            <p:cNvSpPr/>
            <p:nvPr/>
          </p:nvSpPr>
          <p:spPr>
            <a:xfrm>
              <a:off x="6876098" y="3953828"/>
              <a:ext cx="200025" cy="9525"/>
            </a:xfrm>
            <a:custGeom>
              <a:avLst/>
              <a:gdLst>
                <a:gd name="connsiteX0" fmla="*/ 0 w 200025"/>
                <a:gd name="connsiteY0" fmla="*/ 0 h 0"/>
                <a:gd name="connsiteX1" fmla="*/ 207645 w 200025"/>
                <a:gd name="connsiteY1" fmla="*/ 0 h 0"/>
                <a:gd name="connsiteX2" fmla="*/ 207645 w 200025"/>
                <a:gd name="connsiteY2" fmla="*/ 8573 h 0"/>
                <a:gd name="connsiteX3" fmla="*/ 0 w 200025"/>
                <a:gd name="connsiteY3" fmla="*/ 8573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7645" y="0"/>
                  </a:lnTo>
                  <a:lnTo>
                    <a:pt x="207645" y="8573"/>
                  </a:lnTo>
                  <a:lnTo>
                    <a:pt x="0" y="8573"/>
                  </a:lnTo>
                  <a:close/>
                </a:path>
              </a:pathLst>
            </a:custGeom>
            <a:solidFill>
              <a:srgbClr val="33AFCC"/>
            </a:solidFill>
            <a:ln w="9525"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843ECE4-CF55-4950-AED0-2BC09D01F9A1}"/>
                </a:ext>
              </a:extLst>
            </p:cNvPr>
            <p:cNvSpPr/>
            <p:nvPr/>
          </p:nvSpPr>
          <p:spPr>
            <a:xfrm>
              <a:off x="7092315" y="3961448"/>
              <a:ext cx="9525" cy="9525"/>
            </a:xfrm>
            <a:custGeom>
              <a:avLst/>
              <a:gdLst>
                <a:gd name="connsiteX0" fmla="*/ 0 w 9525"/>
                <a:gd name="connsiteY0" fmla="*/ 5715 h 0"/>
                <a:gd name="connsiteX1" fmla="*/ 7620 w 9525"/>
                <a:gd name="connsiteY1" fmla="*/ 5715 h 0"/>
                <a:gd name="connsiteX2" fmla="*/ 7620 w 9525"/>
                <a:gd name="connsiteY2" fmla="*/ 5715 h 0"/>
                <a:gd name="connsiteX3" fmla="*/ 11430 w 9525"/>
                <a:gd name="connsiteY3" fmla="*/ 0 h 0"/>
                <a:gd name="connsiteX4" fmla="*/ 0 w 9525"/>
                <a:gd name="connsiteY4" fmla="*/ 0 h 0"/>
                <a:gd name="connsiteX5" fmla="*/ 0 w 9525"/>
                <a:gd name="connsiteY5" fmla="*/ 571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a:moveTo>
                    <a:pt x="0" y="5715"/>
                  </a:moveTo>
                  <a:lnTo>
                    <a:pt x="7620" y="5715"/>
                  </a:lnTo>
                  <a:lnTo>
                    <a:pt x="7620" y="5715"/>
                  </a:lnTo>
                  <a:cubicBezTo>
                    <a:pt x="9525" y="5715"/>
                    <a:pt x="10477" y="3810"/>
                    <a:pt x="11430" y="0"/>
                  </a:cubicBezTo>
                  <a:lnTo>
                    <a:pt x="0" y="0"/>
                  </a:lnTo>
                  <a:lnTo>
                    <a:pt x="0" y="5715"/>
                  </a:lnTo>
                  <a:close/>
                </a:path>
              </a:pathLst>
            </a:custGeom>
            <a:solidFill>
              <a:srgbClr val="E24000"/>
            </a:solidFill>
            <a:ln w="9525"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C3A108D2-99F6-45EE-AE61-383C8FBF047A}"/>
                </a:ext>
              </a:extLst>
            </p:cNvPr>
            <p:cNvSpPr/>
            <p:nvPr/>
          </p:nvSpPr>
          <p:spPr>
            <a:xfrm>
              <a:off x="7067550" y="3948113"/>
              <a:ext cx="19050" cy="19050"/>
            </a:xfrm>
            <a:custGeom>
              <a:avLst/>
              <a:gdLst>
                <a:gd name="connsiteX0" fmla="*/ 0 w 19050"/>
                <a:gd name="connsiteY0" fmla="*/ 0 h 19050"/>
                <a:gd name="connsiteX1" fmla="*/ 26670 w 19050"/>
                <a:gd name="connsiteY1" fmla="*/ 0 h 19050"/>
                <a:gd name="connsiteX2" fmla="*/ 2667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26670" y="0"/>
                  </a:lnTo>
                  <a:lnTo>
                    <a:pt x="26670" y="19050"/>
                  </a:lnTo>
                  <a:lnTo>
                    <a:pt x="0" y="19050"/>
                  </a:lnTo>
                  <a:close/>
                </a:path>
              </a:pathLst>
            </a:custGeom>
            <a:solidFill>
              <a:srgbClr val="FFFFFF"/>
            </a:solidFill>
            <a:ln w="9525"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9A3D87D1-5D65-4160-A246-A5212077D1E7}"/>
                </a:ext>
              </a:extLst>
            </p:cNvPr>
            <p:cNvSpPr/>
            <p:nvPr/>
          </p:nvSpPr>
          <p:spPr>
            <a:xfrm>
              <a:off x="7067550" y="3961448"/>
              <a:ext cx="19050" cy="9525"/>
            </a:xfrm>
            <a:custGeom>
              <a:avLst/>
              <a:gdLst>
                <a:gd name="connsiteX0" fmla="*/ 0 w 19050"/>
                <a:gd name="connsiteY0" fmla="*/ 0 h 0"/>
                <a:gd name="connsiteX1" fmla="*/ 26670 w 19050"/>
                <a:gd name="connsiteY1" fmla="*/ 0 h 0"/>
                <a:gd name="connsiteX2" fmla="*/ 26670 w 19050"/>
                <a:gd name="connsiteY2" fmla="*/ 5715 h 0"/>
                <a:gd name="connsiteX3" fmla="*/ 0 w 19050"/>
                <a:gd name="connsiteY3" fmla="*/ 5715 h 0"/>
              </a:gdLst>
              <a:ahLst/>
              <a:cxnLst>
                <a:cxn ang="0">
                  <a:pos x="connsiteX0" y="connsiteY0"/>
                </a:cxn>
                <a:cxn ang="0">
                  <a:pos x="connsiteX1" y="connsiteY1"/>
                </a:cxn>
                <a:cxn ang="0">
                  <a:pos x="connsiteX2" y="connsiteY2"/>
                </a:cxn>
                <a:cxn ang="0">
                  <a:pos x="connsiteX3" y="connsiteY3"/>
                </a:cxn>
              </a:cxnLst>
              <a:rect l="l" t="t" r="r" b="b"/>
              <a:pathLst>
                <a:path w="19050">
                  <a:moveTo>
                    <a:pt x="0" y="0"/>
                  </a:moveTo>
                  <a:lnTo>
                    <a:pt x="26670" y="0"/>
                  </a:lnTo>
                  <a:lnTo>
                    <a:pt x="26670" y="5715"/>
                  </a:lnTo>
                  <a:lnTo>
                    <a:pt x="0" y="5715"/>
                  </a:lnTo>
                  <a:close/>
                </a:path>
              </a:pathLst>
            </a:custGeom>
            <a:solidFill>
              <a:srgbClr val="D1E6E8"/>
            </a:solidFill>
            <a:ln w="9525"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B2AF8988-6233-4F30-97B7-5A4A2D520370}"/>
                </a:ext>
              </a:extLst>
            </p:cNvPr>
            <p:cNvSpPr/>
            <p:nvPr/>
          </p:nvSpPr>
          <p:spPr>
            <a:xfrm>
              <a:off x="6854190" y="3994785"/>
              <a:ext cx="9525" cy="9525"/>
            </a:xfrm>
            <a:custGeom>
              <a:avLst/>
              <a:gdLst>
                <a:gd name="connsiteX0" fmla="*/ 6667 w 0"/>
                <a:gd name="connsiteY0" fmla="*/ 5715 h 0"/>
                <a:gd name="connsiteX1" fmla="*/ 0 w 0"/>
                <a:gd name="connsiteY1" fmla="*/ 2858 h 0"/>
                <a:gd name="connsiteX2" fmla="*/ 6667 w 0"/>
                <a:gd name="connsiteY2" fmla="*/ 0 h 0"/>
                <a:gd name="connsiteX3" fmla="*/ 6667 w 0"/>
                <a:gd name="connsiteY3" fmla="*/ 5715 h 0"/>
              </a:gdLst>
              <a:ahLst/>
              <a:cxnLst>
                <a:cxn ang="0">
                  <a:pos x="connsiteX0" y="connsiteY0"/>
                </a:cxn>
                <a:cxn ang="0">
                  <a:pos x="connsiteX1" y="connsiteY1"/>
                </a:cxn>
                <a:cxn ang="0">
                  <a:pos x="connsiteX2" y="connsiteY2"/>
                </a:cxn>
                <a:cxn ang="0">
                  <a:pos x="connsiteX3" y="connsiteY3"/>
                </a:cxn>
              </a:cxnLst>
              <a:rect l="l" t="t" r="r" b="b"/>
              <a:pathLst>
                <a:path>
                  <a:moveTo>
                    <a:pt x="6667" y="5715"/>
                  </a:moveTo>
                  <a:cubicBezTo>
                    <a:pt x="6667" y="5715"/>
                    <a:pt x="0" y="3810"/>
                    <a:pt x="0" y="2858"/>
                  </a:cubicBezTo>
                  <a:cubicBezTo>
                    <a:pt x="0" y="1905"/>
                    <a:pt x="6667" y="0"/>
                    <a:pt x="6667" y="0"/>
                  </a:cubicBezTo>
                  <a:lnTo>
                    <a:pt x="6667" y="5715"/>
                  </a:lnTo>
                  <a:close/>
                </a:path>
              </a:pathLst>
            </a:custGeom>
            <a:solidFill>
              <a:srgbClr val="006E99"/>
            </a:solidFill>
            <a:ln w="9525"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7D824869-2B81-48DA-A0D5-DF7D5021E05D}"/>
                </a:ext>
              </a:extLst>
            </p:cNvPr>
            <p:cNvSpPr/>
            <p:nvPr/>
          </p:nvSpPr>
          <p:spPr>
            <a:xfrm>
              <a:off x="6859905" y="3988117"/>
              <a:ext cx="9525" cy="19050"/>
            </a:xfrm>
            <a:custGeom>
              <a:avLst/>
              <a:gdLst>
                <a:gd name="connsiteX0" fmla="*/ 16192 w 9525"/>
                <a:gd name="connsiteY0" fmla="*/ 0 h 19050"/>
                <a:gd name="connsiteX1" fmla="*/ 18098 w 9525"/>
                <a:gd name="connsiteY1" fmla="*/ 0 h 19050"/>
                <a:gd name="connsiteX2" fmla="*/ 18098 w 9525"/>
                <a:gd name="connsiteY2" fmla="*/ 19050 h 19050"/>
                <a:gd name="connsiteX3" fmla="*/ 16192 w 9525"/>
                <a:gd name="connsiteY3" fmla="*/ 19050 h 19050"/>
                <a:gd name="connsiteX4" fmla="*/ 0 w 9525"/>
                <a:gd name="connsiteY4" fmla="*/ 12383 h 19050"/>
                <a:gd name="connsiteX5" fmla="*/ 0 w 9525"/>
                <a:gd name="connsiteY5" fmla="*/ 666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0"/>
                  </a:moveTo>
                  <a:lnTo>
                    <a:pt x="18098" y="0"/>
                  </a:lnTo>
                  <a:lnTo>
                    <a:pt x="18098" y="19050"/>
                  </a:lnTo>
                  <a:lnTo>
                    <a:pt x="16192" y="19050"/>
                  </a:lnTo>
                  <a:lnTo>
                    <a:pt x="0" y="12383"/>
                  </a:lnTo>
                  <a:lnTo>
                    <a:pt x="0" y="6667"/>
                  </a:lnTo>
                  <a:close/>
                </a:path>
              </a:pathLst>
            </a:custGeom>
            <a:solidFill>
              <a:srgbClr val="FFFFFF"/>
            </a:solidFill>
            <a:ln w="9525"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D1AA4461-C352-421B-A789-643B2835A4F8}"/>
                </a:ext>
              </a:extLst>
            </p:cNvPr>
            <p:cNvSpPr/>
            <p:nvPr/>
          </p:nvSpPr>
          <p:spPr>
            <a:xfrm>
              <a:off x="6859905" y="3997642"/>
              <a:ext cx="9525" cy="9525"/>
            </a:xfrm>
            <a:custGeom>
              <a:avLst/>
              <a:gdLst>
                <a:gd name="connsiteX0" fmla="*/ 0 w 9525"/>
                <a:gd name="connsiteY0" fmla="*/ 2858 h 9525"/>
                <a:gd name="connsiteX1" fmla="*/ 16192 w 9525"/>
                <a:gd name="connsiteY1" fmla="*/ 9525 h 9525"/>
                <a:gd name="connsiteX2" fmla="*/ 18098 w 9525"/>
                <a:gd name="connsiteY2" fmla="*/ 9525 h 9525"/>
                <a:gd name="connsiteX3" fmla="*/ 18098 w 9525"/>
                <a:gd name="connsiteY3" fmla="*/ 3810 h 9525"/>
                <a:gd name="connsiteX4" fmla="*/ 0 w 9525"/>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0" y="2858"/>
                  </a:moveTo>
                  <a:lnTo>
                    <a:pt x="16192" y="9525"/>
                  </a:lnTo>
                  <a:lnTo>
                    <a:pt x="18098" y="9525"/>
                  </a:lnTo>
                  <a:lnTo>
                    <a:pt x="18098" y="3810"/>
                  </a:lnTo>
                  <a:lnTo>
                    <a:pt x="0" y="0"/>
                  </a:lnTo>
                  <a:close/>
                </a:path>
              </a:pathLst>
            </a:custGeom>
            <a:solidFill>
              <a:srgbClr val="D1E6E8"/>
            </a:solidFill>
            <a:ln w="9525"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E2B2E58E-F961-43E9-B512-A89DB9E77767}"/>
                </a:ext>
              </a:extLst>
            </p:cNvPr>
            <p:cNvSpPr/>
            <p:nvPr/>
          </p:nvSpPr>
          <p:spPr>
            <a:xfrm>
              <a:off x="7092315" y="3988117"/>
              <a:ext cx="9525" cy="19050"/>
            </a:xfrm>
            <a:custGeom>
              <a:avLst/>
              <a:gdLst>
                <a:gd name="connsiteX0" fmla="*/ 0 w 9525"/>
                <a:gd name="connsiteY0" fmla="*/ 0 h 19050"/>
                <a:gd name="connsiteX1" fmla="*/ 0 w 9525"/>
                <a:gd name="connsiteY1" fmla="*/ 19050 h 19050"/>
                <a:gd name="connsiteX2" fmla="*/ 7620 w 9525"/>
                <a:gd name="connsiteY2" fmla="*/ 19050 h 19050"/>
                <a:gd name="connsiteX3" fmla="*/ 7620 w 9525"/>
                <a:gd name="connsiteY3" fmla="*/ 19050 h 19050"/>
                <a:gd name="connsiteX4" fmla="*/ 12382 w 9525"/>
                <a:gd name="connsiteY4" fmla="*/ 9525 h 19050"/>
                <a:gd name="connsiteX5" fmla="*/ 7620 w 9525"/>
                <a:gd name="connsiteY5" fmla="*/ 0 h 19050"/>
                <a:gd name="connsiteX6" fmla="*/ 7620 w 9525"/>
                <a:gd name="connsiteY6" fmla="*/ 0 h 19050"/>
                <a:gd name="connsiteX7" fmla="*/ 0 w 9525"/>
                <a:gd name="connsiteY7"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0" y="0"/>
                  </a:moveTo>
                  <a:lnTo>
                    <a:pt x="0" y="19050"/>
                  </a:lnTo>
                  <a:lnTo>
                    <a:pt x="7620" y="19050"/>
                  </a:lnTo>
                  <a:lnTo>
                    <a:pt x="7620" y="19050"/>
                  </a:lnTo>
                  <a:cubicBezTo>
                    <a:pt x="10477" y="19050"/>
                    <a:pt x="12382" y="14288"/>
                    <a:pt x="12382" y="9525"/>
                  </a:cubicBezTo>
                  <a:cubicBezTo>
                    <a:pt x="12382" y="4763"/>
                    <a:pt x="10477" y="0"/>
                    <a:pt x="7620" y="0"/>
                  </a:cubicBezTo>
                  <a:lnTo>
                    <a:pt x="7620" y="0"/>
                  </a:lnTo>
                  <a:lnTo>
                    <a:pt x="0" y="0"/>
                  </a:lnTo>
                  <a:close/>
                </a:path>
              </a:pathLst>
            </a:custGeom>
            <a:solidFill>
              <a:srgbClr val="F46300"/>
            </a:solidFill>
            <a:ln w="9525"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4E0E7-40A7-4BE9-B2EE-CC64EDE2B374}"/>
                </a:ext>
              </a:extLst>
            </p:cNvPr>
            <p:cNvSpPr/>
            <p:nvPr/>
          </p:nvSpPr>
          <p:spPr>
            <a:xfrm>
              <a:off x="6876098" y="3988118"/>
              <a:ext cx="200025" cy="19050"/>
            </a:xfrm>
            <a:custGeom>
              <a:avLst/>
              <a:gdLst>
                <a:gd name="connsiteX0" fmla="*/ 0 w 200025"/>
                <a:gd name="connsiteY0" fmla="*/ 0 h 19050"/>
                <a:gd name="connsiteX1" fmla="*/ 207645 w 200025"/>
                <a:gd name="connsiteY1" fmla="*/ 0 h 19050"/>
                <a:gd name="connsiteX2" fmla="*/ 207645 w 200025"/>
                <a:gd name="connsiteY2" fmla="*/ 19050 h 19050"/>
                <a:gd name="connsiteX3" fmla="*/ 0 w 2000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7645" y="0"/>
                  </a:lnTo>
                  <a:lnTo>
                    <a:pt x="207645" y="19050"/>
                  </a:lnTo>
                  <a:lnTo>
                    <a:pt x="0" y="19050"/>
                  </a:lnTo>
                  <a:close/>
                </a:path>
              </a:pathLst>
            </a:custGeom>
            <a:solidFill>
              <a:srgbClr val="8EAFC1"/>
            </a:solidFill>
            <a:ln w="9525"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FB4E8153-F7EA-4EC7-8BEE-A2A81FD44E7F}"/>
                </a:ext>
              </a:extLst>
            </p:cNvPr>
            <p:cNvSpPr/>
            <p:nvPr/>
          </p:nvSpPr>
          <p:spPr>
            <a:xfrm>
              <a:off x="6876098" y="3992880"/>
              <a:ext cx="200025" cy="9525"/>
            </a:xfrm>
            <a:custGeom>
              <a:avLst/>
              <a:gdLst>
                <a:gd name="connsiteX0" fmla="*/ 0 w 200025"/>
                <a:gd name="connsiteY0" fmla="*/ 0 h 0"/>
                <a:gd name="connsiteX1" fmla="*/ 207645 w 200025"/>
                <a:gd name="connsiteY1" fmla="*/ 0 h 0"/>
                <a:gd name="connsiteX2" fmla="*/ 207645 w 200025"/>
                <a:gd name="connsiteY2" fmla="*/ 8572 h 0"/>
                <a:gd name="connsiteX3" fmla="*/ 0 w 200025"/>
                <a:gd name="connsiteY3" fmla="*/ 8572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7645" y="0"/>
                  </a:lnTo>
                  <a:lnTo>
                    <a:pt x="207645" y="8572"/>
                  </a:lnTo>
                  <a:lnTo>
                    <a:pt x="0" y="8572"/>
                  </a:lnTo>
                  <a:close/>
                </a:path>
              </a:pathLst>
            </a:custGeom>
            <a:solidFill>
              <a:srgbClr val="D1E6E8"/>
            </a:solidFill>
            <a:ln w="9525"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2925FD9B-ACAD-4C5F-8864-AB4F784B244F}"/>
                </a:ext>
              </a:extLst>
            </p:cNvPr>
            <p:cNvSpPr/>
            <p:nvPr/>
          </p:nvSpPr>
          <p:spPr>
            <a:xfrm>
              <a:off x="7092315" y="4001453"/>
              <a:ext cx="9525" cy="9525"/>
            </a:xfrm>
            <a:custGeom>
              <a:avLst/>
              <a:gdLst>
                <a:gd name="connsiteX0" fmla="*/ 0 w 9525"/>
                <a:gd name="connsiteY0" fmla="*/ 5715 h 0"/>
                <a:gd name="connsiteX1" fmla="*/ 7620 w 9525"/>
                <a:gd name="connsiteY1" fmla="*/ 5715 h 0"/>
                <a:gd name="connsiteX2" fmla="*/ 7620 w 9525"/>
                <a:gd name="connsiteY2" fmla="*/ 5715 h 0"/>
                <a:gd name="connsiteX3" fmla="*/ 11430 w 9525"/>
                <a:gd name="connsiteY3" fmla="*/ 0 h 0"/>
                <a:gd name="connsiteX4" fmla="*/ 0 w 9525"/>
                <a:gd name="connsiteY4" fmla="*/ 0 h 0"/>
                <a:gd name="connsiteX5" fmla="*/ 0 w 9525"/>
                <a:gd name="connsiteY5" fmla="*/ 571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a:moveTo>
                    <a:pt x="0" y="5715"/>
                  </a:moveTo>
                  <a:lnTo>
                    <a:pt x="7620" y="5715"/>
                  </a:lnTo>
                  <a:lnTo>
                    <a:pt x="7620" y="5715"/>
                  </a:lnTo>
                  <a:cubicBezTo>
                    <a:pt x="9525" y="5715"/>
                    <a:pt x="10477" y="3810"/>
                    <a:pt x="11430" y="0"/>
                  </a:cubicBezTo>
                  <a:lnTo>
                    <a:pt x="0" y="0"/>
                  </a:lnTo>
                  <a:lnTo>
                    <a:pt x="0" y="5715"/>
                  </a:lnTo>
                  <a:close/>
                </a:path>
              </a:pathLst>
            </a:custGeom>
            <a:solidFill>
              <a:srgbClr val="E24000"/>
            </a:solidFill>
            <a:ln w="9525"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52C8CDDF-4461-4DB4-80B6-5A84B056B526}"/>
                </a:ext>
              </a:extLst>
            </p:cNvPr>
            <p:cNvSpPr/>
            <p:nvPr/>
          </p:nvSpPr>
          <p:spPr>
            <a:xfrm>
              <a:off x="7067550" y="3988118"/>
              <a:ext cx="19050" cy="19050"/>
            </a:xfrm>
            <a:custGeom>
              <a:avLst/>
              <a:gdLst>
                <a:gd name="connsiteX0" fmla="*/ 0 w 19050"/>
                <a:gd name="connsiteY0" fmla="*/ 0 h 19050"/>
                <a:gd name="connsiteX1" fmla="*/ 26670 w 19050"/>
                <a:gd name="connsiteY1" fmla="*/ 0 h 19050"/>
                <a:gd name="connsiteX2" fmla="*/ 2667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26670" y="0"/>
                  </a:lnTo>
                  <a:lnTo>
                    <a:pt x="26670" y="19050"/>
                  </a:lnTo>
                  <a:lnTo>
                    <a:pt x="0" y="19050"/>
                  </a:lnTo>
                  <a:close/>
                </a:path>
              </a:pathLst>
            </a:custGeom>
            <a:solidFill>
              <a:srgbClr val="FFFFFF"/>
            </a:solidFill>
            <a:ln w="9525"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4671D1AE-C9CD-4658-AE28-5E1D8F1B73E5}"/>
                </a:ext>
              </a:extLst>
            </p:cNvPr>
            <p:cNvSpPr/>
            <p:nvPr/>
          </p:nvSpPr>
          <p:spPr>
            <a:xfrm>
              <a:off x="7067550" y="4001453"/>
              <a:ext cx="19050" cy="9525"/>
            </a:xfrm>
            <a:custGeom>
              <a:avLst/>
              <a:gdLst>
                <a:gd name="connsiteX0" fmla="*/ 0 w 19050"/>
                <a:gd name="connsiteY0" fmla="*/ 0 h 0"/>
                <a:gd name="connsiteX1" fmla="*/ 26670 w 19050"/>
                <a:gd name="connsiteY1" fmla="*/ 0 h 0"/>
                <a:gd name="connsiteX2" fmla="*/ 26670 w 19050"/>
                <a:gd name="connsiteY2" fmla="*/ 5715 h 0"/>
                <a:gd name="connsiteX3" fmla="*/ 0 w 19050"/>
                <a:gd name="connsiteY3" fmla="*/ 5715 h 0"/>
              </a:gdLst>
              <a:ahLst/>
              <a:cxnLst>
                <a:cxn ang="0">
                  <a:pos x="connsiteX0" y="connsiteY0"/>
                </a:cxn>
                <a:cxn ang="0">
                  <a:pos x="connsiteX1" y="connsiteY1"/>
                </a:cxn>
                <a:cxn ang="0">
                  <a:pos x="connsiteX2" y="connsiteY2"/>
                </a:cxn>
                <a:cxn ang="0">
                  <a:pos x="connsiteX3" y="connsiteY3"/>
                </a:cxn>
              </a:cxnLst>
              <a:rect l="l" t="t" r="r" b="b"/>
              <a:pathLst>
                <a:path w="19050">
                  <a:moveTo>
                    <a:pt x="0" y="0"/>
                  </a:moveTo>
                  <a:lnTo>
                    <a:pt x="26670" y="0"/>
                  </a:lnTo>
                  <a:lnTo>
                    <a:pt x="26670" y="5715"/>
                  </a:lnTo>
                  <a:lnTo>
                    <a:pt x="0" y="5715"/>
                  </a:lnTo>
                  <a:close/>
                </a:path>
              </a:pathLst>
            </a:custGeom>
            <a:solidFill>
              <a:srgbClr val="D1E6E8"/>
            </a:solidFill>
            <a:ln w="9525" cap="flat">
              <a:noFill/>
              <a:prstDash val="solid"/>
              <a:miter/>
            </a:ln>
          </p:spPr>
          <p:txBody>
            <a:bodyPr rtlCol="0" anchor="ctr"/>
            <a:lstStyle/>
            <a:p>
              <a:endParaRPr lang="en-US" dirty="0"/>
            </a:p>
          </p:txBody>
        </p:sp>
      </p:grpSp>
      <p:grpSp>
        <p:nvGrpSpPr>
          <p:cNvPr id="1315" name="Group 1314">
            <a:extLst>
              <a:ext uri="{FF2B5EF4-FFF2-40B4-BE49-F238E27FC236}">
                <a16:creationId xmlns:a16="http://schemas.microsoft.com/office/drawing/2014/main" id="{3A464435-AF75-439F-88E8-8C7C9827FF6E}"/>
              </a:ext>
            </a:extLst>
          </p:cNvPr>
          <p:cNvGrpSpPr/>
          <p:nvPr/>
        </p:nvGrpSpPr>
        <p:grpSpPr>
          <a:xfrm>
            <a:off x="9375939" y="3161391"/>
            <a:ext cx="1253286" cy="1209788"/>
            <a:chOff x="9525713" y="2068204"/>
            <a:chExt cx="1315967" cy="1270293"/>
          </a:xfrm>
        </p:grpSpPr>
        <p:sp>
          <p:nvSpPr>
            <p:cNvPr id="1316" name="Freeform: Shape 1315">
              <a:extLst>
                <a:ext uri="{FF2B5EF4-FFF2-40B4-BE49-F238E27FC236}">
                  <a16:creationId xmlns:a16="http://schemas.microsoft.com/office/drawing/2014/main" id="{258C84D0-108C-49CD-9877-818C203E2A02}"/>
                </a:ext>
              </a:extLst>
            </p:cNvPr>
            <p:cNvSpPr/>
            <p:nvPr/>
          </p:nvSpPr>
          <p:spPr>
            <a:xfrm>
              <a:off x="9620629" y="2968114"/>
              <a:ext cx="185549" cy="92774"/>
            </a:xfrm>
            <a:custGeom>
              <a:avLst/>
              <a:gdLst>
                <a:gd name="connsiteX0" fmla="*/ 33337 w 247650"/>
                <a:gd name="connsiteY0" fmla="*/ 88582 h 123825"/>
                <a:gd name="connsiteX1" fmla="*/ 42862 w 247650"/>
                <a:gd name="connsiteY1" fmla="*/ 70485 h 123825"/>
                <a:gd name="connsiteX2" fmla="*/ 27623 w 247650"/>
                <a:gd name="connsiteY2" fmla="*/ 46673 h 123825"/>
                <a:gd name="connsiteX3" fmla="*/ 56198 w 247650"/>
                <a:gd name="connsiteY3" fmla="*/ 20955 h 123825"/>
                <a:gd name="connsiteX4" fmla="*/ 79058 w 247650"/>
                <a:gd name="connsiteY4" fmla="*/ 38100 h 123825"/>
                <a:gd name="connsiteX5" fmla="*/ 98108 w 247650"/>
                <a:gd name="connsiteY5" fmla="*/ 30480 h 123825"/>
                <a:gd name="connsiteX6" fmla="*/ 101918 w 247650"/>
                <a:gd name="connsiteY6" fmla="*/ 1905 h 123825"/>
                <a:gd name="connsiteX7" fmla="*/ 140970 w 247650"/>
                <a:gd name="connsiteY7" fmla="*/ 0 h 123825"/>
                <a:gd name="connsiteX8" fmla="*/ 146685 w 247650"/>
                <a:gd name="connsiteY8" fmla="*/ 28575 h 123825"/>
                <a:gd name="connsiteX9" fmla="*/ 165735 w 247650"/>
                <a:gd name="connsiteY9" fmla="*/ 34290 h 123825"/>
                <a:gd name="connsiteX10" fmla="*/ 186690 w 247650"/>
                <a:gd name="connsiteY10" fmla="*/ 15240 h 123825"/>
                <a:gd name="connsiteX11" fmla="*/ 217170 w 247650"/>
                <a:gd name="connsiteY11" fmla="*/ 39052 h 123825"/>
                <a:gd name="connsiteX12" fmla="*/ 203835 w 247650"/>
                <a:gd name="connsiteY12" fmla="*/ 64770 h 123825"/>
                <a:gd name="connsiteX13" fmla="*/ 214312 w 247650"/>
                <a:gd name="connsiteY13" fmla="*/ 81915 h 123825"/>
                <a:gd name="connsiteX14" fmla="*/ 243840 w 247650"/>
                <a:gd name="connsiteY14" fmla="*/ 80963 h 123825"/>
                <a:gd name="connsiteX15" fmla="*/ 252412 w 247650"/>
                <a:gd name="connsiteY15" fmla="*/ 118110 h 123825"/>
                <a:gd name="connsiteX16" fmla="*/ 238125 w 247650"/>
                <a:gd name="connsiteY16" fmla="*/ 123825 h 123825"/>
                <a:gd name="connsiteX17" fmla="*/ 205740 w 247650"/>
                <a:gd name="connsiteY17" fmla="*/ 123825 h 123825"/>
                <a:gd name="connsiteX18" fmla="*/ 136208 w 247650"/>
                <a:gd name="connsiteY18" fmla="*/ 46673 h 123825"/>
                <a:gd name="connsiteX19" fmla="*/ 46673 w 247650"/>
                <a:gd name="connsiteY19" fmla="*/ 115252 h 123825"/>
                <a:gd name="connsiteX20" fmla="*/ 45720 w 247650"/>
                <a:gd name="connsiteY20" fmla="*/ 126682 h 123825"/>
                <a:gd name="connsiteX21" fmla="*/ 0 w 247650"/>
                <a:gd name="connsiteY21" fmla="*/ 127635 h 123825"/>
                <a:gd name="connsiteX22" fmla="*/ 4763 w 247650"/>
                <a:gd name="connsiteY22" fmla="*/ 90488 h 123825"/>
                <a:gd name="connsiteX23" fmla="*/ 33337 w 247650"/>
                <a:gd name="connsiteY23" fmla="*/ 8858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650" h="123825">
                  <a:moveTo>
                    <a:pt x="33337" y="88582"/>
                  </a:moveTo>
                  <a:cubicBezTo>
                    <a:pt x="36195" y="81915"/>
                    <a:pt x="39052" y="76200"/>
                    <a:pt x="42862" y="70485"/>
                  </a:cubicBezTo>
                  <a:lnTo>
                    <a:pt x="27623" y="46673"/>
                  </a:lnTo>
                  <a:lnTo>
                    <a:pt x="56198" y="20955"/>
                  </a:lnTo>
                  <a:lnTo>
                    <a:pt x="79058" y="38100"/>
                  </a:lnTo>
                  <a:cubicBezTo>
                    <a:pt x="84773" y="35243"/>
                    <a:pt x="91440" y="32385"/>
                    <a:pt x="98108" y="30480"/>
                  </a:cubicBezTo>
                  <a:lnTo>
                    <a:pt x="101918" y="1905"/>
                  </a:lnTo>
                  <a:lnTo>
                    <a:pt x="140970" y="0"/>
                  </a:lnTo>
                  <a:lnTo>
                    <a:pt x="146685" y="28575"/>
                  </a:lnTo>
                  <a:cubicBezTo>
                    <a:pt x="153353" y="29527"/>
                    <a:pt x="160020" y="32385"/>
                    <a:pt x="165735" y="34290"/>
                  </a:cubicBezTo>
                  <a:lnTo>
                    <a:pt x="186690" y="15240"/>
                  </a:lnTo>
                  <a:lnTo>
                    <a:pt x="217170" y="39052"/>
                  </a:lnTo>
                  <a:lnTo>
                    <a:pt x="203835" y="64770"/>
                  </a:lnTo>
                  <a:cubicBezTo>
                    <a:pt x="207645" y="69532"/>
                    <a:pt x="211455" y="75248"/>
                    <a:pt x="214312" y="81915"/>
                  </a:cubicBezTo>
                  <a:lnTo>
                    <a:pt x="243840" y="80963"/>
                  </a:lnTo>
                  <a:lnTo>
                    <a:pt x="252412" y="118110"/>
                  </a:lnTo>
                  <a:lnTo>
                    <a:pt x="238125" y="123825"/>
                  </a:lnTo>
                  <a:lnTo>
                    <a:pt x="205740" y="123825"/>
                  </a:lnTo>
                  <a:cubicBezTo>
                    <a:pt x="204787" y="84773"/>
                    <a:pt x="176212" y="51435"/>
                    <a:pt x="136208" y="46673"/>
                  </a:cubicBezTo>
                  <a:cubicBezTo>
                    <a:pt x="92393" y="40957"/>
                    <a:pt x="52387" y="71438"/>
                    <a:pt x="46673" y="115252"/>
                  </a:cubicBezTo>
                  <a:cubicBezTo>
                    <a:pt x="45720" y="119063"/>
                    <a:pt x="45720" y="122873"/>
                    <a:pt x="45720" y="126682"/>
                  </a:cubicBezTo>
                  <a:lnTo>
                    <a:pt x="0" y="127635"/>
                  </a:lnTo>
                  <a:lnTo>
                    <a:pt x="4763" y="90488"/>
                  </a:lnTo>
                  <a:lnTo>
                    <a:pt x="33337" y="88582"/>
                  </a:lnTo>
                  <a:close/>
                </a:path>
              </a:pathLst>
            </a:custGeom>
            <a:solidFill>
              <a:srgbClr val="62767F"/>
            </a:solidFill>
            <a:ln w="9525"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D3A9EC5D-E35D-4968-80BC-011FC175FEF9}"/>
                </a:ext>
              </a:extLst>
            </p:cNvPr>
            <p:cNvSpPr/>
            <p:nvPr/>
          </p:nvSpPr>
          <p:spPr>
            <a:xfrm>
              <a:off x="9619915" y="3060175"/>
              <a:ext cx="178412" cy="92774"/>
            </a:xfrm>
            <a:custGeom>
              <a:avLst/>
              <a:gdLst>
                <a:gd name="connsiteX0" fmla="*/ 70485 w 238125"/>
                <a:gd name="connsiteY0" fmla="*/ 114300 h 123825"/>
                <a:gd name="connsiteX1" fmla="*/ 74295 w 238125"/>
                <a:gd name="connsiteY1" fmla="*/ 85725 h 123825"/>
                <a:gd name="connsiteX2" fmla="*/ 58102 w 238125"/>
                <a:gd name="connsiteY2" fmla="*/ 73342 h 123825"/>
                <a:gd name="connsiteX3" fmla="*/ 31433 w 238125"/>
                <a:gd name="connsiteY3" fmla="*/ 84772 h 123825"/>
                <a:gd name="connsiteX4" fmla="*/ 10478 w 238125"/>
                <a:gd name="connsiteY4" fmla="*/ 52388 h 123825"/>
                <a:gd name="connsiteX5" fmla="*/ 31433 w 238125"/>
                <a:gd name="connsiteY5" fmla="*/ 33338 h 123825"/>
                <a:gd name="connsiteX6" fmla="*/ 26670 w 238125"/>
                <a:gd name="connsiteY6" fmla="*/ 13335 h 123825"/>
                <a:gd name="connsiteX7" fmla="*/ 0 w 238125"/>
                <a:gd name="connsiteY7" fmla="*/ 4763 h 123825"/>
                <a:gd name="connsiteX8" fmla="*/ 0 w 238125"/>
                <a:gd name="connsiteY8" fmla="*/ 3810 h 123825"/>
                <a:gd name="connsiteX9" fmla="*/ 45720 w 238125"/>
                <a:gd name="connsiteY9" fmla="*/ 2858 h 123825"/>
                <a:gd name="connsiteX10" fmla="*/ 115252 w 238125"/>
                <a:gd name="connsiteY10" fmla="*/ 80963 h 123825"/>
                <a:gd name="connsiteX11" fmla="*/ 204788 w 238125"/>
                <a:gd name="connsiteY11" fmla="*/ 12383 h 123825"/>
                <a:gd name="connsiteX12" fmla="*/ 205740 w 238125"/>
                <a:gd name="connsiteY12" fmla="*/ 0 h 123825"/>
                <a:gd name="connsiteX13" fmla="*/ 238125 w 238125"/>
                <a:gd name="connsiteY13" fmla="*/ 0 h 123825"/>
                <a:gd name="connsiteX14" fmla="*/ 224790 w 238125"/>
                <a:gd name="connsiteY14" fmla="*/ 5715 h 123825"/>
                <a:gd name="connsiteX15" fmla="*/ 223838 w 238125"/>
                <a:gd name="connsiteY15" fmla="*/ 15240 h 123825"/>
                <a:gd name="connsiteX16" fmla="*/ 221933 w 238125"/>
                <a:gd name="connsiteY16" fmla="*/ 24765 h 123825"/>
                <a:gd name="connsiteX17" fmla="*/ 244793 w 238125"/>
                <a:gd name="connsiteY17" fmla="*/ 42863 h 123825"/>
                <a:gd name="connsiteX18" fmla="*/ 226695 w 238125"/>
                <a:gd name="connsiteY18" fmla="*/ 77153 h 123825"/>
                <a:gd name="connsiteX19" fmla="*/ 199072 w 238125"/>
                <a:gd name="connsiteY19" fmla="*/ 68580 h 123825"/>
                <a:gd name="connsiteX20" fmla="*/ 184785 w 238125"/>
                <a:gd name="connsiteY20" fmla="*/ 81915 h 123825"/>
                <a:gd name="connsiteX21" fmla="*/ 191453 w 238125"/>
                <a:gd name="connsiteY21" fmla="*/ 110490 h 123825"/>
                <a:gd name="connsiteX22" fmla="*/ 155258 w 238125"/>
                <a:gd name="connsiteY22" fmla="*/ 124778 h 123825"/>
                <a:gd name="connsiteX23" fmla="*/ 140018 w 238125"/>
                <a:gd name="connsiteY23" fmla="*/ 100013 h 123825"/>
                <a:gd name="connsiteX24" fmla="*/ 120015 w 238125"/>
                <a:gd name="connsiteY24" fmla="*/ 100965 h 123825"/>
                <a:gd name="connsiteX25" fmla="*/ 106680 w 238125"/>
                <a:gd name="connsiteY25" fmla="*/ 126683 h 123825"/>
                <a:gd name="connsiteX26" fmla="*/ 70485 w 238125"/>
                <a:gd name="connsiteY26" fmla="*/ 11430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8125" h="123825">
                  <a:moveTo>
                    <a:pt x="70485" y="114300"/>
                  </a:moveTo>
                  <a:lnTo>
                    <a:pt x="74295" y="85725"/>
                  </a:lnTo>
                  <a:cubicBezTo>
                    <a:pt x="68580" y="81915"/>
                    <a:pt x="62865" y="78105"/>
                    <a:pt x="58102" y="73342"/>
                  </a:cubicBezTo>
                  <a:lnTo>
                    <a:pt x="31433" y="84772"/>
                  </a:lnTo>
                  <a:lnTo>
                    <a:pt x="10478" y="52388"/>
                  </a:lnTo>
                  <a:lnTo>
                    <a:pt x="31433" y="33338"/>
                  </a:lnTo>
                  <a:cubicBezTo>
                    <a:pt x="29527" y="26670"/>
                    <a:pt x="27623" y="20003"/>
                    <a:pt x="26670" y="13335"/>
                  </a:cubicBezTo>
                  <a:lnTo>
                    <a:pt x="0" y="4763"/>
                  </a:lnTo>
                  <a:lnTo>
                    <a:pt x="0" y="3810"/>
                  </a:lnTo>
                  <a:lnTo>
                    <a:pt x="45720" y="2858"/>
                  </a:lnTo>
                  <a:cubicBezTo>
                    <a:pt x="45720" y="41910"/>
                    <a:pt x="75248" y="75247"/>
                    <a:pt x="115252" y="80963"/>
                  </a:cubicBezTo>
                  <a:cubicBezTo>
                    <a:pt x="159068" y="86678"/>
                    <a:pt x="199072" y="56197"/>
                    <a:pt x="204788" y="12383"/>
                  </a:cubicBezTo>
                  <a:cubicBezTo>
                    <a:pt x="205740" y="8572"/>
                    <a:pt x="205740" y="4763"/>
                    <a:pt x="205740" y="0"/>
                  </a:cubicBezTo>
                  <a:lnTo>
                    <a:pt x="238125" y="0"/>
                  </a:lnTo>
                  <a:lnTo>
                    <a:pt x="224790" y="5715"/>
                  </a:lnTo>
                  <a:cubicBezTo>
                    <a:pt x="224790" y="8572"/>
                    <a:pt x="224790" y="12383"/>
                    <a:pt x="223838" y="15240"/>
                  </a:cubicBezTo>
                  <a:cubicBezTo>
                    <a:pt x="223838" y="19050"/>
                    <a:pt x="222885" y="21908"/>
                    <a:pt x="221933" y="24765"/>
                  </a:cubicBezTo>
                  <a:lnTo>
                    <a:pt x="244793" y="42863"/>
                  </a:lnTo>
                  <a:lnTo>
                    <a:pt x="226695" y="77153"/>
                  </a:lnTo>
                  <a:lnTo>
                    <a:pt x="199072" y="68580"/>
                  </a:lnTo>
                  <a:cubicBezTo>
                    <a:pt x="194310" y="73342"/>
                    <a:pt x="189547" y="78105"/>
                    <a:pt x="184785" y="81915"/>
                  </a:cubicBezTo>
                  <a:lnTo>
                    <a:pt x="191453" y="110490"/>
                  </a:lnTo>
                  <a:lnTo>
                    <a:pt x="155258" y="124778"/>
                  </a:lnTo>
                  <a:lnTo>
                    <a:pt x="140018" y="100013"/>
                  </a:lnTo>
                  <a:cubicBezTo>
                    <a:pt x="133350" y="100965"/>
                    <a:pt x="126683" y="100965"/>
                    <a:pt x="120015" y="100965"/>
                  </a:cubicBezTo>
                  <a:lnTo>
                    <a:pt x="106680" y="126683"/>
                  </a:lnTo>
                  <a:lnTo>
                    <a:pt x="70485" y="114300"/>
                  </a:lnTo>
                  <a:close/>
                </a:path>
              </a:pathLst>
            </a:custGeom>
            <a:solidFill>
              <a:srgbClr val="425862"/>
            </a:solidFill>
            <a:ln w="9525"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32A0918-3EB6-4F4A-957B-31B10368EC66}"/>
                </a:ext>
              </a:extLst>
            </p:cNvPr>
            <p:cNvSpPr/>
            <p:nvPr/>
          </p:nvSpPr>
          <p:spPr>
            <a:xfrm>
              <a:off x="9654884" y="3002397"/>
              <a:ext cx="114184" cy="57092"/>
            </a:xfrm>
            <a:custGeom>
              <a:avLst/>
              <a:gdLst>
                <a:gd name="connsiteX0" fmla="*/ 90488 w 152400"/>
                <a:gd name="connsiteY0" fmla="*/ 916 h 76200"/>
                <a:gd name="connsiteX1" fmla="*/ 160020 w 152400"/>
                <a:gd name="connsiteY1" fmla="*/ 78069 h 76200"/>
                <a:gd name="connsiteX2" fmla="*/ 143828 w 152400"/>
                <a:gd name="connsiteY2" fmla="*/ 78069 h 76200"/>
                <a:gd name="connsiteX3" fmla="*/ 88582 w 152400"/>
                <a:gd name="connsiteY3" fmla="*/ 16156 h 76200"/>
                <a:gd name="connsiteX4" fmla="*/ 17145 w 152400"/>
                <a:gd name="connsiteY4" fmla="*/ 70449 h 76200"/>
                <a:gd name="connsiteX5" fmla="*/ 16192 w 152400"/>
                <a:gd name="connsiteY5" fmla="*/ 79021 h 76200"/>
                <a:gd name="connsiteX6" fmla="*/ 0 w 152400"/>
                <a:gd name="connsiteY6" fmla="*/ 79021 h 76200"/>
                <a:gd name="connsiteX7" fmla="*/ 953 w 152400"/>
                <a:gd name="connsiteY7" fmla="*/ 67591 h 76200"/>
                <a:gd name="connsiteX8" fmla="*/ 90488 w 152400"/>
                <a:gd name="connsiteY8" fmla="*/ 9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6200">
                  <a:moveTo>
                    <a:pt x="90488" y="916"/>
                  </a:moveTo>
                  <a:cubicBezTo>
                    <a:pt x="130492" y="6631"/>
                    <a:pt x="159067" y="39969"/>
                    <a:pt x="160020" y="78069"/>
                  </a:cubicBezTo>
                  <a:lnTo>
                    <a:pt x="143828" y="78069"/>
                  </a:lnTo>
                  <a:cubicBezTo>
                    <a:pt x="142875" y="47589"/>
                    <a:pt x="120015" y="20919"/>
                    <a:pt x="88582" y="16156"/>
                  </a:cubicBezTo>
                  <a:cubicBezTo>
                    <a:pt x="53340" y="11394"/>
                    <a:pt x="21907" y="36159"/>
                    <a:pt x="17145" y="70449"/>
                  </a:cubicBezTo>
                  <a:cubicBezTo>
                    <a:pt x="17145" y="73306"/>
                    <a:pt x="16192" y="76164"/>
                    <a:pt x="16192" y="79021"/>
                  </a:cubicBezTo>
                  <a:lnTo>
                    <a:pt x="0" y="79021"/>
                  </a:lnTo>
                  <a:cubicBezTo>
                    <a:pt x="0" y="75211"/>
                    <a:pt x="0" y="71401"/>
                    <a:pt x="953" y="67591"/>
                  </a:cubicBezTo>
                  <a:cubicBezTo>
                    <a:pt x="6667" y="24729"/>
                    <a:pt x="46672" y="-5751"/>
                    <a:pt x="90488" y="916"/>
                  </a:cubicBezTo>
                  <a:close/>
                </a:path>
              </a:pathLst>
            </a:custGeom>
            <a:solidFill>
              <a:srgbClr val="3E5057"/>
            </a:solidFill>
            <a:ln w="9525"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396D92C-062B-4F6F-B566-413634C24118}"/>
                </a:ext>
              </a:extLst>
            </p:cNvPr>
            <p:cNvSpPr/>
            <p:nvPr/>
          </p:nvSpPr>
          <p:spPr>
            <a:xfrm>
              <a:off x="9654884" y="3060889"/>
              <a:ext cx="114184" cy="57092"/>
            </a:xfrm>
            <a:custGeom>
              <a:avLst/>
              <a:gdLst>
                <a:gd name="connsiteX0" fmla="*/ 0 w 152400"/>
                <a:gd name="connsiteY0" fmla="*/ 1905 h 76200"/>
                <a:gd name="connsiteX1" fmla="*/ 16192 w 152400"/>
                <a:gd name="connsiteY1" fmla="*/ 1905 h 76200"/>
                <a:gd name="connsiteX2" fmla="*/ 71438 w 152400"/>
                <a:gd name="connsiteY2" fmla="*/ 63817 h 76200"/>
                <a:gd name="connsiteX3" fmla="*/ 142875 w 152400"/>
                <a:gd name="connsiteY3" fmla="*/ 9525 h 76200"/>
                <a:gd name="connsiteX4" fmla="*/ 143828 w 152400"/>
                <a:gd name="connsiteY4" fmla="*/ 0 h 76200"/>
                <a:gd name="connsiteX5" fmla="*/ 160020 w 152400"/>
                <a:gd name="connsiteY5" fmla="*/ 0 h 76200"/>
                <a:gd name="connsiteX6" fmla="*/ 159067 w 152400"/>
                <a:gd name="connsiteY6" fmla="*/ 12382 h 76200"/>
                <a:gd name="connsiteX7" fmla="*/ 69532 w 152400"/>
                <a:gd name="connsiteY7" fmla="*/ 80963 h 76200"/>
                <a:gd name="connsiteX8" fmla="*/ 0 w 152400"/>
                <a:gd name="connsiteY8"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76200">
                  <a:moveTo>
                    <a:pt x="0" y="1905"/>
                  </a:moveTo>
                  <a:lnTo>
                    <a:pt x="16192" y="1905"/>
                  </a:lnTo>
                  <a:cubicBezTo>
                    <a:pt x="16192" y="33338"/>
                    <a:pt x="39053" y="60007"/>
                    <a:pt x="71438" y="63817"/>
                  </a:cubicBezTo>
                  <a:cubicBezTo>
                    <a:pt x="106680" y="68580"/>
                    <a:pt x="138112" y="43815"/>
                    <a:pt x="142875" y="9525"/>
                  </a:cubicBezTo>
                  <a:cubicBezTo>
                    <a:pt x="142875" y="6667"/>
                    <a:pt x="143828" y="2857"/>
                    <a:pt x="143828" y="0"/>
                  </a:cubicBezTo>
                  <a:lnTo>
                    <a:pt x="160020" y="0"/>
                  </a:lnTo>
                  <a:cubicBezTo>
                    <a:pt x="160020" y="3810"/>
                    <a:pt x="160020" y="7620"/>
                    <a:pt x="159067" y="12382"/>
                  </a:cubicBezTo>
                  <a:cubicBezTo>
                    <a:pt x="153353" y="56197"/>
                    <a:pt x="113348" y="86677"/>
                    <a:pt x="69532" y="80963"/>
                  </a:cubicBezTo>
                  <a:cubicBezTo>
                    <a:pt x="29528" y="74295"/>
                    <a:pt x="0" y="40957"/>
                    <a:pt x="0" y="1905"/>
                  </a:cubicBezTo>
                  <a:close/>
                </a:path>
              </a:pathLst>
            </a:custGeom>
            <a:solidFill>
              <a:srgbClr val="253438"/>
            </a:solidFill>
            <a:ln w="9525"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854F6055-14A7-44F5-8DDF-4961AC89684A}"/>
                </a:ext>
              </a:extLst>
            </p:cNvPr>
            <p:cNvSpPr/>
            <p:nvPr/>
          </p:nvSpPr>
          <p:spPr>
            <a:xfrm>
              <a:off x="9821877" y="2857499"/>
              <a:ext cx="121320" cy="121320"/>
            </a:xfrm>
            <a:custGeom>
              <a:avLst/>
              <a:gdLst>
                <a:gd name="connsiteX0" fmla="*/ 94298 w 161925"/>
                <a:gd name="connsiteY0" fmla="*/ 147638 h 161925"/>
                <a:gd name="connsiteX1" fmla="*/ 106680 w 161925"/>
                <a:gd name="connsiteY1" fmla="*/ 143827 h 161925"/>
                <a:gd name="connsiteX2" fmla="*/ 120968 w 161925"/>
                <a:gd name="connsiteY2" fmla="*/ 157163 h 161925"/>
                <a:gd name="connsiteX3" fmla="*/ 141923 w 161925"/>
                <a:gd name="connsiteY3" fmla="*/ 141923 h 161925"/>
                <a:gd name="connsiteX4" fmla="*/ 133350 w 161925"/>
                <a:gd name="connsiteY4" fmla="*/ 124777 h 161925"/>
                <a:gd name="connsiteX5" fmla="*/ 137160 w 161925"/>
                <a:gd name="connsiteY5" fmla="*/ 119063 h 161925"/>
                <a:gd name="connsiteX6" fmla="*/ 140970 w 161925"/>
                <a:gd name="connsiteY6" fmla="*/ 113348 h 161925"/>
                <a:gd name="connsiteX7" fmla="*/ 150495 w 161925"/>
                <a:gd name="connsiteY7" fmla="*/ 114300 h 161925"/>
                <a:gd name="connsiteX8" fmla="*/ 160020 w 161925"/>
                <a:gd name="connsiteY8" fmla="*/ 115252 h 161925"/>
                <a:gd name="connsiteX9" fmla="*/ 166688 w 161925"/>
                <a:gd name="connsiteY9" fmla="*/ 90488 h 161925"/>
                <a:gd name="connsiteX10" fmla="*/ 148590 w 161925"/>
                <a:gd name="connsiteY10" fmla="*/ 82868 h 161925"/>
                <a:gd name="connsiteX11" fmla="*/ 147638 w 161925"/>
                <a:gd name="connsiteY11" fmla="*/ 69533 h 161925"/>
                <a:gd name="connsiteX12" fmla="*/ 163830 w 161925"/>
                <a:gd name="connsiteY12" fmla="*/ 58102 h 161925"/>
                <a:gd name="connsiteX13" fmla="*/ 152400 w 161925"/>
                <a:gd name="connsiteY13" fmla="*/ 35243 h 161925"/>
                <a:gd name="connsiteX14" fmla="*/ 134302 w 161925"/>
                <a:gd name="connsiteY14" fmla="*/ 40958 h 161925"/>
                <a:gd name="connsiteX15" fmla="*/ 124777 w 161925"/>
                <a:gd name="connsiteY15" fmla="*/ 31433 h 161925"/>
                <a:gd name="connsiteX16" fmla="*/ 129540 w 161925"/>
                <a:gd name="connsiteY16" fmla="*/ 13335 h 161925"/>
                <a:gd name="connsiteX17" fmla="*/ 106680 w 161925"/>
                <a:gd name="connsiteY17" fmla="*/ 2858 h 161925"/>
                <a:gd name="connsiteX18" fmla="*/ 96202 w 161925"/>
                <a:gd name="connsiteY18" fmla="*/ 18098 h 161925"/>
                <a:gd name="connsiteX19" fmla="*/ 82868 w 161925"/>
                <a:gd name="connsiteY19" fmla="*/ 17145 h 161925"/>
                <a:gd name="connsiteX20" fmla="*/ 74295 w 161925"/>
                <a:gd name="connsiteY20" fmla="*/ 0 h 161925"/>
                <a:gd name="connsiteX21" fmla="*/ 49530 w 161925"/>
                <a:gd name="connsiteY21" fmla="*/ 6668 h 161925"/>
                <a:gd name="connsiteX22" fmla="*/ 51435 w 161925"/>
                <a:gd name="connsiteY22" fmla="*/ 25718 h 161925"/>
                <a:gd name="connsiteX23" fmla="*/ 40005 w 161925"/>
                <a:gd name="connsiteY23" fmla="*/ 33338 h 161925"/>
                <a:gd name="connsiteX24" fmla="*/ 22860 w 161925"/>
                <a:gd name="connsiteY24" fmla="*/ 25718 h 161925"/>
                <a:gd name="connsiteX25" fmla="*/ 8573 w 161925"/>
                <a:gd name="connsiteY25" fmla="*/ 45720 h 161925"/>
                <a:gd name="connsiteX26" fmla="*/ 8573 w 161925"/>
                <a:gd name="connsiteY26" fmla="*/ 46673 h 161925"/>
                <a:gd name="connsiteX27" fmla="*/ 21907 w 161925"/>
                <a:gd name="connsiteY27" fmla="*/ 60008 h 161925"/>
                <a:gd name="connsiteX28" fmla="*/ 18098 w 161925"/>
                <a:gd name="connsiteY28" fmla="*/ 73343 h 161925"/>
                <a:gd name="connsiteX29" fmla="*/ 0 w 161925"/>
                <a:gd name="connsiteY29" fmla="*/ 78105 h 161925"/>
                <a:gd name="connsiteX30" fmla="*/ 2857 w 161925"/>
                <a:gd name="connsiteY30" fmla="*/ 103823 h 161925"/>
                <a:gd name="connsiteX31" fmla="*/ 21907 w 161925"/>
                <a:gd name="connsiteY31" fmla="*/ 104775 h 161925"/>
                <a:gd name="connsiteX32" fmla="*/ 27623 w 161925"/>
                <a:gd name="connsiteY32" fmla="*/ 117158 h 161925"/>
                <a:gd name="connsiteX33" fmla="*/ 17145 w 161925"/>
                <a:gd name="connsiteY33" fmla="*/ 132398 h 161925"/>
                <a:gd name="connsiteX34" fmla="*/ 35243 w 161925"/>
                <a:gd name="connsiteY34" fmla="*/ 150495 h 161925"/>
                <a:gd name="connsiteX35" fmla="*/ 50482 w 161925"/>
                <a:gd name="connsiteY35" fmla="*/ 139065 h 161925"/>
                <a:gd name="connsiteX36" fmla="*/ 62865 w 161925"/>
                <a:gd name="connsiteY36" fmla="*/ 144780 h 161925"/>
                <a:gd name="connsiteX37" fmla="*/ 64770 w 161925"/>
                <a:gd name="connsiteY37" fmla="*/ 163830 h 161925"/>
                <a:gd name="connsiteX38" fmla="*/ 90488 w 161925"/>
                <a:gd name="connsiteY38" fmla="*/ 165735 h 161925"/>
                <a:gd name="connsiteX39" fmla="*/ 94298 w 161925"/>
                <a:gd name="connsiteY39" fmla="*/ 147638 h 161925"/>
                <a:gd name="connsiteX40" fmla="*/ 60007 w 161925"/>
                <a:gd name="connsiteY40" fmla="*/ 117158 h 161925"/>
                <a:gd name="connsiteX41" fmla="*/ 46673 w 161925"/>
                <a:gd name="connsiteY41" fmla="*/ 65723 h 161925"/>
                <a:gd name="connsiteX42" fmla="*/ 49530 w 161925"/>
                <a:gd name="connsiteY42" fmla="*/ 60960 h 161925"/>
                <a:gd name="connsiteX43" fmla="*/ 106680 w 161925"/>
                <a:gd name="connsiteY43" fmla="*/ 50483 h 161925"/>
                <a:gd name="connsiteX44" fmla="*/ 120015 w 161925"/>
                <a:gd name="connsiteY44" fmla="*/ 101918 h 161925"/>
                <a:gd name="connsiteX45" fmla="*/ 117157 w 161925"/>
                <a:gd name="connsiteY45" fmla="*/ 107633 h 161925"/>
                <a:gd name="connsiteX46" fmla="*/ 60007 w 161925"/>
                <a:gd name="connsiteY46" fmla="*/ 11715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925" h="161925">
                  <a:moveTo>
                    <a:pt x="94298" y="147638"/>
                  </a:moveTo>
                  <a:cubicBezTo>
                    <a:pt x="99060" y="146685"/>
                    <a:pt x="102870" y="145733"/>
                    <a:pt x="106680" y="143827"/>
                  </a:cubicBezTo>
                  <a:lnTo>
                    <a:pt x="120968" y="157163"/>
                  </a:lnTo>
                  <a:lnTo>
                    <a:pt x="141923" y="141923"/>
                  </a:lnTo>
                  <a:lnTo>
                    <a:pt x="133350" y="124777"/>
                  </a:lnTo>
                  <a:cubicBezTo>
                    <a:pt x="135255" y="122873"/>
                    <a:pt x="136208" y="120968"/>
                    <a:pt x="137160" y="119063"/>
                  </a:cubicBezTo>
                  <a:cubicBezTo>
                    <a:pt x="138113" y="117158"/>
                    <a:pt x="139065" y="115252"/>
                    <a:pt x="140970" y="113348"/>
                  </a:cubicBezTo>
                  <a:lnTo>
                    <a:pt x="150495" y="114300"/>
                  </a:lnTo>
                  <a:lnTo>
                    <a:pt x="160020" y="115252"/>
                  </a:lnTo>
                  <a:lnTo>
                    <a:pt x="166688" y="90488"/>
                  </a:lnTo>
                  <a:lnTo>
                    <a:pt x="148590" y="82868"/>
                  </a:lnTo>
                  <a:cubicBezTo>
                    <a:pt x="148590" y="78105"/>
                    <a:pt x="148590" y="74295"/>
                    <a:pt x="147638" y="69533"/>
                  </a:cubicBezTo>
                  <a:lnTo>
                    <a:pt x="163830" y="58102"/>
                  </a:lnTo>
                  <a:lnTo>
                    <a:pt x="152400" y="35243"/>
                  </a:lnTo>
                  <a:lnTo>
                    <a:pt x="134302" y="40958"/>
                  </a:lnTo>
                  <a:cubicBezTo>
                    <a:pt x="131445" y="37148"/>
                    <a:pt x="128588" y="34290"/>
                    <a:pt x="124777" y="31433"/>
                  </a:cubicBezTo>
                  <a:lnTo>
                    <a:pt x="129540" y="13335"/>
                  </a:lnTo>
                  <a:lnTo>
                    <a:pt x="106680" y="2858"/>
                  </a:lnTo>
                  <a:lnTo>
                    <a:pt x="96202" y="18098"/>
                  </a:lnTo>
                  <a:cubicBezTo>
                    <a:pt x="91440" y="17145"/>
                    <a:pt x="87630" y="17145"/>
                    <a:pt x="82868" y="17145"/>
                  </a:cubicBezTo>
                  <a:lnTo>
                    <a:pt x="74295" y="0"/>
                  </a:lnTo>
                  <a:lnTo>
                    <a:pt x="49530" y="6668"/>
                  </a:lnTo>
                  <a:lnTo>
                    <a:pt x="51435" y="25718"/>
                  </a:lnTo>
                  <a:cubicBezTo>
                    <a:pt x="47625" y="27623"/>
                    <a:pt x="43815" y="30480"/>
                    <a:pt x="40005" y="33338"/>
                  </a:cubicBezTo>
                  <a:lnTo>
                    <a:pt x="22860" y="25718"/>
                  </a:lnTo>
                  <a:lnTo>
                    <a:pt x="8573" y="45720"/>
                  </a:lnTo>
                  <a:lnTo>
                    <a:pt x="8573" y="46673"/>
                  </a:lnTo>
                  <a:lnTo>
                    <a:pt x="21907" y="60008"/>
                  </a:lnTo>
                  <a:cubicBezTo>
                    <a:pt x="20002" y="64770"/>
                    <a:pt x="19050" y="68580"/>
                    <a:pt x="18098" y="73343"/>
                  </a:cubicBezTo>
                  <a:lnTo>
                    <a:pt x="0" y="78105"/>
                  </a:lnTo>
                  <a:lnTo>
                    <a:pt x="2857" y="103823"/>
                  </a:lnTo>
                  <a:lnTo>
                    <a:pt x="21907" y="104775"/>
                  </a:lnTo>
                  <a:cubicBezTo>
                    <a:pt x="23813" y="108585"/>
                    <a:pt x="25718" y="113348"/>
                    <a:pt x="27623" y="117158"/>
                  </a:cubicBezTo>
                  <a:lnTo>
                    <a:pt x="17145" y="132398"/>
                  </a:lnTo>
                  <a:lnTo>
                    <a:pt x="35243" y="150495"/>
                  </a:lnTo>
                  <a:lnTo>
                    <a:pt x="50482" y="139065"/>
                  </a:lnTo>
                  <a:cubicBezTo>
                    <a:pt x="54293" y="140970"/>
                    <a:pt x="58102" y="142875"/>
                    <a:pt x="62865" y="144780"/>
                  </a:cubicBezTo>
                  <a:lnTo>
                    <a:pt x="64770" y="163830"/>
                  </a:lnTo>
                  <a:lnTo>
                    <a:pt x="90488" y="165735"/>
                  </a:lnTo>
                  <a:lnTo>
                    <a:pt x="94298" y="147638"/>
                  </a:lnTo>
                  <a:close/>
                  <a:moveTo>
                    <a:pt x="60007" y="117158"/>
                  </a:moveTo>
                  <a:cubicBezTo>
                    <a:pt x="42863" y="105727"/>
                    <a:pt x="37148" y="83820"/>
                    <a:pt x="46673" y="65723"/>
                  </a:cubicBezTo>
                  <a:cubicBezTo>
                    <a:pt x="47625" y="63818"/>
                    <a:pt x="48577" y="61913"/>
                    <a:pt x="49530" y="60960"/>
                  </a:cubicBezTo>
                  <a:cubicBezTo>
                    <a:pt x="61913" y="42863"/>
                    <a:pt x="87630" y="38100"/>
                    <a:pt x="106680" y="50483"/>
                  </a:cubicBezTo>
                  <a:cubicBezTo>
                    <a:pt x="123825" y="61913"/>
                    <a:pt x="128588" y="83820"/>
                    <a:pt x="120015" y="101918"/>
                  </a:cubicBezTo>
                  <a:cubicBezTo>
                    <a:pt x="119063" y="103823"/>
                    <a:pt x="118110" y="105727"/>
                    <a:pt x="117157" y="107633"/>
                  </a:cubicBezTo>
                  <a:cubicBezTo>
                    <a:pt x="104775" y="124777"/>
                    <a:pt x="79057" y="129540"/>
                    <a:pt x="60007" y="117158"/>
                  </a:cubicBezTo>
                  <a:close/>
                </a:path>
              </a:pathLst>
            </a:custGeom>
            <a:solidFill>
              <a:srgbClr val="22D6C0"/>
            </a:solidFill>
            <a:ln w="9525"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383BC0FE-D7E4-41D1-AF6B-DE8CD3FDCA09}"/>
                </a:ext>
              </a:extLst>
            </p:cNvPr>
            <p:cNvSpPr/>
            <p:nvPr/>
          </p:nvSpPr>
          <p:spPr>
            <a:xfrm>
              <a:off x="9685570" y="3165795"/>
              <a:ext cx="99911" cy="99911"/>
            </a:xfrm>
            <a:custGeom>
              <a:avLst/>
              <a:gdLst>
                <a:gd name="connsiteX0" fmla="*/ 79058 w 133350"/>
                <a:gd name="connsiteY0" fmla="*/ 121920 h 133350"/>
                <a:gd name="connsiteX1" fmla="*/ 89535 w 133350"/>
                <a:gd name="connsiteY1" fmla="*/ 119063 h 133350"/>
                <a:gd name="connsiteX2" fmla="*/ 100965 w 133350"/>
                <a:gd name="connsiteY2" fmla="*/ 130492 h 133350"/>
                <a:gd name="connsiteX3" fmla="*/ 118110 w 133350"/>
                <a:gd name="connsiteY3" fmla="*/ 118110 h 133350"/>
                <a:gd name="connsiteX4" fmla="*/ 110490 w 133350"/>
                <a:gd name="connsiteY4" fmla="*/ 103822 h 133350"/>
                <a:gd name="connsiteX5" fmla="*/ 114300 w 133350"/>
                <a:gd name="connsiteY5" fmla="*/ 99060 h 133350"/>
                <a:gd name="connsiteX6" fmla="*/ 117158 w 133350"/>
                <a:gd name="connsiteY6" fmla="*/ 94297 h 133350"/>
                <a:gd name="connsiteX7" fmla="*/ 124778 w 133350"/>
                <a:gd name="connsiteY7" fmla="*/ 95250 h 133350"/>
                <a:gd name="connsiteX8" fmla="*/ 133350 w 133350"/>
                <a:gd name="connsiteY8" fmla="*/ 96202 h 133350"/>
                <a:gd name="connsiteX9" fmla="*/ 139065 w 133350"/>
                <a:gd name="connsiteY9" fmla="*/ 75247 h 133350"/>
                <a:gd name="connsiteX10" fmla="*/ 123825 w 133350"/>
                <a:gd name="connsiteY10" fmla="*/ 68580 h 133350"/>
                <a:gd name="connsiteX11" fmla="*/ 122873 w 133350"/>
                <a:gd name="connsiteY11" fmla="*/ 57150 h 133350"/>
                <a:gd name="connsiteX12" fmla="*/ 136208 w 133350"/>
                <a:gd name="connsiteY12" fmla="*/ 47625 h 133350"/>
                <a:gd name="connsiteX13" fmla="*/ 126683 w 133350"/>
                <a:gd name="connsiteY13" fmla="*/ 28575 h 133350"/>
                <a:gd name="connsiteX14" fmla="*/ 111442 w 133350"/>
                <a:gd name="connsiteY14" fmla="*/ 33338 h 133350"/>
                <a:gd name="connsiteX15" fmla="*/ 103823 w 133350"/>
                <a:gd name="connsiteY15" fmla="*/ 25717 h 133350"/>
                <a:gd name="connsiteX16" fmla="*/ 107633 w 133350"/>
                <a:gd name="connsiteY16" fmla="*/ 10477 h 133350"/>
                <a:gd name="connsiteX17" fmla="*/ 87630 w 133350"/>
                <a:gd name="connsiteY17" fmla="*/ 1905 h 133350"/>
                <a:gd name="connsiteX18" fmla="*/ 79058 w 133350"/>
                <a:gd name="connsiteY18" fmla="*/ 15240 h 133350"/>
                <a:gd name="connsiteX19" fmla="*/ 67628 w 133350"/>
                <a:gd name="connsiteY19" fmla="*/ 14288 h 133350"/>
                <a:gd name="connsiteX20" fmla="*/ 60960 w 133350"/>
                <a:gd name="connsiteY20" fmla="*/ 0 h 133350"/>
                <a:gd name="connsiteX21" fmla="*/ 40005 w 133350"/>
                <a:gd name="connsiteY21" fmla="*/ 5715 h 133350"/>
                <a:gd name="connsiteX22" fmla="*/ 41910 w 133350"/>
                <a:gd name="connsiteY22" fmla="*/ 21908 h 133350"/>
                <a:gd name="connsiteX23" fmla="*/ 32385 w 133350"/>
                <a:gd name="connsiteY23" fmla="*/ 28575 h 133350"/>
                <a:gd name="connsiteX24" fmla="*/ 18097 w 133350"/>
                <a:gd name="connsiteY24" fmla="*/ 21908 h 133350"/>
                <a:gd name="connsiteX25" fmla="*/ 6668 w 133350"/>
                <a:gd name="connsiteY25" fmla="*/ 39052 h 133350"/>
                <a:gd name="connsiteX26" fmla="*/ 6668 w 133350"/>
                <a:gd name="connsiteY26" fmla="*/ 40005 h 133350"/>
                <a:gd name="connsiteX27" fmla="*/ 18097 w 133350"/>
                <a:gd name="connsiteY27" fmla="*/ 51435 h 133350"/>
                <a:gd name="connsiteX28" fmla="*/ 15240 w 133350"/>
                <a:gd name="connsiteY28" fmla="*/ 62865 h 133350"/>
                <a:gd name="connsiteX29" fmla="*/ 0 w 133350"/>
                <a:gd name="connsiteY29" fmla="*/ 66675 h 133350"/>
                <a:gd name="connsiteX30" fmla="*/ 1905 w 133350"/>
                <a:gd name="connsiteY30" fmla="*/ 88583 h 133350"/>
                <a:gd name="connsiteX31" fmla="*/ 18097 w 133350"/>
                <a:gd name="connsiteY31" fmla="*/ 89535 h 133350"/>
                <a:gd name="connsiteX32" fmla="*/ 22860 w 133350"/>
                <a:gd name="connsiteY32" fmla="*/ 100013 h 133350"/>
                <a:gd name="connsiteX33" fmla="*/ 13335 w 133350"/>
                <a:gd name="connsiteY33" fmla="*/ 113347 h 133350"/>
                <a:gd name="connsiteX34" fmla="*/ 28575 w 133350"/>
                <a:gd name="connsiteY34" fmla="*/ 128588 h 133350"/>
                <a:gd name="connsiteX35" fmla="*/ 41910 w 133350"/>
                <a:gd name="connsiteY35" fmla="*/ 119063 h 133350"/>
                <a:gd name="connsiteX36" fmla="*/ 52388 w 133350"/>
                <a:gd name="connsiteY36" fmla="*/ 123825 h 133350"/>
                <a:gd name="connsiteX37" fmla="*/ 54293 w 133350"/>
                <a:gd name="connsiteY37" fmla="*/ 140017 h 133350"/>
                <a:gd name="connsiteX38" fmla="*/ 76200 w 133350"/>
                <a:gd name="connsiteY38" fmla="*/ 141922 h 133350"/>
                <a:gd name="connsiteX39" fmla="*/ 79058 w 133350"/>
                <a:gd name="connsiteY39" fmla="*/ 121920 h 133350"/>
                <a:gd name="connsiteX40" fmla="*/ 49530 w 133350"/>
                <a:gd name="connsiteY40" fmla="*/ 96202 h 133350"/>
                <a:gd name="connsiteX41" fmla="*/ 38100 w 133350"/>
                <a:gd name="connsiteY41" fmla="*/ 52388 h 133350"/>
                <a:gd name="connsiteX42" fmla="*/ 40958 w 133350"/>
                <a:gd name="connsiteY42" fmla="*/ 48577 h 133350"/>
                <a:gd name="connsiteX43" fmla="*/ 88583 w 133350"/>
                <a:gd name="connsiteY43" fmla="*/ 40005 h 133350"/>
                <a:gd name="connsiteX44" fmla="*/ 100013 w 133350"/>
                <a:gd name="connsiteY44" fmla="*/ 82867 h 133350"/>
                <a:gd name="connsiteX45" fmla="*/ 97155 w 133350"/>
                <a:gd name="connsiteY45" fmla="*/ 87630 h 133350"/>
                <a:gd name="connsiteX46" fmla="*/ 49530 w 133350"/>
                <a:gd name="connsiteY46" fmla="*/ 9620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3350" h="133350">
                  <a:moveTo>
                    <a:pt x="79058" y="121920"/>
                  </a:moveTo>
                  <a:cubicBezTo>
                    <a:pt x="82868" y="120967"/>
                    <a:pt x="86678" y="120015"/>
                    <a:pt x="89535" y="119063"/>
                  </a:cubicBezTo>
                  <a:lnTo>
                    <a:pt x="100965" y="130492"/>
                  </a:lnTo>
                  <a:lnTo>
                    <a:pt x="118110" y="118110"/>
                  </a:lnTo>
                  <a:lnTo>
                    <a:pt x="110490" y="103822"/>
                  </a:lnTo>
                  <a:cubicBezTo>
                    <a:pt x="111442" y="102870"/>
                    <a:pt x="112395" y="100965"/>
                    <a:pt x="114300" y="99060"/>
                  </a:cubicBezTo>
                  <a:cubicBezTo>
                    <a:pt x="115253" y="97155"/>
                    <a:pt x="116205" y="96202"/>
                    <a:pt x="117158" y="94297"/>
                  </a:cubicBezTo>
                  <a:lnTo>
                    <a:pt x="124778" y="95250"/>
                  </a:lnTo>
                  <a:lnTo>
                    <a:pt x="133350" y="96202"/>
                  </a:lnTo>
                  <a:lnTo>
                    <a:pt x="139065" y="75247"/>
                  </a:lnTo>
                  <a:lnTo>
                    <a:pt x="123825" y="68580"/>
                  </a:lnTo>
                  <a:cubicBezTo>
                    <a:pt x="123825" y="64770"/>
                    <a:pt x="123825" y="60960"/>
                    <a:pt x="122873" y="57150"/>
                  </a:cubicBezTo>
                  <a:lnTo>
                    <a:pt x="136208" y="47625"/>
                  </a:lnTo>
                  <a:lnTo>
                    <a:pt x="126683" y="28575"/>
                  </a:lnTo>
                  <a:lnTo>
                    <a:pt x="111442" y="33338"/>
                  </a:lnTo>
                  <a:cubicBezTo>
                    <a:pt x="109538" y="30480"/>
                    <a:pt x="106680" y="27622"/>
                    <a:pt x="103823" y="25717"/>
                  </a:cubicBezTo>
                  <a:lnTo>
                    <a:pt x="107633" y="10477"/>
                  </a:lnTo>
                  <a:lnTo>
                    <a:pt x="87630" y="1905"/>
                  </a:lnTo>
                  <a:lnTo>
                    <a:pt x="79058" y="15240"/>
                  </a:lnTo>
                  <a:cubicBezTo>
                    <a:pt x="75248" y="14288"/>
                    <a:pt x="71438" y="14288"/>
                    <a:pt x="67628" y="14288"/>
                  </a:cubicBezTo>
                  <a:lnTo>
                    <a:pt x="60960" y="0"/>
                  </a:lnTo>
                  <a:lnTo>
                    <a:pt x="40005" y="5715"/>
                  </a:lnTo>
                  <a:lnTo>
                    <a:pt x="41910" y="21908"/>
                  </a:lnTo>
                  <a:cubicBezTo>
                    <a:pt x="39053" y="23813"/>
                    <a:pt x="35243" y="25717"/>
                    <a:pt x="32385" y="28575"/>
                  </a:cubicBezTo>
                  <a:lnTo>
                    <a:pt x="18097" y="21908"/>
                  </a:lnTo>
                  <a:lnTo>
                    <a:pt x="6668" y="39052"/>
                  </a:lnTo>
                  <a:lnTo>
                    <a:pt x="6668" y="40005"/>
                  </a:lnTo>
                  <a:lnTo>
                    <a:pt x="18097" y="51435"/>
                  </a:lnTo>
                  <a:cubicBezTo>
                    <a:pt x="17145" y="55245"/>
                    <a:pt x="16193" y="59055"/>
                    <a:pt x="15240" y="62865"/>
                  </a:cubicBezTo>
                  <a:lnTo>
                    <a:pt x="0" y="66675"/>
                  </a:lnTo>
                  <a:lnTo>
                    <a:pt x="1905" y="88583"/>
                  </a:lnTo>
                  <a:lnTo>
                    <a:pt x="18097" y="89535"/>
                  </a:lnTo>
                  <a:cubicBezTo>
                    <a:pt x="19050" y="93345"/>
                    <a:pt x="20955" y="96202"/>
                    <a:pt x="22860" y="100013"/>
                  </a:cubicBezTo>
                  <a:lnTo>
                    <a:pt x="13335" y="113347"/>
                  </a:lnTo>
                  <a:lnTo>
                    <a:pt x="28575" y="128588"/>
                  </a:lnTo>
                  <a:lnTo>
                    <a:pt x="41910" y="119063"/>
                  </a:lnTo>
                  <a:cubicBezTo>
                    <a:pt x="44768" y="120967"/>
                    <a:pt x="48578" y="122872"/>
                    <a:pt x="52388" y="123825"/>
                  </a:cubicBezTo>
                  <a:lnTo>
                    <a:pt x="54293" y="140017"/>
                  </a:lnTo>
                  <a:lnTo>
                    <a:pt x="76200" y="141922"/>
                  </a:lnTo>
                  <a:lnTo>
                    <a:pt x="79058" y="121920"/>
                  </a:lnTo>
                  <a:close/>
                  <a:moveTo>
                    <a:pt x="49530" y="96202"/>
                  </a:moveTo>
                  <a:cubicBezTo>
                    <a:pt x="35243" y="86677"/>
                    <a:pt x="30480" y="67627"/>
                    <a:pt x="38100" y="52388"/>
                  </a:cubicBezTo>
                  <a:cubicBezTo>
                    <a:pt x="39053" y="50483"/>
                    <a:pt x="40005" y="49530"/>
                    <a:pt x="40958" y="48577"/>
                  </a:cubicBezTo>
                  <a:cubicBezTo>
                    <a:pt x="51435" y="33338"/>
                    <a:pt x="73343" y="28575"/>
                    <a:pt x="88583" y="40005"/>
                  </a:cubicBezTo>
                  <a:cubicBezTo>
                    <a:pt x="102870" y="49530"/>
                    <a:pt x="107633" y="68580"/>
                    <a:pt x="100013" y="82867"/>
                  </a:cubicBezTo>
                  <a:cubicBezTo>
                    <a:pt x="99060" y="84772"/>
                    <a:pt x="98108" y="85725"/>
                    <a:pt x="97155" y="87630"/>
                  </a:cubicBezTo>
                  <a:cubicBezTo>
                    <a:pt x="86678" y="102870"/>
                    <a:pt x="65723" y="106680"/>
                    <a:pt x="49530" y="96202"/>
                  </a:cubicBezTo>
                  <a:close/>
                </a:path>
              </a:pathLst>
            </a:custGeom>
            <a:solidFill>
              <a:srgbClr val="22D6C0"/>
            </a:solidFill>
            <a:ln w="9525"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8D9098D4-D4E9-458A-8DC2-625BEF62BB4D}"/>
                </a:ext>
              </a:extLst>
            </p:cNvPr>
            <p:cNvSpPr/>
            <p:nvPr/>
          </p:nvSpPr>
          <p:spPr>
            <a:xfrm>
              <a:off x="9876828" y="3217177"/>
              <a:ext cx="121320" cy="121320"/>
            </a:xfrm>
            <a:custGeom>
              <a:avLst/>
              <a:gdLst>
                <a:gd name="connsiteX0" fmla="*/ 96202 w 161925"/>
                <a:gd name="connsiteY0" fmla="*/ 149542 h 161925"/>
                <a:gd name="connsiteX1" fmla="*/ 109538 w 161925"/>
                <a:gd name="connsiteY1" fmla="*/ 145733 h 161925"/>
                <a:gd name="connsiteX2" fmla="*/ 123825 w 161925"/>
                <a:gd name="connsiteY2" fmla="*/ 160020 h 161925"/>
                <a:gd name="connsiteX3" fmla="*/ 145733 w 161925"/>
                <a:gd name="connsiteY3" fmla="*/ 144780 h 161925"/>
                <a:gd name="connsiteX4" fmla="*/ 137160 w 161925"/>
                <a:gd name="connsiteY4" fmla="*/ 126683 h 161925"/>
                <a:gd name="connsiteX5" fmla="*/ 140970 w 161925"/>
                <a:gd name="connsiteY5" fmla="*/ 120967 h 161925"/>
                <a:gd name="connsiteX6" fmla="*/ 144780 w 161925"/>
                <a:gd name="connsiteY6" fmla="*/ 115253 h 161925"/>
                <a:gd name="connsiteX7" fmla="*/ 154305 w 161925"/>
                <a:gd name="connsiteY7" fmla="*/ 116205 h 161925"/>
                <a:gd name="connsiteX8" fmla="*/ 164783 w 161925"/>
                <a:gd name="connsiteY8" fmla="*/ 117158 h 161925"/>
                <a:gd name="connsiteX9" fmla="*/ 171450 w 161925"/>
                <a:gd name="connsiteY9" fmla="*/ 91440 h 161925"/>
                <a:gd name="connsiteX10" fmla="*/ 153353 w 161925"/>
                <a:gd name="connsiteY10" fmla="*/ 83820 h 161925"/>
                <a:gd name="connsiteX11" fmla="*/ 152400 w 161925"/>
                <a:gd name="connsiteY11" fmla="*/ 70485 h 161925"/>
                <a:gd name="connsiteX12" fmla="*/ 168593 w 161925"/>
                <a:gd name="connsiteY12" fmla="*/ 59055 h 161925"/>
                <a:gd name="connsiteX13" fmla="*/ 157162 w 161925"/>
                <a:gd name="connsiteY13" fmla="*/ 35242 h 161925"/>
                <a:gd name="connsiteX14" fmla="*/ 138113 w 161925"/>
                <a:gd name="connsiteY14" fmla="*/ 40958 h 161925"/>
                <a:gd name="connsiteX15" fmla="*/ 128588 w 161925"/>
                <a:gd name="connsiteY15" fmla="*/ 31433 h 161925"/>
                <a:gd name="connsiteX16" fmla="*/ 133350 w 161925"/>
                <a:gd name="connsiteY16" fmla="*/ 12383 h 161925"/>
                <a:gd name="connsiteX17" fmla="*/ 109538 w 161925"/>
                <a:gd name="connsiteY17" fmla="*/ 1905 h 161925"/>
                <a:gd name="connsiteX18" fmla="*/ 99060 w 161925"/>
                <a:gd name="connsiteY18" fmla="*/ 18097 h 161925"/>
                <a:gd name="connsiteX19" fmla="*/ 84772 w 161925"/>
                <a:gd name="connsiteY19" fmla="*/ 17145 h 161925"/>
                <a:gd name="connsiteX20" fmla="*/ 76200 w 161925"/>
                <a:gd name="connsiteY20" fmla="*/ 0 h 161925"/>
                <a:gd name="connsiteX21" fmla="*/ 50482 w 161925"/>
                <a:gd name="connsiteY21" fmla="*/ 6667 h 161925"/>
                <a:gd name="connsiteX22" fmla="*/ 52388 w 161925"/>
                <a:gd name="connsiteY22" fmla="*/ 25717 h 161925"/>
                <a:gd name="connsiteX23" fmla="*/ 40957 w 161925"/>
                <a:gd name="connsiteY23" fmla="*/ 34290 h 161925"/>
                <a:gd name="connsiteX24" fmla="*/ 22860 w 161925"/>
                <a:gd name="connsiteY24" fmla="*/ 26670 h 161925"/>
                <a:gd name="connsiteX25" fmla="*/ 8572 w 161925"/>
                <a:gd name="connsiteY25" fmla="*/ 47625 h 161925"/>
                <a:gd name="connsiteX26" fmla="*/ 8572 w 161925"/>
                <a:gd name="connsiteY26" fmla="*/ 48578 h 161925"/>
                <a:gd name="connsiteX27" fmla="*/ 22860 w 161925"/>
                <a:gd name="connsiteY27" fmla="*/ 61913 h 161925"/>
                <a:gd name="connsiteX28" fmla="*/ 19050 w 161925"/>
                <a:gd name="connsiteY28" fmla="*/ 75247 h 161925"/>
                <a:gd name="connsiteX29" fmla="*/ 0 w 161925"/>
                <a:gd name="connsiteY29" fmla="*/ 80010 h 161925"/>
                <a:gd name="connsiteX30" fmla="*/ 2857 w 161925"/>
                <a:gd name="connsiteY30" fmla="*/ 105728 h 161925"/>
                <a:gd name="connsiteX31" fmla="*/ 21907 w 161925"/>
                <a:gd name="connsiteY31" fmla="*/ 106680 h 161925"/>
                <a:gd name="connsiteX32" fmla="*/ 27622 w 161925"/>
                <a:gd name="connsiteY32" fmla="*/ 119063 h 161925"/>
                <a:gd name="connsiteX33" fmla="*/ 16193 w 161925"/>
                <a:gd name="connsiteY33" fmla="*/ 135255 h 161925"/>
                <a:gd name="connsiteX34" fmla="*/ 35243 w 161925"/>
                <a:gd name="connsiteY34" fmla="*/ 153353 h 161925"/>
                <a:gd name="connsiteX35" fmla="*/ 51435 w 161925"/>
                <a:gd name="connsiteY35" fmla="*/ 141922 h 161925"/>
                <a:gd name="connsiteX36" fmla="*/ 63818 w 161925"/>
                <a:gd name="connsiteY36" fmla="*/ 147638 h 161925"/>
                <a:gd name="connsiteX37" fmla="*/ 65722 w 161925"/>
                <a:gd name="connsiteY37" fmla="*/ 167640 h 161925"/>
                <a:gd name="connsiteX38" fmla="*/ 92393 w 161925"/>
                <a:gd name="connsiteY38" fmla="*/ 169545 h 161925"/>
                <a:gd name="connsiteX39" fmla="*/ 96202 w 161925"/>
                <a:gd name="connsiteY39" fmla="*/ 149542 h 161925"/>
                <a:gd name="connsiteX40" fmla="*/ 60960 w 161925"/>
                <a:gd name="connsiteY40" fmla="*/ 118110 h 161925"/>
                <a:gd name="connsiteX41" fmla="*/ 46672 w 161925"/>
                <a:gd name="connsiteY41" fmla="*/ 64770 h 161925"/>
                <a:gd name="connsiteX42" fmla="*/ 49530 w 161925"/>
                <a:gd name="connsiteY42" fmla="*/ 60008 h 161925"/>
                <a:gd name="connsiteX43" fmla="*/ 107632 w 161925"/>
                <a:gd name="connsiteY43" fmla="*/ 49530 h 161925"/>
                <a:gd name="connsiteX44" fmla="*/ 121920 w 161925"/>
                <a:gd name="connsiteY44" fmla="*/ 101917 h 161925"/>
                <a:gd name="connsiteX45" fmla="*/ 119063 w 161925"/>
                <a:gd name="connsiteY45" fmla="*/ 107633 h 161925"/>
                <a:gd name="connsiteX46" fmla="*/ 60960 w 161925"/>
                <a:gd name="connsiteY46" fmla="*/ 11811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925" h="161925">
                  <a:moveTo>
                    <a:pt x="96202" y="149542"/>
                  </a:moveTo>
                  <a:cubicBezTo>
                    <a:pt x="100965" y="148590"/>
                    <a:pt x="104775" y="147638"/>
                    <a:pt x="109538" y="145733"/>
                  </a:cubicBezTo>
                  <a:lnTo>
                    <a:pt x="123825" y="160020"/>
                  </a:lnTo>
                  <a:lnTo>
                    <a:pt x="145733" y="144780"/>
                  </a:lnTo>
                  <a:lnTo>
                    <a:pt x="137160" y="126683"/>
                  </a:lnTo>
                  <a:cubicBezTo>
                    <a:pt x="139065" y="124778"/>
                    <a:pt x="140018" y="122872"/>
                    <a:pt x="140970" y="120967"/>
                  </a:cubicBezTo>
                  <a:cubicBezTo>
                    <a:pt x="141922" y="119063"/>
                    <a:pt x="143828" y="117158"/>
                    <a:pt x="144780" y="115253"/>
                  </a:cubicBezTo>
                  <a:lnTo>
                    <a:pt x="154305" y="116205"/>
                  </a:lnTo>
                  <a:lnTo>
                    <a:pt x="164783" y="117158"/>
                  </a:lnTo>
                  <a:lnTo>
                    <a:pt x="171450" y="91440"/>
                  </a:lnTo>
                  <a:lnTo>
                    <a:pt x="153353" y="83820"/>
                  </a:lnTo>
                  <a:cubicBezTo>
                    <a:pt x="153353" y="79058"/>
                    <a:pt x="153353" y="75247"/>
                    <a:pt x="152400" y="70485"/>
                  </a:cubicBezTo>
                  <a:lnTo>
                    <a:pt x="168593" y="59055"/>
                  </a:lnTo>
                  <a:lnTo>
                    <a:pt x="157162" y="35242"/>
                  </a:lnTo>
                  <a:lnTo>
                    <a:pt x="138113" y="40958"/>
                  </a:lnTo>
                  <a:cubicBezTo>
                    <a:pt x="135255" y="37147"/>
                    <a:pt x="132397" y="34290"/>
                    <a:pt x="128588" y="31433"/>
                  </a:cubicBezTo>
                  <a:lnTo>
                    <a:pt x="133350" y="12383"/>
                  </a:lnTo>
                  <a:lnTo>
                    <a:pt x="109538" y="1905"/>
                  </a:lnTo>
                  <a:lnTo>
                    <a:pt x="99060" y="18097"/>
                  </a:lnTo>
                  <a:cubicBezTo>
                    <a:pt x="94297" y="17145"/>
                    <a:pt x="89535" y="17145"/>
                    <a:pt x="84772" y="17145"/>
                  </a:cubicBezTo>
                  <a:lnTo>
                    <a:pt x="76200" y="0"/>
                  </a:lnTo>
                  <a:lnTo>
                    <a:pt x="50482" y="6667"/>
                  </a:lnTo>
                  <a:lnTo>
                    <a:pt x="52388" y="25717"/>
                  </a:lnTo>
                  <a:cubicBezTo>
                    <a:pt x="48577" y="27622"/>
                    <a:pt x="44768" y="30480"/>
                    <a:pt x="40957" y="34290"/>
                  </a:cubicBezTo>
                  <a:lnTo>
                    <a:pt x="22860" y="26670"/>
                  </a:lnTo>
                  <a:lnTo>
                    <a:pt x="8572" y="47625"/>
                  </a:lnTo>
                  <a:lnTo>
                    <a:pt x="8572" y="48578"/>
                  </a:lnTo>
                  <a:lnTo>
                    <a:pt x="22860" y="61913"/>
                  </a:lnTo>
                  <a:cubicBezTo>
                    <a:pt x="20955" y="66675"/>
                    <a:pt x="20002" y="70485"/>
                    <a:pt x="19050" y="75247"/>
                  </a:cubicBezTo>
                  <a:lnTo>
                    <a:pt x="0" y="80010"/>
                  </a:lnTo>
                  <a:lnTo>
                    <a:pt x="2857" y="105728"/>
                  </a:lnTo>
                  <a:lnTo>
                    <a:pt x="21907" y="106680"/>
                  </a:lnTo>
                  <a:cubicBezTo>
                    <a:pt x="23813" y="111442"/>
                    <a:pt x="25718" y="115253"/>
                    <a:pt x="27622" y="119063"/>
                  </a:cubicBezTo>
                  <a:lnTo>
                    <a:pt x="16193" y="135255"/>
                  </a:lnTo>
                  <a:lnTo>
                    <a:pt x="35243" y="153353"/>
                  </a:lnTo>
                  <a:lnTo>
                    <a:pt x="51435" y="141922"/>
                  </a:lnTo>
                  <a:cubicBezTo>
                    <a:pt x="55245" y="143828"/>
                    <a:pt x="60007" y="145733"/>
                    <a:pt x="63818" y="147638"/>
                  </a:cubicBezTo>
                  <a:lnTo>
                    <a:pt x="65722" y="167640"/>
                  </a:lnTo>
                  <a:lnTo>
                    <a:pt x="92393" y="169545"/>
                  </a:lnTo>
                  <a:lnTo>
                    <a:pt x="96202" y="149542"/>
                  </a:lnTo>
                  <a:close/>
                  <a:moveTo>
                    <a:pt x="60960" y="118110"/>
                  </a:moveTo>
                  <a:cubicBezTo>
                    <a:pt x="43815" y="105728"/>
                    <a:pt x="38100" y="83820"/>
                    <a:pt x="46672" y="64770"/>
                  </a:cubicBezTo>
                  <a:cubicBezTo>
                    <a:pt x="47625" y="62865"/>
                    <a:pt x="48577" y="60960"/>
                    <a:pt x="49530" y="60008"/>
                  </a:cubicBezTo>
                  <a:cubicBezTo>
                    <a:pt x="62865" y="40958"/>
                    <a:pt x="88582" y="36195"/>
                    <a:pt x="107632" y="49530"/>
                  </a:cubicBezTo>
                  <a:cubicBezTo>
                    <a:pt x="124777" y="60960"/>
                    <a:pt x="130493" y="83820"/>
                    <a:pt x="121920" y="101917"/>
                  </a:cubicBezTo>
                  <a:cubicBezTo>
                    <a:pt x="120968" y="103822"/>
                    <a:pt x="120015" y="105728"/>
                    <a:pt x="119063" y="107633"/>
                  </a:cubicBezTo>
                  <a:cubicBezTo>
                    <a:pt x="105727" y="125730"/>
                    <a:pt x="80010" y="130492"/>
                    <a:pt x="60960" y="118110"/>
                  </a:cubicBezTo>
                  <a:close/>
                </a:path>
              </a:pathLst>
            </a:custGeom>
            <a:solidFill>
              <a:srgbClr val="089984"/>
            </a:solidFill>
            <a:ln w="9525"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1BB54BA1-9D4B-44B8-9469-35D61F390F05}"/>
                </a:ext>
              </a:extLst>
            </p:cNvPr>
            <p:cNvSpPr/>
            <p:nvPr/>
          </p:nvSpPr>
          <p:spPr>
            <a:xfrm>
              <a:off x="9772581" y="2922678"/>
              <a:ext cx="335415" cy="264050"/>
            </a:xfrm>
            <a:custGeom>
              <a:avLst/>
              <a:gdLst>
                <a:gd name="connsiteX0" fmla="*/ 22932 w 447675"/>
                <a:gd name="connsiteY0" fmla="*/ 302578 h 352425"/>
                <a:gd name="connsiteX1" fmla="*/ 94369 w 447675"/>
                <a:gd name="connsiteY1" fmla="*/ 290196 h 352425"/>
                <a:gd name="connsiteX2" fmla="*/ 329637 w 447675"/>
                <a:gd name="connsiteY2" fmla="*/ 85408 h 352425"/>
                <a:gd name="connsiteX3" fmla="*/ 351544 w 447675"/>
                <a:gd name="connsiteY3" fmla="*/ 16828 h 352425"/>
                <a:gd name="connsiteX4" fmla="*/ 449652 w 447675"/>
                <a:gd name="connsiteY4" fmla="*/ 23496 h 352425"/>
                <a:gd name="connsiteX5" fmla="*/ 449652 w 447675"/>
                <a:gd name="connsiteY5" fmla="*/ 23496 h 352425"/>
                <a:gd name="connsiteX6" fmla="*/ 422982 w 447675"/>
                <a:gd name="connsiteY6" fmla="*/ 46356 h 352425"/>
                <a:gd name="connsiteX7" fmla="*/ 409647 w 447675"/>
                <a:gd name="connsiteY7" fmla="*/ 31116 h 352425"/>
                <a:gd name="connsiteX8" fmla="*/ 370594 w 447675"/>
                <a:gd name="connsiteY8" fmla="*/ 38736 h 352425"/>
                <a:gd name="connsiteX9" fmla="*/ 358212 w 447675"/>
                <a:gd name="connsiteY9" fmla="*/ 75883 h 352425"/>
                <a:gd name="connsiteX10" fmla="*/ 371547 w 447675"/>
                <a:gd name="connsiteY10" fmla="*/ 91123 h 352425"/>
                <a:gd name="connsiteX11" fmla="*/ 89607 w 447675"/>
                <a:gd name="connsiteY11" fmla="*/ 336868 h 352425"/>
                <a:gd name="connsiteX12" fmla="*/ 89607 w 447675"/>
                <a:gd name="connsiteY12" fmla="*/ 336868 h 352425"/>
                <a:gd name="connsiteX13" fmla="*/ 39124 w 447675"/>
                <a:gd name="connsiteY13" fmla="*/ 319723 h 352425"/>
                <a:gd name="connsiteX14" fmla="*/ 72 w 447675"/>
                <a:gd name="connsiteY14" fmla="*/ 354013 h 352425"/>
                <a:gd name="connsiteX15" fmla="*/ 22932 w 447675"/>
                <a:gd name="connsiteY15" fmla="*/ 302578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675" h="352425">
                  <a:moveTo>
                    <a:pt x="22932" y="302578"/>
                  </a:moveTo>
                  <a:cubicBezTo>
                    <a:pt x="42934" y="285433"/>
                    <a:pt x="70557" y="281623"/>
                    <a:pt x="94369" y="290196"/>
                  </a:cubicBezTo>
                  <a:lnTo>
                    <a:pt x="329637" y="85408"/>
                  </a:lnTo>
                  <a:cubicBezTo>
                    <a:pt x="323922" y="60643"/>
                    <a:pt x="330589" y="33973"/>
                    <a:pt x="351544" y="16828"/>
                  </a:cubicBezTo>
                  <a:cubicBezTo>
                    <a:pt x="380119" y="-7937"/>
                    <a:pt x="423934" y="-5079"/>
                    <a:pt x="449652" y="23496"/>
                  </a:cubicBezTo>
                  <a:cubicBezTo>
                    <a:pt x="449652" y="23496"/>
                    <a:pt x="449652" y="23496"/>
                    <a:pt x="449652" y="23496"/>
                  </a:cubicBezTo>
                  <a:lnTo>
                    <a:pt x="422982" y="46356"/>
                  </a:lnTo>
                  <a:lnTo>
                    <a:pt x="409647" y="31116"/>
                  </a:lnTo>
                  <a:lnTo>
                    <a:pt x="370594" y="38736"/>
                  </a:lnTo>
                  <a:lnTo>
                    <a:pt x="358212" y="75883"/>
                  </a:lnTo>
                  <a:lnTo>
                    <a:pt x="371547" y="91123"/>
                  </a:lnTo>
                  <a:lnTo>
                    <a:pt x="89607" y="336868"/>
                  </a:lnTo>
                  <a:lnTo>
                    <a:pt x="89607" y="336868"/>
                  </a:lnTo>
                  <a:lnTo>
                    <a:pt x="39124" y="319723"/>
                  </a:lnTo>
                  <a:lnTo>
                    <a:pt x="72" y="354013"/>
                  </a:lnTo>
                  <a:cubicBezTo>
                    <a:pt x="-881" y="334011"/>
                    <a:pt x="7692" y="315913"/>
                    <a:pt x="22932" y="302578"/>
                  </a:cubicBezTo>
                  <a:close/>
                </a:path>
              </a:pathLst>
            </a:custGeom>
            <a:solidFill>
              <a:srgbClr val="4B616C"/>
            </a:solidFill>
            <a:ln w="9525"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0A061F8F-12A0-42B4-B007-AC481C19B6F1}"/>
                </a:ext>
              </a:extLst>
            </p:cNvPr>
            <p:cNvSpPr/>
            <p:nvPr/>
          </p:nvSpPr>
          <p:spPr>
            <a:xfrm>
              <a:off x="9818309" y="2940996"/>
              <a:ext cx="299732" cy="292596"/>
            </a:xfrm>
            <a:custGeom>
              <a:avLst/>
              <a:gdLst>
                <a:gd name="connsiteX0" fmla="*/ 39052 w 400050"/>
                <a:gd name="connsiteY0" fmla="*/ 364808 h 390525"/>
                <a:gd name="connsiteX1" fmla="*/ 28575 w 400050"/>
                <a:gd name="connsiteY1" fmla="*/ 312420 h 390525"/>
                <a:gd name="connsiteX2" fmla="*/ 310515 w 400050"/>
                <a:gd name="connsiteY2" fmla="*/ 66675 h 390525"/>
                <a:gd name="connsiteX3" fmla="*/ 322898 w 400050"/>
                <a:gd name="connsiteY3" fmla="*/ 80963 h 390525"/>
                <a:gd name="connsiteX4" fmla="*/ 361950 w 400050"/>
                <a:gd name="connsiteY4" fmla="*/ 73342 h 390525"/>
                <a:gd name="connsiteX5" fmla="*/ 368617 w 400050"/>
                <a:gd name="connsiteY5" fmla="*/ 55245 h 390525"/>
                <a:gd name="connsiteX6" fmla="*/ 383858 w 400050"/>
                <a:gd name="connsiteY6" fmla="*/ 41910 h 390525"/>
                <a:gd name="connsiteX7" fmla="*/ 368617 w 400050"/>
                <a:gd name="connsiteY7" fmla="*/ 55245 h 390525"/>
                <a:gd name="connsiteX8" fmla="*/ 375285 w 400050"/>
                <a:gd name="connsiteY8" fmla="*/ 37147 h 390525"/>
                <a:gd name="connsiteX9" fmla="*/ 362903 w 400050"/>
                <a:gd name="connsiteY9" fmla="*/ 22860 h 390525"/>
                <a:gd name="connsiteX10" fmla="*/ 389573 w 400050"/>
                <a:gd name="connsiteY10" fmla="*/ 0 h 390525"/>
                <a:gd name="connsiteX11" fmla="*/ 382905 w 400050"/>
                <a:gd name="connsiteY11" fmla="*/ 97155 h 390525"/>
                <a:gd name="connsiteX12" fmla="*/ 311467 w 400050"/>
                <a:gd name="connsiteY12" fmla="*/ 109538 h 390525"/>
                <a:gd name="connsiteX13" fmla="*/ 76200 w 400050"/>
                <a:gd name="connsiteY13" fmla="*/ 314325 h 390525"/>
                <a:gd name="connsiteX14" fmla="*/ 54293 w 400050"/>
                <a:gd name="connsiteY14" fmla="*/ 382905 h 390525"/>
                <a:gd name="connsiteX15" fmla="*/ 0 w 400050"/>
                <a:gd name="connsiteY15" fmla="*/ 399097 h 390525"/>
                <a:gd name="connsiteX16" fmla="*/ 39052 w 400050"/>
                <a:gd name="connsiteY16" fmla="*/ 364808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390525">
                  <a:moveTo>
                    <a:pt x="39052" y="364808"/>
                  </a:moveTo>
                  <a:lnTo>
                    <a:pt x="28575" y="312420"/>
                  </a:lnTo>
                  <a:lnTo>
                    <a:pt x="310515" y="66675"/>
                  </a:lnTo>
                  <a:lnTo>
                    <a:pt x="322898" y="80963"/>
                  </a:lnTo>
                  <a:lnTo>
                    <a:pt x="361950" y="73342"/>
                  </a:lnTo>
                  <a:lnTo>
                    <a:pt x="368617" y="55245"/>
                  </a:lnTo>
                  <a:lnTo>
                    <a:pt x="383858" y="41910"/>
                  </a:lnTo>
                  <a:lnTo>
                    <a:pt x="368617" y="55245"/>
                  </a:lnTo>
                  <a:lnTo>
                    <a:pt x="375285" y="37147"/>
                  </a:lnTo>
                  <a:lnTo>
                    <a:pt x="362903" y="22860"/>
                  </a:lnTo>
                  <a:lnTo>
                    <a:pt x="389573" y="0"/>
                  </a:lnTo>
                  <a:cubicBezTo>
                    <a:pt x="414338" y="28575"/>
                    <a:pt x="411480" y="72390"/>
                    <a:pt x="382905" y="97155"/>
                  </a:cubicBezTo>
                  <a:cubicBezTo>
                    <a:pt x="362903" y="114300"/>
                    <a:pt x="335280" y="118110"/>
                    <a:pt x="311467" y="109538"/>
                  </a:cubicBezTo>
                  <a:lnTo>
                    <a:pt x="76200" y="314325"/>
                  </a:lnTo>
                  <a:cubicBezTo>
                    <a:pt x="81915" y="339090"/>
                    <a:pt x="75248" y="365760"/>
                    <a:pt x="54293" y="382905"/>
                  </a:cubicBezTo>
                  <a:cubicBezTo>
                    <a:pt x="39052" y="396240"/>
                    <a:pt x="19050" y="401955"/>
                    <a:pt x="0" y="399097"/>
                  </a:cubicBezTo>
                  <a:lnTo>
                    <a:pt x="39052" y="364808"/>
                  </a:lnTo>
                  <a:close/>
                </a:path>
              </a:pathLst>
            </a:custGeom>
            <a:solidFill>
              <a:srgbClr val="3C4E57"/>
            </a:solidFill>
            <a:ln w="9525"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FAB0EEB5-434E-4342-B3B9-64AFA3F30D56}"/>
                </a:ext>
              </a:extLst>
            </p:cNvPr>
            <p:cNvSpPr/>
            <p:nvPr/>
          </p:nvSpPr>
          <p:spPr>
            <a:xfrm>
              <a:off x="9787342" y="2949560"/>
              <a:ext cx="142730" cy="121320"/>
            </a:xfrm>
            <a:custGeom>
              <a:avLst/>
              <a:gdLst>
                <a:gd name="connsiteX0" fmla="*/ 36569 w 190500"/>
                <a:gd name="connsiteY0" fmla="*/ 61913 h 161925"/>
                <a:gd name="connsiteX1" fmla="*/ 374 w 190500"/>
                <a:gd name="connsiteY1" fmla="*/ 8573 h 161925"/>
                <a:gd name="connsiteX2" fmla="*/ 2279 w 190500"/>
                <a:gd name="connsiteY2" fmla="*/ 1905 h 161925"/>
                <a:gd name="connsiteX3" fmla="*/ 4184 w 190500"/>
                <a:gd name="connsiteY3" fmla="*/ 0 h 161925"/>
                <a:gd name="connsiteX4" fmla="*/ 197541 w 190500"/>
                <a:gd name="connsiteY4" fmla="*/ 158115 h 161925"/>
                <a:gd name="connsiteX5" fmla="*/ 188969 w 190500"/>
                <a:gd name="connsiteY5" fmla="*/ 167640 h 161925"/>
                <a:gd name="connsiteX6" fmla="*/ 79431 w 190500"/>
                <a:gd name="connsiteY6" fmla="*/ 77153 h 161925"/>
                <a:gd name="connsiteX7" fmla="*/ 36569 w 190500"/>
                <a:gd name="connsiteY7" fmla="*/ 6191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61925">
                  <a:moveTo>
                    <a:pt x="36569" y="61913"/>
                  </a:moveTo>
                  <a:lnTo>
                    <a:pt x="374" y="8573"/>
                  </a:lnTo>
                  <a:cubicBezTo>
                    <a:pt x="-579" y="7620"/>
                    <a:pt x="374" y="3810"/>
                    <a:pt x="2279" y="1905"/>
                  </a:cubicBezTo>
                  <a:lnTo>
                    <a:pt x="4184" y="0"/>
                  </a:lnTo>
                  <a:lnTo>
                    <a:pt x="197541" y="158115"/>
                  </a:lnTo>
                  <a:cubicBezTo>
                    <a:pt x="194684" y="161925"/>
                    <a:pt x="191826" y="164783"/>
                    <a:pt x="188969" y="167640"/>
                  </a:cubicBezTo>
                  <a:lnTo>
                    <a:pt x="79431" y="77153"/>
                  </a:lnTo>
                  <a:lnTo>
                    <a:pt x="36569" y="61913"/>
                  </a:lnTo>
                  <a:close/>
                </a:path>
              </a:pathLst>
            </a:custGeom>
            <a:solidFill>
              <a:srgbClr val="4B616C"/>
            </a:solidFill>
            <a:ln w="9525"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BB86D18E-6DCA-44FD-909A-C8664B949C6D}"/>
                </a:ext>
              </a:extLst>
            </p:cNvPr>
            <p:cNvSpPr/>
            <p:nvPr/>
          </p:nvSpPr>
          <p:spPr>
            <a:xfrm>
              <a:off x="9789763" y="2945724"/>
              <a:ext cx="149866" cy="121320"/>
            </a:xfrm>
            <a:custGeom>
              <a:avLst/>
              <a:gdLst>
                <a:gd name="connsiteX0" fmla="*/ 2857 w 200025"/>
                <a:gd name="connsiteY0" fmla="*/ 3215 h 161925"/>
                <a:gd name="connsiteX1" fmla="*/ 9525 w 200025"/>
                <a:gd name="connsiteY1" fmla="*/ 357 h 161925"/>
                <a:gd name="connsiteX2" fmla="*/ 68580 w 200025"/>
                <a:gd name="connsiteY2" fmla="*/ 26075 h 161925"/>
                <a:gd name="connsiteX3" fmla="*/ 91440 w 200025"/>
                <a:gd name="connsiteY3" fmla="*/ 63222 h 161925"/>
                <a:gd name="connsiteX4" fmla="*/ 200977 w 200025"/>
                <a:gd name="connsiteY4" fmla="*/ 153710 h 161925"/>
                <a:gd name="connsiteX5" fmla="*/ 193358 w 200025"/>
                <a:gd name="connsiteY5" fmla="*/ 164187 h 161925"/>
                <a:gd name="connsiteX6" fmla="*/ 0 w 200025"/>
                <a:gd name="connsiteY6" fmla="*/ 6072 h 161925"/>
                <a:gd name="connsiteX7" fmla="*/ 2857 w 200025"/>
                <a:gd name="connsiteY7" fmla="*/ 321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161925">
                  <a:moveTo>
                    <a:pt x="2857" y="3215"/>
                  </a:moveTo>
                  <a:cubicBezTo>
                    <a:pt x="4763" y="357"/>
                    <a:pt x="7620" y="-595"/>
                    <a:pt x="9525" y="357"/>
                  </a:cubicBezTo>
                  <a:lnTo>
                    <a:pt x="68580" y="26075"/>
                  </a:lnTo>
                  <a:lnTo>
                    <a:pt x="91440" y="63222"/>
                  </a:lnTo>
                  <a:lnTo>
                    <a:pt x="200977" y="153710"/>
                  </a:lnTo>
                  <a:cubicBezTo>
                    <a:pt x="198120" y="157520"/>
                    <a:pt x="196215" y="161330"/>
                    <a:pt x="193358" y="164187"/>
                  </a:cubicBezTo>
                  <a:lnTo>
                    <a:pt x="0" y="6072"/>
                  </a:lnTo>
                  <a:lnTo>
                    <a:pt x="2857" y="3215"/>
                  </a:lnTo>
                  <a:close/>
                </a:path>
              </a:pathLst>
            </a:custGeom>
            <a:solidFill>
              <a:srgbClr val="62767F"/>
            </a:solidFill>
            <a:ln w="9525"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0628A31D-CF00-4C93-91C2-AC09F01C9155}"/>
                </a:ext>
              </a:extLst>
            </p:cNvPr>
            <p:cNvSpPr/>
            <p:nvPr/>
          </p:nvSpPr>
          <p:spPr>
            <a:xfrm>
              <a:off x="9919465" y="3068025"/>
              <a:ext cx="185549" cy="157003"/>
            </a:xfrm>
            <a:custGeom>
              <a:avLst/>
              <a:gdLst>
                <a:gd name="connsiteX0" fmla="*/ 99303 w 247650"/>
                <a:gd name="connsiteY0" fmla="*/ 121920 h 209550"/>
                <a:gd name="connsiteX1" fmla="*/ 89778 w 247650"/>
                <a:gd name="connsiteY1" fmla="*/ 114300 h 209550"/>
                <a:gd name="connsiteX2" fmla="*/ 3100 w 247650"/>
                <a:gd name="connsiteY2" fmla="*/ 40957 h 209550"/>
                <a:gd name="connsiteX3" fmla="*/ 243 w 247650"/>
                <a:gd name="connsiteY3" fmla="*/ 32385 h 209550"/>
                <a:gd name="connsiteX4" fmla="*/ 5005 w 247650"/>
                <a:gd name="connsiteY4" fmla="*/ 15240 h 209550"/>
                <a:gd name="connsiteX5" fmla="*/ 8815 w 247650"/>
                <a:gd name="connsiteY5" fmla="*/ 10477 h 209550"/>
                <a:gd name="connsiteX6" fmla="*/ 9768 w 247650"/>
                <a:gd name="connsiteY6" fmla="*/ 9525 h 209550"/>
                <a:gd name="connsiteX7" fmla="*/ 18340 w 247650"/>
                <a:gd name="connsiteY7" fmla="*/ 0 h 209550"/>
                <a:gd name="connsiteX8" fmla="*/ 251703 w 247650"/>
                <a:gd name="connsiteY8" fmla="*/ 191452 h 209550"/>
                <a:gd name="connsiteX9" fmla="*/ 238368 w 247650"/>
                <a:gd name="connsiteY9" fmla="*/ 207645 h 209550"/>
                <a:gd name="connsiteX10" fmla="*/ 205983 w 247650"/>
                <a:gd name="connsiteY10" fmla="*/ 210502 h 209550"/>
                <a:gd name="connsiteX11" fmla="*/ 99303 w 247650"/>
                <a:gd name="connsiteY11" fmla="*/ 12192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09550">
                  <a:moveTo>
                    <a:pt x="99303" y="121920"/>
                  </a:moveTo>
                  <a:cubicBezTo>
                    <a:pt x="96445" y="119063"/>
                    <a:pt x="93588" y="117157"/>
                    <a:pt x="89778" y="114300"/>
                  </a:cubicBezTo>
                  <a:cubicBezTo>
                    <a:pt x="73585" y="78105"/>
                    <a:pt x="44058" y="53340"/>
                    <a:pt x="3100" y="40957"/>
                  </a:cubicBezTo>
                  <a:cubicBezTo>
                    <a:pt x="1195" y="38100"/>
                    <a:pt x="243" y="35242"/>
                    <a:pt x="243" y="32385"/>
                  </a:cubicBezTo>
                  <a:cubicBezTo>
                    <a:pt x="-710" y="26670"/>
                    <a:pt x="1195" y="20955"/>
                    <a:pt x="5005" y="15240"/>
                  </a:cubicBezTo>
                  <a:cubicBezTo>
                    <a:pt x="5005" y="15240"/>
                    <a:pt x="6910" y="13335"/>
                    <a:pt x="8815" y="10477"/>
                  </a:cubicBezTo>
                  <a:cubicBezTo>
                    <a:pt x="8815" y="10477"/>
                    <a:pt x="9768" y="9525"/>
                    <a:pt x="9768" y="9525"/>
                  </a:cubicBezTo>
                  <a:cubicBezTo>
                    <a:pt x="12625" y="6667"/>
                    <a:pt x="15483" y="3810"/>
                    <a:pt x="18340" y="0"/>
                  </a:cubicBezTo>
                  <a:lnTo>
                    <a:pt x="251703" y="191452"/>
                  </a:lnTo>
                  <a:lnTo>
                    <a:pt x="238368" y="207645"/>
                  </a:lnTo>
                  <a:cubicBezTo>
                    <a:pt x="230748" y="217170"/>
                    <a:pt x="215508" y="219075"/>
                    <a:pt x="205983" y="210502"/>
                  </a:cubicBezTo>
                  <a:lnTo>
                    <a:pt x="99303" y="121920"/>
                  </a:lnTo>
                  <a:close/>
                </a:path>
              </a:pathLst>
            </a:custGeom>
            <a:solidFill>
              <a:srgbClr val="ECBB1A"/>
            </a:solidFill>
            <a:ln w="9525"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D5F1EBC-DA90-4745-9E54-DF60D59B45E6}"/>
                </a:ext>
              </a:extLst>
            </p:cNvPr>
            <p:cNvSpPr/>
            <p:nvPr/>
          </p:nvSpPr>
          <p:spPr>
            <a:xfrm>
              <a:off x="9933920" y="3049470"/>
              <a:ext cx="185549" cy="157003"/>
            </a:xfrm>
            <a:custGeom>
              <a:avLst/>
              <a:gdLst>
                <a:gd name="connsiteX0" fmla="*/ 8572 w 247650"/>
                <a:gd name="connsiteY0" fmla="*/ 15240 h 209550"/>
                <a:gd name="connsiteX1" fmla="*/ 9525 w 247650"/>
                <a:gd name="connsiteY1" fmla="*/ 13335 h 209550"/>
                <a:gd name="connsiteX2" fmla="*/ 13335 w 247650"/>
                <a:gd name="connsiteY2" fmla="*/ 8572 h 209550"/>
                <a:gd name="connsiteX3" fmla="*/ 28575 w 247650"/>
                <a:gd name="connsiteY3" fmla="*/ 0 h 209550"/>
                <a:gd name="connsiteX4" fmla="*/ 37147 w 247650"/>
                <a:gd name="connsiteY4" fmla="*/ 953 h 209550"/>
                <a:gd name="connsiteX5" fmla="*/ 125730 w 247650"/>
                <a:gd name="connsiteY5" fmla="*/ 71438 h 209550"/>
                <a:gd name="connsiteX6" fmla="*/ 135255 w 247650"/>
                <a:gd name="connsiteY6" fmla="*/ 79058 h 209550"/>
                <a:gd name="connsiteX7" fmla="*/ 243840 w 247650"/>
                <a:gd name="connsiteY7" fmla="*/ 168592 h 209550"/>
                <a:gd name="connsiteX8" fmla="*/ 246697 w 247650"/>
                <a:gd name="connsiteY8" fmla="*/ 200978 h 209550"/>
                <a:gd name="connsiteX9" fmla="*/ 233362 w 247650"/>
                <a:gd name="connsiteY9" fmla="*/ 217170 h 209550"/>
                <a:gd name="connsiteX10" fmla="*/ 0 w 247650"/>
                <a:gd name="connsiteY10" fmla="*/ 25717 h 209550"/>
                <a:gd name="connsiteX11" fmla="*/ 8572 w 247650"/>
                <a:gd name="connsiteY11" fmla="*/ 1524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09550">
                  <a:moveTo>
                    <a:pt x="8572" y="15240"/>
                  </a:moveTo>
                  <a:cubicBezTo>
                    <a:pt x="8572" y="14288"/>
                    <a:pt x="9525" y="14288"/>
                    <a:pt x="9525" y="13335"/>
                  </a:cubicBezTo>
                  <a:cubicBezTo>
                    <a:pt x="12382" y="10478"/>
                    <a:pt x="13335" y="8572"/>
                    <a:pt x="13335" y="8572"/>
                  </a:cubicBezTo>
                  <a:cubicBezTo>
                    <a:pt x="17145" y="3810"/>
                    <a:pt x="22860" y="953"/>
                    <a:pt x="28575" y="0"/>
                  </a:cubicBezTo>
                  <a:cubicBezTo>
                    <a:pt x="31432" y="0"/>
                    <a:pt x="34290" y="0"/>
                    <a:pt x="37147" y="953"/>
                  </a:cubicBezTo>
                  <a:cubicBezTo>
                    <a:pt x="58102" y="38100"/>
                    <a:pt x="86678" y="61913"/>
                    <a:pt x="125730" y="71438"/>
                  </a:cubicBezTo>
                  <a:cubicBezTo>
                    <a:pt x="128587" y="74295"/>
                    <a:pt x="132397" y="76200"/>
                    <a:pt x="135255" y="79058"/>
                  </a:cubicBezTo>
                  <a:lnTo>
                    <a:pt x="243840" y="168592"/>
                  </a:lnTo>
                  <a:cubicBezTo>
                    <a:pt x="253365" y="176213"/>
                    <a:pt x="255270" y="191453"/>
                    <a:pt x="246697" y="200978"/>
                  </a:cubicBezTo>
                  <a:lnTo>
                    <a:pt x="233362" y="217170"/>
                  </a:lnTo>
                  <a:lnTo>
                    <a:pt x="0" y="25717"/>
                  </a:lnTo>
                  <a:cubicBezTo>
                    <a:pt x="3810" y="22860"/>
                    <a:pt x="6668" y="19050"/>
                    <a:pt x="8572" y="15240"/>
                  </a:cubicBezTo>
                  <a:close/>
                </a:path>
              </a:pathLst>
            </a:custGeom>
            <a:solidFill>
              <a:srgbClr val="F7DC54"/>
            </a:solidFill>
            <a:ln w="9525"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48BE93E3-5128-4C54-AF28-21B1E81DA14E}"/>
                </a:ext>
              </a:extLst>
            </p:cNvPr>
            <p:cNvSpPr/>
            <p:nvPr/>
          </p:nvSpPr>
          <p:spPr>
            <a:xfrm>
              <a:off x="10327853" y="2730469"/>
              <a:ext cx="513827" cy="599464"/>
            </a:xfrm>
            <a:custGeom>
              <a:avLst/>
              <a:gdLst>
                <a:gd name="connsiteX0" fmla="*/ 0 w 685800"/>
                <a:gd name="connsiteY0" fmla="*/ 801052 h 800100"/>
                <a:gd name="connsiteX1" fmla="*/ 0 w 685800"/>
                <a:gd name="connsiteY1" fmla="*/ 801052 h 800100"/>
                <a:gd name="connsiteX2" fmla="*/ 0 w 685800"/>
                <a:gd name="connsiteY2" fmla="*/ 804863 h 800100"/>
                <a:gd name="connsiteX3" fmla="*/ 518160 w 685800"/>
                <a:gd name="connsiteY3" fmla="*/ 804863 h 800100"/>
                <a:gd name="connsiteX4" fmla="*/ 518160 w 685800"/>
                <a:gd name="connsiteY4" fmla="*/ 801052 h 800100"/>
                <a:gd name="connsiteX5" fmla="*/ 518160 w 685800"/>
                <a:gd name="connsiteY5" fmla="*/ 801052 h 800100"/>
                <a:gd name="connsiteX6" fmla="*/ 487680 w 685800"/>
                <a:gd name="connsiteY6" fmla="*/ 768668 h 800100"/>
                <a:gd name="connsiteX7" fmla="*/ 471487 w 685800"/>
                <a:gd name="connsiteY7" fmla="*/ 768668 h 800100"/>
                <a:gd name="connsiteX8" fmla="*/ 446723 w 685800"/>
                <a:gd name="connsiteY8" fmla="*/ 744855 h 800100"/>
                <a:gd name="connsiteX9" fmla="*/ 302895 w 685800"/>
                <a:gd name="connsiteY9" fmla="*/ 744855 h 800100"/>
                <a:gd name="connsiteX10" fmla="*/ 302895 w 685800"/>
                <a:gd name="connsiteY10" fmla="*/ 213360 h 800100"/>
                <a:gd name="connsiteX11" fmla="*/ 641032 w 685800"/>
                <a:gd name="connsiteY11" fmla="*/ 213360 h 800100"/>
                <a:gd name="connsiteX12" fmla="*/ 641032 w 685800"/>
                <a:gd name="connsiteY12" fmla="*/ 468630 h 800100"/>
                <a:gd name="connsiteX13" fmla="*/ 636270 w 685800"/>
                <a:gd name="connsiteY13" fmla="*/ 468630 h 800100"/>
                <a:gd name="connsiteX14" fmla="*/ 636270 w 685800"/>
                <a:gd name="connsiteY14" fmla="*/ 502920 h 800100"/>
                <a:gd name="connsiteX15" fmla="*/ 651510 w 685800"/>
                <a:gd name="connsiteY15" fmla="*/ 502920 h 800100"/>
                <a:gd name="connsiteX16" fmla="*/ 651510 w 685800"/>
                <a:gd name="connsiteY16" fmla="*/ 506730 h 800100"/>
                <a:gd name="connsiteX17" fmla="*/ 636270 w 685800"/>
                <a:gd name="connsiteY17" fmla="*/ 535305 h 800100"/>
                <a:gd name="connsiteX18" fmla="*/ 656273 w 685800"/>
                <a:gd name="connsiteY18" fmla="*/ 553402 h 800100"/>
                <a:gd name="connsiteX19" fmla="*/ 680085 w 685800"/>
                <a:gd name="connsiteY19" fmla="*/ 539115 h 800100"/>
                <a:gd name="connsiteX20" fmla="*/ 677228 w 685800"/>
                <a:gd name="connsiteY20" fmla="*/ 533400 h 800100"/>
                <a:gd name="connsiteX21" fmla="*/ 677228 w 685800"/>
                <a:gd name="connsiteY21" fmla="*/ 536258 h 800100"/>
                <a:gd name="connsiteX22" fmla="*/ 663893 w 685800"/>
                <a:gd name="connsiteY22" fmla="*/ 543877 h 800100"/>
                <a:gd name="connsiteX23" fmla="*/ 648653 w 685800"/>
                <a:gd name="connsiteY23" fmla="*/ 525780 h 800100"/>
                <a:gd name="connsiteX24" fmla="*/ 659130 w 685800"/>
                <a:gd name="connsiteY24" fmla="*/ 515302 h 800100"/>
                <a:gd name="connsiteX25" fmla="*/ 659130 w 685800"/>
                <a:gd name="connsiteY25" fmla="*/ 502920 h 800100"/>
                <a:gd name="connsiteX26" fmla="*/ 681037 w 685800"/>
                <a:gd name="connsiteY26" fmla="*/ 502920 h 800100"/>
                <a:gd name="connsiteX27" fmla="*/ 681037 w 685800"/>
                <a:gd name="connsiteY27" fmla="*/ 468630 h 800100"/>
                <a:gd name="connsiteX28" fmla="*/ 678180 w 685800"/>
                <a:gd name="connsiteY28" fmla="*/ 468630 h 800100"/>
                <a:gd name="connsiteX29" fmla="*/ 678180 w 685800"/>
                <a:gd name="connsiteY29" fmla="*/ 213360 h 800100"/>
                <a:gd name="connsiteX30" fmla="*/ 688657 w 685800"/>
                <a:gd name="connsiteY30" fmla="*/ 213360 h 800100"/>
                <a:gd name="connsiteX31" fmla="*/ 688657 w 685800"/>
                <a:gd name="connsiteY31" fmla="*/ 209550 h 800100"/>
                <a:gd name="connsiteX32" fmla="*/ 688657 w 685800"/>
                <a:gd name="connsiteY32" fmla="*/ 209550 h 800100"/>
                <a:gd name="connsiteX33" fmla="*/ 649605 w 685800"/>
                <a:gd name="connsiteY33" fmla="*/ 177165 h 800100"/>
                <a:gd name="connsiteX34" fmla="*/ 641985 w 685800"/>
                <a:gd name="connsiteY34" fmla="*/ 177165 h 800100"/>
                <a:gd name="connsiteX35" fmla="*/ 259080 w 685800"/>
                <a:gd name="connsiteY35" fmla="*/ 22860 h 800100"/>
                <a:gd name="connsiteX36" fmla="*/ 233362 w 685800"/>
                <a:gd name="connsiteY36" fmla="*/ 0 h 800100"/>
                <a:gd name="connsiteX37" fmla="*/ 232410 w 685800"/>
                <a:gd name="connsiteY37" fmla="*/ 0 h 800100"/>
                <a:gd name="connsiteX38" fmla="*/ 205740 w 685800"/>
                <a:gd name="connsiteY38" fmla="*/ 25717 h 800100"/>
                <a:gd name="connsiteX39" fmla="*/ 205740 w 685800"/>
                <a:gd name="connsiteY39" fmla="*/ 37147 h 800100"/>
                <a:gd name="connsiteX40" fmla="*/ 39052 w 685800"/>
                <a:gd name="connsiteY40" fmla="*/ 182880 h 800100"/>
                <a:gd name="connsiteX41" fmla="*/ 40005 w 685800"/>
                <a:gd name="connsiteY41" fmla="*/ 183832 h 800100"/>
                <a:gd name="connsiteX42" fmla="*/ 25717 w 685800"/>
                <a:gd name="connsiteY42" fmla="*/ 209550 h 800100"/>
                <a:gd name="connsiteX43" fmla="*/ 25717 w 685800"/>
                <a:gd name="connsiteY43" fmla="*/ 209550 h 800100"/>
                <a:gd name="connsiteX44" fmla="*/ 25717 w 685800"/>
                <a:gd name="connsiteY44" fmla="*/ 213360 h 800100"/>
                <a:gd name="connsiteX45" fmla="*/ 167640 w 685800"/>
                <a:gd name="connsiteY45" fmla="*/ 213360 h 800100"/>
                <a:gd name="connsiteX46" fmla="*/ 167640 w 685800"/>
                <a:gd name="connsiteY46" fmla="*/ 744855 h 800100"/>
                <a:gd name="connsiteX47" fmla="*/ 64770 w 685800"/>
                <a:gd name="connsiteY47" fmla="*/ 744855 h 800100"/>
                <a:gd name="connsiteX48" fmla="*/ 40005 w 685800"/>
                <a:gd name="connsiteY48" fmla="*/ 768668 h 800100"/>
                <a:gd name="connsiteX49" fmla="*/ 31432 w 685800"/>
                <a:gd name="connsiteY49" fmla="*/ 768668 h 800100"/>
                <a:gd name="connsiteX50" fmla="*/ 0 w 685800"/>
                <a:gd name="connsiteY50" fmla="*/ 801052 h 800100"/>
                <a:gd name="connsiteX51" fmla="*/ 271462 w 685800"/>
                <a:gd name="connsiteY51" fmla="*/ 300038 h 800100"/>
                <a:gd name="connsiteX52" fmla="*/ 218123 w 685800"/>
                <a:gd name="connsiteY52" fmla="*/ 245745 h 800100"/>
                <a:gd name="connsiteX53" fmla="*/ 271462 w 685800"/>
                <a:gd name="connsiteY53" fmla="*/ 245745 h 800100"/>
                <a:gd name="connsiteX54" fmla="*/ 271462 w 685800"/>
                <a:gd name="connsiteY54" fmla="*/ 300038 h 800100"/>
                <a:gd name="connsiteX55" fmla="*/ 200025 w 685800"/>
                <a:gd name="connsiteY55" fmla="*/ 400050 h 800100"/>
                <a:gd name="connsiteX56" fmla="*/ 267653 w 685800"/>
                <a:gd name="connsiteY56" fmla="*/ 468630 h 800100"/>
                <a:gd name="connsiteX57" fmla="*/ 200025 w 685800"/>
                <a:gd name="connsiteY57" fmla="*/ 468630 h 800100"/>
                <a:gd name="connsiteX58" fmla="*/ 200025 w 685800"/>
                <a:gd name="connsiteY58" fmla="*/ 400050 h 800100"/>
                <a:gd name="connsiteX59" fmla="*/ 200025 w 685800"/>
                <a:gd name="connsiteY59" fmla="*/ 254317 h 800100"/>
                <a:gd name="connsiteX60" fmla="*/ 271462 w 685800"/>
                <a:gd name="connsiteY60" fmla="*/ 326707 h 800100"/>
                <a:gd name="connsiteX61" fmla="*/ 271462 w 685800"/>
                <a:gd name="connsiteY61" fmla="*/ 341947 h 800100"/>
                <a:gd name="connsiteX62" fmla="*/ 200025 w 685800"/>
                <a:gd name="connsiteY62" fmla="*/ 341947 h 800100"/>
                <a:gd name="connsiteX63" fmla="*/ 200025 w 685800"/>
                <a:gd name="connsiteY63" fmla="*/ 254317 h 800100"/>
                <a:gd name="connsiteX64" fmla="*/ 271462 w 685800"/>
                <a:gd name="connsiteY64" fmla="*/ 445770 h 800100"/>
                <a:gd name="connsiteX65" fmla="*/ 200025 w 685800"/>
                <a:gd name="connsiteY65" fmla="*/ 373380 h 800100"/>
                <a:gd name="connsiteX66" fmla="*/ 200025 w 685800"/>
                <a:gd name="connsiteY66" fmla="*/ 361950 h 800100"/>
                <a:gd name="connsiteX67" fmla="*/ 271462 w 685800"/>
                <a:gd name="connsiteY67" fmla="*/ 361950 h 800100"/>
                <a:gd name="connsiteX68" fmla="*/ 271462 w 685800"/>
                <a:gd name="connsiteY68" fmla="*/ 445770 h 800100"/>
                <a:gd name="connsiteX69" fmla="*/ 271462 w 685800"/>
                <a:gd name="connsiteY69" fmla="*/ 570547 h 800100"/>
                <a:gd name="connsiteX70" fmla="*/ 200025 w 685800"/>
                <a:gd name="connsiteY70" fmla="*/ 498158 h 800100"/>
                <a:gd name="connsiteX71" fmla="*/ 200025 w 685800"/>
                <a:gd name="connsiteY71" fmla="*/ 488633 h 800100"/>
                <a:gd name="connsiteX72" fmla="*/ 271462 w 685800"/>
                <a:gd name="connsiteY72" fmla="*/ 488633 h 800100"/>
                <a:gd name="connsiteX73" fmla="*/ 271462 w 685800"/>
                <a:gd name="connsiteY73" fmla="*/ 570547 h 800100"/>
                <a:gd name="connsiteX74" fmla="*/ 271462 w 685800"/>
                <a:gd name="connsiteY74" fmla="*/ 696277 h 800100"/>
                <a:gd name="connsiteX75" fmla="*/ 207645 w 685800"/>
                <a:gd name="connsiteY75" fmla="*/ 631508 h 800100"/>
                <a:gd name="connsiteX76" fmla="*/ 271462 w 685800"/>
                <a:gd name="connsiteY76" fmla="*/ 631508 h 800100"/>
                <a:gd name="connsiteX77" fmla="*/ 271462 w 685800"/>
                <a:gd name="connsiteY77" fmla="*/ 696277 h 800100"/>
                <a:gd name="connsiteX78" fmla="*/ 200025 w 685800"/>
                <a:gd name="connsiteY78" fmla="*/ 613410 h 800100"/>
                <a:gd name="connsiteX79" fmla="*/ 200025 w 685800"/>
                <a:gd name="connsiteY79" fmla="*/ 525780 h 800100"/>
                <a:gd name="connsiteX80" fmla="*/ 271462 w 685800"/>
                <a:gd name="connsiteY80" fmla="*/ 598170 h 800100"/>
                <a:gd name="connsiteX81" fmla="*/ 271462 w 685800"/>
                <a:gd name="connsiteY81" fmla="*/ 613410 h 800100"/>
                <a:gd name="connsiteX82" fmla="*/ 200025 w 685800"/>
                <a:gd name="connsiteY82" fmla="*/ 613410 h 800100"/>
                <a:gd name="connsiteX83" fmla="*/ 205740 w 685800"/>
                <a:gd name="connsiteY83" fmla="*/ 46672 h 800100"/>
                <a:gd name="connsiteX84" fmla="*/ 205740 w 685800"/>
                <a:gd name="connsiteY84" fmla="*/ 157163 h 800100"/>
                <a:gd name="connsiteX85" fmla="*/ 178118 w 685800"/>
                <a:gd name="connsiteY85" fmla="*/ 157163 h 800100"/>
                <a:gd name="connsiteX86" fmla="*/ 178118 w 685800"/>
                <a:gd name="connsiteY86" fmla="*/ 178117 h 800100"/>
                <a:gd name="connsiteX87" fmla="*/ 64770 w 685800"/>
                <a:gd name="connsiteY87" fmla="*/ 178117 h 800100"/>
                <a:gd name="connsiteX88" fmla="*/ 53340 w 685800"/>
                <a:gd name="connsiteY88" fmla="*/ 178117 h 800100"/>
                <a:gd name="connsiteX89" fmla="*/ 205740 w 685800"/>
                <a:gd name="connsiteY89" fmla="*/ 46672 h 800100"/>
                <a:gd name="connsiteX90" fmla="*/ 625793 w 685800"/>
                <a:gd name="connsiteY90" fmla="*/ 178117 h 800100"/>
                <a:gd name="connsiteX91" fmla="*/ 286703 w 685800"/>
                <a:gd name="connsiteY91" fmla="*/ 178117 h 800100"/>
                <a:gd name="connsiteX92" fmla="*/ 286703 w 685800"/>
                <a:gd name="connsiteY92" fmla="*/ 157163 h 800100"/>
                <a:gd name="connsiteX93" fmla="*/ 259080 w 685800"/>
                <a:gd name="connsiteY93" fmla="*/ 157163 h 800100"/>
                <a:gd name="connsiteX94" fmla="*/ 259080 w 685800"/>
                <a:gd name="connsiteY94" fmla="*/ 30480 h 800100"/>
                <a:gd name="connsiteX95" fmla="*/ 625793 w 685800"/>
                <a:gd name="connsiteY95" fmla="*/ 178117 h 800100"/>
                <a:gd name="connsiteX96" fmla="*/ 646748 w 685800"/>
                <a:gd name="connsiteY96" fmla="*/ 214313 h 800100"/>
                <a:gd name="connsiteX97" fmla="*/ 671512 w 685800"/>
                <a:gd name="connsiteY97" fmla="*/ 214313 h 800100"/>
                <a:gd name="connsiteX98" fmla="*/ 671512 w 685800"/>
                <a:gd name="connsiteY98" fmla="*/ 468630 h 800100"/>
                <a:gd name="connsiteX99" fmla="*/ 646748 w 685800"/>
                <a:gd name="connsiteY99" fmla="*/ 468630 h 800100"/>
                <a:gd name="connsiteX100" fmla="*/ 646748 w 685800"/>
                <a:gd name="connsiteY100" fmla="*/ 214313 h 800100"/>
                <a:gd name="connsiteX101" fmla="*/ 271462 w 685800"/>
                <a:gd name="connsiteY101" fmla="*/ 214313 h 800100"/>
                <a:gd name="connsiteX102" fmla="*/ 271462 w 685800"/>
                <a:gd name="connsiteY102" fmla="*/ 226695 h 800100"/>
                <a:gd name="connsiteX103" fmla="*/ 200025 w 685800"/>
                <a:gd name="connsiteY103" fmla="*/ 226695 h 800100"/>
                <a:gd name="connsiteX104" fmla="*/ 200025 w 685800"/>
                <a:gd name="connsiteY104" fmla="*/ 214313 h 800100"/>
                <a:gd name="connsiteX105" fmla="*/ 271462 w 685800"/>
                <a:gd name="connsiteY105" fmla="*/ 214313 h 800100"/>
                <a:gd name="connsiteX106" fmla="*/ 271462 w 685800"/>
                <a:gd name="connsiteY106" fmla="*/ 745808 h 800100"/>
                <a:gd name="connsiteX107" fmla="*/ 200025 w 685800"/>
                <a:gd name="connsiteY107" fmla="*/ 745808 h 800100"/>
                <a:gd name="connsiteX108" fmla="*/ 200025 w 685800"/>
                <a:gd name="connsiteY108" fmla="*/ 651510 h 800100"/>
                <a:gd name="connsiteX109" fmla="*/ 271462 w 685800"/>
                <a:gd name="connsiteY109" fmla="*/ 723900 h 800100"/>
                <a:gd name="connsiteX110" fmla="*/ 271462 w 685800"/>
                <a:gd name="connsiteY110" fmla="*/ 745808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85800" h="800100">
                  <a:moveTo>
                    <a:pt x="0" y="801052"/>
                  </a:moveTo>
                  <a:lnTo>
                    <a:pt x="0" y="801052"/>
                  </a:lnTo>
                  <a:cubicBezTo>
                    <a:pt x="0" y="802005"/>
                    <a:pt x="0" y="803910"/>
                    <a:pt x="0" y="804863"/>
                  </a:cubicBezTo>
                  <a:lnTo>
                    <a:pt x="518160" y="804863"/>
                  </a:lnTo>
                  <a:cubicBezTo>
                    <a:pt x="518160" y="803910"/>
                    <a:pt x="518160" y="802005"/>
                    <a:pt x="518160" y="801052"/>
                  </a:cubicBezTo>
                  <a:lnTo>
                    <a:pt x="518160" y="801052"/>
                  </a:lnTo>
                  <a:cubicBezTo>
                    <a:pt x="518160" y="782002"/>
                    <a:pt x="504825" y="766763"/>
                    <a:pt x="487680" y="768668"/>
                  </a:cubicBezTo>
                  <a:lnTo>
                    <a:pt x="471487" y="768668"/>
                  </a:lnTo>
                  <a:cubicBezTo>
                    <a:pt x="468630" y="753427"/>
                    <a:pt x="458153" y="742950"/>
                    <a:pt x="446723" y="744855"/>
                  </a:cubicBezTo>
                  <a:lnTo>
                    <a:pt x="302895" y="744855"/>
                  </a:lnTo>
                  <a:lnTo>
                    <a:pt x="302895" y="213360"/>
                  </a:lnTo>
                  <a:lnTo>
                    <a:pt x="641032" y="213360"/>
                  </a:lnTo>
                  <a:lnTo>
                    <a:pt x="641032" y="468630"/>
                  </a:lnTo>
                  <a:lnTo>
                    <a:pt x="636270" y="468630"/>
                  </a:lnTo>
                  <a:lnTo>
                    <a:pt x="636270" y="502920"/>
                  </a:lnTo>
                  <a:lnTo>
                    <a:pt x="651510" y="502920"/>
                  </a:lnTo>
                  <a:cubicBezTo>
                    <a:pt x="651510" y="504825"/>
                    <a:pt x="651510" y="506730"/>
                    <a:pt x="651510" y="506730"/>
                  </a:cubicBezTo>
                  <a:cubicBezTo>
                    <a:pt x="642937" y="513397"/>
                    <a:pt x="633412" y="522922"/>
                    <a:pt x="636270" y="535305"/>
                  </a:cubicBezTo>
                  <a:cubicBezTo>
                    <a:pt x="638175" y="545783"/>
                    <a:pt x="647700" y="552450"/>
                    <a:pt x="656273" y="553402"/>
                  </a:cubicBezTo>
                  <a:cubicBezTo>
                    <a:pt x="664845" y="554355"/>
                    <a:pt x="678180" y="551497"/>
                    <a:pt x="680085" y="539115"/>
                  </a:cubicBezTo>
                  <a:cubicBezTo>
                    <a:pt x="680085" y="536258"/>
                    <a:pt x="679132" y="534352"/>
                    <a:pt x="677228" y="533400"/>
                  </a:cubicBezTo>
                  <a:cubicBezTo>
                    <a:pt x="677228" y="533400"/>
                    <a:pt x="677228" y="536258"/>
                    <a:pt x="677228" y="536258"/>
                  </a:cubicBezTo>
                  <a:cubicBezTo>
                    <a:pt x="675323" y="541020"/>
                    <a:pt x="667703" y="543877"/>
                    <a:pt x="663893" y="543877"/>
                  </a:cubicBezTo>
                  <a:cubicBezTo>
                    <a:pt x="656273" y="543877"/>
                    <a:pt x="648653" y="541020"/>
                    <a:pt x="648653" y="525780"/>
                  </a:cubicBezTo>
                  <a:cubicBezTo>
                    <a:pt x="648653" y="518160"/>
                    <a:pt x="659130" y="515302"/>
                    <a:pt x="659130" y="515302"/>
                  </a:cubicBezTo>
                  <a:lnTo>
                    <a:pt x="659130" y="502920"/>
                  </a:lnTo>
                  <a:lnTo>
                    <a:pt x="681037" y="502920"/>
                  </a:lnTo>
                  <a:lnTo>
                    <a:pt x="681037" y="468630"/>
                  </a:lnTo>
                  <a:lnTo>
                    <a:pt x="678180" y="468630"/>
                  </a:lnTo>
                  <a:lnTo>
                    <a:pt x="678180" y="213360"/>
                  </a:lnTo>
                  <a:lnTo>
                    <a:pt x="688657" y="213360"/>
                  </a:lnTo>
                  <a:cubicBezTo>
                    <a:pt x="688657" y="212407"/>
                    <a:pt x="688657" y="210502"/>
                    <a:pt x="688657" y="209550"/>
                  </a:cubicBezTo>
                  <a:lnTo>
                    <a:pt x="688657" y="209550"/>
                  </a:lnTo>
                  <a:cubicBezTo>
                    <a:pt x="688657" y="190500"/>
                    <a:pt x="671512" y="175260"/>
                    <a:pt x="649605" y="177165"/>
                  </a:cubicBezTo>
                  <a:lnTo>
                    <a:pt x="641985" y="177165"/>
                  </a:lnTo>
                  <a:lnTo>
                    <a:pt x="259080" y="22860"/>
                  </a:lnTo>
                  <a:cubicBezTo>
                    <a:pt x="257175" y="10477"/>
                    <a:pt x="246698" y="0"/>
                    <a:pt x="233362" y="0"/>
                  </a:cubicBezTo>
                  <a:lnTo>
                    <a:pt x="232410" y="0"/>
                  </a:lnTo>
                  <a:cubicBezTo>
                    <a:pt x="218123" y="0"/>
                    <a:pt x="205740" y="11430"/>
                    <a:pt x="205740" y="25717"/>
                  </a:cubicBezTo>
                  <a:lnTo>
                    <a:pt x="205740" y="37147"/>
                  </a:lnTo>
                  <a:lnTo>
                    <a:pt x="39052" y="182880"/>
                  </a:lnTo>
                  <a:lnTo>
                    <a:pt x="40005" y="183832"/>
                  </a:lnTo>
                  <a:cubicBezTo>
                    <a:pt x="31432" y="189547"/>
                    <a:pt x="25717" y="199072"/>
                    <a:pt x="25717" y="209550"/>
                  </a:cubicBezTo>
                  <a:lnTo>
                    <a:pt x="25717" y="209550"/>
                  </a:lnTo>
                  <a:cubicBezTo>
                    <a:pt x="25717" y="210502"/>
                    <a:pt x="25717" y="212407"/>
                    <a:pt x="25717" y="213360"/>
                  </a:cubicBezTo>
                  <a:lnTo>
                    <a:pt x="167640" y="213360"/>
                  </a:lnTo>
                  <a:lnTo>
                    <a:pt x="167640" y="744855"/>
                  </a:lnTo>
                  <a:lnTo>
                    <a:pt x="64770" y="744855"/>
                  </a:lnTo>
                  <a:cubicBezTo>
                    <a:pt x="52388" y="742950"/>
                    <a:pt x="42863" y="753427"/>
                    <a:pt x="40005" y="768668"/>
                  </a:cubicBezTo>
                  <a:lnTo>
                    <a:pt x="31432" y="768668"/>
                  </a:lnTo>
                  <a:cubicBezTo>
                    <a:pt x="14288" y="766763"/>
                    <a:pt x="0" y="782002"/>
                    <a:pt x="0" y="801052"/>
                  </a:cubicBezTo>
                  <a:close/>
                  <a:moveTo>
                    <a:pt x="271462" y="300038"/>
                  </a:moveTo>
                  <a:lnTo>
                    <a:pt x="218123" y="245745"/>
                  </a:lnTo>
                  <a:lnTo>
                    <a:pt x="271462" y="245745"/>
                  </a:lnTo>
                  <a:lnTo>
                    <a:pt x="271462" y="300038"/>
                  </a:lnTo>
                  <a:close/>
                  <a:moveTo>
                    <a:pt x="200025" y="400050"/>
                  </a:moveTo>
                  <a:lnTo>
                    <a:pt x="267653" y="468630"/>
                  </a:lnTo>
                  <a:lnTo>
                    <a:pt x="200025" y="468630"/>
                  </a:lnTo>
                  <a:lnTo>
                    <a:pt x="200025" y="400050"/>
                  </a:lnTo>
                  <a:close/>
                  <a:moveTo>
                    <a:pt x="200025" y="254317"/>
                  </a:moveTo>
                  <a:lnTo>
                    <a:pt x="271462" y="326707"/>
                  </a:lnTo>
                  <a:lnTo>
                    <a:pt x="271462" y="341947"/>
                  </a:lnTo>
                  <a:lnTo>
                    <a:pt x="200025" y="341947"/>
                  </a:lnTo>
                  <a:lnTo>
                    <a:pt x="200025" y="254317"/>
                  </a:lnTo>
                  <a:close/>
                  <a:moveTo>
                    <a:pt x="271462" y="445770"/>
                  </a:moveTo>
                  <a:lnTo>
                    <a:pt x="200025" y="373380"/>
                  </a:lnTo>
                  <a:lnTo>
                    <a:pt x="200025" y="361950"/>
                  </a:lnTo>
                  <a:lnTo>
                    <a:pt x="271462" y="361950"/>
                  </a:lnTo>
                  <a:lnTo>
                    <a:pt x="271462" y="445770"/>
                  </a:lnTo>
                  <a:close/>
                  <a:moveTo>
                    <a:pt x="271462" y="570547"/>
                  </a:moveTo>
                  <a:lnTo>
                    <a:pt x="200025" y="498158"/>
                  </a:lnTo>
                  <a:lnTo>
                    <a:pt x="200025" y="488633"/>
                  </a:lnTo>
                  <a:lnTo>
                    <a:pt x="271462" y="488633"/>
                  </a:lnTo>
                  <a:lnTo>
                    <a:pt x="271462" y="570547"/>
                  </a:lnTo>
                  <a:close/>
                  <a:moveTo>
                    <a:pt x="271462" y="696277"/>
                  </a:moveTo>
                  <a:lnTo>
                    <a:pt x="207645" y="631508"/>
                  </a:lnTo>
                  <a:lnTo>
                    <a:pt x="271462" y="631508"/>
                  </a:lnTo>
                  <a:lnTo>
                    <a:pt x="271462" y="696277"/>
                  </a:lnTo>
                  <a:close/>
                  <a:moveTo>
                    <a:pt x="200025" y="613410"/>
                  </a:moveTo>
                  <a:lnTo>
                    <a:pt x="200025" y="525780"/>
                  </a:lnTo>
                  <a:lnTo>
                    <a:pt x="271462" y="598170"/>
                  </a:lnTo>
                  <a:lnTo>
                    <a:pt x="271462" y="613410"/>
                  </a:lnTo>
                  <a:lnTo>
                    <a:pt x="200025" y="613410"/>
                  </a:lnTo>
                  <a:close/>
                  <a:moveTo>
                    <a:pt x="205740" y="46672"/>
                  </a:moveTo>
                  <a:lnTo>
                    <a:pt x="205740" y="157163"/>
                  </a:lnTo>
                  <a:lnTo>
                    <a:pt x="178118" y="157163"/>
                  </a:lnTo>
                  <a:lnTo>
                    <a:pt x="178118" y="178117"/>
                  </a:lnTo>
                  <a:lnTo>
                    <a:pt x="64770" y="178117"/>
                  </a:lnTo>
                  <a:cubicBezTo>
                    <a:pt x="60960" y="178117"/>
                    <a:pt x="57150" y="178117"/>
                    <a:pt x="53340" y="178117"/>
                  </a:cubicBezTo>
                  <a:lnTo>
                    <a:pt x="205740" y="46672"/>
                  </a:lnTo>
                  <a:close/>
                  <a:moveTo>
                    <a:pt x="625793" y="178117"/>
                  </a:moveTo>
                  <a:lnTo>
                    <a:pt x="286703" y="178117"/>
                  </a:lnTo>
                  <a:lnTo>
                    <a:pt x="286703" y="157163"/>
                  </a:lnTo>
                  <a:lnTo>
                    <a:pt x="259080" y="157163"/>
                  </a:lnTo>
                  <a:lnTo>
                    <a:pt x="259080" y="30480"/>
                  </a:lnTo>
                  <a:lnTo>
                    <a:pt x="625793" y="178117"/>
                  </a:lnTo>
                  <a:close/>
                  <a:moveTo>
                    <a:pt x="646748" y="214313"/>
                  </a:moveTo>
                  <a:lnTo>
                    <a:pt x="671512" y="214313"/>
                  </a:lnTo>
                  <a:lnTo>
                    <a:pt x="671512" y="468630"/>
                  </a:lnTo>
                  <a:lnTo>
                    <a:pt x="646748" y="468630"/>
                  </a:lnTo>
                  <a:lnTo>
                    <a:pt x="646748" y="214313"/>
                  </a:lnTo>
                  <a:close/>
                  <a:moveTo>
                    <a:pt x="271462" y="214313"/>
                  </a:moveTo>
                  <a:lnTo>
                    <a:pt x="271462" y="226695"/>
                  </a:lnTo>
                  <a:lnTo>
                    <a:pt x="200025" y="226695"/>
                  </a:lnTo>
                  <a:lnTo>
                    <a:pt x="200025" y="214313"/>
                  </a:lnTo>
                  <a:lnTo>
                    <a:pt x="271462" y="214313"/>
                  </a:lnTo>
                  <a:close/>
                  <a:moveTo>
                    <a:pt x="271462" y="745808"/>
                  </a:moveTo>
                  <a:lnTo>
                    <a:pt x="200025" y="745808"/>
                  </a:lnTo>
                  <a:lnTo>
                    <a:pt x="200025" y="651510"/>
                  </a:lnTo>
                  <a:lnTo>
                    <a:pt x="271462" y="723900"/>
                  </a:lnTo>
                  <a:lnTo>
                    <a:pt x="271462" y="745808"/>
                  </a:ln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F0C5DAB5-CDC5-45AB-893D-E5DF4427218F}"/>
                </a:ext>
              </a:extLst>
            </p:cNvPr>
            <p:cNvSpPr/>
            <p:nvPr/>
          </p:nvSpPr>
          <p:spPr>
            <a:xfrm>
              <a:off x="10347122" y="2898890"/>
              <a:ext cx="85638" cy="78501"/>
            </a:xfrm>
            <a:custGeom>
              <a:avLst/>
              <a:gdLst>
                <a:gd name="connsiteX0" fmla="*/ 0 w 114300"/>
                <a:gd name="connsiteY0" fmla="*/ 0 h 104775"/>
                <a:gd name="connsiteX1" fmla="*/ 115252 w 114300"/>
                <a:gd name="connsiteY1" fmla="*/ 0 h 104775"/>
                <a:gd name="connsiteX2" fmla="*/ 115252 w 114300"/>
                <a:gd name="connsiteY2" fmla="*/ 109538 h 104775"/>
                <a:gd name="connsiteX3" fmla="*/ 0 w 114300"/>
                <a:gd name="connsiteY3" fmla="*/ 109538 h 104775"/>
              </a:gdLst>
              <a:ahLst/>
              <a:cxnLst>
                <a:cxn ang="0">
                  <a:pos x="connsiteX0" y="connsiteY0"/>
                </a:cxn>
                <a:cxn ang="0">
                  <a:pos x="connsiteX1" y="connsiteY1"/>
                </a:cxn>
                <a:cxn ang="0">
                  <a:pos x="connsiteX2" y="connsiteY2"/>
                </a:cxn>
                <a:cxn ang="0">
                  <a:pos x="connsiteX3" y="connsiteY3"/>
                </a:cxn>
              </a:cxnLst>
              <a:rect l="l" t="t" r="r" b="b"/>
              <a:pathLst>
                <a:path w="114300" h="104775">
                  <a:moveTo>
                    <a:pt x="0" y="0"/>
                  </a:moveTo>
                  <a:lnTo>
                    <a:pt x="115252" y="0"/>
                  </a:lnTo>
                  <a:lnTo>
                    <a:pt x="115252" y="109538"/>
                  </a:lnTo>
                  <a:lnTo>
                    <a:pt x="0" y="109538"/>
                  </a:ln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E8228D1C-A81F-4FBC-9DBC-0151BB8246EE}"/>
                </a:ext>
              </a:extLst>
            </p:cNvPr>
            <p:cNvSpPr/>
            <p:nvPr/>
          </p:nvSpPr>
          <p:spPr>
            <a:xfrm>
              <a:off x="10714651" y="2973824"/>
              <a:ext cx="78501" cy="157003"/>
            </a:xfrm>
            <a:custGeom>
              <a:avLst/>
              <a:gdLst>
                <a:gd name="connsiteX0" fmla="*/ 9525 w 104775"/>
                <a:gd name="connsiteY0" fmla="*/ 39052 h 209550"/>
                <a:gd name="connsiteX1" fmla="*/ 0 w 104775"/>
                <a:gd name="connsiteY1" fmla="*/ 38100 h 209550"/>
                <a:gd name="connsiteX2" fmla="*/ 0 w 104775"/>
                <a:gd name="connsiteY2" fmla="*/ 0 h 209550"/>
                <a:gd name="connsiteX3" fmla="*/ 31432 w 104775"/>
                <a:gd name="connsiteY3" fmla="*/ 4763 h 209550"/>
                <a:gd name="connsiteX4" fmla="*/ 32385 w 104775"/>
                <a:gd name="connsiteY4" fmla="*/ 28575 h 209550"/>
                <a:gd name="connsiteX5" fmla="*/ 47625 w 104775"/>
                <a:gd name="connsiteY5" fmla="*/ 37148 h 209550"/>
                <a:gd name="connsiteX6" fmla="*/ 67627 w 104775"/>
                <a:gd name="connsiteY6" fmla="*/ 24765 h 209550"/>
                <a:gd name="connsiteX7" fmla="*/ 89535 w 104775"/>
                <a:gd name="connsiteY7" fmla="*/ 48577 h 209550"/>
                <a:gd name="connsiteX8" fmla="*/ 74295 w 104775"/>
                <a:gd name="connsiteY8" fmla="*/ 67627 h 209550"/>
                <a:gd name="connsiteX9" fmla="*/ 80963 w 104775"/>
                <a:gd name="connsiteY9" fmla="*/ 83820 h 209550"/>
                <a:gd name="connsiteX10" fmla="*/ 104775 w 104775"/>
                <a:gd name="connsiteY10" fmla="*/ 87630 h 209550"/>
                <a:gd name="connsiteX11" fmla="*/ 105727 w 104775"/>
                <a:gd name="connsiteY11" fmla="*/ 120015 h 209550"/>
                <a:gd name="connsiteX12" fmla="*/ 81915 w 104775"/>
                <a:gd name="connsiteY12" fmla="*/ 124777 h 209550"/>
                <a:gd name="connsiteX13" fmla="*/ 76200 w 104775"/>
                <a:gd name="connsiteY13" fmla="*/ 140970 h 209550"/>
                <a:gd name="connsiteX14" fmla="*/ 92392 w 104775"/>
                <a:gd name="connsiteY14" fmla="*/ 159068 h 209550"/>
                <a:gd name="connsiteX15" fmla="*/ 72390 w 104775"/>
                <a:gd name="connsiteY15" fmla="*/ 184785 h 209550"/>
                <a:gd name="connsiteX16" fmla="*/ 50482 w 104775"/>
                <a:gd name="connsiteY16" fmla="*/ 173355 h 209550"/>
                <a:gd name="connsiteX17" fmla="*/ 36195 w 104775"/>
                <a:gd name="connsiteY17" fmla="*/ 181927 h 209550"/>
                <a:gd name="connsiteX18" fmla="*/ 37147 w 104775"/>
                <a:gd name="connsiteY18" fmla="*/ 206693 h 209550"/>
                <a:gd name="connsiteX19" fmla="*/ 5715 w 104775"/>
                <a:gd name="connsiteY19" fmla="*/ 213360 h 209550"/>
                <a:gd name="connsiteX20" fmla="*/ 952 w 104775"/>
                <a:gd name="connsiteY20" fmla="*/ 201930 h 209550"/>
                <a:gd name="connsiteX21" fmla="*/ 952 w 104775"/>
                <a:gd name="connsiteY21" fmla="*/ 172402 h 209550"/>
                <a:gd name="connsiteX22" fmla="*/ 56197 w 104775"/>
                <a:gd name="connsiteY22" fmla="*/ 143827 h 209550"/>
                <a:gd name="connsiteX23" fmla="*/ 67627 w 104775"/>
                <a:gd name="connsiteY23" fmla="*/ 116205 h 209550"/>
                <a:gd name="connsiteX24" fmla="*/ 9525 w 104775"/>
                <a:gd name="connsiteY24" fmla="*/ 39052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775" h="209550">
                  <a:moveTo>
                    <a:pt x="9525" y="39052"/>
                  </a:moveTo>
                  <a:cubicBezTo>
                    <a:pt x="6667" y="39052"/>
                    <a:pt x="2857" y="38100"/>
                    <a:pt x="0" y="38100"/>
                  </a:cubicBezTo>
                  <a:lnTo>
                    <a:pt x="0" y="0"/>
                  </a:lnTo>
                  <a:lnTo>
                    <a:pt x="31432" y="4763"/>
                  </a:lnTo>
                  <a:lnTo>
                    <a:pt x="32385" y="28575"/>
                  </a:lnTo>
                  <a:cubicBezTo>
                    <a:pt x="38100" y="30480"/>
                    <a:pt x="42863" y="33337"/>
                    <a:pt x="47625" y="37148"/>
                  </a:cubicBezTo>
                  <a:lnTo>
                    <a:pt x="67627" y="24765"/>
                  </a:lnTo>
                  <a:lnTo>
                    <a:pt x="89535" y="48577"/>
                  </a:lnTo>
                  <a:lnTo>
                    <a:pt x="74295" y="67627"/>
                  </a:lnTo>
                  <a:cubicBezTo>
                    <a:pt x="77152" y="72390"/>
                    <a:pt x="79057" y="78105"/>
                    <a:pt x="80963" y="83820"/>
                  </a:cubicBezTo>
                  <a:lnTo>
                    <a:pt x="104775" y="87630"/>
                  </a:lnTo>
                  <a:lnTo>
                    <a:pt x="105727" y="120015"/>
                  </a:lnTo>
                  <a:lnTo>
                    <a:pt x="81915" y="124777"/>
                  </a:lnTo>
                  <a:cubicBezTo>
                    <a:pt x="80963" y="130493"/>
                    <a:pt x="79057" y="135255"/>
                    <a:pt x="76200" y="140970"/>
                  </a:cubicBezTo>
                  <a:lnTo>
                    <a:pt x="92392" y="159068"/>
                  </a:lnTo>
                  <a:lnTo>
                    <a:pt x="72390" y="184785"/>
                  </a:lnTo>
                  <a:lnTo>
                    <a:pt x="50482" y="173355"/>
                  </a:lnTo>
                  <a:cubicBezTo>
                    <a:pt x="45720" y="177165"/>
                    <a:pt x="40957" y="180023"/>
                    <a:pt x="36195" y="181927"/>
                  </a:cubicBezTo>
                  <a:lnTo>
                    <a:pt x="37147" y="206693"/>
                  </a:lnTo>
                  <a:lnTo>
                    <a:pt x="5715" y="213360"/>
                  </a:lnTo>
                  <a:lnTo>
                    <a:pt x="952" y="201930"/>
                  </a:lnTo>
                  <a:lnTo>
                    <a:pt x="952" y="172402"/>
                  </a:lnTo>
                  <a:cubicBezTo>
                    <a:pt x="22860" y="172402"/>
                    <a:pt x="43815" y="160973"/>
                    <a:pt x="56197" y="143827"/>
                  </a:cubicBezTo>
                  <a:cubicBezTo>
                    <a:pt x="61913" y="135255"/>
                    <a:pt x="65722" y="126682"/>
                    <a:pt x="67627" y="116205"/>
                  </a:cubicBezTo>
                  <a:cubicBezTo>
                    <a:pt x="71438" y="79057"/>
                    <a:pt x="45720" y="44768"/>
                    <a:pt x="9525" y="39052"/>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7BEC31B7-F929-4AAF-AE1B-4E3B039E0C59}"/>
                </a:ext>
              </a:extLst>
            </p:cNvPr>
            <p:cNvSpPr/>
            <p:nvPr/>
          </p:nvSpPr>
          <p:spPr>
            <a:xfrm>
              <a:off x="10635436" y="2973824"/>
              <a:ext cx="78501" cy="149866"/>
            </a:xfrm>
            <a:custGeom>
              <a:avLst/>
              <a:gdLst>
                <a:gd name="connsiteX0" fmla="*/ 21908 w 104775"/>
                <a:gd name="connsiteY0" fmla="*/ 99060 h 200025"/>
                <a:gd name="connsiteX1" fmla="*/ 0 w 104775"/>
                <a:gd name="connsiteY1" fmla="*/ 87630 h 200025"/>
                <a:gd name="connsiteX2" fmla="*/ 10478 w 104775"/>
                <a:gd name="connsiteY2" fmla="*/ 57150 h 200025"/>
                <a:gd name="connsiteX3" fmla="*/ 34290 w 104775"/>
                <a:gd name="connsiteY3" fmla="*/ 60960 h 200025"/>
                <a:gd name="connsiteX4" fmla="*/ 44767 w 104775"/>
                <a:gd name="connsiteY4" fmla="*/ 47625 h 200025"/>
                <a:gd name="connsiteX5" fmla="*/ 36195 w 104775"/>
                <a:gd name="connsiteY5" fmla="*/ 25718 h 200025"/>
                <a:gd name="connsiteX6" fmla="*/ 63817 w 104775"/>
                <a:gd name="connsiteY6" fmla="*/ 8573 h 200025"/>
                <a:gd name="connsiteX7" fmla="*/ 80010 w 104775"/>
                <a:gd name="connsiteY7" fmla="*/ 26670 h 200025"/>
                <a:gd name="connsiteX8" fmla="*/ 97155 w 104775"/>
                <a:gd name="connsiteY8" fmla="*/ 22860 h 200025"/>
                <a:gd name="connsiteX9" fmla="*/ 104775 w 104775"/>
                <a:gd name="connsiteY9" fmla="*/ 0 h 200025"/>
                <a:gd name="connsiteX10" fmla="*/ 105728 w 104775"/>
                <a:gd name="connsiteY10" fmla="*/ 0 h 200025"/>
                <a:gd name="connsiteX11" fmla="*/ 105728 w 104775"/>
                <a:gd name="connsiteY11" fmla="*/ 38100 h 200025"/>
                <a:gd name="connsiteX12" fmla="*/ 78105 w 104775"/>
                <a:gd name="connsiteY12" fmla="*/ 43815 h 200025"/>
                <a:gd name="connsiteX13" fmla="*/ 42863 w 104775"/>
                <a:gd name="connsiteY13" fmla="*/ 80010 h 200025"/>
                <a:gd name="connsiteX14" fmla="*/ 39053 w 104775"/>
                <a:gd name="connsiteY14" fmla="*/ 94298 h 200025"/>
                <a:gd name="connsiteX15" fmla="*/ 60008 w 104775"/>
                <a:gd name="connsiteY15" fmla="*/ 153352 h 200025"/>
                <a:gd name="connsiteX16" fmla="*/ 95250 w 104775"/>
                <a:gd name="connsiteY16" fmla="*/ 170498 h 200025"/>
                <a:gd name="connsiteX17" fmla="*/ 105728 w 104775"/>
                <a:gd name="connsiteY17" fmla="*/ 171450 h 200025"/>
                <a:gd name="connsiteX18" fmla="*/ 105728 w 104775"/>
                <a:gd name="connsiteY18" fmla="*/ 198120 h 200025"/>
                <a:gd name="connsiteX19" fmla="*/ 100965 w 104775"/>
                <a:gd name="connsiteY19" fmla="*/ 186690 h 200025"/>
                <a:gd name="connsiteX20" fmla="*/ 93345 w 104775"/>
                <a:gd name="connsiteY20" fmla="*/ 185737 h 200025"/>
                <a:gd name="connsiteX21" fmla="*/ 84772 w 104775"/>
                <a:gd name="connsiteY21" fmla="*/ 183832 h 200025"/>
                <a:gd name="connsiteX22" fmla="*/ 69533 w 104775"/>
                <a:gd name="connsiteY22" fmla="*/ 202882 h 200025"/>
                <a:gd name="connsiteX23" fmla="*/ 40958 w 104775"/>
                <a:gd name="connsiteY23" fmla="*/ 187643 h 200025"/>
                <a:gd name="connsiteX24" fmla="*/ 48578 w 104775"/>
                <a:gd name="connsiteY24" fmla="*/ 164782 h 200025"/>
                <a:gd name="connsiteX25" fmla="*/ 37147 w 104775"/>
                <a:gd name="connsiteY25" fmla="*/ 152400 h 200025"/>
                <a:gd name="connsiteX26" fmla="*/ 13335 w 104775"/>
                <a:gd name="connsiteY26" fmla="*/ 157162 h 200025"/>
                <a:gd name="connsiteX27" fmla="*/ 953 w 104775"/>
                <a:gd name="connsiteY27" fmla="*/ 126682 h 200025"/>
                <a:gd name="connsiteX28" fmla="*/ 21908 w 104775"/>
                <a:gd name="connsiteY28" fmla="*/ 114300 h 200025"/>
                <a:gd name="connsiteX29" fmla="*/ 21908 w 104775"/>
                <a:gd name="connsiteY29" fmla="*/ 9906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775" h="200025">
                  <a:moveTo>
                    <a:pt x="21908" y="99060"/>
                  </a:moveTo>
                  <a:lnTo>
                    <a:pt x="0" y="87630"/>
                  </a:lnTo>
                  <a:lnTo>
                    <a:pt x="10478" y="57150"/>
                  </a:lnTo>
                  <a:lnTo>
                    <a:pt x="34290" y="60960"/>
                  </a:lnTo>
                  <a:cubicBezTo>
                    <a:pt x="37147" y="56198"/>
                    <a:pt x="40958" y="51435"/>
                    <a:pt x="44767" y="47625"/>
                  </a:cubicBezTo>
                  <a:lnTo>
                    <a:pt x="36195" y="25718"/>
                  </a:lnTo>
                  <a:lnTo>
                    <a:pt x="63817" y="8573"/>
                  </a:lnTo>
                  <a:lnTo>
                    <a:pt x="80010" y="26670"/>
                  </a:lnTo>
                  <a:cubicBezTo>
                    <a:pt x="85725" y="24765"/>
                    <a:pt x="91440" y="23812"/>
                    <a:pt x="97155" y="22860"/>
                  </a:cubicBezTo>
                  <a:lnTo>
                    <a:pt x="104775" y="0"/>
                  </a:lnTo>
                  <a:lnTo>
                    <a:pt x="105728" y="0"/>
                  </a:lnTo>
                  <a:lnTo>
                    <a:pt x="105728" y="38100"/>
                  </a:lnTo>
                  <a:cubicBezTo>
                    <a:pt x="96203" y="38100"/>
                    <a:pt x="86678" y="40005"/>
                    <a:pt x="78105" y="43815"/>
                  </a:cubicBezTo>
                  <a:cubicBezTo>
                    <a:pt x="61913" y="50482"/>
                    <a:pt x="49530" y="63818"/>
                    <a:pt x="42863" y="80010"/>
                  </a:cubicBezTo>
                  <a:cubicBezTo>
                    <a:pt x="40958" y="84773"/>
                    <a:pt x="39053" y="89535"/>
                    <a:pt x="39053" y="94298"/>
                  </a:cubicBezTo>
                  <a:cubicBezTo>
                    <a:pt x="35242" y="117157"/>
                    <a:pt x="44767" y="139065"/>
                    <a:pt x="60008" y="153352"/>
                  </a:cubicBezTo>
                  <a:cubicBezTo>
                    <a:pt x="69533" y="161925"/>
                    <a:pt x="81915" y="167640"/>
                    <a:pt x="95250" y="170498"/>
                  </a:cubicBezTo>
                  <a:cubicBezTo>
                    <a:pt x="99060" y="171450"/>
                    <a:pt x="101917" y="171450"/>
                    <a:pt x="105728" y="171450"/>
                  </a:cubicBezTo>
                  <a:lnTo>
                    <a:pt x="105728" y="198120"/>
                  </a:lnTo>
                  <a:lnTo>
                    <a:pt x="100965" y="186690"/>
                  </a:lnTo>
                  <a:cubicBezTo>
                    <a:pt x="98108" y="186690"/>
                    <a:pt x="95250" y="186690"/>
                    <a:pt x="93345" y="185737"/>
                  </a:cubicBezTo>
                  <a:cubicBezTo>
                    <a:pt x="90488" y="185737"/>
                    <a:pt x="87630" y="184785"/>
                    <a:pt x="84772" y="183832"/>
                  </a:cubicBezTo>
                  <a:lnTo>
                    <a:pt x="69533" y="202882"/>
                  </a:lnTo>
                  <a:lnTo>
                    <a:pt x="40958" y="187643"/>
                  </a:lnTo>
                  <a:lnTo>
                    <a:pt x="48578" y="164782"/>
                  </a:lnTo>
                  <a:cubicBezTo>
                    <a:pt x="44767" y="160973"/>
                    <a:pt x="40958" y="157162"/>
                    <a:pt x="37147" y="152400"/>
                  </a:cubicBezTo>
                  <a:lnTo>
                    <a:pt x="13335" y="157162"/>
                  </a:lnTo>
                  <a:lnTo>
                    <a:pt x="953" y="126682"/>
                  </a:lnTo>
                  <a:lnTo>
                    <a:pt x="21908" y="114300"/>
                  </a:lnTo>
                  <a:cubicBezTo>
                    <a:pt x="21908" y="110490"/>
                    <a:pt x="21908" y="104775"/>
                    <a:pt x="21908" y="99060"/>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D5C294E4-11B5-417F-B8BD-3BA93B7512B6}"/>
                </a:ext>
              </a:extLst>
            </p:cNvPr>
            <p:cNvSpPr/>
            <p:nvPr/>
          </p:nvSpPr>
          <p:spPr>
            <a:xfrm>
              <a:off x="10713937" y="3003083"/>
              <a:ext cx="49955" cy="99911"/>
            </a:xfrm>
            <a:custGeom>
              <a:avLst/>
              <a:gdLst>
                <a:gd name="connsiteX0" fmla="*/ 53340 w 66675"/>
                <a:gd name="connsiteY0" fmla="*/ 74295 h 133350"/>
                <a:gd name="connsiteX1" fmla="*/ 8572 w 66675"/>
                <a:gd name="connsiteY1" fmla="*/ 14288 h 133350"/>
                <a:gd name="connsiteX2" fmla="*/ 953 w 66675"/>
                <a:gd name="connsiteY2" fmla="*/ 13335 h 133350"/>
                <a:gd name="connsiteX3" fmla="*/ 953 w 66675"/>
                <a:gd name="connsiteY3" fmla="*/ 0 h 133350"/>
                <a:gd name="connsiteX4" fmla="*/ 953 w 66675"/>
                <a:gd name="connsiteY4" fmla="*/ 0 h 133350"/>
                <a:gd name="connsiteX5" fmla="*/ 953 w 66675"/>
                <a:gd name="connsiteY5" fmla="*/ 0 h 133350"/>
                <a:gd name="connsiteX6" fmla="*/ 10478 w 66675"/>
                <a:gd name="connsiteY6" fmla="*/ 953 h 133350"/>
                <a:gd name="connsiteX7" fmla="*/ 66675 w 66675"/>
                <a:gd name="connsiteY7" fmla="*/ 77153 h 133350"/>
                <a:gd name="connsiteX8" fmla="*/ 55245 w 66675"/>
                <a:gd name="connsiteY8" fmla="*/ 104775 h 133350"/>
                <a:gd name="connsiteX9" fmla="*/ 0 w 66675"/>
                <a:gd name="connsiteY9" fmla="*/ 133350 h 133350"/>
                <a:gd name="connsiteX10" fmla="*/ 0 w 66675"/>
                <a:gd name="connsiteY10" fmla="*/ 120015 h 133350"/>
                <a:gd name="connsiteX11" fmla="*/ 53340 w 66675"/>
                <a:gd name="connsiteY11" fmla="*/ 7429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133350">
                  <a:moveTo>
                    <a:pt x="53340" y="74295"/>
                  </a:moveTo>
                  <a:cubicBezTo>
                    <a:pt x="58103" y="45720"/>
                    <a:pt x="37147" y="18097"/>
                    <a:pt x="8572" y="14288"/>
                  </a:cubicBezTo>
                  <a:cubicBezTo>
                    <a:pt x="5715" y="14288"/>
                    <a:pt x="3810" y="13335"/>
                    <a:pt x="953" y="13335"/>
                  </a:cubicBezTo>
                  <a:lnTo>
                    <a:pt x="953" y="0"/>
                  </a:lnTo>
                  <a:lnTo>
                    <a:pt x="953" y="0"/>
                  </a:lnTo>
                  <a:lnTo>
                    <a:pt x="953" y="0"/>
                  </a:lnTo>
                  <a:cubicBezTo>
                    <a:pt x="3810" y="0"/>
                    <a:pt x="7620" y="0"/>
                    <a:pt x="10478" y="953"/>
                  </a:cubicBezTo>
                  <a:cubicBezTo>
                    <a:pt x="47625" y="6667"/>
                    <a:pt x="72390" y="40005"/>
                    <a:pt x="66675" y="77153"/>
                  </a:cubicBezTo>
                  <a:cubicBezTo>
                    <a:pt x="64770" y="87630"/>
                    <a:pt x="60960" y="97155"/>
                    <a:pt x="55245" y="104775"/>
                  </a:cubicBezTo>
                  <a:cubicBezTo>
                    <a:pt x="42863" y="122872"/>
                    <a:pt x="22860" y="133350"/>
                    <a:pt x="0" y="133350"/>
                  </a:cubicBezTo>
                  <a:lnTo>
                    <a:pt x="0" y="120015"/>
                  </a:lnTo>
                  <a:cubicBezTo>
                    <a:pt x="26670" y="119063"/>
                    <a:pt x="49530" y="100965"/>
                    <a:pt x="53340" y="74295"/>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BD18227F-7820-429D-9E94-0A6C73DD1D51}"/>
                </a:ext>
              </a:extLst>
            </p:cNvPr>
            <p:cNvSpPr/>
            <p:nvPr/>
          </p:nvSpPr>
          <p:spPr>
            <a:xfrm>
              <a:off x="10664023" y="3003083"/>
              <a:ext cx="49955" cy="99911"/>
            </a:xfrm>
            <a:custGeom>
              <a:avLst/>
              <a:gdLst>
                <a:gd name="connsiteX0" fmla="*/ 21852 w 66675"/>
                <a:gd name="connsiteY0" fmla="*/ 116205 h 133350"/>
                <a:gd name="connsiteX1" fmla="*/ 897 w 66675"/>
                <a:gd name="connsiteY1" fmla="*/ 57150 h 133350"/>
                <a:gd name="connsiteX2" fmla="*/ 4707 w 66675"/>
                <a:gd name="connsiteY2" fmla="*/ 41910 h 133350"/>
                <a:gd name="connsiteX3" fmla="*/ 39950 w 66675"/>
                <a:gd name="connsiteY3" fmla="*/ 5715 h 133350"/>
                <a:gd name="connsiteX4" fmla="*/ 67572 w 66675"/>
                <a:gd name="connsiteY4" fmla="*/ 0 h 133350"/>
                <a:gd name="connsiteX5" fmla="*/ 67572 w 66675"/>
                <a:gd name="connsiteY5" fmla="*/ 13335 h 133350"/>
                <a:gd name="connsiteX6" fmla="*/ 14232 w 66675"/>
                <a:gd name="connsiteY6" fmla="*/ 59055 h 133350"/>
                <a:gd name="connsiteX7" fmla="*/ 59000 w 66675"/>
                <a:gd name="connsiteY7" fmla="*/ 119063 h 133350"/>
                <a:gd name="connsiteX8" fmla="*/ 67572 w 66675"/>
                <a:gd name="connsiteY8" fmla="*/ 120015 h 133350"/>
                <a:gd name="connsiteX9" fmla="*/ 67572 w 66675"/>
                <a:gd name="connsiteY9" fmla="*/ 133350 h 133350"/>
                <a:gd name="connsiteX10" fmla="*/ 67572 w 66675"/>
                <a:gd name="connsiteY10" fmla="*/ 133350 h 133350"/>
                <a:gd name="connsiteX11" fmla="*/ 57095 w 66675"/>
                <a:gd name="connsiteY11" fmla="*/ 132397 h 133350"/>
                <a:gd name="connsiteX12" fmla="*/ 21852 w 66675"/>
                <a:gd name="connsiteY12" fmla="*/ 1162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133350">
                  <a:moveTo>
                    <a:pt x="21852" y="116205"/>
                  </a:moveTo>
                  <a:cubicBezTo>
                    <a:pt x="5660" y="101917"/>
                    <a:pt x="-2913" y="80010"/>
                    <a:pt x="897" y="57150"/>
                  </a:cubicBezTo>
                  <a:cubicBezTo>
                    <a:pt x="1850" y="52388"/>
                    <a:pt x="2802" y="46672"/>
                    <a:pt x="4707" y="41910"/>
                  </a:cubicBezTo>
                  <a:cubicBezTo>
                    <a:pt x="11375" y="25717"/>
                    <a:pt x="23757" y="12383"/>
                    <a:pt x="39950" y="5715"/>
                  </a:cubicBezTo>
                  <a:cubicBezTo>
                    <a:pt x="48522" y="1905"/>
                    <a:pt x="57095" y="0"/>
                    <a:pt x="67572" y="0"/>
                  </a:cubicBezTo>
                  <a:lnTo>
                    <a:pt x="67572" y="13335"/>
                  </a:lnTo>
                  <a:cubicBezTo>
                    <a:pt x="41855" y="13335"/>
                    <a:pt x="18042" y="32385"/>
                    <a:pt x="14232" y="59055"/>
                  </a:cubicBezTo>
                  <a:cubicBezTo>
                    <a:pt x="9470" y="87630"/>
                    <a:pt x="30425" y="115253"/>
                    <a:pt x="59000" y="119063"/>
                  </a:cubicBezTo>
                  <a:cubicBezTo>
                    <a:pt x="61857" y="119063"/>
                    <a:pt x="64715" y="120015"/>
                    <a:pt x="67572" y="120015"/>
                  </a:cubicBezTo>
                  <a:lnTo>
                    <a:pt x="67572" y="133350"/>
                  </a:lnTo>
                  <a:lnTo>
                    <a:pt x="67572" y="133350"/>
                  </a:lnTo>
                  <a:cubicBezTo>
                    <a:pt x="63762" y="133350"/>
                    <a:pt x="60905" y="133350"/>
                    <a:pt x="57095" y="132397"/>
                  </a:cubicBezTo>
                  <a:cubicBezTo>
                    <a:pt x="43760" y="130492"/>
                    <a:pt x="31377" y="124778"/>
                    <a:pt x="21852" y="116205"/>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6F3EDFFE-CEFE-4A56-989E-12406B1357A1}"/>
                </a:ext>
              </a:extLst>
            </p:cNvPr>
            <p:cNvSpPr/>
            <p:nvPr/>
          </p:nvSpPr>
          <p:spPr>
            <a:xfrm>
              <a:off x="10573348" y="3152235"/>
              <a:ext cx="85638" cy="85638"/>
            </a:xfrm>
            <a:custGeom>
              <a:avLst/>
              <a:gdLst>
                <a:gd name="connsiteX0" fmla="*/ 18097 w 114300"/>
                <a:gd name="connsiteY0" fmla="*/ 75248 h 114300"/>
                <a:gd name="connsiteX1" fmla="*/ 8572 w 114300"/>
                <a:gd name="connsiteY1" fmla="*/ 84773 h 114300"/>
                <a:gd name="connsiteX2" fmla="*/ 19050 w 114300"/>
                <a:gd name="connsiteY2" fmla="*/ 100013 h 114300"/>
                <a:gd name="connsiteX3" fmla="*/ 31433 w 114300"/>
                <a:gd name="connsiteY3" fmla="*/ 94298 h 114300"/>
                <a:gd name="connsiteX4" fmla="*/ 35242 w 114300"/>
                <a:gd name="connsiteY4" fmla="*/ 97155 h 114300"/>
                <a:gd name="connsiteX5" fmla="*/ 39052 w 114300"/>
                <a:gd name="connsiteY5" fmla="*/ 100013 h 114300"/>
                <a:gd name="connsiteX6" fmla="*/ 38100 w 114300"/>
                <a:gd name="connsiteY6" fmla="*/ 106680 h 114300"/>
                <a:gd name="connsiteX7" fmla="*/ 37147 w 114300"/>
                <a:gd name="connsiteY7" fmla="*/ 113348 h 114300"/>
                <a:gd name="connsiteX8" fmla="*/ 54292 w 114300"/>
                <a:gd name="connsiteY8" fmla="*/ 118110 h 114300"/>
                <a:gd name="connsiteX9" fmla="*/ 60008 w 114300"/>
                <a:gd name="connsiteY9" fmla="*/ 105728 h 114300"/>
                <a:gd name="connsiteX10" fmla="*/ 69533 w 114300"/>
                <a:gd name="connsiteY10" fmla="*/ 104775 h 114300"/>
                <a:gd name="connsiteX11" fmla="*/ 77152 w 114300"/>
                <a:gd name="connsiteY11" fmla="*/ 116205 h 114300"/>
                <a:gd name="connsiteX12" fmla="*/ 93345 w 114300"/>
                <a:gd name="connsiteY12" fmla="*/ 108585 h 114300"/>
                <a:gd name="connsiteX13" fmla="*/ 89535 w 114300"/>
                <a:gd name="connsiteY13" fmla="*/ 95250 h 114300"/>
                <a:gd name="connsiteX14" fmla="*/ 96202 w 114300"/>
                <a:gd name="connsiteY14" fmla="*/ 88583 h 114300"/>
                <a:gd name="connsiteX15" fmla="*/ 109538 w 114300"/>
                <a:gd name="connsiteY15" fmla="*/ 92393 h 114300"/>
                <a:gd name="connsiteX16" fmla="*/ 117158 w 114300"/>
                <a:gd name="connsiteY16" fmla="*/ 76200 h 114300"/>
                <a:gd name="connsiteX17" fmla="*/ 105727 w 114300"/>
                <a:gd name="connsiteY17" fmla="*/ 68580 h 114300"/>
                <a:gd name="connsiteX18" fmla="*/ 106680 w 114300"/>
                <a:gd name="connsiteY18" fmla="*/ 59055 h 114300"/>
                <a:gd name="connsiteX19" fmla="*/ 119063 w 114300"/>
                <a:gd name="connsiteY19" fmla="*/ 53340 h 114300"/>
                <a:gd name="connsiteX20" fmla="*/ 114300 w 114300"/>
                <a:gd name="connsiteY20" fmla="*/ 36195 h 114300"/>
                <a:gd name="connsiteX21" fmla="*/ 100965 w 114300"/>
                <a:gd name="connsiteY21" fmla="*/ 37148 h 114300"/>
                <a:gd name="connsiteX22" fmla="*/ 95250 w 114300"/>
                <a:gd name="connsiteY22" fmla="*/ 29528 h 114300"/>
                <a:gd name="connsiteX23" fmla="*/ 100965 w 114300"/>
                <a:gd name="connsiteY23" fmla="*/ 17145 h 114300"/>
                <a:gd name="connsiteX24" fmla="*/ 86677 w 114300"/>
                <a:gd name="connsiteY24" fmla="*/ 6668 h 114300"/>
                <a:gd name="connsiteX25" fmla="*/ 86677 w 114300"/>
                <a:gd name="connsiteY25" fmla="*/ 6668 h 114300"/>
                <a:gd name="connsiteX26" fmla="*/ 77152 w 114300"/>
                <a:gd name="connsiteY26" fmla="*/ 16193 h 114300"/>
                <a:gd name="connsiteX27" fmla="*/ 67627 w 114300"/>
                <a:gd name="connsiteY27" fmla="*/ 13335 h 114300"/>
                <a:gd name="connsiteX28" fmla="*/ 63817 w 114300"/>
                <a:gd name="connsiteY28" fmla="*/ 0 h 114300"/>
                <a:gd name="connsiteX29" fmla="*/ 45720 w 114300"/>
                <a:gd name="connsiteY29" fmla="*/ 1905 h 114300"/>
                <a:gd name="connsiteX30" fmla="*/ 44767 w 114300"/>
                <a:gd name="connsiteY30" fmla="*/ 15240 h 114300"/>
                <a:gd name="connsiteX31" fmla="*/ 36195 w 114300"/>
                <a:gd name="connsiteY31" fmla="*/ 19050 h 114300"/>
                <a:gd name="connsiteX32" fmla="*/ 24765 w 114300"/>
                <a:gd name="connsiteY32" fmla="*/ 11430 h 114300"/>
                <a:gd name="connsiteX33" fmla="*/ 11430 w 114300"/>
                <a:gd name="connsiteY33" fmla="*/ 23813 h 114300"/>
                <a:gd name="connsiteX34" fmla="*/ 19050 w 114300"/>
                <a:gd name="connsiteY34" fmla="*/ 35243 h 114300"/>
                <a:gd name="connsiteX35" fmla="*/ 15240 w 114300"/>
                <a:gd name="connsiteY35" fmla="*/ 43815 h 114300"/>
                <a:gd name="connsiteX36" fmla="*/ 1905 w 114300"/>
                <a:gd name="connsiteY36" fmla="*/ 44768 h 114300"/>
                <a:gd name="connsiteX37" fmla="*/ 0 w 114300"/>
                <a:gd name="connsiteY37" fmla="*/ 62865 h 114300"/>
                <a:gd name="connsiteX38" fmla="*/ 13335 w 114300"/>
                <a:gd name="connsiteY38" fmla="*/ 66675 h 114300"/>
                <a:gd name="connsiteX39" fmla="*/ 18097 w 114300"/>
                <a:gd name="connsiteY39" fmla="*/ 75248 h 114300"/>
                <a:gd name="connsiteX40" fmla="*/ 38100 w 114300"/>
                <a:gd name="connsiteY40" fmla="*/ 41910 h 114300"/>
                <a:gd name="connsiteX41" fmla="*/ 75247 w 114300"/>
                <a:gd name="connsiteY41" fmla="*/ 32385 h 114300"/>
                <a:gd name="connsiteX42" fmla="*/ 79058 w 114300"/>
                <a:gd name="connsiteY42" fmla="*/ 34290 h 114300"/>
                <a:gd name="connsiteX43" fmla="*/ 85725 w 114300"/>
                <a:gd name="connsiteY43" fmla="*/ 74295 h 114300"/>
                <a:gd name="connsiteX44" fmla="*/ 48577 w 114300"/>
                <a:gd name="connsiteY44" fmla="*/ 83820 h 114300"/>
                <a:gd name="connsiteX45" fmla="*/ 44767 w 114300"/>
                <a:gd name="connsiteY45" fmla="*/ 81915 h 114300"/>
                <a:gd name="connsiteX46" fmla="*/ 38100 w 114300"/>
                <a:gd name="connsiteY46" fmla="*/ 4191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4300" h="114300">
                  <a:moveTo>
                    <a:pt x="18097" y="75248"/>
                  </a:moveTo>
                  <a:lnTo>
                    <a:pt x="8572" y="84773"/>
                  </a:lnTo>
                  <a:lnTo>
                    <a:pt x="19050" y="100013"/>
                  </a:lnTo>
                  <a:lnTo>
                    <a:pt x="31433" y="94298"/>
                  </a:lnTo>
                  <a:cubicBezTo>
                    <a:pt x="32385" y="95250"/>
                    <a:pt x="34290" y="96203"/>
                    <a:pt x="35242" y="97155"/>
                  </a:cubicBezTo>
                  <a:cubicBezTo>
                    <a:pt x="36195" y="98108"/>
                    <a:pt x="38100" y="99060"/>
                    <a:pt x="39052" y="100013"/>
                  </a:cubicBezTo>
                  <a:lnTo>
                    <a:pt x="38100" y="106680"/>
                  </a:lnTo>
                  <a:lnTo>
                    <a:pt x="37147" y="113348"/>
                  </a:lnTo>
                  <a:lnTo>
                    <a:pt x="54292" y="118110"/>
                  </a:lnTo>
                  <a:lnTo>
                    <a:pt x="60008" y="105728"/>
                  </a:lnTo>
                  <a:cubicBezTo>
                    <a:pt x="62865" y="105728"/>
                    <a:pt x="66675" y="105728"/>
                    <a:pt x="69533" y="104775"/>
                  </a:cubicBezTo>
                  <a:lnTo>
                    <a:pt x="77152" y="116205"/>
                  </a:lnTo>
                  <a:lnTo>
                    <a:pt x="93345" y="108585"/>
                  </a:lnTo>
                  <a:lnTo>
                    <a:pt x="89535" y="95250"/>
                  </a:lnTo>
                  <a:cubicBezTo>
                    <a:pt x="92392" y="93345"/>
                    <a:pt x="94297" y="91440"/>
                    <a:pt x="96202" y="88583"/>
                  </a:cubicBezTo>
                  <a:lnTo>
                    <a:pt x="109538" y="92393"/>
                  </a:lnTo>
                  <a:lnTo>
                    <a:pt x="117158" y="76200"/>
                  </a:lnTo>
                  <a:lnTo>
                    <a:pt x="105727" y="68580"/>
                  </a:lnTo>
                  <a:cubicBezTo>
                    <a:pt x="106680" y="65723"/>
                    <a:pt x="106680" y="61913"/>
                    <a:pt x="106680" y="59055"/>
                  </a:cubicBezTo>
                  <a:lnTo>
                    <a:pt x="119063" y="53340"/>
                  </a:lnTo>
                  <a:lnTo>
                    <a:pt x="114300" y="36195"/>
                  </a:lnTo>
                  <a:lnTo>
                    <a:pt x="100965" y="37148"/>
                  </a:lnTo>
                  <a:cubicBezTo>
                    <a:pt x="99060" y="34290"/>
                    <a:pt x="97155" y="31433"/>
                    <a:pt x="95250" y="29528"/>
                  </a:cubicBezTo>
                  <a:lnTo>
                    <a:pt x="100965" y="17145"/>
                  </a:lnTo>
                  <a:lnTo>
                    <a:pt x="86677" y="6668"/>
                  </a:lnTo>
                  <a:lnTo>
                    <a:pt x="86677" y="6668"/>
                  </a:lnTo>
                  <a:lnTo>
                    <a:pt x="77152" y="16193"/>
                  </a:lnTo>
                  <a:cubicBezTo>
                    <a:pt x="74295" y="15240"/>
                    <a:pt x="70485" y="14288"/>
                    <a:pt x="67627" y="13335"/>
                  </a:cubicBezTo>
                  <a:lnTo>
                    <a:pt x="63817" y="0"/>
                  </a:lnTo>
                  <a:lnTo>
                    <a:pt x="45720" y="1905"/>
                  </a:lnTo>
                  <a:lnTo>
                    <a:pt x="44767" y="15240"/>
                  </a:lnTo>
                  <a:cubicBezTo>
                    <a:pt x="41910" y="16193"/>
                    <a:pt x="39052" y="18098"/>
                    <a:pt x="36195" y="19050"/>
                  </a:cubicBezTo>
                  <a:lnTo>
                    <a:pt x="24765" y="11430"/>
                  </a:lnTo>
                  <a:lnTo>
                    <a:pt x="11430" y="23813"/>
                  </a:lnTo>
                  <a:lnTo>
                    <a:pt x="19050" y="35243"/>
                  </a:lnTo>
                  <a:cubicBezTo>
                    <a:pt x="17145" y="38100"/>
                    <a:pt x="16192" y="40958"/>
                    <a:pt x="15240" y="43815"/>
                  </a:cubicBezTo>
                  <a:lnTo>
                    <a:pt x="1905" y="44768"/>
                  </a:lnTo>
                  <a:lnTo>
                    <a:pt x="0" y="62865"/>
                  </a:lnTo>
                  <a:lnTo>
                    <a:pt x="13335" y="66675"/>
                  </a:lnTo>
                  <a:cubicBezTo>
                    <a:pt x="16192" y="69533"/>
                    <a:pt x="17145" y="72390"/>
                    <a:pt x="18097" y="75248"/>
                  </a:cubicBezTo>
                  <a:close/>
                  <a:moveTo>
                    <a:pt x="38100" y="41910"/>
                  </a:moveTo>
                  <a:cubicBezTo>
                    <a:pt x="46672" y="29528"/>
                    <a:pt x="61913" y="26670"/>
                    <a:pt x="75247" y="32385"/>
                  </a:cubicBezTo>
                  <a:cubicBezTo>
                    <a:pt x="76200" y="33338"/>
                    <a:pt x="78105" y="33338"/>
                    <a:pt x="79058" y="34290"/>
                  </a:cubicBezTo>
                  <a:cubicBezTo>
                    <a:pt x="92392" y="43815"/>
                    <a:pt x="95250" y="61913"/>
                    <a:pt x="85725" y="74295"/>
                  </a:cubicBezTo>
                  <a:cubicBezTo>
                    <a:pt x="77152" y="85725"/>
                    <a:pt x="61913" y="89535"/>
                    <a:pt x="48577" y="83820"/>
                  </a:cubicBezTo>
                  <a:cubicBezTo>
                    <a:pt x="47625" y="82868"/>
                    <a:pt x="45720" y="82868"/>
                    <a:pt x="44767" y="81915"/>
                  </a:cubicBezTo>
                  <a:cubicBezTo>
                    <a:pt x="32385" y="73343"/>
                    <a:pt x="28575" y="55245"/>
                    <a:pt x="38100" y="41910"/>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21C16BA6-DC78-46E1-9311-8CD64BD7ED86}"/>
                </a:ext>
              </a:extLst>
            </p:cNvPr>
            <p:cNvSpPr/>
            <p:nvPr/>
          </p:nvSpPr>
          <p:spPr>
            <a:xfrm>
              <a:off x="9861841" y="2367936"/>
              <a:ext cx="7136" cy="7136"/>
            </a:xfrm>
            <a:custGeom>
              <a:avLst/>
              <a:gdLst>
                <a:gd name="connsiteX0" fmla="*/ 4763 w 0"/>
                <a:gd name="connsiteY0" fmla="*/ 4763 h 0"/>
                <a:gd name="connsiteX1" fmla="*/ 0 w 0"/>
                <a:gd name="connsiteY1" fmla="*/ 0 h 0"/>
                <a:gd name="connsiteX2" fmla="*/ 0 w 0"/>
                <a:gd name="connsiteY2" fmla="*/ 0 h 0"/>
                <a:gd name="connsiteX3" fmla="*/ 7620 w 0"/>
                <a:gd name="connsiteY3" fmla="*/ 7620 h 0"/>
                <a:gd name="connsiteX4" fmla="*/ 4763 w 0"/>
                <a:gd name="connsiteY4" fmla="*/ 476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763" y="4763"/>
                  </a:moveTo>
                  <a:cubicBezTo>
                    <a:pt x="2858" y="2857"/>
                    <a:pt x="1905" y="1905"/>
                    <a:pt x="0" y="0"/>
                  </a:cubicBezTo>
                  <a:lnTo>
                    <a:pt x="0" y="0"/>
                  </a:lnTo>
                  <a:lnTo>
                    <a:pt x="7620" y="7620"/>
                  </a:lnTo>
                  <a:cubicBezTo>
                    <a:pt x="6668" y="6668"/>
                    <a:pt x="5715" y="5715"/>
                    <a:pt x="4763" y="4763"/>
                  </a:cubicBezTo>
                  <a:close/>
                </a:path>
              </a:pathLst>
            </a:custGeom>
            <a:solidFill>
              <a:srgbClr val="DBA18F"/>
            </a:solidFill>
            <a:ln w="9525"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83D7B7C7-07A4-4FB5-AB7C-7E99BDAEE7A0}"/>
                </a:ext>
              </a:extLst>
            </p:cNvPr>
            <p:cNvSpPr/>
            <p:nvPr/>
          </p:nvSpPr>
          <p:spPr>
            <a:xfrm>
              <a:off x="9876828" y="2382209"/>
              <a:ext cx="21409" cy="21409"/>
            </a:xfrm>
            <a:custGeom>
              <a:avLst/>
              <a:gdLst>
                <a:gd name="connsiteX0" fmla="*/ 11430 w 28575"/>
                <a:gd name="connsiteY0" fmla="*/ 8573 h 28575"/>
                <a:gd name="connsiteX1" fmla="*/ 0 w 28575"/>
                <a:gd name="connsiteY1" fmla="*/ 0 h 28575"/>
                <a:gd name="connsiteX2" fmla="*/ 36195 w 28575"/>
                <a:gd name="connsiteY2" fmla="*/ 36195 h 28575"/>
                <a:gd name="connsiteX3" fmla="*/ 36195 w 28575"/>
                <a:gd name="connsiteY3" fmla="*/ 11430 h 28575"/>
                <a:gd name="connsiteX4" fmla="*/ 11430 w 28575"/>
                <a:gd name="connsiteY4" fmla="*/ 857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1430" y="8573"/>
                  </a:moveTo>
                  <a:cubicBezTo>
                    <a:pt x="6668" y="6668"/>
                    <a:pt x="2857" y="3810"/>
                    <a:pt x="0" y="0"/>
                  </a:cubicBezTo>
                  <a:lnTo>
                    <a:pt x="36195" y="36195"/>
                  </a:lnTo>
                  <a:lnTo>
                    <a:pt x="36195" y="11430"/>
                  </a:lnTo>
                  <a:cubicBezTo>
                    <a:pt x="27622" y="12382"/>
                    <a:pt x="18097" y="12382"/>
                    <a:pt x="11430" y="8573"/>
                  </a:cubicBezTo>
                  <a:close/>
                </a:path>
              </a:pathLst>
            </a:custGeom>
            <a:solidFill>
              <a:srgbClr val="DBAC90"/>
            </a:solidFill>
            <a:ln w="9525"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97DD4321-8DEA-47EF-909D-99A4C7197692}"/>
                </a:ext>
              </a:extLst>
            </p:cNvPr>
            <p:cNvSpPr/>
            <p:nvPr/>
          </p:nvSpPr>
          <p:spPr>
            <a:xfrm>
              <a:off x="9903946" y="2258688"/>
              <a:ext cx="92774" cy="128457"/>
            </a:xfrm>
            <a:custGeom>
              <a:avLst/>
              <a:gdLst>
                <a:gd name="connsiteX0" fmla="*/ 98107 w 123825"/>
                <a:gd name="connsiteY0" fmla="*/ 18177 h 171450"/>
                <a:gd name="connsiteX1" fmla="*/ 99060 w 123825"/>
                <a:gd name="connsiteY1" fmla="*/ 2937 h 171450"/>
                <a:gd name="connsiteX2" fmla="*/ 80963 w 123825"/>
                <a:gd name="connsiteY2" fmla="*/ 6747 h 171450"/>
                <a:gd name="connsiteX3" fmla="*/ 0 w 123825"/>
                <a:gd name="connsiteY3" fmla="*/ 10557 h 171450"/>
                <a:gd name="connsiteX4" fmla="*/ 0 w 123825"/>
                <a:gd name="connsiteY4" fmla="*/ 177244 h 171450"/>
                <a:gd name="connsiteX5" fmla="*/ 0 w 123825"/>
                <a:gd name="connsiteY5" fmla="*/ 177244 h 171450"/>
                <a:gd name="connsiteX6" fmla="*/ 2857 w 123825"/>
                <a:gd name="connsiteY6" fmla="*/ 177244 h 171450"/>
                <a:gd name="connsiteX7" fmla="*/ 6668 w 123825"/>
                <a:gd name="connsiteY7" fmla="*/ 177244 h 171450"/>
                <a:gd name="connsiteX8" fmla="*/ 10477 w 123825"/>
                <a:gd name="connsiteY8" fmla="*/ 177244 h 171450"/>
                <a:gd name="connsiteX9" fmla="*/ 13335 w 123825"/>
                <a:gd name="connsiteY9" fmla="*/ 177244 h 171450"/>
                <a:gd name="connsiteX10" fmla="*/ 17145 w 123825"/>
                <a:gd name="connsiteY10" fmla="*/ 176292 h 171450"/>
                <a:gd name="connsiteX11" fmla="*/ 19050 w 123825"/>
                <a:gd name="connsiteY11" fmla="*/ 176292 h 171450"/>
                <a:gd name="connsiteX12" fmla="*/ 24765 w 123825"/>
                <a:gd name="connsiteY12" fmla="*/ 174387 h 171450"/>
                <a:gd name="connsiteX13" fmla="*/ 51435 w 123825"/>
                <a:gd name="connsiteY13" fmla="*/ 150574 h 171450"/>
                <a:gd name="connsiteX14" fmla="*/ 71438 w 123825"/>
                <a:gd name="connsiteY14" fmla="*/ 135334 h 171450"/>
                <a:gd name="connsiteX15" fmla="*/ 80963 w 123825"/>
                <a:gd name="connsiteY15" fmla="*/ 125809 h 171450"/>
                <a:gd name="connsiteX16" fmla="*/ 88582 w 123825"/>
                <a:gd name="connsiteY16" fmla="*/ 109617 h 171450"/>
                <a:gd name="connsiteX17" fmla="*/ 97155 w 123825"/>
                <a:gd name="connsiteY17" fmla="*/ 79137 h 171450"/>
                <a:gd name="connsiteX18" fmla="*/ 114300 w 123825"/>
                <a:gd name="connsiteY18" fmla="*/ 61039 h 171450"/>
                <a:gd name="connsiteX19" fmla="*/ 123825 w 123825"/>
                <a:gd name="connsiteY19" fmla="*/ 9604 h 171450"/>
                <a:gd name="connsiteX20" fmla="*/ 114300 w 123825"/>
                <a:gd name="connsiteY20" fmla="*/ 1032 h 171450"/>
                <a:gd name="connsiteX21" fmla="*/ 110490 w 123825"/>
                <a:gd name="connsiteY21" fmla="*/ 9604 h 171450"/>
                <a:gd name="connsiteX22" fmla="*/ 110490 w 123825"/>
                <a:gd name="connsiteY22" fmla="*/ 9604 h 171450"/>
                <a:gd name="connsiteX23" fmla="*/ 108585 w 123825"/>
                <a:gd name="connsiteY23" fmla="*/ 17224 h 171450"/>
                <a:gd name="connsiteX24" fmla="*/ 98107 w 123825"/>
                <a:gd name="connsiteY24" fmla="*/ 1722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825" h="171450">
                  <a:moveTo>
                    <a:pt x="98107" y="18177"/>
                  </a:moveTo>
                  <a:cubicBezTo>
                    <a:pt x="98107" y="13414"/>
                    <a:pt x="98107" y="7699"/>
                    <a:pt x="99060" y="2937"/>
                  </a:cubicBezTo>
                  <a:cubicBezTo>
                    <a:pt x="93345" y="4842"/>
                    <a:pt x="86677" y="6747"/>
                    <a:pt x="80963" y="6747"/>
                  </a:cubicBezTo>
                  <a:cubicBezTo>
                    <a:pt x="54293" y="8652"/>
                    <a:pt x="26670" y="10557"/>
                    <a:pt x="0" y="10557"/>
                  </a:cubicBezTo>
                  <a:lnTo>
                    <a:pt x="0" y="177244"/>
                  </a:lnTo>
                  <a:lnTo>
                    <a:pt x="0" y="177244"/>
                  </a:lnTo>
                  <a:cubicBezTo>
                    <a:pt x="952" y="177244"/>
                    <a:pt x="1905" y="177244"/>
                    <a:pt x="2857" y="177244"/>
                  </a:cubicBezTo>
                  <a:cubicBezTo>
                    <a:pt x="3810" y="177244"/>
                    <a:pt x="4763" y="177244"/>
                    <a:pt x="6668" y="177244"/>
                  </a:cubicBezTo>
                  <a:cubicBezTo>
                    <a:pt x="7620" y="177244"/>
                    <a:pt x="9525" y="177244"/>
                    <a:pt x="10477" y="177244"/>
                  </a:cubicBezTo>
                  <a:cubicBezTo>
                    <a:pt x="11430" y="177244"/>
                    <a:pt x="12382" y="177244"/>
                    <a:pt x="13335" y="177244"/>
                  </a:cubicBezTo>
                  <a:cubicBezTo>
                    <a:pt x="15240" y="177244"/>
                    <a:pt x="16193" y="177244"/>
                    <a:pt x="17145" y="176292"/>
                  </a:cubicBezTo>
                  <a:cubicBezTo>
                    <a:pt x="18098" y="176292"/>
                    <a:pt x="18098" y="176292"/>
                    <a:pt x="19050" y="176292"/>
                  </a:cubicBezTo>
                  <a:cubicBezTo>
                    <a:pt x="20955" y="175339"/>
                    <a:pt x="22860" y="175339"/>
                    <a:pt x="24765" y="174387"/>
                  </a:cubicBezTo>
                  <a:cubicBezTo>
                    <a:pt x="36195" y="168672"/>
                    <a:pt x="43815" y="160099"/>
                    <a:pt x="51435" y="150574"/>
                  </a:cubicBezTo>
                  <a:cubicBezTo>
                    <a:pt x="57150" y="144859"/>
                    <a:pt x="64770" y="140097"/>
                    <a:pt x="71438" y="135334"/>
                  </a:cubicBezTo>
                  <a:cubicBezTo>
                    <a:pt x="75248" y="132477"/>
                    <a:pt x="78105" y="129619"/>
                    <a:pt x="80963" y="125809"/>
                  </a:cubicBezTo>
                  <a:cubicBezTo>
                    <a:pt x="84773" y="121047"/>
                    <a:pt x="86677" y="115332"/>
                    <a:pt x="88582" y="109617"/>
                  </a:cubicBezTo>
                  <a:cubicBezTo>
                    <a:pt x="91440" y="101044"/>
                    <a:pt x="89535" y="86757"/>
                    <a:pt x="97155" y="79137"/>
                  </a:cubicBezTo>
                  <a:cubicBezTo>
                    <a:pt x="102870" y="72469"/>
                    <a:pt x="109538" y="69612"/>
                    <a:pt x="114300" y="61039"/>
                  </a:cubicBezTo>
                  <a:cubicBezTo>
                    <a:pt x="121920" y="45799"/>
                    <a:pt x="124777" y="26749"/>
                    <a:pt x="123825" y="9604"/>
                  </a:cubicBezTo>
                  <a:cubicBezTo>
                    <a:pt x="123825" y="4842"/>
                    <a:pt x="120967" y="-2778"/>
                    <a:pt x="114300" y="1032"/>
                  </a:cubicBezTo>
                  <a:cubicBezTo>
                    <a:pt x="111442" y="2937"/>
                    <a:pt x="112395" y="8652"/>
                    <a:pt x="110490" y="9604"/>
                  </a:cubicBezTo>
                  <a:cubicBezTo>
                    <a:pt x="110490" y="9604"/>
                    <a:pt x="110490" y="9604"/>
                    <a:pt x="110490" y="9604"/>
                  </a:cubicBezTo>
                  <a:cubicBezTo>
                    <a:pt x="109538" y="12462"/>
                    <a:pt x="108585" y="14367"/>
                    <a:pt x="108585" y="17224"/>
                  </a:cubicBezTo>
                  <a:lnTo>
                    <a:pt x="98107" y="17224"/>
                  </a:lnTo>
                  <a:close/>
                </a:path>
              </a:pathLst>
            </a:custGeom>
            <a:solidFill>
              <a:srgbClr val="E6B494"/>
            </a:solidFill>
            <a:ln w="9525"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7E6BA5AD-8618-44AE-8528-6E1904EAAEA4}"/>
                </a:ext>
              </a:extLst>
            </p:cNvPr>
            <p:cNvSpPr/>
            <p:nvPr/>
          </p:nvSpPr>
          <p:spPr>
            <a:xfrm>
              <a:off x="9811040" y="2258416"/>
              <a:ext cx="85638" cy="128457"/>
            </a:xfrm>
            <a:custGeom>
              <a:avLst/>
              <a:gdLst>
                <a:gd name="connsiteX0" fmla="*/ 67804 w 114300"/>
                <a:gd name="connsiteY0" fmla="*/ 146175 h 171450"/>
                <a:gd name="connsiteX1" fmla="*/ 72567 w 114300"/>
                <a:gd name="connsiteY1" fmla="*/ 150938 h 171450"/>
                <a:gd name="connsiteX2" fmla="*/ 75424 w 114300"/>
                <a:gd name="connsiteY2" fmla="*/ 154748 h 171450"/>
                <a:gd name="connsiteX3" fmla="*/ 75424 w 114300"/>
                <a:gd name="connsiteY3" fmla="*/ 154748 h 171450"/>
                <a:gd name="connsiteX4" fmla="*/ 86854 w 114300"/>
                <a:gd name="connsiteY4" fmla="*/ 166178 h 171450"/>
                <a:gd name="connsiteX5" fmla="*/ 86854 w 114300"/>
                <a:gd name="connsiteY5" fmla="*/ 166178 h 171450"/>
                <a:gd name="connsiteX6" fmla="*/ 98284 w 114300"/>
                <a:gd name="connsiteY6" fmla="*/ 174750 h 171450"/>
                <a:gd name="connsiteX7" fmla="*/ 123049 w 114300"/>
                <a:gd name="connsiteY7" fmla="*/ 177608 h 171450"/>
                <a:gd name="connsiteX8" fmla="*/ 123049 w 114300"/>
                <a:gd name="connsiteY8" fmla="*/ 10920 h 171450"/>
                <a:gd name="connsiteX9" fmla="*/ 123049 w 114300"/>
                <a:gd name="connsiteY9" fmla="*/ 10920 h 171450"/>
                <a:gd name="connsiteX10" fmla="*/ 42087 w 114300"/>
                <a:gd name="connsiteY10" fmla="*/ 7110 h 171450"/>
                <a:gd name="connsiteX11" fmla="*/ 23037 w 114300"/>
                <a:gd name="connsiteY11" fmla="*/ 2348 h 171450"/>
                <a:gd name="connsiteX12" fmla="*/ 23037 w 114300"/>
                <a:gd name="connsiteY12" fmla="*/ 11873 h 171450"/>
                <a:gd name="connsiteX13" fmla="*/ 23037 w 114300"/>
                <a:gd name="connsiteY13" fmla="*/ 17588 h 171450"/>
                <a:gd name="connsiteX14" fmla="*/ 11607 w 114300"/>
                <a:gd name="connsiteY14" fmla="*/ 17588 h 171450"/>
                <a:gd name="connsiteX15" fmla="*/ 11607 w 114300"/>
                <a:gd name="connsiteY15" fmla="*/ 12825 h 171450"/>
                <a:gd name="connsiteX16" fmla="*/ 11607 w 114300"/>
                <a:gd name="connsiteY16" fmla="*/ 5205 h 171450"/>
                <a:gd name="connsiteX17" fmla="*/ 9702 w 114300"/>
                <a:gd name="connsiteY17" fmla="*/ 1395 h 171450"/>
                <a:gd name="connsiteX18" fmla="*/ 177 w 114300"/>
                <a:gd name="connsiteY18" fmla="*/ 9968 h 171450"/>
                <a:gd name="connsiteX19" fmla="*/ 9702 w 114300"/>
                <a:gd name="connsiteY19" fmla="*/ 61403 h 171450"/>
                <a:gd name="connsiteX20" fmla="*/ 26847 w 114300"/>
                <a:gd name="connsiteY20" fmla="*/ 79500 h 171450"/>
                <a:gd name="connsiteX21" fmla="*/ 35419 w 114300"/>
                <a:gd name="connsiteY21" fmla="*/ 109980 h 171450"/>
                <a:gd name="connsiteX22" fmla="*/ 43039 w 114300"/>
                <a:gd name="connsiteY22" fmla="*/ 126173 h 171450"/>
                <a:gd name="connsiteX23" fmla="*/ 57327 w 114300"/>
                <a:gd name="connsiteY23" fmla="*/ 138555 h 171450"/>
                <a:gd name="connsiteX24" fmla="*/ 67804 w 114300"/>
                <a:gd name="connsiteY24" fmla="*/ 146175 h 171450"/>
                <a:gd name="connsiteX25" fmla="*/ 67804 w 114300"/>
                <a:gd name="connsiteY25" fmla="*/ 1461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71450">
                  <a:moveTo>
                    <a:pt x="67804" y="146175"/>
                  </a:moveTo>
                  <a:cubicBezTo>
                    <a:pt x="69709" y="147128"/>
                    <a:pt x="70662" y="149033"/>
                    <a:pt x="72567" y="150938"/>
                  </a:cubicBezTo>
                  <a:cubicBezTo>
                    <a:pt x="73519" y="151890"/>
                    <a:pt x="74472" y="152843"/>
                    <a:pt x="75424" y="154748"/>
                  </a:cubicBezTo>
                  <a:lnTo>
                    <a:pt x="75424" y="154748"/>
                  </a:lnTo>
                  <a:cubicBezTo>
                    <a:pt x="79234" y="158558"/>
                    <a:pt x="83044" y="163320"/>
                    <a:pt x="86854" y="166178"/>
                  </a:cubicBezTo>
                  <a:lnTo>
                    <a:pt x="86854" y="166178"/>
                  </a:lnTo>
                  <a:cubicBezTo>
                    <a:pt x="90664" y="169035"/>
                    <a:pt x="94474" y="171893"/>
                    <a:pt x="98284" y="174750"/>
                  </a:cubicBezTo>
                  <a:cubicBezTo>
                    <a:pt x="104952" y="178560"/>
                    <a:pt x="114477" y="178560"/>
                    <a:pt x="123049" y="177608"/>
                  </a:cubicBezTo>
                  <a:lnTo>
                    <a:pt x="123049" y="10920"/>
                  </a:lnTo>
                  <a:lnTo>
                    <a:pt x="123049" y="10920"/>
                  </a:lnTo>
                  <a:cubicBezTo>
                    <a:pt x="96379" y="10920"/>
                    <a:pt x="68757" y="9968"/>
                    <a:pt x="42087" y="7110"/>
                  </a:cubicBezTo>
                  <a:cubicBezTo>
                    <a:pt x="35419" y="6158"/>
                    <a:pt x="28752" y="5205"/>
                    <a:pt x="23037" y="2348"/>
                  </a:cubicBezTo>
                  <a:cubicBezTo>
                    <a:pt x="23037" y="5205"/>
                    <a:pt x="23037" y="8063"/>
                    <a:pt x="23037" y="11873"/>
                  </a:cubicBezTo>
                  <a:cubicBezTo>
                    <a:pt x="23037" y="12825"/>
                    <a:pt x="23037" y="15683"/>
                    <a:pt x="23037" y="17588"/>
                  </a:cubicBezTo>
                  <a:lnTo>
                    <a:pt x="11607" y="17588"/>
                  </a:lnTo>
                  <a:cubicBezTo>
                    <a:pt x="11607" y="15683"/>
                    <a:pt x="11607" y="13778"/>
                    <a:pt x="11607" y="12825"/>
                  </a:cubicBezTo>
                  <a:cubicBezTo>
                    <a:pt x="11607" y="9968"/>
                    <a:pt x="11607" y="7110"/>
                    <a:pt x="11607" y="5205"/>
                  </a:cubicBezTo>
                  <a:cubicBezTo>
                    <a:pt x="11607" y="4253"/>
                    <a:pt x="10654" y="2348"/>
                    <a:pt x="9702" y="1395"/>
                  </a:cubicBezTo>
                  <a:cubicBezTo>
                    <a:pt x="3034" y="-3367"/>
                    <a:pt x="1129" y="5205"/>
                    <a:pt x="177" y="9968"/>
                  </a:cubicBezTo>
                  <a:cubicBezTo>
                    <a:pt x="-776" y="27113"/>
                    <a:pt x="2082" y="46163"/>
                    <a:pt x="9702" y="61403"/>
                  </a:cubicBezTo>
                  <a:cubicBezTo>
                    <a:pt x="14464" y="69975"/>
                    <a:pt x="20179" y="72833"/>
                    <a:pt x="26847" y="79500"/>
                  </a:cubicBezTo>
                  <a:cubicBezTo>
                    <a:pt x="33514" y="87120"/>
                    <a:pt x="32562" y="100455"/>
                    <a:pt x="35419" y="109980"/>
                  </a:cubicBezTo>
                  <a:cubicBezTo>
                    <a:pt x="37324" y="115695"/>
                    <a:pt x="40182" y="121410"/>
                    <a:pt x="43039" y="126173"/>
                  </a:cubicBezTo>
                  <a:cubicBezTo>
                    <a:pt x="46849" y="130935"/>
                    <a:pt x="51612" y="134745"/>
                    <a:pt x="57327" y="138555"/>
                  </a:cubicBezTo>
                  <a:cubicBezTo>
                    <a:pt x="60184" y="141413"/>
                    <a:pt x="63994" y="143318"/>
                    <a:pt x="67804" y="146175"/>
                  </a:cubicBezTo>
                  <a:lnTo>
                    <a:pt x="67804" y="146175"/>
                  </a:lnTo>
                  <a:close/>
                </a:path>
              </a:pathLst>
            </a:custGeom>
            <a:solidFill>
              <a:srgbClr val="F9CFB3"/>
            </a:solidFill>
            <a:ln w="9525"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6EE0C86-4ECD-4B06-8FD3-DA65CF40DF1D}"/>
                </a:ext>
              </a:extLst>
            </p:cNvPr>
            <p:cNvSpPr/>
            <p:nvPr/>
          </p:nvSpPr>
          <p:spPr>
            <a:xfrm>
              <a:off x="9977452" y="2254467"/>
              <a:ext cx="7136" cy="14273"/>
            </a:xfrm>
            <a:custGeom>
              <a:avLst/>
              <a:gdLst>
                <a:gd name="connsiteX0" fmla="*/ 0 w 9525"/>
                <a:gd name="connsiteY0" fmla="*/ 23813 h 19050"/>
                <a:gd name="connsiteX1" fmla="*/ 8572 w 9525"/>
                <a:gd name="connsiteY1" fmla="*/ 23813 h 19050"/>
                <a:gd name="connsiteX2" fmla="*/ 10478 w 9525"/>
                <a:gd name="connsiteY2" fmla="*/ 16192 h 19050"/>
                <a:gd name="connsiteX3" fmla="*/ 15240 w 9525"/>
                <a:gd name="connsiteY3" fmla="*/ 0 h 19050"/>
                <a:gd name="connsiteX4" fmla="*/ 0 w 9525"/>
                <a:gd name="connsiteY4" fmla="*/ 8572 h 19050"/>
                <a:gd name="connsiteX5" fmla="*/ 0 w 9525"/>
                <a:gd name="connsiteY5" fmla="*/ 2381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0" y="23813"/>
                  </a:moveTo>
                  <a:lnTo>
                    <a:pt x="8572" y="23813"/>
                  </a:lnTo>
                  <a:cubicBezTo>
                    <a:pt x="9525" y="21907"/>
                    <a:pt x="10478" y="19050"/>
                    <a:pt x="10478" y="16192"/>
                  </a:cubicBezTo>
                  <a:cubicBezTo>
                    <a:pt x="12382" y="10478"/>
                    <a:pt x="14288" y="3810"/>
                    <a:pt x="15240" y="0"/>
                  </a:cubicBezTo>
                  <a:cubicBezTo>
                    <a:pt x="10478" y="3810"/>
                    <a:pt x="5715" y="6667"/>
                    <a:pt x="0" y="8572"/>
                  </a:cubicBezTo>
                  <a:cubicBezTo>
                    <a:pt x="0" y="12382"/>
                    <a:pt x="0" y="19050"/>
                    <a:pt x="0" y="23813"/>
                  </a:cubicBezTo>
                  <a:close/>
                </a:path>
              </a:pathLst>
            </a:custGeom>
            <a:solidFill>
              <a:srgbClr val="2A2722"/>
            </a:solidFill>
            <a:ln w="9525"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F14F7588-18AD-4BF4-9B36-B145C47CDB58}"/>
                </a:ext>
              </a:extLst>
            </p:cNvPr>
            <p:cNvSpPr/>
            <p:nvPr/>
          </p:nvSpPr>
          <p:spPr>
            <a:xfrm>
              <a:off x="9983875" y="2227347"/>
              <a:ext cx="7136" cy="7136"/>
            </a:xfrm>
            <a:custGeom>
              <a:avLst/>
              <a:gdLst>
                <a:gd name="connsiteX0" fmla="*/ 11430 w 9525"/>
                <a:gd name="connsiteY0" fmla="*/ 0 h 0"/>
                <a:gd name="connsiteX1" fmla="*/ 0 w 9525"/>
                <a:gd name="connsiteY1" fmla="*/ 1905 h 0"/>
                <a:gd name="connsiteX2" fmla="*/ 11430 w 9525"/>
                <a:gd name="connsiteY2" fmla="*/ 0 h 0"/>
                <a:gd name="connsiteX3" fmla="*/ 11430 w 9525"/>
                <a:gd name="connsiteY3" fmla="*/ 0 h 0"/>
              </a:gdLst>
              <a:ahLst/>
              <a:cxnLst>
                <a:cxn ang="0">
                  <a:pos x="connsiteX0" y="connsiteY0"/>
                </a:cxn>
                <a:cxn ang="0">
                  <a:pos x="connsiteX1" y="connsiteY1"/>
                </a:cxn>
                <a:cxn ang="0">
                  <a:pos x="connsiteX2" y="connsiteY2"/>
                </a:cxn>
                <a:cxn ang="0">
                  <a:pos x="connsiteX3" y="connsiteY3"/>
                </a:cxn>
              </a:cxnLst>
              <a:rect l="l" t="t" r="r" b="b"/>
              <a:pathLst>
                <a:path w="9525">
                  <a:moveTo>
                    <a:pt x="11430" y="0"/>
                  </a:moveTo>
                  <a:cubicBezTo>
                    <a:pt x="7620" y="0"/>
                    <a:pt x="3810" y="953"/>
                    <a:pt x="0" y="1905"/>
                  </a:cubicBezTo>
                  <a:cubicBezTo>
                    <a:pt x="3810" y="953"/>
                    <a:pt x="7620" y="953"/>
                    <a:pt x="11430" y="0"/>
                  </a:cubicBezTo>
                  <a:lnTo>
                    <a:pt x="11430" y="0"/>
                  </a:lnTo>
                  <a:close/>
                </a:path>
              </a:pathLst>
            </a:custGeom>
            <a:solidFill>
              <a:srgbClr val="2A2722"/>
            </a:solidFill>
            <a:ln w="9525"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46283EEF-5F3E-443E-B95D-607982789642}"/>
                </a:ext>
              </a:extLst>
            </p:cNvPr>
            <p:cNvSpPr/>
            <p:nvPr/>
          </p:nvSpPr>
          <p:spPr>
            <a:xfrm>
              <a:off x="9819022" y="2255893"/>
              <a:ext cx="7136" cy="14273"/>
            </a:xfrm>
            <a:custGeom>
              <a:avLst/>
              <a:gdLst>
                <a:gd name="connsiteX0" fmla="*/ 953 w 9525"/>
                <a:gd name="connsiteY0" fmla="*/ 21908 h 19050"/>
                <a:gd name="connsiteX1" fmla="*/ 12383 w 9525"/>
                <a:gd name="connsiteY1" fmla="*/ 21908 h 19050"/>
                <a:gd name="connsiteX2" fmla="*/ 12383 w 9525"/>
                <a:gd name="connsiteY2" fmla="*/ 16193 h 19050"/>
                <a:gd name="connsiteX3" fmla="*/ 12383 w 9525"/>
                <a:gd name="connsiteY3" fmla="*/ 6668 h 19050"/>
                <a:gd name="connsiteX4" fmla="*/ 0 w 9525"/>
                <a:gd name="connsiteY4" fmla="*/ 0 h 19050"/>
                <a:gd name="connsiteX5" fmla="*/ 953 w 9525"/>
                <a:gd name="connsiteY5" fmla="*/ 9525 h 19050"/>
                <a:gd name="connsiteX6" fmla="*/ 953 w 9525"/>
                <a:gd name="connsiteY6" fmla="*/ 17145 h 19050"/>
                <a:gd name="connsiteX7" fmla="*/ 953 w 9525"/>
                <a:gd name="connsiteY7"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953" y="21908"/>
                  </a:moveTo>
                  <a:lnTo>
                    <a:pt x="12383" y="21908"/>
                  </a:lnTo>
                  <a:cubicBezTo>
                    <a:pt x="12383" y="19050"/>
                    <a:pt x="12383" y="17145"/>
                    <a:pt x="12383" y="16193"/>
                  </a:cubicBezTo>
                  <a:cubicBezTo>
                    <a:pt x="12383" y="12383"/>
                    <a:pt x="12383" y="9525"/>
                    <a:pt x="12383" y="6668"/>
                  </a:cubicBezTo>
                  <a:cubicBezTo>
                    <a:pt x="7620" y="4763"/>
                    <a:pt x="3810" y="2858"/>
                    <a:pt x="0" y="0"/>
                  </a:cubicBezTo>
                  <a:cubicBezTo>
                    <a:pt x="953" y="2858"/>
                    <a:pt x="953" y="6668"/>
                    <a:pt x="953" y="9525"/>
                  </a:cubicBezTo>
                  <a:cubicBezTo>
                    <a:pt x="953" y="12383"/>
                    <a:pt x="953" y="14288"/>
                    <a:pt x="953" y="17145"/>
                  </a:cubicBezTo>
                  <a:cubicBezTo>
                    <a:pt x="953" y="18098"/>
                    <a:pt x="953" y="20003"/>
                    <a:pt x="953" y="21908"/>
                  </a:cubicBezTo>
                  <a:close/>
                </a:path>
              </a:pathLst>
            </a:custGeom>
            <a:solidFill>
              <a:srgbClr val="3D3B36"/>
            </a:solidFill>
            <a:ln w="9525"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57098E02-29E3-44CB-98C3-4B03064B0522}"/>
                </a:ext>
              </a:extLst>
            </p:cNvPr>
            <p:cNvSpPr/>
            <p:nvPr/>
          </p:nvSpPr>
          <p:spPr>
            <a:xfrm>
              <a:off x="9815454" y="2227347"/>
              <a:ext cx="7136" cy="7136"/>
            </a:xfrm>
            <a:custGeom>
              <a:avLst/>
              <a:gdLst>
                <a:gd name="connsiteX0" fmla="*/ 0 w 9525"/>
                <a:gd name="connsiteY0" fmla="*/ 0 h 0"/>
                <a:gd name="connsiteX1" fmla="*/ 11430 w 9525"/>
                <a:gd name="connsiteY1" fmla="*/ 953 h 0"/>
                <a:gd name="connsiteX2" fmla="*/ 0 w 9525"/>
                <a:gd name="connsiteY2" fmla="*/ 0 h 0"/>
                <a:gd name="connsiteX3" fmla="*/ 0 w 9525"/>
                <a:gd name="connsiteY3" fmla="*/ 0 h 0"/>
              </a:gdLst>
              <a:ahLst/>
              <a:cxnLst>
                <a:cxn ang="0">
                  <a:pos x="connsiteX0" y="connsiteY0"/>
                </a:cxn>
                <a:cxn ang="0">
                  <a:pos x="connsiteX1" y="connsiteY1"/>
                </a:cxn>
                <a:cxn ang="0">
                  <a:pos x="connsiteX2" y="connsiteY2"/>
                </a:cxn>
                <a:cxn ang="0">
                  <a:pos x="connsiteX3" y="connsiteY3"/>
                </a:cxn>
              </a:cxnLst>
              <a:rect l="l" t="t" r="r" b="b"/>
              <a:pathLst>
                <a:path w="9525">
                  <a:moveTo>
                    <a:pt x="0" y="0"/>
                  </a:moveTo>
                  <a:cubicBezTo>
                    <a:pt x="3810" y="0"/>
                    <a:pt x="7620" y="953"/>
                    <a:pt x="11430" y="953"/>
                  </a:cubicBezTo>
                  <a:cubicBezTo>
                    <a:pt x="7620" y="953"/>
                    <a:pt x="3810" y="953"/>
                    <a:pt x="0" y="0"/>
                  </a:cubicBezTo>
                  <a:lnTo>
                    <a:pt x="0" y="0"/>
                  </a:lnTo>
                  <a:close/>
                </a:path>
              </a:pathLst>
            </a:custGeom>
            <a:solidFill>
              <a:srgbClr val="3D3B36"/>
            </a:solidFill>
            <a:ln w="9525"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D0DB7899-EC39-47A2-B7DF-0BD73B674DFC}"/>
                </a:ext>
              </a:extLst>
            </p:cNvPr>
            <p:cNvSpPr/>
            <p:nvPr/>
          </p:nvSpPr>
          <p:spPr>
            <a:xfrm>
              <a:off x="9846048" y="2362227"/>
              <a:ext cx="57092" cy="78501"/>
            </a:xfrm>
            <a:custGeom>
              <a:avLst/>
              <a:gdLst>
                <a:gd name="connsiteX0" fmla="*/ 77276 w 76200"/>
                <a:gd name="connsiteY0" fmla="*/ 108585 h 104775"/>
                <a:gd name="connsiteX1" fmla="*/ 77276 w 76200"/>
                <a:gd name="connsiteY1" fmla="*/ 108585 h 104775"/>
                <a:gd name="connsiteX2" fmla="*/ 77276 w 76200"/>
                <a:gd name="connsiteY2" fmla="*/ 108585 h 104775"/>
                <a:gd name="connsiteX3" fmla="*/ 77276 w 76200"/>
                <a:gd name="connsiteY3" fmla="*/ 62865 h 104775"/>
                <a:gd name="connsiteX4" fmla="*/ 41081 w 76200"/>
                <a:gd name="connsiteY4" fmla="*/ 26670 h 104775"/>
                <a:gd name="connsiteX5" fmla="*/ 41081 w 76200"/>
                <a:gd name="connsiteY5" fmla="*/ 26670 h 104775"/>
                <a:gd name="connsiteX6" fmla="*/ 29651 w 76200"/>
                <a:gd name="connsiteY6" fmla="*/ 15240 h 104775"/>
                <a:gd name="connsiteX7" fmla="*/ 21079 w 76200"/>
                <a:gd name="connsiteY7" fmla="*/ 7620 h 104775"/>
                <a:gd name="connsiteX8" fmla="*/ 21079 w 76200"/>
                <a:gd name="connsiteY8" fmla="*/ 7620 h 104775"/>
                <a:gd name="connsiteX9" fmla="*/ 21079 w 76200"/>
                <a:gd name="connsiteY9" fmla="*/ 7620 h 104775"/>
                <a:gd name="connsiteX10" fmla="*/ 10601 w 76200"/>
                <a:gd name="connsiteY10" fmla="*/ 0 h 104775"/>
                <a:gd name="connsiteX11" fmla="*/ 10601 w 76200"/>
                <a:gd name="connsiteY11" fmla="*/ 20955 h 104775"/>
                <a:gd name="connsiteX12" fmla="*/ 6791 w 76200"/>
                <a:gd name="connsiteY12" fmla="*/ 45720 h 104775"/>
                <a:gd name="connsiteX13" fmla="*/ 124 w 76200"/>
                <a:gd name="connsiteY13" fmla="*/ 68580 h 104775"/>
                <a:gd name="connsiteX14" fmla="*/ 1076 w 76200"/>
                <a:gd name="connsiteY14" fmla="*/ 69532 h 104775"/>
                <a:gd name="connsiteX15" fmla="*/ 77276 w 76200"/>
                <a:gd name="connsiteY15" fmla="*/ 10858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 h="104775">
                  <a:moveTo>
                    <a:pt x="77276" y="108585"/>
                  </a:moveTo>
                  <a:lnTo>
                    <a:pt x="77276" y="108585"/>
                  </a:lnTo>
                  <a:lnTo>
                    <a:pt x="77276" y="108585"/>
                  </a:lnTo>
                  <a:lnTo>
                    <a:pt x="77276" y="62865"/>
                  </a:lnTo>
                  <a:lnTo>
                    <a:pt x="41081" y="26670"/>
                  </a:lnTo>
                  <a:lnTo>
                    <a:pt x="41081" y="26670"/>
                  </a:lnTo>
                  <a:cubicBezTo>
                    <a:pt x="37271" y="22860"/>
                    <a:pt x="33461" y="19050"/>
                    <a:pt x="29651" y="15240"/>
                  </a:cubicBezTo>
                  <a:lnTo>
                    <a:pt x="21079" y="7620"/>
                  </a:lnTo>
                  <a:lnTo>
                    <a:pt x="21079" y="7620"/>
                  </a:lnTo>
                  <a:lnTo>
                    <a:pt x="21079" y="7620"/>
                  </a:lnTo>
                  <a:cubicBezTo>
                    <a:pt x="17269" y="4763"/>
                    <a:pt x="14411" y="1905"/>
                    <a:pt x="10601" y="0"/>
                  </a:cubicBezTo>
                  <a:lnTo>
                    <a:pt x="10601" y="20955"/>
                  </a:lnTo>
                  <a:cubicBezTo>
                    <a:pt x="10601" y="29527"/>
                    <a:pt x="9649" y="37147"/>
                    <a:pt x="6791" y="45720"/>
                  </a:cubicBezTo>
                  <a:cubicBezTo>
                    <a:pt x="3934" y="56197"/>
                    <a:pt x="-829" y="68580"/>
                    <a:pt x="124" y="68580"/>
                  </a:cubicBezTo>
                  <a:lnTo>
                    <a:pt x="1076" y="69532"/>
                  </a:lnTo>
                  <a:cubicBezTo>
                    <a:pt x="17269" y="93345"/>
                    <a:pt x="45844" y="108585"/>
                    <a:pt x="77276" y="108585"/>
                  </a:cubicBezTo>
                  <a:close/>
                </a:path>
              </a:pathLst>
            </a:custGeom>
            <a:solidFill>
              <a:srgbClr val="E8BB95"/>
            </a:solidFill>
            <a:ln w="9525"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F96D4105-4BE7-4FB9-B816-9A5654BC83DB}"/>
                </a:ext>
              </a:extLst>
            </p:cNvPr>
            <p:cNvSpPr/>
            <p:nvPr/>
          </p:nvSpPr>
          <p:spPr>
            <a:xfrm>
              <a:off x="9673439" y="2413610"/>
              <a:ext cx="228367" cy="235504"/>
            </a:xfrm>
            <a:custGeom>
              <a:avLst/>
              <a:gdLst>
                <a:gd name="connsiteX0" fmla="*/ 118110 w 304800"/>
                <a:gd name="connsiteY0" fmla="*/ 160020 h 314325"/>
                <a:gd name="connsiteX1" fmla="*/ 306705 w 304800"/>
                <a:gd name="connsiteY1" fmla="*/ 160020 h 314325"/>
                <a:gd name="connsiteX2" fmla="*/ 306705 w 304800"/>
                <a:gd name="connsiteY2" fmla="*/ 160020 h 314325"/>
                <a:gd name="connsiteX3" fmla="*/ 306705 w 304800"/>
                <a:gd name="connsiteY3" fmla="*/ 160020 h 314325"/>
                <a:gd name="connsiteX4" fmla="*/ 306705 w 304800"/>
                <a:gd name="connsiteY4" fmla="*/ 67627 h 314325"/>
                <a:gd name="connsiteX5" fmla="*/ 306705 w 304800"/>
                <a:gd name="connsiteY5" fmla="*/ 67627 h 314325"/>
                <a:gd name="connsiteX6" fmla="*/ 306705 w 304800"/>
                <a:gd name="connsiteY6" fmla="*/ 40005 h 314325"/>
                <a:gd name="connsiteX7" fmla="*/ 306705 w 304800"/>
                <a:gd name="connsiteY7" fmla="*/ 40005 h 314325"/>
                <a:gd name="connsiteX8" fmla="*/ 229552 w 304800"/>
                <a:gd name="connsiteY8" fmla="*/ 952 h 314325"/>
                <a:gd name="connsiteX9" fmla="*/ 229552 w 304800"/>
                <a:gd name="connsiteY9" fmla="*/ 952 h 314325"/>
                <a:gd name="connsiteX10" fmla="*/ 229552 w 304800"/>
                <a:gd name="connsiteY10" fmla="*/ 952 h 314325"/>
                <a:gd name="connsiteX11" fmla="*/ 228600 w 304800"/>
                <a:gd name="connsiteY11" fmla="*/ 0 h 314325"/>
                <a:gd name="connsiteX12" fmla="*/ 225743 w 304800"/>
                <a:gd name="connsiteY12" fmla="*/ 952 h 314325"/>
                <a:gd name="connsiteX13" fmla="*/ 201930 w 304800"/>
                <a:gd name="connsiteY13" fmla="*/ 7620 h 314325"/>
                <a:gd name="connsiteX14" fmla="*/ 201930 w 304800"/>
                <a:gd name="connsiteY14" fmla="*/ 145733 h 314325"/>
                <a:gd name="connsiteX15" fmla="*/ 146685 w 304800"/>
                <a:gd name="connsiteY15" fmla="*/ 145733 h 314325"/>
                <a:gd name="connsiteX16" fmla="*/ 146685 w 304800"/>
                <a:gd name="connsiteY16" fmla="*/ 24765 h 314325"/>
                <a:gd name="connsiteX17" fmla="*/ 62865 w 304800"/>
                <a:gd name="connsiteY17" fmla="*/ 50482 h 314325"/>
                <a:gd name="connsiteX18" fmla="*/ 0 w 304800"/>
                <a:gd name="connsiteY18" fmla="*/ 322898 h 314325"/>
                <a:gd name="connsiteX19" fmla="*/ 118110 w 304800"/>
                <a:gd name="connsiteY19" fmla="*/ 322898 h 314325"/>
                <a:gd name="connsiteX20" fmla="*/ 118110 w 304800"/>
                <a:gd name="connsiteY20" fmla="*/ 160020 h 314325"/>
                <a:gd name="connsiteX21" fmla="*/ 118110 w 304800"/>
                <a:gd name="connsiteY21" fmla="*/ 16002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314325">
                  <a:moveTo>
                    <a:pt x="118110" y="160020"/>
                  </a:moveTo>
                  <a:lnTo>
                    <a:pt x="306705" y="160020"/>
                  </a:lnTo>
                  <a:lnTo>
                    <a:pt x="306705" y="160020"/>
                  </a:lnTo>
                  <a:lnTo>
                    <a:pt x="306705" y="160020"/>
                  </a:lnTo>
                  <a:lnTo>
                    <a:pt x="306705" y="67627"/>
                  </a:lnTo>
                  <a:lnTo>
                    <a:pt x="306705" y="67627"/>
                  </a:lnTo>
                  <a:lnTo>
                    <a:pt x="306705" y="40005"/>
                  </a:lnTo>
                  <a:lnTo>
                    <a:pt x="306705" y="40005"/>
                  </a:lnTo>
                  <a:cubicBezTo>
                    <a:pt x="275272" y="39052"/>
                    <a:pt x="247650" y="23813"/>
                    <a:pt x="229552" y="952"/>
                  </a:cubicBezTo>
                  <a:cubicBezTo>
                    <a:pt x="229552" y="952"/>
                    <a:pt x="229552" y="952"/>
                    <a:pt x="229552" y="952"/>
                  </a:cubicBezTo>
                  <a:lnTo>
                    <a:pt x="229552" y="952"/>
                  </a:lnTo>
                  <a:cubicBezTo>
                    <a:pt x="229552" y="952"/>
                    <a:pt x="229552" y="0"/>
                    <a:pt x="228600" y="0"/>
                  </a:cubicBezTo>
                  <a:cubicBezTo>
                    <a:pt x="227647" y="0"/>
                    <a:pt x="226695" y="0"/>
                    <a:pt x="225743" y="952"/>
                  </a:cubicBezTo>
                  <a:cubicBezTo>
                    <a:pt x="220980" y="1905"/>
                    <a:pt x="212408" y="4763"/>
                    <a:pt x="201930" y="7620"/>
                  </a:cubicBezTo>
                  <a:lnTo>
                    <a:pt x="201930" y="145733"/>
                  </a:lnTo>
                  <a:lnTo>
                    <a:pt x="146685" y="145733"/>
                  </a:lnTo>
                  <a:lnTo>
                    <a:pt x="146685" y="24765"/>
                  </a:lnTo>
                  <a:cubicBezTo>
                    <a:pt x="104775" y="37147"/>
                    <a:pt x="63817" y="49530"/>
                    <a:pt x="62865" y="50482"/>
                  </a:cubicBezTo>
                  <a:cubicBezTo>
                    <a:pt x="16192" y="108585"/>
                    <a:pt x="0" y="234315"/>
                    <a:pt x="0" y="322898"/>
                  </a:cubicBezTo>
                  <a:lnTo>
                    <a:pt x="118110" y="322898"/>
                  </a:lnTo>
                  <a:lnTo>
                    <a:pt x="118110" y="160020"/>
                  </a:lnTo>
                  <a:lnTo>
                    <a:pt x="118110" y="160020"/>
                  </a:lnTo>
                  <a:close/>
                </a:path>
              </a:pathLst>
            </a:custGeom>
            <a:solidFill>
              <a:srgbClr val="455256"/>
            </a:solidFill>
            <a:ln w="9525"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B105DF92-4D15-49A8-8262-B2210131B5BD}"/>
                </a:ext>
              </a:extLst>
            </p:cNvPr>
            <p:cNvSpPr/>
            <p:nvPr/>
          </p:nvSpPr>
          <p:spPr>
            <a:xfrm>
              <a:off x="9961038" y="2131005"/>
              <a:ext cx="7136" cy="7136"/>
            </a:xfrm>
            <a:custGeom>
              <a:avLst/>
              <a:gdLst>
                <a:gd name="connsiteX0" fmla="*/ 952 w 0"/>
                <a:gd name="connsiteY0" fmla="*/ 952 h 0"/>
                <a:gd name="connsiteX1" fmla="*/ 0 w 0"/>
                <a:gd name="connsiteY1" fmla="*/ 0 h 0"/>
                <a:gd name="connsiteX2" fmla="*/ 952 w 0"/>
                <a:gd name="connsiteY2" fmla="*/ 952 h 0"/>
                <a:gd name="connsiteX3" fmla="*/ 952 w 0"/>
                <a:gd name="connsiteY3" fmla="*/ 952 h 0"/>
              </a:gdLst>
              <a:ahLst/>
              <a:cxnLst>
                <a:cxn ang="0">
                  <a:pos x="connsiteX0" y="connsiteY0"/>
                </a:cxn>
                <a:cxn ang="0">
                  <a:pos x="connsiteX1" y="connsiteY1"/>
                </a:cxn>
                <a:cxn ang="0">
                  <a:pos x="connsiteX2" y="connsiteY2"/>
                </a:cxn>
                <a:cxn ang="0">
                  <a:pos x="connsiteX3" y="connsiteY3"/>
                </a:cxn>
              </a:cxnLst>
              <a:rect l="l" t="t" r="r" b="b"/>
              <a:pathLst>
                <a:path>
                  <a:moveTo>
                    <a:pt x="952" y="952"/>
                  </a:moveTo>
                  <a:cubicBezTo>
                    <a:pt x="952" y="952"/>
                    <a:pt x="952" y="952"/>
                    <a:pt x="0" y="0"/>
                  </a:cubicBezTo>
                  <a:cubicBezTo>
                    <a:pt x="0" y="0"/>
                    <a:pt x="0" y="952"/>
                    <a:pt x="952" y="952"/>
                  </a:cubicBezTo>
                  <a:lnTo>
                    <a:pt x="952" y="952"/>
                  </a:lnTo>
                  <a:close/>
                </a:path>
              </a:pathLst>
            </a:custGeom>
            <a:solidFill>
              <a:srgbClr val="ECBB1A"/>
            </a:solidFill>
            <a:ln w="9525"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2D05823F-CF19-4817-8D4E-6DB2C430AF3A}"/>
                </a:ext>
              </a:extLst>
            </p:cNvPr>
            <p:cNvSpPr/>
            <p:nvPr/>
          </p:nvSpPr>
          <p:spPr>
            <a:xfrm>
              <a:off x="9904660" y="2111736"/>
              <a:ext cx="99911" cy="121320"/>
            </a:xfrm>
            <a:custGeom>
              <a:avLst/>
              <a:gdLst>
                <a:gd name="connsiteX0" fmla="*/ 34290 w 133350"/>
                <a:gd name="connsiteY0" fmla="*/ 160973 h 161925"/>
                <a:gd name="connsiteX1" fmla="*/ 45720 w 133350"/>
                <a:gd name="connsiteY1" fmla="*/ 160020 h 161925"/>
                <a:gd name="connsiteX2" fmla="*/ 69533 w 133350"/>
                <a:gd name="connsiteY2" fmla="*/ 159068 h 161925"/>
                <a:gd name="connsiteX3" fmla="*/ 83820 w 133350"/>
                <a:gd name="connsiteY3" fmla="*/ 158115 h 161925"/>
                <a:gd name="connsiteX4" fmla="*/ 105727 w 133350"/>
                <a:gd name="connsiteY4" fmla="*/ 156210 h 161925"/>
                <a:gd name="connsiteX5" fmla="*/ 117158 w 133350"/>
                <a:gd name="connsiteY5" fmla="*/ 154305 h 161925"/>
                <a:gd name="connsiteX6" fmla="*/ 120968 w 133350"/>
                <a:gd name="connsiteY6" fmla="*/ 154305 h 161925"/>
                <a:gd name="connsiteX7" fmla="*/ 139065 w 133350"/>
                <a:gd name="connsiteY7" fmla="*/ 152400 h 161925"/>
                <a:gd name="connsiteX8" fmla="*/ 139065 w 133350"/>
                <a:gd name="connsiteY8" fmla="*/ 151448 h 161925"/>
                <a:gd name="connsiteX9" fmla="*/ 83820 w 133350"/>
                <a:gd name="connsiteY9" fmla="*/ 40957 h 161925"/>
                <a:gd name="connsiteX10" fmla="*/ 73343 w 133350"/>
                <a:gd name="connsiteY10" fmla="*/ 34290 h 161925"/>
                <a:gd name="connsiteX11" fmla="*/ 72390 w 133350"/>
                <a:gd name="connsiteY11" fmla="*/ 36195 h 161925"/>
                <a:gd name="connsiteX12" fmla="*/ 83820 w 133350"/>
                <a:gd name="connsiteY12" fmla="*/ 45720 h 161925"/>
                <a:gd name="connsiteX13" fmla="*/ 33338 w 133350"/>
                <a:gd name="connsiteY13" fmla="*/ 139065 h 161925"/>
                <a:gd name="connsiteX14" fmla="*/ 73343 w 133350"/>
                <a:gd name="connsiteY14" fmla="*/ 33338 h 161925"/>
                <a:gd name="connsiteX15" fmla="*/ 72390 w 133350"/>
                <a:gd name="connsiteY15" fmla="*/ 33338 h 161925"/>
                <a:gd name="connsiteX16" fmla="*/ 74295 w 133350"/>
                <a:gd name="connsiteY16" fmla="*/ 31432 h 161925"/>
                <a:gd name="connsiteX17" fmla="*/ 76200 w 133350"/>
                <a:gd name="connsiteY17" fmla="*/ 27623 h 161925"/>
                <a:gd name="connsiteX18" fmla="*/ 76200 w 133350"/>
                <a:gd name="connsiteY18" fmla="*/ 25718 h 161925"/>
                <a:gd name="connsiteX19" fmla="*/ 0 w 133350"/>
                <a:gd name="connsiteY19" fmla="*/ 0 h 161925"/>
                <a:gd name="connsiteX20" fmla="*/ 0 w 133350"/>
                <a:gd name="connsiteY20" fmla="*/ 0 h 161925"/>
                <a:gd name="connsiteX21" fmla="*/ 0 w 133350"/>
                <a:gd name="connsiteY21" fmla="*/ 161925 h 161925"/>
                <a:gd name="connsiteX22" fmla="*/ 34290 w 133350"/>
                <a:gd name="connsiteY22" fmla="*/ 1609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350" h="161925">
                  <a:moveTo>
                    <a:pt x="34290" y="160973"/>
                  </a:moveTo>
                  <a:cubicBezTo>
                    <a:pt x="38100" y="160973"/>
                    <a:pt x="41910" y="160973"/>
                    <a:pt x="45720" y="160020"/>
                  </a:cubicBezTo>
                  <a:cubicBezTo>
                    <a:pt x="53340" y="160020"/>
                    <a:pt x="61913" y="159068"/>
                    <a:pt x="69533" y="159068"/>
                  </a:cubicBezTo>
                  <a:cubicBezTo>
                    <a:pt x="74295" y="159068"/>
                    <a:pt x="79058" y="158115"/>
                    <a:pt x="83820" y="158115"/>
                  </a:cubicBezTo>
                  <a:cubicBezTo>
                    <a:pt x="91440" y="157163"/>
                    <a:pt x="98108" y="157163"/>
                    <a:pt x="105727" y="156210"/>
                  </a:cubicBezTo>
                  <a:cubicBezTo>
                    <a:pt x="109538" y="156210"/>
                    <a:pt x="113348" y="155258"/>
                    <a:pt x="117158" y="154305"/>
                  </a:cubicBezTo>
                  <a:cubicBezTo>
                    <a:pt x="118110" y="154305"/>
                    <a:pt x="119063" y="154305"/>
                    <a:pt x="120968" y="154305"/>
                  </a:cubicBezTo>
                  <a:cubicBezTo>
                    <a:pt x="126683" y="153353"/>
                    <a:pt x="133350" y="152400"/>
                    <a:pt x="139065" y="152400"/>
                  </a:cubicBezTo>
                  <a:cubicBezTo>
                    <a:pt x="139065" y="152400"/>
                    <a:pt x="139065" y="151448"/>
                    <a:pt x="139065" y="151448"/>
                  </a:cubicBezTo>
                  <a:cubicBezTo>
                    <a:pt x="140970" y="107633"/>
                    <a:pt x="119063" y="66675"/>
                    <a:pt x="83820" y="40957"/>
                  </a:cubicBezTo>
                  <a:cubicBezTo>
                    <a:pt x="80010" y="38100"/>
                    <a:pt x="77153" y="36195"/>
                    <a:pt x="73343" y="34290"/>
                  </a:cubicBezTo>
                  <a:lnTo>
                    <a:pt x="72390" y="36195"/>
                  </a:lnTo>
                  <a:cubicBezTo>
                    <a:pt x="76200" y="39053"/>
                    <a:pt x="80010" y="42863"/>
                    <a:pt x="83820" y="45720"/>
                  </a:cubicBezTo>
                  <a:cubicBezTo>
                    <a:pt x="65723" y="74295"/>
                    <a:pt x="48578" y="109538"/>
                    <a:pt x="33338" y="139065"/>
                  </a:cubicBezTo>
                  <a:cubicBezTo>
                    <a:pt x="51435" y="85725"/>
                    <a:pt x="66675" y="47625"/>
                    <a:pt x="73343" y="33338"/>
                  </a:cubicBezTo>
                  <a:cubicBezTo>
                    <a:pt x="73343" y="33338"/>
                    <a:pt x="73343" y="33338"/>
                    <a:pt x="72390" y="33338"/>
                  </a:cubicBezTo>
                  <a:lnTo>
                    <a:pt x="74295" y="31432"/>
                  </a:lnTo>
                  <a:cubicBezTo>
                    <a:pt x="75248" y="29528"/>
                    <a:pt x="76200" y="27623"/>
                    <a:pt x="76200" y="27623"/>
                  </a:cubicBezTo>
                  <a:cubicBezTo>
                    <a:pt x="76200" y="27623"/>
                    <a:pt x="76200" y="26670"/>
                    <a:pt x="76200" y="25718"/>
                  </a:cubicBezTo>
                  <a:cubicBezTo>
                    <a:pt x="71438" y="20955"/>
                    <a:pt x="50483" y="2858"/>
                    <a:pt x="0" y="0"/>
                  </a:cubicBezTo>
                  <a:cubicBezTo>
                    <a:pt x="0" y="0"/>
                    <a:pt x="0" y="0"/>
                    <a:pt x="0" y="0"/>
                  </a:cubicBezTo>
                  <a:lnTo>
                    <a:pt x="0" y="161925"/>
                  </a:lnTo>
                  <a:cubicBezTo>
                    <a:pt x="10478" y="161925"/>
                    <a:pt x="21908" y="160973"/>
                    <a:pt x="34290" y="160973"/>
                  </a:cubicBezTo>
                  <a:close/>
                </a:path>
              </a:pathLst>
            </a:custGeom>
            <a:solidFill>
              <a:srgbClr val="ECBB1A"/>
            </a:solidFill>
            <a:ln w="9525"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0B8A1037-0E4D-4B3D-8A0B-7DEA1E360EBB}"/>
                </a:ext>
              </a:extLst>
            </p:cNvPr>
            <p:cNvSpPr/>
            <p:nvPr/>
          </p:nvSpPr>
          <p:spPr>
            <a:xfrm>
              <a:off x="9903946" y="2225207"/>
              <a:ext cx="107047" cy="35682"/>
            </a:xfrm>
            <a:custGeom>
              <a:avLst/>
              <a:gdLst>
                <a:gd name="connsiteX0" fmla="*/ 118110 w 142875"/>
                <a:gd name="connsiteY0" fmla="*/ 2857 h 47625"/>
                <a:gd name="connsiteX1" fmla="*/ 106680 w 142875"/>
                <a:gd name="connsiteY1" fmla="*/ 4763 h 47625"/>
                <a:gd name="connsiteX2" fmla="*/ 84773 w 142875"/>
                <a:gd name="connsiteY2" fmla="*/ 6668 h 47625"/>
                <a:gd name="connsiteX3" fmla="*/ 70485 w 142875"/>
                <a:gd name="connsiteY3" fmla="*/ 7620 h 47625"/>
                <a:gd name="connsiteX4" fmla="*/ 46673 w 142875"/>
                <a:gd name="connsiteY4" fmla="*/ 8572 h 47625"/>
                <a:gd name="connsiteX5" fmla="*/ 35243 w 142875"/>
                <a:gd name="connsiteY5" fmla="*/ 9525 h 47625"/>
                <a:gd name="connsiteX6" fmla="*/ 0 w 142875"/>
                <a:gd name="connsiteY6" fmla="*/ 10478 h 47625"/>
                <a:gd name="connsiteX7" fmla="*/ 0 w 142875"/>
                <a:gd name="connsiteY7" fmla="*/ 15240 h 47625"/>
                <a:gd name="connsiteX8" fmla="*/ 0 w 142875"/>
                <a:gd name="connsiteY8" fmla="*/ 20003 h 47625"/>
                <a:gd name="connsiteX9" fmla="*/ 0 w 142875"/>
                <a:gd name="connsiteY9" fmla="*/ 26670 h 47625"/>
                <a:gd name="connsiteX10" fmla="*/ 0 w 142875"/>
                <a:gd name="connsiteY10" fmla="*/ 32385 h 47625"/>
                <a:gd name="connsiteX11" fmla="*/ 90488 w 142875"/>
                <a:gd name="connsiteY11" fmla="*/ 29528 h 47625"/>
                <a:gd name="connsiteX12" fmla="*/ 126683 w 142875"/>
                <a:gd name="connsiteY12" fmla="*/ 19050 h 47625"/>
                <a:gd name="connsiteX13" fmla="*/ 123825 w 142875"/>
                <a:gd name="connsiteY13" fmla="*/ 22860 h 47625"/>
                <a:gd name="connsiteX14" fmla="*/ 109538 w 142875"/>
                <a:gd name="connsiteY14" fmla="*/ 33338 h 47625"/>
                <a:gd name="connsiteX15" fmla="*/ 86677 w 142875"/>
                <a:gd name="connsiteY15" fmla="*/ 40005 h 47625"/>
                <a:gd name="connsiteX16" fmla="*/ 952 w 142875"/>
                <a:gd name="connsiteY16" fmla="*/ 43815 h 47625"/>
                <a:gd name="connsiteX17" fmla="*/ 952 w 142875"/>
                <a:gd name="connsiteY17" fmla="*/ 44768 h 47625"/>
                <a:gd name="connsiteX18" fmla="*/ 952 w 142875"/>
                <a:gd name="connsiteY18" fmla="*/ 56197 h 47625"/>
                <a:gd name="connsiteX19" fmla="*/ 952 w 142875"/>
                <a:gd name="connsiteY19" fmla="*/ 56197 h 47625"/>
                <a:gd name="connsiteX20" fmla="*/ 81915 w 142875"/>
                <a:gd name="connsiteY20" fmla="*/ 52388 h 47625"/>
                <a:gd name="connsiteX21" fmla="*/ 100013 w 142875"/>
                <a:gd name="connsiteY21" fmla="*/ 48578 h 47625"/>
                <a:gd name="connsiteX22" fmla="*/ 115252 w 142875"/>
                <a:gd name="connsiteY22" fmla="*/ 40005 h 47625"/>
                <a:gd name="connsiteX23" fmla="*/ 118110 w 142875"/>
                <a:gd name="connsiteY23" fmla="*/ 38100 h 47625"/>
                <a:gd name="connsiteX24" fmla="*/ 133350 w 142875"/>
                <a:gd name="connsiteY24" fmla="*/ 36195 h 47625"/>
                <a:gd name="connsiteX25" fmla="*/ 150495 w 142875"/>
                <a:gd name="connsiteY25" fmla="*/ 17145 h 47625"/>
                <a:gd name="connsiteX26" fmla="*/ 148590 w 142875"/>
                <a:gd name="connsiteY26" fmla="*/ 2857 h 47625"/>
                <a:gd name="connsiteX27" fmla="*/ 144780 w 142875"/>
                <a:gd name="connsiteY27" fmla="*/ 0 h 47625"/>
                <a:gd name="connsiteX28" fmla="*/ 140017 w 142875"/>
                <a:gd name="connsiteY28" fmla="*/ 953 h 47625"/>
                <a:gd name="connsiteX29" fmla="*/ 121920 w 142875"/>
                <a:gd name="connsiteY29" fmla="*/ 2857 h 47625"/>
                <a:gd name="connsiteX30" fmla="*/ 118110 w 142875"/>
                <a:gd name="connsiteY30" fmla="*/ 285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875" h="47625">
                  <a:moveTo>
                    <a:pt x="118110" y="2857"/>
                  </a:moveTo>
                  <a:cubicBezTo>
                    <a:pt x="114300" y="2857"/>
                    <a:pt x="110490" y="3810"/>
                    <a:pt x="106680" y="4763"/>
                  </a:cubicBezTo>
                  <a:cubicBezTo>
                    <a:pt x="99060" y="5715"/>
                    <a:pt x="92393" y="5715"/>
                    <a:pt x="84773" y="6668"/>
                  </a:cubicBezTo>
                  <a:cubicBezTo>
                    <a:pt x="80010" y="6668"/>
                    <a:pt x="75248" y="7620"/>
                    <a:pt x="70485" y="7620"/>
                  </a:cubicBezTo>
                  <a:cubicBezTo>
                    <a:pt x="62865" y="8572"/>
                    <a:pt x="54293" y="8572"/>
                    <a:pt x="46673" y="8572"/>
                  </a:cubicBezTo>
                  <a:cubicBezTo>
                    <a:pt x="42863" y="8572"/>
                    <a:pt x="39052" y="9525"/>
                    <a:pt x="35243" y="9525"/>
                  </a:cubicBezTo>
                  <a:cubicBezTo>
                    <a:pt x="23813" y="9525"/>
                    <a:pt x="11430" y="10478"/>
                    <a:pt x="0" y="10478"/>
                  </a:cubicBezTo>
                  <a:lnTo>
                    <a:pt x="0" y="15240"/>
                  </a:lnTo>
                  <a:lnTo>
                    <a:pt x="0" y="20003"/>
                  </a:lnTo>
                  <a:lnTo>
                    <a:pt x="0" y="26670"/>
                  </a:lnTo>
                  <a:lnTo>
                    <a:pt x="0" y="32385"/>
                  </a:lnTo>
                  <a:cubicBezTo>
                    <a:pt x="30480" y="32385"/>
                    <a:pt x="60007" y="31432"/>
                    <a:pt x="90488" y="29528"/>
                  </a:cubicBezTo>
                  <a:cubicBezTo>
                    <a:pt x="104775" y="28575"/>
                    <a:pt x="118110" y="24765"/>
                    <a:pt x="126683" y="19050"/>
                  </a:cubicBezTo>
                  <a:cubicBezTo>
                    <a:pt x="125730" y="20003"/>
                    <a:pt x="124777" y="21907"/>
                    <a:pt x="123825" y="22860"/>
                  </a:cubicBezTo>
                  <a:cubicBezTo>
                    <a:pt x="120015" y="26670"/>
                    <a:pt x="115252" y="30480"/>
                    <a:pt x="109538" y="33338"/>
                  </a:cubicBezTo>
                  <a:cubicBezTo>
                    <a:pt x="102870" y="36195"/>
                    <a:pt x="95250" y="39053"/>
                    <a:pt x="86677" y="40005"/>
                  </a:cubicBezTo>
                  <a:cubicBezTo>
                    <a:pt x="58102" y="42863"/>
                    <a:pt x="29527" y="43815"/>
                    <a:pt x="952" y="43815"/>
                  </a:cubicBezTo>
                  <a:lnTo>
                    <a:pt x="952" y="44768"/>
                  </a:lnTo>
                  <a:lnTo>
                    <a:pt x="952" y="56197"/>
                  </a:lnTo>
                  <a:lnTo>
                    <a:pt x="952" y="56197"/>
                  </a:lnTo>
                  <a:cubicBezTo>
                    <a:pt x="27623" y="56197"/>
                    <a:pt x="55245" y="55245"/>
                    <a:pt x="81915" y="52388"/>
                  </a:cubicBezTo>
                  <a:cubicBezTo>
                    <a:pt x="88582" y="51435"/>
                    <a:pt x="94298" y="50482"/>
                    <a:pt x="100013" y="48578"/>
                  </a:cubicBezTo>
                  <a:cubicBezTo>
                    <a:pt x="105727" y="46672"/>
                    <a:pt x="110490" y="43815"/>
                    <a:pt x="115252" y="40005"/>
                  </a:cubicBezTo>
                  <a:cubicBezTo>
                    <a:pt x="116205" y="39053"/>
                    <a:pt x="117158" y="39053"/>
                    <a:pt x="118110" y="38100"/>
                  </a:cubicBezTo>
                  <a:cubicBezTo>
                    <a:pt x="122873" y="37147"/>
                    <a:pt x="128588" y="37147"/>
                    <a:pt x="133350" y="36195"/>
                  </a:cubicBezTo>
                  <a:cubicBezTo>
                    <a:pt x="143827" y="35243"/>
                    <a:pt x="152400" y="26670"/>
                    <a:pt x="150495" y="17145"/>
                  </a:cubicBezTo>
                  <a:cubicBezTo>
                    <a:pt x="149542" y="12382"/>
                    <a:pt x="149542" y="7620"/>
                    <a:pt x="148590" y="2857"/>
                  </a:cubicBezTo>
                  <a:cubicBezTo>
                    <a:pt x="147638" y="1905"/>
                    <a:pt x="146685" y="953"/>
                    <a:pt x="144780" y="0"/>
                  </a:cubicBezTo>
                  <a:cubicBezTo>
                    <a:pt x="142875" y="0"/>
                    <a:pt x="141923" y="0"/>
                    <a:pt x="140017" y="953"/>
                  </a:cubicBezTo>
                  <a:cubicBezTo>
                    <a:pt x="134302" y="1905"/>
                    <a:pt x="127635" y="2857"/>
                    <a:pt x="121920" y="2857"/>
                  </a:cubicBezTo>
                  <a:cubicBezTo>
                    <a:pt x="120015" y="2857"/>
                    <a:pt x="119063" y="2857"/>
                    <a:pt x="118110" y="2857"/>
                  </a:cubicBezTo>
                  <a:close/>
                </a:path>
              </a:pathLst>
            </a:custGeom>
            <a:solidFill>
              <a:srgbClr val="F2B100"/>
            </a:solidFill>
            <a:ln w="9525"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A583AE7A-4DAD-40F2-9B14-27102620D275}"/>
                </a:ext>
              </a:extLst>
            </p:cNvPr>
            <p:cNvSpPr/>
            <p:nvPr/>
          </p:nvSpPr>
          <p:spPr>
            <a:xfrm>
              <a:off x="9791130" y="2225921"/>
              <a:ext cx="107047" cy="35682"/>
            </a:xfrm>
            <a:custGeom>
              <a:avLst/>
              <a:gdLst>
                <a:gd name="connsiteX0" fmla="*/ 68660 w 142875"/>
                <a:gd name="connsiteY0" fmla="*/ 50482 h 47625"/>
                <a:gd name="connsiteX1" fmla="*/ 149623 w 142875"/>
                <a:gd name="connsiteY1" fmla="*/ 54292 h 47625"/>
                <a:gd name="connsiteX2" fmla="*/ 149623 w 142875"/>
                <a:gd name="connsiteY2" fmla="*/ 42863 h 47625"/>
                <a:gd name="connsiteX3" fmla="*/ 149623 w 142875"/>
                <a:gd name="connsiteY3" fmla="*/ 41910 h 47625"/>
                <a:gd name="connsiteX4" fmla="*/ 62945 w 142875"/>
                <a:gd name="connsiteY4" fmla="*/ 38100 h 47625"/>
                <a:gd name="connsiteX5" fmla="*/ 40085 w 142875"/>
                <a:gd name="connsiteY5" fmla="*/ 32385 h 47625"/>
                <a:gd name="connsiteX6" fmla="*/ 24845 w 142875"/>
                <a:gd name="connsiteY6" fmla="*/ 20955 h 47625"/>
                <a:gd name="connsiteX7" fmla="*/ 22940 w 142875"/>
                <a:gd name="connsiteY7" fmla="*/ 19050 h 47625"/>
                <a:gd name="connsiteX8" fmla="*/ 58183 w 142875"/>
                <a:gd name="connsiteY8" fmla="*/ 28575 h 47625"/>
                <a:gd name="connsiteX9" fmla="*/ 149623 w 142875"/>
                <a:gd name="connsiteY9" fmla="*/ 31432 h 47625"/>
                <a:gd name="connsiteX10" fmla="*/ 149623 w 142875"/>
                <a:gd name="connsiteY10" fmla="*/ 25717 h 47625"/>
                <a:gd name="connsiteX11" fmla="*/ 149623 w 142875"/>
                <a:gd name="connsiteY11" fmla="*/ 19050 h 47625"/>
                <a:gd name="connsiteX12" fmla="*/ 149623 w 142875"/>
                <a:gd name="connsiteY12" fmla="*/ 14288 h 47625"/>
                <a:gd name="connsiteX13" fmla="*/ 149623 w 142875"/>
                <a:gd name="connsiteY13" fmla="*/ 9525 h 47625"/>
                <a:gd name="connsiteX14" fmla="*/ 114380 w 142875"/>
                <a:gd name="connsiteY14" fmla="*/ 8572 h 47625"/>
                <a:gd name="connsiteX15" fmla="*/ 102950 w 142875"/>
                <a:gd name="connsiteY15" fmla="*/ 7620 h 47625"/>
                <a:gd name="connsiteX16" fmla="*/ 79138 w 142875"/>
                <a:gd name="connsiteY16" fmla="*/ 6667 h 47625"/>
                <a:gd name="connsiteX17" fmla="*/ 64850 w 142875"/>
                <a:gd name="connsiteY17" fmla="*/ 5715 h 47625"/>
                <a:gd name="connsiteX18" fmla="*/ 43895 w 142875"/>
                <a:gd name="connsiteY18" fmla="*/ 3810 h 47625"/>
                <a:gd name="connsiteX19" fmla="*/ 32465 w 142875"/>
                <a:gd name="connsiteY19" fmla="*/ 2857 h 47625"/>
                <a:gd name="connsiteX20" fmla="*/ 28655 w 142875"/>
                <a:gd name="connsiteY20" fmla="*/ 2857 h 47625"/>
                <a:gd name="connsiteX21" fmla="*/ 10558 w 142875"/>
                <a:gd name="connsiteY21" fmla="*/ 953 h 47625"/>
                <a:gd name="connsiteX22" fmla="*/ 5795 w 142875"/>
                <a:gd name="connsiteY22" fmla="*/ 0 h 47625"/>
                <a:gd name="connsiteX23" fmla="*/ 1985 w 142875"/>
                <a:gd name="connsiteY23" fmla="*/ 2857 h 47625"/>
                <a:gd name="connsiteX24" fmla="*/ 80 w 142875"/>
                <a:gd name="connsiteY24" fmla="*/ 17145 h 47625"/>
                <a:gd name="connsiteX25" fmla="*/ 17225 w 142875"/>
                <a:gd name="connsiteY25" fmla="*/ 36195 h 47625"/>
                <a:gd name="connsiteX26" fmla="*/ 32465 w 142875"/>
                <a:gd name="connsiteY26" fmla="*/ 38100 h 47625"/>
                <a:gd name="connsiteX27" fmla="*/ 37228 w 142875"/>
                <a:gd name="connsiteY27" fmla="*/ 40957 h 47625"/>
                <a:gd name="connsiteX28" fmla="*/ 49610 w 142875"/>
                <a:gd name="connsiteY28" fmla="*/ 47625 h 47625"/>
                <a:gd name="connsiteX29" fmla="*/ 68660 w 142875"/>
                <a:gd name="connsiteY29" fmla="*/ 5048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2875" h="47625">
                  <a:moveTo>
                    <a:pt x="68660" y="50482"/>
                  </a:moveTo>
                  <a:cubicBezTo>
                    <a:pt x="95330" y="52388"/>
                    <a:pt x="122953" y="54292"/>
                    <a:pt x="149623" y="54292"/>
                  </a:cubicBezTo>
                  <a:lnTo>
                    <a:pt x="149623" y="42863"/>
                  </a:lnTo>
                  <a:lnTo>
                    <a:pt x="149623" y="41910"/>
                  </a:lnTo>
                  <a:cubicBezTo>
                    <a:pt x="121048" y="41910"/>
                    <a:pt x="91520" y="40957"/>
                    <a:pt x="62945" y="38100"/>
                  </a:cubicBezTo>
                  <a:cubicBezTo>
                    <a:pt x="54373" y="37147"/>
                    <a:pt x="46753" y="35242"/>
                    <a:pt x="40085" y="32385"/>
                  </a:cubicBezTo>
                  <a:cubicBezTo>
                    <a:pt x="33418" y="29528"/>
                    <a:pt x="28655" y="25717"/>
                    <a:pt x="24845" y="20955"/>
                  </a:cubicBezTo>
                  <a:cubicBezTo>
                    <a:pt x="23893" y="20003"/>
                    <a:pt x="23893" y="20003"/>
                    <a:pt x="22940" y="19050"/>
                  </a:cubicBezTo>
                  <a:cubicBezTo>
                    <a:pt x="31513" y="23813"/>
                    <a:pt x="43895" y="27622"/>
                    <a:pt x="58183" y="28575"/>
                  </a:cubicBezTo>
                  <a:cubicBezTo>
                    <a:pt x="88663" y="30480"/>
                    <a:pt x="119143" y="31432"/>
                    <a:pt x="149623" y="31432"/>
                  </a:cubicBezTo>
                  <a:lnTo>
                    <a:pt x="149623" y="25717"/>
                  </a:lnTo>
                  <a:lnTo>
                    <a:pt x="149623" y="19050"/>
                  </a:lnTo>
                  <a:lnTo>
                    <a:pt x="149623" y="14288"/>
                  </a:lnTo>
                  <a:lnTo>
                    <a:pt x="149623" y="9525"/>
                  </a:lnTo>
                  <a:cubicBezTo>
                    <a:pt x="138193" y="9525"/>
                    <a:pt x="125810" y="9525"/>
                    <a:pt x="114380" y="8572"/>
                  </a:cubicBezTo>
                  <a:cubicBezTo>
                    <a:pt x="110570" y="8572"/>
                    <a:pt x="106760" y="8572"/>
                    <a:pt x="102950" y="7620"/>
                  </a:cubicBezTo>
                  <a:cubicBezTo>
                    <a:pt x="95330" y="7620"/>
                    <a:pt x="86758" y="6667"/>
                    <a:pt x="79138" y="6667"/>
                  </a:cubicBezTo>
                  <a:cubicBezTo>
                    <a:pt x="74375" y="6667"/>
                    <a:pt x="69613" y="5715"/>
                    <a:pt x="64850" y="5715"/>
                  </a:cubicBezTo>
                  <a:cubicBezTo>
                    <a:pt x="57230" y="4763"/>
                    <a:pt x="50563" y="4763"/>
                    <a:pt x="43895" y="3810"/>
                  </a:cubicBezTo>
                  <a:cubicBezTo>
                    <a:pt x="40085" y="3810"/>
                    <a:pt x="36275" y="2857"/>
                    <a:pt x="32465" y="2857"/>
                  </a:cubicBezTo>
                  <a:cubicBezTo>
                    <a:pt x="31513" y="2857"/>
                    <a:pt x="30560" y="2857"/>
                    <a:pt x="28655" y="2857"/>
                  </a:cubicBezTo>
                  <a:cubicBezTo>
                    <a:pt x="22940" y="1905"/>
                    <a:pt x="16273" y="953"/>
                    <a:pt x="10558" y="953"/>
                  </a:cubicBezTo>
                  <a:cubicBezTo>
                    <a:pt x="8653" y="953"/>
                    <a:pt x="7700" y="953"/>
                    <a:pt x="5795" y="0"/>
                  </a:cubicBezTo>
                  <a:cubicBezTo>
                    <a:pt x="4843" y="953"/>
                    <a:pt x="3890" y="1905"/>
                    <a:pt x="1985" y="2857"/>
                  </a:cubicBezTo>
                  <a:cubicBezTo>
                    <a:pt x="1033" y="7620"/>
                    <a:pt x="1033" y="12382"/>
                    <a:pt x="80" y="17145"/>
                  </a:cubicBezTo>
                  <a:cubicBezTo>
                    <a:pt x="-872" y="25717"/>
                    <a:pt x="6748" y="35242"/>
                    <a:pt x="17225" y="36195"/>
                  </a:cubicBezTo>
                  <a:cubicBezTo>
                    <a:pt x="21988" y="37147"/>
                    <a:pt x="26750" y="37147"/>
                    <a:pt x="32465" y="38100"/>
                  </a:cubicBezTo>
                  <a:cubicBezTo>
                    <a:pt x="33418" y="39053"/>
                    <a:pt x="35323" y="40005"/>
                    <a:pt x="37228" y="40957"/>
                  </a:cubicBezTo>
                  <a:cubicBezTo>
                    <a:pt x="41038" y="43815"/>
                    <a:pt x="44848" y="45720"/>
                    <a:pt x="49610" y="47625"/>
                  </a:cubicBezTo>
                  <a:cubicBezTo>
                    <a:pt x="55325" y="48578"/>
                    <a:pt x="61993" y="49530"/>
                    <a:pt x="68660" y="50482"/>
                  </a:cubicBezTo>
                  <a:close/>
                </a:path>
              </a:pathLst>
            </a:custGeom>
            <a:solidFill>
              <a:srgbClr val="F3B70E"/>
            </a:solidFill>
            <a:ln w="9525"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DAF46C57-5712-4167-9230-38846D113E7F}"/>
                </a:ext>
              </a:extLst>
            </p:cNvPr>
            <p:cNvSpPr/>
            <p:nvPr/>
          </p:nvSpPr>
          <p:spPr>
            <a:xfrm>
              <a:off x="9903946" y="2360086"/>
              <a:ext cx="57092" cy="71365"/>
            </a:xfrm>
            <a:custGeom>
              <a:avLst/>
              <a:gdLst>
                <a:gd name="connsiteX0" fmla="*/ 24765 w 76200"/>
                <a:gd name="connsiteY0" fmla="*/ 38100 h 95250"/>
                <a:gd name="connsiteX1" fmla="*/ 19050 w 76200"/>
                <a:gd name="connsiteY1" fmla="*/ 40005 h 95250"/>
                <a:gd name="connsiteX2" fmla="*/ 17145 w 76200"/>
                <a:gd name="connsiteY2" fmla="*/ 40005 h 95250"/>
                <a:gd name="connsiteX3" fmla="*/ 13335 w 76200"/>
                <a:gd name="connsiteY3" fmla="*/ 40957 h 95250"/>
                <a:gd name="connsiteX4" fmla="*/ 10477 w 76200"/>
                <a:gd name="connsiteY4" fmla="*/ 40957 h 95250"/>
                <a:gd name="connsiteX5" fmla="*/ 6668 w 76200"/>
                <a:gd name="connsiteY5" fmla="*/ 40957 h 95250"/>
                <a:gd name="connsiteX6" fmla="*/ 2857 w 76200"/>
                <a:gd name="connsiteY6" fmla="*/ 40957 h 95250"/>
                <a:gd name="connsiteX7" fmla="*/ 0 w 76200"/>
                <a:gd name="connsiteY7" fmla="*/ 40957 h 95250"/>
                <a:gd name="connsiteX8" fmla="*/ 0 w 76200"/>
                <a:gd name="connsiteY8" fmla="*/ 40957 h 95250"/>
                <a:gd name="connsiteX9" fmla="*/ 0 w 76200"/>
                <a:gd name="connsiteY9" fmla="*/ 65722 h 95250"/>
                <a:gd name="connsiteX10" fmla="*/ 40957 w 76200"/>
                <a:gd name="connsiteY10" fmla="*/ 102870 h 95250"/>
                <a:gd name="connsiteX11" fmla="*/ 81915 w 76200"/>
                <a:gd name="connsiteY11" fmla="*/ 70485 h 95250"/>
                <a:gd name="connsiteX12" fmla="*/ 81915 w 76200"/>
                <a:gd name="connsiteY12" fmla="*/ 70485 h 95250"/>
                <a:gd name="connsiteX13" fmla="*/ 74295 w 76200"/>
                <a:gd name="connsiteY13" fmla="*/ 40957 h 95250"/>
                <a:gd name="connsiteX14" fmla="*/ 72390 w 76200"/>
                <a:gd name="connsiteY14" fmla="*/ 28575 h 95250"/>
                <a:gd name="connsiteX15" fmla="*/ 71438 w 76200"/>
                <a:gd name="connsiteY15" fmla="*/ 0 h 95250"/>
                <a:gd name="connsiteX16" fmla="*/ 51435 w 76200"/>
                <a:gd name="connsiteY16" fmla="*/ 15240 h 95250"/>
                <a:gd name="connsiteX17" fmla="*/ 24765 w 76200"/>
                <a:gd name="connsiteY17" fmla="*/ 3810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200" h="95250">
                  <a:moveTo>
                    <a:pt x="24765" y="38100"/>
                  </a:moveTo>
                  <a:cubicBezTo>
                    <a:pt x="22860" y="39052"/>
                    <a:pt x="20955" y="40005"/>
                    <a:pt x="19050" y="40005"/>
                  </a:cubicBezTo>
                  <a:cubicBezTo>
                    <a:pt x="18098" y="40005"/>
                    <a:pt x="18098" y="40005"/>
                    <a:pt x="17145" y="40005"/>
                  </a:cubicBezTo>
                  <a:cubicBezTo>
                    <a:pt x="16193" y="40005"/>
                    <a:pt x="14288" y="40957"/>
                    <a:pt x="13335" y="40957"/>
                  </a:cubicBezTo>
                  <a:cubicBezTo>
                    <a:pt x="12382" y="40957"/>
                    <a:pt x="11430" y="40957"/>
                    <a:pt x="10477" y="40957"/>
                  </a:cubicBezTo>
                  <a:cubicBezTo>
                    <a:pt x="9525" y="40957"/>
                    <a:pt x="7620" y="40957"/>
                    <a:pt x="6668" y="40957"/>
                  </a:cubicBezTo>
                  <a:cubicBezTo>
                    <a:pt x="5715" y="40957"/>
                    <a:pt x="4763" y="40957"/>
                    <a:pt x="2857" y="40957"/>
                  </a:cubicBezTo>
                  <a:cubicBezTo>
                    <a:pt x="1905" y="40957"/>
                    <a:pt x="952" y="40957"/>
                    <a:pt x="0" y="40957"/>
                  </a:cubicBezTo>
                  <a:lnTo>
                    <a:pt x="0" y="40957"/>
                  </a:lnTo>
                  <a:lnTo>
                    <a:pt x="0" y="65722"/>
                  </a:lnTo>
                  <a:lnTo>
                    <a:pt x="40957" y="102870"/>
                  </a:lnTo>
                  <a:cubicBezTo>
                    <a:pt x="57150" y="96202"/>
                    <a:pt x="71438" y="84772"/>
                    <a:pt x="81915" y="70485"/>
                  </a:cubicBezTo>
                  <a:lnTo>
                    <a:pt x="81915" y="70485"/>
                  </a:lnTo>
                  <a:cubicBezTo>
                    <a:pt x="82868" y="70485"/>
                    <a:pt x="77152" y="50482"/>
                    <a:pt x="74295" y="40957"/>
                  </a:cubicBezTo>
                  <a:cubicBezTo>
                    <a:pt x="73343" y="37147"/>
                    <a:pt x="72390" y="32385"/>
                    <a:pt x="72390" y="28575"/>
                  </a:cubicBezTo>
                  <a:lnTo>
                    <a:pt x="71438" y="0"/>
                  </a:lnTo>
                  <a:cubicBezTo>
                    <a:pt x="64770" y="4763"/>
                    <a:pt x="57150" y="9525"/>
                    <a:pt x="51435" y="15240"/>
                  </a:cubicBezTo>
                  <a:cubicBezTo>
                    <a:pt x="42863" y="23813"/>
                    <a:pt x="35243" y="32385"/>
                    <a:pt x="24765" y="38100"/>
                  </a:cubicBezTo>
                  <a:close/>
                </a:path>
              </a:pathLst>
            </a:custGeom>
            <a:solidFill>
              <a:srgbClr val="C89374"/>
            </a:solidFill>
            <a:ln w="9525"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4FE58390-9A3A-4335-85F4-5AD6E91CBED8}"/>
                </a:ext>
              </a:extLst>
            </p:cNvPr>
            <p:cNvSpPr/>
            <p:nvPr/>
          </p:nvSpPr>
          <p:spPr>
            <a:xfrm>
              <a:off x="9903946" y="2410042"/>
              <a:ext cx="28546" cy="28546"/>
            </a:xfrm>
            <a:custGeom>
              <a:avLst/>
              <a:gdLst>
                <a:gd name="connsiteX0" fmla="*/ 0 w 38100"/>
                <a:gd name="connsiteY0" fmla="*/ 44767 h 38100"/>
                <a:gd name="connsiteX1" fmla="*/ 0 w 38100"/>
                <a:gd name="connsiteY1" fmla="*/ 44767 h 38100"/>
                <a:gd name="connsiteX2" fmla="*/ 1905 w 38100"/>
                <a:gd name="connsiteY2" fmla="*/ 44767 h 38100"/>
                <a:gd name="connsiteX3" fmla="*/ 1905 w 38100"/>
                <a:gd name="connsiteY3" fmla="*/ 44767 h 38100"/>
                <a:gd name="connsiteX4" fmla="*/ 9525 w 38100"/>
                <a:gd name="connsiteY4" fmla="*/ 44767 h 38100"/>
                <a:gd name="connsiteX5" fmla="*/ 9525 w 38100"/>
                <a:gd name="connsiteY5" fmla="*/ 44767 h 38100"/>
                <a:gd name="connsiteX6" fmla="*/ 40957 w 38100"/>
                <a:gd name="connsiteY6" fmla="*/ 37147 h 38100"/>
                <a:gd name="connsiteX7" fmla="*/ 40957 w 38100"/>
                <a:gd name="connsiteY7" fmla="*/ 37147 h 38100"/>
                <a:gd name="connsiteX8" fmla="*/ 0 w 38100"/>
                <a:gd name="connsiteY8" fmla="*/ 0 h 38100"/>
                <a:gd name="connsiteX9" fmla="*/ 0 w 38100"/>
                <a:gd name="connsiteY9" fmla="*/ 4476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0" y="44767"/>
                  </a:moveTo>
                  <a:lnTo>
                    <a:pt x="0" y="44767"/>
                  </a:lnTo>
                  <a:lnTo>
                    <a:pt x="1905" y="44767"/>
                  </a:lnTo>
                  <a:lnTo>
                    <a:pt x="1905" y="44767"/>
                  </a:lnTo>
                  <a:cubicBezTo>
                    <a:pt x="4763" y="44767"/>
                    <a:pt x="6668" y="44767"/>
                    <a:pt x="9525" y="44767"/>
                  </a:cubicBezTo>
                  <a:lnTo>
                    <a:pt x="9525" y="44767"/>
                  </a:lnTo>
                  <a:cubicBezTo>
                    <a:pt x="20002" y="43815"/>
                    <a:pt x="31432" y="40957"/>
                    <a:pt x="40957" y="37147"/>
                  </a:cubicBezTo>
                  <a:lnTo>
                    <a:pt x="40957" y="37147"/>
                  </a:lnTo>
                  <a:lnTo>
                    <a:pt x="0" y="0"/>
                  </a:lnTo>
                  <a:lnTo>
                    <a:pt x="0" y="44767"/>
                  </a:lnTo>
                  <a:close/>
                </a:path>
              </a:pathLst>
            </a:custGeom>
            <a:solidFill>
              <a:srgbClr val="D5A378"/>
            </a:solidFill>
            <a:ln w="9525"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2AE8CD31-B75A-4B15-AD02-B96394261C1B}"/>
                </a:ext>
              </a:extLst>
            </p:cNvPr>
            <p:cNvSpPr/>
            <p:nvPr/>
          </p:nvSpPr>
          <p:spPr>
            <a:xfrm>
              <a:off x="9903233" y="2413610"/>
              <a:ext cx="228367" cy="235504"/>
            </a:xfrm>
            <a:custGeom>
              <a:avLst/>
              <a:gdLst>
                <a:gd name="connsiteX0" fmla="*/ 313373 w 304800"/>
                <a:gd name="connsiteY0" fmla="*/ 322898 h 314325"/>
                <a:gd name="connsiteX1" fmla="*/ 248602 w 304800"/>
                <a:gd name="connsiteY1" fmla="*/ 50482 h 314325"/>
                <a:gd name="connsiteX2" fmla="*/ 165735 w 304800"/>
                <a:gd name="connsiteY2" fmla="*/ 24765 h 314325"/>
                <a:gd name="connsiteX3" fmla="*/ 165735 w 304800"/>
                <a:gd name="connsiteY3" fmla="*/ 145733 h 314325"/>
                <a:gd name="connsiteX4" fmla="*/ 110490 w 304800"/>
                <a:gd name="connsiteY4" fmla="*/ 145733 h 314325"/>
                <a:gd name="connsiteX5" fmla="*/ 110490 w 304800"/>
                <a:gd name="connsiteY5" fmla="*/ 8572 h 314325"/>
                <a:gd name="connsiteX6" fmla="*/ 84772 w 304800"/>
                <a:gd name="connsiteY6" fmla="*/ 952 h 314325"/>
                <a:gd name="connsiteX7" fmla="*/ 81915 w 304800"/>
                <a:gd name="connsiteY7" fmla="*/ 0 h 314325"/>
                <a:gd name="connsiteX8" fmla="*/ 81915 w 304800"/>
                <a:gd name="connsiteY8" fmla="*/ 0 h 314325"/>
                <a:gd name="connsiteX9" fmla="*/ 40957 w 304800"/>
                <a:gd name="connsiteY9" fmla="*/ 32385 h 314325"/>
                <a:gd name="connsiteX10" fmla="*/ 40957 w 304800"/>
                <a:gd name="connsiteY10" fmla="*/ 32385 h 314325"/>
                <a:gd name="connsiteX11" fmla="*/ 9525 w 304800"/>
                <a:gd name="connsiteY11" fmla="*/ 40005 h 314325"/>
                <a:gd name="connsiteX12" fmla="*/ 9525 w 304800"/>
                <a:gd name="connsiteY12" fmla="*/ 40005 h 314325"/>
                <a:gd name="connsiteX13" fmla="*/ 1905 w 304800"/>
                <a:gd name="connsiteY13" fmla="*/ 40005 h 314325"/>
                <a:gd name="connsiteX14" fmla="*/ 1905 w 304800"/>
                <a:gd name="connsiteY14" fmla="*/ 40005 h 314325"/>
                <a:gd name="connsiteX15" fmla="*/ 0 w 304800"/>
                <a:gd name="connsiteY15" fmla="*/ 40005 h 314325"/>
                <a:gd name="connsiteX16" fmla="*/ 952 w 304800"/>
                <a:gd name="connsiteY16" fmla="*/ 40005 h 314325"/>
                <a:gd name="connsiteX17" fmla="*/ 952 w 304800"/>
                <a:gd name="connsiteY17" fmla="*/ 40005 h 314325"/>
                <a:gd name="connsiteX18" fmla="*/ 952 w 304800"/>
                <a:gd name="connsiteY18" fmla="*/ 67627 h 314325"/>
                <a:gd name="connsiteX19" fmla="*/ 952 w 304800"/>
                <a:gd name="connsiteY19" fmla="*/ 67627 h 314325"/>
                <a:gd name="connsiteX20" fmla="*/ 952 w 304800"/>
                <a:gd name="connsiteY20" fmla="*/ 160020 h 314325"/>
                <a:gd name="connsiteX21" fmla="*/ 952 w 304800"/>
                <a:gd name="connsiteY21" fmla="*/ 160020 h 314325"/>
                <a:gd name="connsiteX22" fmla="*/ 195263 w 304800"/>
                <a:gd name="connsiteY22" fmla="*/ 160020 h 314325"/>
                <a:gd name="connsiteX23" fmla="*/ 195263 w 304800"/>
                <a:gd name="connsiteY23" fmla="*/ 160020 h 314325"/>
                <a:gd name="connsiteX24" fmla="*/ 195263 w 304800"/>
                <a:gd name="connsiteY24" fmla="*/ 322898 h 314325"/>
                <a:gd name="connsiteX25" fmla="*/ 313373 w 304800"/>
                <a:gd name="connsiteY25" fmla="*/ 32289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800" h="314325">
                  <a:moveTo>
                    <a:pt x="313373" y="322898"/>
                  </a:moveTo>
                  <a:cubicBezTo>
                    <a:pt x="313373" y="222885"/>
                    <a:pt x="300990" y="98107"/>
                    <a:pt x="248602" y="50482"/>
                  </a:cubicBezTo>
                  <a:cubicBezTo>
                    <a:pt x="246698" y="49530"/>
                    <a:pt x="206692" y="37147"/>
                    <a:pt x="165735" y="24765"/>
                  </a:cubicBezTo>
                  <a:lnTo>
                    <a:pt x="165735" y="145733"/>
                  </a:lnTo>
                  <a:lnTo>
                    <a:pt x="110490" y="145733"/>
                  </a:lnTo>
                  <a:lnTo>
                    <a:pt x="110490" y="8572"/>
                  </a:lnTo>
                  <a:cubicBezTo>
                    <a:pt x="99060" y="5715"/>
                    <a:pt x="90488" y="2857"/>
                    <a:pt x="84772" y="952"/>
                  </a:cubicBezTo>
                  <a:cubicBezTo>
                    <a:pt x="83820" y="952"/>
                    <a:pt x="81915" y="0"/>
                    <a:pt x="81915" y="0"/>
                  </a:cubicBezTo>
                  <a:cubicBezTo>
                    <a:pt x="81915" y="0"/>
                    <a:pt x="81915" y="0"/>
                    <a:pt x="81915" y="0"/>
                  </a:cubicBezTo>
                  <a:cubicBezTo>
                    <a:pt x="71438" y="14288"/>
                    <a:pt x="58102" y="25717"/>
                    <a:pt x="40957" y="32385"/>
                  </a:cubicBezTo>
                  <a:lnTo>
                    <a:pt x="40957" y="32385"/>
                  </a:lnTo>
                  <a:cubicBezTo>
                    <a:pt x="31432" y="36195"/>
                    <a:pt x="20955" y="39052"/>
                    <a:pt x="9525" y="40005"/>
                  </a:cubicBezTo>
                  <a:lnTo>
                    <a:pt x="9525" y="40005"/>
                  </a:lnTo>
                  <a:cubicBezTo>
                    <a:pt x="6667" y="40005"/>
                    <a:pt x="4763" y="40005"/>
                    <a:pt x="1905" y="40005"/>
                  </a:cubicBezTo>
                  <a:lnTo>
                    <a:pt x="1905" y="40005"/>
                  </a:lnTo>
                  <a:lnTo>
                    <a:pt x="0" y="40005"/>
                  </a:lnTo>
                  <a:lnTo>
                    <a:pt x="952" y="40005"/>
                  </a:lnTo>
                  <a:lnTo>
                    <a:pt x="952" y="40005"/>
                  </a:lnTo>
                  <a:lnTo>
                    <a:pt x="952" y="67627"/>
                  </a:lnTo>
                  <a:lnTo>
                    <a:pt x="952" y="67627"/>
                  </a:lnTo>
                  <a:lnTo>
                    <a:pt x="952" y="160020"/>
                  </a:lnTo>
                  <a:lnTo>
                    <a:pt x="952" y="160020"/>
                  </a:lnTo>
                  <a:lnTo>
                    <a:pt x="195263" y="160020"/>
                  </a:lnTo>
                  <a:lnTo>
                    <a:pt x="195263" y="160020"/>
                  </a:lnTo>
                  <a:lnTo>
                    <a:pt x="195263" y="322898"/>
                  </a:lnTo>
                  <a:lnTo>
                    <a:pt x="313373" y="322898"/>
                  </a:lnTo>
                  <a:close/>
                </a:path>
              </a:pathLst>
            </a:custGeom>
            <a:solidFill>
              <a:srgbClr val="303E43"/>
            </a:solidFill>
            <a:ln w="9525"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A5918B82-C2B5-4280-A031-C4816CD466AE}"/>
                </a:ext>
              </a:extLst>
            </p:cNvPr>
            <p:cNvSpPr/>
            <p:nvPr/>
          </p:nvSpPr>
          <p:spPr>
            <a:xfrm>
              <a:off x="9903233" y="2238766"/>
              <a:ext cx="92774" cy="14273"/>
            </a:xfrm>
            <a:custGeom>
              <a:avLst/>
              <a:gdLst>
                <a:gd name="connsiteX0" fmla="*/ 109538 w 123825"/>
                <a:gd name="connsiteY0" fmla="*/ 14288 h 19050"/>
                <a:gd name="connsiteX1" fmla="*/ 123825 w 123825"/>
                <a:gd name="connsiteY1" fmla="*/ 3810 h 19050"/>
                <a:gd name="connsiteX2" fmla="*/ 126682 w 123825"/>
                <a:gd name="connsiteY2" fmla="*/ 0 h 19050"/>
                <a:gd name="connsiteX3" fmla="*/ 90488 w 123825"/>
                <a:gd name="connsiteY3" fmla="*/ 10478 h 19050"/>
                <a:gd name="connsiteX4" fmla="*/ 0 w 123825"/>
                <a:gd name="connsiteY4" fmla="*/ 13335 h 19050"/>
                <a:gd name="connsiteX5" fmla="*/ 0 w 123825"/>
                <a:gd name="connsiteY5" fmla="*/ 14288 h 19050"/>
                <a:gd name="connsiteX6" fmla="*/ 0 w 123825"/>
                <a:gd name="connsiteY6" fmla="*/ 24765 h 19050"/>
                <a:gd name="connsiteX7" fmla="*/ 85725 w 123825"/>
                <a:gd name="connsiteY7" fmla="*/ 20955 h 19050"/>
                <a:gd name="connsiteX8" fmla="*/ 109538 w 123825"/>
                <a:gd name="connsiteY8" fmla="*/ 1428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9050">
                  <a:moveTo>
                    <a:pt x="109538" y="14288"/>
                  </a:moveTo>
                  <a:cubicBezTo>
                    <a:pt x="115252" y="11430"/>
                    <a:pt x="120967" y="7620"/>
                    <a:pt x="123825" y="3810"/>
                  </a:cubicBezTo>
                  <a:cubicBezTo>
                    <a:pt x="124777" y="2858"/>
                    <a:pt x="125730" y="953"/>
                    <a:pt x="126682" y="0"/>
                  </a:cubicBezTo>
                  <a:cubicBezTo>
                    <a:pt x="118110" y="5715"/>
                    <a:pt x="104775" y="9525"/>
                    <a:pt x="90488" y="10478"/>
                  </a:cubicBezTo>
                  <a:cubicBezTo>
                    <a:pt x="60007" y="12383"/>
                    <a:pt x="30480" y="13335"/>
                    <a:pt x="0" y="13335"/>
                  </a:cubicBezTo>
                  <a:lnTo>
                    <a:pt x="0" y="14288"/>
                  </a:lnTo>
                  <a:lnTo>
                    <a:pt x="0" y="24765"/>
                  </a:lnTo>
                  <a:cubicBezTo>
                    <a:pt x="28575" y="24765"/>
                    <a:pt x="57150" y="23813"/>
                    <a:pt x="85725" y="20955"/>
                  </a:cubicBezTo>
                  <a:cubicBezTo>
                    <a:pt x="95250" y="20003"/>
                    <a:pt x="102870" y="18097"/>
                    <a:pt x="109538" y="14288"/>
                  </a:cubicBezTo>
                  <a:close/>
                </a:path>
              </a:pathLst>
            </a:custGeom>
            <a:solidFill>
              <a:srgbClr val="ECBB1A"/>
            </a:solidFill>
            <a:ln w="9525"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1B9D220-5B33-452E-8922-37AA03ADBCB7}"/>
                </a:ext>
              </a:extLst>
            </p:cNvPr>
            <p:cNvSpPr/>
            <p:nvPr/>
          </p:nvSpPr>
          <p:spPr>
            <a:xfrm>
              <a:off x="9809032" y="2239480"/>
              <a:ext cx="92774" cy="14273"/>
            </a:xfrm>
            <a:custGeom>
              <a:avLst/>
              <a:gdLst>
                <a:gd name="connsiteX0" fmla="*/ 126682 w 123825"/>
                <a:gd name="connsiteY0" fmla="*/ 12382 h 19050"/>
                <a:gd name="connsiteX1" fmla="*/ 35243 w 123825"/>
                <a:gd name="connsiteY1" fmla="*/ 9525 h 19050"/>
                <a:gd name="connsiteX2" fmla="*/ 0 w 123825"/>
                <a:gd name="connsiteY2" fmla="*/ 0 h 19050"/>
                <a:gd name="connsiteX3" fmla="*/ 1905 w 123825"/>
                <a:gd name="connsiteY3" fmla="*/ 1905 h 19050"/>
                <a:gd name="connsiteX4" fmla="*/ 17145 w 123825"/>
                <a:gd name="connsiteY4" fmla="*/ 13335 h 19050"/>
                <a:gd name="connsiteX5" fmla="*/ 40005 w 123825"/>
                <a:gd name="connsiteY5" fmla="*/ 19050 h 19050"/>
                <a:gd name="connsiteX6" fmla="*/ 126682 w 123825"/>
                <a:gd name="connsiteY6" fmla="*/ 22860 h 19050"/>
                <a:gd name="connsiteX7" fmla="*/ 126682 w 123825"/>
                <a:gd name="connsiteY7" fmla="*/ 12382 h 19050"/>
                <a:gd name="connsiteX8" fmla="*/ 126682 w 123825"/>
                <a:gd name="connsiteY8" fmla="*/ 1238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9050">
                  <a:moveTo>
                    <a:pt x="126682" y="12382"/>
                  </a:moveTo>
                  <a:cubicBezTo>
                    <a:pt x="96202" y="12382"/>
                    <a:pt x="65722" y="11430"/>
                    <a:pt x="35243" y="9525"/>
                  </a:cubicBezTo>
                  <a:cubicBezTo>
                    <a:pt x="20955" y="8572"/>
                    <a:pt x="8572" y="4763"/>
                    <a:pt x="0" y="0"/>
                  </a:cubicBezTo>
                  <a:cubicBezTo>
                    <a:pt x="952" y="953"/>
                    <a:pt x="952" y="953"/>
                    <a:pt x="1905" y="1905"/>
                  </a:cubicBezTo>
                  <a:cubicBezTo>
                    <a:pt x="5715" y="6668"/>
                    <a:pt x="10477" y="10478"/>
                    <a:pt x="17145" y="13335"/>
                  </a:cubicBezTo>
                  <a:cubicBezTo>
                    <a:pt x="23813" y="16193"/>
                    <a:pt x="31432" y="19050"/>
                    <a:pt x="40005" y="19050"/>
                  </a:cubicBezTo>
                  <a:cubicBezTo>
                    <a:pt x="68580" y="21907"/>
                    <a:pt x="98107" y="22860"/>
                    <a:pt x="126682" y="22860"/>
                  </a:cubicBezTo>
                  <a:lnTo>
                    <a:pt x="126682" y="12382"/>
                  </a:lnTo>
                  <a:lnTo>
                    <a:pt x="126682" y="12382"/>
                  </a:lnTo>
                  <a:close/>
                </a:path>
              </a:pathLst>
            </a:custGeom>
            <a:solidFill>
              <a:srgbClr val="F9CB31"/>
            </a:solidFill>
            <a:ln w="9525"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6075795C-5901-4E60-8B17-5DAD660CDF3A}"/>
                </a:ext>
              </a:extLst>
            </p:cNvPr>
            <p:cNvSpPr/>
            <p:nvPr/>
          </p:nvSpPr>
          <p:spPr>
            <a:xfrm>
              <a:off x="9841145" y="2130291"/>
              <a:ext cx="35682" cy="85638"/>
            </a:xfrm>
            <a:custGeom>
              <a:avLst/>
              <a:gdLst>
                <a:gd name="connsiteX0" fmla="*/ 0 w 47625"/>
                <a:gd name="connsiteY0" fmla="*/ 20955 h 114300"/>
                <a:gd name="connsiteX1" fmla="*/ 50482 w 47625"/>
                <a:gd name="connsiteY1" fmla="*/ 114300 h 114300"/>
                <a:gd name="connsiteX2" fmla="*/ 10477 w 47625"/>
                <a:gd name="connsiteY2" fmla="*/ 8573 h 114300"/>
                <a:gd name="connsiteX3" fmla="*/ 9525 w 47625"/>
                <a:gd name="connsiteY3" fmla="*/ 5715 h 114300"/>
                <a:gd name="connsiteX4" fmla="*/ 7620 w 47625"/>
                <a:gd name="connsiteY4" fmla="*/ 1905 h 114300"/>
                <a:gd name="connsiteX5" fmla="*/ 7620 w 47625"/>
                <a:gd name="connsiteY5" fmla="*/ 0 h 114300"/>
                <a:gd name="connsiteX6" fmla="*/ 6668 w 47625"/>
                <a:gd name="connsiteY6" fmla="*/ 953 h 114300"/>
                <a:gd name="connsiteX7" fmla="*/ 6668 w 47625"/>
                <a:gd name="connsiteY7" fmla="*/ 953 h 114300"/>
                <a:gd name="connsiteX8" fmla="*/ 10477 w 47625"/>
                <a:gd name="connsiteY8" fmla="*/ 7620 h 114300"/>
                <a:gd name="connsiteX9" fmla="*/ 11430 w 47625"/>
                <a:gd name="connsiteY9" fmla="*/ 9525 h 114300"/>
                <a:gd name="connsiteX10" fmla="*/ 0 w 47625"/>
                <a:gd name="connsiteY10" fmla="*/ 209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14300">
                  <a:moveTo>
                    <a:pt x="0" y="20955"/>
                  </a:moveTo>
                  <a:cubicBezTo>
                    <a:pt x="19050" y="49530"/>
                    <a:pt x="35243" y="84773"/>
                    <a:pt x="50482" y="114300"/>
                  </a:cubicBezTo>
                  <a:cubicBezTo>
                    <a:pt x="37147" y="69533"/>
                    <a:pt x="17145" y="24765"/>
                    <a:pt x="10477" y="8573"/>
                  </a:cubicBezTo>
                  <a:cubicBezTo>
                    <a:pt x="10477" y="7620"/>
                    <a:pt x="9525" y="6667"/>
                    <a:pt x="9525" y="5715"/>
                  </a:cubicBezTo>
                  <a:cubicBezTo>
                    <a:pt x="8572" y="3810"/>
                    <a:pt x="7620" y="1905"/>
                    <a:pt x="7620" y="1905"/>
                  </a:cubicBezTo>
                  <a:cubicBezTo>
                    <a:pt x="7620" y="1905"/>
                    <a:pt x="7620" y="953"/>
                    <a:pt x="7620" y="0"/>
                  </a:cubicBezTo>
                  <a:cubicBezTo>
                    <a:pt x="7620" y="953"/>
                    <a:pt x="6668" y="953"/>
                    <a:pt x="6668" y="953"/>
                  </a:cubicBezTo>
                  <a:cubicBezTo>
                    <a:pt x="6668" y="953"/>
                    <a:pt x="6668" y="953"/>
                    <a:pt x="6668" y="953"/>
                  </a:cubicBezTo>
                  <a:lnTo>
                    <a:pt x="10477" y="7620"/>
                  </a:lnTo>
                  <a:lnTo>
                    <a:pt x="11430" y="9525"/>
                  </a:lnTo>
                  <a:cubicBezTo>
                    <a:pt x="6668" y="13335"/>
                    <a:pt x="2857" y="17145"/>
                    <a:pt x="0" y="20955"/>
                  </a:cubicBezTo>
                  <a:close/>
                </a:path>
              </a:pathLst>
            </a:custGeom>
            <a:solidFill>
              <a:srgbClr val="F3B70E"/>
            </a:solidFill>
            <a:ln w="9525"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FA289FD9-C886-4F8B-A4BA-BCEB29C3231D}"/>
                </a:ext>
              </a:extLst>
            </p:cNvPr>
            <p:cNvSpPr/>
            <p:nvPr/>
          </p:nvSpPr>
          <p:spPr>
            <a:xfrm>
              <a:off x="9928925" y="2131005"/>
              <a:ext cx="35682" cy="78501"/>
            </a:xfrm>
            <a:custGeom>
              <a:avLst/>
              <a:gdLst>
                <a:gd name="connsiteX0" fmla="*/ 40957 w 47625"/>
                <a:gd name="connsiteY0" fmla="*/ 4763 h 104775"/>
                <a:gd name="connsiteX1" fmla="*/ 40005 w 47625"/>
                <a:gd name="connsiteY1" fmla="*/ 7620 h 104775"/>
                <a:gd name="connsiteX2" fmla="*/ 0 w 47625"/>
                <a:gd name="connsiteY2" fmla="*/ 113348 h 104775"/>
                <a:gd name="connsiteX3" fmla="*/ 50482 w 47625"/>
                <a:gd name="connsiteY3" fmla="*/ 20002 h 104775"/>
                <a:gd name="connsiteX4" fmla="*/ 39052 w 47625"/>
                <a:gd name="connsiteY4" fmla="*/ 10477 h 104775"/>
                <a:gd name="connsiteX5" fmla="*/ 40005 w 47625"/>
                <a:gd name="connsiteY5" fmla="*/ 8572 h 104775"/>
                <a:gd name="connsiteX6" fmla="*/ 43815 w 47625"/>
                <a:gd name="connsiteY6" fmla="*/ 1905 h 104775"/>
                <a:gd name="connsiteX7" fmla="*/ 43815 w 47625"/>
                <a:gd name="connsiteY7" fmla="*/ 1905 h 104775"/>
                <a:gd name="connsiteX8" fmla="*/ 42863 w 47625"/>
                <a:gd name="connsiteY8" fmla="*/ 0 h 104775"/>
                <a:gd name="connsiteX9" fmla="*/ 42863 w 47625"/>
                <a:gd name="connsiteY9" fmla="*/ 1905 h 104775"/>
                <a:gd name="connsiteX10" fmla="*/ 40957 w 47625"/>
                <a:gd name="connsiteY10" fmla="*/ 476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04775">
                  <a:moveTo>
                    <a:pt x="40957" y="4763"/>
                  </a:moveTo>
                  <a:cubicBezTo>
                    <a:pt x="40957" y="5715"/>
                    <a:pt x="40005" y="6667"/>
                    <a:pt x="40005" y="7620"/>
                  </a:cubicBezTo>
                  <a:cubicBezTo>
                    <a:pt x="34290" y="21908"/>
                    <a:pt x="19050" y="60008"/>
                    <a:pt x="0" y="113348"/>
                  </a:cubicBezTo>
                  <a:cubicBezTo>
                    <a:pt x="15240" y="83820"/>
                    <a:pt x="32385" y="48577"/>
                    <a:pt x="50482" y="20002"/>
                  </a:cubicBezTo>
                  <a:cubicBezTo>
                    <a:pt x="46673" y="16192"/>
                    <a:pt x="42863" y="13335"/>
                    <a:pt x="39052" y="10477"/>
                  </a:cubicBezTo>
                  <a:lnTo>
                    <a:pt x="40005" y="8572"/>
                  </a:lnTo>
                  <a:lnTo>
                    <a:pt x="43815" y="1905"/>
                  </a:lnTo>
                  <a:cubicBezTo>
                    <a:pt x="43815" y="1905"/>
                    <a:pt x="43815" y="1905"/>
                    <a:pt x="43815" y="1905"/>
                  </a:cubicBezTo>
                  <a:cubicBezTo>
                    <a:pt x="43815" y="1905"/>
                    <a:pt x="43815" y="952"/>
                    <a:pt x="42863" y="0"/>
                  </a:cubicBezTo>
                  <a:cubicBezTo>
                    <a:pt x="42863" y="952"/>
                    <a:pt x="42863" y="1905"/>
                    <a:pt x="42863" y="1905"/>
                  </a:cubicBezTo>
                  <a:cubicBezTo>
                    <a:pt x="42863" y="1905"/>
                    <a:pt x="41910" y="2858"/>
                    <a:pt x="40957" y="4763"/>
                  </a:cubicBezTo>
                  <a:close/>
                </a:path>
              </a:pathLst>
            </a:custGeom>
            <a:solidFill>
              <a:srgbClr val="F2B100"/>
            </a:solidFill>
            <a:ln w="9525"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758D64D0-F165-4CD0-89BD-A00664EE2A5B}"/>
                </a:ext>
              </a:extLst>
            </p:cNvPr>
            <p:cNvSpPr/>
            <p:nvPr/>
          </p:nvSpPr>
          <p:spPr>
            <a:xfrm>
              <a:off x="9761930" y="2533503"/>
              <a:ext cx="135593" cy="121320"/>
            </a:xfrm>
            <a:custGeom>
              <a:avLst/>
              <a:gdLst>
                <a:gd name="connsiteX0" fmla="*/ 0 w 180975"/>
                <a:gd name="connsiteY0" fmla="*/ 0 h 161925"/>
                <a:gd name="connsiteX1" fmla="*/ 0 w 180975"/>
                <a:gd name="connsiteY1" fmla="*/ 0 h 161925"/>
                <a:gd name="connsiteX2" fmla="*/ 0 w 180975"/>
                <a:gd name="connsiteY2" fmla="*/ 162878 h 161925"/>
                <a:gd name="connsiteX3" fmla="*/ 0 w 180975"/>
                <a:gd name="connsiteY3" fmla="*/ 162878 h 161925"/>
                <a:gd name="connsiteX4" fmla="*/ 34290 w 180975"/>
                <a:gd name="connsiteY4" fmla="*/ 162878 h 161925"/>
                <a:gd name="connsiteX5" fmla="*/ 34290 w 180975"/>
                <a:gd name="connsiteY5" fmla="*/ 80963 h 161925"/>
                <a:gd name="connsiteX6" fmla="*/ 156210 w 180975"/>
                <a:gd name="connsiteY6" fmla="*/ 80963 h 161925"/>
                <a:gd name="connsiteX7" fmla="*/ 156210 w 180975"/>
                <a:gd name="connsiteY7" fmla="*/ 162878 h 161925"/>
                <a:gd name="connsiteX8" fmla="*/ 189548 w 180975"/>
                <a:gd name="connsiteY8" fmla="*/ 162878 h 161925"/>
                <a:gd name="connsiteX9" fmla="*/ 188595 w 180975"/>
                <a:gd name="connsiteY9" fmla="*/ 0 h 161925"/>
                <a:gd name="connsiteX10" fmla="*/ 0 w 180975"/>
                <a:gd name="connsiteY10" fmla="*/ 0 h 161925"/>
                <a:gd name="connsiteX11" fmla="*/ 78105 w 180975"/>
                <a:gd name="connsiteY11" fmla="*/ 20003 h 161925"/>
                <a:gd name="connsiteX12" fmla="*/ 35243 w 180975"/>
                <a:gd name="connsiteY12" fmla="*/ 20003 h 161925"/>
                <a:gd name="connsiteX13" fmla="*/ 35243 w 180975"/>
                <a:gd name="connsiteY13" fmla="*/ 7620 h 161925"/>
                <a:gd name="connsiteX14" fmla="*/ 78105 w 180975"/>
                <a:gd name="connsiteY14" fmla="*/ 7620 h 161925"/>
                <a:gd name="connsiteX15" fmla="*/ 78105 w 180975"/>
                <a:gd name="connsiteY15" fmla="*/ 2000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975" h="161925">
                  <a:moveTo>
                    <a:pt x="0" y="0"/>
                  </a:moveTo>
                  <a:lnTo>
                    <a:pt x="0" y="0"/>
                  </a:lnTo>
                  <a:lnTo>
                    <a:pt x="0" y="162878"/>
                  </a:lnTo>
                  <a:lnTo>
                    <a:pt x="0" y="162878"/>
                  </a:lnTo>
                  <a:lnTo>
                    <a:pt x="34290" y="162878"/>
                  </a:lnTo>
                  <a:lnTo>
                    <a:pt x="34290" y="80963"/>
                  </a:lnTo>
                  <a:lnTo>
                    <a:pt x="156210" y="80963"/>
                  </a:lnTo>
                  <a:lnTo>
                    <a:pt x="156210" y="162878"/>
                  </a:lnTo>
                  <a:lnTo>
                    <a:pt x="189548" y="162878"/>
                  </a:lnTo>
                  <a:lnTo>
                    <a:pt x="188595" y="0"/>
                  </a:lnTo>
                  <a:lnTo>
                    <a:pt x="0" y="0"/>
                  </a:lnTo>
                  <a:close/>
                  <a:moveTo>
                    <a:pt x="78105" y="20003"/>
                  </a:moveTo>
                  <a:lnTo>
                    <a:pt x="35243" y="20003"/>
                  </a:lnTo>
                  <a:lnTo>
                    <a:pt x="35243" y="7620"/>
                  </a:lnTo>
                  <a:lnTo>
                    <a:pt x="78105" y="7620"/>
                  </a:lnTo>
                  <a:lnTo>
                    <a:pt x="78105" y="20003"/>
                  </a:lnTo>
                  <a:close/>
                </a:path>
              </a:pathLst>
            </a:custGeom>
            <a:solidFill>
              <a:srgbClr val="EA811F"/>
            </a:solidFill>
            <a:ln w="9525"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E898F71C-96E9-498F-BE74-46C4D4409E79}"/>
                </a:ext>
              </a:extLst>
            </p:cNvPr>
            <p:cNvSpPr/>
            <p:nvPr/>
          </p:nvSpPr>
          <p:spPr>
            <a:xfrm>
              <a:off x="9903946" y="2533503"/>
              <a:ext cx="142730" cy="121320"/>
            </a:xfrm>
            <a:custGeom>
              <a:avLst/>
              <a:gdLst>
                <a:gd name="connsiteX0" fmla="*/ 0 w 190500"/>
                <a:gd name="connsiteY0" fmla="*/ 0 h 161925"/>
                <a:gd name="connsiteX1" fmla="*/ 0 w 190500"/>
                <a:gd name="connsiteY1" fmla="*/ 0 h 161925"/>
                <a:gd name="connsiteX2" fmla="*/ 0 w 190500"/>
                <a:gd name="connsiteY2" fmla="*/ 0 h 161925"/>
                <a:gd name="connsiteX3" fmla="*/ 0 w 190500"/>
                <a:gd name="connsiteY3" fmla="*/ 162878 h 161925"/>
                <a:gd name="connsiteX4" fmla="*/ 194310 w 190500"/>
                <a:gd name="connsiteY4" fmla="*/ 162878 h 161925"/>
                <a:gd name="connsiteX5" fmla="*/ 194310 w 190500"/>
                <a:gd name="connsiteY5" fmla="*/ 0 h 161925"/>
                <a:gd name="connsiteX6" fmla="*/ 0 w 190500"/>
                <a:gd name="connsiteY6" fmla="*/ 0 h 161925"/>
                <a:gd name="connsiteX7" fmla="*/ 0 w 190500"/>
                <a:gd name="connsiteY7" fmla="*/ 0 h 161925"/>
                <a:gd name="connsiteX8" fmla="*/ 116205 w 190500"/>
                <a:gd name="connsiteY8" fmla="*/ 8573 h 161925"/>
                <a:gd name="connsiteX9" fmla="*/ 159067 w 190500"/>
                <a:gd name="connsiteY9" fmla="*/ 8573 h 161925"/>
                <a:gd name="connsiteX10" fmla="*/ 159067 w 190500"/>
                <a:gd name="connsiteY10" fmla="*/ 20955 h 161925"/>
                <a:gd name="connsiteX11" fmla="*/ 116205 w 190500"/>
                <a:gd name="connsiteY11" fmla="*/ 20955 h 161925"/>
                <a:gd name="connsiteX12" fmla="*/ 116205 w 190500"/>
                <a:gd name="connsiteY12" fmla="*/ 85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61925">
                  <a:moveTo>
                    <a:pt x="0" y="0"/>
                  </a:moveTo>
                  <a:lnTo>
                    <a:pt x="0" y="0"/>
                  </a:lnTo>
                  <a:lnTo>
                    <a:pt x="0" y="0"/>
                  </a:lnTo>
                  <a:lnTo>
                    <a:pt x="0" y="162878"/>
                  </a:lnTo>
                  <a:lnTo>
                    <a:pt x="194310" y="162878"/>
                  </a:lnTo>
                  <a:lnTo>
                    <a:pt x="194310" y="0"/>
                  </a:lnTo>
                  <a:lnTo>
                    <a:pt x="0" y="0"/>
                  </a:lnTo>
                  <a:lnTo>
                    <a:pt x="0" y="0"/>
                  </a:lnTo>
                  <a:close/>
                  <a:moveTo>
                    <a:pt x="116205" y="8573"/>
                  </a:moveTo>
                  <a:lnTo>
                    <a:pt x="159067" y="8573"/>
                  </a:lnTo>
                  <a:lnTo>
                    <a:pt x="159067" y="20955"/>
                  </a:lnTo>
                  <a:lnTo>
                    <a:pt x="116205" y="20955"/>
                  </a:lnTo>
                  <a:lnTo>
                    <a:pt x="116205" y="8573"/>
                  </a:lnTo>
                  <a:close/>
                </a:path>
              </a:pathLst>
            </a:custGeom>
            <a:solidFill>
              <a:srgbClr val="C66D1C"/>
            </a:solidFill>
            <a:ln w="9525"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EC73F208-9EA6-4BF3-9C18-BE9CCB5106DF}"/>
                </a:ext>
              </a:extLst>
            </p:cNvPr>
            <p:cNvSpPr/>
            <p:nvPr/>
          </p:nvSpPr>
          <p:spPr>
            <a:xfrm>
              <a:off x="9784054" y="2419319"/>
              <a:ext cx="35682" cy="99911"/>
            </a:xfrm>
            <a:custGeom>
              <a:avLst/>
              <a:gdLst>
                <a:gd name="connsiteX0" fmla="*/ 55245 w 47625"/>
                <a:gd name="connsiteY0" fmla="*/ 139065 h 133350"/>
                <a:gd name="connsiteX1" fmla="*/ 55245 w 47625"/>
                <a:gd name="connsiteY1" fmla="*/ 0 h 133350"/>
                <a:gd name="connsiteX2" fmla="*/ 43815 w 47625"/>
                <a:gd name="connsiteY2" fmla="*/ 2857 h 133350"/>
                <a:gd name="connsiteX3" fmla="*/ 0 w 47625"/>
                <a:gd name="connsiteY3" fmla="*/ 16193 h 133350"/>
                <a:gd name="connsiteX4" fmla="*/ 0 w 47625"/>
                <a:gd name="connsiteY4" fmla="*/ 138113 h 133350"/>
                <a:gd name="connsiteX5" fmla="*/ 55245 w 47625"/>
                <a:gd name="connsiteY5" fmla="*/ 138113 h 133350"/>
                <a:gd name="connsiteX6" fmla="*/ 5715 w 47625"/>
                <a:gd name="connsiteY6" fmla="*/ 118110 h 133350"/>
                <a:gd name="connsiteX7" fmla="*/ 48577 w 47625"/>
                <a:gd name="connsiteY7" fmla="*/ 118110 h 133350"/>
                <a:gd name="connsiteX8" fmla="*/ 48577 w 47625"/>
                <a:gd name="connsiteY8" fmla="*/ 130493 h 133350"/>
                <a:gd name="connsiteX9" fmla="*/ 5715 w 47625"/>
                <a:gd name="connsiteY9" fmla="*/ 130493 h 133350"/>
                <a:gd name="connsiteX10" fmla="*/ 5715 w 47625"/>
                <a:gd name="connsiteY10" fmla="*/ 11811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33350">
                  <a:moveTo>
                    <a:pt x="55245" y="139065"/>
                  </a:moveTo>
                  <a:lnTo>
                    <a:pt x="55245" y="0"/>
                  </a:lnTo>
                  <a:cubicBezTo>
                    <a:pt x="51435" y="952"/>
                    <a:pt x="47625" y="1905"/>
                    <a:pt x="43815" y="2857"/>
                  </a:cubicBezTo>
                  <a:cubicBezTo>
                    <a:pt x="30480" y="6668"/>
                    <a:pt x="15240" y="11430"/>
                    <a:pt x="0" y="16193"/>
                  </a:cubicBezTo>
                  <a:lnTo>
                    <a:pt x="0" y="138113"/>
                  </a:lnTo>
                  <a:lnTo>
                    <a:pt x="55245" y="138113"/>
                  </a:lnTo>
                  <a:close/>
                  <a:moveTo>
                    <a:pt x="5715" y="118110"/>
                  </a:moveTo>
                  <a:lnTo>
                    <a:pt x="48577" y="118110"/>
                  </a:lnTo>
                  <a:lnTo>
                    <a:pt x="48577" y="130493"/>
                  </a:lnTo>
                  <a:lnTo>
                    <a:pt x="5715" y="130493"/>
                  </a:lnTo>
                  <a:lnTo>
                    <a:pt x="5715" y="118110"/>
                  </a:lnTo>
                  <a:close/>
                </a:path>
              </a:pathLst>
            </a:custGeom>
            <a:solidFill>
              <a:srgbClr val="EA811F"/>
            </a:solidFill>
            <a:ln w="9525"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1A0FE58-86C5-4E12-8EAE-4D2B199CD87D}"/>
                </a:ext>
              </a:extLst>
            </p:cNvPr>
            <p:cNvSpPr/>
            <p:nvPr/>
          </p:nvSpPr>
          <p:spPr>
            <a:xfrm>
              <a:off x="9986730" y="2419319"/>
              <a:ext cx="35682" cy="99911"/>
            </a:xfrm>
            <a:custGeom>
              <a:avLst/>
              <a:gdLst>
                <a:gd name="connsiteX0" fmla="*/ 55245 w 47625"/>
                <a:gd name="connsiteY0" fmla="*/ 139065 h 133350"/>
                <a:gd name="connsiteX1" fmla="*/ 55245 w 47625"/>
                <a:gd name="connsiteY1" fmla="*/ 17145 h 133350"/>
                <a:gd name="connsiteX2" fmla="*/ 9525 w 47625"/>
                <a:gd name="connsiteY2" fmla="*/ 2857 h 133350"/>
                <a:gd name="connsiteX3" fmla="*/ 0 w 47625"/>
                <a:gd name="connsiteY3" fmla="*/ 0 h 133350"/>
                <a:gd name="connsiteX4" fmla="*/ 0 w 47625"/>
                <a:gd name="connsiteY4" fmla="*/ 138113 h 133350"/>
                <a:gd name="connsiteX5" fmla="*/ 55245 w 47625"/>
                <a:gd name="connsiteY5" fmla="*/ 138113 h 133350"/>
                <a:gd name="connsiteX6" fmla="*/ 5715 w 47625"/>
                <a:gd name="connsiteY6" fmla="*/ 118110 h 133350"/>
                <a:gd name="connsiteX7" fmla="*/ 48577 w 47625"/>
                <a:gd name="connsiteY7" fmla="*/ 118110 h 133350"/>
                <a:gd name="connsiteX8" fmla="*/ 48577 w 47625"/>
                <a:gd name="connsiteY8" fmla="*/ 130493 h 133350"/>
                <a:gd name="connsiteX9" fmla="*/ 5715 w 47625"/>
                <a:gd name="connsiteY9" fmla="*/ 130493 h 133350"/>
                <a:gd name="connsiteX10" fmla="*/ 5715 w 47625"/>
                <a:gd name="connsiteY10" fmla="*/ 11811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33350">
                  <a:moveTo>
                    <a:pt x="55245" y="139065"/>
                  </a:moveTo>
                  <a:lnTo>
                    <a:pt x="55245" y="17145"/>
                  </a:lnTo>
                  <a:cubicBezTo>
                    <a:pt x="39052" y="12382"/>
                    <a:pt x="22860" y="7620"/>
                    <a:pt x="9525" y="2857"/>
                  </a:cubicBezTo>
                  <a:cubicBezTo>
                    <a:pt x="6668" y="1905"/>
                    <a:pt x="2858" y="952"/>
                    <a:pt x="0" y="0"/>
                  </a:cubicBezTo>
                  <a:lnTo>
                    <a:pt x="0" y="138113"/>
                  </a:lnTo>
                  <a:lnTo>
                    <a:pt x="55245" y="138113"/>
                  </a:lnTo>
                  <a:close/>
                  <a:moveTo>
                    <a:pt x="5715" y="118110"/>
                  </a:moveTo>
                  <a:lnTo>
                    <a:pt x="48577" y="118110"/>
                  </a:lnTo>
                  <a:lnTo>
                    <a:pt x="48577" y="130493"/>
                  </a:lnTo>
                  <a:lnTo>
                    <a:pt x="5715" y="130493"/>
                  </a:lnTo>
                  <a:lnTo>
                    <a:pt x="5715" y="118110"/>
                  </a:lnTo>
                  <a:close/>
                </a:path>
              </a:pathLst>
            </a:custGeom>
            <a:solidFill>
              <a:srgbClr val="C66D1C"/>
            </a:solidFill>
            <a:ln w="9525"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AD5DE7DB-CBD7-43DD-836A-EF81116BD24D}"/>
                </a:ext>
              </a:extLst>
            </p:cNvPr>
            <p:cNvSpPr/>
            <p:nvPr/>
          </p:nvSpPr>
          <p:spPr>
            <a:xfrm>
              <a:off x="9788336" y="2539926"/>
              <a:ext cx="28546" cy="7136"/>
            </a:xfrm>
            <a:custGeom>
              <a:avLst/>
              <a:gdLst>
                <a:gd name="connsiteX0" fmla="*/ 0 w 38100"/>
                <a:gd name="connsiteY0" fmla="*/ 0 h 9525"/>
                <a:gd name="connsiteX1" fmla="*/ 42862 w 38100"/>
                <a:gd name="connsiteY1" fmla="*/ 0 h 9525"/>
                <a:gd name="connsiteX2" fmla="*/ 42862 w 38100"/>
                <a:gd name="connsiteY2" fmla="*/ 12383 h 9525"/>
                <a:gd name="connsiteX3" fmla="*/ 0 w 38100"/>
                <a:gd name="connsiteY3" fmla="*/ 12383 h 9525"/>
              </a:gdLst>
              <a:ahLst/>
              <a:cxnLst>
                <a:cxn ang="0">
                  <a:pos x="connsiteX0" y="connsiteY0"/>
                </a:cxn>
                <a:cxn ang="0">
                  <a:pos x="connsiteX1" y="connsiteY1"/>
                </a:cxn>
                <a:cxn ang="0">
                  <a:pos x="connsiteX2" y="connsiteY2"/>
                </a:cxn>
                <a:cxn ang="0">
                  <a:pos x="connsiteX3" y="connsiteY3"/>
                </a:cxn>
              </a:cxnLst>
              <a:rect l="l" t="t" r="r" b="b"/>
              <a:pathLst>
                <a:path w="38100" h="9525">
                  <a:moveTo>
                    <a:pt x="0" y="0"/>
                  </a:moveTo>
                  <a:lnTo>
                    <a:pt x="42862" y="0"/>
                  </a:lnTo>
                  <a:lnTo>
                    <a:pt x="42862" y="12383"/>
                  </a:lnTo>
                  <a:lnTo>
                    <a:pt x="0" y="12383"/>
                  </a:lnTo>
                  <a:close/>
                </a:path>
              </a:pathLst>
            </a:custGeom>
            <a:solidFill>
              <a:srgbClr val="455256"/>
            </a:solidFill>
            <a:ln w="9525"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0AB76322-0159-44FB-9AE2-318CAFD86C07}"/>
                </a:ext>
              </a:extLst>
            </p:cNvPr>
            <p:cNvSpPr/>
            <p:nvPr/>
          </p:nvSpPr>
          <p:spPr>
            <a:xfrm>
              <a:off x="9788336" y="2507811"/>
              <a:ext cx="28546" cy="7136"/>
            </a:xfrm>
            <a:custGeom>
              <a:avLst/>
              <a:gdLst>
                <a:gd name="connsiteX0" fmla="*/ 0 w 38100"/>
                <a:gd name="connsiteY0" fmla="*/ 0 h 9525"/>
                <a:gd name="connsiteX1" fmla="*/ 42862 w 38100"/>
                <a:gd name="connsiteY1" fmla="*/ 0 h 9525"/>
                <a:gd name="connsiteX2" fmla="*/ 42862 w 38100"/>
                <a:gd name="connsiteY2" fmla="*/ 12382 h 9525"/>
                <a:gd name="connsiteX3" fmla="*/ 0 w 38100"/>
                <a:gd name="connsiteY3" fmla="*/ 12382 h 9525"/>
              </a:gdLst>
              <a:ahLst/>
              <a:cxnLst>
                <a:cxn ang="0">
                  <a:pos x="connsiteX0" y="connsiteY0"/>
                </a:cxn>
                <a:cxn ang="0">
                  <a:pos x="connsiteX1" y="connsiteY1"/>
                </a:cxn>
                <a:cxn ang="0">
                  <a:pos x="connsiteX2" y="connsiteY2"/>
                </a:cxn>
                <a:cxn ang="0">
                  <a:pos x="connsiteX3" y="connsiteY3"/>
                </a:cxn>
              </a:cxnLst>
              <a:rect l="l" t="t" r="r" b="b"/>
              <a:pathLst>
                <a:path w="38100" h="9525">
                  <a:moveTo>
                    <a:pt x="0" y="0"/>
                  </a:moveTo>
                  <a:lnTo>
                    <a:pt x="42862" y="0"/>
                  </a:lnTo>
                  <a:lnTo>
                    <a:pt x="42862" y="12382"/>
                  </a:lnTo>
                  <a:lnTo>
                    <a:pt x="0" y="12382"/>
                  </a:lnTo>
                  <a:close/>
                </a:path>
              </a:pathLst>
            </a:custGeom>
            <a:solidFill>
              <a:srgbClr val="455256"/>
            </a:solidFill>
            <a:ln w="9525"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CD78EF3B-ED84-415F-B1F4-5FDEFE252870}"/>
                </a:ext>
              </a:extLst>
            </p:cNvPr>
            <p:cNvSpPr/>
            <p:nvPr/>
          </p:nvSpPr>
          <p:spPr>
            <a:xfrm>
              <a:off x="9991012" y="2539926"/>
              <a:ext cx="28546" cy="7136"/>
            </a:xfrm>
            <a:custGeom>
              <a:avLst/>
              <a:gdLst>
                <a:gd name="connsiteX0" fmla="*/ 0 w 38100"/>
                <a:gd name="connsiteY0" fmla="*/ 0 h 9525"/>
                <a:gd name="connsiteX1" fmla="*/ 42862 w 38100"/>
                <a:gd name="connsiteY1" fmla="*/ 0 h 9525"/>
                <a:gd name="connsiteX2" fmla="*/ 42862 w 38100"/>
                <a:gd name="connsiteY2" fmla="*/ 12383 h 9525"/>
                <a:gd name="connsiteX3" fmla="*/ 0 w 38100"/>
                <a:gd name="connsiteY3" fmla="*/ 12383 h 9525"/>
              </a:gdLst>
              <a:ahLst/>
              <a:cxnLst>
                <a:cxn ang="0">
                  <a:pos x="connsiteX0" y="connsiteY0"/>
                </a:cxn>
                <a:cxn ang="0">
                  <a:pos x="connsiteX1" y="connsiteY1"/>
                </a:cxn>
                <a:cxn ang="0">
                  <a:pos x="connsiteX2" y="connsiteY2"/>
                </a:cxn>
                <a:cxn ang="0">
                  <a:pos x="connsiteX3" y="connsiteY3"/>
                </a:cxn>
              </a:cxnLst>
              <a:rect l="l" t="t" r="r" b="b"/>
              <a:pathLst>
                <a:path w="38100" h="9525">
                  <a:moveTo>
                    <a:pt x="0" y="0"/>
                  </a:moveTo>
                  <a:lnTo>
                    <a:pt x="42862" y="0"/>
                  </a:lnTo>
                  <a:lnTo>
                    <a:pt x="42862" y="12383"/>
                  </a:lnTo>
                  <a:lnTo>
                    <a:pt x="0" y="12383"/>
                  </a:lnTo>
                  <a:close/>
                </a:path>
              </a:pathLst>
            </a:custGeom>
            <a:solidFill>
              <a:srgbClr val="303E43"/>
            </a:solidFill>
            <a:ln w="9525"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CD41A831-8E46-46DB-8C95-14B9956AD91D}"/>
                </a:ext>
              </a:extLst>
            </p:cNvPr>
            <p:cNvSpPr/>
            <p:nvPr/>
          </p:nvSpPr>
          <p:spPr>
            <a:xfrm>
              <a:off x="9991012" y="2507811"/>
              <a:ext cx="28546" cy="7136"/>
            </a:xfrm>
            <a:custGeom>
              <a:avLst/>
              <a:gdLst>
                <a:gd name="connsiteX0" fmla="*/ 0 w 38100"/>
                <a:gd name="connsiteY0" fmla="*/ 0 h 9525"/>
                <a:gd name="connsiteX1" fmla="*/ 42862 w 38100"/>
                <a:gd name="connsiteY1" fmla="*/ 0 h 9525"/>
                <a:gd name="connsiteX2" fmla="*/ 42862 w 38100"/>
                <a:gd name="connsiteY2" fmla="*/ 12382 h 9525"/>
                <a:gd name="connsiteX3" fmla="*/ 0 w 38100"/>
                <a:gd name="connsiteY3" fmla="*/ 12382 h 9525"/>
              </a:gdLst>
              <a:ahLst/>
              <a:cxnLst>
                <a:cxn ang="0">
                  <a:pos x="connsiteX0" y="connsiteY0"/>
                </a:cxn>
                <a:cxn ang="0">
                  <a:pos x="connsiteX1" y="connsiteY1"/>
                </a:cxn>
                <a:cxn ang="0">
                  <a:pos x="connsiteX2" y="connsiteY2"/>
                </a:cxn>
                <a:cxn ang="0">
                  <a:pos x="connsiteX3" y="connsiteY3"/>
                </a:cxn>
              </a:cxnLst>
              <a:rect l="l" t="t" r="r" b="b"/>
              <a:pathLst>
                <a:path w="38100" h="9525">
                  <a:moveTo>
                    <a:pt x="0" y="0"/>
                  </a:moveTo>
                  <a:lnTo>
                    <a:pt x="42862" y="0"/>
                  </a:lnTo>
                  <a:lnTo>
                    <a:pt x="42862" y="12382"/>
                  </a:lnTo>
                  <a:lnTo>
                    <a:pt x="0" y="12382"/>
                  </a:lnTo>
                  <a:close/>
                </a:path>
              </a:pathLst>
            </a:custGeom>
            <a:solidFill>
              <a:srgbClr val="303E43"/>
            </a:solidFill>
            <a:ln w="9525"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6B408EB-E60E-47C4-8FA5-C52B095F2553}"/>
                </a:ext>
              </a:extLst>
            </p:cNvPr>
            <p:cNvSpPr/>
            <p:nvPr/>
          </p:nvSpPr>
          <p:spPr>
            <a:xfrm>
              <a:off x="9800468" y="2494966"/>
              <a:ext cx="28546" cy="142730"/>
            </a:xfrm>
            <a:custGeom>
              <a:avLst/>
              <a:gdLst>
                <a:gd name="connsiteX0" fmla="*/ 23813 w 38100"/>
                <a:gd name="connsiteY0" fmla="*/ 198120 h 190500"/>
                <a:gd name="connsiteX1" fmla="*/ 43815 w 38100"/>
                <a:gd name="connsiteY1" fmla="*/ 198120 h 190500"/>
                <a:gd name="connsiteX2" fmla="*/ 23813 w 38100"/>
                <a:gd name="connsiteY2" fmla="*/ 76200 h 190500"/>
                <a:gd name="connsiteX3" fmla="*/ 41910 w 38100"/>
                <a:gd name="connsiteY3" fmla="*/ 31432 h 190500"/>
                <a:gd name="connsiteX4" fmla="*/ 20002 w 38100"/>
                <a:gd name="connsiteY4" fmla="*/ 0 h 190500"/>
                <a:gd name="connsiteX5" fmla="*/ 25718 w 38100"/>
                <a:gd name="connsiteY5" fmla="*/ 34290 h 190500"/>
                <a:gd name="connsiteX6" fmla="*/ 0 w 38100"/>
                <a:gd name="connsiteY6" fmla="*/ 57150 h 190500"/>
                <a:gd name="connsiteX7" fmla="*/ 23813 w 38100"/>
                <a:gd name="connsiteY7" fmla="*/ 19812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 h="190500">
                  <a:moveTo>
                    <a:pt x="23813" y="198120"/>
                  </a:moveTo>
                  <a:lnTo>
                    <a:pt x="43815" y="198120"/>
                  </a:lnTo>
                  <a:lnTo>
                    <a:pt x="23813" y="76200"/>
                  </a:lnTo>
                  <a:cubicBezTo>
                    <a:pt x="37148" y="65722"/>
                    <a:pt x="44768" y="49530"/>
                    <a:pt x="41910" y="31432"/>
                  </a:cubicBezTo>
                  <a:cubicBezTo>
                    <a:pt x="40005" y="18098"/>
                    <a:pt x="30480" y="6668"/>
                    <a:pt x="20002" y="0"/>
                  </a:cubicBezTo>
                  <a:lnTo>
                    <a:pt x="25718" y="34290"/>
                  </a:lnTo>
                  <a:lnTo>
                    <a:pt x="0" y="57150"/>
                  </a:lnTo>
                  <a:lnTo>
                    <a:pt x="23813" y="198120"/>
                  </a:lnTo>
                  <a:close/>
                </a:path>
              </a:pathLst>
            </a:custGeom>
            <a:solidFill>
              <a:srgbClr val="6D8794"/>
            </a:solidFill>
            <a:ln w="9525"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D1AAB316-919F-4AA1-BFFD-CFACA12BB0C7}"/>
                </a:ext>
              </a:extLst>
            </p:cNvPr>
            <p:cNvSpPr/>
            <p:nvPr/>
          </p:nvSpPr>
          <p:spPr>
            <a:xfrm>
              <a:off x="9762329" y="2502816"/>
              <a:ext cx="49955" cy="135593"/>
            </a:xfrm>
            <a:custGeom>
              <a:avLst/>
              <a:gdLst>
                <a:gd name="connsiteX0" fmla="*/ 31853 w 66675"/>
                <a:gd name="connsiteY0" fmla="*/ 72390 h 180975"/>
                <a:gd name="connsiteX1" fmla="*/ 50903 w 66675"/>
                <a:gd name="connsiteY1" fmla="*/ 187642 h 180975"/>
                <a:gd name="connsiteX2" fmla="*/ 74715 w 66675"/>
                <a:gd name="connsiteY2" fmla="*/ 187642 h 180975"/>
                <a:gd name="connsiteX3" fmla="*/ 50903 w 66675"/>
                <a:gd name="connsiteY3" fmla="*/ 46673 h 180975"/>
                <a:gd name="connsiteX4" fmla="*/ 49950 w 66675"/>
                <a:gd name="connsiteY4" fmla="*/ 47625 h 180975"/>
                <a:gd name="connsiteX5" fmla="*/ 16613 w 66675"/>
                <a:gd name="connsiteY5" fmla="*/ 34290 h 180975"/>
                <a:gd name="connsiteX6" fmla="*/ 10898 w 66675"/>
                <a:gd name="connsiteY6" fmla="*/ 0 h 180975"/>
                <a:gd name="connsiteX7" fmla="*/ 420 w 66675"/>
                <a:gd name="connsiteY7" fmla="*/ 36195 h 180975"/>
                <a:gd name="connsiteX8" fmla="*/ 31853 w 66675"/>
                <a:gd name="connsiteY8" fmla="*/ 723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80975">
                  <a:moveTo>
                    <a:pt x="31853" y="72390"/>
                  </a:moveTo>
                  <a:lnTo>
                    <a:pt x="50903" y="187642"/>
                  </a:lnTo>
                  <a:lnTo>
                    <a:pt x="74715" y="187642"/>
                  </a:lnTo>
                  <a:lnTo>
                    <a:pt x="50903" y="46673"/>
                  </a:lnTo>
                  <a:lnTo>
                    <a:pt x="49950" y="47625"/>
                  </a:lnTo>
                  <a:lnTo>
                    <a:pt x="16613" y="34290"/>
                  </a:lnTo>
                  <a:lnTo>
                    <a:pt x="10898" y="0"/>
                  </a:lnTo>
                  <a:cubicBezTo>
                    <a:pt x="3278" y="9525"/>
                    <a:pt x="-1485" y="22860"/>
                    <a:pt x="420" y="36195"/>
                  </a:cubicBezTo>
                  <a:cubicBezTo>
                    <a:pt x="3278" y="53340"/>
                    <a:pt x="16613" y="67627"/>
                    <a:pt x="31853" y="72390"/>
                  </a:cubicBezTo>
                  <a:close/>
                </a:path>
              </a:pathLst>
            </a:custGeom>
            <a:solidFill>
              <a:srgbClr val="889DA7"/>
            </a:solidFill>
            <a:ln w="9525"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2F80B8BE-46B9-4648-B6B2-4D04263076E3}"/>
                </a:ext>
              </a:extLst>
            </p:cNvPr>
            <p:cNvSpPr/>
            <p:nvPr/>
          </p:nvSpPr>
          <p:spPr>
            <a:xfrm>
              <a:off x="9784054" y="2594876"/>
              <a:ext cx="92774" cy="57092"/>
            </a:xfrm>
            <a:custGeom>
              <a:avLst/>
              <a:gdLst>
                <a:gd name="connsiteX0" fmla="*/ 0 w 123825"/>
                <a:gd name="connsiteY0" fmla="*/ 0 h 76200"/>
                <a:gd name="connsiteX1" fmla="*/ 126683 w 123825"/>
                <a:gd name="connsiteY1" fmla="*/ 0 h 76200"/>
                <a:gd name="connsiteX2" fmla="*/ 126683 w 123825"/>
                <a:gd name="connsiteY2" fmla="*/ 81915 h 76200"/>
                <a:gd name="connsiteX3" fmla="*/ 0 w 123825"/>
                <a:gd name="connsiteY3" fmla="*/ 81915 h 76200"/>
              </a:gdLst>
              <a:ahLst/>
              <a:cxnLst>
                <a:cxn ang="0">
                  <a:pos x="connsiteX0" y="connsiteY0"/>
                </a:cxn>
                <a:cxn ang="0">
                  <a:pos x="connsiteX1" y="connsiteY1"/>
                </a:cxn>
                <a:cxn ang="0">
                  <a:pos x="connsiteX2" y="connsiteY2"/>
                </a:cxn>
                <a:cxn ang="0">
                  <a:pos x="connsiteX3" y="connsiteY3"/>
                </a:cxn>
              </a:cxnLst>
              <a:rect l="l" t="t" r="r" b="b"/>
              <a:pathLst>
                <a:path w="123825" h="76200">
                  <a:moveTo>
                    <a:pt x="0" y="0"/>
                  </a:moveTo>
                  <a:lnTo>
                    <a:pt x="126683" y="0"/>
                  </a:lnTo>
                  <a:lnTo>
                    <a:pt x="126683" y="81915"/>
                  </a:lnTo>
                  <a:lnTo>
                    <a:pt x="0" y="81915"/>
                  </a:lnTo>
                  <a:close/>
                </a:path>
              </a:pathLst>
            </a:custGeom>
            <a:solidFill>
              <a:srgbClr val="C66D1C"/>
            </a:solidFill>
            <a:ln w="9525"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1357AA06-6BD6-492D-8ECF-E99D8AFD533C}"/>
                </a:ext>
              </a:extLst>
            </p:cNvPr>
            <p:cNvSpPr/>
            <p:nvPr/>
          </p:nvSpPr>
          <p:spPr>
            <a:xfrm>
              <a:off x="9800281" y="2111023"/>
              <a:ext cx="178412" cy="121320"/>
            </a:xfrm>
            <a:custGeom>
              <a:avLst/>
              <a:gdLst>
                <a:gd name="connsiteX0" fmla="*/ 20252 w 238125"/>
                <a:gd name="connsiteY0" fmla="*/ 155258 h 161925"/>
                <a:gd name="connsiteX1" fmla="*/ 31682 w 238125"/>
                <a:gd name="connsiteY1" fmla="*/ 157163 h 161925"/>
                <a:gd name="connsiteX2" fmla="*/ 52637 w 238125"/>
                <a:gd name="connsiteY2" fmla="*/ 159068 h 161925"/>
                <a:gd name="connsiteX3" fmla="*/ 66924 w 238125"/>
                <a:gd name="connsiteY3" fmla="*/ 160020 h 161925"/>
                <a:gd name="connsiteX4" fmla="*/ 90737 w 238125"/>
                <a:gd name="connsiteY4" fmla="*/ 160973 h 161925"/>
                <a:gd name="connsiteX5" fmla="*/ 102167 w 238125"/>
                <a:gd name="connsiteY5" fmla="*/ 161925 h 161925"/>
                <a:gd name="connsiteX6" fmla="*/ 137409 w 238125"/>
                <a:gd name="connsiteY6" fmla="*/ 162878 h 161925"/>
                <a:gd name="connsiteX7" fmla="*/ 239327 w 238125"/>
                <a:gd name="connsiteY7" fmla="*/ 157163 h 161925"/>
                <a:gd name="connsiteX8" fmla="*/ 138362 w 238125"/>
                <a:gd name="connsiteY8" fmla="*/ 150495 h 161925"/>
                <a:gd name="connsiteX9" fmla="*/ 138362 w 238125"/>
                <a:gd name="connsiteY9" fmla="*/ 0 h 161925"/>
                <a:gd name="connsiteX10" fmla="*/ 62162 w 238125"/>
                <a:gd name="connsiteY10" fmla="*/ 25717 h 161925"/>
                <a:gd name="connsiteX11" fmla="*/ 61209 w 238125"/>
                <a:gd name="connsiteY11" fmla="*/ 26670 h 161925"/>
                <a:gd name="connsiteX12" fmla="*/ 61209 w 238125"/>
                <a:gd name="connsiteY12" fmla="*/ 26670 h 161925"/>
                <a:gd name="connsiteX13" fmla="*/ 62162 w 238125"/>
                <a:gd name="connsiteY13" fmla="*/ 25717 h 161925"/>
                <a:gd name="connsiteX14" fmla="*/ 62162 w 238125"/>
                <a:gd name="connsiteY14" fmla="*/ 27622 h 161925"/>
                <a:gd name="connsiteX15" fmla="*/ 64067 w 238125"/>
                <a:gd name="connsiteY15" fmla="*/ 31433 h 161925"/>
                <a:gd name="connsiteX16" fmla="*/ 65972 w 238125"/>
                <a:gd name="connsiteY16" fmla="*/ 33338 h 161925"/>
                <a:gd name="connsiteX17" fmla="*/ 65972 w 238125"/>
                <a:gd name="connsiteY17" fmla="*/ 33338 h 161925"/>
                <a:gd name="connsiteX18" fmla="*/ 105977 w 238125"/>
                <a:gd name="connsiteY18" fmla="*/ 139065 h 161925"/>
                <a:gd name="connsiteX19" fmla="*/ 55494 w 238125"/>
                <a:gd name="connsiteY19" fmla="*/ 45720 h 161925"/>
                <a:gd name="connsiteX20" fmla="*/ 66924 w 238125"/>
                <a:gd name="connsiteY20" fmla="*/ 36195 h 161925"/>
                <a:gd name="connsiteX21" fmla="*/ 65972 w 238125"/>
                <a:gd name="connsiteY21" fmla="*/ 34290 h 161925"/>
                <a:gd name="connsiteX22" fmla="*/ 55494 w 238125"/>
                <a:gd name="connsiteY22" fmla="*/ 40958 h 161925"/>
                <a:gd name="connsiteX23" fmla="*/ 249 w 238125"/>
                <a:gd name="connsiteY23" fmla="*/ 151448 h 161925"/>
                <a:gd name="connsiteX24" fmla="*/ 249 w 238125"/>
                <a:gd name="connsiteY24" fmla="*/ 152400 h 161925"/>
                <a:gd name="connsiteX25" fmla="*/ 18347 w 238125"/>
                <a:gd name="connsiteY25" fmla="*/ 154305 h 161925"/>
                <a:gd name="connsiteX26" fmla="*/ 20252 w 238125"/>
                <a:gd name="connsiteY26" fmla="*/ 15525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8125" h="161925">
                  <a:moveTo>
                    <a:pt x="20252" y="155258"/>
                  </a:moveTo>
                  <a:cubicBezTo>
                    <a:pt x="24062" y="155258"/>
                    <a:pt x="27872" y="156210"/>
                    <a:pt x="31682" y="157163"/>
                  </a:cubicBezTo>
                  <a:cubicBezTo>
                    <a:pt x="39302" y="158115"/>
                    <a:pt x="45969" y="158115"/>
                    <a:pt x="52637" y="159068"/>
                  </a:cubicBezTo>
                  <a:cubicBezTo>
                    <a:pt x="57399" y="159068"/>
                    <a:pt x="62162" y="160020"/>
                    <a:pt x="66924" y="160020"/>
                  </a:cubicBezTo>
                  <a:cubicBezTo>
                    <a:pt x="74544" y="160973"/>
                    <a:pt x="83117" y="160973"/>
                    <a:pt x="90737" y="160973"/>
                  </a:cubicBezTo>
                  <a:cubicBezTo>
                    <a:pt x="94547" y="160973"/>
                    <a:pt x="98357" y="161925"/>
                    <a:pt x="102167" y="161925"/>
                  </a:cubicBezTo>
                  <a:cubicBezTo>
                    <a:pt x="113597" y="161925"/>
                    <a:pt x="125979" y="162878"/>
                    <a:pt x="137409" y="162878"/>
                  </a:cubicBezTo>
                  <a:lnTo>
                    <a:pt x="239327" y="157163"/>
                  </a:lnTo>
                  <a:lnTo>
                    <a:pt x="138362" y="150495"/>
                  </a:lnTo>
                  <a:lnTo>
                    <a:pt x="138362" y="0"/>
                  </a:lnTo>
                  <a:cubicBezTo>
                    <a:pt x="87879" y="2858"/>
                    <a:pt x="66924" y="20955"/>
                    <a:pt x="62162" y="25717"/>
                  </a:cubicBezTo>
                  <a:cubicBezTo>
                    <a:pt x="61209" y="26670"/>
                    <a:pt x="61209" y="26670"/>
                    <a:pt x="61209" y="26670"/>
                  </a:cubicBezTo>
                  <a:lnTo>
                    <a:pt x="61209" y="26670"/>
                  </a:lnTo>
                  <a:cubicBezTo>
                    <a:pt x="61209" y="26670"/>
                    <a:pt x="61209" y="25717"/>
                    <a:pt x="62162" y="25717"/>
                  </a:cubicBezTo>
                  <a:cubicBezTo>
                    <a:pt x="62162" y="26670"/>
                    <a:pt x="62162" y="27622"/>
                    <a:pt x="62162" y="27622"/>
                  </a:cubicBezTo>
                  <a:cubicBezTo>
                    <a:pt x="62162" y="27622"/>
                    <a:pt x="63114" y="28575"/>
                    <a:pt x="64067" y="31433"/>
                  </a:cubicBezTo>
                  <a:lnTo>
                    <a:pt x="65972" y="33338"/>
                  </a:lnTo>
                  <a:cubicBezTo>
                    <a:pt x="65972" y="33338"/>
                    <a:pt x="65972" y="33338"/>
                    <a:pt x="65972" y="33338"/>
                  </a:cubicBezTo>
                  <a:cubicBezTo>
                    <a:pt x="72639" y="49530"/>
                    <a:pt x="92642" y="95250"/>
                    <a:pt x="105977" y="139065"/>
                  </a:cubicBezTo>
                  <a:cubicBezTo>
                    <a:pt x="90737" y="109538"/>
                    <a:pt x="73592" y="74295"/>
                    <a:pt x="55494" y="45720"/>
                  </a:cubicBezTo>
                  <a:cubicBezTo>
                    <a:pt x="59304" y="41910"/>
                    <a:pt x="63114" y="39053"/>
                    <a:pt x="66924" y="36195"/>
                  </a:cubicBezTo>
                  <a:lnTo>
                    <a:pt x="65972" y="34290"/>
                  </a:lnTo>
                  <a:cubicBezTo>
                    <a:pt x="62162" y="36195"/>
                    <a:pt x="58352" y="39053"/>
                    <a:pt x="55494" y="40958"/>
                  </a:cubicBezTo>
                  <a:cubicBezTo>
                    <a:pt x="19299" y="66675"/>
                    <a:pt x="-2608" y="107632"/>
                    <a:pt x="249" y="151448"/>
                  </a:cubicBezTo>
                  <a:cubicBezTo>
                    <a:pt x="249" y="151448"/>
                    <a:pt x="249" y="152400"/>
                    <a:pt x="249" y="152400"/>
                  </a:cubicBezTo>
                  <a:cubicBezTo>
                    <a:pt x="5964" y="153353"/>
                    <a:pt x="12632" y="154305"/>
                    <a:pt x="18347" y="154305"/>
                  </a:cubicBezTo>
                  <a:cubicBezTo>
                    <a:pt x="17394" y="155258"/>
                    <a:pt x="18347" y="155258"/>
                    <a:pt x="20252" y="155258"/>
                  </a:cubicBezTo>
                  <a:close/>
                </a:path>
              </a:pathLst>
            </a:custGeom>
            <a:solidFill>
              <a:srgbClr val="F7DC54"/>
            </a:solidFill>
            <a:ln w="9525"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A43B6203-946F-4531-A369-53363F19FD53}"/>
                </a:ext>
              </a:extLst>
            </p:cNvPr>
            <p:cNvSpPr/>
            <p:nvPr/>
          </p:nvSpPr>
          <p:spPr>
            <a:xfrm>
              <a:off x="9633474" y="2555626"/>
              <a:ext cx="463871" cy="242640"/>
            </a:xfrm>
            <a:custGeom>
              <a:avLst/>
              <a:gdLst>
                <a:gd name="connsiteX0" fmla="*/ 0 w 619125"/>
                <a:gd name="connsiteY0" fmla="*/ 216217 h 323850"/>
                <a:gd name="connsiteX1" fmla="*/ 15240 w 619125"/>
                <a:gd name="connsiteY1" fmla="*/ 219075 h 323850"/>
                <a:gd name="connsiteX2" fmla="*/ 22860 w 619125"/>
                <a:gd name="connsiteY2" fmla="*/ 220027 h 323850"/>
                <a:gd name="connsiteX3" fmla="*/ 47625 w 619125"/>
                <a:gd name="connsiteY3" fmla="*/ 224790 h 323850"/>
                <a:gd name="connsiteX4" fmla="*/ 621983 w 619125"/>
                <a:gd name="connsiteY4" fmla="*/ 325755 h 323850"/>
                <a:gd name="connsiteX5" fmla="*/ 469583 w 619125"/>
                <a:gd name="connsiteY5" fmla="*/ 0 h 323850"/>
                <a:gd name="connsiteX6" fmla="*/ 0 w 619125"/>
                <a:gd name="connsiteY6" fmla="*/ 216217 h 323850"/>
                <a:gd name="connsiteX7" fmla="*/ 209550 w 619125"/>
                <a:gd name="connsiteY7" fmla="*/ 196215 h 323850"/>
                <a:gd name="connsiteX8" fmla="*/ 436245 w 619125"/>
                <a:gd name="connsiteY8" fmla="*/ 100013 h 323850"/>
                <a:gd name="connsiteX9" fmla="*/ 509587 w 619125"/>
                <a:gd name="connsiteY9" fmla="*/ 247650 h 323850"/>
                <a:gd name="connsiteX10" fmla="*/ 209550 w 619125"/>
                <a:gd name="connsiteY10" fmla="*/ 19621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125" h="323850">
                  <a:moveTo>
                    <a:pt x="0" y="216217"/>
                  </a:moveTo>
                  <a:lnTo>
                    <a:pt x="15240" y="219075"/>
                  </a:lnTo>
                  <a:lnTo>
                    <a:pt x="22860" y="220027"/>
                  </a:lnTo>
                  <a:lnTo>
                    <a:pt x="47625" y="224790"/>
                  </a:lnTo>
                  <a:lnTo>
                    <a:pt x="621983" y="325755"/>
                  </a:lnTo>
                  <a:lnTo>
                    <a:pt x="469583" y="0"/>
                  </a:lnTo>
                  <a:lnTo>
                    <a:pt x="0" y="216217"/>
                  </a:lnTo>
                  <a:close/>
                  <a:moveTo>
                    <a:pt x="209550" y="196215"/>
                  </a:moveTo>
                  <a:lnTo>
                    <a:pt x="436245" y="100013"/>
                  </a:lnTo>
                  <a:lnTo>
                    <a:pt x="509587" y="247650"/>
                  </a:lnTo>
                  <a:lnTo>
                    <a:pt x="209550" y="196215"/>
                  </a:lnTo>
                  <a:close/>
                </a:path>
              </a:pathLst>
            </a:custGeom>
            <a:solidFill>
              <a:srgbClr val="F7DC54"/>
            </a:solidFill>
            <a:ln w="9525"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A6297187-8C77-407C-864B-AD752AF06F5F}"/>
                </a:ext>
              </a:extLst>
            </p:cNvPr>
            <p:cNvSpPr/>
            <p:nvPr/>
          </p:nvSpPr>
          <p:spPr>
            <a:xfrm>
              <a:off x="9976739" y="2557053"/>
              <a:ext cx="7136" cy="14273"/>
            </a:xfrm>
            <a:custGeom>
              <a:avLst/>
              <a:gdLst>
                <a:gd name="connsiteX0" fmla="*/ 16193 w 9525"/>
                <a:gd name="connsiteY0" fmla="*/ 21908 h 19050"/>
                <a:gd name="connsiteX1" fmla="*/ 15240 w 9525"/>
                <a:gd name="connsiteY1" fmla="*/ 26670 h 19050"/>
                <a:gd name="connsiteX2" fmla="*/ 10478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7"/>
                    <a:pt x="15240" y="26670"/>
                  </a:cubicBezTo>
                  <a:cubicBezTo>
                    <a:pt x="13335" y="27623"/>
                    <a:pt x="11430" y="26670"/>
                    <a:pt x="10478"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4779379F-616F-48F4-9A08-888C01C150BE}"/>
                </a:ext>
              </a:extLst>
            </p:cNvPr>
            <p:cNvSpPr/>
            <p:nvPr/>
          </p:nvSpPr>
          <p:spPr>
            <a:xfrm>
              <a:off x="9960325" y="2564903"/>
              <a:ext cx="7136" cy="14273"/>
            </a:xfrm>
            <a:custGeom>
              <a:avLst/>
              <a:gdLst>
                <a:gd name="connsiteX0" fmla="*/ 16192 w 9525"/>
                <a:gd name="connsiteY0" fmla="*/ 21908 h 19050"/>
                <a:gd name="connsiteX1" fmla="*/ 15240 w 9525"/>
                <a:gd name="connsiteY1" fmla="*/ 26670 h 19050"/>
                <a:gd name="connsiteX2" fmla="*/ 10477 w 9525"/>
                <a:gd name="connsiteY2" fmla="*/ 24765 h 19050"/>
                <a:gd name="connsiteX3" fmla="*/ 0 w 9525"/>
                <a:gd name="connsiteY3" fmla="*/ 2858 h 19050"/>
                <a:gd name="connsiteX4" fmla="*/ 5715 w 9525"/>
                <a:gd name="connsiteY4" fmla="*/ 0 h 19050"/>
                <a:gd name="connsiteX5" fmla="*/ 16192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21908"/>
                  </a:moveTo>
                  <a:cubicBezTo>
                    <a:pt x="17145" y="23813"/>
                    <a:pt x="16192" y="25718"/>
                    <a:pt x="15240" y="26670"/>
                  </a:cubicBezTo>
                  <a:cubicBezTo>
                    <a:pt x="13335" y="27623"/>
                    <a:pt x="11430" y="26670"/>
                    <a:pt x="10477" y="24765"/>
                  </a:cubicBezTo>
                  <a:lnTo>
                    <a:pt x="0" y="2858"/>
                  </a:lnTo>
                  <a:lnTo>
                    <a:pt x="5715" y="0"/>
                  </a:lnTo>
                  <a:lnTo>
                    <a:pt x="16192" y="21908"/>
                  </a:lnTo>
                  <a:close/>
                </a:path>
              </a:pathLst>
            </a:custGeom>
            <a:solidFill>
              <a:srgbClr val="4B616C"/>
            </a:solidFill>
            <a:ln w="9525"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AABBF140-DB98-434F-9D44-7342BB58A639}"/>
                </a:ext>
              </a:extLst>
            </p:cNvPr>
            <p:cNvSpPr/>
            <p:nvPr/>
          </p:nvSpPr>
          <p:spPr>
            <a:xfrm>
              <a:off x="9943911" y="2572753"/>
              <a:ext cx="7136" cy="14273"/>
            </a:xfrm>
            <a:custGeom>
              <a:avLst/>
              <a:gdLst>
                <a:gd name="connsiteX0" fmla="*/ 15240 w 9525"/>
                <a:gd name="connsiteY0" fmla="*/ 21908 h 19050"/>
                <a:gd name="connsiteX1" fmla="*/ 14288 w 9525"/>
                <a:gd name="connsiteY1" fmla="*/ 26670 h 19050"/>
                <a:gd name="connsiteX2" fmla="*/ 9525 w 9525"/>
                <a:gd name="connsiteY2" fmla="*/ 24765 h 19050"/>
                <a:gd name="connsiteX3" fmla="*/ 0 w 9525"/>
                <a:gd name="connsiteY3" fmla="*/ 2858 h 19050"/>
                <a:gd name="connsiteX4" fmla="*/ 5715 w 9525"/>
                <a:gd name="connsiteY4" fmla="*/ 0 h 19050"/>
                <a:gd name="connsiteX5" fmla="*/ 15240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5240" y="21908"/>
                  </a:moveTo>
                  <a:cubicBezTo>
                    <a:pt x="16193" y="23813"/>
                    <a:pt x="15240" y="25718"/>
                    <a:pt x="14288" y="26670"/>
                  </a:cubicBezTo>
                  <a:cubicBezTo>
                    <a:pt x="12383" y="27623"/>
                    <a:pt x="10478" y="26670"/>
                    <a:pt x="9525" y="24765"/>
                  </a:cubicBezTo>
                  <a:lnTo>
                    <a:pt x="0" y="2858"/>
                  </a:lnTo>
                  <a:lnTo>
                    <a:pt x="5715" y="0"/>
                  </a:lnTo>
                  <a:lnTo>
                    <a:pt x="15240" y="21908"/>
                  </a:lnTo>
                  <a:close/>
                </a:path>
              </a:pathLst>
            </a:custGeom>
            <a:solidFill>
              <a:srgbClr val="4B616C"/>
            </a:solidFill>
            <a:ln w="9525"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1E97566E-AE78-481B-A9EA-0B79ED8D80FA}"/>
                </a:ext>
              </a:extLst>
            </p:cNvPr>
            <p:cNvSpPr/>
            <p:nvPr/>
          </p:nvSpPr>
          <p:spPr>
            <a:xfrm>
              <a:off x="9926783" y="2580603"/>
              <a:ext cx="7136" cy="14273"/>
            </a:xfrm>
            <a:custGeom>
              <a:avLst/>
              <a:gdLst>
                <a:gd name="connsiteX0" fmla="*/ 16193 w 9525"/>
                <a:gd name="connsiteY0" fmla="*/ 21907 h 19050"/>
                <a:gd name="connsiteX1" fmla="*/ 15240 w 9525"/>
                <a:gd name="connsiteY1" fmla="*/ 26670 h 19050"/>
                <a:gd name="connsiteX2" fmla="*/ 10477 w 9525"/>
                <a:gd name="connsiteY2" fmla="*/ 24765 h 19050"/>
                <a:gd name="connsiteX3" fmla="*/ 0 w 9525"/>
                <a:gd name="connsiteY3" fmla="*/ 2857 h 19050"/>
                <a:gd name="connsiteX4" fmla="*/ 5715 w 9525"/>
                <a:gd name="connsiteY4" fmla="*/ 0 h 19050"/>
                <a:gd name="connsiteX5" fmla="*/ 16193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7"/>
                  </a:moveTo>
                  <a:cubicBezTo>
                    <a:pt x="17145" y="23813"/>
                    <a:pt x="16193" y="25717"/>
                    <a:pt x="15240" y="26670"/>
                  </a:cubicBezTo>
                  <a:cubicBezTo>
                    <a:pt x="13335" y="27622"/>
                    <a:pt x="11430" y="26670"/>
                    <a:pt x="10477" y="24765"/>
                  </a:cubicBezTo>
                  <a:lnTo>
                    <a:pt x="0" y="2857"/>
                  </a:lnTo>
                  <a:lnTo>
                    <a:pt x="5715" y="0"/>
                  </a:lnTo>
                  <a:lnTo>
                    <a:pt x="16193" y="21907"/>
                  </a:lnTo>
                  <a:close/>
                </a:path>
              </a:pathLst>
            </a:custGeom>
            <a:solidFill>
              <a:srgbClr val="4B616C"/>
            </a:solidFill>
            <a:ln w="9525"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FB16B1F9-FC31-495C-8B36-AB8995BD81D3}"/>
                </a:ext>
              </a:extLst>
            </p:cNvPr>
            <p:cNvSpPr/>
            <p:nvPr/>
          </p:nvSpPr>
          <p:spPr>
            <a:xfrm>
              <a:off x="9909656" y="2587740"/>
              <a:ext cx="7136" cy="14273"/>
            </a:xfrm>
            <a:custGeom>
              <a:avLst/>
              <a:gdLst>
                <a:gd name="connsiteX0" fmla="*/ 16193 w 9525"/>
                <a:gd name="connsiteY0" fmla="*/ 21907 h 19050"/>
                <a:gd name="connsiteX1" fmla="*/ 15240 w 9525"/>
                <a:gd name="connsiteY1" fmla="*/ 26670 h 19050"/>
                <a:gd name="connsiteX2" fmla="*/ 10478 w 9525"/>
                <a:gd name="connsiteY2" fmla="*/ 24765 h 19050"/>
                <a:gd name="connsiteX3" fmla="*/ 0 w 9525"/>
                <a:gd name="connsiteY3" fmla="*/ 2857 h 19050"/>
                <a:gd name="connsiteX4" fmla="*/ 5715 w 9525"/>
                <a:gd name="connsiteY4" fmla="*/ 0 h 19050"/>
                <a:gd name="connsiteX5" fmla="*/ 16193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7"/>
                  </a:moveTo>
                  <a:cubicBezTo>
                    <a:pt x="17145" y="23813"/>
                    <a:pt x="16193" y="25717"/>
                    <a:pt x="15240" y="26670"/>
                  </a:cubicBezTo>
                  <a:cubicBezTo>
                    <a:pt x="13335" y="27622"/>
                    <a:pt x="11430" y="26670"/>
                    <a:pt x="10478" y="24765"/>
                  </a:cubicBezTo>
                  <a:lnTo>
                    <a:pt x="0" y="2857"/>
                  </a:lnTo>
                  <a:lnTo>
                    <a:pt x="5715" y="0"/>
                  </a:lnTo>
                  <a:lnTo>
                    <a:pt x="16193" y="21907"/>
                  </a:lnTo>
                  <a:close/>
                </a:path>
              </a:pathLst>
            </a:custGeom>
            <a:solidFill>
              <a:srgbClr val="4B616C"/>
            </a:solidFill>
            <a:ln w="9525"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98F8F24E-F8AD-4D2D-BC6B-881AB09958E0}"/>
                </a:ext>
              </a:extLst>
            </p:cNvPr>
            <p:cNvSpPr/>
            <p:nvPr/>
          </p:nvSpPr>
          <p:spPr>
            <a:xfrm>
              <a:off x="9893242" y="2595590"/>
              <a:ext cx="7136" cy="14273"/>
            </a:xfrm>
            <a:custGeom>
              <a:avLst/>
              <a:gdLst>
                <a:gd name="connsiteX0" fmla="*/ 16193 w 9525"/>
                <a:gd name="connsiteY0" fmla="*/ 21907 h 19050"/>
                <a:gd name="connsiteX1" fmla="*/ 15240 w 9525"/>
                <a:gd name="connsiteY1" fmla="*/ 26670 h 19050"/>
                <a:gd name="connsiteX2" fmla="*/ 10477 w 9525"/>
                <a:gd name="connsiteY2" fmla="*/ 24765 h 19050"/>
                <a:gd name="connsiteX3" fmla="*/ 0 w 9525"/>
                <a:gd name="connsiteY3" fmla="*/ 2857 h 19050"/>
                <a:gd name="connsiteX4" fmla="*/ 5715 w 9525"/>
                <a:gd name="connsiteY4" fmla="*/ 0 h 19050"/>
                <a:gd name="connsiteX5" fmla="*/ 16193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7"/>
                  </a:moveTo>
                  <a:cubicBezTo>
                    <a:pt x="17145" y="23813"/>
                    <a:pt x="16193" y="25717"/>
                    <a:pt x="15240" y="26670"/>
                  </a:cubicBezTo>
                  <a:cubicBezTo>
                    <a:pt x="13335" y="27623"/>
                    <a:pt x="11430" y="26670"/>
                    <a:pt x="10477" y="24765"/>
                  </a:cubicBezTo>
                  <a:lnTo>
                    <a:pt x="0" y="2857"/>
                  </a:lnTo>
                  <a:lnTo>
                    <a:pt x="5715" y="0"/>
                  </a:lnTo>
                  <a:lnTo>
                    <a:pt x="16193" y="21907"/>
                  </a:lnTo>
                  <a:close/>
                </a:path>
              </a:pathLst>
            </a:custGeom>
            <a:solidFill>
              <a:srgbClr val="4B616C"/>
            </a:solidFill>
            <a:ln w="9525"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54D15CC-B747-4ED0-9E59-70A5E202D4F3}"/>
                </a:ext>
              </a:extLst>
            </p:cNvPr>
            <p:cNvSpPr/>
            <p:nvPr/>
          </p:nvSpPr>
          <p:spPr>
            <a:xfrm>
              <a:off x="9876828" y="2603440"/>
              <a:ext cx="7136" cy="14273"/>
            </a:xfrm>
            <a:custGeom>
              <a:avLst/>
              <a:gdLst>
                <a:gd name="connsiteX0" fmla="*/ 16193 w 9525"/>
                <a:gd name="connsiteY0" fmla="*/ 21908 h 19050"/>
                <a:gd name="connsiteX1" fmla="*/ 15240 w 9525"/>
                <a:gd name="connsiteY1" fmla="*/ 26670 h 19050"/>
                <a:gd name="connsiteX2" fmla="*/ 10477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7"/>
                    <a:pt x="15240" y="26670"/>
                  </a:cubicBezTo>
                  <a:cubicBezTo>
                    <a:pt x="13335" y="27623"/>
                    <a:pt x="11430" y="26670"/>
                    <a:pt x="10477"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4C016B29-BB6F-4B99-BB7F-A5399ABB7194}"/>
                </a:ext>
              </a:extLst>
            </p:cNvPr>
            <p:cNvSpPr/>
            <p:nvPr/>
          </p:nvSpPr>
          <p:spPr>
            <a:xfrm>
              <a:off x="9859700" y="2611290"/>
              <a:ext cx="7136" cy="14273"/>
            </a:xfrm>
            <a:custGeom>
              <a:avLst/>
              <a:gdLst>
                <a:gd name="connsiteX0" fmla="*/ 16193 w 9525"/>
                <a:gd name="connsiteY0" fmla="*/ 21908 h 19050"/>
                <a:gd name="connsiteX1" fmla="*/ 15240 w 9525"/>
                <a:gd name="connsiteY1" fmla="*/ 26670 h 19050"/>
                <a:gd name="connsiteX2" fmla="*/ 10478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8"/>
                    <a:pt x="15240" y="26670"/>
                  </a:cubicBezTo>
                  <a:cubicBezTo>
                    <a:pt x="13335" y="27623"/>
                    <a:pt x="11430" y="26670"/>
                    <a:pt x="10478"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3032CD9-EB0B-4DEE-AB01-763A74DC24D7}"/>
                </a:ext>
              </a:extLst>
            </p:cNvPr>
            <p:cNvSpPr/>
            <p:nvPr/>
          </p:nvSpPr>
          <p:spPr>
            <a:xfrm>
              <a:off x="9843287" y="2619140"/>
              <a:ext cx="7136" cy="14273"/>
            </a:xfrm>
            <a:custGeom>
              <a:avLst/>
              <a:gdLst>
                <a:gd name="connsiteX0" fmla="*/ 16193 w 9525"/>
                <a:gd name="connsiteY0" fmla="*/ 21908 h 19050"/>
                <a:gd name="connsiteX1" fmla="*/ 15240 w 9525"/>
                <a:gd name="connsiteY1" fmla="*/ 26670 h 19050"/>
                <a:gd name="connsiteX2" fmla="*/ 10477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8"/>
                    <a:pt x="15240" y="26670"/>
                  </a:cubicBezTo>
                  <a:cubicBezTo>
                    <a:pt x="13335" y="27623"/>
                    <a:pt x="11430" y="26670"/>
                    <a:pt x="10477"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85A5A07-1499-416E-BF01-47A09F7FE6CC}"/>
                </a:ext>
              </a:extLst>
            </p:cNvPr>
            <p:cNvSpPr/>
            <p:nvPr/>
          </p:nvSpPr>
          <p:spPr>
            <a:xfrm>
              <a:off x="9826158" y="2626991"/>
              <a:ext cx="7136" cy="14273"/>
            </a:xfrm>
            <a:custGeom>
              <a:avLst/>
              <a:gdLst>
                <a:gd name="connsiteX0" fmla="*/ 16193 w 9525"/>
                <a:gd name="connsiteY0" fmla="*/ 21907 h 19050"/>
                <a:gd name="connsiteX1" fmla="*/ 15240 w 9525"/>
                <a:gd name="connsiteY1" fmla="*/ 26670 h 19050"/>
                <a:gd name="connsiteX2" fmla="*/ 10478 w 9525"/>
                <a:gd name="connsiteY2" fmla="*/ 24765 h 19050"/>
                <a:gd name="connsiteX3" fmla="*/ 0 w 9525"/>
                <a:gd name="connsiteY3" fmla="*/ 2857 h 19050"/>
                <a:gd name="connsiteX4" fmla="*/ 5715 w 9525"/>
                <a:gd name="connsiteY4" fmla="*/ 0 h 19050"/>
                <a:gd name="connsiteX5" fmla="*/ 16193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7"/>
                  </a:moveTo>
                  <a:cubicBezTo>
                    <a:pt x="17145" y="23813"/>
                    <a:pt x="16193" y="25717"/>
                    <a:pt x="15240" y="26670"/>
                  </a:cubicBezTo>
                  <a:cubicBezTo>
                    <a:pt x="13335" y="27622"/>
                    <a:pt x="11430" y="26670"/>
                    <a:pt x="10478" y="24765"/>
                  </a:cubicBezTo>
                  <a:lnTo>
                    <a:pt x="0" y="2857"/>
                  </a:lnTo>
                  <a:lnTo>
                    <a:pt x="5715" y="0"/>
                  </a:lnTo>
                  <a:lnTo>
                    <a:pt x="16193" y="21907"/>
                  </a:lnTo>
                  <a:close/>
                </a:path>
              </a:pathLst>
            </a:custGeom>
            <a:solidFill>
              <a:srgbClr val="4B616C"/>
            </a:solidFill>
            <a:ln w="9525"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0F812C26-4807-429A-AC40-2D782DBDC00F}"/>
                </a:ext>
              </a:extLst>
            </p:cNvPr>
            <p:cNvSpPr/>
            <p:nvPr/>
          </p:nvSpPr>
          <p:spPr>
            <a:xfrm>
              <a:off x="9809745" y="2634127"/>
              <a:ext cx="7136" cy="14273"/>
            </a:xfrm>
            <a:custGeom>
              <a:avLst/>
              <a:gdLst>
                <a:gd name="connsiteX0" fmla="*/ 16193 w 9525"/>
                <a:gd name="connsiteY0" fmla="*/ 21907 h 19050"/>
                <a:gd name="connsiteX1" fmla="*/ 15240 w 9525"/>
                <a:gd name="connsiteY1" fmla="*/ 26670 h 19050"/>
                <a:gd name="connsiteX2" fmla="*/ 10478 w 9525"/>
                <a:gd name="connsiteY2" fmla="*/ 24765 h 19050"/>
                <a:gd name="connsiteX3" fmla="*/ 0 w 9525"/>
                <a:gd name="connsiteY3" fmla="*/ 2857 h 19050"/>
                <a:gd name="connsiteX4" fmla="*/ 5715 w 9525"/>
                <a:gd name="connsiteY4" fmla="*/ 0 h 19050"/>
                <a:gd name="connsiteX5" fmla="*/ 16193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7"/>
                  </a:moveTo>
                  <a:cubicBezTo>
                    <a:pt x="17145" y="23813"/>
                    <a:pt x="16193" y="25717"/>
                    <a:pt x="15240" y="26670"/>
                  </a:cubicBezTo>
                  <a:cubicBezTo>
                    <a:pt x="13335" y="27622"/>
                    <a:pt x="11430" y="26670"/>
                    <a:pt x="10478" y="24765"/>
                  </a:cubicBezTo>
                  <a:lnTo>
                    <a:pt x="0" y="2857"/>
                  </a:lnTo>
                  <a:lnTo>
                    <a:pt x="5715" y="0"/>
                  </a:lnTo>
                  <a:lnTo>
                    <a:pt x="16193" y="21907"/>
                  </a:lnTo>
                  <a:close/>
                </a:path>
              </a:pathLst>
            </a:custGeom>
            <a:solidFill>
              <a:srgbClr val="4B616C"/>
            </a:solidFill>
            <a:ln w="9525"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698E6FE-F6F5-4B89-83F4-68CBC867B89D}"/>
                </a:ext>
              </a:extLst>
            </p:cNvPr>
            <p:cNvSpPr/>
            <p:nvPr/>
          </p:nvSpPr>
          <p:spPr>
            <a:xfrm>
              <a:off x="9792617" y="2641977"/>
              <a:ext cx="7136" cy="14273"/>
            </a:xfrm>
            <a:custGeom>
              <a:avLst/>
              <a:gdLst>
                <a:gd name="connsiteX0" fmla="*/ 16192 w 9525"/>
                <a:gd name="connsiteY0" fmla="*/ 21907 h 19050"/>
                <a:gd name="connsiteX1" fmla="*/ 15240 w 9525"/>
                <a:gd name="connsiteY1" fmla="*/ 26670 h 19050"/>
                <a:gd name="connsiteX2" fmla="*/ 10477 w 9525"/>
                <a:gd name="connsiteY2" fmla="*/ 24765 h 19050"/>
                <a:gd name="connsiteX3" fmla="*/ 0 w 9525"/>
                <a:gd name="connsiteY3" fmla="*/ 2857 h 19050"/>
                <a:gd name="connsiteX4" fmla="*/ 5715 w 9525"/>
                <a:gd name="connsiteY4" fmla="*/ 0 h 19050"/>
                <a:gd name="connsiteX5" fmla="*/ 16192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21907"/>
                  </a:moveTo>
                  <a:cubicBezTo>
                    <a:pt x="17145" y="23813"/>
                    <a:pt x="16192" y="25717"/>
                    <a:pt x="15240" y="26670"/>
                  </a:cubicBezTo>
                  <a:cubicBezTo>
                    <a:pt x="13335" y="27623"/>
                    <a:pt x="11430" y="26670"/>
                    <a:pt x="10477" y="24765"/>
                  </a:cubicBezTo>
                  <a:lnTo>
                    <a:pt x="0" y="2857"/>
                  </a:lnTo>
                  <a:lnTo>
                    <a:pt x="5715" y="0"/>
                  </a:lnTo>
                  <a:lnTo>
                    <a:pt x="16192" y="21907"/>
                  </a:lnTo>
                  <a:close/>
                </a:path>
              </a:pathLst>
            </a:custGeom>
            <a:solidFill>
              <a:srgbClr val="4B616C"/>
            </a:solidFill>
            <a:ln w="9525"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D8FA5D4F-D269-4138-9D6C-5522D8E01152}"/>
                </a:ext>
              </a:extLst>
            </p:cNvPr>
            <p:cNvSpPr/>
            <p:nvPr/>
          </p:nvSpPr>
          <p:spPr>
            <a:xfrm>
              <a:off x="9776203" y="2649828"/>
              <a:ext cx="7136" cy="14273"/>
            </a:xfrm>
            <a:custGeom>
              <a:avLst/>
              <a:gdLst>
                <a:gd name="connsiteX0" fmla="*/ 16193 w 9525"/>
                <a:gd name="connsiteY0" fmla="*/ 21908 h 19050"/>
                <a:gd name="connsiteX1" fmla="*/ 15240 w 9525"/>
                <a:gd name="connsiteY1" fmla="*/ 26670 h 19050"/>
                <a:gd name="connsiteX2" fmla="*/ 10478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7"/>
                    <a:pt x="15240" y="26670"/>
                  </a:cubicBezTo>
                  <a:cubicBezTo>
                    <a:pt x="13335" y="27623"/>
                    <a:pt x="11430" y="26670"/>
                    <a:pt x="10478"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C76A4B43-D498-4BED-BF5B-60E3CD1A9FBE}"/>
                </a:ext>
              </a:extLst>
            </p:cNvPr>
            <p:cNvSpPr/>
            <p:nvPr/>
          </p:nvSpPr>
          <p:spPr>
            <a:xfrm>
              <a:off x="9759076" y="2657677"/>
              <a:ext cx="7136" cy="14273"/>
            </a:xfrm>
            <a:custGeom>
              <a:avLst/>
              <a:gdLst>
                <a:gd name="connsiteX0" fmla="*/ 16193 w 9525"/>
                <a:gd name="connsiteY0" fmla="*/ 21908 h 19050"/>
                <a:gd name="connsiteX1" fmla="*/ 15240 w 9525"/>
                <a:gd name="connsiteY1" fmla="*/ 26670 h 19050"/>
                <a:gd name="connsiteX2" fmla="*/ 10477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8"/>
                    <a:pt x="15240" y="26670"/>
                  </a:cubicBezTo>
                  <a:cubicBezTo>
                    <a:pt x="13335" y="27623"/>
                    <a:pt x="11430" y="26670"/>
                    <a:pt x="10477"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A6DFA2F5-EC44-4742-B746-A64BE352CDED}"/>
                </a:ext>
              </a:extLst>
            </p:cNvPr>
            <p:cNvSpPr/>
            <p:nvPr/>
          </p:nvSpPr>
          <p:spPr>
            <a:xfrm>
              <a:off x="9742662" y="2665527"/>
              <a:ext cx="7136" cy="14273"/>
            </a:xfrm>
            <a:custGeom>
              <a:avLst/>
              <a:gdLst>
                <a:gd name="connsiteX0" fmla="*/ 16192 w 9525"/>
                <a:gd name="connsiteY0" fmla="*/ 21908 h 19050"/>
                <a:gd name="connsiteX1" fmla="*/ 15240 w 9525"/>
                <a:gd name="connsiteY1" fmla="*/ 26670 h 19050"/>
                <a:gd name="connsiteX2" fmla="*/ 10478 w 9525"/>
                <a:gd name="connsiteY2" fmla="*/ 24765 h 19050"/>
                <a:gd name="connsiteX3" fmla="*/ 0 w 9525"/>
                <a:gd name="connsiteY3" fmla="*/ 2858 h 19050"/>
                <a:gd name="connsiteX4" fmla="*/ 5715 w 9525"/>
                <a:gd name="connsiteY4" fmla="*/ 0 h 19050"/>
                <a:gd name="connsiteX5" fmla="*/ 16192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21908"/>
                  </a:moveTo>
                  <a:cubicBezTo>
                    <a:pt x="17145" y="23813"/>
                    <a:pt x="16192" y="25718"/>
                    <a:pt x="15240" y="26670"/>
                  </a:cubicBezTo>
                  <a:cubicBezTo>
                    <a:pt x="13335" y="27623"/>
                    <a:pt x="11430" y="26670"/>
                    <a:pt x="10478" y="24765"/>
                  </a:cubicBezTo>
                  <a:lnTo>
                    <a:pt x="0" y="2858"/>
                  </a:lnTo>
                  <a:lnTo>
                    <a:pt x="5715" y="0"/>
                  </a:lnTo>
                  <a:lnTo>
                    <a:pt x="16192" y="21908"/>
                  </a:lnTo>
                  <a:close/>
                </a:path>
              </a:pathLst>
            </a:custGeom>
            <a:solidFill>
              <a:srgbClr val="4B616C"/>
            </a:solidFill>
            <a:ln w="9525"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196C32F8-1BB3-4057-A8A0-00B518EB1ED0}"/>
                </a:ext>
              </a:extLst>
            </p:cNvPr>
            <p:cNvSpPr/>
            <p:nvPr/>
          </p:nvSpPr>
          <p:spPr>
            <a:xfrm>
              <a:off x="9725534" y="2672664"/>
              <a:ext cx="7136" cy="14273"/>
            </a:xfrm>
            <a:custGeom>
              <a:avLst/>
              <a:gdLst>
                <a:gd name="connsiteX0" fmla="*/ 16193 w 9525"/>
                <a:gd name="connsiteY0" fmla="*/ 21908 h 19050"/>
                <a:gd name="connsiteX1" fmla="*/ 15240 w 9525"/>
                <a:gd name="connsiteY1" fmla="*/ 26670 h 19050"/>
                <a:gd name="connsiteX2" fmla="*/ 10478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8"/>
                    <a:pt x="15240" y="26670"/>
                  </a:cubicBezTo>
                  <a:cubicBezTo>
                    <a:pt x="13335" y="27623"/>
                    <a:pt x="11430" y="26670"/>
                    <a:pt x="10478"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365508E-9F5D-4B69-99EF-CAB9D7894C58}"/>
                </a:ext>
              </a:extLst>
            </p:cNvPr>
            <p:cNvSpPr/>
            <p:nvPr/>
          </p:nvSpPr>
          <p:spPr>
            <a:xfrm>
              <a:off x="9709121" y="2680514"/>
              <a:ext cx="7136" cy="14273"/>
            </a:xfrm>
            <a:custGeom>
              <a:avLst/>
              <a:gdLst>
                <a:gd name="connsiteX0" fmla="*/ 16192 w 9525"/>
                <a:gd name="connsiteY0" fmla="*/ 21907 h 19050"/>
                <a:gd name="connsiteX1" fmla="*/ 15240 w 9525"/>
                <a:gd name="connsiteY1" fmla="*/ 26670 h 19050"/>
                <a:gd name="connsiteX2" fmla="*/ 10477 w 9525"/>
                <a:gd name="connsiteY2" fmla="*/ 24765 h 19050"/>
                <a:gd name="connsiteX3" fmla="*/ 0 w 9525"/>
                <a:gd name="connsiteY3" fmla="*/ 2857 h 19050"/>
                <a:gd name="connsiteX4" fmla="*/ 5715 w 9525"/>
                <a:gd name="connsiteY4" fmla="*/ 0 h 19050"/>
                <a:gd name="connsiteX5" fmla="*/ 16192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21907"/>
                  </a:moveTo>
                  <a:cubicBezTo>
                    <a:pt x="17145" y="23813"/>
                    <a:pt x="16192" y="25717"/>
                    <a:pt x="15240" y="26670"/>
                  </a:cubicBezTo>
                  <a:cubicBezTo>
                    <a:pt x="13335" y="27622"/>
                    <a:pt x="11430" y="26670"/>
                    <a:pt x="10477" y="24765"/>
                  </a:cubicBezTo>
                  <a:lnTo>
                    <a:pt x="0" y="2857"/>
                  </a:lnTo>
                  <a:lnTo>
                    <a:pt x="5715" y="0"/>
                  </a:lnTo>
                  <a:lnTo>
                    <a:pt x="16192" y="21907"/>
                  </a:lnTo>
                  <a:close/>
                </a:path>
              </a:pathLst>
            </a:custGeom>
            <a:solidFill>
              <a:srgbClr val="4B616C"/>
            </a:solidFill>
            <a:ln w="9525"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064FC59C-E857-4044-9412-BEF7ED707F55}"/>
                </a:ext>
              </a:extLst>
            </p:cNvPr>
            <p:cNvSpPr/>
            <p:nvPr/>
          </p:nvSpPr>
          <p:spPr>
            <a:xfrm>
              <a:off x="9691993" y="2688365"/>
              <a:ext cx="7136" cy="14273"/>
            </a:xfrm>
            <a:custGeom>
              <a:avLst/>
              <a:gdLst>
                <a:gd name="connsiteX0" fmla="*/ 16193 w 9525"/>
                <a:gd name="connsiteY0" fmla="*/ 21907 h 19050"/>
                <a:gd name="connsiteX1" fmla="*/ 15240 w 9525"/>
                <a:gd name="connsiteY1" fmla="*/ 26670 h 19050"/>
                <a:gd name="connsiteX2" fmla="*/ 10478 w 9525"/>
                <a:gd name="connsiteY2" fmla="*/ 24765 h 19050"/>
                <a:gd name="connsiteX3" fmla="*/ 0 w 9525"/>
                <a:gd name="connsiteY3" fmla="*/ 2857 h 19050"/>
                <a:gd name="connsiteX4" fmla="*/ 5715 w 9525"/>
                <a:gd name="connsiteY4" fmla="*/ 0 h 19050"/>
                <a:gd name="connsiteX5" fmla="*/ 16193 w 9525"/>
                <a:gd name="connsiteY5" fmla="*/ 219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7"/>
                  </a:moveTo>
                  <a:cubicBezTo>
                    <a:pt x="17145" y="23813"/>
                    <a:pt x="16193" y="25717"/>
                    <a:pt x="15240" y="26670"/>
                  </a:cubicBezTo>
                  <a:cubicBezTo>
                    <a:pt x="13335" y="27623"/>
                    <a:pt x="11430" y="26670"/>
                    <a:pt x="10478" y="24765"/>
                  </a:cubicBezTo>
                  <a:lnTo>
                    <a:pt x="0" y="2857"/>
                  </a:lnTo>
                  <a:lnTo>
                    <a:pt x="5715" y="0"/>
                  </a:lnTo>
                  <a:lnTo>
                    <a:pt x="16193" y="21907"/>
                  </a:lnTo>
                  <a:close/>
                </a:path>
              </a:pathLst>
            </a:custGeom>
            <a:solidFill>
              <a:srgbClr val="4B616C"/>
            </a:solidFill>
            <a:ln w="9525"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A0E3F8B-F118-4D8F-8B65-33E02AB226E5}"/>
                </a:ext>
              </a:extLst>
            </p:cNvPr>
            <p:cNvSpPr/>
            <p:nvPr/>
          </p:nvSpPr>
          <p:spPr>
            <a:xfrm>
              <a:off x="9675579" y="2696214"/>
              <a:ext cx="7136" cy="14273"/>
            </a:xfrm>
            <a:custGeom>
              <a:avLst/>
              <a:gdLst>
                <a:gd name="connsiteX0" fmla="*/ 16193 w 9525"/>
                <a:gd name="connsiteY0" fmla="*/ 21908 h 19050"/>
                <a:gd name="connsiteX1" fmla="*/ 15240 w 9525"/>
                <a:gd name="connsiteY1" fmla="*/ 26670 h 19050"/>
                <a:gd name="connsiteX2" fmla="*/ 10478 w 9525"/>
                <a:gd name="connsiteY2" fmla="*/ 24765 h 19050"/>
                <a:gd name="connsiteX3" fmla="*/ 0 w 9525"/>
                <a:gd name="connsiteY3" fmla="*/ 2858 h 19050"/>
                <a:gd name="connsiteX4" fmla="*/ 5715 w 9525"/>
                <a:gd name="connsiteY4" fmla="*/ 0 h 19050"/>
                <a:gd name="connsiteX5" fmla="*/ 16193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3" y="21908"/>
                  </a:moveTo>
                  <a:cubicBezTo>
                    <a:pt x="17145" y="23813"/>
                    <a:pt x="16193" y="25717"/>
                    <a:pt x="15240" y="26670"/>
                  </a:cubicBezTo>
                  <a:cubicBezTo>
                    <a:pt x="13335" y="27623"/>
                    <a:pt x="11430" y="26670"/>
                    <a:pt x="10478" y="24765"/>
                  </a:cubicBezTo>
                  <a:lnTo>
                    <a:pt x="0" y="2858"/>
                  </a:lnTo>
                  <a:lnTo>
                    <a:pt x="5715" y="0"/>
                  </a:lnTo>
                  <a:lnTo>
                    <a:pt x="16193" y="21908"/>
                  </a:lnTo>
                  <a:close/>
                </a:path>
              </a:pathLst>
            </a:custGeom>
            <a:solidFill>
              <a:srgbClr val="4B616C"/>
            </a:solidFill>
            <a:ln w="9525"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7082E360-890E-4F2F-B17C-F058FA3B0307}"/>
                </a:ext>
              </a:extLst>
            </p:cNvPr>
            <p:cNvSpPr/>
            <p:nvPr/>
          </p:nvSpPr>
          <p:spPr>
            <a:xfrm>
              <a:off x="9659166" y="2704064"/>
              <a:ext cx="7136" cy="14273"/>
            </a:xfrm>
            <a:custGeom>
              <a:avLst/>
              <a:gdLst>
                <a:gd name="connsiteX0" fmla="*/ 16192 w 9525"/>
                <a:gd name="connsiteY0" fmla="*/ 21908 h 19050"/>
                <a:gd name="connsiteX1" fmla="*/ 15240 w 9525"/>
                <a:gd name="connsiteY1" fmla="*/ 26670 h 19050"/>
                <a:gd name="connsiteX2" fmla="*/ 10477 w 9525"/>
                <a:gd name="connsiteY2" fmla="*/ 24765 h 19050"/>
                <a:gd name="connsiteX3" fmla="*/ 0 w 9525"/>
                <a:gd name="connsiteY3" fmla="*/ 2858 h 19050"/>
                <a:gd name="connsiteX4" fmla="*/ 5715 w 9525"/>
                <a:gd name="connsiteY4" fmla="*/ 0 h 19050"/>
                <a:gd name="connsiteX5" fmla="*/ 16192 w 9525"/>
                <a:gd name="connsiteY5" fmla="*/ 2190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21908"/>
                  </a:moveTo>
                  <a:cubicBezTo>
                    <a:pt x="17145" y="23813"/>
                    <a:pt x="16192" y="25718"/>
                    <a:pt x="15240" y="26670"/>
                  </a:cubicBezTo>
                  <a:cubicBezTo>
                    <a:pt x="13335" y="27623"/>
                    <a:pt x="11430" y="26670"/>
                    <a:pt x="10477" y="24765"/>
                  </a:cubicBezTo>
                  <a:lnTo>
                    <a:pt x="0" y="2858"/>
                  </a:lnTo>
                  <a:lnTo>
                    <a:pt x="5715" y="0"/>
                  </a:lnTo>
                  <a:lnTo>
                    <a:pt x="16192" y="21908"/>
                  </a:lnTo>
                  <a:close/>
                </a:path>
              </a:pathLst>
            </a:custGeom>
            <a:solidFill>
              <a:srgbClr val="4B616C"/>
            </a:solidFill>
            <a:ln w="9525"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5B32528D-FDF7-480F-9AFC-4117689BAEB5}"/>
                </a:ext>
              </a:extLst>
            </p:cNvPr>
            <p:cNvSpPr/>
            <p:nvPr/>
          </p:nvSpPr>
          <p:spPr>
            <a:xfrm>
              <a:off x="9642751" y="2711915"/>
              <a:ext cx="7136" cy="7136"/>
            </a:xfrm>
            <a:custGeom>
              <a:avLst/>
              <a:gdLst>
                <a:gd name="connsiteX0" fmla="*/ 10478 w 9525"/>
                <a:gd name="connsiteY0" fmla="*/ 11430 h 9525"/>
                <a:gd name="connsiteX1" fmla="*/ 3810 w 9525"/>
                <a:gd name="connsiteY1" fmla="*/ 10478 h 9525"/>
                <a:gd name="connsiteX2" fmla="*/ 0 w 9525"/>
                <a:gd name="connsiteY2" fmla="*/ 2858 h 9525"/>
                <a:gd name="connsiteX3" fmla="*/ 4763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78" y="11430"/>
                  </a:moveTo>
                  <a:lnTo>
                    <a:pt x="3810" y="10478"/>
                  </a:lnTo>
                  <a:lnTo>
                    <a:pt x="0" y="2858"/>
                  </a:lnTo>
                  <a:lnTo>
                    <a:pt x="4763" y="0"/>
                  </a:lnTo>
                  <a:close/>
                </a:path>
              </a:pathLst>
            </a:custGeom>
            <a:solidFill>
              <a:srgbClr val="4B616C"/>
            </a:solidFill>
            <a:ln w="9525"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680E2D66-297D-44FA-997F-F5F733137159}"/>
                </a:ext>
              </a:extLst>
            </p:cNvPr>
            <p:cNvSpPr/>
            <p:nvPr/>
          </p:nvSpPr>
          <p:spPr>
            <a:xfrm>
              <a:off x="10062376" y="2809685"/>
              <a:ext cx="21409" cy="21409"/>
            </a:xfrm>
            <a:custGeom>
              <a:avLst/>
              <a:gdLst>
                <a:gd name="connsiteX0" fmla="*/ 37148 w 28575"/>
                <a:gd name="connsiteY0" fmla="*/ 7620 h 28575"/>
                <a:gd name="connsiteX1" fmla="*/ 32385 w 28575"/>
                <a:gd name="connsiteY1" fmla="*/ 24765 h 28575"/>
                <a:gd name="connsiteX2" fmla="*/ 17145 w 28575"/>
                <a:gd name="connsiteY2" fmla="*/ 33338 h 28575"/>
                <a:gd name="connsiteX3" fmla="*/ 0 w 28575"/>
                <a:gd name="connsiteY3" fmla="*/ 28575 h 28575"/>
                <a:gd name="connsiteX4" fmla="*/ 7620 w 28575"/>
                <a:gd name="connsiteY4" fmla="*/ 0 h 28575"/>
                <a:gd name="connsiteX5" fmla="*/ 37148 w 28575"/>
                <a:gd name="connsiteY5" fmla="*/ 762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37148" y="7620"/>
                  </a:moveTo>
                  <a:lnTo>
                    <a:pt x="32385" y="24765"/>
                  </a:lnTo>
                  <a:cubicBezTo>
                    <a:pt x="30480" y="31432"/>
                    <a:pt x="23813" y="35242"/>
                    <a:pt x="17145" y="33338"/>
                  </a:cubicBezTo>
                  <a:lnTo>
                    <a:pt x="0" y="28575"/>
                  </a:lnTo>
                  <a:lnTo>
                    <a:pt x="7620" y="0"/>
                  </a:lnTo>
                  <a:lnTo>
                    <a:pt x="37148" y="7620"/>
                  </a:lnTo>
                  <a:close/>
                </a:path>
              </a:pathLst>
            </a:custGeom>
            <a:solidFill>
              <a:srgbClr val="9BA6B1"/>
            </a:solidFill>
            <a:ln w="9525"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E7512F8D-00D8-47CE-8BA2-58BCD05857A6}"/>
                </a:ext>
              </a:extLst>
            </p:cNvPr>
            <p:cNvSpPr/>
            <p:nvPr/>
          </p:nvSpPr>
          <p:spPr>
            <a:xfrm>
              <a:off x="10067372" y="2789702"/>
              <a:ext cx="21409" cy="21409"/>
            </a:xfrm>
            <a:custGeom>
              <a:avLst/>
              <a:gdLst>
                <a:gd name="connsiteX0" fmla="*/ 24765 w 28575"/>
                <a:gd name="connsiteY0" fmla="*/ 5715 h 28575"/>
                <a:gd name="connsiteX1" fmla="*/ 33338 w 28575"/>
                <a:gd name="connsiteY1" fmla="*/ 20955 h 28575"/>
                <a:gd name="connsiteX2" fmla="*/ 29527 w 28575"/>
                <a:gd name="connsiteY2" fmla="*/ 34290 h 28575"/>
                <a:gd name="connsiteX3" fmla="*/ 0 w 28575"/>
                <a:gd name="connsiteY3" fmla="*/ 25718 h 28575"/>
                <a:gd name="connsiteX4" fmla="*/ 6667 w 28575"/>
                <a:gd name="connsiteY4" fmla="*/ 0 h 28575"/>
                <a:gd name="connsiteX5" fmla="*/ 24765 w 28575"/>
                <a:gd name="connsiteY5" fmla="*/ 571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24765" y="5715"/>
                  </a:moveTo>
                  <a:cubicBezTo>
                    <a:pt x="31432" y="7620"/>
                    <a:pt x="35242" y="14288"/>
                    <a:pt x="33338" y="20955"/>
                  </a:cubicBezTo>
                  <a:lnTo>
                    <a:pt x="29527" y="34290"/>
                  </a:lnTo>
                  <a:lnTo>
                    <a:pt x="0" y="25718"/>
                  </a:lnTo>
                  <a:lnTo>
                    <a:pt x="6667" y="0"/>
                  </a:lnTo>
                  <a:lnTo>
                    <a:pt x="24765" y="5715"/>
                  </a:lnTo>
                  <a:close/>
                </a:path>
              </a:pathLst>
            </a:custGeom>
            <a:solidFill>
              <a:srgbClr val="BCBEC0"/>
            </a:solidFill>
            <a:ln w="9525"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EA4E6D6A-F77C-4D29-A24F-D2EE141FC52D}"/>
                </a:ext>
              </a:extLst>
            </p:cNvPr>
            <p:cNvSpPr/>
            <p:nvPr/>
          </p:nvSpPr>
          <p:spPr>
            <a:xfrm>
              <a:off x="9652742" y="2718337"/>
              <a:ext cx="7136" cy="7136"/>
            </a:xfrm>
            <a:custGeom>
              <a:avLst/>
              <a:gdLst>
                <a:gd name="connsiteX0" fmla="*/ 2858 w 0"/>
                <a:gd name="connsiteY0" fmla="*/ 952 h 0"/>
                <a:gd name="connsiteX1" fmla="*/ 0 w 0"/>
                <a:gd name="connsiteY1" fmla="*/ 952 h 0"/>
                <a:gd name="connsiteX2" fmla="*/ 953 w 0"/>
                <a:gd name="connsiteY2" fmla="*/ 0 h 0"/>
              </a:gdLst>
              <a:ahLst/>
              <a:cxnLst>
                <a:cxn ang="0">
                  <a:pos x="connsiteX0" y="connsiteY0"/>
                </a:cxn>
                <a:cxn ang="0">
                  <a:pos x="connsiteX1" y="connsiteY1"/>
                </a:cxn>
                <a:cxn ang="0">
                  <a:pos x="connsiteX2" y="connsiteY2"/>
                </a:cxn>
              </a:cxnLst>
              <a:rect l="l" t="t" r="r" b="b"/>
              <a:pathLst>
                <a:path>
                  <a:moveTo>
                    <a:pt x="2858" y="952"/>
                  </a:moveTo>
                  <a:lnTo>
                    <a:pt x="0" y="952"/>
                  </a:lnTo>
                  <a:lnTo>
                    <a:pt x="953" y="0"/>
                  </a:lnTo>
                  <a:close/>
                </a:path>
              </a:pathLst>
            </a:custGeom>
            <a:solidFill>
              <a:srgbClr val="EA5F21"/>
            </a:solidFill>
            <a:ln w="9525"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6F34C12B-16D2-4973-81FD-AEAC4AD6BE77}"/>
                </a:ext>
              </a:extLst>
            </p:cNvPr>
            <p:cNvSpPr/>
            <p:nvPr/>
          </p:nvSpPr>
          <p:spPr>
            <a:xfrm>
              <a:off x="9664161" y="2677659"/>
              <a:ext cx="7136" cy="7136"/>
            </a:xfrm>
            <a:custGeom>
              <a:avLst/>
              <a:gdLst>
                <a:gd name="connsiteX0" fmla="*/ 2858 w 0"/>
                <a:gd name="connsiteY0" fmla="*/ 952 h 0"/>
                <a:gd name="connsiteX1" fmla="*/ 0 w 0"/>
                <a:gd name="connsiteY1" fmla="*/ 952 h 0"/>
                <a:gd name="connsiteX2" fmla="*/ 0 w 0"/>
                <a:gd name="connsiteY2" fmla="*/ 0 h 0"/>
              </a:gdLst>
              <a:ahLst/>
              <a:cxnLst>
                <a:cxn ang="0">
                  <a:pos x="connsiteX0" y="connsiteY0"/>
                </a:cxn>
                <a:cxn ang="0">
                  <a:pos x="connsiteX1" y="connsiteY1"/>
                </a:cxn>
                <a:cxn ang="0">
                  <a:pos x="connsiteX2" y="connsiteY2"/>
                </a:cxn>
              </a:cxnLst>
              <a:rect l="l" t="t" r="r" b="b"/>
              <a:pathLst>
                <a:path>
                  <a:moveTo>
                    <a:pt x="2858" y="952"/>
                  </a:moveTo>
                  <a:lnTo>
                    <a:pt x="0" y="952"/>
                  </a:lnTo>
                  <a:lnTo>
                    <a:pt x="0" y="0"/>
                  </a:lnTo>
                  <a:close/>
                </a:path>
              </a:pathLst>
            </a:custGeom>
            <a:solidFill>
              <a:srgbClr val="F9773D"/>
            </a:solidFill>
            <a:ln w="9525"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B9AD3ECF-EF90-4472-AE6F-7D8A6633DEEB}"/>
                </a:ext>
              </a:extLst>
            </p:cNvPr>
            <p:cNvSpPr/>
            <p:nvPr/>
          </p:nvSpPr>
          <p:spPr>
            <a:xfrm>
              <a:off x="9654884" y="2697642"/>
              <a:ext cx="392506" cy="128457"/>
            </a:xfrm>
            <a:custGeom>
              <a:avLst/>
              <a:gdLst>
                <a:gd name="connsiteX0" fmla="*/ 482918 w 523875"/>
                <a:gd name="connsiteY0" fmla="*/ 130493 h 171450"/>
                <a:gd name="connsiteX1" fmla="*/ 525780 w 523875"/>
                <a:gd name="connsiteY1" fmla="*/ 141923 h 171450"/>
                <a:gd name="connsiteX2" fmla="*/ 518160 w 523875"/>
                <a:gd name="connsiteY2" fmla="*/ 171450 h 171450"/>
                <a:gd name="connsiteX3" fmla="*/ 487680 w 523875"/>
                <a:gd name="connsiteY3" fmla="*/ 162878 h 171450"/>
                <a:gd name="connsiteX4" fmla="*/ 0 w 523875"/>
                <a:gd name="connsiteY4" fmla="*/ 28575 h 171450"/>
                <a:gd name="connsiteX5" fmla="*/ 7620 w 523875"/>
                <a:gd name="connsiteY5"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5" h="171450">
                  <a:moveTo>
                    <a:pt x="482918" y="130493"/>
                  </a:moveTo>
                  <a:lnTo>
                    <a:pt x="525780" y="141923"/>
                  </a:lnTo>
                  <a:lnTo>
                    <a:pt x="518160" y="171450"/>
                  </a:lnTo>
                  <a:lnTo>
                    <a:pt x="487680" y="162878"/>
                  </a:lnTo>
                  <a:lnTo>
                    <a:pt x="0" y="28575"/>
                  </a:lnTo>
                  <a:lnTo>
                    <a:pt x="7620" y="0"/>
                  </a:lnTo>
                  <a:close/>
                </a:path>
              </a:pathLst>
            </a:custGeom>
            <a:solidFill>
              <a:srgbClr val="EA5F21"/>
            </a:solidFill>
            <a:ln w="9525"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44C6C87D-ACC3-4E05-824D-7D4AF45A8668}"/>
                </a:ext>
              </a:extLst>
            </p:cNvPr>
            <p:cNvSpPr/>
            <p:nvPr/>
          </p:nvSpPr>
          <p:spPr>
            <a:xfrm>
              <a:off x="9660592" y="2678373"/>
              <a:ext cx="392506" cy="121320"/>
            </a:xfrm>
            <a:custGeom>
              <a:avLst/>
              <a:gdLst>
                <a:gd name="connsiteX0" fmla="*/ 495300 w 523875"/>
                <a:gd name="connsiteY0" fmla="*/ 133350 h 161925"/>
                <a:gd name="connsiteX1" fmla="*/ 525780 w 523875"/>
                <a:gd name="connsiteY1" fmla="*/ 141923 h 161925"/>
                <a:gd name="connsiteX2" fmla="*/ 518160 w 523875"/>
                <a:gd name="connsiteY2" fmla="*/ 167640 h 161925"/>
                <a:gd name="connsiteX3" fmla="*/ 475298 w 523875"/>
                <a:gd name="connsiteY3" fmla="*/ 156210 h 161925"/>
                <a:gd name="connsiteX4" fmla="*/ 0 w 523875"/>
                <a:gd name="connsiteY4" fmla="*/ 25717 h 161925"/>
                <a:gd name="connsiteX5" fmla="*/ 7620 w 523875"/>
                <a:gd name="connsiteY5"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5" h="161925">
                  <a:moveTo>
                    <a:pt x="495300" y="133350"/>
                  </a:moveTo>
                  <a:lnTo>
                    <a:pt x="525780" y="141923"/>
                  </a:lnTo>
                  <a:lnTo>
                    <a:pt x="518160" y="167640"/>
                  </a:lnTo>
                  <a:lnTo>
                    <a:pt x="475298" y="156210"/>
                  </a:lnTo>
                  <a:lnTo>
                    <a:pt x="0" y="25717"/>
                  </a:lnTo>
                  <a:lnTo>
                    <a:pt x="7620" y="0"/>
                  </a:lnTo>
                  <a:close/>
                </a:path>
              </a:pathLst>
            </a:custGeom>
            <a:solidFill>
              <a:srgbClr val="F9773D"/>
            </a:solidFill>
            <a:ln w="9525"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C9AE35CD-9CDE-4EC6-AEB8-36F431A1446F}"/>
                </a:ext>
              </a:extLst>
            </p:cNvPr>
            <p:cNvSpPr/>
            <p:nvPr/>
          </p:nvSpPr>
          <p:spPr>
            <a:xfrm>
              <a:off x="10048817" y="2784707"/>
              <a:ext cx="21409" cy="21409"/>
            </a:xfrm>
            <a:custGeom>
              <a:avLst/>
              <a:gdLst>
                <a:gd name="connsiteX0" fmla="*/ 26670 w 28575"/>
                <a:gd name="connsiteY0" fmla="*/ 5715 h 28575"/>
                <a:gd name="connsiteX1" fmla="*/ 32385 w 28575"/>
                <a:gd name="connsiteY1" fmla="*/ 7620 h 28575"/>
                <a:gd name="connsiteX2" fmla="*/ 25717 w 28575"/>
                <a:gd name="connsiteY2" fmla="*/ 32385 h 28575"/>
                <a:gd name="connsiteX3" fmla="*/ 20002 w 28575"/>
                <a:gd name="connsiteY3" fmla="*/ 31432 h 28575"/>
                <a:gd name="connsiteX4" fmla="*/ 0 w 28575"/>
                <a:gd name="connsiteY4" fmla="*/ 25717 h 28575"/>
                <a:gd name="connsiteX5" fmla="*/ 7620 w 28575"/>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26670" y="5715"/>
                  </a:moveTo>
                  <a:lnTo>
                    <a:pt x="32385" y="7620"/>
                  </a:lnTo>
                  <a:lnTo>
                    <a:pt x="25717" y="32385"/>
                  </a:lnTo>
                  <a:lnTo>
                    <a:pt x="20002" y="31432"/>
                  </a:lnTo>
                  <a:lnTo>
                    <a:pt x="0" y="25717"/>
                  </a:lnTo>
                  <a:lnTo>
                    <a:pt x="7620" y="0"/>
                  </a:lnTo>
                  <a:close/>
                </a:path>
              </a:pathLst>
            </a:custGeom>
            <a:solidFill>
              <a:srgbClr val="20B7EA"/>
            </a:solidFill>
            <a:ln w="9525"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0AFE897-4A13-410D-8505-CF59B5EF7E2D}"/>
                </a:ext>
              </a:extLst>
            </p:cNvPr>
            <p:cNvSpPr/>
            <p:nvPr/>
          </p:nvSpPr>
          <p:spPr>
            <a:xfrm>
              <a:off x="10043108" y="2803975"/>
              <a:ext cx="21409" cy="21409"/>
            </a:xfrm>
            <a:custGeom>
              <a:avLst/>
              <a:gdLst>
                <a:gd name="connsiteX0" fmla="*/ 27623 w 28575"/>
                <a:gd name="connsiteY0" fmla="*/ 5715 h 28575"/>
                <a:gd name="connsiteX1" fmla="*/ 33338 w 28575"/>
                <a:gd name="connsiteY1" fmla="*/ 6668 h 28575"/>
                <a:gd name="connsiteX2" fmla="*/ 24765 w 28575"/>
                <a:gd name="connsiteY2" fmla="*/ 36195 h 28575"/>
                <a:gd name="connsiteX3" fmla="*/ 20002 w 28575"/>
                <a:gd name="connsiteY3" fmla="*/ 34290 h 28575"/>
                <a:gd name="connsiteX4" fmla="*/ 0 w 28575"/>
                <a:gd name="connsiteY4" fmla="*/ 29527 h 28575"/>
                <a:gd name="connsiteX5" fmla="*/ 7620 w 28575"/>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27623" y="5715"/>
                  </a:moveTo>
                  <a:lnTo>
                    <a:pt x="33338" y="6668"/>
                  </a:lnTo>
                  <a:lnTo>
                    <a:pt x="24765" y="36195"/>
                  </a:lnTo>
                  <a:lnTo>
                    <a:pt x="20002" y="34290"/>
                  </a:lnTo>
                  <a:lnTo>
                    <a:pt x="0" y="29527"/>
                  </a:lnTo>
                  <a:lnTo>
                    <a:pt x="7620" y="0"/>
                  </a:lnTo>
                  <a:close/>
                </a:path>
              </a:pathLst>
            </a:custGeom>
            <a:solidFill>
              <a:srgbClr val="07A6DB"/>
            </a:solidFill>
            <a:ln w="9525"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B0C46255-F19F-400F-AE20-875273C13C44}"/>
                </a:ext>
              </a:extLst>
            </p:cNvPr>
            <p:cNvSpPr/>
            <p:nvPr/>
          </p:nvSpPr>
          <p:spPr>
            <a:xfrm>
              <a:off x="9598505" y="2681941"/>
              <a:ext cx="35682" cy="21409"/>
            </a:xfrm>
            <a:custGeom>
              <a:avLst/>
              <a:gdLst>
                <a:gd name="connsiteX0" fmla="*/ 53340 w 47625"/>
                <a:gd name="connsiteY0" fmla="*/ 12383 h 28575"/>
                <a:gd name="connsiteX1" fmla="*/ 48578 w 47625"/>
                <a:gd name="connsiteY1" fmla="*/ 32385 h 28575"/>
                <a:gd name="connsiteX2" fmla="*/ 0 w 47625"/>
                <a:gd name="connsiteY2" fmla="*/ 0 h 28575"/>
                <a:gd name="connsiteX3" fmla="*/ 5715 w 47625"/>
                <a:gd name="connsiteY3" fmla="*/ 0 h 28575"/>
              </a:gdLst>
              <a:ahLst/>
              <a:cxnLst>
                <a:cxn ang="0">
                  <a:pos x="connsiteX0" y="connsiteY0"/>
                </a:cxn>
                <a:cxn ang="0">
                  <a:pos x="connsiteX1" y="connsiteY1"/>
                </a:cxn>
                <a:cxn ang="0">
                  <a:pos x="connsiteX2" y="connsiteY2"/>
                </a:cxn>
                <a:cxn ang="0">
                  <a:pos x="connsiteX3" y="connsiteY3"/>
                </a:cxn>
              </a:cxnLst>
              <a:rect l="l" t="t" r="r" b="b"/>
              <a:pathLst>
                <a:path w="47625" h="28575">
                  <a:moveTo>
                    <a:pt x="53340" y="12383"/>
                  </a:moveTo>
                  <a:lnTo>
                    <a:pt x="48578" y="32385"/>
                  </a:lnTo>
                  <a:lnTo>
                    <a:pt x="0" y="0"/>
                  </a:lnTo>
                  <a:lnTo>
                    <a:pt x="5715" y="0"/>
                  </a:lnTo>
                  <a:close/>
                </a:path>
              </a:pathLst>
            </a:custGeom>
            <a:solidFill>
              <a:srgbClr val="42454C"/>
            </a:solidFill>
            <a:ln w="9525"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7B2AB57F-F307-4720-AE21-34D621437304}"/>
                </a:ext>
              </a:extLst>
            </p:cNvPr>
            <p:cNvSpPr/>
            <p:nvPr/>
          </p:nvSpPr>
          <p:spPr>
            <a:xfrm>
              <a:off x="9602787" y="2679800"/>
              <a:ext cx="35682" cy="7136"/>
            </a:xfrm>
            <a:custGeom>
              <a:avLst/>
              <a:gdLst>
                <a:gd name="connsiteX0" fmla="*/ 47625 w 47625"/>
                <a:gd name="connsiteY0" fmla="*/ 15240 h 9525"/>
                <a:gd name="connsiteX1" fmla="*/ 0 w 47625"/>
                <a:gd name="connsiteY1" fmla="*/ 2858 h 9525"/>
                <a:gd name="connsiteX2" fmla="*/ 52387 w 47625"/>
                <a:gd name="connsiteY2" fmla="*/ 0 h 9525"/>
              </a:gdLst>
              <a:ahLst/>
              <a:cxnLst>
                <a:cxn ang="0">
                  <a:pos x="connsiteX0" y="connsiteY0"/>
                </a:cxn>
                <a:cxn ang="0">
                  <a:pos x="connsiteX1" y="connsiteY1"/>
                </a:cxn>
                <a:cxn ang="0">
                  <a:pos x="connsiteX2" y="connsiteY2"/>
                </a:cxn>
              </a:cxnLst>
              <a:rect l="l" t="t" r="r" b="b"/>
              <a:pathLst>
                <a:path w="47625" h="9525">
                  <a:moveTo>
                    <a:pt x="47625" y="15240"/>
                  </a:moveTo>
                  <a:lnTo>
                    <a:pt x="0" y="2858"/>
                  </a:lnTo>
                  <a:lnTo>
                    <a:pt x="52387" y="0"/>
                  </a:lnTo>
                  <a:close/>
                </a:path>
              </a:pathLst>
            </a:custGeom>
            <a:solidFill>
              <a:srgbClr val="58595B"/>
            </a:solidFill>
            <a:ln w="9525"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63D0BE96-1961-45B9-996A-A6C4109B7155}"/>
                </a:ext>
              </a:extLst>
            </p:cNvPr>
            <p:cNvSpPr/>
            <p:nvPr/>
          </p:nvSpPr>
          <p:spPr>
            <a:xfrm>
              <a:off x="9634902" y="2691219"/>
              <a:ext cx="21409" cy="21409"/>
            </a:xfrm>
            <a:custGeom>
              <a:avLst/>
              <a:gdLst>
                <a:gd name="connsiteX0" fmla="*/ 32385 w 28575"/>
                <a:gd name="connsiteY0" fmla="*/ 7620 h 28575"/>
                <a:gd name="connsiteX1" fmla="*/ 34290 w 28575"/>
                <a:gd name="connsiteY1" fmla="*/ 8572 h 28575"/>
                <a:gd name="connsiteX2" fmla="*/ 26670 w 28575"/>
                <a:gd name="connsiteY2" fmla="*/ 37147 h 28575"/>
                <a:gd name="connsiteX3" fmla="*/ 24765 w 28575"/>
                <a:gd name="connsiteY3" fmla="*/ 36195 h 28575"/>
                <a:gd name="connsiteX4" fmla="*/ 0 w 28575"/>
                <a:gd name="connsiteY4" fmla="*/ 20002 h 28575"/>
                <a:gd name="connsiteX5" fmla="*/ 4763 w 28575"/>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32385" y="7620"/>
                  </a:moveTo>
                  <a:lnTo>
                    <a:pt x="34290" y="8572"/>
                  </a:lnTo>
                  <a:lnTo>
                    <a:pt x="26670" y="37147"/>
                  </a:lnTo>
                  <a:lnTo>
                    <a:pt x="24765" y="36195"/>
                  </a:lnTo>
                  <a:lnTo>
                    <a:pt x="0" y="20002"/>
                  </a:lnTo>
                  <a:lnTo>
                    <a:pt x="4763" y="0"/>
                  </a:lnTo>
                  <a:close/>
                </a:path>
              </a:pathLst>
            </a:custGeom>
            <a:solidFill>
              <a:srgbClr val="E8CB37"/>
            </a:solidFill>
            <a:ln w="9525"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A968DD-63D9-47BB-BEB2-245654265EF4}"/>
                </a:ext>
              </a:extLst>
            </p:cNvPr>
            <p:cNvSpPr/>
            <p:nvPr/>
          </p:nvSpPr>
          <p:spPr>
            <a:xfrm>
              <a:off x="9638469" y="2678373"/>
              <a:ext cx="21409" cy="14273"/>
            </a:xfrm>
            <a:custGeom>
              <a:avLst/>
              <a:gdLst>
                <a:gd name="connsiteX0" fmla="*/ 34290 w 28575"/>
                <a:gd name="connsiteY0" fmla="*/ 0 h 19050"/>
                <a:gd name="connsiteX1" fmla="*/ 37148 w 28575"/>
                <a:gd name="connsiteY1" fmla="*/ 0 h 19050"/>
                <a:gd name="connsiteX2" fmla="*/ 29527 w 28575"/>
                <a:gd name="connsiteY2" fmla="*/ 25717 h 19050"/>
                <a:gd name="connsiteX3" fmla="*/ 27623 w 28575"/>
                <a:gd name="connsiteY3" fmla="*/ 24765 h 19050"/>
                <a:gd name="connsiteX4" fmla="*/ 0 w 28575"/>
                <a:gd name="connsiteY4" fmla="*/ 17145 h 19050"/>
                <a:gd name="connsiteX5" fmla="*/ 4762 w 28575"/>
                <a:gd name="connsiteY5" fmla="*/ 190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34290" y="0"/>
                  </a:moveTo>
                  <a:lnTo>
                    <a:pt x="37148" y="0"/>
                  </a:lnTo>
                  <a:lnTo>
                    <a:pt x="29527" y="25717"/>
                  </a:lnTo>
                  <a:lnTo>
                    <a:pt x="27623" y="24765"/>
                  </a:lnTo>
                  <a:lnTo>
                    <a:pt x="0" y="17145"/>
                  </a:lnTo>
                  <a:lnTo>
                    <a:pt x="4762" y="1905"/>
                  </a:lnTo>
                  <a:close/>
                </a:path>
              </a:pathLst>
            </a:custGeom>
            <a:solidFill>
              <a:srgbClr val="F7DC54"/>
            </a:solidFill>
            <a:ln w="9525"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2A4BAA37-DA6B-442A-AC3B-DB0E599CC8A6}"/>
                </a:ext>
              </a:extLst>
            </p:cNvPr>
            <p:cNvSpPr/>
            <p:nvPr/>
          </p:nvSpPr>
          <p:spPr>
            <a:xfrm>
              <a:off x="10061662" y="2788989"/>
              <a:ext cx="21409" cy="14273"/>
            </a:xfrm>
            <a:custGeom>
              <a:avLst/>
              <a:gdLst>
                <a:gd name="connsiteX0" fmla="*/ 37148 w 28575"/>
                <a:gd name="connsiteY0" fmla="*/ 3810 h 19050"/>
                <a:gd name="connsiteX1" fmla="*/ 35243 w 28575"/>
                <a:gd name="connsiteY1" fmla="*/ 19050 h 19050"/>
                <a:gd name="connsiteX2" fmla="*/ 20002 w 28575"/>
                <a:gd name="connsiteY2" fmla="*/ 27623 h 19050"/>
                <a:gd name="connsiteX3" fmla="*/ 0 w 28575"/>
                <a:gd name="connsiteY3" fmla="*/ 24765 h 19050"/>
                <a:gd name="connsiteX4" fmla="*/ 2858 w 28575"/>
                <a:gd name="connsiteY4" fmla="*/ 0 h 19050"/>
                <a:gd name="connsiteX5" fmla="*/ 37148 w 28575"/>
                <a:gd name="connsiteY5" fmla="*/ 381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37148" y="3810"/>
                  </a:moveTo>
                  <a:lnTo>
                    <a:pt x="35243" y="19050"/>
                  </a:lnTo>
                  <a:cubicBezTo>
                    <a:pt x="34290" y="24765"/>
                    <a:pt x="27623" y="28575"/>
                    <a:pt x="20002" y="27623"/>
                  </a:cubicBezTo>
                  <a:lnTo>
                    <a:pt x="0" y="24765"/>
                  </a:lnTo>
                  <a:lnTo>
                    <a:pt x="2858" y="0"/>
                  </a:lnTo>
                  <a:lnTo>
                    <a:pt x="37148" y="3810"/>
                  </a:lnTo>
                  <a:close/>
                </a:path>
              </a:pathLst>
            </a:custGeom>
            <a:solidFill>
              <a:srgbClr val="D0D5D8"/>
            </a:solidFill>
            <a:ln w="9525"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C27D981-6014-49F2-8BE4-FEA9CB6153ED}"/>
                </a:ext>
              </a:extLst>
            </p:cNvPr>
            <p:cNvSpPr/>
            <p:nvPr/>
          </p:nvSpPr>
          <p:spPr>
            <a:xfrm>
              <a:off x="10063804" y="2772574"/>
              <a:ext cx="21409" cy="14273"/>
            </a:xfrm>
            <a:custGeom>
              <a:avLst/>
              <a:gdLst>
                <a:gd name="connsiteX0" fmla="*/ 22860 w 28575"/>
                <a:gd name="connsiteY0" fmla="*/ 953 h 19050"/>
                <a:gd name="connsiteX1" fmla="*/ 36195 w 28575"/>
                <a:gd name="connsiteY1" fmla="*/ 13335 h 19050"/>
                <a:gd name="connsiteX2" fmla="*/ 34290 w 28575"/>
                <a:gd name="connsiteY2" fmla="*/ 25718 h 19050"/>
                <a:gd name="connsiteX3" fmla="*/ 0 w 28575"/>
                <a:gd name="connsiteY3" fmla="*/ 21908 h 19050"/>
                <a:gd name="connsiteX4" fmla="*/ 2857 w 28575"/>
                <a:gd name="connsiteY4" fmla="*/ 0 h 19050"/>
                <a:gd name="connsiteX5" fmla="*/ 22860 w 28575"/>
                <a:gd name="connsiteY5" fmla="*/ 95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22860" y="953"/>
                  </a:moveTo>
                  <a:cubicBezTo>
                    <a:pt x="30480" y="1905"/>
                    <a:pt x="36195" y="7620"/>
                    <a:pt x="36195" y="13335"/>
                  </a:cubicBezTo>
                  <a:lnTo>
                    <a:pt x="34290" y="25718"/>
                  </a:lnTo>
                  <a:lnTo>
                    <a:pt x="0" y="21908"/>
                  </a:lnTo>
                  <a:lnTo>
                    <a:pt x="2857" y="0"/>
                  </a:lnTo>
                  <a:lnTo>
                    <a:pt x="22860" y="953"/>
                  </a:lnTo>
                  <a:close/>
                </a:path>
              </a:pathLst>
            </a:custGeom>
            <a:solidFill>
              <a:srgbClr val="9BA6B1"/>
            </a:solidFill>
            <a:ln w="9525"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E9F50BD-79FF-4721-B0BD-FC627A6AFAC1}"/>
                </a:ext>
              </a:extLst>
            </p:cNvPr>
            <p:cNvSpPr/>
            <p:nvPr/>
          </p:nvSpPr>
          <p:spPr>
            <a:xfrm>
              <a:off x="9592083" y="2749024"/>
              <a:ext cx="7136" cy="7136"/>
            </a:xfrm>
            <a:custGeom>
              <a:avLst/>
              <a:gdLst>
                <a:gd name="connsiteX0" fmla="*/ 2858 w 0"/>
                <a:gd name="connsiteY0" fmla="*/ 952 h 0"/>
                <a:gd name="connsiteX1" fmla="*/ 0 w 0"/>
                <a:gd name="connsiteY1" fmla="*/ 952 h 0"/>
                <a:gd name="connsiteX2" fmla="*/ 0 w 0"/>
                <a:gd name="connsiteY2" fmla="*/ 0 h 0"/>
              </a:gdLst>
              <a:ahLst/>
              <a:cxnLst>
                <a:cxn ang="0">
                  <a:pos x="connsiteX0" y="connsiteY0"/>
                </a:cxn>
                <a:cxn ang="0">
                  <a:pos x="connsiteX1" y="connsiteY1"/>
                </a:cxn>
                <a:cxn ang="0">
                  <a:pos x="connsiteX2" y="connsiteY2"/>
                </a:cxn>
              </a:cxnLst>
              <a:rect l="l" t="t" r="r" b="b"/>
              <a:pathLst>
                <a:path>
                  <a:moveTo>
                    <a:pt x="2858" y="952"/>
                  </a:moveTo>
                  <a:lnTo>
                    <a:pt x="0" y="952"/>
                  </a:lnTo>
                  <a:lnTo>
                    <a:pt x="0" y="0"/>
                  </a:lnTo>
                  <a:close/>
                </a:path>
              </a:pathLst>
            </a:custGeom>
            <a:solidFill>
              <a:srgbClr val="EA5F21"/>
            </a:solidFill>
            <a:ln w="9525"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3D32F0FC-B0D7-4CBC-B64B-CB2E1AF1D516}"/>
                </a:ext>
              </a:extLst>
            </p:cNvPr>
            <p:cNvSpPr/>
            <p:nvPr/>
          </p:nvSpPr>
          <p:spPr>
            <a:xfrm>
              <a:off x="9596364" y="2714056"/>
              <a:ext cx="7136" cy="7136"/>
            </a:xfrm>
            <a:custGeom>
              <a:avLst/>
              <a:gdLst>
                <a:gd name="connsiteX0" fmla="*/ 3810 w 0"/>
                <a:gd name="connsiteY0" fmla="*/ 952 h 0"/>
                <a:gd name="connsiteX1" fmla="*/ 0 w 0"/>
                <a:gd name="connsiteY1" fmla="*/ 952 h 0"/>
                <a:gd name="connsiteX2" fmla="*/ 953 w 0"/>
                <a:gd name="connsiteY2" fmla="*/ 0 h 0"/>
              </a:gdLst>
              <a:ahLst/>
              <a:cxnLst>
                <a:cxn ang="0">
                  <a:pos x="connsiteX0" y="connsiteY0"/>
                </a:cxn>
                <a:cxn ang="0">
                  <a:pos x="connsiteX1" y="connsiteY1"/>
                </a:cxn>
                <a:cxn ang="0">
                  <a:pos x="connsiteX2" y="connsiteY2"/>
                </a:cxn>
              </a:cxnLst>
              <a:rect l="l" t="t" r="r" b="b"/>
              <a:pathLst>
                <a:path>
                  <a:moveTo>
                    <a:pt x="3810" y="952"/>
                  </a:moveTo>
                  <a:lnTo>
                    <a:pt x="0" y="952"/>
                  </a:lnTo>
                  <a:lnTo>
                    <a:pt x="953" y="0"/>
                  </a:lnTo>
                  <a:close/>
                </a:path>
              </a:pathLst>
            </a:custGeom>
            <a:solidFill>
              <a:srgbClr val="F9773D"/>
            </a:solidFill>
            <a:ln w="9525"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E55B6FE7-31C2-4F21-8DF9-AEC9DB19B5B7}"/>
                </a:ext>
              </a:extLst>
            </p:cNvPr>
            <p:cNvSpPr/>
            <p:nvPr/>
          </p:nvSpPr>
          <p:spPr>
            <a:xfrm>
              <a:off x="9594223" y="2731183"/>
              <a:ext cx="442462" cy="71365"/>
            </a:xfrm>
            <a:custGeom>
              <a:avLst/>
              <a:gdLst>
                <a:gd name="connsiteX0" fmla="*/ 548640 w 590550"/>
                <a:gd name="connsiteY0" fmla="*/ 66675 h 95250"/>
                <a:gd name="connsiteX1" fmla="*/ 598170 w 590550"/>
                <a:gd name="connsiteY1" fmla="*/ 73342 h 95250"/>
                <a:gd name="connsiteX2" fmla="*/ 595313 w 590550"/>
                <a:gd name="connsiteY2" fmla="*/ 98107 h 95250"/>
                <a:gd name="connsiteX3" fmla="*/ 560070 w 590550"/>
                <a:gd name="connsiteY3" fmla="*/ 93345 h 95250"/>
                <a:gd name="connsiteX4" fmla="*/ 0 w 590550"/>
                <a:gd name="connsiteY4" fmla="*/ 24765 h 95250"/>
                <a:gd name="connsiteX5" fmla="*/ 3810 w 590550"/>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95250">
                  <a:moveTo>
                    <a:pt x="548640" y="66675"/>
                  </a:moveTo>
                  <a:lnTo>
                    <a:pt x="598170" y="73342"/>
                  </a:lnTo>
                  <a:lnTo>
                    <a:pt x="595313" y="98107"/>
                  </a:lnTo>
                  <a:lnTo>
                    <a:pt x="560070" y="93345"/>
                  </a:lnTo>
                  <a:lnTo>
                    <a:pt x="0" y="24765"/>
                  </a:lnTo>
                  <a:lnTo>
                    <a:pt x="3810" y="0"/>
                  </a:lnTo>
                  <a:close/>
                </a:path>
              </a:pathLst>
            </a:custGeom>
            <a:solidFill>
              <a:srgbClr val="4DB5EA"/>
            </a:solidFill>
            <a:ln w="9525"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3C9E31E7-5907-4F30-A4FC-C4864F101C50}"/>
                </a:ext>
              </a:extLst>
            </p:cNvPr>
            <p:cNvSpPr/>
            <p:nvPr/>
          </p:nvSpPr>
          <p:spPr>
            <a:xfrm>
              <a:off x="9597078" y="2714769"/>
              <a:ext cx="442462" cy="71365"/>
            </a:xfrm>
            <a:custGeom>
              <a:avLst/>
              <a:gdLst>
                <a:gd name="connsiteX0" fmla="*/ 561975 w 590550"/>
                <a:gd name="connsiteY0" fmla="*/ 68580 h 95250"/>
                <a:gd name="connsiteX1" fmla="*/ 597218 w 590550"/>
                <a:gd name="connsiteY1" fmla="*/ 72390 h 95250"/>
                <a:gd name="connsiteX2" fmla="*/ 594360 w 590550"/>
                <a:gd name="connsiteY2" fmla="*/ 95250 h 95250"/>
                <a:gd name="connsiteX3" fmla="*/ 544830 w 590550"/>
                <a:gd name="connsiteY3" fmla="*/ 88583 h 95250"/>
                <a:gd name="connsiteX4" fmla="*/ 0 w 590550"/>
                <a:gd name="connsiteY4" fmla="*/ 21908 h 95250"/>
                <a:gd name="connsiteX5" fmla="*/ 2858 w 590550"/>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95250">
                  <a:moveTo>
                    <a:pt x="561975" y="68580"/>
                  </a:moveTo>
                  <a:lnTo>
                    <a:pt x="597218" y="72390"/>
                  </a:lnTo>
                  <a:lnTo>
                    <a:pt x="594360" y="95250"/>
                  </a:lnTo>
                  <a:lnTo>
                    <a:pt x="544830" y="88583"/>
                  </a:lnTo>
                  <a:lnTo>
                    <a:pt x="0" y="21908"/>
                  </a:lnTo>
                  <a:lnTo>
                    <a:pt x="2858" y="0"/>
                  </a:lnTo>
                  <a:close/>
                </a:path>
              </a:pathLst>
            </a:custGeom>
            <a:solidFill>
              <a:srgbClr val="1893D1"/>
            </a:solidFill>
            <a:ln w="9525"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7D97A843-6DE5-4995-A040-6CEC6CE22C04}"/>
                </a:ext>
              </a:extLst>
            </p:cNvPr>
            <p:cNvSpPr/>
            <p:nvPr/>
          </p:nvSpPr>
          <p:spPr>
            <a:xfrm>
              <a:off x="10042394" y="2769006"/>
              <a:ext cx="21409" cy="14273"/>
            </a:xfrm>
            <a:custGeom>
              <a:avLst/>
              <a:gdLst>
                <a:gd name="connsiteX0" fmla="*/ 25717 w 28575"/>
                <a:gd name="connsiteY0" fmla="*/ 2858 h 19050"/>
                <a:gd name="connsiteX1" fmla="*/ 31432 w 28575"/>
                <a:gd name="connsiteY1" fmla="*/ 3810 h 19050"/>
                <a:gd name="connsiteX2" fmla="*/ 28575 w 28575"/>
                <a:gd name="connsiteY2" fmla="*/ 25718 h 19050"/>
                <a:gd name="connsiteX3" fmla="*/ 22860 w 28575"/>
                <a:gd name="connsiteY3" fmla="*/ 24765 h 19050"/>
                <a:gd name="connsiteX4" fmla="*/ 0 w 28575"/>
                <a:gd name="connsiteY4" fmla="*/ 22860 h 19050"/>
                <a:gd name="connsiteX5" fmla="*/ 2857 w 28575"/>
                <a:gd name="connsiteY5"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25717" y="2858"/>
                  </a:moveTo>
                  <a:lnTo>
                    <a:pt x="31432" y="3810"/>
                  </a:lnTo>
                  <a:lnTo>
                    <a:pt x="28575" y="25718"/>
                  </a:lnTo>
                  <a:lnTo>
                    <a:pt x="22860" y="24765"/>
                  </a:lnTo>
                  <a:lnTo>
                    <a:pt x="0" y="22860"/>
                  </a:lnTo>
                  <a:lnTo>
                    <a:pt x="2857" y="0"/>
                  </a:lnTo>
                  <a:close/>
                </a:path>
              </a:pathLst>
            </a:custGeom>
            <a:solidFill>
              <a:srgbClr val="CD4305"/>
            </a:solidFill>
            <a:ln w="9525"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B21B173C-B172-4256-832B-B1E4A87FB9E0}"/>
                </a:ext>
              </a:extLst>
            </p:cNvPr>
            <p:cNvSpPr/>
            <p:nvPr/>
          </p:nvSpPr>
          <p:spPr>
            <a:xfrm>
              <a:off x="10040253" y="2786134"/>
              <a:ext cx="21409" cy="21409"/>
            </a:xfrm>
            <a:custGeom>
              <a:avLst/>
              <a:gdLst>
                <a:gd name="connsiteX0" fmla="*/ 25718 w 28575"/>
                <a:gd name="connsiteY0" fmla="*/ 1905 h 28575"/>
                <a:gd name="connsiteX1" fmla="*/ 31433 w 28575"/>
                <a:gd name="connsiteY1" fmla="*/ 2858 h 28575"/>
                <a:gd name="connsiteX2" fmla="*/ 28575 w 28575"/>
                <a:gd name="connsiteY2" fmla="*/ 28575 h 28575"/>
                <a:gd name="connsiteX3" fmla="*/ 22860 w 28575"/>
                <a:gd name="connsiteY3" fmla="*/ 27623 h 28575"/>
                <a:gd name="connsiteX4" fmla="*/ 0 w 28575"/>
                <a:gd name="connsiteY4" fmla="*/ 24765 h 28575"/>
                <a:gd name="connsiteX5" fmla="*/ 2858 w 28575"/>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25718" y="1905"/>
                  </a:moveTo>
                  <a:lnTo>
                    <a:pt x="31433" y="2858"/>
                  </a:lnTo>
                  <a:lnTo>
                    <a:pt x="28575" y="28575"/>
                  </a:lnTo>
                  <a:lnTo>
                    <a:pt x="22860" y="27623"/>
                  </a:lnTo>
                  <a:lnTo>
                    <a:pt x="0" y="24765"/>
                  </a:lnTo>
                  <a:lnTo>
                    <a:pt x="2858" y="0"/>
                  </a:lnTo>
                  <a:close/>
                </a:path>
              </a:pathLst>
            </a:custGeom>
            <a:solidFill>
              <a:srgbClr val="EA5F21"/>
            </a:solidFill>
            <a:ln w="9525"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1F837572-5A0B-43C7-9B3D-39BCF774B6A5}"/>
                </a:ext>
              </a:extLst>
            </p:cNvPr>
            <p:cNvSpPr/>
            <p:nvPr/>
          </p:nvSpPr>
          <p:spPr>
            <a:xfrm>
              <a:off x="9525713" y="2723333"/>
              <a:ext cx="42819" cy="14273"/>
            </a:xfrm>
            <a:custGeom>
              <a:avLst/>
              <a:gdLst>
                <a:gd name="connsiteX0" fmla="*/ 60960 w 57150"/>
                <a:gd name="connsiteY0" fmla="*/ 6667 h 19050"/>
                <a:gd name="connsiteX1" fmla="*/ 59055 w 57150"/>
                <a:gd name="connsiteY1" fmla="*/ 22860 h 19050"/>
                <a:gd name="connsiteX2" fmla="*/ 0 w 57150"/>
                <a:gd name="connsiteY2" fmla="*/ 0 h 19050"/>
                <a:gd name="connsiteX3" fmla="*/ 5715 w 57150"/>
                <a:gd name="connsiteY3" fmla="*/ 0 h 19050"/>
              </a:gdLst>
              <a:ahLst/>
              <a:cxnLst>
                <a:cxn ang="0">
                  <a:pos x="connsiteX0" y="connsiteY0"/>
                </a:cxn>
                <a:cxn ang="0">
                  <a:pos x="connsiteX1" y="connsiteY1"/>
                </a:cxn>
                <a:cxn ang="0">
                  <a:pos x="connsiteX2" y="connsiteY2"/>
                </a:cxn>
                <a:cxn ang="0">
                  <a:pos x="connsiteX3" y="connsiteY3"/>
                </a:cxn>
              </a:cxnLst>
              <a:rect l="l" t="t" r="r" b="b"/>
              <a:pathLst>
                <a:path w="57150" h="19050">
                  <a:moveTo>
                    <a:pt x="60960" y="6667"/>
                  </a:moveTo>
                  <a:lnTo>
                    <a:pt x="59055" y="22860"/>
                  </a:lnTo>
                  <a:lnTo>
                    <a:pt x="0" y="0"/>
                  </a:lnTo>
                  <a:lnTo>
                    <a:pt x="5715" y="0"/>
                  </a:lnTo>
                  <a:close/>
                </a:path>
              </a:pathLst>
            </a:custGeom>
            <a:solidFill>
              <a:srgbClr val="A4B5BC"/>
            </a:solidFill>
            <a:ln w="9525"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E3A698FF-D415-42C1-8ACB-91223A9E705D}"/>
                </a:ext>
              </a:extLst>
            </p:cNvPr>
            <p:cNvSpPr/>
            <p:nvPr/>
          </p:nvSpPr>
          <p:spPr>
            <a:xfrm>
              <a:off x="9529995" y="2717624"/>
              <a:ext cx="35682" cy="7136"/>
            </a:xfrm>
            <a:custGeom>
              <a:avLst/>
              <a:gdLst>
                <a:gd name="connsiteX0" fmla="*/ 55245 w 47625"/>
                <a:gd name="connsiteY0" fmla="*/ 14288 h 9525"/>
                <a:gd name="connsiteX1" fmla="*/ 0 w 47625"/>
                <a:gd name="connsiteY1" fmla="*/ 7620 h 9525"/>
                <a:gd name="connsiteX2" fmla="*/ 57150 w 47625"/>
                <a:gd name="connsiteY2" fmla="*/ 0 h 9525"/>
              </a:gdLst>
              <a:ahLst/>
              <a:cxnLst>
                <a:cxn ang="0">
                  <a:pos x="connsiteX0" y="connsiteY0"/>
                </a:cxn>
                <a:cxn ang="0">
                  <a:pos x="connsiteX1" y="connsiteY1"/>
                </a:cxn>
                <a:cxn ang="0">
                  <a:pos x="connsiteX2" y="connsiteY2"/>
                </a:cxn>
              </a:cxnLst>
              <a:rect l="l" t="t" r="r" b="b"/>
              <a:pathLst>
                <a:path w="47625" h="9525">
                  <a:moveTo>
                    <a:pt x="55245" y="14288"/>
                  </a:moveTo>
                  <a:lnTo>
                    <a:pt x="0" y="7620"/>
                  </a:lnTo>
                  <a:lnTo>
                    <a:pt x="57150" y="0"/>
                  </a:lnTo>
                  <a:close/>
                </a:path>
              </a:pathLst>
            </a:custGeom>
            <a:solidFill>
              <a:srgbClr val="58595B"/>
            </a:solidFill>
            <a:ln w="9525"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DCD613C-8CFA-41B9-97B9-C0FF597849AF}"/>
                </a:ext>
              </a:extLst>
            </p:cNvPr>
            <p:cNvSpPr/>
            <p:nvPr/>
          </p:nvSpPr>
          <p:spPr>
            <a:xfrm>
              <a:off x="9569959" y="2728329"/>
              <a:ext cx="21409" cy="21409"/>
            </a:xfrm>
            <a:custGeom>
              <a:avLst/>
              <a:gdLst>
                <a:gd name="connsiteX0" fmla="*/ 33338 w 28575"/>
                <a:gd name="connsiteY0" fmla="*/ 3810 h 28575"/>
                <a:gd name="connsiteX1" fmla="*/ 36195 w 28575"/>
                <a:gd name="connsiteY1" fmla="*/ 3810 h 28575"/>
                <a:gd name="connsiteX2" fmla="*/ 32385 w 28575"/>
                <a:gd name="connsiteY2" fmla="*/ 28575 h 28575"/>
                <a:gd name="connsiteX3" fmla="*/ 29528 w 28575"/>
                <a:gd name="connsiteY3" fmla="*/ 27623 h 28575"/>
                <a:gd name="connsiteX4" fmla="*/ 0 w 28575"/>
                <a:gd name="connsiteY4" fmla="*/ 16192 h 28575"/>
                <a:gd name="connsiteX5" fmla="*/ 1905 w 28575"/>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33338" y="3810"/>
                  </a:moveTo>
                  <a:lnTo>
                    <a:pt x="36195" y="3810"/>
                  </a:lnTo>
                  <a:lnTo>
                    <a:pt x="32385" y="28575"/>
                  </a:lnTo>
                  <a:lnTo>
                    <a:pt x="29528" y="27623"/>
                  </a:lnTo>
                  <a:lnTo>
                    <a:pt x="0" y="16192"/>
                  </a:lnTo>
                  <a:lnTo>
                    <a:pt x="1905" y="0"/>
                  </a:lnTo>
                  <a:close/>
                </a:path>
              </a:pathLst>
            </a:custGeom>
            <a:solidFill>
              <a:srgbClr val="F7DC54"/>
            </a:solidFill>
            <a:ln w="9525"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C1A76F2C-B38B-4E50-9C3A-23087A4733C8}"/>
                </a:ext>
              </a:extLst>
            </p:cNvPr>
            <p:cNvSpPr/>
            <p:nvPr/>
          </p:nvSpPr>
          <p:spPr>
            <a:xfrm>
              <a:off x="9571386" y="2714769"/>
              <a:ext cx="21409" cy="14273"/>
            </a:xfrm>
            <a:custGeom>
              <a:avLst/>
              <a:gdLst>
                <a:gd name="connsiteX0" fmla="*/ 33337 w 28575"/>
                <a:gd name="connsiteY0" fmla="*/ 0 h 19050"/>
                <a:gd name="connsiteX1" fmla="*/ 37148 w 28575"/>
                <a:gd name="connsiteY1" fmla="*/ 0 h 19050"/>
                <a:gd name="connsiteX2" fmla="*/ 34290 w 28575"/>
                <a:gd name="connsiteY2" fmla="*/ 21908 h 19050"/>
                <a:gd name="connsiteX3" fmla="*/ 31432 w 28575"/>
                <a:gd name="connsiteY3" fmla="*/ 21908 h 19050"/>
                <a:gd name="connsiteX4" fmla="*/ 0 w 28575"/>
                <a:gd name="connsiteY4" fmla="*/ 18098 h 19050"/>
                <a:gd name="connsiteX5" fmla="*/ 1905 w 28575"/>
                <a:gd name="connsiteY5" fmla="*/ 381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33337" y="0"/>
                  </a:moveTo>
                  <a:lnTo>
                    <a:pt x="37148" y="0"/>
                  </a:lnTo>
                  <a:lnTo>
                    <a:pt x="34290" y="21908"/>
                  </a:lnTo>
                  <a:lnTo>
                    <a:pt x="31432" y="21908"/>
                  </a:lnTo>
                  <a:lnTo>
                    <a:pt x="0" y="18098"/>
                  </a:lnTo>
                  <a:lnTo>
                    <a:pt x="1905" y="3810"/>
                  </a:lnTo>
                  <a:close/>
                </a:path>
              </a:pathLst>
            </a:custGeom>
            <a:solidFill>
              <a:srgbClr val="DABE31"/>
            </a:solidFill>
            <a:ln w="9525"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9590CCB6-3855-4874-8C68-F7504C9F5DE7}"/>
                </a:ext>
              </a:extLst>
            </p:cNvPr>
            <p:cNvSpPr/>
            <p:nvPr/>
          </p:nvSpPr>
          <p:spPr>
            <a:xfrm>
              <a:off x="10172755" y="2125296"/>
              <a:ext cx="92774" cy="107047"/>
            </a:xfrm>
            <a:custGeom>
              <a:avLst/>
              <a:gdLst>
                <a:gd name="connsiteX0" fmla="*/ 79373 w 123825"/>
                <a:gd name="connsiteY0" fmla="*/ 0 h 142875"/>
                <a:gd name="connsiteX1" fmla="*/ 64133 w 123825"/>
                <a:gd name="connsiteY1" fmla="*/ 0 h 142875"/>
                <a:gd name="connsiteX2" fmla="*/ 48893 w 123825"/>
                <a:gd name="connsiteY2" fmla="*/ 0 h 142875"/>
                <a:gd name="connsiteX3" fmla="*/ 10793 w 123825"/>
                <a:gd name="connsiteY3" fmla="*/ 96203 h 142875"/>
                <a:gd name="connsiteX4" fmla="*/ 37463 w 123825"/>
                <a:gd name="connsiteY4" fmla="*/ 149543 h 142875"/>
                <a:gd name="connsiteX5" fmla="*/ 64133 w 123825"/>
                <a:gd name="connsiteY5" fmla="*/ 149543 h 142875"/>
                <a:gd name="connsiteX6" fmla="*/ 90803 w 123825"/>
                <a:gd name="connsiteY6" fmla="*/ 149543 h 142875"/>
                <a:gd name="connsiteX7" fmla="*/ 117473 w 123825"/>
                <a:gd name="connsiteY7" fmla="*/ 96203 h 142875"/>
                <a:gd name="connsiteX8" fmla="*/ 79373 w 123825"/>
                <a:gd name="connsiteY8"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42875">
                  <a:moveTo>
                    <a:pt x="79373" y="0"/>
                  </a:moveTo>
                  <a:cubicBezTo>
                    <a:pt x="73658" y="0"/>
                    <a:pt x="68896" y="0"/>
                    <a:pt x="64133" y="0"/>
                  </a:cubicBezTo>
                  <a:cubicBezTo>
                    <a:pt x="59371" y="0"/>
                    <a:pt x="54608" y="0"/>
                    <a:pt x="48893" y="0"/>
                  </a:cubicBezTo>
                  <a:cubicBezTo>
                    <a:pt x="6031" y="4763"/>
                    <a:pt x="-13972" y="55245"/>
                    <a:pt x="10793" y="96203"/>
                  </a:cubicBezTo>
                  <a:cubicBezTo>
                    <a:pt x="40321" y="135255"/>
                    <a:pt x="37463" y="149543"/>
                    <a:pt x="37463" y="149543"/>
                  </a:cubicBezTo>
                  <a:lnTo>
                    <a:pt x="64133" y="149543"/>
                  </a:lnTo>
                  <a:lnTo>
                    <a:pt x="90803" y="149543"/>
                  </a:lnTo>
                  <a:cubicBezTo>
                    <a:pt x="90803" y="149543"/>
                    <a:pt x="87946" y="134303"/>
                    <a:pt x="117473" y="96203"/>
                  </a:cubicBezTo>
                  <a:cubicBezTo>
                    <a:pt x="142238" y="56197"/>
                    <a:pt x="122236" y="5715"/>
                    <a:pt x="79373" y="0"/>
                  </a:cubicBezTo>
                  <a:close/>
                </a:path>
              </a:pathLst>
            </a:custGeom>
            <a:solidFill>
              <a:srgbClr val="F7DC54"/>
            </a:solidFill>
            <a:ln w="9525"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350D9C4-469C-4A04-BEAE-77265067D2BC}"/>
                </a:ext>
              </a:extLst>
            </p:cNvPr>
            <p:cNvSpPr/>
            <p:nvPr/>
          </p:nvSpPr>
          <p:spPr>
            <a:xfrm>
              <a:off x="10200679" y="2243048"/>
              <a:ext cx="35682" cy="21409"/>
            </a:xfrm>
            <a:custGeom>
              <a:avLst/>
              <a:gdLst>
                <a:gd name="connsiteX0" fmla="*/ 53534 w 47625"/>
                <a:gd name="connsiteY0" fmla="*/ 18097 h 28575"/>
                <a:gd name="connsiteX1" fmla="*/ 26864 w 47625"/>
                <a:gd name="connsiteY1" fmla="*/ 36195 h 28575"/>
                <a:gd name="connsiteX2" fmla="*/ 194 w 47625"/>
                <a:gd name="connsiteY2" fmla="*/ 18097 h 28575"/>
                <a:gd name="connsiteX3" fmla="*/ 26864 w 47625"/>
                <a:gd name="connsiteY3" fmla="*/ 0 h 28575"/>
                <a:gd name="connsiteX4" fmla="*/ 53534 w 47625"/>
                <a:gd name="connsiteY4" fmla="*/ 1809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28575">
                  <a:moveTo>
                    <a:pt x="53534" y="18097"/>
                  </a:moveTo>
                  <a:cubicBezTo>
                    <a:pt x="55439" y="28575"/>
                    <a:pt x="44009" y="36195"/>
                    <a:pt x="26864" y="36195"/>
                  </a:cubicBezTo>
                  <a:cubicBezTo>
                    <a:pt x="10671" y="36195"/>
                    <a:pt x="-1711" y="28575"/>
                    <a:pt x="194" y="18097"/>
                  </a:cubicBezTo>
                  <a:cubicBezTo>
                    <a:pt x="2099" y="7620"/>
                    <a:pt x="13529" y="0"/>
                    <a:pt x="26864" y="0"/>
                  </a:cubicBezTo>
                  <a:cubicBezTo>
                    <a:pt x="40199" y="0"/>
                    <a:pt x="51629" y="6668"/>
                    <a:pt x="53534" y="18097"/>
                  </a:cubicBezTo>
                  <a:close/>
                </a:path>
              </a:pathLst>
            </a:custGeom>
            <a:solidFill>
              <a:srgbClr val="3D5872"/>
            </a:solidFill>
            <a:ln w="9525"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CA63965-947B-4ADF-801A-C49DB4F963FD}"/>
                </a:ext>
              </a:extLst>
            </p:cNvPr>
            <p:cNvSpPr/>
            <p:nvPr/>
          </p:nvSpPr>
          <p:spPr>
            <a:xfrm>
              <a:off x="10197970" y="2240055"/>
              <a:ext cx="42819" cy="14273"/>
            </a:xfrm>
            <a:custGeom>
              <a:avLst/>
              <a:gdLst>
                <a:gd name="connsiteX0" fmla="*/ 55245 w 57150"/>
                <a:gd name="connsiteY0" fmla="*/ 20187 h 19050"/>
                <a:gd name="connsiteX1" fmla="*/ 5715 w 57150"/>
                <a:gd name="connsiteY1" fmla="*/ 20187 h 19050"/>
                <a:gd name="connsiteX2" fmla="*/ 0 w 57150"/>
                <a:gd name="connsiteY2" fmla="*/ 11615 h 19050"/>
                <a:gd name="connsiteX3" fmla="*/ 953 w 57150"/>
                <a:gd name="connsiteY3" fmla="*/ 5900 h 19050"/>
                <a:gd name="connsiteX4" fmla="*/ 8573 w 57150"/>
                <a:gd name="connsiteY4" fmla="*/ 185 h 19050"/>
                <a:gd name="connsiteX5" fmla="*/ 52388 w 57150"/>
                <a:gd name="connsiteY5" fmla="*/ 185 h 19050"/>
                <a:gd name="connsiteX6" fmla="*/ 60008 w 57150"/>
                <a:gd name="connsiteY6" fmla="*/ 5900 h 19050"/>
                <a:gd name="connsiteX7" fmla="*/ 60960 w 57150"/>
                <a:gd name="connsiteY7" fmla="*/ 11615 h 19050"/>
                <a:gd name="connsiteX8" fmla="*/ 55245 w 57150"/>
                <a:gd name="connsiteY8" fmla="*/ 2018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9050">
                  <a:moveTo>
                    <a:pt x="55245" y="20187"/>
                  </a:moveTo>
                  <a:cubicBezTo>
                    <a:pt x="39053" y="23045"/>
                    <a:pt x="21908" y="23045"/>
                    <a:pt x="5715" y="20187"/>
                  </a:cubicBezTo>
                  <a:cubicBezTo>
                    <a:pt x="1905" y="19235"/>
                    <a:pt x="0" y="15425"/>
                    <a:pt x="0" y="11615"/>
                  </a:cubicBezTo>
                  <a:cubicBezTo>
                    <a:pt x="0" y="9710"/>
                    <a:pt x="953" y="7805"/>
                    <a:pt x="953" y="5900"/>
                  </a:cubicBezTo>
                  <a:cubicBezTo>
                    <a:pt x="1905" y="2090"/>
                    <a:pt x="4763" y="-768"/>
                    <a:pt x="8573" y="185"/>
                  </a:cubicBezTo>
                  <a:cubicBezTo>
                    <a:pt x="22860" y="2090"/>
                    <a:pt x="38100" y="2090"/>
                    <a:pt x="52388" y="185"/>
                  </a:cubicBezTo>
                  <a:cubicBezTo>
                    <a:pt x="56198" y="-768"/>
                    <a:pt x="59055" y="2090"/>
                    <a:pt x="60008" y="5900"/>
                  </a:cubicBezTo>
                  <a:cubicBezTo>
                    <a:pt x="60008" y="7805"/>
                    <a:pt x="60960" y="9710"/>
                    <a:pt x="60960" y="11615"/>
                  </a:cubicBezTo>
                  <a:cubicBezTo>
                    <a:pt x="61913" y="15425"/>
                    <a:pt x="59055" y="19235"/>
                    <a:pt x="55245" y="20187"/>
                  </a:cubicBezTo>
                  <a:close/>
                </a:path>
              </a:pathLst>
            </a:custGeom>
            <a:solidFill>
              <a:srgbClr val="049ACD"/>
            </a:solidFill>
            <a:ln w="9525"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42314A22-EF6E-4580-BCFB-935223CF1DB4}"/>
                </a:ext>
              </a:extLst>
            </p:cNvPr>
            <p:cNvSpPr/>
            <p:nvPr/>
          </p:nvSpPr>
          <p:spPr>
            <a:xfrm>
              <a:off x="10195692" y="2232206"/>
              <a:ext cx="49955" cy="14273"/>
            </a:xfrm>
            <a:custGeom>
              <a:avLst/>
              <a:gdLst>
                <a:gd name="connsiteX0" fmla="*/ 60190 w 66675"/>
                <a:gd name="connsiteY0" fmla="*/ 17327 h 19050"/>
                <a:gd name="connsiteX1" fmla="*/ 6850 w 66675"/>
                <a:gd name="connsiteY1" fmla="*/ 17327 h 19050"/>
                <a:gd name="connsiteX2" fmla="*/ 182 w 66675"/>
                <a:gd name="connsiteY2" fmla="*/ 6850 h 19050"/>
                <a:gd name="connsiteX3" fmla="*/ 182 w 66675"/>
                <a:gd name="connsiteY3" fmla="*/ 6850 h 19050"/>
                <a:gd name="connsiteX4" fmla="*/ 9707 w 66675"/>
                <a:gd name="connsiteY4" fmla="*/ 183 h 19050"/>
                <a:gd name="connsiteX5" fmla="*/ 57332 w 66675"/>
                <a:gd name="connsiteY5" fmla="*/ 183 h 19050"/>
                <a:gd name="connsiteX6" fmla="*/ 66858 w 66675"/>
                <a:gd name="connsiteY6" fmla="*/ 6850 h 19050"/>
                <a:gd name="connsiteX7" fmla="*/ 66858 w 66675"/>
                <a:gd name="connsiteY7" fmla="*/ 6850 h 19050"/>
                <a:gd name="connsiteX8" fmla="*/ 60190 w 66675"/>
                <a:gd name="connsiteY8" fmla="*/ 1732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9050">
                  <a:moveTo>
                    <a:pt x="60190" y="17327"/>
                  </a:moveTo>
                  <a:cubicBezTo>
                    <a:pt x="42093" y="21138"/>
                    <a:pt x="23995" y="21138"/>
                    <a:pt x="6850" y="17327"/>
                  </a:cubicBezTo>
                  <a:cubicBezTo>
                    <a:pt x="2087" y="16375"/>
                    <a:pt x="-770" y="11613"/>
                    <a:pt x="182" y="6850"/>
                  </a:cubicBezTo>
                  <a:lnTo>
                    <a:pt x="182" y="6850"/>
                  </a:lnTo>
                  <a:cubicBezTo>
                    <a:pt x="1135" y="2088"/>
                    <a:pt x="5897" y="-770"/>
                    <a:pt x="9707" y="183"/>
                  </a:cubicBezTo>
                  <a:cubicBezTo>
                    <a:pt x="25900" y="3040"/>
                    <a:pt x="42093" y="3040"/>
                    <a:pt x="57332" y="183"/>
                  </a:cubicBezTo>
                  <a:cubicBezTo>
                    <a:pt x="62095" y="-770"/>
                    <a:pt x="65905" y="2088"/>
                    <a:pt x="66858" y="6850"/>
                  </a:cubicBezTo>
                  <a:lnTo>
                    <a:pt x="66858" y="6850"/>
                  </a:lnTo>
                  <a:cubicBezTo>
                    <a:pt x="68762" y="11613"/>
                    <a:pt x="64952" y="16375"/>
                    <a:pt x="60190" y="17327"/>
                  </a:cubicBezTo>
                  <a:close/>
                </a:path>
              </a:pathLst>
            </a:custGeom>
            <a:solidFill>
              <a:srgbClr val="3D5872"/>
            </a:solidFill>
            <a:ln w="9525"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94A6DC0B-9F81-4827-B324-F4ABDF18876D}"/>
                </a:ext>
              </a:extLst>
            </p:cNvPr>
            <p:cNvSpPr/>
            <p:nvPr/>
          </p:nvSpPr>
          <p:spPr>
            <a:xfrm>
              <a:off x="10217238" y="2096037"/>
              <a:ext cx="7136" cy="21409"/>
            </a:xfrm>
            <a:custGeom>
              <a:avLst/>
              <a:gdLst>
                <a:gd name="connsiteX0" fmla="*/ 4763 w 9525"/>
                <a:gd name="connsiteY0" fmla="*/ 29528 h 28575"/>
                <a:gd name="connsiteX1" fmla="*/ 0 w 9525"/>
                <a:gd name="connsiteY1" fmla="*/ 24765 h 28575"/>
                <a:gd name="connsiteX2" fmla="*/ 0 w 9525"/>
                <a:gd name="connsiteY2" fmla="*/ 4763 h 28575"/>
                <a:gd name="connsiteX3" fmla="*/ 4763 w 9525"/>
                <a:gd name="connsiteY3" fmla="*/ 0 h 28575"/>
                <a:gd name="connsiteX4" fmla="*/ 9525 w 9525"/>
                <a:gd name="connsiteY4" fmla="*/ 4763 h 28575"/>
                <a:gd name="connsiteX5" fmla="*/ 9525 w 9525"/>
                <a:gd name="connsiteY5" fmla="*/ 24765 h 28575"/>
                <a:gd name="connsiteX6" fmla="*/ 4763 w 9525"/>
                <a:gd name="connsiteY6" fmla="*/ 2952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28575">
                  <a:moveTo>
                    <a:pt x="4763" y="29528"/>
                  </a:moveTo>
                  <a:cubicBezTo>
                    <a:pt x="1905" y="29528"/>
                    <a:pt x="0" y="27623"/>
                    <a:pt x="0" y="24765"/>
                  </a:cubicBezTo>
                  <a:lnTo>
                    <a:pt x="0" y="4763"/>
                  </a:lnTo>
                  <a:cubicBezTo>
                    <a:pt x="0" y="1905"/>
                    <a:pt x="1905" y="0"/>
                    <a:pt x="4763" y="0"/>
                  </a:cubicBezTo>
                  <a:cubicBezTo>
                    <a:pt x="7620" y="0"/>
                    <a:pt x="9525" y="1905"/>
                    <a:pt x="9525" y="4763"/>
                  </a:cubicBezTo>
                  <a:lnTo>
                    <a:pt x="9525" y="24765"/>
                  </a:lnTo>
                  <a:cubicBezTo>
                    <a:pt x="9525" y="27623"/>
                    <a:pt x="7620" y="29528"/>
                    <a:pt x="4763" y="29528"/>
                  </a:cubicBezTo>
                  <a:close/>
                </a:path>
              </a:pathLst>
            </a:custGeom>
            <a:solidFill>
              <a:srgbClr val="D74F12"/>
            </a:solidFill>
            <a:ln w="9525"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779E0D46-1146-4823-A096-90D11F0E0351}"/>
                </a:ext>
              </a:extLst>
            </p:cNvPr>
            <p:cNvSpPr/>
            <p:nvPr/>
          </p:nvSpPr>
          <p:spPr>
            <a:xfrm>
              <a:off x="10246217" y="2107888"/>
              <a:ext cx="7136" cy="14273"/>
            </a:xfrm>
            <a:custGeom>
              <a:avLst/>
              <a:gdLst>
                <a:gd name="connsiteX0" fmla="*/ 4184 w 9525"/>
                <a:gd name="connsiteY0" fmla="*/ 27044 h 19050"/>
                <a:gd name="connsiteX1" fmla="*/ 2279 w 9525"/>
                <a:gd name="connsiteY1" fmla="*/ 26091 h 19050"/>
                <a:gd name="connsiteX2" fmla="*/ 374 w 9525"/>
                <a:gd name="connsiteY2" fmla="*/ 19424 h 19050"/>
                <a:gd name="connsiteX3" fmla="*/ 8946 w 9525"/>
                <a:gd name="connsiteY3" fmla="*/ 2279 h 19050"/>
                <a:gd name="connsiteX4" fmla="*/ 14661 w 9525"/>
                <a:gd name="connsiteY4" fmla="*/ 374 h 19050"/>
                <a:gd name="connsiteX5" fmla="*/ 16566 w 9525"/>
                <a:gd name="connsiteY5" fmla="*/ 7041 h 19050"/>
                <a:gd name="connsiteX6" fmla="*/ 7994 w 9525"/>
                <a:gd name="connsiteY6" fmla="*/ 24186 h 19050"/>
                <a:gd name="connsiteX7" fmla="*/ 4184 w 9525"/>
                <a:gd name="connsiteY7" fmla="*/ 2704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4184" y="27044"/>
                  </a:moveTo>
                  <a:cubicBezTo>
                    <a:pt x="3231" y="27044"/>
                    <a:pt x="2279" y="27044"/>
                    <a:pt x="2279" y="26091"/>
                  </a:cubicBezTo>
                  <a:cubicBezTo>
                    <a:pt x="374" y="25139"/>
                    <a:pt x="-579" y="22281"/>
                    <a:pt x="374" y="19424"/>
                  </a:cubicBezTo>
                  <a:lnTo>
                    <a:pt x="8946" y="2279"/>
                  </a:lnTo>
                  <a:cubicBezTo>
                    <a:pt x="9899" y="374"/>
                    <a:pt x="12756" y="-579"/>
                    <a:pt x="14661" y="374"/>
                  </a:cubicBezTo>
                  <a:cubicBezTo>
                    <a:pt x="16566" y="1326"/>
                    <a:pt x="17519" y="4184"/>
                    <a:pt x="16566" y="7041"/>
                  </a:cubicBezTo>
                  <a:lnTo>
                    <a:pt x="7994" y="24186"/>
                  </a:lnTo>
                  <a:cubicBezTo>
                    <a:pt x="7994" y="26091"/>
                    <a:pt x="6089" y="27044"/>
                    <a:pt x="4184" y="27044"/>
                  </a:cubicBezTo>
                  <a:close/>
                </a:path>
              </a:pathLst>
            </a:custGeom>
            <a:solidFill>
              <a:srgbClr val="D74F12"/>
            </a:solidFill>
            <a:ln w="9525"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4E95F885-B8DA-4E7B-A96C-67A70BB421E4}"/>
                </a:ext>
              </a:extLst>
            </p:cNvPr>
            <p:cNvSpPr/>
            <p:nvPr/>
          </p:nvSpPr>
          <p:spPr>
            <a:xfrm>
              <a:off x="10266725" y="2137714"/>
              <a:ext cx="14273" cy="14273"/>
            </a:xfrm>
            <a:custGeom>
              <a:avLst/>
              <a:gdLst>
                <a:gd name="connsiteX0" fmla="*/ 4436 w 19050"/>
                <a:gd name="connsiteY0" fmla="*/ 19620 h 19050"/>
                <a:gd name="connsiteX1" fmla="*/ 626 w 19050"/>
                <a:gd name="connsiteY1" fmla="*/ 17715 h 19050"/>
                <a:gd name="connsiteX2" fmla="*/ 1578 w 19050"/>
                <a:gd name="connsiteY2" fmla="*/ 11047 h 19050"/>
                <a:gd name="connsiteX3" fmla="*/ 16818 w 19050"/>
                <a:gd name="connsiteY3" fmla="*/ 570 h 19050"/>
                <a:gd name="connsiteX4" fmla="*/ 23486 w 19050"/>
                <a:gd name="connsiteY4" fmla="*/ 2475 h 19050"/>
                <a:gd name="connsiteX5" fmla="*/ 22533 w 19050"/>
                <a:gd name="connsiteY5" fmla="*/ 9142 h 19050"/>
                <a:gd name="connsiteX6" fmla="*/ 7293 w 19050"/>
                <a:gd name="connsiteY6" fmla="*/ 19620 h 19050"/>
                <a:gd name="connsiteX7" fmla="*/ 4436 w 19050"/>
                <a:gd name="connsiteY7" fmla="*/ 1962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19050">
                  <a:moveTo>
                    <a:pt x="4436" y="19620"/>
                  </a:moveTo>
                  <a:cubicBezTo>
                    <a:pt x="2531" y="19620"/>
                    <a:pt x="1578" y="18667"/>
                    <a:pt x="626" y="17715"/>
                  </a:cubicBezTo>
                  <a:cubicBezTo>
                    <a:pt x="-327" y="15810"/>
                    <a:pt x="-327" y="12952"/>
                    <a:pt x="1578" y="11047"/>
                  </a:cubicBezTo>
                  <a:lnTo>
                    <a:pt x="16818" y="570"/>
                  </a:lnTo>
                  <a:cubicBezTo>
                    <a:pt x="18723" y="-383"/>
                    <a:pt x="21581" y="-383"/>
                    <a:pt x="23486" y="2475"/>
                  </a:cubicBezTo>
                  <a:cubicBezTo>
                    <a:pt x="24438" y="4380"/>
                    <a:pt x="24438" y="7237"/>
                    <a:pt x="22533" y="9142"/>
                  </a:cubicBezTo>
                  <a:lnTo>
                    <a:pt x="7293" y="19620"/>
                  </a:lnTo>
                  <a:cubicBezTo>
                    <a:pt x="6341" y="19620"/>
                    <a:pt x="5388" y="19620"/>
                    <a:pt x="4436" y="19620"/>
                  </a:cubicBezTo>
                  <a:close/>
                </a:path>
              </a:pathLst>
            </a:custGeom>
            <a:solidFill>
              <a:srgbClr val="D74F12"/>
            </a:solidFill>
            <a:ln w="9525"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684E315D-FAFA-4BCA-B522-996EF32D5BD1}"/>
                </a:ext>
              </a:extLst>
            </p:cNvPr>
            <p:cNvSpPr/>
            <p:nvPr/>
          </p:nvSpPr>
          <p:spPr>
            <a:xfrm>
              <a:off x="10274330" y="2179533"/>
              <a:ext cx="14273" cy="7136"/>
            </a:xfrm>
            <a:custGeom>
              <a:avLst/>
              <a:gdLst>
                <a:gd name="connsiteX0" fmla="*/ 21907 w 19050"/>
                <a:gd name="connsiteY0" fmla="*/ 9525 h 9525"/>
                <a:gd name="connsiteX1" fmla="*/ 4763 w 19050"/>
                <a:gd name="connsiteY1" fmla="*/ 9525 h 9525"/>
                <a:gd name="connsiteX2" fmla="*/ 0 w 19050"/>
                <a:gd name="connsiteY2" fmla="*/ 4763 h 9525"/>
                <a:gd name="connsiteX3" fmla="*/ 4763 w 19050"/>
                <a:gd name="connsiteY3" fmla="*/ 0 h 9525"/>
                <a:gd name="connsiteX4" fmla="*/ 21907 w 19050"/>
                <a:gd name="connsiteY4" fmla="*/ 0 h 9525"/>
                <a:gd name="connsiteX5" fmla="*/ 26670 w 19050"/>
                <a:gd name="connsiteY5" fmla="*/ 4763 h 9525"/>
                <a:gd name="connsiteX6" fmla="*/ 21907 w 19050"/>
                <a:gd name="connsiteY6"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21907" y="9525"/>
                  </a:moveTo>
                  <a:lnTo>
                    <a:pt x="4763" y="9525"/>
                  </a:lnTo>
                  <a:cubicBezTo>
                    <a:pt x="1905" y="9525"/>
                    <a:pt x="0" y="7620"/>
                    <a:pt x="0" y="4763"/>
                  </a:cubicBezTo>
                  <a:cubicBezTo>
                    <a:pt x="0" y="1905"/>
                    <a:pt x="1905" y="0"/>
                    <a:pt x="4763" y="0"/>
                  </a:cubicBezTo>
                  <a:lnTo>
                    <a:pt x="21907" y="0"/>
                  </a:lnTo>
                  <a:cubicBezTo>
                    <a:pt x="24765" y="0"/>
                    <a:pt x="26670" y="1905"/>
                    <a:pt x="26670" y="4763"/>
                  </a:cubicBezTo>
                  <a:cubicBezTo>
                    <a:pt x="26670" y="6667"/>
                    <a:pt x="24765" y="9525"/>
                    <a:pt x="21907" y="9525"/>
                  </a:cubicBezTo>
                  <a:close/>
                </a:path>
              </a:pathLst>
            </a:custGeom>
            <a:solidFill>
              <a:srgbClr val="D74F12"/>
            </a:solidFill>
            <a:ln w="9525"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B8AE213F-1105-48A6-B3A0-10EED8F18188}"/>
                </a:ext>
              </a:extLst>
            </p:cNvPr>
            <p:cNvSpPr/>
            <p:nvPr/>
          </p:nvSpPr>
          <p:spPr>
            <a:xfrm>
              <a:off x="10265702" y="2212081"/>
              <a:ext cx="14273" cy="14273"/>
            </a:xfrm>
            <a:custGeom>
              <a:avLst/>
              <a:gdLst>
                <a:gd name="connsiteX0" fmla="*/ 20088 w 19050"/>
                <a:gd name="connsiteY0" fmla="*/ 20376 h 19050"/>
                <a:gd name="connsiteX1" fmla="*/ 17231 w 19050"/>
                <a:gd name="connsiteY1" fmla="*/ 19424 h 19050"/>
                <a:gd name="connsiteX2" fmla="*/ 1991 w 19050"/>
                <a:gd name="connsiteY2" fmla="*/ 8946 h 19050"/>
                <a:gd name="connsiteX3" fmla="*/ 1038 w 19050"/>
                <a:gd name="connsiteY3" fmla="*/ 2279 h 19050"/>
                <a:gd name="connsiteX4" fmla="*/ 7706 w 19050"/>
                <a:gd name="connsiteY4" fmla="*/ 374 h 19050"/>
                <a:gd name="connsiteX5" fmla="*/ 22946 w 19050"/>
                <a:gd name="connsiteY5" fmla="*/ 10851 h 19050"/>
                <a:gd name="connsiteX6" fmla="*/ 23898 w 19050"/>
                <a:gd name="connsiteY6" fmla="*/ 17519 h 19050"/>
                <a:gd name="connsiteX7" fmla="*/ 20088 w 19050"/>
                <a:gd name="connsiteY7" fmla="*/ 20376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19050">
                  <a:moveTo>
                    <a:pt x="20088" y="20376"/>
                  </a:moveTo>
                  <a:cubicBezTo>
                    <a:pt x="19136" y="20376"/>
                    <a:pt x="18183" y="20376"/>
                    <a:pt x="17231" y="19424"/>
                  </a:cubicBezTo>
                  <a:lnTo>
                    <a:pt x="1991" y="8946"/>
                  </a:lnTo>
                  <a:cubicBezTo>
                    <a:pt x="86" y="7994"/>
                    <a:pt x="-867" y="4184"/>
                    <a:pt x="1038" y="2279"/>
                  </a:cubicBezTo>
                  <a:cubicBezTo>
                    <a:pt x="1991" y="374"/>
                    <a:pt x="4848" y="-579"/>
                    <a:pt x="7706" y="374"/>
                  </a:cubicBezTo>
                  <a:lnTo>
                    <a:pt x="22946" y="10851"/>
                  </a:lnTo>
                  <a:cubicBezTo>
                    <a:pt x="24851" y="11804"/>
                    <a:pt x="25803" y="15614"/>
                    <a:pt x="23898" y="17519"/>
                  </a:cubicBezTo>
                  <a:cubicBezTo>
                    <a:pt x="22946" y="19424"/>
                    <a:pt x="21993" y="20376"/>
                    <a:pt x="20088" y="20376"/>
                  </a:cubicBezTo>
                  <a:close/>
                </a:path>
              </a:pathLst>
            </a:custGeom>
            <a:solidFill>
              <a:srgbClr val="D74F12"/>
            </a:solidFill>
            <a:ln w="9525"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BD4007B2-C4E0-407A-AC83-655AC1B3C943}"/>
                </a:ext>
              </a:extLst>
            </p:cNvPr>
            <p:cNvSpPr/>
            <p:nvPr/>
          </p:nvSpPr>
          <p:spPr>
            <a:xfrm>
              <a:off x="10156109" y="2211934"/>
              <a:ext cx="14273" cy="14273"/>
            </a:xfrm>
            <a:custGeom>
              <a:avLst/>
              <a:gdLst>
                <a:gd name="connsiteX0" fmla="*/ 4436 w 19050"/>
                <a:gd name="connsiteY0" fmla="*/ 19620 h 19050"/>
                <a:gd name="connsiteX1" fmla="*/ 626 w 19050"/>
                <a:gd name="connsiteY1" fmla="*/ 17715 h 19050"/>
                <a:gd name="connsiteX2" fmla="*/ 1578 w 19050"/>
                <a:gd name="connsiteY2" fmla="*/ 11047 h 19050"/>
                <a:gd name="connsiteX3" fmla="*/ 16818 w 19050"/>
                <a:gd name="connsiteY3" fmla="*/ 570 h 19050"/>
                <a:gd name="connsiteX4" fmla="*/ 23486 w 19050"/>
                <a:gd name="connsiteY4" fmla="*/ 2475 h 19050"/>
                <a:gd name="connsiteX5" fmla="*/ 22533 w 19050"/>
                <a:gd name="connsiteY5" fmla="*/ 9142 h 19050"/>
                <a:gd name="connsiteX6" fmla="*/ 6341 w 19050"/>
                <a:gd name="connsiteY6" fmla="*/ 18667 h 19050"/>
                <a:gd name="connsiteX7" fmla="*/ 4436 w 19050"/>
                <a:gd name="connsiteY7" fmla="*/ 1962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19050">
                  <a:moveTo>
                    <a:pt x="4436" y="19620"/>
                  </a:moveTo>
                  <a:cubicBezTo>
                    <a:pt x="2531" y="19620"/>
                    <a:pt x="1578" y="18667"/>
                    <a:pt x="626" y="17715"/>
                  </a:cubicBezTo>
                  <a:cubicBezTo>
                    <a:pt x="-327" y="15810"/>
                    <a:pt x="-327" y="12952"/>
                    <a:pt x="1578" y="11047"/>
                  </a:cubicBezTo>
                  <a:lnTo>
                    <a:pt x="16818" y="570"/>
                  </a:lnTo>
                  <a:cubicBezTo>
                    <a:pt x="18723" y="-383"/>
                    <a:pt x="21581" y="-383"/>
                    <a:pt x="23486" y="2475"/>
                  </a:cubicBezTo>
                  <a:cubicBezTo>
                    <a:pt x="24438" y="4380"/>
                    <a:pt x="24438" y="7237"/>
                    <a:pt x="22533" y="9142"/>
                  </a:cubicBezTo>
                  <a:lnTo>
                    <a:pt x="6341" y="18667"/>
                  </a:lnTo>
                  <a:cubicBezTo>
                    <a:pt x="5388" y="18667"/>
                    <a:pt x="4436" y="19620"/>
                    <a:pt x="4436" y="19620"/>
                  </a:cubicBezTo>
                  <a:close/>
                </a:path>
              </a:pathLst>
            </a:custGeom>
            <a:solidFill>
              <a:srgbClr val="D74F12"/>
            </a:solidFill>
            <a:ln w="9525"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1E8FE26C-4BBA-4464-9BB7-F20F2449D2C7}"/>
                </a:ext>
              </a:extLst>
            </p:cNvPr>
            <p:cNvSpPr/>
            <p:nvPr/>
          </p:nvSpPr>
          <p:spPr>
            <a:xfrm>
              <a:off x="10146587" y="2178106"/>
              <a:ext cx="14273" cy="7136"/>
            </a:xfrm>
            <a:custGeom>
              <a:avLst/>
              <a:gdLst>
                <a:gd name="connsiteX0" fmla="*/ 21908 w 19050"/>
                <a:gd name="connsiteY0" fmla="*/ 9525 h 9525"/>
                <a:gd name="connsiteX1" fmla="*/ 4763 w 19050"/>
                <a:gd name="connsiteY1" fmla="*/ 9525 h 9525"/>
                <a:gd name="connsiteX2" fmla="*/ 0 w 19050"/>
                <a:gd name="connsiteY2" fmla="*/ 4763 h 9525"/>
                <a:gd name="connsiteX3" fmla="*/ 4763 w 19050"/>
                <a:gd name="connsiteY3" fmla="*/ 0 h 9525"/>
                <a:gd name="connsiteX4" fmla="*/ 21908 w 19050"/>
                <a:gd name="connsiteY4" fmla="*/ 0 h 9525"/>
                <a:gd name="connsiteX5" fmla="*/ 26670 w 19050"/>
                <a:gd name="connsiteY5" fmla="*/ 4763 h 9525"/>
                <a:gd name="connsiteX6" fmla="*/ 21908 w 19050"/>
                <a:gd name="connsiteY6"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21908" y="9525"/>
                  </a:moveTo>
                  <a:lnTo>
                    <a:pt x="4763" y="9525"/>
                  </a:lnTo>
                  <a:cubicBezTo>
                    <a:pt x="1905" y="9525"/>
                    <a:pt x="0" y="7620"/>
                    <a:pt x="0" y="4763"/>
                  </a:cubicBezTo>
                  <a:cubicBezTo>
                    <a:pt x="0" y="1905"/>
                    <a:pt x="1905" y="0"/>
                    <a:pt x="4763" y="0"/>
                  </a:cubicBezTo>
                  <a:lnTo>
                    <a:pt x="21908" y="0"/>
                  </a:lnTo>
                  <a:cubicBezTo>
                    <a:pt x="24765" y="0"/>
                    <a:pt x="26670" y="1905"/>
                    <a:pt x="26670" y="4763"/>
                  </a:cubicBezTo>
                  <a:cubicBezTo>
                    <a:pt x="25717" y="7620"/>
                    <a:pt x="23813" y="9525"/>
                    <a:pt x="21908" y="9525"/>
                  </a:cubicBezTo>
                  <a:close/>
                </a:path>
              </a:pathLst>
            </a:custGeom>
            <a:solidFill>
              <a:srgbClr val="D74F12"/>
            </a:solidFill>
            <a:ln w="9525"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B793F644-17DE-4A85-8E17-D2402A5C3E46}"/>
                </a:ext>
              </a:extLst>
            </p:cNvPr>
            <p:cNvSpPr/>
            <p:nvPr/>
          </p:nvSpPr>
          <p:spPr>
            <a:xfrm>
              <a:off x="10155800" y="2136434"/>
              <a:ext cx="14273" cy="14273"/>
            </a:xfrm>
            <a:custGeom>
              <a:avLst/>
              <a:gdLst>
                <a:gd name="connsiteX0" fmla="*/ 20088 w 19050"/>
                <a:gd name="connsiteY0" fmla="*/ 20376 h 19050"/>
                <a:gd name="connsiteX1" fmla="*/ 17231 w 19050"/>
                <a:gd name="connsiteY1" fmla="*/ 19424 h 19050"/>
                <a:gd name="connsiteX2" fmla="*/ 1991 w 19050"/>
                <a:gd name="connsiteY2" fmla="*/ 8946 h 19050"/>
                <a:gd name="connsiteX3" fmla="*/ 1038 w 19050"/>
                <a:gd name="connsiteY3" fmla="*/ 2279 h 19050"/>
                <a:gd name="connsiteX4" fmla="*/ 7706 w 19050"/>
                <a:gd name="connsiteY4" fmla="*/ 374 h 19050"/>
                <a:gd name="connsiteX5" fmla="*/ 22946 w 19050"/>
                <a:gd name="connsiteY5" fmla="*/ 10851 h 19050"/>
                <a:gd name="connsiteX6" fmla="*/ 23898 w 19050"/>
                <a:gd name="connsiteY6" fmla="*/ 17519 h 19050"/>
                <a:gd name="connsiteX7" fmla="*/ 20088 w 19050"/>
                <a:gd name="connsiteY7" fmla="*/ 20376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19050">
                  <a:moveTo>
                    <a:pt x="20088" y="20376"/>
                  </a:moveTo>
                  <a:cubicBezTo>
                    <a:pt x="19136" y="20376"/>
                    <a:pt x="18183" y="20376"/>
                    <a:pt x="17231" y="19424"/>
                  </a:cubicBezTo>
                  <a:lnTo>
                    <a:pt x="1991" y="8946"/>
                  </a:lnTo>
                  <a:cubicBezTo>
                    <a:pt x="86" y="7994"/>
                    <a:pt x="-867" y="4184"/>
                    <a:pt x="1038" y="2279"/>
                  </a:cubicBezTo>
                  <a:cubicBezTo>
                    <a:pt x="1991" y="374"/>
                    <a:pt x="4848" y="-579"/>
                    <a:pt x="7706" y="374"/>
                  </a:cubicBezTo>
                  <a:lnTo>
                    <a:pt x="22946" y="10851"/>
                  </a:lnTo>
                  <a:cubicBezTo>
                    <a:pt x="24851" y="11804"/>
                    <a:pt x="25803" y="15614"/>
                    <a:pt x="23898" y="17519"/>
                  </a:cubicBezTo>
                  <a:cubicBezTo>
                    <a:pt x="22946" y="19424"/>
                    <a:pt x="21041" y="20376"/>
                    <a:pt x="20088" y="20376"/>
                  </a:cubicBezTo>
                  <a:close/>
                </a:path>
              </a:pathLst>
            </a:custGeom>
            <a:solidFill>
              <a:srgbClr val="D74F12"/>
            </a:solidFill>
            <a:ln w="9525"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C8A906E3-D3EF-4171-8C3D-2B253B721D35}"/>
                </a:ext>
              </a:extLst>
            </p:cNvPr>
            <p:cNvSpPr/>
            <p:nvPr/>
          </p:nvSpPr>
          <p:spPr>
            <a:xfrm>
              <a:off x="10181989" y="2107175"/>
              <a:ext cx="7136" cy="14273"/>
            </a:xfrm>
            <a:custGeom>
              <a:avLst/>
              <a:gdLst>
                <a:gd name="connsiteX0" fmla="*/ 13709 w 9525"/>
                <a:gd name="connsiteY0" fmla="*/ 27044 h 19050"/>
                <a:gd name="connsiteX1" fmla="*/ 9899 w 9525"/>
                <a:gd name="connsiteY1" fmla="*/ 24186 h 19050"/>
                <a:gd name="connsiteX2" fmla="*/ 374 w 9525"/>
                <a:gd name="connsiteY2" fmla="*/ 7041 h 19050"/>
                <a:gd name="connsiteX3" fmla="*/ 2279 w 9525"/>
                <a:gd name="connsiteY3" fmla="*/ 374 h 19050"/>
                <a:gd name="connsiteX4" fmla="*/ 7994 w 9525"/>
                <a:gd name="connsiteY4" fmla="*/ 2279 h 19050"/>
                <a:gd name="connsiteX5" fmla="*/ 16566 w 9525"/>
                <a:gd name="connsiteY5" fmla="*/ 19424 h 19050"/>
                <a:gd name="connsiteX6" fmla="*/ 14661 w 9525"/>
                <a:gd name="connsiteY6" fmla="*/ 26091 h 19050"/>
                <a:gd name="connsiteX7" fmla="*/ 13709 w 9525"/>
                <a:gd name="connsiteY7" fmla="*/ 2704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13709" y="27044"/>
                  </a:moveTo>
                  <a:cubicBezTo>
                    <a:pt x="11804" y="27044"/>
                    <a:pt x="10851" y="26091"/>
                    <a:pt x="9899" y="24186"/>
                  </a:cubicBezTo>
                  <a:lnTo>
                    <a:pt x="374" y="7041"/>
                  </a:lnTo>
                  <a:cubicBezTo>
                    <a:pt x="-579" y="5136"/>
                    <a:pt x="374" y="1326"/>
                    <a:pt x="2279" y="374"/>
                  </a:cubicBezTo>
                  <a:cubicBezTo>
                    <a:pt x="4184" y="-579"/>
                    <a:pt x="7041" y="374"/>
                    <a:pt x="7994" y="2279"/>
                  </a:cubicBezTo>
                  <a:lnTo>
                    <a:pt x="16566" y="19424"/>
                  </a:lnTo>
                  <a:cubicBezTo>
                    <a:pt x="17519" y="21329"/>
                    <a:pt x="16566" y="25139"/>
                    <a:pt x="14661" y="26091"/>
                  </a:cubicBezTo>
                  <a:cubicBezTo>
                    <a:pt x="14661" y="27044"/>
                    <a:pt x="13709" y="27044"/>
                    <a:pt x="13709" y="27044"/>
                  </a:cubicBezTo>
                  <a:close/>
                </a:path>
              </a:pathLst>
            </a:custGeom>
            <a:solidFill>
              <a:srgbClr val="D74F12"/>
            </a:solidFill>
            <a:ln w="9525"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0C2F8682-D9B5-4173-BBEB-7821B5C47A67}"/>
                </a:ext>
              </a:extLst>
            </p:cNvPr>
            <p:cNvSpPr/>
            <p:nvPr/>
          </p:nvSpPr>
          <p:spPr>
            <a:xfrm>
              <a:off x="10504838" y="2480376"/>
              <a:ext cx="206958" cy="221231"/>
            </a:xfrm>
            <a:custGeom>
              <a:avLst/>
              <a:gdLst>
                <a:gd name="connsiteX0" fmla="*/ 213360 w 276225"/>
                <a:gd name="connsiteY0" fmla="*/ 423 h 295275"/>
                <a:gd name="connsiteX1" fmla="*/ 213360 w 276225"/>
                <a:gd name="connsiteY1" fmla="*/ 423 h 295275"/>
                <a:gd name="connsiteX2" fmla="*/ 213360 w 276225"/>
                <a:gd name="connsiteY2" fmla="*/ 423 h 295275"/>
                <a:gd name="connsiteX3" fmla="*/ 213360 w 276225"/>
                <a:gd name="connsiteY3" fmla="*/ 423 h 295275"/>
                <a:gd name="connsiteX4" fmla="*/ 209550 w 276225"/>
                <a:gd name="connsiteY4" fmla="*/ 423 h 295275"/>
                <a:gd name="connsiteX5" fmla="*/ 187642 w 276225"/>
                <a:gd name="connsiteY5" fmla="*/ 7091 h 295275"/>
                <a:gd name="connsiteX6" fmla="*/ 187642 w 276225"/>
                <a:gd name="connsiteY6" fmla="*/ 135678 h 295275"/>
                <a:gd name="connsiteX7" fmla="*/ 136208 w 276225"/>
                <a:gd name="connsiteY7" fmla="*/ 135678 h 295275"/>
                <a:gd name="connsiteX8" fmla="*/ 136208 w 276225"/>
                <a:gd name="connsiteY8" fmla="*/ 22331 h 295275"/>
                <a:gd name="connsiteX9" fmla="*/ 58103 w 276225"/>
                <a:gd name="connsiteY9" fmla="*/ 46143 h 295275"/>
                <a:gd name="connsiteX10" fmla="*/ 0 w 276225"/>
                <a:gd name="connsiteY10" fmla="*/ 298556 h 295275"/>
                <a:gd name="connsiteX11" fmla="*/ 108585 w 276225"/>
                <a:gd name="connsiteY11" fmla="*/ 298556 h 295275"/>
                <a:gd name="connsiteX12" fmla="*/ 108585 w 276225"/>
                <a:gd name="connsiteY12" fmla="*/ 148061 h 295275"/>
                <a:gd name="connsiteX13" fmla="*/ 108585 w 276225"/>
                <a:gd name="connsiteY13" fmla="*/ 148061 h 295275"/>
                <a:gd name="connsiteX14" fmla="*/ 283845 w 276225"/>
                <a:gd name="connsiteY14" fmla="*/ 148061 h 295275"/>
                <a:gd name="connsiteX15" fmla="*/ 283845 w 276225"/>
                <a:gd name="connsiteY15" fmla="*/ 148061 h 295275"/>
                <a:gd name="connsiteX16" fmla="*/ 283845 w 276225"/>
                <a:gd name="connsiteY16" fmla="*/ 148061 h 295275"/>
                <a:gd name="connsiteX17" fmla="*/ 283845 w 276225"/>
                <a:gd name="connsiteY17" fmla="*/ 62336 h 295275"/>
                <a:gd name="connsiteX18" fmla="*/ 283845 w 276225"/>
                <a:gd name="connsiteY18" fmla="*/ 62336 h 295275"/>
                <a:gd name="connsiteX19" fmla="*/ 283845 w 276225"/>
                <a:gd name="connsiteY19" fmla="*/ 36618 h 295275"/>
                <a:gd name="connsiteX20" fmla="*/ 283845 w 276225"/>
                <a:gd name="connsiteY20" fmla="*/ 36618 h 295275"/>
                <a:gd name="connsiteX21" fmla="*/ 213360 w 276225"/>
                <a:gd name="connsiteY21" fmla="*/ 42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295275">
                  <a:moveTo>
                    <a:pt x="213360" y="423"/>
                  </a:moveTo>
                  <a:cubicBezTo>
                    <a:pt x="213360" y="423"/>
                    <a:pt x="213360" y="423"/>
                    <a:pt x="213360" y="423"/>
                  </a:cubicBezTo>
                  <a:lnTo>
                    <a:pt x="213360" y="423"/>
                  </a:lnTo>
                  <a:cubicBezTo>
                    <a:pt x="213360" y="423"/>
                    <a:pt x="213360" y="423"/>
                    <a:pt x="213360" y="423"/>
                  </a:cubicBezTo>
                  <a:cubicBezTo>
                    <a:pt x="211455" y="-529"/>
                    <a:pt x="210503" y="423"/>
                    <a:pt x="209550" y="423"/>
                  </a:cubicBezTo>
                  <a:cubicBezTo>
                    <a:pt x="204788" y="1376"/>
                    <a:pt x="197167" y="4233"/>
                    <a:pt x="187642" y="7091"/>
                  </a:cubicBezTo>
                  <a:lnTo>
                    <a:pt x="187642" y="135678"/>
                  </a:lnTo>
                  <a:lnTo>
                    <a:pt x="136208" y="135678"/>
                  </a:lnTo>
                  <a:lnTo>
                    <a:pt x="136208" y="22331"/>
                  </a:lnTo>
                  <a:cubicBezTo>
                    <a:pt x="98108" y="33761"/>
                    <a:pt x="59055" y="45191"/>
                    <a:pt x="58103" y="46143"/>
                  </a:cubicBezTo>
                  <a:cubicBezTo>
                    <a:pt x="15240" y="99483"/>
                    <a:pt x="0" y="215688"/>
                    <a:pt x="0" y="298556"/>
                  </a:cubicBezTo>
                  <a:lnTo>
                    <a:pt x="108585" y="298556"/>
                  </a:lnTo>
                  <a:lnTo>
                    <a:pt x="108585" y="148061"/>
                  </a:lnTo>
                  <a:lnTo>
                    <a:pt x="108585" y="148061"/>
                  </a:lnTo>
                  <a:lnTo>
                    <a:pt x="283845" y="148061"/>
                  </a:lnTo>
                  <a:lnTo>
                    <a:pt x="283845" y="148061"/>
                  </a:lnTo>
                  <a:lnTo>
                    <a:pt x="283845" y="148061"/>
                  </a:lnTo>
                  <a:lnTo>
                    <a:pt x="283845" y="62336"/>
                  </a:lnTo>
                  <a:lnTo>
                    <a:pt x="283845" y="62336"/>
                  </a:lnTo>
                  <a:lnTo>
                    <a:pt x="283845" y="36618"/>
                  </a:lnTo>
                  <a:lnTo>
                    <a:pt x="283845" y="36618"/>
                  </a:lnTo>
                  <a:cubicBezTo>
                    <a:pt x="255270" y="36618"/>
                    <a:pt x="229553" y="22331"/>
                    <a:pt x="213360" y="423"/>
                  </a:cubicBezTo>
                  <a:close/>
                </a:path>
              </a:pathLst>
            </a:custGeom>
            <a:solidFill>
              <a:srgbClr val="455256"/>
            </a:solidFill>
            <a:ln w="9525"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6A6C4EA4-FDE8-4C61-900A-49A44FBE78EF}"/>
                </a:ext>
              </a:extLst>
            </p:cNvPr>
            <p:cNvSpPr/>
            <p:nvPr/>
          </p:nvSpPr>
          <p:spPr>
            <a:xfrm>
              <a:off x="10586907" y="2591308"/>
              <a:ext cx="128457" cy="107047"/>
            </a:xfrm>
            <a:custGeom>
              <a:avLst/>
              <a:gdLst>
                <a:gd name="connsiteX0" fmla="*/ 0 w 171450"/>
                <a:gd name="connsiteY0" fmla="*/ 0 h 142875"/>
                <a:gd name="connsiteX1" fmla="*/ 0 w 171450"/>
                <a:gd name="connsiteY1" fmla="*/ 0 h 142875"/>
                <a:gd name="connsiteX2" fmla="*/ 0 w 171450"/>
                <a:gd name="connsiteY2" fmla="*/ 150495 h 142875"/>
                <a:gd name="connsiteX3" fmla="*/ 0 w 171450"/>
                <a:gd name="connsiteY3" fmla="*/ 150495 h 142875"/>
                <a:gd name="connsiteX4" fmla="*/ 32385 w 171450"/>
                <a:gd name="connsiteY4" fmla="*/ 150495 h 142875"/>
                <a:gd name="connsiteX5" fmla="*/ 32385 w 171450"/>
                <a:gd name="connsiteY5" fmla="*/ 75247 h 142875"/>
                <a:gd name="connsiteX6" fmla="*/ 144780 w 171450"/>
                <a:gd name="connsiteY6" fmla="*/ 75247 h 142875"/>
                <a:gd name="connsiteX7" fmla="*/ 144780 w 171450"/>
                <a:gd name="connsiteY7" fmla="*/ 150495 h 142875"/>
                <a:gd name="connsiteX8" fmla="*/ 176213 w 171450"/>
                <a:gd name="connsiteY8" fmla="*/ 150495 h 142875"/>
                <a:gd name="connsiteX9" fmla="*/ 175260 w 171450"/>
                <a:gd name="connsiteY9" fmla="*/ 0 h 142875"/>
                <a:gd name="connsiteX10" fmla="*/ 0 w 171450"/>
                <a:gd name="connsiteY10" fmla="*/ 0 h 142875"/>
                <a:gd name="connsiteX11" fmla="*/ 72390 w 171450"/>
                <a:gd name="connsiteY11" fmla="*/ 19050 h 142875"/>
                <a:gd name="connsiteX12" fmla="*/ 32385 w 171450"/>
                <a:gd name="connsiteY12" fmla="*/ 19050 h 142875"/>
                <a:gd name="connsiteX13" fmla="*/ 32385 w 171450"/>
                <a:gd name="connsiteY13" fmla="*/ 7620 h 142875"/>
                <a:gd name="connsiteX14" fmla="*/ 72390 w 171450"/>
                <a:gd name="connsiteY14" fmla="*/ 7620 h 142875"/>
                <a:gd name="connsiteX15" fmla="*/ 72390 w 171450"/>
                <a:gd name="connsiteY15" fmla="*/ 1905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142875">
                  <a:moveTo>
                    <a:pt x="0" y="0"/>
                  </a:moveTo>
                  <a:lnTo>
                    <a:pt x="0" y="0"/>
                  </a:lnTo>
                  <a:lnTo>
                    <a:pt x="0" y="150495"/>
                  </a:lnTo>
                  <a:lnTo>
                    <a:pt x="0" y="150495"/>
                  </a:lnTo>
                  <a:lnTo>
                    <a:pt x="32385" y="150495"/>
                  </a:lnTo>
                  <a:lnTo>
                    <a:pt x="32385" y="75247"/>
                  </a:lnTo>
                  <a:lnTo>
                    <a:pt x="144780" y="75247"/>
                  </a:lnTo>
                  <a:lnTo>
                    <a:pt x="144780" y="150495"/>
                  </a:lnTo>
                  <a:lnTo>
                    <a:pt x="176213" y="150495"/>
                  </a:lnTo>
                  <a:lnTo>
                    <a:pt x="175260" y="0"/>
                  </a:lnTo>
                  <a:lnTo>
                    <a:pt x="0" y="0"/>
                  </a:lnTo>
                  <a:close/>
                  <a:moveTo>
                    <a:pt x="72390" y="19050"/>
                  </a:moveTo>
                  <a:lnTo>
                    <a:pt x="32385" y="19050"/>
                  </a:lnTo>
                  <a:lnTo>
                    <a:pt x="32385" y="7620"/>
                  </a:lnTo>
                  <a:lnTo>
                    <a:pt x="72390" y="7620"/>
                  </a:lnTo>
                  <a:lnTo>
                    <a:pt x="72390" y="19050"/>
                  </a:lnTo>
                  <a:close/>
                </a:path>
              </a:pathLst>
            </a:custGeom>
            <a:solidFill>
              <a:srgbClr val="EA811F"/>
            </a:solidFill>
            <a:ln w="9525"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F72E3507-CC65-4720-B80A-EFE53C178C08}"/>
                </a:ext>
              </a:extLst>
            </p:cNvPr>
            <p:cNvSpPr/>
            <p:nvPr/>
          </p:nvSpPr>
          <p:spPr>
            <a:xfrm>
              <a:off x="10606890" y="2485688"/>
              <a:ext cx="35682" cy="92774"/>
            </a:xfrm>
            <a:custGeom>
              <a:avLst/>
              <a:gdLst>
                <a:gd name="connsiteX0" fmla="*/ 0 w 47625"/>
                <a:gd name="connsiteY0" fmla="*/ 15240 h 123825"/>
                <a:gd name="connsiteX1" fmla="*/ 0 w 47625"/>
                <a:gd name="connsiteY1" fmla="*/ 128588 h 123825"/>
                <a:gd name="connsiteX2" fmla="*/ 51435 w 47625"/>
                <a:gd name="connsiteY2" fmla="*/ 128588 h 123825"/>
                <a:gd name="connsiteX3" fmla="*/ 51435 w 47625"/>
                <a:gd name="connsiteY3" fmla="*/ 0 h 123825"/>
                <a:gd name="connsiteX4" fmla="*/ 40958 w 47625"/>
                <a:gd name="connsiteY4" fmla="*/ 2857 h 123825"/>
                <a:gd name="connsiteX5" fmla="*/ 0 w 47625"/>
                <a:gd name="connsiteY5" fmla="*/ 15240 h 123825"/>
                <a:gd name="connsiteX6" fmla="*/ 45720 w 47625"/>
                <a:gd name="connsiteY6" fmla="*/ 120015 h 123825"/>
                <a:gd name="connsiteX7" fmla="*/ 5715 w 47625"/>
                <a:gd name="connsiteY7" fmla="*/ 120015 h 123825"/>
                <a:gd name="connsiteX8" fmla="*/ 5715 w 47625"/>
                <a:gd name="connsiteY8" fmla="*/ 108585 h 123825"/>
                <a:gd name="connsiteX9" fmla="*/ 45720 w 47625"/>
                <a:gd name="connsiteY9" fmla="*/ 108585 h 123825"/>
                <a:gd name="connsiteX10" fmla="*/ 45720 w 47625"/>
                <a:gd name="connsiteY10" fmla="*/ 12001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23825">
                  <a:moveTo>
                    <a:pt x="0" y="15240"/>
                  </a:moveTo>
                  <a:lnTo>
                    <a:pt x="0" y="128588"/>
                  </a:lnTo>
                  <a:lnTo>
                    <a:pt x="51435" y="128588"/>
                  </a:lnTo>
                  <a:lnTo>
                    <a:pt x="51435" y="0"/>
                  </a:lnTo>
                  <a:cubicBezTo>
                    <a:pt x="48578" y="952"/>
                    <a:pt x="44767" y="1905"/>
                    <a:pt x="40958" y="2857"/>
                  </a:cubicBezTo>
                  <a:cubicBezTo>
                    <a:pt x="28575" y="6668"/>
                    <a:pt x="14288" y="11430"/>
                    <a:pt x="0" y="15240"/>
                  </a:cubicBezTo>
                  <a:close/>
                  <a:moveTo>
                    <a:pt x="45720" y="120015"/>
                  </a:moveTo>
                  <a:lnTo>
                    <a:pt x="5715" y="120015"/>
                  </a:lnTo>
                  <a:lnTo>
                    <a:pt x="5715" y="108585"/>
                  </a:lnTo>
                  <a:lnTo>
                    <a:pt x="45720" y="108585"/>
                  </a:lnTo>
                  <a:lnTo>
                    <a:pt x="45720" y="120015"/>
                  </a:lnTo>
                  <a:close/>
                </a:path>
              </a:pathLst>
            </a:custGeom>
            <a:solidFill>
              <a:srgbClr val="EA811F"/>
            </a:solidFill>
            <a:ln w="9525"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967D159-BED5-41BA-B72A-135E51DBA11C}"/>
                </a:ext>
              </a:extLst>
            </p:cNvPr>
            <p:cNvSpPr/>
            <p:nvPr/>
          </p:nvSpPr>
          <p:spPr>
            <a:xfrm>
              <a:off x="10611172" y="2597018"/>
              <a:ext cx="28546" cy="7136"/>
            </a:xfrm>
            <a:custGeom>
              <a:avLst/>
              <a:gdLst>
                <a:gd name="connsiteX0" fmla="*/ 0 w 38100"/>
                <a:gd name="connsiteY0" fmla="*/ 0 h 9525"/>
                <a:gd name="connsiteX1" fmla="*/ 40005 w 38100"/>
                <a:gd name="connsiteY1" fmla="*/ 0 h 9525"/>
                <a:gd name="connsiteX2" fmla="*/ 40005 w 38100"/>
                <a:gd name="connsiteY2" fmla="*/ 11430 h 9525"/>
                <a:gd name="connsiteX3" fmla="*/ 0 w 38100"/>
                <a:gd name="connsiteY3" fmla="*/ 11430 h 9525"/>
              </a:gdLst>
              <a:ahLst/>
              <a:cxnLst>
                <a:cxn ang="0">
                  <a:pos x="connsiteX0" y="connsiteY0"/>
                </a:cxn>
                <a:cxn ang="0">
                  <a:pos x="connsiteX1" y="connsiteY1"/>
                </a:cxn>
                <a:cxn ang="0">
                  <a:pos x="connsiteX2" y="connsiteY2"/>
                </a:cxn>
                <a:cxn ang="0">
                  <a:pos x="connsiteX3" y="connsiteY3"/>
                </a:cxn>
              </a:cxnLst>
              <a:rect l="l" t="t" r="r" b="b"/>
              <a:pathLst>
                <a:path w="38100" h="9525">
                  <a:moveTo>
                    <a:pt x="0" y="0"/>
                  </a:moveTo>
                  <a:lnTo>
                    <a:pt x="40005" y="0"/>
                  </a:lnTo>
                  <a:lnTo>
                    <a:pt x="40005" y="11430"/>
                  </a:lnTo>
                  <a:lnTo>
                    <a:pt x="0" y="11430"/>
                  </a:lnTo>
                  <a:close/>
                </a:path>
              </a:pathLst>
            </a:custGeom>
            <a:solidFill>
              <a:srgbClr val="455256"/>
            </a:solidFill>
            <a:ln w="9525"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17D64EF4-DAB4-4B22-885D-F68F35FB380C}"/>
                </a:ext>
              </a:extLst>
            </p:cNvPr>
            <p:cNvSpPr/>
            <p:nvPr/>
          </p:nvSpPr>
          <p:spPr>
            <a:xfrm>
              <a:off x="10611172" y="2567044"/>
              <a:ext cx="28546" cy="7136"/>
            </a:xfrm>
            <a:custGeom>
              <a:avLst/>
              <a:gdLst>
                <a:gd name="connsiteX0" fmla="*/ 0 w 38100"/>
                <a:gd name="connsiteY0" fmla="*/ 0 h 9525"/>
                <a:gd name="connsiteX1" fmla="*/ 40005 w 38100"/>
                <a:gd name="connsiteY1" fmla="*/ 0 h 9525"/>
                <a:gd name="connsiteX2" fmla="*/ 40005 w 38100"/>
                <a:gd name="connsiteY2" fmla="*/ 11430 h 9525"/>
                <a:gd name="connsiteX3" fmla="*/ 0 w 38100"/>
                <a:gd name="connsiteY3" fmla="*/ 11430 h 9525"/>
              </a:gdLst>
              <a:ahLst/>
              <a:cxnLst>
                <a:cxn ang="0">
                  <a:pos x="connsiteX0" y="connsiteY0"/>
                </a:cxn>
                <a:cxn ang="0">
                  <a:pos x="connsiteX1" y="connsiteY1"/>
                </a:cxn>
                <a:cxn ang="0">
                  <a:pos x="connsiteX2" y="connsiteY2"/>
                </a:cxn>
                <a:cxn ang="0">
                  <a:pos x="connsiteX3" y="connsiteY3"/>
                </a:cxn>
              </a:cxnLst>
              <a:rect l="l" t="t" r="r" b="b"/>
              <a:pathLst>
                <a:path w="38100" h="9525">
                  <a:moveTo>
                    <a:pt x="0" y="0"/>
                  </a:moveTo>
                  <a:lnTo>
                    <a:pt x="40005" y="0"/>
                  </a:lnTo>
                  <a:lnTo>
                    <a:pt x="40005" y="11430"/>
                  </a:lnTo>
                  <a:lnTo>
                    <a:pt x="0" y="11430"/>
                  </a:lnTo>
                  <a:close/>
                </a:path>
              </a:pathLst>
            </a:custGeom>
            <a:solidFill>
              <a:srgbClr val="455256"/>
            </a:solidFill>
            <a:ln w="9525"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E5D24143-6506-4007-BEC5-19DA347902DF}"/>
                </a:ext>
              </a:extLst>
            </p:cNvPr>
            <p:cNvSpPr/>
            <p:nvPr/>
          </p:nvSpPr>
          <p:spPr>
            <a:xfrm>
              <a:off x="10606890" y="2647686"/>
              <a:ext cx="85638" cy="49955"/>
            </a:xfrm>
            <a:custGeom>
              <a:avLst/>
              <a:gdLst>
                <a:gd name="connsiteX0" fmla="*/ 0 w 114300"/>
                <a:gd name="connsiteY0" fmla="*/ 0 h 66675"/>
                <a:gd name="connsiteX1" fmla="*/ 117158 w 114300"/>
                <a:gd name="connsiteY1" fmla="*/ 0 h 66675"/>
                <a:gd name="connsiteX2" fmla="*/ 117158 w 114300"/>
                <a:gd name="connsiteY2" fmla="*/ 75247 h 66675"/>
                <a:gd name="connsiteX3" fmla="*/ 0 w 114300"/>
                <a:gd name="connsiteY3" fmla="*/ 75247 h 66675"/>
              </a:gdLst>
              <a:ahLst/>
              <a:cxnLst>
                <a:cxn ang="0">
                  <a:pos x="connsiteX0" y="connsiteY0"/>
                </a:cxn>
                <a:cxn ang="0">
                  <a:pos x="connsiteX1" y="connsiteY1"/>
                </a:cxn>
                <a:cxn ang="0">
                  <a:pos x="connsiteX2" y="connsiteY2"/>
                </a:cxn>
                <a:cxn ang="0">
                  <a:pos x="connsiteX3" y="connsiteY3"/>
                </a:cxn>
              </a:cxnLst>
              <a:rect l="l" t="t" r="r" b="b"/>
              <a:pathLst>
                <a:path w="114300" h="66675">
                  <a:moveTo>
                    <a:pt x="0" y="0"/>
                  </a:moveTo>
                  <a:lnTo>
                    <a:pt x="117158" y="0"/>
                  </a:lnTo>
                  <a:lnTo>
                    <a:pt x="117158" y="75247"/>
                  </a:lnTo>
                  <a:lnTo>
                    <a:pt x="0" y="75247"/>
                  </a:ln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627516A-35BF-414C-9547-5F8C930CEFB4}"/>
                </a:ext>
              </a:extLst>
            </p:cNvPr>
            <p:cNvSpPr/>
            <p:nvPr/>
          </p:nvSpPr>
          <p:spPr>
            <a:xfrm>
              <a:off x="10430619" y="2369363"/>
              <a:ext cx="7136" cy="7136"/>
            </a:xfrm>
            <a:custGeom>
              <a:avLst/>
              <a:gdLst>
                <a:gd name="connsiteX0" fmla="*/ 0 w 9525"/>
                <a:gd name="connsiteY0" fmla="*/ 0 h 9525"/>
                <a:gd name="connsiteX1" fmla="*/ 9525 w 9525"/>
                <a:gd name="connsiteY1" fmla="*/ 9525 h 9525"/>
                <a:gd name="connsiteX2" fmla="*/ 5715 w 9525"/>
                <a:gd name="connsiteY2" fmla="*/ 5715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9525" y="9525"/>
                  </a:lnTo>
                  <a:cubicBezTo>
                    <a:pt x="8572" y="8572"/>
                    <a:pt x="6667" y="6668"/>
                    <a:pt x="5715" y="5715"/>
                  </a:cubicBezTo>
                  <a:cubicBezTo>
                    <a:pt x="3810" y="3810"/>
                    <a:pt x="1905" y="1905"/>
                    <a:pt x="0" y="0"/>
                  </a:cubicBezTo>
                  <a:close/>
                </a:path>
              </a:pathLst>
            </a:custGeom>
            <a:solidFill>
              <a:srgbClr val="DBA18F"/>
            </a:solidFill>
            <a:ln w="9525"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7A22FF48-53C4-4795-BF8B-02E5D5E99D58}"/>
                </a:ext>
              </a:extLst>
            </p:cNvPr>
            <p:cNvSpPr/>
            <p:nvPr/>
          </p:nvSpPr>
          <p:spPr>
            <a:xfrm>
              <a:off x="10447746" y="2386491"/>
              <a:ext cx="28546" cy="28546"/>
            </a:xfrm>
            <a:custGeom>
              <a:avLst/>
              <a:gdLst>
                <a:gd name="connsiteX0" fmla="*/ 14288 w 38100"/>
                <a:gd name="connsiteY0" fmla="*/ 9525 h 38100"/>
                <a:gd name="connsiteX1" fmla="*/ 0 w 38100"/>
                <a:gd name="connsiteY1" fmla="*/ 0 h 38100"/>
                <a:gd name="connsiteX2" fmla="*/ 42863 w 38100"/>
                <a:gd name="connsiteY2" fmla="*/ 42863 h 38100"/>
                <a:gd name="connsiteX3" fmla="*/ 42863 w 38100"/>
                <a:gd name="connsiteY3" fmla="*/ 13335 h 38100"/>
                <a:gd name="connsiteX4" fmla="*/ 14288 w 38100"/>
                <a:gd name="connsiteY4" fmla="*/ 952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288" y="9525"/>
                  </a:moveTo>
                  <a:cubicBezTo>
                    <a:pt x="9525" y="6668"/>
                    <a:pt x="4763" y="3810"/>
                    <a:pt x="0" y="0"/>
                  </a:cubicBezTo>
                  <a:lnTo>
                    <a:pt x="42863" y="42863"/>
                  </a:lnTo>
                  <a:lnTo>
                    <a:pt x="42863" y="13335"/>
                  </a:lnTo>
                  <a:cubicBezTo>
                    <a:pt x="33338" y="14288"/>
                    <a:pt x="21908" y="14288"/>
                    <a:pt x="14288" y="9525"/>
                  </a:cubicBezTo>
                  <a:close/>
                </a:path>
              </a:pathLst>
            </a:custGeom>
            <a:solidFill>
              <a:srgbClr val="DBAC90"/>
            </a:solidFill>
            <a:ln w="9525"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D65D1054-761B-4CE4-BCFF-908551320DC1}"/>
                </a:ext>
              </a:extLst>
            </p:cNvPr>
            <p:cNvSpPr/>
            <p:nvPr/>
          </p:nvSpPr>
          <p:spPr>
            <a:xfrm>
              <a:off x="10421342" y="2360800"/>
              <a:ext cx="7136" cy="7136"/>
            </a:xfrm>
            <a:custGeom>
              <a:avLst/>
              <a:gdLst>
                <a:gd name="connsiteX0" fmla="*/ 0 w 9525"/>
                <a:gd name="connsiteY0" fmla="*/ 2857 h 9525"/>
                <a:gd name="connsiteX1" fmla="*/ 12383 w 9525"/>
                <a:gd name="connsiteY1" fmla="*/ 12382 h 9525"/>
                <a:gd name="connsiteX2" fmla="*/ 0 w 9525"/>
                <a:gd name="connsiteY2" fmla="*/ 0 h 9525"/>
                <a:gd name="connsiteX3" fmla="*/ 0 w 9525"/>
                <a:gd name="connsiteY3" fmla="*/ 2857 h 9525"/>
              </a:gdLst>
              <a:ahLst/>
              <a:cxnLst>
                <a:cxn ang="0">
                  <a:pos x="connsiteX0" y="connsiteY0"/>
                </a:cxn>
                <a:cxn ang="0">
                  <a:pos x="connsiteX1" y="connsiteY1"/>
                </a:cxn>
                <a:cxn ang="0">
                  <a:pos x="connsiteX2" y="connsiteY2"/>
                </a:cxn>
                <a:cxn ang="0">
                  <a:pos x="connsiteX3" y="connsiteY3"/>
                </a:cxn>
              </a:cxnLst>
              <a:rect l="l" t="t" r="r" b="b"/>
              <a:pathLst>
                <a:path w="9525" h="9525">
                  <a:moveTo>
                    <a:pt x="0" y="2857"/>
                  </a:moveTo>
                  <a:cubicBezTo>
                    <a:pt x="3810" y="5715"/>
                    <a:pt x="8573" y="8573"/>
                    <a:pt x="12383" y="12382"/>
                  </a:cubicBezTo>
                  <a:lnTo>
                    <a:pt x="0" y="0"/>
                  </a:lnTo>
                  <a:lnTo>
                    <a:pt x="0" y="2857"/>
                  </a:lnTo>
                  <a:close/>
                </a:path>
              </a:pathLst>
            </a:custGeom>
            <a:solidFill>
              <a:srgbClr val="F9CFB3"/>
            </a:solidFill>
            <a:ln w="9525"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E173FC70-CB41-4230-A22C-077A61D76699}"/>
                </a:ext>
              </a:extLst>
            </p:cNvPr>
            <p:cNvSpPr/>
            <p:nvPr/>
          </p:nvSpPr>
          <p:spPr>
            <a:xfrm>
              <a:off x="10437755" y="2376500"/>
              <a:ext cx="7136" cy="7136"/>
            </a:xfrm>
            <a:custGeom>
              <a:avLst/>
              <a:gdLst>
                <a:gd name="connsiteX0" fmla="*/ 14288 w 9525"/>
                <a:gd name="connsiteY0" fmla="*/ 13335 h 9525"/>
                <a:gd name="connsiteX1" fmla="*/ 0 w 9525"/>
                <a:gd name="connsiteY1" fmla="*/ 0 h 9525"/>
                <a:gd name="connsiteX2" fmla="*/ 14288 w 9525"/>
                <a:gd name="connsiteY2" fmla="*/ 13335 h 9525"/>
              </a:gdLst>
              <a:ahLst/>
              <a:cxnLst>
                <a:cxn ang="0">
                  <a:pos x="connsiteX0" y="connsiteY0"/>
                </a:cxn>
                <a:cxn ang="0">
                  <a:pos x="connsiteX1" y="connsiteY1"/>
                </a:cxn>
                <a:cxn ang="0">
                  <a:pos x="connsiteX2" y="connsiteY2"/>
                </a:cxn>
              </a:cxnLst>
              <a:rect l="l" t="t" r="r" b="b"/>
              <a:pathLst>
                <a:path w="9525" h="9525">
                  <a:moveTo>
                    <a:pt x="14288" y="13335"/>
                  </a:moveTo>
                  <a:lnTo>
                    <a:pt x="0" y="0"/>
                  </a:lnTo>
                  <a:cubicBezTo>
                    <a:pt x="4763" y="4763"/>
                    <a:pt x="8572" y="9525"/>
                    <a:pt x="14288" y="13335"/>
                  </a:cubicBezTo>
                  <a:close/>
                </a:path>
              </a:pathLst>
            </a:custGeom>
            <a:solidFill>
              <a:srgbClr val="F9CFB3"/>
            </a:solidFill>
            <a:ln w="9525"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15C20FCE-0BC2-4EC6-AD3B-E9EDA3B51EE1}"/>
                </a:ext>
              </a:extLst>
            </p:cNvPr>
            <p:cNvSpPr/>
            <p:nvPr/>
          </p:nvSpPr>
          <p:spPr>
            <a:xfrm>
              <a:off x="10480574" y="2228061"/>
              <a:ext cx="107047" cy="164139"/>
            </a:xfrm>
            <a:custGeom>
              <a:avLst/>
              <a:gdLst>
                <a:gd name="connsiteX0" fmla="*/ 133350 w 142875"/>
                <a:gd name="connsiteY0" fmla="*/ 19050 h 219075"/>
                <a:gd name="connsiteX1" fmla="*/ 128588 w 142875"/>
                <a:gd name="connsiteY1" fmla="*/ 29528 h 219075"/>
                <a:gd name="connsiteX2" fmla="*/ 128588 w 142875"/>
                <a:gd name="connsiteY2" fmla="*/ 29528 h 219075"/>
                <a:gd name="connsiteX3" fmla="*/ 125730 w 142875"/>
                <a:gd name="connsiteY3" fmla="*/ 38100 h 219075"/>
                <a:gd name="connsiteX4" fmla="*/ 115252 w 142875"/>
                <a:gd name="connsiteY4" fmla="*/ 38100 h 219075"/>
                <a:gd name="connsiteX5" fmla="*/ 117158 w 142875"/>
                <a:gd name="connsiteY5" fmla="*/ 13335 h 219075"/>
                <a:gd name="connsiteX6" fmla="*/ 117158 w 142875"/>
                <a:gd name="connsiteY6" fmla="*/ 0 h 219075"/>
                <a:gd name="connsiteX7" fmla="*/ 0 w 142875"/>
                <a:gd name="connsiteY7" fmla="*/ 6668 h 219075"/>
                <a:gd name="connsiteX8" fmla="*/ 0 w 142875"/>
                <a:gd name="connsiteY8" fmla="*/ 225742 h 219075"/>
                <a:gd name="connsiteX9" fmla="*/ 0 w 142875"/>
                <a:gd name="connsiteY9" fmla="*/ 225742 h 219075"/>
                <a:gd name="connsiteX10" fmla="*/ 28575 w 142875"/>
                <a:gd name="connsiteY10" fmla="*/ 221933 h 219075"/>
                <a:gd name="connsiteX11" fmla="*/ 60008 w 142875"/>
                <a:gd name="connsiteY11" fmla="*/ 194310 h 219075"/>
                <a:gd name="connsiteX12" fmla="*/ 82867 w 142875"/>
                <a:gd name="connsiteY12" fmla="*/ 176213 h 219075"/>
                <a:gd name="connsiteX13" fmla="*/ 94297 w 142875"/>
                <a:gd name="connsiteY13" fmla="*/ 164783 h 219075"/>
                <a:gd name="connsiteX14" fmla="*/ 103822 w 142875"/>
                <a:gd name="connsiteY14" fmla="*/ 145733 h 219075"/>
                <a:gd name="connsiteX15" fmla="*/ 113347 w 142875"/>
                <a:gd name="connsiteY15" fmla="*/ 110490 h 219075"/>
                <a:gd name="connsiteX16" fmla="*/ 133350 w 142875"/>
                <a:gd name="connsiteY16" fmla="*/ 89535 h 219075"/>
                <a:gd name="connsiteX17" fmla="*/ 143827 w 142875"/>
                <a:gd name="connsiteY17" fmla="*/ 29528 h 219075"/>
                <a:gd name="connsiteX18" fmla="*/ 133350 w 142875"/>
                <a:gd name="connsiteY18" fmla="*/ 1905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5" h="219075">
                  <a:moveTo>
                    <a:pt x="133350" y="19050"/>
                  </a:moveTo>
                  <a:cubicBezTo>
                    <a:pt x="129540" y="21908"/>
                    <a:pt x="131445" y="27622"/>
                    <a:pt x="128588" y="29528"/>
                  </a:cubicBezTo>
                  <a:cubicBezTo>
                    <a:pt x="128588" y="29528"/>
                    <a:pt x="128588" y="29528"/>
                    <a:pt x="128588" y="29528"/>
                  </a:cubicBezTo>
                  <a:cubicBezTo>
                    <a:pt x="127635" y="32385"/>
                    <a:pt x="126683" y="35243"/>
                    <a:pt x="125730" y="38100"/>
                  </a:cubicBezTo>
                  <a:lnTo>
                    <a:pt x="115252" y="38100"/>
                  </a:lnTo>
                  <a:cubicBezTo>
                    <a:pt x="114300" y="29528"/>
                    <a:pt x="117158" y="15240"/>
                    <a:pt x="117158" y="13335"/>
                  </a:cubicBezTo>
                  <a:cubicBezTo>
                    <a:pt x="117158" y="8572"/>
                    <a:pt x="117158" y="4763"/>
                    <a:pt x="117158" y="0"/>
                  </a:cubicBezTo>
                  <a:cubicBezTo>
                    <a:pt x="69533" y="5715"/>
                    <a:pt x="31433" y="7620"/>
                    <a:pt x="0" y="6668"/>
                  </a:cubicBezTo>
                  <a:lnTo>
                    <a:pt x="0" y="225742"/>
                  </a:lnTo>
                  <a:cubicBezTo>
                    <a:pt x="0" y="225742"/>
                    <a:pt x="0" y="225742"/>
                    <a:pt x="0" y="225742"/>
                  </a:cubicBezTo>
                  <a:cubicBezTo>
                    <a:pt x="10477" y="226695"/>
                    <a:pt x="20955" y="225742"/>
                    <a:pt x="28575" y="221933"/>
                  </a:cubicBezTo>
                  <a:cubicBezTo>
                    <a:pt x="41910" y="215265"/>
                    <a:pt x="50483" y="204788"/>
                    <a:pt x="60008" y="194310"/>
                  </a:cubicBezTo>
                  <a:cubicBezTo>
                    <a:pt x="66675" y="187642"/>
                    <a:pt x="75247" y="181928"/>
                    <a:pt x="82867" y="176213"/>
                  </a:cubicBezTo>
                  <a:cubicBezTo>
                    <a:pt x="87630" y="173355"/>
                    <a:pt x="91440" y="169545"/>
                    <a:pt x="94297" y="164783"/>
                  </a:cubicBezTo>
                  <a:cubicBezTo>
                    <a:pt x="98108" y="159067"/>
                    <a:pt x="101917" y="152400"/>
                    <a:pt x="103822" y="145733"/>
                  </a:cubicBezTo>
                  <a:cubicBezTo>
                    <a:pt x="106680" y="135255"/>
                    <a:pt x="105727" y="119063"/>
                    <a:pt x="113347" y="110490"/>
                  </a:cubicBezTo>
                  <a:cubicBezTo>
                    <a:pt x="120967" y="102870"/>
                    <a:pt x="127635" y="100013"/>
                    <a:pt x="133350" y="89535"/>
                  </a:cubicBezTo>
                  <a:cubicBezTo>
                    <a:pt x="141922" y="71438"/>
                    <a:pt x="144780" y="49530"/>
                    <a:pt x="143827" y="29528"/>
                  </a:cubicBezTo>
                  <a:cubicBezTo>
                    <a:pt x="143827" y="22860"/>
                    <a:pt x="140970" y="13335"/>
                    <a:pt x="133350" y="19050"/>
                  </a:cubicBezTo>
                  <a:close/>
                </a:path>
              </a:pathLst>
            </a:custGeom>
            <a:solidFill>
              <a:srgbClr val="E6B494"/>
            </a:solidFill>
            <a:ln w="9525"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F2F14CC0-7C11-4F8B-9CE1-7E1AAC8E21C7}"/>
                </a:ext>
              </a:extLst>
            </p:cNvPr>
            <p:cNvSpPr/>
            <p:nvPr/>
          </p:nvSpPr>
          <p:spPr>
            <a:xfrm>
              <a:off x="10372682" y="2212361"/>
              <a:ext cx="107047" cy="178412"/>
            </a:xfrm>
            <a:custGeom>
              <a:avLst/>
              <a:gdLst>
                <a:gd name="connsiteX0" fmla="*/ 25893 w 142875"/>
                <a:gd name="connsiteY0" fmla="*/ 30480 h 238125"/>
                <a:gd name="connsiteX1" fmla="*/ 25893 w 142875"/>
                <a:gd name="connsiteY1" fmla="*/ 52388 h 238125"/>
                <a:gd name="connsiteX2" fmla="*/ 25893 w 142875"/>
                <a:gd name="connsiteY2" fmla="*/ 59055 h 238125"/>
                <a:gd name="connsiteX3" fmla="*/ 12558 w 142875"/>
                <a:gd name="connsiteY3" fmla="*/ 59055 h 238125"/>
                <a:gd name="connsiteX4" fmla="*/ 12558 w 142875"/>
                <a:gd name="connsiteY4" fmla="*/ 53340 h 238125"/>
                <a:gd name="connsiteX5" fmla="*/ 12558 w 142875"/>
                <a:gd name="connsiteY5" fmla="*/ 43815 h 238125"/>
                <a:gd name="connsiteX6" fmla="*/ 10653 w 142875"/>
                <a:gd name="connsiteY6" fmla="*/ 40005 h 238125"/>
                <a:gd name="connsiteX7" fmla="*/ 175 w 142875"/>
                <a:gd name="connsiteY7" fmla="*/ 49530 h 238125"/>
                <a:gd name="connsiteX8" fmla="*/ 10653 w 142875"/>
                <a:gd name="connsiteY8" fmla="*/ 109538 h 238125"/>
                <a:gd name="connsiteX9" fmla="*/ 30655 w 142875"/>
                <a:gd name="connsiteY9" fmla="*/ 130493 h 238125"/>
                <a:gd name="connsiteX10" fmla="*/ 40180 w 142875"/>
                <a:gd name="connsiteY10" fmla="*/ 165735 h 238125"/>
                <a:gd name="connsiteX11" fmla="*/ 49705 w 142875"/>
                <a:gd name="connsiteY11" fmla="*/ 184785 h 238125"/>
                <a:gd name="connsiteX12" fmla="*/ 65898 w 142875"/>
                <a:gd name="connsiteY12" fmla="*/ 199072 h 238125"/>
                <a:gd name="connsiteX13" fmla="*/ 65898 w 142875"/>
                <a:gd name="connsiteY13" fmla="*/ 196215 h 238125"/>
                <a:gd name="connsiteX14" fmla="*/ 78280 w 142875"/>
                <a:gd name="connsiteY14" fmla="*/ 208597 h 238125"/>
                <a:gd name="connsiteX15" fmla="*/ 78280 w 142875"/>
                <a:gd name="connsiteY15" fmla="*/ 208597 h 238125"/>
                <a:gd name="connsiteX16" fmla="*/ 83995 w 142875"/>
                <a:gd name="connsiteY16" fmla="*/ 213360 h 238125"/>
                <a:gd name="connsiteX17" fmla="*/ 87805 w 142875"/>
                <a:gd name="connsiteY17" fmla="*/ 217170 h 238125"/>
                <a:gd name="connsiteX18" fmla="*/ 87805 w 142875"/>
                <a:gd name="connsiteY18" fmla="*/ 217170 h 238125"/>
                <a:gd name="connsiteX19" fmla="*/ 102093 w 142875"/>
                <a:gd name="connsiteY19" fmla="*/ 230505 h 238125"/>
                <a:gd name="connsiteX20" fmla="*/ 102093 w 142875"/>
                <a:gd name="connsiteY20" fmla="*/ 230505 h 238125"/>
                <a:gd name="connsiteX21" fmla="*/ 116380 w 142875"/>
                <a:gd name="connsiteY21" fmla="*/ 240030 h 238125"/>
                <a:gd name="connsiteX22" fmla="*/ 144955 w 142875"/>
                <a:gd name="connsiteY22" fmla="*/ 243840 h 238125"/>
                <a:gd name="connsiteX23" fmla="*/ 144955 w 142875"/>
                <a:gd name="connsiteY23" fmla="*/ 26670 h 238125"/>
                <a:gd name="connsiteX24" fmla="*/ 27798 w 142875"/>
                <a:gd name="connsiteY24" fmla="*/ 0 h 238125"/>
                <a:gd name="connsiteX25" fmla="*/ 25893 w 142875"/>
                <a:gd name="connsiteY25" fmla="*/ 3048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875" h="238125">
                  <a:moveTo>
                    <a:pt x="25893" y="30480"/>
                  </a:moveTo>
                  <a:cubicBezTo>
                    <a:pt x="25893" y="38100"/>
                    <a:pt x="24940" y="43815"/>
                    <a:pt x="25893" y="52388"/>
                  </a:cubicBezTo>
                  <a:cubicBezTo>
                    <a:pt x="25893" y="54292"/>
                    <a:pt x="25893" y="57150"/>
                    <a:pt x="25893" y="59055"/>
                  </a:cubicBezTo>
                  <a:lnTo>
                    <a:pt x="12558" y="59055"/>
                  </a:lnTo>
                  <a:cubicBezTo>
                    <a:pt x="12558" y="57150"/>
                    <a:pt x="12558" y="54292"/>
                    <a:pt x="12558" y="53340"/>
                  </a:cubicBezTo>
                  <a:cubicBezTo>
                    <a:pt x="12558" y="50482"/>
                    <a:pt x="12558" y="46672"/>
                    <a:pt x="12558" y="43815"/>
                  </a:cubicBezTo>
                  <a:cubicBezTo>
                    <a:pt x="12558" y="41910"/>
                    <a:pt x="11605" y="40957"/>
                    <a:pt x="10653" y="40005"/>
                  </a:cubicBezTo>
                  <a:cubicBezTo>
                    <a:pt x="3033" y="34290"/>
                    <a:pt x="175" y="43815"/>
                    <a:pt x="175" y="49530"/>
                  </a:cubicBezTo>
                  <a:cubicBezTo>
                    <a:pt x="-777" y="69532"/>
                    <a:pt x="2080" y="91440"/>
                    <a:pt x="10653" y="109538"/>
                  </a:cubicBezTo>
                  <a:cubicBezTo>
                    <a:pt x="15415" y="120015"/>
                    <a:pt x="23035" y="122872"/>
                    <a:pt x="30655" y="130493"/>
                  </a:cubicBezTo>
                  <a:cubicBezTo>
                    <a:pt x="38275" y="139065"/>
                    <a:pt x="37323" y="155258"/>
                    <a:pt x="40180" y="165735"/>
                  </a:cubicBezTo>
                  <a:cubicBezTo>
                    <a:pt x="42085" y="173355"/>
                    <a:pt x="44943" y="179070"/>
                    <a:pt x="49705" y="184785"/>
                  </a:cubicBezTo>
                  <a:cubicBezTo>
                    <a:pt x="54468" y="190500"/>
                    <a:pt x="60183" y="195263"/>
                    <a:pt x="65898" y="199072"/>
                  </a:cubicBezTo>
                  <a:lnTo>
                    <a:pt x="65898" y="196215"/>
                  </a:lnTo>
                  <a:lnTo>
                    <a:pt x="78280" y="208597"/>
                  </a:lnTo>
                  <a:lnTo>
                    <a:pt x="78280" y="208597"/>
                  </a:lnTo>
                  <a:cubicBezTo>
                    <a:pt x="80185" y="210502"/>
                    <a:pt x="82090" y="211455"/>
                    <a:pt x="83995" y="213360"/>
                  </a:cubicBezTo>
                  <a:cubicBezTo>
                    <a:pt x="84948" y="214313"/>
                    <a:pt x="86853" y="216218"/>
                    <a:pt x="87805" y="217170"/>
                  </a:cubicBezTo>
                  <a:lnTo>
                    <a:pt x="87805" y="217170"/>
                  </a:lnTo>
                  <a:lnTo>
                    <a:pt x="102093" y="230505"/>
                  </a:lnTo>
                  <a:lnTo>
                    <a:pt x="102093" y="230505"/>
                  </a:lnTo>
                  <a:cubicBezTo>
                    <a:pt x="105903" y="234315"/>
                    <a:pt x="110665" y="237172"/>
                    <a:pt x="116380" y="240030"/>
                  </a:cubicBezTo>
                  <a:cubicBezTo>
                    <a:pt x="124000" y="243840"/>
                    <a:pt x="135430" y="243840"/>
                    <a:pt x="144955" y="243840"/>
                  </a:cubicBezTo>
                  <a:lnTo>
                    <a:pt x="144955" y="26670"/>
                  </a:lnTo>
                  <a:cubicBezTo>
                    <a:pt x="73518" y="24765"/>
                    <a:pt x="40180" y="8572"/>
                    <a:pt x="27798" y="0"/>
                  </a:cubicBezTo>
                  <a:cubicBezTo>
                    <a:pt x="24940" y="10477"/>
                    <a:pt x="25893" y="20955"/>
                    <a:pt x="25893" y="30480"/>
                  </a:cubicBezTo>
                  <a:close/>
                </a:path>
              </a:pathLst>
            </a:custGeom>
            <a:solidFill>
              <a:srgbClr val="F9CFB3"/>
            </a:solidFill>
            <a:ln w="9525"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B3A32AC4-2947-4673-92F9-7D1FEB7418B8}"/>
                </a:ext>
              </a:extLst>
            </p:cNvPr>
            <p:cNvSpPr/>
            <p:nvPr/>
          </p:nvSpPr>
          <p:spPr>
            <a:xfrm>
              <a:off x="10392082" y="2176284"/>
              <a:ext cx="85638" cy="49955"/>
            </a:xfrm>
            <a:custGeom>
              <a:avLst/>
              <a:gdLst>
                <a:gd name="connsiteX0" fmla="*/ 51435 w 114300"/>
                <a:gd name="connsiteY0" fmla="*/ 526 h 66675"/>
                <a:gd name="connsiteX1" fmla="*/ 0 w 114300"/>
                <a:gd name="connsiteY1" fmla="*/ 48151 h 66675"/>
                <a:gd name="connsiteX2" fmla="*/ 0 w 114300"/>
                <a:gd name="connsiteY2" fmla="*/ 49104 h 66675"/>
                <a:gd name="connsiteX3" fmla="*/ 117157 w 114300"/>
                <a:gd name="connsiteY3" fmla="*/ 75774 h 66675"/>
                <a:gd name="connsiteX4" fmla="*/ 117157 w 114300"/>
                <a:gd name="connsiteY4" fmla="*/ 2431 h 66675"/>
                <a:gd name="connsiteX5" fmla="*/ 107632 w 114300"/>
                <a:gd name="connsiteY5" fmla="*/ 3384 h 66675"/>
                <a:gd name="connsiteX6" fmla="*/ 51435 w 114300"/>
                <a:gd name="connsiteY6" fmla="*/ 52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66675">
                  <a:moveTo>
                    <a:pt x="51435" y="526"/>
                  </a:moveTo>
                  <a:cubicBezTo>
                    <a:pt x="25717" y="2431"/>
                    <a:pt x="2857" y="21481"/>
                    <a:pt x="0" y="48151"/>
                  </a:cubicBezTo>
                  <a:cubicBezTo>
                    <a:pt x="0" y="48151"/>
                    <a:pt x="0" y="49104"/>
                    <a:pt x="0" y="49104"/>
                  </a:cubicBezTo>
                  <a:cubicBezTo>
                    <a:pt x="13335" y="57676"/>
                    <a:pt x="46673" y="72916"/>
                    <a:pt x="117157" y="75774"/>
                  </a:cubicBezTo>
                  <a:lnTo>
                    <a:pt x="117157" y="2431"/>
                  </a:lnTo>
                  <a:cubicBezTo>
                    <a:pt x="114300" y="2431"/>
                    <a:pt x="111443" y="3384"/>
                    <a:pt x="107632" y="3384"/>
                  </a:cubicBezTo>
                  <a:cubicBezTo>
                    <a:pt x="89535" y="2431"/>
                    <a:pt x="70485" y="-1379"/>
                    <a:pt x="51435" y="526"/>
                  </a:cubicBezTo>
                  <a:close/>
                </a:path>
              </a:pathLst>
            </a:custGeom>
            <a:solidFill>
              <a:srgbClr val="E8BB95"/>
            </a:solidFill>
            <a:ln w="9525"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12E9D5D2-CD90-47B0-9C44-5A9D5CBD25A8}"/>
                </a:ext>
              </a:extLst>
            </p:cNvPr>
            <p:cNvSpPr/>
            <p:nvPr/>
          </p:nvSpPr>
          <p:spPr>
            <a:xfrm>
              <a:off x="10480574" y="2159838"/>
              <a:ext cx="85638" cy="71365"/>
            </a:xfrm>
            <a:custGeom>
              <a:avLst/>
              <a:gdLst>
                <a:gd name="connsiteX0" fmla="*/ 60008 w 114300"/>
                <a:gd name="connsiteY0" fmla="*/ 7237 h 95250"/>
                <a:gd name="connsiteX1" fmla="*/ 49530 w 114300"/>
                <a:gd name="connsiteY1" fmla="*/ 570 h 95250"/>
                <a:gd name="connsiteX2" fmla="*/ 42863 w 114300"/>
                <a:gd name="connsiteY2" fmla="*/ 2475 h 95250"/>
                <a:gd name="connsiteX3" fmla="*/ 0 w 114300"/>
                <a:gd name="connsiteY3" fmla="*/ 24382 h 95250"/>
                <a:gd name="connsiteX4" fmla="*/ 0 w 114300"/>
                <a:gd name="connsiteY4" fmla="*/ 96772 h 95250"/>
                <a:gd name="connsiteX5" fmla="*/ 117158 w 114300"/>
                <a:gd name="connsiteY5" fmla="*/ 90105 h 95250"/>
                <a:gd name="connsiteX6" fmla="*/ 114300 w 114300"/>
                <a:gd name="connsiteY6" fmla="*/ 50100 h 95250"/>
                <a:gd name="connsiteX7" fmla="*/ 60008 w 114300"/>
                <a:gd name="connsiteY7" fmla="*/ 72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95250">
                  <a:moveTo>
                    <a:pt x="60008" y="7237"/>
                  </a:moveTo>
                  <a:cubicBezTo>
                    <a:pt x="57150" y="5332"/>
                    <a:pt x="52388" y="570"/>
                    <a:pt x="49530" y="570"/>
                  </a:cubicBezTo>
                  <a:cubicBezTo>
                    <a:pt x="44767" y="-383"/>
                    <a:pt x="47625" y="-383"/>
                    <a:pt x="42863" y="2475"/>
                  </a:cubicBezTo>
                  <a:cubicBezTo>
                    <a:pt x="26670" y="12000"/>
                    <a:pt x="17145" y="21525"/>
                    <a:pt x="0" y="24382"/>
                  </a:cubicBezTo>
                  <a:lnTo>
                    <a:pt x="0" y="96772"/>
                  </a:lnTo>
                  <a:cubicBezTo>
                    <a:pt x="31433" y="97725"/>
                    <a:pt x="69533" y="96772"/>
                    <a:pt x="117158" y="90105"/>
                  </a:cubicBezTo>
                  <a:cubicBezTo>
                    <a:pt x="117158" y="76770"/>
                    <a:pt x="117158" y="63435"/>
                    <a:pt x="114300" y="50100"/>
                  </a:cubicBezTo>
                  <a:cubicBezTo>
                    <a:pt x="108585" y="28192"/>
                    <a:pt x="77152" y="17715"/>
                    <a:pt x="60008" y="7237"/>
                  </a:cubicBezTo>
                  <a:close/>
                </a:path>
              </a:pathLst>
            </a:custGeom>
            <a:solidFill>
              <a:srgbClr val="D5A378"/>
            </a:solidFill>
            <a:ln w="9525"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DD0AAE87-CD4F-45D1-895A-CFBB5352A822}"/>
                </a:ext>
              </a:extLst>
            </p:cNvPr>
            <p:cNvSpPr/>
            <p:nvPr/>
          </p:nvSpPr>
          <p:spPr>
            <a:xfrm>
              <a:off x="10480574" y="2089613"/>
              <a:ext cx="99911" cy="164139"/>
            </a:xfrm>
            <a:custGeom>
              <a:avLst/>
              <a:gdLst>
                <a:gd name="connsiteX0" fmla="*/ 48577 w 133350"/>
                <a:gd name="connsiteY0" fmla="*/ 6668 h 219075"/>
                <a:gd name="connsiteX1" fmla="*/ 37147 w 133350"/>
                <a:gd name="connsiteY1" fmla="*/ 9525 h 219075"/>
                <a:gd name="connsiteX2" fmla="*/ 11430 w 133350"/>
                <a:gd name="connsiteY2" fmla="*/ 1905 h 219075"/>
                <a:gd name="connsiteX3" fmla="*/ 0 w 133350"/>
                <a:gd name="connsiteY3" fmla="*/ 0 h 219075"/>
                <a:gd name="connsiteX4" fmla="*/ 0 w 133350"/>
                <a:gd name="connsiteY4" fmla="*/ 118110 h 219075"/>
                <a:gd name="connsiteX5" fmla="*/ 42863 w 133350"/>
                <a:gd name="connsiteY5" fmla="*/ 96203 h 219075"/>
                <a:gd name="connsiteX6" fmla="*/ 49530 w 133350"/>
                <a:gd name="connsiteY6" fmla="*/ 94298 h 219075"/>
                <a:gd name="connsiteX7" fmla="*/ 60008 w 133350"/>
                <a:gd name="connsiteY7" fmla="*/ 100965 h 219075"/>
                <a:gd name="connsiteX8" fmla="*/ 114300 w 133350"/>
                <a:gd name="connsiteY8" fmla="*/ 144780 h 219075"/>
                <a:gd name="connsiteX9" fmla="*/ 117158 w 133350"/>
                <a:gd name="connsiteY9" fmla="*/ 184785 h 219075"/>
                <a:gd name="connsiteX10" fmla="*/ 117158 w 133350"/>
                <a:gd name="connsiteY10" fmla="*/ 198120 h 219075"/>
                <a:gd name="connsiteX11" fmla="*/ 115252 w 133350"/>
                <a:gd name="connsiteY11" fmla="*/ 222885 h 219075"/>
                <a:gd name="connsiteX12" fmla="*/ 125730 w 133350"/>
                <a:gd name="connsiteY12" fmla="*/ 222885 h 219075"/>
                <a:gd name="connsiteX13" fmla="*/ 128588 w 133350"/>
                <a:gd name="connsiteY13" fmla="*/ 214313 h 219075"/>
                <a:gd name="connsiteX14" fmla="*/ 135255 w 133350"/>
                <a:gd name="connsiteY14" fmla="*/ 191453 h 219075"/>
                <a:gd name="connsiteX15" fmla="*/ 140017 w 133350"/>
                <a:gd name="connsiteY15" fmla="*/ 148590 h 219075"/>
                <a:gd name="connsiteX16" fmla="*/ 124777 w 133350"/>
                <a:gd name="connsiteY16" fmla="*/ 52388 h 219075"/>
                <a:gd name="connsiteX17" fmla="*/ 48577 w 133350"/>
                <a:gd name="connsiteY17" fmla="*/ 666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350" h="219075">
                  <a:moveTo>
                    <a:pt x="48577" y="6668"/>
                  </a:moveTo>
                  <a:cubicBezTo>
                    <a:pt x="47625" y="6668"/>
                    <a:pt x="35242" y="7620"/>
                    <a:pt x="37147" y="9525"/>
                  </a:cubicBezTo>
                  <a:cubicBezTo>
                    <a:pt x="30480" y="3810"/>
                    <a:pt x="19050" y="3810"/>
                    <a:pt x="11430" y="1905"/>
                  </a:cubicBezTo>
                  <a:cubicBezTo>
                    <a:pt x="7620" y="952"/>
                    <a:pt x="3810" y="952"/>
                    <a:pt x="0" y="0"/>
                  </a:cubicBezTo>
                  <a:lnTo>
                    <a:pt x="0" y="118110"/>
                  </a:lnTo>
                  <a:cubicBezTo>
                    <a:pt x="17145" y="115253"/>
                    <a:pt x="27622" y="105728"/>
                    <a:pt x="42863" y="96203"/>
                  </a:cubicBezTo>
                  <a:cubicBezTo>
                    <a:pt x="47625" y="93345"/>
                    <a:pt x="44767" y="92393"/>
                    <a:pt x="49530" y="94298"/>
                  </a:cubicBezTo>
                  <a:cubicBezTo>
                    <a:pt x="53340" y="95250"/>
                    <a:pt x="57150" y="100013"/>
                    <a:pt x="60008" y="100965"/>
                  </a:cubicBezTo>
                  <a:cubicBezTo>
                    <a:pt x="77152" y="111443"/>
                    <a:pt x="108585" y="121920"/>
                    <a:pt x="114300" y="144780"/>
                  </a:cubicBezTo>
                  <a:cubicBezTo>
                    <a:pt x="117158" y="158115"/>
                    <a:pt x="117158" y="171450"/>
                    <a:pt x="117158" y="184785"/>
                  </a:cubicBezTo>
                  <a:cubicBezTo>
                    <a:pt x="117158" y="189548"/>
                    <a:pt x="117158" y="193358"/>
                    <a:pt x="117158" y="198120"/>
                  </a:cubicBezTo>
                  <a:cubicBezTo>
                    <a:pt x="117158" y="200978"/>
                    <a:pt x="115252" y="214313"/>
                    <a:pt x="115252" y="222885"/>
                  </a:cubicBezTo>
                  <a:lnTo>
                    <a:pt x="125730" y="222885"/>
                  </a:lnTo>
                  <a:cubicBezTo>
                    <a:pt x="126683" y="220028"/>
                    <a:pt x="127635" y="217170"/>
                    <a:pt x="128588" y="214313"/>
                  </a:cubicBezTo>
                  <a:cubicBezTo>
                    <a:pt x="131445" y="205740"/>
                    <a:pt x="134302" y="196215"/>
                    <a:pt x="135255" y="191453"/>
                  </a:cubicBezTo>
                  <a:cubicBezTo>
                    <a:pt x="140017" y="168593"/>
                    <a:pt x="139065" y="159068"/>
                    <a:pt x="140017" y="148590"/>
                  </a:cubicBezTo>
                  <a:cubicBezTo>
                    <a:pt x="143827" y="114300"/>
                    <a:pt x="145733" y="80963"/>
                    <a:pt x="124777" y="52388"/>
                  </a:cubicBezTo>
                  <a:cubicBezTo>
                    <a:pt x="100013" y="22860"/>
                    <a:pt x="66675" y="4763"/>
                    <a:pt x="48577" y="6668"/>
                  </a:cubicBezTo>
                  <a:close/>
                </a:path>
              </a:pathLst>
            </a:custGeom>
            <a:solidFill>
              <a:srgbClr val="2A2722"/>
            </a:solidFill>
            <a:ln w="9525"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28B1BA82-A74E-481A-8753-B61921FF63A3}"/>
                </a:ext>
              </a:extLst>
            </p:cNvPr>
            <p:cNvSpPr/>
            <p:nvPr/>
          </p:nvSpPr>
          <p:spPr>
            <a:xfrm>
              <a:off x="10374344" y="2088725"/>
              <a:ext cx="99911" cy="164139"/>
            </a:xfrm>
            <a:custGeom>
              <a:avLst/>
              <a:gdLst>
                <a:gd name="connsiteX0" fmla="*/ 26532 w 133350"/>
                <a:gd name="connsiteY0" fmla="*/ 46906 h 219075"/>
                <a:gd name="connsiteX1" fmla="*/ 2719 w 133350"/>
                <a:gd name="connsiteY1" fmla="*/ 150729 h 219075"/>
                <a:gd name="connsiteX2" fmla="*/ 7482 w 133350"/>
                <a:gd name="connsiteY2" fmla="*/ 189781 h 219075"/>
                <a:gd name="connsiteX3" fmla="*/ 10339 w 133350"/>
                <a:gd name="connsiteY3" fmla="*/ 209784 h 219075"/>
                <a:gd name="connsiteX4" fmla="*/ 10339 w 133350"/>
                <a:gd name="connsiteY4" fmla="*/ 219309 h 219075"/>
                <a:gd name="connsiteX5" fmla="*/ 10339 w 133350"/>
                <a:gd name="connsiteY5" fmla="*/ 225024 h 219075"/>
                <a:gd name="connsiteX6" fmla="*/ 23674 w 133350"/>
                <a:gd name="connsiteY6" fmla="*/ 225024 h 219075"/>
                <a:gd name="connsiteX7" fmla="*/ 23674 w 133350"/>
                <a:gd name="connsiteY7" fmla="*/ 218356 h 219075"/>
                <a:gd name="connsiteX8" fmla="*/ 23674 w 133350"/>
                <a:gd name="connsiteY8" fmla="*/ 196449 h 219075"/>
                <a:gd name="connsiteX9" fmla="*/ 23674 w 133350"/>
                <a:gd name="connsiteY9" fmla="*/ 165969 h 219075"/>
                <a:gd name="connsiteX10" fmla="*/ 23674 w 133350"/>
                <a:gd name="connsiteY10" fmla="*/ 165016 h 219075"/>
                <a:gd name="connsiteX11" fmla="*/ 75109 w 133350"/>
                <a:gd name="connsiteY11" fmla="*/ 117391 h 219075"/>
                <a:gd name="connsiteX12" fmla="*/ 131307 w 133350"/>
                <a:gd name="connsiteY12" fmla="*/ 120249 h 219075"/>
                <a:gd name="connsiteX13" fmla="*/ 140832 w 133350"/>
                <a:gd name="connsiteY13" fmla="*/ 119296 h 219075"/>
                <a:gd name="connsiteX14" fmla="*/ 140832 w 133350"/>
                <a:gd name="connsiteY14" fmla="*/ 234 h 219075"/>
                <a:gd name="connsiteX15" fmla="*/ 26532 w 133350"/>
                <a:gd name="connsiteY15" fmla="*/ 4690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350" h="219075">
                  <a:moveTo>
                    <a:pt x="26532" y="46906"/>
                  </a:moveTo>
                  <a:cubicBezTo>
                    <a:pt x="-5853" y="76434"/>
                    <a:pt x="-1091" y="114534"/>
                    <a:pt x="2719" y="150729"/>
                  </a:cubicBezTo>
                  <a:cubicBezTo>
                    <a:pt x="3672" y="163111"/>
                    <a:pt x="3672" y="177399"/>
                    <a:pt x="7482" y="189781"/>
                  </a:cubicBezTo>
                  <a:cubicBezTo>
                    <a:pt x="9387" y="197401"/>
                    <a:pt x="10339" y="203116"/>
                    <a:pt x="10339" y="209784"/>
                  </a:cubicBezTo>
                  <a:cubicBezTo>
                    <a:pt x="10339" y="212641"/>
                    <a:pt x="10339" y="215499"/>
                    <a:pt x="10339" y="219309"/>
                  </a:cubicBezTo>
                  <a:cubicBezTo>
                    <a:pt x="10339" y="220261"/>
                    <a:pt x="10339" y="223119"/>
                    <a:pt x="10339" y="225024"/>
                  </a:cubicBezTo>
                  <a:lnTo>
                    <a:pt x="23674" y="225024"/>
                  </a:lnTo>
                  <a:cubicBezTo>
                    <a:pt x="23674" y="222166"/>
                    <a:pt x="23674" y="219309"/>
                    <a:pt x="23674" y="218356"/>
                  </a:cubicBezTo>
                  <a:cubicBezTo>
                    <a:pt x="23674" y="210736"/>
                    <a:pt x="23674" y="205021"/>
                    <a:pt x="23674" y="196449"/>
                  </a:cubicBezTo>
                  <a:cubicBezTo>
                    <a:pt x="24627" y="186924"/>
                    <a:pt x="22722" y="176446"/>
                    <a:pt x="23674" y="165969"/>
                  </a:cubicBezTo>
                  <a:cubicBezTo>
                    <a:pt x="23674" y="165969"/>
                    <a:pt x="23674" y="165016"/>
                    <a:pt x="23674" y="165016"/>
                  </a:cubicBezTo>
                  <a:cubicBezTo>
                    <a:pt x="26532" y="138346"/>
                    <a:pt x="49392" y="119296"/>
                    <a:pt x="75109" y="117391"/>
                  </a:cubicBezTo>
                  <a:cubicBezTo>
                    <a:pt x="94159" y="115486"/>
                    <a:pt x="113209" y="119296"/>
                    <a:pt x="131307" y="120249"/>
                  </a:cubicBezTo>
                  <a:cubicBezTo>
                    <a:pt x="135117" y="120249"/>
                    <a:pt x="137974" y="120249"/>
                    <a:pt x="140832" y="119296"/>
                  </a:cubicBezTo>
                  <a:lnTo>
                    <a:pt x="140832" y="234"/>
                  </a:lnTo>
                  <a:cubicBezTo>
                    <a:pt x="100827" y="-2624"/>
                    <a:pt x="54154" y="21189"/>
                    <a:pt x="26532" y="46906"/>
                  </a:cubicBezTo>
                  <a:close/>
                </a:path>
              </a:pathLst>
            </a:custGeom>
            <a:solidFill>
              <a:srgbClr val="3D3B36"/>
            </a:solidFill>
            <a:ln w="9525"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0EF23671-D4F9-4FC9-A0E3-5A085F7557D9}"/>
                </a:ext>
              </a:extLst>
            </p:cNvPr>
            <p:cNvSpPr/>
            <p:nvPr/>
          </p:nvSpPr>
          <p:spPr>
            <a:xfrm>
              <a:off x="10421342" y="2362227"/>
              <a:ext cx="57092" cy="78501"/>
            </a:xfrm>
            <a:custGeom>
              <a:avLst/>
              <a:gdLst>
                <a:gd name="connsiteX0" fmla="*/ 21908 w 76200"/>
                <a:gd name="connsiteY0" fmla="*/ 19050 h 104775"/>
                <a:gd name="connsiteX1" fmla="*/ 12383 w 76200"/>
                <a:gd name="connsiteY1" fmla="*/ 9525 h 104775"/>
                <a:gd name="connsiteX2" fmla="*/ 0 w 76200"/>
                <a:gd name="connsiteY2" fmla="*/ 0 h 104775"/>
                <a:gd name="connsiteX3" fmla="*/ 0 w 76200"/>
                <a:gd name="connsiteY3" fmla="*/ 39052 h 104775"/>
                <a:gd name="connsiteX4" fmla="*/ 78105 w 76200"/>
                <a:gd name="connsiteY4" fmla="*/ 109538 h 104775"/>
                <a:gd name="connsiteX5" fmla="*/ 78105 w 76200"/>
                <a:gd name="connsiteY5" fmla="*/ 74295 h 104775"/>
                <a:gd name="connsiteX6" fmla="*/ 35242 w 76200"/>
                <a:gd name="connsiteY6" fmla="*/ 31432 h 104775"/>
                <a:gd name="connsiteX7" fmla="*/ 21908 w 76200"/>
                <a:gd name="connsiteY7"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104775">
                  <a:moveTo>
                    <a:pt x="21908" y="19050"/>
                  </a:moveTo>
                  <a:lnTo>
                    <a:pt x="12383" y="9525"/>
                  </a:lnTo>
                  <a:cubicBezTo>
                    <a:pt x="8573" y="6668"/>
                    <a:pt x="3810" y="2857"/>
                    <a:pt x="0" y="0"/>
                  </a:cubicBezTo>
                  <a:lnTo>
                    <a:pt x="0" y="39052"/>
                  </a:lnTo>
                  <a:lnTo>
                    <a:pt x="78105" y="109538"/>
                  </a:lnTo>
                  <a:lnTo>
                    <a:pt x="78105" y="74295"/>
                  </a:lnTo>
                  <a:lnTo>
                    <a:pt x="35242" y="31432"/>
                  </a:lnTo>
                  <a:cubicBezTo>
                    <a:pt x="30480" y="28575"/>
                    <a:pt x="26670" y="23813"/>
                    <a:pt x="21908" y="19050"/>
                  </a:cubicBezTo>
                  <a:close/>
                </a:path>
              </a:pathLst>
            </a:custGeom>
            <a:solidFill>
              <a:srgbClr val="E8BB95"/>
            </a:solidFill>
            <a:ln w="9525"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842B52F-FBB9-488B-BC70-3C9144F0172E}"/>
                </a:ext>
              </a:extLst>
            </p:cNvPr>
            <p:cNvSpPr/>
            <p:nvPr/>
          </p:nvSpPr>
          <p:spPr>
            <a:xfrm>
              <a:off x="10479860" y="2418605"/>
              <a:ext cx="14273" cy="21409"/>
            </a:xfrm>
            <a:custGeom>
              <a:avLst/>
              <a:gdLst>
                <a:gd name="connsiteX0" fmla="*/ 0 w 19050"/>
                <a:gd name="connsiteY0" fmla="*/ 35243 h 28575"/>
                <a:gd name="connsiteX1" fmla="*/ 0 w 19050"/>
                <a:gd name="connsiteY1" fmla="*/ 35243 h 28575"/>
                <a:gd name="connsiteX2" fmla="*/ 4763 w 19050"/>
                <a:gd name="connsiteY2" fmla="*/ 35243 h 28575"/>
                <a:gd name="connsiteX3" fmla="*/ 20955 w 19050"/>
                <a:gd name="connsiteY3" fmla="*/ 20955 h 28575"/>
                <a:gd name="connsiteX4" fmla="*/ 0 w 19050"/>
                <a:gd name="connsiteY4" fmla="*/ 0 h 28575"/>
                <a:gd name="connsiteX5" fmla="*/ 0 w 19050"/>
                <a:gd name="connsiteY5" fmla="*/ 3524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28575">
                  <a:moveTo>
                    <a:pt x="0" y="35243"/>
                  </a:moveTo>
                  <a:lnTo>
                    <a:pt x="0" y="35243"/>
                  </a:lnTo>
                  <a:cubicBezTo>
                    <a:pt x="1905" y="36195"/>
                    <a:pt x="3810" y="36195"/>
                    <a:pt x="4763" y="35243"/>
                  </a:cubicBezTo>
                  <a:lnTo>
                    <a:pt x="20955" y="20955"/>
                  </a:lnTo>
                  <a:lnTo>
                    <a:pt x="0" y="0"/>
                  </a:lnTo>
                  <a:lnTo>
                    <a:pt x="0" y="35243"/>
                  </a:lnTo>
                  <a:close/>
                </a:path>
              </a:pathLst>
            </a:custGeom>
            <a:solidFill>
              <a:srgbClr val="D5A378"/>
            </a:solidFill>
            <a:ln w="9525"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27DDA634-3E2E-498D-96A8-918C39CCF9FA}"/>
                </a:ext>
              </a:extLst>
            </p:cNvPr>
            <p:cNvSpPr/>
            <p:nvPr/>
          </p:nvSpPr>
          <p:spPr>
            <a:xfrm>
              <a:off x="10480574" y="2360086"/>
              <a:ext cx="57092" cy="71365"/>
            </a:xfrm>
            <a:custGeom>
              <a:avLst/>
              <a:gdLst>
                <a:gd name="connsiteX0" fmla="*/ 28575 w 76200"/>
                <a:gd name="connsiteY0" fmla="*/ 44767 h 95250"/>
                <a:gd name="connsiteX1" fmla="*/ 0 w 76200"/>
                <a:gd name="connsiteY1" fmla="*/ 48577 h 95250"/>
                <a:gd name="connsiteX2" fmla="*/ 0 w 76200"/>
                <a:gd name="connsiteY2" fmla="*/ 48577 h 95250"/>
                <a:gd name="connsiteX3" fmla="*/ 0 w 76200"/>
                <a:gd name="connsiteY3" fmla="*/ 78105 h 95250"/>
                <a:gd name="connsiteX4" fmla="*/ 20955 w 76200"/>
                <a:gd name="connsiteY4" fmla="*/ 99060 h 95250"/>
                <a:gd name="connsiteX5" fmla="*/ 83820 w 76200"/>
                <a:gd name="connsiteY5" fmla="*/ 42863 h 95250"/>
                <a:gd name="connsiteX6" fmla="*/ 83820 w 76200"/>
                <a:gd name="connsiteY6" fmla="*/ 0 h 95250"/>
                <a:gd name="connsiteX7" fmla="*/ 60960 w 76200"/>
                <a:gd name="connsiteY7" fmla="*/ 18097 h 95250"/>
                <a:gd name="connsiteX8" fmla="*/ 28575 w 76200"/>
                <a:gd name="connsiteY8" fmla="*/ 4476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95250">
                  <a:moveTo>
                    <a:pt x="28575" y="44767"/>
                  </a:moveTo>
                  <a:cubicBezTo>
                    <a:pt x="20955" y="48577"/>
                    <a:pt x="9525" y="48577"/>
                    <a:pt x="0" y="48577"/>
                  </a:cubicBezTo>
                  <a:cubicBezTo>
                    <a:pt x="0" y="48577"/>
                    <a:pt x="0" y="48577"/>
                    <a:pt x="0" y="48577"/>
                  </a:cubicBezTo>
                  <a:lnTo>
                    <a:pt x="0" y="78105"/>
                  </a:lnTo>
                  <a:lnTo>
                    <a:pt x="20955" y="99060"/>
                  </a:lnTo>
                  <a:lnTo>
                    <a:pt x="83820" y="42863"/>
                  </a:lnTo>
                  <a:lnTo>
                    <a:pt x="83820" y="0"/>
                  </a:lnTo>
                  <a:cubicBezTo>
                    <a:pt x="76200" y="5715"/>
                    <a:pt x="67627" y="10477"/>
                    <a:pt x="60960" y="18097"/>
                  </a:cubicBezTo>
                  <a:cubicBezTo>
                    <a:pt x="50483" y="28575"/>
                    <a:pt x="41910" y="38100"/>
                    <a:pt x="28575" y="44767"/>
                  </a:cubicBezTo>
                  <a:close/>
                </a:path>
              </a:pathLst>
            </a:custGeom>
            <a:solidFill>
              <a:srgbClr val="C89374"/>
            </a:solidFill>
            <a:ln w="9525"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771AE6FD-59E1-4754-B698-8F076830990E}"/>
                </a:ext>
              </a:extLst>
            </p:cNvPr>
            <p:cNvSpPr/>
            <p:nvPr/>
          </p:nvSpPr>
          <p:spPr>
            <a:xfrm>
              <a:off x="10439897" y="2471416"/>
              <a:ext cx="28546" cy="85638"/>
            </a:xfrm>
            <a:custGeom>
              <a:avLst/>
              <a:gdLst>
                <a:gd name="connsiteX0" fmla="*/ 32385 w 38100"/>
                <a:gd name="connsiteY0" fmla="*/ 0 h 114300"/>
                <a:gd name="connsiteX1" fmla="*/ 0 w 38100"/>
                <a:gd name="connsiteY1" fmla="*/ 45720 h 114300"/>
                <a:gd name="connsiteX2" fmla="*/ 13335 w 38100"/>
                <a:gd name="connsiteY2" fmla="*/ 84773 h 114300"/>
                <a:gd name="connsiteX3" fmla="*/ 22860 w 38100"/>
                <a:gd name="connsiteY3" fmla="*/ 114300 h 114300"/>
                <a:gd name="connsiteX4" fmla="*/ 41910 w 38100"/>
                <a:gd name="connsiteY4" fmla="*/ 26670 h 114300"/>
                <a:gd name="connsiteX5" fmla="*/ 40005 w 38100"/>
                <a:gd name="connsiteY5" fmla="*/ 15240 h 114300"/>
                <a:gd name="connsiteX6" fmla="*/ 32385 w 38100"/>
                <a:gd name="connsiteY6"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14300">
                  <a:moveTo>
                    <a:pt x="32385" y="0"/>
                  </a:moveTo>
                  <a:lnTo>
                    <a:pt x="0" y="45720"/>
                  </a:lnTo>
                  <a:lnTo>
                    <a:pt x="13335" y="84773"/>
                  </a:lnTo>
                  <a:lnTo>
                    <a:pt x="22860" y="114300"/>
                  </a:lnTo>
                  <a:lnTo>
                    <a:pt x="41910" y="26670"/>
                  </a:lnTo>
                  <a:cubicBezTo>
                    <a:pt x="42863" y="22860"/>
                    <a:pt x="41910" y="19050"/>
                    <a:pt x="40005" y="15240"/>
                  </a:cubicBezTo>
                  <a:lnTo>
                    <a:pt x="32385" y="0"/>
                  </a:lnTo>
                  <a:close/>
                </a:path>
              </a:pathLst>
            </a:custGeom>
            <a:solidFill>
              <a:srgbClr val="BAD1DD"/>
            </a:solidFill>
            <a:ln w="9525"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A329D017-C9FD-435D-AFE7-7BA484348645}"/>
                </a:ext>
              </a:extLst>
            </p:cNvPr>
            <p:cNvSpPr/>
            <p:nvPr/>
          </p:nvSpPr>
          <p:spPr>
            <a:xfrm>
              <a:off x="10492707" y="2472129"/>
              <a:ext cx="28546" cy="78501"/>
            </a:xfrm>
            <a:custGeom>
              <a:avLst/>
              <a:gdLst>
                <a:gd name="connsiteX0" fmla="*/ 1905 w 38100"/>
                <a:gd name="connsiteY0" fmla="*/ 14288 h 104775"/>
                <a:gd name="connsiteX1" fmla="*/ 0 w 38100"/>
                <a:gd name="connsiteY1" fmla="*/ 25718 h 104775"/>
                <a:gd name="connsiteX2" fmla="*/ 19050 w 38100"/>
                <a:gd name="connsiteY2" fmla="*/ 111443 h 104775"/>
                <a:gd name="connsiteX3" fmla="*/ 28575 w 38100"/>
                <a:gd name="connsiteY3" fmla="*/ 83820 h 104775"/>
                <a:gd name="connsiteX4" fmla="*/ 40958 w 38100"/>
                <a:gd name="connsiteY4" fmla="*/ 47625 h 104775"/>
                <a:gd name="connsiteX5" fmla="*/ 41910 w 38100"/>
                <a:gd name="connsiteY5" fmla="*/ 44768 h 104775"/>
                <a:gd name="connsiteX6" fmla="*/ 9525 w 38100"/>
                <a:gd name="connsiteY6" fmla="*/ 0 h 104775"/>
                <a:gd name="connsiteX7" fmla="*/ 1905 w 38100"/>
                <a:gd name="connsiteY7" fmla="*/ 142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 h="104775">
                  <a:moveTo>
                    <a:pt x="1905" y="14288"/>
                  </a:moveTo>
                  <a:cubicBezTo>
                    <a:pt x="0" y="18098"/>
                    <a:pt x="0" y="21908"/>
                    <a:pt x="0" y="25718"/>
                  </a:cubicBezTo>
                  <a:lnTo>
                    <a:pt x="19050" y="111443"/>
                  </a:lnTo>
                  <a:lnTo>
                    <a:pt x="28575" y="83820"/>
                  </a:lnTo>
                  <a:lnTo>
                    <a:pt x="40958" y="47625"/>
                  </a:lnTo>
                  <a:lnTo>
                    <a:pt x="41910" y="44768"/>
                  </a:lnTo>
                  <a:lnTo>
                    <a:pt x="9525" y="0"/>
                  </a:lnTo>
                  <a:lnTo>
                    <a:pt x="1905" y="14288"/>
                  </a:lnTo>
                  <a:close/>
                </a:path>
              </a:pathLst>
            </a:custGeom>
            <a:solidFill>
              <a:srgbClr val="9AB9CA"/>
            </a:solidFill>
            <a:ln w="9525"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4DFBAD94-FFFA-44AE-90E3-A453DEFB49A7}"/>
                </a:ext>
              </a:extLst>
            </p:cNvPr>
            <p:cNvSpPr/>
            <p:nvPr/>
          </p:nvSpPr>
          <p:spPr>
            <a:xfrm>
              <a:off x="10480574" y="2450006"/>
              <a:ext cx="21409" cy="178412"/>
            </a:xfrm>
            <a:custGeom>
              <a:avLst/>
              <a:gdLst>
                <a:gd name="connsiteX0" fmla="*/ 18097 w 28575"/>
                <a:gd name="connsiteY0" fmla="*/ 43815 h 238125"/>
                <a:gd name="connsiteX1" fmla="*/ 25717 w 28575"/>
                <a:gd name="connsiteY1" fmla="*/ 29527 h 238125"/>
                <a:gd name="connsiteX2" fmla="*/ 18097 w 28575"/>
                <a:gd name="connsiteY2" fmla="*/ 18098 h 238125"/>
                <a:gd name="connsiteX3" fmla="*/ 5715 w 28575"/>
                <a:gd name="connsiteY3" fmla="*/ 0 h 238125"/>
                <a:gd name="connsiteX4" fmla="*/ 0 w 28575"/>
                <a:gd name="connsiteY4" fmla="*/ 0 h 238125"/>
                <a:gd name="connsiteX5" fmla="*/ 0 w 28575"/>
                <a:gd name="connsiteY5" fmla="*/ 18098 h 238125"/>
                <a:gd name="connsiteX6" fmla="*/ 0 w 28575"/>
                <a:gd name="connsiteY6" fmla="*/ 244792 h 238125"/>
                <a:gd name="connsiteX7" fmla="*/ 0 w 28575"/>
                <a:gd name="connsiteY7" fmla="*/ 244792 h 238125"/>
                <a:gd name="connsiteX8" fmla="*/ 35242 w 28575"/>
                <a:gd name="connsiteY8" fmla="*/ 140017 h 238125"/>
                <a:gd name="connsiteX9" fmla="*/ 16192 w 28575"/>
                <a:gd name="connsiteY9" fmla="*/ 54293 h 238125"/>
                <a:gd name="connsiteX10" fmla="*/ 18097 w 28575"/>
                <a:gd name="connsiteY10" fmla="*/ 4381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 h="238125">
                  <a:moveTo>
                    <a:pt x="18097" y="43815"/>
                  </a:moveTo>
                  <a:lnTo>
                    <a:pt x="25717" y="29527"/>
                  </a:lnTo>
                  <a:lnTo>
                    <a:pt x="18097" y="18098"/>
                  </a:lnTo>
                  <a:lnTo>
                    <a:pt x="5715" y="0"/>
                  </a:lnTo>
                  <a:lnTo>
                    <a:pt x="0" y="0"/>
                  </a:lnTo>
                  <a:lnTo>
                    <a:pt x="0" y="18098"/>
                  </a:lnTo>
                  <a:lnTo>
                    <a:pt x="0" y="244792"/>
                  </a:lnTo>
                  <a:lnTo>
                    <a:pt x="0" y="244792"/>
                  </a:lnTo>
                  <a:lnTo>
                    <a:pt x="35242" y="140017"/>
                  </a:lnTo>
                  <a:lnTo>
                    <a:pt x="16192" y="54293"/>
                  </a:lnTo>
                  <a:cubicBezTo>
                    <a:pt x="15240" y="51435"/>
                    <a:pt x="16192" y="46673"/>
                    <a:pt x="18097" y="43815"/>
                  </a:cubicBezTo>
                  <a:close/>
                </a:path>
              </a:pathLst>
            </a:custGeom>
            <a:solidFill>
              <a:srgbClr val="4B616C"/>
            </a:solidFill>
            <a:ln w="9525"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5A3C96BF-9509-47D9-BFF0-C3EB847AB0FC}"/>
                </a:ext>
              </a:extLst>
            </p:cNvPr>
            <p:cNvSpPr/>
            <p:nvPr/>
          </p:nvSpPr>
          <p:spPr>
            <a:xfrm>
              <a:off x="10456310" y="2448757"/>
              <a:ext cx="21409" cy="178412"/>
            </a:xfrm>
            <a:custGeom>
              <a:avLst/>
              <a:gdLst>
                <a:gd name="connsiteX0" fmla="*/ 31433 w 28575"/>
                <a:gd name="connsiteY0" fmla="*/ 714 h 238125"/>
                <a:gd name="connsiteX1" fmla="*/ 31433 w 28575"/>
                <a:gd name="connsiteY1" fmla="*/ 714 h 238125"/>
                <a:gd name="connsiteX2" fmla="*/ 31433 w 28575"/>
                <a:gd name="connsiteY2" fmla="*/ 714 h 238125"/>
                <a:gd name="connsiteX3" fmla="*/ 22860 w 28575"/>
                <a:gd name="connsiteY3" fmla="*/ 12144 h 238125"/>
                <a:gd name="connsiteX4" fmla="*/ 9525 w 28575"/>
                <a:gd name="connsiteY4" fmla="*/ 30242 h 238125"/>
                <a:gd name="connsiteX5" fmla="*/ 17145 w 28575"/>
                <a:gd name="connsiteY5" fmla="*/ 44529 h 238125"/>
                <a:gd name="connsiteX6" fmla="*/ 19050 w 28575"/>
                <a:gd name="connsiteY6" fmla="*/ 55959 h 238125"/>
                <a:gd name="connsiteX7" fmla="*/ 0 w 28575"/>
                <a:gd name="connsiteY7" fmla="*/ 143589 h 238125"/>
                <a:gd name="connsiteX8" fmla="*/ 31433 w 28575"/>
                <a:gd name="connsiteY8" fmla="*/ 245507 h 238125"/>
                <a:gd name="connsiteX9" fmla="*/ 31433 w 28575"/>
                <a:gd name="connsiteY9" fmla="*/ 19764 h 238125"/>
                <a:gd name="connsiteX10" fmla="*/ 31433 w 28575"/>
                <a:gd name="connsiteY10" fmla="*/ 714 h 238125"/>
                <a:gd name="connsiteX11" fmla="*/ 37148 w 28575"/>
                <a:gd name="connsiteY11" fmla="*/ 1667 h 238125"/>
                <a:gd name="connsiteX12" fmla="*/ 37148 w 28575"/>
                <a:gd name="connsiteY12" fmla="*/ 714 h 238125"/>
                <a:gd name="connsiteX13" fmla="*/ 31433 w 28575"/>
                <a:gd name="connsiteY13" fmla="*/ 71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75" h="238125">
                  <a:moveTo>
                    <a:pt x="31433" y="714"/>
                  </a:moveTo>
                  <a:cubicBezTo>
                    <a:pt x="31433" y="714"/>
                    <a:pt x="31433" y="714"/>
                    <a:pt x="31433" y="714"/>
                  </a:cubicBezTo>
                  <a:lnTo>
                    <a:pt x="31433" y="714"/>
                  </a:lnTo>
                  <a:lnTo>
                    <a:pt x="22860" y="12144"/>
                  </a:lnTo>
                  <a:lnTo>
                    <a:pt x="9525" y="30242"/>
                  </a:lnTo>
                  <a:lnTo>
                    <a:pt x="17145" y="44529"/>
                  </a:lnTo>
                  <a:cubicBezTo>
                    <a:pt x="19050" y="48339"/>
                    <a:pt x="19050" y="52149"/>
                    <a:pt x="19050" y="55959"/>
                  </a:cubicBezTo>
                  <a:lnTo>
                    <a:pt x="0" y="143589"/>
                  </a:lnTo>
                  <a:lnTo>
                    <a:pt x="31433" y="245507"/>
                  </a:lnTo>
                  <a:lnTo>
                    <a:pt x="31433" y="19764"/>
                  </a:lnTo>
                  <a:lnTo>
                    <a:pt x="31433" y="714"/>
                  </a:lnTo>
                  <a:lnTo>
                    <a:pt x="37148" y="1667"/>
                  </a:lnTo>
                  <a:lnTo>
                    <a:pt x="37148" y="714"/>
                  </a:lnTo>
                  <a:cubicBezTo>
                    <a:pt x="35243" y="-238"/>
                    <a:pt x="33338" y="-238"/>
                    <a:pt x="31433" y="714"/>
                  </a:cubicBezTo>
                  <a:close/>
                </a:path>
              </a:pathLst>
            </a:custGeom>
            <a:solidFill>
              <a:srgbClr val="62767F"/>
            </a:solidFill>
            <a:ln w="9525"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13E95712-5458-43E5-B4AA-C37334BE4883}"/>
                </a:ext>
              </a:extLst>
            </p:cNvPr>
            <p:cNvSpPr/>
            <p:nvPr/>
          </p:nvSpPr>
          <p:spPr>
            <a:xfrm>
              <a:off x="10217952" y="2432878"/>
              <a:ext cx="264050" cy="271186"/>
            </a:xfrm>
            <a:custGeom>
              <a:avLst/>
              <a:gdLst>
                <a:gd name="connsiteX0" fmla="*/ 206692 w 352425"/>
                <a:gd name="connsiteY0" fmla="*/ 77153 h 361950"/>
                <a:gd name="connsiteX1" fmla="*/ 248602 w 352425"/>
                <a:gd name="connsiteY1" fmla="*/ 59055 h 361950"/>
                <a:gd name="connsiteX2" fmla="*/ 200025 w 352425"/>
                <a:gd name="connsiteY2" fmla="*/ 35243 h 361950"/>
                <a:gd name="connsiteX3" fmla="*/ 214313 w 352425"/>
                <a:gd name="connsiteY3" fmla="*/ 0 h 361950"/>
                <a:gd name="connsiteX4" fmla="*/ 63817 w 352425"/>
                <a:gd name="connsiteY4" fmla="*/ 46673 h 361950"/>
                <a:gd name="connsiteX5" fmla="*/ 0 w 352425"/>
                <a:gd name="connsiteY5" fmla="*/ 366713 h 361950"/>
                <a:gd name="connsiteX6" fmla="*/ 352425 w 352425"/>
                <a:gd name="connsiteY6" fmla="*/ 366713 h 361950"/>
                <a:gd name="connsiteX7" fmla="*/ 350520 w 352425"/>
                <a:gd name="connsiteY7" fmla="*/ 351473 h 361950"/>
                <a:gd name="connsiteX8" fmla="*/ 206692 w 352425"/>
                <a:gd name="connsiteY8" fmla="*/ 7715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361950">
                  <a:moveTo>
                    <a:pt x="206692" y="77153"/>
                  </a:moveTo>
                  <a:lnTo>
                    <a:pt x="248602" y="59055"/>
                  </a:lnTo>
                  <a:lnTo>
                    <a:pt x="200025" y="35243"/>
                  </a:lnTo>
                  <a:cubicBezTo>
                    <a:pt x="201930" y="27623"/>
                    <a:pt x="207645" y="13335"/>
                    <a:pt x="214313" y="0"/>
                  </a:cubicBezTo>
                  <a:cubicBezTo>
                    <a:pt x="156210" y="17145"/>
                    <a:pt x="65723" y="43815"/>
                    <a:pt x="63817" y="46673"/>
                  </a:cubicBezTo>
                  <a:cubicBezTo>
                    <a:pt x="8573" y="114300"/>
                    <a:pt x="0" y="261938"/>
                    <a:pt x="0" y="366713"/>
                  </a:cubicBezTo>
                  <a:lnTo>
                    <a:pt x="352425" y="366713"/>
                  </a:lnTo>
                  <a:lnTo>
                    <a:pt x="350520" y="351473"/>
                  </a:lnTo>
                  <a:lnTo>
                    <a:pt x="206692" y="77153"/>
                  </a:lnTo>
                  <a:close/>
                </a:path>
              </a:pathLst>
            </a:custGeom>
            <a:solidFill>
              <a:srgbClr val="62767F"/>
            </a:solidFill>
            <a:ln w="9525"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3F382777-1D2E-4E2E-BDDF-14509C8360F6}"/>
                </a:ext>
              </a:extLst>
            </p:cNvPr>
            <p:cNvSpPr/>
            <p:nvPr/>
          </p:nvSpPr>
          <p:spPr>
            <a:xfrm>
              <a:off x="10480574" y="2432878"/>
              <a:ext cx="264050" cy="271186"/>
            </a:xfrm>
            <a:custGeom>
              <a:avLst/>
              <a:gdLst>
                <a:gd name="connsiteX0" fmla="*/ 140017 w 352425"/>
                <a:gd name="connsiteY0" fmla="*/ 0 h 361950"/>
                <a:gd name="connsiteX1" fmla="*/ 154305 w 352425"/>
                <a:gd name="connsiteY1" fmla="*/ 35243 h 361950"/>
                <a:gd name="connsiteX2" fmla="*/ 105727 w 352425"/>
                <a:gd name="connsiteY2" fmla="*/ 59055 h 361950"/>
                <a:gd name="connsiteX3" fmla="*/ 147638 w 352425"/>
                <a:gd name="connsiteY3" fmla="*/ 77153 h 361950"/>
                <a:gd name="connsiteX4" fmla="*/ 952 w 352425"/>
                <a:gd name="connsiteY4" fmla="*/ 354330 h 361950"/>
                <a:gd name="connsiteX5" fmla="*/ 0 w 352425"/>
                <a:gd name="connsiteY5" fmla="*/ 351473 h 361950"/>
                <a:gd name="connsiteX6" fmla="*/ 0 w 352425"/>
                <a:gd name="connsiteY6" fmla="*/ 356235 h 361950"/>
                <a:gd name="connsiteX7" fmla="*/ 0 w 352425"/>
                <a:gd name="connsiteY7" fmla="*/ 365760 h 361950"/>
                <a:gd name="connsiteX8" fmla="*/ 356235 w 352425"/>
                <a:gd name="connsiteY8" fmla="*/ 365760 h 361950"/>
                <a:gd name="connsiteX9" fmla="*/ 291465 w 352425"/>
                <a:gd name="connsiteY9" fmla="*/ 45720 h 361950"/>
                <a:gd name="connsiteX10" fmla="*/ 140017 w 352425"/>
                <a:gd name="connsiteY10"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425" h="361950">
                  <a:moveTo>
                    <a:pt x="140017" y="0"/>
                  </a:moveTo>
                  <a:cubicBezTo>
                    <a:pt x="146685" y="13335"/>
                    <a:pt x="151447" y="28575"/>
                    <a:pt x="154305" y="35243"/>
                  </a:cubicBezTo>
                  <a:lnTo>
                    <a:pt x="105727" y="59055"/>
                  </a:lnTo>
                  <a:lnTo>
                    <a:pt x="147638" y="77153"/>
                  </a:lnTo>
                  <a:lnTo>
                    <a:pt x="952" y="354330"/>
                  </a:lnTo>
                  <a:lnTo>
                    <a:pt x="0" y="351473"/>
                  </a:lnTo>
                  <a:lnTo>
                    <a:pt x="0" y="356235"/>
                  </a:lnTo>
                  <a:cubicBezTo>
                    <a:pt x="0" y="356235"/>
                    <a:pt x="0" y="360045"/>
                    <a:pt x="0" y="365760"/>
                  </a:cubicBezTo>
                  <a:lnTo>
                    <a:pt x="356235" y="365760"/>
                  </a:lnTo>
                  <a:cubicBezTo>
                    <a:pt x="356235" y="247650"/>
                    <a:pt x="352425" y="101918"/>
                    <a:pt x="291465" y="45720"/>
                  </a:cubicBezTo>
                  <a:cubicBezTo>
                    <a:pt x="288608" y="44768"/>
                    <a:pt x="198120" y="17145"/>
                    <a:pt x="140017" y="0"/>
                  </a:cubicBezTo>
                  <a:close/>
                </a:path>
              </a:pathLst>
            </a:custGeom>
            <a:solidFill>
              <a:srgbClr val="4B616C"/>
            </a:solidFill>
            <a:ln w="9525"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3E1A2A0E-B825-459F-AF60-BA8A34CCD511}"/>
                </a:ext>
              </a:extLst>
            </p:cNvPr>
            <p:cNvSpPr/>
            <p:nvPr/>
          </p:nvSpPr>
          <p:spPr>
            <a:xfrm>
              <a:off x="10523393" y="2505670"/>
              <a:ext cx="7136" cy="7136"/>
            </a:xfrm>
            <a:custGeom>
              <a:avLst/>
              <a:gdLst>
                <a:gd name="connsiteX0" fmla="*/ 0 w 0"/>
                <a:gd name="connsiteY0" fmla="*/ 2857 h 0"/>
                <a:gd name="connsiteX1" fmla="*/ 952 w 0"/>
                <a:gd name="connsiteY1" fmla="*/ 0 h 0"/>
                <a:gd name="connsiteX2" fmla="*/ 952 w 0"/>
                <a:gd name="connsiteY2" fmla="*/ 0 h 0"/>
              </a:gdLst>
              <a:ahLst/>
              <a:cxnLst>
                <a:cxn ang="0">
                  <a:pos x="connsiteX0" y="connsiteY0"/>
                </a:cxn>
                <a:cxn ang="0">
                  <a:pos x="connsiteX1" y="connsiteY1"/>
                </a:cxn>
                <a:cxn ang="0">
                  <a:pos x="connsiteX2" y="connsiteY2"/>
                </a:cxn>
              </a:cxnLst>
              <a:rect l="l" t="t" r="r" b="b"/>
              <a:pathLst>
                <a:path>
                  <a:moveTo>
                    <a:pt x="0" y="2857"/>
                  </a:moveTo>
                  <a:lnTo>
                    <a:pt x="952" y="0"/>
                  </a:lnTo>
                  <a:lnTo>
                    <a:pt x="952" y="0"/>
                  </a:lnTo>
                  <a:close/>
                </a:path>
              </a:pathLst>
            </a:custGeom>
            <a:solidFill>
              <a:srgbClr val="4B616C"/>
            </a:solidFill>
            <a:ln w="9525"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50905E01-AF37-4A4A-BF1E-37304FB4BD2E}"/>
                </a:ext>
              </a:extLst>
            </p:cNvPr>
            <p:cNvSpPr/>
            <p:nvPr/>
          </p:nvSpPr>
          <p:spPr>
            <a:xfrm>
              <a:off x="10479860" y="2390773"/>
              <a:ext cx="71365" cy="114184"/>
            </a:xfrm>
            <a:custGeom>
              <a:avLst/>
              <a:gdLst>
                <a:gd name="connsiteX0" fmla="*/ 83820 w 95250"/>
                <a:gd name="connsiteY0" fmla="*/ 1905 h 152400"/>
                <a:gd name="connsiteX1" fmla="*/ 20955 w 95250"/>
                <a:gd name="connsiteY1" fmla="*/ 58102 h 152400"/>
                <a:gd name="connsiteX2" fmla="*/ 4763 w 95250"/>
                <a:gd name="connsiteY2" fmla="*/ 72390 h 152400"/>
                <a:gd name="connsiteX3" fmla="*/ 0 w 95250"/>
                <a:gd name="connsiteY3" fmla="*/ 72390 h 152400"/>
                <a:gd name="connsiteX4" fmla="*/ 0 w 95250"/>
                <a:gd name="connsiteY4" fmla="*/ 72390 h 152400"/>
                <a:gd name="connsiteX5" fmla="*/ 0 w 95250"/>
                <a:gd name="connsiteY5" fmla="*/ 76200 h 152400"/>
                <a:gd name="connsiteX6" fmla="*/ 953 w 95250"/>
                <a:gd name="connsiteY6" fmla="*/ 75247 h 152400"/>
                <a:gd name="connsiteX7" fmla="*/ 7620 w 95250"/>
                <a:gd name="connsiteY7" fmla="*/ 79057 h 152400"/>
                <a:gd name="connsiteX8" fmla="*/ 5715 w 95250"/>
                <a:gd name="connsiteY8" fmla="*/ 79057 h 152400"/>
                <a:gd name="connsiteX9" fmla="*/ 18098 w 95250"/>
                <a:gd name="connsiteY9" fmla="*/ 97155 h 152400"/>
                <a:gd name="connsiteX10" fmla="*/ 25717 w 95250"/>
                <a:gd name="connsiteY10" fmla="*/ 108585 h 152400"/>
                <a:gd name="connsiteX11" fmla="*/ 58103 w 95250"/>
                <a:gd name="connsiteY11" fmla="*/ 153352 h 152400"/>
                <a:gd name="connsiteX12" fmla="*/ 58103 w 95250"/>
                <a:gd name="connsiteY12" fmla="*/ 153352 h 152400"/>
                <a:gd name="connsiteX13" fmla="*/ 62865 w 95250"/>
                <a:gd name="connsiteY13" fmla="*/ 139065 h 152400"/>
                <a:gd name="connsiteX14" fmla="*/ 95250 w 95250"/>
                <a:gd name="connsiteY14" fmla="*/ 42863 h 152400"/>
                <a:gd name="connsiteX15" fmla="*/ 99060 w 95250"/>
                <a:gd name="connsiteY15" fmla="*/ 43815 h 152400"/>
                <a:gd name="connsiteX16" fmla="*/ 83820 w 95250"/>
                <a:gd name="connsiteY16" fmla="*/ 0 h 152400"/>
                <a:gd name="connsiteX17" fmla="*/ 83820 w 95250"/>
                <a:gd name="connsiteY17" fmla="*/ 190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820" y="1905"/>
                  </a:moveTo>
                  <a:lnTo>
                    <a:pt x="20955" y="58102"/>
                  </a:lnTo>
                  <a:lnTo>
                    <a:pt x="4763" y="72390"/>
                  </a:lnTo>
                  <a:cubicBezTo>
                    <a:pt x="3810" y="73343"/>
                    <a:pt x="1905" y="73343"/>
                    <a:pt x="0" y="72390"/>
                  </a:cubicBezTo>
                  <a:lnTo>
                    <a:pt x="0" y="72390"/>
                  </a:lnTo>
                  <a:lnTo>
                    <a:pt x="0" y="76200"/>
                  </a:lnTo>
                  <a:cubicBezTo>
                    <a:pt x="0" y="76200"/>
                    <a:pt x="953" y="75247"/>
                    <a:pt x="953" y="75247"/>
                  </a:cubicBezTo>
                  <a:cubicBezTo>
                    <a:pt x="3810" y="73343"/>
                    <a:pt x="6667" y="76200"/>
                    <a:pt x="7620" y="79057"/>
                  </a:cubicBezTo>
                  <a:lnTo>
                    <a:pt x="5715" y="79057"/>
                  </a:lnTo>
                  <a:lnTo>
                    <a:pt x="18098" y="97155"/>
                  </a:lnTo>
                  <a:lnTo>
                    <a:pt x="25717" y="108585"/>
                  </a:lnTo>
                  <a:lnTo>
                    <a:pt x="58103" y="153352"/>
                  </a:lnTo>
                  <a:lnTo>
                    <a:pt x="58103" y="153352"/>
                  </a:lnTo>
                  <a:lnTo>
                    <a:pt x="62865" y="139065"/>
                  </a:lnTo>
                  <a:lnTo>
                    <a:pt x="95250" y="42863"/>
                  </a:lnTo>
                  <a:cubicBezTo>
                    <a:pt x="96203" y="42863"/>
                    <a:pt x="97155" y="43815"/>
                    <a:pt x="99060" y="43815"/>
                  </a:cubicBezTo>
                  <a:lnTo>
                    <a:pt x="83820" y="0"/>
                  </a:lnTo>
                  <a:lnTo>
                    <a:pt x="83820" y="1905"/>
                  </a:lnTo>
                  <a:close/>
                </a:path>
              </a:pathLst>
            </a:custGeom>
            <a:solidFill>
              <a:srgbClr val="C1DAEC"/>
            </a:solidFill>
            <a:ln w="9525"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BF57CE2D-5B82-4998-9676-41EBFC1AF7B9}"/>
                </a:ext>
              </a:extLst>
            </p:cNvPr>
            <p:cNvSpPr/>
            <p:nvPr/>
          </p:nvSpPr>
          <p:spPr>
            <a:xfrm>
              <a:off x="10409209" y="2391486"/>
              <a:ext cx="71365" cy="114184"/>
            </a:xfrm>
            <a:custGeom>
              <a:avLst/>
              <a:gdLst>
                <a:gd name="connsiteX0" fmla="*/ 96202 w 95250"/>
                <a:gd name="connsiteY0" fmla="*/ 74295 h 152400"/>
                <a:gd name="connsiteX1" fmla="*/ 95250 w 95250"/>
                <a:gd name="connsiteY1" fmla="*/ 75248 h 152400"/>
                <a:gd name="connsiteX2" fmla="*/ 95250 w 95250"/>
                <a:gd name="connsiteY2" fmla="*/ 71438 h 152400"/>
                <a:gd name="connsiteX3" fmla="*/ 17145 w 95250"/>
                <a:gd name="connsiteY3" fmla="*/ 953 h 152400"/>
                <a:gd name="connsiteX4" fmla="*/ 15240 w 95250"/>
                <a:gd name="connsiteY4" fmla="*/ 0 h 152400"/>
                <a:gd name="connsiteX5" fmla="*/ 0 w 95250"/>
                <a:gd name="connsiteY5" fmla="*/ 43815 h 152400"/>
                <a:gd name="connsiteX6" fmla="*/ 3810 w 95250"/>
                <a:gd name="connsiteY6" fmla="*/ 42863 h 152400"/>
                <a:gd name="connsiteX7" fmla="*/ 32385 w 95250"/>
                <a:gd name="connsiteY7" fmla="*/ 125730 h 152400"/>
                <a:gd name="connsiteX8" fmla="*/ 37147 w 95250"/>
                <a:gd name="connsiteY8" fmla="*/ 140018 h 152400"/>
                <a:gd name="connsiteX9" fmla="*/ 41910 w 95250"/>
                <a:gd name="connsiteY9" fmla="*/ 152400 h 152400"/>
                <a:gd name="connsiteX10" fmla="*/ 74295 w 95250"/>
                <a:gd name="connsiteY10" fmla="*/ 106680 h 152400"/>
                <a:gd name="connsiteX11" fmla="*/ 87630 w 95250"/>
                <a:gd name="connsiteY11" fmla="*/ 88582 h 152400"/>
                <a:gd name="connsiteX12" fmla="*/ 95250 w 95250"/>
                <a:gd name="connsiteY12" fmla="*/ 78105 h 152400"/>
                <a:gd name="connsiteX13" fmla="*/ 95250 w 95250"/>
                <a:gd name="connsiteY13" fmla="*/ 77153 h 152400"/>
                <a:gd name="connsiteX14" fmla="*/ 95250 w 95250"/>
                <a:gd name="connsiteY14" fmla="*/ 77153 h 152400"/>
                <a:gd name="connsiteX15" fmla="*/ 100013 w 95250"/>
                <a:gd name="connsiteY15" fmla="*/ 77153 h 152400"/>
                <a:gd name="connsiteX16" fmla="*/ 100013 w 95250"/>
                <a:gd name="connsiteY16" fmla="*/ 78105 h 152400"/>
                <a:gd name="connsiteX17" fmla="*/ 101917 w 95250"/>
                <a:gd name="connsiteY17" fmla="*/ 78105 h 152400"/>
                <a:gd name="connsiteX18" fmla="*/ 96202 w 95250"/>
                <a:gd name="connsiteY18" fmla="*/ 7429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250" h="152400">
                  <a:moveTo>
                    <a:pt x="96202" y="74295"/>
                  </a:moveTo>
                  <a:cubicBezTo>
                    <a:pt x="96202" y="74295"/>
                    <a:pt x="95250" y="75248"/>
                    <a:pt x="95250" y="75248"/>
                  </a:cubicBezTo>
                  <a:lnTo>
                    <a:pt x="95250" y="71438"/>
                  </a:lnTo>
                  <a:lnTo>
                    <a:pt x="17145" y="953"/>
                  </a:lnTo>
                  <a:lnTo>
                    <a:pt x="15240" y="0"/>
                  </a:lnTo>
                  <a:lnTo>
                    <a:pt x="0" y="43815"/>
                  </a:lnTo>
                  <a:cubicBezTo>
                    <a:pt x="1905" y="43815"/>
                    <a:pt x="2857" y="42863"/>
                    <a:pt x="3810" y="42863"/>
                  </a:cubicBezTo>
                  <a:lnTo>
                    <a:pt x="32385" y="125730"/>
                  </a:lnTo>
                  <a:lnTo>
                    <a:pt x="37147" y="140018"/>
                  </a:lnTo>
                  <a:lnTo>
                    <a:pt x="41910" y="152400"/>
                  </a:lnTo>
                  <a:lnTo>
                    <a:pt x="74295" y="106680"/>
                  </a:lnTo>
                  <a:lnTo>
                    <a:pt x="87630" y="88582"/>
                  </a:lnTo>
                  <a:lnTo>
                    <a:pt x="95250" y="78105"/>
                  </a:lnTo>
                  <a:lnTo>
                    <a:pt x="95250" y="77153"/>
                  </a:lnTo>
                  <a:cubicBezTo>
                    <a:pt x="95250" y="77153"/>
                    <a:pt x="95250" y="77153"/>
                    <a:pt x="95250" y="77153"/>
                  </a:cubicBezTo>
                  <a:cubicBezTo>
                    <a:pt x="96202" y="75248"/>
                    <a:pt x="99060" y="75248"/>
                    <a:pt x="100013" y="77153"/>
                  </a:cubicBezTo>
                  <a:lnTo>
                    <a:pt x="100013" y="78105"/>
                  </a:lnTo>
                  <a:lnTo>
                    <a:pt x="101917" y="78105"/>
                  </a:lnTo>
                  <a:cubicBezTo>
                    <a:pt x="100965" y="75248"/>
                    <a:pt x="99060" y="72390"/>
                    <a:pt x="96202" y="74295"/>
                  </a:cubicBezTo>
                  <a:close/>
                </a:path>
              </a:pathLst>
            </a:custGeom>
            <a:solidFill>
              <a:srgbClr val="E4F4FF"/>
            </a:solidFill>
            <a:ln w="9525"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E80FD418-D2C8-40FB-9C2A-E168D5788442}"/>
                </a:ext>
              </a:extLst>
            </p:cNvPr>
            <p:cNvSpPr/>
            <p:nvPr/>
          </p:nvSpPr>
          <p:spPr>
            <a:xfrm>
              <a:off x="10367104" y="2423601"/>
              <a:ext cx="107047" cy="271186"/>
            </a:xfrm>
            <a:custGeom>
              <a:avLst/>
              <a:gdLst>
                <a:gd name="connsiteX0" fmla="*/ 110490 w 142875"/>
                <a:gd name="connsiteY0" fmla="*/ 148590 h 361950"/>
                <a:gd name="connsiteX1" fmla="*/ 97155 w 142875"/>
                <a:gd name="connsiteY1" fmla="*/ 109538 h 361950"/>
                <a:gd name="connsiteX2" fmla="*/ 92392 w 142875"/>
                <a:gd name="connsiteY2" fmla="*/ 97155 h 361950"/>
                <a:gd name="connsiteX3" fmla="*/ 87630 w 142875"/>
                <a:gd name="connsiteY3" fmla="*/ 82868 h 361950"/>
                <a:gd name="connsiteX4" fmla="*/ 59055 w 142875"/>
                <a:gd name="connsiteY4" fmla="*/ 0 h 361950"/>
                <a:gd name="connsiteX5" fmla="*/ 55245 w 142875"/>
                <a:gd name="connsiteY5" fmla="*/ 953 h 361950"/>
                <a:gd name="connsiteX6" fmla="*/ 14288 w 142875"/>
                <a:gd name="connsiteY6" fmla="*/ 13335 h 361950"/>
                <a:gd name="connsiteX7" fmla="*/ 0 w 142875"/>
                <a:gd name="connsiteY7" fmla="*/ 48578 h 361950"/>
                <a:gd name="connsiteX8" fmla="*/ 48577 w 142875"/>
                <a:gd name="connsiteY8" fmla="*/ 72390 h 361950"/>
                <a:gd name="connsiteX9" fmla="*/ 6667 w 142875"/>
                <a:gd name="connsiteY9" fmla="*/ 90488 h 361950"/>
                <a:gd name="connsiteX10" fmla="*/ 150495 w 142875"/>
                <a:gd name="connsiteY10" fmla="*/ 363855 h 361950"/>
                <a:gd name="connsiteX11" fmla="*/ 150495 w 142875"/>
                <a:gd name="connsiteY11" fmla="*/ 310515 h 361950"/>
                <a:gd name="connsiteX12" fmla="*/ 150495 w 142875"/>
                <a:gd name="connsiteY12" fmla="*/ 306705 h 361950"/>
                <a:gd name="connsiteX13" fmla="*/ 150495 w 142875"/>
                <a:gd name="connsiteY13" fmla="*/ 289560 h 361950"/>
                <a:gd name="connsiteX14" fmla="*/ 150495 w 142875"/>
                <a:gd name="connsiteY14" fmla="*/ 280035 h 361950"/>
                <a:gd name="connsiteX15" fmla="*/ 119062 w 142875"/>
                <a:gd name="connsiteY15" fmla="*/ 178118 h 361950"/>
                <a:gd name="connsiteX16" fmla="*/ 110490 w 142875"/>
                <a:gd name="connsiteY16" fmla="*/ 14859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875" h="361950">
                  <a:moveTo>
                    <a:pt x="110490" y="148590"/>
                  </a:moveTo>
                  <a:lnTo>
                    <a:pt x="97155" y="109538"/>
                  </a:lnTo>
                  <a:lnTo>
                    <a:pt x="92392" y="97155"/>
                  </a:lnTo>
                  <a:lnTo>
                    <a:pt x="87630" y="82868"/>
                  </a:lnTo>
                  <a:lnTo>
                    <a:pt x="59055" y="0"/>
                  </a:lnTo>
                  <a:cubicBezTo>
                    <a:pt x="58102" y="0"/>
                    <a:pt x="57150" y="953"/>
                    <a:pt x="55245" y="953"/>
                  </a:cubicBezTo>
                  <a:cubicBezTo>
                    <a:pt x="47625" y="3810"/>
                    <a:pt x="32385" y="7620"/>
                    <a:pt x="14288" y="13335"/>
                  </a:cubicBezTo>
                  <a:cubicBezTo>
                    <a:pt x="7620" y="26670"/>
                    <a:pt x="2857" y="41910"/>
                    <a:pt x="0" y="48578"/>
                  </a:cubicBezTo>
                  <a:lnTo>
                    <a:pt x="48577" y="72390"/>
                  </a:lnTo>
                  <a:lnTo>
                    <a:pt x="6667" y="90488"/>
                  </a:lnTo>
                  <a:lnTo>
                    <a:pt x="150495" y="363855"/>
                  </a:lnTo>
                  <a:lnTo>
                    <a:pt x="150495" y="310515"/>
                  </a:lnTo>
                  <a:lnTo>
                    <a:pt x="150495" y="306705"/>
                  </a:lnTo>
                  <a:lnTo>
                    <a:pt x="150495" y="289560"/>
                  </a:lnTo>
                  <a:lnTo>
                    <a:pt x="150495" y="280035"/>
                  </a:lnTo>
                  <a:lnTo>
                    <a:pt x="119062" y="178118"/>
                  </a:lnTo>
                  <a:lnTo>
                    <a:pt x="110490" y="148590"/>
                  </a:lnTo>
                  <a:close/>
                </a:path>
              </a:pathLst>
            </a:custGeom>
            <a:solidFill>
              <a:srgbClr val="455256"/>
            </a:solidFill>
            <a:ln w="9525"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21C38990-B517-4A73-9F37-44E3B13DC0F1}"/>
                </a:ext>
              </a:extLst>
            </p:cNvPr>
            <p:cNvSpPr/>
            <p:nvPr/>
          </p:nvSpPr>
          <p:spPr>
            <a:xfrm>
              <a:off x="10480574" y="2422887"/>
              <a:ext cx="114184" cy="271186"/>
            </a:xfrm>
            <a:custGeom>
              <a:avLst/>
              <a:gdLst>
                <a:gd name="connsiteX0" fmla="*/ 140017 w 152400"/>
                <a:gd name="connsiteY0" fmla="*/ 13335 h 361950"/>
                <a:gd name="connsiteX1" fmla="*/ 99060 w 152400"/>
                <a:gd name="connsiteY1" fmla="*/ 952 h 361950"/>
                <a:gd name="connsiteX2" fmla="*/ 95250 w 152400"/>
                <a:gd name="connsiteY2" fmla="*/ 0 h 361950"/>
                <a:gd name="connsiteX3" fmla="*/ 62865 w 152400"/>
                <a:gd name="connsiteY3" fmla="*/ 96202 h 361950"/>
                <a:gd name="connsiteX4" fmla="*/ 58102 w 152400"/>
                <a:gd name="connsiteY4" fmla="*/ 110490 h 361950"/>
                <a:gd name="connsiteX5" fmla="*/ 57150 w 152400"/>
                <a:gd name="connsiteY5" fmla="*/ 113347 h 361950"/>
                <a:gd name="connsiteX6" fmla="*/ 44767 w 152400"/>
                <a:gd name="connsiteY6" fmla="*/ 149543 h 361950"/>
                <a:gd name="connsiteX7" fmla="*/ 35242 w 152400"/>
                <a:gd name="connsiteY7" fmla="*/ 177165 h 361950"/>
                <a:gd name="connsiteX8" fmla="*/ 0 w 152400"/>
                <a:gd name="connsiteY8" fmla="*/ 281940 h 361950"/>
                <a:gd name="connsiteX9" fmla="*/ 0 w 152400"/>
                <a:gd name="connsiteY9" fmla="*/ 281940 h 361950"/>
                <a:gd name="connsiteX10" fmla="*/ 0 w 152400"/>
                <a:gd name="connsiteY10" fmla="*/ 291465 h 361950"/>
                <a:gd name="connsiteX11" fmla="*/ 0 w 152400"/>
                <a:gd name="connsiteY11" fmla="*/ 307658 h 361950"/>
                <a:gd name="connsiteX12" fmla="*/ 0 w 152400"/>
                <a:gd name="connsiteY12" fmla="*/ 311468 h 361950"/>
                <a:gd name="connsiteX13" fmla="*/ 0 w 152400"/>
                <a:gd name="connsiteY13" fmla="*/ 364808 h 361950"/>
                <a:gd name="connsiteX14" fmla="*/ 952 w 152400"/>
                <a:gd name="connsiteY14" fmla="*/ 367665 h 361950"/>
                <a:gd name="connsiteX15" fmla="*/ 147638 w 152400"/>
                <a:gd name="connsiteY15" fmla="*/ 90488 h 361950"/>
                <a:gd name="connsiteX16" fmla="*/ 105727 w 152400"/>
                <a:gd name="connsiteY16" fmla="*/ 72390 h 361950"/>
                <a:gd name="connsiteX17" fmla="*/ 154305 w 152400"/>
                <a:gd name="connsiteY17" fmla="*/ 48577 h 361950"/>
                <a:gd name="connsiteX18" fmla="*/ 140017 w 152400"/>
                <a:gd name="connsiteY18" fmla="*/ 1333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400" h="361950">
                  <a:moveTo>
                    <a:pt x="140017" y="13335"/>
                  </a:moveTo>
                  <a:cubicBezTo>
                    <a:pt x="121920" y="7620"/>
                    <a:pt x="106680" y="3810"/>
                    <a:pt x="99060" y="952"/>
                  </a:cubicBezTo>
                  <a:cubicBezTo>
                    <a:pt x="97155" y="952"/>
                    <a:pt x="96202" y="0"/>
                    <a:pt x="95250" y="0"/>
                  </a:cubicBezTo>
                  <a:lnTo>
                    <a:pt x="62865" y="96202"/>
                  </a:lnTo>
                  <a:lnTo>
                    <a:pt x="58102" y="110490"/>
                  </a:lnTo>
                  <a:lnTo>
                    <a:pt x="57150" y="113347"/>
                  </a:lnTo>
                  <a:lnTo>
                    <a:pt x="44767" y="149543"/>
                  </a:lnTo>
                  <a:lnTo>
                    <a:pt x="35242" y="177165"/>
                  </a:lnTo>
                  <a:lnTo>
                    <a:pt x="0" y="281940"/>
                  </a:lnTo>
                  <a:lnTo>
                    <a:pt x="0" y="281940"/>
                  </a:lnTo>
                  <a:lnTo>
                    <a:pt x="0" y="291465"/>
                  </a:lnTo>
                  <a:lnTo>
                    <a:pt x="0" y="307658"/>
                  </a:lnTo>
                  <a:lnTo>
                    <a:pt x="0" y="311468"/>
                  </a:lnTo>
                  <a:lnTo>
                    <a:pt x="0" y="364808"/>
                  </a:lnTo>
                  <a:lnTo>
                    <a:pt x="952" y="367665"/>
                  </a:lnTo>
                  <a:lnTo>
                    <a:pt x="147638" y="90488"/>
                  </a:lnTo>
                  <a:lnTo>
                    <a:pt x="105727" y="72390"/>
                  </a:lnTo>
                  <a:lnTo>
                    <a:pt x="154305" y="48577"/>
                  </a:lnTo>
                  <a:cubicBezTo>
                    <a:pt x="151447" y="41910"/>
                    <a:pt x="146685" y="26670"/>
                    <a:pt x="140017" y="13335"/>
                  </a:cubicBezTo>
                  <a:close/>
                </a:path>
              </a:pathLst>
            </a:custGeom>
            <a:solidFill>
              <a:srgbClr val="303E43"/>
            </a:solidFill>
            <a:ln w="9525"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90D297F8-A62B-4A92-88ED-6736DD30DC96}"/>
                </a:ext>
              </a:extLst>
            </p:cNvPr>
            <p:cNvSpPr/>
            <p:nvPr/>
          </p:nvSpPr>
          <p:spPr>
            <a:xfrm>
              <a:off x="10546944" y="2090327"/>
              <a:ext cx="7136" cy="7136"/>
            </a:xfrm>
            <a:custGeom>
              <a:avLst/>
              <a:gdLst>
                <a:gd name="connsiteX0" fmla="*/ 952 w 0"/>
                <a:gd name="connsiteY0" fmla="*/ 1905 h 0"/>
                <a:gd name="connsiteX1" fmla="*/ 952 w 0"/>
                <a:gd name="connsiteY1" fmla="*/ 1905 h 0"/>
                <a:gd name="connsiteX2" fmla="*/ 0 w 0"/>
                <a:gd name="connsiteY2" fmla="*/ 0 h 0"/>
                <a:gd name="connsiteX3" fmla="*/ 952 w 0"/>
                <a:gd name="connsiteY3" fmla="*/ 1905 h 0"/>
              </a:gdLst>
              <a:ahLst/>
              <a:cxnLst>
                <a:cxn ang="0">
                  <a:pos x="connsiteX0" y="connsiteY0"/>
                </a:cxn>
                <a:cxn ang="0">
                  <a:pos x="connsiteX1" y="connsiteY1"/>
                </a:cxn>
                <a:cxn ang="0">
                  <a:pos x="connsiteX2" y="connsiteY2"/>
                </a:cxn>
                <a:cxn ang="0">
                  <a:pos x="connsiteX3" y="connsiteY3"/>
                </a:cxn>
              </a:cxnLst>
              <a:rect l="l" t="t" r="r" b="b"/>
              <a:pathLst>
                <a:path>
                  <a:moveTo>
                    <a:pt x="952" y="1905"/>
                  </a:moveTo>
                  <a:lnTo>
                    <a:pt x="952" y="1905"/>
                  </a:lnTo>
                  <a:cubicBezTo>
                    <a:pt x="952" y="1905"/>
                    <a:pt x="952" y="953"/>
                    <a:pt x="0" y="0"/>
                  </a:cubicBezTo>
                  <a:cubicBezTo>
                    <a:pt x="952" y="1905"/>
                    <a:pt x="952" y="1905"/>
                    <a:pt x="952" y="1905"/>
                  </a:cubicBezTo>
                  <a:close/>
                </a:path>
              </a:pathLst>
            </a:custGeom>
            <a:solidFill>
              <a:srgbClr val="ECBB1A"/>
            </a:solidFill>
            <a:ln w="9525"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943F68FB-50DA-452A-AFB9-DE38F16423AE}"/>
                </a:ext>
              </a:extLst>
            </p:cNvPr>
            <p:cNvSpPr/>
            <p:nvPr/>
          </p:nvSpPr>
          <p:spPr>
            <a:xfrm>
              <a:off x="10479860" y="2068204"/>
              <a:ext cx="121320" cy="142730"/>
            </a:xfrm>
            <a:custGeom>
              <a:avLst/>
              <a:gdLst>
                <a:gd name="connsiteX0" fmla="*/ 99060 w 161925"/>
                <a:gd name="connsiteY0" fmla="*/ 47625 h 190500"/>
                <a:gd name="connsiteX1" fmla="*/ 86678 w 161925"/>
                <a:gd name="connsiteY1" fmla="*/ 40005 h 190500"/>
                <a:gd name="connsiteX2" fmla="*/ 85725 w 161925"/>
                <a:gd name="connsiteY2" fmla="*/ 41910 h 190500"/>
                <a:gd name="connsiteX3" fmla="*/ 99060 w 161925"/>
                <a:gd name="connsiteY3" fmla="*/ 53340 h 190500"/>
                <a:gd name="connsiteX4" fmla="*/ 40005 w 161925"/>
                <a:gd name="connsiteY4" fmla="*/ 162878 h 190500"/>
                <a:gd name="connsiteX5" fmla="*/ 86678 w 161925"/>
                <a:gd name="connsiteY5" fmla="*/ 39053 h 190500"/>
                <a:gd name="connsiteX6" fmla="*/ 85725 w 161925"/>
                <a:gd name="connsiteY6" fmla="*/ 39053 h 190500"/>
                <a:gd name="connsiteX7" fmla="*/ 87630 w 161925"/>
                <a:gd name="connsiteY7" fmla="*/ 36195 h 190500"/>
                <a:gd name="connsiteX8" fmla="*/ 89535 w 161925"/>
                <a:gd name="connsiteY8" fmla="*/ 32385 h 190500"/>
                <a:gd name="connsiteX9" fmla="*/ 89535 w 161925"/>
                <a:gd name="connsiteY9" fmla="*/ 30480 h 190500"/>
                <a:gd name="connsiteX10" fmla="*/ 0 w 161925"/>
                <a:gd name="connsiteY10" fmla="*/ 0 h 190500"/>
                <a:gd name="connsiteX11" fmla="*/ 0 w 161925"/>
                <a:gd name="connsiteY11" fmla="*/ 0 h 190500"/>
                <a:gd name="connsiteX12" fmla="*/ 0 w 161925"/>
                <a:gd name="connsiteY12" fmla="*/ 190500 h 190500"/>
                <a:gd name="connsiteX13" fmla="*/ 163830 w 161925"/>
                <a:gd name="connsiteY13" fmla="*/ 179070 h 190500"/>
                <a:gd name="connsiteX14" fmla="*/ 163830 w 161925"/>
                <a:gd name="connsiteY14" fmla="*/ 178118 h 190500"/>
                <a:gd name="connsiteX15" fmla="*/ 99060 w 161925"/>
                <a:gd name="connsiteY15"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925" h="190500">
                  <a:moveTo>
                    <a:pt x="99060" y="47625"/>
                  </a:moveTo>
                  <a:cubicBezTo>
                    <a:pt x="95250" y="44768"/>
                    <a:pt x="90488" y="41910"/>
                    <a:pt x="86678" y="40005"/>
                  </a:cubicBezTo>
                  <a:lnTo>
                    <a:pt x="85725" y="41910"/>
                  </a:lnTo>
                  <a:cubicBezTo>
                    <a:pt x="90488" y="45720"/>
                    <a:pt x="95250" y="49530"/>
                    <a:pt x="99060" y="53340"/>
                  </a:cubicBezTo>
                  <a:cubicBezTo>
                    <a:pt x="77153" y="86678"/>
                    <a:pt x="57150" y="128588"/>
                    <a:pt x="40005" y="162878"/>
                  </a:cubicBezTo>
                  <a:cubicBezTo>
                    <a:pt x="61913" y="100013"/>
                    <a:pt x="80010" y="56198"/>
                    <a:pt x="86678" y="39053"/>
                  </a:cubicBezTo>
                  <a:cubicBezTo>
                    <a:pt x="86678" y="39053"/>
                    <a:pt x="86678" y="39053"/>
                    <a:pt x="85725" y="39053"/>
                  </a:cubicBezTo>
                  <a:lnTo>
                    <a:pt x="87630" y="36195"/>
                  </a:lnTo>
                  <a:cubicBezTo>
                    <a:pt x="88583" y="33338"/>
                    <a:pt x="89535" y="32385"/>
                    <a:pt x="89535" y="32385"/>
                  </a:cubicBezTo>
                  <a:cubicBezTo>
                    <a:pt x="89535" y="32385"/>
                    <a:pt x="89535" y="31433"/>
                    <a:pt x="89535" y="30480"/>
                  </a:cubicBezTo>
                  <a:cubicBezTo>
                    <a:pt x="83820" y="24765"/>
                    <a:pt x="60008" y="3810"/>
                    <a:pt x="0" y="0"/>
                  </a:cubicBezTo>
                  <a:cubicBezTo>
                    <a:pt x="0" y="0"/>
                    <a:pt x="0" y="0"/>
                    <a:pt x="0" y="0"/>
                  </a:cubicBezTo>
                  <a:lnTo>
                    <a:pt x="0" y="190500"/>
                  </a:lnTo>
                  <a:cubicBezTo>
                    <a:pt x="54292" y="190500"/>
                    <a:pt x="109538" y="186690"/>
                    <a:pt x="163830" y="179070"/>
                  </a:cubicBezTo>
                  <a:cubicBezTo>
                    <a:pt x="163830" y="179070"/>
                    <a:pt x="163830" y="178118"/>
                    <a:pt x="163830" y="178118"/>
                  </a:cubicBezTo>
                  <a:cubicBezTo>
                    <a:pt x="166688" y="125730"/>
                    <a:pt x="141923" y="78105"/>
                    <a:pt x="99060" y="47625"/>
                  </a:cubicBezTo>
                  <a:close/>
                </a:path>
              </a:pathLst>
            </a:custGeom>
            <a:solidFill>
              <a:srgbClr val="ECBB1A"/>
            </a:solidFill>
            <a:ln w="9525"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35FCAB46-B649-4DF3-82DC-E5508D7B778D}"/>
                </a:ext>
              </a:extLst>
            </p:cNvPr>
            <p:cNvSpPr/>
            <p:nvPr/>
          </p:nvSpPr>
          <p:spPr>
            <a:xfrm>
              <a:off x="10480574" y="2201657"/>
              <a:ext cx="128457" cy="42819"/>
            </a:xfrm>
            <a:custGeom>
              <a:avLst/>
              <a:gdLst>
                <a:gd name="connsiteX0" fmla="*/ 169545 w 171450"/>
                <a:gd name="connsiteY0" fmla="*/ 0 h 57150"/>
                <a:gd name="connsiteX1" fmla="*/ 0 w 171450"/>
                <a:gd name="connsiteY1" fmla="*/ 12382 h 57150"/>
                <a:gd name="connsiteX2" fmla="*/ 0 w 171450"/>
                <a:gd name="connsiteY2" fmla="*/ 18097 h 57150"/>
                <a:gd name="connsiteX3" fmla="*/ 0 w 171450"/>
                <a:gd name="connsiteY3" fmla="*/ 23813 h 57150"/>
                <a:gd name="connsiteX4" fmla="*/ 0 w 171450"/>
                <a:gd name="connsiteY4" fmla="*/ 31432 h 57150"/>
                <a:gd name="connsiteX5" fmla="*/ 0 w 171450"/>
                <a:gd name="connsiteY5" fmla="*/ 38100 h 57150"/>
                <a:gd name="connsiteX6" fmla="*/ 106680 w 171450"/>
                <a:gd name="connsiteY6" fmla="*/ 34290 h 57150"/>
                <a:gd name="connsiteX7" fmla="*/ 149542 w 171450"/>
                <a:gd name="connsiteY7" fmla="*/ 21907 h 57150"/>
                <a:gd name="connsiteX8" fmla="*/ 145733 w 171450"/>
                <a:gd name="connsiteY8" fmla="*/ 26670 h 57150"/>
                <a:gd name="connsiteX9" fmla="*/ 128588 w 171450"/>
                <a:gd name="connsiteY9" fmla="*/ 39052 h 57150"/>
                <a:gd name="connsiteX10" fmla="*/ 101917 w 171450"/>
                <a:gd name="connsiteY10" fmla="*/ 46672 h 57150"/>
                <a:gd name="connsiteX11" fmla="*/ 952 w 171450"/>
                <a:gd name="connsiteY11" fmla="*/ 51435 h 57150"/>
                <a:gd name="connsiteX12" fmla="*/ 952 w 171450"/>
                <a:gd name="connsiteY12" fmla="*/ 52388 h 57150"/>
                <a:gd name="connsiteX13" fmla="*/ 952 w 171450"/>
                <a:gd name="connsiteY13" fmla="*/ 65723 h 57150"/>
                <a:gd name="connsiteX14" fmla="*/ 96202 w 171450"/>
                <a:gd name="connsiteY14" fmla="*/ 61913 h 57150"/>
                <a:gd name="connsiteX15" fmla="*/ 138113 w 171450"/>
                <a:gd name="connsiteY15" fmla="*/ 44767 h 57150"/>
                <a:gd name="connsiteX16" fmla="*/ 156210 w 171450"/>
                <a:gd name="connsiteY16" fmla="*/ 42863 h 57150"/>
                <a:gd name="connsiteX17" fmla="*/ 177165 w 171450"/>
                <a:gd name="connsiteY17" fmla="*/ 20955 h 57150"/>
                <a:gd name="connsiteX18" fmla="*/ 175260 w 171450"/>
                <a:gd name="connsiteY18" fmla="*/ 3810 h 57150"/>
                <a:gd name="connsiteX19" fmla="*/ 169545 w 171450"/>
                <a:gd name="connsiteY19"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57150">
                  <a:moveTo>
                    <a:pt x="169545" y="0"/>
                  </a:moveTo>
                  <a:cubicBezTo>
                    <a:pt x="113347" y="8572"/>
                    <a:pt x="56197" y="12382"/>
                    <a:pt x="0" y="12382"/>
                  </a:cubicBezTo>
                  <a:lnTo>
                    <a:pt x="0" y="18097"/>
                  </a:lnTo>
                  <a:lnTo>
                    <a:pt x="0" y="23813"/>
                  </a:lnTo>
                  <a:lnTo>
                    <a:pt x="0" y="31432"/>
                  </a:lnTo>
                  <a:lnTo>
                    <a:pt x="0" y="38100"/>
                  </a:lnTo>
                  <a:cubicBezTo>
                    <a:pt x="35242" y="38100"/>
                    <a:pt x="70485" y="37147"/>
                    <a:pt x="106680" y="34290"/>
                  </a:cubicBezTo>
                  <a:cubicBezTo>
                    <a:pt x="123825" y="33338"/>
                    <a:pt x="139065" y="28575"/>
                    <a:pt x="149542" y="21907"/>
                  </a:cubicBezTo>
                  <a:cubicBezTo>
                    <a:pt x="148590" y="23813"/>
                    <a:pt x="146685" y="24765"/>
                    <a:pt x="145733" y="26670"/>
                  </a:cubicBezTo>
                  <a:cubicBezTo>
                    <a:pt x="141922" y="31432"/>
                    <a:pt x="135255" y="35242"/>
                    <a:pt x="128588" y="39052"/>
                  </a:cubicBezTo>
                  <a:cubicBezTo>
                    <a:pt x="120967" y="42863"/>
                    <a:pt x="111442" y="45720"/>
                    <a:pt x="101917" y="46672"/>
                  </a:cubicBezTo>
                  <a:cubicBezTo>
                    <a:pt x="68580" y="49530"/>
                    <a:pt x="34290" y="51435"/>
                    <a:pt x="952" y="51435"/>
                  </a:cubicBezTo>
                  <a:lnTo>
                    <a:pt x="952" y="52388"/>
                  </a:lnTo>
                  <a:lnTo>
                    <a:pt x="952" y="65723"/>
                  </a:lnTo>
                  <a:cubicBezTo>
                    <a:pt x="32385" y="65723"/>
                    <a:pt x="63817" y="64770"/>
                    <a:pt x="96202" y="61913"/>
                  </a:cubicBezTo>
                  <a:cubicBezTo>
                    <a:pt x="112395" y="60960"/>
                    <a:pt x="126683" y="54292"/>
                    <a:pt x="138113" y="44767"/>
                  </a:cubicBezTo>
                  <a:cubicBezTo>
                    <a:pt x="143827" y="43815"/>
                    <a:pt x="150495" y="43815"/>
                    <a:pt x="156210" y="42863"/>
                  </a:cubicBezTo>
                  <a:cubicBezTo>
                    <a:pt x="168592" y="40957"/>
                    <a:pt x="178117" y="31432"/>
                    <a:pt x="177165" y="20955"/>
                  </a:cubicBezTo>
                  <a:cubicBezTo>
                    <a:pt x="176213" y="15240"/>
                    <a:pt x="176213" y="9525"/>
                    <a:pt x="175260" y="3810"/>
                  </a:cubicBezTo>
                  <a:cubicBezTo>
                    <a:pt x="171450" y="1905"/>
                    <a:pt x="170497" y="952"/>
                    <a:pt x="169545" y="0"/>
                  </a:cubicBezTo>
                  <a:close/>
                </a:path>
              </a:pathLst>
            </a:custGeom>
            <a:solidFill>
              <a:srgbClr val="F2B100"/>
            </a:solidFill>
            <a:ln w="9525"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BF1D1A01-7C9B-4876-A16B-8D8D651F6E08}"/>
                </a:ext>
              </a:extLst>
            </p:cNvPr>
            <p:cNvSpPr/>
            <p:nvPr/>
          </p:nvSpPr>
          <p:spPr>
            <a:xfrm>
              <a:off x="10348495" y="2201657"/>
              <a:ext cx="128457" cy="42819"/>
            </a:xfrm>
            <a:custGeom>
              <a:avLst/>
              <a:gdLst>
                <a:gd name="connsiteX0" fmla="*/ 1977 w 171450"/>
                <a:gd name="connsiteY0" fmla="*/ 2857 h 57150"/>
                <a:gd name="connsiteX1" fmla="*/ 72 w 171450"/>
                <a:gd name="connsiteY1" fmla="*/ 20002 h 57150"/>
                <a:gd name="connsiteX2" fmla="*/ 21027 w 171450"/>
                <a:gd name="connsiteY2" fmla="*/ 41910 h 57150"/>
                <a:gd name="connsiteX3" fmla="*/ 38172 w 171450"/>
                <a:gd name="connsiteY3" fmla="*/ 43815 h 57150"/>
                <a:gd name="connsiteX4" fmla="*/ 80082 w 171450"/>
                <a:gd name="connsiteY4" fmla="*/ 60960 h 57150"/>
                <a:gd name="connsiteX5" fmla="*/ 175332 w 171450"/>
                <a:gd name="connsiteY5" fmla="*/ 64770 h 57150"/>
                <a:gd name="connsiteX6" fmla="*/ 175332 w 171450"/>
                <a:gd name="connsiteY6" fmla="*/ 51435 h 57150"/>
                <a:gd name="connsiteX7" fmla="*/ 175332 w 171450"/>
                <a:gd name="connsiteY7" fmla="*/ 50482 h 57150"/>
                <a:gd name="connsiteX8" fmla="*/ 73415 w 171450"/>
                <a:gd name="connsiteY8" fmla="*/ 45720 h 57150"/>
                <a:gd name="connsiteX9" fmla="*/ 46744 w 171450"/>
                <a:gd name="connsiteY9" fmla="*/ 38100 h 57150"/>
                <a:gd name="connsiteX10" fmla="*/ 28647 w 171450"/>
                <a:gd name="connsiteY10" fmla="*/ 24765 h 57150"/>
                <a:gd name="connsiteX11" fmla="*/ 26742 w 171450"/>
                <a:gd name="connsiteY11" fmla="*/ 21907 h 57150"/>
                <a:gd name="connsiteX12" fmla="*/ 68652 w 171450"/>
                <a:gd name="connsiteY12" fmla="*/ 33338 h 57150"/>
                <a:gd name="connsiteX13" fmla="*/ 176285 w 171450"/>
                <a:gd name="connsiteY13" fmla="*/ 37147 h 57150"/>
                <a:gd name="connsiteX14" fmla="*/ 176285 w 171450"/>
                <a:gd name="connsiteY14" fmla="*/ 31432 h 57150"/>
                <a:gd name="connsiteX15" fmla="*/ 176285 w 171450"/>
                <a:gd name="connsiteY15" fmla="*/ 23813 h 57150"/>
                <a:gd name="connsiteX16" fmla="*/ 176285 w 171450"/>
                <a:gd name="connsiteY16" fmla="*/ 18097 h 57150"/>
                <a:gd name="connsiteX17" fmla="*/ 176285 w 171450"/>
                <a:gd name="connsiteY17" fmla="*/ 12382 h 57150"/>
                <a:gd name="connsiteX18" fmla="*/ 6740 w 171450"/>
                <a:gd name="connsiteY18" fmla="*/ 0 h 57150"/>
                <a:gd name="connsiteX19" fmla="*/ 1977 w 171450"/>
                <a:gd name="connsiteY19" fmla="*/ 285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57150">
                  <a:moveTo>
                    <a:pt x="1977" y="2857"/>
                  </a:moveTo>
                  <a:cubicBezTo>
                    <a:pt x="1025" y="8572"/>
                    <a:pt x="1025" y="14288"/>
                    <a:pt x="72" y="20002"/>
                  </a:cubicBezTo>
                  <a:cubicBezTo>
                    <a:pt x="-881" y="30480"/>
                    <a:pt x="7692" y="40957"/>
                    <a:pt x="21027" y="41910"/>
                  </a:cubicBezTo>
                  <a:cubicBezTo>
                    <a:pt x="26742" y="42863"/>
                    <a:pt x="32457" y="42863"/>
                    <a:pt x="38172" y="43815"/>
                  </a:cubicBezTo>
                  <a:cubicBezTo>
                    <a:pt x="49602" y="53340"/>
                    <a:pt x="64842" y="59055"/>
                    <a:pt x="80082" y="60960"/>
                  </a:cubicBezTo>
                  <a:cubicBezTo>
                    <a:pt x="111515" y="63817"/>
                    <a:pt x="143899" y="64770"/>
                    <a:pt x="175332" y="64770"/>
                  </a:cubicBezTo>
                  <a:lnTo>
                    <a:pt x="175332" y="51435"/>
                  </a:lnTo>
                  <a:lnTo>
                    <a:pt x="175332" y="50482"/>
                  </a:lnTo>
                  <a:cubicBezTo>
                    <a:pt x="141042" y="50482"/>
                    <a:pt x="107705" y="48577"/>
                    <a:pt x="73415" y="45720"/>
                  </a:cubicBezTo>
                  <a:cubicBezTo>
                    <a:pt x="63890" y="44767"/>
                    <a:pt x="54365" y="41910"/>
                    <a:pt x="46744" y="38100"/>
                  </a:cubicBezTo>
                  <a:cubicBezTo>
                    <a:pt x="39125" y="34290"/>
                    <a:pt x="33410" y="30480"/>
                    <a:pt x="28647" y="24765"/>
                  </a:cubicBezTo>
                  <a:cubicBezTo>
                    <a:pt x="27694" y="23813"/>
                    <a:pt x="27694" y="22860"/>
                    <a:pt x="26742" y="21907"/>
                  </a:cubicBezTo>
                  <a:cubicBezTo>
                    <a:pt x="36267" y="27622"/>
                    <a:pt x="51507" y="32385"/>
                    <a:pt x="68652" y="33338"/>
                  </a:cubicBezTo>
                  <a:cubicBezTo>
                    <a:pt x="104847" y="35242"/>
                    <a:pt x="140090" y="37147"/>
                    <a:pt x="176285" y="37147"/>
                  </a:cubicBezTo>
                  <a:lnTo>
                    <a:pt x="176285" y="31432"/>
                  </a:lnTo>
                  <a:lnTo>
                    <a:pt x="176285" y="23813"/>
                  </a:lnTo>
                  <a:lnTo>
                    <a:pt x="176285" y="18097"/>
                  </a:lnTo>
                  <a:lnTo>
                    <a:pt x="176285" y="12382"/>
                  </a:lnTo>
                  <a:cubicBezTo>
                    <a:pt x="120087" y="12382"/>
                    <a:pt x="62937" y="8572"/>
                    <a:pt x="6740" y="0"/>
                  </a:cubicBezTo>
                  <a:cubicBezTo>
                    <a:pt x="4835" y="952"/>
                    <a:pt x="3882" y="1905"/>
                    <a:pt x="1977" y="2857"/>
                  </a:cubicBezTo>
                  <a:close/>
                </a:path>
              </a:pathLst>
            </a:custGeom>
            <a:solidFill>
              <a:srgbClr val="F3B70E"/>
            </a:solidFill>
            <a:ln w="9525"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688895B2-B915-4F97-983B-B5ACAA4D7BD2}"/>
                </a:ext>
              </a:extLst>
            </p:cNvPr>
            <p:cNvSpPr/>
            <p:nvPr/>
          </p:nvSpPr>
          <p:spPr>
            <a:xfrm>
              <a:off x="10479860" y="2217356"/>
              <a:ext cx="107047" cy="21409"/>
            </a:xfrm>
            <a:custGeom>
              <a:avLst/>
              <a:gdLst>
                <a:gd name="connsiteX0" fmla="*/ 0 w 142875"/>
                <a:gd name="connsiteY0" fmla="*/ 16193 h 28575"/>
                <a:gd name="connsiteX1" fmla="*/ 0 w 142875"/>
                <a:gd name="connsiteY1" fmla="*/ 17145 h 28575"/>
                <a:gd name="connsiteX2" fmla="*/ 0 w 142875"/>
                <a:gd name="connsiteY2" fmla="*/ 29528 h 28575"/>
                <a:gd name="connsiteX3" fmla="*/ 100965 w 142875"/>
                <a:gd name="connsiteY3" fmla="*/ 24765 h 28575"/>
                <a:gd name="connsiteX4" fmla="*/ 127635 w 142875"/>
                <a:gd name="connsiteY4" fmla="*/ 17145 h 28575"/>
                <a:gd name="connsiteX5" fmla="*/ 144780 w 142875"/>
                <a:gd name="connsiteY5" fmla="*/ 4763 h 28575"/>
                <a:gd name="connsiteX6" fmla="*/ 148590 w 142875"/>
                <a:gd name="connsiteY6" fmla="*/ 0 h 28575"/>
                <a:gd name="connsiteX7" fmla="*/ 105728 w 142875"/>
                <a:gd name="connsiteY7" fmla="*/ 12383 h 28575"/>
                <a:gd name="connsiteX8" fmla="*/ 0 w 142875"/>
                <a:gd name="connsiteY8" fmla="*/ 1619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28575">
                  <a:moveTo>
                    <a:pt x="0" y="16193"/>
                  </a:moveTo>
                  <a:lnTo>
                    <a:pt x="0" y="17145"/>
                  </a:lnTo>
                  <a:lnTo>
                    <a:pt x="0" y="29528"/>
                  </a:lnTo>
                  <a:cubicBezTo>
                    <a:pt x="33338" y="29528"/>
                    <a:pt x="67628" y="27622"/>
                    <a:pt x="100965" y="24765"/>
                  </a:cubicBezTo>
                  <a:cubicBezTo>
                    <a:pt x="110490" y="23813"/>
                    <a:pt x="120015" y="20955"/>
                    <a:pt x="127635" y="17145"/>
                  </a:cubicBezTo>
                  <a:cubicBezTo>
                    <a:pt x="134303" y="14288"/>
                    <a:pt x="140970" y="9525"/>
                    <a:pt x="144780" y="4763"/>
                  </a:cubicBezTo>
                  <a:cubicBezTo>
                    <a:pt x="145733" y="2858"/>
                    <a:pt x="147638" y="1905"/>
                    <a:pt x="148590" y="0"/>
                  </a:cubicBezTo>
                  <a:cubicBezTo>
                    <a:pt x="139065" y="6668"/>
                    <a:pt x="123825" y="11430"/>
                    <a:pt x="105728" y="12383"/>
                  </a:cubicBezTo>
                  <a:cubicBezTo>
                    <a:pt x="71438" y="15240"/>
                    <a:pt x="36195" y="16193"/>
                    <a:pt x="0" y="16193"/>
                  </a:cubicBezTo>
                  <a:close/>
                </a:path>
              </a:pathLst>
            </a:custGeom>
            <a:solidFill>
              <a:srgbClr val="ECBB1A"/>
            </a:solidFill>
            <a:ln w="9525"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D14E07E0-406D-4AF4-BDF3-ED73B495FEF0}"/>
                </a:ext>
              </a:extLst>
            </p:cNvPr>
            <p:cNvSpPr/>
            <p:nvPr/>
          </p:nvSpPr>
          <p:spPr>
            <a:xfrm>
              <a:off x="10356323" y="2068204"/>
              <a:ext cx="214094" cy="135593"/>
            </a:xfrm>
            <a:custGeom>
              <a:avLst/>
              <a:gdLst>
                <a:gd name="connsiteX0" fmla="*/ 164885 w 285750"/>
                <a:gd name="connsiteY0" fmla="*/ 0 h 180975"/>
                <a:gd name="connsiteX1" fmla="*/ 75350 w 285750"/>
                <a:gd name="connsiteY1" fmla="*/ 30480 h 180975"/>
                <a:gd name="connsiteX2" fmla="*/ 74397 w 285750"/>
                <a:gd name="connsiteY2" fmla="*/ 31433 h 180975"/>
                <a:gd name="connsiteX3" fmla="*/ 74397 w 285750"/>
                <a:gd name="connsiteY3" fmla="*/ 31433 h 180975"/>
                <a:gd name="connsiteX4" fmla="*/ 75350 w 285750"/>
                <a:gd name="connsiteY4" fmla="*/ 29528 h 180975"/>
                <a:gd name="connsiteX5" fmla="*/ 75350 w 285750"/>
                <a:gd name="connsiteY5" fmla="*/ 31433 h 180975"/>
                <a:gd name="connsiteX6" fmla="*/ 77255 w 285750"/>
                <a:gd name="connsiteY6" fmla="*/ 35243 h 180975"/>
                <a:gd name="connsiteX7" fmla="*/ 79160 w 285750"/>
                <a:gd name="connsiteY7" fmla="*/ 38100 h 180975"/>
                <a:gd name="connsiteX8" fmla="*/ 78207 w 285750"/>
                <a:gd name="connsiteY8" fmla="*/ 38100 h 180975"/>
                <a:gd name="connsiteX9" fmla="*/ 124880 w 285750"/>
                <a:gd name="connsiteY9" fmla="*/ 161925 h 180975"/>
                <a:gd name="connsiteX10" fmla="*/ 65825 w 285750"/>
                <a:gd name="connsiteY10" fmla="*/ 52388 h 180975"/>
                <a:gd name="connsiteX11" fmla="*/ 79160 w 285750"/>
                <a:gd name="connsiteY11" fmla="*/ 40958 h 180975"/>
                <a:gd name="connsiteX12" fmla="*/ 78207 w 285750"/>
                <a:gd name="connsiteY12" fmla="*/ 39053 h 180975"/>
                <a:gd name="connsiteX13" fmla="*/ 65825 w 285750"/>
                <a:gd name="connsiteY13" fmla="*/ 46673 h 180975"/>
                <a:gd name="connsiteX14" fmla="*/ 102 w 285750"/>
                <a:gd name="connsiteY14" fmla="*/ 176213 h 180975"/>
                <a:gd name="connsiteX15" fmla="*/ 102 w 285750"/>
                <a:gd name="connsiteY15" fmla="*/ 177165 h 180975"/>
                <a:gd name="connsiteX16" fmla="*/ 163933 w 285750"/>
                <a:gd name="connsiteY16" fmla="*/ 188595 h 180975"/>
                <a:gd name="connsiteX17" fmla="*/ 292520 w 285750"/>
                <a:gd name="connsiteY17" fmla="*/ 180975 h 180975"/>
                <a:gd name="connsiteX18" fmla="*/ 163933 w 285750"/>
                <a:gd name="connsiteY18" fmla="*/ 174308 h 180975"/>
                <a:gd name="connsiteX19" fmla="*/ 163933 w 285750"/>
                <a:gd name="connsiteY19"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5750" h="180975">
                  <a:moveTo>
                    <a:pt x="164885" y="0"/>
                  </a:moveTo>
                  <a:cubicBezTo>
                    <a:pt x="104877" y="2858"/>
                    <a:pt x="81065" y="24765"/>
                    <a:pt x="75350" y="30480"/>
                  </a:cubicBezTo>
                  <a:cubicBezTo>
                    <a:pt x="74397" y="31433"/>
                    <a:pt x="74397" y="31433"/>
                    <a:pt x="74397" y="31433"/>
                  </a:cubicBezTo>
                  <a:lnTo>
                    <a:pt x="74397" y="31433"/>
                  </a:lnTo>
                  <a:cubicBezTo>
                    <a:pt x="74397" y="31433"/>
                    <a:pt x="74397" y="30480"/>
                    <a:pt x="75350" y="29528"/>
                  </a:cubicBezTo>
                  <a:cubicBezTo>
                    <a:pt x="75350" y="30480"/>
                    <a:pt x="75350" y="31433"/>
                    <a:pt x="75350" y="31433"/>
                  </a:cubicBezTo>
                  <a:cubicBezTo>
                    <a:pt x="75350" y="31433"/>
                    <a:pt x="76302" y="33338"/>
                    <a:pt x="77255" y="35243"/>
                  </a:cubicBezTo>
                  <a:lnTo>
                    <a:pt x="79160" y="38100"/>
                  </a:lnTo>
                  <a:cubicBezTo>
                    <a:pt x="79160" y="38100"/>
                    <a:pt x="79160" y="38100"/>
                    <a:pt x="78207" y="38100"/>
                  </a:cubicBezTo>
                  <a:cubicBezTo>
                    <a:pt x="86780" y="57150"/>
                    <a:pt x="108687" y="110490"/>
                    <a:pt x="124880" y="161925"/>
                  </a:cubicBezTo>
                  <a:cubicBezTo>
                    <a:pt x="106782" y="127635"/>
                    <a:pt x="87732" y="85725"/>
                    <a:pt x="65825" y="52388"/>
                  </a:cubicBezTo>
                  <a:cubicBezTo>
                    <a:pt x="69635" y="48578"/>
                    <a:pt x="74397" y="44768"/>
                    <a:pt x="79160" y="40958"/>
                  </a:cubicBezTo>
                  <a:lnTo>
                    <a:pt x="78207" y="39053"/>
                  </a:lnTo>
                  <a:cubicBezTo>
                    <a:pt x="74397" y="41910"/>
                    <a:pt x="69635" y="43815"/>
                    <a:pt x="65825" y="46673"/>
                  </a:cubicBezTo>
                  <a:cubicBezTo>
                    <a:pt x="22962" y="76200"/>
                    <a:pt x="-1803" y="124778"/>
                    <a:pt x="102" y="176213"/>
                  </a:cubicBezTo>
                  <a:cubicBezTo>
                    <a:pt x="102" y="176213"/>
                    <a:pt x="102" y="177165"/>
                    <a:pt x="102" y="177165"/>
                  </a:cubicBezTo>
                  <a:cubicBezTo>
                    <a:pt x="54395" y="184785"/>
                    <a:pt x="109640" y="188595"/>
                    <a:pt x="163933" y="188595"/>
                  </a:cubicBezTo>
                  <a:lnTo>
                    <a:pt x="292520" y="180975"/>
                  </a:lnTo>
                  <a:lnTo>
                    <a:pt x="163933" y="174308"/>
                  </a:lnTo>
                  <a:lnTo>
                    <a:pt x="163933" y="0"/>
                  </a:lnTo>
                  <a:close/>
                </a:path>
              </a:pathLst>
            </a:custGeom>
            <a:solidFill>
              <a:srgbClr val="F7DC54"/>
            </a:solidFill>
            <a:ln w="9525"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B5548544-CBC5-41C6-9F9A-6C56CF5C1D84}"/>
                </a:ext>
              </a:extLst>
            </p:cNvPr>
            <p:cNvSpPr/>
            <p:nvPr/>
          </p:nvSpPr>
          <p:spPr>
            <a:xfrm>
              <a:off x="10368531" y="2218784"/>
              <a:ext cx="107047" cy="21409"/>
            </a:xfrm>
            <a:custGeom>
              <a:avLst/>
              <a:gdLst>
                <a:gd name="connsiteX0" fmla="*/ 0 w 142875"/>
                <a:gd name="connsiteY0" fmla="*/ 0 h 28575"/>
                <a:gd name="connsiteX1" fmla="*/ 1905 w 142875"/>
                <a:gd name="connsiteY1" fmla="*/ 2857 h 28575"/>
                <a:gd name="connsiteX2" fmla="*/ 20002 w 142875"/>
                <a:gd name="connsiteY2" fmla="*/ 16192 h 28575"/>
                <a:gd name="connsiteX3" fmla="*/ 46673 w 142875"/>
                <a:gd name="connsiteY3" fmla="*/ 23813 h 28575"/>
                <a:gd name="connsiteX4" fmla="*/ 148590 w 142875"/>
                <a:gd name="connsiteY4" fmla="*/ 28575 h 28575"/>
                <a:gd name="connsiteX5" fmla="*/ 148590 w 142875"/>
                <a:gd name="connsiteY5" fmla="*/ 16192 h 28575"/>
                <a:gd name="connsiteX6" fmla="*/ 148590 w 142875"/>
                <a:gd name="connsiteY6" fmla="*/ 15240 h 28575"/>
                <a:gd name="connsiteX7" fmla="*/ 40958 w 142875"/>
                <a:gd name="connsiteY7" fmla="*/ 11430 h 28575"/>
                <a:gd name="connsiteX8" fmla="*/ 0 w 142875"/>
                <a:gd name="connsiteY8"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28575">
                  <a:moveTo>
                    <a:pt x="0" y="0"/>
                  </a:moveTo>
                  <a:cubicBezTo>
                    <a:pt x="952" y="953"/>
                    <a:pt x="952" y="1905"/>
                    <a:pt x="1905" y="2857"/>
                  </a:cubicBezTo>
                  <a:cubicBezTo>
                    <a:pt x="5715" y="8572"/>
                    <a:pt x="12383" y="12382"/>
                    <a:pt x="20002" y="16192"/>
                  </a:cubicBezTo>
                  <a:cubicBezTo>
                    <a:pt x="27623" y="20003"/>
                    <a:pt x="37148" y="22860"/>
                    <a:pt x="46673" y="23813"/>
                  </a:cubicBezTo>
                  <a:cubicBezTo>
                    <a:pt x="80963" y="26670"/>
                    <a:pt x="114300" y="28575"/>
                    <a:pt x="148590" y="28575"/>
                  </a:cubicBezTo>
                  <a:lnTo>
                    <a:pt x="148590" y="16192"/>
                  </a:lnTo>
                  <a:lnTo>
                    <a:pt x="148590" y="15240"/>
                  </a:lnTo>
                  <a:cubicBezTo>
                    <a:pt x="112395" y="15240"/>
                    <a:pt x="77152" y="14288"/>
                    <a:pt x="40958" y="11430"/>
                  </a:cubicBezTo>
                  <a:cubicBezTo>
                    <a:pt x="24765" y="10478"/>
                    <a:pt x="9525" y="5715"/>
                    <a:pt x="0" y="0"/>
                  </a:cubicBezTo>
                  <a:close/>
                </a:path>
              </a:pathLst>
            </a:custGeom>
            <a:solidFill>
              <a:srgbClr val="F9CB31"/>
            </a:solidFill>
            <a:ln w="9525"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76F6814F-C44C-4B62-B83E-C2DF9E414713}"/>
                </a:ext>
              </a:extLst>
            </p:cNvPr>
            <p:cNvSpPr/>
            <p:nvPr/>
          </p:nvSpPr>
          <p:spPr>
            <a:xfrm>
              <a:off x="10406355" y="2091041"/>
              <a:ext cx="42819" cy="92774"/>
            </a:xfrm>
            <a:custGeom>
              <a:avLst/>
              <a:gdLst>
                <a:gd name="connsiteX0" fmla="*/ 11430 w 57150"/>
                <a:gd name="connsiteY0" fmla="*/ 5715 h 123825"/>
                <a:gd name="connsiteX1" fmla="*/ 9525 w 57150"/>
                <a:gd name="connsiteY1" fmla="*/ 1905 h 123825"/>
                <a:gd name="connsiteX2" fmla="*/ 9525 w 57150"/>
                <a:gd name="connsiteY2" fmla="*/ 0 h 123825"/>
                <a:gd name="connsiteX3" fmla="*/ 8573 w 57150"/>
                <a:gd name="connsiteY3" fmla="*/ 1905 h 123825"/>
                <a:gd name="connsiteX4" fmla="*/ 8573 w 57150"/>
                <a:gd name="connsiteY4" fmla="*/ 1905 h 123825"/>
                <a:gd name="connsiteX5" fmla="*/ 12382 w 57150"/>
                <a:gd name="connsiteY5" fmla="*/ 9525 h 123825"/>
                <a:gd name="connsiteX6" fmla="*/ 13335 w 57150"/>
                <a:gd name="connsiteY6" fmla="*/ 11430 h 123825"/>
                <a:gd name="connsiteX7" fmla="*/ 0 w 57150"/>
                <a:gd name="connsiteY7" fmla="*/ 22860 h 123825"/>
                <a:gd name="connsiteX8" fmla="*/ 59055 w 57150"/>
                <a:gd name="connsiteY8" fmla="*/ 132398 h 123825"/>
                <a:gd name="connsiteX9" fmla="*/ 12382 w 57150"/>
                <a:gd name="connsiteY9" fmla="*/ 8572 h 123825"/>
                <a:gd name="connsiteX10" fmla="*/ 11430 w 57150"/>
                <a:gd name="connsiteY10" fmla="*/ 571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50" h="123825">
                  <a:moveTo>
                    <a:pt x="11430" y="5715"/>
                  </a:moveTo>
                  <a:cubicBezTo>
                    <a:pt x="10477" y="2857"/>
                    <a:pt x="9525" y="1905"/>
                    <a:pt x="9525" y="1905"/>
                  </a:cubicBezTo>
                  <a:cubicBezTo>
                    <a:pt x="9525" y="1905"/>
                    <a:pt x="9525" y="952"/>
                    <a:pt x="9525" y="0"/>
                  </a:cubicBezTo>
                  <a:cubicBezTo>
                    <a:pt x="8573" y="952"/>
                    <a:pt x="8573" y="952"/>
                    <a:pt x="8573" y="1905"/>
                  </a:cubicBezTo>
                  <a:cubicBezTo>
                    <a:pt x="8573" y="1905"/>
                    <a:pt x="8573" y="1905"/>
                    <a:pt x="8573" y="1905"/>
                  </a:cubicBezTo>
                  <a:lnTo>
                    <a:pt x="12382" y="9525"/>
                  </a:lnTo>
                  <a:lnTo>
                    <a:pt x="13335" y="11430"/>
                  </a:lnTo>
                  <a:cubicBezTo>
                    <a:pt x="8573" y="15240"/>
                    <a:pt x="3810" y="19050"/>
                    <a:pt x="0" y="22860"/>
                  </a:cubicBezTo>
                  <a:cubicBezTo>
                    <a:pt x="21907" y="56198"/>
                    <a:pt x="41910" y="98108"/>
                    <a:pt x="59055" y="132398"/>
                  </a:cubicBezTo>
                  <a:cubicBezTo>
                    <a:pt x="42863" y="80963"/>
                    <a:pt x="20955" y="27622"/>
                    <a:pt x="12382" y="8572"/>
                  </a:cubicBezTo>
                  <a:cubicBezTo>
                    <a:pt x="12382" y="7620"/>
                    <a:pt x="11430" y="6668"/>
                    <a:pt x="11430" y="5715"/>
                  </a:cubicBezTo>
                  <a:close/>
                </a:path>
              </a:pathLst>
            </a:custGeom>
            <a:solidFill>
              <a:srgbClr val="F3B70E"/>
            </a:solidFill>
            <a:ln w="9525"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52011B5C-50EB-4878-ABC7-FCAA21308E2E}"/>
                </a:ext>
              </a:extLst>
            </p:cNvPr>
            <p:cNvSpPr/>
            <p:nvPr/>
          </p:nvSpPr>
          <p:spPr>
            <a:xfrm>
              <a:off x="10509120" y="2091041"/>
              <a:ext cx="42819" cy="99911"/>
            </a:xfrm>
            <a:custGeom>
              <a:avLst/>
              <a:gdLst>
                <a:gd name="connsiteX0" fmla="*/ 47625 w 57150"/>
                <a:gd name="connsiteY0" fmla="*/ 9525 h 133350"/>
                <a:gd name="connsiteX1" fmla="*/ 51435 w 57150"/>
                <a:gd name="connsiteY1" fmla="*/ 1905 h 133350"/>
                <a:gd name="connsiteX2" fmla="*/ 51435 w 57150"/>
                <a:gd name="connsiteY2" fmla="*/ 1905 h 133350"/>
                <a:gd name="connsiteX3" fmla="*/ 50483 w 57150"/>
                <a:gd name="connsiteY3" fmla="*/ 0 h 133350"/>
                <a:gd name="connsiteX4" fmla="*/ 50483 w 57150"/>
                <a:gd name="connsiteY4" fmla="*/ 1905 h 133350"/>
                <a:gd name="connsiteX5" fmla="*/ 48577 w 57150"/>
                <a:gd name="connsiteY5" fmla="*/ 5715 h 133350"/>
                <a:gd name="connsiteX6" fmla="*/ 47625 w 57150"/>
                <a:gd name="connsiteY6" fmla="*/ 9525 h 133350"/>
                <a:gd name="connsiteX7" fmla="*/ 0 w 57150"/>
                <a:gd name="connsiteY7" fmla="*/ 133350 h 133350"/>
                <a:gd name="connsiteX8" fmla="*/ 59055 w 57150"/>
                <a:gd name="connsiteY8" fmla="*/ 23812 h 133350"/>
                <a:gd name="connsiteX9" fmla="*/ 45720 w 57150"/>
                <a:gd name="connsiteY9" fmla="*/ 12383 h 133350"/>
                <a:gd name="connsiteX10" fmla="*/ 47625 w 57150"/>
                <a:gd name="connsiteY10" fmla="*/ 952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50" h="133350">
                  <a:moveTo>
                    <a:pt x="47625" y="9525"/>
                  </a:moveTo>
                  <a:lnTo>
                    <a:pt x="51435" y="1905"/>
                  </a:lnTo>
                  <a:cubicBezTo>
                    <a:pt x="51435" y="1905"/>
                    <a:pt x="51435" y="1905"/>
                    <a:pt x="51435" y="1905"/>
                  </a:cubicBezTo>
                  <a:cubicBezTo>
                    <a:pt x="51435" y="1905"/>
                    <a:pt x="51435" y="952"/>
                    <a:pt x="50483" y="0"/>
                  </a:cubicBezTo>
                  <a:cubicBezTo>
                    <a:pt x="50483" y="952"/>
                    <a:pt x="50483" y="1905"/>
                    <a:pt x="50483" y="1905"/>
                  </a:cubicBezTo>
                  <a:cubicBezTo>
                    <a:pt x="50483" y="1905"/>
                    <a:pt x="49530" y="3810"/>
                    <a:pt x="48577" y="5715"/>
                  </a:cubicBezTo>
                  <a:cubicBezTo>
                    <a:pt x="48577" y="6668"/>
                    <a:pt x="47625" y="7620"/>
                    <a:pt x="47625" y="9525"/>
                  </a:cubicBezTo>
                  <a:cubicBezTo>
                    <a:pt x="40005" y="25718"/>
                    <a:pt x="21908" y="70485"/>
                    <a:pt x="0" y="133350"/>
                  </a:cubicBezTo>
                  <a:cubicBezTo>
                    <a:pt x="17145" y="99060"/>
                    <a:pt x="37147" y="57150"/>
                    <a:pt x="59055" y="23812"/>
                  </a:cubicBezTo>
                  <a:cubicBezTo>
                    <a:pt x="55245" y="20003"/>
                    <a:pt x="50483" y="16193"/>
                    <a:pt x="45720" y="12383"/>
                  </a:cubicBezTo>
                  <a:lnTo>
                    <a:pt x="47625" y="9525"/>
                  </a:lnTo>
                  <a:close/>
                </a:path>
              </a:pathLst>
            </a:custGeom>
            <a:solidFill>
              <a:srgbClr val="F2B100"/>
            </a:solidFill>
            <a:ln w="9525"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F93181C3-F024-46BA-9FBD-1BB1004B969D}"/>
                </a:ext>
              </a:extLst>
            </p:cNvPr>
            <p:cNvSpPr/>
            <p:nvPr/>
          </p:nvSpPr>
          <p:spPr>
            <a:xfrm>
              <a:off x="10567639" y="2579176"/>
              <a:ext cx="85638" cy="42819"/>
            </a:xfrm>
            <a:custGeom>
              <a:avLst/>
              <a:gdLst>
                <a:gd name="connsiteX0" fmla="*/ 78105 w 114300"/>
                <a:gd name="connsiteY0" fmla="*/ 0 h 57150"/>
                <a:gd name="connsiteX1" fmla="*/ 78105 w 114300"/>
                <a:gd name="connsiteY1" fmla="*/ 7620 h 57150"/>
                <a:gd name="connsiteX2" fmla="*/ 61913 w 114300"/>
                <a:gd name="connsiteY2" fmla="*/ 23813 h 57150"/>
                <a:gd name="connsiteX3" fmla="*/ 56197 w 114300"/>
                <a:gd name="connsiteY3" fmla="*/ 23813 h 57150"/>
                <a:gd name="connsiteX4" fmla="*/ 40005 w 114300"/>
                <a:gd name="connsiteY4" fmla="*/ 7620 h 57150"/>
                <a:gd name="connsiteX5" fmla="*/ 40005 w 114300"/>
                <a:gd name="connsiteY5" fmla="*/ 0 h 57150"/>
                <a:gd name="connsiteX6" fmla="*/ 7620 w 114300"/>
                <a:gd name="connsiteY6" fmla="*/ 0 h 57150"/>
                <a:gd name="connsiteX7" fmla="*/ 0 w 114300"/>
                <a:gd name="connsiteY7" fmla="*/ 14288 h 57150"/>
                <a:gd name="connsiteX8" fmla="*/ 0 w 114300"/>
                <a:gd name="connsiteY8" fmla="*/ 44768 h 57150"/>
                <a:gd name="connsiteX9" fmla="*/ 19050 w 114300"/>
                <a:gd name="connsiteY9" fmla="*/ 63818 h 57150"/>
                <a:gd name="connsiteX10" fmla="*/ 100013 w 114300"/>
                <a:gd name="connsiteY10" fmla="*/ 63818 h 57150"/>
                <a:gd name="connsiteX11" fmla="*/ 119063 w 114300"/>
                <a:gd name="connsiteY11" fmla="*/ 44768 h 57150"/>
                <a:gd name="connsiteX12" fmla="*/ 119063 w 114300"/>
                <a:gd name="connsiteY12" fmla="*/ 14288 h 57150"/>
                <a:gd name="connsiteX13" fmla="*/ 111442 w 114300"/>
                <a:gd name="connsiteY13" fmla="*/ 0 h 57150"/>
                <a:gd name="connsiteX14" fmla="*/ 78105 w 114300"/>
                <a:gd name="connsiteY14" fmla="*/ 0 h 57150"/>
                <a:gd name="connsiteX15" fmla="*/ 103822 w 114300"/>
                <a:gd name="connsiteY15" fmla="*/ 48577 h 57150"/>
                <a:gd name="connsiteX16" fmla="*/ 14288 w 114300"/>
                <a:gd name="connsiteY16" fmla="*/ 48577 h 57150"/>
                <a:gd name="connsiteX17" fmla="*/ 14288 w 114300"/>
                <a:gd name="connsiteY17" fmla="*/ 43815 h 57150"/>
                <a:gd name="connsiteX18" fmla="*/ 103822 w 114300"/>
                <a:gd name="connsiteY18" fmla="*/ 43815 h 57150"/>
                <a:gd name="connsiteX19" fmla="*/ 103822 w 114300"/>
                <a:gd name="connsiteY19" fmla="*/ 48577 h 57150"/>
                <a:gd name="connsiteX20" fmla="*/ 103822 w 114300"/>
                <a:gd name="connsiteY20" fmla="*/ 37148 h 57150"/>
                <a:gd name="connsiteX21" fmla="*/ 14288 w 114300"/>
                <a:gd name="connsiteY21" fmla="*/ 37148 h 57150"/>
                <a:gd name="connsiteX22" fmla="*/ 14288 w 114300"/>
                <a:gd name="connsiteY22" fmla="*/ 32385 h 57150"/>
                <a:gd name="connsiteX23" fmla="*/ 103822 w 114300"/>
                <a:gd name="connsiteY23" fmla="*/ 32385 h 57150"/>
                <a:gd name="connsiteX24" fmla="*/ 103822 w 114300"/>
                <a:gd name="connsiteY24" fmla="*/ 3714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300" h="57150">
                  <a:moveTo>
                    <a:pt x="78105" y="0"/>
                  </a:moveTo>
                  <a:lnTo>
                    <a:pt x="78105" y="7620"/>
                  </a:lnTo>
                  <a:cubicBezTo>
                    <a:pt x="78105" y="17145"/>
                    <a:pt x="70485" y="23813"/>
                    <a:pt x="61913" y="23813"/>
                  </a:cubicBezTo>
                  <a:lnTo>
                    <a:pt x="56197" y="23813"/>
                  </a:lnTo>
                  <a:cubicBezTo>
                    <a:pt x="46672" y="23813"/>
                    <a:pt x="40005" y="16193"/>
                    <a:pt x="40005" y="7620"/>
                  </a:cubicBezTo>
                  <a:lnTo>
                    <a:pt x="40005" y="0"/>
                  </a:lnTo>
                  <a:lnTo>
                    <a:pt x="7620" y="0"/>
                  </a:lnTo>
                  <a:cubicBezTo>
                    <a:pt x="2858" y="3810"/>
                    <a:pt x="0" y="8573"/>
                    <a:pt x="0" y="14288"/>
                  </a:cubicBezTo>
                  <a:lnTo>
                    <a:pt x="0" y="44768"/>
                  </a:lnTo>
                  <a:cubicBezTo>
                    <a:pt x="0" y="55245"/>
                    <a:pt x="8572" y="63818"/>
                    <a:pt x="19050" y="63818"/>
                  </a:cubicBezTo>
                  <a:lnTo>
                    <a:pt x="100013" y="63818"/>
                  </a:lnTo>
                  <a:cubicBezTo>
                    <a:pt x="110490" y="63818"/>
                    <a:pt x="119063" y="55245"/>
                    <a:pt x="119063" y="44768"/>
                  </a:cubicBezTo>
                  <a:lnTo>
                    <a:pt x="119063" y="14288"/>
                  </a:lnTo>
                  <a:cubicBezTo>
                    <a:pt x="119063" y="8573"/>
                    <a:pt x="116205" y="2858"/>
                    <a:pt x="111442" y="0"/>
                  </a:cubicBezTo>
                  <a:lnTo>
                    <a:pt x="78105" y="0"/>
                  </a:lnTo>
                  <a:close/>
                  <a:moveTo>
                    <a:pt x="103822" y="48577"/>
                  </a:moveTo>
                  <a:lnTo>
                    <a:pt x="14288" y="48577"/>
                  </a:lnTo>
                  <a:lnTo>
                    <a:pt x="14288" y="43815"/>
                  </a:lnTo>
                  <a:lnTo>
                    <a:pt x="103822" y="43815"/>
                  </a:lnTo>
                  <a:lnTo>
                    <a:pt x="103822" y="48577"/>
                  </a:lnTo>
                  <a:close/>
                  <a:moveTo>
                    <a:pt x="103822" y="37148"/>
                  </a:moveTo>
                  <a:lnTo>
                    <a:pt x="14288" y="37148"/>
                  </a:lnTo>
                  <a:lnTo>
                    <a:pt x="14288" y="32385"/>
                  </a:lnTo>
                  <a:lnTo>
                    <a:pt x="103822" y="32385"/>
                  </a:lnTo>
                  <a:lnTo>
                    <a:pt x="103822" y="37148"/>
                  </a:lnTo>
                  <a:close/>
                </a:path>
              </a:pathLst>
            </a:custGeom>
            <a:solidFill>
              <a:srgbClr val="F2F3F4"/>
            </a:solidFill>
            <a:ln w="9525"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5540A3C-21E3-41CB-8DD8-554045FCB37E}"/>
                </a:ext>
              </a:extLst>
            </p:cNvPr>
            <p:cNvSpPr/>
            <p:nvPr/>
          </p:nvSpPr>
          <p:spPr>
            <a:xfrm>
              <a:off x="10601894" y="2566330"/>
              <a:ext cx="14273" cy="21409"/>
            </a:xfrm>
            <a:custGeom>
              <a:avLst/>
              <a:gdLst>
                <a:gd name="connsiteX0" fmla="*/ 16192 w 19050"/>
                <a:gd name="connsiteY0" fmla="*/ 0 h 28575"/>
                <a:gd name="connsiteX1" fmla="*/ 10477 w 19050"/>
                <a:gd name="connsiteY1" fmla="*/ 0 h 28575"/>
                <a:gd name="connsiteX2" fmla="*/ 0 w 19050"/>
                <a:gd name="connsiteY2" fmla="*/ 8572 h 28575"/>
                <a:gd name="connsiteX3" fmla="*/ 0 w 19050"/>
                <a:gd name="connsiteY3" fmla="*/ 16192 h 28575"/>
                <a:gd name="connsiteX4" fmla="*/ 0 w 19050"/>
                <a:gd name="connsiteY4" fmla="*/ 25717 h 28575"/>
                <a:gd name="connsiteX5" fmla="*/ 10477 w 19050"/>
                <a:gd name="connsiteY5" fmla="*/ 34290 h 28575"/>
                <a:gd name="connsiteX6" fmla="*/ 16192 w 19050"/>
                <a:gd name="connsiteY6" fmla="*/ 34290 h 28575"/>
                <a:gd name="connsiteX7" fmla="*/ 26670 w 19050"/>
                <a:gd name="connsiteY7" fmla="*/ 25717 h 28575"/>
                <a:gd name="connsiteX8" fmla="*/ 26670 w 19050"/>
                <a:gd name="connsiteY8" fmla="*/ 16192 h 28575"/>
                <a:gd name="connsiteX9" fmla="*/ 26670 w 19050"/>
                <a:gd name="connsiteY9" fmla="*/ 8572 h 28575"/>
                <a:gd name="connsiteX10" fmla="*/ 16192 w 19050"/>
                <a:gd name="connsiteY10"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 h="28575">
                  <a:moveTo>
                    <a:pt x="16192" y="0"/>
                  </a:moveTo>
                  <a:lnTo>
                    <a:pt x="10477" y="0"/>
                  </a:lnTo>
                  <a:cubicBezTo>
                    <a:pt x="4763" y="0"/>
                    <a:pt x="0" y="3810"/>
                    <a:pt x="0" y="8572"/>
                  </a:cubicBezTo>
                  <a:lnTo>
                    <a:pt x="0" y="16192"/>
                  </a:lnTo>
                  <a:lnTo>
                    <a:pt x="0" y="25717"/>
                  </a:lnTo>
                  <a:cubicBezTo>
                    <a:pt x="0" y="30480"/>
                    <a:pt x="4763" y="34290"/>
                    <a:pt x="10477" y="34290"/>
                  </a:cubicBezTo>
                  <a:lnTo>
                    <a:pt x="16192" y="34290"/>
                  </a:lnTo>
                  <a:cubicBezTo>
                    <a:pt x="21908" y="34290"/>
                    <a:pt x="26670" y="30480"/>
                    <a:pt x="26670" y="25717"/>
                  </a:cubicBezTo>
                  <a:lnTo>
                    <a:pt x="26670" y="16192"/>
                  </a:lnTo>
                  <a:lnTo>
                    <a:pt x="26670" y="8572"/>
                  </a:lnTo>
                  <a:cubicBezTo>
                    <a:pt x="26670" y="3810"/>
                    <a:pt x="21908" y="0"/>
                    <a:pt x="16192" y="0"/>
                  </a:cubicBezTo>
                  <a:close/>
                </a:path>
              </a:pathLst>
            </a:custGeom>
            <a:solidFill>
              <a:srgbClr val="F2F3F4"/>
            </a:solidFill>
            <a:ln w="9525"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C744D5D5-8493-48EA-A220-962A1248F3F0}"/>
                </a:ext>
              </a:extLst>
            </p:cNvPr>
            <p:cNvSpPr/>
            <p:nvPr/>
          </p:nvSpPr>
          <p:spPr>
            <a:xfrm>
              <a:off x="10104481" y="2362227"/>
              <a:ext cx="271186" cy="328278"/>
            </a:xfrm>
            <a:custGeom>
              <a:avLst/>
              <a:gdLst>
                <a:gd name="connsiteX0" fmla="*/ 336233 w 361950"/>
                <a:gd name="connsiteY0" fmla="*/ 0 h 438150"/>
                <a:gd name="connsiteX1" fmla="*/ 278130 w 361950"/>
                <a:gd name="connsiteY1" fmla="*/ 0 h 438150"/>
                <a:gd name="connsiteX2" fmla="*/ 263843 w 361950"/>
                <a:gd name="connsiteY2" fmla="*/ 12382 h 438150"/>
                <a:gd name="connsiteX3" fmla="*/ 104775 w 361950"/>
                <a:gd name="connsiteY3" fmla="*/ 12382 h 438150"/>
                <a:gd name="connsiteX4" fmla="*/ 90488 w 361950"/>
                <a:gd name="connsiteY4" fmla="*/ 0 h 438150"/>
                <a:gd name="connsiteX5" fmla="*/ 32385 w 361950"/>
                <a:gd name="connsiteY5" fmla="*/ 0 h 438150"/>
                <a:gd name="connsiteX6" fmla="*/ 0 w 361950"/>
                <a:gd name="connsiteY6" fmla="*/ 30480 h 438150"/>
                <a:gd name="connsiteX7" fmla="*/ 0 w 361950"/>
                <a:gd name="connsiteY7" fmla="*/ 413385 h 438150"/>
                <a:gd name="connsiteX8" fmla="*/ 32385 w 361950"/>
                <a:gd name="connsiteY8" fmla="*/ 443865 h 438150"/>
                <a:gd name="connsiteX9" fmla="*/ 337185 w 361950"/>
                <a:gd name="connsiteY9" fmla="*/ 443865 h 438150"/>
                <a:gd name="connsiteX10" fmla="*/ 369570 w 361950"/>
                <a:gd name="connsiteY10" fmla="*/ 413385 h 438150"/>
                <a:gd name="connsiteX11" fmla="*/ 369570 w 361950"/>
                <a:gd name="connsiteY11" fmla="*/ 30480 h 438150"/>
                <a:gd name="connsiteX12" fmla="*/ 336233 w 361950"/>
                <a:gd name="connsiteY12"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950" h="438150">
                  <a:moveTo>
                    <a:pt x="336233" y="0"/>
                  </a:moveTo>
                  <a:lnTo>
                    <a:pt x="278130" y="0"/>
                  </a:lnTo>
                  <a:cubicBezTo>
                    <a:pt x="277178" y="6668"/>
                    <a:pt x="271463" y="12382"/>
                    <a:pt x="263843" y="12382"/>
                  </a:cubicBezTo>
                  <a:lnTo>
                    <a:pt x="104775" y="12382"/>
                  </a:lnTo>
                  <a:cubicBezTo>
                    <a:pt x="97155" y="12382"/>
                    <a:pt x="91440" y="6668"/>
                    <a:pt x="90488" y="0"/>
                  </a:cubicBezTo>
                  <a:lnTo>
                    <a:pt x="32385" y="0"/>
                  </a:lnTo>
                  <a:cubicBezTo>
                    <a:pt x="14288" y="0"/>
                    <a:pt x="0" y="14288"/>
                    <a:pt x="0" y="30480"/>
                  </a:cubicBezTo>
                  <a:lnTo>
                    <a:pt x="0" y="413385"/>
                  </a:lnTo>
                  <a:cubicBezTo>
                    <a:pt x="0" y="430530"/>
                    <a:pt x="14288" y="443865"/>
                    <a:pt x="32385" y="443865"/>
                  </a:cubicBezTo>
                  <a:lnTo>
                    <a:pt x="337185" y="443865"/>
                  </a:lnTo>
                  <a:cubicBezTo>
                    <a:pt x="355283" y="443865"/>
                    <a:pt x="369570" y="429578"/>
                    <a:pt x="369570" y="413385"/>
                  </a:cubicBezTo>
                  <a:lnTo>
                    <a:pt x="369570" y="30480"/>
                  </a:lnTo>
                  <a:cubicBezTo>
                    <a:pt x="368618" y="14288"/>
                    <a:pt x="354330" y="0"/>
                    <a:pt x="336233" y="0"/>
                  </a:cubicBezTo>
                  <a:close/>
                </a:path>
              </a:pathLst>
            </a:custGeom>
            <a:solidFill>
              <a:srgbClr val="F2F3F4"/>
            </a:solidFill>
            <a:ln w="9525"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5F1747AD-45AB-42B5-8126-51B39BB84E1B}"/>
                </a:ext>
              </a:extLst>
            </p:cNvPr>
            <p:cNvSpPr/>
            <p:nvPr/>
          </p:nvSpPr>
          <p:spPr>
            <a:xfrm>
              <a:off x="10087354" y="2346527"/>
              <a:ext cx="306869" cy="363961"/>
            </a:xfrm>
            <a:custGeom>
              <a:avLst/>
              <a:gdLst>
                <a:gd name="connsiteX0" fmla="*/ 359093 w 409575"/>
                <a:gd name="connsiteY0" fmla="*/ 0 h 485775"/>
                <a:gd name="connsiteX1" fmla="*/ 300990 w 409575"/>
                <a:gd name="connsiteY1" fmla="*/ 0 h 485775"/>
                <a:gd name="connsiteX2" fmla="*/ 300990 w 409575"/>
                <a:gd name="connsiteY2" fmla="*/ 1905 h 485775"/>
                <a:gd name="connsiteX3" fmla="*/ 300990 w 409575"/>
                <a:gd name="connsiteY3" fmla="*/ 19050 h 485775"/>
                <a:gd name="connsiteX4" fmla="*/ 300990 w 409575"/>
                <a:gd name="connsiteY4" fmla="*/ 20955 h 485775"/>
                <a:gd name="connsiteX5" fmla="*/ 359093 w 409575"/>
                <a:gd name="connsiteY5" fmla="*/ 20955 h 485775"/>
                <a:gd name="connsiteX6" fmla="*/ 391478 w 409575"/>
                <a:gd name="connsiteY6" fmla="*/ 51435 h 485775"/>
                <a:gd name="connsiteX7" fmla="*/ 391478 w 409575"/>
                <a:gd name="connsiteY7" fmla="*/ 434340 h 485775"/>
                <a:gd name="connsiteX8" fmla="*/ 359093 w 409575"/>
                <a:gd name="connsiteY8" fmla="*/ 464820 h 485775"/>
                <a:gd name="connsiteX9" fmla="*/ 54293 w 409575"/>
                <a:gd name="connsiteY9" fmla="*/ 464820 h 485775"/>
                <a:gd name="connsiteX10" fmla="*/ 21908 w 409575"/>
                <a:gd name="connsiteY10" fmla="*/ 434340 h 485775"/>
                <a:gd name="connsiteX11" fmla="*/ 21908 w 409575"/>
                <a:gd name="connsiteY11" fmla="*/ 51435 h 485775"/>
                <a:gd name="connsiteX12" fmla="*/ 54293 w 409575"/>
                <a:gd name="connsiteY12" fmla="*/ 20955 h 485775"/>
                <a:gd name="connsiteX13" fmla="*/ 112395 w 409575"/>
                <a:gd name="connsiteY13" fmla="*/ 20955 h 485775"/>
                <a:gd name="connsiteX14" fmla="*/ 112395 w 409575"/>
                <a:gd name="connsiteY14" fmla="*/ 19050 h 485775"/>
                <a:gd name="connsiteX15" fmla="*/ 112395 w 409575"/>
                <a:gd name="connsiteY15" fmla="*/ 1905 h 485775"/>
                <a:gd name="connsiteX16" fmla="*/ 112395 w 409575"/>
                <a:gd name="connsiteY16" fmla="*/ 0 h 485775"/>
                <a:gd name="connsiteX17" fmla="*/ 54293 w 409575"/>
                <a:gd name="connsiteY17" fmla="*/ 0 h 485775"/>
                <a:gd name="connsiteX18" fmla="*/ 0 w 409575"/>
                <a:gd name="connsiteY18" fmla="*/ 51435 h 485775"/>
                <a:gd name="connsiteX19" fmla="*/ 0 w 409575"/>
                <a:gd name="connsiteY19" fmla="*/ 434340 h 485775"/>
                <a:gd name="connsiteX20" fmla="*/ 54293 w 409575"/>
                <a:gd name="connsiteY20" fmla="*/ 485775 h 485775"/>
                <a:gd name="connsiteX21" fmla="*/ 359093 w 409575"/>
                <a:gd name="connsiteY21" fmla="*/ 485775 h 485775"/>
                <a:gd name="connsiteX22" fmla="*/ 413385 w 409575"/>
                <a:gd name="connsiteY22" fmla="*/ 434340 h 485775"/>
                <a:gd name="connsiteX23" fmla="*/ 413385 w 409575"/>
                <a:gd name="connsiteY23" fmla="*/ 51435 h 485775"/>
                <a:gd name="connsiteX24" fmla="*/ 359093 w 409575"/>
                <a:gd name="connsiteY2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9575" h="485775">
                  <a:moveTo>
                    <a:pt x="359093" y="0"/>
                  </a:moveTo>
                  <a:lnTo>
                    <a:pt x="300990" y="0"/>
                  </a:lnTo>
                  <a:cubicBezTo>
                    <a:pt x="300990" y="952"/>
                    <a:pt x="300990" y="952"/>
                    <a:pt x="300990" y="1905"/>
                  </a:cubicBezTo>
                  <a:lnTo>
                    <a:pt x="300990" y="19050"/>
                  </a:lnTo>
                  <a:cubicBezTo>
                    <a:pt x="300990" y="20002"/>
                    <a:pt x="300990" y="20002"/>
                    <a:pt x="300990" y="20955"/>
                  </a:cubicBezTo>
                  <a:lnTo>
                    <a:pt x="359093" y="20955"/>
                  </a:lnTo>
                  <a:cubicBezTo>
                    <a:pt x="377190" y="20955"/>
                    <a:pt x="391478" y="35243"/>
                    <a:pt x="391478" y="51435"/>
                  </a:cubicBezTo>
                  <a:lnTo>
                    <a:pt x="391478" y="434340"/>
                  </a:lnTo>
                  <a:cubicBezTo>
                    <a:pt x="391478" y="451485"/>
                    <a:pt x="377190" y="464820"/>
                    <a:pt x="359093" y="464820"/>
                  </a:cubicBezTo>
                  <a:lnTo>
                    <a:pt x="54293" y="464820"/>
                  </a:lnTo>
                  <a:cubicBezTo>
                    <a:pt x="36195" y="464820"/>
                    <a:pt x="21908" y="450533"/>
                    <a:pt x="21908" y="434340"/>
                  </a:cubicBezTo>
                  <a:lnTo>
                    <a:pt x="21908" y="51435"/>
                  </a:lnTo>
                  <a:cubicBezTo>
                    <a:pt x="21908" y="34290"/>
                    <a:pt x="36195" y="20955"/>
                    <a:pt x="54293" y="20955"/>
                  </a:cubicBezTo>
                  <a:lnTo>
                    <a:pt x="112395" y="20955"/>
                  </a:lnTo>
                  <a:cubicBezTo>
                    <a:pt x="112395" y="20002"/>
                    <a:pt x="112395" y="20002"/>
                    <a:pt x="112395" y="19050"/>
                  </a:cubicBezTo>
                  <a:lnTo>
                    <a:pt x="112395" y="1905"/>
                  </a:lnTo>
                  <a:cubicBezTo>
                    <a:pt x="112395" y="952"/>
                    <a:pt x="112395" y="952"/>
                    <a:pt x="112395" y="0"/>
                  </a:cubicBezTo>
                  <a:lnTo>
                    <a:pt x="54293" y="0"/>
                  </a:lnTo>
                  <a:cubicBezTo>
                    <a:pt x="24765" y="0"/>
                    <a:pt x="0" y="22860"/>
                    <a:pt x="0" y="51435"/>
                  </a:cubicBezTo>
                  <a:lnTo>
                    <a:pt x="0" y="434340"/>
                  </a:lnTo>
                  <a:cubicBezTo>
                    <a:pt x="0" y="462915"/>
                    <a:pt x="23813" y="485775"/>
                    <a:pt x="54293" y="485775"/>
                  </a:cubicBezTo>
                  <a:lnTo>
                    <a:pt x="359093" y="485775"/>
                  </a:lnTo>
                  <a:cubicBezTo>
                    <a:pt x="388620" y="485775"/>
                    <a:pt x="413385" y="462915"/>
                    <a:pt x="413385" y="434340"/>
                  </a:cubicBezTo>
                  <a:lnTo>
                    <a:pt x="413385" y="51435"/>
                  </a:lnTo>
                  <a:cubicBezTo>
                    <a:pt x="413385" y="23813"/>
                    <a:pt x="388620" y="0"/>
                    <a:pt x="359093" y="0"/>
                  </a:cubicBezTo>
                  <a:close/>
                </a:path>
              </a:pathLst>
            </a:custGeom>
            <a:solidFill>
              <a:srgbClr val="455256"/>
            </a:solidFill>
            <a:ln w="9525"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21C62426-3DBB-4EE7-B124-AB125D9D6F8C}"/>
                </a:ext>
              </a:extLst>
            </p:cNvPr>
            <p:cNvSpPr/>
            <p:nvPr/>
          </p:nvSpPr>
          <p:spPr>
            <a:xfrm>
              <a:off x="10172278" y="2321549"/>
              <a:ext cx="135593" cy="49955"/>
            </a:xfrm>
            <a:custGeom>
              <a:avLst/>
              <a:gdLst>
                <a:gd name="connsiteX0" fmla="*/ 172402 w 180975"/>
                <a:gd name="connsiteY0" fmla="*/ 21907 h 66675"/>
                <a:gd name="connsiteX1" fmla="*/ 158115 w 180975"/>
                <a:gd name="connsiteY1" fmla="*/ 21907 h 66675"/>
                <a:gd name="connsiteX2" fmla="*/ 158115 w 180975"/>
                <a:gd name="connsiteY2" fmla="*/ 13335 h 66675"/>
                <a:gd name="connsiteX3" fmla="*/ 143827 w 180975"/>
                <a:gd name="connsiteY3" fmla="*/ 0 h 66675"/>
                <a:gd name="connsiteX4" fmla="*/ 42863 w 180975"/>
                <a:gd name="connsiteY4" fmla="*/ 0 h 66675"/>
                <a:gd name="connsiteX5" fmla="*/ 28575 w 180975"/>
                <a:gd name="connsiteY5" fmla="*/ 13335 h 66675"/>
                <a:gd name="connsiteX6" fmla="*/ 28575 w 180975"/>
                <a:gd name="connsiteY6" fmla="*/ 21907 h 66675"/>
                <a:gd name="connsiteX7" fmla="*/ 14288 w 180975"/>
                <a:gd name="connsiteY7" fmla="*/ 21907 h 66675"/>
                <a:gd name="connsiteX8" fmla="*/ 0 w 180975"/>
                <a:gd name="connsiteY8" fmla="*/ 34290 h 66675"/>
                <a:gd name="connsiteX9" fmla="*/ 0 w 180975"/>
                <a:gd name="connsiteY9" fmla="*/ 36195 h 66675"/>
                <a:gd name="connsiteX10" fmla="*/ 0 w 180975"/>
                <a:gd name="connsiteY10" fmla="*/ 52388 h 66675"/>
                <a:gd name="connsiteX11" fmla="*/ 0 w 180975"/>
                <a:gd name="connsiteY11" fmla="*/ 54293 h 66675"/>
                <a:gd name="connsiteX12" fmla="*/ 14288 w 180975"/>
                <a:gd name="connsiteY12" fmla="*/ 66675 h 66675"/>
                <a:gd name="connsiteX13" fmla="*/ 173355 w 180975"/>
                <a:gd name="connsiteY13" fmla="*/ 66675 h 66675"/>
                <a:gd name="connsiteX14" fmla="*/ 187643 w 180975"/>
                <a:gd name="connsiteY14" fmla="*/ 54293 h 66675"/>
                <a:gd name="connsiteX15" fmla="*/ 187643 w 180975"/>
                <a:gd name="connsiteY15" fmla="*/ 52388 h 66675"/>
                <a:gd name="connsiteX16" fmla="*/ 187643 w 180975"/>
                <a:gd name="connsiteY16" fmla="*/ 35243 h 66675"/>
                <a:gd name="connsiteX17" fmla="*/ 187643 w 180975"/>
                <a:gd name="connsiteY17" fmla="*/ 33338 h 66675"/>
                <a:gd name="connsiteX18" fmla="*/ 172402 w 180975"/>
                <a:gd name="connsiteY18" fmla="*/ 219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975" h="66675">
                  <a:moveTo>
                    <a:pt x="172402" y="21907"/>
                  </a:moveTo>
                  <a:lnTo>
                    <a:pt x="158115" y="21907"/>
                  </a:lnTo>
                  <a:lnTo>
                    <a:pt x="158115" y="13335"/>
                  </a:lnTo>
                  <a:cubicBezTo>
                    <a:pt x="158115" y="5715"/>
                    <a:pt x="151448" y="0"/>
                    <a:pt x="143827" y="0"/>
                  </a:cubicBezTo>
                  <a:lnTo>
                    <a:pt x="42863" y="0"/>
                  </a:lnTo>
                  <a:cubicBezTo>
                    <a:pt x="35243" y="0"/>
                    <a:pt x="28575" y="5715"/>
                    <a:pt x="28575" y="13335"/>
                  </a:cubicBezTo>
                  <a:lnTo>
                    <a:pt x="28575" y="21907"/>
                  </a:lnTo>
                  <a:lnTo>
                    <a:pt x="14288" y="21907"/>
                  </a:lnTo>
                  <a:cubicBezTo>
                    <a:pt x="6668" y="21907"/>
                    <a:pt x="952" y="27623"/>
                    <a:pt x="0" y="34290"/>
                  </a:cubicBezTo>
                  <a:cubicBezTo>
                    <a:pt x="0" y="35243"/>
                    <a:pt x="0" y="35243"/>
                    <a:pt x="0" y="36195"/>
                  </a:cubicBezTo>
                  <a:lnTo>
                    <a:pt x="0" y="52388"/>
                  </a:lnTo>
                  <a:cubicBezTo>
                    <a:pt x="0" y="53340"/>
                    <a:pt x="0" y="53340"/>
                    <a:pt x="0" y="54293"/>
                  </a:cubicBezTo>
                  <a:cubicBezTo>
                    <a:pt x="952" y="60960"/>
                    <a:pt x="6668" y="66675"/>
                    <a:pt x="14288" y="66675"/>
                  </a:cubicBezTo>
                  <a:lnTo>
                    <a:pt x="173355" y="66675"/>
                  </a:lnTo>
                  <a:cubicBezTo>
                    <a:pt x="180975" y="66675"/>
                    <a:pt x="186690" y="60960"/>
                    <a:pt x="187643" y="54293"/>
                  </a:cubicBezTo>
                  <a:cubicBezTo>
                    <a:pt x="187643" y="53340"/>
                    <a:pt x="187643" y="53340"/>
                    <a:pt x="187643" y="52388"/>
                  </a:cubicBezTo>
                  <a:lnTo>
                    <a:pt x="187643" y="35243"/>
                  </a:lnTo>
                  <a:cubicBezTo>
                    <a:pt x="187643" y="34290"/>
                    <a:pt x="187643" y="34290"/>
                    <a:pt x="187643" y="33338"/>
                  </a:cubicBezTo>
                  <a:cubicBezTo>
                    <a:pt x="186690" y="26670"/>
                    <a:pt x="180023" y="21907"/>
                    <a:pt x="172402" y="21907"/>
                  </a:cubicBezTo>
                  <a:close/>
                </a:path>
              </a:pathLst>
            </a:custGeom>
            <a:solidFill>
              <a:srgbClr val="455256"/>
            </a:solidFill>
            <a:ln w="9525"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9B00099B-3FEE-47E9-BC41-7ACD9E187407}"/>
                </a:ext>
              </a:extLst>
            </p:cNvPr>
            <p:cNvSpPr/>
            <p:nvPr/>
          </p:nvSpPr>
          <p:spPr>
            <a:xfrm>
              <a:off x="10178701" y="2345813"/>
              <a:ext cx="121320" cy="14273"/>
            </a:xfrm>
            <a:custGeom>
              <a:avLst/>
              <a:gdLst>
                <a:gd name="connsiteX0" fmla="*/ 158115 w 161925"/>
                <a:gd name="connsiteY0" fmla="*/ 0 h 19050"/>
                <a:gd name="connsiteX1" fmla="*/ 11430 w 161925"/>
                <a:gd name="connsiteY1" fmla="*/ 0 h 19050"/>
                <a:gd name="connsiteX2" fmla="*/ 0 w 161925"/>
                <a:gd name="connsiteY2" fmla="*/ 11430 h 19050"/>
                <a:gd name="connsiteX3" fmla="*/ 0 w 161925"/>
                <a:gd name="connsiteY3" fmla="*/ 12382 h 19050"/>
                <a:gd name="connsiteX4" fmla="*/ 11430 w 161925"/>
                <a:gd name="connsiteY4" fmla="*/ 23813 h 19050"/>
                <a:gd name="connsiteX5" fmla="*/ 158115 w 161925"/>
                <a:gd name="connsiteY5" fmla="*/ 23813 h 19050"/>
                <a:gd name="connsiteX6" fmla="*/ 169545 w 161925"/>
                <a:gd name="connsiteY6" fmla="*/ 12382 h 19050"/>
                <a:gd name="connsiteX7" fmla="*/ 169545 w 161925"/>
                <a:gd name="connsiteY7" fmla="*/ 11430 h 19050"/>
                <a:gd name="connsiteX8" fmla="*/ 158115 w 161925"/>
                <a:gd name="connsiteY8"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9050">
                  <a:moveTo>
                    <a:pt x="158115" y="0"/>
                  </a:moveTo>
                  <a:lnTo>
                    <a:pt x="11430" y="0"/>
                  </a:lnTo>
                  <a:cubicBezTo>
                    <a:pt x="4763" y="0"/>
                    <a:pt x="0" y="4763"/>
                    <a:pt x="0" y="11430"/>
                  </a:cubicBezTo>
                  <a:lnTo>
                    <a:pt x="0" y="12382"/>
                  </a:lnTo>
                  <a:cubicBezTo>
                    <a:pt x="0" y="19050"/>
                    <a:pt x="4763" y="23813"/>
                    <a:pt x="11430" y="23813"/>
                  </a:cubicBezTo>
                  <a:lnTo>
                    <a:pt x="158115" y="23813"/>
                  </a:lnTo>
                  <a:cubicBezTo>
                    <a:pt x="164783" y="23813"/>
                    <a:pt x="169545" y="19050"/>
                    <a:pt x="169545" y="12382"/>
                  </a:cubicBezTo>
                  <a:lnTo>
                    <a:pt x="169545" y="11430"/>
                  </a:lnTo>
                  <a:cubicBezTo>
                    <a:pt x="169545" y="5715"/>
                    <a:pt x="164783" y="0"/>
                    <a:pt x="158115" y="0"/>
                  </a:cubicBezTo>
                  <a:close/>
                </a:path>
              </a:pathLst>
            </a:custGeom>
            <a:solidFill>
              <a:srgbClr val="D0D5D8"/>
            </a:solidFill>
            <a:ln w="9525"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07DB906-D297-4F1B-BBC2-F1C46A2ED62E}"/>
                </a:ext>
              </a:extLst>
            </p:cNvPr>
            <p:cNvSpPr/>
            <p:nvPr/>
          </p:nvSpPr>
          <p:spPr>
            <a:xfrm>
              <a:off x="10201537" y="2325117"/>
              <a:ext cx="78501" cy="7136"/>
            </a:xfrm>
            <a:custGeom>
              <a:avLst/>
              <a:gdLst>
                <a:gd name="connsiteX0" fmla="*/ 100965 w 104775"/>
                <a:gd name="connsiteY0" fmla="*/ 0 h 9525"/>
                <a:gd name="connsiteX1" fmla="*/ 7620 w 104775"/>
                <a:gd name="connsiteY1" fmla="*/ 0 h 9525"/>
                <a:gd name="connsiteX2" fmla="*/ 0 w 104775"/>
                <a:gd name="connsiteY2" fmla="*/ 7620 h 9525"/>
                <a:gd name="connsiteX3" fmla="*/ 0 w 104775"/>
                <a:gd name="connsiteY3" fmla="*/ 7620 h 9525"/>
                <a:gd name="connsiteX4" fmla="*/ 7620 w 104775"/>
                <a:gd name="connsiteY4" fmla="*/ 15240 h 9525"/>
                <a:gd name="connsiteX5" fmla="*/ 100965 w 104775"/>
                <a:gd name="connsiteY5" fmla="*/ 15240 h 9525"/>
                <a:gd name="connsiteX6" fmla="*/ 108585 w 104775"/>
                <a:gd name="connsiteY6" fmla="*/ 7620 h 9525"/>
                <a:gd name="connsiteX7" fmla="*/ 108585 w 104775"/>
                <a:gd name="connsiteY7" fmla="*/ 7620 h 9525"/>
                <a:gd name="connsiteX8" fmla="*/ 100965 w 104775"/>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9525">
                  <a:moveTo>
                    <a:pt x="100965" y="0"/>
                  </a:moveTo>
                  <a:lnTo>
                    <a:pt x="7620" y="0"/>
                  </a:lnTo>
                  <a:cubicBezTo>
                    <a:pt x="3810" y="0"/>
                    <a:pt x="0" y="3810"/>
                    <a:pt x="0" y="7620"/>
                  </a:cubicBezTo>
                  <a:lnTo>
                    <a:pt x="0" y="7620"/>
                  </a:lnTo>
                  <a:cubicBezTo>
                    <a:pt x="0" y="11430"/>
                    <a:pt x="3810" y="15240"/>
                    <a:pt x="7620" y="15240"/>
                  </a:cubicBezTo>
                  <a:lnTo>
                    <a:pt x="100965" y="15240"/>
                  </a:lnTo>
                  <a:cubicBezTo>
                    <a:pt x="104775" y="15240"/>
                    <a:pt x="108585" y="11430"/>
                    <a:pt x="108585" y="7620"/>
                  </a:cubicBezTo>
                  <a:lnTo>
                    <a:pt x="108585" y="7620"/>
                  </a:lnTo>
                  <a:cubicBezTo>
                    <a:pt x="108585" y="2857"/>
                    <a:pt x="104775" y="0"/>
                    <a:pt x="100965" y="0"/>
                  </a:cubicBezTo>
                  <a:close/>
                </a:path>
              </a:pathLst>
            </a:custGeom>
            <a:solidFill>
              <a:srgbClr val="D0D5D8"/>
            </a:solidFill>
            <a:ln w="9525"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5255578E-DB31-4E62-B0C2-99B7D2702E39}"/>
                </a:ext>
              </a:extLst>
            </p:cNvPr>
            <p:cNvSpPr/>
            <p:nvPr/>
          </p:nvSpPr>
          <p:spPr>
            <a:xfrm>
              <a:off x="10200824" y="2469274"/>
              <a:ext cx="142730" cy="7136"/>
            </a:xfrm>
            <a:custGeom>
              <a:avLst/>
              <a:gdLst>
                <a:gd name="connsiteX0" fmla="*/ 188595 w 190500"/>
                <a:gd name="connsiteY0" fmla="*/ 0 h 9525"/>
                <a:gd name="connsiteX1" fmla="*/ 5715 w 190500"/>
                <a:gd name="connsiteY1" fmla="*/ 0 h 9525"/>
                <a:gd name="connsiteX2" fmla="*/ 0 w 190500"/>
                <a:gd name="connsiteY2" fmla="*/ 5715 h 9525"/>
                <a:gd name="connsiteX3" fmla="*/ 0 w 190500"/>
                <a:gd name="connsiteY3" fmla="*/ 5715 h 9525"/>
                <a:gd name="connsiteX4" fmla="*/ 5715 w 190500"/>
                <a:gd name="connsiteY4" fmla="*/ 11430 h 9525"/>
                <a:gd name="connsiteX5" fmla="*/ 188595 w 190500"/>
                <a:gd name="connsiteY5" fmla="*/ 11430 h 9525"/>
                <a:gd name="connsiteX6" fmla="*/ 194310 w 190500"/>
                <a:gd name="connsiteY6" fmla="*/ 5715 h 9525"/>
                <a:gd name="connsiteX7" fmla="*/ 194310 w 190500"/>
                <a:gd name="connsiteY7" fmla="*/ 5715 h 9525"/>
                <a:gd name="connsiteX8" fmla="*/ 188595 w 190500"/>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9525">
                  <a:moveTo>
                    <a:pt x="188595" y="0"/>
                  </a:moveTo>
                  <a:lnTo>
                    <a:pt x="5715" y="0"/>
                  </a:lnTo>
                  <a:cubicBezTo>
                    <a:pt x="2858" y="0"/>
                    <a:pt x="0" y="2857"/>
                    <a:pt x="0" y="5715"/>
                  </a:cubicBezTo>
                  <a:lnTo>
                    <a:pt x="0" y="5715"/>
                  </a:lnTo>
                  <a:cubicBezTo>
                    <a:pt x="0" y="8572"/>
                    <a:pt x="2858" y="11430"/>
                    <a:pt x="5715" y="11430"/>
                  </a:cubicBezTo>
                  <a:lnTo>
                    <a:pt x="188595" y="11430"/>
                  </a:lnTo>
                  <a:cubicBezTo>
                    <a:pt x="191452" y="11430"/>
                    <a:pt x="194310" y="8572"/>
                    <a:pt x="194310" y="5715"/>
                  </a:cubicBezTo>
                  <a:lnTo>
                    <a:pt x="194310" y="5715"/>
                  </a:lnTo>
                  <a:cubicBezTo>
                    <a:pt x="194310" y="2857"/>
                    <a:pt x="192405" y="0"/>
                    <a:pt x="188595" y="0"/>
                  </a:cubicBezTo>
                  <a:close/>
                </a:path>
              </a:pathLst>
            </a:custGeom>
            <a:solidFill>
              <a:srgbClr val="62767F"/>
            </a:solidFill>
            <a:ln w="9525"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0016A4E2-2AE3-4431-A3D1-EE323BBEA3F7}"/>
                </a:ext>
              </a:extLst>
            </p:cNvPr>
            <p:cNvSpPr/>
            <p:nvPr/>
          </p:nvSpPr>
          <p:spPr>
            <a:xfrm>
              <a:off x="10138023" y="2437160"/>
              <a:ext cx="42819" cy="42819"/>
            </a:xfrm>
            <a:custGeom>
              <a:avLst/>
              <a:gdLst>
                <a:gd name="connsiteX0" fmla="*/ 0 w 57150"/>
                <a:gd name="connsiteY0" fmla="*/ 58102 h 57150"/>
                <a:gd name="connsiteX1" fmla="*/ 59055 w 57150"/>
                <a:gd name="connsiteY1" fmla="*/ 58102 h 57150"/>
                <a:gd name="connsiteX2" fmla="*/ 59055 w 57150"/>
                <a:gd name="connsiteY2" fmla="*/ 0 h 57150"/>
                <a:gd name="connsiteX3" fmla="*/ 0 w 57150"/>
                <a:gd name="connsiteY3" fmla="*/ 0 h 57150"/>
                <a:gd name="connsiteX4" fmla="*/ 0 w 57150"/>
                <a:gd name="connsiteY4" fmla="*/ 58102 h 57150"/>
                <a:gd name="connsiteX5" fmla="*/ 6667 w 57150"/>
                <a:gd name="connsiteY5" fmla="*/ 6668 h 57150"/>
                <a:gd name="connsiteX6" fmla="*/ 51435 w 57150"/>
                <a:gd name="connsiteY6" fmla="*/ 6668 h 57150"/>
                <a:gd name="connsiteX7" fmla="*/ 51435 w 57150"/>
                <a:gd name="connsiteY7" fmla="*/ 50482 h 57150"/>
                <a:gd name="connsiteX8" fmla="*/ 6667 w 57150"/>
                <a:gd name="connsiteY8" fmla="*/ 50482 h 57150"/>
                <a:gd name="connsiteX9" fmla="*/ 6667 w 57150"/>
                <a:gd name="connsiteY9" fmla="*/ 666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0" y="58102"/>
                  </a:moveTo>
                  <a:lnTo>
                    <a:pt x="59055" y="58102"/>
                  </a:lnTo>
                  <a:lnTo>
                    <a:pt x="59055" y="0"/>
                  </a:lnTo>
                  <a:lnTo>
                    <a:pt x="0" y="0"/>
                  </a:lnTo>
                  <a:lnTo>
                    <a:pt x="0" y="58102"/>
                  </a:lnTo>
                  <a:close/>
                  <a:moveTo>
                    <a:pt x="6667" y="6668"/>
                  </a:moveTo>
                  <a:lnTo>
                    <a:pt x="51435" y="6668"/>
                  </a:lnTo>
                  <a:lnTo>
                    <a:pt x="51435" y="50482"/>
                  </a:lnTo>
                  <a:lnTo>
                    <a:pt x="6667" y="50482"/>
                  </a:lnTo>
                  <a:lnTo>
                    <a:pt x="6667" y="6668"/>
                  </a:lnTo>
                  <a:close/>
                </a:path>
              </a:pathLst>
            </a:custGeom>
            <a:solidFill>
              <a:srgbClr val="455256"/>
            </a:solidFill>
            <a:ln w="9525"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6FE641B1-8A3D-4C3C-A4DD-17A1605CA257}"/>
                </a:ext>
              </a:extLst>
            </p:cNvPr>
            <p:cNvSpPr/>
            <p:nvPr/>
          </p:nvSpPr>
          <p:spPr>
            <a:xfrm>
              <a:off x="10200824" y="2542066"/>
              <a:ext cx="142730" cy="7136"/>
            </a:xfrm>
            <a:custGeom>
              <a:avLst/>
              <a:gdLst>
                <a:gd name="connsiteX0" fmla="*/ 188595 w 190500"/>
                <a:gd name="connsiteY0" fmla="*/ 0 h 9525"/>
                <a:gd name="connsiteX1" fmla="*/ 5715 w 190500"/>
                <a:gd name="connsiteY1" fmla="*/ 0 h 9525"/>
                <a:gd name="connsiteX2" fmla="*/ 0 w 190500"/>
                <a:gd name="connsiteY2" fmla="*/ 5715 h 9525"/>
                <a:gd name="connsiteX3" fmla="*/ 0 w 190500"/>
                <a:gd name="connsiteY3" fmla="*/ 5715 h 9525"/>
                <a:gd name="connsiteX4" fmla="*/ 5715 w 190500"/>
                <a:gd name="connsiteY4" fmla="*/ 11430 h 9525"/>
                <a:gd name="connsiteX5" fmla="*/ 188595 w 190500"/>
                <a:gd name="connsiteY5" fmla="*/ 11430 h 9525"/>
                <a:gd name="connsiteX6" fmla="*/ 194310 w 190500"/>
                <a:gd name="connsiteY6" fmla="*/ 5715 h 9525"/>
                <a:gd name="connsiteX7" fmla="*/ 194310 w 190500"/>
                <a:gd name="connsiteY7" fmla="*/ 5715 h 9525"/>
                <a:gd name="connsiteX8" fmla="*/ 188595 w 190500"/>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9525">
                  <a:moveTo>
                    <a:pt x="188595" y="0"/>
                  </a:moveTo>
                  <a:lnTo>
                    <a:pt x="5715" y="0"/>
                  </a:lnTo>
                  <a:cubicBezTo>
                    <a:pt x="2858" y="0"/>
                    <a:pt x="0" y="2857"/>
                    <a:pt x="0" y="5715"/>
                  </a:cubicBezTo>
                  <a:lnTo>
                    <a:pt x="0" y="5715"/>
                  </a:lnTo>
                  <a:cubicBezTo>
                    <a:pt x="0" y="8573"/>
                    <a:pt x="2858" y="11430"/>
                    <a:pt x="5715" y="11430"/>
                  </a:cubicBezTo>
                  <a:lnTo>
                    <a:pt x="188595" y="11430"/>
                  </a:lnTo>
                  <a:cubicBezTo>
                    <a:pt x="191452" y="11430"/>
                    <a:pt x="194310" y="8573"/>
                    <a:pt x="194310" y="5715"/>
                  </a:cubicBezTo>
                  <a:lnTo>
                    <a:pt x="194310" y="5715"/>
                  </a:lnTo>
                  <a:cubicBezTo>
                    <a:pt x="194310" y="2857"/>
                    <a:pt x="192405" y="0"/>
                    <a:pt x="188595" y="0"/>
                  </a:cubicBezTo>
                  <a:close/>
                </a:path>
              </a:pathLst>
            </a:custGeom>
            <a:solidFill>
              <a:srgbClr val="62767F"/>
            </a:solidFill>
            <a:ln w="9525"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C39B1A0-84AD-42CE-B96C-2F56F767E1C7}"/>
                </a:ext>
              </a:extLst>
            </p:cNvPr>
            <p:cNvSpPr/>
            <p:nvPr/>
          </p:nvSpPr>
          <p:spPr>
            <a:xfrm>
              <a:off x="10138023" y="2509238"/>
              <a:ext cx="42819" cy="42819"/>
            </a:xfrm>
            <a:custGeom>
              <a:avLst/>
              <a:gdLst>
                <a:gd name="connsiteX0" fmla="*/ 0 w 57150"/>
                <a:gd name="connsiteY0" fmla="*/ 58103 h 57150"/>
                <a:gd name="connsiteX1" fmla="*/ 59055 w 57150"/>
                <a:gd name="connsiteY1" fmla="*/ 58103 h 57150"/>
                <a:gd name="connsiteX2" fmla="*/ 59055 w 57150"/>
                <a:gd name="connsiteY2" fmla="*/ 0 h 57150"/>
                <a:gd name="connsiteX3" fmla="*/ 0 w 57150"/>
                <a:gd name="connsiteY3" fmla="*/ 0 h 57150"/>
                <a:gd name="connsiteX4" fmla="*/ 0 w 57150"/>
                <a:gd name="connsiteY4" fmla="*/ 58103 h 57150"/>
                <a:gd name="connsiteX5" fmla="*/ 6667 w 57150"/>
                <a:gd name="connsiteY5" fmla="*/ 7620 h 57150"/>
                <a:gd name="connsiteX6" fmla="*/ 51435 w 57150"/>
                <a:gd name="connsiteY6" fmla="*/ 7620 h 57150"/>
                <a:gd name="connsiteX7" fmla="*/ 51435 w 57150"/>
                <a:gd name="connsiteY7" fmla="*/ 51435 h 57150"/>
                <a:gd name="connsiteX8" fmla="*/ 6667 w 57150"/>
                <a:gd name="connsiteY8" fmla="*/ 51435 h 57150"/>
                <a:gd name="connsiteX9" fmla="*/ 6667 w 57150"/>
                <a:gd name="connsiteY9" fmla="*/ 762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0" y="58103"/>
                  </a:moveTo>
                  <a:lnTo>
                    <a:pt x="59055" y="58103"/>
                  </a:lnTo>
                  <a:lnTo>
                    <a:pt x="59055" y="0"/>
                  </a:lnTo>
                  <a:lnTo>
                    <a:pt x="0" y="0"/>
                  </a:lnTo>
                  <a:lnTo>
                    <a:pt x="0" y="58103"/>
                  </a:lnTo>
                  <a:close/>
                  <a:moveTo>
                    <a:pt x="6667" y="7620"/>
                  </a:moveTo>
                  <a:lnTo>
                    <a:pt x="51435" y="7620"/>
                  </a:lnTo>
                  <a:lnTo>
                    <a:pt x="51435" y="51435"/>
                  </a:lnTo>
                  <a:lnTo>
                    <a:pt x="6667" y="51435"/>
                  </a:lnTo>
                  <a:lnTo>
                    <a:pt x="6667" y="7620"/>
                  </a:lnTo>
                  <a:close/>
                </a:path>
              </a:pathLst>
            </a:custGeom>
            <a:solidFill>
              <a:srgbClr val="455256"/>
            </a:solidFill>
            <a:ln w="9525"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01423296-E7C1-4171-B417-D2A2ED19E4A7}"/>
                </a:ext>
              </a:extLst>
            </p:cNvPr>
            <p:cNvSpPr/>
            <p:nvPr/>
          </p:nvSpPr>
          <p:spPr>
            <a:xfrm>
              <a:off x="10200824" y="2614858"/>
              <a:ext cx="142730" cy="7136"/>
            </a:xfrm>
            <a:custGeom>
              <a:avLst/>
              <a:gdLst>
                <a:gd name="connsiteX0" fmla="*/ 188595 w 190500"/>
                <a:gd name="connsiteY0" fmla="*/ 0 h 9525"/>
                <a:gd name="connsiteX1" fmla="*/ 5715 w 190500"/>
                <a:gd name="connsiteY1" fmla="*/ 0 h 9525"/>
                <a:gd name="connsiteX2" fmla="*/ 0 w 190500"/>
                <a:gd name="connsiteY2" fmla="*/ 5715 h 9525"/>
                <a:gd name="connsiteX3" fmla="*/ 0 w 190500"/>
                <a:gd name="connsiteY3" fmla="*/ 5715 h 9525"/>
                <a:gd name="connsiteX4" fmla="*/ 5715 w 190500"/>
                <a:gd name="connsiteY4" fmla="*/ 11430 h 9525"/>
                <a:gd name="connsiteX5" fmla="*/ 188595 w 190500"/>
                <a:gd name="connsiteY5" fmla="*/ 11430 h 9525"/>
                <a:gd name="connsiteX6" fmla="*/ 194310 w 190500"/>
                <a:gd name="connsiteY6" fmla="*/ 5715 h 9525"/>
                <a:gd name="connsiteX7" fmla="*/ 194310 w 190500"/>
                <a:gd name="connsiteY7" fmla="*/ 5715 h 9525"/>
                <a:gd name="connsiteX8" fmla="*/ 188595 w 190500"/>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9525">
                  <a:moveTo>
                    <a:pt x="188595" y="0"/>
                  </a:moveTo>
                  <a:lnTo>
                    <a:pt x="5715" y="0"/>
                  </a:lnTo>
                  <a:cubicBezTo>
                    <a:pt x="2858" y="0"/>
                    <a:pt x="0" y="2858"/>
                    <a:pt x="0" y="5715"/>
                  </a:cubicBezTo>
                  <a:lnTo>
                    <a:pt x="0" y="5715"/>
                  </a:lnTo>
                  <a:cubicBezTo>
                    <a:pt x="0" y="8573"/>
                    <a:pt x="2858" y="11430"/>
                    <a:pt x="5715" y="11430"/>
                  </a:cubicBezTo>
                  <a:lnTo>
                    <a:pt x="188595" y="11430"/>
                  </a:lnTo>
                  <a:cubicBezTo>
                    <a:pt x="191452" y="11430"/>
                    <a:pt x="194310" y="8573"/>
                    <a:pt x="194310" y="5715"/>
                  </a:cubicBezTo>
                  <a:lnTo>
                    <a:pt x="194310" y="5715"/>
                  </a:lnTo>
                  <a:cubicBezTo>
                    <a:pt x="194310" y="2858"/>
                    <a:pt x="192405" y="0"/>
                    <a:pt x="188595" y="0"/>
                  </a:cubicBezTo>
                  <a:close/>
                </a:path>
              </a:pathLst>
            </a:custGeom>
            <a:solidFill>
              <a:srgbClr val="62767F"/>
            </a:solidFill>
            <a:ln w="9525"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BC40A1C4-40D3-4F0F-BD62-00B2B9C2D841}"/>
                </a:ext>
              </a:extLst>
            </p:cNvPr>
            <p:cNvSpPr/>
            <p:nvPr/>
          </p:nvSpPr>
          <p:spPr>
            <a:xfrm>
              <a:off x="10138023" y="2582031"/>
              <a:ext cx="42819" cy="42819"/>
            </a:xfrm>
            <a:custGeom>
              <a:avLst/>
              <a:gdLst>
                <a:gd name="connsiteX0" fmla="*/ 0 w 57150"/>
                <a:gd name="connsiteY0" fmla="*/ 58102 h 57150"/>
                <a:gd name="connsiteX1" fmla="*/ 59055 w 57150"/>
                <a:gd name="connsiteY1" fmla="*/ 58102 h 57150"/>
                <a:gd name="connsiteX2" fmla="*/ 59055 w 57150"/>
                <a:gd name="connsiteY2" fmla="*/ 0 h 57150"/>
                <a:gd name="connsiteX3" fmla="*/ 0 w 57150"/>
                <a:gd name="connsiteY3" fmla="*/ 0 h 57150"/>
                <a:gd name="connsiteX4" fmla="*/ 0 w 57150"/>
                <a:gd name="connsiteY4" fmla="*/ 58102 h 57150"/>
                <a:gd name="connsiteX5" fmla="*/ 6667 w 57150"/>
                <a:gd name="connsiteY5" fmla="*/ 7620 h 57150"/>
                <a:gd name="connsiteX6" fmla="*/ 51435 w 57150"/>
                <a:gd name="connsiteY6" fmla="*/ 7620 h 57150"/>
                <a:gd name="connsiteX7" fmla="*/ 51435 w 57150"/>
                <a:gd name="connsiteY7" fmla="*/ 51435 h 57150"/>
                <a:gd name="connsiteX8" fmla="*/ 6667 w 57150"/>
                <a:gd name="connsiteY8" fmla="*/ 51435 h 57150"/>
                <a:gd name="connsiteX9" fmla="*/ 6667 w 57150"/>
                <a:gd name="connsiteY9" fmla="*/ 762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0" y="58102"/>
                  </a:moveTo>
                  <a:lnTo>
                    <a:pt x="59055" y="58102"/>
                  </a:lnTo>
                  <a:lnTo>
                    <a:pt x="59055" y="0"/>
                  </a:lnTo>
                  <a:lnTo>
                    <a:pt x="0" y="0"/>
                  </a:lnTo>
                  <a:lnTo>
                    <a:pt x="0" y="58102"/>
                  </a:lnTo>
                  <a:close/>
                  <a:moveTo>
                    <a:pt x="6667" y="7620"/>
                  </a:moveTo>
                  <a:lnTo>
                    <a:pt x="51435" y="7620"/>
                  </a:lnTo>
                  <a:lnTo>
                    <a:pt x="51435" y="51435"/>
                  </a:lnTo>
                  <a:lnTo>
                    <a:pt x="6667" y="51435"/>
                  </a:lnTo>
                  <a:lnTo>
                    <a:pt x="6667" y="7620"/>
                  </a:lnTo>
                  <a:close/>
                </a:path>
              </a:pathLst>
            </a:custGeom>
            <a:solidFill>
              <a:srgbClr val="455256"/>
            </a:solidFill>
            <a:ln w="9525"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B7813362-121D-4A3B-B4E5-F1F82029514F}"/>
                </a:ext>
              </a:extLst>
            </p:cNvPr>
            <p:cNvSpPr/>
            <p:nvPr/>
          </p:nvSpPr>
          <p:spPr>
            <a:xfrm>
              <a:off x="10133474" y="2556082"/>
              <a:ext cx="49955" cy="64228"/>
            </a:xfrm>
            <a:custGeom>
              <a:avLst/>
              <a:gdLst>
                <a:gd name="connsiteX0" fmla="*/ 67032 w 66675"/>
                <a:gd name="connsiteY0" fmla="*/ 344 h 85725"/>
                <a:gd name="connsiteX1" fmla="*/ 59412 w 66675"/>
                <a:gd name="connsiteY1" fmla="*/ 4154 h 85725"/>
                <a:gd name="connsiteX2" fmla="*/ 34647 w 66675"/>
                <a:gd name="connsiteY2" fmla="*/ 70829 h 85725"/>
                <a:gd name="connsiteX3" fmla="*/ 10835 w 66675"/>
                <a:gd name="connsiteY3" fmla="*/ 25109 h 85725"/>
                <a:gd name="connsiteX4" fmla="*/ 3215 w 66675"/>
                <a:gd name="connsiteY4" fmla="*/ 22251 h 85725"/>
                <a:gd name="connsiteX5" fmla="*/ 357 w 66675"/>
                <a:gd name="connsiteY5" fmla="*/ 29871 h 85725"/>
                <a:gd name="connsiteX6" fmla="*/ 29885 w 66675"/>
                <a:gd name="connsiteY6" fmla="*/ 87021 h 85725"/>
                <a:gd name="connsiteX7" fmla="*/ 35600 w 66675"/>
                <a:gd name="connsiteY7" fmla="*/ 89879 h 85725"/>
                <a:gd name="connsiteX8" fmla="*/ 35600 w 66675"/>
                <a:gd name="connsiteY8" fmla="*/ 89879 h 85725"/>
                <a:gd name="connsiteX9" fmla="*/ 40362 w 66675"/>
                <a:gd name="connsiteY9" fmla="*/ 86069 h 85725"/>
                <a:gd name="connsiteX10" fmla="*/ 69890 w 66675"/>
                <a:gd name="connsiteY10" fmla="*/ 7011 h 85725"/>
                <a:gd name="connsiteX11" fmla="*/ 67032 w 66675"/>
                <a:gd name="connsiteY11" fmla="*/ 3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85725">
                  <a:moveTo>
                    <a:pt x="67032" y="344"/>
                  </a:moveTo>
                  <a:cubicBezTo>
                    <a:pt x="64175" y="-609"/>
                    <a:pt x="60365" y="344"/>
                    <a:pt x="59412" y="4154"/>
                  </a:cubicBezTo>
                  <a:lnTo>
                    <a:pt x="34647" y="70829"/>
                  </a:lnTo>
                  <a:lnTo>
                    <a:pt x="10835" y="25109"/>
                  </a:lnTo>
                  <a:cubicBezTo>
                    <a:pt x="8930" y="22251"/>
                    <a:pt x="6072" y="21299"/>
                    <a:pt x="3215" y="22251"/>
                  </a:cubicBezTo>
                  <a:cubicBezTo>
                    <a:pt x="357" y="24156"/>
                    <a:pt x="-595" y="27013"/>
                    <a:pt x="357" y="29871"/>
                  </a:cubicBezTo>
                  <a:lnTo>
                    <a:pt x="29885" y="87021"/>
                  </a:lnTo>
                  <a:cubicBezTo>
                    <a:pt x="30837" y="88926"/>
                    <a:pt x="32742" y="89879"/>
                    <a:pt x="35600" y="89879"/>
                  </a:cubicBezTo>
                  <a:cubicBezTo>
                    <a:pt x="35600" y="89879"/>
                    <a:pt x="35600" y="89879"/>
                    <a:pt x="35600" y="89879"/>
                  </a:cubicBezTo>
                  <a:cubicBezTo>
                    <a:pt x="37505" y="89879"/>
                    <a:pt x="40362" y="87974"/>
                    <a:pt x="40362" y="86069"/>
                  </a:cubicBezTo>
                  <a:lnTo>
                    <a:pt x="69890" y="7011"/>
                  </a:lnTo>
                  <a:cubicBezTo>
                    <a:pt x="71795" y="5106"/>
                    <a:pt x="70842" y="1296"/>
                    <a:pt x="67032" y="344"/>
                  </a:cubicBezTo>
                  <a:close/>
                </a:path>
              </a:pathLst>
            </a:custGeom>
            <a:solidFill>
              <a:srgbClr val="EA811F"/>
            </a:solidFill>
            <a:ln w="9525"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21C49AD8-4489-4386-9229-D0AB3DBD8792}"/>
                </a:ext>
              </a:extLst>
            </p:cNvPr>
            <p:cNvSpPr/>
            <p:nvPr/>
          </p:nvSpPr>
          <p:spPr>
            <a:xfrm>
              <a:off x="10133474" y="2496849"/>
              <a:ext cx="49955" cy="64228"/>
            </a:xfrm>
            <a:custGeom>
              <a:avLst/>
              <a:gdLst>
                <a:gd name="connsiteX0" fmla="*/ 67032 w 66675"/>
                <a:gd name="connsiteY0" fmla="*/ 344 h 85725"/>
                <a:gd name="connsiteX1" fmla="*/ 59412 w 66675"/>
                <a:gd name="connsiteY1" fmla="*/ 4154 h 85725"/>
                <a:gd name="connsiteX2" fmla="*/ 34647 w 66675"/>
                <a:gd name="connsiteY2" fmla="*/ 70829 h 85725"/>
                <a:gd name="connsiteX3" fmla="*/ 10835 w 66675"/>
                <a:gd name="connsiteY3" fmla="*/ 25109 h 85725"/>
                <a:gd name="connsiteX4" fmla="*/ 3215 w 66675"/>
                <a:gd name="connsiteY4" fmla="*/ 22251 h 85725"/>
                <a:gd name="connsiteX5" fmla="*/ 357 w 66675"/>
                <a:gd name="connsiteY5" fmla="*/ 29871 h 85725"/>
                <a:gd name="connsiteX6" fmla="*/ 29885 w 66675"/>
                <a:gd name="connsiteY6" fmla="*/ 87021 h 85725"/>
                <a:gd name="connsiteX7" fmla="*/ 35600 w 66675"/>
                <a:gd name="connsiteY7" fmla="*/ 89879 h 85725"/>
                <a:gd name="connsiteX8" fmla="*/ 35600 w 66675"/>
                <a:gd name="connsiteY8" fmla="*/ 89879 h 85725"/>
                <a:gd name="connsiteX9" fmla="*/ 40362 w 66675"/>
                <a:gd name="connsiteY9" fmla="*/ 86069 h 85725"/>
                <a:gd name="connsiteX10" fmla="*/ 69890 w 66675"/>
                <a:gd name="connsiteY10" fmla="*/ 7011 h 85725"/>
                <a:gd name="connsiteX11" fmla="*/ 67032 w 66675"/>
                <a:gd name="connsiteY11" fmla="*/ 3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85725">
                  <a:moveTo>
                    <a:pt x="67032" y="344"/>
                  </a:moveTo>
                  <a:cubicBezTo>
                    <a:pt x="64175" y="-609"/>
                    <a:pt x="60365" y="344"/>
                    <a:pt x="59412" y="4154"/>
                  </a:cubicBezTo>
                  <a:lnTo>
                    <a:pt x="34647" y="70829"/>
                  </a:lnTo>
                  <a:lnTo>
                    <a:pt x="10835" y="25109"/>
                  </a:lnTo>
                  <a:cubicBezTo>
                    <a:pt x="8930" y="22251"/>
                    <a:pt x="6072" y="21299"/>
                    <a:pt x="3215" y="22251"/>
                  </a:cubicBezTo>
                  <a:cubicBezTo>
                    <a:pt x="357" y="24156"/>
                    <a:pt x="-595" y="27014"/>
                    <a:pt x="357" y="29871"/>
                  </a:cubicBezTo>
                  <a:lnTo>
                    <a:pt x="29885" y="87021"/>
                  </a:lnTo>
                  <a:cubicBezTo>
                    <a:pt x="30837" y="88926"/>
                    <a:pt x="32742" y="89879"/>
                    <a:pt x="35600" y="89879"/>
                  </a:cubicBezTo>
                  <a:cubicBezTo>
                    <a:pt x="35600" y="89879"/>
                    <a:pt x="35600" y="89879"/>
                    <a:pt x="35600" y="89879"/>
                  </a:cubicBezTo>
                  <a:cubicBezTo>
                    <a:pt x="37505" y="89879"/>
                    <a:pt x="40362" y="87974"/>
                    <a:pt x="40362" y="86069"/>
                  </a:cubicBezTo>
                  <a:lnTo>
                    <a:pt x="69890" y="7011"/>
                  </a:lnTo>
                  <a:cubicBezTo>
                    <a:pt x="71795" y="5106"/>
                    <a:pt x="70842" y="2249"/>
                    <a:pt x="67032" y="344"/>
                  </a:cubicBezTo>
                  <a:close/>
                </a:path>
              </a:pathLst>
            </a:custGeom>
            <a:solidFill>
              <a:srgbClr val="EA811F"/>
            </a:solidFill>
            <a:ln w="9525"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0F9D03C6-E0B1-454B-83DB-01BF18F70373}"/>
                </a:ext>
              </a:extLst>
            </p:cNvPr>
            <p:cNvSpPr/>
            <p:nvPr/>
          </p:nvSpPr>
          <p:spPr>
            <a:xfrm>
              <a:off x="10133474" y="2415493"/>
              <a:ext cx="49955" cy="64228"/>
            </a:xfrm>
            <a:custGeom>
              <a:avLst/>
              <a:gdLst>
                <a:gd name="connsiteX0" fmla="*/ 67032 w 66675"/>
                <a:gd name="connsiteY0" fmla="*/ 344 h 85725"/>
                <a:gd name="connsiteX1" fmla="*/ 59412 w 66675"/>
                <a:gd name="connsiteY1" fmla="*/ 4154 h 85725"/>
                <a:gd name="connsiteX2" fmla="*/ 34647 w 66675"/>
                <a:gd name="connsiteY2" fmla="*/ 70829 h 85725"/>
                <a:gd name="connsiteX3" fmla="*/ 10835 w 66675"/>
                <a:gd name="connsiteY3" fmla="*/ 25109 h 85725"/>
                <a:gd name="connsiteX4" fmla="*/ 3215 w 66675"/>
                <a:gd name="connsiteY4" fmla="*/ 22251 h 85725"/>
                <a:gd name="connsiteX5" fmla="*/ 357 w 66675"/>
                <a:gd name="connsiteY5" fmla="*/ 29871 h 85725"/>
                <a:gd name="connsiteX6" fmla="*/ 29885 w 66675"/>
                <a:gd name="connsiteY6" fmla="*/ 87021 h 85725"/>
                <a:gd name="connsiteX7" fmla="*/ 35600 w 66675"/>
                <a:gd name="connsiteY7" fmla="*/ 89879 h 85725"/>
                <a:gd name="connsiteX8" fmla="*/ 35600 w 66675"/>
                <a:gd name="connsiteY8" fmla="*/ 89879 h 85725"/>
                <a:gd name="connsiteX9" fmla="*/ 40362 w 66675"/>
                <a:gd name="connsiteY9" fmla="*/ 86069 h 85725"/>
                <a:gd name="connsiteX10" fmla="*/ 69890 w 66675"/>
                <a:gd name="connsiteY10" fmla="*/ 7011 h 85725"/>
                <a:gd name="connsiteX11" fmla="*/ 67032 w 66675"/>
                <a:gd name="connsiteY11" fmla="*/ 3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85725">
                  <a:moveTo>
                    <a:pt x="67032" y="344"/>
                  </a:moveTo>
                  <a:cubicBezTo>
                    <a:pt x="64175" y="-609"/>
                    <a:pt x="60365" y="344"/>
                    <a:pt x="59412" y="4154"/>
                  </a:cubicBezTo>
                  <a:lnTo>
                    <a:pt x="34647" y="70829"/>
                  </a:lnTo>
                  <a:lnTo>
                    <a:pt x="10835" y="25109"/>
                  </a:lnTo>
                  <a:cubicBezTo>
                    <a:pt x="8930" y="22251"/>
                    <a:pt x="6072" y="21299"/>
                    <a:pt x="3215" y="22251"/>
                  </a:cubicBezTo>
                  <a:cubicBezTo>
                    <a:pt x="357" y="24156"/>
                    <a:pt x="-595" y="27014"/>
                    <a:pt x="357" y="29871"/>
                  </a:cubicBezTo>
                  <a:lnTo>
                    <a:pt x="29885" y="87021"/>
                  </a:lnTo>
                  <a:cubicBezTo>
                    <a:pt x="30837" y="88926"/>
                    <a:pt x="32742" y="89879"/>
                    <a:pt x="35600" y="89879"/>
                  </a:cubicBezTo>
                  <a:cubicBezTo>
                    <a:pt x="35600" y="89879"/>
                    <a:pt x="35600" y="89879"/>
                    <a:pt x="35600" y="89879"/>
                  </a:cubicBezTo>
                  <a:cubicBezTo>
                    <a:pt x="37505" y="89879"/>
                    <a:pt x="40362" y="87974"/>
                    <a:pt x="40362" y="86069"/>
                  </a:cubicBezTo>
                  <a:lnTo>
                    <a:pt x="69890" y="7011"/>
                  </a:lnTo>
                  <a:cubicBezTo>
                    <a:pt x="71795" y="5106"/>
                    <a:pt x="70842" y="2249"/>
                    <a:pt x="67032" y="344"/>
                  </a:cubicBezTo>
                  <a:close/>
                </a:path>
              </a:pathLst>
            </a:custGeom>
            <a:solidFill>
              <a:srgbClr val="EA811F"/>
            </a:solidFill>
            <a:ln w="9525" cap="flat">
              <a:noFill/>
              <a:prstDash val="solid"/>
              <a:miter/>
            </a:ln>
          </p:spPr>
          <p:txBody>
            <a:bodyPr rtlCol="0" anchor="ctr"/>
            <a:lstStyle/>
            <a:p>
              <a:endParaRPr lang="en-US" dirty="0"/>
            </a:p>
          </p:txBody>
        </p:sp>
      </p:grpSp>
      <p:grpSp>
        <p:nvGrpSpPr>
          <p:cNvPr id="1486" name="Group 1485">
            <a:extLst>
              <a:ext uri="{FF2B5EF4-FFF2-40B4-BE49-F238E27FC236}">
                <a16:creationId xmlns:a16="http://schemas.microsoft.com/office/drawing/2014/main" id="{E7CF0E08-6CEE-411D-BFB4-15EA288DB271}"/>
              </a:ext>
            </a:extLst>
          </p:cNvPr>
          <p:cNvGrpSpPr/>
          <p:nvPr/>
        </p:nvGrpSpPr>
        <p:grpSpPr>
          <a:xfrm>
            <a:off x="495495" y="4939118"/>
            <a:ext cx="11162910" cy="701229"/>
            <a:chOff x="453517" y="4965547"/>
            <a:chExt cx="11162910" cy="701229"/>
          </a:xfrm>
        </p:grpSpPr>
        <p:grpSp>
          <p:nvGrpSpPr>
            <p:cNvPr id="1487" name="Group 1486">
              <a:extLst>
                <a:ext uri="{FF2B5EF4-FFF2-40B4-BE49-F238E27FC236}">
                  <a16:creationId xmlns:a16="http://schemas.microsoft.com/office/drawing/2014/main" id="{DAAC1D15-6665-4FA2-A379-02437B9ECC44}"/>
                </a:ext>
              </a:extLst>
            </p:cNvPr>
            <p:cNvGrpSpPr/>
            <p:nvPr/>
          </p:nvGrpSpPr>
          <p:grpSpPr>
            <a:xfrm>
              <a:off x="453517" y="4965547"/>
              <a:ext cx="1985974" cy="701229"/>
              <a:chOff x="239081" y="4965547"/>
              <a:chExt cx="1985974" cy="701229"/>
            </a:xfrm>
          </p:grpSpPr>
          <p:grpSp>
            <p:nvGrpSpPr>
              <p:cNvPr id="1529" name="Group 1528">
                <a:extLst>
                  <a:ext uri="{FF2B5EF4-FFF2-40B4-BE49-F238E27FC236}">
                    <a16:creationId xmlns:a16="http://schemas.microsoft.com/office/drawing/2014/main" id="{9164ED29-B299-49BA-ADFF-1CA55F4CC7D0}"/>
                  </a:ext>
                </a:extLst>
              </p:cNvPr>
              <p:cNvGrpSpPr/>
              <p:nvPr/>
            </p:nvGrpSpPr>
            <p:grpSpPr>
              <a:xfrm>
                <a:off x="239081" y="4965547"/>
                <a:ext cx="1985974" cy="701229"/>
                <a:chOff x="277166" y="5217823"/>
                <a:chExt cx="1985974" cy="701229"/>
              </a:xfrm>
            </p:grpSpPr>
            <p:sp>
              <p:nvSpPr>
                <p:cNvPr id="1538" name="Rectangle: Rounded Corners 1537">
                  <a:extLst>
                    <a:ext uri="{FF2B5EF4-FFF2-40B4-BE49-F238E27FC236}">
                      <a16:creationId xmlns:a16="http://schemas.microsoft.com/office/drawing/2014/main" id="{ADFFEE93-445B-4C11-AFBA-26F925C870D3}"/>
                    </a:ext>
                  </a:extLst>
                </p:cNvPr>
                <p:cNvSpPr/>
                <p:nvPr/>
              </p:nvSpPr>
              <p:spPr>
                <a:xfrm>
                  <a:off x="534791" y="5217823"/>
                  <a:ext cx="1728349" cy="701229"/>
                </a:xfrm>
                <a:prstGeom prst="roundRect">
                  <a:avLst>
                    <a:gd name="adj" fmla="val 10853"/>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365760" tIns="0" rIns="0" bIns="0" rtlCol="0" anchor="ctr">
                  <a:noAutofit/>
                </a:bodyPr>
                <a:lstStyle/>
                <a:p>
                  <a:pPr algn="ctr">
                    <a:defRPr/>
                  </a:pPr>
                  <a:r>
                    <a:rPr lang="en-US" sz="1400" dirty="0">
                      <a:solidFill>
                        <a:schemeClr val="tx1"/>
                      </a:solidFill>
                      <a:latin typeface="Arial" panose="020B0604020202020204" pitchFamily="34" charset="0"/>
                      <a:cs typeface="Arial" panose="020B0604020202020204" pitchFamily="34" charset="0"/>
                    </a:rPr>
                    <a:t>Flat and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Open Culture</a:t>
                  </a:r>
                </a:p>
              </p:txBody>
            </p:sp>
            <p:grpSp>
              <p:nvGrpSpPr>
                <p:cNvPr id="1539" name="Group 1538">
                  <a:extLst>
                    <a:ext uri="{FF2B5EF4-FFF2-40B4-BE49-F238E27FC236}">
                      <a16:creationId xmlns:a16="http://schemas.microsoft.com/office/drawing/2014/main" id="{1E23B6D3-1008-40C6-A2ED-A8DCD81AA1D2}"/>
                    </a:ext>
                  </a:extLst>
                </p:cNvPr>
                <p:cNvGrpSpPr/>
                <p:nvPr/>
              </p:nvGrpSpPr>
              <p:grpSpPr>
                <a:xfrm>
                  <a:off x="277166" y="5296493"/>
                  <a:ext cx="547678" cy="539658"/>
                  <a:chOff x="3952484" y="2115104"/>
                  <a:chExt cx="600130" cy="591344"/>
                </a:xfrm>
              </p:grpSpPr>
              <p:sp>
                <p:nvSpPr>
                  <p:cNvPr id="1540" name="Rectangle: Rounded Corners 1539">
                    <a:extLst>
                      <a:ext uri="{FF2B5EF4-FFF2-40B4-BE49-F238E27FC236}">
                        <a16:creationId xmlns:a16="http://schemas.microsoft.com/office/drawing/2014/main" id="{3BFD3334-6414-4AE0-8653-25B5439AC770}"/>
                      </a:ext>
                    </a:extLst>
                  </p:cNvPr>
                  <p:cNvSpPr/>
                  <p:nvPr/>
                </p:nvSpPr>
                <p:spPr>
                  <a:xfrm rot="18900000">
                    <a:off x="3952484" y="2115104"/>
                    <a:ext cx="591344" cy="591344"/>
                  </a:xfrm>
                  <a:prstGeom prst="roundRect">
                    <a:avLst>
                      <a:gd name="adj" fmla="val 10853"/>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sp>
                <p:nvSpPr>
                  <p:cNvPr id="1541" name="Rectangle: Rounded Corners 100">
                    <a:extLst>
                      <a:ext uri="{FF2B5EF4-FFF2-40B4-BE49-F238E27FC236}">
                        <a16:creationId xmlns:a16="http://schemas.microsoft.com/office/drawing/2014/main" id="{7F75A9E8-5757-4E4C-BD32-5841AD95A15A}"/>
                      </a:ext>
                    </a:extLst>
                  </p:cNvPr>
                  <p:cNvSpPr/>
                  <p:nvPr/>
                </p:nvSpPr>
                <p:spPr>
                  <a:xfrm rot="18900000">
                    <a:off x="4025105" y="2136314"/>
                    <a:ext cx="527509" cy="540053"/>
                  </a:xfrm>
                  <a:custGeom>
                    <a:avLst/>
                    <a:gdLst>
                      <a:gd name="connsiteX0" fmla="*/ 0 w 591344"/>
                      <a:gd name="connsiteY0" fmla="*/ 64179 h 591344"/>
                      <a:gd name="connsiteX1" fmla="*/ 64179 w 591344"/>
                      <a:gd name="connsiteY1" fmla="*/ 0 h 591344"/>
                      <a:gd name="connsiteX2" fmla="*/ 527165 w 591344"/>
                      <a:gd name="connsiteY2" fmla="*/ 0 h 591344"/>
                      <a:gd name="connsiteX3" fmla="*/ 591344 w 591344"/>
                      <a:gd name="connsiteY3" fmla="*/ 64179 h 591344"/>
                      <a:gd name="connsiteX4" fmla="*/ 591344 w 591344"/>
                      <a:gd name="connsiteY4" fmla="*/ 527165 h 591344"/>
                      <a:gd name="connsiteX5" fmla="*/ 527165 w 591344"/>
                      <a:gd name="connsiteY5" fmla="*/ 591344 h 591344"/>
                      <a:gd name="connsiteX6" fmla="*/ 64179 w 591344"/>
                      <a:gd name="connsiteY6" fmla="*/ 591344 h 591344"/>
                      <a:gd name="connsiteX7" fmla="*/ 0 w 591344"/>
                      <a:gd name="connsiteY7" fmla="*/ 527165 h 591344"/>
                      <a:gd name="connsiteX8" fmla="*/ 0 w 591344"/>
                      <a:gd name="connsiteY8" fmla="*/ 64179 h 591344"/>
                      <a:gd name="connsiteX0" fmla="*/ 0 w 591344"/>
                      <a:gd name="connsiteY0" fmla="*/ 64179 h 591344"/>
                      <a:gd name="connsiteX1" fmla="*/ 64179 w 591344"/>
                      <a:gd name="connsiteY1" fmla="*/ 0 h 591344"/>
                      <a:gd name="connsiteX2" fmla="*/ 591344 w 591344"/>
                      <a:gd name="connsiteY2" fmla="*/ 64179 h 591344"/>
                      <a:gd name="connsiteX3" fmla="*/ 591344 w 591344"/>
                      <a:gd name="connsiteY3" fmla="*/ 527165 h 591344"/>
                      <a:gd name="connsiteX4" fmla="*/ 527165 w 591344"/>
                      <a:gd name="connsiteY4" fmla="*/ 591344 h 591344"/>
                      <a:gd name="connsiteX5" fmla="*/ 64179 w 591344"/>
                      <a:gd name="connsiteY5" fmla="*/ 591344 h 591344"/>
                      <a:gd name="connsiteX6" fmla="*/ 0 w 591344"/>
                      <a:gd name="connsiteY6" fmla="*/ 527165 h 591344"/>
                      <a:gd name="connsiteX7" fmla="*/ 0 w 591344"/>
                      <a:gd name="connsiteY7" fmla="*/ 64179 h 591344"/>
                      <a:gd name="connsiteX0" fmla="*/ 0 w 591344"/>
                      <a:gd name="connsiteY0" fmla="*/ 57873 h 585038"/>
                      <a:gd name="connsiteX1" fmla="*/ 591344 w 591344"/>
                      <a:gd name="connsiteY1" fmla="*/ 57873 h 585038"/>
                      <a:gd name="connsiteX2" fmla="*/ 591344 w 591344"/>
                      <a:gd name="connsiteY2" fmla="*/ 520859 h 585038"/>
                      <a:gd name="connsiteX3" fmla="*/ 527165 w 591344"/>
                      <a:gd name="connsiteY3" fmla="*/ 585038 h 585038"/>
                      <a:gd name="connsiteX4" fmla="*/ 64179 w 591344"/>
                      <a:gd name="connsiteY4" fmla="*/ 585038 h 585038"/>
                      <a:gd name="connsiteX5" fmla="*/ 0 w 591344"/>
                      <a:gd name="connsiteY5" fmla="*/ 520859 h 585038"/>
                      <a:gd name="connsiteX6" fmla="*/ 0 w 591344"/>
                      <a:gd name="connsiteY6" fmla="*/ 57873 h 585038"/>
                      <a:gd name="connsiteX0" fmla="*/ 0 w 591344"/>
                      <a:gd name="connsiteY0" fmla="*/ 462986 h 527165"/>
                      <a:gd name="connsiteX1" fmla="*/ 591344 w 591344"/>
                      <a:gd name="connsiteY1" fmla="*/ 0 h 527165"/>
                      <a:gd name="connsiteX2" fmla="*/ 591344 w 591344"/>
                      <a:gd name="connsiteY2" fmla="*/ 462986 h 527165"/>
                      <a:gd name="connsiteX3" fmla="*/ 527165 w 591344"/>
                      <a:gd name="connsiteY3" fmla="*/ 527165 h 527165"/>
                      <a:gd name="connsiteX4" fmla="*/ 64179 w 591344"/>
                      <a:gd name="connsiteY4" fmla="*/ 527165 h 527165"/>
                      <a:gd name="connsiteX5" fmla="*/ 0 w 591344"/>
                      <a:gd name="connsiteY5" fmla="*/ 462986 h 527165"/>
                      <a:gd name="connsiteX0" fmla="*/ 0 w 527165"/>
                      <a:gd name="connsiteY0" fmla="*/ 527165 h 527165"/>
                      <a:gd name="connsiteX1" fmla="*/ 527165 w 527165"/>
                      <a:gd name="connsiteY1" fmla="*/ 0 h 527165"/>
                      <a:gd name="connsiteX2" fmla="*/ 527165 w 527165"/>
                      <a:gd name="connsiteY2" fmla="*/ 462986 h 527165"/>
                      <a:gd name="connsiteX3" fmla="*/ 462986 w 527165"/>
                      <a:gd name="connsiteY3" fmla="*/ 527165 h 527165"/>
                      <a:gd name="connsiteX4" fmla="*/ 0 w 527165"/>
                      <a:gd name="connsiteY4" fmla="*/ 527165 h 527165"/>
                      <a:gd name="connsiteX0" fmla="*/ 0 w 527165"/>
                      <a:gd name="connsiteY0" fmla="*/ 530512 h 530512"/>
                      <a:gd name="connsiteX1" fmla="*/ 527165 w 527165"/>
                      <a:gd name="connsiteY1" fmla="*/ 3347 h 530512"/>
                      <a:gd name="connsiteX2" fmla="*/ 527165 w 527165"/>
                      <a:gd name="connsiteY2" fmla="*/ 466333 h 530512"/>
                      <a:gd name="connsiteX3" fmla="*/ 462986 w 527165"/>
                      <a:gd name="connsiteY3" fmla="*/ 530512 h 530512"/>
                      <a:gd name="connsiteX4" fmla="*/ 0 w 527165"/>
                      <a:gd name="connsiteY4" fmla="*/ 530512 h 530512"/>
                      <a:gd name="connsiteX0" fmla="*/ 340 w 527505"/>
                      <a:gd name="connsiteY0" fmla="*/ 541905 h 541905"/>
                      <a:gd name="connsiteX1" fmla="*/ 527505 w 527505"/>
                      <a:gd name="connsiteY1" fmla="*/ 14740 h 541905"/>
                      <a:gd name="connsiteX2" fmla="*/ 527505 w 527505"/>
                      <a:gd name="connsiteY2" fmla="*/ 477726 h 541905"/>
                      <a:gd name="connsiteX3" fmla="*/ 463326 w 527505"/>
                      <a:gd name="connsiteY3" fmla="*/ 541905 h 541905"/>
                      <a:gd name="connsiteX4" fmla="*/ 340 w 527505"/>
                      <a:gd name="connsiteY4" fmla="*/ 541905 h 541905"/>
                      <a:gd name="connsiteX0" fmla="*/ 344 w 527509"/>
                      <a:gd name="connsiteY0" fmla="*/ 540053 h 540053"/>
                      <a:gd name="connsiteX1" fmla="*/ 527509 w 527509"/>
                      <a:gd name="connsiteY1" fmla="*/ 12888 h 540053"/>
                      <a:gd name="connsiteX2" fmla="*/ 527509 w 527509"/>
                      <a:gd name="connsiteY2" fmla="*/ 475874 h 540053"/>
                      <a:gd name="connsiteX3" fmla="*/ 463330 w 527509"/>
                      <a:gd name="connsiteY3" fmla="*/ 540053 h 540053"/>
                      <a:gd name="connsiteX4" fmla="*/ 344 w 527509"/>
                      <a:gd name="connsiteY4" fmla="*/ 540053 h 54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09" h="540053">
                        <a:moveTo>
                          <a:pt x="344" y="540053"/>
                        </a:moveTo>
                        <a:cubicBezTo>
                          <a:pt x="-7480" y="9353"/>
                          <a:pt x="116359" y="-30296"/>
                          <a:pt x="527509" y="12888"/>
                        </a:cubicBezTo>
                        <a:lnTo>
                          <a:pt x="527509" y="475874"/>
                        </a:lnTo>
                        <a:cubicBezTo>
                          <a:pt x="527509" y="511319"/>
                          <a:pt x="498775" y="540053"/>
                          <a:pt x="463330" y="540053"/>
                        </a:cubicBezTo>
                        <a:lnTo>
                          <a:pt x="344" y="540053"/>
                        </a:lnTo>
                        <a:close/>
                      </a:path>
                    </a:pathLst>
                  </a:custGeom>
                  <a:solidFill>
                    <a:schemeClr val="accent1"/>
                  </a:solidFill>
                  <a:ln>
                    <a:noFill/>
                  </a:ln>
                  <a:effectLst>
                    <a:outerShdw blurRad="50800" dist="38100" algn="l" rotWithShape="0">
                      <a:prstClr val="black">
                        <a:alpha val="78000"/>
                      </a:prstClr>
                    </a:outerShdw>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grpSp>
          </p:grpSp>
          <p:grpSp>
            <p:nvGrpSpPr>
              <p:cNvPr id="1530" name="Group 1529">
                <a:extLst>
                  <a:ext uri="{FF2B5EF4-FFF2-40B4-BE49-F238E27FC236}">
                    <a16:creationId xmlns:a16="http://schemas.microsoft.com/office/drawing/2014/main" id="{DB7175AA-17CC-44F4-BE9E-49E22CBC3E83}"/>
                  </a:ext>
                </a:extLst>
              </p:cNvPr>
              <p:cNvGrpSpPr/>
              <p:nvPr/>
            </p:nvGrpSpPr>
            <p:grpSpPr>
              <a:xfrm>
                <a:off x="390970" y="5113585"/>
                <a:ext cx="351357" cy="280092"/>
                <a:chOff x="1657350" y="5291138"/>
                <a:chExt cx="472207" cy="376430"/>
              </a:xfrm>
              <a:solidFill>
                <a:schemeClr val="bg1"/>
              </a:solidFill>
            </p:grpSpPr>
            <p:sp>
              <p:nvSpPr>
                <p:cNvPr id="1531" name="Freeform: Shape 1530">
                  <a:extLst>
                    <a:ext uri="{FF2B5EF4-FFF2-40B4-BE49-F238E27FC236}">
                      <a16:creationId xmlns:a16="http://schemas.microsoft.com/office/drawing/2014/main" id="{D41285C4-08E8-405B-A5F2-7E17C33090F8}"/>
                    </a:ext>
                  </a:extLst>
                </p:cNvPr>
                <p:cNvSpPr/>
                <p:nvPr/>
              </p:nvSpPr>
              <p:spPr>
                <a:xfrm>
                  <a:off x="1808813" y="5384688"/>
                  <a:ext cx="169282" cy="77959"/>
                </a:xfrm>
                <a:custGeom>
                  <a:avLst/>
                  <a:gdLst>
                    <a:gd name="connsiteX0" fmla="*/ 76200 w 1447800"/>
                    <a:gd name="connsiteY0" fmla="*/ 675322 h 666750"/>
                    <a:gd name="connsiteX1" fmla="*/ 1371600 w 1447800"/>
                    <a:gd name="connsiteY1" fmla="*/ 675322 h 666750"/>
                    <a:gd name="connsiteX2" fmla="*/ 1447800 w 1447800"/>
                    <a:gd name="connsiteY2" fmla="*/ 599122 h 666750"/>
                    <a:gd name="connsiteX3" fmla="*/ 723900 w 1447800"/>
                    <a:gd name="connsiteY3" fmla="*/ 0 h 666750"/>
                    <a:gd name="connsiteX4" fmla="*/ 0 w 1447800"/>
                    <a:gd name="connsiteY4" fmla="*/ 599122 h 666750"/>
                    <a:gd name="connsiteX5" fmla="*/ 76200 w 1447800"/>
                    <a:gd name="connsiteY5" fmla="*/ 675322 h 666750"/>
                    <a:gd name="connsiteX6" fmla="*/ 723900 w 1447800"/>
                    <a:gd name="connsiteY6" fmla="*/ 152400 h 666750"/>
                    <a:gd name="connsiteX7" fmla="*/ 1289685 w 1447800"/>
                    <a:gd name="connsiteY7" fmla="*/ 522922 h 666750"/>
                    <a:gd name="connsiteX8" fmla="*/ 158115 w 1447800"/>
                    <a:gd name="connsiteY8" fmla="*/ 522922 h 666750"/>
                    <a:gd name="connsiteX9" fmla="*/ 723900 w 1447800"/>
                    <a:gd name="connsiteY9" fmla="*/ 15240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0" h="666750">
                      <a:moveTo>
                        <a:pt x="76200" y="675322"/>
                      </a:moveTo>
                      <a:lnTo>
                        <a:pt x="1371600" y="675322"/>
                      </a:lnTo>
                      <a:cubicBezTo>
                        <a:pt x="1413510" y="675322"/>
                        <a:pt x="1447800" y="641033"/>
                        <a:pt x="1447800" y="599122"/>
                      </a:cubicBezTo>
                      <a:cubicBezTo>
                        <a:pt x="1447800" y="229552"/>
                        <a:pt x="1170623" y="0"/>
                        <a:pt x="723900" y="0"/>
                      </a:cubicBezTo>
                      <a:cubicBezTo>
                        <a:pt x="277178" y="0"/>
                        <a:pt x="0" y="228600"/>
                        <a:pt x="0" y="599122"/>
                      </a:cubicBezTo>
                      <a:cubicBezTo>
                        <a:pt x="0" y="641033"/>
                        <a:pt x="34290" y="675322"/>
                        <a:pt x="76200" y="675322"/>
                      </a:cubicBezTo>
                      <a:close/>
                      <a:moveTo>
                        <a:pt x="723900" y="152400"/>
                      </a:moveTo>
                      <a:cubicBezTo>
                        <a:pt x="848678" y="152400"/>
                        <a:pt x="1240155" y="180975"/>
                        <a:pt x="1289685" y="522922"/>
                      </a:cubicBezTo>
                      <a:lnTo>
                        <a:pt x="158115" y="522922"/>
                      </a:lnTo>
                      <a:cubicBezTo>
                        <a:pt x="207645" y="180975"/>
                        <a:pt x="599122" y="152400"/>
                        <a:pt x="723900" y="152400"/>
                      </a:cubicBezTo>
                      <a:close/>
                    </a:path>
                  </a:pathLst>
                </a:custGeom>
                <a:grpFill/>
                <a:ln w="9525" cap="flat">
                  <a:noFill/>
                  <a:prstDash val="solid"/>
                  <a:miter/>
                </a:ln>
              </p:spPr>
              <p:txBody>
                <a:bodyPr rtlCol="0" anchor="ctr">
                  <a:noAutofit/>
                </a:bodyPr>
                <a:lstStyle/>
                <a:p>
                  <a:endParaRPr lang="en-US" dirty="0"/>
                </a:p>
              </p:txBody>
            </p:sp>
            <p:sp>
              <p:nvSpPr>
                <p:cNvPr id="1532" name="Freeform: Shape 1531">
                  <a:extLst>
                    <a:ext uri="{FF2B5EF4-FFF2-40B4-BE49-F238E27FC236}">
                      <a16:creationId xmlns:a16="http://schemas.microsoft.com/office/drawing/2014/main" id="{51D26BC0-0E25-44DA-9343-97145E552AC1}"/>
                    </a:ext>
                  </a:extLst>
                </p:cNvPr>
                <p:cNvSpPr/>
                <p:nvPr/>
              </p:nvSpPr>
              <p:spPr>
                <a:xfrm>
                  <a:off x="1851133" y="5291138"/>
                  <a:ext cx="84641" cy="84641"/>
                </a:xfrm>
                <a:custGeom>
                  <a:avLst/>
                  <a:gdLst>
                    <a:gd name="connsiteX0" fmla="*/ 361950 w 723900"/>
                    <a:gd name="connsiteY0" fmla="*/ 723900 h 723900"/>
                    <a:gd name="connsiteX1" fmla="*/ 723900 w 723900"/>
                    <a:gd name="connsiteY1" fmla="*/ 361950 h 723900"/>
                    <a:gd name="connsiteX2" fmla="*/ 361950 w 723900"/>
                    <a:gd name="connsiteY2" fmla="*/ 0 h 723900"/>
                    <a:gd name="connsiteX3" fmla="*/ 0 w 723900"/>
                    <a:gd name="connsiteY3" fmla="*/ 361950 h 723900"/>
                    <a:gd name="connsiteX4" fmla="*/ 361950 w 723900"/>
                    <a:gd name="connsiteY4" fmla="*/ 723900 h 723900"/>
                    <a:gd name="connsiteX5" fmla="*/ 361950 w 723900"/>
                    <a:gd name="connsiteY5" fmla="*/ 152400 h 723900"/>
                    <a:gd name="connsiteX6" fmla="*/ 571500 w 723900"/>
                    <a:gd name="connsiteY6" fmla="*/ 361950 h 723900"/>
                    <a:gd name="connsiteX7" fmla="*/ 361950 w 723900"/>
                    <a:gd name="connsiteY7" fmla="*/ 571500 h 723900"/>
                    <a:gd name="connsiteX8" fmla="*/ 152400 w 723900"/>
                    <a:gd name="connsiteY8" fmla="*/ 361950 h 723900"/>
                    <a:gd name="connsiteX9" fmla="*/ 361950 w 723900"/>
                    <a:gd name="connsiteY9" fmla="*/ 1524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723900"/>
                      </a:moveTo>
                      <a:cubicBezTo>
                        <a:pt x="561975" y="723900"/>
                        <a:pt x="723900" y="561975"/>
                        <a:pt x="723900" y="361950"/>
                      </a:cubicBezTo>
                      <a:cubicBezTo>
                        <a:pt x="723900" y="161925"/>
                        <a:pt x="561975" y="0"/>
                        <a:pt x="361950" y="0"/>
                      </a:cubicBezTo>
                      <a:cubicBezTo>
                        <a:pt x="161925" y="0"/>
                        <a:pt x="0" y="161925"/>
                        <a:pt x="0" y="361950"/>
                      </a:cubicBezTo>
                      <a:cubicBezTo>
                        <a:pt x="0" y="561975"/>
                        <a:pt x="161925" y="723900"/>
                        <a:pt x="361950" y="723900"/>
                      </a:cubicBezTo>
                      <a:close/>
                      <a:moveTo>
                        <a:pt x="361950" y="152400"/>
                      </a:moveTo>
                      <a:cubicBezTo>
                        <a:pt x="478155" y="152400"/>
                        <a:pt x="571500" y="245745"/>
                        <a:pt x="571500" y="361950"/>
                      </a:cubicBezTo>
                      <a:cubicBezTo>
                        <a:pt x="571500" y="478155"/>
                        <a:pt x="478155" y="571500"/>
                        <a:pt x="361950" y="571500"/>
                      </a:cubicBezTo>
                      <a:cubicBezTo>
                        <a:pt x="245745" y="571500"/>
                        <a:pt x="152400" y="478155"/>
                        <a:pt x="152400" y="361950"/>
                      </a:cubicBezTo>
                      <a:cubicBezTo>
                        <a:pt x="152400" y="245745"/>
                        <a:pt x="245745" y="152400"/>
                        <a:pt x="361950" y="152400"/>
                      </a:cubicBezTo>
                      <a:close/>
                    </a:path>
                  </a:pathLst>
                </a:custGeom>
                <a:grpFill/>
                <a:ln w="9525" cap="flat">
                  <a:noFill/>
                  <a:prstDash val="solid"/>
                  <a:miter/>
                </a:ln>
              </p:spPr>
              <p:txBody>
                <a:bodyPr rtlCol="0" anchor="ctr">
                  <a:noAutofit/>
                </a:bodyPr>
                <a:lstStyle/>
                <a:p>
                  <a:endParaRPr lang="en-US" dirty="0"/>
                </a:p>
              </p:txBody>
            </p:sp>
            <p:sp>
              <p:nvSpPr>
                <p:cNvPr id="1533" name="Freeform: Shape 1532">
                  <a:extLst>
                    <a:ext uri="{FF2B5EF4-FFF2-40B4-BE49-F238E27FC236}">
                      <a16:creationId xmlns:a16="http://schemas.microsoft.com/office/drawing/2014/main" id="{885E627B-F17F-4D63-BA0F-0FE1ED1F401C}"/>
                    </a:ext>
                  </a:extLst>
                </p:cNvPr>
                <p:cNvSpPr/>
                <p:nvPr/>
              </p:nvSpPr>
              <p:spPr>
                <a:xfrm>
                  <a:off x="1657350" y="5589609"/>
                  <a:ext cx="169282" cy="77959"/>
                </a:xfrm>
                <a:custGeom>
                  <a:avLst/>
                  <a:gdLst>
                    <a:gd name="connsiteX0" fmla="*/ 723900 w 1447800"/>
                    <a:gd name="connsiteY0" fmla="*/ 0 h 666750"/>
                    <a:gd name="connsiteX1" fmla="*/ 0 w 1447800"/>
                    <a:gd name="connsiteY1" fmla="*/ 599122 h 666750"/>
                    <a:gd name="connsiteX2" fmla="*/ 76200 w 1447800"/>
                    <a:gd name="connsiteY2" fmla="*/ 675322 h 666750"/>
                    <a:gd name="connsiteX3" fmla="*/ 1371600 w 1447800"/>
                    <a:gd name="connsiteY3" fmla="*/ 675322 h 666750"/>
                    <a:gd name="connsiteX4" fmla="*/ 1447800 w 1447800"/>
                    <a:gd name="connsiteY4" fmla="*/ 599122 h 666750"/>
                    <a:gd name="connsiteX5" fmla="*/ 723900 w 1447800"/>
                    <a:gd name="connsiteY5" fmla="*/ 0 h 666750"/>
                    <a:gd name="connsiteX6" fmla="*/ 158115 w 1447800"/>
                    <a:gd name="connsiteY6" fmla="*/ 522922 h 666750"/>
                    <a:gd name="connsiteX7" fmla="*/ 723900 w 1447800"/>
                    <a:gd name="connsiteY7" fmla="*/ 152400 h 666750"/>
                    <a:gd name="connsiteX8" fmla="*/ 1289685 w 1447800"/>
                    <a:gd name="connsiteY8" fmla="*/ 522922 h 666750"/>
                    <a:gd name="connsiteX9" fmla="*/ 158115 w 1447800"/>
                    <a:gd name="connsiteY9" fmla="*/ 52292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0" h="666750">
                      <a:moveTo>
                        <a:pt x="723900" y="0"/>
                      </a:moveTo>
                      <a:cubicBezTo>
                        <a:pt x="277178" y="0"/>
                        <a:pt x="0" y="228600"/>
                        <a:pt x="0" y="599122"/>
                      </a:cubicBezTo>
                      <a:cubicBezTo>
                        <a:pt x="0" y="641032"/>
                        <a:pt x="34290" y="675322"/>
                        <a:pt x="76200" y="675322"/>
                      </a:cubicBezTo>
                      <a:lnTo>
                        <a:pt x="1371600" y="675322"/>
                      </a:lnTo>
                      <a:cubicBezTo>
                        <a:pt x="1413510" y="675322"/>
                        <a:pt x="1447800" y="641032"/>
                        <a:pt x="1447800" y="599122"/>
                      </a:cubicBezTo>
                      <a:cubicBezTo>
                        <a:pt x="1447800" y="229553"/>
                        <a:pt x="1170623" y="0"/>
                        <a:pt x="723900" y="0"/>
                      </a:cubicBezTo>
                      <a:close/>
                      <a:moveTo>
                        <a:pt x="158115" y="522922"/>
                      </a:moveTo>
                      <a:cubicBezTo>
                        <a:pt x="207645" y="180975"/>
                        <a:pt x="598170" y="152400"/>
                        <a:pt x="723900" y="152400"/>
                      </a:cubicBezTo>
                      <a:cubicBezTo>
                        <a:pt x="849630" y="152400"/>
                        <a:pt x="1240155" y="180975"/>
                        <a:pt x="1289685" y="522922"/>
                      </a:cubicBezTo>
                      <a:lnTo>
                        <a:pt x="158115" y="522922"/>
                      </a:lnTo>
                      <a:close/>
                    </a:path>
                  </a:pathLst>
                </a:custGeom>
                <a:grpFill/>
                <a:ln w="9525" cap="flat">
                  <a:noFill/>
                  <a:prstDash val="solid"/>
                  <a:miter/>
                </a:ln>
              </p:spPr>
              <p:txBody>
                <a:bodyPr rtlCol="0" anchor="ctr">
                  <a:noAutofit/>
                </a:bodyPr>
                <a:lstStyle/>
                <a:p>
                  <a:endParaRPr lang="en-US" dirty="0"/>
                </a:p>
              </p:txBody>
            </p:sp>
            <p:sp>
              <p:nvSpPr>
                <p:cNvPr id="1534" name="Freeform: Shape 1533">
                  <a:extLst>
                    <a:ext uri="{FF2B5EF4-FFF2-40B4-BE49-F238E27FC236}">
                      <a16:creationId xmlns:a16="http://schemas.microsoft.com/office/drawing/2014/main" id="{D76F7DC6-DE49-4287-BD58-D03B883DE760}"/>
                    </a:ext>
                  </a:extLst>
                </p:cNvPr>
                <p:cNvSpPr/>
                <p:nvPr/>
              </p:nvSpPr>
              <p:spPr>
                <a:xfrm>
                  <a:off x="1699670" y="5496058"/>
                  <a:ext cx="84641" cy="84641"/>
                </a:xfrm>
                <a:custGeom>
                  <a:avLst/>
                  <a:gdLst>
                    <a:gd name="connsiteX0" fmla="*/ 361950 w 723900"/>
                    <a:gd name="connsiteY0" fmla="*/ 723900 h 723900"/>
                    <a:gd name="connsiteX1" fmla="*/ 723900 w 723900"/>
                    <a:gd name="connsiteY1" fmla="*/ 361950 h 723900"/>
                    <a:gd name="connsiteX2" fmla="*/ 361950 w 723900"/>
                    <a:gd name="connsiteY2" fmla="*/ 0 h 723900"/>
                    <a:gd name="connsiteX3" fmla="*/ 0 w 723900"/>
                    <a:gd name="connsiteY3" fmla="*/ 361950 h 723900"/>
                    <a:gd name="connsiteX4" fmla="*/ 0 w 723900"/>
                    <a:gd name="connsiteY4" fmla="*/ 361950 h 723900"/>
                    <a:gd name="connsiteX5" fmla="*/ 361950 w 723900"/>
                    <a:gd name="connsiteY5" fmla="*/ 723900 h 723900"/>
                    <a:gd name="connsiteX6" fmla="*/ 361950 w 723900"/>
                    <a:gd name="connsiteY6" fmla="*/ 152400 h 723900"/>
                    <a:gd name="connsiteX7" fmla="*/ 571500 w 723900"/>
                    <a:gd name="connsiteY7" fmla="*/ 361950 h 723900"/>
                    <a:gd name="connsiteX8" fmla="*/ 361950 w 723900"/>
                    <a:gd name="connsiteY8" fmla="*/ 571500 h 723900"/>
                    <a:gd name="connsiteX9" fmla="*/ 152400 w 723900"/>
                    <a:gd name="connsiteY9" fmla="*/ 361950 h 723900"/>
                    <a:gd name="connsiteX10" fmla="*/ 361950 w 723900"/>
                    <a:gd name="connsiteY10" fmla="*/ 1524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723900"/>
                      </a:moveTo>
                      <a:cubicBezTo>
                        <a:pt x="561975" y="723900"/>
                        <a:pt x="723900" y="561975"/>
                        <a:pt x="723900" y="361950"/>
                      </a:cubicBezTo>
                      <a:cubicBezTo>
                        <a:pt x="723900" y="161925"/>
                        <a:pt x="561975" y="0"/>
                        <a:pt x="361950" y="0"/>
                      </a:cubicBezTo>
                      <a:cubicBezTo>
                        <a:pt x="161925" y="0"/>
                        <a:pt x="0" y="161925"/>
                        <a:pt x="0" y="361950"/>
                      </a:cubicBezTo>
                      <a:lnTo>
                        <a:pt x="0" y="361950"/>
                      </a:lnTo>
                      <a:cubicBezTo>
                        <a:pt x="0" y="561975"/>
                        <a:pt x="161925" y="723900"/>
                        <a:pt x="361950" y="723900"/>
                      </a:cubicBezTo>
                      <a:close/>
                      <a:moveTo>
                        <a:pt x="361950" y="152400"/>
                      </a:moveTo>
                      <a:cubicBezTo>
                        <a:pt x="478155" y="152400"/>
                        <a:pt x="571500" y="245745"/>
                        <a:pt x="571500" y="361950"/>
                      </a:cubicBezTo>
                      <a:cubicBezTo>
                        <a:pt x="571500" y="478155"/>
                        <a:pt x="478155" y="571500"/>
                        <a:pt x="361950" y="571500"/>
                      </a:cubicBezTo>
                      <a:cubicBezTo>
                        <a:pt x="245745" y="571500"/>
                        <a:pt x="152400" y="478155"/>
                        <a:pt x="152400" y="361950"/>
                      </a:cubicBezTo>
                      <a:cubicBezTo>
                        <a:pt x="152400" y="245745"/>
                        <a:pt x="245745" y="152400"/>
                        <a:pt x="361950" y="152400"/>
                      </a:cubicBezTo>
                      <a:close/>
                    </a:path>
                  </a:pathLst>
                </a:custGeom>
                <a:grpFill/>
                <a:ln w="9525" cap="flat">
                  <a:noFill/>
                  <a:prstDash val="solid"/>
                  <a:miter/>
                </a:ln>
              </p:spPr>
              <p:txBody>
                <a:bodyPr rtlCol="0" anchor="ctr">
                  <a:noAutofit/>
                </a:bodyPr>
                <a:lstStyle/>
                <a:p>
                  <a:endParaRPr lang="en-US" dirty="0"/>
                </a:p>
              </p:txBody>
            </p:sp>
            <p:sp>
              <p:nvSpPr>
                <p:cNvPr id="1535" name="Freeform: Shape 1534">
                  <a:extLst>
                    <a:ext uri="{FF2B5EF4-FFF2-40B4-BE49-F238E27FC236}">
                      <a16:creationId xmlns:a16="http://schemas.microsoft.com/office/drawing/2014/main" id="{CD171BA5-07CA-4434-8602-55514DD3CB14}"/>
                    </a:ext>
                  </a:extLst>
                </p:cNvPr>
                <p:cNvSpPr/>
                <p:nvPr/>
              </p:nvSpPr>
              <p:spPr>
                <a:xfrm>
                  <a:off x="1960275" y="5589609"/>
                  <a:ext cx="169282" cy="77959"/>
                </a:xfrm>
                <a:custGeom>
                  <a:avLst/>
                  <a:gdLst>
                    <a:gd name="connsiteX0" fmla="*/ 723900 w 1447800"/>
                    <a:gd name="connsiteY0" fmla="*/ 0 h 666750"/>
                    <a:gd name="connsiteX1" fmla="*/ 0 w 1447800"/>
                    <a:gd name="connsiteY1" fmla="*/ 599122 h 666750"/>
                    <a:gd name="connsiteX2" fmla="*/ 76200 w 1447800"/>
                    <a:gd name="connsiteY2" fmla="*/ 675322 h 666750"/>
                    <a:gd name="connsiteX3" fmla="*/ 1371600 w 1447800"/>
                    <a:gd name="connsiteY3" fmla="*/ 675322 h 666750"/>
                    <a:gd name="connsiteX4" fmla="*/ 1447800 w 1447800"/>
                    <a:gd name="connsiteY4" fmla="*/ 599122 h 666750"/>
                    <a:gd name="connsiteX5" fmla="*/ 723900 w 1447800"/>
                    <a:gd name="connsiteY5" fmla="*/ 0 h 666750"/>
                    <a:gd name="connsiteX6" fmla="*/ 158115 w 1447800"/>
                    <a:gd name="connsiteY6" fmla="*/ 522922 h 666750"/>
                    <a:gd name="connsiteX7" fmla="*/ 723900 w 1447800"/>
                    <a:gd name="connsiteY7" fmla="*/ 152400 h 666750"/>
                    <a:gd name="connsiteX8" fmla="*/ 1289685 w 1447800"/>
                    <a:gd name="connsiteY8" fmla="*/ 522922 h 666750"/>
                    <a:gd name="connsiteX9" fmla="*/ 158115 w 1447800"/>
                    <a:gd name="connsiteY9" fmla="*/ 52292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0" h="666750">
                      <a:moveTo>
                        <a:pt x="723900" y="0"/>
                      </a:moveTo>
                      <a:cubicBezTo>
                        <a:pt x="277178" y="0"/>
                        <a:pt x="0" y="228600"/>
                        <a:pt x="0" y="599122"/>
                      </a:cubicBezTo>
                      <a:cubicBezTo>
                        <a:pt x="0" y="641032"/>
                        <a:pt x="34290" y="675322"/>
                        <a:pt x="76200" y="675322"/>
                      </a:cubicBezTo>
                      <a:lnTo>
                        <a:pt x="1371600" y="675322"/>
                      </a:lnTo>
                      <a:cubicBezTo>
                        <a:pt x="1413510" y="675322"/>
                        <a:pt x="1447800" y="641032"/>
                        <a:pt x="1447800" y="599122"/>
                      </a:cubicBezTo>
                      <a:cubicBezTo>
                        <a:pt x="1447800" y="229553"/>
                        <a:pt x="1170623" y="0"/>
                        <a:pt x="723900" y="0"/>
                      </a:cubicBezTo>
                      <a:close/>
                      <a:moveTo>
                        <a:pt x="158115" y="522922"/>
                      </a:moveTo>
                      <a:cubicBezTo>
                        <a:pt x="207645" y="180975"/>
                        <a:pt x="598170" y="152400"/>
                        <a:pt x="723900" y="152400"/>
                      </a:cubicBezTo>
                      <a:cubicBezTo>
                        <a:pt x="849630" y="152400"/>
                        <a:pt x="1240155" y="180975"/>
                        <a:pt x="1289685" y="522922"/>
                      </a:cubicBezTo>
                      <a:lnTo>
                        <a:pt x="158115" y="522922"/>
                      </a:lnTo>
                      <a:close/>
                    </a:path>
                  </a:pathLst>
                </a:custGeom>
                <a:grpFill/>
                <a:ln w="9525" cap="flat">
                  <a:noFill/>
                  <a:prstDash val="solid"/>
                  <a:miter/>
                </a:ln>
              </p:spPr>
              <p:txBody>
                <a:bodyPr rtlCol="0" anchor="ctr">
                  <a:noAutofit/>
                </a:bodyPr>
                <a:lstStyle/>
                <a:p>
                  <a:endParaRPr lang="en-US" dirty="0"/>
                </a:p>
              </p:txBody>
            </p:sp>
            <p:sp>
              <p:nvSpPr>
                <p:cNvPr id="1536" name="Freeform: Shape 1535">
                  <a:extLst>
                    <a:ext uri="{FF2B5EF4-FFF2-40B4-BE49-F238E27FC236}">
                      <a16:creationId xmlns:a16="http://schemas.microsoft.com/office/drawing/2014/main" id="{5E0E1EA7-D117-4278-9F80-9C2816E4708B}"/>
                    </a:ext>
                  </a:extLst>
                </p:cNvPr>
                <p:cNvSpPr/>
                <p:nvPr/>
              </p:nvSpPr>
              <p:spPr>
                <a:xfrm>
                  <a:off x="2002596" y="5496058"/>
                  <a:ext cx="84641" cy="84641"/>
                </a:xfrm>
                <a:custGeom>
                  <a:avLst/>
                  <a:gdLst>
                    <a:gd name="connsiteX0" fmla="*/ 361950 w 723900"/>
                    <a:gd name="connsiteY0" fmla="*/ 723900 h 723900"/>
                    <a:gd name="connsiteX1" fmla="*/ 723900 w 723900"/>
                    <a:gd name="connsiteY1" fmla="*/ 361950 h 723900"/>
                    <a:gd name="connsiteX2" fmla="*/ 361950 w 723900"/>
                    <a:gd name="connsiteY2" fmla="*/ 0 h 723900"/>
                    <a:gd name="connsiteX3" fmla="*/ 0 w 723900"/>
                    <a:gd name="connsiteY3" fmla="*/ 361950 h 723900"/>
                    <a:gd name="connsiteX4" fmla="*/ 0 w 723900"/>
                    <a:gd name="connsiteY4" fmla="*/ 361950 h 723900"/>
                    <a:gd name="connsiteX5" fmla="*/ 361950 w 723900"/>
                    <a:gd name="connsiteY5" fmla="*/ 723900 h 723900"/>
                    <a:gd name="connsiteX6" fmla="*/ 361950 w 723900"/>
                    <a:gd name="connsiteY6" fmla="*/ 152400 h 723900"/>
                    <a:gd name="connsiteX7" fmla="*/ 571500 w 723900"/>
                    <a:gd name="connsiteY7" fmla="*/ 361950 h 723900"/>
                    <a:gd name="connsiteX8" fmla="*/ 361950 w 723900"/>
                    <a:gd name="connsiteY8" fmla="*/ 571500 h 723900"/>
                    <a:gd name="connsiteX9" fmla="*/ 152400 w 723900"/>
                    <a:gd name="connsiteY9" fmla="*/ 361950 h 723900"/>
                    <a:gd name="connsiteX10" fmla="*/ 361950 w 723900"/>
                    <a:gd name="connsiteY10" fmla="*/ 1524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723900"/>
                      </a:moveTo>
                      <a:cubicBezTo>
                        <a:pt x="561975" y="723900"/>
                        <a:pt x="723900" y="561975"/>
                        <a:pt x="723900" y="361950"/>
                      </a:cubicBezTo>
                      <a:cubicBezTo>
                        <a:pt x="723900" y="161925"/>
                        <a:pt x="561975" y="0"/>
                        <a:pt x="361950" y="0"/>
                      </a:cubicBezTo>
                      <a:cubicBezTo>
                        <a:pt x="161925" y="0"/>
                        <a:pt x="0" y="161925"/>
                        <a:pt x="0" y="361950"/>
                      </a:cubicBezTo>
                      <a:lnTo>
                        <a:pt x="0" y="361950"/>
                      </a:lnTo>
                      <a:cubicBezTo>
                        <a:pt x="0" y="561975"/>
                        <a:pt x="161925" y="723900"/>
                        <a:pt x="361950" y="723900"/>
                      </a:cubicBezTo>
                      <a:close/>
                      <a:moveTo>
                        <a:pt x="361950" y="152400"/>
                      </a:moveTo>
                      <a:cubicBezTo>
                        <a:pt x="478155" y="152400"/>
                        <a:pt x="571500" y="245745"/>
                        <a:pt x="571500" y="361950"/>
                      </a:cubicBezTo>
                      <a:cubicBezTo>
                        <a:pt x="571500" y="478155"/>
                        <a:pt x="478155" y="571500"/>
                        <a:pt x="361950" y="571500"/>
                      </a:cubicBezTo>
                      <a:cubicBezTo>
                        <a:pt x="245745" y="571500"/>
                        <a:pt x="152400" y="478155"/>
                        <a:pt x="152400" y="361950"/>
                      </a:cubicBezTo>
                      <a:cubicBezTo>
                        <a:pt x="152400" y="245745"/>
                        <a:pt x="245745" y="152400"/>
                        <a:pt x="361950" y="152400"/>
                      </a:cubicBezTo>
                      <a:close/>
                    </a:path>
                  </a:pathLst>
                </a:custGeom>
                <a:grpFill/>
                <a:ln w="9525" cap="flat">
                  <a:noFill/>
                  <a:prstDash val="solid"/>
                  <a:miter/>
                </a:ln>
              </p:spPr>
              <p:txBody>
                <a:bodyPr rtlCol="0" anchor="ctr">
                  <a:noAutofit/>
                </a:bodyPr>
                <a:lstStyle/>
                <a:p>
                  <a:endParaRPr lang="en-US" dirty="0"/>
                </a:p>
              </p:txBody>
            </p:sp>
            <p:sp>
              <p:nvSpPr>
                <p:cNvPr id="1537" name="Freeform: Shape 1536">
                  <a:extLst>
                    <a:ext uri="{FF2B5EF4-FFF2-40B4-BE49-F238E27FC236}">
                      <a16:creationId xmlns:a16="http://schemas.microsoft.com/office/drawing/2014/main" id="{A483A99C-6D84-4D89-A2D7-42C5435155D4}"/>
                    </a:ext>
                  </a:extLst>
                </p:cNvPr>
                <p:cNvSpPr/>
                <p:nvPr/>
              </p:nvSpPr>
              <p:spPr>
                <a:xfrm>
                  <a:off x="1844659" y="5475343"/>
                  <a:ext cx="96892" cy="113597"/>
                </a:xfrm>
                <a:custGeom>
                  <a:avLst/>
                  <a:gdLst>
                    <a:gd name="connsiteX0" fmla="*/ 493516 w 828675"/>
                    <a:gd name="connsiteY0" fmla="*/ 525780 h 971550"/>
                    <a:gd name="connsiteX1" fmla="*/ 493516 w 828675"/>
                    <a:gd name="connsiteY1" fmla="*/ 76200 h 971550"/>
                    <a:gd name="connsiteX2" fmla="*/ 417316 w 828675"/>
                    <a:gd name="connsiteY2" fmla="*/ 0 h 971550"/>
                    <a:gd name="connsiteX3" fmla="*/ 341116 w 828675"/>
                    <a:gd name="connsiteY3" fmla="*/ 76200 h 971550"/>
                    <a:gd name="connsiteX4" fmla="*/ 341116 w 828675"/>
                    <a:gd name="connsiteY4" fmla="*/ 525780 h 971550"/>
                    <a:gd name="connsiteX5" fmla="*/ 22981 w 828675"/>
                    <a:gd name="connsiteY5" fmla="*/ 843915 h 971550"/>
                    <a:gd name="connsiteX6" fmla="*/ 22028 w 828675"/>
                    <a:gd name="connsiteY6" fmla="*/ 952500 h 971550"/>
                    <a:gd name="connsiteX7" fmla="*/ 130613 w 828675"/>
                    <a:gd name="connsiteY7" fmla="*/ 953453 h 971550"/>
                    <a:gd name="connsiteX8" fmla="*/ 417316 w 828675"/>
                    <a:gd name="connsiteY8" fmla="*/ 665798 h 971550"/>
                    <a:gd name="connsiteX9" fmla="*/ 704018 w 828675"/>
                    <a:gd name="connsiteY9" fmla="*/ 953453 h 971550"/>
                    <a:gd name="connsiteX10" fmla="*/ 811650 w 828675"/>
                    <a:gd name="connsiteY10" fmla="*/ 944880 h 971550"/>
                    <a:gd name="connsiteX11" fmla="*/ 811650 w 828675"/>
                    <a:gd name="connsiteY11" fmla="*/ 845820 h 971550"/>
                    <a:gd name="connsiteX12" fmla="*/ 493516 w 828675"/>
                    <a:gd name="connsiteY12" fmla="*/ 52578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 h="971550">
                      <a:moveTo>
                        <a:pt x="493516" y="525780"/>
                      </a:moveTo>
                      <a:lnTo>
                        <a:pt x="493516" y="76200"/>
                      </a:lnTo>
                      <a:cubicBezTo>
                        <a:pt x="493516" y="34290"/>
                        <a:pt x="459225" y="0"/>
                        <a:pt x="417316" y="0"/>
                      </a:cubicBezTo>
                      <a:cubicBezTo>
                        <a:pt x="375406" y="0"/>
                        <a:pt x="341116" y="34290"/>
                        <a:pt x="341116" y="76200"/>
                      </a:cubicBezTo>
                      <a:lnTo>
                        <a:pt x="341116" y="525780"/>
                      </a:lnTo>
                      <a:lnTo>
                        <a:pt x="22981" y="843915"/>
                      </a:lnTo>
                      <a:cubicBezTo>
                        <a:pt x="-7500" y="873443"/>
                        <a:pt x="-7500" y="922020"/>
                        <a:pt x="22028" y="952500"/>
                      </a:cubicBezTo>
                      <a:cubicBezTo>
                        <a:pt x="51556" y="982980"/>
                        <a:pt x="100133" y="982980"/>
                        <a:pt x="130613" y="953453"/>
                      </a:cubicBezTo>
                      <a:lnTo>
                        <a:pt x="417316" y="665798"/>
                      </a:lnTo>
                      <a:lnTo>
                        <a:pt x="704018" y="953453"/>
                      </a:lnTo>
                      <a:cubicBezTo>
                        <a:pt x="736403" y="981075"/>
                        <a:pt x="784028" y="977265"/>
                        <a:pt x="811650" y="944880"/>
                      </a:cubicBezTo>
                      <a:cubicBezTo>
                        <a:pt x="836416" y="916305"/>
                        <a:pt x="836416" y="874395"/>
                        <a:pt x="811650" y="845820"/>
                      </a:cubicBezTo>
                      <a:lnTo>
                        <a:pt x="493516" y="525780"/>
                      </a:lnTo>
                      <a:close/>
                    </a:path>
                  </a:pathLst>
                </a:custGeom>
                <a:grpFill/>
                <a:ln w="9525" cap="flat">
                  <a:noFill/>
                  <a:prstDash val="solid"/>
                  <a:miter/>
                </a:ln>
              </p:spPr>
              <p:txBody>
                <a:bodyPr rtlCol="0" anchor="ctr">
                  <a:noAutofit/>
                </a:bodyPr>
                <a:lstStyle/>
                <a:p>
                  <a:endParaRPr lang="en-US" dirty="0"/>
                </a:p>
              </p:txBody>
            </p:sp>
          </p:grpSp>
        </p:grpSp>
        <p:grpSp>
          <p:nvGrpSpPr>
            <p:cNvPr id="1488" name="Group 1487">
              <a:extLst>
                <a:ext uri="{FF2B5EF4-FFF2-40B4-BE49-F238E27FC236}">
                  <a16:creationId xmlns:a16="http://schemas.microsoft.com/office/drawing/2014/main" id="{AA94C086-5AC4-47F8-9C8C-A8D9FDAF7ECE}"/>
                </a:ext>
              </a:extLst>
            </p:cNvPr>
            <p:cNvGrpSpPr/>
            <p:nvPr/>
          </p:nvGrpSpPr>
          <p:grpSpPr>
            <a:xfrm>
              <a:off x="2747751" y="4965547"/>
              <a:ext cx="1985974" cy="701229"/>
              <a:chOff x="2485379" y="4965547"/>
              <a:chExt cx="1985974" cy="701229"/>
            </a:xfrm>
          </p:grpSpPr>
          <p:grpSp>
            <p:nvGrpSpPr>
              <p:cNvPr id="1523" name="Group 1522">
                <a:extLst>
                  <a:ext uri="{FF2B5EF4-FFF2-40B4-BE49-F238E27FC236}">
                    <a16:creationId xmlns:a16="http://schemas.microsoft.com/office/drawing/2014/main" id="{33331AAE-AAB0-4784-8E7F-9268BC645732}"/>
                  </a:ext>
                </a:extLst>
              </p:cNvPr>
              <p:cNvGrpSpPr/>
              <p:nvPr/>
            </p:nvGrpSpPr>
            <p:grpSpPr>
              <a:xfrm>
                <a:off x="2485379" y="4965547"/>
                <a:ext cx="1985974" cy="701229"/>
                <a:chOff x="277166" y="5217823"/>
                <a:chExt cx="1985974" cy="701229"/>
              </a:xfrm>
            </p:grpSpPr>
            <p:sp>
              <p:nvSpPr>
                <p:cNvPr id="1525" name="Rectangle: Rounded Corners 1524">
                  <a:extLst>
                    <a:ext uri="{FF2B5EF4-FFF2-40B4-BE49-F238E27FC236}">
                      <a16:creationId xmlns:a16="http://schemas.microsoft.com/office/drawing/2014/main" id="{EE850AF2-0719-4142-9010-AEDB05AEE77D}"/>
                    </a:ext>
                  </a:extLst>
                </p:cNvPr>
                <p:cNvSpPr/>
                <p:nvPr/>
              </p:nvSpPr>
              <p:spPr>
                <a:xfrm>
                  <a:off x="534791" y="5217823"/>
                  <a:ext cx="1728349" cy="701229"/>
                </a:xfrm>
                <a:prstGeom prst="roundRect">
                  <a:avLst>
                    <a:gd name="adj" fmla="val 10853"/>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365760" tIns="0" rIns="0" bIns="0" rtlCol="0" anchor="ctr">
                  <a:noAutofit/>
                </a:bodyPr>
                <a:lstStyle/>
                <a:p>
                  <a:pPr algn="ctr">
                    <a:defRPr/>
                  </a:pPr>
                  <a:r>
                    <a:rPr lang="en-US" sz="1400" dirty="0">
                      <a:solidFill>
                        <a:schemeClr val="tx1"/>
                      </a:solidFill>
                      <a:latin typeface="Arial" panose="020B0604020202020204" pitchFamily="34" charset="0"/>
                      <a:cs typeface="Arial" panose="020B0604020202020204" pitchFamily="34" charset="0"/>
                    </a:rPr>
                    <a:t>Challenging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Environment</a:t>
                  </a:r>
                </a:p>
              </p:txBody>
            </p:sp>
            <p:grpSp>
              <p:nvGrpSpPr>
                <p:cNvPr id="1526" name="Group 1525">
                  <a:extLst>
                    <a:ext uri="{FF2B5EF4-FFF2-40B4-BE49-F238E27FC236}">
                      <a16:creationId xmlns:a16="http://schemas.microsoft.com/office/drawing/2014/main" id="{2E3D1D61-979B-4DFC-A1C8-5B68BBC0F1F2}"/>
                    </a:ext>
                  </a:extLst>
                </p:cNvPr>
                <p:cNvGrpSpPr/>
                <p:nvPr/>
              </p:nvGrpSpPr>
              <p:grpSpPr>
                <a:xfrm>
                  <a:off x="277166" y="5296493"/>
                  <a:ext cx="547678" cy="539658"/>
                  <a:chOff x="3952484" y="2115104"/>
                  <a:chExt cx="600130" cy="591344"/>
                </a:xfrm>
              </p:grpSpPr>
              <p:sp>
                <p:nvSpPr>
                  <p:cNvPr id="1527" name="Rectangle: Rounded Corners 1526">
                    <a:extLst>
                      <a:ext uri="{FF2B5EF4-FFF2-40B4-BE49-F238E27FC236}">
                        <a16:creationId xmlns:a16="http://schemas.microsoft.com/office/drawing/2014/main" id="{71DCD1FA-B715-4DBD-B6C2-DED3877C403B}"/>
                      </a:ext>
                    </a:extLst>
                  </p:cNvPr>
                  <p:cNvSpPr/>
                  <p:nvPr/>
                </p:nvSpPr>
                <p:spPr>
                  <a:xfrm rot="18900000">
                    <a:off x="3952484" y="2115104"/>
                    <a:ext cx="591344" cy="591344"/>
                  </a:xfrm>
                  <a:prstGeom prst="roundRect">
                    <a:avLst>
                      <a:gd name="adj" fmla="val 10853"/>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sp>
                <p:nvSpPr>
                  <p:cNvPr id="1528" name="Rectangle: Rounded Corners 100">
                    <a:extLst>
                      <a:ext uri="{FF2B5EF4-FFF2-40B4-BE49-F238E27FC236}">
                        <a16:creationId xmlns:a16="http://schemas.microsoft.com/office/drawing/2014/main" id="{274EA651-1CAC-4806-B74C-03E4244F9BDC}"/>
                      </a:ext>
                    </a:extLst>
                  </p:cNvPr>
                  <p:cNvSpPr/>
                  <p:nvPr/>
                </p:nvSpPr>
                <p:spPr>
                  <a:xfrm rot="18900000">
                    <a:off x="4025105" y="2136314"/>
                    <a:ext cx="527509" cy="540053"/>
                  </a:xfrm>
                  <a:custGeom>
                    <a:avLst/>
                    <a:gdLst>
                      <a:gd name="connsiteX0" fmla="*/ 0 w 591344"/>
                      <a:gd name="connsiteY0" fmla="*/ 64179 h 591344"/>
                      <a:gd name="connsiteX1" fmla="*/ 64179 w 591344"/>
                      <a:gd name="connsiteY1" fmla="*/ 0 h 591344"/>
                      <a:gd name="connsiteX2" fmla="*/ 527165 w 591344"/>
                      <a:gd name="connsiteY2" fmla="*/ 0 h 591344"/>
                      <a:gd name="connsiteX3" fmla="*/ 591344 w 591344"/>
                      <a:gd name="connsiteY3" fmla="*/ 64179 h 591344"/>
                      <a:gd name="connsiteX4" fmla="*/ 591344 w 591344"/>
                      <a:gd name="connsiteY4" fmla="*/ 527165 h 591344"/>
                      <a:gd name="connsiteX5" fmla="*/ 527165 w 591344"/>
                      <a:gd name="connsiteY5" fmla="*/ 591344 h 591344"/>
                      <a:gd name="connsiteX6" fmla="*/ 64179 w 591344"/>
                      <a:gd name="connsiteY6" fmla="*/ 591344 h 591344"/>
                      <a:gd name="connsiteX7" fmla="*/ 0 w 591344"/>
                      <a:gd name="connsiteY7" fmla="*/ 527165 h 591344"/>
                      <a:gd name="connsiteX8" fmla="*/ 0 w 591344"/>
                      <a:gd name="connsiteY8" fmla="*/ 64179 h 591344"/>
                      <a:gd name="connsiteX0" fmla="*/ 0 w 591344"/>
                      <a:gd name="connsiteY0" fmla="*/ 64179 h 591344"/>
                      <a:gd name="connsiteX1" fmla="*/ 64179 w 591344"/>
                      <a:gd name="connsiteY1" fmla="*/ 0 h 591344"/>
                      <a:gd name="connsiteX2" fmla="*/ 591344 w 591344"/>
                      <a:gd name="connsiteY2" fmla="*/ 64179 h 591344"/>
                      <a:gd name="connsiteX3" fmla="*/ 591344 w 591344"/>
                      <a:gd name="connsiteY3" fmla="*/ 527165 h 591344"/>
                      <a:gd name="connsiteX4" fmla="*/ 527165 w 591344"/>
                      <a:gd name="connsiteY4" fmla="*/ 591344 h 591344"/>
                      <a:gd name="connsiteX5" fmla="*/ 64179 w 591344"/>
                      <a:gd name="connsiteY5" fmla="*/ 591344 h 591344"/>
                      <a:gd name="connsiteX6" fmla="*/ 0 w 591344"/>
                      <a:gd name="connsiteY6" fmla="*/ 527165 h 591344"/>
                      <a:gd name="connsiteX7" fmla="*/ 0 w 591344"/>
                      <a:gd name="connsiteY7" fmla="*/ 64179 h 591344"/>
                      <a:gd name="connsiteX0" fmla="*/ 0 w 591344"/>
                      <a:gd name="connsiteY0" fmla="*/ 57873 h 585038"/>
                      <a:gd name="connsiteX1" fmla="*/ 591344 w 591344"/>
                      <a:gd name="connsiteY1" fmla="*/ 57873 h 585038"/>
                      <a:gd name="connsiteX2" fmla="*/ 591344 w 591344"/>
                      <a:gd name="connsiteY2" fmla="*/ 520859 h 585038"/>
                      <a:gd name="connsiteX3" fmla="*/ 527165 w 591344"/>
                      <a:gd name="connsiteY3" fmla="*/ 585038 h 585038"/>
                      <a:gd name="connsiteX4" fmla="*/ 64179 w 591344"/>
                      <a:gd name="connsiteY4" fmla="*/ 585038 h 585038"/>
                      <a:gd name="connsiteX5" fmla="*/ 0 w 591344"/>
                      <a:gd name="connsiteY5" fmla="*/ 520859 h 585038"/>
                      <a:gd name="connsiteX6" fmla="*/ 0 w 591344"/>
                      <a:gd name="connsiteY6" fmla="*/ 57873 h 585038"/>
                      <a:gd name="connsiteX0" fmla="*/ 0 w 591344"/>
                      <a:gd name="connsiteY0" fmla="*/ 462986 h 527165"/>
                      <a:gd name="connsiteX1" fmla="*/ 591344 w 591344"/>
                      <a:gd name="connsiteY1" fmla="*/ 0 h 527165"/>
                      <a:gd name="connsiteX2" fmla="*/ 591344 w 591344"/>
                      <a:gd name="connsiteY2" fmla="*/ 462986 h 527165"/>
                      <a:gd name="connsiteX3" fmla="*/ 527165 w 591344"/>
                      <a:gd name="connsiteY3" fmla="*/ 527165 h 527165"/>
                      <a:gd name="connsiteX4" fmla="*/ 64179 w 591344"/>
                      <a:gd name="connsiteY4" fmla="*/ 527165 h 527165"/>
                      <a:gd name="connsiteX5" fmla="*/ 0 w 591344"/>
                      <a:gd name="connsiteY5" fmla="*/ 462986 h 527165"/>
                      <a:gd name="connsiteX0" fmla="*/ 0 w 527165"/>
                      <a:gd name="connsiteY0" fmla="*/ 527165 h 527165"/>
                      <a:gd name="connsiteX1" fmla="*/ 527165 w 527165"/>
                      <a:gd name="connsiteY1" fmla="*/ 0 h 527165"/>
                      <a:gd name="connsiteX2" fmla="*/ 527165 w 527165"/>
                      <a:gd name="connsiteY2" fmla="*/ 462986 h 527165"/>
                      <a:gd name="connsiteX3" fmla="*/ 462986 w 527165"/>
                      <a:gd name="connsiteY3" fmla="*/ 527165 h 527165"/>
                      <a:gd name="connsiteX4" fmla="*/ 0 w 527165"/>
                      <a:gd name="connsiteY4" fmla="*/ 527165 h 527165"/>
                      <a:gd name="connsiteX0" fmla="*/ 0 w 527165"/>
                      <a:gd name="connsiteY0" fmla="*/ 530512 h 530512"/>
                      <a:gd name="connsiteX1" fmla="*/ 527165 w 527165"/>
                      <a:gd name="connsiteY1" fmla="*/ 3347 h 530512"/>
                      <a:gd name="connsiteX2" fmla="*/ 527165 w 527165"/>
                      <a:gd name="connsiteY2" fmla="*/ 466333 h 530512"/>
                      <a:gd name="connsiteX3" fmla="*/ 462986 w 527165"/>
                      <a:gd name="connsiteY3" fmla="*/ 530512 h 530512"/>
                      <a:gd name="connsiteX4" fmla="*/ 0 w 527165"/>
                      <a:gd name="connsiteY4" fmla="*/ 530512 h 530512"/>
                      <a:gd name="connsiteX0" fmla="*/ 340 w 527505"/>
                      <a:gd name="connsiteY0" fmla="*/ 541905 h 541905"/>
                      <a:gd name="connsiteX1" fmla="*/ 527505 w 527505"/>
                      <a:gd name="connsiteY1" fmla="*/ 14740 h 541905"/>
                      <a:gd name="connsiteX2" fmla="*/ 527505 w 527505"/>
                      <a:gd name="connsiteY2" fmla="*/ 477726 h 541905"/>
                      <a:gd name="connsiteX3" fmla="*/ 463326 w 527505"/>
                      <a:gd name="connsiteY3" fmla="*/ 541905 h 541905"/>
                      <a:gd name="connsiteX4" fmla="*/ 340 w 527505"/>
                      <a:gd name="connsiteY4" fmla="*/ 541905 h 541905"/>
                      <a:gd name="connsiteX0" fmla="*/ 344 w 527509"/>
                      <a:gd name="connsiteY0" fmla="*/ 540053 h 540053"/>
                      <a:gd name="connsiteX1" fmla="*/ 527509 w 527509"/>
                      <a:gd name="connsiteY1" fmla="*/ 12888 h 540053"/>
                      <a:gd name="connsiteX2" fmla="*/ 527509 w 527509"/>
                      <a:gd name="connsiteY2" fmla="*/ 475874 h 540053"/>
                      <a:gd name="connsiteX3" fmla="*/ 463330 w 527509"/>
                      <a:gd name="connsiteY3" fmla="*/ 540053 h 540053"/>
                      <a:gd name="connsiteX4" fmla="*/ 344 w 527509"/>
                      <a:gd name="connsiteY4" fmla="*/ 540053 h 54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09" h="540053">
                        <a:moveTo>
                          <a:pt x="344" y="540053"/>
                        </a:moveTo>
                        <a:cubicBezTo>
                          <a:pt x="-7480" y="9353"/>
                          <a:pt x="116359" y="-30296"/>
                          <a:pt x="527509" y="12888"/>
                        </a:cubicBezTo>
                        <a:lnTo>
                          <a:pt x="527509" y="475874"/>
                        </a:lnTo>
                        <a:cubicBezTo>
                          <a:pt x="527509" y="511319"/>
                          <a:pt x="498775" y="540053"/>
                          <a:pt x="463330" y="540053"/>
                        </a:cubicBezTo>
                        <a:lnTo>
                          <a:pt x="344" y="540053"/>
                        </a:lnTo>
                        <a:close/>
                      </a:path>
                    </a:pathLst>
                  </a:custGeom>
                  <a:solidFill>
                    <a:schemeClr val="accent4"/>
                  </a:solidFill>
                  <a:ln>
                    <a:noFill/>
                  </a:ln>
                  <a:effectLst>
                    <a:outerShdw blurRad="50800" dist="38100" algn="l" rotWithShape="0">
                      <a:prstClr val="black">
                        <a:alpha val="78000"/>
                      </a:prstClr>
                    </a:outerShdw>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grpSp>
          </p:grpSp>
          <p:sp>
            <p:nvSpPr>
              <p:cNvPr id="1524" name="Graphic 2312">
                <a:extLst>
                  <a:ext uri="{FF2B5EF4-FFF2-40B4-BE49-F238E27FC236}">
                    <a16:creationId xmlns:a16="http://schemas.microsoft.com/office/drawing/2014/main" id="{C4BC0F7C-D64E-4C8B-9C9E-201E5046009E}"/>
                  </a:ext>
                </a:extLst>
              </p:cNvPr>
              <p:cNvSpPr/>
              <p:nvPr/>
            </p:nvSpPr>
            <p:spPr>
              <a:xfrm>
                <a:off x="2641492" y="5119661"/>
                <a:ext cx="341608" cy="307447"/>
              </a:xfrm>
              <a:custGeom>
                <a:avLst/>
                <a:gdLst>
                  <a:gd name="connsiteX0" fmla="*/ 192405 w 190500"/>
                  <a:gd name="connsiteY0" fmla="*/ 96640 h 171450"/>
                  <a:gd name="connsiteX1" fmla="*/ 181928 w 190500"/>
                  <a:gd name="connsiteY1" fmla="*/ 66160 h 171450"/>
                  <a:gd name="connsiteX2" fmla="*/ 136208 w 190500"/>
                  <a:gd name="connsiteY2" fmla="*/ 66160 h 171450"/>
                  <a:gd name="connsiteX3" fmla="*/ 140018 w 190500"/>
                  <a:gd name="connsiteY3" fmla="*/ 38537 h 171450"/>
                  <a:gd name="connsiteX4" fmla="*/ 129540 w 190500"/>
                  <a:gd name="connsiteY4" fmla="*/ 6152 h 171450"/>
                  <a:gd name="connsiteX5" fmla="*/ 110490 w 190500"/>
                  <a:gd name="connsiteY5" fmla="*/ 437 h 171450"/>
                  <a:gd name="connsiteX6" fmla="*/ 98108 w 190500"/>
                  <a:gd name="connsiteY6" fmla="*/ 11867 h 171450"/>
                  <a:gd name="connsiteX7" fmla="*/ 99060 w 190500"/>
                  <a:gd name="connsiteY7" fmla="*/ 35680 h 171450"/>
                  <a:gd name="connsiteX8" fmla="*/ 71438 w 190500"/>
                  <a:gd name="connsiteY8" fmla="*/ 80447 h 171450"/>
                  <a:gd name="connsiteX9" fmla="*/ 66675 w 190500"/>
                  <a:gd name="connsiteY9" fmla="*/ 79495 h 171450"/>
                  <a:gd name="connsiteX10" fmla="*/ 8573 w 190500"/>
                  <a:gd name="connsiteY10" fmla="*/ 79495 h 171450"/>
                  <a:gd name="connsiteX11" fmla="*/ 0 w 190500"/>
                  <a:gd name="connsiteY11" fmla="*/ 88067 h 171450"/>
                  <a:gd name="connsiteX12" fmla="*/ 0 w 190500"/>
                  <a:gd name="connsiteY12" fmla="*/ 168077 h 171450"/>
                  <a:gd name="connsiteX13" fmla="*/ 8573 w 190500"/>
                  <a:gd name="connsiteY13" fmla="*/ 175697 h 171450"/>
                  <a:gd name="connsiteX14" fmla="*/ 60008 w 190500"/>
                  <a:gd name="connsiteY14" fmla="*/ 175697 h 171450"/>
                  <a:gd name="connsiteX15" fmla="*/ 68580 w 190500"/>
                  <a:gd name="connsiteY15" fmla="*/ 167125 h 171450"/>
                  <a:gd name="connsiteX16" fmla="*/ 68580 w 190500"/>
                  <a:gd name="connsiteY16" fmla="*/ 164267 h 171450"/>
                  <a:gd name="connsiteX17" fmla="*/ 71438 w 190500"/>
                  <a:gd name="connsiteY17" fmla="*/ 164267 h 171450"/>
                  <a:gd name="connsiteX18" fmla="*/ 83820 w 190500"/>
                  <a:gd name="connsiteY18" fmla="*/ 169030 h 171450"/>
                  <a:gd name="connsiteX19" fmla="*/ 161925 w 190500"/>
                  <a:gd name="connsiteY19" fmla="*/ 169030 h 171450"/>
                  <a:gd name="connsiteX20" fmla="*/ 184785 w 190500"/>
                  <a:gd name="connsiteY20" fmla="*/ 139502 h 171450"/>
                  <a:gd name="connsiteX21" fmla="*/ 188595 w 190500"/>
                  <a:gd name="connsiteY21" fmla="*/ 117595 h 171450"/>
                  <a:gd name="connsiteX22" fmla="*/ 192405 w 190500"/>
                  <a:gd name="connsiteY22" fmla="*/ 96640 h 171450"/>
                  <a:gd name="connsiteX23" fmla="*/ 192405 w 190500"/>
                  <a:gd name="connsiteY23" fmla="*/ 96640 h 171450"/>
                  <a:gd name="connsiteX24" fmla="*/ 58103 w 190500"/>
                  <a:gd name="connsiteY24" fmla="*/ 167125 h 171450"/>
                  <a:gd name="connsiteX25" fmla="*/ 8573 w 190500"/>
                  <a:gd name="connsiteY25" fmla="*/ 167125 h 171450"/>
                  <a:gd name="connsiteX26" fmla="*/ 8573 w 190500"/>
                  <a:gd name="connsiteY26" fmla="*/ 88067 h 171450"/>
                  <a:gd name="connsiteX27" fmla="*/ 59055 w 190500"/>
                  <a:gd name="connsiteY27" fmla="*/ 88067 h 171450"/>
                  <a:gd name="connsiteX28" fmla="*/ 59055 w 190500"/>
                  <a:gd name="connsiteY28" fmla="*/ 167125 h 171450"/>
                  <a:gd name="connsiteX29" fmla="*/ 179070 w 190500"/>
                  <a:gd name="connsiteY29" fmla="*/ 95687 h 171450"/>
                  <a:gd name="connsiteX30" fmla="*/ 179070 w 190500"/>
                  <a:gd name="connsiteY30" fmla="*/ 97592 h 171450"/>
                  <a:gd name="connsiteX31" fmla="*/ 175260 w 190500"/>
                  <a:gd name="connsiteY31" fmla="*/ 117595 h 171450"/>
                  <a:gd name="connsiteX32" fmla="*/ 174308 w 190500"/>
                  <a:gd name="connsiteY32" fmla="*/ 119500 h 171450"/>
                  <a:gd name="connsiteX33" fmla="*/ 171450 w 190500"/>
                  <a:gd name="connsiteY33" fmla="*/ 139502 h 171450"/>
                  <a:gd name="connsiteX34" fmla="*/ 171450 w 190500"/>
                  <a:gd name="connsiteY34" fmla="*/ 141407 h 171450"/>
                  <a:gd name="connsiteX35" fmla="*/ 163830 w 190500"/>
                  <a:gd name="connsiteY35" fmla="*/ 161410 h 171450"/>
                  <a:gd name="connsiteX36" fmla="*/ 84773 w 190500"/>
                  <a:gd name="connsiteY36" fmla="*/ 161410 h 171450"/>
                  <a:gd name="connsiteX37" fmla="*/ 70485 w 190500"/>
                  <a:gd name="connsiteY37" fmla="*/ 154742 h 171450"/>
                  <a:gd name="connsiteX38" fmla="*/ 65723 w 190500"/>
                  <a:gd name="connsiteY38" fmla="*/ 154742 h 171450"/>
                  <a:gd name="connsiteX39" fmla="*/ 65723 w 190500"/>
                  <a:gd name="connsiteY39" fmla="*/ 93782 h 171450"/>
                  <a:gd name="connsiteX40" fmla="*/ 79058 w 190500"/>
                  <a:gd name="connsiteY40" fmla="*/ 85210 h 171450"/>
                  <a:gd name="connsiteX41" fmla="*/ 108585 w 190500"/>
                  <a:gd name="connsiteY41" fmla="*/ 37585 h 171450"/>
                  <a:gd name="connsiteX42" fmla="*/ 107633 w 190500"/>
                  <a:gd name="connsiteY42" fmla="*/ 11867 h 171450"/>
                  <a:gd name="connsiteX43" fmla="*/ 122873 w 190500"/>
                  <a:gd name="connsiteY43" fmla="*/ 9962 h 171450"/>
                  <a:gd name="connsiteX44" fmla="*/ 132398 w 190500"/>
                  <a:gd name="connsiteY44" fmla="*/ 39490 h 171450"/>
                  <a:gd name="connsiteX45" fmla="*/ 126683 w 190500"/>
                  <a:gd name="connsiteY45" fmla="*/ 74732 h 171450"/>
                  <a:gd name="connsiteX46" fmla="*/ 180975 w 190500"/>
                  <a:gd name="connsiteY46" fmla="*/ 74732 h 171450"/>
                  <a:gd name="connsiteX47" fmla="*/ 179070 w 190500"/>
                  <a:gd name="connsiteY47" fmla="*/ 95687 h 171450"/>
                  <a:gd name="connsiteX48" fmla="*/ 179070 w 190500"/>
                  <a:gd name="connsiteY48" fmla="*/ 9568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71450">
                    <a:moveTo>
                      <a:pt x="192405" y="96640"/>
                    </a:moveTo>
                    <a:cubicBezTo>
                      <a:pt x="202883" y="87115"/>
                      <a:pt x="199073" y="66160"/>
                      <a:pt x="181928" y="66160"/>
                    </a:cubicBezTo>
                    <a:lnTo>
                      <a:pt x="136208" y="66160"/>
                    </a:lnTo>
                    <a:cubicBezTo>
                      <a:pt x="138113" y="56635"/>
                      <a:pt x="140018" y="40442"/>
                      <a:pt x="140018" y="38537"/>
                    </a:cubicBezTo>
                    <a:cubicBezTo>
                      <a:pt x="139065" y="24250"/>
                      <a:pt x="129540" y="7105"/>
                      <a:pt x="129540" y="6152"/>
                    </a:cubicBezTo>
                    <a:cubicBezTo>
                      <a:pt x="127635" y="3295"/>
                      <a:pt x="119063" y="-1468"/>
                      <a:pt x="110490" y="437"/>
                    </a:cubicBezTo>
                    <a:cubicBezTo>
                      <a:pt x="100013" y="2342"/>
                      <a:pt x="98108" y="9962"/>
                      <a:pt x="98108" y="11867"/>
                    </a:cubicBezTo>
                    <a:cubicBezTo>
                      <a:pt x="98108" y="11867"/>
                      <a:pt x="98108" y="30917"/>
                      <a:pt x="99060" y="35680"/>
                    </a:cubicBezTo>
                    <a:cubicBezTo>
                      <a:pt x="94298" y="48062"/>
                      <a:pt x="76200" y="78542"/>
                      <a:pt x="71438" y="80447"/>
                    </a:cubicBezTo>
                    <a:cubicBezTo>
                      <a:pt x="69533" y="79495"/>
                      <a:pt x="68580" y="79495"/>
                      <a:pt x="66675" y="79495"/>
                    </a:cubicBezTo>
                    <a:lnTo>
                      <a:pt x="8573" y="79495"/>
                    </a:lnTo>
                    <a:cubicBezTo>
                      <a:pt x="3810" y="79495"/>
                      <a:pt x="0" y="83305"/>
                      <a:pt x="0" y="88067"/>
                    </a:cubicBezTo>
                    <a:lnTo>
                      <a:pt x="0" y="168077"/>
                    </a:lnTo>
                    <a:cubicBezTo>
                      <a:pt x="0" y="172840"/>
                      <a:pt x="3810" y="175697"/>
                      <a:pt x="8573" y="175697"/>
                    </a:cubicBezTo>
                    <a:lnTo>
                      <a:pt x="60008" y="175697"/>
                    </a:lnTo>
                    <a:cubicBezTo>
                      <a:pt x="64770" y="175697"/>
                      <a:pt x="68580" y="171887"/>
                      <a:pt x="68580" y="167125"/>
                    </a:cubicBezTo>
                    <a:lnTo>
                      <a:pt x="68580" y="164267"/>
                    </a:lnTo>
                    <a:cubicBezTo>
                      <a:pt x="68580" y="164267"/>
                      <a:pt x="70485" y="164267"/>
                      <a:pt x="71438" y="164267"/>
                    </a:cubicBezTo>
                    <a:cubicBezTo>
                      <a:pt x="75248" y="166172"/>
                      <a:pt x="79058" y="169030"/>
                      <a:pt x="83820" y="169030"/>
                    </a:cubicBezTo>
                    <a:lnTo>
                      <a:pt x="161925" y="169030"/>
                    </a:lnTo>
                    <a:cubicBezTo>
                      <a:pt x="190500" y="169030"/>
                      <a:pt x="187643" y="143312"/>
                      <a:pt x="184785" y="139502"/>
                    </a:cubicBezTo>
                    <a:cubicBezTo>
                      <a:pt x="189548" y="133787"/>
                      <a:pt x="192405" y="125215"/>
                      <a:pt x="188595" y="117595"/>
                    </a:cubicBezTo>
                    <a:cubicBezTo>
                      <a:pt x="191453" y="114737"/>
                      <a:pt x="197168" y="106165"/>
                      <a:pt x="192405" y="96640"/>
                    </a:cubicBezTo>
                    <a:lnTo>
                      <a:pt x="192405" y="96640"/>
                    </a:lnTo>
                    <a:close/>
                    <a:moveTo>
                      <a:pt x="58103" y="167125"/>
                    </a:moveTo>
                    <a:lnTo>
                      <a:pt x="8573" y="167125"/>
                    </a:lnTo>
                    <a:lnTo>
                      <a:pt x="8573" y="88067"/>
                    </a:lnTo>
                    <a:lnTo>
                      <a:pt x="59055" y="88067"/>
                    </a:lnTo>
                    <a:lnTo>
                      <a:pt x="59055" y="167125"/>
                    </a:lnTo>
                    <a:close/>
                    <a:moveTo>
                      <a:pt x="179070" y="95687"/>
                    </a:moveTo>
                    <a:lnTo>
                      <a:pt x="179070" y="97592"/>
                    </a:lnTo>
                    <a:cubicBezTo>
                      <a:pt x="192405" y="101402"/>
                      <a:pt x="185738" y="116642"/>
                      <a:pt x="175260" y="117595"/>
                    </a:cubicBezTo>
                    <a:lnTo>
                      <a:pt x="174308" y="119500"/>
                    </a:lnTo>
                    <a:cubicBezTo>
                      <a:pt x="186690" y="122357"/>
                      <a:pt x="180975" y="138550"/>
                      <a:pt x="171450" y="139502"/>
                    </a:cubicBezTo>
                    <a:lnTo>
                      <a:pt x="171450" y="141407"/>
                    </a:lnTo>
                    <a:cubicBezTo>
                      <a:pt x="181928" y="143312"/>
                      <a:pt x="179070" y="161410"/>
                      <a:pt x="163830" y="161410"/>
                    </a:cubicBezTo>
                    <a:lnTo>
                      <a:pt x="84773" y="161410"/>
                    </a:lnTo>
                    <a:cubicBezTo>
                      <a:pt x="79058" y="161410"/>
                      <a:pt x="74295" y="154742"/>
                      <a:pt x="70485" y="154742"/>
                    </a:cubicBezTo>
                    <a:lnTo>
                      <a:pt x="65723" y="154742"/>
                    </a:lnTo>
                    <a:lnTo>
                      <a:pt x="65723" y="93782"/>
                    </a:lnTo>
                    <a:cubicBezTo>
                      <a:pt x="70485" y="90925"/>
                      <a:pt x="75248" y="87115"/>
                      <a:pt x="79058" y="85210"/>
                    </a:cubicBezTo>
                    <a:cubicBezTo>
                      <a:pt x="84773" y="80447"/>
                      <a:pt x="108585" y="42347"/>
                      <a:pt x="108585" y="37585"/>
                    </a:cubicBezTo>
                    <a:cubicBezTo>
                      <a:pt x="108585" y="32822"/>
                      <a:pt x="107633" y="11867"/>
                      <a:pt x="107633" y="11867"/>
                    </a:cubicBezTo>
                    <a:cubicBezTo>
                      <a:pt x="107633" y="11867"/>
                      <a:pt x="112395" y="6152"/>
                      <a:pt x="122873" y="9962"/>
                    </a:cubicBezTo>
                    <a:cubicBezTo>
                      <a:pt x="122873" y="9962"/>
                      <a:pt x="131445" y="26155"/>
                      <a:pt x="132398" y="39490"/>
                    </a:cubicBezTo>
                    <a:cubicBezTo>
                      <a:pt x="132398" y="39490"/>
                      <a:pt x="128588" y="66160"/>
                      <a:pt x="126683" y="74732"/>
                    </a:cubicBezTo>
                    <a:lnTo>
                      <a:pt x="180975" y="74732"/>
                    </a:lnTo>
                    <a:cubicBezTo>
                      <a:pt x="194310" y="74732"/>
                      <a:pt x="191453" y="93782"/>
                      <a:pt x="179070" y="95687"/>
                    </a:cubicBezTo>
                    <a:lnTo>
                      <a:pt x="179070" y="95687"/>
                    </a:lnTo>
                    <a:close/>
                  </a:path>
                </a:pathLst>
              </a:custGeom>
              <a:solidFill>
                <a:schemeClr val="bg1"/>
              </a:solidFill>
              <a:ln w="9525" cap="flat">
                <a:noFill/>
                <a:prstDash val="solid"/>
                <a:miter/>
              </a:ln>
            </p:spPr>
            <p:txBody>
              <a:bodyPr rtlCol="0" anchor="ctr">
                <a:noAutofit/>
              </a:bodyPr>
              <a:lstStyle/>
              <a:p>
                <a:endParaRPr lang="en-US" dirty="0"/>
              </a:p>
            </p:txBody>
          </p:sp>
        </p:grpSp>
        <p:grpSp>
          <p:nvGrpSpPr>
            <p:cNvPr id="1489" name="Group 1488">
              <a:extLst>
                <a:ext uri="{FF2B5EF4-FFF2-40B4-BE49-F238E27FC236}">
                  <a16:creationId xmlns:a16="http://schemas.microsoft.com/office/drawing/2014/main" id="{54371F48-47CB-4303-A3F1-9DB2A90EDCBD}"/>
                </a:ext>
              </a:extLst>
            </p:cNvPr>
            <p:cNvGrpSpPr/>
            <p:nvPr/>
          </p:nvGrpSpPr>
          <p:grpSpPr>
            <a:xfrm>
              <a:off x="5041985" y="4965547"/>
              <a:ext cx="1985974" cy="701229"/>
              <a:chOff x="5137165" y="4965547"/>
              <a:chExt cx="1985974" cy="701229"/>
            </a:xfrm>
          </p:grpSpPr>
          <p:grpSp>
            <p:nvGrpSpPr>
              <p:cNvPr id="1512" name="Group 1511">
                <a:extLst>
                  <a:ext uri="{FF2B5EF4-FFF2-40B4-BE49-F238E27FC236}">
                    <a16:creationId xmlns:a16="http://schemas.microsoft.com/office/drawing/2014/main" id="{47B62C18-63B1-4719-ABD1-A3CAAEF82BA2}"/>
                  </a:ext>
                </a:extLst>
              </p:cNvPr>
              <p:cNvGrpSpPr/>
              <p:nvPr/>
            </p:nvGrpSpPr>
            <p:grpSpPr>
              <a:xfrm>
                <a:off x="5137165" y="4965547"/>
                <a:ext cx="1985974" cy="701229"/>
                <a:chOff x="277166" y="5217823"/>
                <a:chExt cx="1985974" cy="701229"/>
              </a:xfrm>
            </p:grpSpPr>
            <p:sp>
              <p:nvSpPr>
                <p:cNvPr id="1519" name="Rectangle: Rounded Corners 1518">
                  <a:extLst>
                    <a:ext uri="{FF2B5EF4-FFF2-40B4-BE49-F238E27FC236}">
                      <a16:creationId xmlns:a16="http://schemas.microsoft.com/office/drawing/2014/main" id="{E9457A92-FA34-4569-870A-68A1982C7B74}"/>
                    </a:ext>
                  </a:extLst>
                </p:cNvPr>
                <p:cNvSpPr/>
                <p:nvPr/>
              </p:nvSpPr>
              <p:spPr>
                <a:xfrm>
                  <a:off x="534791" y="5217823"/>
                  <a:ext cx="1728349" cy="701229"/>
                </a:xfrm>
                <a:prstGeom prst="roundRect">
                  <a:avLst>
                    <a:gd name="adj" fmla="val 10853"/>
                  </a:avLst>
                </a:prstGeom>
                <a:noFill/>
                <a:ln>
                  <a:solidFill>
                    <a:srgbClr val="4D84BC"/>
                  </a:solidFill>
                </a:ln>
                <a:effectLst/>
              </p:spPr>
              <p:style>
                <a:lnRef idx="1">
                  <a:schemeClr val="accent1"/>
                </a:lnRef>
                <a:fillRef idx="3">
                  <a:schemeClr val="accent1"/>
                </a:fillRef>
                <a:effectRef idx="2">
                  <a:schemeClr val="accent1"/>
                </a:effectRef>
                <a:fontRef idx="minor">
                  <a:schemeClr val="lt1"/>
                </a:fontRef>
              </p:style>
              <p:txBody>
                <a:bodyPr lIns="365760" tIns="0" rIns="0" bIns="0" rtlCol="0" anchor="ctr">
                  <a:noAutofit/>
                </a:bodyPr>
                <a:lstStyle/>
                <a:p>
                  <a:pPr algn="ctr">
                    <a:defRPr/>
                  </a:pPr>
                  <a:r>
                    <a:rPr lang="en-US" sz="1400" dirty="0">
                      <a:solidFill>
                        <a:schemeClr val="tx1"/>
                      </a:solidFill>
                      <a:latin typeface="Arial" panose="020B0604020202020204" pitchFamily="34" charset="0"/>
                      <a:cs typeface="Arial" panose="020B0604020202020204" pitchFamily="34" charset="0"/>
                    </a:rPr>
                    <a:t>Encouraging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Leadership</a:t>
                  </a:r>
                </a:p>
              </p:txBody>
            </p:sp>
            <p:grpSp>
              <p:nvGrpSpPr>
                <p:cNvPr id="1520" name="Group 1519">
                  <a:extLst>
                    <a:ext uri="{FF2B5EF4-FFF2-40B4-BE49-F238E27FC236}">
                      <a16:creationId xmlns:a16="http://schemas.microsoft.com/office/drawing/2014/main" id="{AF5C8353-9CA5-42AD-AEFF-F713CC690A4F}"/>
                    </a:ext>
                  </a:extLst>
                </p:cNvPr>
                <p:cNvGrpSpPr/>
                <p:nvPr/>
              </p:nvGrpSpPr>
              <p:grpSpPr>
                <a:xfrm>
                  <a:off x="277166" y="5296493"/>
                  <a:ext cx="547678" cy="539658"/>
                  <a:chOff x="3952484" y="2115104"/>
                  <a:chExt cx="600130" cy="591344"/>
                </a:xfrm>
              </p:grpSpPr>
              <p:sp>
                <p:nvSpPr>
                  <p:cNvPr id="1521" name="Rectangle: Rounded Corners 1520">
                    <a:extLst>
                      <a:ext uri="{FF2B5EF4-FFF2-40B4-BE49-F238E27FC236}">
                        <a16:creationId xmlns:a16="http://schemas.microsoft.com/office/drawing/2014/main" id="{CD5E6EE1-F096-4E2D-AF00-2F8079B2628B}"/>
                      </a:ext>
                    </a:extLst>
                  </p:cNvPr>
                  <p:cNvSpPr/>
                  <p:nvPr/>
                </p:nvSpPr>
                <p:spPr>
                  <a:xfrm rot="18900000">
                    <a:off x="3952484" y="2115104"/>
                    <a:ext cx="591344" cy="591344"/>
                  </a:xfrm>
                  <a:prstGeom prst="roundRect">
                    <a:avLst>
                      <a:gd name="adj" fmla="val 10853"/>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sp>
                <p:nvSpPr>
                  <p:cNvPr id="1522" name="Rectangle: Rounded Corners 100">
                    <a:extLst>
                      <a:ext uri="{FF2B5EF4-FFF2-40B4-BE49-F238E27FC236}">
                        <a16:creationId xmlns:a16="http://schemas.microsoft.com/office/drawing/2014/main" id="{A26D1C13-959E-4FF1-987C-F0AB2D789E77}"/>
                      </a:ext>
                    </a:extLst>
                  </p:cNvPr>
                  <p:cNvSpPr/>
                  <p:nvPr/>
                </p:nvSpPr>
                <p:spPr>
                  <a:xfrm rot="18900000">
                    <a:off x="4025105" y="2136314"/>
                    <a:ext cx="527509" cy="540053"/>
                  </a:xfrm>
                  <a:custGeom>
                    <a:avLst/>
                    <a:gdLst>
                      <a:gd name="connsiteX0" fmla="*/ 0 w 591344"/>
                      <a:gd name="connsiteY0" fmla="*/ 64179 h 591344"/>
                      <a:gd name="connsiteX1" fmla="*/ 64179 w 591344"/>
                      <a:gd name="connsiteY1" fmla="*/ 0 h 591344"/>
                      <a:gd name="connsiteX2" fmla="*/ 527165 w 591344"/>
                      <a:gd name="connsiteY2" fmla="*/ 0 h 591344"/>
                      <a:gd name="connsiteX3" fmla="*/ 591344 w 591344"/>
                      <a:gd name="connsiteY3" fmla="*/ 64179 h 591344"/>
                      <a:gd name="connsiteX4" fmla="*/ 591344 w 591344"/>
                      <a:gd name="connsiteY4" fmla="*/ 527165 h 591344"/>
                      <a:gd name="connsiteX5" fmla="*/ 527165 w 591344"/>
                      <a:gd name="connsiteY5" fmla="*/ 591344 h 591344"/>
                      <a:gd name="connsiteX6" fmla="*/ 64179 w 591344"/>
                      <a:gd name="connsiteY6" fmla="*/ 591344 h 591344"/>
                      <a:gd name="connsiteX7" fmla="*/ 0 w 591344"/>
                      <a:gd name="connsiteY7" fmla="*/ 527165 h 591344"/>
                      <a:gd name="connsiteX8" fmla="*/ 0 w 591344"/>
                      <a:gd name="connsiteY8" fmla="*/ 64179 h 591344"/>
                      <a:gd name="connsiteX0" fmla="*/ 0 w 591344"/>
                      <a:gd name="connsiteY0" fmla="*/ 64179 h 591344"/>
                      <a:gd name="connsiteX1" fmla="*/ 64179 w 591344"/>
                      <a:gd name="connsiteY1" fmla="*/ 0 h 591344"/>
                      <a:gd name="connsiteX2" fmla="*/ 591344 w 591344"/>
                      <a:gd name="connsiteY2" fmla="*/ 64179 h 591344"/>
                      <a:gd name="connsiteX3" fmla="*/ 591344 w 591344"/>
                      <a:gd name="connsiteY3" fmla="*/ 527165 h 591344"/>
                      <a:gd name="connsiteX4" fmla="*/ 527165 w 591344"/>
                      <a:gd name="connsiteY4" fmla="*/ 591344 h 591344"/>
                      <a:gd name="connsiteX5" fmla="*/ 64179 w 591344"/>
                      <a:gd name="connsiteY5" fmla="*/ 591344 h 591344"/>
                      <a:gd name="connsiteX6" fmla="*/ 0 w 591344"/>
                      <a:gd name="connsiteY6" fmla="*/ 527165 h 591344"/>
                      <a:gd name="connsiteX7" fmla="*/ 0 w 591344"/>
                      <a:gd name="connsiteY7" fmla="*/ 64179 h 591344"/>
                      <a:gd name="connsiteX0" fmla="*/ 0 w 591344"/>
                      <a:gd name="connsiteY0" fmla="*/ 57873 h 585038"/>
                      <a:gd name="connsiteX1" fmla="*/ 591344 w 591344"/>
                      <a:gd name="connsiteY1" fmla="*/ 57873 h 585038"/>
                      <a:gd name="connsiteX2" fmla="*/ 591344 w 591344"/>
                      <a:gd name="connsiteY2" fmla="*/ 520859 h 585038"/>
                      <a:gd name="connsiteX3" fmla="*/ 527165 w 591344"/>
                      <a:gd name="connsiteY3" fmla="*/ 585038 h 585038"/>
                      <a:gd name="connsiteX4" fmla="*/ 64179 w 591344"/>
                      <a:gd name="connsiteY4" fmla="*/ 585038 h 585038"/>
                      <a:gd name="connsiteX5" fmla="*/ 0 w 591344"/>
                      <a:gd name="connsiteY5" fmla="*/ 520859 h 585038"/>
                      <a:gd name="connsiteX6" fmla="*/ 0 w 591344"/>
                      <a:gd name="connsiteY6" fmla="*/ 57873 h 585038"/>
                      <a:gd name="connsiteX0" fmla="*/ 0 w 591344"/>
                      <a:gd name="connsiteY0" fmla="*/ 462986 h 527165"/>
                      <a:gd name="connsiteX1" fmla="*/ 591344 w 591344"/>
                      <a:gd name="connsiteY1" fmla="*/ 0 h 527165"/>
                      <a:gd name="connsiteX2" fmla="*/ 591344 w 591344"/>
                      <a:gd name="connsiteY2" fmla="*/ 462986 h 527165"/>
                      <a:gd name="connsiteX3" fmla="*/ 527165 w 591344"/>
                      <a:gd name="connsiteY3" fmla="*/ 527165 h 527165"/>
                      <a:gd name="connsiteX4" fmla="*/ 64179 w 591344"/>
                      <a:gd name="connsiteY4" fmla="*/ 527165 h 527165"/>
                      <a:gd name="connsiteX5" fmla="*/ 0 w 591344"/>
                      <a:gd name="connsiteY5" fmla="*/ 462986 h 527165"/>
                      <a:gd name="connsiteX0" fmla="*/ 0 w 527165"/>
                      <a:gd name="connsiteY0" fmla="*/ 527165 h 527165"/>
                      <a:gd name="connsiteX1" fmla="*/ 527165 w 527165"/>
                      <a:gd name="connsiteY1" fmla="*/ 0 h 527165"/>
                      <a:gd name="connsiteX2" fmla="*/ 527165 w 527165"/>
                      <a:gd name="connsiteY2" fmla="*/ 462986 h 527165"/>
                      <a:gd name="connsiteX3" fmla="*/ 462986 w 527165"/>
                      <a:gd name="connsiteY3" fmla="*/ 527165 h 527165"/>
                      <a:gd name="connsiteX4" fmla="*/ 0 w 527165"/>
                      <a:gd name="connsiteY4" fmla="*/ 527165 h 527165"/>
                      <a:gd name="connsiteX0" fmla="*/ 0 w 527165"/>
                      <a:gd name="connsiteY0" fmla="*/ 530512 h 530512"/>
                      <a:gd name="connsiteX1" fmla="*/ 527165 w 527165"/>
                      <a:gd name="connsiteY1" fmla="*/ 3347 h 530512"/>
                      <a:gd name="connsiteX2" fmla="*/ 527165 w 527165"/>
                      <a:gd name="connsiteY2" fmla="*/ 466333 h 530512"/>
                      <a:gd name="connsiteX3" fmla="*/ 462986 w 527165"/>
                      <a:gd name="connsiteY3" fmla="*/ 530512 h 530512"/>
                      <a:gd name="connsiteX4" fmla="*/ 0 w 527165"/>
                      <a:gd name="connsiteY4" fmla="*/ 530512 h 530512"/>
                      <a:gd name="connsiteX0" fmla="*/ 340 w 527505"/>
                      <a:gd name="connsiteY0" fmla="*/ 541905 h 541905"/>
                      <a:gd name="connsiteX1" fmla="*/ 527505 w 527505"/>
                      <a:gd name="connsiteY1" fmla="*/ 14740 h 541905"/>
                      <a:gd name="connsiteX2" fmla="*/ 527505 w 527505"/>
                      <a:gd name="connsiteY2" fmla="*/ 477726 h 541905"/>
                      <a:gd name="connsiteX3" fmla="*/ 463326 w 527505"/>
                      <a:gd name="connsiteY3" fmla="*/ 541905 h 541905"/>
                      <a:gd name="connsiteX4" fmla="*/ 340 w 527505"/>
                      <a:gd name="connsiteY4" fmla="*/ 541905 h 541905"/>
                      <a:gd name="connsiteX0" fmla="*/ 344 w 527509"/>
                      <a:gd name="connsiteY0" fmla="*/ 540053 h 540053"/>
                      <a:gd name="connsiteX1" fmla="*/ 527509 w 527509"/>
                      <a:gd name="connsiteY1" fmla="*/ 12888 h 540053"/>
                      <a:gd name="connsiteX2" fmla="*/ 527509 w 527509"/>
                      <a:gd name="connsiteY2" fmla="*/ 475874 h 540053"/>
                      <a:gd name="connsiteX3" fmla="*/ 463330 w 527509"/>
                      <a:gd name="connsiteY3" fmla="*/ 540053 h 540053"/>
                      <a:gd name="connsiteX4" fmla="*/ 344 w 527509"/>
                      <a:gd name="connsiteY4" fmla="*/ 540053 h 54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09" h="540053">
                        <a:moveTo>
                          <a:pt x="344" y="540053"/>
                        </a:moveTo>
                        <a:cubicBezTo>
                          <a:pt x="-7480" y="9353"/>
                          <a:pt x="116359" y="-30296"/>
                          <a:pt x="527509" y="12888"/>
                        </a:cubicBezTo>
                        <a:lnTo>
                          <a:pt x="527509" y="475874"/>
                        </a:lnTo>
                        <a:cubicBezTo>
                          <a:pt x="527509" y="511319"/>
                          <a:pt x="498775" y="540053"/>
                          <a:pt x="463330" y="540053"/>
                        </a:cubicBezTo>
                        <a:lnTo>
                          <a:pt x="344" y="540053"/>
                        </a:lnTo>
                        <a:close/>
                      </a:path>
                    </a:pathLst>
                  </a:custGeom>
                  <a:solidFill>
                    <a:schemeClr val="accent5"/>
                  </a:solidFill>
                  <a:ln>
                    <a:noFill/>
                  </a:ln>
                  <a:effectLst>
                    <a:outerShdw blurRad="50800" dist="38100" algn="l" rotWithShape="0">
                      <a:prstClr val="black">
                        <a:alpha val="78000"/>
                      </a:prstClr>
                    </a:outerShdw>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grpSp>
          </p:grpSp>
          <p:grpSp>
            <p:nvGrpSpPr>
              <p:cNvPr id="1513" name="Graphic 2314">
                <a:extLst>
                  <a:ext uri="{FF2B5EF4-FFF2-40B4-BE49-F238E27FC236}">
                    <a16:creationId xmlns:a16="http://schemas.microsoft.com/office/drawing/2014/main" id="{F38B344A-536A-4FDA-A5FB-D4C958D0B3C1}"/>
                  </a:ext>
                </a:extLst>
              </p:cNvPr>
              <p:cNvGrpSpPr/>
              <p:nvPr/>
            </p:nvGrpSpPr>
            <p:grpSpPr>
              <a:xfrm>
                <a:off x="5289789" y="5132735"/>
                <a:ext cx="338718" cy="361300"/>
                <a:chOff x="3810000" y="990600"/>
                <a:chExt cx="4572000" cy="4876800"/>
              </a:xfrm>
              <a:solidFill>
                <a:schemeClr val="bg1"/>
              </a:solidFill>
            </p:grpSpPr>
            <p:sp>
              <p:nvSpPr>
                <p:cNvPr id="1514" name="Freeform: Shape 1513">
                  <a:extLst>
                    <a:ext uri="{FF2B5EF4-FFF2-40B4-BE49-F238E27FC236}">
                      <a16:creationId xmlns:a16="http://schemas.microsoft.com/office/drawing/2014/main" id="{F1122EF0-933B-4C49-89EE-C999B27AE57B}"/>
                    </a:ext>
                  </a:extLst>
                </p:cNvPr>
                <p:cNvSpPr/>
                <p:nvPr/>
              </p:nvSpPr>
              <p:spPr>
                <a:xfrm>
                  <a:off x="6000750" y="422910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 name="connsiteX5" fmla="*/ 190500 w 190500"/>
                    <a:gd name="connsiteY5" fmla="*/ 952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90500">
                      <a:moveTo>
                        <a:pt x="190500" y="95250"/>
                      </a:moveTo>
                      <a:cubicBezTo>
                        <a:pt x="190500" y="147638"/>
                        <a:pt x="147638" y="190500"/>
                        <a:pt x="95250" y="190500"/>
                      </a:cubicBezTo>
                      <a:cubicBezTo>
                        <a:pt x="42863" y="190500"/>
                        <a:pt x="0" y="147638"/>
                        <a:pt x="0" y="95250"/>
                      </a:cubicBezTo>
                      <a:cubicBezTo>
                        <a:pt x="0" y="42863"/>
                        <a:pt x="42863" y="0"/>
                        <a:pt x="95250" y="0"/>
                      </a:cubicBezTo>
                      <a:cubicBezTo>
                        <a:pt x="147638" y="0"/>
                        <a:pt x="190500" y="42863"/>
                        <a:pt x="190500" y="95250"/>
                      </a:cubicBezTo>
                      <a:lnTo>
                        <a:pt x="190500" y="95250"/>
                      </a:lnTo>
                      <a:close/>
                    </a:path>
                  </a:pathLst>
                </a:custGeom>
                <a:grpFill/>
                <a:ln w="9525" cap="flat">
                  <a:noFill/>
                  <a:prstDash val="solid"/>
                  <a:miter/>
                </a:ln>
              </p:spPr>
              <p:txBody>
                <a:bodyPr rtlCol="0" anchor="ctr">
                  <a:noAutofit/>
                </a:bodyPr>
                <a:lstStyle/>
                <a:p>
                  <a:endParaRPr lang="en-US" dirty="0"/>
                </a:p>
              </p:txBody>
            </p:sp>
            <p:sp>
              <p:nvSpPr>
                <p:cNvPr id="1515" name="Freeform: Shape 1514">
                  <a:extLst>
                    <a:ext uri="{FF2B5EF4-FFF2-40B4-BE49-F238E27FC236}">
                      <a16:creationId xmlns:a16="http://schemas.microsoft.com/office/drawing/2014/main" id="{7BE61ED5-86B1-44BE-8947-BD38D23B47D2}"/>
                    </a:ext>
                  </a:extLst>
                </p:cNvPr>
                <p:cNvSpPr/>
                <p:nvPr/>
              </p:nvSpPr>
              <p:spPr>
                <a:xfrm>
                  <a:off x="3810000" y="2133600"/>
                  <a:ext cx="4572000" cy="3733800"/>
                </a:xfrm>
                <a:custGeom>
                  <a:avLst/>
                  <a:gdLst>
                    <a:gd name="connsiteX0" fmla="*/ 0 w 4572000"/>
                    <a:gd name="connsiteY0" fmla="*/ 952500 h 3733800"/>
                    <a:gd name="connsiteX1" fmla="*/ 0 w 4572000"/>
                    <a:gd name="connsiteY1" fmla="*/ 1809750 h 3733800"/>
                    <a:gd name="connsiteX2" fmla="*/ 95250 w 4572000"/>
                    <a:gd name="connsiteY2" fmla="*/ 1905000 h 3733800"/>
                    <a:gd name="connsiteX3" fmla="*/ 381000 w 4572000"/>
                    <a:gd name="connsiteY3" fmla="*/ 1905000 h 3733800"/>
                    <a:gd name="connsiteX4" fmla="*/ 381000 w 4572000"/>
                    <a:gd name="connsiteY4" fmla="*/ 3257550 h 3733800"/>
                    <a:gd name="connsiteX5" fmla="*/ 476250 w 4572000"/>
                    <a:gd name="connsiteY5" fmla="*/ 3352800 h 3733800"/>
                    <a:gd name="connsiteX6" fmla="*/ 1428750 w 4572000"/>
                    <a:gd name="connsiteY6" fmla="*/ 3352800 h 3733800"/>
                    <a:gd name="connsiteX7" fmla="*/ 1524000 w 4572000"/>
                    <a:gd name="connsiteY7" fmla="*/ 3257550 h 3733800"/>
                    <a:gd name="connsiteX8" fmla="*/ 1524000 w 4572000"/>
                    <a:gd name="connsiteY8" fmla="*/ 2286000 h 3733800"/>
                    <a:gd name="connsiteX9" fmla="*/ 1714500 w 4572000"/>
                    <a:gd name="connsiteY9" fmla="*/ 2286000 h 3733800"/>
                    <a:gd name="connsiteX10" fmla="*/ 1714500 w 4572000"/>
                    <a:gd name="connsiteY10" fmla="*/ 3638550 h 3733800"/>
                    <a:gd name="connsiteX11" fmla="*/ 1809750 w 4572000"/>
                    <a:gd name="connsiteY11" fmla="*/ 3733800 h 3733800"/>
                    <a:gd name="connsiteX12" fmla="*/ 2762250 w 4572000"/>
                    <a:gd name="connsiteY12" fmla="*/ 3733800 h 3733800"/>
                    <a:gd name="connsiteX13" fmla="*/ 2857500 w 4572000"/>
                    <a:gd name="connsiteY13" fmla="*/ 3638550 h 3733800"/>
                    <a:gd name="connsiteX14" fmla="*/ 2857500 w 4572000"/>
                    <a:gd name="connsiteY14" fmla="*/ 2286000 h 3733800"/>
                    <a:gd name="connsiteX15" fmla="*/ 3048000 w 4572000"/>
                    <a:gd name="connsiteY15" fmla="*/ 2286000 h 3733800"/>
                    <a:gd name="connsiteX16" fmla="*/ 3048000 w 4572000"/>
                    <a:gd name="connsiteY16" fmla="*/ 3257550 h 3733800"/>
                    <a:gd name="connsiteX17" fmla="*/ 3143250 w 4572000"/>
                    <a:gd name="connsiteY17" fmla="*/ 3352800 h 3733800"/>
                    <a:gd name="connsiteX18" fmla="*/ 4095750 w 4572000"/>
                    <a:gd name="connsiteY18" fmla="*/ 3352800 h 3733800"/>
                    <a:gd name="connsiteX19" fmla="*/ 4191000 w 4572000"/>
                    <a:gd name="connsiteY19" fmla="*/ 3257550 h 3733800"/>
                    <a:gd name="connsiteX20" fmla="*/ 4191000 w 4572000"/>
                    <a:gd name="connsiteY20" fmla="*/ 1905000 h 3733800"/>
                    <a:gd name="connsiteX21" fmla="*/ 4476750 w 4572000"/>
                    <a:gd name="connsiteY21" fmla="*/ 1905000 h 3733800"/>
                    <a:gd name="connsiteX22" fmla="*/ 4572000 w 4572000"/>
                    <a:gd name="connsiteY22" fmla="*/ 1809750 h 3733800"/>
                    <a:gd name="connsiteX23" fmla="*/ 4572000 w 4572000"/>
                    <a:gd name="connsiteY23" fmla="*/ 952500 h 3733800"/>
                    <a:gd name="connsiteX24" fmla="*/ 3619500 w 4572000"/>
                    <a:gd name="connsiteY24" fmla="*/ 0 h 3733800"/>
                    <a:gd name="connsiteX25" fmla="*/ 2773680 w 4572000"/>
                    <a:gd name="connsiteY25" fmla="*/ 514350 h 3733800"/>
                    <a:gd name="connsiteX26" fmla="*/ 2286000 w 4572000"/>
                    <a:gd name="connsiteY26" fmla="*/ 381000 h 3733800"/>
                    <a:gd name="connsiteX27" fmla="*/ 1798320 w 4572000"/>
                    <a:gd name="connsiteY27" fmla="*/ 514350 h 3733800"/>
                    <a:gd name="connsiteX28" fmla="*/ 952500 w 4572000"/>
                    <a:gd name="connsiteY28" fmla="*/ 0 h 3733800"/>
                    <a:gd name="connsiteX29" fmla="*/ 0 w 4572000"/>
                    <a:gd name="connsiteY29" fmla="*/ 952500 h 3733800"/>
                    <a:gd name="connsiteX30" fmla="*/ 0 w 4572000"/>
                    <a:gd name="connsiteY30" fmla="*/ 952500 h 3733800"/>
                    <a:gd name="connsiteX31" fmla="*/ 3619500 w 4572000"/>
                    <a:gd name="connsiteY31" fmla="*/ 190500 h 3733800"/>
                    <a:gd name="connsiteX32" fmla="*/ 4381500 w 4572000"/>
                    <a:gd name="connsiteY32" fmla="*/ 952500 h 3733800"/>
                    <a:gd name="connsiteX33" fmla="*/ 4381500 w 4572000"/>
                    <a:gd name="connsiteY33" fmla="*/ 1714500 h 3733800"/>
                    <a:gd name="connsiteX34" fmla="*/ 4095750 w 4572000"/>
                    <a:gd name="connsiteY34" fmla="*/ 1714500 h 3733800"/>
                    <a:gd name="connsiteX35" fmla="*/ 4000500 w 4572000"/>
                    <a:gd name="connsiteY35" fmla="*/ 1809750 h 3733800"/>
                    <a:gd name="connsiteX36" fmla="*/ 4000500 w 4572000"/>
                    <a:gd name="connsiteY36" fmla="*/ 3162300 h 3733800"/>
                    <a:gd name="connsiteX37" fmla="*/ 3714750 w 4572000"/>
                    <a:gd name="connsiteY37" fmla="*/ 3162300 h 3733800"/>
                    <a:gd name="connsiteX38" fmla="*/ 3714750 w 4572000"/>
                    <a:gd name="connsiteY38" fmla="*/ 1809750 h 3733800"/>
                    <a:gd name="connsiteX39" fmla="*/ 3619500 w 4572000"/>
                    <a:gd name="connsiteY39" fmla="*/ 1714500 h 3733800"/>
                    <a:gd name="connsiteX40" fmla="*/ 3524250 w 4572000"/>
                    <a:gd name="connsiteY40" fmla="*/ 1809750 h 3733800"/>
                    <a:gd name="connsiteX41" fmla="*/ 3524250 w 4572000"/>
                    <a:gd name="connsiteY41" fmla="*/ 3162300 h 3733800"/>
                    <a:gd name="connsiteX42" fmla="*/ 3238500 w 4572000"/>
                    <a:gd name="connsiteY42" fmla="*/ 3162300 h 3733800"/>
                    <a:gd name="connsiteX43" fmla="*/ 3238500 w 4572000"/>
                    <a:gd name="connsiteY43" fmla="*/ 1333500 h 3733800"/>
                    <a:gd name="connsiteX44" fmla="*/ 2928938 w 4572000"/>
                    <a:gd name="connsiteY44" fmla="*/ 630555 h 3733800"/>
                    <a:gd name="connsiteX45" fmla="*/ 3619500 w 4572000"/>
                    <a:gd name="connsiteY45" fmla="*/ 190500 h 3733800"/>
                    <a:gd name="connsiteX46" fmla="*/ 3619500 w 4572000"/>
                    <a:gd name="connsiteY46" fmla="*/ 190500 h 3733800"/>
                    <a:gd name="connsiteX47" fmla="*/ 3048000 w 4572000"/>
                    <a:gd name="connsiteY47" fmla="*/ 1333500 h 3733800"/>
                    <a:gd name="connsiteX48" fmla="*/ 3048000 w 4572000"/>
                    <a:gd name="connsiteY48" fmla="*/ 2095500 h 3733800"/>
                    <a:gd name="connsiteX49" fmla="*/ 2762250 w 4572000"/>
                    <a:gd name="connsiteY49" fmla="*/ 2095500 h 3733800"/>
                    <a:gd name="connsiteX50" fmla="*/ 2667000 w 4572000"/>
                    <a:gd name="connsiteY50" fmla="*/ 2190750 h 3733800"/>
                    <a:gd name="connsiteX51" fmla="*/ 2667000 w 4572000"/>
                    <a:gd name="connsiteY51" fmla="*/ 3543300 h 3733800"/>
                    <a:gd name="connsiteX52" fmla="*/ 2381250 w 4572000"/>
                    <a:gd name="connsiteY52" fmla="*/ 3543300 h 3733800"/>
                    <a:gd name="connsiteX53" fmla="*/ 2381250 w 4572000"/>
                    <a:gd name="connsiteY53" fmla="*/ 2571750 h 3733800"/>
                    <a:gd name="connsiteX54" fmla="*/ 2286000 w 4572000"/>
                    <a:gd name="connsiteY54" fmla="*/ 2476500 h 3733800"/>
                    <a:gd name="connsiteX55" fmla="*/ 2190750 w 4572000"/>
                    <a:gd name="connsiteY55" fmla="*/ 2571750 h 3733800"/>
                    <a:gd name="connsiteX56" fmla="*/ 2190750 w 4572000"/>
                    <a:gd name="connsiteY56" fmla="*/ 3543300 h 3733800"/>
                    <a:gd name="connsiteX57" fmla="*/ 1905000 w 4572000"/>
                    <a:gd name="connsiteY57" fmla="*/ 3543300 h 3733800"/>
                    <a:gd name="connsiteX58" fmla="*/ 1905000 w 4572000"/>
                    <a:gd name="connsiteY58" fmla="*/ 2190750 h 3733800"/>
                    <a:gd name="connsiteX59" fmla="*/ 1809750 w 4572000"/>
                    <a:gd name="connsiteY59" fmla="*/ 2095500 h 3733800"/>
                    <a:gd name="connsiteX60" fmla="*/ 1524000 w 4572000"/>
                    <a:gd name="connsiteY60" fmla="*/ 2095500 h 3733800"/>
                    <a:gd name="connsiteX61" fmla="*/ 1524000 w 4572000"/>
                    <a:gd name="connsiteY61" fmla="*/ 1333500 h 3733800"/>
                    <a:gd name="connsiteX62" fmla="*/ 2286000 w 4572000"/>
                    <a:gd name="connsiteY62" fmla="*/ 571500 h 3733800"/>
                    <a:gd name="connsiteX63" fmla="*/ 3048000 w 4572000"/>
                    <a:gd name="connsiteY63" fmla="*/ 1333500 h 3733800"/>
                    <a:gd name="connsiteX64" fmla="*/ 3048000 w 4572000"/>
                    <a:gd name="connsiteY64" fmla="*/ 1333500 h 3733800"/>
                    <a:gd name="connsiteX65" fmla="*/ 952500 w 4572000"/>
                    <a:gd name="connsiteY65" fmla="*/ 190500 h 3733800"/>
                    <a:gd name="connsiteX66" fmla="*/ 1643063 w 4572000"/>
                    <a:gd name="connsiteY66" fmla="*/ 630555 h 3733800"/>
                    <a:gd name="connsiteX67" fmla="*/ 1333500 w 4572000"/>
                    <a:gd name="connsiteY67" fmla="*/ 1333500 h 3733800"/>
                    <a:gd name="connsiteX68" fmla="*/ 1333500 w 4572000"/>
                    <a:gd name="connsiteY68" fmla="*/ 3162300 h 3733800"/>
                    <a:gd name="connsiteX69" fmla="*/ 1047750 w 4572000"/>
                    <a:gd name="connsiteY69" fmla="*/ 3162300 h 3733800"/>
                    <a:gd name="connsiteX70" fmla="*/ 1047750 w 4572000"/>
                    <a:gd name="connsiteY70" fmla="*/ 1809750 h 3733800"/>
                    <a:gd name="connsiteX71" fmla="*/ 952500 w 4572000"/>
                    <a:gd name="connsiteY71" fmla="*/ 1714500 h 3733800"/>
                    <a:gd name="connsiteX72" fmla="*/ 857250 w 4572000"/>
                    <a:gd name="connsiteY72" fmla="*/ 1809750 h 3733800"/>
                    <a:gd name="connsiteX73" fmla="*/ 857250 w 4572000"/>
                    <a:gd name="connsiteY73" fmla="*/ 3162300 h 3733800"/>
                    <a:gd name="connsiteX74" fmla="*/ 571500 w 4572000"/>
                    <a:gd name="connsiteY74" fmla="*/ 3162300 h 3733800"/>
                    <a:gd name="connsiteX75" fmla="*/ 571500 w 4572000"/>
                    <a:gd name="connsiteY75" fmla="*/ 1809750 h 3733800"/>
                    <a:gd name="connsiteX76" fmla="*/ 476250 w 4572000"/>
                    <a:gd name="connsiteY76" fmla="*/ 1714500 h 3733800"/>
                    <a:gd name="connsiteX77" fmla="*/ 190500 w 4572000"/>
                    <a:gd name="connsiteY77" fmla="*/ 1714500 h 3733800"/>
                    <a:gd name="connsiteX78" fmla="*/ 190500 w 4572000"/>
                    <a:gd name="connsiteY78" fmla="*/ 952500 h 3733800"/>
                    <a:gd name="connsiteX79" fmla="*/ 952500 w 4572000"/>
                    <a:gd name="connsiteY79" fmla="*/ 190500 h 3733800"/>
                    <a:gd name="connsiteX80" fmla="*/ 952500 w 4572000"/>
                    <a:gd name="connsiteY80" fmla="*/ 1905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72000" h="3733800">
                      <a:moveTo>
                        <a:pt x="0" y="952500"/>
                      </a:moveTo>
                      <a:lnTo>
                        <a:pt x="0" y="1809750"/>
                      </a:lnTo>
                      <a:cubicBezTo>
                        <a:pt x="0" y="1862138"/>
                        <a:pt x="42863" y="1905000"/>
                        <a:pt x="95250" y="1905000"/>
                      </a:cubicBezTo>
                      <a:lnTo>
                        <a:pt x="381000" y="1905000"/>
                      </a:lnTo>
                      <a:lnTo>
                        <a:pt x="381000" y="3257550"/>
                      </a:lnTo>
                      <a:cubicBezTo>
                        <a:pt x="381000" y="3309938"/>
                        <a:pt x="423863" y="3352800"/>
                        <a:pt x="476250" y="3352800"/>
                      </a:cubicBezTo>
                      <a:lnTo>
                        <a:pt x="1428750" y="3352800"/>
                      </a:lnTo>
                      <a:cubicBezTo>
                        <a:pt x="1481138" y="3352800"/>
                        <a:pt x="1524000" y="3309938"/>
                        <a:pt x="1524000" y="3257550"/>
                      </a:cubicBezTo>
                      <a:lnTo>
                        <a:pt x="1524000" y="2286000"/>
                      </a:lnTo>
                      <a:lnTo>
                        <a:pt x="1714500" y="2286000"/>
                      </a:lnTo>
                      <a:lnTo>
                        <a:pt x="1714500" y="3638550"/>
                      </a:lnTo>
                      <a:cubicBezTo>
                        <a:pt x="1714500" y="3690938"/>
                        <a:pt x="1757363" y="3733800"/>
                        <a:pt x="1809750" y="3733800"/>
                      </a:cubicBezTo>
                      <a:lnTo>
                        <a:pt x="2762250" y="3733800"/>
                      </a:lnTo>
                      <a:cubicBezTo>
                        <a:pt x="2814638" y="3733800"/>
                        <a:pt x="2857500" y="3690938"/>
                        <a:pt x="2857500" y="3638550"/>
                      </a:cubicBezTo>
                      <a:lnTo>
                        <a:pt x="2857500" y="2286000"/>
                      </a:lnTo>
                      <a:lnTo>
                        <a:pt x="3048000" y="2286000"/>
                      </a:lnTo>
                      <a:lnTo>
                        <a:pt x="3048000" y="3257550"/>
                      </a:lnTo>
                      <a:cubicBezTo>
                        <a:pt x="3048000" y="3309938"/>
                        <a:pt x="3090863" y="3352800"/>
                        <a:pt x="3143250" y="3352800"/>
                      </a:cubicBezTo>
                      <a:lnTo>
                        <a:pt x="4095750" y="3352800"/>
                      </a:lnTo>
                      <a:cubicBezTo>
                        <a:pt x="4148138" y="3352800"/>
                        <a:pt x="4191000" y="3309938"/>
                        <a:pt x="4191000" y="3257550"/>
                      </a:cubicBezTo>
                      <a:lnTo>
                        <a:pt x="4191000" y="1905000"/>
                      </a:lnTo>
                      <a:lnTo>
                        <a:pt x="4476750" y="1905000"/>
                      </a:lnTo>
                      <a:cubicBezTo>
                        <a:pt x="4529138" y="1905000"/>
                        <a:pt x="4572000" y="1862138"/>
                        <a:pt x="4572000" y="1809750"/>
                      </a:cubicBezTo>
                      <a:lnTo>
                        <a:pt x="4572000" y="952500"/>
                      </a:lnTo>
                      <a:cubicBezTo>
                        <a:pt x="4572000" y="427672"/>
                        <a:pt x="4144328" y="0"/>
                        <a:pt x="3619500" y="0"/>
                      </a:cubicBezTo>
                      <a:cubicBezTo>
                        <a:pt x="3249930" y="0"/>
                        <a:pt x="2930843" y="210503"/>
                        <a:pt x="2773680" y="514350"/>
                      </a:cubicBezTo>
                      <a:cubicBezTo>
                        <a:pt x="2626995" y="426720"/>
                        <a:pt x="2460308" y="381000"/>
                        <a:pt x="2286000" y="381000"/>
                      </a:cubicBezTo>
                      <a:cubicBezTo>
                        <a:pt x="2111693" y="381000"/>
                        <a:pt x="1945005" y="426720"/>
                        <a:pt x="1798320" y="514350"/>
                      </a:cubicBezTo>
                      <a:cubicBezTo>
                        <a:pt x="1641158" y="210503"/>
                        <a:pt x="1322070" y="0"/>
                        <a:pt x="952500" y="0"/>
                      </a:cubicBezTo>
                      <a:cubicBezTo>
                        <a:pt x="427673" y="0"/>
                        <a:pt x="0" y="427672"/>
                        <a:pt x="0" y="952500"/>
                      </a:cubicBezTo>
                      <a:lnTo>
                        <a:pt x="0" y="952500"/>
                      </a:lnTo>
                      <a:close/>
                      <a:moveTo>
                        <a:pt x="3619500" y="190500"/>
                      </a:moveTo>
                      <a:cubicBezTo>
                        <a:pt x="4039553" y="190500"/>
                        <a:pt x="4381500" y="532447"/>
                        <a:pt x="4381500" y="952500"/>
                      </a:cubicBezTo>
                      <a:lnTo>
                        <a:pt x="4381500" y="1714500"/>
                      </a:lnTo>
                      <a:lnTo>
                        <a:pt x="4095750" y="1714500"/>
                      </a:lnTo>
                      <a:cubicBezTo>
                        <a:pt x="4043363" y="1714500"/>
                        <a:pt x="4000500" y="1757363"/>
                        <a:pt x="4000500" y="1809750"/>
                      </a:cubicBezTo>
                      <a:lnTo>
                        <a:pt x="4000500" y="3162300"/>
                      </a:lnTo>
                      <a:lnTo>
                        <a:pt x="3714750" y="3162300"/>
                      </a:lnTo>
                      <a:lnTo>
                        <a:pt x="3714750" y="1809750"/>
                      </a:lnTo>
                      <a:cubicBezTo>
                        <a:pt x="3714750" y="1757363"/>
                        <a:pt x="3671888" y="1714500"/>
                        <a:pt x="3619500" y="1714500"/>
                      </a:cubicBezTo>
                      <a:cubicBezTo>
                        <a:pt x="3567113" y="1714500"/>
                        <a:pt x="3524250" y="1757363"/>
                        <a:pt x="3524250" y="1809750"/>
                      </a:cubicBezTo>
                      <a:lnTo>
                        <a:pt x="3524250" y="3162300"/>
                      </a:lnTo>
                      <a:lnTo>
                        <a:pt x="3238500" y="3162300"/>
                      </a:lnTo>
                      <a:cubicBezTo>
                        <a:pt x="3238500" y="3065145"/>
                        <a:pt x="3238500" y="1412557"/>
                        <a:pt x="3238500" y="1333500"/>
                      </a:cubicBezTo>
                      <a:cubicBezTo>
                        <a:pt x="3238500" y="1069658"/>
                        <a:pt x="3131820" y="816293"/>
                        <a:pt x="2928938" y="630555"/>
                      </a:cubicBezTo>
                      <a:cubicBezTo>
                        <a:pt x="3052763" y="364808"/>
                        <a:pt x="3323273" y="190500"/>
                        <a:pt x="3619500" y="190500"/>
                      </a:cubicBezTo>
                      <a:lnTo>
                        <a:pt x="3619500" y="190500"/>
                      </a:lnTo>
                      <a:close/>
                      <a:moveTo>
                        <a:pt x="3048000" y="1333500"/>
                      </a:moveTo>
                      <a:lnTo>
                        <a:pt x="3048000" y="2095500"/>
                      </a:lnTo>
                      <a:lnTo>
                        <a:pt x="2762250" y="2095500"/>
                      </a:lnTo>
                      <a:cubicBezTo>
                        <a:pt x="2709863" y="2095500"/>
                        <a:pt x="2667000" y="2138363"/>
                        <a:pt x="2667000" y="2190750"/>
                      </a:cubicBezTo>
                      <a:lnTo>
                        <a:pt x="2667000" y="3543300"/>
                      </a:lnTo>
                      <a:lnTo>
                        <a:pt x="2381250" y="3543300"/>
                      </a:lnTo>
                      <a:lnTo>
                        <a:pt x="2381250" y="2571750"/>
                      </a:lnTo>
                      <a:cubicBezTo>
                        <a:pt x="2381250" y="2519363"/>
                        <a:pt x="2338388" y="2476500"/>
                        <a:pt x="2286000" y="2476500"/>
                      </a:cubicBezTo>
                      <a:cubicBezTo>
                        <a:pt x="2233613" y="2476500"/>
                        <a:pt x="2190750" y="2519363"/>
                        <a:pt x="2190750" y="2571750"/>
                      </a:cubicBezTo>
                      <a:lnTo>
                        <a:pt x="2190750" y="3543300"/>
                      </a:lnTo>
                      <a:lnTo>
                        <a:pt x="1905000" y="3543300"/>
                      </a:lnTo>
                      <a:lnTo>
                        <a:pt x="1905000" y="2190750"/>
                      </a:lnTo>
                      <a:cubicBezTo>
                        <a:pt x="1905000" y="2138363"/>
                        <a:pt x="1862138" y="2095500"/>
                        <a:pt x="1809750" y="2095500"/>
                      </a:cubicBezTo>
                      <a:lnTo>
                        <a:pt x="1524000" y="2095500"/>
                      </a:lnTo>
                      <a:cubicBezTo>
                        <a:pt x="1524000" y="1852613"/>
                        <a:pt x="1524000" y="1471613"/>
                        <a:pt x="1524000" y="1333500"/>
                      </a:cubicBezTo>
                      <a:cubicBezTo>
                        <a:pt x="1524000" y="911543"/>
                        <a:pt x="1865948" y="571500"/>
                        <a:pt x="2286000" y="571500"/>
                      </a:cubicBezTo>
                      <a:cubicBezTo>
                        <a:pt x="2706053" y="571500"/>
                        <a:pt x="3048000" y="911543"/>
                        <a:pt x="3048000" y="1333500"/>
                      </a:cubicBezTo>
                      <a:lnTo>
                        <a:pt x="3048000" y="1333500"/>
                      </a:lnTo>
                      <a:close/>
                      <a:moveTo>
                        <a:pt x="952500" y="190500"/>
                      </a:moveTo>
                      <a:cubicBezTo>
                        <a:pt x="1248728" y="190500"/>
                        <a:pt x="1519238" y="364808"/>
                        <a:pt x="1643063" y="630555"/>
                      </a:cubicBezTo>
                      <a:cubicBezTo>
                        <a:pt x="1445895" y="810578"/>
                        <a:pt x="1333500" y="1062990"/>
                        <a:pt x="1333500" y="1333500"/>
                      </a:cubicBezTo>
                      <a:lnTo>
                        <a:pt x="1333500" y="3162300"/>
                      </a:lnTo>
                      <a:lnTo>
                        <a:pt x="1047750" y="3162300"/>
                      </a:lnTo>
                      <a:lnTo>
                        <a:pt x="1047750" y="1809750"/>
                      </a:lnTo>
                      <a:cubicBezTo>
                        <a:pt x="1047750" y="1757363"/>
                        <a:pt x="1004888" y="1714500"/>
                        <a:pt x="952500" y="1714500"/>
                      </a:cubicBezTo>
                      <a:cubicBezTo>
                        <a:pt x="900113" y="1714500"/>
                        <a:pt x="857250" y="1757363"/>
                        <a:pt x="857250" y="1809750"/>
                      </a:cubicBezTo>
                      <a:lnTo>
                        <a:pt x="857250" y="3162300"/>
                      </a:lnTo>
                      <a:lnTo>
                        <a:pt x="571500" y="3162300"/>
                      </a:lnTo>
                      <a:lnTo>
                        <a:pt x="571500" y="1809750"/>
                      </a:lnTo>
                      <a:cubicBezTo>
                        <a:pt x="571500" y="1757363"/>
                        <a:pt x="528638" y="1714500"/>
                        <a:pt x="476250" y="1714500"/>
                      </a:cubicBezTo>
                      <a:lnTo>
                        <a:pt x="190500" y="1714500"/>
                      </a:lnTo>
                      <a:lnTo>
                        <a:pt x="190500" y="952500"/>
                      </a:lnTo>
                      <a:cubicBezTo>
                        <a:pt x="190500" y="532447"/>
                        <a:pt x="532448" y="190500"/>
                        <a:pt x="952500" y="190500"/>
                      </a:cubicBezTo>
                      <a:lnTo>
                        <a:pt x="952500" y="190500"/>
                      </a:lnTo>
                      <a:close/>
                    </a:path>
                  </a:pathLst>
                </a:custGeom>
                <a:grpFill/>
                <a:ln w="9525" cap="flat">
                  <a:noFill/>
                  <a:prstDash val="solid"/>
                  <a:miter/>
                </a:ln>
              </p:spPr>
              <p:txBody>
                <a:bodyPr rtlCol="0" anchor="ctr">
                  <a:noAutofit/>
                </a:bodyPr>
                <a:lstStyle/>
                <a:p>
                  <a:endParaRPr lang="en-US" dirty="0"/>
                </a:p>
              </p:txBody>
            </p:sp>
            <p:sp>
              <p:nvSpPr>
                <p:cNvPr id="1516" name="Freeform: Shape 1515">
                  <a:extLst>
                    <a:ext uri="{FF2B5EF4-FFF2-40B4-BE49-F238E27FC236}">
                      <a16:creationId xmlns:a16="http://schemas.microsoft.com/office/drawing/2014/main" id="{72C3124B-71BE-47FA-A4BF-59B4473F1F4E}"/>
                    </a:ext>
                  </a:extLst>
                </p:cNvPr>
                <p:cNvSpPr/>
                <p:nvPr/>
              </p:nvSpPr>
              <p:spPr>
                <a:xfrm>
                  <a:off x="5524500" y="1371600"/>
                  <a:ext cx="1143000" cy="1143000"/>
                </a:xfrm>
                <a:custGeom>
                  <a:avLst/>
                  <a:gdLst>
                    <a:gd name="connsiteX0" fmla="*/ 1143000 w 1143000"/>
                    <a:gd name="connsiteY0" fmla="*/ 571500 h 1143000"/>
                    <a:gd name="connsiteX1" fmla="*/ 571500 w 1143000"/>
                    <a:gd name="connsiteY1" fmla="*/ 0 h 1143000"/>
                    <a:gd name="connsiteX2" fmla="*/ 0 w 1143000"/>
                    <a:gd name="connsiteY2" fmla="*/ 571500 h 1143000"/>
                    <a:gd name="connsiteX3" fmla="*/ 571500 w 1143000"/>
                    <a:gd name="connsiteY3" fmla="*/ 1143000 h 1143000"/>
                    <a:gd name="connsiteX4" fmla="*/ 1143000 w 1143000"/>
                    <a:gd name="connsiteY4" fmla="*/ 571500 h 1143000"/>
                    <a:gd name="connsiteX5" fmla="*/ 1143000 w 1143000"/>
                    <a:gd name="connsiteY5" fmla="*/ 571500 h 1143000"/>
                    <a:gd name="connsiteX6" fmla="*/ 571500 w 1143000"/>
                    <a:gd name="connsiteY6" fmla="*/ 952500 h 1143000"/>
                    <a:gd name="connsiteX7" fmla="*/ 190500 w 1143000"/>
                    <a:gd name="connsiteY7" fmla="*/ 571500 h 1143000"/>
                    <a:gd name="connsiteX8" fmla="*/ 571500 w 1143000"/>
                    <a:gd name="connsiteY8" fmla="*/ 190500 h 1143000"/>
                    <a:gd name="connsiteX9" fmla="*/ 952500 w 1143000"/>
                    <a:gd name="connsiteY9" fmla="*/ 571500 h 1143000"/>
                    <a:gd name="connsiteX10" fmla="*/ 571500 w 1143000"/>
                    <a:gd name="connsiteY10" fmla="*/ 952500 h 1143000"/>
                    <a:gd name="connsiteX11" fmla="*/ 571500 w 1143000"/>
                    <a:gd name="connsiteY11" fmla="*/ 9525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1143000" y="571500"/>
                      </a:moveTo>
                      <a:cubicBezTo>
                        <a:pt x="1143000" y="256223"/>
                        <a:pt x="886778" y="0"/>
                        <a:pt x="571500" y="0"/>
                      </a:cubicBezTo>
                      <a:cubicBezTo>
                        <a:pt x="256222" y="0"/>
                        <a:pt x="0" y="256223"/>
                        <a:pt x="0" y="571500"/>
                      </a:cubicBezTo>
                      <a:cubicBezTo>
                        <a:pt x="0" y="886778"/>
                        <a:pt x="256222" y="1143000"/>
                        <a:pt x="571500" y="1143000"/>
                      </a:cubicBezTo>
                      <a:cubicBezTo>
                        <a:pt x="886778" y="1143000"/>
                        <a:pt x="1143000" y="886778"/>
                        <a:pt x="1143000" y="571500"/>
                      </a:cubicBezTo>
                      <a:lnTo>
                        <a:pt x="1143000" y="571500"/>
                      </a:lnTo>
                      <a:close/>
                      <a:moveTo>
                        <a:pt x="571500" y="952500"/>
                      </a:moveTo>
                      <a:cubicBezTo>
                        <a:pt x="360997" y="952500"/>
                        <a:pt x="190500" y="782003"/>
                        <a:pt x="190500" y="571500"/>
                      </a:cubicBezTo>
                      <a:cubicBezTo>
                        <a:pt x="190500" y="360998"/>
                        <a:pt x="360997" y="190500"/>
                        <a:pt x="571500" y="190500"/>
                      </a:cubicBezTo>
                      <a:cubicBezTo>
                        <a:pt x="782003" y="190500"/>
                        <a:pt x="952500" y="360998"/>
                        <a:pt x="952500" y="571500"/>
                      </a:cubicBezTo>
                      <a:cubicBezTo>
                        <a:pt x="952500" y="782003"/>
                        <a:pt x="782003" y="952500"/>
                        <a:pt x="571500" y="952500"/>
                      </a:cubicBezTo>
                      <a:lnTo>
                        <a:pt x="571500" y="952500"/>
                      </a:lnTo>
                      <a:close/>
                    </a:path>
                  </a:pathLst>
                </a:custGeom>
                <a:grpFill/>
                <a:ln w="9525" cap="flat">
                  <a:noFill/>
                  <a:prstDash val="solid"/>
                  <a:miter/>
                </a:ln>
              </p:spPr>
              <p:txBody>
                <a:bodyPr rtlCol="0" anchor="ctr">
                  <a:noAutofit/>
                </a:bodyPr>
                <a:lstStyle/>
                <a:p>
                  <a:endParaRPr lang="en-US" dirty="0"/>
                </a:p>
              </p:txBody>
            </p:sp>
            <p:sp>
              <p:nvSpPr>
                <p:cNvPr id="1517" name="Freeform: Shape 1516">
                  <a:extLst>
                    <a:ext uri="{FF2B5EF4-FFF2-40B4-BE49-F238E27FC236}">
                      <a16:creationId xmlns:a16="http://schemas.microsoft.com/office/drawing/2014/main" id="{53264094-3BF3-4AB2-A8CA-15AED2E7DFD7}"/>
                    </a:ext>
                  </a:extLst>
                </p:cNvPr>
                <p:cNvSpPr/>
                <p:nvPr/>
              </p:nvSpPr>
              <p:spPr>
                <a:xfrm>
                  <a:off x="6858000" y="990600"/>
                  <a:ext cx="1143000" cy="1143000"/>
                </a:xfrm>
                <a:custGeom>
                  <a:avLst/>
                  <a:gdLst>
                    <a:gd name="connsiteX0" fmla="*/ 1143000 w 1143000"/>
                    <a:gd name="connsiteY0" fmla="*/ 571500 h 1143000"/>
                    <a:gd name="connsiteX1" fmla="*/ 571500 w 1143000"/>
                    <a:gd name="connsiteY1" fmla="*/ 0 h 1143000"/>
                    <a:gd name="connsiteX2" fmla="*/ 0 w 1143000"/>
                    <a:gd name="connsiteY2" fmla="*/ 571500 h 1143000"/>
                    <a:gd name="connsiteX3" fmla="*/ 571500 w 1143000"/>
                    <a:gd name="connsiteY3" fmla="*/ 1143000 h 1143000"/>
                    <a:gd name="connsiteX4" fmla="*/ 1143000 w 1143000"/>
                    <a:gd name="connsiteY4" fmla="*/ 571500 h 1143000"/>
                    <a:gd name="connsiteX5" fmla="*/ 1143000 w 1143000"/>
                    <a:gd name="connsiteY5" fmla="*/ 571500 h 1143000"/>
                    <a:gd name="connsiteX6" fmla="*/ 571500 w 1143000"/>
                    <a:gd name="connsiteY6" fmla="*/ 952500 h 1143000"/>
                    <a:gd name="connsiteX7" fmla="*/ 190500 w 1143000"/>
                    <a:gd name="connsiteY7" fmla="*/ 571500 h 1143000"/>
                    <a:gd name="connsiteX8" fmla="*/ 571500 w 1143000"/>
                    <a:gd name="connsiteY8" fmla="*/ 190500 h 1143000"/>
                    <a:gd name="connsiteX9" fmla="*/ 952500 w 1143000"/>
                    <a:gd name="connsiteY9" fmla="*/ 571500 h 1143000"/>
                    <a:gd name="connsiteX10" fmla="*/ 571500 w 1143000"/>
                    <a:gd name="connsiteY10" fmla="*/ 952500 h 1143000"/>
                    <a:gd name="connsiteX11" fmla="*/ 571500 w 1143000"/>
                    <a:gd name="connsiteY11" fmla="*/ 9525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1143000" y="571500"/>
                      </a:moveTo>
                      <a:cubicBezTo>
                        <a:pt x="1143000" y="256223"/>
                        <a:pt x="886778" y="0"/>
                        <a:pt x="571500" y="0"/>
                      </a:cubicBezTo>
                      <a:cubicBezTo>
                        <a:pt x="256222" y="0"/>
                        <a:pt x="0" y="256223"/>
                        <a:pt x="0" y="571500"/>
                      </a:cubicBezTo>
                      <a:cubicBezTo>
                        <a:pt x="0" y="886778"/>
                        <a:pt x="256222" y="1143000"/>
                        <a:pt x="571500" y="1143000"/>
                      </a:cubicBezTo>
                      <a:cubicBezTo>
                        <a:pt x="886778" y="1143000"/>
                        <a:pt x="1143000" y="886778"/>
                        <a:pt x="1143000" y="571500"/>
                      </a:cubicBezTo>
                      <a:lnTo>
                        <a:pt x="1143000" y="571500"/>
                      </a:lnTo>
                      <a:close/>
                      <a:moveTo>
                        <a:pt x="571500" y="952500"/>
                      </a:moveTo>
                      <a:cubicBezTo>
                        <a:pt x="360997" y="952500"/>
                        <a:pt x="190500" y="782003"/>
                        <a:pt x="190500" y="571500"/>
                      </a:cubicBezTo>
                      <a:cubicBezTo>
                        <a:pt x="190500" y="360998"/>
                        <a:pt x="360997" y="190500"/>
                        <a:pt x="571500" y="190500"/>
                      </a:cubicBezTo>
                      <a:cubicBezTo>
                        <a:pt x="782003" y="190500"/>
                        <a:pt x="952500" y="360998"/>
                        <a:pt x="952500" y="571500"/>
                      </a:cubicBezTo>
                      <a:cubicBezTo>
                        <a:pt x="952500" y="782003"/>
                        <a:pt x="782003" y="952500"/>
                        <a:pt x="571500" y="952500"/>
                      </a:cubicBezTo>
                      <a:lnTo>
                        <a:pt x="571500" y="952500"/>
                      </a:lnTo>
                      <a:close/>
                    </a:path>
                  </a:pathLst>
                </a:custGeom>
                <a:grpFill/>
                <a:ln w="9525" cap="flat">
                  <a:noFill/>
                  <a:prstDash val="solid"/>
                  <a:miter/>
                </a:ln>
              </p:spPr>
              <p:txBody>
                <a:bodyPr rtlCol="0" anchor="ctr">
                  <a:noAutofit/>
                </a:bodyPr>
                <a:lstStyle/>
                <a:p>
                  <a:endParaRPr lang="en-US" dirty="0"/>
                </a:p>
              </p:txBody>
            </p:sp>
            <p:sp>
              <p:nvSpPr>
                <p:cNvPr id="1518" name="Freeform: Shape 1517">
                  <a:extLst>
                    <a:ext uri="{FF2B5EF4-FFF2-40B4-BE49-F238E27FC236}">
                      <a16:creationId xmlns:a16="http://schemas.microsoft.com/office/drawing/2014/main" id="{89E7C98B-189E-4382-86FB-2F9048496515}"/>
                    </a:ext>
                  </a:extLst>
                </p:cNvPr>
                <p:cNvSpPr/>
                <p:nvPr/>
              </p:nvSpPr>
              <p:spPr>
                <a:xfrm>
                  <a:off x="4191000" y="990600"/>
                  <a:ext cx="1143000" cy="1143000"/>
                </a:xfrm>
                <a:custGeom>
                  <a:avLst/>
                  <a:gdLst>
                    <a:gd name="connsiteX0" fmla="*/ 1143000 w 1143000"/>
                    <a:gd name="connsiteY0" fmla="*/ 571500 h 1143000"/>
                    <a:gd name="connsiteX1" fmla="*/ 571500 w 1143000"/>
                    <a:gd name="connsiteY1" fmla="*/ 0 h 1143000"/>
                    <a:gd name="connsiteX2" fmla="*/ 0 w 1143000"/>
                    <a:gd name="connsiteY2" fmla="*/ 571500 h 1143000"/>
                    <a:gd name="connsiteX3" fmla="*/ 571500 w 1143000"/>
                    <a:gd name="connsiteY3" fmla="*/ 1143000 h 1143000"/>
                    <a:gd name="connsiteX4" fmla="*/ 1143000 w 1143000"/>
                    <a:gd name="connsiteY4" fmla="*/ 571500 h 1143000"/>
                    <a:gd name="connsiteX5" fmla="*/ 1143000 w 1143000"/>
                    <a:gd name="connsiteY5" fmla="*/ 571500 h 1143000"/>
                    <a:gd name="connsiteX6" fmla="*/ 571500 w 1143000"/>
                    <a:gd name="connsiteY6" fmla="*/ 952500 h 1143000"/>
                    <a:gd name="connsiteX7" fmla="*/ 190500 w 1143000"/>
                    <a:gd name="connsiteY7" fmla="*/ 571500 h 1143000"/>
                    <a:gd name="connsiteX8" fmla="*/ 571500 w 1143000"/>
                    <a:gd name="connsiteY8" fmla="*/ 190500 h 1143000"/>
                    <a:gd name="connsiteX9" fmla="*/ 952500 w 1143000"/>
                    <a:gd name="connsiteY9" fmla="*/ 571500 h 1143000"/>
                    <a:gd name="connsiteX10" fmla="*/ 571500 w 1143000"/>
                    <a:gd name="connsiteY10" fmla="*/ 952500 h 1143000"/>
                    <a:gd name="connsiteX11" fmla="*/ 571500 w 1143000"/>
                    <a:gd name="connsiteY11" fmla="*/ 9525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1143000" y="571500"/>
                      </a:moveTo>
                      <a:cubicBezTo>
                        <a:pt x="1143000" y="256223"/>
                        <a:pt x="886778" y="0"/>
                        <a:pt x="571500" y="0"/>
                      </a:cubicBezTo>
                      <a:cubicBezTo>
                        <a:pt x="256223" y="0"/>
                        <a:pt x="0" y="256223"/>
                        <a:pt x="0" y="571500"/>
                      </a:cubicBezTo>
                      <a:cubicBezTo>
                        <a:pt x="0" y="886778"/>
                        <a:pt x="256223" y="1143000"/>
                        <a:pt x="571500" y="1143000"/>
                      </a:cubicBezTo>
                      <a:cubicBezTo>
                        <a:pt x="886778" y="1143000"/>
                        <a:pt x="1143000" y="886778"/>
                        <a:pt x="1143000" y="571500"/>
                      </a:cubicBezTo>
                      <a:lnTo>
                        <a:pt x="1143000" y="571500"/>
                      </a:lnTo>
                      <a:close/>
                      <a:moveTo>
                        <a:pt x="571500" y="952500"/>
                      </a:moveTo>
                      <a:cubicBezTo>
                        <a:pt x="360998" y="952500"/>
                        <a:pt x="190500" y="782003"/>
                        <a:pt x="190500" y="571500"/>
                      </a:cubicBezTo>
                      <a:cubicBezTo>
                        <a:pt x="190500" y="360998"/>
                        <a:pt x="360998" y="190500"/>
                        <a:pt x="571500" y="190500"/>
                      </a:cubicBezTo>
                      <a:cubicBezTo>
                        <a:pt x="782003" y="190500"/>
                        <a:pt x="952500" y="360998"/>
                        <a:pt x="952500" y="571500"/>
                      </a:cubicBezTo>
                      <a:cubicBezTo>
                        <a:pt x="952500" y="782003"/>
                        <a:pt x="782003" y="952500"/>
                        <a:pt x="571500" y="952500"/>
                      </a:cubicBezTo>
                      <a:lnTo>
                        <a:pt x="571500" y="952500"/>
                      </a:lnTo>
                      <a:close/>
                    </a:path>
                  </a:pathLst>
                </a:custGeom>
                <a:grpFill/>
                <a:ln w="9525" cap="flat">
                  <a:noFill/>
                  <a:prstDash val="solid"/>
                  <a:miter/>
                </a:ln>
              </p:spPr>
              <p:txBody>
                <a:bodyPr rtlCol="0" anchor="ctr">
                  <a:noAutofit/>
                </a:bodyPr>
                <a:lstStyle/>
                <a:p>
                  <a:endParaRPr lang="en-US" dirty="0"/>
                </a:p>
              </p:txBody>
            </p:sp>
          </p:grpSp>
        </p:grpSp>
        <p:grpSp>
          <p:nvGrpSpPr>
            <p:cNvPr id="1490" name="Group 1489">
              <a:extLst>
                <a:ext uri="{FF2B5EF4-FFF2-40B4-BE49-F238E27FC236}">
                  <a16:creationId xmlns:a16="http://schemas.microsoft.com/office/drawing/2014/main" id="{FFB2A706-CA18-4870-AB5A-FBA146E242B6}"/>
                </a:ext>
              </a:extLst>
            </p:cNvPr>
            <p:cNvGrpSpPr/>
            <p:nvPr/>
          </p:nvGrpSpPr>
          <p:grpSpPr>
            <a:xfrm>
              <a:off x="7336219" y="4965547"/>
              <a:ext cx="1985974" cy="701229"/>
              <a:chOff x="7644479" y="4965547"/>
              <a:chExt cx="1985974" cy="701229"/>
            </a:xfrm>
          </p:grpSpPr>
          <p:grpSp>
            <p:nvGrpSpPr>
              <p:cNvPr id="1504" name="Group 1503">
                <a:extLst>
                  <a:ext uri="{FF2B5EF4-FFF2-40B4-BE49-F238E27FC236}">
                    <a16:creationId xmlns:a16="http://schemas.microsoft.com/office/drawing/2014/main" id="{1239FB93-86CF-4793-9522-8CC1949F1E49}"/>
                  </a:ext>
                </a:extLst>
              </p:cNvPr>
              <p:cNvGrpSpPr/>
              <p:nvPr/>
            </p:nvGrpSpPr>
            <p:grpSpPr>
              <a:xfrm>
                <a:off x="7644479" y="4965547"/>
                <a:ext cx="1985974" cy="701229"/>
                <a:chOff x="277166" y="5217823"/>
                <a:chExt cx="1985974" cy="701229"/>
              </a:xfrm>
            </p:grpSpPr>
            <p:sp>
              <p:nvSpPr>
                <p:cNvPr id="1508" name="Rectangle: Rounded Corners 1507">
                  <a:extLst>
                    <a:ext uri="{FF2B5EF4-FFF2-40B4-BE49-F238E27FC236}">
                      <a16:creationId xmlns:a16="http://schemas.microsoft.com/office/drawing/2014/main" id="{45222B3C-9796-4C29-8232-64C9A4E5D592}"/>
                    </a:ext>
                  </a:extLst>
                </p:cNvPr>
                <p:cNvSpPr/>
                <p:nvPr/>
              </p:nvSpPr>
              <p:spPr>
                <a:xfrm>
                  <a:off x="534791" y="5217823"/>
                  <a:ext cx="1728349" cy="701229"/>
                </a:xfrm>
                <a:prstGeom prst="roundRect">
                  <a:avLst>
                    <a:gd name="adj" fmla="val 10853"/>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365760" tIns="0" rIns="0" bIns="0" rtlCol="0" anchor="ctr">
                  <a:noAutofit/>
                </a:bodyPr>
                <a:lstStyle/>
                <a:p>
                  <a:pPr algn="ctr">
                    <a:defRPr/>
                  </a:pPr>
                  <a:r>
                    <a:rPr lang="en-US" sz="1400" dirty="0">
                      <a:solidFill>
                        <a:schemeClr val="tx1"/>
                      </a:solidFill>
                      <a:latin typeface="Arial" panose="020B0604020202020204" pitchFamily="34" charset="0"/>
                      <a:cs typeface="Arial" panose="020B0604020202020204" pitchFamily="34" charset="0"/>
                    </a:rPr>
                    <a:t>Exciting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Work</a:t>
                  </a:r>
                </a:p>
              </p:txBody>
            </p:sp>
            <p:grpSp>
              <p:nvGrpSpPr>
                <p:cNvPr id="1509" name="Group 1508">
                  <a:extLst>
                    <a:ext uri="{FF2B5EF4-FFF2-40B4-BE49-F238E27FC236}">
                      <a16:creationId xmlns:a16="http://schemas.microsoft.com/office/drawing/2014/main" id="{2F46BA0A-EC7C-422C-AA01-A09E46CE6616}"/>
                    </a:ext>
                  </a:extLst>
                </p:cNvPr>
                <p:cNvGrpSpPr/>
                <p:nvPr/>
              </p:nvGrpSpPr>
              <p:grpSpPr>
                <a:xfrm>
                  <a:off x="277166" y="5296493"/>
                  <a:ext cx="547678" cy="539658"/>
                  <a:chOff x="3952484" y="2115104"/>
                  <a:chExt cx="600130" cy="591344"/>
                </a:xfrm>
              </p:grpSpPr>
              <p:sp>
                <p:nvSpPr>
                  <p:cNvPr id="1510" name="Rectangle: Rounded Corners 1509">
                    <a:extLst>
                      <a:ext uri="{FF2B5EF4-FFF2-40B4-BE49-F238E27FC236}">
                        <a16:creationId xmlns:a16="http://schemas.microsoft.com/office/drawing/2014/main" id="{9D896A59-FBB3-423E-AF8C-2EE85196E36E}"/>
                      </a:ext>
                    </a:extLst>
                  </p:cNvPr>
                  <p:cNvSpPr/>
                  <p:nvPr/>
                </p:nvSpPr>
                <p:spPr>
                  <a:xfrm rot="18900000">
                    <a:off x="3952484" y="2115104"/>
                    <a:ext cx="591344" cy="591344"/>
                  </a:xfrm>
                  <a:prstGeom prst="roundRect">
                    <a:avLst>
                      <a:gd name="adj" fmla="val 10853"/>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sp>
                <p:nvSpPr>
                  <p:cNvPr id="1511" name="Rectangle: Rounded Corners 100">
                    <a:extLst>
                      <a:ext uri="{FF2B5EF4-FFF2-40B4-BE49-F238E27FC236}">
                        <a16:creationId xmlns:a16="http://schemas.microsoft.com/office/drawing/2014/main" id="{B53985E4-AA70-4DEA-AD34-CE8CC7AA1FC5}"/>
                      </a:ext>
                    </a:extLst>
                  </p:cNvPr>
                  <p:cNvSpPr/>
                  <p:nvPr/>
                </p:nvSpPr>
                <p:spPr>
                  <a:xfrm rot="18900000">
                    <a:off x="4025105" y="2136314"/>
                    <a:ext cx="527509" cy="540053"/>
                  </a:xfrm>
                  <a:custGeom>
                    <a:avLst/>
                    <a:gdLst>
                      <a:gd name="connsiteX0" fmla="*/ 0 w 591344"/>
                      <a:gd name="connsiteY0" fmla="*/ 64179 h 591344"/>
                      <a:gd name="connsiteX1" fmla="*/ 64179 w 591344"/>
                      <a:gd name="connsiteY1" fmla="*/ 0 h 591344"/>
                      <a:gd name="connsiteX2" fmla="*/ 527165 w 591344"/>
                      <a:gd name="connsiteY2" fmla="*/ 0 h 591344"/>
                      <a:gd name="connsiteX3" fmla="*/ 591344 w 591344"/>
                      <a:gd name="connsiteY3" fmla="*/ 64179 h 591344"/>
                      <a:gd name="connsiteX4" fmla="*/ 591344 w 591344"/>
                      <a:gd name="connsiteY4" fmla="*/ 527165 h 591344"/>
                      <a:gd name="connsiteX5" fmla="*/ 527165 w 591344"/>
                      <a:gd name="connsiteY5" fmla="*/ 591344 h 591344"/>
                      <a:gd name="connsiteX6" fmla="*/ 64179 w 591344"/>
                      <a:gd name="connsiteY6" fmla="*/ 591344 h 591344"/>
                      <a:gd name="connsiteX7" fmla="*/ 0 w 591344"/>
                      <a:gd name="connsiteY7" fmla="*/ 527165 h 591344"/>
                      <a:gd name="connsiteX8" fmla="*/ 0 w 591344"/>
                      <a:gd name="connsiteY8" fmla="*/ 64179 h 591344"/>
                      <a:gd name="connsiteX0" fmla="*/ 0 w 591344"/>
                      <a:gd name="connsiteY0" fmla="*/ 64179 h 591344"/>
                      <a:gd name="connsiteX1" fmla="*/ 64179 w 591344"/>
                      <a:gd name="connsiteY1" fmla="*/ 0 h 591344"/>
                      <a:gd name="connsiteX2" fmla="*/ 591344 w 591344"/>
                      <a:gd name="connsiteY2" fmla="*/ 64179 h 591344"/>
                      <a:gd name="connsiteX3" fmla="*/ 591344 w 591344"/>
                      <a:gd name="connsiteY3" fmla="*/ 527165 h 591344"/>
                      <a:gd name="connsiteX4" fmla="*/ 527165 w 591344"/>
                      <a:gd name="connsiteY4" fmla="*/ 591344 h 591344"/>
                      <a:gd name="connsiteX5" fmla="*/ 64179 w 591344"/>
                      <a:gd name="connsiteY5" fmla="*/ 591344 h 591344"/>
                      <a:gd name="connsiteX6" fmla="*/ 0 w 591344"/>
                      <a:gd name="connsiteY6" fmla="*/ 527165 h 591344"/>
                      <a:gd name="connsiteX7" fmla="*/ 0 w 591344"/>
                      <a:gd name="connsiteY7" fmla="*/ 64179 h 591344"/>
                      <a:gd name="connsiteX0" fmla="*/ 0 w 591344"/>
                      <a:gd name="connsiteY0" fmla="*/ 57873 h 585038"/>
                      <a:gd name="connsiteX1" fmla="*/ 591344 w 591344"/>
                      <a:gd name="connsiteY1" fmla="*/ 57873 h 585038"/>
                      <a:gd name="connsiteX2" fmla="*/ 591344 w 591344"/>
                      <a:gd name="connsiteY2" fmla="*/ 520859 h 585038"/>
                      <a:gd name="connsiteX3" fmla="*/ 527165 w 591344"/>
                      <a:gd name="connsiteY3" fmla="*/ 585038 h 585038"/>
                      <a:gd name="connsiteX4" fmla="*/ 64179 w 591344"/>
                      <a:gd name="connsiteY4" fmla="*/ 585038 h 585038"/>
                      <a:gd name="connsiteX5" fmla="*/ 0 w 591344"/>
                      <a:gd name="connsiteY5" fmla="*/ 520859 h 585038"/>
                      <a:gd name="connsiteX6" fmla="*/ 0 w 591344"/>
                      <a:gd name="connsiteY6" fmla="*/ 57873 h 585038"/>
                      <a:gd name="connsiteX0" fmla="*/ 0 w 591344"/>
                      <a:gd name="connsiteY0" fmla="*/ 462986 h 527165"/>
                      <a:gd name="connsiteX1" fmla="*/ 591344 w 591344"/>
                      <a:gd name="connsiteY1" fmla="*/ 0 h 527165"/>
                      <a:gd name="connsiteX2" fmla="*/ 591344 w 591344"/>
                      <a:gd name="connsiteY2" fmla="*/ 462986 h 527165"/>
                      <a:gd name="connsiteX3" fmla="*/ 527165 w 591344"/>
                      <a:gd name="connsiteY3" fmla="*/ 527165 h 527165"/>
                      <a:gd name="connsiteX4" fmla="*/ 64179 w 591344"/>
                      <a:gd name="connsiteY4" fmla="*/ 527165 h 527165"/>
                      <a:gd name="connsiteX5" fmla="*/ 0 w 591344"/>
                      <a:gd name="connsiteY5" fmla="*/ 462986 h 527165"/>
                      <a:gd name="connsiteX0" fmla="*/ 0 w 527165"/>
                      <a:gd name="connsiteY0" fmla="*/ 527165 h 527165"/>
                      <a:gd name="connsiteX1" fmla="*/ 527165 w 527165"/>
                      <a:gd name="connsiteY1" fmla="*/ 0 h 527165"/>
                      <a:gd name="connsiteX2" fmla="*/ 527165 w 527165"/>
                      <a:gd name="connsiteY2" fmla="*/ 462986 h 527165"/>
                      <a:gd name="connsiteX3" fmla="*/ 462986 w 527165"/>
                      <a:gd name="connsiteY3" fmla="*/ 527165 h 527165"/>
                      <a:gd name="connsiteX4" fmla="*/ 0 w 527165"/>
                      <a:gd name="connsiteY4" fmla="*/ 527165 h 527165"/>
                      <a:gd name="connsiteX0" fmla="*/ 0 w 527165"/>
                      <a:gd name="connsiteY0" fmla="*/ 530512 h 530512"/>
                      <a:gd name="connsiteX1" fmla="*/ 527165 w 527165"/>
                      <a:gd name="connsiteY1" fmla="*/ 3347 h 530512"/>
                      <a:gd name="connsiteX2" fmla="*/ 527165 w 527165"/>
                      <a:gd name="connsiteY2" fmla="*/ 466333 h 530512"/>
                      <a:gd name="connsiteX3" fmla="*/ 462986 w 527165"/>
                      <a:gd name="connsiteY3" fmla="*/ 530512 h 530512"/>
                      <a:gd name="connsiteX4" fmla="*/ 0 w 527165"/>
                      <a:gd name="connsiteY4" fmla="*/ 530512 h 530512"/>
                      <a:gd name="connsiteX0" fmla="*/ 340 w 527505"/>
                      <a:gd name="connsiteY0" fmla="*/ 541905 h 541905"/>
                      <a:gd name="connsiteX1" fmla="*/ 527505 w 527505"/>
                      <a:gd name="connsiteY1" fmla="*/ 14740 h 541905"/>
                      <a:gd name="connsiteX2" fmla="*/ 527505 w 527505"/>
                      <a:gd name="connsiteY2" fmla="*/ 477726 h 541905"/>
                      <a:gd name="connsiteX3" fmla="*/ 463326 w 527505"/>
                      <a:gd name="connsiteY3" fmla="*/ 541905 h 541905"/>
                      <a:gd name="connsiteX4" fmla="*/ 340 w 527505"/>
                      <a:gd name="connsiteY4" fmla="*/ 541905 h 541905"/>
                      <a:gd name="connsiteX0" fmla="*/ 344 w 527509"/>
                      <a:gd name="connsiteY0" fmla="*/ 540053 h 540053"/>
                      <a:gd name="connsiteX1" fmla="*/ 527509 w 527509"/>
                      <a:gd name="connsiteY1" fmla="*/ 12888 h 540053"/>
                      <a:gd name="connsiteX2" fmla="*/ 527509 w 527509"/>
                      <a:gd name="connsiteY2" fmla="*/ 475874 h 540053"/>
                      <a:gd name="connsiteX3" fmla="*/ 463330 w 527509"/>
                      <a:gd name="connsiteY3" fmla="*/ 540053 h 540053"/>
                      <a:gd name="connsiteX4" fmla="*/ 344 w 527509"/>
                      <a:gd name="connsiteY4" fmla="*/ 540053 h 54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09" h="540053">
                        <a:moveTo>
                          <a:pt x="344" y="540053"/>
                        </a:moveTo>
                        <a:cubicBezTo>
                          <a:pt x="-7480" y="9353"/>
                          <a:pt x="116359" y="-30296"/>
                          <a:pt x="527509" y="12888"/>
                        </a:cubicBezTo>
                        <a:lnTo>
                          <a:pt x="527509" y="475874"/>
                        </a:lnTo>
                        <a:cubicBezTo>
                          <a:pt x="527509" y="511319"/>
                          <a:pt x="498775" y="540053"/>
                          <a:pt x="463330" y="540053"/>
                        </a:cubicBezTo>
                        <a:lnTo>
                          <a:pt x="344" y="540053"/>
                        </a:lnTo>
                        <a:close/>
                      </a:path>
                    </a:pathLst>
                  </a:custGeom>
                  <a:solidFill>
                    <a:schemeClr val="tx2"/>
                  </a:solidFill>
                  <a:ln>
                    <a:noFill/>
                  </a:ln>
                  <a:effectLst>
                    <a:outerShdw blurRad="50800" dist="38100" algn="l" rotWithShape="0">
                      <a:prstClr val="black">
                        <a:alpha val="78000"/>
                      </a:prstClr>
                    </a:outerShdw>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grpSp>
          </p:grpSp>
          <p:grpSp>
            <p:nvGrpSpPr>
              <p:cNvPr id="1505" name="Graphic 2321">
                <a:extLst>
                  <a:ext uri="{FF2B5EF4-FFF2-40B4-BE49-F238E27FC236}">
                    <a16:creationId xmlns:a16="http://schemas.microsoft.com/office/drawing/2014/main" id="{B3C23662-9BBF-4F60-B7DB-BC731F1F23F1}"/>
                  </a:ext>
                </a:extLst>
              </p:cNvPr>
              <p:cNvGrpSpPr/>
              <p:nvPr/>
            </p:nvGrpSpPr>
            <p:grpSpPr>
              <a:xfrm>
                <a:off x="7794397" y="5112284"/>
                <a:ext cx="330443" cy="329153"/>
                <a:chOff x="3657600" y="1000125"/>
                <a:chExt cx="4876800" cy="4857750"/>
              </a:xfrm>
              <a:solidFill>
                <a:schemeClr val="bg1"/>
              </a:solidFill>
            </p:grpSpPr>
            <p:sp>
              <p:nvSpPr>
                <p:cNvPr id="1506" name="Freeform: Shape 1505">
                  <a:extLst>
                    <a:ext uri="{FF2B5EF4-FFF2-40B4-BE49-F238E27FC236}">
                      <a16:creationId xmlns:a16="http://schemas.microsoft.com/office/drawing/2014/main" id="{E74DE293-3F00-409D-803D-4411BD22F889}"/>
                    </a:ext>
                  </a:extLst>
                </p:cNvPr>
                <p:cNvSpPr/>
                <p:nvPr/>
              </p:nvSpPr>
              <p:spPr>
                <a:xfrm>
                  <a:off x="3657600" y="1000125"/>
                  <a:ext cx="4876800" cy="4200525"/>
                </a:xfrm>
                <a:custGeom>
                  <a:avLst/>
                  <a:gdLst>
                    <a:gd name="connsiteX0" fmla="*/ 4805363 w 4876800"/>
                    <a:gd name="connsiteY0" fmla="*/ 2244090 h 4200525"/>
                    <a:gd name="connsiteX1" fmla="*/ 3838575 w 4876800"/>
                    <a:gd name="connsiteY1" fmla="*/ 2244090 h 4200525"/>
                    <a:gd name="connsiteX2" fmla="*/ 3838575 w 4876800"/>
                    <a:gd name="connsiteY2" fmla="*/ 2066925 h 4200525"/>
                    <a:gd name="connsiteX3" fmla="*/ 4425315 w 4876800"/>
                    <a:gd name="connsiteY3" fmla="*/ 2066925 h 4200525"/>
                    <a:gd name="connsiteX4" fmla="*/ 4496753 w 4876800"/>
                    <a:gd name="connsiteY4" fmla="*/ 1995488 h 4200525"/>
                    <a:gd name="connsiteX5" fmla="*/ 4496753 w 4876800"/>
                    <a:gd name="connsiteY5" fmla="*/ 785813 h 4200525"/>
                    <a:gd name="connsiteX6" fmla="*/ 4425315 w 4876800"/>
                    <a:gd name="connsiteY6" fmla="*/ 714375 h 4200525"/>
                    <a:gd name="connsiteX7" fmla="*/ 2603183 w 4876800"/>
                    <a:gd name="connsiteY7" fmla="*/ 714375 h 4200525"/>
                    <a:gd name="connsiteX8" fmla="*/ 2531745 w 4876800"/>
                    <a:gd name="connsiteY8" fmla="*/ 785813 h 4200525"/>
                    <a:gd name="connsiteX9" fmla="*/ 2531745 w 4876800"/>
                    <a:gd name="connsiteY9" fmla="*/ 1010603 h 4200525"/>
                    <a:gd name="connsiteX10" fmla="*/ 2603183 w 4876800"/>
                    <a:gd name="connsiteY10" fmla="*/ 1082040 h 4200525"/>
                    <a:gd name="connsiteX11" fmla="*/ 2674620 w 4876800"/>
                    <a:gd name="connsiteY11" fmla="*/ 1010603 h 4200525"/>
                    <a:gd name="connsiteX12" fmla="*/ 2674620 w 4876800"/>
                    <a:gd name="connsiteY12" fmla="*/ 857250 h 4200525"/>
                    <a:gd name="connsiteX13" fmla="*/ 4353878 w 4876800"/>
                    <a:gd name="connsiteY13" fmla="*/ 857250 h 4200525"/>
                    <a:gd name="connsiteX14" fmla="*/ 4353878 w 4876800"/>
                    <a:gd name="connsiteY14" fmla="*/ 1925003 h 4200525"/>
                    <a:gd name="connsiteX15" fmla="*/ 4353878 w 4876800"/>
                    <a:gd name="connsiteY15" fmla="*/ 1925003 h 4200525"/>
                    <a:gd name="connsiteX16" fmla="*/ 2674620 w 4876800"/>
                    <a:gd name="connsiteY16" fmla="*/ 1925003 h 4200525"/>
                    <a:gd name="connsiteX17" fmla="*/ 2674620 w 4876800"/>
                    <a:gd name="connsiteY17" fmla="*/ 1925003 h 4200525"/>
                    <a:gd name="connsiteX18" fmla="*/ 2674620 w 4876800"/>
                    <a:gd name="connsiteY18" fmla="*/ 1248728 h 4200525"/>
                    <a:gd name="connsiteX19" fmla="*/ 2603183 w 4876800"/>
                    <a:gd name="connsiteY19" fmla="*/ 1177290 h 4200525"/>
                    <a:gd name="connsiteX20" fmla="*/ 2531745 w 4876800"/>
                    <a:gd name="connsiteY20" fmla="*/ 1248728 h 4200525"/>
                    <a:gd name="connsiteX21" fmla="*/ 2531745 w 4876800"/>
                    <a:gd name="connsiteY21" fmla="*/ 1996440 h 4200525"/>
                    <a:gd name="connsiteX22" fmla="*/ 2603183 w 4876800"/>
                    <a:gd name="connsiteY22" fmla="*/ 2067878 h 4200525"/>
                    <a:gd name="connsiteX23" fmla="*/ 3189923 w 4876800"/>
                    <a:gd name="connsiteY23" fmla="*/ 2067878 h 4200525"/>
                    <a:gd name="connsiteX24" fmla="*/ 3189923 w 4876800"/>
                    <a:gd name="connsiteY24" fmla="*/ 2245043 h 4200525"/>
                    <a:gd name="connsiteX25" fmla="*/ 2322195 w 4876800"/>
                    <a:gd name="connsiteY25" fmla="*/ 2245043 h 4200525"/>
                    <a:gd name="connsiteX26" fmla="*/ 2322195 w 4876800"/>
                    <a:gd name="connsiteY26" fmla="*/ 2045018 h 4200525"/>
                    <a:gd name="connsiteX27" fmla="*/ 1689735 w 4876800"/>
                    <a:gd name="connsiteY27" fmla="*/ 1204913 h 4200525"/>
                    <a:gd name="connsiteX28" fmla="*/ 1881188 w 4876800"/>
                    <a:gd name="connsiteY28" fmla="*/ 823913 h 4200525"/>
                    <a:gd name="connsiteX29" fmla="*/ 1881188 w 4876800"/>
                    <a:gd name="connsiteY29" fmla="*/ 823913 h 4200525"/>
                    <a:gd name="connsiteX30" fmla="*/ 1881188 w 4876800"/>
                    <a:gd name="connsiteY30" fmla="*/ 475298 h 4200525"/>
                    <a:gd name="connsiteX31" fmla="*/ 1405890 w 4876800"/>
                    <a:gd name="connsiteY31" fmla="*/ 0 h 4200525"/>
                    <a:gd name="connsiteX32" fmla="*/ 929640 w 4876800"/>
                    <a:gd name="connsiteY32" fmla="*/ 475298 h 4200525"/>
                    <a:gd name="connsiteX33" fmla="*/ 929640 w 4876800"/>
                    <a:gd name="connsiteY33" fmla="*/ 822960 h 4200525"/>
                    <a:gd name="connsiteX34" fmla="*/ 929640 w 4876800"/>
                    <a:gd name="connsiteY34" fmla="*/ 822960 h 4200525"/>
                    <a:gd name="connsiteX35" fmla="*/ 1121093 w 4876800"/>
                    <a:gd name="connsiteY35" fmla="*/ 1203960 h 4200525"/>
                    <a:gd name="connsiteX36" fmla="*/ 488633 w 4876800"/>
                    <a:gd name="connsiteY36" fmla="*/ 2044065 h 4200525"/>
                    <a:gd name="connsiteX37" fmla="*/ 488633 w 4876800"/>
                    <a:gd name="connsiteY37" fmla="*/ 2244090 h 4200525"/>
                    <a:gd name="connsiteX38" fmla="*/ 71438 w 4876800"/>
                    <a:gd name="connsiteY38" fmla="*/ 2244090 h 4200525"/>
                    <a:gd name="connsiteX39" fmla="*/ 0 w 4876800"/>
                    <a:gd name="connsiteY39" fmla="*/ 2315528 h 4200525"/>
                    <a:gd name="connsiteX40" fmla="*/ 0 w 4876800"/>
                    <a:gd name="connsiteY40" fmla="*/ 2774633 h 4200525"/>
                    <a:gd name="connsiteX41" fmla="*/ 71438 w 4876800"/>
                    <a:gd name="connsiteY41" fmla="*/ 2846070 h 4200525"/>
                    <a:gd name="connsiteX42" fmla="*/ 301943 w 4876800"/>
                    <a:gd name="connsiteY42" fmla="*/ 2846070 h 4200525"/>
                    <a:gd name="connsiteX43" fmla="*/ 301943 w 4876800"/>
                    <a:gd name="connsiteY43" fmla="*/ 3333750 h 4200525"/>
                    <a:gd name="connsiteX44" fmla="*/ 373380 w 4876800"/>
                    <a:gd name="connsiteY44" fmla="*/ 3405188 h 4200525"/>
                    <a:gd name="connsiteX45" fmla="*/ 444818 w 4876800"/>
                    <a:gd name="connsiteY45" fmla="*/ 3333750 h 4200525"/>
                    <a:gd name="connsiteX46" fmla="*/ 444818 w 4876800"/>
                    <a:gd name="connsiteY46" fmla="*/ 2846070 h 4200525"/>
                    <a:gd name="connsiteX47" fmla="*/ 4433888 w 4876800"/>
                    <a:gd name="connsiteY47" fmla="*/ 2846070 h 4200525"/>
                    <a:gd name="connsiteX48" fmla="*/ 4433888 w 4876800"/>
                    <a:gd name="connsiteY48" fmla="*/ 4130040 h 4200525"/>
                    <a:gd name="connsiteX49" fmla="*/ 4505325 w 4876800"/>
                    <a:gd name="connsiteY49" fmla="*/ 4201478 h 4200525"/>
                    <a:gd name="connsiteX50" fmla="*/ 4576763 w 4876800"/>
                    <a:gd name="connsiteY50" fmla="*/ 4130040 h 4200525"/>
                    <a:gd name="connsiteX51" fmla="*/ 4576763 w 4876800"/>
                    <a:gd name="connsiteY51" fmla="*/ 2846070 h 4200525"/>
                    <a:gd name="connsiteX52" fmla="*/ 4807268 w 4876800"/>
                    <a:gd name="connsiteY52" fmla="*/ 2846070 h 4200525"/>
                    <a:gd name="connsiteX53" fmla="*/ 4878705 w 4876800"/>
                    <a:gd name="connsiteY53" fmla="*/ 2774633 h 4200525"/>
                    <a:gd name="connsiteX54" fmla="*/ 4878705 w 4876800"/>
                    <a:gd name="connsiteY54" fmla="*/ 2315528 h 4200525"/>
                    <a:gd name="connsiteX55" fmla="*/ 4805363 w 4876800"/>
                    <a:gd name="connsiteY55" fmla="*/ 2244090 h 4200525"/>
                    <a:gd name="connsiteX56" fmla="*/ 3332798 w 4876800"/>
                    <a:gd name="connsiteY56" fmla="*/ 2066925 h 4200525"/>
                    <a:gd name="connsiteX57" fmla="*/ 3695700 w 4876800"/>
                    <a:gd name="connsiteY57" fmla="*/ 2066925 h 4200525"/>
                    <a:gd name="connsiteX58" fmla="*/ 3695700 w 4876800"/>
                    <a:gd name="connsiteY58" fmla="*/ 2244090 h 4200525"/>
                    <a:gd name="connsiteX59" fmla="*/ 3332798 w 4876800"/>
                    <a:gd name="connsiteY59" fmla="*/ 2244090 h 4200525"/>
                    <a:gd name="connsiteX60" fmla="*/ 3332798 w 4876800"/>
                    <a:gd name="connsiteY60" fmla="*/ 2066925 h 4200525"/>
                    <a:gd name="connsiteX61" fmla="*/ 1364933 w 4876800"/>
                    <a:gd name="connsiteY61" fmla="*/ 1537335 h 4200525"/>
                    <a:gd name="connsiteX62" fmla="*/ 1445895 w 4876800"/>
                    <a:gd name="connsiteY62" fmla="*/ 1537335 h 4200525"/>
                    <a:gd name="connsiteX63" fmla="*/ 1536383 w 4876800"/>
                    <a:gd name="connsiteY63" fmla="*/ 1929765 h 4200525"/>
                    <a:gd name="connsiteX64" fmla="*/ 1405890 w 4876800"/>
                    <a:gd name="connsiteY64" fmla="*/ 2049780 h 4200525"/>
                    <a:gd name="connsiteX65" fmla="*/ 1275398 w 4876800"/>
                    <a:gd name="connsiteY65" fmla="*/ 1929765 h 4200525"/>
                    <a:gd name="connsiteX66" fmla="*/ 1364933 w 4876800"/>
                    <a:gd name="connsiteY66" fmla="*/ 1537335 h 4200525"/>
                    <a:gd name="connsiteX67" fmla="*/ 1459230 w 4876800"/>
                    <a:gd name="connsiteY67" fmla="*/ 1394460 h 4200525"/>
                    <a:gd name="connsiteX68" fmla="*/ 1351598 w 4876800"/>
                    <a:gd name="connsiteY68" fmla="*/ 1394460 h 4200525"/>
                    <a:gd name="connsiteX69" fmla="*/ 1305878 w 4876800"/>
                    <a:gd name="connsiteY69" fmla="*/ 1305878 h 4200525"/>
                    <a:gd name="connsiteX70" fmla="*/ 1364933 w 4876800"/>
                    <a:gd name="connsiteY70" fmla="*/ 1299210 h 4200525"/>
                    <a:gd name="connsiteX71" fmla="*/ 1371600 w 4876800"/>
                    <a:gd name="connsiteY71" fmla="*/ 1299210 h 4200525"/>
                    <a:gd name="connsiteX72" fmla="*/ 1394460 w 4876800"/>
                    <a:gd name="connsiteY72" fmla="*/ 1298258 h 4200525"/>
                    <a:gd name="connsiteX73" fmla="*/ 1404938 w 4876800"/>
                    <a:gd name="connsiteY73" fmla="*/ 1298258 h 4200525"/>
                    <a:gd name="connsiteX74" fmla="*/ 1415415 w 4876800"/>
                    <a:gd name="connsiteY74" fmla="*/ 1298258 h 4200525"/>
                    <a:gd name="connsiteX75" fmla="*/ 1438275 w 4876800"/>
                    <a:gd name="connsiteY75" fmla="*/ 1299210 h 4200525"/>
                    <a:gd name="connsiteX76" fmla="*/ 1444943 w 4876800"/>
                    <a:gd name="connsiteY76" fmla="*/ 1299210 h 4200525"/>
                    <a:gd name="connsiteX77" fmla="*/ 1503998 w 4876800"/>
                    <a:gd name="connsiteY77" fmla="*/ 1305878 h 4200525"/>
                    <a:gd name="connsiteX78" fmla="*/ 1459230 w 4876800"/>
                    <a:gd name="connsiteY78" fmla="*/ 1394460 h 4200525"/>
                    <a:gd name="connsiteX79" fmla="*/ 1072515 w 4876800"/>
                    <a:gd name="connsiteY79" fmla="*/ 475298 h 4200525"/>
                    <a:gd name="connsiteX80" fmla="*/ 1405890 w 4876800"/>
                    <a:gd name="connsiteY80" fmla="*/ 141923 h 4200525"/>
                    <a:gd name="connsiteX81" fmla="*/ 1739265 w 4876800"/>
                    <a:gd name="connsiteY81" fmla="*/ 475298 h 4200525"/>
                    <a:gd name="connsiteX82" fmla="*/ 1739265 w 4876800"/>
                    <a:gd name="connsiteY82" fmla="*/ 567690 h 4200525"/>
                    <a:gd name="connsiteX83" fmla="*/ 1550670 w 4876800"/>
                    <a:gd name="connsiteY83" fmla="*/ 385763 h 4200525"/>
                    <a:gd name="connsiteX84" fmla="*/ 1488758 w 4876800"/>
                    <a:gd name="connsiteY84" fmla="*/ 340043 h 4200525"/>
                    <a:gd name="connsiteX85" fmla="*/ 1421130 w 4876800"/>
                    <a:gd name="connsiteY85" fmla="*/ 377190 h 4200525"/>
                    <a:gd name="connsiteX86" fmla="*/ 1072515 w 4876800"/>
                    <a:gd name="connsiteY86" fmla="*/ 575310 h 4200525"/>
                    <a:gd name="connsiteX87" fmla="*/ 1072515 w 4876800"/>
                    <a:gd name="connsiteY87" fmla="*/ 475298 h 4200525"/>
                    <a:gd name="connsiteX88" fmla="*/ 1072515 w 4876800"/>
                    <a:gd name="connsiteY88" fmla="*/ 717233 h 4200525"/>
                    <a:gd name="connsiteX89" fmla="*/ 1473518 w 4876800"/>
                    <a:gd name="connsiteY89" fmla="*/ 537210 h 4200525"/>
                    <a:gd name="connsiteX90" fmla="*/ 1738313 w 4876800"/>
                    <a:gd name="connsiteY90" fmla="*/ 713423 h 4200525"/>
                    <a:gd name="connsiteX91" fmla="*/ 1738313 w 4876800"/>
                    <a:gd name="connsiteY91" fmla="*/ 822960 h 4200525"/>
                    <a:gd name="connsiteX92" fmla="*/ 1419225 w 4876800"/>
                    <a:gd name="connsiteY92" fmla="*/ 1155383 h 4200525"/>
                    <a:gd name="connsiteX93" fmla="*/ 1406843 w 4876800"/>
                    <a:gd name="connsiteY93" fmla="*/ 1155383 h 4200525"/>
                    <a:gd name="connsiteX94" fmla="*/ 1405890 w 4876800"/>
                    <a:gd name="connsiteY94" fmla="*/ 1155383 h 4200525"/>
                    <a:gd name="connsiteX95" fmla="*/ 1404938 w 4876800"/>
                    <a:gd name="connsiteY95" fmla="*/ 1155383 h 4200525"/>
                    <a:gd name="connsiteX96" fmla="*/ 1392555 w 4876800"/>
                    <a:gd name="connsiteY96" fmla="*/ 1155383 h 4200525"/>
                    <a:gd name="connsiteX97" fmla="*/ 1073468 w 4876800"/>
                    <a:gd name="connsiteY97" fmla="*/ 822960 h 4200525"/>
                    <a:gd name="connsiteX98" fmla="*/ 1072515 w 4876800"/>
                    <a:gd name="connsiteY98" fmla="*/ 717233 h 4200525"/>
                    <a:gd name="connsiteX99" fmla="*/ 631508 w 4876800"/>
                    <a:gd name="connsiteY99" fmla="*/ 2044065 h 4200525"/>
                    <a:gd name="connsiteX100" fmla="*/ 864870 w 4876800"/>
                    <a:gd name="connsiteY100" fmla="*/ 1522095 h 4200525"/>
                    <a:gd name="connsiteX101" fmla="*/ 1163955 w 4876800"/>
                    <a:gd name="connsiteY101" fmla="*/ 1341120 h 4200525"/>
                    <a:gd name="connsiteX102" fmla="*/ 1233488 w 4876800"/>
                    <a:gd name="connsiteY102" fmla="*/ 1475423 h 4200525"/>
                    <a:gd name="connsiteX103" fmla="*/ 1126808 w 4876800"/>
                    <a:gd name="connsiteY103" fmla="*/ 1938338 h 4200525"/>
                    <a:gd name="connsiteX104" fmla="*/ 1147763 w 4876800"/>
                    <a:gd name="connsiteY104" fmla="*/ 2006918 h 4200525"/>
                    <a:gd name="connsiteX105" fmla="*/ 1357313 w 4876800"/>
                    <a:gd name="connsiteY105" fmla="*/ 2198370 h 4200525"/>
                    <a:gd name="connsiteX106" fmla="*/ 1404938 w 4876800"/>
                    <a:gd name="connsiteY106" fmla="*/ 2217420 h 4200525"/>
                    <a:gd name="connsiteX107" fmla="*/ 1452563 w 4876800"/>
                    <a:gd name="connsiteY107" fmla="*/ 2198370 h 4200525"/>
                    <a:gd name="connsiteX108" fmla="*/ 1662113 w 4876800"/>
                    <a:gd name="connsiteY108" fmla="*/ 2006918 h 4200525"/>
                    <a:gd name="connsiteX109" fmla="*/ 1683068 w 4876800"/>
                    <a:gd name="connsiteY109" fmla="*/ 1938338 h 4200525"/>
                    <a:gd name="connsiteX110" fmla="*/ 1576388 w 4876800"/>
                    <a:gd name="connsiteY110" fmla="*/ 1475423 h 4200525"/>
                    <a:gd name="connsiteX111" fmla="*/ 1645920 w 4876800"/>
                    <a:gd name="connsiteY111" fmla="*/ 1341120 h 4200525"/>
                    <a:gd name="connsiteX112" fmla="*/ 1945005 w 4876800"/>
                    <a:gd name="connsiteY112" fmla="*/ 1522095 h 4200525"/>
                    <a:gd name="connsiteX113" fmla="*/ 2178368 w 4876800"/>
                    <a:gd name="connsiteY113" fmla="*/ 2044065 h 4200525"/>
                    <a:gd name="connsiteX114" fmla="*/ 2178368 w 4876800"/>
                    <a:gd name="connsiteY114" fmla="*/ 2244090 h 4200525"/>
                    <a:gd name="connsiteX115" fmla="*/ 631508 w 4876800"/>
                    <a:gd name="connsiteY115" fmla="*/ 2244090 h 4200525"/>
                    <a:gd name="connsiteX116" fmla="*/ 631508 w 4876800"/>
                    <a:gd name="connsiteY116" fmla="*/ 2044065 h 4200525"/>
                    <a:gd name="connsiteX117" fmla="*/ 4733925 w 4876800"/>
                    <a:gd name="connsiteY117" fmla="*/ 2703195 h 4200525"/>
                    <a:gd name="connsiteX118" fmla="*/ 4733925 w 4876800"/>
                    <a:gd name="connsiteY118" fmla="*/ 2703195 h 4200525"/>
                    <a:gd name="connsiteX119" fmla="*/ 142875 w 4876800"/>
                    <a:gd name="connsiteY119" fmla="*/ 2703195 h 4200525"/>
                    <a:gd name="connsiteX120" fmla="*/ 142875 w 4876800"/>
                    <a:gd name="connsiteY120" fmla="*/ 2703195 h 4200525"/>
                    <a:gd name="connsiteX121" fmla="*/ 142875 w 4876800"/>
                    <a:gd name="connsiteY121" fmla="*/ 2386965 h 4200525"/>
                    <a:gd name="connsiteX122" fmla="*/ 142875 w 4876800"/>
                    <a:gd name="connsiteY122" fmla="*/ 2386965 h 4200525"/>
                    <a:gd name="connsiteX123" fmla="*/ 4733925 w 4876800"/>
                    <a:gd name="connsiteY123" fmla="*/ 2386965 h 4200525"/>
                    <a:gd name="connsiteX124" fmla="*/ 4733925 w 4876800"/>
                    <a:gd name="connsiteY124" fmla="*/ 2386965 h 4200525"/>
                    <a:gd name="connsiteX125" fmla="*/ 4733925 w 4876800"/>
                    <a:gd name="connsiteY125" fmla="*/ 2386965 h 4200525"/>
                    <a:gd name="connsiteX126" fmla="*/ 4733925 w 4876800"/>
                    <a:gd name="connsiteY126" fmla="*/ 2386965 h 4200525"/>
                    <a:gd name="connsiteX127" fmla="*/ 4733925 w 4876800"/>
                    <a:gd name="connsiteY127" fmla="*/ 2703195 h 42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876800" h="4200525">
                      <a:moveTo>
                        <a:pt x="4805363" y="2244090"/>
                      </a:moveTo>
                      <a:lnTo>
                        <a:pt x="3838575" y="2244090"/>
                      </a:lnTo>
                      <a:lnTo>
                        <a:pt x="3838575" y="2066925"/>
                      </a:lnTo>
                      <a:lnTo>
                        <a:pt x="4425315" y="2066925"/>
                      </a:lnTo>
                      <a:cubicBezTo>
                        <a:pt x="4464368" y="2066925"/>
                        <a:pt x="4496753" y="2035493"/>
                        <a:pt x="4496753" y="1995488"/>
                      </a:cubicBezTo>
                      <a:lnTo>
                        <a:pt x="4496753" y="785813"/>
                      </a:lnTo>
                      <a:cubicBezTo>
                        <a:pt x="4496753" y="746760"/>
                        <a:pt x="4465320" y="714375"/>
                        <a:pt x="4425315" y="714375"/>
                      </a:cubicBezTo>
                      <a:lnTo>
                        <a:pt x="2603183" y="714375"/>
                      </a:lnTo>
                      <a:cubicBezTo>
                        <a:pt x="2564130" y="714375"/>
                        <a:pt x="2531745" y="745808"/>
                        <a:pt x="2531745" y="785813"/>
                      </a:cubicBezTo>
                      <a:lnTo>
                        <a:pt x="2531745" y="1010603"/>
                      </a:lnTo>
                      <a:cubicBezTo>
                        <a:pt x="2531745" y="1049655"/>
                        <a:pt x="2563178" y="1082040"/>
                        <a:pt x="2603183" y="1082040"/>
                      </a:cubicBezTo>
                      <a:cubicBezTo>
                        <a:pt x="2643188" y="1082040"/>
                        <a:pt x="2674620" y="1050608"/>
                        <a:pt x="2674620" y="1010603"/>
                      </a:cubicBezTo>
                      <a:lnTo>
                        <a:pt x="2674620" y="857250"/>
                      </a:lnTo>
                      <a:lnTo>
                        <a:pt x="4353878" y="857250"/>
                      </a:lnTo>
                      <a:lnTo>
                        <a:pt x="4353878" y="1925003"/>
                      </a:lnTo>
                      <a:lnTo>
                        <a:pt x="4353878" y="1925003"/>
                      </a:lnTo>
                      <a:lnTo>
                        <a:pt x="2674620" y="1925003"/>
                      </a:lnTo>
                      <a:lnTo>
                        <a:pt x="2674620" y="1925003"/>
                      </a:lnTo>
                      <a:lnTo>
                        <a:pt x="2674620" y="1248728"/>
                      </a:lnTo>
                      <a:cubicBezTo>
                        <a:pt x="2674620" y="1209675"/>
                        <a:pt x="2643188" y="1177290"/>
                        <a:pt x="2603183" y="1177290"/>
                      </a:cubicBezTo>
                      <a:cubicBezTo>
                        <a:pt x="2563178" y="1177290"/>
                        <a:pt x="2531745" y="1208723"/>
                        <a:pt x="2531745" y="1248728"/>
                      </a:cubicBezTo>
                      <a:lnTo>
                        <a:pt x="2531745" y="1996440"/>
                      </a:lnTo>
                      <a:cubicBezTo>
                        <a:pt x="2531745" y="2035493"/>
                        <a:pt x="2563178" y="2067878"/>
                        <a:pt x="2603183" y="2067878"/>
                      </a:cubicBezTo>
                      <a:lnTo>
                        <a:pt x="3189923" y="2067878"/>
                      </a:lnTo>
                      <a:lnTo>
                        <a:pt x="3189923" y="2245043"/>
                      </a:lnTo>
                      <a:lnTo>
                        <a:pt x="2322195" y="2245043"/>
                      </a:lnTo>
                      <a:lnTo>
                        <a:pt x="2322195" y="2045018"/>
                      </a:lnTo>
                      <a:cubicBezTo>
                        <a:pt x="2322195" y="1664018"/>
                        <a:pt x="2052638" y="1326833"/>
                        <a:pt x="1689735" y="1204913"/>
                      </a:cubicBezTo>
                      <a:cubicBezTo>
                        <a:pt x="1805940" y="1118235"/>
                        <a:pt x="1881188" y="980123"/>
                        <a:pt x="1881188" y="823913"/>
                      </a:cubicBezTo>
                      <a:lnTo>
                        <a:pt x="1881188" y="823913"/>
                      </a:lnTo>
                      <a:lnTo>
                        <a:pt x="1881188" y="475298"/>
                      </a:lnTo>
                      <a:cubicBezTo>
                        <a:pt x="1881188" y="213360"/>
                        <a:pt x="1667828" y="0"/>
                        <a:pt x="1405890" y="0"/>
                      </a:cubicBezTo>
                      <a:cubicBezTo>
                        <a:pt x="1143953" y="0"/>
                        <a:pt x="929640" y="213360"/>
                        <a:pt x="929640" y="475298"/>
                      </a:cubicBezTo>
                      <a:lnTo>
                        <a:pt x="929640" y="822960"/>
                      </a:lnTo>
                      <a:lnTo>
                        <a:pt x="929640" y="822960"/>
                      </a:lnTo>
                      <a:cubicBezTo>
                        <a:pt x="929640" y="978218"/>
                        <a:pt x="1004888" y="1117283"/>
                        <a:pt x="1121093" y="1203960"/>
                      </a:cubicBezTo>
                      <a:cubicBezTo>
                        <a:pt x="758190" y="1325880"/>
                        <a:pt x="488633" y="1663065"/>
                        <a:pt x="488633" y="2044065"/>
                      </a:cubicBezTo>
                      <a:lnTo>
                        <a:pt x="488633" y="2244090"/>
                      </a:lnTo>
                      <a:lnTo>
                        <a:pt x="71438" y="2244090"/>
                      </a:lnTo>
                      <a:cubicBezTo>
                        <a:pt x="32385" y="2244090"/>
                        <a:pt x="0" y="2275523"/>
                        <a:pt x="0" y="2315528"/>
                      </a:cubicBezTo>
                      <a:lnTo>
                        <a:pt x="0" y="2774633"/>
                      </a:lnTo>
                      <a:cubicBezTo>
                        <a:pt x="0" y="2813685"/>
                        <a:pt x="31433" y="2846070"/>
                        <a:pt x="71438" y="2846070"/>
                      </a:cubicBezTo>
                      <a:lnTo>
                        <a:pt x="301943" y="2846070"/>
                      </a:lnTo>
                      <a:lnTo>
                        <a:pt x="301943" y="3333750"/>
                      </a:lnTo>
                      <a:cubicBezTo>
                        <a:pt x="301943" y="3372803"/>
                        <a:pt x="333375" y="3405188"/>
                        <a:pt x="373380" y="3405188"/>
                      </a:cubicBezTo>
                      <a:cubicBezTo>
                        <a:pt x="413385" y="3405188"/>
                        <a:pt x="444818" y="3373755"/>
                        <a:pt x="444818" y="3333750"/>
                      </a:cubicBezTo>
                      <a:lnTo>
                        <a:pt x="444818" y="2846070"/>
                      </a:lnTo>
                      <a:lnTo>
                        <a:pt x="4433888" y="2846070"/>
                      </a:lnTo>
                      <a:lnTo>
                        <a:pt x="4433888" y="4130040"/>
                      </a:lnTo>
                      <a:cubicBezTo>
                        <a:pt x="4433888" y="4169093"/>
                        <a:pt x="4465320" y="4201478"/>
                        <a:pt x="4505325" y="4201478"/>
                      </a:cubicBezTo>
                      <a:cubicBezTo>
                        <a:pt x="4545330" y="4201478"/>
                        <a:pt x="4576763" y="4170045"/>
                        <a:pt x="4576763" y="4130040"/>
                      </a:cubicBezTo>
                      <a:lnTo>
                        <a:pt x="4576763" y="2846070"/>
                      </a:lnTo>
                      <a:lnTo>
                        <a:pt x="4807268" y="2846070"/>
                      </a:lnTo>
                      <a:cubicBezTo>
                        <a:pt x="4846320" y="2846070"/>
                        <a:pt x="4878705" y="2814638"/>
                        <a:pt x="4878705" y="2774633"/>
                      </a:cubicBezTo>
                      <a:lnTo>
                        <a:pt x="4878705" y="2315528"/>
                      </a:lnTo>
                      <a:cubicBezTo>
                        <a:pt x="4876800" y="2276475"/>
                        <a:pt x="4845368" y="2244090"/>
                        <a:pt x="4805363" y="2244090"/>
                      </a:cubicBezTo>
                      <a:close/>
                      <a:moveTo>
                        <a:pt x="3332798" y="2066925"/>
                      </a:moveTo>
                      <a:lnTo>
                        <a:pt x="3695700" y="2066925"/>
                      </a:lnTo>
                      <a:lnTo>
                        <a:pt x="3695700" y="2244090"/>
                      </a:lnTo>
                      <a:lnTo>
                        <a:pt x="3332798" y="2244090"/>
                      </a:lnTo>
                      <a:lnTo>
                        <a:pt x="3332798" y="2066925"/>
                      </a:lnTo>
                      <a:close/>
                      <a:moveTo>
                        <a:pt x="1364933" y="1537335"/>
                      </a:moveTo>
                      <a:lnTo>
                        <a:pt x="1445895" y="1537335"/>
                      </a:lnTo>
                      <a:lnTo>
                        <a:pt x="1536383" y="1929765"/>
                      </a:lnTo>
                      <a:lnTo>
                        <a:pt x="1405890" y="2049780"/>
                      </a:lnTo>
                      <a:lnTo>
                        <a:pt x="1275398" y="1929765"/>
                      </a:lnTo>
                      <a:lnTo>
                        <a:pt x="1364933" y="1537335"/>
                      </a:lnTo>
                      <a:close/>
                      <a:moveTo>
                        <a:pt x="1459230" y="1394460"/>
                      </a:moveTo>
                      <a:lnTo>
                        <a:pt x="1351598" y="1394460"/>
                      </a:lnTo>
                      <a:lnTo>
                        <a:pt x="1305878" y="1305878"/>
                      </a:lnTo>
                      <a:cubicBezTo>
                        <a:pt x="1325880" y="1303020"/>
                        <a:pt x="1344930" y="1301115"/>
                        <a:pt x="1364933" y="1299210"/>
                      </a:cubicBezTo>
                      <a:cubicBezTo>
                        <a:pt x="1366838" y="1299210"/>
                        <a:pt x="1369695" y="1299210"/>
                        <a:pt x="1371600" y="1299210"/>
                      </a:cubicBezTo>
                      <a:cubicBezTo>
                        <a:pt x="1379220" y="1299210"/>
                        <a:pt x="1386840" y="1298258"/>
                        <a:pt x="1394460" y="1298258"/>
                      </a:cubicBezTo>
                      <a:cubicBezTo>
                        <a:pt x="1398270" y="1298258"/>
                        <a:pt x="1401128" y="1298258"/>
                        <a:pt x="1404938" y="1298258"/>
                      </a:cubicBezTo>
                      <a:cubicBezTo>
                        <a:pt x="1408748" y="1298258"/>
                        <a:pt x="1411605" y="1298258"/>
                        <a:pt x="1415415" y="1298258"/>
                      </a:cubicBezTo>
                      <a:cubicBezTo>
                        <a:pt x="1423035" y="1298258"/>
                        <a:pt x="1430655" y="1298258"/>
                        <a:pt x="1438275" y="1299210"/>
                      </a:cubicBezTo>
                      <a:cubicBezTo>
                        <a:pt x="1440180" y="1299210"/>
                        <a:pt x="1443038" y="1299210"/>
                        <a:pt x="1444943" y="1299210"/>
                      </a:cubicBezTo>
                      <a:cubicBezTo>
                        <a:pt x="1464945" y="1300163"/>
                        <a:pt x="1483995" y="1303020"/>
                        <a:pt x="1503998" y="1305878"/>
                      </a:cubicBezTo>
                      <a:lnTo>
                        <a:pt x="1459230" y="1394460"/>
                      </a:lnTo>
                      <a:close/>
                      <a:moveTo>
                        <a:pt x="1072515" y="475298"/>
                      </a:moveTo>
                      <a:cubicBezTo>
                        <a:pt x="1072515" y="291465"/>
                        <a:pt x="1222058" y="141923"/>
                        <a:pt x="1405890" y="141923"/>
                      </a:cubicBezTo>
                      <a:cubicBezTo>
                        <a:pt x="1589723" y="141923"/>
                        <a:pt x="1739265" y="291465"/>
                        <a:pt x="1739265" y="475298"/>
                      </a:cubicBezTo>
                      <a:lnTo>
                        <a:pt x="1739265" y="567690"/>
                      </a:lnTo>
                      <a:cubicBezTo>
                        <a:pt x="1607820" y="528638"/>
                        <a:pt x="1553528" y="392430"/>
                        <a:pt x="1550670" y="385763"/>
                      </a:cubicBezTo>
                      <a:cubicBezTo>
                        <a:pt x="1541145" y="360045"/>
                        <a:pt x="1516380" y="341948"/>
                        <a:pt x="1488758" y="340043"/>
                      </a:cubicBezTo>
                      <a:cubicBezTo>
                        <a:pt x="1461135" y="338138"/>
                        <a:pt x="1434465" y="352425"/>
                        <a:pt x="1421130" y="377190"/>
                      </a:cubicBezTo>
                      <a:cubicBezTo>
                        <a:pt x="1417320" y="384810"/>
                        <a:pt x="1322070" y="547688"/>
                        <a:pt x="1072515" y="575310"/>
                      </a:cubicBezTo>
                      <a:lnTo>
                        <a:pt x="1072515" y="475298"/>
                      </a:lnTo>
                      <a:close/>
                      <a:moveTo>
                        <a:pt x="1072515" y="717233"/>
                      </a:moveTo>
                      <a:cubicBezTo>
                        <a:pt x="1274445" y="700088"/>
                        <a:pt x="1402080" y="609600"/>
                        <a:pt x="1473518" y="537210"/>
                      </a:cubicBezTo>
                      <a:cubicBezTo>
                        <a:pt x="1523048" y="606743"/>
                        <a:pt x="1607820" y="690563"/>
                        <a:pt x="1738313" y="713423"/>
                      </a:cubicBezTo>
                      <a:lnTo>
                        <a:pt x="1738313" y="822960"/>
                      </a:lnTo>
                      <a:cubicBezTo>
                        <a:pt x="1738313" y="1002030"/>
                        <a:pt x="1596390" y="1148715"/>
                        <a:pt x="1419225" y="1155383"/>
                      </a:cubicBezTo>
                      <a:cubicBezTo>
                        <a:pt x="1415415" y="1155383"/>
                        <a:pt x="1410653" y="1155383"/>
                        <a:pt x="1406843" y="1155383"/>
                      </a:cubicBezTo>
                      <a:lnTo>
                        <a:pt x="1405890" y="1155383"/>
                      </a:lnTo>
                      <a:lnTo>
                        <a:pt x="1404938" y="1155383"/>
                      </a:lnTo>
                      <a:cubicBezTo>
                        <a:pt x="1401128" y="1155383"/>
                        <a:pt x="1396365" y="1155383"/>
                        <a:pt x="1392555" y="1155383"/>
                      </a:cubicBezTo>
                      <a:cubicBezTo>
                        <a:pt x="1215390" y="1147763"/>
                        <a:pt x="1073468" y="1002030"/>
                        <a:pt x="1073468" y="822960"/>
                      </a:cubicBezTo>
                      <a:lnTo>
                        <a:pt x="1072515" y="717233"/>
                      </a:lnTo>
                      <a:close/>
                      <a:moveTo>
                        <a:pt x="631508" y="2044065"/>
                      </a:moveTo>
                      <a:cubicBezTo>
                        <a:pt x="631508" y="1850708"/>
                        <a:pt x="714375" y="1664970"/>
                        <a:pt x="864870" y="1522095"/>
                      </a:cubicBezTo>
                      <a:cubicBezTo>
                        <a:pt x="950595" y="1440180"/>
                        <a:pt x="1054418" y="1379220"/>
                        <a:pt x="1163955" y="1341120"/>
                      </a:cubicBezTo>
                      <a:lnTo>
                        <a:pt x="1233488" y="1475423"/>
                      </a:lnTo>
                      <a:lnTo>
                        <a:pt x="1126808" y="1938338"/>
                      </a:lnTo>
                      <a:cubicBezTo>
                        <a:pt x="1121093" y="1963103"/>
                        <a:pt x="1129665" y="1989773"/>
                        <a:pt x="1147763" y="2006918"/>
                      </a:cubicBezTo>
                      <a:lnTo>
                        <a:pt x="1357313" y="2198370"/>
                      </a:lnTo>
                      <a:cubicBezTo>
                        <a:pt x="1370648" y="2210753"/>
                        <a:pt x="1387793" y="2217420"/>
                        <a:pt x="1404938" y="2217420"/>
                      </a:cubicBezTo>
                      <a:cubicBezTo>
                        <a:pt x="1422083" y="2217420"/>
                        <a:pt x="1439228" y="2210753"/>
                        <a:pt x="1452563" y="2198370"/>
                      </a:cubicBezTo>
                      <a:lnTo>
                        <a:pt x="1662113" y="2006918"/>
                      </a:lnTo>
                      <a:cubicBezTo>
                        <a:pt x="1681163" y="1989773"/>
                        <a:pt x="1688783" y="1963103"/>
                        <a:pt x="1683068" y="1938338"/>
                      </a:cubicBezTo>
                      <a:lnTo>
                        <a:pt x="1576388" y="1475423"/>
                      </a:lnTo>
                      <a:lnTo>
                        <a:pt x="1645920" y="1341120"/>
                      </a:lnTo>
                      <a:cubicBezTo>
                        <a:pt x="1756410" y="1379220"/>
                        <a:pt x="1859280" y="1440180"/>
                        <a:pt x="1945005" y="1522095"/>
                      </a:cubicBezTo>
                      <a:cubicBezTo>
                        <a:pt x="2095500" y="1664970"/>
                        <a:pt x="2178368" y="1850708"/>
                        <a:pt x="2178368" y="2044065"/>
                      </a:cubicBezTo>
                      <a:lnTo>
                        <a:pt x="2178368" y="2244090"/>
                      </a:lnTo>
                      <a:lnTo>
                        <a:pt x="631508" y="2244090"/>
                      </a:lnTo>
                      <a:lnTo>
                        <a:pt x="631508" y="2044065"/>
                      </a:lnTo>
                      <a:close/>
                      <a:moveTo>
                        <a:pt x="4733925" y="2703195"/>
                      </a:moveTo>
                      <a:lnTo>
                        <a:pt x="4733925" y="2703195"/>
                      </a:lnTo>
                      <a:lnTo>
                        <a:pt x="142875" y="2703195"/>
                      </a:lnTo>
                      <a:lnTo>
                        <a:pt x="142875" y="2703195"/>
                      </a:lnTo>
                      <a:lnTo>
                        <a:pt x="142875" y="2386965"/>
                      </a:lnTo>
                      <a:lnTo>
                        <a:pt x="142875" y="2386965"/>
                      </a:lnTo>
                      <a:lnTo>
                        <a:pt x="4733925" y="2386965"/>
                      </a:lnTo>
                      <a:lnTo>
                        <a:pt x="4733925" y="2386965"/>
                      </a:lnTo>
                      <a:lnTo>
                        <a:pt x="4733925" y="2386965"/>
                      </a:lnTo>
                      <a:lnTo>
                        <a:pt x="4733925" y="2386965"/>
                      </a:lnTo>
                      <a:lnTo>
                        <a:pt x="4733925" y="2703195"/>
                      </a:lnTo>
                      <a:close/>
                    </a:path>
                  </a:pathLst>
                </a:custGeom>
                <a:grpFill/>
                <a:ln w="9525" cap="flat">
                  <a:noFill/>
                  <a:prstDash val="solid"/>
                  <a:miter/>
                </a:ln>
              </p:spPr>
              <p:txBody>
                <a:bodyPr rtlCol="0" anchor="ctr">
                  <a:noAutofit/>
                </a:bodyPr>
                <a:lstStyle/>
                <a:p>
                  <a:endParaRPr lang="en-US" dirty="0"/>
                </a:p>
              </p:txBody>
            </p:sp>
            <p:sp>
              <p:nvSpPr>
                <p:cNvPr id="1507" name="Freeform: Shape 1506">
                  <a:extLst>
                    <a:ext uri="{FF2B5EF4-FFF2-40B4-BE49-F238E27FC236}">
                      <a16:creationId xmlns:a16="http://schemas.microsoft.com/office/drawing/2014/main" id="{5875FDEA-7F92-42AE-957B-14B42A40925C}"/>
                    </a:ext>
                  </a:extLst>
                </p:cNvPr>
                <p:cNvSpPr/>
                <p:nvPr/>
              </p:nvSpPr>
              <p:spPr>
                <a:xfrm>
                  <a:off x="3958590" y="4499610"/>
                  <a:ext cx="4267200" cy="1352550"/>
                </a:xfrm>
                <a:custGeom>
                  <a:avLst/>
                  <a:gdLst>
                    <a:gd name="connsiteX0" fmla="*/ 4203383 w 4267200"/>
                    <a:gd name="connsiteY0" fmla="*/ 797243 h 1352550"/>
                    <a:gd name="connsiteX1" fmla="*/ 4131945 w 4267200"/>
                    <a:gd name="connsiteY1" fmla="*/ 868680 h 1352550"/>
                    <a:gd name="connsiteX2" fmla="*/ 4131945 w 4267200"/>
                    <a:gd name="connsiteY2" fmla="*/ 1212533 h 1352550"/>
                    <a:gd name="connsiteX3" fmla="*/ 142875 w 4267200"/>
                    <a:gd name="connsiteY3" fmla="*/ 1212533 h 1352550"/>
                    <a:gd name="connsiteX4" fmla="*/ 142875 w 4267200"/>
                    <a:gd name="connsiteY4" fmla="*/ 71438 h 1352550"/>
                    <a:gd name="connsiteX5" fmla="*/ 71437 w 4267200"/>
                    <a:gd name="connsiteY5" fmla="*/ 0 h 1352550"/>
                    <a:gd name="connsiteX6" fmla="*/ 0 w 4267200"/>
                    <a:gd name="connsiteY6" fmla="*/ 71438 h 1352550"/>
                    <a:gd name="connsiteX7" fmla="*/ 0 w 4267200"/>
                    <a:gd name="connsiteY7" fmla="*/ 1282065 h 1352550"/>
                    <a:gd name="connsiteX8" fmla="*/ 71437 w 4267200"/>
                    <a:gd name="connsiteY8" fmla="*/ 1353503 h 1352550"/>
                    <a:gd name="connsiteX9" fmla="*/ 4202430 w 4267200"/>
                    <a:gd name="connsiteY9" fmla="*/ 1353503 h 1352550"/>
                    <a:gd name="connsiteX10" fmla="*/ 4273868 w 4267200"/>
                    <a:gd name="connsiteY10" fmla="*/ 1282065 h 1352550"/>
                    <a:gd name="connsiteX11" fmla="*/ 4273868 w 4267200"/>
                    <a:gd name="connsiteY11" fmla="*/ 867728 h 1352550"/>
                    <a:gd name="connsiteX12" fmla="*/ 4203383 w 4267200"/>
                    <a:gd name="connsiteY12" fmla="*/ 797243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7200" h="1352550">
                      <a:moveTo>
                        <a:pt x="4203383" y="797243"/>
                      </a:moveTo>
                      <a:cubicBezTo>
                        <a:pt x="4164330" y="797243"/>
                        <a:pt x="4131945" y="828675"/>
                        <a:pt x="4131945" y="868680"/>
                      </a:cubicBezTo>
                      <a:lnTo>
                        <a:pt x="4131945" y="1212533"/>
                      </a:lnTo>
                      <a:lnTo>
                        <a:pt x="142875" y="1212533"/>
                      </a:lnTo>
                      <a:lnTo>
                        <a:pt x="142875" y="71438"/>
                      </a:lnTo>
                      <a:cubicBezTo>
                        <a:pt x="142875" y="32385"/>
                        <a:pt x="111442" y="0"/>
                        <a:pt x="71437" y="0"/>
                      </a:cubicBezTo>
                      <a:cubicBezTo>
                        <a:pt x="32385" y="0"/>
                        <a:pt x="0" y="31433"/>
                        <a:pt x="0" y="71438"/>
                      </a:cubicBezTo>
                      <a:lnTo>
                        <a:pt x="0" y="1282065"/>
                      </a:lnTo>
                      <a:cubicBezTo>
                        <a:pt x="0" y="1321118"/>
                        <a:pt x="31433" y="1353503"/>
                        <a:pt x="71437" y="1353503"/>
                      </a:cubicBezTo>
                      <a:lnTo>
                        <a:pt x="4202430" y="1353503"/>
                      </a:lnTo>
                      <a:cubicBezTo>
                        <a:pt x="4241483" y="1353503"/>
                        <a:pt x="4273868" y="1322070"/>
                        <a:pt x="4273868" y="1282065"/>
                      </a:cubicBezTo>
                      <a:lnTo>
                        <a:pt x="4273868" y="867728"/>
                      </a:lnTo>
                      <a:cubicBezTo>
                        <a:pt x="4273868" y="828675"/>
                        <a:pt x="4242435" y="797243"/>
                        <a:pt x="4203383" y="797243"/>
                      </a:cubicBezTo>
                      <a:close/>
                    </a:path>
                  </a:pathLst>
                </a:custGeom>
                <a:grpFill/>
                <a:ln w="9525" cap="flat">
                  <a:noFill/>
                  <a:prstDash val="solid"/>
                  <a:miter/>
                </a:ln>
              </p:spPr>
              <p:txBody>
                <a:bodyPr rtlCol="0" anchor="ctr">
                  <a:noAutofit/>
                </a:bodyPr>
                <a:lstStyle/>
                <a:p>
                  <a:endParaRPr lang="en-US" dirty="0"/>
                </a:p>
              </p:txBody>
            </p:sp>
          </p:grpSp>
        </p:grpSp>
        <p:grpSp>
          <p:nvGrpSpPr>
            <p:cNvPr id="1491" name="Group 1490">
              <a:extLst>
                <a:ext uri="{FF2B5EF4-FFF2-40B4-BE49-F238E27FC236}">
                  <a16:creationId xmlns:a16="http://schemas.microsoft.com/office/drawing/2014/main" id="{FEB79833-7E57-45DB-80BD-0710F6386A25}"/>
                </a:ext>
              </a:extLst>
            </p:cNvPr>
            <p:cNvGrpSpPr/>
            <p:nvPr/>
          </p:nvGrpSpPr>
          <p:grpSpPr>
            <a:xfrm>
              <a:off x="9630453" y="4965547"/>
              <a:ext cx="1985974" cy="701229"/>
              <a:chOff x="9931775" y="4965547"/>
              <a:chExt cx="1985974" cy="701229"/>
            </a:xfrm>
          </p:grpSpPr>
          <p:grpSp>
            <p:nvGrpSpPr>
              <p:cNvPr id="1492" name="Group 1491">
                <a:extLst>
                  <a:ext uri="{FF2B5EF4-FFF2-40B4-BE49-F238E27FC236}">
                    <a16:creationId xmlns:a16="http://schemas.microsoft.com/office/drawing/2014/main" id="{C8C06ACD-4A53-4307-A941-0500CAC3483E}"/>
                  </a:ext>
                </a:extLst>
              </p:cNvPr>
              <p:cNvGrpSpPr/>
              <p:nvPr/>
            </p:nvGrpSpPr>
            <p:grpSpPr>
              <a:xfrm>
                <a:off x="9931775" y="4965547"/>
                <a:ext cx="1985974" cy="701229"/>
                <a:chOff x="277166" y="5217823"/>
                <a:chExt cx="1985974" cy="701229"/>
              </a:xfrm>
            </p:grpSpPr>
            <p:sp>
              <p:nvSpPr>
                <p:cNvPr id="1500" name="Rectangle: Rounded Corners 1499">
                  <a:extLst>
                    <a:ext uri="{FF2B5EF4-FFF2-40B4-BE49-F238E27FC236}">
                      <a16:creationId xmlns:a16="http://schemas.microsoft.com/office/drawing/2014/main" id="{5690E237-5BB4-48D0-8192-28D0E5034610}"/>
                    </a:ext>
                  </a:extLst>
                </p:cNvPr>
                <p:cNvSpPr/>
                <p:nvPr/>
              </p:nvSpPr>
              <p:spPr>
                <a:xfrm>
                  <a:off x="534791" y="5217823"/>
                  <a:ext cx="1728349" cy="701229"/>
                </a:xfrm>
                <a:prstGeom prst="roundRect">
                  <a:avLst>
                    <a:gd name="adj" fmla="val 10853"/>
                  </a:avLst>
                </a:prstGeom>
                <a:noFill/>
                <a:ln>
                  <a:solidFill>
                    <a:srgbClr val="366390"/>
                  </a:solidFill>
                </a:ln>
                <a:effectLst/>
              </p:spPr>
              <p:style>
                <a:lnRef idx="1">
                  <a:schemeClr val="accent1"/>
                </a:lnRef>
                <a:fillRef idx="3">
                  <a:schemeClr val="accent1"/>
                </a:fillRef>
                <a:effectRef idx="2">
                  <a:schemeClr val="accent1"/>
                </a:effectRef>
                <a:fontRef idx="minor">
                  <a:schemeClr val="lt1"/>
                </a:fontRef>
              </p:style>
              <p:txBody>
                <a:bodyPr lIns="365760" tIns="0" rIns="0" bIns="0" rtlCol="0" anchor="ctr">
                  <a:noAutofit/>
                </a:bodyPr>
                <a:lstStyle/>
                <a:p>
                  <a:pPr algn="ctr">
                    <a:defRPr/>
                  </a:pPr>
                  <a:r>
                    <a:rPr lang="en-US" sz="1400" dirty="0">
                      <a:solidFill>
                        <a:schemeClr val="tx1"/>
                      </a:solidFill>
                      <a:latin typeface="Arial" panose="020B0604020202020204" pitchFamily="34" charset="0"/>
                      <a:cs typeface="Arial" panose="020B0604020202020204" pitchFamily="34" charset="0"/>
                    </a:rPr>
                    <a:t>Entrepreneurial Spirit</a:t>
                  </a:r>
                </a:p>
              </p:txBody>
            </p:sp>
            <p:grpSp>
              <p:nvGrpSpPr>
                <p:cNvPr id="1501" name="Group 1500">
                  <a:extLst>
                    <a:ext uri="{FF2B5EF4-FFF2-40B4-BE49-F238E27FC236}">
                      <a16:creationId xmlns:a16="http://schemas.microsoft.com/office/drawing/2014/main" id="{0D7AA7D7-2674-4BD4-8F98-B5855847373D}"/>
                    </a:ext>
                  </a:extLst>
                </p:cNvPr>
                <p:cNvGrpSpPr/>
                <p:nvPr/>
              </p:nvGrpSpPr>
              <p:grpSpPr>
                <a:xfrm>
                  <a:off x="277166" y="5296493"/>
                  <a:ext cx="547678" cy="539658"/>
                  <a:chOff x="3952484" y="2115104"/>
                  <a:chExt cx="600130" cy="591344"/>
                </a:xfrm>
              </p:grpSpPr>
              <p:sp>
                <p:nvSpPr>
                  <p:cNvPr id="1502" name="Rectangle: Rounded Corners 1501">
                    <a:extLst>
                      <a:ext uri="{FF2B5EF4-FFF2-40B4-BE49-F238E27FC236}">
                        <a16:creationId xmlns:a16="http://schemas.microsoft.com/office/drawing/2014/main" id="{8004F34A-2DB0-4EC3-AF58-E02D05F2553F}"/>
                      </a:ext>
                    </a:extLst>
                  </p:cNvPr>
                  <p:cNvSpPr/>
                  <p:nvPr/>
                </p:nvSpPr>
                <p:spPr>
                  <a:xfrm rot="18900000">
                    <a:off x="3952484" y="2115104"/>
                    <a:ext cx="591344" cy="591344"/>
                  </a:xfrm>
                  <a:prstGeom prst="roundRect">
                    <a:avLst>
                      <a:gd name="adj" fmla="val 10853"/>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sp>
                <p:nvSpPr>
                  <p:cNvPr id="1503" name="Rectangle: Rounded Corners 100">
                    <a:extLst>
                      <a:ext uri="{FF2B5EF4-FFF2-40B4-BE49-F238E27FC236}">
                        <a16:creationId xmlns:a16="http://schemas.microsoft.com/office/drawing/2014/main" id="{BC33B107-9225-4342-972A-A4163D371272}"/>
                      </a:ext>
                    </a:extLst>
                  </p:cNvPr>
                  <p:cNvSpPr/>
                  <p:nvPr/>
                </p:nvSpPr>
                <p:spPr>
                  <a:xfrm rot="18900000">
                    <a:off x="4025105" y="2136314"/>
                    <a:ext cx="527509" cy="540053"/>
                  </a:xfrm>
                  <a:custGeom>
                    <a:avLst/>
                    <a:gdLst>
                      <a:gd name="connsiteX0" fmla="*/ 0 w 591344"/>
                      <a:gd name="connsiteY0" fmla="*/ 64179 h 591344"/>
                      <a:gd name="connsiteX1" fmla="*/ 64179 w 591344"/>
                      <a:gd name="connsiteY1" fmla="*/ 0 h 591344"/>
                      <a:gd name="connsiteX2" fmla="*/ 527165 w 591344"/>
                      <a:gd name="connsiteY2" fmla="*/ 0 h 591344"/>
                      <a:gd name="connsiteX3" fmla="*/ 591344 w 591344"/>
                      <a:gd name="connsiteY3" fmla="*/ 64179 h 591344"/>
                      <a:gd name="connsiteX4" fmla="*/ 591344 w 591344"/>
                      <a:gd name="connsiteY4" fmla="*/ 527165 h 591344"/>
                      <a:gd name="connsiteX5" fmla="*/ 527165 w 591344"/>
                      <a:gd name="connsiteY5" fmla="*/ 591344 h 591344"/>
                      <a:gd name="connsiteX6" fmla="*/ 64179 w 591344"/>
                      <a:gd name="connsiteY6" fmla="*/ 591344 h 591344"/>
                      <a:gd name="connsiteX7" fmla="*/ 0 w 591344"/>
                      <a:gd name="connsiteY7" fmla="*/ 527165 h 591344"/>
                      <a:gd name="connsiteX8" fmla="*/ 0 w 591344"/>
                      <a:gd name="connsiteY8" fmla="*/ 64179 h 591344"/>
                      <a:gd name="connsiteX0" fmla="*/ 0 w 591344"/>
                      <a:gd name="connsiteY0" fmla="*/ 64179 h 591344"/>
                      <a:gd name="connsiteX1" fmla="*/ 64179 w 591344"/>
                      <a:gd name="connsiteY1" fmla="*/ 0 h 591344"/>
                      <a:gd name="connsiteX2" fmla="*/ 591344 w 591344"/>
                      <a:gd name="connsiteY2" fmla="*/ 64179 h 591344"/>
                      <a:gd name="connsiteX3" fmla="*/ 591344 w 591344"/>
                      <a:gd name="connsiteY3" fmla="*/ 527165 h 591344"/>
                      <a:gd name="connsiteX4" fmla="*/ 527165 w 591344"/>
                      <a:gd name="connsiteY4" fmla="*/ 591344 h 591344"/>
                      <a:gd name="connsiteX5" fmla="*/ 64179 w 591344"/>
                      <a:gd name="connsiteY5" fmla="*/ 591344 h 591344"/>
                      <a:gd name="connsiteX6" fmla="*/ 0 w 591344"/>
                      <a:gd name="connsiteY6" fmla="*/ 527165 h 591344"/>
                      <a:gd name="connsiteX7" fmla="*/ 0 w 591344"/>
                      <a:gd name="connsiteY7" fmla="*/ 64179 h 591344"/>
                      <a:gd name="connsiteX0" fmla="*/ 0 w 591344"/>
                      <a:gd name="connsiteY0" fmla="*/ 57873 h 585038"/>
                      <a:gd name="connsiteX1" fmla="*/ 591344 w 591344"/>
                      <a:gd name="connsiteY1" fmla="*/ 57873 h 585038"/>
                      <a:gd name="connsiteX2" fmla="*/ 591344 w 591344"/>
                      <a:gd name="connsiteY2" fmla="*/ 520859 h 585038"/>
                      <a:gd name="connsiteX3" fmla="*/ 527165 w 591344"/>
                      <a:gd name="connsiteY3" fmla="*/ 585038 h 585038"/>
                      <a:gd name="connsiteX4" fmla="*/ 64179 w 591344"/>
                      <a:gd name="connsiteY4" fmla="*/ 585038 h 585038"/>
                      <a:gd name="connsiteX5" fmla="*/ 0 w 591344"/>
                      <a:gd name="connsiteY5" fmla="*/ 520859 h 585038"/>
                      <a:gd name="connsiteX6" fmla="*/ 0 w 591344"/>
                      <a:gd name="connsiteY6" fmla="*/ 57873 h 585038"/>
                      <a:gd name="connsiteX0" fmla="*/ 0 w 591344"/>
                      <a:gd name="connsiteY0" fmla="*/ 462986 h 527165"/>
                      <a:gd name="connsiteX1" fmla="*/ 591344 w 591344"/>
                      <a:gd name="connsiteY1" fmla="*/ 0 h 527165"/>
                      <a:gd name="connsiteX2" fmla="*/ 591344 w 591344"/>
                      <a:gd name="connsiteY2" fmla="*/ 462986 h 527165"/>
                      <a:gd name="connsiteX3" fmla="*/ 527165 w 591344"/>
                      <a:gd name="connsiteY3" fmla="*/ 527165 h 527165"/>
                      <a:gd name="connsiteX4" fmla="*/ 64179 w 591344"/>
                      <a:gd name="connsiteY4" fmla="*/ 527165 h 527165"/>
                      <a:gd name="connsiteX5" fmla="*/ 0 w 591344"/>
                      <a:gd name="connsiteY5" fmla="*/ 462986 h 527165"/>
                      <a:gd name="connsiteX0" fmla="*/ 0 w 527165"/>
                      <a:gd name="connsiteY0" fmla="*/ 527165 h 527165"/>
                      <a:gd name="connsiteX1" fmla="*/ 527165 w 527165"/>
                      <a:gd name="connsiteY1" fmla="*/ 0 h 527165"/>
                      <a:gd name="connsiteX2" fmla="*/ 527165 w 527165"/>
                      <a:gd name="connsiteY2" fmla="*/ 462986 h 527165"/>
                      <a:gd name="connsiteX3" fmla="*/ 462986 w 527165"/>
                      <a:gd name="connsiteY3" fmla="*/ 527165 h 527165"/>
                      <a:gd name="connsiteX4" fmla="*/ 0 w 527165"/>
                      <a:gd name="connsiteY4" fmla="*/ 527165 h 527165"/>
                      <a:gd name="connsiteX0" fmla="*/ 0 w 527165"/>
                      <a:gd name="connsiteY0" fmla="*/ 530512 h 530512"/>
                      <a:gd name="connsiteX1" fmla="*/ 527165 w 527165"/>
                      <a:gd name="connsiteY1" fmla="*/ 3347 h 530512"/>
                      <a:gd name="connsiteX2" fmla="*/ 527165 w 527165"/>
                      <a:gd name="connsiteY2" fmla="*/ 466333 h 530512"/>
                      <a:gd name="connsiteX3" fmla="*/ 462986 w 527165"/>
                      <a:gd name="connsiteY3" fmla="*/ 530512 h 530512"/>
                      <a:gd name="connsiteX4" fmla="*/ 0 w 527165"/>
                      <a:gd name="connsiteY4" fmla="*/ 530512 h 530512"/>
                      <a:gd name="connsiteX0" fmla="*/ 340 w 527505"/>
                      <a:gd name="connsiteY0" fmla="*/ 541905 h 541905"/>
                      <a:gd name="connsiteX1" fmla="*/ 527505 w 527505"/>
                      <a:gd name="connsiteY1" fmla="*/ 14740 h 541905"/>
                      <a:gd name="connsiteX2" fmla="*/ 527505 w 527505"/>
                      <a:gd name="connsiteY2" fmla="*/ 477726 h 541905"/>
                      <a:gd name="connsiteX3" fmla="*/ 463326 w 527505"/>
                      <a:gd name="connsiteY3" fmla="*/ 541905 h 541905"/>
                      <a:gd name="connsiteX4" fmla="*/ 340 w 527505"/>
                      <a:gd name="connsiteY4" fmla="*/ 541905 h 541905"/>
                      <a:gd name="connsiteX0" fmla="*/ 344 w 527509"/>
                      <a:gd name="connsiteY0" fmla="*/ 540053 h 540053"/>
                      <a:gd name="connsiteX1" fmla="*/ 527509 w 527509"/>
                      <a:gd name="connsiteY1" fmla="*/ 12888 h 540053"/>
                      <a:gd name="connsiteX2" fmla="*/ 527509 w 527509"/>
                      <a:gd name="connsiteY2" fmla="*/ 475874 h 540053"/>
                      <a:gd name="connsiteX3" fmla="*/ 463330 w 527509"/>
                      <a:gd name="connsiteY3" fmla="*/ 540053 h 540053"/>
                      <a:gd name="connsiteX4" fmla="*/ 344 w 527509"/>
                      <a:gd name="connsiteY4" fmla="*/ 540053 h 54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09" h="540053">
                        <a:moveTo>
                          <a:pt x="344" y="540053"/>
                        </a:moveTo>
                        <a:cubicBezTo>
                          <a:pt x="-7480" y="9353"/>
                          <a:pt x="116359" y="-30296"/>
                          <a:pt x="527509" y="12888"/>
                        </a:cubicBezTo>
                        <a:lnTo>
                          <a:pt x="527509" y="475874"/>
                        </a:lnTo>
                        <a:cubicBezTo>
                          <a:pt x="527509" y="511319"/>
                          <a:pt x="498775" y="540053"/>
                          <a:pt x="463330" y="540053"/>
                        </a:cubicBezTo>
                        <a:lnTo>
                          <a:pt x="344" y="540053"/>
                        </a:lnTo>
                        <a:close/>
                      </a:path>
                    </a:pathLst>
                  </a:custGeom>
                  <a:solidFill>
                    <a:schemeClr val="accent3">
                      <a:lumMod val="75000"/>
                    </a:schemeClr>
                  </a:solidFill>
                  <a:ln>
                    <a:noFill/>
                  </a:ln>
                  <a:effectLst>
                    <a:outerShdw blurRad="50800" dist="38100" algn="l" rotWithShape="0">
                      <a:prstClr val="black">
                        <a:alpha val="78000"/>
                      </a:prstClr>
                    </a:outerShdw>
                  </a:effectLst>
                </p:spPr>
                <p:style>
                  <a:lnRef idx="1">
                    <a:schemeClr val="accent1"/>
                  </a:lnRef>
                  <a:fillRef idx="3">
                    <a:schemeClr val="accent1"/>
                  </a:fillRef>
                  <a:effectRef idx="2">
                    <a:schemeClr val="accent1"/>
                  </a:effectRef>
                  <a:fontRef idx="minor">
                    <a:schemeClr val="lt1"/>
                  </a:fontRef>
                </p:style>
                <p:txBody>
                  <a:bodyPr lIns="365760" rtlCol="0" anchor="ctr">
                    <a:noAutofit/>
                  </a:bodyPr>
                  <a:lstStyle/>
                  <a:p>
                    <a:pPr algn="ctr"/>
                    <a:endParaRPr lang="en-US" sz="900" b="1" dirty="0"/>
                  </a:p>
                </p:txBody>
              </p:sp>
            </p:grpSp>
          </p:grpSp>
          <p:grpSp>
            <p:nvGrpSpPr>
              <p:cNvPr id="1493" name="Graphic 2325">
                <a:extLst>
                  <a:ext uri="{FF2B5EF4-FFF2-40B4-BE49-F238E27FC236}">
                    <a16:creationId xmlns:a16="http://schemas.microsoft.com/office/drawing/2014/main" id="{8F83F869-28A2-48E1-B79B-4923B28C79D9}"/>
                  </a:ext>
                </a:extLst>
              </p:cNvPr>
              <p:cNvGrpSpPr/>
              <p:nvPr/>
            </p:nvGrpSpPr>
            <p:grpSpPr>
              <a:xfrm>
                <a:off x="10052065" y="5142202"/>
                <a:ext cx="395550" cy="393214"/>
                <a:chOff x="3676650" y="1023937"/>
                <a:chExt cx="4838700" cy="4810125"/>
              </a:xfrm>
              <a:solidFill>
                <a:schemeClr val="bg1"/>
              </a:solidFill>
            </p:grpSpPr>
            <p:sp>
              <p:nvSpPr>
                <p:cNvPr id="1494" name="Freeform: Shape 1493">
                  <a:extLst>
                    <a:ext uri="{FF2B5EF4-FFF2-40B4-BE49-F238E27FC236}">
                      <a16:creationId xmlns:a16="http://schemas.microsoft.com/office/drawing/2014/main" id="{99377C5C-FD12-4BC8-A7EF-F2F8A95FA0AD}"/>
                    </a:ext>
                  </a:extLst>
                </p:cNvPr>
                <p:cNvSpPr/>
                <p:nvPr/>
              </p:nvSpPr>
              <p:spPr>
                <a:xfrm>
                  <a:off x="5711190" y="1023937"/>
                  <a:ext cx="762000" cy="762000"/>
                </a:xfrm>
                <a:custGeom>
                  <a:avLst/>
                  <a:gdLst>
                    <a:gd name="connsiteX0" fmla="*/ 384810 w 762000"/>
                    <a:gd name="connsiteY0" fmla="*/ 769620 h 762000"/>
                    <a:gd name="connsiteX1" fmla="*/ 769620 w 762000"/>
                    <a:gd name="connsiteY1" fmla="*/ 384810 h 762000"/>
                    <a:gd name="connsiteX2" fmla="*/ 384810 w 762000"/>
                    <a:gd name="connsiteY2" fmla="*/ 0 h 762000"/>
                    <a:gd name="connsiteX3" fmla="*/ 0 w 762000"/>
                    <a:gd name="connsiteY3" fmla="*/ 384810 h 762000"/>
                    <a:gd name="connsiteX4" fmla="*/ 384810 w 762000"/>
                    <a:gd name="connsiteY4" fmla="*/ 769620 h 762000"/>
                    <a:gd name="connsiteX5" fmla="*/ 384810 w 762000"/>
                    <a:gd name="connsiteY5" fmla="*/ 153353 h 762000"/>
                    <a:gd name="connsiteX6" fmla="*/ 616267 w 762000"/>
                    <a:gd name="connsiteY6" fmla="*/ 384810 h 762000"/>
                    <a:gd name="connsiteX7" fmla="*/ 384810 w 762000"/>
                    <a:gd name="connsiteY7" fmla="*/ 616268 h 762000"/>
                    <a:gd name="connsiteX8" fmla="*/ 153352 w 762000"/>
                    <a:gd name="connsiteY8" fmla="*/ 384810 h 762000"/>
                    <a:gd name="connsiteX9" fmla="*/ 384810 w 762000"/>
                    <a:gd name="connsiteY9" fmla="*/ 153353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762000">
                      <a:moveTo>
                        <a:pt x="384810" y="769620"/>
                      </a:moveTo>
                      <a:cubicBezTo>
                        <a:pt x="597217" y="769620"/>
                        <a:pt x="769620" y="597218"/>
                        <a:pt x="769620" y="384810"/>
                      </a:cubicBezTo>
                      <a:cubicBezTo>
                        <a:pt x="769620" y="172403"/>
                        <a:pt x="597217" y="0"/>
                        <a:pt x="384810" y="0"/>
                      </a:cubicBezTo>
                      <a:cubicBezTo>
                        <a:pt x="172402" y="0"/>
                        <a:pt x="0" y="172403"/>
                        <a:pt x="0" y="384810"/>
                      </a:cubicBezTo>
                      <a:cubicBezTo>
                        <a:pt x="0" y="597218"/>
                        <a:pt x="172402" y="769620"/>
                        <a:pt x="384810" y="769620"/>
                      </a:cubicBezTo>
                      <a:close/>
                      <a:moveTo>
                        <a:pt x="384810" y="153353"/>
                      </a:moveTo>
                      <a:cubicBezTo>
                        <a:pt x="512445" y="153353"/>
                        <a:pt x="616267" y="257175"/>
                        <a:pt x="616267" y="384810"/>
                      </a:cubicBezTo>
                      <a:cubicBezTo>
                        <a:pt x="616267" y="512445"/>
                        <a:pt x="512445" y="616268"/>
                        <a:pt x="384810" y="616268"/>
                      </a:cubicBezTo>
                      <a:cubicBezTo>
                        <a:pt x="257175" y="616268"/>
                        <a:pt x="153352" y="512445"/>
                        <a:pt x="153352" y="384810"/>
                      </a:cubicBezTo>
                      <a:cubicBezTo>
                        <a:pt x="153352" y="257175"/>
                        <a:pt x="257175" y="153353"/>
                        <a:pt x="384810" y="153353"/>
                      </a:cubicBezTo>
                      <a:close/>
                    </a:path>
                  </a:pathLst>
                </a:custGeom>
                <a:grpFill/>
                <a:ln w="9525" cap="flat">
                  <a:noFill/>
                  <a:prstDash val="solid"/>
                  <a:miter/>
                </a:ln>
              </p:spPr>
              <p:txBody>
                <a:bodyPr rtlCol="0" anchor="ctr">
                  <a:noAutofit/>
                </a:bodyPr>
                <a:lstStyle/>
                <a:p>
                  <a:endParaRPr lang="en-US" dirty="0"/>
                </a:p>
              </p:txBody>
            </p:sp>
            <p:sp>
              <p:nvSpPr>
                <p:cNvPr id="1495" name="Freeform: Shape 1494">
                  <a:extLst>
                    <a:ext uri="{FF2B5EF4-FFF2-40B4-BE49-F238E27FC236}">
                      <a16:creationId xmlns:a16="http://schemas.microsoft.com/office/drawing/2014/main" id="{FD082B41-9041-4E27-9C82-356121A866E4}"/>
                    </a:ext>
                  </a:extLst>
                </p:cNvPr>
                <p:cNvSpPr/>
                <p:nvPr/>
              </p:nvSpPr>
              <p:spPr>
                <a:xfrm>
                  <a:off x="5481638" y="1870710"/>
                  <a:ext cx="1228725" cy="1924050"/>
                </a:xfrm>
                <a:custGeom>
                  <a:avLst/>
                  <a:gdLst>
                    <a:gd name="connsiteX0" fmla="*/ 229553 w 1228725"/>
                    <a:gd name="connsiteY0" fmla="*/ 1925955 h 1924050"/>
                    <a:gd name="connsiteX1" fmla="*/ 1000125 w 1228725"/>
                    <a:gd name="connsiteY1" fmla="*/ 1925955 h 1924050"/>
                    <a:gd name="connsiteX2" fmla="*/ 1000125 w 1228725"/>
                    <a:gd name="connsiteY2" fmla="*/ 1079183 h 1924050"/>
                    <a:gd name="connsiteX3" fmla="*/ 1231582 w 1228725"/>
                    <a:gd name="connsiteY3" fmla="*/ 1079183 h 1924050"/>
                    <a:gd name="connsiteX4" fmla="*/ 1231582 w 1228725"/>
                    <a:gd name="connsiteY4" fmla="*/ 384810 h 1924050"/>
                    <a:gd name="connsiteX5" fmla="*/ 846772 w 1228725"/>
                    <a:gd name="connsiteY5" fmla="*/ 0 h 1924050"/>
                    <a:gd name="connsiteX6" fmla="*/ 384810 w 1228725"/>
                    <a:gd name="connsiteY6" fmla="*/ 0 h 1924050"/>
                    <a:gd name="connsiteX7" fmla="*/ 0 w 1228725"/>
                    <a:gd name="connsiteY7" fmla="*/ 384810 h 1924050"/>
                    <a:gd name="connsiteX8" fmla="*/ 0 w 1228725"/>
                    <a:gd name="connsiteY8" fmla="*/ 1078230 h 1924050"/>
                    <a:gd name="connsiteX9" fmla="*/ 231458 w 1228725"/>
                    <a:gd name="connsiteY9" fmla="*/ 1078230 h 1924050"/>
                    <a:gd name="connsiteX10" fmla="*/ 231458 w 1228725"/>
                    <a:gd name="connsiteY10" fmla="*/ 1925955 h 1924050"/>
                    <a:gd name="connsiteX11" fmla="*/ 229553 w 1228725"/>
                    <a:gd name="connsiteY11" fmla="*/ 1925955 h 1924050"/>
                    <a:gd name="connsiteX12" fmla="*/ 152400 w 1228725"/>
                    <a:gd name="connsiteY12" fmla="*/ 923925 h 1924050"/>
                    <a:gd name="connsiteX13" fmla="*/ 152400 w 1228725"/>
                    <a:gd name="connsiteY13" fmla="*/ 384810 h 1924050"/>
                    <a:gd name="connsiteX14" fmla="*/ 383858 w 1228725"/>
                    <a:gd name="connsiteY14" fmla="*/ 153352 h 1924050"/>
                    <a:gd name="connsiteX15" fmla="*/ 845820 w 1228725"/>
                    <a:gd name="connsiteY15" fmla="*/ 153352 h 1924050"/>
                    <a:gd name="connsiteX16" fmla="*/ 1077278 w 1228725"/>
                    <a:gd name="connsiteY16" fmla="*/ 384810 h 1924050"/>
                    <a:gd name="connsiteX17" fmla="*/ 1077278 w 1228725"/>
                    <a:gd name="connsiteY17" fmla="*/ 923925 h 1924050"/>
                    <a:gd name="connsiteX18" fmla="*/ 845820 w 1228725"/>
                    <a:gd name="connsiteY18" fmla="*/ 923925 h 1924050"/>
                    <a:gd name="connsiteX19" fmla="*/ 845820 w 1228725"/>
                    <a:gd name="connsiteY19" fmla="*/ 1770697 h 1924050"/>
                    <a:gd name="connsiteX20" fmla="*/ 691515 w 1228725"/>
                    <a:gd name="connsiteY20" fmla="*/ 1770697 h 1924050"/>
                    <a:gd name="connsiteX21" fmla="*/ 691515 w 1228725"/>
                    <a:gd name="connsiteY21" fmla="*/ 1308735 h 1924050"/>
                    <a:gd name="connsiteX22" fmla="*/ 537210 w 1228725"/>
                    <a:gd name="connsiteY22" fmla="*/ 1308735 h 1924050"/>
                    <a:gd name="connsiteX23" fmla="*/ 537210 w 1228725"/>
                    <a:gd name="connsiteY23" fmla="*/ 1770697 h 1924050"/>
                    <a:gd name="connsiteX24" fmla="*/ 382905 w 1228725"/>
                    <a:gd name="connsiteY24" fmla="*/ 1770697 h 1924050"/>
                    <a:gd name="connsiteX25" fmla="*/ 382905 w 1228725"/>
                    <a:gd name="connsiteY25" fmla="*/ 923925 h 1924050"/>
                    <a:gd name="connsiteX26" fmla="*/ 152400 w 1228725"/>
                    <a:gd name="connsiteY26" fmla="*/ 923925 h 19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28725" h="1924050">
                      <a:moveTo>
                        <a:pt x="229553" y="1925955"/>
                      </a:moveTo>
                      <a:lnTo>
                        <a:pt x="1000125" y="1925955"/>
                      </a:lnTo>
                      <a:lnTo>
                        <a:pt x="1000125" y="1079183"/>
                      </a:lnTo>
                      <a:lnTo>
                        <a:pt x="1231582" y="1079183"/>
                      </a:lnTo>
                      <a:lnTo>
                        <a:pt x="1231582" y="384810"/>
                      </a:lnTo>
                      <a:cubicBezTo>
                        <a:pt x="1231582" y="172402"/>
                        <a:pt x="1059180" y="0"/>
                        <a:pt x="846772" y="0"/>
                      </a:cubicBezTo>
                      <a:lnTo>
                        <a:pt x="384810" y="0"/>
                      </a:lnTo>
                      <a:cubicBezTo>
                        <a:pt x="172403" y="0"/>
                        <a:pt x="0" y="172402"/>
                        <a:pt x="0" y="384810"/>
                      </a:cubicBezTo>
                      <a:lnTo>
                        <a:pt x="0" y="1078230"/>
                      </a:lnTo>
                      <a:lnTo>
                        <a:pt x="231458" y="1078230"/>
                      </a:lnTo>
                      <a:lnTo>
                        <a:pt x="231458" y="1925955"/>
                      </a:lnTo>
                      <a:lnTo>
                        <a:pt x="229553" y="1925955"/>
                      </a:lnTo>
                      <a:close/>
                      <a:moveTo>
                        <a:pt x="152400" y="923925"/>
                      </a:moveTo>
                      <a:lnTo>
                        <a:pt x="152400" y="384810"/>
                      </a:lnTo>
                      <a:cubicBezTo>
                        <a:pt x="152400" y="257175"/>
                        <a:pt x="256222" y="153352"/>
                        <a:pt x="383858" y="153352"/>
                      </a:cubicBezTo>
                      <a:lnTo>
                        <a:pt x="845820" y="153352"/>
                      </a:lnTo>
                      <a:cubicBezTo>
                        <a:pt x="973455" y="153352"/>
                        <a:pt x="1077278" y="257175"/>
                        <a:pt x="1077278" y="384810"/>
                      </a:cubicBezTo>
                      <a:lnTo>
                        <a:pt x="1077278" y="923925"/>
                      </a:lnTo>
                      <a:lnTo>
                        <a:pt x="845820" y="923925"/>
                      </a:lnTo>
                      <a:lnTo>
                        <a:pt x="845820" y="1770697"/>
                      </a:lnTo>
                      <a:lnTo>
                        <a:pt x="691515" y="1770697"/>
                      </a:lnTo>
                      <a:lnTo>
                        <a:pt x="691515" y="1308735"/>
                      </a:lnTo>
                      <a:lnTo>
                        <a:pt x="537210" y="1308735"/>
                      </a:lnTo>
                      <a:lnTo>
                        <a:pt x="537210" y="1770697"/>
                      </a:lnTo>
                      <a:lnTo>
                        <a:pt x="382905" y="1770697"/>
                      </a:lnTo>
                      <a:lnTo>
                        <a:pt x="382905" y="923925"/>
                      </a:lnTo>
                      <a:lnTo>
                        <a:pt x="152400" y="923925"/>
                      </a:lnTo>
                      <a:close/>
                    </a:path>
                  </a:pathLst>
                </a:custGeom>
                <a:grpFill/>
                <a:ln w="9525" cap="flat">
                  <a:noFill/>
                  <a:prstDash val="solid"/>
                  <a:miter/>
                </a:ln>
              </p:spPr>
              <p:txBody>
                <a:bodyPr rtlCol="0" anchor="ctr">
                  <a:noAutofit/>
                </a:bodyPr>
                <a:lstStyle/>
                <a:p>
                  <a:endParaRPr lang="en-US" dirty="0"/>
                </a:p>
              </p:txBody>
            </p:sp>
            <p:sp>
              <p:nvSpPr>
                <p:cNvPr id="1496" name="Freeform: Shape 1495">
                  <a:extLst>
                    <a:ext uri="{FF2B5EF4-FFF2-40B4-BE49-F238E27FC236}">
                      <a16:creationId xmlns:a16="http://schemas.microsoft.com/office/drawing/2014/main" id="{371D2A60-F644-49DF-BDC9-14291E458510}"/>
                    </a:ext>
                  </a:extLst>
                </p:cNvPr>
                <p:cNvSpPr/>
                <p:nvPr/>
              </p:nvSpPr>
              <p:spPr>
                <a:xfrm>
                  <a:off x="5448300" y="4258627"/>
                  <a:ext cx="1295400" cy="1571625"/>
                </a:xfrm>
                <a:custGeom>
                  <a:avLst/>
                  <a:gdLst>
                    <a:gd name="connsiteX0" fmla="*/ 955357 w 1295400"/>
                    <a:gd name="connsiteY0" fmla="*/ 0 h 1571625"/>
                    <a:gd name="connsiteX1" fmla="*/ 339090 w 1295400"/>
                    <a:gd name="connsiteY1" fmla="*/ 0 h 1571625"/>
                    <a:gd name="connsiteX2" fmla="*/ 339090 w 1295400"/>
                    <a:gd name="connsiteY2" fmla="*/ 923925 h 1571625"/>
                    <a:gd name="connsiteX3" fmla="*/ 0 w 1295400"/>
                    <a:gd name="connsiteY3" fmla="*/ 923925 h 1571625"/>
                    <a:gd name="connsiteX4" fmla="*/ 647700 w 1295400"/>
                    <a:gd name="connsiteY4" fmla="*/ 1571625 h 1571625"/>
                    <a:gd name="connsiteX5" fmla="*/ 1295400 w 1295400"/>
                    <a:gd name="connsiteY5" fmla="*/ 923925 h 1571625"/>
                    <a:gd name="connsiteX6" fmla="*/ 955357 w 1295400"/>
                    <a:gd name="connsiteY6" fmla="*/ 923925 h 1571625"/>
                    <a:gd name="connsiteX7" fmla="*/ 955357 w 1295400"/>
                    <a:gd name="connsiteY7" fmla="*/ 0 h 1571625"/>
                    <a:gd name="connsiteX8" fmla="*/ 647700 w 1295400"/>
                    <a:gd name="connsiteY8" fmla="*/ 1354455 h 1571625"/>
                    <a:gd name="connsiteX9" fmla="*/ 371475 w 1295400"/>
                    <a:gd name="connsiteY9" fmla="*/ 1078230 h 1571625"/>
                    <a:gd name="connsiteX10" fmla="*/ 493395 w 1295400"/>
                    <a:gd name="connsiteY10" fmla="*/ 1078230 h 1571625"/>
                    <a:gd name="connsiteX11" fmla="*/ 493395 w 1295400"/>
                    <a:gd name="connsiteY11" fmla="*/ 154305 h 1571625"/>
                    <a:gd name="connsiteX12" fmla="*/ 801053 w 1295400"/>
                    <a:gd name="connsiteY12" fmla="*/ 154305 h 1571625"/>
                    <a:gd name="connsiteX13" fmla="*/ 801053 w 1295400"/>
                    <a:gd name="connsiteY13" fmla="*/ 1078230 h 1571625"/>
                    <a:gd name="connsiteX14" fmla="*/ 923925 w 1295400"/>
                    <a:gd name="connsiteY14" fmla="*/ 1078230 h 1571625"/>
                    <a:gd name="connsiteX15" fmla="*/ 647700 w 1295400"/>
                    <a:gd name="connsiteY15" fmla="*/ 1354455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5400" h="1571625">
                      <a:moveTo>
                        <a:pt x="955357" y="0"/>
                      </a:moveTo>
                      <a:lnTo>
                        <a:pt x="339090" y="0"/>
                      </a:lnTo>
                      <a:lnTo>
                        <a:pt x="339090" y="923925"/>
                      </a:lnTo>
                      <a:lnTo>
                        <a:pt x="0" y="923925"/>
                      </a:lnTo>
                      <a:lnTo>
                        <a:pt x="647700" y="1571625"/>
                      </a:lnTo>
                      <a:lnTo>
                        <a:pt x="1295400" y="923925"/>
                      </a:lnTo>
                      <a:lnTo>
                        <a:pt x="955357" y="923925"/>
                      </a:lnTo>
                      <a:lnTo>
                        <a:pt x="955357" y="0"/>
                      </a:lnTo>
                      <a:close/>
                      <a:moveTo>
                        <a:pt x="647700" y="1354455"/>
                      </a:moveTo>
                      <a:lnTo>
                        <a:pt x="371475" y="1078230"/>
                      </a:lnTo>
                      <a:lnTo>
                        <a:pt x="493395" y="1078230"/>
                      </a:lnTo>
                      <a:lnTo>
                        <a:pt x="493395" y="154305"/>
                      </a:lnTo>
                      <a:lnTo>
                        <a:pt x="801053" y="154305"/>
                      </a:lnTo>
                      <a:lnTo>
                        <a:pt x="801053" y="1078230"/>
                      </a:lnTo>
                      <a:lnTo>
                        <a:pt x="923925" y="1078230"/>
                      </a:lnTo>
                      <a:lnTo>
                        <a:pt x="647700" y="1354455"/>
                      </a:lnTo>
                      <a:close/>
                    </a:path>
                  </a:pathLst>
                </a:custGeom>
                <a:grpFill/>
                <a:ln w="9525" cap="flat">
                  <a:noFill/>
                  <a:prstDash val="solid"/>
                  <a:miter/>
                </a:ln>
              </p:spPr>
              <p:txBody>
                <a:bodyPr rtlCol="0" anchor="ctr">
                  <a:noAutofit/>
                </a:bodyPr>
                <a:lstStyle/>
                <a:p>
                  <a:endParaRPr lang="en-US" dirty="0"/>
                </a:p>
              </p:txBody>
            </p:sp>
            <p:sp>
              <p:nvSpPr>
                <p:cNvPr id="1497" name="Freeform: Shape 1496">
                  <a:extLst>
                    <a:ext uri="{FF2B5EF4-FFF2-40B4-BE49-F238E27FC236}">
                      <a16:creationId xmlns:a16="http://schemas.microsoft.com/office/drawing/2014/main" id="{998BD681-A6FD-405B-8156-210E7931D771}"/>
                    </a:ext>
                  </a:extLst>
                </p:cNvPr>
                <p:cNvSpPr/>
                <p:nvPr/>
              </p:nvSpPr>
              <p:spPr>
                <a:xfrm>
                  <a:off x="6943725" y="1993582"/>
                  <a:ext cx="1571625" cy="1295400"/>
                </a:xfrm>
                <a:custGeom>
                  <a:avLst/>
                  <a:gdLst>
                    <a:gd name="connsiteX0" fmla="*/ 1571625 w 1571625"/>
                    <a:gd name="connsiteY0" fmla="*/ 647700 h 1295400"/>
                    <a:gd name="connsiteX1" fmla="*/ 923925 w 1571625"/>
                    <a:gd name="connsiteY1" fmla="*/ 0 h 1295400"/>
                    <a:gd name="connsiteX2" fmla="*/ 923925 w 1571625"/>
                    <a:gd name="connsiteY2" fmla="*/ 340042 h 1295400"/>
                    <a:gd name="connsiteX3" fmla="*/ 0 w 1571625"/>
                    <a:gd name="connsiteY3" fmla="*/ 340042 h 1295400"/>
                    <a:gd name="connsiteX4" fmla="*/ 0 w 1571625"/>
                    <a:gd name="connsiteY4" fmla="*/ 956310 h 1295400"/>
                    <a:gd name="connsiteX5" fmla="*/ 923925 w 1571625"/>
                    <a:gd name="connsiteY5" fmla="*/ 956310 h 1295400"/>
                    <a:gd name="connsiteX6" fmla="*/ 923925 w 1571625"/>
                    <a:gd name="connsiteY6" fmla="*/ 1296352 h 1295400"/>
                    <a:gd name="connsiteX7" fmla="*/ 1571625 w 1571625"/>
                    <a:gd name="connsiteY7" fmla="*/ 647700 h 1295400"/>
                    <a:gd name="connsiteX8" fmla="*/ 153353 w 1571625"/>
                    <a:gd name="connsiteY8" fmla="*/ 801052 h 1295400"/>
                    <a:gd name="connsiteX9" fmla="*/ 153353 w 1571625"/>
                    <a:gd name="connsiteY9" fmla="*/ 493395 h 1295400"/>
                    <a:gd name="connsiteX10" fmla="*/ 1077278 w 1571625"/>
                    <a:gd name="connsiteY10" fmla="*/ 493395 h 1295400"/>
                    <a:gd name="connsiteX11" fmla="*/ 1077278 w 1571625"/>
                    <a:gd name="connsiteY11" fmla="*/ 371475 h 1295400"/>
                    <a:gd name="connsiteX12" fmla="*/ 1353503 w 1571625"/>
                    <a:gd name="connsiteY12" fmla="*/ 647700 h 1295400"/>
                    <a:gd name="connsiteX13" fmla="*/ 1077278 w 1571625"/>
                    <a:gd name="connsiteY13" fmla="*/ 923925 h 1295400"/>
                    <a:gd name="connsiteX14" fmla="*/ 1077278 w 1571625"/>
                    <a:gd name="connsiteY14" fmla="*/ 802005 h 1295400"/>
                    <a:gd name="connsiteX15" fmla="*/ 153353 w 1571625"/>
                    <a:gd name="connsiteY15" fmla="*/ 801052 h 1295400"/>
                    <a:gd name="connsiteX16" fmla="*/ 153353 w 1571625"/>
                    <a:gd name="connsiteY16" fmla="*/ 80105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1625" h="1295400">
                      <a:moveTo>
                        <a:pt x="1571625" y="647700"/>
                      </a:moveTo>
                      <a:lnTo>
                        <a:pt x="923925" y="0"/>
                      </a:lnTo>
                      <a:lnTo>
                        <a:pt x="923925" y="340042"/>
                      </a:lnTo>
                      <a:lnTo>
                        <a:pt x="0" y="340042"/>
                      </a:lnTo>
                      <a:lnTo>
                        <a:pt x="0" y="956310"/>
                      </a:lnTo>
                      <a:lnTo>
                        <a:pt x="923925" y="956310"/>
                      </a:lnTo>
                      <a:lnTo>
                        <a:pt x="923925" y="1296352"/>
                      </a:lnTo>
                      <a:lnTo>
                        <a:pt x="1571625" y="647700"/>
                      </a:lnTo>
                      <a:close/>
                      <a:moveTo>
                        <a:pt x="153353" y="801052"/>
                      </a:moveTo>
                      <a:lnTo>
                        <a:pt x="153353" y="493395"/>
                      </a:lnTo>
                      <a:lnTo>
                        <a:pt x="1077278" y="493395"/>
                      </a:lnTo>
                      <a:lnTo>
                        <a:pt x="1077278" y="371475"/>
                      </a:lnTo>
                      <a:lnTo>
                        <a:pt x="1353503" y="647700"/>
                      </a:lnTo>
                      <a:lnTo>
                        <a:pt x="1077278" y="923925"/>
                      </a:lnTo>
                      <a:lnTo>
                        <a:pt x="1077278" y="802005"/>
                      </a:lnTo>
                      <a:lnTo>
                        <a:pt x="153353" y="801052"/>
                      </a:lnTo>
                      <a:lnTo>
                        <a:pt x="153353" y="801052"/>
                      </a:lnTo>
                      <a:close/>
                    </a:path>
                  </a:pathLst>
                </a:custGeom>
                <a:grpFill/>
                <a:ln w="9525" cap="flat">
                  <a:noFill/>
                  <a:prstDash val="solid"/>
                  <a:miter/>
                </a:ln>
              </p:spPr>
              <p:txBody>
                <a:bodyPr rtlCol="0" anchor="ctr">
                  <a:noAutofit/>
                </a:bodyPr>
                <a:lstStyle/>
                <a:p>
                  <a:endParaRPr lang="en-US" dirty="0"/>
                </a:p>
              </p:txBody>
            </p:sp>
            <p:sp>
              <p:nvSpPr>
                <p:cNvPr id="1498" name="Freeform: Shape 1497">
                  <a:extLst>
                    <a:ext uri="{FF2B5EF4-FFF2-40B4-BE49-F238E27FC236}">
                      <a16:creationId xmlns:a16="http://schemas.microsoft.com/office/drawing/2014/main" id="{08A20734-F820-41EF-90AF-1B300E50ABBA}"/>
                    </a:ext>
                  </a:extLst>
                </p:cNvPr>
                <p:cNvSpPr/>
                <p:nvPr/>
              </p:nvSpPr>
              <p:spPr>
                <a:xfrm>
                  <a:off x="3676650" y="1992629"/>
                  <a:ext cx="1571625" cy="1295400"/>
                </a:xfrm>
                <a:custGeom>
                  <a:avLst/>
                  <a:gdLst>
                    <a:gd name="connsiteX0" fmla="*/ 1572578 w 1571625"/>
                    <a:gd name="connsiteY0" fmla="*/ 340042 h 1295400"/>
                    <a:gd name="connsiteX1" fmla="*/ 647700 w 1571625"/>
                    <a:gd name="connsiteY1" fmla="*/ 340042 h 1295400"/>
                    <a:gd name="connsiteX2" fmla="*/ 647700 w 1571625"/>
                    <a:gd name="connsiteY2" fmla="*/ 0 h 1295400"/>
                    <a:gd name="connsiteX3" fmla="*/ 0 w 1571625"/>
                    <a:gd name="connsiteY3" fmla="*/ 647700 h 1295400"/>
                    <a:gd name="connsiteX4" fmla="*/ 647700 w 1571625"/>
                    <a:gd name="connsiteY4" fmla="*/ 1295400 h 1295400"/>
                    <a:gd name="connsiteX5" fmla="*/ 647700 w 1571625"/>
                    <a:gd name="connsiteY5" fmla="*/ 955358 h 1295400"/>
                    <a:gd name="connsiteX6" fmla="*/ 1571625 w 1571625"/>
                    <a:gd name="connsiteY6" fmla="*/ 955358 h 1295400"/>
                    <a:gd name="connsiteX7" fmla="*/ 1571625 w 1571625"/>
                    <a:gd name="connsiteY7" fmla="*/ 340042 h 1295400"/>
                    <a:gd name="connsiteX8" fmla="*/ 1572578 w 1571625"/>
                    <a:gd name="connsiteY8" fmla="*/ 340042 h 1295400"/>
                    <a:gd name="connsiteX9" fmla="*/ 1418273 w 1571625"/>
                    <a:gd name="connsiteY9" fmla="*/ 802005 h 1295400"/>
                    <a:gd name="connsiteX10" fmla="*/ 494348 w 1571625"/>
                    <a:gd name="connsiteY10" fmla="*/ 802005 h 1295400"/>
                    <a:gd name="connsiteX11" fmla="*/ 494348 w 1571625"/>
                    <a:gd name="connsiteY11" fmla="*/ 923925 h 1295400"/>
                    <a:gd name="connsiteX12" fmla="*/ 218123 w 1571625"/>
                    <a:gd name="connsiteY12" fmla="*/ 647700 h 1295400"/>
                    <a:gd name="connsiteX13" fmla="*/ 494348 w 1571625"/>
                    <a:gd name="connsiteY13" fmla="*/ 371475 h 1295400"/>
                    <a:gd name="connsiteX14" fmla="*/ 494348 w 1571625"/>
                    <a:gd name="connsiteY14" fmla="*/ 493395 h 1295400"/>
                    <a:gd name="connsiteX15" fmla="*/ 1418273 w 1571625"/>
                    <a:gd name="connsiteY15" fmla="*/ 493395 h 1295400"/>
                    <a:gd name="connsiteX16" fmla="*/ 1418273 w 1571625"/>
                    <a:gd name="connsiteY16" fmla="*/ 802005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1625" h="1295400">
                      <a:moveTo>
                        <a:pt x="1572578" y="340042"/>
                      </a:moveTo>
                      <a:lnTo>
                        <a:pt x="647700" y="340042"/>
                      </a:lnTo>
                      <a:lnTo>
                        <a:pt x="647700" y="0"/>
                      </a:lnTo>
                      <a:lnTo>
                        <a:pt x="0" y="647700"/>
                      </a:lnTo>
                      <a:lnTo>
                        <a:pt x="647700" y="1295400"/>
                      </a:lnTo>
                      <a:lnTo>
                        <a:pt x="647700" y="955358"/>
                      </a:lnTo>
                      <a:lnTo>
                        <a:pt x="1571625" y="955358"/>
                      </a:lnTo>
                      <a:lnTo>
                        <a:pt x="1571625" y="340042"/>
                      </a:lnTo>
                      <a:lnTo>
                        <a:pt x="1572578" y="340042"/>
                      </a:lnTo>
                      <a:close/>
                      <a:moveTo>
                        <a:pt x="1418273" y="802005"/>
                      </a:moveTo>
                      <a:lnTo>
                        <a:pt x="494348" y="802005"/>
                      </a:lnTo>
                      <a:lnTo>
                        <a:pt x="494348" y="923925"/>
                      </a:lnTo>
                      <a:lnTo>
                        <a:pt x="218123" y="647700"/>
                      </a:lnTo>
                      <a:lnTo>
                        <a:pt x="494348" y="371475"/>
                      </a:lnTo>
                      <a:lnTo>
                        <a:pt x="494348" y="493395"/>
                      </a:lnTo>
                      <a:lnTo>
                        <a:pt x="1418273" y="493395"/>
                      </a:lnTo>
                      <a:lnTo>
                        <a:pt x="1418273" y="802005"/>
                      </a:lnTo>
                      <a:close/>
                    </a:path>
                  </a:pathLst>
                </a:custGeom>
                <a:grpFill/>
                <a:ln w="9525" cap="flat">
                  <a:noFill/>
                  <a:prstDash val="solid"/>
                  <a:miter/>
                </a:ln>
              </p:spPr>
              <p:txBody>
                <a:bodyPr rtlCol="0" anchor="ctr">
                  <a:noAutofit/>
                </a:bodyPr>
                <a:lstStyle/>
                <a:p>
                  <a:endParaRPr lang="en-US" dirty="0"/>
                </a:p>
              </p:txBody>
            </p:sp>
            <p:sp>
              <p:nvSpPr>
                <p:cNvPr id="1499" name="Freeform: Shape 1498">
                  <a:extLst>
                    <a:ext uri="{FF2B5EF4-FFF2-40B4-BE49-F238E27FC236}">
                      <a16:creationId xmlns:a16="http://schemas.microsoft.com/office/drawing/2014/main" id="{627CAA5F-AB6B-47A5-9202-25C1E0145474}"/>
                    </a:ext>
                  </a:extLst>
                </p:cNvPr>
                <p:cNvSpPr/>
                <p:nvPr/>
              </p:nvSpPr>
              <p:spPr>
                <a:xfrm>
                  <a:off x="5171122" y="3272790"/>
                  <a:ext cx="1847850" cy="828675"/>
                </a:xfrm>
                <a:custGeom>
                  <a:avLst/>
                  <a:gdLst>
                    <a:gd name="connsiteX0" fmla="*/ 1491615 w 1847850"/>
                    <a:gd name="connsiteY0" fmla="*/ 0 h 828675"/>
                    <a:gd name="connsiteX1" fmla="*/ 1437323 w 1847850"/>
                    <a:gd name="connsiteY1" fmla="*/ 143827 h 828675"/>
                    <a:gd name="connsiteX2" fmla="*/ 1695450 w 1847850"/>
                    <a:gd name="connsiteY2" fmla="*/ 368617 h 828675"/>
                    <a:gd name="connsiteX3" fmla="*/ 924878 w 1847850"/>
                    <a:gd name="connsiteY3" fmla="*/ 676275 h 828675"/>
                    <a:gd name="connsiteX4" fmla="*/ 154305 w 1847850"/>
                    <a:gd name="connsiteY4" fmla="*/ 368617 h 828675"/>
                    <a:gd name="connsiteX5" fmla="*/ 406718 w 1847850"/>
                    <a:gd name="connsiteY5" fmla="*/ 145732 h 828675"/>
                    <a:gd name="connsiteX6" fmla="*/ 351473 w 1847850"/>
                    <a:gd name="connsiteY6" fmla="*/ 1905 h 828675"/>
                    <a:gd name="connsiteX7" fmla="*/ 0 w 1847850"/>
                    <a:gd name="connsiteY7" fmla="*/ 368617 h 828675"/>
                    <a:gd name="connsiteX8" fmla="*/ 923925 w 1847850"/>
                    <a:gd name="connsiteY8" fmla="*/ 830580 h 828675"/>
                    <a:gd name="connsiteX9" fmla="*/ 1847850 w 1847850"/>
                    <a:gd name="connsiteY9" fmla="*/ 368617 h 828675"/>
                    <a:gd name="connsiteX10" fmla="*/ 1491615 w 1847850"/>
                    <a:gd name="connsiteY10"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7850" h="828675">
                      <a:moveTo>
                        <a:pt x="1491615" y="0"/>
                      </a:moveTo>
                      <a:lnTo>
                        <a:pt x="1437323" y="143827"/>
                      </a:lnTo>
                      <a:cubicBezTo>
                        <a:pt x="1596390" y="203835"/>
                        <a:pt x="1695450" y="289560"/>
                        <a:pt x="1695450" y="368617"/>
                      </a:cubicBezTo>
                      <a:cubicBezTo>
                        <a:pt x="1695450" y="514350"/>
                        <a:pt x="1365885" y="676275"/>
                        <a:pt x="924878" y="676275"/>
                      </a:cubicBezTo>
                      <a:cubicBezTo>
                        <a:pt x="483870" y="676275"/>
                        <a:pt x="154305" y="513397"/>
                        <a:pt x="154305" y="368617"/>
                      </a:cubicBezTo>
                      <a:cubicBezTo>
                        <a:pt x="154305" y="290513"/>
                        <a:pt x="251460" y="205740"/>
                        <a:pt x="406718" y="145732"/>
                      </a:cubicBezTo>
                      <a:lnTo>
                        <a:pt x="351473" y="1905"/>
                      </a:lnTo>
                      <a:cubicBezTo>
                        <a:pt x="128588" y="87630"/>
                        <a:pt x="0" y="220980"/>
                        <a:pt x="0" y="368617"/>
                      </a:cubicBezTo>
                      <a:cubicBezTo>
                        <a:pt x="0" y="632460"/>
                        <a:pt x="397193" y="830580"/>
                        <a:pt x="923925" y="830580"/>
                      </a:cubicBezTo>
                      <a:cubicBezTo>
                        <a:pt x="1450658" y="830580"/>
                        <a:pt x="1847850" y="631507"/>
                        <a:pt x="1847850" y="368617"/>
                      </a:cubicBezTo>
                      <a:cubicBezTo>
                        <a:pt x="1848803" y="220028"/>
                        <a:pt x="1718310" y="85725"/>
                        <a:pt x="1491615" y="0"/>
                      </a:cubicBezTo>
                      <a:close/>
                    </a:path>
                  </a:pathLst>
                </a:custGeom>
                <a:grpFill/>
                <a:ln w="9525" cap="flat">
                  <a:noFill/>
                  <a:prstDash val="solid"/>
                  <a:miter/>
                </a:ln>
              </p:spPr>
              <p:txBody>
                <a:bodyPr rtlCol="0" anchor="ctr">
                  <a:noAutofit/>
                </a:bodyPr>
                <a:lstStyle/>
                <a:p>
                  <a:endParaRPr lang="en-US" dirty="0"/>
                </a:p>
              </p:txBody>
            </p:sp>
          </p:grpSp>
        </p:grpSp>
      </p:grpSp>
    </p:spTree>
    <p:extLst>
      <p:ext uri="{BB962C8B-B14F-4D97-AF65-F5344CB8AC3E}">
        <p14:creationId xmlns:p14="http://schemas.microsoft.com/office/powerpoint/2010/main" val="179469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756B-F7A0-4820-8B30-3BA8D6F14090}"/>
              </a:ext>
            </a:extLst>
          </p:cNvPr>
          <p:cNvSpPr>
            <a:spLocks noGrp="1"/>
          </p:cNvSpPr>
          <p:nvPr>
            <p:ph type="title"/>
          </p:nvPr>
        </p:nvSpPr>
        <p:spPr/>
        <p:txBody>
          <a:bodyPr/>
          <a:lstStyle/>
          <a:p>
            <a:r>
              <a:rPr lang="en-US" dirty="0"/>
              <a:t>Onboard &amp; Empower every employee at LatentView</a:t>
            </a:r>
          </a:p>
        </p:txBody>
      </p:sp>
      <p:pic>
        <p:nvPicPr>
          <p:cNvPr id="3" name="Picture 52">
            <a:extLst>
              <a:ext uri="{FF2B5EF4-FFF2-40B4-BE49-F238E27FC236}">
                <a16:creationId xmlns:a16="http://schemas.microsoft.com/office/drawing/2014/main" id="{31838071-747F-4087-9DEA-7A5D5FCA5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631" y="3116838"/>
            <a:ext cx="260068" cy="49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53">
            <a:extLst>
              <a:ext uri="{FF2B5EF4-FFF2-40B4-BE49-F238E27FC236}">
                <a16:creationId xmlns:a16="http://schemas.microsoft.com/office/drawing/2014/main" id="{87BA9C20-2FB7-4C85-9B59-06BC961777E2}"/>
              </a:ext>
            </a:extLst>
          </p:cNvPr>
          <p:cNvSpPr>
            <a:spLocks/>
          </p:cNvSpPr>
          <p:nvPr/>
        </p:nvSpPr>
        <p:spPr bwMode="auto">
          <a:xfrm>
            <a:off x="1307093" y="2426316"/>
            <a:ext cx="772729" cy="940128"/>
          </a:xfrm>
          <a:custGeom>
            <a:avLst/>
            <a:gdLst>
              <a:gd name="T0" fmla="*/ 276 w 276"/>
              <a:gd name="T1" fmla="*/ 144 h 336"/>
              <a:gd name="T2" fmla="*/ 0 w 276"/>
              <a:gd name="T3" fmla="*/ 0 h 336"/>
              <a:gd name="T4" fmla="*/ 0 w 276"/>
              <a:gd name="T5" fmla="*/ 252 h 336"/>
              <a:gd name="T6" fmla="*/ 84 w 276"/>
              <a:gd name="T7" fmla="*/ 336 h 336"/>
              <a:gd name="T8" fmla="*/ 276 w 276"/>
              <a:gd name="T9" fmla="*/ 144 h 336"/>
            </a:gdLst>
            <a:ahLst/>
            <a:cxnLst>
              <a:cxn ang="0">
                <a:pos x="T0" y="T1"/>
              </a:cxn>
              <a:cxn ang="0">
                <a:pos x="T2" y="T3"/>
              </a:cxn>
              <a:cxn ang="0">
                <a:pos x="T4" y="T5"/>
              </a:cxn>
              <a:cxn ang="0">
                <a:pos x="T6" y="T7"/>
              </a:cxn>
              <a:cxn ang="0">
                <a:pos x="T8" y="T9"/>
              </a:cxn>
            </a:cxnLst>
            <a:rect l="0" t="0" r="r" b="b"/>
            <a:pathLst>
              <a:path w="276" h="336">
                <a:moveTo>
                  <a:pt x="276" y="144"/>
                </a:moveTo>
                <a:cubicBezTo>
                  <a:pt x="215" y="57"/>
                  <a:pt x="114" y="0"/>
                  <a:pt x="0" y="0"/>
                </a:cubicBezTo>
                <a:cubicBezTo>
                  <a:pt x="0" y="252"/>
                  <a:pt x="0" y="252"/>
                  <a:pt x="0" y="252"/>
                </a:cubicBezTo>
                <a:cubicBezTo>
                  <a:pt x="84" y="336"/>
                  <a:pt x="84" y="336"/>
                  <a:pt x="84" y="336"/>
                </a:cubicBezTo>
                <a:lnTo>
                  <a:pt x="276" y="1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54">
            <a:extLst>
              <a:ext uri="{FF2B5EF4-FFF2-40B4-BE49-F238E27FC236}">
                <a16:creationId xmlns:a16="http://schemas.microsoft.com/office/drawing/2014/main" id="{25E8DA4D-0FDA-4CF3-BF0F-56316D81C76B}"/>
              </a:ext>
            </a:extLst>
          </p:cNvPr>
          <p:cNvSpPr>
            <a:spLocks/>
          </p:cNvSpPr>
          <p:nvPr/>
        </p:nvSpPr>
        <p:spPr bwMode="auto">
          <a:xfrm>
            <a:off x="1307093" y="3366444"/>
            <a:ext cx="772729" cy="940128"/>
          </a:xfrm>
          <a:custGeom>
            <a:avLst/>
            <a:gdLst>
              <a:gd name="T0" fmla="*/ 0 w 276"/>
              <a:gd name="T1" fmla="*/ 84 h 336"/>
              <a:gd name="T2" fmla="*/ 0 w 276"/>
              <a:gd name="T3" fmla="*/ 336 h 336"/>
              <a:gd name="T4" fmla="*/ 276 w 276"/>
              <a:gd name="T5" fmla="*/ 192 h 336"/>
              <a:gd name="T6" fmla="*/ 84 w 276"/>
              <a:gd name="T7" fmla="*/ 0 h 336"/>
              <a:gd name="T8" fmla="*/ 0 w 276"/>
              <a:gd name="T9" fmla="*/ 84 h 336"/>
            </a:gdLst>
            <a:ahLst/>
            <a:cxnLst>
              <a:cxn ang="0">
                <a:pos x="T0" y="T1"/>
              </a:cxn>
              <a:cxn ang="0">
                <a:pos x="T2" y="T3"/>
              </a:cxn>
              <a:cxn ang="0">
                <a:pos x="T4" y="T5"/>
              </a:cxn>
              <a:cxn ang="0">
                <a:pos x="T6" y="T7"/>
              </a:cxn>
              <a:cxn ang="0">
                <a:pos x="T8" y="T9"/>
              </a:cxn>
            </a:cxnLst>
            <a:rect l="0" t="0" r="r" b="b"/>
            <a:pathLst>
              <a:path w="276" h="336">
                <a:moveTo>
                  <a:pt x="0" y="84"/>
                </a:moveTo>
                <a:cubicBezTo>
                  <a:pt x="0" y="336"/>
                  <a:pt x="0" y="336"/>
                  <a:pt x="0" y="336"/>
                </a:cubicBezTo>
                <a:cubicBezTo>
                  <a:pt x="114" y="336"/>
                  <a:pt x="215" y="279"/>
                  <a:pt x="276" y="192"/>
                </a:cubicBezTo>
                <a:cubicBezTo>
                  <a:pt x="84" y="0"/>
                  <a:pt x="84" y="0"/>
                  <a:pt x="84" y="0"/>
                </a:cubicBezTo>
                <a:lnTo>
                  <a:pt x="0" y="8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55">
            <a:extLst>
              <a:ext uri="{FF2B5EF4-FFF2-40B4-BE49-F238E27FC236}">
                <a16:creationId xmlns:a16="http://schemas.microsoft.com/office/drawing/2014/main" id="{4A816464-BDBF-496C-836B-7B32A6940B37}"/>
              </a:ext>
            </a:extLst>
          </p:cNvPr>
          <p:cNvSpPr>
            <a:spLocks/>
          </p:cNvSpPr>
          <p:nvPr/>
        </p:nvSpPr>
        <p:spPr bwMode="auto">
          <a:xfrm>
            <a:off x="1543246" y="2829868"/>
            <a:ext cx="705470" cy="1074645"/>
          </a:xfrm>
          <a:custGeom>
            <a:avLst/>
            <a:gdLst>
              <a:gd name="T0" fmla="*/ 192 w 252"/>
              <a:gd name="T1" fmla="*/ 0 h 384"/>
              <a:gd name="T2" fmla="*/ 0 w 252"/>
              <a:gd name="T3" fmla="*/ 192 h 384"/>
              <a:gd name="T4" fmla="*/ 192 w 252"/>
              <a:gd name="T5" fmla="*/ 384 h 384"/>
              <a:gd name="T6" fmla="*/ 252 w 252"/>
              <a:gd name="T7" fmla="*/ 192 h 384"/>
              <a:gd name="T8" fmla="*/ 192 w 252"/>
              <a:gd name="T9" fmla="*/ 0 h 384"/>
            </a:gdLst>
            <a:ahLst/>
            <a:cxnLst>
              <a:cxn ang="0">
                <a:pos x="T0" y="T1"/>
              </a:cxn>
              <a:cxn ang="0">
                <a:pos x="T2" y="T3"/>
              </a:cxn>
              <a:cxn ang="0">
                <a:pos x="T4" y="T5"/>
              </a:cxn>
              <a:cxn ang="0">
                <a:pos x="T6" y="T7"/>
              </a:cxn>
              <a:cxn ang="0">
                <a:pos x="T8" y="T9"/>
              </a:cxn>
            </a:cxnLst>
            <a:rect l="0" t="0" r="r" b="b"/>
            <a:pathLst>
              <a:path w="252" h="384">
                <a:moveTo>
                  <a:pt x="192" y="0"/>
                </a:moveTo>
                <a:cubicBezTo>
                  <a:pt x="0" y="192"/>
                  <a:pt x="0" y="192"/>
                  <a:pt x="0" y="192"/>
                </a:cubicBezTo>
                <a:cubicBezTo>
                  <a:pt x="192" y="384"/>
                  <a:pt x="192" y="384"/>
                  <a:pt x="192" y="384"/>
                </a:cubicBezTo>
                <a:cubicBezTo>
                  <a:pt x="230" y="330"/>
                  <a:pt x="252" y="264"/>
                  <a:pt x="252" y="192"/>
                </a:cubicBezTo>
                <a:cubicBezTo>
                  <a:pt x="252" y="121"/>
                  <a:pt x="230" y="55"/>
                  <a:pt x="1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Oval 56">
            <a:extLst>
              <a:ext uri="{FF2B5EF4-FFF2-40B4-BE49-F238E27FC236}">
                <a16:creationId xmlns:a16="http://schemas.microsoft.com/office/drawing/2014/main" id="{6F293E49-171C-4179-B593-877500EC0DE2}"/>
              </a:ext>
            </a:extLst>
          </p:cNvPr>
          <p:cNvSpPr>
            <a:spLocks noChangeArrowheads="1"/>
          </p:cNvSpPr>
          <p:nvPr/>
        </p:nvSpPr>
        <p:spPr bwMode="auto">
          <a:xfrm>
            <a:off x="447676" y="2507026"/>
            <a:ext cx="1718835" cy="17188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57">
            <a:extLst>
              <a:ext uri="{FF2B5EF4-FFF2-40B4-BE49-F238E27FC236}">
                <a16:creationId xmlns:a16="http://schemas.microsoft.com/office/drawing/2014/main" id="{08BA812A-DAFD-416F-B055-D9D1C2A04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663" y="3350002"/>
            <a:ext cx="34377" cy="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58">
            <a:extLst>
              <a:ext uri="{FF2B5EF4-FFF2-40B4-BE49-F238E27FC236}">
                <a16:creationId xmlns:a16="http://schemas.microsoft.com/office/drawing/2014/main" id="{65845093-DBEB-40E1-87FE-7E3944E3E878}"/>
              </a:ext>
            </a:extLst>
          </p:cNvPr>
          <p:cNvSpPr>
            <a:spLocks noChangeShapeType="1"/>
          </p:cNvSpPr>
          <p:nvPr/>
        </p:nvSpPr>
        <p:spPr bwMode="auto">
          <a:xfrm>
            <a:off x="1304104" y="3366444"/>
            <a:ext cx="0" cy="0"/>
          </a:xfrm>
          <a:prstGeom prst="line">
            <a:avLst/>
          </a:prstGeom>
          <a:noFill/>
          <a:ln w="12700" cap="flat">
            <a:solidFill>
              <a:srgbClr val="CDD6D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59">
            <a:extLst>
              <a:ext uri="{FF2B5EF4-FFF2-40B4-BE49-F238E27FC236}">
                <a16:creationId xmlns:a16="http://schemas.microsoft.com/office/drawing/2014/main" id="{6F0A29AF-515C-48C4-B0D2-28D6E5B81EC0}"/>
              </a:ext>
            </a:extLst>
          </p:cNvPr>
          <p:cNvSpPr>
            <a:spLocks noChangeArrowheads="1"/>
          </p:cNvSpPr>
          <p:nvPr/>
        </p:nvSpPr>
        <p:spPr bwMode="auto">
          <a:xfrm>
            <a:off x="582194" y="2644533"/>
            <a:ext cx="1448305" cy="1446810"/>
          </a:xfrm>
          <a:prstGeom prst="ellipse">
            <a:avLst/>
          </a:prstGeom>
          <a:solidFill>
            <a:schemeClr val="bg1"/>
          </a:solidFill>
          <a:ln>
            <a:noFill/>
          </a:ln>
        </p:spPr>
        <p:txBody>
          <a:bodyPr vert="horz" wrap="square" lIns="91440" tIns="45720" rIns="91440" bIns="45720" numCol="1" anchor="ctr" anchorCtr="0" compatLnSpc="1">
            <a:prstTxWarp prst="textNoShape">
              <a:avLst/>
            </a:prstTxWarp>
          </a:bodyPr>
          <a:lstStyle/>
          <a:p>
            <a:endParaRPr lang="en-US" dirty="0"/>
          </a:p>
        </p:txBody>
      </p:sp>
      <p:sp>
        <p:nvSpPr>
          <p:cNvPr id="11" name="Freeform 61">
            <a:extLst>
              <a:ext uri="{FF2B5EF4-FFF2-40B4-BE49-F238E27FC236}">
                <a16:creationId xmlns:a16="http://schemas.microsoft.com/office/drawing/2014/main" id="{B84FB313-7334-4A5D-ADA1-CEE03A2CBE57}"/>
              </a:ext>
            </a:extLst>
          </p:cNvPr>
          <p:cNvSpPr>
            <a:spLocks/>
          </p:cNvSpPr>
          <p:nvPr/>
        </p:nvSpPr>
        <p:spPr bwMode="auto">
          <a:xfrm>
            <a:off x="2348856" y="1841912"/>
            <a:ext cx="1103044" cy="1446810"/>
          </a:xfrm>
          <a:custGeom>
            <a:avLst/>
            <a:gdLst>
              <a:gd name="T0" fmla="*/ 135 w 394"/>
              <a:gd name="T1" fmla="*/ 283 h 517"/>
              <a:gd name="T2" fmla="*/ 174 w 394"/>
              <a:gd name="T3" fmla="*/ 467 h 517"/>
              <a:gd name="T4" fmla="*/ 173 w 394"/>
              <a:gd name="T5" fmla="*/ 517 h 517"/>
              <a:gd name="T6" fmla="*/ 394 w 394"/>
              <a:gd name="T7" fmla="*/ 428 h 517"/>
              <a:gd name="T8" fmla="*/ 359 w 394"/>
              <a:gd name="T9" fmla="*/ 393 h 517"/>
              <a:gd name="T10" fmla="*/ 258 w 394"/>
              <a:gd name="T11" fmla="*/ 234 h 517"/>
              <a:gd name="T12" fmla="*/ 220 w 394"/>
              <a:gd name="T13" fmla="*/ 50 h 517"/>
              <a:gd name="T14" fmla="*/ 221 w 394"/>
              <a:gd name="T15" fmla="*/ 0 h 517"/>
              <a:gd name="T16" fmla="*/ 0 w 394"/>
              <a:gd name="T17" fmla="*/ 89 h 517"/>
              <a:gd name="T18" fmla="*/ 35 w 394"/>
              <a:gd name="T19" fmla="*/ 124 h 517"/>
              <a:gd name="T20" fmla="*/ 135 w 394"/>
              <a:gd name="T21" fmla="*/ 283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7">
                <a:moveTo>
                  <a:pt x="135" y="283"/>
                </a:moveTo>
                <a:cubicBezTo>
                  <a:pt x="161" y="347"/>
                  <a:pt x="175" y="413"/>
                  <a:pt x="174" y="467"/>
                </a:cubicBezTo>
                <a:cubicBezTo>
                  <a:pt x="173" y="517"/>
                  <a:pt x="173" y="517"/>
                  <a:pt x="173" y="517"/>
                </a:cubicBezTo>
                <a:cubicBezTo>
                  <a:pt x="394" y="428"/>
                  <a:pt x="394" y="428"/>
                  <a:pt x="394" y="428"/>
                </a:cubicBezTo>
                <a:cubicBezTo>
                  <a:pt x="359" y="393"/>
                  <a:pt x="359" y="393"/>
                  <a:pt x="359" y="393"/>
                </a:cubicBezTo>
                <a:cubicBezTo>
                  <a:pt x="320" y="354"/>
                  <a:pt x="284" y="298"/>
                  <a:pt x="258" y="234"/>
                </a:cubicBezTo>
                <a:cubicBezTo>
                  <a:pt x="233" y="170"/>
                  <a:pt x="219" y="104"/>
                  <a:pt x="220" y="50"/>
                </a:cubicBezTo>
                <a:cubicBezTo>
                  <a:pt x="221" y="0"/>
                  <a:pt x="221" y="0"/>
                  <a:pt x="221" y="0"/>
                </a:cubicBezTo>
                <a:cubicBezTo>
                  <a:pt x="0" y="89"/>
                  <a:pt x="0" y="89"/>
                  <a:pt x="0" y="89"/>
                </a:cubicBezTo>
                <a:cubicBezTo>
                  <a:pt x="35" y="124"/>
                  <a:pt x="35" y="124"/>
                  <a:pt x="35" y="124"/>
                </a:cubicBezTo>
                <a:cubicBezTo>
                  <a:pt x="74" y="163"/>
                  <a:pt x="110" y="219"/>
                  <a:pt x="135" y="28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2">
            <a:extLst>
              <a:ext uri="{FF2B5EF4-FFF2-40B4-BE49-F238E27FC236}">
                <a16:creationId xmlns:a16="http://schemas.microsoft.com/office/drawing/2014/main" id="{CD632419-F761-4061-9885-95A05D8F6C2A}"/>
              </a:ext>
            </a:extLst>
          </p:cNvPr>
          <p:cNvSpPr>
            <a:spLocks/>
          </p:cNvSpPr>
          <p:nvPr/>
        </p:nvSpPr>
        <p:spPr bwMode="auto">
          <a:xfrm>
            <a:off x="1752496" y="1977924"/>
            <a:ext cx="641200" cy="638211"/>
          </a:xfrm>
          <a:custGeom>
            <a:avLst/>
            <a:gdLst>
              <a:gd name="T0" fmla="*/ 410 w 429"/>
              <a:gd name="T1" fmla="*/ 0 h 427"/>
              <a:gd name="T2" fmla="*/ 0 w 429"/>
              <a:gd name="T3" fmla="*/ 409 h 427"/>
              <a:gd name="T4" fmla="*/ 19 w 429"/>
              <a:gd name="T5" fmla="*/ 427 h 427"/>
              <a:gd name="T6" fmla="*/ 429 w 429"/>
              <a:gd name="T7" fmla="*/ 19 h 427"/>
              <a:gd name="T8" fmla="*/ 410 w 429"/>
              <a:gd name="T9" fmla="*/ 0 h 427"/>
            </a:gdLst>
            <a:ahLst/>
            <a:cxnLst>
              <a:cxn ang="0">
                <a:pos x="T0" y="T1"/>
              </a:cxn>
              <a:cxn ang="0">
                <a:pos x="T2" y="T3"/>
              </a:cxn>
              <a:cxn ang="0">
                <a:pos x="T4" y="T5"/>
              </a:cxn>
              <a:cxn ang="0">
                <a:pos x="T6" y="T7"/>
              </a:cxn>
              <a:cxn ang="0">
                <a:pos x="T8" y="T9"/>
              </a:cxn>
            </a:cxnLst>
            <a:rect l="0" t="0" r="r" b="b"/>
            <a:pathLst>
              <a:path w="429" h="427">
                <a:moveTo>
                  <a:pt x="410" y="0"/>
                </a:moveTo>
                <a:lnTo>
                  <a:pt x="0" y="409"/>
                </a:lnTo>
                <a:lnTo>
                  <a:pt x="19" y="427"/>
                </a:lnTo>
                <a:lnTo>
                  <a:pt x="429" y="19"/>
                </a:lnTo>
                <a:lnTo>
                  <a:pt x="4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3">
            <a:extLst>
              <a:ext uri="{FF2B5EF4-FFF2-40B4-BE49-F238E27FC236}">
                <a16:creationId xmlns:a16="http://schemas.microsoft.com/office/drawing/2014/main" id="{CDD7C582-661E-42AF-A8BE-9DA8C0E18F04}"/>
              </a:ext>
            </a:extLst>
          </p:cNvPr>
          <p:cNvSpPr>
            <a:spLocks/>
          </p:cNvSpPr>
          <p:nvPr/>
        </p:nvSpPr>
        <p:spPr bwMode="auto">
          <a:xfrm>
            <a:off x="1662818" y="2496564"/>
            <a:ext cx="213734" cy="209250"/>
          </a:xfrm>
          <a:custGeom>
            <a:avLst/>
            <a:gdLst>
              <a:gd name="T0" fmla="*/ 62 w 76"/>
              <a:gd name="T1" fmla="*/ 13 h 75"/>
              <a:gd name="T2" fmla="*/ 14 w 76"/>
              <a:gd name="T3" fmla="*/ 13 h 75"/>
              <a:gd name="T4" fmla="*/ 14 w 76"/>
              <a:gd name="T5" fmla="*/ 62 h 75"/>
              <a:gd name="T6" fmla="*/ 62 w 76"/>
              <a:gd name="T7" fmla="*/ 62 h 75"/>
              <a:gd name="T8" fmla="*/ 62 w 76"/>
              <a:gd name="T9" fmla="*/ 13 h 75"/>
            </a:gdLst>
            <a:ahLst/>
            <a:cxnLst>
              <a:cxn ang="0">
                <a:pos x="T0" y="T1"/>
              </a:cxn>
              <a:cxn ang="0">
                <a:pos x="T2" y="T3"/>
              </a:cxn>
              <a:cxn ang="0">
                <a:pos x="T4" y="T5"/>
              </a:cxn>
              <a:cxn ang="0">
                <a:pos x="T6" y="T7"/>
              </a:cxn>
              <a:cxn ang="0">
                <a:pos x="T8" y="T9"/>
              </a:cxn>
            </a:cxnLst>
            <a:rect l="0" t="0" r="r" b="b"/>
            <a:pathLst>
              <a:path w="76" h="75">
                <a:moveTo>
                  <a:pt x="62" y="13"/>
                </a:moveTo>
                <a:cubicBezTo>
                  <a:pt x="49" y="0"/>
                  <a:pt x="27" y="0"/>
                  <a:pt x="14" y="13"/>
                </a:cubicBezTo>
                <a:cubicBezTo>
                  <a:pt x="0" y="27"/>
                  <a:pt x="0" y="48"/>
                  <a:pt x="14" y="62"/>
                </a:cubicBezTo>
                <a:cubicBezTo>
                  <a:pt x="27" y="75"/>
                  <a:pt x="49" y="75"/>
                  <a:pt x="62" y="62"/>
                </a:cubicBezTo>
                <a:cubicBezTo>
                  <a:pt x="76" y="48"/>
                  <a:pt x="76" y="27"/>
                  <a:pt x="62" y="13"/>
                </a:cubicBez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4">
            <a:extLst>
              <a:ext uri="{FF2B5EF4-FFF2-40B4-BE49-F238E27FC236}">
                <a16:creationId xmlns:a16="http://schemas.microsoft.com/office/drawing/2014/main" id="{5BDE5DED-FEB8-43C7-B9EA-4BF9A17DD98C}"/>
              </a:ext>
            </a:extLst>
          </p:cNvPr>
          <p:cNvSpPr>
            <a:spLocks/>
          </p:cNvSpPr>
          <p:nvPr/>
        </p:nvSpPr>
        <p:spPr bwMode="auto">
          <a:xfrm>
            <a:off x="1713636" y="2544393"/>
            <a:ext cx="112098" cy="113593"/>
          </a:xfrm>
          <a:custGeom>
            <a:avLst/>
            <a:gdLst>
              <a:gd name="T0" fmla="*/ 33 w 40"/>
              <a:gd name="T1" fmla="*/ 8 h 41"/>
              <a:gd name="T2" fmla="*/ 7 w 40"/>
              <a:gd name="T3" fmla="*/ 8 h 41"/>
              <a:gd name="T4" fmla="*/ 7 w 40"/>
              <a:gd name="T5" fmla="*/ 33 h 41"/>
              <a:gd name="T6" fmla="*/ 33 w 40"/>
              <a:gd name="T7" fmla="*/ 33 h 41"/>
              <a:gd name="T8" fmla="*/ 33 w 40"/>
              <a:gd name="T9" fmla="*/ 8 h 41"/>
            </a:gdLst>
            <a:ahLst/>
            <a:cxnLst>
              <a:cxn ang="0">
                <a:pos x="T0" y="T1"/>
              </a:cxn>
              <a:cxn ang="0">
                <a:pos x="T2" y="T3"/>
              </a:cxn>
              <a:cxn ang="0">
                <a:pos x="T4" y="T5"/>
              </a:cxn>
              <a:cxn ang="0">
                <a:pos x="T6" y="T7"/>
              </a:cxn>
              <a:cxn ang="0">
                <a:pos x="T8" y="T9"/>
              </a:cxn>
            </a:cxnLst>
            <a:rect l="0" t="0" r="r" b="b"/>
            <a:pathLst>
              <a:path w="40" h="41">
                <a:moveTo>
                  <a:pt x="33" y="8"/>
                </a:moveTo>
                <a:cubicBezTo>
                  <a:pt x="26" y="0"/>
                  <a:pt x="14" y="0"/>
                  <a:pt x="7" y="8"/>
                </a:cubicBezTo>
                <a:cubicBezTo>
                  <a:pt x="0" y="15"/>
                  <a:pt x="0" y="26"/>
                  <a:pt x="7" y="33"/>
                </a:cubicBezTo>
                <a:cubicBezTo>
                  <a:pt x="14" y="41"/>
                  <a:pt x="26" y="41"/>
                  <a:pt x="33" y="33"/>
                </a:cubicBezTo>
                <a:cubicBezTo>
                  <a:pt x="40" y="26"/>
                  <a:pt x="40" y="15"/>
                  <a:pt x="33"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Oval 65">
            <a:extLst>
              <a:ext uri="{FF2B5EF4-FFF2-40B4-BE49-F238E27FC236}">
                <a16:creationId xmlns:a16="http://schemas.microsoft.com/office/drawing/2014/main" id="{5C71A558-4BAE-41DE-B384-796BEFD67502}"/>
              </a:ext>
            </a:extLst>
          </p:cNvPr>
          <p:cNvSpPr>
            <a:spLocks noChangeArrowheads="1"/>
          </p:cNvSpPr>
          <p:nvPr/>
        </p:nvSpPr>
        <p:spPr bwMode="auto">
          <a:xfrm>
            <a:off x="2005090" y="1175303"/>
            <a:ext cx="1206174" cy="1206174"/>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6">
            <a:extLst>
              <a:ext uri="{FF2B5EF4-FFF2-40B4-BE49-F238E27FC236}">
                <a16:creationId xmlns:a16="http://schemas.microsoft.com/office/drawing/2014/main" id="{0D0E088D-2477-43DD-97CB-C1F93C634E27}"/>
              </a:ext>
            </a:extLst>
          </p:cNvPr>
          <p:cNvSpPr>
            <a:spLocks/>
          </p:cNvSpPr>
          <p:nvPr/>
        </p:nvSpPr>
        <p:spPr bwMode="auto">
          <a:xfrm>
            <a:off x="10437532" y="1451810"/>
            <a:ext cx="741341" cy="654652"/>
          </a:xfrm>
          <a:custGeom>
            <a:avLst/>
            <a:gdLst>
              <a:gd name="T0" fmla="*/ 260 w 265"/>
              <a:gd name="T1" fmla="*/ 107 h 234"/>
              <a:gd name="T2" fmla="*/ 196 w 265"/>
              <a:gd name="T3" fmla="*/ 11 h 234"/>
              <a:gd name="T4" fmla="*/ 177 w 265"/>
              <a:gd name="T5" fmla="*/ 0 h 234"/>
              <a:gd name="T6" fmla="*/ 88 w 265"/>
              <a:gd name="T7" fmla="*/ 0 h 234"/>
              <a:gd name="T8" fmla="*/ 68 w 265"/>
              <a:gd name="T9" fmla="*/ 10 h 234"/>
              <a:gd name="T10" fmla="*/ 5 w 265"/>
              <a:gd name="T11" fmla="*/ 100 h 234"/>
              <a:gd name="T12" fmla="*/ 5 w 265"/>
              <a:gd name="T13" fmla="*/ 126 h 234"/>
              <a:gd name="T14" fmla="*/ 68 w 265"/>
              <a:gd name="T15" fmla="*/ 223 h 234"/>
              <a:gd name="T16" fmla="*/ 88 w 265"/>
              <a:gd name="T17" fmla="*/ 234 h 234"/>
              <a:gd name="T18" fmla="*/ 177 w 265"/>
              <a:gd name="T19" fmla="*/ 234 h 234"/>
              <a:gd name="T20" fmla="*/ 196 w 265"/>
              <a:gd name="T21" fmla="*/ 224 h 234"/>
              <a:gd name="T22" fmla="*/ 259 w 265"/>
              <a:gd name="T23" fmla="*/ 134 h 234"/>
              <a:gd name="T24" fmla="*/ 260 w 265"/>
              <a:gd name="T25" fmla="*/ 10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234">
                <a:moveTo>
                  <a:pt x="260" y="107"/>
                </a:moveTo>
                <a:cubicBezTo>
                  <a:pt x="196" y="11"/>
                  <a:pt x="196" y="11"/>
                  <a:pt x="196" y="11"/>
                </a:cubicBezTo>
                <a:cubicBezTo>
                  <a:pt x="192" y="4"/>
                  <a:pt x="185" y="0"/>
                  <a:pt x="177" y="0"/>
                </a:cubicBezTo>
                <a:cubicBezTo>
                  <a:pt x="88" y="0"/>
                  <a:pt x="88" y="0"/>
                  <a:pt x="88" y="0"/>
                </a:cubicBezTo>
                <a:cubicBezTo>
                  <a:pt x="80" y="0"/>
                  <a:pt x="73" y="4"/>
                  <a:pt x="68" y="10"/>
                </a:cubicBezTo>
                <a:cubicBezTo>
                  <a:pt x="5" y="100"/>
                  <a:pt x="5" y="100"/>
                  <a:pt x="5" y="100"/>
                </a:cubicBezTo>
                <a:cubicBezTo>
                  <a:pt x="0" y="108"/>
                  <a:pt x="0" y="118"/>
                  <a:pt x="5" y="126"/>
                </a:cubicBezTo>
                <a:cubicBezTo>
                  <a:pt x="68" y="223"/>
                  <a:pt x="68" y="223"/>
                  <a:pt x="68" y="223"/>
                </a:cubicBezTo>
                <a:cubicBezTo>
                  <a:pt x="73" y="230"/>
                  <a:pt x="80" y="234"/>
                  <a:pt x="88" y="234"/>
                </a:cubicBezTo>
                <a:cubicBezTo>
                  <a:pt x="177" y="234"/>
                  <a:pt x="177" y="234"/>
                  <a:pt x="177" y="234"/>
                </a:cubicBezTo>
                <a:cubicBezTo>
                  <a:pt x="185" y="234"/>
                  <a:pt x="192" y="230"/>
                  <a:pt x="196" y="224"/>
                </a:cubicBezTo>
                <a:cubicBezTo>
                  <a:pt x="259" y="134"/>
                  <a:pt x="259" y="134"/>
                  <a:pt x="259" y="134"/>
                </a:cubicBezTo>
                <a:cubicBezTo>
                  <a:pt x="265" y="126"/>
                  <a:pt x="265" y="115"/>
                  <a:pt x="260" y="107"/>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7">
            <a:extLst>
              <a:ext uri="{FF2B5EF4-FFF2-40B4-BE49-F238E27FC236}">
                <a16:creationId xmlns:a16="http://schemas.microsoft.com/office/drawing/2014/main" id="{8462114E-6084-4D4D-99CC-7911CB63EC62}"/>
              </a:ext>
            </a:extLst>
          </p:cNvPr>
          <p:cNvSpPr>
            <a:spLocks/>
          </p:cNvSpPr>
          <p:nvPr/>
        </p:nvSpPr>
        <p:spPr bwMode="auto">
          <a:xfrm>
            <a:off x="10361306" y="1451810"/>
            <a:ext cx="744331" cy="654652"/>
          </a:xfrm>
          <a:custGeom>
            <a:avLst/>
            <a:gdLst>
              <a:gd name="T0" fmla="*/ 260 w 266"/>
              <a:gd name="T1" fmla="*/ 107 h 234"/>
              <a:gd name="T2" fmla="*/ 197 w 266"/>
              <a:gd name="T3" fmla="*/ 11 h 234"/>
              <a:gd name="T4" fmla="*/ 177 w 266"/>
              <a:gd name="T5" fmla="*/ 0 h 234"/>
              <a:gd name="T6" fmla="*/ 88 w 266"/>
              <a:gd name="T7" fmla="*/ 0 h 234"/>
              <a:gd name="T8" fmla="*/ 69 w 266"/>
              <a:gd name="T9" fmla="*/ 10 h 234"/>
              <a:gd name="T10" fmla="*/ 6 w 266"/>
              <a:gd name="T11" fmla="*/ 100 h 234"/>
              <a:gd name="T12" fmla="*/ 6 w 266"/>
              <a:gd name="T13" fmla="*/ 126 h 234"/>
              <a:gd name="T14" fmla="*/ 69 w 266"/>
              <a:gd name="T15" fmla="*/ 223 h 234"/>
              <a:gd name="T16" fmla="*/ 89 w 266"/>
              <a:gd name="T17" fmla="*/ 234 h 234"/>
              <a:gd name="T18" fmla="*/ 178 w 266"/>
              <a:gd name="T19" fmla="*/ 234 h 234"/>
              <a:gd name="T20" fmla="*/ 197 w 266"/>
              <a:gd name="T21" fmla="*/ 224 h 234"/>
              <a:gd name="T22" fmla="*/ 260 w 266"/>
              <a:gd name="T23" fmla="*/ 134 h 234"/>
              <a:gd name="T24" fmla="*/ 260 w 266"/>
              <a:gd name="T25" fmla="*/ 10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234">
                <a:moveTo>
                  <a:pt x="260" y="107"/>
                </a:moveTo>
                <a:cubicBezTo>
                  <a:pt x="197" y="11"/>
                  <a:pt x="197" y="11"/>
                  <a:pt x="197" y="11"/>
                </a:cubicBezTo>
                <a:cubicBezTo>
                  <a:pt x="193" y="4"/>
                  <a:pt x="185" y="0"/>
                  <a:pt x="177" y="0"/>
                </a:cubicBezTo>
                <a:cubicBezTo>
                  <a:pt x="88" y="0"/>
                  <a:pt x="88" y="0"/>
                  <a:pt x="88" y="0"/>
                </a:cubicBezTo>
                <a:cubicBezTo>
                  <a:pt x="81" y="0"/>
                  <a:pt x="74" y="4"/>
                  <a:pt x="69" y="10"/>
                </a:cubicBezTo>
                <a:cubicBezTo>
                  <a:pt x="6" y="100"/>
                  <a:pt x="6" y="100"/>
                  <a:pt x="6" y="100"/>
                </a:cubicBezTo>
                <a:cubicBezTo>
                  <a:pt x="1" y="108"/>
                  <a:pt x="0" y="118"/>
                  <a:pt x="6" y="126"/>
                </a:cubicBezTo>
                <a:cubicBezTo>
                  <a:pt x="69" y="223"/>
                  <a:pt x="69" y="223"/>
                  <a:pt x="69" y="223"/>
                </a:cubicBezTo>
                <a:cubicBezTo>
                  <a:pt x="73" y="230"/>
                  <a:pt x="81" y="234"/>
                  <a:pt x="89" y="234"/>
                </a:cubicBezTo>
                <a:cubicBezTo>
                  <a:pt x="178" y="234"/>
                  <a:pt x="178" y="234"/>
                  <a:pt x="178" y="234"/>
                </a:cubicBezTo>
                <a:cubicBezTo>
                  <a:pt x="185" y="234"/>
                  <a:pt x="193" y="230"/>
                  <a:pt x="197" y="224"/>
                </a:cubicBezTo>
                <a:cubicBezTo>
                  <a:pt x="260" y="134"/>
                  <a:pt x="260" y="134"/>
                  <a:pt x="260" y="134"/>
                </a:cubicBezTo>
                <a:cubicBezTo>
                  <a:pt x="266" y="126"/>
                  <a:pt x="266" y="115"/>
                  <a:pt x="260" y="1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68">
            <a:extLst>
              <a:ext uri="{FF2B5EF4-FFF2-40B4-BE49-F238E27FC236}">
                <a16:creationId xmlns:a16="http://schemas.microsoft.com/office/drawing/2014/main" id="{400FE4F2-9C95-41D1-965C-EF0AACFE0511}"/>
              </a:ext>
            </a:extLst>
          </p:cNvPr>
          <p:cNvSpPr>
            <a:spLocks/>
          </p:cNvSpPr>
          <p:nvPr/>
        </p:nvSpPr>
        <p:spPr bwMode="auto">
          <a:xfrm>
            <a:off x="2607429" y="1396510"/>
            <a:ext cx="8362194" cy="763761"/>
          </a:xfrm>
          <a:prstGeom prst="homePlate">
            <a:avLst>
              <a:gd name="adj" fmla="val 30635"/>
            </a:avLst>
          </a:prstGeom>
          <a:solidFill>
            <a:srgbClr val="EF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69">
            <a:extLst>
              <a:ext uri="{FF2B5EF4-FFF2-40B4-BE49-F238E27FC236}">
                <a16:creationId xmlns:a16="http://schemas.microsoft.com/office/drawing/2014/main" id="{A001A1CF-E50F-4FC1-AF06-E2EBF0B5A2B4}"/>
              </a:ext>
            </a:extLst>
          </p:cNvPr>
          <p:cNvSpPr>
            <a:spLocks/>
          </p:cNvSpPr>
          <p:nvPr/>
        </p:nvSpPr>
        <p:spPr bwMode="auto">
          <a:xfrm>
            <a:off x="2511772" y="1977924"/>
            <a:ext cx="475295" cy="621770"/>
          </a:xfrm>
          <a:custGeom>
            <a:avLst/>
            <a:gdLst>
              <a:gd name="T0" fmla="*/ 170 w 170"/>
              <a:gd name="T1" fmla="*/ 197 h 222"/>
              <a:gd name="T2" fmla="*/ 108 w 170"/>
              <a:gd name="T3" fmla="*/ 222 h 222"/>
              <a:gd name="T4" fmla="*/ 0 w 170"/>
              <a:gd name="T5" fmla="*/ 52 h 222"/>
              <a:gd name="T6" fmla="*/ 129 w 170"/>
              <a:gd name="T7" fmla="*/ 0 h 222"/>
              <a:gd name="T8" fmla="*/ 170 w 170"/>
              <a:gd name="T9" fmla="*/ 197 h 222"/>
            </a:gdLst>
            <a:ahLst/>
            <a:cxnLst>
              <a:cxn ang="0">
                <a:pos x="T0" y="T1"/>
              </a:cxn>
              <a:cxn ang="0">
                <a:pos x="T2" y="T3"/>
              </a:cxn>
              <a:cxn ang="0">
                <a:pos x="T4" y="T5"/>
              </a:cxn>
              <a:cxn ang="0">
                <a:pos x="T6" y="T7"/>
              </a:cxn>
              <a:cxn ang="0">
                <a:pos x="T8" y="T9"/>
              </a:cxn>
            </a:cxnLst>
            <a:rect l="0" t="0" r="r" b="b"/>
            <a:pathLst>
              <a:path w="170" h="222">
                <a:moveTo>
                  <a:pt x="170" y="197"/>
                </a:moveTo>
                <a:cubicBezTo>
                  <a:pt x="108" y="222"/>
                  <a:pt x="108" y="222"/>
                  <a:pt x="108" y="222"/>
                </a:cubicBezTo>
                <a:cubicBezTo>
                  <a:pt x="79" y="151"/>
                  <a:pt x="41" y="92"/>
                  <a:pt x="0" y="52"/>
                </a:cubicBezTo>
                <a:cubicBezTo>
                  <a:pt x="129" y="0"/>
                  <a:pt x="129" y="0"/>
                  <a:pt x="129" y="0"/>
                </a:cubicBezTo>
                <a:cubicBezTo>
                  <a:pt x="128" y="57"/>
                  <a:pt x="142" y="126"/>
                  <a:pt x="170" y="19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Oval 73">
            <a:extLst>
              <a:ext uri="{FF2B5EF4-FFF2-40B4-BE49-F238E27FC236}">
                <a16:creationId xmlns:a16="http://schemas.microsoft.com/office/drawing/2014/main" id="{A8BDDD43-78A1-4B12-A4E9-E5BD61A1DD3C}"/>
              </a:ext>
            </a:extLst>
          </p:cNvPr>
          <p:cNvSpPr>
            <a:spLocks noChangeArrowheads="1"/>
          </p:cNvSpPr>
          <p:nvPr/>
        </p:nvSpPr>
        <p:spPr bwMode="auto">
          <a:xfrm>
            <a:off x="2608924" y="2764104"/>
            <a:ext cx="1207669" cy="1206174"/>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74">
            <a:extLst>
              <a:ext uri="{FF2B5EF4-FFF2-40B4-BE49-F238E27FC236}">
                <a16:creationId xmlns:a16="http://schemas.microsoft.com/office/drawing/2014/main" id="{0720EBEC-E89C-4550-95EF-49A51907FF9F}"/>
              </a:ext>
            </a:extLst>
          </p:cNvPr>
          <p:cNvSpPr>
            <a:spLocks/>
          </p:cNvSpPr>
          <p:nvPr/>
        </p:nvSpPr>
        <p:spPr bwMode="auto">
          <a:xfrm>
            <a:off x="2360813" y="3447154"/>
            <a:ext cx="1100054" cy="1446810"/>
          </a:xfrm>
          <a:custGeom>
            <a:avLst/>
            <a:gdLst>
              <a:gd name="T0" fmla="*/ 172 w 393"/>
              <a:gd name="T1" fmla="*/ 0 h 517"/>
              <a:gd name="T2" fmla="*/ 173 w 393"/>
              <a:gd name="T3" fmla="*/ 50 h 517"/>
              <a:gd name="T4" fmla="*/ 135 w 393"/>
              <a:gd name="T5" fmla="*/ 234 h 517"/>
              <a:gd name="T6" fmla="*/ 35 w 393"/>
              <a:gd name="T7" fmla="*/ 393 h 517"/>
              <a:gd name="T8" fmla="*/ 0 w 393"/>
              <a:gd name="T9" fmla="*/ 428 h 517"/>
              <a:gd name="T10" fmla="*/ 221 w 393"/>
              <a:gd name="T11" fmla="*/ 517 h 517"/>
              <a:gd name="T12" fmla="*/ 220 w 393"/>
              <a:gd name="T13" fmla="*/ 467 h 517"/>
              <a:gd name="T14" fmla="*/ 258 w 393"/>
              <a:gd name="T15" fmla="*/ 283 h 517"/>
              <a:gd name="T16" fmla="*/ 358 w 393"/>
              <a:gd name="T17" fmla="*/ 124 h 517"/>
              <a:gd name="T18" fmla="*/ 393 w 393"/>
              <a:gd name="T19" fmla="*/ 89 h 517"/>
              <a:gd name="T20" fmla="*/ 172 w 393"/>
              <a:gd name="T21"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7">
                <a:moveTo>
                  <a:pt x="172" y="0"/>
                </a:moveTo>
                <a:cubicBezTo>
                  <a:pt x="173" y="50"/>
                  <a:pt x="173" y="50"/>
                  <a:pt x="173" y="50"/>
                </a:cubicBezTo>
                <a:cubicBezTo>
                  <a:pt x="174" y="105"/>
                  <a:pt x="161" y="170"/>
                  <a:pt x="135" y="234"/>
                </a:cubicBezTo>
                <a:cubicBezTo>
                  <a:pt x="109" y="298"/>
                  <a:pt x="74" y="354"/>
                  <a:pt x="35" y="393"/>
                </a:cubicBezTo>
                <a:cubicBezTo>
                  <a:pt x="0" y="428"/>
                  <a:pt x="0" y="428"/>
                  <a:pt x="0" y="428"/>
                </a:cubicBezTo>
                <a:cubicBezTo>
                  <a:pt x="221" y="517"/>
                  <a:pt x="221" y="517"/>
                  <a:pt x="221" y="517"/>
                </a:cubicBezTo>
                <a:cubicBezTo>
                  <a:pt x="220" y="467"/>
                  <a:pt x="220" y="467"/>
                  <a:pt x="220" y="467"/>
                </a:cubicBezTo>
                <a:cubicBezTo>
                  <a:pt x="218" y="413"/>
                  <a:pt x="232" y="347"/>
                  <a:pt x="258" y="283"/>
                </a:cubicBezTo>
                <a:cubicBezTo>
                  <a:pt x="284" y="220"/>
                  <a:pt x="319" y="163"/>
                  <a:pt x="358" y="124"/>
                </a:cubicBezTo>
                <a:cubicBezTo>
                  <a:pt x="393" y="89"/>
                  <a:pt x="393" y="89"/>
                  <a:pt x="393" y="89"/>
                </a:cubicBezTo>
                <a:lnTo>
                  <a:pt x="172"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75">
            <a:extLst>
              <a:ext uri="{FF2B5EF4-FFF2-40B4-BE49-F238E27FC236}">
                <a16:creationId xmlns:a16="http://schemas.microsoft.com/office/drawing/2014/main" id="{0BD5B218-7699-4CBB-A2AE-CEB7122C01F6}"/>
              </a:ext>
            </a:extLst>
          </p:cNvPr>
          <p:cNvSpPr>
            <a:spLocks noChangeArrowheads="1"/>
          </p:cNvSpPr>
          <p:nvPr/>
        </p:nvSpPr>
        <p:spPr bwMode="auto">
          <a:xfrm>
            <a:off x="2211350" y="3347013"/>
            <a:ext cx="599350" cy="3886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Oval 76">
            <a:extLst>
              <a:ext uri="{FF2B5EF4-FFF2-40B4-BE49-F238E27FC236}">
                <a16:creationId xmlns:a16="http://schemas.microsoft.com/office/drawing/2014/main" id="{09B5C7E1-F21D-4C51-A7C6-888B465C107B}"/>
              </a:ext>
            </a:extLst>
          </p:cNvPr>
          <p:cNvSpPr>
            <a:spLocks noChangeArrowheads="1"/>
          </p:cNvSpPr>
          <p:nvPr/>
        </p:nvSpPr>
        <p:spPr bwMode="auto">
          <a:xfrm>
            <a:off x="2120177" y="3270786"/>
            <a:ext cx="192809" cy="194303"/>
          </a:xfrm>
          <a:prstGeom prst="ellipse">
            <a:avLst/>
          </a:pr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77">
            <a:extLst>
              <a:ext uri="{FF2B5EF4-FFF2-40B4-BE49-F238E27FC236}">
                <a16:creationId xmlns:a16="http://schemas.microsoft.com/office/drawing/2014/main" id="{8131CC49-5E8E-43C9-B202-9B6EBA612255}"/>
              </a:ext>
            </a:extLst>
          </p:cNvPr>
          <p:cNvSpPr>
            <a:spLocks noChangeArrowheads="1"/>
          </p:cNvSpPr>
          <p:nvPr/>
        </p:nvSpPr>
        <p:spPr bwMode="auto">
          <a:xfrm>
            <a:off x="2165016" y="3315626"/>
            <a:ext cx="103130" cy="10462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78">
            <a:extLst>
              <a:ext uri="{FF2B5EF4-FFF2-40B4-BE49-F238E27FC236}">
                <a16:creationId xmlns:a16="http://schemas.microsoft.com/office/drawing/2014/main" id="{74CDA92F-EE5A-4E8F-A591-6D2132D355CA}"/>
              </a:ext>
            </a:extLst>
          </p:cNvPr>
          <p:cNvSpPr>
            <a:spLocks/>
          </p:cNvSpPr>
          <p:nvPr/>
        </p:nvSpPr>
        <p:spPr bwMode="auto">
          <a:xfrm>
            <a:off x="11041366" y="3039118"/>
            <a:ext cx="742836" cy="654652"/>
          </a:xfrm>
          <a:custGeom>
            <a:avLst/>
            <a:gdLst>
              <a:gd name="T0" fmla="*/ 260 w 265"/>
              <a:gd name="T1" fmla="*/ 108 h 234"/>
              <a:gd name="T2" fmla="*/ 197 w 265"/>
              <a:gd name="T3" fmla="*/ 11 h 234"/>
              <a:gd name="T4" fmla="*/ 177 w 265"/>
              <a:gd name="T5" fmla="*/ 0 h 234"/>
              <a:gd name="T6" fmla="*/ 88 w 265"/>
              <a:gd name="T7" fmla="*/ 0 h 234"/>
              <a:gd name="T8" fmla="*/ 69 w 265"/>
              <a:gd name="T9" fmla="*/ 10 h 234"/>
              <a:gd name="T10" fmla="*/ 6 w 265"/>
              <a:gd name="T11" fmla="*/ 100 h 234"/>
              <a:gd name="T12" fmla="*/ 6 w 265"/>
              <a:gd name="T13" fmla="*/ 127 h 234"/>
              <a:gd name="T14" fmla="*/ 69 w 265"/>
              <a:gd name="T15" fmla="*/ 223 h 234"/>
              <a:gd name="T16" fmla="*/ 88 w 265"/>
              <a:gd name="T17" fmla="*/ 234 h 234"/>
              <a:gd name="T18" fmla="*/ 177 w 265"/>
              <a:gd name="T19" fmla="*/ 234 h 234"/>
              <a:gd name="T20" fmla="*/ 197 w 265"/>
              <a:gd name="T21" fmla="*/ 224 h 234"/>
              <a:gd name="T22" fmla="*/ 260 w 265"/>
              <a:gd name="T23" fmla="*/ 134 h 234"/>
              <a:gd name="T24" fmla="*/ 260 w 265"/>
              <a:gd name="T25" fmla="*/ 10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234">
                <a:moveTo>
                  <a:pt x="260" y="108"/>
                </a:moveTo>
                <a:cubicBezTo>
                  <a:pt x="197" y="11"/>
                  <a:pt x="197" y="11"/>
                  <a:pt x="197" y="11"/>
                </a:cubicBezTo>
                <a:cubicBezTo>
                  <a:pt x="193" y="4"/>
                  <a:pt x="185" y="0"/>
                  <a:pt x="177" y="0"/>
                </a:cubicBezTo>
                <a:cubicBezTo>
                  <a:pt x="88" y="0"/>
                  <a:pt x="88" y="0"/>
                  <a:pt x="88" y="0"/>
                </a:cubicBezTo>
                <a:cubicBezTo>
                  <a:pt x="81" y="0"/>
                  <a:pt x="73" y="4"/>
                  <a:pt x="69" y="10"/>
                </a:cubicBezTo>
                <a:cubicBezTo>
                  <a:pt x="6" y="100"/>
                  <a:pt x="6" y="100"/>
                  <a:pt x="6" y="100"/>
                </a:cubicBezTo>
                <a:cubicBezTo>
                  <a:pt x="0" y="108"/>
                  <a:pt x="0" y="119"/>
                  <a:pt x="6" y="127"/>
                </a:cubicBezTo>
                <a:cubicBezTo>
                  <a:pt x="69" y="223"/>
                  <a:pt x="69" y="223"/>
                  <a:pt x="69" y="223"/>
                </a:cubicBezTo>
                <a:cubicBezTo>
                  <a:pt x="73" y="230"/>
                  <a:pt x="81" y="234"/>
                  <a:pt x="88" y="234"/>
                </a:cubicBezTo>
                <a:cubicBezTo>
                  <a:pt x="177" y="234"/>
                  <a:pt x="177" y="234"/>
                  <a:pt x="177" y="234"/>
                </a:cubicBezTo>
                <a:cubicBezTo>
                  <a:pt x="185" y="234"/>
                  <a:pt x="192" y="230"/>
                  <a:pt x="197" y="224"/>
                </a:cubicBezTo>
                <a:cubicBezTo>
                  <a:pt x="260" y="134"/>
                  <a:pt x="260" y="134"/>
                  <a:pt x="260" y="134"/>
                </a:cubicBezTo>
                <a:cubicBezTo>
                  <a:pt x="265" y="126"/>
                  <a:pt x="265" y="116"/>
                  <a:pt x="260" y="108"/>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9">
            <a:extLst>
              <a:ext uri="{FF2B5EF4-FFF2-40B4-BE49-F238E27FC236}">
                <a16:creationId xmlns:a16="http://schemas.microsoft.com/office/drawing/2014/main" id="{089D8AAC-C303-4D8F-A715-8DEF1C17767C}"/>
              </a:ext>
            </a:extLst>
          </p:cNvPr>
          <p:cNvSpPr>
            <a:spLocks/>
          </p:cNvSpPr>
          <p:nvPr/>
        </p:nvSpPr>
        <p:spPr bwMode="auto">
          <a:xfrm>
            <a:off x="10969623" y="3039118"/>
            <a:ext cx="741341" cy="654652"/>
          </a:xfrm>
          <a:custGeom>
            <a:avLst/>
            <a:gdLst>
              <a:gd name="T0" fmla="*/ 260 w 265"/>
              <a:gd name="T1" fmla="*/ 108 h 234"/>
              <a:gd name="T2" fmla="*/ 197 w 265"/>
              <a:gd name="T3" fmla="*/ 11 h 234"/>
              <a:gd name="T4" fmla="*/ 177 w 265"/>
              <a:gd name="T5" fmla="*/ 0 h 234"/>
              <a:gd name="T6" fmla="*/ 88 w 265"/>
              <a:gd name="T7" fmla="*/ 0 h 234"/>
              <a:gd name="T8" fmla="*/ 69 w 265"/>
              <a:gd name="T9" fmla="*/ 10 h 234"/>
              <a:gd name="T10" fmla="*/ 6 w 265"/>
              <a:gd name="T11" fmla="*/ 100 h 234"/>
              <a:gd name="T12" fmla="*/ 5 w 265"/>
              <a:gd name="T13" fmla="*/ 127 h 234"/>
              <a:gd name="T14" fmla="*/ 69 w 265"/>
              <a:gd name="T15" fmla="*/ 223 h 234"/>
              <a:gd name="T16" fmla="*/ 88 w 265"/>
              <a:gd name="T17" fmla="*/ 234 h 234"/>
              <a:gd name="T18" fmla="*/ 177 w 265"/>
              <a:gd name="T19" fmla="*/ 234 h 234"/>
              <a:gd name="T20" fmla="*/ 196 w 265"/>
              <a:gd name="T21" fmla="*/ 224 h 234"/>
              <a:gd name="T22" fmla="*/ 259 w 265"/>
              <a:gd name="T23" fmla="*/ 134 h 234"/>
              <a:gd name="T24" fmla="*/ 260 w 265"/>
              <a:gd name="T25" fmla="*/ 10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234">
                <a:moveTo>
                  <a:pt x="260" y="108"/>
                </a:moveTo>
                <a:cubicBezTo>
                  <a:pt x="197" y="11"/>
                  <a:pt x="197" y="11"/>
                  <a:pt x="197" y="11"/>
                </a:cubicBezTo>
                <a:cubicBezTo>
                  <a:pt x="192" y="4"/>
                  <a:pt x="185" y="0"/>
                  <a:pt x="177" y="0"/>
                </a:cubicBezTo>
                <a:cubicBezTo>
                  <a:pt x="88" y="0"/>
                  <a:pt x="88" y="0"/>
                  <a:pt x="88" y="0"/>
                </a:cubicBezTo>
                <a:cubicBezTo>
                  <a:pt x="80" y="0"/>
                  <a:pt x="73" y="4"/>
                  <a:pt x="69" y="10"/>
                </a:cubicBezTo>
                <a:cubicBezTo>
                  <a:pt x="6" y="100"/>
                  <a:pt x="6" y="100"/>
                  <a:pt x="6" y="100"/>
                </a:cubicBezTo>
                <a:cubicBezTo>
                  <a:pt x="0" y="108"/>
                  <a:pt x="0" y="119"/>
                  <a:pt x="5" y="127"/>
                </a:cubicBezTo>
                <a:cubicBezTo>
                  <a:pt x="69" y="223"/>
                  <a:pt x="69" y="223"/>
                  <a:pt x="69" y="223"/>
                </a:cubicBezTo>
                <a:cubicBezTo>
                  <a:pt x="73" y="230"/>
                  <a:pt x="80" y="234"/>
                  <a:pt x="88" y="234"/>
                </a:cubicBezTo>
                <a:cubicBezTo>
                  <a:pt x="177" y="234"/>
                  <a:pt x="177" y="234"/>
                  <a:pt x="177" y="234"/>
                </a:cubicBezTo>
                <a:cubicBezTo>
                  <a:pt x="185" y="234"/>
                  <a:pt x="192" y="230"/>
                  <a:pt x="196" y="224"/>
                </a:cubicBezTo>
                <a:cubicBezTo>
                  <a:pt x="259" y="134"/>
                  <a:pt x="259" y="134"/>
                  <a:pt x="259" y="134"/>
                </a:cubicBezTo>
                <a:cubicBezTo>
                  <a:pt x="265" y="126"/>
                  <a:pt x="265" y="116"/>
                  <a:pt x="260" y="1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0">
            <a:extLst>
              <a:ext uri="{FF2B5EF4-FFF2-40B4-BE49-F238E27FC236}">
                <a16:creationId xmlns:a16="http://schemas.microsoft.com/office/drawing/2014/main" id="{D4E9B8F5-E693-4CA7-91F3-947D769510A1}"/>
              </a:ext>
            </a:extLst>
          </p:cNvPr>
          <p:cNvSpPr>
            <a:spLocks/>
          </p:cNvSpPr>
          <p:nvPr/>
        </p:nvSpPr>
        <p:spPr bwMode="auto">
          <a:xfrm>
            <a:off x="3214252" y="2985311"/>
            <a:ext cx="8355740" cy="765256"/>
          </a:xfrm>
          <a:prstGeom prst="homePlate">
            <a:avLst>
              <a:gd name="adj" fmla="val 32203"/>
            </a:avLst>
          </a:prstGeom>
          <a:solidFill>
            <a:srgbClr val="EF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1">
            <a:extLst>
              <a:ext uri="{FF2B5EF4-FFF2-40B4-BE49-F238E27FC236}">
                <a16:creationId xmlns:a16="http://schemas.microsoft.com/office/drawing/2014/main" id="{F25F0D4C-42EF-4890-888A-992F372F8E44}"/>
              </a:ext>
            </a:extLst>
          </p:cNvPr>
          <p:cNvSpPr>
            <a:spLocks/>
          </p:cNvSpPr>
          <p:nvPr/>
        </p:nvSpPr>
        <p:spPr bwMode="auto">
          <a:xfrm>
            <a:off x="2822658" y="3584661"/>
            <a:ext cx="475295" cy="621770"/>
          </a:xfrm>
          <a:custGeom>
            <a:avLst/>
            <a:gdLst>
              <a:gd name="T0" fmla="*/ 170 w 170"/>
              <a:gd name="T1" fmla="*/ 52 h 222"/>
              <a:gd name="T2" fmla="*/ 62 w 170"/>
              <a:gd name="T3" fmla="*/ 222 h 222"/>
              <a:gd name="T4" fmla="*/ 0 w 170"/>
              <a:gd name="T5" fmla="*/ 197 h 222"/>
              <a:gd name="T6" fmla="*/ 41 w 170"/>
              <a:gd name="T7" fmla="*/ 0 h 222"/>
              <a:gd name="T8" fmla="*/ 170 w 170"/>
              <a:gd name="T9" fmla="*/ 52 h 222"/>
            </a:gdLst>
            <a:ahLst/>
            <a:cxnLst>
              <a:cxn ang="0">
                <a:pos x="T0" y="T1"/>
              </a:cxn>
              <a:cxn ang="0">
                <a:pos x="T2" y="T3"/>
              </a:cxn>
              <a:cxn ang="0">
                <a:pos x="T4" y="T5"/>
              </a:cxn>
              <a:cxn ang="0">
                <a:pos x="T6" y="T7"/>
              </a:cxn>
              <a:cxn ang="0">
                <a:pos x="T8" y="T9"/>
              </a:cxn>
            </a:cxnLst>
            <a:rect l="0" t="0" r="r" b="b"/>
            <a:pathLst>
              <a:path w="170" h="222">
                <a:moveTo>
                  <a:pt x="170" y="52"/>
                </a:moveTo>
                <a:cubicBezTo>
                  <a:pt x="130" y="92"/>
                  <a:pt x="91" y="152"/>
                  <a:pt x="62" y="222"/>
                </a:cubicBezTo>
                <a:cubicBezTo>
                  <a:pt x="0" y="197"/>
                  <a:pt x="0" y="197"/>
                  <a:pt x="0" y="197"/>
                </a:cubicBezTo>
                <a:cubicBezTo>
                  <a:pt x="29" y="126"/>
                  <a:pt x="42" y="57"/>
                  <a:pt x="41" y="0"/>
                </a:cubicBezTo>
                <a:lnTo>
                  <a:pt x="170" y="5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82">
            <a:extLst>
              <a:ext uri="{FF2B5EF4-FFF2-40B4-BE49-F238E27FC236}">
                <a16:creationId xmlns:a16="http://schemas.microsoft.com/office/drawing/2014/main" id="{EBDD5D41-FDC0-4229-90FA-B7EAEDD956A6}"/>
              </a:ext>
            </a:extLst>
          </p:cNvPr>
          <p:cNvSpPr>
            <a:spLocks/>
          </p:cNvSpPr>
          <p:nvPr/>
        </p:nvSpPr>
        <p:spPr bwMode="auto">
          <a:xfrm>
            <a:off x="2813690" y="2529446"/>
            <a:ext cx="476790" cy="621770"/>
          </a:xfrm>
          <a:custGeom>
            <a:avLst/>
            <a:gdLst>
              <a:gd name="T0" fmla="*/ 62 w 170"/>
              <a:gd name="T1" fmla="*/ 0 h 222"/>
              <a:gd name="T2" fmla="*/ 170 w 170"/>
              <a:gd name="T3" fmla="*/ 170 h 222"/>
              <a:gd name="T4" fmla="*/ 40 w 170"/>
              <a:gd name="T5" fmla="*/ 222 h 222"/>
              <a:gd name="T6" fmla="*/ 0 w 170"/>
              <a:gd name="T7" fmla="*/ 25 h 222"/>
              <a:gd name="T8" fmla="*/ 62 w 170"/>
              <a:gd name="T9" fmla="*/ 0 h 222"/>
            </a:gdLst>
            <a:ahLst/>
            <a:cxnLst>
              <a:cxn ang="0">
                <a:pos x="T0" y="T1"/>
              </a:cxn>
              <a:cxn ang="0">
                <a:pos x="T2" y="T3"/>
              </a:cxn>
              <a:cxn ang="0">
                <a:pos x="T4" y="T5"/>
              </a:cxn>
              <a:cxn ang="0">
                <a:pos x="T6" y="T7"/>
              </a:cxn>
              <a:cxn ang="0">
                <a:pos x="T8" y="T9"/>
              </a:cxn>
            </a:cxnLst>
            <a:rect l="0" t="0" r="r" b="b"/>
            <a:pathLst>
              <a:path w="170" h="222">
                <a:moveTo>
                  <a:pt x="62" y="0"/>
                </a:moveTo>
                <a:cubicBezTo>
                  <a:pt x="91" y="70"/>
                  <a:pt x="129" y="130"/>
                  <a:pt x="170" y="170"/>
                </a:cubicBezTo>
                <a:cubicBezTo>
                  <a:pt x="40" y="222"/>
                  <a:pt x="40" y="222"/>
                  <a:pt x="40" y="222"/>
                </a:cubicBezTo>
                <a:cubicBezTo>
                  <a:pt x="42" y="165"/>
                  <a:pt x="28" y="96"/>
                  <a:pt x="0" y="25"/>
                </a:cubicBezTo>
                <a:lnTo>
                  <a:pt x="6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6">
            <a:extLst>
              <a:ext uri="{FF2B5EF4-FFF2-40B4-BE49-F238E27FC236}">
                <a16:creationId xmlns:a16="http://schemas.microsoft.com/office/drawing/2014/main" id="{708F03A7-E133-41AF-95AF-39E14583DBFD}"/>
              </a:ext>
            </a:extLst>
          </p:cNvPr>
          <p:cNvSpPr>
            <a:spLocks/>
          </p:cNvSpPr>
          <p:nvPr/>
        </p:nvSpPr>
        <p:spPr bwMode="auto">
          <a:xfrm>
            <a:off x="2005090" y="4351410"/>
            <a:ext cx="1206174" cy="1206174"/>
          </a:xfrm>
          <a:custGeom>
            <a:avLst/>
            <a:gdLst>
              <a:gd name="T0" fmla="*/ 431 w 431"/>
              <a:gd name="T1" fmla="*/ 215 h 431"/>
              <a:gd name="T2" fmla="*/ 215 w 431"/>
              <a:gd name="T3" fmla="*/ 431 h 431"/>
              <a:gd name="T4" fmla="*/ 0 w 431"/>
              <a:gd name="T5" fmla="*/ 216 h 431"/>
              <a:gd name="T6" fmla="*/ 215 w 431"/>
              <a:gd name="T7" fmla="*/ 0 h 431"/>
              <a:gd name="T8" fmla="*/ 431 w 431"/>
              <a:gd name="T9" fmla="*/ 215 h 431"/>
            </a:gdLst>
            <a:ahLst/>
            <a:cxnLst>
              <a:cxn ang="0">
                <a:pos x="T0" y="T1"/>
              </a:cxn>
              <a:cxn ang="0">
                <a:pos x="T2" y="T3"/>
              </a:cxn>
              <a:cxn ang="0">
                <a:pos x="T4" y="T5"/>
              </a:cxn>
              <a:cxn ang="0">
                <a:pos x="T6" y="T7"/>
              </a:cxn>
              <a:cxn ang="0">
                <a:pos x="T8" y="T9"/>
              </a:cxn>
            </a:cxnLst>
            <a:rect l="0" t="0" r="r" b="b"/>
            <a:pathLst>
              <a:path w="431" h="431">
                <a:moveTo>
                  <a:pt x="431" y="215"/>
                </a:moveTo>
                <a:cubicBezTo>
                  <a:pt x="431" y="334"/>
                  <a:pt x="334" y="431"/>
                  <a:pt x="215" y="431"/>
                </a:cubicBezTo>
                <a:cubicBezTo>
                  <a:pt x="96" y="431"/>
                  <a:pt x="0" y="334"/>
                  <a:pt x="0" y="216"/>
                </a:cubicBezTo>
                <a:cubicBezTo>
                  <a:pt x="0" y="97"/>
                  <a:pt x="96" y="0"/>
                  <a:pt x="215" y="0"/>
                </a:cubicBezTo>
                <a:cubicBezTo>
                  <a:pt x="334" y="0"/>
                  <a:pt x="431" y="96"/>
                  <a:pt x="431" y="21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9BEE2008-9E07-40E6-A717-D05C16E3CB7F}"/>
              </a:ext>
            </a:extLst>
          </p:cNvPr>
          <p:cNvSpPr>
            <a:spLocks/>
          </p:cNvSpPr>
          <p:nvPr/>
        </p:nvSpPr>
        <p:spPr bwMode="auto">
          <a:xfrm>
            <a:off x="10437532" y="4627919"/>
            <a:ext cx="741341" cy="653157"/>
          </a:xfrm>
          <a:custGeom>
            <a:avLst/>
            <a:gdLst>
              <a:gd name="T0" fmla="*/ 260 w 265"/>
              <a:gd name="T1" fmla="*/ 107 h 233"/>
              <a:gd name="T2" fmla="*/ 196 w 265"/>
              <a:gd name="T3" fmla="*/ 10 h 233"/>
              <a:gd name="T4" fmla="*/ 177 w 265"/>
              <a:gd name="T5" fmla="*/ 0 h 233"/>
              <a:gd name="T6" fmla="*/ 88 w 265"/>
              <a:gd name="T7" fmla="*/ 0 h 233"/>
              <a:gd name="T8" fmla="*/ 68 w 265"/>
              <a:gd name="T9" fmla="*/ 10 h 233"/>
              <a:gd name="T10" fmla="*/ 5 w 265"/>
              <a:gd name="T11" fmla="*/ 100 h 233"/>
              <a:gd name="T12" fmla="*/ 5 w 265"/>
              <a:gd name="T13" fmla="*/ 126 h 233"/>
              <a:gd name="T14" fmla="*/ 68 w 265"/>
              <a:gd name="T15" fmla="*/ 223 h 233"/>
              <a:gd name="T16" fmla="*/ 88 w 265"/>
              <a:gd name="T17" fmla="*/ 233 h 233"/>
              <a:gd name="T18" fmla="*/ 177 w 265"/>
              <a:gd name="T19" fmla="*/ 233 h 233"/>
              <a:gd name="T20" fmla="*/ 196 w 265"/>
              <a:gd name="T21" fmla="*/ 223 h 233"/>
              <a:gd name="T22" fmla="*/ 259 w 265"/>
              <a:gd name="T23" fmla="*/ 133 h 233"/>
              <a:gd name="T24" fmla="*/ 260 w 265"/>
              <a:gd name="T25" fmla="*/ 1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233">
                <a:moveTo>
                  <a:pt x="260" y="107"/>
                </a:moveTo>
                <a:cubicBezTo>
                  <a:pt x="196" y="10"/>
                  <a:pt x="196" y="10"/>
                  <a:pt x="196" y="10"/>
                </a:cubicBezTo>
                <a:cubicBezTo>
                  <a:pt x="192" y="4"/>
                  <a:pt x="185" y="0"/>
                  <a:pt x="177" y="0"/>
                </a:cubicBezTo>
                <a:cubicBezTo>
                  <a:pt x="88" y="0"/>
                  <a:pt x="88" y="0"/>
                  <a:pt x="88" y="0"/>
                </a:cubicBezTo>
                <a:cubicBezTo>
                  <a:pt x="80" y="0"/>
                  <a:pt x="73" y="3"/>
                  <a:pt x="68" y="10"/>
                </a:cubicBezTo>
                <a:cubicBezTo>
                  <a:pt x="5" y="100"/>
                  <a:pt x="5" y="100"/>
                  <a:pt x="5" y="100"/>
                </a:cubicBezTo>
                <a:cubicBezTo>
                  <a:pt x="0" y="108"/>
                  <a:pt x="0" y="118"/>
                  <a:pt x="5" y="126"/>
                </a:cubicBezTo>
                <a:cubicBezTo>
                  <a:pt x="68" y="223"/>
                  <a:pt x="68" y="223"/>
                  <a:pt x="68" y="223"/>
                </a:cubicBezTo>
                <a:cubicBezTo>
                  <a:pt x="73" y="229"/>
                  <a:pt x="80" y="233"/>
                  <a:pt x="88" y="233"/>
                </a:cubicBezTo>
                <a:cubicBezTo>
                  <a:pt x="177" y="233"/>
                  <a:pt x="177" y="233"/>
                  <a:pt x="177" y="233"/>
                </a:cubicBezTo>
                <a:cubicBezTo>
                  <a:pt x="185" y="233"/>
                  <a:pt x="192" y="230"/>
                  <a:pt x="196" y="223"/>
                </a:cubicBezTo>
                <a:cubicBezTo>
                  <a:pt x="259" y="133"/>
                  <a:pt x="259" y="133"/>
                  <a:pt x="259" y="133"/>
                </a:cubicBezTo>
                <a:cubicBezTo>
                  <a:pt x="265" y="125"/>
                  <a:pt x="265" y="115"/>
                  <a:pt x="260" y="107"/>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88">
            <a:extLst>
              <a:ext uri="{FF2B5EF4-FFF2-40B4-BE49-F238E27FC236}">
                <a16:creationId xmlns:a16="http://schemas.microsoft.com/office/drawing/2014/main" id="{CBBA2750-D2C0-4675-A2E0-675DA53A6982}"/>
              </a:ext>
            </a:extLst>
          </p:cNvPr>
          <p:cNvSpPr>
            <a:spLocks/>
          </p:cNvSpPr>
          <p:nvPr/>
        </p:nvSpPr>
        <p:spPr bwMode="auto">
          <a:xfrm>
            <a:off x="10361306" y="4627919"/>
            <a:ext cx="744331" cy="653157"/>
          </a:xfrm>
          <a:custGeom>
            <a:avLst/>
            <a:gdLst>
              <a:gd name="T0" fmla="*/ 260 w 266"/>
              <a:gd name="T1" fmla="*/ 107 h 233"/>
              <a:gd name="T2" fmla="*/ 197 w 266"/>
              <a:gd name="T3" fmla="*/ 10 h 233"/>
              <a:gd name="T4" fmla="*/ 177 w 266"/>
              <a:gd name="T5" fmla="*/ 0 h 233"/>
              <a:gd name="T6" fmla="*/ 88 w 266"/>
              <a:gd name="T7" fmla="*/ 0 h 233"/>
              <a:gd name="T8" fmla="*/ 69 w 266"/>
              <a:gd name="T9" fmla="*/ 10 h 233"/>
              <a:gd name="T10" fmla="*/ 6 w 266"/>
              <a:gd name="T11" fmla="*/ 100 h 233"/>
              <a:gd name="T12" fmla="*/ 6 w 266"/>
              <a:gd name="T13" fmla="*/ 126 h 233"/>
              <a:gd name="T14" fmla="*/ 69 w 266"/>
              <a:gd name="T15" fmla="*/ 223 h 233"/>
              <a:gd name="T16" fmla="*/ 89 w 266"/>
              <a:gd name="T17" fmla="*/ 233 h 233"/>
              <a:gd name="T18" fmla="*/ 178 w 266"/>
              <a:gd name="T19" fmla="*/ 233 h 233"/>
              <a:gd name="T20" fmla="*/ 197 w 266"/>
              <a:gd name="T21" fmla="*/ 223 h 233"/>
              <a:gd name="T22" fmla="*/ 260 w 266"/>
              <a:gd name="T23" fmla="*/ 133 h 233"/>
              <a:gd name="T24" fmla="*/ 260 w 266"/>
              <a:gd name="T25" fmla="*/ 10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233">
                <a:moveTo>
                  <a:pt x="260" y="107"/>
                </a:moveTo>
                <a:cubicBezTo>
                  <a:pt x="197" y="10"/>
                  <a:pt x="197" y="10"/>
                  <a:pt x="197" y="10"/>
                </a:cubicBezTo>
                <a:cubicBezTo>
                  <a:pt x="193" y="4"/>
                  <a:pt x="185" y="0"/>
                  <a:pt x="177" y="0"/>
                </a:cubicBezTo>
                <a:cubicBezTo>
                  <a:pt x="88" y="0"/>
                  <a:pt x="88" y="0"/>
                  <a:pt x="88" y="0"/>
                </a:cubicBezTo>
                <a:cubicBezTo>
                  <a:pt x="81" y="0"/>
                  <a:pt x="74" y="3"/>
                  <a:pt x="69" y="10"/>
                </a:cubicBezTo>
                <a:cubicBezTo>
                  <a:pt x="6" y="100"/>
                  <a:pt x="6" y="100"/>
                  <a:pt x="6" y="100"/>
                </a:cubicBezTo>
                <a:cubicBezTo>
                  <a:pt x="1" y="108"/>
                  <a:pt x="0" y="118"/>
                  <a:pt x="6" y="126"/>
                </a:cubicBezTo>
                <a:cubicBezTo>
                  <a:pt x="69" y="223"/>
                  <a:pt x="69" y="223"/>
                  <a:pt x="69" y="223"/>
                </a:cubicBezTo>
                <a:cubicBezTo>
                  <a:pt x="73" y="229"/>
                  <a:pt x="81" y="233"/>
                  <a:pt x="89" y="233"/>
                </a:cubicBezTo>
                <a:cubicBezTo>
                  <a:pt x="178" y="233"/>
                  <a:pt x="178" y="233"/>
                  <a:pt x="178" y="233"/>
                </a:cubicBezTo>
                <a:cubicBezTo>
                  <a:pt x="185" y="233"/>
                  <a:pt x="193" y="230"/>
                  <a:pt x="197" y="223"/>
                </a:cubicBezTo>
                <a:cubicBezTo>
                  <a:pt x="260" y="133"/>
                  <a:pt x="260" y="133"/>
                  <a:pt x="260" y="133"/>
                </a:cubicBezTo>
                <a:cubicBezTo>
                  <a:pt x="266" y="125"/>
                  <a:pt x="266" y="115"/>
                  <a:pt x="260" y="10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89">
            <a:extLst>
              <a:ext uri="{FF2B5EF4-FFF2-40B4-BE49-F238E27FC236}">
                <a16:creationId xmlns:a16="http://schemas.microsoft.com/office/drawing/2014/main" id="{F8C1D8A3-B581-43EB-B15D-81EC56A926ED}"/>
              </a:ext>
            </a:extLst>
          </p:cNvPr>
          <p:cNvSpPr>
            <a:spLocks/>
          </p:cNvSpPr>
          <p:nvPr/>
        </p:nvSpPr>
        <p:spPr bwMode="auto">
          <a:xfrm>
            <a:off x="2607429" y="4572617"/>
            <a:ext cx="8362194" cy="763761"/>
          </a:xfrm>
          <a:prstGeom prst="homePlate">
            <a:avLst>
              <a:gd name="adj" fmla="val 31644"/>
            </a:avLst>
          </a:prstGeom>
          <a:solidFill>
            <a:srgbClr val="EF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0">
            <a:extLst>
              <a:ext uri="{FF2B5EF4-FFF2-40B4-BE49-F238E27FC236}">
                <a16:creationId xmlns:a16="http://schemas.microsoft.com/office/drawing/2014/main" id="{D10A50A8-4651-45B3-B5CB-8ABE75A957C0}"/>
              </a:ext>
            </a:extLst>
          </p:cNvPr>
          <p:cNvSpPr>
            <a:spLocks/>
          </p:cNvSpPr>
          <p:nvPr/>
        </p:nvSpPr>
        <p:spPr bwMode="auto">
          <a:xfrm>
            <a:off x="2522235" y="4136183"/>
            <a:ext cx="476790" cy="621770"/>
          </a:xfrm>
          <a:custGeom>
            <a:avLst/>
            <a:gdLst>
              <a:gd name="T0" fmla="*/ 107 w 170"/>
              <a:gd name="T1" fmla="*/ 0 h 222"/>
              <a:gd name="T2" fmla="*/ 0 w 170"/>
              <a:gd name="T3" fmla="*/ 170 h 222"/>
              <a:gd name="T4" fmla="*/ 129 w 170"/>
              <a:gd name="T5" fmla="*/ 222 h 222"/>
              <a:gd name="T6" fmla="*/ 170 w 170"/>
              <a:gd name="T7" fmla="*/ 25 h 222"/>
              <a:gd name="T8" fmla="*/ 107 w 170"/>
              <a:gd name="T9" fmla="*/ 0 h 222"/>
            </a:gdLst>
            <a:ahLst/>
            <a:cxnLst>
              <a:cxn ang="0">
                <a:pos x="T0" y="T1"/>
              </a:cxn>
              <a:cxn ang="0">
                <a:pos x="T2" y="T3"/>
              </a:cxn>
              <a:cxn ang="0">
                <a:pos x="T4" y="T5"/>
              </a:cxn>
              <a:cxn ang="0">
                <a:pos x="T6" y="T7"/>
              </a:cxn>
              <a:cxn ang="0">
                <a:pos x="T8" y="T9"/>
              </a:cxn>
            </a:cxnLst>
            <a:rect l="0" t="0" r="r" b="b"/>
            <a:pathLst>
              <a:path w="170" h="222">
                <a:moveTo>
                  <a:pt x="107" y="0"/>
                </a:moveTo>
                <a:cubicBezTo>
                  <a:pt x="79" y="71"/>
                  <a:pt x="40" y="130"/>
                  <a:pt x="0" y="170"/>
                </a:cubicBezTo>
                <a:cubicBezTo>
                  <a:pt x="129" y="222"/>
                  <a:pt x="129" y="222"/>
                  <a:pt x="129" y="222"/>
                </a:cubicBezTo>
                <a:cubicBezTo>
                  <a:pt x="128" y="165"/>
                  <a:pt x="141" y="96"/>
                  <a:pt x="170" y="25"/>
                </a:cubicBezTo>
                <a:lnTo>
                  <a:pt x="10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91">
            <a:extLst>
              <a:ext uri="{FF2B5EF4-FFF2-40B4-BE49-F238E27FC236}">
                <a16:creationId xmlns:a16="http://schemas.microsoft.com/office/drawing/2014/main" id="{80F28CCB-7B43-4CF2-B98D-A9E156FE3E53}"/>
              </a:ext>
            </a:extLst>
          </p:cNvPr>
          <p:cNvSpPr>
            <a:spLocks/>
          </p:cNvSpPr>
          <p:nvPr/>
        </p:nvSpPr>
        <p:spPr bwMode="auto">
          <a:xfrm>
            <a:off x="1752496" y="4124226"/>
            <a:ext cx="641200" cy="638211"/>
          </a:xfrm>
          <a:custGeom>
            <a:avLst/>
            <a:gdLst>
              <a:gd name="T0" fmla="*/ 410 w 429"/>
              <a:gd name="T1" fmla="*/ 427 h 427"/>
              <a:gd name="T2" fmla="*/ 0 w 429"/>
              <a:gd name="T3" fmla="*/ 19 h 427"/>
              <a:gd name="T4" fmla="*/ 19 w 429"/>
              <a:gd name="T5" fmla="*/ 0 h 427"/>
              <a:gd name="T6" fmla="*/ 429 w 429"/>
              <a:gd name="T7" fmla="*/ 409 h 427"/>
              <a:gd name="T8" fmla="*/ 410 w 429"/>
              <a:gd name="T9" fmla="*/ 427 h 427"/>
            </a:gdLst>
            <a:ahLst/>
            <a:cxnLst>
              <a:cxn ang="0">
                <a:pos x="T0" y="T1"/>
              </a:cxn>
              <a:cxn ang="0">
                <a:pos x="T2" y="T3"/>
              </a:cxn>
              <a:cxn ang="0">
                <a:pos x="T4" y="T5"/>
              </a:cxn>
              <a:cxn ang="0">
                <a:pos x="T6" y="T7"/>
              </a:cxn>
              <a:cxn ang="0">
                <a:pos x="T8" y="T9"/>
              </a:cxn>
            </a:cxnLst>
            <a:rect l="0" t="0" r="r" b="b"/>
            <a:pathLst>
              <a:path w="429" h="427">
                <a:moveTo>
                  <a:pt x="410" y="427"/>
                </a:moveTo>
                <a:lnTo>
                  <a:pt x="0" y="19"/>
                </a:lnTo>
                <a:lnTo>
                  <a:pt x="19" y="0"/>
                </a:lnTo>
                <a:lnTo>
                  <a:pt x="429" y="409"/>
                </a:lnTo>
                <a:lnTo>
                  <a:pt x="410" y="4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94">
            <a:extLst>
              <a:ext uri="{FF2B5EF4-FFF2-40B4-BE49-F238E27FC236}">
                <a16:creationId xmlns:a16="http://schemas.microsoft.com/office/drawing/2014/main" id="{B23CDE91-4BE3-413E-BC5A-ADA3FA09E63F}"/>
              </a:ext>
            </a:extLst>
          </p:cNvPr>
          <p:cNvSpPr>
            <a:spLocks/>
          </p:cNvSpPr>
          <p:nvPr/>
        </p:nvSpPr>
        <p:spPr bwMode="auto">
          <a:xfrm>
            <a:off x="1662818" y="4037537"/>
            <a:ext cx="213734" cy="210744"/>
          </a:xfrm>
          <a:custGeom>
            <a:avLst/>
            <a:gdLst>
              <a:gd name="T0" fmla="*/ 62 w 76"/>
              <a:gd name="T1" fmla="*/ 13 h 75"/>
              <a:gd name="T2" fmla="*/ 14 w 76"/>
              <a:gd name="T3" fmla="*/ 13 h 75"/>
              <a:gd name="T4" fmla="*/ 14 w 76"/>
              <a:gd name="T5" fmla="*/ 62 h 75"/>
              <a:gd name="T6" fmla="*/ 62 w 76"/>
              <a:gd name="T7" fmla="*/ 62 h 75"/>
              <a:gd name="T8" fmla="*/ 62 w 76"/>
              <a:gd name="T9" fmla="*/ 13 h 75"/>
            </a:gdLst>
            <a:ahLst/>
            <a:cxnLst>
              <a:cxn ang="0">
                <a:pos x="T0" y="T1"/>
              </a:cxn>
              <a:cxn ang="0">
                <a:pos x="T2" y="T3"/>
              </a:cxn>
              <a:cxn ang="0">
                <a:pos x="T4" y="T5"/>
              </a:cxn>
              <a:cxn ang="0">
                <a:pos x="T6" y="T7"/>
              </a:cxn>
              <a:cxn ang="0">
                <a:pos x="T8" y="T9"/>
              </a:cxn>
            </a:cxnLst>
            <a:rect l="0" t="0" r="r" b="b"/>
            <a:pathLst>
              <a:path w="76" h="75">
                <a:moveTo>
                  <a:pt x="62" y="13"/>
                </a:moveTo>
                <a:cubicBezTo>
                  <a:pt x="49" y="0"/>
                  <a:pt x="27" y="0"/>
                  <a:pt x="14" y="13"/>
                </a:cubicBezTo>
                <a:cubicBezTo>
                  <a:pt x="0" y="26"/>
                  <a:pt x="0" y="48"/>
                  <a:pt x="14" y="62"/>
                </a:cubicBezTo>
                <a:cubicBezTo>
                  <a:pt x="27" y="75"/>
                  <a:pt x="49" y="75"/>
                  <a:pt x="62" y="62"/>
                </a:cubicBezTo>
                <a:cubicBezTo>
                  <a:pt x="76" y="48"/>
                  <a:pt x="76" y="26"/>
                  <a:pt x="62" y="13"/>
                </a:cubicBez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5">
            <a:extLst>
              <a:ext uri="{FF2B5EF4-FFF2-40B4-BE49-F238E27FC236}">
                <a16:creationId xmlns:a16="http://schemas.microsoft.com/office/drawing/2014/main" id="{FCEE2EEE-FE89-475C-ADA6-CB5690464AD6}"/>
              </a:ext>
            </a:extLst>
          </p:cNvPr>
          <p:cNvSpPr>
            <a:spLocks/>
          </p:cNvSpPr>
          <p:nvPr/>
        </p:nvSpPr>
        <p:spPr bwMode="auto">
          <a:xfrm>
            <a:off x="1713636" y="4085365"/>
            <a:ext cx="112098" cy="115087"/>
          </a:xfrm>
          <a:custGeom>
            <a:avLst/>
            <a:gdLst>
              <a:gd name="T0" fmla="*/ 33 w 40"/>
              <a:gd name="T1" fmla="*/ 7 h 41"/>
              <a:gd name="T2" fmla="*/ 7 w 40"/>
              <a:gd name="T3" fmla="*/ 7 h 41"/>
              <a:gd name="T4" fmla="*/ 7 w 40"/>
              <a:gd name="T5" fmla="*/ 33 h 41"/>
              <a:gd name="T6" fmla="*/ 33 w 40"/>
              <a:gd name="T7" fmla="*/ 33 h 41"/>
              <a:gd name="T8" fmla="*/ 33 w 40"/>
              <a:gd name="T9" fmla="*/ 7 h 41"/>
            </a:gdLst>
            <a:ahLst/>
            <a:cxnLst>
              <a:cxn ang="0">
                <a:pos x="T0" y="T1"/>
              </a:cxn>
              <a:cxn ang="0">
                <a:pos x="T2" y="T3"/>
              </a:cxn>
              <a:cxn ang="0">
                <a:pos x="T4" y="T5"/>
              </a:cxn>
              <a:cxn ang="0">
                <a:pos x="T6" y="T7"/>
              </a:cxn>
              <a:cxn ang="0">
                <a:pos x="T8" y="T9"/>
              </a:cxn>
            </a:cxnLst>
            <a:rect l="0" t="0" r="r" b="b"/>
            <a:pathLst>
              <a:path w="40" h="41">
                <a:moveTo>
                  <a:pt x="33" y="7"/>
                </a:moveTo>
                <a:cubicBezTo>
                  <a:pt x="26" y="0"/>
                  <a:pt x="14" y="0"/>
                  <a:pt x="7" y="7"/>
                </a:cubicBezTo>
                <a:cubicBezTo>
                  <a:pt x="0" y="15"/>
                  <a:pt x="0" y="26"/>
                  <a:pt x="7" y="33"/>
                </a:cubicBezTo>
                <a:cubicBezTo>
                  <a:pt x="14" y="41"/>
                  <a:pt x="26" y="41"/>
                  <a:pt x="33" y="33"/>
                </a:cubicBezTo>
                <a:cubicBezTo>
                  <a:pt x="40" y="26"/>
                  <a:pt x="40" y="15"/>
                  <a:pt x="33" y="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Rectangle: Rounded Corners 37">
            <a:extLst>
              <a:ext uri="{FF2B5EF4-FFF2-40B4-BE49-F238E27FC236}">
                <a16:creationId xmlns:a16="http://schemas.microsoft.com/office/drawing/2014/main" id="{EEE910F8-ED19-463C-B89D-6246784391B2}"/>
              </a:ext>
            </a:extLst>
          </p:cNvPr>
          <p:cNvSpPr/>
          <p:nvPr/>
        </p:nvSpPr>
        <p:spPr>
          <a:xfrm>
            <a:off x="764868" y="3111264"/>
            <a:ext cx="1082956" cy="513348"/>
          </a:xfrm>
          <a:prstGeom prst="roundRect">
            <a:avLst>
              <a:gd name="adj" fmla="val 0"/>
            </a:avLst>
          </a:prstGeom>
          <a:noFill/>
        </p:spPr>
        <p:txBody>
          <a:bodyPr wrap="none" anchor="ctr">
            <a:noAutofit/>
          </a:bodyPr>
          <a:lstStyle/>
          <a:p>
            <a:pPr algn="ctr"/>
            <a:r>
              <a:rPr lang="en-US" sz="1600" b="1" dirty="0">
                <a:latin typeface="Arial" panose="020B0604020202020204" pitchFamily="34" charset="0"/>
                <a:cs typeface="Arial" panose="020B0604020202020204" pitchFamily="34" charset="0"/>
              </a:rPr>
              <a:t>LatentView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L&amp;D Program</a:t>
            </a:r>
          </a:p>
        </p:txBody>
      </p:sp>
      <p:sp>
        <p:nvSpPr>
          <p:cNvPr id="39" name="Rectangle 38">
            <a:extLst>
              <a:ext uri="{FF2B5EF4-FFF2-40B4-BE49-F238E27FC236}">
                <a16:creationId xmlns:a16="http://schemas.microsoft.com/office/drawing/2014/main" id="{F17F471F-4040-42A9-8E9D-32F60BE4D90B}"/>
              </a:ext>
            </a:extLst>
          </p:cNvPr>
          <p:cNvSpPr/>
          <p:nvPr/>
        </p:nvSpPr>
        <p:spPr>
          <a:xfrm>
            <a:off x="4648924" y="1596434"/>
            <a:ext cx="1694849"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12-week analytics boot camp</a:t>
            </a:r>
          </a:p>
        </p:txBody>
      </p:sp>
      <p:sp>
        <p:nvSpPr>
          <p:cNvPr id="40" name="Rectangle 39">
            <a:extLst>
              <a:ext uri="{FF2B5EF4-FFF2-40B4-BE49-F238E27FC236}">
                <a16:creationId xmlns:a16="http://schemas.microsoft.com/office/drawing/2014/main" id="{8DD6A5C4-BAD7-497B-96FC-9C2483D3D6E5}"/>
              </a:ext>
            </a:extLst>
          </p:cNvPr>
          <p:cNvSpPr/>
          <p:nvPr/>
        </p:nvSpPr>
        <p:spPr>
          <a:xfrm>
            <a:off x="6620486" y="1596434"/>
            <a:ext cx="1694849"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Capstone project</a:t>
            </a:r>
          </a:p>
        </p:txBody>
      </p:sp>
      <p:sp>
        <p:nvSpPr>
          <p:cNvPr id="41" name="Rectangle 40">
            <a:extLst>
              <a:ext uri="{FF2B5EF4-FFF2-40B4-BE49-F238E27FC236}">
                <a16:creationId xmlns:a16="http://schemas.microsoft.com/office/drawing/2014/main" id="{7EA7811F-764E-4CED-AC7C-5151A61E69D2}"/>
              </a:ext>
            </a:extLst>
          </p:cNvPr>
          <p:cNvSpPr/>
          <p:nvPr/>
        </p:nvSpPr>
        <p:spPr>
          <a:xfrm>
            <a:off x="8592047" y="1596434"/>
            <a:ext cx="1898213"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Real-time business case studies</a:t>
            </a:r>
          </a:p>
        </p:txBody>
      </p:sp>
      <p:cxnSp>
        <p:nvCxnSpPr>
          <p:cNvPr id="42" name="Straight Connector 41">
            <a:extLst>
              <a:ext uri="{FF2B5EF4-FFF2-40B4-BE49-F238E27FC236}">
                <a16:creationId xmlns:a16="http://schemas.microsoft.com/office/drawing/2014/main" id="{7FEE3421-F9C9-4429-BFAC-611CA9CDD5AF}"/>
              </a:ext>
            </a:extLst>
          </p:cNvPr>
          <p:cNvCxnSpPr/>
          <p:nvPr/>
        </p:nvCxnSpPr>
        <p:spPr>
          <a:xfrm>
            <a:off x="6461131" y="1526115"/>
            <a:ext cx="0" cy="5045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8655E85F-7620-4B4B-8141-CFC89F3A1836}"/>
              </a:ext>
            </a:extLst>
          </p:cNvPr>
          <p:cNvSpPr/>
          <p:nvPr/>
        </p:nvSpPr>
        <p:spPr>
          <a:xfrm>
            <a:off x="2830130" y="1601167"/>
            <a:ext cx="1818792" cy="3559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BDD1F86-27AE-4AD0-B62E-B9D14B2E51CF}"/>
              </a:ext>
            </a:extLst>
          </p:cNvPr>
          <p:cNvSpPr/>
          <p:nvPr/>
        </p:nvSpPr>
        <p:spPr>
          <a:xfrm>
            <a:off x="3219121" y="1600420"/>
            <a:ext cx="1039067" cy="338554"/>
          </a:xfrm>
          <a:prstGeom prst="rect">
            <a:avLst/>
          </a:prstGeom>
        </p:spPr>
        <p:txBody>
          <a:bodyPr wrap="none">
            <a:spAutoFit/>
          </a:bodyPr>
          <a:lstStyle/>
          <a:p>
            <a:r>
              <a:rPr lang="en-US" sz="1600" b="1" dirty="0">
                <a:solidFill>
                  <a:schemeClr val="bg1"/>
                </a:solidFill>
                <a:latin typeface="Arial" panose="020B0604020202020204" pitchFamily="34" charset="0"/>
                <a:cs typeface="Arial" panose="020B0604020202020204" pitchFamily="34" charset="0"/>
              </a:rPr>
              <a:t>Onboard</a:t>
            </a:r>
          </a:p>
        </p:txBody>
      </p:sp>
      <p:sp>
        <p:nvSpPr>
          <p:cNvPr id="45" name="Oval 70">
            <a:extLst>
              <a:ext uri="{FF2B5EF4-FFF2-40B4-BE49-F238E27FC236}">
                <a16:creationId xmlns:a16="http://schemas.microsoft.com/office/drawing/2014/main" id="{1E9F6D45-248F-47BD-A78F-C9958F452BD0}"/>
              </a:ext>
            </a:extLst>
          </p:cNvPr>
          <p:cNvSpPr>
            <a:spLocks noChangeArrowheads="1"/>
          </p:cNvSpPr>
          <p:nvPr/>
        </p:nvSpPr>
        <p:spPr bwMode="auto">
          <a:xfrm>
            <a:off x="2124661" y="1297863"/>
            <a:ext cx="964042" cy="96254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Oval 71">
            <a:extLst>
              <a:ext uri="{FF2B5EF4-FFF2-40B4-BE49-F238E27FC236}">
                <a16:creationId xmlns:a16="http://schemas.microsoft.com/office/drawing/2014/main" id="{9D82403A-679A-4DA3-9F9D-76FFF8684552}"/>
              </a:ext>
            </a:extLst>
          </p:cNvPr>
          <p:cNvSpPr>
            <a:spLocks noChangeArrowheads="1"/>
          </p:cNvSpPr>
          <p:nvPr/>
        </p:nvSpPr>
        <p:spPr bwMode="auto">
          <a:xfrm>
            <a:off x="2226297" y="1396510"/>
            <a:ext cx="763761" cy="76376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Connector 46">
            <a:extLst>
              <a:ext uri="{FF2B5EF4-FFF2-40B4-BE49-F238E27FC236}">
                <a16:creationId xmlns:a16="http://schemas.microsoft.com/office/drawing/2014/main" id="{52BB89E2-F5B5-43B4-8E19-F32B7CE7A5A6}"/>
              </a:ext>
            </a:extLst>
          </p:cNvPr>
          <p:cNvCxnSpPr/>
          <p:nvPr/>
        </p:nvCxnSpPr>
        <p:spPr>
          <a:xfrm>
            <a:off x="8479970" y="1526115"/>
            <a:ext cx="0" cy="5045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A03EC1BD-270B-47AC-B40C-3DDB2B213457}"/>
              </a:ext>
            </a:extLst>
          </p:cNvPr>
          <p:cNvSpPr/>
          <p:nvPr/>
        </p:nvSpPr>
        <p:spPr>
          <a:xfrm>
            <a:off x="3444327" y="3196744"/>
            <a:ext cx="1818792" cy="35593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30FC375-2D0E-432C-BD4F-C89C8B8A292E}"/>
              </a:ext>
            </a:extLst>
          </p:cNvPr>
          <p:cNvSpPr/>
          <p:nvPr/>
        </p:nvSpPr>
        <p:spPr>
          <a:xfrm>
            <a:off x="3963404" y="3195998"/>
            <a:ext cx="780637" cy="355938"/>
          </a:xfrm>
          <a:prstGeom prst="rect">
            <a:avLst/>
          </a:prstGeom>
        </p:spPr>
        <p:txBody>
          <a:bodyPr wrap="none">
            <a:spAutoFit/>
          </a:bodyPr>
          <a:lstStyle/>
          <a:p>
            <a:pPr algn="ctr"/>
            <a:r>
              <a:rPr lang="en-US" sz="1600" b="1" dirty="0">
                <a:solidFill>
                  <a:schemeClr val="bg1"/>
                </a:solidFill>
                <a:latin typeface="Arial" panose="020B0604020202020204" pitchFamily="34" charset="0"/>
                <a:cs typeface="Arial" panose="020B0604020202020204" pitchFamily="34" charset="0"/>
              </a:rPr>
              <a:t>Learn</a:t>
            </a:r>
          </a:p>
        </p:txBody>
      </p:sp>
      <p:sp>
        <p:nvSpPr>
          <p:cNvPr id="50" name="Oval 83">
            <a:extLst>
              <a:ext uri="{FF2B5EF4-FFF2-40B4-BE49-F238E27FC236}">
                <a16:creationId xmlns:a16="http://schemas.microsoft.com/office/drawing/2014/main" id="{1922B51A-F84F-4FA2-A448-EB6CFD639D08}"/>
              </a:ext>
            </a:extLst>
          </p:cNvPr>
          <p:cNvSpPr>
            <a:spLocks noChangeArrowheads="1"/>
          </p:cNvSpPr>
          <p:nvPr/>
        </p:nvSpPr>
        <p:spPr bwMode="auto">
          <a:xfrm>
            <a:off x="2729990" y="2885170"/>
            <a:ext cx="965537" cy="962547"/>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Oval 84">
            <a:extLst>
              <a:ext uri="{FF2B5EF4-FFF2-40B4-BE49-F238E27FC236}">
                <a16:creationId xmlns:a16="http://schemas.microsoft.com/office/drawing/2014/main" id="{CD7566E7-CA4E-43CC-A7CF-C1AEA98EFFBD}"/>
              </a:ext>
            </a:extLst>
          </p:cNvPr>
          <p:cNvSpPr>
            <a:spLocks noChangeArrowheads="1"/>
          </p:cNvSpPr>
          <p:nvPr/>
        </p:nvSpPr>
        <p:spPr bwMode="auto">
          <a:xfrm>
            <a:off x="2830131" y="2985311"/>
            <a:ext cx="765256" cy="76525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54" name="Straight Connector 53">
            <a:extLst>
              <a:ext uri="{FF2B5EF4-FFF2-40B4-BE49-F238E27FC236}">
                <a16:creationId xmlns:a16="http://schemas.microsoft.com/office/drawing/2014/main" id="{CBCB6711-345B-4D9C-8FCD-2ECDD53AF68C}"/>
              </a:ext>
            </a:extLst>
          </p:cNvPr>
          <p:cNvCxnSpPr/>
          <p:nvPr/>
        </p:nvCxnSpPr>
        <p:spPr>
          <a:xfrm>
            <a:off x="7308389" y="3083454"/>
            <a:ext cx="0" cy="5045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1AEA13C-8EDF-48DC-8A8D-20F5068294ED}"/>
              </a:ext>
            </a:extLst>
          </p:cNvPr>
          <p:cNvSpPr/>
          <p:nvPr/>
        </p:nvSpPr>
        <p:spPr>
          <a:xfrm>
            <a:off x="5243213" y="3184487"/>
            <a:ext cx="1873116"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Curated online courses and certification</a:t>
            </a:r>
          </a:p>
        </p:txBody>
      </p:sp>
      <p:sp>
        <p:nvSpPr>
          <p:cNvPr id="57" name="Rectangle 56">
            <a:extLst>
              <a:ext uri="{FF2B5EF4-FFF2-40B4-BE49-F238E27FC236}">
                <a16:creationId xmlns:a16="http://schemas.microsoft.com/office/drawing/2014/main" id="{5295777A-EE44-4A14-8F72-D27F3293DD1C}"/>
              </a:ext>
            </a:extLst>
          </p:cNvPr>
          <p:cNvSpPr/>
          <p:nvPr/>
        </p:nvSpPr>
        <p:spPr>
          <a:xfrm>
            <a:off x="9029145" y="4769380"/>
            <a:ext cx="1873116"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Kaggle and KDD to practice learnings</a:t>
            </a:r>
          </a:p>
        </p:txBody>
      </p:sp>
      <p:cxnSp>
        <p:nvCxnSpPr>
          <p:cNvPr id="58" name="Straight Connector 57">
            <a:extLst>
              <a:ext uri="{FF2B5EF4-FFF2-40B4-BE49-F238E27FC236}">
                <a16:creationId xmlns:a16="http://schemas.microsoft.com/office/drawing/2014/main" id="{BCF5BB0B-0E88-46CD-AD63-F68CC1220388}"/>
              </a:ext>
            </a:extLst>
          </p:cNvPr>
          <p:cNvCxnSpPr/>
          <p:nvPr/>
        </p:nvCxnSpPr>
        <p:spPr>
          <a:xfrm>
            <a:off x="9468439" y="3115664"/>
            <a:ext cx="0" cy="5045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A4080AD1-B6E8-45F5-B296-33975F4441CB}"/>
              </a:ext>
            </a:extLst>
          </p:cNvPr>
          <p:cNvGrpSpPr/>
          <p:nvPr/>
        </p:nvGrpSpPr>
        <p:grpSpPr>
          <a:xfrm>
            <a:off x="2830130" y="4776902"/>
            <a:ext cx="1818792" cy="356684"/>
            <a:chOff x="3297972" y="4111974"/>
            <a:chExt cx="1729963" cy="339264"/>
          </a:xfrm>
        </p:grpSpPr>
        <p:sp>
          <p:nvSpPr>
            <p:cNvPr id="60" name="Rectangle: Rounded Corners 59">
              <a:extLst>
                <a:ext uri="{FF2B5EF4-FFF2-40B4-BE49-F238E27FC236}">
                  <a16:creationId xmlns:a16="http://schemas.microsoft.com/office/drawing/2014/main" id="{52E7A277-0F7D-46C3-9C75-5C49A9C12246}"/>
                </a:ext>
              </a:extLst>
            </p:cNvPr>
            <p:cNvSpPr/>
            <p:nvPr/>
          </p:nvSpPr>
          <p:spPr>
            <a:xfrm>
              <a:off x="3297972" y="4112684"/>
              <a:ext cx="1729963" cy="33855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F1A83B74-FAD7-450E-9AA0-2B2035D2A321}"/>
                </a:ext>
              </a:extLst>
            </p:cNvPr>
            <p:cNvSpPr/>
            <p:nvPr/>
          </p:nvSpPr>
          <p:spPr>
            <a:xfrm>
              <a:off x="3672274" y="4111974"/>
              <a:ext cx="981359" cy="338554"/>
            </a:xfrm>
            <a:prstGeom prst="rect">
              <a:avLst/>
            </a:prstGeom>
          </p:spPr>
          <p:txBody>
            <a:bodyPr wrap="none">
              <a:spAutoFit/>
            </a:bodyPr>
            <a:lstStyle/>
            <a:p>
              <a:pPr algn="ctr"/>
              <a:r>
                <a:rPr lang="en-US" sz="1600" b="1" dirty="0">
                  <a:solidFill>
                    <a:schemeClr val="bg1"/>
                  </a:solidFill>
                  <a:latin typeface="Arial" panose="020B0604020202020204" pitchFamily="34" charset="0"/>
                  <a:cs typeface="Arial" panose="020B0604020202020204" pitchFamily="34" charset="0"/>
                </a:rPr>
                <a:t>Develop</a:t>
              </a:r>
            </a:p>
          </p:txBody>
        </p:sp>
      </p:grpSp>
      <p:sp>
        <p:nvSpPr>
          <p:cNvPr id="62" name="Oval 92">
            <a:extLst>
              <a:ext uri="{FF2B5EF4-FFF2-40B4-BE49-F238E27FC236}">
                <a16:creationId xmlns:a16="http://schemas.microsoft.com/office/drawing/2014/main" id="{D2452FC9-B576-4549-8732-59BDD8C41667}"/>
              </a:ext>
            </a:extLst>
          </p:cNvPr>
          <p:cNvSpPr>
            <a:spLocks noChangeArrowheads="1"/>
          </p:cNvSpPr>
          <p:nvPr/>
        </p:nvSpPr>
        <p:spPr bwMode="auto">
          <a:xfrm>
            <a:off x="2124661" y="4472476"/>
            <a:ext cx="964042" cy="965537"/>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Oval 93">
            <a:extLst>
              <a:ext uri="{FF2B5EF4-FFF2-40B4-BE49-F238E27FC236}">
                <a16:creationId xmlns:a16="http://schemas.microsoft.com/office/drawing/2014/main" id="{43115C52-C59C-4AEF-A7E4-4555A94B719C}"/>
              </a:ext>
            </a:extLst>
          </p:cNvPr>
          <p:cNvSpPr>
            <a:spLocks noChangeArrowheads="1"/>
          </p:cNvSpPr>
          <p:nvPr/>
        </p:nvSpPr>
        <p:spPr bwMode="auto">
          <a:xfrm>
            <a:off x="2226297" y="4572617"/>
            <a:ext cx="763761" cy="76376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Rectangle 63">
            <a:extLst>
              <a:ext uri="{FF2B5EF4-FFF2-40B4-BE49-F238E27FC236}">
                <a16:creationId xmlns:a16="http://schemas.microsoft.com/office/drawing/2014/main" id="{71A2C9E4-DBE0-49E9-A610-287C5A7A4CE2}"/>
              </a:ext>
            </a:extLst>
          </p:cNvPr>
          <p:cNvSpPr/>
          <p:nvPr/>
        </p:nvSpPr>
        <p:spPr>
          <a:xfrm>
            <a:off x="4956283" y="4768928"/>
            <a:ext cx="1052176"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Skill Dossier</a:t>
            </a:r>
          </a:p>
        </p:txBody>
      </p:sp>
      <p:sp>
        <p:nvSpPr>
          <p:cNvPr id="66" name="Rectangle 65">
            <a:extLst>
              <a:ext uri="{FF2B5EF4-FFF2-40B4-BE49-F238E27FC236}">
                <a16:creationId xmlns:a16="http://schemas.microsoft.com/office/drawing/2014/main" id="{7540E2CE-4860-4FD5-90CD-AC112E1600A4}"/>
              </a:ext>
            </a:extLst>
          </p:cNvPr>
          <p:cNvSpPr/>
          <p:nvPr/>
        </p:nvSpPr>
        <p:spPr>
          <a:xfrm>
            <a:off x="6248177" y="4754454"/>
            <a:ext cx="2330268" cy="432850"/>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Peer Learning Webinars</a:t>
            </a:r>
          </a:p>
        </p:txBody>
      </p:sp>
      <p:cxnSp>
        <p:nvCxnSpPr>
          <p:cNvPr id="67" name="Straight Connector 66">
            <a:extLst>
              <a:ext uri="{FF2B5EF4-FFF2-40B4-BE49-F238E27FC236}">
                <a16:creationId xmlns:a16="http://schemas.microsoft.com/office/drawing/2014/main" id="{61B697E6-A351-4ACC-AC59-0F24B39F7307}"/>
              </a:ext>
            </a:extLst>
          </p:cNvPr>
          <p:cNvCxnSpPr/>
          <p:nvPr/>
        </p:nvCxnSpPr>
        <p:spPr>
          <a:xfrm>
            <a:off x="6171950" y="4702223"/>
            <a:ext cx="0" cy="5045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BB28504-7E24-4A55-BB7F-8B0558191CDE}"/>
              </a:ext>
            </a:extLst>
          </p:cNvPr>
          <p:cNvCxnSpPr/>
          <p:nvPr/>
        </p:nvCxnSpPr>
        <p:spPr>
          <a:xfrm>
            <a:off x="8706743" y="4651926"/>
            <a:ext cx="0" cy="5045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0243164-0BF6-40D2-A5FD-458C0C821C44}"/>
              </a:ext>
            </a:extLst>
          </p:cNvPr>
          <p:cNvGrpSpPr/>
          <p:nvPr/>
        </p:nvGrpSpPr>
        <p:grpSpPr>
          <a:xfrm>
            <a:off x="2382252" y="1552372"/>
            <a:ext cx="451850" cy="452036"/>
            <a:chOff x="-5352464" y="263099"/>
            <a:chExt cx="4870856" cy="4872847"/>
          </a:xfrm>
        </p:grpSpPr>
        <p:sp>
          <p:nvSpPr>
            <p:cNvPr id="70" name="Freeform: Shape 69">
              <a:extLst>
                <a:ext uri="{FF2B5EF4-FFF2-40B4-BE49-F238E27FC236}">
                  <a16:creationId xmlns:a16="http://schemas.microsoft.com/office/drawing/2014/main" id="{7D1A073A-449C-4F35-9A2F-A2BEB25C0309}"/>
                </a:ext>
              </a:extLst>
            </p:cNvPr>
            <p:cNvSpPr/>
            <p:nvPr/>
          </p:nvSpPr>
          <p:spPr>
            <a:xfrm>
              <a:off x="-4158315" y="2998012"/>
              <a:ext cx="190500" cy="190500"/>
            </a:xfrm>
            <a:custGeom>
              <a:avLst/>
              <a:gdLst>
                <a:gd name="connsiteX0" fmla="*/ 27908 w 190500"/>
                <a:gd name="connsiteY0" fmla="*/ 27908 h 190500"/>
                <a:gd name="connsiteX1" fmla="*/ 0 w 190500"/>
                <a:gd name="connsiteY1" fmla="*/ 95250 h 190500"/>
                <a:gd name="connsiteX2" fmla="*/ 27908 w 190500"/>
                <a:gd name="connsiteY2" fmla="*/ 162592 h 190500"/>
                <a:gd name="connsiteX3" fmla="*/ 95345 w 190500"/>
                <a:gd name="connsiteY3" fmla="*/ 190500 h 190500"/>
                <a:gd name="connsiteX4" fmla="*/ 162687 w 190500"/>
                <a:gd name="connsiteY4" fmla="*/ 162592 h 190500"/>
                <a:gd name="connsiteX5" fmla="*/ 190595 w 190500"/>
                <a:gd name="connsiteY5" fmla="*/ 95250 h 190500"/>
                <a:gd name="connsiteX6" fmla="*/ 162687 w 190500"/>
                <a:gd name="connsiteY6" fmla="*/ 27908 h 190500"/>
                <a:gd name="connsiteX7" fmla="*/ 95345 w 190500"/>
                <a:gd name="connsiteY7" fmla="*/ 0 h 190500"/>
                <a:gd name="connsiteX8" fmla="*/ 27908 w 190500"/>
                <a:gd name="connsiteY8" fmla="*/ 279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90500">
                  <a:moveTo>
                    <a:pt x="27908" y="27908"/>
                  </a:moveTo>
                  <a:cubicBezTo>
                    <a:pt x="10192" y="45625"/>
                    <a:pt x="0" y="70113"/>
                    <a:pt x="0" y="95250"/>
                  </a:cubicBezTo>
                  <a:cubicBezTo>
                    <a:pt x="0" y="120301"/>
                    <a:pt x="10192" y="144875"/>
                    <a:pt x="27908" y="162592"/>
                  </a:cubicBezTo>
                  <a:cubicBezTo>
                    <a:pt x="45720" y="180299"/>
                    <a:pt x="70294" y="190500"/>
                    <a:pt x="95345" y="190500"/>
                  </a:cubicBezTo>
                  <a:cubicBezTo>
                    <a:pt x="120396" y="190500"/>
                    <a:pt x="144875" y="180308"/>
                    <a:pt x="162687" y="162592"/>
                  </a:cubicBezTo>
                  <a:cubicBezTo>
                    <a:pt x="180403" y="144875"/>
                    <a:pt x="190595" y="120301"/>
                    <a:pt x="190595" y="95250"/>
                  </a:cubicBezTo>
                  <a:cubicBezTo>
                    <a:pt x="190595" y="70104"/>
                    <a:pt x="180403" y="45625"/>
                    <a:pt x="162687" y="27908"/>
                  </a:cubicBezTo>
                  <a:cubicBezTo>
                    <a:pt x="144875" y="10096"/>
                    <a:pt x="120396" y="0"/>
                    <a:pt x="95345" y="0"/>
                  </a:cubicBezTo>
                  <a:cubicBezTo>
                    <a:pt x="70199" y="0"/>
                    <a:pt x="45720" y="10087"/>
                    <a:pt x="27908" y="27908"/>
                  </a:cubicBezTo>
                  <a:close/>
                </a:path>
              </a:pathLst>
            </a:custGeom>
            <a:solidFill>
              <a:schemeClr val="accent1"/>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82278D5D-7202-4DAE-9D95-3F5A43C7744F}"/>
                </a:ext>
              </a:extLst>
            </p:cNvPr>
            <p:cNvSpPr/>
            <p:nvPr/>
          </p:nvSpPr>
          <p:spPr>
            <a:xfrm>
              <a:off x="-5352464" y="263099"/>
              <a:ext cx="4000500" cy="2924175"/>
            </a:xfrm>
            <a:custGeom>
              <a:avLst/>
              <a:gdLst>
                <a:gd name="connsiteX0" fmla="*/ 95250 w 4000500"/>
                <a:gd name="connsiteY0" fmla="*/ 2925385 h 2924175"/>
                <a:gd name="connsiteX1" fmla="*/ 908447 w 4000500"/>
                <a:gd name="connsiteY1" fmla="*/ 2925385 h 2924175"/>
                <a:gd name="connsiteX2" fmla="*/ 1003697 w 4000500"/>
                <a:gd name="connsiteY2" fmla="*/ 2830135 h 2924175"/>
                <a:gd name="connsiteX3" fmla="*/ 908447 w 4000500"/>
                <a:gd name="connsiteY3" fmla="*/ 2734885 h 2924175"/>
                <a:gd name="connsiteX4" fmla="*/ 190500 w 4000500"/>
                <a:gd name="connsiteY4" fmla="*/ 2734885 h 2924175"/>
                <a:gd name="connsiteX5" fmla="*/ 190500 w 4000500"/>
                <a:gd name="connsiteY5" fmla="*/ 190500 h 2924175"/>
                <a:gd name="connsiteX6" fmla="*/ 3810000 w 4000500"/>
                <a:gd name="connsiteY6" fmla="*/ 190500 h 2924175"/>
                <a:gd name="connsiteX7" fmla="*/ 3810000 w 4000500"/>
                <a:gd name="connsiteY7" fmla="*/ 1023299 h 2924175"/>
                <a:gd name="connsiteX8" fmla="*/ 3905250 w 4000500"/>
                <a:gd name="connsiteY8" fmla="*/ 1118549 h 2924175"/>
                <a:gd name="connsiteX9" fmla="*/ 4000500 w 4000500"/>
                <a:gd name="connsiteY9" fmla="*/ 1023299 h 2924175"/>
                <a:gd name="connsiteX10" fmla="*/ 4000500 w 4000500"/>
                <a:gd name="connsiteY10" fmla="*/ 95250 h 2924175"/>
                <a:gd name="connsiteX11" fmla="*/ 3905250 w 4000500"/>
                <a:gd name="connsiteY11" fmla="*/ 0 h 2924175"/>
                <a:gd name="connsiteX12" fmla="*/ 95250 w 4000500"/>
                <a:gd name="connsiteY12" fmla="*/ 0 h 2924175"/>
                <a:gd name="connsiteX13" fmla="*/ 0 w 4000500"/>
                <a:gd name="connsiteY13" fmla="*/ 95250 h 2924175"/>
                <a:gd name="connsiteX14" fmla="*/ 0 w 4000500"/>
                <a:gd name="connsiteY14" fmla="*/ 2830135 h 2924175"/>
                <a:gd name="connsiteX15" fmla="*/ 95250 w 4000500"/>
                <a:gd name="connsiteY15" fmla="*/ 2925385 h 292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00500" h="2924175">
                  <a:moveTo>
                    <a:pt x="95250" y="2925385"/>
                  </a:moveTo>
                  <a:lnTo>
                    <a:pt x="908447" y="2925385"/>
                  </a:lnTo>
                  <a:cubicBezTo>
                    <a:pt x="961054" y="2925385"/>
                    <a:pt x="1003697" y="2882732"/>
                    <a:pt x="1003697" y="2830135"/>
                  </a:cubicBezTo>
                  <a:cubicBezTo>
                    <a:pt x="1003697" y="2777538"/>
                    <a:pt x="961054" y="2734885"/>
                    <a:pt x="908447" y="2734885"/>
                  </a:cubicBezTo>
                  <a:lnTo>
                    <a:pt x="190500" y="2734885"/>
                  </a:lnTo>
                  <a:lnTo>
                    <a:pt x="190500" y="190500"/>
                  </a:lnTo>
                  <a:lnTo>
                    <a:pt x="3810000" y="190500"/>
                  </a:lnTo>
                  <a:lnTo>
                    <a:pt x="3810000" y="1023299"/>
                  </a:lnTo>
                  <a:cubicBezTo>
                    <a:pt x="3810000" y="1075906"/>
                    <a:pt x="3852643" y="1118549"/>
                    <a:pt x="3905250" y="1118549"/>
                  </a:cubicBezTo>
                  <a:cubicBezTo>
                    <a:pt x="3957857" y="1118549"/>
                    <a:pt x="4000500" y="1075906"/>
                    <a:pt x="4000500" y="1023299"/>
                  </a:cubicBezTo>
                  <a:lnTo>
                    <a:pt x="4000500" y="95250"/>
                  </a:lnTo>
                  <a:cubicBezTo>
                    <a:pt x="4000500" y="42643"/>
                    <a:pt x="3957857" y="0"/>
                    <a:pt x="3905250" y="0"/>
                  </a:cubicBezTo>
                  <a:lnTo>
                    <a:pt x="95250" y="0"/>
                  </a:lnTo>
                  <a:cubicBezTo>
                    <a:pt x="42643" y="0"/>
                    <a:pt x="0" y="42643"/>
                    <a:pt x="0" y="95250"/>
                  </a:cubicBezTo>
                  <a:lnTo>
                    <a:pt x="0" y="2830135"/>
                  </a:lnTo>
                  <a:cubicBezTo>
                    <a:pt x="0" y="2882732"/>
                    <a:pt x="42643" y="2925385"/>
                    <a:pt x="95250" y="2925385"/>
                  </a:cubicBezTo>
                  <a:close/>
                </a:path>
              </a:pathLst>
            </a:custGeom>
            <a:solidFill>
              <a:schemeClr val="accent1"/>
            </a:solid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9CA6AD6-F76E-4FA1-B417-4D47CFB9C5A3}"/>
                </a:ext>
              </a:extLst>
            </p:cNvPr>
            <p:cNvSpPr/>
            <p:nvPr/>
          </p:nvSpPr>
          <p:spPr>
            <a:xfrm>
              <a:off x="-1542464" y="1572120"/>
              <a:ext cx="190500" cy="190500"/>
            </a:xfrm>
            <a:custGeom>
              <a:avLst/>
              <a:gdLst>
                <a:gd name="connsiteX0" fmla="*/ 95250 w 190500"/>
                <a:gd name="connsiteY0" fmla="*/ 0 h 190500"/>
                <a:gd name="connsiteX1" fmla="*/ 27908 w 190500"/>
                <a:gd name="connsiteY1" fmla="*/ 27908 h 190500"/>
                <a:gd name="connsiteX2" fmla="*/ 0 w 190500"/>
                <a:gd name="connsiteY2" fmla="*/ 95250 h 190500"/>
                <a:gd name="connsiteX3" fmla="*/ 27908 w 190500"/>
                <a:gd name="connsiteY3" fmla="*/ 162592 h 190500"/>
                <a:gd name="connsiteX4" fmla="*/ 95250 w 190500"/>
                <a:gd name="connsiteY4" fmla="*/ 190500 h 190500"/>
                <a:gd name="connsiteX5" fmla="*/ 162592 w 190500"/>
                <a:gd name="connsiteY5" fmla="*/ 162592 h 190500"/>
                <a:gd name="connsiteX6" fmla="*/ 190500 w 190500"/>
                <a:gd name="connsiteY6" fmla="*/ 95250 h 190500"/>
                <a:gd name="connsiteX7" fmla="*/ 162592 w 190500"/>
                <a:gd name="connsiteY7" fmla="*/ 27908 h 190500"/>
                <a:gd name="connsiteX8" fmla="*/ 95250 w 190500"/>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90500">
                  <a:moveTo>
                    <a:pt x="95250" y="0"/>
                  </a:moveTo>
                  <a:cubicBezTo>
                    <a:pt x="70199" y="0"/>
                    <a:pt x="45625" y="10192"/>
                    <a:pt x="27908" y="27908"/>
                  </a:cubicBezTo>
                  <a:cubicBezTo>
                    <a:pt x="10192" y="45625"/>
                    <a:pt x="0" y="70199"/>
                    <a:pt x="0" y="95250"/>
                  </a:cubicBezTo>
                  <a:cubicBezTo>
                    <a:pt x="0" y="120301"/>
                    <a:pt x="10192" y="144875"/>
                    <a:pt x="27908" y="162592"/>
                  </a:cubicBezTo>
                  <a:cubicBezTo>
                    <a:pt x="45625" y="180308"/>
                    <a:pt x="70199" y="190500"/>
                    <a:pt x="95250" y="190500"/>
                  </a:cubicBezTo>
                  <a:cubicBezTo>
                    <a:pt x="120301" y="190500"/>
                    <a:pt x="144875" y="180308"/>
                    <a:pt x="162592" y="162592"/>
                  </a:cubicBezTo>
                  <a:cubicBezTo>
                    <a:pt x="180308" y="144875"/>
                    <a:pt x="190500" y="120301"/>
                    <a:pt x="190500" y="95250"/>
                  </a:cubicBezTo>
                  <a:cubicBezTo>
                    <a:pt x="190500" y="70199"/>
                    <a:pt x="180308" y="45625"/>
                    <a:pt x="162592" y="27908"/>
                  </a:cubicBezTo>
                  <a:cubicBezTo>
                    <a:pt x="144875" y="10192"/>
                    <a:pt x="120301" y="0"/>
                    <a:pt x="95250" y="0"/>
                  </a:cubicBezTo>
                  <a:close/>
                </a:path>
              </a:pathLst>
            </a:custGeom>
            <a:solidFill>
              <a:schemeClr val="accent1"/>
            </a:solid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0F76525-94F0-43F7-B98B-2760C61E93B1}"/>
                </a:ext>
              </a:extLst>
            </p:cNvPr>
            <p:cNvSpPr/>
            <p:nvPr/>
          </p:nvSpPr>
          <p:spPr>
            <a:xfrm>
              <a:off x="-3777258" y="1878396"/>
              <a:ext cx="3295650" cy="3257550"/>
            </a:xfrm>
            <a:custGeom>
              <a:avLst/>
              <a:gdLst>
                <a:gd name="connsiteX0" fmla="*/ 3039656 w 3295650"/>
                <a:gd name="connsiteY0" fmla="*/ 793147 h 3257550"/>
                <a:gd name="connsiteX1" fmla="*/ 3133487 w 3295650"/>
                <a:gd name="connsiteY1" fmla="*/ 526923 h 3257550"/>
                <a:gd name="connsiteX2" fmla="*/ 3133487 w 3295650"/>
                <a:gd name="connsiteY2" fmla="*/ 425834 h 3257550"/>
                <a:gd name="connsiteX3" fmla="*/ 2707653 w 3295650"/>
                <a:gd name="connsiteY3" fmla="*/ 0 h 3257550"/>
                <a:gd name="connsiteX4" fmla="*/ 2654199 w 3295650"/>
                <a:gd name="connsiteY4" fmla="*/ 0 h 3257550"/>
                <a:gd name="connsiteX5" fmla="*/ 2228364 w 3295650"/>
                <a:gd name="connsiteY5" fmla="*/ 425834 h 3257550"/>
                <a:gd name="connsiteX6" fmla="*/ 2228364 w 3295650"/>
                <a:gd name="connsiteY6" fmla="*/ 526923 h 3257550"/>
                <a:gd name="connsiteX7" fmla="*/ 2280457 w 3295650"/>
                <a:gd name="connsiteY7" fmla="*/ 730815 h 3257550"/>
                <a:gd name="connsiteX8" fmla="*/ 2246128 w 3295650"/>
                <a:gd name="connsiteY8" fmla="*/ 722204 h 3257550"/>
                <a:gd name="connsiteX9" fmla="*/ 1684944 w 3295650"/>
                <a:gd name="connsiteY9" fmla="*/ 376504 h 3257550"/>
                <a:gd name="connsiteX10" fmla="*/ 1493091 w 3295650"/>
                <a:gd name="connsiteY10" fmla="*/ 282483 h 3257550"/>
                <a:gd name="connsiteX11" fmla="*/ 1292380 w 3295650"/>
                <a:gd name="connsiteY11" fmla="*/ 355692 h 3257550"/>
                <a:gd name="connsiteX12" fmla="*/ 1254738 w 3295650"/>
                <a:gd name="connsiteY12" fmla="*/ 710089 h 3257550"/>
                <a:gd name="connsiteX13" fmla="*/ 1351759 w 3295650"/>
                <a:gd name="connsiteY13" fmla="*/ 849887 h 3257550"/>
                <a:gd name="connsiteX14" fmla="*/ 1603724 w 3295650"/>
                <a:gd name="connsiteY14" fmla="*/ 1119588 h 3257550"/>
                <a:gd name="connsiteX15" fmla="*/ 95250 w 3295650"/>
                <a:gd name="connsiteY15" fmla="*/ 1119588 h 3257550"/>
                <a:gd name="connsiteX16" fmla="*/ 0 w 3295650"/>
                <a:gd name="connsiteY16" fmla="*/ 1214838 h 3257550"/>
                <a:gd name="connsiteX17" fmla="*/ 95250 w 3295650"/>
                <a:gd name="connsiteY17" fmla="*/ 1310088 h 3257550"/>
                <a:gd name="connsiteX18" fmla="*/ 1922812 w 3295650"/>
                <a:gd name="connsiteY18" fmla="*/ 1310088 h 3257550"/>
                <a:gd name="connsiteX19" fmla="*/ 1924193 w 3295650"/>
                <a:gd name="connsiteY19" fmla="*/ 1310021 h 3257550"/>
                <a:gd name="connsiteX20" fmla="*/ 2122780 w 3295650"/>
                <a:gd name="connsiteY20" fmla="*/ 1404261 h 3257550"/>
                <a:gd name="connsiteX21" fmla="*/ 2122780 w 3295650"/>
                <a:gd name="connsiteY21" fmla="*/ 2188236 h 3257550"/>
                <a:gd name="connsiteX22" fmla="*/ 2122780 w 3295650"/>
                <a:gd name="connsiteY22" fmla="*/ 3166253 h 3257550"/>
                <a:gd name="connsiteX23" fmla="*/ 2218030 w 3295650"/>
                <a:gd name="connsiteY23" fmla="*/ 3261503 h 3257550"/>
                <a:gd name="connsiteX24" fmla="*/ 3206344 w 3295650"/>
                <a:gd name="connsiteY24" fmla="*/ 3261503 h 3257550"/>
                <a:gd name="connsiteX25" fmla="*/ 3301594 w 3295650"/>
                <a:gd name="connsiteY25" fmla="*/ 3166253 h 3257550"/>
                <a:gd name="connsiteX26" fmla="*/ 3301594 w 3295650"/>
                <a:gd name="connsiteY26" fmla="*/ 2188226 h 3257550"/>
                <a:gd name="connsiteX27" fmla="*/ 3301594 w 3295650"/>
                <a:gd name="connsiteY27" fmla="*/ 1182262 h 3257550"/>
                <a:gd name="connsiteX28" fmla="*/ 3039656 w 3295650"/>
                <a:gd name="connsiteY28" fmla="*/ 793147 h 3257550"/>
                <a:gd name="connsiteX29" fmla="*/ 2418874 w 3295650"/>
                <a:gd name="connsiteY29" fmla="*/ 425834 h 3257550"/>
                <a:gd name="connsiteX30" fmla="*/ 2654208 w 3295650"/>
                <a:gd name="connsiteY30" fmla="*/ 190500 h 3257550"/>
                <a:gd name="connsiteX31" fmla="*/ 2707662 w 3295650"/>
                <a:gd name="connsiteY31" fmla="*/ 190500 h 3257550"/>
                <a:gd name="connsiteX32" fmla="*/ 2942996 w 3295650"/>
                <a:gd name="connsiteY32" fmla="*/ 425834 h 3257550"/>
                <a:gd name="connsiteX33" fmla="*/ 2942996 w 3295650"/>
                <a:gd name="connsiteY33" fmla="*/ 526923 h 3257550"/>
                <a:gd name="connsiteX34" fmla="*/ 2712796 w 3295650"/>
                <a:gd name="connsiteY34" fmla="*/ 762124 h 3257550"/>
                <a:gd name="connsiteX35" fmla="*/ 2649083 w 3295650"/>
                <a:gd name="connsiteY35" fmla="*/ 762124 h 3257550"/>
                <a:gd name="connsiteX36" fmla="*/ 2418883 w 3295650"/>
                <a:gd name="connsiteY36" fmla="*/ 526923 h 3257550"/>
                <a:gd name="connsiteX37" fmla="*/ 2418883 w 3295650"/>
                <a:gd name="connsiteY37" fmla="*/ 425834 h 3257550"/>
                <a:gd name="connsiteX38" fmla="*/ 3111094 w 3295650"/>
                <a:gd name="connsiteY38" fmla="*/ 3071003 h 3257550"/>
                <a:gd name="connsiteX39" fmla="*/ 2807437 w 3295650"/>
                <a:gd name="connsiteY39" fmla="*/ 3071003 h 3257550"/>
                <a:gd name="connsiteX40" fmla="*/ 2807437 w 3295650"/>
                <a:gd name="connsiteY40" fmla="*/ 2677239 h 3257550"/>
                <a:gd name="connsiteX41" fmla="*/ 2712187 w 3295650"/>
                <a:gd name="connsiteY41" fmla="*/ 2581989 h 3257550"/>
                <a:gd name="connsiteX42" fmla="*/ 2616937 w 3295650"/>
                <a:gd name="connsiteY42" fmla="*/ 2677239 h 3257550"/>
                <a:gd name="connsiteX43" fmla="*/ 2616937 w 3295650"/>
                <a:gd name="connsiteY43" fmla="*/ 3071003 h 3257550"/>
                <a:gd name="connsiteX44" fmla="*/ 2313280 w 3295650"/>
                <a:gd name="connsiteY44" fmla="*/ 3071003 h 3257550"/>
                <a:gd name="connsiteX45" fmla="*/ 2313280 w 3295650"/>
                <a:gd name="connsiteY45" fmla="*/ 2283476 h 3257550"/>
                <a:gd name="connsiteX46" fmla="*/ 3111094 w 3295650"/>
                <a:gd name="connsiteY46" fmla="*/ 2283476 h 3257550"/>
                <a:gd name="connsiteX47" fmla="*/ 3111094 w 3295650"/>
                <a:gd name="connsiteY47" fmla="*/ 3071003 h 3257550"/>
                <a:gd name="connsiteX48" fmla="*/ 3111094 w 3295650"/>
                <a:gd name="connsiteY48" fmla="*/ 2092976 h 3257550"/>
                <a:gd name="connsiteX49" fmla="*/ 2313270 w 3295650"/>
                <a:gd name="connsiteY49" fmla="*/ 2092976 h 3257550"/>
                <a:gd name="connsiteX50" fmla="*/ 2313270 w 3295650"/>
                <a:gd name="connsiteY50" fmla="*/ 1344025 h 3257550"/>
                <a:gd name="connsiteX51" fmla="*/ 2258854 w 3295650"/>
                <a:gd name="connsiteY51" fmla="*/ 1257976 h 3257550"/>
                <a:gd name="connsiteX52" fmla="*/ 1937595 w 3295650"/>
                <a:gd name="connsiteY52" fmla="*/ 1105519 h 3257550"/>
                <a:gd name="connsiteX53" fmla="*/ 1508265 w 3295650"/>
                <a:gd name="connsiteY53" fmla="*/ 741254 h 3257550"/>
                <a:gd name="connsiteX54" fmla="*/ 1411243 w 3295650"/>
                <a:gd name="connsiteY54" fmla="*/ 601466 h 3257550"/>
                <a:gd name="connsiteX55" fmla="*/ 1422578 w 3295650"/>
                <a:gd name="connsiteY55" fmla="*/ 494757 h 3257550"/>
                <a:gd name="connsiteX56" fmla="*/ 1483014 w 3295650"/>
                <a:gd name="connsiteY56" fmla="*/ 472716 h 3257550"/>
                <a:gd name="connsiteX57" fmla="*/ 1540773 w 3295650"/>
                <a:gd name="connsiteY57" fmla="*/ 501025 h 3257550"/>
                <a:gd name="connsiteX58" fmla="*/ 2199770 w 3295650"/>
                <a:gd name="connsiteY58" fmla="*/ 906980 h 3257550"/>
                <a:gd name="connsiteX59" fmla="*/ 2370287 w 3295650"/>
                <a:gd name="connsiteY59" fmla="*/ 949766 h 3257550"/>
                <a:gd name="connsiteX60" fmla="*/ 2393471 w 3295650"/>
                <a:gd name="connsiteY60" fmla="*/ 952633 h 3257550"/>
                <a:gd name="connsiteX61" fmla="*/ 2649065 w 3295650"/>
                <a:gd name="connsiteY61" fmla="*/ 952633 h 3257550"/>
                <a:gd name="connsiteX62" fmla="*/ 2654199 w 3295650"/>
                <a:gd name="connsiteY62" fmla="*/ 952767 h 3257550"/>
                <a:gd name="connsiteX63" fmla="*/ 2707653 w 3295650"/>
                <a:gd name="connsiteY63" fmla="*/ 952767 h 3257550"/>
                <a:gd name="connsiteX64" fmla="*/ 2712787 w 3295650"/>
                <a:gd name="connsiteY64" fmla="*/ 952633 h 3257550"/>
                <a:gd name="connsiteX65" fmla="*/ 2881465 w 3295650"/>
                <a:gd name="connsiteY65" fmla="*/ 952633 h 3257550"/>
                <a:gd name="connsiteX66" fmla="*/ 3111094 w 3295650"/>
                <a:gd name="connsiteY66" fmla="*/ 1182262 h 3257550"/>
                <a:gd name="connsiteX67" fmla="*/ 3111094 w 3295650"/>
                <a:gd name="connsiteY67" fmla="*/ 2092976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295650" h="3257550">
                  <a:moveTo>
                    <a:pt x="3039656" y="793147"/>
                  </a:moveTo>
                  <a:cubicBezTo>
                    <a:pt x="3098292" y="720176"/>
                    <a:pt x="3133487" y="627602"/>
                    <a:pt x="3133487" y="526923"/>
                  </a:cubicBezTo>
                  <a:lnTo>
                    <a:pt x="3133487" y="425834"/>
                  </a:lnTo>
                  <a:cubicBezTo>
                    <a:pt x="3133487" y="191033"/>
                    <a:pt x="2942463" y="0"/>
                    <a:pt x="2707653" y="0"/>
                  </a:cubicBezTo>
                  <a:lnTo>
                    <a:pt x="2654199" y="0"/>
                  </a:lnTo>
                  <a:cubicBezTo>
                    <a:pt x="2419398" y="0"/>
                    <a:pt x="2228364" y="191033"/>
                    <a:pt x="2228364" y="425834"/>
                  </a:cubicBezTo>
                  <a:lnTo>
                    <a:pt x="2228364" y="526923"/>
                  </a:lnTo>
                  <a:cubicBezTo>
                    <a:pt x="2228364" y="600742"/>
                    <a:pt x="2247271" y="670227"/>
                    <a:pt x="2280457" y="730815"/>
                  </a:cubicBezTo>
                  <a:lnTo>
                    <a:pt x="2246128" y="722204"/>
                  </a:lnTo>
                  <a:cubicBezTo>
                    <a:pt x="2026806" y="667169"/>
                    <a:pt x="1832753" y="547621"/>
                    <a:pt x="1684944" y="376504"/>
                  </a:cubicBezTo>
                  <a:cubicBezTo>
                    <a:pt x="1635995" y="319840"/>
                    <a:pt x="1567863" y="286445"/>
                    <a:pt x="1493091" y="282483"/>
                  </a:cubicBezTo>
                  <a:cubicBezTo>
                    <a:pt x="1418339" y="278492"/>
                    <a:pt x="1347045" y="304514"/>
                    <a:pt x="1292380" y="355692"/>
                  </a:cubicBezTo>
                  <a:cubicBezTo>
                    <a:pt x="1194368" y="447437"/>
                    <a:pt x="1178185" y="599799"/>
                    <a:pt x="1254738" y="710089"/>
                  </a:cubicBezTo>
                  <a:lnTo>
                    <a:pt x="1351759" y="849887"/>
                  </a:lnTo>
                  <a:cubicBezTo>
                    <a:pt x="1422464" y="951748"/>
                    <a:pt x="1507550" y="1042521"/>
                    <a:pt x="1603724" y="1119588"/>
                  </a:cubicBezTo>
                  <a:lnTo>
                    <a:pt x="95250" y="1119588"/>
                  </a:lnTo>
                  <a:cubicBezTo>
                    <a:pt x="42643" y="1119588"/>
                    <a:pt x="0" y="1162241"/>
                    <a:pt x="0" y="1214838"/>
                  </a:cubicBezTo>
                  <a:cubicBezTo>
                    <a:pt x="0" y="1267434"/>
                    <a:pt x="42643" y="1310088"/>
                    <a:pt x="95250" y="1310088"/>
                  </a:cubicBezTo>
                  <a:lnTo>
                    <a:pt x="1922812" y="1310088"/>
                  </a:lnTo>
                  <a:cubicBezTo>
                    <a:pt x="1923279" y="1310088"/>
                    <a:pt x="1923726" y="1310021"/>
                    <a:pt x="1924193" y="1310021"/>
                  </a:cubicBezTo>
                  <a:lnTo>
                    <a:pt x="2122780" y="1404261"/>
                  </a:lnTo>
                  <a:lnTo>
                    <a:pt x="2122780" y="2188236"/>
                  </a:lnTo>
                  <a:lnTo>
                    <a:pt x="2122780" y="3166253"/>
                  </a:lnTo>
                  <a:cubicBezTo>
                    <a:pt x="2122780" y="3218850"/>
                    <a:pt x="2165423" y="3261503"/>
                    <a:pt x="2218030" y="3261503"/>
                  </a:cubicBezTo>
                  <a:lnTo>
                    <a:pt x="3206344" y="3261503"/>
                  </a:lnTo>
                  <a:cubicBezTo>
                    <a:pt x="3258950" y="3261503"/>
                    <a:pt x="3301594" y="3218850"/>
                    <a:pt x="3301594" y="3166253"/>
                  </a:cubicBezTo>
                  <a:lnTo>
                    <a:pt x="3301594" y="2188226"/>
                  </a:lnTo>
                  <a:lnTo>
                    <a:pt x="3301594" y="1182262"/>
                  </a:lnTo>
                  <a:cubicBezTo>
                    <a:pt x="3301594" y="1006554"/>
                    <a:pt x="3193123" y="855774"/>
                    <a:pt x="3039656" y="793147"/>
                  </a:cubicBezTo>
                  <a:close/>
                  <a:moveTo>
                    <a:pt x="2418874" y="425834"/>
                  </a:moveTo>
                  <a:cubicBezTo>
                    <a:pt x="2418874" y="296066"/>
                    <a:pt x="2524439" y="190500"/>
                    <a:pt x="2654208" y="190500"/>
                  </a:cubicBezTo>
                  <a:lnTo>
                    <a:pt x="2707662" y="190500"/>
                  </a:lnTo>
                  <a:cubicBezTo>
                    <a:pt x="2837421" y="190500"/>
                    <a:pt x="2942996" y="296066"/>
                    <a:pt x="2942996" y="425834"/>
                  </a:cubicBezTo>
                  <a:lnTo>
                    <a:pt x="2942996" y="526923"/>
                  </a:lnTo>
                  <a:cubicBezTo>
                    <a:pt x="2942996" y="654958"/>
                    <a:pt x="2840193" y="759371"/>
                    <a:pt x="2712796" y="762124"/>
                  </a:cubicBezTo>
                  <a:lnTo>
                    <a:pt x="2649083" y="762124"/>
                  </a:lnTo>
                  <a:cubicBezTo>
                    <a:pt x="2521687" y="759381"/>
                    <a:pt x="2418883" y="654968"/>
                    <a:pt x="2418883" y="526923"/>
                  </a:cubicBezTo>
                  <a:lnTo>
                    <a:pt x="2418883" y="425834"/>
                  </a:lnTo>
                  <a:close/>
                  <a:moveTo>
                    <a:pt x="3111094" y="3071003"/>
                  </a:moveTo>
                  <a:lnTo>
                    <a:pt x="2807437" y="3071003"/>
                  </a:lnTo>
                  <a:lnTo>
                    <a:pt x="2807437" y="2677239"/>
                  </a:lnTo>
                  <a:cubicBezTo>
                    <a:pt x="2807437" y="2624642"/>
                    <a:pt x="2764793" y="2581989"/>
                    <a:pt x="2712187" y="2581989"/>
                  </a:cubicBezTo>
                  <a:cubicBezTo>
                    <a:pt x="2659580" y="2581989"/>
                    <a:pt x="2616937" y="2624642"/>
                    <a:pt x="2616937" y="2677239"/>
                  </a:cubicBezTo>
                  <a:lnTo>
                    <a:pt x="2616937" y="3071003"/>
                  </a:lnTo>
                  <a:lnTo>
                    <a:pt x="2313280" y="3071003"/>
                  </a:lnTo>
                  <a:lnTo>
                    <a:pt x="2313280" y="2283476"/>
                  </a:lnTo>
                  <a:lnTo>
                    <a:pt x="3111094" y="2283476"/>
                  </a:lnTo>
                  <a:lnTo>
                    <a:pt x="3111094" y="3071003"/>
                  </a:lnTo>
                  <a:close/>
                  <a:moveTo>
                    <a:pt x="3111094" y="2092976"/>
                  </a:moveTo>
                  <a:lnTo>
                    <a:pt x="2313270" y="2092976"/>
                  </a:lnTo>
                  <a:lnTo>
                    <a:pt x="2313270" y="1344025"/>
                  </a:lnTo>
                  <a:cubicBezTo>
                    <a:pt x="2313270" y="1307240"/>
                    <a:pt x="2292087" y="1273740"/>
                    <a:pt x="2258854" y="1257976"/>
                  </a:cubicBezTo>
                  <a:lnTo>
                    <a:pt x="1937595" y="1105519"/>
                  </a:lnTo>
                  <a:cubicBezTo>
                    <a:pt x="1765402" y="1023804"/>
                    <a:pt x="1616945" y="897836"/>
                    <a:pt x="1508265" y="741254"/>
                  </a:cubicBezTo>
                  <a:lnTo>
                    <a:pt x="1411243" y="601466"/>
                  </a:lnTo>
                  <a:cubicBezTo>
                    <a:pt x="1388193" y="568252"/>
                    <a:pt x="1393060" y="522379"/>
                    <a:pt x="1422578" y="494757"/>
                  </a:cubicBezTo>
                  <a:cubicBezTo>
                    <a:pt x="1439037" y="479346"/>
                    <a:pt x="1460525" y="471468"/>
                    <a:pt x="1483014" y="472716"/>
                  </a:cubicBezTo>
                  <a:cubicBezTo>
                    <a:pt x="1505531" y="473907"/>
                    <a:pt x="1526038" y="483965"/>
                    <a:pt x="1540773" y="501025"/>
                  </a:cubicBezTo>
                  <a:cubicBezTo>
                    <a:pt x="1714338" y="701973"/>
                    <a:pt x="1942214" y="842343"/>
                    <a:pt x="2199770" y="906980"/>
                  </a:cubicBezTo>
                  <a:lnTo>
                    <a:pt x="2370287" y="949766"/>
                  </a:lnTo>
                  <a:cubicBezTo>
                    <a:pt x="2377859" y="951671"/>
                    <a:pt x="2385651" y="952633"/>
                    <a:pt x="2393471" y="952633"/>
                  </a:cubicBezTo>
                  <a:lnTo>
                    <a:pt x="2649065" y="952633"/>
                  </a:lnTo>
                  <a:cubicBezTo>
                    <a:pt x="2650779" y="952652"/>
                    <a:pt x="2652475" y="952767"/>
                    <a:pt x="2654199" y="952767"/>
                  </a:cubicBezTo>
                  <a:lnTo>
                    <a:pt x="2707653" y="952767"/>
                  </a:lnTo>
                  <a:cubicBezTo>
                    <a:pt x="2709377" y="952767"/>
                    <a:pt x="2711072" y="952662"/>
                    <a:pt x="2712787" y="952633"/>
                  </a:cubicBezTo>
                  <a:lnTo>
                    <a:pt x="2881465" y="952633"/>
                  </a:lnTo>
                  <a:cubicBezTo>
                    <a:pt x="3008081" y="952633"/>
                    <a:pt x="3111094" y="1055646"/>
                    <a:pt x="3111094" y="1182262"/>
                  </a:cubicBezTo>
                  <a:lnTo>
                    <a:pt x="3111094" y="2092976"/>
                  </a:lnTo>
                  <a:close/>
                </a:path>
              </a:pathLst>
            </a:custGeom>
            <a:solidFill>
              <a:schemeClr val="accent1"/>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61BDA6C-D7AC-46D4-950E-C7E17C9618D2}"/>
                </a:ext>
              </a:extLst>
            </p:cNvPr>
            <p:cNvSpPr/>
            <p:nvPr/>
          </p:nvSpPr>
          <p:spPr>
            <a:xfrm>
              <a:off x="-5352464" y="3378984"/>
              <a:ext cx="3314700" cy="1752600"/>
            </a:xfrm>
            <a:custGeom>
              <a:avLst/>
              <a:gdLst>
                <a:gd name="connsiteX0" fmla="*/ 2801483 w 3314700"/>
                <a:gd name="connsiteY0" fmla="*/ 781450 h 1752600"/>
                <a:gd name="connsiteX1" fmla="*/ 2880779 w 3314700"/>
                <a:gd name="connsiteY1" fmla="*/ 529161 h 1752600"/>
                <a:gd name="connsiteX2" fmla="*/ 2880779 w 3314700"/>
                <a:gd name="connsiteY2" fmla="*/ 442379 h 1752600"/>
                <a:gd name="connsiteX3" fmla="*/ 2438400 w 3314700"/>
                <a:gd name="connsiteY3" fmla="*/ 0 h 1752600"/>
                <a:gd name="connsiteX4" fmla="*/ 1996021 w 3314700"/>
                <a:gd name="connsiteY4" fmla="*/ 442379 h 1752600"/>
                <a:gd name="connsiteX5" fmla="*/ 1996021 w 3314700"/>
                <a:gd name="connsiteY5" fmla="*/ 529161 h 1752600"/>
                <a:gd name="connsiteX6" fmla="*/ 2075317 w 3314700"/>
                <a:gd name="connsiteY6" fmla="*/ 781450 h 1752600"/>
                <a:gd name="connsiteX7" fmla="*/ 1657350 w 3314700"/>
                <a:gd name="connsiteY7" fmla="*/ 1007878 h 1752600"/>
                <a:gd name="connsiteX8" fmla="*/ 1239384 w 3314700"/>
                <a:gd name="connsiteY8" fmla="*/ 781450 h 1752600"/>
                <a:gd name="connsiteX9" fmla="*/ 1318679 w 3314700"/>
                <a:gd name="connsiteY9" fmla="*/ 529161 h 1752600"/>
                <a:gd name="connsiteX10" fmla="*/ 1318679 w 3314700"/>
                <a:gd name="connsiteY10" fmla="*/ 442379 h 1752600"/>
                <a:gd name="connsiteX11" fmla="*/ 876300 w 3314700"/>
                <a:gd name="connsiteY11" fmla="*/ 0 h 1752600"/>
                <a:gd name="connsiteX12" fmla="*/ 433921 w 3314700"/>
                <a:gd name="connsiteY12" fmla="*/ 442379 h 1752600"/>
                <a:gd name="connsiteX13" fmla="*/ 433921 w 3314700"/>
                <a:gd name="connsiteY13" fmla="*/ 529161 h 1752600"/>
                <a:gd name="connsiteX14" fmla="*/ 513217 w 3314700"/>
                <a:gd name="connsiteY14" fmla="*/ 781450 h 1752600"/>
                <a:gd name="connsiteX15" fmla="*/ 0 w 3314700"/>
                <a:gd name="connsiteY15" fmla="*/ 1310221 h 1752600"/>
                <a:gd name="connsiteX16" fmla="*/ 0 w 3314700"/>
                <a:gd name="connsiteY16" fmla="*/ 1665665 h 1752600"/>
                <a:gd name="connsiteX17" fmla="*/ 95250 w 3314700"/>
                <a:gd name="connsiteY17" fmla="*/ 1760915 h 1752600"/>
                <a:gd name="connsiteX18" fmla="*/ 1657350 w 3314700"/>
                <a:gd name="connsiteY18" fmla="*/ 1760915 h 1752600"/>
                <a:gd name="connsiteX19" fmla="*/ 3219450 w 3314700"/>
                <a:gd name="connsiteY19" fmla="*/ 1760915 h 1752600"/>
                <a:gd name="connsiteX20" fmla="*/ 3314700 w 3314700"/>
                <a:gd name="connsiteY20" fmla="*/ 1665665 h 1752600"/>
                <a:gd name="connsiteX21" fmla="*/ 3314700 w 3314700"/>
                <a:gd name="connsiteY21" fmla="*/ 1310221 h 1752600"/>
                <a:gd name="connsiteX22" fmla="*/ 2801483 w 3314700"/>
                <a:gd name="connsiteY22" fmla="*/ 781450 h 1752600"/>
                <a:gd name="connsiteX23" fmla="*/ 624421 w 3314700"/>
                <a:gd name="connsiteY23" fmla="*/ 442379 h 1752600"/>
                <a:gd name="connsiteX24" fmla="*/ 876300 w 3314700"/>
                <a:gd name="connsiteY24" fmla="*/ 190500 h 1752600"/>
                <a:gd name="connsiteX25" fmla="*/ 1128179 w 3314700"/>
                <a:gd name="connsiteY25" fmla="*/ 442379 h 1752600"/>
                <a:gd name="connsiteX26" fmla="*/ 1128179 w 3314700"/>
                <a:gd name="connsiteY26" fmla="*/ 529161 h 1752600"/>
                <a:gd name="connsiteX27" fmla="*/ 876300 w 3314700"/>
                <a:gd name="connsiteY27" fmla="*/ 781040 h 1752600"/>
                <a:gd name="connsiteX28" fmla="*/ 624421 w 3314700"/>
                <a:gd name="connsiteY28" fmla="*/ 529161 h 1752600"/>
                <a:gd name="connsiteX29" fmla="*/ 624421 w 3314700"/>
                <a:gd name="connsiteY29" fmla="*/ 442379 h 1752600"/>
                <a:gd name="connsiteX30" fmla="*/ 1562100 w 3314700"/>
                <a:gd name="connsiteY30" fmla="*/ 1570415 h 1752600"/>
                <a:gd name="connsiteX31" fmla="*/ 190500 w 3314700"/>
                <a:gd name="connsiteY31" fmla="*/ 1570415 h 1752600"/>
                <a:gd name="connsiteX32" fmla="*/ 190500 w 3314700"/>
                <a:gd name="connsiteY32" fmla="*/ 1310221 h 1752600"/>
                <a:gd name="connsiteX33" fmla="*/ 529171 w 3314700"/>
                <a:gd name="connsiteY33" fmla="*/ 971550 h 1752600"/>
                <a:gd name="connsiteX34" fmla="*/ 1223439 w 3314700"/>
                <a:gd name="connsiteY34" fmla="*/ 971550 h 1752600"/>
                <a:gd name="connsiteX35" fmla="*/ 1562110 w 3314700"/>
                <a:gd name="connsiteY35" fmla="*/ 1310221 h 1752600"/>
                <a:gd name="connsiteX36" fmla="*/ 1562110 w 3314700"/>
                <a:gd name="connsiteY36" fmla="*/ 1570415 h 1752600"/>
                <a:gd name="connsiteX37" fmla="*/ 2186521 w 3314700"/>
                <a:gd name="connsiteY37" fmla="*/ 442379 h 1752600"/>
                <a:gd name="connsiteX38" fmla="*/ 2438400 w 3314700"/>
                <a:gd name="connsiteY38" fmla="*/ 190500 h 1752600"/>
                <a:gd name="connsiteX39" fmla="*/ 2690279 w 3314700"/>
                <a:gd name="connsiteY39" fmla="*/ 442379 h 1752600"/>
                <a:gd name="connsiteX40" fmla="*/ 2690279 w 3314700"/>
                <a:gd name="connsiteY40" fmla="*/ 529161 h 1752600"/>
                <a:gd name="connsiteX41" fmla="*/ 2438400 w 3314700"/>
                <a:gd name="connsiteY41" fmla="*/ 781040 h 1752600"/>
                <a:gd name="connsiteX42" fmla="*/ 2186521 w 3314700"/>
                <a:gd name="connsiteY42" fmla="*/ 529161 h 1752600"/>
                <a:gd name="connsiteX43" fmla="*/ 2186521 w 3314700"/>
                <a:gd name="connsiteY43" fmla="*/ 442379 h 1752600"/>
                <a:gd name="connsiteX44" fmla="*/ 3124200 w 3314700"/>
                <a:gd name="connsiteY44" fmla="*/ 1570415 h 1752600"/>
                <a:gd name="connsiteX45" fmla="*/ 1752600 w 3314700"/>
                <a:gd name="connsiteY45" fmla="*/ 1570415 h 1752600"/>
                <a:gd name="connsiteX46" fmla="*/ 1752600 w 3314700"/>
                <a:gd name="connsiteY46" fmla="*/ 1310221 h 1752600"/>
                <a:gd name="connsiteX47" fmla="*/ 2091271 w 3314700"/>
                <a:gd name="connsiteY47" fmla="*/ 971550 h 1752600"/>
                <a:gd name="connsiteX48" fmla="*/ 2785539 w 3314700"/>
                <a:gd name="connsiteY48" fmla="*/ 971550 h 1752600"/>
                <a:gd name="connsiteX49" fmla="*/ 3124210 w 3314700"/>
                <a:gd name="connsiteY49" fmla="*/ 1310221 h 1752600"/>
                <a:gd name="connsiteX50" fmla="*/ 3124210 w 3314700"/>
                <a:gd name="connsiteY50" fmla="*/ 1570415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4700" h="1752600">
                  <a:moveTo>
                    <a:pt x="2801483" y="781450"/>
                  </a:moveTo>
                  <a:cubicBezTo>
                    <a:pt x="2851395" y="709831"/>
                    <a:pt x="2880779" y="622887"/>
                    <a:pt x="2880779" y="529161"/>
                  </a:cubicBezTo>
                  <a:lnTo>
                    <a:pt x="2880779" y="442379"/>
                  </a:lnTo>
                  <a:cubicBezTo>
                    <a:pt x="2880779" y="198453"/>
                    <a:pt x="2682326" y="0"/>
                    <a:pt x="2438400" y="0"/>
                  </a:cubicBezTo>
                  <a:cubicBezTo>
                    <a:pt x="2194474" y="0"/>
                    <a:pt x="1996021" y="198453"/>
                    <a:pt x="1996021" y="442379"/>
                  </a:cubicBezTo>
                  <a:lnTo>
                    <a:pt x="1996021" y="529161"/>
                  </a:lnTo>
                  <a:cubicBezTo>
                    <a:pt x="1996021" y="622887"/>
                    <a:pt x="2025406" y="709831"/>
                    <a:pt x="2075317" y="781450"/>
                  </a:cubicBezTo>
                  <a:cubicBezTo>
                    <a:pt x="1902466" y="786603"/>
                    <a:pt x="1750228" y="874976"/>
                    <a:pt x="1657350" y="1007878"/>
                  </a:cubicBezTo>
                  <a:cubicBezTo>
                    <a:pt x="1564472" y="874976"/>
                    <a:pt x="1412234" y="786612"/>
                    <a:pt x="1239384" y="781450"/>
                  </a:cubicBezTo>
                  <a:cubicBezTo>
                    <a:pt x="1289294" y="709831"/>
                    <a:pt x="1318679" y="622887"/>
                    <a:pt x="1318679" y="529161"/>
                  </a:cubicBezTo>
                  <a:lnTo>
                    <a:pt x="1318679" y="442379"/>
                  </a:lnTo>
                  <a:cubicBezTo>
                    <a:pt x="1318679" y="198453"/>
                    <a:pt x="1120226" y="0"/>
                    <a:pt x="876300" y="0"/>
                  </a:cubicBezTo>
                  <a:cubicBezTo>
                    <a:pt x="632374" y="0"/>
                    <a:pt x="433921" y="198453"/>
                    <a:pt x="433921" y="442379"/>
                  </a:cubicBezTo>
                  <a:lnTo>
                    <a:pt x="433921" y="529161"/>
                  </a:lnTo>
                  <a:cubicBezTo>
                    <a:pt x="433921" y="622887"/>
                    <a:pt x="463306" y="709831"/>
                    <a:pt x="513217" y="781450"/>
                  </a:cubicBezTo>
                  <a:cubicBezTo>
                    <a:pt x="228800" y="789937"/>
                    <a:pt x="0" y="1023775"/>
                    <a:pt x="0" y="1310221"/>
                  </a:cubicBezTo>
                  <a:lnTo>
                    <a:pt x="0" y="1665665"/>
                  </a:lnTo>
                  <a:cubicBezTo>
                    <a:pt x="0" y="1718262"/>
                    <a:pt x="42643" y="1760915"/>
                    <a:pt x="95250" y="1760915"/>
                  </a:cubicBezTo>
                  <a:lnTo>
                    <a:pt x="1657350" y="1760915"/>
                  </a:lnTo>
                  <a:lnTo>
                    <a:pt x="3219450" y="1760915"/>
                  </a:lnTo>
                  <a:cubicBezTo>
                    <a:pt x="3272057" y="1760915"/>
                    <a:pt x="3314700" y="1718262"/>
                    <a:pt x="3314700" y="1665665"/>
                  </a:cubicBezTo>
                  <a:lnTo>
                    <a:pt x="3314700" y="1310221"/>
                  </a:lnTo>
                  <a:cubicBezTo>
                    <a:pt x="3314700" y="1023775"/>
                    <a:pt x="3085900" y="789937"/>
                    <a:pt x="2801483" y="781450"/>
                  </a:cubicBezTo>
                  <a:close/>
                  <a:moveTo>
                    <a:pt x="624421" y="442379"/>
                  </a:moveTo>
                  <a:cubicBezTo>
                    <a:pt x="624421" y="303495"/>
                    <a:pt x="737416" y="190500"/>
                    <a:pt x="876300" y="190500"/>
                  </a:cubicBezTo>
                  <a:cubicBezTo>
                    <a:pt x="1015184" y="190500"/>
                    <a:pt x="1128179" y="303495"/>
                    <a:pt x="1128179" y="442379"/>
                  </a:cubicBezTo>
                  <a:lnTo>
                    <a:pt x="1128179" y="529161"/>
                  </a:lnTo>
                  <a:cubicBezTo>
                    <a:pt x="1128179" y="668045"/>
                    <a:pt x="1015184" y="781040"/>
                    <a:pt x="876300" y="781040"/>
                  </a:cubicBezTo>
                  <a:cubicBezTo>
                    <a:pt x="737416" y="781040"/>
                    <a:pt x="624421" y="668045"/>
                    <a:pt x="624421" y="529161"/>
                  </a:cubicBezTo>
                  <a:lnTo>
                    <a:pt x="624421" y="442379"/>
                  </a:lnTo>
                  <a:close/>
                  <a:moveTo>
                    <a:pt x="1562100" y="1570415"/>
                  </a:moveTo>
                  <a:lnTo>
                    <a:pt x="190500" y="1570415"/>
                  </a:lnTo>
                  <a:lnTo>
                    <a:pt x="190500" y="1310221"/>
                  </a:lnTo>
                  <a:cubicBezTo>
                    <a:pt x="190500" y="1123483"/>
                    <a:pt x="342424" y="971550"/>
                    <a:pt x="529171" y="971550"/>
                  </a:cubicBezTo>
                  <a:lnTo>
                    <a:pt x="1223439" y="971550"/>
                  </a:lnTo>
                  <a:cubicBezTo>
                    <a:pt x="1410176" y="971550"/>
                    <a:pt x="1562110" y="1123474"/>
                    <a:pt x="1562110" y="1310221"/>
                  </a:cubicBezTo>
                  <a:lnTo>
                    <a:pt x="1562110" y="1570415"/>
                  </a:lnTo>
                  <a:close/>
                  <a:moveTo>
                    <a:pt x="2186521" y="442379"/>
                  </a:moveTo>
                  <a:cubicBezTo>
                    <a:pt x="2186521" y="303495"/>
                    <a:pt x="2299516" y="190500"/>
                    <a:pt x="2438400" y="190500"/>
                  </a:cubicBezTo>
                  <a:cubicBezTo>
                    <a:pt x="2577284" y="190500"/>
                    <a:pt x="2690279" y="303495"/>
                    <a:pt x="2690279" y="442379"/>
                  </a:cubicBezTo>
                  <a:lnTo>
                    <a:pt x="2690279" y="529161"/>
                  </a:lnTo>
                  <a:cubicBezTo>
                    <a:pt x="2690279" y="668045"/>
                    <a:pt x="2577284" y="781040"/>
                    <a:pt x="2438400" y="781040"/>
                  </a:cubicBezTo>
                  <a:cubicBezTo>
                    <a:pt x="2299516" y="781040"/>
                    <a:pt x="2186521" y="668045"/>
                    <a:pt x="2186521" y="529161"/>
                  </a:cubicBezTo>
                  <a:lnTo>
                    <a:pt x="2186521" y="442379"/>
                  </a:lnTo>
                  <a:close/>
                  <a:moveTo>
                    <a:pt x="3124200" y="1570415"/>
                  </a:moveTo>
                  <a:lnTo>
                    <a:pt x="1752600" y="1570415"/>
                  </a:lnTo>
                  <a:lnTo>
                    <a:pt x="1752600" y="1310221"/>
                  </a:lnTo>
                  <a:cubicBezTo>
                    <a:pt x="1752600" y="1123483"/>
                    <a:pt x="1904524" y="971550"/>
                    <a:pt x="2091271" y="971550"/>
                  </a:cubicBezTo>
                  <a:lnTo>
                    <a:pt x="2785539" y="971550"/>
                  </a:lnTo>
                  <a:cubicBezTo>
                    <a:pt x="2972276" y="971550"/>
                    <a:pt x="3124210" y="1123474"/>
                    <a:pt x="3124210" y="1310221"/>
                  </a:cubicBezTo>
                  <a:lnTo>
                    <a:pt x="3124210" y="1570415"/>
                  </a:lnTo>
                  <a:close/>
                </a:path>
              </a:pathLst>
            </a:custGeom>
            <a:solidFill>
              <a:schemeClr val="accent1"/>
            </a:solid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A2B7E6B0-A997-408E-A9BD-EB56ABF3C143}"/>
                </a:ext>
              </a:extLst>
            </p:cNvPr>
            <p:cNvSpPr/>
            <p:nvPr/>
          </p:nvSpPr>
          <p:spPr>
            <a:xfrm>
              <a:off x="-2354870" y="981360"/>
              <a:ext cx="466725" cy="190500"/>
            </a:xfrm>
            <a:custGeom>
              <a:avLst/>
              <a:gdLst>
                <a:gd name="connsiteX0" fmla="*/ 377428 w 466725"/>
                <a:gd name="connsiteY0" fmla="*/ 0 h 190500"/>
                <a:gd name="connsiteX1" fmla="*/ 95250 w 466725"/>
                <a:gd name="connsiteY1" fmla="*/ 0 h 190500"/>
                <a:gd name="connsiteX2" fmla="*/ 0 w 466725"/>
                <a:gd name="connsiteY2" fmla="*/ 95250 h 190500"/>
                <a:gd name="connsiteX3" fmla="*/ 95250 w 466725"/>
                <a:gd name="connsiteY3" fmla="*/ 190500 h 190500"/>
                <a:gd name="connsiteX4" fmla="*/ 377428 w 466725"/>
                <a:gd name="connsiteY4" fmla="*/ 190500 h 190500"/>
                <a:gd name="connsiteX5" fmla="*/ 472678 w 466725"/>
                <a:gd name="connsiteY5" fmla="*/ 95250 h 190500"/>
                <a:gd name="connsiteX6" fmla="*/ 377428 w 46672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190500">
                  <a:moveTo>
                    <a:pt x="377428" y="0"/>
                  </a:moveTo>
                  <a:lnTo>
                    <a:pt x="95250" y="0"/>
                  </a:lnTo>
                  <a:cubicBezTo>
                    <a:pt x="42643" y="0"/>
                    <a:pt x="0" y="42643"/>
                    <a:pt x="0" y="95250"/>
                  </a:cubicBezTo>
                  <a:cubicBezTo>
                    <a:pt x="0" y="147857"/>
                    <a:pt x="42643" y="190500"/>
                    <a:pt x="95250" y="190500"/>
                  </a:cubicBezTo>
                  <a:lnTo>
                    <a:pt x="377428" y="190500"/>
                  </a:lnTo>
                  <a:cubicBezTo>
                    <a:pt x="430035" y="190500"/>
                    <a:pt x="472678" y="147857"/>
                    <a:pt x="472678" y="95250"/>
                  </a:cubicBezTo>
                  <a:cubicBezTo>
                    <a:pt x="472678" y="42643"/>
                    <a:pt x="430035" y="0"/>
                    <a:pt x="377428" y="0"/>
                  </a:cubicBezTo>
                  <a:close/>
                </a:path>
              </a:pathLst>
            </a:custGeom>
            <a:solidFill>
              <a:schemeClr val="accent1"/>
            </a:solid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0251497-C370-417E-A04C-D68F7EB35892}"/>
                </a:ext>
              </a:extLst>
            </p:cNvPr>
            <p:cNvSpPr/>
            <p:nvPr/>
          </p:nvSpPr>
          <p:spPr>
            <a:xfrm>
              <a:off x="-2768074" y="1362360"/>
              <a:ext cx="885825" cy="190500"/>
            </a:xfrm>
            <a:custGeom>
              <a:avLst/>
              <a:gdLst>
                <a:gd name="connsiteX0" fmla="*/ 790632 w 885825"/>
                <a:gd name="connsiteY0" fmla="*/ 0 h 190500"/>
                <a:gd name="connsiteX1" fmla="*/ 95250 w 885825"/>
                <a:gd name="connsiteY1" fmla="*/ 0 h 190500"/>
                <a:gd name="connsiteX2" fmla="*/ 0 w 885825"/>
                <a:gd name="connsiteY2" fmla="*/ 95250 h 190500"/>
                <a:gd name="connsiteX3" fmla="*/ 95250 w 885825"/>
                <a:gd name="connsiteY3" fmla="*/ 190500 h 190500"/>
                <a:gd name="connsiteX4" fmla="*/ 790632 w 885825"/>
                <a:gd name="connsiteY4" fmla="*/ 190500 h 190500"/>
                <a:gd name="connsiteX5" fmla="*/ 885882 w 885825"/>
                <a:gd name="connsiteY5" fmla="*/ 95250 h 190500"/>
                <a:gd name="connsiteX6" fmla="*/ 790632 w 88582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190500">
                  <a:moveTo>
                    <a:pt x="790632" y="0"/>
                  </a:moveTo>
                  <a:lnTo>
                    <a:pt x="95250" y="0"/>
                  </a:lnTo>
                  <a:cubicBezTo>
                    <a:pt x="42643" y="0"/>
                    <a:pt x="0" y="42643"/>
                    <a:pt x="0" y="95250"/>
                  </a:cubicBezTo>
                  <a:cubicBezTo>
                    <a:pt x="0" y="147857"/>
                    <a:pt x="42643" y="190500"/>
                    <a:pt x="95250" y="190500"/>
                  </a:cubicBezTo>
                  <a:lnTo>
                    <a:pt x="790632" y="190500"/>
                  </a:lnTo>
                  <a:cubicBezTo>
                    <a:pt x="843239" y="190500"/>
                    <a:pt x="885882" y="147857"/>
                    <a:pt x="885882" y="95250"/>
                  </a:cubicBezTo>
                  <a:cubicBezTo>
                    <a:pt x="885882" y="42643"/>
                    <a:pt x="843239" y="0"/>
                    <a:pt x="790632" y="0"/>
                  </a:cubicBezTo>
                  <a:close/>
                </a:path>
              </a:pathLst>
            </a:custGeom>
            <a:solidFill>
              <a:schemeClr val="accent1"/>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5D6F9A1-B795-49AF-8B01-3B1620BA1608}"/>
                </a:ext>
              </a:extLst>
            </p:cNvPr>
            <p:cNvSpPr/>
            <p:nvPr/>
          </p:nvSpPr>
          <p:spPr>
            <a:xfrm>
              <a:off x="-4918467" y="764876"/>
              <a:ext cx="1885950" cy="1885950"/>
            </a:xfrm>
            <a:custGeom>
              <a:avLst/>
              <a:gdLst>
                <a:gd name="connsiteX0" fmla="*/ 1732369 w 1885950"/>
                <a:gd name="connsiteY0" fmla="*/ 1121788 h 1885950"/>
                <a:gd name="connsiteX1" fmla="*/ 1800101 w 1885950"/>
                <a:gd name="connsiteY1" fmla="*/ 1121788 h 1885950"/>
                <a:gd name="connsiteX2" fmla="*/ 1895351 w 1885950"/>
                <a:gd name="connsiteY2" fmla="*/ 1026538 h 1885950"/>
                <a:gd name="connsiteX3" fmla="*/ 868804 w 1885950"/>
                <a:gd name="connsiteY3" fmla="*/ 0 h 1885950"/>
                <a:gd name="connsiteX4" fmla="*/ 773554 w 1885950"/>
                <a:gd name="connsiteY4" fmla="*/ 95250 h 1885950"/>
                <a:gd name="connsiteX5" fmla="*/ 773554 w 1885950"/>
                <a:gd name="connsiteY5" fmla="*/ 162982 h 1885950"/>
                <a:gd name="connsiteX6" fmla="*/ 0 w 1885950"/>
                <a:gd name="connsiteY6" fmla="*/ 1026547 h 1885950"/>
                <a:gd name="connsiteX7" fmla="*/ 868804 w 1885950"/>
                <a:gd name="connsiteY7" fmla="*/ 1895351 h 1885950"/>
                <a:gd name="connsiteX8" fmla="*/ 1732369 w 1885950"/>
                <a:gd name="connsiteY8" fmla="*/ 1121788 h 1885950"/>
                <a:gd name="connsiteX9" fmla="*/ 964054 w 1885950"/>
                <a:gd name="connsiteY9" fmla="*/ 195891 h 1885950"/>
                <a:gd name="connsiteX10" fmla="*/ 1699460 w 1885950"/>
                <a:gd name="connsiteY10" fmla="*/ 931297 h 1885950"/>
                <a:gd name="connsiteX11" fmla="*/ 964054 w 1885950"/>
                <a:gd name="connsiteY11" fmla="*/ 931297 h 1885950"/>
                <a:gd name="connsiteX12" fmla="*/ 964054 w 1885950"/>
                <a:gd name="connsiteY12" fmla="*/ 195891 h 1885950"/>
                <a:gd name="connsiteX13" fmla="*/ 773554 w 1885950"/>
                <a:gd name="connsiteY13" fmla="*/ 796585 h 1885950"/>
                <a:gd name="connsiteX14" fmla="*/ 461496 w 1885950"/>
                <a:gd name="connsiteY14" fmla="*/ 484527 h 1885950"/>
                <a:gd name="connsiteX15" fmla="*/ 773554 w 1885950"/>
                <a:gd name="connsiteY15" fmla="*/ 355063 h 1885950"/>
                <a:gd name="connsiteX16" fmla="*/ 773554 w 1885950"/>
                <a:gd name="connsiteY16" fmla="*/ 796585 h 1885950"/>
                <a:gd name="connsiteX17" fmla="*/ 868804 w 1885950"/>
                <a:gd name="connsiteY17" fmla="*/ 1704851 h 1885950"/>
                <a:gd name="connsiteX18" fmla="*/ 190500 w 1885950"/>
                <a:gd name="connsiteY18" fmla="*/ 1026547 h 1885950"/>
                <a:gd name="connsiteX19" fmla="*/ 326793 w 1885950"/>
                <a:gd name="connsiteY19" fmla="*/ 619239 h 1885950"/>
                <a:gd name="connsiteX20" fmla="*/ 801453 w 1885950"/>
                <a:gd name="connsiteY20" fmla="*/ 1093899 h 1885950"/>
                <a:gd name="connsiteX21" fmla="*/ 801481 w 1885950"/>
                <a:gd name="connsiteY21" fmla="*/ 1093918 h 1885950"/>
                <a:gd name="connsiteX22" fmla="*/ 868804 w 1885950"/>
                <a:gd name="connsiteY22" fmla="*/ 1121797 h 1885950"/>
                <a:gd name="connsiteX23" fmla="*/ 1540297 w 1885950"/>
                <a:gd name="connsiteY23" fmla="*/ 1121797 h 1885950"/>
                <a:gd name="connsiteX24" fmla="*/ 868804 w 1885950"/>
                <a:gd name="connsiteY24" fmla="*/ 1704851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5950" h="1885950">
                  <a:moveTo>
                    <a:pt x="1732369" y="1121788"/>
                  </a:moveTo>
                  <a:lnTo>
                    <a:pt x="1800101" y="1121788"/>
                  </a:lnTo>
                  <a:cubicBezTo>
                    <a:pt x="1852708" y="1121788"/>
                    <a:pt x="1895351" y="1079144"/>
                    <a:pt x="1895351" y="1026538"/>
                  </a:cubicBezTo>
                  <a:cubicBezTo>
                    <a:pt x="1895351" y="460505"/>
                    <a:pt x="1434846" y="0"/>
                    <a:pt x="868804" y="0"/>
                  </a:cubicBezTo>
                  <a:cubicBezTo>
                    <a:pt x="816197" y="0"/>
                    <a:pt x="773554" y="42643"/>
                    <a:pt x="773554" y="95250"/>
                  </a:cubicBezTo>
                  <a:lnTo>
                    <a:pt x="773554" y="162982"/>
                  </a:lnTo>
                  <a:cubicBezTo>
                    <a:pt x="339138" y="210569"/>
                    <a:pt x="0" y="579672"/>
                    <a:pt x="0" y="1026547"/>
                  </a:cubicBezTo>
                  <a:cubicBezTo>
                    <a:pt x="0" y="1505607"/>
                    <a:pt x="389744" y="1895351"/>
                    <a:pt x="868804" y="1895351"/>
                  </a:cubicBezTo>
                  <a:cubicBezTo>
                    <a:pt x="1315679" y="1895351"/>
                    <a:pt x="1684782" y="1556204"/>
                    <a:pt x="1732369" y="1121788"/>
                  </a:cubicBezTo>
                  <a:close/>
                  <a:moveTo>
                    <a:pt x="964054" y="195891"/>
                  </a:moveTo>
                  <a:cubicBezTo>
                    <a:pt x="1349131" y="239744"/>
                    <a:pt x="1655607" y="546211"/>
                    <a:pt x="1699460" y="931297"/>
                  </a:cubicBezTo>
                  <a:lnTo>
                    <a:pt x="964054" y="931297"/>
                  </a:lnTo>
                  <a:lnTo>
                    <a:pt x="964054" y="195891"/>
                  </a:lnTo>
                  <a:close/>
                  <a:moveTo>
                    <a:pt x="773554" y="796585"/>
                  </a:moveTo>
                  <a:lnTo>
                    <a:pt x="461496" y="484527"/>
                  </a:lnTo>
                  <a:cubicBezTo>
                    <a:pt x="550964" y="417119"/>
                    <a:pt x="657606" y="371427"/>
                    <a:pt x="773554" y="355063"/>
                  </a:cubicBezTo>
                  <a:lnTo>
                    <a:pt x="773554" y="796585"/>
                  </a:lnTo>
                  <a:close/>
                  <a:moveTo>
                    <a:pt x="868804" y="1704851"/>
                  </a:moveTo>
                  <a:cubicBezTo>
                    <a:pt x="494786" y="1704851"/>
                    <a:pt x="190500" y="1400566"/>
                    <a:pt x="190500" y="1026547"/>
                  </a:cubicBezTo>
                  <a:cubicBezTo>
                    <a:pt x="190500" y="873814"/>
                    <a:pt x="241278" y="732739"/>
                    <a:pt x="326793" y="619239"/>
                  </a:cubicBezTo>
                  <a:lnTo>
                    <a:pt x="801453" y="1093899"/>
                  </a:lnTo>
                  <a:cubicBezTo>
                    <a:pt x="801462" y="1093908"/>
                    <a:pt x="801472" y="1093908"/>
                    <a:pt x="801481" y="1093918"/>
                  </a:cubicBezTo>
                  <a:cubicBezTo>
                    <a:pt x="818712" y="1111139"/>
                    <a:pt x="842515" y="1121797"/>
                    <a:pt x="868804" y="1121797"/>
                  </a:cubicBezTo>
                  <a:lnTo>
                    <a:pt x="1540297" y="1121797"/>
                  </a:lnTo>
                  <a:cubicBezTo>
                    <a:pt x="1493825" y="1450858"/>
                    <a:pt x="1210485" y="1704851"/>
                    <a:pt x="868804" y="1704851"/>
                  </a:cubicBezTo>
                  <a:close/>
                </a:path>
              </a:pathLst>
            </a:custGeom>
            <a:solidFill>
              <a:schemeClr val="accent1"/>
            </a:solidFill>
            <a:ln w="9525" cap="flat">
              <a:noFill/>
              <a:prstDash val="solid"/>
              <a:miter/>
            </a:ln>
          </p:spPr>
          <p:txBody>
            <a:bodyPr rtlCol="0" anchor="ctr"/>
            <a:lstStyle/>
            <a:p>
              <a:endParaRPr lang="en-US" dirty="0"/>
            </a:p>
          </p:txBody>
        </p:sp>
      </p:grpSp>
      <p:grpSp>
        <p:nvGrpSpPr>
          <p:cNvPr id="78" name="Group 77">
            <a:extLst>
              <a:ext uri="{FF2B5EF4-FFF2-40B4-BE49-F238E27FC236}">
                <a16:creationId xmlns:a16="http://schemas.microsoft.com/office/drawing/2014/main" id="{0DE48B6D-1633-4E78-9C72-B522221E3AA8}"/>
              </a:ext>
            </a:extLst>
          </p:cNvPr>
          <p:cNvGrpSpPr/>
          <p:nvPr/>
        </p:nvGrpSpPr>
        <p:grpSpPr>
          <a:xfrm>
            <a:off x="2959290" y="3115614"/>
            <a:ext cx="506938" cy="504650"/>
            <a:chOff x="-5874725" y="788145"/>
            <a:chExt cx="4745812" cy="4724400"/>
          </a:xfrm>
          <a:solidFill>
            <a:schemeClr val="accent4"/>
          </a:solidFill>
        </p:grpSpPr>
        <p:sp>
          <p:nvSpPr>
            <p:cNvPr id="79" name="Freeform: Shape 78">
              <a:extLst>
                <a:ext uri="{FF2B5EF4-FFF2-40B4-BE49-F238E27FC236}">
                  <a16:creationId xmlns:a16="http://schemas.microsoft.com/office/drawing/2014/main" id="{DAC5C3B4-AB3E-4F1B-AA5A-698B2188174D}"/>
                </a:ext>
              </a:extLst>
            </p:cNvPr>
            <p:cNvSpPr/>
            <p:nvPr/>
          </p:nvSpPr>
          <p:spPr>
            <a:xfrm>
              <a:off x="-4072138" y="2083545"/>
              <a:ext cx="2943225" cy="3429000"/>
            </a:xfrm>
            <a:custGeom>
              <a:avLst/>
              <a:gdLst>
                <a:gd name="connsiteX0" fmla="*/ 2770556 w 2943225"/>
                <a:gd name="connsiteY0" fmla="*/ 2837231 h 3429000"/>
                <a:gd name="connsiteX1" fmla="*/ 2355037 w 2943225"/>
                <a:gd name="connsiteY1" fmla="*/ 2465756 h 3429000"/>
                <a:gd name="connsiteX2" fmla="*/ 1855013 w 2943225"/>
                <a:gd name="connsiteY2" fmla="*/ 2374773 h 3429000"/>
                <a:gd name="connsiteX3" fmla="*/ 1855013 w 2943225"/>
                <a:gd name="connsiteY3" fmla="*/ 2335301 h 3429000"/>
                <a:gd name="connsiteX4" fmla="*/ 2221611 w 2943225"/>
                <a:gd name="connsiteY4" fmla="*/ 1822475 h 3429000"/>
                <a:gd name="connsiteX5" fmla="*/ 2464613 w 2943225"/>
                <a:gd name="connsiteY5" fmla="*/ 1524000 h 3429000"/>
                <a:gd name="connsiteX6" fmla="*/ 2464613 w 2943225"/>
                <a:gd name="connsiteY6" fmla="*/ 771373 h 3429000"/>
                <a:gd name="connsiteX7" fmla="*/ 2123237 w 2943225"/>
                <a:gd name="connsiteY7" fmla="*/ 312877 h 3429000"/>
                <a:gd name="connsiteX8" fmla="*/ 2085137 w 2943225"/>
                <a:gd name="connsiteY8" fmla="*/ 274777 h 3429000"/>
                <a:gd name="connsiteX9" fmla="*/ 1421663 w 2943225"/>
                <a:gd name="connsiteY9" fmla="*/ 0 h 3429000"/>
                <a:gd name="connsiteX10" fmla="*/ 483413 w 2943225"/>
                <a:gd name="connsiteY10" fmla="*/ 938251 h 3429000"/>
                <a:gd name="connsiteX11" fmla="*/ 483413 w 2943225"/>
                <a:gd name="connsiteY11" fmla="*/ 1524000 h 3429000"/>
                <a:gd name="connsiteX12" fmla="*/ 726415 w 2943225"/>
                <a:gd name="connsiteY12" fmla="*/ 1822475 h 3429000"/>
                <a:gd name="connsiteX13" fmla="*/ 1093013 w 2943225"/>
                <a:gd name="connsiteY13" fmla="*/ 2335301 h 3429000"/>
                <a:gd name="connsiteX14" fmla="*/ 1093013 w 2943225"/>
                <a:gd name="connsiteY14" fmla="*/ 2374773 h 3429000"/>
                <a:gd name="connsiteX15" fmla="*/ 592988 w 2943225"/>
                <a:gd name="connsiteY15" fmla="*/ 2465680 h 3429000"/>
                <a:gd name="connsiteX16" fmla="*/ 177470 w 2943225"/>
                <a:gd name="connsiteY16" fmla="*/ 2837231 h 3429000"/>
                <a:gd name="connsiteX17" fmla="*/ 0 w 2943225"/>
                <a:gd name="connsiteY17" fmla="*/ 3429000 h 3429000"/>
                <a:gd name="connsiteX18" fmla="*/ 2948026 w 2943225"/>
                <a:gd name="connsiteY18" fmla="*/ 3429000 h 3429000"/>
                <a:gd name="connsiteX19" fmla="*/ 2770556 w 2943225"/>
                <a:gd name="connsiteY19" fmla="*/ 2837231 h 3429000"/>
                <a:gd name="connsiteX20" fmla="*/ 2236013 w 2943225"/>
                <a:gd name="connsiteY20" fmla="*/ 1655216 h 3429000"/>
                <a:gd name="connsiteX21" fmla="*/ 2236013 w 2943225"/>
                <a:gd name="connsiteY21" fmla="*/ 1392784 h 3429000"/>
                <a:gd name="connsiteX22" fmla="*/ 2312213 w 2943225"/>
                <a:gd name="connsiteY22" fmla="*/ 1524000 h 3429000"/>
                <a:gd name="connsiteX23" fmla="*/ 2236013 w 2943225"/>
                <a:gd name="connsiteY23" fmla="*/ 1655216 h 3429000"/>
                <a:gd name="connsiteX24" fmla="*/ 712013 w 2943225"/>
                <a:gd name="connsiteY24" fmla="*/ 1655216 h 3429000"/>
                <a:gd name="connsiteX25" fmla="*/ 635813 w 2943225"/>
                <a:gd name="connsiteY25" fmla="*/ 1524000 h 3429000"/>
                <a:gd name="connsiteX26" fmla="*/ 712013 w 2943225"/>
                <a:gd name="connsiteY26" fmla="*/ 1392784 h 3429000"/>
                <a:gd name="connsiteX27" fmla="*/ 712013 w 2943225"/>
                <a:gd name="connsiteY27" fmla="*/ 1655216 h 3429000"/>
                <a:gd name="connsiteX28" fmla="*/ 712013 w 2943225"/>
                <a:gd name="connsiteY28" fmla="*/ 1143000 h 3429000"/>
                <a:gd name="connsiteX29" fmla="*/ 712013 w 2943225"/>
                <a:gd name="connsiteY29" fmla="*/ 1230020 h 3429000"/>
                <a:gd name="connsiteX30" fmla="*/ 635813 w 2943225"/>
                <a:gd name="connsiteY30" fmla="*/ 1261567 h 3429000"/>
                <a:gd name="connsiteX31" fmla="*/ 635813 w 2943225"/>
                <a:gd name="connsiteY31" fmla="*/ 938251 h 3429000"/>
                <a:gd name="connsiteX32" fmla="*/ 1421663 w 2943225"/>
                <a:gd name="connsiteY32" fmla="*/ 152400 h 3429000"/>
                <a:gd name="connsiteX33" fmla="*/ 1977390 w 2943225"/>
                <a:gd name="connsiteY33" fmla="*/ 382600 h 3429000"/>
                <a:gd name="connsiteX34" fmla="*/ 2044598 w 2943225"/>
                <a:gd name="connsiteY34" fmla="*/ 449885 h 3429000"/>
                <a:gd name="connsiteX35" fmla="*/ 2065096 w 2943225"/>
                <a:gd name="connsiteY35" fmla="*/ 454914 h 3429000"/>
                <a:gd name="connsiteX36" fmla="*/ 2312213 w 2943225"/>
                <a:gd name="connsiteY36" fmla="*/ 771373 h 3429000"/>
                <a:gd name="connsiteX37" fmla="*/ 2312213 w 2943225"/>
                <a:gd name="connsiteY37" fmla="*/ 1261567 h 3429000"/>
                <a:gd name="connsiteX38" fmla="*/ 2236013 w 2943225"/>
                <a:gd name="connsiteY38" fmla="*/ 1230020 h 3429000"/>
                <a:gd name="connsiteX39" fmla="*/ 2236013 w 2943225"/>
                <a:gd name="connsiteY39" fmla="*/ 1143000 h 3429000"/>
                <a:gd name="connsiteX40" fmla="*/ 1994383 w 2943225"/>
                <a:gd name="connsiteY40" fmla="*/ 1143000 h 3429000"/>
                <a:gd name="connsiteX41" fmla="*/ 1466698 w 2943225"/>
                <a:gd name="connsiteY41" fmla="*/ 879272 h 3429000"/>
                <a:gd name="connsiteX42" fmla="*/ 1406119 w 2943225"/>
                <a:gd name="connsiteY42" fmla="*/ 798347 h 3429000"/>
                <a:gd name="connsiteX43" fmla="*/ 1254709 w 2943225"/>
                <a:gd name="connsiteY43" fmla="*/ 949833 h 3429000"/>
                <a:gd name="connsiteX44" fmla="*/ 788213 w 2943225"/>
                <a:gd name="connsiteY44" fmla="*/ 1143000 h 3429000"/>
                <a:gd name="connsiteX45" fmla="*/ 712013 w 2943225"/>
                <a:gd name="connsiteY45" fmla="*/ 1143000 h 3429000"/>
                <a:gd name="connsiteX46" fmla="*/ 864413 w 2943225"/>
                <a:gd name="connsiteY46" fmla="*/ 1676400 h 3429000"/>
                <a:gd name="connsiteX47" fmla="*/ 864413 w 2943225"/>
                <a:gd name="connsiteY47" fmla="*/ 1291895 h 3429000"/>
                <a:gd name="connsiteX48" fmla="*/ 1362456 w 2943225"/>
                <a:gd name="connsiteY48" fmla="*/ 1057580 h 3429000"/>
                <a:gd name="connsiteX49" fmla="*/ 1392098 w 2943225"/>
                <a:gd name="connsiteY49" fmla="*/ 1027938 h 3429000"/>
                <a:gd name="connsiteX50" fmla="*/ 1994383 w 2943225"/>
                <a:gd name="connsiteY50" fmla="*/ 1295400 h 3429000"/>
                <a:gd name="connsiteX51" fmla="*/ 2083613 w 2943225"/>
                <a:gd name="connsiteY51" fmla="*/ 1295400 h 3429000"/>
                <a:gd name="connsiteX52" fmla="*/ 2083613 w 2943225"/>
                <a:gd name="connsiteY52" fmla="*/ 1676400 h 3429000"/>
                <a:gd name="connsiteX53" fmla="*/ 1474013 w 2943225"/>
                <a:gd name="connsiteY53" fmla="*/ 2286000 h 3429000"/>
                <a:gd name="connsiteX54" fmla="*/ 864413 w 2943225"/>
                <a:gd name="connsiteY54" fmla="*/ 1676400 h 3429000"/>
                <a:gd name="connsiteX55" fmla="*/ 1251890 w 2943225"/>
                <a:gd name="connsiteY55" fmla="*/ 2405177 h 3429000"/>
                <a:gd name="connsiteX56" fmla="*/ 1474013 w 2943225"/>
                <a:gd name="connsiteY56" fmla="*/ 2438400 h 3429000"/>
                <a:gd name="connsiteX57" fmla="*/ 1696136 w 2943225"/>
                <a:gd name="connsiteY57" fmla="*/ 2405177 h 3429000"/>
                <a:gd name="connsiteX58" fmla="*/ 1474013 w 2943225"/>
                <a:gd name="connsiteY58" fmla="*/ 2571750 h 3429000"/>
                <a:gd name="connsiteX59" fmla="*/ 1251890 w 2943225"/>
                <a:gd name="connsiteY59" fmla="*/ 2405177 h 3429000"/>
                <a:gd name="connsiteX60" fmla="*/ 1358037 w 2943225"/>
                <a:gd name="connsiteY60" fmla="*/ 2675230 h 3429000"/>
                <a:gd name="connsiteX61" fmla="*/ 1202512 w 2943225"/>
                <a:gd name="connsiteY61" fmla="*/ 2830678 h 3429000"/>
                <a:gd name="connsiteX62" fmla="*/ 1101623 w 2943225"/>
                <a:gd name="connsiteY62" fmla="*/ 2528087 h 3429000"/>
                <a:gd name="connsiteX63" fmla="*/ 1150163 w 2943225"/>
                <a:gd name="connsiteY63" fmla="*/ 2519325 h 3429000"/>
                <a:gd name="connsiteX64" fmla="*/ 1358037 w 2943225"/>
                <a:gd name="connsiteY64" fmla="*/ 2675230 h 3429000"/>
                <a:gd name="connsiteX65" fmla="*/ 1797863 w 2943225"/>
                <a:gd name="connsiteY65" fmla="*/ 2519325 h 3429000"/>
                <a:gd name="connsiteX66" fmla="*/ 1846326 w 2943225"/>
                <a:gd name="connsiteY66" fmla="*/ 2528164 h 3429000"/>
                <a:gd name="connsiteX67" fmla="*/ 1745437 w 2943225"/>
                <a:gd name="connsiteY67" fmla="*/ 2830754 h 3429000"/>
                <a:gd name="connsiteX68" fmla="*/ 1589913 w 2943225"/>
                <a:gd name="connsiteY68" fmla="*/ 2675306 h 3429000"/>
                <a:gd name="connsiteX69" fmla="*/ 1797863 w 2943225"/>
                <a:gd name="connsiteY69" fmla="*/ 2519325 h 3429000"/>
                <a:gd name="connsiteX70" fmla="*/ 204826 w 2943225"/>
                <a:gd name="connsiteY70" fmla="*/ 3276600 h 3429000"/>
                <a:gd name="connsiteX71" fmla="*/ 323545 w 2943225"/>
                <a:gd name="connsiteY71" fmla="*/ 2881046 h 3429000"/>
                <a:gd name="connsiteX72" fmla="*/ 620344 w 2943225"/>
                <a:gd name="connsiteY72" fmla="*/ 2615717 h 3429000"/>
                <a:gd name="connsiteX73" fmla="*/ 950290 w 2943225"/>
                <a:gd name="connsiteY73" fmla="*/ 2555748 h 3429000"/>
                <a:gd name="connsiteX74" fmla="*/ 1135990 w 2943225"/>
                <a:gd name="connsiteY74" fmla="*/ 3112922 h 3429000"/>
                <a:gd name="connsiteX75" fmla="*/ 1474013 w 2943225"/>
                <a:gd name="connsiteY75" fmla="*/ 2774747 h 3429000"/>
                <a:gd name="connsiteX76" fmla="*/ 1812112 w 2943225"/>
                <a:gd name="connsiteY76" fmla="*/ 3112846 h 3429000"/>
                <a:gd name="connsiteX77" fmla="*/ 1997812 w 2943225"/>
                <a:gd name="connsiteY77" fmla="*/ 2555672 h 3429000"/>
                <a:gd name="connsiteX78" fmla="*/ 2327758 w 2943225"/>
                <a:gd name="connsiteY78" fmla="*/ 2615641 h 3429000"/>
                <a:gd name="connsiteX79" fmla="*/ 2624557 w 2943225"/>
                <a:gd name="connsiteY79" fmla="*/ 2880970 h 3429000"/>
                <a:gd name="connsiteX80" fmla="*/ 2743200 w 2943225"/>
                <a:gd name="connsiteY80" fmla="*/ 3276600 h 3429000"/>
                <a:gd name="connsiteX81" fmla="*/ 204826 w 2943225"/>
                <a:gd name="connsiteY81" fmla="*/ 32766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943225" h="3429000">
                  <a:moveTo>
                    <a:pt x="2770556" y="2837231"/>
                  </a:moveTo>
                  <a:cubicBezTo>
                    <a:pt x="2712568" y="2644140"/>
                    <a:pt x="2553386" y="2501799"/>
                    <a:pt x="2355037" y="2465756"/>
                  </a:cubicBezTo>
                  <a:lnTo>
                    <a:pt x="1855013" y="2374773"/>
                  </a:lnTo>
                  <a:lnTo>
                    <a:pt x="1855013" y="2335301"/>
                  </a:lnTo>
                  <a:cubicBezTo>
                    <a:pt x="2042008" y="2226717"/>
                    <a:pt x="2178939" y="2041474"/>
                    <a:pt x="2221611" y="1822475"/>
                  </a:cubicBezTo>
                  <a:cubicBezTo>
                    <a:pt x="2360143" y="1793824"/>
                    <a:pt x="2464613" y="1670913"/>
                    <a:pt x="2464613" y="1524000"/>
                  </a:cubicBezTo>
                  <a:lnTo>
                    <a:pt x="2464613" y="771373"/>
                  </a:lnTo>
                  <a:cubicBezTo>
                    <a:pt x="2464613" y="558698"/>
                    <a:pt x="2325319" y="373228"/>
                    <a:pt x="2123237" y="312877"/>
                  </a:cubicBezTo>
                  <a:lnTo>
                    <a:pt x="2085137" y="274777"/>
                  </a:lnTo>
                  <a:cubicBezTo>
                    <a:pt x="1907896" y="97536"/>
                    <a:pt x="1672285" y="0"/>
                    <a:pt x="1421663" y="0"/>
                  </a:cubicBezTo>
                  <a:cubicBezTo>
                    <a:pt x="904341" y="0"/>
                    <a:pt x="483413" y="420853"/>
                    <a:pt x="483413" y="938251"/>
                  </a:cubicBezTo>
                  <a:lnTo>
                    <a:pt x="483413" y="1524000"/>
                  </a:lnTo>
                  <a:cubicBezTo>
                    <a:pt x="483413" y="1670913"/>
                    <a:pt x="587883" y="1793824"/>
                    <a:pt x="726415" y="1822475"/>
                  </a:cubicBezTo>
                  <a:cubicBezTo>
                    <a:pt x="769163" y="2041474"/>
                    <a:pt x="906018" y="2226793"/>
                    <a:pt x="1093013" y="2335301"/>
                  </a:cubicBezTo>
                  <a:lnTo>
                    <a:pt x="1093013" y="2374773"/>
                  </a:lnTo>
                  <a:lnTo>
                    <a:pt x="592988" y="2465680"/>
                  </a:lnTo>
                  <a:cubicBezTo>
                    <a:pt x="394640" y="2501799"/>
                    <a:pt x="235458" y="2644140"/>
                    <a:pt x="177470" y="2837231"/>
                  </a:cubicBezTo>
                  <a:lnTo>
                    <a:pt x="0" y="3429000"/>
                  </a:lnTo>
                  <a:lnTo>
                    <a:pt x="2948026" y="3429000"/>
                  </a:lnTo>
                  <a:lnTo>
                    <a:pt x="2770556" y="2837231"/>
                  </a:lnTo>
                  <a:close/>
                  <a:moveTo>
                    <a:pt x="2236013" y="1655216"/>
                  </a:moveTo>
                  <a:lnTo>
                    <a:pt x="2236013" y="1392784"/>
                  </a:lnTo>
                  <a:cubicBezTo>
                    <a:pt x="2281352" y="1419225"/>
                    <a:pt x="2312213" y="1467841"/>
                    <a:pt x="2312213" y="1524000"/>
                  </a:cubicBezTo>
                  <a:cubicBezTo>
                    <a:pt x="2312213" y="1580159"/>
                    <a:pt x="2281352" y="1628775"/>
                    <a:pt x="2236013" y="1655216"/>
                  </a:cubicBezTo>
                  <a:close/>
                  <a:moveTo>
                    <a:pt x="712013" y="1655216"/>
                  </a:moveTo>
                  <a:cubicBezTo>
                    <a:pt x="666674" y="1628775"/>
                    <a:pt x="635813" y="1580159"/>
                    <a:pt x="635813" y="1524000"/>
                  </a:cubicBezTo>
                  <a:cubicBezTo>
                    <a:pt x="635813" y="1467841"/>
                    <a:pt x="666674" y="1419225"/>
                    <a:pt x="712013" y="1392784"/>
                  </a:cubicBezTo>
                  <a:lnTo>
                    <a:pt x="712013" y="1655216"/>
                  </a:lnTo>
                  <a:close/>
                  <a:moveTo>
                    <a:pt x="712013" y="1143000"/>
                  </a:moveTo>
                  <a:lnTo>
                    <a:pt x="712013" y="1230020"/>
                  </a:lnTo>
                  <a:cubicBezTo>
                    <a:pt x="684886" y="1237107"/>
                    <a:pt x="659435" y="1247775"/>
                    <a:pt x="635813" y="1261567"/>
                  </a:cubicBezTo>
                  <a:lnTo>
                    <a:pt x="635813" y="938251"/>
                  </a:lnTo>
                  <a:cubicBezTo>
                    <a:pt x="635813" y="504977"/>
                    <a:pt x="988314" y="152400"/>
                    <a:pt x="1421663" y="152400"/>
                  </a:cubicBezTo>
                  <a:cubicBezTo>
                    <a:pt x="1631518" y="152400"/>
                    <a:pt x="1828953" y="234163"/>
                    <a:pt x="1977390" y="382600"/>
                  </a:cubicBezTo>
                  <a:lnTo>
                    <a:pt x="2044598" y="449885"/>
                  </a:lnTo>
                  <a:lnTo>
                    <a:pt x="2065096" y="454914"/>
                  </a:lnTo>
                  <a:cubicBezTo>
                    <a:pt x="2210638" y="491261"/>
                    <a:pt x="2312213" y="621411"/>
                    <a:pt x="2312213" y="771373"/>
                  </a:cubicBezTo>
                  <a:lnTo>
                    <a:pt x="2312213" y="1261567"/>
                  </a:lnTo>
                  <a:cubicBezTo>
                    <a:pt x="2288591" y="1247775"/>
                    <a:pt x="2263140" y="1237031"/>
                    <a:pt x="2236013" y="1230020"/>
                  </a:cubicBezTo>
                  <a:lnTo>
                    <a:pt x="2236013" y="1143000"/>
                  </a:lnTo>
                  <a:lnTo>
                    <a:pt x="1994383" y="1143000"/>
                  </a:lnTo>
                  <a:cubicBezTo>
                    <a:pt x="1787881" y="1143000"/>
                    <a:pt x="1590523" y="1044397"/>
                    <a:pt x="1466698" y="879272"/>
                  </a:cubicBezTo>
                  <a:lnTo>
                    <a:pt x="1406119" y="798347"/>
                  </a:lnTo>
                  <a:lnTo>
                    <a:pt x="1254709" y="949833"/>
                  </a:lnTo>
                  <a:cubicBezTo>
                    <a:pt x="1130046" y="1074420"/>
                    <a:pt x="964387" y="1143000"/>
                    <a:pt x="788213" y="1143000"/>
                  </a:cubicBezTo>
                  <a:lnTo>
                    <a:pt x="712013" y="1143000"/>
                  </a:lnTo>
                  <a:close/>
                  <a:moveTo>
                    <a:pt x="864413" y="1676400"/>
                  </a:moveTo>
                  <a:lnTo>
                    <a:pt x="864413" y="1291895"/>
                  </a:lnTo>
                  <a:cubicBezTo>
                    <a:pt x="1052551" y="1274445"/>
                    <a:pt x="1227125" y="1192835"/>
                    <a:pt x="1362456" y="1057580"/>
                  </a:cubicBezTo>
                  <a:lnTo>
                    <a:pt x="1392098" y="1027938"/>
                  </a:lnTo>
                  <a:cubicBezTo>
                    <a:pt x="1544879" y="1196569"/>
                    <a:pt x="1764945" y="1295400"/>
                    <a:pt x="1994383" y="1295400"/>
                  </a:cubicBezTo>
                  <a:lnTo>
                    <a:pt x="2083613" y="1295400"/>
                  </a:lnTo>
                  <a:lnTo>
                    <a:pt x="2083613" y="1676400"/>
                  </a:lnTo>
                  <a:cubicBezTo>
                    <a:pt x="2083613" y="2012518"/>
                    <a:pt x="1810131" y="2286000"/>
                    <a:pt x="1474013" y="2286000"/>
                  </a:cubicBezTo>
                  <a:cubicBezTo>
                    <a:pt x="1137895" y="2286000"/>
                    <a:pt x="864413" y="2012518"/>
                    <a:pt x="864413" y="1676400"/>
                  </a:cubicBezTo>
                  <a:close/>
                  <a:moveTo>
                    <a:pt x="1251890" y="2405177"/>
                  </a:moveTo>
                  <a:cubicBezTo>
                    <a:pt x="1322222" y="2426665"/>
                    <a:pt x="1396746" y="2438400"/>
                    <a:pt x="1474013" y="2438400"/>
                  </a:cubicBezTo>
                  <a:cubicBezTo>
                    <a:pt x="1551280" y="2438400"/>
                    <a:pt x="1625803" y="2426665"/>
                    <a:pt x="1696136" y="2405177"/>
                  </a:cubicBezTo>
                  <a:lnTo>
                    <a:pt x="1474013" y="2571750"/>
                  </a:lnTo>
                  <a:lnTo>
                    <a:pt x="1251890" y="2405177"/>
                  </a:lnTo>
                  <a:close/>
                  <a:moveTo>
                    <a:pt x="1358037" y="2675230"/>
                  </a:moveTo>
                  <a:lnTo>
                    <a:pt x="1202512" y="2830678"/>
                  </a:lnTo>
                  <a:lnTo>
                    <a:pt x="1101623" y="2528087"/>
                  </a:lnTo>
                  <a:lnTo>
                    <a:pt x="1150163" y="2519325"/>
                  </a:lnTo>
                  <a:lnTo>
                    <a:pt x="1358037" y="2675230"/>
                  </a:lnTo>
                  <a:close/>
                  <a:moveTo>
                    <a:pt x="1797863" y="2519325"/>
                  </a:moveTo>
                  <a:lnTo>
                    <a:pt x="1846326" y="2528164"/>
                  </a:lnTo>
                  <a:lnTo>
                    <a:pt x="1745437" y="2830754"/>
                  </a:lnTo>
                  <a:lnTo>
                    <a:pt x="1589913" y="2675306"/>
                  </a:lnTo>
                  <a:lnTo>
                    <a:pt x="1797863" y="2519325"/>
                  </a:lnTo>
                  <a:close/>
                  <a:moveTo>
                    <a:pt x="204826" y="3276600"/>
                  </a:moveTo>
                  <a:lnTo>
                    <a:pt x="323545" y="2881046"/>
                  </a:lnTo>
                  <a:cubicBezTo>
                    <a:pt x="364922" y="2743124"/>
                    <a:pt x="478612" y="2641397"/>
                    <a:pt x="620344" y="2615717"/>
                  </a:cubicBezTo>
                  <a:lnTo>
                    <a:pt x="950290" y="2555748"/>
                  </a:lnTo>
                  <a:lnTo>
                    <a:pt x="1135990" y="3112922"/>
                  </a:lnTo>
                  <a:lnTo>
                    <a:pt x="1474013" y="2774747"/>
                  </a:lnTo>
                  <a:lnTo>
                    <a:pt x="1812112" y="3112846"/>
                  </a:lnTo>
                  <a:lnTo>
                    <a:pt x="1997812" y="2555672"/>
                  </a:lnTo>
                  <a:lnTo>
                    <a:pt x="2327758" y="2615641"/>
                  </a:lnTo>
                  <a:cubicBezTo>
                    <a:pt x="2469413" y="2641397"/>
                    <a:pt x="2583180" y="2743124"/>
                    <a:pt x="2624557" y="2880970"/>
                  </a:cubicBezTo>
                  <a:lnTo>
                    <a:pt x="2743200" y="3276600"/>
                  </a:lnTo>
                  <a:lnTo>
                    <a:pt x="204826" y="3276600"/>
                  </a:ln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4D96E7-A07F-4E32-BAF8-12AB795AB3AA}"/>
                </a:ext>
              </a:extLst>
            </p:cNvPr>
            <p:cNvSpPr/>
            <p:nvPr/>
          </p:nvSpPr>
          <p:spPr>
            <a:xfrm>
              <a:off x="-5874725" y="788145"/>
              <a:ext cx="1981200" cy="1981200"/>
            </a:xfrm>
            <a:custGeom>
              <a:avLst/>
              <a:gdLst>
                <a:gd name="connsiteX0" fmla="*/ 1981200 w 1981200"/>
                <a:gd name="connsiteY0" fmla="*/ 1232078 h 1981200"/>
                <a:gd name="connsiteX1" fmla="*/ 1981200 w 1981200"/>
                <a:gd name="connsiteY1" fmla="*/ 749122 h 1981200"/>
                <a:gd name="connsiteX2" fmla="*/ 1774393 w 1981200"/>
                <a:gd name="connsiteY2" fmla="*/ 694030 h 1981200"/>
                <a:gd name="connsiteX3" fmla="*/ 1754429 w 1981200"/>
                <a:gd name="connsiteY3" fmla="*/ 646252 h 1981200"/>
                <a:gd name="connsiteX4" fmla="*/ 1861795 w 1981200"/>
                <a:gd name="connsiteY4" fmla="*/ 460781 h 1981200"/>
                <a:gd name="connsiteX5" fmla="*/ 1520419 w 1981200"/>
                <a:gd name="connsiteY5" fmla="*/ 119405 h 1981200"/>
                <a:gd name="connsiteX6" fmla="*/ 1334948 w 1981200"/>
                <a:gd name="connsiteY6" fmla="*/ 226771 h 1981200"/>
                <a:gd name="connsiteX7" fmla="*/ 1287323 w 1981200"/>
                <a:gd name="connsiteY7" fmla="*/ 206807 h 1981200"/>
                <a:gd name="connsiteX8" fmla="*/ 1232002 w 1981200"/>
                <a:gd name="connsiteY8" fmla="*/ 0 h 1981200"/>
                <a:gd name="connsiteX9" fmla="*/ 749198 w 1981200"/>
                <a:gd name="connsiteY9" fmla="*/ 0 h 1981200"/>
                <a:gd name="connsiteX10" fmla="*/ 693953 w 1981200"/>
                <a:gd name="connsiteY10" fmla="*/ 206883 h 1981200"/>
                <a:gd name="connsiteX11" fmla="*/ 646328 w 1981200"/>
                <a:gd name="connsiteY11" fmla="*/ 226847 h 1981200"/>
                <a:gd name="connsiteX12" fmla="*/ 460858 w 1981200"/>
                <a:gd name="connsiteY12" fmla="*/ 119405 h 1981200"/>
                <a:gd name="connsiteX13" fmla="*/ 119482 w 1981200"/>
                <a:gd name="connsiteY13" fmla="*/ 460781 h 1981200"/>
                <a:gd name="connsiteX14" fmla="*/ 226847 w 1981200"/>
                <a:gd name="connsiteY14" fmla="*/ 646252 h 1981200"/>
                <a:gd name="connsiteX15" fmla="*/ 206807 w 1981200"/>
                <a:gd name="connsiteY15" fmla="*/ 694030 h 1981200"/>
                <a:gd name="connsiteX16" fmla="*/ 0 w 1981200"/>
                <a:gd name="connsiteY16" fmla="*/ 749122 h 1981200"/>
                <a:gd name="connsiteX17" fmla="*/ 0 w 1981200"/>
                <a:gd name="connsiteY17" fmla="*/ 1232078 h 1981200"/>
                <a:gd name="connsiteX18" fmla="*/ 206807 w 1981200"/>
                <a:gd name="connsiteY18" fmla="*/ 1287170 h 1981200"/>
                <a:gd name="connsiteX19" fmla="*/ 226847 w 1981200"/>
                <a:gd name="connsiteY19" fmla="*/ 1334948 h 1981200"/>
                <a:gd name="connsiteX20" fmla="*/ 119482 w 1981200"/>
                <a:gd name="connsiteY20" fmla="*/ 1520419 h 1981200"/>
                <a:gd name="connsiteX21" fmla="*/ 460858 w 1981200"/>
                <a:gd name="connsiteY21" fmla="*/ 1861795 h 1981200"/>
                <a:gd name="connsiteX22" fmla="*/ 646328 w 1981200"/>
                <a:gd name="connsiteY22" fmla="*/ 1754429 h 1981200"/>
                <a:gd name="connsiteX23" fmla="*/ 693953 w 1981200"/>
                <a:gd name="connsiteY23" fmla="*/ 1774393 h 1981200"/>
                <a:gd name="connsiteX24" fmla="*/ 749198 w 1981200"/>
                <a:gd name="connsiteY24" fmla="*/ 1981200 h 1981200"/>
                <a:gd name="connsiteX25" fmla="*/ 1232002 w 1981200"/>
                <a:gd name="connsiteY25" fmla="*/ 1981200 h 1981200"/>
                <a:gd name="connsiteX26" fmla="*/ 1287247 w 1981200"/>
                <a:gd name="connsiteY26" fmla="*/ 1774317 h 1981200"/>
                <a:gd name="connsiteX27" fmla="*/ 1334872 w 1981200"/>
                <a:gd name="connsiteY27" fmla="*/ 1754353 h 1981200"/>
                <a:gd name="connsiteX28" fmla="*/ 1520342 w 1981200"/>
                <a:gd name="connsiteY28" fmla="*/ 1861718 h 1981200"/>
                <a:gd name="connsiteX29" fmla="*/ 1861718 w 1981200"/>
                <a:gd name="connsiteY29" fmla="*/ 1520343 h 1981200"/>
                <a:gd name="connsiteX30" fmla="*/ 1754353 w 1981200"/>
                <a:gd name="connsiteY30" fmla="*/ 1334872 h 1981200"/>
                <a:gd name="connsiteX31" fmla="*/ 1774317 w 1981200"/>
                <a:gd name="connsiteY31" fmla="*/ 1287094 h 1981200"/>
                <a:gd name="connsiteX32" fmla="*/ 1981200 w 1981200"/>
                <a:gd name="connsiteY32" fmla="*/ 1232078 h 1981200"/>
                <a:gd name="connsiteX33" fmla="*/ 1671218 w 1981200"/>
                <a:gd name="connsiteY33" fmla="*/ 1495349 h 1981200"/>
                <a:gd name="connsiteX34" fmla="*/ 1495349 w 1981200"/>
                <a:gd name="connsiteY34" fmla="*/ 1671295 h 1981200"/>
                <a:gd name="connsiteX35" fmla="*/ 1340282 w 1981200"/>
                <a:gd name="connsiteY35" fmla="*/ 1581455 h 1981200"/>
                <a:gd name="connsiteX36" fmla="*/ 1303249 w 1981200"/>
                <a:gd name="connsiteY36" fmla="*/ 1600429 h 1981200"/>
                <a:gd name="connsiteX37" fmla="*/ 1200531 w 1981200"/>
                <a:gd name="connsiteY37" fmla="*/ 1643405 h 1981200"/>
                <a:gd name="connsiteX38" fmla="*/ 1160983 w 1981200"/>
                <a:gd name="connsiteY38" fmla="*/ 1656131 h 1981200"/>
                <a:gd name="connsiteX39" fmla="*/ 1114958 w 1981200"/>
                <a:gd name="connsiteY39" fmla="*/ 1828800 h 1981200"/>
                <a:gd name="connsiteX40" fmla="*/ 866242 w 1981200"/>
                <a:gd name="connsiteY40" fmla="*/ 1828800 h 1981200"/>
                <a:gd name="connsiteX41" fmla="*/ 820217 w 1981200"/>
                <a:gd name="connsiteY41" fmla="*/ 1656131 h 1981200"/>
                <a:gd name="connsiteX42" fmla="*/ 780669 w 1981200"/>
                <a:gd name="connsiteY42" fmla="*/ 1643405 h 1981200"/>
                <a:gd name="connsiteX43" fmla="*/ 677951 w 1981200"/>
                <a:gd name="connsiteY43" fmla="*/ 1600429 h 1981200"/>
                <a:gd name="connsiteX44" fmla="*/ 640918 w 1981200"/>
                <a:gd name="connsiteY44" fmla="*/ 1581455 h 1981200"/>
                <a:gd name="connsiteX45" fmla="*/ 485851 w 1981200"/>
                <a:gd name="connsiteY45" fmla="*/ 1671295 h 1981200"/>
                <a:gd name="connsiteX46" fmla="*/ 309982 w 1981200"/>
                <a:gd name="connsiteY46" fmla="*/ 1495349 h 1981200"/>
                <a:gd name="connsiteX47" fmla="*/ 399745 w 1981200"/>
                <a:gd name="connsiteY47" fmla="*/ 1340358 h 1981200"/>
                <a:gd name="connsiteX48" fmla="*/ 380771 w 1981200"/>
                <a:gd name="connsiteY48" fmla="*/ 1303325 h 1981200"/>
                <a:gd name="connsiteX49" fmla="*/ 337871 w 1981200"/>
                <a:gd name="connsiteY49" fmla="*/ 1200607 h 1981200"/>
                <a:gd name="connsiteX50" fmla="*/ 325145 w 1981200"/>
                <a:gd name="connsiteY50" fmla="*/ 1160983 h 1981200"/>
                <a:gd name="connsiteX51" fmla="*/ 152400 w 1981200"/>
                <a:gd name="connsiteY51" fmla="*/ 1114958 h 1981200"/>
                <a:gd name="connsiteX52" fmla="*/ 152400 w 1981200"/>
                <a:gd name="connsiteY52" fmla="*/ 866242 h 1981200"/>
                <a:gd name="connsiteX53" fmla="*/ 325145 w 1981200"/>
                <a:gd name="connsiteY53" fmla="*/ 820217 h 1981200"/>
                <a:gd name="connsiteX54" fmla="*/ 337871 w 1981200"/>
                <a:gd name="connsiteY54" fmla="*/ 780593 h 1981200"/>
                <a:gd name="connsiteX55" fmla="*/ 380771 w 1981200"/>
                <a:gd name="connsiteY55" fmla="*/ 677875 h 1981200"/>
                <a:gd name="connsiteX56" fmla="*/ 399745 w 1981200"/>
                <a:gd name="connsiteY56" fmla="*/ 640842 h 1981200"/>
                <a:gd name="connsiteX57" fmla="*/ 309982 w 1981200"/>
                <a:gd name="connsiteY57" fmla="*/ 485851 h 1981200"/>
                <a:gd name="connsiteX58" fmla="*/ 485851 w 1981200"/>
                <a:gd name="connsiteY58" fmla="*/ 309905 h 1981200"/>
                <a:gd name="connsiteX59" fmla="*/ 640918 w 1981200"/>
                <a:gd name="connsiteY59" fmla="*/ 399745 h 1981200"/>
                <a:gd name="connsiteX60" fmla="*/ 677951 w 1981200"/>
                <a:gd name="connsiteY60" fmla="*/ 380771 h 1981200"/>
                <a:gd name="connsiteX61" fmla="*/ 780669 w 1981200"/>
                <a:gd name="connsiteY61" fmla="*/ 337795 h 1981200"/>
                <a:gd name="connsiteX62" fmla="*/ 820217 w 1981200"/>
                <a:gd name="connsiteY62" fmla="*/ 325069 h 1981200"/>
                <a:gd name="connsiteX63" fmla="*/ 866242 w 1981200"/>
                <a:gd name="connsiteY63" fmla="*/ 152400 h 1981200"/>
                <a:gd name="connsiteX64" fmla="*/ 1114958 w 1981200"/>
                <a:gd name="connsiteY64" fmla="*/ 152400 h 1981200"/>
                <a:gd name="connsiteX65" fmla="*/ 1160983 w 1981200"/>
                <a:gd name="connsiteY65" fmla="*/ 325069 h 1981200"/>
                <a:gd name="connsiteX66" fmla="*/ 1200531 w 1981200"/>
                <a:gd name="connsiteY66" fmla="*/ 337795 h 1981200"/>
                <a:gd name="connsiteX67" fmla="*/ 1303249 w 1981200"/>
                <a:gd name="connsiteY67" fmla="*/ 380771 h 1981200"/>
                <a:gd name="connsiteX68" fmla="*/ 1340282 w 1981200"/>
                <a:gd name="connsiteY68" fmla="*/ 399745 h 1981200"/>
                <a:gd name="connsiteX69" fmla="*/ 1495349 w 1981200"/>
                <a:gd name="connsiteY69" fmla="*/ 309905 h 1981200"/>
                <a:gd name="connsiteX70" fmla="*/ 1671218 w 1981200"/>
                <a:gd name="connsiteY70" fmla="*/ 485851 h 1981200"/>
                <a:gd name="connsiteX71" fmla="*/ 1581455 w 1981200"/>
                <a:gd name="connsiteY71" fmla="*/ 640842 h 1981200"/>
                <a:gd name="connsiteX72" fmla="*/ 1600429 w 1981200"/>
                <a:gd name="connsiteY72" fmla="*/ 677875 h 1981200"/>
                <a:gd name="connsiteX73" fmla="*/ 1643329 w 1981200"/>
                <a:gd name="connsiteY73" fmla="*/ 780593 h 1981200"/>
                <a:gd name="connsiteX74" fmla="*/ 1656055 w 1981200"/>
                <a:gd name="connsiteY74" fmla="*/ 820217 h 1981200"/>
                <a:gd name="connsiteX75" fmla="*/ 1828800 w 1981200"/>
                <a:gd name="connsiteY75" fmla="*/ 866242 h 1981200"/>
                <a:gd name="connsiteX76" fmla="*/ 1828800 w 1981200"/>
                <a:gd name="connsiteY76" fmla="*/ 1114958 h 1981200"/>
                <a:gd name="connsiteX77" fmla="*/ 1656055 w 1981200"/>
                <a:gd name="connsiteY77" fmla="*/ 1160983 h 1981200"/>
                <a:gd name="connsiteX78" fmla="*/ 1643329 w 1981200"/>
                <a:gd name="connsiteY78" fmla="*/ 1200607 h 1981200"/>
                <a:gd name="connsiteX79" fmla="*/ 1600429 w 1981200"/>
                <a:gd name="connsiteY79" fmla="*/ 1303325 h 1981200"/>
                <a:gd name="connsiteX80" fmla="*/ 1581455 w 1981200"/>
                <a:gd name="connsiteY80" fmla="*/ 1340358 h 1981200"/>
                <a:gd name="connsiteX81" fmla="*/ 1671218 w 1981200"/>
                <a:gd name="connsiteY81" fmla="*/ 1495349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981200" h="1981200">
                  <a:moveTo>
                    <a:pt x="1981200" y="1232078"/>
                  </a:moveTo>
                  <a:lnTo>
                    <a:pt x="1981200" y="749122"/>
                  </a:lnTo>
                  <a:lnTo>
                    <a:pt x="1774393" y="694030"/>
                  </a:lnTo>
                  <a:cubicBezTo>
                    <a:pt x="1768297" y="678104"/>
                    <a:pt x="1761668" y="662178"/>
                    <a:pt x="1754429" y="646252"/>
                  </a:cubicBezTo>
                  <a:lnTo>
                    <a:pt x="1861795" y="460781"/>
                  </a:lnTo>
                  <a:lnTo>
                    <a:pt x="1520419" y="119405"/>
                  </a:lnTo>
                  <a:lnTo>
                    <a:pt x="1334948" y="226771"/>
                  </a:lnTo>
                  <a:cubicBezTo>
                    <a:pt x="1319098" y="219532"/>
                    <a:pt x="1303172" y="212903"/>
                    <a:pt x="1287323" y="206807"/>
                  </a:cubicBezTo>
                  <a:lnTo>
                    <a:pt x="1232002" y="0"/>
                  </a:lnTo>
                  <a:lnTo>
                    <a:pt x="749198" y="0"/>
                  </a:lnTo>
                  <a:lnTo>
                    <a:pt x="693953" y="206883"/>
                  </a:lnTo>
                  <a:cubicBezTo>
                    <a:pt x="678028" y="212979"/>
                    <a:pt x="662178" y="219608"/>
                    <a:pt x="646328" y="226847"/>
                  </a:cubicBezTo>
                  <a:lnTo>
                    <a:pt x="460858" y="119405"/>
                  </a:lnTo>
                  <a:lnTo>
                    <a:pt x="119482" y="460781"/>
                  </a:lnTo>
                  <a:lnTo>
                    <a:pt x="226847" y="646252"/>
                  </a:lnTo>
                  <a:cubicBezTo>
                    <a:pt x="219532" y="662178"/>
                    <a:pt x="212903" y="678104"/>
                    <a:pt x="206807" y="694030"/>
                  </a:cubicBezTo>
                  <a:lnTo>
                    <a:pt x="0" y="749122"/>
                  </a:lnTo>
                  <a:lnTo>
                    <a:pt x="0" y="1232078"/>
                  </a:lnTo>
                  <a:lnTo>
                    <a:pt x="206807" y="1287170"/>
                  </a:lnTo>
                  <a:cubicBezTo>
                    <a:pt x="212903" y="1303096"/>
                    <a:pt x="219532" y="1319022"/>
                    <a:pt x="226847" y="1334948"/>
                  </a:cubicBezTo>
                  <a:lnTo>
                    <a:pt x="119482" y="1520419"/>
                  </a:lnTo>
                  <a:lnTo>
                    <a:pt x="460858" y="1861795"/>
                  </a:lnTo>
                  <a:lnTo>
                    <a:pt x="646328" y="1754429"/>
                  </a:lnTo>
                  <a:cubicBezTo>
                    <a:pt x="662178" y="1761668"/>
                    <a:pt x="678104" y="1768297"/>
                    <a:pt x="693953" y="1774393"/>
                  </a:cubicBezTo>
                  <a:lnTo>
                    <a:pt x="749198" y="1981200"/>
                  </a:lnTo>
                  <a:lnTo>
                    <a:pt x="1232002" y="1981200"/>
                  </a:lnTo>
                  <a:lnTo>
                    <a:pt x="1287247" y="1774317"/>
                  </a:lnTo>
                  <a:cubicBezTo>
                    <a:pt x="1303172" y="1768221"/>
                    <a:pt x="1319022" y="1761592"/>
                    <a:pt x="1334872" y="1754353"/>
                  </a:cubicBezTo>
                  <a:lnTo>
                    <a:pt x="1520342" y="1861718"/>
                  </a:lnTo>
                  <a:lnTo>
                    <a:pt x="1861718" y="1520343"/>
                  </a:lnTo>
                  <a:lnTo>
                    <a:pt x="1754353" y="1334872"/>
                  </a:lnTo>
                  <a:cubicBezTo>
                    <a:pt x="1761592" y="1318946"/>
                    <a:pt x="1768297" y="1303020"/>
                    <a:pt x="1774317" y="1287094"/>
                  </a:cubicBezTo>
                  <a:lnTo>
                    <a:pt x="1981200" y="1232078"/>
                  </a:lnTo>
                  <a:close/>
                  <a:moveTo>
                    <a:pt x="1671218" y="1495349"/>
                  </a:moveTo>
                  <a:lnTo>
                    <a:pt x="1495349" y="1671295"/>
                  </a:lnTo>
                  <a:lnTo>
                    <a:pt x="1340282" y="1581455"/>
                  </a:lnTo>
                  <a:lnTo>
                    <a:pt x="1303249" y="1600429"/>
                  </a:lnTo>
                  <a:cubicBezTo>
                    <a:pt x="1269263" y="1617878"/>
                    <a:pt x="1234669" y="1632356"/>
                    <a:pt x="1200531" y="1643405"/>
                  </a:cubicBezTo>
                  <a:lnTo>
                    <a:pt x="1160983" y="1656131"/>
                  </a:lnTo>
                  <a:lnTo>
                    <a:pt x="1114958" y="1828800"/>
                  </a:lnTo>
                  <a:lnTo>
                    <a:pt x="866242" y="1828800"/>
                  </a:lnTo>
                  <a:lnTo>
                    <a:pt x="820217" y="1656131"/>
                  </a:lnTo>
                  <a:lnTo>
                    <a:pt x="780669" y="1643405"/>
                  </a:lnTo>
                  <a:cubicBezTo>
                    <a:pt x="746531" y="1632280"/>
                    <a:pt x="711937" y="1617878"/>
                    <a:pt x="677951" y="1600429"/>
                  </a:cubicBezTo>
                  <a:lnTo>
                    <a:pt x="640918" y="1581455"/>
                  </a:lnTo>
                  <a:lnTo>
                    <a:pt x="485851" y="1671295"/>
                  </a:lnTo>
                  <a:lnTo>
                    <a:pt x="309982" y="1495349"/>
                  </a:lnTo>
                  <a:lnTo>
                    <a:pt x="399745" y="1340358"/>
                  </a:lnTo>
                  <a:lnTo>
                    <a:pt x="380771" y="1303325"/>
                  </a:lnTo>
                  <a:cubicBezTo>
                    <a:pt x="363169" y="1269111"/>
                    <a:pt x="348767" y="1234516"/>
                    <a:pt x="337871" y="1200607"/>
                  </a:cubicBezTo>
                  <a:lnTo>
                    <a:pt x="325145" y="1160983"/>
                  </a:lnTo>
                  <a:lnTo>
                    <a:pt x="152400" y="1114958"/>
                  </a:lnTo>
                  <a:lnTo>
                    <a:pt x="152400" y="866242"/>
                  </a:lnTo>
                  <a:lnTo>
                    <a:pt x="325145" y="820217"/>
                  </a:lnTo>
                  <a:lnTo>
                    <a:pt x="337871" y="780593"/>
                  </a:lnTo>
                  <a:cubicBezTo>
                    <a:pt x="348767" y="746760"/>
                    <a:pt x="363169" y="712165"/>
                    <a:pt x="380771" y="677875"/>
                  </a:cubicBezTo>
                  <a:lnTo>
                    <a:pt x="399745" y="640842"/>
                  </a:lnTo>
                  <a:lnTo>
                    <a:pt x="309982" y="485851"/>
                  </a:lnTo>
                  <a:lnTo>
                    <a:pt x="485851" y="309905"/>
                  </a:lnTo>
                  <a:lnTo>
                    <a:pt x="640918" y="399745"/>
                  </a:lnTo>
                  <a:lnTo>
                    <a:pt x="677951" y="380771"/>
                  </a:lnTo>
                  <a:cubicBezTo>
                    <a:pt x="711937" y="363322"/>
                    <a:pt x="746531" y="348844"/>
                    <a:pt x="780669" y="337795"/>
                  </a:cubicBezTo>
                  <a:lnTo>
                    <a:pt x="820217" y="325069"/>
                  </a:lnTo>
                  <a:lnTo>
                    <a:pt x="866242" y="152400"/>
                  </a:lnTo>
                  <a:lnTo>
                    <a:pt x="1114958" y="152400"/>
                  </a:lnTo>
                  <a:lnTo>
                    <a:pt x="1160983" y="325069"/>
                  </a:lnTo>
                  <a:lnTo>
                    <a:pt x="1200531" y="337795"/>
                  </a:lnTo>
                  <a:cubicBezTo>
                    <a:pt x="1234669" y="348920"/>
                    <a:pt x="1269263" y="363322"/>
                    <a:pt x="1303249" y="380771"/>
                  </a:cubicBezTo>
                  <a:lnTo>
                    <a:pt x="1340282" y="399745"/>
                  </a:lnTo>
                  <a:lnTo>
                    <a:pt x="1495349" y="309905"/>
                  </a:lnTo>
                  <a:lnTo>
                    <a:pt x="1671218" y="485851"/>
                  </a:lnTo>
                  <a:lnTo>
                    <a:pt x="1581455" y="640842"/>
                  </a:lnTo>
                  <a:lnTo>
                    <a:pt x="1600429" y="677875"/>
                  </a:lnTo>
                  <a:cubicBezTo>
                    <a:pt x="1618031" y="712089"/>
                    <a:pt x="1632433" y="746684"/>
                    <a:pt x="1643329" y="780593"/>
                  </a:cubicBezTo>
                  <a:lnTo>
                    <a:pt x="1656055" y="820217"/>
                  </a:lnTo>
                  <a:lnTo>
                    <a:pt x="1828800" y="866242"/>
                  </a:lnTo>
                  <a:lnTo>
                    <a:pt x="1828800" y="1114958"/>
                  </a:lnTo>
                  <a:lnTo>
                    <a:pt x="1656055" y="1160983"/>
                  </a:lnTo>
                  <a:lnTo>
                    <a:pt x="1643329" y="1200607"/>
                  </a:lnTo>
                  <a:cubicBezTo>
                    <a:pt x="1632433" y="1234440"/>
                    <a:pt x="1618031" y="1269035"/>
                    <a:pt x="1600429" y="1303325"/>
                  </a:cubicBezTo>
                  <a:lnTo>
                    <a:pt x="1581455" y="1340358"/>
                  </a:lnTo>
                  <a:lnTo>
                    <a:pt x="1671218" y="1495349"/>
                  </a:ln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33A9E322-5CED-4204-8E1C-27B649F31490}"/>
                </a:ext>
              </a:extLst>
            </p:cNvPr>
            <p:cNvSpPr/>
            <p:nvPr/>
          </p:nvSpPr>
          <p:spPr>
            <a:xfrm>
              <a:off x="-5417525" y="1245345"/>
              <a:ext cx="1066800" cy="1066800"/>
            </a:xfrm>
            <a:custGeom>
              <a:avLst/>
              <a:gdLst>
                <a:gd name="connsiteX0" fmla="*/ 961492 w 1066800"/>
                <a:gd name="connsiteY0" fmla="*/ 851688 h 1066800"/>
                <a:gd name="connsiteX1" fmla="*/ 1066800 w 1066800"/>
                <a:gd name="connsiteY1" fmla="*/ 533400 h 1066800"/>
                <a:gd name="connsiteX2" fmla="*/ 533400 w 1066800"/>
                <a:gd name="connsiteY2" fmla="*/ 0 h 1066800"/>
                <a:gd name="connsiteX3" fmla="*/ 0 w 1066800"/>
                <a:gd name="connsiteY3" fmla="*/ 533400 h 1066800"/>
                <a:gd name="connsiteX4" fmla="*/ 533400 w 1066800"/>
                <a:gd name="connsiteY4" fmla="*/ 1066800 h 1066800"/>
                <a:gd name="connsiteX5" fmla="*/ 858545 w 1066800"/>
                <a:gd name="connsiteY5" fmla="*/ 956310 h 1066800"/>
                <a:gd name="connsiteX6" fmla="*/ 765581 w 1066800"/>
                <a:gd name="connsiteY6" fmla="*/ 835609 h 1066800"/>
                <a:gd name="connsiteX7" fmla="*/ 533400 w 1066800"/>
                <a:gd name="connsiteY7" fmla="*/ 914400 h 1066800"/>
                <a:gd name="connsiteX8" fmla="*/ 152400 w 1066800"/>
                <a:gd name="connsiteY8" fmla="*/ 533400 h 1066800"/>
                <a:gd name="connsiteX9" fmla="*/ 533400 w 1066800"/>
                <a:gd name="connsiteY9" fmla="*/ 152400 h 1066800"/>
                <a:gd name="connsiteX10" fmla="*/ 914400 w 1066800"/>
                <a:gd name="connsiteY10" fmla="*/ 533400 h 1066800"/>
                <a:gd name="connsiteX11" fmla="*/ 839267 w 1066800"/>
                <a:gd name="connsiteY11" fmla="*/ 760628 h 1066800"/>
                <a:gd name="connsiteX12" fmla="*/ 961492 w 1066800"/>
                <a:gd name="connsiteY12" fmla="*/ 851688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6800" h="1066800">
                  <a:moveTo>
                    <a:pt x="961492" y="851688"/>
                  </a:moveTo>
                  <a:cubicBezTo>
                    <a:pt x="1030376" y="759181"/>
                    <a:pt x="1066800" y="649148"/>
                    <a:pt x="1066800" y="533400"/>
                  </a:cubicBezTo>
                  <a:cubicBezTo>
                    <a:pt x="1066800" y="239344"/>
                    <a:pt x="827532" y="0"/>
                    <a:pt x="533400" y="0"/>
                  </a:cubicBezTo>
                  <a:cubicBezTo>
                    <a:pt x="239268" y="0"/>
                    <a:pt x="0" y="239344"/>
                    <a:pt x="0" y="533400"/>
                  </a:cubicBezTo>
                  <a:cubicBezTo>
                    <a:pt x="0" y="827456"/>
                    <a:pt x="239268" y="1066800"/>
                    <a:pt x="533400" y="1066800"/>
                  </a:cubicBezTo>
                  <a:cubicBezTo>
                    <a:pt x="652272" y="1066800"/>
                    <a:pt x="764667" y="1028624"/>
                    <a:pt x="858545" y="956310"/>
                  </a:cubicBezTo>
                  <a:lnTo>
                    <a:pt x="765581" y="835609"/>
                  </a:lnTo>
                  <a:cubicBezTo>
                    <a:pt x="698525" y="887197"/>
                    <a:pt x="618287" y="914400"/>
                    <a:pt x="533400" y="914400"/>
                  </a:cubicBezTo>
                  <a:cubicBezTo>
                    <a:pt x="323317" y="914400"/>
                    <a:pt x="152400" y="743483"/>
                    <a:pt x="152400" y="533400"/>
                  </a:cubicBezTo>
                  <a:cubicBezTo>
                    <a:pt x="152400" y="323317"/>
                    <a:pt x="323317" y="152400"/>
                    <a:pt x="533400" y="152400"/>
                  </a:cubicBezTo>
                  <a:cubicBezTo>
                    <a:pt x="743483" y="152400"/>
                    <a:pt x="914400" y="323317"/>
                    <a:pt x="914400" y="533400"/>
                  </a:cubicBezTo>
                  <a:cubicBezTo>
                    <a:pt x="914400" y="616077"/>
                    <a:pt x="888416" y="694639"/>
                    <a:pt x="839267" y="760628"/>
                  </a:cubicBezTo>
                  <a:lnTo>
                    <a:pt x="961492" y="851688"/>
                  </a:ln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3878AA8-8809-463E-A0CE-13109B2F7650}"/>
                </a:ext>
              </a:extLst>
            </p:cNvPr>
            <p:cNvSpPr/>
            <p:nvPr/>
          </p:nvSpPr>
          <p:spPr>
            <a:xfrm>
              <a:off x="-2598125" y="788145"/>
              <a:ext cx="1419225" cy="1323975"/>
            </a:xfrm>
            <a:custGeom>
              <a:avLst/>
              <a:gdLst>
                <a:gd name="connsiteX0" fmla="*/ 1317727 w 1419225"/>
                <a:gd name="connsiteY0" fmla="*/ 936727 h 1323975"/>
                <a:gd name="connsiteX1" fmla="*/ 1219200 w 1419225"/>
                <a:gd name="connsiteY1" fmla="*/ 1035253 h 1323975"/>
                <a:gd name="connsiteX2" fmla="*/ 1219200 w 1419225"/>
                <a:gd name="connsiteY2" fmla="*/ 762000 h 1323975"/>
                <a:gd name="connsiteX3" fmla="*/ 457200 w 1419225"/>
                <a:gd name="connsiteY3" fmla="*/ 0 h 1323975"/>
                <a:gd name="connsiteX4" fmla="*/ 0 w 1419225"/>
                <a:gd name="connsiteY4" fmla="*/ 0 h 1323975"/>
                <a:gd name="connsiteX5" fmla="*/ 0 w 1419225"/>
                <a:gd name="connsiteY5" fmla="*/ 152400 h 1323975"/>
                <a:gd name="connsiteX6" fmla="*/ 457200 w 1419225"/>
                <a:gd name="connsiteY6" fmla="*/ 152400 h 1323975"/>
                <a:gd name="connsiteX7" fmla="*/ 1066800 w 1419225"/>
                <a:gd name="connsiteY7" fmla="*/ 762000 h 1323975"/>
                <a:gd name="connsiteX8" fmla="*/ 1066800 w 1419225"/>
                <a:gd name="connsiteY8" fmla="*/ 1035253 h 1323975"/>
                <a:gd name="connsiteX9" fmla="*/ 968273 w 1419225"/>
                <a:gd name="connsiteY9" fmla="*/ 936727 h 1323975"/>
                <a:gd name="connsiteX10" fmla="*/ 860527 w 1419225"/>
                <a:gd name="connsiteY10" fmla="*/ 1044473 h 1323975"/>
                <a:gd name="connsiteX11" fmla="*/ 1143000 w 1419225"/>
                <a:gd name="connsiteY11" fmla="*/ 1326947 h 1323975"/>
                <a:gd name="connsiteX12" fmla="*/ 1425474 w 1419225"/>
                <a:gd name="connsiteY12" fmla="*/ 1044473 h 1323975"/>
                <a:gd name="connsiteX13" fmla="*/ 1317727 w 1419225"/>
                <a:gd name="connsiteY13" fmla="*/ 936727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9225" h="1323975">
                  <a:moveTo>
                    <a:pt x="1317727" y="936727"/>
                  </a:moveTo>
                  <a:lnTo>
                    <a:pt x="1219200" y="1035253"/>
                  </a:lnTo>
                  <a:lnTo>
                    <a:pt x="1219200" y="762000"/>
                  </a:lnTo>
                  <a:cubicBezTo>
                    <a:pt x="1219200" y="341833"/>
                    <a:pt x="877367" y="0"/>
                    <a:pt x="457200" y="0"/>
                  </a:cubicBezTo>
                  <a:lnTo>
                    <a:pt x="0" y="0"/>
                  </a:lnTo>
                  <a:lnTo>
                    <a:pt x="0" y="152400"/>
                  </a:lnTo>
                  <a:lnTo>
                    <a:pt x="457200" y="152400"/>
                  </a:lnTo>
                  <a:cubicBezTo>
                    <a:pt x="793318" y="152400"/>
                    <a:pt x="1066800" y="425882"/>
                    <a:pt x="1066800" y="762000"/>
                  </a:cubicBezTo>
                  <a:lnTo>
                    <a:pt x="1066800" y="1035253"/>
                  </a:lnTo>
                  <a:lnTo>
                    <a:pt x="968273" y="936727"/>
                  </a:lnTo>
                  <a:lnTo>
                    <a:pt x="860527" y="1044473"/>
                  </a:lnTo>
                  <a:lnTo>
                    <a:pt x="1143000" y="1326947"/>
                  </a:lnTo>
                  <a:lnTo>
                    <a:pt x="1425474" y="1044473"/>
                  </a:lnTo>
                  <a:lnTo>
                    <a:pt x="1317727" y="936727"/>
                  </a:ln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B5F3E370-0FD2-4D1C-B456-EB377F5F7078}"/>
                </a:ext>
              </a:extLst>
            </p:cNvPr>
            <p:cNvSpPr/>
            <p:nvPr/>
          </p:nvSpPr>
          <p:spPr>
            <a:xfrm>
              <a:off x="-5852398" y="4185599"/>
              <a:ext cx="962025" cy="1323975"/>
            </a:xfrm>
            <a:custGeom>
              <a:avLst/>
              <a:gdLst>
                <a:gd name="connsiteX0" fmla="*/ 358673 w 962025"/>
                <a:gd name="connsiteY0" fmla="*/ 564947 h 1323975"/>
                <a:gd name="connsiteX1" fmla="*/ 358673 w 962025"/>
                <a:gd name="connsiteY1" fmla="*/ 291694 h 1323975"/>
                <a:gd name="connsiteX2" fmla="*/ 457200 w 962025"/>
                <a:gd name="connsiteY2" fmla="*/ 390220 h 1323975"/>
                <a:gd name="connsiteX3" fmla="*/ 564947 w 962025"/>
                <a:gd name="connsiteY3" fmla="*/ 282473 h 1323975"/>
                <a:gd name="connsiteX4" fmla="*/ 282473 w 962025"/>
                <a:gd name="connsiteY4" fmla="*/ 0 h 1323975"/>
                <a:gd name="connsiteX5" fmla="*/ 0 w 962025"/>
                <a:gd name="connsiteY5" fmla="*/ 282473 h 1323975"/>
                <a:gd name="connsiteX6" fmla="*/ 107747 w 962025"/>
                <a:gd name="connsiteY6" fmla="*/ 390220 h 1323975"/>
                <a:gd name="connsiteX7" fmla="*/ 206273 w 962025"/>
                <a:gd name="connsiteY7" fmla="*/ 291694 h 1323975"/>
                <a:gd name="connsiteX8" fmla="*/ 206273 w 962025"/>
                <a:gd name="connsiteY8" fmla="*/ 564947 h 1323975"/>
                <a:gd name="connsiteX9" fmla="*/ 968273 w 962025"/>
                <a:gd name="connsiteY9" fmla="*/ 1326947 h 1323975"/>
                <a:gd name="connsiteX10" fmla="*/ 968273 w 962025"/>
                <a:gd name="connsiteY10" fmla="*/ 1174547 h 1323975"/>
                <a:gd name="connsiteX11" fmla="*/ 358673 w 962025"/>
                <a:gd name="connsiteY11" fmla="*/ 564947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5" h="1323975">
                  <a:moveTo>
                    <a:pt x="358673" y="564947"/>
                  </a:moveTo>
                  <a:lnTo>
                    <a:pt x="358673" y="291694"/>
                  </a:lnTo>
                  <a:lnTo>
                    <a:pt x="457200" y="390220"/>
                  </a:lnTo>
                  <a:lnTo>
                    <a:pt x="564947" y="282473"/>
                  </a:lnTo>
                  <a:lnTo>
                    <a:pt x="282473" y="0"/>
                  </a:lnTo>
                  <a:lnTo>
                    <a:pt x="0" y="282473"/>
                  </a:lnTo>
                  <a:lnTo>
                    <a:pt x="107747" y="390220"/>
                  </a:lnTo>
                  <a:lnTo>
                    <a:pt x="206273" y="291694"/>
                  </a:lnTo>
                  <a:lnTo>
                    <a:pt x="206273" y="564947"/>
                  </a:lnTo>
                  <a:cubicBezTo>
                    <a:pt x="206273" y="985114"/>
                    <a:pt x="548107" y="1326947"/>
                    <a:pt x="968273" y="1326947"/>
                  </a:cubicBezTo>
                  <a:lnTo>
                    <a:pt x="968273" y="1174547"/>
                  </a:lnTo>
                  <a:cubicBezTo>
                    <a:pt x="632155" y="1174547"/>
                    <a:pt x="358673" y="901065"/>
                    <a:pt x="358673" y="564947"/>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536978-7D9D-4E5A-A55C-69D724FA0C31}"/>
                </a:ext>
              </a:extLst>
            </p:cNvPr>
            <p:cNvSpPr/>
            <p:nvPr/>
          </p:nvSpPr>
          <p:spPr>
            <a:xfrm>
              <a:off x="-5874725" y="3074145"/>
              <a:ext cx="1981200" cy="142875"/>
            </a:xfrm>
            <a:custGeom>
              <a:avLst/>
              <a:gdLst>
                <a:gd name="connsiteX0" fmla="*/ 0 w 1981200"/>
                <a:gd name="connsiteY0" fmla="*/ 0 h 142875"/>
                <a:gd name="connsiteX1" fmla="*/ 1981200 w 1981200"/>
                <a:gd name="connsiteY1" fmla="*/ 0 h 142875"/>
                <a:gd name="connsiteX2" fmla="*/ 1981200 w 1981200"/>
                <a:gd name="connsiteY2" fmla="*/ 152400 h 142875"/>
                <a:gd name="connsiteX3" fmla="*/ 0 w 1981200"/>
                <a:gd name="connsiteY3" fmla="*/ 152400 h 142875"/>
              </a:gdLst>
              <a:ahLst/>
              <a:cxnLst>
                <a:cxn ang="0">
                  <a:pos x="connsiteX0" y="connsiteY0"/>
                </a:cxn>
                <a:cxn ang="0">
                  <a:pos x="connsiteX1" y="connsiteY1"/>
                </a:cxn>
                <a:cxn ang="0">
                  <a:pos x="connsiteX2" y="connsiteY2"/>
                </a:cxn>
                <a:cxn ang="0">
                  <a:pos x="connsiteX3" y="connsiteY3"/>
                </a:cxn>
              </a:cxnLst>
              <a:rect l="l" t="t" r="r" b="b"/>
              <a:pathLst>
                <a:path w="1981200" h="142875">
                  <a:moveTo>
                    <a:pt x="0" y="0"/>
                  </a:moveTo>
                  <a:lnTo>
                    <a:pt x="1981200" y="0"/>
                  </a:lnTo>
                  <a:lnTo>
                    <a:pt x="1981200" y="152400"/>
                  </a:lnTo>
                  <a:lnTo>
                    <a:pt x="0" y="152400"/>
                  </a:ln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53923694-CD71-4A1B-9356-B6103D272CF9}"/>
                </a:ext>
              </a:extLst>
            </p:cNvPr>
            <p:cNvSpPr/>
            <p:nvPr/>
          </p:nvSpPr>
          <p:spPr>
            <a:xfrm>
              <a:off x="-5874725" y="3683745"/>
              <a:ext cx="1981200" cy="152400"/>
            </a:xfrm>
            <a:custGeom>
              <a:avLst/>
              <a:gdLst>
                <a:gd name="connsiteX0" fmla="*/ 0 w 1981200"/>
                <a:gd name="connsiteY0" fmla="*/ 0 h 152400"/>
                <a:gd name="connsiteX1" fmla="*/ 1981200 w 1981200"/>
                <a:gd name="connsiteY1" fmla="*/ 0 h 152400"/>
                <a:gd name="connsiteX2" fmla="*/ 1981200 w 1981200"/>
                <a:gd name="connsiteY2" fmla="*/ 152400 h 152400"/>
                <a:gd name="connsiteX3" fmla="*/ 0 w 19812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81200" h="152400">
                  <a:moveTo>
                    <a:pt x="0" y="0"/>
                  </a:moveTo>
                  <a:lnTo>
                    <a:pt x="1981200" y="0"/>
                  </a:lnTo>
                  <a:lnTo>
                    <a:pt x="1981200" y="152400"/>
                  </a:lnTo>
                  <a:lnTo>
                    <a:pt x="0" y="152400"/>
                  </a:ln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801573D-0E1D-4017-830C-856AF8B5DD9D}"/>
                </a:ext>
              </a:extLst>
            </p:cNvPr>
            <p:cNvSpPr/>
            <p:nvPr/>
          </p:nvSpPr>
          <p:spPr>
            <a:xfrm>
              <a:off x="-5874725" y="3378945"/>
              <a:ext cx="914400" cy="152400"/>
            </a:xfrm>
            <a:custGeom>
              <a:avLst/>
              <a:gdLst>
                <a:gd name="connsiteX0" fmla="*/ 0 w 914400"/>
                <a:gd name="connsiteY0" fmla="*/ 0 h 152400"/>
                <a:gd name="connsiteX1" fmla="*/ 914400 w 914400"/>
                <a:gd name="connsiteY1" fmla="*/ 0 h 152400"/>
                <a:gd name="connsiteX2" fmla="*/ 914400 w 914400"/>
                <a:gd name="connsiteY2" fmla="*/ 152400 h 152400"/>
                <a:gd name="connsiteX3" fmla="*/ 0 w 914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914400" h="152400">
                  <a:moveTo>
                    <a:pt x="0" y="0"/>
                  </a:moveTo>
                  <a:lnTo>
                    <a:pt x="914400" y="0"/>
                  </a:lnTo>
                  <a:lnTo>
                    <a:pt x="914400" y="152400"/>
                  </a:lnTo>
                  <a:lnTo>
                    <a:pt x="0" y="152400"/>
                  </a:ln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5B5E2CA4-C0E4-4092-B6EE-2D4FCFDFA0E5}"/>
                </a:ext>
              </a:extLst>
            </p:cNvPr>
            <p:cNvSpPr/>
            <p:nvPr/>
          </p:nvSpPr>
          <p:spPr>
            <a:xfrm>
              <a:off x="-4807925" y="3378945"/>
              <a:ext cx="914400" cy="152400"/>
            </a:xfrm>
            <a:custGeom>
              <a:avLst/>
              <a:gdLst>
                <a:gd name="connsiteX0" fmla="*/ 438150 w 914400"/>
                <a:gd name="connsiteY0" fmla="*/ 0 h 152400"/>
                <a:gd name="connsiteX1" fmla="*/ 76200 w 914400"/>
                <a:gd name="connsiteY1" fmla="*/ 0 h 152400"/>
                <a:gd name="connsiteX2" fmla="*/ 0 w 914400"/>
                <a:gd name="connsiteY2" fmla="*/ 0 h 152400"/>
                <a:gd name="connsiteX3" fmla="*/ 0 w 914400"/>
                <a:gd name="connsiteY3" fmla="*/ 152400 h 152400"/>
                <a:gd name="connsiteX4" fmla="*/ 76200 w 914400"/>
                <a:gd name="connsiteY4" fmla="*/ 152400 h 152400"/>
                <a:gd name="connsiteX5" fmla="*/ 438150 w 914400"/>
                <a:gd name="connsiteY5" fmla="*/ 152400 h 152400"/>
                <a:gd name="connsiteX6" fmla="*/ 914400 w 914400"/>
                <a:gd name="connsiteY6" fmla="*/ 152400 h 152400"/>
                <a:gd name="connsiteX7" fmla="*/ 914400 w 914400"/>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152400">
                  <a:moveTo>
                    <a:pt x="438150" y="0"/>
                  </a:moveTo>
                  <a:lnTo>
                    <a:pt x="76200" y="0"/>
                  </a:lnTo>
                  <a:lnTo>
                    <a:pt x="0" y="0"/>
                  </a:lnTo>
                  <a:lnTo>
                    <a:pt x="0" y="152400"/>
                  </a:lnTo>
                  <a:lnTo>
                    <a:pt x="76200" y="152400"/>
                  </a:lnTo>
                  <a:lnTo>
                    <a:pt x="438150" y="152400"/>
                  </a:lnTo>
                  <a:lnTo>
                    <a:pt x="914400" y="152400"/>
                  </a:lnTo>
                  <a:lnTo>
                    <a:pt x="914400" y="0"/>
                  </a:ln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96082E0-EEE5-4F93-A956-8566ADEE5257}"/>
                </a:ext>
              </a:extLst>
            </p:cNvPr>
            <p:cNvSpPr/>
            <p:nvPr/>
          </p:nvSpPr>
          <p:spPr>
            <a:xfrm>
              <a:off x="-2902925" y="788145"/>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356CF788-EA25-472D-9A10-BD00B13CE9DD}"/>
                </a:ext>
              </a:extLst>
            </p:cNvPr>
            <p:cNvSpPr/>
            <p:nvPr/>
          </p:nvSpPr>
          <p:spPr>
            <a:xfrm>
              <a:off x="-3207725" y="788145"/>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D26C5D06-6347-4078-AF10-4A1E6854FC86}"/>
                </a:ext>
              </a:extLst>
            </p:cNvPr>
            <p:cNvSpPr/>
            <p:nvPr/>
          </p:nvSpPr>
          <p:spPr>
            <a:xfrm>
              <a:off x="-4731725" y="5360145"/>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2420299-8BB0-40F8-8B87-203C993D48D5}"/>
                </a:ext>
              </a:extLst>
            </p:cNvPr>
            <p:cNvSpPr/>
            <p:nvPr/>
          </p:nvSpPr>
          <p:spPr>
            <a:xfrm>
              <a:off x="-4426925" y="5360145"/>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grpFill/>
            <a:ln w="9525" cap="flat">
              <a:noFill/>
              <a:prstDash val="solid"/>
              <a:miter/>
            </a:ln>
          </p:spPr>
          <p:txBody>
            <a:bodyPr rtlCol="0" anchor="ctr"/>
            <a:lstStyle/>
            <a:p>
              <a:endParaRPr lang="en-US" dirty="0"/>
            </a:p>
          </p:txBody>
        </p:sp>
      </p:grpSp>
      <p:grpSp>
        <p:nvGrpSpPr>
          <p:cNvPr id="92" name="Group 91">
            <a:extLst>
              <a:ext uri="{FF2B5EF4-FFF2-40B4-BE49-F238E27FC236}">
                <a16:creationId xmlns:a16="http://schemas.microsoft.com/office/drawing/2014/main" id="{15DFA14D-2771-4B50-883F-457C309C9DB1}"/>
              </a:ext>
            </a:extLst>
          </p:cNvPr>
          <p:cNvGrpSpPr/>
          <p:nvPr/>
        </p:nvGrpSpPr>
        <p:grpSpPr>
          <a:xfrm>
            <a:off x="2356535" y="4705097"/>
            <a:ext cx="500294" cy="500294"/>
            <a:chOff x="-7735806" y="1098739"/>
            <a:chExt cx="4876800" cy="4876800"/>
          </a:xfrm>
        </p:grpSpPr>
        <p:sp>
          <p:nvSpPr>
            <p:cNvPr id="93" name="Freeform: Shape 92">
              <a:extLst>
                <a:ext uri="{FF2B5EF4-FFF2-40B4-BE49-F238E27FC236}">
                  <a16:creationId xmlns:a16="http://schemas.microsoft.com/office/drawing/2014/main" id="{E6CAAF02-8AB5-463B-A401-5EE3EA710F13}"/>
                </a:ext>
              </a:extLst>
            </p:cNvPr>
            <p:cNvSpPr/>
            <p:nvPr/>
          </p:nvSpPr>
          <p:spPr>
            <a:xfrm>
              <a:off x="-5600615" y="5470719"/>
              <a:ext cx="609600" cy="190500"/>
            </a:xfrm>
            <a:custGeom>
              <a:avLst/>
              <a:gdLst>
                <a:gd name="connsiteX0" fmla="*/ 515931 w 609600"/>
                <a:gd name="connsiteY0" fmla="*/ 0 h 190500"/>
                <a:gd name="connsiteX1" fmla="*/ 95250 w 609600"/>
                <a:gd name="connsiteY1" fmla="*/ 0 h 190500"/>
                <a:gd name="connsiteX2" fmla="*/ 0 w 609600"/>
                <a:gd name="connsiteY2" fmla="*/ 95250 h 190500"/>
                <a:gd name="connsiteX3" fmla="*/ 95250 w 609600"/>
                <a:gd name="connsiteY3" fmla="*/ 190500 h 190500"/>
                <a:gd name="connsiteX4" fmla="*/ 515931 w 609600"/>
                <a:gd name="connsiteY4" fmla="*/ 190500 h 190500"/>
                <a:gd name="connsiteX5" fmla="*/ 611181 w 609600"/>
                <a:gd name="connsiteY5" fmla="*/ 95250 h 190500"/>
                <a:gd name="connsiteX6" fmla="*/ 515931 w 609600"/>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190500">
                  <a:moveTo>
                    <a:pt x="515931" y="0"/>
                  </a:moveTo>
                  <a:lnTo>
                    <a:pt x="95250" y="0"/>
                  </a:lnTo>
                  <a:cubicBezTo>
                    <a:pt x="42653" y="0"/>
                    <a:pt x="0" y="42653"/>
                    <a:pt x="0" y="95250"/>
                  </a:cubicBezTo>
                  <a:cubicBezTo>
                    <a:pt x="0" y="147847"/>
                    <a:pt x="42653" y="190500"/>
                    <a:pt x="95250" y="190500"/>
                  </a:cubicBezTo>
                  <a:lnTo>
                    <a:pt x="515931" y="190500"/>
                  </a:lnTo>
                  <a:cubicBezTo>
                    <a:pt x="568528" y="190500"/>
                    <a:pt x="611181" y="147847"/>
                    <a:pt x="611181" y="95250"/>
                  </a:cubicBezTo>
                  <a:cubicBezTo>
                    <a:pt x="611181" y="42653"/>
                    <a:pt x="568538" y="0"/>
                    <a:pt x="515931" y="0"/>
                  </a:cubicBezTo>
                  <a:close/>
                </a:path>
              </a:pathLst>
            </a:custGeom>
            <a:solidFill>
              <a:schemeClr val="tx2"/>
            </a:solid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230AAE7-DB5C-4AE1-95C3-2858C9C3411C}"/>
                </a:ext>
              </a:extLst>
            </p:cNvPr>
            <p:cNvSpPr/>
            <p:nvPr/>
          </p:nvSpPr>
          <p:spPr>
            <a:xfrm>
              <a:off x="-4478246" y="1788268"/>
              <a:ext cx="190500" cy="190500"/>
            </a:xfrm>
            <a:custGeom>
              <a:avLst/>
              <a:gdLst>
                <a:gd name="connsiteX0" fmla="*/ 162582 w 190500"/>
                <a:gd name="connsiteY0" fmla="*/ 27908 h 190500"/>
                <a:gd name="connsiteX1" fmla="*/ 95250 w 190500"/>
                <a:gd name="connsiteY1" fmla="*/ 0 h 190500"/>
                <a:gd name="connsiteX2" fmla="*/ 27908 w 190500"/>
                <a:gd name="connsiteY2" fmla="*/ 27908 h 190500"/>
                <a:gd name="connsiteX3" fmla="*/ 0 w 190500"/>
                <a:gd name="connsiteY3" fmla="*/ 95250 h 190500"/>
                <a:gd name="connsiteX4" fmla="*/ 27908 w 190500"/>
                <a:gd name="connsiteY4" fmla="*/ 162592 h 190500"/>
                <a:gd name="connsiteX5" fmla="*/ 95250 w 190500"/>
                <a:gd name="connsiteY5" fmla="*/ 190500 h 190500"/>
                <a:gd name="connsiteX6" fmla="*/ 162582 w 190500"/>
                <a:gd name="connsiteY6" fmla="*/ 162592 h 190500"/>
                <a:gd name="connsiteX7" fmla="*/ 190500 w 190500"/>
                <a:gd name="connsiteY7" fmla="*/ 95250 h 190500"/>
                <a:gd name="connsiteX8" fmla="*/ 162582 w 190500"/>
                <a:gd name="connsiteY8" fmla="*/ 279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90500">
                  <a:moveTo>
                    <a:pt x="162582" y="27908"/>
                  </a:moveTo>
                  <a:cubicBezTo>
                    <a:pt x="144875" y="10201"/>
                    <a:pt x="120301" y="0"/>
                    <a:pt x="95250" y="0"/>
                  </a:cubicBezTo>
                  <a:cubicBezTo>
                    <a:pt x="70199" y="0"/>
                    <a:pt x="45625" y="10192"/>
                    <a:pt x="27908" y="27908"/>
                  </a:cubicBezTo>
                  <a:cubicBezTo>
                    <a:pt x="10192" y="45625"/>
                    <a:pt x="0" y="70199"/>
                    <a:pt x="0" y="95250"/>
                  </a:cubicBezTo>
                  <a:cubicBezTo>
                    <a:pt x="0" y="120406"/>
                    <a:pt x="10182" y="144875"/>
                    <a:pt x="27908" y="162592"/>
                  </a:cubicBezTo>
                  <a:cubicBezTo>
                    <a:pt x="45625" y="180404"/>
                    <a:pt x="70199" y="190500"/>
                    <a:pt x="95250" y="190500"/>
                  </a:cubicBezTo>
                  <a:cubicBezTo>
                    <a:pt x="120301" y="190500"/>
                    <a:pt x="144866" y="180413"/>
                    <a:pt x="162582" y="162592"/>
                  </a:cubicBezTo>
                  <a:cubicBezTo>
                    <a:pt x="180299" y="144875"/>
                    <a:pt x="190500" y="120301"/>
                    <a:pt x="190500" y="95250"/>
                  </a:cubicBezTo>
                  <a:cubicBezTo>
                    <a:pt x="190500" y="70199"/>
                    <a:pt x="180308" y="45711"/>
                    <a:pt x="162582" y="27908"/>
                  </a:cubicBezTo>
                  <a:close/>
                </a:path>
              </a:pathLst>
            </a:custGeom>
            <a:solidFill>
              <a:schemeClr val="tx2"/>
            </a:solid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67DB828-3C03-4B4C-B0DB-36528BD119AE}"/>
                </a:ext>
              </a:extLst>
            </p:cNvPr>
            <p:cNvSpPr/>
            <p:nvPr/>
          </p:nvSpPr>
          <p:spPr>
            <a:xfrm>
              <a:off x="-7735806" y="1098739"/>
              <a:ext cx="4876800" cy="4876800"/>
            </a:xfrm>
            <a:custGeom>
              <a:avLst/>
              <a:gdLst>
                <a:gd name="connsiteX0" fmla="*/ 4781550 w 4876800"/>
                <a:gd name="connsiteY0" fmla="*/ 1466741 h 4876800"/>
                <a:gd name="connsiteX1" fmla="*/ 4876800 w 4876800"/>
                <a:gd name="connsiteY1" fmla="*/ 1371491 h 4876800"/>
                <a:gd name="connsiteX2" fmla="*/ 4876800 w 4876800"/>
                <a:gd name="connsiteY2" fmla="*/ 784808 h 4876800"/>
                <a:gd name="connsiteX3" fmla="*/ 4824355 w 4876800"/>
                <a:gd name="connsiteY3" fmla="*/ 699807 h 4876800"/>
                <a:gd name="connsiteX4" fmla="*/ 4822955 w 4876800"/>
                <a:gd name="connsiteY4" fmla="*/ 699025 h 4876800"/>
                <a:gd name="connsiteX5" fmla="*/ 3394205 w 4876800"/>
                <a:gd name="connsiteY5" fmla="*/ 9473 h 4876800"/>
                <a:gd name="connsiteX6" fmla="*/ 3311404 w 4876800"/>
                <a:gd name="connsiteY6" fmla="*/ 9473 h 4876800"/>
                <a:gd name="connsiteX7" fmla="*/ 1882654 w 4876800"/>
                <a:gd name="connsiteY7" fmla="*/ 699025 h 4876800"/>
                <a:gd name="connsiteX8" fmla="*/ 1828810 w 4876800"/>
                <a:gd name="connsiteY8" fmla="*/ 784808 h 4876800"/>
                <a:gd name="connsiteX9" fmla="*/ 1882654 w 4876800"/>
                <a:gd name="connsiteY9" fmla="*/ 870590 h 4876800"/>
                <a:gd name="connsiteX10" fmla="*/ 2439505 w 4876800"/>
                <a:gd name="connsiteY10" fmla="*/ 1139338 h 4876800"/>
                <a:gd name="connsiteX11" fmla="*/ 2439505 w 4876800"/>
                <a:gd name="connsiteY11" fmla="*/ 1728459 h 4876800"/>
                <a:gd name="connsiteX12" fmla="*/ 2440476 w 4876800"/>
                <a:gd name="connsiteY12" fmla="*/ 1741680 h 4876800"/>
                <a:gd name="connsiteX13" fmla="*/ 2414007 w 4876800"/>
                <a:gd name="connsiteY13" fmla="*/ 1741680 h 4876800"/>
                <a:gd name="connsiteX14" fmla="*/ 2096605 w 4876800"/>
                <a:gd name="connsiteY14" fmla="*/ 2059091 h 4876800"/>
                <a:gd name="connsiteX15" fmla="*/ 2414007 w 4876800"/>
                <a:gd name="connsiteY15" fmla="*/ 2376492 h 4876800"/>
                <a:gd name="connsiteX16" fmla="*/ 2444772 w 4876800"/>
                <a:gd name="connsiteY16" fmla="*/ 2376492 h 4876800"/>
                <a:gd name="connsiteX17" fmla="*/ 2833135 w 4876800"/>
                <a:gd name="connsiteY17" fmla="*/ 3029088 h 4876800"/>
                <a:gd name="connsiteX18" fmla="*/ 1945805 w 4876800"/>
                <a:gd name="connsiteY18" fmla="*/ 3029088 h 4876800"/>
                <a:gd name="connsiteX19" fmla="*/ 1790710 w 4876800"/>
                <a:gd name="connsiteY19" fmla="*/ 3065883 h 4876800"/>
                <a:gd name="connsiteX20" fmla="*/ 1790710 w 4876800"/>
                <a:gd name="connsiteY20" fmla="*/ 1660184 h 4876800"/>
                <a:gd name="connsiteX21" fmla="*/ 1945805 w 4876800"/>
                <a:gd name="connsiteY21" fmla="*/ 1505088 h 4876800"/>
                <a:gd name="connsiteX22" fmla="*/ 2191855 w 4876800"/>
                <a:gd name="connsiteY22" fmla="*/ 1505088 h 4876800"/>
                <a:gd name="connsiteX23" fmla="*/ 2287105 w 4876800"/>
                <a:gd name="connsiteY23" fmla="*/ 1409838 h 4876800"/>
                <a:gd name="connsiteX24" fmla="*/ 2191855 w 4876800"/>
                <a:gd name="connsiteY24" fmla="*/ 1314588 h 4876800"/>
                <a:gd name="connsiteX25" fmla="*/ 1945805 w 4876800"/>
                <a:gd name="connsiteY25" fmla="*/ 1314588 h 4876800"/>
                <a:gd name="connsiteX26" fmla="*/ 1695460 w 4876800"/>
                <a:gd name="connsiteY26" fmla="*/ 1422306 h 4876800"/>
                <a:gd name="connsiteX27" fmla="*/ 1445114 w 4876800"/>
                <a:gd name="connsiteY27" fmla="*/ 1314588 h 4876800"/>
                <a:gd name="connsiteX28" fmla="*/ 95250 w 4876800"/>
                <a:gd name="connsiteY28" fmla="*/ 1314588 h 4876800"/>
                <a:gd name="connsiteX29" fmla="*/ 0 w 4876800"/>
                <a:gd name="connsiteY29" fmla="*/ 1409838 h 4876800"/>
                <a:gd name="connsiteX30" fmla="*/ 0 w 4876800"/>
                <a:gd name="connsiteY30" fmla="*/ 3124338 h 4876800"/>
                <a:gd name="connsiteX31" fmla="*/ 0 w 4876800"/>
                <a:gd name="connsiteY31" fmla="*/ 3495947 h 4876800"/>
                <a:gd name="connsiteX32" fmla="*/ 95250 w 4876800"/>
                <a:gd name="connsiteY32" fmla="*/ 3591197 h 4876800"/>
                <a:gd name="connsiteX33" fmla="*/ 209521 w 4876800"/>
                <a:gd name="connsiteY33" fmla="*/ 3591197 h 4876800"/>
                <a:gd name="connsiteX34" fmla="*/ 209521 w 4876800"/>
                <a:gd name="connsiteY34" fmla="*/ 4057655 h 4876800"/>
                <a:gd name="connsiteX35" fmla="*/ 95250 w 4876800"/>
                <a:gd name="connsiteY35" fmla="*/ 4057655 h 4876800"/>
                <a:gd name="connsiteX36" fmla="*/ 0 w 4876800"/>
                <a:gd name="connsiteY36" fmla="*/ 4152905 h 4876800"/>
                <a:gd name="connsiteX37" fmla="*/ 0 w 4876800"/>
                <a:gd name="connsiteY37" fmla="*/ 4324355 h 4876800"/>
                <a:gd name="connsiteX38" fmla="*/ 552450 w 4876800"/>
                <a:gd name="connsiteY38" fmla="*/ 4876805 h 4876800"/>
                <a:gd name="connsiteX39" fmla="*/ 4324350 w 4876800"/>
                <a:gd name="connsiteY39" fmla="*/ 4876805 h 4876800"/>
                <a:gd name="connsiteX40" fmla="*/ 4876800 w 4876800"/>
                <a:gd name="connsiteY40" fmla="*/ 4324355 h 4876800"/>
                <a:gd name="connsiteX41" fmla="*/ 4876800 w 4876800"/>
                <a:gd name="connsiteY41" fmla="*/ 4152905 h 4876800"/>
                <a:gd name="connsiteX42" fmla="*/ 4781550 w 4876800"/>
                <a:gd name="connsiteY42" fmla="*/ 4057655 h 4876800"/>
                <a:gd name="connsiteX43" fmla="*/ 4667222 w 4876800"/>
                <a:gd name="connsiteY43" fmla="*/ 4057655 h 4876800"/>
                <a:gd name="connsiteX44" fmla="*/ 4667222 w 4876800"/>
                <a:gd name="connsiteY44" fmla="*/ 2657480 h 4876800"/>
                <a:gd name="connsiteX45" fmla="*/ 4571972 w 4876800"/>
                <a:gd name="connsiteY45" fmla="*/ 2562230 h 4876800"/>
                <a:gd name="connsiteX46" fmla="*/ 4476722 w 4876800"/>
                <a:gd name="connsiteY46" fmla="*/ 2657480 h 4876800"/>
                <a:gd name="connsiteX47" fmla="*/ 4476722 w 4876800"/>
                <a:gd name="connsiteY47" fmla="*/ 4057655 h 4876800"/>
                <a:gd name="connsiteX48" fmla="*/ 400021 w 4876800"/>
                <a:gd name="connsiteY48" fmla="*/ 4057655 h 4876800"/>
                <a:gd name="connsiteX49" fmla="*/ 400021 w 4876800"/>
                <a:gd name="connsiteY49" fmla="*/ 3591187 h 4876800"/>
                <a:gd name="connsiteX50" fmla="*/ 3295650 w 4876800"/>
                <a:gd name="connsiteY50" fmla="*/ 3591187 h 4876800"/>
                <a:gd name="connsiteX51" fmla="*/ 3390900 w 4876800"/>
                <a:gd name="connsiteY51" fmla="*/ 3495937 h 4876800"/>
                <a:gd name="connsiteX52" fmla="*/ 3390900 w 4876800"/>
                <a:gd name="connsiteY52" fmla="*/ 3190937 h 4876800"/>
                <a:gd name="connsiteX53" fmla="*/ 4260838 w 4876800"/>
                <a:gd name="connsiteY53" fmla="*/ 2376492 h 4876800"/>
                <a:gd name="connsiteX54" fmla="*/ 4291603 w 4876800"/>
                <a:gd name="connsiteY54" fmla="*/ 2376492 h 4876800"/>
                <a:gd name="connsiteX55" fmla="*/ 4609005 w 4876800"/>
                <a:gd name="connsiteY55" fmla="*/ 2059091 h 4876800"/>
                <a:gd name="connsiteX56" fmla="*/ 4291603 w 4876800"/>
                <a:gd name="connsiteY56" fmla="*/ 1741680 h 4876800"/>
                <a:gd name="connsiteX57" fmla="*/ 4265133 w 4876800"/>
                <a:gd name="connsiteY57" fmla="*/ 1741680 h 4876800"/>
                <a:gd name="connsiteX58" fmla="*/ 4266105 w 4876800"/>
                <a:gd name="connsiteY58" fmla="*/ 1728459 h 4876800"/>
                <a:gd name="connsiteX59" fmla="*/ 4266105 w 4876800"/>
                <a:gd name="connsiteY59" fmla="*/ 1139338 h 4876800"/>
                <a:gd name="connsiteX60" fmla="*/ 4686300 w 4876800"/>
                <a:gd name="connsiteY60" fmla="*/ 936541 h 4876800"/>
                <a:gd name="connsiteX61" fmla="*/ 4686300 w 4876800"/>
                <a:gd name="connsiteY61" fmla="*/ 1371491 h 4876800"/>
                <a:gd name="connsiteX62" fmla="*/ 4781550 w 4876800"/>
                <a:gd name="connsiteY62" fmla="*/ 1466741 h 4876800"/>
                <a:gd name="connsiteX63" fmla="*/ 2439495 w 4876800"/>
                <a:gd name="connsiteY63" fmla="*/ 2186002 h 4876800"/>
                <a:gd name="connsiteX64" fmla="*/ 2413997 w 4876800"/>
                <a:gd name="connsiteY64" fmla="*/ 2186002 h 4876800"/>
                <a:gd name="connsiteX65" fmla="*/ 2287096 w 4876800"/>
                <a:gd name="connsiteY65" fmla="*/ 2059100 h 4876800"/>
                <a:gd name="connsiteX66" fmla="*/ 2413997 w 4876800"/>
                <a:gd name="connsiteY66" fmla="*/ 1932189 h 4876800"/>
                <a:gd name="connsiteX67" fmla="*/ 2439495 w 4876800"/>
                <a:gd name="connsiteY67" fmla="*/ 1932189 h 4876800"/>
                <a:gd name="connsiteX68" fmla="*/ 2439495 w 4876800"/>
                <a:gd name="connsiteY68" fmla="*/ 2186002 h 4876800"/>
                <a:gd name="connsiteX69" fmla="*/ 190500 w 4876800"/>
                <a:gd name="connsiteY69" fmla="*/ 1505088 h 4876800"/>
                <a:gd name="connsiteX70" fmla="*/ 1445104 w 4876800"/>
                <a:gd name="connsiteY70" fmla="*/ 1505088 h 4876800"/>
                <a:gd name="connsiteX71" fmla="*/ 1600200 w 4876800"/>
                <a:gd name="connsiteY71" fmla="*/ 1660184 h 4876800"/>
                <a:gd name="connsiteX72" fmla="*/ 1600200 w 4876800"/>
                <a:gd name="connsiteY72" fmla="*/ 3065883 h 4876800"/>
                <a:gd name="connsiteX73" fmla="*/ 1445104 w 4876800"/>
                <a:gd name="connsiteY73" fmla="*/ 3029088 h 4876800"/>
                <a:gd name="connsiteX74" fmla="*/ 190500 w 4876800"/>
                <a:gd name="connsiteY74" fmla="*/ 3029088 h 4876800"/>
                <a:gd name="connsiteX75" fmla="*/ 190500 w 4876800"/>
                <a:gd name="connsiteY75" fmla="*/ 1505088 h 4876800"/>
                <a:gd name="connsiteX76" fmla="*/ 4686300 w 4876800"/>
                <a:gd name="connsiteY76" fmla="*/ 4248155 h 4876800"/>
                <a:gd name="connsiteX77" fmla="*/ 4686300 w 4876800"/>
                <a:gd name="connsiteY77" fmla="*/ 4324355 h 4876800"/>
                <a:gd name="connsiteX78" fmla="*/ 4324350 w 4876800"/>
                <a:gd name="connsiteY78" fmla="*/ 4686305 h 4876800"/>
                <a:gd name="connsiteX79" fmla="*/ 552450 w 4876800"/>
                <a:gd name="connsiteY79" fmla="*/ 4686305 h 4876800"/>
                <a:gd name="connsiteX80" fmla="*/ 190500 w 4876800"/>
                <a:gd name="connsiteY80" fmla="*/ 4324355 h 4876800"/>
                <a:gd name="connsiteX81" fmla="*/ 190500 w 4876800"/>
                <a:gd name="connsiteY81" fmla="*/ 4248155 h 4876800"/>
                <a:gd name="connsiteX82" fmla="*/ 4686300 w 4876800"/>
                <a:gd name="connsiteY82" fmla="*/ 4248155 h 4876800"/>
                <a:gd name="connsiteX83" fmla="*/ 190500 w 4876800"/>
                <a:gd name="connsiteY83" fmla="*/ 3400687 h 4876800"/>
                <a:gd name="connsiteX84" fmla="*/ 190500 w 4876800"/>
                <a:gd name="connsiteY84" fmla="*/ 3219588 h 4876800"/>
                <a:gd name="connsiteX85" fmla="*/ 1445104 w 4876800"/>
                <a:gd name="connsiteY85" fmla="*/ 3219588 h 4876800"/>
                <a:gd name="connsiteX86" fmla="*/ 1600200 w 4876800"/>
                <a:gd name="connsiteY86" fmla="*/ 3374684 h 4876800"/>
                <a:gd name="connsiteX87" fmla="*/ 1603886 w 4876800"/>
                <a:gd name="connsiteY87" fmla="*/ 3400687 h 4876800"/>
                <a:gd name="connsiteX88" fmla="*/ 190500 w 4876800"/>
                <a:gd name="connsiteY88" fmla="*/ 3400687 h 4876800"/>
                <a:gd name="connsiteX89" fmla="*/ 4266105 w 4876800"/>
                <a:gd name="connsiteY89" fmla="*/ 1932180 h 4876800"/>
                <a:gd name="connsiteX90" fmla="*/ 4291603 w 4876800"/>
                <a:gd name="connsiteY90" fmla="*/ 1932180 h 4876800"/>
                <a:gd name="connsiteX91" fmla="*/ 4418505 w 4876800"/>
                <a:gd name="connsiteY91" fmla="*/ 2059091 h 4876800"/>
                <a:gd name="connsiteX92" fmla="*/ 4291603 w 4876800"/>
                <a:gd name="connsiteY92" fmla="*/ 2185992 h 4876800"/>
                <a:gd name="connsiteX93" fmla="*/ 4266105 w 4876800"/>
                <a:gd name="connsiteY93" fmla="*/ 2185992 h 4876800"/>
                <a:gd name="connsiteX94" fmla="*/ 4266105 w 4876800"/>
                <a:gd name="connsiteY94" fmla="*/ 1932180 h 4876800"/>
                <a:gd name="connsiteX95" fmla="*/ 3200400 w 4876800"/>
                <a:gd name="connsiteY95" fmla="*/ 3400706 h 4876800"/>
                <a:gd name="connsiteX96" fmla="*/ 1787014 w 4876800"/>
                <a:gd name="connsiteY96" fmla="*/ 3400706 h 4876800"/>
                <a:gd name="connsiteX97" fmla="*/ 1787014 w 4876800"/>
                <a:gd name="connsiteY97" fmla="*/ 3400697 h 4876800"/>
                <a:gd name="connsiteX98" fmla="*/ 1790700 w 4876800"/>
                <a:gd name="connsiteY98" fmla="*/ 3374693 h 4876800"/>
                <a:gd name="connsiteX99" fmla="*/ 1945796 w 4876800"/>
                <a:gd name="connsiteY99" fmla="*/ 3219598 h 4876800"/>
                <a:gd name="connsiteX100" fmla="*/ 3200400 w 4876800"/>
                <a:gd name="connsiteY100" fmla="*/ 3219598 h 4876800"/>
                <a:gd name="connsiteX101" fmla="*/ 3200400 w 4876800"/>
                <a:gd name="connsiteY101" fmla="*/ 3400706 h 4876800"/>
                <a:gd name="connsiteX102" fmla="*/ 4075586 w 4876800"/>
                <a:gd name="connsiteY102" fmla="*/ 2278490 h 4876800"/>
                <a:gd name="connsiteX103" fmla="*/ 3352800 w 4876800"/>
                <a:gd name="connsiteY103" fmla="*/ 3001304 h 4876800"/>
                <a:gd name="connsiteX104" fmla="*/ 2629995 w 4876800"/>
                <a:gd name="connsiteY104" fmla="*/ 2278490 h 4876800"/>
                <a:gd name="connsiteX105" fmla="*/ 2629995 w 4876800"/>
                <a:gd name="connsiteY105" fmla="*/ 1874439 h 4876800"/>
                <a:gd name="connsiteX106" fmla="*/ 3314433 w 4876800"/>
                <a:gd name="connsiteY106" fmla="*/ 2175563 h 4876800"/>
                <a:gd name="connsiteX107" fmla="*/ 3352791 w 4876800"/>
                <a:gd name="connsiteY107" fmla="*/ 2183630 h 4876800"/>
                <a:gd name="connsiteX108" fmla="*/ 3391148 w 4876800"/>
                <a:gd name="connsiteY108" fmla="*/ 2175563 h 4876800"/>
                <a:gd name="connsiteX109" fmla="*/ 4075586 w 4876800"/>
                <a:gd name="connsiteY109" fmla="*/ 1874439 h 4876800"/>
                <a:gd name="connsiteX110" fmla="*/ 4075586 w 4876800"/>
                <a:gd name="connsiteY110" fmla="*/ 2278490 h 4876800"/>
                <a:gd name="connsiteX111" fmla="*/ 4075605 w 4876800"/>
                <a:gd name="connsiteY111" fmla="*/ 1666318 h 4876800"/>
                <a:gd name="connsiteX112" fmla="*/ 3352800 w 4876800"/>
                <a:gd name="connsiteY112" fmla="*/ 1984310 h 4876800"/>
                <a:gd name="connsiteX113" fmla="*/ 2629995 w 4876800"/>
                <a:gd name="connsiteY113" fmla="*/ 1666308 h 4876800"/>
                <a:gd name="connsiteX114" fmla="*/ 2629995 w 4876800"/>
                <a:gd name="connsiteY114" fmla="*/ 1231283 h 4876800"/>
                <a:gd name="connsiteX115" fmla="*/ 3311395 w 4876800"/>
                <a:gd name="connsiteY115" fmla="*/ 1560143 h 4876800"/>
                <a:gd name="connsiteX116" fmla="*/ 3352800 w 4876800"/>
                <a:gd name="connsiteY116" fmla="*/ 1569610 h 4876800"/>
                <a:gd name="connsiteX117" fmla="*/ 3394205 w 4876800"/>
                <a:gd name="connsiteY117" fmla="*/ 1560143 h 4876800"/>
                <a:gd name="connsiteX118" fmla="*/ 4075605 w 4876800"/>
                <a:gd name="connsiteY118" fmla="*/ 1231283 h 4876800"/>
                <a:gd name="connsiteX119" fmla="*/ 4075605 w 4876800"/>
                <a:gd name="connsiteY119" fmla="*/ 1666318 h 4876800"/>
                <a:gd name="connsiteX120" fmla="*/ 3620691 w 4876800"/>
                <a:gd name="connsiteY120" fmla="*/ 880058 h 4876800"/>
                <a:gd name="connsiteX121" fmla="*/ 4365051 w 4876800"/>
                <a:gd name="connsiteY121" fmla="*/ 880058 h 4876800"/>
                <a:gd name="connsiteX122" fmla="*/ 3352800 w 4876800"/>
                <a:gd name="connsiteY122" fmla="*/ 1368604 h 4876800"/>
                <a:gd name="connsiteX123" fmla="*/ 2143192 w 4876800"/>
                <a:gd name="connsiteY123" fmla="*/ 784817 h 4876800"/>
                <a:gd name="connsiteX124" fmla="*/ 3352800 w 4876800"/>
                <a:gd name="connsiteY124" fmla="*/ 201020 h 4876800"/>
                <a:gd name="connsiteX125" fmla="*/ 4365051 w 4876800"/>
                <a:gd name="connsiteY125" fmla="*/ 689558 h 4876800"/>
                <a:gd name="connsiteX126" fmla="*/ 3620691 w 4876800"/>
                <a:gd name="connsiteY126" fmla="*/ 689558 h 4876800"/>
                <a:gd name="connsiteX127" fmla="*/ 3525441 w 4876800"/>
                <a:gd name="connsiteY127" fmla="*/ 784808 h 4876800"/>
                <a:gd name="connsiteX128" fmla="*/ 3620691 w 4876800"/>
                <a:gd name="connsiteY128" fmla="*/ 880058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876800" h="4876800">
                  <a:moveTo>
                    <a:pt x="4781550" y="1466741"/>
                  </a:moveTo>
                  <a:cubicBezTo>
                    <a:pt x="4834147" y="1466741"/>
                    <a:pt x="4876800" y="1424088"/>
                    <a:pt x="4876800" y="1371491"/>
                  </a:cubicBezTo>
                  <a:lnTo>
                    <a:pt x="4876800" y="784808"/>
                  </a:lnTo>
                  <a:cubicBezTo>
                    <a:pt x="4876800" y="747622"/>
                    <a:pt x="4855436" y="715485"/>
                    <a:pt x="4824355" y="699807"/>
                  </a:cubicBezTo>
                  <a:cubicBezTo>
                    <a:pt x="4823889" y="699549"/>
                    <a:pt x="4823470" y="699283"/>
                    <a:pt x="4822955" y="699025"/>
                  </a:cubicBezTo>
                  <a:lnTo>
                    <a:pt x="3394205" y="9473"/>
                  </a:lnTo>
                  <a:cubicBezTo>
                    <a:pt x="3368050" y="-3158"/>
                    <a:pt x="3337560" y="-3158"/>
                    <a:pt x="3311404" y="9473"/>
                  </a:cubicBezTo>
                  <a:lnTo>
                    <a:pt x="1882654" y="699025"/>
                  </a:lnTo>
                  <a:cubicBezTo>
                    <a:pt x="1849736" y="714913"/>
                    <a:pt x="1828810" y="748251"/>
                    <a:pt x="1828810" y="784808"/>
                  </a:cubicBezTo>
                  <a:cubicBezTo>
                    <a:pt x="1828810" y="821365"/>
                    <a:pt x="1849736" y="854702"/>
                    <a:pt x="1882654" y="870590"/>
                  </a:cubicBezTo>
                  <a:lnTo>
                    <a:pt x="2439505" y="1139338"/>
                  </a:lnTo>
                  <a:lnTo>
                    <a:pt x="2439505" y="1728459"/>
                  </a:lnTo>
                  <a:cubicBezTo>
                    <a:pt x="2439505" y="1732926"/>
                    <a:pt x="2439867" y="1737336"/>
                    <a:pt x="2440476" y="1741680"/>
                  </a:cubicBezTo>
                  <a:lnTo>
                    <a:pt x="2414007" y="1741680"/>
                  </a:lnTo>
                  <a:cubicBezTo>
                    <a:pt x="2238994" y="1741680"/>
                    <a:pt x="2096605" y="1884069"/>
                    <a:pt x="2096605" y="2059091"/>
                  </a:cubicBezTo>
                  <a:cubicBezTo>
                    <a:pt x="2096605" y="2234103"/>
                    <a:pt x="2238994" y="2376492"/>
                    <a:pt x="2414007" y="2376492"/>
                  </a:cubicBezTo>
                  <a:lnTo>
                    <a:pt x="2444772" y="2376492"/>
                  </a:lnTo>
                  <a:cubicBezTo>
                    <a:pt x="2473719" y="2646488"/>
                    <a:pt x="2620785" y="2881613"/>
                    <a:pt x="2833135" y="3029088"/>
                  </a:cubicBezTo>
                  <a:lnTo>
                    <a:pt x="1945805" y="3029088"/>
                  </a:lnTo>
                  <a:cubicBezTo>
                    <a:pt x="1890065" y="3029088"/>
                    <a:pt x="1837373" y="3042357"/>
                    <a:pt x="1790710" y="3065883"/>
                  </a:cubicBezTo>
                  <a:lnTo>
                    <a:pt x="1790710" y="1660184"/>
                  </a:lnTo>
                  <a:cubicBezTo>
                    <a:pt x="1790710" y="1574659"/>
                    <a:pt x="1860290" y="1505088"/>
                    <a:pt x="1945805" y="1505088"/>
                  </a:cubicBezTo>
                  <a:lnTo>
                    <a:pt x="2191855" y="1505088"/>
                  </a:lnTo>
                  <a:cubicBezTo>
                    <a:pt x="2244452" y="1505088"/>
                    <a:pt x="2287105" y="1462435"/>
                    <a:pt x="2287105" y="1409838"/>
                  </a:cubicBezTo>
                  <a:cubicBezTo>
                    <a:pt x="2287105" y="1357241"/>
                    <a:pt x="2244452" y="1314588"/>
                    <a:pt x="2191855" y="1314588"/>
                  </a:cubicBezTo>
                  <a:lnTo>
                    <a:pt x="1945805" y="1314588"/>
                  </a:lnTo>
                  <a:cubicBezTo>
                    <a:pt x="1847355" y="1314588"/>
                    <a:pt x="1758467" y="1356032"/>
                    <a:pt x="1695460" y="1422306"/>
                  </a:cubicBezTo>
                  <a:cubicBezTo>
                    <a:pt x="1632452" y="1356032"/>
                    <a:pt x="1543564" y="1314588"/>
                    <a:pt x="1445114" y="1314588"/>
                  </a:cubicBezTo>
                  <a:lnTo>
                    <a:pt x="95250" y="1314588"/>
                  </a:lnTo>
                  <a:cubicBezTo>
                    <a:pt x="42653" y="1314588"/>
                    <a:pt x="0" y="1357241"/>
                    <a:pt x="0" y="1409838"/>
                  </a:cubicBezTo>
                  <a:lnTo>
                    <a:pt x="0" y="3124338"/>
                  </a:lnTo>
                  <a:lnTo>
                    <a:pt x="0" y="3495947"/>
                  </a:lnTo>
                  <a:cubicBezTo>
                    <a:pt x="0" y="3548544"/>
                    <a:pt x="42653" y="3591197"/>
                    <a:pt x="95250" y="3591197"/>
                  </a:cubicBezTo>
                  <a:lnTo>
                    <a:pt x="209521" y="3591197"/>
                  </a:lnTo>
                  <a:lnTo>
                    <a:pt x="209521" y="4057655"/>
                  </a:lnTo>
                  <a:lnTo>
                    <a:pt x="95250" y="4057655"/>
                  </a:lnTo>
                  <a:cubicBezTo>
                    <a:pt x="42653" y="4057655"/>
                    <a:pt x="0" y="4100308"/>
                    <a:pt x="0" y="4152905"/>
                  </a:cubicBezTo>
                  <a:lnTo>
                    <a:pt x="0" y="4324355"/>
                  </a:lnTo>
                  <a:cubicBezTo>
                    <a:pt x="0" y="4628974"/>
                    <a:pt x="247831" y="4876805"/>
                    <a:pt x="552450" y="4876805"/>
                  </a:cubicBezTo>
                  <a:lnTo>
                    <a:pt x="4324350" y="4876805"/>
                  </a:lnTo>
                  <a:cubicBezTo>
                    <a:pt x="4628969" y="4876805"/>
                    <a:pt x="4876800" y="4628974"/>
                    <a:pt x="4876800" y="4324355"/>
                  </a:cubicBezTo>
                  <a:lnTo>
                    <a:pt x="4876800" y="4152905"/>
                  </a:lnTo>
                  <a:cubicBezTo>
                    <a:pt x="4876800" y="4100308"/>
                    <a:pt x="4834147" y="4057655"/>
                    <a:pt x="4781550" y="4057655"/>
                  </a:cubicBezTo>
                  <a:lnTo>
                    <a:pt x="4667222" y="4057655"/>
                  </a:lnTo>
                  <a:lnTo>
                    <a:pt x="4667222" y="2657480"/>
                  </a:lnTo>
                  <a:cubicBezTo>
                    <a:pt x="4667222" y="2604883"/>
                    <a:pt x="4624569" y="2562230"/>
                    <a:pt x="4571972" y="2562230"/>
                  </a:cubicBezTo>
                  <a:cubicBezTo>
                    <a:pt x="4519375" y="2562230"/>
                    <a:pt x="4476722" y="2604883"/>
                    <a:pt x="4476722" y="2657480"/>
                  </a:cubicBezTo>
                  <a:lnTo>
                    <a:pt x="4476722" y="4057655"/>
                  </a:lnTo>
                  <a:lnTo>
                    <a:pt x="400021" y="4057655"/>
                  </a:lnTo>
                  <a:lnTo>
                    <a:pt x="400021" y="3591187"/>
                  </a:lnTo>
                  <a:lnTo>
                    <a:pt x="3295650" y="3591187"/>
                  </a:lnTo>
                  <a:cubicBezTo>
                    <a:pt x="3348247" y="3591187"/>
                    <a:pt x="3390900" y="3548534"/>
                    <a:pt x="3390900" y="3495937"/>
                  </a:cubicBezTo>
                  <a:lnTo>
                    <a:pt x="3390900" y="3190937"/>
                  </a:lnTo>
                  <a:cubicBezTo>
                    <a:pt x="3844109" y="3172239"/>
                    <a:pt x="4213108" y="2821748"/>
                    <a:pt x="4260838" y="2376492"/>
                  </a:cubicBezTo>
                  <a:lnTo>
                    <a:pt x="4291603" y="2376492"/>
                  </a:lnTo>
                  <a:cubicBezTo>
                    <a:pt x="4466616" y="2376492"/>
                    <a:pt x="4609005" y="2234103"/>
                    <a:pt x="4609005" y="2059091"/>
                  </a:cubicBezTo>
                  <a:cubicBezTo>
                    <a:pt x="4609005" y="1884069"/>
                    <a:pt x="4466616" y="1741680"/>
                    <a:pt x="4291603" y="1741680"/>
                  </a:cubicBezTo>
                  <a:lnTo>
                    <a:pt x="4265133" y="1741680"/>
                  </a:lnTo>
                  <a:cubicBezTo>
                    <a:pt x="4265743" y="1737336"/>
                    <a:pt x="4266105" y="1732936"/>
                    <a:pt x="4266105" y="1728459"/>
                  </a:cubicBezTo>
                  <a:lnTo>
                    <a:pt x="4266105" y="1139338"/>
                  </a:lnTo>
                  <a:lnTo>
                    <a:pt x="4686300" y="936541"/>
                  </a:lnTo>
                  <a:lnTo>
                    <a:pt x="4686300" y="1371491"/>
                  </a:lnTo>
                  <a:cubicBezTo>
                    <a:pt x="4686300" y="1424097"/>
                    <a:pt x="4728953" y="1466741"/>
                    <a:pt x="4781550" y="1466741"/>
                  </a:cubicBezTo>
                  <a:close/>
                  <a:moveTo>
                    <a:pt x="2439495" y="2186002"/>
                  </a:moveTo>
                  <a:lnTo>
                    <a:pt x="2413997" y="2186002"/>
                  </a:lnTo>
                  <a:cubicBezTo>
                    <a:pt x="2344026" y="2186002"/>
                    <a:pt x="2287096" y="2129080"/>
                    <a:pt x="2287096" y="2059100"/>
                  </a:cubicBezTo>
                  <a:cubicBezTo>
                    <a:pt x="2287096" y="1989120"/>
                    <a:pt x="2344026" y="1932189"/>
                    <a:pt x="2413997" y="1932189"/>
                  </a:cubicBezTo>
                  <a:lnTo>
                    <a:pt x="2439495" y="1932189"/>
                  </a:lnTo>
                  <a:lnTo>
                    <a:pt x="2439495" y="2186002"/>
                  </a:lnTo>
                  <a:close/>
                  <a:moveTo>
                    <a:pt x="190500" y="1505088"/>
                  </a:moveTo>
                  <a:lnTo>
                    <a:pt x="1445104" y="1505088"/>
                  </a:lnTo>
                  <a:cubicBezTo>
                    <a:pt x="1530629" y="1505088"/>
                    <a:pt x="1600200" y="1574668"/>
                    <a:pt x="1600200" y="1660184"/>
                  </a:cubicBezTo>
                  <a:lnTo>
                    <a:pt x="1600200" y="3065883"/>
                  </a:lnTo>
                  <a:cubicBezTo>
                    <a:pt x="1553537" y="3042347"/>
                    <a:pt x="1500835" y="3029088"/>
                    <a:pt x="1445104" y="3029088"/>
                  </a:cubicBezTo>
                  <a:lnTo>
                    <a:pt x="190500" y="3029088"/>
                  </a:lnTo>
                  <a:lnTo>
                    <a:pt x="190500" y="1505088"/>
                  </a:lnTo>
                  <a:close/>
                  <a:moveTo>
                    <a:pt x="4686300" y="4248155"/>
                  </a:moveTo>
                  <a:lnTo>
                    <a:pt x="4686300" y="4324355"/>
                  </a:lnTo>
                  <a:cubicBezTo>
                    <a:pt x="4686300" y="4523932"/>
                    <a:pt x="4523928" y="4686305"/>
                    <a:pt x="4324350" y="4686305"/>
                  </a:cubicBezTo>
                  <a:lnTo>
                    <a:pt x="552450" y="4686305"/>
                  </a:lnTo>
                  <a:cubicBezTo>
                    <a:pt x="352873" y="4686305"/>
                    <a:pt x="190500" y="4523932"/>
                    <a:pt x="190500" y="4324355"/>
                  </a:cubicBezTo>
                  <a:lnTo>
                    <a:pt x="190500" y="4248155"/>
                  </a:lnTo>
                  <a:lnTo>
                    <a:pt x="4686300" y="4248155"/>
                  </a:lnTo>
                  <a:close/>
                  <a:moveTo>
                    <a:pt x="190500" y="3400687"/>
                  </a:moveTo>
                  <a:lnTo>
                    <a:pt x="190500" y="3219588"/>
                  </a:lnTo>
                  <a:lnTo>
                    <a:pt x="1445104" y="3219588"/>
                  </a:lnTo>
                  <a:cubicBezTo>
                    <a:pt x="1530629" y="3219588"/>
                    <a:pt x="1600200" y="3289168"/>
                    <a:pt x="1600200" y="3374684"/>
                  </a:cubicBezTo>
                  <a:cubicBezTo>
                    <a:pt x="1600200" y="3383713"/>
                    <a:pt x="1601543" y="3392419"/>
                    <a:pt x="1603886" y="3400687"/>
                  </a:cubicBezTo>
                  <a:lnTo>
                    <a:pt x="190500" y="3400687"/>
                  </a:lnTo>
                  <a:close/>
                  <a:moveTo>
                    <a:pt x="4266105" y="1932180"/>
                  </a:moveTo>
                  <a:lnTo>
                    <a:pt x="4291603" y="1932180"/>
                  </a:lnTo>
                  <a:cubicBezTo>
                    <a:pt x="4361574" y="1932180"/>
                    <a:pt x="4418505" y="1989120"/>
                    <a:pt x="4418505" y="2059091"/>
                  </a:cubicBezTo>
                  <a:cubicBezTo>
                    <a:pt x="4418505" y="2129071"/>
                    <a:pt x="4361574" y="2185992"/>
                    <a:pt x="4291603" y="2185992"/>
                  </a:cubicBezTo>
                  <a:lnTo>
                    <a:pt x="4266105" y="2185992"/>
                  </a:lnTo>
                  <a:lnTo>
                    <a:pt x="4266105" y="1932180"/>
                  </a:lnTo>
                  <a:close/>
                  <a:moveTo>
                    <a:pt x="3200400" y="3400706"/>
                  </a:moveTo>
                  <a:lnTo>
                    <a:pt x="1787014" y="3400706"/>
                  </a:lnTo>
                  <a:lnTo>
                    <a:pt x="1787014" y="3400697"/>
                  </a:lnTo>
                  <a:cubicBezTo>
                    <a:pt x="1789367" y="3392419"/>
                    <a:pt x="1790700" y="3383713"/>
                    <a:pt x="1790700" y="3374693"/>
                  </a:cubicBezTo>
                  <a:cubicBezTo>
                    <a:pt x="1790700" y="3289168"/>
                    <a:pt x="1860280" y="3219598"/>
                    <a:pt x="1945796" y="3219598"/>
                  </a:cubicBezTo>
                  <a:lnTo>
                    <a:pt x="3200400" y="3219598"/>
                  </a:lnTo>
                  <a:lnTo>
                    <a:pt x="3200400" y="3400706"/>
                  </a:lnTo>
                  <a:close/>
                  <a:moveTo>
                    <a:pt x="4075586" y="2278490"/>
                  </a:moveTo>
                  <a:cubicBezTo>
                    <a:pt x="4075605" y="2677054"/>
                    <a:pt x="3751355" y="3001304"/>
                    <a:pt x="3352800" y="3001304"/>
                  </a:cubicBezTo>
                  <a:cubicBezTo>
                    <a:pt x="2954246" y="3001304"/>
                    <a:pt x="2629995" y="2677054"/>
                    <a:pt x="2629995" y="2278490"/>
                  </a:cubicBezTo>
                  <a:lnTo>
                    <a:pt x="2629995" y="1874439"/>
                  </a:lnTo>
                  <a:lnTo>
                    <a:pt x="3314433" y="2175563"/>
                  </a:lnTo>
                  <a:cubicBezTo>
                    <a:pt x="3326654" y="2180935"/>
                    <a:pt x="3339722" y="2183630"/>
                    <a:pt x="3352791" y="2183630"/>
                  </a:cubicBezTo>
                  <a:cubicBezTo>
                    <a:pt x="3365859" y="2183630"/>
                    <a:pt x="3378927" y="2180944"/>
                    <a:pt x="3391148" y="2175563"/>
                  </a:cubicBezTo>
                  <a:lnTo>
                    <a:pt x="4075586" y="1874439"/>
                  </a:lnTo>
                  <a:lnTo>
                    <a:pt x="4075586" y="2278490"/>
                  </a:lnTo>
                  <a:close/>
                  <a:moveTo>
                    <a:pt x="4075605" y="1666318"/>
                  </a:moveTo>
                  <a:lnTo>
                    <a:pt x="3352800" y="1984310"/>
                  </a:lnTo>
                  <a:lnTo>
                    <a:pt x="2629995" y="1666308"/>
                  </a:lnTo>
                  <a:lnTo>
                    <a:pt x="2629995" y="1231283"/>
                  </a:lnTo>
                  <a:lnTo>
                    <a:pt x="3311395" y="1560143"/>
                  </a:lnTo>
                  <a:cubicBezTo>
                    <a:pt x="3324473" y="1566458"/>
                    <a:pt x="3338636" y="1569610"/>
                    <a:pt x="3352800" y="1569610"/>
                  </a:cubicBezTo>
                  <a:cubicBezTo>
                    <a:pt x="3366964" y="1569610"/>
                    <a:pt x="3381127" y="1566458"/>
                    <a:pt x="3394205" y="1560143"/>
                  </a:cubicBezTo>
                  <a:lnTo>
                    <a:pt x="4075605" y="1231283"/>
                  </a:lnTo>
                  <a:lnTo>
                    <a:pt x="4075605" y="1666318"/>
                  </a:lnTo>
                  <a:close/>
                  <a:moveTo>
                    <a:pt x="3620691" y="880058"/>
                  </a:moveTo>
                  <a:lnTo>
                    <a:pt x="4365051" y="880058"/>
                  </a:lnTo>
                  <a:lnTo>
                    <a:pt x="3352800" y="1368604"/>
                  </a:lnTo>
                  <a:lnTo>
                    <a:pt x="2143192" y="784817"/>
                  </a:lnTo>
                  <a:lnTo>
                    <a:pt x="3352800" y="201020"/>
                  </a:lnTo>
                  <a:lnTo>
                    <a:pt x="4365051" y="689558"/>
                  </a:lnTo>
                  <a:lnTo>
                    <a:pt x="3620691" y="689558"/>
                  </a:lnTo>
                  <a:cubicBezTo>
                    <a:pt x="3568094" y="689558"/>
                    <a:pt x="3525441" y="732211"/>
                    <a:pt x="3525441" y="784808"/>
                  </a:cubicBezTo>
                  <a:cubicBezTo>
                    <a:pt x="3525441" y="837414"/>
                    <a:pt x="3568094" y="880058"/>
                    <a:pt x="3620691" y="880058"/>
                  </a:cubicBezTo>
                  <a:close/>
                </a:path>
              </a:pathLst>
            </a:custGeom>
            <a:solidFill>
              <a:schemeClr val="tx2"/>
            </a:solid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5B04AB8-E836-4B5A-A654-B20D51502E1E}"/>
                </a:ext>
              </a:extLst>
            </p:cNvPr>
            <p:cNvSpPr/>
            <p:nvPr/>
          </p:nvSpPr>
          <p:spPr>
            <a:xfrm>
              <a:off x="-3049506" y="2799814"/>
              <a:ext cx="190500" cy="190500"/>
            </a:xfrm>
            <a:custGeom>
              <a:avLst/>
              <a:gdLst>
                <a:gd name="connsiteX0" fmla="*/ 162582 w 190500"/>
                <a:gd name="connsiteY0" fmla="*/ 27908 h 190500"/>
                <a:gd name="connsiteX1" fmla="*/ 95250 w 190500"/>
                <a:gd name="connsiteY1" fmla="*/ 0 h 190500"/>
                <a:gd name="connsiteX2" fmla="*/ 27908 w 190500"/>
                <a:gd name="connsiteY2" fmla="*/ 27908 h 190500"/>
                <a:gd name="connsiteX3" fmla="*/ 0 w 190500"/>
                <a:gd name="connsiteY3" fmla="*/ 95250 h 190500"/>
                <a:gd name="connsiteX4" fmla="*/ 27908 w 190500"/>
                <a:gd name="connsiteY4" fmla="*/ 162592 h 190500"/>
                <a:gd name="connsiteX5" fmla="*/ 95250 w 190500"/>
                <a:gd name="connsiteY5" fmla="*/ 190500 h 190500"/>
                <a:gd name="connsiteX6" fmla="*/ 162582 w 190500"/>
                <a:gd name="connsiteY6" fmla="*/ 162592 h 190500"/>
                <a:gd name="connsiteX7" fmla="*/ 190500 w 190500"/>
                <a:gd name="connsiteY7" fmla="*/ 95250 h 190500"/>
                <a:gd name="connsiteX8" fmla="*/ 162582 w 190500"/>
                <a:gd name="connsiteY8" fmla="*/ 279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90500">
                  <a:moveTo>
                    <a:pt x="162582" y="27908"/>
                  </a:moveTo>
                  <a:cubicBezTo>
                    <a:pt x="144875" y="10201"/>
                    <a:pt x="120301" y="0"/>
                    <a:pt x="95250" y="0"/>
                  </a:cubicBezTo>
                  <a:cubicBezTo>
                    <a:pt x="70199" y="0"/>
                    <a:pt x="45625" y="10192"/>
                    <a:pt x="27908" y="27908"/>
                  </a:cubicBezTo>
                  <a:cubicBezTo>
                    <a:pt x="10192" y="45625"/>
                    <a:pt x="0" y="70199"/>
                    <a:pt x="0" y="95250"/>
                  </a:cubicBezTo>
                  <a:cubicBezTo>
                    <a:pt x="0" y="120301"/>
                    <a:pt x="10182" y="144875"/>
                    <a:pt x="27908" y="162592"/>
                  </a:cubicBezTo>
                  <a:cubicBezTo>
                    <a:pt x="45625" y="180299"/>
                    <a:pt x="70199" y="190500"/>
                    <a:pt x="95250" y="190500"/>
                  </a:cubicBezTo>
                  <a:cubicBezTo>
                    <a:pt x="120301" y="190500"/>
                    <a:pt x="144875" y="180308"/>
                    <a:pt x="162582" y="162592"/>
                  </a:cubicBezTo>
                  <a:cubicBezTo>
                    <a:pt x="180299" y="144875"/>
                    <a:pt x="190500" y="120301"/>
                    <a:pt x="190500" y="95250"/>
                  </a:cubicBezTo>
                  <a:cubicBezTo>
                    <a:pt x="190500" y="70199"/>
                    <a:pt x="180308" y="45634"/>
                    <a:pt x="162582" y="27908"/>
                  </a:cubicBezTo>
                  <a:close/>
                </a:path>
              </a:pathLst>
            </a:custGeom>
            <a:solidFill>
              <a:schemeClr val="tx2"/>
            </a:solid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C180094-4312-4C93-89D4-C7B8EF77BE4D}"/>
                </a:ext>
              </a:extLst>
            </p:cNvPr>
            <p:cNvSpPr/>
            <p:nvPr/>
          </p:nvSpPr>
          <p:spPr>
            <a:xfrm>
              <a:off x="-6623191" y="3499044"/>
              <a:ext cx="190500" cy="190500"/>
            </a:xfrm>
            <a:custGeom>
              <a:avLst/>
              <a:gdLst>
                <a:gd name="connsiteX0" fmla="*/ 162592 w 190500"/>
                <a:gd name="connsiteY0" fmla="*/ 27908 h 190500"/>
                <a:gd name="connsiteX1" fmla="*/ 95250 w 190500"/>
                <a:gd name="connsiteY1" fmla="*/ 0 h 190500"/>
                <a:gd name="connsiteX2" fmla="*/ 27918 w 190500"/>
                <a:gd name="connsiteY2" fmla="*/ 27908 h 190500"/>
                <a:gd name="connsiteX3" fmla="*/ 0 w 190500"/>
                <a:gd name="connsiteY3" fmla="*/ 95250 h 190500"/>
                <a:gd name="connsiteX4" fmla="*/ 27918 w 190500"/>
                <a:gd name="connsiteY4" fmla="*/ 162582 h 190500"/>
                <a:gd name="connsiteX5" fmla="*/ 95250 w 190500"/>
                <a:gd name="connsiteY5" fmla="*/ 190500 h 190500"/>
                <a:gd name="connsiteX6" fmla="*/ 162592 w 190500"/>
                <a:gd name="connsiteY6" fmla="*/ 162582 h 190500"/>
                <a:gd name="connsiteX7" fmla="*/ 190500 w 190500"/>
                <a:gd name="connsiteY7" fmla="*/ 95250 h 190500"/>
                <a:gd name="connsiteX8" fmla="*/ 162592 w 190500"/>
                <a:gd name="connsiteY8" fmla="*/ 279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90500">
                  <a:moveTo>
                    <a:pt x="162592" y="27908"/>
                  </a:moveTo>
                  <a:cubicBezTo>
                    <a:pt x="144780" y="10192"/>
                    <a:pt x="120301" y="0"/>
                    <a:pt x="95250" y="0"/>
                  </a:cubicBezTo>
                  <a:cubicBezTo>
                    <a:pt x="70199" y="0"/>
                    <a:pt x="45625" y="10182"/>
                    <a:pt x="27918" y="27908"/>
                  </a:cubicBezTo>
                  <a:cubicBezTo>
                    <a:pt x="10106" y="45720"/>
                    <a:pt x="0" y="70199"/>
                    <a:pt x="0" y="95250"/>
                  </a:cubicBezTo>
                  <a:cubicBezTo>
                    <a:pt x="0" y="120301"/>
                    <a:pt x="10106" y="144875"/>
                    <a:pt x="27918" y="162582"/>
                  </a:cubicBezTo>
                  <a:cubicBezTo>
                    <a:pt x="45625" y="180394"/>
                    <a:pt x="70114" y="190500"/>
                    <a:pt x="95250" y="190500"/>
                  </a:cubicBezTo>
                  <a:cubicBezTo>
                    <a:pt x="120301" y="190500"/>
                    <a:pt x="144875" y="180394"/>
                    <a:pt x="162592" y="162582"/>
                  </a:cubicBezTo>
                  <a:cubicBezTo>
                    <a:pt x="180308" y="144875"/>
                    <a:pt x="190500" y="120387"/>
                    <a:pt x="190500" y="95250"/>
                  </a:cubicBezTo>
                  <a:cubicBezTo>
                    <a:pt x="190500" y="70199"/>
                    <a:pt x="180318" y="45625"/>
                    <a:pt x="162592" y="27908"/>
                  </a:cubicBezTo>
                  <a:close/>
                </a:path>
              </a:pathLst>
            </a:custGeom>
            <a:solidFill>
              <a:schemeClr val="tx2"/>
            </a:solid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FD6D2D-F69E-4927-A56D-BA2F30D43A87}"/>
                </a:ext>
              </a:extLst>
            </p:cNvPr>
            <p:cNvSpPr/>
            <p:nvPr/>
          </p:nvSpPr>
          <p:spPr>
            <a:xfrm>
              <a:off x="-7288131" y="3499206"/>
              <a:ext cx="495300" cy="190500"/>
            </a:xfrm>
            <a:custGeom>
              <a:avLst/>
              <a:gdLst>
                <a:gd name="connsiteX0" fmla="*/ 400050 w 495300"/>
                <a:gd name="connsiteY0" fmla="*/ 0 h 190500"/>
                <a:gd name="connsiteX1" fmla="*/ 95250 w 495300"/>
                <a:gd name="connsiteY1" fmla="*/ 0 h 190500"/>
                <a:gd name="connsiteX2" fmla="*/ 0 w 495300"/>
                <a:gd name="connsiteY2" fmla="*/ 95250 h 190500"/>
                <a:gd name="connsiteX3" fmla="*/ 95250 w 495300"/>
                <a:gd name="connsiteY3" fmla="*/ 190500 h 190500"/>
                <a:gd name="connsiteX4" fmla="*/ 400050 w 495300"/>
                <a:gd name="connsiteY4" fmla="*/ 190500 h 190500"/>
                <a:gd name="connsiteX5" fmla="*/ 495300 w 495300"/>
                <a:gd name="connsiteY5" fmla="*/ 95250 h 190500"/>
                <a:gd name="connsiteX6" fmla="*/ 400050 w 495300"/>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190500">
                  <a:moveTo>
                    <a:pt x="400050" y="0"/>
                  </a:moveTo>
                  <a:lnTo>
                    <a:pt x="95250" y="0"/>
                  </a:lnTo>
                  <a:cubicBezTo>
                    <a:pt x="42653" y="0"/>
                    <a:pt x="0" y="42653"/>
                    <a:pt x="0" y="95250"/>
                  </a:cubicBezTo>
                  <a:cubicBezTo>
                    <a:pt x="0" y="147847"/>
                    <a:pt x="42653" y="190500"/>
                    <a:pt x="95250" y="190500"/>
                  </a:cubicBezTo>
                  <a:lnTo>
                    <a:pt x="400050" y="190500"/>
                  </a:lnTo>
                  <a:cubicBezTo>
                    <a:pt x="452647" y="190500"/>
                    <a:pt x="495300" y="147847"/>
                    <a:pt x="495300" y="95250"/>
                  </a:cubicBezTo>
                  <a:cubicBezTo>
                    <a:pt x="495300" y="42653"/>
                    <a:pt x="452657" y="0"/>
                    <a:pt x="400050" y="0"/>
                  </a:cubicBezTo>
                  <a:close/>
                </a:path>
              </a:pathLst>
            </a:custGeom>
            <a:solidFill>
              <a:schemeClr val="tx2"/>
            </a:solid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9082C78-A204-4FF8-813D-34E45E49449B}"/>
                </a:ext>
              </a:extLst>
            </p:cNvPr>
            <p:cNvSpPr/>
            <p:nvPr/>
          </p:nvSpPr>
          <p:spPr>
            <a:xfrm>
              <a:off x="-7288131" y="3041958"/>
              <a:ext cx="847725" cy="190500"/>
            </a:xfrm>
            <a:custGeom>
              <a:avLst/>
              <a:gdLst>
                <a:gd name="connsiteX0" fmla="*/ 760162 w 847725"/>
                <a:gd name="connsiteY0" fmla="*/ 0 h 190500"/>
                <a:gd name="connsiteX1" fmla="*/ 95250 w 847725"/>
                <a:gd name="connsiteY1" fmla="*/ 0 h 190500"/>
                <a:gd name="connsiteX2" fmla="*/ 0 w 847725"/>
                <a:gd name="connsiteY2" fmla="*/ 95250 h 190500"/>
                <a:gd name="connsiteX3" fmla="*/ 95250 w 847725"/>
                <a:gd name="connsiteY3" fmla="*/ 190500 h 190500"/>
                <a:gd name="connsiteX4" fmla="*/ 760162 w 847725"/>
                <a:gd name="connsiteY4" fmla="*/ 190500 h 190500"/>
                <a:gd name="connsiteX5" fmla="*/ 855412 w 847725"/>
                <a:gd name="connsiteY5" fmla="*/ 95250 h 190500"/>
                <a:gd name="connsiteX6" fmla="*/ 760162 w 84772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725" h="190500">
                  <a:moveTo>
                    <a:pt x="760162" y="0"/>
                  </a:moveTo>
                  <a:lnTo>
                    <a:pt x="95250" y="0"/>
                  </a:lnTo>
                  <a:cubicBezTo>
                    <a:pt x="42653" y="0"/>
                    <a:pt x="0" y="42653"/>
                    <a:pt x="0" y="95250"/>
                  </a:cubicBezTo>
                  <a:cubicBezTo>
                    <a:pt x="0" y="147847"/>
                    <a:pt x="42653" y="190500"/>
                    <a:pt x="95250" y="190500"/>
                  </a:cubicBezTo>
                  <a:lnTo>
                    <a:pt x="760162" y="190500"/>
                  </a:lnTo>
                  <a:cubicBezTo>
                    <a:pt x="812759" y="190500"/>
                    <a:pt x="855412" y="147847"/>
                    <a:pt x="855412" y="95250"/>
                  </a:cubicBezTo>
                  <a:cubicBezTo>
                    <a:pt x="855412" y="42653"/>
                    <a:pt x="812759" y="0"/>
                    <a:pt x="760162" y="0"/>
                  </a:cubicBezTo>
                  <a:close/>
                </a:path>
              </a:pathLst>
            </a:custGeom>
            <a:solidFill>
              <a:schemeClr val="tx2"/>
            </a:solidFill>
            <a:ln w="9525" cap="flat">
              <a:noFill/>
              <a:prstDash val="solid"/>
              <a:miter/>
            </a:ln>
          </p:spPr>
          <p:txBody>
            <a:bodyPr rtlCol="0" anchor="ctr"/>
            <a:lstStyle/>
            <a:p>
              <a:endParaRPr lang="en-US" dirty="0"/>
            </a:p>
          </p:txBody>
        </p:sp>
      </p:grpSp>
      <p:sp>
        <p:nvSpPr>
          <p:cNvPr id="100" name="Rectangle 99">
            <a:extLst>
              <a:ext uri="{FF2B5EF4-FFF2-40B4-BE49-F238E27FC236}">
                <a16:creationId xmlns:a16="http://schemas.microsoft.com/office/drawing/2014/main" id="{F4A5D497-A480-4645-821E-5823B54F51B5}"/>
              </a:ext>
            </a:extLst>
          </p:cNvPr>
          <p:cNvSpPr/>
          <p:nvPr/>
        </p:nvSpPr>
        <p:spPr>
          <a:xfrm>
            <a:off x="7382885" y="2992685"/>
            <a:ext cx="2004441" cy="734227"/>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Self-learning courses from Simplilearn and Great Learning</a:t>
            </a:r>
          </a:p>
        </p:txBody>
      </p:sp>
      <p:sp>
        <p:nvSpPr>
          <p:cNvPr id="101" name="Rectangle 100">
            <a:extLst>
              <a:ext uri="{FF2B5EF4-FFF2-40B4-BE49-F238E27FC236}">
                <a16:creationId xmlns:a16="http://schemas.microsoft.com/office/drawing/2014/main" id="{70EBE968-9EAC-42AA-AC0E-B6FD2805FE7A}"/>
              </a:ext>
            </a:extLst>
          </p:cNvPr>
          <p:cNvSpPr/>
          <p:nvPr/>
        </p:nvSpPr>
        <p:spPr>
          <a:xfrm>
            <a:off x="9469672" y="3218541"/>
            <a:ext cx="1873116" cy="363912"/>
          </a:xfrm>
          <a:prstGeom prst="rect">
            <a:avLst/>
          </a:prstGeom>
        </p:spPr>
        <p:txBody>
          <a:bodyPr wrap="square" numCol="1" anchor="ctr">
            <a:noAutofit/>
          </a:bodyPr>
          <a:lstStyle/>
          <a:p>
            <a:pPr algn="ctr">
              <a:buClr>
                <a:schemeClr val="accent1"/>
              </a:buClr>
            </a:pPr>
            <a:r>
              <a:rPr lang="en-US" sz="1400" dirty="0">
                <a:latin typeface="Arial" panose="020B0604020202020204" pitchFamily="34" charset="0"/>
                <a:cs typeface="Arial" panose="020B0604020202020204" pitchFamily="34" charset="0"/>
              </a:rPr>
              <a:t>Trainer led programs with KREA and Edureka</a:t>
            </a:r>
          </a:p>
        </p:txBody>
      </p:sp>
      <p:sp>
        <p:nvSpPr>
          <p:cNvPr id="102" name="TextBox 101">
            <a:extLst>
              <a:ext uri="{FF2B5EF4-FFF2-40B4-BE49-F238E27FC236}">
                <a16:creationId xmlns:a16="http://schemas.microsoft.com/office/drawing/2014/main" id="{82798411-D151-4AE8-8644-EED3650D77A7}"/>
              </a:ext>
            </a:extLst>
          </p:cNvPr>
          <p:cNvSpPr txBox="1"/>
          <p:nvPr/>
        </p:nvSpPr>
        <p:spPr>
          <a:xfrm>
            <a:off x="3325176" y="5899272"/>
            <a:ext cx="627191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1 in 3 Employees at LatentView have a business degree</a:t>
            </a:r>
          </a:p>
        </p:txBody>
      </p:sp>
    </p:spTree>
    <p:extLst>
      <p:ext uri="{BB962C8B-B14F-4D97-AF65-F5344CB8AC3E}">
        <p14:creationId xmlns:p14="http://schemas.microsoft.com/office/powerpoint/2010/main" val="3878837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9C0563-7FF2-4741-82DE-8329FCD6C0D4}"/>
              </a:ext>
            </a:extLst>
          </p:cNvPr>
          <p:cNvSpPr>
            <a:spLocks noGrp="1"/>
          </p:cNvSpPr>
          <p:nvPr>
            <p:ph sz="quarter" idx="10"/>
          </p:nvPr>
        </p:nvSpPr>
        <p:spPr>
          <a:xfrm>
            <a:off x="3135086" y="2362200"/>
            <a:ext cx="5943600" cy="914400"/>
          </a:xfrm>
        </p:spPr>
        <p:txBody>
          <a:bodyPr/>
          <a:lstStyle/>
          <a:p>
            <a:r>
              <a:rPr lang="en-US" dirty="0"/>
              <a:t>How does LatentView Approach Client Engagements?</a:t>
            </a:r>
          </a:p>
        </p:txBody>
      </p:sp>
    </p:spTree>
    <p:extLst>
      <p:ext uri="{BB962C8B-B14F-4D97-AF65-F5344CB8AC3E}">
        <p14:creationId xmlns:p14="http://schemas.microsoft.com/office/powerpoint/2010/main" val="286931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B1A92-B027-49FA-BCB7-57C04FE0C053}"/>
              </a:ext>
            </a:extLst>
          </p:cNvPr>
          <p:cNvSpPr>
            <a:spLocks noGrp="1"/>
          </p:cNvSpPr>
          <p:nvPr>
            <p:ph type="title"/>
          </p:nvPr>
        </p:nvSpPr>
        <p:spPr/>
        <p:txBody>
          <a:bodyPr/>
          <a:lstStyle/>
          <a:p>
            <a:r>
              <a:rPr lang="en-US" dirty="0"/>
              <a:t>How does LatentView Approach Client Engagements?</a:t>
            </a:r>
          </a:p>
        </p:txBody>
      </p:sp>
      <p:sp>
        <p:nvSpPr>
          <p:cNvPr id="7" name="Rounded Rectangle 3">
            <a:extLst>
              <a:ext uri="{FF2B5EF4-FFF2-40B4-BE49-F238E27FC236}">
                <a16:creationId xmlns:a16="http://schemas.microsoft.com/office/drawing/2014/main" id="{FD201EAF-D685-4F07-8B6F-F3CD17DAFA71}"/>
              </a:ext>
            </a:extLst>
          </p:cNvPr>
          <p:cNvSpPr/>
          <p:nvPr/>
        </p:nvSpPr>
        <p:spPr>
          <a:xfrm>
            <a:off x="6225868" y="621624"/>
            <a:ext cx="5029200" cy="5669280"/>
          </a:xfrm>
          <a:prstGeom prst="roundRect">
            <a:avLst>
              <a:gd name="adj" fmla="val 0"/>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Segoe UI Light" panose="020B0502040204020203" pitchFamily="34" charset="0"/>
              <a:cs typeface="Segoe UI Light" panose="020B0502040204020203" pitchFamily="34" charset="0"/>
            </a:endParaRPr>
          </a:p>
        </p:txBody>
      </p:sp>
      <p:sp>
        <p:nvSpPr>
          <p:cNvPr id="8" name="Rounded Rectangle 5">
            <a:extLst>
              <a:ext uri="{FF2B5EF4-FFF2-40B4-BE49-F238E27FC236}">
                <a16:creationId xmlns:a16="http://schemas.microsoft.com/office/drawing/2014/main" id="{8B76B0B0-9C76-45C6-A185-57D93C8BDDF3}"/>
              </a:ext>
            </a:extLst>
          </p:cNvPr>
          <p:cNvSpPr/>
          <p:nvPr/>
        </p:nvSpPr>
        <p:spPr>
          <a:xfrm>
            <a:off x="2908237" y="623471"/>
            <a:ext cx="3017520" cy="5669280"/>
          </a:xfrm>
          <a:prstGeom prst="roundRect">
            <a:avLst>
              <a:gd name="adj" fmla="val 0"/>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7F3F0D86-B040-47F2-B428-75282520C27D}"/>
              </a:ext>
            </a:extLst>
          </p:cNvPr>
          <p:cNvGrpSpPr/>
          <p:nvPr/>
        </p:nvGrpSpPr>
        <p:grpSpPr>
          <a:xfrm>
            <a:off x="265447" y="1118967"/>
            <a:ext cx="11274512" cy="916924"/>
            <a:chOff x="265447" y="1118967"/>
            <a:chExt cx="11274512" cy="916924"/>
          </a:xfrm>
        </p:grpSpPr>
        <p:sp>
          <p:nvSpPr>
            <p:cNvPr id="6" name="Rectangle: Rounded Corners 5">
              <a:extLst>
                <a:ext uri="{FF2B5EF4-FFF2-40B4-BE49-F238E27FC236}">
                  <a16:creationId xmlns:a16="http://schemas.microsoft.com/office/drawing/2014/main" id="{68E87C46-C58E-47BD-BC56-879C3A34231D}"/>
                </a:ext>
              </a:extLst>
            </p:cNvPr>
            <p:cNvSpPr/>
            <p:nvPr/>
          </p:nvSpPr>
          <p:spPr>
            <a:xfrm>
              <a:off x="265447" y="1121491"/>
              <a:ext cx="11274512"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latin typeface="Segoe UI Semibold" panose="020B0702040204020203" pitchFamily="34" charset="0"/>
              </a:endParaRPr>
            </a:p>
          </p:txBody>
        </p:sp>
        <p:sp>
          <p:nvSpPr>
            <p:cNvPr id="9" name="Rectangle 8">
              <a:extLst>
                <a:ext uri="{FF2B5EF4-FFF2-40B4-BE49-F238E27FC236}">
                  <a16:creationId xmlns:a16="http://schemas.microsoft.com/office/drawing/2014/main" id="{17B9CB6E-6526-44BF-94A0-E73A4E387C1A}"/>
                </a:ext>
              </a:extLst>
            </p:cNvPr>
            <p:cNvSpPr/>
            <p:nvPr/>
          </p:nvSpPr>
          <p:spPr>
            <a:xfrm>
              <a:off x="2908240" y="1120813"/>
              <a:ext cx="301752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Over reliance on Domain Knowledge leads to Rigidity in Approach</a:t>
              </a:r>
            </a:p>
          </p:txBody>
        </p:sp>
        <p:sp>
          <p:nvSpPr>
            <p:cNvPr id="10" name="Rectangle 9">
              <a:extLst>
                <a:ext uri="{FF2B5EF4-FFF2-40B4-BE49-F238E27FC236}">
                  <a16:creationId xmlns:a16="http://schemas.microsoft.com/office/drawing/2014/main" id="{DEE26612-A09A-4B7C-B3D8-FC541CE1DBF8}"/>
                </a:ext>
              </a:extLst>
            </p:cNvPr>
            <p:cNvSpPr/>
            <p:nvPr/>
          </p:nvSpPr>
          <p:spPr>
            <a:xfrm>
              <a:off x="6225870" y="1118967"/>
              <a:ext cx="50292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We believe that every organization is unique, our customer knows their business best and service provider's understanding of fundamental principles in the domain can get the best of both worlds to build a robust solution.</a:t>
              </a:r>
            </a:p>
          </p:txBody>
        </p:sp>
        <p:sp>
          <p:nvSpPr>
            <p:cNvPr id="13" name="TextBox 12">
              <a:extLst>
                <a:ext uri="{FF2B5EF4-FFF2-40B4-BE49-F238E27FC236}">
                  <a16:creationId xmlns:a16="http://schemas.microsoft.com/office/drawing/2014/main" id="{7B26CE70-BE76-493D-98CB-17218FE58719}"/>
                </a:ext>
              </a:extLst>
            </p:cNvPr>
            <p:cNvSpPr txBox="1"/>
            <p:nvPr/>
          </p:nvSpPr>
          <p:spPr>
            <a:xfrm>
              <a:off x="494489" y="1130197"/>
              <a:ext cx="2103120" cy="738664"/>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Bias of Domain Knowledge: Fitting a Square Peg to a Round Hole </a:t>
              </a:r>
            </a:p>
          </p:txBody>
        </p:sp>
      </p:grpSp>
      <p:grpSp>
        <p:nvGrpSpPr>
          <p:cNvPr id="3" name="Group 2">
            <a:extLst>
              <a:ext uri="{FF2B5EF4-FFF2-40B4-BE49-F238E27FC236}">
                <a16:creationId xmlns:a16="http://schemas.microsoft.com/office/drawing/2014/main" id="{43DB6307-82A3-45D7-8688-5391B1C31675}"/>
              </a:ext>
            </a:extLst>
          </p:cNvPr>
          <p:cNvGrpSpPr/>
          <p:nvPr/>
        </p:nvGrpSpPr>
        <p:grpSpPr>
          <a:xfrm>
            <a:off x="265447" y="2137991"/>
            <a:ext cx="11274512" cy="914400"/>
            <a:chOff x="265447" y="2137991"/>
            <a:chExt cx="11274512" cy="914400"/>
          </a:xfrm>
        </p:grpSpPr>
        <p:sp>
          <p:nvSpPr>
            <p:cNvPr id="17" name="Rectangle: Rounded Corners 16">
              <a:extLst>
                <a:ext uri="{FF2B5EF4-FFF2-40B4-BE49-F238E27FC236}">
                  <a16:creationId xmlns:a16="http://schemas.microsoft.com/office/drawing/2014/main" id="{3299872C-DF37-4515-BE4F-7C6DABE42F75}"/>
                </a:ext>
              </a:extLst>
            </p:cNvPr>
            <p:cNvSpPr/>
            <p:nvPr/>
          </p:nvSpPr>
          <p:spPr>
            <a:xfrm>
              <a:off x="265447" y="2137991"/>
              <a:ext cx="11274512"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latin typeface="Segoe UI Semibold" panose="020B0702040204020203" pitchFamily="34" charset="0"/>
              </a:endParaRPr>
            </a:p>
          </p:txBody>
        </p:sp>
        <p:sp>
          <p:nvSpPr>
            <p:cNvPr id="11" name="Rectangle 10">
              <a:extLst>
                <a:ext uri="{FF2B5EF4-FFF2-40B4-BE49-F238E27FC236}">
                  <a16:creationId xmlns:a16="http://schemas.microsoft.com/office/drawing/2014/main" id="{ADC48F33-850B-4A9A-B26B-F2352E7DC1BB}"/>
                </a:ext>
              </a:extLst>
            </p:cNvPr>
            <p:cNvSpPr/>
            <p:nvPr/>
          </p:nvSpPr>
          <p:spPr>
            <a:xfrm>
              <a:off x="2908237" y="2137991"/>
              <a:ext cx="301752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Too much focus on technology and tools rather than data &amp; numbers that make up the platform</a:t>
              </a:r>
            </a:p>
          </p:txBody>
        </p:sp>
        <p:sp>
          <p:nvSpPr>
            <p:cNvPr id="12" name="Rectangle 11">
              <a:extLst>
                <a:ext uri="{FF2B5EF4-FFF2-40B4-BE49-F238E27FC236}">
                  <a16:creationId xmlns:a16="http://schemas.microsoft.com/office/drawing/2014/main" id="{E8A0114C-1EC6-4B26-90F7-2B8B882BEA7B}"/>
                </a:ext>
              </a:extLst>
            </p:cNvPr>
            <p:cNvSpPr/>
            <p:nvPr/>
          </p:nvSpPr>
          <p:spPr>
            <a:xfrm>
              <a:off x="6225868" y="2137991"/>
              <a:ext cx="50292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Reconciliation of data across source and EDW is pivotal in to building a trustworthy platform. Knowledge gained by experience in building analytics solutions for multinational companies </a:t>
              </a:r>
            </a:p>
          </p:txBody>
        </p:sp>
        <p:sp>
          <p:nvSpPr>
            <p:cNvPr id="21" name="TextBox 20">
              <a:extLst>
                <a:ext uri="{FF2B5EF4-FFF2-40B4-BE49-F238E27FC236}">
                  <a16:creationId xmlns:a16="http://schemas.microsoft.com/office/drawing/2014/main" id="{6D3FC4AD-9631-4DBD-839D-F4C9F10B6E0E}"/>
                </a:ext>
              </a:extLst>
            </p:cNvPr>
            <p:cNvSpPr txBox="1"/>
            <p:nvPr/>
          </p:nvSpPr>
          <p:spPr>
            <a:xfrm>
              <a:off x="494489" y="2268124"/>
              <a:ext cx="2103120"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Technology is an Enabler, not an End in Itself</a:t>
              </a:r>
            </a:p>
          </p:txBody>
        </p:sp>
      </p:grpSp>
      <p:grpSp>
        <p:nvGrpSpPr>
          <p:cNvPr id="5" name="Group 4">
            <a:extLst>
              <a:ext uri="{FF2B5EF4-FFF2-40B4-BE49-F238E27FC236}">
                <a16:creationId xmlns:a16="http://schemas.microsoft.com/office/drawing/2014/main" id="{BBF81931-1E92-4020-8BBF-1677756709D9}"/>
              </a:ext>
            </a:extLst>
          </p:cNvPr>
          <p:cNvGrpSpPr/>
          <p:nvPr/>
        </p:nvGrpSpPr>
        <p:grpSpPr>
          <a:xfrm>
            <a:off x="265447" y="3154491"/>
            <a:ext cx="11274512" cy="914400"/>
            <a:chOff x="265447" y="3154491"/>
            <a:chExt cx="11274512" cy="914400"/>
          </a:xfrm>
        </p:grpSpPr>
        <p:sp>
          <p:nvSpPr>
            <p:cNvPr id="18" name="Rectangle: Rounded Corners 17">
              <a:extLst>
                <a:ext uri="{FF2B5EF4-FFF2-40B4-BE49-F238E27FC236}">
                  <a16:creationId xmlns:a16="http://schemas.microsoft.com/office/drawing/2014/main" id="{A4AB0630-B95E-403A-A10F-16844C821D83}"/>
                </a:ext>
              </a:extLst>
            </p:cNvPr>
            <p:cNvSpPr/>
            <p:nvPr/>
          </p:nvSpPr>
          <p:spPr>
            <a:xfrm>
              <a:off x="265447" y="3154491"/>
              <a:ext cx="11274512"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latin typeface="Segoe UI Semibold" panose="020B0702040204020203" pitchFamily="34" charset="0"/>
              </a:endParaRPr>
            </a:p>
          </p:txBody>
        </p:sp>
        <p:sp>
          <p:nvSpPr>
            <p:cNvPr id="22" name="TextBox 21">
              <a:extLst>
                <a:ext uri="{FF2B5EF4-FFF2-40B4-BE49-F238E27FC236}">
                  <a16:creationId xmlns:a16="http://schemas.microsoft.com/office/drawing/2014/main" id="{43A30DE4-FCD4-4395-9B45-0037274EB89D}"/>
                </a:ext>
              </a:extLst>
            </p:cNvPr>
            <p:cNvSpPr txBox="1"/>
            <p:nvPr/>
          </p:nvSpPr>
          <p:spPr>
            <a:xfrm>
              <a:off x="494489" y="3269083"/>
              <a:ext cx="2103120" cy="738664"/>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User centric approach for Architecting a 'Fit for Purpose' EDW</a:t>
              </a:r>
            </a:p>
          </p:txBody>
        </p:sp>
        <p:sp>
          <p:nvSpPr>
            <p:cNvPr id="26" name="Rectangle 25">
              <a:extLst>
                <a:ext uri="{FF2B5EF4-FFF2-40B4-BE49-F238E27FC236}">
                  <a16:creationId xmlns:a16="http://schemas.microsoft.com/office/drawing/2014/main" id="{A16B8FE9-5023-4134-B072-41ED8FB33484}"/>
                </a:ext>
              </a:extLst>
            </p:cNvPr>
            <p:cNvSpPr/>
            <p:nvPr/>
          </p:nvSpPr>
          <p:spPr>
            <a:xfrm>
              <a:off x="2908235" y="3154491"/>
              <a:ext cx="301752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Over emphasis on the best of breed technology components could lead to an over-engineered solution </a:t>
              </a:r>
            </a:p>
          </p:txBody>
        </p:sp>
        <p:sp>
          <p:nvSpPr>
            <p:cNvPr id="28" name="Rectangle 27">
              <a:extLst>
                <a:ext uri="{FF2B5EF4-FFF2-40B4-BE49-F238E27FC236}">
                  <a16:creationId xmlns:a16="http://schemas.microsoft.com/office/drawing/2014/main" id="{D93C688F-8BE4-4AD1-8CC1-A96BB66FA1AC}"/>
                </a:ext>
              </a:extLst>
            </p:cNvPr>
            <p:cNvSpPr/>
            <p:nvPr/>
          </p:nvSpPr>
          <p:spPr>
            <a:xfrm>
              <a:off x="6225868" y="3154491"/>
              <a:ext cx="50292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We take a workload centric approach that utilizes technology components in an optimal fashion to provide the best possible user experience</a:t>
              </a:r>
            </a:p>
          </p:txBody>
        </p:sp>
      </p:grpSp>
      <p:grpSp>
        <p:nvGrpSpPr>
          <p:cNvPr id="14" name="Group 13">
            <a:extLst>
              <a:ext uri="{FF2B5EF4-FFF2-40B4-BE49-F238E27FC236}">
                <a16:creationId xmlns:a16="http://schemas.microsoft.com/office/drawing/2014/main" id="{AC386883-8C96-4E9D-A5D3-C90119CAA884}"/>
              </a:ext>
            </a:extLst>
          </p:cNvPr>
          <p:cNvGrpSpPr/>
          <p:nvPr/>
        </p:nvGrpSpPr>
        <p:grpSpPr>
          <a:xfrm>
            <a:off x="265447" y="4170991"/>
            <a:ext cx="11274512" cy="914400"/>
            <a:chOff x="265447" y="4170991"/>
            <a:chExt cx="11274512" cy="914400"/>
          </a:xfrm>
        </p:grpSpPr>
        <p:sp>
          <p:nvSpPr>
            <p:cNvPr id="19" name="Rectangle: Rounded Corners 18">
              <a:extLst>
                <a:ext uri="{FF2B5EF4-FFF2-40B4-BE49-F238E27FC236}">
                  <a16:creationId xmlns:a16="http://schemas.microsoft.com/office/drawing/2014/main" id="{B263A3FC-4FE3-470B-B05B-014F2E387C6D}"/>
                </a:ext>
              </a:extLst>
            </p:cNvPr>
            <p:cNvSpPr/>
            <p:nvPr/>
          </p:nvSpPr>
          <p:spPr>
            <a:xfrm>
              <a:off x="265447" y="4170991"/>
              <a:ext cx="11274512"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latin typeface="Segoe UI Semibold" panose="020B0702040204020203" pitchFamily="34" charset="0"/>
              </a:endParaRPr>
            </a:p>
          </p:txBody>
        </p:sp>
        <p:sp>
          <p:nvSpPr>
            <p:cNvPr id="23" name="TextBox 22">
              <a:extLst>
                <a:ext uri="{FF2B5EF4-FFF2-40B4-BE49-F238E27FC236}">
                  <a16:creationId xmlns:a16="http://schemas.microsoft.com/office/drawing/2014/main" id="{1FA5C1B4-B3D2-445F-9BAA-674CFFD827CC}"/>
                </a:ext>
              </a:extLst>
            </p:cNvPr>
            <p:cNvSpPr txBox="1"/>
            <p:nvPr/>
          </p:nvSpPr>
          <p:spPr>
            <a:xfrm>
              <a:off x="494489" y="4288535"/>
              <a:ext cx="2103120" cy="738664"/>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Testing &amp; Quality Assurance as a First-Class Citizen</a:t>
              </a:r>
            </a:p>
          </p:txBody>
        </p:sp>
        <p:sp>
          <p:nvSpPr>
            <p:cNvPr id="27" name="Rectangle 26">
              <a:extLst>
                <a:ext uri="{FF2B5EF4-FFF2-40B4-BE49-F238E27FC236}">
                  <a16:creationId xmlns:a16="http://schemas.microsoft.com/office/drawing/2014/main" id="{F418643B-3648-4E77-892C-EC00C225818B}"/>
                </a:ext>
              </a:extLst>
            </p:cNvPr>
            <p:cNvSpPr/>
            <p:nvPr/>
          </p:nvSpPr>
          <p:spPr>
            <a:xfrm>
              <a:off x="2908234" y="4170991"/>
              <a:ext cx="301752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Testing &amp; Quality Assurance is underestimated and typically undercut on aggressive timelines</a:t>
              </a:r>
            </a:p>
          </p:txBody>
        </p:sp>
        <p:sp>
          <p:nvSpPr>
            <p:cNvPr id="29" name="Rectangle 28">
              <a:extLst>
                <a:ext uri="{FF2B5EF4-FFF2-40B4-BE49-F238E27FC236}">
                  <a16:creationId xmlns:a16="http://schemas.microsoft.com/office/drawing/2014/main" id="{9F2E58F3-A0D7-4B03-8DD0-1D16166721C7}"/>
                </a:ext>
              </a:extLst>
            </p:cNvPr>
            <p:cNvSpPr/>
            <p:nvPr/>
          </p:nvSpPr>
          <p:spPr>
            <a:xfrm>
              <a:off x="6225868" y="4170991"/>
              <a:ext cx="50292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Robust Testing &amp; Quality Assurance mechanism so that the system is built right the first time and can accommodate changes gracefully</a:t>
              </a:r>
            </a:p>
          </p:txBody>
        </p:sp>
      </p:grpSp>
      <p:grpSp>
        <p:nvGrpSpPr>
          <p:cNvPr id="15" name="Group 14">
            <a:extLst>
              <a:ext uri="{FF2B5EF4-FFF2-40B4-BE49-F238E27FC236}">
                <a16:creationId xmlns:a16="http://schemas.microsoft.com/office/drawing/2014/main" id="{CD189912-827E-4E41-9084-B5A7827CFFB5}"/>
              </a:ext>
            </a:extLst>
          </p:cNvPr>
          <p:cNvGrpSpPr/>
          <p:nvPr/>
        </p:nvGrpSpPr>
        <p:grpSpPr>
          <a:xfrm>
            <a:off x="265447" y="5187491"/>
            <a:ext cx="11274512" cy="926243"/>
            <a:chOff x="265447" y="5187491"/>
            <a:chExt cx="11274512" cy="926243"/>
          </a:xfrm>
        </p:grpSpPr>
        <p:sp>
          <p:nvSpPr>
            <p:cNvPr id="20" name="Rectangle: Rounded Corners 19">
              <a:extLst>
                <a:ext uri="{FF2B5EF4-FFF2-40B4-BE49-F238E27FC236}">
                  <a16:creationId xmlns:a16="http://schemas.microsoft.com/office/drawing/2014/main" id="{46CAA203-8793-41E5-8A33-2DB4D87E57B4}"/>
                </a:ext>
              </a:extLst>
            </p:cNvPr>
            <p:cNvSpPr/>
            <p:nvPr/>
          </p:nvSpPr>
          <p:spPr>
            <a:xfrm>
              <a:off x="265447" y="5187491"/>
              <a:ext cx="11274512"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latin typeface="Segoe UI Semibold" panose="020B0702040204020203" pitchFamily="34" charset="0"/>
              </a:endParaRPr>
            </a:p>
          </p:txBody>
        </p:sp>
        <p:sp>
          <p:nvSpPr>
            <p:cNvPr id="25" name="TextBox 24">
              <a:extLst>
                <a:ext uri="{FF2B5EF4-FFF2-40B4-BE49-F238E27FC236}">
                  <a16:creationId xmlns:a16="http://schemas.microsoft.com/office/drawing/2014/main" id="{B5158B2D-12B4-41C8-970E-6340334DFC18}"/>
                </a:ext>
              </a:extLst>
            </p:cNvPr>
            <p:cNvSpPr txBox="1"/>
            <p:nvPr/>
          </p:nvSpPr>
          <p:spPr>
            <a:xfrm>
              <a:off x="494489" y="5301509"/>
              <a:ext cx="2103120"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Business has a bigger role to play than just sign-off</a:t>
              </a:r>
            </a:p>
          </p:txBody>
        </p:sp>
        <p:sp>
          <p:nvSpPr>
            <p:cNvPr id="30" name="Rectangle 29">
              <a:extLst>
                <a:ext uri="{FF2B5EF4-FFF2-40B4-BE49-F238E27FC236}">
                  <a16:creationId xmlns:a16="http://schemas.microsoft.com/office/drawing/2014/main" id="{4A2A9692-94E0-49B9-9557-D2E685F2A12E}"/>
                </a:ext>
              </a:extLst>
            </p:cNvPr>
            <p:cNvSpPr/>
            <p:nvPr/>
          </p:nvSpPr>
          <p:spPr>
            <a:xfrm>
              <a:off x="2908234" y="5199334"/>
              <a:ext cx="301752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Treating transformation as an IT initiative which alienates the business stakeholders, with their involvement restricted to UAT and sign-off</a:t>
              </a:r>
            </a:p>
          </p:txBody>
        </p:sp>
        <p:sp>
          <p:nvSpPr>
            <p:cNvPr id="31" name="Rectangle 30">
              <a:extLst>
                <a:ext uri="{FF2B5EF4-FFF2-40B4-BE49-F238E27FC236}">
                  <a16:creationId xmlns:a16="http://schemas.microsoft.com/office/drawing/2014/main" id="{76470D11-723E-4084-917D-530426519DD8}"/>
                </a:ext>
              </a:extLst>
            </p:cNvPr>
            <p:cNvSpPr/>
            <p:nvPr/>
          </p:nvSpPr>
          <p:spPr>
            <a:xfrm>
              <a:off x="6217170" y="5188616"/>
              <a:ext cx="50292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dirty="0">
                  <a:latin typeface="Arial" panose="020B0604020202020204" pitchFamily="34" charset="0"/>
                  <a:cs typeface="Arial" panose="020B0604020202020204" pitchFamily="34" charset="0"/>
                </a:rPr>
                <a:t>In our experience, bringing Business &amp; IT teams together through every milestone of execution of the project helps get timely business inputs that has better chance of end-solution being adopted and accepted better</a:t>
              </a:r>
            </a:p>
          </p:txBody>
        </p:sp>
      </p:grpSp>
      <p:sp>
        <p:nvSpPr>
          <p:cNvPr id="32" name="TextBox 31">
            <a:extLst>
              <a:ext uri="{FF2B5EF4-FFF2-40B4-BE49-F238E27FC236}">
                <a16:creationId xmlns:a16="http://schemas.microsoft.com/office/drawing/2014/main" id="{86AA70E8-B9C1-415B-AB96-CB2233DD0C2E}"/>
              </a:ext>
            </a:extLst>
          </p:cNvPr>
          <p:cNvSpPr txBox="1"/>
          <p:nvPr/>
        </p:nvSpPr>
        <p:spPr>
          <a:xfrm>
            <a:off x="3365434" y="698799"/>
            <a:ext cx="2103120"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Typical Approach</a:t>
            </a:r>
          </a:p>
        </p:txBody>
      </p:sp>
      <p:sp>
        <p:nvSpPr>
          <p:cNvPr id="33" name="TextBox 32">
            <a:extLst>
              <a:ext uri="{FF2B5EF4-FFF2-40B4-BE49-F238E27FC236}">
                <a16:creationId xmlns:a16="http://schemas.microsoft.com/office/drawing/2014/main" id="{75180E64-EF7E-4D14-9754-D3A5D614F38E}"/>
              </a:ext>
            </a:extLst>
          </p:cNvPr>
          <p:cNvSpPr txBox="1"/>
          <p:nvPr/>
        </p:nvSpPr>
        <p:spPr>
          <a:xfrm>
            <a:off x="7485525" y="695106"/>
            <a:ext cx="2492490"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LatentView Approach</a:t>
            </a:r>
          </a:p>
        </p:txBody>
      </p:sp>
    </p:spTree>
    <p:extLst>
      <p:ext uri="{BB962C8B-B14F-4D97-AF65-F5344CB8AC3E}">
        <p14:creationId xmlns:p14="http://schemas.microsoft.com/office/powerpoint/2010/main" val="429169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852C-D7B7-4AE3-A238-01C560A0F5F4}"/>
              </a:ext>
            </a:extLst>
          </p:cNvPr>
          <p:cNvSpPr>
            <a:spLocks noGrp="1"/>
          </p:cNvSpPr>
          <p:nvPr>
            <p:ph type="title"/>
          </p:nvPr>
        </p:nvSpPr>
        <p:spPr/>
        <p:txBody>
          <a:bodyPr/>
          <a:lstStyle/>
          <a:p>
            <a:r>
              <a:rPr lang="en-US" dirty="0"/>
              <a:t>Leading Asset Management Firm: Context and Challenges</a:t>
            </a:r>
            <a:endParaRPr lang="en-IN" dirty="0"/>
          </a:p>
        </p:txBody>
      </p:sp>
      <p:sp>
        <p:nvSpPr>
          <p:cNvPr id="4" name="Rectangle 3">
            <a:extLst>
              <a:ext uri="{FF2B5EF4-FFF2-40B4-BE49-F238E27FC236}">
                <a16:creationId xmlns:a16="http://schemas.microsoft.com/office/drawing/2014/main" id="{459F3D84-D4EA-43A6-B059-EC5272427F77}"/>
              </a:ext>
            </a:extLst>
          </p:cNvPr>
          <p:cNvSpPr/>
          <p:nvPr/>
        </p:nvSpPr>
        <p:spPr>
          <a:xfrm>
            <a:off x="223838" y="846389"/>
            <a:ext cx="1429314" cy="13234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Business Context</a:t>
            </a:r>
            <a:endParaRPr lang="en-IN"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0969CF9-EF32-4C2A-BB58-CF43C0F7A341}"/>
              </a:ext>
            </a:extLst>
          </p:cNvPr>
          <p:cNvSpPr/>
          <p:nvPr/>
        </p:nvSpPr>
        <p:spPr>
          <a:xfrm>
            <a:off x="1653152" y="846390"/>
            <a:ext cx="10156556" cy="1169551"/>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Second oldest member in the TAMP industry</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~$50Bn </a:t>
            </a:r>
            <a:r>
              <a:rPr lang="en-US" sz="1400" dirty="0">
                <a:latin typeface="Arial" panose="020B0604020202020204" pitchFamily="34" charset="0"/>
                <a:cs typeface="Arial" panose="020B0604020202020204" pitchFamily="34" charset="0"/>
              </a:rPr>
              <a:t>in assets value</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8000+ </a:t>
            </a:r>
            <a:r>
              <a:rPr lang="en-US" sz="1400" dirty="0">
                <a:latin typeface="Arial" panose="020B0604020202020204" pitchFamily="34" charset="0"/>
                <a:cs typeface="Arial" panose="020B0604020202020204" pitchFamily="34" charset="0"/>
              </a:rPr>
              <a:t>financial advisors all over U.S.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Our Client has embarked on a </a:t>
            </a:r>
            <a:r>
              <a:rPr lang="en-US" sz="1400" b="1" dirty="0">
                <a:latin typeface="Arial" panose="020B0604020202020204" pitchFamily="34" charset="0"/>
                <a:cs typeface="Arial" panose="020B0604020202020204" pitchFamily="34" charset="0"/>
              </a:rPr>
              <a:t>digital transformation journey </a:t>
            </a:r>
            <a:r>
              <a:rPr lang="en-US" sz="1400" dirty="0">
                <a:latin typeface="Arial" panose="020B0604020202020204" pitchFamily="34" charset="0"/>
                <a:cs typeface="Arial" panose="020B0604020202020204" pitchFamily="34" charset="0"/>
              </a:rPr>
              <a:t>and started collecting huge amounts of data, but the challenge was that, business didn’t leverage this for decision-making. </a:t>
            </a:r>
          </a:p>
        </p:txBody>
      </p:sp>
      <p:sp>
        <p:nvSpPr>
          <p:cNvPr id="6" name="Rectangle 5">
            <a:extLst>
              <a:ext uri="{FF2B5EF4-FFF2-40B4-BE49-F238E27FC236}">
                <a16:creationId xmlns:a16="http://schemas.microsoft.com/office/drawing/2014/main" id="{E921B9C9-7D52-48A8-8DC8-BA4AEC7FF258}"/>
              </a:ext>
            </a:extLst>
          </p:cNvPr>
          <p:cNvSpPr/>
          <p:nvPr/>
        </p:nvSpPr>
        <p:spPr>
          <a:xfrm>
            <a:off x="223838" y="2538065"/>
            <a:ext cx="1429314" cy="830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Client CIO Commitment</a:t>
            </a:r>
            <a:endParaRPr lang="en-IN" sz="1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8C26CAB-EF2E-4644-8E73-330E42AC0A5B}"/>
              </a:ext>
            </a:extLst>
          </p:cNvPr>
          <p:cNvSpPr/>
          <p:nvPr/>
        </p:nvSpPr>
        <p:spPr>
          <a:xfrm>
            <a:off x="1653152" y="2538065"/>
            <a:ext cx="10156556" cy="738664"/>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US" sz="1400" b="1" i="1" dirty="0">
                <a:latin typeface="Arial" panose="020B0604020202020204" pitchFamily="34" charset="0"/>
                <a:cs typeface="Arial" panose="020B0604020202020204" pitchFamily="34" charset="0"/>
              </a:rPr>
              <a:t>Vision</a:t>
            </a:r>
            <a:r>
              <a:rPr lang="en-US" sz="1400" dirty="0">
                <a:latin typeface="Arial" panose="020B0604020202020204" pitchFamily="34" charset="0"/>
                <a:cs typeface="Arial" panose="020B0604020202020204" pitchFamily="34" charset="0"/>
              </a:rPr>
              <a:t>: To build Best in class data and analytics platform for TAMP industry </a:t>
            </a:r>
          </a:p>
          <a:p>
            <a:pPr marL="285750" indent="-285750">
              <a:buFont typeface="Arial" panose="020B0604020202020204" pitchFamily="34" charset="0"/>
              <a:buChar char="•"/>
            </a:pPr>
            <a:r>
              <a:rPr lang="en-US" sz="1400" b="1" i="1" dirty="0">
                <a:latin typeface="Arial" panose="020B0604020202020204" pitchFamily="34" charset="0"/>
                <a:cs typeface="Arial" panose="020B0604020202020204" pitchFamily="34" charset="0"/>
              </a:rPr>
              <a:t>Culture</a:t>
            </a:r>
            <a:r>
              <a:rPr lang="en-US" sz="1400" dirty="0">
                <a:latin typeface="Arial" panose="020B0604020202020204" pitchFamily="34" charset="0"/>
                <a:cs typeface="Arial" panose="020B0604020202020204" pitchFamily="34" charset="0"/>
              </a:rPr>
              <a:t>: The team should think about what they can do better in every next day using Agile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Operations</a:t>
            </a:r>
            <a:r>
              <a:rPr lang="en-US" sz="1400" dirty="0">
                <a:latin typeface="Arial" panose="020B0604020202020204" pitchFamily="34" charset="0"/>
                <a:cs typeface="Arial" panose="020B0604020202020204" pitchFamily="34" charset="0"/>
              </a:rPr>
              <a:t>: Flexible in reaching out to CIO directly if we don’t get required information  </a:t>
            </a:r>
          </a:p>
        </p:txBody>
      </p:sp>
      <p:sp>
        <p:nvSpPr>
          <p:cNvPr id="10" name="Rectangle 9">
            <a:extLst>
              <a:ext uri="{FF2B5EF4-FFF2-40B4-BE49-F238E27FC236}">
                <a16:creationId xmlns:a16="http://schemas.microsoft.com/office/drawing/2014/main" id="{F3A03D5A-D3FA-4001-A602-7CC627407234}"/>
              </a:ext>
            </a:extLst>
          </p:cNvPr>
          <p:cNvSpPr/>
          <p:nvPr/>
        </p:nvSpPr>
        <p:spPr>
          <a:xfrm>
            <a:off x="223838" y="3708584"/>
            <a:ext cx="1429314" cy="156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Business Challenges</a:t>
            </a:r>
            <a:endParaRPr lang="en-IN"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F9C5CA-6540-4047-8525-7487AB016759}"/>
              </a:ext>
            </a:extLst>
          </p:cNvPr>
          <p:cNvSpPr/>
          <p:nvPr/>
        </p:nvSpPr>
        <p:spPr>
          <a:xfrm>
            <a:off x="1653152" y="3708585"/>
            <a:ext cx="10156556" cy="1384995"/>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Siloed data known only to the "individual" in the team</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Lot of manual activity. A monthly report took 12-14 days to generate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Each department had their own set of people to do reporting (Mostly Excel, PowerPoint)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Accelerated when they got listed and needed 1 team to go own the data</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Azure subscribed - What do we need, how should we work it through</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IT Vendor with a 400+ team couldn't take it forward (supporting Production applications, contact center)</a:t>
            </a:r>
          </a:p>
        </p:txBody>
      </p:sp>
    </p:spTree>
    <p:extLst>
      <p:ext uri="{BB962C8B-B14F-4D97-AF65-F5344CB8AC3E}">
        <p14:creationId xmlns:p14="http://schemas.microsoft.com/office/powerpoint/2010/main" val="3215799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A9AF3865-498D-4204-98C4-81F503CB7B89}"/>
              </a:ext>
            </a:extLst>
          </p:cNvPr>
          <p:cNvSpPr txBox="1">
            <a:spLocks/>
          </p:cNvSpPr>
          <p:nvPr/>
        </p:nvSpPr>
        <p:spPr bwMode="auto">
          <a:xfrm>
            <a:off x="336058" y="973950"/>
            <a:ext cx="5860788" cy="1630528"/>
          </a:xfrm>
          <a:prstGeom prst="rect">
            <a:avLst/>
          </a:prstGeom>
          <a:solidFill>
            <a:srgbClr val="F8F8F8"/>
          </a:solidFill>
          <a:ln w="9525">
            <a:noFill/>
            <a:miter lim="800000"/>
            <a:headEnd/>
            <a:tailEnd/>
          </a:ln>
        </p:spPr>
        <p:txBody>
          <a:bodyPr vert="horz" wrap="square" lIns="0" tIns="0" rIns="0" bIns="0" numCol="1" anchor="t" anchorCtr="0" compatLnSpc="1">
            <a:prstTxWarp prst="textNoShape">
              <a:avLst/>
            </a:prstTxWarp>
          </a:bodyPr>
          <a:lstStyle>
            <a:lvl1pPr marL="0" indent="0" algn="l" defTabSz="914400" rtl="0" eaLnBrk="1" latinLnBrk="0" hangingPunct="1">
              <a:lnSpc>
                <a:spcPct val="90000"/>
              </a:lnSpc>
              <a:spcBef>
                <a:spcPct val="0"/>
              </a:spcBef>
              <a:buNone/>
              <a:tabLst/>
              <a:defRPr sz="2700" b="0" i="0" kern="1200">
                <a:solidFill>
                  <a:srgbClr val="141313"/>
                </a:solidFill>
                <a:latin typeface="Arial" charset="0"/>
                <a:ea typeface="Arial" charset="0"/>
                <a:cs typeface="Arial" charset="0"/>
              </a:defRPr>
            </a:lvl1pPr>
          </a:lstStyle>
          <a:p>
            <a:pPr marL="102870">
              <a:lnSpc>
                <a:spcPct val="150000"/>
              </a:lnSpc>
            </a:pPr>
            <a:r>
              <a:rPr lang="en-US" sz="1400" b="1" dirty="0">
                <a:solidFill>
                  <a:schemeClr val="tx1"/>
                </a:solidFill>
                <a:latin typeface="Arial" panose="020B0604020202020204" pitchFamily="34" charset="0"/>
                <a:ea typeface="Cambria" panose="02040503050406030204" pitchFamily="18" charset="0"/>
                <a:cs typeface="Arial" panose="020B0604020202020204" pitchFamily="34" charset="0"/>
              </a:rPr>
              <a:t>Enterprise Data Hub (EDH) </a:t>
            </a:r>
            <a:r>
              <a:rPr lang="en-US" sz="1200" i="1" dirty="0">
                <a:solidFill>
                  <a:schemeClr val="tx1"/>
                </a:solidFill>
                <a:latin typeface="Arial" panose="020B0604020202020204" pitchFamily="34" charset="0"/>
                <a:ea typeface="Cambria" panose="02040503050406030204" pitchFamily="18" charset="0"/>
                <a:cs typeface="Arial" panose="020B0604020202020204" pitchFamily="34" charset="0"/>
              </a:rPr>
              <a:t>– is a data platform built on Cloud (Azure), the data from disparate sources are physically migrated from the source format into Azure Data Lake. The primary goal of EDH is to be the single version of truth for the Organization and aid data-driven decision making through self service BI, Reports, Insights, and Analytical solutions. </a:t>
            </a:r>
          </a:p>
        </p:txBody>
      </p:sp>
      <p:sp>
        <p:nvSpPr>
          <p:cNvPr id="117" name="TextBox 116">
            <a:extLst>
              <a:ext uri="{FF2B5EF4-FFF2-40B4-BE49-F238E27FC236}">
                <a16:creationId xmlns:a16="http://schemas.microsoft.com/office/drawing/2014/main" id="{5C934BB0-0EC3-4CB4-8776-F7D609DFC2BF}"/>
              </a:ext>
            </a:extLst>
          </p:cNvPr>
          <p:cNvSpPr txBox="1"/>
          <p:nvPr/>
        </p:nvSpPr>
        <p:spPr>
          <a:xfrm>
            <a:off x="337681" y="2728795"/>
            <a:ext cx="4196740" cy="369332"/>
          </a:xfrm>
          <a:prstGeom prst="rect">
            <a:avLst/>
          </a:prstGeom>
          <a:noFill/>
        </p:spPr>
        <p:txBody>
          <a:bodyPr wrap="square" rtlCol="0">
            <a:spAutoFit/>
          </a:bodyPr>
          <a:lstStyle/>
          <a:p>
            <a:r>
              <a:rPr lang="en-US" b="1" dirty="0">
                <a:solidFill>
                  <a:prstClr val="black"/>
                </a:solidFill>
                <a:latin typeface="Century Gothic" panose="020B0502020202020204" pitchFamily="34" charset="0"/>
                <a:cs typeface="Calibri Light" panose="020F0302020204030204" pitchFamily="34" charset="0"/>
              </a:rPr>
              <a:t>The planned RoadMap</a:t>
            </a:r>
          </a:p>
        </p:txBody>
      </p:sp>
      <p:sp>
        <p:nvSpPr>
          <p:cNvPr id="119" name="TextBox 118">
            <a:extLst>
              <a:ext uri="{FF2B5EF4-FFF2-40B4-BE49-F238E27FC236}">
                <a16:creationId xmlns:a16="http://schemas.microsoft.com/office/drawing/2014/main" id="{04692C5D-6FDA-4AC3-90EE-A12B0D4B1C3B}"/>
              </a:ext>
            </a:extLst>
          </p:cNvPr>
          <p:cNvSpPr txBox="1"/>
          <p:nvPr/>
        </p:nvSpPr>
        <p:spPr>
          <a:xfrm>
            <a:off x="6325482" y="911817"/>
            <a:ext cx="3558457" cy="307777"/>
          </a:xfrm>
          <a:prstGeom prst="rect">
            <a:avLst/>
          </a:prstGeom>
          <a:noFill/>
        </p:spPr>
        <p:txBody>
          <a:bodyPr wrap="square" rtlCol="0">
            <a:spAutoFit/>
          </a:bodyPr>
          <a:lstStyle/>
          <a:p>
            <a:r>
              <a:rPr lang="en-US" sz="1400" b="1" dirty="0">
                <a:solidFill>
                  <a:prstClr val="black"/>
                </a:solidFill>
                <a:latin typeface="Century Gothic" panose="020B0502020202020204" pitchFamily="34" charset="0"/>
                <a:cs typeface="Calibri Light" panose="020F0302020204030204" pitchFamily="34" charset="0"/>
              </a:rPr>
              <a:t>Data Sources available in EDH</a:t>
            </a:r>
          </a:p>
        </p:txBody>
      </p:sp>
      <p:grpSp>
        <p:nvGrpSpPr>
          <p:cNvPr id="158" name="Group 157">
            <a:extLst>
              <a:ext uri="{FF2B5EF4-FFF2-40B4-BE49-F238E27FC236}">
                <a16:creationId xmlns:a16="http://schemas.microsoft.com/office/drawing/2014/main" id="{DAA104E6-4BA6-4BF1-9DBC-3ACA4B58B885}"/>
              </a:ext>
            </a:extLst>
          </p:cNvPr>
          <p:cNvGrpSpPr/>
          <p:nvPr/>
        </p:nvGrpSpPr>
        <p:grpSpPr>
          <a:xfrm>
            <a:off x="6431258" y="1260744"/>
            <a:ext cx="3072091" cy="1365910"/>
            <a:chOff x="6341807" y="1211049"/>
            <a:chExt cx="3072091" cy="1365910"/>
          </a:xfrm>
        </p:grpSpPr>
        <p:pic>
          <p:nvPicPr>
            <p:cNvPr id="121" name="Picture 120" descr="A picture containing drawing&#10;&#10;Description automatically generated">
              <a:extLst>
                <a:ext uri="{FF2B5EF4-FFF2-40B4-BE49-F238E27FC236}">
                  <a16:creationId xmlns:a16="http://schemas.microsoft.com/office/drawing/2014/main" id="{4BC21CE1-3CD7-4543-AF77-D5E5E93C7841}"/>
                </a:ext>
              </a:extLst>
            </p:cNvPr>
            <p:cNvPicPr>
              <a:picLocks noChangeAspect="1"/>
            </p:cNvPicPr>
            <p:nvPr/>
          </p:nvPicPr>
          <p:blipFill>
            <a:blip r:embed="rId3"/>
            <a:stretch>
              <a:fillRect/>
            </a:stretch>
          </p:blipFill>
          <p:spPr>
            <a:xfrm>
              <a:off x="8488183" y="1355049"/>
              <a:ext cx="925715" cy="360000"/>
            </a:xfrm>
            <a:prstGeom prst="rect">
              <a:avLst/>
            </a:prstGeom>
          </p:spPr>
        </p:pic>
        <p:pic>
          <p:nvPicPr>
            <p:cNvPr id="125" name="Picture 124" descr="A picture containing flower&#10;&#10;Description automatically generated">
              <a:extLst>
                <a:ext uri="{FF2B5EF4-FFF2-40B4-BE49-F238E27FC236}">
                  <a16:creationId xmlns:a16="http://schemas.microsoft.com/office/drawing/2014/main" id="{F952D834-D62C-402E-AF03-31E27208A3B9}"/>
                </a:ext>
              </a:extLst>
            </p:cNvPr>
            <p:cNvPicPr>
              <a:picLocks noChangeAspect="1"/>
            </p:cNvPicPr>
            <p:nvPr/>
          </p:nvPicPr>
          <p:blipFill rotWithShape="1">
            <a:blip r:embed="rId4"/>
            <a:srcRect l="21138" t="27746" r="16954" b="25809"/>
            <a:stretch/>
          </p:blipFill>
          <p:spPr>
            <a:xfrm>
              <a:off x="7338656" y="1211049"/>
              <a:ext cx="848943" cy="648000"/>
            </a:xfrm>
            <a:prstGeom prst="rect">
              <a:avLst/>
            </a:prstGeom>
          </p:spPr>
        </p:pic>
        <p:pic>
          <p:nvPicPr>
            <p:cNvPr id="127" name="Picture 126" descr="A close up of a sign&#10;&#10;Description automatically generated">
              <a:extLst>
                <a:ext uri="{FF2B5EF4-FFF2-40B4-BE49-F238E27FC236}">
                  <a16:creationId xmlns:a16="http://schemas.microsoft.com/office/drawing/2014/main" id="{15BAD9B8-E805-42FB-818C-CB3A70AC057A}"/>
                </a:ext>
              </a:extLst>
            </p:cNvPr>
            <p:cNvPicPr>
              <a:picLocks noChangeAspect="1"/>
            </p:cNvPicPr>
            <p:nvPr/>
          </p:nvPicPr>
          <p:blipFill>
            <a:blip r:embed="rId5"/>
            <a:stretch>
              <a:fillRect/>
            </a:stretch>
          </p:blipFill>
          <p:spPr>
            <a:xfrm>
              <a:off x="6341807" y="1265049"/>
              <a:ext cx="540000" cy="540000"/>
            </a:xfrm>
            <a:prstGeom prst="rect">
              <a:avLst/>
            </a:prstGeom>
          </p:spPr>
        </p:pic>
        <p:grpSp>
          <p:nvGrpSpPr>
            <p:cNvPr id="130" name="Group 129">
              <a:extLst>
                <a:ext uri="{FF2B5EF4-FFF2-40B4-BE49-F238E27FC236}">
                  <a16:creationId xmlns:a16="http://schemas.microsoft.com/office/drawing/2014/main" id="{EA7DF41D-D8A1-4A37-A35A-22A5F6E498FA}"/>
                </a:ext>
              </a:extLst>
            </p:cNvPr>
            <p:cNvGrpSpPr/>
            <p:nvPr/>
          </p:nvGrpSpPr>
          <p:grpSpPr>
            <a:xfrm>
              <a:off x="6544479" y="1853450"/>
              <a:ext cx="1158287" cy="723509"/>
              <a:chOff x="9412748" y="1169506"/>
              <a:chExt cx="1158287" cy="723509"/>
            </a:xfrm>
          </p:grpSpPr>
          <p:pic>
            <p:nvPicPr>
              <p:cNvPr id="123" name="Picture 122" descr="A close up of a sign&#10;&#10;Description automatically generated">
                <a:extLst>
                  <a:ext uri="{FF2B5EF4-FFF2-40B4-BE49-F238E27FC236}">
                    <a16:creationId xmlns:a16="http://schemas.microsoft.com/office/drawing/2014/main" id="{524CAE16-D0C6-47B4-A87E-63C032B79540}"/>
                  </a:ext>
                </a:extLst>
              </p:cNvPr>
              <p:cNvPicPr>
                <a:picLocks noChangeAspect="1"/>
              </p:cNvPicPr>
              <p:nvPr/>
            </p:nvPicPr>
            <p:blipFill>
              <a:blip r:embed="rId6"/>
              <a:stretch>
                <a:fillRect/>
              </a:stretch>
            </p:blipFill>
            <p:spPr>
              <a:xfrm>
                <a:off x="9741770" y="1169506"/>
                <a:ext cx="540000" cy="540000"/>
              </a:xfrm>
              <a:prstGeom prst="rect">
                <a:avLst/>
              </a:prstGeom>
            </p:spPr>
          </p:pic>
          <p:sp>
            <p:nvSpPr>
              <p:cNvPr id="129" name="Rectangle 128">
                <a:extLst>
                  <a:ext uri="{FF2B5EF4-FFF2-40B4-BE49-F238E27FC236}">
                    <a16:creationId xmlns:a16="http://schemas.microsoft.com/office/drawing/2014/main" id="{97E1A7C5-D736-4119-BD55-33909F9890F3}"/>
                  </a:ext>
                </a:extLst>
              </p:cNvPr>
              <p:cNvSpPr/>
              <p:nvPr/>
            </p:nvSpPr>
            <p:spPr>
              <a:xfrm>
                <a:off x="9412748" y="1662183"/>
                <a:ext cx="1158287" cy="230832"/>
              </a:xfrm>
              <a:prstGeom prst="rect">
                <a:avLst/>
              </a:prstGeom>
            </p:spPr>
            <p:txBody>
              <a:bodyPr wrap="square">
                <a:spAutoFit/>
              </a:bodyPr>
              <a:lstStyle/>
              <a:p>
                <a:pPr algn="ctr"/>
                <a:r>
                  <a:rPr lang="en-US" sz="900" dirty="0">
                    <a:solidFill>
                      <a:prstClr val="black"/>
                    </a:solidFill>
                    <a:latin typeface="Century Gothic" panose="020B0502020202020204" pitchFamily="34" charset="0"/>
                    <a:cs typeface="Calibri Light" panose="020F0302020204030204" pitchFamily="34" charset="0"/>
                  </a:rPr>
                  <a:t>Adobe Analytics</a:t>
                </a:r>
              </a:p>
            </p:txBody>
          </p:sp>
        </p:grpSp>
        <p:grpSp>
          <p:nvGrpSpPr>
            <p:cNvPr id="135" name="Group 134">
              <a:extLst>
                <a:ext uri="{FF2B5EF4-FFF2-40B4-BE49-F238E27FC236}">
                  <a16:creationId xmlns:a16="http://schemas.microsoft.com/office/drawing/2014/main" id="{69B6354C-BE31-4225-8194-77D3E1697B5E}"/>
                </a:ext>
              </a:extLst>
            </p:cNvPr>
            <p:cNvGrpSpPr/>
            <p:nvPr/>
          </p:nvGrpSpPr>
          <p:grpSpPr>
            <a:xfrm>
              <a:off x="7849286" y="1853450"/>
              <a:ext cx="1121777" cy="723509"/>
              <a:chOff x="10841686" y="1211646"/>
              <a:chExt cx="1121777" cy="723509"/>
            </a:xfrm>
          </p:grpSpPr>
          <p:pic>
            <p:nvPicPr>
              <p:cNvPr id="132" name="Picture 131" descr="A close up of a logo&#10;&#10;Description automatically generated">
                <a:extLst>
                  <a:ext uri="{FF2B5EF4-FFF2-40B4-BE49-F238E27FC236}">
                    <a16:creationId xmlns:a16="http://schemas.microsoft.com/office/drawing/2014/main" id="{4AC9274E-A9C2-45D7-9E59-0387FF1146C6}"/>
                  </a:ext>
                </a:extLst>
              </p:cNvPr>
              <p:cNvPicPr>
                <a:picLocks noChangeAspect="1"/>
              </p:cNvPicPr>
              <p:nvPr/>
            </p:nvPicPr>
            <p:blipFill>
              <a:blip r:embed="rId7"/>
              <a:stretch>
                <a:fillRect/>
              </a:stretch>
            </p:blipFill>
            <p:spPr>
              <a:xfrm>
                <a:off x="11083751" y="1211646"/>
                <a:ext cx="540000" cy="540000"/>
              </a:xfrm>
              <a:prstGeom prst="rect">
                <a:avLst/>
              </a:prstGeom>
            </p:spPr>
          </p:pic>
          <p:sp>
            <p:nvSpPr>
              <p:cNvPr id="134" name="Rectangle 133">
                <a:extLst>
                  <a:ext uri="{FF2B5EF4-FFF2-40B4-BE49-F238E27FC236}">
                    <a16:creationId xmlns:a16="http://schemas.microsoft.com/office/drawing/2014/main" id="{8A1B926F-09DD-4378-8D02-F7CF860C6808}"/>
                  </a:ext>
                </a:extLst>
              </p:cNvPr>
              <p:cNvSpPr/>
              <p:nvPr/>
            </p:nvSpPr>
            <p:spPr>
              <a:xfrm>
                <a:off x="10841686" y="1704323"/>
                <a:ext cx="1121777" cy="230832"/>
              </a:xfrm>
              <a:prstGeom prst="rect">
                <a:avLst/>
              </a:prstGeom>
            </p:spPr>
            <p:txBody>
              <a:bodyPr wrap="square">
                <a:spAutoFit/>
              </a:bodyPr>
              <a:lstStyle/>
              <a:p>
                <a:pPr algn="ctr"/>
                <a:r>
                  <a:rPr lang="en-US" sz="900" dirty="0">
                    <a:solidFill>
                      <a:prstClr val="black"/>
                    </a:solidFill>
                    <a:latin typeface="Century Gothic" panose="020B0502020202020204" pitchFamily="34" charset="0"/>
                    <a:cs typeface="Calibri Light" panose="020F0302020204030204" pitchFamily="34" charset="0"/>
                  </a:rPr>
                  <a:t>Off-platform files</a:t>
                </a:r>
              </a:p>
            </p:txBody>
          </p:sp>
        </p:grpSp>
      </p:grpSp>
      <p:grpSp>
        <p:nvGrpSpPr>
          <p:cNvPr id="111" name="Group 110">
            <a:extLst>
              <a:ext uri="{FF2B5EF4-FFF2-40B4-BE49-F238E27FC236}">
                <a16:creationId xmlns:a16="http://schemas.microsoft.com/office/drawing/2014/main" id="{570A334E-1B19-47B6-A71E-DDD4EFE87BFD}"/>
              </a:ext>
            </a:extLst>
          </p:cNvPr>
          <p:cNvGrpSpPr/>
          <p:nvPr/>
        </p:nvGrpSpPr>
        <p:grpSpPr>
          <a:xfrm>
            <a:off x="2623038" y="3248839"/>
            <a:ext cx="9315366" cy="2947257"/>
            <a:chOff x="2623038" y="3318412"/>
            <a:chExt cx="9315366" cy="2947257"/>
          </a:xfrm>
        </p:grpSpPr>
        <p:sp>
          <p:nvSpPr>
            <p:cNvPr id="80" name="Rectangle 79">
              <a:extLst>
                <a:ext uri="{FF2B5EF4-FFF2-40B4-BE49-F238E27FC236}">
                  <a16:creationId xmlns:a16="http://schemas.microsoft.com/office/drawing/2014/main" id="{E48D317D-39DB-4477-B9DB-112EF0339179}"/>
                </a:ext>
              </a:extLst>
            </p:cNvPr>
            <p:cNvSpPr/>
            <p:nvPr/>
          </p:nvSpPr>
          <p:spPr>
            <a:xfrm>
              <a:off x="9926724" y="3318412"/>
              <a:ext cx="2011680" cy="2940731"/>
            </a:xfrm>
            <a:prstGeom prst="rect">
              <a:avLst/>
            </a:prstGeom>
            <a:solidFill>
              <a:srgbClr val="005B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cs typeface="Calibri Light" panose="020F0302020204030204" pitchFamily="34" charset="0"/>
              </a:endParaRPr>
            </a:p>
          </p:txBody>
        </p:sp>
        <p:sp>
          <p:nvSpPr>
            <p:cNvPr id="83" name="Rectangle 82">
              <a:extLst>
                <a:ext uri="{FF2B5EF4-FFF2-40B4-BE49-F238E27FC236}">
                  <a16:creationId xmlns:a16="http://schemas.microsoft.com/office/drawing/2014/main" id="{6C899012-ED66-4195-BD63-C41043F30F00}"/>
                </a:ext>
              </a:extLst>
            </p:cNvPr>
            <p:cNvSpPr/>
            <p:nvPr/>
          </p:nvSpPr>
          <p:spPr>
            <a:xfrm>
              <a:off x="7034962" y="3318412"/>
              <a:ext cx="2834640" cy="2947256"/>
            </a:xfrm>
            <a:prstGeom prst="rect">
              <a:avLst/>
            </a:prstGeom>
            <a:solidFill>
              <a:srgbClr val="3390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cs typeface="Calibri Light" panose="020F0302020204030204" pitchFamily="34" charset="0"/>
              </a:endParaRPr>
            </a:p>
          </p:txBody>
        </p:sp>
        <p:sp>
          <p:nvSpPr>
            <p:cNvPr id="81" name="Rectangle 80">
              <a:extLst>
                <a:ext uri="{FF2B5EF4-FFF2-40B4-BE49-F238E27FC236}">
                  <a16:creationId xmlns:a16="http://schemas.microsoft.com/office/drawing/2014/main" id="{77C40AF7-FEE2-4C6C-BB5E-D9ABE14A4845}"/>
                </a:ext>
              </a:extLst>
            </p:cNvPr>
            <p:cNvSpPr/>
            <p:nvPr/>
          </p:nvSpPr>
          <p:spPr>
            <a:xfrm>
              <a:off x="4874720" y="3318412"/>
              <a:ext cx="2103120" cy="2947256"/>
            </a:xfrm>
            <a:prstGeom prst="rect">
              <a:avLst/>
            </a:prstGeom>
            <a:solidFill>
              <a:srgbClr val="B3C6D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cs typeface="Calibri Light" panose="020F0302020204030204" pitchFamily="34" charset="0"/>
              </a:endParaRPr>
            </a:p>
          </p:txBody>
        </p:sp>
        <p:sp>
          <p:nvSpPr>
            <p:cNvPr id="78" name="Rectangle 77">
              <a:extLst>
                <a:ext uri="{FF2B5EF4-FFF2-40B4-BE49-F238E27FC236}">
                  <a16:creationId xmlns:a16="http://schemas.microsoft.com/office/drawing/2014/main" id="{17465B28-6362-432B-A77C-94705869AA7C}"/>
                </a:ext>
              </a:extLst>
            </p:cNvPr>
            <p:cNvSpPr/>
            <p:nvPr/>
          </p:nvSpPr>
          <p:spPr>
            <a:xfrm>
              <a:off x="2623038" y="3318412"/>
              <a:ext cx="2194560" cy="2947257"/>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pitchFamily="34" charset="0"/>
                <a:cs typeface="Calibri Light" panose="020F0302020204030204" pitchFamily="34" charset="0"/>
              </a:endParaRPr>
            </a:p>
          </p:txBody>
        </p:sp>
      </p:grpSp>
      <p:sp>
        <p:nvSpPr>
          <p:cNvPr id="49" name="Rectangle 48">
            <a:extLst>
              <a:ext uri="{FF2B5EF4-FFF2-40B4-BE49-F238E27FC236}">
                <a16:creationId xmlns:a16="http://schemas.microsoft.com/office/drawing/2014/main" id="{6581624F-6C81-4B39-BD8E-D93096B984B7}"/>
              </a:ext>
            </a:extLst>
          </p:cNvPr>
          <p:cNvSpPr/>
          <p:nvPr/>
        </p:nvSpPr>
        <p:spPr>
          <a:xfrm>
            <a:off x="337682" y="4173156"/>
            <a:ext cx="1800000" cy="540000"/>
          </a:xfrm>
          <a:prstGeom prst="rect">
            <a:avLst/>
          </a:prstGeom>
          <a:solidFill>
            <a:schemeClr val="bg1">
              <a:lumMod val="6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entury Gothic" panose="020B0502020202020204" pitchFamily="34" charset="0"/>
                <a:cs typeface="Calibri Light" panose="020F0302020204030204" pitchFamily="34" charset="0"/>
              </a:rPr>
              <a:t>Strategic Goals</a:t>
            </a:r>
          </a:p>
        </p:txBody>
      </p:sp>
      <p:sp>
        <p:nvSpPr>
          <p:cNvPr id="50" name="Rectangle 49">
            <a:extLst>
              <a:ext uri="{FF2B5EF4-FFF2-40B4-BE49-F238E27FC236}">
                <a16:creationId xmlns:a16="http://schemas.microsoft.com/office/drawing/2014/main" id="{F91EE576-B477-431C-8BC1-44EC0382F295}"/>
              </a:ext>
            </a:extLst>
          </p:cNvPr>
          <p:cNvSpPr/>
          <p:nvPr/>
        </p:nvSpPr>
        <p:spPr>
          <a:xfrm>
            <a:off x="337682" y="4866294"/>
            <a:ext cx="1800000" cy="540000"/>
          </a:xfrm>
          <a:prstGeom prst="rect">
            <a:avLst/>
          </a:prstGeom>
          <a:solidFill>
            <a:srgbClr val="3390D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entury Gothic" panose="020B0502020202020204" pitchFamily="34" charset="0"/>
                <a:cs typeface="Calibri Light" panose="020F0302020204030204" pitchFamily="34" charset="0"/>
              </a:rPr>
              <a:t>Data &amp; Analytics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entury Gothic" panose="020B0502020202020204" pitchFamily="34" charset="0"/>
                <a:cs typeface="Calibri Light" panose="020F0302020204030204" pitchFamily="34" charset="0"/>
              </a:rPr>
              <a:t>Objectives</a:t>
            </a:r>
          </a:p>
        </p:txBody>
      </p:sp>
      <p:sp>
        <p:nvSpPr>
          <p:cNvPr id="51" name="Rectangle 50">
            <a:extLst>
              <a:ext uri="{FF2B5EF4-FFF2-40B4-BE49-F238E27FC236}">
                <a16:creationId xmlns:a16="http://schemas.microsoft.com/office/drawing/2014/main" id="{6AE9F8DD-A024-4E68-B5CC-9CFB10991912}"/>
              </a:ext>
            </a:extLst>
          </p:cNvPr>
          <p:cNvSpPr/>
          <p:nvPr/>
        </p:nvSpPr>
        <p:spPr>
          <a:xfrm>
            <a:off x="337682" y="5546942"/>
            <a:ext cx="1800000" cy="540000"/>
          </a:xfrm>
          <a:prstGeom prst="rect">
            <a:avLst/>
          </a:prstGeom>
          <a:solidFill>
            <a:srgbClr val="005B8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entury Gothic" panose="020B0502020202020204" pitchFamily="34" charset="0"/>
                <a:cs typeface="Calibri Light" panose="020F0302020204030204" pitchFamily="34" charset="0"/>
              </a:rPr>
              <a:t>Analytical Platform Initiatives</a:t>
            </a:r>
          </a:p>
        </p:txBody>
      </p:sp>
      <p:sp>
        <p:nvSpPr>
          <p:cNvPr id="54" name="Down Arrow 62">
            <a:extLst>
              <a:ext uri="{FF2B5EF4-FFF2-40B4-BE49-F238E27FC236}">
                <a16:creationId xmlns:a16="http://schemas.microsoft.com/office/drawing/2014/main" id="{338E4E78-ED56-48C1-9BA1-D6BE791DEBDD}"/>
              </a:ext>
            </a:extLst>
          </p:cNvPr>
          <p:cNvSpPr/>
          <p:nvPr/>
        </p:nvSpPr>
        <p:spPr>
          <a:xfrm>
            <a:off x="1123059" y="4691873"/>
            <a:ext cx="216000" cy="180000"/>
          </a:xfrm>
          <a:prstGeom prst="downArrow">
            <a:avLst/>
          </a:prstGeom>
          <a:solidFill>
            <a:srgbClr val="2F3542"/>
          </a:solidFill>
          <a:ln w="25400" cap="flat" cmpd="sng" algn="ctr">
            <a:solidFill>
              <a:srgbClr val="2F3542">
                <a:shade val="50000"/>
              </a:srgbClr>
            </a:solidFill>
            <a:prstDash val="solid"/>
          </a:ln>
          <a:effectLst/>
        </p:spPr>
        <p:txBody>
          <a:bodyPr rtlCol="0" anchor="ctr"/>
          <a:lstStyle/>
          <a:p>
            <a:pPr algn="ctr">
              <a:defRPr/>
            </a:pPr>
            <a:endParaRPr lang="en-US" sz="1600" kern="0" dirty="0">
              <a:solidFill>
                <a:srgbClr val="FFFFFF"/>
              </a:solidFill>
              <a:latin typeface="Century Gothic" panose="020B0502020202020204" pitchFamily="34" charset="0"/>
              <a:cs typeface="Calibri Light" panose="020F0302020204030204" pitchFamily="34" charset="0"/>
            </a:endParaRPr>
          </a:p>
        </p:txBody>
      </p:sp>
      <p:sp>
        <p:nvSpPr>
          <p:cNvPr id="55" name="Down Arrow 63">
            <a:extLst>
              <a:ext uri="{FF2B5EF4-FFF2-40B4-BE49-F238E27FC236}">
                <a16:creationId xmlns:a16="http://schemas.microsoft.com/office/drawing/2014/main" id="{389FDB40-9BB3-4723-8B94-3445348C982A}"/>
              </a:ext>
            </a:extLst>
          </p:cNvPr>
          <p:cNvSpPr/>
          <p:nvPr/>
        </p:nvSpPr>
        <p:spPr>
          <a:xfrm>
            <a:off x="1123059" y="5406866"/>
            <a:ext cx="216000" cy="180000"/>
          </a:xfrm>
          <a:prstGeom prst="downArrow">
            <a:avLst/>
          </a:prstGeom>
          <a:solidFill>
            <a:srgbClr val="2F3542"/>
          </a:solidFill>
          <a:ln w="25400" cap="flat" cmpd="sng" algn="ctr">
            <a:solidFill>
              <a:srgbClr val="2F3542">
                <a:shade val="50000"/>
              </a:srgbClr>
            </a:solidFill>
            <a:prstDash val="solid"/>
          </a:ln>
          <a:effectLst/>
        </p:spPr>
        <p:txBody>
          <a:bodyPr rtlCol="0" anchor="ctr"/>
          <a:lstStyle/>
          <a:p>
            <a:pPr algn="ctr">
              <a:defRPr/>
            </a:pPr>
            <a:endParaRPr lang="en-US" sz="1600" kern="0" dirty="0">
              <a:solidFill>
                <a:srgbClr val="FFFFFF"/>
              </a:solidFill>
              <a:latin typeface="Century Gothic" panose="020B0502020202020204" pitchFamily="34" charset="0"/>
              <a:cs typeface="Calibri Light" panose="020F0302020204030204" pitchFamily="34" charset="0"/>
            </a:endParaRPr>
          </a:p>
        </p:txBody>
      </p:sp>
      <p:sp>
        <p:nvSpPr>
          <p:cNvPr id="56" name="Rectangle 55">
            <a:extLst>
              <a:ext uri="{FF2B5EF4-FFF2-40B4-BE49-F238E27FC236}">
                <a16:creationId xmlns:a16="http://schemas.microsoft.com/office/drawing/2014/main" id="{38E690DE-3BD6-4379-B6EC-FB6CE2BAFE5C}"/>
              </a:ext>
            </a:extLst>
          </p:cNvPr>
          <p:cNvSpPr/>
          <p:nvPr/>
        </p:nvSpPr>
        <p:spPr>
          <a:xfrm>
            <a:off x="2827777" y="4254565"/>
            <a:ext cx="1594992"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Build Enterprise level Data Platform</a:t>
            </a:r>
          </a:p>
        </p:txBody>
      </p:sp>
      <p:sp>
        <p:nvSpPr>
          <p:cNvPr id="57" name="Rectangle 56">
            <a:extLst>
              <a:ext uri="{FF2B5EF4-FFF2-40B4-BE49-F238E27FC236}">
                <a16:creationId xmlns:a16="http://schemas.microsoft.com/office/drawing/2014/main" id="{7BC52B22-D863-4A3D-B8AF-6C2C0DC91FEA}"/>
              </a:ext>
            </a:extLst>
          </p:cNvPr>
          <p:cNvSpPr/>
          <p:nvPr/>
        </p:nvSpPr>
        <p:spPr>
          <a:xfrm>
            <a:off x="5025575" y="4331510"/>
            <a:ext cx="1730826" cy="246221"/>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Quick Decision Making</a:t>
            </a:r>
          </a:p>
        </p:txBody>
      </p:sp>
      <p:sp>
        <p:nvSpPr>
          <p:cNvPr id="58" name="Rectangle 57">
            <a:extLst>
              <a:ext uri="{FF2B5EF4-FFF2-40B4-BE49-F238E27FC236}">
                <a16:creationId xmlns:a16="http://schemas.microsoft.com/office/drawing/2014/main" id="{2EECCC30-1096-4015-8A4D-13BBF494D76E}"/>
              </a:ext>
            </a:extLst>
          </p:cNvPr>
          <p:cNvSpPr/>
          <p:nvPr/>
        </p:nvSpPr>
        <p:spPr>
          <a:xfrm>
            <a:off x="10097595" y="4331510"/>
            <a:ext cx="1696083" cy="246221"/>
          </a:xfrm>
          <a:prstGeom prst="rect">
            <a:avLst/>
          </a:prstGeom>
        </p:spPr>
        <p:txBody>
          <a:bodyPr wrap="square">
            <a:spAutoFit/>
          </a:bodyPr>
          <a:lstStyle/>
          <a:p>
            <a:pPr algn="ctr"/>
            <a:r>
              <a:rPr lang="en-US" sz="1000" dirty="0">
                <a:solidFill>
                  <a:schemeClr val="bg1"/>
                </a:solidFill>
                <a:latin typeface="Century Gothic" panose="020B0502020202020204" pitchFamily="34" charset="0"/>
                <a:cs typeface="Calibri Light" panose="020F0302020204030204" pitchFamily="34" charset="0"/>
              </a:rPr>
              <a:t>Drive business adoption</a:t>
            </a:r>
          </a:p>
        </p:txBody>
      </p:sp>
      <p:sp>
        <p:nvSpPr>
          <p:cNvPr id="59" name="Rectangle 58">
            <a:extLst>
              <a:ext uri="{FF2B5EF4-FFF2-40B4-BE49-F238E27FC236}">
                <a16:creationId xmlns:a16="http://schemas.microsoft.com/office/drawing/2014/main" id="{B7E68036-88A5-4CDA-9935-528FDA4E327D}"/>
              </a:ext>
            </a:extLst>
          </p:cNvPr>
          <p:cNvSpPr/>
          <p:nvPr/>
        </p:nvSpPr>
        <p:spPr>
          <a:xfrm>
            <a:off x="2812059" y="4893375"/>
            <a:ext cx="1582973" cy="553998"/>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Cloud enabled &amp; Scalable Data Architecture</a:t>
            </a:r>
          </a:p>
        </p:txBody>
      </p:sp>
      <p:sp>
        <p:nvSpPr>
          <p:cNvPr id="60" name="Rectangle 59">
            <a:extLst>
              <a:ext uri="{FF2B5EF4-FFF2-40B4-BE49-F238E27FC236}">
                <a16:creationId xmlns:a16="http://schemas.microsoft.com/office/drawing/2014/main" id="{E8E57341-B29A-4526-A9B8-2BAEED2EEFFB}"/>
              </a:ext>
            </a:extLst>
          </p:cNvPr>
          <p:cNvSpPr/>
          <p:nvPr/>
        </p:nvSpPr>
        <p:spPr>
          <a:xfrm>
            <a:off x="8215493" y="4953009"/>
            <a:ext cx="1609097"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Experiment &amp; Learn applying ML &amp; AI </a:t>
            </a:r>
          </a:p>
        </p:txBody>
      </p:sp>
      <p:sp>
        <p:nvSpPr>
          <p:cNvPr id="61" name="Rectangle 60">
            <a:extLst>
              <a:ext uri="{FF2B5EF4-FFF2-40B4-BE49-F238E27FC236}">
                <a16:creationId xmlns:a16="http://schemas.microsoft.com/office/drawing/2014/main" id="{F99F5996-ACEE-4BD5-897C-F76B314792FE}"/>
              </a:ext>
            </a:extLst>
          </p:cNvPr>
          <p:cNvSpPr/>
          <p:nvPr/>
        </p:nvSpPr>
        <p:spPr>
          <a:xfrm>
            <a:off x="10097595" y="4953009"/>
            <a:ext cx="1620639" cy="400110"/>
          </a:xfrm>
          <a:prstGeom prst="rect">
            <a:avLst/>
          </a:prstGeom>
        </p:spPr>
        <p:txBody>
          <a:bodyPr wrap="square">
            <a:spAutoFit/>
          </a:bodyPr>
          <a:lstStyle/>
          <a:p>
            <a:pPr algn="ctr"/>
            <a:r>
              <a:rPr lang="en-US" sz="1000" dirty="0">
                <a:solidFill>
                  <a:schemeClr val="bg1"/>
                </a:solidFill>
                <a:latin typeface="Century Gothic" panose="020B0502020202020204" pitchFamily="34" charset="0"/>
                <a:cs typeface="Calibri Light" panose="020F0302020204030204" pitchFamily="34" charset="0"/>
              </a:rPr>
              <a:t>Utilize Machine Learning &amp; AI</a:t>
            </a:r>
          </a:p>
        </p:txBody>
      </p:sp>
      <p:cxnSp>
        <p:nvCxnSpPr>
          <p:cNvPr id="62" name="Straight Connector 61">
            <a:extLst>
              <a:ext uri="{FF2B5EF4-FFF2-40B4-BE49-F238E27FC236}">
                <a16:creationId xmlns:a16="http://schemas.microsoft.com/office/drawing/2014/main" id="{87EF14BA-F2B8-49F5-BC7A-53FDD72495EB}"/>
              </a:ext>
            </a:extLst>
          </p:cNvPr>
          <p:cNvCxnSpPr>
            <a:cxnSpLocks/>
            <a:stCxn id="52" idx="1"/>
            <a:endCxn id="49" idx="3"/>
          </p:cNvCxnSpPr>
          <p:nvPr/>
        </p:nvCxnSpPr>
        <p:spPr>
          <a:xfrm flipH="1" flipV="1">
            <a:off x="2137682" y="4443156"/>
            <a:ext cx="519223" cy="5476"/>
          </a:xfrm>
          <a:prstGeom prst="line">
            <a:avLst/>
          </a:prstGeom>
          <a:noFill/>
          <a:ln w="12700" cap="flat" cmpd="sng" algn="ctr">
            <a:solidFill>
              <a:srgbClr val="42847A"/>
            </a:solidFill>
            <a:prstDash val="solid"/>
          </a:ln>
          <a:effectLst/>
        </p:spPr>
      </p:cxnSp>
      <p:cxnSp>
        <p:nvCxnSpPr>
          <p:cNvPr id="63" name="Straight Connector 62">
            <a:extLst>
              <a:ext uri="{FF2B5EF4-FFF2-40B4-BE49-F238E27FC236}">
                <a16:creationId xmlns:a16="http://schemas.microsoft.com/office/drawing/2014/main" id="{E5E709ED-6EE7-4346-80ED-CACFD316841E}"/>
              </a:ext>
            </a:extLst>
          </p:cNvPr>
          <p:cNvCxnSpPr>
            <a:cxnSpLocks/>
            <a:stCxn id="53" idx="1"/>
            <a:endCxn id="50" idx="3"/>
          </p:cNvCxnSpPr>
          <p:nvPr/>
        </p:nvCxnSpPr>
        <p:spPr>
          <a:xfrm flipH="1">
            <a:off x="2137682" y="5132697"/>
            <a:ext cx="519223" cy="3597"/>
          </a:xfrm>
          <a:prstGeom prst="line">
            <a:avLst/>
          </a:prstGeom>
          <a:noFill/>
          <a:ln w="9525" cap="flat" cmpd="sng" algn="ctr">
            <a:solidFill>
              <a:srgbClr val="80B08D"/>
            </a:solidFill>
            <a:prstDash val="solid"/>
          </a:ln>
          <a:effectLst/>
        </p:spPr>
      </p:cxnSp>
      <p:sp>
        <p:nvSpPr>
          <p:cNvPr id="64" name="Rectangle 63">
            <a:extLst>
              <a:ext uri="{FF2B5EF4-FFF2-40B4-BE49-F238E27FC236}">
                <a16:creationId xmlns:a16="http://schemas.microsoft.com/office/drawing/2014/main" id="{186B00C6-B14B-4B62-90BE-2A220B189259}"/>
              </a:ext>
            </a:extLst>
          </p:cNvPr>
          <p:cNvSpPr/>
          <p:nvPr/>
        </p:nvSpPr>
        <p:spPr>
          <a:xfrm>
            <a:off x="7005463" y="4946216"/>
            <a:ext cx="1401849" cy="413697"/>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Use Case Formulation</a:t>
            </a:r>
          </a:p>
        </p:txBody>
      </p:sp>
      <p:sp>
        <p:nvSpPr>
          <p:cNvPr id="65" name="Rectangle 64">
            <a:extLst>
              <a:ext uri="{FF2B5EF4-FFF2-40B4-BE49-F238E27FC236}">
                <a16:creationId xmlns:a16="http://schemas.microsoft.com/office/drawing/2014/main" id="{9B7FC5F2-E460-4750-B9C3-92417FB6670D}"/>
              </a:ext>
            </a:extLst>
          </p:cNvPr>
          <p:cNvSpPr/>
          <p:nvPr/>
        </p:nvSpPr>
        <p:spPr>
          <a:xfrm>
            <a:off x="5009856" y="4953009"/>
            <a:ext cx="1813796"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Faster Generation of Business Insights</a:t>
            </a:r>
          </a:p>
        </p:txBody>
      </p:sp>
      <p:grpSp>
        <p:nvGrpSpPr>
          <p:cNvPr id="112" name="Group 111">
            <a:extLst>
              <a:ext uri="{FF2B5EF4-FFF2-40B4-BE49-F238E27FC236}">
                <a16:creationId xmlns:a16="http://schemas.microsoft.com/office/drawing/2014/main" id="{8CC41C30-610C-4A16-B5E9-2948B5C72E21}"/>
              </a:ext>
            </a:extLst>
          </p:cNvPr>
          <p:cNvGrpSpPr/>
          <p:nvPr/>
        </p:nvGrpSpPr>
        <p:grpSpPr>
          <a:xfrm>
            <a:off x="2656905" y="4124632"/>
            <a:ext cx="9252000" cy="2016131"/>
            <a:chOff x="2656905" y="4194205"/>
            <a:chExt cx="9252000" cy="2016131"/>
          </a:xfrm>
        </p:grpSpPr>
        <p:sp>
          <p:nvSpPr>
            <p:cNvPr id="52" name="Rectangle 51">
              <a:extLst>
                <a:ext uri="{FF2B5EF4-FFF2-40B4-BE49-F238E27FC236}">
                  <a16:creationId xmlns:a16="http://schemas.microsoft.com/office/drawing/2014/main" id="{4D41ADAB-FD4E-478E-B1A2-0899C28E246E}"/>
                </a:ext>
              </a:extLst>
            </p:cNvPr>
            <p:cNvSpPr/>
            <p:nvPr/>
          </p:nvSpPr>
          <p:spPr>
            <a:xfrm>
              <a:off x="2656905" y="4194205"/>
              <a:ext cx="9252000" cy="648000"/>
            </a:xfrm>
            <a:prstGeom prst="rect">
              <a:avLst/>
            </a:prstGeom>
            <a:no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cs typeface="Calibri Light" panose="020F0302020204030204" pitchFamily="34" charset="0"/>
              </a:endParaRPr>
            </a:p>
          </p:txBody>
        </p:sp>
        <p:sp>
          <p:nvSpPr>
            <p:cNvPr id="53" name="Rectangle 52">
              <a:extLst>
                <a:ext uri="{FF2B5EF4-FFF2-40B4-BE49-F238E27FC236}">
                  <a16:creationId xmlns:a16="http://schemas.microsoft.com/office/drawing/2014/main" id="{9416B704-96CB-4D6F-8282-CDAF9674D66D}"/>
                </a:ext>
              </a:extLst>
            </p:cNvPr>
            <p:cNvSpPr/>
            <p:nvPr/>
          </p:nvSpPr>
          <p:spPr>
            <a:xfrm>
              <a:off x="2656905" y="4878270"/>
              <a:ext cx="9252000" cy="648000"/>
            </a:xfrm>
            <a:prstGeom prst="rect">
              <a:avLst/>
            </a:prstGeom>
            <a:no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Calibri Light" panose="020F0302020204030204" pitchFamily="34" charset="0"/>
              </a:endParaRPr>
            </a:p>
          </p:txBody>
        </p:sp>
        <p:sp>
          <p:nvSpPr>
            <p:cNvPr id="66" name="Rectangle 65">
              <a:extLst>
                <a:ext uri="{FF2B5EF4-FFF2-40B4-BE49-F238E27FC236}">
                  <a16:creationId xmlns:a16="http://schemas.microsoft.com/office/drawing/2014/main" id="{0FFA7414-4BA5-4192-8AC2-37E02D306785}"/>
                </a:ext>
              </a:extLst>
            </p:cNvPr>
            <p:cNvSpPr/>
            <p:nvPr/>
          </p:nvSpPr>
          <p:spPr>
            <a:xfrm>
              <a:off x="2656905" y="5562336"/>
              <a:ext cx="9252000" cy="648000"/>
            </a:xfrm>
            <a:prstGeom prst="rect">
              <a:avLst/>
            </a:prstGeom>
            <a:noFill/>
            <a:ln w="25400" cap="flat" cmpd="sng" algn="ctr">
              <a:solidFill>
                <a:schemeClr val="tx1">
                  <a:lumMod val="50000"/>
                  <a:lumOff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Calibri Light" panose="020F0302020204030204" pitchFamily="34" charset="0"/>
              </a:endParaRPr>
            </a:p>
          </p:txBody>
        </p:sp>
      </p:grpSp>
      <p:sp>
        <p:nvSpPr>
          <p:cNvPr id="67" name="Rectangle 66">
            <a:extLst>
              <a:ext uri="{FF2B5EF4-FFF2-40B4-BE49-F238E27FC236}">
                <a16:creationId xmlns:a16="http://schemas.microsoft.com/office/drawing/2014/main" id="{0BB8273C-B2E9-4605-9BFF-547EDFE3603D}"/>
              </a:ext>
            </a:extLst>
          </p:cNvPr>
          <p:cNvSpPr/>
          <p:nvPr/>
        </p:nvSpPr>
        <p:spPr>
          <a:xfrm>
            <a:off x="2951448" y="5629403"/>
            <a:ext cx="1582973"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Data Infrastructure Enhancements</a:t>
            </a:r>
          </a:p>
        </p:txBody>
      </p:sp>
      <p:sp>
        <p:nvSpPr>
          <p:cNvPr id="68" name="Rectangle 67">
            <a:extLst>
              <a:ext uri="{FF2B5EF4-FFF2-40B4-BE49-F238E27FC236}">
                <a16:creationId xmlns:a16="http://schemas.microsoft.com/office/drawing/2014/main" id="{CB09B07B-8811-40E9-B86C-5CC6B05622FF}"/>
              </a:ext>
            </a:extLst>
          </p:cNvPr>
          <p:cNvSpPr/>
          <p:nvPr/>
        </p:nvSpPr>
        <p:spPr>
          <a:xfrm>
            <a:off x="8413532" y="5629403"/>
            <a:ext cx="1684063"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Deploy and </a:t>
            </a:r>
          </a:p>
          <a:p>
            <a:pPr algn="ctr"/>
            <a:r>
              <a:rPr lang="en-US" sz="1000" dirty="0">
                <a:solidFill>
                  <a:prstClr val="black"/>
                </a:solidFill>
                <a:latin typeface="Century Gothic" panose="020B0502020202020204" pitchFamily="34" charset="0"/>
                <a:cs typeface="Calibri Light" panose="020F0302020204030204" pitchFamily="34" charset="0"/>
              </a:rPr>
              <a:t>Scale the POC</a:t>
            </a:r>
          </a:p>
        </p:txBody>
      </p:sp>
      <p:sp>
        <p:nvSpPr>
          <p:cNvPr id="69" name="Rectangle 68">
            <a:extLst>
              <a:ext uri="{FF2B5EF4-FFF2-40B4-BE49-F238E27FC236}">
                <a16:creationId xmlns:a16="http://schemas.microsoft.com/office/drawing/2014/main" id="{5216D95D-3C8A-4038-8C17-2AED8D4F044D}"/>
              </a:ext>
            </a:extLst>
          </p:cNvPr>
          <p:cNvSpPr/>
          <p:nvPr/>
        </p:nvSpPr>
        <p:spPr>
          <a:xfrm>
            <a:off x="7027133" y="5629403"/>
            <a:ext cx="1684063"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Run Analytics POCs</a:t>
            </a:r>
          </a:p>
          <a:p>
            <a:pPr algn="ctr"/>
            <a:r>
              <a:rPr lang="en-US" sz="1000" dirty="0">
                <a:solidFill>
                  <a:prstClr val="black"/>
                </a:solidFill>
                <a:latin typeface="Century Gothic" panose="020B0502020202020204" pitchFamily="34" charset="0"/>
                <a:cs typeface="Calibri Light" panose="020F0302020204030204" pitchFamily="34" charset="0"/>
              </a:rPr>
              <a:t>(Experiment &amp; Learn)</a:t>
            </a:r>
          </a:p>
        </p:txBody>
      </p:sp>
      <p:sp>
        <p:nvSpPr>
          <p:cNvPr id="70" name="Rectangle 69">
            <a:extLst>
              <a:ext uri="{FF2B5EF4-FFF2-40B4-BE49-F238E27FC236}">
                <a16:creationId xmlns:a16="http://schemas.microsoft.com/office/drawing/2014/main" id="{73D1575A-6771-4F5D-9F5C-9DF19EFBA528}"/>
              </a:ext>
            </a:extLst>
          </p:cNvPr>
          <p:cNvSpPr/>
          <p:nvPr/>
        </p:nvSpPr>
        <p:spPr>
          <a:xfrm>
            <a:off x="5140985" y="5629403"/>
            <a:ext cx="1582973" cy="400110"/>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Discovery of new functional use cases</a:t>
            </a:r>
          </a:p>
        </p:txBody>
      </p:sp>
      <p:sp>
        <p:nvSpPr>
          <p:cNvPr id="71" name="Rectangle 70">
            <a:extLst>
              <a:ext uri="{FF2B5EF4-FFF2-40B4-BE49-F238E27FC236}">
                <a16:creationId xmlns:a16="http://schemas.microsoft.com/office/drawing/2014/main" id="{9F417F63-44D8-4641-B3B4-E58EF9EB6C92}"/>
              </a:ext>
            </a:extLst>
          </p:cNvPr>
          <p:cNvSpPr/>
          <p:nvPr/>
        </p:nvSpPr>
        <p:spPr>
          <a:xfrm>
            <a:off x="10355765" y="5629403"/>
            <a:ext cx="1241431" cy="400110"/>
          </a:xfrm>
          <a:prstGeom prst="rect">
            <a:avLst/>
          </a:prstGeom>
        </p:spPr>
        <p:txBody>
          <a:bodyPr wrap="square">
            <a:spAutoFit/>
          </a:bodyPr>
          <a:lstStyle/>
          <a:p>
            <a:pPr algn="ctr"/>
            <a:r>
              <a:rPr lang="en-US" sz="1000" dirty="0">
                <a:solidFill>
                  <a:schemeClr val="bg1"/>
                </a:solidFill>
                <a:latin typeface="Century Gothic" panose="020B0502020202020204" pitchFamily="34" charset="0"/>
                <a:cs typeface="Calibri Light" panose="020F0302020204030204" pitchFamily="34" charset="0"/>
              </a:rPr>
              <a:t>Improve process efficiency</a:t>
            </a:r>
          </a:p>
        </p:txBody>
      </p:sp>
      <p:cxnSp>
        <p:nvCxnSpPr>
          <p:cNvPr id="72" name="Straight Connector 71">
            <a:extLst>
              <a:ext uri="{FF2B5EF4-FFF2-40B4-BE49-F238E27FC236}">
                <a16:creationId xmlns:a16="http://schemas.microsoft.com/office/drawing/2014/main" id="{B0F86E2A-E310-4EBF-99F3-36A392AF7F46}"/>
              </a:ext>
            </a:extLst>
          </p:cNvPr>
          <p:cNvCxnSpPr>
            <a:cxnSpLocks/>
            <a:stCxn id="66" idx="1"/>
            <a:endCxn id="51" idx="3"/>
          </p:cNvCxnSpPr>
          <p:nvPr/>
        </p:nvCxnSpPr>
        <p:spPr>
          <a:xfrm flipH="1">
            <a:off x="2137682" y="5816763"/>
            <a:ext cx="519223" cy="179"/>
          </a:xfrm>
          <a:prstGeom prst="line">
            <a:avLst/>
          </a:prstGeom>
          <a:noFill/>
          <a:ln w="9525" cap="flat" cmpd="sng" algn="ctr">
            <a:solidFill>
              <a:srgbClr val="B0AEAE"/>
            </a:solidFill>
            <a:prstDash val="solid"/>
          </a:ln>
          <a:effectLst/>
        </p:spPr>
      </p:cxnSp>
      <p:sp>
        <p:nvSpPr>
          <p:cNvPr id="76" name="Rectangle 75">
            <a:extLst>
              <a:ext uri="{FF2B5EF4-FFF2-40B4-BE49-F238E27FC236}">
                <a16:creationId xmlns:a16="http://schemas.microsoft.com/office/drawing/2014/main" id="{E4D2A816-B682-4B8D-A833-487CA759249D}"/>
              </a:ext>
            </a:extLst>
          </p:cNvPr>
          <p:cNvSpPr/>
          <p:nvPr/>
        </p:nvSpPr>
        <p:spPr>
          <a:xfrm>
            <a:off x="7387927" y="4331510"/>
            <a:ext cx="2282748" cy="246221"/>
          </a:xfrm>
          <a:prstGeom prst="rect">
            <a:avLst/>
          </a:prstGeom>
        </p:spPr>
        <p:txBody>
          <a:bodyPr wrap="square">
            <a:spAutoFit/>
          </a:bodyPr>
          <a:lstStyle/>
          <a:p>
            <a:pPr algn="ctr"/>
            <a:r>
              <a:rPr lang="en-US" sz="1000" dirty="0">
                <a:solidFill>
                  <a:prstClr val="black"/>
                </a:solidFill>
                <a:latin typeface="Century Gothic" panose="020B0502020202020204" pitchFamily="34" charset="0"/>
                <a:cs typeface="Calibri Light" panose="020F0302020204030204" pitchFamily="34" charset="0"/>
              </a:rPr>
              <a:t>Insights from the Existing Processes</a:t>
            </a:r>
          </a:p>
        </p:txBody>
      </p:sp>
      <p:grpSp>
        <p:nvGrpSpPr>
          <p:cNvPr id="113" name="Group 112">
            <a:extLst>
              <a:ext uri="{FF2B5EF4-FFF2-40B4-BE49-F238E27FC236}">
                <a16:creationId xmlns:a16="http://schemas.microsoft.com/office/drawing/2014/main" id="{81E999C3-3002-439A-8324-2322E46BFA12}"/>
              </a:ext>
            </a:extLst>
          </p:cNvPr>
          <p:cNvGrpSpPr/>
          <p:nvPr/>
        </p:nvGrpSpPr>
        <p:grpSpPr>
          <a:xfrm>
            <a:off x="2703100" y="3323100"/>
            <a:ext cx="8768869" cy="523220"/>
            <a:chOff x="2703100" y="3392673"/>
            <a:chExt cx="8768869" cy="523220"/>
          </a:xfrm>
        </p:grpSpPr>
        <p:pic>
          <p:nvPicPr>
            <p:cNvPr id="73" name="Picture 72">
              <a:extLst>
                <a:ext uri="{FF2B5EF4-FFF2-40B4-BE49-F238E27FC236}">
                  <a16:creationId xmlns:a16="http://schemas.microsoft.com/office/drawing/2014/main" id="{1065FF5B-73F2-4B18-9116-EF5BF04757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3100" y="3474283"/>
              <a:ext cx="360000" cy="360000"/>
            </a:xfrm>
            <a:prstGeom prst="rect">
              <a:avLst/>
            </a:prstGeom>
          </p:spPr>
        </p:pic>
        <p:pic>
          <p:nvPicPr>
            <p:cNvPr id="74" name="Picture 73">
              <a:extLst>
                <a:ext uri="{FF2B5EF4-FFF2-40B4-BE49-F238E27FC236}">
                  <a16:creationId xmlns:a16="http://schemas.microsoft.com/office/drawing/2014/main" id="{BA8DE5F6-F9E9-4EEB-9C51-437E309FB2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4847" y="3438283"/>
              <a:ext cx="432000" cy="432000"/>
            </a:xfrm>
            <a:prstGeom prst="rect">
              <a:avLst/>
            </a:prstGeom>
          </p:spPr>
        </p:pic>
        <p:pic>
          <p:nvPicPr>
            <p:cNvPr id="75" name="Picture 74">
              <a:extLst>
                <a:ext uri="{FF2B5EF4-FFF2-40B4-BE49-F238E27FC236}">
                  <a16:creationId xmlns:a16="http://schemas.microsoft.com/office/drawing/2014/main" id="{3DD7C620-1750-4D38-BAA5-27EA76BF891E}"/>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0013973" y="3438283"/>
              <a:ext cx="432000" cy="432000"/>
            </a:xfrm>
            <a:prstGeom prst="rect">
              <a:avLst/>
            </a:prstGeom>
          </p:spPr>
        </p:pic>
        <p:pic>
          <p:nvPicPr>
            <p:cNvPr id="77" name="Picture 2" descr="https://static.thenounproject.com/png/2034172-200.png">
              <a:extLst>
                <a:ext uri="{FF2B5EF4-FFF2-40B4-BE49-F238E27FC236}">
                  <a16:creationId xmlns:a16="http://schemas.microsoft.com/office/drawing/2014/main" id="{61D1B784-978B-4A2F-A26B-13E5B9DFFB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6590" y="3438283"/>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86387FCF-C87A-4F3D-8272-7FBDEF12581C}"/>
                </a:ext>
              </a:extLst>
            </p:cNvPr>
            <p:cNvSpPr txBox="1"/>
            <p:nvPr/>
          </p:nvSpPr>
          <p:spPr>
            <a:xfrm>
              <a:off x="3001683" y="3500395"/>
              <a:ext cx="1359668" cy="307777"/>
            </a:xfrm>
            <a:prstGeom prst="rect">
              <a:avLst/>
            </a:prstGeom>
            <a:noFill/>
          </p:spPr>
          <p:txBody>
            <a:bodyPr wrap="none" rtlCol="0">
              <a:spAutoFit/>
            </a:bodyPr>
            <a:lstStyle/>
            <a:p>
              <a:pPr algn="ctr"/>
              <a:r>
                <a:rPr lang="en-US" sz="1400" b="1" dirty="0">
                  <a:solidFill>
                    <a:prstClr val="black"/>
                  </a:solidFill>
                  <a:latin typeface="Century Gothic" panose="020B0502020202020204" pitchFamily="34" charset="0"/>
                  <a:cs typeface="Calibri Light" panose="020F0302020204030204" pitchFamily="34" charset="0"/>
                </a:rPr>
                <a:t>Data Platform</a:t>
              </a:r>
            </a:p>
          </p:txBody>
        </p:sp>
        <p:sp>
          <p:nvSpPr>
            <p:cNvPr id="82" name="TextBox 81">
              <a:extLst>
                <a:ext uri="{FF2B5EF4-FFF2-40B4-BE49-F238E27FC236}">
                  <a16:creationId xmlns:a16="http://schemas.microsoft.com/office/drawing/2014/main" id="{E0CF184D-DB1B-466B-B690-FFF32D55E58E}"/>
                </a:ext>
              </a:extLst>
            </p:cNvPr>
            <p:cNvSpPr txBox="1"/>
            <p:nvPr/>
          </p:nvSpPr>
          <p:spPr>
            <a:xfrm>
              <a:off x="5320563" y="3500395"/>
              <a:ext cx="1604817" cy="307777"/>
            </a:xfrm>
            <a:prstGeom prst="rect">
              <a:avLst/>
            </a:prstGeom>
            <a:noFill/>
          </p:spPr>
          <p:txBody>
            <a:bodyPr wrap="square" rtlCol="0">
              <a:spAutoFit/>
            </a:bodyPr>
            <a:lstStyle/>
            <a:p>
              <a:pPr algn="ctr"/>
              <a:r>
                <a:rPr lang="en-US" sz="1400" b="1" dirty="0">
                  <a:solidFill>
                    <a:prstClr val="black"/>
                  </a:solidFill>
                  <a:latin typeface="Century Gothic" panose="020B0502020202020204" pitchFamily="34" charset="0"/>
                  <a:cs typeface="Calibri Light" panose="020F0302020204030204" pitchFamily="34" charset="0"/>
                </a:rPr>
                <a:t>Decision Boards</a:t>
              </a:r>
            </a:p>
          </p:txBody>
        </p:sp>
        <p:sp>
          <p:nvSpPr>
            <p:cNvPr id="84" name="TextBox 83">
              <a:extLst>
                <a:ext uri="{FF2B5EF4-FFF2-40B4-BE49-F238E27FC236}">
                  <a16:creationId xmlns:a16="http://schemas.microsoft.com/office/drawing/2014/main" id="{1AF2071C-061E-411B-841A-9CB4ABED1258}"/>
                </a:ext>
              </a:extLst>
            </p:cNvPr>
            <p:cNvSpPr txBox="1"/>
            <p:nvPr/>
          </p:nvSpPr>
          <p:spPr>
            <a:xfrm>
              <a:off x="7608168" y="3392673"/>
              <a:ext cx="1960794" cy="523220"/>
            </a:xfrm>
            <a:prstGeom prst="rect">
              <a:avLst/>
            </a:prstGeom>
            <a:noFill/>
          </p:spPr>
          <p:txBody>
            <a:bodyPr wrap="none" rtlCol="0">
              <a:spAutoFit/>
            </a:bodyPr>
            <a:lstStyle/>
            <a:p>
              <a:pPr algn="ctr"/>
              <a:r>
                <a:rPr lang="en-US" sz="1400" b="1" dirty="0">
                  <a:solidFill>
                    <a:prstClr val="black"/>
                  </a:solidFill>
                  <a:latin typeface="Century Gothic" panose="020B0502020202020204" pitchFamily="34" charset="0"/>
                  <a:cs typeface="Calibri Light" panose="020F0302020204030204" pitchFamily="34" charset="0"/>
                </a:rPr>
                <a:t>Advanced Analytics</a:t>
              </a:r>
            </a:p>
            <a:p>
              <a:pPr algn="ctr"/>
              <a:r>
                <a:rPr lang="en-US" sz="1400" b="1" dirty="0">
                  <a:solidFill>
                    <a:prstClr val="black"/>
                  </a:solidFill>
                  <a:latin typeface="Century Gothic" panose="020B0502020202020204" pitchFamily="34" charset="0"/>
                  <a:cs typeface="Calibri Light" panose="020F0302020204030204" pitchFamily="34" charset="0"/>
                </a:rPr>
                <a:t>(AI &amp; ML)</a:t>
              </a:r>
            </a:p>
          </p:txBody>
        </p:sp>
        <p:sp>
          <p:nvSpPr>
            <p:cNvPr id="85" name="TextBox 84">
              <a:extLst>
                <a:ext uri="{FF2B5EF4-FFF2-40B4-BE49-F238E27FC236}">
                  <a16:creationId xmlns:a16="http://schemas.microsoft.com/office/drawing/2014/main" id="{9E4C9B6E-82D7-4344-8EA6-8157320C3619}"/>
                </a:ext>
              </a:extLst>
            </p:cNvPr>
            <p:cNvSpPr txBox="1"/>
            <p:nvPr/>
          </p:nvSpPr>
          <p:spPr>
            <a:xfrm>
              <a:off x="10480992" y="3500395"/>
              <a:ext cx="990977" cy="307777"/>
            </a:xfrm>
            <a:prstGeom prst="rect">
              <a:avLst/>
            </a:prstGeom>
            <a:noFill/>
          </p:spPr>
          <p:txBody>
            <a:bodyPr wrap="none" rtlCol="0">
              <a:spAutoFit/>
            </a:bodyPr>
            <a:lstStyle/>
            <a:p>
              <a:pPr algn="ctr"/>
              <a:r>
                <a:rPr lang="en-US" sz="1400" b="1" dirty="0">
                  <a:solidFill>
                    <a:schemeClr val="bg1"/>
                  </a:solidFill>
                  <a:latin typeface="Century Gothic" panose="020B0502020202020204" pitchFamily="34" charset="0"/>
                  <a:cs typeface="Calibri Light" panose="020F0302020204030204" pitchFamily="34" charset="0"/>
                </a:rPr>
                <a:t>Adoption</a:t>
              </a:r>
            </a:p>
          </p:txBody>
        </p:sp>
      </p:grpSp>
      <p:pic>
        <p:nvPicPr>
          <p:cNvPr id="102" name="Graphic 101" descr="Badge Tick">
            <a:extLst>
              <a:ext uri="{FF2B5EF4-FFF2-40B4-BE49-F238E27FC236}">
                <a16:creationId xmlns:a16="http://schemas.microsoft.com/office/drawing/2014/main" id="{3671404A-E118-4FC5-8D7D-B4306BE3F7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67083" y="3319663"/>
            <a:ext cx="504000" cy="504000"/>
          </a:xfrm>
          <a:prstGeom prst="rect">
            <a:avLst/>
          </a:prstGeom>
        </p:spPr>
      </p:pic>
      <p:grpSp>
        <p:nvGrpSpPr>
          <p:cNvPr id="114" name="Group 113">
            <a:extLst>
              <a:ext uri="{FF2B5EF4-FFF2-40B4-BE49-F238E27FC236}">
                <a16:creationId xmlns:a16="http://schemas.microsoft.com/office/drawing/2014/main" id="{E64FB982-FC80-4936-9B22-5A73B6F78560}"/>
              </a:ext>
            </a:extLst>
          </p:cNvPr>
          <p:cNvGrpSpPr/>
          <p:nvPr/>
        </p:nvGrpSpPr>
        <p:grpSpPr>
          <a:xfrm>
            <a:off x="3135844" y="3870644"/>
            <a:ext cx="8292208" cy="261610"/>
            <a:chOff x="3135844" y="3940217"/>
            <a:chExt cx="8292208" cy="261610"/>
          </a:xfrm>
        </p:grpSpPr>
        <p:sp>
          <p:nvSpPr>
            <p:cNvPr id="104" name="Rectangle 103">
              <a:extLst>
                <a:ext uri="{FF2B5EF4-FFF2-40B4-BE49-F238E27FC236}">
                  <a16:creationId xmlns:a16="http://schemas.microsoft.com/office/drawing/2014/main" id="{030D890E-C1FE-432E-8976-67C679C91AE7}"/>
                </a:ext>
              </a:extLst>
            </p:cNvPr>
            <p:cNvSpPr/>
            <p:nvPr/>
          </p:nvSpPr>
          <p:spPr>
            <a:xfrm>
              <a:off x="3135844" y="3940217"/>
              <a:ext cx="1163807" cy="261610"/>
            </a:xfrm>
            <a:prstGeom prst="rect">
              <a:avLst/>
            </a:prstGeom>
          </p:spPr>
          <p:txBody>
            <a:bodyPr wrap="square">
              <a:spAutoFit/>
            </a:bodyPr>
            <a:lstStyle/>
            <a:p>
              <a:pPr algn="ctr"/>
              <a:r>
                <a:rPr lang="en-US" sz="1100" b="1" dirty="0">
                  <a:solidFill>
                    <a:prstClr val="black"/>
                  </a:solidFill>
                  <a:latin typeface="Century Gothic" panose="020B0502020202020204" pitchFamily="34" charset="0"/>
                  <a:cs typeface="Calibri Light" panose="020F0302020204030204" pitchFamily="34" charset="0"/>
                </a:rPr>
                <a:t>Goal 1</a:t>
              </a:r>
              <a:r>
                <a:rPr lang="en-US" sz="1100" dirty="0">
                  <a:solidFill>
                    <a:prstClr val="black"/>
                  </a:solidFill>
                  <a:latin typeface="Century Gothic" panose="020B0502020202020204" pitchFamily="34" charset="0"/>
                  <a:cs typeface="Calibri Light" panose="020F0302020204030204" pitchFamily="34" charset="0"/>
                </a:rPr>
                <a:t> </a:t>
              </a:r>
            </a:p>
          </p:txBody>
        </p:sp>
        <p:sp>
          <p:nvSpPr>
            <p:cNvPr id="106" name="Rectangle 105">
              <a:extLst>
                <a:ext uri="{FF2B5EF4-FFF2-40B4-BE49-F238E27FC236}">
                  <a16:creationId xmlns:a16="http://schemas.microsoft.com/office/drawing/2014/main" id="{BADE38DE-A803-41D5-BAA6-2732900E6B28}"/>
                </a:ext>
              </a:extLst>
            </p:cNvPr>
            <p:cNvSpPr/>
            <p:nvPr/>
          </p:nvSpPr>
          <p:spPr>
            <a:xfrm>
              <a:off x="5330404" y="3940217"/>
              <a:ext cx="1216601" cy="261610"/>
            </a:xfrm>
            <a:prstGeom prst="rect">
              <a:avLst/>
            </a:prstGeom>
          </p:spPr>
          <p:txBody>
            <a:bodyPr wrap="square">
              <a:spAutoFit/>
            </a:bodyPr>
            <a:lstStyle/>
            <a:p>
              <a:pPr algn="ctr"/>
              <a:r>
                <a:rPr lang="en-US" sz="1100" b="1" dirty="0">
                  <a:solidFill>
                    <a:prstClr val="black"/>
                  </a:solidFill>
                  <a:latin typeface="Century Gothic" panose="020B0502020202020204" pitchFamily="34" charset="0"/>
                  <a:cs typeface="Calibri Light" panose="020F0302020204030204" pitchFamily="34" charset="0"/>
                </a:rPr>
                <a:t>Goal 2</a:t>
              </a:r>
              <a:endParaRPr lang="en-US" sz="1100" dirty="0">
                <a:solidFill>
                  <a:prstClr val="black"/>
                </a:solidFill>
                <a:latin typeface="Century Gothic" panose="020B0502020202020204" pitchFamily="34" charset="0"/>
                <a:cs typeface="Calibri Light" panose="020F0302020204030204" pitchFamily="34" charset="0"/>
              </a:endParaRPr>
            </a:p>
          </p:txBody>
        </p:sp>
        <p:sp>
          <p:nvSpPr>
            <p:cNvPr id="108" name="Rectangle 107">
              <a:extLst>
                <a:ext uri="{FF2B5EF4-FFF2-40B4-BE49-F238E27FC236}">
                  <a16:creationId xmlns:a16="http://schemas.microsoft.com/office/drawing/2014/main" id="{E153C2F4-D759-4B90-B392-17FE8C3AA477}"/>
                </a:ext>
              </a:extLst>
            </p:cNvPr>
            <p:cNvSpPr/>
            <p:nvPr/>
          </p:nvSpPr>
          <p:spPr>
            <a:xfrm>
              <a:off x="7794728" y="3940217"/>
              <a:ext cx="1312167" cy="261610"/>
            </a:xfrm>
            <a:prstGeom prst="rect">
              <a:avLst/>
            </a:prstGeom>
          </p:spPr>
          <p:txBody>
            <a:bodyPr wrap="square">
              <a:spAutoFit/>
            </a:bodyPr>
            <a:lstStyle/>
            <a:p>
              <a:pPr algn="ctr"/>
              <a:r>
                <a:rPr lang="en-US" sz="1100" b="1" dirty="0">
                  <a:solidFill>
                    <a:prstClr val="black"/>
                  </a:solidFill>
                  <a:latin typeface="Century Gothic" panose="020B0502020202020204" pitchFamily="34" charset="0"/>
                  <a:cs typeface="Calibri Light" panose="020F0302020204030204" pitchFamily="34" charset="0"/>
                </a:rPr>
                <a:t>Goal 3</a:t>
              </a:r>
              <a:endParaRPr lang="en-US" sz="1100" dirty="0">
                <a:solidFill>
                  <a:prstClr val="black"/>
                </a:solidFill>
                <a:latin typeface="Century Gothic" panose="020B0502020202020204" pitchFamily="34" charset="0"/>
                <a:cs typeface="Calibri Light" panose="020F0302020204030204" pitchFamily="34" charset="0"/>
              </a:endParaRPr>
            </a:p>
          </p:txBody>
        </p:sp>
        <p:sp>
          <p:nvSpPr>
            <p:cNvPr id="110" name="Rectangle 109">
              <a:extLst>
                <a:ext uri="{FF2B5EF4-FFF2-40B4-BE49-F238E27FC236}">
                  <a16:creationId xmlns:a16="http://schemas.microsoft.com/office/drawing/2014/main" id="{7093E25B-553C-43CD-97F2-8E16817DA9E8}"/>
                </a:ext>
              </a:extLst>
            </p:cNvPr>
            <p:cNvSpPr/>
            <p:nvPr/>
          </p:nvSpPr>
          <p:spPr>
            <a:xfrm>
              <a:off x="10437075" y="3940217"/>
              <a:ext cx="990977" cy="261610"/>
            </a:xfrm>
            <a:prstGeom prst="rect">
              <a:avLst/>
            </a:prstGeom>
          </p:spPr>
          <p:txBody>
            <a:bodyPr wrap="square">
              <a:spAutoFit/>
            </a:bodyPr>
            <a:lstStyle/>
            <a:p>
              <a:pPr algn="ctr"/>
              <a:r>
                <a:rPr lang="en-US" sz="1100" b="1" dirty="0">
                  <a:solidFill>
                    <a:schemeClr val="bg1"/>
                  </a:solidFill>
                  <a:latin typeface="Century Gothic" panose="020B0502020202020204" pitchFamily="34" charset="0"/>
                  <a:cs typeface="Calibri Light" panose="020F0302020204030204" pitchFamily="34" charset="0"/>
                </a:rPr>
                <a:t>Goal 4</a:t>
              </a:r>
              <a:endParaRPr lang="en-US" sz="1100" dirty="0">
                <a:solidFill>
                  <a:schemeClr val="bg1"/>
                </a:solidFill>
                <a:latin typeface="Century Gothic" panose="020B0502020202020204" pitchFamily="34" charset="0"/>
                <a:cs typeface="Calibri Light" panose="020F0302020204030204" pitchFamily="34" charset="0"/>
              </a:endParaRPr>
            </a:p>
          </p:txBody>
        </p:sp>
      </p:grpSp>
      <p:sp>
        <p:nvSpPr>
          <p:cNvPr id="159" name="TextBox 158">
            <a:extLst>
              <a:ext uri="{FF2B5EF4-FFF2-40B4-BE49-F238E27FC236}">
                <a16:creationId xmlns:a16="http://schemas.microsoft.com/office/drawing/2014/main" id="{A9B08813-3EAE-42D2-AD7B-D0AE15853787}"/>
              </a:ext>
            </a:extLst>
          </p:cNvPr>
          <p:cNvSpPr txBox="1"/>
          <p:nvPr/>
        </p:nvSpPr>
        <p:spPr>
          <a:xfrm>
            <a:off x="10059871" y="1207778"/>
            <a:ext cx="1696083" cy="646331"/>
          </a:xfrm>
          <a:prstGeom prst="rect">
            <a:avLst/>
          </a:prstGeom>
          <a:solidFill>
            <a:srgbClr val="F8F8F8"/>
          </a:solidFill>
        </p:spPr>
        <p:txBody>
          <a:bodyPr wrap="square" rtlCol="0">
            <a:spAutoFit/>
          </a:bodyPr>
          <a:lstStyle/>
          <a:p>
            <a:pPr algn="ctr"/>
            <a:r>
              <a:rPr lang="en-US" b="1" i="1" dirty="0">
                <a:latin typeface="Century Gothic" panose="020B0502020202020204" pitchFamily="34" charset="0"/>
              </a:rPr>
              <a:t>350 GB</a:t>
            </a:r>
          </a:p>
          <a:p>
            <a:pPr algn="ctr"/>
            <a:r>
              <a:rPr lang="en-US" sz="900" i="1" dirty="0">
                <a:latin typeface="Century Gothic" panose="020B0502020202020204" pitchFamily="34" charset="0"/>
              </a:rPr>
              <a:t>Daily Volume of data processed</a:t>
            </a:r>
            <a:endParaRPr lang="en-IN" sz="900" i="1" dirty="0">
              <a:latin typeface="Century Gothic" panose="020B0502020202020204" pitchFamily="34" charset="0"/>
            </a:endParaRPr>
          </a:p>
        </p:txBody>
      </p:sp>
      <p:sp>
        <p:nvSpPr>
          <p:cNvPr id="161" name="TextBox 160">
            <a:extLst>
              <a:ext uri="{FF2B5EF4-FFF2-40B4-BE49-F238E27FC236}">
                <a16:creationId xmlns:a16="http://schemas.microsoft.com/office/drawing/2014/main" id="{1E2C549F-EAE3-49E6-A81B-9678825A1892}"/>
              </a:ext>
            </a:extLst>
          </p:cNvPr>
          <p:cNvSpPr txBox="1"/>
          <p:nvPr/>
        </p:nvSpPr>
        <p:spPr>
          <a:xfrm>
            <a:off x="10059872" y="1957330"/>
            <a:ext cx="1696083" cy="648000"/>
          </a:xfrm>
          <a:prstGeom prst="rect">
            <a:avLst/>
          </a:prstGeom>
          <a:solidFill>
            <a:srgbClr val="F8F8F8"/>
          </a:solidFill>
        </p:spPr>
        <p:txBody>
          <a:bodyPr wrap="square" rtlCol="0">
            <a:spAutoFit/>
          </a:bodyPr>
          <a:lstStyle/>
          <a:p>
            <a:pPr algn="ctr"/>
            <a:r>
              <a:rPr lang="en-US" b="1" i="1" dirty="0">
                <a:latin typeface="Century Gothic" panose="020B0502020202020204" pitchFamily="34" charset="0"/>
              </a:rPr>
              <a:t>10 Years</a:t>
            </a:r>
          </a:p>
          <a:p>
            <a:pPr algn="ctr"/>
            <a:r>
              <a:rPr lang="en-US" sz="900" i="1" dirty="0">
                <a:latin typeface="Century Gothic" panose="020B0502020202020204" pitchFamily="34" charset="0"/>
              </a:rPr>
              <a:t>Data Availability</a:t>
            </a:r>
            <a:endParaRPr lang="en-IN" sz="900" i="1" dirty="0">
              <a:latin typeface="Century Gothic" panose="020B0502020202020204" pitchFamily="34" charset="0"/>
            </a:endParaRPr>
          </a:p>
        </p:txBody>
      </p:sp>
      <p:sp>
        <p:nvSpPr>
          <p:cNvPr id="86" name="Title 1">
            <a:extLst>
              <a:ext uri="{FF2B5EF4-FFF2-40B4-BE49-F238E27FC236}">
                <a16:creationId xmlns:a16="http://schemas.microsoft.com/office/drawing/2014/main" id="{9DC10276-DE32-4FA5-99E8-2961D836B17D}"/>
              </a:ext>
            </a:extLst>
          </p:cNvPr>
          <p:cNvSpPr txBox="1">
            <a:spLocks/>
          </p:cNvSpPr>
          <p:nvPr/>
        </p:nvSpPr>
        <p:spPr>
          <a:xfrm>
            <a:off x="726694" y="0"/>
            <a:ext cx="10940304" cy="518051"/>
          </a:xfrm>
          <a:prstGeom prst="rect">
            <a:avLst/>
          </a:prstGeom>
        </p:spPr>
        <p:txBody>
          <a:bodyPr vert="horz" lIns="91440" tIns="45720" rIns="91440" bIns="91440" rtlCol="0" anchor="b" anchorCtr="0">
            <a:noAutofit/>
          </a:bodyPr>
          <a:lstStyle>
            <a:lvl1pPr marL="0" indent="0" algn="ctr" defTabSz="914400" rtl="0" eaLnBrk="1" latinLnBrk="0" hangingPunct="1">
              <a:lnSpc>
                <a:spcPct val="90000"/>
              </a:lnSpc>
              <a:spcBef>
                <a:spcPct val="0"/>
              </a:spcBef>
              <a:buNone/>
              <a:tabLst/>
              <a:defRPr sz="3200" kern="1200">
                <a:solidFill>
                  <a:schemeClr val="tx2"/>
                </a:solidFill>
                <a:latin typeface="Arial" panose="020B0604020202020204" pitchFamily="34" charset="0"/>
                <a:ea typeface="+mj-ea"/>
                <a:cs typeface="Arial" panose="020B0604020202020204" pitchFamily="34" charset="0"/>
              </a:defRPr>
            </a:lvl1pPr>
          </a:lstStyle>
          <a:p>
            <a:r>
              <a:rPr lang="en-US" sz="2800" dirty="0">
                <a:solidFill>
                  <a:schemeClr val="bg1"/>
                </a:solidFill>
              </a:rPr>
              <a:t>Envisioned and developed the Enterprise Data Hub</a:t>
            </a:r>
            <a:endParaRPr lang="en-IN" sz="2800" dirty="0">
              <a:solidFill>
                <a:schemeClr val="bg1"/>
              </a:solidFill>
            </a:endParaRPr>
          </a:p>
        </p:txBody>
      </p:sp>
    </p:spTree>
    <p:extLst>
      <p:ext uri="{BB962C8B-B14F-4D97-AF65-F5344CB8AC3E}">
        <p14:creationId xmlns:p14="http://schemas.microsoft.com/office/powerpoint/2010/main" val="268453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descr="A close up of a sign&#10;&#10;Description automatically generated">
            <a:extLst>
              <a:ext uri="{FF2B5EF4-FFF2-40B4-BE49-F238E27FC236}">
                <a16:creationId xmlns:a16="http://schemas.microsoft.com/office/drawing/2014/main" id="{0211B66F-8C28-4E35-8AB7-F80E7CBED6DF}"/>
              </a:ext>
            </a:extLst>
          </p:cNvPr>
          <p:cNvPicPr>
            <a:picLocks noChangeAspect="1"/>
          </p:cNvPicPr>
          <p:nvPr/>
        </p:nvPicPr>
        <p:blipFill>
          <a:blip r:embed="rId3"/>
          <a:stretch>
            <a:fillRect/>
          </a:stretch>
        </p:blipFill>
        <p:spPr>
          <a:xfrm>
            <a:off x="1045212" y="1028084"/>
            <a:ext cx="540000" cy="540000"/>
          </a:xfrm>
          <a:prstGeom prst="rect">
            <a:avLst/>
          </a:prstGeom>
        </p:spPr>
      </p:pic>
      <p:sp>
        <p:nvSpPr>
          <p:cNvPr id="2" name="Rectangle: Rounded Corners 1">
            <a:extLst>
              <a:ext uri="{FF2B5EF4-FFF2-40B4-BE49-F238E27FC236}">
                <a16:creationId xmlns:a16="http://schemas.microsoft.com/office/drawing/2014/main" id="{309BF46B-27E4-4219-8340-683A0B99C2CF}"/>
              </a:ext>
            </a:extLst>
          </p:cNvPr>
          <p:cNvSpPr/>
          <p:nvPr/>
        </p:nvSpPr>
        <p:spPr>
          <a:xfrm>
            <a:off x="235212" y="1731253"/>
            <a:ext cx="2160000" cy="169774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latin typeface="Arial" panose="020B0604020202020204" pitchFamily="34" charset="0"/>
                <a:cs typeface="Arial" panose="020B0604020202020204" pitchFamily="34" charset="0"/>
              </a:rPr>
              <a:t>Entity Data &amp; Masters</a:t>
            </a:r>
          </a:p>
          <a:p>
            <a:endParaRPr lang="en-US" sz="1000" b="1"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Financial Advisor Data</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Investor &amp; Strategy Data</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Customer Relationship Data</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Custodial Platform Data</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Securities &amp; Holdings Data</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Pricing Data</a:t>
            </a:r>
          </a:p>
          <a:p>
            <a:endParaRPr lang="en-IN" sz="1000" dirty="0">
              <a:solidFill>
                <a:schemeClr val="tx1"/>
              </a:solidFill>
              <a:latin typeface="Arial" panose="020B0604020202020204" pitchFamily="34" charset="0"/>
              <a:cs typeface="Arial" panose="020B0604020202020204" pitchFamily="34" charset="0"/>
            </a:endParaRPr>
          </a:p>
          <a:p>
            <a:endParaRPr lang="en-IN" sz="1000" dirty="0">
              <a:solidFill>
                <a:schemeClr val="tx1"/>
              </a:solidFill>
              <a:latin typeface="Arial" panose="020B0604020202020204" pitchFamily="34" charset="0"/>
              <a:cs typeface="Arial" panose="020B0604020202020204" pitchFamily="34" charset="0"/>
            </a:endParaRPr>
          </a:p>
        </p:txBody>
      </p:sp>
      <p:pic>
        <p:nvPicPr>
          <p:cNvPr id="101" name="Picture 100" descr="A picture containing flower&#10;&#10;Description automatically generated">
            <a:extLst>
              <a:ext uri="{FF2B5EF4-FFF2-40B4-BE49-F238E27FC236}">
                <a16:creationId xmlns:a16="http://schemas.microsoft.com/office/drawing/2014/main" id="{3B3C48EF-9481-4919-8766-60E117BFCB9F}"/>
              </a:ext>
            </a:extLst>
          </p:cNvPr>
          <p:cNvPicPr>
            <a:picLocks noChangeAspect="1"/>
          </p:cNvPicPr>
          <p:nvPr/>
        </p:nvPicPr>
        <p:blipFill rotWithShape="1">
          <a:blip r:embed="rId4"/>
          <a:srcRect l="21138" t="27746" r="16954" b="25809"/>
          <a:stretch/>
        </p:blipFill>
        <p:spPr>
          <a:xfrm>
            <a:off x="3181049" y="1010084"/>
            <a:ext cx="943273" cy="720000"/>
          </a:xfrm>
          <a:prstGeom prst="rect">
            <a:avLst/>
          </a:prstGeom>
        </p:spPr>
      </p:pic>
      <p:sp>
        <p:nvSpPr>
          <p:cNvPr id="3" name="Rectangle: Rounded Corners 2">
            <a:extLst>
              <a:ext uri="{FF2B5EF4-FFF2-40B4-BE49-F238E27FC236}">
                <a16:creationId xmlns:a16="http://schemas.microsoft.com/office/drawing/2014/main" id="{47B53F07-1831-4B62-8D99-B291A0D255FD}"/>
              </a:ext>
            </a:extLst>
          </p:cNvPr>
          <p:cNvSpPr/>
          <p:nvPr/>
        </p:nvSpPr>
        <p:spPr>
          <a:xfrm>
            <a:off x="2572685" y="1731253"/>
            <a:ext cx="2160000" cy="169774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latin typeface="Arial" panose="020B0604020202020204" pitchFamily="34" charset="0"/>
                <a:cs typeface="Arial" panose="020B0604020202020204" pitchFamily="34" charset="0"/>
              </a:rPr>
              <a:t>Relationship</a:t>
            </a:r>
          </a:p>
          <a:p>
            <a:endParaRPr lang="en-US" sz="1000" b="1"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sz="1000" b="1" dirty="0">
                <a:solidFill>
                  <a:schemeClr val="tx1"/>
                </a:solidFill>
                <a:latin typeface="Arial" panose="020B0604020202020204" pitchFamily="34" charset="0"/>
                <a:cs typeface="Arial" panose="020B0604020202020204" pitchFamily="34" charset="0"/>
              </a:rPr>
              <a:t>223</a:t>
            </a:r>
            <a:r>
              <a:rPr lang="en-US" sz="1000" dirty="0">
                <a:solidFill>
                  <a:schemeClr val="tx1"/>
                </a:solidFill>
                <a:latin typeface="Arial" panose="020B0604020202020204" pitchFamily="34" charset="0"/>
                <a:cs typeface="Arial" panose="020B0604020202020204" pitchFamily="34" charset="0"/>
              </a:rPr>
              <a:t> entities from Salesforces.</a:t>
            </a:r>
          </a:p>
          <a:p>
            <a:pPr marL="171450" indent="-171450">
              <a:buFont typeface="Wingdings" panose="05000000000000000000" pitchFamily="2" charset="2"/>
              <a:buChar char="§"/>
            </a:pPr>
            <a:endParaRPr lang="en-US" sz="1000"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Complete relationship data of Advisor-Investor relationship</a:t>
            </a:r>
          </a:p>
          <a:p>
            <a:endParaRPr lang="en-IN" sz="1000" dirty="0">
              <a:solidFill>
                <a:schemeClr val="tx1"/>
              </a:solidFill>
              <a:latin typeface="Arial" panose="020B0604020202020204" pitchFamily="34" charset="0"/>
              <a:cs typeface="Arial" panose="020B0604020202020204" pitchFamily="34" charset="0"/>
            </a:endParaRPr>
          </a:p>
        </p:txBody>
      </p:sp>
      <p:pic>
        <p:nvPicPr>
          <p:cNvPr id="99" name="Picture 98" descr="A picture containing drawing&#10;&#10;Description automatically generated">
            <a:extLst>
              <a:ext uri="{FF2B5EF4-FFF2-40B4-BE49-F238E27FC236}">
                <a16:creationId xmlns:a16="http://schemas.microsoft.com/office/drawing/2014/main" id="{65A6AC1D-22BB-4558-B5B6-36189805A354}"/>
              </a:ext>
            </a:extLst>
          </p:cNvPr>
          <p:cNvPicPr>
            <a:picLocks noChangeAspect="1"/>
          </p:cNvPicPr>
          <p:nvPr/>
        </p:nvPicPr>
        <p:blipFill>
          <a:blip r:embed="rId5"/>
          <a:stretch>
            <a:fillRect/>
          </a:stretch>
        </p:blipFill>
        <p:spPr>
          <a:xfrm>
            <a:off x="5434728" y="1136084"/>
            <a:ext cx="1110861" cy="432000"/>
          </a:xfrm>
          <a:prstGeom prst="rect">
            <a:avLst/>
          </a:prstGeom>
        </p:spPr>
      </p:pic>
      <p:sp>
        <p:nvSpPr>
          <p:cNvPr id="6" name="Rectangle: Rounded Corners 5">
            <a:extLst>
              <a:ext uri="{FF2B5EF4-FFF2-40B4-BE49-F238E27FC236}">
                <a16:creationId xmlns:a16="http://schemas.microsoft.com/office/drawing/2014/main" id="{F689EE02-97DE-47CD-9695-C111C0C5502C}"/>
              </a:ext>
            </a:extLst>
          </p:cNvPr>
          <p:cNvSpPr/>
          <p:nvPr/>
        </p:nvSpPr>
        <p:spPr>
          <a:xfrm>
            <a:off x="4910158" y="1731253"/>
            <a:ext cx="2160000" cy="169774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latin typeface="Arial" panose="020B0604020202020204" pitchFamily="34" charset="0"/>
                <a:cs typeface="Arial" panose="020B0604020202020204" pitchFamily="34" charset="0"/>
              </a:rPr>
              <a:t>Behavioral Data</a:t>
            </a:r>
          </a:p>
          <a:p>
            <a:endParaRPr lang="en-US" sz="1000" b="1"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Marketing &amp; Campaigns</a:t>
            </a:r>
          </a:p>
          <a:p>
            <a:pPr marL="171450" indent="-171450">
              <a:buFont typeface="Wingdings" panose="05000000000000000000" pitchFamily="2" charset="2"/>
              <a:buChar char="§"/>
            </a:pPr>
            <a:endParaRPr lang="en-US" sz="1000" dirty="0">
              <a:solidFill>
                <a:schemeClr val="tx1"/>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965FE509-335B-4607-95E6-F1219C0ECCB4}"/>
              </a:ext>
            </a:extLst>
          </p:cNvPr>
          <p:cNvGrpSpPr/>
          <p:nvPr/>
        </p:nvGrpSpPr>
        <p:grpSpPr>
          <a:xfrm>
            <a:off x="7744084" y="937106"/>
            <a:ext cx="1167094" cy="721957"/>
            <a:chOff x="9429449" y="1260092"/>
            <a:chExt cx="1167094" cy="721957"/>
          </a:xfrm>
        </p:grpSpPr>
        <p:pic>
          <p:nvPicPr>
            <p:cNvPr id="118" name="Picture 117" descr="A close up of a sign&#10;&#10;Description automatically generated">
              <a:extLst>
                <a:ext uri="{FF2B5EF4-FFF2-40B4-BE49-F238E27FC236}">
                  <a16:creationId xmlns:a16="http://schemas.microsoft.com/office/drawing/2014/main" id="{388F0132-64DC-4F9B-AFB8-688BCDA22555}"/>
                </a:ext>
              </a:extLst>
            </p:cNvPr>
            <p:cNvPicPr>
              <a:picLocks noChangeAspect="1"/>
            </p:cNvPicPr>
            <p:nvPr/>
          </p:nvPicPr>
          <p:blipFill>
            <a:blip r:embed="rId6"/>
            <a:stretch>
              <a:fillRect/>
            </a:stretch>
          </p:blipFill>
          <p:spPr>
            <a:xfrm>
              <a:off x="9741770" y="1260092"/>
              <a:ext cx="540000" cy="540000"/>
            </a:xfrm>
            <a:prstGeom prst="rect">
              <a:avLst/>
            </a:prstGeom>
          </p:spPr>
        </p:pic>
        <p:sp>
          <p:nvSpPr>
            <p:cNvPr id="120" name="Rectangle 119">
              <a:extLst>
                <a:ext uri="{FF2B5EF4-FFF2-40B4-BE49-F238E27FC236}">
                  <a16:creationId xmlns:a16="http://schemas.microsoft.com/office/drawing/2014/main" id="{F71BE015-BF70-4FEE-8462-301297E53A78}"/>
                </a:ext>
              </a:extLst>
            </p:cNvPr>
            <p:cNvSpPr/>
            <p:nvPr/>
          </p:nvSpPr>
          <p:spPr>
            <a:xfrm>
              <a:off x="9429449" y="1751217"/>
              <a:ext cx="1167094" cy="230832"/>
            </a:xfrm>
            <a:prstGeom prst="rect">
              <a:avLst/>
            </a:prstGeom>
          </p:spPr>
          <p:txBody>
            <a:bodyPr wrap="square">
              <a:spAutoFit/>
            </a:bodyPr>
            <a:lstStyle/>
            <a:p>
              <a:pPr algn="ctr"/>
              <a:r>
                <a:rPr lang="en-US" sz="900" dirty="0">
                  <a:solidFill>
                    <a:prstClr val="black"/>
                  </a:solidFill>
                  <a:latin typeface="Century Gothic" panose="020B0502020202020204" pitchFamily="34" charset="0"/>
                  <a:cs typeface="Calibri Light" panose="020F0302020204030204" pitchFamily="34" charset="0"/>
                </a:rPr>
                <a:t>Adobe Analytics</a:t>
              </a:r>
            </a:p>
          </p:txBody>
        </p:sp>
      </p:grpSp>
      <p:sp>
        <p:nvSpPr>
          <p:cNvPr id="7" name="Rectangle: Rounded Corners 6">
            <a:extLst>
              <a:ext uri="{FF2B5EF4-FFF2-40B4-BE49-F238E27FC236}">
                <a16:creationId xmlns:a16="http://schemas.microsoft.com/office/drawing/2014/main" id="{D88101F2-DCFA-4623-A5CF-A577C528597D}"/>
              </a:ext>
            </a:extLst>
          </p:cNvPr>
          <p:cNvSpPr/>
          <p:nvPr/>
        </p:nvSpPr>
        <p:spPr>
          <a:xfrm>
            <a:off x="7247631" y="1731253"/>
            <a:ext cx="2160000" cy="169774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latin typeface="Arial" panose="020B0604020202020204" pitchFamily="34" charset="0"/>
                <a:cs typeface="Arial" panose="020B0604020202020204" pitchFamily="34" charset="0"/>
              </a:rPr>
              <a:t>Behavioral Data</a:t>
            </a:r>
          </a:p>
          <a:p>
            <a:endParaRPr lang="en-US" sz="1000" b="1"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Investment Portal</a:t>
            </a: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Portfolio Data</a:t>
            </a: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Wealth Mgmt. Application</a:t>
            </a: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Website Data</a:t>
            </a:r>
          </a:p>
          <a:p>
            <a:pPr marL="171450" indent="-171450">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Digital activities </a:t>
            </a:r>
            <a:endParaRPr lang="en-IN" sz="1000" dirty="0">
              <a:solidFill>
                <a:schemeClr val="tx1"/>
              </a:solidFill>
              <a:latin typeface="Arial" panose="020B0604020202020204" pitchFamily="34" charset="0"/>
              <a:cs typeface="Arial" panose="020B0604020202020204" pitchFamily="34" charset="0"/>
            </a:endParaRPr>
          </a:p>
        </p:txBody>
      </p:sp>
      <p:grpSp>
        <p:nvGrpSpPr>
          <p:cNvPr id="107" name="Group 106">
            <a:extLst>
              <a:ext uri="{FF2B5EF4-FFF2-40B4-BE49-F238E27FC236}">
                <a16:creationId xmlns:a16="http://schemas.microsoft.com/office/drawing/2014/main" id="{0A469C19-B1ED-4B93-9731-BCC700101F25}"/>
              </a:ext>
            </a:extLst>
          </p:cNvPr>
          <p:cNvGrpSpPr/>
          <p:nvPr/>
        </p:nvGrpSpPr>
        <p:grpSpPr>
          <a:xfrm>
            <a:off x="10036850" y="910586"/>
            <a:ext cx="1256506" cy="774997"/>
            <a:chOff x="10679176" y="1260206"/>
            <a:chExt cx="1256506" cy="774997"/>
          </a:xfrm>
        </p:grpSpPr>
        <p:pic>
          <p:nvPicPr>
            <p:cNvPr id="109" name="Picture 108" descr="A close up of a logo&#10;&#10;Description automatically generated">
              <a:extLst>
                <a:ext uri="{FF2B5EF4-FFF2-40B4-BE49-F238E27FC236}">
                  <a16:creationId xmlns:a16="http://schemas.microsoft.com/office/drawing/2014/main" id="{02344A50-8A14-49AA-ACA9-9F6A07BB3707}"/>
                </a:ext>
              </a:extLst>
            </p:cNvPr>
            <p:cNvPicPr>
              <a:picLocks noChangeAspect="1"/>
            </p:cNvPicPr>
            <p:nvPr/>
          </p:nvPicPr>
          <p:blipFill>
            <a:blip r:embed="rId7"/>
            <a:stretch>
              <a:fillRect/>
            </a:stretch>
          </p:blipFill>
          <p:spPr>
            <a:xfrm>
              <a:off x="11083751" y="1260206"/>
              <a:ext cx="540000" cy="540000"/>
            </a:xfrm>
            <a:prstGeom prst="rect">
              <a:avLst/>
            </a:prstGeom>
          </p:spPr>
        </p:pic>
        <p:sp>
          <p:nvSpPr>
            <p:cNvPr id="116" name="Rectangle 115">
              <a:extLst>
                <a:ext uri="{FF2B5EF4-FFF2-40B4-BE49-F238E27FC236}">
                  <a16:creationId xmlns:a16="http://schemas.microsoft.com/office/drawing/2014/main" id="{71A4781C-F15D-4FA8-B22F-981C72D23A9D}"/>
                </a:ext>
              </a:extLst>
            </p:cNvPr>
            <p:cNvSpPr/>
            <p:nvPr/>
          </p:nvSpPr>
          <p:spPr>
            <a:xfrm>
              <a:off x="10679176" y="1804371"/>
              <a:ext cx="1256506" cy="230832"/>
            </a:xfrm>
            <a:prstGeom prst="rect">
              <a:avLst/>
            </a:prstGeom>
          </p:spPr>
          <p:txBody>
            <a:bodyPr wrap="square">
              <a:spAutoFit/>
            </a:bodyPr>
            <a:lstStyle/>
            <a:p>
              <a:pPr algn="ctr"/>
              <a:r>
                <a:rPr lang="en-US" sz="900" dirty="0">
                  <a:solidFill>
                    <a:prstClr val="black"/>
                  </a:solidFill>
                  <a:latin typeface="Century Gothic" panose="020B0502020202020204" pitchFamily="34" charset="0"/>
                  <a:cs typeface="Calibri Light" panose="020F0302020204030204" pitchFamily="34" charset="0"/>
                </a:rPr>
                <a:t>Off-platform files</a:t>
              </a:r>
            </a:p>
          </p:txBody>
        </p:sp>
      </p:grpSp>
      <p:sp>
        <p:nvSpPr>
          <p:cNvPr id="8" name="Rectangle: Rounded Corners 7">
            <a:extLst>
              <a:ext uri="{FF2B5EF4-FFF2-40B4-BE49-F238E27FC236}">
                <a16:creationId xmlns:a16="http://schemas.microsoft.com/office/drawing/2014/main" id="{9B8384C6-7B0B-40B9-B014-9A16112DF13B}"/>
              </a:ext>
            </a:extLst>
          </p:cNvPr>
          <p:cNvSpPr/>
          <p:nvPr/>
        </p:nvSpPr>
        <p:spPr>
          <a:xfrm>
            <a:off x="9585103" y="1731253"/>
            <a:ext cx="2160000" cy="169774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latin typeface="Arial" panose="020B0604020202020204" pitchFamily="34" charset="0"/>
                <a:cs typeface="Arial" panose="020B0604020202020204" pitchFamily="34" charset="0"/>
              </a:rPr>
              <a:t>Third Party Feeds</a:t>
            </a:r>
          </a:p>
          <a:p>
            <a:endParaRPr lang="en-US" sz="1000" b="1"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Transactions Feeds (2)</a:t>
            </a:r>
          </a:p>
          <a:p>
            <a:pPr marL="171450" indent="-171450">
              <a:lnSpc>
                <a:spcPct val="150000"/>
              </a:lnSpc>
              <a:buFont typeface="Wingdings" panose="05000000000000000000" pitchFamily="2" charset="2"/>
              <a:buChar char="§"/>
            </a:pPr>
            <a:r>
              <a:rPr lang="en-US" sz="1000" dirty="0">
                <a:solidFill>
                  <a:schemeClr val="tx1"/>
                </a:solidFill>
                <a:latin typeface="Arial" panose="020B0604020202020204" pitchFamily="34" charset="0"/>
                <a:cs typeface="Arial" panose="020B0604020202020204" pitchFamily="34" charset="0"/>
              </a:rPr>
              <a:t>Data from Applications (6)</a:t>
            </a:r>
          </a:p>
        </p:txBody>
      </p:sp>
      <p:sp>
        <p:nvSpPr>
          <p:cNvPr id="15" name="Rectangle: Rounded Corners 14">
            <a:extLst>
              <a:ext uri="{FF2B5EF4-FFF2-40B4-BE49-F238E27FC236}">
                <a16:creationId xmlns:a16="http://schemas.microsoft.com/office/drawing/2014/main" id="{C945D503-069B-4E75-A3C7-B36CBC59974D}"/>
              </a:ext>
            </a:extLst>
          </p:cNvPr>
          <p:cNvSpPr/>
          <p:nvPr/>
        </p:nvSpPr>
        <p:spPr>
          <a:xfrm>
            <a:off x="235212" y="3512700"/>
            <a:ext cx="2160000" cy="145428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latin typeface="Arial" panose="020B0604020202020204" pitchFamily="34" charset="0"/>
                <a:cs typeface="Arial" panose="020B0604020202020204" pitchFamily="34" charset="0"/>
              </a:rPr>
              <a:t>Daily Volume Processed</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35 GB</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000" b="1" dirty="0">
                <a:solidFill>
                  <a:schemeClr val="tx1"/>
                </a:solidFill>
                <a:latin typeface="Arial" panose="020B0604020202020204" pitchFamily="34" charset="0"/>
                <a:cs typeface="Arial" panose="020B0604020202020204" pitchFamily="34" charset="0"/>
              </a:rPr>
              <a:t>Data Available</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10 Yrs.</a:t>
            </a:r>
          </a:p>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AFDA453-881D-4118-B282-5A292EAC315A}"/>
              </a:ext>
            </a:extLst>
          </p:cNvPr>
          <p:cNvSpPr/>
          <p:nvPr/>
        </p:nvSpPr>
        <p:spPr>
          <a:xfrm>
            <a:off x="2572685" y="3512699"/>
            <a:ext cx="2160000" cy="145428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latin typeface="Arial" panose="020B0604020202020204" pitchFamily="34" charset="0"/>
                <a:cs typeface="Arial" panose="020B0604020202020204" pitchFamily="34" charset="0"/>
              </a:rPr>
              <a:t>Daily Volume Processed</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6 GB</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000" b="1" dirty="0">
                <a:solidFill>
                  <a:schemeClr val="tx1"/>
                </a:solidFill>
                <a:latin typeface="Arial" panose="020B0604020202020204" pitchFamily="34" charset="0"/>
                <a:cs typeface="Arial" panose="020B0604020202020204" pitchFamily="34" charset="0"/>
              </a:rPr>
              <a:t>Data Available</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10 Yrs.</a:t>
            </a:r>
          </a:p>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46F3CD0F-4D9A-4CB8-B7C1-2F7ABCEE15F0}"/>
              </a:ext>
            </a:extLst>
          </p:cNvPr>
          <p:cNvSpPr/>
          <p:nvPr/>
        </p:nvSpPr>
        <p:spPr>
          <a:xfrm>
            <a:off x="4910158" y="3512700"/>
            <a:ext cx="2160000" cy="145428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latin typeface="Arial" panose="020B0604020202020204" pitchFamily="34" charset="0"/>
                <a:cs typeface="Arial" panose="020B0604020202020204" pitchFamily="34" charset="0"/>
              </a:rPr>
              <a:t>Daily Volume Processed</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1 GB</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000" b="1" dirty="0">
                <a:solidFill>
                  <a:schemeClr val="tx1"/>
                </a:solidFill>
                <a:latin typeface="Arial" panose="020B0604020202020204" pitchFamily="34" charset="0"/>
                <a:cs typeface="Arial" panose="020B0604020202020204" pitchFamily="34" charset="0"/>
              </a:rPr>
              <a:t>Data Available</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2 Yrs.</a:t>
            </a:r>
          </a:p>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33C35571-7CE0-4149-9367-8FE8D723C425}"/>
              </a:ext>
            </a:extLst>
          </p:cNvPr>
          <p:cNvSpPr/>
          <p:nvPr/>
        </p:nvSpPr>
        <p:spPr>
          <a:xfrm>
            <a:off x="7246405" y="3512839"/>
            <a:ext cx="2160000" cy="145428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latin typeface="Arial" panose="020B0604020202020204" pitchFamily="34" charset="0"/>
                <a:cs typeface="Arial" panose="020B0604020202020204" pitchFamily="34" charset="0"/>
              </a:rPr>
              <a:t>Daily Volume Processed</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2 GB</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000" b="1" dirty="0">
                <a:solidFill>
                  <a:schemeClr val="tx1"/>
                </a:solidFill>
                <a:latin typeface="Arial" panose="020B0604020202020204" pitchFamily="34" charset="0"/>
                <a:cs typeface="Arial" panose="020B0604020202020204" pitchFamily="34" charset="0"/>
              </a:rPr>
              <a:t>Data Available</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2 Yrs.</a:t>
            </a:r>
          </a:p>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4D18B501-5535-4531-B5F3-C4AD8E4D7765}"/>
              </a:ext>
            </a:extLst>
          </p:cNvPr>
          <p:cNvSpPr/>
          <p:nvPr/>
        </p:nvSpPr>
        <p:spPr>
          <a:xfrm>
            <a:off x="9582652" y="3512839"/>
            <a:ext cx="2160000" cy="1454287"/>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tx1"/>
                </a:solidFill>
                <a:latin typeface="Arial" panose="020B0604020202020204" pitchFamily="34" charset="0"/>
                <a:cs typeface="Arial" panose="020B0604020202020204" pitchFamily="34" charset="0"/>
              </a:rPr>
              <a:t>Daily Volume Processed</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250 GB</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000" b="1" dirty="0">
                <a:solidFill>
                  <a:schemeClr val="tx1"/>
                </a:solidFill>
                <a:latin typeface="Arial" panose="020B0604020202020204" pitchFamily="34" charset="0"/>
                <a:cs typeface="Arial" panose="020B0604020202020204" pitchFamily="34" charset="0"/>
              </a:rPr>
              <a:t>Data Available</a:t>
            </a:r>
          </a:p>
          <a:p>
            <a:pPr algn="ctr"/>
            <a:endParaRPr lang="en-US" sz="1000" b="1"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10 Yrs.</a:t>
            </a:r>
          </a:p>
          <a:p>
            <a:pPr algn="ctr"/>
            <a:endParaRPr lang="en-IN" sz="1400" b="1" dirty="0">
              <a:solidFill>
                <a:schemeClr val="tx1"/>
              </a:solidFill>
              <a:latin typeface="Arial" panose="020B0604020202020204" pitchFamily="34" charset="0"/>
              <a:cs typeface="Arial" panose="020B0604020202020204" pitchFamily="34" charset="0"/>
            </a:endParaRPr>
          </a:p>
        </p:txBody>
      </p:sp>
      <p:sp>
        <p:nvSpPr>
          <p:cNvPr id="31" name="Title 1">
            <a:extLst>
              <a:ext uri="{FF2B5EF4-FFF2-40B4-BE49-F238E27FC236}">
                <a16:creationId xmlns:a16="http://schemas.microsoft.com/office/drawing/2014/main" id="{AC6CEA5F-86CC-45EE-BC86-993B0D5E2409}"/>
              </a:ext>
            </a:extLst>
          </p:cNvPr>
          <p:cNvSpPr txBox="1">
            <a:spLocks/>
          </p:cNvSpPr>
          <p:nvPr/>
        </p:nvSpPr>
        <p:spPr>
          <a:xfrm>
            <a:off x="726694" y="0"/>
            <a:ext cx="10940304" cy="518051"/>
          </a:xfrm>
          <a:prstGeom prst="rect">
            <a:avLst/>
          </a:prstGeom>
        </p:spPr>
        <p:txBody>
          <a:bodyPr vert="horz" lIns="91440" tIns="45720" rIns="91440" bIns="91440" rtlCol="0" anchor="b" anchorCtr="0">
            <a:noAutofit/>
          </a:bodyPr>
          <a:lstStyle>
            <a:lvl1pPr marL="0" indent="0" algn="ctr" defTabSz="914400" rtl="0" eaLnBrk="1" latinLnBrk="0" hangingPunct="1">
              <a:lnSpc>
                <a:spcPct val="90000"/>
              </a:lnSpc>
              <a:spcBef>
                <a:spcPct val="0"/>
              </a:spcBef>
              <a:buNone/>
              <a:tabLst/>
              <a:defRPr sz="3200" kern="1200">
                <a:solidFill>
                  <a:schemeClr val="tx2"/>
                </a:solidFill>
                <a:latin typeface="Arial" panose="020B0604020202020204" pitchFamily="34" charset="0"/>
                <a:ea typeface="+mj-ea"/>
                <a:cs typeface="Arial" panose="020B0604020202020204" pitchFamily="34" charset="0"/>
              </a:defRPr>
            </a:lvl1pPr>
          </a:lstStyle>
          <a:p>
            <a:endParaRPr lang="en-IN" sz="2800" dirty="0">
              <a:solidFill>
                <a:schemeClr val="bg1"/>
              </a:solidFill>
            </a:endParaRPr>
          </a:p>
        </p:txBody>
      </p:sp>
      <p:sp>
        <p:nvSpPr>
          <p:cNvPr id="4" name="Right Brace 3">
            <a:extLst>
              <a:ext uri="{FF2B5EF4-FFF2-40B4-BE49-F238E27FC236}">
                <a16:creationId xmlns:a16="http://schemas.microsoft.com/office/drawing/2014/main" id="{BD135D95-36DD-4D1E-B6EC-37A6740414B5}"/>
              </a:ext>
            </a:extLst>
          </p:cNvPr>
          <p:cNvSpPr/>
          <p:nvPr/>
        </p:nvSpPr>
        <p:spPr>
          <a:xfrm rot="16200000" flipH="1" flipV="1">
            <a:off x="5847824" y="-543901"/>
            <a:ext cx="282221" cy="1150744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1613CF45-4C4B-4DDD-8069-65315BAE4FD6}"/>
              </a:ext>
            </a:extLst>
          </p:cNvPr>
          <p:cNvSpPr/>
          <p:nvPr/>
        </p:nvSpPr>
        <p:spPr>
          <a:xfrm>
            <a:off x="3349301" y="5552962"/>
            <a:ext cx="1678255" cy="658544"/>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a:p>
            <a:pPr algn="ctr"/>
            <a:r>
              <a:rPr lang="en-US" sz="1200" b="1" dirty="0">
                <a:solidFill>
                  <a:schemeClr val="tx1"/>
                </a:solidFill>
                <a:latin typeface="Arial" panose="020B0604020202020204" pitchFamily="34" charset="0"/>
                <a:cs typeface="Arial" panose="020B0604020202020204" pitchFamily="34" charset="0"/>
              </a:rPr>
              <a:t>Strategy &amp; Solutions Report (1)</a:t>
            </a:r>
            <a:endParaRPr lang="en-US" sz="2000" b="1" dirty="0">
              <a:solidFill>
                <a:schemeClr val="tx1"/>
              </a:solidFill>
              <a:latin typeface="Arial" panose="020B0604020202020204" pitchFamily="34" charset="0"/>
              <a:cs typeface="Arial" panose="020B0604020202020204" pitchFamily="34" charset="0"/>
            </a:endParaRPr>
          </a:p>
          <a:p>
            <a:pPr algn="ctr"/>
            <a:endParaRPr lang="en-IN" sz="2000" b="1" dirty="0">
              <a:solidFill>
                <a:schemeClr val="tx1"/>
              </a:solidFill>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15403800-F409-4E51-8818-14CE59E246DB}"/>
              </a:ext>
            </a:extLst>
          </p:cNvPr>
          <p:cNvSpPr/>
          <p:nvPr/>
        </p:nvSpPr>
        <p:spPr>
          <a:xfrm>
            <a:off x="5160088" y="5552962"/>
            <a:ext cx="1678255" cy="658544"/>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a:p>
            <a:pPr algn="ctr"/>
            <a:r>
              <a:rPr lang="en-US" sz="1200" b="1" dirty="0">
                <a:solidFill>
                  <a:schemeClr val="tx1"/>
                </a:solidFill>
                <a:latin typeface="Arial" panose="020B0604020202020204" pitchFamily="34" charset="0"/>
                <a:cs typeface="Arial" panose="020B0604020202020204" pitchFamily="34" charset="0"/>
              </a:rPr>
              <a:t>SOX Compliant Data sets (100%)</a:t>
            </a:r>
          </a:p>
          <a:p>
            <a:pPr algn="ctr"/>
            <a:endParaRPr lang="en-IN" sz="2000" b="1" dirty="0">
              <a:solidFill>
                <a:schemeClr val="tx1"/>
              </a:solidFill>
              <a:latin typeface="Arial" panose="020B060402020202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43AA4F4B-CEE3-434A-916B-88BDD14D0C2C}"/>
              </a:ext>
            </a:extLst>
          </p:cNvPr>
          <p:cNvSpPr/>
          <p:nvPr/>
        </p:nvSpPr>
        <p:spPr>
          <a:xfrm>
            <a:off x="1056769" y="5552962"/>
            <a:ext cx="2160000" cy="658544"/>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Pilots to demonstrate Architectural choices (8)</a:t>
            </a:r>
            <a:endParaRPr lang="en-US" sz="2000" b="1" dirty="0">
              <a:solidFill>
                <a:schemeClr val="tx1"/>
              </a:solidFill>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9299D3A6-D069-420D-9847-804A2BD23857}"/>
              </a:ext>
            </a:extLst>
          </p:cNvPr>
          <p:cNvSpPr/>
          <p:nvPr/>
        </p:nvSpPr>
        <p:spPr>
          <a:xfrm>
            <a:off x="6970876" y="5552962"/>
            <a:ext cx="1678255" cy="658544"/>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a:p>
            <a:pPr algn="ctr"/>
            <a:r>
              <a:rPr lang="en-US" sz="1200" b="1" dirty="0">
                <a:solidFill>
                  <a:schemeClr val="tx1"/>
                </a:solidFill>
                <a:latin typeface="Arial" panose="020B0604020202020204" pitchFamily="34" charset="0"/>
                <a:cs typeface="Arial" panose="020B0604020202020204" pitchFamily="34" charset="0"/>
              </a:rPr>
              <a:t>Lead Scoring Model (1)</a:t>
            </a:r>
          </a:p>
          <a:p>
            <a:pPr algn="ctr"/>
            <a:endParaRPr lang="en-IN" sz="2000" b="1" dirty="0">
              <a:solidFill>
                <a:schemeClr val="tx1"/>
              </a:solidFill>
              <a:latin typeface="Arial" panose="020B060402020202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3E2BAB81-C157-4F07-B8E1-54B36AD5B9F2}"/>
              </a:ext>
            </a:extLst>
          </p:cNvPr>
          <p:cNvSpPr/>
          <p:nvPr/>
        </p:nvSpPr>
        <p:spPr>
          <a:xfrm>
            <a:off x="8781664" y="5551177"/>
            <a:ext cx="1678255" cy="658544"/>
          </a:xfrm>
          <a:prstGeom prst="roundRect">
            <a:avLst>
              <a:gd name="adj" fmla="val 2659"/>
            </a:avLst>
          </a:prstGeom>
          <a:solidFill>
            <a:srgbClr val="F8F8F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10 years of Historical Data</a:t>
            </a:r>
            <a:endParaRPr lang="en-IN" sz="2000" b="1" dirty="0">
              <a:solidFill>
                <a:schemeClr val="tx1"/>
              </a:solidFill>
              <a:latin typeface="Arial" panose="020B0604020202020204" pitchFamily="34" charset="0"/>
              <a:cs typeface="Arial" panose="020B0604020202020204" pitchFamily="34" charset="0"/>
            </a:endParaRPr>
          </a:p>
        </p:txBody>
      </p:sp>
      <p:sp>
        <p:nvSpPr>
          <p:cNvPr id="28" name="Title 1">
            <a:extLst>
              <a:ext uri="{FF2B5EF4-FFF2-40B4-BE49-F238E27FC236}">
                <a16:creationId xmlns:a16="http://schemas.microsoft.com/office/drawing/2014/main" id="{A85B4C4E-2997-4EB0-954F-8A564519799F}"/>
              </a:ext>
            </a:extLst>
          </p:cNvPr>
          <p:cNvSpPr txBox="1">
            <a:spLocks/>
          </p:cNvSpPr>
          <p:nvPr/>
        </p:nvSpPr>
        <p:spPr>
          <a:xfrm>
            <a:off x="879094" y="21771"/>
            <a:ext cx="10940304" cy="518051"/>
          </a:xfrm>
          <a:prstGeom prst="rect">
            <a:avLst/>
          </a:prstGeom>
        </p:spPr>
        <p:txBody>
          <a:bodyPr vert="horz" lIns="91440" tIns="45720" rIns="91440" bIns="91440" rtlCol="0" anchor="b" anchorCtr="0">
            <a:noAutofit/>
          </a:bodyPr>
          <a:lstStyle>
            <a:lvl1pPr marL="0" indent="0" algn="ctr" defTabSz="914400" rtl="0" eaLnBrk="1" latinLnBrk="0" hangingPunct="1">
              <a:lnSpc>
                <a:spcPct val="90000"/>
              </a:lnSpc>
              <a:spcBef>
                <a:spcPct val="0"/>
              </a:spcBef>
              <a:buNone/>
              <a:tabLst/>
              <a:defRPr sz="3200" kern="1200">
                <a:solidFill>
                  <a:schemeClr val="tx2"/>
                </a:solidFill>
                <a:latin typeface="Arial" panose="020B0604020202020204" pitchFamily="34" charset="0"/>
                <a:ea typeface="+mj-ea"/>
                <a:cs typeface="Arial" panose="020B0604020202020204" pitchFamily="34" charset="0"/>
              </a:defRPr>
            </a:lvl1pPr>
          </a:lstStyle>
          <a:p>
            <a:r>
              <a:rPr lang="en-US" sz="2800" dirty="0">
                <a:solidFill>
                  <a:schemeClr val="bg1"/>
                </a:solidFill>
              </a:rPr>
              <a:t>The EDH foundation helps drive actionable insights</a:t>
            </a:r>
            <a:endParaRPr lang="en-IN" sz="2800" dirty="0">
              <a:solidFill>
                <a:schemeClr val="bg1"/>
              </a:solidFill>
            </a:endParaRPr>
          </a:p>
        </p:txBody>
      </p:sp>
    </p:spTree>
    <p:extLst>
      <p:ext uri="{BB962C8B-B14F-4D97-AF65-F5344CB8AC3E}">
        <p14:creationId xmlns:p14="http://schemas.microsoft.com/office/powerpoint/2010/main" val="56153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p:txBody>
          <a:bodyPr/>
          <a:lstStyle/>
          <a:p>
            <a:r>
              <a:rPr lang="en-US" dirty="0"/>
              <a:t>Why a BFSI client continues to engage with LatentView</a:t>
            </a:r>
            <a:endParaRPr lang="en-US" dirty="0">
              <a:solidFill>
                <a:schemeClr val="lt1"/>
              </a:solidFill>
              <a:latin typeface="Arial"/>
              <a:cs typeface="Arial"/>
              <a:sym typeface="Arial"/>
            </a:endParaRPr>
          </a:p>
        </p:txBody>
      </p:sp>
      <p:sp>
        <p:nvSpPr>
          <p:cNvPr id="134" name="Rectangle 133">
            <a:extLst>
              <a:ext uri="{FF2B5EF4-FFF2-40B4-BE49-F238E27FC236}">
                <a16:creationId xmlns:a16="http://schemas.microsoft.com/office/drawing/2014/main" id="{855F92C2-2BC3-4FB1-9A18-8DE93DE75446}"/>
              </a:ext>
            </a:extLst>
          </p:cNvPr>
          <p:cNvSpPr/>
          <p:nvPr/>
        </p:nvSpPr>
        <p:spPr>
          <a:xfrm>
            <a:off x="7737802" y="724216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TextBox 37"/>
          <p:cNvSpPr txBox="1"/>
          <p:nvPr/>
        </p:nvSpPr>
        <p:spPr>
          <a:xfrm>
            <a:off x="430013" y="990106"/>
            <a:ext cx="5233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Decentralized global engagement model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colocated teams in individual geographies </a:t>
            </a:r>
          </a:p>
        </p:txBody>
      </p:sp>
      <p:sp>
        <p:nvSpPr>
          <p:cNvPr id="39" name="Rectangle 38"/>
          <p:cNvSpPr/>
          <p:nvPr/>
        </p:nvSpPr>
        <p:spPr bwMode="auto">
          <a:xfrm>
            <a:off x="504622" y="714114"/>
            <a:ext cx="5087081" cy="320040"/>
          </a:xfrm>
          <a:prstGeom prst="rect">
            <a:avLst/>
          </a:pr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Variety and Complexity of Solutions</a:t>
            </a:r>
          </a:p>
        </p:txBody>
      </p:sp>
      <p:sp>
        <p:nvSpPr>
          <p:cNvPr id="130" name="Rounded Rectangle 129"/>
          <p:cNvSpPr/>
          <p:nvPr/>
        </p:nvSpPr>
        <p:spPr>
          <a:xfrm>
            <a:off x="583382" y="5448693"/>
            <a:ext cx="11429303" cy="914400"/>
          </a:xfrm>
          <a:prstGeom prst="roundRect">
            <a:avLst>
              <a:gd name="adj" fmla="val 0"/>
            </a:avLst>
          </a:prstGeom>
          <a:solidFill>
            <a:sysClr val="window" lastClr="FFFFFF">
              <a:lumMod val="95000"/>
            </a:sysClr>
          </a:solidFill>
          <a:ln w="9525" cap="flat" cmpd="sng" algn="ctr">
            <a:solidFill>
              <a:srgbClr val="002060"/>
            </a:solidFill>
            <a:prstDash val="solid"/>
          </a:ln>
          <a:effectLst>
            <a:outerShdw blurRad="40000" dist="20000" dir="5400000" rotWithShape="0">
              <a:srgbClr val="000000">
                <a:alpha val="38000"/>
              </a:srgbClr>
            </a:outerShdw>
          </a:effectLst>
        </p:spPr>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31" name="5-Point Star 130"/>
          <p:cNvSpPr/>
          <p:nvPr/>
        </p:nvSpPr>
        <p:spPr>
          <a:xfrm>
            <a:off x="1171845" y="5790227"/>
            <a:ext cx="137160" cy="137160"/>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32" name="TextBox 131"/>
          <p:cNvSpPr txBox="1"/>
          <p:nvPr/>
        </p:nvSpPr>
        <p:spPr>
          <a:xfrm>
            <a:off x="1365393" y="5658752"/>
            <a:ext cx="82137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Product Analytics</a:t>
            </a:r>
          </a:p>
        </p:txBody>
      </p:sp>
      <p:sp>
        <p:nvSpPr>
          <p:cNvPr id="133" name="5-Point Star 132"/>
          <p:cNvSpPr/>
          <p:nvPr/>
        </p:nvSpPr>
        <p:spPr>
          <a:xfrm>
            <a:off x="2240195" y="5790227"/>
            <a:ext cx="137160" cy="137160"/>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35" name="TextBox 134"/>
          <p:cNvSpPr txBox="1"/>
          <p:nvPr/>
        </p:nvSpPr>
        <p:spPr>
          <a:xfrm>
            <a:off x="2433744" y="5658752"/>
            <a:ext cx="97269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Marketing Analytics</a:t>
            </a:r>
          </a:p>
        </p:txBody>
      </p:sp>
      <p:sp>
        <p:nvSpPr>
          <p:cNvPr id="136" name="5-Point Star 135"/>
          <p:cNvSpPr/>
          <p:nvPr/>
        </p:nvSpPr>
        <p:spPr>
          <a:xfrm>
            <a:off x="3502585" y="5790227"/>
            <a:ext cx="137160" cy="137160"/>
          </a:xfrm>
          <a:prstGeom prst="star5">
            <a:avLst/>
          </a:prstGeom>
          <a:solidFill>
            <a:srgbClr val="FF8181"/>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37" name="TextBox 136"/>
          <p:cNvSpPr txBox="1"/>
          <p:nvPr/>
        </p:nvSpPr>
        <p:spPr>
          <a:xfrm>
            <a:off x="3696133" y="5658752"/>
            <a:ext cx="93456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Business Analytics</a:t>
            </a:r>
          </a:p>
        </p:txBody>
      </p:sp>
      <p:sp>
        <p:nvSpPr>
          <p:cNvPr id="138" name="5-Point Star 137"/>
          <p:cNvSpPr/>
          <p:nvPr/>
        </p:nvSpPr>
        <p:spPr>
          <a:xfrm>
            <a:off x="4553173" y="5790227"/>
            <a:ext cx="137160" cy="137160"/>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39" name="TextBox 138"/>
          <p:cNvSpPr txBox="1"/>
          <p:nvPr/>
        </p:nvSpPr>
        <p:spPr>
          <a:xfrm>
            <a:off x="4746722" y="5735697"/>
            <a:ext cx="73455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Finance</a:t>
            </a:r>
          </a:p>
        </p:txBody>
      </p:sp>
      <p:sp>
        <p:nvSpPr>
          <p:cNvPr id="140" name="5-Point Star 139"/>
          <p:cNvSpPr/>
          <p:nvPr/>
        </p:nvSpPr>
        <p:spPr>
          <a:xfrm>
            <a:off x="5537661" y="5790227"/>
            <a:ext cx="137160" cy="137160"/>
          </a:xfrm>
          <a:prstGeom prst="star5">
            <a:avLst/>
          </a:prstGeom>
          <a:solidFill>
            <a:srgbClr val="BDD7EE"/>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41" name="TextBox 140"/>
          <p:cNvSpPr txBox="1"/>
          <p:nvPr/>
        </p:nvSpPr>
        <p:spPr>
          <a:xfrm>
            <a:off x="5731210" y="5658752"/>
            <a:ext cx="97269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Website Analytics</a:t>
            </a:r>
          </a:p>
        </p:txBody>
      </p:sp>
      <p:sp>
        <p:nvSpPr>
          <p:cNvPr id="142" name="5-Point Star 141"/>
          <p:cNvSpPr/>
          <p:nvPr/>
        </p:nvSpPr>
        <p:spPr>
          <a:xfrm>
            <a:off x="6800051" y="5790227"/>
            <a:ext cx="137160" cy="137160"/>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6993600" y="5658752"/>
            <a:ext cx="97269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Pricing Analytics</a:t>
            </a:r>
          </a:p>
        </p:txBody>
      </p:sp>
      <p:sp>
        <p:nvSpPr>
          <p:cNvPr id="144" name="TextBox 143"/>
          <p:cNvSpPr txBox="1"/>
          <p:nvPr/>
        </p:nvSpPr>
        <p:spPr>
          <a:xfrm>
            <a:off x="8209741" y="5581808"/>
            <a:ext cx="835534"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Global Financial Services</a:t>
            </a:r>
          </a:p>
        </p:txBody>
      </p:sp>
      <p:sp>
        <p:nvSpPr>
          <p:cNvPr id="145" name="5-Point Star 144"/>
          <p:cNvSpPr/>
          <p:nvPr/>
        </p:nvSpPr>
        <p:spPr>
          <a:xfrm>
            <a:off x="7935218" y="5790227"/>
            <a:ext cx="137160" cy="137160"/>
          </a:xfrm>
          <a:prstGeom prst="star5">
            <a:avLst/>
          </a:prstGeom>
          <a:solidFill>
            <a:srgbClr val="7030A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46" name="TextBox 145"/>
          <p:cNvSpPr txBox="1"/>
          <p:nvPr/>
        </p:nvSpPr>
        <p:spPr>
          <a:xfrm>
            <a:off x="9301999" y="5658752"/>
            <a:ext cx="97269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Research Team</a:t>
            </a:r>
          </a:p>
        </p:txBody>
      </p:sp>
      <p:sp>
        <p:nvSpPr>
          <p:cNvPr id="147" name="5-Point Star 146"/>
          <p:cNvSpPr/>
          <p:nvPr/>
        </p:nvSpPr>
        <p:spPr>
          <a:xfrm>
            <a:off x="9108450" y="5790227"/>
            <a:ext cx="137160" cy="137160"/>
          </a:xfrm>
          <a:prstGeom prst="star5">
            <a:avLst/>
          </a:prstGeom>
          <a:solidFill>
            <a:srgbClr val="FFC00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48" name="5-Point Star 147"/>
          <p:cNvSpPr/>
          <p:nvPr/>
        </p:nvSpPr>
        <p:spPr>
          <a:xfrm>
            <a:off x="10331084" y="5790227"/>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49" name="TextBox 148"/>
          <p:cNvSpPr txBox="1"/>
          <p:nvPr/>
        </p:nvSpPr>
        <p:spPr>
          <a:xfrm>
            <a:off x="10524633" y="5658752"/>
            <a:ext cx="89837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Risk Analytics</a:t>
            </a:r>
          </a:p>
        </p:txBody>
      </p:sp>
      <p:cxnSp>
        <p:nvCxnSpPr>
          <p:cNvPr id="150" name="Straight Connector 149"/>
          <p:cNvCxnSpPr/>
          <p:nvPr/>
        </p:nvCxnSpPr>
        <p:spPr>
          <a:xfrm flipH="1">
            <a:off x="6480666" y="648180"/>
            <a:ext cx="0" cy="4426088"/>
          </a:xfrm>
          <a:prstGeom prst="line">
            <a:avLst/>
          </a:prstGeom>
          <a:noFill/>
          <a:ln w="9525" cap="flat" cmpd="sng" algn="ctr">
            <a:solidFill>
              <a:sysClr val="window" lastClr="FFFFFF">
                <a:lumMod val="50000"/>
              </a:sysClr>
            </a:solidFill>
            <a:prstDash val="dash"/>
          </a:ln>
          <a:effectLst/>
        </p:spPr>
      </p:cxnSp>
      <p:sp>
        <p:nvSpPr>
          <p:cNvPr id="151" name="Rectangle 150"/>
          <p:cNvSpPr/>
          <p:nvPr/>
        </p:nvSpPr>
        <p:spPr>
          <a:xfrm>
            <a:off x="504622" y="5174067"/>
            <a:ext cx="1673856"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Teams we work with</a:t>
            </a:r>
          </a:p>
        </p:txBody>
      </p:sp>
      <p:grpSp>
        <p:nvGrpSpPr>
          <p:cNvPr id="8" name="Group 7"/>
          <p:cNvGrpSpPr/>
          <p:nvPr/>
        </p:nvGrpSpPr>
        <p:grpSpPr>
          <a:xfrm>
            <a:off x="341039" y="1119594"/>
            <a:ext cx="6058170" cy="3949443"/>
            <a:chOff x="229007" y="1250033"/>
            <a:chExt cx="6058170" cy="3949443"/>
          </a:xfrm>
        </p:grpSpPr>
        <p:cxnSp>
          <p:nvCxnSpPr>
            <p:cNvPr id="40" name="Straight Connector 39"/>
            <p:cNvCxnSpPr/>
            <p:nvPr/>
          </p:nvCxnSpPr>
          <p:spPr>
            <a:xfrm>
              <a:off x="998973" y="4835158"/>
              <a:ext cx="5288204" cy="7022"/>
            </a:xfrm>
            <a:prstGeom prst="line">
              <a:avLst/>
            </a:prstGeom>
            <a:noFill/>
            <a:ln w="12700" cap="flat" cmpd="sng" algn="ctr">
              <a:solidFill>
                <a:sysClr val="window" lastClr="FFFFFF">
                  <a:lumMod val="75000"/>
                </a:sysClr>
              </a:solidFill>
              <a:prstDash val="solid"/>
              <a:headEnd type="none" w="med" len="med"/>
              <a:tailEnd type="triangle" w="med" len="med"/>
            </a:ln>
            <a:effectLst/>
          </p:spPr>
        </p:cxnSp>
        <p:cxnSp>
          <p:nvCxnSpPr>
            <p:cNvPr id="41" name="Straight Connector 42"/>
            <p:cNvCxnSpPr>
              <a:cxnSpLocks noChangeShapeType="1"/>
            </p:cNvCxnSpPr>
            <p:nvPr/>
          </p:nvCxnSpPr>
          <p:spPr bwMode="auto">
            <a:xfrm>
              <a:off x="3669935" y="3368913"/>
              <a:ext cx="6785" cy="1420296"/>
            </a:xfrm>
            <a:prstGeom prst="line">
              <a:avLst/>
            </a:prstGeom>
            <a:noFill/>
            <a:ln w="12700" cap="flat" cmpd="sng" algn="ctr">
              <a:solidFill>
                <a:sysClr val="window" lastClr="FFFFFF">
                  <a:lumMod val="75000"/>
                </a:sysClr>
              </a:solidFill>
              <a:prstDash val="dash"/>
              <a:headEnd/>
              <a:tailEnd/>
            </a:ln>
            <a:effectLst/>
          </p:spPr>
        </p:cxnSp>
        <p:cxnSp>
          <p:nvCxnSpPr>
            <p:cNvPr id="42" name="Straight Connector 44"/>
            <p:cNvCxnSpPr>
              <a:cxnSpLocks noChangeShapeType="1"/>
            </p:cNvCxnSpPr>
            <p:nvPr/>
          </p:nvCxnSpPr>
          <p:spPr bwMode="auto">
            <a:xfrm>
              <a:off x="2176554" y="4002560"/>
              <a:ext cx="15574" cy="778874"/>
            </a:xfrm>
            <a:prstGeom prst="line">
              <a:avLst/>
            </a:prstGeom>
            <a:noFill/>
            <a:ln w="12700" cap="flat" cmpd="sng" algn="ctr">
              <a:solidFill>
                <a:sysClr val="window" lastClr="FFFFFF">
                  <a:lumMod val="75000"/>
                </a:sysClr>
              </a:solidFill>
              <a:prstDash val="dash"/>
              <a:headEnd/>
              <a:tailEnd/>
            </a:ln>
            <a:effectLst/>
          </p:spPr>
        </p:cxnSp>
        <p:cxnSp>
          <p:nvCxnSpPr>
            <p:cNvPr id="43" name="Straight Connector 45"/>
            <p:cNvCxnSpPr>
              <a:cxnSpLocks noChangeShapeType="1"/>
            </p:cNvCxnSpPr>
            <p:nvPr/>
          </p:nvCxnSpPr>
          <p:spPr bwMode="auto">
            <a:xfrm>
              <a:off x="1474765" y="4188998"/>
              <a:ext cx="3268" cy="613323"/>
            </a:xfrm>
            <a:prstGeom prst="line">
              <a:avLst/>
            </a:prstGeom>
            <a:noFill/>
            <a:ln w="12700" cap="flat" cmpd="sng" algn="ctr">
              <a:solidFill>
                <a:sysClr val="window" lastClr="FFFFFF">
                  <a:lumMod val="75000"/>
                </a:sysClr>
              </a:solidFill>
              <a:prstDash val="dash"/>
              <a:headEnd/>
              <a:tailEnd/>
            </a:ln>
            <a:effectLst/>
          </p:spPr>
        </p:cxnSp>
        <p:cxnSp>
          <p:nvCxnSpPr>
            <p:cNvPr id="44" name="Straight Connector 43"/>
            <p:cNvCxnSpPr/>
            <p:nvPr/>
          </p:nvCxnSpPr>
          <p:spPr>
            <a:xfrm flipH="1" flipV="1">
              <a:off x="998973" y="1391933"/>
              <a:ext cx="19127" cy="3404968"/>
            </a:xfrm>
            <a:prstGeom prst="line">
              <a:avLst/>
            </a:prstGeom>
            <a:noFill/>
            <a:ln w="12700" cap="flat" cmpd="sng" algn="ctr">
              <a:solidFill>
                <a:sysClr val="window" lastClr="FFFFFF">
                  <a:lumMod val="75000"/>
                </a:sysClr>
              </a:solidFill>
              <a:prstDash val="solid"/>
              <a:headEnd type="none" w="med" len="med"/>
              <a:tailEnd type="triangle" w="med" len="med"/>
            </a:ln>
            <a:effectLst/>
          </p:spPr>
        </p:cxnSp>
        <p:sp>
          <p:nvSpPr>
            <p:cNvPr id="45" name="TextBox 86"/>
            <p:cNvSpPr txBox="1">
              <a:spLocks noChangeArrowheads="1"/>
            </p:cNvSpPr>
            <p:nvPr/>
          </p:nvSpPr>
          <p:spPr bwMode="auto">
            <a:xfrm>
              <a:off x="2528000" y="4922012"/>
              <a:ext cx="76783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rutiger Linotype" pitchFamily="34" charset="0"/>
                  <a:cs typeface="Arial" charset="0"/>
                </a:defRPr>
              </a:lvl1pPr>
              <a:lvl2pPr marL="742950" indent="-285750" eaLnBrk="0" hangingPunct="0">
                <a:defRPr>
                  <a:solidFill>
                    <a:schemeClr val="tx1"/>
                  </a:solidFill>
                  <a:latin typeface="Frutiger Linotype" pitchFamily="34" charset="0"/>
                  <a:cs typeface="Arial" charset="0"/>
                </a:defRPr>
              </a:lvl2pPr>
              <a:lvl3pPr marL="1143000" indent="-228600" eaLnBrk="0" hangingPunct="0">
                <a:defRPr>
                  <a:solidFill>
                    <a:schemeClr val="tx1"/>
                  </a:solidFill>
                  <a:latin typeface="Frutiger Linotype" pitchFamily="34" charset="0"/>
                  <a:cs typeface="Arial" charset="0"/>
                </a:defRPr>
              </a:lvl3pPr>
              <a:lvl4pPr marL="1600200" indent="-228600" eaLnBrk="0" hangingPunct="0">
                <a:defRPr>
                  <a:solidFill>
                    <a:schemeClr val="tx1"/>
                  </a:solidFill>
                  <a:latin typeface="Frutiger Linotype" pitchFamily="34" charset="0"/>
                  <a:cs typeface="Arial" charset="0"/>
                </a:defRPr>
              </a:lvl4pPr>
              <a:lvl5pPr marL="2057400" indent="-228600" eaLnBrk="0" hangingPunct="0">
                <a:defRPr>
                  <a:solidFill>
                    <a:schemeClr val="tx1"/>
                  </a:solidFill>
                  <a:latin typeface="Frutiger Linotype" pitchFamily="34" charset="0"/>
                  <a:cs typeface="Arial" charset="0"/>
                </a:defRPr>
              </a:lvl5pPr>
              <a:lvl6pPr marL="2514600" indent="-228600" eaLnBrk="0" fontAlgn="base" hangingPunct="0">
                <a:spcBef>
                  <a:spcPct val="0"/>
                </a:spcBef>
                <a:spcAft>
                  <a:spcPct val="0"/>
                </a:spcAft>
                <a:defRPr>
                  <a:solidFill>
                    <a:schemeClr val="tx1"/>
                  </a:solidFill>
                  <a:latin typeface="Frutiger Linotype" pitchFamily="34" charset="0"/>
                  <a:cs typeface="Arial" charset="0"/>
                </a:defRPr>
              </a:lvl6pPr>
              <a:lvl7pPr marL="2971800" indent="-228600" eaLnBrk="0" fontAlgn="base" hangingPunct="0">
                <a:spcBef>
                  <a:spcPct val="0"/>
                </a:spcBef>
                <a:spcAft>
                  <a:spcPct val="0"/>
                </a:spcAft>
                <a:defRPr>
                  <a:solidFill>
                    <a:schemeClr val="tx1"/>
                  </a:solidFill>
                  <a:latin typeface="Frutiger Linotype" pitchFamily="34" charset="0"/>
                  <a:cs typeface="Arial" charset="0"/>
                </a:defRPr>
              </a:lvl7pPr>
              <a:lvl8pPr marL="3429000" indent="-228600" eaLnBrk="0" fontAlgn="base" hangingPunct="0">
                <a:spcBef>
                  <a:spcPct val="0"/>
                </a:spcBef>
                <a:spcAft>
                  <a:spcPct val="0"/>
                </a:spcAft>
                <a:defRPr>
                  <a:solidFill>
                    <a:schemeClr val="tx1"/>
                  </a:solidFill>
                  <a:latin typeface="Frutiger Linotype" pitchFamily="34" charset="0"/>
                  <a:cs typeface="Arial" charset="0"/>
                </a:defRPr>
              </a:lvl8pPr>
              <a:lvl9pPr marL="3886200" indent="-228600" eaLnBrk="0" fontAlgn="base" hangingPunct="0">
                <a:spcBef>
                  <a:spcPct val="0"/>
                </a:spcBef>
                <a:spcAft>
                  <a:spcPct val="0"/>
                </a:spcAft>
                <a:defRPr>
                  <a:solidFill>
                    <a:schemeClr val="tx1"/>
                  </a:solidFill>
                  <a:latin typeface="Frutiger Linotype"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2015</a:t>
              </a:r>
            </a:p>
          </p:txBody>
        </p:sp>
        <p:sp>
          <p:nvSpPr>
            <p:cNvPr id="46" name="TextBox 98"/>
            <p:cNvSpPr txBox="1">
              <a:spLocks noChangeArrowheads="1"/>
            </p:cNvSpPr>
            <p:nvPr/>
          </p:nvSpPr>
          <p:spPr bwMode="auto">
            <a:xfrm rot="16200000">
              <a:off x="-621726" y="2826301"/>
              <a:ext cx="196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utiger Linotype" pitchFamily="34" charset="0"/>
                  <a:cs typeface="Arial" charset="0"/>
                </a:defRPr>
              </a:lvl1pPr>
              <a:lvl2pPr marL="742950" indent="-285750" eaLnBrk="0" hangingPunct="0">
                <a:defRPr>
                  <a:solidFill>
                    <a:schemeClr val="tx1"/>
                  </a:solidFill>
                  <a:latin typeface="Frutiger Linotype" pitchFamily="34" charset="0"/>
                  <a:cs typeface="Arial" charset="0"/>
                </a:defRPr>
              </a:lvl2pPr>
              <a:lvl3pPr marL="1143000" indent="-228600" eaLnBrk="0" hangingPunct="0">
                <a:defRPr>
                  <a:solidFill>
                    <a:schemeClr val="tx1"/>
                  </a:solidFill>
                  <a:latin typeface="Frutiger Linotype" pitchFamily="34" charset="0"/>
                  <a:cs typeface="Arial" charset="0"/>
                </a:defRPr>
              </a:lvl3pPr>
              <a:lvl4pPr marL="1600200" indent="-228600" eaLnBrk="0" hangingPunct="0">
                <a:defRPr>
                  <a:solidFill>
                    <a:schemeClr val="tx1"/>
                  </a:solidFill>
                  <a:latin typeface="Frutiger Linotype" pitchFamily="34" charset="0"/>
                  <a:cs typeface="Arial" charset="0"/>
                </a:defRPr>
              </a:lvl4pPr>
              <a:lvl5pPr marL="2057400" indent="-228600" eaLnBrk="0" hangingPunct="0">
                <a:defRPr>
                  <a:solidFill>
                    <a:schemeClr val="tx1"/>
                  </a:solidFill>
                  <a:latin typeface="Frutiger Linotype" pitchFamily="34" charset="0"/>
                  <a:cs typeface="Arial" charset="0"/>
                </a:defRPr>
              </a:lvl5pPr>
              <a:lvl6pPr marL="2514600" indent="-228600" eaLnBrk="0" fontAlgn="base" hangingPunct="0">
                <a:spcBef>
                  <a:spcPct val="0"/>
                </a:spcBef>
                <a:spcAft>
                  <a:spcPct val="0"/>
                </a:spcAft>
                <a:defRPr>
                  <a:solidFill>
                    <a:schemeClr val="tx1"/>
                  </a:solidFill>
                  <a:latin typeface="Frutiger Linotype" pitchFamily="34" charset="0"/>
                  <a:cs typeface="Arial" charset="0"/>
                </a:defRPr>
              </a:lvl6pPr>
              <a:lvl7pPr marL="2971800" indent="-228600" eaLnBrk="0" fontAlgn="base" hangingPunct="0">
                <a:spcBef>
                  <a:spcPct val="0"/>
                </a:spcBef>
                <a:spcAft>
                  <a:spcPct val="0"/>
                </a:spcAft>
                <a:defRPr>
                  <a:solidFill>
                    <a:schemeClr val="tx1"/>
                  </a:solidFill>
                  <a:latin typeface="Frutiger Linotype" pitchFamily="34" charset="0"/>
                  <a:cs typeface="Arial" charset="0"/>
                </a:defRPr>
              </a:lvl7pPr>
              <a:lvl8pPr marL="3429000" indent="-228600" eaLnBrk="0" fontAlgn="base" hangingPunct="0">
                <a:spcBef>
                  <a:spcPct val="0"/>
                </a:spcBef>
                <a:spcAft>
                  <a:spcPct val="0"/>
                </a:spcAft>
                <a:defRPr>
                  <a:solidFill>
                    <a:schemeClr val="tx1"/>
                  </a:solidFill>
                  <a:latin typeface="Frutiger Linotype" pitchFamily="34" charset="0"/>
                  <a:cs typeface="Arial" charset="0"/>
                </a:defRPr>
              </a:lvl8pPr>
              <a:lvl9pPr marL="3886200" indent="-228600" eaLnBrk="0" fontAlgn="base" hangingPunct="0">
                <a:spcBef>
                  <a:spcPct val="0"/>
                </a:spcBef>
                <a:spcAft>
                  <a:spcPct val="0"/>
                </a:spcAft>
                <a:defRPr>
                  <a:solidFill>
                    <a:schemeClr val="tx1"/>
                  </a:solidFill>
                  <a:latin typeface="Frutiger Linotype"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Complexity </a:t>
              </a:r>
            </a:p>
          </p:txBody>
        </p:sp>
        <p:cxnSp>
          <p:nvCxnSpPr>
            <p:cNvPr id="47" name="Straight Connector 44"/>
            <p:cNvCxnSpPr>
              <a:cxnSpLocks noChangeShapeType="1"/>
            </p:cNvCxnSpPr>
            <p:nvPr/>
          </p:nvCxnSpPr>
          <p:spPr bwMode="auto">
            <a:xfrm>
              <a:off x="2903366" y="3723143"/>
              <a:ext cx="18020" cy="1035462"/>
            </a:xfrm>
            <a:prstGeom prst="line">
              <a:avLst/>
            </a:prstGeom>
            <a:noFill/>
            <a:ln w="12700" cap="flat" cmpd="sng" algn="ctr">
              <a:solidFill>
                <a:sysClr val="window" lastClr="FFFFFF">
                  <a:lumMod val="75000"/>
                </a:sysClr>
              </a:solidFill>
              <a:prstDash val="dash"/>
              <a:headEnd/>
              <a:tailEnd/>
            </a:ln>
            <a:effectLst/>
          </p:spPr>
        </p:cxnSp>
        <p:cxnSp>
          <p:nvCxnSpPr>
            <p:cNvPr id="48" name="Straight Connector 42"/>
            <p:cNvCxnSpPr>
              <a:cxnSpLocks noChangeShapeType="1"/>
            </p:cNvCxnSpPr>
            <p:nvPr/>
          </p:nvCxnSpPr>
          <p:spPr bwMode="auto">
            <a:xfrm rot="180000">
              <a:off x="4344987" y="2883014"/>
              <a:ext cx="96677" cy="1882951"/>
            </a:xfrm>
            <a:prstGeom prst="line">
              <a:avLst/>
            </a:prstGeom>
            <a:noFill/>
            <a:ln w="12700" cap="flat" cmpd="sng" algn="ctr">
              <a:solidFill>
                <a:sysClr val="window" lastClr="FFFFFF">
                  <a:lumMod val="75000"/>
                </a:sysClr>
              </a:solidFill>
              <a:prstDash val="dash"/>
              <a:headEnd/>
              <a:tailEnd/>
            </a:ln>
            <a:effectLst/>
          </p:spPr>
        </p:cxnSp>
        <p:sp>
          <p:nvSpPr>
            <p:cNvPr id="49" name="TextBox 48"/>
            <p:cNvSpPr txBox="1"/>
            <p:nvPr/>
          </p:nvSpPr>
          <p:spPr>
            <a:xfrm>
              <a:off x="563663" y="3786845"/>
              <a:ext cx="43531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0" name="TextBox 86"/>
            <p:cNvSpPr txBox="1">
              <a:spLocks noChangeArrowheads="1"/>
            </p:cNvSpPr>
            <p:nvPr/>
          </p:nvSpPr>
          <p:spPr bwMode="auto">
            <a:xfrm>
              <a:off x="3944252" y="4936052"/>
              <a:ext cx="76424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rutiger Linotype" pitchFamily="34" charset="0"/>
                  <a:cs typeface="Arial" charset="0"/>
                </a:defRPr>
              </a:lvl1pPr>
              <a:lvl2pPr marL="742950" indent="-285750" eaLnBrk="0" hangingPunct="0">
                <a:defRPr>
                  <a:solidFill>
                    <a:schemeClr val="tx1"/>
                  </a:solidFill>
                  <a:latin typeface="Frutiger Linotype" pitchFamily="34" charset="0"/>
                  <a:cs typeface="Arial" charset="0"/>
                </a:defRPr>
              </a:lvl2pPr>
              <a:lvl3pPr marL="1143000" indent="-228600" eaLnBrk="0" hangingPunct="0">
                <a:defRPr>
                  <a:solidFill>
                    <a:schemeClr val="tx1"/>
                  </a:solidFill>
                  <a:latin typeface="Frutiger Linotype" pitchFamily="34" charset="0"/>
                  <a:cs typeface="Arial" charset="0"/>
                </a:defRPr>
              </a:lvl3pPr>
              <a:lvl4pPr marL="1600200" indent="-228600" eaLnBrk="0" hangingPunct="0">
                <a:defRPr>
                  <a:solidFill>
                    <a:schemeClr val="tx1"/>
                  </a:solidFill>
                  <a:latin typeface="Frutiger Linotype" pitchFamily="34" charset="0"/>
                  <a:cs typeface="Arial" charset="0"/>
                </a:defRPr>
              </a:lvl4pPr>
              <a:lvl5pPr marL="2057400" indent="-228600" eaLnBrk="0" hangingPunct="0">
                <a:defRPr>
                  <a:solidFill>
                    <a:schemeClr val="tx1"/>
                  </a:solidFill>
                  <a:latin typeface="Frutiger Linotype" pitchFamily="34" charset="0"/>
                  <a:cs typeface="Arial" charset="0"/>
                </a:defRPr>
              </a:lvl5pPr>
              <a:lvl6pPr marL="2514600" indent="-228600" eaLnBrk="0" fontAlgn="base" hangingPunct="0">
                <a:spcBef>
                  <a:spcPct val="0"/>
                </a:spcBef>
                <a:spcAft>
                  <a:spcPct val="0"/>
                </a:spcAft>
                <a:defRPr>
                  <a:solidFill>
                    <a:schemeClr val="tx1"/>
                  </a:solidFill>
                  <a:latin typeface="Frutiger Linotype" pitchFamily="34" charset="0"/>
                  <a:cs typeface="Arial" charset="0"/>
                </a:defRPr>
              </a:lvl6pPr>
              <a:lvl7pPr marL="2971800" indent="-228600" eaLnBrk="0" fontAlgn="base" hangingPunct="0">
                <a:spcBef>
                  <a:spcPct val="0"/>
                </a:spcBef>
                <a:spcAft>
                  <a:spcPct val="0"/>
                </a:spcAft>
                <a:defRPr>
                  <a:solidFill>
                    <a:schemeClr val="tx1"/>
                  </a:solidFill>
                  <a:latin typeface="Frutiger Linotype" pitchFamily="34" charset="0"/>
                  <a:cs typeface="Arial" charset="0"/>
                </a:defRPr>
              </a:lvl7pPr>
              <a:lvl8pPr marL="3429000" indent="-228600" eaLnBrk="0" fontAlgn="base" hangingPunct="0">
                <a:spcBef>
                  <a:spcPct val="0"/>
                </a:spcBef>
                <a:spcAft>
                  <a:spcPct val="0"/>
                </a:spcAft>
                <a:defRPr>
                  <a:solidFill>
                    <a:schemeClr val="tx1"/>
                  </a:solidFill>
                  <a:latin typeface="Frutiger Linotype" pitchFamily="34" charset="0"/>
                  <a:cs typeface="Arial" charset="0"/>
                </a:defRPr>
              </a:lvl8pPr>
              <a:lvl9pPr marL="3886200" indent="-228600" eaLnBrk="0" fontAlgn="base" hangingPunct="0">
                <a:spcBef>
                  <a:spcPct val="0"/>
                </a:spcBef>
                <a:spcAft>
                  <a:spcPct val="0"/>
                </a:spcAft>
                <a:defRPr>
                  <a:solidFill>
                    <a:schemeClr val="tx1"/>
                  </a:solidFill>
                  <a:latin typeface="Frutiger Linotype"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2016</a:t>
              </a:r>
            </a:p>
          </p:txBody>
        </p:sp>
        <p:sp>
          <p:nvSpPr>
            <p:cNvPr id="51" name="5-Point Star 50"/>
            <p:cNvSpPr/>
            <p:nvPr/>
          </p:nvSpPr>
          <p:spPr>
            <a:xfrm>
              <a:off x="1401221" y="3656275"/>
              <a:ext cx="120484" cy="115421"/>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53" name="Group 4"/>
            <p:cNvGrpSpPr/>
            <p:nvPr/>
          </p:nvGrpSpPr>
          <p:grpSpPr>
            <a:xfrm>
              <a:off x="1985717" y="3400557"/>
              <a:ext cx="272066" cy="118007"/>
              <a:chOff x="2077327" y="3661029"/>
              <a:chExt cx="309724" cy="140232"/>
            </a:xfrm>
          </p:grpSpPr>
          <p:sp>
            <p:nvSpPr>
              <p:cNvPr id="57" name="5-Point Star 56"/>
              <p:cNvSpPr/>
              <p:nvPr/>
            </p:nvSpPr>
            <p:spPr>
              <a:xfrm>
                <a:off x="2077327" y="3664100"/>
                <a:ext cx="137157" cy="137161"/>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0" name="5-Point Star 59"/>
              <p:cNvSpPr/>
              <p:nvPr/>
            </p:nvSpPr>
            <p:spPr>
              <a:xfrm>
                <a:off x="2249895" y="3661029"/>
                <a:ext cx="137156" cy="137160"/>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61" name="Group 6"/>
            <p:cNvGrpSpPr/>
            <p:nvPr/>
          </p:nvGrpSpPr>
          <p:grpSpPr>
            <a:xfrm>
              <a:off x="2736290" y="3009643"/>
              <a:ext cx="254354" cy="226982"/>
              <a:chOff x="2590800" y="3083066"/>
              <a:chExt cx="289560" cy="269734"/>
            </a:xfrm>
          </p:grpSpPr>
          <p:sp>
            <p:nvSpPr>
              <p:cNvPr id="62" name="5-Point Star 61"/>
              <p:cNvSpPr/>
              <p:nvPr/>
            </p:nvSpPr>
            <p:spPr>
              <a:xfrm>
                <a:off x="2590800" y="3215640"/>
                <a:ext cx="137160" cy="137160"/>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3" name="5-Point Star 62"/>
              <p:cNvSpPr/>
              <p:nvPr/>
            </p:nvSpPr>
            <p:spPr>
              <a:xfrm>
                <a:off x="2743200" y="3215640"/>
                <a:ext cx="137160" cy="137160"/>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4" name="5-Point Star 63"/>
              <p:cNvSpPr/>
              <p:nvPr/>
            </p:nvSpPr>
            <p:spPr>
              <a:xfrm>
                <a:off x="2663960" y="3083066"/>
                <a:ext cx="137160" cy="137160"/>
              </a:xfrm>
              <a:prstGeom prst="star5">
                <a:avLst/>
              </a:prstGeom>
              <a:solidFill>
                <a:srgbClr val="FF8181"/>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65" name="Group 226"/>
            <p:cNvGrpSpPr/>
            <p:nvPr/>
          </p:nvGrpSpPr>
          <p:grpSpPr>
            <a:xfrm>
              <a:off x="3935300" y="2169204"/>
              <a:ext cx="551469" cy="258397"/>
              <a:chOff x="3665033" y="1974001"/>
              <a:chExt cx="627799" cy="307065"/>
            </a:xfrm>
          </p:grpSpPr>
          <p:sp>
            <p:nvSpPr>
              <p:cNvPr id="66" name="5-Point Star 65"/>
              <p:cNvSpPr/>
              <p:nvPr/>
            </p:nvSpPr>
            <p:spPr>
              <a:xfrm>
                <a:off x="3665033" y="1977533"/>
                <a:ext cx="137160" cy="137160"/>
              </a:xfrm>
              <a:prstGeom prst="star5">
                <a:avLst/>
              </a:prstGeom>
              <a:solidFill>
                <a:srgbClr val="FF8181"/>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7" name="5-Point Star 66"/>
              <p:cNvSpPr/>
              <p:nvPr/>
            </p:nvSpPr>
            <p:spPr>
              <a:xfrm>
                <a:off x="3823827" y="1981200"/>
                <a:ext cx="137160" cy="137160"/>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5-Point Star 70"/>
              <p:cNvSpPr/>
              <p:nvPr/>
            </p:nvSpPr>
            <p:spPr>
              <a:xfrm>
                <a:off x="3996772" y="1977496"/>
                <a:ext cx="137160" cy="137160"/>
              </a:xfrm>
              <a:prstGeom prst="star5">
                <a:avLst/>
              </a:prstGeom>
              <a:solidFill>
                <a:srgbClr val="00B0F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2" name="5-Point Star 71"/>
              <p:cNvSpPr/>
              <p:nvPr/>
            </p:nvSpPr>
            <p:spPr>
              <a:xfrm>
                <a:off x="4155672" y="1974001"/>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3" name="5-Point Star 72"/>
              <p:cNvSpPr/>
              <p:nvPr/>
            </p:nvSpPr>
            <p:spPr>
              <a:xfrm>
                <a:off x="3665033" y="2139833"/>
                <a:ext cx="137160" cy="137160"/>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4" name="5-Point Star 73"/>
              <p:cNvSpPr/>
              <p:nvPr/>
            </p:nvSpPr>
            <p:spPr>
              <a:xfrm>
                <a:off x="3827771" y="2141074"/>
                <a:ext cx="137160" cy="137160"/>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5" name="5-Point Star 74"/>
              <p:cNvSpPr/>
              <p:nvPr/>
            </p:nvSpPr>
            <p:spPr>
              <a:xfrm>
                <a:off x="3989900" y="2141074"/>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6" name="5-Point Star 75"/>
              <p:cNvSpPr/>
              <p:nvPr/>
            </p:nvSpPr>
            <p:spPr>
              <a:xfrm>
                <a:off x="4155672" y="2143906"/>
                <a:ext cx="137160" cy="137160"/>
              </a:xfrm>
              <a:prstGeom prst="star5">
                <a:avLst/>
              </a:prstGeom>
              <a:solidFill>
                <a:srgbClr val="FFC00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sp>
          <p:nvSpPr>
            <p:cNvPr id="77" name="5-Point Star 76"/>
            <p:cNvSpPr/>
            <p:nvPr/>
          </p:nvSpPr>
          <p:spPr>
            <a:xfrm>
              <a:off x="3392149" y="2648762"/>
              <a:ext cx="120483" cy="115421"/>
            </a:xfrm>
            <a:prstGeom prst="star5">
              <a:avLst/>
            </a:prstGeom>
            <a:solidFill>
              <a:srgbClr val="FF8181"/>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8" name="5-Point Star 77"/>
            <p:cNvSpPr/>
            <p:nvPr/>
          </p:nvSpPr>
          <p:spPr>
            <a:xfrm>
              <a:off x="3534694" y="2652921"/>
              <a:ext cx="120483" cy="115421"/>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9" name="5-Point Star 78"/>
            <p:cNvSpPr/>
            <p:nvPr/>
          </p:nvSpPr>
          <p:spPr>
            <a:xfrm>
              <a:off x="3674186" y="2652921"/>
              <a:ext cx="120483" cy="115421"/>
            </a:xfrm>
            <a:prstGeom prst="star5">
              <a:avLst/>
            </a:prstGeom>
            <a:solidFill>
              <a:srgbClr val="00B0F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0" name="5-Point Star 79"/>
            <p:cNvSpPr/>
            <p:nvPr/>
          </p:nvSpPr>
          <p:spPr>
            <a:xfrm>
              <a:off x="3393184" y="2778479"/>
              <a:ext cx="120483" cy="115421"/>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1" name="5-Point Star 80"/>
            <p:cNvSpPr/>
            <p:nvPr/>
          </p:nvSpPr>
          <p:spPr>
            <a:xfrm>
              <a:off x="3535385" y="2778479"/>
              <a:ext cx="120483" cy="115421"/>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2" name="5-Point Star 81"/>
            <p:cNvSpPr/>
            <p:nvPr/>
          </p:nvSpPr>
          <p:spPr>
            <a:xfrm>
              <a:off x="3674819" y="2778479"/>
              <a:ext cx="120483" cy="115421"/>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cxnSp>
          <p:nvCxnSpPr>
            <p:cNvPr id="83" name="Straight Connector 42"/>
            <p:cNvCxnSpPr>
              <a:cxnSpLocks noChangeShapeType="1"/>
            </p:cNvCxnSpPr>
            <p:nvPr/>
          </p:nvCxnSpPr>
          <p:spPr bwMode="auto">
            <a:xfrm>
              <a:off x="5028109" y="2277491"/>
              <a:ext cx="34277" cy="2530650"/>
            </a:xfrm>
            <a:prstGeom prst="line">
              <a:avLst/>
            </a:prstGeom>
            <a:noFill/>
            <a:ln w="12700" cap="flat" cmpd="sng" algn="ctr">
              <a:solidFill>
                <a:sysClr val="window" lastClr="FFFFFF">
                  <a:lumMod val="75000"/>
                </a:sysClr>
              </a:solidFill>
              <a:prstDash val="dash"/>
              <a:headEnd/>
              <a:tailEnd/>
            </a:ln>
            <a:effectLst/>
          </p:spPr>
        </p:cxnSp>
        <p:cxnSp>
          <p:nvCxnSpPr>
            <p:cNvPr id="84" name="Straight Connector 42"/>
            <p:cNvCxnSpPr>
              <a:cxnSpLocks noChangeShapeType="1"/>
            </p:cNvCxnSpPr>
            <p:nvPr/>
          </p:nvCxnSpPr>
          <p:spPr bwMode="auto">
            <a:xfrm flipH="1">
              <a:off x="5767330" y="1692115"/>
              <a:ext cx="18063" cy="3106267"/>
            </a:xfrm>
            <a:prstGeom prst="line">
              <a:avLst/>
            </a:prstGeom>
            <a:noFill/>
            <a:ln w="12700" cap="flat" cmpd="sng" algn="ctr">
              <a:solidFill>
                <a:sysClr val="window" lastClr="FFFFFF">
                  <a:lumMod val="75000"/>
                </a:sysClr>
              </a:solidFill>
              <a:prstDash val="dash"/>
              <a:headEnd/>
              <a:tailEnd/>
            </a:ln>
            <a:effectLst/>
          </p:spPr>
        </p:cxnSp>
        <p:sp>
          <p:nvSpPr>
            <p:cNvPr id="85" name="TextBox 86"/>
            <p:cNvSpPr txBox="1">
              <a:spLocks noChangeArrowheads="1"/>
            </p:cNvSpPr>
            <p:nvPr/>
          </p:nvSpPr>
          <p:spPr bwMode="auto">
            <a:xfrm>
              <a:off x="5317425" y="4945560"/>
              <a:ext cx="76783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utiger Linotype" pitchFamily="34" charset="0"/>
                  <a:cs typeface="Arial" charset="0"/>
                </a:defRPr>
              </a:lvl1pPr>
              <a:lvl2pPr marL="742950" indent="-285750" eaLnBrk="0" hangingPunct="0">
                <a:defRPr>
                  <a:solidFill>
                    <a:schemeClr val="tx1"/>
                  </a:solidFill>
                  <a:latin typeface="Frutiger Linotype" pitchFamily="34" charset="0"/>
                  <a:cs typeface="Arial" charset="0"/>
                </a:defRPr>
              </a:lvl2pPr>
              <a:lvl3pPr marL="1143000" indent="-228600" eaLnBrk="0" hangingPunct="0">
                <a:defRPr>
                  <a:solidFill>
                    <a:schemeClr val="tx1"/>
                  </a:solidFill>
                  <a:latin typeface="Frutiger Linotype" pitchFamily="34" charset="0"/>
                  <a:cs typeface="Arial" charset="0"/>
                </a:defRPr>
              </a:lvl3pPr>
              <a:lvl4pPr marL="1600200" indent="-228600" eaLnBrk="0" hangingPunct="0">
                <a:defRPr>
                  <a:solidFill>
                    <a:schemeClr val="tx1"/>
                  </a:solidFill>
                  <a:latin typeface="Frutiger Linotype" pitchFamily="34" charset="0"/>
                  <a:cs typeface="Arial" charset="0"/>
                </a:defRPr>
              </a:lvl4pPr>
              <a:lvl5pPr marL="2057400" indent="-228600" eaLnBrk="0" hangingPunct="0">
                <a:defRPr>
                  <a:solidFill>
                    <a:schemeClr val="tx1"/>
                  </a:solidFill>
                  <a:latin typeface="Frutiger Linotype" pitchFamily="34" charset="0"/>
                  <a:cs typeface="Arial" charset="0"/>
                </a:defRPr>
              </a:lvl5pPr>
              <a:lvl6pPr marL="2514600" indent="-228600" eaLnBrk="0" fontAlgn="base" hangingPunct="0">
                <a:spcBef>
                  <a:spcPct val="0"/>
                </a:spcBef>
                <a:spcAft>
                  <a:spcPct val="0"/>
                </a:spcAft>
                <a:defRPr>
                  <a:solidFill>
                    <a:schemeClr val="tx1"/>
                  </a:solidFill>
                  <a:latin typeface="Frutiger Linotype" pitchFamily="34" charset="0"/>
                  <a:cs typeface="Arial" charset="0"/>
                </a:defRPr>
              </a:lvl6pPr>
              <a:lvl7pPr marL="2971800" indent="-228600" eaLnBrk="0" fontAlgn="base" hangingPunct="0">
                <a:spcBef>
                  <a:spcPct val="0"/>
                </a:spcBef>
                <a:spcAft>
                  <a:spcPct val="0"/>
                </a:spcAft>
                <a:defRPr>
                  <a:solidFill>
                    <a:schemeClr val="tx1"/>
                  </a:solidFill>
                  <a:latin typeface="Frutiger Linotype" pitchFamily="34" charset="0"/>
                  <a:cs typeface="Arial" charset="0"/>
                </a:defRPr>
              </a:lvl7pPr>
              <a:lvl8pPr marL="3429000" indent="-228600" eaLnBrk="0" fontAlgn="base" hangingPunct="0">
                <a:spcBef>
                  <a:spcPct val="0"/>
                </a:spcBef>
                <a:spcAft>
                  <a:spcPct val="0"/>
                </a:spcAft>
                <a:defRPr>
                  <a:solidFill>
                    <a:schemeClr val="tx1"/>
                  </a:solidFill>
                  <a:latin typeface="Frutiger Linotype" pitchFamily="34" charset="0"/>
                  <a:cs typeface="Arial" charset="0"/>
                </a:defRPr>
              </a:lvl8pPr>
              <a:lvl9pPr marL="3886200" indent="-228600" eaLnBrk="0" fontAlgn="base" hangingPunct="0">
                <a:spcBef>
                  <a:spcPct val="0"/>
                </a:spcBef>
                <a:spcAft>
                  <a:spcPct val="0"/>
                </a:spcAft>
                <a:defRPr>
                  <a:solidFill>
                    <a:schemeClr val="tx1"/>
                  </a:solidFill>
                  <a:latin typeface="Frutiger Linotype"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2017</a:t>
              </a:r>
            </a:p>
          </p:txBody>
        </p:sp>
        <p:sp>
          <p:nvSpPr>
            <p:cNvPr id="86" name="TextBox 81"/>
            <p:cNvSpPr txBox="1">
              <a:spLocks noChangeArrowheads="1"/>
            </p:cNvSpPr>
            <p:nvPr/>
          </p:nvSpPr>
          <p:spPr bwMode="auto">
            <a:xfrm>
              <a:off x="1095706" y="4922012"/>
              <a:ext cx="7667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utiger Linotype" pitchFamily="34" charset="0"/>
                  <a:cs typeface="Arial" charset="0"/>
                </a:defRPr>
              </a:lvl1pPr>
              <a:lvl2pPr marL="742950" indent="-285750" eaLnBrk="0" hangingPunct="0">
                <a:defRPr>
                  <a:solidFill>
                    <a:schemeClr val="tx1"/>
                  </a:solidFill>
                  <a:latin typeface="Frutiger Linotype" pitchFamily="34" charset="0"/>
                  <a:cs typeface="Arial" charset="0"/>
                </a:defRPr>
              </a:lvl2pPr>
              <a:lvl3pPr marL="1143000" indent="-228600" eaLnBrk="0" hangingPunct="0">
                <a:defRPr>
                  <a:solidFill>
                    <a:schemeClr val="tx1"/>
                  </a:solidFill>
                  <a:latin typeface="Frutiger Linotype" pitchFamily="34" charset="0"/>
                  <a:cs typeface="Arial" charset="0"/>
                </a:defRPr>
              </a:lvl3pPr>
              <a:lvl4pPr marL="1600200" indent="-228600" eaLnBrk="0" hangingPunct="0">
                <a:defRPr>
                  <a:solidFill>
                    <a:schemeClr val="tx1"/>
                  </a:solidFill>
                  <a:latin typeface="Frutiger Linotype" pitchFamily="34" charset="0"/>
                  <a:cs typeface="Arial" charset="0"/>
                </a:defRPr>
              </a:lvl4pPr>
              <a:lvl5pPr marL="2057400" indent="-228600" eaLnBrk="0" hangingPunct="0">
                <a:defRPr>
                  <a:solidFill>
                    <a:schemeClr val="tx1"/>
                  </a:solidFill>
                  <a:latin typeface="Frutiger Linotype" pitchFamily="34" charset="0"/>
                  <a:cs typeface="Arial" charset="0"/>
                </a:defRPr>
              </a:lvl5pPr>
              <a:lvl6pPr marL="2514600" indent="-228600" eaLnBrk="0" fontAlgn="base" hangingPunct="0">
                <a:spcBef>
                  <a:spcPct val="0"/>
                </a:spcBef>
                <a:spcAft>
                  <a:spcPct val="0"/>
                </a:spcAft>
                <a:defRPr>
                  <a:solidFill>
                    <a:schemeClr val="tx1"/>
                  </a:solidFill>
                  <a:latin typeface="Frutiger Linotype" pitchFamily="34" charset="0"/>
                  <a:cs typeface="Arial" charset="0"/>
                </a:defRPr>
              </a:lvl6pPr>
              <a:lvl7pPr marL="2971800" indent="-228600" eaLnBrk="0" fontAlgn="base" hangingPunct="0">
                <a:spcBef>
                  <a:spcPct val="0"/>
                </a:spcBef>
                <a:spcAft>
                  <a:spcPct val="0"/>
                </a:spcAft>
                <a:defRPr>
                  <a:solidFill>
                    <a:schemeClr val="tx1"/>
                  </a:solidFill>
                  <a:latin typeface="Frutiger Linotype" pitchFamily="34" charset="0"/>
                  <a:cs typeface="Arial" charset="0"/>
                </a:defRPr>
              </a:lvl7pPr>
              <a:lvl8pPr marL="3429000" indent="-228600" eaLnBrk="0" fontAlgn="base" hangingPunct="0">
                <a:spcBef>
                  <a:spcPct val="0"/>
                </a:spcBef>
                <a:spcAft>
                  <a:spcPct val="0"/>
                </a:spcAft>
                <a:defRPr>
                  <a:solidFill>
                    <a:schemeClr val="tx1"/>
                  </a:solidFill>
                  <a:latin typeface="Frutiger Linotype" pitchFamily="34" charset="0"/>
                  <a:cs typeface="Arial" charset="0"/>
                </a:defRPr>
              </a:lvl8pPr>
              <a:lvl9pPr marL="3886200" indent="-228600" eaLnBrk="0" fontAlgn="base" hangingPunct="0">
                <a:spcBef>
                  <a:spcPct val="0"/>
                </a:spcBef>
                <a:spcAft>
                  <a:spcPct val="0"/>
                </a:spcAft>
                <a:defRPr>
                  <a:solidFill>
                    <a:schemeClr val="tx1"/>
                  </a:solidFill>
                  <a:latin typeface="Frutiger Linotype"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2014</a:t>
              </a:r>
            </a:p>
          </p:txBody>
        </p:sp>
        <p:grpSp>
          <p:nvGrpSpPr>
            <p:cNvPr id="87" name="Group 175"/>
            <p:cNvGrpSpPr/>
            <p:nvPr/>
          </p:nvGrpSpPr>
          <p:grpSpPr>
            <a:xfrm>
              <a:off x="4580513" y="1738848"/>
              <a:ext cx="551469" cy="258397"/>
              <a:chOff x="3665033" y="1974001"/>
              <a:chExt cx="627799" cy="307065"/>
            </a:xfrm>
          </p:grpSpPr>
          <p:sp>
            <p:nvSpPr>
              <p:cNvPr id="88" name="5-Point Star 87"/>
              <p:cNvSpPr/>
              <p:nvPr/>
            </p:nvSpPr>
            <p:spPr>
              <a:xfrm>
                <a:off x="3665033" y="1977533"/>
                <a:ext cx="137160" cy="137160"/>
              </a:xfrm>
              <a:prstGeom prst="star5">
                <a:avLst/>
              </a:prstGeom>
              <a:solidFill>
                <a:srgbClr val="FF8181"/>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9" name="5-Point Star 88"/>
              <p:cNvSpPr/>
              <p:nvPr/>
            </p:nvSpPr>
            <p:spPr>
              <a:xfrm>
                <a:off x="3823827" y="1981200"/>
                <a:ext cx="137160" cy="137160"/>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90" name="5-Point Star 89"/>
              <p:cNvSpPr/>
              <p:nvPr/>
            </p:nvSpPr>
            <p:spPr>
              <a:xfrm>
                <a:off x="3996772" y="1977496"/>
                <a:ext cx="137160" cy="137160"/>
              </a:xfrm>
              <a:prstGeom prst="star5">
                <a:avLst/>
              </a:prstGeom>
              <a:solidFill>
                <a:srgbClr val="00B0F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98" name="5-Point Star 97"/>
              <p:cNvSpPr/>
              <p:nvPr/>
            </p:nvSpPr>
            <p:spPr>
              <a:xfrm>
                <a:off x="4155672" y="1974001"/>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16" name="5-Point Star 115"/>
              <p:cNvSpPr/>
              <p:nvPr/>
            </p:nvSpPr>
            <p:spPr>
              <a:xfrm>
                <a:off x="3665033" y="2139833"/>
                <a:ext cx="137160" cy="137160"/>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17" name="5-Point Star 116"/>
              <p:cNvSpPr/>
              <p:nvPr/>
            </p:nvSpPr>
            <p:spPr>
              <a:xfrm>
                <a:off x="3827771" y="2141074"/>
                <a:ext cx="137160" cy="137160"/>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18" name="5-Point Star 117"/>
              <p:cNvSpPr/>
              <p:nvPr/>
            </p:nvSpPr>
            <p:spPr>
              <a:xfrm>
                <a:off x="3989900" y="2141074"/>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19" name="5-Point Star 118"/>
              <p:cNvSpPr/>
              <p:nvPr/>
            </p:nvSpPr>
            <p:spPr>
              <a:xfrm>
                <a:off x="4155672" y="2143906"/>
                <a:ext cx="137160" cy="137160"/>
              </a:xfrm>
              <a:prstGeom prst="star5">
                <a:avLst/>
              </a:prstGeom>
              <a:solidFill>
                <a:srgbClr val="FFC00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20" name="Group 227"/>
            <p:cNvGrpSpPr/>
            <p:nvPr/>
          </p:nvGrpSpPr>
          <p:grpSpPr>
            <a:xfrm>
              <a:off x="5158899" y="1250033"/>
              <a:ext cx="701308" cy="258397"/>
              <a:chOff x="4020421" y="1060858"/>
              <a:chExt cx="798378" cy="307065"/>
            </a:xfrm>
          </p:grpSpPr>
          <p:sp>
            <p:nvSpPr>
              <p:cNvPr id="121" name="5-Point Star 120"/>
              <p:cNvSpPr/>
              <p:nvPr/>
            </p:nvSpPr>
            <p:spPr>
              <a:xfrm>
                <a:off x="4020421" y="1060858"/>
                <a:ext cx="137160" cy="137160"/>
              </a:xfrm>
              <a:prstGeom prst="star5">
                <a:avLst/>
              </a:prstGeom>
              <a:solidFill>
                <a:srgbClr val="7030A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2" name="5-Point Star 121"/>
              <p:cNvSpPr/>
              <p:nvPr/>
            </p:nvSpPr>
            <p:spPr>
              <a:xfrm>
                <a:off x="4191000" y="1064390"/>
                <a:ext cx="137160" cy="137160"/>
              </a:xfrm>
              <a:prstGeom prst="star5">
                <a:avLst/>
              </a:prstGeom>
              <a:solidFill>
                <a:srgbClr val="FF8181"/>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3" name="5-Point Star 122"/>
              <p:cNvSpPr/>
              <p:nvPr/>
            </p:nvSpPr>
            <p:spPr>
              <a:xfrm>
                <a:off x="4349794" y="1068057"/>
                <a:ext cx="137160" cy="137160"/>
              </a:xfrm>
              <a:prstGeom prst="star5">
                <a:avLst/>
              </a:prstGeom>
              <a:solidFill>
                <a:srgbClr val="1F4E79"/>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4" name="5-Point Star 123"/>
              <p:cNvSpPr/>
              <p:nvPr/>
            </p:nvSpPr>
            <p:spPr>
              <a:xfrm>
                <a:off x="4522739" y="1064353"/>
                <a:ext cx="137160" cy="137160"/>
              </a:xfrm>
              <a:prstGeom prst="star5">
                <a:avLst/>
              </a:prstGeom>
              <a:solidFill>
                <a:srgbClr val="00B0F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5" name="5-Point Star 124"/>
              <p:cNvSpPr/>
              <p:nvPr/>
            </p:nvSpPr>
            <p:spPr>
              <a:xfrm>
                <a:off x="4681639" y="1060858"/>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6" name="5-Point Star 125"/>
              <p:cNvSpPr/>
              <p:nvPr/>
            </p:nvSpPr>
            <p:spPr>
              <a:xfrm>
                <a:off x="4074372" y="1226690"/>
                <a:ext cx="137160" cy="137160"/>
              </a:xfrm>
              <a:prstGeom prst="star5">
                <a:avLst/>
              </a:prstGeom>
              <a:solidFill>
                <a:srgbClr val="00206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7" name="5-Point Star 126"/>
              <p:cNvSpPr/>
              <p:nvPr/>
            </p:nvSpPr>
            <p:spPr>
              <a:xfrm>
                <a:off x="4237110" y="1227931"/>
                <a:ext cx="137160" cy="137160"/>
              </a:xfrm>
              <a:prstGeom prst="star5">
                <a:avLst/>
              </a:prstGeom>
              <a:solidFill>
                <a:srgbClr val="0061B2"/>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8" name="5-Point Star 127"/>
              <p:cNvSpPr/>
              <p:nvPr/>
            </p:nvSpPr>
            <p:spPr>
              <a:xfrm>
                <a:off x="4399239" y="1227931"/>
                <a:ext cx="137160" cy="137160"/>
              </a:xfrm>
              <a:prstGeom prst="star5">
                <a:avLst/>
              </a:prstGeom>
              <a:solidFill>
                <a:srgbClr val="394555"/>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29" name="5-Point Star 128"/>
              <p:cNvSpPr/>
              <p:nvPr/>
            </p:nvSpPr>
            <p:spPr>
              <a:xfrm>
                <a:off x="4565011" y="1230763"/>
                <a:ext cx="137160" cy="137160"/>
              </a:xfrm>
              <a:prstGeom prst="star5">
                <a:avLst/>
              </a:prstGeom>
              <a:solidFill>
                <a:srgbClr val="FFC000"/>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pic>
          <p:nvPicPr>
            <p:cNvPr id="152" name="Picture 151"/>
            <p:cNvPicPr>
              <a:picLocks noChangeAspect="1"/>
            </p:cNvPicPr>
            <p:nvPr/>
          </p:nvPicPr>
          <p:blipFill>
            <a:blip r:embed="rId3">
              <a:duotone>
                <a:srgbClr val="4472C4">
                  <a:shade val="45000"/>
                  <a:satMod val="135000"/>
                </a:srgbClr>
                <a:prstClr val="white"/>
              </a:duotone>
            </a:blip>
            <a:stretch>
              <a:fillRect/>
            </a:stretch>
          </p:blipFill>
          <p:spPr>
            <a:xfrm>
              <a:off x="1915172" y="3630102"/>
              <a:ext cx="457200" cy="453476"/>
            </a:xfrm>
            <a:prstGeom prst="rect">
              <a:avLst/>
            </a:prstGeom>
            <a:ln>
              <a:solidFill>
                <a:srgbClr val="5B9BD5">
                  <a:lumMod val="50000"/>
                </a:srgbClr>
              </a:solidFill>
            </a:ln>
          </p:spPr>
        </p:pic>
        <p:pic>
          <p:nvPicPr>
            <p:cNvPr id="153" name="Picture 152"/>
            <p:cNvPicPr>
              <a:picLocks noChangeAspect="1"/>
            </p:cNvPicPr>
            <p:nvPr/>
          </p:nvPicPr>
          <p:blipFill>
            <a:blip r:embed="rId4">
              <a:duotone>
                <a:srgbClr val="4472C4">
                  <a:shade val="45000"/>
                  <a:satMod val="135000"/>
                </a:srgbClr>
                <a:prstClr val="white"/>
              </a:duotone>
            </a:blip>
            <a:stretch>
              <a:fillRect/>
            </a:stretch>
          </p:blipFill>
          <p:spPr>
            <a:xfrm>
              <a:off x="4166426" y="2528124"/>
              <a:ext cx="405685" cy="457200"/>
            </a:xfrm>
            <a:prstGeom prst="rect">
              <a:avLst/>
            </a:prstGeom>
            <a:ln>
              <a:solidFill>
                <a:srgbClr val="5B9BD5">
                  <a:lumMod val="50000"/>
                </a:srgbClr>
              </a:solidFill>
            </a:ln>
          </p:spPr>
        </p:pic>
        <p:pic>
          <p:nvPicPr>
            <p:cNvPr id="154" name="Picture 153"/>
            <p:cNvPicPr>
              <a:picLocks noChangeAspect="1"/>
            </p:cNvPicPr>
            <p:nvPr/>
          </p:nvPicPr>
          <p:blipFill rotWithShape="1">
            <a:blip r:embed="rId5">
              <a:duotone>
                <a:srgbClr val="4472C4">
                  <a:shade val="45000"/>
                  <a:satMod val="135000"/>
                </a:srgbClr>
                <a:prstClr val="white"/>
              </a:duotone>
            </a:blip>
            <a:srcRect l="8710" r="8710"/>
            <a:stretch/>
          </p:blipFill>
          <p:spPr>
            <a:xfrm>
              <a:off x="1250446" y="3837214"/>
              <a:ext cx="420624" cy="420624"/>
            </a:xfrm>
            <a:prstGeom prst="rect">
              <a:avLst/>
            </a:prstGeom>
            <a:ln>
              <a:solidFill>
                <a:srgbClr val="5B9BD5">
                  <a:lumMod val="50000"/>
                </a:srgbClr>
              </a:solidFill>
            </a:ln>
          </p:spPr>
        </p:pic>
        <p:pic>
          <p:nvPicPr>
            <p:cNvPr id="155" name="Picture 154"/>
            <p:cNvPicPr>
              <a:picLocks noChangeAspect="1"/>
            </p:cNvPicPr>
            <p:nvPr/>
          </p:nvPicPr>
          <p:blipFill>
            <a:blip r:embed="rId6">
              <a:duotone>
                <a:srgbClr val="4472C4">
                  <a:shade val="45000"/>
                  <a:satMod val="135000"/>
                </a:srgbClr>
                <a:prstClr val="white"/>
              </a:duotone>
            </a:blip>
            <a:stretch>
              <a:fillRect/>
            </a:stretch>
          </p:blipFill>
          <p:spPr>
            <a:xfrm>
              <a:off x="3409237" y="3011907"/>
              <a:ext cx="457200" cy="421803"/>
            </a:xfrm>
            <a:prstGeom prst="rect">
              <a:avLst/>
            </a:prstGeom>
            <a:ln>
              <a:solidFill>
                <a:srgbClr val="5B9BD5">
                  <a:lumMod val="50000"/>
                </a:srgbClr>
              </a:solidFill>
            </a:ln>
          </p:spPr>
        </p:pic>
        <p:pic>
          <p:nvPicPr>
            <p:cNvPr id="156" name="Picture 155"/>
            <p:cNvPicPr>
              <a:picLocks noChangeAspect="1"/>
            </p:cNvPicPr>
            <p:nvPr/>
          </p:nvPicPr>
          <p:blipFill>
            <a:blip r:embed="rId7">
              <a:duotone>
                <a:srgbClr val="4472C4">
                  <a:shade val="45000"/>
                  <a:satMod val="135000"/>
                </a:srgbClr>
                <a:prstClr val="white"/>
              </a:duotone>
            </a:blip>
            <a:stretch>
              <a:fillRect/>
            </a:stretch>
          </p:blipFill>
          <p:spPr>
            <a:xfrm>
              <a:off x="5519709" y="1541205"/>
              <a:ext cx="457200" cy="454211"/>
            </a:xfrm>
            <a:prstGeom prst="rect">
              <a:avLst/>
            </a:prstGeom>
            <a:ln>
              <a:solidFill>
                <a:srgbClr val="5B9BD5">
                  <a:lumMod val="50000"/>
                </a:srgbClr>
              </a:solidFill>
            </a:ln>
          </p:spPr>
        </p:pic>
        <p:pic>
          <p:nvPicPr>
            <p:cNvPr id="157" name="Picture 156"/>
            <p:cNvPicPr>
              <a:picLocks noChangeAspect="1"/>
            </p:cNvPicPr>
            <p:nvPr/>
          </p:nvPicPr>
          <p:blipFill>
            <a:blip r:embed="rId8">
              <a:duotone>
                <a:srgbClr val="4472C4">
                  <a:shade val="45000"/>
                  <a:satMod val="135000"/>
                </a:srgbClr>
                <a:prstClr val="white"/>
              </a:duotone>
            </a:blip>
            <a:stretch>
              <a:fillRect/>
            </a:stretch>
          </p:blipFill>
          <p:spPr>
            <a:xfrm>
              <a:off x="2679019" y="3362959"/>
              <a:ext cx="457200" cy="447403"/>
            </a:xfrm>
            <a:prstGeom prst="rect">
              <a:avLst/>
            </a:prstGeom>
            <a:ln>
              <a:solidFill>
                <a:srgbClr val="5B9BD5">
                  <a:lumMod val="50000"/>
                </a:srgbClr>
              </a:solidFill>
            </a:ln>
          </p:spPr>
        </p:pic>
        <p:pic>
          <p:nvPicPr>
            <p:cNvPr id="158" name="Picture 157"/>
            <p:cNvPicPr>
              <a:picLocks noChangeAspect="1"/>
            </p:cNvPicPr>
            <p:nvPr/>
          </p:nvPicPr>
          <p:blipFill>
            <a:blip r:embed="rId9">
              <a:duotone>
                <a:srgbClr val="4472C4">
                  <a:shade val="45000"/>
                  <a:satMod val="135000"/>
                </a:srgbClr>
                <a:prstClr val="white"/>
              </a:duotone>
            </a:blip>
            <a:stretch>
              <a:fillRect/>
            </a:stretch>
          </p:blipFill>
          <p:spPr>
            <a:xfrm>
              <a:off x="4813370" y="2052178"/>
              <a:ext cx="457200" cy="447188"/>
            </a:xfrm>
            <a:prstGeom prst="rect">
              <a:avLst/>
            </a:prstGeom>
            <a:ln>
              <a:solidFill>
                <a:srgbClr val="5B9BD5">
                  <a:lumMod val="50000"/>
                </a:srgbClr>
              </a:solidFill>
            </a:ln>
          </p:spPr>
        </p:pic>
        <p:sp>
          <p:nvSpPr>
            <p:cNvPr id="159" name="TextBox 158"/>
            <p:cNvSpPr txBox="1"/>
            <p:nvPr/>
          </p:nvSpPr>
          <p:spPr>
            <a:xfrm>
              <a:off x="1428726" y="4478773"/>
              <a:ext cx="8931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North America</a:t>
              </a:r>
            </a:p>
          </p:txBody>
        </p:sp>
        <p:sp>
          <p:nvSpPr>
            <p:cNvPr id="160" name="TextBox 159"/>
            <p:cNvSpPr txBox="1"/>
            <p:nvPr/>
          </p:nvSpPr>
          <p:spPr>
            <a:xfrm>
              <a:off x="2349759" y="4078488"/>
              <a:ext cx="47481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APAC</a:t>
              </a:r>
            </a:p>
          </p:txBody>
        </p:sp>
        <p:sp>
          <p:nvSpPr>
            <p:cNvPr id="161" name="TextBox 160"/>
            <p:cNvSpPr txBox="1"/>
            <p:nvPr/>
          </p:nvSpPr>
          <p:spPr>
            <a:xfrm>
              <a:off x="5212328" y="3221600"/>
              <a:ext cx="48122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EMEA</a:t>
              </a:r>
            </a:p>
          </p:txBody>
        </p:sp>
        <p:sp>
          <p:nvSpPr>
            <p:cNvPr id="162" name="TextBox 161"/>
            <p:cNvSpPr txBox="1"/>
            <p:nvPr/>
          </p:nvSpPr>
          <p:spPr>
            <a:xfrm>
              <a:off x="3763021" y="3663386"/>
              <a:ext cx="54213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LATAM</a:t>
              </a:r>
            </a:p>
          </p:txBody>
        </p:sp>
        <p:sp>
          <p:nvSpPr>
            <p:cNvPr id="163" name="TextBox 162"/>
            <p:cNvSpPr txBox="1"/>
            <p:nvPr/>
          </p:nvSpPr>
          <p:spPr>
            <a:xfrm>
              <a:off x="3075225" y="4078488"/>
              <a:ext cx="47481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APAC</a:t>
              </a:r>
            </a:p>
          </p:txBody>
        </p:sp>
        <p:sp>
          <p:nvSpPr>
            <p:cNvPr id="164" name="TextBox 163"/>
            <p:cNvSpPr txBox="1"/>
            <p:nvPr/>
          </p:nvSpPr>
          <p:spPr>
            <a:xfrm>
              <a:off x="3800692" y="4078488"/>
              <a:ext cx="47481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APAC</a:t>
              </a:r>
            </a:p>
          </p:txBody>
        </p:sp>
        <p:sp>
          <p:nvSpPr>
            <p:cNvPr id="165" name="TextBox 164"/>
            <p:cNvSpPr txBox="1"/>
            <p:nvPr/>
          </p:nvSpPr>
          <p:spPr>
            <a:xfrm>
              <a:off x="4526156" y="4078488"/>
              <a:ext cx="47481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APAC</a:t>
              </a:r>
            </a:p>
          </p:txBody>
        </p:sp>
        <p:sp>
          <p:nvSpPr>
            <p:cNvPr id="166" name="TextBox 165"/>
            <p:cNvSpPr txBox="1"/>
            <p:nvPr/>
          </p:nvSpPr>
          <p:spPr>
            <a:xfrm>
              <a:off x="5221145" y="4078488"/>
              <a:ext cx="47481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APAC</a:t>
              </a:r>
            </a:p>
          </p:txBody>
        </p:sp>
        <p:sp>
          <p:nvSpPr>
            <p:cNvPr id="167" name="TextBox 166"/>
            <p:cNvSpPr txBox="1"/>
            <p:nvPr/>
          </p:nvSpPr>
          <p:spPr>
            <a:xfrm>
              <a:off x="2154193" y="4478773"/>
              <a:ext cx="8931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North America</a:t>
              </a:r>
            </a:p>
          </p:txBody>
        </p:sp>
        <p:sp>
          <p:nvSpPr>
            <p:cNvPr id="168" name="TextBox 167"/>
            <p:cNvSpPr txBox="1"/>
            <p:nvPr/>
          </p:nvSpPr>
          <p:spPr>
            <a:xfrm>
              <a:off x="2879659" y="4478774"/>
              <a:ext cx="8931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North America</a:t>
              </a:r>
            </a:p>
          </p:txBody>
        </p:sp>
        <p:sp>
          <p:nvSpPr>
            <p:cNvPr id="169" name="TextBox 168"/>
            <p:cNvSpPr txBox="1"/>
            <p:nvPr/>
          </p:nvSpPr>
          <p:spPr>
            <a:xfrm>
              <a:off x="3605126" y="4478774"/>
              <a:ext cx="8931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North America</a:t>
              </a:r>
            </a:p>
          </p:txBody>
        </p:sp>
        <p:sp>
          <p:nvSpPr>
            <p:cNvPr id="170" name="TextBox 169"/>
            <p:cNvSpPr txBox="1"/>
            <p:nvPr/>
          </p:nvSpPr>
          <p:spPr>
            <a:xfrm>
              <a:off x="4330590" y="4478773"/>
              <a:ext cx="8931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North America</a:t>
              </a:r>
            </a:p>
          </p:txBody>
        </p:sp>
        <p:sp>
          <p:nvSpPr>
            <p:cNvPr id="171" name="TextBox 170"/>
            <p:cNvSpPr txBox="1"/>
            <p:nvPr/>
          </p:nvSpPr>
          <p:spPr>
            <a:xfrm>
              <a:off x="5025579" y="4478774"/>
              <a:ext cx="8931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North America</a:t>
              </a:r>
            </a:p>
          </p:txBody>
        </p:sp>
        <p:sp>
          <p:nvSpPr>
            <p:cNvPr id="172" name="TextBox 171"/>
            <p:cNvSpPr txBox="1"/>
            <p:nvPr/>
          </p:nvSpPr>
          <p:spPr>
            <a:xfrm>
              <a:off x="4488485" y="3663386"/>
              <a:ext cx="54213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LATAM</a:t>
              </a:r>
            </a:p>
          </p:txBody>
        </p:sp>
        <p:sp>
          <p:nvSpPr>
            <p:cNvPr id="173" name="TextBox 172"/>
            <p:cNvSpPr txBox="1"/>
            <p:nvPr/>
          </p:nvSpPr>
          <p:spPr>
            <a:xfrm>
              <a:off x="5183474" y="3663386"/>
              <a:ext cx="54213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LATAM</a:t>
              </a:r>
            </a:p>
          </p:txBody>
        </p:sp>
        <p:sp>
          <p:nvSpPr>
            <p:cNvPr id="174" name="TextBox 173"/>
            <p:cNvSpPr txBox="1"/>
            <p:nvPr/>
          </p:nvSpPr>
          <p:spPr>
            <a:xfrm>
              <a:off x="468031" y="3905616"/>
              <a:ext cx="52290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Simple</a:t>
              </a:r>
            </a:p>
          </p:txBody>
        </p:sp>
        <p:sp>
          <p:nvSpPr>
            <p:cNvPr id="175" name="TextBox 174"/>
            <p:cNvSpPr txBox="1"/>
            <p:nvPr/>
          </p:nvSpPr>
          <p:spPr>
            <a:xfrm>
              <a:off x="441963" y="2823083"/>
              <a:ext cx="5725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Medium</a:t>
              </a:r>
            </a:p>
          </p:txBody>
        </p:sp>
        <p:sp>
          <p:nvSpPr>
            <p:cNvPr id="176" name="TextBox 175"/>
            <p:cNvSpPr txBox="1"/>
            <p:nvPr/>
          </p:nvSpPr>
          <p:spPr>
            <a:xfrm>
              <a:off x="421670" y="1681827"/>
              <a:ext cx="61908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Complex</a:t>
              </a:r>
            </a:p>
          </p:txBody>
        </p:sp>
      </p:grpSp>
      <p:sp>
        <p:nvSpPr>
          <p:cNvPr id="190" name="Rectangle 189"/>
          <p:cNvSpPr/>
          <p:nvPr/>
        </p:nvSpPr>
        <p:spPr bwMode="auto">
          <a:xfrm>
            <a:off x="7092797" y="686760"/>
            <a:ext cx="4952890" cy="291628"/>
          </a:xfrm>
          <a:prstGeom prst="rect">
            <a:avLst/>
          </a:pr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Solutions by Business Unit</a:t>
            </a:r>
          </a:p>
        </p:txBody>
      </p:sp>
      <p:sp>
        <p:nvSpPr>
          <p:cNvPr id="177" name="Rectangle 176">
            <a:extLst>
              <a:ext uri="{FF2B5EF4-FFF2-40B4-BE49-F238E27FC236}">
                <a16:creationId xmlns:a16="http://schemas.microsoft.com/office/drawing/2014/main" id="{4FEBE3F0-683D-45A4-A701-2C19788F4971}"/>
              </a:ext>
            </a:extLst>
          </p:cNvPr>
          <p:cNvSpPr/>
          <p:nvPr/>
        </p:nvSpPr>
        <p:spPr>
          <a:xfrm>
            <a:off x="6691927" y="4147288"/>
            <a:ext cx="1645920" cy="871487"/>
          </a:xfrm>
          <a:prstGeom prst="rect">
            <a:avLst/>
          </a:prstGeom>
          <a:solidFill>
            <a:srgbClr val="39455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4" b="0" i="0" u="none" strike="noStrike" kern="0" cap="none" spc="0" normalizeH="0" baseline="0" noProof="0" dirty="0">
              <a:ln>
                <a:noFill/>
              </a:ln>
              <a:solidFill>
                <a:srgbClr val="FFFFFF"/>
              </a:solidFill>
              <a:effectLst/>
              <a:uLnTx/>
              <a:uFillTx/>
              <a:latin typeface="Segoi UI"/>
              <a:sym typeface="Arial"/>
              <a:rtl val="0"/>
            </a:endParaRPr>
          </a:p>
        </p:txBody>
      </p:sp>
      <p:sp>
        <p:nvSpPr>
          <p:cNvPr id="196" name="Rectangle 195">
            <a:extLst>
              <a:ext uri="{FF2B5EF4-FFF2-40B4-BE49-F238E27FC236}">
                <a16:creationId xmlns:a16="http://schemas.microsoft.com/office/drawing/2014/main" id="{7415E527-925D-4865-983C-6CF791668FE5}"/>
              </a:ext>
            </a:extLst>
          </p:cNvPr>
          <p:cNvSpPr/>
          <p:nvPr/>
        </p:nvSpPr>
        <p:spPr>
          <a:xfrm>
            <a:off x="7232103" y="4329613"/>
            <a:ext cx="1280160" cy="492443"/>
          </a:xfrm>
          <a:prstGeom prst="rect">
            <a:avLst/>
          </a:prstGeom>
        </p:spPr>
        <p:txBody>
          <a:bodyPr wrap="square">
            <a:spAutoFit/>
          </a:bodyPr>
          <a:lstStyle/>
          <a:p>
            <a:pPr marL="0" marR="0" lvl="2"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tl val="0"/>
              </a:rPr>
              <a:t>Experiment ation</a:t>
            </a:r>
          </a:p>
        </p:txBody>
      </p:sp>
      <p:sp>
        <p:nvSpPr>
          <p:cNvPr id="197" name="Rectangle 196">
            <a:extLst>
              <a:ext uri="{FF2B5EF4-FFF2-40B4-BE49-F238E27FC236}">
                <a16:creationId xmlns:a16="http://schemas.microsoft.com/office/drawing/2014/main" id="{8F5872D4-CFDB-44C4-AF3F-29E83419C33C}"/>
              </a:ext>
            </a:extLst>
          </p:cNvPr>
          <p:cNvSpPr/>
          <p:nvPr/>
        </p:nvSpPr>
        <p:spPr>
          <a:xfrm>
            <a:off x="6731063" y="1874952"/>
            <a:ext cx="1645920" cy="72192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4" b="0" i="0" u="none" strike="noStrike" kern="0" cap="none" spc="0" normalizeH="0" baseline="0" noProof="0" dirty="0">
              <a:ln>
                <a:noFill/>
              </a:ln>
              <a:solidFill>
                <a:srgbClr val="FFFFFF"/>
              </a:solidFill>
              <a:effectLst/>
              <a:uLnTx/>
              <a:uFillTx/>
              <a:latin typeface="Segoi UI"/>
              <a:sym typeface="Arial"/>
              <a:rtl val="0"/>
            </a:endParaRPr>
          </a:p>
        </p:txBody>
      </p:sp>
      <p:sp>
        <p:nvSpPr>
          <p:cNvPr id="198" name="Rectangle 197">
            <a:extLst>
              <a:ext uri="{FF2B5EF4-FFF2-40B4-BE49-F238E27FC236}">
                <a16:creationId xmlns:a16="http://schemas.microsoft.com/office/drawing/2014/main" id="{BCC24A90-86A4-4FD7-95D7-7466453812F9}"/>
              </a:ext>
            </a:extLst>
          </p:cNvPr>
          <p:cNvSpPr/>
          <p:nvPr/>
        </p:nvSpPr>
        <p:spPr>
          <a:xfrm>
            <a:off x="7232103" y="1978903"/>
            <a:ext cx="1280160" cy="492443"/>
          </a:xfrm>
          <a:prstGeom prst="rect">
            <a:avLst/>
          </a:prstGeom>
        </p:spPr>
        <p:txBody>
          <a:bodyPr wrap="square">
            <a:spAutoFit/>
          </a:bodyPr>
          <a:lstStyle/>
          <a:p>
            <a:pPr marL="0" marR="0" lvl="2"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tl val="0"/>
              </a:rPr>
              <a:t>Marketing Analytics</a:t>
            </a:r>
          </a:p>
        </p:txBody>
      </p:sp>
      <p:sp>
        <p:nvSpPr>
          <p:cNvPr id="199" name="Rectangle 198">
            <a:extLst>
              <a:ext uri="{FF2B5EF4-FFF2-40B4-BE49-F238E27FC236}">
                <a16:creationId xmlns:a16="http://schemas.microsoft.com/office/drawing/2014/main" id="{401488D7-B7AC-49CA-AF38-7674920D1F98}"/>
              </a:ext>
            </a:extLst>
          </p:cNvPr>
          <p:cNvSpPr/>
          <p:nvPr/>
        </p:nvSpPr>
        <p:spPr>
          <a:xfrm>
            <a:off x="6733751" y="2689801"/>
            <a:ext cx="1645920" cy="591088"/>
          </a:xfrm>
          <a:prstGeom prst="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4" b="0" i="0" u="none" strike="noStrike" kern="0" cap="none" spc="0" normalizeH="0" baseline="0" noProof="0" dirty="0">
              <a:ln>
                <a:noFill/>
              </a:ln>
              <a:solidFill>
                <a:srgbClr val="FFFFFF"/>
              </a:solidFill>
              <a:effectLst/>
              <a:uLnTx/>
              <a:uFillTx/>
              <a:latin typeface="Segoi UI"/>
              <a:sym typeface="Arial"/>
              <a:rtl val="0"/>
            </a:endParaRPr>
          </a:p>
        </p:txBody>
      </p:sp>
      <p:sp>
        <p:nvSpPr>
          <p:cNvPr id="200" name="Rectangle 199">
            <a:extLst>
              <a:ext uri="{FF2B5EF4-FFF2-40B4-BE49-F238E27FC236}">
                <a16:creationId xmlns:a16="http://schemas.microsoft.com/office/drawing/2014/main" id="{9EBB2ADD-901A-4DBB-B717-4EB1A2FD66B1}"/>
              </a:ext>
            </a:extLst>
          </p:cNvPr>
          <p:cNvSpPr/>
          <p:nvPr/>
        </p:nvSpPr>
        <p:spPr>
          <a:xfrm>
            <a:off x="7232103" y="2736851"/>
            <a:ext cx="1280160" cy="492443"/>
          </a:xfrm>
          <a:prstGeom prst="rect">
            <a:avLst/>
          </a:prstGeom>
        </p:spPr>
        <p:txBody>
          <a:bodyPr wrap="square">
            <a:spAutoFit/>
          </a:bodyPr>
          <a:lstStyle/>
          <a:p>
            <a:pPr marL="0" marR="0" lvl="2"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tl val="0"/>
              </a:rPr>
              <a:t>Financial Planning</a:t>
            </a:r>
          </a:p>
        </p:txBody>
      </p:sp>
      <p:grpSp>
        <p:nvGrpSpPr>
          <p:cNvPr id="201" name="Group 200">
            <a:extLst>
              <a:ext uri="{FF2B5EF4-FFF2-40B4-BE49-F238E27FC236}">
                <a16:creationId xmlns:a16="http://schemas.microsoft.com/office/drawing/2014/main" id="{FBF68425-E5E6-41C1-A985-4F0BDE3E6765}"/>
              </a:ext>
            </a:extLst>
          </p:cNvPr>
          <p:cNvGrpSpPr/>
          <p:nvPr/>
        </p:nvGrpSpPr>
        <p:grpSpPr>
          <a:xfrm>
            <a:off x="6764505" y="4351843"/>
            <a:ext cx="412349" cy="400852"/>
            <a:chOff x="8137456" y="1034661"/>
            <a:chExt cx="722561" cy="720000"/>
          </a:xfrm>
        </p:grpSpPr>
        <p:sp>
          <p:nvSpPr>
            <p:cNvPr id="202" name="Oval 201">
              <a:extLst>
                <a:ext uri="{FF2B5EF4-FFF2-40B4-BE49-F238E27FC236}">
                  <a16:creationId xmlns:a16="http://schemas.microsoft.com/office/drawing/2014/main" id="{FD528F3D-A84D-4359-A599-20C75E71EC9F}"/>
                </a:ext>
              </a:extLst>
            </p:cNvPr>
            <p:cNvSpPr>
              <a:spLocks noChangeAspect="1"/>
            </p:cNvSpPr>
            <p:nvPr/>
          </p:nvSpPr>
          <p:spPr>
            <a:xfrm>
              <a:off x="8137456" y="1034661"/>
              <a:ext cx="722561" cy="720000"/>
            </a:xfrm>
            <a:prstGeom prst="ellipse">
              <a:avLst/>
            </a:prstGeom>
            <a:solidFill>
              <a:srgbClr val="EAEAEA"/>
            </a:solidFill>
            <a:ln w="12700" cap="flat" cmpd="sng" algn="ctr">
              <a:solidFill>
                <a:srgbClr val="E0E2E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i UI"/>
                <a:ea typeface="Segoe UI" pitchFamily="34" charset="0"/>
                <a:cs typeface="Segoe UI" pitchFamily="34" charset="0"/>
              </a:endParaRPr>
            </a:p>
          </p:txBody>
        </p:sp>
        <p:pic>
          <p:nvPicPr>
            <p:cNvPr id="203" name="Picture 202">
              <a:extLst>
                <a:ext uri="{FF2B5EF4-FFF2-40B4-BE49-F238E27FC236}">
                  <a16:creationId xmlns:a16="http://schemas.microsoft.com/office/drawing/2014/main" id="{2F1E178F-7A65-4E90-AB2D-E513D7ED085A}"/>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264736" y="1160661"/>
              <a:ext cx="468000" cy="468000"/>
            </a:xfrm>
            <a:prstGeom prst="rect">
              <a:avLst/>
            </a:prstGeom>
          </p:spPr>
        </p:pic>
      </p:grpSp>
      <p:sp>
        <p:nvSpPr>
          <p:cNvPr id="204" name="Rectangle 203">
            <a:extLst>
              <a:ext uri="{FF2B5EF4-FFF2-40B4-BE49-F238E27FC236}">
                <a16:creationId xmlns:a16="http://schemas.microsoft.com/office/drawing/2014/main" id="{36C281FF-05B9-4615-8A3E-61F7C8C5C038}"/>
              </a:ext>
            </a:extLst>
          </p:cNvPr>
          <p:cNvSpPr/>
          <p:nvPr/>
        </p:nvSpPr>
        <p:spPr>
          <a:xfrm>
            <a:off x="8464533" y="1874497"/>
            <a:ext cx="3474720" cy="707673"/>
          </a:xfrm>
          <a:prstGeom prst="rect">
            <a:avLst/>
          </a:prstGeom>
          <a:solidFill>
            <a:srgbClr val="2E75B6"/>
          </a:solidFill>
          <a:ln w="1270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A single view of campaign performance aggregated at a across geographies that can be drilled further into programs, channels, campaigns according to user role</a:t>
            </a:r>
          </a:p>
        </p:txBody>
      </p:sp>
      <p:sp>
        <p:nvSpPr>
          <p:cNvPr id="205" name="Rectangle 204">
            <a:extLst>
              <a:ext uri="{FF2B5EF4-FFF2-40B4-BE49-F238E27FC236}">
                <a16:creationId xmlns:a16="http://schemas.microsoft.com/office/drawing/2014/main" id="{01C4BAEB-B34A-4DA3-962C-3346CFAEC9FA}"/>
              </a:ext>
            </a:extLst>
          </p:cNvPr>
          <p:cNvSpPr/>
          <p:nvPr/>
        </p:nvSpPr>
        <p:spPr>
          <a:xfrm>
            <a:off x="8437703" y="4148405"/>
            <a:ext cx="3474720" cy="870370"/>
          </a:xfrm>
          <a:prstGeom prst="rect">
            <a:avLst/>
          </a:prstGeom>
          <a:solidFill>
            <a:srgbClr val="394555"/>
          </a:solidFill>
          <a:ln w="1270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Fishbone visualization providing conversion delta between test and control groups for daily use by business teams to tune web experiment performance</a:t>
            </a:r>
          </a:p>
        </p:txBody>
      </p:sp>
      <p:sp>
        <p:nvSpPr>
          <p:cNvPr id="206" name="Rectangle 205">
            <a:extLst>
              <a:ext uri="{FF2B5EF4-FFF2-40B4-BE49-F238E27FC236}">
                <a16:creationId xmlns:a16="http://schemas.microsoft.com/office/drawing/2014/main" id="{C5B9E631-5D88-48BA-B89B-6101A3CDC51B}"/>
              </a:ext>
            </a:extLst>
          </p:cNvPr>
          <p:cNvSpPr/>
          <p:nvPr/>
        </p:nvSpPr>
        <p:spPr>
          <a:xfrm>
            <a:off x="8479527" y="2687924"/>
            <a:ext cx="3474720" cy="593308"/>
          </a:xfrm>
          <a:prstGeom prst="rect">
            <a:avLst/>
          </a:prstGeom>
          <a:solidFill>
            <a:srgbClr val="1F4E79"/>
          </a:solidFill>
          <a:ln w="1270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Visualize gap between expected revenue and actuals using funnel and waterfall views to identify leakage segments</a:t>
            </a:r>
          </a:p>
        </p:txBody>
      </p:sp>
      <p:sp>
        <p:nvSpPr>
          <p:cNvPr id="207" name="Rectangle 206">
            <a:extLst>
              <a:ext uri="{FF2B5EF4-FFF2-40B4-BE49-F238E27FC236}">
                <a16:creationId xmlns:a16="http://schemas.microsoft.com/office/drawing/2014/main" id="{B9FA5A44-FF94-4FF4-801B-80E4DBF45AD6}"/>
              </a:ext>
            </a:extLst>
          </p:cNvPr>
          <p:cNvSpPr/>
          <p:nvPr/>
        </p:nvSpPr>
        <p:spPr>
          <a:xfrm>
            <a:off x="6718757" y="1027130"/>
            <a:ext cx="1645920" cy="755440"/>
          </a:xfrm>
          <a:prstGeom prst="rect">
            <a:avLst/>
          </a:pr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4" b="0" i="0" u="none" strike="noStrike" kern="0" cap="none" spc="0" normalizeH="0" baseline="0" noProof="0" dirty="0">
              <a:ln>
                <a:noFill/>
              </a:ln>
              <a:solidFill>
                <a:srgbClr val="FFFFFF"/>
              </a:solidFill>
              <a:effectLst/>
              <a:uLnTx/>
              <a:uFillTx/>
              <a:latin typeface="Segoi UI"/>
              <a:sym typeface="Arial"/>
              <a:rtl val="0"/>
            </a:endParaRPr>
          </a:p>
        </p:txBody>
      </p:sp>
      <p:sp>
        <p:nvSpPr>
          <p:cNvPr id="208" name="Rectangle 207">
            <a:extLst>
              <a:ext uri="{FF2B5EF4-FFF2-40B4-BE49-F238E27FC236}">
                <a16:creationId xmlns:a16="http://schemas.microsoft.com/office/drawing/2014/main" id="{32830225-7D7D-474D-974D-C23A78CCBBDA}"/>
              </a:ext>
            </a:extLst>
          </p:cNvPr>
          <p:cNvSpPr/>
          <p:nvPr/>
        </p:nvSpPr>
        <p:spPr>
          <a:xfrm>
            <a:off x="7232103" y="1166768"/>
            <a:ext cx="1280160" cy="492443"/>
          </a:xfrm>
          <a:prstGeom prst="rect">
            <a:avLst/>
          </a:prstGeom>
        </p:spPr>
        <p:txBody>
          <a:bodyPr wrap="square">
            <a:spAutoFit/>
          </a:bodyPr>
          <a:lstStyle/>
          <a:p>
            <a:pPr marL="0" marR="0" lvl="2"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prstClr val="black"/>
                </a:solidFill>
                <a:effectLst/>
                <a:uLnTx/>
                <a:uFillTx/>
                <a:latin typeface="Arial" panose="020B0604020202020204" pitchFamily="34" charset="0"/>
                <a:ea typeface="Segoe UI" panose="020B0502040204020203" pitchFamily="34" charset="0"/>
                <a:cs typeface="Arial" panose="020B0604020202020204" pitchFamily="34" charset="0"/>
                <a:rtl val="0"/>
              </a:rPr>
              <a:t>Product Analytics</a:t>
            </a:r>
          </a:p>
        </p:txBody>
      </p:sp>
      <p:grpSp>
        <p:nvGrpSpPr>
          <p:cNvPr id="209" name="Group 208">
            <a:extLst>
              <a:ext uri="{FF2B5EF4-FFF2-40B4-BE49-F238E27FC236}">
                <a16:creationId xmlns:a16="http://schemas.microsoft.com/office/drawing/2014/main" id="{6A24DDD8-5325-4B1D-A41B-862179B61C47}"/>
              </a:ext>
            </a:extLst>
          </p:cNvPr>
          <p:cNvGrpSpPr/>
          <p:nvPr/>
        </p:nvGrpSpPr>
        <p:grpSpPr>
          <a:xfrm>
            <a:off x="6764505" y="2020639"/>
            <a:ext cx="429768" cy="429768"/>
            <a:chOff x="10520810" y="933002"/>
            <a:chExt cx="848018" cy="845013"/>
          </a:xfrm>
        </p:grpSpPr>
        <p:sp>
          <p:nvSpPr>
            <p:cNvPr id="210" name="Oval 209">
              <a:extLst>
                <a:ext uri="{FF2B5EF4-FFF2-40B4-BE49-F238E27FC236}">
                  <a16:creationId xmlns:a16="http://schemas.microsoft.com/office/drawing/2014/main" id="{42A80493-8078-4ED8-8399-40A3CD260278}"/>
                </a:ext>
              </a:extLst>
            </p:cNvPr>
            <p:cNvSpPr/>
            <p:nvPr/>
          </p:nvSpPr>
          <p:spPr>
            <a:xfrm>
              <a:off x="10520810" y="933002"/>
              <a:ext cx="848018" cy="845013"/>
            </a:xfrm>
            <a:prstGeom prst="ellipse">
              <a:avLst/>
            </a:prstGeom>
            <a:solidFill>
              <a:srgbClr val="EAEAEA"/>
            </a:solidFill>
            <a:ln w="12700" cap="flat" cmpd="sng" algn="ctr">
              <a:solidFill>
                <a:srgbClr val="E0E2E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i UI"/>
                <a:ea typeface="Segoe UI" pitchFamily="34" charset="0"/>
                <a:cs typeface="Segoe UI" pitchFamily="34" charset="0"/>
              </a:endParaRPr>
            </a:p>
          </p:txBody>
        </p:sp>
        <p:pic>
          <p:nvPicPr>
            <p:cNvPr id="211" name="Picture 210">
              <a:extLst>
                <a:ext uri="{FF2B5EF4-FFF2-40B4-BE49-F238E27FC236}">
                  <a16:creationId xmlns:a16="http://schemas.microsoft.com/office/drawing/2014/main" id="{2A6BEE34-B5B0-4768-AC08-4459C836F54A}"/>
                </a:ext>
              </a:extLst>
            </p:cNvPr>
            <p:cNvPicPr>
              <a:picLocks noChangeAspect="1"/>
            </p:cNvPicPr>
            <p:nvPr/>
          </p:nvPicPr>
          <p:blipFill>
            <a:blip r:embed="rId11">
              <a:clrChange>
                <a:clrFrom>
                  <a:srgbClr val="FFFFFF"/>
                </a:clrFrom>
                <a:clrTo>
                  <a:srgbClr val="FFFFFF">
                    <a:alpha val="0"/>
                  </a:srgbClr>
                </a:clrTo>
              </a:clrChange>
              <a:duotone>
                <a:srgbClr val="A5A5A5">
                  <a:shade val="45000"/>
                  <a:satMod val="135000"/>
                </a:srgbClr>
                <a:prstClr val="white"/>
              </a:duotone>
            </a:blip>
            <a:stretch>
              <a:fillRect/>
            </a:stretch>
          </p:blipFill>
          <p:spPr>
            <a:xfrm rot="1244643">
              <a:off x="10646391" y="1108678"/>
              <a:ext cx="299401" cy="342169"/>
            </a:xfrm>
            <a:prstGeom prst="rect">
              <a:avLst/>
            </a:prstGeom>
          </p:spPr>
        </p:pic>
        <p:pic>
          <p:nvPicPr>
            <p:cNvPr id="212" name="Picture 16" descr="Image result for corporate icon png">
              <a:extLst>
                <a:ext uri="{FF2B5EF4-FFF2-40B4-BE49-F238E27FC236}">
                  <a16:creationId xmlns:a16="http://schemas.microsoft.com/office/drawing/2014/main" id="{3FB6C06A-10C3-4C8B-B519-41546E7C1B4D}"/>
                </a:ext>
              </a:extLst>
            </p:cNvPr>
            <p:cNvPicPr>
              <a:picLocks noChangeAspect="1" noChangeArrowheads="1"/>
            </p:cNvPicPr>
            <p:nvPr/>
          </p:nvPicPr>
          <p:blipFill>
            <a:blip r:embed="rId12" cstate="hq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877374" y="1192036"/>
              <a:ext cx="397980" cy="50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3" name="Picture 212" descr="Image result for product icon logo">
            <a:extLst>
              <a:ext uri="{FF2B5EF4-FFF2-40B4-BE49-F238E27FC236}">
                <a16:creationId xmlns:a16="http://schemas.microsoft.com/office/drawing/2014/main" id="{A4D05B2D-B3F9-4014-90C6-C8A61B7B6B2C}"/>
              </a:ext>
            </a:extLst>
          </p:cNvPr>
          <p:cNvPicPr>
            <a:picLocks noChangeAspect="1" noChangeArrowheads="1"/>
          </p:cNvPicPr>
          <p:nvPr/>
        </p:nvPicPr>
        <p:blipFill rotWithShape="1">
          <a:blip r:embed="rId13" cstate="print">
            <a:duotone>
              <a:srgbClr val="A5A5A5">
                <a:shade val="45000"/>
                <a:satMod val="135000"/>
              </a:srgbClr>
              <a:prstClr val="white"/>
            </a:duotone>
            <a:extLst>
              <a:ext uri="{BEBA8EAE-BF5A-486C-A8C5-ECC9F3942E4B}">
                <a14:imgProps xmlns:a14="http://schemas.microsoft.com/office/drawing/2010/main">
                  <a14:imgLayer r:embed="rId14">
                    <a14:imgEffect>
                      <a14:sharpenSoften amount="50000"/>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38214" t="70352" r="38486" b="3538"/>
          <a:stretch/>
        </p:blipFill>
        <p:spPr bwMode="auto">
          <a:xfrm>
            <a:off x="6764505" y="1167586"/>
            <a:ext cx="500945" cy="52766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13" descr="Image result for product icon logo">
            <a:extLst>
              <a:ext uri="{FF2B5EF4-FFF2-40B4-BE49-F238E27FC236}">
                <a16:creationId xmlns:a16="http://schemas.microsoft.com/office/drawing/2014/main" id="{2CBB390A-E753-462C-8797-CCEF9127094A}"/>
              </a:ext>
            </a:extLst>
          </p:cNvPr>
          <p:cNvPicPr>
            <a:picLocks noChangeAspect="1" noChangeArrowheads="1"/>
          </p:cNvPicPr>
          <p:nvPr/>
        </p:nvPicPr>
        <p:blipFill rotWithShape="1">
          <a:blip r:embed="rId15" cstate="print">
            <a:duotone>
              <a:srgbClr val="A5A5A5">
                <a:shade val="45000"/>
                <a:satMod val="135000"/>
              </a:srgbClr>
              <a:prstClr val="white"/>
            </a:duotone>
            <a:extLst>
              <a:ext uri="{28A0092B-C50C-407E-A947-70E740481C1C}">
                <a14:useLocalDpi xmlns:a14="http://schemas.microsoft.com/office/drawing/2010/main" val="0"/>
              </a:ext>
            </a:extLst>
          </a:blip>
          <a:srcRect l="38499" t="3892" r="38511" b="70328"/>
          <a:stretch/>
        </p:blipFill>
        <p:spPr bwMode="auto">
          <a:xfrm>
            <a:off x="6764505" y="2730347"/>
            <a:ext cx="447733" cy="471935"/>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a:extLst>
              <a:ext uri="{FF2B5EF4-FFF2-40B4-BE49-F238E27FC236}">
                <a16:creationId xmlns:a16="http://schemas.microsoft.com/office/drawing/2014/main" id="{DFC2450E-2875-4972-A3EA-29470ACF0BBC}"/>
              </a:ext>
            </a:extLst>
          </p:cNvPr>
          <p:cNvSpPr/>
          <p:nvPr/>
        </p:nvSpPr>
        <p:spPr>
          <a:xfrm>
            <a:off x="8464533" y="1008766"/>
            <a:ext cx="3474720" cy="761940"/>
          </a:xfrm>
          <a:prstGeom prst="rect">
            <a:avLst/>
          </a:prstGeom>
          <a:solidFill>
            <a:srgbClr val="BDD7EE"/>
          </a:solidFill>
          <a:ln w="1270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black"/>
                </a:solidFill>
                <a:effectLst/>
                <a:uLnTx/>
                <a:uFillTx/>
                <a:latin typeface="Arial" panose="020B0604020202020204" pitchFamily="34" charset="0"/>
                <a:ea typeface="Segoe UI" pitchFamily="34" charset="0"/>
                <a:cs typeface="Arial" panose="020B0604020202020204" pitchFamily="34" charset="0"/>
              </a:rPr>
              <a:t>Visually reconstructed the payment paths that a user can take through various stages of a checkout to understand customer behavior</a:t>
            </a:r>
          </a:p>
        </p:txBody>
      </p:sp>
      <p:sp>
        <p:nvSpPr>
          <p:cNvPr id="216" name="Rectangle 215">
            <a:extLst>
              <a:ext uri="{FF2B5EF4-FFF2-40B4-BE49-F238E27FC236}">
                <a16:creationId xmlns:a16="http://schemas.microsoft.com/office/drawing/2014/main" id="{9D07EABE-C69D-4FE1-84EA-C588241A0704}"/>
              </a:ext>
            </a:extLst>
          </p:cNvPr>
          <p:cNvSpPr/>
          <p:nvPr/>
        </p:nvSpPr>
        <p:spPr>
          <a:xfrm>
            <a:off x="6731064" y="3376923"/>
            <a:ext cx="1645920" cy="640917"/>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4" b="0" i="0" u="none" strike="noStrike" kern="0" cap="none" spc="0" normalizeH="0" baseline="0" noProof="0" dirty="0">
              <a:ln>
                <a:noFill/>
              </a:ln>
              <a:solidFill>
                <a:srgbClr val="FFFFFF"/>
              </a:solidFill>
              <a:effectLst/>
              <a:uLnTx/>
              <a:uFillTx/>
              <a:latin typeface="Segoi UI"/>
              <a:sym typeface="Arial"/>
              <a:rtl val="0"/>
            </a:endParaRPr>
          </a:p>
        </p:txBody>
      </p:sp>
      <p:sp>
        <p:nvSpPr>
          <p:cNvPr id="217" name="Rectangle 216">
            <a:extLst>
              <a:ext uri="{FF2B5EF4-FFF2-40B4-BE49-F238E27FC236}">
                <a16:creationId xmlns:a16="http://schemas.microsoft.com/office/drawing/2014/main" id="{584E2791-D98F-43A4-987C-59B68943901C}"/>
              </a:ext>
            </a:extLst>
          </p:cNvPr>
          <p:cNvSpPr/>
          <p:nvPr/>
        </p:nvSpPr>
        <p:spPr>
          <a:xfrm>
            <a:off x="7232103" y="3464608"/>
            <a:ext cx="1280160" cy="492443"/>
          </a:xfrm>
          <a:prstGeom prst="rect">
            <a:avLst/>
          </a:prstGeom>
        </p:spPr>
        <p:txBody>
          <a:bodyPr wrap="square">
            <a:spAutoFit/>
          </a:bodyPr>
          <a:lstStyle/>
          <a:p>
            <a:pPr marL="0" marR="0" lvl="2" indent="0" algn="just"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sym typeface="Arial"/>
                <a:rtl val="0"/>
              </a:rPr>
              <a:t>Web Analytics</a:t>
            </a:r>
          </a:p>
        </p:txBody>
      </p:sp>
      <p:sp>
        <p:nvSpPr>
          <p:cNvPr id="218" name="Rectangle 217">
            <a:extLst>
              <a:ext uri="{FF2B5EF4-FFF2-40B4-BE49-F238E27FC236}">
                <a16:creationId xmlns:a16="http://schemas.microsoft.com/office/drawing/2014/main" id="{176CC95B-7A3A-480A-9D19-8EA4037CA8DD}"/>
              </a:ext>
            </a:extLst>
          </p:cNvPr>
          <p:cNvSpPr/>
          <p:nvPr/>
        </p:nvSpPr>
        <p:spPr>
          <a:xfrm>
            <a:off x="8464533" y="3383456"/>
            <a:ext cx="3474720" cy="634383"/>
          </a:xfrm>
          <a:prstGeom prst="rect">
            <a:avLst/>
          </a:prstGeom>
          <a:solidFill>
            <a:srgbClr val="002060"/>
          </a:solidFill>
          <a:ln w="1270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Customer acquisition and activation journey from TOF to Conversion visualized through Tableau funnel dashboards</a:t>
            </a:r>
          </a:p>
        </p:txBody>
      </p:sp>
      <p:pic>
        <p:nvPicPr>
          <p:cNvPr id="219" name="Picture 218" descr="Image result for product icon logo">
            <a:extLst>
              <a:ext uri="{FF2B5EF4-FFF2-40B4-BE49-F238E27FC236}">
                <a16:creationId xmlns:a16="http://schemas.microsoft.com/office/drawing/2014/main" id="{0EEFEE06-4885-4DFD-A90C-B9559CDC10C0}"/>
              </a:ext>
            </a:extLst>
          </p:cNvPr>
          <p:cNvPicPr>
            <a:picLocks noChangeAspect="1" noChangeArrowheads="1"/>
          </p:cNvPicPr>
          <p:nvPr/>
        </p:nvPicPr>
        <p:blipFill rotWithShape="1">
          <a:blip r:embed="rId16" cstate="print">
            <a:duotone>
              <a:srgbClr val="E7E6E6">
                <a:shade val="45000"/>
                <a:satMod val="135000"/>
              </a:srgbClr>
              <a:prstClr val="white"/>
            </a:duotone>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val="0"/>
              </a:ext>
            </a:extLst>
          </a:blip>
          <a:srcRect l="4349" t="4250" r="71262" b="69309"/>
          <a:stretch/>
        </p:blipFill>
        <p:spPr bwMode="auto">
          <a:xfrm>
            <a:off x="6764505" y="3468564"/>
            <a:ext cx="444018" cy="45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90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6" grpId="0"/>
      <p:bldP spid="197" grpId="0" animBg="1"/>
      <p:bldP spid="198" grpId="0"/>
      <p:bldP spid="199" grpId="0" animBg="1"/>
      <p:bldP spid="200" grpId="0"/>
      <p:bldP spid="204" grpId="0" animBg="1"/>
      <p:bldP spid="205" grpId="0" animBg="1"/>
      <p:bldP spid="206" grpId="0" animBg="1"/>
      <p:bldP spid="207" grpId="0" animBg="1"/>
      <p:bldP spid="208" grpId="0"/>
      <p:bldP spid="215" grpId="0" animBg="1"/>
      <p:bldP spid="216" grpId="0" animBg="1"/>
      <p:bldP spid="217" grpId="0"/>
      <p:bldP spid="2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Rounded Corners 136">
            <a:extLst>
              <a:ext uri="{FF2B5EF4-FFF2-40B4-BE49-F238E27FC236}">
                <a16:creationId xmlns:a16="http://schemas.microsoft.com/office/drawing/2014/main" id="{F229C509-20E1-4793-866C-554DB4340743}"/>
              </a:ext>
            </a:extLst>
          </p:cNvPr>
          <p:cNvSpPr/>
          <p:nvPr/>
        </p:nvSpPr>
        <p:spPr>
          <a:xfrm>
            <a:off x="5643015" y="5576343"/>
            <a:ext cx="1522113" cy="661214"/>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1" name="Rectangle: Rounded Corners 130">
            <a:extLst>
              <a:ext uri="{FF2B5EF4-FFF2-40B4-BE49-F238E27FC236}">
                <a16:creationId xmlns:a16="http://schemas.microsoft.com/office/drawing/2014/main" id="{3F0B0F60-66DC-4231-9E36-B2329EFE8AF4}"/>
              </a:ext>
            </a:extLst>
          </p:cNvPr>
          <p:cNvSpPr/>
          <p:nvPr/>
        </p:nvSpPr>
        <p:spPr>
          <a:xfrm>
            <a:off x="9432391" y="2975451"/>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DD15C9B1-C5A5-49BB-9EBA-306098BBEF36}"/>
              </a:ext>
            </a:extLst>
          </p:cNvPr>
          <p:cNvSpPr>
            <a:spLocks noGrp="1"/>
          </p:cNvSpPr>
          <p:nvPr>
            <p:ph type="title"/>
          </p:nvPr>
        </p:nvSpPr>
        <p:spPr/>
        <p:txBody>
          <a:bodyPr/>
          <a:lstStyle/>
          <a:p>
            <a:r>
              <a:rPr lang="en-US" dirty="0"/>
              <a:t>Our Decade-Long Journey in BFSI</a:t>
            </a:r>
            <a:endParaRPr lang="en-IN" dirty="0"/>
          </a:p>
        </p:txBody>
      </p:sp>
      <p:cxnSp>
        <p:nvCxnSpPr>
          <p:cNvPr id="35" name="Connector: Elbow 34">
            <a:extLst>
              <a:ext uri="{FF2B5EF4-FFF2-40B4-BE49-F238E27FC236}">
                <a16:creationId xmlns:a16="http://schemas.microsoft.com/office/drawing/2014/main" id="{0777166C-CAA0-4DC9-9CF3-F710D9846BD3}"/>
              </a:ext>
            </a:extLst>
          </p:cNvPr>
          <p:cNvCxnSpPr>
            <a:cxnSpLocks/>
            <a:endCxn id="36" idx="3"/>
          </p:cNvCxnSpPr>
          <p:nvPr/>
        </p:nvCxnSpPr>
        <p:spPr>
          <a:xfrm rot="16200000" flipV="1">
            <a:off x="3291110" y="3309276"/>
            <a:ext cx="456749" cy="240341"/>
          </a:xfrm>
          <a:prstGeom prst="bentConnector2">
            <a:avLst/>
          </a:prstGeom>
          <a:ln w="38100">
            <a:solidFill>
              <a:srgbClr val="5A8DC3"/>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77FB93D0-5F8C-4225-B075-4A5EF4F18C6C}"/>
              </a:ext>
            </a:extLst>
          </p:cNvPr>
          <p:cNvSpPr/>
          <p:nvPr/>
        </p:nvSpPr>
        <p:spPr>
          <a:xfrm>
            <a:off x="1876513" y="2180502"/>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Rectangle: Rounded Corners 37">
            <a:extLst>
              <a:ext uri="{FF2B5EF4-FFF2-40B4-BE49-F238E27FC236}">
                <a16:creationId xmlns:a16="http://schemas.microsoft.com/office/drawing/2014/main" id="{B0E6A22C-5F80-4D48-9E02-064A5539898D}"/>
              </a:ext>
            </a:extLst>
          </p:cNvPr>
          <p:cNvSpPr/>
          <p:nvPr/>
        </p:nvSpPr>
        <p:spPr>
          <a:xfrm>
            <a:off x="1876513" y="1429932"/>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0" name="Connector: Elbow 39">
            <a:extLst>
              <a:ext uri="{FF2B5EF4-FFF2-40B4-BE49-F238E27FC236}">
                <a16:creationId xmlns:a16="http://schemas.microsoft.com/office/drawing/2014/main" id="{5E44BA4D-F9E3-45E0-ACCB-3AE05578A637}"/>
              </a:ext>
            </a:extLst>
          </p:cNvPr>
          <p:cNvCxnSpPr>
            <a:cxnSpLocks/>
            <a:endCxn id="37" idx="3"/>
          </p:cNvCxnSpPr>
          <p:nvPr/>
        </p:nvCxnSpPr>
        <p:spPr>
          <a:xfrm rot="16200000" flipV="1">
            <a:off x="2921989" y="2927826"/>
            <a:ext cx="1197838" cy="243190"/>
          </a:xfrm>
          <a:prstGeom prst="bentConnector2">
            <a:avLst/>
          </a:prstGeom>
          <a:ln w="38100">
            <a:solidFill>
              <a:srgbClr val="5A8DC3"/>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31753D2-DDF5-44E4-AA15-5B3FB1FE9F7C}"/>
              </a:ext>
            </a:extLst>
          </p:cNvPr>
          <p:cNvCxnSpPr>
            <a:cxnSpLocks/>
            <a:endCxn id="38" idx="3"/>
          </p:cNvCxnSpPr>
          <p:nvPr/>
        </p:nvCxnSpPr>
        <p:spPr>
          <a:xfrm rot="16200000" flipV="1">
            <a:off x="2546704" y="2552541"/>
            <a:ext cx="1948408" cy="243190"/>
          </a:xfrm>
          <a:prstGeom prst="bentConnector2">
            <a:avLst/>
          </a:prstGeom>
          <a:ln w="38100">
            <a:solidFill>
              <a:srgbClr val="5A8DC3"/>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E78BE0D-4796-4C1A-A5D4-F9FC19EEE57B}"/>
              </a:ext>
            </a:extLst>
          </p:cNvPr>
          <p:cNvCxnSpPr>
            <a:cxnSpLocks/>
          </p:cNvCxnSpPr>
          <p:nvPr/>
        </p:nvCxnSpPr>
        <p:spPr>
          <a:xfrm rot="16200000" flipH="1">
            <a:off x="5142608" y="3989546"/>
            <a:ext cx="521902" cy="455823"/>
          </a:xfrm>
          <a:prstGeom prst="bentConnector2">
            <a:avLst/>
          </a:prstGeom>
          <a:ln w="38100">
            <a:solidFill>
              <a:srgbClr val="36AEB7"/>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408F92-593F-4FED-92F2-672AC4B5F460}"/>
              </a:ext>
            </a:extLst>
          </p:cNvPr>
          <p:cNvCxnSpPr>
            <a:cxnSpLocks/>
          </p:cNvCxnSpPr>
          <p:nvPr/>
        </p:nvCxnSpPr>
        <p:spPr>
          <a:xfrm rot="16200000" flipH="1">
            <a:off x="4765781" y="4364641"/>
            <a:ext cx="1262534" cy="446268"/>
          </a:xfrm>
          <a:prstGeom prst="bentConnector2">
            <a:avLst/>
          </a:prstGeom>
          <a:ln w="38100">
            <a:solidFill>
              <a:srgbClr val="36AEB7"/>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FD824DB-1302-42AF-8895-6E9CD2C986E1}"/>
              </a:ext>
            </a:extLst>
          </p:cNvPr>
          <p:cNvSpPr/>
          <p:nvPr/>
        </p:nvSpPr>
        <p:spPr>
          <a:xfrm>
            <a:off x="1876513" y="2931072"/>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Rectangle 67">
            <a:extLst>
              <a:ext uri="{FF2B5EF4-FFF2-40B4-BE49-F238E27FC236}">
                <a16:creationId xmlns:a16="http://schemas.microsoft.com/office/drawing/2014/main" id="{2437C2B5-5C11-4EEF-B135-360F852D2E23}"/>
              </a:ext>
            </a:extLst>
          </p:cNvPr>
          <p:cNvSpPr/>
          <p:nvPr/>
        </p:nvSpPr>
        <p:spPr>
          <a:xfrm>
            <a:off x="1886176" y="2946849"/>
            <a:ext cx="51308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2011</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69" name="Rectangle 68">
            <a:extLst>
              <a:ext uri="{FF2B5EF4-FFF2-40B4-BE49-F238E27FC236}">
                <a16:creationId xmlns:a16="http://schemas.microsoft.com/office/drawing/2014/main" id="{5A344B8B-99F3-4971-955C-907BC94232B0}"/>
              </a:ext>
            </a:extLst>
          </p:cNvPr>
          <p:cNvSpPr/>
          <p:nvPr/>
        </p:nvSpPr>
        <p:spPr>
          <a:xfrm>
            <a:off x="1879552" y="2184849"/>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2012</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70" name="Rectangle 69">
            <a:extLst>
              <a:ext uri="{FF2B5EF4-FFF2-40B4-BE49-F238E27FC236}">
                <a16:creationId xmlns:a16="http://schemas.microsoft.com/office/drawing/2014/main" id="{00208886-F4AB-48E6-AF85-69BA9808007F}"/>
              </a:ext>
            </a:extLst>
          </p:cNvPr>
          <p:cNvSpPr/>
          <p:nvPr/>
        </p:nvSpPr>
        <p:spPr>
          <a:xfrm>
            <a:off x="1886180" y="1449353"/>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2013</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cxnSp>
        <p:nvCxnSpPr>
          <p:cNvPr id="71" name="Connector: Elbow 70">
            <a:extLst>
              <a:ext uri="{FF2B5EF4-FFF2-40B4-BE49-F238E27FC236}">
                <a16:creationId xmlns:a16="http://schemas.microsoft.com/office/drawing/2014/main" id="{8E3C1D2C-78DD-40C1-BA7F-6DFEBCF4582B}"/>
              </a:ext>
            </a:extLst>
          </p:cNvPr>
          <p:cNvCxnSpPr>
            <a:cxnSpLocks/>
            <a:endCxn id="72" idx="3"/>
          </p:cNvCxnSpPr>
          <p:nvPr/>
        </p:nvCxnSpPr>
        <p:spPr>
          <a:xfrm rot="16200000" flipV="1">
            <a:off x="6804459" y="2934068"/>
            <a:ext cx="1197114" cy="234674"/>
          </a:xfrm>
          <a:prstGeom prst="bentConnector2">
            <a:avLst/>
          </a:prstGeom>
          <a:ln w="38100">
            <a:solidFill>
              <a:srgbClr val="5A8DC3"/>
            </a:solidFill>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ACBB989-BDB8-40B3-A2BF-C72781FB1A2D}"/>
              </a:ext>
            </a:extLst>
          </p:cNvPr>
          <p:cNvSpPr/>
          <p:nvPr/>
        </p:nvSpPr>
        <p:spPr>
          <a:xfrm>
            <a:off x="5762879" y="2177432"/>
            <a:ext cx="1522800" cy="550831"/>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8AE88D6F-4530-491D-A4B0-37C6770A97E8}"/>
              </a:ext>
            </a:extLst>
          </p:cNvPr>
          <p:cNvSpPr/>
          <p:nvPr/>
        </p:nvSpPr>
        <p:spPr>
          <a:xfrm>
            <a:off x="5762880" y="2203240"/>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2018</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53" name="Rectangle: Rounded Corners 52">
            <a:extLst>
              <a:ext uri="{FF2B5EF4-FFF2-40B4-BE49-F238E27FC236}">
                <a16:creationId xmlns:a16="http://schemas.microsoft.com/office/drawing/2014/main" id="{509F5CAC-352E-4ACA-9E01-97630C09ABE9}"/>
              </a:ext>
            </a:extLst>
          </p:cNvPr>
          <p:cNvSpPr/>
          <p:nvPr/>
        </p:nvSpPr>
        <p:spPr>
          <a:xfrm>
            <a:off x="5631693" y="4227454"/>
            <a:ext cx="1522113"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Rectangle 77">
            <a:extLst>
              <a:ext uri="{FF2B5EF4-FFF2-40B4-BE49-F238E27FC236}">
                <a16:creationId xmlns:a16="http://schemas.microsoft.com/office/drawing/2014/main" id="{1D2CBE07-05B9-4691-BE01-C83A76FADA38}"/>
              </a:ext>
            </a:extLst>
          </p:cNvPr>
          <p:cNvSpPr/>
          <p:nvPr/>
        </p:nvSpPr>
        <p:spPr>
          <a:xfrm>
            <a:off x="5643015" y="4249907"/>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2015</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56" name="Rectangle: Rounded Corners 55">
            <a:extLst>
              <a:ext uri="{FF2B5EF4-FFF2-40B4-BE49-F238E27FC236}">
                <a16:creationId xmlns:a16="http://schemas.microsoft.com/office/drawing/2014/main" id="{D531DAB1-12BE-4E1C-B3CD-E6253BBED892}"/>
              </a:ext>
            </a:extLst>
          </p:cNvPr>
          <p:cNvSpPr/>
          <p:nvPr/>
        </p:nvSpPr>
        <p:spPr>
          <a:xfrm>
            <a:off x="5631693" y="4913871"/>
            <a:ext cx="1522113"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9" name="Rectangle 78">
            <a:extLst>
              <a:ext uri="{FF2B5EF4-FFF2-40B4-BE49-F238E27FC236}">
                <a16:creationId xmlns:a16="http://schemas.microsoft.com/office/drawing/2014/main" id="{B23D7D14-AB46-45A4-B0C0-7E2C5C5F4517}"/>
              </a:ext>
            </a:extLst>
          </p:cNvPr>
          <p:cNvSpPr/>
          <p:nvPr/>
        </p:nvSpPr>
        <p:spPr>
          <a:xfrm>
            <a:off x="5636389" y="4958893"/>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2016</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89" name="Rectangle: Rounded Corners 88">
            <a:extLst>
              <a:ext uri="{FF2B5EF4-FFF2-40B4-BE49-F238E27FC236}">
                <a16:creationId xmlns:a16="http://schemas.microsoft.com/office/drawing/2014/main" id="{E41929A5-DAA5-4F06-910C-899BCC0529DB}"/>
              </a:ext>
            </a:extLst>
          </p:cNvPr>
          <p:cNvSpPr/>
          <p:nvPr/>
        </p:nvSpPr>
        <p:spPr>
          <a:xfrm>
            <a:off x="5755741" y="2918301"/>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0" name="Rectangle 89">
            <a:extLst>
              <a:ext uri="{FF2B5EF4-FFF2-40B4-BE49-F238E27FC236}">
                <a16:creationId xmlns:a16="http://schemas.microsoft.com/office/drawing/2014/main" id="{454D79EC-C122-4884-8BFB-3F884771E6AC}"/>
              </a:ext>
            </a:extLst>
          </p:cNvPr>
          <p:cNvSpPr/>
          <p:nvPr/>
        </p:nvSpPr>
        <p:spPr>
          <a:xfrm>
            <a:off x="5756426" y="2949626"/>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2017</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cxnSp>
        <p:nvCxnSpPr>
          <p:cNvPr id="94" name="Connector: Elbow 93">
            <a:extLst>
              <a:ext uri="{FF2B5EF4-FFF2-40B4-BE49-F238E27FC236}">
                <a16:creationId xmlns:a16="http://schemas.microsoft.com/office/drawing/2014/main" id="{A16AA268-95D9-4666-B1C3-B1D423302EE0}"/>
              </a:ext>
            </a:extLst>
          </p:cNvPr>
          <p:cNvCxnSpPr>
            <a:cxnSpLocks/>
          </p:cNvCxnSpPr>
          <p:nvPr/>
        </p:nvCxnSpPr>
        <p:spPr>
          <a:xfrm rot="16200000" flipV="1">
            <a:off x="7178142" y="3298225"/>
            <a:ext cx="452136" cy="232287"/>
          </a:xfrm>
          <a:prstGeom prst="bentConnector2">
            <a:avLst/>
          </a:prstGeom>
          <a:ln w="38100">
            <a:solidFill>
              <a:srgbClr val="5A8DC3"/>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6B1DE0F-BBCE-45DA-9B1F-02EC5C0450BB}"/>
              </a:ext>
            </a:extLst>
          </p:cNvPr>
          <p:cNvCxnSpPr/>
          <p:nvPr/>
        </p:nvCxnSpPr>
        <p:spPr>
          <a:xfrm>
            <a:off x="1737967" y="1429932"/>
            <a:ext cx="0" cy="2020608"/>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9F183F-BD54-44D9-81C5-6FBCB6F27457}"/>
              </a:ext>
            </a:extLst>
          </p:cNvPr>
          <p:cNvCxnSpPr>
            <a:cxnSpLocks/>
          </p:cNvCxnSpPr>
          <p:nvPr/>
        </p:nvCxnSpPr>
        <p:spPr>
          <a:xfrm>
            <a:off x="7259856" y="4217000"/>
            <a:ext cx="18400" cy="195650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4516B3-C544-4DAD-84D4-EF35989845C6}"/>
              </a:ext>
            </a:extLst>
          </p:cNvPr>
          <p:cNvCxnSpPr/>
          <p:nvPr/>
        </p:nvCxnSpPr>
        <p:spPr>
          <a:xfrm>
            <a:off x="5591102" y="1480383"/>
            <a:ext cx="0" cy="2020608"/>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D0E242E-5180-4CF6-8975-EA7CB9B1EF90}"/>
              </a:ext>
            </a:extLst>
          </p:cNvPr>
          <p:cNvSpPr/>
          <p:nvPr/>
        </p:nvSpPr>
        <p:spPr>
          <a:xfrm>
            <a:off x="347356" y="1419539"/>
            <a:ext cx="14430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Fraud Detection</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8" name="Rectangle 107">
            <a:extLst>
              <a:ext uri="{FF2B5EF4-FFF2-40B4-BE49-F238E27FC236}">
                <a16:creationId xmlns:a16="http://schemas.microsoft.com/office/drawing/2014/main" id="{DFF64B5E-EFBE-4217-B71B-0C01BB5DABAA}"/>
              </a:ext>
            </a:extLst>
          </p:cNvPr>
          <p:cNvSpPr/>
          <p:nvPr/>
        </p:nvSpPr>
        <p:spPr>
          <a:xfrm>
            <a:off x="198942" y="2197586"/>
            <a:ext cx="166423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Credit Risk Scoring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Rounded Corners 7">
            <a:extLst>
              <a:ext uri="{FF2B5EF4-FFF2-40B4-BE49-F238E27FC236}">
                <a16:creationId xmlns:a16="http://schemas.microsoft.com/office/drawing/2014/main" id="{8078A553-B69D-4F6B-A3D0-228535DC6A16}"/>
              </a:ext>
            </a:extLst>
          </p:cNvPr>
          <p:cNvSpPr/>
          <p:nvPr/>
        </p:nvSpPr>
        <p:spPr>
          <a:xfrm>
            <a:off x="1099191" y="4216165"/>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Rectangle: Rounded Corners 11">
            <a:extLst>
              <a:ext uri="{FF2B5EF4-FFF2-40B4-BE49-F238E27FC236}">
                <a16:creationId xmlns:a16="http://schemas.microsoft.com/office/drawing/2014/main" id="{F78016FF-3420-4AC4-9CA6-73AD2DF31C2D}"/>
              </a:ext>
            </a:extLst>
          </p:cNvPr>
          <p:cNvSpPr/>
          <p:nvPr/>
        </p:nvSpPr>
        <p:spPr>
          <a:xfrm>
            <a:off x="1099192" y="4937751"/>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Rectangle: Rounded Corners 19">
            <a:extLst>
              <a:ext uri="{FF2B5EF4-FFF2-40B4-BE49-F238E27FC236}">
                <a16:creationId xmlns:a16="http://schemas.microsoft.com/office/drawing/2014/main" id="{5B3295AD-E779-4B74-BDFA-8C1F40178857}"/>
              </a:ext>
            </a:extLst>
          </p:cNvPr>
          <p:cNvSpPr/>
          <p:nvPr/>
        </p:nvSpPr>
        <p:spPr>
          <a:xfrm>
            <a:off x="1099192" y="5670257"/>
            <a:ext cx="1522800" cy="540000"/>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5" name="Connector: Elbow 24">
            <a:extLst>
              <a:ext uri="{FF2B5EF4-FFF2-40B4-BE49-F238E27FC236}">
                <a16:creationId xmlns:a16="http://schemas.microsoft.com/office/drawing/2014/main" id="{DA1ED966-BA71-492A-ACA8-326A5C4145C0}"/>
              </a:ext>
            </a:extLst>
          </p:cNvPr>
          <p:cNvCxnSpPr>
            <a:cxnSpLocks/>
          </p:cNvCxnSpPr>
          <p:nvPr/>
        </p:nvCxnSpPr>
        <p:spPr>
          <a:xfrm rot="16200000" flipH="1">
            <a:off x="610331" y="3997304"/>
            <a:ext cx="521902" cy="455823"/>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24640E4-AAE7-4F76-8456-D06FFAD22CFD}"/>
              </a:ext>
            </a:extLst>
          </p:cNvPr>
          <p:cNvCxnSpPr>
            <a:cxnSpLocks/>
            <a:endCxn id="12" idx="1"/>
          </p:cNvCxnSpPr>
          <p:nvPr/>
        </p:nvCxnSpPr>
        <p:spPr>
          <a:xfrm rot="16200000" flipH="1">
            <a:off x="249536" y="4358095"/>
            <a:ext cx="1243490" cy="455822"/>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DC0771A-9DCC-4D1D-B72F-3E022C79F1E0}"/>
              </a:ext>
            </a:extLst>
          </p:cNvPr>
          <p:cNvCxnSpPr>
            <a:cxnSpLocks/>
            <a:endCxn id="20" idx="1"/>
          </p:cNvCxnSpPr>
          <p:nvPr/>
        </p:nvCxnSpPr>
        <p:spPr>
          <a:xfrm rot="16200000" flipH="1">
            <a:off x="-116719" y="4724346"/>
            <a:ext cx="1975998" cy="45582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C7AADD8-BDCB-45E2-A111-3DC893C0B035}"/>
              </a:ext>
            </a:extLst>
          </p:cNvPr>
          <p:cNvSpPr/>
          <p:nvPr/>
        </p:nvSpPr>
        <p:spPr>
          <a:xfrm>
            <a:off x="2127015" y="4231992"/>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2008</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66" name="Rectangle 65">
            <a:extLst>
              <a:ext uri="{FF2B5EF4-FFF2-40B4-BE49-F238E27FC236}">
                <a16:creationId xmlns:a16="http://schemas.microsoft.com/office/drawing/2014/main" id="{657C4BE9-206B-42CA-ACEB-39F2C2C5A4D6}"/>
              </a:ext>
            </a:extLst>
          </p:cNvPr>
          <p:cNvSpPr/>
          <p:nvPr/>
        </p:nvSpPr>
        <p:spPr>
          <a:xfrm>
            <a:off x="2101339" y="4954235"/>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2009</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67" name="Rectangle 66">
            <a:extLst>
              <a:ext uri="{FF2B5EF4-FFF2-40B4-BE49-F238E27FC236}">
                <a16:creationId xmlns:a16="http://schemas.microsoft.com/office/drawing/2014/main" id="{4248CB3E-65A3-47B1-8DDD-3F455BDD8D2B}"/>
              </a:ext>
            </a:extLst>
          </p:cNvPr>
          <p:cNvSpPr/>
          <p:nvPr/>
        </p:nvSpPr>
        <p:spPr>
          <a:xfrm>
            <a:off x="2107965" y="5676478"/>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2010</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cxnSp>
        <p:nvCxnSpPr>
          <p:cNvPr id="55" name="Straight Connector 54">
            <a:extLst>
              <a:ext uri="{FF2B5EF4-FFF2-40B4-BE49-F238E27FC236}">
                <a16:creationId xmlns:a16="http://schemas.microsoft.com/office/drawing/2014/main" id="{E2A3D5D5-494B-4A11-90BF-35EADB9E2FE0}"/>
              </a:ext>
            </a:extLst>
          </p:cNvPr>
          <p:cNvCxnSpPr/>
          <p:nvPr/>
        </p:nvCxnSpPr>
        <p:spPr>
          <a:xfrm>
            <a:off x="2698089" y="4193432"/>
            <a:ext cx="0" cy="2020608"/>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87C3820-B15F-4A09-AA45-C6409CF22331}"/>
              </a:ext>
            </a:extLst>
          </p:cNvPr>
          <p:cNvSpPr txBox="1"/>
          <p:nvPr/>
        </p:nvSpPr>
        <p:spPr>
          <a:xfrm>
            <a:off x="2705325" y="5702982"/>
            <a:ext cx="2440690" cy="538609"/>
          </a:xfrm>
          <a:prstGeom prst="rect">
            <a:avLst/>
          </a:prstGeom>
          <a:noFill/>
        </p:spPr>
        <p:txBody>
          <a:bodyPr wrap="square" rtlCol="0">
            <a:sp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Marketing</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Product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Research</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HR</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Pricing</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Finance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Risk</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sp>
        <p:nvSpPr>
          <p:cNvPr id="109" name="Rectangle 108">
            <a:extLst>
              <a:ext uri="{FF2B5EF4-FFF2-40B4-BE49-F238E27FC236}">
                <a16:creationId xmlns:a16="http://schemas.microsoft.com/office/drawing/2014/main" id="{E9FC587D-C69F-41A4-88D2-73360DB56F41}"/>
              </a:ext>
            </a:extLst>
          </p:cNvPr>
          <p:cNvSpPr/>
          <p:nvPr/>
        </p:nvSpPr>
        <p:spPr>
          <a:xfrm>
            <a:off x="2707291" y="4951277"/>
            <a:ext cx="197958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Product Affinity Analysis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0" name="Rectangle 109">
            <a:extLst>
              <a:ext uri="{FF2B5EF4-FFF2-40B4-BE49-F238E27FC236}">
                <a16:creationId xmlns:a16="http://schemas.microsoft.com/office/drawing/2014/main" id="{829BEBF7-97B5-4FCD-8210-59429F51E93E}"/>
              </a:ext>
            </a:extLst>
          </p:cNvPr>
          <p:cNvSpPr/>
          <p:nvPr/>
        </p:nvSpPr>
        <p:spPr>
          <a:xfrm>
            <a:off x="2703278" y="4237401"/>
            <a:ext cx="17075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Layout Optimization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(for Promotions)</a:t>
            </a:r>
            <a:endParaRPr kumimoji="0" lang="en-IN"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endParaRPr>
          </a:p>
        </p:txBody>
      </p:sp>
      <p:sp>
        <p:nvSpPr>
          <p:cNvPr id="111" name="Rectangle 110">
            <a:extLst>
              <a:ext uri="{FF2B5EF4-FFF2-40B4-BE49-F238E27FC236}">
                <a16:creationId xmlns:a16="http://schemas.microsoft.com/office/drawing/2014/main" id="{B11CD638-C6D8-4DB0-AA88-A2261816F193}"/>
              </a:ext>
            </a:extLst>
          </p:cNvPr>
          <p:cNvSpPr/>
          <p:nvPr/>
        </p:nvSpPr>
        <p:spPr>
          <a:xfrm>
            <a:off x="3632016" y="2205343"/>
            <a:ext cx="2057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Ad Performance Analysis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2" name="TextBox 111">
            <a:extLst>
              <a:ext uri="{FF2B5EF4-FFF2-40B4-BE49-F238E27FC236}">
                <a16:creationId xmlns:a16="http://schemas.microsoft.com/office/drawing/2014/main" id="{9E4618B2-9BD1-42F4-86C1-6EF84ED34F67}"/>
              </a:ext>
            </a:extLst>
          </p:cNvPr>
          <p:cNvSpPr txBox="1"/>
          <p:nvPr/>
        </p:nvSpPr>
        <p:spPr>
          <a:xfrm>
            <a:off x="7266967" y="4194283"/>
            <a:ext cx="1727126" cy="723275"/>
          </a:xfrm>
          <a:prstGeom prst="rect">
            <a:avLst/>
          </a:prstGeom>
          <a:noFill/>
        </p:spPr>
        <p:txBody>
          <a:bodyPr wrap="square" rtlCol="0">
            <a:sp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Transaction Analysis</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Agent Performance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sp>
        <p:nvSpPr>
          <p:cNvPr id="113" name="Rectangle 112">
            <a:extLst>
              <a:ext uri="{FF2B5EF4-FFF2-40B4-BE49-F238E27FC236}">
                <a16:creationId xmlns:a16="http://schemas.microsoft.com/office/drawing/2014/main" id="{A44965A9-CB93-4F63-B4D3-AF72CDE14911}"/>
              </a:ext>
            </a:extLst>
          </p:cNvPr>
          <p:cNvSpPr/>
          <p:nvPr/>
        </p:nvSpPr>
        <p:spPr>
          <a:xfrm>
            <a:off x="93014" y="2950827"/>
            <a:ext cx="1656224"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Data Management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Visualization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4" name="Rectangle 113">
            <a:extLst>
              <a:ext uri="{FF2B5EF4-FFF2-40B4-BE49-F238E27FC236}">
                <a16:creationId xmlns:a16="http://schemas.microsoft.com/office/drawing/2014/main" id="{2A5AAD70-B09E-430A-A9D0-9F636914591B}"/>
              </a:ext>
            </a:extLst>
          </p:cNvPr>
          <p:cNvSpPr/>
          <p:nvPr/>
        </p:nvSpPr>
        <p:spPr>
          <a:xfrm>
            <a:off x="3785440" y="2874807"/>
            <a:ext cx="1784463" cy="64633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AR Forecasting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Predict Delayed Payments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Credit Risk Profiling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endParaRPr kumimoji="0" lang="en-IN"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115" name="Rectangle 114">
            <a:extLst>
              <a:ext uri="{FF2B5EF4-FFF2-40B4-BE49-F238E27FC236}">
                <a16:creationId xmlns:a16="http://schemas.microsoft.com/office/drawing/2014/main" id="{F70182FF-9ECC-4ECE-B98B-E6EA9143704C}"/>
              </a:ext>
            </a:extLst>
          </p:cNvPr>
          <p:cNvSpPr/>
          <p:nvPr/>
        </p:nvSpPr>
        <p:spPr>
          <a:xfrm>
            <a:off x="7266967" y="4930482"/>
            <a:ext cx="158729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CRM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Marketing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Finance</a:t>
            </a:r>
            <a:r>
              <a:rPr kumimoji="0" lang="en-US" sz="12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 name="Rectangle: Rounded Corners 115">
            <a:extLst>
              <a:ext uri="{FF2B5EF4-FFF2-40B4-BE49-F238E27FC236}">
                <a16:creationId xmlns:a16="http://schemas.microsoft.com/office/drawing/2014/main" id="{9FBEE0DB-D41F-4B5E-B511-F38715419ED8}"/>
              </a:ext>
            </a:extLst>
          </p:cNvPr>
          <p:cNvSpPr/>
          <p:nvPr/>
        </p:nvSpPr>
        <p:spPr>
          <a:xfrm>
            <a:off x="5770899" y="1451523"/>
            <a:ext cx="1522800" cy="550831"/>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7" name="Rectangle 116">
            <a:extLst>
              <a:ext uri="{FF2B5EF4-FFF2-40B4-BE49-F238E27FC236}">
                <a16:creationId xmlns:a16="http://schemas.microsoft.com/office/drawing/2014/main" id="{AD8F84F3-A1A4-4123-A826-C3D3E8B2E3A4}"/>
              </a:ext>
            </a:extLst>
          </p:cNvPr>
          <p:cNvSpPr/>
          <p:nvPr/>
        </p:nvSpPr>
        <p:spPr>
          <a:xfrm>
            <a:off x="5770900" y="1477331"/>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2018</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119" name="Rectangle 118">
            <a:extLst>
              <a:ext uri="{FF2B5EF4-FFF2-40B4-BE49-F238E27FC236}">
                <a16:creationId xmlns:a16="http://schemas.microsoft.com/office/drawing/2014/main" id="{3B561BF8-3049-4953-A776-96DD2D100369}"/>
              </a:ext>
            </a:extLst>
          </p:cNvPr>
          <p:cNvSpPr/>
          <p:nvPr/>
        </p:nvSpPr>
        <p:spPr>
          <a:xfrm>
            <a:off x="4324351" y="1479437"/>
            <a:ext cx="131638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Order to Cash </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cxnSp>
        <p:nvCxnSpPr>
          <p:cNvPr id="120" name="Connector: Elbow 119">
            <a:extLst>
              <a:ext uri="{FF2B5EF4-FFF2-40B4-BE49-F238E27FC236}">
                <a16:creationId xmlns:a16="http://schemas.microsoft.com/office/drawing/2014/main" id="{B10E5BB7-43B3-46CC-BABA-EB2B9F14EBB9}"/>
              </a:ext>
            </a:extLst>
          </p:cNvPr>
          <p:cNvCxnSpPr>
            <a:cxnSpLocks/>
          </p:cNvCxnSpPr>
          <p:nvPr/>
        </p:nvCxnSpPr>
        <p:spPr>
          <a:xfrm rot="16200000" flipV="1">
            <a:off x="6434405" y="2583059"/>
            <a:ext cx="1940795" cy="228555"/>
          </a:xfrm>
          <a:prstGeom prst="bentConnector2">
            <a:avLst/>
          </a:prstGeom>
          <a:ln w="38100">
            <a:solidFill>
              <a:srgbClr val="5A8DC3"/>
            </a:solidFill>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6878B78D-7D7A-4A29-9858-9E5F1BE49891}"/>
              </a:ext>
            </a:extLst>
          </p:cNvPr>
          <p:cNvSpPr/>
          <p:nvPr/>
        </p:nvSpPr>
        <p:spPr>
          <a:xfrm>
            <a:off x="9439529" y="2234582"/>
            <a:ext cx="1522800" cy="550831"/>
          </a:xfrm>
          <a:prstGeom prst="roundRect">
            <a:avLst>
              <a:gd name="adj" fmla="val 7937"/>
            </a:avLst>
          </a:prstGeom>
          <a:solidFill>
            <a:prstClr val="white">
              <a:alpha val="90000"/>
              <a:hueOff val="0"/>
              <a:satOff val="0"/>
              <a:lumOff val="0"/>
              <a:alphaOff val="0"/>
            </a:prstClr>
          </a:solidFill>
          <a:ln w="19050" cap="flat" cmpd="sng" algn="ctr">
            <a:solidFill>
              <a:srgbClr val="4D84BC">
                <a:hueOff val="0"/>
                <a:satOff val="0"/>
                <a:lumOff val="0"/>
                <a:alphaOff val="0"/>
              </a:srgbClr>
            </a:solidFill>
            <a:prstDash val="solid"/>
            <a:miter lim="800000"/>
          </a:ln>
          <a:effectLst/>
        </p:spPr>
        <p:txBody>
          <a:bodyPr spcFirstLastPara="0" vert="horz" wrap="square" lIns="13335" tIns="8890" rIns="13335" bIns="88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32" name="Straight Connector 131">
            <a:extLst>
              <a:ext uri="{FF2B5EF4-FFF2-40B4-BE49-F238E27FC236}">
                <a16:creationId xmlns:a16="http://schemas.microsoft.com/office/drawing/2014/main" id="{3572C4E4-7E79-4BE1-9FC7-758BB70BC6F0}"/>
              </a:ext>
            </a:extLst>
          </p:cNvPr>
          <p:cNvCxnSpPr>
            <a:cxnSpLocks/>
          </p:cNvCxnSpPr>
          <p:nvPr/>
        </p:nvCxnSpPr>
        <p:spPr>
          <a:xfrm>
            <a:off x="9254957" y="2254571"/>
            <a:ext cx="0" cy="126088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DDC359B7-6684-4BC1-8F91-DEA614C34954}"/>
              </a:ext>
            </a:extLst>
          </p:cNvPr>
          <p:cNvSpPr/>
          <p:nvPr/>
        </p:nvSpPr>
        <p:spPr>
          <a:xfrm>
            <a:off x="7999422" y="2262493"/>
            <a:ext cx="1255024" cy="276999"/>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Analytics CoE</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sp>
        <p:nvSpPr>
          <p:cNvPr id="134" name="Rectangle 133">
            <a:extLst>
              <a:ext uri="{FF2B5EF4-FFF2-40B4-BE49-F238E27FC236}">
                <a16:creationId xmlns:a16="http://schemas.microsoft.com/office/drawing/2014/main" id="{ACDF0E91-C672-4246-B69B-52ADF6EE02A5}"/>
              </a:ext>
            </a:extLst>
          </p:cNvPr>
          <p:cNvSpPr/>
          <p:nvPr/>
        </p:nvSpPr>
        <p:spPr>
          <a:xfrm>
            <a:off x="7936579" y="3017682"/>
            <a:ext cx="130997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E2E Data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Analytics</a:t>
            </a:r>
            <a:r>
              <a:rPr kumimoji="0" lang="en-US" sz="12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sp>
        <p:nvSpPr>
          <p:cNvPr id="139" name="Rectangle 138">
            <a:extLst>
              <a:ext uri="{FF2B5EF4-FFF2-40B4-BE49-F238E27FC236}">
                <a16:creationId xmlns:a16="http://schemas.microsoft.com/office/drawing/2014/main" id="{CD8E8CAE-249C-4A9E-BBDE-4A896668AC8A}"/>
              </a:ext>
            </a:extLst>
          </p:cNvPr>
          <p:cNvSpPr/>
          <p:nvPr/>
        </p:nvSpPr>
        <p:spPr>
          <a:xfrm>
            <a:off x="9444929" y="2254571"/>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2019</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140" name="Rectangle 139">
            <a:extLst>
              <a:ext uri="{FF2B5EF4-FFF2-40B4-BE49-F238E27FC236}">
                <a16:creationId xmlns:a16="http://schemas.microsoft.com/office/drawing/2014/main" id="{94AD2CA9-F2D8-430A-A8AD-1174A278DD68}"/>
              </a:ext>
            </a:extLst>
          </p:cNvPr>
          <p:cNvSpPr/>
          <p:nvPr/>
        </p:nvSpPr>
        <p:spPr>
          <a:xfrm>
            <a:off x="9458178" y="2981383"/>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2019</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cxnSp>
        <p:nvCxnSpPr>
          <p:cNvPr id="143" name="Connector: Elbow 142">
            <a:extLst>
              <a:ext uri="{FF2B5EF4-FFF2-40B4-BE49-F238E27FC236}">
                <a16:creationId xmlns:a16="http://schemas.microsoft.com/office/drawing/2014/main" id="{16EC02F4-A21D-47AC-A8CF-F023EAA1325F}"/>
              </a:ext>
            </a:extLst>
          </p:cNvPr>
          <p:cNvCxnSpPr>
            <a:cxnSpLocks/>
          </p:cNvCxnSpPr>
          <p:nvPr/>
        </p:nvCxnSpPr>
        <p:spPr>
          <a:xfrm rot="16200000" flipV="1">
            <a:off x="10872326" y="3334764"/>
            <a:ext cx="394986" cy="216359"/>
          </a:xfrm>
          <a:prstGeom prst="bentConnector2">
            <a:avLst/>
          </a:prstGeom>
          <a:ln w="38100">
            <a:solidFill>
              <a:srgbClr val="333E5A"/>
            </a:solidFill>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D69FAC92-167C-4EC6-85B3-058429D0D56D}"/>
              </a:ext>
            </a:extLst>
          </p:cNvPr>
          <p:cNvCxnSpPr>
            <a:cxnSpLocks/>
          </p:cNvCxnSpPr>
          <p:nvPr/>
        </p:nvCxnSpPr>
        <p:spPr>
          <a:xfrm rot="16200000" flipV="1">
            <a:off x="10507294" y="2974558"/>
            <a:ext cx="1138342" cy="209221"/>
          </a:xfrm>
          <a:prstGeom prst="bentConnector2">
            <a:avLst/>
          </a:prstGeom>
          <a:ln w="38100">
            <a:solidFill>
              <a:srgbClr val="38425C"/>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88555676-988F-41FD-9CF1-C85CEE8E7205}"/>
              </a:ext>
            </a:extLst>
          </p:cNvPr>
          <p:cNvCxnSpPr>
            <a:cxnSpLocks/>
          </p:cNvCxnSpPr>
          <p:nvPr/>
        </p:nvCxnSpPr>
        <p:spPr>
          <a:xfrm rot="16200000" flipH="1">
            <a:off x="610332" y="3997305"/>
            <a:ext cx="521902" cy="455823"/>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B900B0D-38B9-4EA3-BBD8-B6DDFABE07F3}"/>
              </a:ext>
            </a:extLst>
          </p:cNvPr>
          <p:cNvCxnSpPr>
            <a:cxnSpLocks/>
          </p:cNvCxnSpPr>
          <p:nvPr/>
        </p:nvCxnSpPr>
        <p:spPr>
          <a:xfrm rot="16200000" flipH="1">
            <a:off x="249537" y="4358096"/>
            <a:ext cx="1243490" cy="455822"/>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A7AD8A9-3E37-4632-9756-29B351F02357}"/>
              </a:ext>
            </a:extLst>
          </p:cNvPr>
          <p:cNvSpPr txBox="1"/>
          <p:nvPr/>
        </p:nvSpPr>
        <p:spPr>
          <a:xfrm>
            <a:off x="552931" y="593566"/>
            <a:ext cx="10849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Diversified, consistent partnership in BFSI, delivering customized solutions to satisfy business appetite</a:t>
            </a:r>
          </a:p>
        </p:txBody>
      </p:sp>
      <p:sp>
        <p:nvSpPr>
          <p:cNvPr id="9" name="TextBox 8">
            <a:extLst>
              <a:ext uri="{FF2B5EF4-FFF2-40B4-BE49-F238E27FC236}">
                <a16:creationId xmlns:a16="http://schemas.microsoft.com/office/drawing/2014/main" id="{94D0C0E3-2177-4C51-A7D0-156058D2FF9A}"/>
              </a:ext>
            </a:extLst>
          </p:cNvPr>
          <p:cNvSpPr txBox="1"/>
          <p:nvPr/>
        </p:nvSpPr>
        <p:spPr>
          <a:xfrm>
            <a:off x="11422251" y="3669592"/>
            <a:ext cx="16036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957A3"/>
                </a:solidFill>
                <a:effectLst/>
                <a:uLnTx/>
                <a:uFillTx/>
                <a:latin typeface="Arial" panose="020B0604020202020204" pitchFamily="34" charset="0"/>
                <a:ea typeface="+mn-ea"/>
                <a:cs typeface="Arial" panose="020B0604020202020204" pitchFamily="34" charset="0"/>
              </a:rPr>
              <a:t>Now</a:t>
            </a:r>
          </a:p>
        </p:txBody>
      </p:sp>
      <p:cxnSp>
        <p:nvCxnSpPr>
          <p:cNvPr id="93" name="Connector: Elbow 92">
            <a:extLst>
              <a:ext uri="{FF2B5EF4-FFF2-40B4-BE49-F238E27FC236}">
                <a16:creationId xmlns:a16="http://schemas.microsoft.com/office/drawing/2014/main" id="{39A6D584-FB74-4C52-9F23-740F1E0BEE12}"/>
              </a:ext>
            </a:extLst>
          </p:cNvPr>
          <p:cNvCxnSpPr>
            <a:cxnSpLocks/>
          </p:cNvCxnSpPr>
          <p:nvPr/>
        </p:nvCxnSpPr>
        <p:spPr>
          <a:xfrm rot="16200000" flipH="1">
            <a:off x="4759899" y="5156365"/>
            <a:ext cx="1262534" cy="446268"/>
          </a:xfrm>
          <a:prstGeom prst="bentConnector2">
            <a:avLst/>
          </a:prstGeom>
          <a:ln w="38100">
            <a:solidFill>
              <a:srgbClr val="36AEB7"/>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D3E8384-4F57-49A4-88CF-04ECB024319B}"/>
              </a:ext>
            </a:extLst>
          </p:cNvPr>
          <p:cNvSpPr/>
          <p:nvPr/>
        </p:nvSpPr>
        <p:spPr>
          <a:xfrm>
            <a:off x="5630172" y="5689552"/>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2017</a:t>
            </a:r>
            <a:endParaRPr kumimoji="0" lang="en-IN" sz="1200" b="0" i="1"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16" name="Rectangle 15">
            <a:extLst>
              <a:ext uri="{FF2B5EF4-FFF2-40B4-BE49-F238E27FC236}">
                <a16:creationId xmlns:a16="http://schemas.microsoft.com/office/drawing/2014/main" id="{0C6F9A99-7BF7-489D-8023-EFE370819F4E}"/>
              </a:ext>
            </a:extLst>
          </p:cNvPr>
          <p:cNvSpPr/>
          <p:nvPr/>
        </p:nvSpPr>
        <p:spPr>
          <a:xfrm>
            <a:off x="7272355" y="5699901"/>
            <a:ext cx="117692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r>
              <a:rPr kumimoji="0" lang="en-US" sz="1100" b="0" i="0" u="none" strike="noStrike" kern="1200" cap="none" spc="0" normalizeH="0" baseline="0" noProof="0" dirty="0">
                <a:ln>
                  <a:noFill/>
                </a:ln>
                <a:solidFill>
                  <a:srgbClr val="4D84BC"/>
                </a:solidFill>
                <a:effectLst/>
                <a:uLnTx/>
                <a:uFillTx/>
                <a:latin typeface="Arial" panose="020B0604020202020204" pitchFamily="34" charset="0"/>
                <a:ea typeface="+mn-ea"/>
                <a:cs typeface="Arial" panose="020B0604020202020204" pitchFamily="34" charset="0"/>
              </a:rPr>
              <a:t>Analytics CoE</a:t>
            </a:r>
            <a:r>
              <a:rPr kumimoji="0" lang="en-US" sz="11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grpSp>
        <p:nvGrpSpPr>
          <p:cNvPr id="11" name="Group 10">
            <a:extLst>
              <a:ext uri="{FF2B5EF4-FFF2-40B4-BE49-F238E27FC236}">
                <a16:creationId xmlns:a16="http://schemas.microsoft.com/office/drawing/2014/main" id="{60AFC47E-3184-40AF-82A1-380C59DB3B57}"/>
              </a:ext>
            </a:extLst>
          </p:cNvPr>
          <p:cNvGrpSpPr/>
          <p:nvPr/>
        </p:nvGrpSpPr>
        <p:grpSpPr>
          <a:xfrm>
            <a:off x="525329" y="3746535"/>
            <a:ext cx="10896922" cy="124083"/>
            <a:chOff x="382905" y="3467795"/>
            <a:chExt cx="10896922" cy="124083"/>
          </a:xfrm>
        </p:grpSpPr>
        <p:cxnSp>
          <p:nvCxnSpPr>
            <p:cNvPr id="147" name="Straight Connector 146">
              <a:extLst>
                <a:ext uri="{FF2B5EF4-FFF2-40B4-BE49-F238E27FC236}">
                  <a16:creationId xmlns:a16="http://schemas.microsoft.com/office/drawing/2014/main" id="{7D1D18DC-EDE4-4545-8D0A-F114065D3D85}"/>
                </a:ext>
              </a:extLst>
            </p:cNvPr>
            <p:cNvCxnSpPr>
              <a:cxnSpLocks/>
            </p:cNvCxnSpPr>
            <p:nvPr/>
          </p:nvCxnSpPr>
          <p:spPr>
            <a:xfrm flipV="1">
              <a:off x="382905" y="3519203"/>
              <a:ext cx="10896922" cy="18382"/>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DC6440BA-6C9D-42BD-BB1C-BB754377324D}"/>
                </a:ext>
              </a:extLst>
            </p:cNvPr>
            <p:cNvSpPr/>
            <p:nvPr/>
          </p:nvSpPr>
          <p:spPr>
            <a:xfrm>
              <a:off x="3459534" y="3483293"/>
              <a:ext cx="108585" cy="108585"/>
            </a:xfrm>
            <a:prstGeom prst="ellipse">
              <a:avLst/>
            </a:prstGeom>
            <a:solidFill>
              <a:schemeClr val="bg1"/>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53" name="Oval 152">
              <a:extLst>
                <a:ext uri="{FF2B5EF4-FFF2-40B4-BE49-F238E27FC236}">
                  <a16:creationId xmlns:a16="http://schemas.microsoft.com/office/drawing/2014/main" id="{4CCCF316-9847-482B-B333-AF94690793AA}"/>
                </a:ext>
              </a:extLst>
            </p:cNvPr>
            <p:cNvSpPr/>
            <p:nvPr/>
          </p:nvSpPr>
          <p:spPr>
            <a:xfrm>
              <a:off x="4976308" y="3483293"/>
              <a:ext cx="108585" cy="108585"/>
            </a:xfrm>
            <a:prstGeom prst="ellipse">
              <a:avLst/>
            </a:prstGeom>
            <a:solidFill>
              <a:schemeClr val="bg1"/>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54" name="Oval 153">
              <a:extLst>
                <a:ext uri="{FF2B5EF4-FFF2-40B4-BE49-F238E27FC236}">
                  <a16:creationId xmlns:a16="http://schemas.microsoft.com/office/drawing/2014/main" id="{B6EF145E-F52B-405F-B604-6E1228EFD007}"/>
                </a:ext>
              </a:extLst>
            </p:cNvPr>
            <p:cNvSpPr/>
            <p:nvPr/>
          </p:nvSpPr>
          <p:spPr>
            <a:xfrm>
              <a:off x="7329989" y="3467795"/>
              <a:ext cx="108585" cy="108585"/>
            </a:xfrm>
            <a:prstGeom prst="ellipse">
              <a:avLst/>
            </a:prstGeom>
            <a:solidFill>
              <a:schemeClr val="bg1"/>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55" name="Oval 154">
              <a:extLst>
                <a:ext uri="{FF2B5EF4-FFF2-40B4-BE49-F238E27FC236}">
                  <a16:creationId xmlns:a16="http://schemas.microsoft.com/office/drawing/2014/main" id="{1225701F-C8B1-4B85-8555-445BE5D5B847}"/>
                </a:ext>
              </a:extLst>
            </p:cNvPr>
            <p:cNvSpPr/>
            <p:nvPr/>
          </p:nvSpPr>
          <p:spPr>
            <a:xfrm>
              <a:off x="460758" y="3483293"/>
              <a:ext cx="108585" cy="108585"/>
            </a:xfrm>
            <a:prstGeom prst="ellipse">
              <a:avLst/>
            </a:prstGeom>
            <a:solidFill>
              <a:schemeClr val="bg1"/>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sp>
        <p:nvSpPr>
          <p:cNvPr id="156" name="TextBox 155">
            <a:extLst>
              <a:ext uri="{FF2B5EF4-FFF2-40B4-BE49-F238E27FC236}">
                <a16:creationId xmlns:a16="http://schemas.microsoft.com/office/drawing/2014/main" id="{5FD772E1-859E-49EB-8D54-F56323EEE358}"/>
              </a:ext>
            </a:extLst>
          </p:cNvPr>
          <p:cNvSpPr txBox="1"/>
          <p:nvPr/>
        </p:nvSpPr>
        <p:spPr>
          <a:xfrm>
            <a:off x="-60589" y="3657821"/>
            <a:ext cx="16036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957A3"/>
                </a:solidFill>
                <a:effectLst/>
                <a:uLnTx/>
                <a:uFillTx/>
                <a:latin typeface="Arial" panose="020B0604020202020204" pitchFamily="34" charset="0"/>
                <a:ea typeface="+mn-ea"/>
                <a:cs typeface="Arial" panose="020B0604020202020204" pitchFamily="34" charset="0"/>
              </a:rPr>
              <a:t>2008</a:t>
            </a:r>
          </a:p>
        </p:txBody>
      </p:sp>
      <p:sp>
        <p:nvSpPr>
          <p:cNvPr id="157" name="Oval 156">
            <a:extLst>
              <a:ext uri="{FF2B5EF4-FFF2-40B4-BE49-F238E27FC236}">
                <a16:creationId xmlns:a16="http://schemas.microsoft.com/office/drawing/2014/main" id="{34644AF9-95F8-4432-80C0-DAEFD01AD35A}"/>
              </a:ext>
            </a:extLst>
          </p:cNvPr>
          <p:cNvSpPr/>
          <p:nvPr/>
        </p:nvSpPr>
        <p:spPr>
          <a:xfrm>
            <a:off x="11142930" y="3759448"/>
            <a:ext cx="108585" cy="108585"/>
          </a:xfrm>
          <a:prstGeom prst="ellipse">
            <a:avLst/>
          </a:prstGeom>
          <a:solidFill>
            <a:schemeClr val="bg1"/>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165" name="Picture 164">
            <a:extLst>
              <a:ext uri="{FF2B5EF4-FFF2-40B4-BE49-F238E27FC236}">
                <a16:creationId xmlns:a16="http://schemas.microsoft.com/office/drawing/2014/main" id="{527EBC88-B187-458B-9E59-7F5C780F3DAA}"/>
              </a:ext>
            </a:extLst>
          </p:cNvPr>
          <p:cNvPicPr>
            <a:picLocks noChangeAspect="1"/>
          </p:cNvPicPr>
          <p:nvPr/>
        </p:nvPicPr>
        <p:blipFill rotWithShape="1">
          <a:blip r:embed="rId3"/>
          <a:srcRect l="3276" t="3601" r="2452" b="3536"/>
          <a:stretch/>
        </p:blipFill>
        <p:spPr>
          <a:xfrm>
            <a:off x="2576259" y="1492413"/>
            <a:ext cx="741067" cy="466598"/>
          </a:xfrm>
          <a:prstGeom prst="rect">
            <a:avLst/>
          </a:prstGeom>
        </p:spPr>
      </p:pic>
      <p:pic>
        <p:nvPicPr>
          <p:cNvPr id="166" name="Picture 165">
            <a:extLst>
              <a:ext uri="{FF2B5EF4-FFF2-40B4-BE49-F238E27FC236}">
                <a16:creationId xmlns:a16="http://schemas.microsoft.com/office/drawing/2014/main" id="{4C44A823-BACE-4A5E-8FC8-9DCAE41D91D0}"/>
              </a:ext>
            </a:extLst>
          </p:cNvPr>
          <p:cNvPicPr>
            <a:picLocks noChangeAspect="1"/>
          </p:cNvPicPr>
          <p:nvPr/>
        </p:nvPicPr>
        <p:blipFill rotWithShape="1">
          <a:blip r:embed="rId4"/>
          <a:srcRect t="38856" b="37021"/>
          <a:stretch/>
        </p:blipFill>
        <p:spPr>
          <a:xfrm>
            <a:off x="2515838" y="2389606"/>
            <a:ext cx="801488" cy="193338"/>
          </a:xfrm>
          <a:prstGeom prst="rect">
            <a:avLst/>
          </a:prstGeom>
        </p:spPr>
      </p:pic>
      <p:pic>
        <p:nvPicPr>
          <p:cNvPr id="167" name="Picture 166">
            <a:extLst>
              <a:ext uri="{FF2B5EF4-FFF2-40B4-BE49-F238E27FC236}">
                <a16:creationId xmlns:a16="http://schemas.microsoft.com/office/drawing/2014/main" id="{2578F0AC-45A8-45B8-AA31-0BEFCF7745E6}"/>
              </a:ext>
            </a:extLst>
          </p:cNvPr>
          <p:cNvPicPr>
            <a:picLocks noChangeAspect="1"/>
          </p:cNvPicPr>
          <p:nvPr/>
        </p:nvPicPr>
        <p:blipFill rotWithShape="1">
          <a:blip r:embed="rId5"/>
          <a:srcRect t="22334" b="28057"/>
          <a:stretch/>
        </p:blipFill>
        <p:spPr>
          <a:xfrm>
            <a:off x="2583816" y="3044105"/>
            <a:ext cx="719056" cy="356725"/>
          </a:xfrm>
          <a:prstGeom prst="rect">
            <a:avLst/>
          </a:prstGeom>
        </p:spPr>
      </p:pic>
      <p:pic>
        <p:nvPicPr>
          <p:cNvPr id="171" name="Picture 170">
            <a:extLst>
              <a:ext uri="{FF2B5EF4-FFF2-40B4-BE49-F238E27FC236}">
                <a16:creationId xmlns:a16="http://schemas.microsoft.com/office/drawing/2014/main" id="{F1628B12-4B3E-4F3D-B128-85AD28D1606F}"/>
              </a:ext>
            </a:extLst>
          </p:cNvPr>
          <p:cNvPicPr>
            <a:picLocks noChangeAspect="1"/>
          </p:cNvPicPr>
          <p:nvPr/>
        </p:nvPicPr>
        <p:blipFill rotWithShape="1">
          <a:blip r:embed="rId6"/>
          <a:srcRect l="11372" t="21225" r="6685" b="33163"/>
          <a:stretch/>
        </p:blipFill>
        <p:spPr>
          <a:xfrm>
            <a:off x="1242169" y="4366714"/>
            <a:ext cx="773941" cy="214444"/>
          </a:xfrm>
          <a:prstGeom prst="rect">
            <a:avLst/>
          </a:prstGeom>
        </p:spPr>
      </p:pic>
      <p:pic>
        <p:nvPicPr>
          <p:cNvPr id="172" name="Picture 171">
            <a:extLst>
              <a:ext uri="{FF2B5EF4-FFF2-40B4-BE49-F238E27FC236}">
                <a16:creationId xmlns:a16="http://schemas.microsoft.com/office/drawing/2014/main" id="{D4CCD1E1-4C3F-4728-A86F-11DA16C59423}"/>
              </a:ext>
            </a:extLst>
          </p:cNvPr>
          <p:cNvPicPr>
            <a:picLocks noChangeAspect="1"/>
          </p:cNvPicPr>
          <p:nvPr/>
        </p:nvPicPr>
        <p:blipFill rotWithShape="1">
          <a:blip r:embed="rId7"/>
          <a:srcRect b="27258"/>
          <a:stretch/>
        </p:blipFill>
        <p:spPr>
          <a:xfrm>
            <a:off x="1225255" y="5112915"/>
            <a:ext cx="785587" cy="254354"/>
          </a:xfrm>
          <a:prstGeom prst="rect">
            <a:avLst/>
          </a:prstGeom>
        </p:spPr>
      </p:pic>
      <p:pic>
        <p:nvPicPr>
          <p:cNvPr id="173" name="Picture 172">
            <a:extLst>
              <a:ext uri="{FF2B5EF4-FFF2-40B4-BE49-F238E27FC236}">
                <a16:creationId xmlns:a16="http://schemas.microsoft.com/office/drawing/2014/main" id="{AD3F624C-993F-4759-B0AD-3F6371CD6353}"/>
              </a:ext>
            </a:extLst>
          </p:cNvPr>
          <p:cNvPicPr>
            <a:picLocks noChangeAspect="1"/>
          </p:cNvPicPr>
          <p:nvPr/>
        </p:nvPicPr>
        <p:blipFill rotWithShape="1">
          <a:blip r:embed="rId8"/>
          <a:srcRect t="16699" b="21127"/>
          <a:stretch/>
        </p:blipFill>
        <p:spPr>
          <a:xfrm>
            <a:off x="1207765" y="5823771"/>
            <a:ext cx="704941" cy="307778"/>
          </a:xfrm>
          <a:prstGeom prst="rect">
            <a:avLst/>
          </a:prstGeom>
        </p:spPr>
      </p:pic>
      <p:pic>
        <p:nvPicPr>
          <p:cNvPr id="174" name="Picture 2" descr="Related image">
            <a:extLst>
              <a:ext uri="{FF2B5EF4-FFF2-40B4-BE49-F238E27FC236}">
                <a16:creationId xmlns:a16="http://schemas.microsoft.com/office/drawing/2014/main" id="{B6998069-12D4-48C2-861F-D4503716AA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2177" y="5055509"/>
            <a:ext cx="853392" cy="21641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B483FBD6-AA23-47C2-8D47-304A26679DF6}"/>
              </a:ext>
            </a:extLst>
          </p:cNvPr>
          <p:cNvPicPr>
            <a:picLocks noChangeAspect="1"/>
          </p:cNvPicPr>
          <p:nvPr/>
        </p:nvPicPr>
        <p:blipFill rotWithShape="1">
          <a:blip r:embed="rId10"/>
          <a:srcRect t="32565" b="32563"/>
          <a:stretch/>
        </p:blipFill>
        <p:spPr>
          <a:xfrm>
            <a:off x="6221961" y="4294786"/>
            <a:ext cx="877857" cy="306125"/>
          </a:xfrm>
          <a:prstGeom prst="rect">
            <a:avLst/>
          </a:prstGeom>
        </p:spPr>
      </p:pic>
      <p:pic>
        <p:nvPicPr>
          <p:cNvPr id="1026" name="Picture 2" descr="Image result for metlife logo">
            <a:extLst>
              <a:ext uri="{FF2B5EF4-FFF2-40B4-BE49-F238E27FC236}">
                <a16:creationId xmlns:a16="http://schemas.microsoft.com/office/drawing/2014/main" id="{EDADBF3D-1F3F-42C6-935F-EEA1E7FDBBD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775" t="25356" r="-1823" b="35110"/>
          <a:stretch/>
        </p:blipFill>
        <p:spPr bwMode="auto">
          <a:xfrm>
            <a:off x="6235372" y="5680957"/>
            <a:ext cx="849567" cy="342551"/>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75">
            <a:extLst>
              <a:ext uri="{FF2B5EF4-FFF2-40B4-BE49-F238E27FC236}">
                <a16:creationId xmlns:a16="http://schemas.microsoft.com/office/drawing/2014/main" id="{E33E7E60-4E34-4CEC-BB69-86E24E1D8F6E}"/>
              </a:ext>
            </a:extLst>
          </p:cNvPr>
          <p:cNvPicPr>
            <a:picLocks noChangeAspect="1"/>
          </p:cNvPicPr>
          <p:nvPr/>
        </p:nvPicPr>
        <p:blipFill>
          <a:blip r:embed="rId12"/>
          <a:stretch>
            <a:fillRect/>
          </a:stretch>
        </p:blipFill>
        <p:spPr>
          <a:xfrm>
            <a:off x="6489705" y="2349957"/>
            <a:ext cx="691110" cy="243329"/>
          </a:xfrm>
          <a:prstGeom prst="rect">
            <a:avLst/>
          </a:prstGeom>
        </p:spPr>
      </p:pic>
      <p:pic>
        <p:nvPicPr>
          <p:cNvPr id="177" name="Picture 10" descr="Related image">
            <a:extLst>
              <a:ext uri="{FF2B5EF4-FFF2-40B4-BE49-F238E27FC236}">
                <a16:creationId xmlns:a16="http://schemas.microsoft.com/office/drawing/2014/main" id="{DCD72660-C1BA-43B7-BBA5-804DCEA8B67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7949" b="17061"/>
          <a:stretch/>
        </p:blipFill>
        <p:spPr bwMode="auto">
          <a:xfrm>
            <a:off x="6529656" y="3086940"/>
            <a:ext cx="653443" cy="268966"/>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Google">
            <a:extLst>
              <a:ext uri="{FF2B5EF4-FFF2-40B4-BE49-F238E27FC236}">
                <a16:creationId xmlns:a16="http://schemas.microsoft.com/office/drawing/2014/main" id="{84FE60E2-F28D-4B30-B5EB-89B75CC8BA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2534" y="1641119"/>
            <a:ext cx="706054" cy="23881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Image result for microsoft credit services logo">
            <a:extLst>
              <a:ext uri="{FF2B5EF4-FFF2-40B4-BE49-F238E27FC236}">
                <a16:creationId xmlns:a16="http://schemas.microsoft.com/office/drawing/2014/main" id="{7BF26355-9D20-469B-8062-86471783943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68232" b="42122"/>
          <a:stretch/>
        </p:blipFill>
        <p:spPr bwMode="auto">
          <a:xfrm>
            <a:off x="6313169" y="3116753"/>
            <a:ext cx="187200" cy="17875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39BD6B37-038E-441D-91DD-B37086794C27}"/>
              </a:ext>
            </a:extLst>
          </p:cNvPr>
          <p:cNvPicPr>
            <a:picLocks noChangeAspect="1"/>
          </p:cNvPicPr>
          <p:nvPr/>
        </p:nvPicPr>
        <p:blipFill rotWithShape="1">
          <a:blip r:embed="rId10"/>
          <a:srcRect t="32565" b="32563"/>
          <a:stretch/>
        </p:blipFill>
        <p:spPr>
          <a:xfrm>
            <a:off x="10016758" y="2367529"/>
            <a:ext cx="877857" cy="306125"/>
          </a:xfrm>
          <a:prstGeom prst="rect">
            <a:avLst/>
          </a:prstGeom>
        </p:spPr>
      </p:pic>
      <p:pic>
        <p:nvPicPr>
          <p:cNvPr id="181" name="Picture 180">
            <a:extLst>
              <a:ext uri="{FF2B5EF4-FFF2-40B4-BE49-F238E27FC236}">
                <a16:creationId xmlns:a16="http://schemas.microsoft.com/office/drawing/2014/main" id="{6BAF6A5A-AE0B-4BEB-8F76-D871D6AF68E9}"/>
              </a:ext>
            </a:extLst>
          </p:cNvPr>
          <p:cNvPicPr>
            <a:picLocks noChangeAspect="1"/>
          </p:cNvPicPr>
          <p:nvPr/>
        </p:nvPicPr>
        <p:blipFill rotWithShape="1">
          <a:blip r:embed="rId16"/>
          <a:srcRect t="21961" b="27709"/>
          <a:stretch/>
        </p:blipFill>
        <p:spPr>
          <a:xfrm>
            <a:off x="10049867" y="3057672"/>
            <a:ext cx="790522" cy="397864"/>
          </a:xfrm>
          <a:prstGeom prst="rect">
            <a:avLst/>
          </a:prstGeom>
        </p:spPr>
      </p:pic>
    </p:spTree>
    <p:extLst>
      <p:ext uri="{BB962C8B-B14F-4D97-AF65-F5344CB8AC3E}">
        <p14:creationId xmlns:p14="http://schemas.microsoft.com/office/powerpoint/2010/main" val="1934368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6B400D-FCEC-4DFC-B11F-B461E1C0671D}"/>
              </a:ext>
            </a:extLst>
          </p:cNvPr>
          <p:cNvSpPr>
            <a:spLocks noGrp="1"/>
          </p:cNvSpPr>
          <p:nvPr>
            <p:ph type="title"/>
          </p:nvPr>
        </p:nvSpPr>
        <p:spPr/>
        <p:txBody>
          <a:bodyPr/>
          <a:lstStyle/>
          <a:p>
            <a:r>
              <a:rPr lang="en-US" dirty="0"/>
              <a:t>Who’s here from LatentView today</a:t>
            </a:r>
          </a:p>
        </p:txBody>
      </p:sp>
      <p:pic>
        <p:nvPicPr>
          <p:cNvPr id="5" name="Picture 4">
            <a:extLst>
              <a:ext uri="{FF2B5EF4-FFF2-40B4-BE49-F238E27FC236}">
                <a16:creationId xmlns:a16="http://schemas.microsoft.com/office/drawing/2014/main" id="{C8182305-1F70-49E7-B85B-98D7F03E5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8" r="8830"/>
          <a:stretch/>
        </p:blipFill>
        <p:spPr bwMode="auto">
          <a:xfrm>
            <a:off x="2187815" y="693654"/>
            <a:ext cx="1301552"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arthikeyan Sankaran">
            <a:extLst>
              <a:ext uri="{FF2B5EF4-FFF2-40B4-BE49-F238E27FC236}">
                <a16:creationId xmlns:a16="http://schemas.microsoft.com/office/drawing/2014/main" id="{B40784C5-0FD0-457A-8982-E4923293A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55" y="2690235"/>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alabh Shalabh">
            <a:extLst>
              <a:ext uri="{FF2B5EF4-FFF2-40B4-BE49-F238E27FC236}">
                <a16:creationId xmlns:a16="http://schemas.microsoft.com/office/drawing/2014/main" id="{ABFB27AC-2A75-4974-AFC2-44D3CA794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503" y="693654"/>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rishnan Venkata">
            <a:extLst>
              <a:ext uri="{FF2B5EF4-FFF2-40B4-BE49-F238E27FC236}">
                <a16:creationId xmlns:a16="http://schemas.microsoft.com/office/drawing/2014/main" id="{C2826BD3-FA7B-4F80-ADD1-72D11FB78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727" y="693654"/>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resh Chiney">
            <a:extLst>
              <a:ext uri="{FF2B5EF4-FFF2-40B4-BE49-F238E27FC236}">
                <a16:creationId xmlns:a16="http://schemas.microsoft.com/office/drawing/2014/main" id="{FC9B2CD4-A5D3-4370-9FC3-52C272808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9751" y="2697419"/>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opal Appuswami">
            <a:extLst>
              <a:ext uri="{FF2B5EF4-FFF2-40B4-BE49-F238E27FC236}">
                <a16:creationId xmlns:a16="http://schemas.microsoft.com/office/drawing/2014/main" id="{5C2CC444-8BAC-43B1-ADAD-1527B4C8EF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703" y="2697419"/>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owino Madonna">
            <a:extLst>
              <a:ext uri="{FF2B5EF4-FFF2-40B4-BE49-F238E27FC236}">
                <a16:creationId xmlns:a16="http://schemas.microsoft.com/office/drawing/2014/main" id="{640A4DC0-C539-4C3F-92EE-0721B773EE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9799" y="2690235"/>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Karthick Hariharan">
            <a:extLst>
              <a:ext uri="{FF2B5EF4-FFF2-40B4-BE49-F238E27FC236}">
                <a16:creationId xmlns:a16="http://schemas.microsoft.com/office/drawing/2014/main" id="{C09C1998-BB2C-477B-B8D1-1B6C1BAD39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207" y="4706468"/>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iva Shankar">
            <a:extLst>
              <a:ext uri="{FF2B5EF4-FFF2-40B4-BE49-F238E27FC236}">
                <a16:creationId xmlns:a16="http://schemas.microsoft.com/office/drawing/2014/main" id="{7749FEBF-428A-4F72-BE21-D5C5397499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9503" y="4706468"/>
            <a:ext cx="1280160" cy="12801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89E90C-7013-455E-9C70-AAF56FB2909A}"/>
              </a:ext>
            </a:extLst>
          </p:cNvPr>
          <p:cNvSpPr/>
          <p:nvPr/>
        </p:nvSpPr>
        <p:spPr>
          <a:xfrm>
            <a:off x="1695591" y="2024489"/>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Rajan Sethuraman</a:t>
            </a:r>
            <a:endParaRPr lang="en-IN" sz="1600" dirty="0"/>
          </a:p>
        </p:txBody>
      </p:sp>
      <p:sp>
        <p:nvSpPr>
          <p:cNvPr id="19" name="Rectangle 18">
            <a:extLst>
              <a:ext uri="{FF2B5EF4-FFF2-40B4-BE49-F238E27FC236}">
                <a16:creationId xmlns:a16="http://schemas.microsoft.com/office/drawing/2014/main" id="{2ECBDD0D-323B-4F71-9962-B09306DFC554}"/>
              </a:ext>
            </a:extLst>
          </p:cNvPr>
          <p:cNvSpPr/>
          <p:nvPr/>
        </p:nvSpPr>
        <p:spPr>
          <a:xfrm>
            <a:off x="141164" y="4022958"/>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Karthikeyan Sankaran</a:t>
            </a:r>
          </a:p>
        </p:txBody>
      </p:sp>
      <p:sp>
        <p:nvSpPr>
          <p:cNvPr id="20" name="Rectangle 19">
            <a:extLst>
              <a:ext uri="{FF2B5EF4-FFF2-40B4-BE49-F238E27FC236}">
                <a16:creationId xmlns:a16="http://schemas.microsoft.com/office/drawing/2014/main" id="{7BFE49CA-175D-487D-BF76-10CDD33CFAF1}"/>
              </a:ext>
            </a:extLst>
          </p:cNvPr>
          <p:cNvSpPr/>
          <p:nvPr/>
        </p:nvSpPr>
        <p:spPr>
          <a:xfrm>
            <a:off x="1677637" y="6051966"/>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Karthick Hariharan</a:t>
            </a:r>
          </a:p>
        </p:txBody>
      </p:sp>
      <p:sp>
        <p:nvSpPr>
          <p:cNvPr id="21" name="Rectangle 20">
            <a:extLst>
              <a:ext uri="{FF2B5EF4-FFF2-40B4-BE49-F238E27FC236}">
                <a16:creationId xmlns:a16="http://schemas.microsoft.com/office/drawing/2014/main" id="{8CD1DFAA-83F8-454C-9E8B-9BBA74040754}"/>
              </a:ext>
            </a:extLst>
          </p:cNvPr>
          <p:cNvSpPr/>
          <p:nvPr/>
        </p:nvSpPr>
        <p:spPr>
          <a:xfrm>
            <a:off x="1779411" y="2250740"/>
            <a:ext cx="211836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Chief Executive Officer</a:t>
            </a:r>
            <a:endParaRPr lang="en-IN" sz="1400" b="1" dirty="0">
              <a:solidFill>
                <a:schemeClr val="tx1">
                  <a:lumMod val="65000"/>
                  <a:lumOff val="35000"/>
                </a:schemeClr>
              </a:solidFill>
            </a:endParaRPr>
          </a:p>
        </p:txBody>
      </p:sp>
      <p:sp>
        <p:nvSpPr>
          <p:cNvPr id="22" name="Rectangle 21">
            <a:extLst>
              <a:ext uri="{FF2B5EF4-FFF2-40B4-BE49-F238E27FC236}">
                <a16:creationId xmlns:a16="http://schemas.microsoft.com/office/drawing/2014/main" id="{B9B0005D-29A4-48E8-A57F-0048CA9AAE4C}"/>
              </a:ext>
            </a:extLst>
          </p:cNvPr>
          <p:cNvSpPr/>
          <p:nvPr/>
        </p:nvSpPr>
        <p:spPr>
          <a:xfrm>
            <a:off x="224984" y="4248905"/>
            <a:ext cx="211836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Business Head – BFSI</a:t>
            </a:r>
            <a:endParaRPr lang="en-IN" sz="1400" b="1" dirty="0">
              <a:solidFill>
                <a:schemeClr val="tx1">
                  <a:lumMod val="65000"/>
                  <a:lumOff val="35000"/>
                </a:schemeClr>
              </a:solidFill>
            </a:endParaRPr>
          </a:p>
        </p:txBody>
      </p:sp>
      <p:sp>
        <p:nvSpPr>
          <p:cNvPr id="23" name="Rectangle 22">
            <a:extLst>
              <a:ext uri="{FF2B5EF4-FFF2-40B4-BE49-F238E27FC236}">
                <a16:creationId xmlns:a16="http://schemas.microsoft.com/office/drawing/2014/main" id="{A3DFF0DC-C3A9-4DE2-BB8E-7B94FB1AC970}"/>
              </a:ext>
            </a:extLst>
          </p:cNvPr>
          <p:cNvSpPr/>
          <p:nvPr/>
        </p:nvSpPr>
        <p:spPr>
          <a:xfrm>
            <a:off x="1564064" y="6326286"/>
            <a:ext cx="2361475"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Chief Architect, Data Engineering and Services</a:t>
            </a:r>
            <a:endParaRPr lang="en-IN" sz="1400" b="1" dirty="0">
              <a:solidFill>
                <a:schemeClr val="tx1">
                  <a:lumMod val="65000"/>
                  <a:lumOff val="35000"/>
                </a:schemeClr>
              </a:solidFill>
            </a:endParaRPr>
          </a:p>
        </p:txBody>
      </p:sp>
      <p:pic>
        <p:nvPicPr>
          <p:cNvPr id="12" name="Picture 11" descr="A person wearing a blue shirt&#10;&#10;Description automatically generated">
            <a:extLst>
              <a:ext uri="{FF2B5EF4-FFF2-40B4-BE49-F238E27FC236}">
                <a16:creationId xmlns:a16="http://schemas.microsoft.com/office/drawing/2014/main" id="{2CED6FFC-ED43-42EF-93C6-226DEAB18E5B}"/>
              </a:ext>
            </a:extLst>
          </p:cNvPr>
          <p:cNvPicPr>
            <a:picLocks noChangeAspect="1"/>
          </p:cNvPicPr>
          <p:nvPr/>
        </p:nvPicPr>
        <p:blipFill rotWithShape="1">
          <a:blip r:embed="rId11">
            <a:extLst>
              <a:ext uri="{28A0092B-C50C-407E-A947-70E740481C1C}">
                <a14:useLocalDpi xmlns:a14="http://schemas.microsoft.com/office/drawing/2010/main" val="0"/>
              </a:ext>
            </a:extLst>
          </a:blip>
          <a:srcRect t="3174" b="10797"/>
          <a:stretch/>
        </p:blipFill>
        <p:spPr>
          <a:xfrm>
            <a:off x="5483477" y="4706468"/>
            <a:ext cx="1153614" cy="1280160"/>
          </a:xfrm>
          <a:prstGeom prst="rect">
            <a:avLst/>
          </a:prstGeom>
        </p:spPr>
      </p:pic>
      <p:sp>
        <p:nvSpPr>
          <p:cNvPr id="28" name="Rectangle 27">
            <a:extLst>
              <a:ext uri="{FF2B5EF4-FFF2-40B4-BE49-F238E27FC236}">
                <a16:creationId xmlns:a16="http://schemas.microsoft.com/office/drawing/2014/main" id="{04FC8684-D9AC-40E8-9743-D32CC8CC3D29}"/>
              </a:ext>
            </a:extLst>
          </p:cNvPr>
          <p:cNvSpPr/>
          <p:nvPr/>
        </p:nvSpPr>
        <p:spPr>
          <a:xfrm>
            <a:off x="8062784" y="2038907"/>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Shalabh</a:t>
            </a:r>
            <a:endParaRPr lang="en-IN" sz="1600" dirty="0"/>
          </a:p>
        </p:txBody>
      </p:sp>
      <p:sp>
        <p:nvSpPr>
          <p:cNvPr id="30" name="Rectangle 29">
            <a:extLst>
              <a:ext uri="{FF2B5EF4-FFF2-40B4-BE49-F238E27FC236}">
                <a16:creationId xmlns:a16="http://schemas.microsoft.com/office/drawing/2014/main" id="{59572D6C-F877-45B9-B4FC-9F64C7E853E7}"/>
              </a:ext>
            </a:extLst>
          </p:cNvPr>
          <p:cNvSpPr/>
          <p:nvPr/>
        </p:nvSpPr>
        <p:spPr>
          <a:xfrm>
            <a:off x="9756879" y="4022958"/>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Prowino Paiva</a:t>
            </a:r>
          </a:p>
        </p:txBody>
      </p:sp>
      <p:sp>
        <p:nvSpPr>
          <p:cNvPr id="31" name="Rectangle 30">
            <a:extLst>
              <a:ext uri="{FF2B5EF4-FFF2-40B4-BE49-F238E27FC236}">
                <a16:creationId xmlns:a16="http://schemas.microsoft.com/office/drawing/2014/main" id="{F4B37E9A-6B75-40BB-B202-E663E400A303}"/>
              </a:ext>
            </a:extLst>
          </p:cNvPr>
          <p:cNvSpPr/>
          <p:nvPr/>
        </p:nvSpPr>
        <p:spPr>
          <a:xfrm>
            <a:off x="4917284" y="6051966"/>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Anup Gunaseelan</a:t>
            </a:r>
            <a:endParaRPr lang="en-IN" sz="1600" dirty="0"/>
          </a:p>
        </p:txBody>
      </p:sp>
      <p:sp>
        <p:nvSpPr>
          <p:cNvPr id="32" name="Rectangle 31">
            <a:extLst>
              <a:ext uri="{FF2B5EF4-FFF2-40B4-BE49-F238E27FC236}">
                <a16:creationId xmlns:a16="http://schemas.microsoft.com/office/drawing/2014/main" id="{ECA22335-ED88-46CA-ADB5-AD8958D19AB4}"/>
              </a:ext>
            </a:extLst>
          </p:cNvPr>
          <p:cNvSpPr/>
          <p:nvPr/>
        </p:nvSpPr>
        <p:spPr>
          <a:xfrm>
            <a:off x="8017725" y="6051966"/>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Siva Shankar</a:t>
            </a:r>
            <a:endParaRPr lang="en-IN" sz="1600" dirty="0"/>
          </a:p>
        </p:txBody>
      </p:sp>
      <p:sp>
        <p:nvSpPr>
          <p:cNvPr id="33" name="Rectangle 32">
            <a:extLst>
              <a:ext uri="{FF2B5EF4-FFF2-40B4-BE49-F238E27FC236}">
                <a16:creationId xmlns:a16="http://schemas.microsoft.com/office/drawing/2014/main" id="{0025405A-49F8-4340-8E43-BCF4E94C6465}"/>
              </a:ext>
            </a:extLst>
          </p:cNvPr>
          <p:cNvSpPr/>
          <p:nvPr/>
        </p:nvSpPr>
        <p:spPr>
          <a:xfrm>
            <a:off x="5102379" y="2265099"/>
            <a:ext cx="1828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Chief Client Officer</a:t>
            </a:r>
            <a:endParaRPr lang="en-IN" sz="1400" b="1" dirty="0">
              <a:solidFill>
                <a:schemeClr val="tx1">
                  <a:lumMod val="65000"/>
                  <a:lumOff val="35000"/>
                </a:schemeClr>
              </a:solidFill>
            </a:endParaRPr>
          </a:p>
        </p:txBody>
      </p:sp>
      <p:sp>
        <p:nvSpPr>
          <p:cNvPr id="34" name="Rectangle 33">
            <a:extLst>
              <a:ext uri="{FF2B5EF4-FFF2-40B4-BE49-F238E27FC236}">
                <a16:creationId xmlns:a16="http://schemas.microsoft.com/office/drawing/2014/main" id="{C3A4B68E-E7DA-4172-9B17-CF62E6BA4076}"/>
              </a:ext>
            </a:extLst>
          </p:cNvPr>
          <p:cNvSpPr/>
          <p:nvPr/>
        </p:nvSpPr>
        <p:spPr>
          <a:xfrm>
            <a:off x="8300698" y="2250740"/>
            <a:ext cx="193548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Chief Growth Officer</a:t>
            </a:r>
            <a:endParaRPr lang="en-IN" sz="1400" b="1" dirty="0">
              <a:solidFill>
                <a:schemeClr val="tx1">
                  <a:lumMod val="65000"/>
                  <a:lumOff val="35000"/>
                </a:schemeClr>
              </a:solidFill>
            </a:endParaRPr>
          </a:p>
        </p:txBody>
      </p:sp>
      <p:sp>
        <p:nvSpPr>
          <p:cNvPr id="35" name="Rectangle 34">
            <a:extLst>
              <a:ext uri="{FF2B5EF4-FFF2-40B4-BE49-F238E27FC236}">
                <a16:creationId xmlns:a16="http://schemas.microsoft.com/office/drawing/2014/main" id="{104BAB2D-ED9E-4CD2-82AB-826D3290BC9D}"/>
              </a:ext>
            </a:extLst>
          </p:cNvPr>
          <p:cNvSpPr/>
          <p:nvPr/>
        </p:nvSpPr>
        <p:spPr>
          <a:xfrm>
            <a:off x="3436088" y="4248905"/>
            <a:ext cx="2047389"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Delivery Head - BFSI</a:t>
            </a:r>
            <a:endParaRPr lang="en-IN" sz="1400" b="1" dirty="0">
              <a:solidFill>
                <a:schemeClr val="tx1">
                  <a:lumMod val="65000"/>
                  <a:lumOff val="35000"/>
                </a:schemeClr>
              </a:solidFill>
            </a:endParaRPr>
          </a:p>
        </p:txBody>
      </p:sp>
      <p:sp>
        <p:nvSpPr>
          <p:cNvPr id="36" name="Rectangle 35">
            <a:extLst>
              <a:ext uri="{FF2B5EF4-FFF2-40B4-BE49-F238E27FC236}">
                <a16:creationId xmlns:a16="http://schemas.microsoft.com/office/drawing/2014/main" id="{A4664B12-F37C-46DD-AFD9-03C34E7A8911}"/>
              </a:ext>
            </a:extLst>
          </p:cNvPr>
          <p:cNvSpPr/>
          <p:nvPr/>
        </p:nvSpPr>
        <p:spPr>
          <a:xfrm>
            <a:off x="9756879" y="4248905"/>
            <a:ext cx="2270760" cy="39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Program Manager - BFSI</a:t>
            </a:r>
            <a:endParaRPr lang="en-IN" sz="1400" b="1" dirty="0">
              <a:solidFill>
                <a:schemeClr val="tx1">
                  <a:lumMod val="65000"/>
                  <a:lumOff val="35000"/>
                </a:schemeClr>
              </a:solidFill>
            </a:endParaRPr>
          </a:p>
        </p:txBody>
      </p:sp>
      <p:sp>
        <p:nvSpPr>
          <p:cNvPr id="37" name="Rectangle 36">
            <a:extLst>
              <a:ext uri="{FF2B5EF4-FFF2-40B4-BE49-F238E27FC236}">
                <a16:creationId xmlns:a16="http://schemas.microsoft.com/office/drawing/2014/main" id="{E06989C5-1FE0-4E68-937A-D389CA994FCE}"/>
              </a:ext>
            </a:extLst>
          </p:cNvPr>
          <p:cNvSpPr/>
          <p:nvPr/>
        </p:nvSpPr>
        <p:spPr>
          <a:xfrm>
            <a:off x="4629212" y="6277913"/>
            <a:ext cx="2862144"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Head of Knowledge Management</a:t>
            </a:r>
            <a:endParaRPr lang="en-IN" sz="1400" b="1" dirty="0">
              <a:solidFill>
                <a:schemeClr val="tx1">
                  <a:lumMod val="65000"/>
                  <a:lumOff val="35000"/>
                </a:schemeClr>
              </a:solidFill>
            </a:endParaRPr>
          </a:p>
        </p:txBody>
      </p:sp>
      <p:sp>
        <p:nvSpPr>
          <p:cNvPr id="38" name="Rectangle 37">
            <a:extLst>
              <a:ext uri="{FF2B5EF4-FFF2-40B4-BE49-F238E27FC236}">
                <a16:creationId xmlns:a16="http://schemas.microsoft.com/office/drawing/2014/main" id="{6A4A46A1-499D-488C-AD99-75C1771D56C4}"/>
              </a:ext>
            </a:extLst>
          </p:cNvPr>
          <p:cNvSpPr/>
          <p:nvPr/>
        </p:nvSpPr>
        <p:spPr>
          <a:xfrm>
            <a:off x="8031953" y="6277913"/>
            <a:ext cx="2503496"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Head of Demand Generation</a:t>
            </a:r>
            <a:endParaRPr lang="en-IN" sz="1400" b="1" dirty="0">
              <a:solidFill>
                <a:schemeClr val="tx1">
                  <a:lumMod val="65000"/>
                  <a:lumOff val="35000"/>
                </a:schemeClr>
              </a:solidFill>
            </a:endParaRPr>
          </a:p>
        </p:txBody>
      </p:sp>
      <p:sp>
        <p:nvSpPr>
          <p:cNvPr id="40" name="Rectangle 39">
            <a:extLst>
              <a:ext uri="{FF2B5EF4-FFF2-40B4-BE49-F238E27FC236}">
                <a16:creationId xmlns:a16="http://schemas.microsoft.com/office/drawing/2014/main" id="{72F9E71F-658A-4B22-929E-51A6B3679FE9}"/>
              </a:ext>
            </a:extLst>
          </p:cNvPr>
          <p:cNvSpPr/>
          <p:nvPr/>
        </p:nvSpPr>
        <p:spPr>
          <a:xfrm>
            <a:off x="6357761" y="4248905"/>
            <a:ext cx="264414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Client Partner - BFSI </a:t>
            </a:r>
            <a:endParaRPr lang="en-IN" sz="1400" b="1" dirty="0">
              <a:solidFill>
                <a:schemeClr val="tx1">
                  <a:lumMod val="65000"/>
                  <a:lumOff val="35000"/>
                </a:schemeClr>
              </a:solidFill>
            </a:endParaRPr>
          </a:p>
        </p:txBody>
      </p:sp>
      <p:sp>
        <p:nvSpPr>
          <p:cNvPr id="41" name="Rectangle 40">
            <a:extLst>
              <a:ext uri="{FF2B5EF4-FFF2-40B4-BE49-F238E27FC236}">
                <a16:creationId xmlns:a16="http://schemas.microsoft.com/office/drawing/2014/main" id="{303D297B-B14E-44F2-9FDF-78E8029EB4AA}"/>
              </a:ext>
            </a:extLst>
          </p:cNvPr>
          <p:cNvSpPr/>
          <p:nvPr/>
        </p:nvSpPr>
        <p:spPr>
          <a:xfrm>
            <a:off x="4926807" y="2007010"/>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Krishnan Venkata</a:t>
            </a:r>
          </a:p>
        </p:txBody>
      </p:sp>
      <p:sp>
        <p:nvSpPr>
          <p:cNvPr id="42" name="Rectangle 41">
            <a:extLst>
              <a:ext uri="{FF2B5EF4-FFF2-40B4-BE49-F238E27FC236}">
                <a16:creationId xmlns:a16="http://schemas.microsoft.com/office/drawing/2014/main" id="{1FD0C964-04B9-471F-95DC-78394986D4FA}"/>
              </a:ext>
            </a:extLst>
          </p:cNvPr>
          <p:cNvSpPr/>
          <p:nvPr/>
        </p:nvSpPr>
        <p:spPr>
          <a:xfrm>
            <a:off x="3346402" y="4022958"/>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Gopal Appuswami</a:t>
            </a:r>
          </a:p>
        </p:txBody>
      </p:sp>
      <p:sp>
        <p:nvSpPr>
          <p:cNvPr id="43" name="Rectangle 42">
            <a:extLst>
              <a:ext uri="{FF2B5EF4-FFF2-40B4-BE49-F238E27FC236}">
                <a16:creationId xmlns:a16="http://schemas.microsoft.com/office/drawing/2014/main" id="{48DABF9F-F53B-4A95-9BDB-F41B2EFD6190}"/>
              </a:ext>
            </a:extLst>
          </p:cNvPr>
          <p:cNvSpPr/>
          <p:nvPr/>
        </p:nvSpPr>
        <p:spPr>
          <a:xfrm>
            <a:off x="6551640" y="4022958"/>
            <a:ext cx="2286000" cy="27432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Paresh Chiney</a:t>
            </a:r>
          </a:p>
        </p:txBody>
      </p:sp>
    </p:spTree>
    <p:extLst>
      <p:ext uri="{BB962C8B-B14F-4D97-AF65-F5344CB8AC3E}">
        <p14:creationId xmlns:p14="http://schemas.microsoft.com/office/powerpoint/2010/main" val="147859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9C0563-7FF2-4741-82DE-8329FCD6C0D4}"/>
              </a:ext>
            </a:extLst>
          </p:cNvPr>
          <p:cNvSpPr>
            <a:spLocks noGrp="1"/>
          </p:cNvSpPr>
          <p:nvPr>
            <p:ph sz="quarter" idx="10"/>
          </p:nvPr>
        </p:nvSpPr>
        <p:spPr>
          <a:xfrm>
            <a:off x="3135086" y="2362200"/>
            <a:ext cx="5943600" cy="914400"/>
          </a:xfrm>
        </p:spPr>
        <p:txBody>
          <a:bodyPr/>
          <a:lstStyle/>
          <a:p>
            <a:r>
              <a:rPr lang="en-US" dirty="0"/>
              <a:t>Discussion around Business Imperative</a:t>
            </a:r>
          </a:p>
        </p:txBody>
      </p:sp>
    </p:spTree>
    <p:extLst>
      <p:ext uri="{BB962C8B-B14F-4D97-AF65-F5344CB8AC3E}">
        <p14:creationId xmlns:p14="http://schemas.microsoft.com/office/powerpoint/2010/main" val="241155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peech Bubble: Rectangle 7">
            <a:extLst>
              <a:ext uri="{FF2B5EF4-FFF2-40B4-BE49-F238E27FC236}">
                <a16:creationId xmlns:a16="http://schemas.microsoft.com/office/drawing/2014/main" id="{03A19253-056E-45DA-BF92-4AD59D5C2041}"/>
              </a:ext>
            </a:extLst>
          </p:cNvPr>
          <p:cNvSpPr/>
          <p:nvPr/>
        </p:nvSpPr>
        <p:spPr>
          <a:xfrm>
            <a:off x="1422403" y="1347251"/>
            <a:ext cx="3942814" cy="1697226"/>
          </a:xfrm>
          <a:prstGeom prst="wedgeRectCallout">
            <a:avLst>
              <a:gd name="adj1" fmla="val 236"/>
              <a:gd name="adj2" fmla="val 1699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1" name="TextBox 10">
            <a:extLst>
              <a:ext uri="{FF2B5EF4-FFF2-40B4-BE49-F238E27FC236}">
                <a16:creationId xmlns:a16="http://schemas.microsoft.com/office/drawing/2014/main" id="{1744F2BF-CB74-43FE-A2AA-1C75CC85811B}"/>
              </a:ext>
            </a:extLst>
          </p:cNvPr>
          <p:cNvSpPr txBox="1"/>
          <p:nvPr/>
        </p:nvSpPr>
        <p:spPr>
          <a:xfrm>
            <a:off x="1593123" y="1835461"/>
            <a:ext cx="3723749" cy="523220"/>
          </a:xfrm>
          <a:prstGeom prst="rect">
            <a:avLst/>
          </a:prstGeom>
          <a:noFill/>
        </p:spPr>
        <p:txBody>
          <a:bodyPr wrap="square" lIns="0" rIns="0" rtlCol="0" anchor="t">
            <a:spAutoFit/>
          </a:bodyPr>
          <a:lstStyle/>
          <a:p>
            <a:r>
              <a:rPr lang="en-US" sz="1400" noProof="1">
                <a:solidFill>
                  <a:schemeClr val="bg1"/>
                </a:solidFill>
                <a:latin typeface="Arial" panose="020B0604020202020204" pitchFamily="34" charset="0"/>
                <a:cs typeface="Arial" panose="020B0604020202020204" pitchFamily="34" charset="0"/>
              </a:rPr>
              <a:t>How does business make decisions currently in the absence of DWH infrastructure?</a:t>
            </a:r>
          </a:p>
        </p:txBody>
      </p:sp>
      <p:sp>
        <p:nvSpPr>
          <p:cNvPr id="12" name="Freeform: Shape 11">
            <a:extLst>
              <a:ext uri="{FF2B5EF4-FFF2-40B4-BE49-F238E27FC236}">
                <a16:creationId xmlns:a16="http://schemas.microsoft.com/office/drawing/2014/main" id="{01CD32E9-1631-4A64-93F7-978057C6FB4B}"/>
              </a:ext>
            </a:extLst>
          </p:cNvPr>
          <p:cNvSpPr/>
          <p:nvPr/>
        </p:nvSpPr>
        <p:spPr>
          <a:xfrm>
            <a:off x="1422403" y="1347252"/>
            <a:ext cx="487771" cy="366346"/>
          </a:xfrm>
          <a:custGeom>
            <a:avLst/>
            <a:gdLst>
              <a:gd name="connsiteX0" fmla="*/ 0 w 373224"/>
              <a:gd name="connsiteY0" fmla="*/ 0 h 367893"/>
              <a:gd name="connsiteX1" fmla="*/ 373224 w 373224"/>
              <a:gd name="connsiteY1" fmla="*/ 0 h 367893"/>
              <a:gd name="connsiteX2" fmla="*/ 373224 w 373224"/>
              <a:gd name="connsiteY2" fmla="*/ 367893 h 367893"/>
              <a:gd name="connsiteX3" fmla="*/ 0 w 373224"/>
              <a:gd name="connsiteY3" fmla="*/ 367893 h 367893"/>
            </a:gdLst>
            <a:ahLst/>
            <a:cxnLst>
              <a:cxn ang="0">
                <a:pos x="connsiteX0" y="connsiteY0"/>
              </a:cxn>
              <a:cxn ang="0">
                <a:pos x="connsiteX1" y="connsiteY1"/>
              </a:cxn>
              <a:cxn ang="0">
                <a:pos x="connsiteX2" y="connsiteY2"/>
              </a:cxn>
              <a:cxn ang="0">
                <a:pos x="connsiteX3" y="connsiteY3"/>
              </a:cxn>
            </a:cxnLst>
            <a:rect l="l" t="t" r="r" b="b"/>
            <a:pathLst>
              <a:path w="373224" h="367893">
                <a:moveTo>
                  <a:pt x="0" y="0"/>
                </a:moveTo>
                <a:lnTo>
                  <a:pt x="373224" y="0"/>
                </a:lnTo>
                <a:lnTo>
                  <a:pt x="373224" y="367893"/>
                </a:lnTo>
                <a:lnTo>
                  <a:pt x="0" y="367893"/>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3" name="Rectangle 12">
            <a:extLst>
              <a:ext uri="{FF2B5EF4-FFF2-40B4-BE49-F238E27FC236}">
                <a16:creationId xmlns:a16="http://schemas.microsoft.com/office/drawing/2014/main" id="{3B5BDB4B-6EB3-4430-9F5C-411E2E265023}"/>
              </a:ext>
            </a:extLst>
          </p:cNvPr>
          <p:cNvSpPr/>
          <p:nvPr/>
        </p:nvSpPr>
        <p:spPr>
          <a:xfrm>
            <a:off x="1064705" y="1074084"/>
            <a:ext cx="715396" cy="54633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t>1</a:t>
            </a:r>
          </a:p>
        </p:txBody>
      </p:sp>
      <p:sp>
        <p:nvSpPr>
          <p:cNvPr id="21" name="Speech Bubble: Rectangle 20">
            <a:extLst>
              <a:ext uri="{FF2B5EF4-FFF2-40B4-BE49-F238E27FC236}">
                <a16:creationId xmlns:a16="http://schemas.microsoft.com/office/drawing/2014/main" id="{0CCABC5A-0FA8-4E2A-AD8E-0E8F938784CB}"/>
              </a:ext>
            </a:extLst>
          </p:cNvPr>
          <p:cNvSpPr/>
          <p:nvPr/>
        </p:nvSpPr>
        <p:spPr>
          <a:xfrm>
            <a:off x="6345271" y="1367634"/>
            <a:ext cx="3942814" cy="1697226"/>
          </a:xfrm>
          <a:prstGeom prst="wedgeRectCallout">
            <a:avLst>
              <a:gd name="adj1" fmla="val -9442"/>
              <a:gd name="adj2" fmla="val 305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4" name="TextBox 23">
            <a:extLst>
              <a:ext uri="{FF2B5EF4-FFF2-40B4-BE49-F238E27FC236}">
                <a16:creationId xmlns:a16="http://schemas.microsoft.com/office/drawing/2014/main" id="{F57BE5B1-EDB4-46CA-B19F-CFAAE2A388D9}"/>
              </a:ext>
            </a:extLst>
          </p:cNvPr>
          <p:cNvSpPr txBox="1"/>
          <p:nvPr/>
        </p:nvSpPr>
        <p:spPr>
          <a:xfrm>
            <a:off x="6561511" y="1740642"/>
            <a:ext cx="3562732" cy="954107"/>
          </a:xfrm>
          <a:prstGeom prst="rect">
            <a:avLst/>
          </a:prstGeom>
          <a:noFill/>
        </p:spPr>
        <p:txBody>
          <a:bodyPr wrap="square" lIns="0" rIns="0" rtlCol="0" anchor="t">
            <a:spAutoFit/>
          </a:bodyPr>
          <a:lstStyle/>
          <a:p>
            <a:r>
              <a:rPr lang="en-US" sz="1400" noProof="1">
                <a:solidFill>
                  <a:schemeClr val="bg1"/>
                </a:solidFill>
                <a:latin typeface="Arial" panose="020B0604020202020204" pitchFamily="34" charset="0"/>
                <a:cs typeface="Arial" panose="020B0604020202020204" pitchFamily="34" charset="0"/>
              </a:rPr>
              <a:t>How are MIS reports/dashboards currently delivered and consumed by users? </a:t>
            </a:r>
          </a:p>
          <a:p>
            <a:r>
              <a:rPr lang="en-US" sz="1400" noProof="1">
                <a:solidFill>
                  <a:schemeClr val="bg1"/>
                </a:solidFill>
                <a:latin typeface="Arial" panose="020B0604020202020204" pitchFamily="34" charset="0"/>
                <a:cs typeface="Arial" panose="020B0604020202020204" pitchFamily="34" charset="0"/>
              </a:rPr>
              <a:t>How does these aid in making decision-making?</a:t>
            </a:r>
          </a:p>
        </p:txBody>
      </p:sp>
      <p:sp>
        <p:nvSpPr>
          <p:cNvPr id="25" name="Freeform: Shape 24">
            <a:extLst>
              <a:ext uri="{FF2B5EF4-FFF2-40B4-BE49-F238E27FC236}">
                <a16:creationId xmlns:a16="http://schemas.microsoft.com/office/drawing/2014/main" id="{D39DED61-9EB6-4EBA-AA1F-C9270C31BB3C}"/>
              </a:ext>
            </a:extLst>
          </p:cNvPr>
          <p:cNvSpPr/>
          <p:nvPr/>
        </p:nvSpPr>
        <p:spPr>
          <a:xfrm>
            <a:off x="6345270" y="1367635"/>
            <a:ext cx="487771" cy="366346"/>
          </a:xfrm>
          <a:custGeom>
            <a:avLst/>
            <a:gdLst>
              <a:gd name="connsiteX0" fmla="*/ 0 w 373224"/>
              <a:gd name="connsiteY0" fmla="*/ 0 h 367893"/>
              <a:gd name="connsiteX1" fmla="*/ 373224 w 373224"/>
              <a:gd name="connsiteY1" fmla="*/ 0 h 367893"/>
              <a:gd name="connsiteX2" fmla="*/ 373224 w 373224"/>
              <a:gd name="connsiteY2" fmla="*/ 367893 h 367893"/>
              <a:gd name="connsiteX3" fmla="*/ 0 w 373224"/>
              <a:gd name="connsiteY3" fmla="*/ 367893 h 367893"/>
            </a:gdLst>
            <a:ahLst/>
            <a:cxnLst>
              <a:cxn ang="0">
                <a:pos x="connsiteX0" y="connsiteY0"/>
              </a:cxn>
              <a:cxn ang="0">
                <a:pos x="connsiteX1" y="connsiteY1"/>
              </a:cxn>
              <a:cxn ang="0">
                <a:pos x="connsiteX2" y="connsiteY2"/>
              </a:cxn>
              <a:cxn ang="0">
                <a:pos x="connsiteX3" y="connsiteY3"/>
              </a:cxn>
            </a:cxnLst>
            <a:rect l="l" t="t" r="r" b="b"/>
            <a:pathLst>
              <a:path w="373224" h="367893">
                <a:moveTo>
                  <a:pt x="0" y="0"/>
                </a:moveTo>
                <a:lnTo>
                  <a:pt x="373224" y="0"/>
                </a:lnTo>
                <a:lnTo>
                  <a:pt x="373224" y="367893"/>
                </a:lnTo>
                <a:lnTo>
                  <a:pt x="0" y="367893"/>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6" name="Rectangle 25">
            <a:extLst>
              <a:ext uri="{FF2B5EF4-FFF2-40B4-BE49-F238E27FC236}">
                <a16:creationId xmlns:a16="http://schemas.microsoft.com/office/drawing/2014/main" id="{BBA3E42E-EAA2-4676-A3BC-60E2E53D2DDB}"/>
              </a:ext>
            </a:extLst>
          </p:cNvPr>
          <p:cNvSpPr/>
          <p:nvPr/>
        </p:nvSpPr>
        <p:spPr>
          <a:xfrm>
            <a:off x="5987573" y="1094467"/>
            <a:ext cx="715396" cy="54633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t>2</a:t>
            </a:r>
          </a:p>
        </p:txBody>
      </p:sp>
      <p:sp>
        <p:nvSpPr>
          <p:cNvPr id="27" name="Speech Bubble: Rectangle 26">
            <a:extLst>
              <a:ext uri="{FF2B5EF4-FFF2-40B4-BE49-F238E27FC236}">
                <a16:creationId xmlns:a16="http://schemas.microsoft.com/office/drawing/2014/main" id="{74F55BE2-9231-4B0C-88C7-106988C62635}"/>
              </a:ext>
            </a:extLst>
          </p:cNvPr>
          <p:cNvSpPr/>
          <p:nvPr/>
        </p:nvSpPr>
        <p:spPr>
          <a:xfrm>
            <a:off x="1349238" y="3892723"/>
            <a:ext cx="3942814" cy="1697226"/>
          </a:xfrm>
          <a:prstGeom prst="wedgeRectCallout">
            <a:avLst>
              <a:gd name="adj1" fmla="val 2274"/>
              <a:gd name="adj2" fmla="val 227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1" name="Freeform: Shape 30">
            <a:extLst>
              <a:ext uri="{FF2B5EF4-FFF2-40B4-BE49-F238E27FC236}">
                <a16:creationId xmlns:a16="http://schemas.microsoft.com/office/drawing/2014/main" id="{B637F94D-F1CB-4682-87CE-190505339EE1}"/>
              </a:ext>
            </a:extLst>
          </p:cNvPr>
          <p:cNvSpPr/>
          <p:nvPr/>
        </p:nvSpPr>
        <p:spPr>
          <a:xfrm>
            <a:off x="1349238" y="3892724"/>
            <a:ext cx="487771" cy="366346"/>
          </a:xfrm>
          <a:custGeom>
            <a:avLst/>
            <a:gdLst>
              <a:gd name="connsiteX0" fmla="*/ 0 w 373224"/>
              <a:gd name="connsiteY0" fmla="*/ 0 h 367893"/>
              <a:gd name="connsiteX1" fmla="*/ 373224 w 373224"/>
              <a:gd name="connsiteY1" fmla="*/ 0 h 367893"/>
              <a:gd name="connsiteX2" fmla="*/ 373224 w 373224"/>
              <a:gd name="connsiteY2" fmla="*/ 367893 h 367893"/>
              <a:gd name="connsiteX3" fmla="*/ 0 w 373224"/>
              <a:gd name="connsiteY3" fmla="*/ 367893 h 367893"/>
            </a:gdLst>
            <a:ahLst/>
            <a:cxnLst>
              <a:cxn ang="0">
                <a:pos x="connsiteX0" y="connsiteY0"/>
              </a:cxn>
              <a:cxn ang="0">
                <a:pos x="connsiteX1" y="connsiteY1"/>
              </a:cxn>
              <a:cxn ang="0">
                <a:pos x="connsiteX2" y="connsiteY2"/>
              </a:cxn>
              <a:cxn ang="0">
                <a:pos x="connsiteX3" y="connsiteY3"/>
              </a:cxn>
            </a:cxnLst>
            <a:rect l="l" t="t" r="r" b="b"/>
            <a:pathLst>
              <a:path w="373224" h="367893">
                <a:moveTo>
                  <a:pt x="0" y="0"/>
                </a:moveTo>
                <a:lnTo>
                  <a:pt x="373224" y="0"/>
                </a:lnTo>
                <a:lnTo>
                  <a:pt x="373224" y="367893"/>
                </a:lnTo>
                <a:lnTo>
                  <a:pt x="0" y="367893"/>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2" name="Rectangle 31">
            <a:extLst>
              <a:ext uri="{FF2B5EF4-FFF2-40B4-BE49-F238E27FC236}">
                <a16:creationId xmlns:a16="http://schemas.microsoft.com/office/drawing/2014/main" id="{A02F3DF5-FDA1-4F58-8758-F79D36289C9E}"/>
              </a:ext>
            </a:extLst>
          </p:cNvPr>
          <p:cNvSpPr/>
          <p:nvPr/>
        </p:nvSpPr>
        <p:spPr>
          <a:xfrm>
            <a:off x="991539" y="3619556"/>
            <a:ext cx="715396" cy="5463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t>3</a:t>
            </a:r>
          </a:p>
        </p:txBody>
      </p:sp>
      <p:sp>
        <p:nvSpPr>
          <p:cNvPr id="39" name="Speech Bubble: Rectangle 38">
            <a:extLst>
              <a:ext uri="{FF2B5EF4-FFF2-40B4-BE49-F238E27FC236}">
                <a16:creationId xmlns:a16="http://schemas.microsoft.com/office/drawing/2014/main" id="{7D98BAC7-D185-41C6-8B6A-A33735F2811D}"/>
              </a:ext>
            </a:extLst>
          </p:cNvPr>
          <p:cNvSpPr/>
          <p:nvPr/>
        </p:nvSpPr>
        <p:spPr>
          <a:xfrm>
            <a:off x="6420387" y="3872828"/>
            <a:ext cx="3942814" cy="1697226"/>
          </a:xfrm>
          <a:prstGeom prst="wedgeRectCallout">
            <a:avLst>
              <a:gd name="adj1" fmla="val 3293"/>
              <a:gd name="adj2" fmla="val 2181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43" name="Freeform: Shape 42">
            <a:extLst>
              <a:ext uri="{FF2B5EF4-FFF2-40B4-BE49-F238E27FC236}">
                <a16:creationId xmlns:a16="http://schemas.microsoft.com/office/drawing/2014/main" id="{12F6A9EA-DF68-4AB1-AA24-1760A1D3C641}"/>
              </a:ext>
            </a:extLst>
          </p:cNvPr>
          <p:cNvSpPr/>
          <p:nvPr/>
        </p:nvSpPr>
        <p:spPr>
          <a:xfrm>
            <a:off x="6420385" y="3872829"/>
            <a:ext cx="487771" cy="366346"/>
          </a:xfrm>
          <a:custGeom>
            <a:avLst/>
            <a:gdLst>
              <a:gd name="connsiteX0" fmla="*/ 0 w 373224"/>
              <a:gd name="connsiteY0" fmla="*/ 0 h 367893"/>
              <a:gd name="connsiteX1" fmla="*/ 373224 w 373224"/>
              <a:gd name="connsiteY1" fmla="*/ 0 h 367893"/>
              <a:gd name="connsiteX2" fmla="*/ 373224 w 373224"/>
              <a:gd name="connsiteY2" fmla="*/ 367893 h 367893"/>
              <a:gd name="connsiteX3" fmla="*/ 0 w 373224"/>
              <a:gd name="connsiteY3" fmla="*/ 367893 h 367893"/>
            </a:gdLst>
            <a:ahLst/>
            <a:cxnLst>
              <a:cxn ang="0">
                <a:pos x="connsiteX0" y="connsiteY0"/>
              </a:cxn>
              <a:cxn ang="0">
                <a:pos x="connsiteX1" y="connsiteY1"/>
              </a:cxn>
              <a:cxn ang="0">
                <a:pos x="connsiteX2" y="connsiteY2"/>
              </a:cxn>
              <a:cxn ang="0">
                <a:pos x="connsiteX3" y="connsiteY3"/>
              </a:cxn>
            </a:cxnLst>
            <a:rect l="l" t="t" r="r" b="b"/>
            <a:pathLst>
              <a:path w="373224" h="367893">
                <a:moveTo>
                  <a:pt x="0" y="0"/>
                </a:moveTo>
                <a:lnTo>
                  <a:pt x="373224" y="0"/>
                </a:lnTo>
                <a:lnTo>
                  <a:pt x="373224" y="367893"/>
                </a:lnTo>
                <a:lnTo>
                  <a:pt x="0" y="367893"/>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44" name="Rectangle 43">
            <a:extLst>
              <a:ext uri="{FF2B5EF4-FFF2-40B4-BE49-F238E27FC236}">
                <a16:creationId xmlns:a16="http://schemas.microsoft.com/office/drawing/2014/main" id="{5D899495-315B-48A1-9391-FF40E7831ED6}"/>
              </a:ext>
            </a:extLst>
          </p:cNvPr>
          <p:cNvSpPr/>
          <p:nvPr/>
        </p:nvSpPr>
        <p:spPr>
          <a:xfrm>
            <a:off x="6062687" y="3599661"/>
            <a:ext cx="715396" cy="546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dirty="0"/>
              <a:t>4</a:t>
            </a:r>
          </a:p>
        </p:txBody>
      </p:sp>
      <p:sp>
        <p:nvSpPr>
          <p:cNvPr id="51" name="TextBox 50">
            <a:extLst>
              <a:ext uri="{FF2B5EF4-FFF2-40B4-BE49-F238E27FC236}">
                <a16:creationId xmlns:a16="http://schemas.microsoft.com/office/drawing/2014/main" id="{C5D75CA2-FCE0-40BE-8001-E3E84416BCFB}"/>
              </a:ext>
            </a:extLst>
          </p:cNvPr>
          <p:cNvSpPr txBox="1"/>
          <p:nvPr/>
        </p:nvSpPr>
        <p:spPr>
          <a:xfrm>
            <a:off x="1503737" y="4367643"/>
            <a:ext cx="3723749" cy="954107"/>
          </a:xfrm>
          <a:prstGeom prst="rect">
            <a:avLst/>
          </a:prstGeom>
          <a:noFill/>
        </p:spPr>
        <p:txBody>
          <a:bodyPr wrap="square" lIns="0" rIns="0" rtlCol="0" anchor="t">
            <a:spAutoFit/>
          </a:bodyPr>
          <a:lstStyle/>
          <a:p>
            <a:r>
              <a:rPr lang="en-US" sz="1400" noProof="1">
                <a:solidFill>
                  <a:schemeClr val="bg1"/>
                </a:solidFill>
                <a:latin typeface="Arial" panose="020B0604020202020204" pitchFamily="34" charset="0"/>
                <a:cs typeface="Arial" panose="020B0604020202020204" pitchFamily="34" charset="0"/>
              </a:rPr>
              <a:t>What are some of the use-cases at Sohar International  from Wholesale / Retail / Islamic / Digital Banking where Analytics can help solve the business problems?</a:t>
            </a:r>
          </a:p>
        </p:txBody>
      </p:sp>
      <p:sp>
        <p:nvSpPr>
          <p:cNvPr id="52" name="TextBox 51">
            <a:extLst>
              <a:ext uri="{FF2B5EF4-FFF2-40B4-BE49-F238E27FC236}">
                <a16:creationId xmlns:a16="http://schemas.microsoft.com/office/drawing/2014/main" id="{FF16271C-35DF-4458-81C6-99AC5E2D0145}"/>
              </a:ext>
            </a:extLst>
          </p:cNvPr>
          <p:cNvSpPr txBox="1"/>
          <p:nvPr/>
        </p:nvSpPr>
        <p:spPr>
          <a:xfrm>
            <a:off x="6635242" y="4269878"/>
            <a:ext cx="3562732" cy="954107"/>
          </a:xfrm>
          <a:prstGeom prst="rect">
            <a:avLst/>
          </a:prstGeom>
          <a:noFill/>
        </p:spPr>
        <p:txBody>
          <a:bodyPr wrap="square" lIns="0" rIns="0" rtlCol="0" anchor="t">
            <a:spAutoFit/>
          </a:bodyPr>
          <a:lstStyle/>
          <a:p>
            <a:r>
              <a:rPr lang="en-US" sz="1400" noProof="1">
                <a:solidFill>
                  <a:schemeClr val="bg1"/>
                </a:solidFill>
                <a:latin typeface="Arial" panose="020B0604020202020204" pitchFamily="34" charset="0"/>
                <a:cs typeface="Arial" panose="020B0604020202020204" pitchFamily="34" charset="0"/>
              </a:rPr>
              <a:t>What does business success look like – 1 year and 3 years?</a:t>
            </a:r>
          </a:p>
          <a:p>
            <a:r>
              <a:rPr lang="en-US" sz="1400" noProof="1">
                <a:solidFill>
                  <a:schemeClr val="bg1"/>
                </a:solidFill>
                <a:latin typeface="Arial" panose="020B0604020202020204" pitchFamily="34" charset="0"/>
                <a:cs typeface="Arial" panose="020B0604020202020204" pitchFamily="34" charset="0"/>
              </a:rPr>
              <a:t>What has been the past success / learnings through DW and analytics initiatives</a:t>
            </a:r>
          </a:p>
        </p:txBody>
      </p:sp>
      <p:sp>
        <p:nvSpPr>
          <p:cNvPr id="2" name="Title 1">
            <a:extLst>
              <a:ext uri="{FF2B5EF4-FFF2-40B4-BE49-F238E27FC236}">
                <a16:creationId xmlns:a16="http://schemas.microsoft.com/office/drawing/2014/main" id="{187C7CBC-E240-47EA-ADEB-D09B3B55165F}"/>
              </a:ext>
            </a:extLst>
          </p:cNvPr>
          <p:cNvSpPr>
            <a:spLocks noGrp="1"/>
          </p:cNvSpPr>
          <p:nvPr>
            <p:ph type="title"/>
          </p:nvPr>
        </p:nvSpPr>
        <p:spPr/>
        <p:txBody>
          <a:bodyPr/>
          <a:lstStyle/>
          <a:p>
            <a:r>
              <a:rPr lang="en-US" dirty="0"/>
              <a:t>Discussion around Business Imperative</a:t>
            </a:r>
            <a:endParaRPr lang="en-IN" dirty="0"/>
          </a:p>
        </p:txBody>
      </p:sp>
    </p:spTree>
    <p:extLst>
      <p:ext uri="{BB962C8B-B14F-4D97-AF65-F5344CB8AC3E}">
        <p14:creationId xmlns:p14="http://schemas.microsoft.com/office/powerpoint/2010/main" val="40564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animBg="1"/>
      <p:bldP spid="13" grpId="0" animBg="1"/>
      <p:bldP spid="21" grpId="0" animBg="1"/>
      <p:bldP spid="24" grpId="0"/>
      <p:bldP spid="25" grpId="0" animBg="1"/>
      <p:bldP spid="26" grpId="0" animBg="1"/>
      <p:bldP spid="27" grpId="0" animBg="1"/>
      <p:bldP spid="31" grpId="0" animBg="1"/>
      <p:bldP spid="32" grpId="0" animBg="1"/>
      <p:bldP spid="39" grpId="0" animBg="1"/>
      <p:bldP spid="43" grpId="0" animBg="1"/>
      <p:bldP spid="44" grpId="0" animBg="1"/>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5E696-FE6E-4EC4-BC22-00109AF3440B}"/>
              </a:ext>
            </a:extLst>
          </p:cNvPr>
          <p:cNvSpPr>
            <a:spLocks noGrp="1"/>
          </p:cNvSpPr>
          <p:nvPr>
            <p:ph sz="quarter" idx="10"/>
          </p:nvPr>
        </p:nvSpPr>
        <p:spPr>
          <a:xfrm>
            <a:off x="2548011" y="2362200"/>
            <a:ext cx="7481359" cy="914400"/>
          </a:xfrm>
        </p:spPr>
        <p:txBody>
          <a:bodyPr/>
          <a:lstStyle/>
          <a:p>
            <a:r>
              <a:rPr lang="en-US" dirty="0"/>
              <a:t>LatentView’s Understanding of the Scope of RFP</a:t>
            </a:r>
          </a:p>
        </p:txBody>
      </p:sp>
    </p:spTree>
    <p:extLst>
      <p:ext uri="{BB962C8B-B14F-4D97-AF65-F5344CB8AC3E}">
        <p14:creationId xmlns:p14="http://schemas.microsoft.com/office/powerpoint/2010/main" val="3571765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654" y="58925"/>
            <a:ext cx="11223151" cy="408349"/>
          </a:xfrm>
        </p:spPr>
        <p:txBody>
          <a:bodyPr/>
          <a:lstStyle/>
          <a:p>
            <a:r>
              <a:rPr lang="en-US" dirty="0"/>
              <a:t>Sohar Bank DWH, BI &amp; Analytics RFP – Context &amp; Objective</a:t>
            </a:r>
          </a:p>
        </p:txBody>
      </p:sp>
      <p:grpSp>
        <p:nvGrpSpPr>
          <p:cNvPr id="8" name="Group 7">
            <a:extLst>
              <a:ext uri="{FF2B5EF4-FFF2-40B4-BE49-F238E27FC236}">
                <a16:creationId xmlns:a16="http://schemas.microsoft.com/office/drawing/2014/main" id="{6CE6AABE-6C32-4730-8D64-307640D75958}"/>
              </a:ext>
            </a:extLst>
          </p:cNvPr>
          <p:cNvGrpSpPr/>
          <p:nvPr/>
        </p:nvGrpSpPr>
        <p:grpSpPr>
          <a:xfrm>
            <a:off x="321016" y="633192"/>
            <a:ext cx="11091716" cy="2173384"/>
            <a:chOff x="546101" y="911541"/>
            <a:chExt cx="11091716" cy="2294606"/>
          </a:xfrm>
        </p:grpSpPr>
        <p:sp>
          <p:nvSpPr>
            <p:cNvPr id="9" name="Rectangle 8">
              <a:extLst>
                <a:ext uri="{FF2B5EF4-FFF2-40B4-BE49-F238E27FC236}">
                  <a16:creationId xmlns:a16="http://schemas.microsoft.com/office/drawing/2014/main" id="{01B5A73E-30EF-4A3B-87A2-AA8EACDC5E44}"/>
                </a:ext>
              </a:extLst>
            </p:cNvPr>
            <p:cNvSpPr/>
            <p:nvPr/>
          </p:nvSpPr>
          <p:spPr bwMode="auto">
            <a:xfrm>
              <a:off x="546101" y="1356856"/>
              <a:ext cx="11091716" cy="1849291"/>
            </a:xfrm>
            <a:prstGeom prst="rect">
              <a:avLst/>
            </a:prstGeom>
            <a:solidFill>
              <a:schemeClr val="accent6">
                <a:lumMod val="10000"/>
                <a:lumOff val="90000"/>
                <a:alpha val="80000"/>
              </a:schemeClr>
            </a:solidFill>
            <a:ln w="12700">
              <a:noFill/>
              <a:round/>
              <a:headEnd/>
              <a:tailEnd/>
            </a:ln>
          </p:spPr>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71BF0E8-33AB-40F1-9EF7-D004BAD67C4E}"/>
                </a:ext>
              </a:extLst>
            </p:cNvPr>
            <p:cNvSpPr>
              <a:spLocks noChangeArrowheads="1"/>
            </p:cNvSpPr>
            <p:nvPr/>
          </p:nvSpPr>
          <p:spPr bwMode="gray">
            <a:xfrm>
              <a:off x="552451" y="911541"/>
              <a:ext cx="2340000" cy="380079"/>
            </a:xfrm>
            <a:prstGeom prst="rect">
              <a:avLst/>
            </a:prstGeom>
            <a:solidFill>
              <a:schemeClr val="accent3">
                <a:lumMod val="75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lIns="91440" tIns="0" rIns="91440" b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688" eaLnBrk="0" hangingPunct="0">
                <a:lnSpc>
                  <a:spcPct val="150000"/>
                </a:lnSpc>
              </a:pPr>
              <a:r>
                <a:rPr lang="en-US" sz="1600" b="1" noProof="1">
                  <a:solidFill>
                    <a:srgbClr val="FFFFFF"/>
                  </a:solidFill>
                  <a:latin typeface="Arial" panose="020B0604020202020204" pitchFamily="34" charset="0"/>
                  <a:cs typeface="Arial" panose="020B0604020202020204" pitchFamily="34" charset="0"/>
                </a:rPr>
                <a:t>Business Context</a:t>
              </a:r>
              <a:endParaRPr lang="en-IN" sz="16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C2734890-2AF8-4C69-8D1F-21A6231DF011}"/>
                </a:ext>
              </a:extLst>
            </p:cNvPr>
            <p:cNvCxnSpPr/>
            <p:nvPr/>
          </p:nvCxnSpPr>
          <p:spPr>
            <a:xfrm>
              <a:off x="548107" y="1310131"/>
              <a:ext cx="11089710" cy="0"/>
            </a:xfrm>
            <a:prstGeom prst="line">
              <a:avLst/>
            </a:prstGeom>
            <a:ln w="28575">
              <a:solidFill>
                <a:srgbClr val="60544B"/>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FF268505-EFD9-4EA2-8B9A-BDF279A1A54F}"/>
              </a:ext>
            </a:extLst>
          </p:cNvPr>
          <p:cNvGrpSpPr/>
          <p:nvPr/>
        </p:nvGrpSpPr>
        <p:grpSpPr>
          <a:xfrm>
            <a:off x="318832" y="3037619"/>
            <a:ext cx="11093899" cy="383524"/>
            <a:chOff x="552451" y="1578683"/>
            <a:chExt cx="11093899" cy="366026"/>
          </a:xfrm>
        </p:grpSpPr>
        <p:sp>
          <p:nvSpPr>
            <p:cNvPr id="34" name="Rectangle 33">
              <a:extLst>
                <a:ext uri="{FF2B5EF4-FFF2-40B4-BE49-F238E27FC236}">
                  <a16:creationId xmlns:a16="http://schemas.microsoft.com/office/drawing/2014/main" id="{4B98395B-A50B-4C9B-9AE6-E1902190232D}"/>
                </a:ext>
              </a:extLst>
            </p:cNvPr>
            <p:cNvSpPr>
              <a:spLocks noChangeArrowheads="1"/>
            </p:cNvSpPr>
            <p:nvPr/>
          </p:nvSpPr>
          <p:spPr bwMode="gray">
            <a:xfrm>
              <a:off x="557984" y="1578683"/>
              <a:ext cx="2340000" cy="354241"/>
            </a:xfrm>
            <a:prstGeom prst="rect">
              <a:avLst/>
            </a:prstGeom>
            <a:solidFill>
              <a:schemeClr val="accent3">
                <a:lumMod val="75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lIns="91440" tIns="0" rIns="91440" b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688" eaLnBrk="0" hangingPunct="0">
                <a:lnSpc>
                  <a:spcPct val="150000"/>
                </a:lnSpc>
              </a:pPr>
              <a:r>
                <a:rPr lang="en-US" sz="1600" b="1" noProof="1">
                  <a:solidFill>
                    <a:srgbClr val="FFFFFF"/>
                  </a:solidFill>
                  <a:latin typeface="Arial" panose="020B0604020202020204" pitchFamily="34" charset="0"/>
                  <a:cs typeface="Arial" panose="020B0604020202020204" pitchFamily="34" charset="0"/>
                </a:rPr>
                <a:t>Business Objectives</a:t>
              </a:r>
              <a:endParaRPr lang="en-IN" sz="1600" dirty="0">
                <a:solidFill>
                  <a:prstClr val="black"/>
                </a:solidFill>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D7AAD286-D6A5-4808-BE98-F8C4916C45CB}"/>
                </a:ext>
              </a:extLst>
            </p:cNvPr>
            <p:cNvCxnSpPr/>
            <p:nvPr/>
          </p:nvCxnSpPr>
          <p:spPr>
            <a:xfrm>
              <a:off x="552451" y="1944709"/>
              <a:ext cx="11093899" cy="0"/>
            </a:xfrm>
            <a:prstGeom prst="line">
              <a:avLst/>
            </a:prstGeom>
            <a:ln w="28575">
              <a:solidFill>
                <a:srgbClr val="60544B"/>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6E7A3D8-8ADA-4339-A71B-F58864FC0654}"/>
              </a:ext>
            </a:extLst>
          </p:cNvPr>
          <p:cNvGrpSpPr/>
          <p:nvPr/>
        </p:nvGrpSpPr>
        <p:grpSpPr>
          <a:xfrm>
            <a:off x="353932" y="3512963"/>
            <a:ext cx="2126285" cy="2248467"/>
            <a:chOff x="961458" y="3862172"/>
            <a:chExt cx="2126285" cy="2248467"/>
          </a:xfrm>
        </p:grpSpPr>
        <p:sp>
          <p:nvSpPr>
            <p:cNvPr id="37" name="Content Placeholder 48">
              <a:extLst>
                <a:ext uri="{FF2B5EF4-FFF2-40B4-BE49-F238E27FC236}">
                  <a16:creationId xmlns:a16="http://schemas.microsoft.com/office/drawing/2014/main" id="{CE1C514B-E91C-49EC-9858-B84A083A1B42}"/>
                </a:ext>
              </a:extLst>
            </p:cNvPr>
            <p:cNvSpPr txBox="1">
              <a:spLocks/>
            </p:cNvSpPr>
            <p:nvPr/>
          </p:nvSpPr>
          <p:spPr>
            <a:xfrm>
              <a:off x="961458" y="4559473"/>
              <a:ext cx="2126285" cy="1551166"/>
            </a:xfrm>
            <a:prstGeom prst="rect">
              <a:avLst/>
            </a:prstGeom>
            <a:solidFill>
              <a:srgbClr val="ECEBEB"/>
            </a:solidFill>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0" i="1" kern="1200">
                  <a:solidFill>
                    <a:schemeClr val="bg1"/>
                  </a:solidFill>
                  <a:latin typeface="+mn-lt"/>
                  <a:ea typeface="+mn-ea"/>
                  <a:cs typeface="+mn-cs"/>
                </a:defRPr>
              </a:lvl1pPr>
              <a:lvl2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n-cs"/>
                </a:defRPr>
              </a:lvl2pPr>
              <a:lvl3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1" i="1" kern="1200">
                  <a:solidFill>
                    <a:schemeClr val="bg1"/>
                  </a:solidFill>
                  <a:latin typeface="+mn-lt"/>
                  <a:ea typeface="+mn-ea"/>
                  <a:cs typeface="Microsoft New Tai Lue" panose="020B0502040204020203" pitchFamily="34" charset="0"/>
                </a:defRPr>
              </a:lvl3pPr>
              <a:lvl4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4pPr>
              <a:lvl5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Study the current MIS reports, business requirements, AS-IS system</a:t>
              </a:r>
            </a:p>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Propose the To-Be system and implement end-to-end DWH solution</a:t>
              </a:r>
            </a:p>
          </p:txBody>
        </p:sp>
        <p:sp>
          <p:nvSpPr>
            <p:cNvPr id="43" name="Text Placeholder 11">
              <a:extLst>
                <a:ext uri="{FF2B5EF4-FFF2-40B4-BE49-F238E27FC236}">
                  <a16:creationId xmlns:a16="http://schemas.microsoft.com/office/drawing/2014/main" id="{9495929B-9648-4EA4-82A5-B216A42297DF}"/>
                </a:ext>
              </a:extLst>
            </p:cNvPr>
            <p:cNvSpPr txBox="1">
              <a:spLocks/>
            </p:cNvSpPr>
            <p:nvPr/>
          </p:nvSpPr>
          <p:spPr>
            <a:xfrm>
              <a:off x="1194722" y="4083358"/>
              <a:ext cx="1804031" cy="2273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600"/>
                </a:spcBef>
                <a:spcAft>
                  <a:spcPts val="0"/>
                </a:spcAft>
                <a:buFont typeface="Arial" panose="020B0604020202020204" pitchFamily="34" charset="0"/>
                <a:buChar char="​"/>
                <a:defRPr sz="1800" b="0" i="0" kern="1200">
                  <a:solidFill>
                    <a:schemeClr val="accent4"/>
                  </a:solidFill>
                  <a:latin typeface="+mj-lt"/>
                  <a:ea typeface="+mn-ea"/>
                  <a:cs typeface="+mn-cs"/>
                </a:defRPr>
              </a:lvl1pPr>
              <a:lvl2pPr marL="0" indent="0" algn="l" defTabSz="914400" rtl="0" eaLnBrk="1" latinLnBrk="0" hangingPunct="1">
                <a:lnSpc>
                  <a:spcPct val="85000"/>
                </a:lnSpc>
                <a:spcBef>
                  <a:spcPts val="600"/>
                </a:spcBef>
                <a:spcAft>
                  <a:spcPts val="0"/>
                </a:spcAft>
                <a:buFont typeface="Arial" panose="020B0604020202020204" pitchFamily="34" charset="0"/>
                <a:buChar char="​"/>
                <a:defRPr sz="1200" i="1" kern="1200">
                  <a:solidFill>
                    <a:schemeClr val="bg1">
                      <a:lumMod val="75000"/>
                    </a:schemeClr>
                  </a:solidFill>
                  <a:latin typeface="Corbel" panose="020B0503020204020204" pitchFamily="34" charset="0"/>
                  <a:ea typeface="+mn-ea"/>
                  <a:cs typeface="+mn-cs"/>
                </a:defRPr>
              </a:lvl2pPr>
              <a:lvl3pPr marL="0" indent="0" algn="l" defTabSz="914400" rtl="0" eaLnBrk="1" latinLnBrk="0" hangingPunct="1">
                <a:lnSpc>
                  <a:spcPct val="100000"/>
                </a:lnSpc>
                <a:spcBef>
                  <a:spcPts val="600"/>
                </a:spcBef>
                <a:spcAft>
                  <a:spcPts val="0"/>
                </a:spcAft>
                <a:buFont typeface="Arial" panose="020B0604020202020204" pitchFamily="34" charset="0"/>
                <a:buChar char="​"/>
                <a:defRPr sz="1200" b="1" kern="1200">
                  <a:solidFill>
                    <a:schemeClr val="bg1">
                      <a:lumMod val="75000"/>
                    </a:schemeClr>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Building Enterprise Data Warehouse</a:t>
              </a:r>
            </a:p>
          </p:txBody>
        </p:sp>
        <p:sp>
          <p:nvSpPr>
            <p:cNvPr id="44" name="Text Placeholder 12">
              <a:extLst>
                <a:ext uri="{FF2B5EF4-FFF2-40B4-BE49-F238E27FC236}">
                  <a16:creationId xmlns:a16="http://schemas.microsoft.com/office/drawing/2014/main" id="{86371C59-43EE-4336-9877-6B12EEBB22AA}"/>
                </a:ext>
              </a:extLst>
            </p:cNvPr>
            <p:cNvSpPr txBox="1">
              <a:spLocks/>
            </p:cNvSpPr>
            <p:nvPr/>
          </p:nvSpPr>
          <p:spPr>
            <a:xfrm>
              <a:off x="968231" y="3862172"/>
              <a:ext cx="1522202" cy="582183"/>
            </a:xfrm>
            <a:prstGeom prst="rect">
              <a:avLst/>
            </a:prstGeom>
          </p:spPr>
          <p:txBody>
            <a:bodyPr vert="horz" lIns="0" tIns="0" rIns="0" bIns="0" rtlCol="0" anchor="b">
              <a:noAutofit/>
            </a:bodyPr>
            <a:lstStyle>
              <a:lvl1pPr marL="0" indent="0" algn="l" defTabSz="914400" rtl="0" eaLnBrk="1" latinLnBrk="0" hangingPunct="1">
                <a:lnSpc>
                  <a:spcPct val="95000"/>
                </a:lnSpc>
                <a:spcBef>
                  <a:spcPts val="0"/>
                </a:spcBef>
                <a:spcAft>
                  <a:spcPts val="0"/>
                </a:spcAft>
                <a:buFont typeface="Arial" panose="020B0604020202020204" pitchFamily="34" charset="0"/>
                <a:buNone/>
                <a:defRPr sz="5400" b="1" i="0" kern="1200" spc="-300">
                  <a:solidFill>
                    <a:schemeClr val="accent4"/>
                  </a:solidFill>
                  <a:latin typeface="Arial Narrow" panose="020B0606020202030204" pitchFamily="34" charset="0"/>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b="1" i="1" kern="1200">
                  <a:solidFill>
                    <a:schemeClr val="tx2"/>
                  </a:solidFill>
                  <a:latin typeface="Corbel" panose="020B0503020204020204" pitchFamily="34" charset="0"/>
                  <a:ea typeface="+mn-ea"/>
                  <a:cs typeface="+mn-cs"/>
                </a:defRPr>
              </a:lvl2pPr>
              <a:lvl3pPr marL="914400" indent="0" algn="l" defTabSz="914400" rtl="0" eaLnBrk="1" latinLnBrk="0" hangingPunct="1">
                <a:lnSpc>
                  <a:spcPct val="110000"/>
                </a:lnSpc>
                <a:spcBef>
                  <a:spcPts val="600"/>
                </a:spcBef>
                <a:spcAft>
                  <a:spcPts val="0"/>
                </a:spcAft>
                <a:buFont typeface="Arial" panose="020B0604020202020204" pitchFamily="34" charset="0"/>
                <a:buNone/>
                <a:defRPr sz="1800" b="1" kern="1200">
                  <a:solidFill>
                    <a:schemeClr val="accent4"/>
                  </a:solidFill>
                  <a:latin typeface="Microsoft New Tai Lue" panose="020B0502040204020203" pitchFamily="34" charset="0"/>
                  <a:ea typeface="+mn-ea"/>
                  <a:cs typeface="Microsoft New Tai Lue" panose="020B0502040204020203" pitchFamily="34" charset="0"/>
                </a:defRPr>
              </a:lvl3pPr>
              <a:lvl4pPr marL="1371600" indent="0" algn="l" defTabSz="914400" rtl="0" eaLnBrk="1" latinLnBrk="0" hangingPunct="1">
                <a:lnSpc>
                  <a:spcPct val="114000"/>
                </a:lnSpc>
                <a:spcBef>
                  <a:spcPts val="60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4pPr>
              <a:lvl5pPr marL="1828800" indent="0" algn="l" defTabSz="914400" rtl="0" eaLnBrk="1" latinLnBrk="0" hangingPunct="1">
                <a:lnSpc>
                  <a:spcPct val="95000"/>
                </a:lnSpc>
                <a:spcBef>
                  <a:spcPts val="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5pPr>
              <a:lvl6pPr marL="2286000" indent="0" algn="l" defTabSz="914400" rtl="0" eaLnBrk="1" latinLnBrk="0" hangingPunct="1">
                <a:lnSpc>
                  <a:spcPct val="85000"/>
                </a:lnSpc>
                <a:spcBef>
                  <a:spcPct val="20000"/>
                </a:spcBef>
                <a:spcAft>
                  <a:spcPts val="600"/>
                </a:spcAft>
                <a:buFont typeface="Arial" panose="020B0604020202020204" pitchFamily="34" charset="0"/>
                <a:buNone/>
                <a:defRPr sz="1600" b="1" kern="1200" baseline="0">
                  <a:solidFill>
                    <a:schemeClr val="tx2"/>
                  </a:solidFill>
                  <a:latin typeface="+mn-lt"/>
                  <a:ea typeface="+mn-ea"/>
                  <a:cs typeface="+mn-cs"/>
                </a:defRPr>
              </a:lvl6pPr>
              <a:lvl7pPr marL="2743200" indent="0" algn="l" defTabSz="914400" rtl="0" eaLnBrk="1" latinLnBrk="0" hangingPunct="1">
                <a:spcBef>
                  <a:spcPts val="600"/>
                </a:spcBef>
                <a:spcAft>
                  <a:spcPts val="600"/>
                </a:spcAft>
                <a:buClr>
                  <a:schemeClr val="bg2"/>
                </a:buClr>
                <a:buFont typeface="Arial" panose="020B0604020202020204" pitchFamily="34" charset="0"/>
                <a:buNone/>
                <a:defRPr sz="1600" b="1" i="1" kern="1200" baseline="0">
                  <a:solidFill>
                    <a:schemeClr val="bg2"/>
                  </a:solidFill>
                  <a:latin typeface="Corbel" panose="020B0503020204020204" pitchFamily="34" charset="0"/>
                  <a:ea typeface="+mn-ea"/>
                  <a:cs typeface="+mn-cs"/>
                </a:defRPr>
              </a:lvl7pPr>
              <a:lvl8pPr marL="3200400" indent="0" algn="l" defTabSz="914400" rtl="0" eaLnBrk="1" latinLnBrk="0" hangingPunct="1">
                <a:spcBef>
                  <a:spcPts val="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8pPr>
              <a:lvl9pPr marL="3657600" indent="0" algn="l" defTabSz="914400" rtl="0" eaLnBrk="1" latinLnBrk="0" hangingPunct="1">
                <a:spcBef>
                  <a:spcPct val="2000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en-US" sz="3600" b="1" i="0" u="none" strike="noStrike" kern="1200" cap="none" spc="-30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1</a:t>
              </a:r>
            </a:p>
          </p:txBody>
        </p:sp>
      </p:grpSp>
      <p:sp>
        <p:nvSpPr>
          <p:cNvPr id="38" name="Rectangle 37">
            <a:extLst>
              <a:ext uri="{FF2B5EF4-FFF2-40B4-BE49-F238E27FC236}">
                <a16:creationId xmlns:a16="http://schemas.microsoft.com/office/drawing/2014/main" id="{E800A925-2687-4E1F-9D17-DF0FAD8F87A4}"/>
              </a:ext>
            </a:extLst>
          </p:cNvPr>
          <p:cNvSpPr/>
          <p:nvPr/>
        </p:nvSpPr>
        <p:spPr>
          <a:xfrm>
            <a:off x="360705" y="1087323"/>
            <a:ext cx="11052025" cy="2222211"/>
          </a:xfrm>
          <a:prstGeom prst="rect">
            <a:avLst/>
          </a:prstGeom>
        </p:spPr>
        <p:txBody>
          <a:bodyPr wrap="square" lIns="0" tIns="0" rIns="0" bIns="0">
            <a:spAutoFit/>
          </a:bodyPr>
          <a:lstStyle/>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Sohar International currently uses produces MIS reports manually. </a:t>
            </a:r>
            <a:r>
              <a:rPr lang="en-US" sz="1400" b="1" dirty="0">
                <a:latin typeface="Arial" panose="020B0604020202020204" pitchFamily="34" charset="0"/>
                <a:cs typeface="Arial" panose="020B0604020202020204" pitchFamily="34" charset="0"/>
              </a:rPr>
              <a:t>80% of the data are stored in Oracle </a:t>
            </a:r>
            <a:r>
              <a:rPr lang="en-US" sz="1400" dirty="0">
                <a:latin typeface="Arial" panose="020B0604020202020204" pitchFamily="34" charset="0"/>
                <a:cs typeface="Arial" panose="020B0604020202020204" pitchFamily="34" charset="0"/>
              </a:rPr>
              <a:t>and 20% in Microsoft</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Sohar International currently </a:t>
            </a:r>
            <a:r>
              <a:rPr lang="en-US" sz="1400" b="1" dirty="0">
                <a:latin typeface="Arial" panose="020B0604020202020204" pitchFamily="34" charset="0"/>
                <a:cs typeface="Arial" panose="020B0604020202020204" pitchFamily="34" charset="0"/>
              </a:rPr>
              <a:t>does not have any BI / DW and Analytics platform</a:t>
            </a:r>
            <a:r>
              <a:rPr lang="en-US" sz="1400" dirty="0">
                <a:latin typeface="Arial" panose="020B0604020202020204" pitchFamily="34" charset="0"/>
                <a:cs typeface="Arial" panose="020B0604020202020204" pitchFamily="34" charset="0"/>
              </a:rPr>
              <a:t> including ETL , Data Store, Data Modeling</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Sohar International has 2.5 – 3 TB of data for all Production systems and </a:t>
            </a:r>
            <a:r>
              <a:rPr lang="en-US" sz="1400" b="1" dirty="0">
                <a:latin typeface="Arial" panose="020B0604020202020204" pitchFamily="34" charset="0"/>
                <a:cs typeface="Arial" panose="020B0604020202020204" pitchFamily="34" charset="0"/>
              </a:rPr>
              <a:t>anticipates at least 5 TB of additional data in next 2-3 years  </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Sohar International has nearly </a:t>
            </a:r>
            <a:r>
              <a:rPr lang="en-US" sz="1400" b="1" dirty="0">
                <a:latin typeface="Arial" panose="020B0604020202020204" pitchFamily="34" charset="0"/>
                <a:cs typeface="Arial" panose="020B0604020202020204" pitchFamily="34" charset="0"/>
              </a:rPr>
              <a:t>45+ production sources</a:t>
            </a:r>
            <a:r>
              <a:rPr lang="en-US" sz="1400" dirty="0">
                <a:latin typeface="Arial" panose="020B0604020202020204" pitchFamily="34" charset="0"/>
                <a:cs typeface="Arial" panose="020B0604020202020204" pitchFamily="34" charset="0"/>
              </a:rPr>
              <a:t>. Each Production Database has minimum 1000+ tables. Core Banking alone has 15000+ tables &amp; views. Islamic Core banking alone has around 11000+ tables. ERP has around 12000+ tables </a:t>
            </a: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grpSp>
        <p:nvGrpSpPr>
          <p:cNvPr id="66" name="Group 65">
            <a:extLst>
              <a:ext uri="{FF2B5EF4-FFF2-40B4-BE49-F238E27FC236}">
                <a16:creationId xmlns:a16="http://schemas.microsoft.com/office/drawing/2014/main" id="{2CF43070-513C-48A9-8B91-547817DE89C1}"/>
              </a:ext>
            </a:extLst>
          </p:cNvPr>
          <p:cNvGrpSpPr/>
          <p:nvPr/>
        </p:nvGrpSpPr>
        <p:grpSpPr>
          <a:xfrm>
            <a:off x="2532395" y="3506216"/>
            <a:ext cx="2163691" cy="2255215"/>
            <a:chOff x="925367" y="3862172"/>
            <a:chExt cx="2163691" cy="2255215"/>
          </a:xfrm>
        </p:grpSpPr>
        <p:sp>
          <p:nvSpPr>
            <p:cNvPr id="67" name="Content Placeholder 48">
              <a:extLst>
                <a:ext uri="{FF2B5EF4-FFF2-40B4-BE49-F238E27FC236}">
                  <a16:creationId xmlns:a16="http://schemas.microsoft.com/office/drawing/2014/main" id="{2D5469E2-7696-4EB5-B406-FAB0A27296F5}"/>
                </a:ext>
              </a:extLst>
            </p:cNvPr>
            <p:cNvSpPr txBox="1">
              <a:spLocks/>
            </p:cNvSpPr>
            <p:nvPr/>
          </p:nvSpPr>
          <p:spPr>
            <a:xfrm>
              <a:off x="961458" y="4559473"/>
              <a:ext cx="2127600" cy="1557914"/>
            </a:xfrm>
            <a:prstGeom prst="rect">
              <a:avLst/>
            </a:prstGeom>
            <a:solidFill>
              <a:srgbClr val="ECEBEB"/>
            </a:solidFill>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0" i="1" kern="1200">
                  <a:solidFill>
                    <a:schemeClr val="bg1"/>
                  </a:solidFill>
                  <a:latin typeface="+mn-lt"/>
                  <a:ea typeface="+mn-ea"/>
                  <a:cs typeface="+mn-cs"/>
                </a:defRPr>
              </a:lvl1pPr>
              <a:lvl2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n-cs"/>
                </a:defRPr>
              </a:lvl2pPr>
              <a:lvl3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1" i="1" kern="1200">
                  <a:solidFill>
                    <a:schemeClr val="bg1"/>
                  </a:solidFill>
                  <a:latin typeface="+mn-lt"/>
                  <a:ea typeface="+mn-ea"/>
                  <a:cs typeface="Microsoft New Tai Lue" panose="020B0502040204020203" pitchFamily="34" charset="0"/>
                </a:defRPr>
              </a:lvl3pPr>
              <a:lvl4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4pPr>
              <a:lvl5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Identify reports for automation</a:t>
              </a:r>
            </a:p>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Clean the raw data and feed into the database. Define the KPIs and streamline the MIS reports</a:t>
              </a:r>
            </a:p>
          </p:txBody>
        </p:sp>
        <p:sp>
          <p:nvSpPr>
            <p:cNvPr id="68" name="Text Placeholder 11">
              <a:extLst>
                <a:ext uri="{FF2B5EF4-FFF2-40B4-BE49-F238E27FC236}">
                  <a16:creationId xmlns:a16="http://schemas.microsoft.com/office/drawing/2014/main" id="{0B9C0770-C993-45DF-82D5-AE5D64DD5301}"/>
                </a:ext>
              </a:extLst>
            </p:cNvPr>
            <p:cNvSpPr txBox="1">
              <a:spLocks/>
            </p:cNvSpPr>
            <p:nvPr/>
          </p:nvSpPr>
          <p:spPr>
            <a:xfrm>
              <a:off x="1180435" y="4040494"/>
              <a:ext cx="1865760" cy="27699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600"/>
                </a:spcBef>
                <a:spcAft>
                  <a:spcPts val="0"/>
                </a:spcAft>
                <a:buFont typeface="Arial" panose="020B0604020202020204" pitchFamily="34" charset="0"/>
                <a:buChar char="​"/>
                <a:defRPr sz="1800" b="0" i="0" kern="1200">
                  <a:solidFill>
                    <a:schemeClr val="accent4"/>
                  </a:solidFill>
                  <a:latin typeface="+mj-lt"/>
                  <a:ea typeface="+mn-ea"/>
                  <a:cs typeface="+mn-cs"/>
                </a:defRPr>
              </a:lvl1pPr>
              <a:lvl2pPr marL="0" indent="0" algn="l" defTabSz="914400" rtl="0" eaLnBrk="1" latinLnBrk="0" hangingPunct="1">
                <a:lnSpc>
                  <a:spcPct val="85000"/>
                </a:lnSpc>
                <a:spcBef>
                  <a:spcPts val="600"/>
                </a:spcBef>
                <a:spcAft>
                  <a:spcPts val="0"/>
                </a:spcAft>
                <a:buFont typeface="Arial" panose="020B0604020202020204" pitchFamily="34" charset="0"/>
                <a:buChar char="​"/>
                <a:defRPr sz="1200" i="1" kern="1200">
                  <a:solidFill>
                    <a:schemeClr val="bg1">
                      <a:lumMod val="75000"/>
                    </a:schemeClr>
                  </a:solidFill>
                  <a:latin typeface="Corbel" panose="020B0503020204020204" pitchFamily="34" charset="0"/>
                  <a:ea typeface="+mn-ea"/>
                  <a:cs typeface="+mn-cs"/>
                </a:defRPr>
              </a:lvl2pPr>
              <a:lvl3pPr marL="0" indent="0" algn="l" defTabSz="914400" rtl="0" eaLnBrk="1" latinLnBrk="0" hangingPunct="1">
                <a:lnSpc>
                  <a:spcPct val="100000"/>
                </a:lnSpc>
                <a:spcBef>
                  <a:spcPts val="600"/>
                </a:spcBef>
                <a:spcAft>
                  <a:spcPts val="0"/>
                </a:spcAft>
                <a:buFont typeface="Arial" panose="020B0604020202020204" pitchFamily="34" charset="0"/>
                <a:buChar char="​"/>
                <a:defRPr sz="1200" b="1" kern="1200">
                  <a:solidFill>
                    <a:schemeClr val="bg1">
                      <a:lumMod val="75000"/>
                    </a:schemeClr>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Automation of MIS Reports</a:t>
              </a:r>
            </a:p>
          </p:txBody>
        </p:sp>
        <p:sp>
          <p:nvSpPr>
            <p:cNvPr id="69" name="Text Placeholder 12">
              <a:extLst>
                <a:ext uri="{FF2B5EF4-FFF2-40B4-BE49-F238E27FC236}">
                  <a16:creationId xmlns:a16="http://schemas.microsoft.com/office/drawing/2014/main" id="{A6EA31B3-501C-45FD-A9E6-2E01288B6E90}"/>
                </a:ext>
              </a:extLst>
            </p:cNvPr>
            <p:cNvSpPr txBox="1">
              <a:spLocks/>
            </p:cNvSpPr>
            <p:nvPr/>
          </p:nvSpPr>
          <p:spPr>
            <a:xfrm>
              <a:off x="925367" y="3862172"/>
              <a:ext cx="1522202" cy="582183"/>
            </a:xfrm>
            <a:prstGeom prst="rect">
              <a:avLst/>
            </a:prstGeom>
          </p:spPr>
          <p:txBody>
            <a:bodyPr vert="horz" lIns="0" tIns="0" rIns="0" bIns="0" rtlCol="0" anchor="b">
              <a:noAutofit/>
            </a:bodyPr>
            <a:lstStyle>
              <a:lvl1pPr marL="0" indent="0" algn="l" defTabSz="914400" rtl="0" eaLnBrk="1" latinLnBrk="0" hangingPunct="1">
                <a:lnSpc>
                  <a:spcPct val="95000"/>
                </a:lnSpc>
                <a:spcBef>
                  <a:spcPts val="0"/>
                </a:spcBef>
                <a:spcAft>
                  <a:spcPts val="0"/>
                </a:spcAft>
                <a:buFont typeface="Arial" panose="020B0604020202020204" pitchFamily="34" charset="0"/>
                <a:buNone/>
                <a:defRPr sz="5400" b="1" i="0" kern="1200" spc="-300">
                  <a:solidFill>
                    <a:schemeClr val="accent4"/>
                  </a:solidFill>
                  <a:latin typeface="Arial Narrow" panose="020B0606020202030204" pitchFamily="34" charset="0"/>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b="1" i="1" kern="1200">
                  <a:solidFill>
                    <a:schemeClr val="tx2"/>
                  </a:solidFill>
                  <a:latin typeface="Corbel" panose="020B0503020204020204" pitchFamily="34" charset="0"/>
                  <a:ea typeface="+mn-ea"/>
                  <a:cs typeface="+mn-cs"/>
                </a:defRPr>
              </a:lvl2pPr>
              <a:lvl3pPr marL="914400" indent="0" algn="l" defTabSz="914400" rtl="0" eaLnBrk="1" latinLnBrk="0" hangingPunct="1">
                <a:lnSpc>
                  <a:spcPct val="110000"/>
                </a:lnSpc>
                <a:spcBef>
                  <a:spcPts val="600"/>
                </a:spcBef>
                <a:spcAft>
                  <a:spcPts val="0"/>
                </a:spcAft>
                <a:buFont typeface="Arial" panose="020B0604020202020204" pitchFamily="34" charset="0"/>
                <a:buNone/>
                <a:defRPr sz="1800" b="1" kern="1200">
                  <a:solidFill>
                    <a:schemeClr val="accent4"/>
                  </a:solidFill>
                  <a:latin typeface="Microsoft New Tai Lue" panose="020B0502040204020203" pitchFamily="34" charset="0"/>
                  <a:ea typeface="+mn-ea"/>
                  <a:cs typeface="Microsoft New Tai Lue" panose="020B0502040204020203" pitchFamily="34" charset="0"/>
                </a:defRPr>
              </a:lvl3pPr>
              <a:lvl4pPr marL="1371600" indent="0" algn="l" defTabSz="914400" rtl="0" eaLnBrk="1" latinLnBrk="0" hangingPunct="1">
                <a:lnSpc>
                  <a:spcPct val="114000"/>
                </a:lnSpc>
                <a:spcBef>
                  <a:spcPts val="60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4pPr>
              <a:lvl5pPr marL="1828800" indent="0" algn="l" defTabSz="914400" rtl="0" eaLnBrk="1" latinLnBrk="0" hangingPunct="1">
                <a:lnSpc>
                  <a:spcPct val="95000"/>
                </a:lnSpc>
                <a:spcBef>
                  <a:spcPts val="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5pPr>
              <a:lvl6pPr marL="2286000" indent="0" algn="l" defTabSz="914400" rtl="0" eaLnBrk="1" latinLnBrk="0" hangingPunct="1">
                <a:lnSpc>
                  <a:spcPct val="85000"/>
                </a:lnSpc>
                <a:spcBef>
                  <a:spcPct val="20000"/>
                </a:spcBef>
                <a:spcAft>
                  <a:spcPts val="600"/>
                </a:spcAft>
                <a:buFont typeface="Arial" panose="020B0604020202020204" pitchFamily="34" charset="0"/>
                <a:buNone/>
                <a:defRPr sz="1600" b="1" kern="1200" baseline="0">
                  <a:solidFill>
                    <a:schemeClr val="tx2"/>
                  </a:solidFill>
                  <a:latin typeface="+mn-lt"/>
                  <a:ea typeface="+mn-ea"/>
                  <a:cs typeface="+mn-cs"/>
                </a:defRPr>
              </a:lvl6pPr>
              <a:lvl7pPr marL="2743200" indent="0" algn="l" defTabSz="914400" rtl="0" eaLnBrk="1" latinLnBrk="0" hangingPunct="1">
                <a:spcBef>
                  <a:spcPts val="600"/>
                </a:spcBef>
                <a:spcAft>
                  <a:spcPts val="600"/>
                </a:spcAft>
                <a:buClr>
                  <a:schemeClr val="bg2"/>
                </a:buClr>
                <a:buFont typeface="Arial" panose="020B0604020202020204" pitchFamily="34" charset="0"/>
                <a:buNone/>
                <a:defRPr sz="1600" b="1" i="1" kern="1200" baseline="0">
                  <a:solidFill>
                    <a:schemeClr val="bg2"/>
                  </a:solidFill>
                  <a:latin typeface="Corbel" panose="020B0503020204020204" pitchFamily="34" charset="0"/>
                  <a:ea typeface="+mn-ea"/>
                  <a:cs typeface="+mn-cs"/>
                </a:defRPr>
              </a:lvl7pPr>
              <a:lvl8pPr marL="3200400" indent="0" algn="l" defTabSz="914400" rtl="0" eaLnBrk="1" latinLnBrk="0" hangingPunct="1">
                <a:spcBef>
                  <a:spcPts val="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8pPr>
              <a:lvl9pPr marL="3657600" indent="0" algn="l" defTabSz="914400" rtl="0" eaLnBrk="1" latinLnBrk="0" hangingPunct="1">
                <a:spcBef>
                  <a:spcPct val="2000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lang="en-US" sz="3600" dirty="0">
                  <a:solidFill>
                    <a:schemeClr val="accent2">
                      <a:lumMod val="75000"/>
                    </a:schemeClr>
                  </a:solidFill>
                  <a:latin typeface="Arial" panose="020B0604020202020204" pitchFamily="34" charset="0"/>
                  <a:cs typeface="Arial" panose="020B0604020202020204" pitchFamily="34" charset="0"/>
                </a:rPr>
                <a:t>2</a:t>
              </a:r>
              <a:endParaRPr kumimoji="0" lang="en-US" sz="3600" b="1" i="0" u="none" strike="noStrike" kern="1200" cap="none" spc="-30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26D87945-633E-4436-986B-CEAAA2C9E84F}"/>
              </a:ext>
            </a:extLst>
          </p:cNvPr>
          <p:cNvGrpSpPr/>
          <p:nvPr/>
        </p:nvGrpSpPr>
        <p:grpSpPr>
          <a:xfrm>
            <a:off x="4787618" y="3512963"/>
            <a:ext cx="2127600" cy="2248467"/>
            <a:chOff x="961458" y="3862172"/>
            <a:chExt cx="2127600" cy="2248467"/>
          </a:xfrm>
        </p:grpSpPr>
        <p:sp>
          <p:nvSpPr>
            <p:cNvPr id="71" name="Content Placeholder 48">
              <a:extLst>
                <a:ext uri="{FF2B5EF4-FFF2-40B4-BE49-F238E27FC236}">
                  <a16:creationId xmlns:a16="http://schemas.microsoft.com/office/drawing/2014/main" id="{6C300080-B96C-4353-8B4B-1D160D645B4C}"/>
                </a:ext>
              </a:extLst>
            </p:cNvPr>
            <p:cNvSpPr txBox="1">
              <a:spLocks/>
            </p:cNvSpPr>
            <p:nvPr/>
          </p:nvSpPr>
          <p:spPr>
            <a:xfrm>
              <a:off x="961458" y="4559473"/>
              <a:ext cx="2127600" cy="1551166"/>
            </a:xfrm>
            <a:prstGeom prst="rect">
              <a:avLst/>
            </a:prstGeom>
            <a:solidFill>
              <a:srgbClr val="ECEBEB"/>
            </a:solidFill>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0" i="1" kern="1200">
                  <a:solidFill>
                    <a:schemeClr val="bg1"/>
                  </a:solidFill>
                  <a:latin typeface="+mn-lt"/>
                  <a:ea typeface="+mn-ea"/>
                  <a:cs typeface="+mn-cs"/>
                </a:defRPr>
              </a:lvl1pPr>
              <a:lvl2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n-cs"/>
                </a:defRPr>
              </a:lvl2pPr>
              <a:lvl3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1" i="1" kern="1200">
                  <a:solidFill>
                    <a:schemeClr val="bg1"/>
                  </a:solidFill>
                  <a:latin typeface="+mn-lt"/>
                  <a:ea typeface="+mn-ea"/>
                  <a:cs typeface="Microsoft New Tai Lue" panose="020B0502040204020203" pitchFamily="34" charset="0"/>
                </a:defRPr>
              </a:lvl3pPr>
              <a:lvl4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4pPr>
              <a:lvl5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Identify dashboarding requirements from Executives</a:t>
              </a:r>
            </a:p>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Define KPIs, implement and iterate for feedback and changes</a:t>
              </a:r>
            </a:p>
          </p:txBody>
        </p:sp>
        <p:sp>
          <p:nvSpPr>
            <p:cNvPr id="72" name="Text Placeholder 11">
              <a:extLst>
                <a:ext uri="{FF2B5EF4-FFF2-40B4-BE49-F238E27FC236}">
                  <a16:creationId xmlns:a16="http://schemas.microsoft.com/office/drawing/2014/main" id="{E7834C73-C6FF-4D1B-8D96-B6F322A1E3C5}"/>
                </a:ext>
              </a:extLst>
            </p:cNvPr>
            <p:cNvSpPr txBox="1">
              <a:spLocks/>
            </p:cNvSpPr>
            <p:nvPr/>
          </p:nvSpPr>
          <p:spPr>
            <a:xfrm>
              <a:off x="1166147" y="3983341"/>
              <a:ext cx="1880048" cy="41815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600"/>
                </a:spcBef>
                <a:spcAft>
                  <a:spcPts val="0"/>
                </a:spcAft>
                <a:buFont typeface="Arial" panose="020B0604020202020204" pitchFamily="34" charset="0"/>
                <a:buChar char="​"/>
                <a:defRPr sz="1800" b="0" i="0" kern="1200">
                  <a:solidFill>
                    <a:schemeClr val="accent4"/>
                  </a:solidFill>
                  <a:latin typeface="+mj-lt"/>
                  <a:ea typeface="+mn-ea"/>
                  <a:cs typeface="+mn-cs"/>
                </a:defRPr>
              </a:lvl1pPr>
              <a:lvl2pPr marL="0" indent="0" algn="l" defTabSz="914400" rtl="0" eaLnBrk="1" latinLnBrk="0" hangingPunct="1">
                <a:lnSpc>
                  <a:spcPct val="85000"/>
                </a:lnSpc>
                <a:spcBef>
                  <a:spcPts val="600"/>
                </a:spcBef>
                <a:spcAft>
                  <a:spcPts val="0"/>
                </a:spcAft>
                <a:buFont typeface="Arial" panose="020B0604020202020204" pitchFamily="34" charset="0"/>
                <a:buChar char="​"/>
                <a:defRPr sz="1200" i="1" kern="1200">
                  <a:solidFill>
                    <a:schemeClr val="bg1">
                      <a:lumMod val="75000"/>
                    </a:schemeClr>
                  </a:solidFill>
                  <a:latin typeface="Corbel" panose="020B0503020204020204" pitchFamily="34" charset="0"/>
                  <a:ea typeface="+mn-ea"/>
                  <a:cs typeface="+mn-cs"/>
                </a:defRPr>
              </a:lvl2pPr>
              <a:lvl3pPr marL="0" indent="0" algn="l" defTabSz="914400" rtl="0" eaLnBrk="1" latinLnBrk="0" hangingPunct="1">
                <a:lnSpc>
                  <a:spcPct val="100000"/>
                </a:lnSpc>
                <a:spcBef>
                  <a:spcPts val="600"/>
                </a:spcBef>
                <a:spcAft>
                  <a:spcPts val="0"/>
                </a:spcAft>
                <a:buFont typeface="Arial" panose="020B0604020202020204" pitchFamily="34" charset="0"/>
                <a:buChar char="​"/>
                <a:defRPr sz="1200" b="1" kern="1200">
                  <a:solidFill>
                    <a:schemeClr val="bg1">
                      <a:lumMod val="75000"/>
                    </a:schemeClr>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CXO Dashboards</a:t>
              </a:r>
            </a:p>
          </p:txBody>
        </p:sp>
        <p:sp>
          <p:nvSpPr>
            <p:cNvPr id="73" name="Text Placeholder 12">
              <a:extLst>
                <a:ext uri="{FF2B5EF4-FFF2-40B4-BE49-F238E27FC236}">
                  <a16:creationId xmlns:a16="http://schemas.microsoft.com/office/drawing/2014/main" id="{7E35A288-9423-403F-8246-8FE92E0F208A}"/>
                </a:ext>
              </a:extLst>
            </p:cNvPr>
            <p:cNvSpPr txBox="1">
              <a:spLocks/>
            </p:cNvSpPr>
            <p:nvPr/>
          </p:nvSpPr>
          <p:spPr>
            <a:xfrm>
              <a:off x="968231" y="3862172"/>
              <a:ext cx="1522202" cy="582183"/>
            </a:xfrm>
            <a:prstGeom prst="rect">
              <a:avLst/>
            </a:prstGeom>
          </p:spPr>
          <p:txBody>
            <a:bodyPr vert="horz" lIns="0" tIns="0" rIns="0" bIns="0" rtlCol="0" anchor="b">
              <a:noAutofit/>
            </a:bodyPr>
            <a:lstStyle>
              <a:lvl1pPr marL="0" indent="0" algn="l" defTabSz="914400" rtl="0" eaLnBrk="1" latinLnBrk="0" hangingPunct="1">
                <a:lnSpc>
                  <a:spcPct val="95000"/>
                </a:lnSpc>
                <a:spcBef>
                  <a:spcPts val="0"/>
                </a:spcBef>
                <a:spcAft>
                  <a:spcPts val="0"/>
                </a:spcAft>
                <a:buFont typeface="Arial" panose="020B0604020202020204" pitchFamily="34" charset="0"/>
                <a:buNone/>
                <a:defRPr sz="5400" b="1" i="0" kern="1200" spc="-300">
                  <a:solidFill>
                    <a:schemeClr val="accent4"/>
                  </a:solidFill>
                  <a:latin typeface="Arial Narrow" panose="020B0606020202030204" pitchFamily="34" charset="0"/>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b="1" i="1" kern="1200">
                  <a:solidFill>
                    <a:schemeClr val="tx2"/>
                  </a:solidFill>
                  <a:latin typeface="Corbel" panose="020B0503020204020204" pitchFamily="34" charset="0"/>
                  <a:ea typeface="+mn-ea"/>
                  <a:cs typeface="+mn-cs"/>
                </a:defRPr>
              </a:lvl2pPr>
              <a:lvl3pPr marL="914400" indent="0" algn="l" defTabSz="914400" rtl="0" eaLnBrk="1" latinLnBrk="0" hangingPunct="1">
                <a:lnSpc>
                  <a:spcPct val="110000"/>
                </a:lnSpc>
                <a:spcBef>
                  <a:spcPts val="600"/>
                </a:spcBef>
                <a:spcAft>
                  <a:spcPts val="0"/>
                </a:spcAft>
                <a:buFont typeface="Arial" panose="020B0604020202020204" pitchFamily="34" charset="0"/>
                <a:buNone/>
                <a:defRPr sz="1800" b="1" kern="1200">
                  <a:solidFill>
                    <a:schemeClr val="accent4"/>
                  </a:solidFill>
                  <a:latin typeface="Microsoft New Tai Lue" panose="020B0502040204020203" pitchFamily="34" charset="0"/>
                  <a:ea typeface="+mn-ea"/>
                  <a:cs typeface="Microsoft New Tai Lue" panose="020B0502040204020203" pitchFamily="34" charset="0"/>
                </a:defRPr>
              </a:lvl3pPr>
              <a:lvl4pPr marL="1371600" indent="0" algn="l" defTabSz="914400" rtl="0" eaLnBrk="1" latinLnBrk="0" hangingPunct="1">
                <a:lnSpc>
                  <a:spcPct val="114000"/>
                </a:lnSpc>
                <a:spcBef>
                  <a:spcPts val="60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4pPr>
              <a:lvl5pPr marL="1828800" indent="0" algn="l" defTabSz="914400" rtl="0" eaLnBrk="1" latinLnBrk="0" hangingPunct="1">
                <a:lnSpc>
                  <a:spcPct val="95000"/>
                </a:lnSpc>
                <a:spcBef>
                  <a:spcPts val="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5pPr>
              <a:lvl6pPr marL="2286000" indent="0" algn="l" defTabSz="914400" rtl="0" eaLnBrk="1" latinLnBrk="0" hangingPunct="1">
                <a:lnSpc>
                  <a:spcPct val="85000"/>
                </a:lnSpc>
                <a:spcBef>
                  <a:spcPct val="20000"/>
                </a:spcBef>
                <a:spcAft>
                  <a:spcPts val="600"/>
                </a:spcAft>
                <a:buFont typeface="Arial" panose="020B0604020202020204" pitchFamily="34" charset="0"/>
                <a:buNone/>
                <a:defRPr sz="1600" b="1" kern="1200" baseline="0">
                  <a:solidFill>
                    <a:schemeClr val="tx2"/>
                  </a:solidFill>
                  <a:latin typeface="+mn-lt"/>
                  <a:ea typeface="+mn-ea"/>
                  <a:cs typeface="+mn-cs"/>
                </a:defRPr>
              </a:lvl6pPr>
              <a:lvl7pPr marL="2743200" indent="0" algn="l" defTabSz="914400" rtl="0" eaLnBrk="1" latinLnBrk="0" hangingPunct="1">
                <a:spcBef>
                  <a:spcPts val="600"/>
                </a:spcBef>
                <a:spcAft>
                  <a:spcPts val="600"/>
                </a:spcAft>
                <a:buClr>
                  <a:schemeClr val="bg2"/>
                </a:buClr>
                <a:buFont typeface="Arial" panose="020B0604020202020204" pitchFamily="34" charset="0"/>
                <a:buNone/>
                <a:defRPr sz="1600" b="1" i="1" kern="1200" baseline="0">
                  <a:solidFill>
                    <a:schemeClr val="bg2"/>
                  </a:solidFill>
                  <a:latin typeface="Corbel" panose="020B0503020204020204" pitchFamily="34" charset="0"/>
                  <a:ea typeface="+mn-ea"/>
                  <a:cs typeface="+mn-cs"/>
                </a:defRPr>
              </a:lvl7pPr>
              <a:lvl8pPr marL="3200400" indent="0" algn="l" defTabSz="914400" rtl="0" eaLnBrk="1" latinLnBrk="0" hangingPunct="1">
                <a:spcBef>
                  <a:spcPts val="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8pPr>
              <a:lvl9pPr marL="3657600" indent="0" algn="l" defTabSz="914400" rtl="0" eaLnBrk="1" latinLnBrk="0" hangingPunct="1">
                <a:spcBef>
                  <a:spcPct val="2000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en-US" sz="3600" b="1" i="0" u="none" strike="noStrike" kern="1200" cap="none" spc="-30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3</a:t>
              </a:r>
            </a:p>
          </p:txBody>
        </p:sp>
      </p:grpSp>
      <p:grpSp>
        <p:nvGrpSpPr>
          <p:cNvPr id="74" name="Group 73">
            <a:extLst>
              <a:ext uri="{FF2B5EF4-FFF2-40B4-BE49-F238E27FC236}">
                <a16:creationId xmlns:a16="http://schemas.microsoft.com/office/drawing/2014/main" id="{03FD1C91-9053-4062-8268-93231B7EA07C}"/>
              </a:ext>
            </a:extLst>
          </p:cNvPr>
          <p:cNvGrpSpPr/>
          <p:nvPr/>
        </p:nvGrpSpPr>
        <p:grpSpPr>
          <a:xfrm>
            <a:off x="7006750" y="3525576"/>
            <a:ext cx="2127601" cy="2248467"/>
            <a:chOff x="961458" y="3862172"/>
            <a:chExt cx="2127601" cy="2248467"/>
          </a:xfrm>
        </p:grpSpPr>
        <p:sp>
          <p:nvSpPr>
            <p:cNvPr id="75" name="Content Placeholder 48">
              <a:extLst>
                <a:ext uri="{FF2B5EF4-FFF2-40B4-BE49-F238E27FC236}">
                  <a16:creationId xmlns:a16="http://schemas.microsoft.com/office/drawing/2014/main" id="{B97E06B2-5F11-41AC-95EB-04D7377071BD}"/>
                </a:ext>
              </a:extLst>
            </p:cNvPr>
            <p:cNvSpPr txBox="1">
              <a:spLocks/>
            </p:cNvSpPr>
            <p:nvPr/>
          </p:nvSpPr>
          <p:spPr>
            <a:xfrm>
              <a:off x="961458" y="4559473"/>
              <a:ext cx="2127600" cy="1551166"/>
            </a:xfrm>
            <a:prstGeom prst="rect">
              <a:avLst/>
            </a:prstGeom>
            <a:solidFill>
              <a:srgbClr val="ECEBEB"/>
            </a:solidFill>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0" i="1" kern="1200">
                  <a:solidFill>
                    <a:schemeClr val="bg1"/>
                  </a:solidFill>
                  <a:latin typeface="+mn-lt"/>
                  <a:ea typeface="+mn-ea"/>
                  <a:cs typeface="+mn-cs"/>
                </a:defRPr>
              </a:lvl1pPr>
              <a:lvl2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n-cs"/>
                </a:defRPr>
              </a:lvl2pPr>
              <a:lvl3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1" i="1" kern="1200">
                  <a:solidFill>
                    <a:schemeClr val="bg1"/>
                  </a:solidFill>
                  <a:latin typeface="+mn-lt"/>
                  <a:ea typeface="+mn-ea"/>
                  <a:cs typeface="Microsoft New Tai Lue" panose="020B0502040204020203" pitchFamily="34" charset="0"/>
                </a:defRPr>
              </a:lvl3pPr>
              <a:lvl4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4pPr>
              <a:lvl5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Enabling self-service BI platform for quick decision-making</a:t>
              </a:r>
            </a:p>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Recommending a platform that aligns with the overall system architecture</a:t>
              </a:r>
            </a:p>
          </p:txBody>
        </p:sp>
        <p:sp>
          <p:nvSpPr>
            <p:cNvPr id="76" name="Text Placeholder 11">
              <a:extLst>
                <a:ext uri="{FF2B5EF4-FFF2-40B4-BE49-F238E27FC236}">
                  <a16:creationId xmlns:a16="http://schemas.microsoft.com/office/drawing/2014/main" id="{E6DB93C7-9478-42A0-AD4C-365D1B9E5E4D}"/>
                </a:ext>
              </a:extLst>
            </p:cNvPr>
            <p:cNvSpPr txBox="1">
              <a:spLocks/>
            </p:cNvSpPr>
            <p:nvPr/>
          </p:nvSpPr>
          <p:spPr>
            <a:xfrm>
              <a:off x="1209011" y="3983341"/>
              <a:ext cx="1880048" cy="41815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600"/>
                </a:spcBef>
                <a:spcAft>
                  <a:spcPts val="0"/>
                </a:spcAft>
                <a:buFont typeface="Arial" panose="020B0604020202020204" pitchFamily="34" charset="0"/>
                <a:buChar char="​"/>
                <a:defRPr sz="1800" b="0" i="0" kern="1200">
                  <a:solidFill>
                    <a:schemeClr val="accent4"/>
                  </a:solidFill>
                  <a:latin typeface="+mj-lt"/>
                  <a:ea typeface="+mn-ea"/>
                  <a:cs typeface="+mn-cs"/>
                </a:defRPr>
              </a:lvl1pPr>
              <a:lvl2pPr marL="0" indent="0" algn="l" defTabSz="914400" rtl="0" eaLnBrk="1" latinLnBrk="0" hangingPunct="1">
                <a:lnSpc>
                  <a:spcPct val="85000"/>
                </a:lnSpc>
                <a:spcBef>
                  <a:spcPts val="600"/>
                </a:spcBef>
                <a:spcAft>
                  <a:spcPts val="0"/>
                </a:spcAft>
                <a:buFont typeface="Arial" panose="020B0604020202020204" pitchFamily="34" charset="0"/>
                <a:buChar char="​"/>
                <a:defRPr sz="1200" i="1" kern="1200">
                  <a:solidFill>
                    <a:schemeClr val="bg1">
                      <a:lumMod val="75000"/>
                    </a:schemeClr>
                  </a:solidFill>
                  <a:latin typeface="Corbel" panose="020B0503020204020204" pitchFamily="34" charset="0"/>
                  <a:ea typeface="+mn-ea"/>
                  <a:cs typeface="+mn-cs"/>
                </a:defRPr>
              </a:lvl2pPr>
              <a:lvl3pPr marL="0" indent="0" algn="l" defTabSz="914400" rtl="0" eaLnBrk="1" latinLnBrk="0" hangingPunct="1">
                <a:lnSpc>
                  <a:spcPct val="100000"/>
                </a:lnSpc>
                <a:spcBef>
                  <a:spcPts val="600"/>
                </a:spcBef>
                <a:spcAft>
                  <a:spcPts val="0"/>
                </a:spcAft>
                <a:buFont typeface="Arial" panose="020B0604020202020204" pitchFamily="34" charset="0"/>
                <a:buChar char="​"/>
                <a:defRPr sz="1200" b="1" kern="1200">
                  <a:solidFill>
                    <a:schemeClr val="bg1">
                      <a:lumMod val="75000"/>
                    </a:schemeClr>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Self-Service BI Platform</a:t>
              </a:r>
            </a:p>
          </p:txBody>
        </p:sp>
        <p:sp>
          <p:nvSpPr>
            <p:cNvPr id="77" name="Text Placeholder 12">
              <a:extLst>
                <a:ext uri="{FF2B5EF4-FFF2-40B4-BE49-F238E27FC236}">
                  <a16:creationId xmlns:a16="http://schemas.microsoft.com/office/drawing/2014/main" id="{E9F516E7-6B96-452E-A1CC-D6B5715194E2}"/>
                </a:ext>
              </a:extLst>
            </p:cNvPr>
            <p:cNvSpPr txBox="1">
              <a:spLocks/>
            </p:cNvSpPr>
            <p:nvPr/>
          </p:nvSpPr>
          <p:spPr>
            <a:xfrm>
              <a:off x="968231" y="3862172"/>
              <a:ext cx="1522202" cy="582183"/>
            </a:xfrm>
            <a:prstGeom prst="rect">
              <a:avLst/>
            </a:prstGeom>
          </p:spPr>
          <p:txBody>
            <a:bodyPr vert="horz" lIns="0" tIns="0" rIns="0" bIns="0" rtlCol="0" anchor="b">
              <a:noAutofit/>
            </a:bodyPr>
            <a:lstStyle>
              <a:lvl1pPr marL="0" indent="0" algn="l" defTabSz="914400" rtl="0" eaLnBrk="1" latinLnBrk="0" hangingPunct="1">
                <a:lnSpc>
                  <a:spcPct val="95000"/>
                </a:lnSpc>
                <a:spcBef>
                  <a:spcPts val="0"/>
                </a:spcBef>
                <a:spcAft>
                  <a:spcPts val="0"/>
                </a:spcAft>
                <a:buFont typeface="Arial" panose="020B0604020202020204" pitchFamily="34" charset="0"/>
                <a:buNone/>
                <a:defRPr sz="5400" b="1" i="0" kern="1200" spc="-300">
                  <a:solidFill>
                    <a:schemeClr val="accent4"/>
                  </a:solidFill>
                  <a:latin typeface="Arial Narrow" panose="020B0606020202030204" pitchFamily="34" charset="0"/>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b="1" i="1" kern="1200">
                  <a:solidFill>
                    <a:schemeClr val="tx2"/>
                  </a:solidFill>
                  <a:latin typeface="Corbel" panose="020B0503020204020204" pitchFamily="34" charset="0"/>
                  <a:ea typeface="+mn-ea"/>
                  <a:cs typeface="+mn-cs"/>
                </a:defRPr>
              </a:lvl2pPr>
              <a:lvl3pPr marL="914400" indent="0" algn="l" defTabSz="914400" rtl="0" eaLnBrk="1" latinLnBrk="0" hangingPunct="1">
                <a:lnSpc>
                  <a:spcPct val="110000"/>
                </a:lnSpc>
                <a:spcBef>
                  <a:spcPts val="600"/>
                </a:spcBef>
                <a:spcAft>
                  <a:spcPts val="0"/>
                </a:spcAft>
                <a:buFont typeface="Arial" panose="020B0604020202020204" pitchFamily="34" charset="0"/>
                <a:buNone/>
                <a:defRPr sz="1800" b="1" kern="1200">
                  <a:solidFill>
                    <a:schemeClr val="accent4"/>
                  </a:solidFill>
                  <a:latin typeface="Microsoft New Tai Lue" panose="020B0502040204020203" pitchFamily="34" charset="0"/>
                  <a:ea typeface="+mn-ea"/>
                  <a:cs typeface="Microsoft New Tai Lue" panose="020B0502040204020203" pitchFamily="34" charset="0"/>
                </a:defRPr>
              </a:lvl3pPr>
              <a:lvl4pPr marL="1371600" indent="0" algn="l" defTabSz="914400" rtl="0" eaLnBrk="1" latinLnBrk="0" hangingPunct="1">
                <a:lnSpc>
                  <a:spcPct val="114000"/>
                </a:lnSpc>
                <a:spcBef>
                  <a:spcPts val="60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4pPr>
              <a:lvl5pPr marL="1828800" indent="0" algn="l" defTabSz="914400" rtl="0" eaLnBrk="1" latinLnBrk="0" hangingPunct="1">
                <a:lnSpc>
                  <a:spcPct val="95000"/>
                </a:lnSpc>
                <a:spcBef>
                  <a:spcPts val="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5pPr>
              <a:lvl6pPr marL="2286000" indent="0" algn="l" defTabSz="914400" rtl="0" eaLnBrk="1" latinLnBrk="0" hangingPunct="1">
                <a:lnSpc>
                  <a:spcPct val="85000"/>
                </a:lnSpc>
                <a:spcBef>
                  <a:spcPct val="20000"/>
                </a:spcBef>
                <a:spcAft>
                  <a:spcPts val="600"/>
                </a:spcAft>
                <a:buFont typeface="Arial" panose="020B0604020202020204" pitchFamily="34" charset="0"/>
                <a:buNone/>
                <a:defRPr sz="1600" b="1" kern="1200" baseline="0">
                  <a:solidFill>
                    <a:schemeClr val="tx2"/>
                  </a:solidFill>
                  <a:latin typeface="+mn-lt"/>
                  <a:ea typeface="+mn-ea"/>
                  <a:cs typeface="+mn-cs"/>
                </a:defRPr>
              </a:lvl6pPr>
              <a:lvl7pPr marL="2743200" indent="0" algn="l" defTabSz="914400" rtl="0" eaLnBrk="1" latinLnBrk="0" hangingPunct="1">
                <a:spcBef>
                  <a:spcPts val="600"/>
                </a:spcBef>
                <a:spcAft>
                  <a:spcPts val="600"/>
                </a:spcAft>
                <a:buClr>
                  <a:schemeClr val="bg2"/>
                </a:buClr>
                <a:buFont typeface="Arial" panose="020B0604020202020204" pitchFamily="34" charset="0"/>
                <a:buNone/>
                <a:defRPr sz="1600" b="1" i="1" kern="1200" baseline="0">
                  <a:solidFill>
                    <a:schemeClr val="bg2"/>
                  </a:solidFill>
                  <a:latin typeface="Corbel" panose="020B0503020204020204" pitchFamily="34" charset="0"/>
                  <a:ea typeface="+mn-ea"/>
                  <a:cs typeface="+mn-cs"/>
                </a:defRPr>
              </a:lvl7pPr>
              <a:lvl8pPr marL="3200400" indent="0" algn="l" defTabSz="914400" rtl="0" eaLnBrk="1" latinLnBrk="0" hangingPunct="1">
                <a:spcBef>
                  <a:spcPts val="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8pPr>
              <a:lvl9pPr marL="3657600" indent="0" algn="l" defTabSz="914400" rtl="0" eaLnBrk="1" latinLnBrk="0" hangingPunct="1">
                <a:spcBef>
                  <a:spcPct val="2000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lang="en-US" sz="3600" dirty="0">
                  <a:solidFill>
                    <a:schemeClr val="accent2">
                      <a:lumMod val="75000"/>
                    </a:schemeClr>
                  </a:solidFill>
                  <a:latin typeface="Arial" panose="020B0604020202020204" pitchFamily="34" charset="0"/>
                  <a:cs typeface="Arial" panose="020B0604020202020204" pitchFamily="34" charset="0"/>
                </a:rPr>
                <a:t>4</a:t>
              </a:r>
              <a:endParaRPr kumimoji="0" lang="en-US" sz="3600" b="1" i="0" u="none" strike="noStrike" kern="1200" cap="none" spc="-30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endParaRPr>
            </a:p>
          </p:txBody>
        </p:sp>
      </p:grpSp>
      <p:grpSp>
        <p:nvGrpSpPr>
          <p:cNvPr id="78" name="Group 77">
            <a:extLst>
              <a:ext uri="{FF2B5EF4-FFF2-40B4-BE49-F238E27FC236}">
                <a16:creationId xmlns:a16="http://schemas.microsoft.com/office/drawing/2014/main" id="{26265C7D-E23C-4283-81CE-A81422E720F7}"/>
              </a:ext>
            </a:extLst>
          </p:cNvPr>
          <p:cNvGrpSpPr/>
          <p:nvPr/>
        </p:nvGrpSpPr>
        <p:grpSpPr>
          <a:xfrm>
            <a:off x="9220833" y="3506216"/>
            <a:ext cx="2127600" cy="2248467"/>
            <a:chOff x="961458" y="3862172"/>
            <a:chExt cx="2127600" cy="2248467"/>
          </a:xfrm>
        </p:grpSpPr>
        <p:sp>
          <p:nvSpPr>
            <p:cNvPr id="79" name="Content Placeholder 48">
              <a:extLst>
                <a:ext uri="{FF2B5EF4-FFF2-40B4-BE49-F238E27FC236}">
                  <a16:creationId xmlns:a16="http://schemas.microsoft.com/office/drawing/2014/main" id="{2CD4A031-763F-41D1-9921-904DF78134F8}"/>
                </a:ext>
              </a:extLst>
            </p:cNvPr>
            <p:cNvSpPr txBox="1">
              <a:spLocks/>
            </p:cNvSpPr>
            <p:nvPr/>
          </p:nvSpPr>
          <p:spPr>
            <a:xfrm>
              <a:off x="961458" y="4559473"/>
              <a:ext cx="2127600" cy="1551166"/>
            </a:xfrm>
            <a:prstGeom prst="rect">
              <a:avLst/>
            </a:prstGeom>
            <a:solidFill>
              <a:srgbClr val="ECEBEB"/>
            </a:solidFill>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0" i="1" kern="1200">
                  <a:solidFill>
                    <a:schemeClr val="bg1"/>
                  </a:solidFill>
                  <a:latin typeface="+mn-lt"/>
                  <a:ea typeface="+mn-ea"/>
                  <a:cs typeface="+mn-cs"/>
                </a:defRPr>
              </a:lvl1pPr>
              <a:lvl2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n-cs"/>
                </a:defRPr>
              </a:lvl2pPr>
              <a:lvl3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b="1" i="1" kern="1200">
                  <a:solidFill>
                    <a:schemeClr val="bg1"/>
                  </a:solidFill>
                  <a:latin typeface="+mn-lt"/>
                  <a:ea typeface="+mn-ea"/>
                  <a:cs typeface="Microsoft New Tai Lue" panose="020B0502040204020203" pitchFamily="34" charset="0"/>
                </a:defRPr>
              </a:lvl3pPr>
              <a:lvl4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4pPr>
              <a:lvl5pPr marL="171450" indent="-171450" algn="l" defTabSz="914400" rtl="0" eaLnBrk="1" latinLnBrk="0" hangingPunct="1">
                <a:lnSpc>
                  <a:spcPct val="95000"/>
                </a:lnSpc>
                <a:spcBef>
                  <a:spcPts val="600"/>
                </a:spcBef>
                <a:spcAft>
                  <a:spcPts val="600"/>
                </a:spcAft>
                <a:buFont typeface="Arial" panose="020B0604020202020204" pitchFamily="34" charset="0"/>
                <a:buChar char="+"/>
                <a:defRPr sz="1100" i="1" kern="1200">
                  <a:solidFill>
                    <a:schemeClr val="bg1"/>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Understanding the business requirements across Wholesale, Retail, Digital, Islamic Banking</a:t>
              </a:r>
            </a:p>
            <a:p>
              <a:pPr>
                <a:buFont typeface="Arial" panose="020B0604020202020204" pitchFamily="34" charset="0"/>
                <a:buChar char="•"/>
              </a:pPr>
              <a:r>
                <a:rPr lang="en-US" sz="1200" i="0" dirty="0">
                  <a:solidFill>
                    <a:sysClr val="windowText" lastClr="000000"/>
                  </a:solidFill>
                  <a:latin typeface="Arial" panose="020B0604020202020204" pitchFamily="34" charset="0"/>
                  <a:cs typeface="Arial" panose="020B0604020202020204" pitchFamily="34" charset="0"/>
                </a:rPr>
                <a:t>Implement the analytics solution and publish the insights</a:t>
              </a:r>
            </a:p>
          </p:txBody>
        </p:sp>
        <p:sp>
          <p:nvSpPr>
            <p:cNvPr id="80" name="Text Placeholder 11">
              <a:extLst>
                <a:ext uri="{FF2B5EF4-FFF2-40B4-BE49-F238E27FC236}">
                  <a16:creationId xmlns:a16="http://schemas.microsoft.com/office/drawing/2014/main" id="{CA20058A-94E8-4C57-AFF4-2B074EB12E06}"/>
                </a:ext>
              </a:extLst>
            </p:cNvPr>
            <p:cNvSpPr txBox="1">
              <a:spLocks/>
            </p:cNvSpPr>
            <p:nvPr/>
          </p:nvSpPr>
          <p:spPr>
            <a:xfrm>
              <a:off x="1166147" y="3983341"/>
              <a:ext cx="1880048" cy="41815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600"/>
                </a:spcBef>
                <a:spcAft>
                  <a:spcPts val="0"/>
                </a:spcAft>
                <a:buFont typeface="Arial" panose="020B0604020202020204" pitchFamily="34" charset="0"/>
                <a:buChar char="​"/>
                <a:defRPr sz="1800" b="0" i="0" kern="1200">
                  <a:solidFill>
                    <a:schemeClr val="accent4"/>
                  </a:solidFill>
                  <a:latin typeface="+mj-lt"/>
                  <a:ea typeface="+mn-ea"/>
                  <a:cs typeface="+mn-cs"/>
                </a:defRPr>
              </a:lvl1pPr>
              <a:lvl2pPr marL="0" indent="0" algn="l" defTabSz="914400" rtl="0" eaLnBrk="1" latinLnBrk="0" hangingPunct="1">
                <a:lnSpc>
                  <a:spcPct val="85000"/>
                </a:lnSpc>
                <a:spcBef>
                  <a:spcPts val="600"/>
                </a:spcBef>
                <a:spcAft>
                  <a:spcPts val="0"/>
                </a:spcAft>
                <a:buFont typeface="Arial" panose="020B0604020202020204" pitchFamily="34" charset="0"/>
                <a:buChar char="​"/>
                <a:defRPr sz="1200" i="1" kern="1200">
                  <a:solidFill>
                    <a:schemeClr val="bg1">
                      <a:lumMod val="75000"/>
                    </a:schemeClr>
                  </a:solidFill>
                  <a:latin typeface="Corbel" panose="020B0503020204020204" pitchFamily="34" charset="0"/>
                  <a:ea typeface="+mn-ea"/>
                  <a:cs typeface="+mn-cs"/>
                </a:defRPr>
              </a:lvl2pPr>
              <a:lvl3pPr marL="0" indent="0" algn="l" defTabSz="914400" rtl="0" eaLnBrk="1" latinLnBrk="0" hangingPunct="1">
                <a:lnSpc>
                  <a:spcPct val="100000"/>
                </a:lnSpc>
                <a:spcBef>
                  <a:spcPts val="600"/>
                </a:spcBef>
                <a:spcAft>
                  <a:spcPts val="0"/>
                </a:spcAft>
                <a:buFont typeface="Arial" panose="020B0604020202020204" pitchFamily="34" charset="0"/>
                <a:buChar char="​"/>
                <a:defRPr sz="1200" b="1" kern="1200">
                  <a:solidFill>
                    <a:schemeClr val="bg1">
                      <a:lumMod val="75000"/>
                    </a:schemeClr>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100000"/>
                </a:lnSpc>
                <a:spcBef>
                  <a:spcPts val="600"/>
                </a:spcBef>
                <a:spcAft>
                  <a:spcPts val="0"/>
                </a:spcAft>
                <a:buFont typeface="Arial" panose="020B0604020202020204" pitchFamily="34" charset="0"/>
                <a:buChar char="•"/>
                <a:defRPr sz="1200" kern="1200">
                  <a:solidFill>
                    <a:schemeClr val="bg1">
                      <a:lumMod val="75000"/>
                    </a:schemeClr>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Advanced Analytics</a:t>
              </a:r>
            </a:p>
          </p:txBody>
        </p:sp>
        <p:sp>
          <p:nvSpPr>
            <p:cNvPr id="81" name="Text Placeholder 12">
              <a:extLst>
                <a:ext uri="{FF2B5EF4-FFF2-40B4-BE49-F238E27FC236}">
                  <a16:creationId xmlns:a16="http://schemas.microsoft.com/office/drawing/2014/main" id="{20C5EF6B-594F-4CFA-A2BE-A0C3475915A9}"/>
                </a:ext>
              </a:extLst>
            </p:cNvPr>
            <p:cNvSpPr txBox="1">
              <a:spLocks/>
            </p:cNvSpPr>
            <p:nvPr/>
          </p:nvSpPr>
          <p:spPr>
            <a:xfrm>
              <a:off x="968231" y="3862172"/>
              <a:ext cx="1522202" cy="582183"/>
            </a:xfrm>
            <a:prstGeom prst="rect">
              <a:avLst/>
            </a:prstGeom>
          </p:spPr>
          <p:txBody>
            <a:bodyPr vert="horz" lIns="0" tIns="0" rIns="0" bIns="0" rtlCol="0" anchor="b">
              <a:noAutofit/>
            </a:bodyPr>
            <a:lstStyle>
              <a:lvl1pPr marL="0" indent="0" algn="l" defTabSz="914400" rtl="0" eaLnBrk="1" latinLnBrk="0" hangingPunct="1">
                <a:lnSpc>
                  <a:spcPct val="95000"/>
                </a:lnSpc>
                <a:spcBef>
                  <a:spcPts val="0"/>
                </a:spcBef>
                <a:spcAft>
                  <a:spcPts val="0"/>
                </a:spcAft>
                <a:buFont typeface="Arial" panose="020B0604020202020204" pitchFamily="34" charset="0"/>
                <a:buNone/>
                <a:defRPr sz="5400" b="1" i="0" kern="1200" spc="-300">
                  <a:solidFill>
                    <a:schemeClr val="accent4"/>
                  </a:solidFill>
                  <a:latin typeface="Arial Narrow" panose="020B0606020202030204" pitchFamily="34" charset="0"/>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2000" b="1" i="1" kern="1200">
                  <a:solidFill>
                    <a:schemeClr val="tx2"/>
                  </a:solidFill>
                  <a:latin typeface="Corbel" panose="020B0503020204020204" pitchFamily="34" charset="0"/>
                  <a:ea typeface="+mn-ea"/>
                  <a:cs typeface="+mn-cs"/>
                </a:defRPr>
              </a:lvl2pPr>
              <a:lvl3pPr marL="914400" indent="0" algn="l" defTabSz="914400" rtl="0" eaLnBrk="1" latinLnBrk="0" hangingPunct="1">
                <a:lnSpc>
                  <a:spcPct val="110000"/>
                </a:lnSpc>
                <a:spcBef>
                  <a:spcPts val="600"/>
                </a:spcBef>
                <a:spcAft>
                  <a:spcPts val="0"/>
                </a:spcAft>
                <a:buFont typeface="Arial" panose="020B0604020202020204" pitchFamily="34" charset="0"/>
                <a:buNone/>
                <a:defRPr sz="1800" b="1" kern="1200">
                  <a:solidFill>
                    <a:schemeClr val="accent4"/>
                  </a:solidFill>
                  <a:latin typeface="Microsoft New Tai Lue" panose="020B0502040204020203" pitchFamily="34" charset="0"/>
                  <a:ea typeface="+mn-ea"/>
                  <a:cs typeface="Microsoft New Tai Lue" panose="020B0502040204020203" pitchFamily="34" charset="0"/>
                </a:defRPr>
              </a:lvl3pPr>
              <a:lvl4pPr marL="1371600" indent="0" algn="l" defTabSz="914400" rtl="0" eaLnBrk="1" latinLnBrk="0" hangingPunct="1">
                <a:lnSpc>
                  <a:spcPct val="114000"/>
                </a:lnSpc>
                <a:spcBef>
                  <a:spcPts val="60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4pPr>
              <a:lvl5pPr marL="1828800" indent="0" algn="l" defTabSz="914400" rtl="0" eaLnBrk="1" latinLnBrk="0" hangingPunct="1">
                <a:lnSpc>
                  <a:spcPct val="95000"/>
                </a:lnSpc>
                <a:spcBef>
                  <a:spcPts val="0"/>
                </a:spcBef>
                <a:spcAft>
                  <a:spcPts val="600"/>
                </a:spcAft>
                <a:buFont typeface="Arial" panose="020B0604020202020204" pitchFamily="34" charset="0"/>
                <a:buNone/>
                <a:defRPr sz="1600" b="1" kern="1200">
                  <a:solidFill>
                    <a:schemeClr val="tx2"/>
                  </a:solidFill>
                  <a:latin typeface="Microsoft New Tai Lue" panose="020B0502040204020203" pitchFamily="34" charset="0"/>
                  <a:ea typeface="+mn-ea"/>
                  <a:cs typeface="Microsoft New Tai Lue" panose="020B0502040204020203" pitchFamily="34" charset="0"/>
                </a:defRPr>
              </a:lvl5pPr>
              <a:lvl6pPr marL="2286000" indent="0" algn="l" defTabSz="914400" rtl="0" eaLnBrk="1" latinLnBrk="0" hangingPunct="1">
                <a:lnSpc>
                  <a:spcPct val="85000"/>
                </a:lnSpc>
                <a:spcBef>
                  <a:spcPct val="20000"/>
                </a:spcBef>
                <a:spcAft>
                  <a:spcPts val="600"/>
                </a:spcAft>
                <a:buFont typeface="Arial" panose="020B0604020202020204" pitchFamily="34" charset="0"/>
                <a:buNone/>
                <a:defRPr sz="1600" b="1" kern="1200" baseline="0">
                  <a:solidFill>
                    <a:schemeClr val="tx2"/>
                  </a:solidFill>
                  <a:latin typeface="+mn-lt"/>
                  <a:ea typeface="+mn-ea"/>
                  <a:cs typeface="+mn-cs"/>
                </a:defRPr>
              </a:lvl6pPr>
              <a:lvl7pPr marL="2743200" indent="0" algn="l" defTabSz="914400" rtl="0" eaLnBrk="1" latinLnBrk="0" hangingPunct="1">
                <a:spcBef>
                  <a:spcPts val="600"/>
                </a:spcBef>
                <a:spcAft>
                  <a:spcPts val="600"/>
                </a:spcAft>
                <a:buClr>
                  <a:schemeClr val="bg2"/>
                </a:buClr>
                <a:buFont typeface="Arial" panose="020B0604020202020204" pitchFamily="34" charset="0"/>
                <a:buNone/>
                <a:defRPr sz="1600" b="1" i="1" kern="1200" baseline="0">
                  <a:solidFill>
                    <a:schemeClr val="bg2"/>
                  </a:solidFill>
                  <a:latin typeface="Corbel" panose="020B0503020204020204" pitchFamily="34" charset="0"/>
                  <a:ea typeface="+mn-ea"/>
                  <a:cs typeface="+mn-cs"/>
                </a:defRPr>
              </a:lvl7pPr>
              <a:lvl8pPr marL="3200400" indent="0" algn="l" defTabSz="914400" rtl="0" eaLnBrk="1" latinLnBrk="0" hangingPunct="1">
                <a:spcBef>
                  <a:spcPts val="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8pPr>
              <a:lvl9pPr marL="3657600" indent="0" algn="l" defTabSz="914400" rtl="0" eaLnBrk="1" latinLnBrk="0" hangingPunct="1">
                <a:spcBef>
                  <a:spcPct val="20000"/>
                </a:spcBef>
                <a:spcAft>
                  <a:spcPts val="600"/>
                </a:spcAft>
                <a:buFont typeface="Arial" panose="020B0604020202020204" pitchFamily="34" charset="0"/>
                <a:buNone/>
                <a:defRPr sz="1600" b="1"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en-US" sz="3600" b="1" i="0" u="none" strike="noStrike" kern="1200" cap="none" spc="-30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3168440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DDF7-F6D3-43AA-B719-F01467308EDC}"/>
              </a:ext>
            </a:extLst>
          </p:cNvPr>
          <p:cNvSpPr>
            <a:spLocks noGrp="1"/>
          </p:cNvSpPr>
          <p:nvPr>
            <p:ph type="title"/>
          </p:nvPr>
        </p:nvSpPr>
        <p:spPr/>
        <p:txBody>
          <a:bodyPr/>
          <a:lstStyle/>
          <a:p>
            <a:r>
              <a:rPr lang="en-US" dirty="0"/>
              <a:t>RFP Scope </a:t>
            </a:r>
            <a:endParaRPr lang="en-IN" dirty="0"/>
          </a:p>
        </p:txBody>
      </p:sp>
      <p:grpSp>
        <p:nvGrpSpPr>
          <p:cNvPr id="4" name="Group 3">
            <a:extLst>
              <a:ext uri="{FF2B5EF4-FFF2-40B4-BE49-F238E27FC236}">
                <a16:creationId xmlns:a16="http://schemas.microsoft.com/office/drawing/2014/main" id="{75E18A16-7F44-4F06-9871-DFE590F5EB31}"/>
              </a:ext>
            </a:extLst>
          </p:cNvPr>
          <p:cNvGrpSpPr/>
          <p:nvPr/>
        </p:nvGrpSpPr>
        <p:grpSpPr>
          <a:xfrm>
            <a:off x="7779572" y="2631367"/>
            <a:ext cx="3355294" cy="3657600"/>
            <a:chOff x="8308238" y="1052941"/>
            <a:chExt cx="3349973" cy="3759826"/>
          </a:xfrm>
        </p:grpSpPr>
        <p:sp>
          <p:nvSpPr>
            <p:cNvPr id="5" name="Rectangle 4">
              <a:extLst>
                <a:ext uri="{FF2B5EF4-FFF2-40B4-BE49-F238E27FC236}">
                  <a16:creationId xmlns:a16="http://schemas.microsoft.com/office/drawing/2014/main" id="{7F847286-6E52-4ABB-B8A1-756887102A22}"/>
                </a:ext>
              </a:extLst>
            </p:cNvPr>
            <p:cNvSpPr/>
            <p:nvPr/>
          </p:nvSpPr>
          <p:spPr>
            <a:xfrm>
              <a:off x="8308238" y="1052941"/>
              <a:ext cx="2273861" cy="375982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6FA2F1C-065F-4996-896E-70987908CD1C}"/>
                </a:ext>
              </a:extLst>
            </p:cNvPr>
            <p:cNvSpPr/>
            <p:nvPr/>
          </p:nvSpPr>
          <p:spPr>
            <a:xfrm>
              <a:off x="9297317" y="1052941"/>
              <a:ext cx="2360894" cy="375982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Arial" panose="020B0604020202020204" pitchFamily="34" charset="0"/>
                  <a:cs typeface="Arial" panose="020B0604020202020204" pitchFamily="34" charset="0"/>
                </a:rPr>
                <a:t>    </a:t>
              </a:r>
            </a:p>
            <a:p>
              <a:pPr algn="ctr"/>
              <a:r>
                <a:rPr lang="en-US" sz="1600" b="1" dirty="0">
                  <a:latin typeface="Arial" panose="020B0604020202020204" pitchFamily="34" charset="0"/>
                  <a:cs typeface="Arial" panose="020B0604020202020204" pitchFamily="34" charset="0"/>
                </a:rPr>
                <a:t>Implementation of Dashboards, Analytics</a:t>
              </a:r>
            </a:p>
            <a:p>
              <a:pPr algn="ctr"/>
              <a:endParaRPr lang="en-US" sz="16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Revisiting Scorecards &amp; Dashboards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Predictive and Prescriptive Analytics in </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Customer &amp; Marketing</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Operations</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Finance</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Risk</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Product</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HR</a:t>
              </a:r>
            </a:p>
            <a:p>
              <a:pPr marL="1714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Training &amp; Documentation</a:t>
              </a:r>
            </a:p>
            <a:p>
              <a:pPr marL="628650" lvl="1"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10A91DB2-3979-4D5D-863F-81ADD7DE0A12}"/>
              </a:ext>
            </a:extLst>
          </p:cNvPr>
          <p:cNvGrpSpPr/>
          <p:nvPr/>
        </p:nvGrpSpPr>
        <p:grpSpPr>
          <a:xfrm>
            <a:off x="4996176" y="2629897"/>
            <a:ext cx="3817302" cy="3657600"/>
            <a:chOff x="5992546" y="1052941"/>
            <a:chExt cx="3817302" cy="3657600"/>
          </a:xfrm>
        </p:grpSpPr>
        <p:sp>
          <p:nvSpPr>
            <p:cNvPr id="8" name="Arrow: Pentagon 7">
              <a:extLst>
                <a:ext uri="{FF2B5EF4-FFF2-40B4-BE49-F238E27FC236}">
                  <a16:creationId xmlns:a16="http://schemas.microsoft.com/office/drawing/2014/main" id="{8AFD2903-16C6-426A-A89C-E2D9C0C78160}"/>
                </a:ext>
              </a:extLst>
            </p:cNvPr>
            <p:cNvSpPr/>
            <p:nvPr/>
          </p:nvSpPr>
          <p:spPr>
            <a:xfrm>
              <a:off x="5992546" y="1052941"/>
              <a:ext cx="1067501" cy="3657600"/>
            </a:xfrm>
            <a:prstGeom prst="homePlate">
              <a:avLst>
                <a:gd name="adj" fmla="val 9433"/>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Arial" panose="020B0604020202020204" pitchFamily="34" charset="0"/>
                <a:cs typeface="Arial" panose="020B0604020202020204" pitchFamily="34" charset="0"/>
              </a:endParaRPr>
            </a:p>
          </p:txBody>
        </p:sp>
        <p:sp>
          <p:nvSpPr>
            <p:cNvPr id="9" name="Arrow: Pentagon 8">
              <a:extLst>
                <a:ext uri="{FF2B5EF4-FFF2-40B4-BE49-F238E27FC236}">
                  <a16:creationId xmlns:a16="http://schemas.microsoft.com/office/drawing/2014/main" id="{5732BD2F-FF79-40E0-979A-A9B17F54D0DD}"/>
                </a:ext>
              </a:extLst>
            </p:cNvPr>
            <p:cNvSpPr/>
            <p:nvPr/>
          </p:nvSpPr>
          <p:spPr>
            <a:xfrm>
              <a:off x="6952049" y="1052941"/>
              <a:ext cx="2857799" cy="3657600"/>
            </a:xfrm>
            <a:prstGeom prst="homePlate">
              <a:avLst>
                <a:gd name="adj" fmla="val 9433"/>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b="1" dirty="0">
                <a:latin typeface="Arial" panose="020B0604020202020204" pitchFamily="34" charset="0"/>
                <a:cs typeface="Arial" panose="020B0604020202020204" pitchFamily="34" charset="0"/>
              </a:endParaRPr>
            </a:p>
            <a:p>
              <a:pPr algn="ctr"/>
              <a:r>
                <a:rPr lang="en-US" sz="1600" b="1" dirty="0">
                  <a:latin typeface="Arial" panose="020B0604020202020204" pitchFamily="34" charset="0"/>
                  <a:cs typeface="Arial" panose="020B0604020202020204" pitchFamily="34" charset="0"/>
                </a:rPr>
                <a:t>Implementation of Additional MIS Reports Automation, Dashboards, Scorecards, Analytics</a:t>
              </a:r>
            </a:p>
            <a:p>
              <a:pPr algn="ctr"/>
              <a:endParaRPr lang="en-US" sz="16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HR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IT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PMO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Marketing, Operations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Updating MIS Reports &amp; previous Dashboards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Customer &amp; Marketing Analytics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Risk and Product Analytics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Predictive Analytics in Finance &amp; HR</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Training &amp; Documentation</a:t>
              </a:r>
            </a:p>
            <a:p>
              <a:pPr algn="ct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E2C0EA97-3038-444E-B9AF-4A288303F0E3}"/>
              </a:ext>
            </a:extLst>
          </p:cNvPr>
          <p:cNvGrpSpPr/>
          <p:nvPr/>
        </p:nvGrpSpPr>
        <p:grpSpPr>
          <a:xfrm>
            <a:off x="2702503" y="2623850"/>
            <a:ext cx="3253177" cy="3657600"/>
            <a:chOff x="3247197" y="1038610"/>
            <a:chExt cx="2787843" cy="2271394"/>
          </a:xfrm>
        </p:grpSpPr>
        <p:sp>
          <p:nvSpPr>
            <p:cNvPr id="11" name="Arrow: Pentagon 10">
              <a:extLst>
                <a:ext uri="{FF2B5EF4-FFF2-40B4-BE49-F238E27FC236}">
                  <a16:creationId xmlns:a16="http://schemas.microsoft.com/office/drawing/2014/main" id="{C623FDA7-66BA-476C-B9AD-2B7DCCC4D117}"/>
                </a:ext>
              </a:extLst>
            </p:cNvPr>
            <p:cNvSpPr/>
            <p:nvPr/>
          </p:nvSpPr>
          <p:spPr>
            <a:xfrm>
              <a:off x="3247197" y="1038610"/>
              <a:ext cx="1069045" cy="2271394"/>
            </a:xfrm>
            <a:prstGeom prst="homePlate">
              <a:avLst>
                <a:gd name="adj" fmla="val 943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2" name="Arrow: Pentagon 11">
              <a:extLst>
                <a:ext uri="{FF2B5EF4-FFF2-40B4-BE49-F238E27FC236}">
                  <a16:creationId xmlns:a16="http://schemas.microsoft.com/office/drawing/2014/main" id="{BE424AC0-681A-4A9D-850D-590D4EAF0F0E}"/>
                </a:ext>
              </a:extLst>
            </p:cNvPr>
            <p:cNvSpPr/>
            <p:nvPr/>
          </p:nvSpPr>
          <p:spPr>
            <a:xfrm>
              <a:off x="3657600" y="1038610"/>
              <a:ext cx="2377440" cy="2271394"/>
            </a:xfrm>
            <a:prstGeom prst="homePlate">
              <a:avLst>
                <a:gd name="adj" fmla="val 943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b="1" dirty="0">
                <a:latin typeface="Arial" panose="020B0604020202020204" pitchFamily="34" charset="0"/>
                <a:cs typeface="Arial" panose="020B0604020202020204" pitchFamily="34" charset="0"/>
              </a:endParaRPr>
            </a:p>
            <a:p>
              <a:pPr algn="ctr"/>
              <a:r>
                <a:rPr lang="en-US" sz="1600" b="1" dirty="0">
                  <a:latin typeface="Arial" panose="020B0604020202020204" pitchFamily="34" charset="0"/>
                  <a:cs typeface="Arial" panose="020B0604020202020204" pitchFamily="34" charset="0"/>
                </a:rPr>
                <a:t>Implementation of Additional MIS Reports Automation, Dashboards, Scorecards</a:t>
              </a:r>
            </a:p>
            <a:p>
              <a:pPr marL="171450" indent="-171450">
                <a:buFont typeface="Arial" panose="020B0604020202020204" pitchFamily="34" charset="0"/>
                <a:buChar char="•"/>
              </a:pPr>
              <a:endParaRPr lang="en-US" sz="1200" b="1"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Finance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Risk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Product &amp; Portfolio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Remedial &amp; Collections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Customer 360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Cust. Exp. Dashboard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Balanced Scorecard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Training &amp; Documentation</a:t>
              </a:r>
              <a:endParaRPr lang="en-US" sz="1600" b="1" dirty="0">
                <a:latin typeface="Arial" panose="020B0604020202020204" pitchFamily="34" charset="0"/>
                <a:cs typeface="Arial" panose="020B0604020202020204" pitchFamily="34" charset="0"/>
              </a:endParaRPr>
            </a:p>
          </p:txBody>
        </p:sp>
      </p:grpSp>
      <p:sp>
        <p:nvSpPr>
          <p:cNvPr id="13" name="Arrow: Pentagon 12">
            <a:extLst>
              <a:ext uri="{FF2B5EF4-FFF2-40B4-BE49-F238E27FC236}">
                <a16:creationId xmlns:a16="http://schemas.microsoft.com/office/drawing/2014/main" id="{3F12C596-650F-4084-AF1E-AA2FFE334A21}"/>
              </a:ext>
            </a:extLst>
          </p:cNvPr>
          <p:cNvSpPr/>
          <p:nvPr/>
        </p:nvSpPr>
        <p:spPr>
          <a:xfrm>
            <a:off x="150097" y="2631367"/>
            <a:ext cx="3036563" cy="3657600"/>
          </a:xfrm>
          <a:prstGeom prst="homePlate">
            <a:avLst>
              <a:gd name="adj" fmla="val 9433"/>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b="1" dirty="0">
              <a:latin typeface="Arial" panose="020B0604020202020204" pitchFamily="34" charset="0"/>
              <a:cs typeface="Arial" panose="020B0604020202020204" pitchFamily="34" charset="0"/>
            </a:endParaRPr>
          </a:p>
          <a:p>
            <a:pPr algn="ctr"/>
            <a:r>
              <a:rPr lang="en-US" sz="1600" b="1" dirty="0">
                <a:latin typeface="Arial" panose="020B0604020202020204" pitchFamily="34" charset="0"/>
                <a:cs typeface="Arial" panose="020B0604020202020204" pitchFamily="34" charset="0"/>
              </a:rPr>
              <a:t>Discovery (Due-Diligence) </a:t>
            </a:r>
          </a:p>
          <a:p>
            <a:pPr algn="ctr"/>
            <a:r>
              <a:rPr lang="en-US" sz="1400" b="1" dirty="0">
                <a:solidFill>
                  <a:schemeClr val="bg1">
                    <a:lumMod val="95000"/>
                  </a:schemeClr>
                </a:solidFill>
                <a:latin typeface="Arial" panose="020B0604020202020204" pitchFamily="34" charset="0"/>
                <a:cs typeface="Arial" panose="020B0604020202020204" pitchFamily="34" charset="0"/>
              </a:rPr>
              <a:t>(Initial 6 Weeks in Phase 1)</a:t>
            </a:r>
          </a:p>
          <a:p>
            <a:pPr algn="ctr"/>
            <a:r>
              <a:rPr lang="en-US" sz="1400" b="1" dirty="0">
                <a:solidFill>
                  <a:schemeClr val="bg1">
                    <a:lumMod val="95000"/>
                  </a:schemeClr>
                </a:solidFill>
                <a:latin typeface="Arial" panose="020B0604020202020204" pitchFamily="34" charset="0"/>
                <a:cs typeface="Arial" panose="020B0604020202020204" pitchFamily="34" charset="0"/>
              </a:rPr>
              <a:t>and</a:t>
            </a:r>
            <a:r>
              <a:rPr lang="en-US" sz="1600" b="1" dirty="0">
                <a:solidFill>
                  <a:schemeClr val="bg1">
                    <a:lumMod val="95000"/>
                  </a:schemeClr>
                </a:solidFill>
                <a:latin typeface="Arial" panose="020B0604020202020204" pitchFamily="34" charset="0"/>
                <a:cs typeface="Arial" panose="020B0604020202020204" pitchFamily="34" charset="0"/>
              </a:rPr>
              <a:t> </a:t>
            </a:r>
          </a:p>
          <a:p>
            <a:pPr algn="ctr"/>
            <a:r>
              <a:rPr lang="en-US" sz="1600" b="1" dirty="0">
                <a:latin typeface="Arial" panose="020B0604020202020204" pitchFamily="34" charset="0"/>
                <a:cs typeface="Arial" panose="020B0604020202020204" pitchFamily="34" charset="0"/>
              </a:rPr>
              <a:t>Implementation of MIS Reports Automation</a:t>
            </a:r>
          </a:p>
          <a:p>
            <a:pPr algn="ctr"/>
            <a:endParaRPr lang="en-US" sz="1600" b="1"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Data, Tools, Tech. Stack</a:t>
            </a:r>
          </a:p>
          <a:p>
            <a:pPr marL="171450" lvl="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Domain knowledge</a:t>
            </a:r>
          </a:p>
          <a:p>
            <a:pPr marL="171450" lvl="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Automation of 30 MIS Reports</a:t>
            </a:r>
          </a:p>
          <a:p>
            <a:pPr marL="171450" lvl="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5 Dashboards (CEO, Wholesale, Retail, Islamic and Digital)</a:t>
            </a:r>
          </a:p>
          <a:p>
            <a:pPr marL="171450" lvl="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Building DWH</a:t>
            </a:r>
          </a:p>
          <a:p>
            <a:pPr marL="171450" lvl="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Training &amp; Documentation</a:t>
            </a:r>
            <a:endParaRPr lang="en-US" sz="16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C809579-F699-4E37-8A80-294E916A63DD}"/>
              </a:ext>
            </a:extLst>
          </p:cNvPr>
          <p:cNvSpPr txBox="1"/>
          <p:nvPr/>
        </p:nvSpPr>
        <p:spPr>
          <a:xfrm>
            <a:off x="1207247" y="2283626"/>
            <a:ext cx="95891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Phase 1</a:t>
            </a:r>
          </a:p>
        </p:txBody>
      </p:sp>
      <p:sp>
        <p:nvSpPr>
          <p:cNvPr id="15" name="TextBox 14">
            <a:extLst>
              <a:ext uri="{FF2B5EF4-FFF2-40B4-BE49-F238E27FC236}">
                <a16:creationId xmlns:a16="http://schemas.microsoft.com/office/drawing/2014/main" id="{6AB96795-F6AE-4421-818B-83EF0EAC883D}"/>
              </a:ext>
            </a:extLst>
          </p:cNvPr>
          <p:cNvSpPr txBox="1"/>
          <p:nvPr/>
        </p:nvSpPr>
        <p:spPr>
          <a:xfrm>
            <a:off x="3888815" y="2283626"/>
            <a:ext cx="95891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Phase 2</a:t>
            </a:r>
          </a:p>
        </p:txBody>
      </p:sp>
      <p:sp>
        <p:nvSpPr>
          <p:cNvPr id="16" name="TextBox 15">
            <a:extLst>
              <a:ext uri="{FF2B5EF4-FFF2-40B4-BE49-F238E27FC236}">
                <a16:creationId xmlns:a16="http://schemas.microsoft.com/office/drawing/2014/main" id="{C4B975D2-175A-4959-B0E7-DE2CC4BB6382}"/>
              </a:ext>
            </a:extLst>
          </p:cNvPr>
          <p:cNvSpPr txBox="1"/>
          <p:nvPr/>
        </p:nvSpPr>
        <p:spPr>
          <a:xfrm>
            <a:off x="9385852" y="2286631"/>
            <a:ext cx="95891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Phase 4</a:t>
            </a:r>
          </a:p>
        </p:txBody>
      </p:sp>
      <p:sp>
        <p:nvSpPr>
          <p:cNvPr id="17" name="Content Placeholder 2">
            <a:extLst>
              <a:ext uri="{FF2B5EF4-FFF2-40B4-BE49-F238E27FC236}">
                <a16:creationId xmlns:a16="http://schemas.microsoft.com/office/drawing/2014/main" id="{5C42FAB2-35BC-4554-984B-43C3FB3C9E7D}"/>
              </a:ext>
            </a:extLst>
          </p:cNvPr>
          <p:cNvSpPr txBox="1">
            <a:spLocks/>
          </p:cNvSpPr>
          <p:nvPr/>
        </p:nvSpPr>
        <p:spPr>
          <a:xfrm>
            <a:off x="4229439" y="6198484"/>
            <a:ext cx="1823887" cy="33587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Wingdings" panose="05000000000000000000" pitchFamily="2" charset="2"/>
              <a:buNone/>
              <a:defRPr sz="1600" kern="1200">
                <a:solidFill>
                  <a:schemeClr val="bg1"/>
                </a:solidFill>
                <a:effectLst/>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50" dirty="0">
                <a:solidFill>
                  <a:schemeClr val="bg1">
                    <a:lumMod val="50000"/>
                  </a:schemeClr>
                </a:solidFill>
              </a:rPr>
              <a:t>LatentView Confidential</a:t>
            </a:r>
          </a:p>
        </p:txBody>
      </p:sp>
      <p:cxnSp>
        <p:nvCxnSpPr>
          <p:cNvPr id="18" name="Straight Connector 17">
            <a:extLst>
              <a:ext uri="{FF2B5EF4-FFF2-40B4-BE49-F238E27FC236}">
                <a16:creationId xmlns:a16="http://schemas.microsoft.com/office/drawing/2014/main" id="{22302A77-580F-4265-8602-B27FE5B79CD2}"/>
              </a:ext>
            </a:extLst>
          </p:cNvPr>
          <p:cNvCxnSpPr>
            <a:cxnSpLocks/>
          </p:cNvCxnSpPr>
          <p:nvPr/>
        </p:nvCxnSpPr>
        <p:spPr>
          <a:xfrm>
            <a:off x="257614" y="6365264"/>
            <a:ext cx="10767292" cy="0"/>
          </a:xfrm>
          <a:prstGeom prst="line">
            <a:avLst/>
          </a:prstGeom>
          <a:ln w="254000" cap="rnd">
            <a:roun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0A9F35C-10F4-47D4-A00B-E4F6938159F3}"/>
              </a:ext>
            </a:extLst>
          </p:cNvPr>
          <p:cNvSpPr/>
          <p:nvPr/>
        </p:nvSpPr>
        <p:spPr>
          <a:xfrm>
            <a:off x="1366086" y="6111146"/>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12B961E-62FB-4D3D-B5C4-15CD60CEF726}"/>
              </a:ext>
            </a:extLst>
          </p:cNvPr>
          <p:cNvSpPr/>
          <p:nvPr/>
        </p:nvSpPr>
        <p:spPr>
          <a:xfrm>
            <a:off x="3888815" y="6137212"/>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0A97312-F06F-4369-BC5F-E63AF9061961}"/>
              </a:ext>
            </a:extLst>
          </p:cNvPr>
          <p:cNvSpPr/>
          <p:nvPr/>
        </p:nvSpPr>
        <p:spPr>
          <a:xfrm>
            <a:off x="6744112" y="6137212"/>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87106D0-4494-49C7-9968-BE126753BFC6}"/>
              </a:ext>
            </a:extLst>
          </p:cNvPr>
          <p:cNvSpPr/>
          <p:nvPr/>
        </p:nvSpPr>
        <p:spPr>
          <a:xfrm>
            <a:off x="9637259" y="6113737"/>
            <a:ext cx="456104" cy="456104"/>
          </a:xfrm>
          <a:prstGeom prst="ellipse">
            <a:avLst/>
          </a:prstGeom>
          <a:ln>
            <a:solidFill>
              <a:schemeClr val="accent1"/>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C91C192-D5A3-481C-B128-192967067B8E}"/>
              </a:ext>
            </a:extLst>
          </p:cNvPr>
          <p:cNvSpPr txBox="1"/>
          <p:nvPr/>
        </p:nvSpPr>
        <p:spPr>
          <a:xfrm>
            <a:off x="6492019" y="2283626"/>
            <a:ext cx="958917"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Phase 3</a:t>
            </a:r>
          </a:p>
        </p:txBody>
      </p:sp>
      <p:sp>
        <p:nvSpPr>
          <p:cNvPr id="35" name="Rectangle 34">
            <a:extLst>
              <a:ext uri="{FF2B5EF4-FFF2-40B4-BE49-F238E27FC236}">
                <a16:creationId xmlns:a16="http://schemas.microsoft.com/office/drawing/2014/main" id="{B8479AEB-1B50-4B60-8E89-67E0D0B802BF}"/>
              </a:ext>
            </a:extLst>
          </p:cNvPr>
          <p:cNvSpPr/>
          <p:nvPr/>
        </p:nvSpPr>
        <p:spPr>
          <a:xfrm>
            <a:off x="157274" y="2293031"/>
            <a:ext cx="958917" cy="338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Track 2</a:t>
            </a:r>
            <a:endParaRPr lang="en-IN" sz="14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152923E8-3C6C-49D7-BC16-2B54B95CCE45}"/>
              </a:ext>
            </a:extLst>
          </p:cNvPr>
          <p:cNvSpPr/>
          <p:nvPr/>
        </p:nvSpPr>
        <p:spPr>
          <a:xfrm>
            <a:off x="179593" y="645138"/>
            <a:ext cx="958917" cy="338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Track 1</a:t>
            </a:r>
            <a:endParaRPr lang="en-IN" sz="14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6EF58B7D-B808-468C-89AD-E3CC58B3BCCB}"/>
              </a:ext>
            </a:extLst>
          </p:cNvPr>
          <p:cNvSpPr/>
          <p:nvPr/>
        </p:nvSpPr>
        <p:spPr>
          <a:xfrm>
            <a:off x="179593" y="983450"/>
            <a:ext cx="10940304" cy="106888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0" name="Straight Connector 39">
            <a:extLst>
              <a:ext uri="{FF2B5EF4-FFF2-40B4-BE49-F238E27FC236}">
                <a16:creationId xmlns:a16="http://schemas.microsoft.com/office/drawing/2014/main" id="{58D0438A-9E37-4F72-A85D-9E3C28C57534}"/>
              </a:ext>
            </a:extLst>
          </p:cNvPr>
          <p:cNvCxnSpPr/>
          <p:nvPr/>
        </p:nvCxnSpPr>
        <p:spPr>
          <a:xfrm>
            <a:off x="3888815" y="968702"/>
            <a:ext cx="0" cy="10688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8118A7-8B4C-47E4-861B-ABBED40FED22}"/>
              </a:ext>
            </a:extLst>
          </p:cNvPr>
          <p:cNvCxnSpPr/>
          <p:nvPr/>
        </p:nvCxnSpPr>
        <p:spPr>
          <a:xfrm>
            <a:off x="7450936" y="1019643"/>
            <a:ext cx="0" cy="10688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9B3468-AF9C-4823-B001-533124155321}"/>
              </a:ext>
            </a:extLst>
          </p:cNvPr>
          <p:cNvSpPr txBox="1"/>
          <p:nvPr/>
        </p:nvSpPr>
        <p:spPr>
          <a:xfrm>
            <a:off x="1236743" y="637522"/>
            <a:ext cx="988315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Providing Thought Leadership and Consultative Engagement across 4 Phases</a:t>
            </a:r>
          </a:p>
        </p:txBody>
      </p:sp>
      <p:sp>
        <p:nvSpPr>
          <p:cNvPr id="44" name="Rectangle 43">
            <a:extLst>
              <a:ext uri="{FF2B5EF4-FFF2-40B4-BE49-F238E27FC236}">
                <a16:creationId xmlns:a16="http://schemas.microsoft.com/office/drawing/2014/main" id="{3DB149CD-E448-4DE8-B914-D5DA88D62784}"/>
              </a:ext>
            </a:extLst>
          </p:cNvPr>
          <p:cNvSpPr/>
          <p:nvPr/>
        </p:nvSpPr>
        <p:spPr>
          <a:xfrm>
            <a:off x="1632939" y="990824"/>
            <a:ext cx="949632" cy="284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4">
                    <a:lumMod val="50000"/>
                  </a:schemeClr>
                </a:solidFill>
                <a:latin typeface="Arial" panose="020B0604020202020204" pitchFamily="34" charset="0"/>
                <a:cs typeface="Arial" panose="020B0604020202020204" pitchFamily="34" charset="0"/>
              </a:rPr>
              <a:t>Design</a:t>
            </a:r>
            <a:endParaRPr lang="en-IN" sz="1400" b="1" dirty="0">
              <a:solidFill>
                <a:schemeClr val="accent4">
                  <a:lumMod val="50000"/>
                </a:schemeClr>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1DD9F7D-75B5-4DC1-B221-318C9419CA30}"/>
              </a:ext>
            </a:extLst>
          </p:cNvPr>
          <p:cNvSpPr/>
          <p:nvPr/>
        </p:nvSpPr>
        <p:spPr>
          <a:xfrm>
            <a:off x="5174929" y="1006782"/>
            <a:ext cx="949632" cy="284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90000"/>
                    <a:lumOff val="10000"/>
                  </a:schemeClr>
                </a:solidFill>
                <a:latin typeface="Arial" panose="020B0604020202020204" pitchFamily="34" charset="0"/>
                <a:cs typeface="Arial" panose="020B0604020202020204" pitchFamily="34" charset="0"/>
              </a:rPr>
              <a:t>Build</a:t>
            </a:r>
            <a:endParaRPr lang="en-IN" sz="1400" b="1" dirty="0">
              <a:solidFill>
                <a:schemeClr val="accent6">
                  <a:lumMod val="90000"/>
                  <a:lumOff val="10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575244D-6000-431F-880F-AEB146EFA860}"/>
              </a:ext>
            </a:extLst>
          </p:cNvPr>
          <p:cNvSpPr/>
          <p:nvPr/>
        </p:nvSpPr>
        <p:spPr>
          <a:xfrm>
            <a:off x="8810601" y="983450"/>
            <a:ext cx="949632" cy="284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lumMod val="50000"/>
                  </a:schemeClr>
                </a:solidFill>
                <a:latin typeface="Arial" panose="020B0604020202020204" pitchFamily="34" charset="0"/>
                <a:cs typeface="Arial" panose="020B0604020202020204" pitchFamily="34" charset="0"/>
              </a:rPr>
              <a:t>Sustain</a:t>
            </a:r>
            <a:endParaRPr lang="en-IN" sz="1400" b="1" dirty="0">
              <a:solidFill>
                <a:schemeClr val="accent2">
                  <a:lumMod val="50000"/>
                </a:schemeClr>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E4F82C91-6ACF-445C-B917-2BE0F416E0AE}"/>
              </a:ext>
            </a:extLst>
          </p:cNvPr>
          <p:cNvSpPr/>
          <p:nvPr/>
        </p:nvSpPr>
        <p:spPr>
          <a:xfrm>
            <a:off x="296945" y="1268135"/>
            <a:ext cx="3474518" cy="646331"/>
          </a:xfrm>
          <a:prstGeom prst="rect">
            <a:avLst/>
          </a:prstGeom>
        </p:spPr>
        <p:txBody>
          <a:bodyPr wrap="square">
            <a:spAutoFit/>
          </a:bodyPr>
          <a:lstStyle/>
          <a:p>
            <a:r>
              <a:rPr lang="en-US" sz="1200" dirty="0">
                <a:latin typeface="Arial" panose="020B0604020202020204" pitchFamily="34" charset="0"/>
                <a:ea typeface="Calibri" panose="020F0502020204030204" pitchFamily="34" charset="0"/>
                <a:cs typeface="Arial" panose="020B0604020202020204" pitchFamily="34" charset="0"/>
              </a:rPr>
              <a:t>Strategic assessment of existing setup, study existing data, business processes, IT processes, and prepare Gap Analysis etc. </a:t>
            </a:r>
            <a:endParaRPr lang="en-IN" sz="1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0D8AC58F-BBE5-45A0-A1E3-0D820130282F}"/>
              </a:ext>
            </a:extLst>
          </p:cNvPr>
          <p:cNvSpPr/>
          <p:nvPr/>
        </p:nvSpPr>
        <p:spPr>
          <a:xfrm>
            <a:off x="3890995" y="1290997"/>
            <a:ext cx="3648049" cy="646331"/>
          </a:xfrm>
          <a:prstGeom prst="rect">
            <a:avLst/>
          </a:prstGeom>
        </p:spPr>
        <p:txBody>
          <a:bodyPr wrap="square">
            <a:spAutoFit/>
          </a:bodyPr>
          <a:lstStyle/>
          <a:p>
            <a:r>
              <a:rPr lang="en-US" sz="1200" dirty="0">
                <a:latin typeface="Arial" panose="020B0604020202020204" pitchFamily="34" charset="0"/>
                <a:ea typeface="Calibri" panose="020F0502020204030204" pitchFamily="34" charset="0"/>
                <a:cs typeface="Arial" panose="020B0604020202020204" pitchFamily="34" charset="0"/>
              </a:rPr>
              <a:t>Delivery of Reports, Dashboards, Scorecards as part of Agile sprints. Facilitating Change Management and Reporting &amp; Communication</a:t>
            </a:r>
            <a:endParaRPr lang="en-IN" sz="12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5B85C88-F8B9-4801-86A8-EA12C9A07443}"/>
              </a:ext>
            </a:extLst>
          </p:cNvPr>
          <p:cNvSpPr/>
          <p:nvPr/>
        </p:nvSpPr>
        <p:spPr>
          <a:xfrm>
            <a:off x="7571207" y="1273197"/>
            <a:ext cx="3474518" cy="646331"/>
          </a:xfrm>
          <a:prstGeom prst="rect">
            <a:avLst/>
          </a:prstGeom>
        </p:spPr>
        <p:txBody>
          <a:bodyPr wrap="square">
            <a:spAutoFit/>
          </a:bodyPr>
          <a:lstStyle/>
          <a:p>
            <a:r>
              <a:rPr lang="en-US" sz="1200" dirty="0">
                <a:latin typeface="Arial" panose="020B0604020202020204" pitchFamily="34" charset="0"/>
                <a:ea typeface="Calibri" panose="020F0502020204030204" pitchFamily="34" charset="0"/>
                <a:cs typeface="Arial" panose="020B0604020202020204" pitchFamily="34" charset="0"/>
              </a:rPr>
              <a:t>Creating and delivering Training materials, User manuals, Knowledge Management, Capability Building etc. </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068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84AA8A-5FA5-4B0D-9A8B-E822BA88A8BC}"/>
              </a:ext>
            </a:extLst>
          </p:cNvPr>
          <p:cNvSpPr>
            <a:spLocks noGrp="1"/>
          </p:cNvSpPr>
          <p:nvPr>
            <p:ph sz="quarter" idx="10"/>
          </p:nvPr>
        </p:nvSpPr>
        <p:spPr>
          <a:xfrm>
            <a:off x="2641601" y="2347686"/>
            <a:ext cx="6450845" cy="914400"/>
          </a:xfrm>
        </p:spPr>
        <p:txBody>
          <a:bodyPr/>
          <a:lstStyle/>
          <a:p>
            <a:r>
              <a:rPr lang="en-US" dirty="0"/>
              <a:t>LatentView’s Proposed Approach and Methodology</a:t>
            </a:r>
          </a:p>
        </p:txBody>
      </p:sp>
    </p:spTree>
    <p:extLst>
      <p:ext uri="{BB962C8B-B14F-4D97-AF65-F5344CB8AC3E}">
        <p14:creationId xmlns:p14="http://schemas.microsoft.com/office/powerpoint/2010/main" val="3044891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F88D3B97-9A41-42EE-AB9B-C50D43825CAA}"/>
              </a:ext>
            </a:extLst>
          </p:cNvPr>
          <p:cNvCxnSpPr>
            <a:cxnSpLocks/>
          </p:cNvCxnSpPr>
          <p:nvPr/>
        </p:nvCxnSpPr>
        <p:spPr>
          <a:xfrm flipH="1" flipV="1">
            <a:off x="9013892" y="1574744"/>
            <a:ext cx="13245" cy="4777992"/>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FF4B1F-CAE0-45C4-A3DF-D5E4A3AD1903}"/>
              </a:ext>
            </a:extLst>
          </p:cNvPr>
          <p:cNvCxnSpPr>
            <a:cxnSpLocks/>
          </p:cNvCxnSpPr>
          <p:nvPr/>
        </p:nvCxnSpPr>
        <p:spPr>
          <a:xfrm flipH="1" flipV="1">
            <a:off x="7822983" y="1495021"/>
            <a:ext cx="13245" cy="4777992"/>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E6277C-477A-4E89-8379-C251D2C621BB}"/>
              </a:ext>
            </a:extLst>
          </p:cNvPr>
          <p:cNvCxnSpPr>
            <a:cxnSpLocks/>
          </p:cNvCxnSpPr>
          <p:nvPr/>
        </p:nvCxnSpPr>
        <p:spPr>
          <a:xfrm flipH="1" flipV="1">
            <a:off x="4421209" y="1520165"/>
            <a:ext cx="1" cy="4763703"/>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47DCDF-A270-43A2-8586-3319E6FC1D26}"/>
              </a:ext>
            </a:extLst>
          </p:cNvPr>
          <p:cNvCxnSpPr>
            <a:cxnSpLocks/>
          </p:cNvCxnSpPr>
          <p:nvPr/>
        </p:nvCxnSpPr>
        <p:spPr>
          <a:xfrm flipH="1" flipV="1">
            <a:off x="6119857" y="1505876"/>
            <a:ext cx="13245" cy="4777992"/>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597C54-8027-4A0A-B00D-EE1AD8BF7CF2}"/>
              </a:ext>
            </a:extLst>
          </p:cNvPr>
          <p:cNvCxnSpPr>
            <a:cxnSpLocks/>
          </p:cNvCxnSpPr>
          <p:nvPr/>
        </p:nvCxnSpPr>
        <p:spPr>
          <a:xfrm flipV="1">
            <a:off x="10621310" y="1505876"/>
            <a:ext cx="72905" cy="446383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907C832-F856-4603-99A2-F0F13D038873}"/>
              </a:ext>
            </a:extLst>
          </p:cNvPr>
          <p:cNvCxnSpPr>
            <a:cxnSpLocks/>
          </p:cNvCxnSpPr>
          <p:nvPr/>
        </p:nvCxnSpPr>
        <p:spPr>
          <a:xfrm flipH="1" flipV="1">
            <a:off x="2729518" y="1520165"/>
            <a:ext cx="1" cy="4763704"/>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35847" y="43195"/>
            <a:ext cx="11920306" cy="431068"/>
          </a:xfrm>
        </p:spPr>
        <p:txBody>
          <a:bodyPr/>
          <a:lstStyle/>
          <a:p>
            <a:r>
              <a:rPr lang="en-US" sz="2800" dirty="0"/>
              <a:t>Proposed Implementation Approach and Timelines for Sohar International</a:t>
            </a:r>
          </a:p>
        </p:txBody>
      </p:sp>
      <p:grpSp>
        <p:nvGrpSpPr>
          <p:cNvPr id="4" name="Group 3">
            <a:extLst>
              <a:ext uri="{FF2B5EF4-FFF2-40B4-BE49-F238E27FC236}">
                <a16:creationId xmlns:a16="http://schemas.microsoft.com/office/drawing/2014/main" id="{315ECF78-C3CD-45DA-88B1-883DE9D1840E}"/>
              </a:ext>
            </a:extLst>
          </p:cNvPr>
          <p:cNvGrpSpPr/>
          <p:nvPr/>
        </p:nvGrpSpPr>
        <p:grpSpPr>
          <a:xfrm>
            <a:off x="434884" y="1610829"/>
            <a:ext cx="10683229" cy="4545856"/>
            <a:chOff x="1074131" y="1275370"/>
            <a:chExt cx="9438839" cy="5242369"/>
          </a:xfrm>
        </p:grpSpPr>
        <p:sp>
          <p:nvSpPr>
            <p:cNvPr id="13" name="Arrow: Up 12">
              <a:extLst>
                <a:ext uri="{FF2B5EF4-FFF2-40B4-BE49-F238E27FC236}">
                  <a16:creationId xmlns:a16="http://schemas.microsoft.com/office/drawing/2014/main" id="{1031905F-8F74-497B-AB24-46D644EC7F5C}"/>
                </a:ext>
              </a:extLst>
            </p:cNvPr>
            <p:cNvSpPr/>
            <p:nvPr/>
          </p:nvSpPr>
          <p:spPr>
            <a:xfrm>
              <a:off x="1074131" y="1275370"/>
              <a:ext cx="669035" cy="475759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sz="1600" dirty="0">
                <a:latin typeface="Arial" panose="020B0604020202020204" pitchFamily="34" charset="0"/>
                <a:cs typeface="Arial" panose="020B0604020202020204" pitchFamily="34" charset="0"/>
              </a:endParaRPr>
            </a:p>
          </p:txBody>
        </p:sp>
        <p:sp>
          <p:nvSpPr>
            <p:cNvPr id="12" name="Arrow: Right 11">
              <a:extLst>
                <a:ext uri="{FF2B5EF4-FFF2-40B4-BE49-F238E27FC236}">
                  <a16:creationId xmlns:a16="http://schemas.microsoft.com/office/drawing/2014/main" id="{A7379954-A1AC-435A-AC8A-2898D106C395}"/>
                </a:ext>
              </a:extLst>
            </p:cNvPr>
            <p:cNvSpPr/>
            <p:nvPr/>
          </p:nvSpPr>
          <p:spPr>
            <a:xfrm>
              <a:off x="1247453" y="5862851"/>
              <a:ext cx="9265517" cy="6548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F95BB4A3-F761-4990-9D13-EB351A635998}"/>
              </a:ext>
            </a:extLst>
          </p:cNvPr>
          <p:cNvSpPr txBox="1"/>
          <p:nvPr/>
        </p:nvSpPr>
        <p:spPr>
          <a:xfrm rot="16200000">
            <a:off x="-673017" y="3510020"/>
            <a:ext cx="2092558" cy="246221"/>
          </a:xfrm>
          <a:prstGeom prst="rect">
            <a:avLst/>
          </a:prstGeom>
          <a:noFill/>
        </p:spPr>
        <p:txBody>
          <a:bodyPr wrap="square" lIns="0" tIns="0" rIns="0" bIns="0" rtlCol="0">
            <a:spAutoFit/>
          </a:bodyPr>
          <a:lstStyle/>
          <a:p>
            <a:pPr algn="ctr"/>
            <a:r>
              <a:rPr lang="en-IN" sz="1600" b="1" dirty="0">
                <a:solidFill>
                  <a:schemeClr val="accent1"/>
                </a:solidFill>
                <a:latin typeface="Arial" panose="020B0604020202020204" pitchFamily="34" charset="0"/>
                <a:cs typeface="Arial" panose="020B0604020202020204" pitchFamily="34" charset="0"/>
              </a:rPr>
              <a:t>Analytics Maturity</a:t>
            </a:r>
          </a:p>
        </p:txBody>
      </p:sp>
      <p:sp>
        <p:nvSpPr>
          <p:cNvPr id="33" name="TextBox 32">
            <a:extLst>
              <a:ext uri="{FF2B5EF4-FFF2-40B4-BE49-F238E27FC236}">
                <a16:creationId xmlns:a16="http://schemas.microsoft.com/office/drawing/2014/main" id="{1ACF0C0E-71C5-426D-AF16-8B4E82DD0DC7}"/>
              </a:ext>
            </a:extLst>
          </p:cNvPr>
          <p:cNvSpPr txBox="1"/>
          <p:nvPr/>
        </p:nvSpPr>
        <p:spPr>
          <a:xfrm rot="16200000">
            <a:off x="183488" y="4896409"/>
            <a:ext cx="1296537" cy="369332"/>
          </a:xfrm>
          <a:prstGeom prst="rect">
            <a:avLst/>
          </a:prstGeom>
          <a:noFill/>
        </p:spPr>
        <p:txBody>
          <a:bodyPr wrap="square" lIns="0" tIns="0" rIns="0" bIns="0" rtlCol="0">
            <a:spAutoFit/>
          </a:bodyPr>
          <a:lstStyle/>
          <a:p>
            <a:pPr algn="ctr"/>
            <a:r>
              <a:rPr lang="en-IN" sz="1200" b="1" dirty="0">
                <a:solidFill>
                  <a:schemeClr val="bg1"/>
                </a:solidFill>
                <a:latin typeface="Arial" panose="020B0604020202020204" pitchFamily="34" charset="0"/>
                <a:cs typeface="Arial" panose="020B0604020202020204" pitchFamily="34" charset="0"/>
              </a:rPr>
              <a:t>Operational Management</a:t>
            </a:r>
          </a:p>
        </p:txBody>
      </p:sp>
      <p:sp>
        <p:nvSpPr>
          <p:cNvPr id="34" name="TextBox 33">
            <a:extLst>
              <a:ext uri="{FF2B5EF4-FFF2-40B4-BE49-F238E27FC236}">
                <a16:creationId xmlns:a16="http://schemas.microsoft.com/office/drawing/2014/main" id="{3D14AF43-1AFD-468D-8369-42E5D45787F6}"/>
              </a:ext>
            </a:extLst>
          </p:cNvPr>
          <p:cNvSpPr txBox="1"/>
          <p:nvPr/>
        </p:nvSpPr>
        <p:spPr>
          <a:xfrm rot="16200000">
            <a:off x="325400" y="3439826"/>
            <a:ext cx="988455" cy="369332"/>
          </a:xfrm>
          <a:prstGeom prst="rect">
            <a:avLst/>
          </a:prstGeom>
          <a:noFill/>
        </p:spPr>
        <p:txBody>
          <a:bodyPr wrap="square" lIns="0" tIns="0" rIns="0" bIns="0" rtlCol="0">
            <a:spAutoFit/>
          </a:bodyPr>
          <a:lstStyle/>
          <a:p>
            <a:pPr algn="ctr"/>
            <a:r>
              <a:rPr lang="en-IN" sz="1200" b="1" dirty="0">
                <a:solidFill>
                  <a:schemeClr val="bg1"/>
                </a:solidFill>
                <a:latin typeface="Arial" panose="020B0604020202020204" pitchFamily="34" charset="0"/>
                <a:cs typeface="Arial" panose="020B0604020202020204" pitchFamily="34" charset="0"/>
              </a:rPr>
              <a:t>Decision Support</a:t>
            </a:r>
          </a:p>
        </p:txBody>
      </p:sp>
      <p:sp>
        <p:nvSpPr>
          <p:cNvPr id="35" name="TextBox 34">
            <a:extLst>
              <a:ext uri="{FF2B5EF4-FFF2-40B4-BE49-F238E27FC236}">
                <a16:creationId xmlns:a16="http://schemas.microsoft.com/office/drawing/2014/main" id="{D025EA8E-4882-477F-9AD2-7CAE26B86316}"/>
              </a:ext>
            </a:extLst>
          </p:cNvPr>
          <p:cNvSpPr txBox="1"/>
          <p:nvPr/>
        </p:nvSpPr>
        <p:spPr>
          <a:xfrm rot="16200000">
            <a:off x="335804" y="2209250"/>
            <a:ext cx="988453" cy="369332"/>
          </a:xfrm>
          <a:prstGeom prst="rect">
            <a:avLst/>
          </a:prstGeom>
          <a:noFill/>
        </p:spPr>
        <p:txBody>
          <a:bodyPr wrap="square" lIns="0" tIns="0" rIns="0" bIns="0" rtlCol="0">
            <a:spAutoFit/>
          </a:bodyPr>
          <a:lstStyle/>
          <a:p>
            <a:pPr algn="ctr"/>
            <a:r>
              <a:rPr lang="en-IN" sz="1200" b="1" dirty="0">
                <a:solidFill>
                  <a:schemeClr val="bg1"/>
                </a:solidFill>
                <a:latin typeface="Arial" panose="020B0604020202020204" pitchFamily="34" charset="0"/>
                <a:cs typeface="Arial" panose="020B0604020202020204" pitchFamily="34" charset="0"/>
              </a:rPr>
              <a:t>Advanced Analytics</a:t>
            </a:r>
          </a:p>
        </p:txBody>
      </p:sp>
      <p:sp>
        <p:nvSpPr>
          <p:cNvPr id="36" name="TextBox 35">
            <a:extLst>
              <a:ext uri="{FF2B5EF4-FFF2-40B4-BE49-F238E27FC236}">
                <a16:creationId xmlns:a16="http://schemas.microsoft.com/office/drawing/2014/main" id="{81498445-AD06-4C09-8176-A04276C6894B}"/>
              </a:ext>
            </a:extLst>
          </p:cNvPr>
          <p:cNvSpPr txBox="1"/>
          <p:nvPr/>
        </p:nvSpPr>
        <p:spPr>
          <a:xfrm>
            <a:off x="1558615" y="5764404"/>
            <a:ext cx="1296537"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Phase 1</a:t>
            </a:r>
          </a:p>
        </p:txBody>
      </p:sp>
      <p:sp>
        <p:nvSpPr>
          <p:cNvPr id="37" name="TextBox 36">
            <a:extLst>
              <a:ext uri="{FF2B5EF4-FFF2-40B4-BE49-F238E27FC236}">
                <a16:creationId xmlns:a16="http://schemas.microsoft.com/office/drawing/2014/main" id="{4DCFCEC4-6388-4F78-8DA0-0F86EC152329}"/>
              </a:ext>
            </a:extLst>
          </p:cNvPr>
          <p:cNvSpPr txBox="1"/>
          <p:nvPr/>
        </p:nvSpPr>
        <p:spPr>
          <a:xfrm>
            <a:off x="2891772" y="5764404"/>
            <a:ext cx="1296537"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Phase 2</a:t>
            </a:r>
          </a:p>
        </p:txBody>
      </p:sp>
      <p:sp>
        <p:nvSpPr>
          <p:cNvPr id="38" name="TextBox 37">
            <a:extLst>
              <a:ext uri="{FF2B5EF4-FFF2-40B4-BE49-F238E27FC236}">
                <a16:creationId xmlns:a16="http://schemas.microsoft.com/office/drawing/2014/main" id="{4139A579-C74A-44B8-B525-196F9422832F}"/>
              </a:ext>
            </a:extLst>
          </p:cNvPr>
          <p:cNvSpPr txBox="1"/>
          <p:nvPr/>
        </p:nvSpPr>
        <p:spPr>
          <a:xfrm>
            <a:off x="4690270" y="5764404"/>
            <a:ext cx="1296537"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Phase 3</a:t>
            </a:r>
          </a:p>
        </p:txBody>
      </p:sp>
      <p:sp>
        <p:nvSpPr>
          <p:cNvPr id="39" name="TextBox 38">
            <a:extLst>
              <a:ext uri="{FF2B5EF4-FFF2-40B4-BE49-F238E27FC236}">
                <a16:creationId xmlns:a16="http://schemas.microsoft.com/office/drawing/2014/main" id="{19E481B7-4752-4064-AAE6-9AAF784187DF}"/>
              </a:ext>
            </a:extLst>
          </p:cNvPr>
          <p:cNvSpPr txBox="1"/>
          <p:nvPr/>
        </p:nvSpPr>
        <p:spPr>
          <a:xfrm>
            <a:off x="6411338" y="5776948"/>
            <a:ext cx="1296537"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Phase 4</a:t>
            </a:r>
          </a:p>
        </p:txBody>
      </p:sp>
      <p:cxnSp>
        <p:nvCxnSpPr>
          <p:cNvPr id="5" name="Straight Connector 4">
            <a:extLst>
              <a:ext uri="{FF2B5EF4-FFF2-40B4-BE49-F238E27FC236}">
                <a16:creationId xmlns:a16="http://schemas.microsoft.com/office/drawing/2014/main" id="{ECB41A63-1F11-441C-B6C5-4C671474AA37}"/>
              </a:ext>
            </a:extLst>
          </p:cNvPr>
          <p:cNvCxnSpPr>
            <a:cxnSpLocks/>
          </p:cNvCxnSpPr>
          <p:nvPr/>
        </p:nvCxnSpPr>
        <p:spPr>
          <a:xfrm>
            <a:off x="1043273" y="4361366"/>
            <a:ext cx="9621462"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AC11-0CB4-4ECB-8CC4-BE7202FB4196}"/>
              </a:ext>
            </a:extLst>
          </p:cNvPr>
          <p:cNvCxnSpPr>
            <a:cxnSpLocks/>
          </p:cNvCxnSpPr>
          <p:nvPr/>
        </p:nvCxnSpPr>
        <p:spPr>
          <a:xfrm>
            <a:off x="1014697" y="2887057"/>
            <a:ext cx="9621462"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D792F18-7F34-459A-B357-B29ECBA413A9}"/>
              </a:ext>
            </a:extLst>
          </p:cNvPr>
          <p:cNvSpPr/>
          <p:nvPr/>
        </p:nvSpPr>
        <p:spPr>
          <a:xfrm>
            <a:off x="1202155" y="4775792"/>
            <a:ext cx="1326454" cy="8197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MIS Canned &amp; Ad-hoc Reports</a:t>
            </a:r>
            <a:endParaRPr lang="en-IN" sz="14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AB6F2827-8A23-4B5C-8D70-46F978734A41}"/>
              </a:ext>
            </a:extLst>
          </p:cNvPr>
          <p:cNvSpPr/>
          <p:nvPr/>
        </p:nvSpPr>
        <p:spPr>
          <a:xfrm>
            <a:off x="1208996" y="4028770"/>
            <a:ext cx="1326454" cy="6441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Dashboards</a:t>
            </a:r>
            <a:endParaRPr lang="en-IN" sz="14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825F86EA-8B27-4056-A74F-4ED8350EF2F4}"/>
              </a:ext>
            </a:extLst>
          </p:cNvPr>
          <p:cNvSpPr/>
          <p:nvPr/>
        </p:nvSpPr>
        <p:spPr>
          <a:xfrm>
            <a:off x="2952301" y="4788386"/>
            <a:ext cx="1326454" cy="8197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MIS Canned &amp; Ad-hoc Reports</a:t>
            </a:r>
            <a:endParaRPr lang="en-IN" sz="14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5732CB81-2A63-4712-85E0-7CEAFE37D20B}"/>
              </a:ext>
            </a:extLst>
          </p:cNvPr>
          <p:cNvSpPr/>
          <p:nvPr/>
        </p:nvSpPr>
        <p:spPr>
          <a:xfrm>
            <a:off x="2959142" y="4041364"/>
            <a:ext cx="1326454" cy="6441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Dashboards</a:t>
            </a:r>
            <a:endParaRPr lang="en-IN" sz="14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B813D430-E639-4A2C-8CED-35311B3B5D26}"/>
              </a:ext>
            </a:extLst>
          </p:cNvPr>
          <p:cNvSpPr/>
          <p:nvPr/>
        </p:nvSpPr>
        <p:spPr>
          <a:xfrm>
            <a:off x="4660757" y="5022557"/>
            <a:ext cx="1326454" cy="5678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MIS Canned &amp; Ad-hoc Reports</a:t>
            </a:r>
            <a:endParaRPr lang="en-IN" sz="1200"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8101B1E7-0D53-4CBC-BB26-1D4A4A8E0D64}"/>
              </a:ext>
            </a:extLst>
          </p:cNvPr>
          <p:cNvSpPr/>
          <p:nvPr/>
        </p:nvSpPr>
        <p:spPr>
          <a:xfrm>
            <a:off x="4653305" y="4074580"/>
            <a:ext cx="1326454" cy="4776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Dashboards</a:t>
            </a:r>
            <a:endParaRPr lang="en-IN" sz="14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BA3FCAB-F268-452D-9529-99070FFC4E4C}"/>
              </a:ext>
            </a:extLst>
          </p:cNvPr>
          <p:cNvSpPr/>
          <p:nvPr/>
        </p:nvSpPr>
        <p:spPr>
          <a:xfrm>
            <a:off x="4682187" y="3075775"/>
            <a:ext cx="1326454" cy="7387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Scorecards</a:t>
            </a:r>
            <a:endParaRPr lang="en-IN" sz="1400"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321470A5-D518-4873-8D6B-6EAACE08A24B}"/>
              </a:ext>
            </a:extLst>
          </p:cNvPr>
          <p:cNvSpPr/>
          <p:nvPr/>
        </p:nvSpPr>
        <p:spPr>
          <a:xfrm>
            <a:off x="6360429" y="5228340"/>
            <a:ext cx="1326454" cy="3575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MIS Canned &amp; Ad-hoc Reports</a:t>
            </a:r>
            <a:endParaRPr lang="en-IN" sz="1100"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BB12126E-BB73-4E2E-AB0D-9E15E1500CF5}"/>
              </a:ext>
            </a:extLst>
          </p:cNvPr>
          <p:cNvSpPr/>
          <p:nvPr/>
        </p:nvSpPr>
        <p:spPr>
          <a:xfrm>
            <a:off x="6345525" y="4150092"/>
            <a:ext cx="1326454" cy="3575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Dashboards</a:t>
            </a:r>
            <a:endParaRPr lang="en-IN" sz="1400"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635B08A7-4686-4A96-9666-B46AFF2E573D}"/>
              </a:ext>
            </a:extLst>
          </p:cNvPr>
          <p:cNvSpPr/>
          <p:nvPr/>
        </p:nvSpPr>
        <p:spPr>
          <a:xfrm>
            <a:off x="6324327" y="1873097"/>
            <a:ext cx="1326454" cy="8819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Predictive &amp; Prescriptive Analytics</a:t>
            </a:r>
            <a:endParaRPr lang="en-IN" sz="1400"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2E18B659-3AFF-45C8-9923-32A7D81B9870}"/>
              </a:ext>
            </a:extLst>
          </p:cNvPr>
          <p:cNvSpPr/>
          <p:nvPr/>
        </p:nvSpPr>
        <p:spPr>
          <a:xfrm>
            <a:off x="6345525" y="3211743"/>
            <a:ext cx="1326454" cy="5613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Scorecards</a:t>
            </a:r>
            <a:endParaRPr lang="en-IN" sz="1400"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4FDA4DC0-CF82-44AF-98DE-5973D0148086}"/>
              </a:ext>
            </a:extLst>
          </p:cNvPr>
          <p:cNvSpPr/>
          <p:nvPr/>
        </p:nvSpPr>
        <p:spPr>
          <a:xfrm>
            <a:off x="4664121" y="2239130"/>
            <a:ext cx="1326454" cy="4395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Descriptive Analytics</a:t>
            </a:r>
            <a:endParaRPr lang="en-IN" sz="1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80514ECA-02E2-4769-BD9B-9183EFE74849}"/>
              </a:ext>
            </a:extLst>
          </p:cNvPr>
          <p:cNvSpPr txBox="1"/>
          <p:nvPr/>
        </p:nvSpPr>
        <p:spPr>
          <a:xfrm>
            <a:off x="1376426" y="6404510"/>
            <a:ext cx="1066671" cy="27699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8 months</a:t>
            </a:r>
            <a:endParaRPr lang="en-IN" sz="1200" b="1" i="1"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8A8AD7F7-1CD0-4241-9830-ABD2754D7179}"/>
              </a:ext>
            </a:extLst>
          </p:cNvPr>
          <p:cNvSpPr txBox="1"/>
          <p:nvPr/>
        </p:nvSpPr>
        <p:spPr>
          <a:xfrm>
            <a:off x="3006704" y="6412274"/>
            <a:ext cx="1066671" cy="27699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8 months</a:t>
            </a:r>
            <a:endParaRPr lang="en-IN" sz="1200" b="1" i="1"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CE8D7473-5477-4DE5-B6FC-A679C410D85F}"/>
              </a:ext>
            </a:extLst>
          </p:cNvPr>
          <p:cNvSpPr txBox="1"/>
          <p:nvPr/>
        </p:nvSpPr>
        <p:spPr>
          <a:xfrm>
            <a:off x="4805034" y="6399084"/>
            <a:ext cx="1066671" cy="27699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6 months</a:t>
            </a:r>
            <a:endParaRPr lang="en-IN" sz="1200" b="1" i="1" dirty="0">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1F9C899-2698-4F7B-A583-DDA2AA6456B4}"/>
              </a:ext>
            </a:extLst>
          </p:cNvPr>
          <p:cNvSpPr txBox="1"/>
          <p:nvPr/>
        </p:nvSpPr>
        <p:spPr>
          <a:xfrm>
            <a:off x="6486945" y="6412273"/>
            <a:ext cx="1066671" cy="27699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6 months</a:t>
            </a:r>
            <a:endParaRPr lang="en-IN" sz="1200" b="1" i="1"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FF1378E2-CA28-44D2-9121-6F31E9F82448}"/>
              </a:ext>
            </a:extLst>
          </p:cNvPr>
          <p:cNvSpPr txBox="1"/>
          <p:nvPr/>
        </p:nvSpPr>
        <p:spPr>
          <a:xfrm>
            <a:off x="434884" y="6347989"/>
            <a:ext cx="954236" cy="4616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Indicative Timelines</a:t>
            </a:r>
            <a:endParaRPr lang="en-IN" sz="1200" b="1" i="1" dirty="0">
              <a:latin typeface="Arial" panose="020B0604020202020204" pitchFamily="34" charset="0"/>
              <a:cs typeface="Arial" panose="020B0604020202020204" pitchFamily="34" charset="0"/>
            </a:endParaRPr>
          </a:p>
        </p:txBody>
      </p:sp>
      <p:sp>
        <p:nvSpPr>
          <p:cNvPr id="41" name="Rectangle: Rounded Corners 4">
            <a:extLst>
              <a:ext uri="{FF2B5EF4-FFF2-40B4-BE49-F238E27FC236}">
                <a16:creationId xmlns:a16="http://schemas.microsoft.com/office/drawing/2014/main" id="{ABA44AFD-CAEA-47A3-B30D-6DE5B369E1A1}"/>
              </a:ext>
            </a:extLst>
          </p:cNvPr>
          <p:cNvSpPr txBox="1"/>
          <p:nvPr/>
        </p:nvSpPr>
        <p:spPr>
          <a:xfrm>
            <a:off x="135847" y="659773"/>
            <a:ext cx="11897707" cy="7418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400" b="0" i="0" kern="1200" dirty="0">
                <a:solidFill>
                  <a:schemeClr val="tx1">
                    <a:lumMod val="65000"/>
                    <a:lumOff val="35000"/>
                  </a:schemeClr>
                </a:solidFill>
                <a:latin typeface="Arial" panose="020B0604020202020204" pitchFamily="34" charset="0"/>
                <a:cs typeface="Arial" panose="020B0604020202020204" pitchFamily="34" charset="0"/>
              </a:rPr>
              <a:t>LatentView understands that the Bank has proposed the Phase wise approach and the timelines in th</a:t>
            </a:r>
            <a:r>
              <a:rPr lang="en-US" sz="1400" dirty="0">
                <a:solidFill>
                  <a:schemeClr val="tx1">
                    <a:lumMod val="65000"/>
                    <a:lumOff val="35000"/>
                  </a:schemeClr>
                </a:solidFill>
                <a:latin typeface="Arial" panose="020B0604020202020204" pitchFamily="34" charset="0"/>
                <a:cs typeface="Arial" panose="020B0604020202020204" pitchFamily="34" charset="0"/>
              </a:rPr>
              <a:t>e RFP. However, given our extensive experience in executing similar large scale and complex programs with other Financial Services clients, we believe the below timeline across the Phases will help achieve the desired outcome within the 28 months program duration. 	</a:t>
            </a:r>
            <a:endParaRPr lang="en-IN" sz="1400" b="0" i="0" kern="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8" name="Arrow: Left-Right 57">
            <a:extLst>
              <a:ext uri="{FF2B5EF4-FFF2-40B4-BE49-F238E27FC236}">
                <a16:creationId xmlns:a16="http://schemas.microsoft.com/office/drawing/2014/main" id="{D1E495BD-55A7-4B7E-B060-CA321AAAC8D7}"/>
              </a:ext>
            </a:extLst>
          </p:cNvPr>
          <p:cNvSpPr/>
          <p:nvPr/>
        </p:nvSpPr>
        <p:spPr>
          <a:xfrm>
            <a:off x="843241" y="1362448"/>
            <a:ext cx="10274872" cy="465800"/>
          </a:xfrm>
          <a:prstGeom prst="lef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atin typeface="Arial" panose="020B0604020202020204" pitchFamily="34" charset="0"/>
                <a:cs typeface="Arial" panose="020B0604020202020204" pitchFamily="34" charset="0"/>
              </a:rPr>
              <a:t>Training across four phases involved in the engagement</a:t>
            </a:r>
            <a:endParaRPr lang="en-IN" sz="1400" i="1"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7BF6B7F-09AE-4A42-8599-CC927D02F44B}"/>
              </a:ext>
            </a:extLst>
          </p:cNvPr>
          <p:cNvSpPr/>
          <p:nvPr/>
        </p:nvSpPr>
        <p:spPr>
          <a:xfrm>
            <a:off x="7923282" y="1954593"/>
            <a:ext cx="1044848" cy="3670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Go-Live</a:t>
            </a:r>
            <a:r>
              <a:rPr lang="en-US" sz="1400" dirty="0">
                <a:latin typeface="Arial" panose="020B0604020202020204" pitchFamily="34" charset="0"/>
                <a:cs typeface="Arial" panose="020B0604020202020204" pitchFamily="34" charset="0"/>
              </a:rPr>
              <a:t> </a:t>
            </a:r>
          </a:p>
          <a:p>
            <a:pPr algn="ctr"/>
            <a:r>
              <a:rPr lang="en-US" sz="1400" dirty="0">
                <a:latin typeface="Arial" panose="020B0604020202020204" pitchFamily="34" charset="0"/>
                <a:cs typeface="Arial" panose="020B0604020202020204" pitchFamily="34" charset="0"/>
              </a:rPr>
              <a:t>(6 Months)</a:t>
            </a:r>
          </a:p>
        </p:txBody>
      </p:sp>
      <p:sp>
        <p:nvSpPr>
          <p:cNvPr id="66" name="Rectangle 65">
            <a:extLst>
              <a:ext uri="{FF2B5EF4-FFF2-40B4-BE49-F238E27FC236}">
                <a16:creationId xmlns:a16="http://schemas.microsoft.com/office/drawing/2014/main" id="{D93D892C-1DFB-40A2-A2D0-D8B8866A5D2E}"/>
              </a:ext>
            </a:extLst>
          </p:cNvPr>
          <p:cNvSpPr/>
          <p:nvPr/>
        </p:nvSpPr>
        <p:spPr>
          <a:xfrm>
            <a:off x="9066319" y="1953279"/>
            <a:ext cx="1528482" cy="36700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Application Support &amp; Maintenance</a:t>
            </a:r>
          </a:p>
          <a:p>
            <a:pPr algn="ctr"/>
            <a:r>
              <a:rPr lang="en-US" sz="1400" dirty="0">
                <a:latin typeface="Arial" panose="020B0604020202020204" pitchFamily="34" charset="0"/>
                <a:cs typeface="Arial" panose="020B0604020202020204" pitchFamily="34" charset="0"/>
              </a:rPr>
              <a:t>(ASM: 3 Years)</a:t>
            </a:r>
            <a:endParaRPr lang="en-IN" sz="14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627FB5FD-4DA6-473F-A955-A32AD63B5191}"/>
              </a:ext>
            </a:extLst>
          </p:cNvPr>
          <p:cNvSpPr txBox="1"/>
          <p:nvPr/>
        </p:nvSpPr>
        <p:spPr>
          <a:xfrm>
            <a:off x="7891725" y="6409981"/>
            <a:ext cx="1066671" cy="27699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6 months</a:t>
            </a:r>
            <a:endParaRPr lang="en-IN" sz="1200" b="1" i="1" dirty="0">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4E2F141E-4AF0-4A2C-A871-20668AF36F5A}"/>
              </a:ext>
            </a:extLst>
          </p:cNvPr>
          <p:cNvSpPr txBox="1"/>
          <p:nvPr/>
        </p:nvSpPr>
        <p:spPr>
          <a:xfrm>
            <a:off x="9287619" y="6409980"/>
            <a:ext cx="1066671" cy="27699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latin typeface="Arial" panose="020B0604020202020204" pitchFamily="34" charset="0"/>
                <a:cs typeface="Arial" panose="020B0604020202020204" pitchFamily="34" charset="0"/>
              </a:rPr>
              <a:t>3 Years</a:t>
            </a:r>
            <a:endParaRPr lang="en-IN" sz="1200" b="1" i="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4D5C0B8C-4444-49BB-99DF-FA389E9E9239}"/>
              </a:ext>
            </a:extLst>
          </p:cNvPr>
          <p:cNvSpPr txBox="1"/>
          <p:nvPr/>
        </p:nvSpPr>
        <p:spPr>
          <a:xfrm>
            <a:off x="7762201" y="5776948"/>
            <a:ext cx="1296537"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Go-Live</a:t>
            </a:r>
          </a:p>
        </p:txBody>
      </p:sp>
      <p:sp>
        <p:nvSpPr>
          <p:cNvPr id="71" name="TextBox 70">
            <a:extLst>
              <a:ext uri="{FF2B5EF4-FFF2-40B4-BE49-F238E27FC236}">
                <a16:creationId xmlns:a16="http://schemas.microsoft.com/office/drawing/2014/main" id="{EB04ED49-D23B-4BFA-AFEC-6A3E10E6F5B9}"/>
              </a:ext>
            </a:extLst>
          </p:cNvPr>
          <p:cNvSpPr txBox="1"/>
          <p:nvPr/>
        </p:nvSpPr>
        <p:spPr>
          <a:xfrm>
            <a:off x="9132206" y="5787148"/>
            <a:ext cx="1296537"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ASM</a:t>
            </a:r>
          </a:p>
        </p:txBody>
      </p:sp>
      <p:sp>
        <p:nvSpPr>
          <p:cNvPr id="10" name="Arrow: Left-Right 9">
            <a:extLst>
              <a:ext uri="{FF2B5EF4-FFF2-40B4-BE49-F238E27FC236}">
                <a16:creationId xmlns:a16="http://schemas.microsoft.com/office/drawing/2014/main" id="{81BE9AF9-9F8F-416D-A7E9-08D0CA4714BD}"/>
              </a:ext>
            </a:extLst>
          </p:cNvPr>
          <p:cNvSpPr/>
          <p:nvPr/>
        </p:nvSpPr>
        <p:spPr>
          <a:xfrm>
            <a:off x="1028985" y="5969706"/>
            <a:ext cx="9767169" cy="465800"/>
          </a:xfrm>
          <a:prstGeom prst="lef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latin typeface="Arial" panose="020B0604020202020204" pitchFamily="34" charset="0"/>
                <a:cs typeface="Arial" panose="020B0604020202020204" pitchFamily="34" charset="0"/>
              </a:rPr>
              <a:t>Enterprise Data Warehouse, Reports Automation, Self-Service BI Platform, Advanced Analytics</a:t>
            </a:r>
            <a:endParaRPr lang="en-IN" sz="1400" i="1"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6F3DCF0-3F30-4FF1-B827-AAABE9F85039}"/>
              </a:ext>
            </a:extLst>
          </p:cNvPr>
          <p:cNvSpPr/>
          <p:nvPr/>
        </p:nvSpPr>
        <p:spPr>
          <a:xfrm>
            <a:off x="1202155" y="3367580"/>
            <a:ext cx="1326454" cy="4555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Scorecards</a:t>
            </a:r>
            <a:endParaRPr lang="en-IN" sz="14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4237CADC-0F31-4DEB-AD38-0FE0597A974B}"/>
              </a:ext>
            </a:extLst>
          </p:cNvPr>
          <p:cNvSpPr/>
          <p:nvPr/>
        </p:nvSpPr>
        <p:spPr>
          <a:xfrm>
            <a:off x="2963839" y="3359709"/>
            <a:ext cx="1326454" cy="4555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Scorecards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525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2C43-782F-486B-B84B-0DA0CF046251}"/>
              </a:ext>
            </a:extLst>
          </p:cNvPr>
          <p:cNvSpPr>
            <a:spLocks noGrp="1"/>
          </p:cNvSpPr>
          <p:nvPr>
            <p:ph type="title"/>
          </p:nvPr>
        </p:nvSpPr>
        <p:spPr>
          <a:xfrm>
            <a:off x="541598" y="58925"/>
            <a:ext cx="11592345" cy="408349"/>
          </a:xfrm>
        </p:spPr>
        <p:txBody>
          <a:bodyPr/>
          <a:lstStyle/>
          <a:p>
            <a:r>
              <a:rPr lang="en-US" dirty="0"/>
              <a:t>Why do we think the proposed timeline is appropriate for this program</a:t>
            </a:r>
            <a:endParaRPr lang="en-IN" dirty="0"/>
          </a:p>
        </p:txBody>
      </p:sp>
      <p:sp>
        <p:nvSpPr>
          <p:cNvPr id="3" name="Content Placeholder 2">
            <a:extLst>
              <a:ext uri="{FF2B5EF4-FFF2-40B4-BE49-F238E27FC236}">
                <a16:creationId xmlns:a16="http://schemas.microsoft.com/office/drawing/2014/main" id="{2FCA344D-E76D-4924-ADF2-FCD155EC2C9F}"/>
              </a:ext>
            </a:extLst>
          </p:cNvPr>
          <p:cNvSpPr>
            <a:spLocks noGrp="1"/>
          </p:cNvSpPr>
          <p:nvPr>
            <p:ph idx="1"/>
          </p:nvPr>
        </p:nvSpPr>
        <p:spPr>
          <a:xfrm>
            <a:off x="383494" y="833665"/>
            <a:ext cx="10589305" cy="4895850"/>
          </a:xfrm>
        </p:spPr>
        <p:txBody>
          <a:bodyPr>
            <a:normAutofit fontScale="92500" lnSpcReduction="10000"/>
          </a:bodyPr>
          <a:lstStyle/>
          <a:p>
            <a:pPr marL="0" indent="0">
              <a:buNone/>
            </a:pPr>
            <a:r>
              <a:rPr lang="en-US" sz="1600" b="1" dirty="0"/>
              <a:t>Key Objectives for Phase 1:</a:t>
            </a:r>
          </a:p>
          <a:p>
            <a:r>
              <a:rPr lang="en-US" sz="1600" dirty="0"/>
              <a:t>Ensure Thoroughness &amp; Coverage of Assessment (Discovery &amp; Due-diligence)</a:t>
            </a:r>
          </a:p>
          <a:p>
            <a:r>
              <a:rPr lang="en-US" sz="1600" dirty="0"/>
              <a:t>Deliver end-to-end work product that can be consumed by Business (full life-cycle)</a:t>
            </a:r>
          </a:p>
          <a:p>
            <a:r>
              <a:rPr lang="en-US" sz="1600" dirty="0"/>
              <a:t>Engage with Business Users along the journey</a:t>
            </a:r>
          </a:p>
          <a:p>
            <a:pPr marL="0" indent="0">
              <a:buNone/>
            </a:pPr>
            <a:endParaRPr lang="en-US" sz="1600" b="1" dirty="0"/>
          </a:p>
          <a:p>
            <a:pPr marL="0" indent="0">
              <a:buNone/>
            </a:pPr>
            <a:r>
              <a:rPr lang="en-US" sz="1600" b="1" dirty="0"/>
              <a:t>Key Considerations for Phase 1:</a:t>
            </a:r>
          </a:p>
          <a:p>
            <a:r>
              <a:rPr lang="en-US" sz="1600" dirty="0"/>
              <a:t>First time understanding of Systems, Tools, Processes, Stakeholders</a:t>
            </a:r>
          </a:p>
          <a:p>
            <a:r>
              <a:rPr lang="en-US" sz="1600" dirty="0"/>
              <a:t>Diversity involved in Banking concepts (Wholesale, Retail, Islamic, Digital) </a:t>
            </a:r>
          </a:p>
          <a:p>
            <a:r>
              <a:rPr lang="en-US" sz="1600" dirty="0"/>
              <a:t>Foundational elements of understanding &amp; analysis of data is more</a:t>
            </a:r>
          </a:p>
          <a:p>
            <a:r>
              <a:rPr lang="en-US" sz="1600" dirty="0"/>
              <a:t>Requirement-Build-SIT-UAT-Deploy-Train cycle will be experimented end-to-end</a:t>
            </a:r>
          </a:p>
          <a:p>
            <a:r>
              <a:rPr lang="en-US" sz="1600" dirty="0"/>
              <a:t>Complexity involved in reconciling Source to Target in stage of the warehouse</a:t>
            </a:r>
          </a:p>
          <a:p>
            <a:r>
              <a:rPr lang="en-US" sz="1600" dirty="0"/>
              <a:t>External dependencies and constraints assessed &amp; mitigated for first time</a:t>
            </a:r>
          </a:p>
          <a:p>
            <a:r>
              <a:rPr lang="en-US" sz="1600" dirty="0"/>
              <a:t>Possibility of occurrence of teething issues on a new infrastructure </a:t>
            </a:r>
          </a:p>
          <a:p>
            <a:r>
              <a:rPr lang="en-US" sz="1600" dirty="0"/>
              <a:t>Following an iterative process to design, prototype (wireframe, PoC) and validation from all concerned stakeholders </a:t>
            </a:r>
          </a:p>
        </p:txBody>
      </p:sp>
    </p:spTree>
    <p:extLst>
      <p:ext uri="{BB962C8B-B14F-4D97-AF65-F5344CB8AC3E}">
        <p14:creationId xmlns:p14="http://schemas.microsoft.com/office/powerpoint/2010/main" val="24330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3D81-3443-45FB-966B-EA167BA331DE}"/>
              </a:ext>
            </a:extLst>
          </p:cNvPr>
          <p:cNvSpPr>
            <a:spLocks noGrp="1"/>
          </p:cNvSpPr>
          <p:nvPr>
            <p:ph type="title"/>
          </p:nvPr>
        </p:nvSpPr>
        <p:spPr/>
        <p:txBody>
          <a:bodyPr/>
          <a:lstStyle/>
          <a:p>
            <a:r>
              <a:rPr lang="en-US" dirty="0"/>
              <a:t>Phase 1: Objectives &amp; Considerations</a:t>
            </a:r>
            <a:endParaRPr lang="en-IN" dirty="0"/>
          </a:p>
        </p:txBody>
      </p:sp>
      <p:pic>
        <p:nvPicPr>
          <p:cNvPr id="5" name="Picture 4">
            <a:extLst>
              <a:ext uri="{FF2B5EF4-FFF2-40B4-BE49-F238E27FC236}">
                <a16:creationId xmlns:a16="http://schemas.microsoft.com/office/drawing/2014/main" id="{8FDE4B60-6194-4776-895A-A7C364F312E7}"/>
              </a:ext>
            </a:extLst>
          </p:cNvPr>
          <p:cNvPicPr>
            <a:picLocks noChangeAspect="1"/>
          </p:cNvPicPr>
          <p:nvPr/>
        </p:nvPicPr>
        <p:blipFill>
          <a:blip r:embed="rId2"/>
          <a:stretch>
            <a:fillRect/>
          </a:stretch>
        </p:blipFill>
        <p:spPr>
          <a:xfrm>
            <a:off x="326574" y="935267"/>
            <a:ext cx="4152900" cy="4980171"/>
          </a:xfrm>
          <a:prstGeom prst="rect">
            <a:avLst/>
          </a:prstGeom>
        </p:spPr>
      </p:pic>
      <p:sp>
        <p:nvSpPr>
          <p:cNvPr id="6" name="Rectangle 5">
            <a:extLst>
              <a:ext uri="{FF2B5EF4-FFF2-40B4-BE49-F238E27FC236}">
                <a16:creationId xmlns:a16="http://schemas.microsoft.com/office/drawing/2014/main" id="{48707BF0-FA21-4C5B-B08C-A1674BB52555}"/>
              </a:ext>
            </a:extLst>
          </p:cNvPr>
          <p:cNvSpPr/>
          <p:nvPr/>
        </p:nvSpPr>
        <p:spPr>
          <a:xfrm>
            <a:off x="268518" y="5973494"/>
            <a:ext cx="10435058" cy="430887"/>
          </a:xfrm>
          <a:prstGeom prst="rect">
            <a:avLst/>
          </a:prstGeom>
        </p:spPr>
        <p:txBody>
          <a:bodyPr wrap="square">
            <a:spAutoFit/>
          </a:bodyPr>
          <a:lstStyle/>
          <a:p>
            <a:r>
              <a:rPr lang="en-IN" sz="1100" i="1" dirty="0">
                <a:latin typeface="Arial" panose="020B0604020202020204" pitchFamily="34" charset="0"/>
                <a:cs typeface="Arial" panose="020B0604020202020204" pitchFamily="34" charset="0"/>
              </a:rPr>
              <a:t>Legend: B - Baseline; F - Final Version; IC - Incremental Changes; S1-S25 - SIT Cycles; U1-U24 - UAT &amp; Fix Cycles; TG1-TG23 - Training &amp; Go-Live Cycles; W1-W22 - Post Go-live Support; PB1-PB12 - Product Backlog Updates; US1-US25 - User Stories Update; X1-X24 - User Experience &amp; Wireframes</a:t>
            </a:r>
          </a:p>
        </p:txBody>
      </p:sp>
      <p:sp>
        <p:nvSpPr>
          <p:cNvPr id="7" name="Content Placeholder 2">
            <a:extLst>
              <a:ext uri="{FF2B5EF4-FFF2-40B4-BE49-F238E27FC236}">
                <a16:creationId xmlns:a16="http://schemas.microsoft.com/office/drawing/2014/main" id="{388C4FA2-C5C6-4E7B-9E82-0CBC852B3D9E}"/>
              </a:ext>
            </a:extLst>
          </p:cNvPr>
          <p:cNvSpPr txBox="1">
            <a:spLocks/>
          </p:cNvSpPr>
          <p:nvPr/>
        </p:nvSpPr>
        <p:spPr>
          <a:xfrm>
            <a:off x="4555818" y="944792"/>
            <a:ext cx="4573671" cy="49078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t>Key Highlights of the 8 Month Plan:</a:t>
            </a:r>
          </a:p>
          <a:p>
            <a:r>
              <a:rPr lang="en-US" sz="1100" dirty="0"/>
              <a:t>6 weeks of Discovery &amp; Due diligence</a:t>
            </a:r>
          </a:p>
          <a:p>
            <a:pPr lvl="1"/>
            <a:r>
              <a:rPr lang="en-US" sz="1100" dirty="0"/>
              <a:t>Implementation Plan &amp; Product Backlog, </a:t>
            </a:r>
          </a:p>
          <a:p>
            <a:pPr lvl="1"/>
            <a:r>
              <a:rPr lang="en-US" sz="1100" dirty="0"/>
              <a:t>Data Warehouse Architecture Blueprint </a:t>
            </a:r>
          </a:p>
          <a:p>
            <a:pPr lvl="1"/>
            <a:r>
              <a:rPr lang="en-US" sz="1100" dirty="0"/>
              <a:t>Indicative list of Data Marts with priorities</a:t>
            </a:r>
          </a:p>
          <a:p>
            <a:r>
              <a:rPr lang="en-US" sz="1100" dirty="0"/>
              <a:t>From the 2</a:t>
            </a:r>
            <a:r>
              <a:rPr lang="en-US" sz="1100" baseline="30000" dirty="0"/>
              <a:t>nd</a:t>
            </a:r>
            <a:r>
              <a:rPr lang="en-US" sz="1100" dirty="0"/>
              <a:t> month onwards</a:t>
            </a:r>
          </a:p>
          <a:p>
            <a:pPr lvl="1"/>
            <a:r>
              <a:rPr lang="en-US" sz="1100" dirty="0"/>
              <a:t>Product Backlog, User Stories &amp; Wireframes </a:t>
            </a:r>
          </a:p>
          <a:p>
            <a:pPr lvl="1"/>
            <a:r>
              <a:rPr lang="en-US" sz="1100" dirty="0"/>
              <a:t>Incremental monthly updates to User Stories and Wire-frames </a:t>
            </a:r>
          </a:p>
          <a:p>
            <a:r>
              <a:rPr lang="en-US" sz="1100" dirty="0"/>
              <a:t>From 4</a:t>
            </a:r>
            <a:r>
              <a:rPr lang="en-US" sz="1100" baseline="30000" dirty="0"/>
              <a:t>th</a:t>
            </a:r>
            <a:r>
              <a:rPr lang="en-US" sz="1100" dirty="0"/>
              <a:t> month onwards</a:t>
            </a:r>
          </a:p>
          <a:p>
            <a:pPr lvl="1"/>
            <a:r>
              <a:rPr lang="en-US" sz="1100" dirty="0"/>
              <a:t>Software deliverables start for validation</a:t>
            </a:r>
          </a:p>
          <a:p>
            <a:pPr lvl="1"/>
            <a:r>
              <a:rPr lang="en-US" sz="1100" dirty="0"/>
              <a:t>3 Data Marts related to 2 Dashboards and 2 Scorecards </a:t>
            </a:r>
          </a:p>
          <a:p>
            <a:pPr lvl="1"/>
            <a:r>
              <a:rPr lang="en-US" sz="1100" dirty="0"/>
              <a:t>25 MIS Reports automated (Monthly cycles) </a:t>
            </a:r>
          </a:p>
          <a:p>
            <a:r>
              <a:rPr lang="en-US" sz="1100" dirty="0"/>
              <a:t>Monthly Release cycles</a:t>
            </a:r>
          </a:p>
          <a:p>
            <a:pPr lvl="1"/>
            <a:r>
              <a:rPr lang="en-US" sz="1100" dirty="0"/>
              <a:t>Incremental updates to components of Data Warehouse</a:t>
            </a:r>
          </a:p>
          <a:p>
            <a:r>
              <a:rPr lang="en-US" sz="1100" dirty="0"/>
              <a:t>4-week Agile Test cycles: </a:t>
            </a:r>
          </a:p>
          <a:p>
            <a:pPr lvl="1"/>
            <a:r>
              <a:rPr lang="en-US" sz="1100" dirty="0"/>
              <a:t>SIT &amp; Performance Testing, </a:t>
            </a:r>
          </a:p>
          <a:p>
            <a:pPr lvl="1"/>
            <a:r>
              <a:rPr lang="en-US" sz="1100" dirty="0"/>
              <a:t>UAT and defect fixes, </a:t>
            </a:r>
          </a:p>
          <a:p>
            <a:pPr lvl="1"/>
            <a:r>
              <a:rPr lang="en-US" sz="1100" dirty="0"/>
              <a:t>Training and Production Go-Live, </a:t>
            </a:r>
          </a:p>
          <a:p>
            <a:pPr lvl="1"/>
            <a:r>
              <a:rPr lang="en-US" sz="1100" dirty="0"/>
              <a:t>Post go-live support for 8 weeks in Phase 1</a:t>
            </a:r>
          </a:p>
        </p:txBody>
      </p:sp>
      <p:sp>
        <p:nvSpPr>
          <p:cNvPr id="8" name="Rectangle 7">
            <a:extLst>
              <a:ext uri="{FF2B5EF4-FFF2-40B4-BE49-F238E27FC236}">
                <a16:creationId xmlns:a16="http://schemas.microsoft.com/office/drawing/2014/main" id="{74D34F62-55E9-4012-A266-E0177680277B}"/>
              </a:ext>
            </a:extLst>
          </p:cNvPr>
          <p:cNvSpPr/>
          <p:nvPr/>
        </p:nvSpPr>
        <p:spPr>
          <a:xfrm>
            <a:off x="9465311" y="3264493"/>
            <a:ext cx="2244294" cy="116837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Leveraging Scaled Agile Framework (SAFe) and DevOps Best Practices in this proposed engagement</a:t>
            </a:r>
            <a:endParaRPr lang="en-IN" sz="1200" dirty="0">
              <a:latin typeface="Arial" panose="020B0604020202020204" pitchFamily="34" charset="0"/>
              <a:cs typeface="Arial" panose="020B0604020202020204" pitchFamily="34" charset="0"/>
            </a:endParaRPr>
          </a:p>
        </p:txBody>
      </p:sp>
      <p:pic>
        <p:nvPicPr>
          <p:cNvPr id="2050" name="Picture 2" descr="Image result for devops">
            <a:extLst>
              <a:ext uri="{FF2B5EF4-FFF2-40B4-BE49-F238E27FC236}">
                <a16:creationId xmlns:a16="http://schemas.microsoft.com/office/drawing/2014/main" id="{EED89FE8-CC14-4B85-AD7D-3E1E171DA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170" y="4523934"/>
            <a:ext cx="1491755" cy="7682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aled Agile Framework">
            <a:extLst>
              <a:ext uri="{FF2B5EF4-FFF2-40B4-BE49-F238E27FC236}">
                <a16:creationId xmlns:a16="http://schemas.microsoft.com/office/drawing/2014/main" id="{B95E1429-98D3-44B2-89D8-6D0CF05D9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833" y="2816299"/>
            <a:ext cx="2726688" cy="3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58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41F0-9F34-4E72-8A7C-3B90FDD86402}"/>
              </a:ext>
            </a:extLst>
          </p:cNvPr>
          <p:cNvSpPr>
            <a:spLocks noGrp="1"/>
          </p:cNvSpPr>
          <p:nvPr>
            <p:ph type="title"/>
          </p:nvPr>
        </p:nvSpPr>
        <p:spPr/>
        <p:txBody>
          <a:bodyPr/>
          <a:lstStyle/>
          <a:p>
            <a:r>
              <a:rPr lang="en-US" dirty="0"/>
              <a:t>Our Approach for Discovery Exercise </a:t>
            </a:r>
            <a:endParaRPr lang="en-IN" dirty="0"/>
          </a:p>
        </p:txBody>
      </p:sp>
      <p:sp>
        <p:nvSpPr>
          <p:cNvPr id="3" name="Rectangle 4">
            <a:extLst>
              <a:ext uri="{FF2B5EF4-FFF2-40B4-BE49-F238E27FC236}">
                <a16:creationId xmlns:a16="http://schemas.microsoft.com/office/drawing/2014/main" id="{C7AA1566-CD9D-403E-BDCB-F486694F7E94}"/>
              </a:ext>
            </a:extLst>
          </p:cNvPr>
          <p:cNvSpPr/>
          <p:nvPr/>
        </p:nvSpPr>
        <p:spPr>
          <a:xfrm rot="16200000" flipH="1" flipV="1">
            <a:off x="3286921" y="1552717"/>
            <a:ext cx="641791"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4" name="Rectangle 4">
            <a:extLst>
              <a:ext uri="{FF2B5EF4-FFF2-40B4-BE49-F238E27FC236}">
                <a16:creationId xmlns:a16="http://schemas.microsoft.com/office/drawing/2014/main" id="{B85606A1-C411-4D00-BD53-40C92106C56B}"/>
              </a:ext>
            </a:extLst>
          </p:cNvPr>
          <p:cNvSpPr/>
          <p:nvPr/>
        </p:nvSpPr>
        <p:spPr>
          <a:xfrm rot="5400000" flipV="1">
            <a:off x="446605" y="1552717"/>
            <a:ext cx="641790"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5" name="Rounded Rectangle 34">
            <a:extLst>
              <a:ext uri="{FF2B5EF4-FFF2-40B4-BE49-F238E27FC236}">
                <a16:creationId xmlns:a16="http://schemas.microsoft.com/office/drawing/2014/main" id="{0ECE218C-D65C-442B-87B7-9C2BF37DD890}"/>
              </a:ext>
            </a:extLst>
          </p:cNvPr>
          <p:cNvSpPr/>
          <p:nvPr/>
        </p:nvSpPr>
        <p:spPr bwMode="auto">
          <a:xfrm>
            <a:off x="527277" y="1655247"/>
            <a:ext cx="3306333" cy="650063"/>
          </a:xfrm>
          <a:prstGeom prst="roundRect">
            <a:avLst>
              <a:gd name="adj" fmla="val 16667"/>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6" name="Round Same Side Corner Rectangle 36">
            <a:extLst>
              <a:ext uri="{FF2B5EF4-FFF2-40B4-BE49-F238E27FC236}">
                <a16:creationId xmlns:a16="http://schemas.microsoft.com/office/drawing/2014/main" id="{04C04851-37DE-419D-B5FA-840E386BE2A5}"/>
              </a:ext>
            </a:extLst>
          </p:cNvPr>
          <p:cNvSpPr/>
          <p:nvPr/>
        </p:nvSpPr>
        <p:spPr>
          <a:xfrm flipV="1">
            <a:off x="526298" y="1662790"/>
            <a:ext cx="3309854" cy="112129"/>
          </a:xfrm>
          <a:prstGeom prst="round2SameRect">
            <a:avLst>
              <a:gd name="adj1" fmla="val 4094"/>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7" name="Rounded Rectangle 32">
            <a:extLst>
              <a:ext uri="{FF2B5EF4-FFF2-40B4-BE49-F238E27FC236}">
                <a16:creationId xmlns:a16="http://schemas.microsoft.com/office/drawing/2014/main" id="{BE71C2F0-04AF-440C-94D3-EA8646971ECB}"/>
              </a:ext>
            </a:extLst>
          </p:cNvPr>
          <p:cNvSpPr/>
          <p:nvPr/>
        </p:nvSpPr>
        <p:spPr bwMode="auto">
          <a:xfrm>
            <a:off x="527277" y="2344298"/>
            <a:ext cx="3306333" cy="3492000"/>
          </a:xfrm>
          <a:prstGeom prst="roundRect">
            <a:avLst>
              <a:gd name="adj" fmla="val 1991"/>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8" name="Round Same Side Corner Rectangle 37">
            <a:extLst>
              <a:ext uri="{FF2B5EF4-FFF2-40B4-BE49-F238E27FC236}">
                <a16:creationId xmlns:a16="http://schemas.microsoft.com/office/drawing/2014/main" id="{2183DEC3-BC0B-4B8F-8C27-F70F750391BF}"/>
              </a:ext>
            </a:extLst>
          </p:cNvPr>
          <p:cNvSpPr/>
          <p:nvPr/>
        </p:nvSpPr>
        <p:spPr>
          <a:xfrm>
            <a:off x="526298" y="5772456"/>
            <a:ext cx="3309854" cy="61098"/>
          </a:xfrm>
          <a:prstGeom prst="round2SameRect">
            <a:avLst>
              <a:gd name="adj1" fmla="val 4094"/>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96B0498B-3300-47F9-8F63-A0052C9CDD1A}"/>
              </a:ext>
            </a:extLst>
          </p:cNvPr>
          <p:cNvSpPr/>
          <p:nvPr/>
        </p:nvSpPr>
        <p:spPr>
          <a:xfrm>
            <a:off x="1412679" y="1716011"/>
            <a:ext cx="1289135"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D</a:t>
            </a:r>
            <a:r>
              <a:rPr lang="en-US" b="1" dirty="0">
                <a:solidFill>
                  <a:srgbClr val="1957A3"/>
                </a:solidFill>
                <a:latin typeface="Arial" panose="020B0604020202020204" pitchFamily="34" charset="0"/>
                <a:cs typeface="Arial" panose="020B0604020202020204" pitchFamily="34" charset="0"/>
              </a:rPr>
              <a:t>iscover</a:t>
            </a:r>
            <a:endParaRPr kumimoji="0" lang="en-US" sz="1800" b="1"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BA4F5357-9580-4CDE-8DE9-98B5428FE930}"/>
              </a:ext>
            </a:extLst>
          </p:cNvPr>
          <p:cNvSpPr/>
          <p:nvPr/>
        </p:nvSpPr>
        <p:spPr>
          <a:xfrm>
            <a:off x="452431" y="2370695"/>
            <a:ext cx="3442128" cy="2129733"/>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Understand the business context and current ecosystem</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Stakeholder assessment:</a:t>
            </a:r>
          </a:p>
          <a:p>
            <a:pPr marL="742950" lvl="1" indent="-285750">
              <a:buFont typeface="Courier New" panose="02070309020205020404" pitchFamily="49" charset="0"/>
              <a:buChar char="o"/>
            </a:pPr>
            <a:r>
              <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identify the stated &amp; </a:t>
            </a:r>
            <a:r>
              <a:rPr lang="en-US" sz="1400" dirty="0">
                <a:solidFill>
                  <a:srgbClr val="1957A3"/>
                </a:solidFill>
                <a:latin typeface="Arial" panose="020B0604020202020204" pitchFamily="34" charset="0"/>
                <a:cs typeface="Arial" panose="020B0604020202020204" pitchFamily="34" charset="0"/>
              </a:rPr>
              <a:t>unstated </a:t>
            </a:r>
            <a:r>
              <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needs</a:t>
            </a:r>
          </a:p>
          <a:p>
            <a:pPr marL="742950" lvl="1" indent="-285750">
              <a:buFont typeface="Courier New" panose="02070309020205020404" pitchFamily="49" charset="0"/>
              <a:buChar char="o"/>
            </a:pPr>
            <a:r>
              <a:rPr lang="en-US" sz="1400" dirty="0">
                <a:solidFill>
                  <a:srgbClr val="1957A3"/>
                </a:solidFill>
                <a:latin typeface="Arial" panose="020B0604020202020204" pitchFamily="34" charset="0"/>
                <a:cs typeface="Arial" panose="020B0604020202020204" pitchFamily="34" charset="0"/>
              </a:rPr>
              <a:t>Current challenges faced</a:t>
            </a:r>
            <a:r>
              <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 </a:t>
            </a:r>
          </a:p>
          <a:p>
            <a:pPr marL="742950" lvl="1" indent="-285750">
              <a:buFont typeface="Courier New" panose="02070309020205020404" pitchFamily="49" charset="0"/>
              <a:buChar char="o"/>
            </a:pPr>
            <a:endPar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Identify &amp; propose changes to enable BI transformation</a:t>
            </a:r>
          </a:p>
        </p:txBody>
      </p:sp>
      <p:sp>
        <p:nvSpPr>
          <p:cNvPr id="11" name="Arrow: Pentagon 10">
            <a:extLst>
              <a:ext uri="{FF2B5EF4-FFF2-40B4-BE49-F238E27FC236}">
                <a16:creationId xmlns:a16="http://schemas.microsoft.com/office/drawing/2014/main" id="{4BE721BD-6290-447F-AD14-E4DD8E8CAF2A}"/>
              </a:ext>
            </a:extLst>
          </p:cNvPr>
          <p:cNvSpPr/>
          <p:nvPr/>
        </p:nvSpPr>
        <p:spPr>
          <a:xfrm rot="16200000">
            <a:off x="1495466" y="3435455"/>
            <a:ext cx="1368000" cy="3306333"/>
          </a:xfrm>
          <a:prstGeom prst="homePlat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2" name="Graphic 233">
            <a:extLst>
              <a:ext uri="{FF2B5EF4-FFF2-40B4-BE49-F238E27FC236}">
                <a16:creationId xmlns:a16="http://schemas.microsoft.com/office/drawing/2014/main" id="{1503DDE8-A585-4185-AA0B-F54B41585155}"/>
              </a:ext>
            </a:extLst>
          </p:cNvPr>
          <p:cNvGrpSpPr/>
          <p:nvPr/>
        </p:nvGrpSpPr>
        <p:grpSpPr>
          <a:xfrm>
            <a:off x="1592468" y="4497160"/>
            <a:ext cx="1303369" cy="1201257"/>
            <a:chOff x="5191125" y="2628900"/>
            <a:chExt cx="1809750" cy="1600200"/>
          </a:xfrm>
        </p:grpSpPr>
        <p:sp>
          <p:nvSpPr>
            <p:cNvPr id="13" name="Freeform: Shape 12">
              <a:extLst>
                <a:ext uri="{FF2B5EF4-FFF2-40B4-BE49-F238E27FC236}">
                  <a16:creationId xmlns:a16="http://schemas.microsoft.com/office/drawing/2014/main" id="{F40CC94C-67EB-44CB-97D8-E4C3C6813396}"/>
                </a:ext>
              </a:extLst>
            </p:cNvPr>
            <p:cNvSpPr/>
            <p:nvPr/>
          </p:nvSpPr>
          <p:spPr>
            <a:xfrm>
              <a:off x="5531168" y="2946661"/>
              <a:ext cx="990600" cy="990600"/>
            </a:xfrm>
            <a:custGeom>
              <a:avLst/>
              <a:gdLst>
                <a:gd name="connsiteX0" fmla="*/ 521018 w 990600"/>
                <a:gd name="connsiteY0" fmla="*/ 992879 h 990600"/>
                <a:gd name="connsiteX1" fmla="*/ 520065 w 990600"/>
                <a:gd name="connsiteY1" fmla="*/ 973829 h 990600"/>
                <a:gd name="connsiteX2" fmla="*/ 575310 w 990600"/>
                <a:gd name="connsiteY2" fmla="*/ 968114 h 990600"/>
                <a:gd name="connsiteX3" fmla="*/ 578168 w 990600"/>
                <a:gd name="connsiteY3" fmla="*/ 987164 h 990600"/>
                <a:gd name="connsiteX4" fmla="*/ 521018 w 990600"/>
                <a:gd name="connsiteY4" fmla="*/ 992879 h 990600"/>
                <a:gd name="connsiteX5" fmla="*/ 462915 w 990600"/>
                <a:gd name="connsiteY5" fmla="*/ 992879 h 990600"/>
                <a:gd name="connsiteX6" fmla="*/ 404812 w 990600"/>
                <a:gd name="connsiteY6" fmla="*/ 985259 h 990600"/>
                <a:gd name="connsiteX7" fmla="*/ 408622 w 990600"/>
                <a:gd name="connsiteY7" fmla="*/ 966209 h 990600"/>
                <a:gd name="connsiteX8" fmla="*/ 463868 w 990600"/>
                <a:gd name="connsiteY8" fmla="*/ 972876 h 990600"/>
                <a:gd name="connsiteX9" fmla="*/ 462915 w 990600"/>
                <a:gd name="connsiteY9" fmla="*/ 992879 h 990600"/>
                <a:gd name="connsiteX10" fmla="*/ 635318 w 990600"/>
                <a:gd name="connsiteY10" fmla="*/ 973829 h 990600"/>
                <a:gd name="connsiteX11" fmla="*/ 629603 w 990600"/>
                <a:gd name="connsiteY11" fmla="*/ 955731 h 990600"/>
                <a:gd name="connsiteX12" fmla="*/ 681990 w 990600"/>
                <a:gd name="connsiteY12" fmla="*/ 936681 h 990600"/>
                <a:gd name="connsiteX13" fmla="*/ 689610 w 990600"/>
                <a:gd name="connsiteY13" fmla="*/ 953826 h 990600"/>
                <a:gd name="connsiteX14" fmla="*/ 635318 w 990600"/>
                <a:gd name="connsiteY14" fmla="*/ 973829 h 990600"/>
                <a:gd name="connsiteX15" fmla="*/ 348615 w 990600"/>
                <a:gd name="connsiteY15" fmla="*/ 971924 h 990600"/>
                <a:gd name="connsiteX16" fmla="*/ 294322 w 990600"/>
                <a:gd name="connsiteY16" fmla="*/ 950969 h 990600"/>
                <a:gd name="connsiteX17" fmla="*/ 301943 w 990600"/>
                <a:gd name="connsiteY17" fmla="*/ 933824 h 990600"/>
                <a:gd name="connsiteX18" fmla="*/ 354330 w 990600"/>
                <a:gd name="connsiteY18" fmla="*/ 953826 h 990600"/>
                <a:gd name="connsiteX19" fmla="*/ 348615 w 990600"/>
                <a:gd name="connsiteY19" fmla="*/ 971924 h 990600"/>
                <a:gd name="connsiteX20" fmla="*/ 741998 w 990600"/>
                <a:gd name="connsiteY20" fmla="*/ 929061 h 990600"/>
                <a:gd name="connsiteX21" fmla="*/ 732473 w 990600"/>
                <a:gd name="connsiteY21" fmla="*/ 912869 h 990600"/>
                <a:gd name="connsiteX22" fmla="*/ 779145 w 990600"/>
                <a:gd name="connsiteY22" fmla="*/ 882389 h 990600"/>
                <a:gd name="connsiteX23" fmla="*/ 790575 w 990600"/>
                <a:gd name="connsiteY23" fmla="*/ 897629 h 990600"/>
                <a:gd name="connsiteX24" fmla="*/ 741998 w 990600"/>
                <a:gd name="connsiteY24" fmla="*/ 929061 h 990600"/>
                <a:gd name="connsiteX25" fmla="*/ 242888 w 990600"/>
                <a:gd name="connsiteY25" fmla="*/ 924299 h 990600"/>
                <a:gd name="connsiteX26" fmla="*/ 194310 w 990600"/>
                <a:gd name="connsiteY26" fmla="*/ 891914 h 990600"/>
                <a:gd name="connsiteX27" fmla="*/ 205740 w 990600"/>
                <a:gd name="connsiteY27" fmla="*/ 876674 h 990600"/>
                <a:gd name="connsiteX28" fmla="*/ 252413 w 990600"/>
                <a:gd name="connsiteY28" fmla="*/ 908106 h 990600"/>
                <a:gd name="connsiteX29" fmla="*/ 242888 w 990600"/>
                <a:gd name="connsiteY29" fmla="*/ 924299 h 990600"/>
                <a:gd name="connsiteX30" fmla="*/ 835343 w 990600"/>
                <a:gd name="connsiteY30" fmla="*/ 860481 h 990600"/>
                <a:gd name="connsiteX31" fmla="*/ 822008 w 990600"/>
                <a:gd name="connsiteY31" fmla="*/ 846194 h 990600"/>
                <a:gd name="connsiteX32" fmla="*/ 860108 w 990600"/>
                <a:gd name="connsiteY32" fmla="*/ 806189 h 990600"/>
                <a:gd name="connsiteX33" fmla="*/ 874395 w 990600"/>
                <a:gd name="connsiteY33" fmla="*/ 818571 h 990600"/>
                <a:gd name="connsiteX34" fmla="*/ 835343 w 990600"/>
                <a:gd name="connsiteY34" fmla="*/ 860481 h 990600"/>
                <a:gd name="connsiteX35" fmla="*/ 150495 w 990600"/>
                <a:gd name="connsiteY35" fmla="*/ 853814 h 990600"/>
                <a:gd name="connsiteX36" fmla="*/ 111443 w 990600"/>
                <a:gd name="connsiteY36" fmla="*/ 810951 h 990600"/>
                <a:gd name="connsiteX37" fmla="*/ 125730 w 990600"/>
                <a:gd name="connsiteY37" fmla="*/ 798569 h 990600"/>
                <a:gd name="connsiteX38" fmla="*/ 163830 w 990600"/>
                <a:gd name="connsiteY38" fmla="*/ 839526 h 990600"/>
                <a:gd name="connsiteX39" fmla="*/ 150495 w 990600"/>
                <a:gd name="connsiteY39" fmla="*/ 853814 h 990600"/>
                <a:gd name="connsiteX40" fmla="*/ 910590 w 990600"/>
                <a:gd name="connsiteY40" fmla="*/ 771899 h 990600"/>
                <a:gd name="connsiteX41" fmla="*/ 894398 w 990600"/>
                <a:gd name="connsiteY41" fmla="*/ 761421 h 990600"/>
                <a:gd name="connsiteX42" fmla="*/ 922973 w 990600"/>
                <a:gd name="connsiteY42" fmla="*/ 712844 h 990600"/>
                <a:gd name="connsiteX43" fmla="*/ 940117 w 990600"/>
                <a:gd name="connsiteY43" fmla="*/ 721416 h 990600"/>
                <a:gd name="connsiteX44" fmla="*/ 910590 w 990600"/>
                <a:gd name="connsiteY44" fmla="*/ 771899 h 990600"/>
                <a:gd name="connsiteX45" fmla="*/ 77152 w 990600"/>
                <a:gd name="connsiteY45" fmla="*/ 764279 h 990600"/>
                <a:gd name="connsiteX46" fmla="*/ 48577 w 990600"/>
                <a:gd name="connsiteY46" fmla="*/ 713796 h 990600"/>
                <a:gd name="connsiteX47" fmla="*/ 65722 w 990600"/>
                <a:gd name="connsiteY47" fmla="*/ 705224 h 990600"/>
                <a:gd name="connsiteX48" fmla="*/ 93345 w 990600"/>
                <a:gd name="connsiteY48" fmla="*/ 753801 h 990600"/>
                <a:gd name="connsiteX49" fmla="*/ 77152 w 990600"/>
                <a:gd name="connsiteY49" fmla="*/ 764279 h 990600"/>
                <a:gd name="connsiteX50" fmla="*/ 962978 w 990600"/>
                <a:gd name="connsiteY50" fmla="*/ 668076 h 990600"/>
                <a:gd name="connsiteX51" fmla="*/ 944880 w 990600"/>
                <a:gd name="connsiteY51" fmla="*/ 661409 h 990600"/>
                <a:gd name="connsiteX52" fmla="*/ 961073 w 990600"/>
                <a:gd name="connsiteY52" fmla="*/ 608069 h 990600"/>
                <a:gd name="connsiteX53" fmla="*/ 979170 w 990600"/>
                <a:gd name="connsiteY53" fmla="*/ 612831 h 990600"/>
                <a:gd name="connsiteX54" fmla="*/ 962978 w 990600"/>
                <a:gd name="connsiteY54" fmla="*/ 668076 h 990600"/>
                <a:gd name="connsiteX55" fmla="*/ 26670 w 990600"/>
                <a:gd name="connsiteY55" fmla="*/ 659504 h 990600"/>
                <a:gd name="connsiteX56" fmla="*/ 11430 w 990600"/>
                <a:gd name="connsiteY56" fmla="*/ 603306 h 990600"/>
                <a:gd name="connsiteX57" fmla="*/ 29527 w 990600"/>
                <a:gd name="connsiteY57" fmla="*/ 599496 h 990600"/>
                <a:gd name="connsiteX58" fmla="*/ 44768 w 990600"/>
                <a:gd name="connsiteY58" fmla="*/ 652836 h 990600"/>
                <a:gd name="connsiteX59" fmla="*/ 26670 w 990600"/>
                <a:gd name="connsiteY59" fmla="*/ 659504 h 990600"/>
                <a:gd name="connsiteX60" fmla="*/ 989648 w 990600"/>
                <a:gd name="connsiteY60" fmla="*/ 554729 h 990600"/>
                <a:gd name="connsiteX61" fmla="*/ 970598 w 990600"/>
                <a:gd name="connsiteY61" fmla="*/ 552824 h 990600"/>
                <a:gd name="connsiteX62" fmla="*/ 973455 w 990600"/>
                <a:gd name="connsiteY62" fmla="*/ 496626 h 990600"/>
                <a:gd name="connsiteX63" fmla="*/ 992505 w 990600"/>
                <a:gd name="connsiteY63" fmla="*/ 496626 h 990600"/>
                <a:gd name="connsiteX64" fmla="*/ 989648 w 990600"/>
                <a:gd name="connsiteY64" fmla="*/ 554729 h 990600"/>
                <a:gd name="connsiteX65" fmla="*/ 1905 w 990600"/>
                <a:gd name="connsiteY65" fmla="*/ 546156 h 990600"/>
                <a:gd name="connsiteX66" fmla="*/ 0 w 990600"/>
                <a:gd name="connsiteY66" fmla="*/ 497579 h 990600"/>
                <a:gd name="connsiteX67" fmla="*/ 0 w 990600"/>
                <a:gd name="connsiteY67" fmla="*/ 488054 h 990600"/>
                <a:gd name="connsiteX68" fmla="*/ 19050 w 990600"/>
                <a:gd name="connsiteY68" fmla="*/ 488054 h 990600"/>
                <a:gd name="connsiteX69" fmla="*/ 19050 w 990600"/>
                <a:gd name="connsiteY69" fmla="*/ 496626 h 990600"/>
                <a:gd name="connsiteX70" fmla="*/ 20955 w 990600"/>
                <a:gd name="connsiteY70" fmla="*/ 543299 h 990600"/>
                <a:gd name="connsiteX71" fmla="*/ 1905 w 990600"/>
                <a:gd name="connsiteY71" fmla="*/ 546156 h 990600"/>
                <a:gd name="connsiteX72" fmla="*/ 972503 w 990600"/>
                <a:gd name="connsiteY72" fmla="*/ 458526 h 990600"/>
                <a:gd name="connsiteX73" fmla="*/ 964883 w 990600"/>
                <a:gd name="connsiteY73" fmla="*/ 403281 h 990600"/>
                <a:gd name="connsiteX74" fmla="*/ 982980 w 990600"/>
                <a:gd name="connsiteY74" fmla="*/ 399471 h 990600"/>
                <a:gd name="connsiteX75" fmla="*/ 990600 w 990600"/>
                <a:gd name="connsiteY75" fmla="*/ 456621 h 990600"/>
                <a:gd name="connsiteX76" fmla="*/ 972503 w 990600"/>
                <a:gd name="connsiteY76" fmla="*/ 458526 h 990600"/>
                <a:gd name="connsiteX77" fmla="*/ 22860 w 990600"/>
                <a:gd name="connsiteY77" fmla="*/ 432809 h 990600"/>
                <a:gd name="connsiteX78" fmla="*/ 3810 w 990600"/>
                <a:gd name="connsiteY78" fmla="*/ 429951 h 990600"/>
                <a:gd name="connsiteX79" fmla="*/ 15240 w 990600"/>
                <a:gd name="connsiteY79" fmla="*/ 372801 h 990600"/>
                <a:gd name="connsiteX80" fmla="*/ 33338 w 990600"/>
                <a:gd name="connsiteY80" fmla="*/ 377564 h 990600"/>
                <a:gd name="connsiteX81" fmla="*/ 22860 w 990600"/>
                <a:gd name="connsiteY81" fmla="*/ 432809 h 990600"/>
                <a:gd name="connsiteX82" fmla="*/ 950595 w 990600"/>
                <a:gd name="connsiteY82" fmla="*/ 348989 h 990600"/>
                <a:gd name="connsiteX83" fmla="*/ 930592 w 990600"/>
                <a:gd name="connsiteY83" fmla="*/ 296601 h 990600"/>
                <a:gd name="connsiteX84" fmla="*/ 947737 w 990600"/>
                <a:gd name="connsiteY84" fmla="*/ 288981 h 990600"/>
                <a:gd name="connsiteX85" fmla="*/ 968692 w 990600"/>
                <a:gd name="connsiteY85" fmla="*/ 343274 h 990600"/>
                <a:gd name="connsiteX86" fmla="*/ 950595 w 990600"/>
                <a:gd name="connsiteY86" fmla="*/ 348989 h 990600"/>
                <a:gd name="connsiteX87" fmla="*/ 50482 w 990600"/>
                <a:gd name="connsiteY87" fmla="*/ 324224 h 990600"/>
                <a:gd name="connsiteX88" fmla="*/ 32385 w 990600"/>
                <a:gd name="connsiteY88" fmla="*/ 317556 h 990600"/>
                <a:gd name="connsiteX89" fmla="*/ 56197 w 990600"/>
                <a:gd name="connsiteY89" fmla="*/ 264216 h 990600"/>
                <a:gd name="connsiteX90" fmla="*/ 73343 w 990600"/>
                <a:gd name="connsiteY90" fmla="*/ 272789 h 990600"/>
                <a:gd name="connsiteX91" fmla="*/ 50482 w 990600"/>
                <a:gd name="connsiteY91" fmla="*/ 324224 h 990600"/>
                <a:gd name="connsiteX92" fmla="*/ 903923 w 990600"/>
                <a:gd name="connsiteY92" fmla="*/ 248024 h 990600"/>
                <a:gd name="connsiteX93" fmla="*/ 871537 w 990600"/>
                <a:gd name="connsiteY93" fmla="*/ 202304 h 990600"/>
                <a:gd name="connsiteX94" fmla="*/ 886778 w 990600"/>
                <a:gd name="connsiteY94" fmla="*/ 190874 h 990600"/>
                <a:gd name="connsiteX95" fmla="*/ 920115 w 990600"/>
                <a:gd name="connsiteY95" fmla="*/ 238499 h 990600"/>
                <a:gd name="connsiteX96" fmla="*/ 903923 w 990600"/>
                <a:gd name="connsiteY96" fmla="*/ 248024 h 990600"/>
                <a:gd name="connsiteX97" fmla="*/ 102870 w 990600"/>
                <a:gd name="connsiteY97" fmla="*/ 226116 h 990600"/>
                <a:gd name="connsiteX98" fmla="*/ 87630 w 990600"/>
                <a:gd name="connsiteY98" fmla="*/ 215639 h 990600"/>
                <a:gd name="connsiteX99" fmla="*/ 123825 w 990600"/>
                <a:gd name="connsiteY99" fmla="*/ 169919 h 990600"/>
                <a:gd name="connsiteX100" fmla="*/ 138113 w 990600"/>
                <a:gd name="connsiteY100" fmla="*/ 182301 h 990600"/>
                <a:gd name="connsiteX101" fmla="*/ 102870 w 990600"/>
                <a:gd name="connsiteY101" fmla="*/ 226116 h 990600"/>
                <a:gd name="connsiteX102" fmla="*/ 835343 w 990600"/>
                <a:gd name="connsiteY102" fmla="*/ 160394 h 990600"/>
                <a:gd name="connsiteX103" fmla="*/ 793433 w 990600"/>
                <a:gd name="connsiteY103" fmla="*/ 123246 h 990600"/>
                <a:gd name="connsiteX104" fmla="*/ 804862 w 990600"/>
                <a:gd name="connsiteY104" fmla="*/ 108006 h 990600"/>
                <a:gd name="connsiteX105" fmla="*/ 847725 w 990600"/>
                <a:gd name="connsiteY105" fmla="*/ 147059 h 990600"/>
                <a:gd name="connsiteX106" fmla="*/ 835343 w 990600"/>
                <a:gd name="connsiteY106" fmla="*/ 160394 h 990600"/>
                <a:gd name="connsiteX107" fmla="*/ 177165 w 990600"/>
                <a:gd name="connsiteY107" fmla="*/ 142296 h 990600"/>
                <a:gd name="connsiteX108" fmla="*/ 164783 w 990600"/>
                <a:gd name="connsiteY108" fmla="*/ 128009 h 990600"/>
                <a:gd name="connsiteX109" fmla="*/ 210502 w 990600"/>
                <a:gd name="connsiteY109" fmla="*/ 91814 h 990600"/>
                <a:gd name="connsiteX110" fmla="*/ 220980 w 990600"/>
                <a:gd name="connsiteY110" fmla="*/ 107054 h 990600"/>
                <a:gd name="connsiteX111" fmla="*/ 177165 w 990600"/>
                <a:gd name="connsiteY111" fmla="*/ 142296 h 990600"/>
                <a:gd name="connsiteX112" fmla="*/ 747712 w 990600"/>
                <a:gd name="connsiteY112" fmla="*/ 90861 h 990600"/>
                <a:gd name="connsiteX113" fmla="*/ 698183 w 990600"/>
                <a:gd name="connsiteY113" fmla="*/ 64191 h 990600"/>
                <a:gd name="connsiteX114" fmla="*/ 705803 w 990600"/>
                <a:gd name="connsiteY114" fmla="*/ 47046 h 990600"/>
                <a:gd name="connsiteX115" fmla="*/ 757237 w 990600"/>
                <a:gd name="connsiteY115" fmla="*/ 74669 h 990600"/>
                <a:gd name="connsiteX116" fmla="*/ 747712 w 990600"/>
                <a:gd name="connsiteY116" fmla="*/ 90861 h 990600"/>
                <a:gd name="connsiteX117" fmla="*/ 267653 w 990600"/>
                <a:gd name="connsiteY117" fmla="*/ 77526 h 990600"/>
                <a:gd name="connsiteX118" fmla="*/ 258127 w 990600"/>
                <a:gd name="connsiteY118" fmla="*/ 61334 h 990600"/>
                <a:gd name="connsiteX119" fmla="*/ 310515 w 990600"/>
                <a:gd name="connsiteY119" fmla="*/ 36569 h 990600"/>
                <a:gd name="connsiteX120" fmla="*/ 317183 w 990600"/>
                <a:gd name="connsiteY120" fmla="*/ 53714 h 990600"/>
                <a:gd name="connsiteX121" fmla="*/ 267653 w 990600"/>
                <a:gd name="connsiteY121" fmla="*/ 77526 h 990600"/>
                <a:gd name="connsiteX122" fmla="*/ 646748 w 990600"/>
                <a:gd name="connsiteY122" fmla="*/ 43236 h 990600"/>
                <a:gd name="connsiteX123" fmla="*/ 592455 w 990600"/>
                <a:gd name="connsiteY123" fmla="*/ 28949 h 990600"/>
                <a:gd name="connsiteX124" fmla="*/ 596265 w 990600"/>
                <a:gd name="connsiteY124" fmla="*/ 10851 h 990600"/>
                <a:gd name="connsiteX125" fmla="*/ 652462 w 990600"/>
                <a:gd name="connsiteY125" fmla="*/ 26091 h 990600"/>
                <a:gd name="connsiteX126" fmla="*/ 646748 w 990600"/>
                <a:gd name="connsiteY126" fmla="*/ 43236 h 990600"/>
                <a:gd name="connsiteX127" fmla="*/ 371475 w 990600"/>
                <a:gd name="connsiteY127" fmla="*/ 35616 h 990600"/>
                <a:gd name="connsiteX128" fmla="*/ 366712 w 990600"/>
                <a:gd name="connsiteY128" fmla="*/ 17519 h 990600"/>
                <a:gd name="connsiteX129" fmla="*/ 423862 w 990600"/>
                <a:gd name="connsiteY129" fmla="*/ 6089 h 990600"/>
                <a:gd name="connsiteX130" fmla="*/ 426720 w 990600"/>
                <a:gd name="connsiteY130" fmla="*/ 25139 h 990600"/>
                <a:gd name="connsiteX131" fmla="*/ 371475 w 990600"/>
                <a:gd name="connsiteY131" fmla="*/ 35616 h 990600"/>
                <a:gd name="connsiteX132" fmla="*/ 537210 w 990600"/>
                <a:gd name="connsiteY132" fmla="*/ 21329 h 990600"/>
                <a:gd name="connsiteX133" fmla="*/ 481012 w 990600"/>
                <a:gd name="connsiteY133" fmla="*/ 19424 h 990600"/>
                <a:gd name="connsiteX134" fmla="*/ 480060 w 990600"/>
                <a:gd name="connsiteY134" fmla="*/ 374 h 990600"/>
                <a:gd name="connsiteX135" fmla="*/ 538162 w 990600"/>
                <a:gd name="connsiteY135" fmla="*/ 2279 h 990600"/>
                <a:gd name="connsiteX136" fmla="*/ 537210 w 990600"/>
                <a:gd name="connsiteY136" fmla="*/ 21329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990600" h="990600">
                  <a:moveTo>
                    <a:pt x="521018" y="992879"/>
                  </a:moveTo>
                  <a:lnTo>
                    <a:pt x="520065" y="973829"/>
                  </a:lnTo>
                  <a:cubicBezTo>
                    <a:pt x="539115" y="972876"/>
                    <a:pt x="557212" y="970971"/>
                    <a:pt x="575310" y="968114"/>
                  </a:cubicBezTo>
                  <a:lnTo>
                    <a:pt x="578168" y="987164"/>
                  </a:lnTo>
                  <a:cubicBezTo>
                    <a:pt x="560070" y="990021"/>
                    <a:pt x="540068" y="991926"/>
                    <a:pt x="521018" y="992879"/>
                  </a:cubicBezTo>
                  <a:close/>
                  <a:moveTo>
                    <a:pt x="462915" y="992879"/>
                  </a:moveTo>
                  <a:cubicBezTo>
                    <a:pt x="443865" y="991926"/>
                    <a:pt x="423862" y="989069"/>
                    <a:pt x="404812" y="985259"/>
                  </a:cubicBezTo>
                  <a:lnTo>
                    <a:pt x="408622" y="966209"/>
                  </a:lnTo>
                  <a:cubicBezTo>
                    <a:pt x="426720" y="970019"/>
                    <a:pt x="445770" y="971924"/>
                    <a:pt x="463868" y="972876"/>
                  </a:cubicBezTo>
                  <a:lnTo>
                    <a:pt x="462915" y="992879"/>
                  </a:lnTo>
                  <a:close/>
                  <a:moveTo>
                    <a:pt x="635318" y="973829"/>
                  </a:moveTo>
                  <a:lnTo>
                    <a:pt x="629603" y="955731"/>
                  </a:lnTo>
                  <a:cubicBezTo>
                    <a:pt x="647700" y="950969"/>
                    <a:pt x="664845" y="944301"/>
                    <a:pt x="681990" y="936681"/>
                  </a:cubicBezTo>
                  <a:lnTo>
                    <a:pt x="689610" y="953826"/>
                  </a:lnTo>
                  <a:cubicBezTo>
                    <a:pt x="672465" y="962399"/>
                    <a:pt x="653415" y="969066"/>
                    <a:pt x="635318" y="973829"/>
                  </a:cubicBezTo>
                  <a:close/>
                  <a:moveTo>
                    <a:pt x="348615" y="971924"/>
                  </a:moveTo>
                  <a:cubicBezTo>
                    <a:pt x="330518" y="966209"/>
                    <a:pt x="311468" y="959541"/>
                    <a:pt x="294322" y="950969"/>
                  </a:cubicBezTo>
                  <a:lnTo>
                    <a:pt x="301943" y="933824"/>
                  </a:lnTo>
                  <a:cubicBezTo>
                    <a:pt x="319087" y="941444"/>
                    <a:pt x="336233" y="948111"/>
                    <a:pt x="354330" y="953826"/>
                  </a:cubicBezTo>
                  <a:lnTo>
                    <a:pt x="348615" y="971924"/>
                  </a:lnTo>
                  <a:close/>
                  <a:moveTo>
                    <a:pt x="741998" y="929061"/>
                  </a:moveTo>
                  <a:lnTo>
                    <a:pt x="732473" y="912869"/>
                  </a:lnTo>
                  <a:cubicBezTo>
                    <a:pt x="748665" y="903344"/>
                    <a:pt x="763905" y="893819"/>
                    <a:pt x="779145" y="882389"/>
                  </a:cubicBezTo>
                  <a:lnTo>
                    <a:pt x="790575" y="897629"/>
                  </a:lnTo>
                  <a:cubicBezTo>
                    <a:pt x="775335" y="909059"/>
                    <a:pt x="759143" y="919536"/>
                    <a:pt x="741998" y="929061"/>
                  </a:cubicBezTo>
                  <a:close/>
                  <a:moveTo>
                    <a:pt x="242888" y="924299"/>
                  </a:moveTo>
                  <a:cubicBezTo>
                    <a:pt x="226695" y="914774"/>
                    <a:pt x="210502" y="903344"/>
                    <a:pt x="194310" y="891914"/>
                  </a:cubicBezTo>
                  <a:lnTo>
                    <a:pt x="205740" y="876674"/>
                  </a:lnTo>
                  <a:cubicBezTo>
                    <a:pt x="220027" y="888104"/>
                    <a:pt x="236220" y="898581"/>
                    <a:pt x="252413" y="908106"/>
                  </a:cubicBezTo>
                  <a:lnTo>
                    <a:pt x="242888" y="924299"/>
                  </a:lnTo>
                  <a:close/>
                  <a:moveTo>
                    <a:pt x="835343" y="860481"/>
                  </a:moveTo>
                  <a:lnTo>
                    <a:pt x="822008" y="846194"/>
                  </a:lnTo>
                  <a:cubicBezTo>
                    <a:pt x="835343" y="833811"/>
                    <a:pt x="848678" y="819524"/>
                    <a:pt x="860108" y="806189"/>
                  </a:cubicBezTo>
                  <a:lnTo>
                    <a:pt x="874395" y="818571"/>
                  </a:lnTo>
                  <a:cubicBezTo>
                    <a:pt x="862965" y="832859"/>
                    <a:pt x="849630" y="847146"/>
                    <a:pt x="835343" y="860481"/>
                  </a:cubicBezTo>
                  <a:close/>
                  <a:moveTo>
                    <a:pt x="150495" y="853814"/>
                  </a:moveTo>
                  <a:cubicBezTo>
                    <a:pt x="136208" y="840479"/>
                    <a:pt x="123825" y="826191"/>
                    <a:pt x="111443" y="810951"/>
                  </a:cubicBezTo>
                  <a:lnTo>
                    <a:pt x="125730" y="798569"/>
                  </a:lnTo>
                  <a:cubicBezTo>
                    <a:pt x="137160" y="812856"/>
                    <a:pt x="150495" y="827144"/>
                    <a:pt x="163830" y="839526"/>
                  </a:cubicBezTo>
                  <a:lnTo>
                    <a:pt x="150495" y="853814"/>
                  </a:lnTo>
                  <a:close/>
                  <a:moveTo>
                    <a:pt x="910590" y="771899"/>
                  </a:moveTo>
                  <a:lnTo>
                    <a:pt x="894398" y="761421"/>
                  </a:lnTo>
                  <a:cubicBezTo>
                    <a:pt x="904875" y="746181"/>
                    <a:pt x="914400" y="729989"/>
                    <a:pt x="922973" y="712844"/>
                  </a:cubicBezTo>
                  <a:lnTo>
                    <a:pt x="940117" y="721416"/>
                  </a:lnTo>
                  <a:cubicBezTo>
                    <a:pt x="930592" y="738561"/>
                    <a:pt x="921067" y="755706"/>
                    <a:pt x="910590" y="771899"/>
                  </a:cubicBezTo>
                  <a:close/>
                  <a:moveTo>
                    <a:pt x="77152" y="764279"/>
                  </a:moveTo>
                  <a:cubicBezTo>
                    <a:pt x="66675" y="748086"/>
                    <a:pt x="57150" y="730941"/>
                    <a:pt x="48577" y="713796"/>
                  </a:cubicBezTo>
                  <a:lnTo>
                    <a:pt x="65722" y="705224"/>
                  </a:lnTo>
                  <a:cubicBezTo>
                    <a:pt x="73343" y="722369"/>
                    <a:pt x="82868" y="738561"/>
                    <a:pt x="93345" y="753801"/>
                  </a:cubicBezTo>
                  <a:lnTo>
                    <a:pt x="77152" y="764279"/>
                  </a:lnTo>
                  <a:close/>
                  <a:moveTo>
                    <a:pt x="962978" y="668076"/>
                  </a:moveTo>
                  <a:lnTo>
                    <a:pt x="944880" y="661409"/>
                  </a:lnTo>
                  <a:cubicBezTo>
                    <a:pt x="951548" y="644264"/>
                    <a:pt x="956310" y="626166"/>
                    <a:pt x="961073" y="608069"/>
                  </a:cubicBezTo>
                  <a:lnTo>
                    <a:pt x="979170" y="612831"/>
                  </a:lnTo>
                  <a:cubicBezTo>
                    <a:pt x="975360" y="630929"/>
                    <a:pt x="969645" y="649979"/>
                    <a:pt x="962978" y="668076"/>
                  </a:cubicBezTo>
                  <a:close/>
                  <a:moveTo>
                    <a:pt x="26670" y="659504"/>
                  </a:moveTo>
                  <a:cubicBezTo>
                    <a:pt x="20002" y="641406"/>
                    <a:pt x="15240" y="622356"/>
                    <a:pt x="11430" y="603306"/>
                  </a:cubicBezTo>
                  <a:lnTo>
                    <a:pt x="29527" y="599496"/>
                  </a:lnTo>
                  <a:cubicBezTo>
                    <a:pt x="33338" y="617594"/>
                    <a:pt x="38100" y="635691"/>
                    <a:pt x="44768" y="652836"/>
                  </a:cubicBezTo>
                  <a:lnTo>
                    <a:pt x="26670" y="659504"/>
                  </a:lnTo>
                  <a:close/>
                  <a:moveTo>
                    <a:pt x="989648" y="554729"/>
                  </a:moveTo>
                  <a:lnTo>
                    <a:pt x="970598" y="552824"/>
                  </a:lnTo>
                  <a:cubicBezTo>
                    <a:pt x="972503" y="534726"/>
                    <a:pt x="973455" y="515676"/>
                    <a:pt x="973455" y="496626"/>
                  </a:cubicBezTo>
                  <a:lnTo>
                    <a:pt x="992505" y="496626"/>
                  </a:lnTo>
                  <a:cubicBezTo>
                    <a:pt x="993458" y="516629"/>
                    <a:pt x="991553" y="535679"/>
                    <a:pt x="989648" y="554729"/>
                  </a:cubicBezTo>
                  <a:close/>
                  <a:moveTo>
                    <a:pt x="1905" y="546156"/>
                  </a:moveTo>
                  <a:cubicBezTo>
                    <a:pt x="0" y="529964"/>
                    <a:pt x="0" y="513771"/>
                    <a:pt x="0" y="497579"/>
                  </a:cubicBezTo>
                  <a:cubicBezTo>
                    <a:pt x="0" y="494721"/>
                    <a:pt x="0" y="491864"/>
                    <a:pt x="0" y="488054"/>
                  </a:cubicBezTo>
                  <a:lnTo>
                    <a:pt x="19050" y="488054"/>
                  </a:lnTo>
                  <a:cubicBezTo>
                    <a:pt x="19050" y="490911"/>
                    <a:pt x="19050" y="493769"/>
                    <a:pt x="19050" y="496626"/>
                  </a:cubicBezTo>
                  <a:cubicBezTo>
                    <a:pt x="19050" y="511866"/>
                    <a:pt x="20002" y="528059"/>
                    <a:pt x="20955" y="543299"/>
                  </a:cubicBezTo>
                  <a:lnTo>
                    <a:pt x="1905" y="546156"/>
                  </a:lnTo>
                  <a:close/>
                  <a:moveTo>
                    <a:pt x="972503" y="458526"/>
                  </a:moveTo>
                  <a:cubicBezTo>
                    <a:pt x="970598" y="440429"/>
                    <a:pt x="968692" y="421379"/>
                    <a:pt x="964883" y="403281"/>
                  </a:cubicBezTo>
                  <a:lnTo>
                    <a:pt x="982980" y="399471"/>
                  </a:lnTo>
                  <a:cubicBezTo>
                    <a:pt x="986790" y="418521"/>
                    <a:pt x="989648" y="437571"/>
                    <a:pt x="990600" y="456621"/>
                  </a:cubicBezTo>
                  <a:lnTo>
                    <a:pt x="972503" y="458526"/>
                  </a:lnTo>
                  <a:close/>
                  <a:moveTo>
                    <a:pt x="22860" y="432809"/>
                  </a:moveTo>
                  <a:lnTo>
                    <a:pt x="3810" y="429951"/>
                  </a:lnTo>
                  <a:cubicBezTo>
                    <a:pt x="6668" y="410901"/>
                    <a:pt x="10477" y="391851"/>
                    <a:pt x="15240" y="372801"/>
                  </a:cubicBezTo>
                  <a:lnTo>
                    <a:pt x="33338" y="377564"/>
                  </a:lnTo>
                  <a:cubicBezTo>
                    <a:pt x="28575" y="395661"/>
                    <a:pt x="25718" y="413759"/>
                    <a:pt x="22860" y="432809"/>
                  </a:cubicBezTo>
                  <a:close/>
                  <a:moveTo>
                    <a:pt x="950595" y="348989"/>
                  </a:moveTo>
                  <a:cubicBezTo>
                    <a:pt x="944880" y="330891"/>
                    <a:pt x="938212" y="313746"/>
                    <a:pt x="930592" y="296601"/>
                  </a:cubicBezTo>
                  <a:lnTo>
                    <a:pt x="947737" y="288981"/>
                  </a:lnTo>
                  <a:cubicBezTo>
                    <a:pt x="955358" y="306126"/>
                    <a:pt x="962978" y="325176"/>
                    <a:pt x="968692" y="343274"/>
                  </a:cubicBezTo>
                  <a:lnTo>
                    <a:pt x="950595" y="348989"/>
                  </a:lnTo>
                  <a:close/>
                  <a:moveTo>
                    <a:pt x="50482" y="324224"/>
                  </a:moveTo>
                  <a:lnTo>
                    <a:pt x="32385" y="317556"/>
                  </a:lnTo>
                  <a:cubicBezTo>
                    <a:pt x="39052" y="299459"/>
                    <a:pt x="47625" y="281361"/>
                    <a:pt x="56197" y="264216"/>
                  </a:cubicBezTo>
                  <a:lnTo>
                    <a:pt x="73343" y="272789"/>
                  </a:lnTo>
                  <a:cubicBezTo>
                    <a:pt x="65722" y="289934"/>
                    <a:pt x="57150" y="307079"/>
                    <a:pt x="50482" y="324224"/>
                  </a:cubicBezTo>
                  <a:close/>
                  <a:moveTo>
                    <a:pt x="903923" y="248024"/>
                  </a:moveTo>
                  <a:cubicBezTo>
                    <a:pt x="894398" y="231831"/>
                    <a:pt x="883920" y="216591"/>
                    <a:pt x="871537" y="202304"/>
                  </a:cubicBezTo>
                  <a:lnTo>
                    <a:pt x="886778" y="190874"/>
                  </a:lnTo>
                  <a:cubicBezTo>
                    <a:pt x="899160" y="206114"/>
                    <a:pt x="909637" y="222306"/>
                    <a:pt x="920115" y="238499"/>
                  </a:cubicBezTo>
                  <a:lnTo>
                    <a:pt x="903923" y="248024"/>
                  </a:lnTo>
                  <a:close/>
                  <a:moveTo>
                    <a:pt x="102870" y="226116"/>
                  </a:moveTo>
                  <a:lnTo>
                    <a:pt x="87630" y="215639"/>
                  </a:lnTo>
                  <a:cubicBezTo>
                    <a:pt x="99060" y="199446"/>
                    <a:pt x="110490" y="184206"/>
                    <a:pt x="123825" y="169919"/>
                  </a:cubicBezTo>
                  <a:lnTo>
                    <a:pt x="138113" y="182301"/>
                  </a:lnTo>
                  <a:cubicBezTo>
                    <a:pt x="124777" y="195636"/>
                    <a:pt x="113347" y="210876"/>
                    <a:pt x="102870" y="226116"/>
                  </a:cubicBezTo>
                  <a:close/>
                  <a:moveTo>
                    <a:pt x="835343" y="160394"/>
                  </a:moveTo>
                  <a:cubicBezTo>
                    <a:pt x="822008" y="147059"/>
                    <a:pt x="808673" y="134676"/>
                    <a:pt x="793433" y="123246"/>
                  </a:cubicBezTo>
                  <a:lnTo>
                    <a:pt x="804862" y="108006"/>
                  </a:lnTo>
                  <a:cubicBezTo>
                    <a:pt x="820103" y="120389"/>
                    <a:pt x="834390" y="132771"/>
                    <a:pt x="847725" y="147059"/>
                  </a:cubicBezTo>
                  <a:lnTo>
                    <a:pt x="835343" y="160394"/>
                  </a:lnTo>
                  <a:close/>
                  <a:moveTo>
                    <a:pt x="177165" y="142296"/>
                  </a:moveTo>
                  <a:lnTo>
                    <a:pt x="164783" y="128009"/>
                  </a:lnTo>
                  <a:cubicBezTo>
                    <a:pt x="179070" y="114674"/>
                    <a:pt x="194310" y="103244"/>
                    <a:pt x="210502" y="91814"/>
                  </a:cubicBezTo>
                  <a:lnTo>
                    <a:pt x="220980" y="107054"/>
                  </a:lnTo>
                  <a:cubicBezTo>
                    <a:pt x="204788" y="117531"/>
                    <a:pt x="190500" y="129914"/>
                    <a:pt x="177165" y="142296"/>
                  </a:cubicBezTo>
                  <a:close/>
                  <a:moveTo>
                    <a:pt x="747712" y="90861"/>
                  </a:moveTo>
                  <a:cubicBezTo>
                    <a:pt x="731520" y="81336"/>
                    <a:pt x="715328" y="71811"/>
                    <a:pt x="698183" y="64191"/>
                  </a:cubicBezTo>
                  <a:lnTo>
                    <a:pt x="705803" y="47046"/>
                  </a:lnTo>
                  <a:cubicBezTo>
                    <a:pt x="722948" y="55619"/>
                    <a:pt x="740093" y="64191"/>
                    <a:pt x="757237" y="74669"/>
                  </a:cubicBezTo>
                  <a:lnTo>
                    <a:pt x="747712" y="90861"/>
                  </a:lnTo>
                  <a:close/>
                  <a:moveTo>
                    <a:pt x="267653" y="77526"/>
                  </a:moveTo>
                  <a:lnTo>
                    <a:pt x="258127" y="61334"/>
                  </a:lnTo>
                  <a:cubicBezTo>
                    <a:pt x="275272" y="51809"/>
                    <a:pt x="292418" y="44189"/>
                    <a:pt x="310515" y="36569"/>
                  </a:cubicBezTo>
                  <a:lnTo>
                    <a:pt x="317183" y="53714"/>
                  </a:lnTo>
                  <a:cubicBezTo>
                    <a:pt x="300990" y="60381"/>
                    <a:pt x="283845" y="68954"/>
                    <a:pt x="267653" y="77526"/>
                  </a:cubicBezTo>
                  <a:close/>
                  <a:moveTo>
                    <a:pt x="646748" y="43236"/>
                  </a:moveTo>
                  <a:cubicBezTo>
                    <a:pt x="628650" y="37521"/>
                    <a:pt x="610553" y="32759"/>
                    <a:pt x="592455" y="28949"/>
                  </a:cubicBezTo>
                  <a:lnTo>
                    <a:pt x="596265" y="10851"/>
                  </a:lnTo>
                  <a:cubicBezTo>
                    <a:pt x="615315" y="14661"/>
                    <a:pt x="634365" y="19424"/>
                    <a:pt x="652462" y="26091"/>
                  </a:cubicBezTo>
                  <a:lnTo>
                    <a:pt x="646748" y="43236"/>
                  </a:lnTo>
                  <a:close/>
                  <a:moveTo>
                    <a:pt x="371475" y="35616"/>
                  </a:moveTo>
                  <a:lnTo>
                    <a:pt x="366712" y="17519"/>
                  </a:lnTo>
                  <a:cubicBezTo>
                    <a:pt x="385762" y="12756"/>
                    <a:pt x="404812" y="8946"/>
                    <a:pt x="423862" y="6089"/>
                  </a:cubicBezTo>
                  <a:lnTo>
                    <a:pt x="426720" y="25139"/>
                  </a:lnTo>
                  <a:cubicBezTo>
                    <a:pt x="407670" y="27044"/>
                    <a:pt x="389572" y="30854"/>
                    <a:pt x="371475" y="35616"/>
                  </a:cubicBezTo>
                  <a:close/>
                  <a:moveTo>
                    <a:pt x="537210" y="21329"/>
                  </a:moveTo>
                  <a:cubicBezTo>
                    <a:pt x="519112" y="19424"/>
                    <a:pt x="500062" y="19424"/>
                    <a:pt x="481012" y="19424"/>
                  </a:cubicBezTo>
                  <a:lnTo>
                    <a:pt x="480060" y="374"/>
                  </a:lnTo>
                  <a:cubicBezTo>
                    <a:pt x="499110" y="-579"/>
                    <a:pt x="519112" y="374"/>
                    <a:pt x="538162" y="2279"/>
                  </a:cubicBezTo>
                  <a:lnTo>
                    <a:pt x="537210" y="21329"/>
                  </a:lnTo>
                  <a:close/>
                </a:path>
              </a:pathLst>
            </a:custGeom>
            <a:solidFill>
              <a:srgbClr val="B5B9B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 name="Freeform: Shape 13">
              <a:extLst>
                <a:ext uri="{FF2B5EF4-FFF2-40B4-BE49-F238E27FC236}">
                  <a16:creationId xmlns:a16="http://schemas.microsoft.com/office/drawing/2014/main" id="{EC0C7A59-E61D-4DE6-A341-638458748B7B}"/>
                </a:ext>
              </a:extLst>
            </p:cNvPr>
            <p:cNvSpPr/>
            <p:nvPr/>
          </p:nvSpPr>
          <p:spPr>
            <a:xfrm>
              <a:off x="5248275" y="2664143"/>
              <a:ext cx="1552575" cy="1552575"/>
            </a:xfrm>
            <a:custGeom>
              <a:avLst/>
              <a:gdLst>
                <a:gd name="connsiteX0" fmla="*/ 795338 w 1552575"/>
                <a:gd name="connsiteY0" fmla="*/ 1558290 h 1552575"/>
                <a:gd name="connsiteX1" fmla="*/ 795338 w 1552575"/>
                <a:gd name="connsiteY1" fmla="*/ 1539240 h 1552575"/>
                <a:gd name="connsiteX2" fmla="*/ 851535 w 1552575"/>
                <a:gd name="connsiteY2" fmla="*/ 1536383 h 1552575"/>
                <a:gd name="connsiteX3" fmla="*/ 853440 w 1552575"/>
                <a:gd name="connsiteY3" fmla="*/ 1555433 h 1552575"/>
                <a:gd name="connsiteX4" fmla="*/ 795338 w 1552575"/>
                <a:gd name="connsiteY4" fmla="*/ 1558290 h 1552575"/>
                <a:gd name="connsiteX5" fmla="*/ 738188 w 1552575"/>
                <a:gd name="connsiteY5" fmla="*/ 1557338 h 1552575"/>
                <a:gd name="connsiteX6" fmla="*/ 681038 w 1552575"/>
                <a:gd name="connsiteY6" fmla="*/ 1552575 h 1552575"/>
                <a:gd name="connsiteX7" fmla="*/ 682943 w 1552575"/>
                <a:gd name="connsiteY7" fmla="*/ 1533525 h 1552575"/>
                <a:gd name="connsiteX8" fmla="*/ 739140 w 1552575"/>
                <a:gd name="connsiteY8" fmla="*/ 1538288 h 1552575"/>
                <a:gd name="connsiteX9" fmla="*/ 738188 w 1552575"/>
                <a:gd name="connsiteY9" fmla="*/ 1557338 h 1552575"/>
                <a:gd name="connsiteX10" fmla="*/ 909638 w 1552575"/>
                <a:gd name="connsiteY10" fmla="*/ 1547813 h 1552575"/>
                <a:gd name="connsiteX11" fmla="*/ 906780 w 1552575"/>
                <a:gd name="connsiteY11" fmla="*/ 1528763 h 1552575"/>
                <a:gd name="connsiteX12" fmla="*/ 962025 w 1552575"/>
                <a:gd name="connsiteY12" fmla="*/ 1517333 h 1552575"/>
                <a:gd name="connsiteX13" fmla="*/ 966788 w 1552575"/>
                <a:gd name="connsiteY13" fmla="*/ 1535430 h 1552575"/>
                <a:gd name="connsiteX14" fmla="*/ 909638 w 1552575"/>
                <a:gd name="connsiteY14" fmla="*/ 1547813 h 1552575"/>
                <a:gd name="connsiteX15" fmla="*/ 623888 w 1552575"/>
                <a:gd name="connsiteY15" fmla="*/ 1543050 h 1552575"/>
                <a:gd name="connsiteX16" fmla="*/ 567690 w 1552575"/>
                <a:gd name="connsiteY16" fmla="*/ 1529715 h 1552575"/>
                <a:gd name="connsiteX17" fmla="*/ 572453 w 1552575"/>
                <a:gd name="connsiteY17" fmla="*/ 1511618 h 1552575"/>
                <a:gd name="connsiteX18" fmla="*/ 626745 w 1552575"/>
                <a:gd name="connsiteY18" fmla="*/ 1524953 h 1552575"/>
                <a:gd name="connsiteX19" fmla="*/ 623888 w 1552575"/>
                <a:gd name="connsiteY19" fmla="*/ 1543050 h 1552575"/>
                <a:gd name="connsiteX20" fmla="*/ 1022033 w 1552575"/>
                <a:gd name="connsiteY20" fmla="*/ 1520190 h 1552575"/>
                <a:gd name="connsiteX21" fmla="*/ 1016318 w 1552575"/>
                <a:gd name="connsiteY21" fmla="*/ 1502093 h 1552575"/>
                <a:gd name="connsiteX22" fmla="*/ 1068705 w 1552575"/>
                <a:gd name="connsiteY22" fmla="*/ 1483043 h 1552575"/>
                <a:gd name="connsiteX23" fmla="*/ 1076325 w 1552575"/>
                <a:gd name="connsiteY23" fmla="*/ 1500188 h 1552575"/>
                <a:gd name="connsiteX24" fmla="*/ 1022033 w 1552575"/>
                <a:gd name="connsiteY24" fmla="*/ 1520190 h 1552575"/>
                <a:gd name="connsiteX25" fmla="*/ 513398 w 1552575"/>
                <a:gd name="connsiteY25" fmla="*/ 1512570 h 1552575"/>
                <a:gd name="connsiteX26" fmla="*/ 460058 w 1552575"/>
                <a:gd name="connsiteY26" fmla="*/ 1490663 h 1552575"/>
                <a:gd name="connsiteX27" fmla="*/ 467678 w 1552575"/>
                <a:gd name="connsiteY27" fmla="*/ 1473518 h 1552575"/>
                <a:gd name="connsiteX28" fmla="*/ 520065 w 1552575"/>
                <a:gd name="connsiteY28" fmla="*/ 1494473 h 1552575"/>
                <a:gd name="connsiteX29" fmla="*/ 513398 w 1552575"/>
                <a:gd name="connsiteY29" fmla="*/ 1512570 h 1552575"/>
                <a:gd name="connsiteX30" fmla="*/ 1127760 w 1552575"/>
                <a:gd name="connsiteY30" fmla="*/ 1476375 h 1552575"/>
                <a:gd name="connsiteX31" fmla="*/ 1119188 w 1552575"/>
                <a:gd name="connsiteY31" fmla="*/ 1459230 h 1552575"/>
                <a:gd name="connsiteX32" fmla="*/ 1168718 w 1552575"/>
                <a:gd name="connsiteY32" fmla="*/ 1432560 h 1552575"/>
                <a:gd name="connsiteX33" fmla="*/ 1178243 w 1552575"/>
                <a:gd name="connsiteY33" fmla="*/ 1448753 h 1552575"/>
                <a:gd name="connsiteX34" fmla="*/ 1127760 w 1552575"/>
                <a:gd name="connsiteY34" fmla="*/ 1476375 h 1552575"/>
                <a:gd name="connsiteX35" fmla="*/ 408623 w 1552575"/>
                <a:gd name="connsiteY35" fmla="*/ 1464945 h 1552575"/>
                <a:gd name="connsiteX36" fmla="*/ 359093 w 1552575"/>
                <a:gd name="connsiteY36" fmla="*/ 1435418 h 1552575"/>
                <a:gd name="connsiteX37" fmla="*/ 369570 w 1552575"/>
                <a:gd name="connsiteY37" fmla="*/ 1419225 h 1552575"/>
                <a:gd name="connsiteX38" fmla="*/ 418148 w 1552575"/>
                <a:gd name="connsiteY38" fmla="*/ 1447800 h 1552575"/>
                <a:gd name="connsiteX39" fmla="*/ 408623 w 1552575"/>
                <a:gd name="connsiteY39" fmla="*/ 1464945 h 1552575"/>
                <a:gd name="connsiteX40" fmla="*/ 1226820 w 1552575"/>
                <a:gd name="connsiteY40" fmla="*/ 1417320 h 1552575"/>
                <a:gd name="connsiteX41" fmla="*/ 1216343 w 1552575"/>
                <a:gd name="connsiteY41" fmla="*/ 1402080 h 1552575"/>
                <a:gd name="connsiteX42" fmla="*/ 1261110 w 1552575"/>
                <a:gd name="connsiteY42" fmla="*/ 1367790 h 1552575"/>
                <a:gd name="connsiteX43" fmla="*/ 1273493 w 1552575"/>
                <a:gd name="connsiteY43" fmla="*/ 1382078 h 1552575"/>
                <a:gd name="connsiteX44" fmla="*/ 1226820 w 1552575"/>
                <a:gd name="connsiteY44" fmla="*/ 1417320 h 1552575"/>
                <a:gd name="connsiteX45" fmla="*/ 311468 w 1552575"/>
                <a:gd name="connsiteY45" fmla="*/ 1403033 h 1552575"/>
                <a:gd name="connsiteX46" fmla="*/ 266700 w 1552575"/>
                <a:gd name="connsiteY46" fmla="*/ 1366838 h 1552575"/>
                <a:gd name="connsiteX47" fmla="*/ 279083 w 1552575"/>
                <a:gd name="connsiteY47" fmla="*/ 1352550 h 1552575"/>
                <a:gd name="connsiteX48" fmla="*/ 322898 w 1552575"/>
                <a:gd name="connsiteY48" fmla="*/ 1387793 h 1552575"/>
                <a:gd name="connsiteX49" fmla="*/ 311468 w 1552575"/>
                <a:gd name="connsiteY49" fmla="*/ 1403033 h 1552575"/>
                <a:gd name="connsiteX50" fmla="*/ 1315403 w 1552575"/>
                <a:gd name="connsiteY50" fmla="*/ 1344930 h 1552575"/>
                <a:gd name="connsiteX51" fmla="*/ 1302068 w 1552575"/>
                <a:gd name="connsiteY51" fmla="*/ 1331595 h 1552575"/>
                <a:gd name="connsiteX52" fmla="*/ 1341120 w 1552575"/>
                <a:gd name="connsiteY52" fmla="*/ 1291590 h 1552575"/>
                <a:gd name="connsiteX53" fmla="*/ 1355408 w 1552575"/>
                <a:gd name="connsiteY53" fmla="*/ 1303973 h 1552575"/>
                <a:gd name="connsiteX54" fmla="*/ 1315403 w 1552575"/>
                <a:gd name="connsiteY54" fmla="*/ 1344930 h 1552575"/>
                <a:gd name="connsiteX55" fmla="*/ 224790 w 1552575"/>
                <a:gd name="connsiteY55" fmla="*/ 1326833 h 1552575"/>
                <a:gd name="connsiteX56" fmla="*/ 185738 w 1552575"/>
                <a:gd name="connsiteY56" fmla="*/ 1284923 h 1552575"/>
                <a:gd name="connsiteX57" fmla="*/ 200025 w 1552575"/>
                <a:gd name="connsiteY57" fmla="*/ 1272540 h 1552575"/>
                <a:gd name="connsiteX58" fmla="*/ 238125 w 1552575"/>
                <a:gd name="connsiteY58" fmla="*/ 1313498 h 1552575"/>
                <a:gd name="connsiteX59" fmla="*/ 224790 w 1552575"/>
                <a:gd name="connsiteY59" fmla="*/ 1326833 h 1552575"/>
                <a:gd name="connsiteX60" fmla="*/ 1392555 w 1552575"/>
                <a:gd name="connsiteY60" fmla="*/ 1260158 h 1552575"/>
                <a:gd name="connsiteX61" fmla="*/ 1377315 w 1552575"/>
                <a:gd name="connsiteY61" fmla="*/ 1248728 h 1552575"/>
                <a:gd name="connsiteX62" fmla="*/ 1410653 w 1552575"/>
                <a:gd name="connsiteY62" fmla="*/ 1203008 h 1552575"/>
                <a:gd name="connsiteX63" fmla="*/ 1425893 w 1552575"/>
                <a:gd name="connsiteY63" fmla="*/ 1213485 h 1552575"/>
                <a:gd name="connsiteX64" fmla="*/ 1392555 w 1552575"/>
                <a:gd name="connsiteY64" fmla="*/ 1260158 h 1552575"/>
                <a:gd name="connsiteX65" fmla="*/ 150495 w 1552575"/>
                <a:gd name="connsiteY65" fmla="*/ 1240155 h 1552575"/>
                <a:gd name="connsiteX66" fmla="*/ 118110 w 1552575"/>
                <a:gd name="connsiteY66" fmla="*/ 1192530 h 1552575"/>
                <a:gd name="connsiteX67" fmla="*/ 134303 w 1552575"/>
                <a:gd name="connsiteY67" fmla="*/ 1182053 h 1552575"/>
                <a:gd name="connsiteX68" fmla="*/ 165735 w 1552575"/>
                <a:gd name="connsiteY68" fmla="*/ 1228725 h 1552575"/>
                <a:gd name="connsiteX69" fmla="*/ 150495 w 1552575"/>
                <a:gd name="connsiteY69" fmla="*/ 1240155 h 1552575"/>
                <a:gd name="connsiteX70" fmla="*/ 1457325 w 1552575"/>
                <a:gd name="connsiteY70" fmla="*/ 1164908 h 1552575"/>
                <a:gd name="connsiteX71" fmla="*/ 1441133 w 1552575"/>
                <a:gd name="connsiteY71" fmla="*/ 1155383 h 1552575"/>
                <a:gd name="connsiteX72" fmla="*/ 1466850 w 1552575"/>
                <a:gd name="connsiteY72" fmla="*/ 1105853 h 1552575"/>
                <a:gd name="connsiteX73" fmla="*/ 1483995 w 1552575"/>
                <a:gd name="connsiteY73" fmla="*/ 1114425 h 1552575"/>
                <a:gd name="connsiteX74" fmla="*/ 1457325 w 1552575"/>
                <a:gd name="connsiteY74" fmla="*/ 1164908 h 1552575"/>
                <a:gd name="connsiteX75" fmla="*/ 89535 w 1552575"/>
                <a:gd name="connsiteY75" fmla="*/ 1142048 h 1552575"/>
                <a:gd name="connsiteX76" fmla="*/ 64770 w 1552575"/>
                <a:gd name="connsiteY76" fmla="*/ 1090613 h 1552575"/>
                <a:gd name="connsiteX77" fmla="*/ 81915 w 1552575"/>
                <a:gd name="connsiteY77" fmla="*/ 1082993 h 1552575"/>
                <a:gd name="connsiteX78" fmla="*/ 106680 w 1552575"/>
                <a:gd name="connsiteY78" fmla="*/ 1133475 h 1552575"/>
                <a:gd name="connsiteX79" fmla="*/ 89535 w 1552575"/>
                <a:gd name="connsiteY79" fmla="*/ 1142048 h 1552575"/>
                <a:gd name="connsiteX80" fmla="*/ 1505903 w 1552575"/>
                <a:gd name="connsiteY80" fmla="*/ 1060133 h 1552575"/>
                <a:gd name="connsiteX81" fmla="*/ 1487805 w 1552575"/>
                <a:gd name="connsiteY81" fmla="*/ 1053465 h 1552575"/>
                <a:gd name="connsiteX82" fmla="*/ 1505903 w 1552575"/>
                <a:gd name="connsiteY82" fmla="*/ 1000125 h 1552575"/>
                <a:gd name="connsiteX83" fmla="*/ 1524000 w 1552575"/>
                <a:gd name="connsiteY83" fmla="*/ 1005840 h 1552575"/>
                <a:gd name="connsiteX84" fmla="*/ 1505903 w 1552575"/>
                <a:gd name="connsiteY84" fmla="*/ 1060133 h 1552575"/>
                <a:gd name="connsiteX85" fmla="*/ 43815 w 1552575"/>
                <a:gd name="connsiteY85" fmla="*/ 1037273 h 1552575"/>
                <a:gd name="connsiteX86" fmla="*/ 26670 w 1552575"/>
                <a:gd name="connsiteY86" fmla="*/ 982028 h 1552575"/>
                <a:gd name="connsiteX87" fmla="*/ 44768 w 1552575"/>
                <a:gd name="connsiteY87" fmla="*/ 977265 h 1552575"/>
                <a:gd name="connsiteX88" fmla="*/ 60960 w 1552575"/>
                <a:gd name="connsiteY88" fmla="*/ 1030605 h 1552575"/>
                <a:gd name="connsiteX89" fmla="*/ 43815 w 1552575"/>
                <a:gd name="connsiteY89" fmla="*/ 1037273 h 1552575"/>
                <a:gd name="connsiteX90" fmla="*/ 1540193 w 1552575"/>
                <a:gd name="connsiteY90" fmla="*/ 950595 h 1552575"/>
                <a:gd name="connsiteX91" fmla="*/ 1522095 w 1552575"/>
                <a:gd name="connsiteY91" fmla="*/ 946785 h 1552575"/>
                <a:gd name="connsiteX92" fmla="*/ 1532573 w 1552575"/>
                <a:gd name="connsiteY92" fmla="*/ 891540 h 1552575"/>
                <a:gd name="connsiteX93" fmla="*/ 1551623 w 1552575"/>
                <a:gd name="connsiteY93" fmla="*/ 894398 h 1552575"/>
                <a:gd name="connsiteX94" fmla="*/ 1540193 w 1552575"/>
                <a:gd name="connsiteY94" fmla="*/ 950595 h 1552575"/>
                <a:gd name="connsiteX95" fmla="*/ 13335 w 1552575"/>
                <a:gd name="connsiteY95" fmla="*/ 925830 h 1552575"/>
                <a:gd name="connsiteX96" fmla="*/ 4763 w 1552575"/>
                <a:gd name="connsiteY96" fmla="*/ 868680 h 1552575"/>
                <a:gd name="connsiteX97" fmla="*/ 23813 w 1552575"/>
                <a:gd name="connsiteY97" fmla="*/ 866775 h 1552575"/>
                <a:gd name="connsiteX98" fmla="*/ 32385 w 1552575"/>
                <a:gd name="connsiteY98" fmla="*/ 922020 h 1552575"/>
                <a:gd name="connsiteX99" fmla="*/ 13335 w 1552575"/>
                <a:gd name="connsiteY99" fmla="*/ 925830 h 1552575"/>
                <a:gd name="connsiteX100" fmla="*/ 1556385 w 1552575"/>
                <a:gd name="connsiteY100" fmla="*/ 837248 h 1552575"/>
                <a:gd name="connsiteX101" fmla="*/ 1537335 w 1552575"/>
                <a:gd name="connsiteY101" fmla="*/ 836295 h 1552575"/>
                <a:gd name="connsiteX102" fmla="*/ 1539240 w 1552575"/>
                <a:gd name="connsiteY102" fmla="*/ 780098 h 1552575"/>
                <a:gd name="connsiteX103" fmla="*/ 1558290 w 1552575"/>
                <a:gd name="connsiteY103" fmla="*/ 780098 h 1552575"/>
                <a:gd name="connsiteX104" fmla="*/ 1556385 w 1552575"/>
                <a:gd name="connsiteY104" fmla="*/ 837248 h 1552575"/>
                <a:gd name="connsiteX105" fmla="*/ 952 w 1552575"/>
                <a:gd name="connsiteY105" fmla="*/ 811530 h 1552575"/>
                <a:gd name="connsiteX106" fmla="*/ 0 w 1552575"/>
                <a:gd name="connsiteY106" fmla="*/ 779145 h 1552575"/>
                <a:gd name="connsiteX107" fmla="*/ 0 w 1552575"/>
                <a:gd name="connsiteY107" fmla="*/ 754380 h 1552575"/>
                <a:gd name="connsiteX108" fmla="*/ 19050 w 1552575"/>
                <a:gd name="connsiteY108" fmla="*/ 755333 h 1552575"/>
                <a:gd name="connsiteX109" fmla="*/ 19050 w 1552575"/>
                <a:gd name="connsiteY109" fmla="*/ 779145 h 1552575"/>
                <a:gd name="connsiteX110" fmla="*/ 20003 w 1552575"/>
                <a:gd name="connsiteY110" fmla="*/ 810578 h 1552575"/>
                <a:gd name="connsiteX111" fmla="*/ 952 w 1552575"/>
                <a:gd name="connsiteY111" fmla="*/ 811530 h 1552575"/>
                <a:gd name="connsiteX112" fmla="*/ 1539240 w 1552575"/>
                <a:gd name="connsiteY112" fmla="*/ 771525 h 1552575"/>
                <a:gd name="connsiteX113" fmla="*/ 1536383 w 1552575"/>
                <a:gd name="connsiteY113" fmla="*/ 715328 h 1552575"/>
                <a:gd name="connsiteX114" fmla="*/ 1555433 w 1552575"/>
                <a:gd name="connsiteY114" fmla="*/ 713423 h 1552575"/>
                <a:gd name="connsiteX115" fmla="*/ 1558290 w 1552575"/>
                <a:gd name="connsiteY115" fmla="*/ 770573 h 1552575"/>
                <a:gd name="connsiteX116" fmla="*/ 1539240 w 1552575"/>
                <a:gd name="connsiteY116" fmla="*/ 771525 h 1552575"/>
                <a:gd name="connsiteX117" fmla="*/ 22860 w 1552575"/>
                <a:gd name="connsiteY117" fmla="*/ 699135 h 1552575"/>
                <a:gd name="connsiteX118" fmla="*/ 3810 w 1552575"/>
                <a:gd name="connsiteY118" fmla="*/ 697230 h 1552575"/>
                <a:gd name="connsiteX119" fmla="*/ 12383 w 1552575"/>
                <a:gd name="connsiteY119" fmla="*/ 640080 h 1552575"/>
                <a:gd name="connsiteX120" fmla="*/ 31433 w 1552575"/>
                <a:gd name="connsiteY120" fmla="*/ 643890 h 1552575"/>
                <a:gd name="connsiteX121" fmla="*/ 22860 w 1552575"/>
                <a:gd name="connsiteY121" fmla="*/ 699135 h 1552575"/>
                <a:gd name="connsiteX122" fmla="*/ 1530668 w 1552575"/>
                <a:gd name="connsiteY122" fmla="*/ 660083 h 1552575"/>
                <a:gd name="connsiteX123" fmla="*/ 1520190 w 1552575"/>
                <a:gd name="connsiteY123" fmla="*/ 604838 h 1552575"/>
                <a:gd name="connsiteX124" fmla="*/ 1538288 w 1552575"/>
                <a:gd name="connsiteY124" fmla="*/ 600075 h 1552575"/>
                <a:gd name="connsiteX125" fmla="*/ 1549718 w 1552575"/>
                <a:gd name="connsiteY125" fmla="*/ 656273 h 1552575"/>
                <a:gd name="connsiteX126" fmla="*/ 1530668 w 1552575"/>
                <a:gd name="connsiteY126" fmla="*/ 660083 h 1552575"/>
                <a:gd name="connsiteX127" fmla="*/ 42863 w 1552575"/>
                <a:gd name="connsiteY127" fmla="*/ 588645 h 1552575"/>
                <a:gd name="connsiteX128" fmla="*/ 24765 w 1552575"/>
                <a:gd name="connsiteY128" fmla="*/ 583883 h 1552575"/>
                <a:gd name="connsiteX129" fmla="*/ 40958 w 1552575"/>
                <a:gd name="connsiteY129" fmla="*/ 528638 h 1552575"/>
                <a:gd name="connsiteX130" fmla="*/ 59055 w 1552575"/>
                <a:gd name="connsiteY130" fmla="*/ 534353 h 1552575"/>
                <a:gd name="connsiteX131" fmla="*/ 42863 w 1552575"/>
                <a:gd name="connsiteY131" fmla="*/ 588645 h 1552575"/>
                <a:gd name="connsiteX132" fmla="*/ 1504950 w 1552575"/>
                <a:gd name="connsiteY132" fmla="*/ 550545 h 1552575"/>
                <a:gd name="connsiteX133" fmla="*/ 1485900 w 1552575"/>
                <a:gd name="connsiteY133" fmla="*/ 498158 h 1552575"/>
                <a:gd name="connsiteX134" fmla="*/ 1503045 w 1552575"/>
                <a:gd name="connsiteY134" fmla="*/ 491490 h 1552575"/>
                <a:gd name="connsiteX135" fmla="*/ 1522095 w 1552575"/>
                <a:gd name="connsiteY135" fmla="*/ 545783 h 1552575"/>
                <a:gd name="connsiteX136" fmla="*/ 1504950 w 1552575"/>
                <a:gd name="connsiteY136" fmla="*/ 550545 h 1552575"/>
                <a:gd name="connsiteX137" fmla="*/ 79058 w 1552575"/>
                <a:gd name="connsiteY137" fmla="*/ 482918 h 1552575"/>
                <a:gd name="connsiteX138" fmla="*/ 61913 w 1552575"/>
                <a:gd name="connsiteY138" fmla="*/ 475298 h 1552575"/>
                <a:gd name="connsiteX139" fmla="*/ 86678 w 1552575"/>
                <a:gd name="connsiteY139" fmla="*/ 422910 h 1552575"/>
                <a:gd name="connsiteX140" fmla="*/ 103823 w 1552575"/>
                <a:gd name="connsiteY140" fmla="*/ 431483 h 1552575"/>
                <a:gd name="connsiteX141" fmla="*/ 79058 w 1552575"/>
                <a:gd name="connsiteY141" fmla="*/ 482918 h 1552575"/>
                <a:gd name="connsiteX142" fmla="*/ 1463040 w 1552575"/>
                <a:gd name="connsiteY142" fmla="*/ 446723 h 1552575"/>
                <a:gd name="connsiteX143" fmla="*/ 1436370 w 1552575"/>
                <a:gd name="connsiteY143" fmla="*/ 397193 h 1552575"/>
                <a:gd name="connsiteX144" fmla="*/ 1452563 w 1552575"/>
                <a:gd name="connsiteY144" fmla="*/ 387668 h 1552575"/>
                <a:gd name="connsiteX145" fmla="*/ 1479233 w 1552575"/>
                <a:gd name="connsiteY145" fmla="*/ 438150 h 1552575"/>
                <a:gd name="connsiteX146" fmla="*/ 1463040 w 1552575"/>
                <a:gd name="connsiteY146" fmla="*/ 446723 h 1552575"/>
                <a:gd name="connsiteX147" fmla="*/ 130493 w 1552575"/>
                <a:gd name="connsiteY147" fmla="*/ 382905 h 1552575"/>
                <a:gd name="connsiteX148" fmla="*/ 114300 w 1552575"/>
                <a:gd name="connsiteY148" fmla="*/ 373380 h 1552575"/>
                <a:gd name="connsiteX149" fmla="*/ 145733 w 1552575"/>
                <a:gd name="connsiteY149" fmla="*/ 325755 h 1552575"/>
                <a:gd name="connsiteX150" fmla="*/ 161925 w 1552575"/>
                <a:gd name="connsiteY150" fmla="*/ 336233 h 1552575"/>
                <a:gd name="connsiteX151" fmla="*/ 130493 w 1552575"/>
                <a:gd name="connsiteY151" fmla="*/ 382905 h 1552575"/>
                <a:gd name="connsiteX152" fmla="*/ 1406843 w 1552575"/>
                <a:gd name="connsiteY152" fmla="*/ 349568 h 1552575"/>
                <a:gd name="connsiteX153" fmla="*/ 1373505 w 1552575"/>
                <a:gd name="connsiteY153" fmla="*/ 304800 h 1552575"/>
                <a:gd name="connsiteX154" fmla="*/ 1388745 w 1552575"/>
                <a:gd name="connsiteY154" fmla="*/ 293370 h 1552575"/>
                <a:gd name="connsiteX155" fmla="*/ 1423035 w 1552575"/>
                <a:gd name="connsiteY155" fmla="*/ 339090 h 1552575"/>
                <a:gd name="connsiteX156" fmla="*/ 1406843 w 1552575"/>
                <a:gd name="connsiteY156" fmla="*/ 349568 h 1552575"/>
                <a:gd name="connsiteX157" fmla="*/ 196215 w 1552575"/>
                <a:gd name="connsiteY157" fmla="*/ 291465 h 1552575"/>
                <a:gd name="connsiteX158" fmla="*/ 180975 w 1552575"/>
                <a:gd name="connsiteY158" fmla="*/ 279083 h 1552575"/>
                <a:gd name="connsiteX159" fmla="*/ 219075 w 1552575"/>
                <a:gd name="connsiteY159" fmla="*/ 236220 h 1552575"/>
                <a:gd name="connsiteX160" fmla="*/ 232410 w 1552575"/>
                <a:gd name="connsiteY160" fmla="*/ 249555 h 1552575"/>
                <a:gd name="connsiteX161" fmla="*/ 196215 w 1552575"/>
                <a:gd name="connsiteY161" fmla="*/ 291465 h 1552575"/>
                <a:gd name="connsiteX162" fmla="*/ 1337310 w 1552575"/>
                <a:gd name="connsiteY162" fmla="*/ 261938 h 1552575"/>
                <a:gd name="connsiteX163" fmla="*/ 1297305 w 1552575"/>
                <a:gd name="connsiteY163" fmla="*/ 221933 h 1552575"/>
                <a:gd name="connsiteX164" fmla="*/ 1310640 w 1552575"/>
                <a:gd name="connsiteY164" fmla="*/ 207645 h 1552575"/>
                <a:gd name="connsiteX165" fmla="*/ 1351598 w 1552575"/>
                <a:gd name="connsiteY165" fmla="*/ 248603 h 1552575"/>
                <a:gd name="connsiteX166" fmla="*/ 1337310 w 1552575"/>
                <a:gd name="connsiteY166" fmla="*/ 261938 h 1552575"/>
                <a:gd name="connsiteX167" fmla="*/ 274320 w 1552575"/>
                <a:gd name="connsiteY167" fmla="*/ 211455 h 1552575"/>
                <a:gd name="connsiteX168" fmla="*/ 261938 w 1552575"/>
                <a:gd name="connsiteY168" fmla="*/ 197168 h 1552575"/>
                <a:gd name="connsiteX169" fmla="*/ 306705 w 1552575"/>
                <a:gd name="connsiteY169" fmla="*/ 160973 h 1552575"/>
                <a:gd name="connsiteX170" fmla="*/ 318135 w 1552575"/>
                <a:gd name="connsiteY170" fmla="*/ 176213 h 1552575"/>
                <a:gd name="connsiteX171" fmla="*/ 274320 w 1552575"/>
                <a:gd name="connsiteY171" fmla="*/ 211455 h 1552575"/>
                <a:gd name="connsiteX172" fmla="*/ 1254443 w 1552575"/>
                <a:gd name="connsiteY172" fmla="*/ 185738 h 1552575"/>
                <a:gd name="connsiteX173" fmla="*/ 1209675 w 1552575"/>
                <a:gd name="connsiteY173" fmla="*/ 152400 h 1552575"/>
                <a:gd name="connsiteX174" fmla="*/ 1220153 w 1552575"/>
                <a:gd name="connsiteY174" fmla="*/ 137160 h 1552575"/>
                <a:gd name="connsiteX175" fmla="*/ 1265873 w 1552575"/>
                <a:gd name="connsiteY175" fmla="*/ 171450 h 1552575"/>
                <a:gd name="connsiteX176" fmla="*/ 1254443 w 1552575"/>
                <a:gd name="connsiteY176" fmla="*/ 185738 h 1552575"/>
                <a:gd name="connsiteX177" fmla="*/ 362903 w 1552575"/>
                <a:gd name="connsiteY177" fmla="*/ 142875 h 1552575"/>
                <a:gd name="connsiteX178" fmla="*/ 352425 w 1552575"/>
                <a:gd name="connsiteY178" fmla="*/ 126683 h 1552575"/>
                <a:gd name="connsiteX179" fmla="*/ 401955 w 1552575"/>
                <a:gd name="connsiteY179" fmla="*/ 97155 h 1552575"/>
                <a:gd name="connsiteX180" fmla="*/ 411480 w 1552575"/>
                <a:gd name="connsiteY180" fmla="*/ 113348 h 1552575"/>
                <a:gd name="connsiteX181" fmla="*/ 362903 w 1552575"/>
                <a:gd name="connsiteY181" fmla="*/ 142875 h 1552575"/>
                <a:gd name="connsiteX182" fmla="*/ 1162050 w 1552575"/>
                <a:gd name="connsiteY182" fmla="*/ 121920 h 1552575"/>
                <a:gd name="connsiteX183" fmla="*/ 1112520 w 1552575"/>
                <a:gd name="connsiteY183" fmla="*/ 95250 h 1552575"/>
                <a:gd name="connsiteX184" fmla="*/ 1121093 w 1552575"/>
                <a:gd name="connsiteY184" fmla="*/ 78105 h 1552575"/>
                <a:gd name="connsiteX185" fmla="*/ 1171575 w 1552575"/>
                <a:gd name="connsiteY185" fmla="*/ 105728 h 1552575"/>
                <a:gd name="connsiteX186" fmla="*/ 1162050 w 1552575"/>
                <a:gd name="connsiteY186" fmla="*/ 121920 h 1552575"/>
                <a:gd name="connsiteX187" fmla="*/ 461010 w 1552575"/>
                <a:gd name="connsiteY187" fmla="*/ 88583 h 1552575"/>
                <a:gd name="connsiteX188" fmla="*/ 453390 w 1552575"/>
                <a:gd name="connsiteY188" fmla="*/ 71438 h 1552575"/>
                <a:gd name="connsiteX189" fmla="*/ 506730 w 1552575"/>
                <a:gd name="connsiteY189" fmla="*/ 49530 h 1552575"/>
                <a:gd name="connsiteX190" fmla="*/ 513398 w 1552575"/>
                <a:gd name="connsiteY190" fmla="*/ 67628 h 1552575"/>
                <a:gd name="connsiteX191" fmla="*/ 461010 w 1552575"/>
                <a:gd name="connsiteY191" fmla="*/ 88583 h 1552575"/>
                <a:gd name="connsiteX192" fmla="*/ 1061085 w 1552575"/>
                <a:gd name="connsiteY192" fmla="*/ 73342 h 1552575"/>
                <a:gd name="connsiteX193" fmla="*/ 1007745 w 1552575"/>
                <a:gd name="connsiteY193" fmla="*/ 54292 h 1552575"/>
                <a:gd name="connsiteX194" fmla="*/ 1013460 w 1552575"/>
                <a:gd name="connsiteY194" fmla="*/ 36195 h 1552575"/>
                <a:gd name="connsiteX195" fmla="*/ 1067753 w 1552575"/>
                <a:gd name="connsiteY195" fmla="*/ 55245 h 1552575"/>
                <a:gd name="connsiteX196" fmla="*/ 1061085 w 1552575"/>
                <a:gd name="connsiteY196" fmla="*/ 73342 h 1552575"/>
                <a:gd name="connsiteX197" fmla="*/ 565785 w 1552575"/>
                <a:gd name="connsiteY197" fmla="*/ 49530 h 1552575"/>
                <a:gd name="connsiteX198" fmla="*/ 561023 w 1552575"/>
                <a:gd name="connsiteY198" fmla="*/ 31433 h 1552575"/>
                <a:gd name="connsiteX199" fmla="*/ 617220 w 1552575"/>
                <a:gd name="connsiteY199" fmla="*/ 17145 h 1552575"/>
                <a:gd name="connsiteX200" fmla="*/ 621030 w 1552575"/>
                <a:gd name="connsiteY200" fmla="*/ 35243 h 1552575"/>
                <a:gd name="connsiteX201" fmla="*/ 565785 w 1552575"/>
                <a:gd name="connsiteY201" fmla="*/ 49530 h 1552575"/>
                <a:gd name="connsiteX202" fmla="*/ 954405 w 1552575"/>
                <a:gd name="connsiteY202" fmla="*/ 39053 h 1552575"/>
                <a:gd name="connsiteX203" fmla="*/ 899160 w 1552575"/>
                <a:gd name="connsiteY203" fmla="*/ 28575 h 1552575"/>
                <a:gd name="connsiteX204" fmla="*/ 902018 w 1552575"/>
                <a:gd name="connsiteY204" fmla="*/ 9525 h 1552575"/>
                <a:gd name="connsiteX205" fmla="*/ 958215 w 1552575"/>
                <a:gd name="connsiteY205" fmla="*/ 20955 h 1552575"/>
                <a:gd name="connsiteX206" fmla="*/ 954405 w 1552575"/>
                <a:gd name="connsiteY206" fmla="*/ 39053 h 1552575"/>
                <a:gd name="connsiteX207" fmla="*/ 675323 w 1552575"/>
                <a:gd name="connsiteY207" fmla="*/ 25718 h 1552575"/>
                <a:gd name="connsiteX208" fmla="*/ 672465 w 1552575"/>
                <a:gd name="connsiteY208" fmla="*/ 6668 h 1552575"/>
                <a:gd name="connsiteX209" fmla="*/ 729615 w 1552575"/>
                <a:gd name="connsiteY209" fmla="*/ 952 h 1552575"/>
                <a:gd name="connsiteX210" fmla="*/ 730568 w 1552575"/>
                <a:gd name="connsiteY210" fmla="*/ 20003 h 1552575"/>
                <a:gd name="connsiteX211" fmla="*/ 675323 w 1552575"/>
                <a:gd name="connsiteY211" fmla="*/ 25718 h 1552575"/>
                <a:gd name="connsiteX212" fmla="*/ 843915 w 1552575"/>
                <a:gd name="connsiteY212" fmla="*/ 21908 h 1552575"/>
                <a:gd name="connsiteX213" fmla="*/ 787718 w 1552575"/>
                <a:gd name="connsiteY213" fmla="*/ 19050 h 1552575"/>
                <a:gd name="connsiteX214" fmla="*/ 787718 w 1552575"/>
                <a:gd name="connsiteY214" fmla="*/ 0 h 1552575"/>
                <a:gd name="connsiteX215" fmla="*/ 844868 w 1552575"/>
                <a:gd name="connsiteY215" fmla="*/ 2857 h 1552575"/>
                <a:gd name="connsiteX216" fmla="*/ 843915 w 1552575"/>
                <a:gd name="connsiteY216" fmla="*/ 21908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552575" h="1552575">
                  <a:moveTo>
                    <a:pt x="795338" y="1558290"/>
                  </a:moveTo>
                  <a:lnTo>
                    <a:pt x="795338" y="1539240"/>
                  </a:lnTo>
                  <a:cubicBezTo>
                    <a:pt x="814388" y="1539240"/>
                    <a:pt x="832485" y="1537335"/>
                    <a:pt x="851535" y="1536383"/>
                  </a:cubicBezTo>
                  <a:lnTo>
                    <a:pt x="853440" y="1555433"/>
                  </a:lnTo>
                  <a:cubicBezTo>
                    <a:pt x="834390" y="1557338"/>
                    <a:pt x="814388" y="1558290"/>
                    <a:pt x="795338" y="1558290"/>
                  </a:cubicBezTo>
                  <a:close/>
                  <a:moveTo>
                    <a:pt x="738188" y="1557338"/>
                  </a:moveTo>
                  <a:cubicBezTo>
                    <a:pt x="719138" y="1556385"/>
                    <a:pt x="700088" y="1554480"/>
                    <a:pt x="681038" y="1552575"/>
                  </a:cubicBezTo>
                  <a:lnTo>
                    <a:pt x="682943" y="1533525"/>
                  </a:lnTo>
                  <a:cubicBezTo>
                    <a:pt x="701040" y="1535430"/>
                    <a:pt x="720090" y="1537335"/>
                    <a:pt x="739140" y="1538288"/>
                  </a:cubicBezTo>
                  <a:lnTo>
                    <a:pt x="738188" y="1557338"/>
                  </a:lnTo>
                  <a:close/>
                  <a:moveTo>
                    <a:pt x="909638" y="1547813"/>
                  </a:moveTo>
                  <a:lnTo>
                    <a:pt x="906780" y="1528763"/>
                  </a:lnTo>
                  <a:cubicBezTo>
                    <a:pt x="924878" y="1525905"/>
                    <a:pt x="943928" y="1522095"/>
                    <a:pt x="962025" y="1517333"/>
                  </a:cubicBezTo>
                  <a:lnTo>
                    <a:pt x="966788" y="1535430"/>
                  </a:lnTo>
                  <a:cubicBezTo>
                    <a:pt x="947738" y="1541145"/>
                    <a:pt x="928688" y="1544955"/>
                    <a:pt x="909638" y="1547813"/>
                  </a:cubicBezTo>
                  <a:close/>
                  <a:moveTo>
                    <a:pt x="623888" y="1543050"/>
                  </a:moveTo>
                  <a:cubicBezTo>
                    <a:pt x="604838" y="1539240"/>
                    <a:pt x="586740" y="1534478"/>
                    <a:pt x="567690" y="1529715"/>
                  </a:cubicBezTo>
                  <a:lnTo>
                    <a:pt x="572453" y="1511618"/>
                  </a:lnTo>
                  <a:cubicBezTo>
                    <a:pt x="590550" y="1516380"/>
                    <a:pt x="608648" y="1521143"/>
                    <a:pt x="626745" y="1524953"/>
                  </a:cubicBezTo>
                  <a:lnTo>
                    <a:pt x="623888" y="1543050"/>
                  </a:lnTo>
                  <a:close/>
                  <a:moveTo>
                    <a:pt x="1022033" y="1520190"/>
                  </a:moveTo>
                  <a:lnTo>
                    <a:pt x="1016318" y="1502093"/>
                  </a:lnTo>
                  <a:cubicBezTo>
                    <a:pt x="1034415" y="1496378"/>
                    <a:pt x="1051560" y="1489710"/>
                    <a:pt x="1068705" y="1483043"/>
                  </a:cubicBezTo>
                  <a:lnTo>
                    <a:pt x="1076325" y="1500188"/>
                  </a:lnTo>
                  <a:cubicBezTo>
                    <a:pt x="1058228" y="1507808"/>
                    <a:pt x="1040130" y="1514475"/>
                    <a:pt x="1022033" y="1520190"/>
                  </a:cubicBezTo>
                  <a:close/>
                  <a:moveTo>
                    <a:pt x="513398" y="1512570"/>
                  </a:moveTo>
                  <a:cubicBezTo>
                    <a:pt x="495300" y="1505903"/>
                    <a:pt x="477203" y="1499235"/>
                    <a:pt x="460058" y="1490663"/>
                  </a:cubicBezTo>
                  <a:lnTo>
                    <a:pt x="467678" y="1473518"/>
                  </a:lnTo>
                  <a:cubicBezTo>
                    <a:pt x="484823" y="1481138"/>
                    <a:pt x="501968" y="1487805"/>
                    <a:pt x="520065" y="1494473"/>
                  </a:cubicBezTo>
                  <a:lnTo>
                    <a:pt x="513398" y="1512570"/>
                  </a:lnTo>
                  <a:close/>
                  <a:moveTo>
                    <a:pt x="1127760" y="1476375"/>
                  </a:moveTo>
                  <a:lnTo>
                    <a:pt x="1119188" y="1459230"/>
                  </a:lnTo>
                  <a:cubicBezTo>
                    <a:pt x="1135380" y="1450658"/>
                    <a:pt x="1152525" y="1442085"/>
                    <a:pt x="1168718" y="1432560"/>
                  </a:cubicBezTo>
                  <a:lnTo>
                    <a:pt x="1178243" y="1448753"/>
                  </a:lnTo>
                  <a:cubicBezTo>
                    <a:pt x="1162050" y="1458278"/>
                    <a:pt x="1144905" y="1467803"/>
                    <a:pt x="1127760" y="1476375"/>
                  </a:cubicBezTo>
                  <a:close/>
                  <a:moveTo>
                    <a:pt x="408623" y="1464945"/>
                  </a:moveTo>
                  <a:cubicBezTo>
                    <a:pt x="391478" y="1455420"/>
                    <a:pt x="375285" y="1445895"/>
                    <a:pt x="359093" y="1435418"/>
                  </a:cubicBezTo>
                  <a:lnTo>
                    <a:pt x="369570" y="1419225"/>
                  </a:lnTo>
                  <a:cubicBezTo>
                    <a:pt x="384810" y="1429703"/>
                    <a:pt x="401955" y="1439228"/>
                    <a:pt x="418148" y="1447800"/>
                  </a:cubicBezTo>
                  <a:lnTo>
                    <a:pt x="408623" y="1464945"/>
                  </a:lnTo>
                  <a:close/>
                  <a:moveTo>
                    <a:pt x="1226820" y="1417320"/>
                  </a:moveTo>
                  <a:lnTo>
                    <a:pt x="1216343" y="1402080"/>
                  </a:lnTo>
                  <a:cubicBezTo>
                    <a:pt x="1231583" y="1391603"/>
                    <a:pt x="1246823" y="1380173"/>
                    <a:pt x="1261110" y="1367790"/>
                  </a:cubicBezTo>
                  <a:lnTo>
                    <a:pt x="1273493" y="1382078"/>
                  </a:lnTo>
                  <a:cubicBezTo>
                    <a:pt x="1257300" y="1395413"/>
                    <a:pt x="1242060" y="1406843"/>
                    <a:pt x="1226820" y="1417320"/>
                  </a:cubicBezTo>
                  <a:close/>
                  <a:moveTo>
                    <a:pt x="311468" y="1403033"/>
                  </a:moveTo>
                  <a:cubicBezTo>
                    <a:pt x="296228" y="1391603"/>
                    <a:pt x="280988" y="1379220"/>
                    <a:pt x="266700" y="1366838"/>
                  </a:cubicBezTo>
                  <a:lnTo>
                    <a:pt x="279083" y="1352550"/>
                  </a:lnTo>
                  <a:cubicBezTo>
                    <a:pt x="293370" y="1364933"/>
                    <a:pt x="307658" y="1376363"/>
                    <a:pt x="322898" y="1387793"/>
                  </a:cubicBezTo>
                  <a:lnTo>
                    <a:pt x="311468" y="1403033"/>
                  </a:lnTo>
                  <a:close/>
                  <a:moveTo>
                    <a:pt x="1315403" y="1344930"/>
                  </a:moveTo>
                  <a:lnTo>
                    <a:pt x="1302068" y="1331595"/>
                  </a:lnTo>
                  <a:cubicBezTo>
                    <a:pt x="1315403" y="1319213"/>
                    <a:pt x="1328738" y="1304925"/>
                    <a:pt x="1341120" y="1291590"/>
                  </a:cubicBezTo>
                  <a:lnTo>
                    <a:pt x="1355408" y="1303973"/>
                  </a:lnTo>
                  <a:cubicBezTo>
                    <a:pt x="1343025" y="1318260"/>
                    <a:pt x="1329690" y="1331595"/>
                    <a:pt x="1315403" y="1344930"/>
                  </a:cubicBezTo>
                  <a:close/>
                  <a:moveTo>
                    <a:pt x="224790" y="1326833"/>
                  </a:moveTo>
                  <a:cubicBezTo>
                    <a:pt x="211455" y="1313498"/>
                    <a:pt x="198120" y="1299210"/>
                    <a:pt x="185738" y="1284923"/>
                  </a:cubicBezTo>
                  <a:lnTo>
                    <a:pt x="200025" y="1272540"/>
                  </a:lnTo>
                  <a:cubicBezTo>
                    <a:pt x="212408" y="1286828"/>
                    <a:pt x="224790" y="1300163"/>
                    <a:pt x="238125" y="1313498"/>
                  </a:cubicBezTo>
                  <a:lnTo>
                    <a:pt x="224790" y="1326833"/>
                  </a:lnTo>
                  <a:close/>
                  <a:moveTo>
                    <a:pt x="1392555" y="1260158"/>
                  </a:moveTo>
                  <a:lnTo>
                    <a:pt x="1377315" y="1248728"/>
                  </a:lnTo>
                  <a:cubicBezTo>
                    <a:pt x="1388745" y="1234440"/>
                    <a:pt x="1400175" y="1219200"/>
                    <a:pt x="1410653" y="1203008"/>
                  </a:cubicBezTo>
                  <a:lnTo>
                    <a:pt x="1425893" y="1213485"/>
                  </a:lnTo>
                  <a:cubicBezTo>
                    <a:pt x="1416368" y="1229678"/>
                    <a:pt x="1404938" y="1244918"/>
                    <a:pt x="1392555" y="1260158"/>
                  </a:cubicBezTo>
                  <a:close/>
                  <a:moveTo>
                    <a:pt x="150495" y="1240155"/>
                  </a:moveTo>
                  <a:cubicBezTo>
                    <a:pt x="139065" y="1224915"/>
                    <a:pt x="128588" y="1208723"/>
                    <a:pt x="118110" y="1192530"/>
                  </a:cubicBezTo>
                  <a:lnTo>
                    <a:pt x="134303" y="1182053"/>
                  </a:lnTo>
                  <a:cubicBezTo>
                    <a:pt x="143828" y="1198245"/>
                    <a:pt x="154305" y="1213485"/>
                    <a:pt x="165735" y="1228725"/>
                  </a:cubicBezTo>
                  <a:lnTo>
                    <a:pt x="150495" y="1240155"/>
                  </a:lnTo>
                  <a:close/>
                  <a:moveTo>
                    <a:pt x="1457325" y="1164908"/>
                  </a:moveTo>
                  <a:lnTo>
                    <a:pt x="1441133" y="1155383"/>
                  </a:lnTo>
                  <a:cubicBezTo>
                    <a:pt x="1450658" y="1139190"/>
                    <a:pt x="1459230" y="1122045"/>
                    <a:pt x="1466850" y="1105853"/>
                  </a:cubicBezTo>
                  <a:lnTo>
                    <a:pt x="1483995" y="1114425"/>
                  </a:lnTo>
                  <a:cubicBezTo>
                    <a:pt x="1475423" y="1130618"/>
                    <a:pt x="1466850" y="1147763"/>
                    <a:pt x="1457325" y="1164908"/>
                  </a:cubicBezTo>
                  <a:close/>
                  <a:moveTo>
                    <a:pt x="89535" y="1142048"/>
                  </a:moveTo>
                  <a:cubicBezTo>
                    <a:pt x="80963" y="1124903"/>
                    <a:pt x="72390" y="1107758"/>
                    <a:pt x="64770" y="1090613"/>
                  </a:cubicBezTo>
                  <a:lnTo>
                    <a:pt x="81915" y="1082993"/>
                  </a:lnTo>
                  <a:cubicBezTo>
                    <a:pt x="89535" y="1100138"/>
                    <a:pt x="97155" y="1117283"/>
                    <a:pt x="106680" y="1133475"/>
                  </a:cubicBezTo>
                  <a:lnTo>
                    <a:pt x="89535" y="1142048"/>
                  </a:lnTo>
                  <a:close/>
                  <a:moveTo>
                    <a:pt x="1505903" y="1060133"/>
                  </a:moveTo>
                  <a:lnTo>
                    <a:pt x="1487805" y="1053465"/>
                  </a:lnTo>
                  <a:cubicBezTo>
                    <a:pt x="1494473" y="1036320"/>
                    <a:pt x="1501140" y="1018223"/>
                    <a:pt x="1505903" y="1000125"/>
                  </a:cubicBezTo>
                  <a:lnTo>
                    <a:pt x="1524000" y="1005840"/>
                  </a:lnTo>
                  <a:cubicBezTo>
                    <a:pt x="1519238" y="1024890"/>
                    <a:pt x="1513523" y="1042988"/>
                    <a:pt x="1505903" y="1060133"/>
                  </a:cubicBezTo>
                  <a:close/>
                  <a:moveTo>
                    <a:pt x="43815" y="1037273"/>
                  </a:moveTo>
                  <a:cubicBezTo>
                    <a:pt x="37147" y="1019175"/>
                    <a:pt x="31433" y="1001078"/>
                    <a:pt x="26670" y="982028"/>
                  </a:cubicBezTo>
                  <a:lnTo>
                    <a:pt x="44768" y="977265"/>
                  </a:lnTo>
                  <a:cubicBezTo>
                    <a:pt x="49530" y="995363"/>
                    <a:pt x="55245" y="1013460"/>
                    <a:pt x="60960" y="1030605"/>
                  </a:cubicBezTo>
                  <a:lnTo>
                    <a:pt x="43815" y="1037273"/>
                  </a:lnTo>
                  <a:close/>
                  <a:moveTo>
                    <a:pt x="1540193" y="950595"/>
                  </a:moveTo>
                  <a:lnTo>
                    <a:pt x="1522095" y="946785"/>
                  </a:lnTo>
                  <a:cubicBezTo>
                    <a:pt x="1525905" y="928688"/>
                    <a:pt x="1529715" y="909638"/>
                    <a:pt x="1532573" y="891540"/>
                  </a:cubicBezTo>
                  <a:lnTo>
                    <a:pt x="1551623" y="894398"/>
                  </a:lnTo>
                  <a:cubicBezTo>
                    <a:pt x="1547813" y="912495"/>
                    <a:pt x="1544003" y="931545"/>
                    <a:pt x="1540193" y="950595"/>
                  </a:cubicBezTo>
                  <a:close/>
                  <a:moveTo>
                    <a:pt x="13335" y="925830"/>
                  </a:moveTo>
                  <a:cubicBezTo>
                    <a:pt x="9525" y="906780"/>
                    <a:pt x="6667" y="887730"/>
                    <a:pt x="4763" y="868680"/>
                  </a:cubicBezTo>
                  <a:lnTo>
                    <a:pt x="23813" y="866775"/>
                  </a:lnTo>
                  <a:cubicBezTo>
                    <a:pt x="25717" y="884873"/>
                    <a:pt x="28575" y="903923"/>
                    <a:pt x="32385" y="922020"/>
                  </a:cubicBezTo>
                  <a:lnTo>
                    <a:pt x="13335" y="925830"/>
                  </a:lnTo>
                  <a:close/>
                  <a:moveTo>
                    <a:pt x="1556385" y="837248"/>
                  </a:moveTo>
                  <a:lnTo>
                    <a:pt x="1537335" y="836295"/>
                  </a:lnTo>
                  <a:cubicBezTo>
                    <a:pt x="1538288" y="818198"/>
                    <a:pt x="1539240" y="799148"/>
                    <a:pt x="1539240" y="780098"/>
                  </a:cubicBezTo>
                  <a:lnTo>
                    <a:pt x="1558290" y="780098"/>
                  </a:lnTo>
                  <a:cubicBezTo>
                    <a:pt x="1558290" y="798195"/>
                    <a:pt x="1558290" y="818198"/>
                    <a:pt x="1556385" y="837248"/>
                  </a:cubicBezTo>
                  <a:close/>
                  <a:moveTo>
                    <a:pt x="952" y="811530"/>
                  </a:moveTo>
                  <a:cubicBezTo>
                    <a:pt x="0" y="801053"/>
                    <a:pt x="0" y="790575"/>
                    <a:pt x="0" y="779145"/>
                  </a:cubicBezTo>
                  <a:cubicBezTo>
                    <a:pt x="0" y="770573"/>
                    <a:pt x="0" y="762953"/>
                    <a:pt x="0" y="754380"/>
                  </a:cubicBezTo>
                  <a:lnTo>
                    <a:pt x="19050" y="755333"/>
                  </a:lnTo>
                  <a:cubicBezTo>
                    <a:pt x="19050" y="762953"/>
                    <a:pt x="19050" y="771525"/>
                    <a:pt x="19050" y="779145"/>
                  </a:cubicBezTo>
                  <a:cubicBezTo>
                    <a:pt x="19050" y="789623"/>
                    <a:pt x="19050" y="800100"/>
                    <a:pt x="20003" y="810578"/>
                  </a:cubicBezTo>
                  <a:lnTo>
                    <a:pt x="952" y="811530"/>
                  </a:lnTo>
                  <a:close/>
                  <a:moveTo>
                    <a:pt x="1539240" y="771525"/>
                  </a:moveTo>
                  <a:cubicBezTo>
                    <a:pt x="1539240" y="752475"/>
                    <a:pt x="1538288" y="734378"/>
                    <a:pt x="1536383" y="715328"/>
                  </a:cubicBezTo>
                  <a:lnTo>
                    <a:pt x="1555433" y="713423"/>
                  </a:lnTo>
                  <a:cubicBezTo>
                    <a:pt x="1557338" y="732473"/>
                    <a:pt x="1558290" y="751523"/>
                    <a:pt x="1558290" y="770573"/>
                  </a:cubicBezTo>
                  <a:lnTo>
                    <a:pt x="1539240" y="771525"/>
                  </a:lnTo>
                  <a:close/>
                  <a:moveTo>
                    <a:pt x="22860" y="699135"/>
                  </a:moveTo>
                  <a:lnTo>
                    <a:pt x="3810" y="697230"/>
                  </a:lnTo>
                  <a:cubicBezTo>
                    <a:pt x="5715" y="678180"/>
                    <a:pt x="8573" y="659130"/>
                    <a:pt x="12383" y="640080"/>
                  </a:cubicBezTo>
                  <a:lnTo>
                    <a:pt x="31433" y="643890"/>
                  </a:lnTo>
                  <a:cubicBezTo>
                    <a:pt x="27622" y="661988"/>
                    <a:pt x="24765" y="680085"/>
                    <a:pt x="22860" y="699135"/>
                  </a:cubicBezTo>
                  <a:close/>
                  <a:moveTo>
                    <a:pt x="1530668" y="660083"/>
                  </a:moveTo>
                  <a:cubicBezTo>
                    <a:pt x="1527810" y="641985"/>
                    <a:pt x="1524000" y="622935"/>
                    <a:pt x="1520190" y="604838"/>
                  </a:cubicBezTo>
                  <a:lnTo>
                    <a:pt x="1538288" y="600075"/>
                  </a:lnTo>
                  <a:cubicBezTo>
                    <a:pt x="1543050" y="619125"/>
                    <a:pt x="1545908" y="637223"/>
                    <a:pt x="1549718" y="656273"/>
                  </a:cubicBezTo>
                  <a:lnTo>
                    <a:pt x="1530668" y="660083"/>
                  </a:lnTo>
                  <a:close/>
                  <a:moveTo>
                    <a:pt x="42863" y="588645"/>
                  </a:moveTo>
                  <a:lnTo>
                    <a:pt x="24765" y="583883"/>
                  </a:lnTo>
                  <a:cubicBezTo>
                    <a:pt x="29528" y="565785"/>
                    <a:pt x="35243" y="546735"/>
                    <a:pt x="40958" y="528638"/>
                  </a:cubicBezTo>
                  <a:lnTo>
                    <a:pt x="59055" y="534353"/>
                  </a:lnTo>
                  <a:cubicBezTo>
                    <a:pt x="53340" y="552450"/>
                    <a:pt x="47625" y="570548"/>
                    <a:pt x="42863" y="588645"/>
                  </a:cubicBezTo>
                  <a:close/>
                  <a:moveTo>
                    <a:pt x="1504950" y="550545"/>
                  </a:moveTo>
                  <a:cubicBezTo>
                    <a:pt x="1499235" y="532448"/>
                    <a:pt x="1492568" y="515303"/>
                    <a:pt x="1485900" y="498158"/>
                  </a:cubicBezTo>
                  <a:lnTo>
                    <a:pt x="1503045" y="491490"/>
                  </a:lnTo>
                  <a:cubicBezTo>
                    <a:pt x="1509713" y="509588"/>
                    <a:pt x="1516380" y="527685"/>
                    <a:pt x="1522095" y="545783"/>
                  </a:cubicBezTo>
                  <a:lnTo>
                    <a:pt x="1504950" y="550545"/>
                  </a:lnTo>
                  <a:close/>
                  <a:moveTo>
                    <a:pt x="79058" y="482918"/>
                  </a:moveTo>
                  <a:lnTo>
                    <a:pt x="61913" y="475298"/>
                  </a:lnTo>
                  <a:cubicBezTo>
                    <a:pt x="69533" y="458153"/>
                    <a:pt x="77153" y="440055"/>
                    <a:pt x="86678" y="422910"/>
                  </a:cubicBezTo>
                  <a:lnTo>
                    <a:pt x="103823" y="431483"/>
                  </a:lnTo>
                  <a:cubicBezTo>
                    <a:pt x="94298" y="448628"/>
                    <a:pt x="86678" y="465773"/>
                    <a:pt x="79058" y="482918"/>
                  </a:cubicBezTo>
                  <a:close/>
                  <a:moveTo>
                    <a:pt x="1463040" y="446723"/>
                  </a:moveTo>
                  <a:cubicBezTo>
                    <a:pt x="1454468" y="429578"/>
                    <a:pt x="1445895" y="413385"/>
                    <a:pt x="1436370" y="397193"/>
                  </a:cubicBezTo>
                  <a:lnTo>
                    <a:pt x="1452563" y="387668"/>
                  </a:lnTo>
                  <a:cubicBezTo>
                    <a:pt x="1462088" y="403860"/>
                    <a:pt x="1471613" y="421005"/>
                    <a:pt x="1479233" y="438150"/>
                  </a:cubicBezTo>
                  <a:lnTo>
                    <a:pt x="1463040" y="446723"/>
                  </a:lnTo>
                  <a:close/>
                  <a:moveTo>
                    <a:pt x="130493" y="382905"/>
                  </a:moveTo>
                  <a:lnTo>
                    <a:pt x="114300" y="373380"/>
                  </a:lnTo>
                  <a:cubicBezTo>
                    <a:pt x="123825" y="357188"/>
                    <a:pt x="135255" y="340995"/>
                    <a:pt x="145733" y="325755"/>
                  </a:cubicBezTo>
                  <a:lnTo>
                    <a:pt x="161925" y="336233"/>
                  </a:lnTo>
                  <a:cubicBezTo>
                    <a:pt x="150495" y="351473"/>
                    <a:pt x="140018" y="366713"/>
                    <a:pt x="130493" y="382905"/>
                  </a:cubicBezTo>
                  <a:close/>
                  <a:moveTo>
                    <a:pt x="1406843" y="349568"/>
                  </a:moveTo>
                  <a:cubicBezTo>
                    <a:pt x="1396365" y="334328"/>
                    <a:pt x="1384935" y="319088"/>
                    <a:pt x="1373505" y="304800"/>
                  </a:cubicBezTo>
                  <a:lnTo>
                    <a:pt x="1388745" y="293370"/>
                  </a:lnTo>
                  <a:cubicBezTo>
                    <a:pt x="1401128" y="308610"/>
                    <a:pt x="1412558" y="323850"/>
                    <a:pt x="1423035" y="339090"/>
                  </a:cubicBezTo>
                  <a:lnTo>
                    <a:pt x="1406843" y="349568"/>
                  </a:lnTo>
                  <a:close/>
                  <a:moveTo>
                    <a:pt x="196215" y="291465"/>
                  </a:moveTo>
                  <a:lnTo>
                    <a:pt x="180975" y="279083"/>
                  </a:lnTo>
                  <a:cubicBezTo>
                    <a:pt x="193358" y="264795"/>
                    <a:pt x="205740" y="250508"/>
                    <a:pt x="219075" y="236220"/>
                  </a:cubicBezTo>
                  <a:lnTo>
                    <a:pt x="232410" y="249555"/>
                  </a:lnTo>
                  <a:cubicBezTo>
                    <a:pt x="220980" y="262890"/>
                    <a:pt x="207645" y="277178"/>
                    <a:pt x="196215" y="291465"/>
                  </a:cubicBezTo>
                  <a:close/>
                  <a:moveTo>
                    <a:pt x="1337310" y="261938"/>
                  </a:moveTo>
                  <a:cubicBezTo>
                    <a:pt x="1324928" y="248603"/>
                    <a:pt x="1311593" y="235268"/>
                    <a:pt x="1297305" y="221933"/>
                  </a:cubicBezTo>
                  <a:lnTo>
                    <a:pt x="1310640" y="207645"/>
                  </a:lnTo>
                  <a:cubicBezTo>
                    <a:pt x="1324928" y="220980"/>
                    <a:pt x="1338263" y="234315"/>
                    <a:pt x="1351598" y="248603"/>
                  </a:cubicBezTo>
                  <a:lnTo>
                    <a:pt x="1337310" y="261938"/>
                  </a:lnTo>
                  <a:close/>
                  <a:moveTo>
                    <a:pt x="274320" y="211455"/>
                  </a:moveTo>
                  <a:lnTo>
                    <a:pt x="261938" y="197168"/>
                  </a:lnTo>
                  <a:cubicBezTo>
                    <a:pt x="276225" y="184785"/>
                    <a:pt x="291465" y="172403"/>
                    <a:pt x="306705" y="160973"/>
                  </a:cubicBezTo>
                  <a:lnTo>
                    <a:pt x="318135" y="176213"/>
                  </a:lnTo>
                  <a:cubicBezTo>
                    <a:pt x="302895" y="186690"/>
                    <a:pt x="287655" y="199073"/>
                    <a:pt x="274320" y="211455"/>
                  </a:cubicBezTo>
                  <a:close/>
                  <a:moveTo>
                    <a:pt x="1254443" y="185738"/>
                  </a:moveTo>
                  <a:cubicBezTo>
                    <a:pt x="1240155" y="174308"/>
                    <a:pt x="1224915" y="162878"/>
                    <a:pt x="1209675" y="152400"/>
                  </a:cubicBezTo>
                  <a:lnTo>
                    <a:pt x="1220153" y="137160"/>
                  </a:lnTo>
                  <a:cubicBezTo>
                    <a:pt x="1236345" y="147638"/>
                    <a:pt x="1251585" y="159068"/>
                    <a:pt x="1265873" y="171450"/>
                  </a:cubicBezTo>
                  <a:lnTo>
                    <a:pt x="1254443" y="185738"/>
                  </a:lnTo>
                  <a:close/>
                  <a:moveTo>
                    <a:pt x="362903" y="142875"/>
                  </a:moveTo>
                  <a:lnTo>
                    <a:pt x="352425" y="126683"/>
                  </a:lnTo>
                  <a:cubicBezTo>
                    <a:pt x="368618" y="116205"/>
                    <a:pt x="384810" y="106680"/>
                    <a:pt x="401955" y="97155"/>
                  </a:cubicBezTo>
                  <a:lnTo>
                    <a:pt x="411480" y="113348"/>
                  </a:lnTo>
                  <a:cubicBezTo>
                    <a:pt x="395288" y="122873"/>
                    <a:pt x="379095" y="132398"/>
                    <a:pt x="362903" y="142875"/>
                  </a:cubicBezTo>
                  <a:close/>
                  <a:moveTo>
                    <a:pt x="1162050" y="121920"/>
                  </a:moveTo>
                  <a:cubicBezTo>
                    <a:pt x="1145858" y="112395"/>
                    <a:pt x="1129665" y="103823"/>
                    <a:pt x="1112520" y="95250"/>
                  </a:cubicBezTo>
                  <a:lnTo>
                    <a:pt x="1121093" y="78105"/>
                  </a:lnTo>
                  <a:cubicBezTo>
                    <a:pt x="1138238" y="86678"/>
                    <a:pt x="1155383" y="95250"/>
                    <a:pt x="1171575" y="105728"/>
                  </a:cubicBezTo>
                  <a:lnTo>
                    <a:pt x="1162050" y="121920"/>
                  </a:lnTo>
                  <a:close/>
                  <a:moveTo>
                    <a:pt x="461010" y="88583"/>
                  </a:moveTo>
                  <a:lnTo>
                    <a:pt x="453390" y="71438"/>
                  </a:lnTo>
                  <a:cubicBezTo>
                    <a:pt x="470535" y="63817"/>
                    <a:pt x="488633" y="56198"/>
                    <a:pt x="506730" y="49530"/>
                  </a:cubicBezTo>
                  <a:lnTo>
                    <a:pt x="513398" y="67628"/>
                  </a:lnTo>
                  <a:cubicBezTo>
                    <a:pt x="495300" y="73342"/>
                    <a:pt x="478155" y="80963"/>
                    <a:pt x="461010" y="88583"/>
                  </a:cubicBezTo>
                  <a:close/>
                  <a:moveTo>
                    <a:pt x="1061085" y="73342"/>
                  </a:moveTo>
                  <a:cubicBezTo>
                    <a:pt x="1043940" y="66675"/>
                    <a:pt x="1025843" y="60008"/>
                    <a:pt x="1007745" y="54292"/>
                  </a:cubicBezTo>
                  <a:lnTo>
                    <a:pt x="1013460" y="36195"/>
                  </a:lnTo>
                  <a:cubicBezTo>
                    <a:pt x="1031558" y="41910"/>
                    <a:pt x="1049655" y="48578"/>
                    <a:pt x="1067753" y="55245"/>
                  </a:cubicBezTo>
                  <a:lnTo>
                    <a:pt x="1061085" y="73342"/>
                  </a:lnTo>
                  <a:close/>
                  <a:moveTo>
                    <a:pt x="565785" y="49530"/>
                  </a:moveTo>
                  <a:lnTo>
                    <a:pt x="561023" y="31433"/>
                  </a:lnTo>
                  <a:cubicBezTo>
                    <a:pt x="579120" y="25718"/>
                    <a:pt x="598170" y="20955"/>
                    <a:pt x="617220" y="17145"/>
                  </a:cubicBezTo>
                  <a:lnTo>
                    <a:pt x="621030" y="35243"/>
                  </a:lnTo>
                  <a:cubicBezTo>
                    <a:pt x="601980" y="39053"/>
                    <a:pt x="583883" y="43815"/>
                    <a:pt x="565785" y="49530"/>
                  </a:cubicBezTo>
                  <a:close/>
                  <a:moveTo>
                    <a:pt x="954405" y="39053"/>
                  </a:moveTo>
                  <a:cubicBezTo>
                    <a:pt x="936308" y="35243"/>
                    <a:pt x="918210" y="31433"/>
                    <a:pt x="899160" y="28575"/>
                  </a:cubicBezTo>
                  <a:lnTo>
                    <a:pt x="902018" y="9525"/>
                  </a:lnTo>
                  <a:cubicBezTo>
                    <a:pt x="921068" y="12383"/>
                    <a:pt x="940118" y="16193"/>
                    <a:pt x="958215" y="20955"/>
                  </a:cubicBezTo>
                  <a:lnTo>
                    <a:pt x="954405" y="39053"/>
                  </a:lnTo>
                  <a:close/>
                  <a:moveTo>
                    <a:pt x="675323" y="25718"/>
                  </a:moveTo>
                  <a:lnTo>
                    <a:pt x="672465" y="6668"/>
                  </a:lnTo>
                  <a:cubicBezTo>
                    <a:pt x="691515" y="3810"/>
                    <a:pt x="710565" y="1905"/>
                    <a:pt x="729615" y="952"/>
                  </a:cubicBezTo>
                  <a:lnTo>
                    <a:pt x="730568" y="20003"/>
                  </a:lnTo>
                  <a:cubicBezTo>
                    <a:pt x="712470" y="21908"/>
                    <a:pt x="694373" y="23812"/>
                    <a:pt x="675323" y="25718"/>
                  </a:cubicBezTo>
                  <a:close/>
                  <a:moveTo>
                    <a:pt x="843915" y="21908"/>
                  </a:moveTo>
                  <a:cubicBezTo>
                    <a:pt x="825818" y="20003"/>
                    <a:pt x="806768" y="19050"/>
                    <a:pt x="787718" y="19050"/>
                  </a:cubicBezTo>
                  <a:lnTo>
                    <a:pt x="787718" y="0"/>
                  </a:lnTo>
                  <a:cubicBezTo>
                    <a:pt x="806768" y="0"/>
                    <a:pt x="825818" y="952"/>
                    <a:pt x="844868" y="2857"/>
                  </a:cubicBezTo>
                  <a:lnTo>
                    <a:pt x="843915" y="21908"/>
                  </a:lnTo>
                  <a:close/>
                </a:path>
              </a:pathLst>
            </a:custGeom>
            <a:solidFill>
              <a:srgbClr val="B5B9B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 name="Freeform: Shape 14">
              <a:extLst>
                <a:ext uri="{FF2B5EF4-FFF2-40B4-BE49-F238E27FC236}">
                  <a16:creationId xmlns:a16="http://schemas.microsoft.com/office/drawing/2014/main" id="{B2E8A82F-6347-49AC-927A-84F7FC97879F}"/>
                </a:ext>
              </a:extLst>
            </p:cNvPr>
            <p:cNvSpPr/>
            <p:nvPr/>
          </p:nvSpPr>
          <p:spPr>
            <a:xfrm>
              <a:off x="6464617" y="3794760"/>
              <a:ext cx="85725" cy="180975"/>
            </a:xfrm>
            <a:custGeom>
              <a:avLst/>
              <a:gdLst>
                <a:gd name="connsiteX0" fmla="*/ 64770 w 85725"/>
                <a:gd name="connsiteY0" fmla="*/ 26670 h 180975"/>
                <a:gd name="connsiteX1" fmla="*/ 51435 w 85725"/>
                <a:gd name="connsiteY1" fmla="*/ 34290 h 180975"/>
                <a:gd name="connsiteX2" fmla="*/ 33338 w 85725"/>
                <a:gd name="connsiteY2" fmla="*/ 22860 h 180975"/>
                <a:gd name="connsiteX3" fmla="*/ 14288 w 85725"/>
                <a:gd name="connsiteY3" fmla="*/ 44767 h 180975"/>
                <a:gd name="connsiteX4" fmla="*/ 27623 w 85725"/>
                <a:gd name="connsiteY4" fmla="*/ 61912 h 180975"/>
                <a:gd name="connsiteX5" fmla="*/ 21908 w 85725"/>
                <a:gd name="connsiteY5" fmla="*/ 76200 h 180975"/>
                <a:gd name="connsiteX6" fmla="*/ 953 w 85725"/>
                <a:gd name="connsiteY6" fmla="*/ 79057 h 180975"/>
                <a:gd name="connsiteX7" fmla="*/ 0 w 85725"/>
                <a:gd name="connsiteY7" fmla="*/ 108585 h 180975"/>
                <a:gd name="connsiteX8" fmla="*/ 21908 w 85725"/>
                <a:gd name="connsiteY8" fmla="*/ 112395 h 180975"/>
                <a:gd name="connsiteX9" fmla="*/ 26670 w 85725"/>
                <a:gd name="connsiteY9" fmla="*/ 126682 h 180975"/>
                <a:gd name="connsiteX10" fmla="*/ 12383 w 85725"/>
                <a:gd name="connsiteY10" fmla="*/ 142875 h 180975"/>
                <a:gd name="connsiteX11" fmla="*/ 30480 w 85725"/>
                <a:gd name="connsiteY11" fmla="*/ 165735 h 180975"/>
                <a:gd name="connsiteX12" fmla="*/ 49530 w 85725"/>
                <a:gd name="connsiteY12" fmla="*/ 155257 h 180975"/>
                <a:gd name="connsiteX13" fmla="*/ 62865 w 85725"/>
                <a:gd name="connsiteY13" fmla="*/ 162877 h 180975"/>
                <a:gd name="connsiteX14" fmla="*/ 61913 w 85725"/>
                <a:gd name="connsiteY14" fmla="*/ 184785 h 180975"/>
                <a:gd name="connsiteX15" fmla="*/ 90488 w 85725"/>
                <a:gd name="connsiteY15" fmla="*/ 190500 h 180975"/>
                <a:gd name="connsiteX16" fmla="*/ 94298 w 85725"/>
                <a:gd name="connsiteY16" fmla="*/ 180023 h 180975"/>
                <a:gd name="connsiteX17" fmla="*/ 94298 w 85725"/>
                <a:gd name="connsiteY17" fmla="*/ 155257 h 180975"/>
                <a:gd name="connsiteX18" fmla="*/ 35242 w 85725"/>
                <a:gd name="connsiteY18" fmla="*/ 103823 h 180975"/>
                <a:gd name="connsiteX19" fmla="*/ 85725 w 85725"/>
                <a:gd name="connsiteY19" fmla="*/ 35242 h 180975"/>
                <a:gd name="connsiteX20" fmla="*/ 94298 w 85725"/>
                <a:gd name="connsiteY20" fmla="*/ 34290 h 180975"/>
                <a:gd name="connsiteX21" fmla="*/ 94298 w 85725"/>
                <a:gd name="connsiteY21" fmla="*/ 0 h 180975"/>
                <a:gd name="connsiteX22" fmla="*/ 66675 w 85725"/>
                <a:gd name="connsiteY22" fmla="*/ 3810 h 180975"/>
                <a:gd name="connsiteX23" fmla="*/ 64770 w 85725"/>
                <a:gd name="connsiteY23" fmla="*/ 2667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725" h="180975">
                  <a:moveTo>
                    <a:pt x="64770" y="26670"/>
                  </a:moveTo>
                  <a:cubicBezTo>
                    <a:pt x="60008" y="28575"/>
                    <a:pt x="55245" y="31432"/>
                    <a:pt x="51435" y="34290"/>
                  </a:cubicBezTo>
                  <a:lnTo>
                    <a:pt x="33338" y="22860"/>
                  </a:lnTo>
                  <a:lnTo>
                    <a:pt x="14288" y="44767"/>
                  </a:lnTo>
                  <a:lnTo>
                    <a:pt x="27623" y="61912"/>
                  </a:lnTo>
                  <a:cubicBezTo>
                    <a:pt x="25717" y="66675"/>
                    <a:pt x="23813" y="71437"/>
                    <a:pt x="21908" y="76200"/>
                  </a:cubicBezTo>
                  <a:lnTo>
                    <a:pt x="953" y="79057"/>
                  </a:lnTo>
                  <a:lnTo>
                    <a:pt x="0" y="108585"/>
                  </a:lnTo>
                  <a:lnTo>
                    <a:pt x="21908" y="112395"/>
                  </a:lnTo>
                  <a:cubicBezTo>
                    <a:pt x="22860" y="117157"/>
                    <a:pt x="24765" y="121920"/>
                    <a:pt x="26670" y="126682"/>
                  </a:cubicBezTo>
                  <a:lnTo>
                    <a:pt x="12383" y="142875"/>
                  </a:lnTo>
                  <a:lnTo>
                    <a:pt x="30480" y="165735"/>
                  </a:lnTo>
                  <a:lnTo>
                    <a:pt x="49530" y="155257"/>
                  </a:lnTo>
                  <a:cubicBezTo>
                    <a:pt x="53340" y="158115"/>
                    <a:pt x="58103" y="160973"/>
                    <a:pt x="62865" y="162877"/>
                  </a:cubicBezTo>
                  <a:lnTo>
                    <a:pt x="61913" y="184785"/>
                  </a:lnTo>
                  <a:lnTo>
                    <a:pt x="90488" y="190500"/>
                  </a:lnTo>
                  <a:lnTo>
                    <a:pt x="94298" y="180023"/>
                  </a:lnTo>
                  <a:lnTo>
                    <a:pt x="94298" y="155257"/>
                  </a:lnTo>
                  <a:cubicBezTo>
                    <a:pt x="64770" y="155257"/>
                    <a:pt x="39053" y="133350"/>
                    <a:pt x="35242" y="103823"/>
                  </a:cubicBezTo>
                  <a:cubicBezTo>
                    <a:pt x="30480" y="70485"/>
                    <a:pt x="53340" y="40005"/>
                    <a:pt x="85725" y="35242"/>
                  </a:cubicBezTo>
                  <a:cubicBezTo>
                    <a:pt x="88583" y="35242"/>
                    <a:pt x="91440" y="34290"/>
                    <a:pt x="94298" y="34290"/>
                  </a:cubicBezTo>
                  <a:lnTo>
                    <a:pt x="94298" y="0"/>
                  </a:lnTo>
                  <a:lnTo>
                    <a:pt x="66675" y="3810"/>
                  </a:lnTo>
                  <a:lnTo>
                    <a:pt x="64770" y="26670"/>
                  </a:lnTo>
                  <a:close/>
                </a:path>
              </a:pathLst>
            </a:custGeom>
            <a:solidFill>
              <a:srgbClr val="B6E7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6" name="Freeform: Shape 15">
              <a:extLst>
                <a:ext uri="{FF2B5EF4-FFF2-40B4-BE49-F238E27FC236}">
                  <a16:creationId xmlns:a16="http://schemas.microsoft.com/office/drawing/2014/main" id="{57B5ABC4-CD18-4ED0-BE2A-43C1DC62B6DA}"/>
                </a:ext>
              </a:extLst>
            </p:cNvPr>
            <p:cNvSpPr/>
            <p:nvPr/>
          </p:nvSpPr>
          <p:spPr>
            <a:xfrm>
              <a:off x="6556058" y="3795713"/>
              <a:ext cx="85725" cy="180975"/>
            </a:xfrm>
            <a:custGeom>
              <a:avLst/>
              <a:gdLst>
                <a:gd name="connsiteX0" fmla="*/ 85725 w 85725"/>
                <a:gd name="connsiteY0" fmla="*/ 51435 h 180975"/>
                <a:gd name="connsiteX1" fmla="*/ 63817 w 85725"/>
                <a:gd name="connsiteY1" fmla="*/ 54292 h 180975"/>
                <a:gd name="connsiteX2" fmla="*/ 54292 w 85725"/>
                <a:gd name="connsiteY2" fmla="*/ 41910 h 180975"/>
                <a:gd name="connsiteX3" fmla="*/ 61913 w 85725"/>
                <a:gd name="connsiteY3" fmla="*/ 21908 h 180975"/>
                <a:gd name="connsiteX4" fmla="*/ 37147 w 85725"/>
                <a:gd name="connsiteY4" fmla="*/ 6667 h 180975"/>
                <a:gd name="connsiteX5" fmla="*/ 22860 w 85725"/>
                <a:gd name="connsiteY5" fmla="*/ 22860 h 180975"/>
                <a:gd name="connsiteX6" fmla="*/ 7620 w 85725"/>
                <a:gd name="connsiteY6" fmla="*/ 20002 h 180975"/>
                <a:gd name="connsiteX7" fmla="*/ 952 w 85725"/>
                <a:gd name="connsiteY7" fmla="*/ 0 h 180975"/>
                <a:gd name="connsiteX8" fmla="*/ 0 w 85725"/>
                <a:gd name="connsiteY8" fmla="*/ 0 h 180975"/>
                <a:gd name="connsiteX9" fmla="*/ 0 w 85725"/>
                <a:gd name="connsiteY9" fmla="*/ 34290 h 180975"/>
                <a:gd name="connsiteX10" fmla="*/ 60008 w 85725"/>
                <a:gd name="connsiteY10" fmla="*/ 85725 h 180975"/>
                <a:gd name="connsiteX11" fmla="*/ 9525 w 85725"/>
                <a:gd name="connsiteY11" fmla="*/ 154305 h 180975"/>
                <a:gd name="connsiteX12" fmla="*/ 0 w 85725"/>
                <a:gd name="connsiteY12" fmla="*/ 155258 h 180975"/>
                <a:gd name="connsiteX13" fmla="*/ 0 w 85725"/>
                <a:gd name="connsiteY13" fmla="*/ 180022 h 180975"/>
                <a:gd name="connsiteX14" fmla="*/ 3810 w 85725"/>
                <a:gd name="connsiteY14" fmla="*/ 169545 h 180975"/>
                <a:gd name="connsiteX15" fmla="*/ 11430 w 85725"/>
                <a:gd name="connsiteY15" fmla="*/ 168592 h 180975"/>
                <a:gd name="connsiteX16" fmla="*/ 19050 w 85725"/>
                <a:gd name="connsiteY16" fmla="*/ 166688 h 180975"/>
                <a:gd name="connsiteX17" fmla="*/ 32385 w 85725"/>
                <a:gd name="connsiteY17" fmla="*/ 183833 h 180975"/>
                <a:gd name="connsiteX18" fmla="*/ 58102 w 85725"/>
                <a:gd name="connsiteY18" fmla="*/ 169545 h 180975"/>
                <a:gd name="connsiteX19" fmla="*/ 50483 w 85725"/>
                <a:gd name="connsiteY19" fmla="*/ 148590 h 180975"/>
                <a:gd name="connsiteX20" fmla="*/ 60008 w 85725"/>
                <a:gd name="connsiteY20" fmla="*/ 137160 h 180975"/>
                <a:gd name="connsiteX21" fmla="*/ 81915 w 85725"/>
                <a:gd name="connsiteY21" fmla="*/ 141922 h 180975"/>
                <a:gd name="connsiteX22" fmla="*/ 92392 w 85725"/>
                <a:gd name="connsiteY22" fmla="*/ 115253 h 180975"/>
                <a:gd name="connsiteX23" fmla="*/ 73342 w 85725"/>
                <a:gd name="connsiteY23" fmla="*/ 103822 h 180975"/>
                <a:gd name="connsiteX24" fmla="*/ 73342 w 85725"/>
                <a:gd name="connsiteY24" fmla="*/ 88583 h 180975"/>
                <a:gd name="connsiteX25" fmla="*/ 92392 w 85725"/>
                <a:gd name="connsiteY25" fmla="*/ 78105 h 180975"/>
                <a:gd name="connsiteX26" fmla="*/ 85725 w 85725"/>
                <a:gd name="connsiteY26" fmla="*/ 5143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725" h="180975">
                  <a:moveTo>
                    <a:pt x="85725" y="51435"/>
                  </a:moveTo>
                  <a:lnTo>
                    <a:pt x="63817" y="54292"/>
                  </a:lnTo>
                  <a:cubicBezTo>
                    <a:pt x="60960" y="49530"/>
                    <a:pt x="58102" y="45720"/>
                    <a:pt x="54292" y="41910"/>
                  </a:cubicBezTo>
                  <a:lnTo>
                    <a:pt x="61913" y="21908"/>
                  </a:lnTo>
                  <a:lnTo>
                    <a:pt x="37147" y="6667"/>
                  </a:lnTo>
                  <a:lnTo>
                    <a:pt x="22860" y="22860"/>
                  </a:lnTo>
                  <a:cubicBezTo>
                    <a:pt x="18097" y="20955"/>
                    <a:pt x="12383" y="20002"/>
                    <a:pt x="7620" y="20002"/>
                  </a:cubicBezTo>
                  <a:lnTo>
                    <a:pt x="952" y="0"/>
                  </a:lnTo>
                  <a:lnTo>
                    <a:pt x="0" y="0"/>
                  </a:lnTo>
                  <a:lnTo>
                    <a:pt x="0" y="34290"/>
                  </a:lnTo>
                  <a:cubicBezTo>
                    <a:pt x="29527" y="34290"/>
                    <a:pt x="55245" y="55245"/>
                    <a:pt x="60008" y="85725"/>
                  </a:cubicBezTo>
                  <a:cubicBezTo>
                    <a:pt x="64770" y="119063"/>
                    <a:pt x="41910" y="149542"/>
                    <a:pt x="9525" y="154305"/>
                  </a:cubicBezTo>
                  <a:cubicBezTo>
                    <a:pt x="6667" y="154305"/>
                    <a:pt x="3810" y="155258"/>
                    <a:pt x="0" y="155258"/>
                  </a:cubicBezTo>
                  <a:lnTo>
                    <a:pt x="0" y="180022"/>
                  </a:lnTo>
                  <a:lnTo>
                    <a:pt x="3810" y="169545"/>
                  </a:lnTo>
                  <a:cubicBezTo>
                    <a:pt x="6667" y="169545"/>
                    <a:pt x="8572" y="169545"/>
                    <a:pt x="11430" y="168592"/>
                  </a:cubicBezTo>
                  <a:cubicBezTo>
                    <a:pt x="14288" y="168592"/>
                    <a:pt x="16192" y="167640"/>
                    <a:pt x="19050" y="166688"/>
                  </a:cubicBezTo>
                  <a:lnTo>
                    <a:pt x="32385" y="183833"/>
                  </a:lnTo>
                  <a:lnTo>
                    <a:pt x="58102" y="169545"/>
                  </a:lnTo>
                  <a:lnTo>
                    <a:pt x="50483" y="148590"/>
                  </a:lnTo>
                  <a:cubicBezTo>
                    <a:pt x="54292" y="144780"/>
                    <a:pt x="57150" y="140970"/>
                    <a:pt x="60008" y="137160"/>
                  </a:cubicBezTo>
                  <a:lnTo>
                    <a:pt x="81915" y="141922"/>
                  </a:lnTo>
                  <a:lnTo>
                    <a:pt x="92392" y="115253"/>
                  </a:lnTo>
                  <a:lnTo>
                    <a:pt x="73342" y="103822"/>
                  </a:lnTo>
                  <a:cubicBezTo>
                    <a:pt x="74295" y="99060"/>
                    <a:pt x="74295" y="93345"/>
                    <a:pt x="73342" y="88583"/>
                  </a:cubicBezTo>
                  <a:lnTo>
                    <a:pt x="92392" y="78105"/>
                  </a:lnTo>
                  <a:lnTo>
                    <a:pt x="85725" y="51435"/>
                  </a:lnTo>
                  <a:close/>
                </a:path>
              </a:pathLst>
            </a:custGeom>
            <a:solidFill>
              <a:srgbClr val="B6E7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7" name="Freeform: Shape 16">
              <a:extLst>
                <a:ext uri="{FF2B5EF4-FFF2-40B4-BE49-F238E27FC236}">
                  <a16:creationId xmlns:a16="http://schemas.microsoft.com/office/drawing/2014/main" id="{9596DD5C-E530-4592-962B-E517E4FBD95F}"/>
                </a:ext>
              </a:extLst>
            </p:cNvPr>
            <p:cNvSpPr/>
            <p:nvPr/>
          </p:nvSpPr>
          <p:spPr>
            <a:xfrm>
              <a:off x="6497326" y="3830002"/>
              <a:ext cx="57150" cy="114300"/>
            </a:xfrm>
            <a:custGeom>
              <a:avLst/>
              <a:gdLst>
                <a:gd name="connsiteX0" fmla="*/ 629 w 57150"/>
                <a:gd name="connsiteY0" fmla="*/ 68580 h 114300"/>
                <a:gd name="connsiteX1" fmla="*/ 59684 w 57150"/>
                <a:gd name="connsiteY1" fmla="*/ 120015 h 114300"/>
                <a:gd name="connsiteX2" fmla="*/ 59684 w 57150"/>
                <a:gd name="connsiteY2" fmla="*/ 107632 h 114300"/>
                <a:gd name="connsiteX3" fmla="*/ 12059 w 57150"/>
                <a:gd name="connsiteY3" fmla="*/ 66675 h 114300"/>
                <a:gd name="connsiteX4" fmla="*/ 52064 w 57150"/>
                <a:gd name="connsiteY4" fmla="*/ 12383 h 114300"/>
                <a:gd name="connsiteX5" fmla="*/ 58731 w 57150"/>
                <a:gd name="connsiteY5" fmla="*/ 12383 h 114300"/>
                <a:gd name="connsiteX6" fmla="*/ 58731 w 57150"/>
                <a:gd name="connsiteY6" fmla="*/ 0 h 114300"/>
                <a:gd name="connsiteX7" fmla="*/ 50159 w 57150"/>
                <a:gd name="connsiteY7" fmla="*/ 952 h 114300"/>
                <a:gd name="connsiteX8" fmla="*/ 629 w 57150"/>
                <a:gd name="connsiteY8" fmla="*/ 6858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14300">
                  <a:moveTo>
                    <a:pt x="629" y="68580"/>
                  </a:moveTo>
                  <a:cubicBezTo>
                    <a:pt x="5391" y="98107"/>
                    <a:pt x="31109" y="120015"/>
                    <a:pt x="59684" y="120015"/>
                  </a:cubicBezTo>
                  <a:lnTo>
                    <a:pt x="59684" y="107632"/>
                  </a:lnTo>
                  <a:cubicBezTo>
                    <a:pt x="36824" y="107632"/>
                    <a:pt x="15869" y="90488"/>
                    <a:pt x="12059" y="66675"/>
                  </a:cubicBezTo>
                  <a:cubicBezTo>
                    <a:pt x="8249" y="40005"/>
                    <a:pt x="26346" y="16193"/>
                    <a:pt x="52064" y="12383"/>
                  </a:cubicBezTo>
                  <a:cubicBezTo>
                    <a:pt x="53969" y="12383"/>
                    <a:pt x="56826" y="12383"/>
                    <a:pt x="58731" y="12383"/>
                  </a:cubicBezTo>
                  <a:lnTo>
                    <a:pt x="58731" y="0"/>
                  </a:lnTo>
                  <a:cubicBezTo>
                    <a:pt x="55874" y="0"/>
                    <a:pt x="53016" y="0"/>
                    <a:pt x="50159" y="952"/>
                  </a:cubicBezTo>
                  <a:cubicBezTo>
                    <a:pt x="18726" y="5715"/>
                    <a:pt x="-4134" y="36195"/>
                    <a:pt x="629" y="68580"/>
                  </a:cubicBezTo>
                  <a:close/>
                </a:path>
              </a:pathLst>
            </a:custGeom>
            <a:solidFill>
              <a:srgbClr val="B6E7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 name="Freeform: Shape 17">
              <a:extLst>
                <a:ext uri="{FF2B5EF4-FFF2-40B4-BE49-F238E27FC236}">
                  <a16:creationId xmlns:a16="http://schemas.microsoft.com/office/drawing/2014/main" id="{8FBE537D-7D7B-41C0-9102-4391B9570E9C}"/>
                </a:ext>
              </a:extLst>
            </p:cNvPr>
            <p:cNvSpPr/>
            <p:nvPr/>
          </p:nvSpPr>
          <p:spPr>
            <a:xfrm>
              <a:off x="6557010" y="3830002"/>
              <a:ext cx="57150" cy="114300"/>
            </a:xfrm>
            <a:custGeom>
              <a:avLst/>
              <a:gdLst>
                <a:gd name="connsiteX0" fmla="*/ 0 w 57150"/>
                <a:gd name="connsiteY0" fmla="*/ 0 h 114300"/>
                <a:gd name="connsiteX1" fmla="*/ 0 w 57150"/>
                <a:gd name="connsiteY1" fmla="*/ 12383 h 114300"/>
                <a:gd name="connsiteX2" fmla="*/ 47625 w 57150"/>
                <a:gd name="connsiteY2" fmla="*/ 53340 h 114300"/>
                <a:gd name="connsiteX3" fmla="*/ 7620 w 57150"/>
                <a:gd name="connsiteY3" fmla="*/ 107632 h 114300"/>
                <a:gd name="connsiteX4" fmla="*/ 0 w 57150"/>
                <a:gd name="connsiteY4" fmla="*/ 107632 h 114300"/>
                <a:gd name="connsiteX5" fmla="*/ 0 w 57150"/>
                <a:gd name="connsiteY5" fmla="*/ 120015 h 114300"/>
                <a:gd name="connsiteX6" fmla="*/ 9525 w 57150"/>
                <a:gd name="connsiteY6" fmla="*/ 119063 h 114300"/>
                <a:gd name="connsiteX7" fmla="*/ 60008 w 57150"/>
                <a:gd name="connsiteY7" fmla="*/ 50482 h 114300"/>
                <a:gd name="connsiteX8" fmla="*/ 0 w 57150"/>
                <a:gd name="connsiteY8"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14300">
                  <a:moveTo>
                    <a:pt x="0" y="0"/>
                  </a:moveTo>
                  <a:lnTo>
                    <a:pt x="0" y="12383"/>
                  </a:lnTo>
                  <a:cubicBezTo>
                    <a:pt x="23813" y="12383"/>
                    <a:pt x="43815" y="29527"/>
                    <a:pt x="47625" y="53340"/>
                  </a:cubicBezTo>
                  <a:cubicBezTo>
                    <a:pt x="51435" y="80010"/>
                    <a:pt x="33338" y="103823"/>
                    <a:pt x="7620" y="107632"/>
                  </a:cubicBezTo>
                  <a:cubicBezTo>
                    <a:pt x="4763" y="107632"/>
                    <a:pt x="2858" y="107632"/>
                    <a:pt x="0" y="107632"/>
                  </a:cubicBezTo>
                  <a:lnTo>
                    <a:pt x="0" y="120015"/>
                  </a:lnTo>
                  <a:cubicBezTo>
                    <a:pt x="2858" y="120015"/>
                    <a:pt x="5715" y="120015"/>
                    <a:pt x="9525" y="119063"/>
                  </a:cubicBezTo>
                  <a:cubicBezTo>
                    <a:pt x="42863" y="114300"/>
                    <a:pt x="65723" y="83820"/>
                    <a:pt x="60008" y="50482"/>
                  </a:cubicBezTo>
                  <a:cubicBezTo>
                    <a:pt x="56198" y="20955"/>
                    <a:pt x="29528" y="0"/>
                    <a:pt x="0" y="0"/>
                  </a:cubicBezTo>
                  <a:close/>
                </a:path>
              </a:pathLst>
            </a:custGeom>
            <a:solidFill>
              <a:srgbClr val="B6E7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 name="Freeform: Shape 18">
              <a:extLst>
                <a:ext uri="{FF2B5EF4-FFF2-40B4-BE49-F238E27FC236}">
                  <a16:creationId xmlns:a16="http://schemas.microsoft.com/office/drawing/2014/main" id="{A9E08192-D090-4A2E-9576-A23017358527}"/>
                </a:ext>
              </a:extLst>
            </p:cNvPr>
            <p:cNvSpPr/>
            <p:nvPr/>
          </p:nvSpPr>
          <p:spPr>
            <a:xfrm>
              <a:off x="5836920" y="3351848"/>
              <a:ext cx="57150" cy="57150"/>
            </a:xfrm>
            <a:custGeom>
              <a:avLst/>
              <a:gdLst>
                <a:gd name="connsiteX0" fmla="*/ 0 w 57150"/>
                <a:gd name="connsiteY0" fmla="*/ 2857 h 57150"/>
                <a:gd name="connsiteX1" fmla="*/ 0 w 57150"/>
                <a:gd name="connsiteY1" fmla="*/ 5715 h 57150"/>
                <a:gd name="connsiteX2" fmla="*/ 0 w 57150"/>
                <a:gd name="connsiteY2" fmla="*/ 29527 h 57150"/>
                <a:gd name="connsiteX3" fmla="*/ 31432 w 57150"/>
                <a:gd name="connsiteY3" fmla="*/ 60007 h 57150"/>
                <a:gd name="connsiteX4" fmla="*/ 41910 w 57150"/>
                <a:gd name="connsiteY4" fmla="*/ 48577 h 57150"/>
                <a:gd name="connsiteX5" fmla="*/ 58102 w 57150"/>
                <a:gd name="connsiteY5" fmla="*/ 29527 h 57150"/>
                <a:gd name="connsiteX6" fmla="*/ 59055 w 571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0" y="2857"/>
                  </a:moveTo>
                  <a:lnTo>
                    <a:pt x="0" y="5715"/>
                  </a:lnTo>
                  <a:lnTo>
                    <a:pt x="0" y="29527"/>
                  </a:lnTo>
                  <a:lnTo>
                    <a:pt x="31432" y="60007"/>
                  </a:lnTo>
                  <a:lnTo>
                    <a:pt x="41910" y="48577"/>
                  </a:lnTo>
                  <a:lnTo>
                    <a:pt x="58102" y="29527"/>
                  </a:lnTo>
                  <a:lnTo>
                    <a:pt x="59055" y="0"/>
                  </a:lnTo>
                  <a:close/>
                </a:path>
              </a:pathLst>
            </a:custGeom>
            <a:solidFill>
              <a:srgbClr val="E5A47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 name="Freeform: Shape 19">
              <a:extLst>
                <a:ext uri="{FF2B5EF4-FFF2-40B4-BE49-F238E27FC236}">
                  <a16:creationId xmlns:a16="http://schemas.microsoft.com/office/drawing/2014/main" id="{AFBB3EB0-4DEF-4AC3-A7B9-6B388F01FDFA}"/>
                </a:ext>
              </a:extLst>
            </p:cNvPr>
            <p:cNvSpPr/>
            <p:nvPr/>
          </p:nvSpPr>
          <p:spPr>
            <a:xfrm>
              <a:off x="5814669" y="3259217"/>
              <a:ext cx="95250" cy="114300"/>
            </a:xfrm>
            <a:custGeom>
              <a:avLst/>
              <a:gdLst>
                <a:gd name="connsiteX0" fmla="*/ 104166 w 95250"/>
                <a:gd name="connsiteY0" fmla="*/ 45958 h 114300"/>
                <a:gd name="connsiteX1" fmla="*/ 100356 w 95250"/>
                <a:gd name="connsiteY1" fmla="*/ 42148 h 114300"/>
                <a:gd name="connsiteX2" fmla="*/ 98451 w 95250"/>
                <a:gd name="connsiteY2" fmla="*/ 45958 h 114300"/>
                <a:gd name="connsiteX3" fmla="*/ 95594 w 95250"/>
                <a:gd name="connsiteY3" fmla="*/ 42148 h 114300"/>
                <a:gd name="connsiteX4" fmla="*/ 97499 w 95250"/>
                <a:gd name="connsiteY4" fmla="*/ 22146 h 114300"/>
                <a:gd name="connsiteX5" fmla="*/ 79401 w 95250"/>
                <a:gd name="connsiteY5" fmla="*/ 3096 h 114300"/>
                <a:gd name="connsiteX6" fmla="*/ 52731 w 95250"/>
                <a:gd name="connsiteY6" fmla="*/ 2143 h 114300"/>
                <a:gd name="connsiteX7" fmla="*/ 26061 w 95250"/>
                <a:gd name="connsiteY7" fmla="*/ 2143 h 114300"/>
                <a:gd name="connsiteX8" fmla="*/ 7964 w 95250"/>
                <a:gd name="connsiteY8" fmla="*/ 20241 h 114300"/>
                <a:gd name="connsiteX9" fmla="*/ 8916 w 95250"/>
                <a:gd name="connsiteY9" fmla="*/ 40243 h 114300"/>
                <a:gd name="connsiteX10" fmla="*/ 6059 w 95250"/>
                <a:gd name="connsiteY10" fmla="*/ 44053 h 114300"/>
                <a:gd name="connsiteX11" fmla="*/ 4154 w 95250"/>
                <a:gd name="connsiteY11" fmla="*/ 40243 h 114300"/>
                <a:gd name="connsiteX12" fmla="*/ 344 w 95250"/>
                <a:gd name="connsiteY12" fmla="*/ 44053 h 114300"/>
                <a:gd name="connsiteX13" fmla="*/ 4154 w 95250"/>
                <a:gd name="connsiteY13" fmla="*/ 65961 h 114300"/>
                <a:gd name="connsiteX14" fmla="*/ 10821 w 95250"/>
                <a:gd name="connsiteY14" fmla="*/ 73581 h 114300"/>
                <a:gd name="connsiteX15" fmla="*/ 13679 w 95250"/>
                <a:gd name="connsiteY15" fmla="*/ 86916 h 114300"/>
                <a:gd name="connsiteX16" fmla="*/ 16536 w 95250"/>
                <a:gd name="connsiteY16" fmla="*/ 93583 h 114300"/>
                <a:gd name="connsiteX17" fmla="*/ 28919 w 95250"/>
                <a:gd name="connsiteY17" fmla="*/ 104061 h 114300"/>
                <a:gd name="connsiteX18" fmla="*/ 40349 w 95250"/>
                <a:gd name="connsiteY18" fmla="*/ 114538 h 114300"/>
                <a:gd name="connsiteX19" fmla="*/ 50826 w 95250"/>
                <a:gd name="connsiteY19" fmla="*/ 116443 h 114300"/>
                <a:gd name="connsiteX20" fmla="*/ 61304 w 95250"/>
                <a:gd name="connsiteY20" fmla="*/ 115491 h 114300"/>
                <a:gd name="connsiteX21" fmla="*/ 72734 w 95250"/>
                <a:gd name="connsiteY21" fmla="*/ 105966 h 114300"/>
                <a:gd name="connsiteX22" fmla="*/ 85116 w 95250"/>
                <a:gd name="connsiteY22" fmla="*/ 95488 h 114300"/>
                <a:gd name="connsiteX23" fmla="*/ 88926 w 95250"/>
                <a:gd name="connsiteY23" fmla="*/ 88821 h 114300"/>
                <a:gd name="connsiteX24" fmla="*/ 92736 w 95250"/>
                <a:gd name="connsiteY24" fmla="*/ 75486 h 114300"/>
                <a:gd name="connsiteX25" fmla="*/ 100356 w 95250"/>
                <a:gd name="connsiteY25" fmla="*/ 67866 h 114300"/>
                <a:gd name="connsiteX26" fmla="*/ 104166 w 95250"/>
                <a:gd name="connsiteY26" fmla="*/ 4595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50" h="114300">
                  <a:moveTo>
                    <a:pt x="104166" y="45958"/>
                  </a:moveTo>
                  <a:cubicBezTo>
                    <a:pt x="104166" y="44053"/>
                    <a:pt x="103214" y="40243"/>
                    <a:pt x="100356" y="42148"/>
                  </a:cubicBezTo>
                  <a:cubicBezTo>
                    <a:pt x="99404" y="43101"/>
                    <a:pt x="99404" y="45006"/>
                    <a:pt x="98451" y="45958"/>
                  </a:cubicBezTo>
                  <a:cubicBezTo>
                    <a:pt x="95594" y="47863"/>
                    <a:pt x="95594" y="44053"/>
                    <a:pt x="95594" y="42148"/>
                  </a:cubicBezTo>
                  <a:cubicBezTo>
                    <a:pt x="94641" y="35481"/>
                    <a:pt x="98451" y="28813"/>
                    <a:pt x="97499" y="22146"/>
                  </a:cubicBezTo>
                  <a:cubicBezTo>
                    <a:pt x="96546" y="12621"/>
                    <a:pt x="87974" y="6906"/>
                    <a:pt x="79401" y="3096"/>
                  </a:cubicBezTo>
                  <a:cubicBezTo>
                    <a:pt x="71781" y="238"/>
                    <a:pt x="60351" y="-714"/>
                    <a:pt x="52731" y="2143"/>
                  </a:cubicBezTo>
                  <a:cubicBezTo>
                    <a:pt x="44159" y="-714"/>
                    <a:pt x="33681" y="-714"/>
                    <a:pt x="26061" y="2143"/>
                  </a:cubicBezTo>
                  <a:cubicBezTo>
                    <a:pt x="17489" y="5001"/>
                    <a:pt x="8916" y="11668"/>
                    <a:pt x="7964" y="20241"/>
                  </a:cubicBezTo>
                  <a:cubicBezTo>
                    <a:pt x="7011" y="26908"/>
                    <a:pt x="9869" y="33576"/>
                    <a:pt x="8916" y="40243"/>
                  </a:cubicBezTo>
                  <a:cubicBezTo>
                    <a:pt x="8916" y="42148"/>
                    <a:pt x="7964" y="45958"/>
                    <a:pt x="6059" y="44053"/>
                  </a:cubicBezTo>
                  <a:cubicBezTo>
                    <a:pt x="5106" y="43101"/>
                    <a:pt x="5106" y="41196"/>
                    <a:pt x="4154" y="40243"/>
                  </a:cubicBezTo>
                  <a:cubicBezTo>
                    <a:pt x="1296" y="38338"/>
                    <a:pt x="344" y="41196"/>
                    <a:pt x="344" y="44053"/>
                  </a:cubicBezTo>
                  <a:cubicBezTo>
                    <a:pt x="-609" y="51673"/>
                    <a:pt x="344" y="59293"/>
                    <a:pt x="4154" y="65961"/>
                  </a:cubicBezTo>
                  <a:cubicBezTo>
                    <a:pt x="6059" y="69771"/>
                    <a:pt x="8916" y="70723"/>
                    <a:pt x="10821" y="73581"/>
                  </a:cubicBezTo>
                  <a:cubicBezTo>
                    <a:pt x="13679" y="76438"/>
                    <a:pt x="12726" y="83106"/>
                    <a:pt x="13679" y="86916"/>
                  </a:cubicBezTo>
                  <a:cubicBezTo>
                    <a:pt x="14631" y="89773"/>
                    <a:pt x="15584" y="91678"/>
                    <a:pt x="16536" y="93583"/>
                  </a:cubicBezTo>
                  <a:cubicBezTo>
                    <a:pt x="19394" y="98346"/>
                    <a:pt x="25109" y="100251"/>
                    <a:pt x="28919" y="104061"/>
                  </a:cubicBezTo>
                  <a:cubicBezTo>
                    <a:pt x="32729" y="107871"/>
                    <a:pt x="35586" y="111681"/>
                    <a:pt x="40349" y="114538"/>
                  </a:cubicBezTo>
                  <a:cubicBezTo>
                    <a:pt x="43206" y="116443"/>
                    <a:pt x="47016" y="116443"/>
                    <a:pt x="50826" y="116443"/>
                  </a:cubicBezTo>
                  <a:cubicBezTo>
                    <a:pt x="54636" y="116443"/>
                    <a:pt x="58446" y="116443"/>
                    <a:pt x="61304" y="115491"/>
                  </a:cubicBezTo>
                  <a:cubicBezTo>
                    <a:pt x="66066" y="113586"/>
                    <a:pt x="68924" y="109776"/>
                    <a:pt x="72734" y="105966"/>
                  </a:cubicBezTo>
                  <a:cubicBezTo>
                    <a:pt x="76544" y="102156"/>
                    <a:pt x="82259" y="100251"/>
                    <a:pt x="85116" y="95488"/>
                  </a:cubicBezTo>
                  <a:cubicBezTo>
                    <a:pt x="87021" y="93583"/>
                    <a:pt x="87974" y="90726"/>
                    <a:pt x="88926" y="88821"/>
                  </a:cubicBezTo>
                  <a:cubicBezTo>
                    <a:pt x="89879" y="85011"/>
                    <a:pt x="89879" y="79296"/>
                    <a:pt x="92736" y="75486"/>
                  </a:cubicBezTo>
                  <a:cubicBezTo>
                    <a:pt x="95594" y="72628"/>
                    <a:pt x="98451" y="71676"/>
                    <a:pt x="100356" y="67866"/>
                  </a:cubicBezTo>
                  <a:cubicBezTo>
                    <a:pt x="103214" y="61198"/>
                    <a:pt x="104166" y="52626"/>
                    <a:pt x="104166" y="45958"/>
                  </a:cubicBezTo>
                  <a:close/>
                </a:path>
              </a:pathLst>
            </a:custGeom>
            <a:solidFill>
              <a:srgbClr val="FDB37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 name="Freeform: Shape 20">
              <a:extLst>
                <a:ext uri="{FF2B5EF4-FFF2-40B4-BE49-F238E27FC236}">
                  <a16:creationId xmlns:a16="http://schemas.microsoft.com/office/drawing/2014/main" id="{667BB78C-A7C4-4355-873C-BBFF6AF305AB}"/>
                </a:ext>
              </a:extLst>
            </p:cNvPr>
            <p:cNvSpPr/>
            <p:nvPr/>
          </p:nvSpPr>
          <p:spPr>
            <a:xfrm>
              <a:off x="5816210" y="3226210"/>
              <a:ext cx="95250" cy="76200"/>
            </a:xfrm>
            <a:custGeom>
              <a:avLst/>
              <a:gdLst>
                <a:gd name="connsiteX0" fmla="*/ 1660 w 95250"/>
                <a:gd name="connsiteY0" fmla="*/ 67535 h 76200"/>
                <a:gd name="connsiteX1" fmla="*/ 2613 w 95250"/>
                <a:gd name="connsiteY1" fmla="*/ 78013 h 76200"/>
                <a:gd name="connsiteX2" fmla="*/ 2613 w 95250"/>
                <a:gd name="connsiteY2" fmla="*/ 79918 h 76200"/>
                <a:gd name="connsiteX3" fmla="*/ 7375 w 95250"/>
                <a:gd name="connsiteY3" fmla="*/ 79918 h 76200"/>
                <a:gd name="connsiteX4" fmla="*/ 7375 w 95250"/>
                <a:gd name="connsiteY4" fmla="*/ 77060 h 76200"/>
                <a:gd name="connsiteX5" fmla="*/ 7375 w 95250"/>
                <a:gd name="connsiteY5" fmla="*/ 69440 h 76200"/>
                <a:gd name="connsiteX6" fmla="*/ 7375 w 95250"/>
                <a:gd name="connsiteY6" fmla="*/ 58010 h 76200"/>
                <a:gd name="connsiteX7" fmla="*/ 26425 w 95250"/>
                <a:gd name="connsiteY7" fmla="*/ 40865 h 76200"/>
                <a:gd name="connsiteX8" fmla="*/ 47380 w 95250"/>
                <a:gd name="connsiteY8" fmla="*/ 41818 h 76200"/>
                <a:gd name="connsiteX9" fmla="*/ 66430 w 95250"/>
                <a:gd name="connsiteY9" fmla="*/ 34198 h 76200"/>
                <a:gd name="connsiteX10" fmla="*/ 69288 w 95250"/>
                <a:gd name="connsiteY10" fmla="*/ 33245 h 76200"/>
                <a:gd name="connsiteX11" fmla="*/ 73098 w 95250"/>
                <a:gd name="connsiteY11" fmla="*/ 36103 h 76200"/>
                <a:gd name="connsiteX12" fmla="*/ 92148 w 95250"/>
                <a:gd name="connsiteY12" fmla="*/ 52295 h 76200"/>
                <a:gd name="connsiteX13" fmla="*/ 93100 w 95250"/>
                <a:gd name="connsiteY13" fmla="*/ 72298 h 76200"/>
                <a:gd name="connsiteX14" fmla="*/ 92148 w 95250"/>
                <a:gd name="connsiteY14" fmla="*/ 81823 h 76200"/>
                <a:gd name="connsiteX15" fmla="*/ 95958 w 95250"/>
                <a:gd name="connsiteY15" fmla="*/ 81823 h 76200"/>
                <a:gd name="connsiteX16" fmla="*/ 99768 w 95250"/>
                <a:gd name="connsiteY16" fmla="*/ 70393 h 76200"/>
                <a:gd name="connsiteX17" fmla="*/ 101673 w 95250"/>
                <a:gd name="connsiteY17" fmla="*/ 55153 h 76200"/>
                <a:gd name="connsiteX18" fmla="*/ 96910 w 95250"/>
                <a:gd name="connsiteY18" fmla="*/ 19910 h 76200"/>
                <a:gd name="connsiteX19" fmla="*/ 70240 w 95250"/>
                <a:gd name="connsiteY19" fmla="*/ 2765 h 76200"/>
                <a:gd name="connsiteX20" fmla="*/ 66430 w 95250"/>
                <a:gd name="connsiteY20" fmla="*/ 3718 h 76200"/>
                <a:gd name="connsiteX21" fmla="*/ 56905 w 95250"/>
                <a:gd name="connsiteY21" fmla="*/ 860 h 76200"/>
                <a:gd name="connsiteX22" fmla="*/ 10233 w 95250"/>
                <a:gd name="connsiteY22" fmla="*/ 16100 h 76200"/>
                <a:gd name="connsiteX23" fmla="*/ 708 w 95250"/>
                <a:gd name="connsiteY23" fmla="*/ 54200 h 76200"/>
                <a:gd name="connsiteX24" fmla="*/ 1660 w 95250"/>
                <a:gd name="connsiteY24" fmla="*/ 675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76200">
                  <a:moveTo>
                    <a:pt x="1660" y="67535"/>
                  </a:moveTo>
                  <a:cubicBezTo>
                    <a:pt x="2613" y="71345"/>
                    <a:pt x="2613" y="74203"/>
                    <a:pt x="2613" y="78013"/>
                  </a:cubicBezTo>
                  <a:cubicBezTo>
                    <a:pt x="2613" y="78965"/>
                    <a:pt x="2613" y="78965"/>
                    <a:pt x="2613" y="79918"/>
                  </a:cubicBezTo>
                  <a:lnTo>
                    <a:pt x="7375" y="79918"/>
                  </a:lnTo>
                  <a:cubicBezTo>
                    <a:pt x="7375" y="78965"/>
                    <a:pt x="7375" y="78013"/>
                    <a:pt x="7375" y="77060"/>
                  </a:cubicBezTo>
                  <a:cubicBezTo>
                    <a:pt x="7375" y="74203"/>
                    <a:pt x="7375" y="72298"/>
                    <a:pt x="7375" y="69440"/>
                  </a:cubicBezTo>
                  <a:cubicBezTo>
                    <a:pt x="7375" y="65630"/>
                    <a:pt x="7375" y="61820"/>
                    <a:pt x="7375" y="58010"/>
                  </a:cubicBezTo>
                  <a:cubicBezTo>
                    <a:pt x="8328" y="48485"/>
                    <a:pt x="16900" y="41818"/>
                    <a:pt x="26425" y="40865"/>
                  </a:cubicBezTo>
                  <a:cubicBezTo>
                    <a:pt x="33093" y="40865"/>
                    <a:pt x="39760" y="41818"/>
                    <a:pt x="47380" y="41818"/>
                  </a:cubicBezTo>
                  <a:cubicBezTo>
                    <a:pt x="55953" y="41818"/>
                    <a:pt x="59763" y="38008"/>
                    <a:pt x="66430" y="34198"/>
                  </a:cubicBezTo>
                  <a:cubicBezTo>
                    <a:pt x="68335" y="33245"/>
                    <a:pt x="67383" y="33245"/>
                    <a:pt x="69288" y="33245"/>
                  </a:cubicBezTo>
                  <a:cubicBezTo>
                    <a:pt x="70240" y="33245"/>
                    <a:pt x="72145" y="35150"/>
                    <a:pt x="73098" y="36103"/>
                  </a:cubicBezTo>
                  <a:cubicBezTo>
                    <a:pt x="79765" y="39913"/>
                    <a:pt x="90243" y="43723"/>
                    <a:pt x="92148" y="52295"/>
                  </a:cubicBezTo>
                  <a:cubicBezTo>
                    <a:pt x="93100" y="58963"/>
                    <a:pt x="93100" y="65630"/>
                    <a:pt x="93100" y="72298"/>
                  </a:cubicBezTo>
                  <a:cubicBezTo>
                    <a:pt x="93100" y="73250"/>
                    <a:pt x="92148" y="78013"/>
                    <a:pt x="92148" y="81823"/>
                  </a:cubicBezTo>
                  <a:lnTo>
                    <a:pt x="95958" y="81823"/>
                  </a:lnTo>
                  <a:cubicBezTo>
                    <a:pt x="96910" y="78013"/>
                    <a:pt x="98815" y="72298"/>
                    <a:pt x="99768" y="70393"/>
                  </a:cubicBezTo>
                  <a:cubicBezTo>
                    <a:pt x="101673" y="61820"/>
                    <a:pt x="100720" y="58010"/>
                    <a:pt x="101673" y="55153"/>
                  </a:cubicBezTo>
                  <a:cubicBezTo>
                    <a:pt x="103578" y="42770"/>
                    <a:pt x="104530" y="30388"/>
                    <a:pt x="96910" y="19910"/>
                  </a:cubicBezTo>
                  <a:cubicBezTo>
                    <a:pt x="88338" y="8480"/>
                    <a:pt x="76908" y="1813"/>
                    <a:pt x="70240" y="2765"/>
                  </a:cubicBezTo>
                  <a:cubicBezTo>
                    <a:pt x="70240" y="2765"/>
                    <a:pt x="65478" y="2765"/>
                    <a:pt x="66430" y="3718"/>
                  </a:cubicBezTo>
                  <a:cubicBezTo>
                    <a:pt x="64525" y="1813"/>
                    <a:pt x="59763" y="1813"/>
                    <a:pt x="56905" y="860"/>
                  </a:cubicBezTo>
                  <a:cubicBezTo>
                    <a:pt x="41665" y="-2950"/>
                    <a:pt x="21663" y="6575"/>
                    <a:pt x="10233" y="16100"/>
                  </a:cubicBezTo>
                  <a:cubicBezTo>
                    <a:pt x="-2150" y="26578"/>
                    <a:pt x="-245" y="40865"/>
                    <a:pt x="708" y="54200"/>
                  </a:cubicBezTo>
                  <a:cubicBezTo>
                    <a:pt x="708" y="58010"/>
                    <a:pt x="-245" y="63725"/>
                    <a:pt x="1660" y="67535"/>
                  </a:cubicBezTo>
                  <a:close/>
                </a:path>
              </a:pathLst>
            </a:custGeom>
            <a:solidFill>
              <a:srgbClr val="6D63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 name="Freeform: Shape 21">
              <a:extLst>
                <a:ext uri="{FF2B5EF4-FFF2-40B4-BE49-F238E27FC236}">
                  <a16:creationId xmlns:a16="http://schemas.microsoft.com/office/drawing/2014/main" id="{530288CC-9307-465F-943E-D9E58AC44849}"/>
                </a:ext>
              </a:extLst>
            </p:cNvPr>
            <p:cNvSpPr/>
            <p:nvPr/>
          </p:nvSpPr>
          <p:spPr>
            <a:xfrm>
              <a:off x="5835967" y="3401377"/>
              <a:ext cx="57150" cy="104775"/>
            </a:xfrm>
            <a:custGeom>
              <a:avLst/>
              <a:gdLst>
                <a:gd name="connsiteX0" fmla="*/ 0 w 57150"/>
                <a:gd name="connsiteY0" fmla="*/ 31433 h 104775"/>
                <a:gd name="connsiteX1" fmla="*/ 28575 w 57150"/>
                <a:gd name="connsiteY1" fmla="*/ 0 h 104775"/>
                <a:gd name="connsiteX2" fmla="*/ 32385 w 57150"/>
                <a:gd name="connsiteY2" fmla="*/ 0 h 104775"/>
                <a:gd name="connsiteX3" fmla="*/ 59055 w 57150"/>
                <a:gd name="connsiteY3" fmla="*/ 30480 h 104775"/>
                <a:gd name="connsiteX4" fmla="*/ 29528 w 57150"/>
                <a:gd name="connsiteY4" fmla="*/ 105727 h 104775"/>
                <a:gd name="connsiteX5" fmla="*/ 0 w 57150"/>
                <a:gd name="connsiteY5" fmla="*/ 3143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0" y="31433"/>
                  </a:moveTo>
                  <a:cubicBezTo>
                    <a:pt x="0" y="29527"/>
                    <a:pt x="28575" y="0"/>
                    <a:pt x="28575" y="0"/>
                  </a:cubicBezTo>
                  <a:lnTo>
                    <a:pt x="32385" y="0"/>
                  </a:lnTo>
                  <a:lnTo>
                    <a:pt x="59055" y="30480"/>
                  </a:lnTo>
                  <a:lnTo>
                    <a:pt x="29528" y="105727"/>
                  </a:lnTo>
                  <a:lnTo>
                    <a:pt x="0" y="31433"/>
                  </a:lnTo>
                  <a:close/>
                </a:path>
              </a:pathLst>
            </a:custGeom>
            <a:solidFill>
              <a:srgbClr val="93CC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 name="Freeform: Shape 22">
              <a:extLst>
                <a:ext uri="{FF2B5EF4-FFF2-40B4-BE49-F238E27FC236}">
                  <a16:creationId xmlns:a16="http://schemas.microsoft.com/office/drawing/2014/main" id="{5E3F0AC9-5210-4A51-89DF-842AC8F6FEEB}"/>
                </a:ext>
              </a:extLst>
            </p:cNvPr>
            <p:cNvSpPr/>
            <p:nvPr/>
          </p:nvSpPr>
          <p:spPr>
            <a:xfrm>
              <a:off x="5852160" y="3401118"/>
              <a:ext cx="19050" cy="95250"/>
            </a:xfrm>
            <a:custGeom>
              <a:avLst/>
              <a:gdLst>
                <a:gd name="connsiteX0" fmla="*/ 27623 w 19050"/>
                <a:gd name="connsiteY0" fmla="*/ 64077 h 95250"/>
                <a:gd name="connsiteX1" fmla="*/ 19050 w 19050"/>
                <a:gd name="connsiteY1" fmla="*/ 20262 h 95250"/>
                <a:gd name="connsiteX2" fmla="*/ 20002 w 19050"/>
                <a:gd name="connsiteY2" fmla="*/ 16452 h 95250"/>
                <a:gd name="connsiteX3" fmla="*/ 23813 w 19050"/>
                <a:gd name="connsiteY3" fmla="*/ 9785 h 95250"/>
                <a:gd name="connsiteX4" fmla="*/ 23813 w 19050"/>
                <a:gd name="connsiteY4" fmla="*/ 8832 h 95250"/>
                <a:gd name="connsiteX5" fmla="*/ 20002 w 19050"/>
                <a:gd name="connsiteY5" fmla="*/ 5022 h 95250"/>
                <a:gd name="connsiteX6" fmla="*/ 17145 w 19050"/>
                <a:gd name="connsiteY6" fmla="*/ 2165 h 95250"/>
                <a:gd name="connsiteX7" fmla="*/ 14288 w 19050"/>
                <a:gd name="connsiteY7" fmla="*/ 260 h 95250"/>
                <a:gd name="connsiteX8" fmla="*/ 12382 w 19050"/>
                <a:gd name="connsiteY8" fmla="*/ 3117 h 95250"/>
                <a:gd name="connsiteX9" fmla="*/ 9525 w 19050"/>
                <a:gd name="connsiteY9" fmla="*/ 5975 h 95250"/>
                <a:gd name="connsiteX10" fmla="*/ 5715 w 19050"/>
                <a:gd name="connsiteY10" fmla="*/ 9785 h 95250"/>
                <a:gd name="connsiteX11" fmla="*/ 5715 w 19050"/>
                <a:gd name="connsiteY11" fmla="*/ 10737 h 95250"/>
                <a:gd name="connsiteX12" fmla="*/ 9525 w 19050"/>
                <a:gd name="connsiteY12" fmla="*/ 17405 h 95250"/>
                <a:gd name="connsiteX13" fmla="*/ 10477 w 19050"/>
                <a:gd name="connsiteY13" fmla="*/ 21215 h 95250"/>
                <a:gd name="connsiteX14" fmla="*/ 0 w 19050"/>
                <a:gd name="connsiteY14" fmla="*/ 65030 h 95250"/>
                <a:gd name="connsiteX15" fmla="*/ 0 w 19050"/>
                <a:gd name="connsiteY15" fmla="*/ 65982 h 95250"/>
                <a:gd name="connsiteX16" fmla="*/ 12382 w 19050"/>
                <a:gd name="connsiteY16" fmla="*/ 100272 h 95250"/>
                <a:gd name="connsiteX17" fmla="*/ 13335 w 19050"/>
                <a:gd name="connsiteY17" fmla="*/ 101225 h 95250"/>
                <a:gd name="connsiteX18" fmla="*/ 15240 w 19050"/>
                <a:gd name="connsiteY18" fmla="*/ 100272 h 95250"/>
                <a:gd name="connsiteX19" fmla="*/ 27623 w 19050"/>
                <a:gd name="connsiteY19" fmla="*/ 64077 h 95250"/>
                <a:gd name="connsiteX20" fmla="*/ 27623 w 19050"/>
                <a:gd name="connsiteY20" fmla="*/ 6407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 h="95250">
                  <a:moveTo>
                    <a:pt x="27623" y="64077"/>
                  </a:moveTo>
                  <a:lnTo>
                    <a:pt x="19050" y="20262"/>
                  </a:lnTo>
                  <a:cubicBezTo>
                    <a:pt x="19050" y="19310"/>
                    <a:pt x="19050" y="17405"/>
                    <a:pt x="20002" y="16452"/>
                  </a:cubicBezTo>
                  <a:lnTo>
                    <a:pt x="23813" y="9785"/>
                  </a:lnTo>
                  <a:cubicBezTo>
                    <a:pt x="23813" y="9785"/>
                    <a:pt x="23813" y="8832"/>
                    <a:pt x="23813" y="8832"/>
                  </a:cubicBezTo>
                  <a:cubicBezTo>
                    <a:pt x="22860" y="7880"/>
                    <a:pt x="20955" y="5975"/>
                    <a:pt x="20002" y="5022"/>
                  </a:cubicBezTo>
                  <a:cubicBezTo>
                    <a:pt x="19050" y="4070"/>
                    <a:pt x="18098" y="3117"/>
                    <a:pt x="17145" y="2165"/>
                  </a:cubicBezTo>
                  <a:cubicBezTo>
                    <a:pt x="17145" y="1212"/>
                    <a:pt x="15240" y="-693"/>
                    <a:pt x="14288" y="260"/>
                  </a:cubicBezTo>
                  <a:cubicBezTo>
                    <a:pt x="13335" y="1212"/>
                    <a:pt x="12382" y="2165"/>
                    <a:pt x="12382" y="3117"/>
                  </a:cubicBezTo>
                  <a:cubicBezTo>
                    <a:pt x="11430" y="4070"/>
                    <a:pt x="10477" y="5022"/>
                    <a:pt x="9525" y="5975"/>
                  </a:cubicBezTo>
                  <a:cubicBezTo>
                    <a:pt x="8573" y="6927"/>
                    <a:pt x="6667" y="8832"/>
                    <a:pt x="5715" y="9785"/>
                  </a:cubicBezTo>
                  <a:cubicBezTo>
                    <a:pt x="5715" y="9785"/>
                    <a:pt x="5715" y="10737"/>
                    <a:pt x="5715" y="10737"/>
                  </a:cubicBezTo>
                  <a:lnTo>
                    <a:pt x="9525" y="17405"/>
                  </a:lnTo>
                  <a:cubicBezTo>
                    <a:pt x="10477" y="18357"/>
                    <a:pt x="10477" y="20262"/>
                    <a:pt x="10477" y="21215"/>
                  </a:cubicBezTo>
                  <a:lnTo>
                    <a:pt x="0" y="65030"/>
                  </a:lnTo>
                  <a:cubicBezTo>
                    <a:pt x="0" y="65030"/>
                    <a:pt x="0" y="65030"/>
                    <a:pt x="0" y="65982"/>
                  </a:cubicBezTo>
                  <a:lnTo>
                    <a:pt x="12382" y="100272"/>
                  </a:lnTo>
                  <a:cubicBezTo>
                    <a:pt x="12382" y="101225"/>
                    <a:pt x="13335" y="101225"/>
                    <a:pt x="13335" y="101225"/>
                  </a:cubicBezTo>
                  <a:cubicBezTo>
                    <a:pt x="14288" y="101225"/>
                    <a:pt x="14288" y="101225"/>
                    <a:pt x="15240" y="100272"/>
                  </a:cubicBezTo>
                  <a:lnTo>
                    <a:pt x="27623" y="64077"/>
                  </a:lnTo>
                  <a:cubicBezTo>
                    <a:pt x="27623" y="65030"/>
                    <a:pt x="27623" y="64077"/>
                    <a:pt x="27623" y="64077"/>
                  </a:cubicBezTo>
                  <a:close/>
                </a:path>
              </a:pathLst>
            </a:custGeom>
            <a:solidFill>
              <a:srgbClr val="2F60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 name="Freeform: Shape 23">
              <a:extLst>
                <a:ext uri="{FF2B5EF4-FFF2-40B4-BE49-F238E27FC236}">
                  <a16:creationId xmlns:a16="http://schemas.microsoft.com/office/drawing/2014/main" id="{A5EF79BC-7B3E-4ABC-9764-B840989F7A1D}"/>
                </a:ext>
              </a:extLst>
            </p:cNvPr>
            <p:cNvSpPr/>
            <p:nvPr/>
          </p:nvSpPr>
          <p:spPr>
            <a:xfrm>
              <a:off x="5740718" y="3388042"/>
              <a:ext cx="114300" cy="152400"/>
            </a:xfrm>
            <a:custGeom>
              <a:avLst/>
              <a:gdLst>
                <a:gd name="connsiteX0" fmla="*/ 121920 w 114300"/>
                <a:gd name="connsiteY0" fmla="*/ 103823 h 152400"/>
                <a:gd name="connsiteX1" fmla="*/ 100965 w 114300"/>
                <a:gd name="connsiteY1" fmla="*/ 30480 h 152400"/>
                <a:gd name="connsiteX2" fmla="*/ 92393 w 114300"/>
                <a:gd name="connsiteY2" fmla="*/ 0 h 152400"/>
                <a:gd name="connsiteX3" fmla="*/ 91440 w 114300"/>
                <a:gd name="connsiteY3" fmla="*/ 0 h 152400"/>
                <a:gd name="connsiteX4" fmla="*/ 75247 w 114300"/>
                <a:gd name="connsiteY4" fmla="*/ 4763 h 152400"/>
                <a:gd name="connsiteX5" fmla="*/ 20002 w 114300"/>
                <a:gd name="connsiteY5" fmla="*/ 20955 h 152400"/>
                <a:gd name="connsiteX6" fmla="*/ 952 w 114300"/>
                <a:gd name="connsiteY6" fmla="*/ 57150 h 152400"/>
                <a:gd name="connsiteX7" fmla="*/ 0 w 114300"/>
                <a:gd name="connsiteY7" fmla="*/ 112395 h 152400"/>
                <a:gd name="connsiteX8" fmla="*/ 5715 w 114300"/>
                <a:gd name="connsiteY8" fmla="*/ 124778 h 152400"/>
                <a:gd name="connsiteX9" fmla="*/ 121920 w 114300"/>
                <a:gd name="connsiteY9" fmla="*/ 155258 h 152400"/>
                <a:gd name="connsiteX10" fmla="*/ 121920 w 114300"/>
                <a:gd name="connsiteY10" fmla="*/ 10382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52400">
                  <a:moveTo>
                    <a:pt x="121920" y="103823"/>
                  </a:moveTo>
                  <a:lnTo>
                    <a:pt x="100965" y="30480"/>
                  </a:lnTo>
                  <a:lnTo>
                    <a:pt x="92393" y="0"/>
                  </a:lnTo>
                  <a:cubicBezTo>
                    <a:pt x="92393" y="0"/>
                    <a:pt x="92393" y="0"/>
                    <a:pt x="91440" y="0"/>
                  </a:cubicBezTo>
                  <a:cubicBezTo>
                    <a:pt x="89535" y="953"/>
                    <a:pt x="82868" y="2858"/>
                    <a:pt x="75247" y="4763"/>
                  </a:cubicBezTo>
                  <a:cubicBezTo>
                    <a:pt x="54293" y="10478"/>
                    <a:pt x="20955" y="20003"/>
                    <a:pt x="20002" y="20955"/>
                  </a:cubicBezTo>
                  <a:cubicBezTo>
                    <a:pt x="19050" y="21908"/>
                    <a:pt x="7620" y="43815"/>
                    <a:pt x="952" y="57150"/>
                  </a:cubicBezTo>
                  <a:lnTo>
                    <a:pt x="0" y="112395"/>
                  </a:lnTo>
                  <a:cubicBezTo>
                    <a:pt x="952" y="118110"/>
                    <a:pt x="2857" y="121920"/>
                    <a:pt x="5715" y="124778"/>
                  </a:cubicBezTo>
                  <a:cubicBezTo>
                    <a:pt x="33338" y="153353"/>
                    <a:pt x="107632" y="153353"/>
                    <a:pt x="121920" y="155258"/>
                  </a:cubicBezTo>
                  <a:lnTo>
                    <a:pt x="121920" y="103823"/>
                  </a:lnTo>
                  <a:close/>
                </a:path>
              </a:pathLst>
            </a:custGeom>
            <a:solidFill>
              <a:srgbClr val="5D8EA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 name="Freeform: Shape 24">
              <a:extLst>
                <a:ext uri="{FF2B5EF4-FFF2-40B4-BE49-F238E27FC236}">
                  <a16:creationId xmlns:a16="http://schemas.microsoft.com/office/drawing/2014/main" id="{7F434D94-0EB3-404D-8162-1C042DAC93E5}"/>
                </a:ext>
              </a:extLst>
            </p:cNvPr>
            <p:cNvSpPr/>
            <p:nvPr/>
          </p:nvSpPr>
          <p:spPr>
            <a:xfrm>
              <a:off x="5862638" y="3388995"/>
              <a:ext cx="123825" cy="152400"/>
            </a:xfrm>
            <a:custGeom>
              <a:avLst/>
              <a:gdLst>
                <a:gd name="connsiteX0" fmla="*/ 124777 w 123825"/>
                <a:gd name="connsiteY0" fmla="*/ 58102 h 152400"/>
                <a:gd name="connsiteX1" fmla="*/ 107633 w 123825"/>
                <a:gd name="connsiteY1" fmla="*/ 22860 h 152400"/>
                <a:gd name="connsiteX2" fmla="*/ 53340 w 123825"/>
                <a:gd name="connsiteY2" fmla="*/ 4763 h 152400"/>
                <a:gd name="connsiteX3" fmla="*/ 37148 w 123825"/>
                <a:gd name="connsiteY3" fmla="*/ 0 h 152400"/>
                <a:gd name="connsiteX4" fmla="*/ 36195 w 123825"/>
                <a:gd name="connsiteY4" fmla="*/ 0 h 152400"/>
                <a:gd name="connsiteX5" fmla="*/ 22860 w 123825"/>
                <a:gd name="connsiteY5" fmla="*/ 40957 h 152400"/>
                <a:gd name="connsiteX6" fmla="*/ 952 w 123825"/>
                <a:gd name="connsiteY6" fmla="*/ 106680 h 152400"/>
                <a:gd name="connsiteX7" fmla="*/ 952 w 123825"/>
                <a:gd name="connsiteY7" fmla="*/ 107632 h 152400"/>
                <a:gd name="connsiteX8" fmla="*/ 0 w 123825"/>
                <a:gd name="connsiteY8" fmla="*/ 102870 h 152400"/>
                <a:gd name="connsiteX9" fmla="*/ 0 w 123825"/>
                <a:gd name="connsiteY9" fmla="*/ 154305 h 152400"/>
                <a:gd name="connsiteX10" fmla="*/ 952 w 123825"/>
                <a:gd name="connsiteY10" fmla="*/ 154305 h 152400"/>
                <a:gd name="connsiteX11" fmla="*/ 120015 w 123825"/>
                <a:gd name="connsiteY11" fmla="*/ 126682 h 152400"/>
                <a:gd name="connsiteX12" fmla="*/ 124777 w 123825"/>
                <a:gd name="connsiteY12" fmla="*/ 112395 h 152400"/>
                <a:gd name="connsiteX13" fmla="*/ 124777 w 123825"/>
                <a:gd name="connsiteY13" fmla="*/ 5810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52400">
                  <a:moveTo>
                    <a:pt x="124777" y="58102"/>
                  </a:moveTo>
                  <a:cubicBezTo>
                    <a:pt x="118110" y="43815"/>
                    <a:pt x="108585" y="22860"/>
                    <a:pt x="107633" y="22860"/>
                  </a:cubicBezTo>
                  <a:cubicBezTo>
                    <a:pt x="106680" y="21907"/>
                    <a:pt x="74295" y="11430"/>
                    <a:pt x="53340" y="4763"/>
                  </a:cubicBezTo>
                  <a:cubicBezTo>
                    <a:pt x="45720" y="1905"/>
                    <a:pt x="39052" y="0"/>
                    <a:pt x="37148" y="0"/>
                  </a:cubicBezTo>
                  <a:cubicBezTo>
                    <a:pt x="36195" y="0"/>
                    <a:pt x="36195" y="0"/>
                    <a:pt x="36195" y="0"/>
                  </a:cubicBezTo>
                  <a:lnTo>
                    <a:pt x="22860" y="40957"/>
                  </a:lnTo>
                  <a:lnTo>
                    <a:pt x="952" y="106680"/>
                  </a:lnTo>
                  <a:lnTo>
                    <a:pt x="952" y="107632"/>
                  </a:lnTo>
                  <a:lnTo>
                    <a:pt x="0" y="102870"/>
                  </a:lnTo>
                  <a:lnTo>
                    <a:pt x="0" y="154305"/>
                  </a:lnTo>
                  <a:cubicBezTo>
                    <a:pt x="0" y="154305"/>
                    <a:pt x="952" y="154305"/>
                    <a:pt x="952" y="154305"/>
                  </a:cubicBezTo>
                  <a:cubicBezTo>
                    <a:pt x="7620" y="154305"/>
                    <a:pt x="101917" y="155257"/>
                    <a:pt x="120015" y="126682"/>
                  </a:cubicBezTo>
                  <a:cubicBezTo>
                    <a:pt x="121920" y="123825"/>
                    <a:pt x="123825" y="119063"/>
                    <a:pt x="124777" y="112395"/>
                  </a:cubicBezTo>
                  <a:lnTo>
                    <a:pt x="124777" y="58102"/>
                  </a:lnTo>
                  <a:close/>
                </a:path>
              </a:pathLst>
            </a:custGeom>
            <a:solidFill>
              <a:srgbClr val="649BB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 name="Freeform: Shape 25">
              <a:extLst>
                <a:ext uri="{FF2B5EF4-FFF2-40B4-BE49-F238E27FC236}">
                  <a16:creationId xmlns:a16="http://schemas.microsoft.com/office/drawing/2014/main" id="{D99C0566-E920-4C2E-8BE3-4419CFA41632}"/>
                </a:ext>
              </a:extLst>
            </p:cNvPr>
            <p:cNvSpPr/>
            <p:nvPr/>
          </p:nvSpPr>
          <p:spPr>
            <a:xfrm>
              <a:off x="5829300" y="3371850"/>
              <a:ext cx="66675" cy="57150"/>
            </a:xfrm>
            <a:custGeom>
              <a:avLst/>
              <a:gdLst>
                <a:gd name="connsiteX0" fmla="*/ 66675 w 66675"/>
                <a:gd name="connsiteY0" fmla="*/ 952 h 57150"/>
                <a:gd name="connsiteX1" fmla="*/ 37148 w 66675"/>
                <a:gd name="connsiteY1" fmla="*/ 26670 h 57150"/>
                <a:gd name="connsiteX2" fmla="*/ 35242 w 66675"/>
                <a:gd name="connsiteY2" fmla="*/ 26670 h 57150"/>
                <a:gd name="connsiteX3" fmla="*/ 6667 w 66675"/>
                <a:gd name="connsiteY3" fmla="*/ 0 h 57150"/>
                <a:gd name="connsiteX4" fmla="*/ 0 w 66675"/>
                <a:gd name="connsiteY4" fmla="*/ 19050 h 57150"/>
                <a:gd name="connsiteX5" fmla="*/ 12383 w 66675"/>
                <a:gd name="connsiteY5" fmla="*/ 60960 h 57150"/>
                <a:gd name="connsiteX6" fmla="*/ 35242 w 66675"/>
                <a:gd name="connsiteY6" fmla="*/ 29527 h 57150"/>
                <a:gd name="connsiteX7" fmla="*/ 37148 w 66675"/>
                <a:gd name="connsiteY7" fmla="*/ 29527 h 57150"/>
                <a:gd name="connsiteX8" fmla="*/ 59055 w 66675"/>
                <a:gd name="connsiteY8" fmla="*/ 61913 h 57150"/>
                <a:gd name="connsiteX9" fmla="*/ 72390 w 66675"/>
                <a:gd name="connsiteY9" fmla="*/ 20955 h 57150"/>
                <a:gd name="connsiteX10" fmla="*/ 66675 w 66675"/>
                <a:gd name="connsiteY10" fmla="*/ 95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75" h="57150">
                  <a:moveTo>
                    <a:pt x="66675" y="952"/>
                  </a:moveTo>
                  <a:lnTo>
                    <a:pt x="37148" y="26670"/>
                  </a:lnTo>
                  <a:cubicBezTo>
                    <a:pt x="37148" y="26670"/>
                    <a:pt x="36195" y="26670"/>
                    <a:pt x="35242" y="26670"/>
                  </a:cubicBezTo>
                  <a:lnTo>
                    <a:pt x="6667" y="0"/>
                  </a:lnTo>
                  <a:lnTo>
                    <a:pt x="0" y="19050"/>
                  </a:lnTo>
                  <a:lnTo>
                    <a:pt x="12383" y="60960"/>
                  </a:lnTo>
                  <a:lnTo>
                    <a:pt x="35242" y="29527"/>
                  </a:lnTo>
                  <a:cubicBezTo>
                    <a:pt x="35242" y="28575"/>
                    <a:pt x="37148" y="28575"/>
                    <a:pt x="37148" y="29527"/>
                  </a:cubicBezTo>
                  <a:lnTo>
                    <a:pt x="59055" y="61913"/>
                  </a:lnTo>
                  <a:lnTo>
                    <a:pt x="72390" y="20955"/>
                  </a:lnTo>
                  <a:lnTo>
                    <a:pt x="66675" y="952"/>
                  </a:lnTo>
                  <a:close/>
                </a:path>
              </a:pathLst>
            </a:custGeom>
            <a:solidFill>
              <a:srgbClr val="A6D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 name="Freeform: Shape 26">
              <a:extLst>
                <a:ext uri="{FF2B5EF4-FFF2-40B4-BE49-F238E27FC236}">
                  <a16:creationId xmlns:a16="http://schemas.microsoft.com/office/drawing/2014/main" id="{6D2264EF-41C9-422C-939C-F6BE8D90F11B}"/>
                </a:ext>
              </a:extLst>
            </p:cNvPr>
            <p:cNvSpPr/>
            <p:nvPr/>
          </p:nvSpPr>
          <p:spPr>
            <a:xfrm>
              <a:off x="5810250" y="3387090"/>
              <a:ext cx="104775" cy="133350"/>
            </a:xfrm>
            <a:custGeom>
              <a:avLst/>
              <a:gdLst>
                <a:gd name="connsiteX0" fmla="*/ 93345 w 104775"/>
                <a:gd name="connsiteY0" fmla="*/ 28575 h 133350"/>
                <a:gd name="connsiteX1" fmla="*/ 108585 w 104775"/>
                <a:gd name="connsiteY1" fmla="*/ 35243 h 133350"/>
                <a:gd name="connsiteX2" fmla="*/ 54292 w 104775"/>
                <a:gd name="connsiteY2" fmla="*/ 135255 h 133350"/>
                <a:gd name="connsiteX3" fmla="*/ 2858 w 104775"/>
                <a:gd name="connsiteY3" fmla="*/ 33338 h 133350"/>
                <a:gd name="connsiteX4" fmla="*/ 18098 w 104775"/>
                <a:gd name="connsiteY4" fmla="*/ 26670 h 133350"/>
                <a:gd name="connsiteX5" fmla="*/ 0 w 104775"/>
                <a:gd name="connsiteY5" fmla="*/ 18098 h 133350"/>
                <a:gd name="connsiteX6" fmla="*/ 4763 w 104775"/>
                <a:gd name="connsiteY6" fmla="*/ 4763 h 133350"/>
                <a:gd name="connsiteX7" fmla="*/ 20955 w 104775"/>
                <a:gd name="connsiteY7" fmla="*/ 0 h 133350"/>
                <a:gd name="connsiteX8" fmla="*/ 30480 w 104775"/>
                <a:gd name="connsiteY8" fmla="*/ 30480 h 133350"/>
                <a:gd name="connsiteX9" fmla="*/ 38100 w 104775"/>
                <a:gd name="connsiteY9" fmla="*/ 54293 h 133350"/>
                <a:gd name="connsiteX10" fmla="*/ 52388 w 104775"/>
                <a:gd name="connsiteY10" fmla="*/ 102870 h 133350"/>
                <a:gd name="connsiteX11" fmla="*/ 69533 w 104775"/>
                <a:gd name="connsiteY11" fmla="*/ 55245 h 133350"/>
                <a:gd name="connsiteX12" fmla="*/ 74295 w 104775"/>
                <a:gd name="connsiteY12" fmla="*/ 41910 h 133350"/>
                <a:gd name="connsiteX13" fmla="*/ 88583 w 104775"/>
                <a:gd name="connsiteY13" fmla="*/ 952 h 133350"/>
                <a:gd name="connsiteX14" fmla="*/ 104775 w 104775"/>
                <a:gd name="connsiteY14" fmla="*/ 5715 h 133350"/>
                <a:gd name="connsiteX15" fmla="*/ 109538 w 104775"/>
                <a:gd name="connsiteY15" fmla="*/ 19050 h 133350"/>
                <a:gd name="connsiteX16" fmla="*/ 93345 w 104775"/>
                <a:gd name="connsiteY16" fmla="*/ 285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33350">
                  <a:moveTo>
                    <a:pt x="93345" y="28575"/>
                  </a:moveTo>
                  <a:lnTo>
                    <a:pt x="108585" y="35243"/>
                  </a:lnTo>
                  <a:lnTo>
                    <a:pt x="54292" y="135255"/>
                  </a:lnTo>
                  <a:lnTo>
                    <a:pt x="2858" y="33338"/>
                  </a:lnTo>
                  <a:lnTo>
                    <a:pt x="18098" y="26670"/>
                  </a:lnTo>
                  <a:lnTo>
                    <a:pt x="0" y="18098"/>
                  </a:lnTo>
                  <a:cubicBezTo>
                    <a:pt x="952" y="15240"/>
                    <a:pt x="2858" y="10477"/>
                    <a:pt x="4763" y="4763"/>
                  </a:cubicBezTo>
                  <a:cubicBezTo>
                    <a:pt x="12383" y="2858"/>
                    <a:pt x="19050" y="952"/>
                    <a:pt x="20955" y="0"/>
                  </a:cubicBezTo>
                  <a:lnTo>
                    <a:pt x="30480" y="30480"/>
                  </a:lnTo>
                  <a:lnTo>
                    <a:pt x="38100" y="54293"/>
                  </a:lnTo>
                  <a:lnTo>
                    <a:pt x="52388" y="102870"/>
                  </a:lnTo>
                  <a:lnTo>
                    <a:pt x="69533" y="55245"/>
                  </a:lnTo>
                  <a:lnTo>
                    <a:pt x="74295" y="41910"/>
                  </a:lnTo>
                  <a:lnTo>
                    <a:pt x="88583" y="952"/>
                  </a:lnTo>
                  <a:cubicBezTo>
                    <a:pt x="90488" y="1905"/>
                    <a:pt x="97155" y="3810"/>
                    <a:pt x="104775" y="5715"/>
                  </a:cubicBezTo>
                  <a:cubicBezTo>
                    <a:pt x="106680" y="10477"/>
                    <a:pt x="108585" y="16193"/>
                    <a:pt x="109538" y="19050"/>
                  </a:cubicBezTo>
                  <a:lnTo>
                    <a:pt x="93345" y="28575"/>
                  </a:lnTo>
                  <a:close/>
                </a:path>
              </a:pathLst>
            </a:custGeom>
            <a:solidFill>
              <a:srgbClr val="5888A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 name="Freeform: Shape 27">
              <a:extLst>
                <a:ext uri="{FF2B5EF4-FFF2-40B4-BE49-F238E27FC236}">
                  <a16:creationId xmlns:a16="http://schemas.microsoft.com/office/drawing/2014/main" id="{8525EE39-8B6A-4696-A079-5855BB355202}"/>
                </a:ext>
              </a:extLst>
            </p:cNvPr>
            <p:cNvSpPr/>
            <p:nvPr/>
          </p:nvSpPr>
          <p:spPr>
            <a:xfrm>
              <a:off x="5684520" y="3510915"/>
              <a:ext cx="333375" cy="38100"/>
            </a:xfrm>
            <a:custGeom>
              <a:avLst/>
              <a:gdLst>
                <a:gd name="connsiteX0" fmla="*/ 341947 w 333375"/>
                <a:gd name="connsiteY0" fmla="*/ 4763 h 38100"/>
                <a:gd name="connsiteX1" fmla="*/ 0 w 333375"/>
                <a:gd name="connsiteY1" fmla="*/ 0 h 38100"/>
                <a:gd name="connsiteX2" fmla="*/ 0 w 333375"/>
                <a:gd name="connsiteY2" fmla="*/ 0 h 38100"/>
                <a:gd name="connsiteX3" fmla="*/ 0 w 333375"/>
                <a:gd name="connsiteY3" fmla="*/ 23813 h 38100"/>
                <a:gd name="connsiteX4" fmla="*/ 0 w 333375"/>
                <a:gd name="connsiteY4" fmla="*/ 38100 h 38100"/>
                <a:gd name="connsiteX5" fmla="*/ 341947 w 333375"/>
                <a:gd name="connsiteY5" fmla="*/ 42863 h 38100"/>
                <a:gd name="connsiteX6" fmla="*/ 341947 w 333375"/>
                <a:gd name="connsiteY6" fmla="*/ 42863 h 38100"/>
                <a:gd name="connsiteX7" fmla="*/ 341947 w 333375"/>
                <a:gd name="connsiteY7" fmla="*/ 29527 h 38100"/>
                <a:gd name="connsiteX8" fmla="*/ 341947 w 333375"/>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8100">
                  <a:moveTo>
                    <a:pt x="341947" y="4763"/>
                  </a:moveTo>
                  <a:lnTo>
                    <a:pt x="0" y="0"/>
                  </a:lnTo>
                  <a:lnTo>
                    <a:pt x="0" y="0"/>
                  </a:lnTo>
                  <a:lnTo>
                    <a:pt x="0" y="23813"/>
                  </a:lnTo>
                  <a:lnTo>
                    <a:pt x="0" y="38100"/>
                  </a:lnTo>
                  <a:lnTo>
                    <a:pt x="341947" y="42863"/>
                  </a:lnTo>
                  <a:lnTo>
                    <a:pt x="341947" y="42863"/>
                  </a:lnTo>
                  <a:lnTo>
                    <a:pt x="341947" y="29527"/>
                  </a:lnTo>
                  <a:lnTo>
                    <a:pt x="341947" y="4763"/>
                  </a:lnTo>
                  <a:close/>
                </a:path>
              </a:pathLst>
            </a:custGeom>
            <a:solidFill>
              <a:srgbClr val="4B738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 name="Freeform: Shape 28">
              <a:extLst>
                <a:ext uri="{FF2B5EF4-FFF2-40B4-BE49-F238E27FC236}">
                  <a16:creationId xmlns:a16="http://schemas.microsoft.com/office/drawing/2014/main" id="{9DEF1FAB-E64C-4575-A292-148582C9FB7A}"/>
                </a:ext>
              </a:extLst>
            </p:cNvPr>
            <p:cNvSpPr/>
            <p:nvPr/>
          </p:nvSpPr>
          <p:spPr>
            <a:xfrm>
              <a:off x="5773102" y="3431858"/>
              <a:ext cx="180975" cy="95250"/>
            </a:xfrm>
            <a:custGeom>
              <a:avLst/>
              <a:gdLst>
                <a:gd name="connsiteX0" fmla="*/ 181927 w 180975"/>
                <a:gd name="connsiteY0" fmla="*/ 2857 h 95250"/>
                <a:gd name="connsiteX1" fmla="*/ 1905 w 180975"/>
                <a:gd name="connsiteY1" fmla="*/ 0 h 95250"/>
                <a:gd name="connsiteX2" fmla="*/ 0 w 180975"/>
                <a:gd name="connsiteY2" fmla="*/ 952 h 95250"/>
                <a:gd name="connsiteX3" fmla="*/ 0 w 180975"/>
                <a:gd name="connsiteY3" fmla="*/ 1905 h 95250"/>
                <a:gd name="connsiteX4" fmla="*/ 9525 w 180975"/>
                <a:gd name="connsiteY4" fmla="*/ 96202 h 95250"/>
                <a:gd name="connsiteX5" fmla="*/ 12383 w 180975"/>
                <a:gd name="connsiteY5" fmla="*/ 98107 h 95250"/>
                <a:gd name="connsiteX6" fmla="*/ 169545 w 180975"/>
                <a:gd name="connsiteY6" fmla="*/ 101917 h 95250"/>
                <a:gd name="connsiteX7" fmla="*/ 169545 w 180975"/>
                <a:gd name="connsiteY7" fmla="*/ 101917 h 95250"/>
                <a:gd name="connsiteX8" fmla="*/ 172402 w 180975"/>
                <a:gd name="connsiteY8" fmla="*/ 100013 h 95250"/>
                <a:gd name="connsiteX9" fmla="*/ 184785 w 180975"/>
                <a:gd name="connsiteY9" fmla="*/ 5715 h 95250"/>
                <a:gd name="connsiteX10" fmla="*/ 181927 w 180975"/>
                <a:gd name="connsiteY10" fmla="*/ 2857 h 95250"/>
                <a:gd name="connsiteX11" fmla="*/ 109538 w 180975"/>
                <a:gd name="connsiteY11" fmla="*/ 62865 h 95250"/>
                <a:gd name="connsiteX12" fmla="*/ 109538 w 180975"/>
                <a:gd name="connsiteY12" fmla="*/ 62865 h 95250"/>
                <a:gd name="connsiteX13" fmla="*/ 69533 w 180975"/>
                <a:gd name="connsiteY13" fmla="*/ 62865 h 95250"/>
                <a:gd name="connsiteX14" fmla="*/ 68580 w 180975"/>
                <a:gd name="connsiteY14" fmla="*/ 61913 h 95250"/>
                <a:gd name="connsiteX15" fmla="*/ 66675 w 180975"/>
                <a:gd name="connsiteY15" fmla="*/ 38100 h 95250"/>
                <a:gd name="connsiteX16" fmla="*/ 67627 w 180975"/>
                <a:gd name="connsiteY16" fmla="*/ 37147 h 95250"/>
                <a:gd name="connsiteX17" fmla="*/ 94298 w 180975"/>
                <a:gd name="connsiteY17" fmla="*/ 37147 h 95250"/>
                <a:gd name="connsiteX18" fmla="*/ 112395 w 180975"/>
                <a:gd name="connsiteY18" fmla="*/ 37147 h 95250"/>
                <a:gd name="connsiteX19" fmla="*/ 113348 w 180975"/>
                <a:gd name="connsiteY19" fmla="*/ 38100 h 95250"/>
                <a:gd name="connsiteX20" fmla="*/ 112395 w 180975"/>
                <a:gd name="connsiteY20" fmla="*/ 48577 h 95250"/>
                <a:gd name="connsiteX21" fmla="*/ 109538 w 180975"/>
                <a:gd name="connsiteY21" fmla="*/ 628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95250">
                  <a:moveTo>
                    <a:pt x="181927" y="2857"/>
                  </a:moveTo>
                  <a:lnTo>
                    <a:pt x="1905" y="0"/>
                  </a:lnTo>
                  <a:cubicBezTo>
                    <a:pt x="953" y="0"/>
                    <a:pt x="0" y="0"/>
                    <a:pt x="0" y="952"/>
                  </a:cubicBezTo>
                  <a:cubicBezTo>
                    <a:pt x="0" y="952"/>
                    <a:pt x="0" y="1905"/>
                    <a:pt x="0" y="1905"/>
                  </a:cubicBezTo>
                  <a:lnTo>
                    <a:pt x="9525" y="96202"/>
                  </a:lnTo>
                  <a:cubicBezTo>
                    <a:pt x="9525" y="97155"/>
                    <a:pt x="10478" y="98107"/>
                    <a:pt x="12383" y="98107"/>
                  </a:cubicBezTo>
                  <a:lnTo>
                    <a:pt x="169545" y="101917"/>
                  </a:lnTo>
                  <a:cubicBezTo>
                    <a:pt x="169545" y="101917"/>
                    <a:pt x="169545" y="101917"/>
                    <a:pt x="169545" y="101917"/>
                  </a:cubicBezTo>
                  <a:cubicBezTo>
                    <a:pt x="170498" y="101917"/>
                    <a:pt x="172402" y="100965"/>
                    <a:pt x="172402" y="100013"/>
                  </a:cubicBezTo>
                  <a:lnTo>
                    <a:pt x="184785" y="5715"/>
                  </a:lnTo>
                  <a:cubicBezTo>
                    <a:pt x="184785" y="3810"/>
                    <a:pt x="183833" y="2857"/>
                    <a:pt x="181927" y="2857"/>
                  </a:cubicBezTo>
                  <a:close/>
                  <a:moveTo>
                    <a:pt x="109538" y="62865"/>
                  </a:moveTo>
                  <a:cubicBezTo>
                    <a:pt x="109538" y="63817"/>
                    <a:pt x="109538" y="63817"/>
                    <a:pt x="109538" y="62865"/>
                  </a:cubicBezTo>
                  <a:lnTo>
                    <a:pt x="69533" y="62865"/>
                  </a:lnTo>
                  <a:cubicBezTo>
                    <a:pt x="69533" y="62865"/>
                    <a:pt x="68580" y="62865"/>
                    <a:pt x="68580" y="61913"/>
                  </a:cubicBezTo>
                  <a:lnTo>
                    <a:pt x="66675" y="38100"/>
                  </a:lnTo>
                  <a:cubicBezTo>
                    <a:pt x="66675" y="38100"/>
                    <a:pt x="66675" y="37147"/>
                    <a:pt x="67627" y="37147"/>
                  </a:cubicBezTo>
                  <a:lnTo>
                    <a:pt x="94298" y="37147"/>
                  </a:lnTo>
                  <a:lnTo>
                    <a:pt x="112395" y="37147"/>
                  </a:lnTo>
                  <a:cubicBezTo>
                    <a:pt x="112395" y="37147"/>
                    <a:pt x="113348" y="37147"/>
                    <a:pt x="113348" y="38100"/>
                  </a:cubicBezTo>
                  <a:lnTo>
                    <a:pt x="112395" y="48577"/>
                  </a:lnTo>
                  <a:lnTo>
                    <a:pt x="109538" y="62865"/>
                  </a:lnTo>
                  <a:close/>
                </a:path>
              </a:pathLst>
            </a:custGeom>
            <a:solidFill>
              <a:srgbClr val="8FD4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 name="Freeform: Shape 29">
              <a:extLst>
                <a:ext uri="{FF2B5EF4-FFF2-40B4-BE49-F238E27FC236}">
                  <a16:creationId xmlns:a16="http://schemas.microsoft.com/office/drawing/2014/main" id="{C10C00A3-C24E-4E01-BFE2-D556F037544D}"/>
                </a:ext>
              </a:extLst>
            </p:cNvPr>
            <p:cNvSpPr/>
            <p:nvPr/>
          </p:nvSpPr>
          <p:spPr>
            <a:xfrm>
              <a:off x="5839777" y="3470910"/>
              <a:ext cx="38100" cy="19050"/>
            </a:xfrm>
            <a:custGeom>
              <a:avLst/>
              <a:gdLst>
                <a:gd name="connsiteX0" fmla="*/ 45720 w 38100"/>
                <a:gd name="connsiteY0" fmla="*/ 0 h 19050"/>
                <a:gd name="connsiteX1" fmla="*/ 27623 w 38100"/>
                <a:gd name="connsiteY1" fmla="*/ 0 h 19050"/>
                <a:gd name="connsiteX2" fmla="*/ 952 w 38100"/>
                <a:gd name="connsiteY2" fmla="*/ 0 h 19050"/>
                <a:gd name="connsiteX3" fmla="*/ 0 w 38100"/>
                <a:gd name="connsiteY3" fmla="*/ 952 h 19050"/>
                <a:gd name="connsiteX4" fmla="*/ 1905 w 38100"/>
                <a:gd name="connsiteY4" fmla="*/ 24765 h 19050"/>
                <a:gd name="connsiteX5" fmla="*/ 2858 w 38100"/>
                <a:gd name="connsiteY5" fmla="*/ 25717 h 19050"/>
                <a:gd name="connsiteX6" fmla="*/ 41910 w 38100"/>
                <a:gd name="connsiteY6" fmla="*/ 26670 h 19050"/>
                <a:gd name="connsiteX7" fmla="*/ 42863 w 38100"/>
                <a:gd name="connsiteY7" fmla="*/ 26670 h 19050"/>
                <a:gd name="connsiteX8" fmla="*/ 44768 w 38100"/>
                <a:gd name="connsiteY8" fmla="*/ 13335 h 19050"/>
                <a:gd name="connsiteX9" fmla="*/ 45720 w 38100"/>
                <a:gd name="connsiteY9" fmla="*/ 0 h 19050"/>
                <a:gd name="connsiteX10" fmla="*/ 45720 w 38100"/>
                <a:gd name="connsiteY10"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19050">
                  <a:moveTo>
                    <a:pt x="45720" y="0"/>
                  </a:moveTo>
                  <a:lnTo>
                    <a:pt x="27623" y="0"/>
                  </a:lnTo>
                  <a:lnTo>
                    <a:pt x="952" y="0"/>
                  </a:lnTo>
                  <a:cubicBezTo>
                    <a:pt x="952" y="0"/>
                    <a:pt x="0" y="0"/>
                    <a:pt x="0" y="952"/>
                  </a:cubicBezTo>
                  <a:lnTo>
                    <a:pt x="1905" y="24765"/>
                  </a:lnTo>
                  <a:cubicBezTo>
                    <a:pt x="1905" y="24765"/>
                    <a:pt x="1905" y="25717"/>
                    <a:pt x="2858" y="25717"/>
                  </a:cubicBezTo>
                  <a:lnTo>
                    <a:pt x="41910" y="26670"/>
                  </a:lnTo>
                  <a:cubicBezTo>
                    <a:pt x="41910" y="26670"/>
                    <a:pt x="42863" y="26670"/>
                    <a:pt x="42863" y="26670"/>
                  </a:cubicBezTo>
                  <a:lnTo>
                    <a:pt x="44768" y="13335"/>
                  </a:lnTo>
                  <a:lnTo>
                    <a:pt x="45720" y="0"/>
                  </a:lnTo>
                  <a:cubicBezTo>
                    <a:pt x="46673" y="0"/>
                    <a:pt x="45720" y="0"/>
                    <a:pt x="45720" y="0"/>
                  </a:cubicBezTo>
                  <a:close/>
                </a:path>
              </a:pathLst>
            </a:custGeom>
            <a:solidFill>
              <a:srgbClr val="94D3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 name="Freeform: Shape 30">
              <a:extLst>
                <a:ext uri="{FF2B5EF4-FFF2-40B4-BE49-F238E27FC236}">
                  <a16:creationId xmlns:a16="http://schemas.microsoft.com/office/drawing/2014/main" id="{9D45CAA7-5A57-4259-A594-2C8C4185F9E3}"/>
                </a:ext>
              </a:extLst>
            </p:cNvPr>
            <p:cNvSpPr/>
            <p:nvPr/>
          </p:nvSpPr>
          <p:spPr>
            <a:xfrm>
              <a:off x="5794784" y="3213735"/>
              <a:ext cx="133350" cy="152400"/>
            </a:xfrm>
            <a:custGeom>
              <a:avLst/>
              <a:gdLst>
                <a:gd name="connsiteX0" fmla="*/ 133576 w 133350"/>
                <a:gd name="connsiteY0" fmla="*/ 79057 h 152400"/>
                <a:gd name="connsiteX1" fmla="*/ 121194 w 133350"/>
                <a:gd name="connsiteY1" fmla="*/ 22860 h 152400"/>
                <a:gd name="connsiteX2" fmla="*/ 72616 w 133350"/>
                <a:gd name="connsiteY2" fmla="*/ 0 h 152400"/>
                <a:gd name="connsiteX3" fmla="*/ 23086 w 133350"/>
                <a:gd name="connsiteY3" fmla="*/ 20955 h 152400"/>
                <a:gd name="connsiteX4" fmla="*/ 8799 w 133350"/>
                <a:gd name="connsiteY4" fmla="*/ 77152 h 152400"/>
                <a:gd name="connsiteX5" fmla="*/ 226 w 133350"/>
                <a:gd name="connsiteY5" fmla="*/ 100965 h 152400"/>
                <a:gd name="connsiteX6" fmla="*/ 18324 w 133350"/>
                <a:gd name="connsiteY6" fmla="*/ 116205 h 152400"/>
                <a:gd name="connsiteX7" fmla="*/ 12609 w 133350"/>
                <a:gd name="connsiteY7" fmla="*/ 75248 h 152400"/>
                <a:gd name="connsiteX8" fmla="*/ 12609 w 133350"/>
                <a:gd name="connsiteY8" fmla="*/ 75248 h 152400"/>
                <a:gd name="connsiteX9" fmla="*/ 25944 w 133350"/>
                <a:gd name="connsiteY9" fmla="*/ 22860 h 152400"/>
                <a:gd name="connsiteX10" fmla="*/ 71664 w 133350"/>
                <a:gd name="connsiteY10" fmla="*/ 2857 h 152400"/>
                <a:gd name="connsiteX11" fmla="*/ 117384 w 133350"/>
                <a:gd name="connsiteY11" fmla="*/ 23813 h 152400"/>
                <a:gd name="connsiteX12" fmla="*/ 128814 w 133350"/>
                <a:gd name="connsiteY12" fmla="*/ 76200 h 152400"/>
                <a:gd name="connsiteX13" fmla="*/ 128814 w 133350"/>
                <a:gd name="connsiteY13" fmla="*/ 76200 h 152400"/>
                <a:gd name="connsiteX14" fmla="*/ 122146 w 133350"/>
                <a:gd name="connsiteY14" fmla="*/ 116205 h 152400"/>
                <a:gd name="connsiteX15" fmla="*/ 122146 w 133350"/>
                <a:gd name="connsiteY15" fmla="*/ 116205 h 152400"/>
                <a:gd name="connsiteX16" fmla="*/ 102144 w 133350"/>
                <a:gd name="connsiteY16" fmla="*/ 139065 h 152400"/>
                <a:gd name="connsiteX17" fmla="*/ 98334 w 133350"/>
                <a:gd name="connsiteY17" fmla="*/ 139065 h 152400"/>
                <a:gd name="connsiteX18" fmla="*/ 87856 w 133350"/>
                <a:gd name="connsiteY18" fmla="*/ 148590 h 152400"/>
                <a:gd name="connsiteX19" fmla="*/ 87856 w 133350"/>
                <a:gd name="connsiteY19" fmla="*/ 152400 h 152400"/>
                <a:gd name="connsiteX20" fmla="*/ 89761 w 133350"/>
                <a:gd name="connsiteY20" fmla="*/ 154305 h 152400"/>
                <a:gd name="connsiteX21" fmla="*/ 93571 w 133350"/>
                <a:gd name="connsiteY21" fmla="*/ 154305 h 152400"/>
                <a:gd name="connsiteX22" fmla="*/ 104049 w 133350"/>
                <a:gd name="connsiteY22" fmla="*/ 144780 h 152400"/>
                <a:gd name="connsiteX23" fmla="*/ 105001 w 133350"/>
                <a:gd name="connsiteY23" fmla="*/ 141923 h 152400"/>
                <a:gd name="connsiteX24" fmla="*/ 127861 w 133350"/>
                <a:gd name="connsiteY24" fmla="*/ 116205 h 152400"/>
                <a:gd name="connsiteX25" fmla="*/ 141196 w 133350"/>
                <a:gd name="connsiteY25" fmla="*/ 101917 h 152400"/>
                <a:gd name="connsiteX26" fmla="*/ 133576 w 133350"/>
                <a:gd name="connsiteY26" fmla="*/ 7905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350" h="152400">
                  <a:moveTo>
                    <a:pt x="133576" y="79057"/>
                  </a:moveTo>
                  <a:cubicBezTo>
                    <a:pt x="135481" y="61913"/>
                    <a:pt x="134529" y="40005"/>
                    <a:pt x="121194" y="22860"/>
                  </a:cubicBezTo>
                  <a:cubicBezTo>
                    <a:pt x="111669" y="10477"/>
                    <a:pt x="92619" y="0"/>
                    <a:pt x="72616" y="0"/>
                  </a:cubicBezTo>
                  <a:cubicBezTo>
                    <a:pt x="53566" y="0"/>
                    <a:pt x="32611" y="9525"/>
                    <a:pt x="23086" y="20955"/>
                  </a:cubicBezTo>
                  <a:cubicBezTo>
                    <a:pt x="9751" y="37148"/>
                    <a:pt x="7846" y="60007"/>
                    <a:pt x="8799" y="77152"/>
                  </a:cubicBezTo>
                  <a:cubicBezTo>
                    <a:pt x="1179" y="80963"/>
                    <a:pt x="-726" y="90488"/>
                    <a:pt x="226" y="100965"/>
                  </a:cubicBezTo>
                  <a:cubicBezTo>
                    <a:pt x="2131" y="113348"/>
                    <a:pt x="7846" y="117157"/>
                    <a:pt x="18324" y="116205"/>
                  </a:cubicBezTo>
                  <a:lnTo>
                    <a:pt x="12609" y="75248"/>
                  </a:lnTo>
                  <a:cubicBezTo>
                    <a:pt x="12609" y="75248"/>
                    <a:pt x="12609" y="75248"/>
                    <a:pt x="12609" y="75248"/>
                  </a:cubicBezTo>
                  <a:cubicBezTo>
                    <a:pt x="11656" y="59055"/>
                    <a:pt x="13561" y="38100"/>
                    <a:pt x="25944" y="22860"/>
                  </a:cubicBezTo>
                  <a:cubicBezTo>
                    <a:pt x="34516" y="11430"/>
                    <a:pt x="53566" y="3810"/>
                    <a:pt x="71664" y="2857"/>
                  </a:cubicBezTo>
                  <a:cubicBezTo>
                    <a:pt x="91666" y="3810"/>
                    <a:pt x="108811" y="12382"/>
                    <a:pt x="117384" y="23813"/>
                  </a:cubicBezTo>
                  <a:cubicBezTo>
                    <a:pt x="128814" y="39052"/>
                    <a:pt x="129766" y="60007"/>
                    <a:pt x="128814" y="76200"/>
                  </a:cubicBezTo>
                  <a:cubicBezTo>
                    <a:pt x="128814" y="76200"/>
                    <a:pt x="128814" y="76200"/>
                    <a:pt x="128814" y="76200"/>
                  </a:cubicBezTo>
                  <a:lnTo>
                    <a:pt x="122146" y="116205"/>
                  </a:lnTo>
                  <a:cubicBezTo>
                    <a:pt x="122146" y="116205"/>
                    <a:pt x="122146" y="116205"/>
                    <a:pt x="122146" y="116205"/>
                  </a:cubicBezTo>
                  <a:lnTo>
                    <a:pt x="102144" y="139065"/>
                  </a:lnTo>
                  <a:cubicBezTo>
                    <a:pt x="101191" y="138113"/>
                    <a:pt x="99286" y="138113"/>
                    <a:pt x="98334" y="139065"/>
                  </a:cubicBezTo>
                  <a:lnTo>
                    <a:pt x="87856" y="148590"/>
                  </a:lnTo>
                  <a:cubicBezTo>
                    <a:pt x="86904" y="149542"/>
                    <a:pt x="86904" y="151448"/>
                    <a:pt x="87856" y="152400"/>
                  </a:cubicBezTo>
                  <a:lnTo>
                    <a:pt x="89761" y="154305"/>
                  </a:lnTo>
                  <a:cubicBezTo>
                    <a:pt x="90714" y="155257"/>
                    <a:pt x="92619" y="155257"/>
                    <a:pt x="93571" y="154305"/>
                  </a:cubicBezTo>
                  <a:lnTo>
                    <a:pt x="104049" y="144780"/>
                  </a:lnTo>
                  <a:cubicBezTo>
                    <a:pt x="105001" y="143827"/>
                    <a:pt x="105001" y="142875"/>
                    <a:pt x="105001" y="141923"/>
                  </a:cubicBezTo>
                  <a:lnTo>
                    <a:pt x="127861" y="116205"/>
                  </a:lnTo>
                  <a:cubicBezTo>
                    <a:pt x="135481" y="115252"/>
                    <a:pt x="139291" y="111442"/>
                    <a:pt x="141196" y="101917"/>
                  </a:cubicBezTo>
                  <a:cubicBezTo>
                    <a:pt x="143101" y="93345"/>
                    <a:pt x="141196" y="83820"/>
                    <a:pt x="133576" y="79057"/>
                  </a:cubicBezTo>
                  <a:close/>
                </a:path>
              </a:pathLst>
            </a:custGeom>
            <a:solidFill>
              <a:srgbClr val="4B738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 name="Freeform: Shape 31">
              <a:extLst>
                <a:ext uri="{FF2B5EF4-FFF2-40B4-BE49-F238E27FC236}">
                  <a16:creationId xmlns:a16="http://schemas.microsoft.com/office/drawing/2014/main" id="{800B4F5D-A73E-4F84-8804-3EE33EE1B113}"/>
                </a:ext>
              </a:extLst>
            </p:cNvPr>
            <p:cNvSpPr/>
            <p:nvPr/>
          </p:nvSpPr>
          <p:spPr>
            <a:xfrm>
              <a:off x="6274117" y="3357563"/>
              <a:ext cx="57150" cy="57150"/>
            </a:xfrm>
            <a:custGeom>
              <a:avLst/>
              <a:gdLst>
                <a:gd name="connsiteX0" fmla="*/ 0 w 57150"/>
                <a:gd name="connsiteY0" fmla="*/ 2858 h 57150"/>
                <a:gd name="connsiteX1" fmla="*/ 0 w 57150"/>
                <a:gd name="connsiteY1" fmla="*/ 5715 h 57150"/>
                <a:gd name="connsiteX2" fmla="*/ 0 w 57150"/>
                <a:gd name="connsiteY2" fmla="*/ 30480 h 57150"/>
                <a:gd name="connsiteX3" fmla="*/ 31433 w 57150"/>
                <a:gd name="connsiteY3" fmla="*/ 60008 h 57150"/>
                <a:gd name="connsiteX4" fmla="*/ 41910 w 57150"/>
                <a:gd name="connsiteY4" fmla="*/ 48577 h 57150"/>
                <a:gd name="connsiteX5" fmla="*/ 58103 w 57150"/>
                <a:gd name="connsiteY5" fmla="*/ 30480 h 57150"/>
                <a:gd name="connsiteX6" fmla="*/ 59055 w 571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7150">
                  <a:moveTo>
                    <a:pt x="0" y="2858"/>
                  </a:moveTo>
                  <a:lnTo>
                    <a:pt x="0" y="5715"/>
                  </a:lnTo>
                  <a:lnTo>
                    <a:pt x="0" y="30480"/>
                  </a:lnTo>
                  <a:lnTo>
                    <a:pt x="31433" y="60008"/>
                  </a:lnTo>
                  <a:lnTo>
                    <a:pt x="41910" y="48577"/>
                  </a:lnTo>
                  <a:lnTo>
                    <a:pt x="58103" y="30480"/>
                  </a:lnTo>
                  <a:lnTo>
                    <a:pt x="59055" y="0"/>
                  </a:lnTo>
                  <a:close/>
                </a:path>
              </a:pathLst>
            </a:custGeom>
            <a:solidFill>
              <a:srgbClr val="E5A47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657B7233-F3F8-4A35-BD1E-D8203D013A91}"/>
                </a:ext>
              </a:extLst>
            </p:cNvPr>
            <p:cNvSpPr/>
            <p:nvPr/>
          </p:nvSpPr>
          <p:spPr>
            <a:xfrm>
              <a:off x="6251866" y="3264932"/>
              <a:ext cx="95250" cy="114300"/>
            </a:xfrm>
            <a:custGeom>
              <a:avLst/>
              <a:gdLst>
                <a:gd name="connsiteX0" fmla="*/ 104166 w 95250"/>
                <a:gd name="connsiteY0" fmla="*/ 45958 h 114300"/>
                <a:gd name="connsiteX1" fmla="*/ 100356 w 95250"/>
                <a:gd name="connsiteY1" fmla="*/ 42148 h 114300"/>
                <a:gd name="connsiteX2" fmla="*/ 98451 w 95250"/>
                <a:gd name="connsiteY2" fmla="*/ 45958 h 114300"/>
                <a:gd name="connsiteX3" fmla="*/ 95594 w 95250"/>
                <a:gd name="connsiteY3" fmla="*/ 42148 h 114300"/>
                <a:gd name="connsiteX4" fmla="*/ 97499 w 95250"/>
                <a:gd name="connsiteY4" fmla="*/ 22146 h 114300"/>
                <a:gd name="connsiteX5" fmla="*/ 79401 w 95250"/>
                <a:gd name="connsiteY5" fmla="*/ 3096 h 114300"/>
                <a:gd name="connsiteX6" fmla="*/ 52731 w 95250"/>
                <a:gd name="connsiteY6" fmla="*/ 2143 h 114300"/>
                <a:gd name="connsiteX7" fmla="*/ 26061 w 95250"/>
                <a:gd name="connsiteY7" fmla="*/ 2143 h 114300"/>
                <a:gd name="connsiteX8" fmla="*/ 7963 w 95250"/>
                <a:gd name="connsiteY8" fmla="*/ 20241 h 114300"/>
                <a:gd name="connsiteX9" fmla="*/ 8916 w 95250"/>
                <a:gd name="connsiteY9" fmla="*/ 40243 h 114300"/>
                <a:gd name="connsiteX10" fmla="*/ 6059 w 95250"/>
                <a:gd name="connsiteY10" fmla="*/ 44053 h 114300"/>
                <a:gd name="connsiteX11" fmla="*/ 4154 w 95250"/>
                <a:gd name="connsiteY11" fmla="*/ 40243 h 114300"/>
                <a:gd name="connsiteX12" fmla="*/ 344 w 95250"/>
                <a:gd name="connsiteY12" fmla="*/ 44053 h 114300"/>
                <a:gd name="connsiteX13" fmla="*/ 4154 w 95250"/>
                <a:gd name="connsiteY13" fmla="*/ 65961 h 114300"/>
                <a:gd name="connsiteX14" fmla="*/ 10821 w 95250"/>
                <a:gd name="connsiteY14" fmla="*/ 73581 h 114300"/>
                <a:gd name="connsiteX15" fmla="*/ 13679 w 95250"/>
                <a:gd name="connsiteY15" fmla="*/ 86916 h 114300"/>
                <a:gd name="connsiteX16" fmla="*/ 16536 w 95250"/>
                <a:gd name="connsiteY16" fmla="*/ 93583 h 114300"/>
                <a:gd name="connsiteX17" fmla="*/ 28919 w 95250"/>
                <a:gd name="connsiteY17" fmla="*/ 104061 h 114300"/>
                <a:gd name="connsiteX18" fmla="*/ 40349 w 95250"/>
                <a:gd name="connsiteY18" fmla="*/ 114538 h 114300"/>
                <a:gd name="connsiteX19" fmla="*/ 50826 w 95250"/>
                <a:gd name="connsiteY19" fmla="*/ 116443 h 114300"/>
                <a:gd name="connsiteX20" fmla="*/ 61304 w 95250"/>
                <a:gd name="connsiteY20" fmla="*/ 115491 h 114300"/>
                <a:gd name="connsiteX21" fmla="*/ 72734 w 95250"/>
                <a:gd name="connsiteY21" fmla="*/ 105966 h 114300"/>
                <a:gd name="connsiteX22" fmla="*/ 85116 w 95250"/>
                <a:gd name="connsiteY22" fmla="*/ 95488 h 114300"/>
                <a:gd name="connsiteX23" fmla="*/ 88926 w 95250"/>
                <a:gd name="connsiteY23" fmla="*/ 88821 h 114300"/>
                <a:gd name="connsiteX24" fmla="*/ 92736 w 95250"/>
                <a:gd name="connsiteY24" fmla="*/ 75486 h 114300"/>
                <a:gd name="connsiteX25" fmla="*/ 100356 w 95250"/>
                <a:gd name="connsiteY25" fmla="*/ 67866 h 114300"/>
                <a:gd name="connsiteX26" fmla="*/ 104166 w 95250"/>
                <a:gd name="connsiteY26" fmla="*/ 4595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50" h="114300">
                  <a:moveTo>
                    <a:pt x="104166" y="45958"/>
                  </a:moveTo>
                  <a:cubicBezTo>
                    <a:pt x="104166" y="44053"/>
                    <a:pt x="103214" y="40243"/>
                    <a:pt x="100356" y="42148"/>
                  </a:cubicBezTo>
                  <a:cubicBezTo>
                    <a:pt x="99404" y="43101"/>
                    <a:pt x="99404" y="45006"/>
                    <a:pt x="98451" y="45958"/>
                  </a:cubicBezTo>
                  <a:cubicBezTo>
                    <a:pt x="95594" y="47863"/>
                    <a:pt x="95594" y="44053"/>
                    <a:pt x="95594" y="42148"/>
                  </a:cubicBezTo>
                  <a:cubicBezTo>
                    <a:pt x="94641" y="35481"/>
                    <a:pt x="98451" y="28813"/>
                    <a:pt x="97499" y="22146"/>
                  </a:cubicBezTo>
                  <a:cubicBezTo>
                    <a:pt x="96546" y="12621"/>
                    <a:pt x="87974" y="6906"/>
                    <a:pt x="79401" y="3096"/>
                  </a:cubicBezTo>
                  <a:cubicBezTo>
                    <a:pt x="71781" y="238"/>
                    <a:pt x="60351" y="-714"/>
                    <a:pt x="52731" y="2143"/>
                  </a:cubicBezTo>
                  <a:cubicBezTo>
                    <a:pt x="44159" y="-714"/>
                    <a:pt x="33681" y="-714"/>
                    <a:pt x="26061" y="2143"/>
                  </a:cubicBezTo>
                  <a:cubicBezTo>
                    <a:pt x="17488" y="5001"/>
                    <a:pt x="8916" y="11668"/>
                    <a:pt x="7963" y="20241"/>
                  </a:cubicBezTo>
                  <a:cubicBezTo>
                    <a:pt x="7011" y="26908"/>
                    <a:pt x="9869" y="33576"/>
                    <a:pt x="8916" y="40243"/>
                  </a:cubicBezTo>
                  <a:cubicBezTo>
                    <a:pt x="8916" y="42148"/>
                    <a:pt x="7963" y="45958"/>
                    <a:pt x="6059" y="44053"/>
                  </a:cubicBezTo>
                  <a:cubicBezTo>
                    <a:pt x="5106" y="43101"/>
                    <a:pt x="5106" y="41196"/>
                    <a:pt x="4154" y="40243"/>
                  </a:cubicBezTo>
                  <a:cubicBezTo>
                    <a:pt x="1296" y="38338"/>
                    <a:pt x="344" y="41196"/>
                    <a:pt x="344" y="44053"/>
                  </a:cubicBezTo>
                  <a:cubicBezTo>
                    <a:pt x="-609" y="51673"/>
                    <a:pt x="344" y="59293"/>
                    <a:pt x="4154" y="65961"/>
                  </a:cubicBezTo>
                  <a:cubicBezTo>
                    <a:pt x="6059" y="69771"/>
                    <a:pt x="8916" y="70723"/>
                    <a:pt x="10821" y="73581"/>
                  </a:cubicBezTo>
                  <a:cubicBezTo>
                    <a:pt x="13679" y="76438"/>
                    <a:pt x="12726" y="83106"/>
                    <a:pt x="13679" y="86916"/>
                  </a:cubicBezTo>
                  <a:cubicBezTo>
                    <a:pt x="14631" y="89773"/>
                    <a:pt x="15584" y="91678"/>
                    <a:pt x="16536" y="93583"/>
                  </a:cubicBezTo>
                  <a:cubicBezTo>
                    <a:pt x="19394" y="98346"/>
                    <a:pt x="25109" y="100251"/>
                    <a:pt x="28919" y="104061"/>
                  </a:cubicBezTo>
                  <a:cubicBezTo>
                    <a:pt x="32729" y="107871"/>
                    <a:pt x="35586" y="111681"/>
                    <a:pt x="40349" y="114538"/>
                  </a:cubicBezTo>
                  <a:cubicBezTo>
                    <a:pt x="43206" y="116443"/>
                    <a:pt x="47016" y="116443"/>
                    <a:pt x="50826" y="116443"/>
                  </a:cubicBezTo>
                  <a:cubicBezTo>
                    <a:pt x="54636" y="116443"/>
                    <a:pt x="58446" y="116443"/>
                    <a:pt x="61304" y="115491"/>
                  </a:cubicBezTo>
                  <a:cubicBezTo>
                    <a:pt x="66066" y="113586"/>
                    <a:pt x="68924" y="109776"/>
                    <a:pt x="72734" y="105966"/>
                  </a:cubicBezTo>
                  <a:cubicBezTo>
                    <a:pt x="76544" y="102156"/>
                    <a:pt x="82259" y="100251"/>
                    <a:pt x="85116" y="95488"/>
                  </a:cubicBezTo>
                  <a:cubicBezTo>
                    <a:pt x="87021" y="93583"/>
                    <a:pt x="87974" y="90726"/>
                    <a:pt x="88926" y="88821"/>
                  </a:cubicBezTo>
                  <a:cubicBezTo>
                    <a:pt x="89879" y="85011"/>
                    <a:pt x="89879" y="79296"/>
                    <a:pt x="92736" y="75486"/>
                  </a:cubicBezTo>
                  <a:cubicBezTo>
                    <a:pt x="95594" y="72628"/>
                    <a:pt x="98451" y="71676"/>
                    <a:pt x="100356" y="67866"/>
                  </a:cubicBezTo>
                  <a:cubicBezTo>
                    <a:pt x="103214" y="61198"/>
                    <a:pt x="104166" y="53578"/>
                    <a:pt x="104166" y="45958"/>
                  </a:cubicBezTo>
                  <a:close/>
                </a:path>
              </a:pathLst>
            </a:custGeom>
            <a:solidFill>
              <a:srgbClr val="FDB37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 name="Freeform: Shape 33">
              <a:extLst>
                <a:ext uri="{FF2B5EF4-FFF2-40B4-BE49-F238E27FC236}">
                  <a16:creationId xmlns:a16="http://schemas.microsoft.com/office/drawing/2014/main" id="{D4A678D6-D9E6-425B-B0D1-438A14274AF9}"/>
                </a:ext>
              </a:extLst>
            </p:cNvPr>
            <p:cNvSpPr/>
            <p:nvPr/>
          </p:nvSpPr>
          <p:spPr>
            <a:xfrm>
              <a:off x="6253407" y="3232877"/>
              <a:ext cx="95250" cy="76200"/>
            </a:xfrm>
            <a:custGeom>
              <a:avLst/>
              <a:gdLst>
                <a:gd name="connsiteX0" fmla="*/ 1660 w 95250"/>
                <a:gd name="connsiteY0" fmla="*/ 67535 h 76200"/>
                <a:gd name="connsiteX1" fmla="*/ 2613 w 95250"/>
                <a:gd name="connsiteY1" fmla="*/ 78013 h 76200"/>
                <a:gd name="connsiteX2" fmla="*/ 2613 w 95250"/>
                <a:gd name="connsiteY2" fmla="*/ 79918 h 76200"/>
                <a:gd name="connsiteX3" fmla="*/ 7375 w 95250"/>
                <a:gd name="connsiteY3" fmla="*/ 79918 h 76200"/>
                <a:gd name="connsiteX4" fmla="*/ 7375 w 95250"/>
                <a:gd name="connsiteY4" fmla="*/ 77060 h 76200"/>
                <a:gd name="connsiteX5" fmla="*/ 7375 w 95250"/>
                <a:gd name="connsiteY5" fmla="*/ 69440 h 76200"/>
                <a:gd name="connsiteX6" fmla="*/ 7375 w 95250"/>
                <a:gd name="connsiteY6" fmla="*/ 58010 h 76200"/>
                <a:gd name="connsiteX7" fmla="*/ 26425 w 95250"/>
                <a:gd name="connsiteY7" fmla="*/ 40865 h 76200"/>
                <a:gd name="connsiteX8" fmla="*/ 47380 w 95250"/>
                <a:gd name="connsiteY8" fmla="*/ 41818 h 76200"/>
                <a:gd name="connsiteX9" fmla="*/ 66430 w 95250"/>
                <a:gd name="connsiteY9" fmla="*/ 34198 h 76200"/>
                <a:gd name="connsiteX10" fmla="*/ 69288 w 95250"/>
                <a:gd name="connsiteY10" fmla="*/ 33245 h 76200"/>
                <a:gd name="connsiteX11" fmla="*/ 73098 w 95250"/>
                <a:gd name="connsiteY11" fmla="*/ 36103 h 76200"/>
                <a:gd name="connsiteX12" fmla="*/ 92148 w 95250"/>
                <a:gd name="connsiteY12" fmla="*/ 52295 h 76200"/>
                <a:gd name="connsiteX13" fmla="*/ 93100 w 95250"/>
                <a:gd name="connsiteY13" fmla="*/ 72298 h 76200"/>
                <a:gd name="connsiteX14" fmla="*/ 92148 w 95250"/>
                <a:gd name="connsiteY14" fmla="*/ 81823 h 76200"/>
                <a:gd name="connsiteX15" fmla="*/ 95958 w 95250"/>
                <a:gd name="connsiteY15" fmla="*/ 81823 h 76200"/>
                <a:gd name="connsiteX16" fmla="*/ 99768 w 95250"/>
                <a:gd name="connsiteY16" fmla="*/ 70393 h 76200"/>
                <a:gd name="connsiteX17" fmla="*/ 101673 w 95250"/>
                <a:gd name="connsiteY17" fmla="*/ 55153 h 76200"/>
                <a:gd name="connsiteX18" fmla="*/ 96910 w 95250"/>
                <a:gd name="connsiteY18" fmla="*/ 19910 h 76200"/>
                <a:gd name="connsiteX19" fmla="*/ 70240 w 95250"/>
                <a:gd name="connsiteY19" fmla="*/ 2765 h 76200"/>
                <a:gd name="connsiteX20" fmla="*/ 66430 w 95250"/>
                <a:gd name="connsiteY20" fmla="*/ 3718 h 76200"/>
                <a:gd name="connsiteX21" fmla="*/ 56905 w 95250"/>
                <a:gd name="connsiteY21" fmla="*/ 860 h 76200"/>
                <a:gd name="connsiteX22" fmla="*/ 10233 w 95250"/>
                <a:gd name="connsiteY22" fmla="*/ 16100 h 76200"/>
                <a:gd name="connsiteX23" fmla="*/ 708 w 95250"/>
                <a:gd name="connsiteY23" fmla="*/ 54200 h 76200"/>
                <a:gd name="connsiteX24" fmla="*/ 1660 w 95250"/>
                <a:gd name="connsiteY24" fmla="*/ 675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76200">
                  <a:moveTo>
                    <a:pt x="1660" y="67535"/>
                  </a:moveTo>
                  <a:cubicBezTo>
                    <a:pt x="2613" y="71345"/>
                    <a:pt x="2613" y="74203"/>
                    <a:pt x="2613" y="78013"/>
                  </a:cubicBezTo>
                  <a:cubicBezTo>
                    <a:pt x="2613" y="78965"/>
                    <a:pt x="2613" y="78965"/>
                    <a:pt x="2613" y="79918"/>
                  </a:cubicBezTo>
                  <a:lnTo>
                    <a:pt x="7375" y="79918"/>
                  </a:lnTo>
                  <a:cubicBezTo>
                    <a:pt x="7375" y="78965"/>
                    <a:pt x="7375" y="78013"/>
                    <a:pt x="7375" y="77060"/>
                  </a:cubicBezTo>
                  <a:cubicBezTo>
                    <a:pt x="7375" y="74203"/>
                    <a:pt x="7375" y="72298"/>
                    <a:pt x="7375" y="69440"/>
                  </a:cubicBezTo>
                  <a:cubicBezTo>
                    <a:pt x="7375" y="65630"/>
                    <a:pt x="7375" y="61820"/>
                    <a:pt x="7375" y="58010"/>
                  </a:cubicBezTo>
                  <a:cubicBezTo>
                    <a:pt x="8328" y="48485"/>
                    <a:pt x="16900" y="41818"/>
                    <a:pt x="26425" y="40865"/>
                  </a:cubicBezTo>
                  <a:cubicBezTo>
                    <a:pt x="33093" y="40865"/>
                    <a:pt x="39760" y="41818"/>
                    <a:pt x="47380" y="41818"/>
                  </a:cubicBezTo>
                  <a:cubicBezTo>
                    <a:pt x="55953" y="41818"/>
                    <a:pt x="59763" y="38008"/>
                    <a:pt x="66430" y="34198"/>
                  </a:cubicBezTo>
                  <a:cubicBezTo>
                    <a:pt x="68335" y="33245"/>
                    <a:pt x="67383" y="33245"/>
                    <a:pt x="69288" y="33245"/>
                  </a:cubicBezTo>
                  <a:cubicBezTo>
                    <a:pt x="70240" y="33245"/>
                    <a:pt x="72145" y="35150"/>
                    <a:pt x="73098" y="36103"/>
                  </a:cubicBezTo>
                  <a:cubicBezTo>
                    <a:pt x="79765" y="39913"/>
                    <a:pt x="90243" y="43723"/>
                    <a:pt x="92148" y="52295"/>
                  </a:cubicBezTo>
                  <a:cubicBezTo>
                    <a:pt x="93100" y="58963"/>
                    <a:pt x="93100" y="65630"/>
                    <a:pt x="93100" y="72298"/>
                  </a:cubicBezTo>
                  <a:cubicBezTo>
                    <a:pt x="93100" y="73250"/>
                    <a:pt x="92148" y="78013"/>
                    <a:pt x="92148" y="81823"/>
                  </a:cubicBezTo>
                  <a:lnTo>
                    <a:pt x="95958" y="81823"/>
                  </a:lnTo>
                  <a:cubicBezTo>
                    <a:pt x="96910" y="78013"/>
                    <a:pt x="98815" y="72298"/>
                    <a:pt x="99768" y="70393"/>
                  </a:cubicBezTo>
                  <a:cubicBezTo>
                    <a:pt x="101673" y="61820"/>
                    <a:pt x="100720" y="58010"/>
                    <a:pt x="101673" y="55153"/>
                  </a:cubicBezTo>
                  <a:cubicBezTo>
                    <a:pt x="103578" y="42770"/>
                    <a:pt x="104530" y="30388"/>
                    <a:pt x="96910" y="19910"/>
                  </a:cubicBezTo>
                  <a:cubicBezTo>
                    <a:pt x="88338" y="8480"/>
                    <a:pt x="76908" y="1813"/>
                    <a:pt x="70240" y="2765"/>
                  </a:cubicBezTo>
                  <a:cubicBezTo>
                    <a:pt x="70240" y="2765"/>
                    <a:pt x="65478" y="2765"/>
                    <a:pt x="66430" y="3718"/>
                  </a:cubicBezTo>
                  <a:cubicBezTo>
                    <a:pt x="64525" y="1813"/>
                    <a:pt x="59763" y="1813"/>
                    <a:pt x="56905" y="860"/>
                  </a:cubicBezTo>
                  <a:cubicBezTo>
                    <a:pt x="41665" y="-2950"/>
                    <a:pt x="21663" y="6575"/>
                    <a:pt x="10233" y="16100"/>
                  </a:cubicBezTo>
                  <a:cubicBezTo>
                    <a:pt x="-2150" y="26578"/>
                    <a:pt x="-245" y="40865"/>
                    <a:pt x="708" y="54200"/>
                  </a:cubicBezTo>
                  <a:cubicBezTo>
                    <a:pt x="708" y="58010"/>
                    <a:pt x="-245" y="62773"/>
                    <a:pt x="1660" y="67535"/>
                  </a:cubicBezTo>
                  <a:close/>
                </a:path>
              </a:pathLst>
            </a:custGeom>
            <a:solidFill>
              <a:srgbClr val="6D63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 name="Freeform: Shape 34">
              <a:extLst>
                <a:ext uri="{FF2B5EF4-FFF2-40B4-BE49-F238E27FC236}">
                  <a16:creationId xmlns:a16="http://schemas.microsoft.com/office/drawing/2014/main" id="{3179E876-6497-4252-9DB7-7C1A7A8960F1}"/>
                </a:ext>
              </a:extLst>
            </p:cNvPr>
            <p:cNvSpPr/>
            <p:nvPr/>
          </p:nvSpPr>
          <p:spPr>
            <a:xfrm>
              <a:off x="6273165" y="3408045"/>
              <a:ext cx="57150" cy="104775"/>
            </a:xfrm>
            <a:custGeom>
              <a:avLst/>
              <a:gdLst>
                <a:gd name="connsiteX0" fmla="*/ 0 w 57150"/>
                <a:gd name="connsiteY0" fmla="*/ 31432 h 104775"/>
                <a:gd name="connsiteX1" fmla="*/ 28575 w 57150"/>
                <a:gd name="connsiteY1" fmla="*/ 0 h 104775"/>
                <a:gd name="connsiteX2" fmla="*/ 32385 w 57150"/>
                <a:gd name="connsiteY2" fmla="*/ 0 h 104775"/>
                <a:gd name="connsiteX3" fmla="*/ 59055 w 57150"/>
                <a:gd name="connsiteY3" fmla="*/ 30480 h 104775"/>
                <a:gd name="connsiteX4" fmla="*/ 29527 w 57150"/>
                <a:gd name="connsiteY4" fmla="*/ 105727 h 104775"/>
                <a:gd name="connsiteX5" fmla="*/ 0 w 57150"/>
                <a:gd name="connsiteY5" fmla="*/ 3143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0" y="31432"/>
                  </a:moveTo>
                  <a:cubicBezTo>
                    <a:pt x="0" y="29527"/>
                    <a:pt x="28575" y="0"/>
                    <a:pt x="28575" y="0"/>
                  </a:cubicBezTo>
                  <a:lnTo>
                    <a:pt x="32385" y="0"/>
                  </a:lnTo>
                  <a:lnTo>
                    <a:pt x="59055" y="30480"/>
                  </a:lnTo>
                  <a:lnTo>
                    <a:pt x="29527" y="105727"/>
                  </a:lnTo>
                  <a:lnTo>
                    <a:pt x="0" y="31432"/>
                  </a:lnTo>
                  <a:close/>
                </a:path>
              </a:pathLst>
            </a:custGeom>
            <a:solidFill>
              <a:srgbClr val="93CC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 name="Freeform: Shape 35">
              <a:extLst>
                <a:ext uri="{FF2B5EF4-FFF2-40B4-BE49-F238E27FC236}">
                  <a16:creationId xmlns:a16="http://schemas.microsoft.com/office/drawing/2014/main" id="{9316630F-7A0F-4E29-8159-A5D1A6956F0A}"/>
                </a:ext>
              </a:extLst>
            </p:cNvPr>
            <p:cNvSpPr/>
            <p:nvPr/>
          </p:nvSpPr>
          <p:spPr>
            <a:xfrm>
              <a:off x="6289358" y="3407785"/>
              <a:ext cx="19050" cy="95250"/>
            </a:xfrm>
            <a:custGeom>
              <a:avLst/>
              <a:gdLst>
                <a:gd name="connsiteX0" fmla="*/ 27622 w 19050"/>
                <a:gd name="connsiteY0" fmla="*/ 64077 h 95250"/>
                <a:gd name="connsiteX1" fmla="*/ 19050 w 19050"/>
                <a:gd name="connsiteY1" fmla="*/ 20262 h 95250"/>
                <a:gd name="connsiteX2" fmla="*/ 20002 w 19050"/>
                <a:gd name="connsiteY2" fmla="*/ 16452 h 95250"/>
                <a:gd name="connsiteX3" fmla="*/ 23813 w 19050"/>
                <a:gd name="connsiteY3" fmla="*/ 9785 h 95250"/>
                <a:gd name="connsiteX4" fmla="*/ 23813 w 19050"/>
                <a:gd name="connsiteY4" fmla="*/ 8832 h 95250"/>
                <a:gd name="connsiteX5" fmla="*/ 20002 w 19050"/>
                <a:gd name="connsiteY5" fmla="*/ 5022 h 95250"/>
                <a:gd name="connsiteX6" fmla="*/ 17145 w 19050"/>
                <a:gd name="connsiteY6" fmla="*/ 2165 h 95250"/>
                <a:gd name="connsiteX7" fmla="*/ 14288 w 19050"/>
                <a:gd name="connsiteY7" fmla="*/ 260 h 95250"/>
                <a:gd name="connsiteX8" fmla="*/ 12382 w 19050"/>
                <a:gd name="connsiteY8" fmla="*/ 3117 h 95250"/>
                <a:gd name="connsiteX9" fmla="*/ 9525 w 19050"/>
                <a:gd name="connsiteY9" fmla="*/ 5975 h 95250"/>
                <a:gd name="connsiteX10" fmla="*/ 5715 w 19050"/>
                <a:gd name="connsiteY10" fmla="*/ 9785 h 95250"/>
                <a:gd name="connsiteX11" fmla="*/ 5715 w 19050"/>
                <a:gd name="connsiteY11" fmla="*/ 10737 h 95250"/>
                <a:gd name="connsiteX12" fmla="*/ 9525 w 19050"/>
                <a:gd name="connsiteY12" fmla="*/ 17405 h 95250"/>
                <a:gd name="connsiteX13" fmla="*/ 10477 w 19050"/>
                <a:gd name="connsiteY13" fmla="*/ 21215 h 95250"/>
                <a:gd name="connsiteX14" fmla="*/ 0 w 19050"/>
                <a:gd name="connsiteY14" fmla="*/ 65030 h 95250"/>
                <a:gd name="connsiteX15" fmla="*/ 0 w 19050"/>
                <a:gd name="connsiteY15" fmla="*/ 65982 h 95250"/>
                <a:gd name="connsiteX16" fmla="*/ 12382 w 19050"/>
                <a:gd name="connsiteY16" fmla="*/ 100272 h 95250"/>
                <a:gd name="connsiteX17" fmla="*/ 13335 w 19050"/>
                <a:gd name="connsiteY17" fmla="*/ 101225 h 95250"/>
                <a:gd name="connsiteX18" fmla="*/ 15240 w 19050"/>
                <a:gd name="connsiteY18" fmla="*/ 100272 h 95250"/>
                <a:gd name="connsiteX19" fmla="*/ 27622 w 19050"/>
                <a:gd name="connsiteY19" fmla="*/ 64077 h 95250"/>
                <a:gd name="connsiteX20" fmla="*/ 27622 w 19050"/>
                <a:gd name="connsiteY20" fmla="*/ 6407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 h="95250">
                  <a:moveTo>
                    <a:pt x="27622" y="64077"/>
                  </a:moveTo>
                  <a:lnTo>
                    <a:pt x="19050" y="20262"/>
                  </a:lnTo>
                  <a:cubicBezTo>
                    <a:pt x="19050" y="19310"/>
                    <a:pt x="19050" y="17405"/>
                    <a:pt x="20002" y="16452"/>
                  </a:cubicBezTo>
                  <a:lnTo>
                    <a:pt x="23813" y="9785"/>
                  </a:lnTo>
                  <a:cubicBezTo>
                    <a:pt x="23813" y="9785"/>
                    <a:pt x="23813" y="8832"/>
                    <a:pt x="23813" y="8832"/>
                  </a:cubicBezTo>
                  <a:cubicBezTo>
                    <a:pt x="22860" y="7880"/>
                    <a:pt x="20955" y="5975"/>
                    <a:pt x="20002" y="5022"/>
                  </a:cubicBezTo>
                  <a:cubicBezTo>
                    <a:pt x="19050" y="4070"/>
                    <a:pt x="18097" y="3117"/>
                    <a:pt x="17145" y="2165"/>
                  </a:cubicBezTo>
                  <a:cubicBezTo>
                    <a:pt x="17145" y="1212"/>
                    <a:pt x="15240" y="-693"/>
                    <a:pt x="14288" y="260"/>
                  </a:cubicBezTo>
                  <a:cubicBezTo>
                    <a:pt x="13335" y="1212"/>
                    <a:pt x="12382" y="2165"/>
                    <a:pt x="12382" y="3117"/>
                  </a:cubicBezTo>
                  <a:cubicBezTo>
                    <a:pt x="11430" y="4070"/>
                    <a:pt x="10477" y="5022"/>
                    <a:pt x="9525" y="5975"/>
                  </a:cubicBezTo>
                  <a:cubicBezTo>
                    <a:pt x="8572" y="6927"/>
                    <a:pt x="6667" y="8832"/>
                    <a:pt x="5715" y="9785"/>
                  </a:cubicBezTo>
                  <a:cubicBezTo>
                    <a:pt x="5715" y="9785"/>
                    <a:pt x="5715" y="10737"/>
                    <a:pt x="5715" y="10737"/>
                  </a:cubicBezTo>
                  <a:lnTo>
                    <a:pt x="9525" y="17405"/>
                  </a:lnTo>
                  <a:cubicBezTo>
                    <a:pt x="10477" y="18357"/>
                    <a:pt x="10477" y="20262"/>
                    <a:pt x="10477" y="21215"/>
                  </a:cubicBezTo>
                  <a:lnTo>
                    <a:pt x="0" y="65030"/>
                  </a:lnTo>
                  <a:cubicBezTo>
                    <a:pt x="0" y="65030"/>
                    <a:pt x="0" y="65030"/>
                    <a:pt x="0" y="65982"/>
                  </a:cubicBezTo>
                  <a:lnTo>
                    <a:pt x="12382" y="100272"/>
                  </a:lnTo>
                  <a:cubicBezTo>
                    <a:pt x="12382" y="101225"/>
                    <a:pt x="13335" y="101225"/>
                    <a:pt x="13335" y="101225"/>
                  </a:cubicBezTo>
                  <a:cubicBezTo>
                    <a:pt x="14288" y="101225"/>
                    <a:pt x="14288" y="101225"/>
                    <a:pt x="15240" y="100272"/>
                  </a:cubicBezTo>
                  <a:lnTo>
                    <a:pt x="27622" y="64077"/>
                  </a:lnTo>
                  <a:cubicBezTo>
                    <a:pt x="27622" y="64077"/>
                    <a:pt x="27622" y="64077"/>
                    <a:pt x="27622" y="64077"/>
                  </a:cubicBezTo>
                  <a:close/>
                </a:path>
              </a:pathLst>
            </a:custGeom>
            <a:solidFill>
              <a:srgbClr val="2F60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 name="Freeform: Shape 36">
              <a:extLst>
                <a:ext uri="{FF2B5EF4-FFF2-40B4-BE49-F238E27FC236}">
                  <a16:creationId xmlns:a16="http://schemas.microsoft.com/office/drawing/2014/main" id="{EF937B19-12EF-486A-B062-16784FC20FF8}"/>
                </a:ext>
              </a:extLst>
            </p:cNvPr>
            <p:cNvSpPr/>
            <p:nvPr/>
          </p:nvSpPr>
          <p:spPr>
            <a:xfrm>
              <a:off x="6177915" y="3393758"/>
              <a:ext cx="114300" cy="152400"/>
            </a:xfrm>
            <a:custGeom>
              <a:avLst/>
              <a:gdLst>
                <a:gd name="connsiteX0" fmla="*/ 121920 w 114300"/>
                <a:gd name="connsiteY0" fmla="*/ 103822 h 152400"/>
                <a:gd name="connsiteX1" fmla="*/ 100965 w 114300"/>
                <a:gd name="connsiteY1" fmla="*/ 30480 h 152400"/>
                <a:gd name="connsiteX2" fmla="*/ 92393 w 114300"/>
                <a:gd name="connsiteY2" fmla="*/ 0 h 152400"/>
                <a:gd name="connsiteX3" fmla="*/ 91440 w 114300"/>
                <a:gd name="connsiteY3" fmla="*/ 0 h 152400"/>
                <a:gd name="connsiteX4" fmla="*/ 75248 w 114300"/>
                <a:gd name="connsiteY4" fmla="*/ 4763 h 152400"/>
                <a:gd name="connsiteX5" fmla="*/ 20002 w 114300"/>
                <a:gd name="connsiteY5" fmla="*/ 20955 h 152400"/>
                <a:gd name="connsiteX6" fmla="*/ 952 w 114300"/>
                <a:gd name="connsiteY6" fmla="*/ 57150 h 152400"/>
                <a:gd name="connsiteX7" fmla="*/ 0 w 114300"/>
                <a:gd name="connsiteY7" fmla="*/ 112395 h 152400"/>
                <a:gd name="connsiteX8" fmla="*/ 5715 w 114300"/>
                <a:gd name="connsiteY8" fmla="*/ 124777 h 152400"/>
                <a:gd name="connsiteX9" fmla="*/ 121920 w 114300"/>
                <a:gd name="connsiteY9" fmla="*/ 155257 h 152400"/>
                <a:gd name="connsiteX10" fmla="*/ 121920 w 114300"/>
                <a:gd name="connsiteY10" fmla="*/ 10382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52400">
                  <a:moveTo>
                    <a:pt x="121920" y="103822"/>
                  </a:moveTo>
                  <a:lnTo>
                    <a:pt x="100965" y="30480"/>
                  </a:lnTo>
                  <a:lnTo>
                    <a:pt x="92393" y="0"/>
                  </a:lnTo>
                  <a:cubicBezTo>
                    <a:pt x="92393" y="0"/>
                    <a:pt x="92393" y="0"/>
                    <a:pt x="91440" y="0"/>
                  </a:cubicBezTo>
                  <a:cubicBezTo>
                    <a:pt x="89535" y="952"/>
                    <a:pt x="82868" y="2857"/>
                    <a:pt x="75248" y="4763"/>
                  </a:cubicBezTo>
                  <a:cubicBezTo>
                    <a:pt x="54293" y="10477"/>
                    <a:pt x="20955" y="20002"/>
                    <a:pt x="20002" y="20955"/>
                  </a:cubicBezTo>
                  <a:cubicBezTo>
                    <a:pt x="19050" y="21907"/>
                    <a:pt x="7620" y="43815"/>
                    <a:pt x="952" y="57150"/>
                  </a:cubicBezTo>
                  <a:lnTo>
                    <a:pt x="0" y="112395"/>
                  </a:lnTo>
                  <a:cubicBezTo>
                    <a:pt x="952" y="118110"/>
                    <a:pt x="2858" y="121920"/>
                    <a:pt x="5715" y="124777"/>
                  </a:cubicBezTo>
                  <a:cubicBezTo>
                    <a:pt x="33338" y="153352"/>
                    <a:pt x="107633" y="153352"/>
                    <a:pt x="121920" y="155257"/>
                  </a:cubicBezTo>
                  <a:lnTo>
                    <a:pt x="121920" y="103822"/>
                  </a:lnTo>
                  <a:close/>
                </a:path>
              </a:pathLst>
            </a:custGeom>
            <a:solidFill>
              <a:srgbClr val="5D8EA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8" name="Freeform: Shape 37">
              <a:extLst>
                <a:ext uri="{FF2B5EF4-FFF2-40B4-BE49-F238E27FC236}">
                  <a16:creationId xmlns:a16="http://schemas.microsoft.com/office/drawing/2014/main" id="{E75F5D99-9B4F-41DB-8F73-5ABCF0DEBEC8}"/>
                </a:ext>
              </a:extLst>
            </p:cNvPr>
            <p:cNvSpPr/>
            <p:nvPr/>
          </p:nvSpPr>
          <p:spPr>
            <a:xfrm>
              <a:off x="6300788" y="3395663"/>
              <a:ext cx="123825" cy="152400"/>
            </a:xfrm>
            <a:custGeom>
              <a:avLst/>
              <a:gdLst>
                <a:gd name="connsiteX0" fmla="*/ 123825 w 123825"/>
                <a:gd name="connsiteY0" fmla="*/ 58102 h 152400"/>
                <a:gd name="connsiteX1" fmla="*/ 106680 w 123825"/>
                <a:gd name="connsiteY1" fmla="*/ 22860 h 152400"/>
                <a:gd name="connsiteX2" fmla="*/ 52388 w 123825"/>
                <a:gd name="connsiteY2" fmla="*/ 4763 h 152400"/>
                <a:gd name="connsiteX3" fmla="*/ 36195 w 123825"/>
                <a:gd name="connsiteY3" fmla="*/ 0 h 152400"/>
                <a:gd name="connsiteX4" fmla="*/ 35242 w 123825"/>
                <a:gd name="connsiteY4" fmla="*/ 0 h 152400"/>
                <a:gd name="connsiteX5" fmla="*/ 21908 w 123825"/>
                <a:gd name="connsiteY5" fmla="*/ 40958 h 152400"/>
                <a:gd name="connsiteX6" fmla="*/ 952 w 123825"/>
                <a:gd name="connsiteY6" fmla="*/ 106680 h 152400"/>
                <a:gd name="connsiteX7" fmla="*/ 952 w 123825"/>
                <a:gd name="connsiteY7" fmla="*/ 107633 h 152400"/>
                <a:gd name="connsiteX8" fmla="*/ 0 w 123825"/>
                <a:gd name="connsiteY8" fmla="*/ 102870 h 152400"/>
                <a:gd name="connsiteX9" fmla="*/ 0 w 123825"/>
                <a:gd name="connsiteY9" fmla="*/ 154305 h 152400"/>
                <a:gd name="connsiteX10" fmla="*/ 952 w 123825"/>
                <a:gd name="connsiteY10" fmla="*/ 154305 h 152400"/>
                <a:gd name="connsiteX11" fmla="*/ 120015 w 123825"/>
                <a:gd name="connsiteY11" fmla="*/ 126683 h 152400"/>
                <a:gd name="connsiteX12" fmla="*/ 124778 w 123825"/>
                <a:gd name="connsiteY12" fmla="*/ 112395 h 152400"/>
                <a:gd name="connsiteX13" fmla="*/ 123825 w 123825"/>
                <a:gd name="connsiteY13" fmla="*/ 5810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52400">
                  <a:moveTo>
                    <a:pt x="123825" y="58102"/>
                  </a:moveTo>
                  <a:cubicBezTo>
                    <a:pt x="117158" y="43815"/>
                    <a:pt x="107633" y="22860"/>
                    <a:pt x="106680" y="22860"/>
                  </a:cubicBezTo>
                  <a:cubicBezTo>
                    <a:pt x="105727" y="21908"/>
                    <a:pt x="73342" y="11430"/>
                    <a:pt x="52388" y="4763"/>
                  </a:cubicBezTo>
                  <a:cubicBezTo>
                    <a:pt x="44767" y="1905"/>
                    <a:pt x="38100" y="0"/>
                    <a:pt x="36195" y="0"/>
                  </a:cubicBezTo>
                  <a:cubicBezTo>
                    <a:pt x="35242" y="0"/>
                    <a:pt x="35242" y="0"/>
                    <a:pt x="35242" y="0"/>
                  </a:cubicBezTo>
                  <a:lnTo>
                    <a:pt x="21908" y="40958"/>
                  </a:lnTo>
                  <a:lnTo>
                    <a:pt x="952" y="106680"/>
                  </a:lnTo>
                  <a:lnTo>
                    <a:pt x="952" y="107633"/>
                  </a:lnTo>
                  <a:lnTo>
                    <a:pt x="0" y="102870"/>
                  </a:lnTo>
                  <a:lnTo>
                    <a:pt x="0" y="154305"/>
                  </a:lnTo>
                  <a:cubicBezTo>
                    <a:pt x="0" y="154305"/>
                    <a:pt x="952" y="154305"/>
                    <a:pt x="952" y="154305"/>
                  </a:cubicBezTo>
                  <a:cubicBezTo>
                    <a:pt x="7620" y="154305"/>
                    <a:pt x="101917" y="155258"/>
                    <a:pt x="120015" y="126683"/>
                  </a:cubicBezTo>
                  <a:cubicBezTo>
                    <a:pt x="121920" y="123825"/>
                    <a:pt x="123825" y="119063"/>
                    <a:pt x="124778" y="112395"/>
                  </a:cubicBezTo>
                  <a:lnTo>
                    <a:pt x="123825" y="58102"/>
                  </a:lnTo>
                  <a:close/>
                </a:path>
              </a:pathLst>
            </a:custGeom>
            <a:solidFill>
              <a:srgbClr val="649BB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9" name="Freeform: Shape 38">
              <a:extLst>
                <a:ext uri="{FF2B5EF4-FFF2-40B4-BE49-F238E27FC236}">
                  <a16:creationId xmlns:a16="http://schemas.microsoft.com/office/drawing/2014/main" id="{CE56B72F-0C1A-4D0E-9CDE-7864D1248085}"/>
                </a:ext>
              </a:extLst>
            </p:cNvPr>
            <p:cNvSpPr/>
            <p:nvPr/>
          </p:nvSpPr>
          <p:spPr>
            <a:xfrm>
              <a:off x="6266498" y="3378517"/>
              <a:ext cx="66675" cy="57150"/>
            </a:xfrm>
            <a:custGeom>
              <a:avLst/>
              <a:gdLst>
                <a:gd name="connsiteX0" fmla="*/ 66675 w 66675"/>
                <a:gd name="connsiteY0" fmla="*/ 953 h 57150"/>
                <a:gd name="connsiteX1" fmla="*/ 37148 w 66675"/>
                <a:gd name="connsiteY1" fmla="*/ 26670 h 57150"/>
                <a:gd name="connsiteX2" fmla="*/ 35242 w 66675"/>
                <a:gd name="connsiteY2" fmla="*/ 26670 h 57150"/>
                <a:gd name="connsiteX3" fmla="*/ 6667 w 66675"/>
                <a:gd name="connsiteY3" fmla="*/ 0 h 57150"/>
                <a:gd name="connsiteX4" fmla="*/ 0 w 66675"/>
                <a:gd name="connsiteY4" fmla="*/ 19050 h 57150"/>
                <a:gd name="connsiteX5" fmla="*/ 12382 w 66675"/>
                <a:gd name="connsiteY5" fmla="*/ 60960 h 57150"/>
                <a:gd name="connsiteX6" fmla="*/ 35242 w 66675"/>
                <a:gd name="connsiteY6" fmla="*/ 29528 h 57150"/>
                <a:gd name="connsiteX7" fmla="*/ 37148 w 66675"/>
                <a:gd name="connsiteY7" fmla="*/ 29528 h 57150"/>
                <a:gd name="connsiteX8" fmla="*/ 59055 w 66675"/>
                <a:gd name="connsiteY8" fmla="*/ 61913 h 57150"/>
                <a:gd name="connsiteX9" fmla="*/ 72390 w 66675"/>
                <a:gd name="connsiteY9" fmla="*/ 20955 h 57150"/>
                <a:gd name="connsiteX10" fmla="*/ 66675 w 66675"/>
                <a:gd name="connsiteY10" fmla="*/ 95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75" h="57150">
                  <a:moveTo>
                    <a:pt x="66675" y="953"/>
                  </a:moveTo>
                  <a:lnTo>
                    <a:pt x="37148" y="26670"/>
                  </a:lnTo>
                  <a:cubicBezTo>
                    <a:pt x="37148" y="26670"/>
                    <a:pt x="36195" y="26670"/>
                    <a:pt x="35242" y="26670"/>
                  </a:cubicBezTo>
                  <a:lnTo>
                    <a:pt x="6667" y="0"/>
                  </a:lnTo>
                  <a:lnTo>
                    <a:pt x="0" y="19050"/>
                  </a:lnTo>
                  <a:lnTo>
                    <a:pt x="12382" y="60960"/>
                  </a:lnTo>
                  <a:lnTo>
                    <a:pt x="35242" y="29528"/>
                  </a:lnTo>
                  <a:cubicBezTo>
                    <a:pt x="36195" y="28575"/>
                    <a:pt x="37148" y="28575"/>
                    <a:pt x="37148" y="29528"/>
                  </a:cubicBezTo>
                  <a:lnTo>
                    <a:pt x="59055" y="61913"/>
                  </a:lnTo>
                  <a:lnTo>
                    <a:pt x="72390" y="20955"/>
                  </a:lnTo>
                  <a:lnTo>
                    <a:pt x="66675" y="953"/>
                  </a:lnTo>
                  <a:close/>
                </a:path>
              </a:pathLst>
            </a:custGeom>
            <a:solidFill>
              <a:srgbClr val="A6D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0" name="Freeform: Shape 39">
              <a:extLst>
                <a:ext uri="{FF2B5EF4-FFF2-40B4-BE49-F238E27FC236}">
                  <a16:creationId xmlns:a16="http://schemas.microsoft.com/office/drawing/2014/main" id="{E1600C7A-81F5-4555-9618-704C7799B86F}"/>
                </a:ext>
              </a:extLst>
            </p:cNvPr>
            <p:cNvSpPr/>
            <p:nvPr/>
          </p:nvSpPr>
          <p:spPr>
            <a:xfrm>
              <a:off x="6247448" y="3392805"/>
              <a:ext cx="104775" cy="133350"/>
            </a:xfrm>
            <a:custGeom>
              <a:avLst/>
              <a:gdLst>
                <a:gd name="connsiteX0" fmla="*/ 92392 w 104775"/>
                <a:gd name="connsiteY0" fmla="*/ 28575 h 133350"/>
                <a:gd name="connsiteX1" fmla="*/ 107632 w 104775"/>
                <a:gd name="connsiteY1" fmla="*/ 35243 h 133350"/>
                <a:gd name="connsiteX2" fmla="*/ 53340 w 104775"/>
                <a:gd name="connsiteY2" fmla="*/ 135255 h 133350"/>
                <a:gd name="connsiteX3" fmla="*/ 1905 w 104775"/>
                <a:gd name="connsiteY3" fmla="*/ 33338 h 133350"/>
                <a:gd name="connsiteX4" fmla="*/ 17145 w 104775"/>
                <a:gd name="connsiteY4" fmla="*/ 26670 h 133350"/>
                <a:gd name="connsiteX5" fmla="*/ 0 w 104775"/>
                <a:gd name="connsiteY5" fmla="*/ 18098 h 133350"/>
                <a:gd name="connsiteX6" fmla="*/ 4763 w 104775"/>
                <a:gd name="connsiteY6" fmla="*/ 4763 h 133350"/>
                <a:gd name="connsiteX7" fmla="*/ 20955 w 104775"/>
                <a:gd name="connsiteY7" fmla="*/ 0 h 133350"/>
                <a:gd name="connsiteX8" fmla="*/ 30480 w 104775"/>
                <a:gd name="connsiteY8" fmla="*/ 30480 h 133350"/>
                <a:gd name="connsiteX9" fmla="*/ 38100 w 104775"/>
                <a:gd name="connsiteY9" fmla="*/ 54293 h 133350"/>
                <a:gd name="connsiteX10" fmla="*/ 52388 w 104775"/>
                <a:gd name="connsiteY10" fmla="*/ 102870 h 133350"/>
                <a:gd name="connsiteX11" fmla="*/ 69532 w 104775"/>
                <a:gd name="connsiteY11" fmla="*/ 55245 h 133350"/>
                <a:gd name="connsiteX12" fmla="*/ 74295 w 104775"/>
                <a:gd name="connsiteY12" fmla="*/ 41910 h 133350"/>
                <a:gd name="connsiteX13" fmla="*/ 88582 w 104775"/>
                <a:gd name="connsiteY13" fmla="*/ 953 h 133350"/>
                <a:gd name="connsiteX14" fmla="*/ 104775 w 104775"/>
                <a:gd name="connsiteY14" fmla="*/ 5715 h 133350"/>
                <a:gd name="connsiteX15" fmla="*/ 109538 w 104775"/>
                <a:gd name="connsiteY15" fmla="*/ 19050 h 133350"/>
                <a:gd name="connsiteX16" fmla="*/ 92392 w 104775"/>
                <a:gd name="connsiteY16" fmla="*/ 285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33350">
                  <a:moveTo>
                    <a:pt x="92392" y="28575"/>
                  </a:moveTo>
                  <a:lnTo>
                    <a:pt x="107632" y="35243"/>
                  </a:lnTo>
                  <a:lnTo>
                    <a:pt x="53340" y="135255"/>
                  </a:lnTo>
                  <a:lnTo>
                    <a:pt x="1905" y="33338"/>
                  </a:lnTo>
                  <a:lnTo>
                    <a:pt x="17145" y="26670"/>
                  </a:lnTo>
                  <a:lnTo>
                    <a:pt x="0" y="18098"/>
                  </a:lnTo>
                  <a:cubicBezTo>
                    <a:pt x="952" y="15240"/>
                    <a:pt x="2857" y="10478"/>
                    <a:pt x="4763" y="4763"/>
                  </a:cubicBezTo>
                  <a:cubicBezTo>
                    <a:pt x="12382" y="2858"/>
                    <a:pt x="19050" y="953"/>
                    <a:pt x="20955" y="0"/>
                  </a:cubicBezTo>
                  <a:lnTo>
                    <a:pt x="30480" y="30480"/>
                  </a:lnTo>
                  <a:lnTo>
                    <a:pt x="38100" y="54293"/>
                  </a:lnTo>
                  <a:lnTo>
                    <a:pt x="52388" y="102870"/>
                  </a:lnTo>
                  <a:lnTo>
                    <a:pt x="69532" y="55245"/>
                  </a:lnTo>
                  <a:lnTo>
                    <a:pt x="74295" y="41910"/>
                  </a:lnTo>
                  <a:lnTo>
                    <a:pt x="88582" y="953"/>
                  </a:lnTo>
                  <a:cubicBezTo>
                    <a:pt x="90488" y="1905"/>
                    <a:pt x="97155" y="3810"/>
                    <a:pt x="104775" y="5715"/>
                  </a:cubicBezTo>
                  <a:cubicBezTo>
                    <a:pt x="106680" y="10478"/>
                    <a:pt x="108585" y="16193"/>
                    <a:pt x="109538" y="19050"/>
                  </a:cubicBezTo>
                  <a:lnTo>
                    <a:pt x="92392" y="28575"/>
                  </a:lnTo>
                  <a:close/>
                </a:path>
              </a:pathLst>
            </a:custGeom>
            <a:solidFill>
              <a:srgbClr val="5888A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1" name="Freeform: Shape 40">
              <a:extLst>
                <a:ext uri="{FF2B5EF4-FFF2-40B4-BE49-F238E27FC236}">
                  <a16:creationId xmlns:a16="http://schemas.microsoft.com/office/drawing/2014/main" id="{8B4414B6-325E-49DC-8414-F6393EE7E4F5}"/>
                </a:ext>
              </a:extLst>
            </p:cNvPr>
            <p:cNvSpPr/>
            <p:nvPr/>
          </p:nvSpPr>
          <p:spPr>
            <a:xfrm>
              <a:off x="6121717" y="3517583"/>
              <a:ext cx="333375" cy="38100"/>
            </a:xfrm>
            <a:custGeom>
              <a:avLst/>
              <a:gdLst>
                <a:gd name="connsiteX0" fmla="*/ 341948 w 333375"/>
                <a:gd name="connsiteY0" fmla="*/ 4763 h 38100"/>
                <a:gd name="connsiteX1" fmla="*/ 0 w 333375"/>
                <a:gd name="connsiteY1" fmla="*/ 0 h 38100"/>
                <a:gd name="connsiteX2" fmla="*/ 0 w 333375"/>
                <a:gd name="connsiteY2" fmla="*/ 23813 h 38100"/>
                <a:gd name="connsiteX3" fmla="*/ 0 w 333375"/>
                <a:gd name="connsiteY3" fmla="*/ 37147 h 38100"/>
                <a:gd name="connsiteX4" fmla="*/ 341948 w 333375"/>
                <a:gd name="connsiteY4" fmla="*/ 42863 h 38100"/>
                <a:gd name="connsiteX5" fmla="*/ 341948 w 333375"/>
                <a:gd name="connsiteY5" fmla="*/ 2857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38100">
                  <a:moveTo>
                    <a:pt x="341948" y="4763"/>
                  </a:moveTo>
                  <a:lnTo>
                    <a:pt x="0" y="0"/>
                  </a:lnTo>
                  <a:lnTo>
                    <a:pt x="0" y="23813"/>
                  </a:lnTo>
                  <a:lnTo>
                    <a:pt x="0" y="37147"/>
                  </a:lnTo>
                  <a:lnTo>
                    <a:pt x="341948" y="42863"/>
                  </a:lnTo>
                  <a:lnTo>
                    <a:pt x="341948" y="28575"/>
                  </a:lnTo>
                  <a:close/>
                </a:path>
              </a:pathLst>
            </a:custGeom>
            <a:solidFill>
              <a:srgbClr val="4B738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2" name="Freeform: Shape 41">
              <a:extLst>
                <a:ext uri="{FF2B5EF4-FFF2-40B4-BE49-F238E27FC236}">
                  <a16:creationId xmlns:a16="http://schemas.microsoft.com/office/drawing/2014/main" id="{8E3F98C9-A9B1-4A68-823C-3D1EC86C9D25}"/>
                </a:ext>
              </a:extLst>
            </p:cNvPr>
            <p:cNvSpPr/>
            <p:nvPr/>
          </p:nvSpPr>
          <p:spPr>
            <a:xfrm>
              <a:off x="6210300" y="3438525"/>
              <a:ext cx="180975" cy="95250"/>
            </a:xfrm>
            <a:custGeom>
              <a:avLst/>
              <a:gdLst>
                <a:gd name="connsiteX0" fmla="*/ 181927 w 180975"/>
                <a:gd name="connsiteY0" fmla="*/ 2858 h 95250"/>
                <a:gd name="connsiteX1" fmla="*/ 1905 w 180975"/>
                <a:gd name="connsiteY1" fmla="*/ 0 h 95250"/>
                <a:gd name="connsiteX2" fmla="*/ 0 w 180975"/>
                <a:gd name="connsiteY2" fmla="*/ 952 h 95250"/>
                <a:gd name="connsiteX3" fmla="*/ 0 w 180975"/>
                <a:gd name="connsiteY3" fmla="*/ 1905 h 95250"/>
                <a:gd name="connsiteX4" fmla="*/ 9525 w 180975"/>
                <a:gd name="connsiteY4" fmla="*/ 96202 h 95250"/>
                <a:gd name="connsiteX5" fmla="*/ 12383 w 180975"/>
                <a:gd name="connsiteY5" fmla="*/ 98108 h 95250"/>
                <a:gd name="connsiteX6" fmla="*/ 170498 w 180975"/>
                <a:gd name="connsiteY6" fmla="*/ 100013 h 95250"/>
                <a:gd name="connsiteX7" fmla="*/ 170498 w 180975"/>
                <a:gd name="connsiteY7" fmla="*/ 100013 h 95250"/>
                <a:gd name="connsiteX8" fmla="*/ 173355 w 180975"/>
                <a:gd name="connsiteY8" fmla="*/ 98108 h 95250"/>
                <a:gd name="connsiteX9" fmla="*/ 185738 w 180975"/>
                <a:gd name="connsiteY9" fmla="*/ 3810 h 95250"/>
                <a:gd name="connsiteX10" fmla="*/ 181927 w 180975"/>
                <a:gd name="connsiteY10" fmla="*/ 2858 h 95250"/>
                <a:gd name="connsiteX11" fmla="*/ 109538 w 180975"/>
                <a:gd name="connsiteY11" fmla="*/ 62865 h 95250"/>
                <a:gd name="connsiteX12" fmla="*/ 109538 w 180975"/>
                <a:gd name="connsiteY12" fmla="*/ 62865 h 95250"/>
                <a:gd name="connsiteX13" fmla="*/ 69533 w 180975"/>
                <a:gd name="connsiteY13" fmla="*/ 62865 h 95250"/>
                <a:gd name="connsiteX14" fmla="*/ 68580 w 180975"/>
                <a:gd name="connsiteY14" fmla="*/ 61913 h 95250"/>
                <a:gd name="connsiteX15" fmla="*/ 66675 w 180975"/>
                <a:gd name="connsiteY15" fmla="*/ 38100 h 95250"/>
                <a:gd name="connsiteX16" fmla="*/ 67627 w 180975"/>
                <a:gd name="connsiteY16" fmla="*/ 37148 h 95250"/>
                <a:gd name="connsiteX17" fmla="*/ 94298 w 180975"/>
                <a:gd name="connsiteY17" fmla="*/ 37148 h 95250"/>
                <a:gd name="connsiteX18" fmla="*/ 112395 w 180975"/>
                <a:gd name="connsiteY18" fmla="*/ 37148 h 95250"/>
                <a:gd name="connsiteX19" fmla="*/ 113348 w 180975"/>
                <a:gd name="connsiteY19" fmla="*/ 38100 h 95250"/>
                <a:gd name="connsiteX20" fmla="*/ 112395 w 180975"/>
                <a:gd name="connsiteY20" fmla="*/ 48577 h 95250"/>
                <a:gd name="connsiteX21" fmla="*/ 109538 w 180975"/>
                <a:gd name="connsiteY21" fmla="*/ 628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95250">
                  <a:moveTo>
                    <a:pt x="181927" y="2858"/>
                  </a:moveTo>
                  <a:lnTo>
                    <a:pt x="1905" y="0"/>
                  </a:lnTo>
                  <a:cubicBezTo>
                    <a:pt x="952" y="0"/>
                    <a:pt x="0" y="0"/>
                    <a:pt x="0" y="952"/>
                  </a:cubicBezTo>
                  <a:cubicBezTo>
                    <a:pt x="0" y="952"/>
                    <a:pt x="0" y="1905"/>
                    <a:pt x="0" y="1905"/>
                  </a:cubicBezTo>
                  <a:lnTo>
                    <a:pt x="9525" y="96202"/>
                  </a:lnTo>
                  <a:cubicBezTo>
                    <a:pt x="9525" y="97155"/>
                    <a:pt x="10477" y="98108"/>
                    <a:pt x="12383" y="98108"/>
                  </a:cubicBezTo>
                  <a:lnTo>
                    <a:pt x="170498" y="100013"/>
                  </a:lnTo>
                  <a:cubicBezTo>
                    <a:pt x="170498" y="100013"/>
                    <a:pt x="170498" y="100013"/>
                    <a:pt x="170498" y="100013"/>
                  </a:cubicBezTo>
                  <a:cubicBezTo>
                    <a:pt x="171450" y="100013"/>
                    <a:pt x="173355" y="99060"/>
                    <a:pt x="173355" y="98108"/>
                  </a:cubicBezTo>
                  <a:lnTo>
                    <a:pt x="185738" y="3810"/>
                  </a:lnTo>
                  <a:cubicBezTo>
                    <a:pt x="184785" y="3810"/>
                    <a:pt x="183833" y="2858"/>
                    <a:pt x="181927" y="2858"/>
                  </a:cubicBezTo>
                  <a:close/>
                  <a:moveTo>
                    <a:pt x="109538" y="62865"/>
                  </a:moveTo>
                  <a:cubicBezTo>
                    <a:pt x="109538" y="62865"/>
                    <a:pt x="109538" y="62865"/>
                    <a:pt x="109538" y="62865"/>
                  </a:cubicBezTo>
                  <a:lnTo>
                    <a:pt x="69533" y="62865"/>
                  </a:lnTo>
                  <a:cubicBezTo>
                    <a:pt x="69533" y="62865"/>
                    <a:pt x="68580" y="62865"/>
                    <a:pt x="68580" y="61913"/>
                  </a:cubicBezTo>
                  <a:lnTo>
                    <a:pt x="66675" y="38100"/>
                  </a:lnTo>
                  <a:cubicBezTo>
                    <a:pt x="66675" y="38100"/>
                    <a:pt x="66675" y="37148"/>
                    <a:pt x="67627" y="37148"/>
                  </a:cubicBezTo>
                  <a:lnTo>
                    <a:pt x="94298" y="37148"/>
                  </a:lnTo>
                  <a:lnTo>
                    <a:pt x="112395" y="37148"/>
                  </a:lnTo>
                  <a:cubicBezTo>
                    <a:pt x="112395" y="37148"/>
                    <a:pt x="113348" y="37148"/>
                    <a:pt x="113348" y="38100"/>
                  </a:cubicBezTo>
                  <a:lnTo>
                    <a:pt x="112395" y="48577"/>
                  </a:lnTo>
                  <a:lnTo>
                    <a:pt x="109538" y="62865"/>
                  </a:lnTo>
                  <a:close/>
                </a:path>
              </a:pathLst>
            </a:custGeom>
            <a:solidFill>
              <a:srgbClr val="8FD4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3" name="Freeform: Shape 42">
              <a:extLst>
                <a:ext uri="{FF2B5EF4-FFF2-40B4-BE49-F238E27FC236}">
                  <a16:creationId xmlns:a16="http://schemas.microsoft.com/office/drawing/2014/main" id="{A39C8948-E3DD-4512-ADE4-F58C361905C9}"/>
                </a:ext>
              </a:extLst>
            </p:cNvPr>
            <p:cNvSpPr/>
            <p:nvPr/>
          </p:nvSpPr>
          <p:spPr>
            <a:xfrm>
              <a:off x="6276975" y="3477577"/>
              <a:ext cx="38100" cy="19050"/>
            </a:xfrm>
            <a:custGeom>
              <a:avLst/>
              <a:gdLst>
                <a:gd name="connsiteX0" fmla="*/ 45720 w 38100"/>
                <a:gd name="connsiteY0" fmla="*/ 0 h 19050"/>
                <a:gd name="connsiteX1" fmla="*/ 27623 w 38100"/>
                <a:gd name="connsiteY1" fmla="*/ 0 h 19050"/>
                <a:gd name="connsiteX2" fmla="*/ 952 w 38100"/>
                <a:gd name="connsiteY2" fmla="*/ 0 h 19050"/>
                <a:gd name="connsiteX3" fmla="*/ 0 w 38100"/>
                <a:gd name="connsiteY3" fmla="*/ 952 h 19050"/>
                <a:gd name="connsiteX4" fmla="*/ 1905 w 38100"/>
                <a:gd name="connsiteY4" fmla="*/ 24765 h 19050"/>
                <a:gd name="connsiteX5" fmla="*/ 2858 w 38100"/>
                <a:gd name="connsiteY5" fmla="*/ 25718 h 19050"/>
                <a:gd name="connsiteX6" fmla="*/ 41910 w 38100"/>
                <a:gd name="connsiteY6" fmla="*/ 26670 h 19050"/>
                <a:gd name="connsiteX7" fmla="*/ 42863 w 38100"/>
                <a:gd name="connsiteY7" fmla="*/ 26670 h 19050"/>
                <a:gd name="connsiteX8" fmla="*/ 44767 w 38100"/>
                <a:gd name="connsiteY8" fmla="*/ 13335 h 19050"/>
                <a:gd name="connsiteX9" fmla="*/ 45720 w 38100"/>
                <a:gd name="connsiteY9" fmla="*/ 0 h 19050"/>
                <a:gd name="connsiteX10" fmla="*/ 45720 w 38100"/>
                <a:gd name="connsiteY10"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19050">
                  <a:moveTo>
                    <a:pt x="45720" y="0"/>
                  </a:moveTo>
                  <a:lnTo>
                    <a:pt x="27623" y="0"/>
                  </a:lnTo>
                  <a:lnTo>
                    <a:pt x="952" y="0"/>
                  </a:lnTo>
                  <a:cubicBezTo>
                    <a:pt x="952" y="0"/>
                    <a:pt x="0" y="0"/>
                    <a:pt x="0" y="952"/>
                  </a:cubicBezTo>
                  <a:lnTo>
                    <a:pt x="1905" y="24765"/>
                  </a:lnTo>
                  <a:cubicBezTo>
                    <a:pt x="1905" y="24765"/>
                    <a:pt x="1905" y="25718"/>
                    <a:pt x="2858" y="25718"/>
                  </a:cubicBezTo>
                  <a:lnTo>
                    <a:pt x="41910" y="26670"/>
                  </a:lnTo>
                  <a:cubicBezTo>
                    <a:pt x="41910" y="26670"/>
                    <a:pt x="42863" y="26670"/>
                    <a:pt x="42863" y="26670"/>
                  </a:cubicBezTo>
                  <a:lnTo>
                    <a:pt x="44767" y="13335"/>
                  </a:lnTo>
                  <a:lnTo>
                    <a:pt x="45720" y="0"/>
                  </a:lnTo>
                  <a:cubicBezTo>
                    <a:pt x="46673" y="0"/>
                    <a:pt x="45720" y="0"/>
                    <a:pt x="45720" y="0"/>
                  </a:cubicBezTo>
                  <a:close/>
                </a:path>
              </a:pathLst>
            </a:custGeom>
            <a:solidFill>
              <a:srgbClr val="94D3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4" name="Freeform: Shape 43">
              <a:extLst>
                <a:ext uri="{FF2B5EF4-FFF2-40B4-BE49-F238E27FC236}">
                  <a16:creationId xmlns:a16="http://schemas.microsoft.com/office/drawing/2014/main" id="{EDEB323E-81E7-4465-B3A6-757AE1472DE7}"/>
                </a:ext>
              </a:extLst>
            </p:cNvPr>
            <p:cNvSpPr/>
            <p:nvPr/>
          </p:nvSpPr>
          <p:spPr>
            <a:xfrm>
              <a:off x="6231981" y="3220402"/>
              <a:ext cx="133350" cy="152400"/>
            </a:xfrm>
            <a:custGeom>
              <a:avLst/>
              <a:gdLst>
                <a:gd name="connsiteX0" fmla="*/ 133576 w 133350"/>
                <a:gd name="connsiteY0" fmla="*/ 79058 h 152400"/>
                <a:gd name="connsiteX1" fmla="*/ 121194 w 133350"/>
                <a:gd name="connsiteY1" fmla="*/ 22860 h 152400"/>
                <a:gd name="connsiteX2" fmla="*/ 72616 w 133350"/>
                <a:gd name="connsiteY2" fmla="*/ 0 h 152400"/>
                <a:gd name="connsiteX3" fmla="*/ 23086 w 133350"/>
                <a:gd name="connsiteY3" fmla="*/ 20955 h 152400"/>
                <a:gd name="connsiteX4" fmla="*/ 8799 w 133350"/>
                <a:gd name="connsiteY4" fmla="*/ 77152 h 152400"/>
                <a:gd name="connsiteX5" fmla="*/ 226 w 133350"/>
                <a:gd name="connsiteY5" fmla="*/ 100965 h 152400"/>
                <a:gd name="connsiteX6" fmla="*/ 18324 w 133350"/>
                <a:gd name="connsiteY6" fmla="*/ 116205 h 152400"/>
                <a:gd name="connsiteX7" fmla="*/ 12609 w 133350"/>
                <a:gd name="connsiteY7" fmla="*/ 75248 h 152400"/>
                <a:gd name="connsiteX8" fmla="*/ 12609 w 133350"/>
                <a:gd name="connsiteY8" fmla="*/ 75248 h 152400"/>
                <a:gd name="connsiteX9" fmla="*/ 25944 w 133350"/>
                <a:gd name="connsiteY9" fmla="*/ 22860 h 152400"/>
                <a:gd name="connsiteX10" fmla="*/ 71664 w 133350"/>
                <a:gd name="connsiteY10" fmla="*/ 2858 h 152400"/>
                <a:gd name="connsiteX11" fmla="*/ 117384 w 133350"/>
                <a:gd name="connsiteY11" fmla="*/ 23813 h 152400"/>
                <a:gd name="connsiteX12" fmla="*/ 128814 w 133350"/>
                <a:gd name="connsiteY12" fmla="*/ 76200 h 152400"/>
                <a:gd name="connsiteX13" fmla="*/ 128814 w 133350"/>
                <a:gd name="connsiteY13" fmla="*/ 76200 h 152400"/>
                <a:gd name="connsiteX14" fmla="*/ 122146 w 133350"/>
                <a:gd name="connsiteY14" fmla="*/ 116205 h 152400"/>
                <a:gd name="connsiteX15" fmla="*/ 122146 w 133350"/>
                <a:gd name="connsiteY15" fmla="*/ 116205 h 152400"/>
                <a:gd name="connsiteX16" fmla="*/ 102144 w 133350"/>
                <a:gd name="connsiteY16" fmla="*/ 139065 h 152400"/>
                <a:gd name="connsiteX17" fmla="*/ 98334 w 133350"/>
                <a:gd name="connsiteY17" fmla="*/ 139065 h 152400"/>
                <a:gd name="connsiteX18" fmla="*/ 87856 w 133350"/>
                <a:gd name="connsiteY18" fmla="*/ 148590 h 152400"/>
                <a:gd name="connsiteX19" fmla="*/ 87856 w 133350"/>
                <a:gd name="connsiteY19" fmla="*/ 152400 h 152400"/>
                <a:gd name="connsiteX20" fmla="*/ 89761 w 133350"/>
                <a:gd name="connsiteY20" fmla="*/ 154305 h 152400"/>
                <a:gd name="connsiteX21" fmla="*/ 93571 w 133350"/>
                <a:gd name="connsiteY21" fmla="*/ 154305 h 152400"/>
                <a:gd name="connsiteX22" fmla="*/ 104049 w 133350"/>
                <a:gd name="connsiteY22" fmla="*/ 144780 h 152400"/>
                <a:gd name="connsiteX23" fmla="*/ 105001 w 133350"/>
                <a:gd name="connsiteY23" fmla="*/ 141923 h 152400"/>
                <a:gd name="connsiteX24" fmla="*/ 127861 w 133350"/>
                <a:gd name="connsiteY24" fmla="*/ 116205 h 152400"/>
                <a:gd name="connsiteX25" fmla="*/ 141196 w 133350"/>
                <a:gd name="connsiteY25" fmla="*/ 101918 h 152400"/>
                <a:gd name="connsiteX26" fmla="*/ 133576 w 133350"/>
                <a:gd name="connsiteY26" fmla="*/ 7905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350" h="152400">
                  <a:moveTo>
                    <a:pt x="133576" y="79058"/>
                  </a:moveTo>
                  <a:cubicBezTo>
                    <a:pt x="135481" y="61913"/>
                    <a:pt x="134529" y="40005"/>
                    <a:pt x="121194" y="22860"/>
                  </a:cubicBezTo>
                  <a:cubicBezTo>
                    <a:pt x="111669" y="10478"/>
                    <a:pt x="92619" y="0"/>
                    <a:pt x="72616" y="0"/>
                  </a:cubicBezTo>
                  <a:cubicBezTo>
                    <a:pt x="53566" y="0"/>
                    <a:pt x="32611" y="9525"/>
                    <a:pt x="23086" y="20955"/>
                  </a:cubicBezTo>
                  <a:cubicBezTo>
                    <a:pt x="9751" y="37148"/>
                    <a:pt x="7846" y="60008"/>
                    <a:pt x="8799" y="77152"/>
                  </a:cubicBezTo>
                  <a:cubicBezTo>
                    <a:pt x="1179" y="80963"/>
                    <a:pt x="-726" y="90488"/>
                    <a:pt x="226" y="100965"/>
                  </a:cubicBezTo>
                  <a:cubicBezTo>
                    <a:pt x="2131" y="113348"/>
                    <a:pt x="7846" y="117158"/>
                    <a:pt x="18324" y="116205"/>
                  </a:cubicBezTo>
                  <a:lnTo>
                    <a:pt x="12609" y="75248"/>
                  </a:lnTo>
                  <a:cubicBezTo>
                    <a:pt x="12609" y="75248"/>
                    <a:pt x="12609" y="75248"/>
                    <a:pt x="12609" y="75248"/>
                  </a:cubicBezTo>
                  <a:cubicBezTo>
                    <a:pt x="11656" y="59055"/>
                    <a:pt x="13561" y="38100"/>
                    <a:pt x="25944" y="22860"/>
                  </a:cubicBezTo>
                  <a:cubicBezTo>
                    <a:pt x="34516" y="11430"/>
                    <a:pt x="53566" y="3810"/>
                    <a:pt x="71664" y="2858"/>
                  </a:cubicBezTo>
                  <a:cubicBezTo>
                    <a:pt x="91666" y="3810"/>
                    <a:pt x="108811" y="12383"/>
                    <a:pt x="117384" y="23813"/>
                  </a:cubicBezTo>
                  <a:cubicBezTo>
                    <a:pt x="128814" y="39052"/>
                    <a:pt x="129766" y="60008"/>
                    <a:pt x="128814" y="76200"/>
                  </a:cubicBezTo>
                  <a:cubicBezTo>
                    <a:pt x="128814" y="76200"/>
                    <a:pt x="128814" y="76200"/>
                    <a:pt x="128814" y="76200"/>
                  </a:cubicBezTo>
                  <a:lnTo>
                    <a:pt x="122146" y="116205"/>
                  </a:lnTo>
                  <a:cubicBezTo>
                    <a:pt x="122146" y="116205"/>
                    <a:pt x="122146" y="116205"/>
                    <a:pt x="122146" y="116205"/>
                  </a:cubicBezTo>
                  <a:lnTo>
                    <a:pt x="102144" y="139065"/>
                  </a:lnTo>
                  <a:cubicBezTo>
                    <a:pt x="101191" y="138113"/>
                    <a:pt x="99286" y="138113"/>
                    <a:pt x="98334" y="139065"/>
                  </a:cubicBezTo>
                  <a:lnTo>
                    <a:pt x="87856" y="148590"/>
                  </a:lnTo>
                  <a:cubicBezTo>
                    <a:pt x="86904" y="149543"/>
                    <a:pt x="86904" y="151448"/>
                    <a:pt x="87856" y="152400"/>
                  </a:cubicBezTo>
                  <a:lnTo>
                    <a:pt x="89761" y="154305"/>
                  </a:lnTo>
                  <a:cubicBezTo>
                    <a:pt x="90714" y="155258"/>
                    <a:pt x="92619" y="155258"/>
                    <a:pt x="93571" y="154305"/>
                  </a:cubicBezTo>
                  <a:lnTo>
                    <a:pt x="104049" y="144780"/>
                  </a:lnTo>
                  <a:cubicBezTo>
                    <a:pt x="105001" y="143827"/>
                    <a:pt x="105001" y="142875"/>
                    <a:pt x="105001" y="141923"/>
                  </a:cubicBezTo>
                  <a:lnTo>
                    <a:pt x="127861" y="116205"/>
                  </a:lnTo>
                  <a:cubicBezTo>
                    <a:pt x="135481" y="115252"/>
                    <a:pt x="139291" y="111443"/>
                    <a:pt x="141196" y="101918"/>
                  </a:cubicBezTo>
                  <a:cubicBezTo>
                    <a:pt x="143101" y="92393"/>
                    <a:pt x="141196" y="82868"/>
                    <a:pt x="133576" y="79058"/>
                  </a:cubicBezTo>
                  <a:close/>
                </a:path>
              </a:pathLst>
            </a:custGeom>
            <a:solidFill>
              <a:srgbClr val="4B738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Freeform: Shape 44">
              <a:extLst>
                <a:ext uri="{FF2B5EF4-FFF2-40B4-BE49-F238E27FC236}">
                  <a16:creationId xmlns:a16="http://schemas.microsoft.com/office/drawing/2014/main" id="{668218D2-DF80-48E9-88F8-30CC4F07E9A1}"/>
                </a:ext>
              </a:extLst>
            </p:cNvPr>
            <p:cNvSpPr/>
            <p:nvPr/>
          </p:nvSpPr>
          <p:spPr>
            <a:xfrm>
              <a:off x="6046470" y="3381375"/>
              <a:ext cx="76200" cy="76200"/>
            </a:xfrm>
            <a:custGeom>
              <a:avLst/>
              <a:gdLst>
                <a:gd name="connsiteX0" fmla="*/ 0 w 76200"/>
                <a:gd name="connsiteY0" fmla="*/ 3810 h 76200"/>
                <a:gd name="connsiteX1" fmla="*/ 0 w 76200"/>
                <a:gd name="connsiteY1" fmla="*/ 7620 h 76200"/>
                <a:gd name="connsiteX2" fmla="*/ 0 w 76200"/>
                <a:gd name="connsiteY2" fmla="*/ 41910 h 76200"/>
                <a:gd name="connsiteX3" fmla="*/ 43815 w 76200"/>
                <a:gd name="connsiteY3" fmla="*/ 83820 h 76200"/>
                <a:gd name="connsiteX4" fmla="*/ 59055 w 76200"/>
                <a:gd name="connsiteY4" fmla="*/ 67627 h 76200"/>
                <a:gd name="connsiteX5" fmla="*/ 82867 w 76200"/>
                <a:gd name="connsiteY5" fmla="*/ 41910 h 76200"/>
                <a:gd name="connsiteX6" fmla="*/ 82867 w 76200"/>
                <a:gd name="connsiteY6"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0" y="3810"/>
                  </a:moveTo>
                  <a:lnTo>
                    <a:pt x="0" y="7620"/>
                  </a:lnTo>
                  <a:lnTo>
                    <a:pt x="0" y="41910"/>
                  </a:lnTo>
                  <a:lnTo>
                    <a:pt x="43815" y="83820"/>
                  </a:lnTo>
                  <a:lnTo>
                    <a:pt x="59055" y="67627"/>
                  </a:lnTo>
                  <a:lnTo>
                    <a:pt x="82867" y="41910"/>
                  </a:lnTo>
                  <a:lnTo>
                    <a:pt x="82867" y="0"/>
                  </a:lnTo>
                  <a:close/>
                </a:path>
              </a:pathLst>
            </a:custGeom>
            <a:solidFill>
              <a:srgbClr val="DB9B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6" name="Freeform: Shape 45">
              <a:extLst>
                <a:ext uri="{FF2B5EF4-FFF2-40B4-BE49-F238E27FC236}">
                  <a16:creationId xmlns:a16="http://schemas.microsoft.com/office/drawing/2014/main" id="{26AB9524-A568-4882-80BB-24D225FC52C7}"/>
                </a:ext>
              </a:extLst>
            </p:cNvPr>
            <p:cNvSpPr/>
            <p:nvPr/>
          </p:nvSpPr>
          <p:spPr>
            <a:xfrm>
              <a:off x="6013842" y="3229806"/>
              <a:ext cx="142875" cy="180975"/>
            </a:xfrm>
            <a:custGeom>
              <a:avLst/>
              <a:gdLst>
                <a:gd name="connsiteX0" fmla="*/ 147880 w 142875"/>
                <a:gd name="connsiteY0" fmla="*/ 84894 h 180975"/>
                <a:gd name="connsiteX1" fmla="*/ 142165 w 142875"/>
                <a:gd name="connsiteY1" fmla="*/ 80132 h 180975"/>
                <a:gd name="connsiteX2" fmla="*/ 139308 w 142875"/>
                <a:gd name="connsiteY2" fmla="*/ 85847 h 180975"/>
                <a:gd name="connsiteX3" fmla="*/ 134545 w 142875"/>
                <a:gd name="connsiteY3" fmla="*/ 80132 h 180975"/>
                <a:gd name="connsiteX4" fmla="*/ 137403 w 142875"/>
                <a:gd name="connsiteY4" fmla="*/ 51557 h 180975"/>
                <a:gd name="connsiteX5" fmla="*/ 112638 w 142875"/>
                <a:gd name="connsiteY5" fmla="*/ 24887 h 180975"/>
                <a:gd name="connsiteX6" fmla="*/ 80253 w 142875"/>
                <a:gd name="connsiteY6" fmla="*/ 2027 h 180975"/>
                <a:gd name="connsiteX7" fmla="*/ 31675 w 142875"/>
                <a:gd name="connsiteY7" fmla="*/ 4884 h 180975"/>
                <a:gd name="connsiteX8" fmla="*/ 10720 w 142875"/>
                <a:gd name="connsiteY8" fmla="*/ 50604 h 180975"/>
                <a:gd name="connsiteX9" fmla="*/ 12625 w 142875"/>
                <a:gd name="connsiteY9" fmla="*/ 79179 h 180975"/>
                <a:gd name="connsiteX10" fmla="*/ 7863 w 142875"/>
                <a:gd name="connsiteY10" fmla="*/ 84894 h 180975"/>
                <a:gd name="connsiteX11" fmla="*/ 5958 w 142875"/>
                <a:gd name="connsiteY11" fmla="*/ 79179 h 180975"/>
                <a:gd name="connsiteX12" fmla="*/ 243 w 142875"/>
                <a:gd name="connsiteY12" fmla="*/ 83942 h 180975"/>
                <a:gd name="connsiteX13" fmla="*/ 5005 w 142875"/>
                <a:gd name="connsiteY13" fmla="*/ 115374 h 180975"/>
                <a:gd name="connsiteX14" fmla="*/ 14530 w 142875"/>
                <a:gd name="connsiteY14" fmla="*/ 126804 h 180975"/>
                <a:gd name="connsiteX15" fmla="*/ 19293 w 142875"/>
                <a:gd name="connsiteY15" fmla="*/ 144902 h 180975"/>
                <a:gd name="connsiteX16" fmla="*/ 24055 w 142875"/>
                <a:gd name="connsiteY16" fmla="*/ 155379 h 180975"/>
                <a:gd name="connsiteX17" fmla="*/ 41200 w 142875"/>
                <a:gd name="connsiteY17" fmla="*/ 170619 h 180975"/>
                <a:gd name="connsiteX18" fmla="*/ 57393 w 142875"/>
                <a:gd name="connsiteY18" fmla="*/ 184907 h 180975"/>
                <a:gd name="connsiteX19" fmla="*/ 72633 w 142875"/>
                <a:gd name="connsiteY19" fmla="*/ 186812 h 180975"/>
                <a:gd name="connsiteX20" fmla="*/ 87873 w 142875"/>
                <a:gd name="connsiteY20" fmla="*/ 184907 h 180975"/>
                <a:gd name="connsiteX21" fmla="*/ 104065 w 142875"/>
                <a:gd name="connsiteY21" fmla="*/ 170619 h 180975"/>
                <a:gd name="connsiteX22" fmla="*/ 122163 w 142875"/>
                <a:gd name="connsiteY22" fmla="*/ 156332 h 180975"/>
                <a:gd name="connsiteX23" fmla="*/ 126925 w 142875"/>
                <a:gd name="connsiteY23" fmla="*/ 146807 h 180975"/>
                <a:gd name="connsiteX24" fmla="*/ 131688 w 142875"/>
                <a:gd name="connsiteY24" fmla="*/ 128709 h 180975"/>
                <a:gd name="connsiteX25" fmla="*/ 142165 w 142875"/>
                <a:gd name="connsiteY25" fmla="*/ 118232 h 180975"/>
                <a:gd name="connsiteX26" fmla="*/ 147880 w 142875"/>
                <a:gd name="connsiteY26" fmla="*/ 84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2875" h="180975">
                  <a:moveTo>
                    <a:pt x="147880" y="84894"/>
                  </a:moveTo>
                  <a:cubicBezTo>
                    <a:pt x="147880" y="82037"/>
                    <a:pt x="145975" y="77274"/>
                    <a:pt x="142165" y="80132"/>
                  </a:cubicBezTo>
                  <a:cubicBezTo>
                    <a:pt x="140260" y="81084"/>
                    <a:pt x="141213" y="84894"/>
                    <a:pt x="139308" y="85847"/>
                  </a:cubicBezTo>
                  <a:cubicBezTo>
                    <a:pt x="135498" y="88704"/>
                    <a:pt x="135498" y="82989"/>
                    <a:pt x="134545" y="80132"/>
                  </a:cubicBezTo>
                  <a:cubicBezTo>
                    <a:pt x="133593" y="70607"/>
                    <a:pt x="138355" y="61082"/>
                    <a:pt x="137403" y="51557"/>
                  </a:cubicBezTo>
                  <a:cubicBezTo>
                    <a:pt x="136450" y="38222"/>
                    <a:pt x="124068" y="29649"/>
                    <a:pt x="112638" y="24887"/>
                  </a:cubicBezTo>
                  <a:cubicBezTo>
                    <a:pt x="101208" y="20124"/>
                    <a:pt x="91683" y="-1783"/>
                    <a:pt x="80253" y="2027"/>
                  </a:cubicBezTo>
                  <a:cubicBezTo>
                    <a:pt x="68823" y="-1783"/>
                    <a:pt x="43105" y="122"/>
                    <a:pt x="31675" y="4884"/>
                  </a:cubicBezTo>
                  <a:cubicBezTo>
                    <a:pt x="20245" y="8694"/>
                    <a:pt x="12625" y="37269"/>
                    <a:pt x="10720" y="50604"/>
                  </a:cubicBezTo>
                  <a:cubicBezTo>
                    <a:pt x="9768" y="60129"/>
                    <a:pt x="13578" y="69654"/>
                    <a:pt x="12625" y="79179"/>
                  </a:cubicBezTo>
                  <a:cubicBezTo>
                    <a:pt x="12625" y="82037"/>
                    <a:pt x="11673" y="87752"/>
                    <a:pt x="7863" y="84894"/>
                  </a:cubicBezTo>
                  <a:cubicBezTo>
                    <a:pt x="5958" y="83942"/>
                    <a:pt x="6910" y="81084"/>
                    <a:pt x="5958" y="79179"/>
                  </a:cubicBezTo>
                  <a:cubicBezTo>
                    <a:pt x="2148" y="76322"/>
                    <a:pt x="243" y="81084"/>
                    <a:pt x="243" y="83942"/>
                  </a:cubicBezTo>
                  <a:cubicBezTo>
                    <a:pt x="-710" y="94419"/>
                    <a:pt x="1195" y="105849"/>
                    <a:pt x="5005" y="115374"/>
                  </a:cubicBezTo>
                  <a:cubicBezTo>
                    <a:pt x="7863" y="121089"/>
                    <a:pt x="11673" y="122042"/>
                    <a:pt x="14530" y="126804"/>
                  </a:cubicBezTo>
                  <a:cubicBezTo>
                    <a:pt x="18340" y="131567"/>
                    <a:pt x="17388" y="140139"/>
                    <a:pt x="19293" y="144902"/>
                  </a:cubicBezTo>
                  <a:cubicBezTo>
                    <a:pt x="20245" y="148712"/>
                    <a:pt x="22150" y="151569"/>
                    <a:pt x="24055" y="155379"/>
                  </a:cubicBezTo>
                  <a:cubicBezTo>
                    <a:pt x="28818" y="162047"/>
                    <a:pt x="36438" y="164904"/>
                    <a:pt x="41200" y="170619"/>
                  </a:cubicBezTo>
                  <a:cubicBezTo>
                    <a:pt x="45963" y="176334"/>
                    <a:pt x="50725" y="181097"/>
                    <a:pt x="57393" y="184907"/>
                  </a:cubicBezTo>
                  <a:cubicBezTo>
                    <a:pt x="61203" y="186812"/>
                    <a:pt x="66918" y="186812"/>
                    <a:pt x="72633" y="186812"/>
                  </a:cubicBezTo>
                  <a:cubicBezTo>
                    <a:pt x="77395" y="186812"/>
                    <a:pt x="83110" y="186812"/>
                    <a:pt x="87873" y="184907"/>
                  </a:cubicBezTo>
                  <a:cubicBezTo>
                    <a:pt x="94540" y="181097"/>
                    <a:pt x="99303" y="176334"/>
                    <a:pt x="104065" y="170619"/>
                  </a:cubicBezTo>
                  <a:cubicBezTo>
                    <a:pt x="109780" y="164904"/>
                    <a:pt x="117400" y="162047"/>
                    <a:pt x="122163" y="156332"/>
                  </a:cubicBezTo>
                  <a:cubicBezTo>
                    <a:pt x="124068" y="153474"/>
                    <a:pt x="125973" y="149664"/>
                    <a:pt x="126925" y="146807"/>
                  </a:cubicBezTo>
                  <a:cubicBezTo>
                    <a:pt x="128830" y="141092"/>
                    <a:pt x="127878" y="132519"/>
                    <a:pt x="131688" y="128709"/>
                  </a:cubicBezTo>
                  <a:cubicBezTo>
                    <a:pt x="135498" y="124899"/>
                    <a:pt x="139308" y="122994"/>
                    <a:pt x="142165" y="118232"/>
                  </a:cubicBezTo>
                  <a:cubicBezTo>
                    <a:pt x="145975" y="106802"/>
                    <a:pt x="147880" y="95372"/>
                    <a:pt x="147880" y="84894"/>
                  </a:cubicBezTo>
                  <a:close/>
                </a:path>
              </a:pathLst>
            </a:custGeom>
            <a:solidFill>
              <a:srgbClr val="F9AE7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7" name="Freeform: Shape 46">
              <a:extLst>
                <a:ext uri="{FF2B5EF4-FFF2-40B4-BE49-F238E27FC236}">
                  <a16:creationId xmlns:a16="http://schemas.microsoft.com/office/drawing/2014/main" id="{3F6E3A3E-A110-4FF3-871B-E530BA544D7A}"/>
                </a:ext>
              </a:extLst>
            </p:cNvPr>
            <p:cNvSpPr/>
            <p:nvPr/>
          </p:nvSpPr>
          <p:spPr>
            <a:xfrm>
              <a:off x="6014798" y="3201352"/>
              <a:ext cx="142875" cy="114300"/>
            </a:xfrm>
            <a:custGeom>
              <a:avLst/>
              <a:gdLst>
                <a:gd name="connsiteX0" fmla="*/ 4049 w 142875"/>
                <a:gd name="connsiteY0" fmla="*/ 98108 h 114300"/>
                <a:gd name="connsiteX1" fmla="*/ 5002 w 142875"/>
                <a:gd name="connsiteY1" fmla="*/ 113348 h 114300"/>
                <a:gd name="connsiteX2" fmla="*/ 5002 w 142875"/>
                <a:gd name="connsiteY2" fmla="*/ 116205 h 114300"/>
                <a:gd name="connsiteX3" fmla="*/ 11669 w 142875"/>
                <a:gd name="connsiteY3" fmla="*/ 116205 h 114300"/>
                <a:gd name="connsiteX4" fmla="*/ 11669 w 142875"/>
                <a:gd name="connsiteY4" fmla="*/ 112395 h 114300"/>
                <a:gd name="connsiteX5" fmla="*/ 11669 w 142875"/>
                <a:gd name="connsiteY5" fmla="*/ 100965 h 114300"/>
                <a:gd name="connsiteX6" fmla="*/ 11669 w 142875"/>
                <a:gd name="connsiteY6" fmla="*/ 84773 h 114300"/>
                <a:gd name="connsiteX7" fmla="*/ 27862 w 142875"/>
                <a:gd name="connsiteY7" fmla="*/ 52388 h 114300"/>
                <a:gd name="connsiteX8" fmla="*/ 45007 w 142875"/>
                <a:gd name="connsiteY8" fmla="*/ 40958 h 114300"/>
                <a:gd name="connsiteX9" fmla="*/ 55484 w 142875"/>
                <a:gd name="connsiteY9" fmla="*/ 47625 h 114300"/>
                <a:gd name="connsiteX10" fmla="*/ 85964 w 142875"/>
                <a:gd name="connsiteY10" fmla="*/ 61913 h 114300"/>
                <a:gd name="connsiteX11" fmla="*/ 129779 w 142875"/>
                <a:gd name="connsiteY11" fmla="*/ 77152 h 114300"/>
                <a:gd name="connsiteX12" fmla="*/ 130732 w 142875"/>
                <a:gd name="connsiteY12" fmla="*/ 104775 h 114300"/>
                <a:gd name="connsiteX13" fmla="*/ 129779 w 142875"/>
                <a:gd name="connsiteY13" fmla="*/ 118110 h 114300"/>
                <a:gd name="connsiteX14" fmla="*/ 135494 w 142875"/>
                <a:gd name="connsiteY14" fmla="*/ 118110 h 114300"/>
                <a:gd name="connsiteX15" fmla="*/ 140257 w 142875"/>
                <a:gd name="connsiteY15" fmla="*/ 101918 h 114300"/>
                <a:gd name="connsiteX16" fmla="*/ 143114 w 142875"/>
                <a:gd name="connsiteY16" fmla="*/ 80010 h 114300"/>
                <a:gd name="connsiteX17" fmla="*/ 135494 w 142875"/>
                <a:gd name="connsiteY17" fmla="*/ 30480 h 114300"/>
                <a:gd name="connsiteX18" fmla="*/ 79297 w 142875"/>
                <a:gd name="connsiteY18" fmla="*/ 0 h 114300"/>
                <a:gd name="connsiteX19" fmla="*/ 21194 w 142875"/>
                <a:gd name="connsiteY19" fmla="*/ 22860 h 114300"/>
                <a:gd name="connsiteX20" fmla="*/ 239 w 142875"/>
                <a:gd name="connsiteY20" fmla="*/ 78105 h 114300"/>
                <a:gd name="connsiteX21" fmla="*/ 4049 w 142875"/>
                <a:gd name="connsiteY21" fmla="*/ 981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875" h="114300">
                  <a:moveTo>
                    <a:pt x="4049" y="98108"/>
                  </a:moveTo>
                  <a:cubicBezTo>
                    <a:pt x="5954" y="103823"/>
                    <a:pt x="5954" y="107633"/>
                    <a:pt x="5002" y="113348"/>
                  </a:cubicBezTo>
                  <a:cubicBezTo>
                    <a:pt x="5002" y="114300"/>
                    <a:pt x="5002" y="115252"/>
                    <a:pt x="5002" y="116205"/>
                  </a:cubicBezTo>
                  <a:lnTo>
                    <a:pt x="11669" y="116205"/>
                  </a:lnTo>
                  <a:cubicBezTo>
                    <a:pt x="11669" y="114300"/>
                    <a:pt x="11669" y="113348"/>
                    <a:pt x="11669" y="112395"/>
                  </a:cubicBezTo>
                  <a:cubicBezTo>
                    <a:pt x="11669" y="108585"/>
                    <a:pt x="11669" y="105727"/>
                    <a:pt x="11669" y="100965"/>
                  </a:cubicBezTo>
                  <a:cubicBezTo>
                    <a:pt x="11669" y="95250"/>
                    <a:pt x="11669" y="90488"/>
                    <a:pt x="11669" y="84773"/>
                  </a:cubicBezTo>
                  <a:cubicBezTo>
                    <a:pt x="12622" y="73343"/>
                    <a:pt x="23099" y="61913"/>
                    <a:pt x="27862" y="52388"/>
                  </a:cubicBezTo>
                  <a:cubicBezTo>
                    <a:pt x="31672" y="45720"/>
                    <a:pt x="37387" y="40005"/>
                    <a:pt x="45007" y="40958"/>
                  </a:cubicBezTo>
                  <a:cubicBezTo>
                    <a:pt x="48817" y="41910"/>
                    <a:pt x="52627" y="44768"/>
                    <a:pt x="55484" y="47625"/>
                  </a:cubicBezTo>
                  <a:cubicBezTo>
                    <a:pt x="64057" y="55245"/>
                    <a:pt x="74534" y="60008"/>
                    <a:pt x="85964" y="61913"/>
                  </a:cubicBezTo>
                  <a:cubicBezTo>
                    <a:pt x="98347" y="63818"/>
                    <a:pt x="126922" y="60960"/>
                    <a:pt x="129779" y="77152"/>
                  </a:cubicBezTo>
                  <a:cubicBezTo>
                    <a:pt x="131684" y="86677"/>
                    <a:pt x="130732" y="95250"/>
                    <a:pt x="130732" y="104775"/>
                  </a:cubicBezTo>
                  <a:cubicBezTo>
                    <a:pt x="130732" y="105727"/>
                    <a:pt x="129779" y="113348"/>
                    <a:pt x="129779" y="118110"/>
                  </a:cubicBezTo>
                  <a:lnTo>
                    <a:pt x="135494" y="118110"/>
                  </a:lnTo>
                  <a:cubicBezTo>
                    <a:pt x="137399" y="112395"/>
                    <a:pt x="139304" y="104775"/>
                    <a:pt x="140257" y="101918"/>
                  </a:cubicBezTo>
                  <a:cubicBezTo>
                    <a:pt x="143114" y="90488"/>
                    <a:pt x="142162" y="84773"/>
                    <a:pt x="143114" y="80010"/>
                  </a:cubicBezTo>
                  <a:cubicBezTo>
                    <a:pt x="145019" y="61913"/>
                    <a:pt x="146924" y="45720"/>
                    <a:pt x="135494" y="30480"/>
                  </a:cubicBezTo>
                  <a:cubicBezTo>
                    <a:pt x="122159" y="12383"/>
                    <a:pt x="102157" y="0"/>
                    <a:pt x="79297" y="0"/>
                  </a:cubicBezTo>
                  <a:cubicBezTo>
                    <a:pt x="60247" y="0"/>
                    <a:pt x="32624" y="5715"/>
                    <a:pt x="21194" y="22860"/>
                  </a:cubicBezTo>
                  <a:cubicBezTo>
                    <a:pt x="239" y="27623"/>
                    <a:pt x="-713" y="61913"/>
                    <a:pt x="239" y="78105"/>
                  </a:cubicBezTo>
                  <a:cubicBezTo>
                    <a:pt x="3097" y="84773"/>
                    <a:pt x="3097" y="92393"/>
                    <a:pt x="4049" y="98108"/>
                  </a:cubicBezTo>
                  <a:close/>
                </a:path>
              </a:pathLst>
            </a:custGeom>
            <a:solidFill>
              <a:srgbClr val="3D372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8" name="Freeform: Shape 47">
              <a:extLst>
                <a:ext uri="{FF2B5EF4-FFF2-40B4-BE49-F238E27FC236}">
                  <a16:creationId xmlns:a16="http://schemas.microsoft.com/office/drawing/2014/main" id="{8F514061-D5E2-44C6-B3BD-E28C68A42711}"/>
                </a:ext>
              </a:extLst>
            </p:cNvPr>
            <p:cNvSpPr/>
            <p:nvPr/>
          </p:nvSpPr>
          <p:spPr>
            <a:xfrm>
              <a:off x="6044565" y="3450908"/>
              <a:ext cx="76200" cy="142875"/>
            </a:xfrm>
            <a:custGeom>
              <a:avLst/>
              <a:gdLst>
                <a:gd name="connsiteX0" fmla="*/ 0 w 76200"/>
                <a:gd name="connsiteY0" fmla="*/ 44767 h 142875"/>
                <a:gd name="connsiteX1" fmla="*/ 40005 w 76200"/>
                <a:gd name="connsiteY1" fmla="*/ 0 h 142875"/>
                <a:gd name="connsiteX2" fmla="*/ 44768 w 76200"/>
                <a:gd name="connsiteY2" fmla="*/ 0 h 142875"/>
                <a:gd name="connsiteX3" fmla="*/ 81915 w 76200"/>
                <a:gd name="connsiteY3" fmla="*/ 42863 h 142875"/>
                <a:gd name="connsiteX4" fmla="*/ 41910 w 76200"/>
                <a:gd name="connsiteY4" fmla="*/ 148590 h 142875"/>
                <a:gd name="connsiteX5" fmla="*/ 0 w 76200"/>
                <a:gd name="connsiteY5" fmla="*/ 4476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42875">
                  <a:moveTo>
                    <a:pt x="0" y="44767"/>
                  </a:moveTo>
                  <a:cubicBezTo>
                    <a:pt x="0" y="41910"/>
                    <a:pt x="40005" y="0"/>
                    <a:pt x="40005" y="0"/>
                  </a:cubicBezTo>
                  <a:lnTo>
                    <a:pt x="44768" y="0"/>
                  </a:lnTo>
                  <a:lnTo>
                    <a:pt x="81915" y="42863"/>
                  </a:lnTo>
                  <a:lnTo>
                    <a:pt x="41910" y="148590"/>
                  </a:lnTo>
                  <a:lnTo>
                    <a:pt x="0" y="44767"/>
                  </a:lnTo>
                  <a:close/>
                </a:path>
              </a:pathLst>
            </a:custGeom>
            <a:solidFill>
              <a:srgbClr val="82B6D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9" name="Freeform: Shape 48">
              <a:extLst>
                <a:ext uri="{FF2B5EF4-FFF2-40B4-BE49-F238E27FC236}">
                  <a16:creationId xmlns:a16="http://schemas.microsoft.com/office/drawing/2014/main" id="{896669C5-CC9E-4623-A9C1-56DA5F559D0F}"/>
                </a:ext>
              </a:extLst>
            </p:cNvPr>
            <p:cNvSpPr/>
            <p:nvPr/>
          </p:nvSpPr>
          <p:spPr>
            <a:xfrm>
              <a:off x="6066473" y="3448811"/>
              <a:ext cx="38100" cy="133350"/>
            </a:xfrm>
            <a:custGeom>
              <a:avLst/>
              <a:gdLst>
                <a:gd name="connsiteX0" fmla="*/ 40005 w 38100"/>
                <a:gd name="connsiteY0" fmla="*/ 92584 h 133350"/>
                <a:gd name="connsiteX1" fmla="*/ 27623 w 38100"/>
                <a:gd name="connsiteY1" fmla="*/ 30672 h 133350"/>
                <a:gd name="connsiteX2" fmla="*/ 28575 w 38100"/>
                <a:gd name="connsiteY2" fmla="*/ 24957 h 133350"/>
                <a:gd name="connsiteX3" fmla="*/ 34290 w 38100"/>
                <a:gd name="connsiteY3" fmla="*/ 15432 h 133350"/>
                <a:gd name="connsiteX4" fmla="*/ 34290 w 38100"/>
                <a:gd name="connsiteY4" fmla="*/ 13527 h 133350"/>
                <a:gd name="connsiteX5" fmla="*/ 28575 w 38100"/>
                <a:gd name="connsiteY5" fmla="*/ 7812 h 133350"/>
                <a:gd name="connsiteX6" fmla="*/ 24765 w 38100"/>
                <a:gd name="connsiteY6" fmla="*/ 3049 h 133350"/>
                <a:gd name="connsiteX7" fmla="*/ 20955 w 38100"/>
                <a:gd name="connsiteY7" fmla="*/ 192 h 133350"/>
                <a:gd name="connsiteX8" fmla="*/ 18098 w 38100"/>
                <a:gd name="connsiteY8" fmla="*/ 4002 h 133350"/>
                <a:gd name="connsiteX9" fmla="*/ 14288 w 38100"/>
                <a:gd name="connsiteY9" fmla="*/ 7812 h 133350"/>
                <a:gd name="connsiteX10" fmla="*/ 8573 w 38100"/>
                <a:gd name="connsiteY10" fmla="*/ 12574 h 133350"/>
                <a:gd name="connsiteX11" fmla="*/ 8573 w 38100"/>
                <a:gd name="connsiteY11" fmla="*/ 14479 h 133350"/>
                <a:gd name="connsiteX12" fmla="*/ 13335 w 38100"/>
                <a:gd name="connsiteY12" fmla="*/ 24004 h 133350"/>
                <a:gd name="connsiteX13" fmla="*/ 14288 w 38100"/>
                <a:gd name="connsiteY13" fmla="*/ 29719 h 133350"/>
                <a:gd name="connsiteX14" fmla="*/ 0 w 38100"/>
                <a:gd name="connsiteY14" fmla="*/ 90679 h 133350"/>
                <a:gd name="connsiteX15" fmla="*/ 0 w 38100"/>
                <a:gd name="connsiteY15" fmla="*/ 91632 h 133350"/>
                <a:gd name="connsiteX16" fmla="*/ 18098 w 38100"/>
                <a:gd name="connsiteY16" fmla="*/ 140209 h 133350"/>
                <a:gd name="connsiteX17" fmla="*/ 20002 w 38100"/>
                <a:gd name="connsiteY17" fmla="*/ 141162 h 133350"/>
                <a:gd name="connsiteX18" fmla="*/ 21907 w 38100"/>
                <a:gd name="connsiteY18" fmla="*/ 140209 h 133350"/>
                <a:gd name="connsiteX19" fmla="*/ 40005 w 38100"/>
                <a:gd name="connsiteY19" fmla="*/ 92584 h 133350"/>
                <a:gd name="connsiteX20" fmla="*/ 40005 w 38100"/>
                <a:gd name="connsiteY20" fmla="*/ 9258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100" h="133350">
                  <a:moveTo>
                    <a:pt x="40005" y="92584"/>
                  </a:moveTo>
                  <a:lnTo>
                    <a:pt x="27623" y="30672"/>
                  </a:lnTo>
                  <a:cubicBezTo>
                    <a:pt x="27623" y="28767"/>
                    <a:pt x="27623" y="26862"/>
                    <a:pt x="28575" y="24957"/>
                  </a:cubicBezTo>
                  <a:lnTo>
                    <a:pt x="34290" y="15432"/>
                  </a:lnTo>
                  <a:cubicBezTo>
                    <a:pt x="34290" y="14479"/>
                    <a:pt x="34290" y="14479"/>
                    <a:pt x="34290" y="13527"/>
                  </a:cubicBezTo>
                  <a:cubicBezTo>
                    <a:pt x="32385" y="11622"/>
                    <a:pt x="30480" y="9717"/>
                    <a:pt x="28575" y="7812"/>
                  </a:cubicBezTo>
                  <a:cubicBezTo>
                    <a:pt x="27623" y="6859"/>
                    <a:pt x="25717" y="4954"/>
                    <a:pt x="24765" y="3049"/>
                  </a:cubicBezTo>
                  <a:cubicBezTo>
                    <a:pt x="23813" y="2097"/>
                    <a:pt x="22860" y="-761"/>
                    <a:pt x="20955" y="192"/>
                  </a:cubicBezTo>
                  <a:cubicBezTo>
                    <a:pt x="19050" y="1144"/>
                    <a:pt x="19050" y="3049"/>
                    <a:pt x="18098" y="4002"/>
                  </a:cubicBezTo>
                  <a:cubicBezTo>
                    <a:pt x="17145" y="4954"/>
                    <a:pt x="15240" y="6859"/>
                    <a:pt x="14288" y="7812"/>
                  </a:cubicBezTo>
                  <a:cubicBezTo>
                    <a:pt x="12382" y="9717"/>
                    <a:pt x="10477" y="11622"/>
                    <a:pt x="8573" y="12574"/>
                  </a:cubicBezTo>
                  <a:cubicBezTo>
                    <a:pt x="8573" y="12574"/>
                    <a:pt x="7620" y="13527"/>
                    <a:pt x="8573" y="14479"/>
                  </a:cubicBezTo>
                  <a:lnTo>
                    <a:pt x="13335" y="24004"/>
                  </a:lnTo>
                  <a:cubicBezTo>
                    <a:pt x="14288" y="25909"/>
                    <a:pt x="14288" y="27814"/>
                    <a:pt x="14288" y="29719"/>
                  </a:cubicBezTo>
                  <a:lnTo>
                    <a:pt x="0" y="90679"/>
                  </a:lnTo>
                  <a:cubicBezTo>
                    <a:pt x="0" y="90679"/>
                    <a:pt x="0" y="91632"/>
                    <a:pt x="0" y="91632"/>
                  </a:cubicBezTo>
                  <a:lnTo>
                    <a:pt x="18098" y="140209"/>
                  </a:lnTo>
                  <a:cubicBezTo>
                    <a:pt x="18098" y="141162"/>
                    <a:pt x="19050" y="141162"/>
                    <a:pt x="20002" y="141162"/>
                  </a:cubicBezTo>
                  <a:cubicBezTo>
                    <a:pt x="20955" y="141162"/>
                    <a:pt x="21907" y="141162"/>
                    <a:pt x="21907" y="140209"/>
                  </a:cubicBezTo>
                  <a:lnTo>
                    <a:pt x="40005" y="92584"/>
                  </a:lnTo>
                  <a:cubicBezTo>
                    <a:pt x="40005" y="92584"/>
                    <a:pt x="40005" y="92584"/>
                    <a:pt x="40005" y="92584"/>
                  </a:cubicBezTo>
                  <a:close/>
                </a:path>
              </a:pathLst>
            </a:custGeom>
            <a:solidFill>
              <a:srgbClr val="2043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0" name="Freeform: Shape 49">
              <a:extLst>
                <a:ext uri="{FF2B5EF4-FFF2-40B4-BE49-F238E27FC236}">
                  <a16:creationId xmlns:a16="http://schemas.microsoft.com/office/drawing/2014/main" id="{A2D8FFC5-3498-4997-BB54-D186EB9A2E48}"/>
                </a:ext>
              </a:extLst>
            </p:cNvPr>
            <p:cNvSpPr/>
            <p:nvPr/>
          </p:nvSpPr>
          <p:spPr>
            <a:xfrm>
              <a:off x="5912167" y="3431858"/>
              <a:ext cx="171450" cy="219075"/>
            </a:xfrm>
            <a:custGeom>
              <a:avLst/>
              <a:gdLst>
                <a:gd name="connsiteX0" fmla="*/ 170498 w 171450"/>
                <a:gd name="connsiteY0" fmla="*/ 146685 h 219075"/>
                <a:gd name="connsiteX1" fmla="*/ 140970 w 171450"/>
                <a:gd name="connsiteY1" fmla="*/ 43815 h 219075"/>
                <a:gd name="connsiteX2" fmla="*/ 128588 w 171450"/>
                <a:gd name="connsiteY2" fmla="*/ 0 h 219075"/>
                <a:gd name="connsiteX3" fmla="*/ 127635 w 171450"/>
                <a:gd name="connsiteY3" fmla="*/ 0 h 219075"/>
                <a:gd name="connsiteX4" fmla="*/ 104775 w 171450"/>
                <a:gd name="connsiteY4" fmla="*/ 6667 h 219075"/>
                <a:gd name="connsiteX5" fmla="*/ 27623 w 171450"/>
                <a:gd name="connsiteY5" fmla="*/ 29527 h 219075"/>
                <a:gd name="connsiteX6" fmla="*/ 953 w 171450"/>
                <a:gd name="connsiteY6" fmla="*/ 80963 h 219075"/>
                <a:gd name="connsiteX7" fmla="*/ 0 w 171450"/>
                <a:gd name="connsiteY7" fmla="*/ 159067 h 219075"/>
                <a:gd name="connsiteX8" fmla="*/ 7620 w 171450"/>
                <a:gd name="connsiteY8" fmla="*/ 176213 h 219075"/>
                <a:gd name="connsiteX9" fmla="*/ 171450 w 171450"/>
                <a:gd name="connsiteY9" fmla="*/ 219075 h 219075"/>
                <a:gd name="connsiteX10" fmla="*/ 170498 w 171450"/>
                <a:gd name="connsiteY10" fmla="*/ 14668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19075">
                  <a:moveTo>
                    <a:pt x="170498" y="146685"/>
                  </a:moveTo>
                  <a:lnTo>
                    <a:pt x="140970" y="43815"/>
                  </a:lnTo>
                  <a:lnTo>
                    <a:pt x="128588" y="0"/>
                  </a:lnTo>
                  <a:cubicBezTo>
                    <a:pt x="128588" y="0"/>
                    <a:pt x="127635" y="0"/>
                    <a:pt x="127635" y="0"/>
                  </a:cubicBezTo>
                  <a:cubicBezTo>
                    <a:pt x="124778" y="952"/>
                    <a:pt x="115253" y="3810"/>
                    <a:pt x="104775" y="6667"/>
                  </a:cubicBezTo>
                  <a:cubicBezTo>
                    <a:pt x="75248" y="15240"/>
                    <a:pt x="28575" y="28575"/>
                    <a:pt x="27623" y="29527"/>
                  </a:cubicBezTo>
                  <a:cubicBezTo>
                    <a:pt x="26670" y="30480"/>
                    <a:pt x="10478" y="61913"/>
                    <a:pt x="953" y="80963"/>
                  </a:cubicBezTo>
                  <a:lnTo>
                    <a:pt x="0" y="159067"/>
                  </a:lnTo>
                  <a:cubicBezTo>
                    <a:pt x="1905" y="166688"/>
                    <a:pt x="4763" y="173355"/>
                    <a:pt x="7620" y="176213"/>
                  </a:cubicBezTo>
                  <a:cubicBezTo>
                    <a:pt x="46673" y="217170"/>
                    <a:pt x="151448" y="216217"/>
                    <a:pt x="171450" y="219075"/>
                  </a:cubicBezTo>
                  <a:lnTo>
                    <a:pt x="170498" y="146685"/>
                  </a:lnTo>
                  <a:close/>
                </a:path>
              </a:pathLst>
            </a:custGeom>
            <a:solidFill>
              <a:srgbClr val="385A6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1" name="Freeform: Shape 50">
              <a:extLst>
                <a:ext uri="{FF2B5EF4-FFF2-40B4-BE49-F238E27FC236}">
                  <a16:creationId xmlns:a16="http://schemas.microsoft.com/office/drawing/2014/main" id="{7E085736-37CA-42C3-B3C3-BFF37C1BBF81}"/>
                </a:ext>
              </a:extLst>
            </p:cNvPr>
            <p:cNvSpPr/>
            <p:nvPr/>
          </p:nvSpPr>
          <p:spPr>
            <a:xfrm>
              <a:off x="6081713" y="3432810"/>
              <a:ext cx="171450" cy="209550"/>
            </a:xfrm>
            <a:custGeom>
              <a:avLst/>
              <a:gdLst>
                <a:gd name="connsiteX0" fmla="*/ 177165 w 171450"/>
                <a:gd name="connsiteY0" fmla="*/ 82867 h 209550"/>
                <a:gd name="connsiteX1" fmla="*/ 152400 w 171450"/>
                <a:gd name="connsiteY1" fmla="*/ 32385 h 209550"/>
                <a:gd name="connsiteX2" fmla="*/ 75248 w 171450"/>
                <a:gd name="connsiteY2" fmla="*/ 7620 h 209550"/>
                <a:gd name="connsiteX3" fmla="*/ 52388 w 171450"/>
                <a:gd name="connsiteY3" fmla="*/ 0 h 209550"/>
                <a:gd name="connsiteX4" fmla="*/ 51435 w 171450"/>
                <a:gd name="connsiteY4" fmla="*/ 0 h 209550"/>
                <a:gd name="connsiteX5" fmla="*/ 32385 w 171450"/>
                <a:gd name="connsiteY5" fmla="*/ 58102 h 209550"/>
                <a:gd name="connsiteX6" fmla="*/ 1905 w 171450"/>
                <a:gd name="connsiteY6" fmla="*/ 150495 h 209550"/>
                <a:gd name="connsiteX7" fmla="*/ 1905 w 171450"/>
                <a:gd name="connsiteY7" fmla="*/ 151448 h 209550"/>
                <a:gd name="connsiteX8" fmla="*/ 0 w 171450"/>
                <a:gd name="connsiteY8" fmla="*/ 145732 h 209550"/>
                <a:gd name="connsiteX9" fmla="*/ 0 w 171450"/>
                <a:gd name="connsiteY9" fmla="*/ 218123 h 209550"/>
                <a:gd name="connsiteX10" fmla="*/ 952 w 171450"/>
                <a:gd name="connsiteY10" fmla="*/ 218123 h 209550"/>
                <a:gd name="connsiteX11" fmla="*/ 168592 w 171450"/>
                <a:gd name="connsiteY11" fmla="*/ 180023 h 209550"/>
                <a:gd name="connsiteX12" fmla="*/ 175260 w 171450"/>
                <a:gd name="connsiteY12" fmla="*/ 160020 h 209550"/>
                <a:gd name="connsiteX13" fmla="*/ 177165 w 171450"/>
                <a:gd name="connsiteY13" fmla="*/ 82867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209550">
                  <a:moveTo>
                    <a:pt x="177165" y="82867"/>
                  </a:moveTo>
                  <a:cubicBezTo>
                    <a:pt x="167640" y="62865"/>
                    <a:pt x="154305" y="33338"/>
                    <a:pt x="152400" y="32385"/>
                  </a:cubicBezTo>
                  <a:cubicBezTo>
                    <a:pt x="151448" y="31432"/>
                    <a:pt x="104775" y="17145"/>
                    <a:pt x="75248" y="7620"/>
                  </a:cubicBezTo>
                  <a:cubicBezTo>
                    <a:pt x="64770" y="3810"/>
                    <a:pt x="55245" y="952"/>
                    <a:pt x="52388" y="0"/>
                  </a:cubicBezTo>
                  <a:cubicBezTo>
                    <a:pt x="51435" y="0"/>
                    <a:pt x="51435" y="0"/>
                    <a:pt x="51435" y="0"/>
                  </a:cubicBezTo>
                  <a:lnTo>
                    <a:pt x="32385" y="58102"/>
                  </a:lnTo>
                  <a:lnTo>
                    <a:pt x="1905" y="150495"/>
                  </a:lnTo>
                  <a:lnTo>
                    <a:pt x="1905" y="151448"/>
                  </a:lnTo>
                  <a:lnTo>
                    <a:pt x="0" y="145732"/>
                  </a:lnTo>
                  <a:lnTo>
                    <a:pt x="0" y="218123"/>
                  </a:lnTo>
                  <a:cubicBezTo>
                    <a:pt x="0" y="218123"/>
                    <a:pt x="952" y="218123"/>
                    <a:pt x="952" y="218123"/>
                  </a:cubicBezTo>
                  <a:cubicBezTo>
                    <a:pt x="9525" y="217170"/>
                    <a:pt x="142875" y="220027"/>
                    <a:pt x="168592" y="180023"/>
                  </a:cubicBezTo>
                  <a:cubicBezTo>
                    <a:pt x="171450" y="176213"/>
                    <a:pt x="173355" y="168592"/>
                    <a:pt x="175260" y="160020"/>
                  </a:cubicBezTo>
                  <a:lnTo>
                    <a:pt x="177165" y="82867"/>
                  </a:lnTo>
                  <a:close/>
                </a:path>
              </a:pathLst>
            </a:custGeom>
            <a:solidFill>
              <a:srgbClr val="3B5E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52828E8B-0A0A-4424-9131-1833BE8283D9}"/>
                </a:ext>
              </a:extLst>
            </p:cNvPr>
            <p:cNvSpPr/>
            <p:nvPr/>
          </p:nvSpPr>
          <p:spPr>
            <a:xfrm>
              <a:off x="6035992" y="3409950"/>
              <a:ext cx="95250" cy="85725"/>
            </a:xfrm>
            <a:custGeom>
              <a:avLst/>
              <a:gdLst>
                <a:gd name="connsiteX0" fmla="*/ 93345 w 95250"/>
                <a:gd name="connsiteY0" fmla="*/ 1905 h 85725"/>
                <a:gd name="connsiteX1" fmla="*/ 52388 w 95250"/>
                <a:gd name="connsiteY1" fmla="*/ 38100 h 85725"/>
                <a:gd name="connsiteX2" fmla="*/ 49530 w 95250"/>
                <a:gd name="connsiteY2" fmla="*/ 38100 h 85725"/>
                <a:gd name="connsiteX3" fmla="*/ 9525 w 95250"/>
                <a:gd name="connsiteY3" fmla="*/ 0 h 85725"/>
                <a:gd name="connsiteX4" fmla="*/ 0 w 95250"/>
                <a:gd name="connsiteY4" fmla="*/ 26670 h 85725"/>
                <a:gd name="connsiteX5" fmla="*/ 17145 w 95250"/>
                <a:gd name="connsiteY5" fmla="*/ 85725 h 85725"/>
                <a:gd name="connsiteX6" fmla="*/ 49530 w 95250"/>
                <a:gd name="connsiteY6" fmla="*/ 40958 h 85725"/>
                <a:gd name="connsiteX7" fmla="*/ 52388 w 95250"/>
                <a:gd name="connsiteY7" fmla="*/ 40958 h 85725"/>
                <a:gd name="connsiteX8" fmla="*/ 83820 w 95250"/>
                <a:gd name="connsiteY8" fmla="*/ 86677 h 85725"/>
                <a:gd name="connsiteX9" fmla="*/ 101918 w 95250"/>
                <a:gd name="connsiteY9" fmla="*/ 28575 h 85725"/>
                <a:gd name="connsiteX10" fmla="*/ 93345 w 95250"/>
                <a:gd name="connsiteY10" fmla="*/ 190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85725">
                  <a:moveTo>
                    <a:pt x="93345" y="1905"/>
                  </a:moveTo>
                  <a:lnTo>
                    <a:pt x="52388" y="38100"/>
                  </a:lnTo>
                  <a:cubicBezTo>
                    <a:pt x="51435" y="38100"/>
                    <a:pt x="50483" y="38100"/>
                    <a:pt x="49530" y="38100"/>
                  </a:cubicBezTo>
                  <a:lnTo>
                    <a:pt x="9525" y="0"/>
                  </a:lnTo>
                  <a:lnTo>
                    <a:pt x="0" y="26670"/>
                  </a:lnTo>
                  <a:lnTo>
                    <a:pt x="17145" y="85725"/>
                  </a:lnTo>
                  <a:lnTo>
                    <a:pt x="49530" y="40958"/>
                  </a:lnTo>
                  <a:cubicBezTo>
                    <a:pt x="50483" y="40005"/>
                    <a:pt x="51435" y="40005"/>
                    <a:pt x="52388" y="40958"/>
                  </a:cubicBezTo>
                  <a:lnTo>
                    <a:pt x="83820" y="86677"/>
                  </a:lnTo>
                  <a:lnTo>
                    <a:pt x="101918" y="28575"/>
                  </a:lnTo>
                  <a:lnTo>
                    <a:pt x="93345" y="1905"/>
                  </a:lnTo>
                  <a:close/>
                </a:path>
              </a:pathLst>
            </a:custGeom>
            <a:solidFill>
              <a:srgbClr val="A2CFF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3" name="Freeform: Shape 52">
              <a:extLst>
                <a:ext uri="{FF2B5EF4-FFF2-40B4-BE49-F238E27FC236}">
                  <a16:creationId xmlns:a16="http://schemas.microsoft.com/office/drawing/2014/main" id="{E6F8BC96-32ED-42A2-B3A7-F8D197E91E82}"/>
                </a:ext>
              </a:extLst>
            </p:cNvPr>
            <p:cNvSpPr/>
            <p:nvPr/>
          </p:nvSpPr>
          <p:spPr>
            <a:xfrm>
              <a:off x="6008370" y="3431858"/>
              <a:ext cx="152400" cy="180975"/>
            </a:xfrm>
            <a:custGeom>
              <a:avLst/>
              <a:gdLst>
                <a:gd name="connsiteX0" fmla="*/ 131445 w 152400"/>
                <a:gd name="connsiteY0" fmla="*/ 39052 h 180975"/>
                <a:gd name="connsiteX1" fmla="*/ 152400 w 152400"/>
                <a:gd name="connsiteY1" fmla="*/ 48577 h 180975"/>
                <a:gd name="connsiteX2" fmla="*/ 75247 w 152400"/>
                <a:gd name="connsiteY2" fmla="*/ 189547 h 180975"/>
                <a:gd name="connsiteX3" fmla="*/ 2857 w 152400"/>
                <a:gd name="connsiteY3" fmla="*/ 45720 h 180975"/>
                <a:gd name="connsiteX4" fmla="*/ 24765 w 152400"/>
                <a:gd name="connsiteY4" fmla="*/ 37147 h 180975"/>
                <a:gd name="connsiteX5" fmla="*/ 0 w 152400"/>
                <a:gd name="connsiteY5" fmla="*/ 24765 h 180975"/>
                <a:gd name="connsiteX6" fmla="*/ 7620 w 152400"/>
                <a:gd name="connsiteY6" fmla="*/ 6667 h 180975"/>
                <a:gd name="connsiteX7" fmla="*/ 30480 w 152400"/>
                <a:gd name="connsiteY7" fmla="*/ 0 h 180975"/>
                <a:gd name="connsiteX8" fmla="*/ 43815 w 152400"/>
                <a:gd name="connsiteY8" fmla="*/ 42863 h 180975"/>
                <a:gd name="connsiteX9" fmla="*/ 55245 w 152400"/>
                <a:gd name="connsiteY9" fmla="*/ 77152 h 180975"/>
                <a:gd name="connsiteX10" fmla="*/ 75247 w 152400"/>
                <a:gd name="connsiteY10" fmla="*/ 145732 h 180975"/>
                <a:gd name="connsiteX11" fmla="*/ 99060 w 152400"/>
                <a:gd name="connsiteY11" fmla="*/ 78105 h 180975"/>
                <a:gd name="connsiteX12" fmla="*/ 105727 w 152400"/>
                <a:gd name="connsiteY12" fmla="*/ 59055 h 180975"/>
                <a:gd name="connsiteX13" fmla="*/ 125730 w 152400"/>
                <a:gd name="connsiteY13" fmla="*/ 952 h 180975"/>
                <a:gd name="connsiteX14" fmla="*/ 148590 w 152400"/>
                <a:gd name="connsiteY14" fmla="*/ 8572 h 180975"/>
                <a:gd name="connsiteX15" fmla="*/ 155257 w 152400"/>
                <a:gd name="connsiteY15" fmla="*/ 26670 h 180975"/>
                <a:gd name="connsiteX16" fmla="*/ 131445 w 152400"/>
                <a:gd name="connsiteY16" fmla="*/ 3905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0" h="180975">
                  <a:moveTo>
                    <a:pt x="131445" y="39052"/>
                  </a:moveTo>
                  <a:lnTo>
                    <a:pt x="152400" y="48577"/>
                  </a:lnTo>
                  <a:lnTo>
                    <a:pt x="75247" y="189547"/>
                  </a:lnTo>
                  <a:lnTo>
                    <a:pt x="2857" y="45720"/>
                  </a:lnTo>
                  <a:lnTo>
                    <a:pt x="24765" y="37147"/>
                  </a:lnTo>
                  <a:lnTo>
                    <a:pt x="0" y="24765"/>
                  </a:lnTo>
                  <a:cubicBezTo>
                    <a:pt x="952" y="20955"/>
                    <a:pt x="3810" y="13335"/>
                    <a:pt x="7620" y="6667"/>
                  </a:cubicBezTo>
                  <a:cubicBezTo>
                    <a:pt x="19050" y="3810"/>
                    <a:pt x="27622" y="952"/>
                    <a:pt x="30480" y="0"/>
                  </a:cubicBezTo>
                  <a:lnTo>
                    <a:pt x="43815" y="42863"/>
                  </a:lnTo>
                  <a:lnTo>
                    <a:pt x="55245" y="77152"/>
                  </a:lnTo>
                  <a:lnTo>
                    <a:pt x="75247" y="145732"/>
                  </a:lnTo>
                  <a:lnTo>
                    <a:pt x="99060" y="78105"/>
                  </a:lnTo>
                  <a:lnTo>
                    <a:pt x="105727" y="59055"/>
                  </a:lnTo>
                  <a:lnTo>
                    <a:pt x="125730" y="952"/>
                  </a:lnTo>
                  <a:cubicBezTo>
                    <a:pt x="128588" y="1905"/>
                    <a:pt x="138113" y="4763"/>
                    <a:pt x="148590" y="8572"/>
                  </a:cubicBezTo>
                  <a:cubicBezTo>
                    <a:pt x="151447" y="15240"/>
                    <a:pt x="154305" y="22860"/>
                    <a:pt x="155257" y="26670"/>
                  </a:cubicBezTo>
                  <a:lnTo>
                    <a:pt x="131445" y="39052"/>
                  </a:lnTo>
                  <a:close/>
                </a:path>
              </a:pathLst>
            </a:custGeom>
            <a:solidFill>
              <a:srgbClr val="31526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4" name="Freeform: Shape 53">
              <a:extLst>
                <a:ext uri="{FF2B5EF4-FFF2-40B4-BE49-F238E27FC236}">
                  <a16:creationId xmlns:a16="http://schemas.microsoft.com/office/drawing/2014/main" id="{522D32C8-7460-47A5-9106-1864ECB85BC7}"/>
                </a:ext>
              </a:extLst>
            </p:cNvPr>
            <p:cNvSpPr/>
            <p:nvPr/>
          </p:nvSpPr>
          <p:spPr>
            <a:xfrm>
              <a:off x="5989722" y="3186113"/>
              <a:ext cx="190500" cy="219075"/>
            </a:xfrm>
            <a:custGeom>
              <a:avLst/>
              <a:gdLst>
                <a:gd name="connsiteX0" fmla="*/ 186288 w 190500"/>
                <a:gd name="connsiteY0" fmla="*/ 112395 h 219075"/>
                <a:gd name="connsiteX1" fmla="*/ 169143 w 190500"/>
                <a:gd name="connsiteY1" fmla="*/ 32385 h 219075"/>
                <a:gd name="connsiteX2" fmla="*/ 100563 w 190500"/>
                <a:gd name="connsiteY2" fmla="*/ 0 h 219075"/>
                <a:gd name="connsiteX3" fmla="*/ 31030 w 190500"/>
                <a:gd name="connsiteY3" fmla="*/ 30480 h 219075"/>
                <a:gd name="connsiteX4" fmla="*/ 11980 w 190500"/>
                <a:gd name="connsiteY4" fmla="*/ 109538 h 219075"/>
                <a:gd name="connsiteX5" fmla="*/ 550 w 190500"/>
                <a:gd name="connsiteY5" fmla="*/ 143827 h 219075"/>
                <a:gd name="connsiteX6" fmla="*/ 26268 w 190500"/>
                <a:gd name="connsiteY6" fmla="*/ 164783 h 219075"/>
                <a:gd name="connsiteX7" fmla="*/ 18648 w 190500"/>
                <a:gd name="connsiteY7" fmla="*/ 107633 h 219075"/>
                <a:gd name="connsiteX8" fmla="*/ 18648 w 190500"/>
                <a:gd name="connsiteY8" fmla="*/ 107633 h 219075"/>
                <a:gd name="connsiteX9" fmla="*/ 36745 w 190500"/>
                <a:gd name="connsiteY9" fmla="*/ 34290 h 219075"/>
                <a:gd name="connsiteX10" fmla="*/ 101515 w 190500"/>
                <a:gd name="connsiteY10" fmla="*/ 6668 h 219075"/>
                <a:gd name="connsiteX11" fmla="*/ 165333 w 190500"/>
                <a:gd name="connsiteY11" fmla="*/ 36195 h 219075"/>
                <a:gd name="connsiteX12" fmla="*/ 181526 w 190500"/>
                <a:gd name="connsiteY12" fmla="*/ 110490 h 219075"/>
                <a:gd name="connsiteX13" fmla="*/ 181526 w 190500"/>
                <a:gd name="connsiteY13" fmla="*/ 110490 h 219075"/>
                <a:gd name="connsiteX14" fmla="*/ 172001 w 190500"/>
                <a:gd name="connsiteY14" fmla="*/ 167640 h 219075"/>
                <a:gd name="connsiteX15" fmla="*/ 172001 w 190500"/>
                <a:gd name="connsiteY15" fmla="*/ 167640 h 219075"/>
                <a:gd name="connsiteX16" fmla="*/ 144378 w 190500"/>
                <a:gd name="connsiteY16" fmla="*/ 199073 h 219075"/>
                <a:gd name="connsiteX17" fmla="*/ 138663 w 190500"/>
                <a:gd name="connsiteY17" fmla="*/ 199073 h 219075"/>
                <a:gd name="connsiteX18" fmla="*/ 124376 w 190500"/>
                <a:gd name="connsiteY18" fmla="*/ 212408 h 219075"/>
                <a:gd name="connsiteX19" fmla="*/ 124376 w 190500"/>
                <a:gd name="connsiteY19" fmla="*/ 218123 h 219075"/>
                <a:gd name="connsiteX20" fmla="*/ 127233 w 190500"/>
                <a:gd name="connsiteY20" fmla="*/ 220980 h 219075"/>
                <a:gd name="connsiteX21" fmla="*/ 132948 w 190500"/>
                <a:gd name="connsiteY21" fmla="*/ 220980 h 219075"/>
                <a:gd name="connsiteX22" fmla="*/ 147236 w 190500"/>
                <a:gd name="connsiteY22" fmla="*/ 207645 h 219075"/>
                <a:gd name="connsiteX23" fmla="*/ 148188 w 190500"/>
                <a:gd name="connsiteY23" fmla="*/ 203835 h 219075"/>
                <a:gd name="connsiteX24" fmla="*/ 180573 w 190500"/>
                <a:gd name="connsiteY24" fmla="*/ 167640 h 219075"/>
                <a:gd name="connsiteX25" fmla="*/ 198670 w 190500"/>
                <a:gd name="connsiteY25" fmla="*/ 146685 h 219075"/>
                <a:gd name="connsiteX26" fmla="*/ 186288 w 190500"/>
                <a:gd name="connsiteY26" fmla="*/ 11239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500" h="219075">
                  <a:moveTo>
                    <a:pt x="186288" y="112395"/>
                  </a:moveTo>
                  <a:cubicBezTo>
                    <a:pt x="188193" y="88583"/>
                    <a:pt x="187240" y="57150"/>
                    <a:pt x="169143" y="32385"/>
                  </a:cubicBezTo>
                  <a:cubicBezTo>
                    <a:pt x="155808" y="15240"/>
                    <a:pt x="128186" y="952"/>
                    <a:pt x="100563" y="0"/>
                  </a:cubicBezTo>
                  <a:cubicBezTo>
                    <a:pt x="72940" y="0"/>
                    <a:pt x="44365" y="13335"/>
                    <a:pt x="31030" y="30480"/>
                  </a:cubicBezTo>
                  <a:cubicBezTo>
                    <a:pt x="11980" y="54292"/>
                    <a:pt x="10075" y="85725"/>
                    <a:pt x="11980" y="109538"/>
                  </a:cubicBezTo>
                  <a:cubicBezTo>
                    <a:pt x="1503" y="115252"/>
                    <a:pt x="-1355" y="128588"/>
                    <a:pt x="550" y="143827"/>
                  </a:cubicBezTo>
                  <a:cubicBezTo>
                    <a:pt x="2455" y="160973"/>
                    <a:pt x="11028" y="165735"/>
                    <a:pt x="26268" y="164783"/>
                  </a:cubicBezTo>
                  <a:lnTo>
                    <a:pt x="18648" y="107633"/>
                  </a:lnTo>
                  <a:cubicBezTo>
                    <a:pt x="18648" y="107633"/>
                    <a:pt x="18648" y="107633"/>
                    <a:pt x="18648" y="107633"/>
                  </a:cubicBezTo>
                  <a:cubicBezTo>
                    <a:pt x="17695" y="84773"/>
                    <a:pt x="19600" y="55245"/>
                    <a:pt x="36745" y="34290"/>
                  </a:cubicBezTo>
                  <a:cubicBezTo>
                    <a:pt x="49128" y="19050"/>
                    <a:pt x="75798" y="6668"/>
                    <a:pt x="101515" y="6668"/>
                  </a:cubicBezTo>
                  <a:cubicBezTo>
                    <a:pt x="130090" y="7620"/>
                    <a:pt x="153903" y="20002"/>
                    <a:pt x="165333" y="36195"/>
                  </a:cubicBezTo>
                  <a:cubicBezTo>
                    <a:pt x="181526" y="58102"/>
                    <a:pt x="183430" y="87630"/>
                    <a:pt x="181526" y="110490"/>
                  </a:cubicBezTo>
                  <a:cubicBezTo>
                    <a:pt x="181526" y="110490"/>
                    <a:pt x="181526" y="110490"/>
                    <a:pt x="181526" y="110490"/>
                  </a:cubicBezTo>
                  <a:lnTo>
                    <a:pt x="172001" y="167640"/>
                  </a:lnTo>
                  <a:cubicBezTo>
                    <a:pt x="172001" y="167640"/>
                    <a:pt x="172001" y="167640"/>
                    <a:pt x="172001" y="167640"/>
                  </a:cubicBezTo>
                  <a:lnTo>
                    <a:pt x="144378" y="199073"/>
                  </a:lnTo>
                  <a:cubicBezTo>
                    <a:pt x="142473" y="197167"/>
                    <a:pt x="140568" y="197167"/>
                    <a:pt x="138663" y="199073"/>
                  </a:cubicBezTo>
                  <a:lnTo>
                    <a:pt x="124376" y="212408"/>
                  </a:lnTo>
                  <a:cubicBezTo>
                    <a:pt x="122470" y="214313"/>
                    <a:pt x="122470" y="216217"/>
                    <a:pt x="124376" y="218123"/>
                  </a:cubicBezTo>
                  <a:lnTo>
                    <a:pt x="127233" y="220980"/>
                  </a:lnTo>
                  <a:cubicBezTo>
                    <a:pt x="129138" y="222885"/>
                    <a:pt x="131043" y="222885"/>
                    <a:pt x="132948" y="220980"/>
                  </a:cubicBezTo>
                  <a:lnTo>
                    <a:pt x="147236" y="207645"/>
                  </a:lnTo>
                  <a:cubicBezTo>
                    <a:pt x="148188" y="206692"/>
                    <a:pt x="149140" y="204788"/>
                    <a:pt x="148188" y="203835"/>
                  </a:cubicBezTo>
                  <a:lnTo>
                    <a:pt x="180573" y="167640"/>
                  </a:lnTo>
                  <a:cubicBezTo>
                    <a:pt x="191051" y="166688"/>
                    <a:pt x="196765" y="160973"/>
                    <a:pt x="198670" y="146685"/>
                  </a:cubicBezTo>
                  <a:cubicBezTo>
                    <a:pt x="198670" y="131445"/>
                    <a:pt x="196765" y="118110"/>
                    <a:pt x="186288" y="112395"/>
                  </a:cubicBezTo>
                  <a:close/>
                </a:path>
              </a:pathLst>
            </a:custGeom>
            <a:solidFill>
              <a:srgbClr val="2F495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5" name="Freeform: Shape 54">
              <a:extLst>
                <a:ext uri="{FF2B5EF4-FFF2-40B4-BE49-F238E27FC236}">
                  <a16:creationId xmlns:a16="http://schemas.microsoft.com/office/drawing/2014/main" id="{A8D6054C-410D-436C-84F7-717147D756D8}"/>
                </a:ext>
              </a:extLst>
            </p:cNvPr>
            <p:cNvSpPr/>
            <p:nvPr/>
          </p:nvSpPr>
          <p:spPr>
            <a:xfrm>
              <a:off x="5831205" y="3605213"/>
              <a:ext cx="476250" cy="57150"/>
            </a:xfrm>
            <a:custGeom>
              <a:avLst/>
              <a:gdLst>
                <a:gd name="connsiteX0" fmla="*/ 953 w 476250"/>
                <a:gd name="connsiteY0" fmla="*/ 0 h 57150"/>
                <a:gd name="connsiteX1" fmla="*/ 0 w 476250"/>
                <a:gd name="connsiteY1" fmla="*/ 34290 h 57150"/>
                <a:gd name="connsiteX2" fmla="*/ 0 w 476250"/>
                <a:gd name="connsiteY2" fmla="*/ 54292 h 57150"/>
                <a:gd name="connsiteX3" fmla="*/ 482918 w 476250"/>
                <a:gd name="connsiteY3" fmla="*/ 60960 h 57150"/>
                <a:gd name="connsiteX4" fmla="*/ 482918 w 476250"/>
                <a:gd name="connsiteY4" fmla="*/ 40958 h 57150"/>
                <a:gd name="connsiteX5" fmla="*/ 482918 w 476250"/>
                <a:gd name="connsiteY5" fmla="*/ 762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7150">
                  <a:moveTo>
                    <a:pt x="953" y="0"/>
                  </a:moveTo>
                  <a:lnTo>
                    <a:pt x="0" y="34290"/>
                  </a:lnTo>
                  <a:lnTo>
                    <a:pt x="0" y="54292"/>
                  </a:lnTo>
                  <a:lnTo>
                    <a:pt x="482918" y="60960"/>
                  </a:lnTo>
                  <a:lnTo>
                    <a:pt x="482918" y="40958"/>
                  </a:lnTo>
                  <a:lnTo>
                    <a:pt x="482918" y="7620"/>
                  </a:lnTo>
                  <a:close/>
                </a:path>
              </a:pathLst>
            </a:custGeom>
            <a:solidFill>
              <a:srgbClr val="385A6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6" name="Freeform: Shape 55">
              <a:extLst>
                <a:ext uri="{FF2B5EF4-FFF2-40B4-BE49-F238E27FC236}">
                  <a16:creationId xmlns:a16="http://schemas.microsoft.com/office/drawing/2014/main" id="{FB6BAFFC-21BE-4043-B6DF-AC6F63D4096C}"/>
                </a:ext>
              </a:extLst>
            </p:cNvPr>
            <p:cNvSpPr/>
            <p:nvPr/>
          </p:nvSpPr>
          <p:spPr>
            <a:xfrm>
              <a:off x="5956935" y="3493770"/>
              <a:ext cx="257175" cy="142875"/>
            </a:xfrm>
            <a:custGeom>
              <a:avLst/>
              <a:gdLst>
                <a:gd name="connsiteX0" fmla="*/ 158115 w 257175"/>
                <a:gd name="connsiteY0" fmla="*/ 55245 h 142875"/>
                <a:gd name="connsiteX1" fmla="*/ 158115 w 257175"/>
                <a:gd name="connsiteY1" fmla="*/ 55245 h 142875"/>
                <a:gd name="connsiteX2" fmla="*/ 157163 w 257175"/>
                <a:gd name="connsiteY2" fmla="*/ 70485 h 142875"/>
                <a:gd name="connsiteX3" fmla="*/ 240030 w 257175"/>
                <a:gd name="connsiteY3" fmla="*/ 143827 h 142875"/>
                <a:gd name="connsiteX4" fmla="*/ 243840 w 257175"/>
                <a:gd name="connsiteY4" fmla="*/ 140970 h 142875"/>
                <a:gd name="connsiteX5" fmla="*/ 260985 w 257175"/>
                <a:gd name="connsiteY5" fmla="*/ 7620 h 142875"/>
                <a:gd name="connsiteX6" fmla="*/ 257175 w 257175"/>
                <a:gd name="connsiteY6" fmla="*/ 3810 h 142875"/>
                <a:gd name="connsiteX7" fmla="*/ 2857 w 257175"/>
                <a:gd name="connsiteY7" fmla="*/ 0 h 142875"/>
                <a:gd name="connsiteX8" fmla="*/ 0 w 257175"/>
                <a:gd name="connsiteY8" fmla="*/ 1905 h 142875"/>
                <a:gd name="connsiteX9" fmla="*/ 133350 w 257175"/>
                <a:gd name="connsiteY9" fmla="*/ 54292 h 142875"/>
                <a:gd name="connsiteX10" fmla="*/ 158115 w 257175"/>
                <a:gd name="connsiteY10" fmla="*/ 552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142875">
                  <a:moveTo>
                    <a:pt x="158115" y="55245"/>
                  </a:moveTo>
                  <a:cubicBezTo>
                    <a:pt x="158115" y="55245"/>
                    <a:pt x="159067" y="56197"/>
                    <a:pt x="158115" y="55245"/>
                  </a:cubicBezTo>
                  <a:lnTo>
                    <a:pt x="157163" y="70485"/>
                  </a:lnTo>
                  <a:cubicBezTo>
                    <a:pt x="184785" y="89535"/>
                    <a:pt x="212407" y="113347"/>
                    <a:pt x="240030" y="143827"/>
                  </a:cubicBezTo>
                  <a:cubicBezTo>
                    <a:pt x="241935" y="143827"/>
                    <a:pt x="243840" y="142875"/>
                    <a:pt x="243840" y="140970"/>
                  </a:cubicBezTo>
                  <a:lnTo>
                    <a:pt x="260985" y="7620"/>
                  </a:lnTo>
                  <a:cubicBezTo>
                    <a:pt x="260985" y="5715"/>
                    <a:pt x="260032" y="3810"/>
                    <a:pt x="257175" y="3810"/>
                  </a:cubicBezTo>
                  <a:lnTo>
                    <a:pt x="2857" y="0"/>
                  </a:lnTo>
                  <a:cubicBezTo>
                    <a:pt x="1905" y="0"/>
                    <a:pt x="0" y="952"/>
                    <a:pt x="0" y="1905"/>
                  </a:cubicBezTo>
                  <a:cubicBezTo>
                    <a:pt x="20955" y="5715"/>
                    <a:pt x="73342" y="19050"/>
                    <a:pt x="133350" y="54292"/>
                  </a:cubicBezTo>
                  <a:lnTo>
                    <a:pt x="158115" y="55245"/>
                  </a:lnTo>
                  <a:close/>
                </a:path>
              </a:pathLst>
            </a:custGeom>
            <a:solidFill>
              <a:srgbClr val="75AF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7" name="Freeform: Shape 56">
              <a:extLst>
                <a:ext uri="{FF2B5EF4-FFF2-40B4-BE49-F238E27FC236}">
                  <a16:creationId xmlns:a16="http://schemas.microsoft.com/office/drawing/2014/main" id="{5288F271-9C99-463D-901D-73A90F92BCDA}"/>
                </a:ext>
              </a:extLst>
            </p:cNvPr>
            <p:cNvSpPr/>
            <p:nvPr/>
          </p:nvSpPr>
          <p:spPr>
            <a:xfrm>
              <a:off x="5955983" y="3495675"/>
              <a:ext cx="238125" cy="133350"/>
            </a:xfrm>
            <a:custGeom>
              <a:avLst/>
              <a:gdLst>
                <a:gd name="connsiteX0" fmla="*/ 158115 w 238125"/>
                <a:gd name="connsiteY0" fmla="*/ 68580 h 133350"/>
                <a:gd name="connsiteX1" fmla="*/ 156210 w 238125"/>
                <a:gd name="connsiteY1" fmla="*/ 86677 h 133350"/>
                <a:gd name="connsiteX2" fmla="*/ 155257 w 238125"/>
                <a:gd name="connsiteY2" fmla="*/ 87630 h 133350"/>
                <a:gd name="connsiteX3" fmla="*/ 100013 w 238125"/>
                <a:gd name="connsiteY3" fmla="*/ 86677 h 133350"/>
                <a:gd name="connsiteX4" fmla="*/ 99060 w 238125"/>
                <a:gd name="connsiteY4" fmla="*/ 85725 h 133350"/>
                <a:gd name="connsiteX5" fmla="*/ 96202 w 238125"/>
                <a:gd name="connsiteY5" fmla="*/ 52388 h 133350"/>
                <a:gd name="connsiteX6" fmla="*/ 97155 w 238125"/>
                <a:gd name="connsiteY6" fmla="*/ 51435 h 133350"/>
                <a:gd name="connsiteX7" fmla="*/ 134302 w 238125"/>
                <a:gd name="connsiteY7" fmla="*/ 52388 h 133350"/>
                <a:gd name="connsiteX8" fmla="*/ 952 w 238125"/>
                <a:gd name="connsiteY8" fmla="*/ 0 h 133350"/>
                <a:gd name="connsiteX9" fmla="*/ 0 w 238125"/>
                <a:gd name="connsiteY9" fmla="*/ 1905 h 133350"/>
                <a:gd name="connsiteX10" fmla="*/ 13335 w 238125"/>
                <a:gd name="connsiteY10" fmla="*/ 135255 h 133350"/>
                <a:gd name="connsiteX11" fmla="*/ 17145 w 238125"/>
                <a:gd name="connsiteY11" fmla="*/ 138113 h 133350"/>
                <a:gd name="connsiteX12" fmla="*/ 240982 w 238125"/>
                <a:gd name="connsiteY12" fmla="*/ 140970 h 133350"/>
                <a:gd name="connsiteX13" fmla="*/ 240982 w 238125"/>
                <a:gd name="connsiteY13" fmla="*/ 140970 h 133350"/>
                <a:gd name="connsiteX14" fmla="*/ 158115 w 238125"/>
                <a:gd name="connsiteY14" fmla="*/ 6858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125" h="133350">
                  <a:moveTo>
                    <a:pt x="158115" y="68580"/>
                  </a:moveTo>
                  <a:lnTo>
                    <a:pt x="156210" y="86677"/>
                  </a:lnTo>
                  <a:cubicBezTo>
                    <a:pt x="156210" y="86677"/>
                    <a:pt x="155257" y="87630"/>
                    <a:pt x="155257" y="87630"/>
                  </a:cubicBezTo>
                  <a:lnTo>
                    <a:pt x="100013" y="86677"/>
                  </a:lnTo>
                  <a:cubicBezTo>
                    <a:pt x="99060" y="86677"/>
                    <a:pt x="99060" y="86677"/>
                    <a:pt x="99060" y="85725"/>
                  </a:cubicBezTo>
                  <a:lnTo>
                    <a:pt x="96202" y="52388"/>
                  </a:lnTo>
                  <a:cubicBezTo>
                    <a:pt x="96202" y="51435"/>
                    <a:pt x="96202" y="51435"/>
                    <a:pt x="97155" y="51435"/>
                  </a:cubicBezTo>
                  <a:lnTo>
                    <a:pt x="134302" y="52388"/>
                  </a:lnTo>
                  <a:cubicBezTo>
                    <a:pt x="74295" y="17145"/>
                    <a:pt x="21907" y="3810"/>
                    <a:pt x="952" y="0"/>
                  </a:cubicBezTo>
                  <a:cubicBezTo>
                    <a:pt x="952" y="952"/>
                    <a:pt x="0" y="952"/>
                    <a:pt x="0" y="1905"/>
                  </a:cubicBezTo>
                  <a:lnTo>
                    <a:pt x="13335" y="135255"/>
                  </a:lnTo>
                  <a:cubicBezTo>
                    <a:pt x="13335" y="137160"/>
                    <a:pt x="15240" y="138113"/>
                    <a:pt x="17145" y="138113"/>
                  </a:cubicBezTo>
                  <a:lnTo>
                    <a:pt x="240982" y="140970"/>
                  </a:lnTo>
                  <a:cubicBezTo>
                    <a:pt x="240982" y="140970"/>
                    <a:pt x="240982" y="140970"/>
                    <a:pt x="240982" y="140970"/>
                  </a:cubicBezTo>
                  <a:cubicBezTo>
                    <a:pt x="213360" y="111442"/>
                    <a:pt x="184785" y="87630"/>
                    <a:pt x="158115" y="68580"/>
                  </a:cubicBezTo>
                  <a:close/>
                </a:path>
              </a:pathLst>
            </a:custGeom>
            <a:solidFill>
              <a:srgbClr val="7FB6D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8" name="Freeform: Shape 57">
              <a:extLst>
                <a:ext uri="{FF2B5EF4-FFF2-40B4-BE49-F238E27FC236}">
                  <a16:creationId xmlns:a16="http://schemas.microsoft.com/office/drawing/2014/main" id="{4170701B-1ED9-4D33-8D55-34602427C47F}"/>
                </a:ext>
              </a:extLst>
            </p:cNvPr>
            <p:cNvSpPr/>
            <p:nvPr/>
          </p:nvSpPr>
          <p:spPr>
            <a:xfrm>
              <a:off x="6050809" y="3548063"/>
              <a:ext cx="57150" cy="28575"/>
            </a:xfrm>
            <a:custGeom>
              <a:avLst/>
              <a:gdLst>
                <a:gd name="connsiteX0" fmla="*/ 423 w 57150"/>
                <a:gd name="connsiteY0" fmla="*/ 0 h 28575"/>
                <a:gd name="connsiteX1" fmla="*/ 423 w 57150"/>
                <a:gd name="connsiteY1" fmla="*/ 0 h 28575"/>
                <a:gd name="connsiteX2" fmla="*/ 2328 w 57150"/>
                <a:gd name="connsiteY2" fmla="*/ 34290 h 28575"/>
                <a:gd name="connsiteX3" fmla="*/ 3281 w 57150"/>
                <a:gd name="connsiteY3" fmla="*/ 35242 h 28575"/>
                <a:gd name="connsiteX4" fmla="*/ 58526 w 57150"/>
                <a:gd name="connsiteY4" fmla="*/ 36195 h 28575"/>
                <a:gd name="connsiteX5" fmla="*/ 59478 w 57150"/>
                <a:gd name="connsiteY5" fmla="*/ 35242 h 28575"/>
                <a:gd name="connsiteX6" fmla="*/ 61383 w 57150"/>
                <a:gd name="connsiteY6" fmla="*/ 17145 h 28575"/>
                <a:gd name="connsiteX7" fmla="*/ 36618 w 57150"/>
                <a:gd name="connsiteY7" fmla="*/ 952 h 28575"/>
                <a:gd name="connsiteX8" fmla="*/ 423 w 57150"/>
                <a:gd name="connsiteY8"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28575">
                  <a:moveTo>
                    <a:pt x="423" y="0"/>
                  </a:moveTo>
                  <a:cubicBezTo>
                    <a:pt x="423" y="0"/>
                    <a:pt x="-529" y="952"/>
                    <a:pt x="423" y="0"/>
                  </a:cubicBezTo>
                  <a:lnTo>
                    <a:pt x="2328" y="34290"/>
                  </a:lnTo>
                  <a:cubicBezTo>
                    <a:pt x="2328" y="34290"/>
                    <a:pt x="2328" y="35242"/>
                    <a:pt x="3281" y="35242"/>
                  </a:cubicBezTo>
                  <a:lnTo>
                    <a:pt x="58526" y="36195"/>
                  </a:lnTo>
                  <a:cubicBezTo>
                    <a:pt x="59478" y="36195"/>
                    <a:pt x="59478" y="36195"/>
                    <a:pt x="59478" y="35242"/>
                  </a:cubicBezTo>
                  <a:lnTo>
                    <a:pt x="61383" y="17145"/>
                  </a:lnTo>
                  <a:cubicBezTo>
                    <a:pt x="52811" y="11430"/>
                    <a:pt x="45191" y="6667"/>
                    <a:pt x="36618" y="952"/>
                  </a:cubicBezTo>
                  <a:lnTo>
                    <a:pt x="423" y="0"/>
                  </a:lnTo>
                  <a:close/>
                </a:path>
              </a:pathLst>
            </a:custGeom>
            <a:solidFill>
              <a:srgbClr val="92CA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9" name="Freeform: Shape 58">
              <a:extLst>
                <a:ext uri="{FF2B5EF4-FFF2-40B4-BE49-F238E27FC236}">
                  <a16:creationId xmlns:a16="http://schemas.microsoft.com/office/drawing/2014/main" id="{6573DC36-9046-4F0B-9FFF-AC06EC8FF1C8}"/>
                </a:ext>
              </a:extLst>
            </p:cNvPr>
            <p:cNvSpPr/>
            <p:nvPr/>
          </p:nvSpPr>
          <p:spPr>
            <a:xfrm>
              <a:off x="6089333" y="3549015"/>
              <a:ext cx="19050" cy="9525"/>
            </a:xfrm>
            <a:custGeom>
              <a:avLst/>
              <a:gdLst>
                <a:gd name="connsiteX0" fmla="*/ 25717 w 19050"/>
                <a:gd name="connsiteY0" fmla="*/ 0 h 9525"/>
                <a:gd name="connsiteX1" fmla="*/ 0 w 19050"/>
                <a:gd name="connsiteY1" fmla="*/ 0 h 9525"/>
                <a:gd name="connsiteX2" fmla="*/ 24765 w 19050"/>
                <a:gd name="connsiteY2" fmla="*/ 16193 h 9525"/>
                <a:gd name="connsiteX3" fmla="*/ 25717 w 19050"/>
                <a:gd name="connsiteY3" fmla="*/ 0 h 9525"/>
                <a:gd name="connsiteX4" fmla="*/ 25717 w 19050"/>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
                  <a:moveTo>
                    <a:pt x="25717" y="0"/>
                  </a:moveTo>
                  <a:lnTo>
                    <a:pt x="0" y="0"/>
                  </a:lnTo>
                  <a:cubicBezTo>
                    <a:pt x="7620" y="4763"/>
                    <a:pt x="16192" y="10477"/>
                    <a:pt x="24765" y="16193"/>
                  </a:cubicBezTo>
                  <a:lnTo>
                    <a:pt x="25717" y="0"/>
                  </a:lnTo>
                  <a:cubicBezTo>
                    <a:pt x="26670" y="952"/>
                    <a:pt x="25717" y="0"/>
                    <a:pt x="25717" y="0"/>
                  </a:cubicBezTo>
                  <a:close/>
                </a:path>
              </a:pathLst>
            </a:custGeom>
            <a:solidFill>
              <a:srgbClr val="8DC6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AA8114AF-9362-4BCF-AF82-1302BD0C58B2}"/>
                </a:ext>
              </a:extLst>
            </p:cNvPr>
            <p:cNvSpPr/>
            <p:nvPr/>
          </p:nvSpPr>
          <p:spPr>
            <a:xfrm>
              <a:off x="5553075" y="3708083"/>
              <a:ext cx="238125" cy="238125"/>
            </a:xfrm>
            <a:custGeom>
              <a:avLst/>
              <a:gdLst>
                <a:gd name="connsiteX0" fmla="*/ 239077 w 238125"/>
                <a:gd name="connsiteY0" fmla="*/ 127635 h 238125"/>
                <a:gd name="connsiteX1" fmla="*/ 236220 w 238125"/>
                <a:gd name="connsiteY1" fmla="*/ 90488 h 238125"/>
                <a:gd name="connsiteX2" fmla="*/ 208598 w 238125"/>
                <a:gd name="connsiteY2" fmla="*/ 88582 h 238125"/>
                <a:gd name="connsiteX3" fmla="*/ 200025 w 238125"/>
                <a:gd name="connsiteY3" fmla="*/ 71438 h 238125"/>
                <a:gd name="connsiteX4" fmla="*/ 216218 w 238125"/>
                <a:gd name="connsiteY4" fmla="*/ 48577 h 238125"/>
                <a:gd name="connsiteX5" fmla="*/ 190500 w 238125"/>
                <a:gd name="connsiteY5" fmla="*/ 22860 h 238125"/>
                <a:gd name="connsiteX6" fmla="*/ 168593 w 238125"/>
                <a:gd name="connsiteY6" fmla="*/ 39052 h 238125"/>
                <a:gd name="connsiteX7" fmla="*/ 150495 w 238125"/>
                <a:gd name="connsiteY7" fmla="*/ 30480 h 238125"/>
                <a:gd name="connsiteX8" fmla="*/ 148590 w 238125"/>
                <a:gd name="connsiteY8" fmla="*/ 2857 h 238125"/>
                <a:gd name="connsiteX9" fmla="*/ 111443 w 238125"/>
                <a:gd name="connsiteY9" fmla="*/ 0 h 238125"/>
                <a:gd name="connsiteX10" fmla="*/ 104775 w 238125"/>
                <a:gd name="connsiteY10" fmla="*/ 26670 h 238125"/>
                <a:gd name="connsiteX11" fmla="*/ 85725 w 238125"/>
                <a:gd name="connsiteY11" fmla="*/ 31432 h 238125"/>
                <a:gd name="connsiteX12" fmla="*/ 66675 w 238125"/>
                <a:gd name="connsiteY12" fmla="*/ 12382 h 238125"/>
                <a:gd name="connsiteX13" fmla="*/ 65723 w 238125"/>
                <a:gd name="connsiteY13" fmla="*/ 13335 h 238125"/>
                <a:gd name="connsiteX14" fmla="*/ 36195 w 238125"/>
                <a:gd name="connsiteY14" fmla="*/ 34290 h 238125"/>
                <a:gd name="connsiteX15" fmla="*/ 47625 w 238125"/>
                <a:gd name="connsiteY15" fmla="*/ 59055 h 238125"/>
                <a:gd name="connsiteX16" fmla="*/ 36195 w 238125"/>
                <a:gd name="connsiteY16" fmla="*/ 75247 h 238125"/>
                <a:gd name="connsiteX17" fmla="*/ 9525 w 238125"/>
                <a:gd name="connsiteY17" fmla="*/ 72390 h 238125"/>
                <a:gd name="connsiteX18" fmla="*/ 0 w 238125"/>
                <a:gd name="connsiteY18" fmla="*/ 107632 h 238125"/>
                <a:gd name="connsiteX19" fmla="*/ 24765 w 238125"/>
                <a:gd name="connsiteY19" fmla="*/ 119063 h 238125"/>
                <a:gd name="connsiteX20" fmla="*/ 26670 w 238125"/>
                <a:gd name="connsiteY20" fmla="*/ 138113 h 238125"/>
                <a:gd name="connsiteX21" fmla="*/ 3810 w 238125"/>
                <a:gd name="connsiteY21" fmla="*/ 153352 h 238125"/>
                <a:gd name="connsiteX22" fmla="*/ 19050 w 238125"/>
                <a:gd name="connsiteY22" fmla="*/ 187642 h 238125"/>
                <a:gd name="connsiteX23" fmla="*/ 45720 w 238125"/>
                <a:gd name="connsiteY23" fmla="*/ 180022 h 238125"/>
                <a:gd name="connsiteX24" fmla="*/ 59055 w 238125"/>
                <a:gd name="connsiteY24" fmla="*/ 193358 h 238125"/>
                <a:gd name="connsiteX25" fmla="*/ 51435 w 238125"/>
                <a:gd name="connsiteY25" fmla="*/ 220027 h 238125"/>
                <a:gd name="connsiteX26" fmla="*/ 84773 w 238125"/>
                <a:gd name="connsiteY26" fmla="*/ 235267 h 238125"/>
                <a:gd name="connsiteX27" fmla="*/ 100965 w 238125"/>
                <a:gd name="connsiteY27" fmla="*/ 212408 h 238125"/>
                <a:gd name="connsiteX28" fmla="*/ 120015 w 238125"/>
                <a:gd name="connsiteY28" fmla="*/ 214313 h 238125"/>
                <a:gd name="connsiteX29" fmla="*/ 131445 w 238125"/>
                <a:gd name="connsiteY29" fmla="*/ 239077 h 238125"/>
                <a:gd name="connsiteX30" fmla="*/ 166688 w 238125"/>
                <a:gd name="connsiteY30" fmla="*/ 229552 h 238125"/>
                <a:gd name="connsiteX31" fmla="*/ 165735 w 238125"/>
                <a:gd name="connsiteY31" fmla="*/ 215265 h 238125"/>
                <a:gd name="connsiteX32" fmla="*/ 164783 w 238125"/>
                <a:gd name="connsiteY32" fmla="*/ 201930 h 238125"/>
                <a:gd name="connsiteX33" fmla="*/ 172402 w 238125"/>
                <a:gd name="connsiteY33" fmla="*/ 197167 h 238125"/>
                <a:gd name="connsiteX34" fmla="*/ 180023 w 238125"/>
                <a:gd name="connsiteY34" fmla="*/ 191452 h 238125"/>
                <a:gd name="connsiteX35" fmla="*/ 204788 w 238125"/>
                <a:gd name="connsiteY35" fmla="*/ 203835 h 238125"/>
                <a:gd name="connsiteX36" fmla="*/ 225743 w 238125"/>
                <a:gd name="connsiteY36" fmla="*/ 173355 h 238125"/>
                <a:gd name="connsiteX37" fmla="*/ 205740 w 238125"/>
                <a:gd name="connsiteY37" fmla="*/ 153352 h 238125"/>
                <a:gd name="connsiteX38" fmla="*/ 210502 w 238125"/>
                <a:gd name="connsiteY38" fmla="*/ 135255 h 238125"/>
                <a:gd name="connsiteX39" fmla="*/ 239077 w 238125"/>
                <a:gd name="connsiteY39" fmla="*/ 127635 h 238125"/>
                <a:gd name="connsiteX40" fmla="*/ 152400 w 238125"/>
                <a:gd name="connsiteY40" fmla="*/ 168592 h 238125"/>
                <a:gd name="connsiteX41" fmla="*/ 144780 w 238125"/>
                <a:gd name="connsiteY41" fmla="*/ 173355 h 238125"/>
                <a:gd name="connsiteX42" fmla="*/ 70485 w 238125"/>
                <a:gd name="connsiteY42" fmla="*/ 154305 h 238125"/>
                <a:gd name="connsiteX43" fmla="*/ 84773 w 238125"/>
                <a:gd name="connsiteY43" fmla="*/ 72390 h 238125"/>
                <a:gd name="connsiteX44" fmla="*/ 92393 w 238125"/>
                <a:gd name="connsiteY44" fmla="*/ 68580 h 238125"/>
                <a:gd name="connsiteX45" fmla="*/ 166688 w 238125"/>
                <a:gd name="connsiteY45" fmla="*/ 86677 h 238125"/>
                <a:gd name="connsiteX46" fmla="*/ 152400 w 238125"/>
                <a:gd name="connsiteY46" fmla="*/ 1685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38125" h="238125">
                  <a:moveTo>
                    <a:pt x="239077" y="127635"/>
                  </a:moveTo>
                  <a:lnTo>
                    <a:pt x="236220" y="90488"/>
                  </a:lnTo>
                  <a:lnTo>
                    <a:pt x="208598" y="88582"/>
                  </a:lnTo>
                  <a:cubicBezTo>
                    <a:pt x="206693" y="82867"/>
                    <a:pt x="203835" y="77152"/>
                    <a:pt x="200025" y="71438"/>
                  </a:cubicBezTo>
                  <a:lnTo>
                    <a:pt x="216218" y="48577"/>
                  </a:lnTo>
                  <a:lnTo>
                    <a:pt x="190500" y="22860"/>
                  </a:lnTo>
                  <a:lnTo>
                    <a:pt x="168593" y="39052"/>
                  </a:lnTo>
                  <a:cubicBezTo>
                    <a:pt x="162877" y="35242"/>
                    <a:pt x="157163" y="33338"/>
                    <a:pt x="150495" y="30480"/>
                  </a:cubicBezTo>
                  <a:lnTo>
                    <a:pt x="148590" y="2857"/>
                  </a:lnTo>
                  <a:lnTo>
                    <a:pt x="111443" y="0"/>
                  </a:lnTo>
                  <a:lnTo>
                    <a:pt x="104775" y="26670"/>
                  </a:lnTo>
                  <a:cubicBezTo>
                    <a:pt x="98107" y="27622"/>
                    <a:pt x="92393" y="29527"/>
                    <a:pt x="85725" y="31432"/>
                  </a:cubicBezTo>
                  <a:lnTo>
                    <a:pt x="66675" y="12382"/>
                  </a:lnTo>
                  <a:lnTo>
                    <a:pt x="65723" y="13335"/>
                  </a:lnTo>
                  <a:lnTo>
                    <a:pt x="36195" y="34290"/>
                  </a:lnTo>
                  <a:lnTo>
                    <a:pt x="47625" y="59055"/>
                  </a:lnTo>
                  <a:cubicBezTo>
                    <a:pt x="42863" y="63817"/>
                    <a:pt x="39052" y="69532"/>
                    <a:pt x="36195" y="75247"/>
                  </a:cubicBezTo>
                  <a:lnTo>
                    <a:pt x="9525" y="72390"/>
                  </a:lnTo>
                  <a:lnTo>
                    <a:pt x="0" y="107632"/>
                  </a:lnTo>
                  <a:lnTo>
                    <a:pt x="24765" y="119063"/>
                  </a:lnTo>
                  <a:cubicBezTo>
                    <a:pt x="24765" y="125730"/>
                    <a:pt x="25718" y="132397"/>
                    <a:pt x="26670" y="138113"/>
                  </a:cubicBezTo>
                  <a:lnTo>
                    <a:pt x="3810" y="153352"/>
                  </a:lnTo>
                  <a:lnTo>
                    <a:pt x="19050" y="187642"/>
                  </a:lnTo>
                  <a:lnTo>
                    <a:pt x="45720" y="180022"/>
                  </a:lnTo>
                  <a:cubicBezTo>
                    <a:pt x="49530" y="184785"/>
                    <a:pt x="54293" y="189547"/>
                    <a:pt x="59055" y="193358"/>
                  </a:cubicBezTo>
                  <a:lnTo>
                    <a:pt x="51435" y="220027"/>
                  </a:lnTo>
                  <a:lnTo>
                    <a:pt x="84773" y="235267"/>
                  </a:lnTo>
                  <a:lnTo>
                    <a:pt x="100965" y="212408"/>
                  </a:lnTo>
                  <a:cubicBezTo>
                    <a:pt x="107632" y="213360"/>
                    <a:pt x="113348" y="214313"/>
                    <a:pt x="120015" y="214313"/>
                  </a:cubicBezTo>
                  <a:lnTo>
                    <a:pt x="131445" y="239077"/>
                  </a:lnTo>
                  <a:lnTo>
                    <a:pt x="166688" y="229552"/>
                  </a:lnTo>
                  <a:lnTo>
                    <a:pt x="165735" y="215265"/>
                  </a:lnTo>
                  <a:lnTo>
                    <a:pt x="164783" y="201930"/>
                  </a:lnTo>
                  <a:cubicBezTo>
                    <a:pt x="167640" y="200025"/>
                    <a:pt x="170498" y="199072"/>
                    <a:pt x="172402" y="197167"/>
                  </a:cubicBezTo>
                  <a:cubicBezTo>
                    <a:pt x="175260" y="195263"/>
                    <a:pt x="177165" y="193358"/>
                    <a:pt x="180023" y="191452"/>
                  </a:cubicBezTo>
                  <a:lnTo>
                    <a:pt x="204788" y="203835"/>
                  </a:lnTo>
                  <a:lnTo>
                    <a:pt x="225743" y="173355"/>
                  </a:lnTo>
                  <a:lnTo>
                    <a:pt x="205740" y="153352"/>
                  </a:lnTo>
                  <a:cubicBezTo>
                    <a:pt x="207645" y="147638"/>
                    <a:pt x="209550" y="140970"/>
                    <a:pt x="210502" y="135255"/>
                  </a:cubicBezTo>
                  <a:lnTo>
                    <a:pt x="239077" y="127635"/>
                  </a:lnTo>
                  <a:close/>
                  <a:moveTo>
                    <a:pt x="152400" y="168592"/>
                  </a:moveTo>
                  <a:cubicBezTo>
                    <a:pt x="149543" y="170497"/>
                    <a:pt x="147638" y="171450"/>
                    <a:pt x="144780" y="173355"/>
                  </a:cubicBezTo>
                  <a:cubicBezTo>
                    <a:pt x="119063" y="185738"/>
                    <a:pt x="87630" y="179070"/>
                    <a:pt x="70485" y="154305"/>
                  </a:cubicBezTo>
                  <a:cubicBezTo>
                    <a:pt x="51435" y="127635"/>
                    <a:pt x="58102" y="91440"/>
                    <a:pt x="84773" y="72390"/>
                  </a:cubicBezTo>
                  <a:cubicBezTo>
                    <a:pt x="86677" y="70485"/>
                    <a:pt x="89535" y="69532"/>
                    <a:pt x="92393" y="68580"/>
                  </a:cubicBezTo>
                  <a:cubicBezTo>
                    <a:pt x="118110" y="55245"/>
                    <a:pt x="150495" y="62865"/>
                    <a:pt x="166688" y="86677"/>
                  </a:cubicBezTo>
                  <a:cubicBezTo>
                    <a:pt x="185738" y="112395"/>
                    <a:pt x="179070" y="149542"/>
                    <a:pt x="152400" y="168592"/>
                  </a:cubicBezTo>
                  <a:close/>
                </a:path>
              </a:pathLst>
            </a:custGeom>
            <a:solidFill>
              <a:srgbClr val="184F7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1" name="Freeform: Shape 60">
              <a:extLst>
                <a:ext uri="{FF2B5EF4-FFF2-40B4-BE49-F238E27FC236}">
                  <a16:creationId xmlns:a16="http://schemas.microsoft.com/office/drawing/2014/main" id="{97B086EE-051B-4E40-90F6-BBE2930C34E1}"/>
                </a:ext>
              </a:extLst>
            </p:cNvPr>
            <p:cNvSpPr/>
            <p:nvPr/>
          </p:nvSpPr>
          <p:spPr>
            <a:xfrm>
              <a:off x="5254942" y="3600450"/>
              <a:ext cx="314325" cy="314325"/>
            </a:xfrm>
            <a:custGeom>
              <a:avLst/>
              <a:gdLst>
                <a:gd name="connsiteX0" fmla="*/ 315278 w 314325"/>
                <a:gd name="connsiteY0" fmla="*/ 167640 h 314325"/>
                <a:gd name="connsiteX1" fmla="*/ 310515 w 314325"/>
                <a:gd name="connsiteY1" fmla="*/ 119063 h 314325"/>
                <a:gd name="connsiteX2" fmla="*/ 274320 w 314325"/>
                <a:gd name="connsiteY2" fmla="*/ 116205 h 314325"/>
                <a:gd name="connsiteX3" fmla="*/ 263843 w 314325"/>
                <a:gd name="connsiteY3" fmla="*/ 93345 h 314325"/>
                <a:gd name="connsiteX4" fmla="*/ 284798 w 314325"/>
                <a:gd name="connsiteY4" fmla="*/ 63817 h 314325"/>
                <a:gd name="connsiteX5" fmla="*/ 250508 w 314325"/>
                <a:gd name="connsiteY5" fmla="*/ 29527 h 314325"/>
                <a:gd name="connsiteX6" fmla="*/ 220980 w 314325"/>
                <a:gd name="connsiteY6" fmla="*/ 50483 h 314325"/>
                <a:gd name="connsiteX7" fmla="*/ 197168 w 314325"/>
                <a:gd name="connsiteY7" fmla="*/ 40005 h 314325"/>
                <a:gd name="connsiteX8" fmla="*/ 194310 w 314325"/>
                <a:gd name="connsiteY8" fmla="*/ 3810 h 314325"/>
                <a:gd name="connsiteX9" fmla="*/ 145733 w 314325"/>
                <a:gd name="connsiteY9" fmla="*/ 0 h 314325"/>
                <a:gd name="connsiteX10" fmla="*/ 137160 w 314325"/>
                <a:gd name="connsiteY10" fmla="*/ 35242 h 314325"/>
                <a:gd name="connsiteX11" fmla="*/ 112395 w 314325"/>
                <a:gd name="connsiteY11" fmla="*/ 41910 h 314325"/>
                <a:gd name="connsiteX12" fmla="*/ 87630 w 314325"/>
                <a:gd name="connsiteY12" fmla="*/ 16192 h 314325"/>
                <a:gd name="connsiteX13" fmla="*/ 86678 w 314325"/>
                <a:gd name="connsiteY13" fmla="*/ 17145 h 314325"/>
                <a:gd name="connsiteX14" fmla="*/ 47625 w 314325"/>
                <a:gd name="connsiteY14" fmla="*/ 44767 h 314325"/>
                <a:gd name="connsiteX15" fmla="*/ 62865 w 314325"/>
                <a:gd name="connsiteY15" fmla="*/ 77152 h 314325"/>
                <a:gd name="connsiteX16" fmla="*/ 47625 w 314325"/>
                <a:gd name="connsiteY16" fmla="*/ 99060 h 314325"/>
                <a:gd name="connsiteX17" fmla="*/ 12383 w 314325"/>
                <a:gd name="connsiteY17" fmla="*/ 96202 h 314325"/>
                <a:gd name="connsiteX18" fmla="*/ 0 w 314325"/>
                <a:gd name="connsiteY18" fmla="*/ 143827 h 314325"/>
                <a:gd name="connsiteX19" fmla="*/ 33338 w 314325"/>
                <a:gd name="connsiteY19" fmla="*/ 159067 h 314325"/>
                <a:gd name="connsiteX20" fmla="*/ 36195 w 314325"/>
                <a:gd name="connsiteY20" fmla="*/ 184785 h 314325"/>
                <a:gd name="connsiteX21" fmla="*/ 6668 w 314325"/>
                <a:gd name="connsiteY21" fmla="*/ 205740 h 314325"/>
                <a:gd name="connsiteX22" fmla="*/ 27623 w 314325"/>
                <a:gd name="connsiteY22" fmla="*/ 249555 h 314325"/>
                <a:gd name="connsiteX23" fmla="*/ 62865 w 314325"/>
                <a:gd name="connsiteY23" fmla="*/ 240030 h 314325"/>
                <a:gd name="connsiteX24" fmla="*/ 80963 w 314325"/>
                <a:gd name="connsiteY24" fmla="*/ 258128 h 314325"/>
                <a:gd name="connsiteX25" fmla="*/ 71438 w 314325"/>
                <a:gd name="connsiteY25" fmla="*/ 293370 h 314325"/>
                <a:gd name="connsiteX26" fmla="*/ 116205 w 314325"/>
                <a:gd name="connsiteY26" fmla="*/ 314325 h 314325"/>
                <a:gd name="connsiteX27" fmla="*/ 137160 w 314325"/>
                <a:gd name="connsiteY27" fmla="*/ 283845 h 314325"/>
                <a:gd name="connsiteX28" fmla="*/ 161925 w 314325"/>
                <a:gd name="connsiteY28" fmla="*/ 285750 h 314325"/>
                <a:gd name="connsiteX29" fmla="*/ 177165 w 314325"/>
                <a:gd name="connsiteY29" fmla="*/ 319088 h 314325"/>
                <a:gd name="connsiteX30" fmla="*/ 223838 w 314325"/>
                <a:gd name="connsiteY30" fmla="*/ 306705 h 314325"/>
                <a:gd name="connsiteX31" fmla="*/ 221933 w 314325"/>
                <a:gd name="connsiteY31" fmla="*/ 287655 h 314325"/>
                <a:gd name="connsiteX32" fmla="*/ 220028 w 314325"/>
                <a:gd name="connsiteY32" fmla="*/ 269558 h 314325"/>
                <a:gd name="connsiteX33" fmla="*/ 230505 w 314325"/>
                <a:gd name="connsiteY33" fmla="*/ 262890 h 314325"/>
                <a:gd name="connsiteX34" fmla="*/ 240983 w 314325"/>
                <a:gd name="connsiteY34" fmla="*/ 255270 h 314325"/>
                <a:gd name="connsiteX35" fmla="*/ 274320 w 314325"/>
                <a:gd name="connsiteY35" fmla="*/ 271463 h 314325"/>
                <a:gd name="connsiteX36" fmla="*/ 301943 w 314325"/>
                <a:gd name="connsiteY36" fmla="*/ 231458 h 314325"/>
                <a:gd name="connsiteX37" fmla="*/ 275273 w 314325"/>
                <a:gd name="connsiteY37" fmla="*/ 205740 h 314325"/>
                <a:gd name="connsiteX38" fmla="*/ 281940 w 314325"/>
                <a:gd name="connsiteY38" fmla="*/ 181927 h 314325"/>
                <a:gd name="connsiteX39" fmla="*/ 315278 w 314325"/>
                <a:gd name="connsiteY39" fmla="*/ 167640 h 314325"/>
                <a:gd name="connsiteX40" fmla="*/ 200978 w 314325"/>
                <a:gd name="connsiteY40" fmla="*/ 220980 h 314325"/>
                <a:gd name="connsiteX41" fmla="*/ 190500 w 314325"/>
                <a:gd name="connsiteY41" fmla="*/ 226695 h 314325"/>
                <a:gd name="connsiteX42" fmla="*/ 92393 w 314325"/>
                <a:gd name="connsiteY42" fmla="*/ 201930 h 314325"/>
                <a:gd name="connsiteX43" fmla="*/ 111443 w 314325"/>
                <a:gd name="connsiteY43" fmla="*/ 93345 h 314325"/>
                <a:gd name="connsiteX44" fmla="*/ 120968 w 314325"/>
                <a:gd name="connsiteY44" fmla="*/ 87630 h 314325"/>
                <a:gd name="connsiteX45" fmla="*/ 220028 w 314325"/>
                <a:gd name="connsiteY45" fmla="*/ 112395 h 314325"/>
                <a:gd name="connsiteX46" fmla="*/ 200978 w 314325"/>
                <a:gd name="connsiteY46" fmla="*/ 22098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14325" h="314325">
                  <a:moveTo>
                    <a:pt x="315278" y="167640"/>
                  </a:moveTo>
                  <a:lnTo>
                    <a:pt x="310515" y="119063"/>
                  </a:lnTo>
                  <a:lnTo>
                    <a:pt x="274320" y="116205"/>
                  </a:lnTo>
                  <a:cubicBezTo>
                    <a:pt x="271463" y="108585"/>
                    <a:pt x="267653" y="100965"/>
                    <a:pt x="263843" y="93345"/>
                  </a:cubicBezTo>
                  <a:lnTo>
                    <a:pt x="284798" y="63817"/>
                  </a:lnTo>
                  <a:lnTo>
                    <a:pt x="250508" y="29527"/>
                  </a:lnTo>
                  <a:lnTo>
                    <a:pt x="220980" y="50483"/>
                  </a:lnTo>
                  <a:cubicBezTo>
                    <a:pt x="213360" y="45720"/>
                    <a:pt x="205740" y="42863"/>
                    <a:pt x="197168" y="40005"/>
                  </a:cubicBezTo>
                  <a:lnTo>
                    <a:pt x="194310" y="3810"/>
                  </a:lnTo>
                  <a:lnTo>
                    <a:pt x="145733" y="0"/>
                  </a:lnTo>
                  <a:lnTo>
                    <a:pt x="137160" y="35242"/>
                  </a:lnTo>
                  <a:cubicBezTo>
                    <a:pt x="128588" y="36195"/>
                    <a:pt x="120015" y="39052"/>
                    <a:pt x="112395" y="41910"/>
                  </a:cubicBezTo>
                  <a:lnTo>
                    <a:pt x="87630" y="16192"/>
                  </a:lnTo>
                  <a:lnTo>
                    <a:pt x="86678" y="17145"/>
                  </a:lnTo>
                  <a:lnTo>
                    <a:pt x="47625" y="44767"/>
                  </a:lnTo>
                  <a:lnTo>
                    <a:pt x="62865" y="77152"/>
                  </a:lnTo>
                  <a:cubicBezTo>
                    <a:pt x="57150" y="83820"/>
                    <a:pt x="52388" y="91440"/>
                    <a:pt x="47625" y="99060"/>
                  </a:cubicBezTo>
                  <a:lnTo>
                    <a:pt x="12383" y="96202"/>
                  </a:lnTo>
                  <a:lnTo>
                    <a:pt x="0" y="143827"/>
                  </a:lnTo>
                  <a:lnTo>
                    <a:pt x="33338" y="159067"/>
                  </a:lnTo>
                  <a:cubicBezTo>
                    <a:pt x="33338" y="167640"/>
                    <a:pt x="34290" y="176213"/>
                    <a:pt x="36195" y="184785"/>
                  </a:cubicBezTo>
                  <a:lnTo>
                    <a:pt x="6668" y="205740"/>
                  </a:lnTo>
                  <a:lnTo>
                    <a:pt x="27623" y="249555"/>
                  </a:lnTo>
                  <a:lnTo>
                    <a:pt x="62865" y="240030"/>
                  </a:lnTo>
                  <a:cubicBezTo>
                    <a:pt x="68580" y="246698"/>
                    <a:pt x="74295" y="252413"/>
                    <a:pt x="80963" y="258128"/>
                  </a:cubicBezTo>
                  <a:lnTo>
                    <a:pt x="71438" y="293370"/>
                  </a:lnTo>
                  <a:lnTo>
                    <a:pt x="116205" y="314325"/>
                  </a:lnTo>
                  <a:lnTo>
                    <a:pt x="137160" y="283845"/>
                  </a:lnTo>
                  <a:cubicBezTo>
                    <a:pt x="145733" y="285750"/>
                    <a:pt x="154305" y="285750"/>
                    <a:pt x="161925" y="285750"/>
                  </a:cubicBezTo>
                  <a:lnTo>
                    <a:pt x="177165" y="319088"/>
                  </a:lnTo>
                  <a:lnTo>
                    <a:pt x="223838" y="306705"/>
                  </a:lnTo>
                  <a:lnTo>
                    <a:pt x="221933" y="287655"/>
                  </a:lnTo>
                  <a:lnTo>
                    <a:pt x="220028" y="269558"/>
                  </a:lnTo>
                  <a:cubicBezTo>
                    <a:pt x="223838" y="267653"/>
                    <a:pt x="226695" y="265747"/>
                    <a:pt x="230505" y="262890"/>
                  </a:cubicBezTo>
                  <a:cubicBezTo>
                    <a:pt x="234315" y="260033"/>
                    <a:pt x="237173" y="258128"/>
                    <a:pt x="240983" y="255270"/>
                  </a:cubicBezTo>
                  <a:lnTo>
                    <a:pt x="274320" y="271463"/>
                  </a:lnTo>
                  <a:lnTo>
                    <a:pt x="301943" y="231458"/>
                  </a:lnTo>
                  <a:lnTo>
                    <a:pt x="275273" y="205740"/>
                  </a:lnTo>
                  <a:cubicBezTo>
                    <a:pt x="278130" y="198120"/>
                    <a:pt x="280035" y="189548"/>
                    <a:pt x="281940" y="181927"/>
                  </a:cubicBezTo>
                  <a:lnTo>
                    <a:pt x="315278" y="167640"/>
                  </a:lnTo>
                  <a:close/>
                  <a:moveTo>
                    <a:pt x="200978" y="220980"/>
                  </a:moveTo>
                  <a:cubicBezTo>
                    <a:pt x="198120" y="222885"/>
                    <a:pt x="194310" y="224790"/>
                    <a:pt x="190500" y="226695"/>
                  </a:cubicBezTo>
                  <a:cubicBezTo>
                    <a:pt x="156210" y="243840"/>
                    <a:pt x="114300" y="233363"/>
                    <a:pt x="92393" y="201930"/>
                  </a:cubicBezTo>
                  <a:cubicBezTo>
                    <a:pt x="67628" y="166688"/>
                    <a:pt x="76200" y="118110"/>
                    <a:pt x="111443" y="93345"/>
                  </a:cubicBezTo>
                  <a:cubicBezTo>
                    <a:pt x="114300" y="91440"/>
                    <a:pt x="118110" y="89535"/>
                    <a:pt x="120968" y="87630"/>
                  </a:cubicBezTo>
                  <a:cubicBezTo>
                    <a:pt x="155258" y="70485"/>
                    <a:pt x="197168" y="80010"/>
                    <a:pt x="220028" y="112395"/>
                  </a:cubicBezTo>
                  <a:cubicBezTo>
                    <a:pt x="244793" y="147638"/>
                    <a:pt x="236220" y="196215"/>
                    <a:pt x="200978" y="220980"/>
                  </a:cubicBezTo>
                  <a:close/>
                </a:path>
              </a:pathLst>
            </a:custGeom>
            <a:solidFill>
              <a:srgbClr val="0EC0C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2" name="Freeform: Shape 61">
              <a:extLst>
                <a:ext uri="{FF2B5EF4-FFF2-40B4-BE49-F238E27FC236}">
                  <a16:creationId xmlns:a16="http://schemas.microsoft.com/office/drawing/2014/main" id="{0E29668E-C837-47D2-9993-9337D36E9E74}"/>
                </a:ext>
              </a:extLst>
            </p:cNvPr>
            <p:cNvSpPr/>
            <p:nvPr/>
          </p:nvSpPr>
          <p:spPr>
            <a:xfrm>
              <a:off x="6517005" y="3109913"/>
              <a:ext cx="409575" cy="409575"/>
            </a:xfrm>
            <a:custGeom>
              <a:avLst/>
              <a:gdLst>
                <a:gd name="connsiteX0" fmla="*/ 409575 w 409575"/>
                <a:gd name="connsiteY0" fmla="*/ 203835 h 409575"/>
                <a:gd name="connsiteX1" fmla="*/ 409575 w 409575"/>
                <a:gd name="connsiteY1" fmla="*/ 211455 h 409575"/>
                <a:gd name="connsiteX2" fmla="*/ 408623 w 409575"/>
                <a:gd name="connsiteY2" fmla="*/ 222885 h 409575"/>
                <a:gd name="connsiteX3" fmla="*/ 407670 w 409575"/>
                <a:gd name="connsiteY3" fmla="*/ 229552 h 409575"/>
                <a:gd name="connsiteX4" fmla="*/ 385763 w 409575"/>
                <a:gd name="connsiteY4" fmla="*/ 300038 h 409575"/>
                <a:gd name="connsiteX5" fmla="*/ 380048 w 409575"/>
                <a:gd name="connsiteY5" fmla="*/ 310515 h 409575"/>
                <a:gd name="connsiteX6" fmla="*/ 259080 w 409575"/>
                <a:gd name="connsiteY6" fmla="*/ 402908 h 409575"/>
                <a:gd name="connsiteX7" fmla="*/ 220980 w 409575"/>
                <a:gd name="connsiteY7" fmla="*/ 409575 h 409575"/>
                <a:gd name="connsiteX8" fmla="*/ 209550 w 409575"/>
                <a:gd name="connsiteY8" fmla="*/ 410528 h 409575"/>
                <a:gd name="connsiteX9" fmla="*/ 199073 w 409575"/>
                <a:gd name="connsiteY9" fmla="*/ 410528 h 409575"/>
                <a:gd name="connsiteX10" fmla="*/ 187642 w 409575"/>
                <a:gd name="connsiteY10" fmla="*/ 409575 h 409575"/>
                <a:gd name="connsiteX11" fmla="*/ 180023 w 409575"/>
                <a:gd name="connsiteY11" fmla="*/ 408623 h 409575"/>
                <a:gd name="connsiteX12" fmla="*/ 149542 w 409575"/>
                <a:gd name="connsiteY12" fmla="*/ 402908 h 409575"/>
                <a:gd name="connsiteX13" fmla="*/ 28575 w 409575"/>
                <a:gd name="connsiteY13" fmla="*/ 310515 h 409575"/>
                <a:gd name="connsiteX14" fmla="*/ 22860 w 409575"/>
                <a:gd name="connsiteY14" fmla="*/ 300038 h 409575"/>
                <a:gd name="connsiteX15" fmla="*/ 8573 w 409575"/>
                <a:gd name="connsiteY15" fmla="*/ 264795 h 409575"/>
                <a:gd name="connsiteX16" fmla="*/ 8573 w 409575"/>
                <a:gd name="connsiteY16" fmla="*/ 263842 h 409575"/>
                <a:gd name="connsiteX17" fmla="*/ 5715 w 409575"/>
                <a:gd name="connsiteY17" fmla="*/ 253365 h 409575"/>
                <a:gd name="connsiteX18" fmla="*/ 0 w 409575"/>
                <a:gd name="connsiteY18" fmla="*/ 210502 h 409575"/>
                <a:gd name="connsiteX19" fmla="*/ 0 w 409575"/>
                <a:gd name="connsiteY19" fmla="*/ 200025 h 409575"/>
                <a:gd name="connsiteX20" fmla="*/ 953 w 409575"/>
                <a:gd name="connsiteY20" fmla="*/ 180975 h 409575"/>
                <a:gd name="connsiteX21" fmla="*/ 953 w 409575"/>
                <a:gd name="connsiteY21" fmla="*/ 180023 h 409575"/>
                <a:gd name="connsiteX22" fmla="*/ 1905 w 409575"/>
                <a:gd name="connsiteY22" fmla="*/ 172402 h 409575"/>
                <a:gd name="connsiteX23" fmla="*/ 20003 w 409575"/>
                <a:gd name="connsiteY23" fmla="*/ 114300 h 409575"/>
                <a:gd name="connsiteX24" fmla="*/ 25717 w 409575"/>
                <a:gd name="connsiteY24" fmla="*/ 103823 h 409575"/>
                <a:gd name="connsiteX25" fmla="*/ 149542 w 409575"/>
                <a:gd name="connsiteY25" fmla="*/ 7620 h 409575"/>
                <a:gd name="connsiteX26" fmla="*/ 187642 w 409575"/>
                <a:gd name="connsiteY26" fmla="*/ 952 h 409575"/>
                <a:gd name="connsiteX27" fmla="*/ 199073 w 409575"/>
                <a:gd name="connsiteY27" fmla="*/ 0 h 409575"/>
                <a:gd name="connsiteX28" fmla="*/ 209550 w 409575"/>
                <a:gd name="connsiteY28" fmla="*/ 0 h 409575"/>
                <a:gd name="connsiteX29" fmla="*/ 220980 w 409575"/>
                <a:gd name="connsiteY29" fmla="*/ 952 h 409575"/>
                <a:gd name="connsiteX30" fmla="*/ 228600 w 409575"/>
                <a:gd name="connsiteY30" fmla="*/ 1905 h 409575"/>
                <a:gd name="connsiteX31" fmla="*/ 259080 w 409575"/>
                <a:gd name="connsiteY31" fmla="*/ 7620 h 409575"/>
                <a:gd name="connsiteX32" fmla="*/ 381953 w 409575"/>
                <a:gd name="connsiteY32" fmla="*/ 103823 h 409575"/>
                <a:gd name="connsiteX33" fmla="*/ 387667 w 409575"/>
                <a:gd name="connsiteY33" fmla="*/ 114300 h 409575"/>
                <a:gd name="connsiteX34" fmla="*/ 388620 w 409575"/>
                <a:gd name="connsiteY34" fmla="*/ 115252 h 409575"/>
                <a:gd name="connsiteX35" fmla="*/ 395288 w 409575"/>
                <a:gd name="connsiteY35" fmla="*/ 129540 h 409575"/>
                <a:gd name="connsiteX36" fmla="*/ 405765 w 409575"/>
                <a:gd name="connsiteY36" fmla="*/ 165735 h 409575"/>
                <a:gd name="connsiteX37" fmla="*/ 409575 w 409575"/>
                <a:gd name="connsiteY37" fmla="*/ 199073 h 409575"/>
                <a:gd name="connsiteX38" fmla="*/ 409575 w 409575"/>
                <a:gd name="connsiteY38" fmla="*/ 20383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9575" h="409575">
                  <a:moveTo>
                    <a:pt x="409575" y="203835"/>
                  </a:moveTo>
                  <a:cubicBezTo>
                    <a:pt x="409575" y="206692"/>
                    <a:pt x="409575" y="208598"/>
                    <a:pt x="409575" y="211455"/>
                  </a:cubicBezTo>
                  <a:cubicBezTo>
                    <a:pt x="409575" y="215265"/>
                    <a:pt x="409575" y="219075"/>
                    <a:pt x="408623" y="222885"/>
                  </a:cubicBezTo>
                  <a:cubicBezTo>
                    <a:pt x="408623" y="224790"/>
                    <a:pt x="408623" y="227648"/>
                    <a:pt x="407670" y="229552"/>
                  </a:cubicBezTo>
                  <a:cubicBezTo>
                    <a:pt x="404813" y="255270"/>
                    <a:pt x="397192" y="279083"/>
                    <a:pt x="385763" y="300038"/>
                  </a:cubicBezTo>
                  <a:cubicBezTo>
                    <a:pt x="383858" y="303848"/>
                    <a:pt x="381953" y="306705"/>
                    <a:pt x="380048" y="310515"/>
                  </a:cubicBezTo>
                  <a:cubicBezTo>
                    <a:pt x="353378" y="355283"/>
                    <a:pt x="309563" y="388620"/>
                    <a:pt x="259080" y="402908"/>
                  </a:cubicBezTo>
                  <a:cubicBezTo>
                    <a:pt x="246698" y="406717"/>
                    <a:pt x="234315" y="408623"/>
                    <a:pt x="220980" y="409575"/>
                  </a:cubicBezTo>
                  <a:cubicBezTo>
                    <a:pt x="217170" y="409575"/>
                    <a:pt x="213360" y="410528"/>
                    <a:pt x="209550" y="410528"/>
                  </a:cubicBezTo>
                  <a:cubicBezTo>
                    <a:pt x="206692" y="410528"/>
                    <a:pt x="202883" y="410528"/>
                    <a:pt x="199073" y="410528"/>
                  </a:cubicBezTo>
                  <a:cubicBezTo>
                    <a:pt x="195263" y="410528"/>
                    <a:pt x="191453" y="410528"/>
                    <a:pt x="187642" y="409575"/>
                  </a:cubicBezTo>
                  <a:cubicBezTo>
                    <a:pt x="184785" y="409575"/>
                    <a:pt x="182880" y="409575"/>
                    <a:pt x="180023" y="408623"/>
                  </a:cubicBezTo>
                  <a:cubicBezTo>
                    <a:pt x="169545" y="407670"/>
                    <a:pt x="160020" y="405765"/>
                    <a:pt x="149542" y="402908"/>
                  </a:cubicBezTo>
                  <a:cubicBezTo>
                    <a:pt x="98108" y="388620"/>
                    <a:pt x="55245" y="355283"/>
                    <a:pt x="28575" y="310515"/>
                  </a:cubicBezTo>
                  <a:cubicBezTo>
                    <a:pt x="26670" y="307658"/>
                    <a:pt x="24765" y="303848"/>
                    <a:pt x="22860" y="300038"/>
                  </a:cubicBezTo>
                  <a:cubicBezTo>
                    <a:pt x="17145" y="288608"/>
                    <a:pt x="12383" y="277178"/>
                    <a:pt x="8573" y="264795"/>
                  </a:cubicBezTo>
                  <a:cubicBezTo>
                    <a:pt x="8573" y="264795"/>
                    <a:pt x="8573" y="263842"/>
                    <a:pt x="8573" y="263842"/>
                  </a:cubicBezTo>
                  <a:cubicBezTo>
                    <a:pt x="7620" y="260033"/>
                    <a:pt x="6667" y="257175"/>
                    <a:pt x="5715" y="253365"/>
                  </a:cubicBezTo>
                  <a:cubicBezTo>
                    <a:pt x="1905" y="239077"/>
                    <a:pt x="0" y="224790"/>
                    <a:pt x="0" y="210502"/>
                  </a:cubicBezTo>
                  <a:cubicBezTo>
                    <a:pt x="0" y="206692"/>
                    <a:pt x="0" y="203835"/>
                    <a:pt x="0" y="200025"/>
                  </a:cubicBezTo>
                  <a:cubicBezTo>
                    <a:pt x="0" y="193358"/>
                    <a:pt x="953" y="187642"/>
                    <a:pt x="953" y="180975"/>
                  </a:cubicBezTo>
                  <a:cubicBezTo>
                    <a:pt x="953" y="180975"/>
                    <a:pt x="953" y="180023"/>
                    <a:pt x="953" y="180023"/>
                  </a:cubicBezTo>
                  <a:cubicBezTo>
                    <a:pt x="953" y="177165"/>
                    <a:pt x="1905" y="174308"/>
                    <a:pt x="1905" y="172402"/>
                  </a:cubicBezTo>
                  <a:cubicBezTo>
                    <a:pt x="4763" y="151448"/>
                    <a:pt x="11430" y="132398"/>
                    <a:pt x="20003" y="114300"/>
                  </a:cubicBezTo>
                  <a:cubicBezTo>
                    <a:pt x="21908" y="110490"/>
                    <a:pt x="23813" y="107632"/>
                    <a:pt x="25717" y="103823"/>
                  </a:cubicBezTo>
                  <a:cubicBezTo>
                    <a:pt x="52388" y="57150"/>
                    <a:pt x="97155" y="21907"/>
                    <a:pt x="149542" y="7620"/>
                  </a:cubicBezTo>
                  <a:cubicBezTo>
                    <a:pt x="161925" y="3810"/>
                    <a:pt x="174308" y="1905"/>
                    <a:pt x="187642" y="952"/>
                  </a:cubicBezTo>
                  <a:cubicBezTo>
                    <a:pt x="191453" y="952"/>
                    <a:pt x="195263" y="0"/>
                    <a:pt x="199073" y="0"/>
                  </a:cubicBezTo>
                  <a:cubicBezTo>
                    <a:pt x="201930" y="0"/>
                    <a:pt x="205740" y="0"/>
                    <a:pt x="209550" y="0"/>
                  </a:cubicBezTo>
                  <a:cubicBezTo>
                    <a:pt x="213360" y="0"/>
                    <a:pt x="217170" y="0"/>
                    <a:pt x="220980" y="952"/>
                  </a:cubicBezTo>
                  <a:cubicBezTo>
                    <a:pt x="223838" y="952"/>
                    <a:pt x="225742" y="952"/>
                    <a:pt x="228600" y="1905"/>
                  </a:cubicBezTo>
                  <a:cubicBezTo>
                    <a:pt x="239078" y="2857"/>
                    <a:pt x="249555" y="4763"/>
                    <a:pt x="259080" y="7620"/>
                  </a:cubicBezTo>
                  <a:cubicBezTo>
                    <a:pt x="312420" y="21907"/>
                    <a:pt x="356235" y="57150"/>
                    <a:pt x="381953" y="103823"/>
                  </a:cubicBezTo>
                  <a:cubicBezTo>
                    <a:pt x="383858" y="106680"/>
                    <a:pt x="385763" y="110490"/>
                    <a:pt x="387667" y="114300"/>
                  </a:cubicBezTo>
                  <a:cubicBezTo>
                    <a:pt x="387667" y="114300"/>
                    <a:pt x="387667" y="115252"/>
                    <a:pt x="388620" y="115252"/>
                  </a:cubicBezTo>
                  <a:cubicBezTo>
                    <a:pt x="390525" y="120015"/>
                    <a:pt x="393383" y="124777"/>
                    <a:pt x="395288" y="129540"/>
                  </a:cubicBezTo>
                  <a:cubicBezTo>
                    <a:pt x="400050" y="140970"/>
                    <a:pt x="402908" y="153352"/>
                    <a:pt x="405765" y="165735"/>
                  </a:cubicBezTo>
                  <a:cubicBezTo>
                    <a:pt x="407670" y="177165"/>
                    <a:pt x="408623" y="187642"/>
                    <a:pt x="409575" y="199073"/>
                  </a:cubicBezTo>
                  <a:cubicBezTo>
                    <a:pt x="409575" y="201930"/>
                    <a:pt x="409575" y="202883"/>
                    <a:pt x="409575" y="203835"/>
                  </a:cubicBezTo>
                  <a:close/>
                </a:path>
              </a:pathLst>
            </a:custGeom>
            <a:solidFill>
              <a:srgbClr val="17C5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3" name="Freeform: Shape 62">
              <a:extLst>
                <a:ext uri="{FF2B5EF4-FFF2-40B4-BE49-F238E27FC236}">
                  <a16:creationId xmlns:a16="http://schemas.microsoft.com/office/drawing/2014/main" id="{A56B57A1-2712-4B49-9F3E-DB7315089BEB}"/>
                </a:ext>
              </a:extLst>
            </p:cNvPr>
            <p:cNvSpPr/>
            <p:nvPr/>
          </p:nvSpPr>
          <p:spPr>
            <a:xfrm>
              <a:off x="6518550" y="3111318"/>
              <a:ext cx="390525" cy="361950"/>
            </a:xfrm>
            <a:custGeom>
              <a:avLst/>
              <a:gdLst>
                <a:gd name="connsiteX0" fmla="*/ 391838 w 390525"/>
                <a:gd name="connsiteY0" fmla="*/ 187190 h 361950"/>
                <a:gd name="connsiteX1" fmla="*/ 165143 w 390525"/>
                <a:gd name="connsiteY1" fmla="*/ 365307 h 361950"/>
                <a:gd name="connsiteX2" fmla="*/ 6075 w 390525"/>
                <a:gd name="connsiteY2" fmla="*/ 251960 h 361950"/>
                <a:gd name="connsiteX3" fmla="*/ 1313 w 390525"/>
                <a:gd name="connsiteY3" fmla="*/ 179570 h 361950"/>
                <a:gd name="connsiteX4" fmla="*/ 228008 w 390525"/>
                <a:gd name="connsiteY4" fmla="*/ 1452 h 361950"/>
                <a:gd name="connsiteX5" fmla="*/ 387075 w 390525"/>
                <a:gd name="connsiteY5" fmla="*/ 114800 h 361950"/>
                <a:gd name="connsiteX6" fmla="*/ 391838 w 390525"/>
                <a:gd name="connsiteY6" fmla="*/ 18719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361950">
                  <a:moveTo>
                    <a:pt x="391838" y="187190"/>
                  </a:moveTo>
                  <a:cubicBezTo>
                    <a:pt x="378503" y="298632"/>
                    <a:pt x="277538" y="378642"/>
                    <a:pt x="165143" y="365307"/>
                  </a:cubicBezTo>
                  <a:cubicBezTo>
                    <a:pt x="93705" y="356735"/>
                    <a:pt x="34650" y="311967"/>
                    <a:pt x="6075" y="251960"/>
                  </a:cubicBezTo>
                  <a:cubicBezTo>
                    <a:pt x="360" y="229100"/>
                    <a:pt x="-1545" y="204335"/>
                    <a:pt x="1313" y="179570"/>
                  </a:cubicBezTo>
                  <a:cubicBezTo>
                    <a:pt x="14648" y="68127"/>
                    <a:pt x="115613" y="-11883"/>
                    <a:pt x="228008" y="1452"/>
                  </a:cubicBezTo>
                  <a:cubicBezTo>
                    <a:pt x="299445" y="10025"/>
                    <a:pt x="358500" y="54792"/>
                    <a:pt x="387075" y="114800"/>
                  </a:cubicBezTo>
                  <a:cubicBezTo>
                    <a:pt x="392790" y="138612"/>
                    <a:pt x="394695" y="162425"/>
                    <a:pt x="391838" y="187190"/>
                  </a:cubicBezTo>
                  <a:close/>
                </a:path>
              </a:pathLst>
            </a:custGeom>
            <a:solidFill>
              <a:srgbClr val="0EC0C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4" name="Freeform: Shape 63">
              <a:extLst>
                <a:ext uri="{FF2B5EF4-FFF2-40B4-BE49-F238E27FC236}">
                  <a16:creationId xmlns:a16="http://schemas.microsoft.com/office/drawing/2014/main" id="{C9473936-1BED-44F1-8272-15C2F1DD4E5D}"/>
                </a:ext>
              </a:extLst>
            </p:cNvPr>
            <p:cNvSpPr/>
            <p:nvPr/>
          </p:nvSpPr>
          <p:spPr>
            <a:xfrm>
              <a:off x="6516053" y="3111818"/>
              <a:ext cx="409575" cy="400050"/>
            </a:xfrm>
            <a:custGeom>
              <a:avLst/>
              <a:gdLst>
                <a:gd name="connsiteX0" fmla="*/ 410527 w 409575"/>
                <a:gd name="connsiteY0" fmla="*/ 209550 h 400050"/>
                <a:gd name="connsiteX1" fmla="*/ 410527 w 409575"/>
                <a:gd name="connsiteY1" fmla="*/ 199072 h 400050"/>
                <a:gd name="connsiteX2" fmla="*/ 339090 w 409575"/>
                <a:gd name="connsiteY2" fmla="*/ 199072 h 400050"/>
                <a:gd name="connsiteX3" fmla="*/ 326707 w 409575"/>
                <a:gd name="connsiteY3" fmla="*/ 113347 h 400050"/>
                <a:gd name="connsiteX4" fmla="*/ 388620 w 409575"/>
                <a:gd name="connsiteY4" fmla="*/ 113347 h 400050"/>
                <a:gd name="connsiteX5" fmla="*/ 382905 w 409575"/>
                <a:gd name="connsiteY5" fmla="*/ 102870 h 400050"/>
                <a:gd name="connsiteX6" fmla="*/ 322897 w 409575"/>
                <a:gd name="connsiteY6" fmla="*/ 102870 h 400050"/>
                <a:gd name="connsiteX7" fmla="*/ 300038 w 409575"/>
                <a:gd name="connsiteY7" fmla="*/ 52388 h 400050"/>
                <a:gd name="connsiteX8" fmla="*/ 260032 w 409575"/>
                <a:gd name="connsiteY8" fmla="*/ 6668 h 400050"/>
                <a:gd name="connsiteX9" fmla="*/ 229552 w 409575"/>
                <a:gd name="connsiteY9" fmla="*/ 952 h 400050"/>
                <a:gd name="connsiteX10" fmla="*/ 221932 w 409575"/>
                <a:gd name="connsiteY10" fmla="*/ 0 h 400050"/>
                <a:gd name="connsiteX11" fmla="*/ 312420 w 409575"/>
                <a:gd name="connsiteY11" fmla="*/ 102870 h 400050"/>
                <a:gd name="connsiteX12" fmla="*/ 210502 w 409575"/>
                <a:gd name="connsiteY12" fmla="*/ 102870 h 400050"/>
                <a:gd name="connsiteX13" fmla="*/ 210502 w 409575"/>
                <a:gd name="connsiteY13" fmla="*/ 0 h 400050"/>
                <a:gd name="connsiteX14" fmla="*/ 200025 w 409575"/>
                <a:gd name="connsiteY14" fmla="*/ 0 h 400050"/>
                <a:gd name="connsiteX15" fmla="*/ 200025 w 409575"/>
                <a:gd name="connsiteY15" fmla="*/ 102870 h 400050"/>
                <a:gd name="connsiteX16" fmla="*/ 98107 w 409575"/>
                <a:gd name="connsiteY16" fmla="*/ 102870 h 400050"/>
                <a:gd name="connsiteX17" fmla="*/ 188595 w 409575"/>
                <a:gd name="connsiteY17" fmla="*/ 0 h 400050"/>
                <a:gd name="connsiteX18" fmla="*/ 150495 w 409575"/>
                <a:gd name="connsiteY18" fmla="*/ 6668 h 400050"/>
                <a:gd name="connsiteX19" fmla="*/ 110490 w 409575"/>
                <a:gd name="connsiteY19" fmla="*/ 52388 h 400050"/>
                <a:gd name="connsiteX20" fmla="*/ 87630 w 409575"/>
                <a:gd name="connsiteY20" fmla="*/ 102870 h 400050"/>
                <a:gd name="connsiteX21" fmla="*/ 27622 w 409575"/>
                <a:gd name="connsiteY21" fmla="*/ 102870 h 400050"/>
                <a:gd name="connsiteX22" fmla="*/ 21907 w 409575"/>
                <a:gd name="connsiteY22" fmla="*/ 113347 h 400050"/>
                <a:gd name="connsiteX23" fmla="*/ 83820 w 409575"/>
                <a:gd name="connsiteY23" fmla="*/ 113347 h 400050"/>
                <a:gd name="connsiteX24" fmla="*/ 71438 w 409575"/>
                <a:gd name="connsiteY24" fmla="*/ 199072 h 400050"/>
                <a:gd name="connsiteX25" fmla="*/ 0 w 409575"/>
                <a:gd name="connsiteY25" fmla="*/ 199072 h 400050"/>
                <a:gd name="connsiteX26" fmla="*/ 0 w 409575"/>
                <a:gd name="connsiteY26" fmla="*/ 209550 h 400050"/>
                <a:gd name="connsiteX27" fmla="*/ 71438 w 409575"/>
                <a:gd name="connsiteY27" fmla="*/ 209550 h 400050"/>
                <a:gd name="connsiteX28" fmla="*/ 84772 w 409575"/>
                <a:gd name="connsiteY28" fmla="*/ 299085 h 400050"/>
                <a:gd name="connsiteX29" fmla="*/ 22860 w 409575"/>
                <a:gd name="connsiteY29" fmla="*/ 299085 h 400050"/>
                <a:gd name="connsiteX30" fmla="*/ 28575 w 409575"/>
                <a:gd name="connsiteY30" fmla="*/ 309562 h 400050"/>
                <a:gd name="connsiteX31" fmla="*/ 87630 w 409575"/>
                <a:gd name="connsiteY31" fmla="*/ 309562 h 400050"/>
                <a:gd name="connsiteX32" fmla="*/ 109538 w 409575"/>
                <a:gd name="connsiteY32" fmla="*/ 356235 h 400050"/>
                <a:gd name="connsiteX33" fmla="*/ 149542 w 409575"/>
                <a:gd name="connsiteY33" fmla="*/ 401955 h 400050"/>
                <a:gd name="connsiteX34" fmla="*/ 180022 w 409575"/>
                <a:gd name="connsiteY34" fmla="*/ 407670 h 400050"/>
                <a:gd name="connsiteX35" fmla="*/ 187642 w 409575"/>
                <a:gd name="connsiteY35" fmla="*/ 408622 h 400050"/>
                <a:gd name="connsiteX36" fmla="*/ 140017 w 409575"/>
                <a:gd name="connsiteY36" fmla="*/ 381000 h 400050"/>
                <a:gd name="connsiteX37" fmla="*/ 98107 w 409575"/>
                <a:gd name="connsiteY37" fmla="*/ 310515 h 400050"/>
                <a:gd name="connsiteX38" fmla="*/ 198120 w 409575"/>
                <a:gd name="connsiteY38" fmla="*/ 310515 h 400050"/>
                <a:gd name="connsiteX39" fmla="*/ 198120 w 409575"/>
                <a:gd name="connsiteY39" fmla="*/ 409575 h 400050"/>
                <a:gd name="connsiteX40" fmla="*/ 208597 w 409575"/>
                <a:gd name="connsiteY40" fmla="*/ 409575 h 400050"/>
                <a:gd name="connsiteX41" fmla="*/ 208597 w 409575"/>
                <a:gd name="connsiteY41" fmla="*/ 308610 h 400050"/>
                <a:gd name="connsiteX42" fmla="*/ 308610 w 409575"/>
                <a:gd name="connsiteY42" fmla="*/ 308610 h 400050"/>
                <a:gd name="connsiteX43" fmla="*/ 219075 w 409575"/>
                <a:gd name="connsiteY43" fmla="*/ 407670 h 400050"/>
                <a:gd name="connsiteX44" fmla="*/ 257175 w 409575"/>
                <a:gd name="connsiteY44" fmla="*/ 401003 h 400050"/>
                <a:gd name="connsiteX45" fmla="*/ 297180 w 409575"/>
                <a:gd name="connsiteY45" fmla="*/ 355283 h 400050"/>
                <a:gd name="connsiteX46" fmla="*/ 319088 w 409575"/>
                <a:gd name="connsiteY46" fmla="*/ 308610 h 400050"/>
                <a:gd name="connsiteX47" fmla="*/ 378142 w 409575"/>
                <a:gd name="connsiteY47" fmla="*/ 308610 h 400050"/>
                <a:gd name="connsiteX48" fmla="*/ 383857 w 409575"/>
                <a:gd name="connsiteY48" fmla="*/ 298133 h 400050"/>
                <a:gd name="connsiteX49" fmla="*/ 321945 w 409575"/>
                <a:gd name="connsiteY49" fmla="*/ 298133 h 400050"/>
                <a:gd name="connsiteX50" fmla="*/ 335280 w 409575"/>
                <a:gd name="connsiteY50" fmla="*/ 208597 h 400050"/>
                <a:gd name="connsiteX51" fmla="*/ 410527 w 409575"/>
                <a:gd name="connsiteY51" fmla="*/ 208597 h 400050"/>
                <a:gd name="connsiteX52" fmla="*/ 201930 w 409575"/>
                <a:gd name="connsiteY52" fmla="*/ 299085 h 400050"/>
                <a:gd name="connsiteX53" fmla="*/ 98107 w 409575"/>
                <a:gd name="connsiteY53" fmla="*/ 299085 h 400050"/>
                <a:gd name="connsiteX54" fmla="*/ 83820 w 409575"/>
                <a:gd name="connsiteY54" fmla="*/ 209550 h 400050"/>
                <a:gd name="connsiteX55" fmla="*/ 200977 w 409575"/>
                <a:gd name="connsiteY55" fmla="*/ 209550 h 400050"/>
                <a:gd name="connsiteX56" fmla="*/ 200977 w 409575"/>
                <a:gd name="connsiteY56" fmla="*/ 299085 h 400050"/>
                <a:gd name="connsiteX57" fmla="*/ 201930 w 409575"/>
                <a:gd name="connsiteY57" fmla="*/ 199072 h 400050"/>
                <a:gd name="connsiteX58" fmla="*/ 84772 w 409575"/>
                <a:gd name="connsiteY58" fmla="*/ 199072 h 400050"/>
                <a:gd name="connsiteX59" fmla="*/ 88582 w 409575"/>
                <a:gd name="connsiteY59" fmla="*/ 154305 h 400050"/>
                <a:gd name="connsiteX60" fmla="*/ 97155 w 409575"/>
                <a:gd name="connsiteY60" fmla="*/ 113347 h 400050"/>
                <a:gd name="connsiteX61" fmla="*/ 201930 w 409575"/>
                <a:gd name="connsiteY61" fmla="*/ 113347 h 400050"/>
                <a:gd name="connsiteX62" fmla="*/ 201930 w 409575"/>
                <a:gd name="connsiteY62" fmla="*/ 199072 h 400050"/>
                <a:gd name="connsiteX63" fmla="*/ 315277 w 409575"/>
                <a:gd name="connsiteY63" fmla="*/ 299085 h 400050"/>
                <a:gd name="connsiteX64" fmla="*/ 211455 w 409575"/>
                <a:gd name="connsiteY64" fmla="*/ 299085 h 400050"/>
                <a:gd name="connsiteX65" fmla="*/ 211455 w 409575"/>
                <a:gd name="connsiteY65" fmla="*/ 209550 h 400050"/>
                <a:gd name="connsiteX66" fmla="*/ 328613 w 409575"/>
                <a:gd name="connsiteY66" fmla="*/ 209550 h 400050"/>
                <a:gd name="connsiteX67" fmla="*/ 315277 w 409575"/>
                <a:gd name="connsiteY67" fmla="*/ 299085 h 400050"/>
                <a:gd name="connsiteX68" fmla="*/ 211455 w 409575"/>
                <a:gd name="connsiteY68" fmla="*/ 199072 h 400050"/>
                <a:gd name="connsiteX69" fmla="*/ 211455 w 409575"/>
                <a:gd name="connsiteY69" fmla="*/ 113347 h 400050"/>
                <a:gd name="connsiteX70" fmla="*/ 316230 w 409575"/>
                <a:gd name="connsiteY70" fmla="*/ 113347 h 400050"/>
                <a:gd name="connsiteX71" fmla="*/ 328613 w 409575"/>
                <a:gd name="connsiteY71" fmla="*/ 199072 h 400050"/>
                <a:gd name="connsiteX72" fmla="*/ 211455 w 409575"/>
                <a:gd name="connsiteY72" fmla="*/ 19907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09575" h="400050">
                  <a:moveTo>
                    <a:pt x="410527" y="209550"/>
                  </a:moveTo>
                  <a:cubicBezTo>
                    <a:pt x="410527" y="205740"/>
                    <a:pt x="410527" y="202883"/>
                    <a:pt x="410527" y="199072"/>
                  </a:cubicBezTo>
                  <a:lnTo>
                    <a:pt x="339090" y="199072"/>
                  </a:lnTo>
                  <a:cubicBezTo>
                    <a:pt x="339090" y="168593"/>
                    <a:pt x="334327" y="140018"/>
                    <a:pt x="326707" y="113347"/>
                  </a:cubicBezTo>
                  <a:lnTo>
                    <a:pt x="388620" y="113347"/>
                  </a:lnTo>
                  <a:cubicBezTo>
                    <a:pt x="386715" y="109538"/>
                    <a:pt x="384810" y="106680"/>
                    <a:pt x="382905" y="102870"/>
                  </a:cubicBezTo>
                  <a:lnTo>
                    <a:pt x="322897" y="102870"/>
                  </a:lnTo>
                  <a:cubicBezTo>
                    <a:pt x="317182" y="84772"/>
                    <a:pt x="309563" y="67627"/>
                    <a:pt x="300038" y="52388"/>
                  </a:cubicBezTo>
                  <a:cubicBezTo>
                    <a:pt x="288607" y="33338"/>
                    <a:pt x="274320" y="18097"/>
                    <a:pt x="260032" y="6668"/>
                  </a:cubicBezTo>
                  <a:cubicBezTo>
                    <a:pt x="250507" y="3810"/>
                    <a:pt x="240030" y="1905"/>
                    <a:pt x="229552" y="952"/>
                  </a:cubicBezTo>
                  <a:cubicBezTo>
                    <a:pt x="226695" y="952"/>
                    <a:pt x="224790" y="0"/>
                    <a:pt x="221932" y="0"/>
                  </a:cubicBezTo>
                  <a:cubicBezTo>
                    <a:pt x="260985" y="8572"/>
                    <a:pt x="294322" y="47625"/>
                    <a:pt x="312420" y="102870"/>
                  </a:cubicBezTo>
                  <a:lnTo>
                    <a:pt x="210502" y="102870"/>
                  </a:lnTo>
                  <a:lnTo>
                    <a:pt x="210502" y="0"/>
                  </a:lnTo>
                  <a:cubicBezTo>
                    <a:pt x="207645" y="0"/>
                    <a:pt x="203835" y="0"/>
                    <a:pt x="200025" y="0"/>
                  </a:cubicBezTo>
                  <a:lnTo>
                    <a:pt x="200025" y="102870"/>
                  </a:lnTo>
                  <a:lnTo>
                    <a:pt x="98107" y="102870"/>
                  </a:lnTo>
                  <a:cubicBezTo>
                    <a:pt x="116205" y="47625"/>
                    <a:pt x="149542" y="8572"/>
                    <a:pt x="188595" y="0"/>
                  </a:cubicBezTo>
                  <a:cubicBezTo>
                    <a:pt x="175260" y="952"/>
                    <a:pt x="162877" y="2857"/>
                    <a:pt x="150495" y="6668"/>
                  </a:cubicBezTo>
                  <a:cubicBezTo>
                    <a:pt x="135255" y="17145"/>
                    <a:pt x="121920" y="32385"/>
                    <a:pt x="110490" y="52388"/>
                  </a:cubicBezTo>
                  <a:cubicBezTo>
                    <a:pt x="100965" y="67627"/>
                    <a:pt x="93345" y="84772"/>
                    <a:pt x="87630" y="102870"/>
                  </a:cubicBezTo>
                  <a:lnTo>
                    <a:pt x="27622" y="102870"/>
                  </a:lnTo>
                  <a:cubicBezTo>
                    <a:pt x="25717" y="105727"/>
                    <a:pt x="23813" y="109538"/>
                    <a:pt x="21907" y="113347"/>
                  </a:cubicBezTo>
                  <a:lnTo>
                    <a:pt x="83820" y="113347"/>
                  </a:lnTo>
                  <a:cubicBezTo>
                    <a:pt x="76200" y="140018"/>
                    <a:pt x="72390" y="168593"/>
                    <a:pt x="71438" y="199072"/>
                  </a:cubicBezTo>
                  <a:lnTo>
                    <a:pt x="0" y="199072"/>
                  </a:lnTo>
                  <a:cubicBezTo>
                    <a:pt x="0" y="202883"/>
                    <a:pt x="0" y="205740"/>
                    <a:pt x="0" y="209550"/>
                  </a:cubicBezTo>
                  <a:lnTo>
                    <a:pt x="71438" y="209550"/>
                  </a:lnTo>
                  <a:cubicBezTo>
                    <a:pt x="71438" y="240983"/>
                    <a:pt x="76200" y="271462"/>
                    <a:pt x="84772" y="299085"/>
                  </a:cubicBezTo>
                  <a:lnTo>
                    <a:pt x="22860" y="299085"/>
                  </a:lnTo>
                  <a:cubicBezTo>
                    <a:pt x="24765" y="302895"/>
                    <a:pt x="26670" y="305753"/>
                    <a:pt x="28575" y="309562"/>
                  </a:cubicBezTo>
                  <a:lnTo>
                    <a:pt x="87630" y="309562"/>
                  </a:lnTo>
                  <a:cubicBezTo>
                    <a:pt x="93345" y="326708"/>
                    <a:pt x="100965" y="341947"/>
                    <a:pt x="109538" y="356235"/>
                  </a:cubicBezTo>
                  <a:cubicBezTo>
                    <a:pt x="120967" y="375285"/>
                    <a:pt x="135255" y="390525"/>
                    <a:pt x="149542" y="401955"/>
                  </a:cubicBezTo>
                  <a:cubicBezTo>
                    <a:pt x="159067" y="404812"/>
                    <a:pt x="169545" y="406718"/>
                    <a:pt x="180022" y="407670"/>
                  </a:cubicBezTo>
                  <a:cubicBezTo>
                    <a:pt x="182880" y="407670"/>
                    <a:pt x="184785" y="408622"/>
                    <a:pt x="187642" y="408622"/>
                  </a:cubicBezTo>
                  <a:cubicBezTo>
                    <a:pt x="170497" y="404812"/>
                    <a:pt x="154305" y="395287"/>
                    <a:pt x="140017" y="381000"/>
                  </a:cubicBezTo>
                  <a:cubicBezTo>
                    <a:pt x="122872" y="363855"/>
                    <a:pt x="108585" y="339090"/>
                    <a:pt x="98107" y="310515"/>
                  </a:cubicBezTo>
                  <a:lnTo>
                    <a:pt x="198120" y="310515"/>
                  </a:lnTo>
                  <a:lnTo>
                    <a:pt x="198120" y="409575"/>
                  </a:lnTo>
                  <a:cubicBezTo>
                    <a:pt x="200977" y="409575"/>
                    <a:pt x="204788" y="409575"/>
                    <a:pt x="208597" y="409575"/>
                  </a:cubicBezTo>
                  <a:lnTo>
                    <a:pt x="208597" y="308610"/>
                  </a:lnTo>
                  <a:lnTo>
                    <a:pt x="308610" y="308610"/>
                  </a:lnTo>
                  <a:cubicBezTo>
                    <a:pt x="289560" y="360997"/>
                    <a:pt x="257175" y="399097"/>
                    <a:pt x="219075" y="407670"/>
                  </a:cubicBezTo>
                  <a:cubicBezTo>
                    <a:pt x="232410" y="406718"/>
                    <a:pt x="244792" y="404812"/>
                    <a:pt x="257175" y="401003"/>
                  </a:cubicBezTo>
                  <a:cubicBezTo>
                    <a:pt x="272415" y="390525"/>
                    <a:pt x="285750" y="375285"/>
                    <a:pt x="297180" y="355283"/>
                  </a:cubicBezTo>
                  <a:cubicBezTo>
                    <a:pt x="305752" y="340995"/>
                    <a:pt x="313372" y="325755"/>
                    <a:pt x="319088" y="308610"/>
                  </a:cubicBezTo>
                  <a:lnTo>
                    <a:pt x="378142" y="308610"/>
                  </a:lnTo>
                  <a:cubicBezTo>
                    <a:pt x="380047" y="305753"/>
                    <a:pt x="381952" y="301943"/>
                    <a:pt x="383857" y="298133"/>
                  </a:cubicBezTo>
                  <a:lnTo>
                    <a:pt x="321945" y="298133"/>
                  </a:lnTo>
                  <a:cubicBezTo>
                    <a:pt x="330517" y="270510"/>
                    <a:pt x="335280" y="240030"/>
                    <a:pt x="335280" y="208597"/>
                  </a:cubicBezTo>
                  <a:lnTo>
                    <a:pt x="410527" y="208597"/>
                  </a:lnTo>
                  <a:close/>
                  <a:moveTo>
                    <a:pt x="201930" y="299085"/>
                  </a:moveTo>
                  <a:lnTo>
                    <a:pt x="98107" y="299085"/>
                  </a:lnTo>
                  <a:cubicBezTo>
                    <a:pt x="89535" y="272415"/>
                    <a:pt x="84772" y="241935"/>
                    <a:pt x="83820" y="209550"/>
                  </a:cubicBezTo>
                  <a:lnTo>
                    <a:pt x="200977" y="209550"/>
                  </a:lnTo>
                  <a:lnTo>
                    <a:pt x="200977" y="299085"/>
                  </a:lnTo>
                  <a:close/>
                  <a:moveTo>
                    <a:pt x="201930" y="199072"/>
                  </a:moveTo>
                  <a:lnTo>
                    <a:pt x="84772" y="199072"/>
                  </a:lnTo>
                  <a:cubicBezTo>
                    <a:pt x="84772" y="183833"/>
                    <a:pt x="86677" y="168593"/>
                    <a:pt x="88582" y="154305"/>
                  </a:cubicBezTo>
                  <a:cubicBezTo>
                    <a:pt x="90488" y="140018"/>
                    <a:pt x="93345" y="126682"/>
                    <a:pt x="97155" y="113347"/>
                  </a:cubicBezTo>
                  <a:lnTo>
                    <a:pt x="201930" y="113347"/>
                  </a:lnTo>
                  <a:lnTo>
                    <a:pt x="201930" y="199072"/>
                  </a:lnTo>
                  <a:close/>
                  <a:moveTo>
                    <a:pt x="315277" y="299085"/>
                  </a:moveTo>
                  <a:lnTo>
                    <a:pt x="211455" y="299085"/>
                  </a:lnTo>
                  <a:lnTo>
                    <a:pt x="211455" y="209550"/>
                  </a:lnTo>
                  <a:lnTo>
                    <a:pt x="328613" y="209550"/>
                  </a:lnTo>
                  <a:cubicBezTo>
                    <a:pt x="328613" y="241935"/>
                    <a:pt x="323850" y="271462"/>
                    <a:pt x="315277" y="299085"/>
                  </a:cubicBezTo>
                  <a:close/>
                  <a:moveTo>
                    <a:pt x="211455" y="199072"/>
                  </a:moveTo>
                  <a:lnTo>
                    <a:pt x="211455" y="113347"/>
                  </a:lnTo>
                  <a:lnTo>
                    <a:pt x="316230" y="113347"/>
                  </a:lnTo>
                  <a:cubicBezTo>
                    <a:pt x="323850" y="139065"/>
                    <a:pt x="328613" y="168593"/>
                    <a:pt x="328613" y="199072"/>
                  </a:cubicBezTo>
                  <a:lnTo>
                    <a:pt x="211455" y="199072"/>
                  </a:lnTo>
                  <a:close/>
                </a:path>
              </a:pathLst>
            </a:custGeom>
            <a:solidFill>
              <a:srgbClr val="22DDD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5" name="Freeform: Shape 64">
              <a:extLst>
                <a:ext uri="{FF2B5EF4-FFF2-40B4-BE49-F238E27FC236}">
                  <a16:creationId xmlns:a16="http://schemas.microsoft.com/office/drawing/2014/main" id="{F3CD880F-8204-4E6E-9A39-2D110CDC8A44}"/>
                </a:ext>
              </a:extLst>
            </p:cNvPr>
            <p:cNvSpPr/>
            <p:nvPr/>
          </p:nvSpPr>
          <p:spPr>
            <a:xfrm>
              <a:off x="6543166" y="3132698"/>
              <a:ext cx="295275" cy="276225"/>
            </a:xfrm>
            <a:custGeom>
              <a:avLst/>
              <a:gdLst>
                <a:gd name="connsiteX0" fmla="*/ 300547 w 295275"/>
                <a:gd name="connsiteY0" fmla="*/ 56272 h 276225"/>
                <a:gd name="connsiteX1" fmla="*/ 35752 w 295275"/>
                <a:gd name="connsiteY1" fmla="*/ 278205 h 276225"/>
                <a:gd name="connsiteX2" fmla="*/ 300547 w 295275"/>
                <a:gd name="connsiteY2" fmla="*/ 56272 h 276225"/>
              </a:gdLst>
              <a:ahLst/>
              <a:cxnLst>
                <a:cxn ang="0">
                  <a:pos x="connsiteX0" y="connsiteY0"/>
                </a:cxn>
                <a:cxn ang="0">
                  <a:pos x="connsiteX1" y="connsiteY1"/>
                </a:cxn>
                <a:cxn ang="0">
                  <a:pos x="connsiteX2" y="connsiteY2"/>
                </a:cxn>
              </a:cxnLst>
              <a:rect l="l" t="t" r="r" b="b"/>
              <a:pathLst>
                <a:path w="295275" h="276225">
                  <a:moveTo>
                    <a:pt x="300547" y="56272"/>
                  </a:moveTo>
                  <a:cubicBezTo>
                    <a:pt x="151957" y="-23738"/>
                    <a:pt x="-20446" y="126757"/>
                    <a:pt x="35752" y="278205"/>
                  </a:cubicBezTo>
                  <a:cubicBezTo>
                    <a:pt x="-91883" y="105802"/>
                    <a:pt x="151957" y="-101843"/>
                    <a:pt x="300547" y="56272"/>
                  </a:cubicBezTo>
                  <a:close/>
                </a:path>
              </a:pathLst>
            </a:custGeom>
            <a:solidFill>
              <a:srgbClr val="BDBDB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6" name="Freeform: Shape 65">
              <a:extLst>
                <a:ext uri="{FF2B5EF4-FFF2-40B4-BE49-F238E27FC236}">
                  <a16:creationId xmlns:a16="http://schemas.microsoft.com/office/drawing/2014/main" id="{9DC1D8A4-CAEE-4E0E-BCF2-6E4C5198596E}"/>
                </a:ext>
              </a:extLst>
            </p:cNvPr>
            <p:cNvSpPr/>
            <p:nvPr/>
          </p:nvSpPr>
          <p:spPr>
            <a:xfrm>
              <a:off x="6524625" y="3227070"/>
              <a:ext cx="400050" cy="285750"/>
            </a:xfrm>
            <a:custGeom>
              <a:avLst/>
              <a:gdLst>
                <a:gd name="connsiteX0" fmla="*/ 381000 w 400050"/>
                <a:gd name="connsiteY0" fmla="*/ 0 h 285750"/>
                <a:gd name="connsiteX1" fmla="*/ 385763 w 400050"/>
                <a:gd name="connsiteY1" fmla="*/ 72390 h 285750"/>
                <a:gd name="connsiteX2" fmla="*/ 159067 w 400050"/>
                <a:gd name="connsiteY2" fmla="*/ 250508 h 285750"/>
                <a:gd name="connsiteX3" fmla="*/ 0 w 400050"/>
                <a:gd name="connsiteY3" fmla="*/ 137160 h 285750"/>
                <a:gd name="connsiteX4" fmla="*/ 17145 w 400050"/>
                <a:gd name="connsiteY4" fmla="*/ 183833 h 285750"/>
                <a:gd name="connsiteX5" fmla="*/ 22860 w 400050"/>
                <a:gd name="connsiteY5" fmla="*/ 194310 h 285750"/>
                <a:gd name="connsiteX6" fmla="*/ 143828 w 400050"/>
                <a:gd name="connsiteY6" fmla="*/ 286703 h 285750"/>
                <a:gd name="connsiteX7" fmla="*/ 174308 w 400050"/>
                <a:gd name="connsiteY7" fmla="*/ 292418 h 285750"/>
                <a:gd name="connsiteX8" fmla="*/ 181928 w 400050"/>
                <a:gd name="connsiteY8" fmla="*/ 293370 h 285750"/>
                <a:gd name="connsiteX9" fmla="*/ 193358 w 400050"/>
                <a:gd name="connsiteY9" fmla="*/ 294322 h 285750"/>
                <a:gd name="connsiteX10" fmla="*/ 203835 w 400050"/>
                <a:gd name="connsiteY10" fmla="*/ 294322 h 285750"/>
                <a:gd name="connsiteX11" fmla="*/ 215265 w 400050"/>
                <a:gd name="connsiteY11" fmla="*/ 293370 h 285750"/>
                <a:gd name="connsiteX12" fmla="*/ 253365 w 400050"/>
                <a:gd name="connsiteY12" fmla="*/ 286703 h 285750"/>
                <a:gd name="connsiteX13" fmla="*/ 374333 w 400050"/>
                <a:gd name="connsiteY13" fmla="*/ 194310 h 285750"/>
                <a:gd name="connsiteX14" fmla="*/ 380047 w 400050"/>
                <a:gd name="connsiteY14" fmla="*/ 183833 h 285750"/>
                <a:gd name="connsiteX15" fmla="*/ 401955 w 400050"/>
                <a:gd name="connsiteY15" fmla="*/ 113347 h 285750"/>
                <a:gd name="connsiteX16" fmla="*/ 402908 w 400050"/>
                <a:gd name="connsiteY16" fmla="*/ 94297 h 285750"/>
                <a:gd name="connsiteX17" fmla="*/ 402908 w 400050"/>
                <a:gd name="connsiteY17" fmla="*/ 83820 h 285750"/>
                <a:gd name="connsiteX18" fmla="*/ 381000 w 400050"/>
                <a:gd name="connsiteY1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050" h="285750">
                  <a:moveTo>
                    <a:pt x="381000" y="0"/>
                  </a:moveTo>
                  <a:cubicBezTo>
                    <a:pt x="386715" y="22860"/>
                    <a:pt x="388620" y="47625"/>
                    <a:pt x="385763" y="72390"/>
                  </a:cubicBezTo>
                  <a:cubicBezTo>
                    <a:pt x="372428" y="183833"/>
                    <a:pt x="271463" y="263843"/>
                    <a:pt x="159067" y="250508"/>
                  </a:cubicBezTo>
                  <a:cubicBezTo>
                    <a:pt x="87630" y="241935"/>
                    <a:pt x="29528" y="197168"/>
                    <a:pt x="0" y="137160"/>
                  </a:cubicBezTo>
                  <a:cubicBezTo>
                    <a:pt x="3810" y="153353"/>
                    <a:pt x="9525" y="168593"/>
                    <a:pt x="17145" y="183833"/>
                  </a:cubicBezTo>
                  <a:cubicBezTo>
                    <a:pt x="19050" y="187643"/>
                    <a:pt x="20955" y="190500"/>
                    <a:pt x="22860" y="194310"/>
                  </a:cubicBezTo>
                  <a:cubicBezTo>
                    <a:pt x="49530" y="238125"/>
                    <a:pt x="92392" y="272415"/>
                    <a:pt x="143828" y="286703"/>
                  </a:cubicBezTo>
                  <a:cubicBezTo>
                    <a:pt x="153353" y="289560"/>
                    <a:pt x="163830" y="291465"/>
                    <a:pt x="174308" y="292418"/>
                  </a:cubicBezTo>
                  <a:cubicBezTo>
                    <a:pt x="177165" y="292418"/>
                    <a:pt x="179070" y="293370"/>
                    <a:pt x="181928" y="293370"/>
                  </a:cubicBezTo>
                  <a:cubicBezTo>
                    <a:pt x="185738" y="293370"/>
                    <a:pt x="189547" y="294322"/>
                    <a:pt x="193358" y="294322"/>
                  </a:cubicBezTo>
                  <a:cubicBezTo>
                    <a:pt x="196215" y="294322"/>
                    <a:pt x="200025" y="294322"/>
                    <a:pt x="203835" y="294322"/>
                  </a:cubicBezTo>
                  <a:cubicBezTo>
                    <a:pt x="207645" y="294322"/>
                    <a:pt x="211455" y="294322"/>
                    <a:pt x="215265" y="293370"/>
                  </a:cubicBezTo>
                  <a:cubicBezTo>
                    <a:pt x="228600" y="292418"/>
                    <a:pt x="240983" y="290513"/>
                    <a:pt x="253365" y="286703"/>
                  </a:cubicBezTo>
                  <a:cubicBezTo>
                    <a:pt x="303847" y="272415"/>
                    <a:pt x="347663" y="240030"/>
                    <a:pt x="374333" y="194310"/>
                  </a:cubicBezTo>
                  <a:cubicBezTo>
                    <a:pt x="376238" y="191453"/>
                    <a:pt x="378142" y="187643"/>
                    <a:pt x="380047" y="183833"/>
                  </a:cubicBezTo>
                  <a:cubicBezTo>
                    <a:pt x="391478" y="162878"/>
                    <a:pt x="399097" y="139065"/>
                    <a:pt x="401955" y="113347"/>
                  </a:cubicBezTo>
                  <a:cubicBezTo>
                    <a:pt x="402908" y="106680"/>
                    <a:pt x="402908" y="100965"/>
                    <a:pt x="402908" y="94297"/>
                  </a:cubicBezTo>
                  <a:cubicBezTo>
                    <a:pt x="402908" y="90488"/>
                    <a:pt x="402908" y="87630"/>
                    <a:pt x="402908" y="83820"/>
                  </a:cubicBezTo>
                  <a:cubicBezTo>
                    <a:pt x="401003" y="54293"/>
                    <a:pt x="394335" y="25718"/>
                    <a:pt x="381000" y="0"/>
                  </a:cubicBezTo>
                  <a:close/>
                </a:path>
              </a:pathLst>
            </a:custGeom>
            <a:solidFill>
              <a:srgbClr val="DFDFD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7" name="Freeform: Shape 66">
              <a:extLst>
                <a:ext uri="{FF2B5EF4-FFF2-40B4-BE49-F238E27FC236}">
                  <a16:creationId xmlns:a16="http://schemas.microsoft.com/office/drawing/2014/main" id="{7053384E-E078-4C99-8D6A-1C3B79C8C3EC}"/>
                </a:ext>
              </a:extLst>
            </p:cNvPr>
            <p:cNvSpPr/>
            <p:nvPr/>
          </p:nvSpPr>
          <p:spPr>
            <a:xfrm>
              <a:off x="6529006" y="3186035"/>
              <a:ext cx="390525" cy="285750"/>
            </a:xfrm>
            <a:custGeom>
              <a:avLst/>
              <a:gdLst>
                <a:gd name="connsiteX0" fmla="*/ 11811 w 390525"/>
                <a:gd name="connsiteY0" fmla="*/ 285827 h 285750"/>
                <a:gd name="connsiteX1" fmla="*/ 5144 w 390525"/>
                <a:gd name="connsiteY1" fmla="*/ 283922 h 285750"/>
                <a:gd name="connsiteX2" fmla="*/ 2286 w 390525"/>
                <a:gd name="connsiteY2" fmla="*/ 266777 h 285750"/>
                <a:gd name="connsiteX3" fmla="*/ 111823 w 390525"/>
                <a:gd name="connsiteY3" fmla="*/ 104852 h 285750"/>
                <a:gd name="connsiteX4" fmla="*/ 120396 w 390525"/>
                <a:gd name="connsiteY4" fmla="*/ 99137 h 285750"/>
                <a:gd name="connsiteX5" fmla="*/ 129921 w 390525"/>
                <a:gd name="connsiteY5" fmla="*/ 102947 h 285750"/>
                <a:gd name="connsiteX6" fmla="*/ 244221 w 390525"/>
                <a:gd name="connsiteY6" fmla="*/ 217247 h 285750"/>
                <a:gd name="connsiteX7" fmla="*/ 371856 w 390525"/>
                <a:gd name="connsiteY7" fmla="*/ 5792 h 285750"/>
                <a:gd name="connsiteX8" fmla="*/ 389001 w 390525"/>
                <a:gd name="connsiteY8" fmla="*/ 1982 h 285750"/>
                <a:gd name="connsiteX9" fmla="*/ 392811 w 390525"/>
                <a:gd name="connsiteY9" fmla="*/ 19127 h 285750"/>
                <a:gd name="connsiteX10" fmla="*/ 257556 w 390525"/>
                <a:gd name="connsiteY10" fmla="*/ 242965 h 285750"/>
                <a:gd name="connsiteX11" fmla="*/ 248984 w 390525"/>
                <a:gd name="connsiteY11" fmla="*/ 248680 h 285750"/>
                <a:gd name="connsiteX12" fmla="*/ 238506 w 390525"/>
                <a:gd name="connsiteY12" fmla="*/ 244870 h 285750"/>
                <a:gd name="connsiteX13" fmla="*/ 123253 w 390525"/>
                <a:gd name="connsiteY13" fmla="*/ 129617 h 285750"/>
                <a:gd name="connsiteX14" fmla="*/ 22289 w 390525"/>
                <a:gd name="connsiteY14" fmla="*/ 279160 h 285750"/>
                <a:gd name="connsiteX15" fmla="*/ 11811 w 390525"/>
                <a:gd name="connsiteY15" fmla="*/ 285827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525" h="285750">
                  <a:moveTo>
                    <a:pt x="11811" y="285827"/>
                  </a:moveTo>
                  <a:cubicBezTo>
                    <a:pt x="9906" y="285827"/>
                    <a:pt x="7048" y="284875"/>
                    <a:pt x="5144" y="283922"/>
                  </a:cubicBezTo>
                  <a:cubicBezTo>
                    <a:pt x="-572" y="280112"/>
                    <a:pt x="-1524" y="272492"/>
                    <a:pt x="2286" y="266777"/>
                  </a:cubicBezTo>
                  <a:lnTo>
                    <a:pt x="111823" y="104852"/>
                  </a:lnTo>
                  <a:cubicBezTo>
                    <a:pt x="113728" y="101995"/>
                    <a:pt x="117539" y="100090"/>
                    <a:pt x="120396" y="99137"/>
                  </a:cubicBezTo>
                  <a:cubicBezTo>
                    <a:pt x="124206" y="99137"/>
                    <a:pt x="128016" y="100090"/>
                    <a:pt x="129921" y="102947"/>
                  </a:cubicBezTo>
                  <a:lnTo>
                    <a:pt x="244221" y="217247"/>
                  </a:lnTo>
                  <a:lnTo>
                    <a:pt x="371856" y="5792"/>
                  </a:lnTo>
                  <a:cubicBezTo>
                    <a:pt x="375666" y="77"/>
                    <a:pt x="383286" y="-1828"/>
                    <a:pt x="389001" y="1982"/>
                  </a:cubicBezTo>
                  <a:cubicBezTo>
                    <a:pt x="394716" y="5792"/>
                    <a:pt x="396621" y="13412"/>
                    <a:pt x="392811" y="19127"/>
                  </a:cubicBezTo>
                  <a:lnTo>
                    <a:pt x="257556" y="242965"/>
                  </a:lnTo>
                  <a:cubicBezTo>
                    <a:pt x="255651" y="245822"/>
                    <a:pt x="251841" y="248680"/>
                    <a:pt x="248984" y="248680"/>
                  </a:cubicBezTo>
                  <a:cubicBezTo>
                    <a:pt x="245173" y="248680"/>
                    <a:pt x="241364" y="247727"/>
                    <a:pt x="238506" y="244870"/>
                  </a:cubicBezTo>
                  <a:lnTo>
                    <a:pt x="123253" y="129617"/>
                  </a:lnTo>
                  <a:lnTo>
                    <a:pt x="22289" y="279160"/>
                  </a:lnTo>
                  <a:cubicBezTo>
                    <a:pt x="19431" y="283922"/>
                    <a:pt x="15621" y="285827"/>
                    <a:pt x="11811" y="285827"/>
                  </a:cubicBezTo>
                  <a:close/>
                </a:path>
              </a:pathLst>
            </a:custGeom>
            <a:solidFill>
              <a:srgbClr val="1640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8" name="Freeform: Shape 67">
              <a:extLst>
                <a:ext uri="{FF2B5EF4-FFF2-40B4-BE49-F238E27FC236}">
                  <a16:creationId xmlns:a16="http://schemas.microsoft.com/office/drawing/2014/main" id="{E1B4A66C-D554-437C-A7BE-32D87B3E1A36}"/>
                </a:ext>
              </a:extLst>
            </p:cNvPr>
            <p:cNvSpPr/>
            <p:nvPr/>
          </p:nvSpPr>
          <p:spPr>
            <a:xfrm>
              <a:off x="6504622" y="3428048"/>
              <a:ext cx="66675" cy="66675"/>
            </a:xfrm>
            <a:custGeom>
              <a:avLst/>
              <a:gdLst>
                <a:gd name="connsiteX0" fmla="*/ 72390 w 66675"/>
                <a:gd name="connsiteY0" fmla="*/ 36195 h 66675"/>
                <a:gd name="connsiteX1" fmla="*/ 36195 w 66675"/>
                <a:gd name="connsiteY1" fmla="*/ 72390 h 66675"/>
                <a:gd name="connsiteX2" fmla="*/ 0 w 66675"/>
                <a:gd name="connsiteY2" fmla="*/ 36195 h 66675"/>
                <a:gd name="connsiteX3" fmla="*/ 36195 w 66675"/>
                <a:gd name="connsiteY3" fmla="*/ 0 h 66675"/>
                <a:gd name="connsiteX4" fmla="*/ 72390 w 66675"/>
                <a:gd name="connsiteY4" fmla="*/ 3619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195"/>
                  </a:moveTo>
                  <a:cubicBezTo>
                    <a:pt x="72390" y="56198"/>
                    <a:pt x="56198" y="72390"/>
                    <a:pt x="36195" y="72390"/>
                  </a:cubicBezTo>
                  <a:cubicBezTo>
                    <a:pt x="16193" y="72390"/>
                    <a:pt x="0" y="56198"/>
                    <a:pt x="0" y="36195"/>
                  </a:cubicBezTo>
                  <a:cubicBezTo>
                    <a:pt x="0" y="16192"/>
                    <a:pt x="16193" y="0"/>
                    <a:pt x="36195" y="0"/>
                  </a:cubicBezTo>
                  <a:cubicBezTo>
                    <a:pt x="56198" y="0"/>
                    <a:pt x="72390" y="16192"/>
                    <a:pt x="72390" y="36195"/>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9" name="Freeform: Shape 68">
              <a:extLst>
                <a:ext uri="{FF2B5EF4-FFF2-40B4-BE49-F238E27FC236}">
                  <a16:creationId xmlns:a16="http://schemas.microsoft.com/office/drawing/2014/main" id="{58114605-A894-40C2-951B-3FD43A2F8F29}"/>
                </a:ext>
              </a:extLst>
            </p:cNvPr>
            <p:cNvSpPr/>
            <p:nvPr/>
          </p:nvSpPr>
          <p:spPr>
            <a:xfrm>
              <a:off x="6614160" y="3270885"/>
              <a:ext cx="66675" cy="66675"/>
            </a:xfrm>
            <a:custGeom>
              <a:avLst/>
              <a:gdLst>
                <a:gd name="connsiteX0" fmla="*/ 72390 w 66675"/>
                <a:gd name="connsiteY0" fmla="*/ 36195 h 66675"/>
                <a:gd name="connsiteX1" fmla="*/ 36195 w 66675"/>
                <a:gd name="connsiteY1" fmla="*/ 72390 h 66675"/>
                <a:gd name="connsiteX2" fmla="*/ 0 w 66675"/>
                <a:gd name="connsiteY2" fmla="*/ 36195 h 66675"/>
                <a:gd name="connsiteX3" fmla="*/ 36195 w 66675"/>
                <a:gd name="connsiteY3" fmla="*/ 0 h 66675"/>
                <a:gd name="connsiteX4" fmla="*/ 72390 w 66675"/>
                <a:gd name="connsiteY4" fmla="*/ 3619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195"/>
                  </a:moveTo>
                  <a:cubicBezTo>
                    <a:pt x="72390" y="56198"/>
                    <a:pt x="56198" y="72390"/>
                    <a:pt x="36195" y="72390"/>
                  </a:cubicBezTo>
                  <a:cubicBezTo>
                    <a:pt x="16193" y="72390"/>
                    <a:pt x="0" y="56198"/>
                    <a:pt x="0" y="36195"/>
                  </a:cubicBezTo>
                  <a:cubicBezTo>
                    <a:pt x="0" y="16192"/>
                    <a:pt x="16193" y="0"/>
                    <a:pt x="36195" y="0"/>
                  </a:cubicBezTo>
                  <a:cubicBezTo>
                    <a:pt x="56198" y="0"/>
                    <a:pt x="72390" y="16192"/>
                    <a:pt x="72390" y="36195"/>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0" name="Freeform: Shape 69">
              <a:extLst>
                <a:ext uri="{FF2B5EF4-FFF2-40B4-BE49-F238E27FC236}">
                  <a16:creationId xmlns:a16="http://schemas.microsoft.com/office/drawing/2014/main" id="{CD76B73B-0B9B-4D8E-8F75-098FCB40C35E}"/>
                </a:ext>
              </a:extLst>
            </p:cNvPr>
            <p:cNvSpPr/>
            <p:nvPr/>
          </p:nvSpPr>
          <p:spPr>
            <a:xfrm>
              <a:off x="6736080" y="3379432"/>
              <a:ext cx="66675" cy="66675"/>
            </a:xfrm>
            <a:custGeom>
              <a:avLst/>
              <a:gdLst>
                <a:gd name="connsiteX0" fmla="*/ 72390 w 66675"/>
                <a:gd name="connsiteY0" fmla="*/ 36233 h 66675"/>
                <a:gd name="connsiteX1" fmla="*/ 36195 w 66675"/>
                <a:gd name="connsiteY1" fmla="*/ 72428 h 66675"/>
                <a:gd name="connsiteX2" fmla="*/ 0 w 66675"/>
                <a:gd name="connsiteY2" fmla="*/ 36233 h 66675"/>
                <a:gd name="connsiteX3" fmla="*/ 36195 w 66675"/>
                <a:gd name="connsiteY3" fmla="*/ 38 h 66675"/>
                <a:gd name="connsiteX4" fmla="*/ 72390 w 66675"/>
                <a:gd name="connsiteY4" fmla="*/ 36233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233"/>
                  </a:moveTo>
                  <a:cubicBezTo>
                    <a:pt x="72390" y="56235"/>
                    <a:pt x="56198" y="72428"/>
                    <a:pt x="36195" y="72428"/>
                  </a:cubicBezTo>
                  <a:cubicBezTo>
                    <a:pt x="16192" y="72428"/>
                    <a:pt x="0" y="56235"/>
                    <a:pt x="0" y="36233"/>
                  </a:cubicBezTo>
                  <a:cubicBezTo>
                    <a:pt x="0" y="16230"/>
                    <a:pt x="16192" y="38"/>
                    <a:pt x="36195" y="38"/>
                  </a:cubicBezTo>
                  <a:cubicBezTo>
                    <a:pt x="56198" y="-915"/>
                    <a:pt x="72390" y="16230"/>
                    <a:pt x="72390" y="36233"/>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1" name="Freeform: Shape 70">
              <a:extLst>
                <a:ext uri="{FF2B5EF4-FFF2-40B4-BE49-F238E27FC236}">
                  <a16:creationId xmlns:a16="http://schemas.microsoft.com/office/drawing/2014/main" id="{67B8ABB2-CCA2-4DE4-86E0-229FBC0ADA56}"/>
                </a:ext>
              </a:extLst>
            </p:cNvPr>
            <p:cNvSpPr/>
            <p:nvPr/>
          </p:nvSpPr>
          <p:spPr>
            <a:xfrm>
              <a:off x="6872288" y="3163252"/>
              <a:ext cx="66675" cy="66675"/>
            </a:xfrm>
            <a:custGeom>
              <a:avLst/>
              <a:gdLst>
                <a:gd name="connsiteX0" fmla="*/ 72390 w 66675"/>
                <a:gd name="connsiteY0" fmla="*/ 36195 h 66675"/>
                <a:gd name="connsiteX1" fmla="*/ 36195 w 66675"/>
                <a:gd name="connsiteY1" fmla="*/ 72390 h 66675"/>
                <a:gd name="connsiteX2" fmla="*/ 0 w 66675"/>
                <a:gd name="connsiteY2" fmla="*/ 36195 h 66675"/>
                <a:gd name="connsiteX3" fmla="*/ 36195 w 66675"/>
                <a:gd name="connsiteY3" fmla="*/ 0 h 66675"/>
                <a:gd name="connsiteX4" fmla="*/ 72390 w 66675"/>
                <a:gd name="connsiteY4" fmla="*/ 3619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2390" y="36195"/>
                  </a:moveTo>
                  <a:cubicBezTo>
                    <a:pt x="72390" y="56198"/>
                    <a:pt x="56197" y="72390"/>
                    <a:pt x="36195" y="72390"/>
                  </a:cubicBezTo>
                  <a:cubicBezTo>
                    <a:pt x="16192" y="72390"/>
                    <a:pt x="0" y="56198"/>
                    <a:pt x="0" y="36195"/>
                  </a:cubicBezTo>
                  <a:cubicBezTo>
                    <a:pt x="0" y="16193"/>
                    <a:pt x="16192" y="0"/>
                    <a:pt x="36195" y="0"/>
                  </a:cubicBezTo>
                  <a:cubicBezTo>
                    <a:pt x="56197" y="0"/>
                    <a:pt x="72390" y="16193"/>
                    <a:pt x="72390" y="36195"/>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2" name="Freeform: Shape 71">
              <a:extLst>
                <a:ext uri="{FF2B5EF4-FFF2-40B4-BE49-F238E27FC236}">
                  <a16:creationId xmlns:a16="http://schemas.microsoft.com/office/drawing/2014/main" id="{E513CA06-6492-445F-8508-30A301F1ED62}"/>
                </a:ext>
              </a:extLst>
            </p:cNvPr>
            <p:cNvSpPr/>
            <p:nvPr/>
          </p:nvSpPr>
          <p:spPr>
            <a:xfrm>
              <a:off x="6474142" y="3190875"/>
              <a:ext cx="523875" cy="361950"/>
            </a:xfrm>
            <a:custGeom>
              <a:avLst/>
              <a:gdLst>
                <a:gd name="connsiteX0" fmla="*/ 518160 w 523875"/>
                <a:gd name="connsiteY0" fmla="*/ 366713 h 361950"/>
                <a:gd name="connsiteX1" fmla="*/ 11430 w 523875"/>
                <a:gd name="connsiteY1" fmla="*/ 366713 h 361950"/>
                <a:gd name="connsiteX2" fmla="*/ 0 w 523875"/>
                <a:gd name="connsiteY2" fmla="*/ 355283 h 361950"/>
                <a:gd name="connsiteX3" fmla="*/ 0 w 523875"/>
                <a:gd name="connsiteY3" fmla="*/ 11430 h 361950"/>
                <a:gd name="connsiteX4" fmla="*/ 11430 w 523875"/>
                <a:gd name="connsiteY4" fmla="*/ 0 h 361950"/>
                <a:gd name="connsiteX5" fmla="*/ 22860 w 523875"/>
                <a:gd name="connsiteY5" fmla="*/ 11430 h 361950"/>
                <a:gd name="connsiteX6" fmla="*/ 22860 w 523875"/>
                <a:gd name="connsiteY6" fmla="*/ 342900 h 361950"/>
                <a:gd name="connsiteX7" fmla="*/ 517208 w 523875"/>
                <a:gd name="connsiteY7" fmla="*/ 342900 h 361950"/>
                <a:gd name="connsiteX8" fmla="*/ 528638 w 523875"/>
                <a:gd name="connsiteY8" fmla="*/ 354330 h 361950"/>
                <a:gd name="connsiteX9" fmla="*/ 518160 w 523875"/>
                <a:gd name="connsiteY9" fmla="*/ 36671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5" h="361950">
                  <a:moveTo>
                    <a:pt x="518160" y="366713"/>
                  </a:moveTo>
                  <a:lnTo>
                    <a:pt x="11430" y="366713"/>
                  </a:lnTo>
                  <a:cubicBezTo>
                    <a:pt x="4763" y="366713"/>
                    <a:pt x="0" y="360998"/>
                    <a:pt x="0" y="355283"/>
                  </a:cubicBezTo>
                  <a:lnTo>
                    <a:pt x="0" y="11430"/>
                  </a:lnTo>
                  <a:cubicBezTo>
                    <a:pt x="0" y="4763"/>
                    <a:pt x="5715" y="0"/>
                    <a:pt x="11430" y="0"/>
                  </a:cubicBezTo>
                  <a:cubicBezTo>
                    <a:pt x="18098" y="0"/>
                    <a:pt x="22860" y="5715"/>
                    <a:pt x="22860" y="11430"/>
                  </a:cubicBezTo>
                  <a:lnTo>
                    <a:pt x="22860" y="342900"/>
                  </a:lnTo>
                  <a:lnTo>
                    <a:pt x="517208" y="342900"/>
                  </a:lnTo>
                  <a:cubicBezTo>
                    <a:pt x="523875" y="342900"/>
                    <a:pt x="528638" y="348615"/>
                    <a:pt x="528638" y="354330"/>
                  </a:cubicBezTo>
                  <a:cubicBezTo>
                    <a:pt x="529590" y="361950"/>
                    <a:pt x="524828" y="366713"/>
                    <a:pt x="518160" y="366713"/>
                  </a:cubicBezTo>
                  <a:close/>
                </a:path>
              </a:pathLst>
            </a:custGeom>
            <a:solidFill>
              <a:srgbClr val="1640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3" name="Freeform: Shape 72">
              <a:extLst>
                <a:ext uri="{FF2B5EF4-FFF2-40B4-BE49-F238E27FC236}">
                  <a16:creationId xmlns:a16="http://schemas.microsoft.com/office/drawing/2014/main" id="{E698FE03-C280-472F-AE0B-A00308D5D132}"/>
                </a:ext>
              </a:extLst>
            </p:cNvPr>
            <p:cNvSpPr/>
            <p:nvPr/>
          </p:nvSpPr>
          <p:spPr>
            <a:xfrm>
              <a:off x="6607492" y="3267075"/>
              <a:ext cx="381000" cy="323850"/>
            </a:xfrm>
            <a:custGeom>
              <a:avLst/>
              <a:gdLst>
                <a:gd name="connsiteX0" fmla="*/ 353378 w 381000"/>
                <a:gd name="connsiteY0" fmla="*/ 0 h 323850"/>
                <a:gd name="connsiteX1" fmla="*/ 353378 w 381000"/>
                <a:gd name="connsiteY1" fmla="*/ 952 h 323850"/>
                <a:gd name="connsiteX2" fmla="*/ 353378 w 381000"/>
                <a:gd name="connsiteY2" fmla="*/ 1905 h 323850"/>
                <a:gd name="connsiteX3" fmla="*/ 257175 w 381000"/>
                <a:gd name="connsiteY3" fmla="*/ 116205 h 323850"/>
                <a:gd name="connsiteX4" fmla="*/ 248603 w 381000"/>
                <a:gd name="connsiteY4" fmla="*/ 120015 h 323850"/>
                <a:gd name="connsiteX5" fmla="*/ 296228 w 381000"/>
                <a:gd name="connsiteY5" fmla="*/ 134302 h 323850"/>
                <a:gd name="connsiteX6" fmla="*/ 0 w 381000"/>
                <a:gd name="connsiteY6" fmla="*/ 317183 h 323850"/>
                <a:gd name="connsiteX7" fmla="*/ 357188 w 381000"/>
                <a:gd name="connsiteY7" fmla="*/ 177165 h 323850"/>
                <a:gd name="connsiteX8" fmla="*/ 385763 w 381000"/>
                <a:gd name="connsiteY8" fmla="*/ 212408 h 323850"/>
                <a:gd name="connsiteX9" fmla="*/ 353378 w 381000"/>
                <a:gd name="connsiteY9"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23850">
                  <a:moveTo>
                    <a:pt x="353378" y="0"/>
                  </a:moveTo>
                  <a:cubicBezTo>
                    <a:pt x="353378" y="0"/>
                    <a:pt x="353378" y="952"/>
                    <a:pt x="353378" y="952"/>
                  </a:cubicBezTo>
                  <a:cubicBezTo>
                    <a:pt x="353378" y="952"/>
                    <a:pt x="353378" y="1905"/>
                    <a:pt x="353378" y="1905"/>
                  </a:cubicBezTo>
                  <a:cubicBezTo>
                    <a:pt x="332423" y="57150"/>
                    <a:pt x="297180" y="94298"/>
                    <a:pt x="257175" y="116205"/>
                  </a:cubicBezTo>
                  <a:cubicBezTo>
                    <a:pt x="254317" y="118110"/>
                    <a:pt x="251460" y="119063"/>
                    <a:pt x="248603" y="120015"/>
                  </a:cubicBezTo>
                  <a:cubicBezTo>
                    <a:pt x="264795" y="125730"/>
                    <a:pt x="280988" y="130492"/>
                    <a:pt x="296228" y="134302"/>
                  </a:cubicBezTo>
                  <a:cubicBezTo>
                    <a:pt x="273367" y="206692"/>
                    <a:pt x="169545" y="310515"/>
                    <a:pt x="0" y="317183"/>
                  </a:cubicBezTo>
                  <a:cubicBezTo>
                    <a:pt x="15240" y="326708"/>
                    <a:pt x="229553" y="371475"/>
                    <a:pt x="357188" y="177165"/>
                  </a:cubicBezTo>
                  <a:cubicBezTo>
                    <a:pt x="370523" y="191452"/>
                    <a:pt x="385763" y="212408"/>
                    <a:pt x="385763" y="212408"/>
                  </a:cubicBezTo>
                  <a:cubicBezTo>
                    <a:pt x="385763" y="212408"/>
                    <a:pt x="406717" y="97155"/>
                    <a:pt x="353378" y="0"/>
                  </a:cubicBezTo>
                  <a:close/>
                </a:path>
              </a:pathLst>
            </a:custGeom>
            <a:solidFill>
              <a:srgbClr val="F42A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4" name="Freeform: Shape 73">
              <a:extLst>
                <a:ext uri="{FF2B5EF4-FFF2-40B4-BE49-F238E27FC236}">
                  <a16:creationId xmlns:a16="http://schemas.microsoft.com/office/drawing/2014/main" id="{A7A949BB-A5FB-4C39-A6A2-D1B093E057C2}"/>
                </a:ext>
              </a:extLst>
            </p:cNvPr>
            <p:cNvSpPr/>
            <p:nvPr/>
          </p:nvSpPr>
          <p:spPr>
            <a:xfrm>
              <a:off x="6606540" y="3268027"/>
              <a:ext cx="352425" cy="314325"/>
            </a:xfrm>
            <a:custGeom>
              <a:avLst/>
              <a:gdLst>
                <a:gd name="connsiteX0" fmla="*/ 353377 w 352425"/>
                <a:gd name="connsiteY0" fmla="*/ 952 h 314325"/>
                <a:gd name="connsiteX1" fmla="*/ 257175 w 352425"/>
                <a:gd name="connsiteY1" fmla="*/ 115252 h 314325"/>
                <a:gd name="connsiteX2" fmla="*/ 248602 w 352425"/>
                <a:gd name="connsiteY2" fmla="*/ 119063 h 314325"/>
                <a:gd name="connsiteX3" fmla="*/ 296227 w 352425"/>
                <a:gd name="connsiteY3" fmla="*/ 133350 h 314325"/>
                <a:gd name="connsiteX4" fmla="*/ 0 w 352425"/>
                <a:gd name="connsiteY4" fmla="*/ 316230 h 314325"/>
                <a:gd name="connsiteX5" fmla="*/ 1905 w 352425"/>
                <a:gd name="connsiteY5" fmla="*/ 317183 h 314325"/>
                <a:gd name="connsiteX6" fmla="*/ 353377 w 352425"/>
                <a:gd name="connsiteY6" fmla="*/ 0 h 314325"/>
                <a:gd name="connsiteX7" fmla="*/ 353377 w 352425"/>
                <a:gd name="connsiteY7" fmla="*/ 95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314325">
                  <a:moveTo>
                    <a:pt x="353377" y="952"/>
                  </a:moveTo>
                  <a:cubicBezTo>
                    <a:pt x="332422" y="56198"/>
                    <a:pt x="297180" y="93345"/>
                    <a:pt x="257175" y="115252"/>
                  </a:cubicBezTo>
                  <a:cubicBezTo>
                    <a:pt x="254317" y="117158"/>
                    <a:pt x="251460" y="118110"/>
                    <a:pt x="248602" y="119063"/>
                  </a:cubicBezTo>
                  <a:cubicBezTo>
                    <a:pt x="264795" y="124777"/>
                    <a:pt x="280988" y="129540"/>
                    <a:pt x="296227" y="133350"/>
                  </a:cubicBezTo>
                  <a:cubicBezTo>
                    <a:pt x="273367" y="205740"/>
                    <a:pt x="169545" y="309563"/>
                    <a:pt x="0" y="316230"/>
                  </a:cubicBezTo>
                  <a:cubicBezTo>
                    <a:pt x="952" y="316230"/>
                    <a:pt x="952" y="317183"/>
                    <a:pt x="1905" y="317183"/>
                  </a:cubicBezTo>
                  <a:cubicBezTo>
                    <a:pt x="74295" y="320040"/>
                    <a:pt x="363855" y="315278"/>
                    <a:pt x="353377" y="0"/>
                  </a:cubicBezTo>
                  <a:cubicBezTo>
                    <a:pt x="353377" y="0"/>
                    <a:pt x="353377" y="0"/>
                    <a:pt x="353377" y="952"/>
                  </a:cubicBezTo>
                  <a:close/>
                </a:path>
              </a:pathLst>
            </a:custGeom>
            <a:solidFill>
              <a:srgbClr val="F94E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5" name="Freeform: Shape 74">
              <a:extLst>
                <a:ext uri="{FF2B5EF4-FFF2-40B4-BE49-F238E27FC236}">
                  <a16:creationId xmlns:a16="http://schemas.microsoft.com/office/drawing/2014/main" id="{9DADFA69-10F4-42BD-9F85-75B57DEA11A8}"/>
                </a:ext>
              </a:extLst>
            </p:cNvPr>
            <p:cNvSpPr/>
            <p:nvPr/>
          </p:nvSpPr>
          <p:spPr>
            <a:xfrm>
              <a:off x="5206365" y="3054668"/>
              <a:ext cx="504825" cy="504825"/>
            </a:xfrm>
            <a:custGeom>
              <a:avLst/>
              <a:gdLst>
                <a:gd name="connsiteX0" fmla="*/ 482918 w 504825"/>
                <a:gd name="connsiteY0" fmla="*/ 146685 h 504825"/>
                <a:gd name="connsiteX1" fmla="*/ 477203 w 504825"/>
                <a:gd name="connsiteY1" fmla="*/ 135255 h 504825"/>
                <a:gd name="connsiteX2" fmla="*/ 255270 w 504825"/>
                <a:gd name="connsiteY2" fmla="*/ 0 h 504825"/>
                <a:gd name="connsiteX3" fmla="*/ 251460 w 504825"/>
                <a:gd name="connsiteY3" fmla="*/ 0 h 504825"/>
                <a:gd name="connsiteX4" fmla="*/ 29527 w 504825"/>
                <a:gd name="connsiteY4" fmla="*/ 135255 h 504825"/>
                <a:gd name="connsiteX5" fmla="*/ 23812 w 504825"/>
                <a:gd name="connsiteY5" fmla="*/ 146685 h 504825"/>
                <a:gd name="connsiteX6" fmla="*/ 0 w 504825"/>
                <a:gd name="connsiteY6" fmla="*/ 253365 h 504825"/>
                <a:gd name="connsiteX7" fmla="*/ 25718 w 504825"/>
                <a:gd name="connsiteY7" fmla="*/ 364808 h 504825"/>
                <a:gd name="connsiteX8" fmla="*/ 32385 w 504825"/>
                <a:gd name="connsiteY8" fmla="*/ 376237 h 504825"/>
                <a:gd name="connsiteX9" fmla="*/ 250508 w 504825"/>
                <a:gd name="connsiteY9" fmla="*/ 507683 h 504825"/>
                <a:gd name="connsiteX10" fmla="*/ 252413 w 504825"/>
                <a:gd name="connsiteY10" fmla="*/ 507683 h 504825"/>
                <a:gd name="connsiteX11" fmla="*/ 254318 w 504825"/>
                <a:gd name="connsiteY11" fmla="*/ 507683 h 504825"/>
                <a:gd name="connsiteX12" fmla="*/ 474345 w 504825"/>
                <a:gd name="connsiteY12" fmla="*/ 377190 h 504825"/>
                <a:gd name="connsiteX13" fmla="*/ 481013 w 504825"/>
                <a:gd name="connsiteY13" fmla="*/ 365760 h 504825"/>
                <a:gd name="connsiteX14" fmla="*/ 506730 w 504825"/>
                <a:gd name="connsiteY14" fmla="*/ 254318 h 504825"/>
                <a:gd name="connsiteX15" fmla="*/ 482918 w 504825"/>
                <a:gd name="connsiteY15" fmla="*/ 146685 h 504825"/>
                <a:gd name="connsiteX16" fmla="*/ 264795 w 504825"/>
                <a:gd name="connsiteY16" fmla="*/ 241935 h 504825"/>
                <a:gd name="connsiteX17" fmla="*/ 264795 w 504825"/>
                <a:gd name="connsiteY17" fmla="*/ 155258 h 504825"/>
                <a:gd name="connsiteX18" fmla="*/ 375285 w 504825"/>
                <a:gd name="connsiteY18" fmla="*/ 155258 h 504825"/>
                <a:gd name="connsiteX19" fmla="*/ 387668 w 504825"/>
                <a:gd name="connsiteY19" fmla="*/ 241935 h 504825"/>
                <a:gd name="connsiteX20" fmla="*/ 264795 w 504825"/>
                <a:gd name="connsiteY20" fmla="*/ 241935 h 504825"/>
                <a:gd name="connsiteX21" fmla="*/ 461010 w 504825"/>
                <a:gd name="connsiteY21" fmla="*/ 155258 h 504825"/>
                <a:gd name="connsiteX22" fmla="*/ 482918 w 504825"/>
                <a:gd name="connsiteY22" fmla="*/ 241935 h 504825"/>
                <a:gd name="connsiteX23" fmla="*/ 411480 w 504825"/>
                <a:gd name="connsiteY23" fmla="*/ 241935 h 504825"/>
                <a:gd name="connsiteX24" fmla="*/ 399098 w 504825"/>
                <a:gd name="connsiteY24" fmla="*/ 155258 h 504825"/>
                <a:gd name="connsiteX25" fmla="*/ 461010 w 504825"/>
                <a:gd name="connsiteY25" fmla="*/ 155258 h 504825"/>
                <a:gd name="connsiteX26" fmla="*/ 264795 w 504825"/>
                <a:gd name="connsiteY26" fmla="*/ 131445 h 504825"/>
                <a:gd name="connsiteX27" fmla="*/ 264795 w 504825"/>
                <a:gd name="connsiteY27" fmla="*/ 24765 h 504825"/>
                <a:gd name="connsiteX28" fmla="*/ 366713 w 504825"/>
                <a:gd name="connsiteY28" fmla="*/ 131445 h 504825"/>
                <a:gd name="connsiteX29" fmla="*/ 264795 w 504825"/>
                <a:gd name="connsiteY29" fmla="*/ 131445 h 504825"/>
                <a:gd name="connsiteX30" fmla="*/ 392430 w 504825"/>
                <a:gd name="connsiteY30" fmla="*/ 131445 h 504825"/>
                <a:gd name="connsiteX31" fmla="*/ 366713 w 504825"/>
                <a:gd name="connsiteY31" fmla="*/ 76200 h 504825"/>
                <a:gd name="connsiteX32" fmla="*/ 340043 w 504825"/>
                <a:gd name="connsiteY32" fmla="*/ 40957 h 504825"/>
                <a:gd name="connsiteX33" fmla="*/ 447675 w 504825"/>
                <a:gd name="connsiteY33" fmla="*/ 131445 h 504825"/>
                <a:gd name="connsiteX34" fmla="*/ 392430 w 504825"/>
                <a:gd name="connsiteY34" fmla="*/ 131445 h 504825"/>
                <a:gd name="connsiteX35" fmla="*/ 264795 w 504825"/>
                <a:gd name="connsiteY35" fmla="*/ 356235 h 504825"/>
                <a:gd name="connsiteX36" fmla="*/ 264795 w 504825"/>
                <a:gd name="connsiteY36" fmla="*/ 265747 h 504825"/>
                <a:gd name="connsiteX37" fmla="*/ 387668 w 504825"/>
                <a:gd name="connsiteY37" fmla="*/ 265747 h 504825"/>
                <a:gd name="connsiteX38" fmla="*/ 373380 w 504825"/>
                <a:gd name="connsiteY38" fmla="*/ 356235 h 504825"/>
                <a:gd name="connsiteX39" fmla="*/ 264795 w 504825"/>
                <a:gd name="connsiteY39" fmla="*/ 356235 h 504825"/>
                <a:gd name="connsiteX40" fmla="*/ 364808 w 504825"/>
                <a:gd name="connsiteY40" fmla="*/ 380047 h 504825"/>
                <a:gd name="connsiteX41" fmla="*/ 263843 w 504825"/>
                <a:gd name="connsiteY41" fmla="*/ 482918 h 504825"/>
                <a:gd name="connsiteX42" fmla="*/ 263843 w 504825"/>
                <a:gd name="connsiteY42" fmla="*/ 380047 h 504825"/>
                <a:gd name="connsiteX43" fmla="*/ 364808 w 504825"/>
                <a:gd name="connsiteY43" fmla="*/ 380047 h 504825"/>
                <a:gd name="connsiteX44" fmla="*/ 340043 w 504825"/>
                <a:gd name="connsiteY44" fmla="*/ 466725 h 504825"/>
                <a:gd name="connsiteX45" fmla="*/ 366713 w 504825"/>
                <a:gd name="connsiteY45" fmla="*/ 431483 h 504825"/>
                <a:gd name="connsiteX46" fmla="*/ 390525 w 504825"/>
                <a:gd name="connsiteY46" fmla="*/ 381000 h 504825"/>
                <a:gd name="connsiteX47" fmla="*/ 444818 w 504825"/>
                <a:gd name="connsiteY47" fmla="*/ 381000 h 504825"/>
                <a:gd name="connsiteX48" fmla="*/ 340043 w 504825"/>
                <a:gd name="connsiteY48" fmla="*/ 466725 h 504825"/>
                <a:gd name="connsiteX49" fmla="*/ 398145 w 504825"/>
                <a:gd name="connsiteY49" fmla="*/ 356235 h 504825"/>
                <a:gd name="connsiteX50" fmla="*/ 411480 w 504825"/>
                <a:gd name="connsiteY50" fmla="*/ 265747 h 504825"/>
                <a:gd name="connsiteX51" fmla="*/ 482918 w 504825"/>
                <a:gd name="connsiteY51" fmla="*/ 265747 h 504825"/>
                <a:gd name="connsiteX52" fmla="*/ 459105 w 504825"/>
                <a:gd name="connsiteY52" fmla="*/ 356235 h 504825"/>
                <a:gd name="connsiteX53" fmla="*/ 398145 w 504825"/>
                <a:gd name="connsiteY53" fmla="*/ 356235 h 504825"/>
                <a:gd name="connsiteX54" fmla="*/ 240983 w 504825"/>
                <a:gd name="connsiteY54" fmla="*/ 155258 h 504825"/>
                <a:gd name="connsiteX55" fmla="*/ 240983 w 504825"/>
                <a:gd name="connsiteY55" fmla="*/ 241935 h 504825"/>
                <a:gd name="connsiteX56" fmla="*/ 118110 w 504825"/>
                <a:gd name="connsiteY56" fmla="*/ 241935 h 504825"/>
                <a:gd name="connsiteX57" fmla="*/ 130493 w 504825"/>
                <a:gd name="connsiteY57" fmla="*/ 155258 h 504825"/>
                <a:gd name="connsiteX58" fmla="*/ 240983 w 504825"/>
                <a:gd name="connsiteY58" fmla="*/ 155258 h 504825"/>
                <a:gd name="connsiteX59" fmla="*/ 240983 w 504825"/>
                <a:gd name="connsiteY59" fmla="*/ 131445 h 504825"/>
                <a:gd name="connsiteX60" fmla="*/ 138113 w 504825"/>
                <a:gd name="connsiteY60" fmla="*/ 131445 h 504825"/>
                <a:gd name="connsiteX61" fmla="*/ 240030 w 504825"/>
                <a:gd name="connsiteY61" fmla="*/ 24765 h 504825"/>
                <a:gd name="connsiteX62" fmla="*/ 240983 w 504825"/>
                <a:gd name="connsiteY62" fmla="*/ 131445 h 504825"/>
                <a:gd name="connsiteX63" fmla="*/ 138113 w 504825"/>
                <a:gd name="connsiteY63" fmla="*/ 76200 h 504825"/>
                <a:gd name="connsiteX64" fmla="*/ 112395 w 504825"/>
                <a:gd name="connsiteY64" fmla="*/ 131445 h 504825"/>
                <a:gd name="connsiteX65" fmla="*/ 57150 w 504825"/>
                <a:gd name="connsiteY65" fmla="*/ 131445 h 504825"/>
                <a:gd name="connsiteX66" fmla="*/ 164783 w 504825"/>
                <a:gd name="connsiteY66" fmla="*/ 40957 h 504825"/>
                <a:gd name="connsiteX67" fmla="*/ 138113 w 504825"/>
                <a:gd name="connsiteY67" fmla="*/ 76200 h 504825"/>
                <a:gd name="connsiteX68" fmla="*/ 240983 w 504825"/>
                <a:gd name="connsiteY68" fmla="*/ 380047 h 504825"/>
                <a:gd name="connsiteX69" fmla="*/ 240983 w 504825"/>
                <a:gd name="connsiteY69" fmla="*/ 482918 h 504825"/>
                <a:gd name="connsiteX70" fmla="*/ 140018 w 504825"/>
                <a:gd name="connsiteY70" fmla="*/ 380047 h 504825"/>
                <a:gd name="connsiteX71" fmla="*/ 240983 w 504825"/>
                <a:gd name="connsiteY71" fmla="*/ 380047 h 504825"/>
                <a:gd name="connsiteX72" fmla="*/ 240983 w 504825"/>
                <a:gd name="connsiteY72" fmla="*/ 356235 h 504825"/>
                <a:gd name="connsiteX73" fmla="*/ 131445 w 504825"/>
                <a:gd name="connsiteY73" fmla="*/ 356235 h 504825"/>
                <a:gd name="connsiteX74" fmla="*/ 117158 w 504825"/>
                <a:gd name="connsiteY74" fmla="*/ 265747 h 504825"/>
                <a:gd name="connsiteX75" fmla="*/ 240030 w 504825"/>
                <a:gd name="connsiteY75" fmla="*/ 265747 h 504825"/>
                <a:gd name="connsiteX76" fmla="*/ 240983 w 504825"/>
                <a:gd name="connsiteY76" fmla="*/ 356235 h 504825"/>
                <a:gd name="connsiteX77" fmla="*/ 105728 w 504825"/>
                <a:gd name="connsiteY77" fmla="*/ 155258 h 504825"/>
                <a:gd name="connsiteX78" fmla="*/ 93345 w 504825"/>
                <a:gd name="connsiteY78" fmla="*/ 241935 h 504825"/>
                <a:gd name="connsiteX79" fmla="*/ 22860 w 504825"/>
                <a:gd name="connsiteY79" fmla="*/ 241935 h 504825"/>
                <a:gd name="connsiteX80" fmla="*/ 44768 w 504825"/>
                <a:gd name="connsiteY80" fmla="*/ 155258 h 504825"/>
                <a:gd name="connsiteX81" fmla="*/ 105728 w 504825"/>
                <a:gd name="connsiteY81" fmla="*/ 155258 h 504825"/>
                <a:gd name="connsiteX82" fmla="*/ 94298 w 504825"/>
                <a:gd name="connsiteY82" fmla="*/ 265747 h 504825"/>
                <a:gd name="connsiteX83" fmla="*/ 107633 w 504825"/>
                <a:gd name="connsiteY83" fmla="*/ 356235 h 504825"/>
                <a:gd name="connsiteX84" fmla="*/ 46673 w 504825"/>
                <a:gd name="connsiteY84" fmla="*/ 356235 h 504825"/>
                <a:gd name="connsiteX85" fmla="*/ 22860 w 504825"/>
                <a:gd name="connsiteY85" fmla="*/ 265747 h 504825"/>
                <a:gd name="connsiteX86" fmla="*/ 94298 w 504825"/>
                <a:gd name="connsiteY86" fmla="*/ 265747 h 504825"/>
                <a:gd name="connsiteX87" fmla="*/ 114300 w 504825"/>
                <a:gd name="connsiteY87" fmla="*/ 380047 h 504825"/>
                <a:gd name="connsiteX88" fmla="*/ 138113 w 504825"/>
                <a:gd name="connsiteY88" fmla="*/ 430530 h 504825"/>
                <a:gd name="connsiteX89" fmla="*/ 164783 w 504825"/>
                <a:gd name="connsiteY89" fmla="*/ 465772 h 504825"/>
                <a:gd name="connsiteX90" fmla="*/ 60008 w 504825"/>
                <a:gd name="connsiteY90" fmla="*/ 379095 h 504825"/>
                <a:gd name="connsiteX91" fmla="*/ 114300 w 504825"/>
                <a:gd name="connsiteY91" fmla="*/ 37909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04825" h="504825">
                  <a:moveTo>
                    <a:pt x="482918" y="146685"/>
                  </a:moveTo>
                  <a:cubicBezTo>
                    <a:pt x="481013" y="142875"/>
                    <a:pt x="479108" y="139065"/>
                    <a:pt x="477203" y="135255"/>
                  </a:cubicBezTo>
                  <a:cubicBezTo>
                    <a:pt x="433388" y="52388"/>
                    <a:pt x="347663" y="952"/>
                    <a:pt x="255270" y="0"/>
                  </a:cubicBezTo>
                  <a:lnTo>
                    <a:pt x="251460" y="0"/>
                  </a:lnTo>
                  <a:cubicBezTo>
                    <a:pt x="158115" y="952"/>
                    <a:pt x="73343" y="52388"/>
                    <a:pt x="29527" y="135255"/>
                  </a:cubicBezTo>
                  <a:cubicBezTo>
                    <a:pt x="27623" y="139065"/>
                    <a:pt x="25718" y="142875"/>
                    <a:pt x="23812" y="146685"/>
                  </a:cubicBezTo>
                  <a:cubicBezTo>
                    <a:pt x="8573" y="180022"/>
                    <a:pt x="0" y="216218"/>
                    <a:pt x="0" y="253365"/>
                  </a:cubicBezTo>
                  <a:cubicBezTo>
                    <a:pt x="0" y="292418"/>
                    <a:pt x="8573" y="330518"/>
                    <a:pt x="25718" y="364808"/>
                  </a:cubicBezTo>
                  <a:cubicBezTo>
                    <a:pt x="27623" y="368618"/>
                    <a:pt x="29527" y="372428"/>
                    <a:pt x="32385" y="376237"/>
                  </a:cubicBezTo>
                  <a:cubicBezTo>
                    <a:pt x="75248" y="457200"/>
                    <a:pt x="159068" y="506730"/>
                    <a:pt x="250508" y="507683"/>
                  </a:cubicBezTo>
                  <a:lnTo>
                    <a:pt x="252413" y="507683"/>
                  </a:lnTo>
                  <a:lnTo>
                    <a:pt x="254318" y="507683"/>
                  </a:lnTo>
                  <a:cubicBezTo>
                    <a:pt x="345758" y="506730"/>
                    <a:pt x="429578" y="457200"/>
                    <a:pt x="474345" y="377190"/>
                  </a:cubicBezTo>
                  <a:cubicBezTo>
                    <a:pt x="476250" y="373380"/>
                    <a:pt x="478155" y="369570"/>
                    <a:pt x="481013" y="365760"/>
                  </a:cubicBezTo>
                  <a:cubicBezTo>
                    <a:pt x="498158" y="330518"/>
                    <a:pt x="506730" y="293370"/>
                    <a:pt x="506730" y="254318"/>
                  </a:cubicBezTo>
                  <a:cubicBezTo>
                    <a:pt x="506730" y="216218"/>
                    <a:pt x="498158" y="180022"/>
                    <a:pt x="482918" y="146685"/>
                  </a:cubicBezTo>
                  <a:close/>
                  <a:moveTo>
                    <a:pt x="264795" y="241935"/>
                  </a:moveTo>
                  <a:lnTo>
                    <a:pt x="264795" y="155258"/>
                  </a:lnTo>
                  <a:lnTo>
                    <a:pt x="375285" y="155258"/>
                  </a:lnTo>
                  <a:cubicBezTo>
                    <a:pt x="382905" y="182880"/>
                    <a:pt x="387668" y="211455"/>
                    <a:pt x="387668" y="241935"/>
                  </a:cubicBezTo>
                  <a:lnTo>
                    <a:pt x="264795" y="241935"/>
                  </a:lnTo>
                  <a:close/>
                  <a:moveTo>
                    <a:pt x="461010" y="155258"/>
                  </a:moveTo>
                  <a:cubicBezTo>
                    <a:pt x="474345" y="182880"/>
                    <a:pt x="481013" y="211455"/>
                    <a:pt x="482918" y="241935"/>
                  </a:cubicBezTo>
                  <a:lnTo>
                    <a:pt x="411480" y="241935"/>
                  </a:lnTo>
                  <a:cubicBezTo>
                    <a:pt x="410528" y="211455"/>
                    <a:pt x="406718" y="182880"/>
                    <a:pt x="399098" y="155258"/>
                  </a:cubicBezTo>
                  <a:lnTo>
                    <a:pt x="461010" y="155258"/>
                  </a:lnTo>
                  <a:close/>
                  <a:moveTo>
                    <a:pt x="264795" y="131445"/>
                  </a:moveTo>
                  <a:lnTo>
                    <a:pt x="264795" y="24765"/>
                  </a:lnTo>
                  <a:cubicBezTo>
                    <a:pt x="306705" y="31432"/>
                    <a:pt x="344805" y="71438"/>
                    <a:pt x="366713" y="131445"/>
                  </a:cubicBezTo>
                  <a:lnTo>
                    <a:pt x="264795" y="131445"/>
                  </a:lnTo>
                  <a:close/>
                  <a:moveTo>
                    <a:pt x="392430" y="131445"/>
                  </a:moveTo>
                  <a:cubicBezTo>
                    <a:pt x="385763" y="111443"/>
                    <a:pt x="377190" y="92393"/>
                    <a:pt x="366713" y="76200"/>
                  </a:cubicBezTo>
                  <a:cubicBezTo>
                    <a:pt x="358140" y="62865"/>
                    <a:pt x="349568" y="50482"/>
                    <a:pt x="340043" y="40957"/>
                  </a:cubicBezTo>
                  <a:cubicBezTo>
                    <a:pt x="383858" y="59055"/>
                    <a:pt x="421958" y="91440"/>
                    <a:pt x="447675" y="131445"/>
                  </a:cubicBezTo>
                  <a:lnTo>
                    <a:pt x="392430" y="131445"/>
                  </a:lnTo>
                  <a:close/>
                  <a:moveTo>
                    <a:pt x="264795" y="356235"/>
                  </a:moveTo>
                  <a:lnTo>
                    <a:pt x="264795" y="265747"/>
                  </a:lnTo>
                  <a:lnTo>
                    <a:pt x="387668" y="265747"/>
                  </a:lnTo>
                  <a:cubicBezTo>
                    <a:pt x="386715" y="297180"/>
                    <a:pt x="381953" y="328612"/>
                    <a:pt x="373380" y="356235"/>
                  </a:cubicBezTo>
                  <a:lnTo>
                    <a:pt x="264795" y="356235"/>
                  </a:lnTo>
                  <a:close/>
                  <a:moveTo>
                    <a:pt x="364808" y="380047"/>
                  </a:moveTo>
                  <a:cubicBezTo>
                    <a:pt x="341948" y="439103"/>
                    <a:pt x="304800" y="476250"/>
                    <a:pt x="263843" y="482918"/>
                  </a:cubicBezTo>
                  <a:lnTo>
                    <a:pt x="263843" y="380047"/>
                  </a:lnTo>
                  <a:lnTo>
                    <a:pt x="364808" y="380047"/>
                  </a:lnTo>
                  <a:close/>
                  <a:moveTo>
                    <a:pt x="340043" y="466725"/>
                  </a:moveTo>
                  <a:cubicBezTo>
                    <a:pt x="349568" y="456247"/>
                    <a:pt x="359093" y="444818"/>
                    <a:pt x="366713" y="431483"/>
                  </a:cubicBezTo>
                  <a:cubicBezTo>
                    <a:pt x="376238" y="416243"/>
                    <a:pt x="383858" y="399097"/>
                    <a:pt x="390525" y="381000"/>
                  </a:cubicBezTo>
                  <a:lnTo>
                    <a:pt x="444818" y="381000"/>
                  </a:lnTo>
                  <a:cubicBezTo>
                    <a:pt x="419100" y="419100"/>
                    <a:pt x="381953" y="448628"/>
                    <a:pt x="340043" y="466725"/>
                  </a:cubicBezTo>
                  <a:close/>
                  <a:moveTo>
                    <a:pt x="398145" y="356235"/>
                  </a:moveTo>
                  <a:cubicBezTo>
                    <a:pt x="405765" y="327660"/>
                    <a:pt x="410528" y="297180"/>
                    <a:pt x="411480" y="265747"/>
                  </a:cubicBezTo>
                  <a:lnTo>
                    <a:pt x="482918" y="265747"/>
                  </a:lnTo>
                  <a:cubicBezTo>
                    <a:pt x="481013" y="297180"/>
                    <a:pt x="473393" y="327660"/>
                    <a:pt x="459105" y="356235"/>
                  </a:cubicBezTo>
                  <a:lnTo>
                    <a:pt x="398145" y="356235"/>
                  </a:lnTo>
                  <a:close/>
                  <a:moveTo>
                    <a:pt x="240983" y="155258"/>
                  </a:moveTo>
                  <a:lnTo>
                    <a:pt x="240983" y="241935"/>
                  </a:lnTo>
                  <a:lnTo>
                    <a:pt x="118110" y="241935"/>
                  </a:lnTo>
                  <a:cubicBezTo>
                    <a:pt x="119063" y="211455"/>
                    <a:pt x="122873" y="182880"/>
                    <a:pt x="130493" y="155258"/>
                  </a:cubicBezTo>
                  <a:lnTo>
                    <a:pt x="240983" y="155258"/>
                  </a:lnTo>
                  <a:close/>
                  <a:moveTo>
                    <a:pt x="240983" y="131445"/>
                  </a:moveTo>
                  <a:lnTo>
                    <a:pt x="138113" y="131445"/>
                  </a:lnTo>
                  <a:cubicBezTo>
                    <a:pt x="160973" y="70485"/>
                    <a:pt x="199073" y="30480"/>
                    <a:pt x="240030" y="24765"/>
                  </a:cubicBezTo>
                  <a:lnTo>
                    <a:pt x="240983" y="131445"/>
                  </a:lnTo>
                  <a:close/>
                  <a:moveTo>
                    <a:pt x="138113" y="76200"/>
                  </a:moveTo>
                  <a:cubicBezTo>
                    <a:pt x="127635" y="92393"/>
                    <a:pt x="119063" y="111443"/>
                    <a:pt x="112395" y="131445"/>
                  </a:cubicBezTo>
                  <a:lnTo>
                    <a:pt x="57150" y="131445"/>
                  </a:lnTo>
                  <a:cubicBezTo>
                    <a:pt x="82868" y="90488"/>
                    <a:pt x="120968" y="59055"/>
                    <a:pt x="164783" y="40957"/>
                  </a:cubicBezTo>
                  <a:cubicBezTo>
                    <a:pt x="155258" y="50482"/>
                    <a:pt x="146685" y="62865"/>
                    <a:pt x="138113" y="76200"/>
                  </a:cubicBezTo>
                  <a:close/>
                  <a:moveTo>
                    <a:pt x="240983" y="380047"/>
                  </a:moveTo>
                  <a:lnTo>
                    <a:pt x="240983" y="482918"/>
                  </a:lnTo>
                  <a:cubicBezTo>
                    <a:pt x="200025" y="477203"/>
                    <a:pt x="162878" y="439103"/>
                    <a:pt x="140018" y="380047"/>
                  </a:cubicBezTo>
                  <a:lnTo>
                    <a:pt x="240983" y="380047"/>
                  </a:lnTo>
                  <a:close/>
                  <a:moveTo>
                    <a:pt x="240983" y="356235"/>
                  </a:moveTo>
                  <a:lnTo>
                    <a:pt x="131445" y="356235"/>
                  </a:lnTo>
                  <a:cubicBezTo>
                    <a:pt x="122873" y="327660"/>
                    <a:pt x="118110" y="297180"/>
                    <a:pt x="117158" y="265747"/>
                  </a:cubicBezTo>
                  <a:lnTo>
                    <a:pt x="240030" y="265747"/>
                  </a:lnTo>
                  <a:lnTo>
                    <a:pt x="240983" y="356235"/>
                  </a:lnTo>
                  <a:close/>
                  <a:moveTo>
                    <a:pt x="105728" y="155258"/>
                  </a:moveTo>
                  <a:cubicBezTo>
                    <a:pt x="99060" y="182880"/>
                    <a:pt x="94298" y="211455"/>
                    <a:pt x="93345" y="241935"/>
                  </a:cubicBezTo>
                  <a:lnTo>
                    <a:pt x="22860" y="241935"/>
                  </a:lnTo>
                  <a:cubicBezTo>
                    <a:pt x="24765" y="211455"/>
                    <a:pt x="31433" y="182880"/>
                    <a:pt x="44768" y="155258"/>
                  </a:cubicBezTo>
                  <a:lnTo>
                    <a:pt x="105728" y="155258"/>
                  </a:lnTo>
                  <a:close/>
                  <a:moveTo>
                    <a:pt x="94298" y="265747"/>
                  </a:moveTo>
                  <a:cubicBezTo>
                    <a:pt x="95250" y="297180"/>
                    <a:pt x="100013" y="327660"/>
                    <a:pt x="107633" y="356235"/>
                  </a:cubicBezTo>
                  <a:lnTo>
                    <a:pt x="46673" y="356235"/>
                  </a:lnTo>
                  <a:cubicBezTo>
                    <a:pt x="32385" y="327660"/>
                    <a:pt x="24765" y="297180"/>
                    <a:pt x="22860" y="265747"/>
                  </a:cubicBezTo>
                  <a:lnTo>
                    <a:pt x="94298" y="265747"/>
                  </a:lnTo>
                  <a:close/>
                  <a:moveTo>
                    <a:pt x="114300" y="380047"/>
                  </a:moveTo>
                  <a:cubicBezTo>
                    <a:pt x="120968" y="398145"/>
                    <a:pt x="128588" y="415290"/>
                    <a:pt x="138113" y="430530"/>
                  </a:cubicBezTo>
                  <a:cubicBezTo>
                    <a:pt x="146685" y="443865"/>
                    <a:pt x="155258" y="456247"/>
                    <a:pt x="164783" y="465772"/>
                  </a:cubicBezTo>
                  <a:cubicBezTo>
                    <a:pt x="121920" y="448628"/>
                    <a:pt x="85725" y="418147"/>
                    <a:pt x="60008" y="379095"/>
                  </a:cubicBezTo>
                  <a:lnTo>
                    <a:pt x="114300" y="379095"/>
                  </a:lnTo>
                  <a:close/>
                </a:path>
              </a:pathLst>
            </a:custGeom>
            <a:solidFill>
              <a:srgbClr val="03ACB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6" name="Freeform: Shape 75">
              <a:extLst>
                <a:ext uri="{FF2B5EF4-FFF2-40B4-BE49-F238E27FC236}">
                  <a16:creationId xmlns:a16="http://schemas.microsoft.com/office/drawing/2014/main" id="{6471865E-A371-4744-83D6-91AA6DA84219}"/>
                </a:ext>
              </a:extLst>
            </p:cNvPr>
            <p:cNvSpPr/>
            <p:nvPr/>
          </p:nvSpPr>
          <p:spPr>
            <a:xfrm>
              <a:off x="5239322" y="3176227"/>
              <a:ext cx="409575" cy="295275"/>
            </a:xfrm>
            <a:custGeom>
              <a:avLst/>
              <a:gdLst>
                <a:gd name="connsiteX0" fmla="*/ 12764 w 409575"/>
                <a:gd name="connsiteY0" fmla="*/ 301350 h 295275"/>
                <a:gd name="connsiteX1" fmla="*/ 5143 w 409575"/>
                <a:gd name="connsiteY1" fmla="*/ 299445 h 295275"/>
                <a:gd name="connsiteX2" fmla="*/ 2286 w 409575"/>
                <a:gd name="connsiteY2" fmla="*/ 281348 h 295275"/>
                <a:gd name="connsiteX3" fmla="*/ 118491 w 409575"/>
                <a:gd name="connsiteY3" fmla="*/ 109898 h 295275"/>
                <a:gd name="connsiteX4" fmla="*/ 128016 w 409575"/>
                <a:gd name="connsiteY4" fmla="*/ 104183 h 295275"/>
                <a:gd name="connsiteX5" fmla="*/ 138494 w 409575"/>
                <a:gd name="connsiteY5" fmla="*/ 107993 h 295275"/>
                <a:gd name="connsiteX6" fmla="*/ 259461 w 409575"/>
                <a:gd name="connsiteY6" fmla="*/ 228960 h 295275"/>
                <a:gd name="connsiteX7" fmla="*/ 394716 w 409575"/>
                <a:gd name="connsiteY7" fmla="*/ 6075 h 295275"/>
                <a:gd name="connsiteX8" fmla="*/ 412814 w 409575"/>
                <a:gd name="connsiteY8" fmla="*/ 1313 h 295275"/>
                <a:gd name="connsiteX9" fmla="*/ 417576 w 409575"/>
                <a:gd name="connsiteY9" fmla="*/ 19410 h 295275"/>
                <a:gd name="connsiteX10" fmla="*/ 271844 w 409575"/>
                <a:gd name="connsiteY10" fmla="*/ 256583 h 295275"/>
                <a:gd name="connsiteX11" fmla="*/ 262319 w 409575"/>
                <a:gd name="connsiteY11" fmla="*/ 262298 h 295275"/>
                <a:gd name="connsiteX12" fmla="*/ 251841 w 409575"/>
                <a:gd name="connsiteY12" fmla="*/ 258488 h 295275"/>
                <a:gd name="connsiteX13" fmla="*/ 130873 w 409575"/>
                <a:gd name="connsiteY13" fmla="*/ 137520 h 295275"/>
                <a:gd name="connsiteX14" fmla="*/ 23241 w 409575"/>
                <a:gd name="connsiteY14" fmla="*/ 295635 h 295275"/>
                <a:gd name="connsiteX15" fmla="*/ 12764 w 409575"/>
                <a:gd name="connsiteY15" fmla="*/ 301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575" h="295275">
                  <a:moveTo>
                    <a:pt x="12764" y="301350"/>
                  </a:moveTo>
                  <a:cubicBezTo>
                    <a:pt x="9906" y="301350"/>
                    <a:pt x="8001" y="300398"/>
                    <a:pt x="5143" y="299445"/>
                  </a:cubicBezTo>
                  <a:cubicBezTo>
                    <a:pt x="-572" y="294683"/>
                    <a:pt x="-1524" y="287063"/>
                    <a:pt x="2286" y="281348"/>
                  </a:cubicBezTo>
                  <a:lnTo>
                    <a:pt x="118491" y="109898"/>
                  </a:lnTo>
                  <a:cubicBezTo>
                    <a:pt x="120396" y="107040"/>
                    <a:pt x="124206" y="105135"/>
                    <a:pt x="128016" y="104183"/>
                  </a:cubicBezTo>
                  <a:cubicBezTo>
                    <a:pt x="131826" y="104183"/>
                    <a:pt x="135636" y="105135"/>
                    <a:pt x="138494" y="107993"/>
                  </a:cubicBezTo>
                  <a:lnTo>
                    <a:pt x="259461" y="228960"/>
                  </a:lnTo>
                  <a:lnTo>
                    <a:pt x="394716" y="6075"/>
                  </a:lnTo>
                  <a:cubicBezTo>
                    <a:pt x="398526" y="360"/>
                    <a:pt x="406146" y="-1545"/>
                    <a:pt x="412814" y="1313"/>
                  </a:cubicBezTo>
                  <a:cubicBezTo>
                    <a:pt x="418529" y="5123"/>
                    <a:pt x="420434" y="12743"/>
                    <a:pt x="417576" y="19410"/>
                  </a:cubicBezTo>
                  <a:lnTo>
                    <a:pt x="271844" y="256583"/>
                  </a:lnTo>
                  <a:cubicBezTo>
                    <a:pt x="269939" y="260393"/>
                    <a:pt x="266129" y="262298"/>
                    <a:pt x="262319" y="262298"/>
                  </a:cubicBezTo>
                  <a:cubicBezTo>
                    <a:pt x="258509" y="262298"/>
                    <a:pt x="254698" y="261345"/>
                    <a:pt x="251841" y="258488"/>
                  </a:cubicBezTo>
                  <a:lnTo>
                    <a:pt x="130873" y="137520"/>
                  </a:lnTo>
                  <a:lnTo>
                    <a:pt x="23241" y="295635"/>
                  </a:lnTo>
                  <a:cubicBezTo>
                    <a:pt x="21336" y="299445"/>
                    <a:pt x="17526" y="301350"/>
                    <a:pt x="12764" y="301350"/>
                  </a:cubicBezTo>
                  <a:close/>
                </a:path>
              </a:pathLst>
            </a:custGeom>
            <a:solidFill>
              <a:srgbClr val="1640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7" name="Freeform: Shape 76">
              <a:extLst>
                <a:ext uri="{FF2B5EF4-FFF2-40B4-BE49-F238E27FC236}">
                  <a16:creationId xmlns:a16="http://schemas.microsoft.com/office/drawing/2014/main" id="{47DE5228-96EE-4D24-84F9-94A03A9B41A8}"/>
                </a:ext>
              </a:extLst>
            </p:cNvPr>
            <p:cNvSpPr/>
            <p:nvPr/>
          </p:nvSpPr>
          <p:spPr>
            <a:xfrm>
              <a:off x="5213032" y="3430905"/>
              <a:ext cx="76200" cy="76200"/>
            </a:xfrm>
            <a:custGeom>
              <a:avLst/>
              <a:gdLst>
                <a:gd name="connsiteX0" fmla="*/ 78105 w 76200"/>
                <a:gd name="connsiteY0" fmla="*/ 39053 h 76200"/>
                <a:gd name="connsiteX1" fmla="*/ 39053 w 76200"/>
                <a:gd name="connsiteY1" fmla="*/ 78105 h 76200"/>
                <a:gd name="connsiteX2" fmla="*/ 0 w 76200"/>
                <a:gd name="connsiteY2" fmla="*/ 39053 h 76200"/>
                <a:gd name="connsiteX3" fmla="*/ 39053 w 76200"/>
                <a:gd name="connsiteY3" fmla="*/ 0 h 76200"/>
                <a:gd name="connsiteX4" fmla="*/ 78105 w 76200"/>
                <a:gd name="connsiteY4" fmla="*/ 39053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105" y="39053"/>
                  </a:moveTo>
                  <a:cubicBezTo>
                    <a:pt x="78105" y="60008"/>
                    <a:pt x="60960" y="78105"/>
                    <a:pt x="39053" y="78105"/>
                  </a:cubicBezTo>
                  <a:cubicBezTo>
                    <a:pt x="17145" y="78105"/>
                    <a:pt x="0" y="60960"/>
                    <a:pt x="0" y="39053"/>
                  </a:cubicBezTo>
                  <a:cubicBezTo>
                    <a:pt x="0" y="18098"/>
                    <a:pt x="17145" y="0"/>
                    <a:pt x="39053" y="0"/>
                  </a:cubicBezTo>
                  <a:cubicBezTo>
                    <a:pt x="60960" y="0"/>
                    <a:pt x="78105" y="18098"/>
                    <a:pt x="78105" y="39053"/>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8" name="Freeform: Shape 77">
              <a:extLst>
                <a:ext uri="{FF2B5EF4-FFF2-40B4-BE49-F238E27FC236}">
                  <a16:creationId xmlns:a16="http://schemas.microsoft.com/office/drawing/2014/main" id="{B6065012-8A09-4220-9D88-0FB1A718B4F8}"/>
                </a:ext>
              </a:extLst>
            </p:cNvPr>
            <p:cNvSpPr/>
            <p:nvPr/>
          </p:nvSpPr>
          <p:spPr>
            <a:xfrm>
              <a:off x="5328285" y="3265170"/>
              <a:ext cx="76200" cy="76200"/>
            </a:xfrm>
            <a:custGeom>
              <a:avLst/>
              <a:gdLst>
                <a:gd name="connsiteX0" fmla="*/ 78105 w 76200"/>
                <a:gd name="connsiteY0" fmla="*/ 39052 h 76200"/>
                <a:gd name="connsiteX1" fmla="*/ 39053 w 76200"/>
                <a:gd name="connsiteY1" fmla="*/ 78105 h 76200"/>
                <a:gd name="connsiteX2" fmla="*/ 0 w 76200"/>
                <a:gd name="connsiteY2" fmla="*/ 39052 h 76200"/>
                <a:gd name="connsiteX3" fmla="*/ 39053 w 76200"/>
                <a:gd name="connsiteY3" fmla="*/ 0 h 76200"/>
                <a:gd name="connsiteX4" fmla="*/ 78105 w 76200"/>
                <a:gd name="connsiteY4" fmla="*/ 3905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8105" y="39052"/>
                  </a:moveTo>
                  <a:cubicBezTo>
                    <a:pt x="78105" y="60007"/>
                    <a:pt x="60960" y="78105"/>
                    <a:pt x="39053" y="78105"/>
                  </a:cubicBezTo>
                  <a:cubicBezTo>
                    <a:pt x="18097" y="78105"/>
                    <a:pt x="0" y="60960"/>
                    <a:pt x="0" y="39052"/>
                  </a:cubicBezTo>
                  <a:cubicBezTo>
                    <a:pt x="0" y="18097"/>
                    <a:pt x="17145" y="0"/>
                    <a:pt x="39053" y="0"/>
                  </a:cubicBezTo>
                  <a:cubicBezTo>
                    <a:pt x="60960" y="952"/>
                    <a:pt x="78105" y="18097"/>
                    <a:pt x="78105" y="39052"/>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9" name="Freeform: Shape 78">
              <a:extLst>
                <a:ext uri="{FF2B5EF4-FFF2-40B4-BE49-F238E27FC236}">
                  <a16:creationId xmlns:a16="http://schemas.microsoft.com/office/drawing/2014/main" id="{9B0EA9A8-1163-4730-8731-BFFD904B0669}"/>
                </a:ext>
              </a:extLst>
            </p:cNvPr>
            <p:cNvSpPr/>
            <p:nvPr/>
          </p:nvSpPr>
          <p:spPr>
            <a:xfrm>
              <a:off x="5457825" y="3379470"/>
              <a:ext cx="76200" cy="76200"/>
            </a:xfrm>
            <a:custGeom>
              <a:avLst/>
              <a:gdLst>
                <a:gd name="connsiteX0" fmla="*/ 77152 w 76200"/>
                <a:gd name="connsiteY0" fmla="*/ 39052 h 76200"/>
                <a:gd name="connsiteX1" fmla="*/ 38100 w 76200"/>
                <a:gd name="connsiteY1" fmla="*/ 78105 h 76200"/>
                <a:gd name="connsiteX2" fmla="*/ 0 w 76200"/>
                <a:gd name="connsiteY2" fmla="*/ 39052 h 76200"/>
                <a:gd name="connsiteX3" fmla="*/ 39052 w 76200"/>
                <a:gd name="connsiteY3" fmla="*/ 0 h 76200"/>
                <a:gd name="connsiteX4" fmla="*/ 77152 w 76200"/>
                <a:gd name="connsiteY4" fmla="*/ 3905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152" y="39052"/>
                  </a:moveTo>
                  <a:cubicBezTo>
                    <a:pt x="77152" y="60007"/>
                    <a:pt x="60007" y="78105"/>
                    <a:pt x="38100" y="78105"/>
                  </a:cubicBezTo>
                  <a:cubicBezTo>
                    <a:pt x="16193" y="78105"/>
                    <a:pt x="0" y="60007"/>
                    <a:pt x="0" y="39052"/>
                  </a:cubicBezTo>
                  <a:cubicBezTo>
                    <a:pt x="0" y="18097"/>
                    <a:pt x="17145" y="0"/>
                    <a:pt x="39052" y="0"/>
                  </a:cubicBezTo>
                  <a:cubicBezTo>
                    <a:pt x="60960" y="0"/>
                    <a:pt x="77152" y="18097"/>
                    <a:pt x="77152" y="39052"/>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0" name="Freeform: Shape 79">
              <a:extLst>
                <a:ext uri="{FF2B5EF4-FFF2-40B4-BE49-F238E27FC236}">
                  <a16:creationId xmlns:a16="http://schemas.microsoft.com/office/drawing/2014/main" id="{A0F9B914-324C-4979-8A6D-21441631C504}"/>
                </a:ext>
              </a:extLst>
            </p:cNvPr>
            <p:cNvSpPr/>
            <p:nvPr/>
          </p:nvSpPr>
          <p:spPr>
            <a:xfrm>
              <a:off x="5600700" y="3151823"/>
              <a:ext cx="76200" cy="76200"/>
            </a:xfrm>
            <a:custGeom>
              <a:avLst/>
              <a:gdLst>
                <a:gd name="connsiteX0" fmla="*/ 77152 w 76200"/>
                <a:gd name="connsiteY0" fmla="*/ 39052 h 76200"/>
                <a:gd name="connsiteX1" fmla="*/ 38100 w 76200"/>
                <a:gd name="connsiteY1" fmla="*/ 78105 h 76200"/>
                <a:gd name="connsiteX2" fmla="*/ 0 w 76200"/>
                <a:gd name="connsiteY2" fmla="*/ 39052 h 76200"/>
                <a:gd name="connsiteX3" fmla="*/ 39052 w 76200"/>
                <a:gd name="connsiteY3" fmla="*/ 0 h 76200"/>
                <a:gd name="connsiteX4" fmla="*/ 77152 w 76200"/>
                <a:gd name="connsiteY4" fmla="*/ 3905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152" y="39052"/>
                  </a:moveTo>
                  <a:cubicBezTo>
                    <a:pt x="77152" y="60007"/>
                    <a:pt x="60007" y="78105"/>
                    <a:pt x="38100" y="78105"/>
                  </a:cubicBezTo>
                  <a:cubicBezTo>
                    <a:pt x="16193" y="78105"/>
                    <a:pt x="0" y="60007"/>
                    <a:pt x="0" y="39052"/>
                  </a:cubicBezTo>
                  <a:cubicBezTo>
                    <a:pt x="0" y="18097"/>
                    <a:pt x="17145" y="0"/>
                    <a:pt x="39052" y="0"/>
                  </a:cubicBezTo>
                  <a:cubicBezTo>
                    <a:pt x="60960" y="0"/>
                    <a:pt x="77152" y="17145"/>
                    <a:pt x="77152" y="39052"/>
                  </a:cubicBezTo>
                  <a:close/>
                </a:path>
              </a:pathLst>
            </a:custGeom>
            <a:solidFill>
              <a:srgbClr val="1C4D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1" name="Freeform: Shape 80">
              <a:extLst>
                <a:ext uri="{FF2B5EF4-FFF2-40B4-BE49-F238E27FC236}">
                  <a16:creationId xmlns:a16="http://schemas.microsoft.com/office/drawing/2014/main" id="{8D11808D-2A88-4195-A64E-F741B91A102A}"/>
                </a:ext>
              </a:extLst>
            </p:cNvPr>
            <p:cNvSpPr/>
            <p:nvPr/>
          </p:nvSpPr>
          <p:spPr>
            <a:xfrm>
              <a:off x="5194935" y="3327083"/>
              <a:ext cx="85725" cy="142875"/>
            </a:xfrm>
            <a:custGeom>
              <a:avLst/>
              <a:gdLst>
                <a:gd name="connsiteX0" fmla="*/ 0 w 85725"/>
                <a:gd name="connsiteY0" fmla="*/ 47625 h 142875"/>
                <a:gd name="connsiteX1" fmla="*/ 0 w 85725"/>
                <a:gd name="connsiteY1" fmla="*/ 51435 h 142875"/>
                <a:gd name="connsiteX2" fmla="*/ 47625 w 85725"/>
                <a:gd name="connsiteY2" fmla="*/ 144780 h 142875"/>
                <a:gd name="connsiteX3" fmla="*/ 95250 w 85725"/>
                <a:gd name="connsiteY3" fmla="*/ 47625 h 142875"/>
                <a:gd name="connsiteX4" fmla="*/ 47625 w 85725"/>
                <a:gd name="connsiteY4" fmla="*/ 0 h 142875"/>
                <a:gd name="connsiteX5" fmla="*/ 0 w 85725"/>
                <a:gd name="connsiteY5" fmla="*/ 44767 h 142875"/>
                <a:gd name="connsiteX6" fmla="*/ 0 w 85725"/>
                <a:gd name="connsiteY6" fmla="*/ 47625 h 142875"/>
                <a:gd name="connsiteX7" fmla="*/ 21908 w 85725"/>
                <a:gd name="connsiteY7" fmla="*/ 47625 h 142875"/>
                <a:gd name="connsiteX8" fmla="*/ 22860 w 85725"/>
                <a:gd name="connsiteY8" fmla="*/ 40957 h 142875"/>
                <a:gd name="connsiteX9" fmla="*/ 47625 w 85725"/>
                <a:gd name="connsiteY9" fmla="*/ 21907 h 142875"/>
                <a:gd name="connsiteX10" fmla="*/ 73343 w 85725"/>
                <a:gd name="connsiteY10" fmla="*/ 47625 h 142875"/>
                <a:gd name="connsiteX11" fmla="*/ 47625 w 85725"/>
                <a:gd name="connsiteY11" fmla="*/ 73342 h 142875"/>
                <a:gd name="connsiteX12" fmla="*/ 23813 w 85725"/>
                <a:gd name="connsiteY12" fmla="*/ 58102 h 142875"/>
                <a:gd name="connsiteX13" fmla="*/ 21908 w 85725"/>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42875">
                  <a:moveTo>
                    <a:pt x="0" y="47625"/>
                  </a:moveTo>
                  <a:cubicBezTo>
                    <a:pt x="0" y="48577"/>
                    <a:pt x="0" y="49530"/>
                    <a:pt x="0" y="51435"/>
                  </a:cubicBezTo>
                  <a:cubicBezTo>
                    <a:pt x="2857" y="86677"/>
                    <a:pt x="47625" y="144780"/>
                    <a:pt x="47625" y="144780"/>
                  </a:cubicBezTo>
                  <a:cubicBezTo>
                    <a:pt x="47625" y="144780"/>
                    <a:pt x="95250" y="80010"/>
                    <a:pt x="95250" y="47625"/>
                  </a:cubicBezTo>
                  <a:cubicBezTo>
                    <a:pt x="95250" y="20955"/>
                    <a:pt x="74295" y="0"/>
                    <a:pt x="47625" y="0"/>
                  </a:cubicBezTo>
                  <a:cubicBezTo>
                    <a:pt x="22860" y="0"/>
                    <a:pt x="1905" y="20002"/>
                    <a:pt x="0" y="44767"/>
                  </a:cubicBezTo>
                  <a:cubicBezTo>
                    <a:pt x="0" y="45720"/>
                    <a:pt x="0" y="46672"/>
                    <a:pt x="0" y="47625"/>
                  </a:cubicBezTo>
                  <a:close/>
                  <a:moveTo>
                    <a:pt x="21908" y="47625"/>
                  </a:moveTo>
                  <a:cubicBezTo>
                    <a:pt x="21908" y="44767"/>
                    <a:pt x="21908" y="42863"/>
                    <a:pt x="22860" y="40957"/>
                  </a:cubicBezTo>
                  <a:cubicBezTo>
                    <a:pt x="25718" y="30480"/>
                    <a:pt x="36195" y="21907"/>
                    <a:pt x="47625" y="21907"/>
                  </a:cubicBezTo>
                  <a:cubicBezTo>
                    <a:pt x="61913" y="21907"/>
                    <a:pt x="73343" y="33338"/>
                    <a:pt x="73343" y="47625"/>
                  </a:cubicBezTo>
                  <a:cubicBezTo>
                    <a:pt x="73343" y="61913"/>
                    <a:pt x="61913" y="73342"/>
                    <a:pt x="47625" y="73342"/>
                  </a:cubicBezTo>
                  <a:cubicBezTo>
                    <a:pt x="37148" y="73342"/>
                    <a:pt x="28575" y="66675"/>
                    <a:pt x="23813" y="58102"/>
                  </a:cubicBezTo>
                  <a:cubicBezTo>
                    <a:pt x="22860" y="55245"/>
                    <a:pt x="21908" y="51435"/>
                    <a:pt x="21908" y="47625"/>
                  </a:cubicBezTo>
                  <a:close/>
                </a:path>
              </a:pathLst>
            </a:custGeom>
            <a:solidFill>
              <a:srgbClr val="CE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2" name="Freeform: Shape 81">
              <a:extLst>
                <a:ext uri="{FF2B5EF4-FFF2-40B4-BE49-F238E27FC236}">
                  <a16:creationId xmlns:a16="http://schemas.microsoft.com/office/drawing/2014/main" id="{53FC9ED9-065E-4849-8D14-7AF9BCE10119}"/>
                </a:ext>
              </a:extLst>
            </p:cNvPr>
            <p:cNvSpPr/>
            <p:nvPr/>
          </p:nvSpPr>
          <p:spPr>
            <a:xfrm>
              <a:off x="5244465" y="3318510"/>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3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8"/>
                    <a:pt x="16193" y="24765"/>
                    <a:pt x="0" y="24765"/>
                  </a:cubicBezTo>
                  <a:lnTo>
                    <a:pt x="0" y="0"/>
                  </a:lnTo>
                  <a:cubicBezTo>
                    <a:pt x="29528" y="0"/>
                    <a:pt x="53340" y="23813"/>
                    <a:pt x="53340" y="53340"/>
                  </a:cubicBezTo>
                  <a:cubicBezTo>
                    <a:pt x="53340" y="89535"/>
                    <a:pt x="0" y="160973"/>
                    <a:pt x="0" y="160973"/>
                  </a:cubicBezTo>
                  <a:lnTo>
                    <a:pt x="0" y="81915"/>
                  </a:lnTo>
                  <a:cubicBezTo>
                    <a:pt x="16193" y="82867"/>
                    <a:pt x="28575" y="69532"/>
                    <a:pt x="28575" y="53340"/>
                  </a:cubicBezTo>
                  <a:close/>
                </a:path>
              </a:pathLst>
            </a:custGeom>
            <a:solidFill>
              <a:srgbClr val="F94E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3" name="Freeform: Shape 82">
              <a:extLst>
                <a:ext uri="{FF2B5EF4-FFF2-40B4-BE49-F238E27FC236}">
                  <a16:creationId xmlns:a16="http://schemas.microsoft.com/office/drawing/2014/main" id="{E99D6CE3-5017-48FD-97DA-C677F48AB5BF}"/>
                </a:ext>
              </a:extLst>
            </p:cNvPr>
            <p:cNvSpPr/>
            <p:nvPr/>
          </p:nvSpPr>
          <p:spPr>
            <a:xfrm>
              <a:off x="5191125" y="3318510"/>
              <a:ext cx="47625" cy="152400"/>
            </a:xfrm>
            <a:custGeom>
              <a:avLst/>
              <a:gdLst>
                <a:gd name="connsiteX0" fmla="*/ 0 w 47625"/>
                <a:gd name="connsiteY0" fmla="*/ 49530 h 152400"/>
                <a:gd name="connsiteX1" fmla="*/ 53340 w 47625"/>
                <a:gd name="connsiteY1" fmla="*/ 0 h 152400"/>
                <a:gd name="connsiteX2" fmla="*/ 53340 w 47625"/>
                <a:gd name="connsiteY2" fmla="*/ 24765 h 152400"/>
                <a:gd name="connsiteX3" fmla="*/ 25718 w 47625"/>
                <a:gd name="connsiteY3" fmla="*/ 45720 h 152400"/>
                <a:gd name="connsiteX4" fmla="*/ 24765 w 47625"/>
                <a:gd name="connsiteY4" fmla="*/ 53340 h 152400"/>
                <a:gd name="connsiteX5" fmla="*/ 27623 w 47625"/>
                <a:gd name="connsiteY5" fmla="*/ 64770 h 152400"/>
                <a:gd name="connsiteX6" fmla="*/ 53340 w 47625"/>
                <a:gd name="connsiteY6" fmla="*/ 81915 h 152400"/>
                <a:gd name="connsiteX7" fmla="*/ 53340 w 47625"/>
                <a:gd name="connsiteY7" fmla="*/ 160973 h 152400"/>
                <a:gd name="connsiteX8" fmla="*/ 0 w 47625"/>
                <a:gd name="connsiteY8" fmla="*/ 57150 h 152400"/>
                <a:gd name="connsiteX9" fmla="*/ 0 w 47625"/>
                <a:gd name="connsiteY9" fmla="*/ 53340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4765"/>
                  </a:lnTo>
                  <a:cubicBezTo>
                    <a:pt x="40005" y="24765"/>
                    <a:pt x="29528" y="33338"/>
                    <a:pt x="25718" y="45720"/>
                  </a:cubicBezTo>
                  <a:cubicBezTo>
                    <a:pt x="24765" y="48577"/>
                    <a:pt x="24765" y="50482"/>
                    <a:pt x="24765" y="53340"/>
                  </a:cubicBezTo>
                  <a:cubicBezTo>
                    <a:pt x="24765" y="57150"/>
                    <a:pt x="25718" y="61913"/>
                    <a:pt x="27623" y="64770"/>
                  </a:cubicBezTo>
                  <a:cubicBezTo>
                    <a:pt x="32385" y="75248"/>
                    <a:pt x="41910" y="81915"/>
                    <a:pt x="53340" y="81915"/>
                  </a:cubicBezTo>
                  <a:lnTo>
                    <a:pt x="53340" y="160973"/>
                  </a:lnTo>
                  <a:cubicBezTo>
                    <a:pt x="53340" y="160973"/>
                    <a:pt x="3810" y="96202"/>
                    <a:pt x="0" y="57150"/>
                  </a:cubicBezTo>
                  <a:cubicBezTo>
                    <a:pt x="0" y="56198"/>
                    <a:pt x="0" y="54292"/>
                    <a:pt x="0" y="53340"/>
                  </a:cubicBezTo>
                  <a:cubicBezTo>
                    <a:pt x="0" y="52388"/>
                    <a:pt x="0" y="51435"/>
                    <a:pt x="0" y="49530"/>
                  </a:cubicBezTo>
                  <a:close/>
                </a:path>
              </a:pathLst>
            </a:custGeom>
            <a:solidFill>
              <a:srgbClr val="F42A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4" name="Freeform: Shape 83">
              <a:extLst>
                <a:ext uri="{FF2B5EF4-FFF2-40B4-BE49-F238E27FC236}">
                  <a16:creationId xmlns:a16="http://schemas.microsoft.com/office/drawing/2014/main" id="{E3320F56-9DC5-4004-8DCB-C0E24CE9FB36}"/>
                </a:ext>
              </a:extLst>
            </p:cNvPr>
            <p:cNvSpPr/>
            <p:nvPr/>
          </p:nvSpPr>
          <p:spPr>
            <a:xfrm>
              <a:off x="5316855" y="3168015"/>
              <a:ext cx="95250" cy="142875"/>
            </a:xfrm>
            <a:custGeom>
              <a:avLst/>
              <a:gdLst>
                <a:gd name="connsiteX0" fmla="*/ 0 w 95250"/>
                <a:gd name="connsiteY0" fmla="*/ 47625 h 142875"/>
                <a:gd name="connsiteX1" fmla="*/ 0 w 95250"/>
                <a:gd name="connsiteY1" fmla="*/ 51435 h 142875"/>
                <a:gd name="connsiteX2" fmla="*/ 47625 w 95250"/>
                <a:gd name="connsiteY2" fmla="*/ 144780 h 142875"/>
                <a:gd name="connsiteX3" fmla="*/ 95250 w 95250"/>
                <a:gd name="connsiteY3" fmla="*/ 47625 h 142875"/>
                <a:gd name="connsiteX4" fmla="*/ 47625 w 95250"/>
                <a:gd name="connsiteY4" fmla="*/ 0 h 142875"/>
                <a:gd name="connsiteX5" fmla="*/ 0 w 95250"/>
                <a:gd name="connsiteY5" fmla="*/ 44768 h 142875"/>
                <a:gd name="connsiteX6" fmla="*/ 0 w 95250"/>
                <a:gd name="connsiteY6" fmla="*/ 47625 h 142875"/>
                <a:gd name="connsiteX7" fmla="*/ 21908 w 95250"/>
                <a:gd name="connsiteY7" fmla="*/ 47625 h 142875"/>
                <a:gd name="connsiteX8" fmla="*/ 22860 w 95250"/>
                <a:gd name="connsiteY8" fmla="*/ 40958 h 142875"/>
                <a:gd name="connsiteX9" fmla="*/ 47625 w 95250"/>
                <a:gd name="connsiteY9" fmla="*/ 21908 h 142875"/>
                <a:gd name="connsiteX10" fmla="*/ 73343 w 95250"/>
                <a:gd name="connsiteY10" fmla="*/ 47625 h 142875"/>
                <a:gd name="connsiteX11" fmla="*/ 47625 w 95250"/>
                <a:gd name="connsiteY11" fmla="*/ 73343 h 142875"/>
                <a:gd name="connsiteX12" fmla="*/ 23813 w 95250"/>
                <a:gd name="connsiteY12" fmla="*/ 58103 h 142875"/>
                <a:gd name="connsiteX13" fmla="*/ 21908 w 95250"/>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142875">
                  <a:moveTo>
                    <a:pt x="0" y="47625"/>
                  </a:moveTo>
                  <a:cubicBezTo>
                    <a:pt x="0" y="48578"/>
                    <a:pt x="0" y="49530"/>
                    <a:pt x="0" y="51435"/>
                  </a:cubicBezTo>
                  <a:cubicBezTo>
                    <a:pt x="2858" y="86677"/>
                    <a:pt x="47625" y="144780"/>
                    <a:pt x="47625" y="144780"/>
                  </a:cubicBezTo>
                  <a:cubicBezTo>
                    <a:pt x="47625" y="144780"/>
                    <a:pt x="95250" y="80010"/>
                    <a:pt x="95250" y="47625"/>
                  </a:cubicBezTo>
                  <a:cubicBezTo>
                    <a:pt x="95250" y="20955"/>
                    <a:pt x="74295" y="0"/>
                    <a:pt x="47625" y="0"/>
                  </a:cubicBezTo>
                  <a:cubicBezTo>
                    <a:pt x="22860" y="0"/>
                    <a:pt x="1905" y="20003"/>
                    <a:pt x="0" y="44768"/>
                  </a:cubicBezTo>
                  <a:cubicBezTo>
                    <a:pt x="0" y="44768"/>
                    <a:pt x="0" y="46673"/>
                    <a:pt x="0" y="47625"/>
                  </a:cubicBezTo>
                  <a:close/>
                  <a:moveTo>
                    <a:pt x="21908" y="47625"/>
                  </a:moveTo>
                  <a:cubicBezTo>
                    <a:pt x="21908" y="44768"/>
                    <a:pt x="21908" y="42863"/>
                    <a:pt x="22860" y="40958"/>
                  </a:cubicBezTo>
                  <a:cubicBezTo>
                    <a:pt x="25717" y="30480"/>
                    <a:pt x="36195" y="21908"/>
                    <a:pt x="47625" y="21908"/>
                  </a:cubicBezTo>
                  <a:cubicBezTo>
                    <a:pt x="61913" y="21908"/>
                    <a:pt x="73343" y="33338"/>
                    <a:pt x="73343" y="47625"/>
                  </a:cubicBezTo>
                  <a:cubicBezTo>
                    <a:pt x="73343" y="61913"/>
                    <a:pt x="61913" y="73343"/>
                    <a:pt x="47625" y="73343"/>
                  </a:cubicBezTo>
                  <a:cubicBezTo>
                    <a:pt x="37148" y="73343"/>
                    <a:pt x="28575" y="66675"/>
                    <a:pt x="23813" y="58103"/>
                  </a:cubicBezTo>
                  <a:cubicBezTo>
                    <a:pt x="22860" y="54293"/>
                    <a:pt x="21908" y="51435"/>
                    <a:pt x="21908" y="47625"/>
                  </a:cubicBezTo>
                  <a:close/>
                </a:path>
              </a:pathLst>
            </a:custGeom>
            <a:solidFill>
              <a:srgbClr val="CE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5" name="Freeform: Shape 84">
              <a:extLst>
                <a:ext uri="{FF2B5EF4-FFF2-40B4-BE49-F238E27FC236}">
                  <a16:creationId xmlns:a16="http://schemas.microsoft.com/office/drawing/2014/main" id="{CF5268B6-46D4-4280-8228-E31ECE318568}"/>
                </a:ext>
              </a:extLst>
            </p:cNvPr>
            <p:cNvSpPr/>
            <p:nvPr/>
          </p:nvSpPr>
          <p:spPr>
            <a:xfrm>
              <a:off x="5367338" y="3159443"/>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2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7"/>
                    <a:pt x="16193" y="24765"/>
                    <a:pt x="0" y="24765"/>
                  </a:cubicBezTo>
                  <a:lnTo>
                    <a:pt x="0" y="0"/>
                  </a:lnTo>
                  <a:cubicBezTo>
                    <a:pt x="29528" y="0"/>
                    <a:pt x="53340" y="23813"/>
                    <a:pt x="53340" y="53340"/>
                  </a:cubicBezTo>
                  <a:cubicBezTo>
                    <a:pt x="53340" y="89535"/>
                    <a:pt x="0" y="160972"/>
                    <a:pt x="0" y="160972"/>
                  </a:cubicBezTo>
                  <a:lnTo>
                    <a:pt x="0" y="81915"/>
                  </a:lnTo>
                  <a:cubicBezTo>
                    <a:pt x="15240" y="81915"/>
                    <a:pt x="28575" y="69532"/>
                    <a:pt x="28575" y="53340"/>
                  </a:cubicBezTo>
                  <a:close/>
                </a:path>
              </a:pathLst>
            </a:custGeom>
            <a:solidFill>
              <a:srgbClr val="F94E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6" name="Freeform: Shape 85">
              <a:extLst>
                <a:ext uri="{FF2B5EF4-FFF2-40B4-BE49-F238E27FC236}">
                  <a16:creationId xmlns:a16="http://schemas.microsoft.com/office/drawing/2014/main" id="{FB83B31E-AFAB-4714-80C4-54DE9094DB4D}"/>
                </a:ext>
              </a:extLst>
            </p:cNvPr>
            <p:cNvSpPr/>
            <p:nvPr/>
          </p:nvSpPr>
          <p:spPr>
            <a:xfrm>
              <a:off x="5313997" y="3159443"/>
              <a:ext cx="47625" cy="152400"/>
            </a:xfrm>
            <a:custGeom>
              <a:avLst/>
              <a:gdLst>
                <a:gd name="connsiteX0" fmla="*/ 0 w 47625"/>
                <a:gd name="connsiteY0" fmla="*/ 49530 h 152400"/>
                <a:gd name="connsiteX1" fmla="*/ 53340 w 47625"/>
                <a:gd name="connsiteY1" fmla="*/ 0 h 152400"/>
                <a:gd name="connsiteX2" fmla="*/ 53340 w 47625"/>
                <a:gd name="connsiteY2" fmla="*/ 24765 h 152400"/>
                <a:gd name="connsiteX3" fmla="*/ 25718 w 47625"/>
                <a:gd name="connsiteY3" fmla="*/ 45720 h 152400"/>
                <a:gd name="connsiteX4" fmla="*/ 24765 w 47625"/>
                <a:gd name="connsiteY4" fmla="*/ 53340 h 152400"/>
                <a:gd name="connsiteX5" fmla="*/ 27623 w 47625"/>
                <a:gd name="connsiteY5" fmla="*/ 64770 h 152400"/>
                <a:gd name="connsiteX6" fmla="*/ 53340 w 47625"/>
                <a:gd name="connsiteY6" fmla="*/ 81915 h 152400"/>
                <a:gd name="connsiteX7" fmla="*/ 53340 w 47625"/>
                <a:gd name="connsiteY7" fmla="*/ 160972 h 152400"/>
                <a:gd name="connsiteX8" fmla="*/ 0 w 47625"/>
                <a:gd name="connsiteY8" fmla="*/ 57150 h 152400"/>
                <a:gd name="connsiteX9" fmla="*/ 0 w 47625"/>
                <a:gd name="connsiteY9" fmla="*/ 53340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4765"/>
                  </a:lnTo>
                  <a:cubicBezTo>
                    <a:pt x="40005" y="24765"/>
                    <a:pt x="29528" y="33338"/>
                    <a:pt x="25718" y="45720"/>
                  </a:cubicBezTo>
                  <a:cubicBezTo>
                    <a:pt x="24765" y="48577"/>
                    <a:pt x="24765" y="50482"/>
                    <a:pt x="24765" y="53340"/>
                  </a:cubicBezTo>
                  <a:cubicBezTo>
                    <a:pt x="24765" y="57150"/>
                    <a:pt x="25718" y="61913"/>
                    <a:pt x="27623" y="64770"/>
                  </a:cubicBezTo>
                  <a:cubicBezTo>
                    <a:pt x="32385" y="75247"/>
                    <a:pt x="41910" y="81915"/>
                    <a:pt x="53340" y="81915"/>
                  </a:cubicBezTo>
                  <a:lnTo>
                    <a:pt x="53340" y="160972"/>
                  </a:lnTo>
                  <a:cubicBezTo>
                    <a:pt x="53340" y="160972"/>
                    <a:pt x="3810" y="96203"/>
                    <a:pt x="0" y="57150"/>
                  </a:cubicBezTo>
                  <a:cubicBezTo>
                    <a:pt x="0" y="56197"/>
                    <a:pt x="0" y="54293"/>
                    <a:pt x="0" y="53340"/>
                  </a:cubicBezTo>
                  <a:cubicBezTo>
                    <a:pt x="0" y="52388"/>
                    <a:pt x="0" y="51435"/>
                    <a:pt x="0" y="49530"/>
                  </a:cubicBezTo>
                  <a:close/>
                </a:path>
              </a:pathLst>
            </a:custGeom>
            <a:solidFill>
              <a:srgbClr val="F42A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7" name="Freeform: Shape 86">
              <a:extLst>
                <a:ext uri="{FF2B5EF4-FFF2-40B4-BE49-F238E27FC236}">
                  <a16:creationId xmlns:a16="http://schemas.microsoft.com/office/drawing/2014/main" id="{A83A8A20-9645-4781-AB8E-1CBE01B70DFC}"/>
                </a:ext>
              </a:extLst>
            </p:cNvPr>
            <p:cNvSpPr/>
            <p:nvPr/>
          </p:nvSpPr>
          <p:spPr>
            <a:xfrm>
              <a:off x="5444490" y="3279458"/>
              <a:ext cx="85725" cy="142875"/>
            </a:xfrm>
            <a:custGeom>
              <a:avLst/>
              <a:gdLst>
                <a:gd name="connsiteX0" fmla="*/ 0 w 85725"/>
                <a:gd name="connsiteY0" fmla="*/ 47625 h 142875"/>
                <a:gd name="connsiteX1" fmla="*/ 0 w 85725"/>
                <a:gd name="connsiteY1" fmla="*/ 51435 h 142875"/>
                <a:gd name="connsiteX2" fmla="*/ 47625 w 85725"/>
                <a:gd name="connsiteY2" fmla="*/ 144780 h 142875"/>
                <a:gd name="connsiteX3" fmla="*/ 95250 w 85725"/>
                <a:gd name="connsiteY3" fmla="*/ 47625 h 142875"/>
                <a:gd name="connsiteX4" fmla="*/ 47625 w 85725"/>
                <a:gd name="connsiteY4" fmla="*/ 0 h 142875"/>
                <a:gd name="connsiteX5" fmla="*/ 0 w 85725"/>
                <a:gd name="connsiteY5" fmla="*/ 44767 h 142875"/>
                <a:gd name="connsiteX6" fmla="*/ 0 w 85725"/>
                <a:gd name="connsiteY6" fmla="*/ 47625 h 142875"/>
                <a:gd name="connsiteX7" fmla="*/ 21907 w 85725"/>
                <a:gd name="connsiteY7" fmla="*/ 47625 h 142875"/>
                <a:gd name="connsiteX8" fmla="*/ 22860 w 85725"/>
                <a:gd name="connsiteY8" fmla="*/ 40957 h 142875"/>
                <a:gd name="connsiteX9" fmla="*/ 47625 w 85725"/>
                <a:gd name="connsiteY9" fmla="*/ 21907 h 142875"/>
                <a:gd name="connsiteX10" fmla="*/ 73342 w 85725"/>
                <a:gd name="connsiteY10" fmla="*/ 47625 h 142875"/>
                <a:gd name="connsiteX11" fmla="*/ 47625 w 85725"/>
                <a:gd name="connsiteY11" fmla="*/ 73342 h 142875"/>
                <a:gd name="connsiteX12" fmla="*/ 23813 w 85725"/>
                <a:gd name="connsiteY12" fmla="*/ 58102 h 142875"/>
                <a:gd name="connsiteX13" fmla="*/ 21907 w 85725"/>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42875">
                  <a:moveTo>
                    <a:pt x="0" y="47625"/>
                  </a:moveTo>
                  <a:cubicBezTo>
                    <a:pt x="0" y="48577"/>
                    <a:pt x="0" y="49530"/>
                    <a:pt x="0" y="51435"/>
                  </a:cubicBezTo>
                  <a:cubicBezTo>
                    <a:pt x="2857" y="86677"/>
                    <a:pt x="47625" y="144780"/>
                    <a:pt x="47625" y="144780"/>
                  </a:cubicBezTo>
                  <a:cubicBezTo>
                    <a:pt x="47625" y="144780"/>
                    <a:pt x="95250" y="80010"/>
                    <a:pt x="95250" y="47625"/>
                  </a:cubicBezTo>
                  <a:cubicBezTo>
                    <a:pt x="95250" y="20955"/>
                    <a:pt x="74295" y="0"/>
                    <a:pt x="47625" y="0"/>
                  </a:cubicBezTo>
                  <a:cubicBezTo>
                    <a:pt x="22860" y="0"/>
                    <a:pt x="1905" y="20002"/>
                    <a:pt x="0" y="44767"/>
                  </a:cubicBezTo>
                  <a:cubicBezTo>
                    <a:pt x="0" y="44767"/>
                    <a:pt x="0" y="45720"/>
                    <a:pt x="0" y="47625"/>
                  </a:cubicBezTo>
                  <a:close/>
                  <a:moveTo>
                    <a:pt x="21907" y="47625"/>
                  </a:moveTo>
                  <a:cubicBezTo>
                    <a:pt x="21907" y="44767"/>
                    <a:pt x="21907" y="42863"/>
                    <a:pt x="22860" y="40957"/>
                  </a:cubicBezTo>
                  <a:cubicBezTo>
                    <a:pt x="25717" y="30480"/>
                    <a:pt x="36195" y="21907"/>
                    <a:pt x="47625" y="21907"/>
                  </a:cubicBezTo>
                  <a:cubicBezTo>
                    <a:pt x="61912" y="21907"/>
                    <a:pt x="73342" y="33338"/>
                    <a:pt x="73342" y="47625"/>
                  </a:cubicBezTo>
                  <a:cubicBezTo>
                    <a:pt x="73342" y="61913"/>
                    <a:pt x="61912" y="73342"/>
                    <a:pt x="47625" y="73342"/>
                  </a:cubicBezTo>
                  <a:cubicBezTo>
                    <a:pt x="37147" y="73342"/>
                    <a:pt x="28575" y="66675"/>
                    <a:pt x="23813" y="58102"/>
                  </a:cubicBezTo>
                  <a:cubicBezTo>
                    <a:pt x="22860" y="54292"/>
                    <a:pt x="21907" y="50482"/>
                    <a:pt x="21907" y="47625"/>
                  </a:cubicBezTo>
                  <a:close/>
                </a:path>
              </a:pathLst>
            </a:custGeom>
            <a:solidFill>
              <a:srgbClr val="CE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8" name="Freeform: Shape 87">
              <a:extLst>
                <a:ext uri="{FF2B5EF4-FFF2-40B4-BE49-F238E27FC236}">
                  <a16:creationId xmlns:a16="http://schemas.microsoft.com/office/drawing/2014/main" id="{AEB7227A-8282-4786-A8AA-2F9D7B4613F8}"/>
                </a:ext>
              </a:extLst>
            </p:cNvPr>
            <p:cNvSpPr/>
            <p:nvPr/>
          </p:nvSpPr>
          <p:spPr>
            <a:xfrm>
              <a:off x="5494972" y="3270885"/>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3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8"/>
                    <a:pt x="16192" y="24765"/>
                    <a:pt x="0" y="24765"/>
                  </a:cubicBezTo>
                  <a:lnTo>
                    <a:pt x="0" y="0"/>
                  </a:lnTo>
                  <a:cubicBezTo>
                    <a:pt x="29528" y="0"/>
                    <a:pt x="53340" y="23813"/>
                    <a:pt x="53340" y="53340"/>
                  </a:cubicBezTo>
                  <a:cubicBezTo>
                    <a:pt x="53340" y="89535"/>
                    <a:pt x="0" y="160973"/>
                    <a:pt x="0" y="160973"/>
                  </a:cubicBezTo>
                  <a:lnTo>
                    <a:pt x="0" y="81915"/>
                  </a:lnTo>
                  <a:cubicBezTo>
                    <a:pt x="15240" y="81915"/>
                    <a:pt x="28575" y="69532"/>
                    <a:pt x="28575" y="53340"/>
                  </a:cubicBezTo>
                  <a:close/>
                </a:path>
              </a:pathLst>
            </a:custGeom>
            <a:solidFill>
              <a:srgbClr val="F94E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9" name="Freeform: Shape 88">
              <a:extLst>
                <a:ext uri="{FF2B5EF4-FFF2-40B4-BE49-F238E27FC236}">
                  <a16:creationId xmlns:a16="http://schemas.microsoft.com/office/drawing/2014/main" id="{2BC63ED1-69DE-40AC-943B-2CBCE2389C1C}"/>
                </a:ext>
              </a:extLst>
            </p:cNvPr>
            <p:cNvSpPr/>
            <p:nvPr/>
          </p:nvSpPr>
          <p:spPr>
            <a:xfrm>
              <a:off x="5441632" y="3270885"/>
              <a:ext cx="47625" cy="152400"/>
            </a:xfrm>
            <a:custGeom>
              <a:avLst/>
              <a:gdLst>
                <a:gd name="connsiteX0" fmla="*/ 0 w 47625"/>
                <a:gd name="connsiteY0" fmla="*/ 49530 h 152400"/>
                <a:gd name="connsiteX1" fmla="*/ 53340 w 47625"/>
                <a:gd name="connsiteY1" fmla="*/ 0 h 152400"/>
                <a:gd name="connsiteX2" fmla="*/ 53340 w 47625"/>
                <a:gd name="connsiteY2" fmla="*/ 24765 h 152400"/>
                <a:gd name="connsiteX3" fmla="*/ 25718 w 47625"/>
                <a:gd name="connsiteY3" fmla="*/ 45720 h 152400"/>
                <a:gd name="connsiteX4" fmla="*/ 24765 w 47625"/>
                <a:gd name="connsiteY4" fmla="*/ 53340 h 152400"/>
                <a:gd name="connsiteX5" fmla="*/ 27623 w 47625"/>
                <a:gd name="connsiteY5" fmla="*/ 64770 h 152400"/>
                <a:gd name="connsiteX6" fmla="*/ 53340 w 47625"/>
                <a:gd name="connsiteY6" fmla="*/ 81915 h 152400"/>
                <a:gd name="connsiteX7" fmla="*/ 53340 w 47625"/>
                <a:gd name="connsiteY7" fmla="*/ 160973 h 152400"/>
                <a:gd name="connsiteX8" fmla="*/ 0 w 47625"/>
                <a:gd name="connsiteY8" fmla="*/ 57150 h 152400"/>
                <a:gd name="connsiteX9" fmla="*/ 0 w 47625"/>
                <a:gd name="connsiteY9" fmla="*/ 53340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4765"/>
                  </a:lnTo>
                  <a:cubicBezTo>
                    <a:pt x="40005" y="24765"/>
                    <a:pt x="29528" y="33338"/>
                    <a:pt x="25718" y="45720"/>
                  </a:cubicBezTo>
                  <a:cubicBezTo>
                    <a:pt x="24765" y="48577"/>
                    <a:pt x="24765" y="50482"/>
                    <a:pt x="24765" y="53340"/>
                  </a:cubicBezTo>
                  <a:cubicBezTo>
                    <a:pt x="24765" y="57150"/>
                    <a:pt x="25718" y="61913"/>
                    <a:pt x="27623" y="64770"/>
                  </a:cubicBezTo>
                  <a:cubicBezTo>
                    <a:pt x="32385" y="75248"/>
                    <a:pt x="41910" y="81915"/>
                    <a:pt x="53340" y="81915"/>
                  </a:cubicBezTo>
                  <a:lnTo>
                    <a:pt x="53340" y="160973"/>
                  </a:lnTo>
                  <a:cubicBezTo>
                    <a:pt x="53340" y="160973"/>
                    <a:pt x="3810" y="96202"/>
                    <a:pt x="0" y="57150"/>
                  </a:cubicBezTo>
                  <a:cubicBezTo>
                    <a:pt x="0" y="56198"/>
                    <a:pt x="0" y="54292"/>
                    <a:pt x="0" y="53340"/>
                  </a:cubicBezTo>
                  <a:cubicBezTo>
                    <a:pt x="0" y="52388"/>
                    <a:pt x="0" y="50482"/>
                    <a:pt x="0" y="49530"/>
                  </a:cubicBezTo>
                  <a:close/>
                </a:path>
              </a:pathLst>
            </a:custGeom>
            <a:solidFill>
              <a:srgbClr val="F42A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0" name="Freeform: Shape 89">
              <a:extLst>
                <a:ext uri="{FF2B5EF4-FFF2-40B4-BE49-F238E27FC236}">
                  <a16:creationId xmlns:a16="http://schemas.microsoft.com/office/drawing/2014/main" id="{AE43D117-71CB-42B0-8FB8-164BC2B6B74C}"/>
                </a:ext>
              </a:extLst>
            </p:cNvPr>
            <p:cNvSpPr/>
            <p:nvPr/>
          </p:nvSpPr>
          <p:spPr>
            <a:xfrm>
              <a:off x="5594032" y="3050857"/>
              <a:ext cx="95250" cy="142875"/>
            </a:xfrm>
            <a:custGeom>
              <a:avLst/>
              <a:gdLst>
                <a:gd name="connsiteX0" fmla="*/ 0 w 95250"/>
                <a:gd name="connsiteY0" fmla="*/ 47625 h 142875"/>
                <a:gd name="connsiteX1" fmla="*/ 0 w 95250"/>
                <a:gd name="connsiteY1" fmla="*/ 51435 h 142875"/>
                <a:gd name="connsiteX2" fmla="*/ 47625 w 95250"/>
                <a:gd name="connsiteY2" fmla="*/ 144780 h 142875"/>
                <a:gd name="connsiteX3" fmla="*/ 95250 w 95250"/>
                <a:gd name="connsiteY3" fmla="*/ 47625 h 142875"/>
                <a:gd name="connsiteX4" fmla="*/ 47625 w 95250"/>
                <a:gd name="connsiteY4" fmla="*/ 0 h 142875"/>
                <a:gd name="connsiteX5" fmla="*/ 0 w 95250"/>
                <a:gd name="connsiteY5" fmla="*/ 44768 h 142875"/>
                <a:gd name="connsiteX6" fmla="*/ 0 w 95250"/>
                <a:gd name="connsiteY6" fmla="*/ 47625 h 142875"/>
                <a:gd name="connsiteX7" fmla="*/ 21907 w 95250"/>
                <a:gd name="connsiteY7" fmla="*/ 47625 h 142875"/>
                <a:gd name="connsiteX8" fmla="*/ 22860 w 95250"/>
                <a:gd name="connsiteY8" fmla="*/ 40957 h 142875"/>
                <a:gd name="connsiteX9" fmla="*/ 47625 w 95250"/>
                <a:gd name="connsiteY9" fmla="*/ 21907 h 142875"/>
                <a:gd name="connsiteX10" fmla="*/ 73343 w 95250"/>
                <a:gd name="connsiteY10" fmla="*/ 47625 h 142875"/>
                <a:gd name="connsiteX11" fmla="*/ 47625 w 95250"/>
                <a:gd name="connsiteY11" fmla="*/ 73343 h 142875"/>
                <a:gd name="connsiteX12" fmla="*/ 23813 w 95250"/>
                <a:gd name="connsiteY12" fmla="*/ 58103 h 142875"/>
                <a:gd name="connsiteX13" fmla="*/ 21907 w 95250"/>
                <a:gd name="connsiteY13" fmla="*/ 476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142875">
                  <a:moveTo>
                    <a:pt x="0" y="47625"/>
                  </a:moveTo>
                  <a:cubicBezTo>
                    <a:pt x="0" y="48578"/>
                    <a:pt x="0" y="49530"/>
                    <a:pt x="0" y="51435"/>
                  </a:cubicBezTo>
                  <a:cubicBezTo>
                    <a:pt x="2857" y="86678"/>
                    <a:pt x="47625" y="144780"/>
                    <a:pt x="47625" y="144780"/>
                  </a:cubicBezTo>
                  <a:cubicBezTo>
                    <a:pt x="47625" y="144780"/>
                    <a:pt x="95250" y="80010"/>
                    <a:pt x="95250" y="47625"/>
                  </a:cubicBezTo>
                  <a:cubicBezTo>
                    <a:pt x="95250" y="20955"/>
                    <a:pt x="74295" y="0"/>
                    <a:pt x="47625" y="0"/>
                  </a:cubicBezTo>
                  <a:cubicBezTo>
                    <a:pt x="22860" y="0"/>
                    <a:pt x="1905" y="20003"/>
                    <a:pt x="0" y="44768"/>
                  </a:cubicBezTo>
                  <a:cubicBezTo>
                    <a:pt x="0" y="45720"/>
                    <a:pt x="0" y="46673"/>
                    <a:pt x="0" y="47625"/>
                  </a:cubicBezTo>
                  <a:close/>
                  <a:moveTo>
                    <a:pt x="21907" y="47625"/>
                  </a:moveTo>
                  <a:cubicBezTo>
                    <a:pt x="21907" y="44768"/>
                    <a:pt x="21907" y="42863"/>
                    <a:pt x="22860" y="40957"/>
                  </a:cubicBezTo>
                  <a:cubicBezTo>
                    <a:pt x="25718" y="30480"/>
                    <a:pt x="36195" y="21907"/>
                    <a:pt x="47625" y="21907"/>
                  </a:cubicBezTo>
                  <a:cubicBezTo>
                    <a:pt x="61913" y="21907"/>
                    <a:pt x="73343" y="33338"/>
                    <a:pt x="73343" y="47625"/>
                  </a:cubicBezTo>
                  <a:cubicBezTo>
                    <a:pt x="73343" y="61913"/>
                    <a:pt x="61913" y="73343"/>
                    <a:pt x="47625" y="73343"/>
                  </a:cubicBezTo>
                  <a:cubicBezTo>
                    <a:pt x="37148" y="73343"/>
                    <a:pt x="28575" y="66675"/>
                    <a:pt x="23813" y="58103"/>
                  </a:cubicBezTo>
                  <a:cubicBezTo>
                    <a:pt x="22860" y="55245"/>
                    <a:pt x="21907" y="51435"/>
                    <a:pt x="21907" y="47625"/>
                  </a:cubicBezTo>
                  <a:close/>
                </a:path>
              </a:pathLst>
            </a:custGeom>
            <a:solidFill>
              <a:srgbClr val="CE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1" name="Freeform: Shape 90">
              <a:extLst>
                <a:ext uri="{FF2B5EF4-FFF2-40B4-BE49-F238E27FC236}">
                  <a16:creationId xmlns:a16="http://schemas.microsoft.com/office/drawing/2014/main" id="{F3FA39EA-93F2-44EE-9C6D-1F8768E1117F}"/>
                </a:ext>
              </a:extLst>
            </p:cNvPr>
            <p:cNvSpPr/>
            <p:nvPr/>
          </p:nvSpPr>
          <p:spPr>
            <a:xfrm>
              <a:off x="5644515" y="3043238"/>
              <a:ext cx="47625" cy="152400"/>
            </a:xfrm>
            <a:custGeom>
              <a:avLst/>
              <a:gdLst>
                <a:gd name="connsiteX0" fmla="*/ 28575 w 47625"/>
                <a:gd name="connsiteY0" fmla="*/ 53340 h 152400"/>
                <a:gd name="connsiteX1" fmla="*/ 0 w 47625"/>
                <a:gd name="connsiteY1" fmla="*/ 24765 h 152400"/>
                <a:gd name="connsiteX2" fmla="*/ 0 w 47625"/>
                <a:gd name="connsiteY2" fmla="*/ 0 h 152400"/>
                <a:gd name="connsiteX3" fmla="*/ 53340 w 47625"/>
                <a:gd name="connsiteY3" fmla="*/ 53340 h 152400"/>
                <a:gd name="connsiteX4" fmla="*/ 0 w 47625"/>
                <a:gd name="connsiteY4" fmla="*/ 160973 h 152400"/>
                <a:gd name="connsiteX5" fmla="*/ 0 w 47625"/>
                <a:gd name="connsiteY5" fmla="*/ 81915 h 152400"/>
                <a:gd name="connsiteX6" fmla="*/ 28575 w 47625"/>
                <a:gd name="connsiteY6" fmla="*/ 533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52400">
                  <a:moveTo>
                    <a:pt x="28575" y="53340"/>
                  </a:moveTo>
                  <a:cubicBezTo>
                    <a:pt x="28575" y="37148"/>
                    <a:pt x="16193" y="24765"/>
                    <a:pt x="0" y="24765"/>
                  </a:cubicBezTo>
                  <a:lnTo>
                    <a:pt x="0" y="0"/>
                  </a:lnTo>
                  <a:cubicBezTo>
                    <a:pt x="29528" y="0"/>
                    <a:pt x="53340" y="23813"/>
                    <a:pt x="53340" y="53340"/>
                  </a:cubicBezTo>
                  <a:cubicBezTo>
                    <a:pt x="53340" y="89535"/>
                    <a:pt x="0" y="160973"/>
                    <a:pt x="0" y="160973"/>
                  </a:cubicBezTo>
                  <a:lnTo>
                    <a:pt x="0" y="81915"/>
                  </a:lnTo>
                  <a:cubicBezTo>
                    <a:pt x="15240" y="81915"/>
                    <a:pt x="28575" y="68580"/>
                    <a:pt x="28575" y="53340"/>
                  </a:cubicBezTo>
                  <a:close/>
                </a:path>
              </a:pathLst>
            </a:custGeom>
            <a:solidFill>
              <a:srgbClr val="F94E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2" name="Freeform: Shape 91">
              <a:extLst>
                <a:ext uri="{FF2B5EF4-FFF2-40B4-BE49-F238E27FC236}">
                  <a16:creationId xmlns:a16="http://schemas.microsoft.com/office/drawing/2014/main" id="{C80F65BB-0287-4AE3-80FD-3CC1B9374FD7}"/>
                </a:ext>
              </a:extLst>
            </p:cNvPr>
            <p:cNvSpPr/>
            <p:nvPr/>
          </p:nvSpPr>
          <p:spPr>
            <a:xfrm>
              <a:off x="5591175" y="3043238"/>
              <a:ext cx="47625" cy="152400"/>
            </a:xfrm>
            <a:custGeom>
              <a:avLst/>
              <a:gdLst>
                <a:gd name="connsiteX0" fmla="*/ 0 w 47625"/>
                <a:gd name="connsiteY0" fmla="*/ 49530 h 152400"/>
                <a:gd name="connsiteX1" fmla="*/ 53340 w 47625"/>
                <a:gd name="connsiteY1" fmla="*/ 0 h 152400"/>
                <a:gd name="connsiteX2" fmla="*/ 53340 w 47625"/>
                <a:gd name="connsiteY2" fmla="*/ 23813 h 152400"/>
                <a:gd name="connsiteX3" fmla="*/ 25718 w 47625"/>
                <a:gd name="connsiteY3" fmla="*/ 44768 h 152400"/>
                <a:gd name="connsiteX4" fmla="*/ 24765 w 47625"/>
                <a:gd name="connsiteY4" fmla="*/ 52388 h 152400"/>
                <a:gd name="connsiteX5" fmla="*/ 27623 w 47625"/>
                <a:gd name="connsiteY5" fmla="*/ 63818 h 152400"/>
                <a:gd name="connsiteX6" fmla="*/ 53340 w 47625"/>
                <a:gd name="connsiteY6" fmla="*/ 80963 h 152400"/>
                <a:gd name="connsiteX7" fmla="*/ 53340 w 47625"/>
                <a:gd name="connsiteY7" fmla="*/ 160020 h 152400"/>
                <a:gd name="connsiteX8" fmla="*/ 0 w 47625"/>
                <a:gd name="connsiteY8" fmla="*/ 56198 h 152400"/>
                <a:gd name="connsiteX9" fmla="*/ 0 w 47625"/>
                <a:gd name="connsiteY9" fmla="*/ 52388 h 152400"/>
                <a:gd name="connsiteX10" fmla="*/ 0 w 47625"/>
                <a:gd name="connsiteY10" fmla="*/ 4953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52400">
                  <a:moveTo>
                    <a:pt x="0" y="49530"/>
                  </a:moveTo>
                  <a:cubicBezTo>
                    <a:pt x="1905" y="21907"/>
                    <a:pt x="24765" y="0"/>
                    <a:pt x="53340" y="0"/>
                  </a:cubicBezTo>
                  <a:lnTo>
                    <a:pt x="53340" y="23813"/>
                  </a:lnTo>
                  <a:cubicBezTo>
                    <a:pt x="40005" y="23813"/>
                    <a:pt x="29527" y="32385"/>
                    <a:pt x="25718" y="44768"/>
                  </a:cubicBezTo>
                  <a:cubicBezTo>
                    <a:pt x="24765" y="47625"/>
                    <a:pt x="24765" y="49530"/>
                    <a:pt x="24765" y="52388"/>
                  </a:cubicBezTo>
                  <a:cubicBezTo>
                    <a:pt x="24765" y="56198"/>
                    <a:pt x="25718" y="60960"/>
                    <a:pt x="27623" y="63818"/>
                  </a:cubicBezTo>
                  <a:cubicBezTo>
                    <a:pt x="32385" y="74295"/>
                    <a:pt x="41910" y="80963"/>
                    <a:pt x="53340" y="80963"/>
                  </a:cubicBezTo>
                  <a:lnTo>
                    <a:pt x="53340" y="160020"/>
                  </a:lnTo>
                  <a:cubicBezTo>
                    <a:pt x="53340" y="160020"/>
                    <a:pt x="3810" y="95250"/>
                    <a:pt x="0" y="56198"/>
                  </a:cubicBezTo>
                  <a:cubicBezTo>
                    <a:pt x="0" y="55245"/>
                    <a:pt x="0" y="53340"/>
                    <a:pt x="0" y="52388"/>
                  </a:cubicBezTo>
                  <a:cubicBezTo>
                    <a:pt x="0" y="51435"/>
                    <a:pt x="0" y="50482"/>
                    <a:pt x="0" y="49530"/>
                  </a:cubicBezTo>
                  <a:close/>
                </a:path>
              </a:pathLst>
            </a:custGeom>
            <a:solidFill>
              <a:srgbClr val="F42A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3" name="Freeform: Shape 92">
              <a:extLst>
                <a:ext uri="{FF2B5EF4-FFF2-40B4-BE49-F238E27FC236}">
                  <a16:creationId xmlns:a16="http://schemas.microsoft.com/office/drawing/2014/main" id="{9ED8340F-784A-410C-AF6F-EAB1803CD9DF}"/>
                </a:ext>
              </a:extLst>
            </p:cNvPr>
            <p:cNvSpPr/>
            <p:nvPr/>
          </p:nvSpPr>
          <p:spPr>
            <a:xfrm>
              <a:off x="5926455" y="3667125"/>
              <a:ext cx="400050" cy="171450"/>
            </a:xfrm>
            <a:custGeom>
              <a:avLst/>
              <a:gdLst>
                <a:gd name="connsiteX0" fmla="*/ 0 w 400050"/>
                <a:gd name="connsiteY0" fmla="*/ 36195 h 171450"/>
                <a:gd name="connsiteX1" fmla="*/ 61913 w 400050"/>
                <a:gd name="connsiteY1" fmla="*/ 72390 h 171450"/>
                <a:gd name="connsiteX2" fmla="*/ 61913 w 400050"/>
                <a:gd name="connsiteY2" fmla="*/ 45720 h 171450"/>
                <a:gd name="connsiteX3" fmla="*/ 381953 w 400050"/>
                <a:gd name="connsiteY3" fmla="*/ 45720 h 171450"/>
                <a:gd name="connsiteX4" fmla="*/ 381953 w 400050"/>
                <a:gd name="connsiteY4" fmla="*/ 163830 h 171450"/>
                <a:gd name="connsiteX5" fmla="*/ 391478 w 400050"/>
                <a:gd name="connsiteY5" fmla="*/ 173355 h 171450"/>
                <a:gd name="connsiteX6" fmla="*/ 401003 w 400050"/>
                <a:gd name="connsiteY6" fmla="*/ 163830 h 171450"/>
                <a:gd name="connsiteX7" fmla="*/ 401003 w 400050"/>
                <a:gd name="connsiteY7" fmla="*/ 35242 h 171450"/>
                <a:gd name="connsiteX8" fmla="*/ 391478 w 400050"/>
                <a:gd name="connsiteY8" fmla="*/ 25717 h 171450"/>
                <a:gd name="connsiteX9" fmla="*/ 61913 w 400050"/>
                <a:gd name="connsiteY9" fmla="*/ 25717 h 171450"/>
                <a:gd name="connsiteX10" fmla="*/ 61913 w 400050"/>
                <a:gd name="connsiteY10" fmla="*/ 0 h 171450"/>
                <a:gd name="connsiteX11" fmla="*/ 0 w 400050"/>
                <a:gd name="connsiteY11" fmla="*/ 36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050" h="171450">
                  <a:moveTo>
                    <a:pt x="0" y="36195"/>
                  </a:moveTo>
                  <a:lnTo>
                    <a:pt x="61913" y="72390"/>
                  </a:lnTo>
                  <a:lnTo>
                    <a:pt x="61913" y="45720"/>
                  </a:lnTo>
                  <a:lnTo>
                    <a:pt x="381953" y="45720"/>
                  </a:lnTo>
                  <a:lnTo>
                    <a:pt x="381953" y="163830"/>
                  </a:lnTo>
                  <a:cubicBezTo>
                    <a:pt x="381953" y="169545"/>
                    <a:pt x="386715" y="173355"/>
                    <a:pt x="391478" y="173355"/>
                  </a:cubicBezTo>
                  <a:cubicBezTo>
                    <a:pt x="397193" y="173355"/>
                    <a:pt x="401003" y="168592"/>
                    <a:pt x="401003" y="163830"/>
                  </a:cubicBezTo>
                  <a:lnTo>
                    <a:pt x="401003" y="35242"/>
                  </a:lnTo>
                  <a:cubicBezTo>
                    <a:pt x="401003" y="29527"/>
                    <a:pt x="396240" y="25717"/>
                    <a:pt x="391478" y="25717"/>
                  </a:cubicBezTo>
                  <a:lnTo>
                    <a:pt x="61913" y="25717"/>
                  </a:lnTo>
                  <a:lnTo>
                    <a:pt x="61913" y="0"/>
                  </a:lnTo>
                  <a:lnTo>
                    <a:pt x="0" y="36195"/>
                  </a:lnTo>
                  <a:close/>
                </a:path>
              </a:pathLst>
            </a:custGeom>
            <a:solidFill>
              <a:srgbClr val="F62F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4" name="Freeform: Shape 93">
              <a:extLst>
                <a:ext uri="{FF2B5EF4-FFF2-40B4-BE49-F238E27FC236}">
                  <a16:creationId xmlns:a16="http://schemas.microsoft.com/office/drawing/2014/main" id="{4810DFBB-4AFA-4AD7-B1E4-BB1A20DE3509}"/>
                </a:ext>
              </a:extLst>
            </p:cNvPr>
            <p:cNvSpPr/>
            <p:nvPr/>
          </p:nvSpPr>
          <p:spPr>
            <a:xfrm>
              <a:off x="6155055" y="3986213"/>
              <a:ext cx="238125" cy="123825"/>
            </a:xfrm>
            <a:custGeom>
              <a:avLst/>
              <a:gdLst>
                <a:gd name="connsiteX0" fmla="*/ 242888 w 238125"/>
                <a:gd name="connsiteY0" fmla="*/ 0 h 123825"/>
                <a:gd name="connsiteX1" fmla="*/ 242888 w 238125"/>
                <a:gd name="connsiteY1" fmla="*/ 71438 h 123825"/>
                <a:gd name="connsiteX2" fmla="*/ 156210 w 238125"/>
                <a:gd name="connsiteY2" fmla="*/ 129540 h 123825"/>
                <a:gd name="connsiteX3" fmla="*/ 121920 w 238125"/>
                <a:gd name="connsiteY3" fmla="*/ 132397 h 123825"/>
                <a:gd name="connsiteX4" fmla="*/ 75248 w 238125"/>
                <a:gd name="connsiteY4" fmla="*/ 127635 h 123825"/>
                <a:gd name="connsiteX5" fmla="*/ 0 w 238125"/>
                <a:gd name="connsiteY5" fmla="*/ 71438 h 123825"/>
                <a:gd name="connsiteX6" fmla="*/ 0 w 238125"/>
                <a:gd name="connsiteY6" fmla="*/ 0 h 123825"/>
                <a:gd name="connsiteX7" fmla="*/ 75248 w 238125"/>
                <a:gd name="connsiteY7" fmla="*/ 55245 h 123825"/>
                <a:gd name="connsiteX8" fmla="*/ 121920 w 238125"/>
                <a:gd name="connsiteY8" fmla="*/ 60008 h 123825"/>
                <a:gd name="connsiteX9" fmla="*/ 156210 w 238125"/>
                <a:gd name="connsiteY9" fmla="*/ 57150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1438"/>
                  </a:lnTo>
                  <a:cubicBezTo>
                    <a:pt x="242888" y="99060"/>
                    <a:pt x="206693" y="121920"/>
                    <a:pt x="156210" y="129540"/>
                  </a:cubicBezTo>
                  <a:cubicBezTo>
                    <a:pt x="145733" y="131445"/>
                    <a:pt x="133350" y="132397"/>
                    <a:pt x="121920" y="132397"/>
                  </a:cubicBezTo>
                  <a:cubicBezTo>
                    <a:pt x="105728" y="132397"/>
                    <a:pt x="89535" y="130492"/>
                    <a:pt x="75248" y="127635"/>
                  </a:cubicBezTo>
                  <a:cubicBezTo>
                    <a:pt x="31433" y="119063"/>
                    <a:pt x="0" y="97155"/>
                    <a:pt x="0" y="71438"/>
                  </a:cubicBezTo>
                  <a:lnTo>
                    <a:pt x="0" y="0"/>
                  </a:lnTo>
                  <a:cubicBezTo>
                    <a:pt x="0" y="24765"/>
                    <a:pt x="31433" y="46672"/>
                    <a:pt x="75248" y="55245"/>
                  </a:cubicBezTo>
                  <a:cubicBezTo>
                    <a:pt x="89535" y="58103"/>
                    <a:pt x="104775" y="60008"/>
                    <a:pt x="121920" y="60008"/>
                  </a:cubicBezTo>
                  <a:cubicBezTo>
                    <a:pt x="134303" y="60008"/>
                    <a:pt x="145733" y="59055"/>
                    <a:pt x="156210" y="57150"/>
                  </a:cubicBezTo>
                  <a:cubicBezTo>
                    <a:pt x="205740" y="50483"/>
                    <a:pt x="242888" y="27622"/>
                    <a:pt x="242888" y="0"/>
                  </a:cubicBezTo>
                  <a:close/>
                </a:path>
              </a:pathLst>
            </a:custGeom>
            <a:solidFill>
              <a:srgbClr val="1640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5" name="Freeform: Shape 94">
              <a:extLst>
                <a:ext uri="{FF2B5EF4-FFF2-40B4-BE49-F238E27FC236}">
                  <a16:creationId xmlns:a16="http://schemas.microsoft.com/office/drawing/2014/main" id="{55EC2F52-1B0D-4710-9BB1-98B8327218CB}"/>
                </a:ext>
              </a:extLst>
            </p:cNvPr>
            <p:cNvSpPr/>
            <p:nvPr/>
          </p:nvSpPr>
          <p:spPr>
            <a:xfrm>
              <a:off x="6154102" y="3926205"/>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3" y="0"/>
                    <a:pt x="0" y="26670"/>
                    <a:pt x="0" y="60008"/>
                  </a:cubicBezTo>
                  <a:cubicBezTo>
                    <a:pt x="0" y="93345"/>
                    <a:pt x="54293" y="120015"/>
                    <a:pt x="121920" y="120015"/>
                  </a:cubicBezTo>
                  <a:cubicBezTo>
                    <a:pt x="189548" y="120015"/>
                    <a:pt x="243840" y="93345"/>
                    <a:pt x="243840" y="60008"/>
                  </a:cubicBezTo>
                  <a:cubicBezTo>
                    <a:pt x="243840" y="26670"/>
                    <a:pt x="189548" y="0"/>
                    <a:pt x="121920" y="0"/>
                  </a:cubicBezTo>
                  <a:close/>
                </a:path>
              </a:pathLst>
            </a:custGeom>
            <a:solidFill>
              <a:srgbClr val="2153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6" name="Freeform: Shape 95">
              <a:extLst>
                <a:ext uri="{FF2B5EF4-FFF2-40B4-BE49-F238E27FC236}">
                  <a16:creationId xmlns:a16="http://schemas.microsoft.com/office/drawing/2014/main" id="{677B9103-5853-456F-889C-1ABB07018AA9}"/>
                </a:ext>
              </a:extLst>
            </p:cNvPr>
            <p:cNvSpPr/>
            <p:nvPr/>
          </p:nvSpPr>
          <p:spPr>
            <a:xfrm>
              <a:off x="6155055" y="3890963"/>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3342 h 133350"/>
                <a:gd name="connsiteX6" fmla="*/ 0 w 238125"/>
                <a:gd name="connsiteY6" fmla="*/ 953 h 133350"/>
                <a:gd name="connsiteX7" fmla="*/ 75248 w 238125"/>
                <a:gd name="connsiteY7" fmla="*/ 57150 h 133350"/>
                <a:gd name="connsiteX8" fmla="*/ 121920 w 238125"/>
                <a:gd name="connsiteY8" fmla="*/ 61913 h 133350"/>
                <a:gd name="connsiteX9" fmla="*/ 156210 w 238125"/>
                <a:gd name="connsiteY9" fmla="*/ 59055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3" y="122872"/>
                    <a:pt x="156210" y="130492"/>
                  </a:cubicBezTo>
                  <a:cubicBezTo>
                    <a:pt x="145733" y="132397"/>
                    <a:pt x="133350" y="133350"/>
                    <a:pt x="121920" y="133350"/>
                  </a:cubicBezTo>
                  <a:cubicBezTo>
                    <a:pt x="105728" y="133350"/>
                    <a:pt x="89535" y="131445"/>
                    <a:pt x="75248" y="128588"/>
                  </a:cubicBezTo>
                  <a:cubicBezTo>
                    <a:pt x="31433" y="120015"/>
                    <a:pt x="0" y="98108"/>
                    <a:pt x="0" y="73342"/>
                  </a:cubicBezTo>
                  <a:lnTo>
                    <a:pt x="0" y="953"/>
                  </a:lnTo>
                  <a:cubicBezTo>
                    <a:pt x="0" y="25717"/>
                    <a:pt x="31433" y="47625"/>
                    <a:pt x="75248" y="57150"/>
                  </a:cubicBezTo>
                  <a:cubicBezTo>
                    <a:pt x="89535" y="60008"/>
                    <a:pt x="104775" y="61913"/>
                    <a:pt x="121920" y="61913"/>
                  </a:cubicBezTo>
                  <a:cubicBezTo>
                    <a:pt x="134303" y="61913"/>
                    <a:pt x="145733" y="60960"/>
                    <a:pt x="156210" y="59055"/>
                  </a:cubicBezTo>
                  <a:cubicBezTo>
                    <a:pt x="205740" y="49530"/>
                    <a:pt x="242888" y="26670"/>
                    <a:pt x="242888" y="0"/>
                  </a:cubicBezTo>
                  <a:close/>
                </a:path>
              </a:pathLst>
            </a:custGeom>
            <a:solidFill>
              <a:srgbClr val="1640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7" name="Freeform: Shape 96">
              <a:extLst>
                <a:ext uri="{FF2B5EF4-FFF2-40B4-BE49-F238E27FC236}">
                  <a16:creationId xmlns:a16="http://schemas.microsoft.com/office/drawing/2014/main" id="{9EA5FF8E-B07D-48EA-ABC1-8F2F8B8A568C}"/>
                </a:ext>
              </a:extLst>
            </p:cNvPr>
            <p:cNvSpPr/>
            <p:nvPr/>
          </p:nvSpPr>
          <p:spPr>
            <a:xfrm>
              <a:off x="6154102" y="3830002"/>
              <a:ext cx="238125" cy="114300"/>
            </a:xfrm>
            <a:custGeom>
              <a:avLst/>
              <a:gdLst>
                <a:gd name="connsiteX0" fmla="*/ 121920 w 238125"/>
                <a:gd name="connsiteY0" fmla="*/ 0 h 114300"/>
                <a:gd name="connsiteX1" fmla="*/ 0 w 238125"/>
                <a:gd name="connsiteY1" fmla="*/ 60007 h 114300"/>
                <a:gd name="connsiteX2" fmla="*/ 121920 w 238125"/>
                <a:gd name="connsiteY2" fmla="*/ 120015 h 114300"/>
                <a:gd name="connsiteX3" fmla="*/ 243840 w 238125"/>
                <a:gd name="connsiteY3" fmla="*/ 60007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3" y="0"/>
                    <a:pt x="0" y="26670"/>
                    <a:pt x="0" y="60007"/>
                  </a:cubicBezTo>
                  <a:cubicBezTo>
                    <a:pt x="0" y="93345"/>
                    <a:pt x="54293" y="120015"/>
                    <a:pt x="121920" y="120015"/>
                  </a:cubicBezTo>
                  <a:cubicBezTo>
                    <a:pt x="189548" y="120015"/>
                    <a:pt x="243840" y="93345"/>
                    <a:pt x="243840" y="60007"/>
                  </a:cubicBezTo>
                  <a:cubicBezTo>
                    <a:pt x="243840" y="27623"/>
                    <a:pt x="189548" y="0"/>
                    <a:pt x="121920" y="0"/>
                  </a:cubicBezTo>
                  <a:close/>
                </a:path>
              </a:pathLst>
            </a:custGeom>
            <a:solidFill>
              <a:srgbClr val="2153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8" name="Freeform: Shape 97">
              <a:extLst>
                <a:ext uri="{FF2B5EF4-FFF2-40B4-BE49-F238E27FC236}">
                  <a16:creationId xmlns:a16="http://schemas.microsoft.com/office/drawing/2014/main" id="{4A9A9CFF-15B2-4657-B949-7792DA286292}"/>
                </a:ext>
              </a:extLst>
            </p:cNvPr>
            <p:cNvSpPr/>
            <p:nvPr/>
          </p:nvSpPr>
          <p:spPr>
            <a:xfrm>
              <a:off x="6155055" y="3794760"/>
              <a:ext cx="238125" cy="123825"/>
            </a:xfrm>
            <a:custGeom>
              <a:avLst/>
              <a:gdLst>
                <a:gd name="connsiteX0" fmla="*/ 242888 w 238125"/>
                <a:gd name="connsiteY0" fmla="*/ 0 h 123825"/>
                <a:gd name="connsiteX1" fmla="*/ 242888 w 238125"/>
                <a:gd name="connsiteY1" fmla="*/ 72390 h 123825"/>
                <a:gd name="connsiteX2" fmla="*/ 156210 w 238125"/>
                <a:gd name="connsiteY2" fmla="*/ 130493 h 123825"/>
                <a:gd name="connsiteX3" fmla="*/ 121920 w 238125"/>
                <a:gd name="connsiteY3" fmla="*/ 133350 h 123825"/>
                <a:gd name="connsiteX4" fmla="*/ 75248 w 238125"/>
                <a:gd name="connsiteY4" fmla="*/ 128587 h 123825"/>
                <a:gd name="connsiteX5" fmla="*/ 0 w 238125"/>
                <a:gd name="connsiteY5" fmla="*/ 72390 h 123825"/>
                <a:gd name="connsiteX6" fmla="*/ 0 w 238125"/>
                <a:gd name="connsiteY6" fmla="*/ 0 h 123825"/>
                <a:gd name="connsiteX7" fmla="*/ 75248 w 238125"/>
                <a:gd name="connsiteY7" fmla="*/ 56198 h 123825"/>
                <a:gd name="connsiteX8" fmla="*/ 121920 w 238125"/>
                <a:gd name="connsiteY8" fmla="*/ 60960 h 123825"/>
                <a:gd name="connsiteX9" fmla="*/ 156210 w 238125"/>
                <a:gd name="connsiteY9" fmla="*/ 58102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2390"/>
                  </a:lnTo>
                  <a:cubicBezTo>
                    <a:pt x="242888" y="100012"/>
                    <a:pt x="206693" y="122873"/>
                    <a:pt x="156210" y="130493"/>
                  </a:cubicBezTo>
                  <a:cubicBezTo>
                    <a:pt x="145733" y="132398"/>
                    <a:pt x="133350" y="133350"/>
                    <a:pt x="121920" y="133350"/>
                  </a:cubicBezTo>
                  <a:cubicBezTo>
                    <a:pt x="105728" y="133350"/>
                    <a:pt x="89535" y="131445"/>
                    <a:pt x="75248" y="128587"/>
                  </a:cubicBezTo>
                  <a:cubicBezTo>
                    <a:pt x="31433" y="120015"/>
                    <a:pt x="0" y="98107"/>
                    <a:pt x="0" y="72390"/>
                  </a:cubicBezTo>
                  <a:lnTo>
                    <a:pt x="0" y="0"/>
                  </a:lnTo>
                  <a:cubicBezTo>
                    <a:pt x="0" y="24765"/>
                    <a:pt x="31433" y="46673"/>
                    <a:pt x="75248" y="56198"/>
                  </a:cubicBezTo>
                  <a:cubicBezTo>
                    <a:pt x="89535" y="59055"/>
                    <a:pt x="104775" y="60960"/>
                    <a:pt x="121920" y="60960"/>
                  </a:cubicBezTo>
                  <a:cubicBezTo>
                    <a:pt x="134303" y="60960"/>
                    <a:pt x="145733" y="60007"/>
                    <a:pt x="156210" y="58102"/>
                  </a:cubicBezTo>
                  <a:cubicBezTo>
                    <a:pt x="205740" y="50482"/>
                    <a:pt x="242888" y="27623"/>
                    <a:pt x="242888" y="0"/>
                  </a:cubicBezTo>
                  <a:close/>
                </a:path>
              </a:pathLst>
            </a:custGeom>
            <a:solidFill>
              <a:srgbClr val="16405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9" name="Freeform: Shape 98">
              <a:extLst>
                <a:ext uri="{FF2B5EF4-FFF2-40B4-BE49-F238E27FC236}">
                  <a16:creationId xmlns:a16="http://schemas.microsoft.com/office/drawing/2014/main" id="{BAEDB551-7ECE-48EA-84C3-C1EF29374353}"/>
                </a:ext>
              </a:extLst>
            </p:cNvPr>
            <p:cNvSpPr/>
            <p:nvPr/>
          </p:nvSpPr>
          <p:spPr>
            <a:xfrm>
              <a:off x="6154102" y="3734752"/>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3" y="0"/>
                    <a:pt x="0" y="26670"/>
                    <a:pt x="0" y="60008"/>
                  </a:cubicBezTo>
                  <a:cubicBezTo>
                    <a:pt x="0" y="93345"/>
                    <a:pt x="54293" y="120015"/>
                    <a:pt x="121920" y="120015"/>
                  </a:cubicBezTo>
                  <a:cubicBezTo>
                    <a:pt x="189548" y="120015"/>
                    <a:pt x="243840" y="93345"/>
                    <a:pt x="243840" y="60008"/>
                  </a:cubicBezTo>
                  <a:cubicBezTo>
                    <a:pt x="243840" y="26670"/>
                    <a:pt x="189548" y="0"/>
                    <a:pt x="121920" y="0"/>
                  </a:cubicBezTo>
                  <a:close/>
                </a:path>
              </a:pathLst>
            </a:custGeom>
            <a:solidFill>
              <a:srgbClr val="21537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0" name="Freeform: Shape 99">
              <a:extLst>
                <a:ext uri="{FF2B5EF4-FFF2-40B4-BE49-F238E27FC236}">
                  <a16:creationId xmlns:a16="http://schemas.microsoft.com/office/drawing/2014/main" id="{F5913A64-1A92-4546-8E8C-33FB2E0C8827}"/>
                </a:ext>
              </a:extLst>
            </p:cNvPr>
            <p:cNvSpPr/>
            <p:nvPr/>
          </p:nvSpPr>
          <p:spPr>
            <a:xfrm>
              <a:off x="6194108" y="3754755"/>
              <a:ext cx="161925" cy="76200"/>
            </a:xfrm>
            <a:custGeom>
              <a:avLst/>
              <a:gdLst>
                <a:gd name="connsiteX0" fmla="*/ 81915 w 161925"/>
                <a:gd name="connsiteY0" fmla="*/ 0 h 76200"/>
                <a:gd name="connsiteX1" fmla="*/ 0 w 161925"/>
                <a:gd name="connsiteY1" fmla="*/ 40958 h 76200"/>
                <a:gd name="connsiteX2" fmla="*/ 81915 w 161925"/>
                <a:gd name="connsiteY2" fmla="*/ 81915 h 76200"/>
                <a:gd name="connsiteX3" fmla="*/ 163830 w 161925"/>
                <a:gd name="connsiteY3" fmla="*/ 40958 h 76200"/>
                <a:gd name="connsiteX4" fmla="*/ 81915 w 161925"/>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81915" y="0"/>
                  </a:moveTo>
                  <a:cubicBezTo>
                    <a:pt x="36195" y="0"/>
                    <a:pt x="0" y="18098"/>
                    <a:pt x="0" y="40958"/>
                  </a:cubicBezTo>
                  <a:cubicBezTo>
                    <a:pt x="0" y="63818"/>
                    <a:pt x="37147" y="81915"/>
                    <a:pt x="81915" y="81915"/>
                  </a:cubicBezTo>
                  <a:cubicBezTo>
                    <a:pt x="127635" y="81915"/>
                    <a:pt x="163830" y="63818"/>
                    <a:pt x="163830" y="40958"/>
                  </a:cubicBezTo>
                  <a:cubicBezTo>
                    <a:pt x="164782" y="18098"/>
                    <a:pt x="127635" y="0"/>
                    <a:pt x="81915" y="0"/>
                  </a:cubicBezTo>
                  <a:close/>
                </a:path>
              </a:pathLst>
            </a:custGeom>
            <a:solidFill>
              <a:srgbClr val="306B8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1" name="Freeform: Shape 100">
              <a:extLst>
                <a:ext uri="{FF2B5EF4-FFF2-40B4-BE49-F238E27FC236}">
                  <a16:creationId xmlns:a16="http://schemas.microsoft.com/office/drawing/2014/main" id="{E2072926-9E78-4B3A-BCA5-3A53FD27D3E1}"/>
                </a:ext>
              </a:extLst>
            </p:cNvPr>
            <p:cNvSpPr/>
            <p:nvPr/>
          </p:nvSpPr>
          <p:spPr>
            <a:xfrm>
              <a:off x="6229350" y="3850958"/>
              <a:ext cx="76200" cy="76200"/>
            </a:xfrm>
            <a:custGeom>
              <a:avLst/>
              <a:gdLst>
                <a:gd name="connsiteX0" fmla="*/ 80963 w 76200"/>
                <a:gd name="connsiteY0" fmla="*/ 1905 h 76200"/>
                <a:gd name="connsiteX1" fmla="*/ 80963 w 76200"/>
                <a:gd name="connsiteY1" fmla="*/ 74295 h 76200"/>
                <a:gd name="connsiteX2" fmla="*/ 46673 w 76200"/>
                <a:gd name="connsiteY2" fmla="*/ 77152 h 76200"/>
                <a:gd name="connsiteX3" fmla="*/ 0 w 76200"/>
                <a:gd name="connsiteY3" fmla="*/ 72390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4295"/>
                  </a:lnTo>
                  <a:cubicBezTo>
                    <a:pt x="70485" y="76200"/>
                    <a:pt x="58102" y="77152"/>
                    <a:pt x="46673" y="77152"/>
                  </a:cubicBezTo>
                  <a:cubicBezTo>
                    <a:pt x="30480" y="77152"/>
                    <a:pt x="14288" y="75247"/>
                    <a:pt x="0" y="72390"/>
                  </a:cubicBezTo>
                  <a:lnTo>
                    <a:pt x="0" y="0"/>
                  </a:lnTo>
                  <a:cubicBezTo>
                    <a:pt x="14288" y="2858"/>
                    <a:pt x="29527" y="4763"/>
                    <a:pt x="46673" y="4763"/>
                  </a:cubicBezTo>
                  <a:cubicBezTo>
                    <a:pt x="59055" y="4763"/>
                    <a:pt x="70485" y="3810"/>
                    <a:pt x="80963" y="1905"/>
                  </a:cubicBezTo>
                  <a:close/>
                </a:path>
              </a:pathLst>
            </a:custGeom>
            <a:solidFill>
              <a:srgbClr val="1D4A6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2" name="Freeform: Shape 101">
              <a:extLst>
                <a:ext uri="{FF2B5EF4-FFF2-40B4-BE49-F238E27FC236}">
                  <a16:creationId xmlns:a16="http://schemas.microsoft.com/office/drawing/2014/main" id="{5B86B1A2-BFF6-4E7C-9C2B-EE56A441F7DD}"/>
                </a:ext>
              </a:extLst>
            </p:cNvPr>
            <p:cNvSpPr/>
            <p:nvPr/>
          </p:nvSpPr>
          <p:spPr>
            <a:xfrm>
              <a:off x="6229350" y="3946208"/>
              <a:ext cx="76200" cy="76200"/>
            </a:xfrm>
            <a:custGeom>
              <a:avLst/>
              <a:gdLst>
                <a:gd name="connsiteX0" fmla="*/ 80963 w 76200"/>
                <a:gd name="connsiteY0" fmla="*/ 1905 h 76200"/>
                <a:gd name="connsiteX1" fmla="*/ 80963 w 76200"/>
                <a:gd name="connsiteY1" fmla="*/ 73342 h 76200"/>
                <a:gd name="connsiteX2" fmla="*/ 46673 w 76200"/>
                <a:gd name="connsiteY2" fmla="*/ 76200 h 76200"/>
                <a:gd name="connsiteX3" fmla="*/ 0 w 76200"/>
                <a:gd name="connsiteY3" fmla="*/ 71438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3342"/>
                  </a:lnTo>
                  <a:cubicBezTo>
                    <a:pt x="70485" y="75247"/>
                    <a:pt x="58102" y="76200"/>
                    <a:pt x="46673" y="76200"/>
                  </a:cubicBezTo>
                  <a:cubicBezTo>
                    <a:pt x="30480" y="76200"/>
                    <a:pt x="14288" y="74295"/>
                    <a:pt x="0" y="71438"/>
                  </a:cubicBezTo>
                  <a:lnTo>
                    <a:pt x="0" y="0"/>
                  </a:lnTo>
                  <a:cubicBezTo>
                    <a:pt x="14288" y="2858"/>
                    <a:pt x="29527" y="4763"/>
                    <a:pt x="46673" y="4763"/>
                  </a:cubicBezTo>
                  <a:cubicBezTo>
                    <a:pt x="59055" y="4763"/>
                    <a:pt x="70485" y="3810"/>
                    <a:pt x="80963" y="1905"/>
                  </a:cubicBezTo>
                  <a:close/>
                </a:path>
              </a:pathLst>
            </a:custGeom>
            <a:solidFill>
              <a:srgbClr val="1D4A6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3" name="Freeform: Shape 102">
              <a:extLst>
                <a:ext uri="{FF2B5EF4-FFF2-40B4-BE49-F238E27FC236}">
                  <a16:creationId xmlns:a16="http://schemas.microsoft.com/office/drawing/2014/main" id="{117394B8-02B4-4D7C-B4EE-4417BCED64D2}"/>
                </a:ext>
              </a:extLst>
            </p:cNvPr>
            <p:cNvSpPr/>
            <p:nvPr/>
          </p:nvSpPr>
          <p:spPr>
            <a:xfrm>
              <a:off x="6229350" y="4041458"/>
              <a:ext cx="76200" cy="76200"/>
            </a:xfrm>
            <a:custGeom>
              <a:avLst/>
              <a:gdLst>
                <a:gd name="connsiteX0" fmla="*/ 46673 w 76200"/>
                <a:gd name="connsiteY0" fmla="*/ 4763 h 76200"/>
                <a:gd name="connsiteX1" fmla="*/ 80963 w 76200"/>
                <a:gd name="connsiteY1" fmla="*/ 1905 h 76200"/>
                <a:gd name="connsiteX2" fmla="*/ 80963 w 76200"/>
                <a:gd name="connsiteY2" fmla="*/ 74295 h 76200"/>
                <a:gd name="connsiteX3" fmla="*/ 46673 w 76200"/>
                <a:gd name="connsiteY3" fmla="*/ 77152 h 76200"/>
                <a:gd name="connsiteX4" fmla="*/ 0 w 76200"/>
                <a:gd name="connsiteY4" fmla="*/ 72390 h 76200"/>
                <a:gd name="connsiteX5" fmla="*/ 0 w 76200"/>
                <a:gd name="connsiteY5" fmla="*/ 0 h 76200"/>
                <a:gd name="connsiteX6" fmla="*/ 46673 w 76200"/>
                <a:gd name="connsiteY6"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46673" y="4763"/>
                  </a:moveTo>
                  <a:cubicBezTo>
                    <a:pt x="59055" y="4763"/>
                    <a:pt x="70485" y="3810"/>
                    <a:pt x="80963" y="1905"/>
                  </a:cubicBezTo>
                  <a:lnTo>
                    <a:pt x="80963" y="74295"/>
                  </a:lnTo>
                  <a:cubicBezTo>
                    <a:pt x="70485" y="76200"/>
                    <a:pt x="58102" y="77152"/>
                    <a:pt x="46673" y="77152"/>
                  </a:cubicBezTo>
                  <a:cubicBezTo>
                    <a:pt x="30480" y="77152"/>
                    <a:pt x="14288" y="75247"/>
                    <a:pt x="0" y="72390"/>
                  </a:cubicBezTo>
                  <a:lnTo>
                    <a:pt x="0" y="0"/>
                  </a:lnTo>
                  <a:cubicBezTo>
                    <a:pt x="14288" y="2858"/>
                    <a:pt x="30480" y="4763"/>
                    <a:pt x="46673" y="4763"/>
                  </a:cubicBezTo>
                  <a:close/>
                </a:path>
              </a:pathLst>
            </a:custGeom>
            <a:solidFill>
              <a:srgbClr val="1D4A6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4" name="Freeform: Shape 103">
              <a:extLst>
                <a:ext uri="{FF2B5EF4-FFF2-40B4-BE49-F238E27FC236}">
                  <a16:creationId xmlns:a16="http://schemas.microsoft.com/office/drawing/2014/main" id="{3E2793C5-6C66-41C2-BA81-4689DEC50852}"/>
                </a:ext>
              </a:extLst>
            </p:cNvPr>
            <p:cNvSpPr/>
            <p:nvPr/>
          </p:nvSpPr>
          <p:spPr>
            <a:xfrm>
              <a:off x="5862638" y="3986213"/>
              <a:ext cx="238125" cy="123825"/>
            </a:xfrm>
            <a:custGeom>
              <a:avLst/>
              <a:gdLst>
                <a:gd name="connsiteX0" fmla="*/ 242888 w 238125"/>
                <a:gd name="connsiteY0" fmla="*/ 0 h 123825"/>
                <a:gd name="connsiteX1" fmla="*/ 242888 w 238125"/>
                <a:gd name="connsiteY1" fmla="*/ 71438 h 123825"/>
                <a:gd name="connsiteX2" fmla="*/ 156210 w 238125"/>
                <a:gd name="connsiteY2" fmla="*/ 129540 h 123825"/>
                <a:gd name="connsiteX3" fmla="*/ 121920 w 238125"/>
                <a:gd name="connsiteY3" fmla="*/ 132397 h 123825"/>
                <a:gd name="connsiteX4" fmla="*/ 75248 w 238125"/>
                <a:gd name="connsiteY4" fmla="*/ 127635 h 123825"/>
                <a:gd name="connsiteX5" fmla="*/ 0 w 238125"/>
                <a:gd name="connsiteY5" fmla="*/ 71438 h 123825"/>
                <a:gd name="connsiteX6" fmla="*/ 0 w 238125"/>
                <a:gd name="connsiteY6" fmla="*/ 0 h 123825"/>
                <a:gd name="connsiteX7" fmla="*/ 75248 w 238125"/>
                <a:gd name="connsiteY7" fmla="*/ 55245 h 123825"/>
                <a:gd name="connsiteX8" fmla="*/ 121920 w 238125"/>
                <a:gd name="connsiteY8" fmla="*/ 60008 h 123825"/>
                <a:gd name="connsiteX9" fmla="*/ 156210 w 238125"/>
                <a:gd name="connsiteY9" fmla="*/ 57150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1438"/>
                  </a:lnTo>
                  <a:cubicBezTo>
                    <a:pt x="242888" y="99060"/>
                    <a:pt x="206692" y="121920"/>
                    <a:pt x="156210" y="129540"/>
                  </a:cubicBezTo>
                  <a:cubicBezTo>
                    <a:pt x="145733" y="131445"/>
                    <a:pt x="133350" y="132397"/>
                    <a:pt x="121920" y="132397"/>
                  </a:cubicBezTo>
                  <a:cubicBezTo>
                    <a:pt x="105727" y="132397"/>
                    <a:pt x="89535" y="130492"/>
                    <a:pt x="75248" y="127635"/>
                  </a:cubicBezTo>
                  <a:cubicBezTo>
                    <a:pt x="31433" y="119063"/>
                    <a:pt x="0" y="97155"/>
                    <a:pt x="0" y="71438"/>
                  </a:cubicBezTo>
                  <a:lnTo>
                    <a:pt x="0" y="0"/>
                  </a:lnTo>
                  <a:cubicBezTo>
                    <a:pt x="0" y="24765"/>
                    <a:pt x="31433" y="46672"/>
                    <a:pt x="75248" y="55245"/>
                  </a:cubicBezTo>
                  <a:cubicBezTo>
                    <a:pt x="89535" y="58103"/>
                    <a:pt x="104775" y="60008"/>
                    <a:pt x="121920" y="60008"/>
                  </a:cubicBezTo>
                  <a:cubicBezTo>
                    <a:pt x="134302" y="60008"/>
                    <a:pt x="145733" y="59055"/>
                    <a:pt x="156210" y="57150"/>
                  </a:cubicBezTo>
                  <a:cubicBezTo>
                    <a:pt x="205740" y="50483"/>
                    <a:pt x="242888" y="27622"/>
                    <a:pt x="242888" y="0"/>
                  </a:cubicBezTo>
                  <a:close/>
                </a:path>
              </a:pathLst>
            </a:custGeom>
            <a:solidFill>
              <a:srgbClr val="14B0B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5" name="Freeform: Shape 104">
              <a:extLst>
                <a:ext uri="{FF2B5EF4-FFF2-40B4-BE49-F238E27FC236}">
                  <a16:creationId xmlns:a16="http://schemas.microsoft.com/office/drawing/2014/main" id="{AD351B70-0646-4F8A-A6FB-A07AAD4AD260}"/>
                </a:ext>
              </a:extLst>
            </p:cNvPr>
            <p:cNvSpPr/>
            <p:nvPr/>
          </p:nvSpPr>
          <p:spPr>
            <a:xfrm>
              <a:off x="5861685" y="3926205"/>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6670"/>
                    <a:pt x="189548" y="0"/>
                    <a:pt x="121920" y="0"/>
                  </a:cubicBezTo>
                  <a:close/>
                </a:path>
              </a:pathLst>
            </a:custGeom>
            <a:solidFill>
              <a:srgbClr val="17C5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6" name="Freeform: Shape 105">
              <a:extLst>
                <a:ext uri="{FF2B5EF4-FFF2-40B4-BE49-F238E27FC236}">
                  <a16:creationId xmlns:a16="http://schemas.microsoft.com/office/drawing/2014/main" id="{07C3C06D-52A2-426D-8093-3977355A084C}"/>
                </a:ext>
              </a:extLst>
            </p:cNvPr>
            <p:cNvSpPr/>
            <p:nvPr/>
          </p:nvSpPr>
          <p:spPr>
            <a:xfrm>
              <a:off x="5862638" y="3890963"/>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3342 h 133350"/>
                <a:gd name="connsiteX6" fmla="*/ 0 w 238125"/>
                <a:gd name="connsiteY6" fmla="*/ 953 h 133350"/>
                <a:gd name="connsiteX7" fmla="*/ 75248 w 238125"/>
                <a:gd name="connsiteY7" fmla="*/ 57150 h 133350"/>
                <a:gd name="connsiteX8" fmla="*/ 121920 w 238125"/>
                <a:gd name="connsiteY8" fmla="*/ 61913 h 133350"/>
                <a:gd name="connsiteX9" fmla="*/ 156210 w 238125"/>
                <a:gd name="connsiteY9" fmla="*/ 59055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2" y="122872"/>
                    <a:pt x="156210" y="130492"/>
                  </a:cubicBezTo>
                  <a:cubicBezTo>
                    <a:pt x="145733" y="132397"/>
                    <a:pt x="133350" y="133350"/>
                    <a:pt x="121920" y="133350"/>
                  </a:cubicBezTo>
                  <a:cubicBezTo>
                    <a:pt x="105727" y="133350"/>
                    <a:pt x="89535" y="131445"/>
                    <a:pt x="75248" y="128588"/>
                  </a:cubicBezTo>
                  <a:cubicBezTo>
                    <a:pt x="31433" y="120015"/>
                    <a:pt x="0" y="98108"/>
                    <a:pt x="0" y="73342"/>
                  </a:cubicBezTo>
                  <a:lnTo>
                    <a:pt x="0" y="953"/>
                  </a:lnTo>
                  <a:cubicBezTo>
                    <a:pt x="0" y="25717"/>
                    <a:pt x="31433" y="47625"/>
                    <a:pt x="75248" y="57150"/>
                  </a:cubicBezTo>
                  <a:cubicBezTo>
                    <a:pt x="89535" y="60008"/>
                    <a:pt x="104775" y="61913"/>
                    <a:pt x="121920" y="61913"/>
                  </a:cubicBezTo>
                  <a:cubicBezTo>
                    <a:pt x="134302" y="61913"/>
                    <a:pt x="145733" y="60960"/>
                    <a:pt x="156210" y="59055"/>
                  </a:cubicBezTo>
                  <a:cubicBezTo>
                    <a:pt x="205740" y="49530"/>
                    <a:pt x="242888" y="26670"/>
                    <a:pt x="242888" y="0"/>
                  </a:cubicBezTo>
                  <a:close/>
                </a:path>
              </a:pathLst>
            </a:custGeom>
            <a:solidFill>
              <a:srgbClr val="14B0B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7" name="Freeform: Shape 106">
              <a:extLst>
                <a:ext uri="{FF2B5EF4-FFF2-40B4-BE49-F238E27FC236}">
                  <a16:creationId xmlns:a16="http://schemas.microsoft.com/office/drawing/2014/main" id="{15055F96-5D93-4B5B-B2D0-9C36B9731DCC}"/>
                </a:ext>
              </a:extLst>
            </p:cNvPr>
            <p:cNvSpPr/>
            <p:nvPr/>
          </p:nvSpPr>
          <p:spPr>
            <a:xfrm>
              <a:off x="5861685" y="3830002"/>
              <a:ext cx="238125" cy="114300"/>
            </a:xfrm>
            <a:custGeom>
              <a:avLst/>
              <a:gdLst>
                <a:gd name="connsiteX0" fmla="*/ 121920 w 238125"/>
                <a:gd name="connsiteY0" fmla="*/ 0 h 114300"/>
                <a:gd name="connsiteX1" fmla="*/ 0 w 238125"/>
                <a:gd name="connsiteY1" fmla="*/ 60007 h 114300"/>
                <a:gd name="connsiteX2" fmla="*/ 121920 w 238125"/>
                <a:gd name="connsiteY2" fmla="*/ 120015 h 114300"/>
                <a:gd name="connsiteX3" fmla="*/ 243840 w 238125"/>
                <a:gd name="connsiteY3" fmla="*/ 60007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7"/>
                  </a:cubicBezTo>
                  <a:cubicBezTo>
                    <a:pt x="0" y="93345"/>
                    <a:pt x="54292" y="120015"/>
                    <a:pt x="121920" y="120015"/>
                  </a:cubicBezTo>
                  <a:cubicBezTo>
                    <a:pt x="189548" y="120015"/>
                    <a:pt x="243840" y="93345"/>
                    <a:pt x="243840" y="60007"/>
                  </a:cubicBezTo>
                  <a:cubicBezTo>
                    <a:pt x="243840" y="27623"/>
                    <a:pt x="189548" y="0"/>
                    <a:pt x="121920" y="0"/>
                  </a:cubicBezTo>
                  <a:close/>
                </a:path>
              </a:pathLst>
            </a:custGeom>
            <a:solidFill>
              <a:srgbClr val="17C5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8" name="Freeform: Shape 107">
              <a:extLst>
                <a:ext uri="{FF2B5EF4-FFF2-40B4-BE49-F238E27FC236}">
                  <a16:creationId xmlns:a16="http://schemas.microsoft.com/office/drawing/2014/main" id="{42FE0629-A585-4DBC-A409-9363491A284F}"/>
                </a:ext>
              </a:extLst>
            </p:cNvPr>
            <p:cNvSpPr/>
            <p:nvPr/>
          </p:nvSpPr>
          <p:spPr>
            <a:xfrm>
              <a:off x="5862638" y="3794760"/>
              <a:ext cx="238125" cy="123825"/>
            </a:xfrm>
            <a:custGeom>
              <a:avLst/>
              <a:gdLst>
                <a:gd name="connsiteX0" fmla="*/ 242888 w 238125"/>
                <a:gd name="connsiteY0" fmla="*/ 0 h 123825"/>
                <a:gd name="connsiteX1" fmla="*/ 242888 w 238125"/>
                <a:gd name="connsiteY1" fmla="*/ 72390 h 123825"/>
                <a:gd name="connsiteX2" fmla="*/ 156210 w 238125"/>
                <a:gd name="connsiteY2" fmla="*/ 130493 h 123825"/>
                <a:gd name="connsiteX3" fmla="*/ 121920 w 238125"/>
                <a:gd name="connsiteY3" fmla="*/ 133350 h 123825"/>
                <a:gd name="connsiteX4" fmla="*/ 75248 w 238125"/>
                <a:gd name="connsiteY4" fmla="*/ 128587 h 123825"/>
                <a:gd name="connsiteX5" fmla="*/ 0 w 238125"/>
                <a:gd name="connsiteY5" fmla="*/ 72390 h 123825"/>
                <a:gd name="connsiteX6" fmla="*/ 0 w 238125"/>
                <a:gd name="connsiteY6" fmla="*/ 0 h 123825"/>
                <a:gd name="connsiteX7" fmla="*/ 75248 w 238125"/>
                <a:gd name="connsiteY7" fmla="*/ 56198 h 123825"/>
                <a:gd name="connsiteX8" fmla="*/ 121920 w 238125"/>
                <a:gd name="connsiteY8" fmla="*/ 60960 h 123825"/>
                <a:gd name="connsiteX9" fmla="*/ 156210 w 238125"/>
                <a:gd name="connsiteY9" fmla="*/ 58102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2390"/>
                  </a:lnTo>
                  <a:cubicBezTo>
                    <a:pt x="242888" y="100012"/>
                    <a:pt x="206692" y="122873"/>
                    <a:pt x="156210" y="130493"/>
                  </a:cubicBezTo>
                  <a:cubicBezTo>
                    <a:pt x="145733" y="132398"/>
                    <a:pt x="133350" y="133350"/>
                    <a:pt x="121920" y="133350"/>
                  </a:cubicBezTo>
                  <a:cubicBezTo>
                    <a:pt x="105727" y="133350"/>
                    <a:pt x="89535" y="131445"/>
                    <a:pt x="75248" y="128587"/>
                  </a:cubicBezTo>
                  <a:cubicBezTo>
                    <a:pt x="31433" y="120015"/>
                    <a:pt x="0" y="98107"/>
                    <a:pt x="0" y="72390"/>
                  </a:cubicBezTo>
                  <a:lnTo>
                    <a:pt x="0" y="0"/>
                  </a:lnTo>
                  <a:cubicBezTo>
                    <a:pt x="0" y="24765"/>
                    <a:pt x="31433" y="46673"/>
                    <a:pt x="75248" y="56198"/>
                  </a:cubicBezTo>
                  <a:cubicBezTo>
                    <a:pt x="89535" y="59055"/>
                    <a:pt x="104775" y="60960"/>
                    <a:pt x="121920" y="60960"/>
                  </a:cubicBezTo>
                  <a:cubicBezTo>
                    <a:pt x="134302" y="60960"/>
                    <a:pt x="145733" y="60007"/>
                    <a:pt x="156210" y="58102"/>
                  </a:cubicBezTo>
                  <a:cubicBezTo>
                    <a:pt x="205740" y="50482"/>
                    <a:pt x="242888" y="27623"/>
                    <a:pt x="242888" y="0"/>
                  </a:cubicBezTo>
                  <a:close/>
                </a:path>
              </a:pathLst>
            </a:custGeom>
            <a:solidFill>
              <a:srgbClr val="14B0B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9" name="Freeform: Shape 108">
              <a:extLst>
                <a:ext uri="{FF2B5EF4-FFF2-40B4-BE49-F238E27FC236}">
                  <a16:creationId xmlns:a16="http://schemas.microsoft.com/office/drawing/2014/main" id="{57143776-9D9C-45EB-84BF-675D5191B6ED}"/>
                </a:ext>
              </a:extLst>
            </p:cNvPr>
            <p:cNvSpPr/>
            <p:nvPr/>
          </p:nvSpPr>
          <p:spPr>
            <a:xfrm>
              <a:off x="5861685" y="3734752"/>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6670"/>
                    <a:pt x="189548" y="0"/>
                    <a:pt x="121920" y="0"/>
                  </a:cubicBezTo>
                  <a:close/>
                </a:path>
              </a:pathLst>
            </a:custGeom>
            <a:solidFill>
              <a:srgbClr val="17C5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0" name="Freeform: Shape 109">
              <a:extLst>
                <a:ext uri="{FF2B5EF4-FFF2-40B4-BE49-F238E27FC236}">
                  <a16:creationId xmlns:a16="http://schemas.microsoft.com/office/drawing/2014/main" id="{FE4551C3-8EE1-4BB4-B460-1B1E1CF9ED0F}"/>
                </a:ext>
              </a:extLst>
            </p:cNvPr>
            <p:cNvSpPr/>
            <p:nvPr/>
          </p:nvSpPr>
          <p:spPr>
            <a:xfrm>
              <a:off x="5901690" y="3754755"/>
              <a:ext cx="161925" cy="76200"/>
            </a:xfrm>
            <a:custGeom>
              <a:avLst/>
              <a:gdLst>
                <a:gd name="connsiteX0" fmla="*/ 81915 w 161925"/>
                <a:gd name="connsiteY0" fmla="*/ 0 h 76200"/>
                <a:gd name="connsiteX1" fmla="*/ 0 w 161925"/>
                <a:gd name="connsiteY1" fmla="*/ 40958 h 76200"/>
                <a:gd name="connsiteX2" fmla="*/ 81915 w 161925"/>
                <a:gd name="connsiteY2" fmla="*/ 81915 h 76200"/>
                <a:gd name="connsiteX3" fmla="*/ 163830 w 161925"/>
                <a:gd name="connsiteY3" fmla="*/ 40958 h 76200"/>
                <a:gd name="connsiteX4" fmla="*/ 81915 w 161925"/>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81915" y="0"/>
                  </a:moveTo>
                  <a:cubicBezTo>
                    <a:pt x="36195" y="0"/>
                    <a:pt x="0" y="18098"/>
                    <a:pt x="0" y="40958"/>
                  </a:cubicBezTo>
                  <a:cubicBezTo>
                    <a:pt x="0" y="63818"/>
                    <a:pt x="37148" y="81915"/>
                    <a:pt x="81915" y="81915"/>
                  </a:cubicBezTo>
                  <a:cubicBezTo>
                    <a:pt x="127635" y="81915"/>
                    <a:pt x="163830" y="63818"/>
                    <a:pt x="163830" y="40958"/>
                  </a:cubicBezTo>
                  <a:cubicBezTo>
                    <a:pt x="163830" y="18098"/>
                    <a:pt x="127635" y="0"/>
                    <a:pt x="81915" y="0"/>
                  </a:cubicBezTo>
                  <a:close/>
                </a:path>
              </a:pathLst>
            </a:custGeom>
            <a:solidFill>
              <a:srgbClr val="22DDD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1" name="Freeform: Shape 110">
              <a:extLst>
                <a:ext uri="{FF2B5EF4-FFF2-40B4-BE49-F238E27FC236}">
                  <a16:creationId xmlns:a16="http://schemas.microsoft.com/office/drawing/2014/main" id="{EB0AA12A-D90D-488F-ADBD-DF83B659ACA6}"/>
                </a:ext>
              </a:extLst>
            </p:cNvPr>
            <p:cNvSpPr/>
            <p:nvPr/>
          </p:nvSpPr>
          <p:spPr>
            <a:xfrm>
              <a:off x="5936933" y="3850958"/>
              <a:ext cx="76200" cy="76200"/>
            </a:xfrm>
            <a:custGeom>
              <a:avLst/>
              <a:gdLst>
                <a:gd name="connsiteX0" fmla="*/ 80963 w 76200"/>
                <a:gd name="connsiteY0" fmla="*/ 1905 h 76200"/>
                <a:gd name="connsiteX1" fmla="*/ 80963 w 76200"/>
                <a:gd name="connsiteY1" fmla="*/ 74295 h 76200"/>
                <a:gd name="connsiteX2" fmla="*/ 46672 w 76200"/>
                <a:gd name="connsiteY2" fmla="*/ 77152 h 76200"/>
                <a:gd name="connsiteX3" fmla="*/ 0 w 76200"/>
                <a:gd name="connsiteY3" fmla="*/ 72390 h 76200"/>
                <a:gd name="connsiteX4" fmla="*/ 0 w 76200"/>
                <a:gd name="connsiteY4" fmla="*/ 0 h 76200"/>
                <a:gd name="connsiteX5" fmla="*/ 46672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4295"/>
                  </a:lnTo>
                  <a:cubicBezTo>
                    <a:pt x="70485" y="76200"/>
                    <a:pt x="58102" y="77152"/>
                    <a:pt x="46672" y="77152"/>
                  </a:cubicBezTo>
                  <a:cubicBezTo>
                    <a:pt x="30480" y="77152"/>
                    <a:pt x="14288" y="75247"/>
                    <a:pt x="0" y="72390"/>
                  </a:cubicBezTo>
                  <a:lnTo>
                    <a:pt x="0" y="0"/>
                  </a:lnTo>
                  <a:cubicBezTo>
                    <a:pt x="14288" y="2858"/>
                    <a:pt x="29527" y="4763"/>
                    <a:pt x="46672" y="4763"/>
                  </a:cubicBezTo>
                  <a:cubicBezTo>
                    <a:pt x="59055" y="4763"/>
                    <a:pt x="70485" y="3810"/>
                    <a:pt x="80963" y="1905"/>
                  </a:cubicBezTo>
                  <a:close/>
                </a:path>
              </a:pathLst>
            </a:custGeom>
            <a:solidFill>
              <a:srgbClr val="1AB9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2" name="Freeform: Shape 111">
              <a:extLst>
                <a:ext uri="{FF2B5EF4-FFF2-40B4-BE49-F238E27FC236}">
                  <a16:creationId xmlns:a16="http://schemas.microsoft.com/office/drawing/2014/main" id="{7AD5F75E-720A-4BFA-AC99-C41C8FB1D6FC}"/>
                </a:ext>
              </a:extLst>
            </p:cNvPr>
            <p:cNvSpPr/>
            <p:nvPr/>
          </p:nvSpPr>
          <p:spPr>
            <a:xfrm>
              <a:off x="5936933" y="3946208"/>
              <a:ext cx="76200" cy="76200"/>
            </a:xfrm>
            <a:custGeom>
              <a:avLst/>
              <a:gdLst>
                <a:gd name="connsiteX0" fmla="*/ 80963 w 76200"/>
                <a:gd name="connsiteY0" fmla="*/ 1905 h 76200"/>
                <a:gd name="connsiteX1" fmla="*/ 80963 w 76200"/>
                <a:gd name="connsiteY1" fmla="*/ 73342 h 76200"/>
                <a:gd name="connsiteX2" fmla="*/ 46672 w 76200"/>
                <a:gd name="connsiteY2" fmla="*/ 76200 h 76200"/>
                <a:gd name="connsiteX3" fmla="*/ 0 w 76200"/>
                <a:gd name="connsiteY3" fmla="*/ 71438 h 76200"/>
                <a:gd name="connsiteX4" fmla="*/ 0 w 76200"/>
                <a:gd name="connsiteY4" fmla="*/ 0 h 76200"/>
                <a:gd name="connsiteX5" fmla="*/ 46672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3342"/>
                  </a:lnTo>
                  <a:cubicBezTo>
                    <a:pt x="70485" y="75247"/>
                    <a:pt x="58102" y="76200"/>
                    <a:pt x="46672" y="76200"/>
                  </a:cubicBezTo>
                  <a:cubicBezTo>
                    <a:pt x="30480" y="76200"/>
                    <a:pt x="14288" y="74295"/>
                    <a:pt x="0" y="71438"/>
                  </a:cubicBezTo>
                  <a:lnTo>
                    <a:pt x="0" y="0"/>
                  </a:lnTo>
                  <a:cubicBezTo>
                    <a:pt x="14288" y="2858"/>
                    <a:pt x="29527" y="4763"/>
                    <a:pt x="46672" y="4763"/>
                  </a:cubicBezTo>
                  <a:cubicBezTo>
                    <a:pt x="59055" y="4763"/>
                    <a:pt x="70485" y="3810"/>
                    <a:pt x="80963" y="1905"/>
                  </a:cubicBezTo>
                  <a:close/>
                </a:path>
              </a:pathLst>
            </a:custGeom>
            <a:solidFill>
              <a:srgbClr val="1AB9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3" name="Freeform: Shape 112">
              <a:extLst>
                <a:ext uri="{FF2B5EF4-FFF2-40B4-BE49-F238E27FC236}">
                  <a16:creationId xmlns:a16="http://schemas.microsoft.com/office/drawing/2014/main" id="{268EB8BD-DCF4-4B6F-A5F9-D7ED296265E6}"/>
                </a:ext>
              </a:extLst>
            </p:cNvPr>
            <p:cNvSpPr/>
            <p:nvPr/>
          </p:nvSpPr>
          <p:spPr>
            <a:xfrm>
              <a:off x="5936933" y="4041458"/>
              <a:ext cx="76200" cy="76200"/>
            </a:xfrm>
            <a:custGeom>
              <a:avLst/>
              <a:gdLst>
                <a:gd name="connsiteX0" fmla="*/ 46672 w 76200"/>
                <a:gd name="connsiteY0" fmla="*/ 4763 h 76200"/>
                <a:gd name="connsiteX1" fmla="*/ 80963 w 76200"/>
                <a:gd name="connsiteY1" fmla="*/ 1905 h 76200"/>
                <a:gd name="connsiteX2" fmla="*/ 80963 w 76200"/>
                <a:gd name="connsiteY2" fmla="*/ 74295 h 76200"/>
                <a:gd name="connsiteX3" fmla="*/ 46672 w 76200"/>
                <a:gd name="connsiteY3" fmla="*/ 77152 h 76200"/>
                <a:gd name="connsiteX4" fmla="*/ 0 w 76200"/>
                <a:gd name="connsiteY4" fmla="*/ 72390 h 76200"/>
                <a:gd name="connsiteX5" fmla="*/ 0 w 76200"/>
                <a:gd name="connsiteY5" fmla="*/ 0 h 76200"/>
                <a:gd name="connsiteX6" fmla="*/ 46672 w 76200"/>
                <a:gd name="connsiteY6"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46672" y="4763"/>
                  </a:moveTo>
                  <a:cubicBezTo>
                    <a:pt x="59055" y="4763"/>
                    <a:pt x="70485" y="3810"/>
                    <a:pt x="80963" y="1905"/>
                  </a:cubicBezTo>
                  <a:lnTo>
                    <a:pt x="80963" y="74295"/>
                  </a:lnTo>
                  <a:cubicBezTo>
                    <a:pt x="70485" y="76200"/>
                    <a:pt x="58102" y="77152"/>
                    <a:pt x="46672" y="77152"/>
                  </a:cubicBezTo>
                  <a:cubicBezTo>
                    <a:pt x="30480" y="77152"/>
                    <a:pt x="14288" y="75247"/>
                    <a:pt x="0" y="72390"/>
                  </a:cubicBezTo>
                  <a:lnTo>
                    <a:pt x="0" y="0"/>
                  </a:lnTo>
                  <a:cubicBezTo>
                    <a:pt x="14288" y="2858"/>
                    <a:pt x="30480" y="4763"/>
                    <a:pt x="46672" y="4763"/>
                  </a:cubicBezTo>
                  <a:close/>
                </a:path>
              </a:pathLst>
            </a:custGeom>
            <a:solidFill>
              <a:srgbClr val="1AB9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4" name="Freeform: Shape 113">
              <a:extLst>
                <a:ext uri="{FF2B5EF4-FFF2-40B4-BE49-F238E27FC236}">
                  <a16:creationId xmlns:a16="http://schemas.microsoft.com/office/drawing/2014/main" id="{1A184ECE-A207-43A9-B23D-E8BC54E837AF}"/>
                </a:ext>
              </a:extLst>
            </p:cNvPr>
            <p:cNvSpPr/>
            <p:nvPr/>
          </p:nvSpPr>
          <p:spPr>
            <a:xfrm>
              <a:off x="6015990" y="4080510"/>
              <a:ext cx="238125" cy="123825"/>
            </a:xfrm>
            <a:custGeom>
              <a:avLst/>
              <a:gdLst>
                <a:gd name="connsiteX0" fmla="*/ 242888 w 238125"/>
                <a:gd name="connsiteY0" fmla="*/ 0 h 123825"/>
                <a:gd name="connsiteX1" fmla="*/ 242888 w 238125"/>
                <a:gd name="connsiteY1" fmla="*/ 71438 h 123825"/>
                <a:gd name="connsiteX2" fmla="*/ 156210 w 238125"/>
                <a:gd name="connsiteY2" fmla="*/ 129540 h 123825"/>
                <a:gd name="connsiteX3" fmla="*/ 121920 w 238125"/>
                <a:gd name="connsiteY3" fmla="*/ 132398 h 123825"/>
                <a:gd name="connsiteX4" fmla="*/ 75248 w 238125"/>
                <a:gd name="connsiteY4" fmla="*/ 127635 h 123825"/>
                <a:gd name="connsiteX5" fmla="*/ 0 w 238125"/>
                <a:gd name="connsiteY5" fmla="*/ 71438 h 123825"/>
                <a:gd name="connsiteX6" fmla="*/ 0 w 238125"/>
                <a:gd name="connsiteY6" fmla="*/ 0 h 123825"/>
                <a:gd name="connsiteX7" fmla="*/ 75248 w 238125"/>
                <a:gd name="connsiteY7" fmla="*/ 55245 h 123825"/>
                <a:gd name="connsiteX8" fmla="*/ 121920 w 238125"/>
                <a:gd name="connsiteY8" fmla="*/ 60008 h 123825"/>
                <a:gd name="connsiteX9" fmla="*/ 156210 w 238125"/>
                <a:gd name="connsiteY9" fmla="*/ 57150 h 123825"/>
                <a:gd name="connsiteX10" fmla="*/ 242888 w 238125"/>
                <a:gd name="connsiteY10"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23825">
                  <a:moveTo>
                    <a:pt x="242888" y="0"/>
                  </a:moveTo>
                  <a:lnTo>
                    <a:pt x="242888" y="71438"/>
                  </a:lnTo>
                  <a:cubicBezTo>
                    <a:pt x="242888" y="99060"/>
                    <a:pt x="206693" y="121920"/>
                    <a:pt x="156210" y="129540"/>
                  </a:cubicBezTo>
                  <a:cubicBezTo>
                    <a:pt x="145733" y="131445"/>
                    <a:pt x="133350" y="132398"/>
                    <a:pt x="121920" y="132398"/>
                  </a:cubicBezTo>
                  <a:cubicBezTo>
                    <a:pt x="105727" y="132398"/>
                    <a:pt x="89535" y="130493"/>
                    <a:pt x="75248" y="127635"/>
                  </a:cubicBezTo>
                  <a:cubicBezTo>
                    <a:pt x="31433" y="119063"/>
                    <a:pt x="0" y="97155"/>
                    <a:pt x="0" y="71438"/>
                  </a:cubicBezTo>
                  <a:lnTo>
                    <a:pt x="0" y="0"/>
                  </a:lnTo>
                  <a:cubicBezTo>
                    <a:pt x="0" y="24765"/>
                    <a:pt x="31433" y="46673"/>
                    <a:pt x="75248" y="55245"/>
                  </a:cubicBezTo>
                  <a:cubicBezTo>
                    <a:pt x="89535" y="58103"/>
                    <a:pt x="104775" y="60008"/>
                    <a:pt x="121920" y="60008"/>
                  </a:cubicBezTo>
                  <a:cubicBezTo>
                    <a:pt x="134302" y="60008"/>
                    <a:pt x="145733" y="59055"/>
                    <a:pt x="156210" y="57150"/>
                  </a:cubicBezTo>
                  <a:cubicBezTo>
                    <a:pt x="205740" y="50483"/>
                    <a:pt x="242888" y="26670"/>
                    <a:pt x="242888" y="0"/>
                  </a:cubicBezTo>
                  <a:close/>
                </a:path>
              </a:pathLst>
            </a:custGeom>
            <a:solidFill>
              <a:srgbClr val="F4CD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5" name="Freeform: Shape 114">
              <a:extLst>
                <a:ext uri="{FF2B5EF4-FFF2-40B4-BE49-F238E27FC236}">
                  <a16:creationId xmlns:a16="http://schemas.microsoft.com/office/drawing/2014/main" id="{8F0B6CA1-8B90-49DF-9F88-C916F90D2141}"/>
                </a:ext>
              </a:extLst>
            </p:cNvPr>
            <p:cNvSpPr/>
            <p:nvPr/>
          </p:nvSpPr>
          <p:spPr>
            <a:xfrm>
              <a:off x="6015038" y="4019550"/>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7622"/>
                    <a:pt x="189548" y="0"/>
                    <a:pt x="121920" y="0"/>
                  </a:cubicBezTo>
                  <a:close/>
                </a:path>
              </a:pathLst>
            </a:custGeom>
            <a:solidFill>
              <a:srgbClr val="FFD54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6" name="Freeform: Shape 115">
              <a:extLst>
                <a:ext uri="{FF2B5EF4-FFF2-40B4-BE49-F238E27FC236}">
                  <a16:creationId xmlns:a16="http://schemas.microsoft.com/office/drawing/2014/main" id="{869EDC40-95CE-480E-B21C-63430DCF2BF4}"/>
                </a:ext>
              </a:extLst>
            </p:cNvPr>
            <p:cNvSpPr/>
            <p:nvPr/>
          </p:nvSpPr>
          <p:spPr>
            <a:xfrm>
              <a:off x="6015990" y="3984308"/>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3342 h 133350"/>
                <a:gd name="connsiteX6" fmla="*/ 0 w 238125"/>
                <a:gd name="connsiteY6" fmla="*/ 952 h 133350"/>
                <a:gd name="connsiteX7" fmla="*/ 75248 w 238125"/>
                <a:gd name="connsiteY7" fmla="*/ 57150 h 133350"/>
                <a:gd name="connsiteX8" fmla="*/ 121920 w 238125"/>
                <a:gd name="connsiteY8" fmla="*/ 61913 h 133350"/>
                <a:gd name="connsiteX9" fmla="*/ 156210 w 238125"/>
                <a:gd name="connsiteY9" fmla="*/ 59055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3" y="122872"/>
                    <a:pt x="156210" y="130492"/>
                  </a:cubicBezTo>
                  <a:cubicBezTo>
                    <a:pt x="145733" y="132397"/>
                    <a:pt x="133350" y="133350"/>
                    <a:pt x="121920" y="133350"/>
                  </a:cubicBezTo>
                  <a:cubicBezTo>
                    <a:pt x="105727" y="133350"/>
                    <a:pt x="89535" y="131445"/>
                    <a:pt x="75248" y="128588"/>
                  </a:cubicBezTo>
                  <a:cubicBezTo>
                    <a:pt x="31433" y="120015"/>
                    <a:pt x="0" y="98108"/>
                    <a:pt x="0" y="73342"/>
                  </a:cubicBezTo>
                  <a:lnTo>
                    <a:pt x="0" y="952"/>
                  </a:lnTo>
                  <a:cubicBezTo>
                    <a:pt x="0" y="25717"/>
                    <a:pt x="31433" y="47625"/>
                    <a:pt x="75248" y="57150"/>
                  </a:cubicBezTo>
                  <a:cubicBezTo>
                    <a:pt x="89535" y="60008"/>
                    <a:pt x="104775" y="61913"/>
                    <a:pt x="121920" y="61913"/>
                  </a:cubicBezTo>
                  <a:cubicBezTo>
                    <a:pt x="134302" y="61913"/>
                    <a:pt x="145733" y="60960"/>
                    <a:pt x="156210" y="59055"/>
                  </a:cubicBezTo>
                  <a:cubicBezTo>
                    <a:pt x="205740" y="50483"/>
                    <a:pt x="242888" y="27622"/>
                    <a:pt x="242888" y="0"/>
                  </a:cubicBezTo>
                  <a:close/>
                </a:path>
              </a:pathLst>
            </a:custGeom>
            <a:solidFill>
              <a:srgbClr val="F4CD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7" name="Freeform: Shape 116">
              <a:extLst>
                <a:ext uri="{FF2B5EF4-FFF2-40B4-BE49-F238E27FC236}">
                  <a16:creationId xmlns:a16="http://schemas.microsoft.com/office/drawing/2014/main" id="{55B0E748-4AC1-4567-BE1F-E9139CA7C2D3}"/>
                </a:ext>
              </a:extLst>
            </p:cNvPr>
            <p:cNvSpPr/>
            <p:nvPr/>
          </p:nvSpPr>
          <p:spPr>
            <a:xfrm>
              <a:off x="6015038" y="3924300"/>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7622"/>
                    <a:pt x="189548" y="0"/>
                    <a:pt x="121920" y="0"/>
                  </a:cubicBezTo>
                  <a:close/>
                </a:path>
              </a:pathLst>
            </a:custGeom>
            <a:solidFill>
              <a:srgbClr val="FFD54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8" name="Freeform: Shape 117">
              <a:extLst>
                <a:ext uri="{FF2B5EF4-FFF2-40B4-BE49-F238E27FC236}">
                  <a16:creationId xmlns:a16="http://schemas.microsoft.com/office/drawing/2014/main" id="{7196A2D0-F47B-41B4-9DB5-E6B671B8BC69}"/>
                </a:ext>
              </a:extLst>
            </p:cNvPr>
            <p:cNvSpPr/>
            <p:nvPr/>
          </p:nvSpPr>
          <p:spPr>
            <a:xfrm>
              <a:off x="6015990" y="3889058"/>
              <a:ext cx="238125" cy="133350"/>
            </a:xfrm>
            <a:custGeom>
              <a:avLst/>
              <a:gdLst>
                <a:gd name="connsiteX0" fmla="*/ 242888 w 238125"/>
                <a:gd name="connsiteY0" fmla="*/ 0 h 133350"/>
                <a:gd name="connsiteX1" fmla="*/ 242888 w 238125"/>
                <a:gd name="connsiteY1" fmla="*/ 72390 h 133350"/>
                <a:gd name="connsiteX2" fmla="*/ 156210 w 238125"/>
                <a:gd name="connsiteY2" fmla="*/ 130492 h 133350"/>
                <a:gd name="connsiteX3" fmla="*/ 121920 w 238125"/>
                <a:gd name="connsiteY3" fmla="*/ 133350 h 133350"/>
                <a:gd name="connsiteX4" fmla="*/ 75248 w 238125"/>
                <a:gd name="connsiteY4" fmla="*/ 128588 h 133350"/>
                <a:gd name="connsiteX5" fmla="*/ 0 w 238125"/>
                <a:gd name="connsiteY5" fmla="*/ 72390 h 133350"/>
                <a:gd name="connsiteX6" fmla="*/ 0 w 238125"/>
                <a:gd name="connsiteY6" fmla="*/ 0 h 133350"/>
                <a:gd name="connsiteX7" fmla="*/ 75248 w 238125"/>
                <a:gd name="connsiteY7" fmla="*/ 56197 h 133350"/>
                <a:gd name="connsiteX8" fmla="*/ 121920 w 238125"/>
                <a:gd name="connsiteY8" fmla="*/ 60960 h 133350"/>
                <a:gd name="connsiteX9" fmla="*/ 156210 w 238125"/>
                <a:gd name="connsiteY9" fmla="*/ 58102 h 133350"/>
                <a:gd name="connsiteX10" fmla="*/ 242888 w 238125"/>
                <a:gd name="connsiteY10"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133350">
                  <a:moveTo>
                    <a:pt x="242888" y="0"/>
                  </a:moveTo>
                  <a:lnTo>
                    <a:pt x="242888" y="72390"/>
                  </a:lnTo>
                  <a:cubicBezTo>
                    <a:pt x="242888" y="100013"/>
                    <a:pt x="206693" y="122872"/>
                    <a:pt x="156210" y="130492"/>
                  </a:cubicBezTo>
                  <a:cubicBezTo>
                    <a:pt x="145733" y="132397"/>
                    <a:pt x="133350" y="133350"/>
                    <a:pt x="121920" y="133350"/>
                  </a:cubicBezTo>
                  <a:cubicBezTo>
                    <a:pt x="105727" y="133350"/>
                    <a:pt x="89535" y="131445"/>
                    <a:pt x="75248" y="128588"/>
                  </a:cubicBezTo>
                  <a:cubicBezTo>
                    <a:pt x="31433" y="120015"/>
                    <a:pt x="0" y="98108"/>
                    <a:pt x="0" y="72390"/>
                  </a:cubicBezTo>
                  <a:lnTo>
                    <a:pt x="0" y="0"/>
                  </a:lnTo>
                  <a:cubicBezTo>
                    <a:pt x="0" y="24765"/>
                    <a:pt x="31433" y="46672"/>
                    <a:pt x="75248" y="56197"/>
                  </a:cubicBezTo>
                  <a:cubicBezTo>
                    <a:pt x="89535" y="59055"/>
                    <a:pt x="104775" y="60960"/>
                    <a:pt x="121920" y="60960"/>
                  </a:cubicBezTo>
                  <a:cubicBezTo>
                    <a:pt x="134302" y="60960"/>
                    <a:pt x="145733" y="60008"/>
                    <a:pt x="156210" y="58102"/>
                  </a:cubicBezTo>
                  <a:cubicBezTo>
                    <a:pt x="205740" y="50483"/>
                    <a:pt x="242888" y="27622"/>
                    <a:pt x="242888" y="0"/>
                  </a:cubicBezTo>
                  <a:close/>
                </a:path>
              </a:pathLst>
            </a:custGeom>
            <a:solidFill>
              <a:srgbClr val="F4CD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9" name="Freeform: Shape 118">
              <a:extLst>
                <a:ext uri="{FF2B5EF4-FFF2-40B4-BE49-F238E27FC236}">
                  <a16:creationId xmlns:a16="http://schemas.microsoft.com/office/drawing/2014/main" id="{4EDEB579-7199-4A1B-B4C7-34F2A906B570}"/>
                </a:ext>
              </a:extLst>
            </p:cNvPr>
            <p:cNvSpPr/>
            <p:nvPr/>
          </p:nvSpPr>
          <p:spPr>
            <a:xfrm>
              <a:off x="6015038" y="3829050"/>
              <a:ext cx="238125" cy="114300"/>
            </a:xfrm>
            <a:custGeom>
              <a:avLst/>
              <a:gdLst>
                <a:gd name="connsiteX0" fmla="*/ 121920 w 238125"/>
                <a:gd name="connsiteY0" fmla="*/ 0 h 114300"/>
                <a:gd name="connsiteX1" fmla="*/ 0 w 238125"/>
                <a:gd name="connsiteY1" fmla="*/ 60008 h 114300"/>
                <a:gd name="connsiteX2" fmla="*/ 121920 w 238125"/>
                <a:gd name="connsiteY2" fmla="*/ 120015 h 114300"/>
                <a:gd name="connsiteX3" fmla="*/ 243840 w 238125"/>
                <a:gd name="connsiteY3" fmla="*/ 60008 h 114300"/>
                <a:gd name="connsiteX4" fmla="*/ 121920 w 2381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14300">
                  <a:moveTo>
                    <a:pt x="121920" y="0"/>
                  </a:moveTo>
                  <a:cubicBezTo>
                    <a:pt x="54292" y="0"/>
                    <a:pt x="0" y="26670"/>
                    <a:pt x="0" y="60008"/>
                  </a:cubicBezTo>
                  <a:cubicBezTo>
                    <a:pt x="0" y="93345"/>
                    <a:pt x="54292" y="120015"/>
                    <a:pt x="121920" y="120015"/>
                  </a:cubicBezTo>
                  <a:cubicBezTo>
                    <a:pt x="189548" y="120015"/>
                    <a:pt x="243840" y="93345"/>
                    <a:pt x="243840" y="60008"/>
                  </a:cubicBezTo>
                  <a:cubicBezTo>
                    <a:pt x="243840" y="26670"/>
                    <a:pt x="189548" y="0"/>
                    <a:pt x="121920" y="0"/>
                  </a:cubicBezTo>
                  <a:close/>
                </a:path>
              </a:pathLst>
            </a:custGeom>
            <a:solidFill>
              <a:srgbClr val="FFE05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0" name="Freeform: Shape 119">
              <a:extLst>
                <a:ext uri="{FF2B5EF4-FFF2-40B4-BE49-F238E27FC236}">
                  <a16:creationId xmlns:a16="http://schemas.microsoft.com/office/drawing/2014/main" id="{F2E895E7-0887-40B9-A60A-071CA0F4BEF7}"/>
                </a:ext>
              </a:extLst>
            </p:cNvPr>
            <p:cNvSpPr/>
            <p:nvPr/>
          </p:nvSpPr>
          <p:spPr>
            <a:xfrm>
              <a:off x="6055042" y="3848100"/>
              <a:ext cx="161925" cy="76200"/>
            </a:xfrm>
            <a:custGeom>
              <a:avLst/>
              <a:gdLst>
                <a:gd name="connsiteX0" fmla="*/ 81915 w 161925"/>
                <a:gd name="connsiteY0" fmla="*/ 0 h 76200"/>
                <a:gd name="connsiteX1" fmla="*/ 0 w 161925"/>
                <a:gd name="connsiteY1" fmla="*/ 40958 h 76200"/>
                <a:gd name="connsiteX2" fmla="*/ 81915 w 161925"/>
                <a:gd name="connsiteY2" fmla="*/ 81915 h 76200"/>
                <a:gd name="connsiteX3" fmla="*/ 163830 w 161925"/>
                <a:gd name="connsiteY3" fmla="*/ 40958 h 76200"/>
                <a:gd name="connsiteX4" fmla="*/ 81915 w 161925"/>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81915" y="0"/>
                  </a:moveTo>
                  <a:cubicBezTo>
                    <a:pt x="36195" y="0"/>
                    <a:pt x="0" y="18097"/>
                    <a:pt x="0" y="40958"/>
                  </a:cubicBezTo>
                  <a:cubicBezTo>
                    <a:pt x="0" y="63817"/>
                    <a:pt x="37148" y="81915"/>
                    <a:pt x="81915" y="81915"/>
                  </a:cubicBezTo>
                  <a:cubicBezTo>
                    <a:pt x="127635" y="81915"/>
                    <a:pt x="163830" y="63817"/>
                    <a:pt x="163830" y="40958"/>
                  </a:cubicBezTo>
                  <a:cubicBezTo>
                    <a:pt x="163830" y="19050"/>
                    <a:pt x="127635" y="0"/>
                    <a:pt x="81915" y="0"/>
                  </a:cubicBezTo>
                  <a:close/>
                </a:path>
              </a:pathLst>
            </a:custGeom>
            <a:solidFill>
              <a:srgbClr val="FFECB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1" name="Freeform: Shape 120">
              <a:extLst>
                <a:ext uri="{FF2B5EF4-FFF2-40B4-BE49-F238E27FC236}">
                  <a16:creationId xmlns:a16="http://schemas.microsoft.com/office/drawing/2014/main" id="{B8DBCA9E-BAA0-4D97-BCA4-55D10F1B3F25}"/>
                </a:ext>
              </a:extLst>
            </p:cNvPr>
            <p:cNvSpPr/>
            <p:nvPr/>
          </p:nvSpPr>
          <p:spPr>
            <a:xfrm>
              <a:off x="6090285" y="3945255"/>
              <a:ext cx="76200" cy="76200"/>
            </a:xfrm>
            <a:custGeom>
              <a:avLst/>
              <a:gdLst>
                <a:gd name="connsiteX0" fmla="*/ 80963 w 76200"/>
                <a:gd name="connsiteY0" fmla="*/ 1905 h 76200"/>
                <a:gd name="connsiteX1" fmla="*/ 80963 w 76200"/>
                <a:gd name="connsiteY1" fmla="*/ 74295 h 76200"/>
                <a:gd name="connsiteX2" fmla="*/ 46673 w 76200"/>
                <a:gd name="connsiteY2" fmla="*/ 77153 h 76200"/>
                <a:gd name="connsiteX3" fmla="*/ 0 w 76200"/>
                <a:gd name="connsiteY3" fmla="*/ 72390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4295"/>
                  </a:lnTo>
                  <a:cubicBezTo>
                    <a:pt x="70485" y="76200"/>
                    <a:pt x="58102" y="77153"/>
                    <a:pt x="46673" y="77153"/>
                  </a:cubicBezTo>
                  <a:cubicBezTo>
                    <a:pt x="30480" y="77153"/>
                    <a:pt x="14288" y="75248"/>
                    <a:pt x="0" y="72390"/>
                  </a:cubicBezTo>
                  <a:lnTo>
                    <a:pt x="0" y="0"/>
                  </a:lnTo>
                  <a:cubicBezTo>
                    <a:pt x="14288" y="2858"/>
                    <a:pt x="29527" y="4763"/>
                    <a:pt x="46673" y="4763"/>
                  </a:cubicBezTo>
                  <a:cubicBezTo>
                    <a:pt x="59055" y="3810"/>
                    <a:pt x="70485" y="3810"/>
                    <a:pt x="80963" y="1905"/>
                  </a:cubicBezTo>
                  <a:close/>
                </a:path>
              </a:pathLst>
            </a:custGeom>
            <a:solidFill>
              <a:srgbClr val="F8D74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2" name="Freeform: Shape 121">
              <a:extLst>
                <a:ext uri="{FF2B5EF4-FFF2-40B4-BE49-F238E27FC236}">
                  <a16:creationId xmlns:a16="http://schemas.microsoft.com/office/drawing/2014/main" id="{9D66B7D9-D2DB-4D19-B22F-CDD18CAEAEDD}"/>
                </a:ext>
              </a:extLst>
            </p:cNvPr>
            <p:cNvSpPr/>
            <p:nvPr/>
          </p:nvSpPr>
          <p:spPr>
            <a:xfrm>
              <a:off x="6090285" y="4040505"/>
              <a:ext cx="76200" cy="76200"/>
            </a:xfrm>
            <a:custGeom>
              <a:avLst/>
              <a:gdLst>
                <a:gd name="connsiteX0" fmla="*/ 80963 w 76200"/>
                <a:gd name="connsiteY0" fmla="*/ 1905 h 76200"/>
                <a:gd name="connsiteX1" fmla="*/ 80963 w 76200"/>
                <a:gd name="connsiteY1" fmla="*/ 73342 h 76200"/>
                <a:gd name="connsiteX2" fmla="*/ 46673 w 76200"/>
                <a:gd name="connsiteY2" fmla="*/ 76200 h 76200"/>
                <a:gd name="connsiteX3" fmla="*/ 0 w 76200"/>
                <a:gd name="connsiteY3" fmla="*/ 71438 h 76200"/>
                <a:gd name="connsiteX4" fmla="*/ 0 w 76200"/>
                <a:gd name="connsiteY4" fmla="*/ 0 h 76200"/>
                <a:gd name="connsiteX5" fmla="*/ 46673 w 76200"/>
                <a:gd name="connsiteY5" fmla="*/ 4763 h 76200"/>
                <a:gd name="connsiteX6" fmla="*/ 80963 w 76200"/>
                <a:gd name="connsiteY6" fmla="*/ 19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0963" y="1905"/>
                  </a:moveTo>
                  <a:lnTo>
                    <a:pt x="80963" y="73342"/>
                  </a:lnTo>
                  <a:cubicBezTo>
                    <a:pt x="70485" y="75248"/>
                    <a:pt x="58102" y="76200"/>
                    <a:pt x="46673" y="76200"/>
                  </a:cubicBezTo>
                  <a:cubicBezTo>
                    <a:pt x="30480" y="76200"/>
                    <a:pt x="14288" y="74295"/>
                    <a:pt x="0" y="71438"/>
                  </a:cubicBezTo>
                  <a:lnTo>
                    <a:pt x="0" y="0"/>
                  </a:lnTo>
                  <a:cubicBezTo>
                    <a:pt x="14288" y="2858"/>
                    <a:pt x="29527" y="4763"/>
                    <a:pt x="46673" y="4763"/>
                  </a:cubicBezTo>
                  <a:cubicBezTo>
                    <a:pt x="59055" y="4763"/>
                    <a:pt x="70485" y="3810"/>
                    <a:pt x="80963" y="1905"/>
                  </a:cubicBezTo>
                  <a:close/>
                </a:path>
              </a:pathLst>
            </a:custGeom>
            <a:solidFill>
              <a:srgbClr val="F8D74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3" name="Freeform: Shape 122">
              <a:extLst>
                <a:ext uri="{FF2B5EF4-FFF2-40B4-BE49-F238E27FC236}">
                  <a16:creationId xmlns:a16="http://schemas.microsoft.com/office/drawing/2014/main" id="{DBC38D8E-8E75-445C-9F93-A85F707AD139}"/>
                </a:ext>
              </a:extLst>
            </p:cNvPr>
            <p:cNvSpPr/>
            <p:nvPr/>
          </p:nvSpPr>
          <p:spPr>
            <a:xfrm>
              <a:off x="6090285" y="4135755"/>
              <a:ext cx="76200" cy="76200"/>
            </a:xfrm>
            <a:custGeom>
              <a:avLst/>
              <a:gdLst>
                <a:gd name="connsiteX0" fmla="*/ 46673 w 76200"/>
                <a:gd name="connsiteY0" fmla="*/ 4763 h 76200"/>
                <a:gd name="connsiteX1" fmla="*/ 80963 w 76200"/>
                <a:gd name="connsiteY1" fmla="*/ 1905 h 76200"/>
                <a:gd name="connsiteX2" fmla="*/ 80963 w 76200"/>
                <a:gd name="connsiteY2" fmla="*/ 74295 h 76200"/>
                <a:gd name="connsiteX3" fmla="*/ 46673 w 76200"/>
                <a:gd name="connsiteY3" fmla="*/ 77153 h 76200"/>
                <a:gd name="connsiteX4" fmla="*/ 0 w 76200"/>
                <a:gd name="connsiteY4" fmla="*/ 72390 h 76200"/>
                <a:gd name="connsiteX5" fmla="*/ 0 w 76200"/>
                <a:gd name="connsiteY5" fmla="*/ 0 h 76200"/>
                <a:gd name="connsiteX6" fmla="*/ 46673 w 76200"/>
                <a:gd name="connsiteY6"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46673" y="4763"/>
                  </a:moveTo>
                  <a:cubicBezTo>
                    <a:pt x="59055" y="4763"/>
                    <a:pt x="70485" y="3810"/>
                    <a:pt x="80963" y="1905"/>
                  </a:cubicBezTo>
                  <a:lnTo>
                    <a:pt x="80963" y="74295"/>
                  </a:lnTo>
                  <a:cubicBezTo>
                    <a:pt x="70485" y="76200"/>
                    <a:pt x="58102" y="77153"/>
                    <a:pt x="46673" y="77153"/>
                  </a:cubicBezTo>
                  <a:cubicBezTo>
                    <a:pt x="30480" y="77153"/>
                    <a:pt x="14288" y="75248"/>
                    <a:pt x="0" y="72390"/>
                  </a:cubicBezTo>
                  <a:lnTo>
                    <a:pt x="0" y="0"/>
                  </a:lnTo>
                  <a:cubicBezTo>
                    <a:pt x="14288" y="2858"/>
                    <a:pt x="30480" y="4763"/>
                    <a:pt x="46673" y="4763"/>
                  </a:cubicBezTo>
                  <a:close/>
                </a:path>
              </a:pathLst>
            </a:custGeom>
            <a:solidFill>
              <a:srgbClr val="F8D74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4" name="Freeform: Shape 123">
              <a:extLst>
                <a:ext uri="{FF2B5EF4-FFF2-40B4-BE49-F238E27FC236}">
                  <a16:creationId xmlns:a16="http://schemas.microsoft.com/office/drawing/2014/main" id="{01E47D8B-859D-46E5-9D84-5BCE77C94F6C}"/>
                </a:ext>
              </a:extLst>
            </p:cNvPr>
            <p:cNvSpPr/>
            <p:nvPr/>
          </p:nvSpPr>
          <p:spPr>
            <a:xfrm>
              <a:off x="5922645" y="4103370"/>
              <a:ext cx="447675" cy="123825"/>
            </a:xfrm>
            <a:custGeom>
              <a:avLst/>
              <a:gdLst>
                <a:gd name="connsiteX0" fmla="*/ 452438 w 447675"/>
                <a:gd name="connsiteY0" fmla="*/ 65722 h 123825"/>
                <a:gd name="connsiteX1" fmla="*/ 416242 w 447675"/>
                <a:gd name="connsiteY1" fmla="*/ 3810 h 123825"/>
                <a:gd name="connsiteX2" fmla="*/ 380047 w 447675"/>
                <a:gd name="connsiteY2" fmla="*/ 65722 h 123825"/>
                <a:gd name="connsiteX3" fmla="*/ 407670 w 447675"/>
                <a:gd name="connsiteY3" fmla="*/ 65722 h 123825"/>
                <a:gd name="connsiteX4" fmla="*/ 407670 w 447675"/>
                <a:gd name="connsiteY4" fmla="*/ 108585 h 123825"/>
                <a:gd name="connsiteX5" fmla="*/ 19050 w 447675"/>
                <a:gd name="connsiteY5" fmla="*/ 108585 h 123825"/>
                <a:gd name="connsiteX6" fmla="*/ 19050 w 447675"/>
                <a:gd name="connsiteY6" fmla="*/ 9525 h 123825"/>
                <a:gd name="connsiteX7" fmla="*/ 9525 w 447675"/>
                <a:gd name="connsiteY7" fmla="*/ 0 h 123825"/>
                <a:gd name="connsiteX8" fmla="*/ 0 w 447675"/>
                <a:gd name="connsiteY8" fmla="*/ 9525 h 123825"/>
                <a:gd name="connsiteX9" fmla="*/ 0 w 447675"/>
                <a:gd name="connsiteY9" fmla="*/ 118110 h 123825"/>
                <a:gd name="connsiteX10" fmla="*/ 9525 w 447675"/>
                <a:gd name="connsiteY10" fmla="*/ 127635 h 123825"/>
                <a:gd name="connsiteX11" fmla="*/ 418147 w 447675"/>
                <a:gd name="connsiteY11" fmla="*/ 127635 h 123825"/>
                <a:gd name="connsiteX12" fmla="*/ 427672 w 447675"/>
                <a:gd name="connsiteY12" fmla="*/ 118110 h 123825"/>
                <a:gd name="connsiteX13" fmla="*/ 427672 w 447675"/>
                <a:gd name="connsiteY13" fmla="*/ 65722 h 123825"/>
                <a:gd name="connsiteX14" fmla="*/ 452438 w 447675"/>
                <a:gd name="connsiteY14" fmla="*/ 657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675" h="123825">
                  <a:moveTo>
                    <a:pt x="452438" y="65722"/>
                  </a:moveTo>
                  <a:lnTo>
                    <a:pt x="416242" y="3810"/>
                  </a:lnTo>
                  <a:lnTo>
                    <a:pt x="380047" y="65722"/>
                  </a:lnTo>
                  <a:lnTo>
                    <a:pt x="407670" y="65722"/>
                  </a:lnTo>
                  <a:lnTo>
                    <a:pt x="407670" y="108585"/>
                  </a:lnTo>
                  <a:lnTo>
                    <a:pt x="19050" y="108585"/>
                  </a:lnTo>
                  <a:lnTo>
                    <a:pt x="19050" y="9525"/>
                  </a:lnTo>
                  <a:cubicBezTo>
                    <a:pt x="19050" y="3810"/>
                    <a:pt x="14288" y="0"/>
                    <a:pt x="9525" y="0"/>
                  </a:cubicBezTo>
                  <a:cubicBezTo>
                    <a:pt x="3810" y="0"/>
                    <a:pt x="0" y="4763"/>
                    <a:pt x="0" y="9525"/>
                  </a:cubicBezTo>
                  <a:lnTo>
                    <a:pt x="0" y="118110"/>
                  </a:lnTo>
                  <a:cubicBezTo>
                    <a:pt x="0" y="123825"/>
                    <a:pt x="4763" y="127635"/>
                    <a:pt x="9525" y="127635"/>
                  </a:cubicBezTo>
                  <a:lnTo>
                    <a:pt x="418147" y="127635"/>
                  </a:lnTo>
                  <a:cubicBezTo>
                    <a:pt x="423863" y="127635"/>
                    <a:pt x="427672" y="122872"/>
                    <a:pt x="427672" y="118110"/>
                  </a:cubicBezTo>
                  <a:lnTo>
                    <a:pt x="427672" y="65722"/>
                  </a:lnTo>
                  <a:lnTo>
                    <a:pt x="452438" y="65722"/>
                  </a:lnTo>
                  <a:close/>
                </a:path>
              </a:pathLst>
            </a:custGeom>
            <a:solidFill>
              <a:srgbClr val="F62F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5" name="Freeform: Shape 124">
              <a:extLst>
                <a:ext uri="{FF2B5EF4-FFF2-40B4-BE49-F238E27FC236}">
                  <a16:creationId xmlns:a16="http://schemas.microsoft.com/office/drawing/2014/main" id="{76B4A419-3410-423C-8AB8-46ABB9C90345}"/>
                </a:ext>
              </a:extLst>
            </p:cNvPr>
            <p:cNvSpPr/>
            <p:nvPr/>
          </p:nvSpPr>
          <p:spPr>
            <a:xfrm>
              <a:off x="6561772" y="3658552"/>
              <a:ext cx="76200" cy="76200"/>
            </a:xfrm>
            <a:custGeom>
              <a:avLst/>
              <a:gdLst>
                <a:gd name="connsiteX0" fmla="*/ 83820 w 76200"/>
                <a:gd name="connsiteY0" fmla="*/ 6668 h 76200"/>
                <a:gd name="connsiteX1" fmla="*/ 38100 w 76200"/>
                <a:gd name="connsiteY1" fmla="*/ 2858 h 76200"/>
                <a:gd name="connsiteX2" fmla="*/ 10478 w 76200"/>
                <a:gd name="connsiteY2" fmla="*/ 0 h 76200"/>
                <a:gd name="connsiteX3" fmla="*/ 0 w 76200"/>
                <a:gd name="connsiteY3" fmla="*/ 13335 h 76200"/>
                <a:gd name="connsiteX4" fmla="*/ 11430 w 76200"/>
                <a:gd name="connsiteY4" fmla="*/ 49530 h 76200"/>
                <a:gd name="connsiteX5" fmla="*/ 20955 w 76200"/>
                <a:gd name="connsiteY5" fmla="*/ 83820 h 76200"/>
                <a:gd name="connsiteX6" fmla="*/ 77153 w 76200"/>
                <a:gd name="connsiteY6" fmla="*/ 5810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83820" y="6668"/>
                  </a:moveTo>
                  <a:lnTo>
                    <a:pt x="38100" y="2858"/>
                  </a:lnTo>
                  <a:lnTo>
                    <a:pt x="10478" y="0"/>
                  </a:lnTo>
                  <a:lnTo>
                    <a:pt x="0" y="13335"/>
                  </a:lnTo>
                  <a:lnTo>
                    <a:pt x="11430" y="49530"/>
                  </a:lnTo>
                  <a:lnTo>
                    <a:pt x="20955" y="83820"/>
                  </a:lnTo>
                  <a:lnTo>
                    <a:pt x="77153" y="58102"/>
                  </a:lnTo>
                  <a:close/>
                </a:path>
              </a:pathLst>
            </a:custGeom>
            <a:solidFill>
              <a:srgbClr val="E9D3C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6" name="Freeform: Shape 125">
              <a:extLst>
                <a:ext uri="{FF2B5EF4-FFF2-40B4-BE49-F238E27FC236}">
                  <a16:creationId xmlns:a16="http://schemas.microsoft.com/office/drawing/2014/main" id="{EB01BD13-0722-4901-87B2-2653E9EC119E}"/>
                </a:ext>
              </a:extLst>
            </p:cNvPr>
            <p:cNvSpPr/>
            <p:nvPr/>
          </p:nvSpPr>
          <p:spPr>
            <a:xfrm>
              <a:off x="6598959" y="3684498"/>
              <a:ext cx="200025" cy="171450"/>
            </a:xfrm>
            <a:custGeom>
              <a:avLst/>
              <a:gdLst>
                <a:gd name="connsiteX0" fmla="*/ 0 w 200025"/>
                <a:gd name="connsiteY0" fmla="*/ 36781 h 171450"/>
                <a:gd name="connsiteX1" fmla="*/ 30256 w 200025"/>
                <a:gd name="connsiteY1" fmla="*/ 0 h 171450"/>
                <a:gd name="connsiteX2" fmla="*/ 201655 w 200025"/>
                <a:gd name="connsiteY2" fmla="*/ 140994 h 171450"/>
                <a:gd name="connsiteX3" fmla="*/ 171398 w 200025"/>
                <a:gd name="connsiteY3" fmla="*/ 177775 h 171450"/>
              </a:gdLst>
              <a:ahLst/>
              <a:cxnLst>
                <a:cxn ang="0">
                  <a:pos x="connsiteX0" y="connsiteY0"/>
                </a:cxn>
                <a:cxn ang="0">
                  <a:pos x="connsiteX1" y="connsiteY1"/>
                </a:cxn>
                <a:cxn ang="0">
                  <a:pos x="connsiteX2" y="connsiteY2"/>
                </a:cxn>
                <a:cxn ang="0">
                  <a:pos x="connsiteX3" y="connsiteY3"/>
                </a:cxn>
              </a:cxnLst>
              <a:rect l="l" t="t" r="r" b="b"/>
              <a:pathLst>
                <a:path w="200025" h="171450">
                  <a:moveTo>
                    <a:pt x="0" y="36781"/>
                  </a:moveTo>
                  <a:lnTo>
                    <a:pt x="30256" y="0"/>
                  </a:lnTo>
                  <a:lnTo>
                    <a:pt x="201655" y="140994"/>
                  </a:lnTo>
                  <a:lnTo>
                    <a:pt x="171398" y="177775"/>
                  </a:lnTo>
                  <a:close/>
                </a:path>
              </a:pathLst>
            </a:custGeom>
            <a:solidFill>
              <a:srgbClr val="F84E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7" name="Freeform: Shape 126">
              <a:extLst>
                <a:ext uri="{FF2B5EF4-FFF2-40B4-BE49-F238E27FC236}">
                  <a16:creationId xmlns:a16="http://schemas.microsoft.com/office/drawing/2014/main" id="{0F915E3A-B883-4AE5-A4BE-B72B052742E9}"/>
                </a:ext>
              </a:extLst>
            </p:cNvPr>
            <p:cNvSpPr/>
            <p:nvPr/>
          </p:nvSpPr>
          <p:spPr>
            <a:xfrm>
              <a:off x="6581775" y="3721417"/>
              <a:ext cx="180975" cy="152400"/>
            </a:xfrm>
            <a:custGeom>
              <a:avLst/>
              <a:gdLst>
                <a:gd name="connsiteX0" fmla="*/ 188595 w 180975"/>
                <a:gd name="connsiteY0" fmla="*/ 140970 h 152400"/>
                <a:gd name="connsiteX1" fmla="*/ 17145 w 180975"/>
                <a:gd name="connsiteY1" fmla="*/ 0 h 152400"/>
                <a:gd name="connsiteX2" fmla="*/ 0 w 180975"/>
                <a:gd name="connsiteY2" fmla="*/ 20003 h 152400"/>
                <a:gd name="connsiteX3" fmla="*/ 161925 w 180975"/>
                <a:gd name="connsiteY3" fmla="*/ 152400 h 152400"/>
                <a:gd name="connsiteX4" fmla="*/ 180022 w 180975"/>
                <a:gd name="connsiteY4" fmla="*/ 150495 h 152400"/>
                <a:gd name="connsiteX5" fmla="*/ 188595 w 180975"/>
                <a:gd name="connsiteY5" fmla="*/ 14097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52400">
                  <a:moveTo>
                    <a:pt x="188595" y="140970"/>
                  </a:moveTo>
                  <a:lnTo>
                    <a:pt x="17145" y="0"/>
                  </a:lnTo>
                  <a:lnTo>
                    <a:pt x="0" y="20003"/>
                  </a:lnTo>
                  <a:lnTo>
                    <a:pt x="161925" y="152400"/>
                  </a:lnTo>
                  <a:cubicBezTo>
                    <a:pt x="167640" y="157163"/>
                    <a:pt x="175260" y="156210"/>
                    <a:pt x="180022" y="150495"/>
                  </a:cubicBezTo>
                  <a:lnTo>
                    <a:pt x="188595" y="140970"/>
                  </a:lnTo>
                  <a:close/>
                </a:path>
              </a:pathLst>
            </a:custGeom>
            <a:solidFill>
              <a:srgbClr val="CD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8" name="Freeform: Shape 127">
              <a:extLst>
                <a:ext uri="{FF2B5EF4-FFF2-40B4-BE49-F238E27FC236}">
                  <a16:creationId xmlns:a16="http://schemas.microsoft.com/office/drawing/2014/main" id="{FBA3183F-EEBD-49E0-A850-8F912540379E}"/>
                </a:ext>
              </a:extLst>
            </p:cNvPr>
            <p:cNvSpPr/>
            <p:nvPr/>
          </p:nvSpPr>
          <p:spPr>
            <a:xfrm>
              <a:off x="6629400" y="3665220"/>
              <a:ext cx="180975" cy="152400"/>
            </a:xfrm>
            <a:custGeom>
              <a:avLst/>
              <a:gdLst>
                <a:gd name="connsiteX0" fmla="*/ 178117 w 180975"/>
                <a:gd name="connsiteY0" fmla="*/ 132397 h 152400"/>
                <a:gd name="connsiteX1" fmla="*/ 16192 w 180975"/>
                <a:gd name="connsiteY1" fmla="*/ 0 h 152400"/>
                <a:gd name="connsiteX2" fmla="*/ 0 w 180975"/>
                <a:gd name="connsiteY2" fmla="*/ 20002 h 152400"/>
                <a:gd name="connsiteX3" fmla="*/ 171450 w 180975"/>
                <a:gd name="connsiteY3" fmla="*/ 160972 h 152400"/>
                <a:gd name="connsiteX4" fmla="*/ 180022 w 180975"/>
                <a:gd name="connsiteY4" fmla="*/ 151447 h 152400"/>
                <a:gd name="connsiteX5" fmla="*/ 178117 w 180975"/>
                <a:gd name="connsiteY5" fmla="*/ 13239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52400">
                  <a:moveTo>
                    <a:pt x="178117" y="132397"/>
                  </a:moveTo>
                  <a:lnTo>
                    <a:pt x="16192" y="0"/>
                  </a:lnTo>
                  <a:lnTo>
                    <a:pt x="0" y="20002"/>
                  </a:lnTo>
                  <a:lnTo>
                    <a:pt x="171450" y="160972"/>
                  </a:lnTo>
                  <a:lnTo>
                    <a:pt x="180022" y="151447"/>
                  </a:lnTo>
                  <a:cubicBezTo>
                    <a:pt x="183833" y="144780"/>
                    <a:pt x="182880" y="137160"/>
                    <a:pt x="178117" y="132397"/>
                  </a:cubicBezTo>
                  <a:close/>
                </a:path>
              </a:pathLst>
            </a:custGeom>
            <a:solidFill>
              <a:srgbClr val="CD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9" name="Freeform: Shape 128">
              <a:extLst>
                <a:ext uri="{FF2B5EF4-FFF2-40B4-BE49-F238E27FC236}">
                  <a16:creationId xmlns:a16="http://schemas.microsoft.com/office/drawing/2014/main" id="{E3270372-C4A1-43C9-A1D6-4E30419C7AAE}"/>
                </a:ext>
              </a:extLst>
            </p:cNvPr>
            <p:cNvSpPr/>
            <p:nvPr/>
          </p:nvSpPr>
          <p:spPr>
            <a:xfrm>
              <a:off x="6598827" y="3684729"/>
              <a:ext cx="171450" cy="152400"/>
            </a:xfrm>
            <a:custGeom>
              <a:avLst/>
              <a:gdLst>
                <a:gd name="connsiteX0" fmla="*/ 0 w 171450"/>
                <a:gd name="connsiteY0" fmla="*/ 36781 h 152400"/>
                <a:gd name="connsiteX1" fmla="*/ 30256 w 171450"/>
                <a:gd name="connsiteY1" fmla="*/ 0 h 152400"/>
                <a:gd name="connsiteX2" fmla="*/ 173701 w 171450"/>
                <a:gd name="connsiteY2" fmla="*/ 117999 h 152400"/>
                <a:gd name="connsiteX3" fmla="*/ 143445 w 171450"/>
                <a:gd name="connsiteY3" fmla="*/ 154780 h 152400"/>
              </a:gdLst>
              <a:ahLst/>
              <a:cxnLst>
                <a:cxn ang="0">
                  <a:pos x="connsiteX0" y="connsiteY0"/>
                </a:cxn>
                <a:cxn ang="0">
                  <a:pos x="connsiteX1" y="connsiteY1"/>
                </a:cxn>
                <a:cxn ang="0">
                  <a:pos x="connsiteX2" y="connsiteY2"/>
                </a:cxn>
                <a:cxn ang="0">
                  <a:pos x="connsiteX3" y="connsiteY3"/>
                </a:cxn>
              </a:cxnLst>
              <a:rect l="l" t="t" r="r" b="b"/>
              <a:pathLst>
                <a:path w="171450" h="152400">
                  <a:moveTo>
                    <a:pt x="0" y="36781"/>
                  </a:moveTo>
                  <a:lnTo>
                    <a:pt x="30256" y="0"/>
                  </a:lnTo>
                  <a:lnTo>
                    <a:pt x="173701" y="117999"/>
                  </a:lnTo>
                  <a:lnTo>
                    <a:pt x="143445" y="154780"/>
                  </a:lnTo>
                  <a:close/>
                </a:path>
              </a:pathLst>
            </a:custGeom>
            <a:solidFill>
              <a:srgbClr val="17C4C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0" name="Freeform: Shape 129">
              <a:extLst>
                <a:ext uri="{FF2B5EF4-FFF2-40B4-BE49-F238E27FC236}">
                  <a16:creationId xmlns:a16="http://schemas.microsoft.com/office/drawing/2014/main" id="{3FB2AC91-94A1-4619-9306-00D51C338323}"/>
                </a:ext>
              </a:extLst>
            </p:cNvPr>
            <p:cNvSpPr/>
            <p:nvPr/>
          </p:nvSpPr>
          <p:spPr>
            <a:xfrm>
              <a:off x="6582267" y="3720988"/>
              <a:ext cx="152400" cy="133350"/>
            </a:xfrm>
            <a:custGeom>
              <a:avLst/>
              <a:gdLst>
                <a:gd name="connsiteX0" fmla="*/ 0 w 152400"/>
                <a:gd name="connsiteY0" fmla="*/ 20597 h 133350"/>
                <a:gd name="connsiteX1" fmla="*/ 16941 w 152400"/>
                <a:gd name="connsiteY1" fmla="*/ 0 h 133350"/>
                <a:gd name="connsiteX2" fmla="*/ 160386 w 152400"/>
                <a:gd name="connsiteY2" fmla="*/ 117980 h 133350"/>
                <a:gd name="connsiteX3" fmla="*/ 143445 w 152400"/>
                <a:gd name="connsiteY3" fmla="*/ 138578 h 133350"/>
              </a:gdLst>
              <a:ahLst/>
              <a:cxnLst>
                <a:cxn ang="0">
                  <a:pos x="connsiteX0" y="connsiteY0"/>
                </a:cxn>
                <a:cxn ang="0">
                  <a:pos x="connsiteX1" y="connsiteY1"/>
                </a:cxn>
                <a:cxn ang="0">
                  <a:pos x="connsiteX2" y="connsiteY2"/>
                </a:cxn>
                <a:cxn ang="0">
                  <a:pos x="connsiteX3" y="connsiteY3"/>
                </a:cxn>
              </a:cxnLst>
              <a:rect l="l" t="t" r="r" b="b"/>
              <a:pathLst>
                <a:path w="152400" h="133350">
                  <a:moveTo>
                    <a:pt x="0" y="20597"/>
                  </a:moveTo>
                  <a:lnTo>
                    <a:pt x="16941" y="0"/>
                  </a:lnTo>
                  <a:lnTo>
                    <a:pt x="160386" y="117980"/>
                  </a:lnTo>
                  <a:lnTo>
                    <a:pt x="143445" y="138578"/>
                  </a:lnTo>
                  <a:close/>
                </a:path>
              </a:pathLst>
            </a:custGeom>
            <a:solidFill>
              <a:srgbClr val="14AF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1" name="Freeform: Shape 130">
              <a:extLst>
                <a:ext uri="{FF2B5EF4-FFF2-40B4-BE49-F238E27FC236}">
                  <a16:creationId xmlns:a16="http://schemas.microsoft.com/office/drawing/2014/main" id="{85A41DC8-331F-4F91-9B3C-7C722726BC92}"/>
                </a:ext>
              </a:extLst>
            </p:cNvPr>
            <p:cNvSpPr/>
            <p:nvPr/>
          </p:nvSpPr>
          <p:spPr>
            <a:xfrm>
              <a:off x="6629427" y="3665314"/>
              <a:ext cx="152400" cy="133350"/>
            </a:xfrm>
            <a:custGeom>
              <a:avLst/>
              <a:gdLst>
                <a:gd name="connsiteX0" fmla="*/ 0 w 152400"/>
                <a:gd name="connsiteY0" fmla="*/ 19859 h 133350"/>
                <a:gd name="connsiteX1" fmla="*/ 16338 w 152400"/>
                <a:gd name="connsiteY1" fmla="*/ 0 h 133350"/>
                <a:gd name="connsiteX2" fmla="*/ 159765 w 152400"/>
                <a:gd name="connsiteY2" fmla="*/ 117999 h 133350"/>
                <a:gd name="connsiteX3" fmla="*/ 143427 w 152400"/>
                <a:gd name="connsiteY3" fmla="*/ 137858 h 133350"/>
              </a:gdLst>
              <a:ahLst/>
              <a:cxnLst>
                <a:cxn ang="0">
                  <a:pos x="connsiteX0" y="connsiteY0"/>
                </a:cxn>
                <a:cxn ang="0">
                  <a:pos x="connsiteX1" y="connsiteY1"/>
                </a:cxn>
                <a:cxn ang="0">
                  <a:pos x="connsiteX2" y="connsiteY2"/>
                </a:cxn>
                <a:cxn ang="0">
                  <a:pos x="connsiteX3" y="connsiteY3"/>
                </a:cxn>
              </a:cxnLst>
              <a:rect l="l" t="t" r="r" b="b"/>
              <a:pathLst>
                <a:path w="152400" h="133350">
                  <a:moveTo>
                    <a:pt x="0" y="19859"/>
                  </a:moveTo>
                  <a:lnTo>
                    <a:pt x="16338" y="0"/>
                  </a:lnTo>
                  <a:lnTo>
                    <a:pt x="159765" y="117999"/>
                  </a:lnTo>
                  <a:lnTo>
                    <a:pt x="143427" y="137858"/>
                  </a:lnTo>
                  <a:close/>
                </a:path>
              </a:pathLst>
            </a:custGeom>
            <a:solidFill>
              <a:srgbClr val="14AFB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2" name="Freeform: Shape 131">
              <a:extLst>
                <a:ext uri="{FF2B5EF4-FFF2-40B4-BE49-F238E27FC236}">
                  <a16:creationId xmlns:a16="http://schemas.microsoft.com/office/drawing/2014/main" id="{D5CADF6A-63AA-4868-9316-F4DAA25DC324}"/>
                </a:ext>
              </a:extLst>
            </p:cNvPr>
            <p:cNvSpPr/>
            <p:nvPr/>
          </p:nvSpPr>
          <p:spPr>
            <a:xfrm>
              <a:off x="6583680" y="3664267"/>
              <a:ext cx="57150" cy="76200"/>
            </a:xfrm>
            <a:custGeom>
              <a:avLst/>
              <a:gdLst>
                <a:gd name="connsiteX0" fmla="*/ 22860 w 57150"/>
                <a:gd name="connsiteY0" fmla="*/ 75248 h 76200"/>
                <a:gd name="connsiteX1" fmla="*/ 15240 w 57150"/>
                <a:gd name="connsiteY1" fmla="*/ 57150 h 76200"/>
                <a:gd name="connsiteX2" fmla="*/ 44767 w 57150"/>
                <a:gd name="connsiteY2" fmla="*/ 55245 h 76200"/>
                <a:gd name="connsiteX3" fmla="*/ 49530 w 57150"/>
                <a:gd name="connsiteY3" fmla="*/ 49530 h 76200"/>
                <a:gd name="connsiteX4" fmla="*/ 45720 w 57150"/>
                <a:gd name="connsiteY4" fmla="*/ 20003 h 76200"/>
                <a:gd name="connsiteX5" fmla="*/ 60008 w 57150"/>
                <a:gd name="connsiteY5" fmla="*/ 19050 h 76200"/>
                <a:gd name="connsiteX6" fmla="*/ 64770 w 57150"/>
                <a:gd name="connsiteY6" fmla="*/ 13335 h 76200"/>
                <a:gd name="connsiteX7" fmla="*/ 62865 w 57150"/>
                <a:gd name="connsiteY7" fmla="*/ 0 h 76200"/>
                <a:gd name="connsiteX8" fmla="*/ 35242 w 57150"/>
                <a:gd name="connsiteY8" fmla="*/ 13335 h 76200"/>
                <a:gd name="connsiteX9" fmla="*/ 14288 w 57150"/>
                <a:gd name="connsiteY9" fmla="*/ 43815 h 76200"/>
                <a:gd name="connsiteX10" fmla="*/ 0 w 57150"/>
                <a:gd name="connsiteY10" fmla="*/ 77153 h 76200"/>
                <a:gd name="connsiteX11" fmla="*/ 19050 w 57150"/>
                <a:gd name="connsiteY11" fmla="*/ 80963 h 76200"/>
                <a:gd name="connsiteX12" fmla="*/ 22860 w 57150"/>
                <a:gd name="connsiteY12" fmla="*/ 7524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76200">
                  <a:moveTo>
                    <a:pt x="22860" y="75248"/>
                  </a:moveTo>
                  <a:lnTo>
                    <a:pt x="15240" y="57150"/>
                  </a:lnTo>
                  <a:lnTo>
                    <a:pt x="44767" y="55245"/>
                  </a:lnTo>
                  <a:cubicBezTo>
                    <a:pt x="47625" y="55245"/>
                    <a:pt x="49530" y="52388"/>
                    <a:pt x="49530" y="49530"/>
                  </a:cubicBezTo>
                  <a:lnTo>
                    <a:pt x="45720" y="20003"/>
                  </a:lnTo>
                  <a:lnTo>
                    <a:pt x="60008" y="19050"/>
                  </a:lnTo>
                  <a:cubicBezTo>
                    <a:pt x="62865" y="19050"/>
                    <a:pt x="64770" y="16193"/>
                    <a:pt x="64770" y="13335"/>
                  </a:cubicBezTo>
                  <a:lnTo>
                    <a:pt x="62865" y="0"/>
                  </a:lnTo>
                  <a:lnTo>
                    <a:pt x="35242" y="13335"/>
                  </a:lnTo>
                  <a:lnTo>
                    <a:pt x="14288" y="43815"/>
                  </a:lnTo>
                  <a:lnTo>
                    <a:pt x="0" y="77153"/>
                  </a:lnTo>
                  <a:lnTo>
                    <a:pt x="19050" y="80963"/>
                  </a:lnTo>
                  <a:cubicBezTo>
                    <a:pt x="21908" y="81915"/>
                    <a:pt x="24765" y="79058"/>
                    <a:pt x="22860" y="75248"/>
                  </a:cubicBezTo>
                  <a:close/>
                </a:path>
              </a:pathLst>
            </a:custGeom>
            <a:solidFill>
              <a:srgbClr val="E9D3C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3" name="Freeform: Shape 132">
              <a:extLst>
                <a:ext uri="{FF2B5EF4-FFF2-40B4-BE49-F238E27FC236}">
                  <a16:creationId xmlns:a16="http://schemas.microsoft.com/office/drawing/2014/main" id="{F4554D57-1416-48A8-8311-98331F12EA67}"/>
                </a:ext>
              </a:extLst>
            </p:cNvPr>
            <p:cNvSpPr/>
            <p:nvPr/>
          </p:nvSpPr>
          <p:spPr>
            <a:xfrm>
              <a:off x="6560635" y="3658552"/>
              <a:ext cx="38100" cy="47625"/>
            </a:xfrm>
            <a:custGeom>
              <a:avLst/>
              <a:gdLst>
                <a:gd name="connsiteX0" fmla="*/ 20187 w 38100"/>
                <a:gd name="connsiteY0" fmla="*/ 44768 h 47625"/>
                <a:gd name="connsiteX1" fmla="*/ 17330 w 38100"/>
                <a:gd name="connsiteY1" fmla="*/ 32385 h 47625"/>
                <a:gd name="connsiteX2" fmla="*/ 21140 w 38100"/>
                <a:gd name="connsiteY2" fmla="*/ 27623 h 47625"/>
                <a:gd name="connsiteX3" fmla="*/ 28760 w 38100"/>
                <a:gd name="connsiteY3" fmla="*/ 29527 h 47625"/>
                <a:gd name="connsiteX4" fmla="*/ 33522 w 38100"/>
                <a:gd name="connsiteY4" fmla="*/ 22860 h 47625"/>
                <a:gd name="connsiteX5" fmla="*/ 29712 w 38100"/>
                <a:gd name="connsiteY5" fmla="*/ 17145 h 47625"/>
                <a:gd name="connsiteX6" fmla="*/ 31617 w 38100"/>
                <a:gd name="connsiteY6" fmla="*/ 12383 h 47625"/>
                <a:gd name="connsiteX7" fmla="*/ 37332 w 38100"/>
                <a:gd name="connsiteY7" fmla="*/ 10477 h 47625"/>
                <a:gd name="connsiteX8" fmla="*/ 39237 w 38100"/>
                <a:gd name="connsiteY8" fmla="*/ 3810 h 47625"/>
                <a:gd name="connsiteX9" fmla="*/ 39237 w 38100"/>
                <a:gd name="connsiteY9" fmla="*/ 2858 h 47625"/>
                <a:gd name="connsiteX10" fmla="*/ 5900 w 38100"/>
                <a:gd name="connsiteY10" fmla="*/ 0 h 47625"/>
                <a:gd name="connsiteX11" fmla="*/ 185 w 38100"/>
                <a:gd name="connsiteY11" fmla="*/ 7620 h 47625"/>
                <a:gd name="connsiteX12" fmla="*/ 12567 w 38100"/>
                <a:gd name="connsiteY12" fmla="*/ 50483 h 47625"/>
                <a:gd name="connsiteX13" fmla="*/ 15425 w 38100"/>
                <a:gd name="connsiteY13" fmla="*/ 51435 h 47625"/>
                <a:gd name="connsiteX14" fmla="*/ 20187 w 38100"/>
                <a:gd name="connsiteY14" fmla="*/ 4476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 h="47625">
                  <a:moveTo>
                    <a:pt x="20187" y="44768"/>
                  </a:moveTo>
                  <a:lnTo>
                    <a:pt x="17330" y="32385"/>
                  </a:lnTo>
                  <a:cubicBezTo>
                    <a:pt x="16377" y="29527"/>
                    <a:pt x="19235" y="27623"/>
                    <a:pt x="21140" y="27623"/>
                  </a:cubicBezTo>
                  <a:lnTo>
                    <a:pt x="28760" y="29527"/>
                  </a:lnTo>
                  <a:cubicBezTo>
                    <a:pt x="32570" y="30480"/>
                    <a:pt x="35427" y="25718"/>
                    <a:pt x="33522" y="22860"/>
                  </a:cubicBezTo>
                  <a:lnTo>
                    <a:pt x="29712" y="17145"/>
                  </a:lnTo>
                  <a:cubicBezTo>
                    <a:pt x="28760" y="15240"/>
                    <a:pt x="29712" y="12383"/>
                    <a:pt x="31617" y="12383"/>
                  </a:cubicBezTo>
                  <a:lnTo>
                    <a:pt x="37332" y="10477"/>
                  </a:lnTo>
                  <a:cubicBezTo>
                    <a:pt x="40190" y="9525"/>
                    <a:pt x="41142" y="6668"/>
                    <a:pt x="39237" y="3810"/>
                  </a:cubicBezTo>
                  <a:lnTo>
                    <a:pt x="39237" y="2858"/>
                  </a:lnTo>
                  <a:lnTo>
                    <a:pt x="5900" y="0"/>
                  </a:lnTo>
                  <a:cubicBezTo>
                    <a:pt x="2090" y="0"/>
                    <a:pt x="-768" y="3810"/>
                    <a:pt x="185" y="7620"/>
                  </a:cubicBezTo>
                  <a:lnTo>
                    <a:pt x="12567" y="50483"/>
                  </a:lnTo>
                  <a:lnTo>
                    <a:pt x="15425" y="51435"/>
                  </a:lnTo>
                  <a:cubicBezTo>
                    <a:pt x="18282" y="51435"/>
                    <a:pt x="21140" y="48577"/>
                    <a:pt x="20187" y="44768"/>
                  </a:cubicBezTo>
                  <a:close/>
                </a:path>
              </a:pathLst>
            </a:custGeom>
            <a:solidFill>
              <a:srgbClr val="CD1B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4" name="Freeform: Shape 133">
              <a:extLst>
                <a:ext uri="{FF2B5EF4-FFF2-40B4-BE49-F238E27FC236}">
                  <a16:creationId xmlns:a16="http://schemas.microsoft.com/office/drawing/2014/main" id="{B526E572-AF9F-472B-926E-E90F4AC580D9}"/>
                </a:ext>
              </a:extLst>
            </p:cNvPr>
            <p:cNvSpPr/>
            <p:nvPr/>
          </p:nvSpPr>
          <p:spPr>
            <a:xfrm>
              <a:off x="6107430" y="2628900"/>
              <a:ext cx="228600" cy="228600"/>
            </a:xfrm>
            <a:custGeom>
              <a:avLst/>
              <a:gdLst>
                <a:gd name="connsiteX0" fmla="*/ 236220 w 228600"/>
                <a:gd name="connsiteY0" fmla="*/ 124778 h 228600"/>
                <a:gd name="connsiteX1" fmla="*/ 233363 w 228600"/>
                <a:gd name="connsiteY1" fmla="*/ 88583 h 228600"/>
                <a:gd name="connsiteX2" fmla="*/ 206693 w 228600"/>
                <a:gd name="connsiteY2" fmla="*/ 86678 h 228600"/>
                <a:gd name="connsiteX3" fmla="*/ 211455 w 228600"/>
                <a:gd name="connsiteY3" fmla="*/ 52388 h 228600"/>
                <a:gd name="connsiteX4" fmla="*/ 214313 w 228600"/>
                <a:gd name="connsiteY4" fmla="*/ 47625 h 228600"/>
                <a:gd name="connsiteX5" fmla="*/ 188595 w 228600"/>
                <a:gd name="connsiteY5" fmla="*/ 21908 h 228600"/>
                <a:gd name="connsiteX6" fmla="*/ 166688 w 228600"/>
                <a:gd name="connsiteY6" fmla="*/ 38100 h 228600"/>
                <a:gd name="connsiteX7" fmla="*/ 149543 w 228600"/>
                <a:gd name="connsiteY7" fmla="*/ 30480 h 228600"/>
                <a:gd name="connsiteX8" fmla="*/ 147638 w 228600"/>
                <a:gd name="connsiteY8" fmla="*/ 3810 h 228600"/>
                <a:gd name="connsiteX9" fmla="*/ 110490 w 228600"/>
                <a:gd name="connsiteY9" fmla="*/ 0 h 228600"/>
                <a:gd name="connsiteX10" fmla="*/ 103823 w 228600"/>
                <a:gd name="connsiteY10" fmla="*/ 25718 h 228600"/>
                <a:gd name="connsiteX11" fmla="*/ 84773 w 228600"/>
                <a:gd name="connsiteY11" fmla="*/ 30480 h 228600"/>
                <a:gd name="connsiteX12" fmla="*/ 65723 w 228600"/>
                <a:gd name="connsiteY12" fmla="*/ 11430 h 228600"/>
                <a:gd name="connsiteX13" fmla="*/ 64770 w 228600"/>
                <a:gd name="connsiteY13" fmla="*/ 12383 h 228600"/>
                <a:gd name="connsiteX14" fmla="*/ 36195 w 228600"/>
                <a:gd name="connsiteY14" fmla="*/ 32385 h 228600"/>
                <a:gd name="connsiteX15" fmla="*/ 47625 w 228600"/>
                <a:gd name="connsiteY15" fmla="*/ 56198 h 228600"/>
                <a:gd name="connsiteX16" fmla="*/ 36195 w 228600"/>
                <a:gd name="connsiteY16" fmla="*/ 72390 h 228600"/>
                <a:gd name="connsiteX17" fmla="*/ 9525 w 228600"/>
                <a:gd name="connsiteY17" fmla="*/ 69533 h 228600"/>
                <a:gd name="connsiteX18" fmla="*/ 0 w 228600"/>
                <a:gd name="connsiteY18" fmla="*/ 104775 h 228600"/>
                <a:gd name="connsiteX19" fmla="*/ 24765 w 228600"/>
                <a:gd name="connsiteY19" fmla="*/ 116205 h 228600"/>
                <a:gd name="connsiteX20" fmla="*/ 26670 w 228600"/>
                <a:gd name="connsiteY20" fmla="*/ 135255 h 228600"/>
                <a:gd name="connsiteX21" fmla="*/ 4763 w 228600"/>
                <a:gd name="connsiteY21" fmla="*/ 150495 h 228600"/>
                <a:gd name="connsiteX22" fmla="*/ 20003 w 228600"/>
                <a:gd name="connsiteY22" fmla="*/ 182880 h 228600"/>
                <a:gd name="connsiteX23" fmla="*/ 45720 w 228600"/>
                <a:gd name="connsiteY23" fmla="*/ 175260 h 228600"/>
                <a:gd name="connsiteX24" fmla="*/ 59055 w 228600"/>
                <a:gd name="connsiteY24" fmla="*/ 188595 h 228600"/>
                <a:gd name="connsiteX25" fmla="*/ 52388 w 228600"/>
                <a:gd name="connsiteY25" fmla="*/ 214313 h 228600"/>
                <a:gd name="connsiteX26" fmla="*/ 84773 w 228600"/>
                <a:gd name="connsiteY26" fmla="*/ 229553 h 228600"/>
                <a:gd name="connsiteX27" fmla="*/ 100013 w 228600"/>
                <a:gd name="connsiteY27" fmla="*/ 206693 h 228600"/>
                <a:gd name="connsiteX28" fmla="*/ 119063 w 228600"/>
                <a:gd name="connsiteY28" fmla="*/ 208598 h 228600"/>
                <a:gd name="connsiteX29" fmla="*/ 130493 w 228600"/>
                <a:gd name="connsiteY29" fmla="*/ 233363 h 228600"/>
                <a:gd name="connsiteX30" fmla="*/ 165735 w 228600"/>
                <a:gd name="connsiteY30" fmla="*/ 223838 h 228600"/>
                <a:gd name="connsiteX31" fmla="*/ 164783 w 228600"/>
                <a:gd name="connsiteY31" fmla="*/ 209550 h 228600"/>
                <a:gd name="connsiteX32" fmla="*/ 163830 w 228600"/>
                <a:gd name="connsiteY32" fmla="*/ 196215 h 228600"/>
                <a:gd name="connsiteX33" fmla="*/ 171450 w 228600"/>
                <a:gd name="connsiteY33" fmla="*/ 191453 h 228600"/>
                <a:gd name="connsiteX34" fmla="*/ 179070 w 228600"/>
                <a:gd name="connsiteY34" fmla="*/ 185738 h 228600"/>
                <a:gd name="connsiteX35" fmla="*/ 203835 w 228600"/>
                <a:gd name="connsiteY35" fmla="*/ 197168 h 228600"/>
                <a:gd name="connsiteX36" fmla="*/ 224790 w 228600"/>
                <a:gd name="connsiteY36" fmla="*/ 167640 h 228600"/>
                <a:gd name="connsiteX37" fmla="*/ 204788 w 228600"/>
                <a:gd name="connsiteY37" fmla="*/ 148590 h 228600"/>
                <a:gd name="connsiteX38" fmla="*/ 209550 w 228600"/>
                <a:gd name="connsiteY38" fmla="*/ 130493 h 228600"/>
                <a:gd name="connsiteX39" fmla="*/ 236220 w 228600"/>
                <a:gd name="connsiteY39" fmla="*/ 124778 h 228600"/>
                <a:gd name="connsiteX40" fmla="*/ 152400 w 228600"/>
                <a:gd name="connsiteY40" fmla="*/ 164783 h 228600"/>
                <a:gd name="connsiteX41" fmla="*/ 144780 w 228600"/>
                <a:gd name="connsiteY41" fmla="*/ 169545 h 228600"/>
                <a:gd name="connsiteX42" fmla="*/ 72390 w 228600"/>
                <a:gd name="connsiteY42" fmla="*/ 151448 h 228600"/>
                <a:gd name="connsiteX43" fmla="*/ 86678 w 228600"/>
                <a:gd name="connsiteY43" fmla="*/ 71438 h 228600"/>
                <a:gd name="connsiteX44" fmla="*/ 93345 w 228600"/>
                <a:gd name="connsiteY44" fmla="*/ 67628 h 228600"/>
                <a:gd name="connsiteX45" fmla="*/ 166688 w 228600"/>
                <a:gd name="connsiteY45" fmla="*/ 85725 h 228600"/>
                <a:gd name="connsiteX46" fmla="*/ 152400 w 228600"/>
                <a:gd name="connsiteY46" fmla="*/ 1647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8600" h="228600">
                  <a:moveTo>
                    <a:pt x="236220" y="124778"/>
                  </a:moveTo>
                  <a:lnTo>
                    <a:pt x="233363" y="88583"/>
                  </a:lnTo>
                  <a:lnTo>
                    <a:pt x="206693" y="86678"/>
                  </a:lnTo>
                  <a:cubicBezTo>
                    <a:pt x="204788" y="80963"/>
                    <a:pt x="215265" y="58103"/>
                    <a:pt x="211455" y="52388"/>
                  </a:cubicBezTo>
                  <a:lnTo>
                    <a:pt x="214313" y="47625"/>
                  </a:lnTo>
                  <a:lnTo>
                    <a:pt x="188595" y="21908"/>
                  </a:lnTo>
                  <a:lnTo>
                    <a:pt x="166688" y="38100"/>
                  </a:lnTo>
                  <a:cubicBezTo>
                    <a:pt x="160973" y="35243"/>
                    <a:pt x="155258" y="32385"/>
                    <a:pt x="149543" y="30480"/>
                  </a:cubicBezTo>
                  <a:lnTo>
                    <a:pt x="147638" y="3810"/>
                  </a:lnTo>
                  <a:lnTo>
                    <a:pt x="110490" y="0"/>
                  </a:lnTo>
                  <a:lnTo>
                    <a:pt x="103823" y="25718"/>
                  </a:lnTo>
                  <a:cubicBezTo>
                    <a:pt x="97155" y="26670"/>
                    <a:pt x="91440" y="28575"/>
                    <a:pt x="84773" y="30480"/>
                  </a:cubicBezTo>
                  <a:lnTo>
                    <a:pt x="65723" y="11430"/>
                  </a:lnTo>
                  <a:lnTo>
                    <a:pt x="64770" y="12383"/>
                  </a:lnTo>
                  <a:lnTo>
                    <a:pt x="36195" y="32385"/>
                  </a:lnTo>
                  <a:lnTo>
                    <a:pt x="47625" y="56198"/>
                  </a:lnTo>
                  <a:cubicBezTo>
                    <a:pt x="43815" y="60960"/>
                    <a:pt x="40005" y="66675"/>
                    <a:pt x="36195" y="72390"/>
                  </a:cubicBezTo>
                  <a:lnTo>
                    <a:pt x="9525" y="69533"/>
                  </a:lnTo>
                  <a:lnTo>
                    <a:pt x="0" y="104775"/>
                  </a:lnTo>
                  <a:lnTo>
                    <a:pt x="24765" y="116205"/>
                  </a:lnTo>
                  <a:cubicBezTo>
                    <a:pt x="24765" y="122873"/>
                    <a:pt x="25718" y="128588"/>
                    <a:pt x="26670" y="135255"/>
                  </a:cubicBezTo>
                  <a:lnTo>
                    <a:pt x="4763" y="150495"/>
                  </a:lnTo>
                  <a:lnTo>
                    <a:pt x="20003" y="182880"/>
                  </a:lnTo>
                  <a:lnTo>
                    <a:pt x="45720" y="175260"/>
                  </a:lnTo>
                  <a:cubicBezTo>
                    <a:pt x="49530" y="180023"/>
                    <a:pt x="54293" y="184785"/>
                    <a:pt x="59055" y="188595"/>
                  </a:cubicBezTo>
                  <a:lnTo>
                    <a:pt x="52388" y="214313"/>
                  </a:lnTo>
                  <a:lnTo>
                    <a:pt x="84773" y="229553"/>
                  </a:lnTo>
                  <a:lnTo>
                    <a:pt x="100013" y="206693"/>
                  </a:lnTo>
                  <a:cubicBezTo>
                    <a:pt x="105728" y="207645"/>
                    <a:pt x="112395" y="208598"/>
                    <a:pt x="119063" y="208598"/>
                  </a:cubicBezTo>
                  <a:lnTo>
                    <a:pt x="130493" y="233363"/>
                  </a:lnTo>
                  <a:lnTo>
                    <a:pt x="165735" y="223838"/>
                  </a:lnTo>
                  <a:lnTo>
                    <a:pt x="164783" y="209550"/>
                  </a:lnTo>
                  <a:lnTo>
                    <a:pt x="163830" y="196215"/>
                  </a:lnTo>
                  <a:cubicBezTo>
                    <a:pt x="166688" y="194310"/>
                    <a:pt x="168593" y="193358"/>
                    <a:pt x="171450" y="191453"/>
                  </a:cubicBezTo>
                  <a:cubicBezTo>
                    <a:pt x="174308" y="189548"/>
                    <a:pt x="176213" y="187643"/>
                    <a:pt x="179070" y="185738"/>
                  </a:cubicBezTo>
                  <a:lnTo>
                    <a:pt x="203835" y="197168"/>
                  </a:lnTo>
                  <a:lnTo>
                    <a:pt x="224790" y="167640"/>
                  </a:lnTo>
                  <a:lnTo>
                    <a:pt x="204788" y="148590"/>
                  </a:lnTo>
                  <a:cubicBezTo>
                    <a:pt x="206693" y="142875"/>
                    <a:pt x="208598" y="137160"/>
                    <a:pt x="209550" y="130493"/>
                  </a:cubicBezTo>
                  <a:lnTo>
                    <a:pt x="236220" y="124778"/>
                  </a:lnTo>
                  <a:close/>
                  <a:moveTo>
                    <a:pt x="152400" y="164783"/>
                  </a:moveTo>
                  <a:cubicBezTo>
                    <a:pt x="149543" y="166688"/>
                    <a:pt x="147638" y="167640"/>
                    <a:pt x="144780" y="169545"/>
                  </a:cubicBezTo>
                  <a:cubicBezTo>
                    <a:pt x="120015" y="181928"/>
                    <a:pt x="88583" y="174308"/>
                    <a:pt x="72390" y="151448"/>
                  </a:cubicBezTo>
                  <a:cubicBezTo>
                    <a:pt x="54293" y="125730"/>
                    <a:pt x="60008" y="89535"/>
                    <a:pt x="86678" y="71438"/>
                  </a:cubicBezTo>
                  <a:cubicBezTo>
                    <a:pt x="88583" y="69533"/>
                    <a:pt x="91440" y="68580"/>
                    <a:pt x="93345" y="67628"/>
                  </a:cubicBezTo>
                  <a:cubicBezTo>
                    <a:pt x="118110" y="55245"/>
                    <a:pt x="149543" y="61913"/>
                    <a:pt x="166688" y="85725"/>
                  </a:cubicBezTo>
                  <a:cubicBezTo>
                    <a:pt x="183833" y="110490"/>
                    <a:pt x="178118" y="145733"/>
                    <a:pt x="152400" y="164783"/>
                  </a:cubicBezTo>
                  <a:close/>
                </a:path>
              </a:pathLst>
            </a:custGeom>
            <a:solidFill>
              <a:srgbClr val="184F7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5" name="Freeform: Shape 134">
              <a:extLst>
                <a:ext uri="{FF2B5EF4-FFF2-40B4-BE49-F238E27FC236}">
                  <a16:creationId xmlns:a16="http://schemas.microsoft.com/office/drawing/2014/main" id="{7E7679C8-AD91-4ADA-9916-597EFA53177F}"/>
                </a:ext>
              </a:extLst>
            </p:cNvPr>
            <p:cNvSpPr/>
            <p:nvPr/>
          </p:nvSpPr>
          <p:spPr>
            <a:xfrm>
              <a:off x="6216967" y="2721292"/>
              <a:ext cx="200025" cy="200025"/>
            </a:xfrm>
            <a:custGeom>
              <a:avLst/>
              <a:gdLst>
                <a:gd name="connsiteX0" fmla="*/ 206692 w 200025"/>
                <a:gd name="connsiteY0" fmla="*/ 112395 h 200025"/>
                <a:gd name="connsiteX1" fmla="*/ 203835 w 200025"/>
                <a:gd name="connsiteY1" fmla="*/ 80010 h 200025"/>
                <a:gd name="connsiteX2" fmla="*/ 180023 w 200025"/>
                <a:gd name="connsiteY2" fmla="*/ 78105 h 200025"/>
                <a:gd name="connsiteX3" fmla="*/ 173355 w 200025"/>
                <a:gd name="connsiteY3" fmla="*/ 62865 h 200025"/>
                <a:gd name="connsiteX4" fmla="*/ 187643 w 200025"/>
                <a:gd name="connsiteY4" fmla="*/ 42863 h 200025"/>
                <a:gd name="connsiteX5" fmla="*/ 164783 w 200025"/>
                <a:gd name="connsiteY5" fmla="*/ 20003 h 200025"/>
                <a:gd name="connsiteX6" fmla="*/ 145733 w 200025"/>
                <a:gd name="connsiteY6" fmla="*/ 34290 h 200025"/>
                <a:gd name="connsiteX7" fmla="*/ 130493 w 200025"/>
                <a:gd name="connsiteY7" fmla="*/ 26670 h 200025"/>
                <a:gd name="connsiteX8" fmla="*/ 128588 w 200025"/>
                <a:gd name="connsiteY8" fmla="*/ 2858 h 200025"/>
                <a:gd name="connsiteX9" fmla="*/ 96203 w 200025"/>
                <a:gd name="connsiteY9" fmla="*/ 0 h 200025"/>
                <a:gd name="connsiteX10" fmla="*/ 90488 w 200025"/>
                <a:gd name="connsiteY10" fmla="*/ 22860 h 200025"/>
                <a:gd name="connsiteX11" fmla="*/ 74295 w 200025"/>
                <a:gd name="connsiteY11" fmla="*/ 27623 h 200025"/>
                <a:gd name="connsiteX12" fmla="*/ 58103 w 200025"/>
                <a:gd name="connsiteY12" fmla="*/ 10478 h 200025"/>
                <a:gd name="connsiteX13" fmla="*/ 57150 w 200025"/>
                <a:gd name="connsiteY13" fmla="*/ 11430 h 200025"/>
                <a:gd name="connsiteX14" fmla="*/ 31433 w 200025"/>
                <a:gd name="connsiteY14" fmla="*/ 29528 h 200025"/>
                <a:gd name="connsiteX15" fmla="*/ 41910 w 200025"/>
                <a:gd name="connsiteY15" fmla="*/ 50483 h 200025"/>
                <a:gd name="connsiteX16" fmla="*/ 32385 w 200025"/>
                <a:gd name="connsiteY16" fmla="*/ 64770 h 200025"/>
                <a:gd name="connsiteX17" fmla="*/ 8573 w 200025"/>
                <a:gd name="connsiteY17" fmla="*/ 62865 h 200025"/>
                <a:gd name="connsiteX18" fmla="*/ 0 w 200025"/>
                <a:gd name="connsiteY18" fmla="*/ 94298 h 200025"/>
                <a:gd name="connsiteX19" fmla="*/ 21908 w 200025"/>
                <a:gd name="connsiteY19" fmla="*/ 103823 h 200025"/>
                <a:gd name="connsiteX20" fmla="*/ 23813 w 200025"/>
                <a:gd name="connsiteY20" fmla="*/ 120968 h 200025"/>
                <a:gd name="connsiteX21" fmla="*/ 4763 w 200025"/>
                <a:gd name="connsiteY21" fmla="*/ 134303 h 200025"/>
                <a:gd name="connsiteX22" fmla="*/ 18098 w 200025"/>
                <a:gd name="connsiteY22" fmla="*/ 162878 h 200025"/>
                <a:gd name="connsiteX23" fmla="*/ 40958 w 200025"/>
                <a:gd name="connsiteY23" fmla="*/ 156210 h 200025"/>
                <a:gd name="connsiteX24" fmla="*/ 53340 w 200025"/>
                <a:gd name="connsiteY24" fmla="*/ 167640 h 200025"/>
                <a:gd name="connsiteX25" fmla="*/ 46673 w 200025"/>
                <a:gd name="connsiteY25" fmla="*/ 190500 h 200025"/>
                <a:gd name="connsiteX26" fmla="*/ 76200 w 200025"/>
                <a:gd name="connsiteY26" fmla="*/ 203835 h 200025"/>
                <a:gd name="connsiteX27" fmla="*/ 89535 w 200025"/>
                <a:gd name="connsiteY27" fmla="*/ 183833 h 200025"/>
                <a:gd name="connsiteX28" fmla="*/ 105728 w 200025"/>
                <a:gd name="connsiteY28" fmla="*/ 184785 h 200025"/>
                <a:gd name="connsiteX29" fmla="*/ 116205 w 200025"/>
                <a:gd name="connsiteY29" fmla="*/ 206693 h 200025"/>
                <a:gd name="connsiteX30" fmla="*/ 146685 w 200025"/>
                <a:gd name="connsiteY30" fmla="*/ 198120 h 200025"/>
                <a:gd name="connsiteX31" fmla="*/ 145733 w 200025"/>
                <a:gd name="connsiteY31" fmla="*/ 185738 h 200025"/>
                <a:gd name="connsiteX32" fmla="*/ 144780 w 200025"/>
                <a:gd name="connsiteY32" fmla="*/ 174308 h 200025"/>
                <a:gd name="connsiteX33" fmla="*/ 151448 w 200025"/>
                <a:gd name="connsiteY33" fmla="*/ 169545 h 200025"/>
                <a:gd name="connsiteX34" fmla="*/ 158115 w 200025"/>
                <a:gd name="connsiteY34" fmla="*/ 164783 h 200025"/>
                <a:gd name="connsiteX35" fmla="*/ 180023 w 200025"/>
                <a:gd name="connsiteY35" fmla="*/ 175260 h 200025"/>
                <a:gd name="connsiteX36" fmla="*/ 198120 w 200025"/>
                <a:gd name="connsiteY36" fmla="*/ 148590 h 200025"/>
                <a:gd name="connsiteX37" fmla="*/ 180975 w 200025"/>
                <a:gd name="connsiteY37" fmla="*/ 131445 h 200025"/>
                <a:gd name="connsiteX38" fmla="*/ 184785 w 200025"/>
                <a:gd name="connsiteY38" fmla="*/ 115252 h 200025"/>
                <a:gd name="connsiteX39" fmla="*/ 206692 w 200025"/>
                <a:gd name="connsiteY39" fmla="*/ 112395 h 200025"/>
                <a:gd name="connsiteX40" fmla="*/ 131445 w 200025"/>
                <a:gd name="connsiteY40" fmla="*/ 146685 h 200025"/>
                <a:gd name="connsiteX41" fmla="*/ 124778 w 200025"/>
                <a:gd name="connsiteY41" fmla="*/ 150495 h 200025"/>
                <a:gd name="connsiteX42" fmla="*/ 60008 w 200025"/>
                <a:gd name="connsiteY42" fmla="*/ 134303 h 200025"/>
                <a:gd name="connsiteX43" fmla="*/ 72390 w 200025"/>
                <a:gd name="connsiteY43" fmla="*/ 62865 h 200025"/>
                <a:gd name="connsiteX44" fmla="*/ 79058 w 200025"/>
                <a:gd name="connsiteY44" fmla="*/ 59055 h 200025"/>
                <a:gd name="connsiteX45" fmla="*/ 143828 w 200025"/>
                <a:gd name="connsiteY45" fmla="*/ 75248 h 200025"/>
                <a:gd name="connsiteX46" fmla="*/ 131445 w 200025"/>
                <a:gd name="connsiteY46" fmla="*/ 14668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0025" h="200025">
                  <a:moveTo>
                    <a:pt x="206692" y="112395"/>
                  </a:moveTo>
                  <a:lnTo>
                    <a:pt x="203835" y="80010"/>
                  </a:lnTo>
                  <a:lnTo>
                    <a:pt x="180023" y="78105"/>
                  </a:lnTo>
                  <a:cubicBezTo>
                    <a:pt x="178118" y="73343"/>
                    <a:pt x="176213" y="67627"/>
                    <a:pt x="173355" y="62865"/>
                  </a:cubicBezTo>
                  <a:lnTo>
                    <a:pt x="187643" y="42863"/>
                  </a:lnTo>
                  <a:lnTo>
                    <a:pt x="164783" y="20003"/>
                  </a:lnTo>
                  <a:lnTo>
                    <a:pt x="145733" y="34290"/>
                  </a:lnTo>
                  <a:cubicBezTo>
                    <a:pt x="140970" y="31433"/>
                    <a:pt x="135255" y="28575"/>
                    <a:pt x="130493" y="26670"/>
                  </a:cubicBezTo>
                  <a:lnTo>
                    <a:pt x="128588" y="2858"/>
                  </a:lnTo>
                  <a:lnTo>
                    <a:pt x="96203" y="0"/>
                  </a:lnTo>
                  <a:lnTo>
                    <a:pt x="90488" y="22860"/>
                  </a:lnTo>
                  <a:cubicBezTo>
                    <a:pt x="84773" y="23813"/>
                    <a:pt x="79058" y="25717"/>
                    <a:pt x="74295" y="27623"/>
                  </a:cubicBezTo>
                  <a:lnTo>
                    <a:pt x="58103" y="10478"/>
                  </a:lnTo>
                  <a:lnTo>
                    <a:pt x="57150" y="11430"/>
                  </a:lnTo>
                  <a:lnTo>
                    <a:pt x="31433" y="29528"/>
                  </a:lnTo>
                  <a:lnTo>
                    <a:pt x="41910" y="50483"/>
                  </a:lnTo>
                  <a:cubicBezTo>
                    <a:pt x="38100" y="55245"/>
                    <a:pt x="35243" y="60008"/>
                    <a:pt x="32385" y="64770"/>
                  </a:cubicBezTo>
                  <a:lnTo>
                    <a:pt x="8573" y="62865"/>
                  </a:lnTo>
                  <a:lnTo>
                    <a:pt x="0" y="94298"/>
                  </a:lnTo>
                  <a:lnTo>
                    <a:pt x="21908" y="103823"/>
                  </a:lnTo>
                  <a:cubicBezTo>
                    <a:pt x="21908" y="109538"/>
                    <a:pt x="21908" y="115252"/>
                    <a:pt x="23813" y="120968"/>
                  </a:cubicBezTo>
                  <a:lnTo>
                    <a:pt x="4763" y="134303"/>
                  </a:lnTo>
                  <a:lnTo>
                    <a:pt x="18098" y="162878"/>
                  </a:lnTo>
                  <a:lnTo>
                    <a:pt x="40958" y="156210"/>
                  </a:lnTo>
                  <a:cubicBezTo>
                    <a:pt x="44768" y="160973"/>
                    <a:pt x="48578" y="164783"/>
                    <a:pt x="53340" y="167640"/>
                  </a:cubicBezTo>
                  <a:lnTo>
                    <a:pt x="46673" y="190500"/>
                  </a:lnTo>
                  <a:lnTo>
                    <a:pt x="76200" y="203835"/>
                  </a:lnTo>
                  <a:lnTo>
                    <a:pt x="89535" y="183833"/>
                  </a:lnTo>
                  <a:cubicBezTo>
                    <a:pt x="95250" y="184785"/>
                    <a:pt x="100013" y="185738"/>
                    <a:pt x="105728" y="184785"/>
                  </a:cubicBezTo>
                  <a:lnTo>
                    <a:pt x="116205" y="206693"/>
                  </a:lnTo>
                  <a:lnTo>
                    <a:pt x="146685" y="198120"/>
                  </a:lnTo>
                  <a:lnTo>
                    <a:pt x="145733" y="185738"/>
                  </a:lnTo>
                  <a:lnTo>
                    <a:pt x="144780" y="174308"/>
                  </a:lnTo>
                  <a:cubicBezTo>
                    <a:pt x="146685" y="173355"/>
                    <a:pt x="149543" y="171450"/>
                    <a:pt x="151448" y="169545"/>
                  </a:cubicBezTo>
                  <a:cubicBezTo>
                    <a:pt x="153353" y="167640"/>
                    <a:pt x="156210" y="165735"/>
                    <a:pt x="158115" y="164783"/>
                  </a:cubicBezTo>
                  <a:lnTo>
                    <a:pt x="180023" y="175260"/>
                  </a:lnTo>
                  <a:lnTo>
                    <a:pt x="198120" y="148590"/>
                  </a:lnTo>
                  <a:lnTo>
                    <a:pt x="180975" y="131445"/>
                  </a:lnTo>
                  <a:cubicBezTo>
                    <a:pt x="182880" y="126683"/>
                    <a:pt x="184785" y="120968"/>
                    <a:pt x="184785" y="115252"/>
                  </a:cubicBezTo>
                  <a:lnTo>
                    <a:pt x="206692" y="112395"/>
                  </a:lnTo>
                  <a:close/>
                  <a:moveTo>
                    <a:pt x="131445" y="146685"/>
                  </a:moveTo>
                  <a:cubicBezTo>
                    <a:pt x="129540" y="148590"/>
                    <a:pt x="126683" y="149543"/>
                    <a:pt x="124778" y="150495"/>
                  </a:cubicBezTo>
                  <a:cubicBezTo>
                    <a:pt x="102870" y="161925"/>
                    <a:pt x="75248" y="155258"/>
                    <a:pt x="60008" y="134303"/>
                  </a:cubicBezTo>
                  <a:cubicBezTo>
                    <a:pt x="43815" y="111443"/>
                    <a:pt x="49530" y="79058"/>
                    <a:pt x="72390" y="62865"/>
                  </a:cubicBezTo>
                  <a:cubicBezTo>
                    <a:pt x="74295" y="61913"/>
                    <a:pt x="76200" y="60008"/>
                    <a:pt x="79058" y="59055"/>
                  </a:cubicBezTo>
                  <a:cubicBezTo>
                    <a:pt x="100965" y="47625"/>
                    <a:pt x="129540" y="54293"/>
                    <a:pt x="143828" y="75248"/>
                  </a:cubicBezTo>
                  <a:cubicBezTo>
                    <a:pt x="160020" y="99060"/>
                    <a:pt x="154305" y="130493"/>
                    <a:pt x="131445" y="146685"/>
                  </a:cubicBezTo>
                  <a:close/>
                </a:path>
              </a:pathLst>
            </a:custGeom>
            <a:solidFill>
              <a:srgbClr val="F62F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6" name="Freeform: Shape 135">
              <a:extLst>
                <a:ext uri="{FF2B5EF4-FFF2-40B4-BE49-F238E27FC236}">
                  <a16:creationId xmlns:a16="http://schemas.microsoft.com/office/drawing/2014/main" id="{21969F54-6B1D-4D5D-8FB7-77205EFADCC5}"/>
                </a:ext>
              </a:extLst>
            </p:cNvPr>
            <p:cNvSpPr/>
            <p:nvPr/>
          </p:nvSpPr>
          <p:spPr>
            <a:xfrm>
              <a:off x="5818823" y="2792730"/>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2 w 38100"/>
                <a:gd name="connsiteY5" fmla="*/ 19050 h 95250"/>
                <a:gd name="connsiteX6" fmla="*/ 0 w 38100"/>
                <a:gd name="connsiteY6" fmla="*/ 20002 h 95250"/>
                <a:gd name="connsiteX7" fmla="*/ 0 w 38100"/>
                <a:gd name="connsiteY7" fmla="*/ 12382 h 95250"/>
                <a:gd name="connsiteX8" fmla="*/ 17145 w 38100"/>
                <a:gd name="connsiteY8" fmla="*/ 8572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955" y="17145"/>
                    <a:pt x="17145" y="18097"/>
                    <a:pt x="12382" y="19050"/>
                  </a:cubicBezTo>
                  <a:cubicBezTo>
                    <a:pt x="7620" y="20002"/>
                    <a:pt x="3810" y="20002"/>
                    <a:pt x="0" y="20002"/>
                  </a:cubicBezTo>
                  <a:lnTo>
                    <a:pt x="0" y="12382"/>
                  </a:lnTo>
                  <a:cubicBezTo>
                    <a:pt x="5715" y="12382"/>
                    <a:pt x="11430" y="10477"/>
                    <a:pt x="17145" y="8572"/>
                  </a:cubicBezTo>
                  <a:cubicBezTo>
                    <a:pt x="22860" y="6667"/>
                    <a:pt x="26670" y="3810"/>
                    <a:pt x="29527"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7" name="Freeform: Shape 136">
              <a:extLst>
                <a:ext uri="{FF2B5EF4-FFF2-40B4-BE49-F238E27FC236}">
                  <a16:creationId xmlns:a16="http://schemas.microsoft.com/office/drawing/2014/main" id="{2D91F3DE-80A4-47D5-AAC5-2C3D3D83273F}"/>
                </a:ext>
              </a:extLst>
            </p:cNvPr>
            <p:cNvSpPr/>
            <p:nvPr/>
          </p:nvSpPr>
          <p:spPr>
            <a:xfrm>
              <a:off x="5892165"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3340 w 66675"/>
                <a:gd name="connsiteY11" fmla="*/ 25717 h 95250"/>
                <a:gd name="connsiteX12" fmla="*/ 41910 w 66675"/>
                <a:gd name="connsiteY12" fmla="*/ 10478 h 95250"/>
                <a:gd name="connsiteX13" fmla="*/ 37148 w 66675"/>
                <a:gd name="connsiteY13" fmla="*/ 10478 h 95250"/>
                <a:gd name="connsiteX14" fmla="*/ 30480 w 66675"/>
                <a:gd name="connsiteY14" fmla="*/ 11430 h 95250"/>
                <a:gd name="connsiteX15" fmla="*/ 24765 w 66675"/>
                <a:gd name="connsiteY15" fmla="*/ 15240 h 95250"/>
                <a:gd name="connsiteX16" fmla="*/ 21908 w 66675"/>
                <a:gd name="connsiteY16" fmla="*/ 25717 h 95250"/>
                <a:gd name="connsiteX17" fmla="*/ 21908 w 66675"/>
                <a:gd name="connsiteY17" fmla="*/ 73342 h 95250"/>
                <a:gd name="connsiteX18" fmla="*/ 21908 w 66675"/>
                <a:gd name="connsiteY18" fmla="*/ 73342 h 95250"/>
                <a:gd name="connsiteX19" fmla="*/ 27623 w 66675"/>
                <a:gd name="connsiteY19" fmla="*/ 88582 h 95250"/>
                <a:gd name="connsiteX20" fmla="*/ 35243 w 66675"/>
                <a:gd name="connsiteY20" fmla="*/ 89535 h 95250"/>
                <a:gd name="connsiteX21" fmla="*/ 41910 w 66675"/>
                <a:gd name="connsiteY21" fmla="*/ 89535 h 95250"/>
                <a:gd name="connsiteX22" fmla="*/ 46673 w 66675"/>
                <a:gd name="connsiteY22" fmla="*/ 88582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3" y="97155"/>
                    <a:pt x="7620" y="92392"/>
                  </a:cubicBezTo>
                  <a:cubicBezTo>
                    <a:pt x="2858" y="87630"/>
                    <a:pt x="0" y="80963"/>
                    <a:pt x="0" y="72390"/>
                  </a:cubicBezTo>
                  <a:lnTo>
                    <a:pt x="0" y="25717"/>
                  </a:lnTo>
                  <a:close/>
                  <a:moveTo>
                    <a:pt x="53340" y="25717"/>
                  </a:moveTo>
                  <a:cubicBezTo>
                    <a:pt x="53340" y="16192"/>
                    <a:pt x="49530" y="11430"/>
                    <a:pt x="41910" y="10478"/>
                  </a:cubicBezTo>
                  <a:cubicBezTo>
                    <a:pt x="40958" y="10478"/>
                    <a:pt x="39052" y="10478"/>
                    <a:pt x="37148" y="10478"/>
                  </a:cubicBezTo>
                  <a:cubicBezTo>
                    <a:pt x="35243" y="10478"/>
                    <a:pt x="32385" y="10478"/>
                    <a:pt x="30480" y="11430"/>
                  </a:cubicBezTo>
                  <a:cubicBezTo>
                    <a:pt x="28575" y="11430"/>
                    <a:pt x="26670" y="13335"/>
                    <a:pt x="24765" y="15240"/>
                  </a:cubicBezTo>
                  <a:cubicBezTo>
                    <a:pt x="22860" y="17145"/>
                    <a:pt x="21908" y="20955"/>
                    <a:pt x="21908" y="25717"/>
                  </a:cubicBezTo>
                  <a:lnTo>
                    <a:pt x="21908" y="73342"/>
                  </a:lnTo>
                  <a:cubicBezTo>
                    <a:pt x="21908" y="73342"/>
                    <a:pt x="21908" y="73342"/>
                    <a:pt x="21908" y="73342"/>
                  </a:cubicBezTo>
                  <a:cubicBezTo>
                    <a:pt x="21908" y="81915"/>
                    <a:pt x="23813" y="87630"/>
                    <a:pt x="27623" y="88582"/>
                  </a:cubicBezTo>
                  <a:cubicBezTo>
                    <a:pt x="29527" y="89535"/>
                    <a:pt x="32385" y="89535"/>
                    <a:pt x="35243" y="89535"/>
                  </a:cubicBezTo>
                  <a:cubicBezTo>
                    <a:pt x="38100" y="89535"/>
                    <a:pt x="40005" y="89535"/>
                    <a:pt x="41910" y="89535"/>
                  </a:cubicBezTo>
                  <a:cubicBezTo>
                    <a:pt x="42863" y="89535"/>
                    <a:pt x="44768" y="89535"/>
                    <a:pt x="46673" y="88582"/>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8" name="Freeform: Shape 137">
              <a:extLst>
                <a:ext uri="{FF2B5EF4-FFF2-40B4-BE49-F238E27FC236}">
                  <a16:creationId xmlns:a16="http://schemas.microsoft.com/office/drawing/2014/main" id="{2A97C8B2-7657-4779-9A5B-C3940982E0C0}"/>
                </a:ext>
              </a:extLst>
            </p:cNvPr>
            <p:cNvSpPr/>
            <p:nvPr/>
          </p:nvSpPr>
          <p:spPr>
            <a:xfrm>
              <a:off x="5988367"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8 w 66675"/>
                <a:gd name="connsiteY12" fmla="*/ 10478 h 95250"/>
                <a:gd name="connsiteX13" fmla="*/ 36195 w 66675"/>
                <a:gd name="connsiteY13" fmla="*/ 10478 h 95250"/>
                <a:gd name="connsiteX14" fmla="*/ 29528 w 66675"/>
                <a:gd name="connsiteY14" fmla="*/ 11430 h 95250"/>
                <a:gd name="connsiteX15" fmla="*/ 23813 w 66675"/>
                <a:gd name="connsiteY15" fmla="*/ 15240 h 95250"/>
                <a:gd name="connsiteX16" fmla="*/ 21908 w 66675"/>
                <a:gd name="connsiteY16" fmla="*/ 25717 h 95250"/>
                <a:gd name="connsiteX17" fmla="*/ 21908 w 66675"/>
                <a:gd name="connsiteY17" fmla="*/ 73342 h 95250"/>
                <a:gd name="connsiteX18" fmla="*/ 21908 w 66675"/>
                <a:gd name="connsiteY18" fmla="*/ 73342 h 95250"/>
                <a:gd name="connsiteX19" fmla="*/ 27623 w 66675"/>
                <a:gd name="connsiteY19" fmla="*/ 88582 h 95250"/>
                <a:gd name="connsiteX20" fmla="*/ 35243 w 66675"/>
                <a:gd name="connsiteY20" fmla="*/ 89535 h 95250"/>
                <a:gd name="connsiteX21" fmla="*/ 41910 w 66675"/>
                <a:gd name="connsiteY21" fmla="*/ 89535 h 95250"/>
                <a:gd name="connsiteX22" fmla="*/ 46673 w 66675"/>
                <a:gd name="connsiteY22" fmla="*/ 88582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3" y="97155"/>
                    <a:pt x="7620" y="92392"/>
                  </a:cubicBezTo>
                  <a:cubicBezTo>
                    <a:pt x="2858" y="87630"/>
                    <a:pt x="0" y="80963"/>
                    <a:pt x="0" y="72390"/>
                  </a:cubicBezTo>
                  <a:lnTo>
                    <a:pt x="0" y="25717"/>
                  </a:lnTo>
                  <a:close/>
                  <a:moveTo>
                    <a:pt x="52388" y="25717"/>
                  </a:moveTo>
                  <a:cubicBezTo>
                    <a:pt x="52388" y="16192"/>
                    <a:pt x="48578" y="11430"/>
                    <a:pt x="40958" y="10478"/>
                  </a:cubicBezTo>
                  <a:cubicBezTo>
                    <a:pt x="40005" y="10478"/>
                    <a:pt x="38100" y="10478"/>
                    <a:pt x="36195" y="10478"/>
                  </a:cubicBezTo>
                  <a:cubicBezTo>
                    <a:pt x="34290" y="10478"/>
                    <a:pt x="31433" y="10478"/>
                    <a:pt x="29528" y="11430"/>
                  </a:cubicBezTo>
                  <a:cubicBezTo>
                    <a:pt x="27623" y="11430"/>
                    <a:pt x="25718" y="13335"/>
                    <a:pt x="23813" y="15240"/>
                  </a:cubicBezTo>
                  <a:cubicBezTo>
                    <a:pt x="21908" y="17145"/>
                    <a:pt x="21908" y="20003"/>
                    <a:pt x="21908" y="25717"/>
                  </a:cubicBezTo>
                  <a:lnTo>
                    <a:pt x="21908" y="73342"/>
                  </a:lnTo>
                  <a:cubicBezTo>
                    <a:pt x="21908" y="73342"/>
                    <a:pt x="21908" y="73342"/>
                    <a:pt x="21908" y="73342"/>
                  </a:cubicBezTo>
                  <a:cubicBezTo>
                    <a:pt x="21908" y="81915"/>
                    <a:pt x="23813" y="87630"/>
                    <a:pt x="27623" y="88582"/>
                  </a:cubicBezTo>
                  <a:cubicBezTo>
                    <a:pt x="29528" y="89535"/>
                    <a:pt x="32385" y="89535"/>
                    <a:pt x="35243" y="89535"/>
                  </a:cubicBezTo>
                  <a:cubicBezTo>
                    <a:pt x="38100" y="89535"/>
                    <a:pt x="40005" y="89535"/>
                    <a:pt x="41910" y="89535"/>
                  </a:cubicBezTo>
                  <a:cubicBezTo>
                    <a:pt x="42863" y="89535"/>
                    <a:pt x="44768" y="89535"/>
                    <a:pt x="46673" y="88582"/>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9" name="Freeform: Shape 138">
              <a:extLst>
                <a:ext uri="{FF2B5EF4-FFF2-40B4-BE49-F238E27FC236}">
                  <a16:creationId xmlns:a16="http://schemas.microsoft.com/office/drawing/2014/main" id="{DF0EF457-2EB0-4485-B172-F0F1D0877D02}"/>
                </a:ext>
              </a:extLst>
            </p:cNvPr>
            <p:cNvSpPr/>
            <p:nvPr/>
          </p:nvSpPr>
          <p:spPr>
            <a:xfrm>
              <a:off x="6077902" y="2792730"/>
              <a:ext cx="38100" cy="95250"/>
            </a:xfrm>
            <a:custGeom>
              <a:avLst/>
              <a:gdLst>
                <a:gd name="connsiteX0" fmla="*/ 29527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2 h 95250"/>
                <a:gd name="connsiteX7" fmla="*/ 0 w 38100"/>
                <a:gd name="connsiteY7" fmla="*/ 12382 h 95250"/>
                <a:gd name="connsiteX8" fmla="*/ 17145 w 38100"/>
                <a:gd name="connsiteY8" fmla="*/ 8572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8" y="0"/>
                  </a:lnTo>
                  <a:lnTo>
                    <a:pt x="44768" y="97155"/>
                  </a:lnTo>
                  <a:lnTo>
                    <a:pt x="22860" y="97155"/>
                  </a:lnTo>
                  <a:lnTo>
                    <a:pt x="22860" y="15240"/>
                  </a:lnTo>
                  <a:cubicBezTo>
                    <a:pt x="20955" y="17145"/>
                    <a:pt x="17145" y="18097"/>
                    <a:pt x="12383" y="19050"/>
                  </a:cubicBezTo>
                  <a:cubicBezTo>
                    <a:pt x="7620" y="20002"/>
                    <a:pt x="3810" y="20002"/>
                    <a:pt x="0" y="20002"/>
                  </a:cubicBezTo>
                  <a:lnTo>
                    <a:pt x="0" y="12382"/>
                  </a:lnTo>
                  <a:cubicBezTo>
                    <a:pt x="5715" y="12382"/>
                    <a:pt x="11430" y="10477"/>
                    <a:pt x="17145" y="8572"/>
                  </a:cubicBezTo>
                  <a:cubicBezTo>
                    <a:pt x="22860" y="6667"/>
                    <a:pt x="26670" y="3810"/>
                    <a:pt x="29527"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0" name="Freeform: Shape 139">
              <a:extLst>
                <a:ext uri="{FF2B5EF4-FFF2-40B4-BE49-F238E27FC236}">
                  <a16:creationId xmlns:a16="http://schemas.microsoft.com/office/drawing/2014/main" id="{0A3672EA-B01D-4A65-8109-CC44818F6503}"/>
                </a:ext>
              </a:extLst>
            </p:cNvPr>
            <p:cNvSpPr/>
            <p:nvPr/>
          </p:nvSpPr>
          <p:spPr>
            <a:xfrm>
              <a:off x="6152198"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7 w 66675"/>
                <a:gd name="connsiteY12" fmla="*/ 10478 h 95250"/>
                <a:gd name="connsiteX13" fmla="*/ 36195 w 66675"/>
                <a:gd name="connsiteY13" fmla="*/ 10478 h 95250"/>
                <a:gd name="connsiteX14" fmla="*/ 29527 w 66675"/>
                <a:gd name="connsiteY14" fmla="*/ 11430 h 95250"/>
                <a:gd name="connsiteX15" fmla="*/ 23813 w 66675"/>
                <a:gd name="connsiteY15" fmla="*/ 15240 h 95250"/>
                <a:gd name="connsiteX16" fmla="*/ 20955 w 66675"/>
                <a:gd name="connsiteY16" fmla="*/ 25717 h 95250"/>
                <a:gd name="connsiteX17" fmla="*/ 20955 w 66675"/>
                <a:gd name="connsiteY17" fmla="*/ 73342 h 95250"/>
                <a:gd name="connsiteX18" fmla="*/ 20955 w 66675"/>
                <a:gd name="connsiteY18" fmla="*/ 73342 h 95250"/>
                <a:gd name="connsiteX19" fmla="*/ 26670 w 66675"/>
                <a:gd name="connsiteY19" fmla="*/ 88582 h 95250"/>
                <a:gd name="connsiteX20" fmla="*/ 34290 w 66675"/>
                <a:gd name="connsiteY20" fmla="*/ 89535 h 95250"/>
                <a:gd name="connsiteX21" fmla="*/ 40957 w 66675"/>
                <a:gd name="connsiteY21" fmla="*/ 89535 h 95250"/>
                <a:gd name="connsiteX22" fmla="*/ 45720 w 66675"/>
                <a:gd name="connsiteY22" fmla="*/ 88582 h 95250"/>
                <a:gd name="connsiteX23" fmla="*/ 52388 w 66675"/>
                <a:gd name="connsiteY23" fmla="*/ 73342 h 95250"/>
                <a:gd name="connsiteX24" fmla="*/ 52388 w 66675"/>
                <a:gd name="connsiteY24" fmla="*/ 73342 h 95250"/>
                <a:gd name="connsiteX25" fmla="*/ 52388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7" y="10478"/>
                    <a:pt x="7620" y="6667"/>
                  </a:cubicBezTo>
                  <a:cubicBezTo>
                    <a:pt x="12382"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2" y="97155"/>
                    <a:pt x="7620" y="92392"/>
                  </a:cubicBezTo>
                  <a:cubicBezTo>
                    <a:pt x="2857" y="87630"/>
                    <a:pt x="0" y="80963"/>
                    <a:pt x="0" y="72390"/>
                  </a:cubicBezTo>
                  <a:lnTo>
                    <a:pt x="0" y="25717"/>
                  </a:lnTo>
                  <a:close/>
                  <a:moveTo>
                    <a:pt x="52388" y="25717"/>
                  </a:moveTo>
                  <a:cubicBezTo>
                    <a:pt x="52388" y="16192"/>
                    <a:pt x="48577" y="11430"/>
                    <a:pt x="40957" y="10478"/>
                  </a:cubicBezTo>
                  <a:cubicBezTo>
                    <a:pt x="40005" y="10478"/>
                    <a:pt x="38100" y="10478"/>
                    <a:pt x="36195" y="10478"/>
                  </a:cubicBezTo>
                  <a:cubicBezTo>
                    <a:pt x="34290" y="10478"/>
                    <a:pt x="31432" y="10478"/>
                    <a:pt x="29527" y="11430"/>
                  </a:cubicBezTo>
                  <a:cubicBezTo>
                    <a:pt x="27623" y="11430"/>
                    <a:pt x="25717" y="13335"/>
                    <a:pt x="23813" y="15240"/>
                  </a:cubicBezTo>
                  <a:cubicBezTo>
                    <a:pt x="21907" y="17145"/>
                    <a:pt x="20955" y="20955"/>
                    <a:pt x="20955" y="25717"/>
                  </a:cubicBezTo>
                  <a:lnTo>
                    <a:pt x="20955" y="73342"/>
                  </a:lnTo>
                  <a:cubicBezTo>
                    <a:pt x="20955" y="73342"/>
                    <a:pt x="20955" y="73342"/>
                    <a:pt x="20955" y="73342"/>
                  </a:cubicBezTo>
                  <a:cubicBezTo>
                    <a:pt x="20955" y="81915"/>
                    <a:pt x="22860" y="87630"/>
                    <a:pt x="26670" y="88582"/>
                  </a:cubicBezTo>
                  <a:cubicBezTo>
                    <a:pt x="28575" y="89535"/>
                    <a:pt x="31432" y="89535"/>
                    <a:pt x="34290" y="89535"/>
                  </a:cubicBezTo>
                  <a:cubicBezTo>
                    <a:pt x="37148" y="89535"/>
                    <a:pt x="39052" y="89535"/>
                    <a:pt x="40957" y="89535"/>
                  </a:cubicBezTo>
                  <a:cubicBezTo>
                    <a:pt x="41910" y="89535"/>
                    <a:pt x="43815" y="89535"/>
                    <a:pt x="45720" y="88582"/>
                  </a:cubicBezTo>
                  <a:cubicBezTo>
                    <a:pt x="50482" y="86678"/>
                    <a:pt x="52388" y="81915"/>
                    <a:pt x="52388" y="73342"/>
                  </a:cubicBezTo>
                  <a:cubicBezTo>
                    <a:pt x="52388" y="73342"/>
                    <a:pt x="52388" y="73342"/>
                    <a:pt x="52388" y="73342"/>
                  </a:cubicBezTo>
                  <a:lnTo>
                    <a:pt x="52388"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1" name="Freeform: Shape 140">
              <a:extLst>
                <a:ext uri="{FF2B5EF4-FFF2-40B4-BE49-F238E27FC236}">
                  <a16:creationId xmlns:a16="http://schemas.microsoft.com/office/drawing/2014/main" id="{16342FBD-4BF9-4608-9D61-B4FF35BF5916}"/>
                </a:ext>
              </a:extLst>
            </p:cNvPr>
            <p:cNvSpPr/>
            <p:nvPr/>
          </p:nvSpPr>
          <p:spPr>
            <a:xfrm>
              <a:off x="6247448" y="279177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3340 w 66675"/>
                <a:gd name="connsiteY11" fmla="*/ 25717 h 95250"/>
                <a:gd name="connsiteX12" fmla="*/ 41910 w 66675"/>
                <a:gd name="connsiteY12" fmla="*/ 10478 h 95250"/>
                <a:gd name="connsiteX13" fmla="*/ 37148 w 66675"/>
                <a:gd name="connsiteY13" fmla="*/ 10478 h 95250"/>
                <a:gd name="connsiteX14" fmla="*/ 30480 w 66675"/>
                <a:gd name="connsiteY14" fmla="*/ 11430 h 95250"/>
                <a:gd name="connsiteX15" fmla="*/ 24765 w 66675"/>
                <a:gd name="connsiteY15" fmla="*/ 15240 h 95250"/>
                <a:gd name="connsiteX16" fmla="*/ 21907 w 66675"/>
                <a:gd name="connsiteY16" fmla="*/ 25717 h 95250"/>
                <a:gd name="connsiteX17" fmla="*/ 21907 w 66675"/>
                <a:gd name="connsiteY17" fmla="*/ 73342 h 95250"/>
                <a:gd name="connsiteX18" fmla="*/ 21907 w 66675"/>
                <a:gd name="connsiteY18" fmla="*/ 73342 h 95250"/>
                <a:gd name="connsiteX19" fmla="*/ 27623 w 66675"/>
                <a:gd name="connsiteY19" fmla="*/ 88582 h 95250"/>
                <a:gd name="connsiteX20" fmla="*/ 35242 w 66675"/>
                <a:gd name="connsiteY20" fmla="*/ 89535 h 95250"/>
                <a:gd name="connsiteX21" fmla="*/ 41910 w 66675"/>
                <a:gd name="connsiteY21" fmla="*/ 89535 h 95250"/>
                <a:gd name="connsiteX22" fmla="*/ 46673 w 66675"/>
                <a:gd name="connsiteY22" fmla="*/ 88582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7" y="10478"/>
                    <a:pt x="7620" y="6667"/>
                  </a:cubicBezTo>
                  <a:cubicBezTo>
                    <a:pt x="12382" y="2857"/>
                    <a:pt x="22860" y="0"/>
                    <a:pt x="37148" y="0"/>
                  </a:cubicBezTo>
                  <a:cubicBezTo>
                    <a:pt x="51435" y="0"/>
                    <a:pt x="60960" y="1905"/>
                    <a:pt x="66675" y="6667"/>
                  </a:cubicBezTo>
                  <a:cubicBezTo>
                    <a:pt x="72390" y="10478"/>
                    <a:pt x="74295" y="17145"/>
                    <a:pt x="74295" y="25717"/>
                  </a:cubicBezTo>
                  <a:lnTo>
                    <a:pt x="74295" y="72390"/>
                  </a:lnTo>
                  <a:cubicBezTo>
                    <a:pt x="74295" y="80963"/>
                    <a:pt x="71438" y="87630"/>
                    <a:pt x="66675" y="92392"/>
                  </a:cubicBezTo>
                  <a:cubicBezTo>
                    <a:pt x="61913" y="97155"/>
                    <a:pt x="51435" y="99060"/>
                    <a:pt x="37148" y="99060"/>
                  </a:cubicBezTo>
                  <a:cubicBezTo>
                    <a:pt x="22860" y="99060"/>
                    <a:pt x="12382" y="97155"/>
                    <a:pt x="7620" y="92392"/>
                  </a:cubicBezTo>
                  <a:cubicBezTo>
                    <a:pt x="2857" y="87630"/>
                    <a:pt x="0" y="80963"/>
                    <a:pt x="0" y="72390"/>
                  </a:cubicBezTo>
                  <a:lnTo>
                    <a:pt x="0" y="25717"/>
                  </a:lnTo>
                  <a:close/>
                  <a:moveTo>
                    <a:pt x="53340" y="25717"/>
                  </a:moveTo>
                  <a:cubicBezTo>
                    <a:pt x="53340" y="16192"/>
                    <a:pt x="49530" y="11430"/>
                    <a:pt x="41910" y="10478"/>
                  </a:cubicBezTo>
                  <a:cubicBezTo>
                    <a:pt x="40957" y="10478"/>
                    <a:pt x="39052" y="10478"/>
                    <a:pt x="37148" y="10478"/>
                  </a:cubicBezTo>
                  <a:cubicBezTo>
                    <a:pt x="35242" y="10478"/>
                    <a:pt x="32385" y="10478"/>
                    <a:pt x="30480" y="11430"/>
                  </a:cubicBezTo>
                  <a:cubicBezTo>
                    <a:pt x="28575" y="11430"/>
                    <a:pt x="26670" y="13335"/>
                    <a:pt x="24765" y="15240"/>
                  </a:cubicBezTo>
                  <a:cubicBezTo>
                    <a:pt x="22860" y="17145"/>
                    <a:pt x="21907" y="20955"/>
                    <a:pt x="21907" y="25717"/>
                  </a:cubicBezTo>
                  <a:lnTo>
                    <a:pt x="21907" y="73342"/>
                  </a:lnTo>
                  <a:cubicBezTo>
                    <a:pt x="21907" y="73342"/>
                    <a:pt x="21907" y="73342"/>
                    <a:pt x="21907" y="73342"/>
                  </a:cubicBezTo>
                  <a:cubicBezTo>
                    <a:pt x="21907" y="81915"/>
                    <a:pt x="23813" y="87630"/>
                    <a:pt x="27623" y="88582"/>
                  </a:cubicBezTo>
                  <a:cubicBezTo>
                    <a:pt x="29527" y="89535"/>
                    <a:pt x="32385" y="89535"/>
                    <a:pt x="35242" y="89535"/>
                  </a:cubicBezTo>
                  <a:cubicBezTo>
                    <a:pt x="38100" y="89535"/>
                    <a:pt x="40005" y="89535"/>
                    <a:pt x="41910" y="89535"/>
                  </a:cubicBezTo>
                  <a:cubicBezTo>
                    <a:pt x="42863" y="89535"/>
                    <a:pt x="44767" y="89535"/>
                    <a:pt x="46673" y="88582"/>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2" name="Freeform: Shape 141">
              <a:extLst>
                <a:ext uri="{FF2B5EF4-FFF2-40B4-BE49-F238E27FC236}">
                  <a16:creationId xmlns:a16="http://schemas.microsoft.com/office/drawing/2014/main" id="{4789E677-3DE4-48D2-8E86-3D9CE617740D}"/>
                </a:ext>
              </a:extLst>
            </p:cNvPr>
            <p:cNvSpPr/>
            <p:nvPr/>
          </p:nvSpPr>
          <p:spPr>
            <a:xfrm>
              <a:off x="5835015" y="292512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8 w 66675"/>
                <a:gd name="connsiteY12" fmla="*/ 10478 h 95250"/>
                <a:gd name="connsiteX13" fmla="*/ 36195 w 66675"/>
                <a:gd name="connsiteY13" fmla="*/ 10478 h 95250"/>
                <a:gd name="connsiteX14" fmla="*/ 29527 w 66675"/>
                <a:gd name="connsiteY14" fmla="*/ 11430 h 95250"/>
                <a:gd name="connsiteX15" fmla="*/ 23813 w 66675"/>
                <a:gd name="connsiteY15" fmla="*/ 15240 h 95250"/>
                <a:gd name="connsiteX16" fmla="*/ 20955 w 66675"/>
                <a:gd name="connsiteY16" fmla="*/ 25717 h 95250"/>
                <a:gd name="connsiteX17" fmla="*/ 20955 w 66675"/>
                <a:gd name="connsiteY17" fmla="*/ 73342 h 95250"/>
                <a:gd name="connsiteX18" fmla="*/ 20955 w 66675"/>
                <a:gd name="connsiteY18" fmla="*/ 73342 h 95250"/>
                <a:gd name="connsiteX19" fmla="*/ 26670 w 66675"/>
                <a:gd name="connsiteY19" fmla="*/ 88583 h 95250"/>
                <a:gd name="connsiteX20" fmla="*/ 34290 w 66675"/>
                <a:gd name="connsiteY20" fmla="*/ 89535 h 95250"/>
                <a:gd name="connsiteX21" fmla="*/ 40958 w 66675"/>
                <a:gd name="connsiteY21" fmla="*/ 89535 h 95250"/>
                <a:gd name="connsiteX22" fmla="*/ 45720 w 66675"/>
                <a:gd name="connsiteY22" fmla="*/ 88583 h 95250"/>
                <a:gd name="connsiteX23" fmla="*/ 52388 w 66675"/>
                <a:gd name="connsiteY23" fmla="*/ 73342 h 95250"/>
                <a:gd name="connsiteX24" fmla="*/ 52388 w 66675"/>
                <a:gd name="connsiteY24" fmla="*/ 73342 h 95250"/>
                <a:gd name="connsiteX25" fmla="*/ 52388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2"/>
                    <a:pt x="71438" y="87630"/>
                    <a:pt x="66675" y="92392"/>
                  </a:cubicBezTo>
                  <a:cubicBezTo>
                    <a:pt x="61913" y="97155"/>
                    <a:pt x="51435" y="99060"/>
                    <a:pt x="37148" y="99060"/>
                  </a:cubicBezTo>
                  <a:cubicBezTo>
                    <a:pt x="22860" y="99060"/>
                    <a:pt x="12383" y="97155"/>
                    <a:pt x="7620" y="92392"/>
                  </a:cubicBezTo>
                  <a:cubicBezTo>
                    <a:pt x="2858" y="87630"/>
                    <a:pt x="0" y="80962"/>
                    <a:pt x="0" y="72390"/>
                  </a:cubicBezTo>
                  <a:lnTo>
                    <a:pt x="0" y="25717"/>
                  </a:lnTo>
                  <a:close/>
                  <a:moveTo>
                    <a:pt x="52388" y="25717"/>
                  </a:moveTo>
                  <a:cubicBezTo>
                    <a:pt x="52388" y="16192"/>
                    <a:pt x="48577" y="11430"/>
                    <a:pt x="40958" y="10478"/>
                  </a:cubicBezTo>
                  <a:cubicBezTo>
                    <a:pt x="40005" y="10478"/>
                    <a:pt x="38100" y="10478"/>
                    <a:pt x="36195" y="10478"/>
                  </a:cubicBezTo>
                  <a:cubicBezTo>
                    <a:pt x="34290" y="10478"/>
                    <a:pt x="31433" y="10478"/>
                    <a:pt x="29527" y="11430"/>
                  </a:cubicBezTo>
                  <a:cubicBezTo>
                    <a:pt x="27623" y="11430"/>
                    <a:pt x="25718" y="13335"/>
                    <a:pt x="23813" y="15240"/>
                  </a:cubicBezTo>
                  <a:cubicBezTo>
                    <a:pt x="21908" y="17145"/>
                    <a:pt x="20955" y="20955"/>
                    <a:pt x="20955" y="25717"/>
                  </a:cubicBezTo>
                  <a:lnTo>
                    <a:pt x="20955" y="73342"/>
                  </a:lnTo>
                  <a:cubicBezTo>
                    <a:pt x="20955" y="73342"/>
                    <a:pt x="20955" y="73342"/>
                    <a:pt x="20955" y="73342"/>
                  </a:cubicBezTo>
                  <a:cubicBezTo>
                    <a:pt x="20955" y="81915"/>
                    <a:pt x="22860" y="87630"/>
                    <a:pt x="26670" y="88583"/>
                  </a:cubicBezTo>
                  <a:cubicBezTo>
                    <a:pt x="28575" y="89535"/>
                    <a:pt x="31433" y="89535"/>
                    <a:pt x="34290" y="89535"/>
                  </a:cubicBezTo>
                  <a:cubicBezTo>
                    <a:pt x="37148" y="89535"/>
                    <a:pt x="39052" y="89535"/>
                    <a:pt x="40958" y="89535"/>
                  </a:cubicBezTo>
                  <a:cubicBezTo>
                    <a:pt x="41910" y="89535"/>
                    <a:pt x="43815" y="89535"/>
                    <a:pt x="45720" y="88583"/>
                  </a:cubicBezTo>
                  <a:cubicBezTo>
                    <a:pt x="50483" y="86678"/>
                    <a:pt x="52388" y="81915"/>
                    <a:pt x="52388" y="73342"/>
                  </a:cubicBezTo>
                  <a:cubicBezTo>
                    <a:pt x="52388" y="73342"/>
                    <a:pt x="52388" y="73342"/>
                    <a:pt x="52388" y="73342"/>
                  </a:cubicBezTo>
                  <a:lnTo>
                    <a:pt x="52388"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3" name="Freeform: Shape 142">
              <a:extLst>
                <a:ext uri="{FF2B5EF4-FFF2-40B4-BE49-F238E27FC236}">
                  <a16:creationId xmlns:a16="http://schemas.microsoft.com/office/drawing/2014/main" id="{EB3269B0-E8D4-42D0-A532-E3FC87D9C1B4}"/>
                </a:ext>
              </a:extLst>
            </p:cNvPr>
            <p:cNvSpPr/>
            <p:nvPr/>
          </p:nvSpPr>
          <p:spPr>
            <a:xfrm>
              <a:off x="5931217" y="292512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2388 w 66675"/>
                <a:gd name="connsiteY11" fmla="*/ 25717 h 95250"/>
                <a:gd name="connsiteX12" fmla="*/ 40958 w 66675"/>
                <a:gd name="connsiteY12" fmla="*/ 10478 h 95250"/>
                <a:gd name="connsiteX13" fmla="*/ 36195 w 66675"/>
                <a:gd name="connsiteY13" fmla="*/ 10478 h 95250"/>
                <a:gd name="connsiteX14" fmla="*/ 29528 w 66675"/>
                <a:gd name="connsiteY14" fmla="*/ 11430 h 95250"/>
                <a:gd name="connsiteX15" fmla="*/ 23813 w 66675"/>
                <a:gd name="connsiteY15" fmla="*/ 15240 h 95250"/>
                <a:gd name="connsiteX16" fmla="*/ 20955 w 66675"/>
                <a:gd name="connsiteY16" fmla="*/ 25717 h 95250"/>
                <a:gd name="connsiteX17" fmla="*/ 20955 w 66675"/>
                <a:gd name="connsiteY17" fmla="*/ 73342 h 95250"/>
                <a:gd name="connsiteX18" fmla="*/ 20955 w 66675"/>
                <a:gd name="connsiteY18" fmla="*/ 73342 h 95250"/>
                <a:gd name="connsiteX19" fmla="*/ 26670 w 66675"/>
                <a:gd name="connsiteY19" fmla="*/ 88583 h 95250"/>
                <a:gd name="connsiteX20" fmla="*/ 34290 w 66675"/>
                <a:gd name="connsiteY20" fmla="*/ 89535 h 95250"/>
                <a:gd name="connsiteX21" fmla="*/ 40958 w 66675"/>
                <a:gd name="connsiteY21" fmla="*/ 89535 h 95250"/>
                <a:gd name="connsiteX22" fmla="*/ 45720 w 66675"/>
                <a:gd name="connsiteY22" fmla="*/ 88583 h 95250"/>
                <a:gd name="connsiteX23" fmla="*/ 52388 w 66675"/>
                <a:gd name="connsiteY23" fmla="*/ 73342 h 95250"/>
                <a:gd name="connsiteX24" fmla="*/ 52388 w 66675"/>
                <a:gd name="connsiteY24" fmla="*/ 73342 h 95250"/>
                <a:gd name="connsiteX25" fmla="*/ 52388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8" y="10478"/>
                    <a:pt x="7620" y="6667"/>
                  </a:cubicBezTo>
                  <a:cubicBezTo>
                    <a:pt x="12383" y="2857"/>
                    <a:pt x="22860" y="0"/>
                    <a:pt x="37148" y="0"/>
                  </a:cubicBezTo>
                  <a:cubicBezTo>
                    <a:pt x="51435" y="0"/>
                    <a:pt x="60960" y="1905"/>
                    <a:pt x="66675" y="6667"/>
                  </a:cubicBezTo>
                  <a:cubicBezTo>
                    <a:pt x="72390" y="10478"/>
                    <a:pt x="74295" y="17145"/>
                    <a:pt x="74295" y="25717"/>
                  </a:cubicBezTo>
                  <a:lnTo>
                    <a:pt x="74295" y="72390"/>
                  </a:lnTo>
                  <a:cubicBezTo>
                    <a:pt x="74295" y="80962"/>
                    <a:pt x="71438" y="87630"/>
                    <a:pt x="66675" y="92392"/>
                  </a:cubicBezTo>
                  <a:cubicBezTo>
                    <a:pt x="61913" y="97155"/>
                    <a:pt x="51435" y="99060"/>
                    <a:pt x="37148" y="99060"/>
                  </a:cubicBezTo>
                  <a:cubicBezTo>
                    <a:pt x="22860" y="99060"/>
                    <a:pt x="12383" y="97155"/>
                    <a:pt x="7620" y="92392"/>
                  </a:cubicBezTo>
                  <a:cubicBezTo>
                    <a:pt x="2858" y="87630"/>
                    <a:pt x="0" y="80962"/>
                    <a:pt x="0" y="72390"/>
                  </a:cubicBezTo>
                  <a:lnTo>
                    <a:pt x="0" y="25717"/>
                  </a:lnTo>
                  <a:close/>
                  <a:moveTo>
                    <a:pt x="52388" y="25717"/>
                  </a:moveTo>
                  <a:cubicBezTo>
                    <a:pt x="52388" y="16192"/>
                    <a:pt x="48578" y="11430"/>
                    <a:pt x="40958" y="10478"/>
                  </a:cubicBezTo>
                  <a:cubicBezTo>
                    <a:pt x="40005" y="10478"/>
                    <a:pt x="38100" y="10478"/>
                    <a:pt x="36195" y="10478"/>
                  </a:cubicBezTo>
                  <a:cubicBezTo>
                    <a:pt x="34290" y="10478"/>
                    <a:pt x="31433" y="10478"/>
                    <a:pt x="29528" y="11430"/>
                  </a:cubicBezTo>
                  <a:cubicBezTo>
                    <a:pt x="27623" y="11430"/>
                    <a:pt x="25718" y="13335"/>
                    <a:pt x="23813" y="15240"/>
                  </a:cubicBezTo>
                  <a:cubicBezTo>
                    <a:pt x="21908" y="17145"/>
                    <a:pt x="20955" y="20955"/>
                    <a:pt x="20955" y="25717"/>
                  </a:cubicBezTo>
                  <a:lnTo>
                    <a:pt x="20955" y="73342"/>
                  </a:lnTo>
                  <a:cubicBezTo>
                    <a:pt x="20955" y="73342"/>
                    <a:pt x="20955" y="73342"/>
                    <a:pt x="20955" y="73342"/>
                  </a:cubicBezTo>
                  <a:cubicBezTo>
                    <a:pt x="20955" y="81915"/>
                    <a:pt x="22860" y="87630"/>
                    <a:pt x="26670" y="88583"/>
                  </a:cubicBezTo>
                  <a:cubicBezTo>
                    <a:pt x="28575" y="89535"/>
                    <a:pt x="31433" y="89535"/>
                    <a:pt x="34290" y="89535"/>
                  </a:cubicBezTo>
                  <a:cubicBezTo>
                    <a:pt x="37148" y="89535"/>
                    <a:pt x="39053" y="89535"/>
                    <a:pt x="40958" y="89535"/>
                  </a:cubicBezTo>
                  <a:cubicBezTo>
                    <a:pt x="41910" y="89535"/>
                    <a:pt x="43815" y="89535"/>
                    <a:pt x="45720" y="88583"/>
                  </a:cubicBezTo>
                  <a:cubicBezTo>
                    <a:pt x="50483" y="86678"/>
                    <a:pt x="52388" y="81915"/>
                    <a:pt x="52388" y="73342"/>
                  </a:cubicBezTo>
                  <a:cubicBezTo>
                    <a:pt x="52388" y="73342"/>
                    <a:pt x="52388" y="73342"/>
                    <a:pt x="52388" y="73342"/>
                  </a:cubicBezTo>
                  <a:lnTo>
                    <a:pt x="52388"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4" name="Freeform: Shape 143">
              <a:extLst>
                <a:ext uri="{FF2B5EF4-FFF2-40B4-BE49-F238E27FC236}">
                  <a16:creationId xmlns:a16="http://schemas.microsoft.com/office/drawing/2014/main" id="{2DCD07B6-8BBF-4425-9683-ABFC55AFD97B}"/>
                </a:ext>
              </a:extLst>
            </p:cNvPr>
            <p:cNvSpPr/>
            <p:nvPr/>
          </p:nvSpPr>
          <p:spPr>
            <a:xfrm>
              <a:off x="6020752" y="2927032"/>
              <a:ext cx="38100" cy="95250"/>
            </a:xfrm>
            <a:custGeom>
              <a:avLst/>
              <a:gdLst>
                <a:gd name="connsiteX0" fmla="*/ 29527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8" y="0"/>
                  </a:lnTo>
                  <a:lnTo>
                    <a:pt x="44768"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8"/>
                    <a:pt x="29527"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5" name="Freeform: Shape 144">
              <a:extLst>
                <a:ext uri="{FF2B5EF4-FFF2-40B4-BE49-F238E27FC236}">
                  <a16:creationId xmlns:a16="http://schemas.microsoft.com/office/drawing/2014/main" id="{19DC859C-FB70-42C1-9F33-22327D390A89}"/>
                </a:ext>
              </a:extLst>
            </p:cNvPr>
            <p:cNvSpPr/>
            <p:nvPr/>
          </p:nvSpPr>
          <p:spPr>
            <a:xfrm>
              <a:off x="6088380" y="2927032"/>
              <a:ext cx="38100" cy="95250"/>
            </a:xfrm>
            <a:custGeom>
              <a:avLst/>
              <a:gdLst>
                <a:gd name="connsiteX0" fmla="*/ 29528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8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8" y="0"/>
                  </a:moveTo>
                  <a:lnTo>
                    <a:pt x="44768" y="0"/>
                  </a:lnTo>
                  <a:lnTo>
                    <a:pt x="44768"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8"/>
                    <a:pt x="29528"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6" name="Freeform: Shape 145">
              <a:extLst>
                <a:ext uri="{FF2B5EF4-FFF2-40B4-BE49-F238E27FC236}">
                  <a16:creationId xmlns:a16="http://schemas.microsoft.com/office/drawing/2014/main" id="{AED415D9-8942-4B7F-85A6-472620AA221D}"/>
                </a:ext>
              </a:extLst>
            </p:cNvPr>
            <p:cNvSpPr/>
            <p:nvPr/>
          </p:nvSpPr>
          <p:spPr>
            <a:xfrm>
              <a:off x="6161723" y="2925128"/>
              <a:ext cx="66675" cy="95250"/>
            </a:xfrm>
            <a:custGeom>
              <a:avLst/>
              <a:gdLst>
                <a:gd name="connsiteX0" fmla="*/ 0 w 66675"/>
                <a:gd name="connsiteY0" fmla="*/ 25717 h 95250"/>
                <a:gd name="connsiteX1" fmla="*/ 7620 w 66675"/>
                <a:gd name="connsiteY1" fmla="*/ 6667 h 95250"/>
                <a:gd name="connsiteX2" fmla="*/ 37148 w 66675"/>
                <a:gd name="connsiteY2" fmla="*/ 0 h 95250"/>
                <a:gd name="connsiteX3" fmla="*/ 66675 w 66675"/>
                <a:gd name="connsiteY3" fmla="*/ 6667 h 95250"/>
                <a:gd name="connsiteX4" fmla="*/ 74295 w 66675"/>
                <a:gd name="connsiteY4" fmla="*/ 25717 h 95250"/>
                <a:gd name="connsiteX5" fmla="*/ 74295 w 66675"/>
                <a:gd name="connsiteY5" fmla="*/ 72390 h 95250"/>
                <a:gd name="connsiteX6" fmla="*/ 66675 w 66675"/>
                <a:gd name="connsiteY6" fmla="*/ 92392 h 95250"/>
                <a:gd name="connsiteX7" fmla="*/ 37148 w 66675"/>
                <a:gd name="connsiteY7" fmla="*/ 99060 h 95250"/>
                <a:gd name="connsiteX8" fmla="*/ 7620 w 66675"/>
                <a:gd name="connsiteY8" fmla="*/ 92392 h 95250"/>
                <a:gd name="connsiteX9" fmla="*/ 0 w 66675"/>
                <a:gd name="connsiteY9" fmla="*/ 72390 h 95250"/>
                <a:gd name="connsiteX10" fmla="*/ 0 w 66675"/>
                <a:gd name="connsiteY10" fmla="*/ 25717 h 95250"/>
                <a:gd name="connsiteX11" fmla="*/ 53340 w 66675"/>
                <a:gd name="connsiteY11" fmla="*/ 25717 h 95250"/>
                <a:gd name="connsiteX12" fmla="*/ 41910 w 66675"/>
                <a:gd name="connsiteY12" fmla="*/ 10478 h 95250"/>
                <a:gd name="connsiteX13" fmla="*/ 37148 w 66675"/>
                <a:gd name="connsiteY13" fmla="*/ 10478 h 95250"/>
                <a:gd name="connsiteX14" fmla="*/ 30480 w 66675"/>
                <a:gd name="connsiteY14" fmla="*/ 11430 h 95250"/>
                <a:gd name="connsiteX15" fmla="*/ 24765 w 66675"/>
                <a:gd name="connsiteY15" fmla="*/ 15240 h 95250"/>
                <a:gd name="connsiteX16" fmla="*/ 21907 w 66675"/>
                <a:gd name="connsiteY16" fmla="*/ 25717 h 95250"/>
                <a:gd name="connsiteX17" fmla="*/ 21907 w 66675"/>
                <a:gd name="connsiteY17" fmla="*/ 73342 h 95250"/>
                <a:gd name="connsiteX18" fmla="*/ 21907 w 66675"/>
                <a:gd name="connsiteY18" fmla="*/ 73342 h 95250"/>
                <a:gd name="connsiteX19" fmla="*/ 27623 w 66675"/>
                <a:gd name="connsiteY19" fmla="*/ 88583 h 95250"/>
                <a:gd name="connsiteX20" fmla="*/ 35242 w 66675"/>
                <a:gd name="connsiteY20" fmla="*/ 89535 h 95250"/>
                <a:gd name="connsiteX21" fmla="*/ 41910 w 66675"/>
                <a:gd name="connsiteY21" fmla="*/ 89535 h 95250"/>
                <a:gd name="connsiteX22" fmla="*/ 46673 w 66675"/>
                <a:gd name="connsiteY22" fmla="*/ 88583 h 95250"/>
                <a:gd name="connsiteX23" fmla="*/ 53340 w 66675"/>
                <a:gd name="connsiteY23" fmla="*/ 73342 h 95250"/>
                <a:gd name="connsiteX24" fmla="*/ 53340 w 66675"/>
                <a:gd name="connsiteY24" fmla="*/ 73342 h 95250"/>
                <a:gd name="connsiteX25" fmla="*/ 53340 w 66675"/>
                <a:gd name="connsiteY25" fmla="*/ 2571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7"/>
                  </a:moveTo>
                  <a:cubicBezTo>
                    <a:pt x="0" y="17145"/>
                    <a:pt x="2857" y="10478"/>
                    <a:pt x="7620" y="6667"/>
                  </a:cubicBezTo>
                  <a:cubicBezTo>
                    <a:pt x="12382" y="2857"/>
                    <a:pt x="22860" y="0"/>
                    <a:pt x="37148" y="0"/>
                  </a:cubicBezTo>
                  <a:cubicBezTo>
                    <a:pt x="51435" y="0"/>
                    <a:pt x="60960" y="1905"/>
                    <a:pt x="66675" y="6667"/>
                  </a:cubicBezTo>
                  <a:cubicBezTo>
                    <a:pt x="72390" y="10478"/>
                    <a:pt x="74295" y="17145"/>
                    <a:pt x="74295" y="25717"/>
                  </a:cubicBezTo>
                  <a:lnTo>
                    <a:pt x="74295" y="72390"/>
                  </a:lnTo>
                  <a:cubicBezTo>
                    <a:pt x="74295" y="80962"/>
                    <a:pt x="71438" y="87630"/>
                    <a:pt x="66675" y="92392"/>
                  </a:cubicBezTo>
                  <a:cubicBezTo>
                    <a:pt x="61913" y="97155"/>
                    <a:pt x="51435" y="99060"/>
                    <a:pt x="37148" y="99060"/>
                  </a:cubicBezTo>
                  <a:cubicBezTo>
                    <a:pt x="22860" y="99060"/>
                    <a:pt x="12382" y="97155"/>
                    <a:pt x="7620" y="92392"/>
                  </a:cubicBezTo>
                  <a:cubicBezTo>
                    <a:pt x="2857" y="87630"/>
                    <a:pt x="0" y="80962"/>
                    <a:pt x="0" y="72390"/>
                  </a:cubicBezTo>
                  <a:lnTo>
                    <a:pt x="0" y="25717"/>
                  </a:lnTo>
                  <a:close/>
                  <a:moveTo>
                    <a:pt x="53340" y="25717"/>
                  </a:moveTo>
                  <a:cubicBezTo>
                    <a:pt x="53340" y="16192"/>
                    <a:pt x="49530" y="11430"/>
                    <a:pt x="41910" y="10478"/>
                  </a:cubicBezTo>
                  <a:cubicBezTo>
                    <a:pt x="40957" y="10478"/>
                    <a:pt x="39052" y="10478"/>
                    <a:pt x="37148" y="10478"/>
                  </a:cubicBezTo>
                  <a:cubicBezTo>
                    <a:pt x="35242" y="10478"/>
                    <a:pt x="32385" y="10478"/>
                    <a:pt x="30480" y="11430"/>
                  </a:cubicBezTo>
                  <a:cubicBezTo>
                    <a:pt x="28575" y="11430"/>
                    <a:pt x="26670" y="13335"/>
                    <a:pt x="24765" y="15240"/>
                  </a:cubicBezTo>
                  <a:cubicBezTo>
                    <a:pt x="22860" y="17145"/>
                    <a:pt x="21907" y="20955"/>
                    <a:pt x="21907" y="25717"/>
                  </a:cubicBezTo>
                  <a:lnTo>
                    <a:pt x="21907" y="73342"/>
                  </a:lnTo>
                  <a:cubicBezTo>
                    <a:pt x="21907" y="73342"/>
                    <a:pt x="21907" y="73342"/>
                    <a:pt x="21907" y="73342"/>
                  </a:cubicBezTo>
                  <a:cubicBezTo>
                    <a:pt x="21907" y="81915"/>
                    <a:pt x="23813" y="87630"/>
                    <a:pt x="27623" y="88583"/>
                  </a:cubicBezTo>
                  <a:cubicBezTo>
                    <a:pt x="29527" y="89535"/>
                    <a:pt x="32385" y="89535"/>
                    <a:pt x="35242" y="89535"/>
                  </a:cubicBezTo>
                  <a:cubicBezTo>
                    <a:pt x="38100" y="89535"/>
                    <a:pt x="40005" y="89535"/>
                    <a:pt x="41910" y="89535"/>
                  </a:cubicBezTo>
                  <a:cubicBezTo>
                    <a:pt x="42863" y="89535"/>
                    <a:pt x="44767" y="89535"/>
                    <a:pt x="46673" y="88583"/>
                  </a:cubicBezTo>
                  <a:cubicBezTo>
                    <a:pt x="51435" y="86678"/>
                    <a:pt x="53340" y="81915"/>
                    <a:pt x="53340" y="73342"/>
                  </a:cubicBezTo>
                  <a:cubicBezTo>
                    <a:pt x="53340" y="73342"/>
                    <a:pt x="53340" y="73342"/>
                    <a:pt x="53340" y="73342"/>
                  </a:cubicBezTo>
                  <a:lnTo>
                    <a:pt x="53340" y="25717"/>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7" name="Freeform: Shape 146">
              <a:extLst>
                <a:ext uri="{FF2B5EF4-FFF2-40B4-BE49-F238E27FC236}">
                  <a16:creationId xmlns:a16="http://schemas.microsoft.com/office/drawing/2014/main" id="{56655A7F-3CF1-46A3-8A9F-747CB21A5D31}"/>
                </a:ext>
              </a:extLst>
            </p:cNvPr>
            <p:cNvSpPr/>
            <p:nvPr/>
          </p:nvSpPr>
          <p:spPr>
            <a:xfrm>
              <a:off x="6261735" y="2927032"/>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2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955" y="17145"/>
                    <a:pt x="17145" y="18098"/>
                    <a:pt x="12382" y="19050"/>
                  </a:cubicBezTo>
                  <a:cubicBezTo>
                    <a:pt x="7620" y="20003"/>
                    <a:pt x="3810" y="20003"/>
                    <a:pt x="0" y="20003"/>
                  </a:cubicBezTo>
                  <a:lnTo>
                    <a:pt x="0" y="12382"/>
                  </a:lnTo>
                  <a:cubicBezTo>
                    <a:pt x="5715" y="12382"/>
                    <a:pt x="11430" y="10478"/>
                    <a:pt x="17145" y="8573"/>
                  </a:cubicBezTo>
                  <a:cubicBezTo>
                    <a:pt x="21907" y="5715"/>
                    <a:pt x="26670" y="2858"/>
                    <a:pt x="29527"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8" name="Freeform: Shape 147">
              <a:extLst>
                <a:ext uri="{FF2B5EF4-FFF2-40B4-BE49-F238E27FC236}">
                  <a16:creationId xmlns:a16="http://schemas.microsoft.com/office/drawing/2014/main" id="{C733A536-A510-4F22-AAFF-E687ABA392A8}"/>
                </a:ext>
              </a:extLst>
            </p:cNvPr>
            <p:cNvSpPr/>
            <p:nvPr/>
          </p:nvSpPr>
          <p:spPr>
            <a:xfrm>
              <a:off x="5829300" y="3060382"/>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7"/>
                    <a:pt x="29527"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9" name="Freeform: Shape 148">
              <a:extLst>
                <a:ext uri="{FF2B5EF4-FFF2-40B4-BE49-F238E27FC236}">
                  <a16:creationId xmlns:a16="http://schemas.microsoft.com/office/drawing/2014/main" id="{AE70A9DE-EAF5-490C-849D-4AD30875AFDA}"/>
                </a:ext>
              </a:extLst>
            </p:cNvPr>
            <p:cNvSpPr/>
            <p:nvPr/>
          </p:nvSpPr>
          <p:spPr>
            <a:xfrm>
              <a:off x="5902642" y="3059430"/>
              <a:ext cx="66675" cy="95250"/>
            </a:xfrm>
            <a:custGeom>
              <a:avLst/>
              <a:gdLst>
                <a:gd name="connsiteX0" fmla="*/ 0 w 66675"/>
                <a:gd name="connsiteY0" fmla="*/ 25718 h 95250"/>
                <a:gd name="connsiteX1" fmla="*/ 7620 w 66675"/>
                <a:gd name="connsiteY1" fmla="*/ 6668 h 95250"/>
                <a:gd name="connsiteX2" fmla="*/ 37148 w 66675"/>
                <a:gd name="connsiteY2" fmla="*/ 0 h 95250"/>
                <a:gd name="connsiteX3" fmla="*/ 66675 w 66675"/>
                <a:gd name="connsiteY3" fmla="*/ 6668 h 95250"/>
                <a:gd name="connsiteX4" fmla="*/ 74295 w 66675"/>
                <a:gd name="connsiteY4" fmla="*/ 25718 h 95250"/>
                <a:gd name="connsiteX5" fmla="*/ 74295 w 66675"/>
                <a:gd name="connsiteY5" fmla="*/ 72390 h 95250"/>
                <a:gd name="connsiteX6" fmla="*/ 66675 w 66675"/>
                <a:gd name="connsiteY6" fmla="*/ 92393 h 95250"/>
                <a:gd name="connsiteX7" fmla="*/ 37148 w 66675"/>
                <a:gd name="connsiteY7" fmla="*/ 99060 h 95250"/>
                <a:gd name="connsiteX8" fmla="*/ 7620 w 66675"/>
                <a:gd name="connsiteY8" fmla="*/ 92393 h 95250"/>
                <a:gd name="connsiteX9" fmla="*/ 0 w 66675"/>
                <a:gd name="connsiteY9" fmla="*/ 72390 h 95250"/>
                <a:gd name="connsiteX10" fmla="*/ 0 w 66675"/>
                <a:gd name="connsiteY10" fmla="*/ 25718 h 95250"/>
                <a:gd name="connsiteX11" fmla="*/ 53340 w 66675"/>
                <a:gd name="connsiteY11" fmla="*/ 24765 h 95250"/>
                <a:gd name="connsiteX12" fmla="*/ 41910 w 66675"/>
                <a:gd name="connsiteY12" fmla="*/ 9525 h 95250"/>
                <a:gd name="connsiteX13" fmla="*/ 37148 w 66675"/>
                <a:gd name="connsiteY13" fmla="*/ 9525 h 95250"/>
                <a:gd name="connsiteX14" fmla="*/ 30480 w 66675"/>
                <a:gd name="connsiteY14" fmla="*/ 10477 h 95250"/>
                <a:gd name="connsiteX15" fmla="*/ 24765 w 66675"/>
                <a:gd name="connsiteY15" fmla="*/ 14288 h 95250"/>
                <a:gd name="connsiteX16" fmla="*/ 21908 w 66675"/>
                <a:gd name="connsiteY16" fmla="*/ 24765 h 95250"/>
                <a:gd name="connsiteX17" fmla="*/ 21908 w 66675"/>
                <a:gd name="connsiteY17" fmla="*/ 72390 h 95250"/>
                <a:gd name="connsiteX18" fmla="*/ 21908 w 66675"/>
                <a:gd name="connsiteY18" fmla="*/ 72390 h 95250"/>
                <a:gd name="connsiteX19" fmla="*/ 27623 w 66675"/>
                <a:gd name="connsiteY19" fmla="*/ 87630 h 95250"/>
                <a:gd name="connsiteX20" fmla="*/ 35243 w 66675"/>
                <a:gd name="connsiteY20" fmla="*/ 88582 h 95250"/>
                <a:gd name="connsiteX21" fmla="*/ 41910 w 66675"/>
                <a:gd name="connsiteY21" fmla="*/ 88582 h 95250"/>
                <a:gd name="connsiteX22" fmla="*/ 46673 w 66675"/>
                <a:gd name="connsiteY22" fmla="*/ 87630 h 95250"/>
                <a:gd name="connsiteX23" fmla="*/ 53340 w 66675"/>
                <a:gd name="connsiteY23" fmla="*/ 72390 h 95250"/>
                <a:gd name="connsiteX24" fmla="*/ 53340 w 66675"/>
                <a:gd name="connsiteY24" fmla="*/ 72390 h 95250"/>
                <a:gd name="connsiteX25" fmla="*/ 53340 w 66675"/>
                <a:gd name="connsiteY25" fmla="*/ 247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8"/>
                  </a:moveTo>
                  <a:cubicBezTo>
                    <a:pt x="0" y="17145"/>
                    <a:pt x="2858" y="10477"/>
                    <a:pt x="7620" y="6668"/>
                  </a:cubicBezTo>
                  <a:cubicBezTo>
                    <a:pt x="12383" y="2857"/>
                    <a:pt x="22860" y="0"/>
                    <a:pt x="37148" y="0"/>
                  </a:cubicBezTo>
                  <a:cubicBezTo>
                    <a:pt x="51435" y="0"/>
                    <a:pt x="60960" y="1905"/>
                    <a:pt x="66675" y="6668"/>
                  </a:cubicBezTo>
                  <a:cubicBezTo>
                    <a:pt x="72390" y="10477"/>
                    <a:pt x="74295" y="17145"/>
                    <a:pt x="74295" y="25718"/>
                  </a:cubicBezTo>
                  <a:lnTo>
                    <a:pt x="74295" y="72390"/>
                  </a:lnTo>
                  <a:cubicBezTo>
                    <a:pt x="74295" y="80963"/>
                    <a:pt x="71438" y="87630"/>
                    <a:pt x="66675" y="92393"/>
                  </a:cubicBezTo>
                  <a:cubicBezTo>
                    <a:pt x="61913" y="97155"/>
                    <a:pt x="51435" y="99060"/>
                    <a:pt x="37148" y="99060"/>
                  </a:cubicBezTo>
                  <a:cubicBezTo>
                    <a:pt x="22860" y="99060"/>
                    <a:pt x="12383" y="97155"/>
                    <a:pt x="7620" y="92393"/>
                  </a:cubicBezTo>
                  <a:cubicBezTo>
                    <a:pt x="2858" y="87630"/>
                    <a:pt x="0" y="80963"/>
                    <a:pt x="0" y="72390"/>
                  </a:cubicBezTo>
                  <a:lnTo>
                    <a:pt x="0" y="25718"/>
                  </a:lnTo>
                  <a:close/>
                  <a:moveTo>
                    <a:pt x="53340" y="24765"/>
                  </a:moveTo>
                  <a:cubicBezTo>
                    <a:pt x="53340" y="15240"/>
                    <a:pt x="49530" y="10477"/>
                    <a:pt x="41910" y="9525"/>
                  </a:cubicBezTo>
                  <a:cubicBezTo>
                    <a:pt x="40958" y="9525"/>
                    <a:pt x="39053" y="9525"/>
                    <a:pt x="37148" y="9525"/>
                  </a:cubicBezTo>
                  <a:cubicBezTo>
                    <a:pt x="35243" y="9525"/>
                    <a:pt x="32385" y="9525"/>
                    <a:pt x="30480" y="10477"/>
                  </a:cubicBezTo>
                  <a:cubicBezTo>
                    <a:pt x="28575" y="10477"/>
                    <a:pt x="26670" y="12382"/>
                    <a:pt x="24765" y="14288"/>
                  </a:cubicBezTo>
                  <a:cubicBezTo>
                    <a:pt x="22860" y="16193"/>
                    <a:pt x="21908" y="20002"/>
                    <a:pt x="21908" y="24765"/>
                  </a:cubicBezTo>
                  <a:lnTo>
                    <a:pt x="21908" y="72390"/>
                  </a:lnTo>
                  <a:cubicBezTo>
                    <a:pt x="21908" y="72390"/>
                    <a:pt x="21908" y="72390"/>
                    <a:pt x="21908" y="72390"/>
                  </a:cubicBezTo>
                  <a:cubicBezTo>
                    <a:pt x="21908" y="80963"/>
                    <a:pt x="23813" y="86677"/>
                    <a:pt x="27623" y="87630"/>
                  </a:cubicBezTo>
                  <a:cubicBezTo>
                    <a:pt x="29528" y="88582"/>
                    <a:pt x="32385" y="88582"/>
                    <a:pt x="35243" y="88582"/>
                  </a:cubicBezTo>
                  <a:cubicBezTo>
                    <a:pt x="38100" y="88582"/>
                    <a:pt x="40005" y="88582"/>
                    <a:pt x="41910" y="88582"/>
                  </a:cubicBezTo>
                  <a:cubicBezTo>
                    <a:pt x="42863" y="88582"/>
                    <a:pt x="44768" y="88582"/>
                    <a:pt x="46673" y="87630"/>
                  </a:cubicBezTo>
                  <a:cubicBezTo>
                    <a:pt x="51435" y="85725"/>
                    <a:pt x="53340" y="80963"/>
                    <a:pt x="53340" y="72390"/>
                  </a:cubicBezTo>
                  <a:cubicBezTo>
                    <a:pt x="53340" y="72390"/>
                    <a:pt x="53340" y="72390"/>
                    <a:pt x="53340" y="72390"/>
                  </a:cubicBezTo>
                  <a:lnTo>
                    <a:pt x="53340" y="24765"/>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0" name="Freeform: Shape 149">
              <a:extLst>
                <a:ext uri="{FF2B5EF4-FFF2-40B4-BE49-F238E27FC236}">
                  <a16:creationId xmlns:a16="http://schemas.microsoft.com/office/drawing/2014/main" id="{1457DE69-FA86-498D-A425-2F17308A6446}"/>
                </a:ext>
              </a:extLst>
            </p:cNvPr>
            <p:cNvSpPr/>
            <p:nvPr/>
          </p:nvSpPr>
          <p:spPr>
            <a:xfrm>
              <a:off x="5993130" y="3060382"/>
              <a:ext cx="38100" cy="95250"/>
            </a:xfrm>
            <a:custGeom>
              <a:avLst/>
              <a:gdLst>
                <a:gd name="connsiteX0" fmla="*/ 29528 w 38100"/>
                <a:gd name="connsiteY0" fmla="*/ 0 h 95250"/>
                <a:gd name="connsiteX1" fmla="*/ 44768 w 38100"/>
                <a:gd name="connsiteY1" fmla="*/ 0 h 95250"/>
                <a:gd name="connsiteX2" fmla="*/ 44768 w 38100"/>
                <a:gd name="connsiteY2" fmla="*/ 97155 h 95250"/>
                <a:gd name="connsiteX3" fmla="*/ 22860 w 38100"/>
                <a:gd name="connsiteY3" fmla="*/ 97155 h 95250"/>
                <a:gd name="connsiteX4" fmla="*/ 22860 w 38100"/>
                <a:gd name="connsiteY4" fmla="*/ 15240 h 95250"/>
                <a:gd name="connsiteX5" fmla="*/ 12383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8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8" y="0"/>
                  </a:moveTo>
                  <a:lnTo>
                    <a:pt x="44768" y="0"/>
                  </a:lnTo>
                  <a:lnTo>
                    <a:pt x="44768" y="97155"/>
                  </a:lnTo>
                  <a:lnTo>
                    <a:pt x="22860" y="97155"/>
                  </a:lnTo>
                  <a:lnTo>
                    <a:pt x="22860" y="15240"/>
                  </a:lnTo>
                  <a:cubicBezTo>
                    <a:pt x="20955" y="17145"/>
                    <a:pt x="17145" y="18098"/>
                    <a:pt x="12383" y="19050"/>
                  </a:cubicBezTo>
                  <a:cubicBezTo>
                    <a:pt x="7620" y="20003"/>
                    <a:pt x="3810" y="20003"/>
                    <a:pt x="0" y="20003"/>
                  </a:cubicBezTo>
                  <a:lnTo>
                    <a:pt x="0" y="12382"/>
                  </a:lnTo>
                  <a:cubicBezTo>
                    <a:pt x="5715" y="12382"/>
                    <a:pt x="11430" y="10478"/>
                    <a:pt x="17145" y="8573"/>
                  </a:cubicBezTo>
                  <a:cubicBezTo>
                    <a:pt x="22860" y="5715"/>
                    <a:pt x="26670" y="2857"/>
                    <a:pt x="29528"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1" name="Freeform: Shape 150">
              <a:extLst>
                <a:ext uri="{FF2B5EF4-FFF2-40B4-BE49-F238E27FC236}">
                  <a16:creationId xmlns:a16="http://schemas.microsoft.com/office/drawing/2014/main" id="{9D424214-34D5-49E3-8B4A-E913829F8EA4}"/>
                </a:ext>
              </a:extLst>
            </p:cNvPr>
            <p:cNvSpPr/>
            <p:nvPr/>
          </p:nvSpPr>
          <p:spPr>
            <a:xfrm>
              <a:off x="6066473" y="3059430"/>
              <a:ext cx="66675" cy="95250"/>
            </a:xfrm>
            <a:custGeom>
              <a:avLst/>
              <a:gdLst>
                <a:gd name="connsiteX0" fmla="*/ 0 w 66675"/>
                <a:gd name="connsiteY0" fmla="*/ 25718 h 95250"/>
                <a:gd name="connsiteX1" fmla="*/ 7620 w 66675"/>
                <a:gd name="connsiteY1" fmla="*/ 6668 h 95250"/>
                <a:gd name="connsiteX2" fmla="*/ 37148 w 66675"/>
                <a:gd name="connsiteY2" fmla="*/ 0 h 95250"/>
                <a:gd name="connsiteX3" fmla="*/ 66675 w 66675"/>
                <a:gd name="connsiteY3" fmla="*/ 6668 h 95250"/>
                <a:gd name="connsiteX4" fmla="*/ 74295 w 66675"/>
                <a:gd name="connsiteY4" fmla="*/ 25718 h 95250"/>
                <a:gd name="connsiteX5" fmla="*/ 74295 w 66675"/>
                <a:gd name="connsiteY5" fmla="*/ 72390 h 95250"/>
                <a:gd name="connsiteX6" fmla="*/ 66675 w 66675"/>
                <a:gd name="connsiteY6" fmla="*/ 92393 h 95250"/>
                <a:gd name="connsiteX7" fmla="*/ 37148 w 66675"/>
                <a:gd name="connsiteY7" fmla="*/ 99060 h 95250"/>
                <a:gd name="connsiteX8" fmla="*/ 7620 w 66675"/>
                <a:gd name="connsiteY8" fmla="*/ 92393 h 95250"/>
                <a:gd name="connsiteX9" fmla="*/ 0 w 66675"/>
                <a:gd name="connsiteY9" fmla="*/ 72390 h 95250"/>
                <a:gd name="connsiteX10" fmla="*/ 0 w 66675"/>
                <a:gd name="connsiteY10" fmla="*/ 25718 h 95250"/>
                <a:gd name="connsiteX11" fmla="*/ 53340 w 66675"/>
                <a:gd name="connsiteY11" fmla="*/ 24765 h 95250"/>
                <a:gd name="connsiteX12" fmla="*/ 41910 w 66675"/>
                <a:gd name="connsiteY12" fmla="*/ 9525 h 95250"/>
                <a:gd name="connsiteX13" fmla="*/ 37148 w 66675"/>
                <a:gd name="connsiteY13" fmla="*/ 9525 h 95250"/>
                <a:gd name="connsiteX14" fmla="*/ 30480 w 66675"/>
                <a:gd name="connsiteY14" fmla="*/ 10477 h 95250"/>
                <a:gd name="connsiteX15" fmla="*/ 24765 w 66675"/>
                <a:gd name="connsiteY15" fmla="*/ 14288 h 95250"/>
                <a:gd name="connsiteX16" fmla="*/ 21907 w 66675"/>
                <a:gd name="connsiteY16" fmla="*/ 24765 h 95250"/>
                <a:gd name="connsiteX17" fmla="*/ 21907 w 66675"/>
                <a:gd name="connsiteY17" fmla="*/ 72390 h 95250"/>
                <a:gd name="connsiteX18" fmla="*/ 21907 w 66675"/>
                <a:gd name="connsiteY18" fmla="*/ 72390 h 95250"/>
                <a:gd name="connsiteX19" fmla="*/ 27623 w 66675"/>
                <a:gd name="connsiteY19" fmla="*/ 87630 h 95250"/>
                <a:gd name="connsiteX20" fmla="*/ 35242 w 66675"/>
                <a:gd name="connsiteY20" fmla="*/ 88582 h 95250"/>
                <a:gd name="connsiteX21" fmla="*/ 41910 w 66675"/>
                <a:gd name="connsiteY21" fmla="*/ 88582 h 95250"/>
                <a:gd name="connsiteX22" fmla="*/ 46673 w 66675"/>
                <a:gd name="connsiteY22" fmla="*/ 87630 h 95250"/>
                <a:gd name="connsiteX23" fmla="*/ 53340 w 66675"/>
                <a:gd name="connsiteY23" fmla="*/ 72390 h 95250"/>
                <a:gd name="connsiteX24" fmla="*/ 53340 w 66675"/>
                <a:gd name="connsiteY24" fmla="*/ 72390 h 95250"/>
                <a:gd name="connsiteX25" fmla="*/ 53340 w 66675"/>
                <a:gd name="connsiteY25" fmla="*/ 247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8"/>
                  </a:moveTo>
                  <a:cubicBezTo>
                    <a:pt x="0" y="17145"/>
                    <a:pt x="2857" y="10477"/>
                    <a:pt x="7620" y="6668"/>
                  </a:cubicBezTo>
                  <a:cubicBezTo>
                    <a:pt x="12382" y="2857"/>
                    <a:pt x="22860" y="0"/>
                    <a:pt x="37148" y="0"/>
                  </a:cubicBezTo>
                  <a:cubicBezTo>
                    <a:pt x="51435" y="0"/>
                    <a:pt x="60960" y="1905"/>
                    <a:pt x="66675" y="6668"/>
                  </a:cubicBezTo>
                  <a:cubicBezTo>
                    <a:pt x="72390" y="10477"/>
                    <a:pt x="74295" y="17145"/>
                    <a:pt x="74295" y="25718"/>
                  </a:cubicBezTo>
                  <a:lnTo>
                    <a:pt x="74295" y="72390"/>
                  </a:lnTo>
                  <a:cubicBezTo>
                    <a:pt x="74295" y="80963"/>
                    <a:pt x="71438" y="87630"/>
                    <a:pt x="66675" y="92393"/>
                  </a:cubicBezTo>
                  <a:cubicBezTo>
                    <a:pt x="61913" y="97155"/>
                    <a:pt x="51435" y="99060"/>
                    <a:pt x="37148" y="99060"/>
                  </a:cubicBezTo>
                  <a:cubicBezTo>
                    <a:pt x="22860" y="99060"/>
                    <a:pt x="12382" y="97155"/>
                    <a:pt x="7620" y="92393"/>
                  </a:cubicBezTo>
                  <a:cubicBezTo>
                    <a:pt x="2857" y="87630"/>
                    <a:pt x="0" y="80963"/>
                    <a:pt x="0" y="72390"/>
                  </a:cubicBezTo>
                  <a:lnTo>
                    <a:pt x="0" y="25718"/>
                  </a:lnTo>
                  <a:close/>
                  <a:moveTo>
                    <a:pt x="53340" y="24765"/>
                  </a:moveTo>
                  <a:cubicBezTo>
                    <a:pt x="53340" y="15240"/>
                    <a:pt x="49530" y="10477"/>
                    <a:pt x="41910" y="9525"/>
                  </a:cubicBezTo>
                  <a:cubicBezTo>
                    <a:pt x="40957" y="9525"/>
                    <a:pt x="39052" y="9525"/>
                    <a:pt x="37148" y="9525"/>
                  </a:cubicBezTo>
                  <a:cubicBezTo>
                    <a:pt x="35242" y="9525"/>
                    <a:pt x="32385" y="9525"/>
                    <a:pt x="30480" y="10477"/>
                  </a:cubicBezTo>
                  <a:cubicBezTo>
                    <a:pt x="28575" y="10477"/>
                    <a:pt x="26670" y="12382"/>
                    <a:pt x="24765" y="14288"/>
                  </a:cubicBezTo>
                  <a:cubicBezTo>
                    <a:pt x="22860" y="16193"/>
                    <a:pt x="21907" y="20002"/>
                    <a:pt x="21907" y="24765"/>
                  </a:cubicBezTo>
                  <a:lnTo>
                    <a:pt x="21907" y="72390"/>
                  </a:lnTo>
                  <a:cubicBezTo>
                    <a:pt x="21907" y="72390"/>
                    <a:pt x="21907" y="72390"/>
                    <a:pt x="21907" y="72390"/>
                  </a:cubicBezTo>
                  <a:cubicBezTo>
                    <a:pt x="21907" y="80963"/>
                    <a:pt x="23813" y="86677"/>
                    <a:pt x="27623" y="87630"/>
                  </a:cubicBezTo>
                  <a:cubicBezTo>
                    <a:pt x="29527" y="88582"/>
                    <a:pt x="32385" y="88582"/>
                    <a:pt x="35242" y="88582"/>
                  </a:cubicBezTo>
                  <a:cubicBezTo>
                    <a:pt x="38100" y="88582"/>
                    <a:pt x="40005" y="88582"/>
                    <a:pt x="41910" y="88582"/>
                  </a:cubicBezTo>
                  <a:cubicBezTo>
                    <a:pt x="42863" y="88582"/>
                    <a:pt x="44767" y="88582"/>
                    <a:pt x="46673" y="87630"/>
                  </a:cubicBezTo>
                  <a:cubicBezTo>
                    <a:pt x="51435" y="85725"/>
                    <a:pt x="53340" y="80963"/>
                    <a:pt x="53340" y="72390"/>
                  </a:cubicBezTo>
                  <a:cubicBezTo>
                    <a:pt x="53340" y="72390"/>
                    <a:pt x="53340" y="72390"/>
                    <a:pt x="53340" y="72390"/>
                  </a:cubicBezTo>
                  <a:lnTo>
                    <a:pt x="53340" y="24765"/>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2" name="Freeform: Shape 151">
              <a:extLst>
                <a:ext uri="{FF2B5EF4-FFF2-40B4-BE49-F238E27FC236}">
                  <a16:creationId xmlns:a16="http://schemas.microsoft.com/office/drawing/2014/main" id="{50A9EABF-AE61-417F-8F49-BC71407B97D2}"/>
                </a:ext>
              </a:extLst>
            </p:cNvPr>
            <p:cNvSpPr/>
            <p:nvPr/>
          </p:nvSpPr>
          <p:spPr>
            <a:xfrm>
              <a:off x="6176963" y="3059430"/>
              <a:ext cx="66675" cy="95250"/>
            </a:xfrm>
            <a:custGeom>
              <a:avLst/>
              <a:gdLst>
                <a:gd name="connsiteX0" fmla="*/ 0 w 66675"/>
                <a:gd name="connsiteY0" fmla="*/ 25718 h 95250"/>
                <a:gd name="connsiteX1" fmla="*/ 7620 w 66675"/>
                <a:gd name="connsiteY1" fmla="*/ 6668 h 95250"/>
                <a:gd name="connsiteX2" fmla="*/ 22860 w 66675"/>
                <a:gd name="connsiteY2" fmla="*/ 0 h 95250"/>
                <a:gd name="connsiteX3" fmla="*/ 66675 w 66675"/>
                <a:gd name="connsiteY3" fmla="*/ 6668 h 95250"/>
                <a:gd name="connsiteX4" fmla="*/ 74295 w 66675"/>
                <a:gd name="connsiteY4" fmla="*/ 25718 h 95250"/>
                <a:gd name="connsiteX5" fmla="*/ 74295 w 66675"/>
                <a:gd name="connsiteY5" fmla="*/ 72390 h 95250"/>
                <a:gd name="connsiteX6" fmla="*/ 66675 w 66675"/>
                <a:gd name="connsiteY6" fmla="*/ 92393 h 95250"/>
                <a:gd name="connsiteX7" fmla="*/ 37148 w 66675"/>
                <a:gd name="connsiteY7" fmla="*/ 99060 h 95250"/>
                <a:gd name="connsiteX8" fmla="*/ 7620 w 66675"/>
                <a:gd name="connsiteY8" fmla="*/ 92393 h 95250"/>
                <a:gd name="connsiteX9" fmla="*/ 0 w 66675"/>
                <a:gd name="connsiteY9" fmla="*/ 72390 h 95250"/>
                <a:gd name="connsiteX10" fmla="*/ 0 w 66675"/>
                <a:gd name="connsiteY10" fmla="*/ 25718 h 95250"/>
                <a:gd name="connsiteX11" fmla="*/ 52388 w 66675"/>
                <a:gd name="connsiteY11" fmla="*/ 24765 h 95250"/>
                <a:gd name="connsiteX12" fmla="*/ 40958 w 66675"/>
                <a:gd name="connsiteY12" fmla="*/ 9525 h 95250"/>
                <a:gd name="connsiteX13" fmla="*/ 36195 w 66675"/>
                <a:gd name="connsiteY13" fmla="*/ 9525 h 95250"/>
                <a:gd name="connsiteX14" fmla="*/ 29527 w 66675"/>
                <a:gd name="connsiteY14" fmla="*/ 10477 h 95250"/>
                <a:gd name="connsiteX15" fmla="*/ 23813 w 66675"/>
                <a:gd name="connsiteY15" fmla="*/ 14288 h 95250"/>
                <a:gd name="connsiteX16" fmla="*/ 20955 w 66675"/>
                <a:gd name="connsiteY16" fmla="*/ 24765 h 95250"/>
                <a:gd name="connsiteX17" fmla="*/ 20955 w 66675"/>
                <a:gd name="connsiteY17" fmla="*/ 72390 h 95250"/>
                <a:gd name="connsiteX18" fmla="*/ 20955 w 66675"/>
                <a:gd name="connsiteY18" fmla="*/ 72390 h 95250"/>
                <a:gd name="connsiteX19" fmla="*/ 26670 w 66675"/>
                <a:gd name="connsiteY19" fmla="*/ 87630 h 95250"/>
                <a:gd name="connsiteX20" fmla="*/ 34290 w 66675"/>
                <a:gd name="connsiteY20" fmla="*/ 88582 h 95250"/>
                <a:gd name="connsiteX21" fmla="*/ 40958 w 66675"/>
                <a:gd name="connsiteY21" fmla="*/ 88582 h 95250"/>
                <a:gd name="connsiteX22" fmla="*/ 45720 w 66675"/>
                <a:gd name="connsiteY22" fmla="*/ 87630 h 95250"/>
                <a:gd name="connsiteX23" fmla="*/ 52388 w 66675"/>
                <a:gd name="connsiteY23" fmla="*/ 72390 h 95250"/>
                <a:gd name="connsiteX24" fmla="*/ 52388 w 66675"/>
                <a:gd name="connsiteY24" fmla="*/ 72390 h 95250"/>
                <a:gd name="connsiteX25" fmla="*/ 52388 w 66675"/>
                <a:gd name="connsiteY25" fmla="*/ 2476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75" h="95250">
                  <a:moveTo>
                    <a:pt x="0" y="25718"/>
                  </a:moveTo>
                  <a:cubicBezTo>
                    <a:pt x="0" y="17145"/>
                    <a:pt x="2858" y="10477"/>
                    <a:pt x="7620" y="6668"/>
                  </a:cubicBezTo>
                  <a:cubicBezTo>
                    <a:pt x="12383" y="2857"/>
                    <a:pt x="8573" y="0"/>
                    <a:pt x="22860" y="0"/>
                  </a:cubicBezTo>
                  <a:cubicBezTo>
                    <a:pt x="37148" y="0"/>
                    <a:pt x="60960" y="1905"/>
                    <a:pt x="66675" y="6668"/>
                  </a:cubicBezTo>
                  <a:cubicBezTo>
                    <a:pt x="72390" y="10477"/>
                    <a:pt x="74295" y="17145"/>
                    <a:pt x="74295" y="25718"/>
                  </a:cubicBezTo>
                  <a:lnTo>
                    <a:pt x="74295" y="72390"/>
                  </a:lnTo>
                  <a:cubicBezTo>
                    <a:pt x="74295" y="80963"/>
                    <a:pt x="71438" y="87630"/>
                    <a:pt x="66675" y="92393"/>
                  </a:cubicBezTo>
                  <a:cubicBezTo>
                    <a:pt x="61913" y="97155"/>
                    <a:pt x="51435" y="99060"/>
                    <a:pt x="37148" y="99060"/>
                  </a:cubicBezTo>
                  <a:cubicBezTo>
                    <a:pt x="22860" y="99060"/>
                    <a:pt x="12383" y="97155"/>
                    <a:pt x="7620" y="92393"/>
                  </a:cubicBezTo>
                  <a:cubicBezTo>
                    <a:pt x="2858" y="87630"/>
                    <a:pt x="0" y="80963"/>
                    <a:pt x="0" y="72390"/>
                  </a:cubicBezTo>
                  <a:lnTo>
                    <a:pt x="0" y="25718"/>
                  </a:lnTo>
                  <a:close/>
                  <a:moveTo>
                    <a:pt x="52388" y="24765"/>
                  </a:moveTo>
                  <a:cubicBezTo>
                    <a:pt x="52388" y="15240"/>
                    <a:pt x="48577" y="10477"/>
                    <a:pt x="40958" y="9525"/>
                  </a:cubicBezTo>
                  <a:cubicBezTo>
                    <a:pt x="40005" y="9525"/>
                    <a:pt x="38100" y="9525"/>
                    <a:pt x="36195" y="9525"/>
                  </a:cubicBezTo>
                  <a:cubicBezTo>
                    <a:pt x="34290" y="9525"/>
                    <a:pt x="31433" y="9525"/>
                    <a:pt x="29527" y="10477"/>
                  </a:cubicBezTo>
                  <a:cubicBezTo>
                    <a:pt x="27623" y="10477"/>
                    <a:pt x="25717" y="12382"/>
                    <a:pt x="23813" y="14288"/>
                  </a:cubicBezTo>
                  <a:cubicBezTo>
                    <a:pt x="21908" y="16193"/>
                    <a:pt x="20955" y="20002"/>
                    <a:pt x="20955" y="24765"/>
                  </a:cubicBezTo>
                  <a:lnTo>
                    <a:pt x="20955" y="72390"/>
                  </a:lnTo>
                  <a:cubicBezTo>
                    <a:pt x="20955" y="72390"/>
                    <a:pt x="20955" y="72390"/>
                    <a:pt x="20955" y="72390"/>
                  </a:cubicBezTo>
                  <a:cubicBezTo>
                    <a:pt x="20955" y="80963"/>
                    <a:pt x="22860" y="86677"/>
                    <a:pt x="26670" y="87630"/>
                  </a:cubicBezTo>
                  <a:cubicBezTo>
                    <a:pt x="28575" y="88582"/>
                    <a:pt x="31433" y="88582"/>
                    <a:pt x="34290" y="88582"/>
                  </a:cubicBezTo>
                  <a:cubicBezTo>
                    <a:pt x="37148" y="88582"/>
                    <a:pt x="39052" y="88582"/>
                    <a:pt x="40958" y="88582"/>
                  </a:cubicBezTo>
                  <a:cubicBezTo>
                    <a:pt x="41910" y="88582"/>
                    <a:pt x="43815" y="88582"/>
                    <a:pt x="45720" y="87630"/>
                  </a:cubicBezTo>
                  <a:cubicBezTo>
                    <a:pt x="50483" y="85725"/>
                    <a:pt x="52388" y="80963"/>
                    <a:pt x="52388" y="72390"/>
                  </a:cubicBezTo>
                  <a:cubicBezTo>
                    <a:pt x="52388" y="72390"/>
                    <a:pt x="52388" y="72390"/>
                    <a:pt x="52388" y="72390"/>
                  </a:cubicBezTo>
                  <a:lnTo>
                    <a:pt x="52388" y="24765"/>
                  </a:ln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3" name="Freeform: Shape 152">
              <a:extLst>
                <a:ext uri="{FF2B5EF4-FFF2-40B4-BE49-F238E27FC236}">
                  <a16:creationId xmlns:a16="http://schemas.microsoft.com/office/drawing/2014/main" id="{6A9B3206-7CA3-42DC-A26C-E59B4A23D527}"/>
                </a:ext>
              </a:extLst>
            </p:cNvPr>
            <p:cNvSpPr/>
            <p:nvPr/>
          </p:nvSpPr>
          <p:spPr>
            <a:xfrm>
              <a:off x="6266498" y="3060382"/>
              <a:ext cx="38100" cy="95250"/>
            </a:xfrm>
            <a:custGeom>
              <a:avLst/>
              <a:gdLst>
                <a:gd name="connsiteX0" fmla="*/ 29527 w 38100"/>
                <a:gd name="connsiteY0" fmla="*/ 0 h 95250"/>
                <a:gd name="connsiteX1" fmla="*/ 44767 w 38100"/>
                <a:gd name="connsiteY1" fmla="*/ 0 h 95250"/>
                <a:gd name="connsiteX2" fmla="*/ 44767 w 38100"/>
                <a:gd name="connsiteY2" fmla="*/ 97155 h 95250"/>
                <a:gd name="connsiteX3" fmla="*/ 22860 w 38100"/>
                <a:gd name="connsiteY3" fmla="*/ 97155 h 95250"/>
                <a:gd name="connsiteX4" fmla="*/ 22860 w 38100"/>
                <a:gd name="connsiteY4" fmla="*/ 15240 h 95250"/>
                <a:gd name="connsiteX5" fmla="*/ 12382 w 38100"/>
                <a:gd name="connsiteY5" fmla="*/ 19050 h 95250"/>
                <a:gd name="connsiteX6" fmla="*/ 0 w 38100"/>
                <a:gd name="connsiteY6" fmla="*/ 20003 h 95250"/>
                <a:gd name="connsiteX7" fmla="*/ 0 w 38100"/>
                <a:gd name="connsiteY7" fmla="*/ 12382 h 95250"/>
                <a:gd name="connsiteX8" fmla="*/ 17145 w 38100"/>
                <a:gd name="connsiteY8" fmla="*/ 8573 h 95250"/>
                <a:gd name="connsiteX9" fmla="*/ 29527 w 38100"/>
                <a:gd name="connsiteY9"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95250">
                  <a:moveTo>
                    <a:pt x="29527" y="0"/>
                  </a:moveTo>
                  <a:lnTo>
                    <a:pt x="44767" y="0"/>
                  </a:lnTo>
                  <a:lnTo>
                    <a:pt x="44767" y="97155"/>
                  </a:lnTo>
                  <a:lnTo>
                    <a:pt x="22860" y="97155"/>
                  </a:lnTo>
                  <a:lnTo>
                    <a:pt x="22860" y="15240"/>
                  </a:lnTo>
                  <a:cubicBezTo>
                    <a:pt x="20002" y="17145"/>
                    <a:pt x="17145" y="18098"/>
                    <a:pt x="12382" y="19050"/>
                  </a:cubicBezTo>
                  <a:cubicBezTo>
                    <a:pt x="7620" y="20003"/>
                    <a:pt x="3810" y="20003"/>
                    <a:pt x="0" y="20003"/>
                  </a:cubicBezTo>
                  <a:lnTo>
                    <a:pt x="0" y="12382"/>
                  </a:lnTo>
                  <a:cubicBezTo>
                    <a:pt x="5715" y="12382"/>
                    <a:pt x="11430" y="10478"/>
                    <a:pt x="17145" y="8573"/>
                  </a:cubicBezTo>
                  <a:cubicBezTo>
                    <a:pt x="22860" y="5715"/>
                    <a:pt x="26670" y="2857"/>
                    <a:pt x="29527" y="0"/>
                  </a:cubicBezTo>
                  <a:close/>
                </a:path>
              </a:pathLst>
            </a:custGeom>
            <a:solidFill>
              <a:srgbClr val="3C6C8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4" name="Freeform: Shape 153">
              <a:extLst>
                <a:ext uri="{FF2B5EF4-FFF2-40B4-BE49-F238E27FC236}">
                  <a16:creationId xmlns:a16="http://schemas.microsoft.com/office/drawing/2014/main" id="{8DE7DE7B-F805-4288-B13E-203793BA22F2}"/>
                </a:ext>
              </a:extLst>
            </p:cNvPr>
            <p:cNvSpPr/>
            <p:nvPr/>
          </p:nvSpPr>
          <p:spPr>
            <a:xfrm>
              <a:off x="6225166" y="3020935"/>
              <a:ext cx="104775" cy="76200"/>
            </a:xfrm>
            <a:custGeom>
              <a:avLst/>
              <a:gdLst>
                <a:gd name="connsiteX0" fmla="*/ 374 w 104775"/>
                <a:gd name="connsiteY0" fmla="*/ 28017 h 76200"/>
                <a:gd name="connsiteX1" fmla="*/ 14661 w 104775"/>
                <a:gd name="connsiteY1" fmla="*/ 1347 h 76200"/>
                <a:gd name="connsiteX2" fmla="*/ 19424 w 104775"/>
                <a:gd name="connsiteY2" fmla="*/ 395 h 76200"/>
                <a:gd name="connsiteX3" fmla="*/ 102291 w 104775"/>
                <a:gd name="connsiteY3" fmla="*/ 42305 h 76200"/>
                <a:gd name="connsiteX4" fmla="*/ 105149 w 104775"/>
                <a:gd name="connsiteY4" fmla="*/ 47067 h 76200"/>
                <a:gd name="connsiteX5" fmla="*/ 88004 w 104775"/>
                <a:gd name="connsiteY5" fmla="*/ 78500 h 76200"/>
                <a:gd name="connsiteX6" fmla="*/ 82289 w 104775"/>
                <a:gd name="connsiteY6" fmla="*/ 78500 h 76200"/>
                <a:gd name="connsiteX7" fmla="*/ 2279 w 104775"/>
                <a:gd name="connsiteY7" fmla="*/ 31827 h 76200"/>
                <a:gd name="connsiteX8" fmla="*/ 374 w 104775"/>
                <a:gd name="connsiteY8" fmla="*/ 280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76200">
                  <a:moveTo>
                    <a:pt x="374" y="28017"/>
                  </a:moveTo>
                  <a:lnTo>
                    <a:pt x="14661" y="1347"/>
                  </a:lnTo>
                  <a:cubicBezTo>
                    <a:pt x="15614" y="395"/>
                    <a:pt x="17519" y="-558"/>
                    <a:pt x="19424" y="395"/>
                  </a:cubicBezTo>
                  <a:lnTo>
                    <a:pt x="102291" y="42305"/>
                  </a:lnTo>
                  <a:cubicBezTo>
                    <a:pt x="104196" y="43257"/>
                    <a:pt x="106101" y="45162"/>
                    <a:pt x="105149" y="47067"/>
                  </a:cubicBezTo>
                  <a:lnTo>
                    <a:pt x="88004" y="78500"/>
                  </a:lnTo>
                  <a:cubicBezTo>
                    <a:pt x="87051" y="79452"/>
                    <a:pt x="85146" y="80405"/>
                    <a:pt x="82289" y="78500"/>
                  </a:cubicBezTo>
                  <a:lnTo>
                    <a:pt x="2279" y="31827"/>
                  </a:lnTo>
                  <a:cubicBezTo>
                    <a:pt x="374" y="30875"/>
                    <a:pt x="-579" y="28970"/>
                    <a:pt x="374" y="28017"/>
                  </a:cubicBezTo>
                  <a:close/>
                </a:path>
              </a:pathLst>
            </a:custGeom>
            <a:solidFill>
              <a:srgbClr val="B1BAC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5" name="Freeform: Shape 154">
              <a:extLst>
                <a:ext uri="{FF2B5EF4-FFF2-40B4-BE49-F238E27FC236}">
                  <a16:creationId xmlns:a16="http://schemas.microsoft.com/office/drawing/2014/main" id="{16EBB0B7-AE5B-4CF9-9E8C-BCC32DAF8847}"/>
                </a:ext>
              </a:extLst>
            </p:cNvPr>
            <p:cNvSpPr/>
            <p:nvPr/>
          </p:nvSpPr>
          <p:spPr>
            <a:xfrm>
              <a:off x="6299478" y="3056811"/>
              <a:ext cx="47625" cy="57150"/>
            </a:xfrm>
            <a:custGeom>
              <a:avLst/>
              <a:gdLst>
                <a:gd name="connsiteX0" fmla="*/ 357 w 47625"/>
                <a:gd name="connsiteY0" fmla="*/ 38814 h 57150"/>
                <a:gd name="connsiteX1" fmla="*/ 21312 w 47625"/>
                <a:gd name="connsiteY1" fmla="*/ 714 h 57150"/>
                <a:gd name="connsiteX2" fmla="*/ 27027 w 47625"/>
                <a:gd name="connsiteY2" fmla="*/ 714 h 57150"/>
                <a:gd name="connsiteX3" fmla="*/ 50840 w 47625"/>
                <a:gd name="connsiteY3" fmla="*/ 14049 h 57150"/>
                <a:gd name="connsiteX4" fmla="*/ 53697 w 47625"/>
                <a:gd name="connsiteY4" fmla="*/ 18812 h 57150"/>
                <a:gd name="connsiteX5" fmla="*/ 32742 w 47625"/>
                <a:gd name="connsiteY5" fmla="*/ 56912 h 57150"/>
                <a:gd name="connsiteX6" fmla="*/ 27027 w 47625"/>
                <a:gd name="connsiteY6" fmla="*/ 56912 h 57150"/>
                <a:gd name="connsiteX7" fmla="*/ 3215 w 47625"/>
                <a:gd name="connsiteY7" fmla="*/ 43577 h 57150"/>
                <a:gd name="connsiteX8" fmla="*/ 357 w 47625"/>
                <a:gd name="connsiteY8" fmla="*/ 3881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57150">
                  <a:moveTo>
                    <a:pt x="357" y="38814"/>
                  </a:moveTo>
                  <a:lnTo>
                    <a:pt x="21312" y="714"/>
                  </a:lnTo>
                  <a:cubicBezTo>
                    <a:pt x="22265" y="-238"/>
                    <a:pt x="24170" y="-238"/>
                    <a:pt x="27027" y="714"/>
                  </a:cubicBezTo>
                  <a:lnTo>
                    <a:pt x="50840" y="14049"/>
                  </a:lnTo>
                  <a:cubicBezTo>
                    <a:pt x="52745" y="15002"/>
                    <a:pt x="54650" y="17859"/>
                    <a:pt x="53697" y="18812"/>
                  </a:cubicBezTo>
                  <a:lnTo>
                    <a:pt x="32742" y="56912"/>
                  </a:lnTo>
                  <a:cubicBezTo>
                    <a:pt x="31790" y="57864"/>
                    <a:pt x="29885" y="57864"/>
                    <a:pt x="27027" y="56912"/>
                  </a:cubicBezTo>
                  <a:lnTo>
                    <a:pt x="3215" y="43577"/>
                  </a:lnTo>
                  <a:cubicBezTo>
                    <a:pt x="357" y="42624"/>
                    <a:pt x="-595" y="40719"/>
                    <a:pt x="357" y="38814"/>
                  </a:cubicBezTo>
                  <a:close/>
                </a:path>
              </a:pathLst>
            </a:custGeom>
            <a:solidFill>
              <a:srgbClr val="788F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6" name="Freeform: Shape 155">
              <a:extLst>
                <a:ext uri="{FF2B5EF4-FFF2-40B4-BE49-F238E27FC236}">
                  <a16:creationId xmlns:a16="http://schemas.microsoft.com/office/drawing/2014/main" id="{2F0ECD4E-7050-4ADD-B042-43367EB7A432}"/>
                </a:ext>
              </a:extLst>
            </p:cNvPr>
            <p:cNvSpPr/>
            <p:nvPr/>
          </p:nvSpPr>
          <p:spPr>
            <a:xfrm>
              <a:off x="6303411" y="3057049"/>
              <a:ext cx="161925" cy="123825"/>
            </a:xfrm>
            <a:custGeom>
              <a:avLst/>
              <a:gdLst>
                <a:gd name="connsiteX0" fmla="*/ 234 w 161925"/>
                <a:gd name="connsiteY0" fmla="*/ 44291 h 123825"/>
                <a:gd name="connsiteX1" fmla="*/ 23094 w 161925"/>
                <a:gd name="connsiteY1" fmla="*/ 1429 h 123825"/>
                <a:gd name="connsiteX2" fmla="*/ 32619 w 161925"/>
                <a:gd name="connsiteY2" fmla="*/ 1429 h 123825"/>
                <a:gd name="connsiteX3" fmla="*/ 160254 w 161925"/>
                <a:gd name="connsiteY3" fmla="*/ 66199 h 123825"/>
                <a:gd name="connsiteX4" fmla="*/ 167874 w 161925"/>
                <a:gd name="connsiteY4" fmla="*/ 75724 h 123825"/>
                <a:gd name="connsiteX5" fmla="*/ 141204 w 161925"/>
                <a:gd name="connsiteY5" fmla="*/ 125254 h 123825"/>
                <a:gd name="connsiteX6" fmla="*/ 129774 w 161925"/>
                <a:gd name="connsiteY6" fmla="*/ 124301 h 123825"/>
                <a:gd name="connsiteX7" fmla="*/ 6901 w 161925"/>
                <a:gd name="connsiteY7" fmla="*/ 51911 h 123825"/>
                <a:gd name="connsiteX8" fmla="*/ 234 w 161925"/>
                <a:gd name="connsiteY8" fmla="*/ 4429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23825">
                  <a:moveTo>
                    <a:pt x="234" y="44291"/>
                  </a:moveTo>
                  <a:lnTo>
                    <a:pt x="23094" y="1429"/>
                  </a:lnTo>
                  <a:cubicBezTo>
                    <a:pt x="24046" y="-476"/>
                    <a:pt x="27856" y="-476"/>
                    <a:pt x="32619" y="1429"/>
                  </a:cubicBezTo>
                  <a:lnTo>
                    <a:pt x="160254" y="66199"/>
                  </a:lnTo>
                  <a:cubicBezTo>
                    <a:pt x="165969" y="69056"/>
                    <a:pt x="168826" y="72866"/>
                    <a:pt x="167874" y="75724"/>
                  </a:cubicBezTo>
                  <a:lnTo>
                    <a:pt x="141204" y="125254"/>
                  </a:lnTo>
                  <a:cubicBezTo>
                    <a:pt x="140251" y="127159"/>
                    <a:pt x="134536" y="127159"/>
                    <a:pt x="129774" y="124301"/>
                  </a:cubicBezTo>
                  <a:lnTo>
                    <a:pt x="6901" y="51911"/>
                  </a:lnTo>
                  <a:cubicBezTo>
                    <a:pt x="1186" y="50006"/>
                    <a:pt x="-719" y="46196"/>
                    <a:pt x="234" y="44291"/>
                  </a:cubicBezTo>
                  <a:close/>
                </a:path>
              </a:pathLst>
            </a:custGeom>
            <a:solidFill>
              <a:srgbClr val="F62F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7" name="Freeform: Shape 156">
              <a:extLst>
                <a:ext uri="{FF2B5EF4-FFF2-40B4-BE49-F238E27FC236}">
                  <a16:creationId xmlns:a16="http://schemas.microsoft.com/office/drawing/2014/main" id="{F0EF407A-8C77-4ECC-893C-287D38D57BB2}"/>
                </a:ext>
              </a:extLst>
            </p:cNvPr>
            <p:cNvSpPr/>
            <p:nvPr/>
          </p:nvSpPr>
          <p:spPr>
            <a:xfrm>
              <a:off x="6252210" y="3034665"/>
              <a:ext cx="57150" cy="47625"/>
            </a:xfrm>
            <a:custGeom>
              <a:avLst/>
              <a:gdLst>
                <a:gd name="connsiteX0" fmla="*/ 18098 w 57150"/>
                <a:gd name="connsiteY0" fmla="*/ 0 h 47625"/>
                <a:gd name="connsiteX1" fmla="*/ 0 w 57150"/>
                <a:gd name="connsiteY1" fmla="*/ 32385 h 47625"/>
                <a:gd name="connsiteX2" fmla="*/ 3810 w 57150"/>
                <a:gd name="connsiteY2" fmla="*/ 35243 h 47625"/>
                <a:gd name="connsiteX3" fmla="*/ 33338 w 57150"/>
                <a:gd name="connsiteY3" fmla="*/ 52388 h 47625"/>
                <a:gd name="connsiteX4" fmla="*/ 37148 w 57150"/>
                <a:gd name="connsiteY4" fmla="*/ 54293 h 47625"/>
                <a:gd name="connsiteX5" fmla="*/ 57150 w 57150"/>
                <a:gd name="connsiteY5" fmla="*/ 190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47625">
                  <a:moveTo>
                    <a:pt x="18098" y="0"/>
                  </a:moveTo>
                  <a:lnTo>
                    <a:pt x="0" y="32385"/>
                  </a:lnTo>
                  <a:lnTo>
                    <a:pt x="3810" y="35243"/>
                  </a:lnTo>
                  <a:lnTo>
                    <a:pt x="33338" y="52388"/>
                  </a:lnTo>
                  <a:lnTo>
                    <a:pt x="37148" y="54293"/>
                  </a:lnTo>
                  <a:lnTo>
                    <a:pt x="57150" y="19050"/>
                  </a:lnTo>
                  <a:close/>
                </a:path>
              </a:pathLst>
            </a:custGeom>
            <a:solidFill>
              <a:srgbClr val="788F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8" name="Freeform: Shape 157">
              <a:extLst>
                <a:ext uri="{FF2B5EF4-FFF2-40B4-BE49-F238E27FC236}">
                  <a16:creationId xmlns:a16="http://schemas.microsoft.com/office/drawing/2014/main" id="{B7462E1B-823A-42E5-A66E-5DAE8FB97E24}"/>
                </a:ext>
              </a:extLst>
            </p:cNvPr>
            <p:cNvSpPr/>
            <p:nvPr/>
          </p:nvSpPr>
          <p:spPr>
            <a:xfrm>
              <a:off x="6252805" y="3029277"/>
              <a:ext cx="47625" cy="57150"/>
            </a:xfrm>
            <a:custGeom>
              <a:avLst/>
              <a:gdLst>
                <a:gd name="connsiteX0" fmla="*/ 357 w 47625"/>
                <a:gd name="connsiteY0" fmla="*/ 46346 h 57150"/>
                <a:gd name="connsiteX1" fmla="*/ 25122 w 47625"/>
                <a:gd name="connsiteY1" fmla="*/ 1578 h 57150"/>
                <a:gd name="connsiteX2" fmla="*/ 30837 w 47625"/>
                <a:gd name="connsiteY2" fmla="*/ 626 h 57150"/>
                <a:gd name="connsiteX3" fmla="*/ 52745 w 47625"/>
                <a:gd name="connsiteY3" fmla="*/ 13008 h 57150"/>
                <a:gd name="connsiteX4" fmla="*/ 55602 w 47625"/>
                <a:gd name="connsiteY4" fmla="*/ 17771 h 57150"/>
                <a:gd name="connsiteX5" fmla="*/ 30837 w 47625"/>
                <a:gd name="connsiteY5" fmla="*/ 62538 h 57150"/>
                <a:gd name="connsiteX6" fmla="*/ 25122 w 47625"/>
                <a:gd name="connsiteY6" fmla="*/ 63491 h 57150"/>
                <a:gd name="connsiteX7" fmla="*/ 3215 w 47625"/>
                <a:gd name="connsiteY7" fmla="*/ 51108 h 57150"/>
                <a:gd name="connsiteX8" fmla="*/ 357 w 47625"/>
                <a:gd name="connsiteY8" fmla="*/ 4634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57150">
                  <a:moveTo>
                    <a:pt x="357" y="46346"/>
                  </a:moveTo>
                  <a:lnTo>
                    <a:pt x="25122" y="1578"/>
                  </a:lnTo>
                  <a:cubicBezTo>
                    <a:pt x="26075" y="-327"/>
                    <a:pt x="27980" y="-327"/>
                    <a:pt x="30837" y="626"/>
                  </a:cubicBezTo>
                  <a:lnTo>
                    <a:pt x="52745" y="13008"/>
                  </a:lnTo>
                  <a:cubicBezTo>
                    <a:pt x="54650" y="13961"/>
                    <a:pt x="55602" y="16818"/>
                    <a:pt x="55602" y="17771"/>
                  </a:cubicBezTo>
                  <a:lnTo>
                    <a:pt x="30837" y="62538"/>
                  </a:lnTo>
                  <a:cubicBezTo>
                    <a:pt x="29885" y="64443"/>
                    <a:pt x="27980" y="64443"/>
                    <a:pt x="25122" y="63491"/>
                  </a:cubicBezTo>
                  <a:lnTo>
                    <a:pt x="3215" y="51108"/>
                  </a:lnTo>
                  <a:cubicBezTo>
                    <a:pt x="357" y="50156"/>
                    <a:pt x="-595" y="47298"/>
                    <a:pt x="357" y="46346"/>
                  </a:cubicBezTo>
                  <a:close/>
                </a:path>
              </a:pathLst>
            </a:custGeom>
            <a:solidFill>
              <a:srgbClr val="F62F4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9" name="Freeform: Shape 158">
              <a:extLst>
                <a:ext uri="{FF2B5EF4-FFF2-40B4-BE49-F238E27FC236}">
                  <a16:creationId xmlns:a16="http://schemas.microsoft.com/office/drawing/2014/main" id="{3E3B5F03-7FB1-4ECE-BBD8-6F034CE3EB6D}"/>
                </a:ext>
              </a:extLst>
            </p:cNvPr>
            <p:cNvSpPr/>
            <p:nvPr/>
          </p:nvSpPr>
          <p:spPr>
            <a:xfrm>
              <a:off x="6228398" y="3024188"/>
              <a:ext cx="228600" cy="133350"/>
            </a:xfrm>
            <a:custGeom>
              <a:avLst/>
              <a:gdLst>
                <a:gd name="connsiteX0" fmla="*/ 10477 w 228600"/>
                <a:gd name="connsiteY0" fmla="*/ 0 h 133350"/>
                <a:gd name="connsiteX1" fmla="*/ 235268 w 228600"/>
                <a:gd name="connsiteY1" fmla="*/ 122873 h 133350"/>
                <a:gd name="connsiteX2" fmla="*/ 223837 w 228600"/>
                <a:gd name="connsiteY2" fmla="*/ 141923 h 133350"/>
                <a:gd name="connsiteX3" fmla="*/ 0 w 228600"/>
                <a:gd name="connsiteY3" fmla="*/ 19050 h 133350"/>
              </a:gdLst>
              <a:ahLst/>
              <a:cxnLst>
                <a:cxn ang="0">
                  <a:pos x="connsiteX0" y="connsiteY0"/>
                </a:cxn>
                <a:cxn ang="0">
                  <a:pos x="connsiteX1" y="connsiteY1"/>
                </a:cxn>
                <a:cxn ang="0">
                  <a:pos x="connsiteX2" y="connsiteY2"/>
                </a:cxn>
                <a:cxn ang="0">
                  <a:pos x="connsiteX3" y="connsiteY3"/>
                </a:cxn>
              </a:cxnLst>
              <a:rect l="l" t="t" r="r" b="b"/>
              <a:pathLst>
                <a:path w="228600" h="133350">
                  <a:moveTo>
                    <a:pt x="10477" y="0"/>
                  </a:moveTo>
                  <a:lnTo>
                    <a:pt x="235268" y="122873"/>
                  </a:lnTo>
                  <a:lnTo>
                    <a:pt x="223837" y="141923"/>
                  </a:lnTo>
                  <a:lnTo>
                    <a:pt x="0" y="19050"/>
                  </a:lnTo>
                  <a:close/>
                </a:path>
              </a:pathLst>
            </a:custGeom>
            <a:solidFill>
              <a:srgbClr val="B1BAC3">
                <a:alpha val="54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60" name="Freeform: Shape 159">
              <a:extLst>
                <a:ext uri="{FF2B5EF4-FFF2-40B4-BE49-F238E27FC236}">
                  <a16:creationId xmlns:a16="http://schemas.microsoft.com/office/drawing/2014/main" id="{BC212B18-C34A-466D-BD2A-DBF24411FEB8}"/>
                </a:ext>
              </a:extLst>
            </p:cNvPr>
            <p:cNvSpPr/>
            <p:nvPr/>
          </p:nvSpPr>
          <p:spPr>
            <a:xfrm>
              <a:off x="5902121" y="2759406"/>
              <a:ext cx="361950" cy="361950"/>
            </a:xfrm>
            <a:custGeom>
              <a:avLst/>
              <a:gdLst>
                <a:gd name="connsiteX0" fmla="*/ 254839 w 361950"/>
                <a:gd name="connsiteY0" fmla="*/ 352411 h 361950"/>
                <a:gd name="connsiteX1" fmla="*/ 352946 w 361950"/>
                <a:gd name="connsiteY1" fmla="*/ 112381 h 361950"/>
                <a:gd name="connsiteX2" fmla="*/ 112916 w 361950"/>
                <a:gd name="connsiteY2" fmla="*/ 14274 h 361950"/>
                <a:gd name="connsiteX3" fmla="*/ 14809 w 361950"/>
                <a:gd name="connsiteY3" fmla="*/ 255256 h 361950"/>
                <a:gd name="connsiteX4" fmla="*/ 254839 w 361950"/>
                <a:gd name="connsiteY4" fmla="*/ 352411 h 361950"/>
                <a:gd name="connsiteX5" fmla="*/ 244361 w 361950"/>
                <a:gd name="connsiteY5" fmla="*/ 328599 h 361950"/>
                <a:gd name="connsiteX6" fmla="*/ 38621 w 361950"/>
                <a:gd name="connsiteY6" fmla="*/ 244779 h 361950"/>
                <a:gd name="connsiteX7" fmla="*/ 122441 w 361950"/>
                <a:gd name="connsiteY7" fmla="*/ 39039 h 361950"/>
                <a:gd name="connsiteX8" fmla="*/ 328181 w 361950"/>
                <a:gd name="connsiteY8" fmla="*/ 122859 h 361950"/>
                <a:gd name="connsiteX9" fmla="*/ 244361 w 361950"/>
                <a:gd name="connsiteY9" fmla="*/ 32859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361950">
                  <a:moveTo>
                    <a:pt x="254839" y="352411"/>
                  </a:moveTo>
                  <a:cubicBezTo>
                    <a:pt x="348184" y="313359"/>
                    <a:pt x="391999" y="205726"/>
                    <a:pt x="352946" y="112381"/>
                  </a:cubicBezTo>
                  <a:cubicBezTo>
                    <a:pt x="313894" y="19036"/>
                    <a:pt x="206261" y="-24779"/>
                    <a:pt x="112916" y="14274"/>
                  </a:cubicBezTo>
                  <a:cubicBezTo>
                    <a:pt x="18619" y="54279"/>
                    <a:pt x="-25196" y="161911"/>
                    <a:pt x="14809" y="255256"/>
                  </a:cubicBezTo>
                  <a:cubicBezTo>
                    <a:pt x="53861" y="348601"/>
                    <a:pt x="161494" y="392416"/>
                    <a:pt x="254839" y="352411"/>
                  </a:cubicBezTo>
                  <a:close/>
                  <a:moveTo>
                    <a:pt x="244361" y="328599"/>
                  </a:moveTo>
                  <a:cubicBezTo>
                    <a:pt x="164351" y="361936"/>
                    <a:pt x="71959" y="324789"/>
                    <a:pt x="38621" y="244779"/>
                  </a:cubicBezTo>
                  <a:cubicBezTo>
                    <a:pt x="5284" y="164769"/>
                    <a:pt x="42431" y="72376"/>
                    <a:pt x="122441" y="39039"/>
                  </a:cubicBezTo>
                  <a:cubicBezTo>
                    <a:pt x="202451" y="5701"/>
                    <a:pt x="294844" y="42849"/>
                    <a:pt x="328181" y="122859"/>
                  </a:cubicBezTo>
                  <a:cubicBezTo>
                    <a:pt x="361519" y="201916"/>
                    <a:pt x="324371" y="294309"/>
                    <a:pt x="244361" y="3285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61" name="Freeform: Shape 160">
              <a:extLst>
                <a:ext uri="{FF2B5EF4-FFF2-40B4-BE49-F238E27FC236}">
                  <a16:creationId xmlns:a16="http://schemas.microsoft.com/office/drawing/2014/main" id="{4796828E-9059-4DC0-B784-09374FC902F6}"/>
                </a:ext>
              </a:extLst>
            </p:cNvPr>
            <p:cNvSpPr/>
            <p:nvPr/>
          </p:nvSpPr>
          <p:spPr>
            <a:xfrm>
              <a:off x="5922035" y="2785467"/>
              <a:ext cx="323850" cy="323850"/>
            </a:xfrm>
            <a:custGeom>
              <a:avLst/>
              <a:gdLst>
                <a:gd name="connsiteX0" fmla="*/ 222543 w 323850"/>
                <a:gd name="connsiteY0" fmla="*/ 296823 h 323850"/>
                <a:gd name="connsiteX1" fmla="*/ 303505 w 323850"/>
                <a:gd name="connsiteY1" fmla="*/ 97750 h 323850"/>
                <a:gd name="connsiteX2" fmla="*/ 104433 w 323850"/>
                <a:gd name="connsiteY2" fmla="*/ 16788 h 323850"/>
                <a:gd name="connsiteX3" fmla="*/ 23470 w 323850"/>
                <a:gd name="connsiteY3" fmla="*/ 215860 h 323850"/>
                <a:gd name="connsiteX4" fmla="*/ 222543 w 323850"/>
                <a:gd name="connsiteY4" fmla="*/ 296823 h 323850"/>
                <a:gd name="connsiteX5" fmla="*/ 225400 w 323850"/>
                <a:gd name="connsiteY5" fmla="*/ 312063 h 323850"/>
                <a:gd name="connsiteX6" fmla="*/ 12993 w 323850"/>
                <a:gd name="connsiteY6" fmla="*/ 225385 h 323850"/>
                <a:gd name="connsiteX7" fmla="*/ 98718 w 323850"/>
                <a:gd name="connsiteY7" fmla="*/ 12978 h 323850"/>
                <a:gd name="connsiteX8" fmla="*/ 311125 w 323850"/>
                <a:gd name="connsiteY8" fmla="*/ 99655 h 323850"/>
                <a:gd name="connsiteX9" fmla="*/ 225400 w 323850"/>
                <a:gd name="connsiteY9" fmla="*/ 31206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3850">
                  <a:moveTo>
                    <a:pt x="222543" y="296823"/>
                  </a:moveTo>
                  <a:cubicBezTo>
                    <a:pt x="299695" y="264438"/>
                    <a:pt x="335890" y="174903"/>
                    <a:pt x="303505" y="97750"/>
                  </a:cubicBezTo>
                  <a:cubicBezTo>
                    <a:pt x="271120" y="20598"/>
                    <a:pt x="181585" y="-15597"/>
                    <a:pt x="104433" y="16788"/>
                  </a:cubicBezTo>
                  <a:cubicBezTo>
                    <a:pt x="27280" y="49173"/>
                    <a:pt x="-8915" y="138708"/>
                    <a:pt x="23470" y="215860"/>
                  </a:cubicBezTo>
                  <a:cubicBezTo>
                    <a:pt x="56808" y="293965"/>
                    <a:pt x="145390" y="330160"/>
                    <a:pt x="222543" y="296823"/>
                  </a:cubicBezTo>
                  <a:close/>
                  <a:moveTo>
                    <a:pt x="225400" y="312063"/>
                  </a:moveTo>
                  <a:cubicBezTo>
                    <a:pt x="142533" y="347305"/>
                    <a:pt x="48235" y="308253"/>
                    <a:pt x="12993" y="225385"/>
                  </a:cubicBezTo>
                  <a:cubicBezTo>
                    <a:pt x="-22250" y="142518"/>
                    <a:pt x="16803" y="47268"/>
                    <a:pt x="98718" y="12978"/>
                  </a:cubicBezTo>
                  <a:cubicBezTo>
                    <a:pt x="181585" y="-22265"/>
                    <a:pt x="275883" y="16788"/>
                    <a:pt x="311125" y="99655"/>
                  </a:cubicBezTo>
                  <a:cubicBezTo>
                    <a:pt x="346368" y="182523"/>
                    <a:pt x="307315" y="276820"/>
                    <a:pt x="225400" y="312063"/>
                  </a:cubicBezTo>
                  <a:close/>
                </a:path>
              </a:pathLst>
            </a:custGeom>
            <a:solidFill>
              <a:srgbClr val="788F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62" name="Freeform: Shape 161">
              <a:extLst>
                <a:ext uri="{FF2B5EF4-FFF2-40B4-BE49-F238E27FC236}">
                  <a16:creationId xmlns:a16="http://schemas.microsoft.com/office/drawing/2014/main" id="{E50BCFFF-744F-4A69-9489-030004F98D42}"/>
                </a:ext>
              </a:extLst>
            </p:cNvPr>
            <p:cNvSpPr/>
            <p:nvPr/>
          </p:nvSpPr>
          <p:spPr>
            <a:xfrm>
              <a:off x="5939676" y="2808922"/>
              <a:ext cx="171450" cy="276225"/>
            </a:xfrm>
            <a:custGeom>
              <a:avLst/>
              <a:gdLst>
                <a:gd name="connsiteX0" fmla="*/ 35356 w 171450"/>
                <a:gd name="connsiteY0" fmla="*/ 228600 h 276225"/>
                <a:gd name="connsiteX1" fmla="*/ 114 w 171450"/>
                <a:gd name="connsiteY1" fmla="*/ 142875 h 276225"/>
                <a:gd name="connsiteX2" fmla="*/ 24879 w 171450"/>
                <a:gd name="connsiteY2" fmla="*/ 48578 h 276225"/>
                <a:gd name="connsiteX3" fmla="*/ 59169 w 171450"/>
                <a:gd name="connsiteY3" fmla="*/ 17145 h 276225"/>
                <a:gd name="connsiteX4" fmla="*/ 79171 w 171450"/>
                <a:gd name="connsiteY4" fmla="*/ 6668 h 276225"/>
                <a:gd name="connsiteX5" fmla="*/ 99174 w 171450"/>
                <a:gd name="connsiteY5" fmla="*/ 0 h 276225"/>
                <a:gd name="connsiteX6" fmla="*/ 49644 w 171450"/>
                <a:gd name="connsiteY6" fmla="*/ 65723 h 276225"/>
                <a:gd name="connsiteX7" fmla="*/ 61074 w 171450"/>
                <a:gd name="connsiteY7" fmla="*/ 165735 h 276225"/>
                <a:gd name="connsiteX8" fmla="*/ 97269 w 171450"/>
                <a:gd name="connsiteY8" fmla="*/ 201930 h 276225"/>
                <a:gd name="connsiteX9" fmla="*/ 148704 w 171450"/>
                <a:gd name="connsiteY9" fmla="*/ 220980 h 276225"/>
                <a:gd name="connsiteX10" fmla="*/ 173469 w 171450"/>
                <a:gd name="connsiteY10" fmla="*/ 246698 h 276225"/>
                <a:gd name="connsiteX11" fmla="*/ 119176 w 171450"/>
                <a:gd name="connsiteY11" fmla="*/ 280035 h 276225"/>
                <a:gd name="connsiteX12" fmla="*/ 35356 w 171450"/>
                <a:gd name="connsiteY12" fmla="*/ 22860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276225">
                  <a:moveTo>
                    <a:pt x="35356" y="228600"/>
                  </a:moveTo>
                  <a:cubicBezTo>
                    <a:pt x="14401" y="204788"/>
                    <a:pt x="1066" y="174308"/>
                    <a:pt x="114" y="142875"/>
                  </a:cubicBezTo>
                  <a:cubicBezTo>
                    <a:pt x="-839" y="108585"/>
                    <a:pt x="3924" y="76200"/>
                    <a:pt x="24879" y="48578"/>
                  </a:cubicBezTo>
                  <a:cubicBezTo>
                    <a:pt x="34404" y="36195"/>
                    <a:pt x="45834" y="25718"/>
                    <a:pt x="59169" y="17145"/>
                  </a:cubicBezTo>
                  <a:cubicBezTo>
                    <a:pt x="65836" y="13335"/>
                    <a:pt x="72504" y="9525"/>
                    <a:pt x="79171" y="6668"/>
                  </a:cubicBezTo>
                  <a:cubicBezTo>
                    <a:pt x="83934" y="4763"/>
                    <a:pt x="95364" y="2858"/>
                    <a:pt x="99174" y="0"/>
                  </a:cubicBezTo>
                  <a:cubicBezTo>
                    <a:pt x="78219" y="18097"/>
                    <a:pt x="59169" y="40005"/>
                    <a:pt x="49644" y="65723"/>
                  </a:cubicBezTo>
                  <a:cubicBezTo>
                    <a:pt x="37261" y="99060"/>
                    <a:pt x="42976" y="136208"/>
                    <a:pt x="61074" y="165735"/>
                  </a:cubicBezTo>
                  <a:cubicBezTo>
                    <a:pt x="70599" y="180023"/>
                    <a:pt x="82029" y="193358"/>
                    <a:pt x="97269" y="201930"/>
                  </a:cubicBezTo>
                  <a:cubicBezTo>
                    <a:pt x="113461" y="211455"/>
                    <a:pt x="133464" y="211455"/>
                    <a:pt x="148704" y="220980"/>
                  </a:cubicBezTo>
                  <a:cubicBezTo>
                    <a:pt x="159181" y="226695"/>
                    <a:pt x="168706" y="235267"/>
                    <a:pt x="173469" y="246698"/>
                  </a:cubicBezTo>
                  <a:cubicBezTo>
                    <a:pt x="186804" y="280988"/>
                    <a:pt x="142036" y="284798"/>
                    <a:pt x="119176" y="280035"/>
                  </a:cubicBezTo>
                  <a:cubicBezTo>
                    <a:pt x="86791" y="271463"/>
                    <a:pt x="57264" y="253365"/>
                    <a:pt x="35356" y="228600"/>
                  </a:cubicBezTo>
                  <a:close/>
                </a:path>
              </a:pathLst>
            </a:custGeom>
            <a:solidFill>
              <a:srgbClr val="F0F1F1">
                <a:alpha val="34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sp>
        <p:nvSpPr>
          <p:cNvPr id="163" name="Rectangle 4">
            <a:extLst>
              <a:ext uri="{FF2B5EF4-FFF2-40B4-BE49-F238E27FC236}">
                <a16:creationId xmlns:a16="http://schemas.microsoft.com/office/drawing/2014/main" id="{F3E48854-CCD8-44ED-9384-A807D6DB012D}"/>
              </a:ext>
            </a:extLst>
          </p:cNvPr>
          <p:cNvSpPr/>
          <p:nvPr/>
        </p:nvSpPr>
        <p:spPr>
          <a:xfrm rot="16200000" flipH="1" flipV="1">
            <a:off x="7201696" y="1552717"/>
            <a:ext cx="641791"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64" name="Rectangle 4">
            <a:extLst>
              <a:ext uri="{FF2B5EF4-FFF2-40B4-BE49-F238E27FC236}">
                <a16:creationId xmlns:a16="http://schemas.microsoft.com/office/drawing/2014/main" id="{91B89C98-7076-4792-A1C9-957C67F8677E}"/>
              </a:ext>
            </a:extLst>
          </p:cNvPr>
          <p:cNvSpPr/>
          <p:nvPr/>
        </p:nvSpPr>
        <p:spPr>
          <a:xfrm rot="5400000" flipV="1">
            <a:off x="4361380" y="1552717"/>
            <a:ext cx="641790"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65" name="Rounded Rectangle 34">
            <a:extLst>
              <a:ext uri="{FF2B5EF4-FFF2-40B4-BE49-F238E27FC236}">
                <a16:creationId xmlns:a16="http://schemas.microsoft.com/office/drawing/2014/main" id="{D8C9D267-A2C1-47B6-B6EA-19077773DA92}"/>
              </a:ext>
            </a:extLst>
          </p:cNvPr>
          <p:cNvSpPr/>
          <p:nvPr/>
        </p:nvSpPr>
        <p:spPr bwMode="auto">
          <a:xfrm>
            <a:off x="4442052" y="1655247"/>
            <a:ext cx="3306333" cy="650063"/>
          </a:xfrm>
          <a:prstGeom prst="roundRect">
            <a:avLst>
              <a:gd name="adj" fmla="val 16667"/>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66" name="Round Same Side Corner Rectangle 36">
            <a:extLst>
              <a:ext uri="{FF2B5EF4-FFF2-40B4-BE49-F238E27FC236}">
                <a16:creationId xmlns:a16="http://schemas.microsoft.com/office/drawing/2014/main" id="{5B62A847-47FB-41E5-A175-3E4537BC109C}"/>
              </a:ext>
            </a:extLst>
          </p:cNvPr>
          <p:cNvSpPr/>
          <p:nvPr/>
        </p:nvSpPr>
        <p:spPr>
          <a:xfrm flipV="1">
            <a:off x="4441073" y="1662790"/>
            <a:ext cx="3309854" cy="112129"/>
          </a:xfrm>
          <a:prstGeom prst="round2SameRect">
            <a:avLst>
              <a:gd name="adj1" fmla="val 4094"/>
              <a:gd name="adj2"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67" name="Rounded Rectangle 32">
            <a:extLst>
              <a:ext uri="{FF2B5EF4-FFF2-40B4-BE49-F238E27FC236}">
                <a16:creationId xmlns:a16="http://schemas.microsoft.com/office/drawing/2014/main" id="{9216BA4B-C339-4B99-99E2-3FA9C7C709B6}"/>
              </a:ext>
            </a:extLst>
          </p:cNvPr>
          <p:cNvSpPr/>
          <p:nvPr/>
        </p:nvSpPr>
        <p:spPr bwMode="auto">
          <a:xfrm>
            <a:off x="4442052" y="2344298"/>
            <a:ext cx="3306333" cy="3492000"/>
          </a:xfrm>
          <a:prstGeom prst="roundRect">
            <a:avLst>
              <a:gd name="adj" fmla="val 1991"/>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68" name="Round Same Side Corner Rectangle 37">
            <a:extLst>
              <a:ext uri="{FF2B5EF4-FFF2-40B4-BE49-F238E27FC236}">
                <a16:creationId xmlns:a16="http://schemas.microsoft.com/office/drawing/2014/main" id="{8958CA30-CBED-4DA5-AFFC-F443CD33F6E9}"/>
              </a:ext>
            </a:extLst>
          </p:cNvPr>
          <p:cNvSpPr/>
          <p:nvPr/>
        </p:nvSpPr>
        <p:spPr>
          <a:xfrm>
            <a:off x="4441073" y="5772456"/>
            <a:ext cx="3309854" cy="61098"/>
          </a:xfrm>
          <a:prstGeom prst="round2SameRect">
            <a:avLst>
              <a:gd name="adj1" fmla="val 4094"/>
              <a:gd name="adj2"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69" name="Rectangle 168">
            <a:extLst>
              <a:ext uri="{FF2B5EF4-FFF2-40B4-BE49-F238E27FC236}">
                <a16:creationId xmlns:a16="http://schemas.microsoft.com/office/drawing/2014/main" id="{08365041-E437-4598-A3CF-98927FF9519D}"/>
              </a:ext>
            </a:extLst>
          </p:cNvPr>
          <p:cNvSpPr/>
          <p:nvPr/>
        </p:nvSpPr>
        <p:spPr>
          <a:xfrm>
            <a:off x="5489539" y="1716011"/>
            <a:ext cx="1122423"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AA4AD"/>
                </a:solidFill>
                <a:effectLst/>
                <a:uLnTx/>
                <a:uFillTx/>
                <a:latin typeface="Arial" panose="020B0604020202020204" pitchFamily="34" charset="0"/>
                <a:cs typeface="Arial" panose="020B0604020202020204" pitchFamily="34" charset="0"/>
              </a:rPr>
              <a:t>A</a:t>
            </a:r>
            <a:r>
              <a:rPr kumimoji="0" lang="en-US" sz="1800" b="1" i="0" u="none" strike="noStrike" kern="1200" cap="none" spc="0" normalizeH="0" baseline="0" noProof="0" dirty="0">
                <a:ln>
                  <a:noFill/>
                </a:ln>
                <a:solidFill>
                  <a:srgbClr val="1AA4AD"/>
                </a:solidFill>
                <a:effectLst/>
                <a:uLnTx/>
                <a:uFillTx/>
                <a:latin typeface="Arial" panose="020B0604020202020204" pitchFamily="34" charset="0"/>
                <a:cs typeface="Arial" panose="020B0604020202020204" pitchFamily="34" charset="0"/>
              </a:rPr>
              <a:t>ssess</a:t>
            </a:r>
          </a:p>
        </p:txBody>
      </p:sp>
      <p:sp>
        <p:nvSpPr>
          <p:cNvPr id="170" name="Rectangle: Rounded Corners 169">
            <a:extLst>
              <a:ext uri="{FF2B5EF4-FFF2-40B4-BE49-F238E27FC236}">
                <a16:creationId xmlns:a16="http://schemas.microsoft.com/office/drawing/2014/main" id="{2DEC1F10-B51B-47ED-9909-03E2B9239A8A}"/>
              </a:ext>
            </a:extLst>
          </p:cNvPr>
          <p:cNvSpPr/>
          <p:nvPr/>
        </p:nvSpPr>
        <p:spPr>
          <a:xfrm>
            <a:off x="4507818" y="2385738"/>
            <a:ext cx="3135807" cy="158397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indent="-285750">
              <a:buFont typeface="Wingdings" panose="05000000000000000000" pitchFamily="2" charset="2"/>
              <a:buChar char="§"/>
              <a:defRPr/>
            </a:pPr>
            <a:r>
              <a:rPr lang="en-US" sz="1400" dirty="0">
                <a:solidFill>
                  <a:srgbClr val="1AA1AA"/>
                </a:solidFill>
                <a:latin typeface="Arial" panose="020B0604020202020204" pitchFamily="34" charset="0"/>
                <a:cs typeface="Arial" panose="020B0604020202020204" pitchFamily="34" charset="0"/>
              </a:rPr>
              <a:t>Assess the feasibility of transforming to the new state</a:t>
            </a:r>
          </a:p>
          <a:p>
            <a:pPr marL="285750" indent="-285750">
              <a:buFont typeface="Wingdings" panose="05000000000000000000" pitchFamily="2" charset="2"/>
              <a:buChar char="§"/>
              <a:defRPr/>
            </a:pPr>
            <a:endParaRPr lang="en-US" sz="1400" dirty="0">
              <a:solidFill>
                <a:srgbClr val="1AA1AA"/>
              </a:solidFill>
              <a:latin typeface="Arial" panose="020B0604020202020204" pitchFamily="34"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1AA1AA"/>
                </a:solidFill>
                <a:effectLst/>
                <a:uLnTx/>
                <a:uFillTx/>
                <a:latin typeface="Arial" panose="020B0604020202020204" pitchFamily="34" charset="0"/>
                <a:cs typeface="Arial" panose="020B0604020202020204" pitchFamily="34" charset="0"/>
              </a:rPr>
              <a:t>Assess the gaps in data availability, tools capability and adoption practices</a:t>
            </a:r>
          </a:p>
        </p:txBody>
      </p:sp>
      <p:sp>
        <p:nvSpPr>
          <p:cNvPr id="171" name="Arrow: Pentagon 170">
            <a:extLst>
              <a:ext uri="{FF2B5EF4-FFF2-40B4-BE49-F238E27FC236}">
                <a16:creationId xmlns:a16="http://schemas.microsoft.com/office/drawing/2014/main" id="{4427E76C-0AF2-416E-855F-9CCDE0BAB437}"/>
              </a:ext>
            </a:extLst>
          </p:cNvPr>
          <p:cNvSpPr/>
          <p:nvPr/>
        </p:nvSpPr>
        <p:spPr>
          <a:xfrm rot="16200000">
            <a:off x="5410240" y="3435456"/>
            <a:ext cx="1368000" cy="3306333"/>
          </a:xfrm>
          <a:prstGeom prst="homePlate">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72" name="Rectangle 4">
            <a:extLst>
              <a:ext uri="{FF2B5EF4-FFF2-40B4-BE49-F238E27FC236}">
                <a16:creationId xmlns:a16="http://schemas.microsoft.com/office/drawing/2014/main" id="{B54943BF-60D3-4386-BD1C-C9A6F636BA1C}"/>
              </a:ext>
            </a:extLst>
          </p:cNvPr>
          <p:cNvSpPr/>
          <p:nvPr/>
        </p:nvSpPr>
        <p:spPr>
          <a:xfrm rot="16200000" flipH="1" flipV="1">
            <a:off x="11116471" y="1552717"/>
            <a:ext cx="641791"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73" name="Rectangle 4">
            <a:extLst>
              <a:ext uri="{FF2B5EF4-FFF2-40B4-BE49-F238E27FC236}">
                <a16:creationId xmlns:a16="http://schemas.microsoft.com/office/drawing/2014/main" id="{433AFDED-9C43-40ED-BD2B-0F51C5D79087}"/>
              </a:ext>
            </a:extLst>
          </p:cNvPr>
          <p:cNvSpPr/>
          <p:nvPr/>
        </p:nvSpPr>
        <p:spPr>
          <a:xfrm rot="5400000" flipV="1">
            <a:off x="8276155" y="1552717"/>
            <a:ext cx="641790" cy="861937"/>
          </a:xfrm>
          <a:custGeom>
            <a:avLst/>
            <a:gdLst>
              <a:gd name="connsiteX0" fmla="*/ 0 w 1979309"/>
              <a:gd name="connsiteY0" fmla="*/ 0 h 1319438"/>
              <a:gd name="connsiteX1" fmla="*/ 1979309 w 1979309"/>
              <a:gd name="connsiteY1" fmla="*/ 0 h 1319438"/>
              <a:gd name="connsiteX2" fmla="*/ 1979309 w 1979309"/>
              <a:gd name="connsiteY2" fmla="*/ 1319438 h 1319438"/>
              <a:gd name="connsiteX3" fmla="*/ 0 w 1979309"/>
              <a:gd name="connsiteY3" fmla="*/ 1319438 h 1319438"/>
              <a:gd name="connsiteX4" fmla="*/ 0 w 1979309"/>
              <a:gd name="connsiteY4" fmla="*/ 0 h 1319438"/>
              <a:gd name="connsiteX0" fmla="*/ 0 w 1979309"/>
              <a:gd name="connsiteY0" fmla="*/ 8793 h 1328231"/>
              <a:gd name="connsiteX1" fmla="*/ 1012112 w 1979309"/>
              <a:gd name="connsiteY1" fmla="*/ 0 h 1328231"/>
              <a:gd name="connsiteX2" fmla="*/ 1979309 w 1979309"/>
              <a:gd name="connsiteY2" fmla="*/ 8793 h 1328231"/>
              <a:gd name="connsiteX3" fmla="*/ 1979309 w 1979309"/>
              <a:gd name="connsiteY3" fmla="*/ 1328231 h 1328231"/>
              <a:gd name="connsiteX4" fmla="*/ 0 w 1979309"/>
              <a:gd name="connsiteY4" fmla="*/ 1328231 h 1328231"/>
              <a:gd name="connsiteX5" fmla="*/ 0 w 1979309"/>
              <a:gd name="connsiteY5" fmla="*/ 8793 h 1328231"/>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296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 name="connsiteX0" fmla="*/ 0 w 1979309"/>
              <a:gd name="connsiteY0" fmla="*/ 175847 h 1495285"/>
              <a:gd name="connsiteX1" fmla="*/ 1004296 w 1979309"/>
              <a:gd name="connsiteY1" fmla="*/ 0 h 1495285"/>
              <a:gd name="connsiteX2" fmla="*/ 1979309 w 1979309"/>
              <a:gd name="connsiteY2" fmla="*/ 175847 h 1495285"/>
              <a:gd name="connsiteX3" fmla="*/ 1979309 w 1979309"/>
              <a:gd name="connsiteY3" fmla="*/ 1495285 h 1495285"/>
              <a:gd name="connsiteX4" fmla="*/ 0 w 1979309"/>
              <a:gd name="connsiteY4" fmla="*/ 1495285 h 1495285"/>
              <a:gd name="connsiteX5" fmla="*/ 0 w 1979309"/>
              <a:gd name="connsiteY5" fmla="*/ 175847 h 14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309" h="1495285">
                <a:moveTo>
                  <a:pt x="0" y="175847"/>
                </a:moveTo>
                <a:cubicBezTo>
                  <a:pt x="343232" y="117231"/>
                  <a:pt x="416589" y="293566"/>
                  <a:pt x="1004296" y="0"/>
                </a:cubicBezTo>
                <a:cubicBezTo>
                  <a:pt x="1435134" y="271341"/>
                  <a:pt x="1662771" y="117231"/>
                  <a:pt x="1979309" y="175847"/>
                </a:cubicBezTo>
                <a:lnTo>
                  <a:pt x="1979309" y="1495285"/>
                </a:lnTo>
                <a:lnTo>
                  <a:pt x="0" y="1495285"/>
                </a:lnTo>
                <a:lnTo>
                  <a:pt x="0" y="175847"/>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74" name="Rounded Rectangle 34">
            <a:extLst>
              <a:ext uri="{FF2B5EF4-FFF2-40B4-BE49-F238E27FC236}">
                <a16:creationId xmlns:a16="http://schemas.microsoft.com/office/drawing/2014/main" id="{6DA0DA94-F9C3-46BA-8AF0-6AFBCDF16574}"/>
              </a:ext>
            </a:extLst>
          </p:cNvPr>
          <p:cNvSpPr/>
          <p:nvPr/>
        </p:nvSpPr>
        <p:spPr bwMode="auto">
          <a:xfrm>
            <a:off x="8351090" y="1652541"/>
            <a:ext cx="3306333" cy="650063"/>
          </a:xfrm>
          <a:prstGeom prst="roundRect">
            <a:avLst>
              <a:gd name="adj" fmla="val 16667"/>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75" name="Round Same Side Corner Rectangle 36">
            <a:extLst>
              <a:ext uri="{FF2B5EF4-FFF2-40B4-BE49-F238E27FC236}">
                <a16:creationId xmlns:a16="http://schemas.microsoft.com/office/drawing/2014/main" id="{6AF9A622-2D71-4C78-956D-391C785D2166}"/>
              </a:ext>
            </a:extLst>
          </p:cNvPr>
          <p:cNvSpPr/>
          <p:nvPr/>
        </p:nvSpPr>
        <p:spPr>
          <a:xfrm flipV="1">
            <a:off x="8355848" y="1662790"/>
            <a:ext cx="3309854" cy="112129"/>
          </a:xfrm>
          <a:prstGeom prst="round2SameRect">
            <a:avLst>
              <a:gd name="adj1" fmla="val 4094"/>
              <a:gd name="adj2"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76" name="Rounded Rectangle 32">
            <a:extLst>
              <a:ext uri="{FF2B5EF4-FFF2-40B4-BE49-F238E27FC236}">
                <a16:creationId xmlns:a16="http://schemas.microsoft.com/office/drawing/2014/main" id="{12A4611C-7E76-405A-8209-7B06F5996B00}"/>
              </a:ext>
            </a:extLst>
          </p:cNvPr>
          <p:cNvSpPr/>
          <p:nvPr/>
        </p:nvSpPr>
        <p:spPr bwMode="auto">
          <a:xfrm>
            <a:off x="8356827" y="2344298"/>
            <a:ext cx="3306333" cy="3492000"/>
          </a:xfrm>
          <a:prstGeom prst="roundRect">
            <a:avLst>
              <a:gd name="adj" fmla="val 1991"/>
            </a:avLst>
          </a:prstGeom>
          <a:solidFill>
            <a:schemeClr val="bg1"/>
          </a:solidFill>
          <a:ln w="3175" cap="flat" cmpd="sng" algn="ctr">
            <a:solidFill>
              <a:schemeClr val="bg1">
                <a:lumMod val="85000"/>
              </a:schemeClr>
            </a:solidFill>
            <a:prstDash val="solid"/>
          </a:ln>
          <a:effectLst>
            <a:outerShdw blurRad="228600" dist="38100" sx="97000" sy="97000" algn="ctr" rotWithShape="0">
              <a:prstClr val="black">
                <a:alpha val="22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77" name="Round Same Side Corner Rectangle 37">
            <a:extLst>
              <a:ext uri="{FF2B5EF4-FFF2-40B4-BE49-F238E27FC236}">
                <a16:creationId xmlns:a16="http://schemas.microsoft.com/office/drawing/2014/main" id="{CD4CFEE2-12DF-41BC-A901-619C0869CA60}"/>
              </a:ext>
            </a:extLst>
          </p:cNvPr>
          <p:cNvSpPr/>
          <p:nvPr/>
        </p:nvSpPr>
        <p:spPr>
          <a:xfrm>
            <a:off x="8355848" y="5772456"/>
            <a:ext cx="3309854" cy="61098"/>
          </a:xfrm>
          <a:prstGeom prst="round2SameRect">
            <a:avLst>
              <a:gd name="adj1" fmla="val 4094"/>
              <a:gd name="adj2"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7F7F7F"/>
              </a:solidFill>
              <a:effectLst/>
              <a:uLnTx/>
              <a:uFillTx/>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AE95E44D-89FE-48EF-A1A1-D4D1F475B779}"/>
              </a:ext>
            </a:extLst>
          </p:cNvPr>
          <p:cNvSpPr/>
          <p:nvPr/>
        </p:nvSpPr>
        <p:spPr>
          <a:xfrm>
            <a:off x="9374268" y="1688142"/>
            <a:ext cx="129234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P</a:t>
            </a:r>
            <a:r>
              <a:rPr kumimoji="0" lang="en-US" sz="1800" b="1" i="0" u="none" strike="noStrike" kern="1200" cap="none" spc="0" normalizeH="0" baseline="0" noProof="0" dirty="0">
                <a:ln>
                  <a:noFill/>
                </a:ln>
                <a:solidFill>
                  <a:srgbClr val="1957A3"/>
                </a:solidFill>
                <a:effectLst/>
                <a:uLnTx/>
                <a:uFillTx/>
                <a:latin typeface="Arial" panose="020B0604020202020204" pitchFamily="34" charset="0"/>
                <a:cs typeface="Arial" panose="020B0604020202020204" pitchFamily="34" charset="0"/>
              </a:rPr>
              <a:t>rioritize</a:t>
            </a:r>
          </a:p>
        </p:txBody>
      </p:sp>
      <p:sp>
        <p:nvSpPr>
          <p:cNvPr id="179" name="Rectangle: Rounded Corners 178">
            <a:extLst>
              <a:ext uri="{FF2B5EF4-FFF2-40B4-BE49-F238E27FC236}">
                <a16:creationId xmlns:a16="http://schemas.microsoft.com/office/drawing/2014/main" id="{0C318605-6A9E-4CB7-8201-6AC14A2BEE59}"/>
              </a:ext>
            </a:extLst>
          </p:cNvPr>
          <p:cNvSpPr/>
          <p:nvPr/>
        </p:nvSpPr>
        <p:spPr>
          <a:xfrm>
            <a:off x="8422593" y="2385738"/>
            <a:ext cx="3241546" cy="176180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4D84BC"/>
                </a:solidFill>
                <a:effectLst/>
                <a:uLnTx/>
                <a:uFillTx/>
                <a:latin typeface="Arial" panose="020B0604020202020204" pitchFamily="34" charset="0"/>
                <a:cs typeface="Arial" panose="020B0604020202020204" pitchFamily="34" charset="0"/>
              </a:rPr>
              <a:t>Define a prioritization framework to evaluate the proposed changes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4D84BC"/>
              </a:solidFill>
              <a:effectLst/>
              <a:uLnTx/>
              <a:uFillTx/>
              <a:latin typeface="Arial" panose="020B0604020202020204" pitchFamily="34"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4D84BC"/>
                </a:solidFill>
                <a:effectLst/>
                <a:uLnTx/>
                <a:uFillTx/>
                <a:latin typeface="Arial" panose="020B0604020202020204" pitchFamily="34" charset="0"/>
                <a:cs typeface="Arial" panose="020B0604020202020204" pitchFamily="34" charset="0"/>
              </a:rPr>
              <a:t>Draw up a roadmap for addressing gaps and implementation</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4D84BC"/>
              </a:solidFill>
              <a:effectLst/>
              <a:uLnTx/>
              <a:uFillTx/>
              <a:latin typeface="Arial" panose="020B0604020202020204" pitchFamily="34" charset="0"/>
              <a:cs typeface="Arial" panose="020B0604020202020204" pitchFamily="34" charset="0"/>
            </a:endParaRPr>
          </a:p>
        </p:txBody>
      </p:sp>
      <p:sp>
        <p:nvSpPr>
          <p:cNvPr id="180" name="Arrow: Pentagon 179">
            <a:extLst>
              <a:ext uri="{FF2B5EF4-FFF2-40B4-BE49-F238E27FC236}">
                <a16:creationId xmlns:a16="http://schemas.microsoft.com/office/drawing/2014/main" id="{9A620313-2C16-4219-B8BA-2D2ECA97DF75}"/>
              </a:ext>
            </a:extLst>
          </p:cNvPr>
          <p:cNvSpPr/>
          <p:nvPr/>
        </p:nvSpPr>
        <p:spPr>
          <a:xfrm rot="16200000">
            <a:off x="9325015" y="3435456"/>
            <a:ext cx="1368000" cy="3306333"/>
          </a:xfrm>
          <a:prstGeom prst="homePlate">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1" name="Graphic 3">
            <a:extLst>
              <a:ext uri="{FF2B5EF4-FFF2-40B4-BE49-F238E27FC236}">
                <a16:creationId xmlns:a16="http://schemas.microsoft.com/office/drawing/2014/main" id="{C800CD05-9289-4D0E-84D6-AED08E34825F}"/>
              </a:ext>
            </a:extLst>
          </p:cNvPr>
          <p:cNvGrpSpPr/>
          <p:nvPr/>
        </p:nvGrpSpPr>
        <p:grpSpPr>
          <a:xfrm>
            <a:off x="5153646" y="4555229"/>
            <a:ext cx="1881188" cy="1106580"/>
            <a:chOff x="4962525" y="2762250"/>
            <a:chExt cx="2266950" cy="1333500"/>
          </a:xfrm>
        </p:grpSpPr>
        <p:sp>
          <p:nvSpPr>
            <p:cNvPr id="182" name="Freeform: Shape 181">
              <a:extLst>
                <a:ext uri="{FF2B5EF4-FFF2-40B4-BE49-F238E27FC236}">
                  <a16:creationId xmlns:a16="http://schemas.microsoft.com/office/drawing/2014/main" id="{8A22975D-E357-43D1-8E7B-C8289E1EAC88}"/>
                </a:ext>
              </a:extLst>
            </p:cNvPr>
            <p:cNvSpPr/>
            <p:nvPr/>
          </p:nvSpPr>
          <p:spPr>
            <a:xfrm>
              <a:off x="5452110" y="2941320"/>
              <a:ext cx="47625" cy="57150"/>
            </a:xfrm>
            <a:custGeom>
              <a:avLst/>
              <a:gdLst>
                <a:gd name="connsiteX0" fmla="*/ 51435 w 47625"/>
                <a:gd name="connsiteY0" fmla="*/ 22860 h 57150"/>
                <a:gd name="connsiteX1" fmla="*/ 25717 w 47625"/>
                <a:gd name="connsiteY1" fmla="*/ 0 h 57150"/>
                <a:gd name="connsiteX2" fmla="*/ 0 w 47625"/>
                <a:gd name="connsiteY2" fmla="*/ 22860 h 57150"/>
                <a:gd name="connsiteX3" fmla="*/ 3810 w 47625"/>
                <a:gd name="connsiteY3" fmla="*/ 34290 h 57150"/>
                <a:gd name="connsiteX4" fmla="*/ 15240 w 47625"/>
                <a:gd name="connsiteY4" fmla="*/ 63818 h 57150"/>
                <a:gd name="connsiteX5" fmla="*/ 23813 w 47625"/>
                <a:gd name="connsiteY5" fmla="*/ 63818 h 57150"/>
                <a:gd name="connsiteX6" fmla="*/ 29527 w 47625"/>
                <a:gd name="connsiteY6" fmla="*/ 63818 h 57150"/>
                <a:gd name="connsiteX7" fmla="*/ 37147 w 47625"/>
                <a:gd name="connsiteY7" fmla="*/ 63818 h 57150"/>
                <a:gd name="connsiteX8" fmla="*/ 50482 w 47625"/>
                <a:gd name="connsiteY8" fmla="*/ 31433 h 57150"/>
                <a:gd name="connsiteX9" fmla="*/ 50482 w 47625"/>
                <a:gd name="connsiteY9" fmla="*/ 31433 h 57150"/>
                <a:gd name="connsiteX10" fmla="*/ 51435 w 47625"/>
                <a:gd name="connsiteY10" fmla="*/ 22860 h 57150"/>
                <a:gd name="connsiteX11" fmla="*/ 42863 w 47625"/>
                <a:gd name="connsiteY11" fmla="*/ 29528 h 57150"/>
                <a:gd name="connsiteX12" fmla="*/ 33338 w 47625"/>
                <a:gd name="connsiteY12" fmla="*/ 53340 h 57150"/>
                <a:gd name="connsiteX13" fmla="*/ 27622 w 47625"/>
                <a:gd name="connsiteY13" fmla="*/ 53340 h 57150"/>
                <a:gd name="connsiteX14" fmla="*/ 22860 w 47625"/>
                <a:gd name="connsiteY14" fmla="*/ 53340 h 57150"/>
                <a:gd name="connsiteX15" fmla="*/ 17145 w 47625"/>
                <a:gd name="connsiteY15" fmla="*/ 53340 h 57150"/>
                <a:gd name="connsiteX16" fmla="*/ 8572 w 47625"/>
                <a:gd name="connsiteY16" fmla="*/ 31433 h 57150"/>
                <a:gd name="connsiteX17" fmla="*/ 5715 w 47625"/>
                <a:gd name="connsiteY17" fmla="*/ 22860 h 57150"/>
                <a:gd name="connsiteX18" fmla="*/ 24765 w 47625"/>
                <a:gd name="connsiteY18" fmla="*/ 6668 h 57150"/>
                <a:gd name="connsiteX19" fmla="*/ 43815 w 47625"/>
                <a:gd name="connsiteY19" fmla="*/ 22860 h 57150"/>
                <a:gd name="connsiteX20" fmla="*/ 42863 w 47625"/>
                <a:gd name="connsiteY20" fmla="*/ 29528 h 57150"/>
                <a:gd name="connsiteX21" fmla="*/ 42863 w 47625"/>
                <a:gd name="connsiteY21" fmla="*/ 2952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625" h="57150">
                  <a:moveTo>
                    <a:pt x="51435" y="22860"/>
                  </a:moveTo>
                  <a:cubicBezTo>
                    <a:pt x="51435" y="10478"/>
                    <a:pt x="40005" y="0"/>
                    <a:pt x="25717" y="0"/>
                  </a:cubicBezTo>
                  <a:cubicBezTo>
                    <a:pt x="11430" y="0"/>
                    <a:pt x="0" y="10478"/>
                    <a:pt x="0" y="22860"/>
                  </a:cubicBezTo>
                  <a:cubicBezTo>
                    <a:pt x="0" y="26670"/>
                    <a:pt x="952" y="30480"/>
                    <a:pt x="3810" y="34290"/>
                  </a:cubicBezTo>
                  <a:cubicBezTo>
                    <a:pt x="6667" y="40005"/>
                    <a:pt x="13335" y="54293"/>
                    <a:pt x="15240" y="63818"/>
                  </a:cubicBezTo>
                  <a:lnTo>
                    <a:pt x="23813" y="63818"/>
                  </a:lnTo>
                  <a:cubicBezTo>
                    <a:pt x="27622" y="63818"/>
                    <a:pt x="29527" y="63818"/>
                    <a:pt x="29527" y="63818"/>
                  </a:cubicBezTo>
                  <a:lnTo>
                    <a:pt x="37147" y="63818"/>
                  </a:lnTo>
                  <a:cubicBezTo>
                    <a:pt x="39052" y="52388"/>
                    <a:pt x="49530" y="34290"/>
                    <a:pt x="50482" y="31433"/>
                  </a:cubicBezTo>
                  <a:lnTo>
                    <a:pt x="50482" y="31433"/>
                  </a:lnTo>
                  <a:cubicBezTo>
                    <a:pt x="50482" y="28575"/>
                    <a:pt x="51435" y="25718"/>
                    <a:pt x="51435" y="22860"/>
                  </a:cubicBezTo>
                  <a:close/>
                  <a:moveTo>
                    <a:pt x="42863" y="29528"/>
                  </a:moveTo>
                  <a:cubicBezTo>
                    <a:pt x="41910" y="31433"/>
                    <a:pt x="35242" y="44768"/>
                    <a:pt x="33338" y="53340"/>
                  </a:cubicBezTo>
                  <a:lnTo>
                    <a:pt x="27622" y="53340"/>
                  </a:lnTo>
                  <a:cubicBezTo>
                    <a:pt x="27622" y="53340"/>
                    <a:pt x="25717" y="53340"/>
                    <a:pt x="22860" y="53340"/>
                  </a:cubicBezTo>
                  <a:lnTo>
                    <a:pt x="17145" y="53340"/>
                  </a:lnTo>
                  <a:cubicBezTo>
                    <a:pt x="16192" y="45720"/>
                    <a:pt x="11430" y="36195"/>
                    <a:pt x="8572" y="31433"/>
                  </a:cubicBezTo>
                  <a:cubicBezTo>
                    <a:pt x="6667" y="28575"/>
                    <a:pt x="5715" y="26670"/>
                    <a:pt x="5715" y="22860"/>
                  </a:cubicBezTo>
                  <a:cubicBezTo>
                    <a:pt x="5715" y="13335"/>
                    <a:pt x="14288" y="6668"/>
                    <a:pt x="24765" y="6668"/>
                  </a:cubicBezTo>
                  <a:cubicBezTo>
                    <a:pt x="35242" y="6668"/>
                    <a:pt x="43815" y="14288"/>
                    <a:pt x="43815" y="22860"/>
                  </a:cubicBezTo>
                  <a:cubicBezTo>
                    <a:pt x="44767" y="25718"/>
                    <a:pt x="43815" y="27623"/>
                    <a:pt x="42863" y="29528"/>
                  </a:cubicBezTo>
                  <a:lnTo>
                    <a:pt x="42863" y="29528"/>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3" name="Freeform: Shape 182">
              <a:extLst>
                <a:ext uri="{FF2B5EF4-FFF2-40B4-BE49-F238E27FC236}">
                  <a16:creationId xmlns:a16="http://schemas.microsoft.com/office/drawing/2014/main" id="{F17BD4F7-2A3E-4332-B998-8BCA1D4B0C35}"/>
                </a:ext>
              </a:extLst>
            </p:cNvPr>
            <p:cNvSpPr/>
            <p:nvPr/>
          </p:nvSpPr>
          <p:spPr>
            <a:xfrm>
              <a:off x="5474018" y="2917507"/>
              <a:ext cx="9525" cy="19050"/>
            </a:xfrm>
            <a:custGeom>
              <a:avLst/>
              <a:gdLst>
                <a:gd name="connsiteX0" fmla="*/ 7620 w 0"/>
                <a:gd name="connsiteY0" fmla="*/ 16193 h 19050"/>
                <a:gd name="connsiteX1" fmla="*/ 4763 w 0"/>
                <a:gd name="connsiteY1" fmla="*/ 19050 h 19050"/>
                <a:gd name="connsiteX2" fmla="*/ 2857 w 0"/>
                <a:gd name="connsiteY2" fmla="*/ 19050 h 19050"/>
                <a:gd name="connsiteX3" fmla="*/ 1905 w 0"/>
                <a:gd name="connsiteY3" fmla="*/ 19050 h 19050"/>
                <a:gd name="connsiteX4" fmla="*/ 0 w 0"/>
                <a:gd name="connsiteY4" fmla="*/ 16193 h 19050"/>
                <a:gd name="connsiteX5" fmla="*/ 0 w 0"/>
                <a:gd name="connsiteY5" fmla="*/ 2858 h 19050"/>
                <a:gd name="connsiteX6" fmla="*/ 2857 w 0"/>
                <a:gd name="connsiteY6" fmla="*/ 0 h 19050"/>
                <a:gd name="connsiteX7" fmla="*/ 4763 w 0"/>
                <a:gd name="connsiteY7" fmla="*/ 0 h 19050"/>
                <a:gd name="connsiteX8" fmla="*/ 7620 w 0"/>
                <a:gd name="connsiteY8" fmla="*/ 2858 h 19050"/>
                <a:gd name="connsiteX9" fmla="*/ 7620 w 0"/>
                <a:gd name="connsiteY9" fmla="*/ 1619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h="19050">
                  <a:moveTo>
                    <a:pt x="7620" y="16193"/>
                  </a:moveTo>
                  <a:cubicBezTo>
                    <a:pt x="7620" y="18098"/>
                    <a:pt x="6668" y="19050"/>
                    <a:pt x="4763" y="19050"/>
                  </a:cubicBezTo>
                  <a:lnTo>
                    <a:pt x="2857" y="19050"/>
                  </a:lnTo>
                  <a:cubicBezTo>
                    <a:pt x="2857" y="19050"/>
                    <a:pt x="1905" y="19050"/>
                    <a:pt x="1905" y="19050"/>
                  </a:cubicBezTo>
                  <a:cubicBezTo>
                    <a:pt x="952" y="19050"/>
                    <a:pt x="0" y="17145"/>
                    <a:pt x="0" y="16193"/>
                  </a:cubicBezTo>
                  <a:lnTo>
                    <a:pt x="0" y="2858"/>
                  </a:lnTo>
                  <a:cubicBezTo>
                    <a:pt x="0" y="953"/>
                    <a:pt x="952" y="0"/>
                    <a:pt x="2857" y="0"/>
                  </a:cubicBezTo>
                  <a:lnTo>
                    <a:pt x="4763" y="0"/>
                  </a:lnTo>
                  <a:cubicBezTo>
                    <a:pt x="6668" y="0"/>
                    <a:pt x="7620" y="953"/>
                    <a:pt x="7620" y="2858"/>
                  </a:cubicBezTo>
                  <a:lnTo>
                    <a:pt x="7620" y="16193"/>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4" name="Freeform: Shape 183">
              <a:extLst>
                <a:ext uri="{FF2B5EF4-FFF2-40B4-BE49-F238E27FC236}">
                  <a16:creationId xmlns:a16="http://schemas.microsoft.com/office/drawing/2014/main" id="{BEC7F84B-8BEE-41DD-A77E-7943AC3FD29E}"/>
                </a:ext>
              </a:extLst>
            </p:cNvPr>
            <p:cNvSpPr/>
            <p:nvPr/>
          </p:nvSpPr>
          <p:spPr>
            <a:xfrm>
              <a:off x="5501878" y="2932986"/>
              <a:ext cx="9525" cy="9525"/>
            </a:xfrm>
            <a:custGeom>
              <a:avLst/>
              <a:gdLst>
                <a:gd name="connsiteX0" fmla="*/ 5477 w 9525"/>
                <a:gd name="connsiteY0" fmla="*/ 14049 h 9525"/>
                <a:gd name="connsiteX1" fmla="*/ 1667 w 9525"/>
                <a:gd name="connsiteY1" fmla="*/ 14049 h 9525"/>
                <a:gd name="connsiteX2" fmla="*/ 714 w 9525"/>
                <a:gd name="connsiteY2" fmla="*/ 13097 h 9525"/>
                <a:gd name="connsiteX3" fmla="*/ 714 w 9525"/>
                <a:gd name="connsiteY3" fmla="*/ 9287 h 9525"/>
                <a:gd name="connsiteX4" fmla="*/ 11192 w 9525"/>
                <a:gd name="connsiteY4" fmla="*/ 714 h 9525"/>
                <a:gd name="connsiteX5" fmla="*/ 15002 w 9525"/>
                <a:gd name="connsiteY5" fmla="*/ 714 h 9525"/>
                <a:gd name="connsiteX6" fmla="*/ 15954 w 9525"/>
                <a:gd name="connsiteY6" fmla="*/ 1667 h 9525"/>
                <a:gd name="connsiteX7" fmla="*/ 15954 w 9525"/>
                <a:gd name="connsiteY7" fmla="*/ 5477 h 9525"/>
                <a:gd name="connsiteX8" fmla="*/ 5477 w 9525"/>
                <a:gd name="connsiteY8" fmla="*/ 1404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5477" y="14049"/>
                  </a:moveTo>
                  <a:cubicBezTo>
                    <a:pt x="4524" y="15002"/>
                    <a:pt x="2619" y="15002"/>
                    <a:pt x="1667" y="14049"/>
                  </a:cubicBezTo>
                  <a:lnTo>
                    <a:pt x="714" y="13097"/>
                  </a:lnTo>
                  <a:cubicBezTo>
                    <a:pt x="-238" y="12144"/>
                    <a:pt x="-238" y="10239"/>
                    <a:pt x="714" y="9287"/>
                  </a:cubicBezTo>
                  <a:lnTo>
                    <a:pt x="11192" y="714"/>
                  </a:lnTo>
                  <a:cubicBezTo>
                    <a:pt x="12144" y="-238"/>
                    <a:pt x="14049" y="-238"/>
                    <a:pt x="15002" y="714"/>
                  </a:cubicBezTo>
                  <a:lnTo>
                    <a:pt x="15954" y="1667"/>
                  </a:lnTo>
                  <a:cubicBezTo>
                    <a:pt x="16907" y="2619"/>
                    <a:pt x="16907" y="4524"/>
                    <a:pt x="15954" y="5477"/>
                  </a:cubicBezTo>
                  <a:lnTo>
                    <a:pt x="5477" y="14049"/>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5" name="Freeform: Shape 184">
              <a:extLst>
                <a:ext uri="{FF2B5EF4-FFF2-40B4-BE49-F238E27FC236}">
                  <a16:creationId xmlns:a16="http://schemas.microsoft.com/office/drawing/2014/main" id="{F5A935BC-5EAD-4CCA-BDB9-B8C7A2DBFCBF}"/>
                </a:ext>
              </a:extLst>
            </p:cNvPr>
            <p:cNvSpPr/>
            <p:nvPr/>
          </p:nvSpPr>
          <p:spPr>
            <a:xfrm>
              <a:off x="5510213" y="2967038"/>
              <a:ext cx="19050" cy="9525"/>
            </a:xfrm>
            <a:custGeom>
              <a:avLst/>
              <a:gdLst>
                <a:gd name="connsiteX0" fmla="*/ 2857 w 19050"/>
                <a:gd name="connsiteY0" fmla="*/ 7620 h 0"/>
                <a:gd name="connsiteX1" fmla="*/ 0 w 19050"/>
                <a:gd name="connsiteY1" fmla="*/ 4763 h 0"/>
                <a:gd name="connsiteX2" fmla="*/ 0 w 19050"/>
                <a:gd name="connsiteY2" fmla="*/ 2857 h 0"/>
                <a:gd name="connsiteX3" fmla="*/ 2857 w 19050"/>
                <a:gd name="connsiteY3" fmla="*/ 0 h 0"/>
                <a:gd name="connsiteX4" fmla="*/ 16193 w 19050"/>
                <a:gd name="connsiteY4" fmla="*/ 0 h 0"/>
                <a:gd name="connsiteX5" fmla="*/ 19050 w 19050"/>
                <a:gd name="connsiteY5" fmla="*/ 2857 h 0"/>
                <a:gd name="connsiteX6" fmla="*/ 19050 w 19050"/>
                <a:gd name="connsiteY6" fmla="*/ 4763 h 0"/>
                <a:gd name="connsiteX7" fmla="*/ 16193 w 19050"/>
                <a:gd name="connsiteY7" fmla="*/ 7620 h 0"/>
                <a:gd name="connsiteX8" fmla="*/ 2857 w 19050"/>
                <a:gd name="connsiteY8" fmla="*/ 762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a:moveTo>
                    <a:pt x="2857" y="7620"/>
                  </a:moveTo>
                  <a:cubicBezTo>
                    <a:pt x="952" y="7620"/>
                    <a:pt x="0" y="6668"/>
                    <a:pt x="0" y="4763"/>
                  </a:cubicBezTo>
                  <a:lnTo>
                    <a:pt x="0" y="2857"/>
                  </a:lnTo>
                  <a:cubicBezTo>
                    <a:pt x="0" y="953"/>
                    <a:pt x="952" y="0"/>
                    <a:pt x="2857" y="0"/>
                  </a:cubicBezTo>
                  <a:lnTo>
                    <a:pt x="16193" y="0"/>
                  </a:lnTo>
                  <a:cubicBezTo>
                    <a:pt x="18098" y="0"/>
                    <a:pt x="19050" y="953"/>
                    <a:pt x="19050" y="2857"/>
                  </a:cubicBezTo>
                  <a:lnTo>
                    <a:pt x="19050" y="4763"/>
                  </a:lnTo>
                  <a:cubicBezTo>
                    <a:pt x="19050" y="6668"/>
                    <a:pt x="18098" y="7620"/>
                    <a:pt x="16193" y="7620"/>
                  </a:cubicBezTo>
                  <a:lnTo>
                    <a:pt x="2857" y="762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B5F5BD1F-AA9E-4435-9A9A-2B033830C7C9}"/>
                </a:ext>
              </a:extLst>
            </p:cNvPr>
            <p:cNvSpPr/>
            <p:nvPr/>
          </p:nvSpPr>
          <p:spPr>
            <a:xfrm>
              <a:off x="5436156" y="2932986"/>
              <a:ext cx="9525" cy="9525"/>
            </a:xfrm>
            <a:custGeom>
              <a:avLst/>
              <a:gdLst>
                <a:gd name="connsiteX0" fmla="*/ 11192 w 9525"/>
                <a:gd name="connsiteY0" fmla="*/ 14049 h 9525"/>
                <a:gd name="connsiteX1" fmla="*/ 15002 w 9525"/>
                <a:gd name="connsiteY1" fmla="*/ 14049 h 9525"/>
                <a:gd name="connsiteX2" fmla="*/ 15954 w 9525"/>
                <a:gd name="connsiteY2" fmla="*/ 13097 h 9525"/>
                <a:gd name="connsiteX3" fmla="*/ 15954 w 9525"/>
                <a:gd name="connsiteY3" fmla="*/ 9287 h 9525"/>
                <a:gd name="connsiteX4" fmla="*/ 5477 w 9525"/>
                <a:gd name="connsiteY4" fmla="*/ 714 h 9525"/>
                <a:gd name="connsiteX5" fmla="*/ 1667 w 9525"/>
                <a:gd name="connsiteY5" fmla="*/ 714 h 9525"/>
                <a:gd name="connsiteX6" fmla="*/ 714 w 9525"/>
                <a:gd name="connsiteY6" fmla="*/ 1667 h 9525"/>
                <a:gd name="connsiteX7" fmla="*/ 714 w 9525"/>
                <a:gd name="connsiteY7" fmla="*/ 5477 h 9525"/>
                <a:gd name="connsiteX8" fmla="*/ 11192 w 9525"/>
                <a:gd name="connsiteY8" fmla="*/ 1404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11192" y="14049"/>
                  </a:moveTo>
                  <a:cubicBezTo>
                    <a:pt x="12144" y="15002"/>
                    <a:pt x="14049" y="15002"/>
                    <a:pt x="15002" y="14049"/>
                  </a:cubicBezTo>
                  <a:lnTo>
                    <a:pt x="15954" y="13097"/>
                  </a:lnTo>
                  <a:cubicBezTo>
                    <a:pt x="16907" y="12144"/>
                    <a:pt x="16907" y="10239"/>
                    <a:pt x="15954" y="9287"/>
                  </a:cubicBezTo>
                  <a:lnTo>
                    <a:pt x="5477" y="714"/>
                  </a:lnTo>
                  <a:cubicBezTo>
                    <a:pt x="4524" y="-238"/>
                    <a:pt x="2619" y="-238"/>
                    <a:pt x="1667" y="714"/>
                  </a:cubicBezTo>
                  <a:lnTo>
                    <a:pt x="714" y="1667"/>
                  </a:lnTo>
                  <a:cubicBezTo>
                    <a:pt x="-238" y="2619"/>
                    <a:pt x="-238" y="4524"/>
                    <a:pt x="714" y="5477"/>
                  </a:cubicBezTo>
                  <a:lnTo>
                    <a:pt x="11192" y="14049"/>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7" name="Freeform: Shape 186">
              <a:extLst>
                <a:ext uri="{FF2B5EF4-FFF2-40B4-BE49-F238E27FC236}">
                  <a16:creationId xmlns:a16="http://schemas.microsoft.com/office/drawing/2014/main" id="{53D58621-F77B-4AAE-8CD5-C079DE9C7A16}"/>
                </a:ext>
              </a:extLst>
            </p:cNvPr>
            <p:cNvSpPr/>
            <p:nvPr/>
          </p:nvSpPr>
          <p:spPr>
            <a:xfrm>
              <a:off x="5426393" y="2967038"/>
              <a:ext cx="19050" cy="9525"/>
            </a:xfrm>
            <a:custGeom>
              <a:avLst/>
              <a:gdLst>
                <a:gd name="connsiteX0" fmla="*/ 16193 w 19050"/>
                <a:gd name="connsiteY0" fmla="*/ 7620 h 0"/>
                <a:gd name="connsiteX1" fmla="*/ 19050 w 19050"/>
                <a:gd name="connsiteY1" fmla="*/ 4763 h 0"/>
                <a:gd name="connsiteX2" fmla="*/ 19050 w 19050"/>
                <a:gd name="connsiteY2" fmla="*/ 2857 h 0"/>
                <a:gd name="connsiteX3" fmla="*/ 16193 w 19050"/>
                <a:gd name="connsiteY3" fmla="*/ 0 h 0"/>
                <a:gd name="connsiteX4" fmla="*/ 2857 w 19050"/>
                <a:gd name="connsiteY4" fmla="*/ 0 h 0"/>
                <a:gd name="connsiteX5" fmla="*/ 0 w 19050"/>
                <a:gd name="connsiteY5" fmla="*/ 2857 h 0"/>
                <a:gd name="connsiteX6" fmla="*/ 0 w 19050"/>
                <a:gd name="connsiteY6" fmla="*/ 4763 h 0"/>
                <a:gd name="connsiteX7" fmla="*/ 2857 w 19050"/>
                <a:gd name="connsiteY7" fmla="*/ 7620 h 0"/>
                <a:gd name="connsiteX8" fmla="*/ 16193 w 19050"/>
                <a:gd name="connsiteY8" fmla="*/ 762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a:moveTo>
                    <a:pt x="16193" y="7620"/>
                  </a:moveTo>
                  <a:cubicBezTo>
                    <a:pt x="18097" y="7620"/>
                    <a:pt x="19050" y="6668"/>
                    <a:pt x="19050" y="4763"/>
                  </a:cubicBezTo>
                  <a:lnTo>
                    <a:pt x="19050" y="2857"/>
                  </a:lnTo>
                  <a:cubicBezTo>
                    <a:pt x="19050" y="953"/>
                    <a:pt x="18097" y="0"/>
                    <a:pt x="16193" y="0"/>
                  </a:cubicBezTo>
                  <a:lnTo>
                    <a:pt x="2857" y="0"/>
                  </a:lnTo>
                  <a:cubicBezTo>
                    <a:pt x="952" y="0"/>
                    <a:pt x="0" y="953"/>
                    <a:pt x="0" y="2857"/>
                  </a:cubicBezTo>
                  <a:lnTo>
                    <a:pt x="0" y="4763"/>
                  </a:lnTo>
                  <a:cubicBezTo>
                    <a:pt x="0" y="6668"/>
                    <a:pt x="952" y="7620"/>
                    <a:pt x="2857" y="7620"/>
                  </a:cubicBezTo>
                  <a:lnTo>
                    <a:pt x="16193" y="762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8" name="Freeform: Shape 187">
              <a:extLst>
                <a:ext uri="{FF2B5EF4-FFF2-40B4-BE49-F238E27FC236}">
                  <a16:creationId xmlns:a16="http://schemas.microsoft.com/office/drawing/2014/main" id="{9E441886-5B5D-466C-AC8C-BD959CA43D39}"/>
                </a:ext>
              </a:extLst>
            </p:cNvPr>
            <p:cNvSpPr/>
            <p:nvPr/>
          </p:nvSpPr>
          <p:spPr>
            <a:xfrm>
              <a:off x="5466398" y="3007043"/>
              <a:ext cx="19050" cy="19050"/>
            </a:xfrm>
            <a:custGeom>
              <a:avLst/>
              <a:gdLst>
                <a:gd name="connsiteX0" fmla="*/ 0 w 19050"/>
                <a:gd name="connsiteY0" fmla="*/ 0 h 19050"/>
                <a:gd name="connsiteX1" fmla="*/ 0 w 19050"/>
                <a:gd name="connsiteY1" fmla="*/ 11430 h 19050"/>
                <a:gd name="connsiteX2" fmla="*/ 7620 w 19050"/>
                <a:gd name="connsiteY2" fmla="*/ 20002 h 19050"/>
                <a:gd name="connsiteX3" fmla="*/ 7620 w 19050"/>
                <a:gd name="connsiteY3" fmla="*/ 20002 h 19050"/>
                <a:gd name="connsiteX4" fmla="*/ 10477 w 19050"/>
                <a:gd name="connsiteY4" fmla="*/ 20002 h 19050"/>
                <a:gd name="connsiteX5" fmla="*/ 13335 w 19050"/>
                <a:gd name="connsiteY5" fmla="*/ 20002 h 19050"/>
                <a:gd name="connsiteX6" fmla="*/ 13335 w 19050"/>
                <a:gd name="connsiteY6" fmla="*/ 20002 h 19050"/>
                <a:gd name="connsiteX7" fmla="*/ 20955 w 19050"/>
                <a:gd name="connsiteY7" fmla="*/ 11430 h 19050"/>
                <a:gd name="connsiteX8" fmla="*/ 20955 w 19050"/>
                <a:gd name="connsiteY8" fmla="*/ 0 h 19050"/>
                <a:gd name="connsiteX9" fmla="*/ 0 w 19050"/>
                <a:gd name="connsiteY9" fmla="*/ 0 h 19050"/>
                <a:gd name="connsiteX10" fmla="*/ 19050 w 19050"/>
                <a:gd name="connsiteY10" fmla="*/ 10477 h 19050"/>
                <a:gd name="connsiteX11" fmla="*/ 19050 w 19050"/>
                <a:gd name="connsiteY11" fmla="*/ 10477 h 19050"/>
                <a:gd name="connsiteX12" fmla="*/ 2857 w 19050"/>
                <a:gd name="connsiteY12" fmla="*/ 10477 h 19050"/>
                <a:gd name="connsiteX13" fmla="*/ 2857 w 19050"/>
                <a:gd name="connsiteY13" fmla="*/ 10477 h 19050"/>
                <a:gd name="connsiteX14" fmla="*/ 2857 w 19050"/>
                <a:gd name="connsiteY14" fmla="*/ 10477 h 19050"/>
                <a:gd name="connsiteX15" fmla="*/ 2857 w 19050"/>
                <a:gd name="connsiteY15" fmla="*/ 10477 h 19050"/>
                <a:gd name="connsiteX16" fmla="*/ 19050 w 19050"/>
                <a:gd name="connsiteY16" fmla="*/ 10477 h 19050"/>
                <a:gd name="connsiteX17" fmla="*/ 19050 w 19050"/>
                <a:gd name="connsiteY17" fmla="*/ 10477 h 19050"/>
                <a:gd name="connsiteX18" fmla="*/ 19050 w 19050"/>
                <a:gd name="connsiteY18" fmla="*/ 10477 h 19050"/>
                <a:gd name="connsiteX19" fmla="*/ 19050 w 19050"/>
                <a:gd name="connsiteY19" fmla="*/ 6667 h 19050"/>
                <a:gd name="connsiteX20" fmla="*/ 19050 w 19050"/>
                <a:gd name="connsiteY20" fmla="*/ 6667 h 19050"/>
                <a:gd name="connsiteX21" fmla="*/ 2857 w 19050"/>
                <a:gd name="connsiteY21" fmla="*/ 6667 h 19050"/>
                <a:gd name="connsiteX22" fmla="*/ 2857 w 19050"/>
                <a:gd name="connsiteY22" fmla="*/ 6667 h 19050"/>
                <a:gd name="connsiteX23" fmla="*/ 2857 w 19050"/>
                <a:gd name="connsiteY23" fmla="*/ 6667 h 19050"/>
                <a:gd name="connsiteX24" fmla="*/ 2857 w 19050"/>
                <a:gd name="connsiteY24" fmla="*/ 6667 h 19050"/>
                <a:gd name="connsiteX25" fmla="*/ 19050 w 19050"/>
                <a:gd name="connsiteY25" fmla="*/ 6667 h 19050"/>
                <a:gd name="connsiteX26" fmla="*/ 19050 w 19050"/>
                <a:gd name="connsiteY26" fmla="*/ 6667 h 19050"/>
                <a:gd name="connsiteX27" fmla="*/ 19050 w 19050"/>
                <a:gd name="connsiteY27" fmla="*/ 6667 h 19050"/>
                <a:gd name="connsiteX28" fmla="*/ 19050 w 19050"/>
                <a:gd name="connsiteY28" fmla="*/ 3810 h 19050"/>
                <a:gd name="connsiteX29" fmla="*/ 19050 w 19050"/>
                <a:gd name="connsiteY29" fmla="*/ 3810 h 19050"/>
                <a:gd name="connsiteX30" fmla="*/ 2857 w 19050"/>
                <a:gd name="connsiteY30" fmla="*/ 3810 h 19050"/>
                <a:gd name="connsiteX31" fmla="*/ 2857 w 19050"/>
                <a:gd name="connsiteY31" fmla="*/ 3810 h 19050"/>
                <a:gd name="connsiteX32" fmla="*/ 2857 w 19050"/>
                <a:gd name="connsiteY32" fmla="*/ 3810 h 19050"/>
                <a:gd name="connsiteX33" fmla="*/ 2857 w 19050"/>
                <a:gd name="connsiteY33" fmla="*/ 3810 h 19050"/>
                <a:gd name="connsiteX34" fmla="*/ 19050 w 19050"/>
                <a:gd name="connsiteY34" fmla="*/ 3810 h 19050"/>
                <a:gd name="connsiteX35" fmla="*/ 19050 w 19050"/>
                <a:gd name="connsiteY35" fmla="*/ 3810 h 19050"/>
                <a:gd name="connsiteX36" fmla="*/ 19050 w 19050"/>
                <a:gd name="connsiteY36" fmla="*/ 381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050" h="19050">
                  <a:moveTo>
                    <a:pt x="0" y="0"/>
                  </a:moveTo>
                  <a:cubicBezTo>
                    <a:pt x="0" y="0"/>
                    <a:pt x="0" y="9525"/>
                    <a:pt x="0" y="11430"/>
                  </a:cubicBezTo>
                  <a:cubicBezTo>
                    <a:pt x="0" y="12382"/>
                    <a:pt x="6667" y="19050"/>
                    <a:pt x="7620" y="20002"/>
                  </a:cubicBezTo>
                  <a:cubicBezTo>
                    <a:pt x="7620" y="20002"/>
                    <a:pt x="7620" y="20002"/>
                    <a:pt x="7620" y="20002"/>
                  </a:cubicBezTo>
                  <a:cubicBezTo>
                    <a:pt x="7620" y="20002"/>
                    <a:pt x="9525" y="20002"/>
                    <a:pt x="10477" y="20002"/>
                  </a:cubicBezTo>
                  <a:cubicBezTo>
                    <a:pt x="11430" y="20002"/>
                    <a:pt x="13335" y="20002"/>
                    <a:pt x="13335" y="20002"/>
                  </a:cubicBezTo>
                  <a:cubicBezTo>
                    <a:pt x="13335" y="20002"/>
                    <a:pt x="13335" y="20002"/>
                    <a:pt x="13335" y="20002"/>
                  </a:cubicBezTo>
                  <a:cubicBezTo>
                    <a:pt x="14288" y="19050"/>
                    <a:pt x="20955" y="12382"/>
                    <a:pt x="20955" y="11430"/>
                  </a:cubicBezTo>
                  <a:cubicBezTo>
                    <a:pt x="20955" y="10477"/>
                    <a:pt x="20955" y="0"/>
                    <a:pt x="20955" y="0"/>
                  </a:cubicBezTo>
                  <a:lnTo>
                    <a:pt x="0" y="0"/>
                  </a:lnTo>
                  <a:close/>
                  <a:moveTo>
                    <a:pt x="19050" y="10477"/>
                  </a:moveTo>
                  <a:cubicBezTo>
                    <a:pt x="19050" y="10477"/>
                    <a:pt x="19050" y="10477"/>
                    <a:pt x="19050" y="10477"/>
                  </a:cubicBezTo>
                  <a:lnTo>
                    <a:pt x="2857" y="10477"/>
                  </a:lnTo>
                  <a:cubicBezTo>
                    <a:pt x="2857" y="10477"/>
                    <a:pt x="2857" y="10477"/>
                    <a:pt x="2857" y="10477"/>
                  </a:cubicBezTo>
                  <a:lnTo>
                    <a:pt x="2857" y="10477"/>
                  </a:lnTo>
                  <a:cubicBezTo>
                    <a:pt x="2857" y="10477"/>
                    <a:pt x="2857" y="10477"/>
                    <a:pt x="2857" y="10477"/>
                  </a:cubicBezTo>
                  <a:lnTo>
                    <a:pt x="19050" y="10477"/>
                  </a:lnTo>
                  <a:cubicBezTo>
                    <a:pt x="19050" y="9525"/>
                    <a:pt x="19050" y="9525"/>
                    <a:pt x="19050" y="10477"/>
                  </a:cubicBezTo>
                  <a:lnTo>
                    <a:pt x="19050" y="10477"/>
                  </a:lnTo>
                  <a:close/>
                  <a:moveTo>
                    <a:pt x="19050" y="6667"/>
                  </a:moveTo>
                  <a:cubicBezTo>
                    <a:pt x="19050" y="6667"/>
                    <a:pt x="19050" y="7620"/>
                    <a:pt x="19050" y="6667"/>
                  </a:cubicBezTo>
                  <a:lnTo>
                    <a:pt x="2857" y="6667"/>
                  </a:lnTo>
                  <a:cubicBezTo>
                    <a:pt x="2857" y="6667"/>
                    <a:pt x="2857" y="6667"/>
                    <a:pt x="2857" y="6667"/>
                  </a:cubicBezTo>
                  <a:lnTo>
                    <a:pt x="2857" y="6667"/>
                  </a:lnTo>
                  <a:cubicBezTo>
                    <a:pt x="2857" y="6667"/>
                    <a:pt x="2857" y="6667"/>
                    <a:pt x="2857" y="6667"/>
                  </a:cubicBezTo>
                  <a:lnTo>
                    <a:pt x="19050" y="6667"/>
                  </a:lnTo>
                  <a:cubicBezTo>
                    <a:pt x="19050" y="5715"/>
                    <a:pt x="19050" y="5715"/>
                    <a:pt x="19050" y="6667"/>
                  </a:cubicBezTo>
                  <a:lnTo>
                    <a:pt x="19050" y="6667"/>
                  </a:lnTo>
                  <a:close/>
                  <a:moveTo>
                    <a:pt x="19050" y="3810"/>
                  </a:moveTo>
                  <a:cubicBezTo>
                    <a:pt x="19050" y="3810"/>
                    <a:pt x="19050" y="3810"/>
                    <a:pt x="19050" y="3810"/>
                  </a:cubicBezTo>
                  <a:lnTo>
                    <a:pt x="2857" y="3810"/>
                  </a:lnTo>
                  <a:cubicBezTo>
                    <a:pt x="2857" y="3810"/>
                    <a:pt x="2857" y="3810"/>
                    <a:pt x="2857" y="3810"/>
                  </a:cubicBezTo>
                  <a:lnTo>
                    <a:pt x="2857" y="3810"/>
                  </a:lnTo>
                  <a:cubicBezTo>
                    <a:pt x="2857" y="3810"/>
                    <a:pt x="2857" y="3810"/>
                    <a:pt x="2857" y="3810"/>
                  </a:cubicBezTo>
                  <a:lnTo>
                    <a:pt x="19050" y="3810"/>
                  </a:lnTo>
                  <a:cubicBezTo>
                    <a:pt x="19050" y="2857"/>
                    <a:pt x="19050" y="2857"/>
                    <a:pt x="19050" y="3810"/>
                  </a:cubicBezTo>
                  <a:lnTo>
                    <a:pt x="19050" y="381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9" name="Freeform: Shape 188">
              <a:extLst>
                <a:ext uri="{FF2B5EF4-FFF2-40B4-BE49-F238E27FC236}">
                  <a16:creationId xmlns:a16="http://schemas.microsoft.com/office/drawing/2014/main" id="{E9E630FC-5B3F-463F-8B23-6B85D9CC3894}"/>
                </a:ext>
              </a:extLst>
            </p:cNvPr>
            <p:cNvSpPr/>
            <p:nvPr/>
          </p:nvSpPr>
          <p:spPr>
            <a:xfrm>
              <a:off x="5522595" y="2892742"/>
              <a:ext cx="381000" cy="142875"/>
            </a:xfrm>
            <a:custGeom>
              <a:avLst/>
              <a:gdLst>
                <a:gd name="connsiteX0" fmla="*/ 247650 w 381000"/>
                <a:gd name="connsiteY0" fmla="*/ 144780 h 142875"/>
                <a:gd name="connsiteX1" fmla="*/ 247650 w 381000"/>
                <a:gd name="connsiteY1" fmla="*/ 140970 h 142875"/>
                <a:gd name="connsiteX2" fmla="*/ 251460 w 381000"/>
                <a:gd name="connsiteY2" fmla="*/ 140970 h 142875"/>
                <a:gd name="connsiteX3" fmla="*/ 251460 w 381000"/>
                <a:gd name="connsiteY3" fmla="*/ 144780 h 142875"/>
                <a:gd name="connsiteX4" fmla="*/ 247650 w 381000"/>
                <a:gd name="connsiteY4" fmla="*/ 144780 h 142875"/>
                <a:gd name="connsiteX5" fmla="*/ 247650 w 381000"/>
                <a:gd name="connsiteY5" fmla="*/ 144780 h 142875"/>
                <a:gd name="connsiteX6" fmla="*/ 237172 w 381000"/>
                <a:gd name="connsiteY6" fmla="*/ 144780 h 142875"/>
                <a:gd name="connsiteX7" fmla="*/ 237172 w 381000"/>
                <a:gd name="connsiteY7" fmla="*/ 140970 h 142875"/>
                <a:gd name="connsiteX8" fmla="*/ 240030 w 381000"/>
                <a:gd name="connsiteY8" fmla="*/ 140970 h 142875"/>
                <a:gd name="connsiteX9" fmla="*/ 240030 w 381000"/>
                <a:gd name="connsiteY9" fmla="*/ 144780 h 142875"/>
                <a:gd name="connsiteX10" fmla="*/ 237172 w 381000"/>
                <a:gd name="connsiteY10" fmla="*/ 144780 h 142875"/>
                <a:gd name="connsiteX11" fmla="*/ 237172 w 381000"/>
                <a:gd name="connsiteY11" fmla="*/ 144780 h 142875"/>
                <a:gd name="connsiteX12" fmla="*/ 225743 w 381000"/>
                <a:gd name="connsiteY12" fmla="*/ 144780 h 142875"/>
                <a:gd name="connsiteX13" fmla="*/ 225743 w 381000"/>
                <a:gd name="connsiteY13" fmla="*/ 140970 h 142875"/>
                <a:gd name="connsiteX14" fmla="*/ 229553 w 381000"/>
                <a:gd name="connsiteY14" fmla="*/ 140970 h 142875"/>
                <a:gd name="connsiteX15" fmla="*/ 229553 w 381000"/>
                <a:gd name="connsiteY15" fmla="*/ 144780 h 142875"/>
                <a:gd name="connsiteX16" fmla="*/ 225743 w 381000"/>
                <a:gd name="connsiteY16" fmla="*/ 144780 h 142875"/>
                <a:gd name="connsiteX17" fmla="*/ 225743 w 381000"/>
                <a:gd name="connsiteY17" fmla="*/ 144780 h 142875"/>
                <a:gd name="connsiteX18" fmla="*/ 215265 w 381000"/>
                <a:gd name="connsiteY18" fmla="*/ 144780 h 142875"/>
                <a:gd name="connsiteX19" fmla="*/ 215265 w 381000"/>
                <a:gd name="connsiteY19" fmla="*/ 140970 h 142875"/>
                <a:gd name="connsiteX20" fmla="*/ 219075 w 381000"/>
                <a:gd name="connsiteY20" fmla="*/ 140970 h 142875"/>
                <a:gd name="connsiteX21" fmla="*/ 219075 w 381000"/>
                <a:gd name="connsiteY21" fmla="*/ 144780 h 142875"/>
                <a:gd name="connsiteX22" fmla="*/ 215265 w 381000"/>
                <a:gd name="connsiteY22" fmla="*/ 144780 h 142875"/>
                <a:gd name="connsiteX23" fmla="*/ 215265 w 381000"/>
                <a:gd name="connsiteY23" fmla="*/ 144780 h 142875"/>
                <a:gd name="connsiteX24" fmla="*/ 204788 w 381000"/>
                <a:gd name="connsiteY24" fmla="*/ 144780 h 142875"/>
                <a:gd name="connsiteX25" fmla="*/ 204788 w 381000"/>
                <a:gd name="connsiteY25" fmla="*/ 140970 h 142875"/>
                <a:gd name="connsiteX26" fmla="*/ 208597 w 381000"/>
                <a:gd name="connsiteY26" fmla="*/ 140970 h 142875"/>
                <a:gd name="connsiteX27" fmla="*/ 208597 w 381000"/>
                <a:gd name="connsiteY27" fmla="*/ 144780 h 142875"/>
                <a:gd name="connsiteX28" fmla="*/ 204788 w 381000"/>
                <a:gd name="connsiteY28" fmla="*/ 144780 h 142875"/>
                <a:gd name="connsiteX29" fmla="*/ 204788 w 381000"/>
                <a:gd name="connsiteY29" fmla="*/ 144780 h 142875"/>
                <a:gd name="connsiteX30" fmla="*/ 193358 w 381000"/>
                <a:gd name="connsiteY30" fmla="*/ 144780 h 142875"/>
                <a:gd name="connsiteX31" fmla="*/ 193358 w 381000"/>
                <a:gd name="connsiteY31" fmla="*/ 140970 h 142875"/>
                <a:gd name="connsiteX32" fmla="*/ 197168 w 381000"/>
                <a:gd name="connsiteY32" fmla="*/ 140970 h 142875"/>
                <a:gd name="connsiteX33" fmla="*/ 197168 w 381000"/>
                <a:gd name="connsiteY33" fmla="*/ 144780 h 142875"/>
                <a:gd name="connsiteX34" fmla="*/ 193358 w 381000"/>
                <a:gd name="connsiteY34" fmla="*/ 144780 h 142875"/>
                <a:gd name="connsiteX35" fmla="*/ 193358 w 381000"/>
                <a:gd name="connsiteY35" fmla="*/ 144780 h 142875"/>
                <a:gd name="connsiteX36" fmla="*/ 182880 w 381000"/>
                <a:gd name="connsiteY36" fmla="*/ 144780 h 142875"/>
                <a:gd name="connsiteX37" fmla="*/ 182880 w 381000"/>
                <a:gd name="connsiteY37" fmla="*/ 140970 h 142875"/>
                <a:gd name="connsiteX38" fmla="*/ 186690 w 381000"/>
                <a:gd name="connsiteY38" fmla="*/ 140970 h 142875"/>
                <a:gd name="connsiteX39" fmla="*/ 186690 w 381000"/>
                <a:gd name="connsiteY39" fmla="*/ 144780 h 142875"/>
                <a:gd name="connsiteX40" fmla="*/ 182880 w 381000"/>
                <a:gd name="connsiteY40" fmla="*/ 144780 h 142875"/>
                <a:gd name="connsiteX41" fmla="*/ 182880 w 381000"/>
                <a:gd name="connsiteY41" fmla="*/ 144780 h 142875"/>
                <a:gd name="connsiteX42" fmla="*/ 172403 w 381000"/>
                <a:gd name="connsiteY42" fmla="*/ 144780 h 142875"/>
                <a:gd name="connsiteX43" fmla="*/ 172403 w 381000"/>
                <a:gd name="connsiteY43" fmla="*/ 140970 h 142875"/>
                <a:gd name="connsiteX44" fmla="*/ 176213 w 381000"/>
                <a:gd name="connsiteY44" fmla="*/ 140970 h 142875"/>
                <a:gd name="connsiteX45" fmla="*/ 176213 w 381000"/>
                <a:gd name="connsiteY45" fmla="*/ 144780 h 142875"/>
                <a:gd name="connsiteX46" fmla="*/ 172403 w 381000"/>
                <a:gd name="connsiteY46" fmla="*/ 144780 h 142875"/>
                <a:gd name="connsiteX47" fmla="*/ 172403 w 381000"/>
                <a:gd name="connsiteY47" fmla="*/ 144780 h 142875"/>
                <a:gd name="connsiteX48" fmla="*/ 160972 w 381000"/>
                <a:gd name="connsiteY48" fmla="*/ 144780 h 142875"/>
                <a:gd name="connsiteX49" fmla="*/ 160972 w 381000"/>
                <a:gd name="connsiteY49" fmla="*/ 140970 h 142875"/>
                <a:gd name="connsiteX50" fmla="*/ 164783 w 381000"/>
                <a:gd name="connsiteY50" fmla="*/ 140970 h 142875"/>
                <a:gd name="connsiteX51" fmla="*/ 164783 w 381000"/>
                <a:gd name="connsiteY51" fmla="*/ 144780 h 142875"/>
                <a:gd name="connsiteX52" fmla="*/ 160972 w 381000"/>
                <a:gd name="connsiteY52" fmla="*/ 144780 h 142875"/>
                <a:gd name="connsiteX53" fmla="*/ 160972 w 381000"/>
                <a:gd name="connsiteY53" fmla="*/ 144780 h 142875"/>
                <a:gd name="connsiteX54" fmla="*/ 150495 w 381000"/>
                <a:gd name="connsiteY54" fmla="*/ 144780 h 142875"/>
                <a:gd name="connsiteX55" fmla="*/ 150495 w 381000"/>
                <a:gd name="connsiteY55" fmla="*/ 140970 h 142875"/>
                <a:gd name="connsiteX56" fmla="*/ 154305 w 381000"/>
                <a:gd name="connsiteY56" fmla="*/ 140970 h 142875"/>
                <a:gd name="connsiteX57" fmla="*/ 154305 w 381000"/>
                <a:gd name="connsiteY57" fmla="*/ 144780 h 142875"/>
                <a:gd name="connsiteX58" fmla="*/ 150495 w 381000"/>
                <a:gd name="connsiteY58" fmla="*/ 144780 h 142875"/>
                <a:gd name="connsiteX59" fmla="*/ 150495 w 381000"/>
                <a:gd name="connsiteY59" fmla="*/ 144780 h 142875"/>
                <a:gd name="connsiteX60" fmla="*/ 140018 w 381000"/>
                <a:gd name="connsiteY60" fmla="*/ 144780 h 142875"/>
                <a:gd name="connsiteX61" fmla="*/ 140018 w 381000"/>
                <a:gd name="connsiteY61" fmla="*/ 140970 h 142875"/>
                <a:gd name="connsiteX62" fmla="*/ 143828 w 381000"/>
                <a:gd name="connsiteY62" fmla="*/ 140970 h 142875"/>
                <a:gd name="connsiteX63" fmla="*/ 143828 w 381000"/>
                <a:gd name="connsiteY63" fmla="*/ 144780 h 142875"/>
                <a:gd name="connsiteX64" fmla="*/ 140018 w 381000"/>
                <a:gd name="connsiteY64" fmla="*/ 144780 h 142875"/>
                <a:gd name="connsiteX65" fmla="*/ 140018 w 381000"/>
                <a:gd name="connsiteY65" fmla="*/ 144780 h 142875"/>
                <a:gd name="connsiteX66" fmla="*/ 128588 w 381000"/>
                <a:gd name="connsiteY66" fmla="*/ 144780 h 142875"/>
                <a:gd name="connsiteX67" fmla="*/ 128588 w 381000"/>
                <a:gd name="connsiteY67" fmla="*/ 140970 h 142875"/>
                <a:gd name="connsiteX68" fmla="*/ 132397 w 381000"/>
                <a:gd name="connsiteY68" fmla="*/ 140970 h 142875"/>
                <a:gd name="connsiteX69" fmla="*/ 132397 w 381000"/>
                <a:gd name="connsiteY69" fmla="*/ 144780 h 142875"/>
                <a:gd name="connsiteX70" fmla="*/ 128588 w 381000"/>
                <a:gd name="connsiteY70" fmla="*/ 144780 h 142875"/>
                <a:gd name="connsiteX71" fmla="*/ 128588 w 381000"/>
                <a:gd name="connsiteY71" fmla="*/ 144780 h 142875"/>
                <a:gd name="connsiteX72" fmla="*/ 118110 w 381000"/>
                <a:gd name="connsiteY72" fmla="*/ 144780 h 142875"/>
                <a:gd name="connsiteX73" fmla="*/ 118110 w 381000"/>
                <a:gd name="connsiteY73" fmla="*/ 140970 h 142875"/>
                <a:gd name="connsiteX74" fmla="*/ 121920 w 381000"/>
                <a:gd name="connsiteY74" fmla="*/ 140970 h 142875"/>
                <a:gd name="connsiteX75" fmla="*/ 121920 w 381000"/>
                <a:gd name="connsiteY75" fmla="*/ 144780 h 142875"/>
                <a:gd name="connsiteX76" fmla="*/ 118110 w 381000"/>
                <a:gd name="connsiteY76" fmla="*/ 144780 h 142875"/>
                <a:gd name="connsiteX77" fmla="*/ 118110 w 381000"/>
                <a:gd name="connsiteY77" fmla="*/ 144780 h 142875"/>
                <a:gd name="connsiteX78" fmla="*/ 107632 w 381000"/>
                <a:gd name="connsiteY78" fmla="*/ 144780 h 142875"/>
                <a:gd name="connsiteX79" fmla="*/ 107632 w 381000"/>
                <a:gd name="connsiteY79" fmla="*/ 140970 h 142875"/>
                <a:gd name="connsiteX80" fmla="*/ 111443 w 381000"/>
                <a:gd name="connsiteY80" fmla="*/ 140970 h 142875"/>
                <a:gd name="connsiteX81" fmla="*/ 111443 w 381000"/>
                <a:gd name="connsiteY81" fmla="*/ 144780 h 142875"/>
                <a:gd name="connsiteX82" fmla="*/ 107632 w 381000"/>
                <a:gd name="connsiteY82" fmla="*/ 144780 h 142875"/>
                <a:gd name="connsiteX83" fmla="*/ 107632 w 381000"/>
                <a:gd name="connsiteY83" fmla="*/ 144780 h 142875"/>
                <a:gd name="connsiteX84" fmla="*/ 97155 w 381000"/>
                <a:gd name="connsiteY84" fmla="*/ 144780 h 142875"/>
                <a:gd name="connsiteX85" fmla="*/ 97155 w 381000"/>
                <a:gd name="connsiteY85" fmla="*/ 140970 h 142875"/>
                <a:gd name="connsiteX86" fmla="*/ 100965 w 381000"/>
                <a:gd name="connsiteY86" fmla="*/ 140970 h 142875"/>
                <a:gd name="connsiteX87" fmla="*/ 100965 w 381000"/>
                <a:gd name="connsiteY87" fmla="*/ 144780 h 142875"/>
                <a:gd name="connsiteX88" fmla="*/ 97155 w 381000"/>
                <a:gd name="connsiteY88" fmla="*/ 144780 h 142875"/>
                <a:gd name="connsiteX89" fmla="*/ 97155 w 381000"/>
                <a:gd name="connsiteY89" fmla="*/ 144780 h 142875"/>
                <a:gd name="connsiteX90" fmla="*/ 85725 w 381000"/>
                <a:gd name="connsiteY90" fmla="*/ 144780 h 142875"/>
                <a:gd name="connsiteX91" fmla="*/ 85725 w 381000"/>
                <a:gd name="connsiteY91" fmla="*/ 140970 h 142875"/>
                <a:gd name="connsiteX92" fmla="*/ 89535 w 381000"/>
                <a:gd name="connsiteY92" fmla="*/ 140970 h 142875"/>
                <a:gd name="connsiteX93" fmla="*/ 89535 w 381000"/>
                <a:gd name="connsiteY93" fmla="*/ 144780 h 142875"/>
                <a:gd name="connsiteX94" fmla="*/ 85725 w 381000"/>
                <a:gd name="connsiteY94" fmla="*/ 144780 h 142875"/>
                <a:gd name="connsiteX95" fmla="*/ 85725 w 381000"/>
                <a:gd name="connsiteY95" fmla="*/ 144780 h 142875"/>
                <a:gd name="connsiteX96" fmla="*/ 75247 w 381000"/>
                <a:gd name="connsiteY96" fmla="*/ 144780 h 142875"/>
                <a:gd name="connsiteX97" fmla="*/ 75247 w 381000"/>
                <a:gd name="connsiteY97" fmla="*/ 140970 h 142875"/>
                <a:gd name="connsiteX98" fmla="*/ 79057 w 381000"/>
                <a:gd name="connsiteY98" fmla="*/ 140970 h 142875"/>
                <a:gd name="connsiteX99" fmla="*/ 79057 w 381000"/>
                <a:gd name="connsiteY99" fmla="*/ 144780 h 142875"/>
                <a:gd name="connsiteX100" fmla="*/ 75247 w 381000"/>
                <a:gd name="connsiteY100" fmla="*/ 144780 h 142875"/>
                <a:gd name="connsiteX101" fmla="*/ 75247 w 381000"/>
                <a:gd name="connsiteY101" fmla="*/ 144780 h 142875"/>
                <a:gd name="connsiteX102" fmla="*/ 64770 w 381000"/>
                <a:gd name="connsiteY102" fmla="*/ 144780 h 142875"/>
                <a:gd name="connsiteX103" fmla="*/ 64770 w 381000"/>
                <a:gd name="connsiteY103" fmla="*/ 140970 h 142875"/>
                <a:gd name="connsiteX104" fmla="*/ 68580 w 381000"/>
                <a:gd name="connsiteY104" fmla="*/ 140970 h 142875"/>
                <a:gd name="connsiteX105" fmla="*/ 68580 w 381000"/>
                <a:gd name="connsiteY105" fmla="*/ 144780 h 142875"/>
                <a:gd name="connsiteX106" fmla="*/ 64770 w 381000"/>
                <a:gd name="connsiteY106" fmla="*/ 144780 h 142875"/>
                <a:gd name="connsiteX107" fmla="*/ 64770 w 381000"/>
                <a:gd name="connsiteY107" fmla="*/ 144780 h 142875"/>
                <a:gd name="connsiteX108" fmla="*/ 53340 w 381000"/>
                <a:gd name="connsiteY108" fmla="*/ 144780 h 142875"/>
                <a:gd name="connsiteX109" fmla="*/ 53340 w 381000"/>
                <a:gd name="connsiteY109" fmla="*/ 140970 h 142875"/>
                <a:gd name="connsiteX110" fmla="*/ 57150 w 381000"/>
                <a:gd name="connsiteY110" fmla="*/ 140970 h 142875"/>
                <a:gd name="connsiteX111" fmla="*/ 57150 w 381000"/>
                <a:gd name="connsiteY111" fmla="*/ 144780 h 142875"/>
                <a:gd name="connsiteX112" fmla="*/ 53340 w 381000"/>
                <a:gd name="connsiteY112" fmla="*/ 144780 h 142875"/>
                <a:gd name="connsiteX113" fmla="*/ 53340 w 381000"/>
                <a:gd name="connsiteY113" fmla="*/ 144780 h 142875"/>
                <a:gd name="connsiteX114" fmla="*/ 42863 w 381000"/>
                <a:gd name="connsiteY114" fmla="*/ 144780 h 142875"/>
                <a:gd name="connsiteX115" fmla="*/ 42863 w 381000"/>
                <a:gd name="connsiteY115" fmla="*/ 140970 h 142875"/>
                <a:gd name="connsiteX116" fmla="*/ 46673 w 381000"/>
                <a:gd name="connsiteY116" fmla="*/ 140970 h 142875"/>
                <a:gd name="connsiteX117" fmla="*/ 46673 w 381000"/>
                <a:gd name="connsiteY117" fmla="*/ 144780 h 142875"/>
                <a:gd name="connsiteX118" fmla="*/ 42863 w 381000"/>
                <a:gd name="connsiteY118" fmla="*/ 144780 h 142875"/>
                <a:gd name="connsiteX119" fmla="*/ 42863 w 381000"/>
                <a:gd name="connsiteY119" fmla="*/ 144780 h 142875"/>
                <a:gd name="connsiteX120" fmla="*/ 32385 w 381000"/>
                <a:gd name="connsiteY120" fmla="*/ 144780 h 142875"/>
                <a:gd name="connsiteX121" fmla="*/ 32385 w 381000"/>
                <a:gd name="connsiteY121" fmla="*/ 140970 h 142875"/>
                <a:gd name="connsiteX122" fmla="*/ 36195 w 381000"/>
                <a:gd name="connsiteY122" fmla="*/ 140970 h 142875"/>
                <a:gd name="connsiteX123" fmla="*/ 36195 w 381000"/>
                <a:gd name="connsiteY123" fmla="*/ 144780 h 142875"/>
                <a:gd name="connsiteX124" fmla="*/ 32385 w 381000"/>
                <a:gd name="connsiteY124" fmla="*/ 144780 h 142875"/>
                <a:gd name="connsiteX125" fmla="*/ 32385 w 381000"/>
                <a:gd name="connsiteY125" fmla="*/ 144780 h 142875"/>
                <a:gd name="connsiteX126" fmla="*/ 20955 w 381000"/>
                <a:gd name="connsiteY126" fmla="*/ 144780 h 142875"/>
                <a:gd name="connsiteX127" fmla="*/ 20955 w 381000"/>
                <a:gd name="connsiteY127" fmla="*/ 140970 h 142875"/>
                <a:gd name="connsiteX128" fmla="*/ 24765 w 381000"/>
                <a:gd name="connsiteY128" fmla="*/ 140970 h 142875"/>
                <a:gd name="connsiteX129" fmla="*/ 24765 w 381000"/>
                <a:gd name="connsiteY129" fmla="*/ 144780 h 142875"/>
                <a:gd name="connsiteX130" fmla="*/ 20955 w 381000"/>
                <a:gd name="connsiteY130" fmla="*/ 144780 h 142875"/>
                <a:gd name="connsiteX131" fmla="*/ 20955 w 381000"/>
                <a:gd name="connsiteY131" fmla="*/ 144780 h 142875"/>
                <a:gd name="connsiteX132" fmla="*/ 10478 w 381000"/>
                <a:gd name="connsiteY132" fmla="*/ 144780 h 142875"/>
                <a:gd name="connsiteX133" fmla="*/ 10478 w 381000"/>
                <a:gd name="connsiteY133" fmla="*/ 140970 h 142875"/>
                <a:gd name="connsiteX134" fmla="*/ 14288 w 381000"/>
                <a:gd name="connsiteY134" fmla="*/ 140970 h 142875"/>
                <a:gd name="connsiteX135" fmla="*/ 14288 w 381000"/>
                <a:gd name="connsiteY135" fmla="*/ 144780 h 142875"/>
                <a:gd name="connsiteX136" fmla="*/ 10478 w 381000"/>
                <a:gd name="connsiteY136" fmla="*/ 144780 h 142875"/>
                <a:gd name="connsiteX137" fmla="*/ 10478 w 381000"/>
                <a:gd name="connsiteY137" fmla="*/ 144780 h 142875"/>
                <a:gd name="connsiteX138" fmla="*/ 0 w 381000"/>
                <a:gd name="connsiteY138" fmla="*/ 144780 h 142875"/>
                <a:gd name="connsiteX139" fmla="*/ 0 w 381000"/>
                <a:gd name="connsiteY139" fmla="*/ 140970 h 142875"/>
                <a:gd name="connsiteX140" fmla="*/ 3810 w 381000"/>
                <a:gd name="connsiteY140" fmla="*/ 140970 h 142875"/>
                <a:gd name="connsiteX141" fmla="*/ 3810 w 381000"/>
                <a:gd name="connsiteY141" fmla="*/ 144780 h 142875"/>
                <a:gd name="connsiteX142" fmla="*/ 0 w 381000"/>
                <a:gd name="connsiteY142" fmla="*/ 144780 h 142875"/>
                <a:gd name="connsiteX143" fmla="*/ 0 w 381000"/>
                <a:gd name="connsiteY143" fmla="*/ 144780 h 142875"/>
                <a:gd name="connsiteX144" fmla="*/ 255270 w 381000"/>
                <a:gd name="connsiteY144" fmla="*/ 138113 h 142875"/>
                <a:gd name="connsiteX145" fmla="*/ 258128 w 381000"/>
                <a:gd name="connsiteY145" fmla="*/ 135255 h 142875"/>
                <a:gd name="connsiteX146" fmla="*/ 260985 w 381000"/>
                <a:gd name="connsiteY146" fmla="*/ 138113 h 142875"/>
                <a:gd name="connsiteX147" fmla="*/ 258128 w 381000"/>
                <a:gd name="connsiteY147" fmla="*/ 140970 h 142875"/>
                <a:gd name="connsiteX148" fmla="*/ 255270 w 381000"/>
                <a:gd name="connsiteY148" fmla="*/ 138113 h 142875"/>
                <a:gd name="connsiteX149" fmla="*/ 255270 w 381000"/>
                <a:gd name="connsiteY149" fmla="*/ 138113 h 142875"/>
                <a:gd name="connsiteX150" fmla="*/ 262890 w 381000"/>
                <a:gd name="connsiteY150" fmla="*/ 129540 h 142875"/>
                <a:gd name="connsiteX151" fmla="*/ 265747 w 381000"/>
                <a:gd name="connsiteY151" fmla="*/ 126683 h 142875"/>
                <a:gd name="connsiteX152" fmla="*/ 268605 w 381000"/>
                <a:gd name="connsiteY152" fmla="*/ 129540 h 142875"/>
                <a:gd name="connsiteX153" fmla="*/ 265747 w 381000"/>
                <a:gd name="connsiteY153" fmla="*/ 132398 h 142875"/>
                <a:gd name="connsiteX154" fmla="*/ 262890 w 381000"/>
                <a:gd name="connsiteY154" fmla="*/ 129540 h 142875"/>
                <a:gd name="connsiteX155" fmla="*/ 262890 w 381000"/>
                <a:gd name="connsiteY155" fmla="*/ 129540 h 142875"/>
                <a:gd name="connsiteX156" fmla="*/ 269558 w 381000"/>
                <a:gd name="connsiteY156" fmla="*/ 121920 h 142875"/>
                <a:gd name="connsiteX157" fmla="*/ 272415 w 381000"/>
                <a:gd name="connsiteY157" fmla="*/ 119063 h 142875"/>
                <a:gd name="connsiteX158" fmla="*/ 275272 w 381000"/>
                <a:gd name="connsiteY158" fmla="*/ 121920 h 142875"/>
                <a:gd name="connsiteX159" fmla="*/ 272415 w 381000"/>
                <a:gd name="connsiteY159" fmla="*/ 124777 h 142875"/>
                <a:gd name="connsiteX160" fmla="*/ 269558 w 381000"/>
                <a:gd name="connsiteY160" fmla="*/ 121920 h 142875"/>
                <a:gd name="connsiteX161" fmla="*/ 269558 w 381000"/>
                <a:gd name="connsiteY161" fmla="*/ 121920 h 142875"/>
                <a:gd name="connsiteX162" fmla="*/ 277178 w 381000"/>
                <a:gd name="connsiteY162" fmla="*/ 114300 h 142875"/>
                <a:gd name="connsiteX163" fmla="*/ 280035 w 381000"/>
                <a:gd name="connsiteY163" fmla="*/ 111443 h 142875"/>
                <a:gd name="connsiteX164" fmla="*/ 282893 w 381000"/>
                <a:gd name="connsiteY164" fmla="*/ 114300 h 142875"/>
                <a:gd name="connsiteX165" fmla="*/ 280035 w 381000"/>
                <a:gd name="connsiteY165" fmla="*/ 117158 h 142875"/>
                <a:gd name="connsiteX166" fmla="*/ 277178 w 381000"/>
                <a:gd name="connsiteY166" fmla="*/ 114300 h 142875"/>
                <a:gd name="connsiteX167" fmla="*/ 277178 w 381000"/>
                <a:gd name="connsiteY167" fmla="*/ 114300 h 142875"/>
                <a:gd name="connsiteX168" fmla="*/ 284797 w 381000"/>
                <a:gd name="connsiteY168" fmla="*/ 105727 h 142875"/>
                <a:gd name="connsiteX169" fmla="*/ 287655 w 381000"/>
                <a:gd name="connsiteY169" fmla="*/ 102870 h 142875"/>
                <a:gd name="connsiteX170" fmla="*/ 290513 w 381000"/>
                <a:gd name="connsiteY170" fmla="*/ 105727 h 142875"/>
                <a:gd name="connsiteX171" fmla="*/ 287655 w 381000"/>
                <a:gd name="connsiteY171" fmla="*/ 108585 h 142875"/>
                <a:gd name="connsiteX172" fmla="*/ 284797 w 381000"/>
                <a:gd name="connsiteY172" fmla="*/ 105727 h 142875"/>
                <a:gd name="connsiteX173" fmla="*/ 284797 w 381000"/>
                <a:gd name="connsiteY173" fmla="*/ 105727 h 142875"/>
                <a:gd name="connsiteX174" fmla="*/ 291465 w 381000"/>
                <a:gd name="connsiteY174" fmla="*/ 98108 h 142875"/>
                <a:gd name="connsiteX175" fmla="*/ 294322 w 381000"/>
                <a:gd name="connsiteY175" fmla="*/ 95250 h 142875"/>
                <a:gd name="connsiteX176" fmla="*/ 297180 w 381000"/>
                <a:gd name="connsiteY176" fmla="*/ 98108 h 142875"/>
                <a:gd name="connsiteX177" fmla="*/ 294322 w 381000"/>
                <a:gd name="connsiteY177" fmla="*/ 100965 h 142875"/>
                <a:gd name="connsiteX178" fmla="*/ 291465 w 381000"/>
                <a:gd name="connsiteY178" fmla="*/ 98108 h 142875"/>
                <a:gd name="connsiteX179" fmla="*/ 291465 w 381000"/>
                <a:gd name="connsiteY179" fmla="*/ 98108 h 142875"/>
                <a:gd name="connsiteX180" fmla="*/ 299085 w 381000"/>
                <a:gd name="connsiteY180" fmla="*/ 90488 h 142875"/>
                <a:gd name="connsiteX181" fmla="*/ 301943 w 381000"/>
                <a:gd name="connsiteY181" fmla="*/ 87630 h 142875"/>
                <a:gd name="connsiteX182" fmla="*/ 304800 w 381000"/>
                <a:gd name="connsiteY182" fmla="*/ 90488 h 142875"/>
                <a:gd name="connsiteX183" fmla="*/ 301943 w 381000"/>
                <a:gd name="connsiteY183" fmla="*/ 93345 h 142875"/>
                <a:gd name="connsiteX184" fmla="*/ 299085 w 381000"/>
                <a:gd name="connsiteY184" fmla="*/ 90488 h 142875"/>
                <a:gd name="connsiteX185" fmla="*/ 299085 w 381000"/>
                <a:gd name="connsiteY185" fmla="*/ 90488 h 142875"/>
                <a:gd name="connsiteX186" fmla="*/ 306705 w 381000"/>
                <a:gd name="connsiteY186" fmla="*/ 81915 h 142875"/>
                <a:gd name="connsiteX187" fmla="*/ 309563 w 381000"/>
                <a:gd name="connsiteY187" fmla="*/ 79058 h 142875"/>
                <a:gd name="connsiteX188" fmla="*/ 312420 w 381000"/>
                <a:gd name="connsiteY188" fmla="*/ 81915 h 142875"/>
                <a:gd name="connsiteX189" fmla="*/ 309563 w 381000"/>
                <a:gd name="connsiteY189" fmla="*/ 84773 h 142875"/>
                <a:gd name="connsiteX190" fmla="*/ 306705 w 381000"/>
                <a:gd name="connsiteY190" fmla="*/ 81915 h 142875"/>
                <a:gd name="connsiteX191" fmla="*/ 306705 w 381000"/>
                <a:gd name="connsiteY191" fmla="*/ 81915 h 142875"/>
                <a:gd name="connsiteX192" fmla="*/ 313372 w 381000"/>
                <a:gd name="connsiteY192" fmla="*/ 74295 h 142875"/>
                <a:gd name="connsiteX193" fmla="*/ 316230 w 381000"/>
                <a:gd name="connsiteY193" fmla="*/ 71438 h 142875"/>
                <a:gd name="connsiteX194" fmla="*/ 319088 w 381000"/>
                <a:gd name="connsiteY194" fmla="*/ 74295 h 142875"/>
                <a:gd name="connsiteX195" fmla="*/ 316230 w 381000"/>
                <a:gd name="connsiteY195" fmla="*/ 76200 h 142875"/>
                <a:gd name="connsiteX196" fmla="*/ 313372 w 381000"/>
                <a:gd name="connsiteY196" fmla="*/ 74295 h 142875"/>
                <a:gd name="connsiteX197" fmla="*/ 313372 w 381000"/>
                <a:gd name="connsiteY197" fmla="*/ 74295 h 142875"/>
                <a:gd name="connsiteX198" fmla="*/ 320993 w 381000"/>
                <a:gd name="connsiteY198" fmla="*/ 66675 h 142875"/>
                <a:gd name="connsiteX199" fmla="*/ 323850 w 381000"/>
                <a:gd name="connsiteY199" fmla="*/ 63818 h 142875"/>
                <a:gd name="connsiteX200" fmla="*/ 326708 w 381000"/>
                <a:gd name="connsiteY200" fmla="*/ 66675 h 142875"/>
                <a:gd name="connsiteX201" fmla="*/ 323850 w 381000"/>
                <a:gd name="connsiteY201" fmla="*/ 69533 h 142875"/>
                <a:gd name="connsiteX202" fmla="*/ 320993 w 381000"/>
                <a:gd name="connsiteY202" fmla="*/ 66675 h 142875"/>
                <a:gd name="connsiteX203" fmla="*/ 320993 w 381000"/>
                <a:gd name="connsiteY203" fmla="*/ 66675 h 142875"/>
                <a:gd name="connsiteX204" fmla="*/ 327660 w 381000"/>
                <a:gd name="connsiteY204" fmla="*/ 58102 h 142875"/>
                <a:gd name="connsiteX205" fmla="*/ 330518 w 381000"/>
                <a:gd name="connsiteY205" fmla="*/ 55245 h 142875"/>
                <a:gd name="connsiteX206" fmla="*/ 333375 w 381000"/>
                <a:gd name="connsiteY206" fmla="*/ 58102 h 142875"/>
                <a:gd name="connsiteX207" fmla="*/ 330518 w 381000"/>
                <a:gd name="connsiteY207" fmla="*/ 60960 h 142875"/>
                <a:gd name="connsiteX208" fmla="*/ 327660 w 381000"/>
                <a:gd name="connsiteY208" fmla="*/ 58102 h 142875"/>
                <a:gd name="connsiteX209" fmla="*/ 327660 w 381000"/>
                <a:gd name="connsiteY209" fmla="*/ 58102 h 142875"/>
                <a:gd name="connsiteX210" fmla="*/ 335280 w 381000"/>
                <a:gd name="connsiteY210" fmla="*/ 50483 h 142875"/>
                <a:gd name="connsiteX211" fmla="*/ 338138 w 381000"/>
                <a:gd name="connsiteY211" fmla="*/ 47625 h 142875"/>
                <a:gd name="connsiteX212" fmla="*/ 340995 w 381000"/>
                <a:gd name="connsiteY212" fmla="*/ 50483 h 142875"/>
                <a:gd name="connsiteX213" fmla="*/ 338138 w 381000"/>
                <a:gd name="connsiteY213" fmla="*/ 53340 h 142875"/>
                <a:gd name="connsiteX214" fmla="*/ 335280 w 381000"/>
                <a:gd name="connsiteY214" fmla="*/ 50483 h 142875"/>
                <a:gd name="connsiteX215" fmla="*/ 335280 w 381000"/>
                <a:gd name="connsiteY215" fmla="*/ 50483 h 142875"/>
                <a:gd name="connsiteX216" fmla="*/ 342900 w 381000"/>
                <a:gd name="connsiteY216" fmla="*/ 41910 h 142875"/>
                <a:gd name="connsiteX217" fmla="*/ 345758 w 381000"/>
                <a:gd name="connsiteY217" fmla="*/ 39052 h 142875"/>
                <a:gd name="connsiteX218" fmla="*/ 348615 w 381000"/>
                <a:gd name="connsiteY218" fmla="*/ 41910 h 142875"/>
                <a:gd name="connsiteX219" fmla="*/ 345758 w 381000"/>
                <a:gd name="connsiteY219" fmla="*/ 44768 h 142875"/>
                <a:gd name="connsiteX220" fmla="*/ 342900 w 381000"/>
                <a:gd name="connsiteY220" fmla="*/ 41910 h 142875"/>
                <a:gd name="connsiteX221" fmla="*/ 342900 w 381000"/>
                <a:gd name="connsiteY221" fmla="*/ 41910 h 142875"/>
                <a:gd name="connsiteX222" fmla="*/ 349568 w 381000"/>
                <a:gd name="connsiteY222" fmla="*/ 34290 h 142875"/>
                <a:gd name="connsiteX223" fmla="*/ 352425 w 381000"/>
                <a:gd name="connsiteY223" fmla="*/ 31433 h 142875"/>
                <a:gd name="connsiteX224" fmla="*/ 355283 w 381000"/>
                <a:gd name="connsiteY224" fmla="*/ 34290 h 142875"/>
                <a:gd name="connsiteX225" fmla="*/ 352425 w 381000"/>
                <a:gd name="connsiteY225" fmla="*/ 37148 h 142875"/>
                <a:gd name="connsiteX226" fmla="*/ 349568 w 381000"/>
                <a:gd name="connsiteY226" fmla="*/ 34290 h 142875"/>
                <a:gd name="connsiteX227" fmla="*/ 349568 w 381000"/>
                <a:gd name="connsiteY227" fmla="*/ 34290 h 142875"/>
                <a:gd name="connsiteX228" fmla="*/ 357188 w 381000"/>
                <a:gd name="connsiteY228" fmla="*/ 26670 h 142875"/>
                <a:gd name="connsiteX229" fmla="*/ 360045 w 381000"/>
                <a:gd name="connsiteY229" fmla="*/ 23813 h 142875"/>
                <a:gd name="connsiteX230" fmla="*/ 362903 w 381000"/>
                <a:gd name="connsiteY230" fmla="*/ 26670 h 142875"/>
                <a:gd name="connsiteX231" fmla="*/ 360045 w 381000"/>
                <a:gd name="connsiteY231" fmla="*/ 29527 h 142875"/>
                <a:gd name="connsiteX232" fmla="*/ 357188 w 381000"/>
                <a:gd name="connsiteY232" fmla="*/ 26670 h 142875"/>
                <a:gd name="connsiteX233" fmla="*/ 357188 w 381000"/>
                <a:gd name="connsiteY233" fmla="*/ 26670 h 142875"/>
                <a:gd name="connsiteX234" fmla="*/ 364808 w 381000"/>
                <a:gd name="connsiteY234" fmla="*/ 18098 h 142875"/>
                <a:gd name="connsiteX235" fmla="*/ 367665 w 381000"/>
                <a:gd name="connsiteY235" fmla="*/ 15240 h 142875"/>
                <a:gd name="connsiteX236" fmla="*/ 370522 w 381000"/>
                <a:gd name="connsiteY236" fmla="*/ 18098 h 142875"/>
                <a:gd name="connsiteX237" fmla="*/ 367665 w 381000"/>
                <a:gd name="connsiteY237" fmla="*/ 20955 h 142875"/>
                <a:gd name="connsiteX238" fmla="*/ 364808 w 381000"/>
                <a:gd name="connsiteY238" fmla="*/ 18098 h 142875"/>
                <a:gd name="connsiteX239" fmla="*/ 364808 w 381000"/>
                <a:gd name="connsiteY239" fmla="*/ 18098 h 142875"/>
                <a:gd name="connsiteX240" fmla="*/ 371475 w 381000"/>
                <a:gd name="connsiteY240" fmla="*/ 10478 h 142875"/>
                <a:gd name="connsiteX241" fmla="*/ 374333 w 381000"/>
                <a:gd name="connsiteY241" fmla="*/ 7620 h 142875"/>
                <a:gd name="connsiteX242" fmla="*/ 377190 w 381000"/>
                <a:gd name="connsiteY242" fmla="*/ 10478 h 142875"/>
                <a:gd name="connsiteX243" fmla="*/ 374333 w 381000"/>
                <a:gd name="connsiteY243" fmla="*/ 13335 h 142875"/>
                <a:gd name="connsiteX244" fmla="*/ 371475 w 381000"/>
                <a:gd name="connsiteY244" fmla="*/ 10478 h 142875"/>
                <a:gd name="connsiteX245" fmla="*/ 371475 w 381000"/>
                <a:gd name="connsiteY245" fmla="*/ 10478 h 142875"/>
                <a:gd name="connsiteX246" fmla="*/ 379095 w 381000"/>
                <a:gd name="connsiteY246" fmla="*/ 2858 h 142875"/>
                <a:gd name="connsiteX247" fmla="*/ 381953 w 381000"/>
                <a:gd name="connsiteY247" fmla="*/ 0 h 142875"/>
                <a:gd name="connsiteX248" fmla="*/ 384810 w 381000"/>
                <a:gd name="connsiteY248" fmla="*/ 2858 h 142875"/>
                <a:gd name="connsiteX249" fmla="*/ 381953 w 381000"/>
                <a:gd name="connsiteY249" fmla="*/ 5715 h 142875"/>
                <a:gd name="connsiteX250" fmla="*/ 379095 w 381000"/>
                <a:gd name="connsiteY250" fmla="*/ 2858 h 142875"/>
                <a:gd name="connsiteX251" fmla="*/ 379095 w 381000"/>
                <a:gd name="connsiteY251" fmla="*/ 285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381000" h="142875">
                  <a:moveTo>
                    <a:pt x="247650" y="144780"/>
                  </a:moveTo>
                  <a:lnTo>
                    <a:pt x="247650" y="140970"/>
                  </a:lnTo>
                  <a:lnTo>
                    <a:pt x="251460" y="140970"/>
                  </a:lnTo>
                  <a:lnTo>
                    <a:pt x="251460" y="144780"/>
                  </a:lnTo>
                  <a:lnTo>
                    <a:pt x="247650" y="144780"/>
                  </a:lnTo>
                  <a:lnTo>
                    <a:pt x="247650" y="144780"/>
                  </a:lnTo>
                  <a:close/>
                  <a:moveTo>
                    <a:pt x="237172" y="144780"/>
                  </a:moveTo>
                  <a:lnTo>
                    <a:pt x="237172" y="140970"/>
                  </a:lnTo>
                  <a:lnTo>
                    <a:pt x="240030" y="140970"/>
                  </a:lnTo>
                  <a:lnTo>
                    <a:pt x="240030" y="144780"/>
                  </a:lnTo>
                  <a:lnTo>
                    <a:pt x="237172" y="144780"/>
                  </a:lnTo>
                  <a:lnTo>
                    <a:pt x="237172" y="144780"/>
                  </a:lnTo>
                  <a:close/>
                  <a:moveTo>
                    <a:pt x="225743" y="144780"/>
                  </a:moveTo>
                  <a:lnTo>
                    <a:pt x="225743" y="140970"/>
                  </a:lnTo>
                  <a:lnTo>
                    <a:pt x="229553" y="140970"/>
                  </a:lnTo>
                  <a:lnTo>
                    <a:pt x="229553" y="144780"/>
                  </a:lnTo>
                  <a:lnTo>
                    <a:pt x="225743" y="144780"/>
                  </a:lnTo>
                  <a:lnTo>
                    <a:pt x="225743" y="144780"/>
                  </a:lnTo>
                  <a:close/>
                  <a:moveTo>
                    <a:pt x="215265" y="144780"/>
                  </a:moveTo>
                  <a:lnTo>
                    <a:pt x="215265" y="140970"/>
                  </a:lnTo>
                  <a:lnTo>
                    <a:pt x="219075" y="140970"/>
                  </a:lnTo>
                  <a:lnTo>
                    <a:pt x="219075" y="144780"/>
                  </a:lnTo>
                  <a:lnTo>
                    <a:pt x="215265" y="144780"/>
                  </a:lnTo>
                  <a:lnTo>
                    <a:pt x="215265" y="144780"/>
                  </a:lnTo>
                  <a:close/>
                  <a:moveTo>
                    <a:pt x="204788" y="144780"/>
                  </a:moveTo>
                  <a:lnTo>
                    <a:pt x="204788" y="140970"/>
                  </a:lnTo>
                  <a:lnTo>
                    <a:pt x="208597" y="140970"/>
                  </a:lnTo>
                  <a:lnTo>
                    <a:pt x="208597" y="144780"/>
                  </a:lnTo>
                  <a:lnTo>
                    <a:pt x="204788" y="144780"/>
                  </a:lnTo>
                  <a:lnTo>
                    <a:pt x="204788" y="144780"/>
                  </a:lnTo>
                  <a:close/>
                  <a:moveTo>
                    <a:pt x="193358" y="144780"/>
                  </a:moveTo>
                  <a:lnTo>
                    <a:pt x="193358" y="140970"/>
                  </a:lnTo>
                  <a:lnTo>
                    <a:pt x="197168" y="140970"/>
                  </a:lnTo>
                  <a:lnTo>
                    <a:pt x="197168" y="144780"/>
                  </a:lnTo>
                  <a:lnTo>
                    <a:pt x="193358" y="144780"/>
                  </a:lnTo>
                  <a:lnTo>
                    <a:pt x="193358" y="144780"/>
                  </a:lnTo>
                  <a:close/>
                  <a:moveTo>
                    <a:pt x="182880" y="144780"/>
                  </a:moveTo>
                  <a:lnTo>
                    <a:pt x="182880" y="140970"/>
                  </a:lnTo>
                  <a:lnTo>
                    <a:pt x="186690" y="140970"/>
                  </a:lnTo>
                  <a:lnTo>
                    <a:pt x="186690" y="144780"/>
                  </a:lnTo>
                  <a:lnTo>
                    <a:pt x="182880" y="144780"/>
                  </a:lnTo>
                  <a:lnTo>
                    <a:pt x="182880" y="144780"/>
                  </a:lnTo>
                  <a:close/>
                  <a:moveTo>
                    <a:pt x="172403" y="144780"/>
                  </a:moveTo>
                  <a:lnTo>
                    <a:pt x="172403" y="140970"/>
                  </a:lnTo>
                  <a:lnTo>
                    <a:pt x="176213" y="140970"/>
                  </a:lnTo>
                  <a:lnTo>
                    <a:pt x="176213" y="144780"/>
                  </a:lnTo>
                  <a:lnTo>
                    <a:pt x="172403" y="144780"/>
                  </a:lnTo>
                  <a:lnTo>
                    <a:pt x="172403" y="144780"/>
                  </a:lnTo>
                  <a:close/>
                  <a:moveTo>
                    <a:pt x="160972" y="144780"/>
                  </a:moveTo>
                  <a:lnTo>
                    <a:pt x="160972" y="140970"/>
                  </a:lnTo>
                  <a:lnTo>
                    <a:pt x="164783" y="140970"/>
                  </a:lnTo>
                  <a:lnTo>
                    <a:pt x="164783" y="144780"/>
                  </a:lnTo>
                  <a:lnTo>
                    <a:pt x="160972" y="144780"/>
                  </a:lnTo>
                  <a:lnTo>
                    <a:pt x="160972" y="144780"/>
                  </a:lnTo>
                  <a:close/>
                  <a:moveTo>
                    <a:pt x="150495" y="144780"/>
                  </a:moveTo>
                  <a:lnTo>
                    <a:pt x="150495" y="140970"/>
                  </a:lnTo>
                  <a:lnTo>
                    <a:pt x="154305" y="140970"/>
                  </a:lnTo>
                  <a:lnTo>
                    <a:pt x="154305" y="144780"/>
                  </a:lnTo>
                  <a:lnTo>
                    <a:pt x="150495" y="144780"/>
                  </a:lnTo>
                  <a:lnTo>
                    <a:pt x="150495" y="144780"/>
                  </a:lnTo>
                  <a:close/>
                  <a:moveTo>
                    <a:pt x="140018" y="144780"/>
                  </a:moveTo>
                  <a:lnTo>
                    <a:pt x="140018" y="140970"/>
                  </a:lnTo>
                  <a:lnTo>
                    <a:pt x="143828" y="140970"/>
                  </a:lnTo>
                  <a:lnTo>
                    <a:pt x="143828" y="144780"/>
                  </a:lnTo>
                  <a:lnTo>
                    <a:pt x="140018" y="144780"/>
                  </a:lnTo>
                  <a:lnTo>
                    <a:pt x="140018" y="144780"/>
                  </a:lnTo>
                  <a:close/>
                  <a:moveTo>
                    <a:pt x="128588" y="144780"/>
                  </a:moveTo>
                  <a:lnTo>
                    <a:pt x="128588" y="140970"/>
                  </a:lnTo>
                  <a:lnTo>
                    <a:pt x="132397" y="140970"/>
                  </a:lnTo>
                  <a:lnTo>
                    <a:pt x="132397" y="144780"/>
                  </a:lnTo>
                  <a:lnTo>
                    <a:pt x="128588" y="144780"/>
                  </a:lnTo>
                  <a:lnTo>
                    <a:pt x="128588" y="144780"/>
                  </a:lnTo>
                  <a:close/>
                  <a:moveTo>
                    <a:pt x="118110" y="144780"/>
                  </a:moveTo>
                  <a:lnTo>
                    <a:pt x="118110" y="140970"/>
                  </a:lnTo>
                  <a:lnTo>
                    <a:pt x="121920" y="140970"/>
                  </a:lnTo>
                  <a:lnTo>
                    <a:pt x="121920" y="144780"/>
                  </a:lnTo>
                  <a:lnTo>
                    <a:pt x="118110" y="144780"/>
                  </a:lnTo>
                  <a:lnTo>
                    <a:pt x="118110" y="144780"/>
                  </a:lnTo>
                  <a:close/>
                  <a:moveTo>
                    <a:pt x="107632" y="144780"/>
                  </a:moveTo>
                  <a:lnTo>
                    <a:pt x="107632" y="140970"/>
                  </a:lnTo>
                  <a:lnTo>
                    <a:pt x="111443" y="140970"/>
                  </a:lnTo>
                  <a:lnTo>
                    <a:pt x="111443" y="144780"/>
                  </a:lnTo>
                  <a:lnTo>
                    <a:pt x="107632" y="144780"/>
                  </a:lnTo>
                  <a:lnTo>
                    <a:pt x="107632" y="144780"/>
                  </a:lnTo>
                  <a:close/>
                  <a:moveTo>
                    <a:pt x="97155" y="144780"/>
                  </a:moveTo>
                  <a:lnTo>
                    <a:pt x="97155" y="140970"/>
                  </a:lnTo>
                  <a:lnTo>
                    <a:pt x="100965" y="140970"/>
                  </a:lnTo>
                  <a:lnTo>
                    <a:pt x="100965" y="144780"/>
                  </a:lnTo>
                  <a:lnTo>
                    <a:pt x="97155" y="144780"/>
                  </a:lnTo>
                  <a:lnTo>
                    <a:pt x="97155" y="144780"/>
                  </a:lnTo>
                  <a:close/>
                  <a:moveTo>
                    <a:pt x="85725" y="144780"/>
                  </a:moveTo>
                  <a:lnTo>
                    <a:pt x="85725" y="140970"/>
                  </a:lnTo>
                  <a:lnTo>
                    <a:pt x="89535" y="140970"/>
                  </a:lnTo>
                  <a:lnTo>
                    <a:pt x="89535" y="144780"/>
                  </a:lnTo>
                  <a:lnTo>
                    <a:pt x="85725" y="144780"/>
                  </a:lnTo>
                  <a:lnTo>
                    <a:pt x="85725" y="144780"/>
                  </a:lnTo>
                  <a:close/>
                  <a:moveTo>
                    <a:pt x="75247" y="144780"/>
                  </a:moveTo>
                  <a:lnTo>
                    <a:pt x="75247" y="140970"/>
                  </a:lnTo>
                  <a:lnTo>
                    <a:pt x="79057" y="140970"/>
                  </a:lnTo>
                  <a:lnTo>
                    <a:pt x="79057" y="144780"/>
                  </a:lnTo>
                  <a:lnTo>
                    <a:pt x="75247" y="144780"/>
                  </a:lnTo>
                  <a:lnTo>
                    <a:pt x="75247" y="144780"/>
                  </a:lnTo>
                  <a:close/>
                  <a:moveTo>
                    <a:pt x="64770" y="144780"/>
                  </a:moveTo>
                  <a:lnTo>
                    <a:pt x="64770" y="140970"/>
                  </a:lnTo>
                  <a:lnTo>
                    <a:pt x="68580" y="140970"/>
                  </a:lnTo>
                  <a:lnTo>
                    <a:pt x="68580" y="144780"/>
                  </a:lnTo>
                  <a:lnTo>
                    <a:pt x="64770" y="144780"/>
                  </a:lnTo>
                  <a:lnTo>
                    <a:pt x="64770" y="144780"/>
                  </a:lnTo>
                  <a:close/>
                  <a:moveTo>
                    <a:pt x="53340" y="144780"/>
                  </a:moveTo>
                  <a:lnTo>
                    <a:pt x="53340" y="140970"/>
                  </a:lnTo>
                  <a:lnTo>
                    <a:pt x="57150" y="140970"/>
                  </a:lnTo>
                  <a:lnTo>
                    <a:pt x="57150" y="144780"/>
                  </a:lnTo>
                  <a:lnTo>
                    <a:pt x="53340" y="144780"/>
                  </a:lnTo>
                  <a:lnTo>
                    <a:pt x="53340" y="144780"/>
                  </a:lnTo>
                  <a:close/>
                  <a:moveTo>
                    <a:pt x="42863" y="144780"/>
                  </a:moveTo>
                  <a:lnTo>
                    <a:pt x="42863" y="140970"/>
                  </a:lnTo>
                  <a:lnTo>
                    <a:pt x="46673" y="140970"/>
                  </a:lnTo>
                  <a:lnTo>
                    <a:pt x="46673" y="144780"/>
                  </a:lnTo>
                  <a:lnTo>
                    <a:pt x="42863" y="144780"/>
                  </a:lnTo>
                  <a:lnTo>
                    <a:pt x="42863" y="144780"/>
                  </a:lnTo>
                  <a:close/>
                  <a:moveTo>
                    <a:pt x="32385" y="144780"/>
                  </a:moveTo>
                  <a:lnTo>
                    <a:pt x="32385" y="140970"/>
                  </a:lnTo>
                  <a:lnTo>
                    <a:pt x="36195" y="140970"/>
                  </a:lnTo>
                  <a:lnTo>
                    <a:pt x="36195" y="144780"/>
                  </a:lnTo>
                  <a:lnTo>
                    <a:pt x="32385" y="144780"/>
                  </a:lnTo>
                  <a:lnTo>
                    <a:pt x="32385" y="144780"/>
                  </a:lnTo>
                  <a:close/>
                  <a:moveTo>
                    <a:pt x="20955" y="144780"/>
                  </a:moveTo>
                  <a:lnTo>
                    <a:pt x="20955" y="140970"/>
                  </a:lnTo>
                  <a:lnTo>
                    <a:pt x="24765" y="140970"/>
                  </a:lnTo>
                  <a:lnTo>
                    <a:pt x="24765" y="144780"/>
                  </a:lnTo>
                  <a:lnTo>
                    <a:pt x="20955" y="144780"/>
                  </a:lnTo>
                  <a:lnTo>
                    <a:pt x="20955" y="144780"/>
                  </a:lnTo>
                  <a:close/>
                  <a:moveTo>
                    <a:pt x="10478" y="144780"/>
                  </a:moveTo>
                  <a:lnTo>
                    <a:pt x="10478" y="140970"/>
                  </a:lnTo>
                  <a:lnTo>
                    <a:pt x="14288" y="140970"/>
                  </a:lnTo>
                  <a:lnTo>
                    <a:pt x="14288" y="144780"/>
                  </a:lnTo>
                  <a:lnTo>
                    <a:pt x="10478" y="144780"/>
                  </a:lnTo>
                  <a:lnTo>
                    <a:pt x="10478" y="144780"/>
                  </a:lnTo>
                  <a:close/>
                  <a:moveTo>
                    <a:pt x="0" y="144780"/>
                  </a:moveTo>
                  <a:lnTo>
                    <a:pt x="0" y="140970"/>
                  </a:lnTo>
                  <a:lnTo>
                    <a:pt x="3810" y="140970"/>
                  </a:lnTo>
                  <a:lnTo>
                    <a:pt x="3810" y="144780"/>
                  </a:lnTo>
                  <a:lnTo>
                    <a:pt x="0" y="144780"/>
                  </a:lnTo>
                  <a:lnTo>
                    <a:pt x="0" y="144780"/>
                  </a:lnTo>
                  <a:close/>
                  <a:moveTo>
                    <a:pt x="255270" y="138113"/>
                  </a:moveTo>
                  <a:lnTo>
                    <a:pt x="258128" y="135255"/>
                  </a:lnTo>
                  <a:lnTo>
                    <a:pt x="260985" y="138113"/>
                  </a:lnTo>
                  <a:lnTo>
                    <a:pt x="258128" y="140970"/>
                  </a:lnTo>
                  <a:lnTo>
                    <a:pt x="255270" y="138113"/>
                  </a:lnTo>
                  <a:lnTo>
                    <a:pt x="255270" y="138113"/>
                  </a:lnTo>
                  <a:close/>
                  <a:moveTo>
                    <a:pt x="262890" y="129540"/>
                  </a:moveTo>
                  <a:lnTo>
                    <a:pt x="265747" y="126683"/>
                  </a:lnTo>
                  <a:lnTo>
                    <a:pt x="268605" y="129540"/>
                  </a:lnTo>
                  <a:lnTo>
                    <a:pt x="265747" y="132398"/>
                  </a:lnTo>
                  <a:lnTo>
                    <a:pt x="262890" y="129540"/>
                  </a:lnTo>
                  <a:lnTo>
                    <a:pt x="262890" y="129540"/>
                  </a:lnTo>
                  <a:close/>
                  <a:moveTo>
                    <a:pt x="269558" y="121920"/>
                  </a:moveTo>
                  <a:lnTo>
                    <a:pt x="272415" y="119063"/>
                  </a:lnTo>
                  <a:lnTo>
                    <a:pt x="275272" y="121920"/>
                  </a:lnTo>
                  <a:lnTo>
                    <a:pt x="272415" y="124777"/>
                  </a:lnTo>
                  <a:lnTo>
                    <a:pt x="269558" y="121920"/>
                  </a:lnTo>
                  <a:lnTo>
                    <a:pt x="269558" y="121920"/>
                  </a:lnTo>
                  <a:close/>
                  <a:moveTo>
                    <a:pt x="277178" y="114300"/>
                  </a:moveTo>
                  <a:lnTo>
                    <a:pt x="280035" y="111443"/>
                  </a:lnTo>
                  <a:lnTo>
                    <a:pt x="282893" y="114300"/>
                  </a:lnTo>
                  <a:lnTo>
                    <a:pt x="280035" y="117158"/>
                  </a:lnTo>
                  <a:lnTo>
                    <a:pt x="277178" y="114300"/>
                  </a:lnTo>
                  <a:lnTo>
                    <a:pt x="277178" y="114300"/>
                  </a:lnTo>
                  <a:close/>
                  <a:moveTo>
                    <a:pt x="284797" y="105727"/>
                  </a:moveTo>
                  <a:lnTo>
                    <a:pt x="287655" y="102870"/>
                  </a:lnTo>
                  <a:lnTo>
                    <a:pt x="290513" y="105727"/>
                  </a:lnTo>
                  <a:lnTo>
                    <a:pt x="287655" y="108585"/>
                  </a:lnTo>
                  <a:lnTo>
                    <a:pt x="284797" y="105727"/>
                  </a:lnTo>
                  <a:lnTo>
                    <a:pt x="284797" y="105727"/>
                  </a:lnTo>
                  <a:close/>
                  <a:moveTo>
                    <a:pt x="291465" y="98108"/>
                  </a:moveTo>
                  <a:lnTo>
                    <a:pt x="294322" y="95250"/>
                  </a:lnTo>
                  <a:lnTo>
                    <a:pt x="297180" y="98108"/>
                  </a:lnTo>
                  <a:lnTo>
                    <a:pt x="294322" y="100965"/>
                  </a:lnTo>
                  <a:lnTo>
                    <a:pt x="291465" y="98108"/>
                  </a:lnTo>
                  <a:lnTo>
                    <a:pt x="291465" y="98108"/>
                  </a:lnTo>
                  <a:close/>
                  <a:moveTo>
                    <a:pt x="299085" y="90488"/>
                  </a:moveTo>
                  <a:lnTo>
                    <a:pt x="301943" y="87630"/>
                  </a:lnTo>
                  <a:lnTo>
                    <a:pt x="304800" y="90488"/>
                  </a:lnTo>
                  <a:lnTo>
                    <a:pt x="301943" y="93345"/>
                  </a:lnTo>
                  <a:lnTo>
                    <a:pt x="299085" y="90488"/>
                  </a:lnTo>
                  <a:lnTo>
                    <a:pt x="299085" y="90488"/>
                  </a:lnTo>
                  <a:close/>
                  <a:moveTo>
                    <a:pt x="306705" y="81915"/>
                  </a:moveTo>
                  <a:lnTo>
                    <a:pt x="309563" y="79058"/>
                  </a:lnTo>
                  <a:lnTo>
                    <a:pt x="312420" y="81915"/>
                  </a:lnTo>
                  <a:lnTo>
                    <a:pt x="309563" y="84773"/>
                  </a:lnTo>
                  <a:lnTo>
                    <a:pt x="306705" y="81915"/>
                  </a:lnTo>
                  <a:lnTo>
                    <a:pt x="306705" y="81915"/>
                  </a:lnTo>
                  <a:close/>
                  <a:moveTo>
                    <a:pt x="313372" y="74295"/>
                  </a:moveTo>
                  <a:lnTo>
                    <a:pt x="316230" y="71438"/>
                  </a:lnTo>
                  <a:lnTo>
                    <a:pt x="319088" y="74295"/>
                  </a:lnTo>
                  <a:lnTo>
                    <a:pt x="316230" y="76200"/>
                  </a:lnTo>
                  <a:lnTo>
                    <a:pt x="313372" y="74295"/>
                  </a:lnTo>
                  <a:lnTo>
                    <a:pt x="313372" y="74295"/>
                  </a:lnTo>
                  <a:close/>
                  <a:moveTo>
                    <a:pt x="320993" y="66675"/>
                  </a:moveTo>
                  <a:lnTo>
                    <a:pt x="323850" y="63818"/>
                  </a:lnTo>
                  <a:lnTo>
                    <a:pt x="326708" y="66675"/>
                  </a:lnTo>
                  <a:lnTo>
                    <a:pt x="323850" y="69533"/>
                  </a:lnTo>
                  <a:lnTo>
                    <a:pt x="320993" y="66675"/>
                  </a:lnTo>
                  <a:lnTo>
                    <a:pt x="320993" y="66675"/>
                  </a:lnTo>
                  <a:close/>
                  <a:moveTo>
                    <a:pt x="327660" y="58102"/>
                  </a:moveTo>
                  <a:lnTo>
                    <a:pt x="330518" y="55245"/>
                  </a:lnTo>
                  <a:lnTo>
                    <a:pt x="333375" y="58102"/>
                  </a:lnTo>
                  <a:lnTo>
                    <a:pt x="330518" y="60960"/>
                  </a:lnTo>
                  <a:lnTo>
                    <a:pt x="327660" y="58102"/>
                  </a:lnTo>
                  <a:lnTo>
                    <a:pt x="327660" y="58102"/>
                  </a:lnTo>
                  <a:close/>
                  <a:moveTo>
                    <a:pt x="335280" y="50483"/>
                  </a:moveTo>
                  <a:lnTo>
                    <a:pt x="338138" y="47625"/>
                  </a:lnTo>
                  <a:lnTo>
                    <a:pt x="340995" y="50483"/>
                  </a:lnTo>
                  <a:lnTo>
                    <a:pt x="338138" y="53340"/>
                  </a:lnTo>
                  <a:lnTo>
                    <a:pt x="335280" y="50483"/>
                  </a:lnTo>
                  <a:lnTo>
                    <a:pt x="335280" y="50483"/>
                  </a:lnTo>
                  <a:close/>
                  <a:moveTo>
                    <a:pt x="342900" y="41910"/>
                  </a:moveTo>
                  <a:lnTo>
                    <a:pt x="345758" y="39052"/>
                  </a:lnTo>
                  <a:lnTo>
                    <a:pt x="348615" y="41910"/>
                  </a:lnTo>
                  <a:lnTo>
                    <a:pt x="345758" y="44768"/>
                  </a:lnTo>
                  <a:lnTo>
                    <a:pt x="342900" y="41910"/>
                  </a:lnTo>
                  <a:lnTo>
                    <a:pt x="342900" y="41910"/>
                  </a:lnTo>
                  <a:close/>
                  <a:moveTo>
                    <a:pt x="349568" y="34290"/>
                  </a:moveTo>
                  <a:lnTo>
                    <a:pt x="352425" y="31433"/>
                  </a:lnTo>
                  <a:lnTo>
                    <a:pt x="355283" y="34290"/>
                  </a:lnTo>
                  <a:lnTo>
                    <a:pt x="352425" y="37148"/>
                  </a:lnTo>
                  <a:lnTo>
                    <a:pt x="349568" y="34290"/>
                  </a:lnTo>
                  <a:lnTo>
                    <a:pt x="349568" y="34290"/>
                  </a:lnTo>
                  <a:close/>
                  <a:moveTo>
                    <a:pt x="357188" y="26670"/>
                  </a:moveTo>
                  <a:lnTo>
                    <a:pt x="360045" y="23813"/>
                  </a:lnTo>
                  <a:lnTo>
                    <a:pt x="362903" y="26670"/>
                  </a:lnTo>
                  <a:lnTo>
                    <a:pt x="360045" y="29527"/>
                  </a:lnTo>
                  <a:lnTo>
                    <a:pt x="357188" y="26670"/>
                  </a:lnTo>
                  <a:lnTo>
                    <a:pt x="357188" y="26670"/>
                  </a:lnTo>
                  <a:close/>
                  <a:moveTo>
                    <a:pt x="364808" y="18098"/>
                  </a:moveTo>
                  <a:lnTo>
                    <a:pt x="367665" y="15240"/>
                  </a:lnTo>
                  <a:lnTo>
                    <a:pt x="370522" y="18098"/>
                  </a:lnTo>
                  <a:lnTo>
                    <a:pt x="367665" y="20955"/>
                  </a:lnTo>
                  <a:lnTo>
                    <a:pt x="364808" y="18098"/>
                  </a:lnTo>
                  <a:lnTo>
                    <a:pt x="364808" y="18098"/>
                  </a:lnTo>
                  <a:close/>
                  <a:moveTo>
                    <a:pt x="371475" y="10478"/>
                  </a:moveTo>
                  <a:lnTo>
                    <a:pt x="374333" y="7620"/>
                  </a:lnTo>
                  <a:lnTo>
                    <a:pt x="377190" y="10478"/>
                  </a:lnTo>
                  <a:lnTo>
                    <a:pt x="374333" y="13335"/>
                  </a:lnTo>
                  <a:lnTo>
                    <a:pt x="371475" y="10478"/>
                  </a:lnTo>
                  <a:lnTo>
                    <a:pt x="371475" y="10478"/>
                  </a:lnTo>
                  <a:close/>
                  <a:moveTo>
                    <a:pt x="379095" y="2858"/>
                  </a:moveTo>
                  <a:lnTo>
                    <a:pt x="381953" y="0"/>
                  </a:lnTo>
                  <a:lnTo>
                    <a:pt x="384810" y="2858"/>
                  </a:lnTo>
                  <a:lnTo>
                    <a:pt x="381953" y="5715"/>
                  </a:lnTo>
                  <a:lnTo>
                    <a:pt x="379095" y="2858"/>
                  </a:lnTo>
                  <a:lnTo>
                    <a:pt x="379095" y="2858"/>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0" name="Freeform: Shape 189">
              <a:extLst>
                <a:ext uri="{FF2B5EF4-FFF2-40B4-BE49-F238E27FC236}">
                  <a16:creationId xmlns:a16="http://schemas.microsoft.com/office/drawing/2014/main" id="{E8962377-53D0-4582-AC80-AA760C45E4E9}"/>
                </a:ext>
              </a:extLst>
            </p:cNvPr>
            <p:cNvSpPr/>
            <p:nvPr/>
          </p:nvSpPr>
          <p:spPr>
            <a:xfrm>
              <a:off x="5736908" y="3084195"/>
              <a:ext cx="28575" cy="19050"/>
            </a:xfrm>
            <a:custGeom>
              <a:avLst/>
              <a:gdLst>
                <a:gd name="connsiteX0" fmla="*/ 952 w 28575"/>
                <a:gd name="connsiteY0" fmla="*/ 0 h 19050"/>
                <a:gd name="connsiteX1" fmla="*/ 32385 w 28575"/>
                <a:gd name="connsiteY1" fmla="*/ 0 h 19050"/>
                <a:gd name="connsiteX2" fmla="*/ 32385 w 28575"/>
                <a:gd name="connsiteY2" fmla="*/ 18098 h 19050"/>
                <a:gd name="connsiteX3" fmla="*/ 15240 w 28575"/>
                <a:gd name="connsiteY3" fmla="*/ 23813 h 19050"/>
                <a:gd name="connsiteX4" fmla="*/ 0 w 28575"/>
                <a:gd name="connsiteY4" fmla="*/ 1714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952" y="0"/>
                  </a:moveTo>
                  <a:lnTo>
                    <a:pt x="32385" y="0"/>
                  </a:lnTo>
                  <a:lnTo>
                    <a:pt x="32385" y="18098"/>
                  </a:lnTo>
                  <a:lnTo>
                    <a:pt x="15240" y="23813"/>
                  </a:lnTo>
                  <a:lnTo>
                    <a:pt x="0" y="1714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1" name="Freeform: Shape 190">
              <a:extLst>
                <a:ext uri="{FF2B5EF4-FFF2-40B4-BE49-F238E27FC236}">
                  <a16:creationId xmlns:a16="http://schemas.microsoft.com/office/drawing/2014/main" id="{12541824-34DC-4500-AC71-CF1F3B419C3F}"/>
                </a:ext>
              </a:extLst>
            </p:cNvPr>
            <p:cNvSpPr/>
            <p:nvPr/>
          </p:nvSpPr>
          <p:spPr>
            <a:xfrm>
              <a:off x="5717857" y="2976563"/>
              <a:ext cx="28575" cy="95250"/>
            </a:xfrm>
            <a:custGeom>
              <a:avLst/>
              <a:gdLst>
                <a:gd name="connsiteX0" fmla="*/ 4763 w 28575"/>
                <a:gd name="connsiteY0" fmla="*/ 12382 h 95250"/>
                <a:gd name="connsiteX1" fmla="*/ 3810 w 28575"/>
                <a:gd name="connsiteY1" fmla="*/ 46672 h 95250"/>
                <a:gd name="connsiteX2" fmla="*/ 21908 w 28575"/>
                <a:gd name="connsiteY2" fmla="*/ 92393 h 95250"/>
                <a:gd name="connsiteX3" fmla="*/ 37147 w 28575"/>
                <a:gd name="connsiteY3" fmla="*/ 95250 h 95250"/>
                <a:gd name="connsiteX4" fmla="*/ 37147 w 28575"/>
                <a:gd name="connsiteY4" fmla="*/ 0 h 95250"/>
                <a:gd name="connsiteX5" fmla="*/ 4763 w 28575"/>
                <a:gd name="connsiteY5" fmla="*/ 1238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4763" y="12382"/>
                  </a:moveTo>
                  <a:cubicBezTo>
                    <a:pt x="-1905" y="18097"/>
                    <a:pt x="-953" y="35243"/>
                    <a:pt x="3810" y="46672"/>
                  </a:cubicBezTo>
                  <a:cubicBezTo>
                    <a:pt x="8572" y="58103"/>
                    <a:pt x="21908" y="92393"/>
                    <a:pt x="21908" y="92393"/>
                  </a:cubicBezTo>
                  <a:cubicBezTo>
                    <a:pt x="21908" y="92393"/>
                    <a:pt x="29528" y="94298"/>
                    <a:pt x="37147" y="95250"/>
                  </a:cubicBezTo>
                  <a:lnTo>
                    <a:pt x="37147" y="0"/>
                  </a:lnTo>
                  <a:cubicBezTo>
                    <a:pt x="23813" y="0"/>
                    <a:pt x="9525" y="7620"/>
                    <a:pt x="4763" y="12382"/>
                  </a:cubicBez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2" name="Freeform: Shape 191">
              <a:extLst>
                <a:ext uri="{FF2B5EF4-FFF2-40B4-BE49-F238E27FC236}">
                  <a16:creationId xmlns:a16="http://schemas.microsoft.com/office/drawing/2014/main" id="{83E8A25D-0520-433D-B027-F50414F8329D}"/>
                </a:ext>
              </a:extLst>
            </p:cNvPr>
            <p:cNvSpPr/>
            <p:nvPr/>
          </p:nvSpPr>
          <p:spPr>
            <a:xfrm>
              <a:off x="5753100" y="2976563"/>
              <a:ext cx="28575" cy="95250"/>
            </a:xfrm>
            <a:custGeom>
              <a:avLst/>
              <a:gdLst>
                <a:gd name="connsiteX0" fmla="*/ 32385 w 28575"/>
                <a:gd name="connsiteY0" fmla="*/ 12382 h 95250"/>
                <a:gd name="connsiteX1" fmla="*/ 33338 w 28575"/>
                <a:gd name="connsiteY1" fmla="*/ 46672 h 95250"/>
                <a:gd name="connsiteX2" fmla="*/ 15240 w 28575"/>
                <a:gd name="connsiteY2" fmla="*/ 92393 h 95250"/>
                <a:gd name="connsiteX3" fmla="*/ 0 w 28575"/>
                <a:gd name="connsiteY3" fmla="*/ 95250 h 95250"/>
                <a:gd name="connsiteX4" fmla="*/ 0 w 28575"/>
                <a:gd name="connsiteY4" fmla="*/ 0 h 95250"/>
                <a:gd name="connsiteX5" fmla="*/ 32385 w 28575"/>
                <a:gd name="connsiteY5" fmla="*/ 1238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95250">
                  <a:moveTo>
                    <a:pt x="32385" y="12382"/>
                  </a:moveTo>
                  <a:cubicBezTo>
                    <a:pt x="39052" y="18097"/>
                    <a:pt x="38100" y="35243"/>
                    <a:pt x="33338" y="46672"/>
                  </a:cubicBezTo>
                  <a:cubicBezTo>
                    <a:pt x="28575" y="58103"/>
                    <a:pt x="15240" y="92393"/>
                    <a:pt x="15240" y="92393"/>
                  </a:cubicBezTo>
                  <a:cubicBezTo>
                    <a:pt x="15240" y="92393"/>
                    <a:pt x="7620" y="94298"/>
                    <a:pt x="0" y="95250"/>
                  </a:cubicBezTo>
                  <a:lnTo>
                    <a:pt x="0" y="0"/>
                  </a:lnTo>
                  <a:cubicBezTo>
                    <a:pt x="13335" y="0"/>
                    <a:pt x="27623" y="7620"/>
                    <a:pt x="32385" y="1238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3" name="Freeform: Shape 192">
              <a:extLst>
                <a:ext uri="{FF2B5EF4-FFF2-40B4-BE49-F238E27FC236}">
                  <a16:creationId xmlns:a16="http://schemas.microsoft.com/office/drawing/2014/main" id="{9A570BD1-3EAD-446D-9604-D71A0B92561A}"/>
                </a:ext>
              </a:extLst>
            </p:cNvPr>
            <p:cNvSpPr/>
            <p:nvPr/>
          </p:nvSpPr>
          <p:spPr>
            <a:xfrm>
              <a:off x="5708333" y="2970847"/>
              <a:ext cx="85725" cy="104775"/>
            </a:xfrm>
            <a:custGeom>
              <a:avLst/>
              <a:gdLst>
                <a:gd name="connsiteX0" fmla="*/ 89535 w 85725"/>
                <a:gd name="connsiteY0" fmla="*/ 38100 h 104775"/>
                <a:gd name="connsiteX1" fmla="*/ 44767 w 85725"/>
                <a:gd name="connsiteY1" fmla="*/ 0 h 104775"/>
                <a:gd name="connsiteX2" fmla="*/ 0 w 85725"/>
                <a:gd name="connsiteY2" fmla="*/ 38100 h 104775"/>
                <a:gd name="connsiteX3" fmla="*/ 5715 w 85725"/>
                <a:gd name="connsiteY3" fmla="*/ 57150 h 104775"/>
                <a:gd name="connsiteX4" fmla="*/ 24765 w 85725"/>
                <a:gd name="connsiteY4" fmla="*/ 107633 h 104775"/>
                <a:gd name="connsiteX5" fmla="*/ 39052 w 85725"/>
                <a:gd name="connsiteY5" fmla="*/ 107633 h 104775"/>
                <a:gd name="connsiteX6" fmla="*/ 49530 w 85725"/>
                <a:gd name="connsiteY6" fmla="*/ 107633 h 104775"/>
                <a:gd name="connsiteX7" fmla="*/ 62865 w 85725"/>
                <a:gd name="connsiteY7" fmla="*/ 107633 h 104775"/>
                <a:gd name="connsiteX8" fmla="*/ 84772 w 85725"/>
                <a:gd name="connsiteY8" fmla="*/ 52388 h 104775"/>
                <a:gd name="connsiteX9" fmla="*/ 84772 w 85725"/>
                <a:gd name="connsiteY9" fmla="*/ 52388 h 104775"/>
                <a:gd name="connsiteX10" fmla="*/ 89535 w 85725"/>
                <a:gd name="connsiteY10" fmla="*/ 38100 h 104775"/>
                <a:gd name="connsiteX11" fmla="*/ 75247 w 85725"/>
                <a:gd name="connsiteY11" fmla="*/ 50483 h 104775"/>
                <a:gd name="connsiteX12" fmla="*/ 59055 w 85725"/>
                <a:gd name="connsiteY12" fmla="*/ 90488 h 104775"/>
                <a:gd name="connsiteX13" fmla="*/ 49530 w 85725"/>
                <a:gd name="connsiteY13" fmla="*/ 90488 h 104775"/>
                <a:gd name="connsiteX14" fmla="*/ 41910 w 85725"/>
                <a:gd name="connsiteY14" fmla="*/ 90488 h 104775"/>
                <a:gd name="connsiteX15" fmla="*/ 31432 w 85725"/>
                <a:gd name="connsiteY15" fmla="*/ 90488 h 104775"/>
                <a:gd name="connsiteX16" fmla="*/ 17145 w 85725"/>
                <a:gd name="connsiteY16" fmla="*/ 53340 h 104775"/>
                <a:gd name="connsiteX17" fmla="*/ 12382 w 85725"/>
                <a:gd name="connsiteY17" fmla="*/ 39053 h 104775"/>
                <a:gd name="connsiteX18" fmla="*/ 44767 w 85725"/>
                <a:gd name="connsiteY18" fmla="*/ 11430 h 104775"/>
                <a:gd name="connsiteX19" fmla="*/ 77152 w 85725"/>
                <a:gd name="connsiteY19" fmla="*/ 39053 h 104775"/>
                <a:gd name="connsiteX20" fmla="*/ 75247 w 85725"/>
                <a:gd name="connsiteY20" fmla="*/ 50483 h 104775"/>
                <a:gd name="connsiteX21" fmla="*/ 75247 w 85725"/>
                <a:gd name="connsiteY21" fmla="*/ 50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04775">
                  <a:moveTo>
                    <a:pt x="89535" y="38100"/>
                  </a:moveTo>
                  <a:cubicBezTo>
                    <a:pt x="89535" y="17145"/>
                    <a:pt x="69532" y="0"/>
                    <a:pt x="44767" y="0"/>
                  </a:cubicBezTo>
                  <a:cubicBezTo>
                    <a:pt x="20002" y="0"/>
                    <a:pt x="0" y="17145"/>
                    <a:pt x="0" y="38100"/>
                  </a:cubicBezTo>
                  <a:cubicBezTo>
                    <a:pt x="0" y="44768"/>
                    <a:pt x="1905" y="51435"/>
                    <a:pt x="5715" y="57150"/>
                  </a:cubicBezTo>
                  <a:cubicBezTo>
                    <a:pt x="11430" y="67628"/>
                    <a:pt x="21907" y="91440"/>
                    <a:pt x="24765" y="107633"/>
                  </a:cubicBezTo>
                  <a:lnTo>
                    <a:pt x="39052" y="107633"/>
                  </a:lnTo>
                  <a:cubicBezTo>
                    <a:pt x="44767" y="107633"/>
                    <a:pt x="49530" y="107633"/>
                    <a:pt x="49530" y="107633"/>
                  </a:cubicBezTo>
                  <a:lnTo>
                    <a:pt x="62865" y="107633"/>
                  </a:lnTo>
                  <a:cubicBezTo>
                    <a:pt x="66675" y="87630"/>
                    <a:pt x="82867" y="57150"/>
                    <a:pt x="84772" y="52388"/>
                  </a:cubicBezTo>
                  <a:lnTo>
                    <a:pt x="84772" y="52388"/>
                  </a:lnTo>
                  <a:cubicBezTo>
                    <a:pt x="88582" y="48578"/>
                    <a:pt x="89535" y="43815"/>
                    <a:pt x="89535" y="38100"/>
                  </a:cubicBezTo>
                  <a:close/>
                  <a:moveTo>
                    <a:pt x="75247" y="50483"/>
                  </a:moveTo>
                  <a:cubicBezTo>
                    <a:pt x="74295" y="54293"/>
                    <a:pt x="61913" y="76200"/>
                    <a:pt x="59055" y="90488"/>
                  </a:cubicBezTo>
                  <a:lnTo>
                    <a:pt x="49530" y="90488"/>
                  </a:lnTo>
                  <a:cubicBezTo>
                    <a:pt x="49530" y="90488"/>
                    <a:pt x="45720" y="90488"/>
                    <a:pt x="41910" y="90488"/>
                  </a:cubicBezTo>
                  <a:lnTo>
                    <a:pt x="31432" y="90488"/>
                  </a:lnTo>
                  <a:cubicBezTo>
                    <a:pt x="29527" y="78105"/>
                    <a:pt x="20955" y="60960"/>
                    <a:pt x="17145" y="53340"/>
                  </a:cubicBezTo>
                  <a:cubicBezTo>
                    <a:pt x="14288" y="49530"/>
                    <a:pt x="12382" y="44768"/>
                    <a:pt x="12382" y="39053"/>
                  </a:cubicBezTo>
                  <a:cubicBezTo>
                    <a:pt x="12382" y="23813"/>
                    <a:pt x="26670" y="11430"/>
                    <a:pt x="44767" y="11430"/>
                  </a:cubicBezTo>
                  <a:cubicBezTo>
                    <a:pt x="62865" y="11430"/>
                    <a:pt x="77152" y="23813"/>
                    <a:pt x="77152" y="39053"/>
                  </a:cubicBezTo>
                  <a:cubicBezTo>
                    <a:pt x="78105" y="43815"/>
                    <a:pt x="77152" y="46672"/>
                    <a:pt x="75247" y="50483"/>
                  </a:cubicBezTo>
                  <a:lnTo>
                    <a:pt x="75247" y="50483"/>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4" name="Freeform: Shape 193">
              <a:extLst>
                <a:ext uri="{FF2B5EF4-FFF2-40B4-BE49-F238E27FC236}">
                  <a16:creationId xmlns:a16="http://schemas.microsoft.com/office/drawing/2014/main" id="{32C9BA9B-7EB1-46A0-B8A1-809D5E1781DC}"/>
                </a:ext>
              </a:extLst>
            </p:cNvPr>
            <p:cNvSpPr/>
            <p:nvPr/>
          </p:nvSpPr>
          <p:spPr>
            <a:xfrm>
              <a:off x="5747385" y="2929890"/>
              <a:ext cx="9525" cy="28575"/>
            </a:xfrm>
            <a:custGeom>
              <a:avLst/>
              <a:gdLst>
                <a:gd name="connsiteX0" fmla="*/ 12382 w 9525"/>
                <a:gd name="connsiteY0" fmla="*/ 27622 h 28575"/>
                <a:gd name="connsiteX1" fmla="*/ 7620 w 9525"/>
                <a:gd name="connsiteY1" fmla="*/ 32385 h 28575"/>
                <a:gd name="connsiteX2" fmla="*/ 4763 w 9525"/>
                <a:gd name="connsiteY2" fmla="*/ 32385 h 28575"/>
                <a:gd name="connsiteX3" fmla="*/ 0 w 9525"/>
                <a:gd name="connsiteY3" fmla="*/ 27622 h 28575"/>
                <a:gd name="connsiteX4" fmla="*/ 0 w 9525"/>
                <a:gd name="connsiteY4" fmla="*/ 4763 h 28575"/>
                <a:gd name="connsiteX5" fmla="*/ 4763 w 9525"/>
                <a:gd name="connsiteY5" fmla="*/ 0 h 28575"/>
                <a:gd name="connsiteX6" fmla="*/ 7620 w 9525"/>
                <a:gd name="connsiteY6" fmla="*/ 0 h 28575"/>
                <a:gd name="connsiteX7" fmla="*/ 12382 w 9525"/>
                <a:gd name="connsiteY7" fmla="*/ 4763 h 28575"/>
                <a:gd name="connsiteX8" fmla="*/ 12382 w 9525"/>
                <a:gd name="connsiteY8" fmla="*/ 2762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28575">
                  <a:moveTo>
                    <a:pt x="12382" y="27622"/>
                  </a:moveTo>
                  <a:cubicBezTo>
                    <a:pt x="12382" y="30480"/>
                    <a:pt x="10477" y="32385"/>
                    <a:pt x="7620" y="32385"/>
                  </a:cubicBezTo>
                  <a:lnTo>
                    <a:pt x="4763" y="32385"/>
                  </a:lnTo>
                  <a:cubicBezTo>
                    <a:pt x="1905" y="32385"/>
                    <a:pt x="0" y="30480"/>
                    <a:pt x="0" y="27622"/>
                  </a:cubicBezTo>
                  <a:lnTo>
                    <a:pt x="0" y="4763"/>
                  </a:lnTo>
                  <a:cubicBezTo>
                    <a:pt x="0" y="1905"/>
                    <a:pt x="1905" y="0"/>
                    <a:pt x="4763" y="0"/>
                  </a:cubicBezTo>
                  <a:lnTo>
                    <a:pt x="7620" y="0"/>
                  </a:lnTo>
                  <a:cubicBezTo>
                    <a:pt x="10477" y="0"/>
                    <a:pt x="12382" y="1905"/>
                    <a:pt x="12382" y="4763"/>
                  </a:cubicBezTo>
                  <a:lnTo>
                    <a:pt x="12382" y="27622"/>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5" name="Freeform: Shape 194">
              <a:extLst>
                <a:ext uri="{FF2B5EF4-FFF2-40B4-BE49-F238E27FC236}">
                  <a16:creationId xmlns:a16="http://schemas.microsoft.com/office/drawing/2014/main" id="{6379ADF7-1966-47C0-8F74-A3AB315BF062}"/>
                </a:ext>
              </a:extLst>
            </p:cNvPr>
            <p:cNvSpPr/>
            <p:nvPr/>
          </p:nvSpPr>
          <p:spPr>
            <a:xfrm>
              <a:off x="5795587" y="2955232"/>
              <a:ext cx="28575" cy="19050"/>
            </a:xfrm>
            <a:custGeom>
              <a:avLst/>
              <a:gdLst>
                <a:gd name="connsiteX0" fmla="*/ 9900 w 28575"/>
                <a:gd name="connsiteY0" fmla="*/ 25140 h 19050"/>
                <a:gd name="connsiteX1" fmla="*/ 3233 w 28575"/>
                <a:gd name="connsiteY1" fmla="*/ 24188 h 19050"/>
                <a:gd name="connsiteX2" fmla="*/ 1328 w 28575"/>
                <a:gd name="connsiteY2" fmla="*/ 22283 h 19050"/>
                <a:gd name="connsiteX3" fmla="*/ 2280 w 28575"/>
                <a:gd name="connsiteY3" fmla="*/ 15615 h 19050"/>
                <a:gd name="connsiteX4" fmla="*/ 19425 w 28575"/>
                <a:gd name="connsiteY4" fmla="*/ 1328 h 19050"/>
                <a:gd name="connsiteX5" fmla="*/ 26093 w 28575"/>
                <a:gd name="connsiteY5" fmla="*/ 2280 h 19050"/>
                <a:gd name="connsiteX6" fmla="*/ 27998 w 28575"/>
                <a:gd name="connsiteY6" fmla="*/ 4185 h 19050"/>
                <a:gd name="connsiteX7" fmla="*/ 27045 w 28575"/>
                <a:gd name="connsiteY7" fmla="*/ 10853 h 19050"/>
                <a:gd name="connsiteX8" fmla="*/ 9900 w 28575"/>
                <a:gd name="connsiteY8" fmla="*/ 2514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9050">
                  <a:moveTo>
                    <a:pt x="9900" y="25140"/>
                  </a:moveTo>
                  <a:cubicBezTo>
                    <a:pt x="7995" y="27045"/>
                    <a:pt x="4185" y="27045"/>
                    <a:pt x="3233" y="24188"/>
                  </a:cubicBezTo>
                  <a:lnTo>
                    <a:pt x="1328" y="22283"/>
                  </a:lnTo>
                  <a:cubicBezTo>
                    <a:pt x="-577" y="20378"/>
                    <a:pt x="-577" y="16568"/>
                    <a:pt x="2280" y="15615"/>
                  </a:cubicBezTo>
                  <a:lnTo>
                    <a:pt x="19425" y="1328"/>
                  </a:lnTo>
                  <a:cubicBezTo>
                    <a:pt x="21330" y="-577"/>
                    <a:pt x="25140" y="-577"/>
                    <a:pt x="26093" y="2280"/>
                  </a:cubicBezTo>
                  <a:lnTo>
                    <a:pt x="27998" y="4185"/>
                  </a:lnTo>
                  <a:cubicBezTo>
                    <a:pt x="29903" y="6090"/>
                    <a:pt x="29903" y="9900"/>
                    <a:pt x="27045" y="10853"/>
                  </a:cubicBezTo>
                  <a:lnTo>
                    <a:pt x="9900" y="25140"/>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6" name="Freeform: Shape 195">
              <a:extLst>
                <a:ext uri="{FF2B5EF4-FFF2-40B4-BE49-F238E27FC236}">
                  <a16:creationId xmlns:a16="http://schemas.microsoft.com/office/drawing/2014/main" id="{3C8ECD12-3BE7-4395-9436-B7728F8935D1}"/>
                </a:ext>
              </a:extLst>
            </p:cNvPr>
            <p:cNvSpPr/>
            <p:nvPr/>
          </p:nvSpPr>
          <p:spPr>
            <a:xfrm>
              <a:off x="5809298" y="3015615"/>
              <a:ext cx="28575" cy="9525"/>
            </a:xfrm>
            <a:custGeom>
              <a:avLst/>
              <a:gdLst>
                <a:gd name="connsiteX0" fmla="*/ 4763 w 28575"/>
                <a:gd name="connsiteY0" fmla="*/ 12382 h 9525"/>
                <a:gd name="connsiteX1" fmla="*/ 0 w 28575"/>
                <a:gd name="connsiteY1" fmla="*/ 7620 h 9525"/>
                <a:gd name="connsiteX2" fmla="*/ 0 w 28575"/>
                <a:gd name="connsiteY2" fmla="*/ 4763 h 9525"/>
                <a:gd name="connsiteX3" fmla="*/ 4763 w 28575"/>
                <a:gd name="connsiteY3" fmla="*/ 0 h 9525"/>
                <a:gd name="connsiteX4" fmla="*/ 27623 w 28575"/>
                <a:gd name="connsiteY4" fmla="*/ 0 h 9525"/>
                <a:gd name="connsiteX5" fmla="*/ 32385 w 28575"/>
                <a:gd name="connsiteY5" fmla="*/ 4763 h 9525"/>
                <a:gd name="connsiteX6" fmla="*/ 32385 w 28575"/>
                <a:gd name="connsiteY6" fmla="*/ 7620 h 9525"/>
                <a:gd name="connsiteX7" fmla="*/ 27623 w 28575"/>
                <a:gd name="connsiteY7" fmla="*/ 12382 h 9525"/>
                <a:gd name="connsiteX8" fmla="*/ 4763 w 28575"/>
                <a:gd name="connsiteY8"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9525">
                  <a:moveTo>
                    <a:pt x="4763" y="12382"/>
                  </a:moveTo>
                  <a:cubicBezTo>
                    <a:pt x="1905" y="12382"/>
                    <a:pt x="0" y="10478"/>
                    <a:pt x="0" y="7620"/>
                  </a:cubicBezTo>
                  <a:lnTo>
                    <a:pt x="0" y="4763"/>
                  </a:lnTo>
                  <a:cubicBezTo>
                    <a:pt x="0" y="1905"/>
                    <a:pt x="1905" y="0"/>
                    <a:pt x="4763" y="0"/>
                  </a:cubicBezTo>
                  <a:lnTo>
                    <a:pt x="27623" y="0"/>
                  </a:lnTo>
                  <a:cubicBezTo>
                    <a:pt x="30480" y="0"/>
                    <a:pt x="32385" y="1905"/>
                    <a:pt x="32385" y="4763"/>
                  </a:cubicBezTo>
                  <a:lnTo>
                    <a:pt x="32385" y="7620"/>
                  </a:lnTo>
                  <a:cubicBezTo>
                    <a:pt x="32385" y="10478"/>
                    <a:pt x="30480" y="12382"/>
                    <a:pt x="27623" y="12382"/>
                  </a:cubicBezTo>
                  <a:lnTo>
                    <a:pt x="4763" y="12382"/>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7" name="Freeform: Shape 196">
              <a:extLst>
                <a:ext uri="{FF2B5EF4-FFF2-40B4-BE49-F238E27FC236}">
                  <a16:creationId xmlns:a16="http://schemas.microsoft.com/office/drawing/2014/main" id="{D26E5291-FC2D-4768-B8FC-7B86F051B3F9}"/>
                </a:ext>
              </a:extLst>
            </p:cNvPr>
            <p:cNvSpPr/>
            <p:nvPr/>
          </p:nvSpPr>
          <p:spPr>
            <a:xfrm>
              <a:off x="5683192" y="2955232"/>
              <a:ext cx="28575" cy="19050"/>
            </a:xfrm>
            <a:custGeom>
              <a:avLst/>
              <a:gdLst>
                <a:gd name="connsiteX0" fmla="*/ 19425 w 28575"/>
                <a:gd name="connsiteY0" fmla="*/ 25140 h 19050"/>
                <a:gd name="connsiteX1" fmla="*/ 26093 w 28575"/>
                <a:gd name="connsiteY1" fmla="*/ 24188 h 19050"/>
                <a:gd name="connsiteX2" fmla="*/ 27998 w 28575"/>
                <a:gd name="connsiteY2" fmla="*/ 22283 h 19050"/>
                <a:gd name="connsiteX3" fmla="*/ 27045 w 28575"/>
                <a:gd name="connsiteY3" fmla="*/ 15615 h 19050"/>
                <a:gd name="connsiteX4" fmla="*/ 9900 w 28575"/>
                <a:gd name="connsiteY4" fmla="*/ 1328 h 19050"/>
                <a:gd name="connsiteX5" fmla="*/ 3233 w 28575"/>
                <a:gd name="connsiteY5" fmla="*/ 2280 h 19050"/>
                <a:gd name="connsiteX6" fmla="*/ 1328 w 28575"/>
                <a:gd name="connsiteY6" fmla="*/ 4185 h 19050"/>
                <a:gd name="connsiteX7" fmla="*/ 2280 w 28575"/>
                <a:gd name="connsiteY7" fmla="*/ 10853 h 19050"/>
                <a:gd name="connsiteX8" fmla="*/ 19425 w 28575"/>
                <a:gd name="connsiteY8" fmla="*/ 2514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9050">
                  <a:moveTo>
                    <a:pt x="19425" y="25140"/>
                  </a:moveTo>
                  <a:cubicBezTo>
                    <a:pt x="21330" y="27045"/>
                    <a:pt x="25140" y="27045"/>
                    <a:pt x="26093" y="24188"/>
                  </a:cubicBezTo>
                  <a:lnTo>
                    <a:pt x="27998" y="22283"/>
                  </a:lnTo>
                  <a:cubicBezTo>
                    <a:pt x="29903" y="20378"/>
                    <a:pt x="29903" y="16568"/>
                    <a:pt x="27045" y="15615"/>
                  </a:cubicBezTo>
                  <a:lnTo>
                    <a:pt x="9900" y="1328"/>
                  </a:lnTo>
                  <a:cubicBezTo>
                    <a:pt x="7995" y="-577"/>
                    <a:pt x="4185" y="-577"/>
                    <a:pt x="3233" y="2280"/>
                  </a:cubicBezTo>
                  <a:lnTo>
                    <a:pt x="1328" y="4185"/>
                  </a:lnTo>
                  <a:cubicBezTo>
                    <a:pt x="-577" y="6090"/>
                    <a:pt x="-577" y="9900"/>
                    <a:pt x="2280" y="10853"/>
                  </a:cubicBezTo>
                  <a:lnTo>
                    <a:pt x="19425" y="25140"/>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8" name="Freeform: Shape 197">
              <a:extLst>
                <a:ext uri="{FF2B5EF4-FFF2-40B4-BE49-F238E27FC236}">
                  <a16:creationId xmlns:a16="http://schemas.microsoft.com/office/drawing/2014/main" id="{D8567A3C-F623-43B7-96E8-FE434F3C4D1D}"/>
                </a:ext>
              </a:extLst>
            </p:cNvPr>
            <p:cNvSpPr/>
            <p:nvPr/>
          </p:nvSpPr>
          <p:spPr>
            <a:xfrm>
              <a:off x="5666423" y="3015615"/>
              <a:ext cx="28575" cy="9525"/>
            </a:xfrm>
            <a:custGeom>
              <a:avLst/>
              <a:gdLst>
                <a:gd name="connsiteX0" fmla="*/ 27623 w 28575"/>
                <a:gd name="connsiteY0" fmla="*/ 12382 h 9525"/>
                <a:gd name="connsiteX1" fmla="*/ 32385 w 28575"/>
                <a:gd name="connsiteY1" fmla="*/ 7620 h 9525"/>
                <a:gd name="connsiteX2" fmla="*/ 32385 w 28575"/>
                <a:gd name="connsiteY2" fmla="*/ 4763 h 9525"/>
                <a:gd name="connsiteX3" fmla="*/ 27623 w 28575"/>
                <a:gd name="connsiteY3" fmla="*/ 0 h 9525"/>
                <a:gd name="connsiteX4" fmla="*/ 4763 w 28575"/>
                <a:gd name="connsiteY4" fmla="*/ 0 h 9525"/>
                <a:gd name="connsiteX5" fmla="*/ 0 w 28575"/>
                <a:gd name="connsiteY5" fmla="*/ 4763 h 9525"/>
                <a:gd name="connsiteX6" fmla="*/ 0 w 28575"/>
                <a:gd name="connsiteY6" fmla="*/ 7620 h 9525"/>
                <a:gd name="connsiteX7" fmla="*/ 4763 w 28575"/>
                <a:gd name="connsiteY7" fmla="*/ 12382 h 9525"/>
                <a:gd name="connsiteX8" fmla="*/ 27623 w 28575"/>
                <a:gd name="connsiteY8"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9525">
                  <a:moveTo>
                    <a:pt x="27623" y="12382"/>
                  </a:moveTo>
                  <a:cubicBezTo>
                    <a:pt x="30480" y="12382"/>
                    <a:pt x="32385" y="10478"/>
                    <a:pt x="32385" y="7620"/>
                  </a:cubicBezTo>
                  <a:lnTo>
                    <a:pt x="32385" y="4763"/>
                  </a:lnTo>
                  <a:cubicBezTo>
                    <a:pt x="32385" y="1905"/>
                    <a:pt x="30480" y="0"/>
                    <a:pt x="27623" y="0"/>
                  </a:cubicBezTo>
                  <a:lnTo>
                    <a:pt x="4763" y="0"/>
                  </a:lnTo>
                  <a:cubicBezTo>
                    <a:pt x="1905" y="0"/>
                    <a:pt x="0" y="1905"/>
                    <a:pt x="0" y="4763"/>
                  </a:cubicBezTo>
                  <a:lnTo>
                    <a:pt x="0" y="7620"/>
                  </a:lnTo>
                  <a:cubicBezTo>
                    <a:pt x="0" y="10478"/>
                    <a:pt x="1905" y="12382"/>
                    <a:pt x="4763" y="12382"/>
                  </a:cubicBezTo>
                  <a:lnTo>
                    <a:pt x="27623" y="12382"/>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99" name="Freeform: Shape 198">
              <a:extLst>
                <a:ext uri="{FF2B5EF4-FFF2-40B4-BE49-F238E27FC236}">
                  <a16:creationId xmlns:a16="http://schemas.microsoft.com/office/drawing/2014/main" id="{66823561-05BA-42EB-9B35-7AF5F81776E3}"/>
                </a:ext>
              </a:extLst>
            </p:cNvPr>
            <p:cNvSpPr/>
            <p:nvPr/>
          </p:nvSpPr>
          <p:spPr>
            <a:xfrm>
              <a:off x="5735002" y="3082290"/>
              <a:ext cx="28575" cy="28575"/>
            </a:xfrm>
            <a:custGeom>
              <a:avLst/>
              <a:gdLst>
                <a:gd name="connsiteX0" fmla="*/ 0 w 28575"/>
                <a:gd name="connsiteY0" fmla="*/ 0 h 28575"/>
                <a:gd name="connsiteX1" fmla="*/ 0 w 28575"/>
                <a:gd name="connsiteY1" fmla="*/ 19050 h 28575"/>
                <a:gd name="connsiteX2" fmla="*/ 13335 w 28575"/>
                <a:gd name="connsiteY2" fmla="*/ 33338 h 28575"/>
                <a:gd name="connsiteX3" fmla="*/ 13335 w 28575"/>
                <a:gd name="connsiteY3" fmla="*/ 34290 h 28575"/>
                <a:gd name="connsiteX4" fmla="*/ 18098 w 28575"/>
                <a:gd name="connsiteY4" fmla="*/ 35243 h 28575"/>
                <a:gd name="connsiteX5" fmla="*/ 22860 w 28575"/>
                <a:gd name="connsiteY5" fmla="*/ 34290 h 28575"/>
                <a:gd name="connsiteX6" fmla="*/ 22860 w 28575"/>
                <a:gd name="connsiteY6" fmla="*/ 33338 h 28575"/>
                <a:gd name="connsiteX7" fmla="*/ 36195 w 28575"/>
                <a:gd name="connsiteY7" fmla="*/ 19050 h 28575"/>
                <a:gd name="connsiteX8" fmla="*/ 36195 w 28575"/>
                <a:gd name="connsiteY8" fmla="*/ 0 h 28575"/>
                <a:gd name="connsiteX9" fmla="*/ 0 w 28575"/>
                <a:gd name="connsiteY9" fmla="*/ 0 h 28575"/>
                <a:gd name="connsiteX10" fmla="*/ 33338 w 28575"/>
                <a:gd name="connsiteY10" fmla="*/ 18098 h 28575"/>
                <a:gd name="connsiteX11" fmla="*/ 33338 w 28575"/>
                <a:gd name="connsiteY11" fmla="*/ 18098 h 28575"/>
                <a:gd name="connsiteX12" fmla="*/ 6668 w 28575"/>
                <a:gd name="connsiteY12" fmla="*/ 19050 h 28575"/>
                <a:gd name="connsiteX13" fmla="*/ 5715 w 28575"/>
                <a:gd name="connsiteY13" fmla="*/ 18098 h 28575"/>
                <a:gd name="connsiteX14" fmla="*/ 5715 w 28575"/>
                <a:gd name="connsiteY14" fmla="*/ 17145 h 28575"/>
                <a:gd name="connsiteX15" fmla="*/ 6668 w 28575"/>
                <a:gd name="connsiteY15" fmla="*/ 16193 h 28575"/>
                <a:gd name="connsiteX16" fmla="*/ 32385 w 28575"/>
                <a:gd name="connsiteY16" fmla="*/ 16193 h 28575"/>
                <a:gd name="connsiteX17" fmla="*/ 33338 w 28575"/>
                <a:gd name="connsiteY17" fmla="*/ 18098 h 28575"/>
                <a:gd name="connsiteX18" fmla="*/ 33338 w 28575"/>
                <a:gd name="connsiteY18" fmla="*/ 18098 h 28575"/>
                <a:gd name="connsiteX19" fmla="*/ 33338 w 28575"/>
                <a:gd name="connsiteY19" fmla="*/ 12383 h 28575"/>
                <a:gd name="connsiteX20" fmla="*/ 33338 w 28575"/>
                <a:gd name="connsiteY20" fmla="*/ 12383 h 28575"/>
                <a:gd name="connsiteX21" fmla="*/ 5715 w 28575"/>
                <a:gd name="connsiteY21" fmla="*/ 13335 h 28575"/>
                <a:gd name="connsiteX22" fmla="*/ 4763 w 28575"/>
                <a:gd name="connsiteY22" fmla="*/ 12383 h 28575"/>
                <a:gd name="connsiteX23" fmla="*/ 4763 w 28575"/>
                <a:gd name="connsiteY23" fmla="*/ 11430 h 28575"/>
                <a:gd name="connsiteX24" fmla="*/ 5715 w 28575"/>
                <a:gd name="connsiteY24" fmla="*/ 10478 h 28575"/>
                <a:gd name="connsiteX25" fmla="*/ 31433 w 28575"/>
                <a:gd name="connsiteY25" fmla="*/ 10478 h 28575"/>
                <a:gd name="connsiteX26" fmla="*/ 33338 w 28575"/>
                <a:gd name="connsiteY26" fmla="*/ 12383 h 28575"/>
                <a:gd name="connsiteX27" fmla="*/ 33338 w 28575"/>
                <a:gd name="connsiteY27" fmla="*/ 12383 h 28575"/>
                <a:gd name="connsiteX28" fmla="*/ 33338 w 28575"/>
                <a:gd name="connsiteY28" fmla="*/ 6668 h 28575"/>
                <a:gd name="connsiteX29" fmla="*/ 33338 w 28575"/>
                <a:gd name="connsiteY29" fmla="*/ 6668 h 28575"/>
                <a:gd name="connsiteX30" fmla="*/ 6668 w 28575"/>
                <a:gd name="connsiteY30" fmla="*/ 7620 h 28575"/>
                <a:gd name="connsiteX31" fmla="*/ 5715 w 28575"/>
                <a:gd name="connsiteY31" fmla="*/ 6668 h 28575"/>
                <a:gd name="connsiteX32" fmla="*/ 5715 w 28575"/>
                <a:gd name="connsiteY32" fmla="*/ 5715 h 28575"/>
                <a:gd name="connsiteX33" fmla="*/ 6668 w 28575"/>
                <a:gd name="connsiteY33" fmla="*/ 4763 h 28575"/>
                <a:gd name="connsiteX34" fmla="*/ 32385 w 28575"/>
                <a:gd name="connsiteY34" fmla="*/ 4763 h 28575"/>
                <a:gd name="connsiteX35" fmla="*/ 33338 w 28575"/>
                <a:gd name="connsiteY35" fmla="*/ 6668 h 28575"/>
                <a:gd name="connsiteX36" fmla="*/ 33338 w 28575"/>
                <a:gd name="connsiteY36" fmla="*/ 666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 h="28575">
                  <a:moveTo>
                    <a:pt x="0" y="0"/>
                  </a:moveTo>
                  <a:cubicBezTo>
                    <a:pt x="0" y="0"/>
                    <a:pt x="0" y="17145"/>
                    <a:pt x="0" y="19050"/>
                  </a:cubicBezTo>
                  <a:cubicBezTo>
                    <a:pt x="0" y="20955"/>
                    <a:pt x="11430" y="31433"/>
                    <a:pt x="13335" y="33338"/>
                  </a:cubicBezTo>
                  <a:cubicBezTo>
                    <a:pt x="13335" y="33338"/>
                    <a:pt x="13335" y="34290"/>
                    <a:pt x="13335" y="34290"/>
                  </a:cubicBezTo>
                  <a:cubicBezTo>
                    <a:pt x="14288" y="34290"/>
                    <a:pt x="16193" y="35243"/>
                    <a:pt x="18098" y="35243"/>
                  </a:cubicBezTo>
                  <a:cubicBezTo>
                    <a:pt x="20002" y="35243"/>
                    <a:pt x="21908" y="35243"/>
                    <a:pt x="22860" y="34290"/>
                  </a:cubicBezTo>
                  <a:cubicBezTo>
                    <a:pt x="22860" y="34290"/>
                    <a:pt x="22860" y="34290"/>
                    <a:pt x="22860" y="33338"/>
                  </a:cubicBezTo>
                  <a:cubicBezTo>
                    <a:pt x="24765" y="31433"/>
                    <a:pt x="36195" y="20955"/>
                    <a:pt x="36195" y="19050"/>
                  </a:cubicBezTo>
                  <a:cubicBezTo>
                    <a:pt x="36195" y="17145"/>
                    <a:pt x="36195" y="0"/>
                    <a:pt x="36195" y="0"/>
                  </a:cubicBezTo>
                  <a:lnTo>
                    <a:pt x="0" y="0"/>
                  </a:lnTo>
                  <a:close/>
                  <a:moveTo>
                    <a:pt x="33338" y="18098"/>
                  </a:moveTo>
                  <a:cubicBezTo>
                    <a:pt x="33338" y="19050"/>
                    <a:pt x="32385" y="19050"/>
                    <a:pt x="33338" y="18098"/>
                  </a:cubicBezTo>
                  <a:lnTo>
                    <a:pt x="6668" y="19050"/>
                  </a:lnTo>
                  <a:cubicBezTo>
                    <a:pt x="6668" y="19050"/>
                    <a:pt x="5715" y="19050"/>
                    <a:pt x="5715" y="18098"/>
                  </a:cubicBezTo>
                  <a:lnTo>
                    <a:pt x="5715" y="17145"/>
                  </a:lnTo>
                  <a:cubicBezTo>
                    <a:pt x="5715" y="17145"/>
                    <a:pt x="5715" y="16193"/>
                    <a:pt x="6668" y="16193"/>
                  </a:cubicBezTo>
                  <a:lnTo>
                    <a:pt x="32385" y="16193"/>
                  </a:lnTo>
                  <a:cubicBezTo>
                    <a:pt x="32385" y="17145"/>
                    <a:pt x="33338" y="17145"/>
                    <a:pt x="33338" y="18098"/>
                  </a:cubicBezTo>
                  <a:lnTo>
                    <a:pt x="33338" y="18098"/>
                  </a:lnTo>
                  <a:close/>
                  <a:moveTo>
                    <a:pt x="33338" y="12383"/>
                  </a:moveTo>
                  <a:cubicBezTo>
                    <a:pt x="33338" y="13335"/>
                    <a:pt x="32385" y="13335"/>
                    <a:pt x="33338" y="12383"/>
                  </a:cubicBezTo>
                  <a:lnTo>
                    <a:pt x="5715" y="13335"/>
                  </a:lnTo>
                  <a:cubicBezTo>
                    <a:pt x="5715" y="13335"/>
                    <a:pt x="4763" y="13335"/>
                    <a:pt x="4763" y="12383"/>
                  </a:cubicBezTo>
                  <a:lnTo>
                    <a:pt x="4763" y="11430"/>
                  </a:lnTo>
                  <a:cubicBezTo>
                    <a:pt x="4763" y="11430"/>
                    <a:pt x="4763" y="10478"/>
                    <a:pt x="5715" y="10478"/>
                  </a:cubicBezTo>
                  <a:lnTo>
                    <a:pt x="31433" y="10478"/>
                  </a:lnTo>
                  <a:cubicBezTo>
                    <a:pt x="32385" y="11430"/>
                    <a:pt x="33338" y="11430"/>
                    <a:pt x="33338" y="12383"/>
                  </a:cubicBezTo>
                  <a:lnTo>
                    <a:pt x="33338" y="12383"/>
                  </a:lnTo>
                  <a:close/>
                  <a:moveTo>
                    <a:pt x="33338" y="6668"/>
                  </a:moveTo>
                  <a:cubicBezTo>
                    <a:pt x="33338" y="7620"/>
                    <a:pt x="32385" y="7620"/>
                    <a:pt x="33338" y="6668"/>
                  </a:cubicBezTo>
                  <a:lnTo>
                    <a:pt x="6668" y="7620"/>
                  </a:lnTo>
                  <a:cubicBezTo>
                    <a:pt x="6668" y="7620"/>
                    <a:pt x="5715" y="7620"/>
                    <a:pt x="5715" y="6668"/>
                  </a:cubicBezTo>
                  <a:lnTo>
                    <a:pt x="5715" y="5715"/>
                  </a:lnTo>
                  <a:cubicBezTo>
                    <a:pt x="5715" y="5715"/>
                    <a:pt x="5715" y="4763"/>
                    <a:pt x="6668" y="4763"/>
                  </a:cubicBezTo>
                  <a:lnTo>
                    <a:pt x="32385" y="4763"/>
                  </a:lnTo>
                  <a:cubicBezTo>
                    <a:pt x="32385" y="5715"/>
                    <a:pt x="33338" y="5715"/>
                    <a:pt x="33338" y="6668"/>
                  </a:cubicBezTo>
                  <a:lnTo>
                    <a:pt x="33338" y="6668"/>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0" name="Freeform: Shape 199">
              <a:extLst>
                <a:ext uri="{FF2B5EF4-FFF2-40B4-BE49-F238E27FC236}">
                  <a16:creationId xmlns:a16="http://schemas.microsoft.com/office/drawing/2014/main" id="{BCAF6131-EE46-4004-966D-CF3533733D7D}"/>
                </a:ext>
              </a:extLst>
            </p:cNvPr>
            <p:cNvSpPr/>
            <p:nvPr/>
          </p:nvSpPr>
          <p:spPr>
            <a:xfrm>
              <a:off x="5902642" y="2824163"/>
              <a:ext cx="66675" cy="76200"/>
            </a:xfrm>
            <a:custGeom>
              <a:avLst/>
              <a:gdLst>
                <a:gd name="connsiteX0" fmla="*/ 66675 w 66675"/>
                <a:gd name="connsiteY0" fmla="*/ 28575 h 76200"/>
                <a:gd name="connsiteX1" fmla="*/ 33338 w 66675"/>
                <a:gd name="connsiteY1" fmla="*/ 0 h 76200"/>
                <a:gd name="connsiteX2" fmla="*/ 0 w 66675"/>
                <a:gd name="connsiteY2" fmla="*/ 28575 h 76200"/>
                <a:gd name="connsiteX3" fmla="*/ 4763 w 66675"/>
                <a:gd name="connsiteY3" fmla="*/ 42863 h 76200"/>
                <a:gd name="connsiteX4" fmla="*/ 19050 w 66675"/>
                <a:gd name="connsiteY4" fmla="*/ 80963 h 76200"/>
                <a:gd name="connsiteX5" fmla="*/ 29528 w 66675"/>
                <a:gd name="connsiteY5" fmla="*/ 80963 h 76200"/>
                <a:gd name="connsiteX6" fmla="*/ 37148 w 66675"/>
                <a:gd name="connsiteY6" fmla="*/ 80963 h 76200"/>
                <a:gd name="connsiteX7" fmla="*/ 47625 w 66675"/>
                <a:gd name="connsiteY7" fmla="*/ 80963 h 76200"/>
                <a:gd name="connsiteX8" fmla="*/ 64770 w 66675"/>
                <a:gd name="connsiteY8" fmla="*/ 40005 h 76200"/>
                <a:gd name="connsiteX9" fmla="*/ 64770 w 66675"/>
                <a:gd name="connsiteY9" fmla="*/ 40005 h 76200"/>
                <a:gd name="connsiteX10" fmla="*/ 66675 w 66675"/>
                <a:gd name="connsiteY10" fmla="*/ 28575 h 76200"/>
                <a:gd name="connsiteX11" fmla="*/ 56198 w 66675"/>
                <a:gd name="connsiteY11" fmla="*/ 37147 h 76200"/>
                <a:gd name="connsiteX12" fmla="*/ 43815 w 66675"/>
                <a:gd name="connsiteY12" fmla="*/ 67628 h 76200"/>
                <a:gd name="connsiteX13" fmla="*/ 36195 w 66675"/>
                <a:gd name="connsiteY13" fmla="*/ 67628 h 76200"/>
                <a:gd name="connsiteX14" fmla="*/ 30480 w 66675"/>
                <a:gd name="connsiteY14" fmla="*/ 67628 h 76200"/>
                <a:gd name="connsiteX15" fmla="*/ 22860 w 66675"/>
                <a:gd name="connsiteY15" fmla="*/ 67628 h 76200"/>
                <a:gd name="connsiteX16" fmla="*/ 12383 w 66675"/>
                <a:gd name="connsiteY16" fmla="*/ 40005 h 76200"/>
                <a:gd name="connsiteX17" fmla="*/ 9525 w 66675"/>
                <a:gd name="connsiteY17" fmla="*/ 29528 h 76200"/>
                <a:gd name="connsiteX18" fmla="*/ 34290 w 66675"/>
                <a:gd name="connsiteY18" fmla="*/ 8573 h 76200"/>
                <a:gd name="connsiteX19" fmla="*/ 59055 w 66675"/>
                <a:gd name="connsiteY19" fmla="*/ 29528 h 76200"/>
                <a:gd name="connsiteX20" fmla="*/ 56198 w 66675"/>
                <a:gd name="connsiteY20" fmla="*/ 37147 h 76200"/>
                <a:gd name="connsiteX21" fmla="*/ 56198 w 66675"/>
                <a:gd name="connsiteY21" fmla="*/ 3714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76200">
                  <a:moveTo>
                    <a:pt x="66675" y="28575"/>
                  </a:moveTo>
                  <a:cubicBezTo>
                    <a:pt x="66675" y="12383"/>
                    <a:pt x="51435" y="0"/>
                    <a:pt x="33338" y="0"/>
                  </a:cubicBezTo>
                  <a:cubicBezTo>
                    <a:pt x="15240" y="0"/>
                    <a:pt x="0" y="13335"/>
                    <a:pt x="0" y="28575"/>
                  </a:cubicBezTo>
                  <a:cubicBezTo>
                    <a:pt x="0" y="33338"/>
                    <a:pt x="1905" y="39053"/>
                    <a:pt x="4763" y="42863"/>
                  </a:cubicBezTo>
                  <a:cubicBezTo>
                    <a:pt x="8573" y="50483"/>
                    <a:pt x="17145" y="68580"/>
                    <a:pt x="19050" y="80963"/>
                  </a:cubicBezTo>
                  <a:lnTo>
                    <a:pt x="29528" y="80963"/>
                  </a:lnTo>
                  <a:cubicBezTo>
                    <a:pt x="34290" y="80963"/>
                    <a:pt x="37148" y="80963"/>
                    <a:pt x="37148" y="80963"/>
                  </a:cubicBezTo>
                  <a:lnTo>
                    <a:pt x="47625" y="80963"/>
                  </a:lnTo>
                  <a:cubicBezTo>
                    <a:pt x="50483" y="65723"/>
                    <a:pt x="62865" y="42863"/>
                    <a:pt x="64770" y="40005"/>
                  </a:cubicBezTo>
                  <a:lnTo>
                    <a:pt x="64770" y="40005"/>
                  </a:lnTo>
                  <a:cubicBezTo>
                    <a:pt x="65723" y="36195"/>
                    <a:pt x="66675" y="32385"/>
                    <a:pt x="66675" y="28575"/>
                  </a:cubicBezTo>
                  <a:close/>
                  <a:moveTo>
                    <a:pt x="56198" y="37147"/>
                  </a:moveTo>
                  <a:cubicBezTo>
                    <a:pt x="55245" y="40005"/>
                    <a:pt x="45720" y="56197"/>
                    <a:pt x="43815" y="67628"/>
                  </a:cubicBezTo>
                  <a:lnTo>
                    <a:pt x="36195" y="67628"/>
                  </a:lnTo>
                  <a:cubicBezTo>
                    <a:pt x="36195" y="67628"/>
                    <a:pt x="33338" y="67628"/>
                    <a:pt x="30480" y="67628"/>
                  </a:cubicBezTo>
                  <a:lnTo>
                    <a:pt x="22860" y="67628"/>
                  </a:lnTo>
                  <a:cubicBezTo>
                    <a:pt x="20955" y="58103"/>
                    <a:pt x="15240" y="45720"/>
                    <a:pt x="12383" y="40005"/>
                  </a:cubicBezTo>
                  <a:cubicBezTo>
                    <a:pt x="10478" y="37147"/>
                    <a:pt x="9525" y="33338"/>
                    <a:pt x="9525" y="29528"/>
                  </a:cubicBezTo>
                  <a:cubicBezTo>
                    <a:pt x="9525" y="18097"/>
                    <a:pt x="20003" y="8573"/>
                    <a:pt x="34290" y="8573"/>
                  </a:cubicBezTo>
                  <a:cubicBezTo>
                    <a:pt x="48578" y="8573"/>
                    <a:pt x="59055" y="18097"/>
                    <a:pt x="59055" y="29528"/>
                  </a:cubicBezTo>
                  <a:cubicBezTo>
                    <a:pt x="58103" y="31433"/>
                    <a:pt x="57150" y="34290"/>
                    <a:pt x="56198" y="37147"/>
                  </a:cubicBezTo>
                  <a:lnTo>
                    <a:pt x="56198" y="3714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1" name="Freeform: Shape 200">
              <a:extLst>
                <a:ext uri="{FF2B5EF4-FFF2-40B4-BE49-F238E27FC236}">
                  <a16:creationId xmlns:a16="http://schemas.microsoft.com/office/drawing/2014/main" id="{8850F47C-A676-4E2D-8BA3-18CF33060250}"/>
                </a:ext>
              </a:extLst>
            </p:cNvPr>
            <p:cNvSpPr/>
            <p:nvPr/>
          </p:nvSpPr>
          <p:spPr>
            <a:xfrm>
              <a:off x="5931217" y="2792730"/>
              <a:ext cx="9525" cy="19050"/>
            </a:xfrm>
            <a:custGeom>
              <a:avLst/>
              <a:gdLst>
                <a:gd name="connsiteX0" fmla="*/ 9525 w 9525"/>
                <a:gd name="connsiteY0" fmla="*/ 20955 h 19050"/>
                <a:gd name="connsiteX1" fmla="*/ 5715 w 9525"/>
                <a:gd name="connsiteY1" fmla="*/ 24765 h 19050"/>
                <a:gd name="connsiteX2" fmla="*/ 3810 w 9525"/>
                <a:gd name="connsiteY2" fmla="*/ 24765 h 19050"/>
                <a:gd name="connsiteX3" fmla="*/ 0 w 9525"/>
                <a:gd name="connsiteY3" fmla="*/ 20955 h 19050"/>
                <a:gd name="connsiteX4" fmla="*/ 0 w 9525"/>
                <a:gd name="connsiteY4" fmla="*/ 3810 h 19050"/>
                <a:gd name="connsiteX5" fmla="*/ 3810 w 9525"/>
                <a:gd name="connsiteY5" fmla="*/ 0 h 19050"/>
                <a:gd name="connsiteX6" fmla="*/ 5715 w 9525"/>
                <a:gd name="connsiteY6" fmla="*/ 0 h 19050"/>
                <a:gd name="connsiteX7" fmla="*/ 9525 w 9525"/>
                <a:gd name="connsiteY7" fmla="*/ 3810 h 19050"/>
                <a:gd name="connsiteX8" fmla="*/ 9525 w 9525"/>
                <a:gd name="connsiteY8" fmla="*/ 2095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19050">
                  <a:moveTo>
                    <a:pt x="9525" y="20955"/>
                  </a:moveTo>
                  <a:cubicBezTo>
                    <a:pt x="9525" y="22860"/>
                    <a:pt x="7620" y="24765"/>
                    <a:pt x="5715" y="24765"/>
                  </a:cubicBezTo>
                  <a:lnTo>
                    <a:pt x="3810" y="24765"/>
                  </a:lnTo>
                  <a:cubicBezTo>
                    <a:pt x="1905" y="24765"/>
                    <a:pt x="0" y="22860"/>
                    <a:pt x="0" y="20955"/>
                  </a:cubicBezTo>
                  <a:lnTo>
                    <a:pt x="0" y="3810"/>
                  </a:lnTo>
                  <a:cubicBezTo>
                    <a:pt x="0" y="1905"/>
                    <a:pt x="1905" y="0"/>
                    <a:pt x="3810" y="0"/>
                  </a:cubicBezTo>
                  <a:lnTo>
                    <a:pt x="5715" y="0"/>
                  </a:lnTo>
                  <a:cubicBezTo>
                    <a:pt x="7620" y="0"/>
                    <a:pt x="9525" y="1905"/>
                    <a:pt x="9525" y="3810"/>
                  </a:cubicBezTo>
                  <a:lnTo>
                    <a:pt x="9525" y="2095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2" name="Freeform: Shape 201">
              <a:extLst>
                <a:ext uri="{FF2B5EF4-FFF2-40B4-BE49-F238E27FC236}">
                  <a16:creationId xmlns:a16="http://schemas.microsoft.com/office/drawing/2014/main" id="{984DCDFC-F028-4183-9623-C3F6C02E75EF}"/>
                </a:ext>
              </a:extLst>
            </p:cNvPr>
            <p:cNvSpPr/>
            <p:nvPr/>
          </p:nvSpPr>
          <p:spPr>
            <a:xfrm>
              <a:off x="5967651" y="2811066"/>
              <a:ext cx="19050" cy="19050"/>
            </a:xfrm>
            <a:custGeom>
              <a:avLst/>
              <a:gdLst>
                <a:gd name="connsiteX0" fmla="*/ 7382 w 19050"/>
                <a:gd name="connsiteY0" fmla="*/ 19764 h 19050"/>
                <a:gd name="connsiteX1" fmla="*/ 1667 w 19050"/>
                <a:gd name="connsiteY1" fmla="*/ 19764 h 19050"/>
                <a:gd name="connsiteX2" fmla="*/ 714 w 19050"/>
                <a:gd name="connsiteY2" fmla="*/ 17859 h 19050"/>
                <a:gd name="connsiteX3" fmla="*/ 714 w 19050"/>
                <a:gd name="connsiteY3" fmla="*/ 12144 h 19050"/>
                <a:gd name="connsiteX4" fmla="*/ 14049 w 19050"/>
                <a:gd name="connsiteY4" fmla="*/ 714 h 19050"/>
                <a:gd name="connsiteX5" fmla="*/ 19764 w 19050"/>
                <a:gd name="connsiteY5" fmla="*/ 714 h 19050"/>
                <a:gd name="connsiteX6" fmla="*/ 20717 w 19050"/>
                <a:gd name="connsiteY6" fmla="*/ 2619 h 19050"/>
                <a:gd name="connsiteX7" fmla="*/ 20717 w 19050"/>
                <a:gd name="connsiteY7" fmla="*/ 8334 h 19050"/>
                <a:gd name="connsiteX8" fmla="*/ 7382 w 19050"/>
                <a:gd name="connsiteY8" fmla="*/ 1976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7382" y="19764"/>
                  </a:moveTo>
                  <a:cubicBezTo>
                    <a:pt x="5477" y="20717"/>
                    <a:pt x="3572" y="20717"/>
                    <a:pt x="1667" y="19764"/>
                  </a:cubicBezTo>
                  <a:lnTo>
                    <a:pt x="714" y="17859"/>
                  </a:lnTo>
                  <a:cubicBezTo>
                    <a:pt x="-238" y="15954"/>
                    <a:pt x="-238" y="14049"/>
                    <a:pt x="714" y="12144"/>
                  </a:cubicBezTo>
                  <a:lnTo>
                    <a:pt x="14049" y="714"/>
                  </a:lnTo>
                  <a:cubicBezTo>
                    <a:pt x="15954" y="-238"/>
                    <a:pt x="17859" y="-238"/>
                    <a:pt x="19764" y="714"/>
                  </a:cubicBezTo>
                  <a:lnTo>
                    <a:pt x="20717" y="2619"/>
                  </a:lnTo>
                  <a:cubicBezTo>
                    <a:pt x="21669" y="4524"/>
                    <a:pt x="21669" y="6429"/>
                    <a:pt x="20717" y="8334"/>
                  </a:cubicBezTo>
                  <a:lnTo>
                    <a:pt x="7382" y="197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3" name="Freeform: Shape 202">
              <a:extLst>
                <a:ext uri="{FF2B5EF4-FFF2-40B4-BE49-F238E27FC236}">
                  <a16:creationId xmlns:a16="http://schemas.microsoft.com/office/drawing/2014/main" id="{8D7DEF4F-D460-40B4-8724-0348F18241A8}"/>
                </a:ext>
              </a:extLst>
            </p:cNvPr>
            <p:cNvSpPr/>
            <p:nvPr/>
          </p:nvSpPr>
          <p:spPr>
            <a:xfrm>
              <a:off x="5976938" y="2856547"/>
              <a:ext cx="19050" cy="9525"/>
            </a:xfrm>
            <a:custGeom>
              <a:avLst/>
              <a:gdLst>
                <a:gd name="connsiteX0" fmla="*/ 3810 w 19050"/>
                <a:gd name="connsiteY0" fmla="*/ 9525 h 9525"/>
                <a:gd name="connsiteX1" fmla="*/ 0 w 19050"/>
                <a:gd name="connsiteY1" fmla="*/ 5715 h 9525"/>
                <a:gd name="connsiteX2" fmla="*/ 0 w 19050"/>
                <a:gd name="connsiteY2" fmla="*/ 3810 h 9525"/>
                <a:gd name="connsiteX3" fmla="*/ 3810 w 19050"/>
                <a:gd name="connsiteY3" fmla="*/ 0 h 9525"/>
                <a:gd name="connsiteX4" fmla="*/ 20955 w 19050"/>
                <a:gd name="connsiteY4" fmla="*/ 0 h 9525"/>
                <a:gd name="connsiteX5" fmla="*/ 24765 w 19050"/>
                <a:gd name="connsiteY5" fmla="*/ 3810 h 9525"/>
                <a:gd name="connsiteX6" fmla="*/ 24765 w 19050"/>
                <a:gd name="connsiteY6" fmla="*/ 5715 h 9525"/>
                <a:gd name="connsiteX7" fmla="*/ 20955 w 19050"/>
                <a:gd name="connsiteY7" fmla="*/ 9525 h 9525"/>
                <a:gd name="connsiteX8" fmla="*/ 3810 w 19050"/>
                <a:gd name="connsiteY8"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9525"/>
                  </a:moveTo>
                  <a:cubicBezTo>
                    <a:pt x="1905" y="9525"/>
                    <a:pt x="0" y="7620"/>
                    <a:pt x="0" y="5715"/>
                  </a:cubicBezTo>
                  <a:lnTo>
                    <a:pt x="0" y="3810"/>
                  </a:lnTo>
                  <a:cubicBezTo>
                    <a:pt x="0" y="1905"/>
                    <a:pt x="1905" y="0"/>
                    <a:pt x="3810" y="0"/>
                  </a:cubicBezTo>
                  <a:lnTo>
                    <a:pt x="20955" y="0"/>
                  </a:lnTo>
                  <a:cubicBezTo>
                    <a:pt x="22860" y="0"/>
                    <a:pt x="24765" y="1905"/>
                    <a:pt x="24765" y="3810"/>
                  </a:cubicBezTo>
                  <a:lnTo>
                    <a:pt x="24765" y="5715"/>
                  </a:lnTo>
                  <a:cubicBezTo>
                    <a:pt x="24765" y="7620"/>
                    <a:pt x="22860" y="9525"/>
                    <a:pt x="20955" y="9525"/>
                  </a:cubicBezTo>
                  <a:lnTo>
                    <a:pt x="3810" y="95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4" name="Freeform: Shape 203">
              <a:extLst>
                <a:ext uri="{FF2B5EF4-FFF2-40B4-BE49-F238E27FC236}">
                  <a16:creationId xmlns:a16="http://schemas.microsoft.com/office/drawing/2014/main" id="{A01AD52E-3343-4F9F-BBA0-2E2DD7FFA98B}"/>
                </a:ext>
              </a:extLst>
            </p:cNvPr>
            <p:cNvSpPr/>
            <p:nvPr/>
          </p:nvSpPr>
          <p:spPr>
            <a:xfrm>
              <a:off x="5883831" y="2811066"/>
              <a:ext cx="19050" cy="19050"/>
            </a:xfrm>
            <a:custGeom>
              <a:avLst/>
              <a:gdLst>
                <a:gd name="connsiteX0" fmla="*/ 14049 w 19050"/>
                <a:gd name="connsiteY0" fmla="*/ 19764 h 19050"/>
                <a:gd name="connsiteX1" fmla="*/ 19764 w 19050"/>
                <a:gd name="connsiteY1" fmla="*/ 19764 h 19050"/>
                <a:gd name="connsiteX2" fmla="*/ 20717 w 19050"/>
                <a:gd name="connsiteY2" fmla="*/ 17859 h 19050"/>
                <a:gd name="connsiteX3" fmla="*/ 20717 w 19050"/>
                <a:gd name="connsiteY3" fmla="*/ 12144 h 19050"/>
                <a:gd name="connsiteX4" fmla="*/ 7382 w 19050"/>
                <a:gd name="connsiteY4" fmla="*/ 714 h 19050"/>
                <a:gd name="connsiteX5" fmla="*/ 1667 w 19050"/>
                <a:gd name="connsiteY5" fmla="*/ 714 h 19050"/>
                <a:gd name="connsiteX6" fmla="*/ 714 w 19050"/>
                <a:gd name="connsiteY6" fmla="*/ 2619 h 19050"/>
                <a:gd name="connsiteX7" fmla="*/ 714 w 19050"/>
                <a:gd name="connsiteY7" fmla="*/ 8334 h 19050"/>
                <a:gd name="connsiteX8" fmla="*/ 14049 w 19050"/>
                <a:gd name="connsiteY8" fmla="*/ 1976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4049" y="19764"/>
                  </a:moveTo>
                  <a:cubicBezTo>
                    <a:pt x="15954" y="20717"/>
                    <a:pt x="17859" y="20717"/>
                    <a:pt x="19764" y="19764"/>
                  </a:cubicBezTo>
                  <a:lnTo>
                    <a:pt x="20717" y="17859"/>
                  </a:lnTo>
                  <a:cubicBezTo>
                    <a:pt x="21669" y="15954"/>
                    <a:pt x="21669" y="14049"/>
                    <a:pt x="20717" y="12144"/>
                  </a:cubicBezTo>
                  <a:lnTo>
                    <a:pt x="7382" y="714"/>
                  </a:lnTo>
                  <a:cubicBezTo>
                    <a:pt x="5477" y="-238"/>
                    <a:pt x="3572" y="-238"/>
                    <a:pt x="1667" y="714"/>
                  </a:cubicBezTo>
                  <a:lnTo>
                    <a:pt x="714" y="2619"/>
                  </a:lnTo>
                  <a:cubicBezTo>
                    <a:pt x="-238" y="4524"/>
                    <a:pt x="-238" y="6429"/>
                    <a:pt x="714" y="8334"/>
                  </a:cubicBezTo>
                  <a:lnTo>
                    <a:pt x="14049" y="197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5" name="Freeform: Shape 204">
              <a:extLst>
                <a:ext uri="{FF2B5EF4-FFF2-40B4-BE49-F238E27FC236}">
                  <a16:creationId xmlns:a16="http://schemas.microsoft.com/office/drawing/2014/main" id="{7F7812C0-0726-4289-9DA8-7C17844C4289}"/>
                </a:ext>
              </a:extLst>
            </p:cNvPr>
            <p:cNvSpPr/>
            <p:nvPr/>
          </p:nvSpPr>
          <p:spPr>
            <a:xfrm>
              <a:off x="5870258" y="2856547"/>
              <a:ext cx="19050" cy="9525"/>
            </a:xfrm>
            <a:custGeom>
              <a:avLst/>
              <a:gdLst>
                <a:gd name="connsiteX0" fmla="*/ 20955 w 19050"/>
                <a:gd name="connsiteY0" fmla="*/ 9525 h 9525"/>
                <a:gd name="connsiteX1" fmla="*/ 24765 w 19050"/>
                <a:gd name="connsiteY1" fmla="*/ 5715 h 9525"/>
                <a:gd name="connsiteX2" fmla="*/ 24765 w 19050"/>
                <a:gd name="connsiteY2" fmla="*/ 3810 h 9525"/>
                <a:gd name="connsiteX3" fmla="*/ 20955 w 19050"/>
                <a:gd name="connsiteY3" fmla="*/ 0 h 9525"/>
                <a:gd name="connsiteX4" fmla="*/ 3810 w 19050"/>
                <a:gd name="connsiteY4" fmla="*/ 0 h 9525"/>
                <a:gd name="connsiteX5" fmla="*/ 0 w 19050"/>
                <a:gd name="connsiteY5" fmla="*/ 3810 h 9525"/>
                <a:gd name="connsiteX6" fmla="*/ 0 w 19050"/>
                <a:gd name="connsiteY6" fmla="*/ 5715 h 9525"/>
                <a:gd name="connsiteX7" fmla="*/ 3810 w 19050"/>
                <a:gd name="connsiteY7" fmla="*/ 9525 h 9525"/>
                <a:gd name="connsiteX8" fmla="*/ 20955 w 19050"/>
                <a:gd name="connsiteY8"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20955" y="9525"/>
                  </a:moveTo>
                  <a:cubicBezTo>
                    <a:pt x="22860" y="9525"/>
                    <a:pt x="24765" y="7620"/>
                    <a:pt x="24765" y="5715"/>
                  </a:cubicBezTo>
                  <a:lnTo>
                    <a:pt x="24765" y="3810"/>
                  </a:lnTo>
                  <a:cubicBezTo>
                    <a:pt x="24765" y="1905"/>
                    <a:pt x="22860" y="0"/>
                    <a:pt x="20955" y="0"/>
                  </a:cubicBezTo>
                  <a:lnTo>
                    <a:pt x="3810" y="0"/>
                  </a:lnTo>
                  <a:cubicBezTo>
                    <a:pt x="1905" y="0"/>
                    <a:pt x="0" y="1905"/>
                    <a:pt x="0" y="3810"/>
                  </a:cubicBezTo>
                  <a:lnTo>
                    <a:pt x="0" y="5715"/>
                  </a:lnTo>
                  <a:cubicBezTo>
                    <a:pt x="0" y="7620"/>
                    <a:pt x="1905" y="9525"/>
                    <a:pt x="3810" y="9525"/>
                  </a:cubicBezTo>
                  <a:lnTo>
                    <a:pt x="20955" y="95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6" name="Freeform: Shape 205">
              <a:extLst>
                <a:ext uri="{FF2B5EF4-FFF2-40B4-BE49-F238E27FC236}">
                  <a16:creationId xmlns:a16="http://schemas.microsoft.com/office/drawing/2014/main" id="{4B670A6A-150D-4A04-8FE5-3FFACE42DF0D}"/>
                </a:ext>
              </a:extLst>
            </p:cNvPr>
            <p:cNvSpPr/>
            <p:nvPr/>
          </p:nvSpPr>
          <p:spPr>
            <a:xfrm>
              <a:off x="5921692" y="2907030"/>
              <a:ext cx="28575" cy="19050"/>
            </a:xfrm>
            <a:custGeom>
              <a:avLst/>
              <a:gdLst>
                <a:gd name="connsiteX0" fmla="*/ 0 w 28575"/>
                <a:gd name="connsiteY0" fmla="*/ 0 h 19050"/>
                <a:gd name="connsiteX1" fmla="*/ 0 w 28575"/>
                <a:gd name="connsiteY1" fmla="*/ 14288 h 19050"/>
                <a:gd name="connsiteX2" fmla="*/ 10478 w 28575"/>
                <a:gd name="connsiteY2" fmla="*/ 24765 h 19050"/>
                <a:gd name="connsiteX3" fmla="*/ 10478 w 28575"/>
                <a:gd name="connsiteY3" fmla="*/ 25717 h 19050"/>
                <a:gd name="connsiteX4" fmla="*/ 14288 w 28575"/>
                <a:gd name="connsiteY4" fmla="*/ 25717 h 19050"/>
                <a:gd name="connsiteX5" fmla="*/ 18098 w 28575"/>
                <a:gd name="connsiteY5" fmla="*/ 25717 h 19050"/>
                <a:gd name="connsiteX6" fmla="*/ 18098 w 28575"/>
                <a:gd name="connsiteY6" fmla="*/ 24765 h 19050"/>
                <a:gd name="connsiteX7" fmla="*/ 28575 w 28575"/>
                <a:gd name="connsiteY7" fmla="*/ 14288 h 19050"/>
                <a:gd name="connsiteX8" fmla="*/ 28575 w 28575"/>
                <a:gd name="connsiteY8" fmla="*/ 0 h 19050"/>
                <a:gd name="connsiteX9" fmla="*/ 0 w 28575"/>
                <a:gd name="connsiteY9" fmla="*/ 0 h 19050"/>
                <a:gd name="connsiteX10" fmla="*/ 24765 w 28575"/>
                <a:gd name="connsiteY10" fmla="*/ 14288 h 19050"/>
                <a:gd name="connsiteX11" fmla="*/ 24765 w 28575"/>
                <a:gd name="connsiteY11" fmla="*/ 14288 h 19050"/>
                <a:gd name="connsiteX12" fmla="*/ 4763 w 28575"/>
                <a:gd name="connsiteY12" fmla="*/ 15240 h 19050"/>
                <a:gd name="connsiteX13" fmla="*/ 3810 w 28575"/>
                <a:gd name="connsiteY13" fmla="*/ 14288 h 19050"/>
                <a:gd name="connsiteX14" fmla="*/ 3810 w 28575"/>
                <a:gd name="connsiteY14" fmla="*/ 14288 h 19050"/>
                <a:gd name="connsiteX15" fmla="*/ 4763 w 28575"/>
                <a:gd name="connsiteY15" fmla="*/ 13335 h 19050"/>
                <a:gd name="connsiteX16" fmla="*/ 24765 w 28575"/>
                <a:gd name="connsiteY16" fmla="*/ 13335 h 19050"/>
                <a:gd name="connsiteX17" fmla="*/ 24765 w 28575"/>
                <a:gd name="connsiteY17" fmla="*/ 14288 h 19050"/>
                <a:gd name="connsiteX18" fmla="*/ 24765 w 28575"/>
                <a:gd name="connsiteY18" fmla="*/ 14288 h 19050"/>
                <a:gd name="connsiteX19" fmla="*/ 24765 w 28575"/>
                <a:gd name="connsiteY19" fmla="*/ 9525 h 19050"/>
                <a:gd name="connsiteX20" fmla="*/ 24765 w 28575"/>
                <a:gd name="connsiteY20" fmla="*/ 9525 h 19050"/>
                <a:gd name="connsiteX21" fmla="*/ 4763 w 28575"/>
                <a:gd name="connsiteY21" fmla="*/ 10477 h 19050"/>
                <a:gd name="connsiteX22" fmla="*/ 3810 w 28575"/>
                <a:gd name="connsiteY22" fmla="*/ 9525 h 19050"/>
                <a:gd name="connsiteX23" fmla="*/ 3810 w 28575"/>
                <a:gd name="connsiteY23" fmla="*/ 8573 h 19050"/>
                <a:gd name="connsiteX24" fmla="*/ 4763 w 28575"/>
                <a:gd name="connsiteY24" fmla="*/ 7620 h 19050"/>
                <a:gd name="connsiteX25" fmla="*/ 24765 w 28575"/>
                <a:gd name="connsiteY25" fmla="*/ 7620 h 19050"/>
                <a:gd name="connsiteX26" fmla="*/ 24765 w 28575"/>
                <a:gd name="connsiteY26" fmla="*/ 9525 h 19050"/>
                <a:gd name="connsiteX27" fmla="*/ 24765 w 28575"/>
                <a:gd name="connsiteY27" fmla="*/ 9525 h 19050"/>
                <a:gd name="connsiteX28" fmla="*/ 24765 w 28575"/>
                <a:gd name="connsiteY28" fmla="*/ 5715 h 19050"/>
                <a:gd name="connsiteX29" fmla="*/ 24765 w 28575"/>
                <a:gd name="connsiteY29" fmla="*/ 5715 h 19050"/>
                <a:gd name="connsiteX30" fmla="*/ 4763 w 28575"/>
                <a:gd name="connsiteY30" fmla="*/ 6667 h 19050"/>
                <a:gd name="connsiteX31" fmla="*/ 3810 w 28575"/>
                <a:gd name="connsiteY31" fmla="*/ 5715 h 19050"/>
                <a:gd name="connsiteX32" fmla="*/ 3810 w 28575"/>
                <a:gd name="connsiteY32" fmla="*/ 5715 h 19050"/>
                <a:gd name="connsiteX33" fmla="*/ 4763 w 28575"/>
                <a:gd name="connsiteY33" fmla="*/ 4763 h 19050"/>
                <a:gd name="connsiteX34" fmla="*/ 24765 w 28575"/>
                <a:gd name="connsiteY34" fmla="*/ 4763 h 19050"/>
                <a:gd name="connsiteX35" fmla="*/ 24765 w 28575"/>
                <a:gd name="connsiteY35" fmla="*/ 5715 h 19050"/>
                <a:gd name="connsiteX36" fmla="*/ 24765 w 28575"/>
                <a:gd name="connsiteY36" fmla="*/ 571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 h="19050">
                  <a:moveTo>
                    <a:pt x="0" y="0"/>
                  </a:moveTo>
                  <a:cubicBezTo>
                    <a:pt x="0" y="0"/>
                    <a:pt x="0" y="12383"/>
                    <a:pt x="0" y="14288"/>
                  </a:cubicBezTo>
                  <a:cubicBezTo>
                    <a:pt x="0" y="15240"/>
                    <a:pt x="8573" y="23813"/>
                    <a:pt x="10478" y="24765"/>
                  </a:cubicBezTo>
                  <a:cubicBezTo>
                    <a:pt x="10478" y="24765"/>
                    <a:pt x="10478" y="24765"/>
                    <a:pt x="10478" y="25717"/>
                  </a:cubicBezTo>
                  <a:cubicBezTo>
                    <a:pt x="10478" y="25717"/>
                    <a:pt x="12383" y="25717"/>
                    <a:pt x="14288" y="25717"/>
                  </a:cubicBezTo>
                  <a:cubicBezTo>
                    <a:pt x="16193" y="25717"/>
                    <a:pt x="17145" y="25717"/>
                    <a:pt x="18098" y="25717"/>
                  </a:cubicBezTo>
                  <a:cubicBezTo>
                    <a:pt x="18098" y="25717"/>
                    <a:pt x="18098" y="25717"/>
                    <a:pt x="18098" y="24765"/>
                  </a:cubicBezTo>
                  <a:cubicBezTo>
                    <a:pt x="20003" y="23813"/>
                    <a:pt x="28575" y="15240"/>
                    <a:pt x="28575" y="14288"/>
                  </a:cubicBezTo>
                  <a:cubicBezTo>
                    <a:pt x="28575" y="13335"/>
                    <a:pt x="28575" y="0"/>
                    <a:pt x="28575" y="0"/>
                  </a:cubicBezTo>
                  <a:lnTo>
                    <a:pt x="0" y="0"/>
                  </a:lnTo>
                  <a:close/>
                  <a:moveTo>
                    <a:pt x="24765" y="14288"/>
                  </a:moveTo>
                  <a:cubicBezTo>
                    <a:pt x="24765" y="14288"/>
                    <a:pt x="24765" y="14288"/>
                    <a:pt x="24765" y="14288"/>
                  </a:cubicBezTo>
                  <a:lnTo>
                    <a:pt x="4763" y="15240"/>
                  </a:lnTo>
                  <a:cubicBezTo>
                    <a:pt x="4763" y="15240"/>
                    <a:pt x="3810" y="15240"/>
                    <a:pt x="3810" y="14288"/>
                  </a:cubicBezTo>
                  <a:lnTo>
                    <a:pt x="3810" y="14288"/>
                  </a:lnTo>
                  <a:cubicBezTo>
                    <a:pt x="3810" y="14288"/>
                    <a:pt x="3810" y="13335"/>
                    <a:pt x="4763" y="13335"/>
                  </a:cubicBezTo>
                  <a:lnTo>
                    <a:pt x="24765" y="13335"/>
                  </a:lnTo>
                  <a:cubicBezTo>
                    <a:pt x="24765" y="12383"/>
                    <a:pt x="24765" y="13335"/>
                    <a:pt x="24765" y="14288"/>
                  </a:cubicBezTo>
                  <a:lnTo>
                    <a:pt x="24765" y="14288"/>
                  </a:lnTo>
                  <a:close/>
                  <a:moveTo>
                    <a:pt x="24765" y="9525"/>
                  </a:moveTo>
                  <a:cubicBezTo>
                    <a:pt x="24765" y="9525"/>
                    <a:pt x="24765" y="10477"/>
                    <a:pt x="24765" y="9525"/>
                  </a:cubicBezTo>
                  <a:lnTo>
                    <a:pt x="4763" y="10477"/>
                  </a:lnTo>
                  <a:cubicBezTo>
                    <a:pt x="4763" y="10477"/>
                    <a:pt x="3810" y="10477"/>
                    <a:pt x="3810" y="9525"/>
                  </a:cubicBezTo>
                  <a:lnTo>
                    <a:pt x="3810" y="8573"/>
                  </a:lnTo>
                  <a:cubicBezTo>
                    <a:pt x="3810" y="8573"/>
                    <a:pt x="3810" y="7620"/>
                    <a:pt x="4763" y="7620"/>
                  </a:cubicBezTo>
                  <a:lnTo>
                    <a:pt x="24765" y="7620"/>
                  </a:lnTo>
                  <a:cubicBezTo>
                    <a:pt x="24765" y="8573"/>
                    <a:pt x="24765" y="8573"/>
                    <a:pt x="24765" y="9525"/>
                  </a:cubicBezTo>
                  <a:lnTo>
                    <a:pt x="24765" y="9525"/>
                  </a:lnTo>
                  <a:close/>
                  <a:moveTo>
                    <a:pt x="24765" y="5715"/>
                  </a:moveTo>
                  <a:cubicBezTo>
                    <a:pt x="24765" y="5715"/>
                    <a:pt x="24765" y="5715"/>
                    <a:pt x="24765" y="5715"/>
                  </a:cubicBezTo>
                  <a:lnTo>
                    <a:pt x="4763" y="6667"/>
                  </a:lnTo>
                  <a:cubicBezTo>
                    <a:pt x="4763" y="6667"/>
                    <a:pt x="3810" y="6667"/>
                    <a:pt x="3810" y="5715"/>
                  </a:cubicBezTo>
                  <a:lnTo>
                    <a:pt x="3810" y="5715"/>
                  </a:lnTo>
                  <a:cubicBezTo>
                    <a:pt x="3810" y="5715"/>
                    <a:pt x="3810" y="4763"/>
                    <a:pt x="4763" y="4763"/>
                  </a:cubicBezTo>
                  <a:lnTo>
                    <a:pt x="24765" y="4763"/>
                  </a:lnTo>
                  <a:cubicBezTo>
                    <a:pt x="24765" y="3810"/>
                    <a:pt x="24765" y="4763"/>
                    <a:pt x="24765" y="5715"/>
                  </a:cubicBezTo>
                  <a:lnTo>
                    <a:pt x="24765" y="571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7" name="Freeform: Shape 206">
              <a:extLst>
                <a:ext uri="{FF2B5EF4-FFF2-40B4-BE49-F238E27FC236}">
                  <a16:creationId xmlns:a16="http://schemas.microsoft.com/office/drawing/2014/main" id="{21DF5336-4E10-4D50-97C7-3C79E3DC9D80}"/>
                </a:ext>
              </a:extLst>
            </p:cNvPr>
            <p:cNvSpPr/>
            <p:nvPr/>
          </p:nvSpPr>
          <p:spPr>
            <a:xfrm>
              <a:off x="5987415" y="2842260"/>
              <a:ext cx="581025" cy="152400"/>
            </a:xfrm>
            <a:custGeom>
              <a:avLst/>
              <a:gdLst>
                <a:gd name="connsiteX0" fmla="*/ 582930 w 581025"/>
                <a:gd name="connsiteY0" fmla="*/ 156210 h 152400"/>
                <a:gd name="connsiteX1" fmla="*/ 584835 w 581025"/>
                <a:gd name="connsiteY1" fmla="*/ 153353 h 152400"/>
                <a:gd name="connsiteX2" fmla="*/ 587693 w 581025"/>
                <a:gd name="connsiteY2" fmla="*/ 155258 h 152400"/>
                <a:gd name="connsiteX3" fmla="*/ 585788 w 581025"/>
                <a:gd name="connsiteY3" fmla="*/ 158115 h 152400"/>
                <a:gd name="connsiteX4" fmla="*/ 582930 w 581025"/>
                <a:gd name="connsiteY4" fmla="*/ 156210 h 152400"/>
                <a:gd name="connsiteX5" fmla="*/ 582930 w 581025"/>
                <a:gd name="connsiteY5" fmla="*/ 156210 h 152400"/>
                <a:gd name="connsiteX6" fmla="*/ 574357 w 581025"/>
                <a:gd name="connsiteY6" fmla="*/ 149543 h 152400"/>
                <a:gd name="connsiteX7" fmla="*/ 576263 w 581025"/>
                <a:gd name="connsiteY7" fmla="*/ 146685 h 152400"/>
                <a:gd name="connsiteX8" fmla="*/ 579120 w 581025"/>
                <a:gd name="connsiteY8" fmla="*/ 148590 h 152400"/>
                <a:gd name="connsiteX9" fmla="*/ 577215 w 581025"/>
                <a:gd name="connsiteY9" fmla="*/ 151448 h 152400"/>
                <a:gd name="connsiteX10" fmla="*/ 574357 w 581025"/>
                <a:gd name="connsiteY10" fmla="*/ 149543 h 152400"/>
                <a:gd name="connsiteX11" fmla="*/ 574357 w 581025"/>
                <a:gd name="connsiteY11" fmla="*/ 149543 h 152400"/>
                <a:gd name="connsiteX12" fmla="*/ 566738 w 581025"/>
                <a:gd name="connsiteY12" fmla="*/ 142875 h 152400"/>
                <a:gd name="connsiteX13" fmla="*/ 568643 w 581025"/>
                <a:gd name="connsiteY13" fmla="*/ 140018 h 152400"/>
                <a:gd name="connsiteX14" fmla="*/ 571500 w 581025"/>
                <a:gd name="connsiteY14" fmla="*/ 141923 h 152400"/>
                <a:gd name="connsiteX15" fmla="*/ 569595 w 581025"/>
                <a:gd name="connsiteY15" fmla="*/ 144780 h 152400"/>
                <a:gd name="connsiteX16" fmla="*/ 566738 w 581025"/>
                <a:gd name="connsiteY16" fmla="*/ 142875 h 152400"/>
                <a:gd name="connsiteX17" fmla="*/ 566738 w 581025"/>
                <a:gd name="connsiteY17" fmla="*/ 142875 h 152400"/>
                <a:gd name="connsiteX18" fmla="*/ 558165 w 581025"/>
                <a:gd name="connsiteY18" fmla="*/ 135255 h 152400"/>
                <a:gd name="connsiteX19" fmla="*/ 560070 w 581025"/>
                <a:gd name="connsiteY19" fmla="*/ 132398 h 152400"/>
                <a:gd name="connsiteX20" fmla="*/ 562928 w 581025"/>
                <a:gd name="connsiteY20" fmla="*/ 134303 h 152400"/>
                <a:gd name="connsiteX21" fmla="*/ 561023 w 581025"/>
                <a:gd name="connsiteY21" fmla="*/ 137160 h 152400"/>
                <a:gd name="connsiteX22" fmla="*/ 558165 w 581025"/>
                <a:gd name="connsiteY22" fmla="*/ 135255 h 152400"/>
                <a:gd name="connsiteX23" fmla="*/ 558165 w 581025"/>
                <a:gd name="connsiteY23" fmla="*/ 135255 h 152400"/>
                <a:gd name="connsiteX24" fmla="*/ 430530 w 581025"/>
                <a:gd name="connsiteY24" fmla="*/ 133350 h 152400"/>
                <a:gd name="connsiteX25" fmla="*/ 430530 w 581025"/>
                <a:gd name="connsiteY25" fmla="*/ 129540 h 152400"/>
                <a:gd name="connsiteX26" fmla="*/ 434340 w 581025"/>
                <a:gd name="connsiteY26" fmla="*/ 129540 h 152400"/>
                <a:gd name="connsiteX27" fmla="*/ 434340 w 581025"/>
                <a:gd name="connsiteY27" fmla="*/ 133350 h 152400"/>
                <a:gd name="connsiteX28" fmla="*/ 430530 w 581025"/>
                <a:gd name="connsiteY28" fmla="*/ 133350 h 152400"/>
                <a:gd name="connsiteX29" fmla="*/ 430530 w 581025"/>
                <a:gd name="connsiteY29" fmla="*/ 133350 h 152400"/>
                <a:gd name="connsiteX30" fmla="*/ 419100 w 581025"/>
                <a:gd name="connsiteY30" fmla="*/ 133350 h 152400"/>
                <a:gd name="connsiteX31" fmla="*/ 419100 w 581025"/>
                <a:gd name="connsiteY31" fmla="*/ 129540 h 152400"/>
                <a:gd name="connsiteX32" fmla="*/ 422910 w 581025"/>
                <a:gd name="connsiteY32" fmla="*/ 129540 h 152400"/>
                <a:gd name="connsiteX33" fmla="*/ 422910 w 581025"/>
                <a:gd name="connsiteY33" fmla="*/ 133350 h 152400"/>
                <a:gd name="connsiteX34" fmla="*/ 419100 w 581025"/>
                <a:gd name="connsiteY34" fmla="*/ 133350 h 152400"/>
                <a:gd name="connsiteX35" fmla="*/ 419100 w 581025"/>
                <a:gd name="connsiteY35" fmla="*/ 133350 h 152400"/>
                <a:gd name="connsiteX36" fmla="*/ 408623 w 581025"/>
                <a:gd name="connsiteY36" fmla="*/ 133350 h 152400"/>
                <a:gd name="connsiteX37" fmla="*/ 408623 w 581025"/>
                <a:gd name="connsiteY37" fmla="*/ 129540 h 152400"/>
                <a:gd name="connsiteX38" fmla="*/ 412432 w 581025"/>
                <a:gd name="connsiteY38" fmla="*/ 129540 h 152400"/>
                <a:gd name="connsiteX39" fmla="*/ 412432 w 581025"/>
                <a:gd name="connsiteY39" fmla="*/ 133350 h 152400"/>
                <a:gd name="connsiteX40" fmla="*/ 408623 w 581025"/>
                <a:gd name="connsiteY40" fmla="*/ 133350 h 152400"/>
                <a:gd name="connsiteX41" fmla="*/ 408623 w 581025"/>
                <a:gd name="connsiteY41" fmla="*/ 133350 h 152400"/>
                <a:gd name="connsiteX42" fmla="*/ 398145 w 581025"/>
                <a:gd name="connsiteY42" fmla="*/ 133350 h 152400"/>
                <a:gd name="connsiteX43" fmla="*/ 398145 w 581025"/>
                <a:gd name="connsiteY43" fmla="*/ 129540 h 152400"/>
                <a:gd name="connsiteX44" fmla="*/ 401955 w 581025"/>
                <a:gd name="connsiteY44" fmla="*/ 129540 h 152400"/>
                <a:gd name="connsiteX45" fmla="*/ 401955 w 581025"/>
                <a:gd name="connsiteY45" fmla="*/ 133350 h 152400"/>
                <a:gd name="connsiteX46" fmla="*/ 398145 w 581025"/>
                <a:gd name="connsiteY46" fmla="*/ 133350 h 152400"/>
                <a:gd name="connsiteX47" fmla="*/ 398145 w 581025"/>
                <a:gd name="connsiteY47" fmla="*/ 133350 h 152400"/>
                <a:gd name="connsiteX48" fmla="*/ 386715 w 581025"/>
                <a:gd name="connsiteY48" fmla="*/ 133350 h 152400"/>
                <a:gd name="connsiteX49" fmla="*/ 386715 w 581025"/>
                <a:gd name="connsiteY49" fmla="*/ 129540 h 152400"/>
                <a:gd name="connsiteX50" fmla="*/ 390525 w 581025"/>
                <a:gd name="connsiteY50" fmla="*/ 129540 h 152400"/>
                <a:gd name="connsiteX51" fmla="*/ 390525 w 581025"/>
                <a:gd name="connsiteY51" fmla="*/ 133350 h 152400"/>
                <a:gd name="connsiteX52" fmla="*/ 386715 w 581025"/>
                <a:gd name="connsiteY52" fmla="*/ 133350 h 152400"/>
                <a:gd name="connsiteX53" fmla="*/ 386715 w 581025"/>
                <a:gd name="connsiteY53" fmla="*/ 133350 h 152400"/>
                <a:gd name="connsiteX54" fmla="*/ 376238 w 581025"/>
                <a:gd name="connsiteY54" fmla="*/ 133350 h 152400"/>
                <a:gd name="connsiteX55" fmla="*/ 376238 w 581025"/>
                <a:gd name="connsiteY55" fmla="*/ 129540 h 152400"/>
                <a:gd name="connsiteX56" fmla="*/ 380048 w 581025"/>
                <a:gd name="connsiteY56" fmla="*/ 129540 h 152400"/>
                <a:gd name="connsiteX57" fmla="*/ 380048 w 581025"/>
                <a:gd name="connsiteY57" fmla="*/ 133350 h 152400"/>
                <a:gd name="connsiteX58" fmla="*/ 376238 w 581025"/>
                <a:gd name="connsiteY58" fmla="*/ 133350 h 152400"/>
                <a:gd name="connsiteX59" fmla="*/ 376238 w 581025"/>
                <a:gd name="connsiteY59" fmla="*/ 133350 h 152400"/>
                <a:gd name="connsiteX60" fmla="*/ 365760 w 581025"/>
                <a:gd name="connsiteY60" fmla="*/ 133350 h 152400"/>
                <a:gd name="connsiteX61" fmla="*/ 365760 w 581025"/>
                <a:gd name="connsiteY61" fmla="*/ 129540 h 152400"/>
                <a:gd name="connsiteX62" fmla="*/ 369570 w 581025"/>
                <a:gd name="connsiteY62" fmla="*/ 129540 h 152400"/>
                <a:gd name="connsiteX63" fmla="*/ 369570 w 581025"/>
                <a:gd name="connsiteY63" fmla="*/ 133350 h 152400"/>
                <a:gd name="connsiteX64" fmla="*/ 365760 w 581025"/>
                <a:gd name="connsiteY64" fmla="*/ 133350 h 152400"/>
                <a:gd name="connsiteX65" fmla="*/ 365760 w 581025"/>
                <a:gd name="connsiteY65" fmla="*/ 133350 h 152400"/>
                <a:gd name="connsiteX66" fmla="*/ 354330 w 581025"/>
                <a:gd name="connsiteY66" fmla="*/ 133350 h 152400"/>
                <a:gd name="connsiteX67" fmla="*/ 354330 w 581025"/>
                <a:gd name="connsiteY67" fmla="*/ 129540 h 152400"/>
                <a:gd name="connsiteX68" fmla="*/ 358140 w 581025"/>
                <a:gd name="connsiteY68" fmla="*/ 129540 h 152400"/>
                <a:gd name="connsiteX69" fmla="*/ 358140 w 581025"/>
                <a:gd name="connsiteY69" fmla="*/ 133350 h 152400"/>
                <a:gd name="connsiteX70" fmla="*/ 354330 w 581025"/>
                <a:gd name="connsiteY70" fmla="*/ 133350 h 152400"/>
                <a:gd name="connsiteX71" fmla="*/ 354330 w 581025"/>
                <a:gd name="connsiteY71" fmla="*/ 133350 h 152400"/>
                <a:gd name="connsiteX72" fmla="*/ 343853 w 581025"/>
                <a:gd name="connsiteY72" fmla="*/ 133350 h 152400"/>
                <a:gd name="connsiteX73" fmla="*/ 343853 w 581025"/>
                <a:gd name="connsiteY73" fmla="*/ 129540 h 152400"/>
                <a:gd name="connsiteX74" fmla="*/ 347663 w 581025"/>
                <a:gd name="connsiteY74" fmla="*/ 129540 h 152400"/>
                <a:gd name="connsiteX75" fmla="*/ 347663 w 581025"/>
                <a:gd name="connsiteY75" fmla="*/ 133350 h 152400"/>
                <a:gd name="connsiteX76" fmla="*/ 343853 w 581025"/>
                <a:gd name="connsiteY76" fmla="*/ 133350 h 152400"/>
                <a:gd name="connsiteX77" fmla="*/ 343853 w 581025"/>
                <a:gd name="connsiteY77" fmla="*/ 133350 h 152400"/>
                <a:gd name="connsiteX78" fmla="*/ 333375 w 581025"/>
                <a:gd name="connsiteY78" fmla="*/ 133350 h 152400"/>
                <a:gd name="connsiteX79" fmla="*/ 333375 w 581025"/>
                <a:gd name="connsiteY79" fmla="*/ 129540 h 152400"/>
                <a:gd name="connsiteX80" fmla="*/ 337185 w 581025"/>
                <a:gd name="connsiteY80" fmla="*/ 129540 h 152400"/>
                <a:gd name="connsiteX81" fmla="*/ 337185 w 581025"/>
                <a:gd name="connsiteY81" fmla="*/ 133350 h 152400"/>
                <a:gd name="connsiteX82" fmla="*/ 333375 w 581025"/>
                <a:gd name="connsiteY82" fmla="*/ 133350 h 152400"/>
                <a:gd name="connsiteX83" fmla="*/ 333375 w 581025"/>
                <a:gd name="connsiteY83" fmla="*/ 133350 h 152400"/>
                <a:gd name="connsiteX84" fmla="*/ 321945 w 581025"/>
                <a:gd name="connsiteY84" fmla="*/ 133350 h 152400"/>
                <a:gd name="connsiteX85" fmla="*/ 321945 w 581025"/>
                <a:gd name="connsiteY85" fmla="*/ 129540 h 152400"/>
                <a:gd name="connsiteX86" fmla="*/ 325755 w 581025"/>
                <a:gd name="connsiteY86" fmla="*/ 129540 h 152400"/>
                <a:gd name="connsiteX87" fmla="*/ 325755 w 581025"/>
                <a:gd name="connsiteY87" fmla="*/ 133350 h 152400"/>
                <a:gd name="connsiteX88" fmla="*/ 321945 w 581025"/>
                <a:gd name="connsiteY88" fmla="*/ 133350 h 152400"/>
                <a:gd name="connsiteX89" fmla="*/ 321945 w 581025"/>
                <a:gd name="connsiteY89" fmla="*/ 133350 h 152400"/>
                <a:gd name="connsiteX90" fmla="*/ 311468 w 581025"/>
                <a:gd name="connsiteY90" fmla="*/ 133350 h 152400"/>
                <a:gd name="connsiteX91" fmla="*/ 311468 w 581025"/>
                <a:gd name="connsiteY91" fmla="*/ 129540 h 152400"/>
                <a:gd name="connsiteX92" fmla="*/ 315278 w 581025"/>
                <a:gd name="connsiteY92" fmla="*/ 129540 h 152400"/>
                <a:gd name="connsiteX93" fmla="*/ 315278 w 581025"/>
                <a:gd name="connsiteY93" fmla="*/ 133350 h 152400"/>
                <a:gd name="connsiteX94" fmla="*/ 311468 w 581025"/>
                <a:gd name="connsiteY94" fmla="*/ 133350 h 152400"/>
                <a:gd name="connsiteX95" fmla="*/ 311468 w 581025"/>
                <a:gd name="connsiteY95" fmla="*/ 133350 h 152400"/>
                <a:gd name="connsiteX96" fmla="*/ 300990 w 581025"/>
                <a:gd name="connsiteY96" fmla="*/ 133350 h 152400"/>
                <a:gd name="connsiteX97" fmla="*/ 300990 w 581025"/>
                <a:gd name="connsiteY97" fmla="*/ 129540 h 152400"/>
                <a:gd name="connsiteX98" fmla="*/ 304800 w 581025"/>
                <a:gd name="connsiteY98" fmla="*/ 129540 h 152400"/>
                <a:gd name="connsiteX99" fmla="*/ 304800 w 581025"/>
                <a:gd name="connsiteY99" fmla="*/ 133350 h 152400"/>
                <a:gd name="connsiteX100" fmla="*/ 300990 w 581025"/>
                <a:gd name="connsiteY100" fmla="*/ 133350 h 152400"/>
                <a:gd name="connsiteX101" fmla="*/ 300990 w 581025"/>
                <a:gd name="connsiteY101" fmla="*/ 133350 h 152400"/>
                <a:gd name="connsiteX102" fmla="*/ 289560 w 581025"/>
                <a:gd name="connsiteY102" fmla="*/ 133350 h 152400"/>
                <a:gd name="connsiteX103" fmla="*/ 289560 w 581025"/>
                <a:gd name="connsiteY103" fmla="*/ 129540 h 152400"/>
                <a:gd name="connsiteX104" fmla="*/ 293370 w 581025"/>
                <a:gd name="connsiteY104" fmla="*/ 129540 h 152400"/>
                <a:gd name="connsiteX105" fmla="*/ 293370 w 581025"/>
                <a:gd name="connsiteY105" fmla="*/ 133350 h 152400"/>
                <a:gd name="connsiteX106" fmla="*/ 289560 w 581025"/>
                <a:gd name="connsiteY106" fmla="*/ 133350 h 152400"/>
                <a:gd name="connsiteX107" fmla="*/ 289560 w 581025"/>
                <a:gd name="connsiteY107" fmla="*/ 133350 h 152400"/>
                <a:gd name="connsiteX108" fmla="*/ 279082 w 581025"/>
                <a:gd name="connsiteY108" fmla="*/ 133350 h 152400"/>
                <a:gd name="connsiteX109" fmla="*/ 279082 w 581025"/>
                <a:gd name="connsiteY109" fmla="*/ 129540 h 152400"/>
                <a:gd name="connsiteX110" fmla="*/ 282893 w 581025"/>
                <a:gd name="connsiteY110" fmla="*/ 129540 h 152400"/>
                <a:gd name="connsiteX111" fmla="*/ 282893 w 581025"/>
                <a:gd name="connsiteY111" fmla="*/ 133350 h 152400"/>
                <a:gd name="connsiteX112" fmla="*/ 279082 w 581025"/>
                <a:gd name="connsiteY112" fmla="*/ 133350 h 152400"/>
                <a:gd name="connsiteX113" fmla="*/ 279082 w 581025"/>
                <a:gd name="connsiteY113" fmla="*/ 133350 h 152400"/>
                <a:gd name="connsiteX114" fmla="*/ 268605 w 581025"/>
                <a:gd name="connsiteY114" fmla="*/ 133350 h 152400"/>
                <a:gd name="connsiteX115" fmla="*/ 268605 w 581025"/>
                <a:gd name="connsiteY115" fmla="*/ 129540 h 152400"/>
                <a:gd name="connsiteX116" fmla="*/ 272415 w 581025"/>
                <a:gd name="connsiteY116" fmla="*/ 129540 h 152400"/>
                <a:gd name="connsiteX117" fmla="*/ 272415 w 581025"/>
                <a:gd name="connsiteY117" fmla="*/ 133350 h 152400"/>
                <a:gd name="connsiteX118" fmla="*/ 268605 w 581025"/>
                <a:gd name="connsiteY118" fmla="*/ 133350 h 152400"/>
                <a:gd name="connsiteX119" fmla="*/ 268605 w 581025"/>
                <a:gd name="connsiteY119" fmla="*/ 133350 h 152400"/>
                <a:gd name="connsiteX120" fmla="*/ 257175 w 581025"/>
                <a:gd name="connsiteY120" fmla="*/ 133350 h 152400"/>
                <a:gd name="connsiteX121" fmla="*/ 257175 w 581025"/>
                <a:gd name="connsiteY121" fmla="*/ 129540 h 152400"/>
                <a:gd name="connsiteX122" fmla="*/ 260985 w 581025"/>
                <a:gd name="connsiteY122" fmla="*/ 129540 h 152400"/>
                <a:gd name="connsiteX123" fmla="*/ 260985 w 581025"/>
                <a:gd name="connsiteY123" fmla="*/ 133350 h 152400"/>
                <a:gd name="connsiteX124" fmla="*/ 257175 w 581025"/>
                <a:gd name="connsiteY124" fmla="*/ 133350 h 152400"/>
                <a:gd name="connsiteX125" fmla="*/ 257175 w 581025"/>
                <a:gd name="connsiteY125" fmla="*/ 133350 h 152400"/>
                <a:gd name="connsiteX126" fmla="*/ 246698 w 581025"/>
                <a:gd name="connsiteY126" fmla="*/ 133350 h 152400"/>
                <a:gd name="connsiteX127" fmla="*/ 246698 w 581025"/>
                <a:gd name="connsiteY127" fmla="*/ 129540 h 152400"/>
                <a:gd name="connsiteX128" fmla="*/ 250507 w 581025"/>
                <a:gd name="connsiteY128" fmla="*/ 129540 h 152400"/>
                <a:gd name="connsiteX129" fmla="*/ 250507 w 581025"/>
                <a:gd name="connsiteY129" fmla="*/ 133350 h 152400"/>
                <a:gd name="connsiteX130" fmla="*/ 246698 w 581025"/>
                <a:gd name="connsiteY130" fmla="*/ 133350 h 152400"/>
                <a:gd name="connsiteX131" fmla="*/ 246698 w 581025"/>
                <a:gd name="connsiteY131" fmla="*/ 133350 h 152400"/>
                <a:gd name="connsiteX132" fmla="*/ 236220 w 581025"/>
                <a:gd name="connsiteY132" fmla="*/ 133350 h 152400"/>
                <a:gd name="connsiteX133" fmla="*/ 236220 w 581025"/>
                <a:gd name="connsiteY133" fmla="*/ 129540 h 152400"/>
                <a:gd name="connsiteX134" fmla="*/ 240030 w 581025"/>
                <a:gd name="connsiteY134" fmla="*/ 129540 h 152400"/>
                <a:gd name="connsiteX135" fmla="*/ 240030 w 581025"/>
                <a:gd name="connsiteY135" fmla="*/ 133350 h 152400"/>
                <a:gd name="connsiteX136" fmla="*/ 236220 w 581025"/>
                <a:gd name="connsiteY136" fmla="*/ 133350 h 152400"/>
                <a:gd name="connsiteX137" fmla="*/ 236220 w 581025"/>
                <a:gd name="connsiteY137" fmla="*/ 133350 h 152400"/>
                <a:gd name="connsiteX138" fmla="*/ 224790 w 581025"/>
                <a:gd name="connsiteY138" fmla="*/ 133350 h 152400"/>
                <a:gd name="connsiteX139" fmla="*/ 224790 w 581025"/>
                <a:gd name="connsiteY139" fmla="*/ 129540 h 152400"/>
                <a:gd name="connsiteX140" fmla="*/ 228600 w 581025"/>
                <a:gd name="connsiteY140" fmla="*/ 129540 h 152400"/>
                <a:gd name="connsiteX141" fmla="*/ 228600 w 581025"/>
                <a:gd name="connsiteY141" fmla="*/ 133350 h 152400"/>
                <a:gd name="connsiteX142" fmla="*/ 224790 w 581025"/>
                <a:gd name="connsiteY142" fmla="*/ 133350 h 152400"/>
                <a:gd name="connsiteX143" fmla="*/ 224790 w 581025"/>
                <a:gd name="connsiteY143" fmla="*/ 133350 h 152400"/>
                <a:gd name="connsiteX144" fmla="*/ 214313 w 581025"/>
                <a:gd name="connsiteY144" fmla="*/ 133350 h 152400"/>
                <a:gd name="connsiteX145" fmla="*/ 214313 w 581025"/>
                <a:gd name="connsiteY145" fmla="*/ 129540 h 152400"/>
                <a:gd name="connsiteX146" fmla="*/ 218123 w 581025"/>
                <a:gd name="connsiteY146" fmla="*/ 129540 h 152400"/>
                <a:gd name="connsiteX147" fmla="*/ 218123 w 581025"/>
                <a:gd name="connsiteY147" fmla="*/ 133350 h 152400"/>
                <a:gd name="connsiteX148" fmla="*/ 214313 w 581025"/>
                <a:gd name="connsiteY148" fmla="*/ 133350 h 152400"/>
                <a:gd name="connsiteX149" fmla="*/ 214313 w 581025"/>
                <a:gd name="connsiteY149" fmla="*/ 133350 h 152400"/>
                <a:gd name="connsiteX150" fmla="*/ 439103 w 581025"/>
                <a:gd name="connsiteY150" fmla="*/ 128588 h 152400"/>
                <a:gd name="connsiteX151" fmla="*/ 441960 w 581025"/>
                <a:gd name="connsiteY151" fmla="*/ 125730 h 152400"/>
                <a:gd name="connsiteX152" fmla="*/ 444818 w 581025"/>
                <a:gd name="connsiteY152" fmla="*/ 128588 h 152400"/>
                <a:gd name="connsiteX153" fmla="*/ 441960 w 581025"/>
                <a:gd name="connsiteY153" fmla="*/ 131445 h 152400"/>
                <a:gd name="connsiteX154" fmla="*/ 439103 w 581025"/>
                <a:gd name="connsiteY154" fmla="*/ 128588 h 152400"/>
                <a:gd name="connsiteX155" fmla="*/ 439103 w 581025"/>
                <a:gd name="connsiteY155" fmla="*/ 128588 h 152400"/>
                <a:gd name="connsiteX156" fmla="*/ 549593 w 581025"/>
                <a:gd name="connsiteY156" fmla="*/ 128588 h 152400"/>
                <a:gd name="connsiteX157" fmla="*/ 551498 w 581025"/>
                <a:gd name="connsiteY157" fmla="*/ 125730 h 152400"/>
                <a:gd name="connsiteX158" fmla="*/ 554355 w 581025"/>
                <a:gd name="connsiteY158" fmla="*/ 127635 h 152400"/>
                <a:gd name="connsiteX159" fmla="*/ 552450 w 581025"/>
                <a:gd name="connsiteY159" fmla="*/ 130493 h 152400"/>
                <a:gd name="connsiteX160" fmla="*/ 549593 w 581025"/>
                <a:gd name="connsiteY160" fmla="*/ 128588 h 152400"/>
                <a:gd name="connsiteX161" fmla="*/ 549593 w 581025"/>
                <a:gd name="connsiteY161" fmla="*/ 128588 h 152400"/>
                <a:gd name="connsiteX162" fmla="*/ 204788 w 581025"/>
                <a:gd name="connsiteY162" fmla="*/ 126683 h 152400"/>
                <a:gd name="connsiteX163" fmla="*/ 207645 w 581025"/>
                <a:gd name="connsiteY163" fmla="*/ 124778 h 152400"/>
                <a:gd name="connsiteX164" fmla="*/ 209550 w 581025"/>
                <a:gd name="connsiteY164" fmla="*/ 127635 h 152400"/>
                <a:gd name="connsiteX165" fmla="*/ 206693 w 581025"/>
                <a:gd name="connsiteY165" fmla="*/ 129540 h 152400"/>
                <a:gd name="connsiteX166" fmla="*/ 204788 w 581025"/>
                <a:gd name="connsiteY166" fmla="*/ 126683 h 152400"/>
                <a:gd name="connsiteX167" fmla="*/ 204788 w 581025"/>
                <a:gd name="connsiteY167" fmla="*/ 126683 h 152400"/>
                <a:gd name="connsiteX168" fmla="*/ 541973 w 581025"/>
                <a:gd name="connsiteY168" fmla="*/ 121920 h 152400"/>
                <a:gd name="connsiteX169" fmla="*/ 543878 w 581025"/>
                <a:gd name="connsiteY169" fmla="*/ 119063 h 152400"/>
                <a:gd name="connsiteX170" fmla="*/ 546735 w 581025"/>
                <a:gd name="connsiteY170" fmla="*/ 120968 h 152400"/>
                <a:gd name="connsiteX171" fmla="*/ 544830 w 581025"/>
                <a:gd name="connsiteY171" fmla="*/ 123825 h 152400"/>
                <a:gd name="connsiteX172" fmla="*/ 541973 w 581025"/>
                <a:gd name="connsiteY172" fmla="*/ 121920 h 152400"/>
                <a:gd name="connsiteX173" fmla="*/ 541973 w 581025"/>
                <a:gd name="connsiteY173" fmla="*/ 121920 h 152400"/>
                <a:gd name="connsiteX174" fmla="*/ 446723 w 581025"/>
                <a:gd name="connsiteY174" fmla="*/ 120968 h 152400"/>
                <a:gd name="connsiteX175" fmla="*/ 449580 w 581025"/>
                <a:gd name="connsiteY175" fmla="*/ 118110 h 152400"/>
                <a:gd name="connsiteX176" fmla="*/ 452438 w 581025"/>
                <a:gd name="connsiteY176" fmla="*/ 120968 h 152400"/>
                <a:gd name="connsiteX177" fmla="*/ 449580 w 581025"/>
                <a:gd name="connsiteY177" fmla="*/ 123825 h 152400"/>
                <a:gd name="connsiteX178" fmla="*/ 446723 w 581025"/>
                <a:gd name="connsiteY178" fmla="*/ 120968 h 152400"/>
                <a:gd name="connsiteX179" fmla="*/ 446723 w 581025"/>
                <a:gd name="connsiteY179" fmla="*/ 120968 h 152400"/>
                <a:gd name="connsiteX180" fmla="*/ 199073 w 581025"/>
                <a:gd name="connsiteY180" fmla="*/ 118110 h 152400"/>
                <a:gd name="connsiteX181" fmla="*/ 201930 w 581025"/>
                <a:gd name="connsiteY181" fmla="*/ 116205 h 152400"/>
                <a:gd name="connsiteX182" fmla="*/ 203835 w 581025"/>
                <a:gd name="connsiteY182" fmla="*/ 119063 h 152400"/>
                <a:gd name="connsiteX183" fmla="*/ 200977 w 581025"/>
                <a:gd name="connsiteY183" fmla="*/ 120968 h 152400"/>
                <a:gd name="connsiteX184" fmla="*/ 199073 w 581025"/>
                <a:gd name="connsiteY184" fmla="*/ 118110 h 152400"/>
                <a:gd name="connsiteX185" fmla="*/ 199073 w 581025"/>
                <a:gd name="connsiteY185" fmla="*/ 118110 h 152400"/>
                <a:gd name="connsiteX186" fmla="*/ 533400 w 581025"/>
                <a:gd name="connsiteY186" fmla="*/ 114300 h 152400"/>
                <a:gd name="connsiteX187" fmla="*/ 535305 w 581025"/>
                <a:gd name="connsiteY187" fmla="*/ 111443 h 152400"/>
                <a:gd name="connsiteX188" fmla="*/ 538163 w 581025"/>
                <a:gd name="connsiteY188" fmla="*/ 113348 h 152400"/>
                <a:gd name="connsiteX189" fmla="*/ 536257 w 581025"/>
                <a:gd name="connsiteY189" fmla="*/ 116205 h 152400"/>
                <a:gd name="connsiteX190" fmla="*/ 533400 w 581025"/>
                <a:gd name="connsiteY190" fmla="*/ 114300 h 152400"/>
                <a:gd name="connsiteX191" fmla="*/ 533400 w 581025"/>
                <a:gd name="connsiteY191" fmla="*/ 114300 h 152400"/>
                <a:gd name="connsiteX192" fmla="*/ 454343 w 581025"/>
                <a:gd name="connsiteY192" fmla="*/ 113348 h 152400"/>
                <a:gd name="connsiteX193" fmla="*/ 457200 w 581025"/>
                <a:gd name="connsiteY193" fmla="*/ 110490 h 152400"/>
                <a:gd name="connsiteX194" fmla="*/ 460057 w 581025"/>
                <a:gd name="connsiteY194" fmla="*/ 113348 h 152400"/>
                <a:gd name="connsiteX195" fmla="*/ 457200 w 581025"/>
                <a:gd name="connsiteY195" fmla="*/ 116205 h 152400"/>
                <a:gd name="connsiteX196" fmla="*/ 454343 w 581025"/>
                <a:gd name="connsiteY196" fmla="*/ 113348 h 152400"/>
                <a:gd name="connsiteX197" fmla="*/ 454343 w 581025"/>
                <a:gd name="connsiteY197" fmla="*/ 113348 h 152400"/>
                <a:gd name="connsiteX198" fmla="*/ 192405 w 581025"/>
                <a:gd name="connsiteY198" fmla="*/ 109538 h 152400"/>
                <a:gd name="connsiteX199" fmla="*/ 195263 w 581025"/>
                <a:gd name="connsiteY199" fmla="*/ 107633 h 152400"/>
                <a:gd name="connsiteX200" fmla="*/ 197168 w 581025"/>
                <a:gd name="connsiteY200" fmla="*/ 110490 h 152400"/>
                <a:gd name="connsiteX201" fmla="*/ 194310 w 581025"/>
                <a:gd name="connsiteY201" fmla="*/ 112395 h 152400"/>
                <a:gd name="connsiteX202" fmla="*/ 192405 w 581025"/>
                <a:gd name="connsiteY202" fmla="*/ 109538 h 152400"/>
                <a:gd name="connsiteX203" fmla="*/ 192405 w 581025"/>
                <a:gd name="connsiteY203" fmla="*/ 109538 h 152400"/>
                <a:gd name="connsiteX204" fmla="*/ 525780 w 581025"/>
                <a:gd name="connsiteY204" fmla="*/ 107633 h 152400"/>
                <a:gd name="connsiteX205" fmla="*/ 527685 w 581025"/>
                <a:gd name="connsiteY205" fmla="*/ 104775 h 152400"/>
                <a:gd name="connsiteX206" fmla="*/ 530543 w 581025"/>
                <a:gd name="connsiteY206" fmla="*/ 106680 h 152400"/>
                <a:gd name="connsiteX207" fmla="*/ 528638 w 581025"/>
                <a:gd name="connsiteY207" fmla="*/ 109538 h 152400"/>
                <a:gd name="connsiteX208" fmla="*/ 525780 w 581025"/>
                <a:gd name="connsiteY208" fmla="*/ 107633 h 152400"/>
                <a:gd name="connsiteX209" fmla="*/ 525780 w 581025"/>
                <a:gd name="connsiteY209" fmla="*/ 107633 h 152400"/>
                <a:gd name="connsiteX210" fmla="*/ 461963 w 581025"/>
                <a:gd name="connsiteY210" fmla="*/ 105728 h 152400"/>
                <a:gd name="connsiteX211" fmla="*/ 464820 w 581025"/>
                <a:gd name="connsiteY211" fmla="*/ 102870 h 152400"/>
                <a:gd name="connsiteX212" fmla="*/ 467678 w 581025"/>
                <a:gd name="connsiteY212" fmla="*/ 105728 h 152400"/>
                <a:gd name="connsiteX213" fmla="*/ 464820 w 581025"/>
                <a:gd name="connsiteY213" fmla="*/ 108585 h 152400"/>
                <a:gd name="connsiteX214" fmla="*/ 461963 w 581025"/>
                <a:gd name="connsiteY214" fmla="*/ 105728 h 152400"/>
                <a:gd name="connsiteX215" fmla="*/ 461963 w 581025"/>
                <a:gd name="connsiteY215" fmla="*/ 105728 h 152400"/>
                <a:gd name="connsiteX216" fmla="*/ 185738 w 581025"/>
                <a:gd name="connsiteY216" fmla="*/ 100965 h 152400"/>
                <a:gd name="connsiteX217" fmla="*/ 188595 w 581025"/>
                <a:gd name="connsiteY217" fmla="*/ 99060 h 152400"/>
                <a:gd name="connsiteX218" fmla="*/ 190500 w 581025"/>
                <a:gd name="connsiteY218" fmla="*/ 101918 h 152400"/>
                <a:gd name="connsiteX219" fmla="*/ 187643 w 581025"/>
                <a:gd name="connsiteY219" fmla="*/ 103823 h 152400"/>
                <a:gd name="connsiteX220" fmla="*/ 185738 w 581025"/>
                <a:gd name="connsiteY220" fmla="*/ 100965 h 152400"/>
                <a:gd name="connsiteX221" fmla="*/ 185738 w 581025"/>
                <a:gd name="connsiteY221" fmla="*/ 100965 h 152400"/>
                <a:gd name="connsiteX222" fmla="*/ 517207 w 581025"/>
                <a:gd name="connsiteY222" fmla="*/ 100965 h 152400"/>
                <a:gd name="connsiteX223" fmla="*/ 519113 w 581025"/>
                <a:gd name="connsiteY223" fmla="*/ 98108 h 152400"/>
                <a:gd name="connsiteX224" fmla="*/ 521970 w 581025"/>
                <a:gd name="connsiteY224" fmla="*/ 100013 h 152400"/>
                <a:gd name="connsiteX225" fmla="*/ 520065 w 581025"/>
                <a:gd name="connsiteY225" fmla="*/ 102870 h 152400"/>
                <a:gd name="connsiteX226" fmla="*/ 517207 w 581025"/>
                <a:gd name="connsiteY226" fmla="*/ 100965 h 152400"/>
                <a:gd name="connsiteX227" fmla="*/ 517207 w 581025"/>
                <a:gd name="connsiteY227" fmla="*/ 100965 h 152400"/>
                <a:gd name="connsiteX228" fmla="*/ 469582 w 581025"/>
                <a:gd name="connsiteY228" fmla="*/ 98108 h 152400"/>
                <a:gd name="connsiteX229" fmla="*/ 472440 w 581025"/>
                <a:gd name="connsiteY229" fmla="*/ 95250 h 152400"/>
                <a:gd name="connsiteX230" fmla="*/ 475298 w 581025"/>
                <a:gd name="connsiteY230" fmla="*/ 98108 h 152400"/>
                <a:gd name="connsiteX231" fmla="*/ 472440 w 581025"/>
                <a:gd name="connsiteY231" fmla="*/ 100965 h 152400"/>
                <a:gd name="connsiteX232" fmla="*/ 469582 w 581025"/>
                <a:gd name="connsiteY232" fmla="*/ 98108 h 152400"/>
                <a:gd name="connsiteX233" fmla="*/ 469582 w 581025"/>
                <a:gd name="connsiteY233" fmla="*/ 98108 h 152400"/>
                <a:gd name="connsiteX234" fmla="*/ 508635 w 581025"/>
                <a:gd name="connsiteY234" fmla="*/ 93345 h 152400"/>
                <a:gd name="connsiteX235" fmla="*/ 510540 w 581025"/>
                <a:gd name="connsiteY235" fmla="*/ 90488 h 152400"/>
                <a:gd name="connsiteX236" fmla="*/ 513398 w 581025"/>
                <a:gd name="connsiteY236" fmla="*/ 92393 h 152400"/>
                <a:gd name="connsiteX237" fmla="*/ 511493 w 581025"/>
                <a:gd name="connsiteY237" fmla="*/ 95250 h 152400"/>
                <a:gd name="connsiteX238" fmla="*/ 508635 w 581025"/>
                <a:gd name="connsiteY238" fmla="*/ 93345 h 152400"/>
                <a:gd name="connsiteX239" fmla="*/ 508635 w 581025"/>
                <a:gd name="connsiteY239" fmla="*/ 93345 h 152400"/>
                <a:gd name="connsiteX240" fmla="*/ 180023 w 581025"/>
                <a:gd name="connsiteY240" fmla="*/ 91440 h 152400"/>
                <a:gd name="connsiteX241" fmla="*/ 182880 w 581025"/>
                <a:gd name="connsiteY241" fmla="*/ 89535 h 152400"/>
                <a:gd name="connsiteX242" fmla="*/ 184785 w 581025"/>
                <a:gd name="connsiteY242" fmla="*/ 92393 h 152400"/>
                <a:gd name="connsiteX243" fmla="*/ 181927 w 581025"/>
                <a:gd name="connsiteY243" fmla="*/ 94298 h 152400"/>
                <a:gd name="connsiteX244" fmla="*/ 180023 w 581025"/>
                <a:gd name="connsiteY244" fmla="*/ 91440 h 152400"/>
                <a:gd name="connsiteX245" fmla="*/ 180023 w 581025"/>
                <a:gd name="connsiteY245" fmla="*/ 91440 h 152400"/>
                <a:gd name="connsiteX246" fmla="*/ 477203 w 581025"/>
                <a:gd name="connsiteY246" fmla="*/ 90488 h 152400"/>
                <a:gd name="connsiteX247" fmla="*/ 480060 w 581025"/>
                <a:gd name="connsiteY247" fmla="*/ 87630 h 152400"/>
                <a:gd name="connsiteX248" fmla="*/ 482918 w 581025"/>
                <a:gd name="connsiteY248" fmla="*/ 90488 h 152400"/>
                <a:gd name="connsiteX249" fmla="*/ 480060 w 581025"/>
                <a:gd name="connsiteY249" fmla="*/ 93345 h 152400"/>
                <a:gd name="connsiteX250" fmla="*/ 477203 w 581025"/>
                <a:gd name="connsiteY250" fmla="*/ 90488 h 152400"/>
                <a:gd name="connsiteX251" fmla="*/ 477203 w 581025"/>
                <a:gd name="connsiteY251" fmla="*/ 90488 h 152400"/>
                <a:gd name="connsiteX252" fmla="*/ 501015 w 581025"/>
                <a:gd name="connsiteY252" fmla="*/ 86678 h 152400"/>
                <a:gd name="connsiteX253" fmla="*/ 502920 w 581025"/>
                <a:gd name="connsiteY253" fmla="*/ 83820 h 152400"/>
                <a:gd name="connsiteX254" fmla="*/ 505778 w 581025"/>
                <a:gd name="connsiteY254" fmla="*/ 85725 h 152400"/>
                <a:gd name="connsiteX255" fmla="*/ 503873 w 581025"/>
                <a:gd name="connsiteY255" fmla="*/ 88583 h 152400"/>
                <a:gd name="connsiteX256" fmla="*/ 501015 w 581025"/>
                <a:gd name="connsiteY256" fmla="*/ 86678 h 152400"/>
                <a:gd name="connsiteX257" fmla="*/ 501015 w 581025"/>
                <a:gd name="connsiteY257" fmla="*/ 86678 h 152400"/>
                <a:gd name="connsiteX258" fmla="*/ 173355 w 581025"/>
                <a:gd name="connsiteY258" fmla="*/ 82868 h 152400"/>
                <a:gd name="connsiteX259" fmla="*/ 176213 w 581025"/>
                <a:gd name="connsiteY259" fmla="*/ 80963 h 152400"/>
                <a:gd name="connsiteX260" fmla="*/ 178118 w 581025"/>
                <a:gd name="connsiteY260" fmla="*/ 83820 h 152400"/>
                <a:gd name="connsiteX261" fmla="*/ 175260 w 581025"/>
                <a:gd name="connsiteY261" fmla="*/ 85725 h 152400"/>
                <a:gd name="connsiteX262" fmla="*/ 173355 w 581025"/>
                <a:gd name="connsiteY262" fmla="*/ 82868 h 152400"/>
                <a:gd name="connsiteX263" fmla="*/ 173355 w 581025"/>
                <a:gd name="connsiteY263" fmla="*/ 82868 h 152400"/>
                <a:gd name="connsiteX264" fmla="*/ 484823 w 581025"/>
                <a:gd name="connsiteY264" fmla="*/ 82868 h 152400"/>
                <a:gd name="connsiteX265" fmla="*/ 487680 w 581025"/>
                <a:gd name="connsiteY265" fmla="*/ 80010 h 152400"/>
                <a:gd name="connsiteX266" fmla="*/ 490538 w 581025"/>
                <a:gd name="connsiteY266" fmla="*/ 82868 h 152400"/>
                <a:gd name="connsiteX267" fmla="*/ 487680 w 581025"/>
                <a:gd name="connsiteY267" fmla="*/ 85725 h 152400"/>
                <a:gd name="connsiteX268" fmla="*/ 484823 w 581025"/>
                <a:gd name="connsiteY268" fmla="*/ 82868 h 152400"/>
                <a:gd name="connsiteX269" fmla="*/ 484823 w 581025"/>
                <a:gd name="connsiteY269" fmla="*/ 82868 h 152400"/>
                <a:gd name="connsiteX270" fmla="*/ 492443 w 581025"/>
                <a:gd name="connsiteY270" fmla="*/ 80010 h 152400"/>
                <a:gd name="connsiteX271" fmla="*/ 494348 w 581025"/>
                <a:gd name="connsiteY271" fmla="*/ 77153 h 152400"/>
                <a:gd name="connsiteX272" fmla="*/ 497205 w 581025"/>
                <a:gd name="connsiteY272" fmla="*/ 79058 h 152400"/>
                <a:gd name="connsiteX273" fmla="*/ 495300 w 581025"/>
                <a:gd name="connsiteY273" fmla="*/ 81915 h 152400"/>
                <a:gd name="connsiteX274" fmla="*/ 492443 w 581025"/>
                <a:gd name="connsiteY274" fmla="*/ 80010 h 152400"/>
                <a:gd name="connsiteX275" fmla="*/ 492443 w 581025"/>
                <a:gd name="connsiteY275" fmla="*/ 80010 h 152400"/>
                <a:gd name="connsiteX276" fmla="*/ 167640 w 581025"/>
                <a:gd name="connsiteY276" fmla="*/ 74295 h 152400"/>
                <a:gd name="connsiteX277" fmla="*/ 170498 w 581025"/>
                <a:gd name="connsiteY277" fmla="*/ 72390 h 152400"/>
                <a:gd name="connsiteX278" fmla="*/ 172402 w 581025"/>
                <a:gd name="connsiteY278" fmla="*/ 75248 h 152400"/>
                <a:gd name="connsiteX279" fmla="*/ 169545 w 581025"/>
                <a:gd name="connsiteY279" fmla="*/ 77153 h 152400"/>
                <a:gd name="connsiteX280" fmla="*/ 167640 w 581025"/>
                <a:gd name="connsiteY280" fmla="*/ 74295 h 152400"/>
                <a:gd name="connsiteX281" fmla="*/ 167640 w 581025"/>
                <a:gd name="connsiteY281" fmla="*/ 74295 h 152400"/>
                <a:gd name="connsiteX282" fmla="*/ 160973 w 581025"/>
                <a:gd name="connsiteY282" fmla="*/ 65723 h 152400"/>
                <a:gd name="connsiteX283" fmla="*/ 163830 w 581025"/>
                <a:gd name="connsiteY283" fmla="*/ 63818 h 152400"/>
                <a:gd name="connsiteX284" fmla="*/ 165735 w 581025"/>
                <a:gd name="connsiteY284" fmla="*/ 66675 h 152400"/>
                <a:gd name="connsiteX285" fmla="*/ 162877 w 581025"/>
                <a:gd name="connsiteY285" fmla="*/ 68580 h 152400"/>
                <a:gd name="connsiteX286" fmla="*/ 160973 w 581025"/>
                <a:gd name="connsiteY286" fmla="*/ 65723 h 152400"/>
                <a:gd name="connsiteX287" fmla="*/ 160973 w 581025"/>
                <a:gd name="connsiteY287" fmla="*/ 65723 h 152400"/>
                <a:gd name="connsiteX288" fmla="*/ 154305 w 581025"/>
                <a:gd name="connsiteY288" fmla="*/ 57150 h 152400"/>
                <a:gd name="connsiteX289" fmla="*/ 157163 w 581025"/>
                <a:gd name="connsiteY289" fmla="*/ 55245 h 152400"/>
                <a:gd name="connsiteX290" fmla="*/ 159068 w 581025"/>
                <a:gd name="connsiteY290" fmla="*/ 58103 h 152400"/>
                <a:gd name="connsiteX291" fmla="*/ 156210 w 581025"/>
                <a:gd name="connsiteY291" fmla="*/ 60008 h 152400"/>
                <a:gd name="connsiteX292" fmla="*/ 154305 w 581025"/>
                <a:gd name="connsiteY292" fmla="*/ 57150 h 152400"/>
                <a:gd name="connsiteX293" fmla="*/ 154305 w 581025"/>
                <a:gd name="connsiteY293" fmla="*/ 57150 h 152400"/>
                <a:gd name="connsiteX294" fmla="*/ 148590 w 581025"/>
                <a:gd name="connsiteY294" fmla="*/ 47625 h 152400"/>
                <a:gd name="connsiteX295" fmla="*/ 151448 w 581025"/>
                <a:gd name="connsiteY295" fmla="*/ 45720 h 152400"/>
                <a:gd name="connsiteX296" fmla="*/ 153352 w 581025"/>
                <a:gd name="connsiteY296" fmla="*/ 48578 h 152400"/>
                <a:gd name="connsiteX297" fmla="*/ 150495 w 581025"/>
                <a:gd name="connsiteY297" fmla="*/ 50483 h 152400"/>
                <a:gd name="connsiteX298" fmla="*/ 148590 w 581025"/>
                <a:gd name="connsiteY298" fmla="*/ 47625 h 152400"/>
                <a:gd name="connsiteX299" fmla="*/ 148590 w 581025"/>
                <a:gd name="connsiteY299" fmla="*/ 47625 h 152400"/>
                <a:gd name="connsiteX300" fmla="*/ 141923 w 581025"/>
                <a:gd name="connsiteY300" fmla="*/ 39053 h 152400"/>
                <a:gd name="connsiteX301" fmla="*/ 144780 w 581025"/>
                <a:gd name="connsiteY301" fmla="*/ 37148 h 152400"/>
                <a:gd name="connsiteX302" fmla="*/ 146685 w 581025"/>
                <a:gd name="connsiteY302" fmla="*/ 40005 h 152400"/>
                <a:gd name="connsiteX303" fmla="*/ 143827 w 581025"/>
                <a:gd name="connsiteY303" fmla="*/ 41910 h 152400"/>
                <a:gd name="connsiteX304" fmla="*/ 141923 w 581025"/>
                <a:gd name="connsiteY304" fmla="*/ 39053 h 152400"/>
                <a:gd name="connsiteX305" fmla="*/ 141923 w 581025"/>
                <a:gd name="connsiteY305" fmla="*/ 39053 h 152400"/>
                <a:gd name="connsiteX306" fmla="*/ 135255 w 581025"/>
                <a:gd name="connsiteY306" fmla="*/ 30480 h 152400"/>
                <a:gd name="connsiteX307" fmla="*/ 138113 w 581025"/>
                <a:gd name="connsiteY307" fmla="*/ 28575 h 152400"/>
                <a:gd name="connsiteX308" fmla="*/ 140018 w 581025"/>
                <a:gd name="connsiteY308" fmla="*/ 31433 h 152400"/>
                <a:gd name="connsiteX309" fmla="*/ 137160 w 581025"/>
                <a:gd name="connsiteY309" fmla="*/ 33338 h 152400"/>
                <a:gd name="connsiteX310" fmla="*/ 135255 w 581025"/>
                <a:gd name="connsiteY310" fmla="*/ 30480 h 152400"/>
                <a:gd name="connsiteX311" fmla="*/ 135255 w 581025"/>
                <a:gd name="connsiteY311" fmla="*/ 30480 h 152400"/>
                <a:gd name="connsiteX312" fmla="*/ 129540 w 581025"/>
                <a:gd name="connsiteY312" fmla="*/ 21908 h 152400"/>
                <a:gd name="connsiteX313" fmla="*/ 132398 w 581025"/>
                <a:gd name="connsiteY313" fmla="*/ 20003 h 152400"/>
                <a:gd name="connsiteX314" fmla="*/ 134302 w 581025"/>
                <a:gd name="connsiteY314" fmla="*/ 22860 h 152400"/>
                <a:gd name="connsiteX315" fmla="*/ 131445 w 581025"/>
                <a:gd name="connsiteY315" fmla="*/ 24765 h 152400"/>
                <a:gd name="connsiteX316" fmla="*/ 129540 w 581025"/>
                <a:gd name="connsiteY316" fmla="*/ 21908 h 152400"/>
                <a:gd name="connsiteX317" fmla="*/ 129540 w 581025"/>
                <a:gd name="connsiteY317" fmla="*/ 21908 h 152400"/>
                <a:gd name="connsiteX318" fmla="*/ 122873 w 581025"/>
                <a:gd name="connsiteY318" fmla="*/ 13335 h 152400"/>
                <a:gd name="connsiteX319" fmla="*/ 125730 w 581025"/>
                <a:gd name="connsiteY319" fmla="*/ 11430 h 152400"/>
                <a:gd name="connsiteX320" fmla="*/ 127635 w 581025"/>
                <a:gd name="connsiteY320" fmla="*/ 14288 h 152400"/>
                <a:gd name="connsiteX321" fmla="*/ 124777 w 581025"/>
                <a:gd name="connsiteY321" fmla="*/ 16193 h 152400"/>
                <a:gd name="connsiteX322" fmla="*/ 122873 w 581025"/>
                <a:gd name="connsiteY322" fmla="*/ 13335 h 152400"/>
                <a:gd name="connsiteX323" fmla="*/ 122873 w 581025"/>
                <a:gd name="connsiteY323" fmla="*/ 13335 h 152400"/>
                <a:gd name="connsiteX324" fmla="*/ 116205 w 581025"/>
                <a:gd name="connsiteY324" fmla="*/ 4763 h 152400"/>
                <a:gd name="connsiteX325" fmla="*/ 119063 w 581025"/>
                <a:gd name="connsiteY325" fmla="*/ 2858 h 152400"/>
                <a:gd name="connsiteX326" fmla="*/ 120968 w 581025"/>
                <a:gd name="connsiteY326" fmla="*/ 5715 h 152400"/>
                <a:gd name="connsiteX327" fmla="*/ 118110 w 581025"/>
                <a:gd name="connsiteY327" fmla="*/ 7620 h 152400"/>
                <a:gd name="connsiteX328" fmla="*/ 116205 w 581025"/>
                <a:gd name="connsiteY328" fmla="*/ 4763 h 152400"/>
                <a:gd name="connsiteX329" fmla="*/ 116205 w 581025"/>
                <a:gd name="connsiteY329" fmla="*/ 4763 h 152400"/>
                <a:gd name="connsiteX330" fmla="*/ 107633 w 581025"/>
                <a:gd name="connsiteY330" fmla="*/ 3810 h 152400"/>
                <a:gd name="connsiteX331" fmla="*/ 107633 w 581025"/>
                <a:gd name="connsiteY331" fmla="*/ 0 h 152400"/>
                <a:gd name="connsiteX332" fmla="*/ 111443 w 581025"/>
                <a:gd name="connsiteY332" fmla="*/ 0 h 152400"/>
                <a:gd name="connsiteX333" fmla="*/ 111443 w 581025"/>
                <a:gd name="connsiteY333" fmla="*/ 3810 h 152400"/>
                <a:gd name="connsiteX334" fmla="*/ 107633 w 581025"/>
                <a:gd name="connsiteY334" fmla="*/ 3810 h 152400"/>
                <a:gd name="connsiteX335" fmla="*/ 107633 w 581025"/>
                <a:gd name="connsiteY335" fmla="*/ 3810 h 152400"/>
                <a:gd name="connsiteX336" fmla="*/ 97155 w 581025"/>
                <a:gd name="connsiteY336" fmla="*/ 3810 h 152400"/>
                <a:gd name="connsiteX337" fmla="*/ 97155 w 581025"/>
                <a:gd name="connsiteY337" fmla="*/ 0 h 152400"/>
                <a:gd name="connsiteX338" fmla="*/ 100965 w 581025"/>
                <a:gd name="connsiteY338" fmla="*/ 0 h 152400"/>
                <a:gd name="connsiteX339" fmla="*/ 100965 w 581025"/>
                <a:gd name="connsiteY339" fmla="*/ 3810 h 152400"/>
                <a:gd name="connsiteX340" fmla="*/ 97155 w 581025"/>
                <a:gd name="connsiteY340" fmla="*/ 3810 h 152400"/>
                <a:gd name="connsiteX341" fmla="*/ 97155 w 581025"/>
                <a:gd name="connsiteY341" fmla="*/ 3810 h 152400"/>
                <a:gd name="connsiteX342" fmla="*/ 86677 w 581025"/>
                <a:gd name="connsiteY342" fmla="*/ 3810 h 152400"/>
                <a:gd name="connsiteX343" fmla="*/ 86677 w 581025"/>
                <a:gd name="connsiteY343" fmla="*/ 0 h 152400"/>
                <a:gd name="connsiteX344" fmla="*/ 90488 w 581025"/>
                <a:gd name="connsiteY344" fmla="*/ 0 h 152400"/>
                <a:gd name="connsiteX345" fmla="*/ 90488 w 581025"/>
                <a:gd name="connsiteY345" fmla="*/ 3810 h 152400"/>
                <a:gd name="connsiteX346" fmla="*/ 86677 w 581025"/>
                <a:gd name="connsiteY346" fmla="*/ 3810 h 152400"/>
                <a:gd name="connsiteX347" fmla="*/ 86677 w 581025"/>
                <a:gd name="connsiteY347" fmla="*/ 3810 h 152400"/>
                <a:gd name="connsiteX348" fmla="*/ 76200 w 581025"/>
                <a:gd name="connsiteY348" fmla="*/ 3810 h 152400"/>
                <a:gd name="connsiteX349" fmla="*/ 76200 w 581025"/>
                <a:gd name="connsiteY349" fmla="*/ 0 h 152400"/>
                <a:gd name="connsiteX350" fmla="*/ 80010 w 581025"/>
                <a:gd name="connsiteY350" fmla="*/ 0 h 152400"/>
                <a:gd name="connsiteX351" fmla="*/ 80010 w 581025"/>
                <a:gd name="connsiteY351" fmla="*/ 3810 h 152400"/>
                <a:gd name="connsiteX352" fmla="*/ 76200 w 581025"/>
                <a:gd name="connsiteY352" fmla="*/ 3810 h 152400"/>
                <a:gd name="connsiteX353" fmla="*/ 76200 w 581025"/>
                <a:gd name="connsiteY353" fmla="*/ 3810 h 152400"/>
                <a:gd name="connsiteX354" fmla="*/ 64770 w 581025"/>
                <a:gd name="connsiteY354" fmla="*/ 3810 h 152400"/>
                <a:gd name="connsiteX355" fmla="*/ 64770 w 581025"/>
                <a:gd name="connsiteY355" fmla="*/ 0 h 152400"/>
                <a:gd name="connsiteX356" fmla="*/ 68580 w 581025"/>
                <a:gd name="connsiteY356" fmla="*/ 0 h 152400"/>
                <a:gd name="connsiteX357" fmla="*/ 68580 w 581025"/>
                <a:gd name="connsiteY357" fmla="*/ 3810 h 152400"/>
                <a:gd name="connsiteX358" fmla="*/ 64770 w 581025"/>
                <a:gd name="connsiteY358" fmla="*/ 3810 h 152400"/>
                <a:gd name="connsiteX359" fmla="*/ 64770 w 581025"/>
                <a:gd name="connsiteY359" fmla="*/ 3810 h 152400"/>
                <a:gd name="connsiteX360" fmla="*/ 54293 w 581025"/>
                <a:gd name="connsiteY360" fmla="*/ 3810 h 152400"/>
                <a:gd name="connsiteX361" fmla="*/ 54293 w 581025"/>
                <a:gd name="connsiteY361" fmla="*/ 0 h 152400"/>
                <a:gd name="connsiteX362" fmla="*/ 58102 w 581025"/>
                <a:gd name="connsiteY362" fmla="*/ 0 h 152400"/>
                <a:gd name="connsiteX363" fmla="*/ 58102 w 581025"/>
                <a:gd name="connsiteY363" fmla="*/ 3810 h 152400"/>
                <a:gd name="connsiteX364" fmla="*/ 54293 w 581025"/>
                <a:gd name="connsiteY364" fmla="*/ 3810 h 152400"/>
                <a:gd name="connsiteX365" fmla="*/ 54293 w 581025"/>
                <a:gd name="connsiteY365" fmla="*/ 3810 h 152400"/>
                <a:gd name="connsiteX366" fmla="*/ 43815 w 581025"/>
                <a:gd name="connsiteY366" fmla="*/ 3810 h 152400"/>
                <a:gd name="connsiteX367" fmla="*/ 43815 w 581025"/>
                <a:gd name="connsiteY367" fmla="*/ 0 h 152400"/>
                <a:gd name="connsiteX368" fmla="*/ 47625 w 581025"/>
                <a:gd name="connsiteY368" fmla="*/ 0 h 152400"/>
                <a:gd name="connsiteX369" fmla="*/ 47625 w 581025"/>
                <a:gd name="connsiteY369" fmla="*/ 3810 h 152400"/>
                <a:gd name="connsiteX370" fmla="*/ 43815 w 581025"/>
                <a:gd name="connsiteY370" fmla="*/ 3810 h 152400"/>
                <a:gd name="connsiteX371" fmla="*/ 43815 w 581025"/>
                <a:gd name="connsiteY371" fmla="*/ 3810 h 152400"/>
                <a:gd name="connsiteX372" fmla="*/ 32385 w 581025"/>
                <a:gd name="connsiteY372" fmla="*/ 3810 h 152400"/>
                <a:gd name="connsiteX373" fmla="*/ 32385 w 581025"/>
                <a:gd name="connsiteY373" fmla="*/ 0 h 152400"/>
                <a:gd name="connsiteX374" fmla="*/ 36195 w 581025"/>
                <a:gd name="connsiteY374" fmla="*/ 0 h 152400"/>
                <a:gd name="connsiteX375" fmla="*/ 36195 w 581025"/>
                <a:gd name="connsiteY375" fmla="*/ 3810 h 152400"/>
                <a:gd name="connsiteX376" fmla="*/ 32385 w 581025"/>
                <a:gd name="connsiteY376" fmla="*/ 3810 h 152400"/>
                <a:gd name="connsiteX377" fmla="*/ 32385 w 581025"/>
                <a:gd name="connsiteY377" fmla="*/ 3810 h 152400"/>
                <a:gd name="connsiteX378" fmla="*/ 21908 w 581025"/>
                <a:gd name="connsiteY378" fmla="*/ 3810 h 152400"/>
                <a:gd name="connsiteX379" fmla="*/ 21908 w 581025"/>
                <a:gd name="connsiteY379" fmla="*/ 0 h 152400"/>
                <a:gd name="connsiteX380" fmla="*/ 25718 w 581025"/>
                <a:gd name="connsiteY380" fmla="*/ 0 h 152400"/>
                <a:gd name="connsiteX381" fmla="*/ 25718 w 581025"/>
                <a:gd name="connsiteY381" fmla="*/ 3810 h 152400"/>
                <a:gd name="connsiteX382" fmla="*/ 21908 w 581025"/>
                <a:gd name="connsiteY382" fmla="*/ 3810 h 152400"/>
                <a:gd name="connsiteX383" fmla="*/ 21908 w 581025"/>
                <a:gd name="connsiteY383" fmla="*/ 3810 h 152400"/>
                <a:gd name="connsiteX384" fmla="*/ 11430 w 581025"/>
                <a:gd name="connsiteY384" fmla="*/ 3810 h 152400"/>
                <a:gd name="connsiteX385" fmla="*/ 11430 w 581025"/>
                <a:gd name="connsiteY385" fmla="*/ 0 h 152400"/>
                <a:gd name="connsiteX386" fmla="*/ 15240 w 581025"/>
                <a:gd name="connsiteY386" fmla="*/ 0 h 152400"/>
                <a:gd name="connsiteX387" fmla="*/ 15240 w 581025"/>
                <a:gd name="connsiteY387" fmla="*/ 3810 h 152400"/>
                <a:gd name="connsiteX388" fmla="*/ 11430 w 581025"/>
                <a:gd name="connsiteY388" fmla="*/ 3810 h 152400"/>
                <a:gd name="connsiteX389" fmla="*/ 11430 w 581025"/>
                <a:gd name="connsiteY389" fmla="*/ 3810 h 152400"/>
                <a:gd name="connsiteX390" fmla="*/ 0 w 581025"/>
                <a:gd name="connsiteY390" fmla="*/ 3810 h 152400"/>
                <a:gd name="connsiteX391" fmla="*/ 0 w 581025"/>
                <a:gd name="connsiteY391" fmla="*/ 0 h 152400"/>
                <a:gd name="connsiteX392" fmla="*/ 3810 w 581025"/>
                <a:gd name="connsiteY392" fmla="*/ 0 h 152400"/>
                <a:gd name="connsiteX393" fmla="*/ 3810 w 581025"/>
                <a:gd name="connsiteY393" fmla="*/ 3810 h 152400"/>
                <a:gd name="connsiteX394" fmla="*/ 0 w 581025"/>
                <a:gd name="connsiteY394" fmla="*/ 3810 h 152400"/>
                <a:gd name="connsiteX395" fmla="*/ 0 w 581025"/>
                <a:gd name="connsiteY395" fmla="*/ 381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581025" h="152400">
                  <a:moveTo>
                    <a:pt x="582930" y="156210"/>
                  </a:moveTo>
                  <a:lnTo>
                    <a:pt x="584835" y="153353"/>
                  </a:lnTo>
                  <a:lnTo>
                    <a:pt x="587693" y="155258"/>
                  </a:lnTo>
                  <a:lnTo>
                    <a:pt x="585788" y="158115"/>
                  </a:lnTo>
                  <a:lnTo>
                    <a:pt x="582930" y="156210"/>
                  </a:lnTo>
                  <a:lnTo>
                    <a:pt x="582930" y="156210"/>
                  </a:lnTo>
                  <a:close/>
                  <a:moveTo>
                    <a:pt x="574357" y="149543"/>
                  </a:moveTo>
                  <a:lnTo>
                    <a:pt x="576263" y="146685"/>
                  </a:lnTo>
                  <a:lnTo>
                    <a:pt x="579120" y="148590"/>
                  </a:lnTo>
                  <a:lnTo>
                    <a:pt x="577215" y="151448"/>
                  </a:lnTo>
                  <a:lnTo>
                    <a:pt x="574357" y="149543"/>
                  </a:lnTo>
                  <a:lnTo>
                    <a:pt x="574357" y="149543"/>
                  </a:lnTo>
                  <a:close/>
                  <a:moveTo>
                    <a:pt x="566738" y="142875"/>
                  </a:moveTo>
                  <a:lnTo>
                    <a:pt x="568643" y="140018"/>
                  </a:lnTo>
                  <a:lnTo>
                    <a:pt x="571500" y="141923"/>
                  </a:lnTo>
                  <a:lnTo>
                    <a:pt x="569595" y="144780"/>
                  </a:lnTo>
                  <a:lnTo>
                    <a:pt x="566738" y="142875"/>
                  </a:lnTo>
                  <a:lnTo>
                    <a:pt x="566738" y="142875"/>
                  </a:lnTo>
                  <a:close/>
                  <a:moveTo>
                    <a:pt x="558165" y="135255"/>
                  </a:moveTo>
                  <a:lnTo>
                    <a:pt x="560070" y="132398"/>
                  </a:lnTo>
                  <a:lnTo>
                    <a:pt x="562928" y="134303"/>
                  </a:lnTo>
                  <a:lnTo>
                    <a:pt x="561023" y="137160"/>
                  </a:lnTo>
                  <a:lnTo>
                    <a:pt x="558165" y="135255"/>
                  </a:lnTo>
                  <a:lnTo>
                    <a:pt x="558165" y="135255"/>
                  </a:lnTo>
                  <a:close/>
                  <a:moveTo>
                    <a:pt x="430530" y="133350"/>
                  </a:moveTo>
                  <a:lnTo>
                    <a:pt x="430530" y="129540"/>
                  </a:lnTo>
                  <a:lnTo>
                    <a:pt x="434340" y="129540"/>
                  </a:lnTo>
                  <a:lnTo>
                    <a:pt x="434340" y="133350"/>
                  </a:lnTo>
                  <a:lnTo>
                    <a:pt x="430530" y="133350"/>
                  </a:lnTo>
                  <a:lnTo>
                    <a:pt x="430530" y="133350"/>
                  </a:lnTo>
                  <a:close/>
                  <a:moveTo>
                    <a:pt x="419100" y="133350"/>
                  </a:moveTo>
                  <a:lnTo>
                    <a:pt x="419100" y="129540"/>
                  </a:lnTo>
                  <a:lnTo>
                    <a:pt x="422910" y="129540"/>
                  </a:lnTo>
                  <a:lnTo>
                    <a:pt x="422910" y="133350"/>
                  </a:lnTo>
                  <a:lnTo>
                    <a:pt x="419100" y="133350"/>
                  </a:lnTo>
                  <a:lnTo>
                    <a:pt x="419100" y="133350"/>
                  </a:lnTo>
                  <a:close/>
                  <a:moveTo>
                    <a:pt x="408623" y="133350"/>
                  </a:moveTo>
                  <a:lnTo>
                    <a:pt x="408623" y="129540"/>
                  </a:lnTo>
                  <a:lnTo>
                    <a:pt x="412432" y="129540"/>
                  </a:lnTo>
                  <a:lnTo>
                    <a:pt x="412432" y="133350"/>
                  </a:lnTo>
                  <a:lnTo>
                    <a:pt x="408623" y="133350"/>
                  </a:lnTo>
                  <a:lnTo>
                    <a:pt x="408623" y="133350"/>
                  </a:lnTo>
                  <a:close/>
                  <a:moveTo>
                    <a:pt x="398145" y="133350"/>
                  </a:moveTo>
                  <a:lnTo>
                    <a:pt x="398145" y="129540"/>
                  </a:lnTo>
                  <a:lnTo>
                    <a:pt x="401955" y="129540"/>
                  </a:lnTo>
                  <a:lnTo>
                    <a:pt x="401955" y="133350"/>
                  </a:lnTo>
                  <a:lnTo>
                    <a:pt x="398145" y="133350"/>
                  </a:lnTo>
                  <a:lnTo>
                    <a:pt x="398145" y="133350"/>
                  </a:lnTo>
                  <a:close/>
                  <a:moveTo>
                    <a:pt x="386715" y="133350"/>
                  </a:moveTo>
                  <a:lnTo>
                    <a:pt x="386715" y="129540"/>
                  </a:lnTo>
                  <a:lnTo>
                    <a:pt x="390525" y="129540"/>
                  </a:lnTo>
                  <a:lnTo>
                    <a:pt x="390525" y="133350"/>
                  </a:lnTo>
                  <a:lnTo>
                    <a:pt x="386715" y="133350"/>
                  </a:lnTo>
                  <a:lnTo>
                    <a:pt x="386715" y="133350"/>
                  </a:lnTo>
                  <a:close/>
                  <a:moveTo>
                    <a:pt x="376238" y="133350"/>
                  </a:moveTo>
                  <a:lnTo>
                    <a:pt x="376238" y="129540"/>
                  </a:lnTo>
                  <a:lnTo>
                    <a:pt x="380048" y="129540"/>
                  </a:lnTo>
                  <a:lnTo>
                    <a:pt x="380048" y="133350"/>
                  </a:lnTo>
                  <a:lnTo>
                    <a:pt x="376238" y="133350"/>
                  </a:lnTo>
                  <a:lnTo>
                    <a:pt x="376238" y="133350"/>
                  </a:lnTo>
                  <a:close/>
                  <a:moveTo>
                    <a:pt x="365760" y="133350"/>
                  </a:moveTo>
                  <a:lnTo>
                    <a:pt x="365760" y="129540"/>
                  </a:lnTo>
                  <a:lnTo>
                    <a:pt x="369570" y="129540"/>
                  </a:lnTo>
                  <a:lnTo>
                    <a:pt x="369570" y="133350"/>
                  </a:lnTo>
                  <a:lnTo>
                    <a:pt x="365760" y="133350"/>
                  </a:lnTo>
                  <a:lnTo>
                    <a:pt x="365760" y="133350"/>
                  </a:lnTo>
                  <a:close/>
                  <a:moveTo>
                    <a:pt x="354330" y="133350"/>
                  </a:moveTo>
                  <a:lnTo>
                    <a:pt x="354330" y="129540"/>
                  </a:lnTo>
                  <a:lnTo>
                    <a:pt x="358140" y="129540"/>
                  </a:lnTo>
                  <a:lnTo>
                    <a:pt x="358140" y="133350"/>
                  </a:lnTo>
                  <a:lnTo>
                    <a:pt x="354330" y="133350"/>
                  </a:lnTo>
                  <a:lnTo>
                    <a:pt x="354330" y="133350"/>
                  </a:lnTo>
                  <a:close/>
                  <a:moveTo>
                    <a:pt x="343853" y="133350"/>
                  </a:moveTo>
                  <a:lnTo>
                    <a:pt x="343853" y="129540"/>
                  </a:lnTo>
                  <a:lnTo>
                    <a:pt x="347663" y="129540"/>
                  </a:lnTo>
                  <a:lnTo>
                    <a:pt x="347663" y="133350"/>
                  </a:lnTo>
                  <a:lnTo>
                    <a:pt x="343853" y="133350"/>
                  </a:lnTo>
                  <a:lnTo>
                    <a:pt x="343853" y="133350"/>
                  </a:lnTo>
                  <a:close/>
                  <a:moveTo>
                    <a:pt x="333375" y="133350"/>
                  </a:moveTo>
                  <a:lnTo>
                    <a:pt x="333375" y="129540"/>
                  </a:lnTo>
                  <a:lnTo>
                    <a:pt x="337185" y="129540"/>
                  </a:lnTo>
                  <a:lnTo>
                    <a:pt x="337185" y="133350"/>
                  </a:lnTo>
                  <a:lnTo>
                    <a:pt x="333375" y="133350"/>
                  </a:lnTo>
                  <a:lnTo>
                    <a:pt x="333375" y="133350"/>
                  </a:lnTo>
                  <a:close/>
                  <a:moveTo>
                    <a:pt x="321945" y="133350"/>
                  </a:moveTo>
                  <a:lnTo>
                    <a:pt x="321945" y="129540"/>
                  </a:lnTo>
                  <a:lnTo>
                    <a:pt x="325755" y="129540"/>
                  </a:lnTo>
                  <a:lnTo>
                    <a:pt x="325755" y="133350"/>
                  </a:lnTo>
                  <a:lnTo>
                    <a:pt x="321945" y="133350"/>
                  </a:lnTo>
                  <a:lnTo>
                    <a:pt x="321945" y="133350"/>
                  </a:lnTo>
                  <a:close/>
                  <a:moveTo>
                    <a:pt x="311468" y="133350"/>
                  </a:moveTo>
                  <a:lnTo>
                    <a:pt x="311468" y="129540"/>
                  </a:lnTo>
                  <a:lnTo>
                    <a:pt x="315278" y="129540"/>
                  </a:lnTo>
                  <a:lnTo>
                    <a:pt x="315278" y="133350"/>
                  </a:lnTo>
                  <a:lnTo>
                    <a:pt x="311468" y="133350"/>
                  </a:lnTo>
                  <a:lnTo>
                    <a:pt x="311468" y="133350"/>
                  </a:lnTo>
                  <a:close/>
                  <a:moveTo>
                    <a:pt x="300990" y="133350"/>
                  </a:moveTo>
                  <a:lnTo>
                    <a:pt x="300990" y="129540"/>
                  </a:lnTo>
                  <a:lnTo>
                    <a:pt x="304800" y="129540"/>
                  </a:lnTo>
                  <a:lnTo>
                    <a:pt x="304800" y="133350"/>
                  </a:lnTo>
                  <a:lnTo>
                    <a:pt x="300990" y="133350"/>
                  </a:lnTo>
                  <a:lnTo>
                    <a:pt x="300990" y="133350"/>
                  </a:lnTo>
                  <a:close/>
                  <a:moveTo>
                    <a:pt x="289560" y="133350"/>
                  </a:moveTo>
                  <a:lnTo>
                    <a:pt x="289560" y="129540"/>
                  </a:lnTo>
                  <a:lnTo>
                    <a:pt x="293370" y="129540"/>
                  </a:lnTo>
                  <a:lnTo>
                    <a:pt x="293370" y="133350"/>
                  </a:lnTo>
                  <a:lnTo>
                    <a:pt x="289560" y="133350"/>
                  </a:lnTo>
                  <a:lnTo>
                    <a:pt x="289560" y="133350"/>
                  </a:lnTo>
                  <a:close/>
                  <a:moveTo>
                    <a:pt x="279082" y="133350"/>
                  </a:moveTo>
                  <a:lnTo>
                    <a:pt x="279082" y="129540"/>
                  </a:lnTo>
                  <a:lnTo>
                    <a:pt x="282893" y="129540"/>
                  </a:lnTo>
                  <a:lnTo>
                    <a:pt x="282893" y="133350"/>
                  </a:lnTo>
                  <a:lnTo>
                    <a:pt x="279082" y="133350"/>
                  </a:lnTo>
                  <a:lnTo>
                    <a:pt x="279082" y="133350"/>
                  </a:lnTo>
                  <a:close/>
                  <a:moveTo>
                    <a:pt x="268605" y="133350"/>
                  </a:moveTo>
                  <a:lnTo>
                    <a:pt x="268605" y="129540"/>
                  </a:lnTo>
                  <a:lnTo>
                    <a:pt x="272415" y="129540"/>
                  </a:lnTo>
                  <a:lnTo>
                    <a:pt x="272415" y="133350"/>
                  </a:lnTo>
                  <a:lnTo>
                    <a:pt x="268605" y="133350"/>
                  </a:lnTo>
                  <a:lnTo>
                    <a:pt x="268605" y="133350"/>
                  </a:lnTo>
                  <a:close/>
                  <a:moveTo>
                    <a:pt x="257175" y="133350"/>
                  </a:moveTo>
                  <a:lnTo>
                    <a:pt x="257175" y="129540"/>
                  </a:lnTo>
                  <a:lnTo>
                    <a:pt x="260985" y="129540"/>
                  </a:lnTo>
                  <a:lnTo>
                    <a:pt x="260985" y="133350"/>
                  </a:lnTo>
                  <a:lnTo>
                    <a:pt x="257175" y="133350"/>
                  </a:lnTo>
                  <a:lnTo>
                    <a:pt x="257175" y="133350"/>
                  </a:lnTo>
                  <a:close/>
                  <a:moveTo>
                    <a:pt x="246698" y="133350"/>
                  </a:moveTo>
                  <a:lnTo>
                    <a:pt x="246698" y="129540"/>
                  </a:lnTo>
                  <a:lnTo>
                    <a:pt x="250507" y="129540"/>
                  </a:lnTo>
                  <a:lnTo>
                    <a:pt x="250507" y="133350"/>
                  </a:lnTo>
                  <a:lnTo>
                    <a:pt x="246698" y="133350"/>
                  </a:lnTo>
                  <a:lnTo>
                    <a:pt x="246698" y="133350"/>
                  </a:lnTo>
                  <a:close/>
                  <a:moveTo>
                    <a:pt x="236220" y="133350"/>
                  </a:moveTo>
                  <a:lnTo>
                    <a:pt x="236220" y="129540"/>
                  </a:lnTo>
                  <a:lnTo>
                    <a:pt x="240030" y="129540"/>
                  </a:lnTo>
                  <a:lnTo>
                    <a:pt x="240030" y="133350"/>
                  </a:lnTo>
                  <a:lnTo>
                    <a:pt x="236220" y="133350"/>
                  </a:lnTo>
                  <a:lnTo>
                    <a:pt x="236220" y="133350"/>
                  </a:lnTo>
                  <a:close/>
                  <a:moveTo>
                    <a:pt x="224790" y="133350"/>
                  </a:moveTo>
                  <a:lnTo>
                    <a:pt x="224790" y="129540"/>
                  </a:lnTo>
                  <a:lnTo>
                    <a:pt x="228600" y="129540"/>
                  </a:lnTo>
                  <a:lnTo>
                    <a:pt x="228600" y="133350"/>
                  </a:lnTo>
                  <a:lnTo>
                    <a:pt x="224790" y="133350"/>
                  </a:lnTo>
                  <a:lnTo>
                    <a:pt x="224790" y="133350"/>
                  </a:lnTo>
                  <a:close/>
                  <a:moveTo>
                    <a:pt x="214313" y="133350"/>
                  </a:moveTo>
                  <a:lnTo>
                    <a:pt x="214313" y="129540"/>
                  </a:lnTo>
                  <a:lnTo>
                    <a:pt x="218123" y="129540"/>
                  </a:lnTo>
                  <a:lnTo>
                    <a:pt x="218123" y="133350"/>
                  </a:lnTo>
                  <a:lnTo>
                    <a:pt x="214313" y="133350"/>
                  </a:lnTo>
                  <a:lnTo>
                    <a:pt x="214313" y="133350"/>
                  </a:lnTo>
                  <a:close/>
                  <a:moveTo>
                    <a:pt x="439103" y="128588"/>
                  </a:moveTo>
                  <a:lnTo>
                    <a:pt x="441960" y="125730"/>
                  </a:lnTo>
                  <a:lnTo>
                    <a:pt x="444818" y="128588"/>
                  </a:lnTo>
                  <a:lnTo>
                    <a:pt x="441960" y="131445"/>
                  </a:lnTo>
                  <a:lnTo>
                    <a:pt x="439103" y="128588"/>
                  </a:lnTo>
                  <a:lnTo>
                    <a:pt x="439103" y="128588"/>
                  </a:lnTo>
                  <a:close/>
                  <a:moveTo>
                    <a:pt x="549593" y="128588"/>
                  </a:moveTo>
                  <a:lnTo>
                    <a:pt x="551498" y="125730"/>
                  </a:lnTo>
                  <a:lnTo>
                    <a:pt x="554355" y="127635"/>
                  </a:lnTo>
                  <a:lnTo>
                    <a:pt x="552450" y="130493"/>
                  </a:lnTo>
                  <a:lnTo>
                    <a:pt x="549593" y="128588"/>
                  </a:lnTo>
                  <a:lnTo>
                    <a:pt x="549593" y="128588"/>
                  </a:lnTo>
                  <a:close/>
                  <a:moveTo>
                    <a:pt x="204788" y="126683"/>
                  </a:moveTo>
                  <a:lnTo>
                    <a:pt x="207645" y="124778"/>
                  </a:lnTo>
                  <a:lnTo>
                    <a:pt x="209550" y="127635"/>
                  </a:lnTo>
                  <a:lnTo>
                    <a:pt x="206693" y="129540"/>
                  </a:lnTo>
                  <a:lnTo>
                    <a:pt x="204788" y="126683"/>
                  </a:lnTo>
                  <a:lnTo>
                    <a:pt x="204788" y="126683"/>
                  </a:lnTo>
                  <a:close/>
                  <a:moveTo>
                    <a:pt x="541973" y="121920"/>
                  </a:moveTo>
                  <a:lnTo>
                    <a:pt x="543878" y="119063"/>
                  </a:lnTo>
                  <a:lnTo>
                    <a:pt x="546735" y="120968"/>
                  </a:lnTo>
                  <a:lnTo>
                    <a:pt x="544830" y="123825"/>
                  </a:lnTo>
                  <a:lnTo>
                    <a:pt x="541973" y="121920"/>
                  </a:lnTo>
                  <a:lnTo>
                    <a:pt x="541973" y="121920"/>
                  </a:lnTo>
                  <a:close/>
                  <a:moveTo>
                    <a:pt x="446723" y="120968"/>
                  </a:moveTo>
                  <a:lnTo>
                    <a:pt x="449580" y="118110"/>
                  </a:lnTo>
                  <a:lnTo>
                    <a:pt x="452438" y="120968"/>
                  </a:lnTo>
                  <a:lnTo>
                    <a:pt x="449580" y="123825"/>
                  </a:lnTo>
                  <a:lnTo>
                    <a:pt x="446723" y="120968"/>
                  </a:lnTo>
                  <a:lnTo>
                    <a:pt x="446723" y="120968"/>
                  </a:lnTo>
                  <a:close/>
                  <a:moveTo>
                    <a:pt x="199073" y="118110"/>
                  </a:moveTo>
                  <a:lnTo>
                    <a:pt x="201930" y="116205"/>
                  </a:lnTo>
                  <a:lnTo>
                    <a:pt x="203835" y="119063"/>
                  </a:lnTo>
                  <a:lnTo>
                    <a:pt x="200977" y="120968"/>
                  </a:lnTo>
                  <a:lnTo>
                    <a:pt x="199073" y="118110"/>
                  </a:lnTo>
                  <a:lnTo>
                    <a:pt x="199073" y="118110"/>
                  </a:lnTo>
                  <a:close/>
                  <a:moveTo>
                    <a:pt x="533400" y="114300"/>
                  </a:moveTo>
                  <a:lnTo>
                    <a:pt x="535305" y="111443"/>
                  </a:lnTo>
                  <a:lnTo>
                    <a:pt x="538163" y="113348"/>
                  </a:lnTo>
                  <a:lnTo>
                    <a:pt x="536257" y="116205"/>
                  </a:lnTo>
                  <a:lnTo>
                    <a:pt x="533400" y="114300"/>
                  </a:lnTo>
                  <a:lnTo>
                    <a:pt x="533400" y="114300"/>
                  </a:lnTo>
                  <a:close/>
                  <a:moveTo>
                    <a:pt x="454343" y="113348"/>
                  </a:moveTo>
                  <a:lnTo>
                    <a:pt x="457200" y="110490"/>
                  </a:lnTo>
                  <a:lnTo>
                    <a:pt x="460057" y="113348"/>
                  </a:lnTo>
                  <a:lnTo>
                    <a:pt x="457200" y="116205"/>
                  </a:lnTo>
                  <a:lnTo>
                    <a:pt x="454343" y="113348"/>
                  </a:lnTo>
                  <a:lnTo>
                    <a:pt x="454343" y="113348"/>
                  </a:lnTo>
                  <a:close/>
                  <a:moveTo>
                    <a:pt x="192405" y="109538"/>
                  </a:moveTo>
                  <a:lnTo>
                    <a:pt x="195263" y="107633"/>
                  </a:lnTo>
                  <a:lnTo>
                    <a:pt x="197168" y="110490"/>
                  </a:lnTo>
                  <a:lnTo>
                    <a:pt x="194310" y="112395"/>
                  </a:lnTo>
                  <a:lnTo>
                    <a:pt x="192405" y="109538"/>
                  </a:lnTo>
                  <a:lnTo>
                    <a:pt x="192405" y="109538"/>
                  </a:lnTo>
                  <a:close/>
                  <a:moveTo>
                    <a:pt x="525780" y="107633"/>
                  </a:moveTo>
                  <a:lnTo>
                    <a:pt x="527685" y="104775"/>
                  </a:lnTo>
                  <a:lnTo>
                    <a:pt x="530543" y="106680"/>
                  </a:lnTo>
                  <a:lnTo>
                    <a:pt x="528638" y="109538"/>
                  </a:lnTo>
                  <a:lnTo>
                    <a:pt x="525780" y="107633"/>
                  </a:lnTo>
                  <a:lnTo>
                    <a:pt x="525780" y="107633"/>
                  </a:lnTo>
                  <a:close/>
                  <a:moveTo>
                    <a:pt x="461963" y="105728"/>
                  </a:moveTo>
                  <a:lnTo>
                    <a:pt x="464820" y="102870"/>
                  </a:lnTo>
                  <a:lnTo>
                    <a:pt x="467678" y="105728"/>
                  </a:lnTo>
                  <a:lnTo>
                    <a:pt x="464820" y="108585"/>
                  </a:lnTo>
                  <a:lnTo>
                    <a:pt x="461963" y="105728"/>
                  </a:lnTo>
                  <a:lnTo>
                    <a:pt x="461963" y="105728"/>
                  </a:lnTo>
                  <a:close/>
                  <a:moveTo>
                    <a:pt x="185738" y="100965"/>
                  </a:moveTo>
                  <a:lnTo>
                    <a:pt x="188595" y="99060"/>
                  </a:lnTo>
                  <a:lnTo>
                    <a:pt x="190500" y="101918"/>
                  </a:lnTo>
                  <a:lnTo>
                    <a:pt x="187643" y="103823"/>
                  </a:lnTo>
                  <a:lnTo>
                    <a:pt x="185738" y="100965"/>
                  </a:lnTo>
                  <a:lnTo>
                    <a:pt x="185738" y="100965"/>
                  </a:lnTo>
                  <a:close/>
                  <a:moveTo>
                    <a:pt x="517207" y="100965"/>
                  </a:moveTo>
                  <a:lnTo>
                    <a:pt x="519113" y="98108"/>
                  </a:lnTo>
                  <a:lnTo>
                    <a:pt x="521970" y="100013"/>
                  </a:lnTo>
                  <a:lnTo>
                    <a:pt x="520065" y="102870"/>
                  </a:lnTo>
                  <a:lnTo>
                    <a:pt x="517207" y="100965"/>
                  </a:lnTo>
                  <a:lnTo>
                    <a:pt x="517207" y="100965"/>
                  </a:lnTo>
                  <a:close/>
                  <a:moveTo>
                    <a:pt x="469582" y="98108"/>
                  </a:moveTo>
                  <a:lnTo>
                    <a:pt x="472440" y="95250"/>
                  </a:lnTo>
                  <a:lnTo>
                    <a:pt x="475298" y="98108"/>
                  </a:lnTo>
                  <a:lnTo>
                    <a:pt x="472440" y="100965"/>
                  </a:lnTo>
                  <a:lnTo>
                    <a:pt x="469582" y="98108"/>
                  </a:lnTo>
                  <a:lnTo>
                    <a:pt x="469582" y="98108"/>
                  </a:lnTo>
                  <a:close/>
                  <a:moveTo>
                    <a:pt x="508635" y="93345"/>
                  </a:moveTo>
                  <a:lnTo>
                    <a:pt x="510540" y="90488"/>
                  </a:lnTo>
                  <a:lnTo>
                    <a:pt x="513398" y="92393"/>
                  </a:lnTo>
                  <a:lnTo>
                    <a:pt x="511493" y="95250"/>
                  </a:lnTo>
                  <a:lnTo>
                    <a:pt x="508635" y="93345"/>
                  </a:lnTo>
                  <a:lnTo>
                    <a:pt x="508635" y="93345"/>
                  </a:lnTo>
                  <a:close/>
                  <a:moveTo>
                    <a:pt x="180023" y="91440"/>
                  </a:moveTo>
                  <a:lnTo>
                    <a:pt x="182880" y="89535"/>
                  </a:lnTo>
                  <a:lnTo>
                    <a:pt x="184785" y="92393"/>
                  </a:lnTo>
                  <a:lnTo>
                    <a:pt x="181927" y="94298"/>
                  </a:lnTo>
                  <a:lnTo>
                    <a:pt x="180023" y="91440"/>
                  </a:lnTo>
                  <a:lnTo>
                    <a:pt x="180023" y="91440"/>
                  </a:lnTo>
                  <a:close/>
                  <a:moveTo>
                    <a:pt x="477203" y="90488"/>
                  </a:moveTo>
                  <a:lnTo>
                    <a:pt x="480060" y="87630"/>
                  </a:lnTo>
                  <a:lnTo>
                    <a:pt x="482918" y="90488"/>
                  </a:lnTo>
                  <a:lnTo>
                    <a:pt x="480060" y="93345"/>
                  </a:lnTo>
                  <a:lnTo>
                    <a:pt x="477203" y="90488"/>
                  </a:lnTo>
                  <a:lnTo>
                    <a:pt x="477203" y="90488"/>
                  </a:lnTo>
                  <a:close/>
                  <a:moveTo>
                    <a:pt x="501015" y="86678"/>
                  </a:moveTo>
                  <a:lnTo>
                    <a:pt x="502920" y="83820"/>
                  </a:lnTo>
                  <a:lnTo>
                    <a:pt x="505778" y="85725"/>
                  </a:lnTo>
                  <a:lnTo>
                    <a:pt x="503873" y="88583"/>
                  </a:lnTo>
                  <a:lnTo>
                    <a:pt x="501015" y="86678"/>
                  </a:lnTo>
                  <a:lnTo>
                    <a:pt x="501015" y="86678"/>
                  </a:lnTo>
                  <a:close/>
                  <a:moveTo>
                    <a:pt x="173355" y="82868"/>
                  </a:moveTo>
                  <a:lnTo>
                    <a:pt x="176213" y="80963"/>
                  </a:lnTo>
                  <a:lnTo>
                    <a:pt x="178118" y="83820"/>
                  </a:lnTo>
                  <a:lnTo>
                    <a:pt x="175260" y="85725"/>
                  </a:lnTo>
                  <a:lnTo>
                    <a:pt x="173355" y="82868"/>
                  </a:lnTo>
                  <a:lnTo>
                    <a:pt x="173355" y="82868"/>
                  </a:lnTo>
                  <a:close/>
                  <a:moveTo>
                    <a:pt x="484823" y="82868"/>
                  </a:moveTo>
                  <a:lnTo>
                    <a:pt x="487680" y="80010"/>
                  </a:lnTo>
                  <a:lnTo>
                    <a:pt x="490538" y="82868"/>
                  </a:lnTo>
                  <a:lnTo>
                    <a:pt x="487680" y="85725"/>
                  </a:lnTo>
                  <a:lnTo>
                    <a:pt x="484823" y="82868"/>
                  </a:lnTo>
                  <a:lnTo>
                    <a:pt x="484823" y="82868"/>
                  </a:lnTo>
                  <a:close/>
                  <a:moveTo>
                    <a:pt x="492443" y="80010"/>
                  </a:moveTo>
                  <a:lnTo>
                    <a:pt x="494348" y="77153"/>
                  </a:lnTo>
                  <a:lnTo>
                    <a:pt x="497205" y="79058"/>
                  </a:lnTo>
                  <a:lnTo>
                    <a:pt x="495300" y="81915"/>
                  </a:lnTo>
                  <a:lnTo>
                    <a:pt x="492443" y="80010"/>
                  </a:lnTo>
                  <a:lnTo>
                    <a:pt x="492443" y="80010"/>
                  </a:lnTo>
                  <a:close/>
                  <a:moveTo>
                    <a:pt x="167640" y="74295"/>
                  </a:moveTo>
                  <a:lnTo>
                    <a:pt x="170498" y="72390"/>
                  </a:lnTo>
                  <a:lnTo>
                    <a:pt x="172402" y="75248"/>
                  </a:lnTo>
                  <a:lnTo>
                    <a:pt x="169545" y="77153"/>
                  </a:lnTo>
                  <a:lnTo>
                    <a:pt x="167640" y="74295"/>
                  </a:lnTo>
                  <a:lnTo>
                    <a:pt x="167640" y="74295"/>
                  </a:lnTo>
                  <a:close/>
                  <a:moveTo>
                    <a:pt x="160973" y="65723"/>
                  </a:moveTo>
                  <a:lnTo>
                    <a:pt x="163830" y="63818"/>
                  </a:lnTo>
                  <a:lnTo>
                    <a:pt x="165735" y="66675"/>
                  </a:lnTo>
                  <a:lnTo>
                    <a:pt x="162877" y="68580"/>
                  </a:lnTo>
                  <a:lnTo>
                    <a:pt x="160973" y="65723"/>
                  </a:lnTo>
                  <a:lnTo>
                    <a:pt x="160973" y="65723"/>
                  </a:lnTo>
                  <a:close/>
                  <a:moveTo>
                    <a:pt x="154305" y="57150"/>
                  </a:moveTo>
                  <a:lnTo>
                    <a:pt x="157163" y="55245"/>
                  </a:lnTo>
                  <a:lnTo>
                    <a:pt x="159068" y="58103"/>
                  </a:lnTo>
                  <a:lnTo>
                    <a:pt x="156210" y="60008"/>
                  </a:lnTo>
                  <a:lnTo>
                    <a:pt x="154305" y="57150"/>
                  </a:lnTo>
                  <a:lnTo>
                    <a:pt x="154305" y="57150"/>
                  </a:lnTo>
                  <a:close/>
                  <a:moveTo>
                    <a:pt x="148590" y="47625"/>
                  </a:moveTo>
                  <a:lnTo>
                    <a:pt x="151448" y="45720"/>
                  </a:lnTo>
                  <a:lnTo>
                    <a:pt x="153352" y="48578"/>
                  </a:lnTo>
                  <a:lnTo>
                    <a:pt x="150495" y="50483"/>
                  </a:lnTo>
                  <a:lnTo>
                    <a:pt x="148590" y="47625"/>
                  </a:lnTo>
                  <a:lnTo>
                    <a:pt x="148590" y="47625"/>
                  </a:lnTo>
                  <a:close/>
                  <a:moveTo>
                    <a:pt x="141923" y="39053"/>
                  </a:moveTo>
                  <a:lnTo>
                    <a:pt x="144780" y="37148"/>
                  </a:lnTo>
                  <a:lnTo>
                    <a:pt x="146685" y="40005"/>
                  </a:lnTo>
                  <a:lnTo>
                    <a:pt x="143827" y="41910"/>
                  </a:lnTo>
                  <a:lnTo>
                    <a:pt x="141923" y="39053"/>
                  </a:lnTo>
                  <a:lnTo>
                    <a:pt x="141923" y="39053"/>
                  </a:lnTo>
                  <a:close/>
                  <a:moveTo>
                    <a:pt x="135255" y="30480"/>
                  </a:moveTo>
                  <a:lnTo>
                    <a:pt x="138113" y="28575"/>
                  </a:lnTo>
                  <a:lnTo>
                    <a:pt x="140018" y="31433"/>
                  </a:lnTo>
                  <a:lnTo>
                    <a:pt x="137160" y="33338"/>
                  </a:lnTo>
                  <a:lnTo>
                    <a:pt x="135255" y="30480"/>
                  </a:lnTo>
                  <a:lnTo>
                    <a:pt x="135255" y="30480"/>
                  </a:lnTo>
                  <a:close/>
                  <a:moveTo>
                    <a:pt x="129540" y="21908"/>
                  </a:moveTo>
                  <a:lnTo>
                    <a:pt x="132398" y="20003"/>
                  </a:lnTo>
                  <a:lnTo>
                    <a:pt x="134302" y="22860"/>
                  </a:lnTo>
                  <a:lnTo>
                    <a:pt x="131445" y="24765"/>
                  </a:lnTo>
                  <a:lnTo>
                    <a:pt x="129540" y="21908"/>
                  </a:lnTo>
                  <a:lnTo>
                    <a:pt x="129540" y="21908"/>
                  </a:lnTo>
                  <a:close/>
                  <a:moveTo>
                    <a:pt x="122873" y="13335"/>
                  </a:moveTo>
                  <a:lnTo>
                    <a:pt x="125730" y="11430"/>
                  </a:lnTo>
                  <a:lnTo>
                    <a:pt x="127635" y="14288"/>
                  </a:lnTo>
                  <a:lnTo>
                    <a:pt x="124777" y="16193"/>
                  </a:lnTo>
                  <a:lnTo>
                    <a:pt x="122873" y="13335"/>
                  </a:lnTo>
                  <a:lnTo>
                    <a:pt x="122873" y="13335"/>
                  </a:lnTo>
                  <a:close/>
                  <a:moveTo>
                    <a:pt x="116205" y="4763"/>
                  </a:moveTo>
                  <a:lnTo>
                    <a:pt x="119063" y="2858"/>
                  </a:lnTo>
                  <a:lnTo>
                    <a:pt x="120968" y="5715"/>
                  </a:lnTo>
                  <a:lnTo>
                    <a:pt x="118110" y="7620"/>
                  </a:lnTo>
                  <a:lnTo>
                    <a:pt x="116205" y="4763"/>
                  </a:lnTo>
                  <a:lnTo>
                    <a:pt x="116205" y="4763"/>
                  </a:lnTo>
                  <a:close/>
                  <a:moveTo>
                    <a:pt x="107633" y="3810"/>
                  </a:moveTo>
                  <a:lnTo>
                    <a:pt x="107633" y="0"/>
                  </a:lnTo>
                  <a:lnTo>
                    <a:pt x="111443" y="0"/>
                  </a:lnTo>
                  <a:lnTo>
                    <a:pt x="111443" y="3810"/>
                  </a:lnTo>
                  <a:lnTo>
                    <a:pt x="107633" y="3810"/>
                  </a:lnTo>
                  <a:lnTo>
                    <a:pt x="107633" y="3810"/>
                  </a:lnTo>
                  <a:close/>
                  <a:moveTo>
                    <a:pt x="97155" y="3810"/>
                  </a:moveTo>
                  <a:lnTo>
                    <a:pt x="97155" y="0"/>
                  </a:lnTo>
                  <a:lnTo>
                    <a:pt x="100965" y="0"/>
                  </a:lnTo>
                  <a:lnTo>
                    <a:pt x="100965" y="3810"/>
                  </a:lnTo>
                  <a:lnTo>
                    <a:pt x="97155" y="3810"/>
                  </a:lnTo>
                  <a:lnTo>
                    <a:pt x="97155" y="3810"/>
                  </a:lnTo>
                  <a:close/>
                  <a:moveTo>
                    <a:pt x="86677" y="3810"/>
                  </a:moveTo>
                  <a:lnTo>
                    <a:pt x="86677" y="0"/>
                  </a:lnTo>
                  <a:lnTo>
                    <a:pt x="90488" y="0"/>
                  </a:lnTo>
                  <a:lnTo>
                    <a:pt x="90488" y="3810"/>
                  </a:lnTo>
                  <a:lnTo>
                    <a:pt x="86677" y="3810"/>
                  </a:lnTo>
                  <a:lnTo>
                    <a:pt x="86677" y="3810"/>
                  </a:lnTo>
                  <a:close/>
                  <a:moveTo>
                    <a:pt x="76200" y="3810"/>
                  </a:moveTo>
                  <a:lnTo>
                    <a:pt x="76200" y="0"/>
                  </a:lnTo>
                  <a:lnTo>
                    <a:pt x="80010" y="0"/>
                  </a:lnTo>
                  <a:lnTo>
                    <a:pt x="80010" y="3810"/>
                  </a:lnTo>
                  <a:lnTo>
                    <a:pt x="76200" y="3810"/>
                  </a:lnTo>
                  <a:lnTo>
                    <a:pt x="76200" y="3810"/>
                  </a:lnTo>
                  <a:close/>
                  <a:moveTo>
                    <a:pt x="64770" y="3810"/>
                  </a:moveTo>
                  <a:lnTo>
                    <a:pt x="64770" y="0"/>
                  </a:lnTo>
                  <a:lnTo>
                    <a:pt x="68580" y="0"/>
                  </a:lnTo>
                  <a:lnTo>
                    <a:pt x="68580" y="3810"/>
                  </a:lnTo>
                  <a:lnTo>
                    <a:pt x="64770" y="3810"/>
                  </a:lnTo>
                  <a:lnTo>
                    <a:pt x="64770" y="3810"/>
                  </a:lnTo>
                  <a:close/>
                  <a:moveTo>
                    <a:pt x="54293" y="3810"/>
                  </a:moveTo>
                  <a:lnTo>
                    <a:pt x="54293" y="0"/>
                  </a:lnTo>
                  <a:lnTo>
                    <a:pt x="58102" y="0"/>
                  </a:lnTo>
                  <a:lnTo>
                    <a:pt x="58102" y="3810"/>
                  </a:lnTo>
                  <a:lnTo>
                    <a:pt x="54293" y="3810"/>
                  </a:lnTo>
                  <a:lnTo>
                    <a:pt x="54293" y="3810"/>
                  </a:lnTo>
                  <a:close/>
                  <a:moveTo>
                    <a:pt x="43815" y="3810"/>
                  </a:moveTo>
                  <a:lnTo>
                    <a:pt x="43815" y="0"/>
                  </a:lnTo>
                  <a:lnTo>
                    <a:pt x="47625" y="0"/>
                  </a:lnTo>
                  <a:lnTo>
                    <a:pt x="47625" y="3810"/>
                  </a:lnTo>
                  <a:lnTo>
                    <a:pt x="43815" y="3810"/>
                  </a:lnTo>
                  <a:lnTo>
                    <a:pt x="43815" y="3810"/>
                  </a:lnTo>
                  <a:close/>
                  <a:moveTo>
                    <a:pt x="32385" y="3810"/>
                  </a:moveTo>
                  <a:lnTo>
                    <a:pt x="32385" y="0"/>
                  </a:lnTo>
                  <a:lnTo>
                    <a:pt x="36195" y="0"/>
                  </a:lnTo>
                  <a:lnTo>
                    <a:pt x="36195" y="3810"/>
                  </a:lnTo>
                  <a:lnTo>
                    <a:pt x="32385" y="3810"/>
                  </a:lnTo>
                  <a:lnTo>
                    <a:pt x="32385" y="3810"/>
                  </a:lnTo>
                  <a:close/>
                  <a:moveTo>
                    <a:pt x="21908" y="3810"/>
                  </a:moveTo>
                  <a:lnTo>
                    <a:pt x="21908" y="0"/>
                  </a:lnTo>
                  <a:lnTo>
                    <a:pt x="25718" y="0"/>
                  </a:lnTo>
                  <a:lnTo>
                    <a:pt x="25718" y="3810"/>
                  </a:lnTo>
                  <a:lnTo>
                    <a:pt x="21908" y="3810"/>
                  </a:lnTo>
                  <a:lnTo>
                    <a:pt x="21908" y="3810"/>
                  </a:lnTo>
                  <a:close/>
                  <a:moveTo>
                    <a:pt x="11430" y="3810"/>
                  </a:moveTo>
                  <a:lnTo>
                    <a:pt x="11430" y="0"/>
                  </a:lnTo>
                  <a:lnTo>
                    <a:pt x="15240" y="0"/>
                  </a:lnTo>
                  <a:lnTo>
                    <a:pt x="15240" y="3810"/>
                  </a:lnTo>
                  <a:lnTo>
                    <a:pt x="11430" y="3810"/>
                  </a:lnTo>
                  <a:lnTo>
                    <a:pt x="11430" y="3810"/>
                  </a:lnTo>
                  <a:close/>
                  <a:moveTo>
                    <a:pt x="0" y="3810"/>
                  </a:moveTo>
                  <a:lnTo>
                    <a:pt x="0" y="0"/>
                  </a:lnTo>
                  <a:lnTo>
                    <a:pt x="3810" y="0"/>
                  </a:lnTo>
                  <a:lnTo>
                    <a:pt x="3810" y="3810"/>
                  </a:lnTo>
                  <a:lnTo>
                    <a:pt x="0" y="3810"/>
                  </a:lnTo>
                  <a:lnTo>
                    <a:pt x="0" y="381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8" name="Freeform: Shape 207">
              <a:extLst>
                <a:ext uri="{FF2B5EF4-FFF2-40B4-BE49-F238E27FC236}">
                  <a16:creationId xmlns:a16="http://schemas.microsoft.com/office/drawing/2014/main" id="{7758DE7E-5329-4740-99B4-EC3762E707AF}"/>
                </a:ext>
              </a:extLst>
            </p:cNvPr>
            <p:cNvSpPr/>
            <p:nvPr/>
          </p:nvSpPr>
          <p:spPr>
            <a:xfrm>
              <a:off x="4962525" y="2762250"/>
              <a:ext cx="457200" cy="161925"/>
            </a:xfrm>
            <a:custGeom>
              <a:avLst/>
              <a:gdLst>
                <a:gd name="connsiteX0" fmla="*/ 4763 w 457200"/>
                <a:gd name="connsiteY0" fmla="*/ 1905 h 161925"/>
                <a:gd name="connsiteX1" fmla="*/ 2858 w 457200"/>
                <a:gd name="connsiteY1" fmla="*/ 4763 h 161925"/>
                <a:gd name="connsiteX2" fmla="*/ 0 w 457200"/>
                <a:gd name="connsiteY2" fmla="*/ 2858 h 161925"/>
                <a:gd name="connsiteX3" fmla="*/ 1905 w 457200"/>
                <a:gd name="connsiteY3" fmla="*/ 0 h 161925"/>
                <a:gd name="connsiteX4" fmla="*/ 4763 w 457200"/>
                <a:gd name="connsiteY4" fmla="*/ 1905 h 161925"/>
                <a:gd name="connsiteX5" fmla="*/ 4763 w 457200"/>
                <a:gd name="connsiteY5" fmla="*/ 1905 h 161925"/>
                <a:gd name="connsiteX6" fmla="*/ 13335 w 457200"/>
                <a:gd name="connsiteY6" fmla="*/ 9525 h 161925"/>
                <a:gd name="connsiteX7" fmla="*/ 10478 w 457200"/>
                <a:gd name="connsiteY7" fmla="*/ 12383 h 161925"/>
                <a:gd name="connsiteX8" fmla="*/ 7620 w 457200"/>
                <a:gd name="connsiteY8" fmla="*/ 9525 h 161925"/>
                <a:gd name="connsiteX9" fmla="*/ 9525 w 457200"/>
                <a:gd name="connsiteY9" fmla="*/ 6668 h 161925"/>
                <a:gd name="connsiteX10" fmla="*/ 13335 w 457200"/>
                <a:gd name="connsiteY10" fmla="*/ 9525 h 161925"/>
                <a:gd name="connsiteX11" fmla="*/ 13335 w 457200"/>
                <a:gd name="connsiteY11" fmla="*/ 9525 h 161925"/>
                <a:gd name="connsiteX12" fmla="*/ 20955 w 457200"/>
                <a:gd name="connsiteY12" fmla="*/ 16193 h 161925"/>
                <a:gd name="connsiteX13" fmla="*/ 18098 w 457200"/>
                <a:gd name="connsiteY13" fmla="*/ 19050 h 161925"/>
                <a:gd name="connsiteX14" fmla="*/ 16193 w 457200"/>
                <a:gd name="connsiteY14" fmla="*/ 17145 h 161925"/>
                <a:gd name="connsiteX15" fmla="*/ 18098 w 457200"/>
                <a:gd name="connsiteY15" fmla="*/ 14288 h 161925"/>
                <a:gd name="connsiteX16" fmla="*/ 20955 w 457200"/>
                <a:gd name="connsiteY16" fmla="*/ 16193 h 161925"/>
                <a:gd name="connsiteX17" fmla="*/ 20955 w 457200"/>
                <a:gd name="connsiteY17" fmla="*/ 16193 h 161925"/>
                <a:gd name="connsiteX18" fmla="*/ 28575 w 457200"/>
                <a:gd name="connsiteY18" fmla="*/ 23813 h 161925"/>
                <a:gd name="connsiteX19" fmla="*/ 26670 w 457200"/>
                <a:gd name="connsiteY19" fmla="*/ 26670 h 161925"/>
                <a:gd name="connsiteX20" fmla="*/ 23813 w 457200"/>
                <a:gd name="connsiteY20" fmla="*/ 23813 h 161925"/>
                <a:gd name="connsiteX21" fmla="*/ 25718 w 457200"/>
                <a:gd name="connsiteY21" fmla="*/ 20955 h 161925"/>
                <a:gd name="connsiteX22" fmla="*/ 28575 w 457200"/>
                <a:gd name="connsiteY22" fmla="*/ 23813 h 161925"/>
                <a:gd name="connsiteX23" fmla="*/ 28575 w 457200"/>
                <a:gd name="connsiteY23" fmla="*/ 23813 h 161925"/>
                <a:gd name="connsiteX24" fmla="*/ 154305 w 457200"/>
                <a:gd name="connsiteY24" fmla="*/ 29528 h 161925"/>
                <a:gd name="connsiteX25" fmla="*/ 154305 w 457200"/>
                <a:gd name="connsiteY25" fmla="*/ 33338 h 161925"/>
                <a:gd name="connsiteX26" fmla="*/ 150495 w 457200"/>
                <a:gd name="connsiteY26" fmla="*/ 33338 h 161925"/>
                <a:gd name="connsiteX27" fmla="*/ 150495 w 457200"/>
                <a:gd name="connsiteY27" fmla="*/ 29528 h 161925"/>
                <a:gd name="connsiteX28" fmla="*/ 154305 w 457200"/>
                <a:gd name="connsiteY28" fmla="*/ 29528 h 161925"/>
                <a:gd name="connsiteX29" fmla="*/ 154305 w 457200"/>
                <a:gd name="connsiteY29" fmla="*/ 29528 h 161925"/>
                <a:gd name="connsiteX30" fmla="*/ 165735 w 457200"/>
                <a:gd name="connsiteY30" fmla="*/ 29528 h 161925"/>
                <a:gd name="connsiteX31" fmla="*/ 165735 w 457200"/>
                <a:gd name="connsiteY31" fmla="*/ 33338 h 161925"/>
                <a:gd name="connsiteX32" fmla="*/ 161925 w 457200"/>
                <a:gd name="connsiteY32" fmla="*/ 33338 h 161925"/>
                <a:gd name="connsiteX33" fmla="*/ 161925 w 457200"/>
                <a:gd name="connsiteY33" fmla="*/ 29528 h 161925"/>
                <a:gd name="connsiteX34" fmla="*/ 165735 w 457200"/>
                <a:gd name="connsiteY34" fmla="*/ 29528 h 161925"/>
                <a:gd name="connsiteX35" fmla="*/ 165735 w 457200"/>
                <a:gd name="connsiteY35" fmla="*/ 29528 h 161925"/>
                <a:gd name="connsiteX36" fmla="*/ 176213 w 457200"/>
                <a:gd name="connsiteY36" fmla="*/ 29528 h 161925"/>
                <a:gd name="connsiteX37" fmla="*/ 176213 w 457200"/>
                <a:gd name="connsiteY37" fmla="*/ 33338 h 161925"/>
                <a:gd name="connsiteX38" fmla="*/ 172403 w 457200"/>
                <a:gd name="connsiteY38" fmla="*/ 33338 h 161925"/>
                <a:gd name="connsiteX39" fmla="*/ 172403 w 457200"/>
                <a:gd name="connsiteY39" fmla="*/ 29528 h 161925"/>
                <a:gd name="connsiteX40" fmla="*/ 176213 w 457200"/>
                <a:gd name="connsiteY40" fmla="*/ 29528 h 161925"/>
                <a:gd name="connsiteX41" fmla="*/ 176213 w 457200"/>
                <a:gd name="connsiteY41" fmla="*/ 29528 h 161925"/>
                <a:gd name="connsiteX42" fmla="*/ 186690 w 457200"/>
                <a:gd name="connsiteY42" fmla="*/ 29528 h 161925"/>
                <a:gd name="connsiteX43" fmla="*/ 186690 w 457200"/>
                <a:gd name="connsiteY43" fmla="*/ 33338 h 161925"/>
                <a:gd name="connsiteX44" fmla="*/ 182880 w 457200"/>
                <a:gd name="connsiteY44" fmla="*/ 33338 h 161925"/>
                <a:gd name="connsiteX45" fmla="*/ 182880 w 457200"/>
                <a:gd name="connsiteY45" fmla="*/ 29528 h 161925"/>
                <a:gd name="connsiteX46" fmla="*/ 186690 w 457200"/>
                <a:gd name="connsiteY46" fmla="*/ 29528 h 161925"/>
                <a:gd name="connsiteX47" fmla="*/ 186690 w 457200"/>
                <a:gd name="connsiteY47" fmla="*/ 29528 h 161925"/>
                <a:gd name="connsiteX48" fmla="*/ 197168 w 457200"/>
                <a:gd name="connsiteY48" fmla="*/ 30480 h 161925"/>
                <a:gd name="connsiteX49" fmla="*/ 197168 w 457200"/>
                <a:gd name="connsiteY49" fmla="*/ 34290 h 161925"/>
                <a:gd name="connsiteX50" fmla="*/ 193358 w 457200"/>
                <a:gd name="connsiteY50" fmla="*/ 34290 h 161925"/>
                <a:gd name="connsiteX51" fmla="*/ 193358 w 457200"/>
                <a:gd name="connsiteY51" fmla="*/ 30480 h 161925"/>
                <a:gd name="connsiteX52" fmla="*/ 197168 w 457200"/>
                <a:gd name="connsiteY52" fmla="*/ 30480 h 161925"/>
                <a:gd name="connsiteX53" fmla="*/ 197168 w 457200"/>
                <a:gd name="connsiteY53" fmla="*/ 30480 h 161925"/>
                <a:gd name="connsiteX54" fmla="*/ 207645 w 457200"/>
                <a:gd name="connsiteY54" fmla="*/ 30480 h 161925"/>
                <a:gd name="connsiteX55" fmla="*/ 207645 w 457200"/>
                <a:gd name="connsiteY55" fmla="*/ 34290 h 161925"/>
                <a:gd name="connsiteX56" fmla="*/ 203835 w 457200"/>
                <a:gd name="connsiteY56" fmla="*/ 34290 h 161925"/>
                <a:gd name="connsiteX57" fmla="*/ 203835 w 457200"/>
                <a:gd name="connsiteY57" fmla="*/ 30480 h 161925"/>
                <a:gd name="connsiteX58" fmla="*/ 207645 w 457200"/>
                <a:gd name="connsiteY58" fmla="*/ 30480 h 161925"/>
                <a:gd name="connsiteX59" fmla="*/ 207645 w 457200"/>
                <a:gd name="connsiteY59" fmla="*/ 30480 h 161925"/>
                <a:gd name="connsiteX60" fmla="*/ 218123 w 457200"/>
                <a:gd name="connsiteY60" fmla="*/ 30480 h 161925"/>
                <a:gd name="connsiteX61" fmla="*/ 218123 w 457200"/>
                <a:gd name="connsiteY61" fmla="*/ 34290 h 161925"/>
                <a:gd name="connsiteX62" fmla="*/ 214313 w 457200"/>
                <a:gd name="connsiteY62" fmla="*/ 34290 h 161925"/>
                <a:gd name="connsiteX63" fmla="*/ 214313 w 457200"/>
                <a:gd name="connsiteY63" fmla="*/ 30480 h 161925"/>
                <a:gd name="connsiteX64" fmla="*/ 218123 w 457200"/>
                <a:gd name="connsiteY64" fmla="*/ 30480 h 161925"/>
                <a:gd name="connsiteX65" fmla="*/ 218123 w 457200"/>
                <a:gd name="connsiteY65" fmla="*/ 30480 h 161925"/>
                <a:gd name="connsiteX66" fmla="*/ 228600 w 457200"/>
                <a:gd name="connsiteY66" fmla="*/ 30480 h 161925"/>
                <a:gd name="connsiteX67" fmla="*/ 228600 w 457200"/>
                <a:gd name="connsiteY67" fmla="*/ 34290 h 161925"/>
                <a:gd name="connsiteX68" fmla="*/ 224790 w 457200"/>
                <a:gd name="connsiteY68" fmla="*/ 34290 h 161925"/>
                <a:gd name="connsiteX69" fmla="*/ 224790 w 457200"/>
                <a:gd name="connsiteY69" fmla="*/ 30480 h 161925"/>
                <a:gd name="connsiteX70" fmla="*/ 228600 w 457200"/>
                <a:gd name="connsiteY70" fmla="*/ 30480 h 161925"/>
                <a:gd name="connsiteX71" fmla="*/ 228600 w 457200"/>
                <a:gd name="connsiteY71" fmla="*/ 30480 h 161925"/>
                <a:gd name="connsiteX72" fmla="*/ 240030 w 457200"/>
                <a:gd name="connsiteY72" fmla="*/ 31433 h 161925"/>
                <a:gd name="connsiteX73" fmla="*/ 240030 w 457200"/>
                <a:gd name="connsiteY73" fmla="*/ 35243 h 161925"/>
                <a:gd name="connsiteX74" fmla="*/ 236220 w 457200"/>
                <a:gd name="connsiteY74" fmla="*/ 35243 h 161925"/>
                <a:gd name="connsiteX75" fmla="*/ 236220 w 457200"/>
                <a:gd name="connsiteY75" fmla="*/ 31433 h 161925"/>
                <a:gd name="connsiteX76" fmla="*/ 240030 w 457200"/>
                <a:gd name="connsiteY76" fmla="*/ 31433 h 161925"/>
                <a:gd name="connsiteX77" fmla="*/ 240030 w 457200"/>
                <a:gd name="connsiteY77" fmla="*/ 31433 h 161925"/>
                <a:gd name="connsiteX78" fmla="*/ 250508 w 457200"/>
                <a:gd name="connsiteY78" fmla="*/ 31433 h 161925"/>
                <a:gd name="connsiteX79" fmla="*/ 250508 w 457200"/>
                <a:gd name="connsiteY79" fmla="*/ 35243 h 161925"/>
                <a:gd name="connsiteX80" fmla="*/ 246698 w 457200"/>
                <a:gd name="connsiteY80" fmla="*/ 35243 h 161925"/>
                <a:gd name="connsiteX81" fmla="*/ 246698 w 457200"/>
                <a:gd name="connsiteY81" fmla="*/ 31433 h 161925"/>
                <a:gd name="connsiteX82" fmla="*/ 250508 w 457200"/>
                <a:gd name="connsiteY82" fmla="*/ 31433 h 161925"/>
                <a:gd name="connsiteX83" fmla="*/ 250508 w 457200"/>
                <a:gd name="connsiteY83" fmla="*/ 31433 h 161925"/>
                <a:gd name="connsiteX84" fmla="*/ 260985 w 457200"/>
                <a:gd name="connsiteY84" fmla="*/ 31433 h 161925"/>
                <a:gd name="connsiteX85" fmla="*/ 260985 w 457200"/>
                <a:gd name="connsiteY85" fmla="*/ 35243 h 161925"/>
                <a:gd name="connsiteX86" fmla="*/ 257175 w 457200"/>
                <a:gd name="connsiteY86" fmla="*/ 35243 h 161925"/>
                <a:gd name="connsiteX87" fmla="*/ 257175 w 457200"/>
                <a:gd name="connsiteY87" fmla="*/ 31433 h 161925"/>
                <a:gd name="connsiteX88" fmla="*/ 260985 w 457200"/>
                <a:gd name="connsiteY88" fmla="*/ 31433 h 161925"/>
                <a:gd name="connsiteX89" fmla="*/ 260985 w 457200"/>
                <a:gd name="connsiteY89" fmla="*/ 31433 h 161925"/>
                <a:gd name="connsiteX90" fmla="*/ 271463 w 457200"/>
                <a:gd name="connsiteY90" fmla="*/ 32385 h 161925"/>
                <a:gd name="connsiteX91" fmla="*/ 271463 w 457200"/>
                <a:gd name="connsiteY91" fmla="*/ 36195 h 161925"/>
                <a:gd name="connsiteX92" fmla="*/ 267653 w 457200"/>
                <a:gd name="connsiteY92" fmla="*/ 36195 h 161925"/>
                <a:gd name="connsiteX93" fmla="*/ 267653 w 457200"/>
                <a:gd name="connsiteY93" fmla="*/ 32385 h 161925"/>
                <a:gd name="connsiteX94" fmla="*/ 271463 w 457200"/>
                <a:gd name="connsiteY94" fmla="*/ 32385 h 161925"/>
                <a:gd name="connsiteX95" fmla="*/ 271463 w 457200"/>
                <a:gd name="connsiteY95" fmla="*/ 32385 h 161925"/>
                <a:gd name="connsiteX96" fmla="*/ 281940 w 457200"/>
                <a:gd name="connsiteY96" fmla="*/ 32385 h 161925"/>
                <a:gd name="connsiteX97" fmla="*/ 281940 w 457200"/>
                <a:gd name="connsiteY97" fmla="*/ 36195 h 161925"/>
                <a:gd name="connsiteX98" fmla="*/ 278130 w 457200"/>
                <a:gd name="connsiteY98" fmla="*/ 36195 h 161925"/>
                <a:gd name="connsiteX99" fmla="*/ 278130 w 457200"/>
                <a:gd name="connsiteY99" fmla="*/ 32385 h 161925"/>
                <a:gd name="connsiteX100" fmla="*/ 281940 w 457200"/>
                <a:gd name="connsiteY100" fmla="*/ 32385 h 161925"/>
                <a:gd name="connsiteX101" fmla="*/ 281940 w 457200"/>
                <a:gd name="connsiteY101" fmla="*/ 32385 h 161925"/>
                <a:gd name="connsiteX102" fmla="*/ 292418 w 457200"/>
                <a:gd name="connsiteY102" fmla="*/ 32385 h 161925"/>
                <a:gd name="connsiteX103" fmla="*/ 292418 w 457200"/>
                <a:gd name="connsiteY103" fmla="*/ 36195 h 161925"/>
                <a:gd name="connsiteX104" fmla="*/ 288608 w 457200"/>
                <a:gd name="connsiteY104" fmla="*/ 36195 h 161925"/>
                <a:gd name="connsiteX105" fmla="*/ 288608 w 457200"/>
                <a:gd name="connsiteY105" fmla="*/ 32385 h 161925"/>
                <a:gd name="connsiteX106" fmla="*/ 292418 w 457200"/>
                <a:gd name="connsiteY106" fmla="*/ 32385 h 161925"/>
                <a:gd name="connsiteX107" fmla="*/ 292418 w 457200"/>
                <a:gd name="connsiteY107" fmla="*/ 32385 h 161925"/>
                <a:gd name="connsiteX108" fmla="*/ 302895 w 457200"/>
                <a:gd name="connsiteY108" fmla="*/ 32385 h 161925"/>
                <a:gd name="connsiteX109" fmla="*/ 302895 w 457200"/>
                <a:gd name="connsiteY109" fmla="*/ 36195 h 161925"/>
                <a:gd name="connsiteX110" fmla="*/ 299085 w 457200"/>
                <a:gd name="connsiteY110" fmla="*/ 36195 h 161925"/>
                <a:gd name="connsiteX111" fmla="*/ 299085 w 457200"/>
                <a:gd name="connsiteY111" fmla="*/ 32385 h 161925"/>
                <a:gd name="connsiteX112" fmla="*/ 302895 w 457200"/>
                <a:gd name="connsiteY112" fmla="*/ 32385 h 161925"/>
                <a:gd name="connsiteX113" fmla="*/ 302895 w 457200"/>
                <a:gd name="connsiteY113" fmla="*/ 32385 h 161925"/>
                <a:gd name="connsiteX114" fmla="*/ 314325 w 457200"/>
                <a:gd name="connsiteY114" fmla="*/ 33338 h 161925"/>
                <a:gd name="connsiteX115" fmla="*/ 314325 w 457200"/>
                <a:gd name="connsiteY115" fmla="*/ 37148 h 161925"/>
                <a:gd name="connsiteX116" fmla="*/ 310515 w 457200"/>
                <a:gd name="connsiteY116" fmla="*/ 37148 h 161925"/>
                <a:gd name="connsiteX117" fmla="*/ 310515 w 457200"/>
                <a:gd name="connsiteY117" fmla="*/ 33338 h 161925"/>
                <a:gd name="connsiteX118" fmla="*/ 314325 w 457200"/>
                <a:gd name="connsiteY118" fmla="*/ 33338 h 161925"/>
                <a:gd name="connsiteX119" fmla="*/ 314325 w 457200"/>
                <a:gd name="connsiteY119" fmla="*/ 33338 h 161925"/>
                <a:gd name="connsiteX120" fmla="*/ 324803 w 457200"/>
                <a:gd name="connsiteY120" fmla="*/ 33338 h 161925"/>
                <a:gd name="connsiteX121" fmla="*/ 324803 w 457200"/>
                <a:gd name="connsiteY121" fmla="*/ 37148 h 161925"/>
                <a:gd name="connsiteX122" fmla="*/ 320993 w 457200"/>
                <a:gd name="connsiteY122" fmla="*/ 37148 h 161925"/>
                <a:gd name="connsiteX123" fmla="*/ 320993 w 457200"/>
                <a:gd name="connsiteY123" fmla="*/ 33338 h 161925"/>
                <a:gd name="connsiteX124" fmla="*/ 324803 w 457200"/>
                <a:gd name="connsiteY124" fmla="*/ 33338 h 161925"/>
                <a:gd name="connsiteX125" fmla="*/ 324803 w 457200"/>
                <a:gd name="connsiteY125" fmla="*/ 33338 h 161925"/>
                <a:gd name="connsiteX126" fmla="*/ 335280 w 457200"/>
                <a:gd name="connsiteY126" fmla="*/ 33338 h 161925"/>
                <a:gd name="connsiteX127" fmla="*/ 335280 w 457200"/>
                <a:gd name="connsiteY127" fmla="*/ 37148 h 161925"/>
                <a:gd name="connsiteX128" fmla="*/ 331470 w 457200"/>
                <a:gd name="connsiteY128" fmla="*/ 37148 h 161925"/>
                <a:gd name="connsiteX129" fmla="*/ 331470 w 457200"/>
                <a:gd name="connsiteY129" fmla="*/ 33338 h 161925"/>
                <a:gd name="connsiteX130" fmla="*/ 335280 w 457200"/>
                <a:gd name="connsiteY130" fmla="*/ 33338 h 161925"/>
                <a:gd name="connsiteX131" fmla="*/ 335280 w 457200"/>
                <a:gd name="connsiteY131" fmla="*/ 33338 h 161925"/>
                <a:gd name="connsiteX132" fmla="*/ 345758 w 457200"/>
                <a:gd name="connsiteY132" fmla="*/ 33338 h 161925"/>
                <a:gd name="connsiteX133" fmla="*/ 345758 w 457200"/>
                <a:gd name="connsiteY133" fmla="*/ 37148 h 161925"/>
                <a:gd name="connsiteX134" fmla="*/ 341948 w 457200"/>
                <a:gd name="connsiteY134" fmla="*/ 37148 h 161925"/>
                <a:gd name="connsiteX135" fmla="*/ 341948 w 457200"/>
                <a:gd name="connsiteY135" fmla="*/ 33338 h 161925"/>
                <a:gd name="connsiteX136" fmla="*/ 345758 w 457200"/>
                <a:gd name="connsiteY136" fmla="*/ 33338 h 161925"/>
                <a:gd name="connsiteX137" fmla="*/ 345758 w 457200"/>
                <a:gd name="connsiteY137" fmla="*/ 33338 h 161925"/>
                <a:gd name="connsiteX138" fmla="*/ 356235 w 457200"/>
                <a:gd name="connsiteY138" fmla="*/ 34290 h 161925"/>
                <a:gd name="connsiteX139" fmla="*/ 356235 w 457200"/>
                <a:gd name="connsiteY139" fmla="*/ 38100 h 161925"/>
                <a:gd name="connsiteX140" fmla="*/ 352425 w 457200"/>
                <a:gd name="connsiteY140" fmla="*/ 38100 h 161925"/>
                <a:gd name="connsiteX141" fmla="*/ 352425 w 457200"/>
                <a:gd name="connsiteY141" fmla="*/ 34290 h 161925"/>
                <a:gd name="connsiteX142" fmla="*/ 356235 w 457200"/>
                <a:gd name="connsiteY142" fmla="*/ 34290 h 161925"/>
                <a:gd name="connsiteX143" fmla="*/ 356235 w 457200"/>
                <a:gd name="connsiteY143" fmla="*/ 34290 h 161925"/>
                <a:gd name="connsiteX144" fmla="*/ 366713 w 457200"/>
                <a:gd name="connsiteY144" fmla="*/ 34290 h 161925"/>
                <a:gd name="connsiteX145" fmla="*/ 366713 w 457200"/>
                <a:gd name="connsiteY145" fmla="*/ 38100 h 161925"/>
                <a:gd name="connsiteX146" fmla="*/ 362903 w 457200"/>
                <a:gd name="connsiteY146" fmla="*/ 38100 h 161925"/>
                <a:gd name="connsiteX147" fmla="*/ 362903 w 457200"/>
                <a:gd name="connsiteY147" fmla="*/ 34290 h 161925"/>
                <a:gd name="connsiteX148" fmla="*/ 366713 w 457200"/>
                <a:gd name="connsiteY148" fmla="*/ 34290 h 161925"/>
                <a:gd name="connsiteX149" fmla="*/ 366713 w 457200"/>
                <a:gd name="connsiteY149" fmla="*/ 34290 h 161925"/>
                <a:gd name="connsiteX150" fmla="*/ 145733 w 457200"/>
                <a:gd name="connsiteY150" fmla="*/ 33338 h 161925"/>
                <a:gd name="connsiteX151" fmla="*/ 142875 w 457200"/>
                <a:gd name="connsiteY151" fmla="*/ 36195 h 161925"/>
                <a:gd name="connsiteX152" fmla="*/ 140018 w 457200"/>
                <a:gd name="connsiteY152" fmla="*/ 33338 h 161925"/>
                <a:gd name="connsiteX153" fmla="*/ 142875 w 457200"/>
                <a:gd name="connsiteY153" fmla="*/ 30480 h 161925"/>
                <a:gd name="connsiteX154" fmla="*/ 145733 w 457200"/>
                <a:gd name="connsiteY154" fmla="*/ 33338 h 161925"/>
                <a:gd name="connsiteX155" fmla="*/ 145733 w 457200"/>
                <a:gd name="connsiteY155" fmla="*/ 33338 h 161925"/>
                <a:gd name="connsiteX156" fmla="*/ 36195 w 457200"/>
                <a:gd name="connsiteY156" fmla="*/ 30480 h 161925"/>
                <a:gd name="connsiteX157" fmla="*/ 34290 w 457200"/>
                <a:gd name="connsiteY157" fmla="*/ 33338 h 161925"/>
                <a:gd name="connsiteX158" fmla="*/ 31433 w 457200"/>
                <a:gd name="connsiteY158" fmla="*/ 30480 h 161925"/>
                <a:gd name="connsiteX159" fmla="*/ 34290 w 457200"/>
                <a:gd name="connsiteY159" fmla="*/ 28575 h 161925"/>
                <a:gd name="connsiteX160" fmla="*/ 36195 w 457200"/>
                <a:gd name="connsiteY160" fmla="*/ 30480 h 161925"/>
                <a:gd name="connsiteX161" fmla="*/ 36195 w 457200"/>
                <a:gd name="connsiteY161" fmla="*/ 30480 h 161925"/>
                <a:gd name="connsiteX162" fmla="*/ 376238 w 457200"/>
                <a:gd name="connsiteY162" fmla="*/ 40958 h 161925"/>
                <a:gd name="connsiteX163" fmla="*/ 373380 w 457200"/>
                <a:gd name="connsiteY163" fmla="*/ 42863 h 161925"/>
                <a:gd name="connsiteX164" fmla="*/ 371475 w 457200"/>
                <a:gd name="connsiteY164" fmla="*/ 40005 h 161925"/>
                <a:gd name="connsiteX165" fmla="*/ 374333 w 457200"/>
                <a:gd name="connsiteY165" fmla="*/ 38100 h 161925"/>
                <a:gd name="connsiteX166" fmla="*/ 376238 w 457200"/>
                <a:gd name="connsiteY166" fmla="*/ 40958 h 161925"/>
                <a:gd name="connsiteX167" fmla="*/ 376238 w 457200"/>
                <a:gd name="connsiteY167" fmla="*/ 40958 h 161925"/>
                <a:gd name="connsiteX168" fmla="*/ 44768 w 457200"/>
                <a:gd name="connsiteY168" fmla="*/ 38100 h 161925"/>
                <a:gd name="connsiteX169" fmla="*/ 41910 w 457200"/>
                <a:gd name="connsiteY169" fmla="*/ 40005 h 161925"/>
                <a:gd name="connsiteX170" fmla="*/ 40005 w 457200"/>
                <a:gd name="connsiteY170" fmla="*/ 38100 h 161925"/>
                <a:gd name="connsiteX171" fmla="*/ 41910 w 457200"/>
                <a:gd name="connsiteY171" fmla="*/ 35243 h 161925"/>
                <a:gd name="connsiteX172" fmla="*/ 44768 w 457200"/>
                <a:gd name="connsiteY172" fmla="*/ 38100 h 161925"/>
                <a:gd name="connsiteX173" fmla="*/ 44768 w 457200"/>
                <a:gd name="connsiteY173" fmla="*/ 38100 h 161925"/>
                <a:gd name="connsiteX174" fmla="*/ 138113 w 457200"/>
                <a:gd name="connsiteY174" fmla="*/ 40958 h 161925"/>
                <a:gd name="connsiteX175" fmla="*/ 135255 w 457200"/>
                <a:gd name="connsiteY175" fmla="*/ 43815 h 161925"/>
                <a:gd name="connsiteX176" fmla="*/ 133350 w 457200"/>
                <a:gd name="connsiteY176" fmla="*/ 40958 h 161925"/>
                <a:gd name="connsiteX177" fmla="*/ 136208 w 457200"/>
                <a:gd name="connsiteY177" fmla="*/ 38100 h 161925"/>
                <a:gd name="connsiteX178" fmla="*/ 138113 w 457200"/>
                <a:gd name="connsiteY178" fmla="*/ 40958 h 161925"/>
                <a:gd name="connsiteX179" fmla="*/ 138113 w 457200"/>
                <a:gd name="connsiteY179" fmla="*/ 40958 h 161925"/>
                <a:gd name="connsiteX180" fmla="*/ 381953 w 457200"/>
                <a:gd name="connsiteY180" fmla="*/ 49530 h 161925"/>
                <a:gd name="connsiteX181" fmla="*/ 379095 w 457200"/>
                <a:gd name="connsiteY181" fmla="*/ 51435 h 161925"/>
                <a:gd name="connsiteX182" fmla="*/ 377190 w 457200"/>
                <a:gd name="connsiteY182" fmla="*/ 48578 h 161925"/>
                <a:gd name="connsiteX183" fmla="*/ 380048 w 457200"/>
                <a:gd name="connsiteY183" fmla="*/ 46673 h 161925"/>
                <a:gd name="connsiteX184" fmla="*/ 381953 w 457200"/>
                <a:gd name="connsiteY184" fmla="*/ 49530 h 161925"/>
                <a:gd name="connsiteX185" fmla="*/ 381953 w 457200"/>
                <a:gd name="connsiteY185" fmla="*/ 49530 h 161925"/>
                <a:gd name="connsiteX186" fmla="*/ 52388 w 457200"/>
                <a:gd name="connsiteY186" fmla="*/ 44768 h 161925"/>
                <a:gd name="connsiteX187" fmla="*/ 50483 w 457200"/>
                <a:gd name="connsiteY187" fmla="*/ 47625 h 161925"/>
                <a:gd name="connsiteX188" fmla="*/ 47625 w 457200"/>
                <a:gd name="connsiteY188" fmla="*/ 44768 h 161925"/>
                <a:gd name="connsiteX189" fmla="*/ 49530 w 457200"/>
                <a:gd name="connsiteY189" fmla="*/ 41910 h 161925"/>
                <a:gd name="connsiteX190" fmla="*/ 52388 w 457200"/>
                <a:gd name="connsiteY190" fmla="*/ 44768 h 161925"/>
                <a:gd name="connsiteX191" fmla="*/ 52388 w 457200"/>
                <a:gd name="connsiteY191" fmla="*/ 44768 h 161925"/>
                <a:gd name="connsiteX192" fmla="*/ 130493 w 457200"/>
                <a:gd name="connsiteY192" fmla="*/ 47625 h 161925"/>
                <a:gd name="connsiteX193" fmla="*/ 127635 w 457200"/>
                <a:gd name="connsiteY193" fmla="*/ 50483 h 161925"/>
                <a:gd name="connsiteX194" fmla="*/ 125730 w 457200"/>
                <a:gd name="connsiteY194" fmla="*/ 47625 h 161925"/>
                <a:gd name="connsiteX195" fmla="*/ 128588 w 457200"/>
                <a:gd name="connsiteY195" fmla="*/ 44768 h 161925"/>
                <a:gd name="connsiteX196" fmla="*/ 130493 w 457200"/>
                <a:gd name="connsiteY196" fmla="*/ 47625 h 161925"/>
                <a:gd name="connsiteX197" fmla="*/ 130493 w 457200"/>
                <a:gd name="connsiteY197" fmla="*/ 47625 h 161925"/>
                <a:gd name="connsiteX198" fmla="*/ 388620 w 457200"/>
                <a:gd name="connsiteY198" fmla="*/ 58103 h 161925"/>
                <a:gd name="connsiteX199" fmla="*/ 385763 w 457200"/>
                <a:gd name="connsiteY199" fmla="*/ 60008 h 161925"/>
                <a:gd name="connsiteX200" fmla="*/ 382905 w 457200"/>
                <a:gd name="connsiteY200" fmla="*/ 57150 h 161925"/>
                <a:gd name="connsiteX201" fmla="*/ 385763 w 457200"/>
                <a:gd name="connsiteY201" fmla="*/ 55245 h 161925"/>
                <a:gd name="connsiteX202" fmla="*/ 388620 w 457200"/>
                <a:gd name="connsiteY202" fmla="*/ 58103 h 161925"/>
                <a:gd name="connsiteX203" fmla="*/ 388620 w 457200"/>
                <a:gd name="connsiteY203" fmla="*/ 58103 h 161925"/>
                <a:gd name="connsiteX204" fmla="*/ 60008 w 457200"/>
                <a:gd name="connsiteY204" fmla="*/ 51435 h 161925"/>
                <a:gd name="connsiteX205" fmla="*/ 58103 w 457200"/>
                <a:gd name="connsiteY205" fmla="*/ 54293 h 161925"/>
                <a:gd name="connsiteX206" fmla="*/ 55245 w 457200"/>
                <a:gd name="connsiteY206" fmla="*/ 52388 h 161925"/>
                <a:gd name="connsiteX207" fmla="*/ 57150 w 457200"/>
                <a:gd name="connsiteY207" fmla="*/ 49530 h 161925"/>
                <a:gd name="connsiteX208" fmla="*/ 60008 w 457200"/>
                <a:gd name="connsiteY208" fmla="*/ 51435 h 161925"/>
                <a:gd name="connsiteX209" fmla="*/ 60008 w 457200"/>
                <a:gd name="connsiteY209" fmla="*/ 51435 h 161925"/>
                <a:gd name="connsiteX210" fmla="*/ 122873 w 457200"/>
                <a:gd name="connsiteY210" fmla="*/ 55245 h 161925"/>
                <a:gd name="connsiteX211" fmla="*/ 120015 w 457200"/>
                <a:gd name="connsiteY211" fmla="*/ 58103 h 161925"/>
                <a:gd name="connsiteX212" fmla="*/ 117158 w 457200"/>
                <a:gd name="connsiteY212" fmla="*/ 55245 h 161925"/>
                <a:gd name="connsiteX213" fmla="*/ 120015 w 457200"/>
                <a:gd name="connsiteY213" fmla="*/ 52388 h 161925"/>
                <a:gd name="connsiteX214" fmla="*/ 122873 w 457200"/>
                <a:gd name="connsiteY214" fmla="*/ 55245 h 161925"/>
                <a:gd name="connsiteX215" fmla="*/ 122873 w 457200"/>
                <a:gd name="connsiteY215" fmla="*/ 55245 h 161925"/>
                <a:gd name="connsiteX216" fmla="*/ 394335 w 457200"/>
                <a:gd name="connsiteY216" fmla="*/ 66675 h 161925"/>
                <a:gd name="connsiteX217" fmla="*/ 391478 w 457200"/>
                <a:gd name="connsiteY217" fmla="*/ 68580 h 161925"/>
                <a:gd name="connsiteX218" fmla="*/ 389573 w 457200"/>
                <a:gd name="connsiteY218" fmla="*/ 65723 h 161925"/>
                <a:gd name="connsiteX219" fmla="*/ 392430 w 457200"/>
                <a:gd name="connsiteY219" fmla="*/ 63818 h 161925"/>
                <a:gd name="connsiteX220" fmla="*/ 394335 w 457200"/>
                <a:gd name="connsiteY220" fmla="*/ 66675 h 161925"/>
                <a:gd name="connsiteX221" fmla="*/ 394335 w 457200"/>
                <a:gd name="connsiteY221" fmla="*/ 66675 h 161925"/>
                <a:gd name="connsiteX222" fmla="*/ 68580 w 457200"/>
                <a:gd name="connsiteY222" fmla="*/ 59055 h 161925"/>
                <a:gd name="connsiteX223" fmla="*/ 65723 w 457200"/>
                <a:gd name="connsiteY223" fmla="*/ 61913 h 161925"/>
                <a:gd name="connsiteX224" fmla="*/ 62865 w 457200"/>
                <a:gd name="connsiteY224" fmla="*/ 59055 h 161925"/>
                <a:gd name="connsiteX225" fmla="*/ 64770 w 457200"/>
                <a:gd name="connsiteY225" fmla="*/ 56198 h 161925"/>
                <a:gd name="connsiteX226" fmla="*/ 68580 w 457200"/>
                <a:gd name="connsiteY226" fmla="*/ 59055 h 161925"/>
                <a:gd name="connsiteX227" fmla="*/ 68580 w 457200"/>
                <a:gd name="connsiteY227" fmla="*/ 59055 h 161925"/>
                <a:gd name="connsiteX228" fmla="*/ 115253 w 457200"/>
                <a:gd name="connsiteY228" fmla="*/ 62865 h 161925"/>
                <a:gd name="connsiteX229" fmla="*/ 112395 w 457200"/>
                <a:gd name="connsiteY229" fmla="*/ 65723 h 161925"/>
                <a:gd name="connsiteX230" fmla="*/ 109538 w 457200"/>
                <a:gd name="connsiteY230" fmla="*/ 62865 h 161925"/>
                <a:gd name="connsiteX231" fmla="*/ 112395 w 457200"/>
                <a:gd name="connsiteY231" fmla="*/ 60008 h 161925"/>
                <a:gd name="connsiteX232" fmla="*/ 115253 w 457200"/>
                <a:gd name="connsiteY232" fmla="*/ 62865 h 161925"/>
                <a:gd name="connsiteX233" fmla="*/ 115253 w 457200"/>
                <a:gd name="connsiteY233" fmla="*/ 62865 h 161925"/>
                <a:gd name="connsiteX234" fmla="*/ 76200 w 457200"/>
                <a:gd name="connsiteY234" fmla="*/ 65723 h 161925"/>
                <a:gd name="connsiteX235" fmla="*/ 74295 w 457200"/>
                <a:gd name="connsiteY235" fmla="*/ 68580 h 161925"/>
                <a:gd name="connsiteX236" fmla="*/ 71438 w 457200"/>
                <a:gd name="connsiteY236" fmla="*/ 66675 h 161925"/>
                <a:gd name="connsiteX237" fmla="*/ 73343 w 457200"/>
                <a:gd name="connsiteY237" fmla="*/ 63818 h 161925"/>
                <a:gd name="connsiteX238" fmla="*/ 76200 w 457200"/>
                <a:gd name="connsiteY238" fmla="*/ 65723 h 161925"/>
                <a:gd name="connsiteX239" fmla="*/ 76200 w 457200"/>
                <a:gd name="connsiteY239" fmla="*/ 65723 h 161925"/>
                <a:gd name="connsiteX240" fmla="*/ 400050 w 457200"/>
                <a:gd name="connsiteY240" fmla="*/ 75248 h 161925"/>
                <a:gd name="connsiteX241" fmla="*/ 397193 w 457200"/>
                <a:gd name="connsiteY241" fmla="*/ 77153 h 161925"/>
                <a:gd name="connsiteX242" fmla="*/ 395288 w 457200"/>
                <a:gd name="connsiteY242" fmla="*/ 74295 h 161925"/>
                <a:gd name="connsiteX243" fmla="*/ 398145 w 457200"/>
                <a:gd name="connsiteY243" fmla="*/ 72390 h 161925"/>
                <a:gd name="connsiteX244" fmla="*/ 400050 w 457200"/>
                <a:gd name="connsiteY244" fmla="*/ 75248 h 161925"/>
                <a:gd name="connsiteX245" fmla="*/ 400050 w 457200"/>
                <a:gd name="connsiteY245" fmla="*/ 75248 h 161925"/>
                <a:gd name="connsiteX246" fmla="*/ 107633 w 457200"/>
                <a:gd name="connsiteY246" fmla="*/ 69533 h 161925"/>
                <a:gd name="connsiteX247" fmla="*/ 104775 w 457200"/>
                <a:gd name="connsiteY247" fmla="*/ 72390 h 161925"/>
                <a:gd name="connsiteX248" fmla="*/ 101918 w 457200"/>
                <a:gd name="connsiteY248" fmla="*/ 69533 h 161925"/>
                <a:gd name="connsiteX249" fmla="*/ 104775 w 457200"/>
                <a:gd name="connsiteY249" fmla="*/ 67628 h 161925"/>
                <a:gd name="connsiteX250" fmla="*/ 107633 w 457200"/>
                <a:gd name="connsiteY250" fmla="*/ 69533 h 161925"/>
                <a:gd name="connsiteX251" fmla="*/ 107633 w 457200"/>
                <a:gd name="connsiteY251" fmla="*/ 69533 h 161925"/>
                <a:gd name="connsiteX252" fmla="*/ 83820 w 457200"/>
                <a:gd name="connsiteY252" fmla="*/ 73343 h 161925"/>
                <a:gd name="connsiteX253" fmla="*/ 81915 w 457200"/>
                <a:gd name="connsiteY253" fmla="*/ 76200 h 161925"/>
                <a:gd name="connsiteX254" fmla="*/ 79058 w 457200"/>
                <a:gd name="connsiteY254" fmla="*/ 73343 h 161925"/>
                <a:gd name="connsiteX255" fmla="*/ 80963 w 457200"/>
                <a:gd name="connsiteY255" fmla="*/ 70485 h 161925"/>
                <a:gd name="connsiteX256" fmla="*/ 83820 w 457200"/>
                <a:gd name="connsiteY256" fmla="*/ 73343 h 161925"/>
                <a:gd name="connsiteX257" fmla="*/ 83820 w 457200"/>
                <a:gd name="connsiteY257" fmla="*/ 73343 h 161925"/>
                <a:gd name="connsiteX258" fmla="*/ 405765 w 457200"/>
                <a:gd name="connsiteY258" fmla="*/ 84773 h 161925"/>
                <a:gd name="connsiteX259" fmla="*/ 402908 w 457200"/>
                <a:gd name="connsiteY259" fmla="*/ 86678 h 161925"/>
                <a:gd name="connsiteX260" fmla="*/ 401003 w 457200"/>
                <a:gd name="connsiteY260" fmla="*/ 83820 h 161925"/>
                <a:gd name="connsiteX261" fmla="*/ 403860 w 457200"/>
                <a:gd name="connsiteY261" fmla="*/ 81915 h 161925"/>
                <a:gd name="connsiteX262" fmla="*/ 405765 w 457200"/>
                <a:gd name="connsiteY262" fmla="*/ 84773 h 161925"/>
                <a:gd name="connsiteX263" fmla="*/ 405765 w 457200"/>
                <a:gd name="connsiteY263" fmla="*/ 84773 h 161925"/>
                <a:gd name="connsiteX264" fmla="*/ 100013 w 457200"/>
                <a:gd name="connsiteY264" fmla="*/ 77153 h 161925"/>
                <a:gd name="connsiteX265" fmla="*/ 97155 w 457200"/>
                <a:gd name="connsiteY265" fmla="*/ 80010 h 161925"/>
                <a:gd name="connsiteX266" fmla="*/ 95250 w 457200"/>
                <a:gd name="connsiteY266" fmla="*/ 77153 h 161925"/>
                <a:gd name="connsiteX267" fmla="*/ 98108 w 457200"/>
                <a:gd name="connsiteY267" fmla="*/ 74295 h 161925"/>
                <a:gd name="connsiteX268" fmla="*/ 100013 w 457200"/>
                <a:gd name="connsiteY268" fmla="*/ 77153 h 161925"/>
                <a:gd name="connsiteX269" fmla="*/ 100013 w 457200"/>
                <a:gd name="connsiteY269" fmla="*/ 77153 h 161925"/>
                <a:gd name="connsiteX270" fmla="*/ 92393 w 457200"/>
                <a:gd name="connsiteY270" fmla="*/ 80010 h 161925"/>
                <a:gd name="connsiteX271" fmla="*/ 89535 w 457200"/>
                <a:gd name="connsiteY271" fmla="*/ 82868 h 161925"/>
                <a:gd name="connsiteX272" fmla="*/ 86678 w 457200"/>
                <a:gd name="connsiteY272" fmla="*/ 80963 h 161925"/>
                <a:gd name="connsiteX273" fmla="*/ 88583 w 457200"/>
                <a:gd name="connsiteY273" fmla="*/ 78105 h 161925"/>
                <a:gd name="connsiteX274" fmla="*/ 92393 w 457200"/>
                <a:gd name="connsiteY274" fmla="*/ 80010 h 161925"/>
                <a:gd name="connsiteX275" fmla="*/ 92393 w 457200"/>
                <a:gd name="connsiteY275" fmla="*/ 80010 h 161925"/>
                <a:gd name="connsiteX276" fmla="*/ 412433 w 457200"/>
                <a:gd name="connsiteY276" fmla="*/ 93345 h 161925"/>
                <a:gd name="connsiteX277" fmla="*/ 409575 w 457200"/>
                <a:gd name="connsiteY277" fmla="*/ 95250 h 161925"/>
                <a:gd name="connsiteX278" fmla="*/ 407670 w 457200"/>
                <a:gd name="connsiteY278" fmla="*/ 92393 h 161925"/>
                <a:gd name="connsiteX279" fmla="*/ 410528 w 457200"/>
                <a:gd name="connsiteY279" fmla="*/ 90488 h 161925"/>
                <a:gd name="connsiteX280" fmla="*/ 412433 w 457200"/>
                <a:gd name="connsiteY280" fmla="*/ 93345 h 161925"/>
                <a:gd name="connsiteX281" fmla="*/ 412433 w 457200"/>
                <a:gd name="connsiteY281" fmla="*/ 93345 h 161925"/>
                <a:gd name="connsiteX282" fmla="*/ 418148 w 457200"/>
                <a:gd name="connsiteY282" fmla="*/ 101918 h 161925"/>
                <a:gd name="connsiteX283" fmla="*/ 415290 w 457200"/>
                <a:gd name="connsiteY283" fmla="*/ 103823 h 161925"/>
                <a:gd name="connsiteX284" fmla="*/ 413385 w 457200"/>
                <a:gd name="connsiteY284" fmla="*/ 100965 h 161925"/>
                <a:gd name="connsiteX285" fmla="*/ 416243 w 457200"/>
                <a:gd name="connsiteY285" fmla="*/ 99060 h 161925"/>
                <a:gd name="connsiteX286" fmla="*/ 418148 w 457200"/>
                <a:gd name="connsiteY286" fmla="*/ 101918 h 161925"/>
                <a:gd name="connsiteX287" fmla="*/ 418148 w 457200"/>
                <a:gd name="connsiteY287" fmla="*/ 101918 h 161925"/>
                <a:gd name="connsiteX288" fmla="*/ 423863 w 457200"/>
                <a:gd name="connsiteY288" fmla="*/ 110490 h 161925"/>
                <a:gd name="connsiteX289" fmla="*/ 421005 w 457200"/>
                <a:gd name="connsiteY289" fmla="*/ 112395 h 161925"/>
                <a:gd name="connsiteX290" fmla="*/ 419100 w 457200"/>
                <a:gd name="connsiteY290" fmla="*/ 109538 h 161925"/>
                <a:gd name="connsiteX291" fmla="*/ 421958 w 457200"/>
                <a:gd name="connsiteY291" fmla="*/ 107633 h 161925"/>
                <a:gd name="connsiteX292" fmla="*/ 423863 w 457200"/>
                <a:gd name="connsiteY292" fmla="*/ 110490 h 161925"/>
                <a:gd name="connsiteX293" fmla="*/ 423863 w 457200"/>
                <a:gd name="connsiteY293" fmla="*/ 110490 h 161925"/>
                <a:gd name="connsiteX294" fmla="*/ 430530 w 457200"/>
                <a:gd name="connsiteY294" fmla="*/ 119063 h 161925"/>
                <a:gd name="connsiteX295" fmla="*/ 427673 w 457200"/>
                <a:gd name="connsiteY295" fmla="*/ 120968 h 161925"/>
                <a:gd name="connsiteX296" fmla="*/ 425768 w 457200"/>
                <a:gd name="connsiteY296" fmla="*/ 118110 h 161925"/>
                <a:gd name="connsiteX297" fmla="*/ 428625 w 457200"/>
                <a:gd name="connsiteY297" fmla="*/ 116205 h 161925"/>
                <a:gd name="connsiteX298" fmla="*/ 430530 w 457200"/>
                <a:gd name="connsiteY298" fmla="*/ 119063 h 161925"/>
                <a:gd name="connsiteX299" fmla="*/ 430530 w 457200"/>
                <a:gd name="connsiteY299" fmla="*/ 119063 h 161925"/>
                <a:gd name="connsiteX300" fmla="*/ 436245 w 457200"/>
                <a:gd name="connsiteY300" fmla="*/ 128588 h 161925"/>
                <a:gd name="connsiteX301" fmla="*/ 433388 w 457200"/>
                <a:gd name="connsiteY301" fmla="*/ 130493 h 161925"/>
                <a:gd name="connsiteX302" fmla="*/ 431483 w 457200"/>
                <a:gd name="connsiteY302" fmla="*/ 127635 h 161925"/>
                <a:gd name="connsiteX303" fmla="*/ 434340 w 457200"/>
                <a:gd name="connsiteY303" fmla="*/ 125730 h 161925"/>
                <a:gd name="connsiteX304" fmla="*/ 436245 w 457200"/>
                <a:gd name="connsiteY304" fmla="*/ 128588 h 161925"/>
                <a:gd name="connsiteX305" fmla="*/ 436245 w 457200"/>
                <a:gd name="connsiteY305" fmla="*/ 128588 h 161925"/>
                <a:gd name="connsiteX306" fmla="*/ 441960 w 457200"/>
                <a:gd name="connsiteY306" fmla="*/ 137160 h 161925"/>
                <a:gd name="connsiteX307" fmla="*/ 439103 w 457200"/>
                <a:gd name="connsiteY307" fmla="*/ 139065 h 161925"/>
                <a:gd name="connsiteX308" fmla="*/ 437198 w 457200"/>
                <a:gd name="connsiteY308" fmla="*/ 136208 h 161925"/>
                <a:gd name="connsiteX309" fmla="*/ 440055 w 457200"/>
                <a:gd name="connsiteY309" fmla="*/ 134303 h 161925"/>
                <a:gd name="connsiteX310" fmla="*/ 441960 w 457200"/>
                <a:gd name="connsiteY310" fmla="*/ 137160 h 161925"/>
                <a:gd name="connsiteX311" fmla="*/ 441960 w 457200"/>
                <a:gd name="connsiteY311" fmla="*/ 137160 h 161925"/>
                <a:gd name="connsiteX312" fmla="*/ 448628 w 457200"/>
                <a:gd name="connsiteY312" fmla="*/ 145733 h 161925"/>
                <a:gd name="connsiteX313" fmla="*/ 445770 w 457200"/>
                <a:gd name="connsiteY313" fmla="*/ 147638 h 161925"/>
                <a:gd name="connsiteX314" fmla="*/ 443865 w 457200"/>
                <a:gd name="connsiteY314" fmla="*/ 144780 h 161925"/>
                <a:gd name="connsiteX315" fmla="*/ 446723 w 457200"/>
                <a:gd name="connsiteY315" fmla="*/ 142875 h 161925"/>
                <a:gd name="connsiteX316" fmla="*/ 448628 w 457200"/>
                <a:gd name="connsiteY316" fmla="*/ 145733 h 161925"/>
                <a:gd name="connsiteX317" fmla="*/ 448628 w 457200"/>
                <a:gd name="connsiteY317" fmla="*/ 145733 h 161925"/>
                <a:gd name="connsiteX318" fmla="*/ 454343 w 457200"/>
                <a:gd name="connsiteY318" fmla="*/ 154305 h 161925"/>
                <a:gd name="connsiteX319" fmla="*/ 451485 w 457200"/>
                <a:gd name="connsiteY319" fmla="*/ 156210 h 161925"/>
                <a:gd name="connsiteX320" fmla="*/ 449580 w 457200"/>
                <a:gd name="connsiteY320" fmla="*/ 153353 h 161925"/>
                <a:gd name="connsiteX321" fmla="*/ 452438 w 457200"/>
                <a:gd name="connsiteY321" fmla="*/ 151448 h 161925"/>
                <a:gd name="connsiteX322" fmla="*/ 454343 w 457200"/>
                <a:gd name="connsiteY322" fmla="*/ 154305 h 161925"/>
                <a:gd name="connsiteX323" fmla="*/ 454343 w 457200"/>
                <a:gd name="connsiteY323" fmla="*/ 154305 h 161925"/>
                <a:gd name="connsiteX324" fmla="*/ 460058 w 457200"/>
                <a:gd name="connsiteY324" fmla="*/ 162878 h 161925"/>
                <a:gd name="connsiteX325" fmla="*/ 457200 w 457200"/>
                <a:gd name="connsiteY325" fmla="*/ 164783 h 161925"/>
                <a:gd name="connsiteX326" fmla="*/ 455295 w 457200"/>
                <a:gd name="connsiteY326" fmla="*/ 161925 h 161925"/>
                <a:gd name="connsiteX327" fmla="*/ 458153 w 457200"/>
                <a:gd name="connsiteY327" fmla="*/ 160020 h 161925"/>
                <a:gd name="connsiteX328" fmla="*/ 460058 w 457200"/>
                <a:gd name="connsiteY328" fmla="*/ 162878 h 161925"/>
                <a:gd name="connsiteX329" fmla="*/ 460058 w 457200"/>
                <a:gd name="connsiteY329" fmla="*/ 16287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457200" h="161925">
                  <a:moveTo>
                    <a:pt x="4763" y="1905"/>
                  </a:moveTo>
                  <a:lnTo>
                    <a:pt x="2858" y="4763"/>
                  </a:lnTo>
                  <a:lnTo>
                    <a:pt x="0" y="2858"/>
                  </a:lnTo>
                  <a:lnTo>
                    <a:pt x="1905" y="0"/>
                  </a:lnTo>
                  <a:lnTo>
                    <a:pt x="4763" y="1905"/>
                  </a:lnTo>
                  <a:lnTo>
                    <a:pt x="4763" y="1905"/>
                  </a:lnTo>
                  <a:close/>
                  <a:moveTo>
                    <a:pt x="13335" y="9525"/>
                  </a:moveTo>
                  <a:lnTo>
                    <a:pt x="10478" y="12383"/>
                  </a:lnTo>
                  <a:lnTo>
                    <a:pt x="7620" y="9525"/>
                  </a:lnTo>
                  <a:lnTo>
                    <a:pt x="9525" y="6668"/>
                  </a:lnTo>
                  <a:lnTo>
                    <a:pt x="13335" y="9525"/>
                  </a:lnTo>
                  <a:lnTo>
                    <a:pt x="13335" y="9525"/>
                  </a:lnTo>
                  <a:close/>
                  <a:moveTo>
                    <a:pt x="20955" y="16193"/>
                  </a:moveTo>
                  <a:lnTo>
                    <a:pt x="18098" y="19050"/>
                  </a:lnTo>
                  <a:lnTo>
                    <a:pt x="16193" y="17145"/>
                  </a:lnTo>
                  <a:lnTo>
                    <a:pt x="18098" y="14288"/>
                  </a:lnTo>
                  <a:lnTo>
                    <a:pt x="20955" y="16193"/>
                  </a:lnTo>
                  <a:lnTo>
                    <a:pt x="20955" y="16193"/>
                  </a:lnTo>
                  <a:close/>
                  <a:moveTo>
                    <a:pt x="28575" y="23813"/>
                  </a:moveTo>
                  <a:lnTo>
                    <a:pt x="26670" y="26670"/>
                  </a:lnTo>
                  <a:lnTo>
                    <a:pt x="23813" y="23813"/>
                  </a:lnTo>
                  <a:lnTo>
                    <a:pt x="25718" y="20955"/>
                  </a:lnTo>
                  <a:lnTo>
                    <a:pt x="28575" y="23813"/>
                  </a:lnTo>
                  <a:lnTo>
                    <a:pt x="28575" y="23813"/>
                  </a:lnTo>
                  <a:close/>
                  <a:moveTo>
                    <a:pt x="154305" y="29528"/>
                  </a:moveTo>
                  <a:lnTo>
                    <a:pt x="154305" y="33338"/>
                  </a:lnTo>
                  <a:lnTo>
                    <a:pt x="150495" y="33338"/>
                  </a:lnTo>
                  <a:lnTo>
                    <a:pt x="150495" y="29528"/>
                  </a:lnTo>
                  <a:lnTo>
                    <a:pt x="154305" y="29528"/>
                  </a:lnTo>
                  <a:lnTo>
                    <a:pt x="154305" y="29528"/>
                  </a:lnTo>
                  <a:close/>
                  <a:moveTo>
                    <a:pt x="165735" y="29528"/>
                  </a:moveTo>
                  <a:lnTo>
                    <a:pt x="165735" y="33338"/>
                  </a:lnTo>
                  <a:lnTo>
                    <a:pt x="161925" y="33338"/>
                  </a:lnTo>
                  <a:lnTo>
                    <a:pt x="161925" y="29528"/>
                  </a:lnTo>
                  <a:lnTo>
                    <a:pt x="165735" y="29528"/>
                  </a:lnTo>
                  <a:lnTo>
                    <a:pt x="165735" y="29528"/>
                  </a:lnTo>
                  <a:close/>
                  <a:moveTo>
                    <a:pt x="176213" y="29528"/>
                  </a:moveTo>
                  <a:lnTo>
                    <a:pt x="176213" y="33338"/>
                  </a:lnTo>
                  <a:lnTo>
                    <a:pt x="172403" y="33338"/>
                  </a:lnTo>
                  <a:lnTo>
                    <a:pt x="172403" y="29528"/>
                  </a:lnTo>
                  <a:lnTo>
                    <a:pt x="176213" y="29528"/>
                  </a:lnTo>
                  <a:lnTo>
                    <a:pt x="176213" y="29528"/>
                  </a:lnTo>
                  <a:close/>
                  <a:moveTo>
                    <a:pt x="186690" y="29528"/>
                  </a:moveTo>
                  <a:lnTo>
                    <a:pt x="186690" y="33338"/>
                  </a:lnTo>
                  <a:lnTo>
                    <a:pt x="182880" y="33338"/>
                  </a:lnTo>
                  <a:lnTo>
                    <a:pt x="182880" y="29528"/>
                  </a:lnTo>
                  <a:lnTo>
                    <a:pt x="186690" y="29528"/>
                  </a:lnTo>
                  <a:lnTo>
                    <a:pt x="186690" y="29528"/>
                  </a:lnTo>
                  <a:close/>
                  <a:moveTo>
                    <a:pt x="197168" y="30480"/>
                  </a:moveTo>
                  <a:lnTo>
                    <a:pt x="197168" y="34290"/>
                  </a:lnTo>
                  <a:lnTo>
                    <a:pt x="193358" y="34290"/>
                  </a:lnTo>
                  <a:lnTo>
                    <a:pt x="193358" y="30480"/>
                  </a:lnTo>
                  <a:lnTo>
                    <a:pt x="197168" y="30480"/>
                  </a:lnTo>
                  <a:lnTo>
                    <a:pt x="197168" y="30480"/>
                  </a:lnTo>
                  <a:close/>
                  <a:moveTo>
                    <a:pt x="207645" y="30480"/>
                  </a:moveTo>
                  <a:lnTo>
                    <a:pt x="207645" y="34290"/>
                  </a:lnTo>
                  <a:lnTo>
                    <a:pt x="203835" y="34290"/>
                  </a:lnTo>
                  <a:lnTo>
                    <a:pt x="203835" y="30480"/>
                  </a:lnTo>
                  <a:lnTo>
                    <a:pt x="207645" y="30480"/>
                  </a:lnTo>
                  <a:lnTo>
                    <a:pt x="207645" y="30480"/>
                  </a:lnTo>
                  <a:close/>
                  <a:moveTo>
                    <a:pt x="218123" y="30480"/>
                  </a:moveTo>
                  <a:lnTo>
                    <a:pt x="218123" y="34290"/>
                  </a:lnTo>
                  <a:lnTo>
                    <a:pt x="214313" y="34290"/>
                  </a:lnTo>
                  <a:lnTo>
                    <a:pt x="214313" y="30480"/>
                  </a:lnTo>
                  <a:lnTo>
                    <a:pt x="218123" y="30480"/>
                  </a:lnTo>
                  <a:lnTo>
                    <a:pt x="218123" y="30480"/>
                  </a:lnTo>
                  <a:close/>
                  <a:moveTo>
                    <a:pt x="228600" y="30480"/>
                  </a:moveTo>
                  <a:lnTo>
                    <a:pt x="228600" y="34290"/>
                  </a:lnTo>
                  <a:lnTo>
                    <a:pt x="224790" y="34290"/>
                  </a:lnTo>
                  <a:lnTo>
                    <a:pt x="224790" y="30480"/>
                  </a:lnTo>
                  <a:lnTo>
                    <a:pt x="228600" y="30480"/>
                  </a:lnTo>
                  <a:lnTo>
                    <a:pt x="228600" y="30480"/>
                  </a:lnTo>
                  <a:close/>
                  <a:moveTo>
                    <a:pt x="240030" y="31433"/>
                  </a:moveTo>
                  <a:lnTo>
                    <a:pt x="240030" y="35243"/>
                  </a:lnTo>
                  <a:lnTo>
                    <a:pt x="236220" y="35243"/>
                  </a:lnTo>
                  <a:lnTo>
                    <a:pt x="236220" y="31433"/>
                  </a:lnTo>
                  <a:lnTo>
                    <a:pt x="240030" y="31433"/>
                  </a:lnTo>
                  <a:lnTo>
                    <a:pt x="240030" y="31433"/>
                  </a:lnTo>
                  <a:close/>
                  <a:moveTo>
                    <a:pt x="250508" y="31433"/>
                  </a:moveTo>
                  <a:lnTo>
                    <a:pt x="250508" y="35243"/>
                  </a:lnTo>
                  <a:lnTo>
                    <a:pt x="246698" y="35243"/>
                  </a:lnTo>
                  <a:lnTo>
                    <a:pt x="246698" y="31433"/>
                  </a:lnTo>
                  <a:lnTo>
                    <a:pt x="250508" y="31433"/>
                  </a:lnTo>
                  <a:lnTo>
                    <a:pt x="250508" y="31433"/>
                  </a:lnTo>
                  <a:close/>
                  <a:moveTo>
                    <a:pt x="260985" y="31433"/>
                  </a:moveTo>
                  <a:lnTo>
                    <a:pt x="260985" y="35243"/>
                  </a:lnTo>
                  <a:lnTo>
                    <a:pt x="257175" y="35243"/>
                  </a:lnTo>
                  <a:lnTo>
                    <a:pt x="257175" y="31433"/>
                  </a:lnTo>
                  <a:lnTo>
                    <a:pt x="260985" y="31433"/>
                  </a:lnTo>
                  <a:lnTo>
                    <a:pt x="260985" y="31433"/>
                  </a:lnTo>
                  <a:close/>
                  <a:moveTo>
                    <a:pt x="271463" y="32385"/>
                  </a:moveTo>
                  <a:lnTo>
                    <a:pt x="271463" y="36195"/>
                  </a:lnTo>
                  <a:lnTo>
                    <a:pt x="267653" y="36195"/>
                  </a:lnTo>
                  <a:lnTo>
                    <a:pt x="267653" y="32385"/>
                  </a:lnTo>
                  <a:lnTo>
                    <a:pt x="271463" y="32385"/>
                  </a:lnTo>
                  <a:lnTo>
                    <a:pt x="271463" y="32385"/>
                  </a:lnTo>
                  <a:close/>
                  <a:moveTo>
                    <a:pt x="281940" y="32385"/>
                  </a:moveTo>
                  <a:lnTo>
                    <a:pt x="281940" y="36195"/>
                  </a:lnTo>
                  <a:lnTo>
                    <a:pt x="278130" y="36195"/>
                  </a:lnTo>
                  <a:lnTo>
                    <a:pt x="278130" y="32385"/>
                  </a:lnTo>
                  <a:lnTo>
                    <a:pt x="281940" y="32385"/>
                  </a:lnTo>
                  <a:lnTo>
                    <a:pt x="281940" y="32385"/>
                  </a:lnTo>
                  <a:close/>
                  <a:moveTo>
                    <a:pt x="292418" y="32385"/>
                  </a:moveTo>
                  <a:lnTo>
                    <a:pt x="292418" y="36195"/>
                  </a:lnTo>
                  <a:lnTo>
                    <a:pt x="288608" y="36195"/>
                  </a:lnTo>
                  <a:lnTo>
                    <a:pt x="288608" y="32385"/>
                  </a:lnTo>
                  <a:lnTo>
                    <a:pt x="292418" y="32385"/>
                  </a:lnTo>
                  <a:lnTo>
                    <a:pt x="292418" y="32385"/>
                  </a:lnTo>
                  <a:close/>
                  <a:moveTo>
                    <a:pt x="302895" y="32385"/>
                  </a:moveTo>
                  <a:lnTo>
                    <a:pt x="302895" y="36195"/>
                  </a:lnTo>
                  <a:lnTo>
                    <a:pt x="299085" y="36195"/>
                  </a:lnTo>
                  <a:lnTo>
                    <a:pt x="299085" y="32385"/>
                  </a:lnTo>
                  <a:lnTo>
                    <a:pt x="302895" y="32385"/>
                  </a:lnTo>
                  <a:lnTo>
                    <a:pt x="302895" y="32385"/>
                  </a:lnTo>
                  <a:close/>
                  <a:moveTo>
                    <a:pt x="314325" y="33338"/>
                  </a:moveTo>
                  <a:lnTo>
                    <a:pt x="314325" y="37148"/>
                  </a:lnTo>
                  <a:lnTo>
                    <a:pt x="310515" y="37148"/>
                  </a:lnTo>
                  <a:lnTo>
                    <a:pt x="310515" y="33338"/>
                  </a:lnTo>
                  <a:lnTo>
                    <a:pt x="314325" y="33338"/>
                  </a:lnTo>
                  <a:lnTo>
                    <a:pt x="314325" y="33338"/>
                  </a:lnTo>
                  <a:close/>
                  <a:moveTo>
                    <a:pt x="324803" y="33338"/>
                  </a:moveTo>
                  <a:lnTo>
                    <a:pt x="324803" y="37148"/>
                  </a:lnTo>
                  <a:lnTo>
                    <a:pt x="320993" y="37148"/>
                  </a:lnTo>
                  <a:lnTo>
                    <a:pt x="320993" y="33338"/>
                  </a:lnTo>
                  <a:lnTo>
                    <a:pt x="324803" y="33338"/>
                  </a:lnTo>
                  <a:lnTo>
                    <a:pt x="324803" y="33338"/>
                  </a:lnTo>
                  <a:close/>
                  <a:moveTo>
                    <a:pt x="335280" y="33338"/>
                  </a:moveTo>
                  <a:lnTo>
                    <a:pt x="335280" y="37148"/>
                  </a:lnTo>
                  <a:lnTo>
                    <a:pt x="331470" y="37148"/>
                  </a:lnTo>
                  <a:lnTo>
                    <a:pt x="331470" y="33338"/>
                  </a:lnTo>
                  <a:lnTo>
                    <a:pt x="335280" y="33338"/>
                  </a:lnTo>
                  <a:lnTo>
                    <a:pt x="335280" y="33338"/>
                  </a:lnTo>
                  <a:close/>
                  <a:moveTo>
                    <a:pt x="345758" y="33338"/>
                  </a:moveTo>
                  <a:lnTo>
                    <a:pt x="345758" y="37148"/>
                  </a:lnTo>
                  <a:lnTo>
                    <a:pt x="341948" y="37148"/>
                  </a:lnTo>
                  <a:lnTo>
                    <a:pt x="341948" y="33338"/>
                  </a:lnTo>
                  <a:lnTo>
                    <a:pt x="345758" y="33338"/>
                  </a:lnTo>
                  <a:lnTo>
                    <a:pt x="345758" y="33338"/>
                  </a:lnTo>
                  <a:close/>
                  <a:moveTo>
                    <a:pt x="356235" y="34290"/>
                  </a:moveTo>
                  <a:lnTo>
                    <a:pt x="356235" y="38100"/>
                  </a:lnTo>
                  <a:lnTo>
                    <a:pt x="352425" y="38100"/>
                  </a:lnTo>
                  <a:lnTo>
                    <a:pt x="352425" y="34290"/>
                  </a:lnTo>
                  <a:lnTo>
                    <a:pt x="356235" y="34290"/>
                  </a:lnTo>
                  <a:lnTo>
                    <a:pt x="356235" y="34290"/>
                  </a:lnTo>
                  <a:close/>
                  <a:moveTo>
                    <a:pt x="366713" y="34290"/>
                  </a:moveTo>
                  <a:lnTo>
                    <a:pt x="366713" y="38100"/>
                  </a:lnTo>
                  <a:lnTo>
                    <a:pt x="362903" y="38100"/>
                  </a:lnTo>
                  <a:lnTo>
                    <a:pt x="362903" y="34290"/>
                  </a:lnTo>
                  <a:lnTo>
                    <a:pt x="366713" y="34290"/>
                  </a:lnTo>
                  <a:lnTo>
                    <a:pt x="366713" y="34290"/>
                  </a:lnTo>
                  <a:close/>
                  <a:moveTo>
                    <a:pt x="145733" y="33338"/>
                  </a:moveTo>
                  <a:lnTo>
                    <a:pt x="142875" y="36195"/>
                  </a:lnTo>
                  <a:lnTo>
                    <a:pt x="140018" y="33338"/>
                  </a:lnTo>
                  <a:lnTo>
                    <a:pt x="142875" y="30480"/>
                  </a:lnTo>
                  <a:lnTo>
                    <a:pt x="145733" y="33338"/>
                  </a:lnTo>
                  <a:lnTo>
                    <a:pt x="145733" y="33338"/>
                  </a:lnTo>
                  <a:close/>
                  <a:moveTo>
                    <a:pt x="36195" y="30480"/>
                  </a:moveTo>
                  <a:lnTo>
                    <a:pt x="34290" y="33338"/>
                  </a:lnTo>
                  <a:lnTo>
                    <a:pt x="31433" y="30480"/>
                  </a:lnTo>
                  <a:lnTo>
                    <a:pt x="34290" y="28575"/>
                  </a:lnTo>
                  <a:lnTo>
                    <a:pt x="36195" y="30480"/>
                  </a:lnTo>
                  <a:lnTo>
                    <a:pt x="36195" y="30480"/>
                  </a:lnTo>
                  <a:close/>
                  <a:moveTo>
                    <a:pt x="376238" y="40958"/>
                  </a:moveTo>
                  <a:lnTo>
                    <a:pt x="373380" y="42863"/>
                  </a:lnTo>
                  <a:lnTo>
                    <a:pt x="371475" y="40005"/>
                  </a:lnTo>
                  <a:lnTo>
                    <a:pt x="374333" y="38100"/>
                  </a:lnTo>
                  <a:lnTo>
                    <a:pt x="376238" y="40958"/>
                  </a:lnTo>
                  <a:lnTo>
                    <a:pt x="376238" y="40958"/>
                  </a:lnTo>
                  <a:close/>
                  <a:moveTo>
                    <a:pt x="44768" y="38100"/>
                  </a:moveTo>
                  <a:lnTo>
                    <a:pt x="41910" y="40005"/>
                  </a:lnTo>
                  <a:lnTo>
                    <a:pt x="40005" y="38100"/>
                  </a:lnTo>
                  <a:lnTo>
                    <a:pt x="41910" y="35243"/>
                  </a:lnTo>
                  <a:lnTo>
                    <a:pt x="44768" y="38100"/>
                  </a:lnTo>
                  <a:lnTo>
                    <a:pt x="44768" y="38100"/>
                  </a:lnTo>
                  <a:close/>
                  <a:moveTo>
                    <a:pt x="138113" y="40958"/>
                  </a:moveTo>
                  <a:lnTo>
                    <a:pt x="135255" y="43815"/>
                  </a:lnTo>
                  <a:lnTo>
                    <a:pt x="133350" y="40958"/>
                  </a:lnTo>
                  <a:lnTo>
                    <a:pt x="136208" y="38100"/>
                  </a:lnTo>
                  <a:lnTo>
                    <a:pt x="138113" y="40958"/>
                  </a:lnTo>
                  <a:lnTo>
                    <a:pt x="138113" y="40958"/>
                  </a:lnTo>
                  <a:close/>
                  <a:moveTo>
                    <a:pt x="381953" y="49530"/>
                  </a:moveTo>
                  <a:lnTo>
                    <a:pt x="379095" y="51435"/>
                  </a:lnTo>
                  <a:lnTo>
                    <a:pt x="377190" y="48578"/>
                  </a:lnTo>
                  <a:lnTo>
                    <a:pt x="380048" y="46673"/>
                  </a:lnTo>
                  <a:lnTo>
                    <a:pt x="381953" y="49530"/>
                  </a:lnTo>
                  <a:lnTo>
                    <a:pt x="381953" y="49530"/>
                  </a:lnTo>
                  <a:close/>
                  <a:moveTo>
                    <a:pt x="52388" y="44768"/>
                  </a:moveTo>
                  <a:lnTo>
                    <a:pt x="50483" y="47625"/>
                  </a:lnTo>
                  <a:lnTo>
                    <a:pt x="47625" y="44768"/>
                  </a:lnTo>
                  <a:lnTo>
                    <a:pt x="49530" y="41910"/>
                  </a:lnTo>
                  <a:lnTo>
                    <a:pt x="52388" y="44768"/>
                  </a:lnTo>
                  <a:lnTo>
                    <a:pt x="52388" y="44768"/>
                  </a:lnTo>
                  <a:close/>
                  <a:moveTo>
                    <a:pt x="130493" y="47625"/>
                  </a:moveTo>
                  <a:lnTo>
                    <a:pt x="127635" y="50483"/>
                  </a:lnTo>
                  <a:lnTo>
                    <a:pt x="125730" y="47625"/>
                  </a:lnTo>
                  <a:lnTo>
                    <a:pt x="128588" y="44768"/>
                  </a:lnTo>
                  <a:lnTo>
                    <a:pt x="130493" y="47625"/>
                  </a:lnTo>
                  <a:lnTo>
                    <a:pt x="130493" y="47625"/>
                  </a:lnTo>
                  <a:close/>
                  <a:moveTo>
                    <a:pt x="388620" y="58103"/>
                  </a:moveTo>
                  <a:lnTo>
                    <a:pt x="385763" y="60008"/>
                  </a:lnTo>
                  <a:lnTo>
                    <a:pt x="382905" y="57150"/>
                  </a:lnTo>
                  <a:lnTo>
                    <a:pt x="385763" y="55245"/>
                  </a:lnTo>
                  <a:lnTo>
                    <a:pt x="388620" y="58103"/>
                  </a:lnTo>
                  <a:lnTo>
                    <a:pt x="388620" y="58103"/>
                  </a:lnTo>
                  <a:close/>
                  <a:moveTo>
                    <a:pt x="60008" y="51435"/>
                  </a:moveTo>
                  <a:lnTo>
                    <a:pt x="58103" y="54293"/>
                  </a:lnTo>
                  <a:lnTo>
                    <a:pt x="55245" y="52388"/>
                  </a:lnTo>
                  <a:lnTo>
                    <a:pt x="57150" y="49530"/>
                  </a:lnTo>
                  <a:lnTo>
                    <a:pt x="60008" y="51435"/>
                  </a:lnTo>
                  <a:lnTo>
                    <a:pt x="60008" y="51435"/>
                  </a:lnTo>
                  <a:close/>
                  <a:moveTo>
                    <a:pt x="122873" y="55245"/>
                  </a:moveTo>
                  <a:lnTo>
                    <a:pt x="120015" y="58103"/>
                  </a:lnTo>
                  <a:lnTo>
                    <a:pt x="117158" y="55245"/>
                  </a:lnTo>
                  <a:lnTo>
                    <a:pt x="120015" y="52388"/>
                  </a:lnTo>
                  <a:lnTo>
                    <a:pt x="122873" y="55245"/>
                  </a:lnTo>
                  <a:lnTo>
                    <a:pt x="122873" y="55245"/>
                  </a:lnTo>
                  <a:close/>
                  <a:moveTo>
                    <a:pt x="394335" y="66675"/>
                  </a:moveTo>
                  <a:lnTo>
                    <a:pt x="391478" y="68580"/>
                  </a:lnTo>
                  <a:lnTo>
                    <a:pt x="389573" y="65723"/>
                  </a:lnTo>
                  <a:lnTo>
                    <a:pt x="392430" y="63818"/>
                  </a:lnTo>
                  <a:lnTo>
                    <a:pt x="394335" y="66675"/>
                  </a:lnTo>
                  <a:lnTo>
                    <a:pt x="394335" y="66675"/>
                  </a:lnTo>
                  <a:close/>
                  <a:moveTo>
                    <a:pt x="68580" y="59055"/>
                  </a:moveTo>
                  <a:lnTo>
                    <a:pt x="65723" y="61913"/>
                  </a:lnTo>
                  <a:lnTo>
                    <a:pt x="62865" y="59055"/>
                  </a:lnTo>
                  <a:lnTo>
                    <a:pt x="64770" y="56198"/>
                  </a:lnTo>
                  <a:lnTo>
                    <a:pt x="68580" y="59055"/>
                  </a:lnTo>
                  <a:lnTo>
                    <a:pt x="68580" y="59055"/>
                  </a:lnTo>
                  <a:close/>
                  <a:moveTo>
                    <a:pt x="115253" y="62865"/>
                  </a:moveTo>
                  <a:lnTo>
                    <a:pt x="112395" y="65723"/>
                  </a:lnTo>
                  <a:lnTo>
                    <a:pt x="109538" y="62865"/>
                  </a:lnTo>
                  <a:lnTo>
                    <a:pt x="112395" y="60008"/>
                  </a:lnTo>
                  <a:lnTo>
                    <a:pt x="115253" y="62865"/>
                  </a:lnTo>
                  <a:lnTo>
                    <a:pt x="115253" y="62865"/>
                  </a:lnTo>
                  <a:close/>
                  <a:moveTo>
                    <a:pt x="76200" y="65723"/>
                  </a:moveTo>
                  <a:lnTo>
                    <a:pt x="74295" y="68580"/>
                  </a:lnTo>
                  <a:lnTo>
                    <a:pt x="71438" y="66675"/>
                  </a:lnTo>
                  <a:lnTo>
                    <a:pt x="73343" y="63818"/>
                  </a:lnTo>
                  <a:lnTo>
                    <a:pt x="76200" y="65723"/>
                  </a:lnTo>
                  <a:lnTo>
                    <a:pt x="76200" y="65723"/>
                  </a:lnTo>
                  <a:close/>
                  <a:moveTo>
                    <a:pt x="400050" y="75248"/>
                  </a:moveTo>
                  <a:lnTo>
                    <a:pt x="397193" y="77153"/>
                  </a:lnTo>
                  <a:lnTo>
                    <a:pt x="395288" y="74295"/>
                  </a:lnTo>
                  <a:lnTo>
                    <a:pt x="398145" y="72390"/>
                  </a:lnTo>
                  <a:lnTo>
                    <a:pt x="400050" y="75248"/>
                  </a:lnTo>
                  <a:lnTo>
                    <a:pt x="400050" y="75248"/>
                  </a:lnTo>
                  <a:close/>
                  <a:moveTo>
                    <a:pt x="107633" y="69533"/>
                  </a:moveTo>
                  <a:lnTo>
                    <a:pt x="104775" y="72390"/>
                  </a:lnTo>
                  <a:lnTo>
                    <a:pt x="101918" y="69533"/>
                  </a:lnTo>
                  <a:lnTo>
                    <a:pt x="104775" y="67628"/>
                  </a:lnTo>
                  <a:lnTo>
                    <a:pt x="107633" y="69533"/>
                  </a:lnTo>
                  <a:lnTo>
                    <a:pt x="107633" y="69533"/>
                  </a:lnTo>
                  <a:close/>
                  <a:moveTo>
                    <a:pt x="83820" y="73343"/>
                  </a:moveTo>
                  <a:lnTo>
                    <a:pt x="81915" y="76200"/>
                  </a:lnTo>
                  <a:lnTo>
                    <a:pt x="79058" y="73343"/>
                  </a:lnTo>
                  <a:lnTo>
                    <a:pt x="80963" y="70485"/>
                  </a:lnTo>
                  <a:lnTo>
                    <a:pt x="83820" y="73343"/>
                  </a:lnTo>
                  <a:lnTo>
                    <a:pt x="83820" y="73343"/>
                  </a:lnTo>
                  <a:close/>
                  <a:moveTo>
                    <a:pt x="405765" y="84773"/>
                  </a:moveTo>
                  <a:lnTo>
                    <a:pt x="402908" y="86678"/>
                  </a:lnTo>
                  <a:lnTo>
                    <a:pt x="401003" y="83820"/>
                  </a:lnTo>
                  <a:lnTo>
                    <a:pt x="403860" y="81915"/>
                  </a:lnTo>
                  <a:lnTo>
                    <a:pt x="405765" y="84773"/>
                  </a:lnTo>
                  <a:lnTo>
                    <a:pt x="405765" y="84773"/>
                  </a:lnTo>
                  <a:close/>
                  <a:moveTo>
                    <a:pt x="100013" y="77153"/>
                  </a:moveTo>
                  <a:lnTo>
                    <a:pt x="97155" y="80010"/>
                  </a:lnTo>
                  <a:lnTo>
                    <a:pt x="95250" y="77153"/>
                  </a:lnTo>
                  <a:lnTo>
                    <a:pt x="98108" y="74295"/>
                  </a:lnTo>
                  <a:lnTo>
                    <a:pt x="100013" y="77153"/>
                  </a:lnTo>
                  <a:lnTo>
                    <a:pt x="100013" y="77153"/>
                  </a:lnTo>
                  <a:close/>
                  <a:moveTo>
                    <a:pt x="92393" y="80010"/>
                  </a:moveTo>
                  <a:lnTo>
                    <a:pt x="89535" y="82868"/>
                  </a:lnTo>
                  <a:lnTo>
                    <a:pt x="86678" y="80963"/>
                  </a:lnTo>
                  <a:lnTo>
                    <a:pt x="88583" y="78105"/>
                  </a:lnTo>
                  <a:lnTo>
                    <a:pt x="92393" y="80010"/>
                  </a:lnTo>
                  <a:lnTo>
                    <a:pt x="92393" y="80010"/>
                  </a:lnTo>
                  <a:close/>
                  <a:moveTo>
                    <a:pt x="412433" y="93345"/>
                  </a:moveTo>
                  <a:lnTo>
                    <a:pt x="409575" y="95250"/>
                  </a:lnTo>
                  <a:lnTo>
                    <a:pt x="407670" y="92393"/>
                  </a:lnTo>
                  <a:lnTo>
                    <a:pt x="410528" y="90488"/>
                  </a:lnTo>
                  <a:lnTo>
                    <a:pt x="412433" y="93345"/>
                  </a:lnTo>
                  <a:lnTo>
                    <a:pt x="412433" y="93345"/>
                  </a:lnTo>
                  <a:close/>
                  <a:moveTo>
                    <a:pt x="418148" y="101918"/>
                  </a:moveTo>
                  <a:lnTo>
                    <a:pt x="415290" y="103823"/>
                  </a:lnTo>
                  <a:lnTo>
                    <a:pt x="413385" y="100965"/>
                  </a:lnTo>
                  <a:lnTo>
                    <a:pt x="416243" y="99060"/>
                  </a:lnTo>
                  <a:lnTo>
                    <a:pt x="418148" y="101918"/>
                  </a:lnTo>
                  <a:lnTo>
                    <a:pt x="418148" y="101918"/>
                  </a:lnTo>
                  <a:close/>
                  <a:moveTo>
                    <a:pt x="423863" y="110490"/>
                  </a:moveTo>
                  <a:lnTo>
                    <a:pt x="421005" y="112395"/>
                  </a:lnTo>
                  <a:lnTo>
                    <a:pt x="419100" y="109538"/>
                  </a:lnTo>
                  <a:lnTo>
                    <a:pt x="421958" y="107633"/>
                  </a:lnTo>
                  <a:lnTo>
                    <a:pt x="423863" y="110490"/>
                  </a:lnTo>
                  <a:lnTo>
                    <a:pt x="423863" y="110490"/>
                  </a:lnTo>
                  <a:close/>
                  <a:moveTo>
                    <a:pt x="430530" y="119063"/>
                  </a:moveTo>
                  <a:lnTo>
                    <a:pt x="427673" y="120968"/>
                  </a:lnTo>
                  <a:lnTo>
                    <a:pt x="425768" y="118110"/>
                  </a:lnTo>
                  <a:lnTo>
                    <a:pt x="428625" y="116205"/>
                  </a:lnTo>
                  <a:lnTo>
                    <a:pt x="430530" y="119063"/>
                  </a:lnTo>
                  <a:lnTo>
                    <a:pt x="430530" y="119063"/>
                  </a:lnTo>
                  <a:close/>
                  <a:moveTo>
                    <a:pt x="436245" y="128588"/>
                  </a:moveTo>
                  <a:lnTo>
                    <a:pt x="433388" y="130493"/>
                  </a:lnTo>
                  <a:lnTo>
                    <a:pt x="431483" y="127635"/>
                  </a:lnTo>
                  <a:lnTo>
                    <a:pt x="434340" y="125730"/>
                  </a:lnTo>
                  <a:lnTo>
                    <a:pt x="436245" y="128588"/>
                  </a:lnTo>
                  <a:lnTo>
                    <a:pt x="436245" y="128588"/>
                  </a:lnTo>
                  <a:close/>
                  <a:moveTo>
                    <a:pt x="441960" y="137160"/>
                  </a:moveTo>
                  <a:lnTo>
                    <a:pt x="439103" y="139065"/>
                  </a:lnTo>
                  <a:lnTo>
                    <a:pt x="437198" y="136208"/>
                  </a:lnTo>
                  <a:lnTo>
                    <a:pt x="440055" y="134303"/>
                  </a:lnTo>
                  <a:lnTo>
                    <a:pt x="441960" y="137160"/>
                  </a:lnTo>
                  <a:lnTo>
                    <a:pt x="441960" y="137160"/>
                  </a:lnTo>
                  <a:close/>
                  <a:moveTo>
                    <a:pt x="448628" y="145733"/>
                  </a:moveTo>
                  <a:lnTo>
                    <a:pt x="445770" y="147638"/>
                  </a:lnTo>
                  <a:lnTo>
                    <a:pt x="443865" y="144780"/>
                  </a:lnTo>
                  <a:lnTo>
                    <a:pt x="446723" y="142875"/>
                  </a:lnTo>
                  <a:lnTo>
                    <a:pt x="448628" y="145733"/>
                  </a:lnTo>
                  <a:lnTo>
                    <a:pt x="448628" y="145733"/>
                  </a:lnTo>
                  <a:close/>
                  <a:moveTo>
                    <a:pt x="454343" y="154305"/>
                  </a:moveTo>
                  <a:lnTo>
                    <a:pt x="451485" y="156210"/>
                  </a:lnTo>
                  <a:lnTo>
                    <a:pt x="449580" y="153353"/>
                  </a:lnTo>
                  <a:lnTo>
                    <a:pt x="452438" y="151448"/>
                  </a:lnTo>
                  <a:lnTo>
                    <a:pt x="454343" y="154305"/>
                  </a:lnTo>
                  <a:lnTo>
                    <a:pt x="454343" y="154305"/>
                  </a:lnTo>
                  <a:close/>
                  <a:moveTo>
                    <a:pt x="460058" y="162878"/>
                  </a:moveTo>
                  <a:lnTo>
                    <a:pt x="457200" y="164783"/>
                  </a:lnTo>
                  <a:lnTo>
                    <a:pt x="455295" y="161925"/>
                  </a:lnTo>
                  <a:lnTo>
                    <a:pt x="458153" y="160020"/>
                  </a:lnTo>
                  <a:lnTo>
                    <a:pt x="460058" y="162878"/>
                  </a:lnTo>
                  <a:lnTo>
                    <a:pt x="460058" y="162878"/>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9" name="Freeform: Shape 208">
              <a:extLst>
                <a:ext uri="{FF2B5EF4-FFF2-40B4-BE49-F238E27FC236}">
                  <a16:creationId xmlns:a16="http://schemas.microsoft.com/office/drawing/2014/main" id="{836569CF-004A-4DE9-A440-D88F1ECF104D}"/>
                </a:ext>
              </a:extLst>
            </p:cNvPr>
            <p:cNvSpPr/>
            <p:nvPr/>
          </p:nvSpPr>
          <p:spPr>
            <a:xfrm>
              <a:off x="5024322" y="3973919"/>
              <a:ext cx="66675" cy="85725"/>
            </a:xfrm>
            <a:custGeom>
              <a:avLst/>
              <a:gdLst>
                <a:gd name="connsiteX0" fmla="*/ 41073 w 66675"/>
                <a:gd name="connsiteY0" fmla="*/ 94208 h 85725"/>
                <a:gd name="connsiteX1" fmla="*/ 20118 w 66675"/>
                <a:gd name="connsiteY1" fmla="*/ 92303 h 85725"/>
                <a:gd name="connsiteX2" fmla="*/ 6783 w 66675"/>
                <a:gd name="connsiteY2" fmla="*/ 53251 h 85725"/>
                <a:gd name="connsiteX3" fmla="*/ 27738 w 66675"/>
                <a:gd name="connsiteY3" fmla="*/ 5626 h 85725"/>
                <a:gd name="connsiteX4" fmla="*/ 73458 w 66675"/>
                <a:gd name="connsiteY4" fmla="*/ 3721 h 85725"/>
                <a:gd name="connsiteX5" fmla="*/ 68695 w 66675"/>
                <a:gd name="connsiteY5" fmla="*/ 47536 h 85725"/>
                <a:gd name="connsiteX6" fmla="*/ 41073 w 66675"/>
                <a:gd name="connsiteY6" fmla="*/ 9420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85725">
                  <a:moveTo>
                    <a:pt x="41073" y="94208"/>
                  </a:moveTo>
                  <a:lnTo>
                    <a:pt x="20118" y="92303"/>
                  </a:lnTo>
                  <a:cubicBezTo>
                    <a:pt x="20118" y="92303"/>
                    <a:pt x="-14172" y="83731"/>
                    <a:pt x="6783" y="53251"/>
                  </a:cubicBezTo>
                  <a:cubicBezTo>
                    <a:pt x="20118" y="35153"/>
                    <a:pt x="22975" y="23723"/>
                    <a:pt x="27738" y="5626"/>
                  </a:cubicBezTo>
                  <a:cubicBezTo>
                    <a:pt x="31548" y="-5804"/>
                    <a:pt x="73458" y="3721"/>
                    <a:pt x="73458" y="3721"/>
                  </a:cubicBezTo>
                  <a:cubicBezTo>
                    <a:pt x="73458" y="3721"/>
                    <a:pt x="64885" y="35153"/>
                    <a:pt x="68695" y="47536"/>
                  </a:cubicBezTo>
                  <a:cubicBezTo>
                    <a:pt x="83935" y="98018"/>
                    <a:pt x="41073" y="94208"/>
                    <a:pt x="41073" y="94208"/>
                  </a:cubicBez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0" name="Freeform: Shape 209">
              <a:extLst>
                <a:ext uri="{FF2B5EF4-FFF2-40B4-BE49-F238E27FC236}">
                  <a16:creationId xmlns:a16="http://schemas.microsoft.com/office/drawing/2014/main" id="{45244C44-92DE-4B8E-B4D6-FBD641BF2986}"/>
                </a:ext>
              </a:extLst>
            </p:cNvPr>
            <p:cNvSpPr/>
            <p:nvPr/>
          </p:nvSpPr>
          <p:spPr>
            <a:xfrm>
              <a:off x="5168724" y="3953261"/>
              <a:ext cx="114300" cy="85725"/>
            </a:xfrm>
            <a:custGeom>
              <a:avLst/>
              <a:gdLst>
                <a:gd name="connsiteX0" fmla="*/ 57644 w 114300"/>
                <a:gd name="connsiteY0" fmla="*/ 566 h 85725"/>
                <a:gd name="connsiteX1" fmla="*/ 82409 w 114300"/>
                <a:gd name="connsiteY1" fmla="*/ 49144 h 85725"/>
                <a:gd name="connsiteX2" fmla="*/ 117651 w 114300"/>
                <a:gd name="connsiteY2" fmla="*/ 79624 h 85725"/>
                <a:gd name="connsiteX3" fmla="*/ 71931 w 114300"/>
                <a:gd name="connsiteY3" fmla="*/ 92006 h 85725"/>
                <a:gd name="connsiteX4" fmla="*/ 9066 w 114300"/>
                <a:gd name="connsiteY4" fmla="*/ 72956 h 85725"/>
                <a:gd name="connsiteX5" fmla="*/ 5256 w 114300"/>
                <a:gd name="connsiteY5" fmla="*/ 13901 h 85725"/>
                <a:gd name="connsiteX6" fmla="*/ 57644 w 114300"/>
                <a:gd name="connsiteY6" fmla="*/ 56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85725">
                  <a:moveTo>
                    <a:pt x="57644" y="566"/>
                  </a:moveTo>
                  <a:cubicBezTo>
                    <a:pt x="62406" y="19616"/>
                    <a:pt x="50976" y="38666"/>
                    <a:pt x="82409" y="49144"/>
                  </a:cubicBezTo>
                  <a:cubicBezTo>
                    <a:pt x="96696" y="53906"/>
                    <a:pt x="120509" y="64384"/>
                    <a:pt x="117651" y="79624"/>
                  </a:cubicBezTo>
                  <a:cubicBezTo>
                    <a:pt x="114794" y="99626"/>
                    <a:pt x="71931" y="92006"/>
                    <a:pt x="71931" y="92006"/>
                  </a:cubicBezTo>
                  <a:cubicBezTo>
                    <a:pt x="71931" y="92006"/>
                    <a:pt x="23354" y="72956"/>
                    <a:pt x="9066" y="72956"/>
                  </a:cubicBezTo>
                  <a:cubicBezTo>
                    <a:pt x="-5221" y="72956"/>
                    <a:pt x="494" y="33904"/>
                    <a:pt x="5256" y="13901"/>
                  </a:cubicBezTo>
                  <a:cubicBezTo>
                    <a:pt x="10019" y="-4196"/>
                    <a:pt x="57644" y="566"/>
                    <a:pt x="57644" y="56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1" name="Freeform: Shape 210">
              <a:extLst>
                <a:ext uri="{FF2B5EF4-FFF2-40B4-BE49-F238E27FC236}">
                  <a16:creationId xmlns:a16="http://schemas.microsoft.com/office/drawing/2014/main" id="{0F0CE2D9-45CB-4BAD-9032-C5258FE1C218}"/>
                </a:ext>
              </a:extLst>
            </p:cNvPr>
            <p:cNvSpPr/>
            <p:nvPr/>
          </p:nvSpPr>
          <p:spPr>
            <a:xfrm>
              <a:off x="5031105" y="3442335"/>
              <a:ext cx="228600" cy="561975"/>
            </a:xfrm>
            <a:custGeom>
              <a:avLst/>
              <a:gdLst>
                <a:gd name="connsiteX0" fmla="*/ 212408 w 228600"/>
                <a:gd name="connsiteY0" fmla="*/ 311467 h 561975"/>
                <a:gd name="connsiteX1" fmla="*/ 203835 w 228600"/>
                <a:gd name="connsiteY1" fmla="*/ 542925 h 561975"/>
                <a:gd name="connsiteX2" fmla="*/ 129540 w 228600"/>
                <a:gd name="connsiteY2" fmla="*/ 544830 h 561975"/>
                <a:gd name="connsiteX3" fmla="*/ 126683 w 228600"/>
                <a:gd name="connsiteY3" fmla="*/ 340995 h 561975"/>
                <a:gd name="connsiteX4" fmla="*/ 140970 w 228600"/>
                <a:gd name="connsiteY4" fmla="*/ 164782 h 561975"/>
                <a:gd name="connsiteX5" fmla="*/ 116205 w 228600"/>
                <a:gd name="connsiteY5" fmla="*/ 327660 h 561975"/>
                <a:gd name="connsiteX6" fmla="*/ 75248 w 228600"/>
                <a:gd name="connsiteY6" fmla="*/ 565785 h 561975"/>
                <a:gd name="connsiteX7" fmla="*/ 0 w 228600"/>
                <a:gd name="connsiteY7" fmla="*/ 563880 h 561975"/>
                <a:gd name="connsiteX8" fmla="*/ 31433 w 228600"/>
                <a:gd name="connsiteY8" fmla="*/ 205740 h 561975"/>
                <a:gd name="connsiteX9" fmla="*/ 59055 w 228600"/>
                <a:gd name="connsiteY9" fmla="*/ 0 h 561975"/>
                <a:gd name="connsiteX10" fmla="*/ 234315 w 228600"/>
                <a:gd name="connsiteY10" fmla="*/ 5715 h 561975"/>
                <a:gd name="connsiteX11" fmla="*/ 212408 w 228600"/>
                <a:gd name="connsiteY11" fmla="*/ 311467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561975">
                  <a:moveTo>
                    <a:pt x="212408" y="311467"/>
                  </a:moveTo>
                  <a:cubicBezTo>
                    <a:pt x="207645" y="360998"/>
                    <a:pt x="203835" y="542925"/>
                    <a:pt x="203835" y="542925"/>
                  </a:cubicBezTo>
                  <a:lnTo>
                    <a:pt x="129540" y="544830"/>
                  </a:lnTo>
                  <a:cubicBezTo>
                    <a:pt x="129540" y="544830"/>
                    <a:pt x="125730" y="362903"/>
                    <a:pt x="126683" y="340995"/>
                  </a:cubicBezTo>
                  <a:cubicBezTo>
                    <a:pt x="135255" y="188595"/>
                    <a:pt x="140970" y="164782"/>
                    <a:pt x="140970" y="164782"/>
                  </a:cubicBezTo>
                  <a:cubicBezTo>
                    <a:pt x="140970" y="164782"/>
                    <a:pt x="120968" y="308610"/>
                    <a:pt x="116205" y="327660"/>
                  </a:cubicBezTo>
                  <a:cubicBezTo>
                    <a:pt x="111443" y="347663"/>
                    <a:pt x="75248" y="565785"/>
                    <a:pt x="75248" y="565785"/>
                  </a:cubicBezTo>
                  <a:lnTo>
                    <a:pt x="0" y="563880"/>
                  </a:lnTo>
                  <a:cubicBezTo>
                    <a:pt x="3810" y="526732"/>
                    <a:pt x="25717" y="272415"/>
                    <a:pt x="31433" y="205740"/>
                  </a:cubicBezTo>
                  <a:cubicBezTo>
                    <a:pt x="36195" y="152400"/>
                    <a:pt x="38100" y="80963"/>
                    <a:pt x="59055" y="0"/>
                  </a:cubicBezTo>
                  <a:lnTo>
                    <a:pt x="234315" y="5715"/>
                  </a:lnTo>
                  <a:cubicBezTo>
                    <a:pt x="234315" y="5715"/>
                    <a:pt x="217170" y="261938"/>
                    <a:pt x="212408" y="311467"/>
                  </a:cubicBezTo>
                  <a:close/>
                </a:path>
              </a:pathLst>
            </a:custGeom>
            <a:solidFill>
              <a:srgbClr val="0B253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2" name="Freeform: Shape 211">
              <a:extLst>
                <a:ext uri="{FF2B5EF4-FFF2-40B4-BE49-F238E27FC236}">
                  <a16:creationId xmlns:a16="http://schemas.microsoft.com/office/drawing/2014/main" id="{4D8D3936-7F9C-4485-A753-B9168FEFC9FA}"/>
                </a:ext>
              </a:extLst>
            </p:cNvPr>
            <p:cNvSpPr/>
            <p:nvPr/>
          </p:nvSpPr>
          <p:spPr>
            <a:xfrm>
              <a:off x="5201603" y="3467100"/>
              <a:ext cx="57150" cy="514350"/>
            </a:xfrm>
            <a:custGeom>
              <a:avLst/>
              <a:gdLst>
                <a:gd name="connsiteX0" fmla="*/ 49530 w 57150"/>
                <a:gd name="connsiteY0" fmla="*/ 283845 h 514350"/>
                <a:gd name="connsiteX1" fmla="*/ 60007 w 57150"/>
                <a:gd name="connsiteY1" fmla="*/ 1905 h 514350"/>
                <a:gd name="connsiteX2" fmla="*/ 32385 w 57150"/>
                <a:gd name="connsiteY2" fmla="*/ 0 h 514350"/>
                <a:gd name="connsiteX3" fmla="*/ 16192 w 57150"/>
                <a:gd name="connsiteY3" fmla="*/ 331470 h 514350"/>
                <a:gd name="connsiteX4" fmla="*/ 0 w 57150"/>
                <a:gd name="connsiteY4" fmla="*/ 518160 h 514350"/>
                <a:gd name="connsiteX5" fmla="*/ 31432 w 57150"/>
                <a:gd name="connsiteY5" fmla="*/ 516255 h 514350"/>
                <a:gd name="connsiteX6" fmla="*/ 49530 w 57150"/>
                <a:gd name="connsiteY6" fmla="*/ 28384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514350">
                  <a:moveTo>
                    <a:pt x="49530" y="283845"/>
                  </a:moveTo>
                  <a:cubicBezTo>
                    <a:pt x="53340" y="243840"/>
                    <a:pt x="56197" y="64770"/>
                    <a:pt x="60007" y="1905"/>
                  </a:cubicBezTo>
                  <a:lnTo>
                    <a:pt x="32385" y="0"/>
                  </a:lnTo>
                  <a:cubicBezTo>
                    <a:pt x="32385" y="68580"/>
                    <a:pt x="17145" y="281940"/>
                    <a:pt x="16192" y="331470"/>
                  </a:cubicBezTo>
                  <a:cubicBezTo>
                    <a:pt x="15240" y="371475"/>
                    <a:pt x="4763" y="476250"/>
                    <a:pt x="0" y="518160"/>
                  </a:cubicBezTo>
                  <a:lnTo>
                    <a:pt x="31432" y="516255"/>
                  </a:lnTo>
                  <a:cubicBezTo>
                    <a:pt x="31432" y="514350"/>
                    <a:pt x="44767" y="332423"/>
                    <a:pt x="49530" y="283845"/>
                  </a:cubicBez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3" name="Freeform: Shape 212">
              <a:extLst>
                <a:ext uri="{FF2B5EF4-FFF2-40B4-BE49-F238E27FC236}">
                  <a16:creationId xmlns:a16="http://schemas.microsoft.com/office/drawing/2014/main" id="{802E66E3-73CA-4EBC-A5F9-E64D3FA13C01}"/>
                </a:ext>
              </a:extLst>
            </p:cNvPr>
            <p:cNvSpPr/>
            <p:nvPr/>
          </p:nvSpPr>
          <p:spPr>
            <a:xfrm>
              <a:off x="5137754" y="3029903"/>
              <a:ext cx="85725" cy="133350"/>
            </a:xfrm>
            <a:custGeom>
              <a:avLst/>
              <a:gdLst>
                <a:gd name="connsiteX0" fmla="*/ 31464 w 85725"/>
                <a:gd name="connsiteY0" fmla="*/ 0 h 133350"/>
                <a:gd name="connsiteX1" fmla="*/ 7651 w 85725"/>
                <a:gd name="connsiteY1" fmla="*/ 79058 h 133350"/>
                <a:gd name="connsiteX2" fmla="*/ 31 w 85725"/>
                <a:gd name="connsiteY2" fmla="*/ 100965 h 133350"/>
                <a:gd name="connsiteX3" fmla="*/ 71469 w 85725"/>
                <a:gd name="connsiteY3" fmla="*/ 140017 h 133350"/>
                <a:gd name="connsiteX4" fmla="*/ 89566 w 85725"/>
                <a:gd name="connsiteY4" fmla="*/ 70485 h 133350"/>
                <a:gd name="connsiteX5" fmla="*/ 31464 w 85725"/>
                <a:gd name="connsiteY5"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33350">
                  <a:moveTo>
                    <a:pt x="31464" y="0"/>
                  </a:moveTo>
                  <a:cubicBezTo>
                    <a:pt x="32416" y="14288"/>
                    <a:pt x="16224" y="60008"/>
                    <a:pt x="7651" y="79058"/>
                  </a:cubicBezTo>
                  <a:cubicBezTo>
                    <a:pt x="-921" y="98108"/>
                    <a:pt x="31" y="100965"/>
                    <a:pt x="31" y="100965"/>
                  </a:cubicBezTo>
                  <a:lnTo>
                    <a:pt x="71469" y="140017"/>
                  </a:lnTo>
                  <a:cubicBezTo>
                    <a:pt x="71469" y="140017"/>
                    <a:pt x="66706" y="80962"/>
                    <a:pt x="89566" y="70485"/>
                  </a:cubicBezTo>
                  <a:cubicBezTo>
                    <a:pt x="103854" y="64770"/>
                    <a:pt x="31464" y="0"/>
                    <a:pt x="31464" y="0"/>
                  </a:cubicBez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4" name="Freeform: Shape 213">
              <a:extLst>
                <a:ext uri="{FF2B5EF4-FFF2-40B4-BE49-F238E27FC236}">
                  <a16:creationId xmlns:a16="http://schemas.microsoft.com/office/drawing/2014/main" id="{CD4B1150-61DF-4883-AD71-AE0762E1AD8E}"/>
                </a:ext>
              </a:extLst>
            </p:cNvPr>
            <p:cNvSpPr/>
            <p:nvPr/>
          </p:nvSpPr>
          <p:spPr>
            <a:xfrm>
              <a:off x="5164455" y="3055620"/>
              <a:ext cx="57150" cy="104775"/>
            </a:xfrm>
            <a:custGeom>
              <a:avLst/>
              <a:gdLst>
                <a:gd name="connsiteX0" fmla="*/ 63817 w 57150"/>
                <a:gd name="connsiteY0" fmla="*/ 40957 h 104775"/>
                <a:gd name="connsiteX1" fmla="*/ 57150 w 57150"/>
                <a:gd name="connsiteY1" fmla="*/ 21907 h 104775"/>
                <a:gd name="connsiteX2" fmla="*/ 27622 w 57150"/>
                <a:gd name="connsiteY2" fmla="*/ 0 h 104775"/>
                <a:gd name="connsiteX3" fmla="*/ 0 w 57150"/>
                <a:gd name="connsiteY3" fmla="*/ 91440 h 104775"/>
                <a:gd name="connsiteX4" fmla="*/ 24765 w 57150"/>
                <a:gd name="connsiteY4" fmla="*/ 110490 h 104775"/>
                <a:gd name="connsiteX5" fmla="*/ 43815 w 57150"/>
                <a:gd name="connsiteY5" fmla="*/ 105728 h 104775"/>
                <a:gd name="connsiteX6" fmla="*/ 63817 w 57150"/>
                <a:gd name="connsiteY6" fmla="*/ 4095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04775">
                  <a:moveTo>
                    <a:pt x="63817" y="40957"/>
                  </a:moveTo>
                  <a:cubicBezTo>
                    <a:pt x="67627" y="38100"/>
                    <a:pt x="62865" y="30480"/>
                    <a:pt x="57150" y="21907"/>
                  </a:cubicBezTo>
                  <a:lnTo>
                    <a:pt x="27622" y="0"/>
                  </a:lnTo>
                  <a:lnTo>
                    <a:pt x="0" y="91440"/>
                  </a:lnTo>
                  <a:lnTo>
                    <a:pt x="24765" y="110490"/>
                  </a:lnTo>
                  <a:lnTo>
                    <a:pt x="43815" y="105728"/>
                  </a:lnTo>
                  <a:cubicBezTo>
                    <a:pt x="42863" y="105728"/>
                    <a:pt x="40957" y="60007"/>
                    <a:pt x="63817" y="40957"/>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5" name="Freeform: Shape 214">
              <a:extLst>
                <a:ext uri="{FF2B5EF4-FFF2-40B4-BE49-F238E27FC236}">
                  <a16:creationId xmlns:a16="http://schemas.microsoft.com/office/drawing/2014/main" id="{73B498E1-53D0-4DAA-B0E6-E6E6243C8EC2}"/>
                </a:ext>
              </a:extLst>
            </p:cNvPr>
            <p:cNvSpPr/>
            <p:nvPr/>
          </p:nvSpPr>
          <p:spPr>
            <a:xfrm>
              <a:off x="5166976" y="2968592"/>
              <a:ext cx="95250" cy="133350"/>
            </a:xfrm>
            <a:custGeom>
              <a:avLst/>
              <a:gdLst>
                <a:gd name="connsiteX0" fmla="*/ 97491 w 95250"/>
                <a:gd name="connsiteY0" fmla="*/ 59406 h 133350"/>
                <a:gd name="connsiteX1" fmla="*/ 59391 w 95250"/>
                <a:gd name="connsiteY1" fmla="*/ 140368 h 133350"/>
                <a:gd name="connsiteX2" fmla="*/ 336 w 95250"/>
                <a:gd name="connsiteY2" fmla="*/ 64168 h 133350"/>
                <a:gd name="connsiteX3" fmla="*/ 50819 w 95250"/>
                <a:gd name="connsiteY3" fmla="*/ 351 h 133350"/>
                <a:gd name="connsiteX4" fmla="*/ 97491 w 95250"/>
                <a:gd name="connsiteY4" fmla="*/ 5940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33350">
                  <a:moveTo>
                    <a:pt x="97491" y="59406"/>
                  </a:moveTo>
                  <a:cubicBezTo>
                    <a:pt x="100349" y="99411"/>
                    <a:pt x="79394" y="138463"/>
                    <a:pt x="59391" y="140368"/>
                  </a:cubicBezTo>
                  <a:cubicBezTo>
                    <a:pt x="39389" y="141321"/>
                    <a:pt x="3194" y="104173"/>
                    <a:pt x="336" y="64168"/>
                  </a:cubicBezTo>
                  <a:cubicBezTo>
                    <a:pt x="-2521" y="24163"/>
                    <a:pt x="12719" y="-3459"/>
                    <a:pt x="50819" y="351"/>
                  </a:cubicBezTo>
                  <a:cubicBezTo>
                    <a:pt x="92729" y="3208"/>
                    <a:pt x="94634" y="19401"/>
                    <a:pt x="97491" y="59406"/>
                  </a:cubicBez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6" name="Freeform: Shape 215">
              <a:extLst>
                <a:ext uri="{FF2B5EF4-FFF2-40B4-BE49-F238E27FC236}">
                  <a16:creationId xmlns:a16="http://schemas.microsoft.com/office/drawing/2014/main" id="{93287C35-D915-47BE-AC35-9AD7F85A07B0}"/>
                </a:ext>
              </a:extLst>
            </p:cNvPr>
            <p:cNvSpPr/>
            <p:nvPr/>
          </p:nvSpPr>
          <p:spPr>
            <a:xfrm>
              <a:off x="5131356" y="2943677"/>
              <a:ext cx="123825" cy="142875"/>
            </a:xfrm>
            <a:custGeom>
              <a:avLst/>
              <a:gdLst>
                <a:gd name="connsiteX0" fmla="*/ 126444 w 123825"/>
                <a:gd name="connsiteY0" fmla="*/ 18598 h 142875"/>
                <a:gd name="connsiteX1" fmla="*/ 125492 w 123825"/>
                <a:gd name="connsiteY1" fmla="*/ 50031 h 142875"/>
                <a:gd name="connsiteX2" fmla="*/ 100727 w 123825"/>
                <a:gd name="connsiteY2" fmla="*/ 57651 h 142875"/>
                <a:gd name="connsiteX3" fmla="*/ 80724 w 123825"/>
                <a:gd name="connsiteY3" fmla="*/ 69081 h 142875"/>
                <a:gd name="connsiteX4" fmla="*/ 82629 w 123825"/>
                <a:gd name="connsiteY4" fmla="*/ 52888 h 142875"/>
                <a:gd name="connsiteX5" fmla="*/ 75962 w 123825"/>
                <a:gd name="connsiteY5" fmla="*/ 68128 h 142875"/>
                <a:gd name="connsiteX6" fmla="*/ 75962 w 123825"/>
                <a:gd name="connsiteY6" fmla="*/ 53841 h 142875"/>
                <a:gd name="connsiteX7" fmla="*/ 74057 w 123825"/>
                <a:gd name="connsiteY7" fmla="*/ 61461 h 142875"/>
                <a:gd name="connsiteX8" fmla="*/ 60722 w 123825"/>
                <a:gd name="connsiteY8" fmla="*/ 73843 h 142875"/>
                <a:gd name="connsiteX9" fmla="*/ 58817 w 123825"/>
                <a:gd name="connsiteY9" fmla="*/ 94798 h 142875"/>
                <a:gd name="connsiteX10" fmla="*/ 49292 w 123825"/>
                <a:gd name="connsiteY10" fmla="*/ 103371 h 142875"/>
                <a:gd name="connsiteX11" fmla="*/ 44529 w 123825"/>
                <a:gd name="connsiteY11" fmla="*/ 88131 h 142875"/>
                <a:gd name="connsiteX12" fmla="*/ 38814 w 123825"/>
                <a:gd name="connsiteY12" fmla="*/ 113848 h 142875"/>
                <a:gd name="connsiteX13" fmla="*/ 21669 w 123825"/>
                <a:gd name="connsiteY13" fmla="*/ 146233 h 142875"/>
                <a:gd name="connsiteX14" fmla="*/ 4524 w 123825"/>
                <a:gd name="connsiteY14" fmla="*/ 106228 h 142875"/>
                <a:gd name="connsiteX15" fmla="*/ 714 w 123825"/>
                <a:gd name="connsiteY15" fmla="*/ 78606 h 142875"/>
                <a:gd name="connsiteX16" fmla="*/ 714 w 123825"/>
                <a:gd name="connsiteY16" fmla="*/ 54793 h 142875"/>
                <a:gd name="connsiteX17" fmla="*/ 15954 w 123825"/>
                <a:gd name="connsiteY17" fmla="*/ 23361 h 142875"/>
                <a:gd name="connsiteX18" fmla="*/ 31194 w 123825"/>
                <a:gd name="connsiteY18" fmla="*/ 19551 h 142875"/>
                <a:gd name="connsiteX19" fmla="*/ 44529 w 123825"/>
                <a:gd name="connsiteY19" fmla="*/ 8121 h 142875"/>
                <a:gd name="connsiteX20" fmla="*/ 70247 w 123825"/>
                <a:gd name="connsiteY20" fmla="*/ 501 h 142875"/>
                <a:gd name="connsiteX21" fmla="*/ 109299 w 123825"/>
                <a:gd name="connsiteY21" fmla="*/ 7168 h 142875"/>
                <a:gd name="connsiteX22" fmla="*/ 126444 w 123825"/>
                <a:gd name="connsiteY22" fmla="*/ 1859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825" h="142875">
                  <a:moveTo>
                    <a:pt x="126444" y="18598"/>
                  </a:moveTo>
                  <a:cubicBezTo>
                    <a:pt x="135969" y="35743"/>
                    <a:pt x="135017" y="48126"/>
                    <a:pt x="125492" y="50031"/>
                  </a:cubicBezTo>
                  <a:cubicBezTo>
                    <a:pt x="115967" y="51936"/>
                    <a:pt x="106442" y="51936"/>
                    <a:pt x="100727" y="57651"/>
                  </a:cubicBezTo>
                  <a:cubicBezTo>
                    <a:pt x="95012" y="63366"/>
                    <a:pt x="84534" y="65271"/>
                    <a:pt x="80724" y="69081"/>
                  </a:cubicBezTo>
                  <a:cubicBezTo>
                    <a:pt x="76914" y="72891"/>
                    <a:pt x="82629" y="52888"/>
                    <a:pt x="82629" y="52888"/>
                  </a:cubicBezTo>
                  <a:lnTo>
                    <a:pt x="75962" y="68128"/>
                  </a:lnTo>
                  <a:lnTo>
                    <a:pt x="75962" y="53841"/>
                  </a:lnTo>
                  <a:lnTo>
                    <a:pt x="74057" y="61461"/>
                  </a:lnTo>
                  <a:lnTo>
                    <a:pt x="60722" y="73843"/>
                  </a:lnTo>
                  <a:lnTo>
                    <a:pt x="58817" y="94798"/>
                  </a:lnTo>
                  <a:lnTo>
                    <a:pt x="49292" y="103371"/>
                  </a:lnTo>
                  <a:lnTo>
                    <a:pt x="44529" y="88131"/>
                  </a:lnTo>
                  <a:lnTo>
                    <a:pt x="38814" y="113848"/>
                  </a:lnTo>
                  <a:lnTo>
                    <a:pt x="21669" y="146233"/>
                  </a:lnTo>
                  <a:cubicBezTo>
                    <a:pt x="21669" y="146233"/>
                    <a:pt x="8334" y="118611"/>
                    <a:pt x="4524" y="106228"/>
                  </a:cubicBezTo>
                  <a:cubicBezTo>
                    <a:pt x="-238" y="90988"/>
                    <a:pt x="1667" y="87178"/>
                    <a:pt x="714" y="78606"/>
                  </a:cubicBezTo>
                  <a:cubicBezTo>
                    <a:pt x="-238" y="67176"/>
                    <a:pt x="-238" y="65271"/>
                    <a:pt x="714" y="54793"/>
                  </a:cubicBezTo>
                  <a:cubicBezTo>
                    <a:pt x="714" y="43363"/>
                    <a:pt x="9287" y="26218"/>
                    <a:pt x="15954" y="23361"/>
                  </a:cubicBezTo>
                  <a:cubicBezTo>
                    <a:pt x="23574" y="20503"/>
                    <a:pt x="27384" y="18598"/>
                    <a:pt x="31194" y="19551"/>
                  </a:cubicBezTo>
                  <a:cubicBezTo>
                    <a:pt x="35004" y="20503"/>
                    <a:pt x="34052" y="12883"/>
                    <a:pt x="44529" y="8121"/>
                  </a:cubicBezTo>
                  <a:cubicBezTo>
                    <a:pt x="55007" y="4311"/>
                    <a:pt x="54054" y="2406"/>
                    <a:pt x="70247" y="501"/>
                  </a:cubicBezTo>
                  <a:cubicBezTo>
                    <a:pt x="85487" y="-1404"/>
                    <a:pt x="96917" y="2406"/>
                    <a:pt x="109299" y="7168"/>
                  </a:cubicBezTo>
                  <a:cubicBezTo>
                    <a:pt x="118824" y="10026"/>
                    <a:pt x="126444" y="18598"/>
                    <a:pt x="126444" y="18598"/>
                  </a:cubicBez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7" name="Freeform: Shape 216">
              <a:extLst>
                <a:ext uri="{FF2B5EF4-FFF2-40B4-BE49-F238E27FC236}">
                  <a16:creationId xmlns:a16="http://schemas.microsoft.com/office/drawing/2014/main" id="{B7948F9E-9CB3-4C67-818B-5A3E3F9AC09A}"/>
                </a:ext>
              </a:extLst>
            </p:cNvPr>
            <p:cNvSpPr/>
            <p:nvPr/>
          </p:nvSpPr>
          <p:spPr>
            <a:xfrm>
              <a:off x="5211128" y="3026093"/>
              <a:ext cx="28575" cy="19050"/>
            </a:xfrm>
            <a:custGeom>
              <a:avLst/>
              <a:gdLst>
                <a:gd name="connsiteX0" fmla="*/ 27622 w 28575"/>
                <a:gd name="connsiteY0" fmla="*/ 24765 h 19050"/>
                <a:gd name="connsiteX1" fmla="*/ 8572 w 28575"/>
                <a:gd name="connsiteY1" fmla="*/ 25717 h 19050"/>
                <a:gd name="connsiteX2" fmla="*/ 0 w 28575"/>
                <a:gd name="connsiteY2" fmla="*/ 18097 h 19050"/>
                <a:gd name="connsiteX3" fmla="*/ 0 w 28575"/>
                <a:gd name="connsiteY3" fmla="*/ 18097 h 19050"/>
                <a:gd name="connsiteX4" fmla="*/ 0 w 28575"/>
                <a:gd name="connsiteY4" fmla="*/ 17145 h 19050"/>
                <a:gd name="connsiteX5" fmla="*/ 0 w 28575"/>
                <a:gd name="connsiteY5" fmla="*/ 17145 h 19050"/>
                <a:gd name="connsiteX6" fmla="*/ 0 w 28575"/>
                <a:gd name="connsiteY6" fmla="*/ 12382 h 19050"/>
                <a:gd name="connsiteX7" fmla="*/ 0 w 28575"/>
                <a:gd name="connsiteY7" fmla="*/ 9525 h 19050"/>
                <a:gd name="connsiteX8" fmla="*/ 6667 w 28575"/>
                <a:gd name="connsiteY8" fmla="*/ 952 h 19050"/>
                <a:gd name="connsiteX9" fmla="*/ 6667 w 28575"/>
                <a:gd name="connsiteY9" fmla="*/ 952 h 19050"/>
                <a:gd name="connsiteX10" fmla="*/ 7620 w 28575"/>
                <a:gd name="connsiteY10" fmla="*/ 952 h 19050"/>
                <a:gd name="connsiteX11" fmla="*/ 7620 w 28575"/>
                <a:gd name="connsiteY11" fmla="*/ 952 h 19050"/>
                <a:gd name="connsiteX12" fmla="*/ 26670 w 28575"/>
                <a:gd name="connsiteY12" fmla="*/ 0 h 19050"/>
                <a:gd name="connsiteX13" fmla="*/ 35242 w 28575"/>
                <a:gd name="connsiteY13" fmla="*/ 7620 h 19050"/>
                <a:gd name="connsiteX14" fmla="*/ 35242 w 28575"/>
                <a:gd name="connsiteY14" fmla="*/ 7620 h 19050"/>
                <a:gd name="connsiteX15" fmla="*/ 35242 w 28575"/>
                <a:gd name="connsiteY15" fmla="*/ 8572 h 19050"/>
                <a:gd name="connsiteX16" fmla="*/ 35242 w 28575"/>
                <a:gd name="connsiteY16" fmla="*/ 8572 h 19050"/>
                <a:gd name="connsiteX17" fmla="*/ 35242 w 28575"/>
                <a:gd name="connsiteY17" fmla="*/ 16192 h 19050"/>
                <a:gd name="connsiteX18" fmla="*/ 33338 w 28575"/>
                <a:gd name="connsiteY18" fmla="*/ 16192 h 19050"/>
                <a:gd name="connsiteX19" fmla="*/ 35242 w 28575"/>
                <a:gd name="connsiteY19" fmla="*/ 16192 h 19050"/>
                <a:gd name="connsiteX20" fmla="*/ 27622 w 28575"/>
                <a:gd name="connsiteY20" fmla="*/ 24765 h 19050"/>
                <a:gd name="connsiteX21" fmla="*/ 27622 w 28575"/>
                <a:gd name="connsiteY21" fmla="*/ 24765 h 19050"/>
                <a:gd name="connsiteX22" fmla="*/ 27622 w 28575"/>
                <a:gd name="connsiteY22" fmla="*/ 24765 h 19050"/>
                <a:gd name="connsiteX23" fmla="*/ 27622 w 28575"/>
                <a:gd name="connsiteY23" fmla="*/ 24765 h 19050"/>
                <a:gd name="connsiteX24" fmla="*/ 4763 w 28575"/>
                <a:gd name="connsiteY24" fmla="*/ 9525 h 19050"/>
                <a:gd name="connsiteX25" fmla="*/ 4763 w 28575"/>
                <a:gd name="connsiteY25" fmla="*/ 12382 h 19050"/>
                <a:gd name="connsiteX26" fmla="*/ 4763 w 28575"/>
                <a:gd name="connsiteY26" fmla="*/ 17145 h 19050"/>
                <a:gd name="connsiteX27" fmla="*/ 4763 w 28575"/>
                <a:gd name="connsiteY27" fmla="*/ 17145 h 19050"/>
                <a:gd name="connsiteX28" fmla="*/ 4763 w 28575"/>
                <a:gd name="connsiteY28" fmla="*/ 17145 h 19050"/>
                <a:gd name="connsiteX29" fmla="*/ 8572 w 28575"/>
                <a:gd name="connsiteY29" fmla="*/ 20955 h 19050"/>
                <a:gd name="connsiteX30" fmla="*/ 8572 w 28575"/>
                <a:gd name="connsiteY30" fmla="*/ 20955 h 19050"/>
                <a:gd name="connsiteX31" fmla="*/ 26670 w 28575"/>
                <a:gd name="connsiteY31" fmla="*/ 20955 h 19050"/>
                <a:gd name="connsiteX32" fmla="*/ 27622 w 28575"/>
                <a:gd name="connsiteY32" fmla="*/ 20955 h 19050"/>
                <a:gd name="connsiteX33" fmla="*/ 27622 w 28575"/>
                <a:gd name="connsiteY33" fmla="*/ 20955 h 19050"/>
                <a:gd name="connsiteX34" fmla="*/ 31432 w 28575"/>
                <a:gd name="connsiteY34" fmla="*/ 16192 h 19050"/>
                <a:gd name="connsiteX35" fmla="*/ 31432 w 28575"/>
                <a:gd name="connsiteY35" fmla="*/ 16192 h 19050"/>
                <a:gd name="connsiteX36" fmla="*/ 31432 w 28575"/>
                <a:gd name="connsiteY36" fmla="*/ 16192 h 19050"/>
                <a:gd name="connsiteX37" fmla="*/ 31432 w 28575"/>
                <a:gd name="connsiteY37" fmla="*/ 8572 h 19050"/>
                <a:gd name="connsiteX38" fmla="*/ 31432 w 28575"/>
                <a:gd name="connsiteY38" fmla="*/ 7620 h 19050"/>
                <a:gd name="connsiteX39" fmla="*/ 31432 w 28575"/>
                <a:gd name="connsiteY39" fmla="*/ 7620 h 19050"/>
                <a:gd name="connsiteX40" fmla="*/ 27622 w 28575"/>
                <a:gd name="connsiteY40" fmla="*/ 3810 h 19050"/>
                <a:gd name="connsiteX41" fmla="*/ 27622 w 28575"/>
                <a:gd name="connsiteY41" fmla="*/ 3810 h 19050"/>
                <a:gd name="connsiteX42" fmla="*/ 8572 w 28575"/>
                <a:gd name="connsiteY42" fmla="*/ 3810 h 19050"/>
                <a:gd name="connsiteX43" fmla="*/ 8572 w 28575"/>
                <a:gd name="connsiteY43" fmla="*/ 3810 h 19050"/>
                <a:gd name="connsiteX44" fmla="*/ 8572 w 28575"/>
                <a:gd name="connsiteY44" fmla="*/ 3810 h 19050"/>
                <a:gd name="connsiteX45" fmla="*/ 8572 w 28575"/>
                <a:gd name="connsiteY45" fmla="*/ 3810 h 19050"/>
                <a:gd name="connsiteX46" fmla="*/ 4763 w 28575"/>
                <a:gd name="connsiteY46" fmla="*/ 9525 h 19050"/>
                <a:gd name="connsiteX47" fmla="*/ 4763 w 28575"/>
                <a:gd name="connsiteY47"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575" h="19050">
                  <a:moveTo>
                    <a:pt x="27622" y="24765"/>
                  </a:moveTo>
                  <a:lnTo>
                    <a:pt x="8572" y="25717"/>
                  </a:lnTo>
                  <a:cubicBezTo>
                    <a:pt x="3810" y="25717"/>
                    <a:pt x="953" y="22860"/>
                    <a:pt x="0" y="18097"/>
                  </a:cubicBezTo>
                  <a:lnTo>
                    <a:pt x="0" y="18097"/>
                  </a:lnTo>
                  <a:cubicBezTo>
                    <a:pt x="0" y="18097"/>
                    <a:pt x="0" y="17145"/>
                    <a:pt x="0" y="17145"/>
                  </a:cubicBezTo>
                  <a:lnTo>
                    <a:pt x="0" y="17145"/>
                  </a:lnTo>
                  <a:lnTo>
                    <a:pt x="0" y="12382"/>
                  </a:lnTo>
                  <a:lnTo>
                    <a:pt x="0" y="9525"/>
                  </a:lnTo>
                  <a:cubicBezTo>
                    <a:pt x="0" y="4763"/>
                    <a:pt x="2857" y="952"/>
                    <a:pt x="6667" y="952"/>
                  </a:cubicBezTo>
                  <a:lnTo>
                    <a:pt x="6667" y="952"/>
                  </a:lnTo>
                  <a:cubicBezTo>
                    <a:pt x="6667" y="952"/>
                    <a:pt x="7620" y="952"/>
                    <a:pt x="7620" y="952"/>
                  </a:cubicBezTo>
                  <a:lnTo>
                    <a:pt x="7620" y="952"/>
                  </a:lnTo>
                  <a:lnTo>
                    <a:pt x="26670" y="0"/>
                  </a:lnTo>
                  <a:cubicBezTo>
                    <a:pt x="31432" y="0"/>
                    <a:pt x="34290" y="2857"/>
                    <a:pt x="35242" y="7620"/>
                  </a:cubicBezTo>
                  <a:lnTo>
                    <a:pt x="35242" y="7620"/>
                  </a:lnTo>
                  <a:cubicBezTo>
                    <a:pt x="35242" y="7620"/>
                    <a:pt x="35242" y="8572"/>
                    <a:pt x="35242" y="8572"/>
                  </a:cubicBezTo>
                  <a:lnTo>
                    <a:pt x="35242" y="8572"/>
                  </a:lnTo>
                  <a:lnTo>
                    <a:pt x="35242" y="16192"/>
                  </a:lnTo>
                  <a:lnTo>
                    <a:pt x="33338" y="16192"/>
                  </a:lnTo>
                  <a:lnTo>
                    <a:pt x="35242" y="16192"/>
                  </a:lnTo>
                  <a:cubicBezTo>
                    <a:pt x="35242" y="20955"/>
                    <a:pt x="32385" y="24765"/>
                    <a:pt x="27622" y="24765"/>
                  </a:cubicBezTo>
                  <a:lnTo>
                    <a:pt x="27622" y="24765"/>
                  </a:lnTo>
                  <a:cubicBezTo>
                    <a:pt x="28575" y="24765"/>
                    <a:pt x="27622" y="24765"/>
                    <a:pt x="27622" y="24765"/>
                  </a:cubicBezTo>
                  <a:lnTo>
                    <a:pt x="27622" y="24765"/>
                  </a:lnTo>
                  <a:close/>
                  <a:moveTo>
                    <a:pt x="4763" y="9525"/>
                  </a:moveTo>
                  <a:lnTo>
                    <a:pt x="4763" y="12382"/>
                  </a:lnTo>
                  <a:lnTo>
                    <a:pt x="4763" y="17145"/>
                  </a:lnTo>
                  <a:cubicBezTo>
                    <a:pt x="4763" y="17145"/>
                    <a:pt x="4763" y="17145"/>
                    <a:pt x="4763" y="17145"/>
                  </a:cubicBezTo>
                  <a:lnTo>
                    <a:pt x="4763" y="17145"/>
                  </a:lnTo>
                  <a:cubicBezTo>
                    <a:pt x="4763" y="19050"/>
                    <a:pt x="6667" y="20955"/>
                    <a:pt x="8572" y="20955"/>
                  </a:cubicBezTo>
                  <a:lnTo>
                    <a:pt x="8572" y="20955"/>
                  </a:lnTo>
                  <a:lnTo>
                    <a:pt x="26670" y="20955"/>
                  </a:lnTo>
                  <a:cubicBezTo>
                    <a:pt x="26670" y="20955"/>
                    <a:pt x="27622" y="20955"/>
                    <a:pt x="27622" y="20955"/>
                  </a:cubicBezTo>
                  <a:lnTo>
                    <a:pt x="27622" y="20955"/>
                  </a:lnTo>
                  <a:cubicBezTo>
                    <a:pt x="29528" y="20955"/>
                    <a:pt x="31432" y="19050"/>
                    <a:pt x="31432" y="16192"/>
                  </a:cubicBezTo>
                  <a:lnTo>
                    <a:pt x="31432" y="16192"/>
                  </a:lnTo>
                  <a:lnTo>
                    <a:pt x="31432" y="16192"/>
                  </a:lnTo>
                  <a:lnTo>
                    <a:pt x="31432" y="8572"/>
                  </a:lnTo>
                  <a:cubicBezTo>
                    <a:pt x="31432" y="8572"/>
                    <a:pt x="31432" y="7620"/>
                    <a:pt x="31432" y="7620"/>
                  </a:cubicBezTo>
                  <a:lnTo>
                    <a:pt x="31432" y="7620"/>
                  </a:lnTo>
                  <a:cubicBezTo>
                    <a:pt x="31432" y="5715"/>
                    <a:pt x="29528" y="3810"/>
                    <a:pt x="27622" y="3810"/>
                  </a:cubicBezTo>
                  <a:lnTo>
                    <a:pt x="27622" y="3810"/>
                  </a:lnTo>
                  <a:lnTo>
                    <a:pt x="8572" y="3810"/>
                  </a:lnTo>
                  <a:lnTo>
                    <a:pt x="8572" y="3810"/>
                  </a:lnTo>
                  <a:cubicBezTo>
                    <a:pt x="8572" y="3810"/>
                    <a:pt x="8572" y="3810"/>
                    <a:pt x="8572" y="3810"/>
                  </a:cubicBezTo>
                  <a:lnTo>
                    <a:pt x="8572" y="3810"/>
                  </a:lnTo>
                  <a:cubicBezTo>
                    <a:pt x="5715" y="4763"/>
                    <a:pt x="4763" y="6667"/>
                    <a:pt x="4763" y="9525"/>
                  </a:cubicBezTo>
                  <a:lnTo>
                    <a:pt x="4763" y="9525"/>
                  </a:ln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8" name="Freeform: Shape 217">
              <a:extLst>
                <a:ext uri="{FF2B5EF4-FFF2-40B4-BE49-F238E27FC236}">
                  <a16:creationId xmlns:a16="http://schemas.microsoft.com/office/drawing/2014/main" id="{B18FCDC2-01C9-4284-BBFA-CAB3EB4F5D64}"/>
                </a:ext>
              </a:extLst>
            </p:cNvPr>
            <p:cNvSpPr/>
            <p:nvPr/>
          </p:nvSpPr>
          <p:spPr>
            <a:xfrm>
              <a:off x="5253038" y="3025140"/>
              <a:ext cx="19050" cy="19050"/>
            </a:xfrm>
            <a:custGeom>
              <a:avLst/>
              <a:gdLst>
                <a:gd name="connsiteX0" fmla="*/ 19050 w 19050"/>
                <a:gd name="connsiteY0" fmla="*/ 24765 h 19050"/>
                <a:gd name="connsiteX1" fmla="*/ 6668 w 19050"/>
                <a:gd name="connsiteY1" fmla="*/ 24765 h 19050"/>
                <a:gd name="connsiteX2" fmla="*/ 0 w 19050"/>
                <a:gd name="connsiteY2" fmla="*/ 18097 h 19050"/>
                <a:gd name="connsiteX3" fmla="*/ 0 w 19050"/>
                <a:gd name="connsiteY3" fmla="*/ 18097 h 19050"/>
                <a:gd name="connsiteX4" fmla="*/ 0 w 19050"/>
                <a:gd name="connsiteY4" fmla="*/ 16192 h 19050"/>
                <a:gd name="connsiteX5" fmla="*/ 0 w 19050"/>
                <a:gd name="connsiteY5" fmla="*/ 16192 h 19050"/>
                <a:gd name="connsiteX6" fmla="*/ 0 w 19050"/>
                <a:gd name="connsiteY6" fmla="*/ 8572 h 19050"/>
                <a:gd name="connsiteX7" fmla="*/ 5715 w 19050"/>
                <a:gd name="connsiteY7" fmla="*/ 0 h 19050"/>
                <a:gd name="connsiteX8" fmla="*/ 5715 w 19050"/>
                <a:gd name="connsiteY8" fmla="*/ 0 h 19050"/>
                <a:gd name="connsiteX9" fmla="*/ 5715 w 19050"/>
                <a:gd name="connsiteY9" fmla="*/ 0 h 19050"/>
                <a:gd name="connsiteX10" fmla="*/ 5715 w 19050"/>
                <a:gd name="connsiteY10" fmla="*/ 0 h 19050"/>
                <a:gd name="connsiteX11" fmla="*/ 6668 w 19050"/>
                <a:gd name="connsiteY11" fmla="*/ 0 h 19050"/>
                <a:gd name="connsiteX12" fmla="*/ 6668 w 19050"/>
                <a:gd name="connsiteY12" fmla="*/ 0 h 19050"/>
                <a:gd name="connsiteX13" fmla="*/ 19050 w 19050"/>
                <a:gd name="connsiteY13" fmla="*/ 0 h 19050"/>
                <a:gd name="connsiteX14" fmla="*/ 25718 w 19050"/>
                <a:gd name="connsiteY14" fmla="*/ 6667 h 19050"/>
                <a:gd name="connsiteX15" fmla="*/ 25718 w 19050"/>
                <a:gd name="connsiteY15" fmla="*/ 6667 h 19050"/>
                <a:gd name="connsiteX16" fmla="*/ 25718 w 19050"/>
                <a:gd name="connsiteY16" fmla="*/ 8572 h 19050"/>
                <a:gd name="connsiteX17" fmla="*/ 25718 w 19050"/>
                <a:gd name="connsiteY17" fmla="*/ 8572 h 19050"/>
                <a:gd name="connsiteX18" fmla="*/ 25718 w 19050"/>
                <a:gd name="connsiteY18" fmla="*/ 16192 h 19050"/>
                <a:gd name="connsiteX19" fmla="*/ 23813 w 19050"/>
                <a:gd name="connsiteY19" fmla="*/ 16192 h 19050"/>
                <a:gd name="connsiteX20" fmla="*/ 25718 w 19050"/>
                <a:gd name="connsiteY20" fmla="*/ 16192 h 19050"/>
                <a:gd name="connsiteX21" fmla="*/ 19050 w 19050"/>
                <a:gd name="connsiteY21" fmla="*/ 24765 h 19050"/>
                <a:gd name="connsiteX22" fmla="*/ 19050 w 19050"/>
                <a:gd name="connsiteY22" fmla="*/ 24765 h 19050"/>
                <a:gd name="connsiteX23" fmla="*/ 19050 w 19050"/>
                <a:gd name="connsiteY23" fmla="*/ 24765 h 19050"/>
                <a:gd name="connsiteX24" fmla="*/ 19050 w 19050"/>
                <a:gd name="connsiteY24" fmla="*/ 24765 h 19050"/>
                <a:gd name="connsiteX25" fmla="*/ 3810 w 19050"/>
                <a:gd name="connsiteY25" fmla="*/ 8572 h 19050"/>
                <a:gd name="connsiteX26" fmla="*/ 3810 w 19050"/>
                <a:gd name="connsiteY26" fmla="*/ 16192 h 19050"/>
                <a:gd name="connsiteX27" fmla="*/ 3810 w 19050"/>
                <a:gd name="connsiteY27" fmla="*/ 17145 h 19050"/>
                <a:gd name="connsiteX28" fmla="*/ 3810 w 19050"/>
                <a:gd name="connsiteY28" fmla="*/ 17145 h 19050"/>
                <a:gd name="connsiteX29" fmla="*/ 5715 w 19050"/>
                <a:gd name="connsiteY29" fmla="*/ 20955 h 19050"/>
                <a:gd name="connsiteX30" fmla="*/ 5715 w 19050"/>
                <a:gd name="connsiteY30" fmla="*/ 20955 h 19050"/>
                <a:gd name="connsiteX31" fmla="*/ 18098 w 19050"/>
                <a:gd name="connsiteY31" fmla="*/ 20955 h 19050"/>
                <a:gd name="connsiteX32" fmla="*/ 18098 w 19050"/>
                <a:gd name="connsiteY32" fmla="*/ 20955 h 19050"/>
                <a:gd name="connsiteX33" fmla="*/ 18098 w 19050"/>
                <a:gd name="connsiteY33" fmla="*/ 20955 h 19050"/>
                <a:gd name="connsiteX34" fmla="*/ 20002 w 19050"/>
                <a:gd name="connsiteY34" fmla="*/ 16192 h 19050"/>
                <a:gd name="connsiteX35" fmla="*/ 20002 w 19050"/>
                <a:gd name="connsiteY35" fmla="*/ 16192 h 19050"/>
                <a:gd name="connsiteX36" fmla="*/ 20002 w 19050"/>
                <a:gd name="connsiteY36" fmla="*/ 16192 h 19050"/>
                <a:gd name="connsiteX37" fmla="*/ 20002 w 19050"/>
                <a:gd name="connsiteY37" fmla="*/ 8572 h 19050"/>
                <a:gd name="connsiteX38" fmla="*/ 20002 w 19050"/>
                <a:gd name="connsiteY38" fmla="*/ 7620 h 19050"/>
                <a:gd name="connsiteX39" fmla="*/ 20002 w 19050"/>
                <a:gd name="connsiteY39" fmla="*/ 7620 h 19050"/>
                <a:gd name="connsiteX40" fmla="*/ 18098 w 19050"/>
                <a:gd name="connsiteY40" fmla="*/ 3810 h 19050"/>
                <a:gd name="connsiteX41" fmla="*/ 18098 w 19050"/>
                <a:gd name="connsiteY41" fmla="*/ 3810 h 19050"/>
                <a:gd name="connsiteX42" fmla="*/ 4763 w 19050"/>
                <a:gd name="connsiteY42" fmla="*/ 3810 h 19050"/>
                <a:gd name="connsiteX43" fmla="*/ 4763 w 19050"/>
                <a:gd name="connsiteY43" fmla="*/ 3810 h 19050"/>
                <a:gd name="connsiteX44" fmla="*/ 4763 w 19050"/>
                <a:gd name="connsiteY44" fmla="*/ 3810 h 19050"/>
                <a:gd name="connsiteX45" fmla="*/ 4763 w 19050"/>
                <a:gd name="connsiteY45" fmla="*/ 3810 h 19050"/>
                <a:gd name="connsiteX46" fmla="*/ 3810 w 19050"/>
                <a:gd name="connsiteY46" fmla="*/ 8572 h 19050"/>
                <a:gd name="connsiteX47" fmla="*/ 3810 w 19050"/>
                <a:gd name="connsiteY47" fmla="*/ 857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050" h="19050">
                  <a:moveTo>
                    <a:pt x="19050" y="24765"/>
                  </a:moveTo>
                  <a:lnTo>
                    <a:pt x="6668" y="24765"/>
                  </a:lnTo>
                  <a:cubicBezTo>
                    <a:pt x="2857" y="24765"/>
                    <a:pt x="953" y="20955"/>
                    <a:pt x="0" y="18097"/>
                  </a:cubicBezTo>
                  <a:lnTo>
                    <a:pt x="0" y="18097"/>
                  </a:lnTo>
                  <a:cubicBezTo>
                    <a:pt x="0" y="17145"/>
                    <a:pt x="0" y="17145"/>
                    <a:pt x="0" y="16192"/>
                  </a:cubicBezTo>
                  <a:lnTo>
                    <a:pt x="0" y="16192"/>
                  </a:lnTo>
                  <a:lnTo>
                    <a:pt x="0" y="8572"/>
                  </a:lnTo>
                  <a:cubicBezTo>
                    <a:pt x="0" y="4763"/>
                    <a:pt x="1905" y="953"/>
                    <a:pt x="5715" y="0"/>
                  </a:cubicBezTo>
                  <a:lnTo>
                    <a:pt x="5715" y="0"/>
                  </a:lnTo>
                  <a:cubicBezTo>
                    <a:pt x="5715" y="0"/>
                    <a:pt x="5715" y="0"/>
                    <a:pt x="5715" y="0"/>
                  </a:cubicBezTo>
                  <a:lnTo>
                    <a:pt x="5715" y="0"/>
                  </a:lnTo>
                  <a:cubicBezTo>
                    <a:pt x="5715" y="0"/>
                    <a:pt x="5715" y="0"/>
                    <a:pt x="6668" y="0"/>
                  </a:cubicBezTo>
                  <a:lnTo>
                    <a:pt x="6668" y="0"/>
                  </a:lnTo>
                  <a:lnTo>
                    <a:pt x="19050" y="0"/>
                  </a:lnTo>
                  <a:cubicBezTo>
                    <a:pt x="22860" y="0"/>
                    <a:pt x="24765" y="3810"/>
                    <a:pt x="25718" y="6667"/>
                  </a:cubicBezTo>
                  <a:lnTo>
                    <a:pt x="25718" y="6667"/>
                  </a:lnTo>
                  <a:cubicBezTo>
                    <a:pt x="25718" y="7620"/>
                    <a:pt x="25718" y="7620"/>
                    <a:pt x="25718" y="8572"/>
                  </a:cubicBezTo>
                  <a:lnTo>
                    <a:pt x="25718" y="8572"/>
                  </a:lnTo>
                  <a:lnTo>
                    <a:pt x="25718" y="16192"/>
                  </a:lnTo>
                  <a:lnTo>
                    <a:pt x="23813" y="16192"/>
                  </a:lnTo>
                  <a:lnTo>
                    <a:pt x="25718" y="16192"/>
                  </a:lnTo>
                  <a:cubicBezTo>
                    <a:pt x="24765" y="20003"/>
                    <a:pt x="22860" y="23813"/>
                    <a:pt x="19050" y="24765"/>
                  </a:cubicBezTo>
                  <a:lnTo>
                    <a:pt x="19050" y="24765"/>
                  </a:lnTo>
                  <a:cubicBezTo>
                    <a:pt x="19050" y="24765"/>
                    <a:pt x="19050" y="24765"/>
                    <a:pt x="19050" y="24765"/>
                  </a:cubicBezTo>
                  <a:lnTo>
                    <a:pt x="19050" y="24765"/>
                  </a:lnTo>
                  <a:close/>
                  <a:moveTo>
                    <a:pt x="3810" y="8572"/>
                  </a:moveTo>
                  <a:lnTo>
                    <a:pt x="3810" y="16192"/>
                  </a:lnTo>
                  <a:cubicBezTo>
                    <a:pt x="3810" y="16192"/>
                    <a:pt x="3810" y="17145"/>
                    <a:pt x="3810" y="17145"/>
                  </a:cubicBezTo>
                  <a:lnTo>
                    <a:pt x="3810" y="17145"/>
                  </a:lnTo>
                  <a:cubicBezTo>
                    <a:pt x="3810" y="20003"/>
                    <a:pt x="5715" y="20955"/>
                    <a:pt x="5715" y="20955"/>
                  </a:cubicBezTo>
                  <a:lnTo>
                    <a:pt x="5715" y="20955"/>
                  </a:lnTo>
                  <a:lnTo>
                    <a:pt x="18098" y="20955"/>
                  </a:lnTo>
                  <a:cubicBezTo>
                    <a:pt x="18098" y="20955"/>
                    <a:pt x="18098" y="20955"/>
                    <a:pt x="18098" y="20955"/>
                  </a:cubicBezTo>
                  <a:lnTo>
                    <a:pt x="18098" y="20955"/>
                  </a:lnTo>
                  <a:cubicBezTo>
                    <a:pt x="18098" y="20955"/>
                    <a:pt x="20002" y="19050"/>
                    <a:pt x="20002" y="16192"/>
                  </a:cubicBezTo>
                  <a:lnTo>
                    <a:pt x="20002" y="16192"/>
                  </a:lnTo>
                  <a:lnTo>
                    <a:pt x="20002" y="16192"/>
                  </a:lnTo>
                  <a:lnTo>
                    <a:pt x="20002" y="8572"/>
                  </a:lnTo>
                  <a:cubicBezTo>
                    <a:pt x="20002" y="8572"/>
                    <a:pt x="20002" y="7620"/>
                    <a:pt x="20002" y="7620"/>
                  </a:cubicBezTo>
                  <a:lnTo>
                    <a:pt x="20002" y="7620"/>
                  </a:lnTo>
                  <a:cubicBezTo>
                    <a:pt x="20002" y="4763"/>
                    <a:pt x="18098" y="3810"/>
                    <a:pt x="18098" y="3810"/>
                  </a:cubicBezTo>
                  <a:lnTo>
                    <a:pt x="18098" y="3810"/>
                  </a:lnTo>
                  <a:lnTo>
                    <a:pt x="4763" y="3810"/>
                  </a:lnTo>
                  <a:lnTo>
                    <a:pt x="4763" y="3810"/>
                  </a:lnTo>
                  <a:cubicBezTo>
                    <a:pt x="4763" y="3810"/>
                    <a:pt x="4763" y="3810"/>
                    <a:pt x="4763" y="3810"/>
                  </a:cubicBezTo>
                  <a:lnTo>
                    <a:pt x="4763" y="3810"/>
                  </a:lnTo>
                  <a:cubicBezTo>
                    <a:pt x="4763" y="4763"/>
                    <a:pt x="3810" y="6667"/>
                    <a:pt x="3810" y="8572"/>
                  </a:cubicBezTo>
                  <a:lnTo>
                    <a:pt x="3810" y="8572"/>
                  </a:ln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9" name="Freeform: Shape 218">
              <a:extLst>
                <a:ext uri="{FF2B5EF4-FFF2-40B4-BE49-F238E27FC236}">
                  <a16:creationId xmlns:a16="http://schemas.microsoft.com/office/drawing/2014/main" id="{162D67D3-EBE4-44D7-9041-EC48958EB49B}"/>
                </a:ext>
              </a:extLst>
            </p:cNvPr>
            <p:cNvSpPr/>
            <p:nvPr/>
          </p:nvSpPr>
          <p:spPr>
            <a:xfrm>
              <a:off x="5155882" y="3025861"/>
              <a:ext cx="57150" cy="9525"/>
            </a:xfrm>
            <a:custGeom>
              <a:avLst/>
              <a:gdLst>
                <a:gd name="connsiteX0" fmla="*/ 59055 w 57150"/>
                <a:gd name="connsiteY0" fmla="*/ 8804 h 9525"/>
                <a:gd name="connsiteX1" fmla="*/ 2858 w 57150"/>
                <a:gd name="connsiteY1" fmla="*/ 232 h 9525"/>
                <a:gd name="connsiteX2" fmla="*/ 0 w 57150"/>
                <a:gd name="connsiteY2" fmla="*/ 5946 h 9525"/>
                <a:gd name="connsiteX3" fmla="*/ 6668 w 57150"/>
                <a:gd name="connsiteY3" fmla="*/ 3089 h 9525"/>
                <a:gd name="connsiteX4" fmla="*/ 60960 w 57150"/>
                <a:gd name="connsiteY4" fmla="*/ 17377 h 9525"/>
                <a:gd name="connsiteX5" fmla="*/ 59055 w 57150"/>
                <a:gd name="connsiteY5" fmla="*/ 880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9525">
                  <a:moveTo>
                    <a:pt x="59055" y="8804"/>
                  </a:moveTo>
                  <a:cubicBezTo>
                    <a:pt x="59055" y="8804"/>
                    <a:pt x="4763" y="-1673"/>
                    <a:pt x="2858" y="232"/>
                  </a:cubicBezTo>
                  <a:cubicBezTo>
                    <a:pt x="1905" y="3089"/>
                    <a:pt x="0" y="5946"/>
                    <a:pt x="0" y="5946"/>
                  </a:cubicBezTo>
                  <a:lnTo>
                    <a:pt x="6668" y="3089"/>
                  </a:lnTo>
                  <a:lnTo>
                    <a:pt x="60960" y="17377"/>
                  </a:lnTo>
                  <a:lnTo>
                    <a:pt x="59055" y="8804"/>
                  </a:ln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0" name="Freeform: Shape 219">
              <a:extLst>
                <a:ext uri="{FF2B5EF4-FFF2-40B4-BE49-F238E27FC236}">
                  <a16:creationId xmlns:a16="http://schemas.microsoft.com/office/drawing/2014/main" id="{32482DBE-9731-42D2-87E0-00250E4160BB}"/>
                </a:ext>
              </a:extLst>
            </p:cNvPr>
            <p:cNvSpPr/>
            <p:nvPr/>
          </p:nvSpPr>
          <p:spPr>
            <a:xfrm>
              <a:off x="5247322" y="3037522"/>
              <a:ext cx="9525" cy="9525"/>
            </a:xfrm>
            <a:custGeom>
              <a:avLst/>
              <a:gdLst>
                <a:gd name="connsiteX0" fmla="*/ 0 w 0"/>
                <a:gd name="connsiteY0" fmla="*/ 0 h 0"/>
                <a:gd name="connsiteX1" fmla="*/ 6668 w 0"/>
                <a:gd name="connsiteY1" fmla="*/ 0 h 0"/>
                <a:gd name="connsiteX2" fmla="*/ 6668 w 0"/>
                <a:gd name="connsiteY2" fmla="*/ 2858 h 0"/>
                <a:gd name="connsiteX3" fmla="*/ 0 w 0"/>
                <a:gd name="connsiteY3" fmla="*/ 2858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6668" y="0"/>
                  </a:lnTo>
                  <a:lnTo>
                    <a:pt x="6668" y="2858"/>
                  </a:lnTo>
                  <a:lnTo>
                    <a:pt x="0" y="2858"/>
                  </a:ln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1" name="Freeform: Shape 220">
              <a:extLst>
                <a:ext uri="{FF2B5EF4-FFF2-40B4-BE49-F238E27FC236}">
                  <a16:creationId xmlns:a16="http://schemas.microsoft.com/office/drawing/2014/main" id="{A5157F77-D5D9-419C-B5EB-87E88B13AFA6}"/>
                </a:ext>
              </a:extLst>
            </p:cNvPr>
            <p:cNvSpPr/>
            <p:nvPr/>
          </p:nvSpPr>
          <p:spPr>
            <a:xfrm>
              <a:off x="5189220" y="3130868"/>
              <a:ext cx="104775" cy="381000"/>
            </a:xfrm>
            <a:custGeom>
              <a:avLst/>
              <a:gdLst>
                <a:gd name="connsiteX0" fmla="*/ 30480 w 104775"/>
                <a:gd name="connsiteY0" fmla="*/ 0 h 381000"/>
                <a:gd name="connsiteX1" fmla="*/ 80963 w 104775"/>
                <a:gd name="connsiteY1" fmla="*/ 19050 h 381000"/>
                <a:gd name="connsiteX2" fmla="*/ 104775 w 104775"/>
                <a:gd name="connsiteY2" fmla="*/ 43815 h 381000"/>
                <a:gd name="connsiteX3" fmla="*/ 85725 w 104775"/>
                <a:gd name="connsiteY3" fmla="*/ 125730 h 381000"/>
                <a:gd name="connsiteX4" fmla="*/ 93345 w 104775"/>
                <a:gd name="connsiteY4" fmla="*/ 369570 h 381000"/>
                <a:gd name="connsiteX5" fmla="*/ 0 w 104775"/>
                <a:gd name="connsiteY5" fmla="*/ 350520 h 381000"/>
                <a:gd name="connsiteX6" fmla="*/ 15240 w 104775"/>
                <a:gd name="connsiteY6" fmla="*/ 120968 h 381000"/>
                <a:gd name="connsiteX7" fmla="*/ 30480 w 104775"/>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381000">
                  <a:moveTo>
                    <a:pt x="30480" y="0"/>
                  </a:moveTo>
                  <a:cubicBezTo>
                    <a:pt x="30480" y="0"/>
                    <a:pt x="42863" y="952"/>
                    <a:pt x="80963" y="19050"/>
                  </a:cubicBezTo>
                  <a:cubicBezTo>
                    <a:pt x="111443" y="33338"/>
                    <a:pt x="102870" y="27622"/>
                    <a:pt x="104775" y="43815"/>
                  </a:cubicBezTo>
                  <a:cubicBezTo>
                    <a:pt x="105728" y="56197"/>
                    <a:pt x="90488" y="101918"/>
                    <a:pt x="85725" y="125730"/>
                  </a:cubicBezTo>
                  <a:cubicBezTo>
                    <a:pt x="81915" y="143827"/>
                    <a:pt x="74295" y="205740"/>
                    <a:pt x="93345" y="369570"/>
                  </a:cubicBezTo>
                  <a:cubicBezTo>
                    <a:pt x="95250" y="387668"/>
                    <a:pt x="22860" y="390525"/>
                    <a:pt x="0" y="350520"/>
                  </a:cubicBezTo>
                  <a:cubicBezTo>
                    <a:pt x="0" y="282893"/>
                    <a:pt x="11430" y="157163"/>
                    <a:pt x="15240" y="120968"/>
                  </a:cubicBezTo>
                  <a:cubicBezTo>
                    <a:pt x="15240" y="113347"/>
                    <a:pt x="30480" y="0"/>
                    <a:pt x="30480" y="0"/>
                  </a:cubicBez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2" name="Freeform: Shape 221">
              <a:extLst>
                <a:ext uri="{FF2B5EF4-FFF2-40B4-BE49-F238E27FC236}">
                  <a16:creationId xmlns:a16="http://schemas.microsoft.com/office/drawing/2014/main" id="{573801B8-C181-4777-AE3E-A6263D93007A}"/>
                </a:ext>
              </a:extLst>
            </p:cNvPr>
            <p:cNvSpPr/>
            <p:nvPr/>
          </p:nvSpPr>
          <p:spPr>
            <a:xfrm>
              <a:off x="5047230" y="3115627"/>
              <a:ext cx="161925" cy="400050"/>
            </a:xfrm>
            <a:custGeom>
              <a:avLst/>
              <a:gdLst>
                <a:gd name="connsiteX0" fmla="*/ 95317 w 161925"/>
                <a:gd name="connsiteY0" fmla="*/ 0 h 400050"/>
                <a:gd name="connsiteX1" fmla="*/ 24832 w 161925"/>
                <a:gd name="connsiteY1" fmla="*/ 27623 h 400050"/>
                <a:gd name="connsiteX2" fmla="*/ 67 w 161925"/>
                <a:gd name="connsiteY2" fmla="*/ 58103 h 400050"/>
                <a:gd name="connsiteX3" fmla="*/ 41025 w 161925"/>
                <a:gd name="connsiteY3" fmla="*/ 186690 h 400050"/>
                <a:gd name="connsiteX4" fmla="*/ 14355 w 161925"/>
                <a:gd name="connsiteY4" fmla="*/ 389573 h 400050"/>
                <a:gd name="connsiteX5" fmla="*/ 158182 w 161925"/>
                <a:gd name="connsiteY5" fmla="*/ 372428 h 400050"/>
                <a:gd name="connsiteX6" fmla="*/ 156277 w 161925"/>
                <a:gd name="connsiteY6" fmla="*/ 138113 h 400050"/>
                <a:gd name="connsiteX7" fmla="*/ 95317 w 1619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400050">
                  <a:moveTo>
                    <a:pt x="95317" y="0"/>
                  </a:moveTo>
                  <a:cubicBezTo>
                    <a:pt x="95317" y="0"/>
                    <a:pt x="65790" y="10478"/>
                    <a:pt x="24832" y="27623"/>
                  </a:cubicBezTo>
                  <a:cubicBezTo>
                    <a:pt x="-6600" y="40005"/>
                    <a:pt x="1972" y="40958"/>
                    <a:pt x="67" y="58103"/>
                  </a:cubicBezTo>
                  <a:cubicBezTo>
                    <a:pt x="-1838" y="74295"/>
                    <a:pt x="37215" y="167640"/>
                    <a:pt x="41025" y="186690"/>
                  </a:cubicBezTo>
                  <a:cubicBezTo>
                    <a:pt x="44835" y="204788"/>
                    <a:pt x="21022" y="341948"/>
                    <a:pt x="14355" y="389573"/>
                  </a:cubicBezTo>
                  <a:cubicBezTo>
                    <a:pt x="12450" y="401003"/>
                    <a:pt x="157230" y="415290"/>
                    <a:pt x="158182" y="372428"/>
                  </a:cubicBezTo>
                  <a:cubicBezTo>
                    <a:pt x="158182" y="330518"/>
                    <a:pt x="176280" y="244793"/>
                    <a:pt x="156277" y="138113"/>
                  </a:cubicBezTo>
                  <a:cubicBezTo>
                    <a:pt x="154372" y="127635"/>
                    <a:pt x="95317" y="0"/>
                    <a:pt x="95317" y="0"/>
                  </a:cubicBezTo>
                  <a:close/>
                </a:path>
              </a:pathLst>
            </a:custGeom>
            <a:solidFill>
              <a:srgbClr val="0B253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3" name="Freeform: Shape 222">
              <a:extLst>
                <a:ext uri="{FF2B5EF4-FFF2-40B4-BE49-F238E27FC236}">
                  <a16:creationId xmlns:a16="http://schemas.microsoft.com/office/drawing/2014/main" id="{43B79C7D-BBA8-4AF8-B605-A0E4033D351B}"/>
                </a:ext>
              </a:extLst>
            </p:cNvPr>
            <p:cNvSpPr/>
            <p:nvPr/>
          </p:nvSpPr>
          <p:spPr>
            <a:xfrm>
              <a:off x="5031881" y="3295174"/>
              <a:ext cx="190500" cy="66675"/>
            </a:xfrm>
            <a:custGeom>
              <a:avLst/>
              <a:gdLst>
                <a:gd name="connsiteX0" fmla="*/ 7796 w 190500"/>
                <a:gd name="connsiteY0" fmla="*/ 24289 h 66675"/>
                <a:gd name="connsiteX1" fmla="*/ 109714 w 190500"/>
                <a:gd name="connsiteY1" fmla="*/ 28099 h 66675"/>
                <a:gd name="connsiteX2" fmla="*/ 130669 w 190500"/>
                <a:gd name="connsiteY2" fmla="*/ 11906 h 66675"/>
                <a:gd name="connsiteX3" fmla="*/ 157339 w 190500"/>
                <a:gd name="connsiteY3" fmla="*/ 2381 h 66675"/>
                <a:gd name="connsiteX4" fmla="*/ 141146 w 190500"/>
                <a:gd name="connsiteY4" fmla="*/ 21431 h 66675"/>
                <a:gd name="connsiteX5" fmla="*/ 186866 w 190500"/>
                <a:gd name="connsiteY5" fmla="*/ 20479 h 66675"/>
                <a:gd name="connsiteX6" fmla="*/ 192581 w 190500"/>
                <a:gd name="connsiteY6" fmla="*/ 22384 h 66675"/>
                <a:gd name="connsiteX7" fmla="*/ 181151 w 190500"/>
                <a:gd name="connsiteY7" fmla="*/ 53816 h 66675"/>
                <a:gd name="connsiteX8" fmla="*/ 106856 w 190500"/>
                <a:gd name="connsiteY8" fmla="*/ 60484 h 66675"/>
                <a:gd name="connsiteX9" fmla="*/ 5891 w 190500"/>
                <a:gd name="connsiteY9" fmla="*/ 73819 h 66675"/>
                <a:gd name="connsiteX10" fmla="*/ 7796 w 190500"/>
                <a:gd name="connsiteY10" fmla="*/ 242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66675">
                  <a:moveTo>
                    <a:pt x="7796" y="24289"/>
                  </a:moveTo>
                  <a:cubicBezTo>
                    <a:pt x="77329" y="31909"/>
                    <a:pt x="109714" y="28099"/>
                    <a:pt x="109714" y="28099"/>
                  </a:cubicBezTo>
                  <a:cubicBezTo>
                    <a:pt x="109714" y="28099"/>
                    <a:pt x="120191" y="19526"/>
                    <a:pt x="130669" y="11906"/>
                  </a:cubicBezTo>
                  <a:cubicBezTo>
                    <a:pt x="156386" y="-7144"/>
                    <a:pt x="157339" y="2381"/>
                    <a:pt x="157339" y="2381"/>
                  </a:cubicBezTo>
                  <a:lnTo>
                    <a:pt x="141146" y="21431"/>
                  </a:lnTo>
                  <a:lnTo>
                    <a:pt x="186866" y="20479"/>
                  </a:lnTo>
                  <a:cubicBezTo>
                    <a:pt x="186866" y="20479"/>
                    <a:pt x="189724" y="19526"/>
                    <a:pt x="192581" y="22384"/>
                  </a:cubicBezTo>
                  <a:cubicBezTo>
                    <a:pt x="200201" y="30004"/>
                    <a:pt x="205916" y="44291"/>
                    <a:pt x="181151" y="53816"/>
                  </a:cubicBezTo>
                  <a:cubicBezTo>
                    <a:pt x="148766" y="67151"/>
                    <a:pt x="136384" y="57626"/>
                    <a:pt x="106856" y="60484"/>
                  </a:cubicBezTo>
                  <a:cubicBezTo>
                    <a:pt x="72566" y="63341"/>
                    <a:pt x="22084" y="73819"/>
                    <a:pt x="5891" y="73819"/>
                  </a:cubicBezTo>
                  <a:cubicBezTo>
                    <a:pt x="-8396" y="73819"/>
                    <a:pt x="7796" y="24289"/>
                    <a:pt x="7796" y="24289"/>
                  </a:cubicBez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4" name="Freeform: Shape 223">
              <a:extLst>
                <a:ext uri="{FF2B5EF4-FFF2-40B4-BE49-F238E27FC236}">
                  <a16:creationId xmlns:a16="http://schemas.microsoft.com/office/drawing/2014/main" id="{95317465-A5DA-4AF5-B6FE-1B7807511EEF}"/>
                </a:ext>
              </a:extLst>
            </p:cNvPr>
            <p:cNvSpPr/>
            <p:nvPr/>
          </p:nvSpPr>
          <p:spPr>
            <a:xfrm>
              <a:off x="5102542" y="3321368"/>
              <a:ext cx="19050" cy="47625"/>
            </a:xfrm>
            <a:custGeom>
              <a:avLst/>
              <a:gdLst>
                <a:gd name="connsiteX0" fmla="*/ 6667 w 19050"/>
                <a:gd name="connsiteY0" fmla="*/ 952 h 47625"/>
                <a:gd name="connsiteX1" fmla="*/ 23813 w 19050"/>
                <a:gd name="connsiteY1" fmla="*/ 0 h 47625"/>
                <a:gd name="connsiteX2" fmla="*/ 24765 w 19050"/>
                <a:gd name="connsiteY2" fmla="*/ 45720 h 47625"/>
                <a:gd name="connsiteX3" fmla="*/ 0 w 19050"/>
                <a:gd name="connsiteY3" fmla="*/ 48577 h 47625"/>
              </a:gdLst>
              <a:ahLst/>
              <a:cxnLst>
                <a:cxn ang="0">
                  <a:pos x="connsiteX0" y="connsiteY0"/>
                </a:cxn>
                <a:cxn ang="0">
                  <a:pos x="connsiteX1" y="connsiteY1"/>
                </a:cxn>
                <a:cxn ang="0">
                  <a:pos x="connsiteX2" y="connsiteY2"/>
                </a:cxn>
                <a:cxn ang="0">
                  <a:pos x="connsiteX3" y="connsiteY3"/>
                </a:cxn>
              </a:cxnLst>
              <a:rect l="l" t="t" r="r" b="b"/>
              <a:pathLst>
                <a:path w="19050" h="47625">
                  <a:moveTo>
                    <a:pt x="6667" y="952"/>
                  </a:moveTo>
                  <a:lnTo>
                    <a:pt x="23813" y="0"/>
                  </a:lnTo>
                  <a:lnTo>
                    <a:pt x="24765" y="45720"/>
                  </a:lnTo>
                  <a:lnTo>
                    <a:pt x="0" y="4857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5" name="Freeform: Shape 224">
              <a:extLst>
                <a:ext uri="{FF2B5EF4-FFF2-40B4-BE49-F238E27FC236}">
                  <a16:creationId xmlns:a16="http://schemas.microsoft.com/office/drawing/2014/main" id="{0E6227EA-18BB-41EE-B009-43D0E23371D3}"/>
                </a:ext>
              </a:extLst>
            </p:cNvPr>
            <p:cNvSpPr/>
            <p:nvPr/>
          </p:nvSpPr>
          <p:spPr>
            <a:xfrm>
              <a:off x="4994009" y="3152775"/>
              <a:ext cx="114300" cy="219075"/>
            </a:xfrm>
            <a:custGeom>
              <a:avLst/>
              <a:gdLst>
                <a:gd name="connsiteX0" fmla="*/ 60908 w 114300"/>
                <a:gd name="connsiteY0" fmla="*/ 0 h 219075"/>
                <a:gd name="connsiteX1" fmla="*/ 14236 w 114300"/>
                <a:gd name="connsiteY1" fmla="*/ 125730 h 219075"/>
                <a:gd name="connsiteX2" fmla="*/ 901 w 114300"/>
                <a:gd name="connsiteY2" fmla="*/ 200025 h 219075"/>
                <a:gd name="connsiteX3" fmla="*/ 116153 w 114300"/>
                <a:gd name="connsiteY3" fmla="*/ 223838 h 219075"/>
                <a:gd name="connsiteX4" fmla="*/ 117106 w 114300"/>
                <a:gd name="connsiteY4" fmla="*/ 166688 h 219075"/>
                <a:gd name="connsiteX5" fmla="*/ 59003 w 114300"/>
                <a:gd name="connsiteY5" fmla="*/ 159068 h 219075"/>
                <a:gd name="connsiteX6" fmla="*/ 84721 w 114300"/>
                <a:gd name="connsiteY6" fmla="*/ 109538 h 219075"/>
                <a:gd name="connsiteX7" fmla="*/ 60908 w 114300"/>
                <a:gd name="connsiteY7"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19075">
                  <a:moveTo>
                    <a:pt x="60908" y="0"/>
                  </a:moveTo>
                  <a:cubicBezTo>
                    <a:pt x="46621" y="9525"/>
                    <a:pt x="23761" y="92393"/>
                    <a:pt x="14236" y="125730"/>
                  </a:cubicBezTo>
                  <a:cubicBezTo>
                    <a:pt x="1853" y="166688"/>
                    <a:pt x="-1957" y="191452"/>
                    <a:pt x="901" y="200025"/>
                  </a:cubicBezTo>
                  <a:cubicBezTo>
                    <a:pt x="17093" y="240030"/>
                    <a:pt x="116153" y="223838"/>
                    <a:pt x="116153" y="223838"/>
                  </a:cubicBezTo>
                  <a:lnTo>
                    <a:pt x="117106" y="166688"/>
                  </a:lnTo>
                  <a:cubicBezTo>
                    <a:pt x="117106" y="166688"/>
                    <a:pt x="56146" y="162877"/>
                    <a:pt x="59003" y="159068"/>
                  </a:cubicBezTo>
                  <a:cubicBezTo>
                    <a:pt x="68528" y="144780"/>
                    <a:pt x="85673" y="117157"/>
                    <a:pt x="84721" y="109538"/>
                  </a:cubicBezTo>
                  <a:cubicBezTo>
                    <a:pt x="78053" y="44768"/>
                    <a:pt x="60908" y="0"/>
                    <a:pt x="60908" y="0"/>
                  </a:cubicBezTo>
                  <a:close/>
                </a:path>
              </a:pathLst>
            </a:custGeom>
            <a:solidFill>
              <a:srgbClr val="0B253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6" name="Freeform: Shape 225">
              <a:extLst>
                <a:ext uri="{FF2B5EF4-FFF2-40B4-BE49-F238E27FC236}">
                  <a16:creationId xmlns:a16="http://schemas.microsoft.com/office/drawing/2014/main" id="{35950C55-90A0-4019-AA8F-E1489677731E}"/>
                </a:ext>
              </a:extLst>
            </p:cNvPr>
            <p:cNvSpPr/>
            <p:nvPr/>
          </p:nvSpPr>
          <p:spPr>
            <a:xfrm>
              <a:off x="5086350" y="3288030"/>
              <a:ext cx="266700" cy="47625"/>
            </a:xfrm>
            <a:custGeom>
              <a:avLst/>
              <a:gdLst>
                <a:gd name="connsiteX0" fmla="*/ 0 w 266700"/>
                <a:gd name="connsiteY0" fmla="*/ 21907 h 47625"/>
                <a:gd name="connsiteX1" fmla="*/ 164783 w 266700"/>
                <a:gd name="connsiteY1" fmla="*/ 0 h 47625"/>
                <a:gd name="connsiteX2" fmla="*/ 274320 w 266700"/>
                <a:gd name="connsiteY2" fmla="*/ 23813 h 47625"/>
                <a:gd name="connsiteX3" fmla="*/ 139065 w 266700"/>
                <a:gd name="connsiteY3" fmla="*/ 54293 h 47625"/>
              </a:gdLst>
              <a:ahLst/>
              <a:cxnLst>
                <a:cxn ang="0">
                  <a:pos x="connsiteX0" y="connsiteY0"/>
                </a:cxn>
                <a:cxn ang="0">
                  <a:pos x="connsiteX1" y="connsiteY1"/>
                </a:cxn>
                <a:cxn ang="0">
                  <a:pos x="connsiteX2" y="connsiteY2"/>
                </a:cxn>
                <a:cxn ang="0">
                  <a:pos x="connsiteX3" y="connsiteY3"/>
                </a:cxn>
              </a:cxnLst>
              <a:rect l="l" t="t" r="r" b="b"/>
              <a:pathLst>
                <a:path w="266700" h="47625">
                  <a:moveTo>
                    <a:pt x="0" y="21907"/>
                  </a:moveTo>
                  <a:lnTo>
                    <a:pt x="164783" y="0"/>
                  </a:lnTo>
                  <a:lnTo>
                    <a:pt x="274320" y="23813"/>
                  </a:lnTo>
                  <a:lnTo>
                    <a:pt x="139065" y="54293"/>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7" name="Freeform: Shape 226">
              <a:extLst>
                <a:ext uri="{FF2B5EF4-FFF2-40B4-BE49-F238E27FC236}">
                  <a16:creationId xmlns:a16="http://schemas.microsoft.com/office/drawing/2014/main" id="{8F1C4BE4-9061-466F-AD1C-29A98099C7CD}"/>
                </a:ext>
              </a:extLst>
            </p:cNvPr>
            <p:cNvSpPr/>
            <p:nvPr/>
          </p:nvSpPr>
          <p:spPr>
            <a:xfrm>
              <a:off x="5161597" y="3138390"/>
              <a:ext cx="57150" cy="104775"/>
            </a:xfrm>
            <a:custGeom>
              <a:avLst/>
              <a:gdLst>
                <a:gd name="connsiteX0" fmla="*/ 25718 w 57150"/>
                <a:gd name="connsiteY0" fmla="*/ 97 h 104775"/>
                <a:gd name="connsiteX1" fmla="*/ 44768 w 57150"/>
                <a:gd name="connsiteY1" fmla="*/ 97 h 104775"/>
                <a:gd name="connsiteX2" fmla="*/ 63818 w 57150"/>
                <a:gd name="connsiteY2" fmla="*/ 24862 h 104775"/>
                <a:gd name="connsiteX3" fmla="*/ 39053 w 57150"/>
                <a:gd name="connsiteY3" fmla="*/ 109635 h 104775"/>
                <a:gd name="connsiteX4" fmla="*/ 0 w 57150"/>
                <a:gd name="connsiteY4" fmla="*/ 14385 h 104775"/>
                <a:gd name="connsiteX5" fmla="*/ 25718 w 57150"/>
                <a:gd name="connsiteY5" fmla="*/ 9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25718" y="97"/>
                  </a:moveTo>
                  <a:cubicBezTo>
                    <a:pt x="31433" y="4860"/>
                    <a:pt x="42863" y="2002"/>
                    <a:pt x="44768" y="97"/>
                  </a:cubicBezTo>
                  <a:cubicBezTo>
                    <a:pt x="46672" y="-1808"/>
                    <a:pt x="63818" y="24862"/>
                    <a:pt x="63818" y="24862"/>
                  </a:cubicBezTo>
                  <a:lnTo>
                    <a:pt x="39053" y="109635"/>
                  </a:lnTo>
                  <a:lnTo>
                    <a:pt x="0" y="14385"/>
                  </a:lnTo>
                  <a:lnTo>
                    <a:pt x="25718" y="97"/>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8" name="Freeform: Shape 227">
              <a:extLst>
                <a:ext uri="{FF2B5EF4-FFF2-40B4-BE49-F238E27FC236}">
                  <a16:creationId xmlns:a16="http://schemas.microsoft.com/office/drawing/2014/main" id="{A5CBAA2F-8FD3-434E-A3BA-AB154B4B1EEF}"/>
                </a:ext>
              </a:extLst>
            </p:cNvPr>
            <p:cNvSpPr/>
            <p:nvPr/>
          </p:nvSpPr>
          <p:spPr>
            <a:xfrm>
              <a:off x="5184457" y="3140393"/>
              <a:ext cx="28575" cy="28575"/>
            </a:xfrm>
            <a:custGeom>
              <a:avLst/>
              <a:gdLst>
                <a:gd name="connsiteX0" fmla="*/ 8573 w 28575"/>
                <a:gd name="connsiteY0" fmla="*/ 0 h 28575"/>
                <a:gd name="connsiteX1" fmla="*/ 0 w 28575"/>
                <a:gd name="connsiteY1" fmla="*/ 13335 h 28575"/>
                <a:gd name="connsiteX2" fmla="*/ 8573 w 28575"/>
                <a:gd name="connsiteY2" fmla="*/ 28575 h 28575"/>
                <a:gd name="connsiteX3" fmla="*/ 20955 w 28575"/>
                <a:gd name="connsiteY3" fmla="*/ 28575 h 28575"/>
                <a:gd name="connsiteX4" fmla="*/ 28575 w 28575"/>
                <a:gd name="connsiteY4" fmla="*/ 9525 h 28575"/>
                <a:gd name="connsiteX5" fmla="*/ 20955 w 28575"/>
                <a:gd name="connsiteY5" fmla="*/ 95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8573" y="0"/>
                  </a:moveTo>
                  <a:lnTo>
                    <a:pt x="0" y="13335"/>
                  </a:lnTo>
                  <a:lnTo>
                    <a:pt x="8573" y="28575"/>
                  </a:lnTo>
                  <a:lnTo>
                    <a:pt x="20955" y="28575"/>
                  </a:lnTo>
                  <a:lnTo>
                    <a:pt x="28575" y="9525"/>
                  </a:lnTo>
                  <a:lnTo>
                    <a:pt x="20955" y="952"/>
                  </a:lnTo>
                  <a:close/>
                </a:path>
              </a:pathLst>
            </a:custGeom>
            <a:solidFill>
              <a:srgbClr val="33AF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9" name="Freeform: Shape 228">
              <a:extLst>
                <a:ext uri="{FF2B5EF4-FFF2-40B4-BE49-F238E27FC236}">
                  <a16:creationId xmlns:a16="http://schemas.microsoft.com/office/drawing/2014/main" id="{EC4D0DF7-BB12-46FB-838A-85DD147AA419}"/>
                </a:ext>
              </a:extLst>
            </p:cNvPr>
            <p:cNvSpPr/>
            <p:nvPr/>
          </p:nvSpPr>
          <p:spPr>
            <a:xfrm>
              <a:off x="5184457" y="3165157"/>
              <a:ext cx="28575" cy="85725"/>
            </a:xfrm>
            <a:custGeom>
              <a:avLst/>
              <a:gdLst>
                <a:gd name="connsiteX0" fmla="*/ 8573 w 28575"/>
                <a:gd name="connsiteY0" fmla="*/ 953 h 85725"/>
                <a:gd name="connsiteX1" fmla="*/ 0 w 28575"/>
                <a:gd name="connsiteY1" fmla="*/ 53340 h 85725"/>
                <a:gd name="connsiteX2" fmla="*/ 19050 w 28575"/>
                <a:gd name="connsiteY2" fmla="*/ 88582 h 85725"/>
                <a:gd name="connsiteX3" fmla="*/ 32385 w 28575"/>
                <a:gd name="connsiteY3" fmla="*/ 46673 h 85725"/>
                <a:gd name="connsiteX4" fmla="*/ 20955 w 28575"/>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5725">
                  <a:moveTo>
                    <a:pt x="8573" y="953"/>
                  </a:moveTo>
                  <a:lnTo>
                    <a:pt x="0" y="53340"/>
                  </a:lnTo>
                  <a:lnTo>
                    <a:pt x="19050" y="88582"/>
                  </a:lnTo>
                  <a:lnTo>
                    <a:pt x="32385" y="46673"/>
                  </a:lnTo>
                  <a:lnTo>
                    <a:pt x="20955" y="0"/>
                  </a:lnTo>
                  <a:close/>
                </a:path>
              </a:pathLst>
            </a:custGeom>
            <a:solidFill>
              <a:srgbClr val="33AF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0" name="Freeform: Shape 229">
              <a:extLst>
                <a:ext uri="{FF2B5EF4-FFF2-40B4-BE49-F238E27FC236}">
                  <a16:creationId xmlns:a16="http://schemas.microsoft.com/office/drawing/2014/main" id="{F7DD7A4C-17E6-4AC2-9B89-78573D5D1AC1}"/>
                </a:ext>
              </a:extLst>
            </p:cNvPr>
            <p:cNvSpPr/>
            <p:nvPr/>
          </p:nvSpPr>
          <p:spPr>
            <a:xfrm>
              <a:off x="5200650" y="3116580"/>
              <a:ext cx="19050" cy="38100"/>
            </a:xfrm>
            <a:custGeom>
              <a:avLst/>
              <a:gdLst>
                <a:gd name="connsiteX0" fmla="*/ 0 w 19050"/>
                <a:gd name="connsiteY0" fmla="*/ 22860 h 38100"/>
                <a:gd name="connsiteX1" fmla="*/ 13335 w 19050"/>
                <a:gd name="connsiteY1" fmla="*/ 0 h 38100"/>
                <a:gd name="connsiteX2" fmla="*/ 23813 w 19050"/>
                <a:gd name="connsiteY2" fmla="*/ 12382 h 38100"/>
                <a:gd name="connsiteX3" fmla="*/ 20955 w 19050"/>
                <a:gd name="connsiteY3" fmla="*/ 43815 h 38100"/>
              </a:gdLst>
              <a:ahLst/>
              <a:cxnLst>
                <a:cxn ang="0">
                  <a:pos x="connsiteX0" y="connsiteY0"/>
                </a:cxn>
                <a:cxn ang="0">
                  <a:pos x="connsiteX1" y="connsiteY1"/>
                </a:cxn>
                <a:cxn ang="0">
                  <a:pos x="connsiteX2" y="connsiteY2"/>
                </a:cxn>
                <a:cxn ang="0">
                  <a:pos x="connsiteX3" y="connsiteY3"/>
                </a:cxn>
              </a:cxnLst>
              <a:rect l="l" t="t" r="r" b="b"/>
              <a:pathLst>
                <a:path w="19050" h="38100">
                  <a:moveTo>
                    <a:pt x="0" y="22860"/>
                  </a:moveTo>
                  <a:lnTo>
                    <a:pt x="13335" y="0"/>
                  </a:lnTo>
                  <a:lnTo>
                    <a:pt x="23813" y="12382"/>
                  </a:lnTo>
                  <a:lnTo>
                    <a:pt x="20955" y="4381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1" name="Freeform: Shape 230">
              <a:extLst>
                <a:ext uri="{FF2B5EF4-FFF2-40B4-BE49-F238E27FC236}">
                  <a16:creationId xmlns:a16="http://schemas.microsoft.com/office/drawing/2014/main" id="{A9BA83B1-4491-4BFF-A226-35D09CCB7FF1}"/>
                </a:ext>
              </a:extLst>
            </p:cNvPr>
            <p:cNvSpPr/>
            <p:nvPr/>
          </p:nvSpPr>
          <p:spPr>
            <a:xfrm>
              <a:off x="5202555" y="3123248"/>
              <a:ext cx="38100" cy="123825"/>
            </a:xfrm>
            <a:custGeom>
              <a:avLst/>
              <a:gdLst>
                <a:gd name="connsiteX0" fmla="*/ 19050 w 38100"/>
                <a:gd name="connsiteY0" fmla="*/ 37147 h 123825"/>
                <a:gd name="connsiteX1" fmla="*/ 16192 w 38100"/>
                <a:gd name="connsiteY1" fmla="*/ 0 h 123825"/>
                <a:gd name="connsiteX2" fmla="*/ 34290 w 38100"/>
                <a:gd name="connsiteY2" fmla="*/ 13335 h 123825"/>
                <a:gd name="connsiteX3" fmla="*/ 39052 w 38100"/>
                <a:gd name="connsiteY3" fmla="*/ 30480 h 123825"/>
                <a:gd name="connsiteX4" fmla="*/ 23813 w 38100"/>
                <a:gd name="connsiteY4" fmla="*/ 24765 h 123825"/>
                <a:gd name="connsiteX5" fmla="*/ 36195 w 38100"/>
                <a:gd name="connsiteY5" fmla="*/ 38100 h 123825"/>
                <a:gd name="connsiteX6" fmla="*/ 0 w 38100"/>
                <a:gd name="connsiteY6" fmla="*/ 13239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23825">
                  <a:moveTo>
                    <a:pt x="19050" y="37147"/>
                  </a:moveTo>
                  <a:lnTo>
                    <a:pt x="16192" y="0"/>
                  </a:lnTo>
                  <a:lnTo>
                    <a:pt x="34290" y="13335"/>
                  </a:lnTo>
                  <a:lnTo>
                    <a:pt x="39052" y="30480"/>
                  </a:lnTo>
                  <a:lnTo>
                    <a:pt x="23813" y="24765"/>
                  </a:lnTo>
                  <a:lnTo>
                    <a:pt x="36195" y="38100"/>
                  </a:lnTo>
                  <a:lnTo>
                    <a:pt x="0" y="132397"/>
                  </a:lnTo>
                  <a:close/>
                </a:path>
              </a:pathLst>
            </a:custGeom>
            <a:solidFill>
              <a:srgbClr val="0B253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2" name="Freeform: Shape 231">
              <a:extLst>
                <a:ext uri="{FF2B5EF4-FFF2-40B4-BE49-F238E27FC236}">
                  <a16:creationId xmlns:a16="http://schemas.microsoft.com/office/drawing/2014/main" id="{654EED04-F43D-44CD-BC7E-93ABC330EB7E}"/>
                </a:ext>
              </a:extLst>
            </p:cNvPr>
            <p:cNvSpPr/>
            <p:nvPr/>
          </p:nvSpPr>
          <p:spPr>
            <a:xfrm>
              <a:off x="5137785" y="3093720"/>
              <a:ext cx="57150" cy="66675"/>
            </a:xfrm>
            <a:custGeom>
              <a:avLst/>
              <a:gdLst>
                <a:gd name="connsiteX0" fmla="*/ 14288 w 57150"/>
                <a:gd name="connsiteY0" fmla="*/ 0 h 66675"/>
                <a:gd name="connsiteX1" fmla="*/ 60960 w 57150"/>
                <a:gd name="connsiteY1" fmla="*/ 45720 h 66675"/>
                <a:gd name="connsiteX2" fmla="*/ 37147 w 57150"/>
                <a:gd name="connsiteY2" fmla="*/ 74295 h 66675"/>
                <a:gd name="connsiteX3" fmla="*/ 0 w 57150"/>
                <a:gd name="connsiteY3" fmla="*/ 20955 h 66675"/>
              </a:gdLst>
              <a:ahLst/>
              <a:cxnLst>
                <a:cxn ang="0">
                  <a:pos x="connsiteX0" y="connsiteY0"/>
                </a:cxn>
                <a:cxn ang="0">
                  <a:pos x="connsiteX1" y="connsiteY1"/>
                </a:cxn>
                <a:cxn ang="0">
                  <a:pos x="connsiteX2" y="connsiteY2"/>
                </a:cxn>
                <a:cxn ang="0">
                  <a:pos x="connsiteX3" y="connsiteY3"/>
                </a:cxn>
              </a:cxnLst>
              <a:rect l="l" t="t" r="r" b="b"/>
              <a:pathLst>
                <a:path w="57150" h="66675">
                  <a:moveTo>
                    <a:pt x="14288" y="0"/>
                  </a:moveTo>
                  <a:lnTo>
                    <a:pt x="60960" y="45720"/>
                  </a:lnTo>
                  <a:lnTo>
                    <a:pt x="37147" y="74295"/>
                  </a:lnTo>
                  <a:lnTo>
                    <a:pt x="0" y="2095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3" name="Freeform: Shape 232">
              <a:extLst>
                <a:ext uri="{FF2B5EF4-FFF2-40B4-BE49-F238E27FC236}">
                  <a16:creationId xmlns:a16="http://schemas.microsoft.com/office/drawing/2014/main" id="{1017CD09-10FC-47CB-A6B3-4043B5160B14}"/>
                </a:ext>
              </a:extLst>
            </p:cNvPr>
            <p:cNvSpPr/>
            <p:nvPr/>
          </p:nvSpPr>
          <p:spPr>
            <a:xfrm>
              <a:off x="5118735" y="3105150"/>
              <a:ext cx="76200" cy="142875"/>
            </a:xfrm>
            <a:custGeom>
              <a:avLst/>
              <a:gdLst>
                <a:gd name="connsiteX0" fmla="*/ 45720 w 76200"/>
                <a:gd name="connsiteY0" fmla="*/ 43815 h 142875"/>
                <a:gd name="connsiteX1" fmla="*/ 21908 w 76200"/>
                <a:gd name="connsiteY1" fmla="*/ 0 h 142875"/>
                <a:gd name="connsiteX2" fmla="*/ 0 w 76200"/>
                <a:gd name="connsiteY2" fmla="*/ 20955 h 142875"/>
                <a:gd name="connsiteX3" fmla="*/ 10478 w 76200"/>
                <a:gd name="connsiteY3" fmla="*/ 43815 h 142875"/>
                <a:gd name="connsiteX4" fmla="*/ 31433 w 76200"/>
                <a:gd name="connsiteY4" fmla="*/ 42863 h 142875"/>
                <a:gd name="connsiteX5" fmla="*/ 25718 w 76200"/>
                <a:gd name="connsiteY5" fmla="*/ 59055 h 142875"/>
                <a:gd name="connsiteX6" fmla="*/ 84773 w 76200"/>
                <a:gd name="connsiteY6" fmla="*/ 14859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42875">
                  <a:moveTo>
                    <a:pt x="45720" y="43815"/>
                  </a:moveTo>
                  <a:lnTo>
                    <a:pt x="21908" y="0"/>
                  </a:lnTo>
                  <a:lnTo>
                    <a:pt x="0" y="20955"/>
                  </a:lnTo>
                  <a:lnTo>
                    <a:pt x="10478" y="43815"/>
                  </a:lnTo>
                  <a:lnTo>
                    <a:pt x="31433" y="42863"/>
                  </a:lnTo>
                  <a:lnTo>
                    <a:pt x="25718" y="59055"/>
                  </a:lnTo>
                  <a:lnTo>
                    <a:pt x="84773" y="148590"/>
                  </a:ln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4" name="Freeform: Shape 233">
              <a:extLst>
                <a:ext uri="{FF2B5EF4-FFF2-40B4-BE49-F238E27FC236}">
                  <a16:creationId xmlns:a16="http://schemas.microsoft.com/office/drawing/2014/main" id="{9B8E64AA-25CD-4A29-B9F4-04F46B7A5477}"/>
                </a:ext>
              </a:extLst>
            </p:cNvPr>
            <p:cNvSpPr/>
            <p:nvPr/>
          </p:nvSpPr>
          <p:spPr>
            <a:xfrm>
              <a:off x="5227320" y="3170873"/>
              <a:ext cx="190500" cy="161925"/>
            </a:xfrm>
            <a:custGeom>
              <a:avLst/>
              <a:gdLst>
                <a:gd name="connsiteX0" fmla="*/ 0 w 190500"/>
                <a:gd name="connsiteY0" fmla="*/ 170497 h 161925"/>
                <a:gd name="connsiteX1" fmla="*/ 36195 w 190500"/>
                <a:gd name="connsiteY1" fmla="*/ 11430 h 161925"/>
                <a:gd name="connsiteX2" fmla="*/ 193358 w 190500"/>
                <a:gd name="connsiteY2" fmla="*/ 0 h 161925"/>
                <a:gd name="connsiteX3" fmla="*/ 149543 w 190500"/>
                <a:gd name="connsiteY3" fmla="*/ 146685 h 161925"/>
              </a:gdLst>
              <a:ahLst/>
              <a:cxnLst>
                <a:cxn ang="0">
                  <a:pos x="connsiteX0" y="connsiteY0"/>
                </a:cxn>
                <a:cxn ang="0">
                  <a:pos x="connsiteX1" y="connsiteY1"/>
                </a:cxn>
                <a:cxn ang="0">
                  <a:pos x="connsiteX2" y="connsiteY2"/>
                </a:cxn>
                <a:cxn ang="0">
                  <a:pos x="connsiteX3" y="connsiteY3"/>
                </a:cxn>
              </a:cxnLst>
              <a:rect l="l" t="t" r="r" b="b"/>
              <a:pathLst>
                <a:path w="190500" h="161925">
                  <a:moveTo>
                    <a:pt x="0" y="170497"/>
                  </a:moveTo>
                  <a:lnTo>
                    <a:pt x="36195" y="11430"/>
                  </a:lnTo>
                  <a:lnTo>
                    <a:pt x="193358" y="0"/>
                  </a:lnTo>
                  <a:lnTo>
                    <a:pt x="149543" y="146685"/>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5" name="Freeform: Shape 234">
              <a:extLst>
                <a:ext uri="{FF2B5EF4-FFF2-40B4-BE49-F238E27FC236}">
                  <a16:creationId xmlns:a16="http://schemas.microsoft.com/office/drawing/2014/main" id="{32871E62-7B19-4F3F-9692-A914203CD0DC}"/>
                </a:ext>
              </a:extLst>
            </p:cNvPr>
            <p:cNvSpPr/>
            <p:nvPr/>
          </p:nvSpPr>
          <p:spPr>
            <a:xfrm>
              <a:off x="5302475" y="3286125"/>
              <a:ext cx="38100" cy="47625"/>
            </a:xfrm>
            <a:custGeom>
              <a:avLst/>
              <a:gdLst>
                <a:gd name="connsiteX0" fmla="*/ 41050 w 38100"/>
                <a:gd name="connsiteY0" fmla="*/ 41910 h 47625"/>
                <a:gd name="connsiteX1" fmla="*/ 22000 w 38100"/>
                <a:gd name="connsiteY1" fmla="*/ 49530 h 47625"/>
                <a:gd name="connsiteX2" fmla="*/ 9617 w 38100"/>
                <a:gd name="connsiteY2" fmla="*/ 41910 h 47625"/>
                <a:gd name="connsiteX3" fmla="*/ 92 w 38100"/>
                <a:gd name="connsiteY3" fmla="*/ 20002 h 47625"/>
                <a:gd name="connsiteX4" fmla="*/ 8665 w 38100"/>
                <a:gd name="connsiteY4" fmla="*/ 31432 h 47625"/>
                <a:gd name="connsiteX5" fmla="*/ 1045 w 38100"/>
                <a:gd name="connsiteY5" fmla="*/ 13335 h 47625"/>
                <a:gd name="connsiteX6" fmla="*/ 14380 w 38100"/>
                <a:gd name="connsiteY6" fmla="*/ 28575 h 47625"/>
                <a:gd name="connsiteX7" fmla="*/ 4855 w 38100"/>
                <a:gd name="connsiteY7" fmla="*/ 8573 h 47625"/>
                <a:gd name="connsiteX8" fmla="*/ 22000 w 38100"/>
                <a:gd name="connsiteY8" fmla="*/ 26670 h 47625"/>
                <a:gd name="connsiteX9" fmla="*/ 16285 w 38100"/>
                <a:gd name="connsiteY9" fmla="*/ 2857 h 47625"/>
                <a:gd name="connsiteX10" fmla="*/ 30572 w 38100"/>
                <a:gd name="connsiteY10" fmla="*/ 21907 h 47625"/>
                <a:gd name="connsiteX11" fmla="*/ 35335 w 38100"/>
                <a:gd name="connsiteY11" fmla="*/ 20002 h 47625"/>
                <a:gd name="connsiteX12" fmla="*/ 38192 w 38100"/>
                <a:gd name="connsiteY12" fmla="*/ 0 h 47625"/>
                <a:gd name="connsiteX13" fmla="*/ 42002 w 38100"/>
                <a:gd name="connsiteY13" fmla="*/ 12382 h 47625"/>
                <a:gd name="connsiteX14" fmla="*/ 44860 w 38100"/>
                <a:gd name="connsiteY14" fmla="*/ 34290 h 47625"/>
                <a:gd name="connsiteX15" fmla="*/ 41050 w 38100"/>
                <a:gd name="connsiteY15" fmla="*/ 4191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 h="47625">
                  <a:moveTo>
                    <a:pt x="41050" y="41910"/>
                  </a:moveTo>
                  <a:cubicBezTo>
                    <a:pt x="34382" y="45720"/>
                    <a:pt x="28667" y="47625"/>
                    <a:pt x="22000" y="49530"/>
                  </a:cubicBezTo>
                  <a:cubicBezTo>
                    <a:pt x="15332" y="51435"/>
                    <a:pt x="13427" y="45720"/>
                    <a:pt x="9617" y="41910"/>
                  </a:cubicBezTo>
                  <a:cubicBezTo>
                    <a:pt x="5807" y="38100"/>
                    <a:pt x="-860" y="27623"/>
                    <a:pt x="92" y="20002"/>
                  </a:cubicBezTo>
                  <a:cubicBezTo>
                    <a:pt x="1045" y="13335"/>
                    <a:pt x="8665" y="28575"/>
                    <a:pt x="8665" y="31432"/>
                  </a:cubicBezTo>
                  <a:cubicBezTo>
                    <a:pt x="9617" y="33338"/>
                    <a:pt x="-2765" y="18098"/>
                    <a:pt x="1045" y="13335"/>
                  </a:cubicBezTo>
                  <a:cubicBezTo>
                    <a:pt x="4855" y="8573"/>
                    <a:pt x="12475" y="25718"/>
                    <a:pt x="14380" y="28575"/>
                  </a:cubicBezTo>
                  <a:cubicBezTo>
                    <a:pt x="15332" y="30480"/>
                    <a:pt x="1045" y="15240"/>
                    <a:pt x="4855" y="8573"/>
                  </a:cubicBezTo>
                  <a:cubicBezTo>
                    <a:pt x="8665" y="1905"/>
                    <a:pt x="22000" y="26670"/>
                    <a:pt x="22000" y="26670"/>
                  </a:cubicBezTo>
                  <a:cubicBezTo>
                    <a:pt x="22000" y="26670"/>
                    <a:pt x="12475" y="3810"/>
                    <a:pt x="16285" y="2857"/>
                  </a:cubicBezTo>
                  <a:cubicBezTo>
                    <a:pt x="20095" y="2857"/>
                    <a:pt x="30572" y="20002"/>
                    <a:pt x="30572" y="21907"/>
                  </a:cubicBezTo>
                  <a:cubicBezTo>
                    <a:pt x="31525" y="23813"/>
                    <a:pt x="37240" y="25718"/>
                    <a:pt x="35335" y="20002"/>
                  </a:cubicBezTo>
                  <a:cubicBezTo>
                    <a:pt x="33430" y="14288"/>
                    <a:pt x="38192" y="0"/>
                    <a:pt x="38192" y="0"/>
                  </a:cubicBezTo>
                  <a:cubicBezTo>
                    <a:pt x="38192" y="0"/>
                    <a:pt x="41050" y="2857"/>
                    <a:pt x="42002" y="12382"/>
                  </a:cubicBezTo>
                  <a:cubicBezTo>
                    <a:pt x="42002" y="20955"/>
                    <a:pt x="44860" y="34290"/>
                    <a:pt x="44860" y="34290"/>
                  </a:cubicBezTo>
                  <a:lnTo>
                    <a:pt x="41050" y="41910"/>
                  </a:ln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6" name="Freeform: Shape 235">
              <a:extLst>
                <a:ext uri="{FF2B5EF4-FFF2-40B4-BE49-F238E27FC236}">
                  <a16:creationId xmlns:a16="http://schemas.microsoft.com/office/drawing/2014/main" id="{CA994210-5F8B-4B24-B181-D134D9AE3D38}"/>
                </a:ext>
              </a:extLst>
            </p:cNvPr>
            <p:cNvSpPr/>
            <p:nvPr/>
          </p:nvSpPr>
          <p:spPr>
            <a:xfrm>
              <a:off x="6055042" y="3434715"/>
              <a:ext cx="85725" cy="161925"/>
            </a:xfrm>
            <a:custGeom>
              <a:avLst/>
              <a:gdLst>
                <a:gd name="connsiteX0" fmla="*/ 0 w 85725"/>
                <a:gd name="connsiteY0" fmla="*/ 0 h 161925"/>
                <a:gd name="connsiteX1" fmla="*/ 36195 w 85725"/>
                <a:gd name="connsiteY1" fmla="*/ 86677 h 161925"/>
                <a:gd name="connsiteX2" fmla="*/ 48578 w 85725"/>
                <a:gd name="connsiteY2" fmla="*/ 165735 h 161925"/>
                <a:gd name="connsiteX3" fmla="*/ 80963 w 85725"/>
                <a:gd name="connsiteY3" fmla="*/ 163830 h 161925"/>
                <a:gd name="connsiteX4" fmla="*/ 90488 w 85725"/>
                <a:gd name="connsiteY4" fmla="*/ 30480 h 161925"/>
                <a:gd name="connsiteX5" fmla="*/ 0 w 85725"/>
                <a:gd name="connsiteY5"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1925">
                  <a:moveTo>
                    <a:pt x="0" y="0"/>
                  </a:moveTo>
                  <a:cubicBezTo>
                    <a:pt x="3810" y="15240"/>
                    <a:pt x="36195" y="86677"/>
                    <a:pt x="36195" y="86677"/>
                  </a:cubicBezTo>
                  <a:lnTo>
                    <a:pt x="48578" y="165735"/>
                  </a:lnTo>
                  <a:lnTo>
                    <a:pt x="80963" y="163830"/>
                  </a:lnTo>
                  <a:lnTo>
                    <a:pt x="90488" y="30480"/>
                  </a:lnTo>
                  <a:lnTo>
                    <a:pt x="0" y="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7" name="Freeform: Shape 236">
              <a:extLst>
                <a:ext uri="{FF2B5EF4-FFF2-40B4-BE49-F238E27FC236}">
                  <a16:creationId xmlns:a16="http://schemas.microsoft.com/office/drawing/2014/main" id="{4F64C5BA-79F5-4CF1-9AFE-8CD95ACB4333}"/>
                </a:ext>
              </a:extLst>
            </p:cNvPr>
            <p:cNvSpPr/>
            <p:nvPr/>
          </p:nvSpPr>
          <p:spPr>
            <a:xfrm>
              <a:off x="6249353" y="4033781"/>
              <a:ext cx="9525" cy="9525"/>
            </a:xfrm>
            <a:custGeom>
              <a:avLst/>
              <a:gdLst>
                <a:gd name="connsiteX0" fmla="*/ 12382 w 9525"/>
                <a:gd name="connsiteY0" fmla="*/ 16249 h 9525"/>
                <a:gd name="connsiteX1" fmla="*/ 0 w 9525"/>
                <a:gd name="connsiteY1" fmla="*/ 10534 h 9525"/>
                <a:gd name="connsiteX2" fmla="*/ 11430 w 9525"/>
                <a:gd name="connsiteY2" fmla="*/ 56 h 9525"/>
                <a:gd name="connsiteX3" fmla="*/ 12382 w 9525"/>
                <a:gd name="connsiteY3" fmla="*/ 16249 h 9525"/>
              </a:gdLst>
              <a:ahLst/>
              <a:cxnLst>
                <a:cxn ang="0">
                  <a:pos x="connsiteX0" y="connsiteY0"/>
                </a:cxn>
                <a:cxn ang="0">
                  <a:pos x="connsiteX1" y="connsiteY1"/>
                </a:cxn>
                <a:cxn ang="0">
                  <a:pos x="connsiteX2" y="connsiteY2"/>
                </a:cxn>
                <a:cxn ang="0">
                  <a:pos x="connsiteX3" y="connsiteY3"/>
                </a:cxn>
              </a:cxnLst>
              <a:rect l="l" t="t" r="r" b="b"/>
              <a:pathLst>
                <a:path w="9525" h="9525">
                  <a:moveTo>
                    <a:pt x="12382" y="16249"/>
                  </a:moveTo>
                  <a:lnTo>
                    <a:pt x="0" y="10534"/>
                  </a:lnTo>
                  <a:cubicBezTo>
                    <a:pt x="0" y="10534"/>
                    <a:pt x="9525" y="-896"/>
                    <a:pt x="11430" y="56"/>
                  </a:cubicBezTo>
                  <a:cubicBezTo>
                    <a:pt x="13335" y="56"/>
                    <a:pt x="12382" y="16249"/>
                    <a:pt x="12382" y="1624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8" name="Freeform: Shape 237">
              <a:extLst>
                <a:ext uri="{FF2B5EF4-FFF2-40B4-BE49-F238E27FC236}">
                  <a16:creationId xmlns:a16="http://schemas.microsoft.com/office/drawing/2014/main" id="{B1DACEE1-324F-465E-B1EF-C5C7255DA8EB}"/>
                </a:ext>
              </a:extLst>
            </p:cNvPr>
            <p:cNvSpPr/>
            <p:nvPr/>
          </p:nvSpPr>
          <p:spPr>
            <a:xfrm>
              <a:off x="6181017" y="3974783"/>
              <a:ext cx="95250" cy="85725"/>
            </a:xfrm>
            <a:custGeom>
              <a:avLst/>
              <a:gdLst>
                <a:gd name="connsiteX0" fmla="*/ 94053 w 95250"/>
                <a:gd name="connsiteY0" fmla="*/ 7620 h 85725"/>
                <a:gd name="connsiteX1" fmla="*/ 95006 w 95250"/>
                <a:gd name="connsiteY1" fmla="*/ 68580 h 85725"/>
                <a:gd name="connsiteX2" fmla="*/ 80718 w 95250"/>
                <a:gd name="connsiteY2" fmla="*/ 74295 h 85725"/>
                <a:gd name="connsiteX3" fmla="*/ 66431 w 95250"/>
                <a:gd name="connsiteY3" fmla="*/ 77152 h 85725"/>
                <a:gd name="connsiteX4" fmla="*/ 6423 w 95250"/>
                <a:gd name="connsiteY4" fmla="*/ 87630 h 85725"/>
                <a:gd name="connsiteX5" fmla="*/ 7376 w 95250"/>
                <a:gd name="connsiteY5" fmla="*/ 68580 h 85725"/>
                <a:gd name="connsiteX6" fmla="*/ 38808 w 95250"/>
                <a:gd name="connsiteY6" fmla="*/ 39052 h 85725"/>
                <a:gd name="connsiteX7" fmla="*/ 43571 w 95250"/>
                <a:gd name="connsiteY7" fmla="*/ 0 h 85725"/>
                <a:gd name="connsiteX8" fmla="*/ 94053 w 95250"/>
                <a:gd name="connsiteY8" fmla="*/ 762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85725">
                  <a:moveTo>
                    <a:pt x="94053" y="7620"/>
                  </a:moveTo>
                  <a:cubicBezTo>
                    <a:pt x="95958" y="21908"/>
                    <a:pt x="98816" y="48577"/>
                    <a:pt x="95006" y="68580"/>
                  </a:cubicBezTo>
                  <a:cubicBezTo>
                    <a:pt x="94053" y="74295"/>
                    <a:pt x="80718" y="74295"/>
                    <a:pt x="80718" y="74295"/>
                  </a:cubicBezTo>
                  <a:cubicBezTo>
                    <a:pt x="80718" y="74295"/>
                    <a:pt x="86433" y="59055"/>
                    <a:pt x="66431" y="77152"/>
                  </a:cubicBezTo>
                  <a:cubicBezTo>
                    <a:pt x="45476" y="97155"/>
                    <a:pt x="12138" y="90488"/>
                    <a:pt x="6423" y="87630"/>
                  </a:cubicBezTo>
                  <a:cubicBezTo>
                    <a:pt x="708" y="84772"/>
                    <a:pt x="-5007" y="80010"/>
                    <a:pt x="7376" y="68580"/>
                  </a:cubicBezTo>
                  <a:cubicBezTo>
                    <a:pt x="17853" y="58102"/>
                    <a:pt x="34998" y="48577"/>
                    <a:pt x="38808" y="39052"/>
                  </a:cubicBezTo>
                  <a:cubicBezTo>
                    <a:pt x="42618" y="29527"/>
                    <a:pt x="43571" y="0"/>
                    <a:pt x="43571" y="0"/>
                  </a:cubicBezTo>
                  <a:lnTo>
                    <a:pt x="94053" y="7620"/>
                  </a:lnTo>
                  <a:close/>
                </a:path>
              </a:pathLst>
            </a:custGeom>
            <a:solidFill>
              <a:srgbClr val="031C2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9" name="Freeform: Shape 238">
              <a:extLst>
                <a:ext uri="{FF2B5EF4-FFF2-40B4-BE49-F238E27FC236}">
                  <a16:creationId xmlns:a16="http://schemas.microsoft.com/office/drawing/2014/main" id="{69941C2C-64A9-48DC-A874-6D133D2906C1}"/>
                </a:ext>
              </a:extLst>
            </p:cNvPr>
            <p:cNvSpPr/>
            <p:nvPr/>
          </p:nvSpPr>
          <p:spPr>
            <a:xfrm>
              <a:off x="6194108" y="4007167"/>
              <a:ext cx="9525" cy="9525"/>
            </a:xfrm>
            <a:custGeom>
              <a:avLst/>
              <a:gdLst>
                <a:gd name="connsiteX0" fmla="*/ 11430 w 9525"/>
                <a:gd name="connsiteY0" fmla="*/ 16192 h 9525"/>
                <a:gd name="connsiteX1" fmla="*/ 0 w 9525"/>
                <a:gd name="connsiteY1" fmla="*/ 10478 h 9525"/>
                <a:gd name="connsiteX2" fmla="*/ 11430 w 9525"/>
                <a:gd name="connsiteY2" fmla="*/ 0 h 9525"/>
                <a:gd name="connsiteX3" fmla="*/ 11430 w 9525"/>
                <a:gd name="connsiteY3" fmla="*/ 16192 h 9525"/>
              </a:gdLst>
              <a:ahLst/>
              <a:cxnLst>
                <a:cxn ang="0">
                  <a:pos x="connsiteX0" y="connsiteY0"/>
                </a:cxn>
                <a:cxn ang="0">
                  <a:pos x="connsiteX1" y="connsiteY1"/>
                </a:cxn>
                <a:cxn ang="0">
                  <a:pos x="connsiteX2" y="connsiteY2"/>
                </a:cxn>
                <a:cxn ang="0">
                  <a:pos x="connsiteX3" y="connsiteY3"/>
                </a:cxn>
              </a:cxnLst>
              <a:rect l="l" t="t" r="r" b="b"/>
              <a:pathLst>
                <a:path w="9525" h="9525">
                  <a:moveTo>
                    <a:pt x="11430" y="16192"/>
                  </a:moveTo>
                  <a:lnTo>
                    <a:pt x="0" y="10478"/>
                  </a:lnTo>
                  <a:cubicBezTo>
                    <a:pt x="0" y="10478"/>
                    <a:pt x="9525" y="0"/>
                    <a:pt x="11430" y="0"/>
                  </a:cubicBezTo>
                  <a:cubicBezTo>
                    <a:pt x="13335" y="953"/>
                    <a:pt x="11430" y="16192"/>
                    <a:pt x="11430" y="1619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0" name="Freeform: Shape 239">
              <a:extLst>
                <a:ext uri="{FF2B5EF4-FFF2-40B4-BE49-F238E27FC236}">
                  <a16:creationId xmlns:a16="http://schemas.microsoft.com/office/drawing/2014/main" id="{71273553-875E-4033-81ED-244EA28EC8F8}"/>
                </a:ext>
              </a:extLst>
            </p:cNvPr>
            <p:cNvSpPr/>
            <p:nvPr/>
          </p:nvSpPr>
          <p:spPr>
            <a:xfrm>
              <a:off x="6124344" y="3948113"/>
              <a:ext cx="95250" cy="85725"/>
            </a:xfrm>
            <a:custGeom>
              <a:avLst/>
              <a:gdLst>
                <a:gd name="connsiteX0" fmla="*/ 96434 w 95250"/>
                <a:gd name="connsiteY0" fmla="*/ 9525 h 85725"/>
                <a:gd name="connsiteX1" fmla="*/ 94528 w 95250"/>
                <a:gd name="connsiteY1" fmla="*/ 70485 h 85725"/>
                <a:gd name="connsiteX2" fmla="*/ 80241 w 95250"/>
                <a:gd name="connsiteY2" fmla="*/ 76200 h 85725"/>
                <a:gd name="connsiteX3" fmla="*/ 65953 w 95250"/>
                <a:gd name="connsiteY3" fmla="*/ 79058 h 85725"/>
                <a:gd name="connsiteX4" fmla="*/ 5946 w 95250"/>
                <a:gd name="connsiteY4" fmla="*/ 86678 h 85725"/>
                <a:gd name="connsiteX5" fmla="*/ 7851 w 95250"/>
                <a:gd name="connsiteY5" fmla="*/ 67628 h 85725"/>
                <a:gd name="connsiteX6" fmla="*/ 41188 w 95250"/>
                <a:gd name="connsiteY6" fmla="*/ 39053 h 85725"/>
                <a:gd name="connsiteX7" fmla="*/ 47856 w 95250"/>
                <a:gd name="connsiteY7" fmla="*/ 0 h 85725"/>
                <a:gd name="connsiteX8" fmla="*/ 96434 w 95250"/>
                <a:gd name="connsiteY8"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85725">
                  <a:moveTo>
                    <a:pt x="96434" y="9525"/>
                  </a:moveTo>
                  <a:cubicBezTo>
                    <a:pt x="97386" y="23813"/>
                    <a:pt x="99291" y="50483"/>
                    <a:pt x="94528" y="70485"/>
                  </a:cubicBezTo>
                  <a:cubicBezTo>
                    <a:pt x="92623" y="76200"/>
                    <a:pt x="80241" y="76200"/>
                    <a:pt x="80241" y="76200"/>
                  </a:cubicBezTo>
                  <a:cubicBezTo>
                    <a:pt x="80241" y="76200"/>
                    <a:pt x="86909" y="60960"/>
                    <a:pt x="65953" y="79058"/>
                  </a:cubicBezTo>
                  <a:cubicBezTo>
                    <a:pt x="44046" y="98108"/>
                    <a:pt x="10708" y="89535"/>
                    <a:pt x="5946" y="86678"/>
                  </a:cubicBezTo>
                  <a:cubicBezTo>
                    <a:pt x="1183" y="83820"/>
                    <a:pt x="-5484" y="79058"/>
                    <a:pt x="7851" y="67628"/>
                  </a:cubicBezTo>
                  <a:cubicBezTo>
                    <a:pt x="18328" y="58103"/>
                    <a:pt x="36426" y="48578"/>
                    <a:pt x="41188" y="39053"/>
                  </a:cubicBezTo>
                  <a:cubicBezTo>
                    <a:pt x="45951" y="29527"/>
                    <a:pt x="47856" y="0"/>
                    <a:pt x="47856" y="0"/>
                  </a:cubicBezTo>
                  <a:lnTo>
                    <a:pt x="96434" y="9525"/>
                  </a:lnTo>
                  <a:close/>
                </a:path>
              </a:pathLst>
            </a:custGeom>
            <a:solidFill>
              <a:srgbClr val="031C2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1" name="Freeform: Shape 240">
              <a:extLst>
                <a:ext uri="{FF2B5EF4-FFF2-40B4-BE49-F238E27FC236}">
                  <a16:creationId xmlns:a16="http://schemas.microsoft.com/office/drawing/2014/main" id="{FFE87B93-E6DF-43CF-AD60-D16BD1B3B866}"/>
                </a:ext>
              </a:extLst>
            </p:cNvPr>
            <p:cNvSpPr/>
            <p:nvPr/>
          </p:nvSpPr>
          <p:spPr>
            <a:xfrm>
              <a:off x="5989740" y="3199448"/>
              <a:ext cx="76200" cy="142875"/>
            </a:xfrm>
            <a:custGeom>
              <a:avLst/>
              <a:gdLst>
                <a:gd name="connsiteX0" fmla="*/ 34823 w 76200"/>
                <a:gd name="connsiteY0" fmla="*/ 0 h 142875"/>
                <a:gd name="connsiteX1" fmla="*/ 58635 w 76200"/>
                <a:gd name="connsiteY1" fmla="*/ 40005 h 142875"/>
                <a:gd name="connsiteX2" fmla="*/ 82448 w 76200"/>
                <a:gd name="connsiteY2" fmla="*/ 51435 h 142875"/>
                <a:gd name="connsiteX3" fmla="*/ 44348 w 76200"/>
                <a:gd name="connsiteY3" fmla="*/ 151447 h 142875"/>
                <a:gd name="connsiteX4" fmla="*/ 2438 w 76200"/>
                <a:gd name="connsiteY4" fmla="*/ 62865 h 142875"/>
                <a:gd name="connsiteX5" fmla="*/ 34823 w 76200"/>
                <a:gd name="connsiteY5"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42875">
                  <a:moveTo>
                    <a:pt x="34823" y="0"/>
                  </a:moveTo>
                  <a:cubicBezTo>
                    <a:pt x="40538" y="12382"/>
                    <a:pt x="41490" y="27622"/>
                    <a:pt x="58635" y="40005"/>
                  </a:cubicBezTo>
                  <a:cubicBezTo>
                    <a:pt x="75780" y="52388"/>
                    <a:pt x="82448" y="51435"/>
                    <a:pt x="82448" y="51435"/>
                  </a:cubicBezTo>
                  <a:lnTo>
                    <a:pt x="44348" y="151447"/>
                  </a:lnTo>
                  <a:cubicBezTo>
                    <a:pt x="44348" y="151447"/>
                    <a:pt x="48158" y="93345"/>
                    <a:pt x="2438" y="62865"/>
                  </a:cubicBezTo>
                  <a:cubicBezTo>
                    <a:pt x="-10897" y="53340"/>
                    <a:pt x="34823" y="0"/>
                    <a:pt x="34823" y="0"/>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2" name="Freeform: Shape 241">
              <a:extLst>
                <a:ext uri="{FF2B5EF4-FFF2-40B4-BE49-F238E27FC236}">
                  <a16:creationId xmlns:a16="http://schemas.microsoft.com/office/drawing/2014/main" id="{630C0813-5965-4376-88CF-12E4C44E8B29}"/>
                </a:ext>
              </a:extLst>
            </p:cNvPr>
            <p:cNvSpPr/>
            <p:nvPr/>
          </p:nvSpPr>
          <p:spPr>
            <a:xfrm>
              <a:off x="5894032" y="3123098"/>
              <a:ext cx="133350" cy="152400"/>
            </a:xfrm>
            <a:custGeom>
              <a:avLst/>
              <a:gdLst>
                <a:gd name="connsiteX0" fmla="*/ 38 w 133350"/>
                <a:gd name="connsiteY0" fmla="*/ 68729 h 152400"/>
                <a:gd name="connsiteX1" fmla="*/ 112433 w 133350"/>
                <a:gd name="connsiteY1" fmla="*/ 17294 h 152400"/>
                <a:gd name="connsiteX2" fmla="*/ 116243 w 133350"/>
                <a:gd name="connsiteY2" fmla="*/ 143024 h 152400"/>
                <a:gd name="connsiteX3" fmla="*/ 81953 w 133350"/>
                <a:gd name="connsiteY3" fmla="*/ 161122 h 152400"/>
                <a:gd name="connsiteX4" fmla="*/ 53378 w 133350"/>
                <a:gd name="connsiteY4" fmla="*/ 144929 h 152400"/>
                <a:gd name="connsiteX5" fmla="*/ 38138 w 133350"/>
                <a:gd name="connsiteY5" fmla="*/ 144929 h 152400"/>
                <a:gd name="connsiteX6" fmla="*/ 29565 w 133350"/>
                <a:gd name="connsiteY6" fmla="*/ 113497 h 152400"/>
                <a:gd name="connsiteX7" fmla="*/ 38 w 133350"/>
                <a:gd name="connsiteY7" fmla="*/ 687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52400">
                  <a:moveTo>
                    <a:pt x="38" y="68729"/>
                  </a:moveTo>
                  <a:cubicBezTo>
                    <a:pt x="990" y="31582"/>
                    <a:pt x="81001" y="-30331"/>
                    <a:pt x="112433" y="17294"/>
                  </a:cubicBezTo>
                  <a:cubicBezTo>
                    <a:pt x="168630" y="104924"/>
                    <a:pt x="116243" y="143024"/>
                    <a:pt x="116243" y="143024"/>
                  </a:cubicBezTo>
                  <a:cubicBezTo>
                    <a:pt x="96241" y="155407"/>
                    <a:pt x="94335" y="161122"/>
                    <a:pt x="81953" y="161122"/>
                  </a:cubicBezTo>
                  <a:cubicBezTo>
                    <a:pt x="73380" y="161122"/>
                    <a:pt x="63855" y="157312"/>
                    <a:pt x="53378" y="144929"/>
                  </a:cubicBezTo>
                  <a:cubicBezTo>
                    <a:pt x="46710" y="146834"/>
                    <a:pt x="39090" y="149692"/>
                    <a:pt x="38138" y="144929"/>
                  </a:cubicBezTo>
                  <a:cubicBezTo>
                    <a:pt x="38138" y="137309"/>
                    <a:pt x="29565" y="118259"/>
                    <a:pt x="29565" y="113497"/>
                  </a:cubicBezTo>
                  <a:cubicBezTo>
                    <a:pt x="16230" y="94447"/>
                    <a:pt x="-915" y="86827"/>
                    <a:pt x="38" y="68729"/>
                  </a:cubicBez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3" name="Freeform: Shape 242">
              <a:extLst>
                <a:ext uri="{FF2B5EF4-FFF2-40B4-BE49-F238E27FC236}">
                  <a16:creationId xmlns:a16="http://schemas.microsoft.com/office/drawing/2014/main" id="{E6FDFEFB-FD4E-46A9-97DF-21A1F879DB62}"/>
                </a:ext>
              </a:extLst>
            </p:cNvPr>
            <p:cNvSpPr/>
            <p:nvPr/>
          </p:nvSpPr>
          <p:spPr>
            <a:xfrm>
              <a:off x="5921692" y="3128455"/>
              <a:ext cx="104775" cy="142875"/>
            </a:xfrm>
            <a:custGeom>
              <a:avLst/>
              <a:gdLst>
                <a:gd name="connsiteX0" fmla="*/ 67628 w 104775"/>
                <a:gd name="connsiteY0" fmla="*/ 151955 h 142875"/>
                <a:gd name="connsiteX1" fmla="*/ 91440 w 104775"/>
                <a:gd name="connsiteY1" fmla="*/ 138620 h 142875"/>
                <a:gd name="connsiteX2" fmla="*/ 85725 w 104775"/>
                <a:gd name="connsiteY2" fmla="*/ 11938 h 142875"/>
                <a:gd name="connsiteX3" fmla="*/ 0 w 104775"/>
                <a:gd name="connsiteY3" fmla="*/ 28130 h 142875"/>
                <a:gd name="connsiteX4" fmla="*/ 67628 w 104775"/>
                <a:gd name="connsiteY4" fmla="*/ 15195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42875">
                  <a:moveTo>
                    <a:pt x="67628" y="151955"/>
                  </a:moveTo>
                  <a:cubicBezTo>
                    <a:pt x="69533" y="151003"/>
                    <a:pt x="88583" y="139573"/>
                    <a:pt x="91440" y="138620"/>
                  </a:cubicBezTo>
                  <a:cubicBezTo>
                    <a:pt x="91440" y="138620"/>
                    <a:pt x="141923" y="99568"/>
                    <a:pt x="85725" y="11938"/>
                  </a:cubicBezTo>
                  <a:cubicBezTo>
                    <a:pt x="67628" y="-15685"/>
                    <a:pt x="23813" y="10985"/>
                    <a:pt x="0" y="28130"/>
                  </a:cubicBezTo>
                  <a:cubicBezTo>
                    <a:pt x="73343" y="97663"/>
                    <a:pt x="69533" y="140525"/>
                    <a:pt x="67628" y="151955"/>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4" name="Freeform: Shape 243">
              <a:extLst>
                <a:ext uri="{FF2B5EF4-FFF2-40B4-BE49-F238E27FC236}">
                  <a16:creationId xmlns:a16="http://schemas.microsoft.com/office/drawing/2014/main" id="{7F159358-47BC-416B-8FEA-BAC1E6C791ED}"/>
                </a:ext>
              </a:extLst>
            </p:cNvPr>
            <p:cNvSpPr/>
            <p:nvPr/>
          </p:nvSpPr>
          <p:spPr>
            <a:xfrm>
              <a:off x="5896393" y="3111799"/>
              <a:ext cx="142875" cy="114300"/>
            </a:xfrm>
            <a:custGeom>
              <a:avLst/>
              <a:gdLst>
                <a:gd name="connsiteX0" fmla="*/ 91022 w 142875"/>
                <a:gd name="connsiteY0" fmla="*/ 4781 h 114300"/>
                <a:gd name="connsiteX1" fmla="*/ 34825 w 142875"/>
                <a:gd name="connsiteY1" fmla="*/ 9543 h 114300"/>
                <a:gd name="connsiteX2" fmla="*/ 535 w 142875"/>
                <a:gd name="connsiteY2" fmla="*/ 56216 h 114300"/>
                <a:gd name="connsiteX3" fmla="*/ 7202 w 142875"/>
                <a:gd name="connsiteY3" fmla="*/ 85743 h 114300"/>
                <a:gd name="connsiteX4" fmla="*/ 21490 w 142875"/>
                <a:gd name="connsiteY4" fmla="*/ 77171 h 114300"/>
                <a:gd name="connsiteX5" fmla="*/ 46255 w 142875"/>
                <a:gd name="connsiteY5" fmla="*/ 74313 h 114300"/>
                <a:gd name="connsiteX6" fmla="*/ 67210 w 142875"/>
                <a:gd name="connsiteY6" fmla="*/ 82886 h 114300"/>
                <a:gd name="connsiteX7" fmla="*/ 127217 w 142875"/>
                <a:gd name="connsiteY7" fmla="*/ 116223 h 114300"/>
                <a:gd name="connsiteX8" fmla="*/ 146267 w 142875"/>
                <a:gd name="connsiteY8" fmla="*/ 115271 h 114300"/>
                <a:gd name="connsiteX9" fmla="*/ 140552 w 142875"/>
                <a:gd name="connsiteY9" fmla="*/ 55263 h 114300"/>
                <a:gd name="connsiteX10" fmla="*/ 91022 w 142875"/>
                <a:gd name="connsiteY10" fmla="*/ 478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14300">
                  <a:moveTo>
                    <a:pt x="91022" y="4781"/>
                  </a:moveTo>
                  <a:cubicBezTo>
                    <a:pt x="79592" y="-934"/>
                    <a:pt x="58637" y="-3792"/>
                    <a:pt x="34825" y="9543"/>
                  </a:cubicBezTo>
                  <a:cubicBezTo>
                    <a:pt x="11965" y="22878"/>
                    <a:pt x="7202" y="31451"/>
                    <a:pt x="535" y="56216"/>
                  </a:cubicBezTo>
                  <a:cubicBezTo>
                    <a:pt x="-2323" y="68598"/>
                    <a:pt x="7202" y="85743"/>
                    <a:pt x="7202" y="85743"/>
                  </a:cubicBezTo>
                  <a:cubicBezTo>
                    <a:pt x="7202" y="85743"/>
                    <a:pt x="14822" y="79076"/>
                    <a:pt x="21490" y="77171"/>
                  </a:cubicBezTo>
                  <a:cubicBezTo>
                    <a:pt x="28157" y="75266"/>
                    <a:pt x="33872" y="68598"/>
                    <a:pt x="46255" y="74313"/>
                  </a:cubicBezTo>
                  <a:cubicBezTo>
                    <a:pt x="57685" y="79076"/>
                    <a:pt x="67210" y="82886"/>
                    <a:pt x="67210" y="82886"/>
                  </a:cubicBezTo>
                  <a:cubicBezTo>
                    <a:pt x="67210" y="82886"/>
                    <a:pt x="122455" y="109556"/>
                    <a:pt x="127217" y="116223"/>
                  </a:cubicBezTo>
                  <a:cubicBezTo>
                    <a:pt x="131980" y="123843"/>
                    <a:pt x="146267" y="115271"/>
                    <a:pt x="146267" y="115271"/>
                  </a:cubicBezTo>
                  <a:cubicBezTo>
                    <a:pt x="146267" y="115271"/>
                    <a:pt x="146267" y="74313"/>
                    <a:pt x="140552" y="55263"/>
                  </a:cubicBezTo>
                  <a:cubicBezTo>
                    <a:pt x="127217" y="8591"/>
                    <a:pt x="92927" y="6686"/>
                    <a:pt x="91022" y="4781"/>
                  </a:cubicBez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5" name="Freeform: Shape 244">
              <a:extLst>
                <a:ext uri="{FF2B5EF4-FFF2-40B4-BE49-F238E27FC236}">
                  <a16:creationId xmlns:a16="http://schemas.microsoft.com/office/drawing/2014/main" id="{09EC8D04-6311-4FA6-B875-B0A3E15B8C63}"/>
                </a:ext>
              </a:extLst>
            </p:cNvPr>
            <p:cNvSpPr/>
            <p:nvPr/>
          </p:nvSpPr>
          <p:spPr>
            <a:xfrm>
              <a:off x="5877620" y="3112770"/>
              <a:ext cx="95250" cy="95250"/>
            </a:xfrm>
            <a:custGeom>
              <a:avLst/>
              <a:gdLst>
                <a:gd name="connsiteX0" fmla="*/ 64075 w 95250"/>
                <a:gd name="connsiteY0" fmla="*/ 73343 h 95250"/>
                <a:gd name="connsiteX1" fmla="*/ 39310 w 95250"/>
                <a:gd name="connsiteY1" fmla="*/ 76200 h 95250"/>
                <a:gd name="connsiteX2" fmla="*/ 19307 w 95250"/>
                <a:gd name="connsiteY2" fmla="*/ 96203 h 95250"/>
                <a:gd name="connsiteX3" fmla="*/ 257 w 95250"/>
                <a:gd name="connsiteY3" fmla="*/ 74295 h 95250"/>
                <a:gd name="connsiteX4" fmla="*/ 51692 w 95250"/>
                <a:gd name="connsiteY4" fmla="*/ 9525 h 95250"/>
                <a:gd name="connsiteX5" fmla="*/ 78362 w 95250"/>
                <a:gd name="connsiteY5" fmla="*/ 0 h 95250"/>
                <a:gd name="connsiteX6" fmla="*/ 98365 w 95250"/>
                <a:gd name="connsiteY6" fmla="*/ 80963 h 95250"/>
                <a:gd name="connsiteX7" fmla="*/ 93602 w 95250"/>
                <a:gd name="connsiteY7" fmla="*/ 94298 h 95250"/>
                <a:gd name="connsiteX8" fmla="*/ 64075 w 95250"/>
                <a:gd name="connsiteY8" fmla="*/ 7334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64075" y="73343"/>
                  </a:moveTo>
                  <a:cubicBezTo>
                    <a:pt x="50740" y="67628"/>
                    <a:pt x="45025" y="74295"/>
                    <a:pt x="39310" y="76200"/>
                  </a:cubicBezTo>
                  <a:cubicBezTo>
                    <a:pt x="32642" y="78105"/>
                    <a:pt x="19307" y="96203"/>
                    <a:pt x="19307" y="96203"/>
                  </a:cubicBezTo>
                  <a:cubicBezTo>
                    <a:pt x="19307" y="96203"/>
                    <a:pt x="-2600" y="86678"/>
                    <a:pt x="257" y="74295"/>
                  </a:cubicBezTo>
                  <a:cubicBezTo>
                    <a:pt x="5972" y="50482"/>
                    <a:pt x="28832" y="21907"/>
                    <a:pt x="51692" y="9525"/>
                  </a:cubicBezTo>
                  <a:cubicBezTo>
                    <a:pt x="61217" y="3810"/>
                    <a:pt x="69790" y="1905"/>
                    <a:pt x="78362" y="0"/>
                  </a:cubicBezTo>
                  <a:cubicBezTo>
                    <a:pt x="69790" y="10478"/>
                    <a:pt x="66932" y="28575"/>
                    <a:pt x="98365" y="80963"/>
                  </a:cubicBezTo>
                  <a:cubicBezTo>
                    <a:pt x="94555" y="88582"/>
                    <a:pt x="93602" y="94298"/>
                    <a:pt x="93602" y="94298"/>
                  </a:cubicBezTo>
                  <a:cubicBezTo>
                    <a:pt x="93602" y="94298"/>
                    <a:pt x="75505" y="78105"/>
                    <a:pt x="64075" y="73343"/>
                  </a:cubicBezTo>
                  <a:close/>
                </a:path>
              </a:pathLst>
            </a:custGeom>
            <a:solidFill>
              <a:srgbClr val="5E1C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6" name="Freeform: Shape 245">
              <a:extLst>
                <a:ext uri="{FF2B5EF4-FFF2-40B4-BE49-F238E27FC236}">
                  <a16:creationId xmlns:a16="http://schemas.microsoft.com/office/drawing/2014/main" id="{0C3F26FC-3D80-44C9-9802-E9D331FA0BAA}"/>
                </a:ext>
              </a:extLst>
            </p:cNvPr>
            <p:cNvSpPr/>
            <p:nvPr/>
          </p:nvSpPr>
          <p:spPr>
            <a:xfrm>
              <a:off x="5970270" y="3188548"/>
              <a:ext cx="28575" cy="38100"/>
            </a:xfrm>
            <a:custGeom>
              <a:avLst/>
              <a:gdLst>
                <a:gd name="connsiteX0" fmla="*/ 0 w 28575"/>
                <a:gd name="connsiteY0" fmla="*/ 15662 h 38100"/>
                <a:gd name="connsiteX1" fmla="*/ 12382 w 28575"/>
                <a:gd name="connsiteY1" fmla="*/ 422 h 38100"/>
                <a:gd name="connsiteX2" fmla="*/ 26670 w 28575"/>
                <a:gd name="connsiteY2" fmla="*/ 35665 h 38100"/>
                <a:gd name="connsiteX3" fmla="*/ 0 w 28575"/>
                <a:gd name="connsiteY3" fmla="*/ 15662 h 38100"/>
              </a:gdLst>
              <a:ahLst/>
              <a:cxnLst>
                <a:cxn ang="0">
                  <a:pos x="connsiteX0" y="connsiteY0"/>
                </a:cxn>
                <a:cxn ang="0">
                  <a:pos x="connsiteX1" y="connsiteY1"/>
                </a:cxn>
                <a:cxn ang="0">
                  <a:pos x="connsiteX2" y="connsiteY2"/>
                </a:cxn>
                <a:cxn ang="0">
                  <a:pos x="connsiteX3" y="connsiteY3"/>
                </a:cxn>
              </a:cxnLst>
              <a:rect l="l" t="t" r="r" b="b"/>
              <a:pathLst>
                <a:path w="28575" h="38100">
                  <a:moveTo>
                    <a:pt x="0" y="15662"/>
                  </a:moveTo>
                  <a:cubicBezTo>
                    <a:pt x="2857" y="9947"/>
                    <a:pt x="5715" y="-2435"/>
                    <a:pt x="12382" y="422"/>
                  </a:cubicBezTo>
                  <a:cubicBezTo>
                    <a:pt x="19050" y="3279"/>
                    <a:pt x="34290" y="25187"/>
                    <a:pt x="26670" y="35665"/>
                  </a:cubicBezTo>
                  <a:cubicBezTo>
                    <a:pt x="20002" y="47095"/>
                    <a:pt x="0" y="15662"/>
                    <a:pt x="0" y="15662"/>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7" name="Freeform: Shape 246">
              <a:extLst>
                <a:ext uri="{FF2B5EF4-FFF2-40B4-BE49-F238E27FC236}">
                  <a16:creationId xmlns:a16="http://schemas.microsoft.com/office/drawing/2014/main" id="{A80D22B6-F79A-44C3-A538-060CD4FFC47B}"/>
                </a:ext>
              </a:extLst>
            </p:cNvPr>
            <p:cNvSpPr/>
            <p:nvPr/>
          </p:nvSpPr>
          <p:spPr>
            <a:xfrm>
              <a:off x="6116955" y="3494723"/>
              <a:ext cx="114300" cy="485775"/>
            </a:xfrm>
            <a:custGeom>
              <a:avLst/>
              <a:gdLst>
                <a:gd name="connsiteX0" fmla="*/ 0 w 114300"/>
                <a:gd name="connsiteY0" fmla="*/ 73342 h 485775"/>
                <a:gd name="connsiteX1" fmla="*/ 17145 w 114300"/>
                <a:gd name="connsiteY1" fmla="*/ 168592 h 485775"/>
                <a:gd name="connsiteX2" fmla="*/ 33338 w 114300"/>
                <a:gd name="connsiteY2" fmla="*/ 320040 h 485775"/>
                <a:gd name="connsiteX3" fmla="*/ 39053 w 114300"/>
                <a:gd name="connsiteY3" fmla="*/ 493395 h 485775"/>
                <a:gd name="connsiteX4" fmla="*/ 118110 w 114300"/>
                <a:gd name="connsiteY4" fmla="*/ 491490 h 485775"/>
                <a:gd name="connsiteX5" fmla="*/ 78105 w 114300"/>
                <a:gd name="connsiteY5" fmla="*/ 175260 h 485775"/>
                <a:gd name="connsiteX6" fmla="*/ 71438 w 114300"/>
                <a:gd name="connsiteY6" fmla="*/ 0 h 485775"/>
                <a:gd name="connsiteX7" fmla="*/ 0 w 114300"/>
                <a:gd name="connsiteY7" fmla="*/ 7334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485775">
                  <a:moveTo>
                    <a:pt x="0" y="73342"/>
                  </a:moveTo>
                  <a:cubicBezTo>
                    <a:pt x="0" y="78105"/>
                    <a:pt x="12383" y="138113"/>
                    <a:pt x="17145" y="168592"/>
                  </a:cubicBezTo>
                  <a:cubicBezTo>
                    <a:pt x="23813" y="213360"/>
                    <a:pt x="32385" y="313373"/>
                    <a:pt x="33338" y="320040"/>
                  </a:cubicBezTo>
                  <a:cubicBezTo>
                    <a:pt x="38100" y="347663"/>
                    <a:pt x="39053" y="493395"/>
                    <a:pt x="39053" y="493395"/>
                  </a:cubicBezTo>
                  <a:cubicBezTo>
                    <a:pt x="39053" y="493395"/>
                    <a:pt x="110490" y="491490"/>
                    <a:pt x="118110" y="491490"/>
                  </a:cubicBezTo>
                  <a:cubicBezTo>
                    <a:pt x="125730" y="491490"/>
                    <a:pt x="75248" y="184785"/>
                    <a:pt x="78105" y="175260"/>
                  </a:cubicBezTo>
                  <a:cubicBezTo>
                    <a:pt x="80963" y="165735"/>
                    <a:pt x="71438" y="0"/>
                    <a:pt x="71438" y="0"/>
                  </a:cubicBezTo>
                  <a:lnTo>
                    <a:pt x="0" y="73342"/>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8" name="Freeform: Shape 247">
              <a:extLst>
                <a:ext uri="{FF2B5EF4-FFF2-40B4-BE49-F238E27FC236}">
                  <a16:creationId xmlns:a16="http://schemas.microsoft.com/office/drawing/2014/main" id="{F72E300C-3656-422B-9D20-2468BCBA6202}"/>
                </a:ext>
              </a:extLst>
            </p:cNvPr>
            <p:cNvSpPr/>
            <p:nvPr/>
          </p:nvSpPr>
          <p:spPr>
            <a:xfrm>
              <a:off x="6122670" y="3528060"/>
              <a:ext cx="161925" cy="476250"/>
            </a:xfrm>
            <a:custGeom>
              <a:avLst/>
              <a:gdLst>
                <a:gd name="connsiteX0" fmla="*/ 115252 w 161925"/>
                <a:gd name="connsiteY0" fmla="*/ 0 h 476250"/>
                <a:gd name="connsiteX1" fmla="*/ 133350 w 161925"/>
                <a:gd name="connsiteY1" fmla="*/ 56198 h 476250"/>
                <a:gd name="connsiteX2" fmla="*/ 130492 w 161925"/>
                <a:gd name="connsiteY2" fmla="*/ 101917 h 476250"/>
                <a:gd name="connsiteX3" fmla="*/ 146685 w 161925"/>
                <a:gd name="connsiteY3" fmla="*/ 260985 h 476250"/>
                <a:gd name="connsiteX4" fmla="*/ 161925 w 161925"/>
                <a:gd name="connsiteY4" fmla="*/ 467678 h 476250"/>
                <a:gd name="connsiteX5" fmla="*/ 89535 w 161925"/>
                <a:gd name="connsiteY5" fmla="*/ 474345 h 476250"/>
                <a:gd name="connsiteX6" fmla="*/ 60008 w 161925"/>
                <a:gd name="connsiteY6" fmla="*/ 265748 h 476250"/>
                <a:gd name="connsiteX7" fmla="*/ 4763 w 161925"/>
                <a:gd name="connsiteY7" fmla="*/ 41910 h 476250"/>
                <a:gd name="connsiteX8" fmla="*/ 0 w 161925"/>
                <a:gd name="connsiteY8" fmla="*/ 5715 h 476250"/>
                <a:gd name="connsiteX9" fmla="*/ 115252 w 161925"/>
                <a:gd name="connsiteY9" fmla="*/ 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76250">
                  <a:moveTo>
                    <a:pt x="115252" y="0"/>
                  </a:moveTo>
                  <a:cubicBezTo>
                    <a:pt x="119063" y="19050"/>
                    <a:pt x="131445" y="26670"/>
                    <a:pt x="133350" y="56198"/>
                  </a:cubicBezTo>
                  <a:cubicBezTo>
                    <a:pt x="134302" y="65723"/>
                    <a:pt x="129540" y="91440"/>
                    <a:pt x="130492" y="101917"/>
                  </a:cubicBezTo>
                  <a:cubicBezTo>
                    <a:pt x="133350" y="143827"/>
                    <a:pt x="141922" y="196215"/>
                    <a:pt x="146685" y="260985"/>
                  </a:cubicBezTo>
                  <a:cubicBezTo>
                    <a:pt x="149542" y="292417"/>
                    <a:pt x="172402" y="448628"/>
                    <a:pt x="161925" y="467678"/>
                  </a:cubicBezTo>
                  <a:cubicBezTo>
                    <a:pt x="158115" y="474345"/>
                    <a:pt x="93345" y="480060"/>
                    <a:pt x="89535" y="474345"/>
                  </a:cubicBezTo>
                  <a:cubicBezTo>
                    <a:pt x="86677" y="469582"/>
                    <a:pt x="66675" y="293370"/>
                    <a:pt x="60008" y="265748"/>
                  </a:cubicBezTo>
                  <a:cubicBezTo>
                    <a:pt x="44767" y="202882"/>
                    <a:pt x="13335" y="90488"/>
                    <a:pt x="4763" y="41910"/>
                  </a:cubicBezTo>
                  <a:cubicBezTo>
                    <a:pt x="1905" y="25717"/>
                    <a:pt x="0" y="5715"/>
                    <a:pt x="0" y="5715"/>
                  </a:cubicBezTo>
                  <a:lnTo>
                    <a:pt x="115252" y="0"/>
                  </a:ln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49" name="Freeform: Shape 248">
              <a:extLst>
                <a:ext uri="{FF2B5EF4-FFF2-40B4-BE49-F238E27FC236}">
                  <a16:creationId xmlns:a16="http://schemas.microsoft.com/office/drawing/2014/main" id="{20920F5D-C7E7-4F4C-A21C-7302F1D5F5F1}"/>
                </a:ext>
              </a:extLst>
            </p:cNvPr>
            <p:cNvSpPr/>
            <p:nvPr/>
          </p:nvSpPr>
          <p:spPr>
            <a:xfrm>
              <a:off x="6032694" y="3238500"/>
              <a:ext cx="228600" cy="361950"/>
            </a:xfrm>
            <a:custGeom>
              <a:avLst/>
              <a:gdLst>
                <a:gd name="connsiteX0" fmla="*/ 106168 w 228600"/>
                <a:gd name="connsiteY0" fmla="*/ 367665 h 361950"/>
                <a:gd name="connsiteX1" fmla="*/ 57591 w 228600"/>
                <a:gd name="connsiteY1" fmla="*/ 208598 h 361950"/>
                <a:gd name="connsiteX2" fmla="*/ 8061 w 228600"/>
                <a:gd name="connsiteY2" fmla="*/ 141923 h 361950"/>
                <a:gd name="connsiteX3" fmla="*/ 4251 w 228600"/>
                <a:gd name="connsiteY3" fmla="*/ 43815 h 361950"/>
                <a:gd name="connsiteX4" fmla="*/ 16633 w 228600"/>
                <a:gd name="connsiteY4" fmla="*/ 0 h 361950"/>
                <a:gd name="connsiteX5" fmla="*/ 86166 w 228600"/>
                <a:gd name="connsiteY5" fmla="*/ 31432 h 361950"/>
                <a:gd name="connsiteX6" fmla="*/ 181416 w 228600"/>
                <a:gd name="connsiteY6" fmla="*/ 145733 h 361950"/>
                <a:gd name="connsiteX7" fmla="*/ 235708 w 228600"/>
                <a:gd name="connsiteY7" fmla="*/ 320040 h 361950"/>
                <a:gd name="connsiteX8" fmla="*/ 106168 w 228600"/>
                <a:gd name="connsiteY8" fmla="*/ 36766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361950">
                  <a:moveTo>
                    <a:pt x="106168" y="367665"/>
                  </a:moveTo>
                  <a:cubicBezTo>
                    <a:pt x="91881" y="367665"/>
                    <a:pt x="91881" y="248602"/>
                    <a:pt x="57591" y="208598"/>
                  </a:cubicBezTo>
                  <a:cubicBezTo>
                    <a:pt x="47113" y="196215"/>
                    <a:pt x="8061" y="141923"/>
                    <a:pt x="8061" y="141923"/>
                  </a:cubicBezTo>
                  <a:cubicBezTo>
                    <a:pt x="8061" y="141923"/>
                    <a:pt x="-7179" y="73343"/>
                    <a:pt x="4251" y="43815"/>
                  </a:cubicBezTo>
                  <a:cubicBezTo>
                    <a:pt x="15681" y="13335"/>
                    <a:pt x="16633" y="0"/>
                    <a:pt x="16633" y="0"/>
                  </a:cubicBezTo>
                  <a:cubicBezTo>
                    <a:pt x="38541" y="8573"/>
                    <a:pt x="45208" y="7620"/>
                    <a:pt x="86166" y="31432"/>
                  </a:cubicBezTo>
                  <a:cubicBezTo>
                    <a:pt x="131886" y="58102"/>
                    <a:pt x="173796" y="133350"/>
                    <a:pt x="181416" y="145733"/>
                  </a:cubicBezTo>
                  <a:cubicBezTo>
                    <a:pt x="188083" y="157163"/>
                    <a:pt x="226183" y="226695"/>
                    <a:pt x="235708" y="320040"/>
                  </a:cubicBezTo>
                  <a:cubicBezTo>
                    <a:pt x="234756" y="320040"/>
                    <a:pt x="184273" y="367665"/>
                    <a:pt x="106168" y="36766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0" name="Freeform: Shape 249">
              <a:extLst>
                <a:ext uri="{FF2B5EF4-FFF2-40B4-BE49-F238E27FC236}">
                  <a16:creationId xmlns:a16="http://schemas.microsoft.com/office/drawing/2014/main" id="{BEC0D782-7859-4FC6-9F4E-E4BD271356FF}"/>
                </a:ext>
              </a:extLst>
            </p:cNvPr>
            <p:cNvSpPr/>
            <p:nvPr/>
          </p:nvSpPr>
          <p:spPr>
            <a:xfrm>
              <a:off x="6141720" y="3495675"/>
              <a:ext cx="66675" cy="28575"/>
            </a:xfrm>
            <a:custGeom>
              <a:avLst/>
              <a:gdLst>
                <a:gd name="connsiteX0" fmla="*/ 65722 w 66675"/>
                <a:gd name="connsiteY0" fmla="*/ 0 h 28575"/>
                <a:gd name="connsiteX1" fmla="*/ 0 w 66675"/>
                <a:gd name="connsiteY1" fmla="*/ 2858 h 28575"/>
                <a:gd name="connsiteX2" fmla="*/ 1905 w 66675"/>
                <a:gd name="connsiteY2" fmla="*/ 29527 h 28575"/>
                <a:gd name="connsiteX3" fmla="*/ 66675 w 66675"/>
                <a:gd name="connsiteY3" fmla="*/ 32385 h 28575"/>
              </a:gdLst>
              <a:ahLst/>
              <a:cxnLst>
                <a:cxn ang="0">
                  <a:pos x="connsiteX0" y="connsiteY0"/>
                </a:cxn>
                <a:cxn ang="0">
                  <a:pos x="connsiteX1" y="connsiteY1"/>
                </a:cxn>
                <a:cxn ang="0">
                  <a:pos x="connsiteX2" y="connsiteY2"/>
                </a:cxn>
                <a:cxn ang="0">
                  <a:pos x="connsiteX3" y="connsiteY3"/>
                </a:cxn>
              </a:cxnLst>
              <a:rect l="l" t="t" r="r" b="b"/>
              <a:pathLst>
                <a:path w="66675" h="28575">
                  <a:moveTo>
                    <a:pt x="65722" y="0"/>
                  </a:moveTo>
                  <a:lnTo>
                    <a:pt x="0" y="2858"/>
                  </a:lnTo>
                  <a:lnTo>
                    <a:pt x="1905" y="29527"/>
                  </a:lnTo>
                  <a:lnTo>
                    <a:pt x="66675" y="32385"/>
                  </a:ln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1" name="Freeform: Shape 250">
              <a:extLst>
                <a:ext uri="{FF2B5EF4-FFF2-40B4-BE49-F238E27FC236}">
                  <a16:creationId xmlns:a16="http://schemas.microsoft.com/office/drawing/2014/main" id="{F7D148AC-9D8C-4C21-A3EC-28A228F63E03}"/>
                </a:ext>
              </a:extLst>
            </p:cNvPr>
            <p:cNvSpPr/>
            <p:nvPr/>
          </p:nvSpPr>
          <p:spPr>
            <a:xfrm>
              <a:off x="5501911" y="3142298"/>
              <a:ext cx="95250" cy="209550"/>
            </a:xfrm>
            <a:custGeom>
              <a:avLst/>
              <a:gdLst>
                <a:gd name="connsiteX0" fmla="*/ 37829 w 95250"/>
                <a:gd name="connsiteY0" fmla="*/ 0 h 209550"/>
                <a:gd name="connsiteX1" fmla="*/ 3539 w 95250"/>
                <a:gd name="connsiteY1" fmla="*/ 48577 h 209550"/>
                <a:gd name="connsiteX2" fmla="*/ 32114 w 95250"/>
                <a:gd name="connsiteY2" fmla="*/ 214313 h 209550"/>
                <a:gd name="connsiteX3" fmla="*/ 95932 w 95250"/>
                <a:gd name="connsiteY3" fmla="*/ 147638 h 209550"/>
                <a:gd name="connsiteX4" fmla="*/ 37829 w 95250"/>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209550">
                  <a:moveTo>
                    <a:pt x="37829" y="0"/>
                  </a:moveTo>
                  <a:cubicBezTo>
                    <a:pt x="27352" y="6667"/>
                    <a:pt x="13064" y="10477"/>
                    <a:pt x="3539" y="48577"/>
                  </a:cubicBezTo>
                  <a:cubicBezTo>
                    <a:pt x="-9796" y="102870"/>
                    <a:pt x="17827" y="200977"/>
                    <a:pt x="32114" y="214313"/>
                  </a:cubicBezTo>
                  <a:cubicBezTo>
                    <a:pt x="45449" y="203835"/>
                    <a:pt x="95932" y="147638"/>
                    <a:pt x="95932" y="147638"/>
                  </a:cubicBezTo>
                  <a:lnTo>
                    <a:pt x="37829" y="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2" name="Freeform: Shape 251">
              <a:extLst>
                <a:ext uri="{FF2B5EF4-FFF2-40B4-BE49-F238E27FC236}">
                  <a16:creationId xmlns:a16="http://schemas.microsoft.com/office/drawing/2014/main" id="{E2F53B41-544D-4D2A-9E26-820236E0571E}"/>
                </a:ext>
              </a:extLst>
            </p:cNvPr>
            <p:cNvSpPr/>
            <p:nvPr/>
          </p:nvSpPr>
          <p:spPr>
            <a:xfrm>
              <a:off x="5710833" y="3729990"/>
              <a:ext cx="47625" cy="266700"/>
            </a:xfrm>
            <a:custGeom>
              <a:avLst/>
              <a:gdLst>
                <a:gd name="connsiteX0" fmla="*/ 54650 w 47625"/>
                <a:gd name="connsiteY0" fmla="*/ 0 h 266700"/>
                <a:gd name="connsiteX1" fmla="*/ 55602 w 47625"/>
                <a:gd name="connsiteY1" fmla="*/ 55245 h 266700"/>
                <a:gd name="connsiteX2" fmla="*/ 45125 w 47625"/>
                <a:gd name="connsiteY2" fmla="*/ 155258 h 266700"/>
                <a:gd name="connsiteX3" fmla="*/ 37505 w 47625"/>
                <a:gd name="connsiteY3" fmla="*/ 227648 h 266700"/>
                <a:gd name="connsiteX4" fmla="*/ 43220 w 47625"/>
                <a:gd name="connsiteY4" fmla="*/ 269557 h 266700"/>
                <a:gd name="connsiteX5" fmla="*/ 7025 w 47625"/>
                <a:gd name="connsiteY5" fmla="*/ 247650 h 266700"/>
                <a:gd name="connsiteX6" fmla="*/ 8930 w 47625"/>
                <a:gd name="connsiteY6" fmla="*/ 197168 h 266700"/>
                <a:gd name="connsiteX7" fmla="*/ 3215 w 47625"/>
                <a:gd name="connsiteY7" fmla="*/ 104775 h 266700"/>
                <a:gd name="connsiteX8" fmla="*/ 1310 w 47625"/>
                <a:gd name="connsiteY8" fmla="*/ 46673 h 266700"/>
                <a:gd name="connsiteX9" fmla="*/ 3215 w 47625"/>
                <a:gd name="connsiteY9" fmla="*/ 0 h 266700"/>
                <a:gd name="connsiteX10" fmla="*/ 54650 w 47625"/>
                <a:gd name="connsiteY10"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266700">
                  <a:moveTo>
                    <a:pt x="54650" y="0"/>
                  </a:moveTo>
                  <a:cubicBezTo>
                    <a:pt x="49887" y="27623"/>
                    <a:pt x="55602" y="44768"/>
                    <a:pt x="55602" y="55245"/>
                  </a:cubicBezTo>
                  <a:cubicBezTo>
                    <a:pt x="55602" y="65723"/>
                    <a:pt x="57507" y="105727"/>
                    <a:pt x="45125" y="155258"/>
                  </a:cubicBezTo>
                  <a:cubicBezTo>
                    <a:pt x="32742" y="203835"/>
                    <a:pt x="34647" y="209550"/>
                    <a:pt x="37505" y="227648"/>
                  </a:cubicBezTo>
                  <a:cubicBezTo>
                    <a:pt x="41315" y="245745"/>
                    <a:pt x="51792" y="261938"/>
                    <a:pt x="43220" y="269557"/>
                  </a:cubicBezTo>
                  <a:cubicBezTo>
                    <a:pt x="33695" y="277178"/>
                    <a:pt x="7025" y="271463"/>
                    <a:pt x="7025" y="247650"/>
                  </a:cubicBezTo>
                  <a:cubicBezTo>
                    <a:pt x="7025" y="223838"/>
                    <a:pt x="7025" y="207645"/>
                    <a:pt x="8930" y="197168"/>
                  </a:cubicBezTo>
                  <a:cubicBezTo>
                    <a:pt x="10835" y="186690"/>
                    <a:pt x="5120" y="137160"/>
                    <a:pt x="3215" y="104775"/>
                  </a:cubicBezTo>
                  <a:cubicBezTo>
                    <a:pt x="1310" y="72390"/>
                    <a:pt x="4167" y="61913"/>
                    <a:pt x="1310" y="46673"/>
                  </a:cubicBezTo>
                  <a:cubicBezTo>
                    <a:pt x="-2500" y="23813"/>
                    <a:pt x="3215" y="0"/>
                    <a:pt x="3215" y="0"/>
                  </a:cubicBezTo>
                  <a:lnTo>
                    <a:pt x="54650" y="0"/>
                  </a:ln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3" name="Freeform: Shape 252">
              <a:extLst>
                <a:ext uri="{FF2B5EF4-FFF2-40B4-BE49-F238E27FC236}">
                  <a16:creationId xmlns:a16="http://schemas.microsoft.com/office/drawing/2014/main" id="{230CCE8C-951C-4F1A-ADC8-246D5685E2A4}"/>
                </a:ext>
              </a:extLst>
            </p:cNvPr>
            <p:cNvSpPr/>
            <p:nvPr/>
          </p:nvSpPr>
          <p:spPr>
            <a:xfrm>
              <a:off x="5712119" y="3938588"/>
              <a:ext cx="47625" cy="85725"/>
            </a:xfrm>
            <a:custGeom>
              <a:avLst/>
              <a:gdLst>
                <a:gd name="connsiteX0" fmla="*/ 38124 w 47625"/>
                <a:gd name="connsiteY0" fmla="*/ 27623 h 85725"/>
                <a:gd name="connsiteX1" fmla="*/ 36219 w 47625"/>
                <a:gd name="connsiteY1" fmla="*/ 55245 h 85725"/>
                <a:gd name="connsiteX2" fmla="*/ 5739 w 47625"/>
                <a:gd name="connsiteY2" fmla="*/ 20002 h 85725"/>
                <a:gd name="connsiteX3" fmla="*/ 5739 w 47625"/>
                <a:gd name="connsiteY3" fmla="*/ 0 h 85725"/>
                <a:gd name="connsiteX4" fmla="*/ 976 w 47625"/>
                <a:gd name="connsiteY4" fmla="*/ 40958 h 85725"/>
                <a:gd name="connsiteX5" fmla="*/ 12406 w 47625"/>
                <a:gd name="connsiteY5" fmla="*/ 71438 h 85725"/>
                <a:gd name="connsiteX6" fmla="*/ 43839 w 47625"/>
                <a:gd name="connsiteY6" fmla="*/ 89535 h 85725"/>
                <a:gd name="connsiteX7" fmla="*/ 46696 w 47625"/>
                <a:gd name="connsiteY7" fmla="*/ 58103 h 85725"/>
                <a:gd name="connsiteX8" fmla="*/ 38124 w 47625"/>
                <a:gd name="connsiteY8" fmla="*/ 276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85725">
                  <a:moveTo>
                    <a:pt x="38124" y="27623"/>
                  </a:moveTo>
                  <a:cubicBezTo>
                    <a:pt x="41934" y="36195"/>
                    <a:pt x="41934" y="54292"/>
                    <a:pt x="36219" y="55245"/>
                  </a:cubicBezTo>
                  <a:cubicBezTo>
                    <a:pt x="29551" y="56197"/>
                    <a:pt x="9549" y="52388"/>
                    <a:pt x="5739" y="20002"/>
                  </a:cubicBezTo>
                  <a:cubicBezTo>
                    <a:pt x="4786" y="2858"/>
                    <a:pt x="5739" y="0"/>
                    <a:pt x="5739" y="0"/>
                  </a:cubicBezTo>
                  <a:cubicBezTo>
                    <a:pt x="5739" y="0"/>
                    <a:pt x="-2834" y="25717"/>
                    <a:pt x="976" y="40958"/>
                  </a:cubicBezTo>
                  <a:cubicBezTo>
                    <a:pt x="4786" y="56197"/>
                    <a:pt x="6691" y="58103"/>
                    <a:pt x="12406" y="71438"/>
                  </a:cubicBezTo>
                  <a:cubicBezTo>
                    <a:pt x="18121" y="84772"/>
                    <a:pt x="37171" y="94297"/>
                    <a:pt x="43839" y="89535"/>
                  </a:cubicBezTo>
                  <a:cubicBezTo>
                    <a:pt x="50506" y="84772"/>
                    <a:pt x="48601" y="70485"/>
                    <a:pt x="46696" y="58103"/>
                  </a:cubicBezTo>
                  <a:cubicBezTo>
                    <a:pt x="44791" y="44767"/>
                    <a:pt x="38124" y="27623"/>
                    <a:pt x="38124" y="27623"/>
                  </a:cubicBez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4" name="Freeform: Shape 253">
              <a:extLst>
                <a:ext uri="{FF2B5EF4-FFF2-40B4-BE49-F238E27FC236}">
                  <a16:creationId xmlns:a16="http://schemas.microsoft.com/office/drawing/2014/main" id="{9EC4AE42-0F8B-41C6-823C-4EA6FEF70017}"/>
                </a:ext>
              </a:extLst>
            </p:cNvPr>
            <p:cNvSpPr/>
            <p:nvPr/>
          </p:nvSpPr>
          <p:spPr>
            <a:xfrm>
              <a:off x="5621151" y="3732848"/>
              <a:ext cx="66675" cy="266700"/>
            </a:xfrm>
            <a:custGeom>
              <a:avLst/>
              <a:gdLst>
                <a:gd name="connsiteX0" fmla="*/ 23364 w 66675"/>
                <a:gd name="connsiteY0" fmla="*/ 0 h 266700"/>
                <a:gd name="connsiteX1" fmla="*/ 15744 w 66675"/>
                <a:gd name="connsiteY1" fmla="*/ 55245 h 266700"/>
                <a:gd name="connsiteX2" fmla="*/ 14792 w 66675"/>
                <a:gd name="connsiteY2" fmla="*/ 155257 h 266700"/>
                <a:gd name="connsiteX3" fmla="*/ 12887 w 66675"/>
                <a:gd name="connsiteY3" fmla="*/ 228600 h 266700"/>
                <a:gd name="connsiteX4" fmla="*/ 2409 w 66675"/>
                <a:gd name="connsiteY4" fmla="*/ 269557 h 266700"/>
                <a:gd name="connsiteX5" fmla="*/ 41462 w 66675"/>
                <a:gd name="connsiteY5" fmla="*/ 252412 h 266700"/>
                <a:gd name="connsiteX6" fmla="*/ 45272 w 66675"/>
                <a:gd name="connsiteY6" fmla="*/ 201930 h 266700"/>
                <a:gd name="connsiteX7" fmla="*/ 61464 w 66675"/>
                <a:gd name="connsiteY7" fmla="*/ 110490 h 266700"/>
                <a:gd name="connsiteX8" fmla="*/ 70037 w 66675"/>
                <a:gd name="connsiteY8" fmla="*/ 53340 h 266700"/>
                <a:gd name="connsiteX9" fmla="*/ 73847 w 66675"/>
                <a:gd name="connsiteY9" fmla="*/ 7620 h 266700"/>
                <a:gd name="connsiteX10" fmla="*/ 23364 w 66675"/>
                <a:gd name="connsiteY10"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75" h="266700">
                  <a:moveTo>
                    <a:pt x="23364" y="0"/>
                  </a:moveTo>
                  <a:cubicBezTo>
                    <a:pt x="24317" y="27623"/>
                    <a:pt x="16697" y="43815"/>
                    <a:pt x="15744" y="55245"/>
                  </a:cubicBezTo>
                  <a:cubicBezTo>
                    <a:pt x="14792" y="65723"/>
                    <a:pt x="8124" y="105727"/>
                    <a:pt x="14792" y="155257"/>
                  </a:cubicBezTo>
                  <a:cubicBezTo>
                    <a:pt x="21459" y="205740"/>
                    <a:pt x="19554" y="210502"/>
                    <a:pt x="12887" y="228600"/>
                  </a:cubicBezTo>
                  <a:cubicBezTo>
                    <a:pt x="7172" y="245745"/>
                    <a:pt x="-5211" y="260985"/>
                    <a:pt x="2409" y="269557"/>
                  </a:cubicBezTo>
                  <a:cubicBezTo>
                    <a:pt x="10982" y="278130"/>
                    <a:pt x="38604" y="275273"/>
                    <a:pt x="41462" y="252412"/>
                  </a:cubicBezTo>
                  <a:cubicBezTo>
                    <a:pt x="44319" y="228600"/>
                    <a:pt x="46224" y="212407"/>
                    <a:pt x="45272" y="201930"/>
                  </a:cubicBezTo>
                  <a:cubicBezTo>
                    <a:pt x="44319" y="190500"/>
                    <a:pt x="55749" y="142875"/>
                    <a:pt x="61464" y="110490"/>
                  </a:cubicBezTo>
                  <a:cubicBezTo>
                    <a:pt x="67179" y="78105"/>
                    <a:pt x="66227" y="67627"/>
                    <a:pt x="70037" y="53340"/>
                  </a:cubicBezTo>
                  <a:cubicBezTo>
                    <a:pt x="76704" y="31432"/>
                    <a:pt x="73847" y="7620"/>
                    <a:pt x="73847" y="7620"/>
                  </a:cubicBezTo>
                  <a:lnTo>
                    <a:pt x="23364" y="0"/>
                  </a:ln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5" name="Freeform: Shape 254">
              <a:extLst>
                <a:ext uri="{FF2B5EF4-FFF2-40B4-BE49-F238E27FC236}">
                  <a16:creationId xmlns:a16="http://schemas.microsoft.com/office/drawing/2014/main" id="{8BFDF96E-9DB3-4495-95AE-0CA9C644CB45}"/>
                </a:ext>
              </a:extLst>
            </p:cNvPr>
            <p:cNvSpPr/>
            <p:nvPr/>
          </p:nvSpPr>
          <p:spPr>
            <a:xfrm>
              <a:off x="5612620" y="3943350"/>
              <a:ext cx="47625" cy="85725"/>
            </a:xfrm>
            <a:custGeom>
              <a:avLst/>
              <a:gdLst>
                <a:gd name="connsiteX0" fmla="*/ 18560 w 47625"/>
                <a:gd name="connsiteY0" fmla="*/ 27623 h 85725"/>
                <a:gd name="connsiteX1" fmla="*/ 18560 w 47625"/>
                <a:gd name="connsiteY1" fmla="*/ 53340 h 85725"/>
                <a:gd name="connsiteX2" fmla="*/ 51897 w 47625"/>
                <a:gd name="connsiteY2" fmla="*/ 20955 h 85725"/>
                <a:gd name="connsiteX3" fmla="*/ 55707 w 47625"/>
                <a:gd name="connsiteY3" fmla="*/ 0 h 85725"/>
                <a:gd name="connsiteX4" fmla="*/ 53802 w 47625"/>
                <a:gd name="connsiteY4" fmla="*/ 42863 h 85725"/>
                <a:gd name="connsiteX5" fmla="*/ 37610 w 47625"/>
                <a:gd name="connsiteY5" fmla="*/ 69533 h 85725"/>
                <a:gd name="connsiteX6" fmla="*/ 2367 w 47625"/>
                <a:gd name="connsiteY6" fmla="*/ 84772 h 85725"/>
                <a:gd name="connsiteX7" fmla="*/ 8082 w 47625"/>
                <a:gd name="connsiteY7" fmla="*/ 47625 h 85725"/>
                <a:gd name="connsiteX8" fmla="*/ 18560 w 47625"/>
                <a:gd name="connsiteY8" fmla="*/ 276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85725">
                  <a:moveTo>
                    <a:pt x="18560" y="27623"/>
                  </a:moveTo>
                  <a:cubicBezTo>
                    <a:pt x="13797" y="35242"/>
                    <a:pt x="9035" y="51435"/>
                    <a:pt x="18560" y="53340"/>
                  </a:cubicBezTo>
                  <a:cubicBezTo>
                    <a:pt x="24275" y="55245"/>
                    <a:pt x="41420" y="47625"/>
                    <a:pt x="51897" y="20955"/>
                  </a:cubicBezTo>
                  <a:cubicBezTo>
                    <a:pt x="54755" y="12383"/>
                    <a:pt x="55707" y="5715"/>
                    <a:pt x="55707" y="0"/>
                  </a:cubicBezTo>
                  <a:cubicBezTo>
                    <a:pt x="55707" y="0"/>
                    <a:pt x="59517" y="27623"/>
                    <a:pt x="53802" y="42863"/>
                  </a:cubicBezTo>
                  <a:cubicBezTo>
                    <a:pt x="48087" y="58103"/>
                    <a:pt x="46182" y="58103"/>
                    <a:pt x="37610" y="69533"/>
                  </a:cubicBezTo>
                  <a:cubicBezTo>
                    <a:pt x="27132" y="83820"/>
                    <a:pt x="8082" y="89535"/>
                    <a:pt x="2367" y="84772"/>
                  </a:cubicBezTo>
                  <a:cubicBezTo>
                    <a:pt x="-3348" y="79058"/>
                    <a:pt x="2367" y="59055"/>
                    <a:pt x="8082" y="47625"/>
                  </a:cubicBezTo>
                  <a:cubicBezTo>
                    <a:pt x="11892" y="39053"/>
                    <a:pt x="18560" y="27623"/>
                    <a:pt x="18560" y="2762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6" name="Freeform: Shape 255">
              <a:extLst>
                <a:ext uri="{FF2B5EF4-FFF2-40B4-BE49-F238E27FC236}">
                  <a16:creationId xmlns:a16="http://schemas.microsoft.com/office/drawing/2014/main" id="{35390E4E-C55E-4257-9F66-A72AB6505A4A}"/>
                </a:ext>
              </a:extLst>
            </p:cNvPr>
            <p:cNvSpPr/>
            <p:nvPr/>
          </p:nvSpPr>
          <p:spPr>
            <a:xfrm>
              <a:off x="5632933" y="3756660"/>
              <a:ext cx="57150" cy="104775"/>
            </a:xfrm>
            <a:custGeom>
              <a:avLst/>
              <a:gdLst>
                <a:gd name="connsiteX0" fmla="*/ 50634 w 57150"/>
                <a:gd name="connsiteY0" fmla="*/ 88582 h 104775"/>
                <a:gd name="connsiteX1" fmla="*/ 59207 w 57150"/>
                <a:gd name="connsiteY1" fmla="*/ 31432 h 104775"/>
                <a:gd name="connsiteX2" fmla="*/ 63017 w 57150"/>
                <a:gd name="connsiteY2" fmla="*/ 3810 h 104775"/>
                <a:gd name="connsiteX3" fmla="*/ 10629 w 57150"/>
                <a:gd name="connsiteY3" fmla="*/ 0 h 104775"/>
                <a:gd name="connsiteX4" fmla="*/ 3962 w 57150"/>
                <a:gd name="connsiteY4" fmla="*/ 34290 h 104775"/>
                <a:gd name="connsiteX5" fmla="*/ 152 w 57150"/>
                <a:gd name="connsiteY5" fmla="*/ 103823 h 104775"/>
                <a:gd name="connsiteX6" fmla="*/ 46824 w 57150"/>
                <a:gd name="connsiteY6" fmla="*/ 105727 h 104775"/>
                <a:gd name="connsiteX7" fmla="*/ 50634 w 57150"/>
                <a:gd name="connsiteY7" fmla="*/ 8858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104775">
                  <a:moveTo>
                    <a:pt x="50634" y="88582"/>
                  </a:moveTo>
                  <a:cubicBezTo>
                    <a:pt x="56349" y="56198"/>
                    <a:pt x="55397" y="45720"/>
                    <a:pt x="59207" y="31432"/>
                  </a:cubicBezTo>
                  <a:cubicBezTo>
                    <a:pt x="62064" y="21907"/>
                    <a:pt x="63017" y="11430"/>
                    <a:pt x="63017" y="3810"/>
                  </a:cubicBezTo>
                  <a:lnTo>
                    <a:pt x="10629" y="0"/>
                  </a:lnTo>
                  <a:cubicBezTo>
                    <a:pt x="8724" y="15240"/>
                    <a:pt x="4914" y="26670"/>
                    <a:pt x="3962" y="34290"/>
                  </a:cubicBezTo>
                  <a:cubicBezTo>
                    <a:pt x="3009" y="42863"/>
                    <a:pt x="-801" y="68580"/>
                    <a:pt x="152" y="103823"/>
                  </a:cubicBezTo>
                  <a:lnTo>
                    <a:pt x="46824" y="105727"/>
                  </a:lnTo>
                  <a:cubicBezTo>
                    <a:pt x="48729" y="99060"/>
                    <a:pt x="49682" y="93345"/>
                    <a:pt x="50634" y="8858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7" name="Freeform: Shape 256">
              <a:extLst>
                <a:ext uri="{FF2B5EF4-FFF2-40B4-BE49-F238E27FC236}">
                  <a16:creationId xmlns:a16="http://schemas.microsoft.com/office/drawing/2014/main" id="{73A9600B-8E4D-4771-AB77-FA18C56FB7B9}"/>
                </a:ext>
              </a:extLst>
            </p:cNvPr>
            <p:cNvSpPr/>
            <p:nvPr/>
          </p:nvSpPr>
          <p:spPr>
            <a:xfrm>
              <a:off x="5710238" y="3758565"/>
              <a:ext cx="47625" cy="66675"/>
            </a:xfrm>
            <a:custGeom>
              <a:avLst/>
              <a:gdLst>
                <a:gd name="connsiteX0" fmla="*/ 53340 w 47625"/>
                <a:gd name="connsiteY0" fmla="*/ 3810 h 66675"/>
                <a:gd name="connsiteX1" fmla="*/ 0 w 47625"/>
                <a:gd name="connsiteY1" fmla="*/ 0 h 66675"/>
                <a:gd name="connsiteX2" fmla="*/ 952 w 47625"/>
                <a:gd name="connsiteY2" fmla="*/ 18098 h 66675"/>
                <a:gd name="connsiteX3" fmla="*/ 2858 w 47625"/>
                <a:gd name="connsiteY3" fmla="*/ 72390 h 66675"/>
                <a:gd name="connsiteX4" fmla="*/ 53340 w 47625"/>
                <a:gd name="connsiteY4" fmla="*/ 6668 h 66675"/>
                <a:gd name="connsiteX5" fmla="*/ 53340 w 47625"/>
                <a:gd name="connsiteY5" fmla="*/ 381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66675">
                  <a:moveTo>
                    <a:pt x="53340" y="3810"/>
                  </a:moveTo>
                  <a:lnTo>
                    <a:pt x="0" y="0"/>
                  </a:lnTo>
                  <a:cubicBezTo>
                    <a:pt x="0" y="5715"/>
                    <a:pt x="0" y="11430"/>
                    <a:pt x="952" y="18098"/>
                  </a:cubicBezTo>
                  <a:cubicBezTo>
                    <a:pt x="2858" y="32385"/>
                    <a:pt x="952" y="42863"/>
                    <a:pt x="2858" y="72390"/>
                  </a:cubicBezTo>
                  <a:lnTo>
                    <a:pt x="53340" y="6668"/>
                  </a:lnTo>
                  <a:cubicBezTo>
                    <a:pt x="53340" y="4763"/>
                    <a:pt x="53340" y="4763"/>
                    <a:pt x="53340" y="381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8" name="Freeform: Shape 257">
              <a:extLst>
                <a:ext uri="{FF2B5EF4-FFF2-40B4-BE49-F238E27FC236}">
                  <a16:creationId xmlns:a16="http://schemas.microsoft.com/office/drawing/2014/main" id="{1BC95994-C2C9-4657-BEFF-85A2CD8D3159}"/>
                </a:ext>
              </a:extLst>
            </p:cNvPr>
            <p:cNvSpPr/>
            <p:nvPr/>
          </p:nvSpPr>
          <p:spPr>
            <a:xfrm>
              <a:off x="5560695" y="3238024"/>
              <a:ext cx="228600" cy="523875"/>
            </a:xfrm>
            <a:custGeom>
              <a:avLst/>
              <a:gdLst>
                <a:gd name="connsiteX0" fmla="*/ 231458 w 228600"/>
                <a:gd name="connsiteY0" fmla="*/ 242411 h 523875"/>
                <a:gd name="connsiteX1" fmla="*/ 187643 w 228600"/>
                <a:gd name="connsiteY1" fmla="*/ 168116 h 523875"/>
                <a:gd name="connsiteX2" fmla="*/ 171450 w 228600"/>
                <a:gd name="connsiteY2" fmla="*/ 65246 h 523875"/>
                <a:gd name="connsiteX3" fmla="*/ 156210 w 228600"/>
                <a:gd name="connsiteY3" fmla="*/ 7144 h 523875"/>
                <a:gd name="connsiteX4" fmla="*/ 94297 w 228600"/>
                <a:gd name="connsiteY4" fmla="*/ 4286 h 523875"/>
                <a:gd name="connsiteX5" fmla="*/ 0 w 228600"/>
                <a:gd name="connsiteY5" fmla="*/ 70009 h 523875"/>
                <a:gd name="connsiteX6" fmla="*/ 27622 w 228600"/>
                <a:gd name="connsiteY6" fmla="*/ 137636 h 523875"/>
                <a:gd name="connsiteX7" fmla="*/ 83820 w 228600"/>
                <a:gd name="connsiteY7" fmla="*/ 209074 h 523875"/>
                <a:gd name="connsiteX8" fmla="*/ 64770 w 228600"/>
                <a:gd name="connsiteY8" fmla="*/ 281464 h 523875"/>
                <a:gd name="connsiteX9" fmla="*/ 80010 w 228600"/>
                <a:gd name="connsiteY9" fmla="*/ 524351 h 523875"/>
                <a:gd name="connsiteX10" fmla="*/ 205740 w 228600"/>
                <a:gd name="connsiteY10" fmla="*/ 524351 h 523875"/>
                <a:gd name="connsiteX11" fmla="*/ 231458 w 228600"/>
                <a:gd name="connsiteY11" fmla="*/ 24241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 h="523875">
                  <a:moveTo>
                    <a:pt x="231458" y="242411"/>
                  </a:moveTo>
                  <a:cubicBezTo>
                    <a:pt x="221933" y="209074"/>
                    <a:pt x="202883" y="184309"/>
                    <a:pt x="187643" y="168116"/>
                  </a:cubicBezTo>
                  <a:cubicBezTo>
                    <a:pt x="174308" y="106204"/>
                    <a:pt x="171450" y="65246"/>
                    <a:pt x="171450" y="65246"/>
                  </a:cubicBezTo>
                  <a:cubicBezTo>
                    <a:pt x="171450" y="65246"/>
                    <a:pt x="178118" y="20479"/>
                    <a:pt x="156210" y="7144"/>
                  </a:cubicBezTo>
                  <a:cubicBezTo>
                    <a:pt x="139065" y="-3334"/>
                    <a:pt x="110490" y="-476"/>
                    <a:pt x="94297" y="4286"/>
                  </a:cubicBezTo>
                  <a:cubicBezTo>
                    <a:pt x="8573" y="32861"/>
                    <a:pt x="0" y="70009"/>
                    <a:pt x="0" y="70009"/>
                  </a:cubicBezTo>
                  <a:cubicBezTo>
                    <a:pt x="7620" y="94774"/>
                    <a:pt x="16193" y="117634"/>
                    <a:pt x="27622" y="137636"/>
                  </a:cubicBezTo>
                  <a:cubicBezTo>
                    <a:pt x="36195" y="151924"/>
                    <a:pt x="70485" y="192881"/>
                    <a:pt x="83820" y="209074"/>
                  </a:cubicBezTo>
                  <a:cubicBezTo>
                    <a:pt x="73343" y="232886"/>
                    <a:pt x="67628" y="252889"/>
                    <a:pt x="64770" y="281464"/>
                  </a:cubicBezTo>
                  <a:cubicBezTo>
                    <a:pt x="61913" y="312896"/>
                    <a:pt x="69532" y="492919"/>
                    <a:pt x="80010" y="524351"/>
                  </a:cubicBezTo>
                  <a:lnTo>
                    <a:pt x="205740" y="524351"/>
                  </a:lnTo>
                  <a:cubicBezTo>
                    <a:pt x="205740" y="524351"/>
                    <a:pt x="245745" y="291941"/>
                    <a:pt x="231458" y="242411"/>
                  </a:cubicBez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9" name="Freeform: Shape 258">
              <a:extLst>
                <a:ext uri="{FF2B5EF4-FFF2-40B4-BE49-F238E27FC236}">
                  <a16:creationId xmlns:a16="http://schemas.microsoft.com/office/drawing/2014/main" id="{054A64D9-4AE9-48CC-B1A8-CDA7D571E365}"/>
                </a:ext>
              </a:extLst>
            </p:cNvPr>
            <p:cNvSpPr/>
            <p:nvPr/>
          </p:nvSpPr>
          <p:spPr>
            <a:xfrm>
              <a:off x="5554980" y="3237548"/>
              <a:ext cx="200025" cy="523875"/>
            </a:xfrm>
            <a:custGeom>
              <a:avLst/>
              <a:gdLst>
                <a:gd name="connsiteX0" fmla="*/ 0 w 200025"/>
                <a:gd name="connsiteY0" fmla="*/ 78105 h 523875"/>
                <a:gd name="connsiteX1" fmla="*/ 30480 w 200025"/>
                <a:gd name="connsiteY1" fmla="*/ 138113 h 523875"/>
                <a:gd name="connsiteX2" fmla="*/ 86678 w 200025"/>
                <a:gd name="connsiteY2" fmla="*/ 209550 h 523875"/>
                <a:gd name="connsiteX3" fmla="*/ 67628 w 200025"/>
                <a:gd name="connsiteY3" fmla="*/ 281940 h 523875"/>
                <a:gd name="connsiteX4" fmla="*/ 82868 w 200025"/>
                <a:gd name="connsiteY4" fmla="*/ 524828 h 523875"/>
                <a:gd name="connsiteX5" fmla="*/ 172403 w 200025"/>
                <a:gd name="connsiteY5" fmla="*/ 524828 h 523875"/>
                <a:gd name="connsiteX6" fmla="*/ 200025 w 200025"/>
                <a:gd name="connsiteY6" fmla="*/ 315278 h 523875"/>
                <a:gd name="connsiteX7" fmla="*/ 178118 w 200025"/>
                <a:gd name="connsiteY7" fmla="*/ 184785 h 523875"/>
                <a:gd name="connsiteX8" fmla="*/ 125730 w 200025"/>
                <a:gd name="connsiteY8" fmla="*/ 112395 h 523875"/>
                <a:gd name="connsiteX9" fmla="*/ 124778 w 200025"/>
                <a:gd name="connsiteY9" fmla="*/ 0 h 523875"/>
                <a:gd name="connsiteX10" fmla="*/ 97155 w 200025"/>
                <a:gd name="connsiteY10" fmla="*/ 4763 h 523875"/>
                <a:gd name="connsiteX11" fmla="*/ 0 w 200025"/>
                <a:gd name="connsiteY11" fmla="*/ 7810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523875">
                  <a:moveTo>
                    <a:pt x="0" y="78105"/>
                  </a:moveTo>
                  <a:cubicBezTo>
                    <a:pt x="7620" y="102870"/>
                    <a:pt x="20003" y="119063"/>
                    <a:pt x="30480" y="138113"/>
                  </a:cubicBezTo>
                  <a:cubicBezTo>
                    <a:pt x="39053" y="152400"/>
                    <a:pt x="73343" y="193357"/>
                    <a:pt x="86678" y="209550"/>
                  </a:cubicBezTo>
                  <a:cubicBezTo>
                    <a:pt x="76200" y="233363"/>
                    <a:pt x="70485" y="253365"/>
                    <a:pt x="67628" y="281940"/>
                  </a:cubicBezTo>
                  <a:cubicBezTo>
                    <a:pt x="64770" y="313373"/>
                    <a:pt x="72390" y="493395"/>
                    <a:pt x="82868" y="524828"/>
                  </a:cubicBezTo>
                  <a:lnTo>
                    <a:pt x="172403" y="524828"/>
                  </a:lnTo>
                  <a:cubicBezTo>
                    <a:pt x="180975" y="469582"/>
                    <a:pt x="192405" y="367665"/>
                    <a:pt x="200025" y="315278"/>
                  </a:cubicBezTo>
                  <a:cubicBezTo>
                    <a:pt x="210503" y="239077"/>
                    <a:pt x="182880" y="200025"/>
                    <a:pt x="178118" y="184785"/>
                  </a:cubicBezTo>
                  <a:cubicBezTo>
                    <a:pt x="173355" y="169545"/>
                    <a:pt x="132397" y="129540"/>
                    <a:pt x="125730" y="112395"/>
                  </a:cubicBezTo>
                  <a:cubicBezTo>
                    <a:pt x="120015" y="98107"/>
                    <a:pt x="106680" y="24765"/>
                    <a:pt x="124778" y="0"/>
                  </a:cubicBezTo>
                  <a:cubicBezTo>
                    <a:pt x="119062" y="952"/>
                    <a:pt x="101918" y="2857"/>
                    <a:pt x="97155" y="4763"/>
                  </a:cubicBezTo>
                  <a:cubicBezTo>
                    <a:pt x="12382" y="33338"/>
                    <a:pt x="0" y="78105"/>
                    <a:pt x="0" y="7810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0" name="Freeform: Shape 259">
              <a:extLst>
                <a:ext uri="{FF2B5EF4-FFF2-40B4-BE49-F238E27FC236}">
                  <a16:creationId xmlns:a16="http://schemas.microsoft.com/office/drawing/2014/main" id="{9392741E-1A1C-468C-93AA-B3C89E95E629}"/>
                </a:ext>
              </a:extLst>
            </p:cNvPr>
            <p:cNvSpPr/>
            <p:nvPr/>
          </p:nvSpPr>
          <p:spPr>
            <a:xfrm>
              <a:off x="5581650" y="3195008"/>
              <a:ext cx="76200" cy="104775"/>
            </a:xfrm>
            <a:custGeom>
              <a:avLst/>
              <a:gdLst>
                <a:gd name="connsiteX0" fmla="*/ 0 w 76200"/>
                <a:gd name="connsiteY0" fmla="*/ 71115 h 104775"/>
                <a:gd name="connsiteX1" fmla="*/ 31433 w 76200"/>
                <a:gd name="connsiteY1" fmla="*/ 102547 h 104775"/>
                <a:gd name="connsiteX2" fmla="*/ 63817 w 76200"/>
                <a:gd name="connsiteY2" fmla="*/ 99690 h 104775"/>
                <a:gd name="connsiteX3" fmla="*/ 78105 w 76200"/>
                <a:gd name="connsiteY3" fmla="*/ 64447 h 104775"/>
                <a:gd name="connsiteX4" fmla="*/ 50483 w 76200"/>
                <a:gd name="connsiteY4" fmla="*/ 5392 h 104775"/>
                <a:gd name="connsiteX5" fmla="*/ 0 w 76200"/>
                <a:gd name="connsiteY5" fmla="*/ 7111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04775">
                  <a:moveTo>
                    <a:pt x="0" y="71115"/>
                  </a:moveTo>
                  <a:cubicBezTo>
                    <a:pt x="15240" y="75877"/>
                    <a:pt x="24765" y="85402"/>
                    <a:pt x="31433" y="102547"/>
                  </a:cubicBezTo>
                  <a:cubicBezTo>
                    <a:pt x="33338" y="106357"/>
                    <a:pt x="48577" y="117787"/>
                    <a:pt x="63817" y="99690"/>
                  </a:cubicBezTo>
                  <a:cubicBezTo>
                    <a:pt x="70485" y="91117"/>
                    <a:pt x="77152" y="88260"/>
                    <a:pt x="78105" y="64447"/>
                  </a:cubicBezTo>
                  <a:cubicBezTo>
                    <a:pt x="67627" y="57780"/>
                    <a:pt x="52388" y="34920"/>
                    <a:pt x="50483" y="5392"/>
                  </a:cubicBezTo>
                  <a:cubicBezTo>
                    <a:pt x="47625" y="-23183"/>
                    <a:pt x="0" y="71115"/>
                    <a:pt x="0" y="71115"/>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1" name="Freeform: Shape 260">
              <a:extLst>
                <a:ext uri="{FF2B5EF4-FFF2-40B4-BE49-F238E27FC236}">
                  <a16:creationId xmlns:a16="http://schemas.microsoft.com/office/drawing/2014/main" id="{512E85F6-DEC3-4C45-9FD1-7DC872174828}"/>
                </a:ext>
              </a:extLst>
            </p:cNvPr>
            <p:cNvSpPr/>
            <p:nvPr/>
          </p:nvSpPr>
          <p:spPr>
            <a:xfrm>
              <a:off x="5575935" y="3196725"/>
              <a:ext cx="76200" cy="104775"/>
            </a:xfrm>
            <a:custGeom>
              <a:avLst/>
              <a:gdLst>
                <a:gd name="connsiteX0" fmla="*/ 54292 w 76200"/>
                <a:gd name="connsiteY0" fmla="*/ 2722 h 104775"/>
                <a:gd name="connsiteX1" fmla="*/ 0 w 76200"/>
                <a:gd name="connsiteY1" fmla="*/ 76065 h 104775"/>
                <a:gd name="connsiteX2" fmla="*/ 60960 w 76200"/>
                <a:gd name="connsiteY2" fmla="*/ 106545 h 104775"/>
                <a:gd name="connsiteX3" fmla="*/ 81915 w 76200"/>
                <a:gd name="connsiteY3" fmla="*/ 63682 h 104775"/>
                <a:gd name="connsiteX4" fmla="*/ 54292 w 76200"/>
                <a:gd name="connsiteY4" fmla="*/ 2722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04775">
                  <a:moveTo>
                    <a:pt x="54292" y="2722"/>
                  </a:moveTo>
                  <a:cubicBezTo>
                    <a:pt x="52388" y="-14423"/>
                    <a:pt x="12382" y="54157"/>
                    <a:pt x="0" y="76065"/>
                  </a:cubicBezTo>
                  <a:lnTo>
                    <a:pt x="60960" y="106545"/>
                  </a:lnTo>
                  <a:cubicBezTo>
                    <a:pt x="86677" y="92257"/>
                    <a:pt x="80010" y="70350"/>
                    <a:pt x="81915" y="63682"/>
                  </a:cubicBezTo>
                  <a:cubicBezTo>
                    <a:pt x="71438" y="57015"/>
                    <a:pt x="57150" y="32250"/>
                    <a:pt x="54292" y="272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2" name="Freeform: Shape 261">
              <a:extLst>
                <a:ext uri="{FF2B5EF4-FFF2-40B4-BE49-F238E27FC236}">
                  <a16:creationId xmlns:a16="http://schemas.microsoft.com/office/drawing/2014/main" id="{EDD5D4B4-0D4F-425A-AF9F-AB148FEBAC56}"/>
                </a:ext>
              </a:extLst>
            </p:cNvPr>
            <p:cNvSpPr/>
            <p:nvPr/>
          </p:nvSpPr>
          <p:spPr>
            <a:xfrm>
              <a:off x="5508742" y="3136404"/>
              <a:ext cx="123825" cy="142875"/>
            </a:xfrm>
            <a:custGeom>
              <a:avLst/>
              <a:gdLst>
                <a:gd name="connsiteX0" fmla="*/ 28140 w 123825"/>
                <a:gd name="connsiteY0" fmla="*/ 133529 h 142875"/>
                <a:gd name="connsiteX1" fmla="*/ 25283 w 123825"/>
                <a:gd name="connsiteY1" fmla="*/ 118289 h 142875"/>
                <a:gd name="connsiteX2" fmla="*/ 13853 w 123825"/>
                <a:gd name="connsiteY2" fmla="*/ 100191 h 142875"/>
                <a:gd name="connsiteX3" fmla="*/ 27188 w 123825"/>
                <a:gd name="connsiteY3" fmla="*/ 9704 h 142875"/>
                <a:gd name="connsiteX4" fmla="*/ 114818 w 123825"/>
                <a:gd name="connsiteY4" fmla="*/ 35421 h 142875"/>
                <a:gd name="connsiteX5" fmla="*/ 99578 w 123825"/>
                <a:gd name="connsiteY5" fmla="*/ 144959 h 142875"/>
                <a:gd name="connsiteX6" fmla="*/ 40523 w 123825"/>
                <a:gd name="connsiteY6" fmla="*/ 133529 h 142875"/>
                <a:gd name="connsiteX7" fmla="*/ 28140 w 123825"/>
                <a:gd name="connsiteY7" fmla="*/ 13352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42875">
                  <a:moveTo>
                    <a:pt x="28140" y="133529"/>
                  </a:moveTo>
                  <a:cubicBezTo>
                    <a:pt x="27188" y="127814"/>
                    <a:pt x="26235" y="123051"/>
                    <a:pt x="25283" y="118289"/>
                  </a:cubicBezTo>
                  <a:cubicBezTo>
                    <a:pt x="21473" y="112574"/>
                    <a:pt x="17663" y="106859"/>
                    <a:pt x="13853" y="100191"/>
                  </a:cubicBezTo>
                  <a:cubicBezTo>
                    <a:pt x="-8055" y="61139"/>
                    <a:pt x="-4245" y="26849"/>
                    <a:pt x="27188" y="9704"/>
                  </a:cubicBezTo>
                  <a:cubicBezTo>
                    <a:pt x="58620" y="-7441"/>
                    <a:pt x="92910" y="-3631"/>
                    <a:pt x="114818" y="35421"/>
                  </a:cubicBezTo>
                  <a:cubicBezTo>
                    <a:pt x="136725" y="74474"/>
                    <a:pt x="130058" y="127814"/>
                    <a:pt x="99578" y="144959"/>
                  </a:cubicBezTo>
                  <a:cubicBezTo>
                    <a:pt x="79575" y="156389"/>
                    <a:pt x="58620" y="149721"/>
                    <a:pt x="40523" y="133529"/>
                  </a:cubicBezTo>
                  <a:cubicBezTo>
                    <a:pt x="34808" y="136386"/>
                    <a:pt x="30045" y="137339"/>
                    <a:pt x="28140" y="133529"/>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3" name="Freeform: Shape 262">
              <a:extLst>
                <a:ext uri="{FF2B5EF4-FFF2-40B4-BE49-F238E27FC236}">
                  <a16:creationId xmlns:a16="http://schemas.microsoft.com/office/drawing/2014/main" id="{AA455C39-D448-4A46-A744-516628FD4117}"/>
                </a:ext>
              </a:extLst>
            </p:cNvPr>
            <p:cNvSpPr/>
            <p:nvPr/>
          </p:nvSpPr>
          <p:spPr>
            <a:xfrm>
              <a:off x="5507879" y="3143045"/>
              <a:ext cx="38100" cy="95250"/>
            </a:xfrm>
            <a:custGeom>
              <a:avLst/>
              <a:gdLst>
                <a:gd name="connsiteX0" fmla="*/ 22336 w 38100"/>
                <a:gd name="connsiteY0" fmla="*/ 62117 h 95250"/>
                <a:gd name="connsiteX1" fmla="*/ 9001 w 38100"/>
                <a:gd name="connsiteY1" fmla="*/ 99265 h 95250"/>
                <a:gd name="connsiteX2" fmla="*/ 3286 w 38100"/>
                <a:gd name="connsiteY2" fmla="*/ 32590 h 95250"/>
                <a:gd name="connsiteX3" fmla="*/ 39481 w 38100"/>
                <a:gd name="connsiteY3" fmla="*/ 205 h 95250"/>
                <a:gd name="connsiteX4" fmla="*/ 22336 w 38100"/>
                <a:gd name="connsiteY4" fmla="*/ 6211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5250">
                  <a:moveTo>
                    <a:pt x="22336" y="62117"/>
                  </a:moveTo>
                  <a:cubicBezTo>
                    <a:pt x="9001" y="66880"/>
                    <a:pt x="4239" y="80215"/>
                    <a:pt x="9001" y="99265"/>
                  </a:cubicBezTo>
                  <a:cubicBezTo>
                    <a:pt x="10906" y="104980"/>
                    <a:pt x="-7191" y="55450"/>
                    <a:pt x="3286" y="32590"/>
                  </a:cubicBezTo>
                  <a:cubicBezTo>
                    <a:pt x="13764" y="9730"/>
                    <a:pt x="26146" y="-1700"/>
                    <a:pt x="39481" y="205"/>
                  </a:cubicBezTo>
                  <a:cubicBezTo>
                    <a:pt x="52816" y="205"/>
                    <a:pt x="22336" y="62117"/>
                    <a:pt x="22336" y="6211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4" name="Freeform: Shape 263">
              <a:extLst>
                <a:ext uri="{FF2B5EF4-FFF2-40B4-BE49-F238E27FC236}">
                  <a16:creationId xmlns:a16="http://schemas.microsoft.com/office/drawing/2014/main" id="{31C4FD68-4F45-4773-97EF-B212DFDB3B3C}"/>
                </a:ext>
              </a:extLst>
            </p:cNvPr>
            <p:cNvSpPr/>
            <p:nvPr/>
          </p:nvSpPr>
          <p:spPr>
            <a:xfrm>
              <a:off x="5519738" y="3134112"/>
              <a:ext cx="104775" cy="85725"/>
            </a:xfrm>
            <a:custGeom>
              <a:avLst/>
              <a:gdLst>
                <a:gd name="connsiteX0" fmla="*/ 1905 w 104775"/>
                <a:gd name="connsiteY0" fmla="*/ 72956 h 85725"/>
                <a:gd name="connsiteX1" fmla="*/ 42862 w 104775"/>
                <a:gd name="connsiteY1" fmla="*/ 75813 h 85725"/>
                <a:gd name="connsiteX2" fmla="*/ 74295 w 104775"/>
                <a:gd name="connsiteY2" fmla="*/ 90101 h 85725"/>
                <a:gd name="connsiteX3" fmla="*/ 114300 w 104775"/>
                <a:gd name="connsiteY3" fmla="*/ 60573 h 85725"/>
                <a:gd name="connsiteX4" fmla="*/ 57150 w 104775"/>
                <a:gd name="connsiteY4" fmla="*/ 566 h 85725"/>
                <a:gd name="connsiteX5" fmla="*/ 9525 w 104775"/>
                <a:gd name="connsiteY5" fmla="*/ 26283 h 85725"/>
                <a:gd name="connsiteX6" fmla="*/ 1905 w 104775"/>
                <a:gd name="connsiteY6" fmla="*/ 7295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85725">
                  <a:moveTo>
                    <a:pt x="1905" y="72956"/>
                  </a:moveTo>
                  <a:cubicBezTo>
                    <a:pt x="8573" y="77718"/>
                    <a:pt x="28575" y="78671"/>
                    <a:pt x="42862" y="75813"/>
                  </a:cubicBezTo>
                  <a:cubicBezTo>
                    <a:pt x="57150" y="72956"/>
                    <a:pt x="74295" y="90101"/>
                    <a:pt x="74295" y="90101"/>
                  </a:cubicBezTo>
                  <a:lnTo>
                    <a:pt x="114300" y="60573"/>
                  </a:lnTo>
                  <a:cubicBezTo>
                    <a:pt x="114300" y="60573"/>
                    <a:pt x="110490" y="6281"/>
                    <a:pt x="57150" y="566"/>
                  </a:cubicBezTo>
                  <a:cubicBezTo>
                    <a:pt x="21907" y="-3244"/>
                    <a:pt x="15240" y="12948"/>
                    <a:pt x="9525" y="26283"/>
                  </a:cubicBezTo>
                  <a:cubicBezTo>
                    <a:pt x="-5715" y="56763"/>
                    <a:pt x="1905" y="72956"/>
                    <a:pt x="1905" y="72956"/>
                  </a:cubicBezTo>
                  <a:close/>
                </a:path>
              </a:pathLst>
            </a:custGeom>
            <a:solidFill>
              <a:srgbClr val="23212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5" name="Freeform: Shape 264">
              <a:extLst>
                <a:ext uri="{FF2B5EF4-FFF2-40B4-BE49-F238E27FC236}">
                  <a16:creationId xmlns:a16="http://schemas.microsoft.com/office/drawing/2014/main" id="{421020D1-1B36-431F-9F79-A241C1669CD3}"/>
                </a:ext>
              </a:extLst>
            </p:cNvPr>
            <p:cNvSpPr/>
            <p:nvPr/>
          </p:nvSpPr>
          <p:spPr>
            <a:xfrm>
              <a:off x="5573077" y="3141858"/>
              <a:ext cx="95250" cy="190500"/>
            </a:xfrm>
            <a:custGeom>
              <a:avLst/>
              <a:gdLst>
                <a:gd name="connsiteX0" fmla="*/ 0 w 95250"/>
                <a:gd name="connsiteY0" fmla="*/ 65209 h 190500"/>
                <a:gd name="connsiteX1" fmla="*/ 54293 w 95250"/>
                <a:gd name="connsiteY1" fmla="*/ 197607 h 190500"/>
                <a:gd name="connsiteX2" fmla="*/ 98108 w 95250"/>
                <a:gd name="connsiteY2" fmla="*/ 95689 h 190500"/>
                <a:gd name="connsiteX3" fmla="*/ 25718 w 95250"/>
                <a:gd name="connsiteY3" fmla="*/ 439 h 190500"/>
                <a:gd name="connsiteX4" fmla="*/ 0 w 95250"/>
                <a:gd name="connsiteY4" fmla="*/ 65209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90500">
                  <a:moveTo>
                    <a:pt x="0" y="65209"/>
                  </a:moveTo>
                  <a:cubicBezTo>
                    <a:pt x="9525" y="69019"/>
                    <a:pt x="78105" y="123312"/>
                    <a:pt x="54293" y="197607"/>
                  </a:cubicBezTo>
                  <a:cubicBezTo>
                    <a:pt x="98108" y="176652"/>
                    <a:pt x="98108" y="95689"/>
                    <a:pt x="98108" y="95689"/>
                  </a:cubicBezTo>
                  <a:cubicBezTo>
                    <a:pt x="98108" y="95689"/>
                    <a:pt x="65723" y="16632"/>
                    <a:pt x="25718" y="439"/>
                  </a:cubicBezTo>
                  <a:cubicBezTo>
                    <a:pt x="9525" y="-6228"/>
                    <a:pt x="0" y="65209"/>
                    <a:pt x="0" y="65209"/>
                  </a:cubicBezTo>
                  <a:close/>
                </a:path>
              </a:pathLst>
            </a:custGeom>
            <a:solidFill>
              <a:srgbClr val="23212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6" name="Freeform: Shape 265">
              <a:extLst>
                <a:ext uri="{FF2B5EF4-FFF2-40B4-BE49-F238E27FC236}">
                  <a16:creationId xmlns:a16="http://schemas.microsoft.com/office/drawing/2014/main" id="{FF872D11-E0B7-4D5D-A860-EAB15EE6B13E}"/>
                </a:ext>
              </a:extLst>
            </p:cNvPr>
            <p:cNvSpPr/>
            <p:nvPr/>
          </p:nvSpPr>
          <p:spPr>
            <a:xfrm>
              <a:off x="5710907" y="3313849"/>
              <a:ext cx="95250" cy="161925"/>
            </a:xfrm>
            <a:custGeom>
              <a:avLst/>
              <a:gdLst>
                <a:gd name="connsiteX0" fmla="*/ 0 w 95250"/>
                <a:gd name="connsiteY0" fmla="*/ 14573 h 161925"/>
                <a:gd name="connsiteX1" fmla="*/ 38275 w 95250"/>
                <a:gd name="connsiteY1" fmla="*/ 0 h 161925"/>
                <a:gd name="connsiteX2" fmla="*/ 96566 w 95250"/>
                <a:gd name="connsiteY2" fmla="*/ 153099 h 161925"/>
                <a:gd name="connsiteX3" fmla="*/ 58291 w 95250"/>
                <a:gd name="connsiteY3" fmla="*/ 167672 h 161925"/>
              </a:gdLst>
              <a:ahLst/>
              <a:cxnLst>
                <a:cxn ang="0">
                  <a:pos x="connsiteX0" y="connsiteY0"/>
                </a:cxn>
                <a:cxn ang="0">
                  <a:pos x="connsiteX1" y="connsiteY1"/>
                </a:cxn>
                <a:cxn ang="0">
                  <a:pos x="connsiteX2" y="connsiteY2"/>
                </a:cxn>
                <a:cxn ang="0">
                  <a:pos x="connsiteX3" y="connsiteY3"/>
                </a:cxn>
              </a:cxnLst>
              <a:rect l="l" t="t" r="r" b="b"/>
              <a:pathLst>
                <a:path w="95250" h="161925">
                  <a:moveTo>
                    <a:pt x="0" y="14573"/>
                  </a:moveTo>
                  <a:lnTo>
                    <a:pt x="38275" y="0"/>
                  </a:lnTo>
                  <a:lnTo>
                    <a:pt x="96566" y="153099"/>
                  </a:lnTo>
                  <a:lnTo>
                    <a:pt x="58291" y="167672"/>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7" name="Freeform: Shape 266">
              <a:extLst>
                <a:ext uri="{FF2B5EF4-FFF2-40B4-BE49-F238E27FC236}">
                  <a16:creationId xmlns:a16="http://schemas.microsoft.com/office/drawing/2014/main" id="{1FEC59B7-C6E4-4BD3-9AA5-2707F50B66AD}"/>
                </a:ext>
              </a:extLst>
            </p:cNvPr>
            <p:cNvSpPr/>
            <p:nvPr/>
          </p:nvSpPr>
          <p:spPr>
            <a:xfrm>
              <a:off x="5731192" y="3313748"/>
              <a:ext cx="76200" cy="152400"/>
            </a:xfrm>
            <a:custGeom>
              <a:avLst/>
              <a:gdLst>
                <a:gd name="connsiteX0" fmla="*/ 52388 w 76200"/>
                <a:gd name="connsiteY0" fmla="*/ 146685 h 152400"/>
                <a:gd name="connsiteX1" fmla="*/ 58103 w 76200"/>
                <a:gd name="connsiteY1" fmla="*/ 160973 h 152400"/>
                <a:gd name="connsiteX2" fmla="*/ 77153 w 76200"/>
                <a:gd name="connsiteY2" fmla="*/ 153352 h 152400"/>
                <a:gd name="connsiteX3" fmla="*/ 19050 w 76200"/>
                <a:gd name="connsiteY3" fmla="*/ 0 h 152400"/>
                <a:gd name="connsiteX4" fmla="*/ 0 w 76200"/>
                <a:gd name="connsiteY4" fmla="*/ 7620 h 152400"/>
                <a:gd name="connsiteX5" fmla="*/ 44768 w 76200"/>
                <a:gd name="connsiteY5" fmla="*/ 125730 h 152400"/>
                <a:gd name="connsiteX6" fmla="*/ 52388 w 76200"/>
                <a:gd name="connsiteY6" fmla="*/ 14668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52388" y="146685"/>
                  </a:moveTo>
                  <a:lnTo>
                    <a:pt x="58103" y="160973"/>
                  </a:lnTo>
                  <a:lnTo>
                    <a:pt x="77153" y="153352"/>
                  </a:lnTo>
                  <a:lnTo>
                    <a:pt x="19050" y="0"/>
                  </a:lnTo>
                  <a:lnTo>
                    <a:pt x="0" y="7620"/>
                  </a:lnTo>
                  <a:lnTo>
                    <a:pt x="44768" y="125730"/>
                  </a:lnTo>
                  <a:lnTo>
                    <a:pt x="52388" y="146685"/>
                  </a:lnTo>
                  <a:close/>
                </a:path>
              </a:pathLst>
            </a:custGeom>
            <a:solidFill>
              <a:srgbClr val="23212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8" name="Freeform: Shape 267">
              <a:extLst>
                <a:ext uri="{FF2B5EF4-FFF2-40B4-BE49-F238E27FC236}">
                  <a16:creationId xmlns:a16="http://schemas.microsoft.com/office/drawing/2014/main" id="{8FE21B35-DF89-4D77-A7EB-FD4483EDD855}"/>
                </a:ext>
              </a:extLst>
            </p:cNvPr>
            <p:cNvSpPr/>
            <p:nvPr/>
          </p:nvSpPr>
          <p:spPr>
            <a:xfrm>
              <a:off x="5767388" y="3439477"/>
              <a:ext cx="19050" cy="9525"/>
            </a:xfrm>
            <a:custGeom>
              <a:avLst/>
              <a:gdLst>
                <a:gd name="connsiteX0" fmla="*/ 3810 w 19050"/>
                <a:gd name="connsiteY0" fmla="*/ 17145 h 9525"/>
                <a:gd name="connsiteX1" fmla="*/ 3810 w 19050"/>
                <a:gd name="connsiteY1" fmla="*/ 17145 h 9525"/>
                <a:gd name="connsiteX2" fmla="*/ 0 w 19050"/>
                <a:gd name="connsiteY2" fmla="*/ 8573 h 9525"/>
                <a:gd name="connsiteX3" fmla="*/ 0 w 19050"/>
                <a:gd name="connsiteY3" fmla="*/ 7620 h 9525"/>
                <a:gd name="connsiteX4" fmla="*/ 20955 w 19050"/>
                <a:gd name="connsiteY4" fmla="*/ 0 h 9525"/>
                <a:gd name="connsiteX5" fmla="*/ 21908 w 19050"/>
                <a:gd name="connsiteY5" fmla="*/ 952 h 9525"/>
                <a:gd name="connsiteX6" fmla="*/ 24765 w 19050"/>
                <a:gd name="connsiteY6" fmla="*/ 8573 h 9525"/>
                <a:gd name="connsiteX7" fmla="*/ 24765 w 19050"/>
                <a:gd name="connsiteY7" fmla="*/ 9525 h 9525"/>
                <a:gd name="connsiteX8" fmla="*/ 3810 w 19050"/>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17145"/>
                  </a:moveTo>
                  <a:cubicBezTo>
                    <a:pt x="3810" y="18098"/>
                    <a:pt x="2858" y="17145"/>
                    <a:pt x="3810" y="17145"/>
                  </a:cubicBezTo>
                  <a:lnTo>
                    <a:pt x="0" y="8573"/>
                  </a:lnTo>
                  <a:cubicBezTo>
                    <a:pt x="0" y="8573"/>
                    <a:pt x="0" y="7620"/>
                    <a:pt x="0" y="7620"/>
                  </a:cubicBezTo>
                  <a:lnTo>
                    <a:pt x="20955" y="0"/>
                  </a:lnTo>
                  <a:cubicBezTo>
                    <a:pt x="20955" y="0"/>
                    <a:pt x="21908" y="0"/>
                    <a:pt x="21908" y="952"/>
                  </a:cubicBezTo>
                  <a:lnTo>
                    <a:pt x="24765" y="8573"/>
                  </a:lnTo>
                  <a:cubicBezTo>
                    <a:pt x="24765" y="8573"/>
                    <a:pt x="24765" y="9525"/>
                    <a:pt x="24765" y="9525"/>
                  </a:cubicBezTo>
                  <a:lnTo>
                    <a:pt x="3810" y="1714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69" name="Freeform: Shape 268">
              <a:extLst>
                <a:ext uri="{FF2B5EF4-FFF2-40B4-BE49-F238E27FC236}">
                  <a16:creationId xmlns:a16="http://schemas.microsoft.com/office/drawing/2014/main" id="{1B0EA343-323D-4E4B-AAAA-ACCE83C65100}"/>
                </a:ext>
              </a:extLst>
            </p:cNvPr>
            <p:cNvSpPr/>
            <p:nvPr/>
          </p:nvSpPr>
          <p:spPr>
            <a:xfrm>
              <a:off x="5768340" y="3444240"/>
              <a:ext cx="19050" cy="9525"/>
            </a:xfrm>
            <a:custGeom>
              <a:avLst/>
              <a:gdLst>
                <a:gd name="connsiteX0" fmla="*/ 2858 w 19050"/>
                <a:gd name="connsiteY0" fmla="*/ 12383 h 9525"/>
                <a:gd name="connsiteX1" fmla="*/ 23813 w 19050"/>
                <a:gd name="connsiteY1" fmla="*/ 4763 h 9525"/>
                <a:gd name="connsiteX2" fmla="*/ 23813 w 19050"/>
                <a:gd name="connsiteY2" fmla="*/ 3810 h 9525"/>
                <a:gd name="connsiteX3" fmla="*/ 21908 w 19050"/>
                <a:gd name="connsiteY3" fmla="*/ 0 h 9525"/>
                <a:gd name="connsiteX4" fmla="*/ 0 w 19050"/>
                <a:gd name="connsiteY4" fmla="*/ 8573 h 9525"/>
                <a:gd name="connsiteX5" fmla="*/ 2858 w 19050"/>
                <a:gd name="connsiteY5" fmla="*/ 12383 h 9525"/>
                <a:gd name="connsiteX6" fmla="*/ 2858 w 19050"/>
                <a:gd name="connsiteY6" fmla="*/ 1238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2858" y="12383"/>
                  </a:moveTo>
                  <a:lnTo>
                    <a:pt x="23813" y="4763"/>
                  </a:lnTo>
                  <a:cubicBezTo>
                    <a:pt x="23813" y="4763"/>
                    <a:pt x="23813" y="3810"/>
                    <a:pt x="23813" y="3810"/>
                  </a:cubicBezTo>
                  <a:lnTo>
                    <a:pt x="21908" y="0"/>
                  </a:lnTo>
                  <a:lnTo>
                    <a:pt x="0" y="8573"/>
                  </a:lnTo>
                  <a:lnTo>
                    <a:pt x="2858" y="12383"/>
                  </a:lnTo>
                  <a:cubicBezTo>
                    <a:pt x="1905" y="12383"/>
                    <a:pt x="2858" y="13335"/>
                    <a:pt x="2858" y="1238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0" name="Freeform: Shape 269">
              <a:extLst>
                <a:ext uri="{FF2B5EF4-FFF2-40B4-BE49-F238E27FC236}">
                  <a16:creationId xmlns:a16="http://schemas.microsoft.com/office/drawing/2014/main" id="{97B2AB26-DDD4-41DD-B8D9-FCDD71990F90}"/>
                </a:ext>
              </a:extLst>
            </p:cNvPr>
            <p:cNvSpPr/>
            <p:nvPr/>
          </p:nvSpPr>
          <p:spPr>
            <a:xfrm>
              <a:off x="5725477" y="3328035"/>
              <a:ext cx="19050" cy="19050"/>
            </a:xfrm>
            <a:custGeom>
              <a:avLst/>
              <a:gdLst>
                <a:gd name="connsiteX0" fmla="*/ 5715 w 19050"/>
                <a:gd name="connsiteY0" fmla="*/ 22860 h 19050"/>
                <a:gd name="connsiteX1" fmla="*/ 4763 w 19050"/>
                <a:gd name="connsiteY1" fmla="*/ 21907 h 19050"/>
                <a:gd name="connsiteX2" fmla="*/ 0 w 19050"/>
                <a:gd name="connsiteY2" fmla="*/ 9525 h 19050"/>
                <a:gd name="connsiteX3" fmla="*/ 0 w 19050"/>
                <a:gd name="connsiteY3" fmla="*/ 7620 h 19050"/>
                <a:gd name="connsiteX4" fmla="*/ 20955 w 19050"/>
                <a:gd name="connsiteY4" fmla="*/ 0 h 19050"/>
                <a:gd name="connsiteX5" fmla="*/ 21908 w 19050"/>
                <a:gd name="connsiteY5" fmla="*/ 952 h 19050"/>
                <a:gd name="connsiteX6" fmla="*/ 26670 w 19050"/>
                <a:gd name="connsiteY6" fmla="*/ 13335 h 19050"/>
                <a:gd name="connsiteX7" fmla="*/ 26670 w 19050"/>
                <a:gd name="connsiteY7" fmla="*/ 15240 h 19050"/>
                <a:gd name="connsiteX8" fmla="*/ 5715 w 19050"/>
                <a:gd name="connsiteY8"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5715" y="22860"/>
                  </a:moveTo>
                  <a:cubicBezTo>
                    <a:pt x="5715" y="22860"/>
                    <a:pt x="4763" y="22860"/>
                    <a:pt x="4763" y="21907"/>
                  </a:cubicBezTo>
                  <a:lnTo>
                    <a:pt x="0" y="9525"/>
                  </a:lnTo>
                  <a:cubicBezTo>
                    <a:pt x="0" y="8572"/>
                    <a:pt x="0" y="8572"/>
                    <a:pt x="0" y="7620"/>
                  </a:cubicBezTo>
                  <a:lnTo>
                    <a:pt x="20955" y="0"/>
                  </a:lnTo>
                  <a:cubicBezTo>
                    <a:pt x="20955" y="0"/>
                    <a:pt x="21908" y="0"/>
                    <a:pt x="21908" y="952"/>
                  </a:cubicBezTo>
                  <a:lnTo>
                    <a:pt x="26670" y="13335"/>
                  </a:lnTo>
                  <a:cubicBezTo>
                    <a:pt x="26670" y="14288"/>
                    <a:pt x="26670" y="14288"/>
                    <a:pt x="26670" y="15240"/>
                  </a:cubicBezTo>
                  <a:lnTo>
                    <a:pt x="5715" y="2286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1" name="Freeform: Shape 270">
              <a:extLst>
                <a:ext uri="{FF2B5EF4-FFF2-40B4-BE49-F238E27FC236}">
                  <a16:creationId xmlns:a16="http://schemas.microsoft.com/office/drawing/2014/main" id="{1D02C0E7-A807-4695-9474-7E28D5740AD0}"/>
                </a:ext>
              </a:extLst>
            </p:cNvPr>
            <p:cNvSpPr/>
            <p:nvPr/>
          </p:nvSpPr>
          <p:spPr>
            <a:xfrm>
              <a:off x="5727383" y="3334702"/>
              <a:ext cx="19050" cy="9525"/>
            </a:xfrm>
            <a:custGeom>
              <a:avLst/>
              <a:gdLst>
                <a:gd name="connsiteX0" fmla="*/ 3810 w 19050"/>
                <a:gd name="connsiteY0" fmla="*/ 16193 h 9525"/>
                <a:gd name="connsiteX1" fmla="*/ 24765 w 19050"/>
                <a:gd name="connsiteY1" fmla="*/ 8573 h 9525"/>
                <a:gd name="connsiteX2" fmla="*/ 24765 w 19050"/>
                <a:gd name="connsiteY2" fmla="*/ 6668 h 9525"/>
                <a:gd name="connsiteX3" fmla="*/ 21907 w 19050"/>
                <a:gd name="connsiteY3" fmla="*/ 0 h 9525"/>
                <a:gd name="connsiteX4" fmla="*/ 0 w 19050"/>
                <a:gd name="connsiteY4" fmla="*/ 8573 h 9525"/>
                <a:gd name="connsiteX5" fmla="*/ 2857 w 19050"/>
                <a:gd name="connsiteY5" fmla="*/ 15240 h 9525"/>
                <a:gd name="connsiteX6" fmla="*/ 3810 w 19050"/>
                <a:gd name="connsiteY6" fmla="*/ 1619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3810" y="16193"/>
                  </a:moveTo>
                  <a:lnTo>
                    <a:pt x="24765" y="8573"/>
                  </a:lnTo>
                  <a:cubicBezTo>
                    <a:pt x="24765" y="8573"/>
                    <a:pt x="24765" y="7620"/>
                    <a:pt x="24765" y="6668"/>
                  </a:cubicBezTo>
                  <a:lnTo>
                    <a:pt x="21907" y="0"/>
                  </a:lnTo>
                  <a:lnTo>
                    <a:pt x="0" y="8573"/>
                  </a:lnTo>
                  <a:lnTo>
                    <a:pt x="2857" y="15240"/>
                  </a:lnTo>
                  <a:cubicBezTo>
                    <a:pt x="2857" y="16193"/>
                    <a:pt x="2857" y="17145"/>
                    <a:pt x="3810" y="1619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2" name="Freeform: Shape 271">
              <a:extLst>
                <a:ext uri="{FF2B5EF4-FFF2-40B4-BE49-F238E27FC236}">
                  <a16:creationId xmlns:a16="http://schemas.microsoft.com/office/drawing/2014/main" id="{14D268E3-2BBD-4E82-8583-ACAF2BE2978B}"/>
                </a:ext>
              </a:extLst>
            </p:cNvPr>
            <p:cNvSpPr/>
            <p:nvPr/>
          </p:nvSpPr>
          <p:spPr>
            <a:xfrm>
              <a:off x="5674897" y="3328083"/>
              <a:ext cx="95250" cy="161925"/>
            </a:xfrm>
            <a:custGeom>
              <a:avLst/>
              <a:gdLst>
                <a:gd name="connsiteX0" fmla="*/ 0 w 95250"/>
                <a:gd name="connsiteY0" fmla="*/ 14585 h 161925"/>
                <a:gd name="connsiteX1" fmla="*/ 38271 w 95250"/>
                <a:gd name="connsiteY1" fmla="*/ 0 h 161925"/>
                <a:gd name="connsiteX2" fmla="*/ 96611 w 95250"/>
                <a:gd name="connsiteY2" fmla="*/ 153083 h 161925"/>
                <a:gd name="connsiteX3" fmla="*/ 58340 w 95250"/>
                <a:gd name="connsiteY3" fmla="*/ 167668 h 161925"/>
              </a:gdLst>
              <a:ahLst/>
              <a:cxnLst>
                <a:cxn ang="0">
                  <a:pos x="connsiteX0" y="connsiteY0"/>
                </a:cxn>
                <a:cxn ang="0">
                  <a:pos x="connsiteX1" y="connsiteY1"/>
                </a:cxn>
                <a:cxn ang="0">
                  <a:pos x="connsiteX2" y="connsiteY2"/>
                </a:cxn>
                <a:cxn ang="0">
                  <a:pos x="connsiteX3" y="connsiteY3"/>
                </a:cxn>
              </a:cxnLst>
              <a:rect l="l" t="t" r="r" b="b"/>
              <a:pathLst>
                <a:path w="95250" h="161925">
                  <a:moveTo>
                    <a:pt x="0" y="14585"/>
                  </a:moveTo>
                  <a:lnTo>
                    <a:pt x="38271" y="0"/>
                  </a:lnTo>
                  <a:lnTo>
                    <a:pt x="96611" y="153083"/>
                  </a:lnTo>
                  <a:lnTo>
                    <a:pt x="58340" y="167668"/>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3" name="Freeform: Shape 272">
              <a:extLst>
                <a:ext uri="{FF2B5EF4-FFF2-40B4-BE49-F238E27FC236}">
                  <a16:creationId xmlns:a16="http://schemas.microsoft.com/office/drawing/2014/main" id="{ECC8EF93-B8BB-4FAF-A7FC-9246D147A0B8}"/>
                </a:ext>
              </a:extLst>
            </p:cNvPr>
            <p:cNvSpPr/>
            <p:nvPr/>
          </p:nvSpPr>
          <p:spPr>
            <a:xfrm>
              <a:off x="5694998" y="3327082"/>
              <a:ext cx="76200" cy="152400"/>
            </a:xfrm>
            <a:custGeom>
              <a:avLst/>
              <a:gdLst>
                <a:gd name="connsiteX0" fmla="*/ 52388 w 76200"/>
                <a:gd name="connsiteY0" fmla="*/ 146685 h 152400"/>
                <a:gd name="connsiteX1" fmla="*/ 58102 w 76200"/>
                <a:gd name="connsiteY1" fmla="*/ 160972 h 152400"/>
                <a:gd name="connsiteX2" fmla="*/ 77152 w 76200"/>
                <a:gd name="connsiteY2" fmla="*/ 153353 h 152400"/>
                <a:gd name="connsiteX3" fmla="*/ 19050 w 76200"/>
                <a:gd name="connsiteY3" fmla="*/ 0 h 152400"/>
                <a:gd name="connsiteX4" fmla="*/ 0 w 76200"/>
                <a:gd name="connsiteY4" fmla="*/ 7620 h 152400"/>
                <a:gd name="connsiteX5" fmla="*/ 44767 w 76200"/>
                <a:gd name="connsiteY5" fmla="*/ 125730 h 152400"/>
                <a:gd name="connsiteX6" fmla="*/ 52388 w 76200"/>
                <a:gd name="connsiteY6" fmla="*/ 14668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52388" y="146685"/>
                  </a:moveTo>
                  <a:lnTo>
                    <a:pt x="58102" y="160972"/>
                  </a:lnTo>
                  <a:lnTo>
                    <a:pt x="77152" y="153353"/>
                  </a:lnTo>
                  <a:lnTo>
                    <a:pt x="19050" y="0"/>
                  </a:lnTo>
                  <a:lnTo>
                    <a:pt x="0" y="7620"/>
                  </a:lnTo>
                  <a:lnTo>
                    <a:pt x="44767" y="125730"/>
                  </a:lnTo>
                  <a:lnTo>
                    <a:pt x="52388" y="14668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4" name="Freeform: Shape 273">
              <a:extLst>
                <a:ext uri="{FF2B5EF4-FFF2-40B4-BE49-F238E27FC236}">
                  <a16:creationId xmlns:a16="http://schemas.microsoft.com/office/drawing/2014/main" id="{91469196-DCD0-4823-B9B7-DC20D8B92334}"/>
                </a:ext>
              </a:extLst>
            </p:cNvPr>
            <p:cNvSpPr/>
            <p:nvPr/>
          </p:nvSpPr>
          <p:spPr>
            <a:xfrm>
              <a:off x="5730240" y="3453765"/>
              <a:ext cx="19050" cy="9525"/>
            </a:xfrm>
            <a:custGeom>
              <a:avLst/>
              <a:gdLst>
                <a:gd name="connsiteX0" fmla="*/ 3810 w 19050"/>
                <a:gd name="connsiteY0" fmla="*/ 17145 h 9525"/>
                <a:gd name="connsiteX1" fmla="*/ 3810 w 19050"/>
                <a:gd name="connsiteY1" fmla="*/ 17145 h 9525"/>
                <a:gd name="connsiteX2" fmla="*/ 0 w 19050"/>
                <a:gd name="connsiteY2" fmla="*/ 8573 h 9525"/>
                <a:gd name="connsiteX3" fmla="*/ 0 w 19050"/>
                <a:gd name="connsiteY3" fmla="*/ 7620 h 9525"/>
                <a:gd name="connsiteX4" fmla="*/ 20955 w 19050"/>
                <a:gd name="connsiteY4" fmla="*/ 0 h 9525"/>
                <a:gd name="connsiteX5" fmla="*/ 21908 w 19050"/>
                <a:gd name="connsiteY5" fmla="*/ 952 h 9525"/>
                <a:gd name="connsiteX6" fmla="*/ 24765 w 19050"/>
                <a:gd name="connsiteY6" fmla="*/ 8573 h 9525"/>
                <a:gd name="connsiteX7" fmla="*/ 24765 w 19050"/>
                <a:gd name="connsiteY7" fmla="*/ 9525 h 9525"/>
                <a:gd name="connsiteX8" fmla="*/ 3810 w 19050"/>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17145"/>
                  </a:moveTo>
                  <a:cubicBezTo>
                    <a:pt x="3810" y="17145"/>
                    <a:pt x="3810" y="17145"/>
                    <a:pt x="3810" y="17145"/>
                  </a:cubicBezTo>
                  <a:lnTo>
                    <a:pt x="0" y="8573"/>
                  </a:lnTo>
                  <a:cubicBezTo>
                    <a:pt x="0" y="8573"/>
                    <a:pt x="0" y="7620"/>
                    <a:pt x="0" y="7620"/>
                  </a:cubicBezTo>
                  <a:lnTo>
                    <a:pt x="20955" y="0"/>
                  </a:lnTo>
                  <a:cubicBezTo>
                    <a:pt x="20955" y="0"/>
                    <a:pt x="21908" y="0"/>
                    <a:pt x="21908" y="952"/>
                  </a:cubicBezTo>
                  <a:lnTo>
                    <a:pt x="24765" y="8573"/>
                  </a:lnTo>
                  <a:cubicBezTo>
                    <a:pt x="24765" y="8573"/>
                    <a:pt x="24765" y="9525"/>
                    <a:pt x="24765" y="9525"/>
                  </a:cubicBezTo>
                  <a:lnTo>
                    <a:pt x="3810" y="1714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5" name="Freeform: Shape 274">
              <a:extLst>
                <a:ext uri="{FF2B5EF4-FFF2-40B4-BE49-F238E27FC236}">
                  <a16:creationId xmlns:a16="http://schemas.microsoft.com/office/drawing/2014/main" id="{6E9F19EB-50AE-40C2-9D84-8E8D4B153F3A}"/>
                </a:ext>
              </a:extLst>
            </p:cNvPr>
            <p:cNvSpPr/>
            <p:nvPr/>
          </p:nvSpPr>
          <p:spPr>
            <a:xfrm>
              <a:off x="5732145" y="3458527"/>
              <a:ext cx="19050" cy="9525"/>
            </a:xfrm>
            <a:custGeom>
              <a:avLst/>
              <a:gdLst>
                <a:gd name="connsiteX0" fmla="*/ 1905 w 19050"/>
                <a:gd name="connsiteY0" fmla="*/ 12383 h 9525"/>
                <a:gd name="connsiteX1" fmla="*/ 22860 w 19050"/>
                <a:gd name="connsiteY1" fmla="*/ 4763 h 9525"/>
                <a:gd name="connsiteX2" fmla="*/ 22860 w 19050"/>
                <a:gd name="connsiteY2" fmla="*/ 3810 h 9525"/>
                <a:gd name="connsiteX3" fmla="*/ 20955 w 19050"/>
                <a:gd name="connsiteY3" fmla="*/ 0 h 9525"/>
                <a:gd name="connsiteX4" fmla="*/ 0 w 19050"/>
                <a:gd name="connsiteY4" fmla="*/ 8573 h 9525"/>
                <a:gd name="connsiteX5" fmla="*/ 1905 w 19050"/>
                <a:gd name="connsiteY5" fmla="*/ 12383 h 9525"/>
                <a:gd name="connsiteX6" fmla="*/ 1905 w 19050"/>
                <a:gd name="connsiteY6" fmla="*/ 1238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1905" y="12383"/>
                  </a:moveTo>
                  <a:lnTo>
                    <a:pt x="22860" y="4763"/>
                  </a:lnTo>
                  <a:cubicBezTo>
                    <a:pt x="22860" y="4763"/>
                    <a:pt x="22860" y="3810"/>
                    <a:pt x="22860" y="3810"/>
                  </a:cubicBezTo>
                  <a:lnTo>
                    <a:pt x="20955" y="0"/>
                  </a:lnTo>
                  <a:lnTo>
                    <a:pt x="0" y="8573"/>
                  </a:lnTo>
                  <a:lnTo>
                    <a:pt x="1905" y="12383"/>
                  </a:lnTo>
                  <a:cubicBezTo>
                    <a:pt x="1905" y="12383"/>
                    <a:pt x="1905" y="12383"/>
                    <a:pt x="1905" y="1238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6" name="Freeform: Shape 275">
              <a:extLst>
                <a:ext uri="{FF2B5EF4-FFF2-40B4-BE49-F238E27FC236}">
                  <a16:creationId xmlns:a16="http://schemas.microsoft.com/office/drawing/2014/main" id="{D04903C4-46A4-4610-8C14-3305FCC0C146}"/>
                </a:ext>
              </a:extLst>
            </p:cNvPr>
            <p:cNvSpPr/>
            <p:nvPr/>
          </p:nvSpPr>
          <p:spPr>
            <a:xfrm>
              <a:off x="5688330" y="3342323"/>
              <a:ext cx="19050" cy="19050"/>
            </a:xfrm>
            <a:custGeom>
              <a:avLst/>
              <a:gdLst>
                <a:gd name="connsiteX0" fmla="*/ 5715 w 19050"/>
                <a:gd name="connsiteY0" fmla="*/ 22860 h 19050"/>
                <a:gd name="connsiteX1" fmla="*/ 4763 w 19050"/>
                <a:gd name="connsiteY1" fmla="*/ 21907 h 19050"/>
                <a:gd name="connsiteX2" fmla="*/ 0 w 19050"/>
                <a:gd name="connsiteY2" fmla="*/ 9525 h 19050"/>
                <a:gd name="connsiteX3" fmla="*/ 0 w 19050"/>
                <a:gd name="connsiteY3" fmla="*/ 7620 h 19050"/>
                <a:gd name="connsiteX4" fmla="*/ 20955 w 19050"/>
                <a:gd name="connsiteY4" fmla="*/ 0 h 19050"/>
                <a:gd name="connsiteX5" fmla="*/ 21908 w 19050"/>
                <a:gd name="connsiteY5" fmla="*/ 952 h 19050"/>
                <a:gd name="connsiteX6" fmla="*/ 26670 w 19050"/>
                <a:gd name="connsiteY6" fmla="*/ 13335 h 19050"/>
                <a:gd name="connsiteX7" fmla="*/ 26670 w 19050"/>
                <a:gd name="connsiteY7" fmla="*/ 15240 h 19050"/>
                <a:gd name="connsiteX8" fmla="*/ 5715 w 19050"/>
                <a:gd name="connsiteY8"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5715" y="22860"/>
                  </a:moveTo>
                  <a:cubicBezTo>
                    <a:pt x="5715" y="22860"/>
                    <a:pt x="4763" y="22860"/>
                    <a:pt x="4763" y="21907"/>
                  </a:cubicBezTo>
                  <a:lnTo>
                    <a:pt x="0" y="9525"/>
                  </a:lnTo>
                  <a:cubicBezTo>
                    <a:pt x="0" y="8572"/>
                    <a:pt x="0" y="8572"/>
                    <a:pt x="0" y="7620"/>
                  </a:cubicBezTo>
                  <a:lnTo>
                    <a:pt x="20955" y="0"/>
                  </a:lnTo>
                  <a:cubicBezTo>
                    <a:pt x="20955" y="0"/>
                    <a:pt x="21908" y="0"/>
                    <a:pt x="21908" y="952"/>
                  </a:cubicBezTo>
                  <a:lnTo>
                    <a:pt x="26670" y="13335"/>
                  </a:lnTo>
                  <a:cubicBezTo>
                    <a:pt x="26670" y="14288"/>
                    <a:pt x="26670" y="14288"/>
                    <a:pt x="26670" y="15240"/>
                  </a:cubicBezTo>
                  <a:lnTo>
                    <a:pt x="5715" y="2286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7" name="Freeform: Shape 276">
              <a:extLst>
                <a:ext uri="{FF2B5EF4-FFF2-40B4-BE49-F238E27FC236}">
                  <a16:creationId xmlns:a16="http://schemas.microsoft.com/office/drawing/2014/main" id="{4F85B47C-7941-402D-8911-74096E8261B6}"/>
                </a:ext>
              </a:extLst>
            </p:cNvPr>
            <p:cNvSpPr/>
            <p:nvPr/>
          </p:nvSpPr>
          <p:spPr>
            <a:xfrm>
              <a:off x="5690235" y="3348990"/>
              <a:ext cx="19050" cy="9525"/>
            </a:xfrm>
            <a:custGeom>
              <a:avLst/>
              <a:gdLst>
                <a:gd name="connsiteX0" fmla="*/ 3810 w 19050"/>
                <a:gd name="connsiteY0" fmla="*/ 16193 h 9525"/>
                <a:gd name="connsiteX1" fmla="*/ 24765 w 19050"/>
                <a:gd name="connsiteY1" fmla="*/ 8573 h 9525"/>
                <a:gd name="connsiteX2" fmla="*/ 24765 w 19050"/>
                <a:gd name="connsiteY2" fmla="*/ 6668 h 9525"/>
                <a:gd name="connsiteX3" fmla="*/ 21907 w 19050"/>
                <a:gd name="connsiteY3" fmla="*/ 0 h 9525"/>
                <a:gd name="connsiteX4" fmla="*/ 0 w 19050"/>
                <a:gd name="connsiteY4" fmla="*/ 8573 h 9525"/>
                <a:gd name="connsiteX5" fmla="*/ 2857 w 19050"/>
                <a:gd name="connsiteY5" fmla="*/ 15240 h 9525"/>
                <a:gd name="connsiteX6" fmla="*/ 3810 w 19050"/>
                <a:gd name="connsiteY6" fmla="*/ 1619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3810" y="16193"/>
                  </a:moveTo>
                  <a:lnTo>
                    <a:pt x="24765" y="8573"/>
                  </a:lnTo>
                  <a:cubicBezTo>
                    <a:pt x="24765" y="8573"/>
                    <a:pt x="24765" y="7620"/>
                    <a:pt x="24765" y="6668"/>
                  </a:cubicBezTo>
                  <a:lnTo>
                    <a:pt x="21907" y="0"/>
                  </a:lnTo>
                  <a:lnTo>
                    <a:pt x="0" y="8573"/>
                  </a:lnTo>
                  <a:lnTo>
                    <a:pt x="2857" y="15240"/>
                  </a:lnTo>
                  <a:cubicBezTo>
                    <a:pt x="2857" y="16193"/>
                    <a:pt x="3810" y="16193"/>
                    <a:pt x="3810" y="1619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8" name="Freeform: Shape 277">
              <a:extLst>
                <a:ext uri="{FF2B5EF4-FFF2-40B4-BE49-F238E27FC236}">
                  <a16:creationId xmlns:a16="http://schemas.microsoft.com/office/drawing/2014/main" id="{B1204BB8-A94B-4C9D-AEF4-78AF20A036E8}"/>
                </a:ext>
              </a:extLst>
            </p:cNvPr>
            <p:cNvSpPr/>
            <p:nvPr/>
          </p:nvSpPr>
          <p:spPr>
            <a:xfrm>
              <a:off x="5635743" y="3342480"/>
              <a:ext cx="95250" cy="161925"/>
            </a:xfrm>
            <a:custGeom>
              <a:avLst/>
              <a:gdLst>
                <a:gd name="connsiteX0" fmla="*/ 0 w 95250"/>
                <a:gd name="connsiteY0" fmla="*/ 14548 h 161925"/>
                <a:gd name="connsiteX1" fmla="*/ 38287 w 95250"/>
                <a:gd name="connsiteY1" fmla="*/ 0 h 161925"/>
                <a:gd name="connsiteX2" fmla="*/ 96479 w 95250"/>
                <a:gd name="connsiteY2" fmla="*/ 153148 h 161925"/>
                <a:gd name="connsiteX3" fmla="*/ 58192 w 95250"/>
                <a:gd name="connsiteY3" fmla="*/ 167696 h 161925"/>
              </a:gdLst>
              <a:ahLst/>
              <a:cxnLst>
                <a:cxn ang="0">
                  <a:pos x="connsiteX0" y="connsiteY0"/>
                </a:cxn>
                <a:cxn ang="0">
                  <a:pos x="connsiteX1" y="connsiteY1"/>
                </a:cxn>
                <a:cxn ang="0">
                  <a:pos x="connsiteX2" y="connsiteY2"/>
                </a:cxn>
                <a:cxn ang="0">
                  <a:pos x="connsiteX3" y="connsiteY3"/>
                </a:cxn>
              </a:cxnLst>
              <a:rect l="l" t="t" r="r" b="b"/>
              <a:pathLst>
                <a:path w="95250" h="161925">
                  <a:moveTo>
                    <a:pt x="0" y="14548"/>
                  </a:moveTo>
                  <a:lnTo>
                    <a:pt x="38287" y="0"/>
                  </a:lnTo>
                  <a:lnTo>
                    <a:pt x="96479" y="153148"/>
                  </a:lnTo>
                  <a:lnTo>
                    <a:pt x="58192" y="167696"/>
                  </a:lnTo>
                  <a:close/>
                </a:path>
              </a:pathLst>
            </a:custGeom>
            <a:solidFill>
              <a:srgbClr val="FF7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9" name="Freeform: Shape 278">
              <a:extLst>
                <a:ext uri="{FF2B5EF4-FFF2-40B4-BE49-F238E27FC236}">
                  <a16:creationId xmlns:a16="http://schemas.microsoft.com/office/drawing/2014/main" id="{6D408E2C-8E9E-4755-BF7B-2B2FE0F3F049}"/>
                </a:ext>
              </a:extLst>
            </p:cNvPr>
            <p:cNvSpPr/>
            <p:nvPr/>
          </p:nvSpPr>
          <p:spPr>
            <a:xfrm>
              <a:off x="5655945" y="3342323"/>
              <a:ext cx="76200" cy="152400"/>
            </a:xfrm>
            <a:custGeom>
              <a:avLst/>
              <a:gdLst>
                <a:gd name="connsiteX0" fmla="*/ 52388 w 76200"/>
                <a:gd name="connsiteY0" fmla="*/ 146685 h 152400"/>
                <a:gd name="connsiteX1" fmla="*/ 58102 w 76200"/>
                <a:gd name="connsiteY1" fmla="*/ 160973 h 152400"/>
                <a:gd name="connsiteX2" fmla="*/ 77152 w 76200"/>
                <a:gd name="connsiteY2" fmla="*/ 153352 h 152400"/>
                <a:gd name="connsiteX3" fmla="*/ 19050 w 76200"/>
                <a:gd name="connsiteY3" fmla="*/ 0 h 152400"/>
                <a:gd name="connsiteX4" fmla="*/ 0 w 76200"/>
                <a:gd name="connsiteY4" fmla="*/ 7620 h 152400"/>
                <a:gd name="connsiteX5" fmla="*/ 44767 w 76200"/>
                <a:gd name="connsiteY5" fmla="*/ 125730 h 152400"/>
                <a:gd name="connsiteX6" fmla="*/ 52388 w 76200"/>
                <a:gd name="connsiteY6" fmla="*/ 14668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52400">
                  <a:moveTo>
                    <a:pt x="52388" y="146685"/>
                  </a:moveTo>
                  <a:lnTo>
                    <a:pt x="58102" y="160973"/>
                  </a:lnTo>
                  <a:lnTo>
                    <a:pt x="77152" y="153352"/>
                  </a:lnTo>
                  <a:lnTo>
                    <a:pt x="19050" y="0"/>
                  </a:lnTo>
                  <a:lnTo>
                    <a:pt x="0" y="7620"/>
                  </a:lnTo>
                  <a:lnTo>
                    <a:pt x="44767" y="125730"/>
                  </a:lnTo>
                  <a:lnTo>
                    <a:pt x="52388" y="146685"/>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0" name="Freeform: Shape 279">
              <a:extLst>
                <a:ext uri="{FF2B5EF4-FFF2-40B4-BE49-F238E27FC236}">
                  <a16:creationId xmlns:a16="http://schemas.microsoft.com/office/drawing/2014/main" id="{AFFBD3E4-C5F3-4454-A116-5889F2F1BE77}"/>
                </a:ext>
              </a:extLst>
            </p:cNvPr>
            <p:cNvSpPr/>
            <p:nvPr/>
          </p:nvSpPr>
          <p:spPr>
            <a:xfrm>
              <a:off x="5692140" y="3468052"/>
              <a:ext cx="19050" cy="9525"/>
            </a:xfrm>
            <a:custGeom>
              <a:avLst/>
              <a:gdLst>
                <a:gd name="connsiteX0" fmla="*/ 3810 w 19050"/>
                <a:gd name="connsiteY0" fmla="*/ 17145 h 9525"/>
                <a:gd name="connsiteX1" fmla="*/ 3810 w 19050"/>
                <a:gd name="connsiteY1" fmla="*/ 17145 h 9525"/>
                <a:gd name="connsiteX2" fmla="*/ 0 w 19050"/>
                <a:gd name="connsiteY2" fmla="*/ 8573 h 9525"/>
                <a:gd name="connsiteX3" fmla="*/ 0 w 19050"/>
                <a:gd name="connsiteY3" fmla="*/ 7620 h 9525"/>
                <a:gd name="connsiteX4" fmla="*/ 20955 w 19050"/>
                <a:gd name="connsiteY4" fmla="*/ 0 h 9525"/>
                <a:gd name="connsiteX5" fmla="*/ 21908 w 19050"/>
                <a:gd name="connsiteY5" fmla="*/ 952 h 9525"/>
                <a:gd name="connsiteX6" fmla="*/ 24765 w 19050"/>
                <a:gd name="connsiteY6" fmla="*/ 8573 h 9525"/>
                <a:gd name="connsiteX7" fmla="*/ 24765 w 19050"/>
                <a:gd name="connsiteY7" fmla="*/ 9525 h 9525"/>
                <a:gd name="connsiteX8" fmla="*/ 3810 w 19050"/>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9525">
                  <a:moveTo>
                    <a:pt x="3810" y="17145"/>
                  </a:moveTo>
                  <a:cubicBezTo>
                    <a:pt x="3810" y="18098"/>
                    <a:pt x="2858" y="17145"/>
                    <a:pt x="3810" y="17145"/>
                  </a:cubicBezTo>
                  <a:lnTo>
                    <a:pt x="0" y="8573"/>
                  </a:lnTo>
                  <a:cubicBezTo>
                    <a:pt x="0" y="8573"/>
                    <a:pt x="0" y="7620"/>
                    <a:pt x="0" y="7620"/>
                  </a:cubicBezTo>
                  <a:lnTo>
                    <a:pt x="20955" y="0"/>
                  </a:lnTo>
                  <a:cubicBezTo>
                    <a:pt x="20955" y="0"/>
                    <a:pt x="21908" y="0"/>
                    <a:pt x="21908" y="952"/>
                  </a:cubicBezTo>
                  <a:lnTo>
                    <a:pt x="24765" y="8573"/>
                  </a:lnTo>
                  <a:cubicBezTo>
                    <a:pt x="24765" y="8573"/>
                    <a:pt x="24765" y="9525"/>
                    <a:pt x="24765" y="9525"/>
                  </a:cubicBezTo>
                  <a:lnTo>
                    <a:pt x="3810" y="1714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1" name="Freeform: Shape 280">
              <a:extLst>
                <a:ext uri="{FF2B5EF4-FFF2-40B4-BE49-F238E27FC236}">
                  <a16:creationId xmlns:a16="http://schemas.microsoft.com/office/drawing/2014/main" id="{DDA1E741-38D4-4B3D-A36E-C9606B0CAEFA}"/>
                </a:ext>
              </a:extLst>
            </p:cNvPr>
            <p:cNvSpPr/>
            <p:nvPr/>
          </p:nvSpPr>
          <p:spPr>
            <a:xfrm>
              <a:off x="5693092" y="3472815"/>
              <a:ext cx="19050" cy="9525"/>
            </a:xfrm>
            <a:custGeom>
              <a:avLst/>
              <a:gdLst>
                <a:gd name="connsiteX0" fmla="*/ 2858 w 19050"/>
                <a:gd name="connsiteY0" fmla="*/ 12383 h 9525"/>
                <a:gd name="connsiteX1" fmla="*/ 23813 w 19050"/>
                <a:gd name="connsiteY1" fmla="*/ 4763 h 9525"/>
                <a:gd name="connsiteX2" fmla="*/ 23813 w 19050"/>
                <a:gd name="connsiteY2" fmla="*/ 3810 h 9525"/>
                <a:gd name="connsiteX3" fmla="*/ 21908 w 19050"/>
                <a:gd name="connsiteY3" fmla="*/ 0 h 9525"/>
                <a:gd name="connsiteX4" fmla="*/ 0 w 19050"/>
                <a:gd name="connsiteY4" fmla="*/ 8573 h 9525"/>
                <a:gd name="connsiteX5" fmla="*/ 2858 w 19050"/>
                <a:gd name="connsiteY5" fmla="*/ 12383 h 9525"/>
                <a:gd name="connsiteX6" fmla="*/ 2858 w 19050"/>
                <a:gd name="connsiteY6" fmla="*/ 1238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2858" y="12383"/>
                  </a:moveTo>
                  <a:lnTo>
                    <a:pt x="23813" y="4763"/>
                  </a:lnTo>
                  <a:cubicBezTo>
                    <a:pt x="23813" y="4763"/>
                    <a:pt x="23813" y="3810"/>
                    <a:pt x="23813" y="3810"/>
                  </a:cubicBezTo>
                  <a:lnTo>
                    <a:pt x="21908" y="0"/>
                  </a:lnTo>
                  <a:lnTo>
                    <a:pt x="0" y="8573"/>
                  </a:lnTo>
                  <a:lnTo>
                    <a:pt x="2858" y="12383"/>
                  </a:lnTo>
                  <a:cubicBezTo>
                    <a:pt x="1905" y="12383"/>
                    <a:pt x="2858" y="13335"/>
                    <a:pt x="2858" y="1238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2" name="Freeform: Shape 281">
              <a:extLst>
                <a:ext uri="{FF2B5EF4-FFF2-40B4-BE49-F238E27FC236}">
                  <a16:creationId xmlns:a16="http://schemas.microsoft.com/office/drawing/2014/main" id="{BDD95AD6-785F-42AE-A1CE-1F9A439965C6}"/>
                </a:ext>
              </a:extLst>
            </p:cNvPr>
            <p:cNvSpPr/>
            <p:nvPr/>
          </p:nvSpPr>
          <p:spPr>
            <a:xfrm>
              <a:off x="5650230" y="3356610"/>
              <a:ext cx="19050" cy="19050"/>
            </a:xfrm>
            <a:custGeom>
              <a:avLst/>
              <a:gdLst>
                <a:gd name="connsiteX0" fmla="*/ 5715 w 19050"/>
                <a:gd name="connsiteY0" fmla="*/ 22860 h 19050"/>
                <a:gd name="connsiteX1" fmla="*/ 4763 w 19050"/>
                <a:gd name="connsiteY1" fmla="*/ 21907 h 19050"/>
                <a:gd name="connsiteX2" fmla="*/ 0 w 19050"/>
                <a:gd name="connsiteY2" fmla="*/ 9525 h 19050"/>
                <a:gd name="connsiteX3" fmla="*/ 0 w 19050"/>
                <a:gd name="connsiteY3" fmla="*/ 7620 h 19050"/>
                <a:gd name="connsiteX4" fmla="*/ 20955 w 19050"/>
                <a:gd name="connsiteY4" fmla="*/ 0 h 19050"/>
                <a:gd name="connsiteX5" fmla="*/ 21908 w 19050"/>
                <a:gd name="connsiteY5" fmla="*/ 952 h 19050"/>
                <a:gd name="connsiteX6" fmla="*/ 26670 w 19050"/>
                <a:gd name="connsiteY6" fmla="*/ 13335 h 19050"/>
                <a:gd name="connsiteX7" fmla="*/ 26670 w 19050"/>
                <a:gd name="connsiteY7" fmla="*/ 15240 h 19050"/>
                <a:gd name="connsiteX8" fmla="*/ 5715 w 19050"/>
                <a:gd name="connsiteY8"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5715" y="22860"/>
                  </a:moveTo>
                  <a:cubicBezTo>
                    <a:pt x="5715" y="22860"/>
                    <a:pt x="4763" y="22860"/>
                    <a:pt x="4763" y="21907"/>
                  </a:cubicBezTo>
                  <a:lnTo>
                    <a:pt x="0" y="9525"/>
                  </a:lnTo>
                  <a:cubicBezTo>
                    <a:pt x="0" y="8572"/>
                    <a:pt x="0" y="8572"/>
                    <a:pt x="0" y="7620"/>
                  </a:cubicBezTo>
                  <a:lnTo>
                    <a:pt x="20955" y="0"/>
                  </a:lnTo>
                  <a:cubicBezTo>
                    <a:pt x="20955" y="0"/>
                    <a:pt x="21908" y="0"/>
                    <a:pt x="21908" y="952"/>
                  </a:cubicBezTo>
                  <a:lnTo>
                    <a:pt x="26670" y="13335"/>
                  </a:lnTo>
                  <a:cubicBezTo>
                    <a:pt x="26670" y="14288"/>
                    <a:pt x="26670" y="14288"/>
                    <a:pt x="26670" y="15240"/>
                  </a:cubicBezTo>
                  <a:lnTo>
                    <a:pt x="5715" y="2286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3" name="Freeform: Shape 282">
              <a:extLst>
                <a:ext uri="{FF2B5EF4-FFF2-40B4-BE49-F238E27FC236}">
                  <a16:creationId xmlns:a16="http://schemas.microsoft.com/office/drawing/2014/main" id="{7BB7402B-A96C-4BEA-9D2F-FFDEA56C7801}"/>
                </a:ext>
              </a:extLst>
            </p:cNvPr>
            <p:cNvSpPr/>
            <p:nvPr/>
          </p:nvSpPr>
          <p:spPr>
            <a:xfrm>
              <a:off x="5652135" y="3363277"/>
              <a:ext cx="19050" cy="9525"/>
            </a:xfrm>
            <a:custGeom>
              <a:avLst/>
              <a:gdLst>
                <a:gd name="connsiteX0" fmla="*/ 3810 w 19050"/>
                <a:gd name="connsiteY0" fmla="*/ 16193 h 9525"/>
                <a:gd name="connsiteX1" fmla="*/ 24765 w 19050"/>
                <a:gd name="connsiteY1" fmla="*/ 8573 h 9525"/>
                <a:gd name="connsiteX2" fmla="*/ 24765 w 19050"/>
                <a:gd name="connsiteY2" fmla="*/ 6668 h 9525"/>
                <a:gd name="connsiteX3" fmla="*/ 21907 w 19050"/>
                <a:gd name="connsiteY3" fmla="*/ 0 h 9525"/>
                <a:gd name="connsiteX4" fmla="*/ 0 w 19050"/>
                <a:gd name="connsiteY4" fmla="*/ 8573 h 9525"/>
                <a:gd name="connsiteX5" fmla="*/ 2857 w 19050"/>
                <a:gd name="connsiteY5" fmla="*/ 15240 h 9525"/>
                <a:gd name="connsiteX6" fmla="*/ 3810 w 19050"/>
                <a:gd name="connsiteY6" fmla="*/ 16193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9525">
                  <a:moveTo>
                    <a:pt x="3810" y="16193"/>
                  </a:moveTo>
                  <a:lnTo>
                    <a:pt x="24765" y="8573"/>
                  </a:lnTo>
                  <a:cubicBezTo>
                    <a:pt x="24765" y="8573"/>
                    <a:pt x="24765" y="7620"/>
                    <a:pt x="24765" y="6668"/>
                  </a:cubicBezTo>
                  <a:lnTo>
                    <a:pt x="21907" y="0"/>
                  </a:lnTo>
                  <a:lnTo>
                    <a:pt x="0" y="8573"/>
                  </a:lnTo>
                  <a:lnTo>
                    <a:pt x="2857" y="15240"/>
                  </a:lnTo>
                  <a:cubicBezTo>
                    <a:pt x="2857" y="16193"/>
                    <a:pt x="3810" y="17145"/>
                    <a:pt x="3810" y="1619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4" name="Freeform: Shape 283">
              <a:extLst>
                <a:ext uri="{FF2B5EF4-FFF2-40B4-BE49-F238E27FC236}">
                  <a16:creationId xmlns:a16="http://schemas.microsoft.com/office/drawing/2014/main" id="{F720467B-9BF2-42AA-BEE9-02808473098E}"/>
                </a:ext>
              </a:extLst>
            </p:cNvPr>
            <p:cNvSpPr/>
            <p:nvPr/>
          </p:nvSpPr>
          <p:spPr>
            <a:xfrm>
              <a:off x="5281613" y="3638550"/>
              <a:ext cx="819150" cy="66675"/>
            </a:xfrm>
            <a:custGeom>
              <a:avLst/>
              <a:gdLst>
                <a:gd name="connsiteX0" fmla="*/ 483870 w 819150"/>
                <a:gd name="connsiteY0" fmla="*/ 952 h 66675"/>
                <a:gd name="connsiteX1" fmla="*/ 416242 w 819150"/>
                <a:gd name="connsiteY1" fmla="*/ 0 h 66675"/>
                <a:gd name="connsiteX2" fmla="*/ 348615 w 819150"/>
                <a:gd name="connsiteY2" fmla="*/ 952 h 66675"/>
                <a:gd name="connsiteX3" fmla="*/ 0 w 819150"/>
                <a:gd name="connsiteY3" fmla="*/ 952 h 66675"/>
                <a:gd name="connsiteX4" fmla="*/ 0 w 819150"/>
                <a:gd name="connsiteY4" fmla="*/ 33338 h 66675"/>
                <a:gd name="connsiteX5" fmla="*/ 952 w 819150"/>
                <a:gd name="connsiteY5" fmla="*/ 33338 h 66675"/>
                <a:gd name="connsiteX6" fmla="*/ 416242 w 819150"/>
                <a:gd name="connsiteY6" fmla="*/ 72390 h 66675"/>
                <a:gd name="connsiteX7" fmla="*/ 822960 w 819150"/>
                <a:gd name="connsiteY7" fmla="*/ 33338 h 66675"/>
                <a:gd name="connsiteX8" fmla="*/ 823913 w 819150"/>
                <a:gd name="connsiteY8" fmla="*/ 33338 h 66675"/>
                <a:gd name="connsiteX9" fmla="*/ 823913 w 819150"/>
                <a:gd name="connsiteY9" fmla="*/ 952 h 66675"/>
                <a:gd name="connsiteX10" fmla="*/ 483870 w 819150"/>
                <a:gd name="connsiteY10" fmla="*/ 95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50" h="66675">
                  <a:moveTo>
                    <a:pt x="483870" y="952"/>
                  </a:moveTo>
                  <a:cubicBezTo>
                    <a:pt x="461963" y="0"/>
                    <a:pt x="440055" y="0"/>
                    <a:pt x="416242" y="0"/>
                  </a:cubicBezTo>
                  <a:cubicBezTo>
                    <a:pt x="393383" y="0"/>
                    <a:pt x="370523" y="0"/>
                    <a:pt x="348615" y="952"/>
                  </a:cubicBezTo>
                  <a:lnTo>
                    <a:pt x="0" y="952"/>
                  </a:lnTo>
                  <a:lnTo>
                    <a:pt x="0" y="33338"/>
                  </a:lnTo>
                  <a:lnTo>
                    <a:pt x="952" y="33338"/>
                  </a:lnTo>
                  <a:cubicBezTo>
                    <a:pt x="14288" y="55245"/>
                    <a:pt x="231458" y="72390"/>
                    <a:pt x="416242" y="72390"/>
                  </a:cubicBezTo>
                  <a:cubicBezTo>
                    <a:pt x="601980" y="72390"/>
                    <a:pt x="809625" y="55245"/>
                    <a:pt x="822960" y="33338"/>
                  </a:cubicBezTo>
                  <a:lnTo>
                    <a:pt x="823913" y="33338"/>
                  </a:lnTo>
                  <a:lnTo>
                    <a:pt x="823913" y="952"/>
                  </a:lnTo>
                  <a:lnTo>
                    <a:pt x="483870" y="952"/>
                  </a:lnTo>
                  <a:close/>
                </a:path>
              </a:pathLst>
            </a:custGeom>
            <a:solidFill>
              <a:srgbClr val="3009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5" name="Freeform: Shape 284">
              <a:extLst>
                <a:ext uri="{FF2B5EF4-FFF2-40B4-BE49-F238E27FC236}">
                  <a16:creationId xmlns:a16="http://schemas.microsoft.com/office/drawing/2014/main" id="{F8D401A3-2EBE-4333-BF15-1F4CB6B678C6}"/>
                </a:ext>
              </a:extLst>
            </p:cNvPr>
            <p:cNvSpPr/>
            <p:nvPr/>
          </p:nvSpPr>
          <p:spPr>
            <a:xfrm>
              <a:off x="5281613" y="3598545"/>
              <a:ext cx="819150" cy="76200"/>
            </a:xfrm>
            <a:custGeom>
              <a:avLst/>
              <a:gdLst>
                <a:gd name="connsiteX0" fmla="*/ 823913 w 819150"/>
                <a:gd name="connsiteY0" fmla="*/ 41910 h 76200"/>
                <a:gd name="connsiteX1" fmla="*/ 416242 w 819150"/>
                <a:gd name="connsiteY1" fmla="*/ 83820 h 76200"/>
                <a:gd name="connsiteX2" fmla="*/ 0 w 819150"/>
                <a:gd name="connsiteY2" fmla="*/ 41910 h 76200"/>
                <a:gd name="connsiteX3" fmla="*/ 416242 w 819150"/>
                <a:gd name="connsiteY3" fmla="*/ 0 h 76200"/>
                <a:gd name="connsiteX4" fmla="*/ 823913 w 819150"/>
                <a:gd name="connsiteY4" fmla="*/ 4191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76200">
                  <a:moveTo>
                    <a:pt x="823913" y="41910"/>
                  </a:moveTo>
                  <a:cubicBezTo>
                    <a:pt x="823913" y="64770"/>
                    <a:pt x="610553" y="83820"/>
                    <a:pt x="416242" y="83820"/>
                  </a:cubicBezTo>
                  <a:cubicBezTo>
                    <a:pt x="221933" y="83820"/>
                    <a:pt x="0" y="64770"/>
                    <a:pt x="0" y="41910"/>
                  </a:cubicBezTo>
                  <a:cubicBezTo>
                    <a:pt x="0" y="19050"/>
                    <a:pt x="221933" y="0"/>
                    <a:pt x="416242" y="0"/>
                  </a:cubicBezTo>
                  <a:cubicBezTo>
                    <a:pt x="610553" y="0"/>
                    <a:pt x="823913" y="19050"/>
                    <a:pt x="823913" y="41910"/>
                  </a:cubicBezTo>
                  <a:close/>
                </a:path>
              </a:pathLst>
            </a:custGeom>
            <a:solidFill>
              <a:srgbClr val="5E1C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6" name="Freeform: Shape 285">
              <a:extLst>
                <a:ext uri="{FF2B5EF4-FFF2-40B4-BE49-F238E27FC236}">
                  <a16:creationId xmlns:a16="http://schemas.microsoft.com/office/drawing/2014/main" id="{DE7940A2-E75A-477A-A0B7-A713E7ED861E}"/>
                </a:ext>
              </a:extLst>
            </p:cNvPr>
            <p:cNvSpPr/>
            <p:nvPr/>
          </p:nvSpPr>
          <p:spPr>
            <a:xfrm>
              <a:off x="5670233" y="3383280"/>
              <a:ext cx="104775" cy="114300"/>
            </a:xfrm>
            <a:custGeom>
              <a:avLst/>
              <a:gdLst>
                <a:gd name="connsiteX0" fmla="*/ 109538 w 104775"/>
                <a:gd name="connsiteY0" fmla="*/ 9525 h 114300"/>
                <a:gd name="connsiteX1" fmla="*/ 23813 w 104775"/>
                <a:gd name="connsiteY1" fmla="*/ 119063 h 114300"/>
                <a:gd name="connsiteX2" fmla="*/ 0 w 104775"/>
                <a:gd name="connsiteY2" fmla="*/ 57150 h 114300"/>
                <a:gd name="connsiteX3" fmla="*/ 76200 w 104775"/>
                <a:gd name="connsiteY3" fmla="*/ 0 h 114300"/>
              </a:gdLst>
              <a:ahLst/>
              <a:cxnLst>
                <a:cxn ang="0">
                  <a:pos x="connsiteX0" y="connsiteY0"/>
                </a:cxn>
                <a:cxn ang="0">
                  <a:pos x="connsiteX1" y="connsiteY1"/>
                </a:cxn>
                <a:cxn ang="0">
                  <a:pos x="connsiteX2" y="connsiteY2"/>
                </a:cxn>
                <a:cxn ang="0">
                  <a:pos x="connsiteX3" y="connsiteY3"/>
                </a:cxn>
              </a:cxnLst>
              <a:rect l="l" t="t" r="r" b="b"/>
              <a:pathLst>
                <a:path w="104775" h="114300">
                  <a:moveTo>
                    <a:pt x="109538" y="9525"/>
                  </a:moveTo>
                  <a:lnTo>
                    <a:pt x="23813" y="119063"/>
                  </a:lnTo>
                  <a:lnTo>
                    <a:pt x="0" y="57150"/>
                  </a:lnTo>
                  <a:lnTo>
                    <a:pt x="76200"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7" name="Freeform: Shape 286">
              <a:extLst>
                <a:ext uri="{FF2B5EF4-FFF2-40B4-BE49-F238E27FC236}">
                  <a16:creationId xmlns:a16="http://schemas.microsoft.com/office/drawing/2014/main" id="{94AA31CA-423C-4E05-BA7D-E5269EC6BA11}"/>
                </a:ext>
              </a:extLst>
            </p:cNvPr>
            <p:cNvSpPr/>
            <p:nvPr/>
          </p:nvSpPr>
          <p:spPr>
            <a:xfrm>
              <a:off x="5664436" y="3408045"/>
              <a:ext cx="57150" cy="66675"/>
            </a:xfrm>
            <a:custGeom>
              <a:avLst/>
              <a:gdLst>
                <a:gd name="connsiteX0" fmla="*/ 49611 w 57150"/>
                <a:gd name="connsiteY0" fmla="*/ 0 h 66675"/>
                <a:gd name="connsiteX1" fmla="*/ 35324 w 57150"/>
                <a:gd name="connsiteY1" fmla="*/ 15240 h 66675"/>
                <a:gd name="connsiteX2" fmla="*/ 30561 w 57150"/>
                <a:gd name="connsiteY2" fmla="*/ 19050 h 66675"/>
                <a:gd name="connsiteX3" fmla="*/ 6749 w 57150"/>
                <a:gd name="connsiteY3" fmla="*/ 25717 h 66675"/>
                <a:gd name="connsiteX4" fmla="*/ 81 w 57150"/>
                <a:gd name="connsiteY4" fmla="*/ 27622 h 66675"/>
                <a:gd name="connsiteX5" fmla="*/ 11511 w 57150"/>
                <a:gd name="connsiteY5" fmla="*/ 31432 h 66675"/>
                <a:gd name="connsiteX6" fmla="*/ 1986 w 57150"/>
                <a:gd name="connsiteY6" fmla="*/ 48577 h 66675"/>
                <a:gd name="connsiteX7" fmla="*/ 12464 w 57150"/>
                <a:gd name="connsiteY7" fmla="*/ 66675 h 66675"/>
                <a:gd name="connsiteX8" fmla="*/ 34372 w 57150"/>
                <a:gd name="connsiteY8" fmla="*/ 55245 h 66675"/>
                <a:gd name="connsiteX9" fmla="*/ 62947 w 57150"/>
                <a:gd name="connsiteY9" fmla="*/ 16192 h 66675"/>
                <a:gd name="connsiteX10" fmla="*/ 49611 w 57150"/>
                <a:gd name="connsiteY10" fmla="*/ 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50" h="66675">
                  <a:moveTo>
                    <a:pt x="49611" y="0"/>
                  </a:moveTo>
                  <a:cubicBezTo>
                    <a:pt x="47706" y="3810"/>
                    <a:pt x="42944" y="6667"/>
                    <a:pt x="35324" y="15240"/>
                  </a:cubicBezTo>
                  <a:cubicBezTo>
                    <a:pt x="34372" y="16192"/>
                    <a:pt x="32466" y="17145"/>
                    <a:pt x="30561" y="19050"/>
                  </a:cubicBezTo>
                  <a:cubicBezTo>
                    <a:pt x="21989" y="21907"/>
                    <a:pt x="8654" y="25717"/>
                    <a:pt x="6749" y="25717"/>
                  </a:cubicBezTo>
                  <a:cubicBezTo>
                    <a:pt x="4844" y="25717"/>
                    <a:pt x="1034" y="23813"/>
                    <a:pt x="81" y="27622"/>
                  </a:cubicBezTo>
                  <a:cubicBezTo>
                    <a:pt x="-871" y="32385"/>
                    <a:pt x="6749" y="31432"/>
                    <a:pt x="11511" y="31432"/>
                  </a:cubicBezTo>
                  <a:cubicBezTo>
                    <a:pt x="7701" y="35242"/>
                    <a:pt x="1986" y="48577"/>
                    <a:pt x="1986" y="48577"/>
                  </a:cubicBezTo>
                  <a:cubicBezTo>
                    <a:pt x="1986" y="48577"/>
                    <a:pt x="8654" y="66675"/>
                    <a:pt x="12464" y="66675"/>
                  </a:cubicBezTo>
                  <a:cubicBezTo>
                    <a:pt x="21036" y="66675"/>
                    <a:pt x="24847" y="60960"/>
                    <a:pt x="34372" y="55245"/>
                  </a:cubicBezTo>
                  <a:cubicBezTo>
                    <a:pt x="38181" y="52388"/>
                    <a:pt x="61041" y="18097"/>
                    <a:pt x="62947" y="16192"/>
                  </a:cubicBezTo>
                  <a:cubicBezTo>
                    <a:pt x="63899" y="14288"/>
                    <a:pt x="49611" y="0"/>
                    <a:pt x="49611" y="0"/>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8" name="Freeform: Shape 287">
              <a:extLst>
                <a:ext uri="{FF2B5EF4-FFF2-40B4-BE49-F238E27FC236}">
                  <a16:creationId xmlns:a16="http://schemas.microsoft.com/office/drawing/2014/main" id="{50438A8E-2146-4DD8-AEAE-74748D1ABBCF}"/>
                </a:ext>
              </a:extLst>
            </p:cNvPr>
            <p:cNvSpPr/>
            <p:nvPr/>
          </p:nvSpPr>
          <p:spPr>
            <a:xfrm>
              <a:off x="5680873" y="3240339"/>
              <a:ext cx="123825" cy="180975"/>
            </a:xfrm>
            <a:custGeom>
              <a:avLst/>
              <a:gdLst>
                <a:gd name="connsiteX0" fmla="*/ 2694 w 123825"/>
                <a:gd name="connsiteY0" fmla="*/ 17211 h 180975"/>
                <a:gd name="connsiteX1" fmla="*/ 21744 w 123825"/>
                <a:gd name="connsiteY1" fmla="*/ 66 h 180975"/>
                <a:gd name="connsiteX2" fmla="*/ 129377 w 123825"/>
                <a:gd name="connsiteY2" fmla="*/ 99126 h 180975"/>
                <a:gd name="connsiteX3" fmla="*/ 50319 w 123825"/>
                <a:gd name="connsiteY3" fmla="*/ 188661 h 180975"/>
                <a:gd name="connsiteX4" fmla="*/ 24602 w 123825"/>
                <a:gd name="connsiteY4" fmla="*/ 169611 h 180975"/>
                <a:gd name="connsiteX5" fmla="*/ 76037 w 123825"/>
                <a:gd name="connsiteY5" fmla="*/ 99126 h 180975"/>
                <a:gd name="connsiteX6" fmla="*/ 12219 w 123825"/>
                <a:gd name="connsiteY6" fmla="*/ 68646 h 180975"/>
                <a:gd name="connsiteX7" fmla="*/ 2694 w 123825"/>
                <a:gd name="connsiteY7" fmla="*/ 17211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80975">
                  <a:moveTo>
                    <a:pt x="2694" y="17211"/>
                  </a:moveTo>
                  <a:cubicBezTo>
                    <a:pt x="5552" y="8639"/>
                    <a:pt x="12219" y="-886"/>
                    <a:pt x="21744" y="66"/>
                  </a:cubicBezTo>
                  <a:cubicBezTo>
                    <a:pt x="45557" y="1971"/>
                    <a:pt x="112232" y="51501"/>
                    <a:pt x="129377" y="99126"/>
                  </a:cubicBezTo>
                  <a:cubicBezTo>
                    <a:pt x="133187" y="134369"/>
                    <a:pt x="56987" y="187709"/>
                    <a:pt x="50319" y="188661"/>
                  </a:cubicBezTo>
                  <a:cubicBezTo>
                    <a:pt x="43652" y="189614"/>
                    <a:pt x="24602" y="169611"/>
                    <a:pt x="24602" y="169611"/>
                  </a:cubicBezTo>
                  <a:cubicBezTo>
                    <a:pt x="24602" y="169611"/>
                    <a:pt x="73179" y="109604"/>
                    <a:pt x="76037" y="99126"/>
                  </a:cubicBezTo>
                  <a:cubicBezTo>
                    <a:pt x="76989" y="95316"/>
                    <a:pt x="76989" y="87696"/>
                    <a:pt x="12219" y="68646"/>
                  </a:cubicBezTo>
                  <a:cubicBezTo>
                    <a:pt x="2694" y="65789"/>
                    <a:pt x="-3973" y="38166"/>
                    <a:pt x="2694" y="1721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9" name="Freeform: Shape 288">
              <a:extLst>
                <a:ext uri="{FF2B5EF4-FFF2-40B4-BE49-F238E27FC236}">
                  <a16:creationId xmlns:a16="http://schemas.microsoft.com/office/drawing/2014/main" id="{97549359-B0C0-4C64-AFE6-A2413E5B9517}"/>
                </a:ext>
              </a:extLst>
            </p:cNvPr>
            <p:cNvSpPr/>
            <p:nvPr/>
          </p:nvSpPr>
          <p:spPr>
            <a:xfrm>
              <a:off x="5698808" y="3397567"/>
              <a:ext cx="38100" cy="38100"/>
            </a:xfrm>
            <a:custGeom>
              <a:avLst/>
              <a:gdLst>
                <a:gd name="connsiteX0" fmla="*/ 0 w 38100"/>
                <a:gd name="connsiteY0" fmla="*/ 16193 h 38100"/>
                <a:gd name="connsiteX1" fmla="*/ 10477 w 38100"/>
                <a:gd name="connsiteY1" fmla="*/ 0 h 38100"/>
                <a:gd name="connsiteX2" fmla="*/ 44767 w 38100"/>
                <a:gd name="connsiteY2" fmla="*/ 32385 h 38100"/>
                <a:gd name="connsiteX3" fmla="*/ 28575 w 38100"/>
                <a:gd name="connsiteY3" fmla="*/ 42863 h 38100"/>
              </a:gdLst>
              <a:ahLst/>
              <a:cxnLst>
                <a:cxn ang="0">
                  <a:pos x="connsiteX0" y="connsiteY0"/>
                </a:cxn>
                <a:cxn ang="0">
                  <a:pos x="connsiteX1" y="connsiteY1"/>
                </a:cxn>
                <a:cxn ang="0">
                  <a:pos x="connsiteX2" y="connsiteY2"/>
                </a:cxn>
                <a:cxn ang="0">
                  <a:pos x="connsiteX3" y="connsiteY3"/>
                </a:cxn>
              </a:cxnLst>
              <a:rect l="l" t="t" r="r" b="b"/>
              <a:pathLst>
                <a:path w="38100" h="38100">
                  <a:moveTo>
                    <a:pt x="0" y="16193"/>
                  </a:moveTo>
                  <a:lnTo>
                    <a:pt x="10477" y="0"/>
                  </a:lnTo>
                  <a:lnTo>
                    <a:pt x="44767" y="32385"/>
                  </a:lnTo>
                  <a:lnTo>
                    <a:pt x="28575" y="4286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0" name="Freeform: Shape 289">
              <a:extLst>
                <a:ext uri="{FF2B5EF4-FFF2-40B4-BE49-F238E27FC236}">
                  <a16:creationId xmlns:a16="http://schemas.microsoft.com/office/drawing/2014/main" id="{1B9BB3BF-96A0-478F-A0CD-BEDBF5179ACA}"/>
                </a:ext>
              </a:extLst>
            </p:cNvPr>
            <p:cNvSpPr/>
            <p:nvPr/>
          </p:nvSpPr>
          <p:spPr>
            <a:xfrm>
              <a:off x="5386388" y="3595688"/>
              <a:ext cx="238125" cy="66675"/>
            </a:xfrm>
            <a:custGeom>
              <a:avLst/>
              <a:gdLst>
                <a:gd name="connsiteX0" fmla="*/ 0 w 238125"/>
                <a:gd name="connsiteY0" fmla="*/ 47625 h 66675"/>
                <a:gd name="connsiteX1" fmla="*/ 111443 w 238125"/>
                <a:gd name="connsiteY1" fmla="*/ 73342 h 66675"/>
                <a:gd name="connsiteX2" fmla="*/ 239077 w 238125"/>
                <a:gd name="connsiteY2" fmla="*/ 30480 h 66675"/>
                <a:gd name="connsiteX3" fmla="*/ 135255 w 238125"/>
                <a:gd name="connsiteY3" fmla="*/ 0 h 66675"/>
              </a:gdLst>
              <a:ahLst/>
              <a:cxnLst>
                <a:cxn ang="0">
                  <a:pos x="connsiteX0" y="connsiteY0"/>
                </a:cxn>
                <a:cxn ang="0">
                  <a:pos x="connsiteX1" y="connsiteY1"/>
                </a:cxn>
                <a:cxn ang="0">
                  <a:pos x="connsiteX2" y="connsiteY2"/>
                </a:cxn>
                <a:cxn ang="0">
                  <a:pos x="connsiteX3" y="connsiteY3"/>
                </a:cxn>
              </a:cxnLst>
              <a:rect l="l" t="t" r="r" b="b"/>
              <a:pathLst>
                <a:path w="238125" h="66675">
                  <a:moveTo>
                    <a:pt x="0" y="47625"/>
                  </a:moveTo>
                  <a:lnTo>
                    <a:pt x="111443" y="73342"/>
                  </a:lnTo>
                  <a:lnTo>
                    <a:pt x="239077" y="30480"/>
                  </a:lnTo>
                  <a:lnTo>
                    <a:pt x="135255"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1" name="Freeform: Shape 290">
              <a:extLst>
                <a:ext uri="{FF2B5EF4-FFF2-40B4-BE49-F238E27FC236}">
                  <a16:creationId xmlns:a16="http://schemas.microsoft.com/office/drawing/2014/main" id="{C36946B3-7F52-4215-BEA4-FE0E0CCD2388}"/>
                </a:ext>
              </a:extLst>
            </p:cNvPr>
            <p:cNvSpPr/>
            <p:nvPr/>
          </p:nvSpPr>
          <p:spPr>
            <a:xfrm>
              <a:off x="5451157" y="3277552"/>
              <a:ext cx="180975" cy="371475"/>
            </a:xfrm>
            <a:custGeom>
              <a:avLst/>
              <a:gdLst>
                <a:gd name="connsiteX0" fmla="*/ 139065 w 180975"/>
                <a:gd name="connsiteY0" fmla="*/ 0 h 371475"/>
                <a:gd name="connsiteX1" fmla="*/ 96203 w 180975"/>
                <a:gd name="connsiteY1" fmla="*/ 58103 h 371475"/>
                <a:gd name="connsiteX2" fmla="*/ 78105 w 180975"/>
                <a:gd name="connsiteY2" fmla="*/ 174308 h 371475"/>
                <a:gd name="connsiteX3" fmla="*/ 33338 w 180975"/>
                <a:gd name="connsiteY3" fmla="*/ 305753 h 371475"/>
                <a:gd name="connsiteX4" fmla="*/ 8573 w 180975"/>
                <a:gd name="connsiteY4" fmla="*/ 331470 h 371475"/>
                <a:gd name="connsiteX5" fmla="*/ 0 w 180975"/>
                <a:gd name="connsiteY5" fmla="*/ 371475 h 371475"/>
                <a:gd name="connsiteX6" fmla="*/ 3810 w 180975"/>
                <a:gd name="connsiteY6" fmla="*/ 370523 h 371475"/>
                <a:gd name="connsiteX7" fmla="*/ 24765 w 180975"/>
                <a:gd name="connsiteY7" fmla="*/ 335280 h 371475"/>
                <a:gd name="connsiteX8" fmla="*/ 36195 w 180975"/>
                <a:gd name="connsiteY8" fmla="*/ 328613 h 371475"/>
                <a:gd name="connsiteX9" fmla="*/ 40005 w 180975"/>
                <a:gd name="connsiteY9" fmla="*/ 335280 h 371475"/>
                <a:gd name="connsiteX10" fmla="*/ 38100 w 180975"/>
                <a:gd name="connsiteY10" fmla="*/ 358140 h 371475"/>
                <a:gd name="connsiteX11" fmla="*/ 40957 w 180975"/>
                <a:gd name="connsiteY11" fmla="*/ 357188 h 371475"/>
                <a:gd name="connsiteX12" fmla="*/ 50482 w 180975"/>
                <a:gd name="connsiteY12" fmla="*/ 333375 h 371475"/>
                <a:gd name="connsiteX13" fmla="*/ 54293 w 180975"/>
                <a:gd name="connsiteY13" fmla="*/ 311468 h 371475"/>
                <a:gd name="connsiteX14" fmla="*/ 111443 w 180975"/>
                <a:gd name="connsiteY14" fmla="*/ 206693 h 371475"/>
                <a:gd name="connsiteX15" fmla="*/ 134303 w 180975"/>
                <a:gd name="connsiteY15" fmla="*/ 135255 h 371475"/>
                <a:gd name="connsiteX16" fmla="*/ 181928 w 180975"/>
                <a:gd name="connsiteY16" fmla="*/ 44768 h 371475"/>
                <a:gd name="connsiteX17" fmla="*/ 139065 w 180975"/>
                <a:gd name="connsiteY17"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975" h="371475">
                  <a:moveTo>
                    <a:pt x="139065" y="0"/>
                  </a:moveTo>
                  <a:cubicBezTo>
                    <a:pt x="107632" y="21908"/>
                    <a:pt x="102870" y="40958"/>
                    <a:pt x="96203" y="58103"/>
                  </a:cubicBezTo>
                  <a:cubicBezTo>
                    <a:pt x="96203" y="58103"/>
                    <a:pt x="85725" y="162877"/>
                    <a:pt x="78105" y="174308"/>
                  </a:cubicBezTo>
                  <a:cubicBezTo>
                    <a:pt x="60960" y="199073"/>
                    <a:pt x="33338" y="298133"/>
                    <a:pt x="33338" y="305753"/>
                  </a:cubicBezTo>
                  <a:cubicBezTo>
                    <a:pt x="12382" y="323850"/>
                    <a:pt x="8573" y="331470"/>
                    <a:pt x="8573" y="331470"/>
                  </a:cubicBezTo>
                  <a:lnTo>
                    <a:pt x="0" y="371475"/>
                  </a:lnTo>
                  <a:cubicBezTo>
                    <a:pt x="0" y="371475"/>
                    <a:pt x="0" y="374333"/>
                    <a:pt x="3810" y="370523"/>
                  </a:cubicBezTo>
                  <a:cubicBezTo>
                    <a:pt x="9525" y="362903"/>
                    <a:pt x="20955" y="345758"/>
                    <a:pt x="24765" y="335280"/>
                  </a:cubicBezTo>
                  <a:cubicBezTo>
                    <a:pt x="26670" y="329565"/>
                    <a:pt x="36195" y="328613"/>
                    <a:pt x="36195" y="328613"/>
                  </a:cubicBezTo>
                  <a:lnTo>
                    <a:pt x="40005" y="335280"/>
                  </a:lnTo>
                  <a:lnTo>
                    <a:pt x="38100" y="358140"/>
                  </a:lnTo>
                  <a:lnTo>
                    <a:pt x="40957" y="357188"/>
                  </a:lnTo>
                  <a:cubicBezTo>
                    <a:pt x="40957" y="357188"/>
                    <a:pt x="50482" y="343853"/>
                    <a:pt x="50482" y="333375"/>
                  </a:cubicBezTo>
                  <a:cubicBezTo>
                    <a:pt x="50482" y="326708"/>
                    <a:pt x="54293" y="320993"/>
                    <a:pt x="54293" y="311468"/>
                  </a:cubicBezTo>
                  <a:cubicBezTo>
                    <a:pt x="54293" y="301943"/>
                    <a:pt x="100965" y="223838"/>
                    <a:pt x="111443" y="206693"/>
                  </a:cubicBezTo>
                  <a:cubicBezTo>
                    <a:pt x="121920" y="189548"/>
                    <a:pt x="120015" y="156210"/>
                    <a:pt x="134303" y="135255"/>
                  </a:cubicBezTo>
                  <a:cubicBezTo>
                    <a:pt x="148590" y="114300"/>
                    <a:pt x="178118" y="64770"/>
                    <a:pt x="181928" y="44768"/>
                  </a:cubicBezTo>
                  <a:cubicBezTo>
                    <a:pt x="185738" y="23813"/>
                    <a:pt x="139065" y="0"/>
                    <a:pt x="139065" y="0"/>
                  </a:cubicBez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2" name="Freeform: Shape 291">
              <a:extLst>
                <a:ext uri="{FF2B5EF4-FFF2-40B4-BE49-F238E27FC236}">
                  <a16:creationId xmlns:a16="http://schemas.microsoft.com/office/drawing/2014/main" id="{9D0B0FB4-470B-43FB-A602-D0D1C0C2AA43}"/>
                </a:ext>
              </a:extLst>
            </p:cNvPr>
            <p:cNvSpPr/>
            <p:nvPr/>
          </p:nvSpPr>
          <p:spPr>
            <a:xfrm>
              <a:off x="5486400" y="3308032"/>
              <a:ext cx="114300" cy="266700"/>
            </a:xfrm>
            <a:custGeom>
              <a:avLst/>
              <a:gdLst>
                <a:gd name="connsiteX0" fmla="*/ 71438 w 114300"/>
                <a:gd name="connsiteY0" fmla="*/ 0 h 266700"/>
                <a:gd name="connsiteX1" fmla="*/ 40005 w 114300"/>
                <a:gd name="connsiteY1" fmla="*/ 134303 h 266700"/>
                <a:gd name="connsiteX2" fmla="*/ 0 w 114300"/>
                <a:gd name="connsiteY2" fmla="*/ 253365 h 266700"/>
                <a:gd name="connsiteX3" fmla="*/ 32385 w 114300"/>
                <a:gd name="connsiteY3" fmla="*/ 268605 h 266700"/>
                <a:gd name="connsiteX4" fmla="*/ 89535 w 114300"/>
                <a:gd name="connsiteY4" fmla="*/ 161925 h 266700"/>
                <a:gd name="connsiteX5" fmla="*/ 116205 w 114300"/>
                <a:gd name="connsiteY5" fmla="*/ 84772 h 266700"/>
                <a:gd name="connsiteX6" fmla="*/ 71438 w 114300"/>
                <a:gd name="connsiteY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266700">
                  <a:moveTo>
                    <a:pt x="71438" y="0"/>
                  </a:moveTo>
                  <a:cubicBezTo>
                    <a:pt x="48577" y="21907"/>
                    <a:pt x="43815" y="114300"/>
                    <a:pt x="40005" y="134303"/>
                  </a:cubicBezTo>
                  <a:cubicBezTo>
                    <a:pt x="35243" y="154305"/>
                    <a:pt x="0" y="253365"/>
                    <a:pt x="0" y="253365"/>
                  </a:cubicBezTo>
                  <a:lnTo>
                    <a:pt x="32385" y="268605"/>
                  </a:lnTo>
                  <a:cubicBezTo>
                    <a:pt x="32385" y="268605"/>
                    <a:pt x="86677" y="179070"/>
                    <a:pt x="89535" y="161925"/>
                  </a:cubicBezTo>
                  <a:cubicBezTo>
                    <a:pt x="92392" y="144780"/>
                    <a:pt x="116205" y="84772"/>
                    <a:pt x="116205" y="84772"/>
                  </a:cubicBezTo>
                  <a:lnTo>
                    <a:pt x="71438"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3" name="Freeform: Shape 292">
              <a:extLst>
                <a:ext uri="{FF2B5EF4-FFF2-40B4-BE49-F238E27FC236}">
                  <a16:creationId xmlns:a16="http://schemas.microsoft.com/office/drawing/2014/main" id="{FDE96BA5-2889-478D-8AD3-35049B2988E7}"/>
                </a:ext>
              </a:extLst>
            </p:cNvPr>
            <p:cNvSpPr/>
            <p:nvPr/>
          </p:nvSpPr>
          <p:spPr>
            <a:xfrm>
              <a:off x="5481638" y="3558540"/>
              <a:ext cx="38100" cy="28575"/>
            </a:xfrm>
            <a:custGeom>
              <a:avLst/>
              <a:gdLst>
                <a:gd name="connsiteX0" fmla="*/ 4763 w 38100"/>
                <a:gd name="connsiteY0" fmla="*/ 0 h 28575"/>
                <a:gd name="connsiteX1" fmla="*/ 45720 w 38100"/>
                <a:gd name="connsiteY1" fmla="*/ 20002 h 28575"/>
                <a:gd name="connsiteX2" fmla="*/ 34290 w 38100"/>
                <a:gd name="connsiteY2" fmla="*/ 31433 h 28575"/>
                <a:gd name="connsiteX3" fmla="*/ 0 w 38100"/>
                <a:gd name="connsiteY3" fmla="*/ 16193 h 28575"/>
              </a:gdLst>
              <a:ahLst/>
              <a:cxnLst>
                <a:cxn ang="0">
                  <a:pos x="connsiteX0" y="connsiteY0"/>
                </a:cxn>
                <a:cxn ang="0">
                  <a:pos x="connsiteX1" y="connsiteY1"/>
                </a:cxn>
                <a:cxn ang="0">
                  <a:pos x="connsiteX2" y="connsiteY2"/>
                </a:cxn>
                <a:cxn ang="0">
                  <a:pos x="connsiteX3" y="connsiteY3"/>
                </a:cxn>
              </a:cxnLst>
              <a:rect l="l" t="t" r="r" b="b"/>
              <a:pathLst>
                <a:path w="38100" h="28575">
                  <a:moveTo>
                    <a:pt x="4763" y="0"/>
                  </a:moveTo>
                  <a:lnTo>
                    <a:pt x="45720" y="20002"/>
                  </a:lnTo>
                  <a:lnTo>
                    <a:pt x="34290" y="31433"/>
                  </a:lnTo>
                  <a:lnTo>
                    <a:pt x="0" y="16193"/>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4" name="Freeform: Shape 293">
              <a:extLst>
                <a:ext uri="{FF2B5EF4-FFF2-40B4-BE49-F238E27FC236}">
                  <a16:creationId xmlns:a16="http://schemas.microsoft.com/office/drawing/2014/main" id="{E4DBC931-88B0-440E-A410-09851D70D5CA}"/>
                </a:ext>
              </a:extLst>
            </p:cNvPr>
            <p:cNvSpPr/>
            <p:nvPr/>
          </p:nvSpPr>
          <p:spPr>
            <a:xfrm>
              <a:off x="5667375" y="3610927"/>
              <a:ext cx="95250" cy="47625"/>
            </a:xfrm>
            <a:custGeom>
              <a:avLst/>
              <a:gdLst>
                <a:gd name="connsiteX0" fmla="*/ 0 w 95250"/>
                <a:gd name="connsiteY0" fmla="*/ 52388 h 47625"/>
                <a:gd name="connsiteX1" fmla="*/ 101917 w 95250"/>
                <a:gd name="connsiteY1" fmla="*/ 53340 h 47625"/>
                <a:gd name="connsiteX2" fmla="*/ 84773 w 95250"/>
                <a:gd name="connsiteY2" fmla="*/ 0 h 47625"/>
                <a:gd name="connsiteX3" fmla="*/ 17145 w 95250"/>
                <a:gd name="connsiteY3" fmla="*/ 2858 h 47625"/>
              </a:gdLst>
              <a:ahLst/>
              <a:cxnLst>
                <a:cxn ang="0">
                  <a:pos x="connsiteX0" y="connsiteY0"/>
                </a:cxn>
                <a:cxn ang="0">
                  <a:pos x="connsiteX1" y="connsiteY1"/>
                </a:cxn>
                <a:cxn ang="0">
                  <a:pos x="connsiteX2" y="connsiteY2"/>
                </a:cxn>
                <a:cxn ang="0">
                  <a:pos x="connsiteX3" y="connsiteY3"/>
                </a:cxn>
              </a:cxnLst>
              <a:rect l="l" t="t" r="r" b="b"/>
              <a:pathLst>
                <a:path w="95250" h="47625">
                  <a:moveTo>
                    <a:pt x="0" y="52388"/>
                  </a:moveTo>
                  <a:lnTo>
                    <a:pt x="101917" y="53340"/>
                  </a:lnTo>
                  <a:lnTo>
                    <a:pt x="84773" y="0"/>
                  </a:lnTo>
                  <a:lnTo>
                    <a:pt x="17145" y="2858"/>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5" name="Freeform: Shape 294">
              <a:extLst>
                <a:ext uri="{FF2B5EF4-FFF2-40B4-BE49-F238E27FC236}">
                  <a16:creationId xmlns:a16="http://schemas.microsoft.com/office/drawing/2014/main" id="{0D6D0846-E5BA-4C72-B057-B046A1DDFC08}"/>
                </a:ext>
              </a:extLst>
            </p:cNvPr>
            <p:cNvSpPr/>
            <p:nvPr/>
          </p:nvSpPr>
          <p:spPr>
            <a:xfrm>
              <a:off x="5779770" y="3609023"/>
              <a:ext cx="133350" cy="47625"/>
            </a:xfrm>
            <a:custGeom>
              <a:avLst/>
              <a:gdLst>
                <a:gd name="connsiteX0" fmla="*/ 0 w 133350"/>
                <a:gd name="connsiteY0" fmla="*/ 2857 h 47625"/>
                <a:gd name="connsiteX1" fmla="*/ 22860 w 133350"/>
                <a:gd name="connsiteY1" fmla="*/ 55245 h 47625"/>
                <a:gd name="connsiteX2" fmla="*/ 133350 w 133350"/>
                <a:gd name="connsiteY2" fmla="*/ 49530 h 47625"/>
                <a:gd name="connsiteX3" fmla="*/ 76200 w 133350"/>
                <a:gd name="connsiteY3" fmla="*/ 0 h 47625"/>
              </a:gdLst>
              <a:ahLst/>
              <a:cxnLst>
                <a:cxn ang="0">
                  <a:pos x="connsiteX0" y="connsiteY0"/>
                </a:cxn>
                <a:cxn ang="0">
                  <a:pos x="connsiteX1" y="connsiteY1"/>
                </a:cxn>
                <a:cxn ang="0">
                  <a:pos x="connsiteX2" y="connsiteY2"/>
                </a:cxn>
                <a:cxn ang="0">
                  <a:pos x="connsiteX3" y="connsiteY3"/>
                </a:cxn>
              </a:cxnLst>
              <a:rect l="l" t="t" r="r" b="b"/>
              <a:pathLst>
                <a:path w="133350" h="47625">
                  <a:moveTo>
                    <a:pt x="0" y="2857"/>
                  </a:moveTo>
                  <a:lnTo>
                    <a:pt x="22860" y="55245"/>
                  </a:lnTo>
                  <a:lnTo>
                    <a:pt x="133350" y="49530"/>
                  </a:lnTo>
                  <a:lnTo>
                    <a:pt x="76200" y="0"/>
                  </a:lnTo>
                  <a:close/>
                </a:path>
              </a:pathLst>
            </a:custGeom>
            <a:solidFill>
              <a:srgbClr val="E5E0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6" name="Freeform: Shape 295">
              <a:extLst>
                <a:ext uri="{FF2B5EF4-FFF2-40B4-BE49-F238E27FC236}">
                  <a16:creationId xmlns:a16="http://schemas.microsoft.com/office/drawing/2014/main" id="{3C6E76B3-A71E-419C-B722-7A36954ECDEF}"/>
                </a:ext>
              </a:extLst>
            </p:cNvPr>
            <p:cNvSpPr/>
            <p:nvPr/>
          </p:nvSpPr>
          <p:spPr>
            <a:xfrm>
              <a:off x="5876925" y="3602355"/>
              <a:ext cx="133350" cy="47625"/>
            </a:xfrm>
            <a:custGeom>
              <a:avLst/>
              <a:gdLst>
                <a:gd name="connsiteX0" fmla="*/ 0 w 133350"/>
                <a:gd name="connsiteY0" fmla="*/ 2858 h 47625"/>
                <a:gd name="connsiteX1" fmla="*/ 23813 w 133350"/>
                <a:gd name="connsiteY1" fmla="*/ 55245 h 47625"/>
                <a:gd name="connsiteX2" fmla="*/ 133350 w 133350"/>
                <a:gd name="connsiteY2" fmla="*/ 49530 h 47625"/>
                <a:gd name="connsiteX3" fmla="*/ 76200 w 133350"/>
                <a:gd name="connsiteY3" fmla="*/ 0 h 47625"/>
              </a:gdLst>
              <a:ahLst/>
              <a:cxnLst>
                <a:cxn ang="0">
                  <a:pos x="connsiteX0" y="connsiteY0"/>
                </a:cxn>
                <a:cxn ang="0">
                  <a:pos x="connsiteX1" y="connsiteY1"/>
                </a:cxn>
                <a:cxn ang="0">
                  <a:pos x="connsiteX2" y="connsiteY2"/>
                </a:cxn>
                <a:cxn ang="0">
                  <a:pos x="connsiteX3" y="connsiteY3"/>
                </a:cxn>
              </a:cxnLst>
              <a:rect l="l" t="t" r="r" b="b"/>
              <a:pathLst>
                <a:path w="133350" h="47625">
                  <a:moveTo>
                    <a:pt x="0" y="2858"/>
                  </a:moveTo>
                  <a:lnTo>
                    <a:pt x="23813" y="55245"/>
                  </a:lnTo>
                  <a:lnTo>
                    <a:pt x="133350" y="49530"/>
                  </a:lnTo>
                  <a:lnTo>
                    <a:pt x="76200"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7" name="Freeform: Shape 296">
              <a:extLst>
                <a:ext uri="{FF2B5EF4-FFF2-40B4-BE49-F238E27FC236}">
                  <a16:creationId xmlns:a16="http://schemas.microsoft.com/office/drawing/2014/main" id="{01DD9E55-5693-4B3D-BB80-BBCB2E83C624}"/>
                </a:ext>
              </a:extLst>
            </p:cNvPr>
            <p:cNvSpPr/>
            <p:nvPr/>
          </p:nvSpPr>
          <p:spPr>
            <a:xfrm>
              <a:off x="5880735" y="3518535"/>
              <a:ext cx="95250" cy="47625"/>
            </a:xfrm>
            <a:custGeom>
              <a:avLst/>
              <a:gdLst>
                <a:gd name="connsiteX0" fmla="*/ 26670 w 95250"/>
                <a:gd name="connsiteY0" fmla="*/ 56198 h 47625"/>
                <a:gd name="connsiteX1" fmla="*/ 42863 w 95250"/>
                <a:gd name="connsiteY1" fmla="*/ 50482 h 47625"/>
                <a:gd name="connsiteX2" fmla="*/ 64770 w 95250"/>
                <a:gd name="connsiteY2" fmla="*/ 37148 h 47625"/>
                <a:gd name="connsiteX3" fmla="*/ 100965 w 95250"/>
                <a:gd name="connsiteY3" fmla="*/ 20955 h 47625"/>
                <a:gd name="connsiteX4" fmla="*/ 87630 w 95250"/>
                <a:gd name="connsiteY4" fmla="*/ 0 h 47625"/>
                <a:gd name="connsiteX5" fmla="*/ 19050 w 95250"/>
                <a:gd name="connsiteY5" fmla="*/ 21907 h 47625"/>
                <a:gd name="connsiteX6" fmla="*/ 0 w 95250"/>
                <a:gd name="connsiteY6" fmla="*/ 34290 h 47625"/>
                <a:gd name="connsiteX7" fmla="*/ 26670 w 95250"/>
                <a:gd name="connsiteY7" fmla="*/ 561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47625">
                  <a:moveTo>
                    <a:pt x="26670" y="56198"/>
                  </a:moveTo>
                  <a:cubicBezTo>
                    <a:pt x="29527" y="55245"/>
                    <a:pt x="38100" y="53340"/>
                    <a:pt x="42863" y="50482"/>
                  </a:cubicBezTo>
                  <a:cubicBezTo>
                    <a:pt x="46673" y="48577"/>
                    <a:pt x="61913" y="38100"/>
                    <a:pt x="64770" y="37148"/>
                  </a:cubicBezTo>
                  <a:cubicBezTo>
                    <a:pt x="67627" y="36195"/>
                    <a:pt x="100013" y="21907"/>
                    <a:pt x="100965" y="20955"/>
                  </a:cubicBezTo>
                  <a:cubicBezTo>
                    <a:pt x="102870" y="20002"/>
                    <a:pt x="87630" y="0"/>
                    <a:pt x="87630" y="0"/>
                  </a:cubicBezTo>
                  <a:cubicBezTo>
                    <a:pt x="87630" y="0"/>
                    <a:pt x="24765" y="21907"/>
                    <a:pt x="19050" y="21907"/>
                  </a:cubicBezTo>
                  <a:cubicBezTo>
                    <a:pt x="13335" y="21907"/>
                    <a:pt x="0" y="32385"/>
                    <a:pt x="0" y="34290"/>
                  </a:cubicBezTo>
                  <a:cubicBezTo>
                    <a:pt x="0" y="37148"/>
                    <a:pt x="26670" y="56198"/>
                    <a:pt x="26670" y="56198"/>
                  </a:cubicBezTo>
                  <a:close/>
                </a:path>
              </a:pathLst>
            </a:custGeom>
            <a:solidFill>
              <a:srgbClr val="F7D8D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8" name="Freeform: Shape 297">
              <a:extLst>
                <a:ext uri="{FF2B5EF4-FFF2-40B4-BE49-F238E27FC236}">
                  <a16:creationId xmlns:a16="http://schemas.microsoft.com/office/drawing/2014/main" id="{19054A4C-72F6-4775-B7DE-8BD94E8E6FEA}"/>
                </a:ext>
              </a:extLst>
            </p:cNvPr>
            <p:cNvSpPr/>
            <p:nvPr/>
          </p:nvSpPr>
          <p:spPr>
            <a:xfrm>
              <a:off x="5805488" y="3482340"/>
              <a:ext cx="114300" cy="66675"/>
            </a:xfrm>
            <a:custGeom>
              <a:avLst/>
              <a:gdLst>
                <a:gd name="connsiteX0" fmla="*/ 0 w 114300"/>
                <a:gd name="connsiteY0" fmla="*/ 43815 h 66675"/>
                <a:gd name="connsiteX1" fmla="*/ 29527 w 114300"/>
                <a:gd name="connsiteY1" fmla="*/ 0 h 66675"/>
                <a:gd name="connsiteX2" fmla="*/ 120015 w 114300"/>
                <a:gd name="connsiteY2" fmla="*/ 30480 h 66675"/>
                <a:gd name="connsiteX3" fmla="*/ 92392 w 114300"/>
                <a:gd name="connsiteY3" fmla="*/ 73343 h 66675"/>
              </a:gdLst>
              <a:ahLst/>
              <a:cxnLst>
                <a:cxn ang="0">
                  <a:pos x="connsiteX0" y="connsiteY0"/>
                </a:cxn>
                <a:cxn ang="0">
                  <a:pos x="connsiteX1" y="connsiteY1"/>
                </a:cxn>
                <a:cxn ang="0">
                  <a:pos x="connsiteX2" y="connsiteY2"/>
                </a:cxn>
                <a:cxn ang="0">
                  <a:pos x="connsiteX3" y="connsiteY3"/>
                </a:cxn>
              </a:cxnLst>
              <a:rect l="l" t="t" r="r" b="b"/>
              <a:pathLst>
                <a:path w="114300" h="66675">
                  <a:moveTo>
                    <a:pt x="0" y="43815"/>
                  </a:moveTo>
                  <a:lnTo>
                    <a:pt x="29527" y="0"/>
                  </a:lnTo>
                  <a:lnTo>
                    <a:pt x="120015" y="30480"/>
                  </a:lnTo>
                  <a:lnTo>
                    <a:pt x="92392" y="73343"/>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9" name="Freeform: Shape 298">
              <a:extLst>
                <a:ext uri="{FF2B5EF4-FFF2-40B4-BE49-F238E27FC236}">
                  <a16:creationId xmlns:a16="http://schemas.microsoft.com/office/drawing/2014/main" id="{13324B5D-5810-4934-85D0-0428AFD5291C}"/>
                </a:ext>
              </a:extLst>
            </p:cNvPr>
            <p:cNvSpPr/>
            <p:nvPr/>
          </p:nvSpPr>
          <p:spPr>
            <a:xfrm>
              <a:off x="5773102" y="3526155"/>
              <a:ext cx="123825" cy="57150"/>
            </a:xfrm>
            <a:custGeom>
              <a:avLst/>
              <a:gdLst>
                <a:gd name="connsiteX0" fmla="*/ 32385 w 123825"/>
                <a:gd name="connsiteY0" fmla="*/ 0 h 57150"/>
                <a:gd name="connsiteX1" fmla="*/ 0 w 123825"/>
                <a:gd name="connsiteY1" fmla="*/ 32385 h 57150"/>
                <a:gd name="connsiteX2" fmla="*/ 91440 w 123825"/>
                <a:gd name="connsiteY2" fmla="*/ 63818 h 57150"/>
                <a:gd name="connsiteX3" fmla="*/ 124777 w 123825"/>
                <a:gd name="connsiteY3" fmla="*/ 29528 h 57150"/>
              </a:gdLst>
              <a:ahLst/>
              <a:cxnLst>
                <a:cxn ang="0">
                  <a:pos x="connsiteX0" y="connsiteY0"/>
                </a:cxn>
                <a:cxn ang="0">
                  <a:pos x="connsiteX1" y="connsiteY1"/>
                </a:cxn>
                <a:cxn ang="0">
                  <a:pos x="connsiteX2" y="connsiteY2"/>
                </a:cxn>
                <a:cxn ang="0">
                  <a:pos x="connsiteX3" y="connsiteY3"/>
                </a:cxn>
              </a:cxnLst>
              <a:rect l="l" t="t" r="r" b="b"/>
              <a:pathLst>
                <a:path w="123825" h="57150">
                  <a:moveTo>
                    <a:pt x="32385" y="0"/>
                  </a:moveTo>
                  <a:lnTo>
                    <a:pt x="0" y="32385"/>
                  </a:lnTo>
                  <a:lnTo>
                    <a:pt x="91440" y="63818"/>
                  </a:lnTo>
                  <a:lnTo>
                    <a:pt x="124777" y="29528"/>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0" name="Freeform: Shape 299">
              <a:extLst>
                <a:ext uri="{FF2B5EF4-FFF2-40B4-BE49-F238E27FC236}">
                  <a16:creationId xmlns:a16="http://schemas.microsoft.com/office/drawing/2014/main" id="{B08D93F8-382F-44D8-A740-5A0EE5ADBB0C}"/>
                </a:ext>
              </a:extLst>
            </p:cNvPr>
            <p:cNvSpPr/>
            <p:nvPr/>
          </p:nvSpPr>
          <p:spPr>
            <a:xfrm>
              <a:off x="5804535" y="3487102"/>
              <a:ext cx="104775" cy="66675"/>
            </a:xfrm>
            <a:custGeom>
              <a:avLst/>
              <a:gdLst>
                <a:gd name="connsiteX0" fmla="*/ 0 w 104775"/>
                <a:gd name="connsiteY0" fmla="*/ 39052 h 66675"/>
                <a:gd name="connsiteX1" fmla="*/ 22860 w 104775"/>
                <a:gd name="connsiteY1" fmla="*/ 0 h 66675"/>
                <a:gd name="connsiteX2" fmla="*/ 106680 w 104775"/>
                <a:gd name="connsiteY2" fmla="*/ 31433 h 66675"/>
                <a:gd name="connsiteX3" fmla="*/ 82867 w 10477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04775" h="66675">
                  <a:moveTo>
                    <a:pt x="0" y="39052"/>
                  </a:moveTo>
                  <a:lnTo>
                    <a:pt x="22860" y="0"/>
                  </a:lnTo>
                  <a:lnTo>
                    <a:pt x="106680" y="31433"/>
                  </a:lnTo>
                  <a:lnTo>
                    <a:pt x="82867" y="66675"/>
                  </a:lnTo>
                  <a:close/>
                </a:path>
              </a:pathLst>
            </a:custGeom>
            <a:solidFill>
              <a:srgbClr val="E5E0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1" name="Freeform: Shape 300">
              <a:extLst>
                <a:ext uri="{FF2B5EF4-FFF2-40B4-BE49-F238E27FC236}">
                  <a16:creationId xmlns:a16="http://schemas.microsoft.com/office/drawing/2014/main" id="{0EC75356-9545-41A0-967A-BB54D16843F5}"/>
                </a:ext>
              </a:extLst>
            </p:cNvPr>
            <p:cNvSpPr/>
            <p:nvPr/>
          </p:nvSpPr>
          <p:spPr>
            <a:xfrm>
              <a:off x="5770245" y="3522345"/>
              <a:ext cx="114300" cy="57150"/>
            </a:xfrm>
            <a:custGeom>
              <a:avLst/>
              <a:gdLst>
                <a:gd name="connsiteX0" fmla="*/ 35242 w 114300"/>
                <a:gd name="connsiteY0" fmla="*/ 0 h 57150"/>
                <a:gd name="connsiteX1" fmla="*/ 0 w 114300"/>
                <a:gd name="connsiteY1" fmla="*/ 27622 h 57150"/>
                <a:gd name="connsiteX2" fmla="*/ 87630 w 114300"/>
                <a:gd name="connsiteY2" fmla="*/ 59055 h 57150"/>
                <a:gd name="connsiteX3" fmla="*/ 118110 w 114300"/>
                <a:gd name="connsiteY3" fmla="*/ 29527 h 57150"/>
              </a:gdLst>
              <a:ahLst/>
              <a:cxnLst>
                <a:cxn ang="0">
                  <a:pos x="connsiteX0" y="connsiteY0"/>
                </a:cxn>
                <a:cxn ang="0">
                  <a:pos x="connsiteX1" y="connsiteY1"/>
                </a:cxn>
                <a:cxn ang="0">
                  <a:pos x="connsiteX2" y="connsiteY2"/>
                </a:cxn>
                <a:cxn ang="0">
                  <a:pos x="connsiteX3" y="connsiteY3"/>
                </a:cxn>
              </a:cxnLst>
              <a:rect l="l" t="t" r="r" b="b"/>
              <a:pathLst>
                <a:path w="114300" h="57150">
                  <a:moveTo>
                    <a:pt x="35242" y="0"/>
                  </a:moveTo>
                  <a:lnTo>
                    <a:pt x="0" y="27622"/>
                  </a:lnTo>
                  <a:lnTo>
                    <a:pt x="87630" y="59055"/>
                  </a:lnTo>
                  <a:lnTo>
                    <a:pt x="118110" y="29527"/>
                  </a:lnTo>
                  <a:close/>
                </a:path>
              </a:pathLst>
            </a:custGeom>
            <a:solidFill>
              <a:srgbClr val="E5E0D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2" name="Freeform: Shape 301">
              <a:extLst>
                <a:ext uri="{FF2B5EF4-FFF2-40B4-BE49-F238E27FC236}">
                  <a16:creationId xmlns:a16="http://schemas.microsoft.com/office/drawing/2014/main" id="{E85FA0AA-6395-4406-9706-A0A398BAE3E0}"/>
                </a:ext>
              </a:extLst>
            </p:cNvPr>
            <p:cNvSpPr/>
            <p:nvPr/>
          </p:nvSpPr>
          <p:spPr>
            <a:xfrm>
              <a:off x="5864293" y="3516630"/>
              <a:ext cx="114300" cy="47625"/>
            </a:xfrm>
            <a:custGeom>
              <a:avLst/>
              <a:gdLst>
                <a:gd name="connsiteX0" fmla="*/ 97404 w 114300"/>
                <a:gd name="connsiteY0" fmla="*/ 0 h 47625"/>
                <a:gd name="connsiteX1" fmla="*/ 65972 w 114300"/>
                <a:gd name="connsiteY1" fmla="*/ 11430 h 47625"/>
                <a:gd name="connsiteX2" fmla="*/ 36444 w 114300"/>
                <a:gd name="connsiteY2" fmla="*/ 9525 h 47625"/>
                <a:gd name="connsiteX3" fmla="*/ 11679 w 114300"/>
                <a:gd name="connsiteY3" fmla="*/ 19050 h 47625"/>
                <a:gd name="connsiteX4" fmla="*/ 249 w 114300"/>
                <a:gd name="connsiteY4" fmla="*/ 21908 h 47625"/>
                <a:gd name="connsiteX5" fmla="*/ 13584 w 114300"/>
                <a:gd name="connsiteY5" fmla="*/ 28575 h 47625"/>
                <a:gd name="connsiteX6" fmla="*/ 26919 w 114300"/>
                <a:gd name="connsiteY6" fmla="*/ 26670 h 47625"/>
                <a:gd name="connsiteX7" fmla="*/ 44064 w 114300"/>
                <a:gd name="connsiteY7" fmla="*/ 55245 h 47625"/>
                <a:gd name="connsiteX8" fmla="*/ 52637 w 114300"/>
                <a:gd name="connsiteY8" fmla="*/ 54293 h 47625"/>
                <a:gd name="connsiteX9" fmla="*/ 114549 w 114300"/>
                <a:gd name="connsiteY9" fmla="*/ 20003 h 47625"/>
                <a:gd name="connsiteX10" fmla="*/ 97404 w 11430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47625">
                  <a:moveTo>
                    <a:pt x="97404" y="0"/>
                  </a:moveTo>
                  <a:cubicBezTo>
                    <a:pt x="82164" y="8573"/>
                    <a:pt x="68829" y="11430"/>
                    <a:pt x="65972" y="11430"/>
                  </a:cubicBezTo>
                  <a:cubicBezTo>
                    <a:pt x="63114" y="11430"/>
                    <a:pt x="40254" y="8573"/>
                    <a:pt x="36444" y="9525"/>
                  </a:cubicBezTo>
                  <a:cubicBezTo>
                    <a:pt x="32634" y="10478"/>
                    <a:pt x="15489" y="19050"/>
                    <a:pt x="11679" y="19050"/>
                  </a:cubicBezTo>
                  <a:cubicBezTo>
                    <a:pt x="7869" y="19050"/>
                    <a:pt x="-1656" y="18098"/>
                    <a:pt x="249" y="21908"/>
                  </a:cubicBezTo>
                  <a:cubicBezTo>
                    <a:pt x="1202" y="25718"/>
                    <a:pt x="10727" y="30480"/>
                    <a:pt x="13584" y="28575"/>
                  </a:cubicBezTo>
                  <a:cubicBezTo>
                    <a:pt x="16442" y="27623"/>
                    <a:pt x="23109" y="27623"/>
                    <a:pt x="26919" y="26670"/>
                  </a:cubicBezTo>
                  <a:cubicBezTo>
                    <a:pt x="29777" y="25718"/>
                    <a:pt x="37397" y="47625"/>
                    <a:pt x="44064" y="55245"/>
                  </a:cubicBezTo>
                  <a:cubicBezTo>
                    <a:pt x="45969" y="57150"/>
                    <a:pt x="51684" y="54293"/>
                    <a:pt x="52637" y="54293"/>
                  </a:cubicBezTo>
                  <a:cubicBezTo>
                    <a:pt x="57399" y="54293"/>
                    <a:pt x="114549" y="20003"/>
                    <a:pt x="114549" y="20003"/>
                  </a:cubicBezTo>
                  <a:lnTo>
                    <a:pt x="97404" y="0"/>
                  </a:lnTo>
                  <a:close/>
                </a:path>
              </a:pathLst>
            </a:custGeom>
            <a:solidFill>
              <a:srgbClr val="DDAC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3" name="Freeform: Shape 302">
              <a:extLst>
                <a:ext uri="{FF2B5EF4-FFF2-40B4-BE49-F238E27FC236}">
                  <a16:creationId xmlns:a16="http://schemas.microsoft.com/office/drawing/2014/main" id="{ECAC8304-ADEE-457D-A968-C62484D877C1}"/>
                </a:ext>
              </a:extLst>
            </p:cNvPr>
            <p:cNvSpPr/>
            <p:nvPr/>
          </p:nvSpPr>
          <p:spPr>
            <a:xfrm>
              <a:off x="5866955" y="3545112"/>
              <a:ext cx="47625" cy="28575"/>
            </a:xfrm>
            <a:custGeom>
              <a:avLst/>
              <a:gdLst>
                <a:gd name="connsiteX0" fmla="*/ 47118 w 47625"/>
                <a:gd name="connsiteY0" fmla="*/ 25810 h 28575"/>
                <a:gd name="connsiteX1" fmla="*/ 52833 w 47625"/>
                <a:gd name="connsiteY1" fmla="*/ 18190 h 28575"/>
                <a:gd name="connsiteX2" fmla="*/ 53785 w 47625"/>
                <a:gd name="connsiteY2" fmla="*/ 10570 h 28575"/>
                <a:gd name="connsiteX3" fmla="*/ 47118 w 47625"/>
                <a:gd name="connsiteY3" fmla="*/ 12475 h 28575"/>
                <a:gd name="connsiteX4" fmla="*/ 41403 w 47625"/>
                <a:gd name="connsiteY4" fmla="*/ 19143 h 28575"/>
                <a:gd name="connsiteX5" fmla="*/ 44260 w 47625"/>
                <a:gd name="connsiteY5" fmla="*/ 14380 h 28575"/>
                <a:gd name="connsiteX6" fmla="*/ 43308 w 47625"/>
                <a:gd name="connsiteY6" fmla="*/ 2950 h 28575"/>
                <a:gd name="connsiteX7" fmla="*/ 33783 w 47625"/>
                <a:gd name="connsiteY7" fmla="*/ 13428 h 28575"/>
                <a:gd name="connsiteX8" fmla="*/ 34735 w 47625"/>
                <a:gd name="connsiteY8" fmla="*/ 93 h 28575"/>
                <a:gd name="connsiteX9" fmla="*/ 24258 w 47625"/>
                <a:gd name="connsiteY9" fmla="*/ 8665 h 28575"/>
                <a:gd name="connsiteX10" fmla="*/ 19495 w 47625"/>
                <a:gd name="connsiteY10" fmla="*/ 11523 h 28575"/>
                <a:gd name="connsiteX11" fmla="*/ 24258 w 47625"/>
                <a:gd name="connsiteY11" fmla="*/ 3903 h 28575"/>
                <a:gd name="connsiteX12" fmla="*/ 20448 w 47625"/>
                <a:gd name="connsiteY12" fmla="*/ 93 h 28575"/>
                <a:gd name="connsiteX13" fmla="*/ 9970 w 47625"/>
                <a:gd name="connsiteY13" fmla="*/ 6760 h 28575"/>
                <a:gd name="connsiteX14" fmla="*/ 445 w 47625"/>
                <a:gd name="connsiteY14" fmla="*/ 11523 h 28575"/>
                <a:gd name="connsiteX15" fmla="*/ 4255 w 47625"/>
                <a:gd name="connsiteY15" fmla="*/ 20095 h 28575"/>
                <a:gd name="connsiteX16" fmla="*/ 10923 w 47625"/>
                <a:gd name="connsiteY16" fmla="*/ 20095 h 28575"/>
                <a:gd name="connsiteX17" fmla="*/ 17591 w 47625"/>
                <a:gd name="connsiteY17" fmla="*/ 25810 h 28575"/>
                <a:gd name="connsiteX18" fmla="*/ 24258 w 47625"/>
                <a:gd name="connsiteY18" fmla="*/ 25810 h 28575"/>
                <a:gd name="connsiteX19" fmla="*/ 30925 w 47625"/>
                <a:gd name="connsiteY19" fmla="*/ 29620 h 28575"/>
                <a:gd name="connsiteX20" fmla="*/ 38545 w 47625"/>
                <a:gd name="connsiteY20" fmla="*/ 30573 h 28575"/>
                <a:gd name="connsiteX21" fmla="*/ 47118 w 47625"/>
                <a:gd name="connsiteY21" fmla="*/ 258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625" h="28575">
                  <a:moveTo>
                    <a:pt x="47118" y="25810"/>
                  </a:moveTo>
                  <a:lnTo>
                    <a:pt x="52833" y="18190"/>
                  </a:lnTo>
                  <a:cubicBezTo>
                    <a:pt x="52833" y="18190"/>
                    <a:pt x="55691" y="15333"/>
                    <a:pt x="53785" y="10570"/>
                  </a:cubicBezTo>
                  <a:cubicBezTo>
                    <a:pt x="52833" y="8665"/>
                    <a:pt x="49023" y="10570"/>
                    <a:pt x="47118" y="12475"/>
                  </a:cubicBezTo>
                  <a:cubicBezTo>
                    <a:pt x="46166" y="13428"/>
                    <a:pt x="41403" y="19143"/>
                    <a:pt x="41403" y="19143"/>
                  </a:cubicBezTo>
                  <a:cubicBezTo>
                    <a:pt x="41403" y="19143"/>
                    <a:pt x="43308" y="17238"/>
                    <a:pt x="44260" y="14380"/>
                  </a:cubicBezTo>
                  <a:cubicBezTo>
                    <a:pt x="46166" y="9618"/>
                    <a:pt x="47118" y="4855"/>
                    <a:pt x="43308" y="2950"/>
                  </a:cubicBezTo>
                  <a:cubicBezTo>
                    <a:pt x="39498" y="1998"/>
                    <a:pt x="36641" y="10570"/>
                    <a:pt x="33783" y="13428"/>
                  </a:cubicBezTo>
                  <a:cubicBezTo>
                    <a:pt x="34735" y="10570"/>
                    <a:pt x="38545" y="1045"/>
                    <a:pt x="34735" y="93"/>
                  </a:cubicBezTo>
                  <a:cubicBezTo>
                    <a:pt x="31878" y="-860"/>
                    <a:pt x="25210" y="7713"/>
                    <a:pt x="24258" y="8665"/>
                  </a:cubicBezTo>
                  <a:cubicBezTo>
                    <a:pt x="23305" y="9618"/>
                    <a:pt x="19495" y="11523"/>
                    <a:pt x="19495" y="11523"/>
                  </a:cubicBezTo>
                  <a:cubicBezTo>
                    <a:pt x="19495" y="11523"/>
                    <a:pt x="24258" y="4855"/>
                    <a:pt x="24258" y="3903"/>
                  </a:cubicBezTo>
                  <a:cubicBezTo>
                    <a:pt x="24258" y="1998"/>
                    <a:pt x="23305" y="93"/>
                    <a:pt x="20448" y="93"/>
                  </a:cubicBezTo>
                  <a:cubicBezTo>
                    <a:pt x="17591" y="-860"/>
                    <a:pt x="11875" y="5808"/>
                    <a:pt x="9970" y="6760"/>
                  </a:cubicBezTo>
                  <a:cubicBezTo>
                    <a:pt x="9018" y="7713"/>
                    <a:pt x="1398" y="10570"/>
                    <a:pt x="445" y="11523"/>
                  </a:cubicBezTo>
                  <a:cubicBezTo>
                    <a:pt x="-1459" y="13428"/>
                    <a:pt x="3303" y="19143"/>
                    <a:pt x="4255" y="20095"/>
                  </a:cubicBezTo>
                  <a:cubicBezTo>
                    <a:pt x="5208" y="22000"/>
                    <a:pt x="9018" y="19143"/>
                    <a:pt x="10923" y="20095"/>
                  </a:cubicBezTo>
                  <a:cubicBezTo>
                    <a:pt x="11875" y="21048"/>
                    <a:pt x="14733" y="25810"/>
                    <a:pt x="17591" y="25810"/>
                  </a:cubicBezTo>
                  <a:cubicBezTo>
                    <a:pt x="20448" y="25810"/>
                    <a:pt x="24258" y="25810"/>
                    <a:pt x="24258" y="25810"/>
                  </a:cubicBezTo>
                  <a:cubicBezTo>
                    <a:pt x="24258" y="25810"/>
                    <a:pt x="27116" y="28668"/>
                    <a:pt x="30925" y="29620"/>
                  </a:cubicBezTo>
                  <a:cubicBezTo>
                    <a:pt x="34735" y="31525"/>
                    <a:pt x="36641" y="28668"/>
                    <a:pt x="38545" y="30573"/>
                  </a:cubicBezTo>
                  <a:cubicBezTo>
                    <a:pt x="39498" y="32478"/>
                    <a:pt x="47118" y="25810"/>
                    <a:pt x="47118" y="25810"/>
                  </a:cubicBez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4" name="Freeform: Shape 303">
              <a:extLst>
                <a:ext uri="{FF2B5EF4-FFF2-40B4-BE49-F238E27FC236}">
                  <a16:creationId xmlns:a16="http://schemas.microsoft.com/office/drawing/2014/main" id="{F38C0868-1E5C-4676-9A41-89DCE77C8A56}"/>
                </a:ext>
              </a:extLst>
            </p:cNvPr>
            <p:cNvSpPr/>
            <p:nvPr/>
          </p:nvSpPr>
          <p:spPr>
            <a:xfrm>
              <a:off x="5942648" y="3294698"/>
              <a:ext cx="123825" cy="257175"/>
            </a:xfrm>
            <a:custGeom>
              <a:avLst/>
              <a:gdLst>
                <a:gd name="connsiteX0" fmla="*/ 70485 w 123825"/>
                <a:gd name="connsiteY0" fmla="*/ 0 h 257175"/>
                <a:gd name="connsiteX1" fmla="*/ 65723 w 123825"/>
                <a:gd name="connsiteY1" fmla="*/ 27622 h 257175"/>
                <a:gd name="connsiteX2" fmla="*/ 64770 w 123825"/>
                <a:gd name="connsiteY2" fmla="*/ 140970 h 257175"/>
                <a:gd name="connsiteX3" fmla="*/ 0 w 123825"/>
                <a:gd name="connsiteY3" fmla="*/ 223838 h 257175"/>
                <a:gd name="connsiteX4" fmla="*/ 27623 w 123825"/>
                <a:gd name="connsiteY4" fmla="*/ 261938 h 257175"/>
                <a:gd name="connsiteX5" fmla="*/ 109538 w 123825"/>
                <a:gd name="connsiteY5" fmla="*/ 180023 h 257175"/>
                <a:gd name="connsiteX6" fmla="*/ 125730 w 123825"/>
                <a:gd name="connsiteY6" fmla="*/ 55245 h 257175"/>
                <a:gd name="connsiteX7" fmla="*/ 70485 w 123825"/>
                <a:gd name="connsiteY7"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257175">
                  <a:moveTo>
                    <a:pt x="70485" y="0"/>
                  </a:moveTo>
                  <a:cubicBezTo>
                    <a:pt x="64770" y="4763"/>
                    <a:pt x="65723" y="20955"/>
                    <a:pt x="65723" y="27622"/>
                  </a:cubicBezTo>
                  <a:cubicBezTo>
                    <a:pt x="65723" y="33338"/>
                    <a:pt x="64770" y="133350"/>
                    <a:pt x="64770" y="140970"/>
                  </a:cubicBezTo>
                  <a:cubicBezTo>
                    <a:pt x="64770" y="148590"/>
                    <a:pt x="0" y="223838"/>
                    <a:pt x="0" y="223838"/>
                  </a:cubicBezTo>
                  <a:lnTo>
                    <a:pt x="27623" y="261938"/>
                  </a:lnTo>
                  <a:lnTo>
                    <a:pt x="109538" y="180023"/>
                  </a:lnTo>
                  <a:lnTo>
                    <a:pt x="125730" y="55245"/>
                  </a:lnTo>
                  <a:lnTo>
                    <a:pt x="70485" y="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5" name="Freeform: Shape 304">
              <a:extLst>
                <a:ext uri="{FF2B5EF4-FFF2-40B4-BE49-F238E27FC236}">
                  <a16:creationId xmlns:a16="http://schemas.microsoft.com/office/drawing/2014/main" id="{ED159117-8880-4954-BD29-0F7AF270925F}"/>
                </a:ext>
              </a:extLst>
            </p:cNvPr>
            <p:cNvSpPr/>
            <p:nvPr/>
          </p:nvSpPr>
          <p:spPr>
            <a:xfrm>
              <a:off x="5915025" y="3525202"/>
              <a:ext cx="123825" cy="95250"/>
            </a:xfrm>
            <a:custGeom>
              <a:avLst/>
              <a:gdLst>
                <a:gd name="connsiteX0" fmla="*/ 92392 w 123825"/>
                <a:gd name="connsiteY0" fmla="*/ 0 h 95250"/>
                <a:gd name="connsiteX1" fmla="*/ 71437 w 123825"/>
                <a:gd name="connsiteY1" fmla="*/ 25718 h 95250"/>
                <a:gd name="connsiteX2" fmla="*/ 35242 w 123825"/>
                <a:gd name="connsiteY2" fmla="*/ 50483 h 95250"/>
                <a:gd name="connsiteX3" fmla="*/ 19050 w 123825"/>
                <a:gd name="connsiteY3" fmla="*/ 70485 h 95250"/>
                <a:gd name="connsiteX4" fmla="*/ 1905 w 123825"/>
                <a:gd name="connsiteY4" fmla="*/ 95250 h 95250"/>
                <a:gd name="connsiteX5" fmla="*/ 7620 w 123825"/>
                <a:gd name="connsiteY5" fmla="*/ 100013 h 95250"/>
                <a:gd name="connsiteX6" fmla="*/ 29527 w 123825"/>
                <a:gd name="connsiteY6" fmla="*/ 78105 h 95250"/>
                <a:gd name="connsiteX7" fmla="*/ 31433 w 123825"/>
                <a:gd name="connsiteY7" fmla="*/ 89535 h 95250"/>
                <a:gd name="connsiteX8" fmla="*/ 40005 w 123825"/>
                <a:gd name="connsiteY8" fmla="*/ 88583 h 95250"/>
                <a:gd name="connsiteX9" fmla="*/ 54292 w 123825"/>
                <a:gd name="connsiteY9" fmla="*/ 89535 h 95250"/>
                <a:gd name="connsiteX10" fmla="*/ 68580 w 123825"/>
                <a:gd name="connsiteY10" fmla="*/ 89535 h 95250"/>
                <a:gd name="connsiteX11" fmla="*/ 100012 w 123825"/>
                <a:gd name="connsiteY11" fmla="*/ 48577 h 95250"/>
                <a:gd name="connsiteX12" fmla="*/ 128587 w 123825"/>
                <a:gd name="connsiteY12" fmla="*/ 21908 h 95250"/>
                <a:gd name="connsiteX13" fmla="*/ 92392 w 123825"/>
                <a:gd name="connsiteY13"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95250">
                  <a:moveTo>
                    <a:pt x="92392" y="0"/>
                  </a:moveTo>
                  <a:cubicBezTo>
                    <a:pt x="87630" y="7620"/>
                    <a:pt x="76200" y="19050"/>
                    <a:pt x="71437" y="25718"/>
                  </a:cubicBezTo>
                  <a:cubicBezTo>
                    <a:pt x="66675" y="33338"/>
                    <a:pt x="38100" y="45720"/>
                    <a:pt x="35242" y="50483"/>
                  </a:cubicBezTo>
                  <a:cubicBezTo>
                    <a:pt x="32385" y="55245"/>
                    <a:pt x="21908" y="66675"/>
                    <a:pt x="19050" y="70485"/>
                  </a:cubicBezTo>
                  <a:cubicBezTo>
                    <a:pt x="11430" y="81915"/>
                    <a:pt x="6667" y="90488"/>
                    <a:pt x="1905" y="95250"/>
                  </a:cubicBezTo>
                  <a:cubicBezTo>
                    <a:pt x="-1905" y="99060"/>
                    <a:pt x="0" y="107633"/>
                    <a:pt x="7620" y="100013"/>
                  </a:cubicBezTo>
                  <a:cubicBezTo>
                    <a:pt x="18098" y="90488"/>
                    <a:pt x="29527" y="78105"/>
                    <a:pt x="29527" y="78105"/>
                  </a:cubicBezTo>
                  <a:cubicBezTo>
                    <a:pt x="29527" y="78105"/>
                    <a:pt x="27623" y="87630"/>
                    <a:pt x="31433" y="89535"/>
                  </a:cubicBezTo>
                  <a:cubicBezTo>
                    <a:pt x="37148" y="92393"/>
                    <a:pt x="37148" y="90488"/>
                    <a:pt x="40005" y="88583"/>
                  </a:cubicBezTo>
                  <a:cubicBezTo>
                    <a:pt x="43815" y="91440"/>
                    <a:pt x="48577" y="94298"/>
                    <a:pt x="54292" y="89535"/>
                  </a:cubicBezTo>
                  <a:cubicBezTo>
                    <a:pt x="57150" y="95250"/>
                    <a:pt x="62865" y="94298"/>
                    <a:pt x="68580" y="89535"/>
                  </a:cubicBezTo>
                  <a:cubicBezTo>
                    <a:pt x="74295" y="84773"/>
                    <a:pt x="94298" y="57150"/>
                    <a:pt x="100012" y="48577"/>
                  </a:cubicBezTo>
                  <a:cubicBezTo>
                    <a:pt x="105727" y="40005"/>
                    <a:pt x="128587" y="21908"/>
                    <a:pt x="128587" y="21908"/>
                  </a:cubicBezTo>
                  <a:lnTo>
                    <a:pt x="92392" y="0"/>
                  </a:lnTo>
                  <a:close/>
                </a:path>
              </a:pathLst>
            </a:custGeom>
            <a:solidFill>
              <a:srgbClr val="E8C8B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6" name="Freeform: Shape 305">
              <a:extLst>
                <a:ext uri="{FF2B5EF4-FFF2-40B4-BE49-F238E27FC236}">
                  <a16:creationId xmlns:a16="http://schemas.microsoft.com/office/drawing/2014/main" id="{D3A37BBE-93DE-488B-9F8B-60B2B598D3D6}"/>
                </a:ext>
              </a:extLst>
            </p:cNvPr>
            <p:cNvSpPr/>
            <p:nvPr/>
          </p:nvSpPr>
          <p:spPr>
            <a:xfrm>
              <a:off x="5987415" y="3279320"/>
              <a:ext cx="133350" cy="304800"/>
            </a:xfrm>
            <a:custGeom>
              <a:avLst/>
              <a:gdLst>
                <a:gd name="connsiteX0" fmla="*/ 71438 w 133350"/>
                <a:gd name="connsiteY0" fmla="*/ 16330 h 304800"/>
                <a:gd name="connsiteX1" fmla="*/ 125730 w 133350"/>
                <a:gd name="connsiteY1" fmla="*/ 14425 h 304800"/>
                <a:gd name="connsiteX2" fmla="*/ 111443 w 133350"/>
                <a:gd name="connsiteY2" fmla="*/ 184923 h 304800"/>
                <a:gd name="connsiteX3" fmla="*/ 49530 w 133350"/>
                <a:gd name="connsiteY3" fmla="*/ 306843 h 304800"/>
                <a:gd name="connsiteX4" fmla="*/ 0 w 133350"/>
                <a:gd name="connsiteY4" fmla="*/ 268743 h 304800"/>
                <a:gd name="connsiteX5" fmla="*/ 58102 w 133350"/>
                <a:gd name="connsiteY5" fmla="*/ 143013 h 304800"/>
                <a:gd name="connsiteX6" fmla="*/ 71438 w 133350"/>
                <a:gd name="connsiteY6" fmla="*/ 1633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304800">
                  <a:moveTo>
                    <a:pt x="71438" y="16330"/>
                  </a:moveTo>
                  <a:cubicBezTo>
                    <a:pt x="84773" y="-7482"/>
                    <a:pt x="108585" y="-2720"/>
                    <a:pt x="125730" y="14425"/>
                  </a:cubicBezTo>
                  <a:cubicBezTo>
                    <a:pt x="142875" y="31570"/>
                    <a:pt x="135255" y="126820"/>
                    <a:pt x="111443" y="184923"/>
                  </a:cubicBezTo>
                  <a:cubicBezTo>
                    <a:pt x="111443" y="184923"/>
                    <a:pt x="61913" y="302080"/>
                    <a:pt x="49530" y="306843"/>
                  </a:cubicBezTo>
                  <a:cubicBezTo>
                    <a:pt x="18098" y="283983"/>
                    <a:pt x="0" y="268743"/>
                    <a:pt x="0" y="268743"/>
                  </a:cubicBezTo>
                  <a:lnTo>
                    <a:pt x="58102" y="143013"/>
                  </a:lnTo>
                  <a:lnTo>
                    <a:pt x="71438" y="16330"/>
                  </a:ln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7" name="Freeform: Shape 306">
              <a:extLst>
                <a:ext uri="{FF2B5EF4-FFF2-40B4-BE49-F238E27FC236}">
                  <a16:creationId xmlns:a16="http://schemas.microsoft.com/office/drawing/2014/main" id="{893B286F-D8BA-4285-A336-BF7A7F42C2A9}"/>
                </a:ext>
              </a:extLst>
            </p:cNvPr>
            <p:cNvSpPr/>
            <p:nvPr/>
          </p:nvSpPr>
          <p:spPr>
            <a:xfrm>
              <a:off x="6001702" y="3281363"/>
              <a:ext cx="19050" cy="28575"/>
            </a:xfrm>
            <a:custGeom>
              <a:avLst/>
              <a:gdLst>
                <a:gd name="connsiteX0" fmla="*/ 10477 w 19050"/>
                <a:gd name="connsiteY0" fmla="*/ 0 h 28575"/>
                <a:gd name="connsiteX1" fmla="*/ 0 w 19050"/>
                <a:gd name="connsiteY1" fmla="*/ 19050 h 28575"/>
                <a:gd name="connsiteX2" fmla="*/ 14288 w 19050"/>
                <a:gd name="connsiteY2" fmla="*/ 36195 h 28575"/>
                <a:gd name="connsiteX3" fmla="*/ 20955 w 19050"/>
                <a:gd name="connsiteY3" fmla="*/ 14288 h 28575"/>
              </a:gdLst>
              <a:ahLst/>
              <a:cxnLst>
                <a:cxn ang="0">
                  <a:pos x="connsiteX0" y="connsiteY0"/>
                </a:cxn>
                <a:cxn ang="0">
                  <a:pos x="connsiteX1" y="connsiteY1"/>
                </a:cxn>
                <a:cxn ang="0">
                  <a:pos x="connsiteX2" y="connsiteY2"/>
                </a:cxn>
                <a:cxn ang="0">
                  <a:pos x="connsiteX3" y="connsiteY3"/>
                </a:cxn>
              </a:cxnLst>
              <a:rect l="l" t="t" r="r" b="b"/>
              <a:pathLst>
                <a:path w="19050" h="28575">
                  <a:moveTo>
                    <a:pt x="10477" y="0"/>
                  </a:moveTo>
                  <a:lnTo>
                    <a:pt x="0" y="19050"/>
                  </a:lnTo>
                  <a:lnTo>
                    <a:pt x="14288" y="36195"/>
                  </a:lnTo>
                  <a:lnTo>
                    <a:pt x="20955" y="14288"/>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8" name="Freeform: Shape 307">
              <a:extLst>
                <a:ext uri="{FF2B5EF4-FFF2-40B4-BE49-F238E27FC236}">
                  <a16:creationId xmlns:a16="http://schemas.microsoft.com/office/drawing/2014/main" id="{62FC59FC-087C-4FDA-AFAE-98B037E59660}"/>
                </a:ext>
              </a:extLst>
            </p:cNvPr>
            <p:cNvSpPr/>
            <p:nvPr/>
          </p:nvSpPr>
          <p:spPr>
            <a:xfrm>
              <a:off x="6012180" y="3229927"/>
              <a:ext cx="28575" cy="95250"/>
            </a:xfrm>
            <a:custGeom>
              <a:avLst/>
              <a:gdLst>
                <a:gd name="connsiteX0" fmla="*/ 34290 w 28575"/>
                <a:gd name="connsiteY0" fmla="*/ 8573 h 95250"/>
                <a:gd name="connsiteX1" fmla="*/ 25718 w 28575"/>
                <a:gd name="connsiteY1" fmla="*/ 0 h 95250"/>
                <a:gd name="connsiteX2" fmla="*/ 0 w 28575"/>
                <a:gd name="connsiteY2" fmla="*/ 77153 h 95250"/>
                <a:gd name="connsiteX3" fmla="*/ 17145 w 28575"/>
                <a:gd name="connsiteY3" fmla="*/ 99060 h 95250"/>
                <a:gd name="connsiteX4" fmla="*/ 34290 w 28575"/>
                <a:gd name="connsiteY4" fmla="*/ 857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0">
                  <a:moveTo>
                    <a:pt x="34290" y="8573"/>
                  </a:moveTo>
                  <a:lnTo>
                    <a:pt x="25718" y="0"/>
                  </a:lnTo>
                  <a:cubicBezTo>
                    <a:pt x="25718" y="0"/>
                    <a:pt x="0" y="75248"/>
                    <a:pt x="0" y="77153"/>
                  </a:cubicBezTo>
                  <a:cubicBezTo>
                    <a:pt x="0" y="79058"/>
                    <a:pt x="17145" y="99060"/>
                    <a:pt x="17145" y="99060"/>
                  </a:cubicBezTo>
                  <a:lnTo>
                    <a:pt x="34290" y="857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9" name="Freeform: Shape 308">
              <a:extLst>
                <a:ext uri="{FF2B5EF4-FFF2-40B4-BE49-F238E27FC236}">
                  <a16:creationId xmlns:a16="http://schemas.microsoft.com/office/drawing/2014/main" id="{973C2904-AAB3-433E-9D7F-3C8C8D288527}"/>
                </a:ext>
              </a:extLst>
            </p:cNvPr>
            <p:cNvSpPr/>
            <p:nvPr/>
          </p:nvSpPr>
          <p:spPr>
            <a:xfrm>
              <a:off x="6027240" y="3230880"/>
              <a:ext cx="28575" cy="161925"/>
            </a:xfrm>
            <a:custGeom>
              <a:avLst/>
              <a:gdLst>
                <a:gd name="connsiteX0" fmla="*/ 14468 w 28575"/>
                <a:gd name="connsiteY0" fmla="*/ 0 h 161925"/>
                <a:gd name="connsiteX1" fmla="*/ 35423 w 28575"/>
                <a:gd name="connsiteY1" fmla="*/ 9525 h 161925"/>
                <a:gd name="connsiteX2" fmla="*/ 18278 w 28575"/>
                <a:gd name="connsiteY2" fmla="*/ 85725 h 161925"/>
                <a:gd name="connsiteX3" fmla="*/ 4943 w 28575"/>
                <a:gd name="connsiteY3" fmla="*/ 99060 h 161925"/>
                <a:gd name="connsiteX4" fmla="*/ 17325 w 28575"/>
                <a:gd name="connsiteY4" fmla="*/ 108585 h 161925"/>
                <a:gd name="connsiteX5" fmla="*/ 14468 w 28575"/>
                <a:gd name="connsiteY5" fmla="*/ 171450 h 161925"/>
                <a:gd name="connsiteX6" fmla="*/ 181 w 28575"/>
                <a:gd name="connsiteY6" fmla="*/ 95250 h 161925"/>
                <a:gd name="connsiteX7" fmla="*/ 7800 w 28575"/>
                <a:gd name="connsiteY7" fmla="*/ 35243 h 161925"/>
                <a:gd name="connsiteX8" fmla="*/ 14468 w 28575"/>
                <a:gd name="connsiteY8"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161925">
                  <a:moveTo>
                    <a:pt x="14468" y="0"/>
                  </a:moveTo>
                  <a:lnTo>
                    <a:pt x="35423" y="9525"/>
                  </a:lnTo>
                  <a:cubicBezTo>
                    <a:pt x="35423" y="9525"/>
                    <a:pt x="22088" y="66675"/>
                    <a:pt x="18278" y="85725"/>
                  </a:cubicBezTo>
                  <a:cubicBezTo>
                    <a:pt x="14468" y="89535"/>
                    <a:pt x="4943" y="99060"/>
                    <a:pt x="4943" y="99060"/>
                  </a:cubicBezTo>
                  <a:lnTo>
                    <a:pt x="17325" y="108585"/>
                  </a:lnTo>
                  <a:lnTo>
                    <a:pt x="14468" y="171450"/>
                  </a:lnTo>
                  <a:cubicBezTo>
                    <a:pt x="14468" y="171450"/>
                    <a:pt x="181" y="111443"/>
                    <a:pt x="181" y="95250"/>
                  </a:cubicBezTo>
                  <a:cubicBezTo>
                    <a:pt x="-772" y="76200"/>
                    <a:pt x="2085" y="58102"/>
                    <a:pt x="7800" y="35243"/>
                  </a:cubicBezTo>
                  <a:cubicBezTo>
                    <a:pt x="13515" y="13335"/>
                    <a:pt x="14468" y="0"/>
                    <a:pt x="14468" y="0"/>
                  </a:cubicBezTo>
                  <a:close/>
                </a:path>
              </a:pathLst>
            </a:custGeom>
            <a:solidFill>
              <a:srgbClr val="2B2B2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0" name="Freeform: Shape 309">
              <a:extLst>
                <a:ext uri="{FF2B5EF4-FFF2-40B4-BE49-F238E27FC236}">
                  <a16:creationId xmlns:a16="http://schemas.microsoft.com/office/drawing/2014/main" id="{53B509E6-AFCE-49ED-8009-CA0A3A1014EA}"/>
                </a:ext>
              </a:extLst>
            </p:cNvPr>
            <p:cNvSpPr/>
            <p:nvPr/>
          </p:nvSpPr>
          <p:spPr>
            <a:xfrm>
              <a:off x="6723697" y="3163252"/>
              <a:ext cx="9525" cy="695325"/>
            </a:xfrm>
            <a:custGeom>
              <a:avLst/>
              <a:gdLst>
                <a:gd name="connsiteX0" fmla="*/ 15240 w 9525"/>
                <a:gd name="connsiteY0" fmla="*/ 687705 h 695325"/>
                <a:gd name="connsiteX1" fmla="*/ 7620 w 9525"/>
                <a:gd name="connsiteY1" fmla="*/ 695325 h 695325"/>
                <a:gd name="connsiteX2" fmla="*/ 7620 w 9525"/>
                <a:gd name="connsiteY2" fmla="*/ 695325 h 695325"/>
                <a:gd name="connsiteX3" fmla="*/ 0 w 9525"/>
                <a:gd name="connsiteY3" fmla="*/ 687705 h 695325"/>
                <a:gd name="connsiteX4" fmla="*/ 0 w 9525"/>
                <a:gd name="connsiteY4" fmla="*/ 7620 h 695325"/>
                <a:gd name="connsiteX5" fmla="*/ 7620 w 9525"/>
                <a:gd name="connsiteY5" fmla="*/ 0 h 695325"/>
                <a:gd name="connsiteX6" fmla="*/ 7620 w 9525"/>
                <a:gd name="connsiteY6" fmla="*/ 0 h 695325"/>
                <a:gd name="connsiteX7" fmla="*/ 15240 w 9525"/>
                <a:gd name="connsiteY7" fmla="*/ 7620 h 695325"/>
                <a:gd name="connsiteX8" fmla="*/ 15240 w 9525"/>
                <a:gd name="connsiteY8" fmla="*/ 68770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695325">
                  <a:moveTo>
                    <a:pt x="15240" y="687705"/>
                  </a:moveTo>
                  <a:cubicBezTo>
                    <a:pt x="15240" y="691515"/>
                    <a:pt x="12383" y="695325"/>
                    <a:pt x="7620" y="695325"/>
                  </a:cubicBezTo>
                  <a:lnTo>
                    <a:pt x="7620" y="695325"/>
                  </a:lnTo>
                  <a:cubicBezTo>
                    <a:pt x="3810" y="695325"/>
                    <a:pt x="0" y="692468"/>
                    <a:pt x="0" y="687705"/>
                  </a:cubicBezTo>
                  <a:lnTo>
                    <a:pt x="0" y="7620"/>
                  </a:lnTo>
                  <a:cubicBezTo>
                    <a:pt x="0" y="3810"/>
                    <a:pt x="2858" y="0"/>
                    <a:pt x="7620" y="0"/>
                  </a:cubicBezTo>
                  <a:lnTo>
                    <a:pt x="7620" y="0"/>
                  </a:lnTo>
                  <a:cubicBezTo>
                    <a:pt x="11430" y="0"/>
                    <a:pt x="15240" y="2858"/>
                    <a:pt x="15240" y="7620"/>
                  </a:cubicBezTo>
                  <a:lnTo>
                    <a:pt x="15240" y="687705"/>
                  </a:ln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1" name="Freeform: Shape 310">
              <a:extLst>
                <a:ext uri="{FF2B5EF4-FFF2-40B4-BE49-F238E27FC236}">
                  <a16:creationId xmlns:a16="http://schemas.microsoft.com/office/drawing/2014/main" id="{34E2406C-A02A-4DF2-A09D-B84C79D6FD43}"/>
                </a:ext>
              </a:extLst>
            </p:cNvPr>
            <p:cNvSpPr/>
            <p:nvPr/>
          </p:nvSpPr>
          <p:spPr>
            <a:xfrm>
              <a:off x="6458155" y="3281568"/>
              <a:ext cx="266700" cy="638175"/>
            </a:xfrm>
            <a:custGeom>
              <a:avLst/>
              <a:gdLst>
                <a:gd name="connsiteX0" fmla="*/ 14082 w 266700"/>
                <a:gd name="connsiteY0" fmla="*/ 640827 h 638175"/>
                <a:gd name="connsiteX1" fmla="*/ 4557 w 266700"/>
                <a:gd name="connsiteY1" fmla="*/ 644637 h 638175"/>
                <a:gd name="connsiteX2" fmla="*/ 4557 w 266700"/>
                <a:gd name="connsiteY2" fmla="*/ 644637 h 638175"/>
                <a:gd name="connsiteX3" fmla="*/ 747 w 266700"/>
                <a:gd name="connsiteY3" fmla="*/ 635112 h 638175"/>
                <a:gd name="connsiteX4" fmla="*/ 256970 w 266700"/>
                <a:gd name="connsiteY4" fmla="*/ 4557 h 638175"/>
                <a:gd name="connsiteX5" fmla="*/ 266495 w 266700"/>
                <a:gd name="connsiteY5" fmla="*/ 747 h 638175"/>
                <a:gd name="connsiteX6" fmla="*/ 266495 w 266700"/>
                <a:gd name="connsiteY6" fmla="*/ 747 h 638175"/>
                <a:gd name="connsiteX7" fmla="*/ 270305 w 266700"/>
                <a:gd name="connsiteY7" fmla="*/ 10272 h 638175"/>
                <a:gd name="connsiteX8" fmla="*/ 14082 w 266700"/>
                <a:gd name="connsiteY8" fmla="*/ 640827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638175">
                  <a:moveTo>
                    <a:pt x="14082" y="640827"/>
                  </a:moveTo>
                  <a:cubicBezTo>
                    <a:pt x="12177" y="644637"/>
                    <a:pt x="8367" y="646542"/>
                    <a:pt x="4557" y="644637"/>
                  </a:cubicBezTo>
                  <a:lnTo>
                    <a:pt x="4557" y="644637"/>
                  </a:lnTo>
                  <a:cubicBezTo>
                    <a:pt x="747" y="642732"/>
                    <a:pt x="-1158" y="638922"/>
                    <a:pt x="747" y="635112"/>
                  </a:cubicBezTo>
                  <a:lnTo>
                    <a:pt x="256970" y="4557"/>
                  </a:lnTo>
                  <a:cubicBezTo>
                    <a:pt x="258875" y="747"/>
                    <a:pt x="262685" y="-1158"/>
                    <a:pt x="266495" y="747"/>
                  </a:cubicBezTo>
                  <a:lnTo>
                    <a:pt x="266495" y="747"/>
                  </a:lnTo>
                  <a:cubicBezTo>
                    <a:pt x="270305" y="2652"/>
                    <a:pt x="272210" y="6462"/>
                    <a:pt x="270305" y="10272"/>
                  </a:cubicBezTo>
                  <a:lnTo>
                    <a:pt x="14082" y="640827"/>
                  </a:ln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2" name="Freeform: Shape 311">
              <a:extLst>
                <a:ext uri="{FF2B5EF4-FFF2-40B4-BE49-F238E27FC236}">
                  <a16:creationId xmlns:a16="http://schemas.microsoft.com/office/drawing/2014/main" id="{71B1A75D-0AD9-47B8-AE7B-2517778D9C62}"/>
                </a:ext>
              </a:extLst>
            </p:cNvPr>
            <p:cNvSpPr/>
            <p:nvPr/>
          </p:nvSpPr>
          <p:spPr>
            <a:xfrm>
              <a:off x="6714378" y="3281568"/>
              <a:ext cx="266700" cy="638175"/>
            </a:xfrm>
            <a:custGeom>
              <a:avLst/>
              <a:gdLst>
                <a:gd name="connsiteX0" fmla="*/ 256017 w 266700"/>
                <a:gd name="connsiteY0" fmla="*/ 640827 h 638175"/>
                <a:gd name="connsiteX1" fmla="*/ 265542 w 266700"/>
                <a:gd name="connsiteY1" fmla="*/ 644637 h 638175"/>
                <a:gd name="connsiteX2" fmla="*/ 265542 w 266700"/>
                <a:gd name="connsiteY2" fmla="*/ 644637 h 638175"/>
                <a:gd name="connsiteX3" fmla="*/ 269352 w 266700"/>
                <a:gd name="connsiteY3" fmla="*/ 635112 h 638175"/>
                <a:gd name="connsiteX4" fmla="*/ 14082 w 266700"/>
                <a:gd name="connsiteY4" fmla="*/ 4557 h 638175"/>
                <a:gd name="connsiteX5" fmla="*/ 4557 w 266700"/>
                <a:gd name="connsiteY5" fmla="*/ 747 h 638175"/>
                <a:gd name="connsiteX6" fmla="*/ 4557 w 266700"/>
                <a:gd name="connsiteY6" fmla="*/ 747 h 638175"/>
                <a:gd name="connsiteX7" fmla="*/ 747 w 266700"/>
                <a:gd name="connsiteY7" fmla="*/ 10272 h 638175"/>
                <a:gd name="connsiteX8" fmla="*/ 256017 w 266700"/>
                <a:gd name="connsiteY8" fmla="*/ 640827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638175">
                  <a:moveTo>
                    <a:pt x="256017" y="640827"/>
                  </a:moveTo>
                  <a:cubicBezTo>
                    <a:pt x="257922" y="644637"/>
                    <a:pt x="261732" y="646542"/>
                    <a:pt x="265542" y="644637"/>
                  </a:cubicBezTo>
                  <a:lnTo>
                    <a:pt x="265542" y="644637"/>
                  </a:lnTo>
                  <a:cubicBezTo>
                    <a:pt x="269352" y="642732"/>
                    <a:pt x="271257" y="638922"/>
                    <a:pt x="269352" y="635112"/>
                  </a:cubicBezTo>
                  <a:lnTo>
                    <a:pt x="14082" y="4557"/>
                  </a:lnTo>
                  <a:cubicBezTo>
                    <a:pt x="12177" y="747"/>
                    <a:pt x="8367" y="-1158"/>
                    <a:pt x="4557" y="747"/>
                  </a:cubicBezTo>
                  <a:lnTo>
                    <a:pt x="4557" y="747"/>
                  </a:lnTo>
                  <a:cubicBezTo>
                    <a:pt x="747" y="2652"/>
                    <a:pt x="-1158" y="6462"/>
                    <a:pt x="747" y="10272"/>
                  </a:cubicBezTo>
                  <a:lnTo>
                    <a:pt x="256017" y="640827"/>
                  </a:ln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3" name="Freeform: Shape 312">
              <a:extLst>
                <a:ext uri="{FF2B5EF4-FFF2-40B4-BE49-F238E27FC236}">
                  <a16:creationId xmlns:a16="http://schemas.microsoft.com/office/drawing/2014/main" id="{A328447F-678D-45F9-B2FE-BCCA8F93379D}"/>
                </a:ext>
              </a:extLst>
            </p:cNvPr>
            <p:cNvSpPr/>
            <p:nvPr/>
          </p:nvSpPr>
          <p:spPr>
            <a:xfrm>
              <a:off x="6375083" y="3011805"/>
              <a:ext cx="704850" cy="542925"/>
            </a:xfrm>
            <a:custGeom>
              <a:avLst/>
              <a:gdLst>
                <a:gd name="connsiteX0" fmla="*/ 0 w 704850"/>
                <a:gd name="connsiteY0" fmla="*/ 0 h 542925"/>
                <a:gd name="connsiteX1" fmla="*/ 705803 w 704850"/>
                <a:gd name="connsiteY1" fmla="*/ 0 h 542925"/>
                <a:gd name="connsiteX2" fmla="*/ 705803 w 704850"/>
                <a:gd name="connsiteY2" fmla="*/ 544830 h 542925"/>
                <a:gd name="connsiteX3" fmla="*/ 0 w 704850"/>
                <a:gd name="connsiteY3" fmla="*/ 544830 h 542925"/>
              </a:gdLst>
              <a:ahLst/>
              <a:cxnLst>
                <a:cxn ang="0">
                  <a:pos x="connsiteX0" y="connsiteY0"/>
                </a:cxn>
                <a:cxn ang="0">
                  <a:pos x="connsiteX1" y="connsiteY1"/>
                </a:cxn>
                <a:cxn ang="0">
                  <a:pos x="connsiteX2" y="connsiteY2"/>
                </a:cxn>
                <a:cxn ang="0">
                  <a:pos x="connsiteX3" y="connsiteY3"/>
                </a:cxn>
              </a:cxnLst>
              <a:rect l="l" t="t" r="r" b="b"/>
              <a:pathLst>
                <a:path w="704850" h="542925">
                  <a:moveTo>
                    <a:pt x="0" y="0"/>
                  </a:moveTo>
                  <a:lnTo>
                    <a:pt x="705803" y="0"/>
                  </a:lnTo>
                  <a:lnTo>
                    <a:pt x="705803" y="544830"/>
                  </a:lnTo>
                  <a:lnTo>
                    <a:pt x="0" y="54483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4" name="Freeform: Shape 313">
              <a:extLst>
                <a:ext uri="{FF2B5EF4-FFF2-40B4-BE49-F238E27FC236}">
                  <a16:creationId xmlns:a16="http://schemas.microsoft.com/office/drawing/2014/main" id="{CEAC6F37-0FCA-44DC-835D-E5FF6A7E98D5}"/>
                </a:ext>
              </a:extLst>
            </p:cNvPr>
            <p:cNvSpPr/>
            <p:nvPr/>
          </p:nvSpPr>
          <p:spPr>
            <a:xfrm>
              <a:off x="6356033" y="2987993"/>
              <a:ext cx="742950" cy="19050"/>
            </a:xfrm>
            <a:custGeom>
              <a:avLst/>
              <a:gdLst>
                <a:gd name="connsiteX0" fmla="*/ 0 w 742950"/>
                <a:gd name="connsiteY0" fmla="*/ 0 h 19050"/>
                <a:gd name="connsiteX1" fmla="*/ 743903 w 742950"/>
                <a:gd name="connsiteY1" fmla="*/ 0 h 19050"/>
                <a:gd name="connsiteX2" fmla="*/ 743903 w 742950"/>
                <a:gd name="connsiteY2" fmla="*/ 23813 h 19050"/>
                <a:gd name="connsiteX3" fmla="*/ 0 w 742950"/>
                <a:gd name="connsiteY3" fmla="*/ 23813 h 19050"/>
              </a:gdLst>
              <a:ahLst/>
              <a:cxnLst>
                <a:cxn ang="0">
                  <a:pos x="connsiteX0" y="connsiteY0"/>
                </a:cxn>
                <a:cxn ang="0">
                  <a:pos x="connsiteX1" y="connsiteY1"/>
                </a:cxn>
                <a:cxn ang="0">
                  <a:pos x="connsiteX2" y="connsiteY2"/>
                </a:cxn>
                <a:cxn ang="0">
                  <a:pos x="connsiteX3" y="connsiteY3"/>
                </a:cxn>
              </a:cxnLst>
              <a:rect l="l" t="t" r="r" b="b"/>
              <a:pathLst>
                <a:path w="742950" h="19050">
                  <a:moveTo>
                    <a:pt x="0" y="0"/>
                  </a:moveTo>
                  <a:lnTo>
                    <a:pt x="743903" y="0"/>
                  </a:lnTo>
                  <a:lnTo>
                    <a:pt x="743903" y="23813"/>
                  </a:lnTo>
                  <a:lnTo>
                    <a:pt x="0" y="23813"/>
                  </a:ln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5" name="Freeform: Shape 314">
              <a:extLst>
                <a:ext uri="{FF2B5EF4-FFF2-40B4-BE49-F238E27FC236}">
                  <a16:creationId xmlns:a16="http://schemas.microsoft.com/office/drawing/2014/main" id="{B0C61669-1856-4D7B-94E8-C4B456F4AE5D}"/>
                </a:ext>
              </a:extLst>
            </p:cNvPr>
            <p:cNvSpPr/>
            <p:nvPr/>
          </p:nvSpPr>
          <p:spPr>
            <a:xfrm>
              <a:off x="6356033" y="3547110"/>
              <a:ext cx="742950" cy="19050"/>
            </a:xfrm>
            <a:custGeom>
              <a:avLst/>
              <a:gdLst>
                <a:gd name="connsiteX0" fmla="*/ 0 w 742950"/>
                <a:gd name="connsiteY0" fmla="*/ 0 h 19050"/>
                <a:gd name="connsiteX1" fmla="*/ 743903 w 742950"/>
                <a:gd name="connsiteY1" fmla="*/ 0 h 19050"/>
                <a:gd name="connsiteX2" fmla="*/ 743903 w 742950"/>
                <a:gd name="connsiteY2" fmla="*/ 23813 h 19050"/>
                <a:gd name="connsiteX3" fmla="*/ 0 w 742950"/>
                <a:gd name="connsiteY3" fmla="*/ 23813 h 19050"/>
              </a:gdLst>
              <a:ahLst/>
              <a:cxnLst>
                <a:cxn ang="0">
                  <a:pos x="connsiteX0" y="connsiteY0"/>
                </a:cxn>
                <a:cxn ang="0">
                  <a:pos x="connsiteX1" y="connsiteY1"/>
                </a:cxn>
                <a:cxn ang="0">
                  <a:pos x="connsiteX2" y="connsiteY2"/>
                </a:cxn>
                <a:cxn ang="0">
                  <a:pos x="connsiteX3" y="connsiteY3"/>
                </a:cxn>
              </a:cxnLst>
              <a:rect l="l" t="t" r="r" b="b"/>
              <a:pathLst>
                <a:path w="742950" h="19050">
                  <a:moveTo>
                    <a:pt x="0" y="0"/>
                  </a:moveTo>
                  <a:lnTo>
                    <a:pt x="743903" y="0"/>
                  </a:lnTo>
                  <a:lnTo>
                    <a:pt x="743903" y="23813"/>
                  </a:lnTo>
                  <a:lnTo>
                    <a:pt x="0" y="23813"/>
                  </a:ln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6" name="Freeform: Shape 315">
              <a:extLst>
                <a:ext uri="{FF2B5EF4-FFF2-40B4-BE49-F238E27FC236}">
                  <a16:creationId xmlns:a16="http://schemas.microsoft.com/office/drawing/2014/main" id="{078A705E-BE74-4E11-AA66-0A11876EA37C}"/>
                </a:ext>
              </a:extLst>
            </p:cNvPr>
            <p:cNvSpPr/>
            <p:nvPr/>
          </p:nvSpPr>
          <p:spPr>
            <a:xfrm>
              <a:off x="6836092" y="3069907"/>
              <a:ext cx="180975" cy="180975"/>
            </a:xfrm>
            <a:custGeom>
              <a:avLst/>
              <a:gdLst>
                <a:gd name="connsiteX0" fmla="*/ 3810 w 180975"/>
                <a:gd name="connsiteY0" fmla="*/ 180023 h 180975"/>
                <a:gd name="connsiteX1" fmla="*/ 3810 w 180975"/>
                <a:gd name="connsiteY1" fmla="*/ 0 h 180975"/>
                <a:gd name="connsiteX2" fmla="*/ 0 w 180975"/>
                <a:gd name="connsiteY2" fmla="*/ 0 h 180975"/>
                <a:gd name="connsiteX3" fmla="*/ 0 w 180975"/>
                <a:gd name="connsiteY3" fmla="*/ 186690 h 180975"/>
                <a:gd name="connsiteX4" fmla="*/ 186690 w 180975"/>
                <a:gd name="connsiteY4" fmla="*/ 186690 h 180975"/>
                <a:gd name="connsiteX5" fmla="*/ 186690 w 180975"/>
                <a:gd name="connsiteY5" fmla="*/ 18002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80975">
                  <a:moveTo>
                    <a:pt x="3810" y="180023"/>
                  </a:moveTo>
                  <a:lnTo>
                    <a:pt x="3810" y="0"/>
                  </a:lnTo>
                  <a:lnTo>
                    <a:pt x="0" y="0"/>
                  </a:lnTo>
                  <a:lnTo>
                    <a:pt x="0" y="186690"/>
                  </a:lnTo>
                  <a:lnTo>
                    <a:pt x="186690" y="186690"/>
                  </a:lnTo>
                  <a:lnTo>
                    <a:pt x="186690" y="180023"/>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7" name="Freeform: Shape 316">
              <a:extLst>
                <a:ext uri="{FF2B5EF4-FFF2-40B4-BE49-F238E27FC236}">
                  <a16:creationId xmlns:a16="http://schemas.microsoft.com/office/drawing/2014/main" id="{32CD2E62-DEF1-4100-95C3-7340FD32E2C7}"/>
                </a:ext>
              </a:extLst>
            </p:cNvPr>
            <p:cNvSpPr/>
            <p:nvPr/>
          </p:nvSpPr>
          <p:spPr>
            <a:xfrm>
              <a:off x="6860858" y="3133725"/>
              <a:ext cx="133350" cy="85725"/>
            </a:xfrm>
            <a:custGeom>
              <a:avLst/>
              <a:gdLst>
                <a:gd name="connsiteX0" fmla="*/ 139065 w 133350"/>
                <a:gd name="connsiteY0" fmla="*/ 0 h 85725"/>
                <a:gd name="connsiteX1" fmla="*/ 115252 w 133350"/>
                <a:gd name="connsiteY1" fmla="*/ 2857 h 85725"/>
                <a:gd name="connsiteX2" fmla="*/ 121920 w 133350"/>
                <a:gd name="connsiteY2" fmla="*/ 9525 h 85725"/>
                <a:gd name="connsiteX3" fmla="*/ 75247 w 133350"/>
                <a:gd name="connsiteY3" fmla="*/ 49530 h 85725"/>
                <a:gd name="connsiteX4" fmla="*/ 50483 w 133350"/>
                <a:gd name="connsiteY4" fmla="*/ 37148 h 85725"/>
                <a:gd name="connsiteX5" fmla="*/ 0 w 133350"/>
                <a:gd name="connsiteY5" fmla="*/ 80010 h 85725"/>
                <a:gd name="connsiteX6" fmla="*/ 0 w 133350"/>
                <a:gd name="connsiteY6" fmla="*/ 94298 h 85725"/>
                <a:gd name="connsiteX7" fmla="*/ 52388 w 133350"/>
                <a:gd name="connsiteY7" fmla="*/ 50482 h 85725"/>
                <a:gd name="connsiteX8" fmla="*/ 77152 w 133350"/>
                <a:gd name="connsiteY8" fmla="*/ 62865 h 85725"/>
                <a:gd name="connsiteX9" fmla="*/ 128588 w 133350"/>
                <a:gd name="connsiteY9" fmla="*/ 17145 h 85725"/>
                <a:gd name="connsiteX10" fmla="*/ 135255 w 133350"/>
                <a:gd name="connsiteY10" fmla="*/ 2381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85725">
                  <a:moveTo>
                    <a:pt x="139065" y="0"/>
                  </a:moveTo>
                  <a:lnTo>
                    <a:pt x="115252" y="2857"/>
                  </a:lnTo>
                  <a:lnTo>
                    <a:pt x="121920" y="9525"/>
                  </a:lnTo>
                  <a:lnTo>
                    <a:pt x="75247" y="49530"/>
                  </a:lnTo>
                  <a:lnTo>
                    <a:pt x="50483" y="37148"/>
                  </a:lnTo>
                  <a:lnTo>
                    <a:pt x="0" y="80010"/>
                  </a:lnTo>
                  <a:lnTo>
                    <a:pt x="0" y="94298"/>
                  </a:lnTo>
                  <a:lnTo>
                    <a:pt x="52388" y="50482"/>
                  </a:lnTo>
                  <a:lnTo>
                    <a:pt x="77152" y="62865"/>
                  </a:lnTo>
                  <a:lnTo>
                    <a:pt x="128588" y="17145"/>
                  </a:lnTo>
                  <a:lnTo>
                    <a:pt x="135255" y="23813"/>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8" name="Freeform: Shape 317">
              <a:extLst>
                <a:ext uri="{FF2B5EF4-FFF2-40B4-BE49-F238E27FC236}">
                  <a16:creationId xmlns:a16="http://schemas.microsoft.com/office/drawing/2014/main" id="{9C5BACC2-0148-4687-BCFD-DE2C3709F8B7}"/>
                </a:ext>
              </a:extLst>
            </p:cNvPr>
            <p:cNvSpPr/>
            <p:nvPr/>
          </p:nvSpPr>
          <p:spPr>
            <a:xfrm>
              <a:off x="6860858" y="3080385"/>
              <a:ext cx="152400" cy="123825"/>
            </a:xfrm>
            <a:custGeom>
              <a:avLst/>
              <a:gdLst>
                <a:gd name="connsiteX0" fmla="*/ 0 w 152400"/>
                <a:gd name="connsiteY0" fmla="*/ 114300 h 123825"/>
                <a:gd name="connsiteX1" fmla="*/ 32385 w 152400"/>
                <a:gd name="connsiteY1" fmla="*/ 49530 h 123825"/>
                <a:gd name="connsiteX2" fmla="*/ 35242 w 152400"/>
                <a:gd name="connsiteY2" fmla="*/ 48577 h 123825"/>
                <a:gd name="connsiteX3" fmla="*/ 35242 w 152400"/>
                <a:gd name="connsiteY3" fmla="*/ 48577 h 123825"/>
                <a:gd name="connsiteX4" fmla="*/ 70485 w 152400"/>
                <a:gd name="connsiteY4" fmla="*/ 61913 h 123825"/>
                <a:gd name="connsiteX5" fmla="*/ 84772 w 152400"/>
                <a:gd name="connsiteY5" fmla="*/ 57150 h 123825"/>
                <a:gd name="connsiteX6" fmla="*/ 98108 w 152400"/>
                <a:gd name="connsiteY6" fmla="*/ 1905 h 123825"/>
                <a:gd name="connsiteX7" fmla="*/ 100013 w 152400"/>
                <a:gd name="connsiteY7" fmla="*/ 0 h 123825"/>
                <a:gd name="connsiteX8" fmla="*/ 100013 w 152400"/>
                <a:gd name="connsiteY8" fmla="*/ 0 h 123825"/>
                <a:gd name="connsiteX9" fmla="*/ 101917 w 152400"/>
                <a:gd name="connsiteY9" fmla="*/ 952 h 123825"/>
                <a:gd name="connsiteX10" fmla="*/ 101917 w 152400"/>
                <a:gd name="connsiteY10" fmla="*/ 952 h 123825"/>
                <a:gd name="connsiteX11" fmla="*/ 121920 w 152400"/>
                <a:gd name="connsiteY11" fmla="*/ 26670 h 123825"/>
                <a:gd name="connsiteX12" fmla="*/ 150495 w 152400"/>
                <a:gd name="connsiteY12" fmla="*/ 16192 h 123825"/>
                <a:gd name="connsiteX13" fmla="*/ 152400 w 152400"/>
                <a:gd name="connsiteY13" fmla="*/ 20002 h 123825"/>
                <a:gd name="connsiteX14" fmla="*/ 121920 w 152400"/>
                <a:gd name="connsiteY14" fmla="*/ 30480 h 123825"/>
                <a:gd name="connsiteX15" fmla="*/ 119063 w 152400"/>
                <a:gd name="connsiteY15" fmla="*/ 29527 h 123825"/>
                <a:gd name="connsiteX16" fmla="*/ 119063 w 152400"/>
                <a:gd name="connsiteY16" fmla="*/ 29527 h 123825"/>
                <a:gd name="connsiteX17" fmla="*/ 100965 w 152400"/>
                <a:gd name="connsiteY17" fmla="*/ 5715 h 123825"/>
                <a:gd name="connsiteX18" fmla="*/ 88583 w 152400"/>
                <a:gd name="connsiteY18" fmla="*/ 58102 h 123825"/>
                <a:gd name="connsiteX19" fmla="*/ 87630 w 152400"/>
                <a:gd name="connsiteY19" fmla="*/ 60007 h 123825"/>
                <a:gd name="connsiteX20" fmla="*/ 87630 w 152400"/>
                <a:gd name="connsiteY20" fmla="*/ 60007 h 123825"/>
                <a:gd name="connsiteX21" fmla="*/ 71438 w 152400"/>
                <a:gd name="connsiteY21" fmla="*/ 65722 h 123825"/>
                <a:gd name="connsiteX22" fmla="*/ 69533 w 152400"/>
                <a:gd name="connsiteY22" fmla="*/ 65722 h 123825"/>
                <a:gd name="connsiteX23" fmla="*/ 69533 w 152400"/>
                <a:gd name="connsiteY23" fmla="*/ 65722 h 123825"/>
                <a:gd name="connsiteX24" fmla="*/ 35242 w 152400"/>
                <a:gd name="connsiteY24" fmla="*/ 53340 h 123825"/>
                <a:gd name="connsiteX25" fmla="*/ 0 w 152400"/>
                <a:gd name="connsiteY25" fmla="*/ 123825 h 123825"/>
                <a:gd name="connsiteX26" fmla="*/ 0 w 152400"/>
                <a:gd name="connsiteY26" fmla="*/ 11430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00" h="123825">
                  <a:moveTo>
                    <a:pt x="0" y="114300"/>
                  </a:moveTo>
                  <a:lnTo>
                    <a:pt x="32385" y="49530"/>
                  </a:lnTo>
                  <a:cubicBezTo>
                    <a:pt x="33338" y="48577"/>
                    <a:pt x="34290" y="47625"/>
                    <a:pt x="35242" y="48577"/>
                  </a:cubicBezTo>
                  <a:lnTo>
                    <a:pt x="35242" y="48577"/>
                  </a:lnTo>
                  <a:lnTo>
                    <a:pt x="70485" y="61913"/>
                  </a:lnTo>
                  <a:lnTo>
                    <a:pt x="84772" y="57150"/>
                  </a:lnTo>
                  <a:lnTo>
                    <a:pt x="98108" y="1905"/>
                  </a:lnTo>
                  <a:cubicBezTo>
                    <a:pt x="98108" y="952"/>
                    <a:pt x="99060" y="952"/>
                    <a:pt x="100013" y="0"/>
                  </a:cubicBezTo>
                  <a:lnTo>
                    <a:pt x="100013" y="0"/>
                  </a:lnTo>
                  <a:cubicBezTo>
                    <a:pt x="100965" y="0"/>
                    <a:pt x="101917" y="0"/>
                    <a:pt x="101917" y="952"/>
                  </a:cubicBezTo>
                  <a:lnTo>
                    <a:pt x="101917" y="952"/>
                  </a:lnTo>
                  <a:lnTo>
                    <a:pt x="121920" y="26670"/>
                  </a:lnTo>
                  <a:lnTo>
                    <a:pt x="150495" y="16192"/>
                  </a:lnTo>
                  <a:lnTo>
                    <a:pt x="152400" y="20002"/>
                  </a:lnTo>
                  <a:lnTo>
                    <a:pt x="121920" y="30480"/>
                  </a:lnTo>
                  <a:cubicBezTo>
                    <a:pt x="120967" y="30480"/>
                    <a:pt x="120015" y="30480"/>
                    <a:pt x="119063" y="29527"/>
                  </a:cubicBezTo>
                  <a:lnTo>
                    <a:pt x="119063" y="29527"/>
                  </a:lnTo>
                  <a:lnTo>
                    <a:pt x="100965" y="5715"/>
                  </a:lnTo>
                  <a:lnTo>
                    <a:pt x="88583" y="58102"/>
                  </a:lnTo>
                  <a:cubicBezTo>
                    <a:pt x="88583" y="59055"/>
                    <a:pt x="87630" y="59055"/>
                    <a:pt x="87630" y="60007"/>
                  </a:cubicBezTo>
                  <a:lnTo>
                    <a:pt x="87630" y="60007"/>
                  </a:lnTo>
                  <a:lnTo>
                    <a:pt x="71438" y="65722"/>
                  </a:lnTo>
                  <a:cubicBezTo>
                    <a:pt x="71438" y="65722"/>
                    <a:pt x="70485" y="65722"/>
                    <a:pt x="69533" y="65722"/>
                  </a:cubicBezTo>
                  <a:lnTo>
                    <a:pt x="69533" y="65722"/>
                  </a:lnTo>
                  <a:lnTo>
                    <a:pt x="35242" y="53340"/>
                  </a:lnTo>
                  <a:lnTo>
                    <a:pt x="0" y="123825"/>
                  </a:lnTo>
                  <a:lnTo>
                    <a:pt x="0" y="114300"/>
                  </a:ln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9" name="Freeform: Shape 318">
              <a:extLst>
                <a:ext uri="{FF2B5EF4-FFF2-40B4-BE49-F238E27FC236}">
                  <a16:creationId xmlns:a16="http://schemas.microsoft.com/office/drawing/2014/main" id="{E1CE7BFA-C580-46BA-B3FA-9F125FF8503F}"/>
                </a:ext>
              </a:extLst>
            </p:cNvPr>
            <p:cNvSpPr/>
            <p:nvPr/>
          </p:nvSpPr>
          <p:spPr>
            <a:xfrm>
              <a:off x="7008495" y="3093720"/>
              <a:ext cx="9525" cy="9525"/>
            </a:xfrm>
            <a:custGeom>
              <a:avLst/>
              <a:gdLst>
                <a:gd name="connsiteX0" fmla="*/ 7620 w 9525"/>
                <a:gd name="connsiteY0" fmla="*/ 12382 h 9525"/>
                <a:gd name="connsiteX1" fmla="*/ 12383 w 9525"/>
                <a:gd name="connsiteY1" fmla="*/ 953 h 9525"/>
                <a:gd name="connsiteX2" fmla="*/ 12383 w 9525"/>
                <a:gd name="connsiteY2" fmla="*/ 953 h 9525"/>
                <a:gd name="connsiteX3" fmla="*/ 12383 w 9525"/>
                <a:gd name="connsiteY3" fmla="*/ 953 h 9525"/>
                <a:gd name="connsiteX4" fmla="*/ 952 w 9525"/>
                <a:gd name="connsiteY4" fmla="*/ 0 h 9525"/>
                <a:gd name="connsiteX5" fmla="*/ 0 w 9525"/>
                <a:gd name="connsiteY5" fmla="*/ 0 h 9525"/>
                <a:gd name="connsiteX6" fmla="*/ 0 w 9525"/>
                <a:gd name="connsiteY6" fmla="*/ 953 h 9525"/>
                <a:gd name="connsiteX7" fmla="*/ 6667 w 9525"/>
                <a:gd name="connsiteY7" fmla="*/ 13335 h 9525"/>
                <a:gd name="connsiteX8" fmla="*/ 7620 w 9525"/>
                <a:gd name="connsiteY8" fmla="*/ 12382 h 9525"/>
                <a:gd name="connsiteX9" fmla="*/ 7620 w 9525"/>
                <a:gd name="connsiteY9"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 h="9525">
                  <a:moveTo>
                    <a:pt x="7620" y="12382"/>
                  </a:moveTo>
                  <a:lnTo>
                    <a:pt x="12383" y="953"/>
                  </a:lnTo>
                  <a:cubicBezTo>
                    <a:pt x="12383" y="953"/>
                    <a:pt x="12383" y="953"/>
                    <a:pt x="12383" y="953"/>
                  </a:cubicBezTo>
                  <a:cubicBezTo>
                    <a:pt x="12383" y="953"/>
                    <a:pt x="12383" y="953"/>
                    <a:pt x="12383" y="953"/>
                  </a:cubicBezTo>
                  <a:lnTo>
                    <a:pt x="952" y="0"/>
                  </a:lnTo>
                  <a:cubicBezTo>
                    <a:pt x="952" y="0"/>
                    <a:pt x="952" y="0"/>
                    <a:pt x="0" y="0"/>
                  </a:cubicBezTo>
                  <a:cubicBezTo>
                    <a:pt x="0" y="0"/>
                    <a:pt x="0" y="0"/>
                    <a:pt x="0" y="953"/>
                  </a:cubicBezTo>
                  <a:lnTo>
                    <a:pt x="6667" y="13335"/>
                  </a:lnTo>
                  <a:cubicBezTo>
                    <a:pt x="6667" y="12382"/>
                    <a:pt x="6667" y="12382"/>
                    <a:pt x="7620" y="12382"/>
                  </a:cubicBezTo>
                  <a:cubicBezTo>
                    <a:pt x="7620" y="12382"/>
                    <a:pt x="7620" y="12382"/>
                    <a:pt x="7620" y="12382"/>
                  </a:cubicBez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0" name="Freeform: Shape 319">
              <a:extLst>
                <a:ext uri="{FF2B5EF4-FFF2-40B4-BE49-F238E27FC236}">
                  <a16:creationId xmlns:a16="http://schemas.microsoft.com/office/drawing/2014/main" id="{92623A44-EB65-4B80-80B9-EB68D62366F6}"/>
                </a:ext>
              </a:extLst>
            </p:cNvPr>
            <p:cNvSpPr/>
            <p:nvPr/>
          </p:nvSpPr>
          <p:spPr>
            <a:xfrm>
              <a:off x="6868478" y="3189923"/>
              <a:ext cx="133350" cy="38100"/>
            </a:xfrm>
            <a:custGeom>
              <a:avLst/>
              <a:gdLst>
                <a:gd name="connsiteX0" fmla="*/ 0 w 133350"/>
                <a:gd name="connsiteY0" fmla="*/ 40957 h 38100"/>
                <a:gd name="connsiteX1" fmla="*/ 0 w 133350"/>
                <a:gd name="connsiteY1" fmla="*/ 40957 h 38100"/>
                <a:gd name="connsiteX2" fmla="*/ 0 w 133350"/>
                <a:gd name="connsiteY2" fmla="*/ 40957 h 38100"/>
                <a:gd name="connsiteX3" fmla="*/ 11430 w 133350"/>
                <a:gd name="connsiteY3" fmla="*/ 37147 h 38100"/>
                <a:gd name="connsiteX4" fmla="*/ 11430 w 133350"/>
                <a:gd name="connsiteY4" fmla="*/ 37147 h 38100"/>
                <a:gd name="connsiteX5" fmla="*/ 11430 w 133350"/>
                <a:gd name="connsiteY5" fmla="*/ 37147 h 38100"/>
                <a:gd name="connsiteX6" fmla="*/ 12382 w 133350"/>
                <a:gd name="connsiteY6" fmla="*/ 40957 h 38100"/>
                <a:gd name="connsiteX7" fmla="*/ 9525 w 133350"/>
                <a:gd name="connsiteY7" fmla="*/ 41910 h 38100"/>
                <a:gd name="connsiteX8" fmla="*/ 4763 w 133350"/>
                <a:gd name="connsiteY8" fmla="*/ 43815 h 38100"/>
                <a:gd name="connsiteX9" fmla="*/ 4763 w 133350"/>
                <a:gd name="connsiteY9" fmla="*/ 43815 h 38100"/>
                <a:gd name="connsiteX10" fmla="*/ 952 w 133350"/>
                <a:gd name="connsiteY10" fmla="*/ 44767 h 38100"/>
                <a:gd name="connsiteX11" fmla="*/ 0 w 133350"/>
                <a:gd name="connsiteY11" fmla="*/ 40957 h 38100"/>
                <a:gd name="connsiteX12" fmla="*/ 0 w 133350"/>
                <a:gd name="connsiteY12" fmla="*/ 40957 h 38100"/>
                <a:gd name="connsiteX13" fmla="*/ 16192 w 133350"/>
                <a:gd name="connsiteY13" fmla="*/ 36195 h 38100"/>
                <a:gd name="connsiteX14" fmla="*/ 16192 w 133350"/>
                <a:gd name="connsiteY14" fmla="*/ 36195 h 38100"/>
                <a:gd name="connsiteX15" fmla="*/ 16192 w 133350"/>
                <a:gd name="connsiteY15" fmla="*/ 36195 h 38100"/>
                <a:gd name="connsiteX16" fmla="*/ 27622 w 133350"/>
                <a:gd name="connsiteY16" fmla="*/ 32385 h 38100"/>
                <a:gd name="connsiteX17" fmla="*/ 27622 w 133350"/>
                <a:gd name="connsiteY17" fmla="*/ 32385 h 38100"/>
                <a:gd name="connsiteX18" fmla="*/ 27622 w 133350"/>
                <a:gd name="connsiteY18" fmla="*/ 32385 h 38100"/>
                <a:gd name="connsiteX19" fmla="*/ 28575 w 133350"/>
                <a:gd name="connsiteY19" fmla="*/ 36195 h 38100"/>
                <a:gd name="connsiteX20" fmla="*/ 24765 w 133350"/>
                <a:gd name="connsiteY20" fmla="*/ 37147 h 38100"/>
                <a:gd name="connsiteX21" fmla="*/ 24765 w 133350"/>
                <a:gd name="connsiteY21" fmla="*/ 37147 h 38100"/>
                <a:gd name="connsiteX22" fmla="*/ 20955 w 133350"/>
                <a:gd name="connsiteY22" fmla="*/ 38100 h 38100"/>
                <a:gd name="connsiteX23" fmla="*/ 20955 w 133350"/>
                <a:gd name="connsiteY23" fmla="*/ 38100 h 38100"/>
                <a:gd name="connsiteX24" fmla="*/ 17145 w 133350"/>
                <a:gd name="connsiteY24" fmla="*/ 39052 h 38100"/>
                <a:gd name="connsiteX25" fmla="*/ 16192 w 133350"/>
                <a:gd name="connsiteY25" fmla="*/ 36195 h 38100"/>
                <a:gd name="connsiteX26" fmla="*/ 16192 w 133350"/>
                <a:gd name="connsiteY26" fmla="*/ 36195 h 38100"/>
                <a:gd name="connsiteX27" fmla="*/ 31432 w 133350"/>
                <a:gd name="connsiteY27" fmla="*/ 31432 h 38100"/>
                <a:gd name="connsiteX28" fmla="*/ 31432 w 133350"/>
                <a:gd name="connsiteY28" fmla="*/ 31432 h 38100"/>
                <a:gd name="connsiteX29" fmla="*/ 31432 w 133350"/>
                <a:gd name="connsiteY29" fmla="*/ 31432 h 38100"/>
                <a:gd name="connsiteX30" fmla="*/ 42863 w 133350"/>
                <a:gd name="connsiteY30" fmla="*/ 27622 h 38100"/>
                <a:gd name="connsiteX31" fmla="*/ 42863 w 133350"/>
                <a:gd name="connsiteY31" fmla="*/ 27622 h 38100"/>
                <a:gd name="connsiteX32" fmla="*/ 42863 w 133350"/>
                <a:gd name="connsiteY32" fmla="*/ 27622 h 38100"/>
                <a:gd name="connsiteX33" fmla="*/ 43815 w 133350"/>
                <a:gd name="connsiteY33" fmla="*/ 31432 h 38100"/>
                <a:gd name="connsiteX34" fmla="*/ 40005 w 133350"/>
                <a:gd name="connsiteY34" fmla="*/ 32385 h 38100"/>
                <a:gd name="connsiteX35" fmla="*/ 40005 w 133350"/>
                <a:gd name="connsiteY35" fmla="*/ 32385 h 38100"/>
                <a:gd name="connsiteX36" fmla="*/ 36195 w 133350"/>
                <a:gd name="connsiteY36" fmla="*/ 33338 h 38100"/>
                <a:gd name="connsiteX37" fmla="*/ 36195 w 133350"/>
                <a:gd name="connsiteY37" fmla="*/ 33338 h 38100"/>
                <a:gd name="connsiteX38" fmla="*/ 32385 w 133350"/>
                <a:gd name="connsiteY38" fmla="*/ 34290 h 38100"/>
                <a:gd name="connsiteX39" fmla="*/ 31432 w 133350"/>
                <a:gd name="connsiteY39" fmla="*/ 31432 h 38100"/>
                <a:gd name="connsiteX40" fmla="*/ 31432 w 133350"/>
                <a:gd name="connsiteY40" fmla="*/ 31432 h 38100"/>
                <a:gd name="connsiteX41" fmla="*/ 116205 w 133350"/>
                <a:gd name="connsiteY41" fmla="*/ 30480 h 38100"/>
                <a:gd name="connsiteX42" fmla="*/ 116205 w 133350"/>
                <a:gd name="connsiteY42" fmla="*/ 30480 h 38100"/>
                <a:gd name="connsiteX43" fmla="*/ 111442 w 133350"/>
                <a:gd name="connsiteY43" fmla="*/ 28575 h 38100"/>
                <a:gd name="connsiteX44" fmla="*/ 108585 w 133350"/>
                <a:gd name="connsiteY44" fmla="*/ 27622 h 38100"/>
                <a:gd name="connsiteX45" fmla="*/ 109538 w 133350"/>
                <a:gd name="connsiteY45" fmla="*/ 23813 h 38100"/>
                <a:gd name="connsiteX46" fmla="*/ 109538 w 133350"/>
                <a:gd name="connsiteY46" fmla="*/ 23813 h 38100"/>
                <a:gd name="connsiteX47" fmla="*/ 109538 w 133350"/>
                <a:gd name="connsiteY47" fmla="*/ 23813 h 38100"/>
                <a:gd name="connsiteX48" fmla="*/ 112395 w 133350"/>
                <a:gd name="connsiteY48" fmla="*/ 24765 h 38100"/>
                <a:gd name="connsiteX49" fmla="*/ 113347 w 133350"/>
                <a:gd name="connsiteY49" fmla="*/ 24765 h 38100"/>
                <a:gd name="connsiteX50" fmla="*/ 113347 w 133350"/>
                <a:gd name="connsiteY50" fmla="*/ 24765 h 38100"/>
                <a:gd name="connsiteX51" fmla="*/ 120967 w 133350"/>
                <a:gd name="connsiteY51" fmla="*/ 27622 h 38100"/>
                <a:gd name="connsiteX52" fmla="*/ 120967 w 133350"/>
                <a:gd name="connsiteY52" fmla="*/ 27622 h 38100"/>
                <a:gd name="connsiteX53" fmla="*/ 120967 w 133350"/>
                <a:gd name="connsiteY53" fmla="*/ 27622 h 38100"/>
                <a:gd name="connsiteX54" fmla="*/ 120015 w 133350"/>
                <a:gd name="connsiteY54" fmla="*/ 31432 h 38100"/>
                <a:gd name="connsiteX55" fmla="*/ 116205 w 133350"/>
                <a:gd name="connsiteY55" fmla="*/ 30480 h 38100"/>
                <a:gd name="connsiteX56" fmla="*/ 116205 w 133350"/>
                <a:gd name="connsiteY56" fmla="*/ 30480 h 38100"/>
                <a:gd name="connsiteX57" fmla="*/ 46672 w 133350"/>
                <a:gd name="connsiteY57" fmla="*/ 26670 h 38100"/>
                <a:gd name="connsiteX58" fmla="*/ 46672 w 133350"/>
                <a:gd name="connsiteY58" fmla="*/ 26670 h 38100"/>
                <a:gd name="connsiteX59" fmla="*/ 46672 w 133350"/>
                <a:gd name="connsiteY59" fmla="*/ 26670 h 38100"/>
                <a:gd name="connsiteX60" fmla="*/ 48577 w 133350"/>
                <a:gd name="connsiteY60" fmla="*/ 25717 h 38100"/>
                <a:gd name="connsiteX61" fmla="*/ 50482 w 133350"/>
                <a:gd name="connsiteY61" fmla="*/ 24765 h 38100"/>
                <a:gd name="connsiteX62" fmla="*/ 50482 w 133350"/>
                <a:gd name="connsiteY62" fmla="*/ 24765 h 38100"/>
                <a:gd name="connsiteX63" fmla="*/ 55245 w 133350"/>
                <a:gd name="connsiteY63" fmla="*/ 22860 h 38100"/>
                <a:gd name="connsiteX64" fmla="*/ 58102 w 133350"/>
                <a:gd name="connsiteY64" fmla="*/ 21907 h 38100"/>
                <a:gd name="connsiteX65" fmla="*/ 59055 w 133350"/>
                <a:gd name="connsiteY65" fmla="*/ 25717 h 38100"/>
                <a:gd name="connsiteX66" fmla="*/ 55245 w 133350"/>
                <a:gd name="connsiteY66" fmla="*/ 26670 h 38100"/>
                <a:gd name="connsiteX67" fmla="*/ 55245 w 133350"/>
                <a:gd name="connsiteY67" fmla="*/ 26670 h 38100"/>
                <a:gd name="connsiteX68" fmla="*/ 51435 w 133350"/>
                <a:gd name="connsiteY68" fmla="*/ 27622 h 38100"/>
                <a:gd name="connsiteX69" fmla="*/ 51435 w 133350"/>
                <a:gd name="connsiteY69" fmla="*/ 27622 h 38100"/>
                <a:gd name="connsiteX70" fmla="*/ 47625 w 133350"/>
                <a:gd name="connsiteY70" fmla="*/ 28575 h 38100"/>
                <a:gd name="connsiteX71" fmla="*/ 46672 w 133350"/>
                <a:gd name="connsiteY71" fmla="*/ 26670 h 38100"/>
                <a:gd name="connsiteX72" fmla="*/ 46672 w 133350"/>
                <a:gd name="connsiteY72" fmla="*/ 26670 h 38100"/>
                <a:gd name="connsiteX73" fmla="*/ 104775 w 133350"/>
                <a:gd name="connsiteY73" fmla="*/ 26670 h 38100"/>
                <a:gd name="connsiteX74" fmla="*/ 104775 w 133350"/>
                <a:gd name="connsiteY74" fmla="*/ 26670 h 38100"/>
                <a:gd name="connsiteX75" fmla="*/ 93345 w 133350"/>
                <a:gd name="connsiteY75" fmla="*/ 22860 h 38100"/>
                <a:gd name="connsiteX76" fmla="*/ 93345 w 133350"/>
                <a:gd name="connsiteY76" fmla="*/ 22860 h 38100"/>
                <a:gd name="connsiteX77" fmla="*/ 93345 w 133350"/>
                <a:gd name="connsiteY77" fmla="*/ 22860 h 38100"/>
                <a:gd name="connsiteX78" fmla="*/ 94297 w 133350"/>
                <a:gd name="connsiteY78" fmla="*/ 19050 h 38100"/>
                <a:gd name="connsiteX79" fmla="*/ 98107 w 133350"/>
                <a:gd name="connsiteY79" fmla="*/ 20002 h 38100"/>
                <a:gd name="connsiteX80" fmla="*/ 98107 w 133350"/>
                <a:gd name="connsiteY80" fmla="*/ 20002 h 38100"/>
                <a:gd name="connsiteX81" fmla="*/ 101917 w 133350"/>
                <a:gd name="connsiteY81" fmla="*/ 20955 h 38100"/>
                <a:gd name="connsiteX82" fmla="*/ 101917 w 133350"/>
                <a:gd name="connsiteY82" fmla="*/ 20955 h 38100"/>
                <a:gd name="connsiteX83" fmla="*/ 105727 w 133350"/>
                <a:gd name="connsiteY83" fmla="*/ 21907 h 38100"/>
                <a:gd name="connsiteX84" fmla="*/ 104775 w 133350"/>
                <a:gd name="connsiteY84" fmla="*/ 26670 h 38100"/>
                <a:gd name="connsiteX85" fmla="*/ 104775 w 133350"/>
                <a:gd name="connsiteY85" fmla="*/ 26670 h 38100"/>
                <a:gd name="connsiteX86" fmla="*/ 104775 w 133350"/>
                <a:gd name="connsiteY86" fmla="*/ 26670 h 38100"/>
                <a:gd name="connsiteX87" fmla="*/ 120967 w 133350"/>
                <a:gd name="connsiteY87" fmla="*/ 24765 h 38100"/>
                <a:gd name="connsiteX88" fmla="*/ 122872 w 133350"/>
                <a:gd name="connsiteY88" fmla="*/ 21907 h 38100"/>
                <a:gd name="connsiteX89" fmla="*/ 126682 w 133350"/>
                <a:gd name="connsiteY89" fmla="*/ 15240 h 38100"/>
                <a:gd name="connsiteX90" fmla="*/ 127635 w 133350"/>
                <a:gd name="connsiteY90" fmla="*/ 13335 h 38100"/>
                <a:gd name="connsiteX91" fmla="*/ 131445 w 133350"/>
                <a:gd name="connsiteY91" fmla="*/ 15240 h 38100"/>
                <a:gd name="connsiteX92" fmla="*/ 131445 w 133350"/>
                <a:gd name="connsiteY92" fmla="*/ 15240 h 38100"/>
                <a:gd name="connsiteX93" fmla="*/ 131445 w 133350"/>
                <a:gd name="connsiteY93" fmla="*/ 15240 h 38100"/>
                <a:gd name="connsiteX94" fmla="*/ 127635 w 133350"/>
                <a:gd name="connsiteY94" fmla="*/ 21907 h 38100"/>
                <a:gd name="connsiteX95" fmla="*/ 127635 w 133350"/>
                <a:gd name="connsiteY95" fmla="*/ 21907 h 38100"/>
                <a:gd name="connsiteX96" fmla="*/ 125730 w 133350"/>
                <a:gd name="connsiteY96" fmla="*/ 25717 h 38100"/>
                <a:gd name="connsiteX97" fmla="*/ 120967 w 133350"/>
                <a:gd name="connsiteY97" fmla="*/ 24765 h 38100"/>
                <a:gd name="connsiteX98" fmla="*/ 120967 w 133350"/>
                <a:gd name="connsiteY98" fmla="*/ 24765 h 38100"/>
                <a:gd name="connsiteX99" fmla="*/ 61913 w 133350"/>
                <a:gd name="connsiteY99" fmla="*/ 21907 h 38100"/>
                <a:gd name="connsiteX100" fmla="*/ 61913 w 133350"/>
                <a:gd name="connsiteY100" fmla="*/ 21907 h 38100"/>
                <a:gd name="connsiteX101" fmla="*/ 61913 w 133350"/>
                <a:gd name="connsiteY101" fmla="*/ 21907 h 38100"/>
                <a:gd name="connsiteX102" fmla="*/ 73342 w 133350"/>
                <a:gd name="connsiteY102" fmla="*/ 18097 h 38100"/>
                <a:gd name="connsiteX103" fmla="*/ 73342 w 133350"/>
                <a:gd name="connsiteY103" fmla="*/ 18097 h 38100"/>
                <a:gd name="connsiteX104" fmla="*/ 73342 w 133350"/>
                <a:gd name="connsiteY104" fmla="*/ 18097 h 38100"/>
                <a:gd name="connsiteX105" fmla="*/ 74295 w 133350"/>
                <a:gd name="connsiteY105" fmla="*/ 21907 h 38100"/>
                <a:gd name="connsiteX106" fmla="*/ 70485 w 133350"/>
                <a:gd name="connsiteY106" fmla="*/ 22860 h 38100"/>
                <a:gd name="connsiteX107" fmla="*/ 70485 w 133350"/>
                <a:gd name="connsiteY107" fmla="*/ 22860 h 38100"/>
                <a:gd name="connsiteX108" fmla="*/ 66675 w 133350"/>
                <a:gd name="connsiteY108" fmla="*/ 23813 h 38100"/>
                <a:gd name="connsiteX109" fmla="*/ 66675 w 133350"/>
                <a:gd name="connsiteY109" fmla="*/ 23813 h 38100"/>
                <a:gd name="connsiteX110" fmla="*/ 62865 w 133350"/>
                <a:gd name="connsiteY110" fmla="*/ 24765 h 38100"/>
                <a:gd name="connsiteX111" fmla="*/ 61913 w 133350"/>
                <a:gd name="connsiteY111" fmla="*/ 21907 h 38100"/>
                <a:gd name="connsiteX112" fmla="*/ 61913 w 133350"/>
                <a:gd name="connsiteY112" fmla="*/ 21907 h 38100"/>
                <a:gd name="connsiteX113" fmla="*/ 89535 w 133350"/>
                <a:gd name="connsiteY113" fmla="*/ 21907 h 38100"/>
                <a:gd name="connsiteX114" fmla="*/ 89535 w 133350"/>
                <a:gd name="connsiteY114" fmla="*/ 21907 h 38100"/>
                <a:gd name="connsiteX115" fmla="*/ 82867 w 133350"/>
                <a:gd name="connsiteY115" fmla="*/ 20002 h 38100"/>
                <a:gd name="connsiteX116" fmla="*/ 80963 w 133350"/>
                <a:gd name="connsiteY116" fmla="*/ 20955 h 38100"/>
                <a:gd name="connsiteX117" fmla="*/ 79057 w 133350"/>
                <a:gd name="connsiteY117" fmla="*/ 21907 h 38100"/>
                <a:gd name="connsiteX118" fmla="*/ 79057 w 133350"/>
                <a:gd name="connsiteY118" fmla="*/ 21907 h 38100"/>
                <a:gd name="connsiteX119" fmla="*/ 79057 w 133350"/>
                <a:gd name="connsiteY119" fmla="*/ 21907 h 38100"/>
                <a:gd name="connsiteX120" fmla="*/ 78105 w 133350"/>
                <a:gd name="connsiteY120" fmla="*/ 18097 h 38100"/>
                <a:gd name="connsiteX121" fmla="*/ 81915 w 133350"/>
                <a:gd name="connsiteY121" fmla="*/ 17145 h 38100"/>
                <a:gd name="connsiteX122" fmla="*/ 81915 w 133350"/>
                <a:gd name="connsiteY122" fmla="*/ 17145 h 38100"/>
                <a:gd name="connsiteX123" fmla="*/ 82867 w 133350"/>
                <a:gd name="connsiteY123" fmla="*/ 17145 h 38100"/>
                <a:gd name="connsiteX124" fmla="*/ 87630 w 133350"/>
                <a:gd name="connsiteY124" fmla="*/ 18097 h 38100"/>
                <a:gd name="connsiteX125" fmla="*/ 87630 w 133350"/>
                <a:gd name="connsiteY125" fmla="*/ 18097 h 38100"/>
                <a:gd name="connsiteX126" fmla="*/ 91440 w 133350"/>
                <a:gd name="connsiteY126" fmla="*/ 19050 h 38100"/>
                <a:gd name="connsiteX127" fmla="*/ 89535 w 133350"/>
                <a:gd name="connsiteY127" fmla="*/ 21907 h 38100"/>
                <a:gd name="connsiteX128" fmla="*/ 89535 w 133350"/>
                <a:gd name="connsiteY128" fmla="*/ 21907 h 38100"/>
                <a:gd name="connsiteX129" fmla="*/ 89535 w 133350"/>
                <a:gd name="connsiteY129" fmla="*/ 21907 h 38100"/>
                <a:gd name="connsiteX130" fmla="*/ 128588 w 133350"/>
                <a:gd name="connsiteY130" fmla="*/ 10477 h 38100"/>
                <a:gd name="connsiteX131" fmla="*/ 128588 w 133350"/>
                <a:gd name="connsiteY131" fmla="*/ 10477 h 38100"/>
                <a:gd name="connsiteX132" fmla="*/ 128588 w 133350"/>
                <a:gd name="connsiteY132" fmla="*/ 10477 h 38100"/>
                <a:gd name="connsiteX133" fmla="*/ 134302 w 133350"/>
                <a:gd name="connsiteY133" fmla="*/ 0 h 38100"/>
                <a:gd name="connsiteX134" fmla="*/ 138113 w 133350"/>
                <a:gd name="connsiteY134" fmla="*/ 1905 h 38100"/>
                <a:gd name="connsiteX135" fmla="*/ 134302 w 133350"/>
                <a:gd name="connsiteY135" fmla="*/ 8572 h 38100"/>
                <a:gd name="connsiteX136" fmla="*/ 134302 w 133350"/>
                <a:gd name="connsiteY136" fmla="*/ 8572 h 38100"/>
                <a:gd name="connsiteX137" fmla="*/ 133350 w 133350"/>
                <a:gd name="connsiteY137" fmla="*/ 10477 h 38100"/>
                <a:gd name="connsiteX138" fmla="*/ 132397 w 133350"/>
                <a:gd name="connsiteY138" fmla="*/ 12382 h 38100"/>
                <a:gd name="connsiteX139" fmla="*/ 132397 w 133350"/>
                <a:gd name="connsiteY139" fmla="*/ 12382 h 38100"/>
                <a:gd name="connsiteX140" fmla="*/ 132397 w 133350"/>
                <a:gd name="connsiteY140" fmla="*/ 12382 h 38100"/>
                <a:gd name="connsiteX141" fmla="*/ 128588 w 133350"/>
                <a:gd name="connsiteY141" fmla="*/ 10477 h 38100"/>
                <a:gd name="connsiteX142" fmla="*/ 128588 w 133350"/>
                <a:gd name="connsiteY142" fmla="*/ 1047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350" h="38100">
                  <a:moveTo>
                    <a:pt x="0" y="40957"/>
                  </a:moveTo>
                  <a:lnTo>
                    <a:pt x="0" y="40957"/>
                  </a:lnTo>
                  <a:lnTo>
                    <a:pt x="0" y="40957"/>
                  </a:lnTo>
                  <a:lnTo>
                    <a:pt x="11430" y="37147"/>
                  </a:lnTo>
                  <a:lnTo>
                    <a:pt x="11430" y="37147"/>
                  </a:lnTo>
                  <a:lnTo>
                    <a:pt x="11430" y="37147"/>
                  </a:lnTo>
                  <a:lnTo>
                    <a:pt x="12382" y="40957"/>
                  </a:lnTo>
                  <a:lnTo>
                    <a:pt x="9525" y="41910"/>
                  </a:lnTo>
                  <a:lnTo>
                    <a:pt x="4763" y="43815"/>
                  </a:lnTo>
                  <a:lnTo>
                    <a:pt x="4763" y="43815"/>
                  </a:lnTo>
                  <a:lnTo>
                    <a:pt x="952" y="44767"/>
                  </a:lnTo>
                  <a:lnTo>
                    <a:pt x="0" y="40957"/>
                  </a:lnTo>
                  <a:lnTo>
                    <a:pt x="0" y="40957"/>
                  </a:lnTo>
                  <a:close/>
                  <a:moveTo>
                    <a:pt x="16192" y="36195"/>
                  </a:moveTo>
                  <a:lnTo>
                    <a:pt x="16192" y="36195"/>
                  </a:lnTo>
                  <a:lnTo>
                    <a:pt x="16192" y="36195"/>
                  </a:lnTo>
                  <a:lnTo>
                    <a:pt x="27622" y="32385"/>
                  </a:lnTo>
                  <a:lnTo>
                    <a:pt x="27622" y="32385"/>
                  </a:lnTo>
                  <a:lnTo>
                    <a:pt x="27622" y="32385"/>
                  </a:lnTo>
                  <a:lnTo>
                    <a:pt x="28575" y="36195"/>
                  </a:lnTo>
                  <a:lnTo>
                    <a:pt x="24765" y="37147"/>
                  </a:lnTo>
                  <a:lnTo>
                    <a:pt x="24765" y="37147"/>
                  </a:lnTo>
                  <a:lnTo>
                    <a:pt x="20955" y="38100"/>
                  </a:lnTo>
                  <a:lnTo>
                    <a:pt x="20955" y="38100"/>
                  </a:lnTo>
                  <a:lnTo>
                    <a:pt x="17145" y="39052"/>
                  </a:lnTo>
                  <a:lnTo>
                    <a:pt x="16192" y="36195"/>
                  </a:lnTo>
                  <a:lnTo>
                    <a:pt x="16192" y="36195"/>
                  </a:lnTo>
                  <a:close/>
                  <a:moveTo>
                    <a:pt x="31432" y="31432"/>
                  </a:moveTo>
                  <a:lnTo>
                    <a:pt x="31432" y="31432"/>
                  </a:lnTo>
                  <a:lnTo>
                    <a:pt x="31432" y="31432"/>
                  </a:lnTo>
                  <a:lnTo>
                    <a:pt x="42863" y="27622"/>
                  </a:lnTo>
                  <a:lnTo>
                    <a:pt x="42863" y="27622"/>
                  </a:lnTo>
                  <a:lnTo>
                    <a:pt x="42863" y="27622"/>
                  </a:lnTo>
                  <a:lnTo>
                    <a:pt x="43815" y="31432"/>
                  </a:lnTo>
                  <a:lnTo>
                    <a:pt x="40005" y="32385"/>
                  </a:lnTo>
                  <a:lnTo>
                    <a:pt x="40005" y="32385"/>
                  </a:lnTo>
                  <a:lnTo>
                    <a:pt x="36195" y="33338"/>
                  </a:lnTo>
                  <a:lnTo>
                    <a:pt x="36195" y="33338"/>
                  </a:lnTo>
                  <a:lnTo>
                    <a:pt x="32385" y="34290"/>
                  </a:lnTo>
                  <a:lnTo>
                    <a:pt x="31432" y="31432"/>
                  </a:lnTo>
                  <a:lnTo>
                    <a:pt x="31432" y="31432"/>
                  </a:lnTo>
                  <a:close/>
                  <a:moveTo>
                    <a:pt x="116205" y="30480"/>
                  </a:moveTo>
                  <a:lnTo>
                    <a:pt x="116205" y="30480"/>
                  </a:lnTo>
                  <a:lnTo>
                    <a:pt x="111442" y="28575"/>
                  </a:lnTo>
                  <a:lnTo>
                    <a:pt x="108585" y="27622"/>
                  </a:lnTo>
                  <a:lnTo>
                    <a:pt x="109538" y="23813"/>
                  </a:lnTo>
                  <a:lnTo>
                    <a:pt x="109538" y="23813"/>
                  </a:lnTo>
                  <a:lnTo>
                    <a:pt x="109538" y="23813"/>
                  </a:lnTo>
                  <a:lnTo>
                    <a:pt x="112395" y="24765"/>
                  </a:lnTo>
                  <a:lnTo>
                    <a:pt x="113347" y="24765"/>
                  </a:lnTo>
                  <a:lnTo>
                    <a:pt x="113347" y="24765"/>
                  </a:lnTo>
                  <a:lnTo>
                    <a:pt x="120967" y="27622"/>
                  </a:lnTo>
                  <a:lnTo>
                    <a:pt x="120967" y="27622"/>
                  </a:lnTo>
                  <a:lnTo>
                    <a:pt x="120967" y="27622"/>
                  </a:lnTo>
                  <a:lnTo>
                    <a:pt x="120015" y="31432"/>
                  </a:lnTo>
                  <a:lnTo>
                    <a:pt x="116205" y="30480"/>
                  </a:lnTo>
                  <a:lnTo>
                    <a:pt x="116205" y="30480"/>
                  </a:lnTo>
                  <a:close/>
                  <a:moveTo>
                    <a:pt x="46672" y="26670"/>
                  </a:moveTo>
                  <a:lnTo>
                    <a:pt x="46672" y="26670"/>
                  </a:lnTo>
                  <a:lnTo>
                    <a:pt x="46672" y="26670"/>
                  </a:lnTo>
                  <a:lnTo>
                    <a:pt x="48577" y="25717"/>
                  </a:lnTo>
                  <a:lnTo>
                    <a:pt x="50482" y="24765"/>
                  </a:lnTo>
                  <a:lnTo>
                    <a:pt x="50482" y="24765"/>
                  </a:lnTo>
                  <a:lnTo>
                    <a:pt x="55245" y="22860"/>
                  </a:lnTo>
                  <a:lnTo>
                    <a:pt x="58102" y="21907"/>
                  </a:lnTo>
                  <a:lnTo>
                    <a:pt x="59055" y="25717"/>
                  </a:lnTo>
                  <a:lnTo>
                    <a:pt x="55245" y="26670"/>
                  </a:lnTo>
                  <a:lnTo>
                    <a:pt x="55245" y="26670"/>
                  </a:lnTo>
                  <a:lnTo>
                    <a:pt x="51435" y="27622"/>
                  </a:lnTo>
                  <a:lnTo>
                    <a:pt x="51435" y="27622"/>
                  </a:lnTo>
                  <a:lnTo>
                    <a:pt x="47625" y="28575"/>
                  </a:lnTo>
                  <a:lnTo>
                    <a:pt x="46672" y="26670"/>
                  </a:lnTo>
                  <a:lnTo>
                    <a:pt x="46672" y="26670"/>
                  </a:lnTo>
                  <a:close/>
                  <a:moveTo>
                    <a:pt x="104775" y="26670"/>
                  </a:moveTo>
                  <a:lnTo>
                    <a:pt x="104775" y="26670"/>
                  </a:lnTo>
                  <a:lnTo>
                    <a:pt x="93345" y="22860"/>
                  </a:lnTo>
                  <a:lnTo>
                    <a:pt x="93345" y="22860"/>
                  </a:lnTo>
                  <a:lnTo>
                    <a:pt x="93345" y="22860"/>
                  </a:lnTo>
                  <a:lnTo>
                    <a:pt x="94297" y="19050"/>
                  </a:lnTo>
                  <a:lnTo>
                    <a:pt x="98107" y="20002"/>
                  </a:lnTo>
                  <a:lnTo>
                    <a:pt x="98107" y="20002"/>
                  </a:lnTo>
                  <a:lnTo>
                    <a:pt x="101917" y="20955"/>
                  </a:lnTo>
                  <a:lnTo>
                    <a:pt x="101917" y="20955"/>
                  </a:lnTo>
                  <a:lnTo>
                    <a:pt x="105727" y="21907"/>
                  </a:lnTo>
                  <a:lnTo>
                    <a:pt x="104775" y="26670"/>
                  </a:lnTo>
                  <a:lnTo>
                    <a:pt x="104775" y="26670"/>
                  </a:lnTo>
                  <a:lnTo>
                    <a:pt x="104775" y="26670"/>
                  </a:lnTo>
                  <a:close/>
                  <a:moveTo>
                    <a:pt x="120967" y="24765"/>
                  </a:moveTo>
                  <a:lnTo>
                    <a:pt x="122872" y="21907"/>
                  </a:lnTo>
                  <a:lnTo>
                    <a:pt x="126682" y="15240"/>
                  </a:lnTo>
                  <a:lnTo>
                    <a:pt x="127635" y="13335"/>
                  </a:lnTo>
                  <a:lnTo>
                    <a:pt x="131445" y="15240"/>
                  </a:lnTo>
                  <a:lnTo>
                    <a:pt x="131445" y="15240"/>
                  </a:lnTo>
                  <a:lnTo>
                    <a:pt x="131445" y="15240"/>
                  </a:lnTo>
                  <a:lnTo>
                    <a:pt x="127635" y="21907"/>
                  </a:lnTo>
                  <a:lnTo>
                    <a:pt x="127635" y="21907"/>
                  </a:lnTo>
                  <a:lnTo>
                    <a:pt x="125730" y="25717"/>
                  </a:lnTo>
                  <a:lnTo>
                    <a:pt x="120967" y="24765"/>
                  </a:lnTo>
                  <a:lnTo>
                    <a:pt x="120967" y="24765"/>
                  </a:lnTo>
                  <a:close/>
                  <a:moveTo>
                    <a:pt x="61913" y="21907"/>
                  </a:moveTo>
                  <a:lnTo>
                    <a:pt x="61913" y="21907"/>
                  </a:lnTo>
                  <a:lnTo>
                    <a:pt x="61913" y="21907"/>
                  </a:lnTo>
                  <a:lnTo>
                    <a:pt x="73342" y="18097"/>
                  </a:lnTo>
                  <a:lnTo>
                    <a:pt x="73342" y="18097"/>
                  </a:lnTo>
                  <a:lnTo>
                    <a:pt x="73342" y="18097"/>
                  </a:lnTo>
                  <a:lnTo>
                    <a:pt x="74295" y="21907"/>
                  </a:lnTo>
                  <a:lnTo>
                    <a:pt x="70485" y="22860"/>
                  </a:lnTo>
                  <a:lnTo>
                    <a:pt x="70485" y="22860"/>
                  </a:lnTo>
                  <a:lnTo>
                    <a:pt x="66675" y="23813"/>
                  </a:lnTo>
                  <a:lnTo>
                    <a:pt x="66675" y="23813"/>
                  </a:lnTo>
                  <a:lnTo>
                    <a:pt x="62865" y="24765"/>
                  </a:lnTo>
                  <a:lnTo>
                    <a:pt x="61913" y="21907"/>
                  </a:lnTo>
                  <a:lnTo>
                    <a:pt x="61913" y="21907"/>
                  </a:lnTo>
                  <a:close/>
                  <a:moveTo>
                    <a:pt x="89535" y="21907"/>
                  </a:moveTo>
                  <a:lnTo>
                    <a:pt x="89535" y="21907"/>
                  </a:lnTo>
                  <a:lnTo>
                    <a:pt x="82867" y="20002"/>
                  </a:lnTo>
                  <a:lnTo>
                    <a:pt x="80963" y="20955"/>
                  </a:lnTo>
                  <a:lnTo>
                    <a:pt x="79057" y="21907"/>
                  </a:lnTo>
                  <a:lnTo>
                    <a:pt x="79057" y="21907"/>
                  </a:lnTo>
                  <a:lnTo>
                    <a:pt x="79057" y="21907"/>
                  </a:lnTo>
                  <a:lnTo>
                    <a:pt x="78105" y="18097"/>
                  </a:lnTo>
                  <a:lnTo>
                    <a:pt x="81915" y="17145"/>
                  </a:lnTo>
                  <a:lnTo>
                    <a:pt x="81915" y="17145"/>
                  </a:lnTo>
                  <a:lnTo>
                    <a:pt x="82867" y="17145"/>
                  </a:lnTo>
                  <a:lnTo>
                    <a:pt x="87630" y="18097"/>
                  </a:lnTo>
                  <a:lnTo>
                    <a:pt x="87630" y="18097"/>
                  </a:lnTo>
                  <a:lnTo>
                    <a:pt x="91440" y="19050"/>
                  </a:lnTo>
                  <a:lnTo>
                    <a:pt x="89535" y="21907"/>
                  </a:lnTo>
                  <a:lnTo>
                    <a:pt x="89535" y="21907"/>
                  </a:lnTo>
                  <a:lnTo>
                    <a:pt x="89535" y="21907"/>
                  </a:lnTo>
                  <a:close/>
                  <a:moveTo>
                    <a:pt x="128588" y="10477"/>
                  </a:moveTo>
                  <a:lnTo>
                    <a:pt x="128588" y="10477"/>
                  </a:lnTo>
                  <a:lnTo>
                    <a:pt x="128588" y="10477"/>
                  </a:lnTo>
                  <a:lnTo>
                    <a:pt x="134302" y="0"/>
                  </a:lnTo>
                  <a:lnTo>
                    <a:pt x="138113" y="1905"/>
                  </a:lnTo>
                  <a:lnTo>
                    <a:pt x="134302" y="8572"/>
                  </a:lnTo>
                  <a:lnTo>
                    <a:pt x="134302" y="8572"/>
                  </a:lnTo>
                  <a:lnTo>
                    <a:pt x="133350" y="10477"/>
                  </a:lnTo>
                  <a:lnTo>
                    <a:pt x="132397" y="12382"/>
                  </a:lnTo>
                  <a:lnTo>
                    <a:pt x="132397" y="12382"/>
                  </a:lnTo>
                  <a:lnTo>
                    <a:pt x="132397" y="12382"/>
                  </a:lnTo>
                  <a:lnTo>
                    <a:pt x="128588" y="10477"/>
                  </a:lnTo>
                  <a:lnTo>
                    <a:pt x="128588" y="10477"/>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1" name="Freeform: Shape 320">
              <a:extLst>
                <a:ext uri="{FF2B5EF4-FFF2-40B4-BE49-F238E27FC236}">
                  <a16:creationId xmlns:a16="http://schemas.microsoft.com/office/drawing/2014/main" id="{1C089827-7D89-424A-9A76-449709255350}"/>
                </a:ext>
              </a:extLst>
            </p:cNvPr>
            <p:cNvSpPr/>
            <p:nvPr/>
          </p:nvSpPr>
          <p:spPr>
            <a:xfrm>
              <a:off x="6990397" y="3174682"/>
              <a:ext cx="19050" cy="19050"/>
            </a:xfrm>
            <a:custGeom>
              <a:avLst/>
              <a:gdLst>
                <a:gd name="connsiteX0" fmla="*/ 2858 w 19050"/>
                <a:gd name="connsiteY0" fmla="*/ 13335 h 19050"/>
                <a:gd name="connsiteX1" fmla="*/ 0 w 19050"/>
                <a:gd name="connsiteY1" fmla="*/ 11430 h 19050"/>
                <a:gd name="connsiteX2" fmla="*/ 22860 w 19050"/>
                <a:gd name="connsiteY2" fmla="*/ 0 h 19050"/>
                <a:gd name="connsiteX3" fmla="*/ 25718 w 19050"/>
                <a:gd name="connsiteY3" fmla="*/ 21907 h 19050"/>
                <a:gd name="connsiteX4" fmla="*/ 2858 w 19050"/>
                <a:gd name="connsiteY4" fmla="*/ 13335 h 19050"/>
                <a:gd name="connsiteX5" fmla="*/ 2858 w 19050"/>
                <a:gd name="connsiteY5" fmla="*/ 13335 h 19050"/>
                <a:gd name="connsiteX6" fmla="*/ 20955 w 19050"/>
                <a:gd name="connsiteY6" fmla="*/ 17145 h 19050"/>
                <a:gd name="connsiteX7" fmla="*/ 19050 w 19050"/>
                <a:gd name="connsiteY7" fmla="*/ 5715 h 19050"/>
                <a:gd name="connsiteX8" fmla="*/ 7620 w 19050"/>
                <a:gd name="connsiteY8" fmla="*/ 11430 h 19050"/>
                <a:gd name="connsiteX9" fmla="*/ 20955 w 19050"/>
                <a:gd name="connsiteY9" fmla="*/ 17145 h 19050"/>
                <a:gd name="connsiteX10" fmla="*/ 20955 w 19050"/>
                <a:gd name="connsiteY10" fmla="*/ 1714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 h="19050">
                  <a:moveTo>
                    <a:pt x="2858" y="13335"/>
                  </a:moveTo>
                  <a:lnTo>
                    <a:pt x="0" y="11430"/>
                  </a:lnTo>
                  <a:lnTo>
                    <a:pt x="22860" y="0"/>
                  </a:lnTo>
                  <a:lnTo>
                    <a:pt x="25718" y="21907"/>
                  </a:lnTo>
                  <a:lnTo>
                    <a:pt x="2858" y="13335"/>
                  </a:lnTo>
                  <a:lnTo>
                    <a:pt x="2858" y="13335"/>
                  </a:lnTo>
                  <a:close/>
                  <a:moveTo>
                    <a:pt x="20955" y="17145"/>
                  </a:moveTo>
                  <a:lnTo>
                    <a:pt x="19050" y="5715"/>
                  </a:lnTo>
                  <a:lnTo>
                    <a:pt x="7620" y="11430"/>
                  </a:lnTo>
                  <a:lnTo>
                    <a:pt x="20955" y="17145"/>
                  </a:lnTo>
                  <a:lnTo>
                    <a:pt x="20955" y="17145"/>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2" name="Freeform: Shape 321">
              <a:extLst>
                <a:ext uri="{FF2B5EF4-FFF2-40B4-BE49-F238E27FC236}">
                  <a16:creationId xmlns:a16="http://schemas.microsoft.com/office/drawing/2014/main" id="{C6AD113B-CD1A-47C7-914E-4C1B61FB9394}"/>
                </a:ext>
              </a:extLst>
            </p:cNvPr>
            <p:cNvSpPr/>
            <p:nvPr/>
          </p:nvSpPr>
          <p:spPr>
            <a:xfrm>
              <a:off x="6834188" y="3314700"/>
              <a:ext cx="180975" cy="180975"/>
            </a:xfrm>
            <a:custGeom>
              <a:avLst/>
              <a:gdLst>
                <a:gd name="connsiteX0" fmla="*/ 4763 w 180975"/>
                <a:gd name="connsiteY0" fmla="*/ 178117 h 180975"/>
                <a:gd name="connsiteX1" fmla="*/ 4763 w 180975"/>
                <a:gd name="connsiteY1" fmla="*/ 0 h 180975"/>
                <a:gd name="connsiteX2" fmla="*/ 0 w 180975"/>
                <a:gd name="connsiteY2" fmla="*/ 0 h 180975"/>
                <a:gd name="connsiteX3" fmla="*/ 0 w 180975"/>
                <a:gd name="connsiteY3" fmla="*/ 174308 h 180975"/>
                <a:gd name="connsiteX4" fmla="*/ 0 w 180975"/>
                <a:gd name="connsiteY4" fmla="*/ 183833 h 180975"/>
                <a:gd name="connsiteX5" fmla="*/ 10478 w 180975"/>
                <a:gd name="connsiteY5" fmla="*/ 183833 h 180975"/>
                <a:gd name="connsiteX6" fmla="*/ 184785 w 180975"/>
                <a:gd name="connsiteY6" fmla="*/ 183833 h 180975"/>
                <a:gd name="connsiteX7" fmla="*/ 184785 w 180975"/>
                <a:gd name="connsiteY7" fmla="*/ 1781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80975">
                  <a:moveTo>
                    <a:pt x="4763" y="178117"/>
                  </a:moveTo>
                  <a:lnTo>
                    <a:pt x="4763" y="0"/>
                  </a:lnTo>
                  <a:lnTo>
                    <a:pt x="0" y="0"/>
                  </a:lnTo>
                  <a:lnTo>
                    <a:pt x="0" y="174308"/>
                  </a:lnTo>
                  <a:lnTo>
                    <a:pt x="0" y="183833"/>
                  </a:lnTo>
                  <a:lnTo>
                    <a:pt x="10478" y="183833"/>
                  </a:lnTo>
                  <a:lnTo>
                    <a:pt x="184785" y="183833"/>
                  </a:lnTo>
                  <a:lnTo>
                    <a:pt x="184785" y="178117"/>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3" name="Freeform: Shape 322">
              <a:extLst>
                <a:ext uri="{FF2B5EF4-FFF2-40B4-BE49-F238E27FC236}">
                  <a16:creationId xmlns:a16="http://schemas.microsoft.com/office/drawing/2014/main" id="{DB31ECF2-A399-401A-99A2-8B80EA1D3E3C}"/>
                </a:ext>
              </a:extLst>
            </p:cNvPr>
            <p:cNvSpPr/>
            <p:nvPr/>
          </p:nvSpPr>
          <p:spPr>
            <a:xfrm>
              <a:off x="6858953" y="3439478"/>
              <a:ext cx="28575" cy="28575"/>
            </a:xfrm>
            <a:custGeom>
              <a:avLst/>
              <a:gdLst>
                <a:gd name="connsiteX0" fmla="*/ 0 w 28575"/>
                <a:gd name="connsiteY0" fmla="*/ 0 h 28575"/>
                <a:gd name="connsiteX1" fmla="*/ 30480 w 28575"/>
                <a:gd name="connsiteY1" fmla="*/ 0 h 28575"/>
                <a:gd name="connsiteX2" fmla="*/ 30480 w 28575"/>
                <a:gd name="connsiteY2" fmla="*/ 37148 h 28575"/>
                <a:gd name="connsiteX3" fmla="*/ 0 w 28575"/>
                <a:gd name="connsiteY3" fmla="*/ 37148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0480" y="0"/>
                  </a:lnTo>
                  <a:lnTo>
                    <a:pt x="30480" y="37148"/>
                  </a:lnTo>
                  <a:lnTo>
                    <a:pt x="0" y="37148"/>
                  </a:ln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4" name="Freeform: Shape 323">
              <a:extLst>
                <a:ext uri="{FF2B5EF4-FFF2-40B4-BE49-F238E27FC236}">
                  <a16:creationId xmlns:a16="http://schemas.microsoft.com/office/drawing/2014/main" id="{69115F2C-55A8-4794-B053-B43001227410}"/>
                </a:ext>
              </a:extLst>
            </p:cNvPr>
            <p:cNvSpPr/>
            <p:nvPr/>
          </p:nvSpPr>
          <p:spPr>
            <a:xfrm>
              <a:off x="6898958" y="3410903"/>
              <a:ext cx="28575" cy="57150"/>
            </a:xfrm>
            <a:custGeom>
              <a:avLst/>
              <a:gdLst>
                <a:gd name="connsiteX0" fmla="*/ 0 w 28575"/>
                <a:gd name="connsiteY0" fmla="*/ 0 h 57150"/>
                <a:gd name="connsiteX1" fmla="*/ 30480 w 28575"/>
                <a:gd name="connsiteY1" fmla="*/ 0 h 57150"/>
                <a:gd name="connsiteX2" fmla="*/ 30480 w 28575"/>
                <a:gd name="connsiteY2" fmla="*/ 65723 h 57150"/>
                <a:gd name="connsiteX3" fmla="*/ 0 w 28575"/>
                <a:gd name="connsiteY3" fmla="*/ 65723 h 57150"/>
              </a:gdLst>
              <a:ahLst/>
              <a:cxnLst>
                <a:cxn ang="0">
                  <a:pos x="connsiteX0" y="connsiteY0"/>
                </a:cxn>
                <a:cxn ang="0">
                  <a:pos x="connsiteX1" y="connsiteY1"/>
                </a:cxn>
                <a:cxn ang="0">
                  <a:pos x="connsiteX2" y="connsiteY2"/>
                </a:cxn>
                <a:cxn ang="0">
                  <a:pos x="connsiteX3" y="connsiteY3"/>
                </a:cxn>
              </a:cxnLst>
              <a:rect l="l" t="t" r="r" b="b"/>
              <a:pathLst>
                <a:path w="28575" h="57150">
                  <a:moveTo>
                    <a:pt x="0" y="0"/>
                  </a:moveTo>
                  <a:lnTo>
                    <a:pt x="30480" y="0"/>
                  </a:lnTo>
                  <a:lnTo>
                    <a:pt x="30480" y="65723"/>
                  </a:lnTo>
                  <a:lnTo>
                    <a:pt x="0" y="65723"/>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5" name="Freeform: Shape 324">
              <a:extLst>
                <a:ext uri="{FF2B5EF4-FFF2-40B4-BE49-F238E27FC236}">
                  <a16:creationId xmlns:a16="http://schemas.microsoft.com/office/drawing/2014/main" id="{E8EFDFA3-6F70-40E2-80DE-128646143E93}"/>
                </a:ext>
              </a:extLst>
            </p:cNvPr>
            <p:cNvSpPr/>
            <p:nvPr/>
          </p:nvSpPr>
          <p:spPr>
            <a:xfrm>
              <a:off x="6938963" y="3421380"/>
              <a:ext cx="28575" cy="47625"/>
            </a:xfrm>
            <a:custGeom>
              <a:avLst/>
              <a:gdLst>
                <a:gd name="connsiteX0" fmla="*/ 0 w 28575"/>
                <a:gd name="connsiteY0" fmla="*/ 0 h 47625"/>
                <a:gd name="connsiteX1" fmla="*/ 30480 w 28575"/>
                <a:gd name="connsiteY1" fmla="*/ 0 h 47625"/>
                <a:gd name="connsiteX2" fmla="*/ 30480 w 28575"/>
                <a:gd name="connsiteY2" fmla="*/ 55245 h 47625"/>
                <a:gd name="connsiteX3" fmla="*/ 0 w 28575"/>
                <a:gd name="connsiteY3" fmla="*/ 55245 h 47625"/>
              </a:gdLst>
              <a:ahLst/>
              <a:cxnLst>
                <a:cxn ang="0">
                  <a:pos x="connsiteX0" y="connsiteY0"/>
                </a:cxn>
                <a:cxn ang="0">
                  <a:pos x="connsiteX1" y="connsiteY1"/>
                </a:cxn>
                <a:cxn ang="0">
                  <a:pos x="connsiteX2" y="connsiteY2"/>
                </a:cxn>
                <a:cxn ang="0">
                  <a:pos x="connsiteX3" y="connsiteY3"/>
                </a:cxn>
              </a:cxnLst>
              <a:rect l="l" t="t" r="r" b="b"/>
              <a:pathLst>
                <a:path w="28575" h="47625">
                  <a:moveTo>
                    <a:pt x="0" y="0"/>
                  </a:moveTo>
                  <a:lnTo>
                    <a:pt x="30480" y="0"/>
                  </a:lnTo>
                  <a:lnTo>
                    <a:pt x="30480" y="55245"/>
                  </a:lnTo>
                  <a:lnTo>
                    <a:pt x="0" y="55245"/>
                  </a:lnTo>
                  <a:close/>
                </a:path>
              </a:pathLst>
            </a:custGeom>
            <a:solidFill>
              <a:srgbClr val="6B8EA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6" name="Freeform: Shape 325">
              <a:extLst>
                <a:ext uri="{FF2B5EF4-FFF2-40B4-BE49-F238E27FC236}">
                  <a16:creationId xmlns:a16="http://schemas.microsoft.com/office/drawing/2014/main" id="{0AA51C96-6233-4657-9E4E-ECD03C1128D5}"/>
                </a:ext>
              </a:extLst>
            </p:cNvPr>
            <p:cNvSpPr/>
            <p:nvPr/>
          </p:nvSpPr>
          <p:spPr>
            <a:xfrm>
              <a:off x="6978968" y="3373755"/>
              <a:ext cx="28575" cy="95250"/>
            </a:xfrm>
            <a:custGeom>
              <a:avLst/>
              <a:gdLst>
                <a:gd name="connsiteX0" fmla="*/ 0 w 28575"/>
                <a:gd name="connsiteY0" fmla="*/ 0 h 95250"/>
                <a:gd name="connsiteX1" fmla="*/ 30480 w 28575"/>
                <a:gd name="connsiteY1" fmla="*/ 0 h 95250"/>
                <a:gd name="connsiteX2" fmla="*/ 30480 w 28575"/>
                <a:gd name="connsiteY2" fmla="*/ 102870 h 95250"/>
                <a:gd name="connsiteX3" fmla="*/ 0 w 28575"/>
                <a:gd name="connsiteY3" fmla="*/ 102870 h 95250"/>
              </a:gdLst>
              <a:ahLst/>
              <a:cxnLst>
                <a:cxn ang="0">
                  <a:pos x="connsiteX0" y="connsiteY0"/>
                </a:cxn>
                <a:cxn ang="0">
                  <a:pos x="connsiteX1" y="connsiteY1"/>
                </a:cxn>
                <a:cxn ang="0">
                  <a:pos x="connsiteX2" y="connsiteY2"/>
                </a:cxn>
                <a:cxn ang="0">
                  <a:pos x="connsiteX3" y="connsiteY3"/>
                </a:cxn>
              </a:cxnLst>
              <a:rect l="l" t="t" r="r" b="b"/>
              <a:pathLst>
                <a:path w="28575" h="95250">
                  <a:moveTo>
                    <a:pt x="0" y="0"/>
                  </a:moveTo>
                  <a:lnTo>
                    <a:pt x="30480" y="0"/>
                  </a:lnTo>
                  <a:lnTo>
                    <a:pt x="30480" y="102870"/>
                  </a:lnTo>
                  <a:lnTo>
                    <a:pt x="0" y="102870"/>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7" name="Freeform: Shape 326">
              <a:extLst>
                <a:ext uri="{FF2B5EF4-FFF2-40B4-BE49-F238E27FC236}">
                  <a16:creationId xmlns:a16="http://schemas.microsoft.com/office/drawing/2014/main" id="{ED6F3334-CC3C-4B1B-BBCC-C152E039BFC4}"/>
                </a:ext>
              </a:extLst>
            </p:cNvPr>
            <p:cNvSpPr/>
            <p:nvPr/>
          </p:nvSpPr>
          <p:spPr>
            <a:xfrm>
              <a:off x="6858953" y="3317557"/>
              <a:ext cx="152400" cy="104775"/>
            </a:xfrm>
            <a:custGeom>
              <a:avLst/>
              <a:gdLst>
                <a:gd name="connsiteX0" fmla="*/ 155257 w 152400"/>
                <a:gd name="connsiteY0" fmla="*/ 0 h 104775"/>
                <a:gd name="connsiteX1" fmla="*/ 128588 w 152400"/>
                <a:gd name="connsiteY1" fmla="*/ 2857 h 104775"/>
                <a:gd name="connsiteX2" fmla="*/ 135255 w 152400"/>
                <a:gd name="connsiteY2" fmla="*/ 10478 h 104775"/>
                <a:gd name="connsiteX3" fmla="*/ 83820 w 152400"/>
                <a:gd name="connsiteY3" fmla="*/ 54293 h 104775"/>
                <a:gd name="connsiteX4" fmla="*/ 56197 w 152400"/>
                <a:gd name="connsiteY4" fmla="*/ 41910 h 104775"/>
                <a:gd name="connsiteX5" fmla="*/ 0 w 152400"/>
                <a:gd name="connsiteY5" fmla="*/ 88582 h 104775"/>
                <a:gd name="connsiteX6" fmla="*/ 0 w 152400"/>
                <a:gd name="connsiteY6" fmla="*/ 105728 h 104775"/>
                <a:gd name="connsiteX7" fmla="*/ 59055 w 152400"/>
                <a:gd name="connsiteY7" fmla="*/ 56197 h 104775"/>
                <a:gd name="connsiteX8" fmla="*/ 85725 w 152400"/>
                <a:gd name="connsiteY8" fmla="*/ 69532 h 104775"/>
                <a:gd name="connsiteX9" fmla="*/ 143827 w 152400"/>
                <a:gd name="connsiteY9" fmla="*/ 19050 h 104775"/>
                <a:gd name="connsiteX10" fmla="*/ 150495 w 152400"/>
                <a:gd name="connsiteY10" fmla="*/ 2667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0" h="104775">
                  <a:moveTo>
                    <a:pt x="155257" y="0"/>
                  </a:moveTo>
                  <a:lnTo>
                    <a:pt x="128588" y="2857"/>
                  </a:lnTo>
                  <a:lnTo>
                    <a:pt x="135255" y="10478"/>
                  </a:lnTo>
                  <a:lnTo>
                    <a:pt x="83820" y="54293"/>
                  </a:lnTo>
                  <a:lnTo>
                    <a:pt x="56197" y="41910"/>
                  </a:lnTo>
                  <a:lnTo>
                    <a:pt x="0" y="88582"/>
                  </a:lnTo>
                  <a:lnTo>
                    <a:pt x="0" y="105728"/>
                  </a:lnTo>
                  <a:lnTo>
                    <a:pt x="59055" y="56197"/>
                  </a:lnTo>
                  <a:lnTo>
                    <a:pt x="85725" y="69532"/>
                  </a:lnTo>
                  <a:lnTo>
                    <a:pt x="143827" y="19050"/>
                  </a:lnTo>
                  <a:lnTo>
                    <a:pt x="150495" y="2667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8" name="Freeform: Shape 327">
              <a:extLst>
                <a:ext uri="{FF2B5EF4-FFF2-40B4-BE49-F238E27FC236}">
                  <a16:creationId xmlns:a16="http://schemas.microsoft.com/office/drawing/2014/main" id="{9A6D4592-0AC1-4396-9453-3EE3034170C1}"/>
                </a:ext>
              </a:extLst>
            </p:cNvPr>
            <p:cNvSpPr/>
            <p:nvPr/>
          </p:nvSpPr>
          <p:spPr>
            <a:xfrm>
              <a:off x="6425565" y="3343275"/>
              <a:ext cx="333375" cy="152400"/>
            </a:xfrm>
            <a:custGeom>
              <a:avLst/>
              <a:gdLst>
                <a:gd name="connsiteX0" fmla="*/ 0 w 333375"/>
                <a:gd name="connsiteY0" fmla="*/ 160973 h 152400"/>
                <a:gd name="connsiteX1" fmla="*/ 16192 w 333375"/>
                <a:gd name="connsiteY1" fmla="*/ 20002 h 152400"/>
                <a:gd name="connsiteX2" fmla="*/ 77152 w 333375"/>
                <a:gd name="connsiteY2" fmla="*/ 49530 h 152400"/>
                <a:gd name="connsiteX3" fmla="*/ 103822 w 333375"/>
                <a:gd name="connsiteY3" fmla="*/ 26670 h 152400"/>
                <a:gd name="connsiteX4" fmla="*/ 183832 w 333375"/>
                <a:gd name="connsiteY4" fmla="*/ 56198 h 152400"/>
                <a:gd name="connsiteX5" fmla="*/ 252413 w 333375"/>
                <a:gd name="connsiteY5" fmla="*/ 54292 h 152400"/>
                <a:gd name="connsiteX6" fmla="*/ 273367 w 333375"/>
                <a:gd name="connsiteY6" fmla="*/ 0 h 152400"/>
                <a:gd name="connsiteX7" fmla="*/ 336232 w 333375"/>
                <a:gd name="connsiteY7" fmla="*/ 15430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152400">
                  <a:moveTo>
                    <a:pt x="0" y="160973"/>
                  </a:moveTo>
                  <a:lnTo>
                    <a:pt x="16192" y="20002"/>
                  </a:lnTo>
                  <a:lnTo>
                    <a:pt x="77152" y="49530"/>
                  </a:lnTo>
                  <a:lnTo>
                    <a:pt x="103822" y="26670"/>
                  </a:lnTo>
                  <a:lnTo>
                    <a:pt x="183832" y="56198"/>
                  </a:lnTo>
                  <a:lnTo>
                    <a:pt x="252413" y="54292"/>
                  </a:lnTo>
                  <a:lnTo>
                    <a:pt x="273367" y="0"/>
                  </a:lnTo>
                  <a:lnTo>
                    <a:pt x="336232" y="154305"/>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9" name="Freeform: Shape 328">
              <a:extLst>
                <a:ext uri="{FF2B5EF4-FFF2-40B4-BE49-F238E27FC236}">
                  <a16:creationId xmlns:a16="http://schemas.microsoft.com/office/drawing/2014/main" id="{F6245633-1838-4BEC-B190-208A0046705D}"/>
                </a:ext>
              </a:extLst>
            </p:cNvPr>
            <p:cNvSpPr/>
            <p:nvPr/>
          </p:nvSpPr>
          <p:spPr>
            <a:xfrm>
              <a:off x="6441758" y="3342323"/>
              <a:ext cx="323850" cy="161925"/>
            </a:xfrm>
            <a:custGeom>
              <a:avLst/>
              <a:gdLst>
                <a:gd name="connsiteX0" fmla="*/ 0 w 323850"/>
                <a:gd name="connsiteY0" fmla="*/ 161925 h 161925"/>
                <a:gd name="connsiteX1" fmla="*/ 35242 w 323850"/>
                <a:gd name="connsiteY1" fmla="*/ 93345 h 161925"/>
                <a:gd name="connsiteX2" fmla="*/ 47625 w 323850"/>
                <a:gd name="connsiteY2" fmla="*/ 113348 h 161925"/>
                <a:gd name="connsiteX3" fmla="*/ 60960 w 323850"/>
                <a:gd name="connsiteY3" fmla="*/ 77152 h 161925"/>
                <a:gd name="connsiteX4" fmla="*/ 72390 w 323850"/>
                <a:gd name="connsiteY4" fmla="*/ 117157 h 161925"/>
                <a:gd name="connsiteX5" fmla="*/ 104775 w 323850"/>
                <a:gd name="connsiteY5" fmla="*/ 32385 h 161925"/>
                <a:gd name="connsiteX6" fmla="*/ 127635 w 323850"/>
                <a:gd name="connsiteY6" fmla="*/ 117157 h 161925"/>
                <a:gd name="connsiteX7" fmla="*/ 146685 w 323850"/>
                <a:gd name="connsiteY7" fmla="*/ 88582 h 161925"/>
                <a:gd name="connsiteX8" fmla="*/ 216217 w 323850"/>
                <a:gd name="connsiteY8" fmla="*/ 122873 h 161925"/>
                <a:gd name="connsiteX9" fmla="*/ 241935 w 323850"/>
                <a:gd name="connsiteY9" fmla="*/ 84773 h 161925"/>
                <a:gd name="connsiteX10" fmla="*/ 272415 w 323850"/>
                <a:gd name="connsiteY10" fmla="*/ 72390 h 161925"/>
                <a:gd name="connsiteX11" fmla="*/ 310515 w 323850"/>
                <a:gd name="connsiteY11" fmla="*/ 9525 h 161925"/>
                <a:gd name="connsiteX12" fmla="*/ 330517 w 323850"/>
                <a:gd name="connsiteY12" fmla="*/ 0 h 161925"/>
                <a:gd name="connsiteX13" fmla="*/ 330517 w 323850"/>
                <a:gd name="connsiteY13"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50" h="161925">
                  <a:moveTo>
                    <a:pt x="0" y="161925"/>
                  </a:moveTo>
                  <a:lnTo>
                    <a:pt x="35242" y="93345"/>
                  </a:lnTo>
                  <a:lnTo>
                    <a:pt x="47625" y="113348"/>
                  </a:lnTo>
                  <a:lnTo>
                    <a:pt x="60960" y="77152"/>
                  </a:lnTo>
                  <a:lnTo>
                    <a:pt x="72390" y="117157"/>
                  </a:lnTo>
                  <a:lnTo>
                    <a:pt x="104775" y="32385"/>
                  </a:lnTo>
                  <a:lnTo>
                    <a:pt x="127635" y="117157"/>
                  </a:lnTo>
                  <a:lnTo>
                    <a:pt x="146685" y="88582"/>
                  </a:lnTo>
                  <a:lnTo>
                    <a:pt x="216217" y="122873"/>
                  </a:lnTo>
                  <a:lnTo>
                    <a:pt x="241935" y="84773"/>
                  </a:lnTo>
                  <a:lnTo>
                    <a:pt x="272415" y="72390"/>
                  </a:lnTo>
                  <a:lnTo>
                    <a:pt x="310515" y="9525"/>
                  </a:lnTo>
                  <a:lnTo>
                    <a:pt x="330517" y="0"/>
                  </a:lnTo>
                  <a:lnTo>
                    <a:pt x="330517" y="16192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0" name="Freeform: Shape 329">
              <a:extLst>
                <a:ext uri="{FF2B5EF4-FFF2-40B4-BE49-F238E27FC236}">
                  <a16:creationId xmlns:a16="http://schemas.microsoft.com/office/drawing/2014/main" id="{EA28C0EB-22F4-4194-B110-31FF0567F10F}"/>
                </a:ext>
              </a:extLst>
            </p:cNvPr>
            <p:cNvSpPr/>
            <p:nvPr/>
          </p:nvSpPr>
          <p:spPr>
            <a:xfrm>
              <a:off x="6447473" y="3096578"/>
              <a:ext cx="19050" cy="161925"/>
            </a:xfrm>
            <a:custGeom>
              <a:avLst/>
              <a:gdLst>
                <a:gd name="connsiteX0" fmla="*/ 0 w 19050"/>
                <a:gd name="connsiteY0" fmla="*/ 0 h 161925"/>
                <a:gd name="connsiteX1" fmla="*/ 25717 w 19050"/>
                <a:gd name="connsiteY1" fmla="*/ 0 h 161925"/>
                <a:gd name="connsiteX2" fmla="*/ 25717 w 19050"/>
                <a:gd name="connsiteY2" fmla="*/ 161925 h 161925"/>
                <a:gd name="connsiteX3" fmla="*/ 0 w 19050"/>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19050" h="161925">
                  <a:moveTo>
                    <a:pt x="0" y="0"/>
                  </a:moveTo>
                  <a:lnTo>
                    <a:pt x="25717" y="0"/>
                  </a:lnTo>
                  <a:lnTo>
                    <a:pt x="25717" y="161925"/>
                  </a:lnTo>
                  <a:lnTo>
                    <a:pt x="0" y="16192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1" name="Freeform: Shape 330">
              <a:extLst>
                <a:ext uri="{FF2B5EF4-FFF2-40B4-BE49-F238E27FC236}">
                  <a16:creationId xmlns:a16="http://schemas.microsoft.com/office/drawing/2014/main" id="{EA8AAE7B-F06E-4273-B48C-F9D653D8C659}"/>
                </a:ext>
              </a:extLst>
            </p:cNvPr>
            <p:cNvSpPr/>
            <p:nvPr/>
          </p:nvSpPr>
          <p:spPr>
            <a:xfrm>
              <a:off x="6484620" y="3146108"/>
              <a:ext cx="19050" cy="104775"/>
            </a:xfrm>
            <a:custGeom>
              <a:avLst/>
              <a:gdLst>
                <a:gd name="connsiteX0" fmla="*/ 0 w 19050"/>
                <a:gd name="connsiteY0" fmla="*/ 0 h 104775"/>
                <a:gd name="connsiteX1" fmla="*/ 25718 w 19050"/>
                <a:gd name="connsiteY1" fmla="*/ 0 h 104775"/>
                <a:gd name="connsiteX2" fmla="*/ 25718 w 19050"/>
                <a:gd name="connsiteY2" fmla="*/ 113348 h 104775"/>
                <a:gd name="connsiteX3" fmla="*/ 0 w 19050"/>
                <a:gd name="connsiteY3" fmla="*/ 113348 h 104775"/>
              </a:gdLst>
              <a:ahLst/>
              <a:cxnLst>
                <a:cxn ang="0">
                  <a:pos x="connsiteX0" y="connsiteY0"/>
                </a:cxn>
                <a:cxn ang="0">
                  <a:pos x="connsiteX1" y="connsiteY1"/>
                </a:cxn>
                <a:cxn ang="0">
                  <a:pos x="connsiteX2" y="connsiteY2"/>
                </a:cxn>
                <a:cxn ang="0">
                  <a:pos x="connsiteX3" y="connsiteY3"/>
                </a:cxn>
              </a:cxnLst>
              <a:rect l="l" t="t" r="r" b="b"/>
              <a:pathLst>
                <a:path w="19050" h="104775">
                  <a:moveTo>
                    <a:pt x="0" y="0"/>
                  </a:moveTo>
                  <a:lnTo>
                    <a:pt x="25718" y="0"/>
                  </a:lnTo>
                  <a:lnTo>
                    <a:pt x="25718" y="113348"/>
                  </a:lnTo>
                  <a:lnTo>
                    <a:pt x="0" y="113348"/>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2" name="Freeform: Shape 331">
              <a:extLst>
                <a:ext uri="{FF2B5EF4-FFF2-40B4-BE49-F238E27FC236}">
                  <a16:creationId xmlns:a16="http://schemas.microsoft.com/office/drawing/2014/main" id="{4F972953-3BEB-4459-9948-4DFA48E98F60}"/>
                </a:ext>
              </a:extLst>
            </p:cNvPr>
            <p:cNvSpPr/>
            <p:nvPr/>
          </p:nvSpPr>
          <p:spPr>
            <a:xfrm>
              <a:off x="6522720" y="3131820"/>
              <a:ext cx="19050" cy="123825"/>
            </a:xfrm>
            <a:custGeom>
              <a:avLst/>
              <a:gdLst>
                <a:gd name="connsiteX0" fmla="*/ 0 w 19050"/>
                <a:gd name="connsiteY0" fmla="*/ 0 h 123825"/>
                <a:gd name="connsiteX1" fmla="*/ 25718 w 19050"/>
                <a:gd name="connsiteY1" fmla="*/ 0 h 123825"/>
                <a:gd name="connsiteX2" fmla="*/ 25718 w 19050"/>
                <a:gd name="connsiteY2" fmla="*/ 127635 h 123825"/>
                <a:gd name="connsiteX3" fmla="*/ 0 w 19050"/>
                <a:gd name="connsiteY3" fmla="*/ 127635 h 123825"/>
              </a:gdLst>
              <a:ahLst/>
              <a:cxnLst>
                <a:cxn ang="0">
                  <a:pos x="connsiteX0" y="connsiteY0"/>
                </a:cxn>
                <a:cxn ang="0">
                  <a:pos x="connsiteX1" y="connsiteY1"/>
                </a:cxn>
                <a:cxn ang="0">
                  <a:pos x="connsiteX2" y="connsiteY2"/>
                </a:cxn>
                <a:cxn ang="0">
                  <a:pos x="connsiteX3" y="connsiteY3"/>
                </a:cxn>
              </a:cxnLst>
              <a:rect l="l" t="t" r="r" b="b"/>
              <a:pathLst>
                <a:path w="19050" h="123825">
                  <a:moveTo>
                    <a:pt x="0" y="0"/>
                  </a:moveTo>
                  <a:lnTo>
                    <a:pt x="25718" y="0"/>
                  </a:lnTo>
                  <a:lnTo>
                    <a:pt x="25718" y="127635"/>
                  </a:lnTo>
                  <a:lnTo>
                    <a:pt x="0" y="12763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3" name="Freeform: Shape 332">
              <a:extLst>
                <a:ext uri="{FF2B5EF4-FFF2-40B4-BE49-F238E27FC236}">
                  <a16:creationId xmlns:a16="http://schemas.microsoft.com/office/drawing/2014/main" id="{650C4930-A749-42BE-BCED-2A7406A86335}"/>
                </a:ext>
              </a:extLst>
            </p:cNvPr>
            <p:cNvSpPr/>
            <p:nvPr/>
          </p:nvSpPr>
          <p:spPr>
            <a:xfrm>
              <a:off x="6559868" y="3085148"/>
              <a:ext cx="19050" cy="171450"/>
            </a:xfrm>
            <a:custGeom>
              <a:avLst/>
              <a:gdLst>
                <a:gd name="connsiteX0" fmla="*/ 0 w 19050"/>
                <a:gd name="connsiteY0" fmla="*/ 0 h 171450"/>
                <a:gd name="connsiteX1" fmla="*/ 25717 w 19050"/>
                <a:gd name="connsiteY1" fmla="*/ 0 h 171450"/>
                <a:gd name="connsiteX2" fmla="*/ 25717 w 19050"/>
                <a:gd name="connsiteY2" fmla="*/ 173355 h 171450"/>
                <a:gd name="connsiteX3" fmla="*/ 0 w 19050"/>
                <a:gd name="connsiteY3" fmla="*/ 173355 h 171450"/>
              </a:gdLst>
              <a:ahLst/>
              <a:cxnLst>
                <a:cxn ang="0">
                  <a:pos x="connsiteX0" y="connsiteY0"/>
                </a:cxn>
                <a:cxn ang="0">
                  <a:pos x="connsiteX1" y="connsiteY1"/>
                </a:cxn>
                <a:cxn ang="0">
                  <a:pos x="connsiteX2" y="connsiteY2"/>
                </a:cxn>
                <a:cxn ang="0">
                  <a:pos x="connsiteX3" y="connsiteY3"/>
                </a:cxn>
              </a:cxnLst>
              <a:rect l="l" t="t" r="r" b="b"/>
              <a:pathLst>
                <a:path w="19050" h="171450">
                  <a:moveTo>
                    <a:pt x="0" y="0"/>
                  </a:moveTo>
                  <a:lnTo>
                    <a:pt x="25717" y="0"/>
                  </a:lnTo>
                  <a:lnTo>
                    <a:pt x="25717" y="173355"/>
                  </a:lnTo>
                  <a:lnTo>
                    <a:pt x="0" y="17335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4" name="Freeform: Shape 333">
              <a:extLst>
                <a:ext uri="{FF2B5EF4-FFF2-40B4-BE49-F238E27FC236}">
                  <a16:creationId xmlns:a16="http://schemas.microsoft.com/office/drawing/2014/main" id="{8DAC9203-0BC6-48DF-9D14-9F3B5B7E1D68}"/>
                </a:ext>
              </a:extLst>
            </p:cNvPr>
            <p:cNvSpPr/>
            <p:nvPr/>
          </p:nvSpPr>
          <p:spPr>
            <a:xfrm>
              <a:off x="6597968" y="3135630"/>
              <a:ext cx="19050" cy="123825"/>
            </a:xfrm>
            <a:custGeom>
              <a:avLst/>
              <a:gdLst>
                <a:gd name="connsiteX0" fmla="*/ 0 w 19050"/>
                <a:gd name="connsiteY0" fmla="*/ 0 h 123825"/>
                <a:gd name="connsiteX1" fmla="*/ 26670 w 19050"/>
                <a:gd name="connsiteY1" fmla="*/ 0 h 123825"/>
                <a:gd name="connsiteX2" fmla="*/ 26670 w 19050"/>
                <a:gd name="connsiteY2" fmla="*/ 123825 h 123825"/>
                <a:gd name="connsiteX3" fmla="*/ 0 w 1905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9050" h="123825">
                  <a:moveTo>
                    <a:pt x="0" y="0"/>
                  </a:moveTo>
                  <a:lnTo>
                    <a:pt x="26670" y="0"/>
                  </a:lnTo>
                  <a:lnTo>
                    <a:pt x="26670" y="123825"/>
                  </a:lnTo>
                  <a:lnTo>
                    <a:pt x="0" y="12382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5" name="Freeform: Shape 334">
              <a:extLst>
                <a:ext uri="{FF2B5EF4-FFF2-40B4-BE49-F238E27FC236}">
                  <a16:creationId xmlns:a16="http://schemas.microsoft.com/office/drawing/2014/main" id="{0028DB45-C0AC-4EC3-B12B-0A068A9E6941}"/>
                </a:ext>
              </a:extLst>
            </p:cNvPr>
            <p:cNvSpPr/>
            <p:nvPr/>
          </p:nvSpPr>
          <p:spPr>
            <a:xfrm>
              <a:off x="6635115" y="3172778"/>
              <a:ext cx="19050" cy="85725"/>
            </a:xfrm>
            <a:custGeom>
              <a:avLst/>
              <a:gdLst>
                <a:gd name="connsiteX0" fmla="*/ 0 w 19050"/>
                <a:gd name="connsiteY0" fmla="*/ 0 h 85725"/>
                <a:gd name="connsiteX1" fmla="*/ 25718 w 19050"/>
                <a:gd name="connsiteY1" fmla="*/ 0 h 85725"/>
                <a:gd name="connsiteX2" fmla="*/ 25718 w 19050"/>
                <a:gd name="connsiteY2" fmla="*/ 86677 h 85725"/>
                <a:gd name="connsiteX3" fmla="*/ 0 w 19050"/>
                <a:gd name="connsiteY3" fmla="*/ 86677 h 85725"/>
              </a:gdLst>
              <a:ahLst/>
              <a:cxnLst>
                <a:cxn ang="0">
                  <a:pos x="connsiteX0" y="connsiteY0"/>
                </a:cxn>
                <a:cxn ang="0">
                  <a:pos x="connsiteX1" y="connsiteY1"/>
                </a:cxn>
                <a:cxn ang="0">
                  <a:pos x="connsiteX2" y="connsiteY2"/>
                </a:cxn>
                <a:cxn ang="0">
                  <a:pos x="connsiteX3" y="connsiteY3"/>
                </a:cxn>
              </a:cxnLst>
              <a:rect l="l" t="t" r="r" b="b"/>
              <a:pathLst>
                <a:path w="19050" h="85725">
                  <a:moveTo>
                    <a:pt x="0" y="0"/>
                  </a:moveTo>
                  <a:lnTo>
                    <a:pt x="25718" y="0"/>
                  </a:lnTo>
                  <a:lnTo>
                    <a:pt x="25718" y="86677"/>
                  </a:lnTo>
                  <a:lnTo>
                    <a:pt x="0" y="86677"/>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6" name="Freeform: Shape 335">
              <a:extLst>
                <a:ext uri="{FF2B5EF4-FFF2-40B4-BE49-F238E27FC236}">
                  <a16:creationId xmlns:a16="http://schemas.microsoft.com/office/drawing/2014/main" id="{7E499955-766E-4663-97F3-28FA0078B935}"/>
                </a:ext>
              </a:extLst>
            </p:cNvPr>
            <p:cNvSpPr/>
            <p:nvPr/>
          </p:nvSpPr>
          <p:spPr>
            <a:xfrm>
              <a:off x="6673215" y="3161348"/>
              <a:ext cx="19050" cy="95250"/>
            </a:xfrm>
            <a:custGeom>
              <a:avLst/>
              <a:gdLst>
                <a:gd name="connsiteX0" fmla="*/ 0 w 19050"/>
                <a:gd name="connsiteY0" fmla="*/ 0 h 95250"/>
                <a:gd name="connsiteX1" fmla="*/ 26670 w 19050"/>
                <a:gd name="connsiteY1" fmla="*/ 0 h 95250"/>
                <a:gd name="connsiteX2" fmla="*/ 26670 w 19050"/>
                <a:gd name="connsiteY2" fmla="*/ 97155 h 95250"/>
                <a:gd name="connsiteX3" fmla="*/ 0 w 19050"/>
                <a:gd name="connsiteY3" fmla="*/ 97155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26670" y="0"/>
                  </a:lnTo>
                  <a:lnTo>
                    <a:pt x="26670" y="97155"/>
                  </a:lnTo>
                  <a:lnTo>
                    <a:pt x="0" y="9715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7" name="Freeform: Shape 336">
              <a:extLst>
                <a:ext uri="{FF2B5EF4-FFF2-40B4-BE49-F238E27FC236}">
                  <a16:creationId xmlns:a16="http://schemas.microsoft.com/office/drawing/2014/main" id="{543348F0-7EEE-494F-9C4F-0BD88199E446}"/>
                </a:ext>
              </a:extLst>
            </p:cNvPr>
            <p:cNvSpPr/>
            <p:nvPr/>
          </p:nvSpPr>
          <p:spPr>
            <a:xfrm>
              <a:off x="6710363" y="3126105"/>
              <a:ext cx="19050" cy="123825"/>
            </a:xfrm>
            <a:custGeom>
              <a:avLst/>
              <a:gdLst>
                <a:gd name="connsiteX0" fmla="*/ 0 w 19050"/>
                <a:gd name="connsiteY0" fmla="*/ 0 h 123825"/>
                <a:gd name="connsiteX1" fmla="*/ 26670 w 19050"/>
                <a:gd name="connsiteY1" fmla="*/ 0 h 123825"/>
                <a:gd name="connsiteX2" fmla="*/ 26670 w 19050"/>
                <a:gd name="connsiteY2" fmla="*/ 132398 h 123825"/>
                <a:gd name="connsiteX3" fmla="*/ 0 w 19050"/>
                <a:gd name="connsiteY3" fmla="*/ 132398 h 123825"/>
              </a:gdLst>
              <a:ahLst/>
              <a:cxnLst>
                <a:cxn ang="0">
                  <a:pos x="connsiteX0" y="connsiteY0"/>
                </a:cxn>
                <a:cxn ang="0">
                  <a:pos x="connsiteX1" y="connsiteY1"/>
                </a:cxn>
                <a:cxn ang="0">
                  <a:pos x="connsiteX2" y="connsiteY2"/>
                </a:cxn>
                <a:cxn ang="0">
                  <a:pos x="connsiteX3" y="connsiteY3"/>
                </a:cxn>
              </a:cxnLst>
              <a:rect l="l" t="t" r="r" b="b"/>
              <a:pathLst>
                <a:path w="19050" h="123825">
                  <a:moveTo>
                    <a:pt x="0" y="0"/>
                  </a:moveTo>
                  <a:lnTo>
                    <a:pt x="26670" y="0"/>
                  </a:lnTo>
                  <a:lnTo>
                    <a:pt x="26670" y="132398"/>
                  </a:lnTo>
                  <a:lnTo>
                    <a:pt x="0" y="132398"/>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8" name="Freeform: Shape 337">
              <a:extLst>
                <a:ext uri="{FF2B5EF4-FFF2-40B4-BE49-F238E27FC236}">
                  <a16:creationId xmlns:a16="http://schemas.microsoft.com/office/drawing/2014/main" id="{ACC377C9-D60D-4474-84C4-15593422DA88}"/>
                </a:ext>
              </a:extLst>
            </p:cNvPr>
            <p:cNvSpPr/>
            <p:nvPr/>
          </p:nvSpPr>
          <p:spPr>
            <a:xfrm>
              <a:off x="6695122" y="3718560"/>
              <a:ext cx="533400" cy="371475"/>
            </a:xfrm>
            <a:custGeom>
              <a:avLst/>
              <a:gdLst>
                <a:gd name="connsiteX0" fmla="*/ 538163 w 533400"/>
                <a:gd name="connsiteY0" fmla="*/ 247650 h 371475"/>
                <a:gd name="connsiteX1" fmla="*/ 391478 w 533400"/>
                <a:gd name="connsiteY1" fmla="*/ 377190 h 371475"/>
                <a:gd name="connsiteX2" fmla="*/ 179070 w 533400"/>
                <a:gd name="connsiteY2" fmla="*/ 377190 h 371475"/>
                <a:gd name="connsiteX3" fmla="*/ 0 w 533400"/>
                <a:gd name="connsiteY3" fmla="*/ 378143 h 371475"/>
                <a:gd name="connsiteX4" fmla="*/ 345758 w 533400"/>
                <a:gd name="connsiteY4" fmla="*/ 0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371475">
                  <a:moveTo>
                    <a:pt x="538163" y="247650"/>
                  </a:moveTo>
                  <a:lnTo>
                    <a:pt x="391478" y="377190"/>
                  </a:lnTo>
                  <a:lnTo>
                    <a:pt x="179070" y="377190"/>
                  </a:lnTo>
                  <a:lnTo>
                    <a:pt x="0" y="378143"/>
                  </a:lnTo>
                  <a:lnTo>
                    <a:pt x="345758" y="0"/>
                  </a:lnTo>
                  <a:close/>
                </a:path>
              </a:pathLst>
            </a:custGeom>
            <a:solidFill>
              <a:srgbClr val="FFFFFF">
                <a:alpha val="26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9" name="Freeform: Shape 338">
              <a:extLst>
                <a:ext uri="{FF2B5EF4-FFF2-40B4-BE49-F238E27FC236}">
                  <a16:creationId xmlns:a16="http://schemas.microsoft.com/office/drawing/2014/main" id="{B506BD09-A03B-49C8-AB80-D0EC7513DBB8}"/>
                </a:ext>
              </a:extLst>
            </p:cNvPr>
            <p:cNvSpPr/>
            <p:nvPr/>
          </p:nvSpPr>
          <p:spPr>
            <a:xfrm>
              <a:off x="7038022" y="3717608"/>
              <a:ext cx="190500" cy="247650"/>
            </a:xfrm>
            <a:custGeom>
              <a:avLst/>
              <a:gdLst>
                <a:gd name="connsiteX0" fmla="*/ 192405 w 190500"/>
                <a:gd name="connsiteY0" fmla="*/ 0 h 247650"/>
                <a:gd name="connsiteX1" fmla="*/ 136208 w 190500"/>
                <a:gd name="connsiteY1" fmla="*/ 0 h 247650"/>
                <a:gd name="connsiteX2" fmla="*/ 133350 w 190500"/>
                <a:gd name="connsiteY2" fmla="*/ 1905 h 247650"/>
                <a:gd name="connsiteX3" fmla="*/ 128588 w 190500"/>
                <a:gd name="connsiteY3" fmla="*/ 1905 h 247650"/>
                <a:gd name="connsiteX4" fmla="*/ 128588 w 190500"/>
                <a:gd name="connsiteY4" fmla="*/ 5715 h 247650"/>
                <a:gd name="connsiteX5" fmla="*/ 120968 w 190500"/>
                <a:gd name="connsiteY5" fmla="*/ 13335 h 247650"/>
                <a:gd name="connsiteX6" fmla="*/ 72390 w 190500"/>
                <a:gd name="connsiteY6" fmla="*/ 13335 h 247650"/>
                <a:gd name="connsiteX7" fmla="*/ 64770 w 190500"/>
                <a:gd name="connsiteY7" fmla="*/ 5715 h 247650"/>
                <a:gd name="connsiteX8" fmla="*/ 65723 w 190500"/>
                <a:gd name="connsiteY8" fmla="*/ 1905 h 247650"/>
                <a:gd name="connsiteX9" fmla="*/ 60008 w 190500"/>
                <a:gd name="connsiteY9" fmla="*/ 1905 h 247650"/>
                <a:gd name="connsiteX10" fmla="*/ 58103 w 190500"/>
                <a:gd name="connsiteY10" fmla="*/ 0 h 247650"/>
                <a:gd name="connsiteX11" fmla="*/ 2858 w 190500"/>
                <a:gd name="connsiteY11" fmla="*/ 0 h 247650"/>
                <a:gd name="connsiteX12" fmla="*/ 0 w 190500"/>
                <a:gd name="connsiteY12" fmla="*/ 2857 h 247650"/>
                <a:gd name="connsiteX13" fmla="*/ 0 w 190500"/>
                <a:gd name="connsiteY13" fmla="*/ 247650 h 247650"/>
                <a:gd name="connsiteX14" fmla="*/ 2858 w 190500"/>
                <a:gd name="connsiteY14" fmla="*/ 250507 h 247650"/>
                <a:gd name="connsiteX15" fmla="*/ 191453 w 190500"/>
                <a:gd name="connsiteY15" fmla="*/ 250507 h 247650"/>
                <a:gd name="connsiteX16" fmla="*/ 194310 w 190500"/>
                <a:gd name="connsiteY16" fmla="*/ 247650 h 247650"/>
                <a:gd name="connsiteX17" fmla="*/ 194310 w 190500"/>
                <a:gd name="connsiteY17" fmla="*/ 2857 h 247650"/>
                <a:gd name="connsiteX18" fmla="*/ 192405 w 190500"/>
                <a:gd name="connsiteY18"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00" h="247650">
                  <a:moveTo>
                    <a:pt x="192405" y="0"/>
                  </a:moveTo>
                  <a:lnTo>
                    <a:pt x="136208" y="0"/>
                  </a:lnTo>
                  <a:cubicBezTo>
                    <a:pt x="136208" y="952"/>
                    <a:pt x="135255" y="1905"/>
                    <a:pt x="133350" y="1905"/>
                  </a:cubicBezTo>
                  <a:lnTo>
                    <a:pt x="128588" y="1905"/>
                  </a:lnTo>
                  <a:cubicBezTo>
                    <a:pt x="128588" y="2857"/>
                    <a:pt x="128588" y="3810"/>
                    <a:pt x="128588" y="5715"/>
                  </a:cubicBezTo>
                  <a:cubicBezTo>
                    <a:pt x="128588" y="9525"/>
                    <a:pt x="124778" y="13335"/>
                    <a:pt x="120968" y="13335"/>
                  </a:cubicBezTo>
                  <a:lnTo>
                    <a:pt x="72390" y="13335"/>
                  </a:lnTo>
                  <a:cubicBezTo>
                    <a:pt x="68580" y="13335"/>
                    <a:pt x="64770" y="9525"/>
                    <a:pt x="64770" y="5715"/>
                  </a:cubicBezTo>
                  <a:cubicBezTo>
                    <a:pt x="64770" y="3810"/>
                    <a:pt x="64770" y="3810"/>
                    <a:pt x="65723" y="1905"/>
                  </a:cubicBezTo>
                  <a:lnTo>
                    <a:pt x="60008" y="1905"/>
                  </a:lnTo>
                  <a:cubicBezTo>
                    <a:pt x="59055" y="1905"/>
                    <a:pt x="58103" y="952"/>
                    <a:pt x="58103" y="0"/>
                  </a:cubicBezTo>
                  <a:lnTo>
                    <a:pt x="2858" y="0"/>
                  </a:lnTo>
                  <a:cubicBezTo>
                    <a:pt x="953" y="0"/>
                    <a:pt x="0" y="1905"/>
                    <a:pt x="0" y="2857"/>
                  </a:cubicBezTo>
                  <a:lnTo>
                    <a:pt x="0" y="247650"/>
                  </a:lnTo>
                  <a:cubicBezTo>
                    <a:pt x="0" y="249555"/>
                    <a:pt x="1905" y="250507"/>
                    <a:pt x="2858" y="250507"/>
                  </a:cubicBezTo>
                  <a:lnTo>
                    <a:pt x="191453" y="250507"/>
                  </a:lnTo>
                  <a:cubicBezTo>
                    <a:pt x="193358" y="250507"/>
                    <a:pt x="194310" y="248602"/>
                    <a:pt x="194310" y="247650"/>
                  </a:cubicBezTo>
                  <a:lnTo>
                    <a:pt x="194310" y="2857"/>
                  </a:lnTo>
                  <a:cubicBezTo>
                    <a:pt x="195263" y="1905"/>
                    <a:pt x="194310" y="0"/>
                    <a:pt x="192405" y="0"/>
                  </a:cubicBezTo>
                  <a:close/>
                </a:path>
              </a:pathLst>
            </a:custGeom>
            <a:solidFill>
              <a:srgbClr val="1F4C6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0" name="Freeform: Shape 339">
              <a:extLst>
                <a:ext uri="{FF2B5EF4-FFF2-40B4-BE49-F238E27FC236}">
                  <a16:creationId xmlns:a16="http://schemas.microsoft.com/office/drawing/2014/main" id="{E7D0AA5E-C005-4901-97B5-81329E088848}"/>
                </a:ext>
              </a:extLst>
            </p:cNvPr>
            <p:cNvSpPr/>
            <p:nvPr/>
          </p:nvSpPr>
          <p:spPr>
            <a:xfrm>
              <a:off x="7063740" y="3749992"/>
              <a:ext cx="142875" cy="180975"/>
            </a:xfrm>
            <a:custGeom>
              <a:avLst/>
              <a:gdLst>
                <a:gd name="connsiteX0" fmla="*/ 144780 w 142875"/>
                <a:gd name="connsiteY0" fmla="*/ 163830 h 180975"/>
                <a:gd name="connsiteX1" fmla="*/ 123825 w 142875"/>
                <a:gd name="connsiteY1" fmla="*/ 186690 h 180975"/>
                <a:gd name="connsiteX2" fmla="*/ 2857 w 142875"/>
                <a:gd name="connsiteY2" fmla="*/ 186690 h 180975"/>
                <a:gd name="connsiteX3" fmla="*/ 0 w 142875"/>
                <a:gd name="connsiteY3" fmla="*/ 183833 h 180975"/>
                <a:gd name="connsiteX4" fmla="*/ 0 w 142875"/>
                <a:gd name="connsiteY4" fmla="*/ 2858 h 180975"/>
                <a:gd name="connsiteX5" fmla="*/ 2857 w 142875"/>
                <a:gd name="connsiteY5" fmla="*/ 0 h 180975"/>
                <a:gd name="connsiteX6" fmla="*/ 142875 w 142875"/>
                <a:gd name="connsiteY6" fmla="*/ 0 h 180975"/>
                <a:gd name="connsiteX7" fmla="*/ 145732 w 142875"/>
                <a:gd name="connsiteY7" fmla="*/ 2858 h 180975"/>
                <a:gd name="connsiteX8" fmla="*/ 145732 w 142875"/>
                <a:gd name="connsiteY8" fmla="*/ 16383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80975">
                  <a:moveTo>
                    <a:pt x="144780" y="163830"/>
                  </a:moveTo>
                  <a:cubicBezTo>
                    <a:pt x="144780" y="163830"/>
                    <a:pt x="123825" y="186690"/>
                    <a:pt x="123825" y="186690"/>
                  </a:cubicBezTo>
                  <a:lnTo>
                    <a:pt x="2857" y="186690"/>
                  </a:lnTo>
                  <a:cubicBezTo>
                    <a:pt x="1905" y="186690"/>
                    <a:pt x="0" y="185738"/>
                    <a:pt x="0" y="183833"/>
                  </a:cubicBezTo>
                  <a:lnTo>
                    <a:pt x="0" y="2858"/>
                  </a:lnTo>
                  <a:cubicBezTo>
                    <a:pt x="0" y="1905"/>
                    <a:pt x="952" y="0"/>
                    <a:pt x="2857" y="0"/>
                  </a:cubicBezTo>
                  <a:lnTo>
                    <a:pt x="142875" y="0"/>
                  </a:lnTo>
                  <a:cubicBezTo>
                    <a:pt x="143827" y="0"/>
                    <a:pt x="145732" y="953"/>
                    <a:pt x="145732" y="2858"/>
                  </a:cubicBezTo>
                  <a:lnTo>
                    <a:pt x="145732" y="16383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1" name="Freeform: Shape 340">
              <a:extLst>
                <a:ext uri="{FF2B5EF4-FFF2-40B4-BE49-F238E27FC236}">
                  <a16:creationId xmlns:a16="http://schemas.microsoft.com/office/drawing/2014/main" id="{31C1ED6D-1FA9-4F6F-B394-90D207600EB0}"/>
                </a:ext>
              </a:extLst>
            </p:cNvPr>
            <p:cNvSpPr/>
            <p:nvPr/>
          </p:nvSpPr>
          <p:spPr>
            <a:xfrm>
              <a:off x="7098983" y="3711892"/>
              <a:ext cx="66675" cy="9525"/>
            </a:xfrm>
            <a:custGeom>
              <a:avLst/>
              <a:gdLst>
                <a:gd name="connsiteX0" fmla="*/ 70485 w 66675"/>
                <a:gd name="connsiteY0" fmla="*/ 0 h 9525"/>
                <a:gd name="connsiteX1" fmla="*/ 2858 w 66675"/>
                <a:gd name="connsiteY1" fmla="*/ 0 h 9525"/>
                <a:gd name="connsiteX2" fmla="*/ 0 w 66675"/>
                <a:gd name="connsiteY2" fmla="*/ 2858 h 9525"/>
                <a:gd name="connsiteX3" fmla="*/ 2858 w 66675"/>
                <a:gd name="connsiteY3" fmla="*/ 5715 h 9525"/>
                <a:gd name="connsiteX4" fmla="*/ 8572 w 66675"/>
                <a:gd name="connsiteY4" fmla="*/ 5715 h 9525"/>
                <a:gd name="connsiteX5" fmla="*/ 7620 w 66675"/>
                <a:gd name="connsiteY5" fmla="*/ 9525 h 9525"/>
                <a:gd name="connsiteX6" fmla="*/ 14288 w 66675"/>
                <a:gd name="connsiteY6" fmla="*/ 16193 h 9525"/>
                <a:gd name="connsiteX7" fmla="*/ 60008 w 66675"/>
                <a:gd name="connsiteY7" fmla="*/ 16193 h 9525"/>
                <a:gd name="connsiteX8" fmla="*/ 66675 w 66675"/>
                <a:gd name="connsiteY8" fmla="*/ 9525 h 9525"/>
                <a:gd name="connsiteX9" fmla="*/ 65722 w 66675"/>
                <a:gd name="connsiteY9" fmla="*/ 5715 h 9525"/>
                <a:gd name="connsiteX10" fmla="*/ 71438 w 66675"/>
                <a:gd name="connsiteY10" fmla="*/ 5715 h 9525"/>
                <a:gd name="connsiteX11" fmla="*/ 74295 w 66675"/>
                <a:gd name="connsiteY11" fmla="*/ 2858 h 9525"/>
                <a:gd name="connsiteX12" fmla="*/ 70485 w 66675"/>
                <a:gd name="connsiteY12"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 h="9525">
                  <a:moveTo>
                    <a:pt x="70485" y="0"/>
                  </a:moveTo>
                  <a:lnTo>
                    <a:pt x="2858" y="0"/>
                  </a:lnTo>
                  <a:cubicBezTo>
                    <a:pt x="952" y="0"/>
                    <a:pt x="0" y="953"/>
                    <a:pt x="0" y="2858"/>
                  </a:cubicBezTo>
                  <a:cubicBezTo>
                    <a:pt x="0" y="4763"/>
                    <a:pt x="952" y="5715"/>
                    <a:pt x="2858" y="5715"/>
                  </a:cubicBezTo>
                  <a:lnTo>
                    <a:pt x="8572" y="5715"/>
                  </a:lnTo>
                  <a:cubicBezTo>
                    <a:pt x="7620" y="6668"/>
                    <a:pt x="7620" y="8573"/>
                    <a:pt x="7620" y="9525"/>
                  </a:cubicBezTo>
                  <a:cubicBezTo>
                    <a:pt x="7620" y="13335"/>
                    <a:pt x="10477" y="16193"/>
                    <a:pt x="14288" y="16193"/>
                  </a:cubicBezTo>
                  <a:lnTo>
                    <a:pt x="60008" y="16193"/>
                  </a:lnTo>
                  <a:cubicBezTo>
                    <a:pt x="63817" y="16193"/>
                    <a:pt x="66675" y="13335"/>
                    <a:pt x="66675" y="9525"/>
                  </a:cubicBezTo>
                  <a:cubicBezTo>
                    <a:pt x="66675" y="8573"/>
                    <a:pt x="66675" y="6668"/>
                    <a:pt x="65722" y="5715"/>
                  </a:cubicBezTo>
                  <a:lnTo>
                    <a:pt x="71438" y="5715"/>
                  </a:lnTo>
                  <a:cubicBezTo>
                    <a:pt x="73342" y="5715"/>
                    <a:pt x="74295" y="4763"/>
                    <a:pt x="74295" y="2858"/>
                  </a:cubicBezTo>
                  <a:cubicBezTo>
                    <a:pt x="74295" y="953"/>
                    <a:pt x="72390" y="0"/>
                    <a:pt x="70485" y="0"/>
                  </a:cubicBezTo>
                  <a:close/>
                </a:path>
              </a:pathLst>
            </a:custGeom>
            <a:solidFill>
              <a:srgbClr val="0B253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2" name="Freeform: Shape 341">
              <a:extLst>
                <a:ext uri="{FF2B5EF4-FFF2-40B4-BE49-F238E27FC236}">
                  <a16:creationId xmlns:a16="http://schemas.microsoft.com/office/drawing/2014/main" id="{518F44A1-244F-4B97-90A3-C30AA079AB89}"/>
                </a:ext>
              </a:extLst>
            </p:cNvPr>
            <p:cNvSpPr/>
            <p:nvPr/>
          </p:nvSpPr>
          <p:spPr>
            <a:xfrm>
              <a:off x="7084695" y="3777615"/>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3" name="Freeform: Shape 342">
              <a:extLst>
                <a:ext uri="{FF2B5EF4-FFF2-40B4-BE49-F238E27FC236}">
                  <a16:creationId xmlns:a16="http://schemas.microsoft.com/office/drawing/2014/main" id="{A8081CBF-70A5-432F-897F-80092DC76D80}"/>
                </a:ext>
              </a:extLst>
            </p:cNvPr>
            <p:cNvSpPr/>
            <p:nvPr/>
          </p:nvSpPr>
          <p:spPr>
            <a:xfrm>
              <a:off x="7084695" y="3794760"/>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4" name="Freeform: Shape 343">
              <a:extLst>
                <a:ext uri="{FF2B5EF4-FFF2-40B4-BE49-F238E27FC236}">
                  <a16:creationId xmlns:a16="http://schemas.microsoft.com/office/drawing/2014/main" id="{4394AE3C-A4A9-493C-AF12-A3C9F1EA3B98}"/>
                </a:ext>
              </a:extLst>
            </p:cNvPr>
            <p:cNvSpPr/>
            <p:nvPr/>
          </p:nvSpPr>
          <p:spPr>
            <a:xfrm>
              <a:off x="7084695" y="3813810"/>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5" name="Freeform: Shape 344">
              <a:extLst>
                <a:ext uri="{FF2B5EF4-FFF2-40B4-BE49-F238E27FC236}">
                  <a16:creationId xmlns:a16="http://schemas.microsoft.com/office/drawing/2014/main" id="{C61AD8DD-B810-43AB-9BFA-43C95DB542F0}"/>
                </a:ext>
              </a:extLst>
            </p:cNvPr>
            <p:cNvSpPr/>
            <p:nvPr/>
          </p:nvSpPr>
          <p:spPr>
            <a:xfrm>
              <a:off x="7084695" y="3831908"/>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6" name="Freeform: Shape 345">
              <a:extLst>
                <a:ext uri="{FF2B5EF4-FFF2-40B4-BE49-F238E27FC236}">
                  <a16:creationId xmlns:a16="http://schemas.microsoft.com/office/drawing/2014/main" id="{D2B908B3-F480-45B3-AEBF-A995CB96A665}"/>
                </a:ext>
              </a:extLst>
            </p:cNvPr>
            <p:cNvSpPr/>
            <p:nvPr/>
          </p:nvSpPr>
          <p:spPr>
            <a:xfrm>
              <a:off x="7084695" y="3850958"/>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7" name="Freeform: Shape 346">
              <a:extLst>
                <a:ext uri="{FF2B5EF4-FFF2-40B4-BE49-F238E27FC236}">
                  <a16:creationId xmlns:a16="http://schemas.microsoft.com/office/drawing/2014/main" id="{BD1107AC-A35B-4272-A9C0-521268AAB434}"/>
                </a:ext>
              </a:extLst>
            </p:cNvPr>
            <p:cNvSpPr/>
            <p:nvPr/>
          </p:nvSpPr>
          <p:spPr>
            <a:xfrm>
              <a:off x="7084695" y="3869055"/>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8" name="Freeform: Shape 347">
              <a:extLst>
                <a:ext uri="{FF2B5EF4-FFF2-40B4-BE49-F238E27FC236}">
                  <a16:creationId xmlns:a16="http://schemas.microsoft.com/office/drawing/2014/main" id="{5DD8B886-DADB-45AC-8298-F48BF1773FD8}"/>
                </a:ext>
              </a:extLst>
            </p:cNvPr>
            <p:cNvSpPr/>
            <p:nvPr/>
          </p:nvSpPr>
          <p:spPr>
            <a:xfrm>
              <a:off x="7084695" y="3888105"/>
              <a:ext cx="95250" cy="9525"/>
            </a:xfrm>
            <a:custGeom>
              <a:avLst/>
              <a:gdLst>
                <a:gd name="connsiteX0" fmla="*/ 0 w 95250"/>
                <a:gd name="connsiteY0" fmla="*/ 0 h 0"/>
                <a:gd name="connsiteX1" fmla="*/ 102870 w 95250"/>
                <a:gd name="connsiteY1" fmla="*/ 0 h 0"/>
                <a:gd name="connsiteX2" fmla="*/ 102870 w 95250"/>
                <a:gd name="connsiteY2" fmla="*/ 3810 h 0"/>
                <a:gd name="connsiteX3" fmla="*/ 0 w 95250"/>
                <a:gd name="connsiteY3" fmla="*/ 3810 h 0"/>
              </a:gdLst>
              <a:ahLst/>
              <a:cxnLst>
                <a:cxn ang="0">
                  <a:pos x="connsiteX0" y="connsiteY0"/>
                </a:cxn>
                <a:cxn ang="0">
                  <a:pos x="connsiteX1" y="connsiteY1"/>
                </a:cxn>
                <a:cxn ang="0">
                  <a:pos x="connsiteX2" y="connsiteY2"/>
                </a:cxn>
                <a:cxn ang="0">
                  <a:pos x="connsiteX3" y="connsiteY3"/>
                </a:cxn>
              </a:cxnLst>
              <a:rect l="l" t="t" r="r" b="b"/>
              <a:pathLst>
                <a:path w="95250">
                  <a:moveTo>
                    <a:pt x="0" y="0"/>
                  </a:moveTo>
                  <a:lnTo>
                    <a:pt x="102870" y="0"/>
                  </a:lnTo>
                  <a:lnTo>
                    <a:pt x="102870" y="3810"/>
                  </a:lnTo>
                  <a:lnTo>
                    <a:pt x="0" y="3810"/>
                  </a:ln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9" name="Freeform: Shape 348">
              <a:extLst>
                <a:ext uri="{FF2B5EF4-FFF2-40B4-BE49-F238E27FC236}">
                  <a16:creationId xmlns:a16="http://schemas.microsoft.com/office/drawing/2014/main" id="{0E41448F-743C-41D3-9A68-43F60F325CEF}"/>
                </a:ext>
              </a:extLst>
            </p:cNvPr>
            <p:cNvSpPr/>
            <p:nvPr/>
          </p:nvSpPr>
          <p:spPr>
            <a:xfrm>
              <a:off x="7187565" y="3913823"/>
              <a:ext cx="19050" cy="19050"/>
            </a:xfrm>
            <a:custGeom>
              <a:avLst/>
              <a:gdLst>
                <a:gd name="connsiteX0" fmla="*/ 1905 w 19050"/>
                <a:gd name="connsiteY0" fmla="*/ 0 h 19050"/>
                <a:gd name="connsiteX1" fmla="*/ 20955 w 19050"/>
                <a:gd name="connsiteY1" fmla="*/ 0 h 19050"/>
                <a:gd name="connsiteX2" fmla="*/ 0 w 19050"/>
                <a:gd name="connsiteY2" fmla="*/ 22860 h 19050"/>
                <a:gd name="connsiteX3" fmla="*/ 0 w 19050"/>
                <a:gd name="connsiteY3" fmla="*/ 2857 h 19050"/>
                <a:gd name="connsiteX4" fmla="*/ 1905 w 1905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 y="0"/>
                  </a:moveTo>
                  <a:lnTo>
                    <a:pt x="20955" y="0"/>
                  </a:lnTo>
                  <a:lnTo>
                    <a:pt x="0" y="22860"/>
                  </a:lnTo>
                  <a:lnTo>
                    <a:pt x="0" y="2857"/>
                  </a:lnTo>
                  <a:cubicBezTo>
                    <a:pt x="0" y="952"/>
                    <a:pt x="952" y="0"/>
                    <a:pt x="1905" y="0"/>
                  </a:cubicBezTo>
                  <a:close/>
                </a:path>
              </a:pathLst>
            </a:custGeom>
            <a:solidFill>
              <a:srgbClr val="AD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0" name="Freeform: Shape 349">
              <a:extLst>
                <a:ext uri="{FF2B5EF4-FFF2-40B4-BE49-F238E27FC236}">
                  <a16:creationId xmlns:a16="http://schemas.microsoft.com/office/drawing/2014/main" id="{0F7CA42A-F1BE-4B6A-ABC9-4C6CFCD02CF8}"/>
                </a:ext>
              </a:extLst>
            </p:cNvPr>
            <p:cNvSpPr/>
            <p:nvPr/>
          </p:nvSpPr>
          <p:spPr>
            <a:xfrm>
              <a:off x="6854190" y="3917633"/>
              <a:ext cx="9525" cy="9525"/>
            </a:xfrm>
            <a:custGeom>
              <a:avLst/>
              <a:gdLst>
                <a:gd name="connsiteX0" fmla="*/ 6667 w 0"/>
                <a:gd name="connsiteY0" fmla="*/ 5715 h 0"/>
                <a:gd name="connsiteX1" fmla="*/ 0 w 0"/>
                <a:gd name="connsiteY1" fmla="*/ 2857 h 0"/>
                <a:gd name="connsiteX2" fmla="*/ 6667 w 0"/>
                <a:gd name="connsiteY2" fmla="*/ 0 h 0"/>
                <a:gd name="connsiteX3" fmla="*/ 6667 w 0"/>
                <a:gd name="connsiteY3" fmla="*/ 5715 h 0"/>
              </a:gdLst>
              <a:ahLst/>
              <a:cxnLst>
                <a:cxn ang="0">
                  <a:pos x="connsiteX0" y="connsiteY0"/>
                </a:cxn>
                <a:cxn ang="0">
                  <a:pos x="connsiteX1" y="connsiteY1"/>
                </a:cxn>
                <a:cxn ang="0">
                  <a:pos x="connsiteX2" y="connsiteY2"/>
                </a:cxn>
                <a:cxn ang="0">
                  <a:pos x="connsiteX3" y="connsiteY3"/>
                </a:cxn>
              </a:cxnLst>
              <a:rect l="l" t="t" r="r" b="b"/>
              <a:pathLst>
                <a:path>
                  <a:moveTo>
                    <a:pt x="6667" y="5715"/>
                  </a:moveTo>
                  <a:cubicBezTo>
                    <a:pt x="6667" y="5715"/>
                    <a:pt x="0" y="3810"/>
                    <a:pt x="0" y="2857"/>
                  </a:cubicBezTo>
                  <a:cubicBezTo>
                    <a:pt x="0" y="1905"/>
                    <a:pt x="6667" y="0"/>
                    <a:pt x="6667" y="0"/>
                  </a:cubicBezTo>
                  <a:lnTo>
                    <a:pt x="6667" y="5715"/>
                  </a:ln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1" name="Freeform: Shape 350">
              <a:extLst>
                <a:ext uri="{FF2B5EF4-FFF2-40B4-BE49-F238E27FC236}">
                  <a16:creationId xmlns:a16="http://schemas.microsoft.com/office/drawing/2014/main" id="{AD3D4AEA-F08E-4CB6-8F36-532BAFAB5333}"/>
                </a:ext>
              </a:extLst>
            </p:cNvPr>
            <p:cNvSpPr/>
            <p:nvPr/>
          </p:nvSpPr>
          <p:spPr>
            <a:xfrm>
              <a:off x="6859905" y="3910013"/>
              <a:ext cx="9525" cy="19050"/>
            </a:xfrm>
            <a:custGeom>
              <a:avLst/>
              <a:gdLst>
                <a:gd name="connsiteX0" fmla="*/ 16192 w 9525"/>
                <a:gd name="connsiteY0" fmla="*/ 0 h 19050"/>
                <a:gd name="connsiteX1" fmla="*/ 18098 w 9525"/>
                <a:gd name="connsiteY1" fmla="*/ 0 h 19050"/>
                <a:gd name="connsiteX2" fmla="*/ 18098 w 9525"/>
                <a:gd name="connsiteY2" fmla="*/ 19050 h 19050"/>
                <a:gd name="connsiteX3" fmla="*/ 16192 w 9525"/>
                <a:gd name="connsiteY3" fmla="*/ 19050 h 19050"/>
                <a:gd name="connsiteX4" fmla="*/ 0 w 9525"/>
                <a:gd name="connsiteY4" fmla="*/ 12383 h 19050"/>
                <a:gd name="connsiteX5" fmla="*/ 0 w 9525"/>
                <a:gd name="connsiteY5" fmla="*/ 762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0"/>
                  </a:moveTo>
                  <a:lnTo>
                    <a:pt x="18098" y="0"/>
                  </a:lnTo>
                  <a:lnTo>
                    <a:pt x="18098" y="19050"/>
                  </a:lnTo>
                  <a:lnTo>
                    <a:pt x="16192" y="19050"/>
                  </a:lnTo>
                  <a:lnTo>
                    <a:pt x="0" y="12383"/>
                  </a:lnTo>
                  <a:lnTo>
                    <a:pt x="0" y="762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2" name="Freeform: Shape 351">
              <a:extLst>
                <a:ext uri="{FF2B5EF4-FFF2-40B4-BE49-F238E27FC236}">
                  <a16:creationId xmlns:a16="http://schemas.microsoft.com/office/drawing/2014/main" id="{10E21A11-26CE-45A8-B4A0-871002CFA74A}"/>
                </a:ext>
              </a:extLst>
            </p:cNvPr>
            <p:cNvSpPr/>
            <p:nvPr/>
          </p:nvSpPr>
          <p:spPr>
            <a:xfrm>
              <a:off x="6859905" y="3920490"/>
              <a:ext cx="9525" cy="9525"/>
            </a:xfrm>
            <a:custGeom>
              <a:avLst/>
              <a:gdLst>
                <a:gd name="connsiteX0" fmla="*/ 0 w 9525"/>
                <a:gd name="connsiteY0" fmla="*/ 1905 h 0"/>
                <a:gd name="connsiteX1" fmla="*/ 16192 w 9525"/>
                <a:gd name="connsiteY1" fmla="*/ 8573 h 0"/>
                <a:gd name="connsiteX2" fmla="*/ 18098 w 9525"/>
                <a:gd name="connsiteY2" fmla="*/ 8573 h 0"/>
                <a:gd name="connsiteX3" fmla="*/ 18098 w 9525"/>
                <a:gd name="connsiteY3" fmla="*/ 3810 h 0"/>
                <a:gd name="connsiteX4" fmla="*/ 0 w 95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a:moveTo>
                    <a:pt x="0" y="1905"/>
                  </a:moveTo>
                  <a:lnTo>
                    <a:pt x="16192" y="8573"/>
                  </a:lnTo>
                  <a:lnTo>
                    <a:pt x="18098" y="8573"/>
                  </a:lnTo>
                  <a:lnTo>
                    <a:pt x="18098" y="3810"/>
                  </a:lnTo>
                  <a:lnTo>
                    <a:pt x="0" y="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3" name="Freeform: Shape 352">
              <a:extLst>
                <a:ext uri="{FF2B5EF4-FFF2-40B4-BE49-F238E27FC236}">
                  <a16:creationId xmlns:a16="http://schemas.microsoft.com/office/drawing/2014/main" id="{1FD8BF48-6393-4683-A25B-AA06B396F2F0}"/>
                </a:ext>
              </a:extLst>
            </p:cNvPr>
            <p:cNvSpPr/>
            <p:nvPr/>
          </p:nvSpPr>
          <p:spPr>
            <a:xfrm>
              <a:off x="7092315" y="3910013"/>
              <a:ext cx="9525" cy="19050"/>
            </a:xfrm>
            <a:custGeom>
              <a:avLst/>
              <a:gdLst>
                <a:gd name="connsiteX0" fmla="*/ 0 w 9525"/>
                <a:gd name="connsiteY0" fmla="*/ 0 h 19050"/>
                <a:gd name="connsiteX1" fmla="*/ 0 w 9525"/>
                <a:gd name="connsiteY1" fmla="*/ 19050 h 19050"/>
                <a:gd name="connsiteX2" fmla="*/ 7620 w 9525"/>
                <a:gd name="connsiteY2" fmla="*/ 19050 h 19050"/>
                <a:gd name="connsiteX3" fmla="*/ 7620 w 9525"/>
                <a:gd name="connsiteY3" fmla="*/ 19050 h 19050"/>
                <a:gd name="connsiteX4" fmla="*/ 12382 w 9525"/>
                <a:gd name="connsiteY4" fmla="*/ 9525 h 19050"/>
                <a:gd name="connsiteX5" fmla="*/ 7620 w 9525"/>
                <a:gd name="connsiteY5" fmla="*/ 0 h 19050"/>
                <a:gd name="connsiteX6" fmla="*/ 7620 w 9525"/>
                <a:gd name="connsiteY6" fmla="*/ 0 h 19050"/>
                <a:gd name="connsiteX7" fmla="*/ 0 w 9525"/>
                <a:gd name="connsiteY7"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0" y="0"/>
                  </a:moveTo>
                  <a:lnTo>
                    <a:pt x="0" y="19050"/>
                  </a:lnTo>
                  <a:lnTo>
                    <a:pt x="7620" y="19050"/>
                  </a:lnTo>
                  <a:lnTo>
                    <a:pt x="7620" y="19050"/>
                  </a:lnTo>
                  <a:cubicBezTo>
                    <a:pt x="10477" y="19050"/>
                    <a:pt x="12382" y="14288"/>
                    <a:pt x="12382" y="9525"/>
                  </a:cubicBezTo>
                  <a:cubicBezTo>
                    <a:pt x="12382" y="4763"/>
                    <a:pt x="10477" y="0"/>
                    <a:pt x="7620" y="0"/>
                  </a:cubicBezTo>
                  <a:lnTo>
                    <a:pt x="7620" y="0"/>
                  </a:lnTo>
                  <a:lnTo>
                    <a:pt x="0" y="0"/>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4" name="Freeform: Shape 353">
              <a:extLst>
                <a:ext uri="{FF2B5EF4-FFF2-40B4-BE49-F238E27FC236}">
                  <a16:creationId xmlns:a16="http://schemas.microsoft.com/office/drawing/2014/main" id="{5FCCA8D8-5480-497C-9A41-461101AB6BBB}"/>
                </a:ext>
              </a:extLst>
            </p:cNvPr>
            <p:cNvSpPr/>
            <p:nvPr/>
          </p:nvSpPr>
          <p:spPr>
            <a:xfrm>
              <a:off x="6876098" y="3910013"/>
              <a:ext cx="200025" cy="19050"/>
            </a:xfrm>
            <a:custGeom>
              <a:avLst/>
              <a:gdLst>
                <a:gd name="connsiteX0" fmla="*/ 0 w 200025"/>
                <a:gd name="connsiteY0" fmla="*/ 0 h 19050"/>
                <a:gd name="connsiteX1" fmla="*/ 207645 w 200025"/>
                <a:gd name="connsiteY1" fmla="*/ 0 h 19050"/>
                <a:gd name="connsiteX2" fmla="*/ 207645 w 200025"/>
                <a:gd name="connsiteY2" fmla="*/ 19050 h 19050"/>
                <a:gd name="connsiteX3" fmla="*/ 0 w 2000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7645" y="0"/>
                  </a:lnTo>
                  <a:lnTo>
                    <a:pt x="207645" y="19050"/>
                  </a:lnTo>
                  <a:lnTo>
                    <a:pt x="0" y="19050"/>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5" name="Freeform: Shape 354">
              <a:extLst>
                <a:ext uri="{FF2B5EF4-FFF2-40B4-BE49-F238E27FC236}">
                  <a16:creationId xmlns:a16="http://schemas.microsoft.com/office/drawing/2014/main" id="{B1A70BDE-AA3F-40A5-BE74-D7B044E9FAF8}"/>
                </a:ext>
              </a:extLst>
            </p:cNvPr>
            <p:cNvSpPr/>
            <p:nvPr/>
          </p:nvSpPr>
          <p:spPr>
            <a:xfrm>
              <a:off x="6876098" y="3915728"/>
              <a:ext cx="200025" cy="9525"/>
            </a:xfrm>
            <a:custGeom>
              <a:avLst/>
              <a:gdLst>
                <a:gd name="connsiteX0" fmla="*/ 0 w 200025"/>
                <a:gd name="connsiteY0" fmla="*/ 0 h 0"/>
                <a:gd name="connsiteX1" fmla="*/ 207645 w 200025"/>
                <a:gd name="connsiteY1" fmla="*/ 0 h 0"/>
                <a:gd name="connsiteX2" fmla="*/ 207645 w 200025"/>
                <a:gd name="connsiteY2" fmla="*/ 8573 h 0"/>
                <a:gd name="connsiteX3" fmla="*/ 0 w 200025"/>
                <a:gd name="connsiteY3" fmla="*/ 8573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7645" y="0"/>
                  </a:lnTo>
                  <a:lnTo>
                    <a:pt x="207645" y="8573"/>
                  </a:lnTo>
                  <a:lnTo>
                    <a:pt x="0" y="8573"/>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6" name="Freeform: Shape 355">
              <a:extLst>
                <a:ext uri="{FF2B5EF4-FFF2-40B4-BE49-F238E27FC236}">
                  <a16:creationId xmlns:a16="http://schemas.microsoft.com/office/drawing/2014/main" id="{3E658C29-0D7A-487C-AD02-4761072D299A}"/>
                </a:ext>
              </a:extLst>
            </p:cNvPr>
            <p:cNvSpPr/>
            <p:nvPr/>
          </p:nvSpPr>
          <p:spPr>
            <a:xfrm>
              <a:off x="7092315" y="3923348"/>
              <a:ext cx="9525" cy="9525"/>
            </a:xfrm>
            <a:custGeom>
              <a:avLst/>
              <a:gdLst>
                <a:gd name="connsiteX0" fmla="*/ 0 w 9525"/>
                <a:gd name="connsiteY0" fmla="*/ 5715 h 0"/>
                <a:gd name="connsiteX1" fmla="*/ 7620 w 9525"/>
                <a:gd name="connsiteY1" fmla="*/ 5715 h 0"/>
                <a:gd name="connsiteX2" fmla="*/ 7620 w 9525"/>
                <a:gd name="connsiteY2" fmla="*/ 5715 h 0"/>
                <a:gd name="connsiteX3" fmla="*/ 11430 w 9525"/>
                <a:gd name="connsiteY3" fmla="*/ 0 h 0"/>
                <a:gd name="connsiteX4" fmla="*/ 0 w 9525"/>
                <a:gd name="connsiteY4" fmla="*/ 0 h 0"/>
                <a:gd name="connsiteX5" fmla="*/ 0 w 9525"/>
                <a:gd name="connsiteY5" fmla="*/ 571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a:moveTo>
                    <a:pt x="0" y="5715"/>
                  </a:moveTo>
                  <a:lnTo>
                    <a:pt x="7620" y="5715"/>
                  </a:lnTo>
                  <a:lnTo>
                    <a:pt x="7620" y="5715"/>
                  </a:lnTo>
                  <a:cubicBezTo>
                    <a:pt x="9525" y="5715"/>
                    <a:pt x="10477" y="3810"/>
                    <a:pt x="11430" y="0"/>
                  </a:cubicBezTo>
                  <a:lnTo>
                    <a:pt x="0" y="0"/>
                  </a:lnTo>
                  <a:lnTo>
                    <a:pt x="0" y="5715"/>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7" name="Freeform: Shape 356">
              <a:extLst>
                <a:ext uri="{FF2B5EF4-FFF2-40B4-BE49-F238E27FC236}">
                  <a16:creationId xmlns:a16="http://schemas.microsoft.com/office/drawing/2014/main" id="{A50F4B67-C930-4BAF-BE8D-5C590554F018}"/>
                </a:ext>
              </a:extLst>
            </p:cNvPr>
            <p:cNvSpPr/>
            <p:nvPr/>
          </p:nvSpPr>
          <p:spPr>
            <a:xfrm>
              <a:off x="7067550" y="3910013"/>
              <a:ext cx="19050" cy="19050"/>
            </a:xfrm>
            <a:custGeom>
              <a:avLst/>
              <a:gdLst>
                <a:gd name="connsiteX0" fmla="*/ 0 w 19050"/>
                <a:gd name="connsiteY0" fmla="*/ 0 h 19050"/>
                <a:gd name="connsiteX1" fmla="*/ 26670 w 19050"/>
                <a:gd name="connsiteY1" fmla="*/ 0 h 19050"/>
                <a:gd name="connsiteX2" fmla="*/ 2667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26670" y="0"/>
                  </a:lnTo>
                  <a:lnTo>
                    <a:pt x="26670" y="19050"/>
                  </a:lnTo>
                  <a:lnTo>
                    <a:pt x="0" y="1905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8" name="Freeform: Shape 357">
              <a:extLst>
                <a:ext uri="{FF2B5EF4-FFF2-40B4-BE49-F238E27FC236}">
                  <a16:creationId xmlns:a16="http://schemas.microsoft.com/office/drawing/2014/main" id="{CB434958-724A-41E9-BD42-DBFC702BFFDB}"/>
                </a:ext>
              </a:extLst>
            </p:cNvPr>
            <p:cNvSpPr/>
            <p:nvPr/>
          </p:nvSpPr>
          <p:spPr>
            <a:xfrm>
              <a:off x="7067550" y="3923348"/>
              <a:ext cx="19050" cy="9525"/>
            </a:xfrm>
            <a:custGeom>
              <a:avLst/>
              <a:gdLst>
                <a:gd name="connsiteX0" fmla="*/ 0 w 19050"/>
                <a:gd name="connsiteY0" fmla="*/ 0 h 0"/>
                <a:gd name="connsiteX1" fmla="*/ 26670 w 19050"/>
                <a:gd name="connsiteY1" fmla="*/ 0 h 0"/>
                <a:gd name="connsiteX2" fmla="*/ 26670 w 19050"/>
                <a:gd name="connsiteY2" fmla="*/ 5715 h 0"/>
                <a:gd name="connsiteX3" fmla="*/ 0 w 19050"/>
                <a:gd name="connsiteY3" fmla="*/ 5715 h 0"/>
              </a:gdLst>
              <a:ahLst/>
              <a:cxnLst>
                <a:cxn ang="0">
                  <a:pos x="connsiteX0" y="connsiteY0"/>
                </a:cxn>
                <a:cxn ang="0">
                  <a:pos x="connsiteX1" y="connsiteY1"/>
                </a:cxn>
                <a:cxn ang="0">
                  <a:pos x="connsiteX2" y="connsiteY2"/>
                </a:cxn>
                <a:cxn ang="0">
                  <a:pos x="connsiteX3" y="connsiteY3"/>
                </a:cxn>
              </a:cxnLst>
              <a:rect l="l" t="t" r="r" b="b"/>
              <a:pathLst>
                <a:path w="19050">
                  <a:moveTo>
                    <a:pt x="0" y="0"/>
                  </a:moveTo>
                  <a:lnTo>
                    <a:pt x="26670" y="0"/>
                  </a:lnTo>
                  <a:lnTo>
                    <a:pt x="26670" y="5715"/>
                  </a:lnTo>
                  <a:lnTo>
                    <a:pt x="0" y="571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9" name="Freeform: Shape 358">
              <a:extLst>
                <a:ext uri="{FF2B5EF4-FFF2-40B4-BE49-F238E27FC236}">
                  <a16:creationId xmlns:a16="http://schemas.microsoft.com/office/drawing/2014/main" id="{4016EFC6-732A-424F-ABF9-0B05BFC0AC07}"/>
                </a:ext>
              </a:extLst>
            </p:cNvPr>
            <p:cNvSpPr/>
            <p:nvPr/>
          </p:nvSpPr>
          <p:spPr>
            <a:xfrm>
              <a:off x="6854190" y="3954780"/>
              <a:ext cx="9525" cy="9525"/>
            </a:xfrm>
            <a:custGeom>
              <a:avLst/>
              <a:gdLst>
                <a:gd name="connsiteX0" fmla="*/ 6667 w 0"/>
                <a:gd name="connsiteY0" fmla="*/ 5715 h 0"/>
                <a:gd name="connsiteX1" fmla="*/ 0 w 0"/>
                <a:gd name="connsiteY1" fmla="*/ 2858 h 0"/>
                <a:gd name="connsiteX2" fmla="*/ 6667 w 0"/>
                <a:gd name="connsiteY2" fmla="*/ 0 h 0"/>
                <a:gd name="connsiteX3" fmla="*/ 6667 w 0"/>
                <a:gd name="connsiteY3" fmla="*/ 5715 h 0"/>
              </a:gdLst>
              <a:ahLst/>
              <a:cxnLst>
                <a:cxn ang="0">
                  <a:pos x="connsiteX0" y="connsiteY0"/>
                </a:cxn>
                <a:cxn ang="0">
                  <a:pos x="connsiteX1" y="connsiteY1"/>
                </a:cxn>
                <a:cxn ang="0">
                  <a:pos x="connsiteX2" y="connsiteY2"/>
                </a:cxn>
                <a:cxn ang="0">
                  <a:pos x="connsiteX3" y="connsiteY3"/>
                </a:cxn>
              </a:cxnLst>
              <a:rect l="l" t="t" r="r" b="b"/>
              <a:pathLst>
                <a:path>
                  <a:moveTo>
                    <a:pt x="6667" y="5715"/>
                  </a:moveTo>
                  <a:cubicBezTo>
                    <a:pt x="6667" y="5715"/>
                    <a:pt x="0" y="3810"/>
                    <a:pt x="0" y="2858"/>
                  </a:cubicBezTo>
                  <a:cubicBezTo>
                    <a:pt x="0" y="1905"/>
                    <a:pt x="6667" y="0"/>
                    <a:pt x="6667" y="0"/>
                  </a:cubicBezTo>
                  <a:lnTo>
                    <a:pt x="6667" y="5715"/>
                  </a:ln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0" name="Freeform: Shape 359">
              <a:extLst>
                <a:ext uri="{FF2B5EF4-FFF2-40B4-BE49-F238E27FC236}">
                  <a16:creationId xmlns:a16="http://schemas.microsoft.com/office/drawing/2014/main" id="{899050AA-7456-4AE7-B159-C88A00394D79}"/>
                </a:ext>
              </a:extLst>
            </p:cNvPr>
            <p:cNvSpPr/>
            <p:nvPr/>
          </p:nvSpPr>
          <p:spPr>
            <a:xfrm>
              <a:off x="6859905" y="3948113"/>
              <a:ext cx="9525" cy="19050"/>
            </a:xfrm>
            <a:custGeom>
              <a:avLst/>
              <a:gdLst>
                <a:gd name="connsiteX0" fmla="*/ 16192 w 9525"/>
                <a:gd name="connsiteY0" fmla="*/ 0 h 19050"/>
                <a:gd name="connsiteX1" fmla="*/ 18098 w 9525"/>
                <a:gd name="connsiteY1" fmla="*/ 0 h 19050"/>
                <a:gd name="connsiteX2" fmla="*/ 18098 w 9525"/>
                <a:gd name="connsiteY2" fmla="*/ 19050 h 19050"/>
                <a:gd name="connsiteX3" fmla="*/ 16192 w 9525"/>
                <a:gd name="connsiteY3" fmla="*/ 19050 h 19050"/>
                <a:gd name="connsiteX4" fmla="*/ 0 w 9525"/>
                <a:gd name="connsiteY4" fmla="*/ 12383 h 19050"/>
                <a:gd name="connsiteX5" fmla="*/ 0 w 9525"/>
                <a:gd name="connsiteY5" fmla="*/ 666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0"/>
                  </a:moveTo>
                  <a:lnTo>
                    <a:pt x="18098" y="0"/>
                  </a:lnTo>
                  <a:lnTo>
                    <a:pt x="18098" y="19050"/>
                  </a:lnTo>
                  <a:lnTo>
                    <a:pt x="16192" y="19050"/>
                  </a:lnTo>
                  <a:lnTo>
                    <a:pt x="0" y="12383"/>
                  </a:lnTo>
                  <a:lnTo>
                    <a:pt x="0" y="666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1" name="Freeform: Shape 360">
              <a:extLst>
                <a:ext uri="{FF2B5EF4-FFF2-40B4-BE49-F238E27FC236}">
                  <a16:creationId xmlns:a16="http://schemas.microsoft.com/office/drawing/2014/main" id="{83100CB5-03DE-4C61-B6C4-8E5AC820B88B}"/>
                </a:ext>
              </a:extLst>
            </p:cNvPr>
            <p:cNvSpPr/>
            <p:nvPr/>
          </p:nvSpPr>
          <p:spPr>
            <a:xfrm>
              <a:off x="6859905" y="3958590"/>
              <a:ext cx="9525" cy="9525"/>
            </a:xfrm>
            <a:custGeom>
              <a:avLst/>
              <a:gdLst>
                <a:gd name="connsiteX0" fmla="*/ 0 w 9525"/>
                <a:gd name="connsiteY0" fmla="*/ 1905 h 0"/>
                <a:gd name="connsiteX1" fmla="*/ 16192 w 9525"/>
                <a:gd name="connsiteY1" fmla="*/ 8573 h 0"/>
                <a:gd name="connsiteX2" fmla="*/ 18098 w 9525"/>
                <a:gd name="connsiteY2" fmla="*/ 8573 h 0"/>
                <a:gd name="connsiteX3" fmla="*/ 18098 w 9525"/>
                <a:gd name="connsiteY3" fmla="*/ 3810 h 0"/>
                <a:gd name="connsiteX4" fmla="*/ 0 w 95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a:moveTo>
                    <a:pt x="0" y="1905"/>
                  </a:moveTo>
                  <a:lnTo>
                    <a:pt x="16192" y="8573"/>
                  </a:lnTo>
                  <a:lnTo>
                    <a:pt x="18098" y="8573"/>
                  </a:lnTo>
                  <a:lnTo>
                    <a:pt x="18098" y="3810"/>
                  </a:lnTo>
                  <a:lnTo>
                    <a:pt x="0" y="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2" name="Freeform: Shape 361">
              <a:extLst>
                <a:ext uri="{FF2B5EF4-FFF2-40B4-BE49-F238E27FC236}">
                  <a16:creationId xmlns:a16="http://schemas.microsoft.com/office/drawing/2014/main" id="{2AAC0F2E-D235-454E-B86F-CD18981219B6}"/>
                </a:ext>
              </a:extLst>
            </p:cNvPr>
            <p:cNvSpPr/>
            <p:nvPr/>
          </p:nvSpPr>
          <p:spPr>
            <a:xfrm>
              <a:off x="7092315" y="3948113"/>
              <a:ext cx="9525" cy="19050"/>
            </a:xfrm>
            <a:custGeom>
              <a:avLst/>
              <a:gdLst>
                <a:gd name="connsiteX0" fmla="*/ 0 w 9525"/>
                <a:gd name="connsiteY0" fmla="*/ 0 h 19050"/>
                <a:gd name="connsiteX1" fmla="*/ 0 w 9525"/>
                <a:gd name="connsiteY1" fmla="*/ 19050 h 19050"/>
                <a:gd name="connsiteX2" fmla="*/ 7620 w 9525"/>
                <a:gd name="connsiteY2" fmla="*/ 19050 h 19050"/>
                <a:gd name="connsiteX3" fmla="*/ 7620 w 9525"/>
                <a:gd name="connsiteY3" fmla="*/ 19050 h 19050"/>
                <a:gd name="connsiteX4" fmla="*/ 12382 w 9525"/>
                <a:gd name="connsiteY4" fmla="*/ 9525 h 19050"/>
                <a:gd name="connsiteX5" fmla="*/ 7620 w 9525"/>
                <a:gd name="connsiteY5" fmla="*/ 0 h 19050"/>
                <a:gd name="connsiteX6" fmla="*/ 7620 w 9525"/>
                <a:gd name="connsiteY6" fmla="*/ 0 h 19050"/>
                <a:gd name="connsiteX7" fmla="*/ 0 w 9525"/>
                <a:gd name="connsiteY7"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0" y="0"/>
                  </a:moveTo>
                  <a:lnTo>
                    <a:pt x="0" y="19050"/>
                  </a:lnTo>
                  <a:lnTo>
                    <a:pt x="7620" y="19050"/>
                  </a:lnTo>
                  <a:lnTo>
                    <a:pt x="7620" y="19050"/>
                  </a:lnTo>
                  <a:cubicBezTo>
                    <a:pt x="10477" y="19050"/>
                    <a:pt x="12382" y="14288"/>
                    <a:pt x="12382" y="9525"/>
                  </a:cubicBezTo>
                  <a:cubicBezTo>
                    <a:pt x="12382" y="4763"/>
                    <a:pt x="10477" y="0"/>
                    <a:pt x="7620" y="0"/>
                  </a:cubicBezTo>
                  <a:lnTo>
                    <a:pt x="7620" y="0"/>
                  </a:lnTo>
                  <a:lnTo>
                    <a:pt x="0" y="0"/>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3" name="Freeform: Shape 362">
              <a:extLst>
                <a:ext uri="{FF2B5EF4-FFF2-40B4-BE49-F238E27FC236}">
                  <a16:creationId xmlns:a16="http://schemas.microsoft.com/office/drawing/2014/main" id="{D31B9CAD-6438-482E-9C8F-0D044D337B8F}"/>
                </a:ext>
              </a:extLst>
            </p:cNvPr>
            <p:cNvSpPr/>
            <p:nvPr/>
          </p:nvSpPr>
          <p:spPr>
            <a:xfrm>
              <a:off x="6876098" y="3948113"/>
              <a:ext cx="200025" cy="19050"/>
            </a:xfrm>
            <a:custGeom>
              <a:avLst/>
              <a:gdLst>
                <a:gd name="connsiteX0" fmla="*/ 0 w 200025"/>
                <a:gd name="connsiteY0" fmla="*/ 0 h 19050"/>
                <a:gd name="connsiteX1" fmla="*/ 207645 w 200025"/>
                <a:gd name="connsiteY1" fmla="*/ 0 h 19050"/>
                <a:gd name="connsiteX2" fmla="*/ 207645 w 200025"/>
                <a:gd name="connsiteY2" fmla="*/ 19050 h 19050"/>
                <a:gd name="connsiteX3" fmla="*/ 0 w 2000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7645" y="0"/>
                  </a:lnTo>
                  <a:lnTo>
                    <a:pt x="207645" y="19050"/>
                  </a:lnTo>
                  <a:lnTo>
                    <a:pt x="0" y="19050"/>
                  </a:ln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4" name="Freeform: Shape 363">
              <a:extLst>
                <a:ext uri="{FF2B5EF4-FFF2-40B4-BE49-F238E27FC236}">
                  <a16:creationId xmlns:a16="http://schemas.microsoft.com/office/drawing/2014/main" id="{900A2679-1551-48C5-82EF-46539E8412C3}"/>
                </a:ext>
              </a:extLst>
            </p:cNvPr>
            <p:cNvSpPr/>
            <p:nvPr/>
          </p:nvSpPr>
          <p:spPr>
            <a:xfrm>
              <a:off x="6876098" y="3953828"/>
              <a:ext cx="200025" cy="9525"/>
            </a:xfrm>
            <a:custGeom>
              <a:avLst/>
              <a:gdLst>
                <a:gd name="connsiteX0" fmla="*/ 0 w 200025"/>
                <a:gd name="connsiteY0" fmla="*/ 0 h 0"/>
                <a:gd name="connsiteX1" fmla="*/ 207645 w 200025"/>
                <a:gd name="connsiteY1" fmla="*/ 0 h 0"/>
                <a:gd name="connsiteX2" fmla="*/ 207645 w 200025"/>
                <a:gd name="connsiteY2" fmla="*/ 8573 h 0"/>
                <a:gd name="connsiteX3" fmla="*/ 0 w 200025"/>
                <a:gd name="connsiteY3" fmla="*/ 8573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7645" y="0"/>
                  </a:lnTo>
                  <a:lnTo>
                    <a:pt x="207645" y="8573"/>
                  </a:lnTo>
                  <a:lnTo>
                    <a:pt x="0" y="8573"/>
                  </a:lnTo>
                  <a:close/>
                </a:path>
              </a:pathLst>
            </a:custGeom>
            <a:solidFill>
              <a:srgbClr val="33AF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5" name="Freeform: Shape 364">
              <a:extLst>
                <a:ext uri="{FF2B5EF4-FFF2-40B4-BE49-F238E27FC236}">
                  <a16:creationId xmlns:a16="http://schemas.microsoft.com/office/drawing/2014/main" id="{A3BAA6A0-5758-4229-8B04-C1445A8FBA50}"/>
                </a:ext>
              </a:extLst>
            </p:cNvPr>
            <p:cNvSpPr/>
            <p:nvPr/>
          </p:nvSpPr>
          <p:spPr>
            <a:xfrm>
              <a:off x="7092315" y="3961448"/>
              <a:ext cx="9525" cy="9525"/>
            </a:xfrm>
            <a:custGeom>
              <a:avLst/>
              <a:gdLst>
                <a:gd name="connsiteX0" fmla="*/ 0 w 9525"/>
                <a:gd name="connsiteY0" fmla="*/ 5715 h 0"/>
                <a:gd name="connsiteX1" fmla="*/ 7620 w 9525"/>
                <a:gd name="connsiteY1" fmla="*/ 5715 h 0"/>
                <a:gd name="connsiteX2" fmla="*/ 7620 w 9525"/>
                <a:gd name="connsiteY2" fmla="*/ 5715 h 0"/>
                <a:gd name="connsiteX3" fmla="*/ 11430 w 9525"/>
                <a:gd name="connsiteY3" fmla="*/ 0 h 0"/>
                <a:gd name="connsiteX4" fmla="*/ 0 w 9525"/>
                <a:gd name="connsiteY4" fmla="*/ 0 h 0"/>
                <a:gd name="connsiteX5" fmla="*/ 0 w 9525"/>
                <a:gd name="connsiteY5" fmla="*/ 571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a:moveTo>
                    <a:pt x="0" y="5715"/>
                  </a:moveTo>
                  <a:lnTo>
                    <a:pt x="7620" y="5715"/>
                  </a:lnTo>
                  <a:lnTo>
                    <a:pt x="7620" y="5715"/>
                  </a:lnTo>
                  <a:cubicBezTo>
                    <a:pt x="9525" y="5715"/>
                    <a:pt x="10477" y="3810"/>
                    <a:pt x="11430" y="0"/>
                  </a:cubicBezTo>
                  <a:lnTo>
                    <a:pt x="0" y="0"/>
                  </a:lnTo>
                  <a:lnTo>
                    <a:pt x="0" y="5715"/>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6" name="Freeform: Shape 365">
              <a:extLst>
                <a:ext uri="{FF2B5EF4-FFF2-40B4-BE49-F238E27FC236}">
                  <a16:creationId xmlns:a16="http://schemas.microsoft.com/office/drawing/2014/main" id="{459282D1-3A27-41CB-9576-6A0605B23604}"/>
                </a:ext>
              </a:extLst>
            </p:cNvPr>
            <p:cNvSpPr/>
            <p:nvPr/>
          </p:nvSpPr>
          <p:spPr>
            <a:xfrm>
              <a:off x="7067550" y="3948113"/>
              <a:ext cx="19050" cy="19050"/>
            </a:xfrm>
            <a:custGeom>
              <a:avLst/>
              <a:gdLst>
                <a:gd name="connsiteX0" fmla="*/ 0 w 19050"/>
                <a:gd name="connsiteY0" fmla="*/ 0 h 19050"/>
                <a:gd name="connsiteX1" fmla="*/ 26670 w 19050"/>
                <a:gd name="connsiteY1" fmla="*/ 0 h 19050"/>
                <a:gd name="connsiteX2" fmla="*/ 2667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26670" y="0"/>
                  </a:lnTo>
                  <a:lnTo>
                    <a:pt x="26670" y="19050"/>
                  </a:lnTo>
                  <a:lnTo>
                    <a:pt x="0" y="1905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7" name="Freeform: Shape 366">
              <a:extLst>
                <a:ext uri="{FF2B5EF4-FFF2-40B4-BE49-F238E27FC236}">
                  <a16:creationId xmlns:a16="http://schemas.microsoft.com/office/drawing/2014/main" id="{035A9075-A989-405D-8EED-86AB5AD13626}"/>
                </a:ext>
              </a:extLst>
            </p:cNvPr>
            <p:cNvSpPr/>
            <p:nvPr/>
          </p:nvSpPr>
          <p:spPr>
            <a:xfrm>
              <a:off x="7067550" y="3961448"/>
              <a:ext cx="19050" cy="9525"/>
            </a:xfrm>
            <a:custGeom>
              <a:avLst/>
              <a:gdLst>
                <a:gd name="connsiteX0" fmla="*/ 0 w 19050"/>
                <a:gd name="connsiteY0" fmla="*/ 0 h 0"/>
                <a:gd name="connsiteX1" fmla="*/ 26670 w 19050"/>
                <a:gd name="connsiteY1" fmla="*/ 0 h 0"/>
                <a:gd name="connsiteX2" fmla="*/ 26670 w 19050"/>
                <a:gd name="connsiteY2" fmla="*/ 5715 h 0"/>
                <a:gd name="connsiteX3" fmla="*/ 0 w 19050"/>
                <a:gd name="connsiteY3" fmla="*/ 5715 h 0"/>
              </a:gdLst>
              <a:ahLst/>
              <a:cxnLst>
                <a:cxn ang="0">
                  <a:pos x="connsiteX0" y="connsiteY0"/>
                </a:cxn>
                <a:cxn ang="0">
                  <a:pos x="connsiteX1" y="connsiteY1"/>
                </a:cxn>
                <a:cxn ang="0">
                  <a:pos x="connsiteX2" y="connsiteY2"/>
                </a:cxn>
                <a:cxn ang="0">
                  <a:pos x="connsiteX3" y="connsiteY3"/>
                </a:cxn>
              </a:cxnLst>
              <a:rect l="l" t="t" r="r" b="b"/>
              <a:pathLst>
                <a:path w="19050">
                  <a:moveTo>
                    <a:pt x="0" y="0"/>
                  </a:moveTo>
                  <a:lnTo>
                    <a:pt x="26670" y="0"/>
                  </a:lnTo>
                  <a:lnTo>
                    <a:pt x="26670" y="5715"/>
                  </a:lnTo>
                  <a:lnTo>
                    <a:pt x="0" y="571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8" name="Freeform: Shape 367">
              <a:extLst>
                <a:ext uri="{FF2B5EF4-FFF2-40B4-BE49-F238E27FC236}">
                  <a16:creationId xmlns:a16="http://schemas.microsoft.com/office/drawing/2014/main" id="{DD1A54D2-99C8-4DA0-AAF0-EEAAD8463FC8}"/>
                </a:ext>
              </a:extLst>
            </p:cNvPr>
            <p:cNvSpPr/>
            <p:nvPr/>
          </p:nvSpPr>
          <p:spPr>
            <a:xfrm>
              <a:off x="6854190" y="3994785"/>
              <a:ext cx="9525" cy="9525"/>
            </a:xfrm>
            <a:custGeom>
              <a:avLst/>
              <a:gdLst>
                <a:gd name="connsiteX0" fmla="*/ 6667 w 0"/>
                <a:gd name="connsiteY0" fmla="*/ 5715 h 0"/>
                <a:gd name="connsiteX1" fmla="*/ 0 w 0"/>
                <a:gd name="connsiteY1" fmla="*/ 2858 h 0"/>
                <a:gd name="connsiteX2" fmla="*/ 6667 w 0"/>
                <a:gd name="connsiteY2" fmla="*/ 0 h 0"/>
                <a:gd name="connsiteX3" fmla="*/ 6667 w 0"/>
                <a:gd name="connsiteY3" fmla="*/ 5715 h 0"/>
              </a:gdLst>
              <a:ahLst/>
              <a:cxnLst>
                <a:cxn ang="0">
                  <a:pos x="connsiteX0" y="connsiteY0"/>
                </a:cxn>
                <a:cxn ang="0">
                  <a:pos x="connsiteX1" y="connsiteY1"/>
                </a:cxn>
                <a:cxn ang="0">
                  <a:pos x="connsiteX2" y="connsiteY2"/>
                </a:cxn>
                <a:cxn ang="0">
                  <a:pos x="connsiteX3" y="connsiteY3"/>
                </a:cxn>
              </a:cxnLst>
              <a:rect l="l" t="t" r="r" b="b"/>
              <a:pathLst>
                <a:path>
                  <a:moveTo>
                    <a:pt x="6667" y="5715"/>
                  </a:moveTo>
                  <a:cubicBezTo>
                    <a:pt x="6667" y="5715"/>
                    <a:pt x="0" y="3810"/>
                    <a:pt x="0" y="2858"/>
                  </a:cubicBezTo>
                  <a:cubicBezTo>
                    <a:pt x="0" y="1905"/>
                    <a:pt x="6667" y="0"/>
                    <a:pt x="6667" y="0"/>
                  </a:cubicBezTo>
                  <a:lnTo>
                    <a:pt x="6667" y="5715"/>
                  </a:lnTo>
                  <a:close/>
                </a:path>
              </a:pathLst>
            </a:custGeom>
            <a:solidFill>
              <a:srgbClr val="006E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9" name="Freeform: Shape 368">
              <a:extLst>
                <a:ext uri="{FF2B5EF4-FFF2-40B4-BE49-F238E27FC236}">
                  <a16:creationId xmlns:a16="http://schemas.microsoft.com/office/drawing/2014/main" id="{64E3BAF4-E579-4306-B163-DEFC6DD77C6E}"/>
                </a:ext>
              </a:extLst>
            </p:cNvPr>
            <p:cNvSpPr/>
            <p:nvPr/>
          </p:nvSpPr>
          <p:spPr>
            <a:xfrm>
              <a:off x="6859905" y="3988117"/>
              <a:ext cx="9525" cy="19050"/>
            </a:xfrm>
            <a:custGeom>
              <a:avLst/>
              <a:gdLst>
                <a:gd name="connsiteX0" fmla="*/ 16192 w 9525"/>
                <a:gd name="connsiteY0" fmla="*/ 0 h 19050"/>
                <a:gd name="connsiteX1" fmla="*/ 18098 w 9525"/>
                <a:gd name="connsiteY1" fmla="*/ 0 h 19050"/>
                <a:gd name="connsiteX2" fmla="*/ 18098 w 9525"/>
                <a:gd name="connsiteY2" fmla="*/ 19050 h 19050"/>
                <a:gd name="connsiteX3" fmla="*/ 16192 w 9525"/>
                <a:gd name="connsiteY3" fmla="*/ 19050 h 19050"/>
                <a:gd name="connsiteX4" fmla="*/ 0 w 9525"/>
                <a:gd name="connsiteY4" fmla="*/ 12383 h 19050"/>
                <a:gd name="connsiteX5" fmla="*/ 0 w 9525"/>
                <a:gd name="connsiteY5" fmla="*/ 666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19050">
                  <a:moveTo>
                    <a:pt x="16192" y="0"/>
                  </a:moveTo>
                  <a:lnTo>
                    <a:pt x="18098" y="0"/>
                  </a:lnTo>
                  <a:lnTo>
                    <a:pt x="18098" y="19050"/>
                  </a:lnTo>
                  <a:lnTo>
                    <a:pt x="16192" y="19050"/>
                  </a:lnTo>
                  <a:lnTo>
                    <a:pt x="0" y="12383"/>
                  </a:lnTo>
                  <a:lnTo>
                    <a:pt x="0" y="666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0" name="Freeform: Shape 369">
              <a:extLst>
                <a:ext uri="{FF2B5EF4-FFF2-40B4-BE49-F238E27FC236}">
                  <a16:creationId xmlns:a16="http://schemas.microsoft.com/office/drawing/2014/main" id="{7D89CE55-BC2B-4DF3-BA22-8A3575925F9C}"/>
                </a:ext>
              </a:extLst>
            </p:cNvPr>
            <p:cNvSpPr/>
            <p:nvPr/>
          </p:nvSpPr>
          <p:spPr>
            <a:xfrm>
              <a:off x="6859905" y="3997642"/>
              <a:ext cx="9525" cy="9525"/>
            </a:xfrm>
            <a:custGeom>
              <a:avLst/>
              <a:gdLst>
                <a:gd name="connsiteX0" fmla="*/ 0 w 9525"/>
                <a:gd name="connsiteY0" fmla="*/ 2858 h 9525"/>
                <a:gd name="connsiteX1" fmla="*/ 16192 w 9525"/>
                <a:gd name="connsiteY1" fmla="*/ 9525 h 9525"/>
                <a:gd name="connsiteX2" fmla="*/ 18098 w 9525"/>
                <a:gd name="connsiteY2" fmla="*/ 9525 h 9525"/>
                <a:gd name="connsiteX3" fmla="*/ 18098 w 9525"/>
                <a:gd name="connsiteY3" fmla="*/ 3810 h 9525"/>
                <a:gd name="connsiteX4" fmla="*/ 0 w 9525"/>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0" y="2858"/>
                  </a:moveTo>
                  <a:lnTo>
                    <a:pt x="16192" y="9525"/>
                  </a:lnTo>
                  <a:lnTo>
                    <a:pt x="18098" y="9525"/>
                  </a:lnTo>
                  <a:lnTo>
                    <a:pt x="18098" y="3810"/>
                  </a:lnTo>
                  <a:lnTo>
                    <a:pt x="0" y="0"/>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1" name="Freeform: Shape 370">
              <a:extLst>
                <a:ext uri="{FF2B5EF4-FFF2-40B4-BE49-F238E27FC236}">
                  <a16:creationId xmlns:a16="http://schemas.microsoft.com/office/drawing/2014/main" id="{AFA1E45B-43CC-47A8-AF77-CC3E0A7B079F}"/>
                </a:ext>
              </a:extLst>
            </p:cNvPr>
            <p:cNvSpPr/>
            <p:nvPr/>
          </p:nvSpPr>
          <p:spPr>
            <a:xfrm>
              <a:off x="7092315" y="3988117"/>
              <a:ext cx="9525" cy="19050"/>
            </a:xfrm>
            <a:custGeom>
              <a:avLst/>
              <a:gdLst>
                <a:gd name="connsiteX0" fmla="*/ 0 w 9525"/>
                <a:gd name="connsiteY0" fmla="*/ 0 h 19050"/>
                <a:gd name="connsiteX1" fmla="*/ 0 w 9525"/>
                <a:gd name="connsiteY1" fmla="*/ 19050 h 19050"/>
                <a:gd name="connsiteX2" fmla="*/ 7620 w 9525"/>
                <a:gd name="connsiteY2" fmla="*/ 19050 h 19050"/>
                <a:gd name="connsiteX3" fmla="*/ 7620 w 9525"/>
                <a:gd name="connsiteY3" fmla="*/ 19050 h 19050"/>
                <a:gd name="connsiteX4" fmla="*/ 12382 w 9525"/>
                <a:gd name="connsiteY4" fmla="*/ 9525 h 19050"/>
                <a:gd name="connsiteX5" fmla="*/ 7620 w 9525"/>
                <a:gd name="connsiteY5" fmla="*/ 0 h 19050"/>
                <a:gd name="connsiteX6" fmla="*/ 7620 w 9525"/>
                <a:gd name="connsiteY6" fmla="*/ 0 h 19050"/>
                <a:gd name="connsiteX7" fmla="*/ 0 w 9525"/>
                <a:gd name="connsiteY7"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19050">
                  <a:moveTo>
                    <a:pt x="0" y="0"/>
                  </a:moveTo>
                  <a:lnTo>
                    <a:pt x="0" y="19050"/>
                  </a:lnTo>
                  <a:lnTo>
                    <a:pt x="7620" y="19050"/>
                  </a:lnTo>
                  <a:lnTo>
                    <a:pt x="7620" y="19050"/>
                  </a:lnTo>
                  <a:cubicBezTo>
                    <a:pt x="10477" y="19050"/>
                    <a:pt x="12382" y="14288"/>
                    <a:pt x="12382" y="9525"/>
                  </a:cubicBezTo>
                  <a:cubicBezTo>
                    <a:pt x="12382" y="4763"/>
                    <a:pt x="10477" y="0"/>
                    <a:pt x="7620" y="0"/>
                  </a:cubicBezTo>
                  <a:lnTo>
                    <a:pt x="7620" y="0"/>
                  </a:lnTo>
                  <a:lnTo>
                    <a:pt x="0" y="0"/>
                  </a:lnTo>
                  <a:close/>
                </a:path>
              </a:pathLst>
            </a:custGeom>
            <a:solidFill>
              <a:srgbClr val="F463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2" name="Freeform: Shape 371">
              <a:extLst>
                <a:ext uri="{FF2B5EF4-FFF2-40B4-BE49-F238E27FC236}">
                  <a16:creationId xmlns:a16="http://schemas.microsoft.com/office/drawing/2014/main" id="{288B798C-B783-4169-B200-D35AD5B9E3D7}"/>
                </a:ext>
              </a:extLst>
            </p:cNvPr>
            <p:cNvSpPr/>
            <p:nvPr/>
          </p:nvSpPr>
          <p:spPr>
            <a:xfrm>
              <a:off x="6876098" y="3988118"/>
              <a:ext cx="200025" cy="19050"/>
            </a:xfrm>
            <a:custGeom>
              <a:avLst/>
              <a:gdLst>
                <a:gd name="connsiteX0" fmla="*/ 0 w 200025"/>
                <a:gd name="connsiteY0" fmla="*/ 0 h 19050"/>
                <a:gd name="connsiteX1" fmla="*/ 207645 w 200025"/>
                <a:gd name="connsiteY1" fmla="*/ 0 h 19050"/>
                <a:gd name="connsiteX2" fmla="*/ 207645 w 200025"/>
                <a:gd name="connsiteY2" fmla="*/ 19050 h 19050"/>
                <a:gd name="connsiteX3" fmla="*/ 0 w 2000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7645" y="0"/>
                  </a:lnTo>
                  <a:lnTo>
                    <a:pt x="207645" y="19050"/>
                  </a:lnTo>
                  <a:lnTo>
                    <a:pt x="0" y="19050"/>
                  </a:lnTo>
                  <a:close/>
                </a:path>
              </a:pathLst>
            </a:custGeom>
            <a:solidFill>
              <a:srgbClr val="8EAF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3" name="Freeform: Shape 372">
              <a:extLst>
                <a:ext uri="{FF2B5EF4-FFF2-40B4-BE49-F238E27FC236}">
                  <a16:creationId xmlns:a16="http://schemas.microsoft.com/office/drawing/2014/main" id="{EB72FA3E-F4F6-4DF6-8C5C-D39B187EF3DA}"/>
                </a:ext>
              </a:extLst>
            </p:cNvPr>
            <p:cNvSpPr/>
            <p:nvPr/>
          </p:nvSpPr>
          <p:spPr>
            <a:xfrm>
              <a:off x="6876098" y="3992880"/>
              <a:ext cx="200025" cy="9525"/>
            </a:xfrm>
            <a:custGeom>
              <a:avLst/>
              <a:gdLst>
                <a:gd name="connsiteX0" fmla="*/ 0 w 200025"/>
                <a:gd name="connsiteY0" fmla="*/ 0 h 0"/>
                <a:gd name="connsiteX1" fmla="*/ 207645 w 200025"/>
                <a:gd name="connsiteY1" fmla="*/ 0 h 0"/>
                <a:gd name="connsiteX2" fmla="*/ 207645 w 200025"/>
                <a:gd name="connsiteY2" fmla="*/ 8572 h 0"/>
                <a:gd name="connsiteX3" fmla="*/ 0 w 200025"/>
                <a:gd name="connsiteY3" fmla="*/ 8572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7645" y="0"/>
                  </a:lnTo>
                  <a:lnTo>
                    <a:pt x="207645" y="8572"/>
                  </a:lnTo>
                  <a:lnTo>
                    <a:pt x="0" y="8572"/>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4" name="Freeform: Shape 373">
              <a:extLst>
                <a:ext uri="{FF2B5EF4-FFF2-40B4-BE49-F238E27FC236}">
                  <a16:creationId xmlns:a16="http://schemas.microsoft.com/office/drawing/2014/main" id="{B389298D-06F7-4FC2-A063-4DD1AAE9D194}"/>
                </a:ext>
              </a:extLst>
            </p:cNvPr>
            <p:cNvSpPr/>
            <p:nvPr/>
          </p:nvSpPr>
          <p:spPr>
            <a:xfrm>
              <a:off x="7092315" y="4001453"/>
              <a:ext cx="9525" cy="9525"/>
            </a:xfrm>
            <a:custGeom>
              <a:avLst/>
              <a:gdLst>
                <a:gd name="connsiteX0" fmla="*/ 0 w 9525"/>
                <a:gd name="connsiteY0" fmla="*/ 5715 h 0"/>
                <a:gd name="connsiteX1" fmla="*/ 7620 w 9525"/>
                <a:gd name="connsiteY1" fmla="*/ 5715 h 0"/>
                <a:gd name="connsiteX2" fmla="*/ 7620 w 9525"/>
                <a:gd name="connsiteY2" fmla="*/ 5715 h 0"/>
                <a:gd name="connsiteX3" fmla="*/ 11430 w 9525"/>
                <a:gd name="connsiteY3" fmla="*/ 0 h 0"/>
                <a:gd name="connsiteX4" fmla="*/ 0 w 9525"/>
                <a:gd name="connsiteY4" fmla="*/ 0 h 0"/>
                <a:gd name="connsiteX5" fmla="*/ 0 w 9525"/>
                <a:gd name="connsiteY5" fmla="*/ 5715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a:moveTo>
                    <a:pt x="0" y="5715"/>
                  </a:moveTo>
                  <a:lnTo>
                    <a:pt x="7620" y="5715"/>
                  </a:lnTo>
                  <a:lnTo>
                    <a:pt x="7620" y="5715"/>
                  </a:lnTo>
                  <a:cubicBezTo>
                    <a:pt x="9525" y="5715"/>
                    <a:pt x="10477" y="3810"/>
                    <a:pt x="11430" y="0"/>
                  </a:cubicBezTo>
                  <a:lnTo>
                    <a:pt x="0" y="0"/>
                  </a:lnTo>
                  <a:lnTo>
                    <a:pt x="0" y="5715"/>
                  </a:lnTo>
                  <a:close/>
                </a:path>
              </a:pathLst>
            </a:custGeom>
            <a:solidFill>
              <a:srgbClr val="E24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5" name="Freeform: Shape 374">
              <a:extLst>
                <a:ext uri="{FF2B5EF4-FFF2-40B4-BE49-F238E27FC236}">
                  <a16:creationId xmlns:a16="http://schemas.microsoft.com/office/drawing/2014/main" id="{BAAC52C5-BE00-4838-93F8-04397E56CA01}"/>
                </a:ext>
              </a:extLst>
            </p:cNvPr>
            <p:cNvSpPr/>
            <p:nvPr/>
          </p:nvSpPr>
          <p:spPr>
            <a:xfrm>
              <a:off x="7067550" y="3988118"/>
              <a:ext cx="19050" cy="19050"/>
            </a:xfrm>
            <a:custGeom>
              <a:avLst/>
              <a:gdLst>
                <a:gd name="connsiteX0" fmla="*/ 0 w 19050"/>
                <a:gd name="connsiteY0" fmla="*/ 0 h 19050"/>
                <a:gd name="connsiteX1" fmla="*/ 26670 w 19050"/>
                <a:gd name="connsiteY1" fmla="*/ 0 h 19050"/>
                <a:gd name="connsiteX2" fmla="*/ 2667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26670" y="0"/>
                  </a:lnTo>
                  <a:lnTo>
                    <a:pt x="26670" y="19050"/>
                  </a:lnTo>
                  <a:lnTo>
                    <a:pt x="0" y="1905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6" name="Freeform: Shape 375">
              <a:extLst>
                <a:ext uri="{FF2B5EF4-FFF2-40B4-BE49-F238E27FC236}">
                  <a16:creationId xmlns:a16="http://schemas.microsoft.com/office/drawing/2014/main" id="{14D7221E-9975-41E4-A24E-B93F98034FB6}"/>
                </a:ext>
              </a:extLst>
            </p:cNvPr>
            <p:cNvSpPr/>
            <p:nvPr/>
          </p:nvSpPr>
          <p:spPr>
            <a:xfrm>
              <a:off x="7067550" y="4001453"/>
              <a:ext cx="19050" cy="9525"/>
            </a:xfrm>
            <a:custGeom>
              <a:avLst/>
              <a:gdLst>
                <a:gd name="connsiteX0" fmla="*/ 0 w 19050"/>
                <a:gd name="connsiteY0" fmla="*/ 0 h 0"/>
                <a:gd name="connsiteX1" fmla="*/ 26670 w 19050"/>
                <a:gd name="connsiteY1" fmla="*/ 0 h 0"/>
                <a:gd name="connsiteX2" fmla="*/ 26670 w 19050"/>
                <a:gd name="connsiteY2" fmla="*/ 5715 h 0"/>
                <a:gd name="connsiteX3" fmla="*/ 0 w 19050"/>
                <a:gd name="connsiteY3" fmla="*/ 5715 h 0"/>
              </a:gdLst>
              <a:ahLst/>
              <a:cxnLst>
                <a:cxn ang="0">
                  <a:pos x="connsiteX0" y="connsiteY0"/>
                </a:cxn>
                <a:cxn ang="0">
                  <a:pos x="connsiteX1" y="connsiteY1"/>
                </a:cxn>
                <a:cxn ang="0">
                  <a:pos x="connsiteX2" y="connsiteY2"/>
                </a:cxn>
                <a:cxn ang="0">
                  <a:pos x="connsiteX3" y="connsiteY3"/>
                </a:cxn>
              </a:cxnLst>
              <a:rect l="l" t="t" r="r" b="b"/>
              <a:pathLst>
                <a:path w="19050">
                  <a:moveTo>
                    <a:pt x="0" y="0"/>
                  </a:moveTo>
                  <a:lnTo>
                    <a:pt x="26670" y="0"/>
                  </a:lnTo>
                  <a:lnTo>
                    <a:pt x="26670" y="5715"/>
                  </a:lnTo>
                  <a:lnTo>
                    <a:pt x="0" y="5715"/>
                  </a:lnTo>
                  <a:close/>
                </a:path>
              </a:pathLst>
            </a:custGeom>
            <a:solidFill>
              <a:srgbClr val="D1E6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sp>
        <p:nvSpPr>
          <p:cNvPr id="548" name="Rectangle 547">
            <a:extLst>
              <a:ext uri="{FF2B5EF4-FFF2-40B4-BE49-F238E27FC236}">
                <a16:creationId xmlns:a16="http://schemas.microsoft.com/office/drawing/2014/main" id="{3CCDC815-0DC1-419D-A7AB-494A3EE00171}"/>
              </a:ext>
            </a:extLst>
          </p:cNvPr>
          <p:cNvSpPr/>
          <p:nvPr/>
        </p:nvSpPr>
        <p:spPr>
          <a:xfrm>
            <a:off x="438284" y="793423"/>
            <a:ext cx="1131191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Our suggested approach in BI transformation is to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understand </a:t>
            </a:r>
            <a:r>
              <a:rPr kumimoji="0" lang="en-US"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current state</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identify changes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required,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assess feasibility</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1600" dirty="0">
                <a:solidFill>
                  <a:prstClr val="black"/>
                </a:solidFill>
                <a:latin typeface="Arial" panose="020B0604020202020204" pitchFamily="34" charset="0"/>
                <a:cs typeface="Arial" panose="020B0604020202020204" pitchFamily="34" charset="0"/>
              </a:rPr>
              <a:t>in transforming to the new setup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prioritize</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the solutions that enable transition to new state</a:t>
            </a:r>
          </a:p>
        </p:txBody>
      </p:sp>
      <p:pic>
        <p:nvPicPr>
          <p:cNvPr id="546" name="Picture 545" descr="A close up of a logo&#10;&#10;Description automatically generated">
            <a:extLst>
              <a:ext uri="{FF2B5EF4-FFF2-40B4-BE49-F238E27FC236}">
                <a16:creationId xmlns:a16="http://schemas.microsoft.com/office/drawing/2014/main" id="{9A7ECCB7-5DE8-44F3-8548-45F85C8C3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1655" y="4600486"/>
            <a:ext cx="914892" cy="914892"/>
          </a:xfrm>
          <a:prstGeom prst="rect">
            <a:avLst/>
          </a:prstGeom>
        </p:spPr>
      </p:pic>
    </p:spTree>
    <p:extLst>
      <p:ext uri="{BB962C8B-B14F-4D97-AF65-F5344CB8AC3E}">
        <p14:creationId xmlns:p14="http://schemas.microsoft.com/office/powerpoint/2010/main" val="15845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844B-FCFA-43A9-99D0-9D680CDD1381}"/>
              </a:ext>
            </a:extLst>
          </p:cNvPr>
          <p:cNvSpPr>
            <a:spLocks noGrp="1"/>
          </p:cNvSpPr>
          <p:nvPr>
            <p:ph type="title"/>
          </p:nvPr>
        </p:nvSpPr>
        <p:spPr/>
        <p:txBody>
          <a:bodyPr/>
          <a:lstStyle/>
          <a:p>
            <a:r>
              <a:rPr lang="en-US" dirty="0"/>
              <a:t>Executive Summary</a:t>
            </a:r>
            <a:endParaRPr lang="en-IN" dirty="0"/>
          </a:p>
        </p:txBody>
      </p:sp>
      <p:grpSp>
        <p:nvGrpSpPr>
          <p:cNvPr id="97" name="Group 96">
            <a:extLst>
              <a:ext uri="{FF2B5EF4-FFF2-40B4-BE49-F238E27FC236}">
                <a16:creationId xmlns:a16="http://schemas.microsoft.com/office/drawing/2014/main" id="{6B4948D2-BDFB-4D91-B109-A77B97C39E21}"/>
              </a:ext>
            </a:extLst>
          </p:cNvPr>
          <p:cNvGrpSpPr/>
          <p:nvPr/>
        </p:nvGrpSpPr>
        <p:grpSpPr>
          <a:xfrm>
            <a:off x="693050" y="1208063"/>
            <a:ext cx="10805899" cy="4756501"/>
            <a:chOff x="734060" y="942977"/>
            <a:chExt cx="10195880" cy="4480351"/>
          </a:xfrm>
        </p:grpSpPr>
        <p:sp>
          <p:nvSpPr>
            <p:cNvPr id="80" name="Freeform: Shape 79">
              <a:extLst>
                <a:ext uri="{FF2B5EF4-FFF2-40B4-BE49-F238E27FC236}">
                  <a16:creationId xmlns:a16="http://schemas.microsoft.com/office/drawing/2014/main" id="{EBADD686-4D7E-4201-8395-AA7147A1A5DF}"/>
                </a:ext>
              </a:extLst>
            </p:cNvPr>
            <p:cNvSpPr/>
            <p:nvPr/>
          </p:nvSpPr>
          <p:spPr>
            <a:xfrm>
              <a:off x="734060" y="942977"/>
              <a:ext cx="10067289" cy="1002304"/>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chemeClr val="tx1">
                <a:lumMod val="50000"/>
                <a:lumOff val="50000"/>
              </a:schemeClr>
            </a:solidFill>
            <a:ln w="12700">
              <a:miter lim="400000"/>
            </a:ln>
          </p:spPr>
          <p:txBody>
            <a:bodyPr wrap="square" lIns="1988820" tIns="28575" rIns="137160" bIns="28575" anchor="ctr">
              <a:noAutofit/>
            </a:bodyPr>
            <a:lstStyle/>
            <a:p>
              <a:pPr>
                <a:defRPr sz="3000">
                  <a:solidFill>
                    <a:srgbClr val="FFFFFF"/>
                  </a:solidFill>
                </a:defRPr>
              </a:pPr>
              <a:endParaRPr lang="en-US" sz="1200" noProof="1">
                <a:solidFill>
                  <a:schemeClr val="tx1">
                    <a:lumMod val="65000"/>
                    <a:lumOff val="35000"/>
                  </a:schemeClr>
                </a:solidFill>
              </a:endParaRPr>
            </a:p>
          </p:txBody>
        </p:sp>
        <p:sp>
          <p:nvSpPr>
            <p:cNvPr id="81" name="Shape">
              <a:extLst>
                <a:ext uri="{FF2B5EF4-FFF2-40B4-BE49-F238E27FC236}">
                  <a16:creationId xmlns:a16="http://schemas.microsoft.com/office/drawing/2014/main" id="{66F058A8-2102-4D23-B335-A04C04982BFA}"/>
                </a:ext>
              </a:extLst>
            </p:cNvPr>
            <p:cNvSpPr/>
            <p:nvPr/>
          </p:nvSpPr>
          <p:spPr>
            <a:xfrm>
              <a:off x="748348" y="1335719"/>
              <a:ext cx="2425102" cy="70728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1">
                <a:lumMod val="65000"/>
                <a:lumOff val="35000"/>
              </a:schemeClr>
            </a:solidFill>
            <a:ln w="12700">
              <a:miter lim="400000"/>
            </a:ln>
          </p:spPr>
          <p:txBody>
            <a:bodyPr lIns="137160" tIns="28575" rIns="28575" bIns="28575" anchor="ctr"/>
            <a:lstStyle/>
            <a:p>
              <a:pPr>
                <a:defRPr sz="3000">
                  <a:solidFill>
                    <a:srgbClr val="FFFFFF"/>
                  </a:solidFill>
                </a:defRPr>
              </a:pPr>
              <a:r>
                <a:rPr lang="fr-CA" sz="3300" b="1" dirty="0">
                  <a:solidFill>
                    <a:srgbClr val="F1EEEF"/>
                  </a:solidFill>
                </a:rPr>
                <a:t>01</a:t>
              </a:r>
              <a:endParaRPr sz="3300" b="1" dirty="0">
                <a:solidFill>
                  <a:srgbClr val="F1EEEF"/>
                </a:solidFill>
              </a:endParaRPr>
            </a:p>
          </p:txBody>
        </p:sp>
        <p:pic>
          <p:nvPicPr>
            <p:cNvPr id="82" name="Graphic 81" descr="Users">
              <a:extLst>
                <a:ext uri="{FF2B5EF4-FFF2-40B4-BE49-F238E27FC236}">
                  <a16:creationId xmlns:a16="http://schemas.microsoft.com/office/drawing/2014/main" id="{C7EEF885-B773-42D1-BB75-C1568B14F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9324" y="1372792"/>
              <a:ext cx="655253" cy="627034"/>
            </a:xfrm>
            <a:prstGeom prst="rect">
              <a:avLst/>
            </a:prstGeom>
          </p:spPr>
        </p:pic>
        <p:sp>
          <p:nvSpPr>
            <p:cNvPr id="83" name="Freeform: Shape 82">
              <a:extLst>
                <a:ext uri="{FF2B5EF4-FFF2-40B4-BE49-F238E27FC236}">
                  <a16:creationId xmlns:a16="http://schemas.microsoft.com/office/drawing/2014/main" id="{94353E04-E4F2-495A-969F-646C1E0B5584}"/>
                </a:ext>
              </a:extLst>
            </p:cNvPr>
            <p:cNvSpPr/>
            <p:nvPr/>
          </p:nvSpPr>
          <p:spPr>
            <a:xfrm>
              <a:off x="748348" y="2241889"/>
              <a:ext cx="10067289" cy="1114638"/>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chemeClr val="accent1">
                <a:lumMod val="75000"/>
              </a:schemeClr>
            </a:solidFill>
            <a:ln w="12700">
              <a:miter lim="400000"/>
            </a:ln>
          </p:spPr>
          <p:txBody>
            <a:bodyPr wrap="square" lIns="1988820" tIns="28575" rIns="137160" bIns="28575" anchor="ctr">
              <a:noAutofit/>
            </a:bodyPr>
            <a:lstStyle/>
            <a:p>
              <a:pPr>
                <a:defRPr sz="3000">
                  <a:solidFill>
                    <a:srgbClr val="FFFFFF"/>
                  </a:solidFill>
                </a:defRPr>
              </a:pPr>
              <a:endParaRPr lang="en-US" sz="1200" noProof="1">
                <a:solidFill>
                  <a:schemeClr val="tx1">
                    <a:lumMod val="65000"/>
                    <a:lumOff val="35000"/>
                  </a:schemeClr>
                </a:solidFill>
              </a:endParaRPr>
            </a:p>
          </p:txBody>
        </p:sp>
        <p:sp>
          <p:nvSpPr>
            <p:cNvPr id="84" name="Shape">
              <a:extLst>
                <a:ext uri="{FF2B5EF4-FFF2-40B4-BE49-F238E27FC236}">
                  <a16:creationId xmlns:a16="http://schemas.microsoft.com/office/drawing/2014/main" id="{160DABF8-3123-4047-A730-1FC28EF4E2C1}"/>
                </a:ext>
              </a:extLst>
            </p:cNvPr>
            <p:cNvSpPr/>
            <p:nvPr/>
          </p:nvSpPr>
          <p:spPr>
            <a:xfrm>
              <a:off x="748348" y="2677495"/>
              <a:ext cx="2425102" cy="70728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1">
                <a:lumMod val="65000"/>
                <a:lumOff val="35000"/>
              </a:schemeClr>
            </a:solidFill>
            <a:ln w="12700">
              <a:miter lim="400000"/>
            </a:ln>
          </p:spPr>
          <p:txBody>
            <a:bodyPr lIns="137160" tIns="28575" rIns="28575" bIns="28575" anchor="ctr"/>
            <a:lstStyle/>
            <a:p>
              <a:pPr>
                <a:defRPr sz="3000">
                  <a:solidFill>
                    <a:srgbClr val="FFFFFF"/>
                  </a:solidFill>
                </a:defRPr>
              </a:pPr>
              <a:r>
                <a:rPr lang="fr-CA" sz="3300" b="1" dirty="0">
                  <a:solidFill>
                    <a:srgbClr val="F1EEEF"/>
                  </a:solidFill>
                </a:rPr>
                <a:t>02</a:t>
              </a:r>
              <a:endParaRPr sz="3300" b="1" dirty="0">
                <a:solidFill>
                  <a:srgbClr val="F1EEEF"/>
                </a:solidFill>
              </a:endParaRPr>
            </a:p>
          </p:txBody>
        </p:sp>
        <p:pic>
          <p:nvPicPr>
            <p:cNvPr id="85" name="Graphic 84" descr="Chat">
              <a:extLst>
                <a:ext uri="{FF2B5EF4-FFF2-40B4-BE49-F238E27FC236}">
                  <a16:creationId xmlns:a16="http://schemas.microsoft.com/office/drawing/2014/main" id="{0D44A490-94B9-4D83-B61B-E3783679DB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9324" y="2718281"/>
              <a:ext cx="655253" cy="627034"/>
            </a:xfrm>
            <a:prstGeom prst="rect">
              <a:avLst/>
            </a:prstGeom>
          </p:spPr>
        </p:pic>
        <p:sp>
          <p:nvSpPr>
            <p:cNvPr id="86" name="Freeform: Shape 85">
              <a:extLst>
                <a:ext uri="{FF2B5EF4-FFF2-40B4-BE49-F238E27FC236}">
                  <a16:creationId xmlns:a16="http://schemas.microsoft.com/office/drawing/2014/main" id="{B34FC030-ACE5-4B8D-B508-17563200D4EE}"/>
                </a:ext>
              </a:extLst>
            </p:cNvPr>
            <p:cNvSpPr/>
            <p:nvPr/>
          </p:nvSpPr>
          <p:spPr>
            <a:xfrm>
              <a:off x="734060" y="3615083"/>
              <a:ext cx="10067289" cy="1182907"/>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chemeClr val="accent4">
                <a:lumMod val="75000"/>
              </a:schemeClr>
            </a:solidFill>
            <a:ln w="12700">
              <a:miter lim="400000"/>
            </a:ln>
          </p:spPr>
          <p:txBody>
            <a:bodyPr wrap="square" lIns="1988820" tIns="28575" rIns="137160" bIns="28575" anchor="ctr">
              <a:noAutofit/>
            </a:bodyPr>
            <a:lstStyle/>
            <a:p>
              <a:pPr>
                <a:defRPr sz="3000">
                  <a:solidFill>
                    <a:srgbClr val="FFFFFF"/>
                  </a:solidFill>
                </a:defRPr>
              </a:pPr>
              <a:endParaRPr lang="en-US" sz="1200" noProof="1">
                <a:solidFill>
                  <a:schemeClr val="tx1">
                    <a:lumMod val="65000"/>
                    <a:lumOff val="35000"/>
                  </a:schemeClr>
                </a:solidFill>
              </a:endParaRPr>
            </a:p>
          </p:txBody>
        </p:sp>
        <p:sp>
          <p:nvSpPr>
            <p:cNvPr id="87" name="Shape">
              <a:extLst>
                <a:ext uri="{FF2B5EF4-FFF2-40B4-BE49-F238E27FC236}">
                  <a16:creationId xmlns:a16="http://schemas.microsoft.com/office/drawing/2014/main" id="{13772A0D-E7F3-4A1A-8579-5D0F1695383A}"/>
                </a:ext>
              </a:extLst>
            </p:cNvPr>
            <p:cNvSpPr/>
            <p:nvPr/>
          </p:nvSpPr>
          <p:spPr>
            <a:xfrm>
              <a:off x="748348" y="4090710"/>
              <a:ext cx="2425102" cy="70728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1">
                <a:lumMod val="65000"/>
                <a:lumOff val="35000"/>
              </a:schemeClr>
            </a:solidFill>
            <a:ln w="12700">
              <a:miter lim="400000"/>
            </a:ln>
          </p:spPr>
          <p:txBody>
            <a:bodyPr lIns="137160" tIns="28575" rIns="28575" bIns="28575" anchor="ctr"/>
            <a:lstStyle/>
            <a:p>
              <a:pPr>
                <a:defRPr sz="3000">
                  <a:solidFill>
                    <a:srgbClr val="FFFFFF"/>
                  </a:solidFill>
                </a:defRPr>
              </a:pPr>
              <a:r>
                <a:rPr lang="fr-CA" sz="3300" b="1" dirty="0">
                  <a:solidFill>
                    <a:srgbClr val="F1EEEF"/>
                  </a:solidFill>
                </a:rPr>
                <a:t>03</a:t>
              </a:r>
              <a:endParaRPr sz="3300" b="1" dirty="0">
                <a:solidFill>
                  <a:srgbClr val="F1EEEF"/>
                </a:solidFill>
              </a:endParaRPr>
            </a:p>
          </p:txBody>
        </p:sp>
        <p:pic>
          <p:nvPicPr>
            <p:cNvPr id="88" name="Graphic 87" descr="Puzzle">
              <a:extLst>
                <a:ext uri="{FF2B5EF4-FFF2-40B4-BE49-F238E27FC236}">
                  <a16:creationId xmlns:a16="http://schemas.microsoft.com/office/drawing/2014/main" id="{CE862789-37CB-4D90-A165-E4DAC8C68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09324" y="4130832"/>
              <a:ext cx="655253" cy="627034"/>
            </a:xfrm>
            <a:prstGeom prst="rect">
              <a:avLst/>
            </a:prstGeom>
          </p:spPr>
        </p:pic>
        <p:sp>
          <p:nvSpPr>
            <p:cNvPr id="93" name="Rectangle 92">
              <a:extLst>
                <a:ext uri="{FF2B5EF4-FFF2-40B4-BE49-F238E27FC236}">
                  <a16:creationId xmlns:a16="http://schemas.microsoft.com/office/drawing/2014/main" id="{EBB8753A-B4E6-498D-B247-B62279FA327E}"/>
                </a:ext>
              </a:extLst>
            </p:cNvPr>
            <p:cNvSpPr/>
            <p:nvPr/>
          </p:nvSpPr>
          <p:spPr>
            <a:xfrm>
              <a:off x="3490355" y="988800"/>
              <a:ext cx="7196139" cy="898714"/>
            </a:xfrm>
            <a:prstGeom prst="rect">
              <a:avLst/>
            </a:prstGeom>
          </p:spPr>
          <p:txBody>
            <a:bodyPr wrap="square">
              <a:spAutoFit/>
            </a:bodyPr>
            <a:lstStyle/>
            <a:p>
              <a:pPr lvl="0"/>
              <a:r>
                <a:rPr lang="en-US" sz="1400" dirty="0">
                  <a:solidFill>
                    <a:schemeClr val="bg1"/>
                  </a:solidFill>
                  <a:latin typeface="Arial" panose="020B0604020202020204" pitchFamily="34" charset="0"/>
                  <a:cs typeface="Arial" panose="020B0604020202020204" pitchFamily="34" charset="0"/>
                </a:rPr>
                <a:t>Sohar International is an international bank that aims to </a:t>
              </a:r>
              <a:r>
                <a:rPr lang="en-US" sz="1400" b="1" dirty="0">
                  <a:solidFill>
                    <a:schemeClr val="bg1"/>
                  </a:solidFill>
                  <a:latin typeface="Arial" panose="020B0604020202020204" pitchFamily="34" charset="0"/>
                  <a:cs typeface="Arial" panose="020B0604020202020204" pitchFamily="34" charset="0"/>
                </a:rPr>
                <a:t>help its customers 'win'​ by delivering responsive banking for their ever-changing world.</a:t>
              </a:r>
              <a:r>
                <a:rPr lang="en-US" sz="1400" dirty="0">
                  <a:solidFill>
                    <a:schemeClr val="bg1"/>
                  </a:solidFill>
                  <a:latin typeface="Arial" panose="020B0604020202020204" pitchFamily="34" charset="0"/>
                  <a:cs typeface="Arial" panose="020B0604020202020204" pitchFamily="34" charset="0"/>
                </a:rPr>
                <a:t> In an increasingly digital and remote world, BI, Data Analytics and AI/ML are powerful tools that can help accelerate this transformation. </a:t>
              </a:r>
              <a:endParaRPr lang="en-US" sz="1200" dirty="0">
                <a:solidFill>
                  <a:schemeClr val="bg1"/>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636653F-A9BB-4C9A-B012-B88C0273C3F4}"/>
                </a:ext>
              </a:extLst>
            </p:cNvPr>
            <p:cNvSpPr/>
            <p:nvPr/>
          </p:nvSpPr>
          <p:spPr>
            <a:xfrm>
              <a:off x="3490355" y="2432292"/>
              <a:ext cx="7196139" cy="695779"/>
            </a:xfrm>
            <a:prstGeom prst="rect">
              <a:avLst/>
            </a:prstGeom>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Sohar International is running a strategic initiative aimed at transforming its BI and Data Analytics capabilities and is looking for strategic long-term partner that can balance their short-term priorities with the long-term vision.</a:t>
              </a:r>
            </a:p>
          </p:txBody>
        </p:sp>
        <p:sp>
          <p:nvSpPr>
            <p:cNvPr id="95" name="Rectangle 94">
              <a:extLst>
                <a:ext uri="{FF2B5EF4-FFF2-40B4-BE49-F238E27FC236}">
                  <a16:creationId xmlns:a16="http://schemas.microsoft.com/office/drawing/2014/main" id="{E63173BC-ECDB-4A7A-AD10-740069823AED}"/>
                </a:ext>
              </a:extLst>
            </p:cNvPr>
            <p:cNvSpPr/>
            <p:nvPr/>
          </p:nvSpPr>
          <p:spPr>
            <a:xfrm>
              <a:off x="3490355" y="3757178"/>
              <a:ext cx="7195585" cy="898714"/>
            </a:xfrm>
            <a:prstGeom prst="rect">
              <a:avLst/>
            </a:prstGeom>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Through this response, we hope to</a:t>
              </a:r>
            </a:p>
            <a:p>
              <a:pPr marL="342900" indent="-342900">
                <a:buFont typeface="+mj-lt"/>
                <a:buAutoNum type="arabicPeriod"/>
              </a:pPr>
              <a:r>
                <a:rPr lang="en-US" sz="1400" dirty="0">
                  <a:solidFill>
                    <a:schemeClr val="bg1"/>
                  </a:solidFill>
                  <a:latin typeface="Arial" panose="020B0604020202020204" pitchFamily="34" charset="0"/>
                  <a:cs typeface="Arial" panose="020B0604020202020204" pitchFamily="34" charset="0"/>
                </a:rPr>
                <a:t>Have a better understanding of Sohar International's landscape through a dialogue</a:t>
              </a:r>
            </a:p>
            <a:p>
              <a:pPr marL="342900" indent="-342900">
                <a:buFont typeface="+mj-lt"/>
                <a:buAutoNum type="arabicPeriod"/>
              </a:pPr>
              <a:r>
                <a:rPr lang="en-US" sz="1400" dirty="0">
                  <a:solidFill>
                    <a:schemeClr val="bg1"/>
                  </a:solidFill>
                  <a:latin typeface="Arial" panose="020B0604020202020204" pitchFamily="34" charset="0"/>
                  <a:cs typeface="Arial" panose="020B0604020202020204" pitchFamily="34" charset="0"/>
                </a:rPr>
                <a:t>Help you understand how and why transformational analytics initiatives succeed</a:t>
              </a:r>
            </a:p>
            <a:p>
              <a:pPr marL="342900" indent="-342900">
                <a:buFont typeface="+mj-lt"/>
                <a:buAutoNum type="arabicPeriod"/>
              </a:pPr>
              <a:r>
                <a:rPr lang="en-US" sz="1400" dirty="0">
                  <a:solidFill>
                    <a:schemeClr val="bg1"/>
                  </a:solidFill>
                  <a:latin typeface="Arial" panose="020B0604020202020204" pitchFamily="34" charset="0"/>
                  <a:cs typeface="Arial" panose="020B0604020202020204" pitchFamily="34" charset="0"/>
                </a:rPr>
                <a:t>Learn enough about each other to assess if we are a good fit to partner</a:t>
              </a:r>
            </a:p>
          </p:txBody>
        </p:sp>
        <p:sp>
          <p:nvSpPr>
            <p:cNvPr id="96" name="Rectangle 95">
              <a:extLst>
                <a:ext uri="{FF2B5EF4-FFF2-40B4-BE49-F238E27FC236}">
                  <a16:creationId xmlns:a16="http://schemas.microsoft.com/office/drawing/2014/main" id="{E3A6E878-4CAF-4BD0-A460-9AD9A6921261}"/>
                </a:ext>
              </a:extLst>
            </p:cNvPr>
            <p:cNvSpPr/>
            <p:nvPr/>
          </p:nvSpPr>
          <p:spPr>
            <a:xfrm>
              <a:off x="3519485" y="5104430"/>
              <a:ext cx="7410455" cy="318898"/>
            </a:xfrm>
            <a:prstGeom prst="rect">
              <a:avLst/>
            </a:prstGeom>
          </p:spPr>
          <p:txBody>
            <a:bodyPr wrap="square">
              <a:spAutoFit/>
            </a:bodyPr>
            <a:lstStyle/>
            <a:p>
              <a:pPr lvl="0"/>
              <a:endParaRPr lang="en-US" sz="1600" dirty="0">
                <a:solidFill>
                  <a:schemeClr val="bg1"/>
                </a:solidFill>
                <a:cs typeface="Arial" panose="020B0604020202020204" pitchFamily="34" charset="0"/>
              </a:endParaRPr>
            </a:p>
          </p:txBody>
        </p:sp>
      </p:grpSp>
    </p:spTree>
    <p:extLst>
      <p:ext uri="{BB962C8B-B14F-4D97-AF65-F5344CB8AC3E}">
        <p14:creationId xmlns:p14="http://schemas.microsoft.com/office/powerpoint/2010/main" val="3250477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E6B2-9C3E-744C-8313-D7B9CE3D7D78}"/>
              </a:ext>
            </a:extLst>
          </p:cNvPr>
          <p:cNvSpPr>
            <a:spLocks noGrp="1"/>
          </p:cNvSpPr>
          <p:nvPr>
            <p:ph type="title"/>
          </p:nvPr>
        </p:nvSpPr>
        <p:spPr/>
        <p:txBody>
          <a:bodyPr/>
          <a:lstStyle/>
          <a:p>
            <a:r>
              <a:rPr lang="en-US" dirty="0"/>
              <a:t>Conceptual data workflow to deliver reporting &amp; analytics</a:t>
            </a:r>
          </a:p>
        </p:txBody>
      </p:sp>
      <p:sp>
        <p:nvSpPr>
          <p:cNvPr id="3" name="Rounded Rectangle 2">
            <a:extLst>
              <a:ext uri="{FF2B5EF4-FFF2-40B4-BE49-F238E27FC236}">
                <a16:creationId xmlns:a16="http://schemas.microsoft.com/office/drawing/2014/main" id="{6A0F0651-2763-C340-8925-A6414FFA9E05}"/>
              </a:ext>
            </a:extLst>
          </p:cNvPr>
          <p:cNvSpPr/>
          <p:nvPr/>
        </p:nvSpPr>
        <p:spPr>
          <a:xfrm>
            <a:off x="557212" y="2557462"/>
            <a:ext cx="132873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Raw Data Landing Zone</a:t>
            </a:r>
          </a:p>
        </p:txBody>
      </p:sp>
      <p:sp>
        <p:nvSpPr>
          <p:cNvPr id="4" name="TextBox 3">
            <a:extLst>
              <a:ext uri="{FF2B5EF4-FFF2-40B4-BE49-F238E27FC236}">
                <a16:creationId xmlns:a16="http://schemas.microsoft.com/office/drawing/2014/main" id="{D3093EF7-71DE-7748-B516-A1172D286D3C}"/>
              </a:ext>
            </a:extLst>
          </p:cNvPr>
          <p:cNvSpPr txBox="1"/>
          <p:nvPr/>
        </p:nvSpPr>
        <p:spPr>
          <a:xfrm>
            <a:off x="285773" y="3471864"/>
            <a:ext cx="1871616" cy="600164"/>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1. DBFS Mounted</a:t>
            </a:r>
          </a:p>
          <a:p>
            <a:pPr algn="ctr"/>
            <a:r>
              <a:rPr lang="en-US" sz="1100" dirty="0">
                <a:latin typeface="Arial" panose="020B0604020202020204" pitchFamily="34" charset="0"/>
                <a:cs typeface="Arial" panose="020B0604020202020204" pitchFamily="34" charset="0"/>
              </a:rPr>
              <a:t>Raw Files loaded in parts for enabling parallel load</a:t>
            </a:r>
          </a:p>
        </p:txBody>
      </p:sp>
      <p:sp>
        <p:nvSpPr>
          <p:cNvPr id="5" name="Rounded Rectangle 4">
            <a:extLst>
              <a:ext uri="{FF2B5EF4-FFF2-40B4-BE49-F238E27FC236}">
                <a16:creationId xmlns:a16="http://schemas.microsoft.com/office/drawing/2014/main" id="{49F20C47-44FD-CC46-A74A-465CBC486BF8}"/>
              </a:ext>
            </a:extLst>
          </p:cNvPr>
          <p:cNvSpPr/>
          <p:nvPr/>
        </p:nvSpPr>
        <p:spPr>
          <a:xfrm>
            <a:off x="864487" y="1181100"/>
            <a:ext cx="7100888" cy="519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Orchestration using Informatica PowerCenter (Leveraging Push Down)</a:t>
            </a:r>
          </a:p>
        </p:txBody>
      </p:sp>
      <p:sp>
        <p:nvSpPr>
          <p:cNvPr id="6" name="Rounded Rectangle 5">
            <a:extLst>
              <a:ext uri="{FF2B5EF4-FFF2-40B4-BE49-F238E27FC236}">
                <a16:creationId xmlns:a16="http://schemas.microsoft.com/office/drawing/2014/main" id="{FA9771FE-4A76-B841-8A54-8C5BD40F1079}"/>
              </a:ext>
            </a:extLst>
          </p:cNvPr>
          <p:cNvSpPr/>
          <p:nvPr/>
        </p:nvSpPr>
        <p:spPr>
          <a:xfrm>
            <a:off x="2617192" y="2557462"/>
            <a:ext cx="132873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Processed Zone</a:t>
            </a:r>
          </a:p>
        </p:txBody>
      </p:sp>
      <p:sp>
        <p:nvSpPr>
          <p:cNvPr id="7" name="TextBox 6">
            <a:extLst>
              <a:ext uri="{FF2B5EF4-FFF2-40B4-BE49-F238E27FC236}">
                <a16:creationId xmlns:a16="http://schemas.microsoft.com/office/drawing/2014/main" id="{B1DF307A-ECE2-9745-979D-51FB7D64EBE7}"/>
              </a:ext>
            </a:extLst>
          </p:cNvPr>
          <p:cNvSpPr txBox="1"/>
          <p:nvPr/>
        </p:nvSpPr>
        <p:spPr>
          <a:xfrm>
            <a:off x="1962360" y="3471864"/>
            <a:ext cx="2638402" cy="600164"/>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2. Isolated Database</a:t>
            </a:r>
          </a:p>
          <a:p>
            <a:pPr algn="ctr"/>
            <a:r>
              <a:rPr lang="en-US" sz="1100" dirty="0">
                <a:latin typeface="Arial" panose="020B0604020202020204" pitchFamily="34" charset="0"/>
                <a:cs typeface="Arial" panose="020B0604020202020204" pitchFamily="34" charset="0"/>
              </a:rPr>
              <a:t>Parallel Processing</a:t>
            </a:r>
          </a:p>
          <a:p>
            <a:pPr algn="ctr"/>
            <a:r>
              <a:rPr lang="en-US" sz="1100" dirty="0">
                <a:latin typeface="Arial" panose="020B0604020202020204" pitchFamily="34" charset="0"/>
                <a:cs typeface="Arial" panose="020B0604020202020204" pitchFamily="34" charset="0"/>
              </a:rPr>
              <a:t>KPI Computation &amp; Delta Load </a:t>
            </a:r>
          </a:p>
        </p:txBody>
      </p:sp>
      <p:sp>
        <p:nvSpPr>
          <p:cNvPr id="8" name="Rounded Rectangle 7">
            <a:extLst>
              <a:ext uri="{FF2B5EF4-FFF2-40B4-BE49-F238E27FC236}">
                <a16:creationId xmlns:a16="http://schemas.microsoft.com/office/drawing/2014/main" id="{57DB0BD6-5113-5E4F-9B54-48442A086C29}"/>
              </a:ext>
            </a:extLst>
          </p:cNvPr>
          <p:cNvSpPr/>
          <p:nvPr/>
        </p:nvSpPr>
        <p:spPr>
          <a:xfrm>
            <a:off x="4540449" y="2557462"/>
            <a:ext cx="132873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Analytics Ready Data Marts </a:t>
            </a:r>
          </a:p>
        </p:txBody>
      </p:sp>
      <p:sp>
        <p:nvSpPr>
          <p:cNvPr id="9" name="TextBox 8">
            <a:extLst>
              <a:ext uri="{FF2B5EF4-FFF2-40B4-BE49-F238E27FC236}">
                <a16:creationId xmlns:a16="http://schemas.microsoft.com/office/drawing/2014/main" id="{5362D634-A358-084C-AC0C-8EE83F1B1C87}"/>
              </a:ext>
            </a:extLst>
          </p:cNvPr>
          <p:cNvSpPr txBox="1"/>
          <p:nvPr/>
        </p:nvSpPr>
        <p:spPr>
          <a:xfrm>
            <a:off x="4386636" y="3471864"/>
            <a:ext cx="3781425" cy="600164"/>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3. Isolated Databases - Load By Business Function</a:t>
            </a:r>
          </a:p>
          <a:p>
            <a:pPr algn="ctr"/>
            <a:r>
              <a:rPr lang="en-US" sz="1100" dirty="0">
                <a:latin typeface="Arial" panose="020B0604020202020204" pitchFamily="34" charset="0"/>
                <a:cs typeface="Arial" panose="020B0604020202020204" pitchFamily="34" charset="0"/>
              </a:rPr>
              <a:t>Parallel Processing, Compressed, Partitioned</a:t>
            </a:r>
          </a:p>
          <a:p>
            <a:pPr algn="ctr"/>
            <a:r>
              <a:rPr lang="en-US" sz="1100" dirty="0">
                <a:latin typeface="Arial" panose="020B0604020202020204" pitchFamily="34" charset="0"/>
                <a:cs typeface="Arial" panose="020B0604020202020204" pitchFamily="34" charset="0"/>
              </a:rPr>
              <a:t>Data Cubes for End user consumption</a:t>
            </a:r>
          </a:p>
        </p:txBody>
      </p:sp>
      <p:sp>
        <p:nvSpPr>
          <p:cNvPr id="10" name="Rounded Rectangle 9">
            <a:extLst>
              <a:ext uri="{FF2B5EF4-FFF2-40B4-BE49-F238E27FC236}">
                <a16:creationId xmlns:a16="http://schemas.microsoft.com/office/drawing/2014/main" id="{4FF15830-68BF-C347-905A-F589393A9235}"/>
              </a:ext>
            </a:extLst>
          </p:cNvPr>
          <p:cNvSpPr/>
          <p:nvPr/>
        </p:nvSpPr>
        <p:spPr>
          <a:xfrm>
            <a:off x="5916847" y="3015554"/>
            <a:ext cx="971573" cy="3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Finance</a:t>
            </a:r>
          </a:p>
        </p:txBody>
      </p:sp>
      <p:sp>
        <p:nvSpPr>
          <p:cNvPr id="11" name="Rounded Rectangle 10">
            <a:extLst>
              <a:ext uri="{FF2B5EF4-FFF2-40B4-BE49-F238E27FC236}">
                <a16:creationId xmlns:a16="http://schemas.microsoft.com/office/drawing/2014/main" id="{289473F6-2BA4-8B40-ACEA-1096BB4A85AF}"/>
              </a:ext>
            </a:extLst>
          </p:cNvPr>
          <p:cNvSpPr/>
          <p:nvPr/>
        </p:nvSpPr>
        <p:spPr>
          <a:xfrm>
            <a:off x="6936080" y="3015551"/>
            <a:ext cx="971573" cy="3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p>
        </p:txBody>
      </p:sp>
      <p:sp>
        <p:nvSpPr>
          <p:cNvPr id="12" name="Rounded Rectangle 11">
            <a:extLst>
              <a:ext uri="{FF2B5EF4-FFF2-40B4-BE49-F238E27FC236}">
                <a16:creationId xmlns:a16="http://schemas.microsoft.com/office/drawing/2014/main" id="{F6CEFCA0-F9EF-3944-830B-FC69ECD85FFF}"/>
              </a:ext>
            </a:extLst>
          </p:cNvPr>
          <p:cNvSpPr/>
          <p:nvPr/>
        </p:nvSpPr>
        <p:spPr>
          <a:xfrm>
            <a:off x="5916847" y="2550611"/>
            <a:ext cx="971573" cy="3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Risk</a:t>
            </a:r>
          </a:p>
        </p:txBody>
      </p:sp>
      <p:sp>
        <p:nvSpPr>
          <p:cNvPr id="13" name="Rounded Rectangle 12">
            <a:extLst>
              <a:ext uri="{FF2B5EF4-FFF2-40B4-BE49-F238E27FC236}">
                <a16:creationId xmlns:a16="http://schemas.microsoft.com/office/drawing/2014/main" id="{BCBEB8A8-A4B6-C94F-A9D7-305766EC7D23}"/>
              </a:ext>
            </a:extLst>
          </p:cNvPr>
          <p:cNvSpPr/>
          <p:nvPr/>
        </p:nvSpPr>
        <p:spPr>
          <a:xfrm>
            <a:off x="6943247" y="2550610"/>
            <a:ext cx="971573" cy="3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Wealth</a:t>
            </a:r>
          </a:p>
        </p:txBody>
      </p:sp>
      <p:sp>
        <p:nvSpPr>
          <p:cNvPr id="14" name="Rounded Rectangle 13">
            <a:extLst>
              <a:ext uri="{FF2B5EF4-FFF2-40B4-BE49-F238E27FC236}">
                <a16:creationId xmlns:a16="http://schemas.microsoft.com/office/drawing/2014/main" id="{23D1DBAB-ACA4-CB4E-B5F0-00FF53556596}"/>
              </a:ext>
            </a:extLst>
          </p:cNvPr>
          <p:cNvSpPr/>
          <p:nvPr/>
        </p:nvSpPr>
        <p:spPr>
          <a:xfrm>
            <a:off x="3936393" y="4353587"/>
            <a:ext cx="132873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Data Model Registry</a:t>
            </a:r>
          </a:p>
        </p:txBody>
      </p:sp>
      <p:sp>
        <p:nvSpPr>
          <p:cNvPr id="15" name="TextBox 14">
            <a:extLst>
              <a:ext uri="{FF2B5EF4-FFF2-40B4-BE49-F238E27FC236}">
                <a16:creationId xmlns:a16="http://schemas.microsoft.com/office/drawing/2014/main" id="{70B28FDC-A139-F04B-BEB2-40D0E63BE42F}"/>
              </a:ext>
            </a:extLst>
          </p:cNvPr>
          <p:cNvSpPr txBox="1"/>
          <p:nvPr/>
        </p:nvSpPr>
        <p:spPr>
          <a:xfrm>
            <a:off x="3281561" y="5267987"/>
            <a:ext cx="2638402" cy="600164"/>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Reference Schema</a:t>
            </a:r>
          </a:p>
          <a:p>
            <a:pPr algn="ctr"/>
            <a:r>
              <a:rPr lang="en-US" sz="1100" dirty="0">
                <a:latin typeface="Arial" panose="020B0604020202020204" pitchFamily="34" charset="0"/>
                <a:cs typeface="Arial" panose="020B0604020202020204" pitchFamily="34" charset="0"/>
              </a:rPr>
              <a:t>Data Model using Erwin</a:t>
            </a:r>
          </a:p>
          <a:p>
            <a:pPr algn="ctr"/>
            <a:r>
              <a:rPr lang="en-US" sz="1100" dirty="0">
                <a:latin typeface="Arial" panose="020B0604020202020204" pitchFamily="34" charset="0"/>
                <a:cs typeface="Arial" panose="020B0604020202020204" pitchFamily="34" charset="0"/>
              </a:rPr>
              <a:t>Track &amp; Maintain Version  </a:t>
            </a:r>
          </a:p>
        </p:txBody>
      </p:sp>
      <p:sp>
        <p:nvSpPr>
          <p:cNvPr id="16" name="Left Brace 15">
            <a:extLst>
              <a:ext uri="{FF2B5EF4-FFF2-40B4-BE49-F238E27FC236}">
                <a16:creationId xmlns:a16="http://schemas.microsoft.com/office/drawing/2014/main" id="{33390D25-8679-D84C-8F7A-264B991F3F2A}"/>
              </a:ext>
            </a:extLst>
          </p:cNvPr>
          <p:cNvSpPr/>
          <p:nvPr/>
        </p:nvSpPr>
        <p:spPr>
          <a:xfrm rot="5400000">
            <a:off x="3987467" y="-794291"/>
            <a:ext cx="519113" cy="58700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66FBB9F-6460-904E-AF45-783C8E2891B8}"/>
              </a:ext>
            </a:extLst>
          </p:cNvPr>
          <p:cNvSpPr txBox="1"/>
          <p:nvPr/>
        </p:nvSpPr>
        <p:spPr>
          <a:xfrm>
            <a:off x="8246070" y="940184"/>
            <a:ext cx="1129989" cy="1015663"/>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Measure</a:t>
            </a:r>
            <a:r>
              <a:rPr lang="en-US" sz="12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SLA</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Run Time</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Failures</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Quality</a:t>
            </a:r>
          </a:p>
        </p:txBody>
      </p:sp>
      <p:sp>
        <p:nvSpPr>
          <p:cNvPr id="18" name="Rounded Rectangle 17">
            <a:extLst>
              <a:ext uri="{FF2B5EF4-FFF2-40B4-BE49-F238E27FC236}">
                <a16:creationId xmlns:a16="http://schemas.microsoft.com/office/drawing/2014/main" id="{FB01A7C7-E346-1447-9A12-26C599C2E8C0}"/>
              </a:ext>
            </a:extLst>
          </p:cNvPr>
          <p:cNvSpPr/>
          <p:nvPr/>
        </p:nvSpPr>
        <p:spPr>
          <a:xfrm>
            <a:off x="8246070" y="2546568"/>
            <a:ext cx="1328738" cy="828675"/>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Data Bridge for Analysis</a:t>
            </a:r>
          </a:p>
        </p:txBody>
      </p:sp>
      <p:sp>
        <p:nvSpPr>
          <p:cNvPr id="19" name="Rounded Rectangle 18">
            <a:extLst>
              <a:ext uri="{FF2B5EF4-FFF2-40B4-BE49-F238E27FC236}">
                <a16:creationId xmlns:a16="http://schemas.microsoft.com/office/drawing/2014/main" id="{AA431DDC-AA2D-5F42-8D4B-2130FB5A1CA8}"/>
              </a:ext>
            </a:extLst>
          </p:cNvPr>
          <p:cNvSpPr/>
          <p:nvPr/>
        </p:nvSpPr>
        <p:spPr>
          <a:xfrm>
            <a:off x="7830017" y="4160382"/>
            <a:ext cx="132873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Data Quality Summary</a:t>
            </a:r>
          </a:p>
        </p:txBody>
      </p:sp>
      <p:sp>
        <p:nvSpPr>
          <p:cNvPr id="20" name="TextBox 19">
            <a:extLst>
              <a:ext uri="{FF2B5EF4-FFF2-40B4-BE49-F238E27FC236}">
                <a16:creationId xmlns:a16="http://schemas.microsoft.com/office/drawing/2014/main" id="{7D921F2A-72CF-A54F-9525-9ADB8E3CA0DE}"/>
              </a:ext>
            </a:extLst>
          </p:cNvPr>
          <p:cNvSpPr txBox="1"/>
          <p:nvPr/>
        </p:nvSpPr>
        <p:spPr>
          <a:xfrm>
            <a:off x="7175185" y="5074782"/>
            <a:ext cx="2638402" cy="600164"/>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Data Usability Measure</a:t>
            </a:r>
          </a:p>
          <a:p>
            <a:pPr algn="ctr"/>
            <a:r>
              <a:rPr lang="en-US" sz="1100" dirty="0">
                <a:latin typeface="Arial" panose="020B0604020202020204" pitchFamily="34" charset="0"/>
                <a:cs typeface="Arial" panose="020B0604020202020204" pitchFamily="34" charset="0"/>
              </a:rPr>
              <a:t>Track data quality in 5 dimensions to report on downstream usability</a:t>
            </a:r>
          </a:p>
        </p:txBody>
      </p:sp>
      <p:cxnSp>
        <p:nvCxnSpPr>
          <p:cNvPr id="21" name="Straight Arrow Connector 20">
            <a:extLst>
              <a:ext uri="{FF2B5EF4-FFF2-40B4-BE49-F238E27FC236}">
                <a16:creationId xmlns:a16="http://schemas.microsoft.com/office/drawing/2014/main" id="{C5C67440-C981-6D49-B691-E289917723F0}"/>
              </a:ext>
            </a:extLst>
          </p:cNvPr>
          <p:cNvCxnSpPr/>
          <p:nvPr/>
        </p:nvCxnSpPr>
        <p:spPr>
          <a:xfrm>
            <a:off x="1962360" y="2743783"/>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35C1698-4A85-3B48-962E-9551C4BF87C4}"/>
              </a:ext>
            </a:extLst>
          </p:cNvPr>
          <p:cNvCxnSpPr/>
          <p:nvPr/>
        </p:nvCxnSpPr>
        <p:spPr>
          <a:xfrm>
            <a:off x="1962360" y="2960905"/>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58B395-9D9B-374B-84F1-60F9631E4A96}"/>
              </a:ext>
            </a:extLst>
          </p:cNvPr>
          <p:cNvCxnSpPr/>
          <p:nvPr/>
        </p:nvCxnSpPr>
        <p:spPr>
          <a:xfrm>
            <a:off x="1962360" y="3196526"/>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92B0F8-BB66-CB41-B3EB-FBCA1D828FCC}"/>
              </a:ext>
            </a:extLst>
          </p:cNvPr>
          <p:cNvCxnSpPr/>
          <p:nvPr/>
        </p:nvCxnSpPr>
        <p:spPr>
          <a:xfrm>
            <a:off x="3760099" y="2770268"/>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8C28AD-7043-A343-B0FD-725C64C531BA}"/>
              </a:ext>
            </a:extLst>
          </p:cNvPr>
          <p:cNvCxnSpPr/>
          <p:nvPr/>
        </p:nvCxnSpPr>
        <p:spPr>
          <a:xfrm>
            <a:off x="3760099" y="2987390"/>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33D173-94E2-4440-8096-8C26D0565BC1}"/>
              </a:ext>
            </a:extLst>
          </p:cNvPr>
          <p:cNvCxnSpPr/>
          <p:nvPr/>
        </p:nvCxnSpPr>
        <p:spPr>
          <a:xfrm>
            <a:off x="3760099" y="3223011"/>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99EBEE-1975-7B48-8EA8-AE2AEAEC3A40}"/>
              </a:ext>
            </a:extLst>
          </p:cNvPr>
          <p:cNvCxnSpPr/>
          <p:nvPr/>
        </p:nvCxnSpPr>
        <p:spPr>
          <a:xfrm flipV="1">
            <a:off x="4600762" y="3471864"/>
            <a:ext cx="0" cy="646331"/>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6E00ECF-FA7A-3E45-8197-6467FFB7B95D}"/>
              </a:ext>
            </a:extLst>
          </p:cNvPr>
          <p:cNvCxnSpPr/>
          <p:nvPr/>
        </p:nvCxnSpPr>
        <p:spPr>
          <a:xfrm>
            <a:off x="6159721" y="4160382"/>
            <a:ext cx="1670296" cy="414337"/>
          </a:xfrm>
          <a:prstGeom prst="bentConnector3">
            <a:avLst>
              <a:gd name="adj1" fmla="val 3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CABDB1-4A57-384E-86DC-48780FA11609}"/>
              </a:ext>
            </a:extLst>
          </p:cNvPr>
          <p:cNvCxnSpPr/>
          <p:nvPr/>
        </p:nvCxnSpPr>
        <p:spPr>
          <a:xfrm>
            <a:off x="7527703" y="2969642"/>
            <a:ext cx="65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5AD021C-E91A-EF47-8A37-924C31071962}"/>
              </a:ext>
            </a:extLst>
          </p:cNvPr>
          <p:cNvSpPr/>
          <p:nvPr/>
        </p:nvSpPr>
        <p:spPr>
          <a:xfrm>
            <a:off x="10066642" y="2542498"/>
            <a:ext cx="1557547"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Self Service Platform</a:t>
            </a:r>
          </a:p>
        </p:txBody>
      </p:sp>
      <p:sp>
        <p:nvSpPr>
          <p:cNvPr id="31" name="Rounded Rectangle 30">
            <a:extLst>
              <a:ext uri="{FF2B5EF4-FFF2-40B4-BE49-F238E27FC236}">
                <a16:creationId xmlns:a16="http://schemas.microsoft.com/office/drawing/2014/main" id="{518BF7A4-6083-A147-80E6-9130448AB076}"/>
              </a:ext>
            </a:extLst>
          </p:cNvPr>
          <p:cNvSpPr/>
          <p:nvPr/>
        </p:nvSpPr>
        <p:spPr>
          <a:xfrm>
            <a:off x="10066641" y="1535146"/>
            <a:ext cx="155754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Visualization</a:t>
            </a:r>
          </a:p>
          <a:p>
            <a:pPr algn="ctr"/>
            <a:r>
              <a:rPr lang="en-US" sz="1600" dirty="0">
                <a:latin typeface="Arial" panose="020B0604020202020204" pitchFamily="34" charset="0"/>
                <a:cs typeface="Arial" panose="020B0604020202020204" pitchFamily="34" charset="0"/>
              </a:rPr>
              <a:t>Tool</a:t>
            </a:r>
          </a:p>
        </p:txBody>
      </p:sp>
      <p:sp>
        <p:nvSpPr>
          <p:cNvPr id="32" name="Rounded Rectangle 31">
            <a:extLst>
              <a:ext uri="{FF2B5EF4-FFF2-40B4-BE49-F238E27FC236}">
                <a16:creationId xmlns:a16="http://schemas.microsoft.com/office/drawing/2014/main" id="{F6B04D34-099B-874F-99C9-5F7EE0C660C4}"/>
              </a:ext>
            </a:extLst>
          </p:cNvPr>
          <p:cNvSpPr/>
          <p:nvPr/>
        </p:nvSpPr>
        <p:spPr>
          <a:xfrm>
            <a:off x="10066642" y="3564139"/>
            <a:ext cx="1557547"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Advanced Analytics Workbench</a:t>
            </a:r>
          </a:p>
        </p:txBody>
      </p:sp>
      <p:sp>
        <p:nvSpPr>
          <p:cNvPr id="33" name="Left Brace 32">
            <a:extLst>
              <a:ext uri="{FF2B5EF4-FFF2-40B4-BE49-F238E27FC236}">
                <a16:creationId xmlns:a16="http://schemas.microsoft.com/office/drawing/2014/main" id="{B9924CF3-F0EF-8A49-A60E-40EC46CF40C5}"/>
              </a:ext>
            </a:extLst>
          </p:cNvPr>
          <p:cNvSpPr/>
          <p:nvPr/>
        </p:nvSpPr>
        <p:spPr>
          <a:xfrm>
            <a:off x="9574808" y="1939296"/>
            <a:ext cx="355005" cy="21788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6508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DA70E3-EF1D-4736-907A-D5694769EFA8}"/>
              </a:ext>
            </a:extLst>
          </p:cNvPr>
          <p:cNvGrpSpPr/>
          <p:nvPr/>
        </p:nvGrpSpPr>
        <p:grpSpPr>
          <a:xfrm>
            <a:off x="171450" y="1042996"/>
            <a:ext cx="11872913" cy="4946755"/>
            <a:chOff x="107633" y="639681"/>
            <a:chExt cx="11948160" cy="6248040"/>
          </a:xfrm>
        </p:grpSpPr>
        <p:sp>
          <p:nvSpPr>
            <p:cNvPr id="53" name="Rounded Rectangle 52">
              <a:extLst>
                <a:ext uri="{FF2B5EF4-FFF2-40B4-BE49-F238E27FC236}">
                  <a16:creationId xmlns:a16="http://schemas.microsoft.com/office/drawing/2014/main" id="{A11BE22A-544D-5043-BEF1-5AB279284CC0}"/>
                </a:ext>
              </a:extLst>
            </p:cNvPr>
            <p:cNvSpPr/>
            <p:nvPr/>
          </p:nvSpPr>
          <p:spPr>
            <a:xfrm>
              <a:off x="1656017" y="639681"/>
              <a:ext cx="10399776" cy="6218319"/>
            </a:xfrm>
            <a:prstGeom prst="roundRect">
              <a:avLst/>
            </a:prstGeom>
            <a:solidFill>
              <a:schemeClr val="bg1">
                <a:lumMod val="95000"/>
              </a:schemeClr>
            </a:soli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75619B20-CEDD-A443-A3EB-B1CDD037AC58}"/>
                </a:ext>
              </a:extLst>
            </p:cNvPr>
            <p:cNvSpPr/>
            <p:nvPr/>
          </p:nvSpPr>
          <p:spPr>
            <a:xfrm>
              <a:off x="5135310" y="1959889"/>
              <a:ext cx="4323016" cy="3244601"/>
            </a:xfrm>
            <a:prstGeom prst="rect">
              <a:avLst/>
            </a:prstGeom>
            <a:solidFill>
              <a:schemeClr val="accent2">
                <a:lumMod val="40000"/>
                <a:lumOff val="6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BAAB8FE1-CA33-7948-B81E-0B8336C44464}"/>
                </a:ext>
              </a:extLst>
            </p:cNvPr>
            <p:cNvSpPr/>
            <p:nvPr/>
          </p:nvSpPr>
          <p:spPr>
            <a:xfrm>
              <a:off x="5984177" y="946037"/>
              <a:ext cx="3144012" cy="945826"/>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8EC0E3E8-EE67-9B45-AC20-8B9B617B21D2}"/>
                </a:ext>
              </a:extLst>
            </p:cNvPr>
            <p:cNvSpPr/>
            <p:nvPr/>
          </p:nvSpPr>
          <p:spPr>
            <a:xfrm rot="5400000">
              <a:off x="6757591" y="794331"/>
              <a:ext cx="1010445" cy="4133088"/>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D2A2F0CA-ECB9-084D-B6ED-1F42DF89E7F4}"/>
                </a:ext>
              </a:extLst>
            </p:cNvPr>
            <p:cNvSpPr/>
            <p:nvPr/>
          </p:nvSpPr>
          <p:spPr>
            <a:xfrm rot="5400000">
              <a:off x="4769338" y="3859581"/>
              <a:ext cx="1010446" cy="4035552"/>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06A1E3B-30CB-3A4C-BBDB-93DD40459BCA}"/>
                </a:ext>
              </a:extLst>
            </p:cNvPr>
            <p:cNvSpPr/>
            <p:nvPr/>
          </p:nvSpPr>
          <p:spPr>
            <a:xfrm>
              <a:off x="3396993" y="1959890"/>
              <a:ext cx="1584960" cy="320650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299B0BB9-BEC7-CB4A-874E-49E04F61782E}"/>
                </a:ext>
              </a:extLst>
            </p:cNvPr>
            <p:cNvSpPr/>
            <p:nvPr/>
          </p:nvSpPr>
          <p:spPr>
            <a:xfrm>
              <a:off x="107633" y="1478851"/>
              <a:ext cx="1426464" cy="4120896"/>
            </a:xfrm>
            <a:prstGeom prst="rect">
              <a:avLst/>
            </a:prstGeom>
            <a:solidFill>
              <a:schemeClr val="bg1">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45F0FB4-4E0B-5D40-859D-22B087467F3B}"/>
                </a:ext>
              </a:extLst>
            </p:cNvPr>
            <p:cNvSpPr/>
            <p:nvPr/>
          </p:nvSpPr>
          <p:spPr>
            <a:xfrm>
              <a:off x="1790129" y="1481328"/>
              <a:ext cx="1426464" cy="4120896"/>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10D05EE-562A-AD4C-9326-E389C6EDDE36}"/>
                </a:ext>
              </a:extLst>
            </p:cNvPr>
            <p:cNvSpPr/>
            <p:nvPr/>
          </p:nvSpPr>
          <p:spPr>
            <a:xfrm>
              <a:off x="229553" y="1627632"/>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Core Banking</a:t>
              </a:r>
            </a:p>
          </p:txBody>
        </p:sp>
        <p:sp>
          <p:nvSpPr>
            <p:cNvPr id="5" name="Rectangle 4">
              <a:extLst>
                <a:ext uri="{FF2B5EF4-FFF2-40B4-BE49-F238E27FC236}">
                  <a16:creationId xmlns:a16="http://schemas.microsoft.com/office/drawing/2014/main" id="{4C7FE794-5E7D-9D4F-87A8-41A2BA5146CC}"/>
                </a:ext>
              </a:extLst>
            </p:cNvPr>
            <p:cNvSpPr/>
            <p:nvPr/>
          </p:nvSpPr>
          <p:spPr>
            <a:xfrm>
              <a:off x="229553" y="2615184"/>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Islamic Banking</a:t>
              </a:r>
            </a:p>
          </p:txBody>
        </p:sp>
        <p:sp>
          <p:nvSpPr>
            <p:cNvPr id="6" name="Rectangle 5">
              <a:extLst>
                <a:ext uri="{FF2B5EF4-FFF2-40B4-BE49-F238E27FC236}">
                  <a16:creationId xmlns:a16="http://schemas.microsoft.com/office/drawing/2014/main" id="{20E3431A-141A-BB45-8236-ADA4A5E3261E}"/>
                </a:ext>
              </a:extLst>
            </p:cNvPr>
            <p:cNvSpPr/>
            <p:nvPr/>
          </p:nvSpPr>
          <p:spPr>
            <a:xfrm>
              <a:off x="229553" y="3654553"/>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Retail Banking</a:t>
              </a:r>
            </a:p>
          </p:txBody>
        </p:sp>
        <p:sp>
          <p:nvSpPr>
            <p:cNvPr id="7" name="Rectangle 6">
              <a:extLst>
                <a:ext uri="{FF2B5EF4-FFF2-40B4-BE49-F238E27FC236}">
                  <a16:creationId xmlns:a16="http://schemas.microsoft.com/office/drawing/2014/main" id="{3FE5F44F-A1BA-614C-8075-48A21132C8B8}"/>
                </a:ext>
              </a:extLst>
            </p:cNvPr>
            <p:cNvSpPr/>
            <p:nvPr/>
          </p:nvSpPr>
          <p:spPr>
            <a:xfrm>
              <a:off x="229553" y="4693922"/>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Other Sources…</a:t>
              </a:r>
            </a:p>
          </p:txBody>
        </p:sp>
        <p:sp>
          <p:nvSpPr>
            <p:cNvPr id="8" name="Rectangle 7">
              <a:extLst>
                <a:ext uri="{FF2B5EF4-FFF2-40B4-BE49-F238E27FC236}">
                  <a16:creationId xmlns:a16="http://schemas.microsoft.com/office/drawing/2014/main" id="{50FCC439-A601-9748-A8F2-5F7DB975C785}"/>
                </a:ext>
              </a:extLst>
            </p:cNvPr>
            <p:cNvSpPr/>
            <p:nvPr/>
          </p:nvSpPr>
          <p:spPr>
            <a:xfrm>
              <a:off x="4768593" y="5518434"/>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JIRA Server</a:t>
              </a:r>
            </a:p>
          </p:txBody>
        </p:sp>
        <p:sp>
          <p:nvSpPr>
            <p:cNvPr id="9" name="Rectangle 8">
              <a:extLst>
                <a:ext uri="{FF2B5EF4-FFF2-40B4-BE49-F238E27FC236}">
                  <a16:creationId xmlns:a16="http://schemas.microsoft.com/office/drawing/2014/main" id="{6DEA747C-15B0-DA43-B286-72C3005382C4}"/>
                </a:ext>
              </a:extLst>
            </p:cNvPr>
            <p:cNvSpPr/>
            <p:nvPr/>
          </p:nvSpPr>
          <p:spPr>
            <a:xfrm>
              <a:off x="5999985" y="5518434"/>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CI/CD Server</a:t>
              </a:r>
            </a:p>
          </p:txBody>
        </p:sp>
        <p:sp>
          <p:nvSpPr>
            <p:cNvPr id="10" name="Rectangle 9">
              <a:extLst>
                <a:ext uri="{FF2B5EF4-FFF2-40B4-BE49-F238E27FC236}">
                  <a16:creationId xmlns:a16="http://schemas.microsoft.com/office/drawing/2014/main" id="{092425B3-6484-C944-8AC4-1B9EEC021091}"/>
                </a:ext>
              </a:extLst>
            </p:cNvPr>
            <p:cNvSpPr/>
            <p:nvPr/>
          </p:nvSpPr>
          <p:spPr>
            <a:xfrm>
              <a:off x="3655685" y="3322320"/>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Ingestion Prod Server</a:t>
              </a:r>
            </a:p>
          </p:txBody>
        </p:sp>
        <p:sp>
          <p:nvSpPr>
            <p:cNvPr id="11" name="Rectangle 10">
              <a:extLst>
                <a:ext uri="{FF2B5EF4-FFF2-40B4-BE49-F238E27FC236}">
                  <a16:creationId xmlns:a16="http://schemas.microsoft.com/office/drawing/2014/main" id="{4B1A6F0B-C00F-784A-9377-32DDF394C6A1}"/>
                </a:ext>
              </a:extLst>
            </p:cNvPr>
            <p:cNvSpPr/>
            <p:nvPr/>
          </p:nvSpPr>
          <p:spPr>
            <a:xfrm>
              <a:off x="3650348" y="4112543"/>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 &amp; Test</a:t>
              </a:r>
            </a:p>
            <a:p>
              <a:pPr algn="ctr"/>
              <a:r>
                <a:rPr lang="en-US" sz="1200" dirty="0">
                  <a:latin typeface="Arial" panose="020B0604020202020204" pitchFamily="34" charset="0"/>
                  <a:cs typeface="Arial" panose="020B0604020202020204" pitchFamily="34" charset="0"/>
                </a:rPr>
                <a:t>Server</a:t>
              </a:r>
            </a:p>
          </p:txBody>
        </p:sp>
        <p:sp>
          <p:nvSpPr>
            <p:cNvPr id="12" name="Rectangle 11">
              <a:extLst>
                <a:ext uri="{FF2B5EF4-FFF2-40B4-BE49-F238E27FC236}">
                  <a16:creationId xmlns:a16="http://schemas.microsoft.com/office/drawing/2014/main" id="{5C19C773-EB41-BA45-A211-899F3DFF9EE2}"/>
                </a:ext>
              </a:extLst>
            </p:cNvPr>
            <p:cNvSpPr/>
            <p:nvPr/>
          </p:nvSpPr>
          <p:spPr>
            <a:xfrm>
              <a:off x="5324286" y="2503510"/>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Landing Zone</a:t>
              </a:r>
            </a:p>
          </p:txBody>
        </p:sp>
        <p:sp>
          <p:nvSpPr>
            <p:cNvPr id="13" name="Rectangle 12">
              <a:extLst>
                <a:ext uri="{FF2B5EF4-FFF2-40B4-BE49-F238E27FC236}">
                  <a16:creationId xmlns:a16="http://schemas.microsoft.com/office/drawing/2014/main" id="{4F73EFC7-A387-E948-B01A-DC81CFEDCFE1}"/>
                </a:ext>
              </a:extLst>
            </p:cNvPr>
            <p:cNvSpPr/>
            <p:nvPr/>
          </p:nvSpPr>
          <p:spPr>
            <a:xfrm>
              <a:off x="1930337" y="1682498"/>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Core Banking</a:t>
              </a:r>
            </a:p>
          </p:txBody>
        </p:sp>
        <p:sp>
          <p:nvSpPr>
            <p:cNvPr id="14" name="Rectangle 13">
              <a:extLst>
                <a:ext uri="{FF2B5EF4-FFF2-40B4-BE49-F238E27FC236}">
                  <a16:creationId xmlns:a16="http://schemas.microsoft.com/office/drawing/2014/main" id="{65886C51-0377-1A45-9922-ADE77FD4B1F2}"/>
                </a:ext>
              </a:extLst>
            </p:cNvPr>
            <p:cNvSpPr/>
            <p:nvPr/>
          </p:nvSpPr>
          <p:spPr>
            <a:xfrm>
              <a:off x="1930337" y="2670050"/>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Islamic Banking</a:t>
              </a:r>
            </a:p>
          </p:txBody>
        </p:sp>
        <p:sp>
          <p:nvSpPr>
            <p:cNvPr id="15" name="Rectangle 14">
              <a:extLst>
                <a:ext uri="{FF2B5EF4-FFF2-40B4-BE49-F238E27FC236}">
                  <a16:creationId xmlns:a16="http://schemas.microsoft.com/office/drawing/2014/main" id="{155AA03A-61BE-504B-BA7E-5334014563F1}"/>
                </a:ext>
              </a:extLst>
            </p:cNvPr>
            <p:cNvSpPr/>
            <p:nvPr/>
          </p:nvSpPr>
          <p:spPr>
            <a:xfrm>
              <a:off x="1930337" y="3709419"/>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Retail Banking</a:t>
              </a:r>
            </a:p>
          </p:txBody>
        </p:sp>
        <p:sp>
          <p:nvSpPr>
            <p:cNvPr id="16" name="Rectangle 15">
              <a:extLst>
                <a:ext uri="{FF2B5EF4-FFF2-40B4-BE49-F238E27FC236}">
                  <a16:creationId xmlns:a16="http://schemas.microsoft.com/office/drawing/2014/main" id="{A82B6EB9-E7A9-284A-B1BB-26D8E49170E8}"/>
                </a:ext>
              </a:extLst>
            </p:cNvPr>
            <p:cNvSpPr/>
            <p:nvPr/>
          </p:nvSpPr>
          <p:spPr>
            <a:xfrm>
              <a:off x="1930337" y="4748788"/>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Other Sources…</a:t>
              </a:r>
            </a:p>
          </p:txBody>
        </p:sp>
        <p:sp>
          <p:nvSpPr>
            <p:cNvPr id="17" name="Rectangle 16">
              <a:extLst>
                <a:ext uri="{FF2B5EF4-FFF2-40B4-BE49-F238E27FC236}">
                  <a16:creationId xmlns:a16="http://schemas.microsoft.com/office/drawing/2014/main" id="{381CED93-1CBC-DC40-92C7-B1C17A19B5E8}"/>
                </a:ext>
              </a:extLst>
            </p:cNvPr>
            <p:cNvSpPr/>
            <p:nvPr/>
          </p:nvSpPr>
          <p:spPr>
            <a:xfrm>
              <a:off x="6717222" y="2482174"/>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Processed Zone</a:t>
              </a:r>
            </a:p>
          </p:txBody>
        </p:sp>
        <p:sp>
          <p:nvSpPr>
            <p:cNvPr id="18" name="Rectangle 17">
              <a:extLst>
                <a:ext uri="{FF2B5EF4-FFF2-40B4-BE49-F238E27FC236}">
                  <a16:creationId xmlns:a16="http://schemas.microsoft.com/office/drawing/2014/main" id="{6E5C322C-D77B-EB45-89C5-B9F8CA13A0F0}"/>
                </a:ext>
              </a:extLst>
            </p:cNvPr>
            <p:cNvSpPr/>
            <p:nvPr/>
          </p:nvSpPr>
          <p:spPr>
            <a:xfrm>
              <a:off x="8110158" y="2482174"/>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 Ready Data Marts</a:t>
              </a:r>
            </a:p>
          </p:txBody>
        </p:sp>
        <p:sp>
          <p:nvSpPr>
            <p:cNvPr id="23" name="TextBox 22">
              <a:extLst>
                <a:ext uri="{FF2B5EF4-FFF2-40B4-BE49-F238E27FC236}">
                  <a16:creationId xmlns:a16="http://schemas.microsoft.com/office/drawing/2014/main" id="{0A1F5E0F-8C41-F549-A9E1-2E512FC0C4E7}"/>
                </a:ext>
              </a:extLst>
            </p:cNvPr>
            <p:cNvSpPr txBox="1"/>
            <p:nvPr/>
          </p:nvSpPr>
          <p:spPr>
            <a:xfrm>
              <a:off x="308531" y="1139951"/>
              <a:ext cx="1113405" cy="349866"/>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Production</a:t>
              </a:r>
            </a:p>
          </p:txBody>
        </p:sp>
        <p:sp>
          <p:nvSpPr>
            <p:cNvPr id="24" name="TextBox 23">
              <a:extLst>
                <a:ext uri="{FF2B5EF4-FFF2-40B4-BE49-F238E27FC236}">
                  <a16:creationId xmlns:a16="http://schemas.microsoft.com/office/drawing/2014/main" id="{223B8CAA-2493-8D4E-9DF1-3937A77BEB33}"/>
                </a:ext>
              </a:extLst>
            </p:cNvPr>
            <p:cNvSpPr txBox="1"/>
            <p:nvPr/>
          </p:nvSpPr>
          <p:spPr>
            <a:xfrm>
              <a:off x="2004602" y="1152142"/>
              <a:ext cx="1137602" cy="349866"/>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 Replication</a:t>
              </a:r>
            </a:p>
          </p:txBody>
        </p:sp>
        <p:sp>
          <p:nvSpPr>
            <p:cNvPr id="26" name="TextBox 25">
              <a:extLst>
                <a:ext uri="{FF2B5EF4-FFF2-40B4-BE49-F238E27FC236}">
                  <a16:creationId xmlns:a16="http://schemas.microsoft.com/office/drawing/2014/main" id="{D6067AF6-976A-D249-B42D-3CAE1EA97401}"/>
                </a:ext>
              </a:extLst>
            </p:cNvPr>
            <p:cNvSpPr txBox="1"/>
            <p:nvPr/>
          </p:nvSpPr>
          <p:spPr>
            <a:xfrm>
              <a:off x="3537092" y="1370063"/>
              <a:ext cx="1444861" cy="583110"/>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 Orchestration VMs</a:t>
              </a:r>
            </a:p>
          </p:txBody>
        </p:sp>
        <p:sp>
          <p:nvSpPr>
            <p:cNvPr id="28" name="TextBox 27">
              <a:extLst>
                <a:ext uri="{FF2B5EF4-FFF2-40B4-BE49-F238E27FC236}">
                  <a16:creationId xmlns:a16="http://schemas.microsoft.com/office/drawing/2014/main" id="{3732DCD2-A91C-E54C-8B80-BD574FAB7234}"/>
                </a:ext>
              </a:extLst>
            </p:cNvPr>
            <p:cNvSpPr txBox="1"/>
            <p:nvPr/>
          </p:nvSpPr>
          <p:spPr>
            <a:xfrm>
              <a:off x="4233101" y="6382580"/>
              <a:ext cx="2726436" cy="3498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 Project Management VMs</a:t>
              </a:r>
            </a:p>
          </p:txBody>
        </p:sp>
        <p:sp>
          <p:nvSpPr>
            <p:cNvPr id="29" name="Rectangle 28">
              <a:extLst>
                <a:ext uri="{FF2B5EF4-FFF2-40B4-BE49-F238E27FC236}">
                  <a16:creationId xmlns:a16="http://schemas.microsoft.com/office/drawing/2014/main" id="{5F662E33-9ECE-E84E-BF12-5C434BF20E3B}"/>
                </a:ext>
              </a:extLst>
            </p:cNvPr>
            <p:cNvSpPr/>
            <p:nvPr/>
          </p:nvSpPr>
          <p:spPr>
            <a:xfrm>
              <a:off x="3537201" y="5510815"/>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Code Server</a:t>
              </a:r>
            </a:p>
          </p:txBody>
        </p:sp>
        <p:sp>
          <p:nvSpPr>
            <p:cNvPr id="31" name="Rectangle 30">
              <a:extLst>
                <a:ext uri="{FF2B5EF4-FFF2-40B4-BE49-F238E27FC236}">
                  <a16:creationId xmlns:a16="http://schemas.microsoft.com/office/drawing/2014/main" id="{B69E9857-219A-1C46-BA7C-980D5C8361CF}"/>
                </a:ext>
              </a:extLst>
            </p:cNvPr>
            <p:cNvSpPr/>
            <p:nvPr/>
          </p:nvSpPr>
          <p:spPr>
            <a:xfrm rot="5400000">
              <a:off x="6757590" y="2274888"/>
              <a:ext cx="1010445" cy="4133088"/>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09D155BE-22CF-9845-B34F-B49C60B66925}"/>
                </a:ext>
              </a:extLst>
            </p:cNvPr>
            <p:cNvSpPr/>
            <p:nvPr/>
          </p:nvSpPr>
          <p:spPr>
            <a:xfrm>
              <a:off x="5324285" y="3984067"/>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Landing Zone</a:t>
              </a:r>
            </a:p>
          </p:txBody>
        </p:sp>
        <p:sp>
          <p:nvSpPr>
            <p:cNvPr id="33" name="Rectangle 32">
              <a:extLst>
                <a:ext uri="{FF2B5EF4-FFF2-40B4-BE49-F238E27FC236}">
                  <a16:creationId xmlns:a16="http://schemas.microsoft.com/office/drawing/2014/main" id="{E33C379C-AB44-F946-A8C5-9A97525E7475}"/>
                </a:ext>
              </a:extLst>
            </p:cNvPr>
            <p:cNvSpPr/>
            <p:nvPr/>
          </p:nvSpPr>
          <p:spPr>
            <a:xfrm>
              <a:off x="6717221" y="3962731"/>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Processed Zone</a:t>
              </a:r>
            </a:p>
          </p:txBody>
        </p:sp>
        <p:sp>
          <p:nvSpPr>
            <p:cNvPr id="34" name="Rectangle 33">
              <a:extLst>
                <a:ext uri="{FF2B5EF4-FFF2-40B4-BE49-F238E27FC236}">
                  <a16:creationId xmlns:a16="http://schemas.microsoft.com/office/drawing/2014/main" id="{B58559FF-BDB3-3D43-96A8-CBF57EDE2210}"/>
                </a:ext>
              </a:extLst>
            </p:cNvPr>
            <p:cNvSpPr/>
            <p:nvPr/>
          </p:nvSpPr>
          <p:spPr>
            <a:xfrm>
              <a:off x="8110157" y="3962731"/>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 Ready Data Marts</a:t>
              </a:r>
            </a:p>
          </p:txBody>
        </p:sp>
        <p:sp>
          <p:nvSpPr>
            <p:cNvPr id="35" name="TextBox 34">
              <a:extLst>
                <a:ext uri="{FF2B5EF4-FFF2-40B4-BE49-F238E27FC236}">
                  <a16:creationId xmlns:a16="http://schemas.microsoft.com/office/drawing/2014/main" id="{7CE79EEB-F4AC-1842-8F06-E2AF28EF5C93}"/>
                </a:ext>
              </a:extLst>
            </p:cNvPr>
            <p:cNvSpPr txBox="1"/>
            <p:nvPr/>
          </p:nvSpPr>
          <p:spPr>
            <a:xfrm>
              <a:off x="5022532" y="2047875"/>
              <a:ext cx="4550094" cy="3498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 Oracle Exadata: Dev &amp; Test Environment</a:t>
              </a:r>
            </a:p>
          </p:txBody>
        </p:sp>
        <p:sp>
          <p:nvSpPr>
            <p:cNvPr id="36" name="TextBox 35">
              <a:extLst>
                <a:ext uri="{FF2B5EF4-FFF2-40B4-BE49-F238E27FC236}">
                  <a16:creationId xmlns:a16="http://schemas.microsoft.com/office/drawing/2014/main" id="{5E23DA5E-4AAB-1147-85F3-56EC3E85C293}"/>
                </a:ext>
              </a:extLst>
            </p:cNvPr>
            <p:cNvSpPr txBox="1"/>
            <p:nvPr/>
          </p:nvSpPr>
          <p:spPr>
            <a:xfrm>
              <a:off x="5109400" y="4867311"/>
              <a:ext cx="4306823" cy="3498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 Oracle Exadata: Prod Environment</a:t>
              </a:r>
            </a:p>
          </p:txBody>
        </p:sp>
        <p:sp>
          <p:nvSpPr>
            <p:cNvPr id="37" name="Rectangle 36">
              <a:extLst>
                <a:ext uri="{FF2B5EF4-FFF2-40B4-BE49-F238E27FC236}">
                  <a16:creationId xmlns:a16="http://schemas.microsoft.com/office/drawing/2014/main" id="{DA94F1C9-78E3-B14F-815D-D598244D3629}"/>
                </a:ext>
              </a:extLst>
            </p:cNvPr>
            <p:cNvSpPr/>
            <p:nvPr/>
          </p:nvSpPr>
          <p:spPr>
            <a:xfrm>
              <a:off x="10318431" y="1893284"/>
              <a:ext cx="1584960" cy="32065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5F063D72-8563-8D40-BD70-1F16E0CCDAC2}"/>
                </a:ext>
              </a:extLst>
            </p:cNvPr>
            <p:cNvSpPr/>
            <p:nvPr/>
          </p:nvSpPr>
          <p:spPr>
            <a:xfrm>
              <a:off x="10568367" y="2170199"/>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Visualization Tool</a:t>
              </a:r>
            </a:p>
          </p:txBody>
        </p:sp>
        <p:sp>
          <p:nvSpPr>
            <p:cNvPr id="39" name="Rectangle 38">
              <a:extLst>
                <a:ext uri="{FF2B5EF4-FFF2-40B4-BE49-F238E27FC236}">
                  <a16:creationId xmlns:a16="http://schemas.microsoft.com/office/drawing/2014/main" id="{2816460A-3F55-874D-8BD0-B354DB531E22}"/>
                </a:ext>
              </a:extLst>
            </p:cNvPr>
            <p:cNvSpPr/>
            <p:nvPr/>
          </p:nvSpPr>
          <p:spPr>
            <a:xfrm>
              <a:off x="10553127" y="3013751"/>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Self Service Platform</a:t>
              </a:r>
            </a:p>
          </p:txBody>
        </p:sp>
        <p:sp>
          <p:nvSpPr>
            <p:cNvPr id="40" name="Rectangle 39">
              <a:extLst>
                <a:ext uri="{FF2B5EF4-FFF2-40B4-BE49-F238E27FC236}">
                  <a16:creationId xmlns:a16="http://schemas.microsoft.com/office/drawing/2014/main" id="{94C596F4-7569-9F41-8A6D-6AD09DBB892D}"/>
                </a:ext>
              </a:extLst>
            </p:cNvPr>
            <p:cNvSpPr/>
            <p:nvPr/>
          </p:nvSpPr>
          <p:spPr>
            <a:xfrm>
              <a:off x="6324028" y="1046821"/>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 Catalog</a:t>
              </a:r>
            </a:p>
          </p:txBody>
        </p:sp>
        <p:sp>
          <p:nvSpPr>
            <p:cNvPr id="41" name="Rectangle 40">
              <a:extLst>
                <a:ext uri="{FF2B5EF4-FFF2-40B4-BE49-F238E27FC236}">
                  <a16:creationId xmlns:a16="http://schemas.microsoft.com/office/drawing/2014/main" id="{B0338712-80F5-C044-8EEA-16B7F0DE965F}"/>
                </a:ext>
              </a:extLst>
            </p:cNvPr>
            <p:cNvSpPr/>
            <p:nvPr/>
          </p:nvSpPr>
          <p:spPr>
            <a:xfrm>
              <a:off x="7585138" y="1046821"/>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 Quality</a:t>
              </a:r>
            </a:p>
          </p:txBody>
        </p:sp>
        <p:sp>
          <p:nvSpPr>
            <p:cNvPr id="42" name="Rectangle 41">
              <a:extLst>
                <a:ext uri="{FF2B5EF4-FFF2-40B4-BE49-F238E27FC236}">
                  <a16:creationId xmlns:a16="http://schemas.microsoft.com/office/drawing/2014/main" id="{20445852-B423-FC43-85FB-EAD222DFF525}"/>
                </a:ext>
              </a:extLst>
            </p:cNvPr>
            <p:cNvSpPr/>
            <p:nvPr/>
          </p:nvSpPr>
          <p:spPr>
            <a:xfrm>
              <a:off x="10568367" y="3982988"/>
              <a:ext cx="1115568"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Advanced Analytics  Workbench</a:t>
              </a:r>
            </a:p>
          </p:txBody>
        </p:sp>
        <p:sp>
          <p:nvSpPr>
            <p:cNvPr id="43" name="Rectangle 42">
              <a:extLst>
                <a:ext uri="{FF2B5EF4-FFF2-40B4-BE49-F238E27FC236}">
                  <a16:creationId xmlns:a16="http://schemas.microsoft.com/office/drawing/2014/main" id="{9651A369-10AC-9F46-974B-E07B89E4301E}"/>
                </a:ext>
              </a:extLst>
            </p:cNvPr>
            <p:cNvSpPr/>
            <p:nvPr/>
          </p:nvSpPr>
          <p:spPr>
            <a:xfrm>
              <a:off x="9188572" y="3081673"/>
              <a:ext cx="1201867" cy="980101"/>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Arial" panose="020B0604020202020204" pitchFamily="34" charset="0"/>
                  <a:cs typeface="Arial" panose="020B0604020202020204" pitchFamily="34" charset="0"/>
                </a:rPr>
                <a:t>ACL &amp; Active Directory Integration</a:t>
              </a:r>
            </a:p>
          </p:txBody>
        </p:sp>
        <p:sp>
          <p:nvSpPr>
            <p:cNvPr id="45" name="TextBox 44">
              <a:extLst>
                <a:ext uri="{FF2B5EF4-FFF2-40B4-BE49-F238E27FC236}">
                  <a16:creationId xmlns:a16="http://schemas.microsoft.com/office/drawing/2014/main" id="{8A255EA4-E879-544C-97BA-13200C6757AB}"/>
                </a:ext>
              </a:extLst>
            </p:cNvPr>
            <p:cNvSpPr txBox="1"/>
            <p:nvPr/>
          </p:nvSpPr>
          <p:spPr>
            <a:xfrm>
              <a:off x="9403653" y="4095116"/>
              <a:ext cx="963642" cy="583110"/>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 Access &amp; Security</a:t>
              </a:r>
            </a:p>
          </p:txBody>
        </p:sp>
        <p:sp>
          <p:nvSpPr>
            <p:cNvPr id="46" name="TextBox 45">
              <a:extLst>
                <a:ext uri="{FF2B5EF4-FFF2-40B4-BE49-F238E27FC236}">
                  <a16:creationId xmlns:a16="http://schemas.microsoft.com/office/drawing/2014/main" id="{BF13CA70-FB85-6547-AA64-F5F71503EADC}"/>
                </a:ext>
              </a:extLst>
            </p:cNvPr>
            <p:cNvSpPr txBox="1"/>
            <p:nvPr/>
          </p:nvSpPr>
          <p:spPr>
            <a:xfrm>
              <a:off x="6692074" y="639681"/>
              <a:ext cx="1915669" cy="3498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G. Data Governance</a:t>
              </a:r>
            </a:p>
          </p:txBody>
        </p:sp>
        <p:cxnSp>
          <p:nvCxnSpPr>
            <p:cNvPr id="50" name="Straight Arrow Connector 49">
              <a:extLst>
                <a:ext uri="{FF2B5EF4-FFF2-40B4-BE49-F238E27FC236}">
                  <a16:creationId xmlns:a16="http://schemas.microsoft.com/office/drawing/2014/main" id="{4020848B-7865-2D46-8662-B06F3B43D309}"/>
                </a:ext>
              </a:extLst>
            </p:cNvPr>
            <p:cNvCxnSpPr/>
            <p:nvPr/>
          </p:nvCxnSpPr>
          <p:spPr>
            <a:xfrm>
              <a:off x="1412537" y="3553979"/>
              <a:ext cx="517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9CE57F34-6029-2744-869B-60BBBF7489A5}"/>
                </a:ext>
              </a:extLst>
            </p:cNvPr>
            <p:cNvCxnSpPr/>
            <p:nvPr/>
          </p:nvCxnSpPr>
          <p:spPr>
            <a:xfrm>
              <a:off x="3097901" y="3560086"/>
              <a:ext cx="517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5D15E476-8ADE-EC49-BAB7-28527D482819}"/>
                </a:ext>
              </a:extLst>
            </p:cNvPr>
            <p:cNvSpPr/>
            <p:nvPr/>
          </p:nvSpPr>
          <p:spPr>
            <a:xfrm>
              <a:off x="3652073" y="2111798"/>
              <a:ext cx="1115568" cy="48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VPN Server</a:t>
              </a:r>
            </a:p>
          </p:txBody>
        </p:sp>
        <p:sp>
          <p:nvSpPr>
            <p:cNvPr id="54" name="TextBox 53">
              <a:extLst>
                <a:ext uri="{FF2B5EF4-FFF2-40B4-BE49-F238E27FC236}">
                  <a16:creationId xmlns:a16="http://schemas.microsoft.com/office/drawing/2014/main" id="{48E51719-E5A8-8840-BAC5-2542E3CF5D0A}"/>
                </a:ext>
              </a:extLst>
            </p:cNvPr>
            <p:cNvSpPr txBox="1"/>
            <p:nvPr/>
          </p:nvSpPr>
          <p:spPr>
            <a:xfrm>
              <a:off x="8580508" y="6460108"/>
              <a:ext cx="2445361" cy="427613"/>
            </a:xfrm>
            <a:prstGeom prst="rect">
              <a:avLst/>
            </a:prstGeom>
            <a:solidFill>
              <a:schemeClr val="accent5">
                <a:lumMod val="75000"/>
              </a:schemeClr>
            </a:solidFill>
          </p:spPr>
          <p:txBody>
            <a:bodyPr wrap="none" rtlCol="0">
              <a:spAutoFit/>
            </a:bodyPr>
            <a:lstStyle/>
            <a:p>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Virtual Private Network</a:t>
              </a:r>
            </a:p>
          </p:txBody>
        </p:sp>
        <p:cxnSp>
          <p:nvCxnSpPr>
            <p:cNvPr id="55" name="Straight Arrow Connector 54">
              <a:extLst>
                <a:ext uri="{FF2B5EF4-FFF2-40B4-BE49-F238E27FC236}">
                  <a16:creationId xmlns:a16="http://schemas.microsoft.com/office/drawing/2014/main" id="{6C14743B-ACEF-9F48-B71C-118486FB48AC}"/>
                </a:ext>
              </a:extLst>
            </p:cNvPr>
            <p:cNvCxnSpPr>
              <a:cxnSpLocks/>
            </p:cNvCxnSpPr>
            <p:nvPr/>
          </p:nvCxnSpPr>
          <p:spPr>
            <a:xfrm flipV="1">
              <a:off x="4233101" y="4846655"/>
              <a:ext cx="0" cy="672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2856F5D8-FDA2-AE4F-8F42-70ED7C5B405C}"/>
                </a:ext>
              </a:extLst>
            </p:cNvPr>
            <p:cNvCxnSpPr/>
            <p:nvPr/>
          </p:nvCxnSpPr>
          <p:spPr>
            <a:xfrm>
              <a:off x="4803253" y="4361689"/>
              <a:ext cx="517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17AADDC7-104E-934D-9396-34FE65E298A7}"/>
                </a:ext>
              </a:extLst>
            </p:cNvPr>
            <p:cNvCxnSpPr>
              <a:cxnSpLocks/>
            </p:cNvCxnSpPr>
            <p:nvPr/>
          </p:nvCxnSpPr>
          <p:spPr>
            <a:xfrm flipV="1">
              <a:off x="7292337" y="3255028"/>
              <a:ext cx="0" cy="672513"/>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4DB7B2DC-B50B-8447-ABEB-BD30FC153172}"/>
                </a:ext>
              </a:extLst>
            </p:cNvPr>
            <p:cNvCxnSpPr>
              <a:cxnSpLocks/>
            </p:cNvCxnSpPr>
            <p:nvPr/>
          </p:nvCxnSpPr>
          <p:spPr>
            <a:xfrm flipV="1">
              <a:off x="5882069" y="3277889"/>
              <a:ext cx="0" cy="672513"/>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34716535-27CA-9E45-A953-F89BF1329B74}"/>
                </a:ext>
              </a:extLst>
            </p:cNvPr>
            <p:cNvCxnSpPr>
              <a:cxnSpLocks/>
            </p:cNvCxnSpPr>
            <p:nvPr/>
          </p:nvCxnSpPr>
          <p:spPr>
            <a:xfrm flipV="1">
              <a:off x="8667941" y="3255027"/>
              <a:ext cx="0" cy="672513"/>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17A9FFA1-2A8F-3C4C-9CD6-758FAA3BB65F}"/>
                </a:ext>
              </a:extLst>
            </p:cNvPr>
            <p:cNvSpPr txBox="1"/>
            <p:nvPr/>
          </p:nvSpPr>
          <p:spPr>
            <a:xfrm>
              <a:off x="6221822" y="3443304"/>
              <a:ext cx="2175894" cy="3498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Synced on  need basis</a:t>
              </a:r>
            </a:p>
          </p:txBody>
        </p:sp>
        <p:sp>
          <p:nvSpPr>
            <p:cNvPr id="65" name="TextBox 64">
              <a:extLst>
                <a:ext uri="{FF2B5EF4-FFF2-40B4-BE49-F238E27FC236}">
                  <a16:creationId xmlns:a16="http://schemas.microsoft.com/office/drawing/2014/main" id="{8E0E80F7-C29C-1640-A517-9411CBEA30FB}"/>
                </a:ext>
              </a:extLst>
            </p:cNvPr>
            <p:cNvSpPr txBox="1"/>
            <p:nvPr/>
          </p:nvSpPr>
          <p:spPr>
            <a:xfrm>
              <a:off x="10548934" y="5117304"/>
              <a:ext cx="1232750" cy="583110"/>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I. Analytics Consumption </a:t>
              </a:r>
            </a:p>
          </p:txBody>
        </p:sp>
        <p:sp>
          <p:nvSpPr>
            <p:cNvPr id="67" name="TextBox 66">
              <a:extLst>
                <a:ext uri="{FF2B5EF4-FFF2-40B4-BE49-F238E27FC236}">
                  <a16:creationId xmlns:a16="http://schemas.microsoft.com/office/drawing/2014/main" id="{AE531AC6-6629-C041-8542-82FF0DDBFBB9}"/>
                </a:ext>
              </a:extLst>
            </p:cNvPr>
            <p:cNvSpPr txBox="1"/>
            <p:nvPr/>
          </p:nvSpPr>
          <p:spPr>
            <a:xfrm>
              <a:off x="7789260" y="5234555"/>
              <a:ext cx="1743165" cy="34986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Exadata 1/8</a:t>
              </a:r>
              <a:r>
                <a:rPr lang="en-US" sz="1200" b="1" baseline="30000" dirty="0">
                  <a:latin typeface="Arial" panose="020B0604020202020204" pitchFamily="34" charset="0"/>
                  <a:cs typeface="Arial" panose="020B0604020202020204" pitchFamily="34" charset="0"/>
                </a:rPr>
                <a:t>th</a:t>
              </a:r>
              <a:r>
                <a:rPr lang="en-US" sz="1200" b="1" dirty="0">
                  <a:latin typeface="Arial" panose="020B0604020202020204" pitchFamily="34" charset="0"/>
                  <a:cs typeface="Arial" panose="020B0604020202020204" pitchFamily="34" charset="0"/>
                </a:rPr>
                <a:t> Rack </a:t>
              </a:r>
            </a:p>
          </p:txBody>
        </p:sp>
        <p:sp>
          <p:nvSpPr>
            <p:cNvPr id="69" name="Rectangle 68">
              <a:extLst>
                <a:ext uri="{FF2B5EF4-FFF2-40B4-BE49-F238E27FC236}">
                  <a16:creationId xmlns:a16="http://schemas.microsoft.com/office/drawing/2014/main" id="{8E0D2278-01DB-D44C-80A5-1172D4A8ECC7}"/>
                </a:ext>
              </a:extLst>
            </p:cNvPr>
            <p:cNvSpPr/>
            <p:nvPr/>
          </p:nvSpPr>
          <p:spPr>
            <a:xfrm>
              <a:off x="3669511" y="2720878"/>
              <a:ext cx="1115568" cy="48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BI Server</a:t>
              </a:r>
            </a:p>
          </p:txBody>
        </p:sp>
      </p:grpSp>
      <p:sp>
        <p:nvSpPr>
          <p:cNvPr id="68" name="Title 1">
            <a:extLst>
              <a:ext uri="{FF2B5EF4-FFF2-40B4-BE49-F238E27FC236}">
                <a16:creationId xmlns:a16="http://schemas.microsoft.com/office/drawing/2014/main" id="{07D069A5-003B-46C8-AC07-2985BC97B9E5}"/>
              </a:ext>
            </a:extLst>
          </p:cNvPr>
          <p:cNvSpPr>
            <a:spLocks noGrp="1"/>
          </p:cNvSpPr>
          <p:nvPr>
            <p:ph type="title"/>
          </p:nvPr>
        </p:nvSpPr>
        <p:spPr>
          <a:xfrm>
            <a:off x="599655" y="58925"/>
            <a:ext cx="10940304" cy="408349"/>
          </a:xfrm>
        </p:spPr>
        <p:txBody>
          <a:bodyPr/>
          <a:lstStyle/>
          <a:p>
            <a:r>
              <a:rPr lang="en-US" dirty="0"/>
              <a:t>Proposed End to End Analytics Ecosystem</a:t>
            </a:r>
            <a:endParaRPr lang="en-IN" dirty="0"/>
          </a:p>
        </p:txBody>
      </p:sp>
      <p:sp>
        <p:nvSpPr>
          <p:cNvPr id="70" name="TextBox 69">
            <a:extLst>
              <a:ext uri="{FF2B5EF4-FFF2-40B4-BE49-F238E27FC236}">
                <a16:creationId xmlns:a16="http://schemas.microsoft.com/office/drawing/2014/main" id="{088740F8-3C21-4D04-9508-96F6B38F1779}"/>
              </a:ext>
            </a:extLst>
          </p:cNvPr>
          <p:cNvSpPr txBox="1"/>
          <p:nvPr/>
        </p:nvSpPr>
        <p:spPr>
          <a:xfrm>
            <a:off x="2321855" y="603040"/>
            <a:ext cx="71657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Proposed End to end analytics ecosystem architecture depicts our approach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938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8048248-B7C2-401F-B0F2-992282C9700D}"/>
              </a:ext>
            </a:extLst>
          </p:cNvPr>
          <p:cNvSpPr/>
          <p:nvPr/>
        </p:nvSpPr>
        <p:spPr>
          <a:xfrm>
            <a:off x="65071" y="5310762"/>
            <a:ext cx="11694126" cy="662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2B525921-DACB-441D-B6CE-E0FC6F051D91}"/>
              </a:ext>
            </a:extLst>
          </p:cNvPr>
          <p:cNvCxnSpPr>
            <a:cxnSpLocks/>
          </p:cNvCxnSpPr>
          <p:nvPr/>
        </p:nvCxnSpPr>
        <p:spPr>
          <a:xfrm flipV="1">
            <a:off x="2784085" y="1421469"/>
            <a:ext cx="18725" cy="453696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80CD22F-0388-4BC5-BC62-3AF06B60F725}"/>
              </a:ext>
            </a:extLst>
          </p:cNvPr>
          <p:cNvCxnSpPr>
            <a:cxnSpLocks/>
          </p:cNvCxnSpPr>
          <p:nvPr/>
        </p:nvCxnSpPr>
        <p:spPr>
          <a:xfrm flipH="1" flipV="1">
            <a:off x="7125352" y="1432658"/>
            <a:ext cx="14448" cy="4583979"/>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BAEF22-22AA-47A9-9209-6981DE8D51EE}"/>
              </a:ext>
            </a:extLst>
          </p:cNvPr>
          <p:cNvCxnSpPr>
            <a:cxnSpLocks/>
          </p:cNvCxnSpPr>
          <p:nvPr/>
        </p:nvCxnSpPr>
        <p:spPr>
          <a:xfrm flipV="1">
            <a:off x="9359010" y="1363462"/>
            <a:ext cx="12211" cy="460633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889198-8F40-4E6F-8B78-249B95FCBA3D}"/>
              </a:ext>
            </a:extLst>
          </p:cNvPr>
          <p:cNvCxnSpPr>
            <a:cxnSpLocks/>
          </p:cNvCxnSpPr>
          <p:nvPr/>
        </p:nvCxnSpPr>
        <p:spPr>
          <a:xfrm flipH="1" flipV="1">
            <a:off x="10593027" y="1363461"/>
            <a:ext cx="35528" cy="4594968"/>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341DC44-C20A-424C-9818-AFA99B1113EC}"/>
              </a:ext>
            </a:extLst>
          </p:cNvPr>
          <p:cNvSpPr/>
          <p:nvPr/>
        </p:nvSpPr>
        <p:spPr>
          <a:xfrm>
            <a:off x="103404" y="1366835"/>
            <a:ext cx="1326454" cy="3917454"/>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135847" y="43195"/>
            <a:ext cx="11920306" cy="431068"/>
          </a:xfrm>
        </p:spPr>
        <p:txBody>
          <a:bodyPr/>
          <a:lstStyle/>
          <a:p>
            <a:r>
              <a:rPr lang="en-US" sz="2800" dirty="0"/>
              <a:t>Enabling Adoption using our Customized Training </a:t>
            </a:r>
            <a:r>
              <a:rPr lang="en-US" dirty="0"/>
              <a:t>Touchpoints</a:t>
            </a:r>
            <a:endParaRPr lang="en-US" sz="2800" dirty="0"/>
          </a:p>
        </p:txBody>
      </p:sp>
      <p:sp>
        <p:nvSpPr>
          <p:cNvPr id="12" name="Arrow: Right 11">
            <a:extLst>
              <a:ext uri="{FF2B5EF4-FFF2-40B4-BE49-F238E27FC236}">
                <a16:creationId xmlns:a16="http://schemas.microsoft.com/office/drawing/2014/main" id="{A7379954-A1AC-435A-AC8A-2898D106C395}"/>
              </a:ext>
            </a:extLst>
          </p:cNvPr>
          <p:cNvSpPr/>
          <p:nvPr/>
        </p:nvSpPr>
        <p:spPr>
          <a:xfrm>
            <a:off x="1429856" y="4878340"/>
            <a:ext cx="10626297" cy="567878"/>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95BB4A3-F761-4990-9D13-EB351A635998}"/>
              </a:ext>
            </a:extLst>
          </p:cNvPr>
          <p:cNvSpPr txBox="1"/>
          <p:nvPr/>
        </p:nvSpPr>
        <p:spPr>
          <a:xfrm>
            <a:off x="98707" y="883786"/>
            <a:ext cx="1296538" cy="430887"/>
          </a:xfrm>
          <a:prstGeom prst="rect">
            <a:avLst/>
          </a:prstGeom>
          <a:noFill/>
        </p:spPr>
        <p:txBody>
          <a:bodyPr wrap="square" lIns="0" tIns="0" rIns="0" bIns="0" rtlCol="0">
            <a:spAutoFit/>
          </a:bodyPr>
          <a:lstStyle/>
          <a:p>
            <a:pPr algn="ctr"/>
            <a:r>
              <a:rPr lang="en-IN" sz="1400" b="1" dirty="0">
                <a:solidFill>
                  <a:schemeClr val="tx2">
                    <a:lumMod val="50000"/>
                  </a:schemeClr>
                </a:solidFill>
                <a:latin typeface="Arial" panose="020B0604020202020204" pitchFamily="34" charset="0"/>
                <a:cs typeface="Arial" panose="020B0604020202020204" pitchFamily="34" charset="0"/>
              </a:rPr>
              <a:t>Indicative Roles at Sohar</a:t>
            </a:r>
          </a:p>
        </p:txBody>
      </p:sp>
      <p:sp>
        <p:nvSpPr>
          <p:cNvPr id="39" name="TextBox 38">
            <a:extLst>
              <a:ext uri="{FF2B5EF4-FFF2-40B4-BE49-F238E27FC236}">
                <a16:creationId xmlns:a16="http://schemas.microsoft.com/office/drawing/2014/main" id="{19E481B7-4752-4064-AAE6-9AAF784187DF}"/>
              </a:ext>
            </a:extLst>
          </p:cNvPr>
          <p:cNvSpPr txBox="1"/>
          <p:nvPr/>
        </p:nvSpPr>
        <p:spPr>
          <a:xfrm>
            <a:off x="5080569" y="5054557"/>
            <a:ext cx="1663130" cy="215444"/>
          </a:xfrm>
          <a:prstGeom prst="rect">
            <a:avLst/>
          </a:prstGeom>
          <a:noFill/>
        </p:spPr>
        <p:txBody>
          <a:bodyPr wrap="square" lIns="0" tIns="0" rIns="0" bIns="0" rtlCol="0">
            <a:spAutoFit/>
          </a:bodyPr>
          <a:lstStyle/>
          <a:p>
            <a:pPr algn="ctr"/>
            <a:r>
              <a:rPr lang="en-IN" sz="1400" b="1" dirty="0">
                <a:solidFill>
                  <a:schemeClr val="bg1"/>
                </a:solidFill>
                <a:latin typeface="Arial" panose="020B0604020202020204" pitchFamily="34" charset="0"/>
                <a:cs typeface="Arial" panose="020B0604020202020204" pitchFamily="34" charset="0"/>
              </a:rPr>
              <a:t>Track 2 - Phase 1</a:t>
            </a:r>
          </a:p>
        </p:txBody>
      </p:sp>
      <p:sp>
        <p:nvSpPr>
          <p:cNvPr id="66" name="Rectangle 65">
            <a:extLst>
              <a:ext uri="{FF2B5EF4-FFF2-40B4-BE49-F238E27FC236}">
                <a16:creationId xmlns:a16="http://schemas.microsoft.com/office/drawing/2014/main" id="{FF78BCAF-741A-4DB3-A430-1DEDA1367B09}"/>
              </a:ext>
            </a:extLst>
          </p:cNvPr>
          <p:cNvSpPr/>
          <p:nvPr/>
        </p:nvSpPr>
        <p:spPr>
          <a:xfrm>
            <a:off x="103404" y="4517665"/>
            <a:ext cx="1326454" cy="4288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IT Staffs</a:t>
            </a:r>
            <a:endParaRPr lang="en-IN" sz="14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819FFCF7-2C81-4293-AD6D-802510E3BB7F}"/>
              </a:ext>
            </a:extLst>
          </p:cNvPr>
          <p:cNvSpPr/>
          <p:nvPr/>
        </p:nvSpPr>
        <p:spPr>
          <a:xfrm>
            <a:off x="108096" y="3790473"/>
            <a:ext cx="1326454" cy="4288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Data/Analytics Staffs</a:t>
            </a:r>
            <a:endParaRPr lang="en-IN" sz="14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3C07B600-97D3-4EBB-9D94-593D5CC5A7D4}"/>
              </a:ext>
            </a:extLst>
          </p:cNvPr>
          <p:cNvSpPr/>
          <p:nvPr/>
        </p:nvSpPr>
        <p:spPr>
          <a:xfrm>
            <a:off x="108096" y="3038611"/>
            <a:ext cx="1326454" cy="42886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Bank Ops. Champions</a:t>
            </a:r>
            <a:endParaRPr lang="en-IN" sz="14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C851AEA1-B589-45EB-8C10-8E0328FDD3E6}"/>
              </a:ext>
            </a:extLst>
          </p:cNvPr>
          <p:cNvSpPr/>
          <p:nvPr/>
        </p:nvSpPr>
        <p:spPr>
          <a:xfrm>
            <a:off x="103404" y="2316147"/>
            <a:ext cx="1326454" cy="4288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Bank Ops. </a:t>
            </a:r>
          </a:p>
          <a:p>
            <a:pPr algn="ctr"/>
            <a:r>
              <a:rPr lang="en-US" sz="1400" dirty="0">
                <a:latin typeface="Arial" panose="020B0604020202020204" pitchFamily="34" charset="0"/>
                <a:cs typeface="Arial" panose="020B0604020202020204" pitchFamily="34" charset="0"/>
              </a:rPr>
              <a:t>End-Users</a:t>
            </a:r>
            <a:endParaRPr lang="en-IN" sz="14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A31D99E9-2B31-42D0-8C6F-F5D9A24F1E62}"/>
              </a:ext>
            </a:extLst>
          </p:cNvPr>
          <p:cNvSpPr/>
          <p:nvPr/>
        </p:nvSpPr>
        <p:spPr>
          <a:xfrm>
            <a:off x="98712" y="1553033"/>
            <a:ext cx="1326454" cy="4288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Bank Executives</a:t>
            </a:r>
            <a:endParaRPr lang="en-IN" sz="1400" dirty="0">
              <a:latin typeface="Arial" panose="020B0604020202020204" pitchFamily="34" charset="0"/>
              <a:cs typeface="Arial" panose="020B0604020202020204" pitchFamily="34" charset="0"/>
            </a:endParaRPr>
          </a:p>
        </p:txBody>
      </p:sp>
      <p:sp>
        <p:nvSpPr>
          <p:cNvPr id="71" name="Rectangle: Diagonal Corners Rounded 70">
            <a:extLst>
              <a:ext uri="{FF2B5EF4-FFF2-40B4-BE49-F238E27FC236}">
                <a16:creationId xmlns:a16="http://schemas.microsoft.com/office/drawing/2014/main" id="{10AAAB11-3751-46BB-8F46-8132E5B08EA1}"/>
              </a:ext>
            </a:extLst>
          </p:cNvPr>
          <p:cNvSpPr/>
          <p:nvPr/>
        </p:nvSpPr>
        <p:spPr>
          <a:xfrm>
            <a:off x="1493138" y="3243267"/>
            <a:ext cx="1299720" cy="1362299"/>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Discovery</a:t>
            </a:r>
          </a:p>
          <a:p>
            <a:pPr algn="ctr"/>
            <a:endParaRPr lang="en-US" sz="1400" dirty="0">
              <a:latin typeface="Arial" panose="020B0604020202020204" pitchFamily="34" charset="0"/>
              <a:cs typeface="Arial" panose="020B0604020202020204" pitchFamily="34" charset="0"/>
            </a:endParaRPr>
          </a:p>
          <a:p>
            <a:pPr algn="ctr"/>
            <a:r>
              <a:rPr lang="en-US" sz="1200" i="1" dirty="0">
                <a:latin typeface="Arial" panose="020B0604020202020204" pitchFamily="34" charset="0"/>
                <a:cs typeface="Arial" panose="020B0604020202020204" pitchFamily="34" charset="0"/>
              </a:rPr>
              <a:t>Business Requirements Gathering</a:t>
            </a:r>
          </a:p>
        </p:txBody>
      </p:sp>
      <p:sp>
        <p:nvSpPr>
          <p:cNvPr id="73" name="Rectangle: Diagonal Corners Rounded 72">
            <a:extLst>
              <a:ext uri="{FF2B5EF4-FFF2-40B4-BE49-F238E27FC236}">
                <a16:creationId xmlns:a16="http://schemas.microsoft.com/office/drawing/2014/main" id="{CE1B439F-50D7-4B03-B861-38BB6A0F6B24}"/>
              </a:ext>
            </a:extLst>
          </p:cNvPr>
          <p:cNvSpPr/>
          <p:nvPr/>
        </p:nvSpPr>
        <p:spPr>
          <a:xfrm>
            <a:off x="2845879" y="2718031"/>
            <a:ext cx="1299720" cy="2242788"/>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Detailed Workshops</a:t>
            </a:r>
          </a:p>
          <a:p>
            <a:pPr algn="ctr"/>
            <a:endParaRPr lang="en-US" sz="1400" dirty="0">
              <a:latin typeface="Arial" panose="020B0604020202020204" pitchFamily="34" charset="0"/>
              <a:cs typeface="Arial" panose="020B0604020202020204" pitchFamily="34" charset="0"/>
            </a:endParaRPr>
          </a:p>
          <a:p>
            <a:pPr algn="ctr"/>
            <a:r>
              <a:rPr lang="en-US" sz="1200" i="1" dirty="0">
                <a:latin typeface="Arial" panose="020B0604020202020204" pitchFamily="34" charset="0"/>
                <a:cs typeface="Arial" panose="020B0604020202020204" pitchFamily="34" charset="0"/>
              </a:rPr>
              <a:t>Study MIS Reports, Data Sources,</a:t>
            </a:r>
          </a:p>
          <a:p>
            <a:pPr algn="ctr"/>
            <a:r>
              <a:rPr lang="en-US" sz="1200" i="1" dirty="0">
                <a:latin typeface="Arial" panose="020B0604020202020204" pitchFamily="34" charset="0"/>
                <a:cs typeface="Arial" panose="020B0604020202020204" pitchFamily="34" charset="0"/>
              </a:rPr>
              <a:t>KPI Metrics Definitions, As-Is System</a:t>
            </a:r>
          </a:p>
        </p:txBody>
      </p:sp>
      <p:sp>
        <p:nvSpPr>
          <p:cNvPr id="74" name="Arrow: Left-Right 73">
            <a:extLst>
              <a:ext uri="{FF2B5EF4-FFF2-40B4-BE49-F238E27FC236}">
                <a16:creationId xmlns:a16="http://schemas.microsoft.com/office/drawing/2014/main" id="{73F8A07D-F689-48F4-83AB-5D889DA2CF8A}"/>
              </a:ext>
            </a:extLst>
          </p:cNvPr>
          <p:cNvSpPr/>
          <p:nvPr/>
        </p:nvSpPr>
        <p:spPr>
          <a:xfrm>
            <a:off x="1434548" y="841363"/>
            <a:ext cx="10509802" cy="465800"/>
          </a:xfrm>
          <a:prstGeom prst="lef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latin typeface="Arial" panose="020B0604020202020204" pitchFamily="34" charset="0"/>
                <a:cs typeface="Arial" panose="020B0604020202020204" pitchFamily="34" charset="0"/>
              </a:rPr>
              <a:t>Discovery, Project Execution of Track 2 – Phase 1</a:t>
            </a:r>
            <a:endParaRPr lang="en-IN" sz="1400" b="1" i="1" dirty="0">
              <a:latin typeface="Arial" panose="020B0604020202020204" pitchFamily="34" charset="0"/>
              <a:cs typeface="Arial" panose="020B0604020202020204" pitchFamily="34" charset="0"/>
            </a:endParaRPr>
          </a:p>
        </p:txBody>
      </p:sp>
      <p:sp>
        <p:nvSpPr>
          <p:cNvPr id="76" name="Rectangle: Diagonal Corners Rounded 75">
            <a:extLst>
              <a:ext uri="{FF2B5EF4-FFF2-40B4-BE49-F238E27FC236}">
                <a16:creationId xmlns:a16="http://schemas.microsoft.com/office/drawing/2014/main" id="{7228E476-DF7E-428B-B460-8E71BD48B8B5}"/>
              </a:ext>
            </a:extLst>
          </p:cNvPr>
          <p:cNvSpPr/>
          <p:nvPr/>
        </p:nvSpPr>
        <p:spPr>
          <a:xfrm>
            <a:off x="4235871" y="3052902"/>
            <a:ext cx="1150405" cy="807637"/>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Develop Training Materials</a:t>
            </a:r>
          </a:p>
        </p:txBody>
      </p:sp>
      <p:sp>
        <p:nvSpPr>
          <p:cNvPr id="77" name="Rectangle: Diagonal Corners Rounded 76">
            <a:extLst>
              <a:ext uri="{FF2B5EF4-FFF2-40B4-BE49-F238E27FC236}">
                <a16:creationId xmlns:a16="http://schemas.microsoft.com/office/drawing/2014/main" id="{2B2A7F56-66CE-4C86-8422-CB5A3A7B4EC7}"/>
              </a:ext>
            </a:extLst>
          </p:cNvPr>
          <p:cNvSpPr/>
          <p:nvPr/>
        </p:nvSpPr>
        <p:spPr>
          <a:xfrm>
            <a:off x="7190858" y="3243268"/>
            <a:ext cx="795851" cy="1681416"/>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SIT</a:t>
            </a:r>
          </a:p>
          <a:p>
            <a:pPr algn="ctr"/>
            <a:endParaRPr lang="en-US" sz="1400" dirty="0">
              <a:latin typeface="Arial" panose="020B0604020202020204" pitchFamily="34" charset="0"/>
              <a:cs typeface="Arial" panose="020B0604020202020204" pitchFamily="34" charset="0"/>
            </a:endParaRPr>
          </a:p>
          <a:p>
            <a:pPr algn="ctr"/>
            <a:r>
              <a:rPr lang="en-US" sz="1400" i="1" dirty="0">
                <a:latin typeface="Arial" panose="020B0604020202020204" pitchFamily="34" charset="0"/>
                <a:cs typeface="Arial" panose="020B0604020202020204" pitchFamily="34" charset="0"/>
              </a:rPr>
              <a:t>Sanity</a:t>
            </a:r>
          </a:p>
          <a:p>
            <a:pPr algn="ctr"/>
            <a:r>
              <a:rPr lang="en-US" sz="1400" i="1" dirty="0">
                <a:latin typeface="Arial" panose="020B0604020202020204" pitchFamily="34" charset="0"/>
                <a:cs typeface="Arial" panose="020B0604020202020204" pitchFamily="34" charset="0"/>
              </a:rPr>
              <a:t>Test</a:t>
            </a:r>
          </a:p>
          <a:p>
            <a:pPr algn="ct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p:txBody>
      </p:sp>
      <p:sp>
        <p:nvSpPr>
          <p:cNvPr id="78" name="Rectangle: Diagonal Corners Rounded 77">
            <a:extLst>
              <a:ext uri="{FF2B5EF4-FFF2-40B4-BE49-F238E27FC236}">
                <a16:creationId xmlns:a16="http://schemas.microsoft.com/office/drawing/2014/main" id="{F6BB2C4D-3796-42FF-86D8-594B9F1D2CEC}"/>
              </a:ext>
            </a:extLst>
          </p:cNvPr>
          <p:cNvSpPr/>
          <p:nvPr/>
        </p:nvSpPr>
        <p:spPr>
          <a:xfrm>
            <a:off x="8055657" y="1785946"/>
            <a:ext cx="1290464" cy="2214561"/>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UAT</a:t>
            </a:r>
          </a:p>
          <a:p>
            <a:pPr algn="ctr"/>
            <a:endParaRPr lang="en-US" sz="1400" dirty="0">
              <a:latin typeface="Arial" panose="020B0604020202020204" pitchFamily="34" charset="0"/>
              <a:cs typeface="Arial" panose="020B0604020202020204" pitchFamily="34" charset="0"/>
            </a:endParaRPr>
          </a:p>
          <a:p>
            <a:pPr algn="ctr"/>
            <a:r>
              <a:rPr lang="en-US" sz="1400" i="1" dirty="0">
                <a:latin typeface="Arial" panose="020B0604020202020204" pitchFamily="34" charset="0"/>
                <a:cs typeface="Arial" panose="020B0604020202020204" pitchFamily="34" charset="0"/>
              </a:rPr>
              <a:t>User Stories Acceptance</a:t>
            </a:r>
          </a:p>
        </p:txBody>
      </p:sp>
      <p:sp>
        <p:nvSpPr>
          <p:cNvPr id="79" name="Rectangle: Diagonal Corners Rounded 78">
            <a:extLst>
              <a:ext uri="{FF2B5EF4-FFF2-40B4-BE49-F238E27FC236}">
                <a16:creationId xmlns:a16="http://schemas.microsoft.com/office/drawing/2014/main" id="{1520AB06-34F3-425B-8676-9B545A604299}"/>
              </a:ext>
            </a:extLst>
          </p:cNvPr>
          <p:cNvSpPr/>
          <p:nvPr/>
        </p:nvSpPr>
        <p:spPr>
          <a:xfrm>
            <a:off x="10628555" y="1542982"/>
            <a:ext cx="1139374" cy="3335358"/>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Detailed Training of New Product Features</a:t>
            </a:r>
          </a:p>
          <a:p>
            <a:pPr algn="ctr"/>
            <a:endParaRPr lang="en-US" sz="1400" dirty="0">
              <a:latin typeface="Arial" panose="020B0604020202020204" pitchFamily="34" charset="0"/>
              <a:cs typeface="Arial" panose="020B0604020202020204" pitchFamily="34" charset="0"/>
            </a:endParaRPr>
          </a:p>
          <a:p>
            <a:pPr algn="ctr"/>
            <a:r>
              <a:rPr lang="en-US" sz="1400" i="1" dirty="0">
                <a:latin typeface="Arial" panose="020B0604020202020204" pitchFamily="34" charset="0"/>
                <a:cs typeface="Arial" panose="020B0604020202020204" pitchFamily="34" charset="0"/>
              </a:rPr>
              <a:t>SOP/User Manual Docs</a:t>
            </a:r>
          </a:p>
        </p:txBody>
      </p:sp>
      <p:sp>
        <p:nvSpPr>
          <p:cNvPr id="80" name="Rectangle: Diagonal Corners Rounded 79">
            <a:extLst>
              <a:ext uri="{FF2B5EF4-FFF2-40B4-BE49-F238E27FC236}">
                <a16:creationId xmlns:a16="http://schemas.microsoft.com/office/drawing/2014/main" id="{32D2F03C-6247-40F3-A1E0-FDC29ABD9952}"/>
              </a:ext>
            </a:extLst>
          </p:cNvPr>
          <p:cNvSpPr/>
          <p:nvPr/>
        </p:nvSpPr>
        <p:spPr>
          <a:xfrm>
            <a:off x="9422279" y="2370048"/>
            <a:ext cx="1139374" cy="2508292"/>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Deploy &amp; Go-live Support</a:t>
            </a:r>
          </a:p>
          <a:p>
            <a:pPr algn="ctr"/>
            <a:endParaRPr lang="en-US" sz="1400" dirty="0">
              <a:latin typeface="Arial" panose="020B0604020202020204" pitchFamily="34" charset="0"/>
              <a:cs typeface="Arial" panose="020B0604020202020204" pitchFamily="34" charset="0"/>
            </a:endParaRPr>
          </a:p>
          <a:p>
            <a:pPr algn="ctr"/>
            <a:r>
              <a:rPr lang="en-US" sz="1400" i="1" dirty="0">
                <a:latin typeface="Arial" panose="020B0604020202020204" pitchFamily="34" charset="0"/>
                <a:cs typeface="Arial" panose="020B0604020202020204" pitchFamily="34" charset="0"/>
              </a:rPr>
              <a:t>BAU Operation</a:t>
            </a:r>
          </a:p>
        </p:txBody>
      </p:sp>
      <p:sp>
        <p:nvSpPr>
          <p:cNvPr id="106" name="Rectangle: Diagonal Corners Rounded 105">
            <a:extLst>
              <a:ext uri="{FF2B5EF4-FFF2-40B4-BE49-F238E27FC236}">
                <a16:creationId xmlns:a16="http://schemas.microsoft.com/office/drawing/2014/main" id="{E6F499D6-D1B3-4799-B7EF-4F713A07CF0D}"/>
              </a:ext>
            </a:extLst>
          </p:cNvPr>
          <p:cNvSpPr/>
          <p:nvPr/>
        </p:nvSpPr>
        <p:spPr>
          <a:xfrm>
            <a:off x="4203696" y="3969938"/>
            <a:ext cx="1214757" cy="946208"/>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Design</a:t>
            </a:r>
          </a:p>
          <a:p>
            <a:pPr algn="ctr"/>
            <a:endParaRPr lang="en-US" sz="1400" dirty="0">
              <a:latin typeface="Arial" panose="020B0604020202020204" pitchFamily="34" charset="0"/>
              <a:cs typeface="Arial" panose="020B0604020202020204" pitchFamily="34" charset="0"/>
            </a:endParaRPr>
          </a:p>
          <a:p>
            <a:pPr algn="ctr"/>
            <a:r>
              <a:rPr lang="en-US" sz="1200" i="1" dirty="0">
                <a:latin typeface="Arial" panose="020B0604020202020204" pitchFamily="34" charset="0"/>
                <a:cs typeface="Arial" panose="020B0604020202020204" pitchFamily="34" charset="0"/>
              </a:rPr>
              <a:t>Proposed To-Be System</a:t>
            </a:r>
          </a:p>
        </p:txBody>
      </p:sp>
      <p:sp>
        <p:nvSpPr>
          <p:cNvPr id="129" name="Rectangle: Diagonal Corners Rounded 128">
            <a:extLst>
              <a:ext uri="{FF2B5EF4-FFF2-40B4-BE49-F238E27FC236}">
                <a16:creationId xmlns:a16="http://schemas.microsoft.com/office/drawing/2014/main" id="{1ECB2DE6-8971-4327-9DEE-0F5752B86838}"/>
              </a:ext>
            </a:extLst>
          </p:cNvPr>
          <p:cNvSpPr/>
          <p:nvPr/>
        </p:nvSpPr>
        <p:spPr>
          <a:xfrm>
            <a:off x="5473091" y="3018302"/>
            <a:ext cx="1663130" cy="1907916"/>
          </a:xfrm>
          <a:prstGeom prst="round2Diag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Implementation using Agile</a:t>
            </a:r>
          </a:p>
          <a:p>
            <a:pPr algn="ctr"/>
            <a:endParaRPr lang="en-US" sz="1400" dirty="0">
              <a:latin typeface="Arial" panose="020B0604020202020204" pitchFamily="34" charset="0"/>
              <a:cs typeface="Arial" panose="020B0604020202020204" pitchFamily="34" charset="0"/>
            </a:endParaRPr>
          </a:p>
          <a:p>
            <a:pPr algn="ctr"/>
            <a:r>
              <a:rPr lang="en-US" sz="1400" i="1" dirty="0">
                <a:latin typeface="Arial" panose="020B0604020202020204" pitchFamily="34" charset="0"/>
                <a:cs typeface="Arial" panose="020B0604020202020204" pitchFamily="34" charset="0"/>
              </a:rPr>
              <a:t>Training material updated, shared and iterate</a:t>
            </a:r>
          </a:p>
        </p:txBody>
      </p:sp>
      <p:grpSp>
        <p:nvGrpSpPr>
          <p:cNvPr id="6" name="Group 5">
            <a:extLst>
              <a:ext uri="{FF2B5EF4-FFF2-40B4-BE49-F238E27FC236}">
                <a16:creationId xmlns:a16="http://schemas.microsoft.com/office/drawing/2014/main" id="{003A722F-00DC-4326-9279-4D489C24075A}"/>
              </a:ext>
            </a:extLst>
          </p:cNvPr>
          <p:cNvGrpSpPr/>
          <p:nvPr/>
        </p:nvGrpSpPr>
        <p:grpSpPr>
          <a:xfrm>
            <a:off x="132004" y="5367099"/>
            <a:ext cx="11694126" cy="553998"/>
            <a:chOff x="132004" y="5424246"/>
            <a:chExt cx="11694126" cy="553998"/>
          </a:xfrm>
        </p:grpSpPr>
        <p:sp>
          <p:nvSpPr>
            <p:cNvPr id="72" name="TextBox 71">
              <a:extLst>
                <a:ext uri="{FF2B5EF4-FFF2-40B4-BE49-F238E27FC236}">
                  <a16:creationId xmlns:a16="http://schemas.microsoft.com/office/drawing/2014/main" id="{71273738-A59D-4B58-A98B-AB6960E03596}"/>
                </a:ext>
              </a:extLst>
            </p:cNvPr>
            <p:cNvSpPr txBox="1"/>
            <p:nvPr/>
          </p:nvSpPr>
          <p:spPr>
            <a:xfrm>
              <a:off x="1444315" y="5520885"/>
              <a:ext cx="1296538" cy="369332"/>
            </a:xfrm>
            <a:prstGeom prst="rect">
              <a:avLst/>
            </a:prstGeom>
            <a:noFill/>
          </p:spPr>
          <p:txBody>
            <a:bodyPr wrap="square" lIns="0" tIns="0" rIns="0" bIns="0" rtlCol="0">
              <a:spAutoFit/>
            </a:bodyPr>
            <a:lstStyle/>
            <a:p>
              <a:pPr algn="ctr"/>
              <a:r>
                <a:rPr lang="en-IN" sz="1200" b="1" dirty="0">
                  <a:solidFill>
                    <a:schemeClr val="accent1"/>
                  </a:solidFill>
                  <a:latin typeface="Arial" panose="020B0604020202020204" pitchFamily="34" charset="0"/>
                  <a:cs typeface="Arial" panose="020B0604020202020204" pitchFamily="34" charset="0"/>
                </a:rPr>
                <a:t>Product Familiarization</a:t>
              </a:r>
            </a:p>
          </p:txBody>
        </p:sp>
        <p:sp>
          <p:nvSpPr>
            <p:cNvPr id="75" name="TextBox 74">
              <a:extLst>
                <a:ext uri="{FF2B5EF4-FFF2-40B4-BE49-F238E27FC236}">
                  <a16:creationId xmlns:a16="http://schemas.microsoft.com/office/drawing/2014/main" id="{377B2B64-220B-4280-A14A-73373B03C8B1}"/>
                </a:ext>
              </a:extLst>
            </p:cNvPr>
            <p:cNvSpPr txBox="1"/>
            <p:nvPr/>
          </p:nvSpPr>
          <p:spPr>
            <a:xfrm>
              <a:off x="3738682" y="5552758"/>
              <a:ext cx="2572698" cy="184666"/>
            </a:xfrm>
            <a:prstGeom prst="rect">
              <a:avLst/>
            </a:prstGeom>
            <a:noFill/>
          </p:spPr>
          <p:txBody>
            <a:bodyPr wrap="square" lIns="0" tIns="0" rIns="0" bIns="0" rtlCol="0">
              <a:spAutoFit/>
            </a:bodyPr>
            <a:lstStyle/>
            <a:p>
              <a:pPr algn="ctr"/>
              <a:r>
                <a:rPr lang="en-IN" sz="1200" b="1" dirty="0">
                  <a:solidFill>
                    <a:schemeClr val="accent1"/>
                  </a:solidFill>
                  <a:latin typeface="Arial" panose="020B0604020202020204" pitchFamily="34" charset="0"/>
                  <a:cs typeface="Arial" panose="020B0604020202020204" pitchFamily="34" charset="0"/>
                </a:rPr>
                <a:t>Comprehensive Training Program</a:t>
              </a:r>
            </a:p>
          </p:txBody>
        </p:sp>
        <p:sp>
          <p:nvSpPr>
            <p:cNvPr id="83" name="TextBox 82">
              <a:extLst>
                <a:ext uri="{FF2B5EF4-FFF2-40B4-BE49-F238E27FC236}">
                  <a16:creationId xmlns:a16="http://schemas.microsoft.com/office/drawing/2014/main" id="{9387D609-D7F9-4939-A265-DA7E255434A0}"/>
                </a:ext>
              </a:extLst>
            </p:cNvPr>
            <p:cNvSpPr txBox="1"/>
            <p:nvPr/>
          </p:nvSpPr>
          <p:spPr>
            <a:xfrm>
              <a:off x="9400277" y="5424246"/>
              <a:ext cx="1228278" cy="553998"/>
            </a:xfrm>
            <a:prstGeom prst="rect">
              <a:avLst/>
            </a:prstGeom>
            <a:noFill/>
          </p:spPr>
          <p:txBody>
            <a:bodyPr wrap="square" lIns="0" tIns="0" rIns="0" bIns="0" rtlCol="0">
              <a:spAutoFit/>
            </a:bodyPr>
            <a:lstStyle/>
            <a:p>
              <a:pPr algn="ctr"/>
              <a:r>
                <a:rPr lang="en-IN" sz="1200" b="1" dirty="0">
                  <a:solidFill>
                    <a:schemeClr val="accent1"/>
                  </a:solidFill>
                  <a:latin typeface="Arial" panose="020B0604020202020204" pitchFamily="34" charset="0"/>
                  <a:cs typeface="Arial" panose="020B0604020202020204" pitchFamily="34" charset="0"/>
                </a:rPr>
                <a:t>End-User Training Program</a:t>
              </a:r>
            </a:p>
          </p:txBody>
        </p:sp>
        <p:sp>
          <p:nvSpPr>
            <p:cNvPr id="130" name="TextBox 129">
              <a:extLst>
                <a:ext uri="{FF2B5EF4-FFF2-40B4-BE49-F238E27FC236}">
                  <a16:creationId xmlns:a16="http://schemas.microsoft.com/office/drawing/2014/main" id="{FD94D3C6-8551-401C-A920-132258F125D8}"/>
                </a:ext>
              </a:extLst>
            </p:cNvPr>
            <p:cNvSpPr txBox="1"/>
            <p:nvPr/>
          </p:nvSpPr>
          <p:spPr>
            <a:xfrm>
              <a:off x="7251907" y="5500164"/>
              <a:ext cx="1966987" cy="369332"/>
            </a:xfrm>
            <a:prstGeom prst="rect">
              <a:avLst/>
            </a:prstGeom>
            <a:noFill/>
          </p:spPr>
          <p:txBody>
            <a:bodyPr wrap="square" lIns="0" tIns="0" rIns="0" bIns="0" rtlCol="0">
              <a:spAutoFit/>
            </a:bodyPr>
            <a:lstStyle/>
            <a:p>
              <a:pPr algn="ctr"/>
              <a:r>
                <a:rPr lang="en-IN" sz="1200" b="1" dirty="0">
                  <a:solidFill>
                    <a:schemeClr val="accent1"/>
                  </a:solidFill>
                  <a:latin typeface="Arial" panose="020B0604020202020204" pitchFamily="34" charset="0"/>
                  <a:cs typeface="Arial" panose="020B0604020202020204" pitchFamily="34" charset="0"/>
                </a:rPr>
                <a:t>User Acceptance Test – UAT Training Program</a:t>
              </a:r>
            </a:p>
          </p:txBody>
        </p:sp>
        <p:sp>
          <p:nvSpPr>
            <p:cNvPr id="27" name="TextBox 26">
              <a:extLst>
                <a:ext uri="{FF2B5EF4-FFF2-40B4-BE49-F238E27FC236}">
                  <a16:creationId xmlns:a16="http://schemas.microsoft.com/office/drawing/2014/main" id="{09D143C7-0820-439E-97C2-B3C9EC57DD2D}"/>
                </a:ext>
              </a:extLst>
            </p:cNvPr>
            <p:cNvSpPr txBox="1"/>
            <p:nvPr/>
          </p:nvSpPr>
          <p:spPr>
            <a:xfrm>
              <a:off x="132004" y="5448561"/>
              <a:ext cx="1090944" cy="430887"/>
            </a:xfrm>
            <a:prstGeom prst="rect">
              <a:avLst/>
            </a:prstGeom>
            <a:noFill/>
          </p:spPr>
          <p:txBody>
            <a:bodyPr wrap="square" lIns="0" tIns="0" rIns="0" bIns="0" rtlCol="0">
              <a:spAutoFit/>
            </a:bodyPr>
            <a:lstStyle/>
            <a:p>
              <a:pPr algn="ctr"/>
              <a:r>
                <a:rPr lang="en-IN" sz="1400" b="1" dirty="0">
                  <a:solidFill>
                    <a:schemeClr val="tx2">
                      <a:lumMod val="50000"/>
                    </a:schemeClr>
                  </a:solidFill>
                  <a:latin typeface="Arial" panose="020B0604020202020204" pitchFamily="34" charset="0"/>
                  <a:cs typeface="Arial" panose="020B0604020202020204" pitchFamily="34" charset="0"/>
                </a:rPr>
                <a:t>Training Phases</a:t>
              </a:r>
            </a:p>
          </p:txBody>
        </p:sp>
        <p:sp>
          <p:nvSpPr>
            <p:cNvPr id="29" name="TextBox 28">
              <a:extLst>
                <a:ext uri="{FF2B5EF4-FFF2-40B4-BE49-F238E27FC236}">
                  <a16:creationId xmlns:a16="http://schemas.microsoft.com/office/drawing/2014/main" id="{99EA60B6-05FE-4552-BBE6-5C5A34BEF9AC}"/>
                </a:ext>
              </a:extLst>
            </p:cNvPr>
            <p:cNvSpPr txBox="1"/>
            <p:nvPr/>
          </p:nvSpPr>
          <p:spPr>
            <a:xfrm>
              <a:off x="10561653" y="5537122"/>
              <a:ext cx="1264477" cy="184666"/>
            </a:xfrm>
            <a:prstGeom prst="rect">
              <a:avLst/>
            </a:prstGeom>
            <a:noFill/>
          </p:spPr>
          <p:txBody>
            <a:bodyPr wrap="square" lIns="0" tIns="0" rIns="0" bIns="0" rtlCol="0">
              <a:spAutoFit/>
            </a:bodyPr>
            <a:lstStyle/>
            <a:p>
              <a:pPr algn="ctr"/>
              <a:r>
                <a:rPr lang="en-IN" sz="1200" b="1" dirty="0">
                  <a:solidFill>
                    <a:schemeClr val="accent1"/>
                  </a:solidFill>
                  <a:latin typeface="Arial" panose="020B0604020202020204" pitchFamily="34" charset="0"/>
                  <a:cs typeface="Arial" panose="020B0604020202020204" pitchFamily="34" charset="0"/>
                </a:rPr>
                <a:t>Transition</a:t>
              </a:r>
            </a:p>
          </p:txBody>
        </p:sp>
      </p:grpSp>
      <p:sp>
        <p:nvSpPr>
          <p:cNvPr id="13" name="Arrow: Chevron 12">
            <a:extLst>
              <a:ext uri="{FF2B5EF4-FFF2-40B4-BE49-F238E27FC236}">
                <a16:creationId xmlns:a16="http://schemas.microsoft.com/office/drawing/2014/main" id="{A5DF365A-CA2E-47CF-BF74-0AC1A7F028B4}"/>
              </a:ext>
            </a:extLst>
          </p:cNvPr>
          <p:cNvSpPr/>
          <p:nvPr/>
        </p:nvSpPr>
        <p:spPr>
          <a:xfrm>
            <a:off x="1180084" y="5478026"/>
            <a:ext cx="172297" cy="25297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716145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169DA70-AEF6-4112-BAE3-E89F78078746}"/>
              </a:ext>
            </a:extLst>
          </p:cNvPr>
          <p:cNvSpPr>
            <a:spLocks noGrp="1"/>
          </p:cNvSpPr>
          <p:nvPr>
            <p:ph sz="quarter" idx="10"/>
          </p:nvPr>
        </p:nvSpPr>
        <p:spPr>
          <a:xfrm>
            <a:off x="2090057" y="2362200"/>
            <a:ext cx="9187543" cy="914400"/>
          </a:xfrm>
        </p:spPr>
        <p:txBody>
          <a:bodyPr/>
          <a:lstStyle/>
          <a:p>
            <a:r>
              <a:rPr lang="en-US" dirty="0"/>
              <a:t>LatentView’s Experience in DWH, Reports &amp; Dashboards, and Analytics</a:t>
            </a:r>
          </a:p>
        </p:txBody>
      </p:sp>
    </p:spTree>
    <p:extLst>
      <p:ext uri="{BB962C8B-B14F-4D97-AF65-F5344CB8AC3E}">
        <p14:creationId xmlns:p14="http://schemas.microsoft.com/office/powerpoint/2010/main" val="2634036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B0780C05-590C-4222-A91F-CF5F63C70D91}"/>
              </a:ext>
            </a:extLst>
          </p:cNvPr>
          <p:cNvGraphicFramePr/>
          <p:nvPr>
            <p:extLst>
              <p:ext uri="{D42A27DB-BD31-4B8C-83A1-F6EECF244321}">
                <p14:modId xmlns:p14="http://schemas.microsoft.com/office/powerpoint/2010/main" val="2377188586"/>
              </p:ext>
            </p:extLst>
          </p:nvPr>
        </p:nvGraphicFramePr>
        <p:xfrm>
          <a:off x="1736210" y="100007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Arrow: Right 11">
            <a:extLst>
              <a:ext uri="{FF2B5EF4-FFF2-40B4-BE49-F238E27FC236}">
                <a16:creationId xmlns:a16="http://schemas.microsoft.com/office/drawing/2014/main" id="{A7379954-A1AC-435A-AC8A-2898D106C395}"/>
              </a:ext>
            </a:extLst>
          </p:cNvPr>
          <p:cNvSpPr/>
          <p:nvPr/>
        </p:nvSpPr>
        <p:spPr>
          <a:xfrm>
            <a:off x="1375714" y="6239058"/>
            <a:ext cx="9265920" cy="51584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panose="020B0604020202020204" pitchFamily="34" charset="0"/>
                <a:cs typeface="Arial" panose="020B0604020202020204" pitchFamily="34" charset="0"/>
              </a:rPr>
              <a:t>Complexity</a:t>
            </a:r>
          </a:p>
        </p:txBody>
      </p:sp>
      <p:sp>
        <p:nvSpPr>
          <p:cNvPr id="13" name="Arrow: Up 12">
            <a:extLst>
              <a:ext uri="{FF2B5EF4-FFF2-40B4-BE49-F238E27FC236}">
                <a16:creationId xmlns:a16="http://schemas.microsoft.com/office/drawing/2014/main" id="{1031905F-8F74-497B-AB24-46D644EC7F5C}"/>
              </a:ext>
            </a:extLst>
          </p:cNvPr>
          <p:cNvSpPr/>
          <p:nvPr/>
        </p:nvSpPr>
        <p:spPr>
          <a:xfrm>
            <a:off x="1221628" y="1148897"/>
            <a:ext cx="566518" cy="5227320"/>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dirty="0">
                <a:latin typeface="Arial" panose="020B0604020202020204" pitchFamily="34" charset="0"/>
                <a:cs typeface="Arial" panose="020B0604020202020204" pitchFamily="34" charset="0"/>
              </a:rPr>
              <a:t>Value</a:t>
            </a:r>
          </a:p>
        </p:txBody>
      </p:sp>
      <p:sp>
        <p:nvSpPr>
          <p:cNvPr id="14" name="TextBox 13">
            <a:extLst>
              <a:ext uri="{FF2B5EF4-FFF2-40B4-BE49-F238E27FC236}">
                <a16:creationId xmlns:a16="http://schemas.microsoft.com/office/drawing/2014/main" id="{33670E25-7609-4072-8333-FC6F27AF265A}"/>
              </a:ext>
            </a:extLst>
          </p:cNvPr>
          <p:cNvSpPr txBox="1"/>
          <p:nvPr/>
        </p:nvSpPr>
        <p:spPr>
          <a:xfrm>
            <a:off x="2058876" y="2281356"/>
            <a:ext cx="2881833" cy="78483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500" dirty="0">
                <a:solidFill>
                  <a:schemeClr val="bg1"/>
                </a:solidFill>
                <a:latin typeface="Arial" panose="020B0604020202020204" pitchFamily="34" charset="0"/>
                <a:cs typeface="Arial" panose="020B0604020202020204" pitchFamily="34" charset="0"/>
              </a:rPr>
              <a:t>Building Data Mart and Global Performance Measurement Dashboard for CFO</a:t>
            </a:r>
          </a:p>
        </p:txBody>
      </p:sp>
      <p:sp>
        <p:nvSpPr>
          <p:cNvPr id="21" name="TextBox 20">
            <a:extLst>
              <a:ext uri="{FF2B5EF4-FFF2-40B4-BE49-F238E27FC236}">
                <a16:creationId xmlns:a16="http://schemas.microsoft.com/office/drawing/2014/main" id="{98EE554A-1577-4484-986B-1757D3E5CA88}"/>
              </a:ext>
            </a:extLst>
          </p:cNvPr>
          <p:cNvSpPr txBox="1"/>
          <p:nvPr/>
        </p:nvSpPr>
        <p:spPr>
          <a:xfrm>
            <a:off x="269249" y="5550238"/>
            <a:ext cx="1231970" cy="276999"/>
          </a:xfrm>
          <a:prstGeom prst="rect">
            <a:avLst/>
          </a:prstGeom>
          <a:noFill/>
        </p:spPr>
        <p:txBody>
          <a:bodyPr wrap="square" lIns="0" tIns="0" rIns="0" bIns="0" rtlCol="0">
            <a:spAutoFit/>
          </a:bodyPr>
          <a:lstStyle/>
          <a:p>
            <a:r>
              <a:rPr lang="en-IN" b="1" dirty="0">
                <a:solidFill>
                  <a:schemeClr val="accent1"/>
                </a:solidFill>
                <a:latin typeface="Arial" panose="020B0604020202020204" pitchFamily="34" charset="0"/>
                <a:cs typeface="Arial" panose="020B0604020202020204" pitchFamily="34" charset="0"/>
              </a:rPr>
              <a:t>Hindsight</a:t>
            </a:r>
          </a:p>
        </p:txBody>
      </p:sp>
      <p:sp>
        <p:nvSpPr>
          <p:cNvPr id="22" name="TextBox 21">
            <a:extLst>
              <a:ext uri="{FF2B5EF4-FFF2-40B4-BE49-F238E27FC236}">
                <a16:creationId xmlns:a16="http://schemas.microsoft.com/office/drawing/2014/main" id="{72451C54-0DEB-4488-9688-FE8060A66F1C}"/>
              </a:ext>
            </a:extLst>
          </p:cNvPr>
          <p:cNvSpPr txBox="1"/>
          <p:nvPr/>
        </p:nvSpPr>
        <p:spPr>
          <a:xfrm>
            <a:off x="269249" y="3535068"/>
            <a:ext cx="1231970" cy="276999"/>
          </a:xfrm>
          <a:prstGeom prst="rect">
            <a:avLst/>
          </a:prstGeom>
          <a:noFill/>
        </p:spPr>
        <p:txBody>
          <a:bodyPr wrap="square" lIns="0" tIns="0" rIns="0" bIns="0" rtlCol="0">
            <a:spAutoFit/>
          </a:bodyPr>
          <a:lstStyle/>
          <a:p>
            <a:r>
              <a:rPr lang="en-IN" b="1" dirty="0">
                <a:solidFill>
                  <a:schemeClr val="accent1"/>
                </a:solidFill>
                <a:latin typeface="Arial" panose="020B0604020202020204" pitchFamily="34" charset="0"/>
                <a:cs typeface="Arial" panose="020B0604020202020204" pitchFamily="34" charset="0"/>
              </a:rPr>
              <a:t>Insight</a:t>
            </a:r>
          </a:p>
        </p:txBody>
      </p:sp>
      <p:sp>
        <p:nvSpPr>
          <p:cNvPr id="23" name="TextBox 22">
            <a:extLst>
              <a:ext uri="{FF2B5EF4-FFF2-40B4-BE49-F238E27FC236}">
                <a16:creationId xmlns:a16="http://schemas.microsoft.com/office/drawing/2014/main" id="{79C43419-260F-4B9D-BDC5-96043156C3CB}"/>
              </a:ext>
            </a:extLst>
          </p:cNvPr>
          <p:cNvSpPr txBox="1"/>
          <p:nvPr/>
        </p:nvSpPr>
        <p:spPr>
          <a:xfrm>
            <a:off x="262934" y="1639638"/>
            <a:ext cx="1231970" cy="276999"/>
          </a:xfrm>
          <a:prstGeom prst="rect">
            <a:avLst/>
          </a:prstGeom>
          <a:noFill/>
        </p:spPr>
        <p:txBody>
          <a:bodyPr wrap="square" lIns="0" tIns="0" rIns="0" bIns="0" rtlCol="0">
            <a:spAutoFit/>
          </a:bodyPr>
          <a:lstStyle/>
          <a:p>
            <a:r>
              <a:rPr lang="en-IN" b="1" dirty="0">
                <a:solidFill>
                  <a:schemeClr val="accent1"/>
                </a:solidFill>
                <a:latin typeface="Arial" panose="020B0604020202020204" pitchFamily="34" charset="0"/>
                <a:cs typeface="Arial" panose="020B0604020202020204" pitchFamily="34" charset="0"/>
              </a:rPr>
              <a:t>Foresight</a:t>
            </a:r>
          </a:p>
        </p:txBody>
      </p:sp>
      <p:sp>
        <p:nvSpPr>
          <p:cNvPr id="4" name="Title 3">
            <a:extLst>
              <a:ext uri="{FF2B5EF4-FFF2-40B4-BE49-F238E27FC236}">
                <a16:creationId xmlns:a16="http://schemas.microsoft.com/office/drawing/2014/main" id="{A918061C-9DAA-4AAF-8D8C-8D76EB73962D}"/>
              </a:ext>
            </a:extLst>
          </p:cNvPr>
          <p:cNvSpPr>
            <a:spLocks noGrp="1"/>
          </p:cNvSpPr>
          <p:nvPr>
            <p:ph type="title"/>
          </p:nvPr>
        </p:nvSpPr>
        <p:spPr/>
        <p:txBody>
          <a:bodyPr/>
          <a:lstStyle/>
          <a:p>
            <a:r>
              <a:rPr lang="en-US" dirty="0"/>
              <a:t>Our Experience in DWH, Reports &amp; Dashboards, and Analytics</a:t>
            </a:r>
            <a:endParaRPr lang="en-IN" dirty="0"/>
          </a:p>
        </p:txBody>
      </p:sp>
      <p:sp>
        <p:nvSpPr>
          <p:cNvPr id="19" name="TextBox 18">
            <a:extLst>
              <a:ext uri="{FF2B5EF4-FFF2-40B4-BE49-F238E27FC236}">
                <a16:creationId xmlns:a16="http://schemas.microsoft.com/office/drawing/2014/main" id="{D2F7CF3A-19EB-467C-9159-60A891F3C73E}"/>
              </a:ext>
            </a:extLst>
          </p:cNvPr>
          <p:cNvSpPr txBox="1"/>
          <p:nvPr/>
        </p:nvSpPr>
        <p:spPr>
          <a:xfrm>
            <a:off x="6008674" y="4374196"/>
            <a:ext cx="2143433" cy="830997"/>
          </a:xfrm>
          <a:prstGeom prst="rect">
            <a:avLst/>
          </a:prstGeom>
          <a:solidFill>
            <a:schemeClr val="accent3">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chemeClr val="bg1"/>
                </a:solidFill>
              </a:rPr>
              <a:t>Predicting Home Entertainment Revenue using Machine Learning</a:t>
            </a:r>
          </a:p>
        </p:txBody>
      </p:sp>
      <p:sp>
        <p:nvSpPr>
          <p:cNvPr id="24" name="TextBox 23">
            <a:extLst>
              <a:ext uri="{FF2B5EF4-FFF2-40B4-BE49-F238E27FC236}">
                <a16:creationId xmlns:a16="http://schemas.microsoft.com/office/drawing/2014/main" id="{B9ACBAC5-EF5C-48EE-A69C-ECC473383DE3}"/>
              </a:ext>
            </a:extLst>
          </p:cNvPr>
          <p:cNvSpPr txBox="1"/>
          <p:nvPr/>
        </p:nvSpPr>
        <p:spPr>
          <a:xfrm>
            <a:off x="8589701" y="3821625"/>
            <a:ext cx="2015614" cy="830997"/>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chemeClr val="bg1"/>
                </a:solidFill>
              </a:rPr>
              <a:t>Data Driven Approach to Selecting Movie Creatives</a:t>
            </a:r>
          </a:p>
        </p:txBody>
      </p:sp>
      <p:sp>
        <p:nvSpPr>
          <p:cNvPr id="25" name="TextBox 24">
            <a:extLst>
              <a:ext uri="{FF2B5EF4-FFF2-40B4-BE49-F238E27FC236}">
                <a16:creationId xmlns:a16="http://schemas.microsoft.com/office/drawing/2014/main" id="{E3E7885B-A90B-473B-8E7B-5CEEFF107563}"/>
              </a:ext>
            </a:extLst>
          </p:cNvPr>
          <p:cNvSpPr txBox="1"/>
          <p:nvPr/>
        </p:nvSpPr>
        <p:spPr>
          <a:xfrm>
            <a:off x="165064" y="587301"/>
            <a:ext cx="10940303"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latin typeface="Arial" panose="020B0604020202020204" pitchFamily="34" charset="0"/>
                <a:cs typeface="Arial" panose="020B0604020202020204" pitchFamily="34" charset="0"/>
              </a:rPr>
              <a:t>LatentView’s End-to-End experience in building a data mart, descriptive, predictive and prescriptive analytics use-cases for a Leading Media Company in U.S.</a:t>
            </a:r>
          </a:p>
        </p:txBody>
      </p:sp>
    </p:spTree>
    <p:extLst>
      <p:ext uri="{BB962C8B-B14F-4D97-AF65-F5344CB8AC3E}">
        <p14:creationId xmlns:p14="http://schemas.microsoft.com/office/powerpoint/2010/main" val="1485991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38" name="Rectangle 37"/>
          <p:cNvSpPr/>
          <p:nvPr/>
        </p:nvSpPr>
        <p:spPr>
          <a:xfrm>
            <a:off x="1948791" y="4666970"/>
            <a:ext cx="9003324" cy="123396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LatentView consulted with the client stakeholders to streamline the data reporting structure and ensure quick analysis and insights to business users rather than running analyses on demand as and when requested by finance teams</a:t>
            </a:r>
          </a:p>
        </p:txBody>
      </p:sp>
      <p:sp>
        <p:nvSpPr>
          <p:cNvPr id="40" name="Textfeld 61"/>
          <p:cNvSpPr txBox="1"/>
          <p:nvPr/>
        </p:nvSpPr>
        <p:spPr>
          <a:xfrm>
            <a:off x="2765300" y="1919282"/>
            <a:ext cx="8562342" cy="492443"/>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teams were relying on traditional print-outs for the meetings, this resulted in slow response time to requests</a:t>
            </a:r>
          </a:p>
        </p:txBody>
      </p:sp>
      <p:sp>
        <p:nvSpPr>
          <p:cNvPr id="41" name="Textfeld 61"/>
          <p:cNvSpPr txBox="1"/>
          <p:nvPr/>
        </p:nvSpPr>
        <p:spPr>
          <a:xfrm>
            <a:off x="2765300" y="2674763"/>
            <a:ext cx="8724622" cy="492443"/>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There was non-availability of analytical framework to manage budget, revenue for informed decisions. There was no one stop solution and client was running adhoc analyses for insights</a:t>
            </a:r>
          </a:p>
        </p:txBody>
      </p:sp>
      <p:sp>
        <p:nvSpPr>
          <p:cNvPr id="42" name="Rectangle 41">
            <a:extLst>
              <a:ext uri="{FF2B5EF4-FFF2-40B4-BE49-F238E27FC236}">
                <a16:creationId xmlns:a16="http://schemas.microsoft.com/office/drawing/2014/main" id="{278DE621-70F1-40AF-AF1C-D86B5D3DC435}"/>
              </a:ext>
            </a:extLst>
          </p:cNvPr>
          <p:cNvSpPr/>
          <p:nvPr/>
        </p:nvSpPr>
        <p:spPr>
          <a:xfrm>
            <a:off x="2000005" y="1473118"/>
            <a:ext cx="173637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Business Challenges</a:t>
            </a:r>
          </a:p>
        </p:txBody>
      </p:sp>
      <p:sp>
        <p:nvSpPr>
          <p:cNvPr id="43" name="Textfeld 61"/>
          <p:cNvSpPr txBox="1"/>
          <p:nvPr/>
        </p:nvSpPr>
        <p:spPr>
          <a:xfrm>
            <a:off x="2765300" y="3406815"/>
            <a:ext cx="7031405" cy="246221"/>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Inability to drill down (macro to micro level) on the performance metrics</a:t>
            </a:r>
          </a:p>
        </p:txBody>
      </p:sp>
      <p:sp>
        <p:nvSpPr>
          <p:cNvPr id="44" name="Textfeld 61"/>
          <p:cNvSpPr txBox="1"/>
          <p:nvPr/>
        </p:nvSpPr>
        <p:spPr>
          <a:xfrm>
            <a:off x="2765300" y="3858994"/>
            <a:ext cx="8724622" cy="492443"/>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Lack of mechanism to pose the right questions about unmet targets, comparative market performance, ability to implement across markets etc.</a:t>
            </a:r>
          </a:p>
        </p:txBody>
      </p:sp>
      <p:pic>
        <p:nvPicPr>
          <p:cNvPr id="45" name="Picture 2" descr="https://d30y9cdsu7xlg0.cloudfront.net/png/651574-200.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32413" y="1898573"/>
            <a:ext cx="568741" cy="56874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02862" y="2667264"/>
            <a:ext cx="435716" cy="435716"/>
          </a:xfrm>
          <a:prstGeom prst="rect">
            <a:avLst/>
          </a:prstGeom>
        </p:spPr>
      </p:pic>
      <p:pic>
        <p:nvPicPr>
          <p:cNvPr id="48" name="Picture 47"/>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164538" y="3384173"/>
            <a:ext cx="359752" cy="359752"/>
          </a:xfrm>
          <a:prstGeom prst="rect">
            <a:avLst/>
          </a:prstGeom>
        </p:spPr>
      </p:pic>
      <p:pic>
        <p:nvPicPr>
          <p:cNvPr id="61" name="Picture 4" descr="https://d30y9cdsu7xlg0.cloudfront.net/png/667772-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4256" y="3945749"/>
            <a:ext cx="446893" cy="446893"/>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p:cNvGrpSpPr/>
          <p:nvPr/>
        </p:nvGrpSpPr>
        <p:grpSpPr>
          <a:xfrm>
            <a:off x="-211943" y="-10748"/>
            <a:ext cx="1902355" cy="6942170"/>
            <a:chOff x="-211943" y="-10748"/>
            <a:chExt cx="1902355" cy="6942170"/>
          </a:xfrm>
        </p:grpSpPr>
        <p:sp>
          <p:nvSpPr>
            <p:cNvPr id="73" name="Rectangle 72"/>
            <p:cNvSpPr/>
            <p:nvPr/>
          </p:nvSpPr>
          <p:spPr bwMode="auto">
            <a:xfrm>
              <a:off x="-11836" y="3420038"/>
              <a:ext cx="1535838" cy="1143000"/>
            </a:xfrm>
            <a:prstGeom prst="rect">
              <a:avLst/>
            </a:prstGeom>
            <a:solidFill>
              <a:srgbClr val="8497B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Picture 10" descr="Image result for business drivers icon"/>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sp>
          <p:nvSpPr>
            <p:cNvPr id="76" name="Rectangle 75"/>
            <p:cNvSpPr/>
            <p:nvPr/>
          </p:nvSpPr>
          <p:spPr bwMode="auto">
            <a:xfrm>
              <a:off x="-11836" y="2287796"/>
              <a:ext cx="1535838"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11838" y="1039236"/>
              <a:ext cx="1535838"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82" name="Rectangle 81"/>
            <p:cNvSpPr/>
            <p:nvPr/>
          </p:nvSpPr>
          <p:spPr bwMode="auto">
            <a:xfrm>
              <a:off x="-11836" y="4455174"/>
              <a:ext cx="1535838"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125624" y="1468939"/>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sp>
          <p:nvSpPr>
            <p:cNvPr id="86" name="TextBox 85"/>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87" name="TextBox 86"/>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88" name="Picture 12" descr="Related image"/>
            <p:cNvPicPr>
              <a:picLocks noChangeAspect="1" noChangeArrowheads="1"/>
            </p:cNvPicPr>
            <p:nvPr/>
          </p:nvPicPr>
          <p:blipFill>
            <a:blip r:embed="rId9"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Image result for data understand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2638" y="1108563"/>
              <a:ext cx="506887" cy="50688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6" descr="Image result for data consolidation icon"/>
            <p:cNvPicPr>
              <a:picLocks noChangeAspect="1" noChangeArrowheads="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8" descr="Image result for dashboard icon"/>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93" name="Isosceles Triangle 92"/>
            <p:cNvSpPr/>
            <p:nvPr/>
          </p:nvSpPr>
          <p:spPr>
            <a:xfrm rot="5400000">
              <a:off x="1319645" y="394501"/>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p:cNvSpPr txBox="1"/>
            <p:nvPr/>
          </p:nvSpPr>
          <p:spPr>
            <a:xfrm>
              <a:off x="-59552" y="434235"/>
              <a:ext cx="1648791"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pic>
          <p:nvPicPr>
            <p:cNvPr id="97" name="Picture 8" descr="Image result for current state assessment icon"/>
            <p:cNvPicPr>
              <a:picLocks noChangeAspect="1" noChangeArrowheads="1"/>
            </p:cNvPicPr>
            <p:nvPr/>
          </p:nvPicPr>
          <p:blipFill>
            <a:blip r:embed="rId14"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7438107-BF1A-4BF4-9503-EDF92D4C2E0D}"/>
              </a:ext>
            </a:extLst>
          </p:cNvPr>
          <p:cNvSpPr/>
          <p:nvPr/>
        </p:nvSpPr>
        <p:spPr>
          <a:xfrm>
            <a:off x="2000005" y="245525"/>
            <a:ext cx="14815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Business Context</a:t>
            </a:r>
          </a:p>
        </p:txBody>
      </p:sp>
      <p:sp>
        <p:nvSpPr>
          <p:cNvPr id="37" name="Textfeld 61">
            <a:extLst>
              <a:ext uri="{FF2B5EF4-FFF2-40B4-BE49-F238E27FC236}">
                <a16:creationId xmlns:a16="http://schemas.microsoft.com/office/drawing/2014/main" id="{A25B2663-AD66-4BAA-A1E8-C67086D70FCD}"/>
              </a:ext>
            </a:extLst>
          </p:cNvPr>
          <p:cNvSpPr txBox="1"/>
          <p:nvPr/>
        </p:nvSpPr>
        <p:spPr>
          <a:xfrm>
            <a:off x="2057864" y="606590"/>
            <a:ext cx="8772844" cy="492443"/>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Provide an actionable reporting framework to be used by the CFO office &amp; other business users to manage and tackle an yearly budget of $750M</a:t>
            </a:r>
          </a:p>
        </p:txBody>
      </p:sp>
      <p:sp>
        <p:nvSpPr>
          <p:cNvPr id="55" name="Rectangle 54">
            <a:extLst>
              <a:ext uri="{FF2B5EF4-FFF2-40B4-BE49-F238E27FC236}">
                <a16:creationId xmlns:a16="http://schemas.microsoft.com/office/drawing/2014/main" id="{9A22643E-597C-47C2-82AA-AC1192F4F9CD}"/>
              </a:ext>
            </a:extLst>
          </p:cNvPr>
          <p:cNvSpPr/>
          <p:nvPr/>
        </p:nvSpPr>
        <p:spPr>
          <a:xfrm>
            <a:off x="-6381" y="1077427"/>
            <a:ext cx="1544397" cy="5784889"/>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76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41" grpId="0"/>
      <p:bldP spid="42" grpId="0"/>
      <p:bldP spid="43" grpId="0"/>
      <p:bldP spid="44" grpId="0"/>
      <p:bldP spid="36"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pic>
        <p:nvPicPr>
          <p:cNvPr id="36" name="Picture 35">
            <a:extLst>
              <a:ext uri="{FF2B5EF4-FFF2-40B4-BE49-F238E27FC236}">
                <a16:creationId xmlns:a16="http://schemas.microsoft.com/office/drawing/2014/main" id="{4A0BBFE9-1FAA-420B-9D8C-A263EE4B79F3}"/>
              </a:ext>
            </a:extLst>
          </p:cNvPr>
          <p:cNvPicPr>
            <a:picLocks noChangeAspect="1"/>
          </p:cNvPicPr>
          <p:nvPr/>
        </p:nvPicPr>
        <p:blipFill rotWithShape="1">
          <a:blip r:embed="rId4"/>
          <a:srcRect l="-618" t="6296" r="2951" b="-6296"/>
          <a:stretch/>
        </p:blipFill>
        <p:spPr>
          <a:xfrm>
            <a:off x="3797724" y="2542111"/>
            <a:ext cx="7472465" cy="845496"/>
          </a:xfrm>
          <a:prstGeom prst="rect">
            <a:avLst/>
          </a:prstGeom>
        </p:spPr>
      </p:pic>
      <p:sp>
        <p:nvSpPr>
          <p:cNvPr id="37" name="TextBox 36">
            <a:extLst>
              <a:ext uri="{FF2B5EF4-FFF2-40B4-BE49-F238E27FC236}">
                <a16:creationId xmlns:a16="http://schemas.microsoft.com/office/drawing/2014/main" id="{4A54E800-B4B9-4F7C-959E-FA5008BCD51E}"/>
              </a:ext>
            </a:extLst>
          </p:cNvPr>
          <p:cNvSpPr txBox="1"/>
          <p:nvPr/>
        </p:nvSpPr>
        <p:spPr>
          <a:xfrm rot="5400000">
            <a:off x="6641267" y="-905134"/>
            <a:ext cx="1888280" cy="7772357"/>
          </a:xfrm>
          <a:prstGeom prst="rect">
            <a:avLst/>
          </a:prstGeom>
          <a:noFill/>
          <a:ln>
            <a:solidFill>
              <a:schemeClr val="accent1">
                <a:shade val="50000"/>
              </a:schemeClr>
            </a:solidFill>
            <a:prstDash val="dash"/>
          </a:ln>
        </p:spPr>
        <p:txBody>
          <a:bodyPr vert="vert270"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Chevron 11">
            <a:extLst>
              <a:ext uri="{FF2B5EF4-FFF2-40B4-BE49-F238E27FC236}">
                <a16:creationId xmlns:a16="http://schemas.microsoft.com/office/drawing/2014/main" id="{CF8E1A8A-7028-49CA-9CAB-DF4C32398013}"/>
              </a:ext>
            </a:extLst>
          </p:cNvPr>
          <p:cNvSpPr/>
          <p:nvPr/>
        </p:nvSpPr>
        <p:spPr>
          <a:xfrm>
            <a:off x="4089218" y="2260064"/>
            <a:ext cx="1828800" cy="612471"/>
          </a:xfrm>
          <a:prstGeom prst="chevron">
            <a:avLst>
              <a:gd name="adj" fmla="val 40050"/>
            </a:avLst>
          </a:prstGeom>
          <a:solidFill>
            <a:srgbClr val="42847A"/>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Evaluate Wireframes &amp; Enhance</a:t>
            </a:r>
          </a:p>
        </p:txBody>
      </p:sp>
      <p:sp>
        <p:nvSpPr>
          <p:cNvPr id="50" name="Chevron 12">
            <a:extLst>
              <a:ext uri="{FF2B5EF4-FFF2-40B4-BE49-F238E27FC236}">
                <a16:creationId xmlns:a16="http://schemas.microsoft.com/office/drawing/2014/main" id="{51EAE50E-342A-436F-AA3E-44ABE9C855BC}"/>
              </a:ext>
            </a:extLst>
          </p:cNvPr>
          <p:cNvSpPr/>
          <p:nvPr/>
        </p:nvSpPr>
        <p:spPr>
          <a:xfrm>
            <a:off x="5838389" y="2260065"/>
            <a:ext cx="1828800" cy="612471"/>
          </a:xfrm>
          <a:prstGeom prst="chevron">
            <a:avLst>
              <a:gd name="adj" fmla="val 40050"/>
            </a:avLst>
          </a:prstGeom>
          <a:solidFill>
            <a:srgbClr val="42847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Implement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 metric changes in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calculations</a:t>
            </a:r>
          </a:p>
        </p:txBody>
      </p:sp>
      <p:sp>
        <p:nvSpPr>
          <p:cNvPr id="51" name="Chevron 13">
            <a:extLst>
              <a:ext uri="{FF2B5EF4-FFF2-40B4-BE49-F238E27FC236}">
                <a16:creationId xmlns:a16="http://schemas.microsoft.com/office/drawing/2014/main" id="{BC68AD2F-C670-42FA-B15F-76F557DA44E2}"/>
              </a:ext>
            </a:extLst>
          </p:cNvPr>
          <p:cNvSpPr/>
          <p:nvPr/>
        </p:nvSpPr>
        <p:spPr>
          <a:xfrm>
            <a:off x="7576671" y="2273933"/>
            <a:ext cx="1828800" cy="612471"/>
          </a:xfrm>
          <a:prstGeom prst="chevron">
            <a:avLst>
              <a:gd name="adj" fmla="val 40050"/>
            </a:avLst>
          </a:prstGeom>
          <a:solidFill>
            <a:srgbClr val="42847A"/>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Tableau Dashboard Development</a:t>
            </a:r>
          </a:p>
        </p:txBody>
      </p:sp>
      <p:sp>
        <p:nvSpPr>
          <p:cNvPr id="52" name="Chevron 15">
            <a:extLst>
              <a:ext uri="{FF2B5EF4-FFF2-40B4-BE49-F238E27FC236}">
                <a16:creationId xmlns:a16="http://schemas.microsoft.com/office/drawing/2014/main" id="{30564D5F-E429-4B54-AC9A-1871466078BC}"/>
              </a:ext>
            </a:extLst>
          </p:cNvPr>
          <p:cNvSpPr/>
          <p:nvPr/>
        </p:nvSpPr>
        <p:spPr>
          <a:xfrm>
            <a:off x="9341923" y="2260062"/>
            <a:ext cx="1828800" cy="612471"/>
          </a:xfrm>
          <a:prstGeom prst="chevron">
            <a:avLst>
              <a:gd name="adj" fmla="val 40050"/>
            </a:avLst>
          </a:prstGeom>
          <a:solidFill>
            <a:srgbClr val="42847A"/>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Test &amp; Deploy</a:t>
            </a:r>
          </a:p>
        </p:txBody>
      </p:sp>
      <p:sp>
        <p:nvSpPr>
          <p:cNvPr id="53" name="TextBox 52">
            <a:extLst>
              <a:ext uri="{FF2B5EF4-FFF2-40B4-BE49-F238E27FC236}">
                <a16:creationId xmlns:a16="http://schemas.microsoft.com/office/drawing/2014/main" id="{58E5F517-D2F4-478B-A2AA-6357438B62E1}"/>
              </a:ext>
            </a:extLst>
          </p:cNvPr>
          <p:cNvSpPr txBox="1"/>
          <p:nvPr/>
        </p:nvSpPr>
        <p:spPr>
          <a:xfrm>
            <a:off x="5996481" y="1729126"/>
            <a:ext cx="2890064"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algn="just">
              <a:defRPr sz="1400">
                <a:solidFill>
                  <a:srgbClr val="FFFFFF"/>
                </a:solidFill>
                <a:latin typeface="Segoe UI Light"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Agile Framework</a:t>
            </a:r>
          </a:p>
        </p:txBody>
      </p:sp>
      <p:sp>
        <p:nvSpPr>
          <p:cNvPr id="54" name="Rectangle 53">
            <a:extLst>
              <a:ext uri="{FF2B5EF4-FFF2-40B4-BE49-F238E27FC236}">
                <a16:creationId xmlns:a16="http://schemas.microsoft.com/office/drawing/2014/main" id="{4CC383CF-E0D4-462F-8547-D63195BF3BB6}"/>
              </a:ext>
            </a:extLst>
          </p:cNvPr>
          <p:cNvSpPr/>
          <p:nvPr/>
        </p:nvSpPr>
        <p:spPr>
          <a:xfrm>
            <a:off x="6411824" y="3388839"/>
            <a:ext cx="22442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Change Management</a:t>
            </a:r>
          </a:p>
        </p:txBody>
      </p:sp>
      <p:sp>
        <p:nvSpPr>
          <p:cNvPr id="55" name="Rounded Rectangle 3">
            <a:extLst>
              <a:ext uri="{FF2B5EF4-FFF2-40B4-BE49-F238E27FC236}">
                <a16:creationId xmlns:a16="http://schemas.microsoft.com/office/drawing/2014/main" id="{13FE359B-F9B4-472F-A3E6-BADE33FF8AA7}"/>
              </a:ext>
            </a:extLst>
          </p:cNvPr>
          <p:cNvSpPr/>
          <p:nvPr/>
        </p:nvSpPr>
        <p:spPr>
          <a:xfrm>
            <a:off x="4053912" y="447462"/>
            <a:ext cx="1131720" cy="562908"/>
          </a:xfrm>
          <a:prstGeom prst="roundRect">
            <a:avLst/>
          </a:prstGeom>
          <a:solidFill>
            <a:schemeClr val="tx2"/>
          </a:solidFill>
          <a:ln>
            <a:solidFill>
              <a:schemeClr val="tx2"/>
            </a:solidFill>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Technical Strategy</a:t>
            </a:r>
          </a:p>
        </p:txBody>
      </p:sp>
      <p:cxnSp>
        <p:nvCxnSpPr>
          <p:cNvPr id="56" name="Straight Arrow Connector 55">
            <a:extLst>
              <a:ext uri="{FF2B5EF4-FFF2-40B4-BE49-F238E27FC236}">
                <a16:creationId xmlns:a16="http://schemas.microsoft.com/office/drawing/2014/main" id="{6876347B-56BF-46AE-88A4-C271BC9F1267}"/>
              </a:ext>
            </a:extLst>
          </p:cNvPr>
          <p:cNvCxnSpPr>
            <a:cxnSpLocks/>
            <a:endCxn id="55" idx="1"/>
          </p:cNvCxnSpPr>
          <p:nvPr/>
        </p:nvCxnSpPr>
        <p:spPr>
          <a:xfrm flipV="1">
            <a:off x="3748851" y="728916"/>
            <a:ext cx="305061" cy="10810"/>
          </a:xfrm>
          <a:prstGeom prst="straightConnector1">
            <a:avLst/>
          </a:prstGeom>
          <a:noFill/>
          <a:ln w="9525" cap="flat" cmpd="sng" algn="ctr">
            <a:solidFill>
              <a:schemeClr val="tx2"/>
            </a:solidFill>
            <a:prstDash val="solid"/>
            <a:tailEnd type="triangle"/>
          </a:ln>
          <a:effectLst/>
        </p:spPr>
      </p:cxnSp>
      <p:sp>
        <p:nvSpPr>
          <p:cNvPr id="57" name="Rectangle 56">
            <a:extLst>
              <a:ext uri="{FF2B5EF4-FFF2-40B4-BE49-F238E27FC236}">
                <a16:creationId xmlns:a16="http://schemas.microsoft.com/office/drawing/2014/main" id="{E6D6102F-6243-4103-AEED-E2149D7E47C1}"/>
              </a:ext>
            </a:extLst>
          </p:cNvPr>
          <p:cNvSpPr/>
          <p:nvPr/>
        </p:nvSpPr>
        <p:spPr>
          <a:xfrm>
            <a:off x="2562222" y="447461"/>
            <a:ext cx="1262218" cy="562908"/>
          </a:xfrm>
          <a:prstGeom prst="rect">
            <a:avLst/>
          </a:prstGeom>
          <a:solidFill>
            <a:schemeClr val="tx2"/>
          </a:solidFill>
          <a:ln>
            <a:solidFill>
              <a:schemeClr val="tx2"/>
            </a:solidFill>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Understanding</a:t>
            </a:r>
          </a:p>
        </p:txBody>
      </p:sp>
      <p:cxnSp>
        <p:nvCxnSpPr>
          <p:cNvPr id="58" name="Straight Arrow Connector 57">
            <a:extLst>
              <a:ext uri="{FF2B5EF4-FFF2-40B4-BE49-F238E27FC236}">
                <a16:creationId xmlns:a16="http://schemas.microsoft.com/office/drawing/2014/main" id="{A40D9649-5AD5-4849-B82B-D2C8A408192D}"/>
              </a:ext>
            </a:extLst>
          </p:cNvPr>
          <p:cNvCxnSpPr>
            <a:cxnSpLocks/>
          </p:cNvCxnSpPr>
          <p:nvPr/>
        </p:nvCxnSpPr>
        <p:spPr>
          <a:xfrm flipV="1">
            <a:off x="5164953" y="739710"/>
            <a:ext cx="305061" cy="7"/>
          </a:xfrm>
          <a:prstGeom prst="straightConnector1">
            <a:avLst/>
          </a:prstGeom>
          <a:noFill/>
          <a:ln w="9525" cap="flat" cmpd="sng" algn="ctr">
            <a:solidFill>
              <a:schemeClr val="tx2"/>
            </a:solidFill>
            <a:prstDash val="solid"/>
            <a:tailEnd type="triangle"/>
          </a:ln>
          <a:effectLst/>
        </p:spPr>
      </p:cxnSp>
      <p:sp>
        <p:nvSpPr>
          <p:cNvPr id="59" name="Rectangle 58">
            <a:extLst>
              <a:ext uri="{FF2B5EF4-FFF2-40B4-BE49-F238E27FC236}">
                <a16:creationId xmlns:a16="http://schemas.microsoft.com/office/drawing/2014/main" id="{798B6734-CF59-444B-BE7C-390E95249CDD}"/>
              </a:ext>
            </a:extLst>
          </p:cNvPr>
          <p:cNvSpPr/>
          <p:nvPr/>
        </p:nvSpPr>
        <p:spPr>
          <a:xfrm>
            <a:off x="5465258" y="447461"/>
            <a:ext cx="1115797" cy="562908"/>
          </a:xfrm>
          <a:prstGeom prst="rect">
            <a:avLst/>
          </a:prstGeom>
          <a:solidFill>
            <a:schemeClr val="tx2"/>
          </a:solidFill>
          <a:ln>
            <a:solidFill>
              <a:schemeClr val="tx2"/>
            </a:solidFill>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Pipeline</a:t>
            </a:r>
          </a:p>
        </p:txBody>
      </p:sp>
      <p:cxnSp>
        <p:nvCxnSpPr>
          <p:cNvPr id="60" name="Straight Connector 59">
            <a:extLst>
              <a:ext uri="{FF2B5EF4-FFF2-40B4-BE49-F238E27FC236}">
                <a16:creationId xmlns:a16="http://schemas.microsoft.com/office/drawing/2014/main" id="{83857DAB-7FBC-47D3-8ED8-C9F441E6E9E5}"/>
              </a:ext>
            </a:extLst>
          </p:cNvPr>
          <p:cNvCxnSpPr>
            <a:cxnSpLocks/>
          </p:cNvCxnSpPr>
          <p:nvPr/>
        </p:nvCxnSpPr>
        <p:spPr>
          <a:xfrm flipV="1">
            <a:off x="3179263" y="1381495"/>
            <a:ext cx="2870452" cy="911"/>
          </a:xfrm>
          <a:prstGeom prst="line">
            <a:avLst/>
          </a:prstGeom>
          <a:noFill/>
          <a:ln w="9525" cap="flat" cmpd="sng" algn="ctr">
            <a:solidFill>
              <a:schemeClr val="tx2"/>
            </a:solidFill>
            <a:prstDash val="solid"/>
          </a:ln>
          <a:effectLst/>
        </p:spPr>
      </p:cxnSp>
      <p:sp>
        <p:nvSpPr>
          <p:cNvPr id="62" name="TextBox 61">
            <a:extLst>
              <a:ext uri="{FF2B5EF4-FFF2-40B4-BE49-F238E27FC236}">
                <a16:creationId xmlns:a16="http://schemas.microsoft.com/office/drawing/2014/main" id="{A896AFF0-26E7-4DA1-B3F3-9092343910AD}"/>
              </a:ext>
            </a:extLst>
          </p:cNvPr>
          <p:cNvSpPr txBox="1"/>
          <p:nvPr/>
        </p:nvSpPr>
        <p:spPr>
          <a:xfrm>
            <a:off x="3245424" y="1131448"/>
            <a:ext cx="2727188" cy="461665"/>
          </a:xfrm>
          <a:prstGeom prst="rect">
            <a:avLst/>
          </a:prstGeom>
          <a:solidFill>
            <a:schemeClr val="bg1"/>
          </a:solidFill>
          <a:ln>
            <a:solidFill>
              <a:schemeClr val="tx2"/>
            </a:solidFill>
            <a:prstDash val="dash"/>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Business requirements document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Technical Design Document</a:t>
            </a:r>
          </a:p>
        </p:txBody>
      </p:sp>
      <p:cxnSp>
        <p:nvCxnSpPr>
          <p:cNvPr id="63" name="Straight Connector 62">
            <a:extLst>
              <a:ext uri="{FF2B5EF4-FFF2-40B4-BE49-F238E27FC236}">
                <a16:creationId xmlns:a16="http://schemas.microsoft.com/office/drawing/2014/main" id="{AD3CA510-80C4-4B5A-8B81-964A8ABFBEA0}"/>
              </a:ext>
            </a:extLst>
          </p:cNvPr>
          <p:cNvCxnSpPr>
            <a:cxnSpLocks/>
          </p:cNvCxnSpPr>
          <p:nvPr/>
        </p:nvCxnSpPr>
        <p:spPr>
          <a:xfrm flipH="1">
            <a:off x="6049715" y="1045950"/>
            <a:ext cx="1578" cy="335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39DA7F3-AC08-441C-A768-1121C988C15D}"/>
              </a:ext>
            </a:extLst>
          </p:cNvPr>
          <p:cNvCxnSpPr>
            <a:cxnSpLocks/>
          </p:cNvCxnSpPr>
          <p:nvPr/>
        </p:nvCxnSpPr>
        <p:spPr>
          <a:xfrm>
            <a:off x="3179263" y="1045950"/>
            <a:ext cx="0" cy="335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Elbow Connector 82">
            <a:extLst>
              <a:ext uri="{FF2B5EF4-FFF2-40B4-BE49-F238E27FC236}">
                <a16:creationId xmlns:a16="http://schemas.microsoft.com/office/drawing/2014/main" id="{7845460A-C4E7-4A8D-9594-3A6494B2435A}"/>
              </a:ext>
            </a:extLst>
          </p:cNvPr>
          <p:cNvCxnSpPr>
            <a:cxnSpLocks/>
            <a:stCxn id="59" idx="3"/>
            <a:endCxn id="53" idx="0"/>
          </p:cNvCxnSpPr>
          <p:nvPr/>
        </p:nvCxnSpPr>
        <p:spPr>
          <a:xfrm>
            <a:off x="6581055" y="728915"/>
            <a:ext cx="860458" cy="1000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64B4559-4D8E-4503-B867-45D9E22300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5067" y="3415347"/>
            <a:ext cx="314296" cy="314296"/>
          </a:xfrm>
          <a:prstGeom prst="rect">
            <a:avLst/>
          </a:prstGeom>
        </p:spPr>
      </p:pic>
      <p:sp>
        <p:nvSpPr>
          <p:cNvPr id="67" name="TextBox 66">
            <a:extLst>
              <a:ext uri="{FF2B5EF4-FFF2-40B4-BE49-F238E27FC236}">
                <a16:creationId xmlns:a16="http://schemas.microsoft.com/office/drawing/2014/main" id="{51268C06-A256-4639-9D31-C43401A7C6BD}"/>
              </a:ext>
            </a:extLst>
          </p:cNvPr>
          <p:cNvSpPr txBox="1"/>
          <p:nvPr/>
        </p:nvSpPr>
        <p:spPr>
          <a:xfrm>
            <a:off x="4086114" y="4934006"/>
            <a:ext cx="1818754" cy="646331"/>
          </a:xfrm>
          <a:prstGeom prst="rect">
            <a:avLst/>
          </a:prstGeom>
          <a:noFill/>
          <a:ln>
            <a:solidFill>
              <a:schemeClr val="accent1">
                <a:shade val="95000"/>
                <a:satMod val="10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Delivery of Executive view and aggregate regions views</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TextBox 69">
            <a:extLst>
              <a:ext uri="{FF2B5EF4-FFF2-40B4-BE49-F238E27FC236}">
                <a16:creationId xmlns:a16="http://schemas.microsoft.com/office/drawing/2014/main" id="{0B44D668-9736-41EE-B260-046AE16A96D8}"/>
              </a:ext>
            </a:extLst>
          </p:cNvPr>
          <p:cNvSpPr txBox="1"/>
          <p:nvPr/>
        </p:nvSpPr>
        <p:spPr>
          <a:xfrm>
            <a:off x="9421072" y="4933172"/>
            <a:ext cx="1818754" cy="1015663"/>
          </a:xfrm>
          <a:prstGeom prst="rect">
            <a:avLst/>
          </a:prstGeom>
          <a:noFill/>
          <a:ln>
            <a:solidFill>
              <a:schemeClr val="accent1">
                <a:shade val="95000"/>
                <a:satMod val="10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Increase grain of analysis to include channel level performance at Title * Geography </a:t>
            </a:r>
          </a:p>
        </p:txBody>
      </p:sp>
      <p:sp>
        <p:nvSpPr>
          <p:cNvPr id="71" name="TextBox 70">
            <a:extLst>
              <a:ext uri="{FF2B5EF4-FFF2-40B4-BE49-F238E27FC236}">
                <a16:creationId xmlns:a16="http://schemas.microsoft.com/office/drawing/2014/main" id="{75B1F3B8-559C-49E5-9396-19D57E4545AD}"/>
              </a:ext>
            </a:extLst>
          </p:cNvPr>
          <p:cNvSpPr txBox="1"/>
          <p:nvPr/>
        </p:nvSpPr>
        <p:spPr>
          <a:xfrm>
            <a:off x="6899809" y="4930054"/>
            <a:ext cx="1818754" cy="646331"/>
          </a:xfrm>
          <a:prstGeom prst="rect">
            <a:avLst/>
          </a:prstGeom>
          <a:noFill/>
          <a:ln>
            <a:solidFill>
              <a:schemeClr val="accent1">
                <a:shade val="95000"/>
                <a:satMod val="10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Delivering Title based views across different channels</a:t>
            </a:r>
          </a:p>
        </p:txBody>
      </p:sp>
      <p:pic>
        <p:nvPicPr>
          <p:cNvPr id="72" name="Picture 2" descr="Image result for agile sprint icon">
            <a:extLst>
              <a:ext uri="{FF2B5EF4-FFF2-40B4-BE49-F238E27FC236}">
                <a16:creationId xmlns:a16="http://schemas.microsoft.com/office/drawing/2014/main" id="{E63C4646-2B84-48DB-B3B3-94EA6FE954F8}"/>
              </a:ext>
            </a:extLst>
          </p:cNvPr>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516561" y="4238781"/>
            <a:ext cx="735303" cy="73530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agile sprint icon">
            <a:extLst>
              <a:ext uri="{FF2B5EF4-FFF2-40B4-BE49-F238E27FC236}">
                <a16:creationId xmlns:a16="http://schemas.microsoft.com/office/drawing/2014/main" id="{E343A551-91FD-46EF-BD8B-7ABE2AFFF787}"/>
              </a:ext>
            </a:extLst>
          </p:cNvPr>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346653" y="4224924"/>
            <a:ext cx="735303" cy="73530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agile sprint icon">
            <a:extLst>
              <a:ext uri="{FF2B5EF4-FFF2-40B4-BE49-F238E27FC236}">
                <a16:creationId xmlns:a16="http://schemas.microsoft.com/office/drawing/2014/main" id="{EE03CEC9-031B-4130-998F-262C46A9C4AB}"/>
              </a:ext>
            </a:extLst>
          </p:cNvPr>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865982" y="4213449"/>
            <a:ext cx="735303" cy="735303"/>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49C6925D-D10E-4AE3-9B68-3CD7ECF893E8}"/>
              </a:ext>
            </a:extLst>
          </p:cNvPr>
          <p:cNvSpPr/>
          <p:nvPr/>
        </p:nvSpPr>
        <p:spPr>
          <a:xfrm>
            <a:off x="3733369" y="4394376"/>
            <a:ext cx="309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1</a:t>
            </a:r>
            <a:endParaRPr kumimoji="0" lang="en-IN"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554C4BEB-3067-4902-BDFF-6AD4626517D7}"/>
              </a:ext>
            </a:extLst>
          </p:cNvPr>
          <p:cNvSpPr/>
          <p:nvPr/>
        </p:nvSpPr>
        <p:spPr>
          <a:xfrm>
            <a:off x="6563246" y="4393420"/>
            <a:ext cx="309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2</a:t>
            </a:r>
            <a:endParaRPr kumimoji="0" lang="en-IN"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F7ED4730-08EA-4A06-89F4-CDC2CF7BEE19}"/>
              </a:ext>
            </a:extLst>
          </p:cNvPr>
          <p:cNvSpPr/>
          <p:nvPr/>
        </p:nvSpPr>
        <p:spPr>
          <a:xfrm>
            <a:off x="9082790" y="4398604"/>
            <a:ext cx="309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3</a:t>
            </a:r>
            <a:endParaRPr kumimoji="0" lang="en-IN"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81" name="Straight Arrow Connector 80">
            <a:extLst>
              <a:ext uri="{FF2B5EF4-FFF2-40B4-BE49-F238E27FC236}">
                <a16:creationId xmlns:a16="http://schemas.microsoft.com/office/drawing/2014/main" id="{2C1B1199-BA5D-4B52-A57B-D5DBB5797F09}"/>
              </a:ext>
            </a:extLst>
          </p:cNvPr>
          <p:cNvCxnSpPr>
            <a:cxnSpLocks/>
          </p:cNvCxnSpPr>
          <p:nvPr/>
        </p:nvCxnSpPr>
        <p:spPr>
          <a:xfrm flipH="1">
            <a:off x="4944733" y="3976273"/>
            <a:ext cx="513260" cy="9574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82" name="Picture 2" descr="Image result for agile sprint icon">
            <a:extLst>
              <a:ext uri="{FF2B5EF4-FFF2-40B4-BE49-F238E27FC236}">
                <a16:creationId xmlns:a16="http://schemas.microsoft.com/office/drawing/2014/main" id="{70D8272D-ACEB-4E57-B722-A81E9867051C}"/>
              </a:ext>
            </a:extLst>
          </p:cNvPr>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848128" y="76215"/>
            <a:ext cx="735303" cy="735303"/>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21CAAD0E-0D21-4DB5-8E74-3E2EC392C6D3}"/>
              </a:ext>
            </a:extLst>
          </p:cNvPr>
          <p:cNvSpPr/>
          <p:nvPr/>
        </p:nvSpPr>
        <p:spPr>
          <a:xfrm>
            <a:off x="2064936" y="231535"/>
            <a:ext cx="309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0</a:t>
            </a:r>
            <a:endParaRPr kumimoji="0" lang="en-IN"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85" name="Picture 2" descr="Image result for agile sprint icon">
            <a:extLst>
              <a:ext uri="{FF2B5EF4-FFF2-40B4-BE49-F238E27FC236}">
                <a16:creationId xmlns:a16="http://schemas.microsoft.com/office/drawing/2014/main" id="{E5455A6C-0BF1-43B7-A2B4-4F5010147138}"/>
              </a:ext>
            </a:extLst>
          </p:cNvPr>
          <p:cNvPicPr>
            <a:picLocks noChangeAspect="1" noChangeArrowheads="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622936" y="6059269"/>
            <a:ext cx="519080" cy="51908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42">
            <a:extLst>
              <a:ext uri="{FF2B5EF4-FFF2-40B4-BE49-F238E27FC236}">
                <a16:creationId xmlns:a16="http://schemas.microsoft.com/office/drawing/2014/main" id="{837580B6-3706-4540-AEEC-A3A0ADC38B00}"/>
              </a:ext>
            </a:extLst>
          </p:cNvPr>
          <p:cNvSpPr txBox="1"/>
          <p:nvPr/>
        </p:nvSpPr>
        <p:spPr>
          <a:xfrm flipH="1">
            <a:off x="4007330" y="6078848"/>
            <a:ext cx="2945430" cy="461665"/>
          </a:xfrm>
          <a:prstGeom prst="rect">
            <a:avLst/>
          </a:prstGeom>
          <a:noFill/>
        </p:spPr>
        <p:txBody>
          <a:bodyPr wrap="square" rtlCol="0">
            <a:spAutoFit/>
          </a:bodyPr>
          <a:lstStyle>
            <a:defPPr>
              <a:defRPr lang="en-US"/>
            </a:defPPr>
            <a:lvl1pPr algn="r">
              <a:defRPr sz="1200" b="1">
                <a:latin typeface="Segoe UI Light" pitchFamily="34" charset="0"/>
                <a:cs typeface="Segoe UI Light"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Each represents a sprint and deliverable</a:t>
            </a:r>
          </a:p>
        </p:txBody>
      </p:sp>
      <p:cxnSp>
        <p:nvCxnSpPr>
          <p:cNvPr id="87" name="Straight Arrow Connector 86">
            <a:extLst>
              <a:ext uri="{FF2B5EF4-FFF2-40B4-BE49-F238E27FC236}">
                <a16:creationId xmlns:a16="http://schemas.microsoft.com/office/drawing/2014/main" id="{2C1B1199-BA5D-4B52-A57B-D5DBB5797F09}"/>
              </a:ext>
            </a:extLst>
          </p:cNvPr>
          <p:cNvCxnSpPr>
            <a:cxnSpLocks/>
          </p:cNvCxnSpPr>
          <p:nvPr/>
        </p:nvCxnSpPr>
        <p:spPr>
          <a:xfrm flipH="1">
            <a:off x="7711546" y="3961246"/>
            <a:ext cx="513260" cy="9574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8" name="Straight Arrow Connector 87">
            <a:extLst>
              <a:ext uri="{FF2B5EF4-FFF2-40B4-BE49-F238E27FC236}">
                <a16:creationId xmlns:a16="http://schemas.microsoft.com/office/drawing/2014/main" id="{2C1B1199-BA5D-4B52-A57B-D5DBB5797F09}"/>
              </a:ext>
            </a:extLst>
          </p:cNvPr>
          <p:cNvCxnSpPr>
            <a:cxnSpLocks/>
          </p:cNvCxnSpPr>
          <p:nvPr/>
        </p:nvCxnSpPr>
        <p:spPr>
          <a:xfrm flipH="1">
            <a:off x="10169270" y="3959099"/>
            <a:ext cx="513260" cy="9574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61" name="Group 60"/>
          <p:cNvGrpSpPr/>
          <p:nvPr/>
        </p:nvGrpSpPr>
        <p:grpSpPr>
          <a:xfrm>
            <a:off x="-211943" y="-10748"/>
            <a:ext cx="1902355" cy="6942170"/>
            <a:chOff x="-211943" y="-10748"/>
            <a:chExt cx="1902355" cy="6942170"/>
          </a:xfrm>
        </p:grpSpPr>
        <p:sp>
          <p:nvSpPr>
            <p:cNvPr id="89" name="Rectangle 88"/>
            <p:cNvSpPr/>
            <p:nvPr/>
          </p:nvSpPr>
          <p:spPr bwMode="auto">
            <a:xfrm>
              <a:off x="-11836" y="3420038"/>
              <a:ext cx="1535838" cy="1143000"/>
            </a:xfrm>
            <a:prstGeom prst="rect">
              <a:avLst/>
            </a:prstGeom>
            <a:solidFill>
              <a:srgbClr val="8497B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10" descr="Image result for business drivers icon"/>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sp>
          <p:nvSpPr>
            <p:cNvPr id="92" name="Rectangle 91"/>
            <p:cNvSpPr/>
            <p:nvPr/>
          </p:nvSpPr>
          <p:spPr bwMode="auto">
            <a:xfrm>
              <a:off x="-11836" y="2287796"/>
              <a:ext cx="1535838"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11838" y="1039236"/>
              <a:ext cx="1535838"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TextBox 94"/>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96" name="Rectangle 95"/>
            <p:cNvSpPr/>
            <p:nvPr/>
          </p:nvSpPr>
          <p:spPr bwMode="auto">
            <a:xfrm>
              <a:off x="-11836" y="4455174"/>
              <a:ext cx="1535838"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extBox 97"/>
            <p:cNvSpPr txBox="1"/>
            <p:nvPr/>
          </p:nvSpPr>
          <p:spPr>
            <a:xfrm>
              <a:off x="-125624" y="1468939"/>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sp>
          <p:nvSpPr>
            <p:cNvPr id="99" name="TextBox 98"/>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100" name="TextBox 99"/>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101" name="Picture 12" descr="Related image"/>
            <p:cNvPicPr>
              <a:picLocks noChangeAspect="1" noChangeArrowheads="1"/>
            </p:cNvPicPr>
            <p:nvPr/>
          </p:nvPicPr>
          <p:blipFill>
            <a:blip r:embed="rId9"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descr="Image result for data understand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2638" y="1108563"/>
              <a:ext cx="506887" cy="50688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descr="Image result for data consolidation icon"/>
            <p:cNvPicPr>
              <a:picLocks noChangeAspect="1" noChangeArrowheads="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8" descr="Image result for dashboard icon"/>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108" name="Isosceles Triangle 107"/>
            <p:cNvSpPr/>
            <p:nvPr/>
          </p:nvSpPr>
          <p:spPr>
            <a:xfrm rot="5400000">
              <a:off x="1319645" y="394501"/>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Rectangle 108"/>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1" name="Picture 8" descr="Image result for current state assessment icon"/>
            <p:cNvPicPr>
              <a:picLocks noChangeAspect="1" noChangeArrowheads="1"/>
            </p:cNvPicPr>
            <p:nvPr/>
          </p:nvPicPr>
          <p:blipFill>
            <a:blip r:embed="rId14"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extBox 67">
            <a:extLst>
              <a:ext uri="{FF2B5EF4-FFF2-40B4-BE49-F238E27FC236}">
                <a16:creationId xmlns:a16="http://schemas.microsoft.com/office/drawing/2014/main" id="{EB210DB1-CC43-4C4B-B5B2-33930D355A88}"/>
              </a:ext>
            </a:extLst>
          </p:cNvPr>
          <p:cNvSpPr txBox="1"/>
          <p:nvPr/>
        </p:nvSpPr>
        <p:spPr>
          <a:xfrm>
            <a:off x="-59552" y="434235"/>
            <a:ext cx="1648791"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sp>
        <p:nvSpPr>
          <p:cNvPr id="78" name="TextBox 77">
            <a:extLst>
              <a:ext uri="{FF2B5EF4-FFF2-40B4-BE49-F238E27FC236}">
                <a16:creationId xmlns:a16="http://schemas.microsoft.com/office/drawing/2014/main" id="{134B0485-93AA-41E9-955B-9CE5AFF9B937}"/>
              </a:ext>
            </a:extLst>
          </p:cNvPr>
          <p:cNvSpPr txBox="1"/>
          <p:nvPr/>
        </p:nvSpPr>
        <p:spPr>
          <a:xfrm>
            <a:off x="7711547" y="302197"/>
            <a:ext cx="3760040" cy="646331"/>
          </a:xfrm>
          <a:prstGeom prst="rect">
            <a:avLst/>
          </a:prstGeom>
          <a:solidFill>
            <a:srgbClr val="44546A"/>
          </a:solidFill>
          <a:ln>
            <a:solidFill>
              <a:schemeClr val="accent1">
                <a:shade val="95000"/>
                <a:satMod val="105000"/>
              </a:schemeClr>
            </a:solidFill>
            <a:prstDash val="soli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Segoi UI"/>
              </a:rPr>
              <a:t>LatentView’s Iterative Visualization Roadmap</a:t>
            </a:r>
            <a:endParaRPr kumimoji="0" lang="en-US" sz="2400" b="0" i="0" u="none" strike="noStrike" kern="1200" cap="none" spc="0" normalizeH="0" baseline="0" noProof="0" dirty="0">
              <a:ln>
                <a:noFill/>
              </a:ln>
              <a:solidFill>
                <a:prstClr val="white"/>
              </a:solidFill>
              <a:effectLst/>
              <a:uLnTx/>
              <a:uFillTx/>
              <a:latin typeface="Segoi UI"/>
            </a:endParaRPr>
          </a:p>
        </p:txBody>
      </p:sp>
      <p:sp>
        <p:nvSpPr>
          <p:cNvPr id="79" name="Rectangle 78">
            <a:extLst>
              <a:ext uri="{FF2B5EF4-FFF2-40B4-BE49-F238E27FC236}">
                <a16:creationId xmlns:a16="http://schemas.microsoft.com/office/drawing/2014/main" id="{FA7E6BF3-58A1-4F88-8C95-DE35E8DC2AA7}"/>
              </a:ext>
            </a:extLst>
          </p:cNvPr>
          <p:cNvSpPr/>
          <p:nvPr/>
        </p:nvSpPr>
        <p:spPr>
          <a:xfrm>
            <a:off x="-6381" y="1077427"/>
            <a:ext cx="1544397" cy="5784889"/>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4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9" grpId="0" animBg="1"/>
      <p:bldP spid="50" grpId="0" animBg="1"/>
      <p:bldP spid="51" grpId="0" animBg="1"/>
      <p:bldP spid="52" grpId="0" animBg="1"/>
      <p:bldP spid="53" grpId="0" animBg="1"/>
      <p:bldP spid="54" grpId="0"/>
      <p:bldP spid="55" grpId="0" animBg="1"/>
      <p:bldP spid="57" grpId="0" animBg="1"/>
      <p:bldP spid="59" grpId="0" animBg="1"/>
      <p:bldP spid="62" grpId="0" animBg="1"/>
      <p:bldP spid="67" grpId="0" animBg="1"/>
      <p:bldP spid="70" grpId="0" animBg="1"/>
      <p:bldP spid="71" grpId="0" animBg="1"/>
      <p:bldP spid="75" grpId="0"/>
      <p:bldP spid="76" grpId="0"/>
      <p:bldP spid="80" grpId="0"/>
      <p:bldP spid="84" grpId="0"/>
      <p:bldP spid="86" grpId="0"/>
      <p:bldP spid="7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pic>
        <p:nvPicPr>
          <p:cNvPr id="50" name="Picture 49">
            <a:extLst>
              <a:ext uri="{FF2B5EF4-FFF2-40B4-BE49-F238E27FC236}">
                <a16:creationId xmlns:a16="http://schemas.microsoft.com/office/drawing/2014/main" id="{3B696612-1A01-4BEF-A58B-85311F222B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3095" y="917306"/>
            <a:ext cx="548640" cy="548640"/>
          </a:xfrm>
          <a:prstGeom prst="rect">
            <a:avLst/>
          </a:prstGeom>
        </p:spPr>
      </p:pic>
      <p:pic>
        <p:nvPicPr>
          <p:cNvPr id="51" name="Picture 50">
            <a:extLst>
              <a:ext uri="{FF2B5EF4-FFF2-40B4-BE49-F238E27FC236}">
                <a16:creationId xmlns:a16="http://schemas.microsoft.com/office/drawing/2014/main" id="{11C94CB1-1048-47A7-B50E-3333E05CFF00}"/>
              </a:ext>
            </a:extLst>
          </p:cNvPr>
          <p:cNvPicPr>
            <a:picLocks noChangeAspect="1"/>
          </p:cNvPicPr>
          <p:nvPr/>
        </p:nvPicPr>
        <p:blipFill>
          <a:blip r:embed="rId5">
            <a:clrChange>
              <a:clrFrom>
                <a:srgbClr val="FFFFFF"/>
              </a:clrFrom>
              <a:clrTo>
                <a:srgbClr val="FFFFFF">
                  <a:alpha val="0"/>
                </a:srgbClr>
              </a:clrTo>
            </a:clrChange>
            <a:biLevel thresh="75000"/>
          </a:blip>
          <a:stretch>
            <a:fillRect/>
          </a:stretch>
        </p:blipFill>
        <p:spPr>
          <a:xfrm>
            <a:off x="4940125" y="917306"/>
            <a:ext cx="513168" cy="548640"/>
          </a:xfrm>
          <a:prstGeom prst="rect">
            <a:avLst/>
          </a:prstGeom>
        </p:spPr>
      </p:pic>
      <p:pic>
        <p:nvPicPr>
          <p:cNvPr id="52" name="Picture 51">
            <a:extLst>
              <a:ext uri="{FF2B5EF4-FFF2-40B4-BE49-F238E27FC236}">
                <a16:creationId xmlns:a16="http://schemas.microsoft.com/office/drawing/2014/main" id="{0AEFACC7-01A2-41EC-8CFC-C914AC8A81ED}"/>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554031" y="917306"/>
            <a:ext cx="548640" cy="548640"/>
          </a:xfrm>
          <a:prstGeom prst="rect">
            <a:avLst/>
          </a:prstGeom>
        </p:spPr>
      </p:pic>
      <p:pic>
        <p:nvPicPr>
          <p:cNvPr id="53" name="Picture 52">
            <a:extLst>
              <a:ext uri="{FF2B5EF4-FFF2-40B4-BE49-F238E27FC236}">
                <a16:creationId xmlns:a16="http://schemas.microsoft.com/office/drawing/2014/main" id="{A893B2DD-650F-4CD2-8F5B-6FAC912AA63D}"/>
              </a:ext>
            </a:extLst>
          </p:cNvPr>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8492322" y="917306"/>
            <a:ext cx="548640" cy="548640"/>
          </a:xfrm>
          <a:prstGeom prst="rect">
            <a:avLst/>
          </a:prstGeom>
        </p:spPr>
      </p:pic>
      <p:sp>
        <p:nvSpPr>
          <p:cNvPr id="54" name="TextBox 53">
            <a:extLst>
              <a:ext uri="{FF2B5EF4-FFF2-40B4-BE49-F238E27FC236}">
                <a16:creationId xmlns:a16="http://schemas.microsoft.com/office/drawing/2014/main" id="{7B4A8C71-A8DE-4B8D-9AC7-7C5827C10EB7}"/>
              </a:ext>
            </a:extLst>
          </p:cNvPr>
          <p:cNvSpPr txBox="1"/>
          <p:nvPr/>
        </p:nvSpPr>
        <p:spPr>
          <a:xfrm>
            <a:off x="2401511" y="1580560"/>
            <a:ext cx="853681"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Finance Data for Budget</a:t>
            </a:r>
          </a:p>
        </p:txBody>
      </p:sp>
      <p:sp>
        <p:nvSpPr>
          <p:cNvPr id="55" name="TextBox 54">
            <a:extLst>
              <a:ext uri="{FF2B5EF4-FFF2-40B4-BE49-F238E27FC236}">
                <a16:creationId xmlns:a16="http://schemas.microsoft.com/office/drawing/2014/main" id="{9001542E-B059-46AE-BAC5-BD9E08F95528}"/>
              </a:ext>
            </a:extLst>
          </p:cNvPr>
          <p:cNvSpPr txBox="1"/>
          <p:nvPr/>
        </p:nvSpPr>
        <p:spPr>
          <a:xfrm>
            <a:off x="3436219" y="1580560"/>
            <a:ext cx="107217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Territory summary</a:t>
            </a:r>
          </a:p>
        </p:txBody>
      </p:sp>
      <p:sp>
        <p:nvSpPr>
          <p:cNvPr id="56" name="TextBox 55">
            <a:extLst>
              <a:ext uri="{FF2B5EF4-FFF2-40B4-BE49-F238E27FC236}">
                <a16:creationId xmlns:a16="http://schemas.microsoft.com/office/drawing/2014/main" id="{A90297F6-3FE2-470C-B4A8-0ADCF4AF8660}"/>
              </a:ext>
            </a:extLst>
          </p:cNvPr>
          <p:cNvSpPr txBox="1"/>
          <p:nvPr/>
        </p:nvSpPr>
        <p:spPr>
          <a:xfrm>
            <a:off x="4660621" y="1580560"/>
            <a:ext cx="107217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categories</a:t>
            </a:r>
          </a:p>
        </p:txBody>
      </p:sp>
      <p:sp>
        <p:nvSpPr>
          <p:cNvPr id="57" name="TextBox 56">
            <a:extLst>
              <a:ext uri="{FF2B5EF4-FFF2-40B4-BE49-F238E27FC236}">
                <a16:creationId xmlns:a16="http://schemas.microsoft.com/office/drawing/2014/main" id="{6AA67155-4287-489F-9C2B-F650C2BF68AE}"/>
              </a:ext>
            </a:extLst>
          </p:cNvPr>
          <p:cNvSpPr txBox="1"/>
          <p:nvPr/>
        </p:nvSpPr>
        <p:spPr>
          <a:xfrm>
            <a:off x="6767415" y="1580560"/>
            <a:ext cx="13880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Category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P&amp;L</a:t>
            </a:r>
          </a:p>
        </p:txBody>
      </p:sp>
      <p:sp>
        <p:nvSpPr>
          <p:cNvPr id="58" name="TextBox 57">
            <a:extLst>
              <a:ext uri="{FF2B5EF4-FFF2-40B4-BE49-F238E27FC236}">
                <a16:creationId xmlns:a16="http://schemas.microsoft.com/office/drawing/2014/main" id="{D639F67C-3059-4D98-A08D-96E5CC93BE77}"/>
              </a:ext>
            </a:extLst>
          </p:cNvPr>
          <p:cNvSpPr txBox="1"/>
          <p:nvPr/>
        </p:nvSpPr>
        <p:spPr>
          <a:xfrm>
            <a:off x="8096804" y="1580560"/>
            <a:ext cx="133967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Customer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P&amp;L</a:t>
            </a:r>
          </a:p>
        </p:txBody>
      </p:sp>
      <p:sp>
        <p:nvSpPr>
          <p:cNvPr id="59" name="Rectangle 58">
            <a:extLst>
              <a:ext uri="{FF2B5EF4-FFF2-40B4-BE49-F238E27FC236}">
                <a16:creationId xmlns:a16="http://schemas.microsoft.com/office/drawing/2014/main" id="{278DE621-70F1-40AF-AF1C-D86B5D3DC435}"/>
              </a:ext>
            </a:extLst>
          </p:cNvPr>
          <p:cNvSpPr/>
          <p:nvPr/>
        </p:nvSpPr>
        <p:spPr>
          <a:xfrm>
            <a:off x="2349035" y="437906"/>
            <a:ext cx="134023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Sources</a:t>
            </a:r>
          </a:p>
        </p:txBody>
      </p:sp>
      <p:cxnSp>
        <p:nvCxnSpPr>
          <p:cNvPr id="60" name="Straight Connector 59">
            <a:extLst>
              <a:ext uri="{FF2B5EF4-FFF2-40B4-BE49-F238E27FC236}">
                <a16:creationId xmlns:a16="http://schemas.microsoft.com/office/drawing/2014/main" id="{9F299624-9AB3-4D19-926A-D0939D610732}"/>
              </a:ext>
            </a:extLst>
          </p:cNvPr>
          <p:cNvCxnSpPr/>
          <p:nvPr/>
        </p:nvCxnSpPr>
        <p:spPr>
          <a:xfrm>
            <a:off x="2284725" y="825305"/>
            <a:ext cx="7986095" cy="0"/>
          </a:xfrm>
          <a:prstGeom prst="line">
            <a:avLst/>
          </a:prstGeom>
          <a:noFill/>
          <a:ln w="19050" cap="flat" cmpd="sng" algn="ctr">
            <a:solidFill>
              <a:srgbClr val="394555"/>
            </a:solidFill>
            <a:prstDash val="solid"/>
            <a:miter lim="800000"/>
          </a:ln>
          <a:effectLst/>
        </p:spPr>
      </p:cxnSp>
      <p:pic>
        <p:nvPicPr>
          <p:cNvPr id="61"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192151" y="917306"/>
            <a:ext cx="460978" cy="46097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D639F67C-3059-4D98-A08D-96E5CC93BE77}"/>
              </a:ext>
            </a:extLst>
          </p:cNvPr>
          <p:cNvSpPr txBox="1"/>
          <p:nvPr/>
        </p:nvSpPr>
        <p:spPr>
          <a:xfrm>
            <a:off x="9449252" y="1580560"/>
            <a:ext cx="133967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Title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summary</a:t>
            </a:r>
          </a:p>
        </p:txBody>
      </p:sp>
      <p:pic>
        <p:nvPicPr>
          <p:cNvPr id="63" name="Picture 62"/>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9682125" y="917306"/>
            <a:ext cx="873928" cy="583347"/>
          </a:xfrm>
          <a:prstGeom prst="rect">
            <a:avLst/>
          </a:prstGeom>
        </p:spPr>
      </p:pic>
      <p:sp>
        <p:nvSpPr>
          <p:cNvPr id="64" name="Rectangle 63">
            <a:extLst>
              <a:ext uri="{FF2B5EF4-FFF2-40B4-BE49-F238E27FC236}">
                <a16:creationId xmlns:a16="http://schemas.microsoft.com/office/drawing/2014/main" id="{278DE621-70F1-40AF-AF1C-D86B5D3DC435}"/>
              </a:ext>
            </a:extLst>
          </p:cNvPr>
          <p:cNvSpPr/>
          <p:nvPr/>
        </p:nvSpPr>
        <p:spPr>
          <a:xfrm>
            <a:off x="2401511" y="2300045"/>
            <a:ext cx="181543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Key KPIs identified</a:t>
            </a:r>
          </a:p>
        </p:txBody>
      </p:sp>
      <p:cxnSp>
        <p:nvCxnSpPr>
          <p:cNvPr id="65" name="Straight Connector 64">
            <a:extLst>
              <a:ext uri="{FF2B5EF4-FFF2-40B4-BE49-F238E27FC236}">
                <a16:creationId xmlns:a16="http://schemas.microsoft.com/office/drawing/2014/main" id="{9F299624-9AB3-4D19-926A-D0939D610732}"/>
              </a:ext>
            </a:extLst>
          </p:cNvPr>
          <p:cNvCxnSpPr/>
          <p:nvPr/>
        </p:nvCxnSpPr>
        <p:spPr>
          <a:xfrm>
            <a:off x="2337186" y="2687444"/>
            <a:ext cx="7986095" cy="0"/>
          </a:xfrm>
          <a:prstGeom prst="line">
            <a:avLst/>
          </a:prstGeom>
          <a:noFill/>
          <a:ln w="19050" cap="flat" cmpd="sng" algn="ctr">
            <a:solidFill>
              <a:srgbClr val="394555"/>
            </a:solidFill>
            <a:prstDash val="solid"/>
            <a:miter lim="800000"/>
          </a:ln>
          <a:effectLst/>
        </p:spPr>
      </p:cxnSp>
      <p:sp>
        <p:nvSpPr>
          <p:cNvPr id="66" name="Rectangle 65"/>
          <p:cNvSpPr/>
          <p:nvPr/>
        </p:nvSpPr>
        <p:spPr>
          <a:xfrm>
            <a:off x="2240333" y="2732457"/>
            <a:ext cx="849653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Process of identifying key KPIs involved understanding the business and the huge amount of data amounting to volumes more than 1TB across the world performance of all current titles, catalog titles and TV shows across 5 years. Following this and key discussions with business users, the key KPIs identified -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A90297F6-3FE2-470C-B4A8-0ADCF4AF8660}"/>
              </a:ext>
            </a:extLst>
          </p:cNvPr>
          <p:cNvSpPr txBox="1"/>
          <p:nvPr/>
        </p:nvSpPr>
        <p:spPr>
          <a:xfrm>
            <a:off x="5751849" y="1580560"/>
            <a:ext cx="107217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Operation models</a:t>
            </a:r>
          </a:p>
        </p:txBody>
      </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98142" y="914289"/>
            <a:ext cx="477651" cy="436254"/>
          </a:xfrm>
          <a:prstGeom prst="rect">
            <a:avLst/>
          </a:prstGeom>
        </p:spPr>
      </p:pic>
      <p:grpSp>
        <p:nvGrpSpPr>
          <p:cNvPr id="3" name="Group 2"/>
          <p:cNvGrpSpPr/>
          <p:nvPr/>
        </p:nvGrpSpPr>
        <p:grpSpPr>
          <a:xfrm>
            <a:off x="3512918" y="3635291"/>
            <a:ext cx="1038172" cy="518477"/>
            <a:chOff x="2664083" y="3977639"/>
            <a:chExt cx="1038172" cy="518477"/>
          </a:xfrm>
        </p:grpSpPr>
        <p:sp>
          <p:nvSpPr>
            <p:cNvPr id="70" name="TextBox 69">
              <a:extLst>
                <a:ext uri="{FF2B5EF4-FFF2-40B4-BE49-F238E27FC236}">
                  <a16:creationId xmlns:a16="http://schemas.microsoft.com/office/drawing/2014/main" id="{9001542E-B059-46AE-BAC5-BD9E08F95528}"/>
                </a:ext>
              </a:extLst>
            </p:cNvPr>
            <p:cNvSpPr txBox="1"/>
            <p:nvPr/>
          </p:nvSpPr>
          <p:spPr>
            <a:xfrm>
              <a:off x="2705661" y="4093658"/>
              <a:ext cx="97470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Gross Profit</a:t>
              </a:r>
            </a:p>
          </p:txBody>
        </p:sp>
        <p:sp>
          <p:nvSpPr>
            <p:cNvPr id="75" name="Rectangle 74"/>
            <p:cNvSpPr/>
            <p:nvPr/>
          </p:nvSpPr>
          <p:spPr>
            <a:xfrm>
              <a:off x="2664083" y="3977639"/>
              <a:ext cx="1038172" cy="5184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 name="Group 3"/>
          <p:cNvGrpSpPr/>
          <p:nvPr/>
        </p:nvGrpSpPr>
        <p:grpSpPr>
          <a:xfrm>
            <a:off x="4686609" y="3635291"/>
            <a:ext cx="1038172" cy="542545"/>
            <a:chOff x="3816922" y="3974659"/>
            <a:chExt cx="1038172" cy="542545"/>
          </a:xfrm>
        </p:grpSpPr>
        <p:sp>
          <p:nvSpPr>
            <p:cNvPr id="71" name="TextBox 70">
              <a:extLst>
                <a:ext uri="{FF2B5EF4-FFF2-40B4-BE49-F238E27FC236}">
                  <a16:creationId xmlns:a16="http://schemas.microsoft.com/office/drawing/2014/main" id="{9001542E-B059-46AE-BAC5-BD9E08F95528}"/>
                </a:ext>
              </a:extLst>
            </p:cNvPr>
            <p:cNvSpPr txBox="1"/>
            <p:nvPr/>
          </p:nvSpPr>
          <p:spPr>
            <a:xfrm>
              <a:off x="3895863" y="4034791"/>
              <a:ext cx="88609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Gross Profit%</a:t>
              </a:r>
            </a:p>
          </p:txBody>
        </p:sp>
        <p:sp>
          <p:nvSpPr>
            <p:cNvPr id="76" name="Rectangle 75"/>
            <p:cNvSpPr/>
            <p:nvPr/>
          </p:nvSpPr>
          <p:spPr>
            <a:xfrm>
              <a:off x="3816922" y="3974659"/>
              <a:ext cx="1038172" cy="5425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 name="Group 4"/>
          <p:cNvGrpSpPr/>
          <p:nvPr/>
        </p:nvGrpSpPr>
        <p:grpSpPr>
          <a:xfrm>
            <a:off x="5860300" y="3635291"/>
            <a:ext cx="1038172" cy="518477"/>
            <a:chOff x="4918412" y="3977639"/>
            <a:chExt cx="1038172" cy="518477"/>
          </a:xfrm>
        </p:grpSpPr>
        <p:sp>
          <p:nvSpPr>
            <p:cNvPr id="72" name="TextBox 71">
              <a:extLst>
                <a:ext uri="{FF2B5EF4-FFF2-40B4-BE49-F238E27FC236}">
                  <a16:creationId xmlns:a16="http://schemas.microsoft.com/office/drawing/2014/main" id="{9001542E-B059-46AE-BAC5-BD9E08F95528}"/>
                </a:ext>
              </a:extLst>
            </p:cNvPr>
            <p:cNvSpPr txBox="1"/>
            <p:nvPr/>
          </p:nvSpPr>
          <p:spPr>
            <a:xfrm>
              <a:off x="5022416" y="4093658"/>
              <a:ext cx="80554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Revenue</a:t>
              </a:r>
            </a:p>
          </p:txBody>
        </p:sp>
        <p:sp>
          <p:nvSpPr>
            <p:cNvPr id="77" name="Rectangle 76"/>
            <p:cNvSpPr/>
            <p:nvPr/>
          </p:nvSpPr>
          <p:spPr>
            <a:xfrm>
              <a:off x="4918412" y="3977639"/>
              <a:ext cx="1038172" cy="5184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p:cNvGrpSpPr/>
          <p:nvPr/>
        </p:nvGrpSpPr>
        <p:grpSpPr>
          <a:xfrm>
            <a:off x="7033991" y="3635291"/>
            <a:ext cx="1064888" cy="518477"/>
            <a:chOff x="6085726" y="3977639"/>
            <a:chExt cx="1064888" cy="518477"/>
          </a:xfrm>
        </p:grpSpPr>
        <p:sp>
          <p:nvSpPr>
            <p:cNvPr id="73" name="TextBox 72">
              <a:extLst>
                <a:ext uri="{FF2B5EF4-FFF2-40B4-BE49-F238E27FC236}">
                  <a16:creationId xmlns:a16="http://schemas.microsoft.com/office/drawing/2014/main" id="{9001542E-B059-46AE-BAC5-BD9E08F95528}"/>
                </a:ext>
              </a:extLst>
            </p:cNvPr>
            <p:cNvSpPr txBox="1"/>
            <p:nvPr/>
          </p:nvSpPr>
          <p:spPr>
            <a:xfrm>
              <a:off x="6175909" y="4036506"/>
              <a:ext cx="97470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Cost of Goods sold</a:t>
              </a:r>
            </a:p>
          </p:txBody>
        </p:sp>
        <p:sp>
          <p:nvSpPr>
            <p:cNvPr id="78" name="Rectangle 77"/>
            <p:cNvSpPr/>
            <p:nvPr/>
          </p:nvSpPr>
          <p:spPr>
            <a:xfrm>
              <a:off x="6085726" y="3977639"/>
              <a:ext cx="1038172" cy="5184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6"/>
          <p:cNvGrpSpPr/>
          <p:nvPr/>
        </p:nvGrpSpPr>
        <p:grpSpPr>
          <a:xfrm>
            <a:off x="8234398" y="3635291"/>
            <a:ext cx="1038172" cy="518477"/>
            <a:chOff x="7253040" y="3977639"/>
            <a:chExt cx="1038172" cy="518477"/>
          </a:xfrm>
        </p:grpSpPr>
        <p:sp>
          <p:nvSpPr>
            <p:cNvPr id="74" name="TextBox 73">
              <a:extLst>
                <a:ext uri="{FF2B5EF4-FFF2-40B4-BE49-F238E27FC236}">
                  <a16:creationId xmlns:a16="http://schemas.microsoft.com/office/drawing/2014/main" id="{9001542E-B059-46AE-BAC5-BD9E08F95528}"/>
                </a:ext>
              </a:extLst>
            </p:cNvPr>
            <p:cNvSpPr txBox="1"/>
            <p:nvPr/>
          </p:nvSpPr>
          <p:spPr>
            <a:xfrm>
              <a:off x="7411764" y="4093658"/>
              <a:ext cx="73231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Budget</a:t>
              </a:r>
            </a:p>
          </p:txBody>
        </p:sp>
        <p:sp>
          <p:nvSpPr>
            <p:cNvPr id="80" name="Rectangle 79"/>
            <p:cNvSpPr/>
            <p:nvPr/>
          </p:nvSpPr>
          <p:spPr>
            <a:xfrm>
              <a:off x="7253040" y="3977639"/>
              <a:ext cx="1038172" cy="5184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278DE621-70F1-40AF-AF1C-D86B5D3DC435}"/>
              </a:ext>
            </a:extLst>
          </p:cNvPr>
          <p:cNvSpPr/>
          <p:nvPr/>
        </p:nvSpPr>
        <p:spPr>
          <a:xfrm>
            <a:off x="2431059" y="4400825"/>
            <a:ext cx="102143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44546A">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Dimensions</a:t>
            </a:r>
          </a:p>
        </p:txBody>
      </p:sp>
      <p:sp>
        <p:nvSpPr>
          <p:cNvPr id="82" name="TextBox 81">
            <a:extLst>
              <a:ext uri="{FF2B5EF4-FFF2-40B4-BE49-F238E27FC236}">
                <a16:creationId xmlns:a16="http://schemas.microsoft.com/office/drawing/2014/main" id="{9001542E-B059-46AE-BAC5-BD9E08F95528}"/>
              </a:ext>
            </a:extLst>
          </p:cNvPr>
          <p:cNvSpPr txBox="1"/>
          <p:nvPr/>
        </p:nvSpPr>
        <p:spPr>
          <a:xfrm>
            <a:off x="3362881" y="4424626"/>
            <a:ext cx="1072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Geography</a:t>
            </a:r>
          </a:p>
        </p:txBody>
      </p:sp>
      <p:sp>
        <p:nvSpPr>
          <p:cNvPr id="84" name="TextBox 83">
            <a:extLst>
              <a:ext uri="{FF2B5EF4-FFF2-40B4-BE49-F238E27FC236}">
                <a16:creationId xmlns:a16="http://schemas.microsoft.com/office/drawing/2014/main" id="{9001542E-B059-46AE-BAC5-BD9E08F95528}"/>
              </a:ext>
            </a:extLst>
          </p:cNvPr>
          <p:cNvSpPr txBox="1"/>
          <p:nvPr/>
        </p:nvSpPr>
        <p:spPr>
          <a:xfrm>
            <a:off x="4656877" y="4352453"/>
            <a:ext cx="107217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Category</a:t>
            </a:r>
          </a:p>
        </p:txBody>
      </p:sp>
      <p:sp>
        <p:nvSpPr>
          <p:cNvPr id="85" name="TextBox 84">
            <a:extLst>
              <a:ext uri="{FF2B5EF4-FFF2-40B4-BE49-F238E27FC236}">
                <a16:creationId xmlns:a16="http://schemas.microsoft.com/office/drawing/2014/main" id="{9001542E-B059-46AE-BAC5-BD9E08F95528}"/>
              </a:ext>
            </a:extLst>
          </p:cNvPr>
          <p:cNvSpPr txBox="1"/>
          <p:nvPr/>
        </p:nvSpPr>
        <p:spPr>
          <a:xfrm>
            <a:off x="5771802" y="4341731"/>
            <a:ext cx="107217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Business Platform</a:t>
            </a:r>
          </a:p>
        </p:txBody>
      </p:sp>
      <p:sp>
        <p:nvSpPr>
          <p:cNvPr id="86" name="TextBox 85">
            <a:extLst>
              <a:ext uri="{FF2B5EF4-FFF2-40B4-BE49-F238E27FC236}">
                <a16:creationId xmlns:a16="http://schemas.microsoft.com/office/drawing/2014/main" id="{9001542E-B059-46AE-BAC5-BD9E08F95528}"/>
              </a:ext>
            </a:extLst>
          </p:cNvPr>
          <p:cNvSpPr txBox="1"/>
          <p:nvPr/>
        </p:nvSpPr>
        <p:spPr>
          <a:xfrm>
            <a:off x="7132602" y="4417926"/>
            <a:ext cx="73231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Time</a:t>
            </a:r>
          </a:p>
        </p:txBody>
      </p:sp>
      <p:sp>
        <p:nvSpPr>
          <p:cNvPr id="87" name="TextBox 86">
            <a:extLst>
              <a:ext uri="{FF2B5EF4-FFF2-40B4-BE49-F238E27FC236}">
                <a16:creationId xmlns:a16="http://schemas.microsoft.com/office/drawing/2014/main" id="{9001542E-B059-46AE-BAC5-BD9E08F95528}"/>
              </a:ext>
            </a:extLst>
          </p:cNvPr>
          <p:cNvSpPr txBox="1"/>
          <p:nvPr/>
        </p:nvSpPr>
        <p:spPr>
          <a:xfrm>
            <a:off x="8153536" y="4410477"/>
            <a:ext cx="111565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Media Format</a:t>
            </a:r>
          </a:p>
        </p:txBody>
      </p:sp>
      <p:sp>
        <p:nvSpPr>
          <p:cNvPr id="88" name="Rectangle 87">
            <a:extLst>
              <a:ext uri="{FF2B5EF4-FFF2-40B4-BE49-F238E27FC236}">
                <a16:creationId xmlns:a16="http://schemas.microsoft.com/office/drawing/2014/main" id="{278DE621-70F1-40AF-AF1C-D86B5D3DC435}"/>
              </a:ext>
            </a:extLst>
          </p:cNvPr>
          <p:cNvSpPr/>
          <p:nvPr/>
        </p:nvSpPr>
        <p:spPr>
          <a:xfrm>
            <a:off x="2240333" y="4913299"/>
            <a:ext cx="306000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44546A">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Key Issues identified with existing KPIs</a:t>
            </a:r>
          </a:p>
        </p:txBody>
      </p:sp>
      <p:sp>
        <p:nvSpPr>
          <p:cNvPr id="89" name="Rectangle 88"/>
          <p:cNvSpPr/>
          <p:nvPr/>
        </p:nvSpPr>
        <p:spPr>
          <a:xfrm>
            <a:off x="2240333" y="5234920"/>
            <a:ext cx="8945827" cy="116955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Combination of dimensions and measures to measure business performance was chosen on Adhoc basis.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Different  business users were using different combinations of dimensions and measures without any standardization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Certain KPIs lacked granularity. Hence Cost of Goods was modified with breakdown of costs – Marketing costs, Product costs, Distribution costs etc.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p:cNvGrpSpPr/>
          <p:nvPr/>
        </p:nvGrpSpPr>
        <p:grpSpPr>
          <a:xfrm>
            <a:off x="9408087" y="3635291"/>
            <a:ext cx="1046236" cy="518477"/>
            <a:chOff x="8559252" y="3974659"/>
            <a:chExt cx="1046236" cy="518477"/>
          </a:xfrm>
        </p:grpSpPr>
        <p:sp>
          <p:nvSpPr>
            <p:cNvPr id="90" name="Rectangle 89"/>
            <p:cNvSpPr/>
            <p:nvPr/>
          </p:nvSpPr>
          <p:spPr>
            <a:xfrm>
              <a:off x="8559252" y="3974659"/>
              <a:ext cx="1038172" cy="5184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9001542E-B059-46AE-BAC5-BD9E08F95528}"/>
                </a:ext>
              </a:extLst>
            </p:cNvPr>
            <p:cNvSpPr txBox="1"/>
            <p:nvPr/>
          </p:nvSpPr>
          <p:spPr>
            <a:xfrm>
              <a:off x="8630783" y="4103092"/>
              <a:ext cx="97470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Forecast</a:t>
              </a:r>
            </a:p>
          </p:txBody>
        </p:sp>
      </p:grpSp>
      <p:sp>
        <p:nvSpPr>
          <p:cNvPr id="95" name="Rectangle 94">
            <a:extLst>
              <a:ext uri="{FF2B5EF4-FFF2-40B4-BE49-F238E27FC236}">
                <a16:creationId xmlns:a16="http://schemas.microsoft.com/office/drawing/2014/main" id="{278DE621-70F1-40AF-AF1C-D86B5D3DC435}"/>
              </a:ext>
            </a:extLst>
          </p:cNvPr>
          <p:cNvSpPr/>
          <p:nvPr/>
        </p:nvSpPr>
        <p:spPr>
          <a:xfrm>
            <a:off x="2426248" y="3738235"/>
            <a:ext cx="85401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44546A">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Measures</a:t>
            </a:r>
          </a:p>
        </p:txBody>
      </p:sp>
      <p:grpSp>
        <p:nvGrpSpPr>
          <p:cNvPr id="119" name="Group 118"/>
          <p:cNvGrpSpPr/>
          <p:nvPr/>
        </p:nvGrpSpPr>
        <p:grpSpPr>
          <a:xfrm>
            <a:off x="-211943" y="-10748"/>
            <a:ext cx="1902355" cy="6942170"/>
            <a:chOff x="-211943" y="-10748"/>
            <a:chExt cx="1902355" cy="6942170"/>
          </a:xfrm>
        </p:grpSpPr>
        <p:grpSp>
          <p:nvGrpSpPr>
            <p:cNvPr id="120" name="Group 119"/>
            <p:cNvGrpSpPr/>
            <p:nvPr/>
          </p:nvGrpSpPr>
          <p:grpSpPr>
            <a:xfrm>
              <a:off x="-211943" y="-10748"/>
              <a:ext cx="1902355" cy="6942170"/>
              <a:chOff x="-211943" y="-10748"/>
              <a:chExt cx="1902355" cy="6942170"/>
            </a:xfrm>
          </p:grpSpPr>
          <p:sp>
            <p:nvSpPr>
              <p:cNvPr id="122" name="Isosceles Triangle 121"/>
              <p:cNvSpPr/>
              <p:nvPr/>
            </p:nvSpPr>
            <p:spPr>
              <a:xfrm rot="5400000">
                <a:off x="1319645" y="1604176"/>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bwMode="auto">
              <a:xfrm>
                <a:off x="-11836" y="3420038"/>
                <a:ext cx="1535838" cy="1143000"/>
              </a:xfrm>
              <a:prstGeom prst="rect">
                <a:avLst/>
              </a:prstGeom>
              <a:solidFill>
                <a:srgbClr val="8497B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0" descr="Image result for business drivers icon"/>
              <p:cNvPicPr>
                <a:picLocks noChangeAspect="1" noChangeArrowheads="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sp>
            <p:nvSpPr>
              <p:cNvPr id="126" name="Rectangle 125"/>
              <p:cNvSpPr/>
              <p:nvPr/>
            </p:nvSpPr>
            <p:spPr bwMode="auto">
              <a:xfrm>
                <a:off x="-11836" y="2287796"/>
                <a:ext cx="1535838"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1838" y="1039236"/>
                <a:ext cx="1549854"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TextBox 127"/>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129" name="Rectangle 128"/>
              <p:cNvSpPr/>
              <p:nvPr/>
            </p:nvSpPr>
            <p:spPr bwMode="auto">
              <a:xfrm>
                <a:off x="-11836" y="4455174"/>
                <a:ext cx="1535838"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132" name="TextBox 131"/>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133" name="Picture 12" descr="Related image"/>
              <p:cNvPicPr>
                <a:picLocks noChangeAspect="1" noChangeArrowheads="1"/>
              </p:cNvPicPr>
              <p:nvPr/>
            </p:nvPicPr>
            <p:blipFill>
              <a:blip r:embed="rId12"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4" descr="Image result for data understanding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638" y="1108563"/>
                <a:ext cx="506887" cy="50688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6" descr="Image result for data consolidation icon"/>
              <p:cNvPicPr>
                <a:picLocks noChangeAspect="1" noChangeArrowheads="1"/>
              </p:cNvPicPr>
              <p:nvPr/>
            </p:nvPicPr>
            <p:blipFill>
              <a:blip r:embed="rId14" cstate="print">
                <a:duotone>
                  <a:schemeClr val="accent2">
                    <a:shade val="45000"/>
                    <a:satMod val="135000"/>
                  </a:schemeClr>
                  <a:prstClr val="white"/>
                </a:duotone>
                <a:extLst>
                  <a:ext uri="{BEBA8EAE-BF5A-486C-A8C5-ECC9F3942E4B}">
                    <a14:imgProps xmlns:a14="http://schemas.microsoft.com/office/drawing/2010/main">
                      <a14:imgLayer r:embed="rId1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Image result for dashboard icon"/>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138" name="Rectangle 137"/>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0" name="Picture 8" descr="Image result for current state assessment icon"/>
              <p:cNvPicPr>
                <a:picLocks noChangeAspect="1" noChangeArrowheads="1"/>
              </p:cNvPicPr>
              <p:nvPr/>
            </p:nvPicPr>
            <p:blipFill>
              <a:blip r:embed="rId17"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Rectangle 120"/>
            <p:cNvSpPr/>
            <p:nvPr/>
          </p:nvSpPr>
          <p:spPr>
            <a:xfrm>
              <a:off x="-6381" y="2287796"/>
              <a:ext cx="1544397" cy="4574520"/>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2" name="TextBox 141"/>
          <p:cNvSpPr txBox="1"/>
          <p:nvPr/>
        </p:nvSpPr>
        <p:spPr>
          <a:xfrm>
            <a:off x="-248878" y="1459892"/>
            <a:ext cx="2023932"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understanding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 KPI Identification</a:t>
            </a:r>
          </a:p>
        </p:txBody>
      </p:sp>
      <p:sp>
        <p:nvSpPr>
          <p:cNvPr id="79" name="TextBox 78">
            <a:extLst>
              <a:ext uri="{FF2B5EF4-FFF2-40B4-BE49-F238E27FC236}">
                <a16:creationId xmlns:a16="http://schemas.microsoft.com/office/drawing/2014/main" id="{B44F1020-853C-4374-B155-8A6E3E86A6CF}"/>
              </a:ext>
            </a:extLst>
          </p:cNvPr>
          <p:cNvSpPr txBox="1"/>
          <p:nvPr/>
        </p:nvSpPr>
        <p:spPr>
          <a:xfrm>
            <a:off x="-59552" y="434235"/>
            <a:ext cx="1648791"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sp>
        <p:nvSpPr>
          <p:cNvPr id="83" name="Rectangle 82">
            <a:extLst>
              <a:ext uri="{FF2B5EF4-FFF2-40B4-BE49-F238E27FC236}">
                <a16:creationId xmlns:a16="http://schemas.microsoft.com/office/drawing/2014/main" id="{DB1ABF29-30A1-4661-A5DF-3733E32AC924}"/>
              </a:ext>
            </a:extLst>
          </p:cNvPr>
          <p:cNvSpPr/>
          <p:nvPr/>
        </p:nvSpPr>
        <p:spPr>
          <a:xfrm>
            <a:off x="-6381" y="-17786"/>
            <a:ext cx="1544397" cy="1097519"/>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8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2" grpId="0"/>
      <p:bldP spid="64" grpId="0"/>
      <p:bldP spid="66" grpId="0"/>
      <p:bldP spid="67" grpId="0"/>
      <p:bldP spid="81" grpId="0"/>
      <p:bldP spid="82" grpId="0"/>
      <p:bldP spid="84" grpId="0"/>
      <p:bldP spid="85" grpId="0"/>
      <p:bldP spid="86" grpId="0"/>
      <p:bldP spid="87" grpId="0"/>
      <p:bldP spid="88" grpId="0"/>
      <p:bldP spid="89" grpId="0"/>
      <p:bldP spid="9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103" name="Rectangle 102"/>
          <p:cNvSpPr/>
          <p:nvPr/>
        </p:nvSpPr>
        <p:spPr>
          <a:xfrm>
            <a:off x="8169784" y="468562"/>
            <a:ext cx="3340844" cy="4618121"/>
          </a:xfrm>
          <a:prstGeom prst="rect">
            <a:avLst/>
          </a:prstGeom>
          <a:solidFill>
            <a:schemeClr val="bg1"/>
          </a:solidFill>
          <a:ln w="3175">
            <a:solidFill>
              <a:schemeClr val="bg1"/>
            </a:solidFill>
          </a:ln>
          <a:effectLst>
            <a:outerShdw blurRad="63500" sx="102000" sy="102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Right Arrow Callout 113"/>
          <p:cNvSpPr/>
          <p:nvPr/>
        </p:nvSpPr>
        <p:spPr>
          <a:xfrm rot="5400000">
            <a:off x="4642631" y="-387870"/>
            <a:ext cx="717486" cy="4636764"/>
          </a:xfrm>
          <a:prstGeom prst="right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itchFamily="34" charset="0"/>
                <a:ea typeface="+mn-ea"/>
                <a:cs typeface="+mn-cs"/>
              </a:rPr>
              <a:t>Data Integration Layer</a:t>
            </a:r>
          </a:p>
        </p:txBody>
      </p:sp>
      <p:sp>
        <p:nvSpPr>
          <p:cNvPr id="120" name="TextBox 119"/>
          <p:cNvSpPr txBox="1"/>
          <p:nvPr/>
        </p:nvSpPr>
        <p:spPr>
          <a:xfrm>
            <a:off x="2691669" y="4309464"/>
            <a:ext cx="4661030" cy="307777"/>
          </a:xfrm>
          <a:prstGeom prst="rect">
            <a:avLst/>
          </a:prstGeom>
          <a:solidFill>
            <a:schemeClr val="accent3">
              <a:lumMod val="20000"/>
              <a:lumOff val="8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Segoe UI" panose="020B0502040204020203" pitchFamily="34" charset="0"/>
                <a:cs typeface="Segoe UI" panose="020B0502040204020203" pitchFamily="34" charset="0"/>
              </a:rPr>
              <a:t>Reporting Schema Creation</a:t>
            </a:r>
          </a:p>
        </p:txBody>
      </p:sp>
      <p:sp>
        <p:nvSpPr>
          <p:cNvPr id="127" name="TextBox 126"/>
          <p:cNvSpPr txBox="1"/>
          <p:nvPr/>
        </p:nvSpPr>
        <p:spPr>
          <a:xfrm>
            <a:off x="2691669" y="5070912"/>
            <a:ext cx="4661030" cy="307777"/>
          </a:xfrm>
          <a:prstGeom prst="rect">
            <a:avLst/>
          </a:prstGeom>
          <a:solidFill>
            <a:schemeClr val="accent3">
              <a:lumMod val="20000"/>
              <a:lumOff val="8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Segoe UI" panose="020B0502040204020203" pitchFamily="34" charset="0"/>
                <a:cs typeface="Segoe UI" panose="020B0502040204020203" pitchFamily="34" charset="0"/>
              </a:rPr>
              <a:t>Data Mart</a:t>
            </a:r>
          </a:p>
        </p:txBody>
      </p:sp>
      <p:sp>
        <p:nvSpPr>
          <p:cNvPr id="129" name="Down Arrow 128"/>
          <p:cNvSpPr/>
          <p:nvPr/>
        </p:nvSpPr>
        <p:spPr>
          <a:xfrm>
            <a:off x="4915007" y="4748494"/>
            <a:ext cx="220116" cy="2277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pitchFamily="34" charset="0"/>
              <a:ea typeface="+mn-ea"/>
              <a:cs typeface="+mn-cs"/>
            </a:endParaRPr>
          </a:p>
        </p:txBody>
      </p:sp>
      <p:sp>
        <p:nvSpPr>
          <p:cNvPr id="131" name="TextBox 130"/>
          <p:cNvSpPr txBox="1"/>
          <p:nvPr/>
        </p:nvSpPr>
        <p:spPr>
          <a:xfrm rot="5400000">
            <a:off x="4822128" y="4808376"/>
            <a:ext cx="400110" cy="2521635"/>
          </a:xfrm>
          <a:prstGeom prst="rect">
            <a:avLst/>
          </a:prstGeom>
          <a:solidFill>
            <a:schemeClr val="bg1"/>
          </a:solidFill>
          <a:ln>
            <a:solidFill>
              <a:schemeClr val="accent1">
                <a:shade val="50000"/>
              </a:schemeClr>
            </a:solidFill>
            <a:prstDash val="dash"/>
          </a:ln>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Tableau Dashboard</a:t>
            </a:r>
          </a:p>
        </p:txBody>
      </p:sp>
      <p:cxnSp>
        <p:nvCxnSpPr>
          <p:cNvPr id="132" name="Straight Arrow Connector 131"/>
          <p:cNvCxnSpPr>
            <a:stCxn id="127" idx="2"/>
            <a:endCxn id="131" idx="1"/>
          </p:cNvCxnSpPr>
          <p:nvPr/>
        </p:nvCxnSpPr>
        <p:spPr>
          <a:xfrm flipH="1">
            <a:off x="5022183" y="5378689"/>
            <a:ext cx="1" cy="490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rot="5400000">
            <a:off x="8539344" y="5050902"/>
            <a:ext cx="615553" cy="2036581"/>
          </a:xfrm>
          <a:prstGeom prst="rect">
            <a:avLst/>
          </a:prstGeom>
          <a:solidFill>
            <a:schemeClr val="bg1"/>
          </a:solidFill>
          <a:ln>
            <a:solidFill>
              <a:schemeClr val="accent1">
                <a:shade val="50000"/>
              </a:schemeClr>
            </a:solidFill>
            <a:prstDash val="dash"/>
          </a:ln>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Measure &amp; Compare Performance</a:t>
            </a:r>
          </a:p>
        </p:txBody>
      </p:sp>
      <p:sp>
        <p:nvSpPr>
          <p:cNvPr id="135" name="TextBox 134"/>
          <p:cNvSpPr txBox="1"/>
          <p:nvPr/>
        </p:nvSpPr>
        <p:spPr>
          <a:xfrm>
            <a:off x="8730838" y="699241"/>
            <a:ext cx="2632167" cy="461665"/>
          </a:xfrm>
          <a:prstGeom prst="rect">
            <a:avLst/>
          </a:prstGeom>
          <a:noFill/>
          <a:ln>
            <a:noFill/>
            <a:prstDash val="dash"/>
          </a:ln>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Integrate the data into one schema from various sources </a:t>
            </a:r>
          </a:p>
        </p:txBody>
      </p:sp>
      <p:sp>
        <p:nvSpPr>
          <p:cNvPr id="136" name="TextBox 135"/>
          <p:cNvSpPr txBox="1"/>
          <p:nvPr/>
        </p:nvSpPr>
        <p:spPr>
          <a:xfrm>
            <a:off x="8730838" y="1262398"/>
            <a:ext cx="2621351" cy="461665"/>
          </a:xfrm>
          <a:prstGeom prst="rect">
            <a:avLst/>
          </a:prstGeom>
          <a:noFill/>
          <a:ln>
            <a:noFill/>
            <a:prstDash val="dash"/>
          </a:ln>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Segoe UI" panose="020B0502040204020203" pitchFamily="34" charset="0"/>
                <a:cs typeface="Segoe UI" panose="020B0502040204020203" pitchFamily="34" charset="0"/>
              </a:rPr>
              <a:t>Text sources are loaded into Teradata</a:t>
            </a:r>
          </a:p>
        </p:txBody>
      </p:sp>
      <p:sp>
        <p:nvSpPr>
          <p:cNvPr id="137" name="TextBox 136"/>
          <p:cNvSpPr txBox="1"/>
          <p:nvPr/>
        </p:nvSpPr>
        <p:spPr>
          <a:xfrm>
            <a:off x="8730838" y="1858245"/>
            <a:ext cx="2602663" cy="646331"/>
          </a:xfrm>
          <a:prstGeom prst="rect">
            <a:avLst/>
          </a:prstGeom>
          <a:noFill/>
          <a:ln>
            <a:noFill/>
            <a:prstDash val="dash"/>
          </a:ln>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Data marts are built on Teradata DB based on the finalized wireframes </a:t>
            </a:r>
          </a:p>
        </p:txBody>
      </p:sp>
      <p:sp>
        <p:nvSpPr>
          <p:cNvPr id="139" name="TextBox 138"/>
          <p:cNvSpPr txBox="1"/>
          <p:nvPr/>
        </p:nvSpPr>
        <p:spPr>
          <a:xfrm>
            <a:off x="8730838" y="2607106"/>
            <a:ext cx="2613481" cy="646331"/>
          </a:xfrm>
          <a:prstGeom prst="rect">
            <a:avLst/>
          </a:prstGeom>
          <a:noFill/>
          <a:ln>
            <a:noFill/>
            <a:prstDash val="dash"/>
          </a:ln>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Build Tableau dashboards and connect Tableau report to Teradata database</a:t>
            </a:r>
          </a:p>
        </p:txBody>
      </p:sp>
      <p:pic>
        <p:nvPicPr>
          <p:cNvPr id="148" name="Picture 147"/>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207926" y="1272154"/>
            <a:ext cx="530424" cy="382023"/>
          </a:xfrm>
          <a:prstGeom prst="rect">
            <a:avLst/>
          </a:prstGeom>
        </p:spPr>
      </p:pic>
      <p:sp>
        <p:nvSpPr>
          <p:cNvPr id="151" name="TextBox 150"/>
          <p:cNvSpPr txBox="1"/>
          <p:nvPr/>
        </p:nvSpPr>
        <p:spPr>
          <a:xfrm>
            <a:off x="6565196" y="6059741"/>
            <a:ext cx="8763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Feedback</a:t>
            </a:r>
          </a:p>
        </p:txBody>
      </p:sp>
      <p:sp>
        <p:nvSpPr>
          <p:cNvPr id="152" name="TextBox 151"/>
          <p:cNvSpPr txBox="1"/>
          <p:nvPr/>
        </p:nvSpPr>
        <p:spPr>
          <a:xfrm>
            <a:off x="3370495" y="810916"/>
            <a:ext cx="7656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2847A">
                    <a:lumMod val="50000"/>
                  </a:srgbClr>
                </a:solidFill>
                <a:effectLst/>
                <a:uLnTx/>
                <a:uFillTx/>
                <a:latin typeface="Segoe UI Light" pitchFamily="34" charset="0"/>
                <a:ea typeface="+mn-ea"/>
                <a:cs typeface="Segoe UI Light" panose="020B0502040204020203" pitchFamily="34" charset="0"/>
              </a:rPr>
              <a:t>Finance/ Opex Costs</a:t>
            </a:r>
          </a:p>
        </p:txBody>
      </p:sp>
      <p:sp>
        <p:nvSpPr>
          <p:cNvPr id="153" name="TextBox 152"/>
          <p:cNvSpPr txBox="1"/>
          <p:nvPr/>
        </p:nvSpPr>
        <p:spPr>
          <a:xfrm>
            <a:off x="4187571" y="823418"/>
            <a:ext cx="86863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2847A">
                    <a:lumMod val="50000"/>
                  </a:srgbClr>
                </a:solidFill>
                <a:effectLst/>
                <a:uLnTx/>
                <a:uFillTx/>
                <a:latin typeface="Segoe UI Light" pitchFamily="34" charset="0"/>
                <a:ea typeface="+mn-ea"/>
                <a:cs typeface="Segoe UI Light" panose="020B0502040204020203" pitchFamily="34" charset="0"/>
              </a:rPr>
              <a:t>Category data</a:t>
            </a:r>
          </a:p>
        </p:txBody>
      </p:sp>
      <p:sp>
        <p:nvSpPr>
          <p:cNvPr id="154" name="TextBox 153"/>
          <p:cNvSpPr txBox="1"/>
          <p:nvPr/>
        </p:nvSpPr>
        <p:spPr>
          <a:xfrm>
            <a:off x="5240432" y="823418"/>
            <a:ext cx="77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2847A">
                    <a:lumMod val="50000"/>
                  </a:srgbClr>
                </a:solidFill>
                <a:effectLst/>
                <a:uLnTx/>
                <a:uFillTx/>
                <a:latin typeface="Segoe UI Light" pitchFamily="34" charset="0"/>
                <a:ea typeface="+mn-ea"/>
                <a:cs typeface="Segoe UI Light" panose="020B0502040204020203" pitchFamily="34" charset="0"/>
              </a:rPr>
              <a:t>Territory data</a:t>
            </a:r>
          </a:p>
        </p:txBody>
      </p:sp>
      <p:sp>
        <p:nvSpPr>
          <p:cNvPr id="155" name="TextBox 154"/>
          <p:cNvSpPr txBox="1"/>
          <p:nvPr/>
        </p:nvSpPr>
        <p:spPr>
          <a:xfrm>
            <a:off x="5924714" y="813840"/>
            <a:ext cx="10700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2847A">
                    <a:lumMod val="50000"/>
                  </a:srgbClr>
                </a:solidFill>
                <a:effectLst/>
                <a:uLnTx/>
                <a:uFillTx/>
                <a:latin typeface="Segoe UI Light" pitchFamily="34" charset="0"/>
                <a:ea typeface="+mn-ea"/>
                <a:cs typeface="Segoe UI Light" panose="020B0502040204020203" pitchFamily="34" charset="0"/>
              </a:rPr>
              <a:t>Data from different Vendors</a:t>
            </a:r>
          </a:p>
        </p:txBody>
      </p:sp>
      <p:grpSp>
        <p:nvGrpSpPr>
          <p:cNvPr id="156" name="Group 155"/>
          <p:cNvGrpSpPr/>
          <p:nvPr/>
        </p:nvGrpSpPr>
        <p:grpSpPr>
          <a:xfrm>
            <a:off x="3662142" y="1272154"/>
            <a:ext cx="2628868" cy="124345"/>
            <a:chOff x="522986" y="2184965"/>
            <a:chExt cx="2899900" cy="237807"/>
          </a:xfrm>
        </p:grpSpPr>
        <p:cxnSp>
          <p:nvCxnSpPr>
            <p:cNvPr id="157" name="Straight Arrow Connector 156"/>
            <p:cNvCxnSpPr/>
            <p:nvPr/>
          </p:nvCxnSpPr>
          <p:spPr>
            <a:xfrm rot="16200000" flipH="1">
              <a:off x="404082" y="2303869"/>
              <a:ext cx="2378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rot="16200000" flipH="1">
              <a:off x="1370715" y="2303869"/>
              <a:ext cx="2378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rot="16200000" flipH="1">
              <a:off x="2395821" y="2303869"/>
              <a:ext cx="2378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rot="16200000" flipH="1">
              <a:off x="3303982" y="2303869"/>
              <a:ext cx="2378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70" name="Down Arrow 169"/>
          <p:cNvSpPr/>
          <p:nvPr/>
        </p:nvSpPr>
        <p:spPr>
          <a:xfrm rot="5400000">
            <a:off x="7472470" y="2846555"/>
            <a:ext cx="387433" cy="449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pitchFamily="34" charset="0"/>
              <a:ea typeface="+mn-ea"/>
              <a:cs typeface="+mn-cs"/>
            </a:endParaRPr>
          </a:p>
        </p:txBody>
      </p:sp>
      <p:pic>
        <p:nvPicPr>
          <p:cNvPr id="171" name="Picture 170"/>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240432" y="242003"/>
            <a:ext cx="533142" cy="533142"/>
          </a:xfrm>
          <a:prstGeom prst="rect">
            <a:avLst/>
          </a:prstGeom>
        </p:spPr>
      </p:pic>
      <p:pic>
        <p:nvPicPr>
          <p:cNvPr id="172" name="Picture 171"/>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24041" y="284255"/>
            <a:ext cx="735691" cy="428039"/>
          </a:xfrm>
          <a:prstGeom prst="rect">
            <a:avLst/>
          </a:prstGeom>
        </p:spPr>
      </p:pic>
      <p:pic>
        <p:nvPicPr>
          <p:cNvPr id="173" name="Picture 172"/>
          <p:cNvPicPr>
            <a:picLocks noChangeAspect="1"/>
          </p:cNvPicPr>
          <p:nvPr/>
        </p:nvPicPr>
        <p:blipFill>
          <a:blip r:embed="rId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306505" y="222286"/>
            <a:ext cx="723328" cy="559528"/>
          </a:xfrm>
          <a:prstGeom prst="rect">
            <a:avLst/>
          </a:prstGeom>
        </p:spPr>
      </p:pic>
      <p:pic>
        <p:nvPicPr>
          <p:cNvPr id="175" name="Picture 174"/>
          <p:cNvPicPr>
            <a:picLocks noChangeAspect="1"/>
          </p:cNvPicPr>
          <p:nvPr/>
        </p:nvPicPr>
        <p:blipFill>
          <a:blip r:embed="rId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51778" y="222286"/>
            <a:ext cx="723328" cy="55952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6270" y="4823275"/>
            <a:ext cx="1508449" cy="860155"/>
          </a:xfrm>
          <a:prstGeom prst="rect">
            <a:avLst/>
          </a:prstGeom>
        </p:spPr>
      </p:pic>
      <p:pic>
        <p:nvPicPr>
          <p:cNvPr id="169" name="Picture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0942" y="6319891"/>
            <a:ext cx="858198" cy="481931"/>
          </a:xfrm>
          <a:prstGeom prst="rect">
            <a:avLst/>
          </a:prstGeom>
        </p:spPr>
      </p:pic>
      <p:sp>
        <p:nvSpPr>
          <p:cNvPr id="181" name="TextBox 180"/>
          <p:cNvSpPr txBox="1"/>
          <p:nvPr/>
        </p:nvSpPr>
        <p:spPr>
          <a:xfrm>
            <a:off x="1597047" y="291111"/>
            <a:ext cx="1728434" cy="523220"/>
          </a:xfrm>
          <a:prstGeom prst="rect">
            <a:avLst/>
          </a:prstGeom>
          <a:solidFill>
            <a:schemeClr val="accent3">
              <a:lumMod val="20000"/>
              <a:lumOff val="8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Segoe UI" panose="020B0502040204020203" pitchFamily="34" charset="0"/>
                <a:cs typeface="Segoe UI" panose="020B0502040204020203" pitchFamily="34" charset="0"/>
              </a:rPr>
              <a:t>Queries/ Files from Client Teams</a:t>
            </a:r>
          </a:p>
        </p:txBody>
      </p:sp>
      <p:sp>
        <p:nvSpPr>
          <p:cNvPr id="182" name="Down Arrow 181"/>
          <p:cNvSpPr/>
          <p:nvPr/>
        </p:nvSpPr>
        <p:spPr>
          <a:xfrm rot="16200000" flipH="1">
            <a:off x="2365344" y="961277"/>
            <a:ext cx="220116" cy="2277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pitchFamily="34" charset="0"/>
              <a:ea typeface="+mn-ea"/>
              <a:cs typeface="+mn-cs"/>
            </a:endParaRPr>
          </a:p>
        </p:txBody>
      </p:sp>
      <p:cxnSp>
        <p:nvCxnSpPr>
          <p:cNvPr id="5" name="Elbow Connector 4"/>
          <p:cNvCxnSpPr>
            <a:stCxn id="131" idx="2"/>
            <a:endCxn id="3" idx="0"/>
          </p:cNvCxnSpPr>
          <p:nvPr/>
        </p:nvCxnSpPr>
        <p:spPr>
          <a:xfrm rot="10800000">
            <a:off x="2846704" y="3210018"/>
            <a:ext cx="914662" cy="2859177"/>
          </a:xfrm>
          <a:prstGeom prst="bentConnector3">
            <a:avLst>
              <a:gd name="adj1" fmla="val 18905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332802" y="5607527"/>
            <a:ext cx="11979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Data governance</a:t>
            </a:r>
          </a:p>
        </p:txBody>
      </p:sp>
      <p:sp>
        <p:nvSpPr>
          <p:cNvPr id="71" name="TextBox 70"/>
          <p:cNvSpPr txBox="1"/>
          <p:nvPr/>
        </p:nvSpPr>
        <p:spPr>
          <a:xfrm>
            <a:off x="8730838" y="3321934"/>
            <a:ext cx="2613481" cy="830997"/>
          </a:xfrm>
          <a:prstGeom prst="rect">
            <a:avLst/>
          </a:prstGeom>
          <a:noFill/>
          <a:ln>
            <a:noFill/>
            <a:prstDash val="dash"/>
          </a:ln>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The Entire architecture is implemented first in Test environment and replicated in QA and Production environment</a:t>
            </a:r>
          </a:p>
        </p:txBody>
      </p:sp>
      <p:sp>
        <p:nvSpPr>
          <p:cNvPr id="73" name="TextBox 72"/>
          <p:cNvSpPr txBox="1"/>
          <p:nvPr/>
        </p:nvSpPr>
        <p:spPr>
          <a:xfrm>
            <a:off x="8730838" y="4203002"/>
            <a:ext cx="2613481" cy="646331"/>
          </a:xfrm>
          <a:prstGeom prst="rect">
            <a:avLst/>
          </a:prstGeom>
          <a:noFill/>
          <a:ln>
            <a:noFill/>
            <a:prstDash val="dash"/>
          </a:ln>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Data is validated and tested with Business users and feedback is incorporated</a:t>
            </a: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26963" y="2675167"/>
            <a:ext cx="472821" cy="472821"/>
          </a:xfrm>
          <a:prstGeom prst="rect">
            <a:avLst/>
          </a:prstGeom>
        </p:spPr>
      </p:pic>
      <p:pic>
        <p:nvPicPr>
          <p:cNvPr id="6" name="Picture 5"/>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222738" y="1960243"/>
            <a:ext cx="515612" cy="442333"/>
          </a:xfrm>
          <a:prstGeom prst="rect">
            <a:avLst/>
          </a:prstGeom>
        </p:spPr>
      </p:pic>
      <p:pic>
        <p:nvPicPr>
          <p:cNvPr id="7" name="Picture 6"/>
          <p:cNvPicPr>
            <a:picLocks noChangeAspect="1"/>
          </p:cNvPicPr>
          <p:nvPr/>
        </p:nvPicPr>
        <p:blipFill>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tretch>
            <a:fillRect/>
          </a:stretch>
        </p:blipFill>
        <p:spPr>
          <a:xfrm>
            <a:off x="8246784" y="3487827"/>
            <a:ext cx="491566" cy="495335"/>
          </a:xfrm>
          <a:prstGeom prst="rect">
            <a:avLst/>
          </a:prstGeom>
        </p:spPr>
      </p:pic>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20752" y="4322108"/>
            <a:ext cx="445724" cy="445724"/>
          </a:xfrm>
          <a:prstGeom prst="rect">
            <a:avLst/>
          </a:prstGeom>
        </p:spPr>
      </p:pic>
      <p:pic>
        <p:nvPicPr>
          <p:cNvPr id="5124" name="Picture 4" descr="https://d30y9cdsu7xlg0.cloudfront.net/png/65161-200.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23184" y="728811"/>
            <a:ext cx="397092" cy="39709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8337984" y="6407103"/>
            <a:ext cx="8763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Business User</a:t>
            </a:r>
          </a:p>
        </p:txBody>
      </p:sp>
      <p:cxnSp>
        <p:nvCxnSpPr>
          <p:cNvPr id="10" name="Straight Arrow Connector 9"/>
          <p:cNvCxnSpPr/>
          <p:nvPr/>
        </p:nvCxnSpPr>
        <p:spPr>
          <a:xfrm flipV="1">
            <a:off x="6253372" y="6060962"/>
            <a:ext cx="1577892" cy="66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658CD80-B897-466B-836A-9CFCFB8EC298}"/>
              </a:ext>
            </a:extLst>
          </p:cNvPr>
          <p:cNvGrpSpPr/>
          <p:nvPr/>
        </p:nvGrpSpPr>
        <p:grpSpPr>
          <a:xfrm>
            <a:off x="2694124" y="2354288"/>
            <a:ext cx="4641399" cy="1743040"/>
            <a:chOff x="2694124" y="2354288"/>
            <a:chExt cx="4641399" cy="1743040"/>
          </a:xfrm>
        </p:grpSpPr>
        <p:sp>
          <p:nvSpPr>
            <p:cNvPr id="104" name="TextBox 103"/>
            <p:cNvSpPr txBox="1"/>
            <p:nvPr/>
          </p:nvSpPr>
          <p:spPr>
            <a:xfrm>
              <a:off x="2694124" y="2359968"/>
              <a:ext cx="4641399" cy="1737360"/>
            </a:xfrm>
            <a:prstGeom prst="rect">
              <a:avLst/>
            </a:prstGeom>
            <a:solidFill>
              <a:srgbClr val="E0E0E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5" name="TextBox 114"/>
            <p:cNvSpPr txBox="1"/>
            <p:nvPr/>
          </p:nvSpPr>
          <p:spPr>
            <a:xfrm>
              <a:off x="4370942" y="2354288"/>
              <a:ext cx="14567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Segoe UI" panose="020B0502040204020203" pitchFamily="34" charset="0"/>
                  <a:cs typeface="Segoe UI" panose="020B0502040204020203" pitchFamily="34" charset="0"/>
                </a:rPr>
                <a:t>Data Quality/ Governance</a:t>
              </a:r>
            </a:p>
          </p:txBody>
        </p:sp>
        <p:sp>
          <p:nvSpPr>
            <p:cNvPr id="117" name="TextBox 116"/>
            <p:cNvSpPr txBox="1"/>
            <p:nvPr/>
          </p:nvSpPr>
          <p:spPr>
            <a:xfrm>
              <a:off x="3479990" y="2860615"/>
              <a:ext cx="3175173" cy="307777"/>
            </a:xfrm>
            <a:prstGeom prst="rect">
              <a:avLst/>
            </a:prstGeom>
            <a:solidFill>
              <a:schemeClr val="bg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Profiling/Monitoring</a:t>
              </a:r>
            </a:p>
          </p:txBody>
        </p:sp>
        <p:sp>
          <p:nvSpPr>
            <p:cNvPr id="118" name="TextBox 117"/>
            <p:cNvSpPr txBox="1"/>
            <p:nvPr/>
          </p:nvSpPr>
          <p:spPr>
            <a:xfrm>
              <a:off x="3479990" y="3264939"/>
              <a:ext cx="3175173" cy="307777"/>
            </a:xfrm>
            <a:prstGeom prst="rect">
              <a:avLst/>
            </a:prstGeom>
            <a:solidFill>
              <a:schemeClr val="bg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Data Cleaning</a:t>
              </a:r>
            </a:p>
          </p:txBody>
        </p:sp>
        <p:sp>
          <p:nvSpPr>
            <p:cNvPr id="119" name="TextBox 118"/>
            <p:cNvSpPr txBox="1"/>
            <p:nvPr/>
          </p:nvSpPr>
          <p:spPr>
            <a:xfrm>
              <a:off x="3475403" y="3687011"/>
              <a:ext cx="3175173" cy="307777"/>
            </a:xfrm>
            <a:prstGeom prst="rect">
              <a:avLst/>
            </a:prstGeom>
            <a:solidFill>
              <a:schemeClr val="bg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Light" pitchFamily="34" charset="0"/>
                  <a:ea typeface="Segoe UI" panose="020B0502040204020203" pitchFamily="34" charset="0"/>
                  <a:cs typeface="Segoe UI" panose="020B0502040204020203" pitchFamily="34" charset="0"/>
                </a:rPr>
                <a:t>Data Consolidation</a:t>
              </a:r>
            </a:p>
          </p:txBody>
        </p:sp>
        <p:sp>
          <p:nvSpPr>
            <p:cNvPr id="3" name="TextBox 2"/>
            <p:cNvSpPr txBox="1"/>
            <p:nvPr/>
          </p:nvSpPr>
          <p:spPr>
            <a:xfrm rot="16200000">
              <a:off x="2260792" y="3079212"/>
              <a:ext cx="14334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Test – QA - Prod</a:t>
              </a:r>
            </a:p>
          </p:txBody>
        </p:sp>
        <p:sp>
          <p:nvSpPr>
            <p:cNvPr id="11" name="Rectangle 10"/>
            <p:cNvSpPr/>
            <p:nvPr/>
          </p:nvSpPr>
          <p:spPr>
            <a:xfrm>
              <a:off x="2846703" y="2607106"/>
              <a:ext cx="261611" cy="11655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7" name="Isosceles Triangle 76"/>
          <p:cNvSpPr/>
          <p:nvPr/>
        </p:nvSpPr>
        <p:spPr>
          <a:xfrm rot="5400000">
            <a:off x="1334263" y="2702601"/>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Rectangle 77"/>
          <p:cNvSpPr/>
          <p:nvPr/>
        </p:nvSpPr>
        <p:spPr bwMode="auto">
          <a:xfrm>
            <a:off x="-11838" y="1039236"/>
            <a:ext cx="1549854"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14" descr="Image result for data understanding ico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2638" y="1108563"/>
            <a:ext cx="506887" cy="506887"/>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248878" y="1459892"/>
            <a:ext cx="2023932"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Business, Data understanding and KPI Identification</a:t>
            </a:r>
          </a:p>
        </p:txBody>
      </p:sp>
      <p:sp>
        <p:nvSpPr>
          <p:cNvPr id="84" name="TextBox 83"/>
          <p:cNvSpPr txBox="1"/>
          <p:nvPr/>
        </p:nvSpPr>
        <p:spPr>
          <a:xfrm>
            <a:off x="-145979" y="1470563"/>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Business, Data understanding and KPI Identification</a:t>
            </a:r>
          </a:p>
        </p:txBody>
      </p:sp>
      <p:sp>
        <p:nvSpPr>
          <p:cNvPr id="85" name="TextBox 84"/>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87" name="TextBox 86"/>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sp>
        <p:nvSpPr>
          <p:cNvPr id="88" name="TextBox 87"/>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grpSp>
        <p:nvGrpSpPr>
          <p:cNvPr id="89" name="Group 88"/>
          <p:cNvGrpSpPr/>
          <p:nvPr/>
        </p:nvGrpSpPr>
        <p:grpSpPr>
          <a:xfrm>
            <a:off x="-211943" y="-10748"/>
            <a:ext cx="1902355" cy="6942170"/>
            <a:chOff x="-211943" y="-10748"/>
            <a:chExt cx="1902355" cy="6942170"/>
          </a:xfrm>
        </p:grpSpPr>
        <p:sp>
          <p:nvSpPr>
            <p:cNvPr id="90" name="TextBox 89"/>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grpSp>
          <p:nvGrpSpPr>
            <p:cNvPr id="91" name="Group 90"/>
            <p:cNvGrpSpPr/>
            <p:nvPr/>
          </p:nvGrpSpPr>
          <p:grpSpPr>
            <a:xfrm>
              <a:off x="-205850" y="-10748"/>
              <a:ext cx="1890169" cy="6942170"/>
              <a:chOff x="-205850" y="-10748"/>
              <a:chExt cx="1890169" cy="6942170"/>
            </a:xfrm>
          </p:grpSpPr>
          <p:sp>
            <p:nvSpPr>
              <p:cNvPr id="100" name="Rectangle 99"/>
              <p:cNvSpPr/>
              <p:nvPr/>
            </p:nvSpPr>
            <p:spPr bwMode="auto">
              <a:xfrm>
                <a:off x="-11836" y="3420038"/>
                <a:ext cx="1535838" cy="1143000"/>
              </a:xfrm>
              <a:prstGeom prst="rect">
                <a:avLst/>
              </a:prstGeom>
              <a:solidFill>
                <a:srgbClr val="8497B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1" name="Picture 10" descr="Image result for business drivers icon"/>
              <p:cNvPicPr>
                <a:picLocks noChangeAspect="1" noChangeArrowheads="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sp>
            <p:nvSpPr>
              <p:cNvPr id="107" name="TextBox 106"/>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108" name="Rectangle 107"/>
              <p:cNvSpPr/>
              <p:nvPr/>
            </p:nvSpPr>
            <p:spPr bwMode="auto">
              <a:xfrm>
                <a:off x="-11836" y="4455174"/>
                <a:ext cx="1535838"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TextBox 109"/>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111" name="Picture 12" descr="Related image"/>
              <p:cNvPicPr>
                <a:picLocks noChangeAspect="1" noChangeArrowheads="1"/>
              </p:cNvPicPr>
              <p:nvPr/>
            </p:nvPicPr>
            <p:blipFill>
              <a:blip r:embed="rId18"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descr="Image result for dashboard icon"/>
              <p:cNvPicPr>
                <a:picLocks noChangeAspect="1" noChangeArrowheads="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116" name="Rectangle 115"/>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p:cNvSpPr txBox="1"/>
              <p:nvPr/>
            </p:nvSpPr>
            <p:spPr>
              <a:xfrm>
                <a:off x="-59552" y="434235"/>
                <a:ext cx="1716711"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pic>
            <p:nvPicPr>
              <p:cNvPr id="122" name="Picture 8" descr="Image result for current state assessment icon"/>
              <p:cNvPicPr>
                <a:picLocks noChangeAspect="1" noChangeArrowheads="1"/>
              </p:cNvPicPr>
              <p:nvPr/>
            </p:nvPicPr>
            <p:blipFill>
              <a:blip r:embed="rId20"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205850" y="1064379"/>
              <a:ext cx="1890169" cy="5867043"/>
              <a:chOff x="-205850" y="1064379"/>
              <a:chExt cx="1890169" cy="5867043"/>
            </a:xfrm>
          </p:grpSpPr>
          <p:sp>
            <p:nvSpPr>
              <p:cNvPr id="93" name="TextBox 92"/>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sp>
            <p:nvSpPr>
              <p:cNvPr id="95" name="TextBox 94"/>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96" name="Rectangle 95"/>
              <p:cNvSpPr/>
              <p:nvPr/>
            </p:nvSpPr>
            <p:spPr>
              <a:xfrm>
                <a:off x="-6381" y="3430796"/>
                <a:ext cx="1544397" cy="3430544"/>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bwMode="auto">
              <a:xfrm>
                <a:off x="-10673" y="1064379"/>
                <a:ext cx="1545832" cy="1268748"/>
              </a:xfrm>
              <a:prstGeom prst="rect">
                <a:avLst/>
              </a:prstGeom>
              <a:solidFill>
                <a:srgbClr val="7F7F7F"/>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extBox 97"/>
              <p:cNvSpPr txBox="1"/>
              <p:nvPr/>
            </p:nvSpPr>
            <p:spPr>
              <a:xfrm>
                <a:off x="-127206" y="1491642"/>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pic>
            <p:nvPicPr>
              <p:cNvPr id="99" name="Picture 14" descr="Image result for data understanding ico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3347" y="1128993"/>
                <a:ext cx="506887" cy="50688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4" name="Rectangle 123"/>
          <p:cNvSpPr/>
          <p:nvPr/>
        </p:nvSpPr>
        <p:spPr bwMode="auto">
          <a:xfrm>
            <a:off x="-11841" y="2297439"/>
            <a:ext cx="1547000" cy="1133356"/>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TextBox 124"/>
          <p:cNvSpPr txBox="1"/>
          <p:nvPr/>
        </p:nvSpPr>
        <p:spPr>
          <a:xfrm>
            <a:off x="-188090" y="2766889"/>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pic>
        <p:nvPicPr>
          <p:cNvPr id="126" name="Picture 16" descr="Image result for data consolidation icon"/>
          <p:cNvPicPr>
            <a:picLocks noChangeAspect="1" noChangeArrowheads="1"/>
          </p:cNvPicPr>
          <p:nvPr/>
        </p:nvPicPr>
        <p:blipFill>
          <a:blip r:embed="rId21" cstate="print">
            <a:duotone>
              <a:schemeClr val="accent2">
                <a:shade val="45000"/>
                <a:satMod val="135000"/>
              </a:schemeClr>
              <a:prstClr val="white"/>
            </a:duotone>
            <a:extLst>
              <a:ext uri="{BEBA8EAE-BF5A-486C-A8C5-ECC9F3942E4B}">
                <a14:imgProps xmlns:a14="http://schemas.microsoft.com/office/drawing/2010/main">
                  <a14:imgLayer r:embed="rId22">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02638" y="2356499"/>
            <a:ext cx="510718" cy="510718"/>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8B9F20F8-2230-442C-BE67-548D07156285}"/>
              </a:ext>
            </a:extLst>
          </p:cNvPr>
          <p:cNvSpPr/>
          <p:nvPr/>
        </p:nvSpPr>
        <p:spPr>
          <a:xfrm>
            <a:off x="-11840" y="-7128"/>
            <a:ext cx="1547080" cy="2340120"/>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15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14" grpId="0" animBg="1"/>
      <p:bldP spid="120" grpId="0" animBg="1"/>
      <p:bldP spid="127" grpId="0" animBg="1"/>
      <p:bldP spid="129" grpId="0" animBg="1"/>
      <p:bldP spid="131" grpId="0" animBg="1"/>
      <p:bldP spid="134" grpId="0" animBg="1"/>
      <p:bldP spid="135" grpId="0"/>
      <p:bldP spid="136" grpId="0"/>
      <p:bldP spid="137" grpId="0"/>
      <p:bldP spid="139" grpId="0"/>
      <p:bldP spid="151" grpId="0"/>
      <p:bldP spid="152" grpId="0"/>
      <p:bldP spid="153" grpId="0"/>
      <p:bldP spid="154" grpId="0"/>
      <p:bldP spid="155" grpId="0"/>
      <p:bldP spid="170" grpId="0" animBg="1"/>
      <p:bldP spid="181" grpId="0" animBg="1"/>
      <p:bldP spid="182" grpId="0" animBg="1"/>
      <p:bldP spid="80" grpId="0"/>
      <p:bldP spid="71" grpId="0"/>
      <p:bldP spid="73" grpId="0"/>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pic>
        <p:nvPicPr>
          <p:cNvPr id="30" name="Picture 29"/>
          <p:cNvPicPr>
            <a:picLocks noChangeAspect="1"/>
          </p:cNvPicPr>
          <p:nvPr/>
        </p:nvPicPr>
        <p:blipFill>
          <a:blip r:embed="rId4"/>
          <a:stretch>
            <a:fillRect/>
          </a:stretch>
        </p:blipFill>
        <p:spPr>
          <a:xfrm>
            <a:off x="6488591" y="4370082"/>
            <a:ext cx="4995442" cy="233777"/>
          </a:xfrm>
          <a:prstGeom prst="rect">
            <a:avLst/>
          </a:prstGeom>
        </p:spPr>
      </p:pic>
      <p:sp>
        <p:nvSpPr>
          <p:cNvPr id="36" name="TextBox 35">
            <a:extLst>
              <a:ext uri="{FF2B5EF4-FFF2-40B4-BE49-F238E27FC236}">
                <a16:creationId xmlns:a16="http://schemas.microsoft.com/office/drawing/2014/main" id="{9001542E-B059-46AE-BAC5-BD9E08F95528}"/>
              </a:ext>
            </a:extLst>
          </p:cNvPr>
          <p:cNvSpPr txBox="1"/>
          <p:nvPr/>
        </p:nvSpPr>
        <p:spPr>
          <a:xfrm>
            <a:off x="3193544" y="651790"/>
            <a:ext cx="10721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Initial Wireframes</a:t>
            </a:r>
          </a:p>
        </p:txBody>
      </p:sp>
      <p:sp>
        <p:nvSpPr>
          <p:cNvPr id="37" name="TextBox 36">
            <a:extLst>
              <a:ext uri="{FF2B5EF4-FFF2-40B4-BE49-F238E27FC236}">
                <a16:creationId xmlns:a16="http://schemas.microsoft.com/office/drawing/2014/main" id="{9001542E-B059-46AE-BAC5-BD9E08F95528}"/>
              </a:ext>
            </a:extLst>
          </p:cNvPr>
          <p:cNvSpPr txBox="1"/>
          <p:nvPr/>
        </p:nvSpPr>
        <p:spPr>
          <a:xfrm>
            <a:off x="8207063" y="651790"/>
            <a:ext cx="10721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Final Wireframes</a:t>
            </a:r>
          </a:p>
        </p:txBody>
      </p:sp>
      <p:pic>
        <p:nvPicPr>
          <p:cNvPr id="40" name="Picture 39"/>
          <p:cNvPicPr>
            <a:picLocks noChangeAspect="1"/>
          </p:cNvPicPr>
          <p:nvPr/>
        </p:nvPicPr>
        <p:blipFill>
          <a:blip r:embed="rId5"/>
          <a:stretch>
            <a:fillRect/>
          </a:stretch>
        </p:blipFill>
        <p:spPr>
          <a:xfrm>
            <a:off x="2084595" y="1375633"/>
            <a:ext cx="4259320" cy="3381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Picture 40"/>
          <p:cNvPicPr>
            <a:picLocks noChangeAspect="1"/>
          </p:cNvPicPr>
          <p:nvPr/>
        </p:nvPicPr>
        <p:blipFill>
          <a:blip r:embed="rId6"/>
          <a:stretch>
            <a:fillRect/>
          </a:stretch>
        </p:blipFill>
        <p:spPr>
          <a:xfrm>
            <a:off x="6526167" y="1575665"/>
            <a:ext cx="4920290" cy="2766312"/>
          </a:xfrm>
          <a:prstGeom prst="rect">
            <a:avLst/>
          </a:prstGeom>
        </p:spPr>
      </p:pic>
      <p:grpSp>
        <p:nvGrpSpPr>
          <p:cNvPr id="5" name="Group 4"/>
          <p:cNvGrpSpPr/>
          <p:nvPr/>
        </p:nvGrpSpPr>
        <p:grpSpPr>
          <a:xfrm>
            <a:off x="3309450" y="5373315"/>
            <a:ext cx="3439781" cy="1234845"/>
            <a:chOff x="3309450" y="5373315"/>
            <a:chExt cx="3439781" cy="1234845"/>
          </a:xfrm>
        </p:grpSpPr>
        <p:sp>
          <p:nvSpPr>
            <p:cNvPr id="48" name="Rectangular Callout 47"/>
            <p:cNvSpPr/>
            <p:nvPr/>
          </p:nvSpPr>
          <p:spPr>
            <a:xfrm>
              <a:off x="3309450" y="5373315"/>
              <a:ext cx="3420740" cy="1234845"/>
            </a:xfrm>
            <a:prstGeom prst="wedgeRectCallout">
              <a:avLst>
                <a:gd name="adj1" fmla="val 74664"/>
                <a:gd name="adj2" fmla="val -122005"/>
              </a:avLst>
            </a:prstGeom>
            <a:solidFill>
              <a:srgbClr val="127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p:cNvSpPr/>
            <p:nvPr/>
          </p:nvSpPr>
          <p:spPr>
            <a:xfrm>
              <a:off x="3399129" y="5451028"/>
              <a:ext cx="3350102" cy="10926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Based on the Feedback, Final Wireframes were build on a more intuitive approach where a business user can start at a macro level (Region level) and drill-down to micro level (Store level) and move back to Macro</a:t>
              </a:r>
            </a:p>
          </p:txBody>
        </p:sp>
      </p:grpSp>
      <p:grpSp>
        <p:nvGrpSpPr>
          <p:cNvPr id="6" name="Group 5"/>
          <p:cNvGrpSpPr/>
          <p:nvPr/>
        </p:nvGrpSpPr>
        <p:grpSpPr>
          <a:xfrm>
            <a:off x="6986592" y="5286648"/>
            <a:ext cx="3474277" cy="925894"/>
            <a:chOff x="6986592" y="5286648"/>
            <a:chExt cx="3474277" cy="925894"/>
          </a:xfrm>
        </p:grpSpPr>
        <p:sp>
          <p:nvSpPr>
            <p:cNvPr id="50" name="Rectangular Callout 49"/>
            <p:cNvSpPr/>
            <p:nvPr/>
          </p:nvSpPr>
          <p:spPr>
            <a:xfrm>
              <a:off x="6986592" y="5286648"/>
              <a:ext cx="3420740" cy="925894"/>
            </a:xfrm>
            <a:prstGeom prst="wedgeRectCallout">
              <a:avLst>
                <a:gd name="adj1" fmla="val 45259"/>
                <a:gd name="adj2" fmla="val -19565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50"/>
            <p:cNvSpPr/>
            <p:nvPr/>
          </p:nvSpPr>
          <p:spPr>
            <a:xfrm>
              <a:off x="7025433" y="5410743"/>
              <a:ext cx="3435436" cy="6924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Final Wireframes gave insights about the Gross profit trends on a quarterly basis and comparison of Actual vs Budgeted GP.  </a:t>
              </a:r>
            </a:p>
          </p:txBody>
        </p:sp>
      </p:grpSp>
      <p:grpSp>
        <p:nvGrpSpPr>
          <p:cNvPr id="4" name="Group 3"/>
          <p:cNvGrpSpPr/>
          <p:nvPr/>
        </p:nvGrpSpPr>
        <p:grpSpPr>
          <a:xfrm>
            <a:off x="4265720" y="75422"/>
            <a:ext cx="3527420" cy="836543"/>
            <a:chOff x="4265720" y="75422"/>
            <a:chExt cx="3527420" cy="836543"/>
          </a:xfrm>
        </p:grpSpPr>
        <p:sp>
          <p:nvSpPr>
            <p:cNvPr id="52" name="Rectangular Callout 51"/>
            <p:cNvSpPr/>
            <p:nvPr/>
          </p:nvSpPr>
          <p:spPr>
            <a:xfrm>
              <a:off x="4265720" y="75422"/>
              <a:ext cx="3420740" cy="836543"/>
            </a:xfrm>
            <a:prstGeom prst="wedgeRectCallout">
              <a:avLst>
                <a:gd name="adj1" fmla="val -42508"/>
                <a:gd name="adj2" fmla="val 135051"/>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p:cNvSpPr/>
            <p:nvPr/>
          </p:nvSpPr>
          <p:spPr>
            <a:xfrm>
              <a:off x="4443038" y="142683"/>
              <a:ext cx="3350102" cy="6924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Initial wireframes relied on Filter based approach where filters were needed each time to move to certain sections</a:t>
              </a:r>
            </a:p>
          </p:txBody>
        </p:sp>
      </p:grpSp>
      <p:sp>
        <p:nvSpPr>
          <p:cNvPr id="42" name="Rectangle 41"/>
          <p:cNvSpPr/>
          <p:nvPr/>
        </p:nvSpPr>
        <p:spPr bwMode="auto">
          <a:xfrm>
            <a:off x="-11838" y="1039236"/>
            <a:ext cx="1549854"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14" descr="Image result for data understanding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638" y="1108563"/>
            <a:ext cx="506887" cy="506887"/>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211943" y="-10748"/>
            <a:ext cx="1911225" cy="6942170"/>
            <a:chOff x="-211943" y="-10748"/>
            <a:chExt cx="1911225" cy="6942170"/>
          </a:xfrm>
        </p:grpSpPr>
        <p:sp>
          <p:nvSpPr>
            <p:cNvPr id="45" name="Isosceles Triangle 44"/>
            <p:cNvSpPr/>
            <p:nvPr/>
          </p:nvSpPr>
          <p:spPr>
            <a:xfrm rot="5400000">
              <a:off x="1334610" y="3787137"/>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bwMode="auto">
            <a:xfrm>
              <a:off x="-11838" y="3438267"/>
              <a:ext cx="1546598" cy="1143000"/>
            </a:xfrm>
            <a:prstGeom prst="rect">
              <a:avLst/>
            </a:prstGeom>
            <a:solidFill>
              <a:schemeClr val="accent1"/>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p:cNvGrpSpPr/>
            <p:nvPr/>
          </p:nvGrpSpPr>
          <p:grpSpPr>
            <a:xfrm>
              <a:off x="-211943" y="-10748"/>
              <a:ext cx="1902355" cy="6942170"/>
              <a:chOff x="-211943" y="-10748"/>
              <a:chExt cx="1902355" cy="6942170"/>
            </a:xfrm>
          </p:grpSpPr>
          <p:sp>
            <p:nvSpPr>
              <p:cNvPr id="54" name="TextBox 53"/>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grpSp>
            <p:nvGrpSpPr>
              <p:cNvPr id="55" name="Group 54"/>
              <p:cNvGrpSpPr/>
              <p:nvPr/>
            </p:nvGrpSpPr>
            <p:grpSpPr>
              <a:xfrm>
                <a:off x="-211943" y="-10748"/>
                <a:ext cx="1902355" cy="6942170"/>
                <a:chOff x="-211943" y="-10748"/>
                <a:chExt cx="1902355" cy="6942170"/>
              </a:xfrm>
            </p:grpSpPr>
            <p:sp>
              <p:nvSpPr>
                <p:cNvPr id="63" name="Rectangle 62"/>
                <p:cNvSpPr/>
                <p:nvPr/>
              </p:nvSpPr>
              <p:spPr bwMode="auto">
                <a:xfrm>
                  <a:off x="-11841" y="2287796"/>
                  <a:ext cx="1547000"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65" name="Rectangle 64"/>
                <p:cNvSpPr/>
                <p:nvPr/>
              </p:nvSpPr>
              <p:spPr bwMode="auto">
                <a:xfrm>
                  <a:off x="-11836" y="4455174"/>
                  <a:ext cx="1535838"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69" name="TextBox 68"/>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70" name="Picture 12" descr="Related image"/>
                <p:cNvPicPr>
                  <a:picLocks noChangeAspect="1" noChangeArrowheads="1"/>
                </p:cNvPicPr>
                <p:nvPr/>
              </p:nvPicPr>
              <p:blipFill>
                <a:blip r:embed="rId8"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6" descr="Image result for data consolidation icon"/>
                <p:cNvPicPr>
                  <a:picLocks noChangeAspect="1" noChangeArrowheads="1"/>
                </p:cNvPicPr>
                <p:nvPr/>
              </p:nvPicPr>
              <p:blipFill>
                <a:blip r:embed="rId9" cstate="print">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8" descr="Image result for dashboard icon"/>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74" name="Rectangle 73"/>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TextBox 74"/>
                <p:cNvSpPr txBox="1"/>
                <p:nvPr/>
              </p:nvSpPr>
              <p:spPr>
                <a:xfrm>
                  <a:off x="-59552" y="434235"/>
                  <a:ext cx="1702772"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pic>
              <p:nvPicPr>
                <p:cNvPr id="76" name="Picture 8" descr="Image result for current state assessment icon"/>
                <p:cNvPicPr>
                  <a:picLocks noChangeAspect="1" noChangeArrowheads="1"/>
                </p:cNvPicPr>
                <p:nvPr/>
              </p:nvPicPr>
              <p:blipFill>
                <a:blip r:embed="rId12"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Image result for business drivers icon"/>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grpSp>
          <p:grpSp>
            <p:nvGrpSpPr>
              <p:cNvPr id="56" name="Group 55"/>
              <p:cNvGrpSpPr/>
              <p:nvPr/>
            </p:nvGrpSpPr>
            <p:grpSpPr>
              <a:xfrm>
                <a:off x="-205850" y="1064379"/>
                <a:ext cx="1890169" cy="5867043"/>
                <a:chOff x="-205850" y="1064379"/>
                <a:chExt cx="1890169" cy="5867043"/>
              </a:xfrm>
            </p:grpSpPr>
            <p:sp>
              <p:nvSpPr>
                <p:cNvPr id="57" name="TextBox 56"/>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sp>
              <p:nvSpPr>
                <p:cNvPr id="58" name="TextBox 57"/>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59" name="Rectangle 58"/>
                <p:cNvSpPr/>
                <p:nvPr/>
              </p:nvSpPr>
              <p:spPr>
                <a:xfrm>
                  <a:off x="-6381" y="4455174"/>
                  <a:ext cx="1544397" cy="2406166"/>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bwMode="auto">
                <a:xfrm>
                  <a:off x="-10673" y="1064379"/>
                  <a:ext cx="1545434" cy="1268748"/>
                </a:xfrm>
                <a:prstGeom prst="rect">
                  <a:avLst/>
                </a:prstGeom>
                <a:solidFill>
                  <a:srgbClr val="7F7F7F"/>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p:cNvSpPr txBox="1"/>
                <p:nvPr/>
              </p:nvSpPr>
              <p:spPr>
                <a:xfrm>
                  <a:off x="-127206" y="1491642"/>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pic>
              <p:nvPicPr>
                <p:cNvPr id="62" name="Picture 14" descr="Image result for data understanding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47" y="1128993"/>
                  <a:ext cx="506887" cy="50688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8" name="Rectangle 67">
            <a:extLst>
              <a:ext uri="{FF2B5EF4-FFF2-40B4-BE49-F238E27FC236}">
                <a16:creationId xmlns:a16="http://schemas.microsoft.com/office/drawing/2014/main" id="{1FFAD26B-068F-4B01-97E6-BEE57FD430F5}"/>
              </a:ext>
            </a:extLst>
          </p:cNvPr>
          <p:cNvSpPr/>
          <p:nvPr/>
        </p:nvSpPr>
        <p:spPr>
          <a:xfrm>
            <a:off x="-11840" y="-7128"/>
            <a:ext cx="1547080" cy="3437924"/>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21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4" name="Google Shape;294;p46"/>
          <p:cNvSpPr txBox="1"/>
          <p:nvPr/>
        </p:nvSpPr>
        <p:spPr>
          <a:xfrm>
            <a:off x="599655" y="58925"/>
            <a:ext cx="10940400" cy="408400"/>
          </a:xfrm>
          <a:prstGeom prst="rect">
            <a:avLst/>
          </a:prstGeom>
          <a:noFill/>
          <a:ln>
            <a:noFill/>
          </a:ln>
        </p:spPr>
        <p:txBody>
          <a:bodyPr spcFirstLastPara="1" wrap="square" lIns="91433" tIns="45700" rIns="91433" bIns="45700" anchor="ctr" anchorCtr="0">
            <a:noAutofit/>
          </a:bodyPr>
          <a:lstStyle/>
          <a:p>
            <a:pPr algn="ctr">
              <a:lnSpc>
                <a:spcPct val="90000"/>
              </a:lnSpc>
              <a:buClr>
                <a:srgbClr val="000000"/>
              </a:buClr>
              <a:buSzPts val="2100"/>
            </a:pPr>
            <a:r>
              <a:rPr lang="en-GB" sz="2800" dirty="0">
                <a:solidFill>
                  <a:srgbClr val="FFFFFF"/>
                </a:solidFill>
                <a:latin typeface="Arial" panose="020B0604020202020204" pitchFamily="34" charset="0"/>
                <a:cs typeface="Arial" panose="020B0604020202020204" pitchFamily="34" charset="0"/>
                <a:sym typeface="Calibri"/>
              </a:rPr>
              <a:t>Agenda</a:t>
            </a:r>
            <a:endParaRPr sz="2800" dirty="0">
              <a:solidFill>
                <a:srgbClr val="FFFFFF"/>
              </a:solidFill>
              <a:latin typeface="Arial" panose="020B0604020202020204" pitchFamily="34" charset="0"/>
              <a:cs typeface="Arial" panose="020B0604020202020204" pitchFamily="34" charset="0"/>
              <a:sym typeface="Calibri"/>
            </a:endParaRPr>
          </a:p>
        </p:txBody>
      </p:sp>
      <p:grpSp>
        <p:nvGrpSpPr>
          <p:cNvPr id="26" name="Group 25">
            <a:extLst>
              <a:ext uri="{FF2B5EF4-FFF2-40B4-BE49-F238E27FC236}">
                <a16:creationId xmlns:a16="http://schemas.microsoft.com/office/drawing/2014/main" id="{24DC7ADA-F2BA-4AFC-B627-93657473BB70}"/>
              </a:ext>
            </a:extLst>
          </p:cNvPr>
          <p:cNvGrpSpPr/>
          <p:nvPr/>
        </p:nvGrpSpPr>
        <p:grpSpPr>
          <a:xfrm>
            <a:off x="209868" y="673956"/>
            <a:ext cx="11057255" cy="648410"/>
            <a:chOff x="288120" y="1579682"/>
            <a:chExt cx="10352997" cy="738251"/>
          </a:xfrm>
        </p:grpSpPr>
        <p:grpSp>
          <p:nvGrpSpPr>
            <p:cNvPr id="27" name="Group 26">
              <a:extLst>
                <a:ext uri="{FF2B5EF4-FFF2-40B4-BE49-F238E27FC236}">
                  <a16:creationId xmlns:a16="http://schemas.microsoft.com/office/drawing/2014/main" id="{1C3E5DD7-9956-4712-8EA9-3A432A5283BB}"/>
                </a:ext>
              </a:extLst>
            </p:cNvPr>
            <p:cNvGrpSpPr/>
            <p:nvPr/>
          </p:nvGrpSpPr>
          <p:grpSpPr>
            <a:xfrm>
              <a:off x="288120" y="1579682"/>
              <a:ext cx="10352997" cy="738251"/>
              <a:chOff x="1193569" y="2338729"/>
              <a:chExt cx="10352997" cy="738251"/>
            </a:xfrm>
          </p:grpSpPr>
          <p:grpSp>
            <p:nvGrpSpPr>
              <p:cNvPr id="29" name="Group 28">
                <a:extLst>
                  <a:ext uri="{FF2B5EF4-FFF2-40B4-BE49-F238E27FC236}">
                    <a16:creationId xmlns:a16="http://schemas.microsoft.com/office/drawing/2014/main" id="{1E96121C-EDBF-44B9-BFB2-0DDAD447324B}"/>
                  </a:ext>
                </a:extLst>
              </p:cNvPr>
              <p:cNvGrpSpPr/>
              <p:nvPr/>
            </p:nvGrpSpPr>
            <p:grpSpPr>
              <a:xfrm>
                <a:off x="1983934" y="2338729"/>
                <a:ext cx="9562632" cy="731520"/>
                <a:chOff x="1983934" y="2338729"/>
                <a:chExt cx="9562632" cy="731520"/>
              </a:xfrm>
            </p:grpSpPr>
            <p:sp>
              <p:nvSpPr>
                <p:cNvPr id="31" name="Rectangle 9">
                  <a:extLst>
                    <a:ext uri="{FF2B5EF4-FFF2-40B4-BE49-F238E27FC236}">
                      <a16:creationId xmlns:a16="http://schemas.microsoft.com/office/drawing/2014/main" id="{E2832E81-CF5C-4321-9EA2-A20427AB37A4}"/>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32" name="Rectangle 24">
                  <a:extLst>
                    <a:ext uri="{FF2B5EF4-FFF2-40B4-BE49-F238E27FC236}">
                      <a16:creationId xmlns:a16="http://schemas.microsoft.com/office/drawing/2014/main" id="{C1DEC782-69CF-4A72-BCED-7B9557810767}"/>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30" name="Abgerundetes Rechteck 37">
                <a:hlinkClick r:id="rId3" action="ppaction://hlinksldjump"/>
                <a:extLst>
                  <a:ext uri="{FF2B5EF4-FFF2-40B4-BE49-F238E27FC236}">
                    <a16:creationId xmlns:a16="http://schemas.microsoft.com/office/drawing/2014/main" id="{C2715A04-79FA-4527-8551-31B20C9BD3B6}"/>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grpSp>
        <p:sp>
          <p:nvSpPr>
            <p:cNvPr id="28" name="Rectangle 27">
              <a:extLst>
                <a:ext uri="{FF2B5EF4-FFF2-40B4-BE49-F238E27FC236}">
                  <a16:creationId xmlns:a16="http://schemas.microsoft.com/office/drawing/2014/main" id="{CA5067CB-CAA2-4837-82ED-C94235F99A06}"/>
                </a:ext>
              </a:extLst>
            </p:cNvPr>
            <p:cNvSpPr/>
            <p:nvPr/>
          </p:nvSpPr>
          <p:spPr>
            <a:xfrm>
              <a:off x="1141942" y="1748161"/>
              <a:ext cx="3974696" cy="455548"/>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Introduction to LatentView Analytics</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0BE7375D-6369-4A89-8AAF-383FCBD3D1B0}"/>
              </a:ext>
            </a:extLst>
          </p:cNvPr>
          <p:cNvGrpSpPr/>
          <p:nvPr/>
        </p:nvGrpSpPr>
        <p:grpSpPr>
          <a:xfrm>
            <a:off x="209868" y="1408180"/>
            <a:ext cx="11057255" cy="648410"/>
            <a:chOff x="288120" y="1579682"/>
            <a:chExt cx="10352997" cy="738251"/>
          </a:xfrm>
        </p:grpSpPr>
        <p:grpSp>
          <p:nvGrpSpPr>
            <p:cNvPr id="18" name="Group 17">
              <a:extLst>
                <a:ext uri="{FF2B5EF4-FFF2-40B4-BE49-F238E27FC236}">
                  <a16:creationId xmlns:a16="http://schemas.microsoft.com/office/drawing/2014/main" id="{E49EEC7D-88C6-4D0C-973C-B442EDC1A9C0}"/>
                </a:ext>
              </a:extLst>
            </p:cNvPr>
            <p:cNvGrpSpPr/>
            <p:nvPr/>
          </p:nvGrpSpPr>
          <p:grpSpPr>
            <a:xfrm>
              <a:off x="288120" y="1579682"/>
              <a:ext cx="10352997" cy="738251"/>
              <a:chOff x="1193569" y="2338729"/>
              <a:chExt cx="10352997" cy="738251"/>
            </a:xfrm>
          </p:grpSpPr>
          <p:grpSp>
            <p:nvGrpSpPr>
              <p:cNvPr id="20" name="Group 19">
                <a:extLst>
                  <a:ext uri="{FF2B5EF4-FFF2-40B4-BE49-F238E27FC236}">
                    <a16:creationId xmlns:a16="http://schemas.microsoft.com/office/drawing/2014/main" id="{811674E0-4CDF-4179-8462-9FA3743B9E03}"/>
                  </a:ext>
                </a:extLst>
              </p:cNvPr>
              <p:cNvGrpSpPr/>
              <p:nvPr/>
            </p:nvGrpSpPr>
            <p:grpSpPr>
              <a:xfrm>
                <a:off x="1983934" y="2338729"/>
                <a:ext cx="9562632" cy="731520"/>
                <a:chOff x="1983934" y="2338729"/>
                <a:chExt cx="9562632" cy="731520"/>
              </a:xfrm>
            </p:grpSpPr>
            <p:sp>
              <p:nvSpPr>
                <p:cNvPr id="22" name="Rectangle 9">
                  <a:extLst>
                    <a:ext uri="{FF2B5EF4-FFF2-40B4-BE49-F238E27FC236}">
                      <a16:creationId xmlns:a16="http://schemas.microsoft.com/office/drawing/2014/main" id="{CB1087E1-6930-4CC4-9058-5E5F453A344C}"/>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23" name="Rectangle 24">
                  <a:extLst>
                    <a:ext uri="{FF2B5EF4-FFF2-40B4-BE49-F238E27FC236}">
                      <a16:creationId xmlns:a16="http://schemas.microsoft.com/office/drawing/2014/main" id="{E26C00EB-2CFC-4BDF-A0DB-9B6B1BF9C66F}"/>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21" name="Abgerundetes Rechteck 37">
                <a:hlinkClick r:id="rId4" action="ppaction://hlinksldjump"/>
                <a:extLst>
                  <a:ext uri="{FF2B5EF4-FFF2-40B4-BE49-F238E27FC236}">
                    <a16:creationId xmlns:a16="http://schemas.microsoft.com/office/drawing/2014/main" id="{2FCF9F6B-ED17-4F30-9EAE-F54A39AD816B}"/>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grpSp>
        <p:sp>
          <p:nvSpPr>
            <p:cNvPr id="19" name="Rectangle 18">
              <a:extLst>
                <a:ext uri="{FF2B5EF4-FFF2-40B4-BE49-F238E27FC236}">
                  <a16:creationId xmlns:a16="http://schemas.microsoft.com/office/drawing/2014/main" id="{1859805F-5E0F-4072-B577-F9E5363244B4}"/>
                </a:ext>
              </a:extLst>
            </p:cNvPr>
            <p:cNvSpPr/>
            <p:nvPr/>
          </p:nvSpPr>
          <p:spPr>
            <a:xfrm>
              <a:off x="1141942" y="1702897"/>
              <a:ext cx="5390048"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LatentView’s Understanding of the Scope of RFP</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49D8A0DE-304D-4EAE-9F00-8ACD9D4BB914}"/>
              </a:ext>
            </a:extLst>
          </p:cNvPr>
          <p:cNvGrpSpPr/>
          <p:nvPr/>
        </p:nvGrpSpPr>
        <p:grpSpPr>
          <a:xfrm>
            <a:off x="209868" y="2192490"/>
            <a:ext cx="11057255" cy="648410"/>
            <a:chOff x="288120" y="1579682"/>
            <a:chExt cx="10352997" cy="738251"/>
          </a:xfrm>
        </p:grpSpPr>
        <p:grpSp>
          <p:nvGrpSpPr>
            <p:cNvPr id="25" name="Group 24">
              <a:extLst>
                <a:ext uri="{FF2B5EF4-FFF2-40B4-BE49-F238E27FC236}">
                  <a16:creationId xmlns:a16="http://schemas.microsoft.com/office/drawing/2014/main" id="{D84E85CF-EFC8-452D-933C-A9F89910B4E8}"/>
                </a:ext>
              </a:extLst>
            </p:cNvPr>
            <p:cNvGrpSpPr/>
            <p:nvPr/>
          </p:nvGrpSpPr>
          <p:grpSpPr>
            <a:xfrm>
              <a:off x="288120" y="1579682"/>
              <a:ext cx="10352997" cy="738251"/>
              <a:chOff x="1193569" y="2338729"/>
              <a:chExt cx="10352997" cy="738251"/>
            </a:xfrm>
          </p:grpSpPr>
          <p:grpSp>
            <p:nvGrpSpPr>
              <p:cNvPr id="34" name="Group 33">
                <a:extLst>
                  <a:ext uri="{FF2B5EF4-FFF2-40B4-BE49-F238E27FC236}">
                    <a16:creationId xmlns:a16="http://schemas.microsoft.com/office/drawing/2014/main" id="{C7163D0F-F415-49BA-BF15-6787D5D4958D}"/>
                  </a:ext>
                </a:extLst>
              </p:cNvPr>
              <p:cNvGrpSpPr/>
              <p:nvPr/>
            </p:nvGrpSpPr>
            <p:grpSpPr>
              <a:xfrm>
                <a:off x="1983934" y="2338729"/>
                <a:ext cx="9562632" cy="731520"/>
                <a:chOff x="1983934" y="2338729"/>
                <a:chExt cx="9562632" cy="731520"/>
              </a:xfrm>
            </p:grpSpPr>
            <p:sp>
              <p:nvSpPr>
                <p:cNvPr id="36" name="Rectangle 9">
                  <a:extLst>
                    <a:ext uri="{FF2B5EF4-FFF2-40B4-BE49-F238E27FC236}">
                      <a16:creationId xmlns:a16="http://schemas.microsoft.com/office/drawing/2014/main" id="{9BCEB5F2-7436-44D5-ABFE-969D3746CF22}"/>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37" name="Rectangle 24">
                  <a:extLst>
                    <a:ext uri="{FF2B5EF4-FFF2-40B4-BE49-F238E27FC236}">
                      <a16:creationId xmlns:a16="http://schemas.microsoft.com/office/drawing/2014/main" id="{41B0FC63-92D8-4C62-9767-583D2952F3DC}"/>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35" name="Abgerundetes Rechteck 37">
                <a:hlinkClick r:id="rId5" action="ppaction://hlinksldjump"/>
                <a:extLst>
                  <a:ext uri="{FF2B5EF4-FFF2-40B4-BE49-F238E27FC236}">
                    <a16:creationId xmlns:a16="http://schemas.microsoft.com/office/drawing/2014/main" id="{AE2A0E15-DC5F-47EA-8608-9A71AA26C694}"/>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grpSp>
        <p:sp>
          <p:nvSpPr>
            <p:cNvPr id="33" name="Rectangle 32">
              <a:extLst>
                <a:ext uri="{FF2B5EF4-FFF2-40B4-BE49-F238E27FC236}">
                  <a16:creationId xmlns:a16="http://schemas.microsoft.com/office/drawing/2014/main" id="{E174C7E2-4B83-4B27-AC7F-E28328ECE8AC}"/>
                </a:ext>
              </a:extLst>
            </p:cNvPr>
            <p:cNvSpPr/>
            <p:nvPr/>
          </p:nvSpPr>
          <p:spPr>
            <a:xfrm>
              <a:off x="1141942" y="1702897"/>
              <a:ext cx="4202833"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Proposed Approach and Methodology</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035C95CF-C66E-4D9F-BEC5-6F644AAFC6DD}"/>
              </a:ext>
            </a:extLst>
          </p:cNvPr>
          <p:cNvGrpSpPr/>
          <p:nvPr/>
        </p:nvGrpSpPr>
        <p:grpSpPr>
          <a:xfrm>
            <a:off x="209868" y="2923789"/>
            <a:ext cx="11057255" cy="648410"/>
            <a:chOff x="288120" y="1579682"/>
            <a:chExt cx="10352997" cy="738251"/>
          </a:xfrm>
        </p:grpSpPr>
        <p:grpSp>
          <p:nvGrpSpPr>
            <p:cNvPr id="39" name="Group 38">
              <a:extLst>
                <a:ext uri="{FF2B5EF4-FFF2-40B4-BE49-F238E27FC236}">
                  <a16:creationId xmlns:a16="http://schemas.microsoft.com/office/drawing/2014/main" id="{499152D7-EE75-498F-8EC6-90EB1784D4F9}"/>
                </a:ext>
              </a:extLst>
            </p:cNvPr>
            <p:cNvGrpSpPr/>
            <p:nvPr/>
          </p:nvGrpSpPr>
          <p:grpSpPr>
            <a:xfrm>
              <a:off x="288120" y="1579682"/>
              <a:ext cx="10352997" cy="738251"/>
              <a:chOff x="1193569" y="2338729"/>
              <a:chExt cx="10352997" cy="738251"/>
            </a:xfrm>
          </p:grpSpPr>
          <p:grpSp>
            <p:nvGrpSpPr>
              <p:cNvPr id="41" name="Group 40">
                <a:extLst>
                  <a:ext uri="{FF2B5EF4-FFF2-40B4-BE49-F238E27FC236}">
                    <a16:creationId xmlns:a16="http://schemas.microsoft.com/office/drawing/2014/main" id="{232F0046-BCAC-4912-A86E-61DA149075C3}"/>
                  </a:ext>
                </a:extLst>
              </p:cNvPr>
              <p:cNvGrpSpPr/>
              <p:nvPr/>
            </p:nvGrpSpPr>
            <p:grpSpPr>
              <a:xfrm>
                <a:off x="1983934" y="2338729"/>
                <a:ext cx="9562632" cy="731520"/>
                <a:chOff x="1983934" y="2338729"/>
                <a:chExt cx="9562632" cy="731520"/>
              </a:xfrm>
            </p:grpSpPr>
            <p:sp>
              <p:nvSpPr>
                <p:cNvPr id="43" name="Rectangle 9">
                  <a:extLst>
                    <a:ext uri="{FF2B5EF4-FFF2-40B4-BE49-F238E27FC236}">
                      <a16:creationId xmlns:a16="http://schemas.microsoft.com/office/drawing/2014/main" id="{71A00BBD-428C-4387-A77B-2D8454FC4D56}"/>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44" name="Rectangle 24">
                  <a:extLst>
                    <a:ext uri="{FF2B5EF4-FFF2-40B4-BE49-F238E27FC236}">
                      <a16:creationId xmlns:a16="http://schemas.microsoft.com/office/drawing/2014/main" id="{D1443B6C-E700-4BB7-A924-D080897619AF}"/>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42" name="Abgerundetes Rechteck 37">
                <a:hlinkClick r:id="rId6" action="ppaction://hlinksldjump"/>
                <a:extLst>
                  <a:ext uri="{FF2B5EF4-FFF2-40B4-BE49-F238E27FC236}">
                    <a16:creationId xmlns:a16="http://schemas.microsoft.com/office/drawing/2014/main" id="{00068879-82CF-4A4C-BF53-163DA9CFA44F}"/>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grpSp>
        <p:sp>
          <p:nvSpPr>
            <p:cNvPr id="40" name="Rectangle 39">
              <a:extLst>
                <a:ext uri="{FF2B5EF4-FFF2-40B4-BE49-F238E27FC236}">
                  <a16:creationId xmlns:a16="http://schemas.microsoft.com/office/drawing/2014/main" id="{A99CE8E3-C395-4081-ADE0-4E472D5F5201}"/>
                </a:ext>
              </a:extLst>
            </p:cNvPr>
            <p:cNvSpPr/>
            <p:nvPr/>
          </p:nvSpPr>
          <p:spPr>
            <a:xfrm>
              <a:off x="1141942" y="1702897"/>
              <a:ext cx="6389651" cy="455548"/>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Our Experience in DWH, Reports &amp; Dashboards, Analytics</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EBFC1A0B-3C93-454C-80B2-6EA9E6C4E5D7}"/>
              </a:ext>
            </a:extLst>
          </p:cNvPr>
          <p:cNvGrpSpPr/>
          <p:nvPr/>
        </p:nvGrpSpPr>
        <p:grpSpPr>
          <a:xfrm>
            <a:off x="209868" y="3682107"/>
            <a:ext cx="11057255" cy="648410"/>
            <a:chOff x="288120" y="1579682"/>
            <a:chExt cx="10352997" cy="738251"/>
          </a:xfrm>
        </p:grpSpPr>
        <p:grpSp>
          <p:nvGrpSpPr>
            <p:cNvPr id="46" name="Group 45">
              <a:extLst>
                <a:ext uri="{FF2B5EF4-FFF2-40B4-BE49-F238E27FC236}">
                  <a16:creationId xmlns:a16="http://schemas.microsoft.com/office/drawing/2014/main" id="{643757CA-4710-40BE-9426-612150637FB7}"/>
                </a:ext>
              </a:extLst>
            </p:cNvPr>
            <p:cNvGrpSpPr/>
            <p:nvPr/>
          </p:nvGrpSpPr>
          <p:grpSpPr>
            <a:xfrm>
              <a:off x="288120" y="1579682"/>
              <a:ext cx="10352997" cy="738251"/>
              <a:chOff x="1193569" y="2338729"/>
              <a:chExt cx="10352997" cy="738251"/>
            </a:xfrm>
          </p:grpSpPr>
          <p:grpSp>
            <p:nvGrpSpPr>
              <p:cNvPr id="48" name="Group 47">
                <a:extLst>
                  <a:ext uri="{FF2B5EF4-FFF2-40B4-BE49-F238E27FC236}">
                    <a16:creationId xmlns:a16="http://schemas.microsoft.com/office/drawing/2014/main" id="{AAAF8D99-99B8-423C-A863-24C56BFA77F8}"/>
                  </a:ext>
                </a:extLst>
              </p:cNvPr>
              <p:cNvGrpSpPr/>
              <p:nvPr/>
            </p:nvGrpSpPr>
            <p:grpSpPr>
              <a:xfrm>
                <a:off x="1983934" y="2338729"/>
                <a:ext cx="9562632" cy="731520"/>
                <a:chOff x="1983934" y="2338729"/>
                <a:chExt cx="9562632" cy="731520"/>
              </a:xfrm>
            </p:grpSpPr>
            <p:sp>
              <p:nvSpPr>
                <p:cNvPr id="50" name="Rectangle 9">
                  <a:extLst>
                    <a:ext uri="{FF2B5EF4-FFF2-40B4-BE49-F238E27FC236}">
                      <a16:creationId xmlns:a16="http://schemas.microsoft.com/office/drawing/2014/main" id="{28447873-B343-4F60-B5F2-E20475ACBA32}"/>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51" name="Rectangle 24">
                  <a:extLst>
                    <a:ext uri="{FF2B5EF4-FFF2-40B4-BE49-F238E27FC236}">
                      <a16:creationId xmlns:a16="http://schemas.microsoft.com/office/drawing/2014/main" id="{A262F204-F48F-4EDB-BF4F-E277D18E7DA6}"/>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49" name="Abgerundetes Rechteck 37">
                <a:hlinkClick r:id="rId7" action="ppaction://hlinksldjump"/>
                <a:extLst>
                  <a:ext uri="{FF2B5EF4-FFF2-40B4-BE49-F238E27FC236}">
                    <a16:creationId xmlns:a16="http://schemas.microsoft.com/office/drawing/2014/main" id="{DC097D37-0162-40B9-A200-FD0CBDE92E3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5</a:t>
                </a:r>
              </a:p>
            </p:txBody>
          </p:sp>
        </p:grpSp>
        <p:sp>
          <p:nvSpPr>
            <p:cNvPr id="47" name="Rectangle 46">
              <a:extLst>
                <a:ext uri="{FF2B5EF4-FFF2-40B4-BE49-F238E27FC236}">
                  <a16:creationId xmlns:a16="http://schemas.microsoft.com/office/drawing/2014/main" id="{A1C0AFB1-7085-439E-B918-7B17728246B2}"/>
                </a:ext>
              </a:extLst>
            </p:cNvPr>
            <p:cNvSpPr/>
            <p:nvPr/>
          </p:nvSpPr>
          <p:spPr>
            <a:xfrm>
              <a:off x="1141942" y="1733073"/>
              <a:ext cx="3922164" cy="455548"/>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Demos in Reports and Dashboards</a:t>
              </a:r>
            </a:p>
          </p:txBody>
        </p:sp>
      </p:grpSp>
      <p:grpSp>
        <p:nvGrpSpPr>
          <p:cNvPr id="52" name="Group 51">
            <a:extLst>
              <a:ext uri="{FF2B5EF4-FFF2-40B4-BE49-F238E27FC236}">
                <a16:creationId xmlns:a16="http://schemas.microsoft.com/office/drawing/2014/main" id="{28CBEC8D-1C05-497B-A0BD-1960AF84B50E}"/>
              </a:ext>
            </a:extLst>
          </p:cNvPr>
          <p:cNvGrpSpPr/>
          <p:nvPr/>
        </p:nvGrpSpPr>
        <p:grpSpPr>
          <a:xfrm>
            <a:off x="224382" y="4440427"/>
            <a:ext cx="11057255" cy="648410"/>
            <a:chOff x="288120" y="1579682"/>
            <a:chExt cx="10352997" cy="738251"/>
          </a:xfrm>
        </p:grpSpPr>
        <p:grpSp>
          <p:nvGrpSpPr>
            <p:cNvPr id="53" name="Group 52">
              <a:extLst>
                <a:ext uri="{FF2B5EF4-FFF2-40B4-BE49-F238E27FC236}">
                  <a16:creationId xmlns:a16="http://schemas.microsoft.com/office/drawing/2014/main" id="{9626BB91-B5A7-49BC-84F9-844186484ED2}"/>
                </a:ext>
              </a:extLst>
            </p:cNvPr>
            <p:cNvGrpSpPr/>
            <p:nvPr/>
          </p:nvGrpSpPr>
          <p:grpSpPr>
            <a:xfrm>
              <a:off x="288120" y="1579682"/>
              <a:ext cx="10352997" cy="738251"/>
              <a:chOff x="1193569" y="2338729"/>
              <a:chExt cx="10352997" cy="738251"/>
            </a:xfrm>
          </p:grpSpPr>
          <p:grpSp>
            <p:nvGrpSpPr>
              <p:cNvPr id="55" name="Group 54">
                <a:extLst>
                  <a:ext uri="{FF2B5EF4-FFF2-40B4-BE49-F238E27FC236}">
                    <a16:creationId xmlns:a16="http://schemas.microsoft.com/office/drawing/2014/main" id="{70CBA8DF-6272-4EF0-B6A5-728B5F790AAB}"/>
                  </a:ext>
                </a:extLst>
              </p:cNvPr>
              <p:cNvGrpSpPr/>
              <p:nvPr/>
            </p:nvGrpSpPr>
            <p:grpSpPr>
              <a:xfrm>
                <a:off x="1983934" y="2338729"/>
                <a:ext cx="9562632" cy="731520"/>
                <a:chOff x="1983934" y="2338729"/>
                <a:chExt cx="9562632" cy="731520"/>
              </a:xfrm>
            </p:grpSpPr>
            <p:sp>
              <p:nvSpPr>
                <p:cNvPr id="57" name="Rectangle 9">
                  <a:extLst>
                    <a:ext uri="{FF2B5EF4-FFF2-40B4-BE49-F238E27FC236}">
                      <a16:creationId xmlns:a16="http://schemas.microsoft.com/office/drawing/2014/main" id="{E63FC2F6-94A2-4F57-8011-239E87A0A8DD}"/>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58" name="Rectangle 24">
                  <a:extLst>
                    <a:ext uri="{FF2B5EF4-FFF2-40B4-BE49-F238E27FC236}">
                      <a16:creationId xmlns:a16="http://schemas.microsoft.com/office/drawing/2014/main" id="{D48A1BC2-F873-4639-B276-CFE92B9E8E25}"/>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56" name="Abgerundetes Rechteck 37">
                <a:hlinkClick r:id="rId8" action="ppaction://hlinksldjump"/>
                <a:extLst>
                  <a:ext uri="{FF2B5EF4-FFF2-40B4-BE49-F238E27FC236}">
                    <a16:creationId xmlns:a16="http://schemas.microsoft.com/office/drawing/2014/main" id="{5934AF17-0395-4AED-AAE9-B6CB957D2BA1}"/>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6</a:t>
                </a:r>
              </a:p>
            </p:txBody>
          </p:sp>
        </p:grpSp>
        <p:sp>
          <p:nvSpPr>
            <p:cNvPr id="54" name="Rectangle 53">
              <a:extLst>
                <a:ext uri="{FF2B5EF4-FFF2-40B4-BE49-F238E27FC236}">
                  <a16:creationId xmlns:a16="http://schemas.microsoft.com/office/drawing/2014/main" id="{64E5A48F-A8AB-4E9B-B104-065245AB3212}"/>
                </a:ext>
              </a:extLst>
            </p:cNvPr>
            <p:cNvSpPr/>
            <p:nvPr/>
          </p:nvSpPr>
          <p:spPr>
            <a:xfrm>
              <a:off x="1141942" y="1702897"/>
              <a:ext cx="5949887" cy="455548"/>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Our Data Warehousing and Data Engineering Process</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7C786F3C-7FEC-406C-BDCA-C741BC42E6BF}"/>
              </a:ext>
            </a:extLst>
          </p:cNvPr>
          <p:cNvGrpSpPr/>
          <p:nvPr/>
        </p:nvGrpSpPr>
        <p:grpSpPr>
          <a:xfrm>
            <a:off x="224382" y="5188138"/>
            <a:ext cx="11057255" cy="648410"/>
            <a:chOff x="288120" y="1579682"/>
            <a:chExt cx="10352997" cy="738251"/>
          </a:xfrm>
        </p:grpSpPr>
        <p:grpSp>
          <p:nvGrpSpPr>
            <p:cNvPr id="60" name="Group 59">
              <a:extLst>
                <a:ext uri="{FF2B5EF4-FFF2-40B4-BE49-F238E27FC236}">
                  <a16:creationId xmlns:a16="http://schemas.microsoft.com/office/drawing/2014/main" id="{2CDF5103-D1EF-40FF-8086-5AAEE1589F45}"/>
                </a:ext>
              </a:extLst>
            </p:cNvPr>
            <p:cNvGrpSpPr/>
            <p:nvPr/>
          </p:nvGrpSpPr>
          <p:grpSpPr>
            <a:xfrm>
              <a:off x="288120" y="1579682"/>
              <a:ext cx="10352997" cy="738251"/>
              <a:chOff x="1193569" y="2338729"/>
              <a:chExt cx="10352997" cy="738251"/>
            </a:xfrm>
          </p:grpSpPr>
          <p:grpSp>
            <p:nvGrpSpPr>
              <p:cNvPr id="62" name="Group 61">
                <a:extLst>
                  <a:ext uri="{FF2B5EF4-FFF2-40B4-BE49-F238E27FC236}">
                    <a16:creationId xmlns:a16="http://schemas.microsoft.com/office/drawing/2014/main" id="{1EFA6368-6718-43FE-A0E4-178E2FB617CA}"/>
                  </a:ext>
                </a:extLst>
              </p:cNvPr>
              <p:cNvGrpSpPr/>
              <p:nvPr/>
            </p:nvGrpSpPr>
            <p:grpSpPr>
              <a:xfrm>
                <a:off x="1983934" y="2338729"/>
                <a:ext cx="9562632" cy="731520"/>
                <a:chOff x="1983934" y="2338729"/>
                <a:chExt cx="9562632" cy="731520"/>
              </a:xfrm>
            </p:grpSpPr>
            <p:sp>
              <p:nvSpPr>
                <p:cNvPr id="64" name="Rectangle 9">
                  <a:extLst>
                    <a:ext uri="{FF2B5EF4-FFF2-40B4-BE49-F238E27FC236}">
                      <a16:creationId xmlns:a16="http://schemas.microsoft.com/office/drawing/2014/main" id="{A16AE04C-762B-4339-A94C-B0C555F7808E}"/>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65" name="Rectangle 24">
                  <a:extLst>
                    <a:ext uri="{FF2B5EF4-FFF2-40B4-BE49-F238E27FC236}">
                      <a16:creationId xmlns:a16="http://schemas.microsoft.com/office/drawing/2014/main" id="{3DCE613F-17DA-45DF-8404-CFCEC51BA8C9}"/>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63" name="Abgerundetes Rechteck 37">
                <a:hlinkClick r:id="rId9" action="ppaction://hlinksldjump"/>
                <a:extLst>
                  <a:ext uri="{FF2B5EF4-FFF2-40B4-BE49-F238E27FC236}">
                    <a16:creationId xmlns:a16="http://schemas.microsoft.com/office/drawing/2014/main" id="{E9ED129A-3C0D-4D69-A470-C1CF8E50806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7</a:t>
                </a:r>
              </a:p>
            </p:txBody>
          </p:sp>
        </p:grpSp>
        <p:sp>
          <p:nvSpPr>
            <p:cNvPr id="61" name="Rectangle 60">
              <a:extLst>
                <a:ext uri="{FF2B5EF4-FFF2-40B4-BE49-F238E27FC236}">
                  <a16:creationId xmlns:a16="http://schemas.microsoft.com/office/drawing/2014/main" id="{2516EA1E-A582-4130-9666-ECF3BE3EF30C}"/>
                </a:ext>
              </a:extLst>
            </p:cNvPr>
            <p:cNvSpPr/>
            <p:nvPr/>
          </p:nvSpPr>
          <p:spPr>
            <a:xfrm>
              <a:off x="1141942" y="1702897"/>
              <a:ext cx="5699235" cy="455548"/>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Representative Case Studies in Advanced Analytics</a:t>
              </a:r>
              <a:endParaRPr lang="en-IN" sz="2000" kern="0" dirty="0">
                <a:solidFill>
                  <a:schemeClr val="bg2">
                    <a:lumMod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8605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pic>
        <p:nvPicPr>
          <p:cNvPr id="30" name="Picture 29"/>
          <p:cNvPicPr>
            <a:picLocks noChangeAspect="1"/>
          </p:cNvPicPr>
          <p:nvPr/>
        </p:nvPicPr>
        <p:blipFill>
          <a:blip r:embed="rId4"/>
          <a:stretch>
            <a:fillRect/>
          </a:stretch>
        </p:blipFill>
        <p:spPr>
          <a:xfrm>
            <a:off x="1836806" y="1245951"/>
            <a:ext cx="4594906" cy="2967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p:cNvPicPr>
            <a:picLocks noChangeAspect="1"/>
          </p:cNvPicPr>
          <p:nvPr/>
        </p:nvPicPr>
        <p:blipFill>
          <a:blip r:embed="rId5"/>
          <a:stretch>
            <a:fillRect/>
          </a:stretch>
        </p:blipFill>
        <p:spPr>
          <a:xfrm>
            <a:off x="6549472" y="1174511"/>
            <a:ext cx="5510937" cy="3112852"/>
          </a:xfrm>
          <a:prstGeom prst="rect">
            <a:avLst/>
          </a:prstGeom>
        </p:spPr>
      </p:pic>
      <p:sp>
        <p:nvSpPr>
          <p:cNvPr id="37" name="TextBox 36">
            <a:extLst>
              <a:ext uri="{FF2B5EF4-FFF2-40B4-BE49-F238E27FC236}">
                <a16:creationId xmlns:a16="http://schemas.microsoft.com/office/drawing/2014/main" id="{9001542E-B059-46AE-BAC5-BD9E08F95528}"/>
              </a:ext>
            </a:extLst>
          </p:cNvPr>
          <p:cNvSpPr txBox="1"/>
          <p:nvPr/>
        </p:nvSpPr>
        <p:spPr>
          <a:xfrm>
            <a:off x="3312417" y="655082"/>
            <a:ext cx="10721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Initial Wireframes</a:t>
            </a:r>
          </a:p>
        </p:txBody>
      </p:sp>
      <p:sp>
        <p:nvSpPr>
          <p:cNvPr id="40" name="TextBox 39">
            <a:extLst>
              <a:ext uri="{FF2B5EF4-FFF2-40B4-BE49-F238E27FC236}">
                <a16:creationId xmlns:a16="http://schemas.microsoft.com/office/drawing/2014/main" id="{9001542E-B059-46AE-BAC5-BD9E08F95528}"/>
              </a:ext>
            </a:extLst>
          </p:cNvPr>
          <p:cNvSpPr txBox="1"/>
          <p:nvPr/>
        </p:nvSpPr>
        <p:spPr>
          <a:xfrm>
            <a:off x="8357089" y="655082"/>
            <a:ext cx="10721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Final Wireframes</a:t>
            </a:r>
          </a:p>
        </p:txBody>
      </p:sp>
      <p:sp>
        <p:nvSpPr>
          <p:cNvPr id="41" name="Rectangular Callout 40"/>
          <p:cNvSpPr/>
          <p:nvPr/>
        </p:nvSpPr>
        <p:spPr>
          <a:xfrm>
            <a:off x="4670346" y="214250"/>
            <a:ext cx="3574493" cy="914743"/>
          </a:xfrm>
          <a:prstGeom prst="wedgeRectCallout">
            <a:avLst>
              <a:gd name="adj1" fmla="val -36271"/>
              <a:gd name="adj2" fmla="val 21993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Initial wireframes for Category performances lacked the granularity. It gave break up of Category P&amp;L summary – Revenues, GP etc. at an aggregate level.</a:t>
            </a:r>
          </a:p>
        </p:txBody>
      </p:sp>
      <p:sp>
        <p:nvSpPr>
          <p:cNvPr id="42" name="Rectangular Callout 41"/>
          <p:cNvSpPr/>
          <p:nvPr/>
        </p:nvSpPr>
        <p:spPr>
          <a:xfrm>
            <a:off x="7182807" y="4683818"/>
            <a:ext cx="3512202" cy="1166211"/>
          </a:xfrm>
          <a:prstGeom prst="wedgeRectCallout">
            <a:avLst>
              <a:gd name="adj1" fmla="val -37162"/>
              <a:gd name="adj2" fmla="val -12487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After 6 Iterations, Finalized versions of wireframes led to an advanced view which gave granularity with respect to individual contributions of business platforms. It gave a more complete picture. </a:t>
            </a:r>
          </a:p>
        </p:txBody>
      </p:sp>
      <p:sp>
        <p:nvSpPr>
          <p:cNvPr id="75" name="Rectangle 74"/>
          <p:cNvSpPr/>
          <p:nvPr/>
        </p:nvSpPr>
        <p:spPr bwMode="auto">
          <a:xfrm>
            <a:off x="-11838" y="1039236"/>
            <a:ext cx="1549854"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14" descr="Image result for data understanding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638" y="1108563"/>
            <a:ext cx="506887" cy="506887"/>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p:cNvGrpSpPr/>
          <p:nvPr/>
        </p:nvGrpSpPr>
        <p:grpSpPr>
          <a:xfrm>
            <a:off x="-211943" y="-10748"/>
            <a:ext cx="1911225" cy="6942170"/>
            <a:chOff x="-211943" y="-10748"/>
            <a:chExt cx="1911225" cy="6942170"/>
          </a:xfrm>
        </p:grpSpPr>
        <p:sp>
          <p:nvSpPr>
            <p:cNvPr id="78" name="Isosceles Triangle 77"/>
            <p:cNvSpPr/>
            <p:nvPr/>
          </p:nvSpPr>
          <p:spPr>
            <a:xfrm rot="5400000">
              <a:off x="1334610" y="3787137"/>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Rectangle 79"/>
            <p:cNvSpPr/>
            <p:nvPr/>
          </p:nvSpPr>
          <p:spPr bwMode="auto">
            <a:xfrm>
              <a:off x="-11838" y="3438267"/>
              <a:ext cx="1546598" cy="1143000"/>
            </a:xfrm>
            <a:prstGeom prst="rect">
              <a:avLst/>
            </a:prstGeom>
            <a:solidFill>
              <a:schemeClr val="accent1"/>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p:cNvGrpSpPr/>
            <p:nvPr/>
          </p:nvGrpSpPr>
          <p:grpSpPr>
            <a:xfrm>
              <a:off x="-211943" y="-10748"/>
              <a:ext cx="1902355" cy="6942170"/>
              <a:chOff x="-211943" y="-10748"/>
              <a:chExt cx="1902355" cy="6942170"/>
            </a:xfrm>
          </p:grpSpPr>
          <p:sp>
            <p:nvSpPr>
              <p:cNvPr id="82" name="TextBox 81"/>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grpSp>
            <p:nvGrpSpPr>
              <p:cNvPr id="84" name="Group 83"/>
              <p:cNvGrpSpPr/>
              <p:nvPr/>
            </p:nvGrpSpPr>
            <p:grpSpPr>
              <a:xfrm>
                <a:off x="-211943" y="-10748"/>
                <a:ext cx="1902355" cy="6942170"/>
                <a:chOff x="-211943" y="-10748"/>
                <a:chExt cx="1902355" cy="6942170"/>
              </a:xfrm>
            </p:grpSpPr>
            <p:sp>
              <p:nvSpPr>
                <p:cNvPr id="92" name="Rectangle 91"/>
                <p:cNvSpPr/>
                <p:nvPr/>
              </p:nvSpPr>
              <p:spPr bwMode="auto">
                <a:xfrm>
                  <a:off x="-11841" y="2287796"/>
                  <a:ext cx="1547000"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95" name="Rectangle 94"/>
                <p:cNvSpPr/>
                <p:nvPr/>
              </p:nvSpPr>
              <p:spPr bwMode="auto">
                <a:xfrm>
                  <a:off x="-11836" y="4455174"/>
                  <a:ext cx="1535838"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98" name="TextBox 97"/>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99" name="Picture 12" descr="Related image"/>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data consolidation icon"/>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dashboard icon"/>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104" name="Rectangle 103"/>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p:cNvSpPr txBox="1"/>
                <p:nvPr/>
              </p:nvSpPr>
              <p:spPr>
                <a:xfrm>
                  <a:off x="-59552" y="434235"/>
                  <a:ext cx="1702771"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pic>
              <p:nvPicPr>
                <p:cNvPr id="107" name="Picture 8" descr="Image result for current state assessment icon"/>
                <p:cNvPicPr>
                  <a:picLocks noChangeAspect="1" noChangeArrowheads="1"/>
                </p:cNvPicPr>
                <p:nvPr/>
              </p:nvPicPr>
              <p:blipFill>
                <a:blip r:embed="rId11"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 descr="Image result for business drivers icon"/>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grpSp>
          <p:grpSp>
            <p:nvGrpSpPr>
              <p:cNvPr id="85" name="Group 84"/>
              <p:cNvGrpSpPr/>
              <p:nvPr/>
            </p:nvGrpSpPr>
            <p:grpSpPr>
              <a:xfrm>
                <a:off x="-205850" y="1064379"/>
                <a:ext cx="1890169" cy="5867043"/>
                <a:chOff x="-205850" y="1064379"/>
                <a:chExt cx="1890169" cy="5867043"/>
              </a:xfrm>
            </p:grpSpPr>
            <p:sp>
              <p:nvSpPr>
                <p:cNvPr id="86" name="TextBox 85"/>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sp>
              <p:nvSpPr>
                <p:cNvPr id="87" name="TextBox 86"/>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88" name="Rectangle 87"/>
                <p:cNvSpPr/>
                <p:nvPr/>
              </p:nvSpPr>
              <p:spPr>
                <a:xfrm>
                  <a:off x="-6381" y="4455174"/>
                  <a:ext cx="1544397" cy="2406166"/>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Rectangle 88"/>
                <p:cNvSpPr/>
                <p:nvPr/>
              </p:nvSpPr>
              <p:spPr bwMode="auto">
                <a:xfrm>
                  <a:off x="-10673" y="1064379"/>
                  <a:ext cx="1545434" cy="1268748"/>
                </a:xfrm>
                <a:prstGeom prst="rect">
                  <a:avLst/>
                </a:prstGeom>
                <a:solidFill>
                  <a:srgbClr val="7F7F7F"/>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extBox 89"/>
                <p:cNvSpPr txBox="1"/>
                <p:nvPr/>
              </p:nvSpPr>
              <p:spPr>
                <a:xfrm>
                  <a:off x="-127206" y="1491642"/>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pic>
              <p:nvPicPr>
                <p:cNvPr id="91" name="Picture 14" descr="Image result for data understanding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347" y="1128993"/>
                  <a:ext cx="506887" cy="50688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4" name="Rectangle 43">
            <a:extLst>
              <a:ext uri="{FF2B5EF4-FFF2-40B4-BE49-F238E27FC236}">
                <a16:creationId xmlns:a16="http://schemas.microsoft.com/office/drawing/2014/main" id="{4631E8D2-877E-4CBE-9575-2EEEBC387227}"/>
              </a:ext>
            </a:extLst>
          </p:cNvPr>
          <p:cNvSpPr/>
          <p:nvPr/>
        </p:nvSpPr>
        <p:spPr>
          <a:xfrm>
            <a:off x="-11840" y="-7128"/>
            <a:ext cx="1547080" cy="3437924"/>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0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animBg="1"/>
      <p:bldP spid="4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cxnSp>
        <p:nvCxnSpPr>
          <p:cNvPr id="69" name="Straight Connector 68">
            <a:extLst>
              <a:ext uri="{FF2B5EF4-FFF2-40B4-BE49-F238E27FC236}">
                <a16:creationId xmlns:a16="http://schemas.microsoft.com/office/drawing/2014/main" id="{27D495AC-C31A-4558-8802-779429CF6AF2}"/>
              </a:ext>
            </a:extLst>
          </p:cNvPr>
          <p:cNvCxnSpPr/>
          <p:nvPr/>
        </p:nvCxnSpPr>
        <p:spPr>
          <a:xfrm flipV="1">
            <a:off x="2175020" y="3268973"/>
            <a:ext cx="9968588" cy="15005"/>
          </a:xfrm>
          <a:prstGeom prst="line">
            <a:avLst/>
          </a:prstGeom>
          <a:noFill/>
          <a:ln w="57150" cap="flat" cmpd="sng" algn="ctr">
            <a:solidFill>
              <a:srgbClr val="000000"/>
            </a:solidFill>
            <a:prstDash val="solid"/>
            <a:headEnd type="none" w="med" len="med"/>
            <a:tailEnd type="arrow" w="med" len="med"/>
          </a:ln>
          <a:effectLst/>
        </p:spPr>
      </p:cxnSp>
      <p:sp>
        <p:nvSpPr>
          <p:cNvPr id="77" name="Rectangle 76">
            <a:extLst>
              <a:ext uri="{FF2B5EF4-FFF2-40B4-BE49-F238E27FC236}">
                <a16:creationId xmlns:a16="http://schemas.microsoft.com/office/drawing/2014/main" id="{08B920FA-03F7-4BA6-915C-B5A8FAD2C9DE}"/>
              </a:ext>
            </a:extLst>
          </p:cNvPr>
          <p:cNvSpPr/>
          <p:nvPr/>
        </p:nvSpPr>
        <p:spPr>
          <a:xfrm>
            <a:off x="1491539" y="2517082"/>
            <a:ext cx="1607775"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Business and Data Understanding</a:t>
            </a:r>
          </a:p>
        </p:txBody>
      </p:sp>
      <p:sp>
        <p:nvSpPr>
          <p:cNvPr id="78" name="Rectangle 77">
            <a:extLst>
              <a:ext uri="{FF2B5EF4-FFF2-40B4-BE49-F238E27FC236}">
                <a16:creationId xmlns:a16="http://schemas.microsoft.com/office/drawing/2014/main" id="{D1AC2EDC-0959-435F-B802-23B5652312B3}"/>
              </a:ext>
            </a:extLst>
          </p:cNvPr>
          <p:cNvSpPr/>
          <p:nvPr/>
        </p:nvSpPr>
        <p:spPr>
          <a:xfrm>
            <a:off x="4694322" y="2517082"/>
            <a:ext cx="1723238"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Building Data Pipelines and an ETL Layer</a:t>
            </a:r>
          </a:p>
        </p:txBody>
      </p:sp>
      <p:sp>
        <p:nvSpPr>
          <p:cNvPr id="82" name="Rectangle 81">
            <a:extLst>
              <a:ext uri="{FF2B5EF4-FFF2-40B4-BE49-F238E27FC236}">
                <a16:creationId xmlns:a16="http://schemas.microsoft.com/office/drawing/2014/main" id="{D0E0DF4A-B1ED-4715-AE6C-18D1FEB656A2}"/>
              </a:ext>
            </a:extLst>
          </p:cNvPr>
          <p:cNvSpPr/>
          <p:nvPr/>
        </p:nvSpPr>
        <p:spPr>
          <a:xfrm>
            <a:off x="3163089" y="2517082"/>
            <a:ext cx="1450155"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Designing Wireframes</a:t>
            </a:r>
          </a:p>
        </p:txBody>
      </p:sp>
      <p:sp>
        <p:nvSpPr>
          <p:cNvPr id="85" name="Rectangle 84">
            <a:extLst>
              <a:ext uri="{FF2B5EF4-FFF2-40B4-BE49-F238E27FC236}">
                <a16:creationId xmlns:a16="http://schemas.microsoft.com/office/drawing/2014/main" id="{1E1A4CC3-8D4F-46DD-8D42-4CB066F231FC}"/>
              </a:ext>
            </a:extLst>
          </p:cNvPr>
          <p:cNvSpPr/>
          <p:nvPr/>
        </p:nvSpPr>
        <p:spPr>
          <a:xfrm>
            <a:off x="7844608" y="2318731"/>
            <a:ext cx="109488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Unit and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Testing</a:t>
            </a:r>
          </a:p>
        </p:txBody>
      </p:sp>
      <p:sp>
        <p:nvSpPr>
          <p:cNvPr id="87" name="Rectangle 86">
            <a:extLst>
              <a:ext uri="{FF2B5EF4-FFF2-40B4-BE49-F238E27FC236}">
                <a16:creationId xmlns:a16="http://schemas.microsoft.com/office/drawing/2014/main" id="{9E267D1E-A025-4B46-971C-D6493724CD17}"/>
              </a:ext>
            </a:extLst>
          </p:cNvPr>
          <p:cNvSpPr/>
          <p:nvPr/>
        </p:nvSpPr>
        <p:spPr>
          <a:xfrm>
            <a:off x="9095357" y="3510346"/>
            <a:ext cx="1276965"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Performance Testing</a:t>
            </a:r>
          </a:p>
        </p:txBody>
      </p:sp>
      <p:sp>
        <p:nvSpPr>
          <p:cNvPr id="88" name="Rectangle 87">
            <a:extLst>
              <a:ext uri="{FF2B5EF4-FFF2-40B4-BE49-F238E27FC236}">
                <a16:creationId xmlns:a16="http://schemas.microsoft.com/office/drawing/2014/main" id="{306A6E57-0435-4FDE-827D-9969166ADA3D}"/>
              </a:ext>
            </a:extLst>
          </p:cNvPr>
          <p:cNvSpPr/>
          <p:nvPr/>
        </p:nvSpPr>
        <p:spPr>
          <a:xfrm>
            <a:off x="10442190" y="2517082"/>
            <a:ext cx="144894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Operationalization Dashboard</a:t>
            </a:r>
          </a:p>
        </p:txBody>
      </p:sp>
      <p:sp>
        <p:nvSpPr>
          <p:cNvPr id="89" name="Oval 88">
            <a:extLst>
              <a:ext uri="{FF2B5EF4-FFF2-40B4-BE49-F238E27FC236}">
                <a16:creationId xmlns:a16="http://schemas.microsoft.com/office/drawing/2014/main" id="{AEFC3394-93E8-4EE1-B306-D75813C3B491}"/>
              </a:ext>
            </a:extLst>
          </p:cNvPr>
          <p:cNvSpPr/>
          <p:nvPr/>
        </p:nvSpPr>
        <p:spPr>
          <a:xfrm>
            <a:off x="2100248" y="3038172"/>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91" name="Oval 90">
            <a:extLst>
              <a:ext uri="{FF2B5EF4-FFF2-40B4-BE49-F238E27FC236}">
                <a16:creationId xmlns:a16="http://schemas.microsoft.com/office/drawing/2014/main" id="{4AF920CD-AB7F-40D6-BF51-F8E4CB90D2BB}"/>
              </a:ext>
            </a:extLst>
          </p:cNvPr>
          <p:cNvSpPr/>
          <p:nvPr/>
        </p:nvSpPr>
        <p:spPr>
          <a:xfrm>
            <a:off x="5257368" y="3022762"/>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92" name="Oval 91">
            <a:extLst>
              <a:ext uri="{FF2B5EF4-FFF2-40B4-BE49-F238E27FC236}">
                <a16:creationId xmlns:a16="http://schemas.microsoft.com/office/drawing/2014/main" id="{D442A293-E35D-4CED-979C-87AB1D7A9A7D}"/>
              </a:ext>
            </a:extLst>
          </p:cNvPr>
          <p:cNvSpPr/>
          <p:nvPr/>
        </p:nvSpPr>
        <p:spPr>
          <a:xfrm>
            <a:off x="6674844" y="2986823"/>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93" name="Oval 92">
            <a:extLst>
              <a:ext uri="{FF2B5EF4-FFF2-40B4-BE49-F238E27FC236}">
                <a16:creationId xmlns:a16="http://schemas.microsoft.com/office/drawing/2014/main" id="{1B794026-FF35-43FB-A4B0-A8AFE5E5D8A2}"/>
              </a:ext>
            </a:extLst>
          </p:cNvPr>
          <p:cNvSpPr/>
          <p:nvPr/>
        </p:nvSpPr>
        <p:spPr>
          <a:xfrm>
            <a:off x="8162379" y="2986823"/>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95" name="Oval 94">
            <a:extLst>
              <a:ext uri="{FF2B5EF4-FFF2-40B4-BE49-F238E27FC236}">
                <a16:creationId xmlns:a16="http://schemas.microsoft.com/office/drawing/2014/main" id="{A9ACBC00-4FCC-45DF-977E-EC878EC2F60F}"/>
              </a:ext>
            </a:extLst>
          </p:cNvPr>
          <p:cNvSpPr/>
          <p:nvPr/>
        </p:nvSpPr>
        <p:spPr>
          <a:xfrm>
            <a:off x="9528078" y="2997228"/>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sp>
        <p:nvSpPr>
          <p:cNvPr id="96" name="Oval 95">
            <a:extLst>
              <a:ext uri="{FF2B5EF4-FFF2-40B4-BE49-F238E27FC236}">
                <a16:creationId xmlns:a16="http://schemas.microsoft.com/office/drawing/2014/main" id="{F975235B-CB8C-4CB6-AF3C-BD002CE48F3B}"/>
              </a:ext>
            </a:extLst>
          </p:cNvPr>
          <p:cNvSpPr/>
          <p:nvPr/>
        </p:nvSpPr>
        <p:spPr>
          <a:xfrm>
            <a:off x="11080489" y="3010876"/>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7</a:t>
            </a:r>
          </a:p>
        </p:txBody>
      </p:sp>
      <p:grpSp>
        <p:nvGrpSpPr>
          <p:cNvPr id="10" name="Group 9"/>
          <p:cNvGrpSpPr/>
          <p:nvPr/>
        </p:nvGrpSpPr>
        <p:grpSpPr>
          <a:xfrm>
            <a:off x="2745161" y="1002911"/>
            <a:ext cx="2477645" cy="1225760"/>
            <a:chOff x="3136291" y="278041"/>
            <a:chExt cx="2477645" cy="1225760"/>
          </a:xfrm>
        </p:grpSpPr>
        <p:sp>
          <p:nvSpPr>
            <p:cNvPr id="86" name="Rectangle 85">
              <a:extLst>
                <a:ext uri="{FF2B5EF4-FFF2-40B4-BE49-F238E27FC236}">
                  <a16:creationId xmlns:a16="http://schemas.microsoft.com/office/drawing/2014/main" id="{D319EE4F-8D17-44FF-8E89-5C5B76BF478C}"/>
                </a:ext>
              </a:extLst>
            </p:cNvPr>
            <p:cNvSpPr/>
            <p:nvPr/>
          </p:nvSpPr>
          <p:spPr>
            <a:xfrm>
              <a:off x="3177354" y="303472"/>
              <a:ext cx="2436582"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There were 6 Iterations to design wireframes. In each iteration, wireframe was reviewed with Business and feedback was incorporated</a:t>
              </a:r>
            </a:p>
          </p:txBody>
        </p:sp>
        <p:sp>
          <p:nvSpPr>
            <p:cNvPr id="103" name="Rectangle 102"/>
            <p:cNvSpPr/>
            <p:nvPr/>
          </p:nvSpPr>
          <p:spPr>
            <a:xfrm>
              <a:off x="3136291" y="278041"/>
              <a:ext cx="2477645" cy="1192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Up Arrow 3"/>
          <p:cNvSpPr/>
          <p:nvPr/>
        </p:nvSpPr>
        <p:spPr>
          <a:xfrm>
            <a:off x="3806744" y="2299492"/>
            <a:ext cx="228600" cy="246215"/>
          </a:xfrm>
          <a:prstGeom prst="up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Elbow Connector 5"/>
          <p:cNvCxnSpPr/>
          <p:nvPr/>
        </p:nvCxnSpPr>
        <p:spPr>
          <a:xfrm rot="5400000" flipH="1" flipV="1">
            <a:off x="3111363" y="2730171"/>
            <a:ext cx="14009" cy="1573985"/>
          </a:xfrm>
          <a:prstGeom prst="bentConnector3">
            <a:avLst>
              <a:gd name="adj1" fmla="val -4546067"/>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D0E0DF4A-B1ED-4715-AE6C-18D1FEB656A2}"/>
              </a:ext>
            </a:extLst>
          </p:cNvPr>
          <p:cNvSpPr/>
          <p:nvPr/>
        </p:nvSpPr>
        <p:spPr>
          <a:xfrm>
            <a:off x="2043335" y="4156677"/>
            <a:ext cx="2123172"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Multiple Iterations</a:t>
            </a:r>
          </a:p>
        </p:txBody>
      </p:sp>
      <p:sp>
        <p:nvSpPr>
          <p:cNvPr id="109" name="Oval 108">
            <a:extLst>
              <a:ext uri="{FF2B5EF4-FFF2-40B4-BE49-F238E27FC236}">
                <a16:creationId xmlns:a16="http://schemas.microsoft.com/office/drawing/2014/main" id="{4AF920CD-AB7F-40D6-BF51-F8E4CB90D2BB}"/>
              </a:ext>
            </a:extLst>
          </p:cNvPr>
          <p:cNvSpPr/>
          <p:nvPr/>
        </p:nvSpPr>
        <p:spPr>
          <a:xfrm>
            <a:off x="3709307" y="3010876"/>
            <a:ext cx="457200" cy="457200"/>
          </a:xfrm>
          <a:prstGeom prst="ellipse">
            <a:avLst/>
          </a:prstGeom>
          <a:solidFill>
            <a:srgbClr val="24725E"/>
          </a:solidFill>
          <a:ln w="25400" cap="flat" cmpd="sng" algn="ctr">
            <a:solidFill>
              <a:srgbClr val="2F3542">
                <a:shade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grpSp>
        <p:nvGrpSpPr>
          <p:cNvPr id="110" name="Group 109"/>
          <p:cNvGrpSpPr/>
          <p:nvPr/>
        </p:nvGrpSpPr>
        <p:grpSpPr>
          <a:xfrm>
            <a:off x="4317118" y="4166663"/>
            <a:ext cx="2477645" cy="782561"/>
            <a:chOff x="3136291" y="278041"/>
            <a:chExt cx="2477645" cy="782561"/>
          </a:xfrm>
        </p:grpSpPr>
        <p:sp>
          <p:nvSpPr>
            <p:cNvPr id="111" name="Rectangle 110">
              <a:extLst>
                <a:ext uri="{FF2B5EF4-FFF2-40B4-BE49-F238E27FC236}">
                  <a16:creationId xmlns:a16="http://schemas.microsoft.com/office/drawing/2014/main" id="{D319EE4F-8D17-44FF-8E89-5C5B76BF478C}"/>
                </a:ext>
              </a:extLst>
            </p:cNvPr>
            <p:cNvSpPr/>
            <p:nvPr/>
          </p:nvSpPr>
          <p:spPr>
            <a:xfrm>
              <a:off x="3177354" y="303472"/>
              <a:ext cx="2436582" cy="7571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Optimizing the number of data connections, finalizing data sources and building data marts </a:t>
              </a:r>
            </a:p>
          </p:txBody>
        </p:sp>
        <p:sp>
          <p:nvSpPr>
            <p:cNvPr id="112" name="Rectangle 111"/>
            <p:cNvSpPr/>
            <p:nvPr/>
          </p:nvSpPr>
          <p:spPr>
            <a:xfrm>
              <a:off x="3136291" y="278041"/>
              <a:ext cx="2477645" cy="782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3" name="Down Arrow 112"/>
          <p:cNvSpPr/>
          <p:nvPr/>
        </p:nvSpPr>
        <p:spPr>
          <a:xfrm>
            <a:off x="5395516" y="3697053"/>
            <a:ext cx="208073" cy="268351"/>
          </a:xfrm>
          <a:prstGeom prst="downArrow">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D1AC2EDC-0959-435F-B802-23B5652312B3}"/>
              </a:ext>
            </a:extLst>
          </p:cNvPr>
          <p:cNvSpPr/>
          <p:nvPr/>
        </p:nvSpPr>
        <p:spPr>
          <a:xfrm>
            <a:off x="6041825" y="3473018"/>
            <a:ext cx="1723238"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 design and implementation</a:t>
            </a:r>
          </a:p>
        </p:txBody>
      </p:sp>
      <p:grpSp>
        <p:nvGrpSpPr>
          <p:cNvPr id="119" name="Group 118"/>
          <p:cNvGrpSpPr/>
          <p:nvPr/>
        </p:nvGrpSpPr>
        <p:grpSpPr>
          <a:xfrm>
            <a:off x="7021049" y="1113818"/>
            <a:ext cx="2742003" cy="782561"/>
            <a:chOff x="3136291" y="233797"/>
            <a:chExt cx="2742003" cy="782561"/>
          </a:xfrm>
        </p:grpSpPr>
        <p:sp>
          <p:nvSpPr>
            <p:cNvPr id="120" name="Rectangle 119">
              <a:extLst>
                <a:ext uri="{FF2B5EF4-FFF2-40B4-BE49-F238E27FC236}">
                  <a16:creationId xmlns:a16="http://schemas.microsoft.com/office/drawing/2014/main" id="{D319EE4F-8D17-44FF-8E89-5C5B76BF478C}"/>
                </a:ext>
              </a:extLst>
            </p:cNvPr>
            <p:cNvSpPr/>
            <p:nvPr/>
          </p:nvSpPr>
          <p:spPr>
            <a:xfrm>
              <a:off x="3177354" y="253725"/>
              <a:ext cx="2700940" cy="73654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Comparison of key computed metrics with prior reports (KPIs) and Business Sign Off </a:t>
              </a:r>
            </a:p>
          </p:txBody>
        </p:sp>
        <p:sp>
          <p:nvSpPr>
            <p:cNvPr id="121" name="Rectangle 120"/>
            <p:cNvSpPr/>
            <p:nvPr/>
          </p:nvSpPr>
          <p:spPr>
            <a:xfrm>
              <a:off x="3136291" y="233797"/>
              <a:ext cx="2742003" cy="782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2" name="Up Arrow 121"/>
          <p:cNvSpPr/>
          <p:nvPr/>
        </p:nvSpPr>
        <p:spPr>
          <a:xfrm>
            <a:off x="8277750" y="2062867"/>
            <a:ext cx="228600" cy="246215"/>
          </a:xfrm>
          <a:prstGeom prst="up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D0E0DF4A-B1ED-4715-AE6C-18D1FEB656A2}"/>
              </a:ext>
            </a:extLst>
          </p:cNvPr>
          <p:cNvSpPr/>
          <p:nvPr/>
        </p:nvSpPr>
        <p:spPr>
          <a:xfrm>
            <a:off x="7087145" y="2995659"/>
            <a:ext cx="990475"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QC checks</a:t>
            </a:r>
          </a:p>
        </p:txBody>
      </p:sp>
      <p:grpSp>
        <p:nvGrpSpPr>
          <p:cNvPr id="124" name="Group 123"/>
          <p:cNvGrpSpPr/>
          <p:nvPr/>
        </p:nvGrpSpPr>
        <p:grpSpPr>
          <a:xfrm>
            <a:off x="10353723" y="3983256"/>
            <a:ext cx="1789885" cy="811184"/>
            <a:chOff x="3136291" y="233797"/>
            <a:chExt cx="2742003" cy="811184"/>
          </a:xfrm>
        </p:grpSpPr>
        <p:sp>
          <p:nvSpPr>
            <p:cNvPr id="125" name="Rectangle 124">
              <a:extLst>
                <a:ext uri="{FF2B5EF4-FFF2-40B4-BE49-F238E27FC236}">
                  <a16:creationId xmlns:a16="http://schemas.microsoft.com/office/drawing/2014/main" id="{D319EE4F-8D17-44FF-8E89-5C5B76BF478C}"/>
                </a:ext>
              </a:extLst>
            </p:cNvPr>
            <p:cNvSpPr/>
            <p:nvPr/>
          </p:nvSpPr>
          <p:spPr>
            <a:xfrm>
              <a:off x="3153881" y="287851"/>
              <a:ext cx="2700939" cy="7571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Working with IT teams to implement extracts, Scheduling</a:t>
              </a:r>
            </a:p>
          </p:txBody>
        </p:sp>
        <p:sp>
          <p:nvSpPr>
            <p:cNvPr id="126" name="Rectangle 125"/>
            <p:cNvSpPr/>
            <p:nvPr/>
          </p:nvSpPr>
          <p:spPr>
            <a:xfrm>
              <a:off x="3136291" y="233797"/>
              <a:ext cx="2742003" cy="782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7" name="Down Arrow 126"/>
          <p:cNvSpPr/>
          <p:nvPr/>
        </p:nvSpPr>
        <p:spPr>
          <a:xfrm>
            <a:off x="11203131" y="3666332"/>
            <a:ext cx="208073" cy="268351"/>
          </a:xfrm>
          <a:prstGeom prst="downArrow">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211943" y="-10748"/>
            <a:ext cx="1911259" cy="6942170"/>
            <a:chOff x="-211943" y="-10748"/>
            <a:chExt cx="1911259" cy="6942170"/>
          </a:xfrm>
        </p:grpSpPr>
        <p:sp>
          <p:nvSpPr>
            <p:cNvPr id="61" name="Isosceles Triangle 60"/>
            <p:cNvSpPr/>
            <p:nvPr/>
          </p:nvSpPr>
          <p:spPr>
            <a:xfrm rot="5400000">
              <a:off x="1334644" y="4856514"/>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Rectangle 61"/>
            <p:cNvSpPr/>
            <p:nvPr/>
          </p:nvSpPr>
          <p:spPr bwMode="auto">
            <a:xfrm>
              <a:off x="-11838" y="3438267"/>
              <a:ext cx="1546598" cy="1143000"/>
            </a:xfrm>
            <a:prstGeom prst="rect">
              <a:avLst/>
            </a:prstGeom>
            <a:solidFill>
              <a:schemeClr val="accent1"/>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p:cNvGrpSpPr/>
            <p:nvPr/>
          </p:nvGrpSpPr>
          <p:grpSpPr>
            <a:xfrm>
              <a:off x="-211943" y="-10748"/>
              <a:ext cx="1902355" cy="6942170"/>
              <a:chOff x="-211943" y="-10748"/>
              <a:chExt cx="1902355" cy="6942170"/>
            </a:xfrm>
          </p:grpSpPr>
          <p:sp>
            <p:nvSpPr>
              <p:cNvPr id="64" name="TextBox 63"/>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grpSp>
            <p:nvGrpSpPr>
              <p:cNvPr id="65" name="Group 64"/>
              <p:cNvGrpSpPr/>
              <p:nvPr/>
            </p:nvGrpSpPr>
            <p:grpSpPr>
              <a:xfrm>
                <a:off x="-211943" y="-10748"/>
                <a:ext cx="1902355" cy="6942170"/>
                <a:chOff x="-211943" y="-10748"/>
                <a:chExt cx="1902355" cy="6942170"/>
              </a:xfrm>
            </p:grpSpPr>
            <p:sp>
              <p:nvSpPr>
                <p:cNvPr id="75" name="Rectangle 74"/>
                <p:cNvSpPr/>
                <p:nvPr/>
              </p:nvSpPr>
              <p:spPr bwMode="auto">
                <a:xfrm>
                  <a:off x="-11841" y="2287796"/>
                  <a:ext cx="1547000"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80" name="Rectangle 79"/>
                <p:cNvSpPr/>
                <p:nvPr/>
              </p:nvSpPr>
              <p:spPr bwMode="auto">
                <a:xfrm>
                  <a:off x="-11836" y="4455174"/>
                  <a:ext cx="1549852"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p:cNvSpPr/>
                <p:nvPr/>
              </p:nvSpPr>
              <p:spPr bwMode="auto">
                <a:xfrm>
                  <a:off x="-11836" y="5563685"/>
                  <a:ext cx="1535838"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90" name="TextBox 89"/>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97" name="Picture 12" descr="Related image"/>
                <p:cNvPicPr>
                  <a:picLocks noChangeAspect="1" noChangeArrowheads="1"/>
                </p:cNvPicPr>
                <p:nvPr/>
              </p:nvPicPr>
              <p:blipFill>
                <a:blip r:embed="rId4"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6" descr="Image result for data consolidation icon"/>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8" descr="Image result for dashboard icon"/>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101" name="Rectangle 100"/>
                <p:cNvSpPr/>
                <p:nvPr/>
              </p:nvSpPr>
              <p:spPr bwMode="auto">
                <a:xfrm>
                  <a:off x="-11839" y="-10748"/>
                  <a:ext cx="1549855"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59552" y="434235"/>
                  <a:ext cx="1702772"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&amp; Roadmap</a:t>
                  </a:r>
                </a:p>
              </p:txBody>
            </p:sp>
            <p:pic>
              <p:nvPicPr>
                <p:cNvPr id="106" name="Picture 8" descr="Image result for current state assessment icon"/>
                <p:cNvPicPr>
                  <a:picLocks noChangeAspect="1" noChangeArrowheads="1"/>
                </p:cNvPicPr>
                <p:nvPr/>
              </p:nvPicPr>
              <p:blipFill>
                <a:blip r:embed="rId8"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 descr="Image result for business drivers icon"/>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grpSp>
          <p:grpSp>
            <p:nvGrpSpPr>
              <p:cNvPr id="66" name="Group 65"/>
              <p:cNvGrpSpPr/>
              <p:nvPr/>
            </p:nvGrpSpPr>
            <p:grpSpPr>
              <a:xfrm>
                <a:off x="-205850" y="1064379"/>
                <a:ext cx="1890169" cy="5867043"/>
                <a:chOff x="-205850" y="1064379"/>
                <a:chExt cx="1890169" cy="5867043"/>
              </a:xfrm>
            </p:grpSpPr>
            <p:sp>
              <p:nvSpPr>
                <p:cNvPr id="67" name="TextBox 66"/>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sp>
              <p:nvSpPr>
                <p:cNvPr id="70" name="TextBox 69"/>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71" name="Rectangle 70"/>
                <p:cNvSpPr/>
                <p:nvPr/>
              </p:nvSpPr>
              <p:spPr>
                <a:xfrm>
                  <a:off x="-6381" y="5563684"/>
                  <a:ext cx="1544397" cy="1297655"/>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bwMode="auto">
                <a:xfrm>
                  <a:off x="-10673" y="1064379"/>
                  <a:ext cx="1545434" cy="1268748"/>
                </a:xfrm>
                <a:prstGeom prst="rect">
                  <a:avLst/>
                </a:prstGeom>
                <a:solidFill>
                  <a:srgbClr val="7F7F7F"/>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p:cNvSpPr txBox="1"/>
                <p:nvPr/>
              </p:nvSpPr>
              <p:spPr>
                <a:xfrm>
                  <a:off x="-127206" y="1491642"/>
                  <a:ext cx="1770426"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pic>
              <p:nvPicPr>
                <p:cNvPr id="74" name="Picture 14" descr="Image result for data understand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347" y="1128993"/>
                  <a:ext cx="506887" cy="50688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8" name="Rectangle 67">
            <a:extLst>
              <a:ext uri="{FF2B5EF4-FFF2-40B4-BE49-F238E27FC236}">
                <a16:creationId xmlns:a16="http://schemas.microsoft.com/office/drawing/2014/main" id="{328567D0-301E-40D5-A515-A56D8E40DADF}"/>
              </a:ext>
            </a:extLst>
          </p:cNvPr>
          <p:cNvSpPr/>
          <p:nvPr/>
        </p:nvSpPr>
        <p:spPr>
          <a:xfrm>
            <a:off x="-11840" y="-7128"/>
            <a:ext cx="1547080" cy="4462302"/>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9" name="Elbow Connector 78"/>
          <p:cNvCxnSpPr/>
          <p:nvPr/>
        </p:nvCxnSpPr>
        <p:spPr>
          <a:xfrm rot="5400000" flipH="1" flipV="1">
            <a:off x="6874491" y="399617"/>
            <a:ext cx="11577" cy="8961120"/>
          </a:xfrm>
          <a:prstGeom prst="bentConnector3">
            <a:avLst>
              <a:gd name="adj1" fmla="val -4546067"/>
            </a:avLst>
          </a:prstGeom>
          <a:ln w="28575">
            <a:solidFill>
              <a:schemeClr val="accent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0E0DF4A-B1ED-4715-AE6C-18D1FEB656A2}"/>
              </a:ext>
            </a:extLst>
          </p:cNvPr>
          <p:cNvSpPr/>
          <p:nvPr/>
        </p:nvSpPr>
        <p:spPr>
          <a:xfrm>
            <a:off x="5841858" y="5455191"/>
            <a:ext cx="243589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957A3">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Process has to be Re-iterated for multiple Dashboards</a:t>
            </a:r>
          </a:p>
        </p:txBody>
      </p:sp>
    </p:spTree>
    <p:extLst>
      <p:ext uri="{BB962C8B-B14F-4D97-AF65-F5344CB8AC3E}">
        <p14:creationId xmlns:p14="http://schemas.microsoft.com/office/powerpoint/2010/main" val="38155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
        <p:nvSpPr>
          <p:cNvPr id="36" name="Rectangle 35"/>
          <p:cNvSpPr/>
          <p:nvPr/>
        </p:nvSpPr>
        <p:spPr>
          <a:xfrm>
            <a:off x="2119292" y="244073"/>
            <a:ext cx="9003324" cy="123396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Post Dashboard deployment, we worked with stakeholders to get continuous feedback and went through multiple iterations to incorporate feedback/change requests to increase user adoption</a:t>
            </a:r>
          </a:p>
        </p:txBody>
      </p:sp>
      <p:sp>
        <p:nvSpPr>
          <p:cNvPr id="38" name="Textfeld 61"/>
          <p:cNvSpPr txBox="1"/>
          <p:nvPr/>
        </p:nvSpPr>
        <p:spPr>
          <a:xfrm>
            <a:off x="2119292" y="1747092"/>
            <a:ext cx="8772844" cy="261610"/>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7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Initiatives to increase User Adoption - </a:t>
            </a:r>
          </a:p>
        </p:txBody>
      </p:sp>
      <p:grpSp>
        <p:nvGrpSpPr>
          <p:cNvPr id="80" name="Group 79"/>
          <p:cNvGrpSpPr/>
          <p:nvPr/>
        </p:nvGrpSpPr>
        <p:grpSpPr>
          <a:xfrm>
            <a:off x="-211943" y="-26246"/>
            <a:ext cx="1917636" cy="6942170"/>
            <a:chOff x="-211943" y="-10748"/>
            <a:chExt cx="1917636" cy="6942170"/>
          </a:xfrm>
        </p:grpSpPr>
        <p:sp>
          <p:nvSpPr>
            <p:cNvPr id="82" name="Isosceles Triangle 81"/>
            <p:cNvSpPr/>
            <p:nvPr/>
          </p:nvSpPr>
          <p:spPr>
            <a:xfrm rot="5400000">
              <a:off x="1341021" y="6103368"/>
              <a:ext cx="489858" cy="239486"/>
            </a:xfrm>
            <a:prstGeom prst="triangle">
              <a:avLst/>
            </a:prstGeom>
            <a:solidFill>
              <a:srgbClr val="77C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3" name="Rectangle 82"/>
            <p:cNvSpPr/>
            <p:nvPr/>
          </p:nvSpPr>
          <p:spPr bwMode="auto">
            <a:xfrm>
              <a:off x="-11836" y="3420038"/>
              <a:ext cx="1535838" cy="1143000"/>
            </a:xfrm>
            <a:prstGeom prst="rect">
              <a:avLst/>
            </a:prstGeom>
            <a:solidFill>
              <a:srgbClr val="1957A3"/>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10" descr="Image result for business drivers icon"/>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27483" y="35365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70060" y="3851924"/>
              <a:ext cx="1659299"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Iterative wireframe design</a:t>
              </a:r>
            </a:p>
          </p:txBody>
        </p:sp>
        <p:sp>
          <p:nvSpPr>
            <p:cNvPr id="86" name="Rectangle 85"/>
            <p:cNvSpPr/>
            <p:nvPr/>
          </p:nvSpPr>
          <p:spPr bwMode="auto">
            <a:xfrm>
              <a:off x="-11836" y="2287796"/>
              <a:ext cx="1535838" cy="1143000"/>
            </a:xfrm>
            <a:prstGeom prst="rect">
              <a:avLst/>
            </a:prstGeom>
            <a:solidFill>
              <a:srgbClr val="10253E"/>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p:cNvSpPr/>
            <p:nvPr/>
          </p:nvSpPr>
          <p:spPr bwMode="auto">
            <a:xfrm>
              <a:off x="-11838" y="1039236"/>
              <a:ext cx="1535838" cy="1258203"/>
            </a:xfrm>
            <a:prstGeom prst="rect">
              <a:avLst/>
            </a:prstGeom>
            <a:solidFill>
              <a:schemeClr val="bg1">
                <a:lumMod val="50000"/>
              </a:schemeClr>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p:cNvSpPr txBox="1"/>
            <p:nvPr/>
          </p:nvSpPr>
          <p:spPr>
            <a:xfrm>
              <a:off x="118738" y="6205796"/>
              <a:ext cx="935308"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Segoe UI"/>
                  <a:ea typeface="+mn-ea"/>
                  <a:cs typeface="+mn-cs"/>
                </a:rPr>
                <a:t>Goal</a:t>
              </a:r>
            </a:p>
          </p:txBody>
        </p:sp>
        <p:sp>
          <p:nvSpPr>
            <p:cNvPr id="89" name="Rectangle 88"/>
            <p:cNvSpPr/>
            <p:nvPr/>
          </p:nvSpPr>
          <p:spPr bwMode="auto">
            <a:xfrm>
              <a:off x="-11836" y="4455174"/>
              <a:ext cx="1548882" cy="1265786"/>
            </a:xfrm>
            <a:prstGeom prst="rect">
              <a:avLst/>
            </a:prstGeom>
            <a:solidFill>
              <a:srgbClr val="394555"/>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a:off x="-11836" y="5563685"/>
              <a:ext cx="1548882" cy="1289204"/>
            </a:xfrm>
            <a:prstGeom prst="rect">
              <a:avLst/>
            </a:prstGeom>
            <a:solidFill>
              <a:srgbClr val="002060"/>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p:cNvSpPr txBox="1"/>
            <p:nvPr/>
          </p:nvSpPr>
          <p:spPr>
            <a:xfrm>
              <a:off x="-120326" y="1508718"/>
              <a:ext cx="1719099" cy="941796"/>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&amp; KPI Identification</a:t>
              </a:r>
            </a:p>
          </p:txBody>
        </p:sp>
        <p:sp>
          <p:nvSpPr>
            <p:cNvPr id="92" name="TextBox 91"/>
            <p:cNvSpPr txBox="1"/>
            <p:nvPr/>
          </p:nvSpPr>
          <p:spPr>
            <a:xfrm>
              <a:off x="-211943" y="2794517"/>
              <a:ext cx="1902355"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Flexible Data Pipelines</a:t>
              </a:r>
            </a:p>
          </p:txBody>
        </p:sp>
        <p:sp>
          <p:nvSpPr>
            <p:cNvPr id="93" name="TextBox 92"/>
            <p:cNvSpPr txBox="1"/>
            <p:nvPr/>
          </p:nvSpPr>
          <p:spPr>
            <a:xfrm>
              <a:off x="-205850" y="4920775"/>
              <a:ext cx="1890169" cy="72635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Dashboard Development</a:t>
              </a:r>
            </a:p>
          </p:txBody>
        </p:sp>
        <p:pic>
          <p:nvPicPr>
            <p:cNvPr id="94" name="Picture 12" descr="Related image"/>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546352" y="5675958"/>
              <a:ext cx="385763" cy="38576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4" descr="Image result for data understanding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636" y="1125800"/>
              <a:ext cx="506887" cy="50688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6" descr="Image result for data consolidation icon"/>
            <p:cNvPicPr>
              <a:picLocks noChangeAspect="1" noChangeArrowheads="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3873" y="2403074"/>
              <a:ext cx="510718" cy="51071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8" descr="Image result for dashboard icon"/>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394" y="4596388"/>
              <a:ext cx="669675" cy="426157"/>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135220" y="5989626"/>
              <a:ext cx="1748901" cy="9417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User Adoption &amp; Change management</a:t>
              </a:r>
            </a:p>
          </p:txBody>
        </p:sp>
        <p:sp>
          <p:nvSpPr>
            <p:cNvPr id="99" name="Rectangle 98"/>
            <p:cNvSpPr/>
            <p:nvPr/>
          </p:nvSpPr>
          <p:spPr bwMode="auto">
            <a:xfrm>
              <a:off x="-11839" y="-10748"/>
              <a:ext cx="1535839" cy="1078748"/>
            </a:xfrm>
            <a:prstGeom prst="rect">
              <a:avLst/>
            </a:prstGeom>
            <a:solidFill>
              <a:schemeClr val="tx2"/>
            </a:solidFill>
            <a:ln>
              <a:solidFill>
                <a:srgbClr val="0A62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p:cNvSpPr txBox="1"/>
            <p:nvPr/>
          </p:nvSpPr>
          <p:spPr>
            <a:xfrm>
              <a:off x="-120155" y="400088"/>
              <a:ext cx="1704354" cy="726353"/>
            </a:xfrm>
            <a:prstGeom prst="rect">
              <a:avLst/>
            </a:prstGeom>
            <a:noFill/>
          </p:spPr>
          <p:txBody>
            <a:bodyPr wrap="square" lIns="182880" tIns="146304" rIns="182880" bIns="146304" rtlCol="0">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Business Context and Roadmap</a:t>
              </a:r>
            </a:p>
          </p:txBody>
        </p:sp>
        <p:pic>
          <p:nvPicPr>
            <p:cNvPr id="101" name="Picture 8" descr="Image result for current state assessment icon"/>
            <p:cNvPicPr>
              <a:picLocks noChangeAspect="1" noChangeArrowheads="1"/>
            </p:cNvPicPr>
            <p:nvPr/>
          </p:nvPicPr>
          <p:blipFill>
            <a:blip r:embed="rId10" cstate="hqprint">
              <a:lum bright="70000" contrast="-70000"/>
              <a:extLst>
                <a:ext uri="{28A0092B-C50C-407E-A947-70E740481C1C}">
                  <a14:useLocalDpi xmlns:a14="http://schemas.microsoft.com/office/drawing/2010/main" val="0"/>
                </a:ext>
              </a:extLst>
            </a:blip>
            <a:srcRect/>
            <a:stretch>
              <a:fillRect/>
            </a:stretch>
          </p:blipFill>
          <p:spPr bwMode="auto">
            <a:xfrm>
              <a:off x="569437" y="60748"/>
              <a:ext cx="373287" cy="43458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48">
            <a:extLst>
              <a:ext uri="{FF2B5EF4-FFF2-40B4-BE49-F238E27FC236}">
                <a16:creationId xmlns:a16="http://schemas.microsoft.com/office/drawing/2014/main" id="{38FDC764-B66E-4D85-AB98-46D6D8B9B692}"/>
              </a:ext>
            </a:extLst>
          </p:cNvPr>
          <p:cNvSpPr/>
          <p:nvPr/>
        </p:nvSpPr>
        <p:spPr>
          <a:xfrm>
            <a:off x="-10034" y="-14905"/>
            <a:ext cx="1547080" cy="5578590"/>
          </a:xfrm>
          <a:prstGeom prst="rect">
            <a:avLst/>
          </a:prstGeom>
          <a:solidFill>
            <a:schemeClr val="accent2">
              <a:lumMod val="20000"/>
              <a:lumOff val="8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p:cNvGrpSpPr/>
          <p:nvPr/>
        </p:nvGrpSpPr>
        <p:grpSpPr>
          <a:xfrm>
            <a:off x="2138716" y="2298488"/>
            <a:ext cx="8523506" cy="734272"/>
            <a:chOff x="2138716" y="2298488"/>
            <a:chExt cx="8523506" cy="734272"/>
          </a:xfrm>
        </p:grpSpPr>
        <p:grpSp>
          <p:nvGrpSpPr>
            <p:cNvPr id="10" name="Group 9"/>
            <p:cNvGrpSpPr/>
            <p:nvPr/>
          </p:nvGrpSpPr>
          <p:grpSpPr>
            <a:xfrm>
              <a:off x="2844967" y="2298488"/>
              <a:ext cx="7817255" cy="734272"/>
              <a:chOff x="2349408" y="2938938"/>
              <a:chExt cx="7817255" cy="734272"/>
            </a:xfrm>
          </p:grpSpPr>
          <p:sp>
            <p:nvSpPr>
              <p:cNvPr id="45" name="Textfeld 61"/>
              <p:cNvSpPr txBox="1"/>
              <p:nvPr/>
            </p:nvSpPr>
            <p:spPr>
              <a:xfrm>
                <a:off x="2541327" y="3050599"/>
                <a:ext cx="7625336" cy="523220"/>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7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User Manual </a:t>
                </a:r>
                <a:r>
                  <a:rPr kumimoji="0" lang="en-US" sz="17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Creation of user manuals to give end to end business case understanding</a:t>
                </a:r>
              </a:p>
            </p:txBody>
          </p:sp>
          <p:sp>
            <p:nvSpPr>
              <p:cNvPr id="3" name="Rectangle 2"/>
              <p:cNvSpPr/>
              <p:nvPr/>
            </p:nvSpPr>
            <p:spPr>
              <a:xfrm>
                <a:off x="2349408" y="2938938"/>
                <a:ext cx="7457273" cy="734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0242" name="Picture 2" descr="https://d30y9cdsu7xlg0.cloudfront.net/png/60334-20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8716" y="2430099"/>
              <a:ext cx="558248" cy="558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137497" y="3394356"/>
            <a:ext cx="8164743" cy="734272"/>
            <a:chOff x="2137497" y="3394356"/>
            <a:chExt cx="8164743" cy="734272"/>
          </a:xfrm>
        </p:grpSpPr>
        <p:grpSp>
          <p:nvGrpSpPr>
            <p:cNvPr id="48" name="Group 47"/>
            <p:cNvGrpSpPr/>
            <p:nvPr/>
          </p:nvGrpSpPr>
          <p:grpSpPr>
            <a:xfrm>
              <a:off x="2844967" y="3394356"/>
              <a:ext cx="7457273" cy="734272"/>
              <a:chOff x="2349408" y="2938938"/>
              <a:chExt cx="7457273" cy="734272"/>
            </a:xfrm>
          </p:grpSpPr>
          <p:sp>
            <p:nvSpPr>
              <p:cNvPr id="50" name="Textfeld 61"/>
              <p:cNvSpPr txBox="1"/>
              <p:nvPr/>
            </p:nvSpPr>
            <p:spPr>
              <a:xfrm>
                <a:off x="2567893" y="3050599"/>
                <a:ext cx="7238788" cy="523220"/>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7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Change management </a:t>
                </a:r>
                <a:r>
                  <a:rPr kumimoji="0" lang="en-US" sz="17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Incorporation of a story telling appeal and simpler to navigate visuals/graphs aided in smooth transition from Excel to Tableau</a:t>
                </a:r>
              </a:p>
            </p:txBody>
          </p:sp>
          <p:sp>
            <p:nvSpPr>
              <p:cNvPr id="51" name="Rectangle 50"/>
              <p:cNvSpPr/>
              <p:nvPr/>
            </p:nvSpPr>
            <p:spPr>
              <a:xfrm>
                <a:off x="2349408" y="2938938"/>
                <a:ext cx="7457273" cy="734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0244" name="Picture 4" descr="https://d30y9cdsu7xlg0.cloudfront.net/png/323377-20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37497" y="3460843"/>
              <a:ext cx="577373" cy="577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152240" y="4490224"/>
            <a:ext cx="8149999" cy="734272"/>
            <a:chOff x="2152240" y="4490224"/>
            <a:chExt cx="8149999" cy="734272"/>
          </a:xfrm>
        </p:grpSpPr>
        <p:grpSp>
          <p:nvGrpSpPr>
            <p:cNvPr id="52" name="Group 51"/>
            <p:cNvGrpSpPr/>
            <p:nvPr/>
          </p:nvGrpSpPr>
          <p:grpSpPr>
            <a:xfrm>
              <a:off x="2844966" y="4490224"/>
              <a:ext cx="7457273" cy="734272"/>
              <a:chOff x="2349408" y="2938938"/>
              <a:chExt cx="7457273" cy="734272"/>
            </a:xfrm>
          </p:grpSpPr>
          <p:sp>
            <p:nvSpPr>
              <p:cNvPr id="53" name="Textfeld 61"/>
              <p:cNvSpPr txBox="1"/>
              <p:nvPr/>
            </p:nvSpPr>
            <p:spPr>
              <a:xfrm>
                <a:off x="2567893" y="3035359"/>
                <a:ext cx="7238788" cy="523220"/>
              </a:xfrm>
              <a:prstGeom prst="rect">
                <a:avLst/>
              </a:prstGeom>
              <a:noFill/>
              <a:ln w="3175">
                <a:noFill/>
              </a:ln>
            </p:spPr>
            <p:txBody>
              <a:bodyPr wrap="square" lIns="0" tIns="0" rIns="0" bIns="0" rtlCol="0">
                <a:spAutoFit/>
              </a:bodyPr>
              <a:lstStyle/>
              <a:p>
                <a:pPr marL="0" marR="0" lvl="0" indent="0" algn="l" defTabSz="914400" rtl="0" eaLnBrk="1" fontAlgn="auto" latinLnBrk="0" hangingPunct="1">
                  <a:lnSpc>
                    <a:spcPct val="100000"/>
                  </a:lnSpc>
                  <a:spcBef>
                    <a:spcPts val="592"/>
                  </a:spcBef>
                  <a:spcAft>
                    <a:spcPts val="0"/>
                  </a:spcAft>
                  <a:buClr>
                    <a:srgbClr val="293F66"/>
                  </a:buClr>
                  <a:buSzPct val="85000"/>
                  <a:buFontTx/>
                  <a:buNone/>
                  <a:tabLst/>
                  <a:defRPr/>
                </a:pPr>
                <a:r>
                  <a:rPr kumimoji="0" lang="en-US" sz="1700" b="1"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Frequency </a:t>
                </a:r>
                <a:r>
                  <a:rPr kumimoji="0" lang="en-US" sz="17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Daily refresh of dashboards allowed stakeholders to see actionable insights on almost real-time basis</a:t>
                </a:r>
              </a:p>
            </p:txBody>
          </p:sp>
          <p:sp>
            <p:nvSpPr>
              <p:cNvPr id="54" name="Rectangle 53"/>
              <p:cNvSpPr/>
              <p:nvPr/>
            </p:nvSpPr>
            <p:spPr>
              <a:xfrm>
                <a:off x="2349408" y="2938938"/>
                <a:ext cx="7457273" cy="734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0246" name="Picture 6" descr="https://d30y9cdsu7xlg0.cloudfront.net/png/1240770-20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52240" y="4580890"/>
              <a:ext cx="544724" cy="5447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9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solidFill>
                  <a:schemeClr val="lt1"/>
                </a:solidFill>
                <a:latin typeface="Arial"/>
                <a:ea typeface="Arial"/>
                <a:cs typeface="Arial"/>
                <a:sym typeface="Arial"/>
              </a:rPr>
              <a:t>Key Insights from the Dashboard</a:t>
            </a:r>
          </a:p>
        </p:txBody>
      </p:sp>
      <p:sp>
        <p:nvSpPr>
          <p:cNvPr id="87" name="Rectangle 86"/>
          <p:cNvSpPr/>
          <p:nvPr/>
        </p:nvSpPr>
        <p:spPr>
          <a:xfrm>
            <a:off x="1245777" y="1094171"/>
            <a:ext cx="1994968" cy="4757803"/>
          </a:xfrm>
          <a:prstGeom prst="rect">
            <a:avLst/>
          </a:prstGeom>
          <a:solidFill>
            <a:srgbClr val="0068A9"/>
          </a:solidFill>
          <a:ln w="25400" cap="flat" cmpd="sng" algn="ctr">
            <a:noFill/>
            <a:prstDash val="solid"/>
          </a:ln>
          <a:effectLst/>
        </p:spPr>
        <p:txBody>
          <a:bodyPr rot="0" spcFirstLastPara="0" vertOverflow="overflow" horzOverflow="overflow" vert="horz" wrap="square" lIns="143963" tIns="143963" rIns="143963" bIns="143963" numCol="1" spcCol="0" rtlCol="0" fromWordArt="0" anchor="t" anchorCtr="0" forceAA="0" compatLnSpc="1">
            <a:prstTxWarp prst="textNoShape">
              <a:avLst/>
            </a:prstTxWarp>
            <a:no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8" name="Group 87"/>
          <p:cNvGrpSpPr/>
          <p:nvPr/>
        </p:nvGrpSpPr>
        <p:grpSpPr>
          <a:xfrm>
            <a:off x="1424914" y="1353181"/>
            <a:ext cx="9457654" cy="4196771"/>
            <a:chOff x="2198483" y="1723829"/>
            <a:chExt cx="9460117" cy="4197864"/>
          </a:xfrm>
        </p:grpSpPr>
        <p:pic>
          <p:nvPicPr>
            <p:cNvPr id="89" name="Picture 88"/>
            <p:cNvPicPr>
              <a:picLocks noChangeAspect="1"/>
            </p:cNvPicPr>
            <p:nvPr/>
          </p:nvPicPr>
          <p:blipFill>
            <a:blip r:embed="rId3"/>
            <a:stretch>
              <a:fillRect/>
            </a:stretch>
          </p:blipFill>
          <p:spPr>
            <a:xfrm>
              <a:off x="4192086" y="1723829"/>
              <a:ext cx="7466514" cy="4197864"/>
            </a:xfrm>
            <a:prstGeom prst="rect">
              <a:avLst/>
            </a:prstGeom>
          </p:spPr>
        </p:pic>
        <p:sp>
          <p:nvSpPr>
            <p:cNvPr id="90" name="TextBox 89">
              <a:extLst>
                <a:ext uri="{FF2B5EF4-FFF2-40B4-BE49-F238E27FC236}">
                  <a16:creationId xmlns:a16="http://schemas.microsoft.com/office/drawing/2014/main" id="{510D2EF2-E2D6-4085-AD70-40EF19C5FC13}"/>
                </a:ext>
              </a:extLst>
            </p:cNvPr>
            <p:cNvSpPr txBox="1"/>
            <p:nvPr/>
          </p:nvSpPr>
          <p:spPr>
            <a:xfrm>
              <a:off x="2198483" y="3276344"/>
              <a:ext cx="1637122" cy="738856"/>
            </a:xfrm>
            <a:prstGeom prst="rect">
              <a:avLst/>
            </a:prstGeom>
            <a:noFill/>
          </p:spPr>
          <p:txBody>
            <a:bodyPr wrap="square" lIns="0" tIns="0" rIns="0" bIns="0" rtlCol="0">
              <a:sp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Use Case: Drill down of North America </a:t>
              </a:r>
            </a:p>
          </p:txBody>
        </p:sp>
      </p:grpSp>
      <p:pic>
        <p:nvPicPr>
          <p:cNvPr id="91" name="Picture 90">
            <a:extLst>
              <a:ext uri="{FF2B5EF4-FFF2-40B4-BE49-F238E27FC236}">
                <a16:creationId xmlns:a16="http://schemas.microsoft.com/office/drawing/2014/main" id="{AC66B6D5-88F5-44B5-89D1-7E8958B8F0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99850">
            <a:off x="5134481" y="3543617"/>
            <a:ext cx="634276" cy="600746"/>
          </a:xfrm>
          <a:prstGeom prst="rect">
            <a:avLst/>
          </a:prstGeom>
        </p:spPr>
      </p:pic>
      <p:grpSp>
        <p:nvGrpSpPr>
          <p:cNvPr id="92" name="Group 91"/>
          <p:cNvGrpSpPr/>
          <p:nvPr/>
        </p:nvGrpSpPr>
        <p:grpSpPr>
          <a:xfrm>
            <a:off x="1424914" y="1358534"/>
            <a:ext cx="9438609" cy="4186064"/>
            <a:chOff x="2198483" y="1729184"/>
            <a:chExt cx="9441067" cy="4187154"/>
          </a:xfrm>
        </p:grpSpPr>
        <p:sp>
          <p:nvSpPr>
            <p:cNvPr id="93" name="TextBox 92">
              <a:extLst>
                <a:ext uri="{FF2B5EF4-FFF2-40B4-BE49-F238E27FC236}">
                  <a16:creationId xmlns:a16="http://schemas.microsoft.com/office/drawing/2014/main" id="{510D2EF2-E2D6-4085-AD70-40EF19C5FC13}"/>
                </a:ext>
              </a:extLst>
            </p:cNvPr>
            <p:cNvSpPr txBox="1"/>
            <p:nvPr/>
          </p:nvSpPr>
          <p:spPr>
            <a:xfrm>
              <a:off x="2198483" y="3033729"/>
              <a:ext cx="1637122" cy="1231427"/>
            </a:xfrm>
            <a:prstGeom prst="rect">
              <a:avLst/>
            </a:prstGeom>
            <a:noFill/>
          </p:spPr>
          <p:txBody>
            <a:bodyPr wrap="square" lIns="0" tIns="0" rIns="0" bIns="0" rtlCol="0" anchor="ctr">
              <a:sp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New and recent releases category couldn’t reach the forecasts</a:t>
              </a:r>
            </a:p>
          </p:txBody>
        </p:sp>
        <p:pic>
          <p:nvPicPr>
            <p:cNvPr id="94" name="Picture 93"/>
            <p:cNvPicPr>
              <a:picLocks noChangeAspect="1"/>
            </p:cNvPicPr>
            <p:nvPr/>
          </p:nvPicPr>
          <p:blipFill>
            <a:blip r:embed="rId5"/>
            <a:stretch>
              <a:fillRect/>
            </a:stretch>
          </p:blipFill>
          <p:spPr>
            <a:xfrm>
              <a:off x="4192086" y="1729184"/>
              <a:ext cx="7447464" cy="4187154"/>
            </a:xfrm>
            <a:prstGeom prst="rect">
              <a:avLst/>
            </a:prstGeom>
          </p:spPr>
        </p:pic>
      </p:grpSp>
      <p:pic>
        <p:nvPicPr>
          <p:cNvPr id="95" name="Picture 94">
            <a:extLst>
              <a:ext uri="{FF2B5EF4-FFF2-40B4-BE49-F238E27FC236}">
                <a16:creationId xmlns:a16="http://schemas.microsoft.com/office/drawing/2014/main" id="{B49F9699-DB39-4413-A2F9-7E7616BD9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205001">
            <a:off x="4297199" y="3172699"/>
            <a:ext cx="634276" cy="600746"/>
          </a:xfrm>
          <a:prstGeom prst="rect">
            <a:avLst/>
          </a:prstGeom>
        </p:spPr>
      </p:pic>
      <p:grpSp>
        <p:nvGrpSpPr>
          <p:cNvPr id="96" name="Group 95"/>
          <p:cNvGrpSpPr/>
          <p:nvPr/>
        </p:nvGrpSpPr>
        <p:grpSpPr>
          <a:xfrm>
            <a:off x="1430723" y="1373691"/>
            <a:ext cx="9437354" cy="4198761"/>
            <a:chOff x="2204294" y="1722833"/>
            <a:chExt cx="9439812" cy="4199854"/>
          </a:xfrm>
        </p:grpSpPr>
        <p:pic>
          <p:nvPicPr>
            <p:cNvPr id="97" name="Picture 96"/>
            <p:cNvPicPr>
              <a:picLocks noChangeAspect="1"/>
            </p:cNvPicPr>
            <p:nvPr/>
          </p:nvPicPr>
          <p:blipFill>
            <a:blip r:embed="rId6"/>
            <a:stretch>
              <a:fillRect/>
            </a:stretch>
          </p:blipFill>
          <p:spPr>
            <a:xfrm>
              <a:off x="4208761" y="1722833"/>
              <a:ext cx="7435345" cy="4199854"/>
            </a:xfrm>
            <a:prstGeom prst="rect">
              <a:avLst/>
            </a:prstGeom>
          </p:spPr>
        </p:pic>
        <p:sp>
          <p:nvSpPr>
            <p:cNvPr id="98" name="TextBox 97">
              <a:extLst>
                <a:ext uri="{FF2B5EF4-FFF2-40B4-BE49-F238E27FC236}">
                  <a16:creationId xmlns:a16="http://schemas.microsoft.com/office/drawing/2014/main" id="{510D2EF2-E2D6-4085-AD70-40EF19C5FC13}"/>
                </a:ext>
              </a:extLst>
            </p:cNvPr>
            <p:cNvSpPr txBox="1"/>
            <p:nvPr/>
          </p:nvSpPr>
          <p:spPr>
            <a:xfrm>
              <a:off x="2204294" y="2447675"/>
              <a:ext cx="1637122" cy="2709139"/>
            </a:xfrm>
            <a:prstGeom prst="rect">
              <a:avLst/>
            </a:prstGeom>
            <a:noFill/>
          </p:spPr>
          <p:txBody>
            <a:bodyPr wrap="square" lIns="0" tIns="0" rIns="0" bIns="0" rtlCol="0" anchor="ctr">
              <a:sp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From the P&amp;L statement on category level, the higher amount of returns might be the reason for the category falling behind compared to the forecast</a:t>
              </a:r>
            </a:p>
          </p:txBody>
        </p:sp>
      </p:grpSp>
      <p:pic>
        <p:nvPicPr>
          <p:cNvPr id="99" name="Picture 98">
            <a:extLst>
              <a:ext uri="{FF2B5EF4-FFF2-40B4-BE49-F238E27FC236}">
                <a16:creationId xmlns:a16="http://schemas.microsoft.com/office/drawing/2014/main" id="{B49F9699-DB39-4413-A2F9-7E7616BD9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8540" y="4324092"/>
            <a:ext cx="634276" cy="600746"/>
          </a:xfrm>
          <a:prstGeom prst="rect">
            <a:avLst/>
          </a:prstGeom>
        </p:spPr>
      </p:pic>
      <p:grpSp>
        <p:nvGrpSpPr>
          <p:cNvPr id="100" name="Group 99"/>
          <p:cNvGrpSpPr/>
          <p:nvPr/>
        </p:nvGrpSpPr>
        <p:grpSpPr>
          <a:xfrm>
            <a:off x="1430723" y="1361941"/>
            <a:ext cx="9437353" cy="4179253"/>
            <a:chOff x="2204294" y="6713807"/>
            <a:chExt cx="9439811" cy="4180341"/>
          </a:xfrm>
        </p:grpSpPr>
        <p:pic>
          <p:nvPicPr>
            <p:cNvPr id="101" name="Picture 100"/>
            <p:cNvPicPr>
              <a:picLocks noChangeAspect="1"/>
            </p:cNvPicPr>
            <p:nvPr/>
          </p:nvPicPr>
          <p:blipFill>
            <a:blip r:embed="rId7"/>
            <a:stretch>
              <a:fillRect/>
            </a:stretch>
          </p:blipFill>
          <p:spPr>
            <a:xfrm>
              <a:off x="4208760" y="6713807"/>
              <a:ext cx="7435345" cy="4180341"/>
            </a:xfrm>
            <a:prstGeom prst="rect">
              <a:avLst/>
            </a:prstGeom>
          </p:spPr>
        </p:pic>
        <p:sp>
          <p:nvSpPr>
            <p:cNvPr id="102" name="TextBox 101">
              <a:extLst>
                <a:ext uri="{FF2B5EF4-FFF2-40B4-BE49-F238E27FC236}">
                  <a16:creationId xmlns:a16="http://schemas.microsoft.com/office/drawing/2014/main" id="{510D2EF2-E2D6-4085-AD70-40EF19C5FC13}"/>
                </a:ext>
              </a:extLst>
            </p:cNvPr>
            <p:cNvSpPr txBox="1"/>
            <p:nvPr/>
          </p:nvSpPr>
          <p:spPr>
            <a:xfrm>
              <a:off x="2204294" y="7911708"/>
              <a:ext cx="1637122" cy="1723998"/>
            </a:xfrm>
            <a:prstGeom prst="rect">
              <a:avLst/>
            </a:prstGeom>
            <a:noFill/>
          </p:spPr>
          <p:txBody>
            <a:bodyPr wrap="square" lIns="0" tIns="0" rIns="0" bIns="0" rtlCol="0" anchor="ctr">
              <a:sp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Drilldown to Top and Bottom 25 titles shows ‘On-Direction: This is us’ is showing negative sales amount.</a:t>
              </a:r>
            </a:p>
          </p:txBody>
        </p:sp>
      </p:grpSp>
      <p:pic>
        <p:nvPicPr>
          <p:cNvPr id="103" name="Picture 102">
            <a:extLst>
              <a:ext uri="{FF2B5EF4-FFF2-40B4-BE49-F238E27FC236}">
                <a16:creationId xmlns:a16="http://schemas.microsoft.com/office/drawing/2014/main" id="{B49F9699-DB39-4413-A2F9-7E7616BD9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06901">
            <a:off x="8736867" y="2390295"/>
            <a:ext cx="634276" cy="600746"/>
          </a:xfrm>
          <a:prstGeom prst="rect">
            <a:avLst/>
          </a:prstGeom>
        </p:spPr>
      </p:pic>
      <p:grpSp>
        <p:nvGrpSpPr>
          <p:cNvPr id="104" name="Group 103"/>
          <p:cNvGrpSpPr/>
          <p:nvPr/>
        </p:nvGrpSpPr>
        <p:grpSpPr>
          <a:xfrm>
            <a:off x="1430723" y="1361941"/>
            <a:ext cx="9437353" cy="4179253"/>
            <a:chOff x="2204294" y="6714626"/>
            <a:chExt cx="9439811" cy="4180341"/>
          </a:xfrm>
        </p:grpSpPr>
        <p:grpSp>
          <p:nvGrpSpPr>
            <p:cNvPr id="105" name="Group 104"/>
            <p:cNvGrpSpPr/>
            <p:nvPr/>
          </p:nvGrpSpPr>
          <p:grpSpPr>
            <a:xfrm>
              <a:off x="4192086" y="6714626"/>
              <a:ext cx="7452019" cy="4180341"/>
              <a:chOff x="257576" y="1390917"/>
              <a:chExt cx="9461679" cy="5272225"/>
            </a:xfrm>
          </p:grpSpPr>
          <p:grpSp>
            <p:nvGrpSpPr>
              <p:cNvPr id="107" name="Group 106"/>
              <p:cNvGrpSpPr/>
              <p:nvPr/>
            </p:nvGrpSpPr>
            <p:grpSpPr>
              <a:xfrm>
                <a:off x="257576" y="1390917"/>
                <a:ext cx="9461679" cy="5272225"/>
                <a:chOff x="0" y="1673"/>
                <a:chExt cx="12192000" cy="6854653"/>
              </a:xfrm>
            </p:grpSpPr>
            <p:pic>
              <p:nvPicPr>
                <p:cNvPr id="109" name="Picture 108"/>
                <p:cNvPicPr>
                  <a:picLocks noChangeAspect="1"/>
                </p:cNvPicPr>
                <p:nvPr/>
              </p:nvPicPr>
              <p:blipFill>
                <a:blip r:embed="rId8"/>
                <a:stretch>
                  <a:fillRect/>
                </a:stretch>
              </p:blipFill>
              <p:spPr>
                <a:xfrm>
                  <a:off x="0" y="1673"/>
                  <a:ext cx="12192000" cy="6854653"/>
                </a:xfrm>
                <a:prstGeom prst="rect">
                  <a:avLst/>
                </a:prstGeom>
              </p:spPr>
            </p:pic>
            <p:sp>
              <p:nvSpPr>
                <p:cNvPr id="110" name="Rectangle 109"/>
                <p:cNvSpPr/>
                <p:nvPr/>
              </p:nvSpPr>
              <p:spPr>
                <a:xfrm>
                  <a:off x="5847008" y="2112134"/>
                  <a:ext cx="901522" cy="1931831"/>
                </a:xfrm>
                <a:prstGeom prst="rect">
                  <a:avLst/>
                </a:prstGeom>
                <a:noFill/>
                <a:ln w="28575" cap="flat" cmpd="sng" algn="ctr">
                  <a:solidFill>
                    <a:srgbClr val="FF0000"/>
                  </a:solidFill>
                  <a:prstDash val="solid"/>
                </a:ln>
                <a:effectLst/>
              </p:spPr>
              <p:txBody>
                <a:bodyPr rtlCol="0" anchor="ctr"/>
                <a:lstStyle/>
                <a:p>
                  <a:pPr marL="0" marR="0" lvl="0" indent="0" algn="ctr" defTabSz="60957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08" name="Rectangle 107"/>
              <p:cNvSpPr/>
              <p:nvPr/>
            </p:nvSpPr>
            <p:spPr>
              <a:xfrm>
                <a:off x="3013656" y="1648497"/>
                <a:ext cx="3966693" cy="154546"/>
              </a:xfrm>
              <a:prstGeom prst="rect">
                <a:avLst/>
              </a:prstGeom>
              <a:solidFill>
                <a:srgbClr val="FFFFFF"/>
              </a:solidFill>
              <a:ln w="25400" cap="flat" cmpd="sng" algn="ctr">
                <a:noFill/>
                <a:prstDash val="solid"/>
              </a:ln>
              <a:effectLst/>
            </p:spPr>
            <p:txBody>
              <a:bodyPr rtlCol="0" anchor="ctr"/>
              <a:lstStyle/>
              <a:p>
                <a:pPr marL="0" marR="0" lvl="0" indent="0" algn="ctr" defTabSz="60957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06" name="TextBox 105">
              <a:extLst>
                <a:ext uri="{FF2B5EF4-FFF2-40B4-BE49-F238E27FC236}">
                  <a16:creationId xmlns:a16="http://schemas.microsoft.com/office/drawing/2014/main" id="{510D2EF2-E2D6-4085-AD70-40EF19C5FC13}"/>
                </a:ext>
              </a:extLst>
            </p:cNvPr>
            <p:cNvSpPr txBox="1"/>
            <p:nvPr/>
          </p:nvSpPr>
          <p:spPr>
            <a:xfrm>
              <a:off x="2204294" y="6927387"/>
              <a:ext cx="1637122" cy="3694280"/>
            </a:xfrm>
            <a:prstGeom prst="rect">
              <a:avLst/>
            </a:prstGeom>
            <a:noFill/>
          </p:spPr>
          <p:txBody>
            <a:bodyPr wrap="square" lIns="0" tIns="0" rIns="0" bIns="0" rtlCol="0" anchor="ctr">
              <a:sp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Drilldown to Customer P&amp;L shows , Walmart returning a major amount of units ordered previously.</a:t>
              </a:r>
            </a:p>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Client Management team consulted with Walmart to discuss regarding their Inventory forecast </a:t>
              </a:r>
            </a:p>
          </p:txBody>
        </p:sp>
      </p:grpSp>
      <p:pic>
        <p:nvPicPr>
          <p:cNvPr id="111" name="Picture 110">
            <a:extLst>
              <a:ext uri="{FF2B5EF4-FFF2-40B4-BE49-F238E27FC236}">
                <a16:creationId xmlns:a16="http://schemas.microsoft.com/office/drawing/2014/main" id="{B49F9699-DB39-4413-A2F9-7E7616BD9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03371">
            <a:off x="6523965" y="3151193"/>
            <a:ext cx="634276" cy="600746"/>
          </a:xfrm>
          <a:prstGeom prst="rect">
            <a:avLst/>
          </a:prstGeom>
        </p:spPr>
      </p:pic>
      <p:grpSp>
        <p:nvGrpSpPr>
          <p:cNvPr id="112" name="Group 111"/>
          <p:cNvGrpSpPr/>
          <p:nvPr/>
        </p:nvGrpSpPr>
        <p:grpSpPr>
          <a:xfrm>
            <a:off x="1430723" y="1357561"/>
            <a:ext cx="9437353" cy="4188011"/>
            <a:chOff x="2204294" y="6389133"/>
            <a:chExt cx="9439811" cy="4189102"/>
          </a:xfrm>
        </p:grpSpPr>
        <p:pic>
          <p:nvPicPr>
            <p:cNvPr id="113" name="Picture 1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8760" y="6389133"/>
              <a:ext cx="7435345" cy="4189102"/>
            </a:xfrm>
            <a:prstGeom prst="rect">
              <a:avLst/>
            </a:prstGeom>
          </p:spPr>
        </p:pic>
        <p:sp>
          <p:nvSpPr>
            <p:cNvPr id="114" name="TextBox 113">
              <a:extLst>
                <a:ext uri="{FF2B5EF4-FFF2-40B4-BE49-F238E27FC236}">
                  <a16:creationId xmlns:a16="http://schemas.microsoft.com/office/drawing/2014/main" id="{510D2EF2-E2D6-4085-AD70-40EF19C5FC13}"/>
                </a:ext>
              </a:extLst>
            </p:cNvPr>
            <p:cNvSpPr txBox="1"/>
            <p:nvPr/>
          </p:nvSpPr>
          <p:spPr>
            <a:xfrm>
              <a:off x="2204294" y="7718937"/>
              <a:ext cx="1637122" cy="1477713"/>
            </a:xfrm>
            <a:prstGeom prst="rect">
              <a:avLst/>
            </a:prstGeom>
            <a:noFill/>
          </p:spPr>
          <p:txBody>
            <a:bodyPr wrap="square" lIns="0" tIns="0" rIns="0" bIns="0" rtlCol="0" anchor="ctr">
              <a:spAutoFit/>
            </a:bodyPr>
            <a:lstStyle/>
            <a:p>
              <a:pPr marL="0" marR="0" lvl="0" indent="0" algn="ctr" defTabSz="60957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Following the discussion, the returns from Walmart reduced considerably</a:t>
              </a:r>
            </a:p>
          </p:txBody>
        </p:sp>
      </p:grpSp>
    </p:spTree>
    <p:extLst>
      <p:ext uri="{BB962C8B-B14F-4D97-AF65-F5344CB8AC3E}">
        <p14:creationId xmlns:p14="http://schemas.microsoft.com/office/powerpoint/2010/main" val="11496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1"/>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92"/>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96"/>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03"/>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0"/>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0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1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1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04"/>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5AAB9A-041F-4BBE-ADA6-00EFD8050D38}"/>
              </a:ext>
            </a:extLst>
          </p:cNvPr>
          <p:cNvSpPr>
            <a:spLocks noGrp="1"/>
          </p:cNvSpPr>
          <p:nvPr>
            <p:ph sz="quarter" idx="10"/>
          </p:nvPr>
        </p:nvSpPr>
        <p:spPr>
          <a:xfrm>
            <a:off x="2747206" y="2362200"/>
            <a:ext cx="6697588" cy="914400"/>
          </a:xfrm>
        </p:spPr>
        <p:txBody>
          <a:bodyPr/>
          <a:lstStyle/>
          <a:p>
            <a:r>
              <a:rPr lang="en-US" dirty="0"/>
              <a:t>LatentView’s Demos in Dashboards</a:t>
            </a:r>
            <a:endParaRPr lang="en-IN" dirty="0"/>
          </a:p>
        </p:txBody>
      </p:sp>
    </p:spTree>
    <p:extLst>
      <p:ext uri="{BB962C8B-B14F-4D97-AF65-F5344CB8AC3E}">
        <p14:creationId xmlns:p14="http://schemas.microsoft.com/office/powerpoint/2010/main" val="476633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599655" y="58925"/>
            <a:ext cx="10940304" cy="408349"/>
          </a:xfrm>
          <a:prstGeom prst="rect">
            <a:avLst/>
          </a:prstGeom>
          <a:noFill/>
          <a:ln>
            <a:noFill/>
          </a:ln>
        </p:spPr>
        <p:txBody>
          <a:bodyPr spcFirstLastPara="1" wrap="square" lIns="91425" tIns="45700" rIns="91425" bIns="45700" anchor="ctr" anchorCtr="0">
            <a:noAutofit/>
          </a:bodyPr>
          <a:lstStyle/>
          <a:p>
            <a:pPr lvl="0">
              <a:spcBef>
                <a:spcPts val="0"/>
              </a:spcBef>
              <a:buClr>
                <a:schemeClr val="lt1"/>
              </a:buClr>
              <a:buSzPts val="2800"/>
            </a:pPr>
            <a:r>
              <a:rPr lang="en-US" dirty="0"/>
              <a:t>Dashboard Demos</a:t>
            </a:r>
            <a:endParaRPr dirty="0"/>
          </a:p>
        </p:txBody>
      </p:sp>
      <p:grpSp>
        <p:nvGrpSpPr>
          <p:cNvPr id="209" name="Google Shape;209;p18"/>
          <p:cNvGrpSpPr/>
          <p:nvPr/>
        </p:nvGrpSpPr>
        <p:grpSpPr>
          <a:xfrm>
            <a:off x="228600" y="1631073"/>
            <a:ext cx="2603086" cy="664641"/>
            <a:chOff x="255270" y="1631073"/>
            <a:chExt cx="2065020" cy="444105"/>
          </a:xfrm>
        </p:grpSpPr>
        <p:sp>
          <p:nvSpPr>
            <p:cNvPr id="210" name="Google Shape;210;p18"/>
            <p:cNvSpPr/>
            <p:nvPr/>
          </p:nvSpPr>
          <p:spPr>
            <a:xfrm>
              <a:off x="255270" y="1631073"/>
              <a:ext cx="2065020" cy="325120"/>
            </a:xfrm>
            <a:prstGeom prst="trapezoid">
              <a:avLst>
                <a:gd name="adj" fmla="val 25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400" b="1" i="0" u="none" strike="noStrike" cap="none" dirty="0">
                  <a:solidFill>
                    <a:srgbClr val="FFFFFF"/>
                  </a:solidFill>
                  <a:latin typeface="Arial"/>
                  <a:ea typeface="Arial"/>
                  <a:cs typeface="Arial"/>
                  <a:sym typeface="Arial"/>
                </a:rPr>
                <a:t>Leading Media Company in U.S.</a:t>
              </a:r>
              <a:endParaRPr sz="1100" b="0" i="0" u="none" strike="noStrike" cap="none" dirty="0">
                <a:solidFill>
                  <a:srgbClr val="000000"/>
                </a:solidFill>
                <a:latin typeface="Arial"/>
                <a:ea typeface="Arial"/>
                <a:cs typeface="Arial"/>
                <a:sym typeface="Arial"/>
              </a:endParaRPr>
            </a:p>
          </p:txBody>
        </p:sp>
        <p:sp>
          <p:nvSpPr>
            <p:cNvPr id="211" name="Google Shape;211;p18"/>
            <p:cNvSpPr/>
            <p:nvPr/>
          </p:nvSpPr>
          <p:spPr>
            <a:xfrm rot="10800000">
              <a:off x="494597" y="1956191"/>
              <a:ext cx="1586368" cy="118987"/>
            </a:xfrm>
            <a:prstGeom prst="trapezoid">
              <a:avLst>
                <a:gd name="adj" fmla="val 25000"/>
              </a:avLst>
            </a:prstGeom>
            <a:solidFill>
              <a:srgbClr val="3662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400" b="0" i="0" u="none" strike="noStrike" cap="none" dirty="0">
                <a:solidFill>
                  <a:srgbClr val="FFFFFF"/>
                </a:solidFill>
                <a:latin typeface="Arial"/>
                <a:ea typeface="Arial"/>
                <a:cs typeface="Arial"/>
                <a:sym typeface="Arial"/>
              </a:endParaRPr>
            </a:p>
          </p:txBody>
        </p:sp>
      </p:grpSp>
      <p:sp>
        <p:nvSpPr>
          <p:cNvPr id="215" name="Google Shape;215;p18"/>
          <p:cNvSpPr/>
          <p:nvPr/>
        </p:nvSpPr>
        <p:spPr>
          <a:xfrm>
            <a:off x="5914662" y="1631073"/>
            <a:ext cx="2603086" cy="486570"/>
          </a:xfrm>
          <a:prstGeom prst="trapezoid">
            <a:avLst>
              <a:gd name="adj" fmla="val 25000"/>
            </a:avLst>
          </a:prstGeom>
          <a:solidFill>
            <a:schemeClr val="accent1"/>
          </a:solidFill>
          <a:ln>
            <a:noFill/>
          </a:ln>
        </p:spPr>
        <p:txBody>
          <a:bodyPr spcFirstLastPara="1" wrap="square" lIns="91425" tIns="45700" rIns="91425" bIns="45700" anchor="ctr" anchorCtr="0">
            <a:noAutofit/>
          </a:bodyPr>
          <a:lstStyle/>
          <a:p>
            <a:pPr lvl="0" algn="ctr">
              <a:buClr>
                <a:srgbClr val="000000"/>
              </a:buClr>
              <a:buSzPts val="1800"/>
            </a:pPr>
            <a:r>
              <a:rPr lang="en-US" sz="1400" b="1" dirty="0">
                <a:solidFill>
                  <a:srgbClr val="FFFFFF"/>
                </a:solidFill>
                <a:latin typeface="Arial"/>
                <a:ea typeface="Arial"/>
                <a:cs typeface="Arial"/>
                <a:sym typeface="Arial"/>
              </a:rPr>
              <a:t>Market Share Analysis Dashboard</a:t>
            </a:r>
            <a:endParaRPr lang="en-US" sz="1100" dirty="0">
              <a:solidFill>
                <a:srgbClr val="000000"/>
              </a:solidFill>
              <a:latin typeface="Arial"/>
              <a:ea typeface="Arial"/>
              <a:cs typeface="Arial"/>
              <a:sym typeface="Arial"/>
            </a:endParaRPr>
          </a:p>
        </p:txBody>
      </p:sp>
      <p:sp>
        <p:nvSpPr>
          <p:cNvPr id="216" name="Google Shape;216;p18"/>
          <p:cNvSpPr/>
          <p:nvPr/>
        </p:nvSpPr>
        <p:spPr>
          <a:xfrm rot="10800000">
            <a:off x="6216349" y="2117640"/>
            <a:ext cx="1999714" cy="178074"/>
          </a:xfrm>
          <a:prstGeom prst="trapezoid">
            <a:avLst>
              <a:gd name="adj" fmla="val 25000"/>
            </a:avLst>
          </a:prstGeom>
          <a:solidFill>
            <a:srgbClr val="1241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400" b="0" i="0" u="none" strike="noStrike" cap="none" dirty="0">
              <a:solidFill>
                <a:srgbClr val="FFFFFF"/>
              </a:solidFill>
              <a:latin typeface="Arial"/>
              <a:ea typeface="Arial"/>
              <a:cs typeface="Arial"/>
              <a:sym typeface="Arial"/>
            </a:endParaRPr>
          </a:p>
        </p:txBody>
      </p:sp>
      <p:sp>
        <p:nvSpPr>
          <p:cNvPr id="217" name="Google Shape;217;p18"/>
          <p:cNvSpPr/>
          <p:nvPr/>
        </p:nvSpPr>
        <p:spPr>
          <a:xfrm>
            <a:off x="8819656" y="1631073"/>
            <a:ext cx="2603086" cy="486570"/>
          </a:xfrm>
          <a:prstGeom prst="trapezoid">
            <a:avLst>
              <a:gd name="adj" fmla="val 25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400" b="1" i="0" u="none" strike="noStrike" cap="none" dirty="0">
                <a:solidFill>
                  <a:srgbClr val="FFFFFF"/>
                </a:solidFill>
                <a:latin typeface="Arial"/>
                <a:ea typeface="Arial"/>
                <a:cs typeface="Arial"/>
                <a:sym typeface="Arial"/>
              </a:rPr>
              <a:t>Leading Snacks &amp; Beverages Manufacturer</a:t>
            </a:r>
            <a:endParaRPr sz="1100" b="0" i="0" u="none" strike="noStrike" cap="none" dirty="0">
              <a:solidFill>
                <a:srgbClr val="000000"/>
              </a:solidFill>
              <a:latin typeface="Arial"/>
              <a:ea typeface="Arial"/>
              <a:cs typeface="Arial"/>
              <a:sym typeface="Arial"/>
            </a:endParaRPr>
          </a:p>
        </p:txBody>
      </p:sp>
      <p:sp>
        <p:nvSpPr>
          <p:cNvPr id="218" name="Google Shape;218;p18"/>
          <p:cNvSpPr/>
          <p:nvPr/>
        </p:nvSpPr>
        <p:spPr>
          <a:xfrm rot="10800000">
            <a:off x="9121343" y="2117640"/>
            <a:ext cx="1999714" cy="178074"/>
          </a:xfrm>
          <a:prstGeom prst="trapezoid">
            <a:avLst>
              <a:gd name="adj" fmla="val 25000"/>
            </a:avLst>
          </a:prstGeom>
          <a:solidFill>
            <a:srgbClr val="5F5F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400" b="0" i="0" u="none" strike="noStrike" cap="none" dirty="0">
              <a:solidFill>
                <a:srgbClr val="FFFFFF"/>
              </a:solidFill>
              <a:latin typeface="Arial"/>
              <a:ea typeface="Arial"/>
              <a:cs typeface="Arial"/>
              <a:sym typeface="Arial"/>
            </a:endParaRPr>
          </a:p>
        </p:txBody>
      </p:sp>
      <p:sp>
        <p:nvSpPr>
          <p:cNvPr id="219" name="Google Shape;219;p18"/>
          <p:cNvSpPr/>
          <p:nvPr/>
        </p:nvSpPr>
        <p:spPr>
          <a:xfrm>
            <a:off x="6012657" y="2310441"/>
            <a:ext cx="2450291" cy="2251846"/>
          </a:xfrm>
          <a:prstGeom prst="roundRect">
            <a:avLst>
              <a:gd name="adj" fmla="val 3805"/>
            </a:avLst>
          </a:prstGeom>
          <a:solidFill>
            <a:srgbClr val="D5DBE5">
              <a:alpha val="40000"/>
            </a:srgbClr>
          </a:solidFill>
          <a:ln>
            <a:noFill/>
          </a:ln>
        </p:spPr>
        <p:txBody>
          <a:bodyPr spcFirstLastPara="1" wrap="square" lIns="91425" tIns="91425" rIns="182875" bIns="0" anchor="t" anchorCtr="0">
            <a:noAutofit/>
          </a:bodyPr>
          <a:lstStyle/>
          <a:p>
            <a:pPr marL="55561" lvl="0" algn="ctr">
              <a:buClr>
                <a:srgbClr val="000000"/>
              </a:buClr>
              <a:buSzPts val="1400"/>
            </a:pPr>
            <a:r>
              <a:rPr lang="en-US" sz="1400" b="1" dirty="0">
                <a:solidFill>
                  <a:schemeClr val="dk1"/>
                </a:solidFill>
                <a:latin typeface="Arial"/>
                <a:ea typeface="Arial"/>
                <a:cs typeface="Arial"/>
                <a:sym typeface="Arial"/>
              </a:rPr>
              <a:t>Casper, an AI driven, domain specific assistant </a:t>
            </a:r>
            <a:r>
              <a:rPr lang="en-US" sz="1400" dirty="0">
                <a:solidFill>
                  <a:schemeClr val="dk1"/>
                </a:solidFill>
                <a:latin typeface="Arial"/>
                <a:ea typeface="Arial"/>
                <a:cs typeface="Arial"/>
                <a:sym typeface="Arial"/>
              </a:rPr>
              <a:t>with built in capabilities, intelligent analytic suggestions, summarization </a:t>
            </a:r>
            <a:br>
              <a:rPr lang="en-US" sz="1400" dirty="0">
                <a:solidFill>
                  <a:schemeClr val="dk1"/>
                </a:solidFill>
                <a:latin typeface="Arial"/>
                <a:ea typeface="Arial"/>
                <a:cs typeface="Arial"/>
                <a:sym typeface="Arial"/>
              </a:rPr>
            </a:br>
            <a:r>
              <a:rPr lang="en-US" sz="1400" dirty="0">
                <a:solidFill>
                  <a:schemeClr val="dk1"/>
                </a:solidFill>
                <a:latin typeface="Arial"/>
                <a:ea typeface="Arial"/>
                <a:cs typeface="Arial"/>
                <a:sym typeface="Arial"/>
              </a:rPr>
              <a:t>capability and Continuous improvement</a:t>
            </a:r>
            <a:endParaRPr lang="en-US" sz="1400" dirty="0">
              <a:solidFill>
                <a:srgbClr val="000000"/>
              </a:solidFill>
              <a:latin typeface="Arial"/>
              <a:ea typeface="Arial"/>
              <a:cs typeface="Arial"/>
              <a:sym typeface="Arial"/>
            </a:endParaRPr>
          </a:p>
        </p:txBody>
      </p:sp>
      <p:sp>
        <p:nvSpPr>
          <p:cNvPr id="222" name="Google Shape;222;p18"/>
          <p:cNvSpPr/>
          <p:nvPr/>
        </p:nvSpPr>
        <p:spPr>
          <a:xfrm>
            <a:off x="8917651" y="2310441"/>
            <a:ext cx="2450291" cy="2251846"/>
          </a:xfrm>
          <a:prstGeom prst="roundRect">
            <a:avLst>
              <a:gd name="adj" fmla="val 3805"/>
            </a:avLst>
          </a:prstGeom>
          <a:solidFill>
            <a:srgbClr val="D5DBE5">
              <a:alpha val="40000"/>
            </a:srgbClr>
          </a:solidFill>
          <a:ln>
            <a:noFill/>
          </a:ln>
        </p:spPr>
        <p:txBody>
          <a:bodyPr spcFirstLastPara="1" wrap="square" lIns="91425" tIns="91425" rIns="182875" bIns="0" anchor="t" anchorCtr="0">
            <a:noAutofit/>
          </a:bodyPr>
          <a:lstStyle/>
          <a:p>
            <a:pPr marL="55561"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Automated Inventory Diagnostic Tool </a:t>
            </a:r>
          </a:p>
          <a:p>
            <a:pPr marL="55561" marR="0" lvl="0" indent="0" algn="ctr" rtl="0">
              <a:lnSpc>
                <a:spcPct val="100000"/>
              </a:lnSpc>
              <a:spcBef>
                <a:spcPts val="0"/>
              </a:spcBef>
              <a:spcAft>
                <a:spcPts val="0"/>
              </a:spcAft>
              <a:buClr>
                <a:srgbClr val="000000"/>
              </a:buClr>
              <a:buSzPts val="1400"/>
              <a:buFont typeface="Arial"/>
              <a:buNone/>
            </a:pPr>
            <a:endParaRPr lang="en-US" sz="1400" b="1" dirty="0">
              <a:solidFill>
                <a:schemeClr val="dk1"/>
              </a:solidFill>
              <a:latin typeface="Arial"/>
              <a:ea typeface="Arial"/>
              <a:cs typeface="Arial"/>
              <a:sym typeface="Arial"/>
            </a:endParaRPr>
          </a:p>
          <a:p>
            <a:pPr marL="55561" lvl="0" algn="ctr">
              <a:buClr>
                <a:srgbClr val="000000"/>
              </a:buClr>
              <a:buSzPts val="1400"/>
            </a:pPr>
            <a:r>
              <a:rPr lang="en-US" sz="1400" dirty="0">
                <a:solidFill>
                  <a:srgbClr val="000000"/>
                </a:solidFill>
                <a:latin typeface="Arial"/>
                <a:ea typeface="Arial"/>
                <a:cs typeface="Arial"/>
                <a:sym typeface="Arial"/>
              </a:rPr>
              <a:t>Provided a platform for an end to end inventory diagnostic solution illustrating the flow of inventory for both Raw Materials and Finished Goods</a:t>
            </a:r>
          </a:p>
          <a:p>
            <a:pPr marL="55561"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43" name="Google Shape;209;p18">
            <a:extLst>
              <a:ext uri="{FF2B5EF4-FFF2-40B4-BE49-F238E27FC236}">
                <a16:creationId xmlns:a16="http://schemas.microsoft.com/office/drawing/2014/main" id="{78584D6F-A332-4B1F-91C9-F02B5DF8FE0E}"/>
              </a:ext>
            </a:extLst>
          </p:cNvPr>
          <p:cNvGrpSpPr/>
          <p:nvPr/>
        </p:nvGrpSpPr>
        <p:grpSpPr>
          <a:xfrm>
            <a:off x="3095579" y="1631073"/>
            <a:ext cx="2603086" cy="664641"/>
            <a:chOff x="255270" y="1631073"/>
            <a:chExt cx="2065020" cy="444105"/>
          </a:xfrm>
        </p:grpSpPr>
        <p:sp>
          <p:nvSpPr>
            <p:cNvPr id="44" name="Google Shape;210;p18">
              <a:extLst>
                <a:ext uri="{FF2B5EF4-FFF2-40B4-BE49-F238E27FC236}">
                  <a16:creationId xmlns:a16="http://schemas.microsoft.com/office/drawing/2014/main" id="{B21D1F0C-78FF-4FB1-B8C7-9801E232AAE2}"/>
                </a:ext>
              </a:extLst>
            </p:cNvPr>
            <p:cNvSpPr/>
            <p:nvPr/>
          </p:nvSpPr>
          <p:spPr>
            <a:xfrm>
              <a:off x="255270" y="1631073"/>
              <a:ext cx="2065020" cy="325120"/>
            </a:xfrm>
            <a:prstGeom prst="trapezoid">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400" b="1" i="0" u="none" strike="noStrike" cap="none" dirty="0">
                  <a:solidFill>
                    <a:srgbClr val="FFFFFF"/>
                  </a:solidFill>
                  <a:latin typeface="Arial"/>
                  <a:ea typeface="Arial"/>
                  <a:cs typeface="Arial"/>
                  <a:sym typeface="Arial"/>
                </a:rPr>
                <a:t>Leading Electronic Fund Transfer in U.S.</a:t>
              </a:r>
              <a:endParaRPr sz="1100" b="0" i="0" u="none" strike="noStrike" cap="none" dirty="0">
                <a:solidFill>
                  <a:srgbClr val="000000"/>
                </a:solidFill>
                <a:latin typeface="Arial"/>
                <a:ea typeface="Arial"/>
                <a:cs typeface="Arial"/>
                <a:sym typeface="Arial"/>
              </a:endParaRPr>
            </a:p>
          </p:txBody>
        </p:sp>
        <p:sp>
          <p:nvSpPr>
            <p:cNvPr id="45" name="Google Shape;211;p18">
              <a:extLst>
                <a:ext uri="{FF2B5EF4-FFF2-40B4-BE49-F238E27FC236}">
                  <a16:creationId xmlns:a16="http://schemas.microsoft.com/office/drawing/2014/main" id="{10B95182-31D8-4CEA-AE45-3D57B923A794}"/>
                </a:ext>
              </a:extLst>
            </p:cNvPr>
            <p:cNvSpPr/>
            <p:nvPr/>
          </p:nvSpPr>
          <p:spPr>
            <a:xfrm rot="10800000">
              <a:off x="494597" y="1956191"/>
              <a:ext cx="1586368" cy="118987"/>
            </a:xfrm>
            <a:prstGeom prst="trapezoid">
              <a:avLst>
                <a:gd name="adj" fmla="val 25000"/>
              </a:avLst>
            </a:prstGeom>
            <a:solidFill>
              <a:schemeClr val="accent4">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400" b="0" i="0" u="none" strike="noStrike" cap="none" dirty="0">
                <a:solidFill>
                  <a:srgbClr val="FFFFFF"/>
                </a:solidFill>
                <a:latin typeface="Arial"/>
                <a:ea typeface="Arial"/>
                <a:cs typeface="Arial"/>
                <a:sym typeface="Arial"/>
              </a:endParaRPr>
            </a:p>
          </p:txBody>
        </p:sp>
      </p:grpSp>
      <p:sp>
        <p:nvSpPr>
          <p:cNvPr id="49" name="Rectangle 48">
            <a:hlinkClick r:id="rId3"/>
            <a:extLst>
              <a:ext uri="{FF2B5EF4-FFF2-40B4-BE49-F238E27FC236}">
                <a16:creationId xmlns:a16="http://schemas.microsoft.com/office/drawing/2014/main" id="{A0C7622B-27BA-4B63-BB64-48AC852B0376}"/>
              </a:ext>
            </a:extLst>
          </p:cNvPr>
          <p:cNvSpPr/>
          <p:nvPr/>
        </p:nvSpPr>
        <p:spPr>
          <a:xfrm>
            <a:off x="381395" y="4577013"/>
            <a:ext cx="2450291" cy="4865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endParaRPr lang="en-IN" dirty="0"/>
          </a:p>
        </p:txBody>
      </p:sp>
      <p:sp>
        <p:nvSpPr>
          <p:cNvPr id="50" name="Google Shape;212;p18">
            <a:extLst>
              <a:ext uri="{FF2B5EF4-FFF2-40B4-BE49-F238E27FC236}">
                <a16:creationId xmlns:a16="http://schemas.microsoft.com/office/drawing/2014/main" id="{972C8460-6DA1-457B-9EA2-C9D506661280}"/>
              </a:ext>
            </a:extLst>
          </p:cNvPr>
          <p:cNvSpPr/>
          <p:nvPr/>
        </p:nvSpPr>
        <p:spPr>
          <a:xfrm>
            <a:off x="381396" y="2310441"/>
            <a:ext cx="2450291" cy="2251846"/>
          </a:xfrm>
          <a:prstGeom prst="roundRect">
            <a:avLst>
              <a:gd name="adj" fmla="val 3805"/>
            </a:avLst>
          </a:prstGeom>
          <a:solidFill>
            <a:srgbClr val="D5DBE5">
              <a:alpha val="40000"/>
            </a:srgbClr>
          </a:solidFill>
          <a:ln>
            <a:noFill/>
          </a:ln>
        </p:spPr>
        <p:txBody>
          <a:bodyPr spcFirstLastPara="1" wrap="square" lIns="91425" tIns="91425" rIns="182875" bIns="0" anchor="t" anchorCtr="0">
            <a:noAutofit/>
          </a:bodyPr>
          <a:lstStyle/>
          <a:p>
            <a:pPr marL="55561" lvl="0" algn="ctr">
              <a:buClr>
                <a:srgbClr val="000000"/>
              </a:buClr>
              <a:buSzPts val="1400"/>
            </a:pPr>
            <a:r>
              <a:rPr lang="en-US" sz="1400" b="1" dirty="0">
                <a:solidFill>
                  <a:schemeClr val="dk1"/>
                </a:solidFill>
                <a:latin typeface="Arial"/>
                <a:ea typeface="Arial"/>
                <a:cs typeface="Arial"/>
                <a:sym typeface="Arial"/>
              </a:rPr>
              <a:t>Global Performance Measurement Dashboard for CFO</a:t>
            </a:r>
          </a:p>
          <a:p>
            <a:pPr marL="55561" lvl="0" algn="ctr">
              <a:buClr>
                <a:srgbClr val="000000"/>
              </a:buClr>
              <a:buSzPts val="1400"/>
            </a:pPr>
            <a:endParaRPr lang="en-US" sz="1400" i="0" u="none" strike="noStrike" cap="none" dirty="0">
              <a:solidFill>
                <a:schemeClr val="dk1"/>
              </a:solidFill>
              <a:latin typeface="Arial"/>
              <a:ea typeface="Arial"/>
              <a:cs typeface="Arial"/>
              <a:sym typeface="Arial"/>
            </a:endParaRPr>
          </a:p>
          <a:p>
            <a:pPr marL="55561" lvl="0" algn="ctr">
              <a:buClr>
                <a:srgbClr val="000000"/>
              </a:buClr>
              <a:buSzPts val="1400"/>
            </a:pPr>
            <a:r>
              <a:rPr lang="en-US" sz="1400" dirty="0">
                <a:solidFill>
                  <a:srgbClr val="000000"/>
                </a:solidFill>
                <a:latin typeface="Arial"/>
                <a:ea typeface="Arial"/>
                <a:cs typeface="Arial"/>
                <a:sym typeface="Arial"/>
              </a:rPr>
              <a:t>Built an intuitive, actionable visualization tool that provided insights by categories and geographies</a:t>
            </a:r>
            <a:endParaRPr sz="1400" i="0" u="none" strike="noStrike" cap="none" dirty="0">
              <a:solidFill>
                <a:srgbClr val="000000"/>
              </a:solidFill>
              <a:latin typeface="Arial"/>
              <a:ea typeface="Arial"/>
              <a:cs typeface="Arial"/>
              <a:sym typeface="Arial"/>
            </a:endParaRPr>
          </a:p>
        </p:txBody>
      </p:sp>
      <p:sp>
        <p:nvSpPr>
          <p:cNvPr id="51" name="Google Shape;212;p18">
            <a:extLst>
              <a:ext uri="{FF2B5EF4-FFF2-40B4-BE49-F238E27FC236}">
                <a16:creationId xmlns:a16="http://schemas.microsoft.com/office/drawing/2014/main" id="{A7CE18CC-91E8-4566-B35D-A59A5DFC4DCA}"/>
              </a:ext>
            </a:extLst>
          </p:cNvPr>
          <p:cNvSpPr/>
          <p:nvPr/>
        </p:nvSpPr>
        <p:spPr>
          <a:xfrm>
            <a:off x="3248374" y="2310441"/>
            <a:ext cx="2450291" cy="2251846"/>
          </a:xfrm>
          <a:prstGeom prst="roundRect">
            <a:avLst>
              <a:gd name="adj" fmla="val 3805"/>
            </a:avLst>
          </a:prstGeom>
          <a:solidFill>
            <a:srgbClr val="D5DBE5">
              <a:alpha val="40000"/>
            </a:srgbClr>
          </a:solidFill>
          <a:ln>
            <a:noFill/>
          </a:ln>
        </p:spPr>
        <p:txBody>
          <a:bodyPr spcFirstLastPara="1" wrap="square" lIns="91425" tIns="91425" rIns="182875" bIns="0" anchor="t" anchorCtr="0">
            <a:noAutofit/>
          </a:bodyPr>
          <a:lstStyle/>
          <a:p>
            <a:pPr marL="55561" lvl="0" algn="ctr">
              <a:buClr>
                <a:srgbClr val="000000"/>
              </a:buClr>
              <a:buSzPts val="1400"/>
            </a:pPr>
            <a:r>
              <a:rPr lang="en-US" sz="1400" b="1" dirty="0">
                <a:solidFill>
                  <a:schemeClr val="dk1"/>
                </a:solidFill>
                <a:latin typeface="Arial"/>
                <a:ea typeface="Arial"/>
                <a:cs typeface="Arial"/>
                <a:sym typeface="Arial"/>
              </a:rPr>
              <a:t>Product Performance Dashboard  </a:t>
            </a:r>
          </a:p>
          <a:p>
            <a:pPr marL="55561" lvl="0" algn="ctr">
              <a:buClr>
                <a:srgbClr val="000000"/>
              </a:buClr>
              <a:buSzPts val="1400"/>
            </a:pPr>
            <a:endParaRPr lang="en-US" sz="1400" dirty="0">
              <a:solidFill>
                <a:schemeClr val="dk1"/>
              </a:solidFill>
              <a:latin typeface="Arial"/>
              <a:ea typeface="Arial"/>
              <a:cs typeface="Arial"/>
              <a:sym typeface="Arial"/>
            </a:endParaRPr>
          </a:p>
          <a:p>
            <a:pPr marL="55561" lvl="0" algn="ctr">
              <a:buClr>
                <a:srgbClr val="000000"/>
              </a:buClr>
              <a:buSzPts val="1400"/>
            </a:pPr>
            <a:r>
              <a:rPr lang="en-US" sz="1400" dirty="0">
                <a:solidFill>
                  <a:schemeClr val="dk1"/>
                </a:solidFill>
                <a:latin typeface="Arial"/>
                <a:ea typeface="Arial"/>
                <a:cs typeface="Arial"/>
                <a:sym typeface="Arial"/>
              </a:rPr>
              <a:t>Monitoring the performance of fund transfer products across different sectors and geographies</a:t>
            </a:r>
            <a:endParaRPr lang="en-US" sz="1400" i="0" u="none" strike="noStrike" cap="none" dirty="0">
              <a:solidFill>
                <a:srgbClr val="000000"/>
              </a:solidFill>
              <a:latin typeface="Arial"/>
              <a:ea typeface="Arial"/>
              <a:cs typeface="Arial"/>
              <a:sym typeface="Arial"/>
            </a:endParaRPr>
          </a:p>
        </p:txBody>
      </p:sp>
      <p:sp>
        <p:nvSpPr>
          <p:cNvPr id="52" name="Rectangle 51">
            <a:extLst>
              <a:ext uri="{FF2B5EF4-FFF2-40B4-BE49-F238E27FC236}">
                <a16:creationId xmlns:a16="http://schemas.microsoft.com/office/drawing/2014/main" id="{BF19FA82-ED3B-4A63-AB16-61EA5AE069AF}"/>
              </a:ext>
            </a:extLst>
          </p:cNvPr>
          <p:cNvSpPr/>
          <p:nvPr/>
        </p:nvSpPr>
        <p:spPr>
          <a:xfrm>
            <a:off x="3248373" y="4562287"/>
            <a:ext cx="2450291" cy="4865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endParaRPr lang="en-IN" dirty="0"/>
          </a:p>
        </p:txBody>
      </p:sp>
      <p:sp>
        <p:nvSpPr>
          <p:cNvPr id="53" name="Rectangle 52">
            <a:extLst>
              <a:ext uri="{FF2B5EF4-FFF2-40B4-BE49-F238E27FC236}">
                <a16:creationId xmlns:a16="http://schemas.microsoft.com/office/drawing/2014/main" id="{AFD27741-9343-43A6-BE38-078C92856AA8}"/>
              </a:ext>
            </a:extLst>
          </p:cNvPr>
          <p:cNvSpPr/>
          <p:nvPr/>
        </p:nvSpPr>
        <p:spPr>
          <a:xfrm>
            <a:off x="6012657" y="4577013"/>
            <a:ext cx="2450291" cy="486570"/>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endParaRPr lang="en-IN" dirty="0"/>
          </a:p>
        </p:txBody>
      </p:sp>
      <p:sp>
        <p:nvSpPr>
          <p:cNvPr id="54" name="Rectangle 53">
            <a:hlinkClick r:id="rId4"/>
            <a:extLst>
              <a:ext uri="{FF2B5EF4-FFF2-40B4-BE49-F238E27FC236}">
                <a16:creationId xmlns:a16="http://schemas.microsoft.com/office/drawing/2014/main" id="{B6B0313D-404E-4AFC-A205-D8DDD40D512D}"/>
              </a:ext>
            </a:extLst>
          </p:cNvPr>
          <p:cNvSpPr/>
          <p:nvPr/>
        </p:nvSpPr>
        <p:spPr>
          <a:xfrm>
            <a:off x="8917650" y="4562287"/>
            <a:ext cx="2450291" cy="4865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endParaRPr lang="en-IN" dirty="0"/>
          </a:p>
        </p:txBody>
      </p:sp>
    </p:spTree>
    <p:extLst>
      <p:ext uri="{BB962C8B-B14F-4D97-AF65-F5344CB8AC3E}">
        <p14:creationId xmlns:p14="http://schemas.microsoft.com/office/powerpoint/2010/main" val="938448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331C3B-D675-4E84-8694-24651AE5053E}"/>
              </a:ext>
            </a:extLst>
          </p:cNvPr>
          <p:cNvSpPr>
            <a:spLocks noGrp="1"/>
          </p:cNvSpPr>
          <p:nvPr>
            <p:ph sz="quarter" idx="10"/>
          </p:nvPr>
        </p:nvSpPr>
        <p:spPr>
          <a:xfrm>
            <a:off x="2819777" y="2347685"/>
            <a:ext cx="7538426" cy="914400"/>
          </a:xfrm>
        </p:spPr>
        <p:txBody>
          <a:bodyPr/>
          <a:lstStyle/>
          <a:p>
            <a:r>
              <a:rPr lang="en-US" dirty="0"/>
              <a:t>LatentView’s Data Warehousing and Data Engineering Process</a:t>
            </a:r>
          </a:p>
        </p:txBody>
      </p:sp>
    </p:spTree>
    <p:extLst>
      <p:ext uri="{BB962C8B-B14F-4D97-AF65-F5344CB8AC3E}">
        <p14:creationId xmlns:p14="http://schemas.microsoft.com/office/powerpoint/2010/main" val="1670341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BE2E-8093-844D-BEA0-023CDAF0ABF1}"/>
              </a:ext>
            </a:extLst>
          </p:cNvPr>
          <p:cNvSpPr>
            <a:spLocks noGrp="1"/>
          </p:cNvSpPr>
          <p:nvPr>
            <p:ph type="title"/>
          </p:nvPr>
        </p:nvSpPr>
        <p:spPr/>
        <p:txBody>
          <a:bodyPr/>
          <a:lstStyle/>
          <a:p>
            <a:r>
              <a:rPr lang="en-US" dirty="0"/>
              <a:t>LatentView’s Ideal Data Platform Blueprint</a:t>
            </a:r>
          </a:p>
        </p:txBody>
      </p:sp>
      <p:grpSp>
        <p:nvGrpSpPr>
          <p:cNvPr id="52" name="Group 51">
            <a:extLst>
              <a:ext uri="{FF2B5EF4-FFF2-40B4-BE49-F238E27FC236}">
                <a16:creationId xmlns:a16="http://schemas.microsoft.com/office/drawing/2014/main" id="{B0A02434-C66C-C74B-9471-AB9E974AC322}"/>
              </a:ext>
            </a:extLst>
          </p:cNvPr>
          <p:cNvGrpSpPr/>
          <p:nvPr/>
        </p:nvGrpSpPr>
        <p:grpSpPr>
          <a:xfrm>
            <a:off x="5826350" y="873619"/>
            <a:ext cx="2401035" cy="5110762"/>
            <a:chOff x="6022991" y="965263"/>
            <a:chExt cx="2401035" cy="5110762"/>
          </a:xfrm>
        </p:grpSpPr>
        <p:sp>
          <p:nvSpPr>
            <p:cNvPr id="53" name="Rectangle 52">
              <a:extLst>
                <a:ext uri="{FF2B5EF4-FFF2-40B4-BE49-F238E27FC236}">
                  <a16:creationId xmlns:a16="http://schemas.microsoft.com/office/drawing/2014/main" id="{0232FD10-3172-DC43-AC2B-0C8781F7254F}"/>
                </a:ext>
              </a:extLst>
            </p:cNvPr>
            <p:cNvSpPr/>
            <p:nvPr/>
          </p:nvSpPr>
          <p:spPr bwMode="gray">
            <a:xfrm>
              <a:off x="6416310" y="965263"/>
              <a:ext cx="2007716"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pic>
          <p:nvPicPr>
            <p:cNvPr id="54" name="Picture 53" descr="A picture containing vector graphics&#10;&#10;Description automatically generated">
              <a:extLst>
                <a:ext uri="{FF2B5EF4-FFF2-40B4-BE49-F238E27FC236}">
                  <a16:creationId xmlns:a16="http://schemas.microsoft.com/office/drawing/2014/main" id="{2CB2F638-07B6-744C-BDD9-34F02F877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991" y="2919247"/>
              <a:ext cx="846675" cy="846675"/>
            </a:xfrm>
            <a:prstGeom prst="rect">
              <a:avLst/>
            </a:prstGeom>
          </p:spPr>
        </p:pic>
        <p:sp>
          <p:nvSpPr>
            <p:cNvPr id="55" name="TextBox 54">
              <a:extLst>
                <a:ext uri="{FF2B5EF4-FFF2-40B4-BE49-F238E27FC236}">
                  <a16:creationId xmlns:a16="http://schemas.microsoft.com/office/drawing/2014/main" id="{897F743D-6965-204B-8AE0-A07136CCC1FA}"/>
                </a:ext>
              </a:extLst>
            </p:cNvPr>
            <p:cNvSpPr txBox="1"/>
            <p:nvPr/>
          </p:nvSpPr>
          <p:spPr>
            <a:xfrm>
              <a:off x="6935781" y="2991291"/>
              <a:ext cx="1367326" cy="665760"/>
            </a:xfrm>
            <a:prstGeom prst="rect">
              <a:avLst/>
            </a:prstGeom>
            <a:solidFill>
              <a:schemeClr val="accent2">
                <a:lumMod val="20000"/>
                <a:lumOff val="80000"/>
              </a:schemeClr>
            </a:solidFill>
            <a:ln>
              <a:solidFill>
                <a:schemeClr val="accent3">
                  <a:lumMod val="50000"/>
                </a:schemeClr>
              </a:solidFill>
            </a:ln>
          </p:spPr>
          <p:txBody>
            <a:bodyPr wrap="square" rtlCol="0">
              <a:spAutoFit/>
            </a:bodyPr>
            <a:lstStyle/>
            <a:p>
              <a:pPr marL="1588" algn="ctr" rtl="0" fontAlgn="base">
                <a:lnSpc>
                  <a:spcPct val="106000"/>
                </a:lnSpc>
                <a:spcBef>
                  <a:spcPct val="80000"/>
                </a:spcBef>
                <a:spcAft>
                  <a:spcPct val="0"/>
                </a:spcAft>
                <a:buClr>
                  <a:srgbClr val="000000"/>
                </a:buClr>
              </a:pPr>
              <a:r>
                <a:rPr lang="en-US" sz="1200" b="1" kern="1200" dirty="0">
                  <a:solidFill>
                    <a:srgbClr val="000000"/>
                  </a:solidFill>
                  <a:latin typeface="Arial"/>
                  <a:ea typeface="+mn-ea"/>
                  <a:cs typeface="Arial" charset="0"/>
                </a:rPr>
                <a:t>Business &amp; Technical Catalog</a:t>
              </a:r>
            </a:p>
          </p:txBody>
        </p:sp>
      </p:grpSp>
      <p:grpSp>
        <p:nvGrpSpPr>
          <p:cNvPr id="56" name="Group 55">
            <a:extLst>
              <a:ext uri="{FF2B5EF4-FFF2-40B4-BE49-F238E27FC236}">
                <a16:creationId xmlns:a16="http://schemas.microsoft.com/office/drawing/2014/main" id="{8F435A32-22F9-554A-8E0E-8ECC5984C6ED}"/>
              </a:ext>
            </a:extLst>
          </p:cNvPr>
          <p:cNvGrpSpPr/>
          <p:nvPr/>
        </p:nvGrpSpPr>
        <p:grpSpPr>
          <a:xfrm>
            <a:off x="268370" y="898956"/>
            <a:ext cx="1661352" cy="5464254"/>
            <a:chOff x="465011" y="990600"/>
            <a:chExt cx="1661352" cy="5464254"/>
          </a:xfrm>
        </p:grpSpPr>
        <p:sp>
          <p:nvSpPr>
            <p:cNvPr id="57" name="Rectangle 56">
              <a:extLst>
                <a:ext uri="{FF2B5EF4-FFF2-40B4-BE49-F238E27FC236}">
                  <a16:creationId xmlns:a16="http://schemas.microsoft.com/office/drawing/2014/main" id="{F020E9C3-8332-4E44-83A2-89D9A1E5DF87}"/>
                </a:ext>
              </a:extLst>
            </p:cNvPr>
            <p:cNvSpPr/>
            <p:nvPr/>
          </p:nvSpPr>
          <p:spPr bwMode="gray">
            <a:xfrm>
              <a:off x="465011" y="990600"/>
              <a:ext cx="1661352"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pic>
          <p:nvPicPr>
            <p:cNvPr id="58" name="Picture 57" descr="A close up of a sign&#10;&#10;Description automatically generated">
              <a:extLst>
                <a:ext uri="{FF2B5EF4-FFF2-40B4-BE49-F238E27FC236}">
                  <a16:creationId xmlns:a16="http://schemas.microsoft.com/office/drawing/2014/main" id="{E9B7B07A-49E3-5047-A281-3506D8006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787" y="4864969"/>
              <a:ext cx="685800" cy="685800"/>
            </a:xfrm>
            <a:prstGeom prst="rect">
              <a:avLst/>
            </a:prstGeom>
          </p:spPr>
        </p:pic>
        <p:pic>
          <p:nvPicPr>
            <p:cNvPr id="59" name="Picture 58" descr="A picture containing vector graphics&#10;&#10;Description automatically generated">
              <a:extLst>
                <a:ext uri="{FF2B5EF4-FFF2-40B4-BE49-F238E27FC236}">
                  <a16:creationId xmlns:a16="http://schemas.microsoft.com/office/drawing/2014/main" id="{2FC30546-7BD0-3A49-98D7-A395C5123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86683" y="3638227"/>
              <a:ext cx="762000" cy="762000"/>
            </a:xfrm>
            <a:prstGeom prst="rect">
              <a:avLst/>
            </a:prstGeom>
          </p:spPr>
        </p:pic>
        <p:pic>
          <p:nvPicPr>
            <p:cNvPr id="60" name="Picture 59">
              <a:extLst>
                <a:ext uri="{FF2B5EF4-FFF2-40B4-BE49-F238E27FC236}">
                  <a16:creationId xmlns:a16="http://schemas.microsoft.com/office/drawing/2014/main" id="{E52452FD-C19F-2F47-8498-D88788C8F6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683" y="2540787"/>
              <a:ext cx="685800" cy="685800"/>
            </a:xfrm>
            <a:prstGeom prst="rect">
              <a:avLst/>
            </a:prstGeom>
          </p:spPr>
        </p:pic>
        <p:pic>
          <p:nvPicPr>
            <p:cNvPr id="61" name="Picture 60">
              <a:extLst>
                <a:ext uri="{FF2B5EF4-FFF2-40B4-BE49-F238E27FC236}">
                  <a16:creationId xmlns:a16="http://schemas.microsoft.com/office/drawing/2014/main" id="{1E849328-E6FC-8845-8CC6-804B9C735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732" y="1245469"/>
              <a:ext cx="762000" cy="762000"/>
            </a:xfrm>
            <a:prstGeom prst="rect">
              <a:avLst/>
            </a:prstGeom>
          </p:spPr>
        </p:pic>
        <p:sp>
          <p:nvSpPr>
            <p:cNvPr id="62" name="TextBox 61">
              <a:extLst>
                <a:ext uri="{FF2B5EF4-FFF2-40B4-BE49-F238E27FC236}">
                  <a16:creationId xmlns:a16="http://schemas.microsoft.com/office/drawing/2014/main" id="{86088564-46BD-924B-9FFD-2D8FF65BCB5D}"/>
                </a:ext>
              </a:extLst>
            </p:cNvPr>
            <p:cNvSpPr txBox="1"/>
            <p:nvPr/>
          </p:nvSpPr>
          <p:spPr>
            <a:xfrm>
              <a:off x="772406" y="2043102"/>
              <a:ext cx="1058623"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Interactions</a:t>
              </a:r>
              <a:endParaRPr lang="en-US" sz="1200" b="1" kern="1200" dirty="0">
                <a:solidFill>
                  <a:srgbClr val="000000"/>
                </a:solidFill>
                <a:latin typeface="Arial"/>
                <a:ea typeface="+mn-ea"/>
                <a:cs typeface="Arial" charset="0"/>
              </a:endParaRPr>
            </a:p>
          </p:txBody>
        </p:sp>
        <p:sp>
          <p:nvSpPr>
            <p:cNvPr id="63" name="TextBox 62">
              <a:extLst>
                <a:ext uri="{FF2B5EF4-FFF2-40B4-BE49-F238E27FC236}">
                  <a16:creationId xmlns:a16="http://schemas.microsoft.com/office/drawing/2014/main" id="{1B303BEC-0972-3C46-9F80-7BDCFDAF129B}"/>
                </a:ext>
              </a:extLst>
            </p:cNvPr>
            <p:cNvSpPr txBox="1"/>
            <p:nvPr/>
          </p:nvSpPr>
          <p:spPr>
            <a:xfrm>
              <a:off x="757990" y="3226587"/>
              <a:ext cx="1169231"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Observations</a:t>
              </a:r>
              <a:endParaRPr lang="en-US" sz="1200" b="1" kern="1200" dirty="0">
                <a:solidFill>
                  <a:srgbClr val="000000"/>
                </a:solidFill>
                <a:latin typeface="Arial"/>
                <a:ea typeface="+mn-ea"/>
                <a:cs typeface="Arial" charset="0"/>
              </a:endParaRPr>
            </a:p>
          </p:txBody>
        </p:sp>
        <p:sp>
          <p:nvSpPr>
            <p:cNvPr id="64" name="TextBox 63">
              <a:extLst>
                <a:ext uri="{FF2B5EF4-FFF2-40B4-BE49-F238E27FC236}">
                  <a16:creationId xmlns:a16="http://schemas.microsoft.com/office/drawing/2014/main" id="{396B8E33-2FAF-3146-83CC-7BE0820E3E30}"/>
                </a:ext>
              </a:extLst>
            </p:cNvPr>
            <p:cNvSpPr txBox="1"/>
            <p:nvPr/>
          </p:nvSpPr>
          <p:spPr>
            <a:xfrm>
              <a:off x="782704" y="4410072"/>
              <a:ext cx="1135119"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Transactions</a:t>
              </a:r>
              <a:endParaRPr lang="en-US" sz="1200" b="1" kern="1200" dirty="0">
                <a:solidFill>
                  <a:srgbClr val="000000"/>
                </a:solidFill>
                <a:latin typeface="Arial"/>
                <a:ea typeface="+mn-ea"/>
                <a:cs typeface="Arial" charset="0"/>
              </a:endParaRPr>
            </a:p>
          </p:txBody>
        </p:sp>
        <p:sp>
          <p:nvSpPr>
            <p:cNvPr id="65" name="TextBox 64">
              <a:extLst>
                <a:ext uri="{FF2B5EF4-FFF2-40B4-BE49-F238E27FC236}">
                  <a16:creationId xmlns:a16="http://schemas.microsoft.com/office/drawing/2014/main" id="{BB9A0F88-43DB-4E43-ADBC-05FB1501F667}"/>
                </a:ext>
              </a:extLst>
            </p:cNvPr>
            <p:cNvSpPr txBox="1"/>
            <p:nvPr/>
          </p:nvSpPr>
          <p:spPr>
            <a:xfrm>
              <a:off x="465011" y="5593557"/>
              <a:ext cx="1661352" cy="470000"/>
            </a:xfrm>
            <a:prstGeom prst="rect">
              <a:avLst/>
            </a:prstGeom>
          </p:spPr>
          <p:txBody>
            <a:bodyPr wrap="none" rtlCol="0">
              <a:spAutoFit/>
            </a:bodyPr>
            <a:lstStyle/>
            <a:p>
              <a:pPr marL="1588" algn="ctr"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Master &amp; Reference </a:t>
              </a:r>
              <a:br>
                <a:rPr lang="en-US" sz="1200" b="1" dirty="0">
                  <a:solidFill>
                    <a:srgbClr val="000000"/>
                  </a:solidFill>
                  <a:latin typeface="Arial"/>
                  <a:cs typeface="Arial" charset="0"/>
                </a:rPr>
              </a:br>
              <a:r>
                <a:rPr lang="en-US" sz="1200" b="1" dirty="0">
                  <a:solidFill>
                    <a:srgbClr val="000000"/>
                  </a:solidFill>
                  <a:latin typeface="Arial"/>
                  <a:cs typeface="Arial" charset="0"/>
                </a:rPr>
                <a:t>Data</a:t>
              </a:r>
              <a:endParaRPr lang="en-US" sz="1200" b="1" kern="1200" dirty="0">
                <a:solidFill>
                  <a:srgbClr val="000000"/>
                </a:solidFill>
                <a:latin typeface="Arial"/>
                <a:ea typeface="+mn-ea"/>
                <a:cs typeface="Arial" charset="0"/>
              </a:endParaRPr>
            </a:p>
          </p:txBody>
        </p:sp>
        <p:sp>
          <p:nvSpPr>
            <p:cNvPr id="66" name="TextBox 65">
              <a:extLst>
                <a:ext uri="{FF2B5EF4-FFF2-40B4-BE49-F238E27FC236}">
                  <a16:creationId xmlns:a16="http://schemas.microsoft.com/office/drawing/2014/main" id="{C16719EC-ABF7-7E4E-8BDA-EFEAF92A7D6C}"/>
                </a:ext>
              </a:extLst>
            </p:cNvPr>
            <p:cNvSpPr txBox="1"/>
            <p:nvPr/>
          </p:nvSpPr>
          <p:spPr>
            <a:xfrm>
              <a:off x="728127" y="6180612"/>
              <a:ext cx="843821"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SOURCE</a:t>
              </a:r>
              <a:endParaRPr lang="en-US" sz="1200" b="1" kern="1200" dirty="0">
                <a:solidFill>
                  <a:srgbClr val="000000"/>
                </a:solidFill>
                <a:latin typeface="Arial"/>
                <a:ea typeface="+mn-ea"/>
                <a:cs typeface="Arial" charset="0"/>
              </a:endParaRPr>
            </a:p>
          </p:txBody>
        </p:sp>
      </p:grpSp>
      <p:grpSp>
        <p:nvGrpSpPr>
          <p:cNvPr id="67" name="Group 66">
            <a:extLst>
              <a:ext uri="{FF2B5EF4-FFF2-40B4-BE49-F238E27FC236}">
                <a16:creationId xmlns:a16="http://schemas.microsoft.com/office/drawing/2014/main" id="{24778B17-20D4-6549-9899-B0AC77134E06}"/>
              </a:ext>
            </a:extLst>
          </p:cNvPr>
          <p:cNvGrpSpPr/>
          <p:nvPr/>
        </p:nvGrpSpPr>
        <p:grpSpPr>
          <a:xfrm>
            <a:off x="2054536" y="898956"/>
            <a:ext cx="2007716" cy="5464254"/>
            <a:chOff x="2251177" y="990600"/>
            <a:chExt cx="2007716" cy="5464254"/>
          </a:xfrm>
        </p:grpSpPr>
        <p:sp>
          <p:nvSpPr>
            <p:cNvPr id="68" name="Rectangle 67">
              <a:extLst>
                <a:ext uri="{FF2B5EF4-FFF2-40B4-BE49-F238E27FC236}">
                  <a16:creationId xmlns:a16="http://schemas.microsoft.com/office/drawing/2014/main" id="{5F3B1744-094B-4642-862F-EE3F9AC53886}"/>
                </a:ext>
              </a:extLst>
            </p:cNvPr>
            <p:cNvSpPr/>
            <p:nvPr/>
          </p:nvSpPr>
          <p:spPr bwMode="gray">
            <a:xfrm>
              <a:off x="2251177" y="990600"/>
              <a:ext cx="2007716"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pic>
          <p:nvPicPr>
            <p:cNvPr id="69" name="Picture 68" descr="A close up of a logo&#10;&#10;Description automatically generated">
              <a:extLst>
                <a:ext uri="{FF2B5EF4-FFF2-40B4-BE49-F238E27FC236}">
                  <a16:creationId xmlns:a16="http://schemas.microsoft.com/office/drawing/2014/main" id="{F5AEC195-5389-224C-9826-C56EB41F8A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407783" y="2236787"/>
              <a:ext cx="1169231" cy="1169231"/>
            </a:xfrm>
            <a:prstGeom prst="rect">
              <a:avLst/>
            </a:prstGeom>
          </p:spPr>
        </p:pic>
        <p:pic>
          <p:nvPicPr>
            <p:cNvPr id="70" name="Picture 69" descr="A close up of a logo&#10;&#10;Description automatically generated">
              <a:extLst>
                <a:ext uri="{FF2B5EF4-FFF2-40B4-BE49-F238E27FC236}">
                  <a16:creationId xmlns:a16="http://schemas.microsoft.com/office/drawing/2014/main" id="{1F657FD5-C4B1-0C43-B375-8ED93164AE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7559" y="3874035"/>
              <a:ext cx="1333500" cy="1333500"/>
            </a:xfrm>
            <a:prstGeom prst="rect">
              <a:avLst/>
            </a:prstGeom>
          </p:spPr>
        </p:pic>
        <p:sp>
          <p:nvSpPr>
            <p:cNvPr id="71" name="TextBox 70">
              <a:extLst>
                <a:ext uri="{FF2B5EF4-FFF2-40B4-BE49-F238E27FC236}">
                  <a16:creationId xmlns:a16="http://schemas.microsoft.com/office/drawing/2014/main" id="{ABA16897-785B-3642-9764-A4D4F7A09413}"/>
                </a:ext>
              </a:extLst>
            </p:cNvPr>
            <p:cNvSpPr txBox="1"/>
            <p:nvPr/>
          </p:nvSpPr>
          <p:spPr>
            <a:xfrm>
              <a:off x="2506123" y="5268677"/>
              <a:ext cx="1576373" cy="470000"/>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Batch Transformations</a:t>
              </a:r>
              <a:endParaRPr lang="en-US" sz="1200" b="1" kern="1200" dirty="0">
                <a:solidFill>
                  <a:srgbClr val="000000"/>
                </a:solidFill>
                <a:latin typeface="Arial"/>
                <a:ea typeface="+mn-ea"/>
                <a:cs typeface="Arial" charset="0"/>
              </a:endParaRPr>
            </a:p>
          </p:txBody>
        </p:sp>
        <p:sp>
          <p:nvSpPr>
            <p:cNvPr id="72" name="TextBox 71">
              <a:extLst>
                <a:ext uri="{FF2B5EF4-FFF2-40B4-BE49-F238E27FC236}">
                  <a16:creationId xmlns:a16="http://schemas.microsoft.com/office/drawing/2014/main" id="{C1170F63-F0D9-1645-86A9-DDA5C59D56A3}"/>
                </a:ext>
              </a:extLst>
            </p:cNvPr>
            <p:cNvSpPr txBox="1"/>
            <p:nvPr/>
          </p:nvSpPr>
          <p:spPr>
            <a:xfrm>
              <a:off x="2506122" y="1650148"/>
              <a:ext cx="1576373" cy="274178"/>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200" b="1" kern="1200" dirty="0">
                  <a:solidFill>
                    <a:srgbClr val="000000"/>
                  </a:solidFill>
                  <a:latin typeface="Arial"/>
                  <a:ea typeface="+mn-ea"/>
                  <a:cs typeface="Arial" charset="0"/>
                </a:rPr>
                <a:t>Real Time Streams</a:t>
              </a:r>
            </a:p>
          </p:txBody>
        </p:sp>
        <p:pic>
          <p:nvPicPr>
            <p:cNvPr id="73" name="Picture 72" descr="A close up of a sign&#10;&#10;Description automatically generated">
              <a:extLst>
                <a:ext uri="{FF2B5EF4-FFF2-40B4-BE49-F238E27FC236}">
                  <a16:creationId xmlns:a16="http://schemas.microsoft.com/office/drawing/2014/main" id="{BA32AA27-E242-9A44-AE4F-19578CDFE4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93773" y="2593696"/>
              <a:ext cx="646003" cy="646003"/>
            </a:xfrm>
            <a:prstGeom prst="rect">
              <a:avLst/>
            </a:prstGeom>
          </p:spPr>
        </p:pic>
        <p:sp>
          <p:nvSpPr>
            <p:cNvPr id="74" name="TextBox 73">
              <a:extLst>
                <a:ext uri="{FF2B5EF4-FFF2-40B4-BE49-F238E27FC236}">
                  <a16:creationId xmlns:a16="http://schemas.microsoft.com/office/drawing/2014/main" id="{BB8A2BAC-12BB-974A-BD19-CC7F20D04283}"/>
                </a:ext>
              </a:extLst>
            </p:cNvPr>
            <p:cNvSpPr txBox="1"/>
            <p:nvPr/>
          </p:nvSpPr>
          <p:spPr>
            <a:xfrm>
              <a:off x="2704552" y="6180612"/>
              <a:ext cx="938398"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PROCESS</a:t>
              </a:r>
              <a:endParaRPr lang="en-US" sz="1200" b="1" kern="1200" dirty="0">
                <a:solidFill>
                  <a:srgbClr val="000000"/>
                </a:solidFill>
                <a:latin typeface="Arial"/>
                <a:ea typeface="+mn-ea"/>
                <a:cs typeface="Arial" charset="0"/>
              </a:endParaRPr>
            </a:p>
          </p:txBody>
        </p:sp>
      </p:grpSp>
      <p:grpSp>
        <p:nvGrpSpPr>
          <p:cNvPr id="75" name="Group 74">
            <a:extLst>
              <a:ext uri="{FF2B5EF4-FFF2-40B4-BE49-F238E27FC236}">
                <a16:creationId xmlns:a16="http://schemas.microsoft.com/office/drawing/2014/main" id="{A57040F9-60E7-7945-AD30-FF30032B6A1A}"/>
              </a:ext>
            </a:extLst>
          </p:cNvPr>
          <p:cNvGrpSpPr/>
          <p:nvPr/>
        </p:nvGrpSpPr>
        <p:grpSpPr>
          <a:xfrm>
            <a:off x="4137893" y="879874"/>
            <a:ext cx="2007716" cy="5483336"/>
            <a:chOff x="4334534" y="971518"/>
            <a:chExt cx="2007716" cy="5483336"/>
          </a:xfrm>
        </p:grpSpPr>
        <p:sp>
          <p:nvSpPr>
            <p:cNvPr id="76" name="Rectangle 75">
              <a:extLst>
                <a:ext uri="{FF2B5EF4-FFF2-40B4-BE49-F238E27FC236}">
                  <a16:creationId xmlns:a16="http://schemas.microsoft.com/office/drawing/2014/main" id="{0961FFEA-20B3-204D-9F82-439529A28812}"/>
                </a:ext>
              </a:extLst>
            </p:cNvPr>
            <p:cNvSpPr/>
            <p:nvPr/>
          </p:nvSpPr>
          <p:spPr bwMode="gray">
            <a:xfrm>
              <a:off x="4334534" y="971518"/>
              <a:ext cx="2007716"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pic>
          <p:nvPicPr>
            <p:cNvPr id="77" name="Picture 76" descr="A close up of a logo&#10;&#10;Description automatically generated">
              <a:extLst>
                <a:ext uri="{FF2B5EF4-FFF2-40B4-BE49-F238E27FC236}">
                  <a16:creationId xmlns:a16="http://schemas.microsoft.com/office/drawing/2014/main" id="{2F470EF5-F235-0249-8275-431F8FEB67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048" y="3874035"/>
              <a:ext cx="846675" cy="846675"/>
            </a:xfrm>
            <a:prstGeom prst="rect">
              <a:avLst/>
            </a:prstGeom>
          </p:spPr>
        </p:pic>
        <p:pic>
          <p:nvPicPr>
            <p:cNvPr id="78" name="Picture 77">
              <a:extLst>
                <a:ext uri="{FF2B5EF4-FFF2-40B4-BE49-F238E27FC236}">
                  <a16:creationId xmlns:a16="http://schemas.microsoft.com/office/drawing/2014/main" id="{95D71385-B383-E64C-A8DE-B00B37A996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2954" y="1985893"/>
              <a:ext cx="846675" cy="846675"/>
            </a:xfrm>
            <a:prstGeom prst="rect">
              <a:avLst/>
            </a:prstGeom>
          </p:spPr>
        </p:pic>
        <p:sp>
          <p:nvSpPr>
            <p:cNvPr id="79" name="TextBox 78">
              <a:extLst>
                <a:ext uri="{FF2B5EF4-FFF2-40B4-BE49-F238E27FC236}">
                  <a16:creationId xmlns:a16="http://schemas.microsoft.com/office/drawing/2014/main" id="{682E8068-A22A-7E42-9481-B42F3B9D109A}"/>
                </a:ext>
              </a:extLst>
            </p:cNvPr>
            <p:cNvSpPr txBox="1"/>
            <p:nvPr/>
          </p:nvSpPr>
          <p:spPr>
            <a:xfrm>
              <a:off x="4603893" y="2850386"/>
              <a:ext cx="1249913" cy="665695"/>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200" b="1" kern="1200" dirty="0">
                  <a:solidFill>
                    <a:srgbClr val="000000"/>
                  </a:solidFill>
                  <a:latin typeface="Arial"/>
                  <a:ea typeface="+mn-ea"/>
                  <a:cs typeface="Arial" charset="0"/>
                </a:rPr>
                <a:t>Analytics Ready Data Lake</a:t>
              </a:r>
            </a:p>
          </p:txBody>
        </p:sp>
        <p:sp>
          <p:nvSpPr>
            <p:cNvPr id="80" name="TextBox 79">
              <a:extLst>
                <a:ext uri="{FF2B5EF4-FFF2-40B4-BE49-F238E27FC236}">
                  <a16:creationId xmlns:a16="http://schemas.microsoft.com/office/drawing/2014/main" id="{63371617-3135-7F44-A1E0-69340C3B7287}"/>
                </a:ext>
              </a:extLst>
            </p:cNvPr>
            <p:cNvSpPr txBox="1"/>
            <p:nvPr/>
          </p:nvSpPr>
          <p:spPr>
            <a:xfrm>
              <a:off x="4633016" y="4794036"/>
              <a:ext cx="1384738"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kern="1200" dirty="0">
                  <a:solidFill>
                    <a:srgbClr val="000000"/>
                  </a:solidFill>
                  <a:latin typeface="Arial"/>
                  <a:ea typeface="+mn-ea"/>
                  <a:cs typeface="Arial" charset="0"/>
                </a:rPr>
                <a:t>Data Warehouse</a:t>
              </a:r>
            </a:p>
          </p:txBody>
        </p:sp>
        <p:sp>
          <p:nvSpPr>
            <p:cNvPr id="81" name="TextBox 80">
              <a:extLst>
                <a:ext uri="{FF2B5EF4-FFF2-40B4-BE49-F238E27FC236}">
                  <a16:creationId xmlns:a16="http://schemas.microsoft.com/office/drawing/2014/main" id="{D1E87D32-72DE-F04B-9A36-D2795D5809F4}"/>
                </a:ext>
              </a:extLst>
            </p:cNvPr>
            <p:cNvSpPr txBox="1"/>
            <p:nvPr/>
          </p:nvSpPr>
          <p:spPr>
            <a:xfrm>
              <a:off x="4941174" y="6180612"/>
              <a:ext cx="714426"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STORE</a:t>
              </a:r>
              <a:endParaRPr lang="en-US" sz="1200" b="1" kern="1200" dirty="0">
                <a:solidFill>
                  <a:srgbClr val="000000"/>
                </a:solidFill>
                <a:latin typeface="Arial"/>
                <a:ea typeface="+mn-ea"/>
                <a:cs typeface="Arial" charset="0"/>
              </a:endParaRPr>
            </a:p>
          </p:txBody>
        </p:sp>
      </p:grpSp>
      <p:grpSp>
        <p:nvGrpSpPr>
          <p:cNvPr id="82" name="Group 81">
            <a:extLst>
              <a:ext uri="{FF2B5EF4-FFF2-40B4-BE49-F238E27FC236}">
                <a16:creationId xmlns:a16="http://schemas.microsoft.com/office/drawing/2014/main" id="{C4B855A4-3787-0C42-96B1-CED2B8192380}"/>
              </a:ext>
            </a:extLst>
          </p:cNvPr>
          <p:cNvGrpSpPr/>
          <p:nvPr/>
        </p:nvGrpSpPr>
        <p:grpSpPr>
          <a:xfrm>
            <a:off x="6111467" y="1002080"/>
            <a:ext cx="2225087" cy="5361130"/>
            <a:chOff x="6308108" y="1093724"/>
            <a:chExt cx="2225087" cy="5361130"/>
          </a:xfrm>
        </p:grpSpPr>
        <p:sp>
          <p:nvSpPr>
            <p:cNvPr id="83" name="TextBox 82">
              <a:extLst>
                <a:ext uri="{FF2B5EF4-FFF2-40B4-BE49-F238E27FC236}">
                  <a16:creationId xmlns:a16="http://schemas.microsoft.com/office/drawing/2014/main" id="{B990AAB5-D873-7C49-94F9-7741A85925A6}"/>
                </a:ext>
              </a:extLst>
            </p:cNvPr>
            <p:cNvSpPr txBox="1"/>
            <p:nvPr/>
          </p:nvSpPr>
          <p:spPr>
            <a:xfrm>
              <a:off x="6990835" y="6180612"/>
              <a:ext cx="704808" cy="274242"/>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SERVE</a:t>
              </a:r>
              <a:endParaRPr lang="en-US" sz="1200" b="1" kern="1200" dirty="0">
                <a:solidFill>
                  <a:srgbClr val="000000"/>
                </a:solidFill>
                <a:latin typeface="Arial"/>
                <a:ea typeface="+mn-ea"/>
                <a:cs typeface="Arial" charset="0"/>
              </a:endParaRPr>
            </a:p>
          </p:txBody>
        </p:sp>
        <p:pic>
          <p:nvPicPr>
            <p:cNvPr id="84" name="Picture 83" descr="A close up of a logo&#10;&#10;Description automatically generated">
              <a:extLst>
                <a:ext uri="{FF2B5EF4-FFF2-40B4-BE49-F238E27FC236}">
                  <a16:creationId xmlns:a16="http://schemas.microsoft.com/office/drawing/2014/main" id="{BF8E8E9A-1DAE-5447-A799-14B1DE7DE1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5568" y="3881106"/>
              <a:ext cx="540156" cy="540156"/>
            </a:xfrm>
            <a:prstGeom prst="rect">
              <a:avLst/>
            </a:prstGeom>
          </p:spPr>
        </p:pic>
        <p:pic>
          <p:nvPicPr>
            <p:cNvPr id="85" name="Picture 84" descr="A close up of a logo&#10;&#10;Description automatically generated">
              <a:extLst>
                <a:ext uri="{FF2B5EF4-FFF2-40B4-BE49-F238E27FC236}">
                  <a16:creationId xmlns:a16="http://schemas.microsoft.com/office/drawing/2014/main" id="{926A35AB-0170-5B43-BBC0-E71EFB2DD8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30153" y="1932036"/>
              <a:ext cx="630985" cy="630985"/>
            </a:xfrm>
            <a:prstGeom prst="rect">
              <a:avLst/>
            </a:prstGeom>
          </p:spPr>
        </p:pic>
        <p:pic>
          <p:nvPicPr>
            <p:cNvPr id="86" name="Picture 85" descr="A picture containing vector graphics&#10;&#10;Description automatically generated">
              <a:extLst>
                <a:ext uri="{FF2B5EF4-FFF2-40B4-BE49-F238E27FC236}">
                  <a16:creationId xmlns:a16="http://schemas.microsoft.com/office/drawing/2014/main" id="{14915812-B256-5F43-B371-C8C89E33F76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03784" y="1093724"/>
              <a:ext cx="496201" cy="496201"/>
            </a:xfrm>
            <a:prstGeom prst="rect">
              <a:avLst/>
            </a:prstGeom>
          </p:spPr>
        </p:pic>
        <p:sp>
          <p:nvSpPr>
            <p:cNvPr id="87" name="TextBox 86">
              <a:extLst>
                <a:ext uri="{FF2B5EF4-FFF2-40B4-BE49-F238E27FC236}">
                  <a16:creationId xmlns:a16="http://schemas.microsoft.com/office/drawing/2014/main" id="{C61F70B2-E7C4-334D-AF48-4C399719AE66}"/>
                </a:ext>
              </a:extLst>
            </p:cNvPr>
            <p:cNvSpPr txBox="1"/>
            <p:nvPr/>
          </p:nvSpPr>
          <p:spPr>
            <a:xfrm>
              <a:off x="6640386" y="1633109"/>
              <a:ext cx="1422996" cy="274242"/>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Search Engines</a:t>
              </a:r>
              <a:endParaRPr lang="en-US" sz="1200" b="1" kern="1200" dirty="0">
                <a:solidFill>
                  <a:srgbClr val="000000"/>
                </a:solidFill>
                <a:latin typeface="Arial"/>
                <a:ea typeface="+mn-ea"/>
                <a:cs typeface="Arial" charset="0"/>
              </a:endParaRPr>
            </a:p>
          </p:txBody>
        </p:sp>
        <p:sp>
          <p:nvSpPr>
            <p:cNvPr id="88" name="TextBox 87">
              <a:extLst>
                <a:ext uri="{FF2B5EF4-FFF2-40B4-BE49-F238E27FC236}">
                  <a16:creationId xmlns:a16="http://schemas.microsoft.com/office/drawing/2014/main" id="{FE2E6A80-8E46-3C46-BA09-DC60C1AB8EEE}"/>
                </a:ext>
              </a:extLst>
            </p:cNvPr>
            <p:cNvSpPr txBox="1"/>
            <p:nvPr/>
          </p:nvSpPr>
          <p:spPr>
            <a:xfrm>
              <a:off x="6308108" y="2569412"/>
              <a:ext cx="2225087" cy="274242"/>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Lookup data stores</a:t>
              </a:r>
              <a:endParaRPr lang="en-US" sz="1200" b="1" kern="1200" dirty="0">
                <a:solidFill>
                  <a:srgbClr val="000000"/>
                </a:solidFill>
                <a:latin typeface="Arial"/>
                <a:ea typeface="+mn-ea"/>
                <a:cs typeface="Arial" charset="0"/>
              </a:endParaRPr>
            </a:p>
          </p:txBody>
        </p:sp>
      </p:grpSp>
      <p:pic>
        <p:nvPicPr>
          <p:cNvPr id="89" name="Picture 88" descr="A close up of a sign&#10;&#10;Description automatically generated">
            <a:extLst>
              <a:ext uri="{FF2B5EF4-FFF2-40B4-BE49-F238E27FC236}">
                <a16:creationId xmlns:a16="http://schemas.microsoft.com/office/drawing/2014/main" id="{40D10E89-19CE-884E-8B31-02DF435F46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68653" y="2964016"/>
            <a:ext cx="724448" cy="706983"/>
          </a:xfrm>
          <a:prstGeom prst="rect">
            <a:avLst/>
          </a:prstGeom>
        </p:spPr>
      </p:pic>
      <p:pic>
        <p:nvPicPr>
          <p:cNvPr id="90" name="Picture 89" descr="A close up of a logo&#10;&#10;Description automatically generated">
            <a:extLst>
              <a:ext uri="{FF2B5EF4-FFF2-40B4-BE49-F238E27FC236}">
                <a16:creationId xmlns:a16="http://schemas.microsoft.com/office/drawing/2014/main" id="{A1EDC775-8200-5D49-ABC4-87F34565F4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54734" y="4379395"/>
            <a:ext cx="724448" cy="706983"/>
          </a:xfrm>
          <a:prstGeom prst="rect">
            <a:avLst/>
          </a:prstGeom>
        </p:spPr>
      </p:pic>
      <p:pic>
        <p:nvPicPr>
          <p:cNvPr id="91" name="Picture 90" descr="A picture containing vector graphics&#10;&#10;Description automatically generated">
            <a:extLst>
              <a:ext uri="{FF2B5EF4-FFF2-40B4-BE49-F238E27FC236}">
                <a16:creationId xmlns:a16="http://schemas.microsoft.com/office/drawing/2014/main" id="{B93DFB6D-9C10-9B43-8974-A7976ABA540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07799" y="1512946"/>
            <a:ext cx="724448" cy="706983"/>
          </a:xfrm>
          <a:prstGeom prst="rect">
            <a:avLst/>
          </a:prstGeom>
        </p:spPr>
      </p:pic>
      <p:sp>
        <p:nvSpPr>
          <p:cNvPr id="92" name="TextBox 91">
            <a:extLst>
              <a:ext uri="{FF2B5EF4-FFF2-40B4-BE49-F238E27FC236}">
                <a16:creationId xmlns:a16="http://schemas.microsoft.com/office/drawing/2014/main" id="{A912736D-8DA2-2440-AB13-3273BBBAAD05}"/>
              </a:ext>
            </a:extLst>
          </p:cNvPr>
          <p:cNvSpPr txBox="1"/>
          <p:nvPr/>
        </p:nvSpPr>
        <p:spPr>
          <a:xfrm>
            <a:off x="8276677" y="3759117"/>
            <a:ext cx="1308400" cy="438453"/>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100" b="1" dirty="0">
                <a:solidFill>
                  <a:srgbClr val="000000"/>
                </a:solidFill>
                <a:latin typeface="Arial"/>
                <a:cs typeface="Arial" charset="0"/>
              </a:rPr>
              <a:t>Enterprise Data As A Service</a:t>
            </a:r>
            <a:endParaRPr lang="en-US" sz="1100" b="1" kern="1200" dirty="0">
              <a:solidFill>
                <a:srgbClr val="000000"/>
              </a:solidFill>
              <a:latin typeface="Arial"/>
              <a:ea typeface="+mn-ea"/>
              <a:cs typeface="Arial" charset="0"/>
            </a:endParaRPr>
          </a:p>
        </p:txBody>
      </p:sp>
      <p:sp>
        <p:nvSpPr>
          <p:cNvPr id="93" name="TextBox 92">
            <a:extLst>
              <a:ext uri="{FF2B5EF4-FFF2-40B4-BE49-F238E27FC236}">
                <a16:creationId xmlns:a16="http://schemas.microsoft.com/office/drawing/2014/main" id="{BBECAB6F-45DC-0A4B-B12C-C22D292C3647}"/>
              </a:ext>
            </a:extLst>
          </p:cNvPr>
          <p:cNvSpPr txBox="1"/>
          <p:nvPr/>
        </p:nvSpPr>
        <p:spPr>
          <a:xfrm>
            <a:off x="9225131" y="2296932"/>
            <a:ext cx="1451782" cy="438453"/>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100" b="1" dirty="0">
                <a:solidFill>
                  <a:srgbClr val="000000"/>
                </a:solidFill>
                <a:latin typeface="Arial"/>
                <a:cs typeface="Arial" charset="0"/>
              </a:rPr>
              <a:t>Operational Analytics</a:t>
            </a:r>
            <a:endParaRPr lang="en-US" sz="1100" b="1" kern="1200" dirty="0">
              <a:solidFill>
                <a:srgbClr val="000000"/>
              </a:solidFill>
              <a:latin typeface="Arial"/>
              <a:ea typeface="+mn-ea"/>
              <a:cs typeface="Arial" charset="0"/>
            </a:endParaRPr>
          </a:p>
        </p:txBody>
      </p:sp>
      <p:sp>
        <p:nvSpPr>
          <p:cNvPr id="94" name="TextBox 93">
            <a:extLst>
              <a:ext uri="{FF2B5EF4-FFF2-40B4-BE49-F238E27FC236}">
                <a16:creationId xmlns:a16="http://schemas.microsoft.com/office/drawing/2014/main" id="{FF17C6EC-6235-5547-B2F9-E28BC582BEF5}"/>
              </a:ext>
            </a:extLst>
          </p:cNvPr>
          <p:cNvSpPr txBox="1"/>
          <p:nvPr/>
        </p:nvSpPr>
        <p:spPr>
          <a:xfrm>
            <a:off x="9333366" y="5151279"/>
            <a:ext cx="1451782" cy="438453"/>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100" b="1" kern="1200" dirty="0">
                <a:solidFill>
                  <a:srgbClr val="000000"/>
                </a:solidFill>
                <a:latin typeface="Arial"/>
                <a:ea typeface="+mn-ea"/>
                <a:cs typeface="Arial" charset="0"/>
              </a:rPr>
              <a:t>Reporting Trends &amp; Insights</a:t>
            </a:r>
          </a:p>
        </p:txBody>
      </p:sp>
      <p:pic>
        <p:nvPicPr>
          <p:cNvPr id="95" name="Picture 94" descr="A close up of a logo&#10;&#10;Description automatically generated">
            <a:extLst>
              <a:ext uri="{FF2B5EF4-FFF2-40B4-BE49-F238E27FC236}">
                <a16:creationId xmlns:a16="http://schemas.microsoft.com/office/drawing/2014/main" id="{BECDDC25-91C9-1B43-98B5-6293E0315B2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33512" y="4725097"/>
            <a:ext cx="724448" cy="724448"/>
          </a:xfrm>
          <a:prstGeom prst="rect">
            <a:avLst/>
          </a:prstGeom>
        </p:spPr>
      </p:pic>
      <p:sp>
        <p:nvSpPr>
          <p:cNvPr id="96" name="TextBox 95">
            <a:extLst>
              <a:ext uri="{FF2B5EF4-FFF2-40B4-BE49-F238E27FC236}">
                <a16:creationId xmlns:a16="http://schemas.microsoft.com/office/drawing/2014/main" id="{2BF57E38-7FC6-B849-BC33-C1DD3F1328B4}"/>
              </a:ext>
            </a:extLst>
          </p:cNvPr>
          <p:cNvSpPr txBox="1"/>
          <p:nvPr/>
        </p:nvSpPr>
        <p:spPr>
          <a:xfrm>
            <a:off x="6359522" y="5498605"/>
            <a:ext cx="1728009" cy="438453"/>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100" b="1" dirty="0">
                <a:solidFill>
                  <a:srgbClr val="000000"/>
                </a:solidFill>
                <a:latin typeface="Arial"/>
                <a:cs typeface="Arial" charset="0"/>
              </a:rPr>
              <a:t>Advanced Analytics Deployments</a:t>
            </a:r>
            <a:endParaRPr lang="en-US" sz="1100" b="1" kern="1200" dirty="0">
              <a:solidFill>
                <a:srgbClr val="000000"/>
              </a:solidFill>
              <a:latin typeface="Arial"/>
              <a:ea typeface="+mn-ea"/>
              <a:cs typeface="Arial" charset="0"/>
            </a:endParaRPr>
          </a:p>
        </p:txBody>
      </p:sp>
      <p:sp>
        <p:nvSpPr>
          <p:cNvPr id="97" name="Right Brace 96">
            <a:extLst>
              <a:ext uri="{FF2B5EF4-FFF2-40B4-BE49-F238E27FC236}">
                <a16:creationId xmlns:a16="http://schemas.microsoft.com/office/drawing/2014/main" id="{1D12B84C-A257-5744-9973-DEC594EAEA98}"/>
              </a:ext>
            </a:extLst>
          </p:cNvPr>
          <p:cNvSpPr/>
          <p:nvPr/>
        </p:nvSpPr>
        <p:spPr bwMode="auto">
          <a:xfrm>
            <a:off x="8046499" y="1303645"/>
            <a:ext cx="383693" cy="3921845"/>
          </a:xfrm>
          <a:prstGeom prst="rightBrace">
            <a:avLst/>
          </a:prstGeom>
          <a:noFill/>
          <a:ln w="38100" cap="flat" cmpd="sng" algn="ctr">
            <a:solidFill>
              <a:schemeClr val="tx1">
                <a:lumMod val="95000"/>
                <a:lumOff val="5000"/>
              </a:schemeClr>
            </a:solidFill>
            <a:prstDash val="solid"/>
            <a:round/>
            <a:headEnd type="none" w="med" len="med"/>
            <a:tailEnd type="non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a:ln>
                <a:noFill/>
              </a:ln>
              <a:solidFill>
                <a:schemeClr val="tx1"/>
              </a:solidFill>
              <a:effectLst/>
              <a:latin typeface="Arial" charset="0"/>
            </a:endParaRPr>
          </a:p>
        </p:txBody>
      </p:sp>
      <p:sp>
        <p:nvSpPr>
          <p:cNvPr id="98" name="TextBox 97">
            <a:extLst>
              <a:ext uri="{FF2B5EF4-FFF2-40B4-BE49-F238E27FC236}">
                <a16:creationId xmlns:a16="http://schemas.microsoft.com/office/drawing/2014/main" id="{4D56934C-927B-9F48-A99A-EB308BC18D8C}"/>
              </a:ext>
            </a:extLst>
          </p:cNvPr>
          <p:cNvSpPr txBox="1"/>
          <p:nvPr/>
        </p:nvSpPr>
        <p:spPr>
          <a:xfrm>
            <a:off x="6148121" y="4377716"/>
            <a:ext cx="2225087" cy="274242"/>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Files</a:t>
            </a:r>
            <a:endParaRPr lang="en-US" sz="1200" b="1" kern="1200" dirty="0">
              <a:solidFill>
                <a:srgbClr val="000000"/>
              </a:solidFill>
              <a:latin typeface="Arial"/>
              <a:ea typeface="+mn-ea"/>
              <a:cs typeface="Arial" charset="0"/>
            </a:endParaRPr>
          </a:p>
        </p:txBody>
      </p:sp>
      <p:pic>
        <p:nvPicPr>
          <p:cNvPr id="99" name="Picture 98">
            <a:extLst>
              <a:ext uri="{FF2B5EF4-FFF2-40B4-BE49-F238E27FC236}">
                <a16:creationId xmlns:a16="http://schemas.microsoft.com/office/drawing/2014/main" id="{E4B18910-9F1B-E842-A4FA-DCF15BD9950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94656" y="1725085"/>
            <a:ext cx="776967" cy="776967"/>
          </a:xfrm>
          <a:prstGeom prst="rect">
            <a:avLst/>
          </a:prstGeom>
        </p:spPr>
      </p:pic>
      <p:sp>
        <p:nvSpPr>
          <p:cNvPr id="100" name="TextBox 99">
            <a:extLst>
              <a:ext uri="{FF2B5EF4-FFF2-40B4-BE49-F238E27FC236}">
                <a16:creationId xmlns:a16="http://schemas.microsoft.com/office/drawing/2014/main" id="{2FF87734-5A5F-CD4D-A61D-F113D6F54BB9}"/>
              </a:ext>
            </a:extLst>
          </p:cNvPr>
          <p:cNvSpPr txBox="1"/>
          <p:nvPr/>
        </p:nvSpPr>
        <p:spPr>
          <a:xfrm>
            <a:off x="11174278" y="2569898"/>
            <a:ext cx="1017722" cy="646331"/>
          </a:xfrm>
          <a:prstGeom prst="rect">
            <a:avLst/>
          </a:prstGeom>
          <a:noFill/>
        </p:spPr>
        <p:txBody>
          <a:bodyPr wrap="square" rtlCol="0">
            <a:spAutoFit/>
          </a:bodyPr>
          <a:lstStyle/>
          <a:p>
            <a:pPr algn="ctr"/>
            <a:r>
              <a:rPr lang="en-US" b="1" dirty="0"/>
              <a:t>External Users</a:t>
            </a:r>
          </a:p>
        </p:txBody>
      </p:sp>
      <p:pic>
        <p:nvPicPr>
          <p:cNvPr id="101" name="Picture 100">
            <a:extLst>
              <a:ext uri="{FF2B5EF4-FFF2-40B4-BE49-F238E27FC236}">
                <a16:creationId xmlns:a16="http://schemas.microsoft.com/office/drawing/2014/main" id="{124DF53D-1082-7145-AF94-FA650BCB371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337064" y="3653507"/>
            <a:ext cx="692150" cy="692150"/>
          </a:xfrm>
          <a:prstGeom prst="rect">
            <a:avLst/>
          </a:prstGeom>
        </p:spPr>
      </p:pic>
      <p:sp>
        <p:nvSpPr>
          <p:cNvPr id="102" name="TextBox 101">
            <a:extLst>
              <a:ext uri="{FF2B5EF4-FFF2-40B4-BE49-F238E27FC236}">
                <a16:creationId xmlns:a16="http://schemas.microsoft.com/office/drawing/2014/main" id="{5FC24189-F739-2A4B-B62F-623EAC1B3D8C}"/>
              </a:ext>
            </a:extLst>
          </p:cNvPr>
          <p:cNvSpPr txBox="1"/>
          <p:nvPr/>
        </p:nvSpPr>
        <p:spPr>
          <a:xfrm>
            <a:off x="11174278" y="4472828"/>
            <a:ext cx="1017722" cy="923330"/>
          </a:xfrm>
          <a:prstGeom prst="rect">
            <a:avLst/>
          </a:prstGeom>
          <a:noFill/>
        </p:spPr>
        <p:txBody>
          <a:bodyPr wrap="square" rtlCol="0">
            <a:spAutoFit/>
          </a:bodyPr>
          <a:lstStyle/>
          <a:p>
            <a:pPr algn="ctr"/>
            <a:r>
              <a:rPr lang="en-US" b="1" dirty="0"/>
              <a:t>Internal Business Users</a:t>
            </a:r>
          </a:p>
        </p:txBody>
      </p:sp>
      <p:sp>
        <p:nvSpPr>
          <p:cNvPr id="103" name="Right Brace 102">
            <a:extLst>
              <a:ext uri="{FF2B5EF4-FFF2-40B4-BE49-F238E27FC236}">
                <a16:creationId xmlns:a16="http://schemas.microsoft.com/office/drawing/2014/main" id="{9B0BBEAD-18D6-A44D-A648-EEA4310F2909}"/>
              </a:ext>
            </a:extLst>
          </p:cNvPr>
          <p:cNvSpPr/>
          <p:nvPr/>
        </p:nvSpPr>
        <p:spPr>
          <a:xfrm>
            <a:off x="10471369" y="1964373"/>
            <a:ext cx="405966" cy="264121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09C003F7-0C73-CC40-9850-3C2BB6881FAC}"/>
              </a:ext>
            </a:extLst>
          </p:cNvPr>
          <p:cNvSpPr txBox="1"/>
          <p:nvPr/>
        </p:nvSpPr>
        <p:spPr>
          <a:xfrm>
            <a:off x="9471454" y="6088968"/>
            <a:ext cx="1376339" cy="274178"/>
          </a:xfrm>
          <a:prstGeom prst="rect">
            <a:avLst/>
          </a:prstGeom>
        </p:spPr>
        <p:txBody>
          <a:bodyPr wrap="none" rtlCol="0">
            <a:spAutoFit/>
          </a:bodyPr>
          <a:lstStyle/>
          <a:p>
            <a:pPr marL="1588" algn="l" rtl="0" fontAlgn="base">
              <a:lnSpc>
                <a:spcPct val="106000"/>
              </a:lnSpc>
              <a:spcBef>
                <a:spcPct val="80000"/>
              </a:spcBef>
              <a:spcAft>
                <a:spcPct val="0"/>
              </a:spcAft>
              <a:buClr>
                <a:srgbClr val="000000"/>
              </a:buClr>
            </a:pPr>
            <a:r>
              <a:rPr lang="en-US" sz="1200" b="1" dirty="0">
                <a:solidFill>
                  <a:srgbClr val="000000"/>
                </a:solidFill>
                <a:latin typeface="Arial"/>
                <a:cs typeface="Arial" charset="0"/>
              </a:rPr>
              <a:t>ACCESS LAYER</a:t>
            </a:r>
            <a:endParaRPr lang="en-US" sz="1200" b="1" kern="1200" dirty="0">
              <a:solidFill>
                <a:srgbClr val="000000"/>
              </a:solidFill>
              <a:latin typeface="Arial"/>
              <a:ea typeface="+mn-ea"/>
              <a:cs typeface="Arial" charset="0"/>
            </a:endParaRPr>
          </a:p>
        </p:txBody>
      </p:sp>
      <p:sp>
        <p:nvSpPr>
          <p:cNvPr id="105" name="Rounded Rectangle 104">
            <a:extLst>
              <a:ext uri="{FF2B5EF4-FFF2-40B4-BE49-F238E27FC236}">
                <a16:creationId xmlns:a16="http://schemas.microsoft.com/office/drawing/2014/main" id="{1FEE57B7-E5E8-9B49-936E-6EA3834372E7}"/>
              </a:ext>
            </a:extLst>
          </p:cNvPr>
          <p:cNvSpPr/>
          <p:nvPr/>
        </p:nvSpPr>
        <p:spPr>
          <a:xfrm>
            <a:off x="4284617" y="3653507"/>
            <a:ext cx="1658983" cy="1497772"/>
          </a:xfrm>
          <a:prstGeom prst="roundRect">
            <a:avLst/>
          </a:prstGeom>
          <a:solidFill>
            <a:srgbClr val="92D050">
              <a:alpha val="3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C84737D9-9668-6946-9DB9-D0D7791484F3}"/>
              </a:ext>
            </a:extLst>
          </p:cNvPr>
          <p:cNvSpPr/>
          <p:nvPr/>
        </p:nvSpPr>
        <p:spPr>
          <a:xfrm>
            <a:off x="3927727" y="6441400"/>
            <a:ext cx="420331" cy="327045"/>
          </a:xfrm>
          <a:prstGeom prst="roundRect">
            <a:avLst/>
          </a:prstGeom>
          <a:solidFill>
            <a:srgbClr val="92D050">
              <a:alpha val="3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3DA90627-6AF4-ED46-94E6-7D60E958DA5A}"/>
              </a:ext>
            </a:extLst>
          </p:cNvPr>
          <p:cNvSpPr txBox="1"/>
          <p:nvPr/>
        </p:nvSpPr>
        <p:spPr>
          <a:xfrm>
            <a:off x="4409968" y="6442806"/>
            <a:ext cx="1486048" cy="369332"/>
          </a:xfrm>
          <a:prstGeom prst="rect">
            <a:avLst/>
          </a:prstGeom>
          <a:noFill/>
        </p:spPr>
        <p:txBody>
          <a:bodyPr wrap="none" rtlCol="0">
            <a:spAutoFit/>
          </a:bodyPr>
          <a:lstStyle/>
          <a:p>
            <a:r>
              <a:rPr lang="en-US" b="1" dirty="0"/>
              <a:t>Current Focus</a:t>
            </a:r>
          </a:p>
        </p:txBody>
      </p:sp>
      <p:sp>
        <p:nvSpPr>
          <p:cNvPr id="108" name="Rounded Rectangle 107">
            <a:extLst>
              <a:ext uri="{FF2B5EF4-FFF2-40B4-BE49-F238E27FC236}">
                <a16:creationId xmlns:a16="http://schemas.microsoft.com/office/drawing/2014/main" id="{E55DB1F9-6F7A-2D46-BBA9-C62B38B92205}"/>
              </a:ext>
            </a:extLst>
          </p:cNvPr>
          <p:cNvSpPr/>
          <p:nvPr/>
        </p:nvSpPr>
        <p:spPr>
          <a:xfrm>
            <a:off x="5876145" y="2758400"/>
            <a:ext cx="2554047" cy="951657"/>
          </a:xfrm>
          <a:prstGeom prst="roundRect">
            <a:avLst/>
          </a:prstGeom>
          <a:solidFill>
            <a:srgbClr val="92D050">
              <a:alpha val="3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ounded Rectangle 108">
            <a:extLst>
              <a:ext uri="{FF2B5EF4-FFF2-40B4-BE49-F238E27FC236}">
                <a16:creationId xmlns:a16="http://schemas.microsoft.com/office/drawing/2014/main" id="{642328C6-3A90-9B43-926B-BD066E039131}"/>
              </a:ext>
            </a:extLst>
          </p:cNvPr>
          <p:cNvSpPr/>
          <p:nvPr/>
        </p:nvSpPr>
        <p:spPr>
          <a:xfrm>
            <a:off x="2215677" y="3688987"/>
            <a:ext cx="1693282" cy="2110921"/>
          </a:xfrm>
          <a:prstGeom prst="roundRect">
            <a:avLst/>
          </a:prstGeom>
          <a:solidFill>
            <a:srgbClr val="92D050">
              <a:alpha val="3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341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p:bldP spid="108" grpId="0" animBg="1"/>
      <p:bldP spid="10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8BC111C-5AA1-964F-B09F-DB1BF7489632}"/>
              </a:ext>
            </a:extLst>
          </p:cNvPr>
          <p:cNvSpPr/>
          <p:nvPr/>
        </p:nvSpPr>
        <p:spPr bwMode="gray">
          <a:xfrm>
            <a:off x="6519358" y="873619"/>
            <a:ext cx="3015403"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sp>
        <p:nvSpPr>
          <p:cNvPr id="33" name="Rectangle 32">
            <a:extLst>
              <a:ext uri="{FF2B5EF4-FFF2-40B4-BE49-F238E27FC236}">
                <a16:creationId xmlns:a16="http://schemas.microsoft.com/office/drawing/2014/main" id="{CD999583-2CEC-1645-8E2C-7D924649B436}"/>
              </a:ext>
            </a:extLst>
          </p:cNvPr>
          <p:cNvSpPr/>
          <p:nvPr/>
        </p:nvSpPr>
        <p:spPr bwMode="gray">
          <a:xfrm>
            <a:off x="3318904" y="873619"/>
            <a:ext cx="3015403"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sp>
        <p:nvSpPr>
          <p:cNvPr id="31" name="Rectangle 30">
            <a:extLst>
              <a:ext uri="{FF2B5EF4-FFF2-40B4-BE49-F238E27FC236}">
                <a16:creationId xmlns:a16="http://schemas.microsoft.com/office/drawing/2014/main" id="{D7BB2F83-ED4D-804A-BC57-896E1CDC23DE}"/>
              </a:ext>
            </a:extLst>
          </p:cNvPr>
          <p:cNvSpPr/>
          <p:nvPr/>
        </p:nvSpPr>
        <p:spPr bwMode="gray">
          <a:xfrm>
            <a:off x="155453" y="864780"/>
            <a:ext cx="3015403" cy="5110762"/>
          </a:xfrm>
          <a:prstGeom prst="rect">
            <a:avLst/>
          </a:prstGeom>
          <a:solidFill>
            <a:schemeClr val="accent1">
              <a:lumMod val="20000"/>
              <a:lumOff val="80000"/>
              <a:alpha val="54000"/>
            </a:schemeClr>
          </a:solidFill>
          <a:ln w="12700" cap="rnd" algn="ctr">
            <a:solidFill>
              <a:schemeClr val="accent1">
                <a:lumMod val="50000"/>
              </a:schemeClr>
            </a:solidFill>
            <a:miter lim="800000"/>
            <a:headEnd/>
            <a:tailEnd/>
          </a:ln>
        </p:spPr>
        <p:txBody>
          <a:bodyPr lIns="182880" rtlCol="0" anchor="ctr" anchorCtr="1"/>
          <a:lstStyle/>
          <a:p>
            <a:pPr algn="ctr" eaLnBrk="0" hangingPunct="0">
              <a:lnSpc>
                <a:spcPct val="106000"/>
              </a:lnSpc>
            </a:pPr>
            <a:endParaRPr lang="en-US" sz="1400" dirty="0"/>
          </a:p>
        </p:txBody>
      </p:sp>
      <p:sp>
        <p:nvSpPr>
          <p:cNvPr id="2" name="Title 1"/>
          <p:cNvSpPr>
            <a:spLocks noGrp="1"/>
          </p:cNvSpPr>
          <p:nvPr>
            <p:ph type="title"/>
          </p:nvPr>
        </p:nvSpPr>
        <p:spPr>
          <a:xfrm>
            <a:off x="0" y="58925"/>
            <a:ext cx="12326112" cy="408349"/>
          </a:xfrm>
        </p:spPr>
        <p:txBody>
          <a:bodyPr/>
          <a:lstStyle/>
          <a:p>
            <a:r>
              <a:rPr lang="en-US" dirty="0"/>
              <a:t>Our approach to engineering data &amp; analytics processes</a:t>
            </a:r>
          </a:p>
        </p:txBody>
      </p:sp>
      <p:sp>
        <p:nvSpPr>
          <p:cNvPr id="5" name="Rectangle 4">
            <a:hlinkClick r:id="rId3" action="ppaction://hlinksldjump"/>
            <a:extLst>
              <a:ext uri="{FF2B5EF4-FFF2-40B4-BE49-F238E27FC236}">
                <a16:creationId xmlns:a16="http://schemas.microsoft.com/office/drawing/2014/main" id="{590B2596-939F-7D45-8A2F-3881289C1F00}"/>
              </a:ext>
            </a:extLst>
          </p:cNvPr>
          <p:cNvSpPr/>
          <p:nvPr/>
        </p:nvSpPr>
        <p:spPr>
          <a:xfrm>
            <a:off x="646370" y="1161052"/>
            <a:ext cx="2160143" cy="369332"/>
          </a:xfrm>
          <a:prstGeom prst="rect">
            <a:avLst/>
          </a:prstGeom>
          <a:solidFill>
            <a:schemeClr val="accent1">
              <a:lumMod val="20000"/>
              <a:lumOff val="80000"/>
            </a:schemeClr>
          </a:solidFill>
        </p:spPr>
        <p:txBody>
          <a:bodyPr wrap="none">
            <a:spAutoFit/>
          </a:bodyPr>
          <a:lstStyle/>
          <a:p>
            <a:r>
              <a:rPr lang="en-US" dirty="0"/>
              <a:t>Maturity Assessment</a:t>
            </a:r>
          </a:p>
        </p:txBody>
      </p:sp>
      <p:sp>
        <p:nvSpPr>
          <p:cNvPr id="7" name="Rectangle 6">
            <a:hlinkClick r:id="rId4" action="ppaction://hlinksldjump"/>
            <a:extLst>
              <a:ext uri="{FF2B5EF4-FFF2-40B4-BE49-F238E27FC236}">
                <a16:creationId xmlns:a16="http://schemas.microsoft.com/office/drawing/2014/main" id="{4BFD5C85-A657-0046-8D7B-4D0781F085CB}"/>
              </a:ext>
            </a:extLst>
          </p:cNvPr>
          <p:cNvSpPr/>
          <p:nvPr/>
        </p:nvSpPr>
        <p:spPr>
          <a:xfrm>
            <a:off x="835627" y="4707349"/>
            <a:ext cx="1700081" cy="369332"/>
          </a:xfrm>
          <a:prstGeom prst="rect">
            <a:avLst/>
          </a:prstGeom>
          <a:solidFill>
            <a:schemeClr val="accent1">
              <a:lumMod val="20000"/>
              <a:lumOff val="80000"/>
            </a:schemeClr>
          </a:solidFill>
        </p:spPr>
        <p:txBody>
          <a:bodyPr wrap="none">
            <a:spAutoFit/>
          </a:bodyPr>
          <a:lstStyle/>
          <a:p>
            <a:r>
              <a:rPr lang="en-US" dirty="0"/>
              <a:t>Process Analysis</a:t>
            </a:r>
          </a:p>
        </p:txBody>
      </p:sp>
      <p:sp>
        <p:nvSpPr>
          <p:cNvPr id="32" name="Rectangle 31">
            <a:hlinkClick r:id="rId5" action="ppaction://hlinksldjump"/>
            <a:extLst>
              <a:ext uri="{FF2B5EF4-FFF2-40B4-BE49-F238E27FC236}">
                <a16:creationId xmlns:a16="http://schemas.microsoft.com/office/drawing/2014/main" id="{7A9B90FD-031A-7A43-BBEC-6938796525B8}"/>
              </a:ext>
            </a:extLst>
          </p:cNvPr>
          <p:cNvSpPr/>
          <p:nvPr/>
        </p:nvSpPr>
        <p:spPr>
          <a:xfrm>
            <a:off x="835627" y="2940810"/>
            <a:ext cx="1656928" cy="369332"/>
          </a:xfrm>
          <a:prstGeom prst="rect">
            <a:avLst/>
          </a:prstGeom>
          <a:solidFill>
            <a:schemeClr val="accent1">
              <a:lumMod val="20000"/>
              <a:lumOff val="80000"/>
            </a:schemeClr>
          </a:solidFill>
        </p:spPr>
        <p:txBody>
          <a:bodyPr wrap="none">
            <a:spAutoFit/>
          </a:bodyPr>
          <a:lstStyle/>
          <a:p>
            <a:r>
              <a:rPr lang="en-US" dirty="0"/>
              <a:t>System Analysis</a:t>
            </a:r>
          </a:p>
        </p:txBody>
      </p:sp>
      <p:sp>
        <p:nvSpPr>
          <p:cNvPr id="35" name="Rectangle 34">
            <a:hlinkClick r:id="rId6" action="ppaction://hlinksldjump"/>
            <a:extLst>
              <a:ext uri="{FF2B5EF4-FFF2-40B4-BE49-F238E27FC236}">
                <a16:creationId xmlns:a16="http://schemas.microsoft.com/office/drawing/2014/main" id="{A07DF80B-54D5-8844-84B8-C3290F53B7DB}"/>
              </a:ext>
            </a:extLst>
          </p:cNvPr>
          <p:cNvSpPr/>
          <p:nvPr/>
        </p:nvSpPr>
        <p:spPr>
          <a:xfrm>
            <a:off x="4058757" y="1161052"/>
            <a:ext cx="1447384" cy="369332"/>
          </a:xfrm>
          <a:prstGeom prst="rect">
            <a:avLst/>
          </a:prstGeom>
          <a:solidFill>
            <a:schemeClr val="accent1">
              <a:lumMod val="20000"/>
              <a:lumOff val="80000"/>
            </a:schemeClr>
          </a:solidFill>
        </p:spPr>
        <p:txBody>
          <a:bodyPr wrap="none">
            <a:spAutoFit/>
          </a:bodyPr>
          <a:lstStyle/>
          <a:p>
            <a:r>
              <a:rPr lang="en-US" dirty="0"/>
              <a:t>Data Lineage </a:t>
            </a:r>
          </a:p>
        </p:txBody>
      </p:sp>
      <p:sp>
        <p:nvSpPr>
          <p:cNvPr id="9" name="Rectangle 8">
            <a:hlinkClick r:id="rId7" action="ppaction://hlinksldjump"/>
            <a:extLst>
              <a:ext uri="{FF2B5EF4-FFF2-40B4-BE49-F238E27FC236}">
                <a16:creationId xmlns:a16="http://schemas.microsoft.com/office/drawing/2014/main" id="{535DB1FF-BF1F-4741-92C6-7A7EEFD3375F}"/>
              </a:ext>
            </a:extLst>
          </p:cNvPr>
          <p:cNvSpPr/>
          <p:nvPr/>
        </p:nvSpPr>
        <p:spPr>
          <a:xfrm>
            <a:off x="4035867" y="4707349"/>
            <a:ext cx="1470274" cy="369332"/>
          </a:xfrm>
          <a:prstGeom prst="rect">
            <a:avLst/>
          </a:prstGeom>
          <a:solidFill>
            <a:schemeClr val="accent1">
              <a:lumMod val="20000"/>
              <a:lumOff val="80000"/>
            </a:schemeClr>
          </a:solidFill>
        </p:spPr>
        <p:txBody>
          <a:bodyPr wrap="none">
            <a:spAutoFit/>
          </a:bodyPr>
          <a:lstStyle/>
          <a:p>
            <a:r>
              <a:rPr lang="en-US" dirty="0"/>
              <a:t>Orchestration</a:t>
            </a:r>
          </a:p>
        </p:txBody>
      </p:sp>
      <p:sp>
        <p:nvSpPr>
          <p:cNvPr id="13" name="Rectangle 12">
            <a:hlinkClick r:id="rId8" action="ppaction://hlinksldjump"/>
            <a:extLst>
              <a:ext uri="{FF2B5EF4-FFF2-40B4-BE49-F238E27FC236}">
                <a16:creationId xmlns:a16="http://schemas.microsoft.com/office/drawing/2014/main" id="{409E440C-F16F-534C-BA8D-288D110ABCE4}"/>
              </a:ext>
            </a:extLst>
          </p:cNvPr>
          <p:cNvSpPr/>
          <p:nvPr/>
        </p:nvSpPr>
        <p:spPr>
          <a:xfrm>
            <a:off x="7218715" y="1161052"/>
            <a:ext cx="2005036" cy="369332"/>
          </a:xfrm>
          <a:prstGeom prst="rect">
            <a:avLst/>
          </a:prstGeom>
          <a:solidFill>
            <a:schemeClr val="accent1">
              <a:lumMod val="20000"/>
              <a:lumOff val="80000"/>
            </a:schemeClr>
          </a:solidFill>
        </p:spPr>
        <p:txBody>
          <a:bodyPr wrap="none">
            <a:spAutoFit/>
          </a:bodyPr>
          <a:lstStyle/>
          <a:p>
            <a:r>
              <a:rPr lang="en-US" dirty="0"/>
              <a:t>Data Dissemination</a:t>
            </a:r>
          </a:p>
        </p:txBody>
      </p:sp>
      <p:sp>
        <p:nvSpPr>
          <p:cNvPr id="16" name="Rectangle 15">
            <a:hlinkClick r:id="rId9" action="ppaction://hlinksldjump"/>
            <a:extLst>
              <a:ext uri="{FF2B5EF4-FFF2-40B4-BE49-F238E27FC236}">
                <a16:creationId xmlns:a16="http://schemas.microsoft.com/office/drawing/2014/main" id="{428967D3-124D-694F-8014-38F99C48F4CC}"/>
              </a:ext>
            </a:extLst>
          </p:cNvPr>
          <p:cNvSpPr/>
          <p:nvPr/>
        </p:nvSpPr>
        <p:spPr>
          <a:xfrm>
            <a:off x="7456162" y="4707349"/>
            <a:ext cx="1418145" cy="369332"/>
          </a:xfrm>
          <a:prstGeom prst="rect">
            <a:avLst/>
          </a:prstGeom>
          <a:solidFill>
            <a:schemeClr val="accent1">
              <a:lumMod val="20000"/>
              <a:lumOff val="80000"/>
            </a:schemeClr>
          </a:solidFill>
        </p:spPr>
        <p:txBody>
          <a:bodyPr wrap="none">
            <a:spAutoFit/>
          </a:bodyPr>
          <a:lstStyle/>
          <a:p>
            <a:r>
              <a:rPr lang="en-US" dirty="0"/>
              <a:t>Observability</a:t>
            </a:r>
          </a:p>
        </p:txBody>
      </p:sp>
      <p:sp>
        <p:nvSpPr>
          <p:cNvPr id="39" name="Rectangle 38">
            <a:hlinkClick r:id="rId9" action="ppaction://hlinksldjump"/>
            <a:extLst>
              <a:ext uri="{FF2B5EF4-FFF2-40B4-BE49-F238E27FC236}">
                <a16:creationId xmlns:a16="http://schemas.microsoft.com/office/drawing/2014/main" id="{BFEAFBFC-3178-254D-93E0-AA55B2BF8910}"/>
              </a:ext>
            </a:extLst>
          </p:cNvPr>
          <p:cNvSpPr/>
          <p:nvPr/>
        </p:nvSpPr>
        <p:spPr>
          <a:xfrm>
            <a:off x="7218715" y="2940810"/>
            <a:ext cx="1852367" cy="369332"/>
          </a:xfrm>
          <a:prstGeom prst="rect">
            <a:avLst/>
          </a:prstGeom>
          <a:solidFill>
            <a:schemeClr val="accent1">
              <a:lumMod val="20000"/>
              <a:lumOff val="80000"/>
            </a:schemeClr>
          </a:solidFill>
        </p:spPr>
        <p:txBody>
          <a:bodyPr wrap="none">
            <a:spAutoFit/>
          </a:bodyPr>
          <a:lstStyle/>
          <a:p>
            <a:r>
              <a:rPr lang="en-US" dirty="0"/>
              <a:t>Total Data Quality</a:t>
            </a:r>
          </a:p>
        </p:txBody>
      </p:sp>
      <p:sp>
        <p:nvSpPr>
          <p:cNvPr id="40" name="Rectangle 39">
            <a:hlinkClick r:id="rId10" action="ppaction://hlinksldjump"/>
            <a:extLst>
              <a:ext uri="{FF2B5EF4-FFF2-40B4-BE49-F238E27FC236}">
                <a16:creationId xmlns:a16="http://schemas.microsoft.com/office/drawing/2014/main" id="{4757519F-DBF0-744B-814E-BB0FD5404255}"/>
              </a:ext>
            </a:extLst>
          </p:cNvPr>
          <p:cNvSpPr/>
          <p:nvPr/>
        </p:nvSpPr>
        <p:spPr>
          <a:xfrm>
            <a:off x="3981459" y="2940810"/>
            <a:ext cx="1619226" cy="369332"/>
          </a:xfrm>
          <a:prstGeom prst="rect">
            <a:avLst/>
          </a:prstGeom>
          <a:solidFill>
            <a:schemeClr val="accent1">
              <a:lumMod val="20000"/>
              <a:lumOff val="80000"/>
            </a:schemeClr>
          </a:solidFill>
        </p:spPr>
        <p:txBody>
          <a:bodyPr wrap="none">
            <a:spAutoFit/>
          </a:bodyPr>
          <a:lstStyle/>
          <a:p>
            <a:r>
              <a:rPr lang="en-US" dirty="0"/>
              <a:t>Data Modelling</a:t>
            </a:r>
          </a:p>
        </p:txBody>
      </p:sp>
      <p:sp>
        <p:nvSpPr>
          <p:cNvPr id="3" name="TextBox 2">
            <a:extLst>
              <a:ext uri="{FF2B5EF4-FFF2-40B4-BE49-F238E27FC236}">
                <a16:creationId xmlns:a16="http://schemas.microsoft.com/office/drawing/2014/main" id="{2D7C23B5-6B2F-7D48-93EC-D6DFC3308AC1}"/>
              </a:ext>
            </a:extLst>
          </p:cNvPr>
          <p:cNvSpPr txBox="1"/>
          <p:nvPr/>
        </p:nvSpPr>
        <p:spPr>
          <a:xfrm>
            <a:off x="561829" y="6037892"/>
            <a:ext cx="2595454" cy="369332"/>
          </a:xfrm>
          <a:prstGeom prst="rect">
            <a:avLst/>
          </a:prstGeom>
          <a:noFill/>
        </p:spPr>
        <p:txBody>
          <a:bodyPr wrap="none" rtlCol="0">
            <a:spAutoFit/>
          </a:bodyPr>
          <a:lstStyle/>
          <a:p>
            <a:r>
              <a:rPr lang="en-US" dirty="0"/>
              <a:t>Ecosystem Understanding</a:t>
            </a:r>
          </a:p>
        </p:txBody>
      </p:sp>
      <p:sp>
        <p:nvSpPr>
          <p:cNvPr id="23" name="TextBox 22">
            <a:extLst>
              <a:ext uri="{FF2B5EF4-FFF2-40B4-BE49-F238E27FC236}">
                <a16:creationId xmlns:a16="http://schemas.microsoft.com/office/drawing/2014/main" id="{80D574CA-31CC-F643-B9EA-6F0FD787315F}"/>
              </a:ext>
            </a:extLst>
          </p:cNvPr>
          <p:cNvSpPr txBox="1"/>
          <p:nvPr/>
        </p:nvSpPr>
        <p:spPr>
          <a:xfrm>
            <a:off x="3589211" y="6015902"/>
            <a:ext cx="2586927" cy="369332"/>
          </a:xfrm>
          <a:prstGeom prst="rect">
            <a:avLst/>
          </a:prstGeom>
          <a:noFill/>
        </p:spPr>
        <p:txBody>
          <a:bodyPr wrap="none" rtlCol="0">
            <a:spAutoFit/>
          </a:bodyPr>
          <a:lstStyle/>
          <a:p>
            <a:r>
              <a:rPr lang="en-US" dirty="0"/>
              <a:t>Design &amp; Implementation</a:t>
            </a:r>
          </a:p>
        </p:txBody>
      </p:sp>
      <p:sp>
        <p:nvSpPr>
          <p:cNvPr id="24" name="TextBox 23">
            <a:extLst>
              <a:ext uri="{FF2B5EF4-FFF2-40B4-BE49-F238E27FC236}">
                <a16:creationId xmlns:a16="http://schemas.microsoft.com/office/drawing/2014/main" id="{DD56AF14-9A12-2A4C-93B2-C2C2B70716D0}"/>
              </a:ext>
            </a:extLst>
          </p:cNvPr>
          <p:cNvSpPr txBox="1"/>
          <p:nvPr/>
        </p:nvSpPr>
        <p:spPr>
          <a:xfrm>
            <a:off x="6757865" y="6041170"/>
            <a:ext cx="2538387" cy="369332"/>
          </a:xfrm>
          <a:prstGeom prst="rect">
            <a:avLst/>
          </a:prstGeom>
          <a:noFill/>
        </p:spPr>
        <p:txBody>
          <a:bodyPr wrap="none" rtlCol="0">
            <a:spAutoFit/>
          </a:bodyPr>
          <a:lstStyle/>
          <a:p>
            <a:r>
              <a:rPr lang="en-US" dirty="0"/>
              <a:t>Operations &amp; Monitoring</a:t>
            </a:r>
          </a:p>
        </p:txBody>
      </p:sp>
      <p:sp>
        <p:nvSpPr>
          <p:cNvPr id="4" name="TextBox 3">
            <a:extLst>
              <a:ext uri="{FF2B5EF4-FFF2-40B4-BE49-F238E27FC236}">
                <a16:creationId xmlns:a16="http://schemas.microsoft.com/office/drawing/2014/main" id="{2780CF91-2665-EF45-89A0-D0A92594DB64}"/>
              </a:ext>
            </a:extLst>
          </p:cNvPr>
          <p:cNvSpPr txBox="1"/>
          <p:nvPr/>
        </p:nvSpPr>
        <p:spPr>
          <a:xfrm>
            <a:off x="143033" y="1538577"/>
            <a:ext cx="3042115" cy="461665"/>
          </a:xfrm>
          <a:prstGeom prst="rect">
            <a:avLst/>
          </a:prstGeom>
          <a:noFill/>
        </p:spPr>
        <p:txBody>
          <a:bodyPr wrap="square" rtlCol="0">
            <a:spAutoFit/>
          </a:bodyPr>
          <a:lstStyle/>
          <a:p>
            <a:pPr algn="ctr"/>
            <a:r>
              <a:rPr lang="en-US" sz="1200" dirty="0"/>
              <a:t>We assess data platform maturity and recommend initiatives</a:t>
            </a:r>
          </a:p>
        </p:txBody>
      </p:sp>
      <p:sp>
        <p:nvSpPr>
          <p:cNvPr id="26" name="TextBox 25">
            <a:extLst>
              <a:ext uri="{FF2B5EF4-FFF2-40B4-BE49-F238E27FC236}">
                <a16:creationId xmlns:a16="http://schemas.microsoft.com/office/drawing/2014/main" id="{7DF887F3-8F89-D645-8229-63B21AE70290}"/>
              </a:ext>
            </a:extLst>
          </p:cNvPr>
          <p:cNvSpPr txBox="1"/>
          <p:nvPr/>
        </p:nvSpPr>
        <p:spPr>
          <a:xfrm>
            <a:off x="153981" y="3297623"/>
            <a:ext cx="2868189" cy="461665"/>
          </a:xfrm>
          <a:prstGeom prst="rect">
            <a:avLst/>
          </a:prstGeom>
          <a:noFill/>
        </p:spPr>
        <p:txBody>
          <a:bodyPr wrap="square" rtlCol="0">
            <a:spAutoFit/>
          </a:bodyPr>
          <a:lstStyle/>
          <a:p>
            <a:pPr algn="ctr"/>
            <a:r>
              <a:rPr lang="en-US" sz="1200" dirty="0"/>
              <a:t>We extract &amp; analyze source system schema &amp; configuration</a:t>
            </a:r>
          </a:p>
        </p:txBody>
      </p:sp>
      <p:sp>
        <p:nvSpPr>
          <p:cNvPr id="27" name="TextBox 26">
            <a:extLst>
              <a:ext uri="{FF2B5EF4-FFF2-40B4-BE49-F238E27FC236}">
                <a16:creationId xmlns:a16="http://schemas.microsoft.com/office/drawing/2014/main" id="{F9BAFF06-DB0C-4A4A-B5E7-9547BA9260DC}"/>
              </a:ext>
            </a:extLst>
          </p:cNvPr>
          <p:cNvSpPr txBox="1"/>
          <p:nvPr/>
        </p:nvSpPr>
        <p:spPr>
          <a:xfrm>
            <a:off x="405626" y="5076681"/>
            <a:ext cx="2560081" cy="461665"/>
          </a:xfrm>
          <a:prstGeom prst="rect">
            <a:avLst/>
          </a:prstGeom>
          <a:noFill/>
        </p:spPr>
        <p:txBody>
          <a:bodyPr wrap="square" rtlCol="0">
            <a:spAutoFit/>
          </a:bodyPr>
          <a:lstStyle/>
          <a:p>
            <a:pPr algn="ctr"/>
            <a:r>
              <a:rPr lang="en-US" sz="1200" dirty="0"/>
              <a:t>We assess the complexity the business processes</a:t>
            </a:r>
          </a:p>
        </p:txBody>
      </p:sp>
      <p:sp>
        <p:nvSpPr>
          <p:cNvPr id="28" name="TextBox 27">
            <a:extLst>
              <a:ext uri="{FF2B5EF4-FFF2-40B4-BE49-F238E27FC236}">
                <a16:creationId xmlns:a16="http://schemas.microsoft.com/office/drawing/2014/main" id="{8E6A07D1-5969-4B43-9954-C9CB3F5BCE79}"/>
              </a:ext>
            </a:extLst>
          </p:cNvPr>
          <p:cNvSpPr txBox="1"/>
          <p:nvPr/>
        </p:nvSpPr>
        <p:spPr>
          <a:xfrm>
            <a:off x="3272343" y="1538577"/>
            <a:ext cx="3042115" cy="461665"/>
          </a:xfrm>
          <a:prstGeom prst="rect">
            <a:avLst/>
          </a:prstGeom>
          <a:noFill/>
        </p:spPr>
        <p:txBody>
          <a:bodyPr wrap="square" rtlCol="0">
            <a:spAutoFit/>
          </a:bodyPr>
          <a:lstStyle/>
          <a:p>
            <a:pPr algn="ctr"/>
            <a:r>
              <a:rPr lang="en-US" sz="1200" dirty="0"/>
              <a:t>We track lineage and catalog business/ technical metadata</a:t>
            </a:r>
          </a:p>
        </p:txBody>
      </p:sp>
      <p:sp>
        <p:nvSpPr>
          <p:cNvPr id="29" name="TextBox 28">
            <a:extLst>
              <a:ext uri="{FF2B5EF4-FFF2-40B4-BE49-F238E27FC236}">
                <a16:creationId xmlns:a16="http://schemas.microsoft.com/office/drawing/2014/main" id="{06B3E7F2-2749-AF4A-8FA9-BD26E5A3AA53}"/>
              </a:ext>
            </a:extLst>
          </p:cNvPr>
          <p:cNvSpPr txBox="1"/>
          <p:nvPr/>
        </p:nvSpPr>
        <p:spPr>
          <a:xfrm>
            <a:off x="3433944" y="3297623"/>
            <a:ext cx="2697009" cy="461665"/>
          </a:xfrm>
          <a:prstGeom prst="rect">
            <a:avLst/>
          </a:prstGeom>
          <a:noFill/>
        </p:spPr>
        <p:txBody>
          <a:bodyPr wrap="square" rtlCol="0">
            <a:spAutoFit/>
          </a:bodyPr>
          <a:lstStyle/>
          <a:p>
            <a:pPr algn="ctr"/>
            <a:r>
              <a:rPr lang="en-US" sz="1200" dirty="0"/>
              <a:t>We design data models for enabling business consumption</a:t>
            </a:r>
          </a:p>
        </p:txBody>
      </p:sp>
      <p:sp>
        <p:nvSpPr>
          <p:cNvPr id="30" name="TextBox 29">
            <a:extLst>
              <a:ext uri="{FF2B5EF4-FFF2-40B4-BE49-F238E27FC236}">
                <a16:creationId xmlns:a16="http://schemas.microsoft.com/office/drawing/2014/main" id="{EA0560F3-C563-8047-84D9-FEA86405CBAB}"/>
              </a:ext>
            </a:extLst>
          </p:cNvPr>
          <p:cNvSpPr txBox="1"/>
          <p:nvPr/>
        </p:nvSpPr>
        <p:spPr>
          <a:xfrm>
            <a:off x="3503955" y="5076681"/>
            <a:ext cx="2697009" cy="461665"/>
          </a:xfrm>
          <a:prstGeom prst="rect">
            <a:avLst/>
          </a:prstGeom>
          <a:noFill/>
        </p:spPr>
        <p:txBody>
          <a:bodyPr wrap="square" rtlCol="0">
            <a:spAutoFit/>
          </a:bodyPr>
          <a:lstStyle/>
          <a:p>
            <a:pPr algn="ctr"/>
            <a:r>
              <a:rPr lang="en-US" sz="1200" dirty="0"/>
              <a:t>We instrument end to end processes with all dependencies</a:t>
            </a:r>
          </a:p>
        </p:txBody>
      </p:sp>
      <p:sp>
        <p:nvSpPr>
          <p:cNvPr id="37" name="TextBox 36">
            <a:extLst>
              <a:ext uri="{FF2B5EF4-FFF2-40B4-BE49-F238E27FC236}">
                <a16:creationId xmlns:a16="http://schemas.microsoft.com/office/drawing/2014/main" id="{FE1574D9-F14A-0649-B945-32986E5E09F1}"/>
              </a:ext>
            </a:extLst>
          </p:cNvPr>
          <p:cNvSpPr txBox="1"/>
          <p:nvPr/>
        </p:nvSpPr>
        <p:spPr>
          <a:xfrm>
            <a:off x="6644178" y="1538577"/>
            <a:ext cx="3042115" cy="461665"/>
          </a:xfrm>
          <a:prstGeom prst="rect">
            <a:avLst/>
          </a:prstGeom>
          <a:noFill/>
        </p:spPr>
        <p:txBody>
          <a:bodyPr wrap="square" rtlCol="0">
            <a:spAutoFit/>
          </a:bodyPr>
          <a:lstStyle/>
          <a:p>
            <a:pPr algn="ctr"/>
            <a:r>
              <a:rPr lang="en-US" sz="1200" dirty="0"/>
              <a:t>We build self service platform to export reports and collaborate</a:t>
            </a:r>
          </a:p>
        </p:txBody>
      </p:sp>
      <p:sp>
        <p:nvSpPr>
          <p:cNvPr id="38" name="TextBox 37">
            <a:extLst>
              <a:ext uri="{FF2B5EF4-FFF2-40B4-BE49-F238E27FC236}">
                <a16:creationId xmlns:a16="http://schemas.microsoft.com/office/drawing/2014/main" id="{DF72FE62-810A-F744-AD5F-A0EB9047FDF1}"/>
              </a:ext>
            </a:extLst>
          </p:cNvPr>
          <p:cNvSpPr txBox="1"/>
          <p:nvPr/>
        </p:nvSpPr>
        <p:spPr>
          <a:xfrm>
            <a:off x="6558243" y="3297623"/>
            <a:ext cx="3042115" cy="461665"/>
          </a:xfrm>
          <a:prstGeom prst="rect">
            <a:avLst/>
          </a:prstGeom>
          <a:noFill/>
        </p:spPr>
        <p:txBody>
          <a:bodyPr wrap="square" rtlCol="0">
            <a:spAutoFit/>
          </a:bodyPr>
          <a:lstStyle/>
          <a:p>
            <a:pPr algn="ctr"/>
            <a:r>
              <a:rPr lang="en-US" sz="1200" dirty="0"/>
              <a:t>We assure data accuracy, completeness, timeliness for downstream integration</a:t>
            </a:r>
          </a:p>
        </p:txBody>
      </p:sp>
      <p:sp>
        <p:nvSpPr>
          <p:cNvPr id="41" name="TextBox 40">
            <a:extLst>
              <a:ext uri="{FF2B5EF4-FFF2-40B4-BE49-F238E27FC236}">
                <a16:creationId xmlns:a16="http://schemas.microsoft.com/office/drawing/2014/main" id="{639DC0BE-7276-654E-A22F-FA9C9D1A63BF}"/>
              </a:ext>
            </a:extLst>
          </p:cNvPr>
          <p:cNvSpPr txBox="1"/>
          <p:nvPr/>
        </p:nvSpPr>
        <p:spPr>
          <a:xfrm>
            <a:off x="6623840" y="5076681"/>
            <a:ext cx="3042115" cy="461665"/>
          </a:xfrm>
          <a:prstGeom prst="rect">
            <a:avLst/>
          </a:prstGeom>
          <a:noFill/>
        </p:spPr>
        <p:txBody>
          <a:bodyPr wrap="square" rtlCol="0">
            <a:spAutoFit/>
          </a:bodyPr>
          <a:lstStyle/>
          <a:p>
            <a:pPr algn="ctr"/>
            <a:r>
              <a:rPr lang="en-US" sz="1200" dirty="0"/>
              <a:t>We provide end to end visibility into operations and ecosystem performance</a:t>
            </a:r>
          </a:p>
        </p:txBody>
      </p:sp>
      <p:sp>
        <p:nvSpPr>
          <p:cNvPr id="36" name="TextBox 35">
            <a:hlinkClick r:id="rId11" action="ppaction://hlinksldjump"/>
            <a:extLst>
              <a:ext uri="{FF2B5EF4-FFF2-40B4-BE49-F238E27FC236}">
                <a16:creationId xmlns:a16="http://schemas.microsoft.com/office/drawing/2014/main" id="{2C5D5227-8834-B348-8FF0-722DF3F7DE32}"/>
              </a:ext>
            </a:extLst>
          </p:cNvPr>
          <p:cNvSpPr txBox="1"/>
          <p:nvPr/>
        </p:nvSpPr>
        <p:spPr>
          <a:xfrm>
            <a:off x="10032491" y="2703368"/>
            <a:ext cx="2089991" cy="1477328"/>
          </a:xfrm>
          <a:prstGeom prst="rect">
            <a:avLst/>
          </a:prstGeom>
          <a:solidFill>
            <a:srgbClr val="92D050"/>
          </a:solidFill>
          <a:ln>
            <a:solidFill>
              <a:schemeClr val="tx1"/>
            </a:solidFill>
          </a:ln>
        </p:spPr>
        <p:txBody>
          <a:bodyPr wrap="square" rtlCol="0">
            <a:spAutoFit/>
          </a:bodyPr>
          <a:lstStyle/>
          <a:p>
            <a:pPr algn="ctr"/>
            <a:r>
              <a:rPr lang="en-US" b="1" dirty="0"/>
              <a:t>Conceptual Data Workflow &amp; Proposed End to End Analytics Ecosystem</a:t>
            </a:r>
          </a:p>
        </p:txBody>
      </p:sp>
      <p:sp>
        <p:nvSpPr>
          <p:cNvPr id="6" name="Right Brace 5">
            <a:extLst>
              <a:ext uri="{FF2B5EF4-FFF2-40B4-BE49-F238E27FC236}">
                <a16:creationId xmlns:a16="http://schemas.microsoft.com/office/drawing/2014/main" id="{40147D47-50AB-764B-9E7C-BE2FADFAED33}"/>
              </a:ext>
            </a:extLst>
          </p:cNvPr>
          <p:cNvSpPr/>
          <p:nvPr/>
        </p:nvSpPr>
        <p:spPr>
          <a:xfrm>
            <a:off x="9686293" y="1345718"/>
            <a:ext cx="260263" cy="41926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91231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EB860F6-663B-B944-ACA2-D3AA40BEF6A7}"/>
              </a:ext>
            </a:extLst>
          </p:cNvPr>
          <p:cNvSpPr/>
          <p:nvPr/>
        </p:nvSpPr>
        <p:spPr>
          <a:xfrm>
            <a:off x="72500" y="787435"/>
            <a:ext cx="6096000" cy="48215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AE4776-44E6-034E-9887-241E40C3692E}"/>
              </a:ext>
            </a:extLst>
          </p:cNvPr>
          <p:cNvSpPr>
            <a:spLocks noGrp="1"/>
          </p:cNvSpPr>
          <p:nvPr>
            <p:ph type="title"/>
          </p:nvPr>
        </p:nvSpPr>
        <p:spPr>
          <a:xfrm>
            <a:off x="203200" y="58925"/>
            <a:ext cx="11785600" cy="408349"/>
          </a:xfrm>
        </p:spPr>
        <p:txBody>
          <a:bodyPr/>
          <a:lstStyle/>
          <a:p>
            <a:r>
              <a:rPr lang="en-US" sz="2400" dirty="0"/>
              <a:t> We have an assessment framework to analyze maturity and recommend strategy</a:t>
            </a:r>
          </a:p>
        </p:txBody>
      </p:sp>
      <p:sp>
        <p:nvSpPr>
          <p:cNvPr id="17" name="Rectangle 16">
            <a:extLst>
              <a:ext uri="{FF2B5EF4-FFF2-40B4-BE49-F238E27FC236}">
                <a16:creationId xmlns:a16="http://schemas.microsoft.com/office/drawing/2014/main" id="{DFAAC7E9-C039-C24F-9D45-EC5DEDE0C42F}"/>
              </a:ext>
            </a:extLst>
          </p:cNvPr>
          <p:cNvSpPr/>
          <p:nvPr/>
        </p:nvSpPr>
        <p:spPr>
          <a:xfrm>
            <a:off x="1931191" y="2700650"/>
            <a:ext cx="2266435" cy="6353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8A60BD2D-B7D7-FB4C-B403-A91D99548CE6}"/>
              </a:ext>
            </a:extLst>
          </p:cNvPr>
          <p:cNvCxnSpPr>
            <a:cxnSpLocks/>
          </p:cNvCxnSpPr>
          <p:nvPr/>
        </p:nvCxnSpPr>
        <p:spPr>
          <a:xfrm flipH="1">
            <a:off x="717513" y="3037791"/>
            <a:ext cx="1185483"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0C077B1-4466-1644-B63C-FCDFBA6EC6C3}"/>
              </a:ext>
            </a:extLst>
          </p:cNvPr>
          <p:cNvCxnSpPr>
            <a:cxnSpLocks/>
          </p:cNvCxnSpPr>
          <p:nvPr/>
        </p:nvCxnSpPr>
        <p:spPr>
          <a:xfrm flipV="1">
            <a:off x="3008368" y="3316318"/>
            <a:ext cx="0" cy="1173012"/>
          </a:xfrm>
          <a:prstGeom prst="line">
            <a:avLst/>
          </a:prstGeom>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E340B35F-C897-D447-B958-7F1B54F8C8DF}"/>
              </a:ext>
            </a:extLst>
          </p:cNvPr>
          <p:cNvSpPr txBox="1"/>
          <p:nvPr/>
        </p:nvSpPr>
        <p:spPr>
          <a:xfrm>
            <a:off x="4038862" y="2024928"/>
            <a:ext cx="1017731" cy="307777"/>
          </a:xfrm>
          <a:prstGeom prst="rect">
            <a:avLst/>
          </a:prstGeom>
          <a:noFill/>
        </p:spPr>
        <p:txBody>
          <a:bodyPr wrap="square" rtlCol="0">
            <a:spAutoFit/>
          </a:bodyPr>
          <a:lstStyle/>
          <a:p>
            <a:pPr algn="ctr"/>
            <a:r>
              <a:rPr lang="en-US" sz="1400" b="1" dirty="0"/>
              <a:t>PIONEERS</a:t>
            </a:r>
          </a:p>
        </p:txBody>
      </p:sp>
      <p:sp>
        <p:nvSpPr>
          <p:cNvPr id="29" name="TextBox 28">
            <a:extLst>
              <a:ext uri="{FF2B5EF4-FFF2-40B4-BE49-F238E27FC236}">
                <a16:creationId xmlns:a16="http://schemas.microsoft.com/office/drawing/2014/main" id="{8FFA6E66-80E9-AD43-B12A-1E0EC8E8D14A}"/>
              </a:ext>
            </a:extLst>
          </p:cNvPr>
          <p:cNvSpPr txBox="1"/>
          <p:nvPr/>
        </p:nvSpPr>
        <p:spPr>
          <a:xfrm>
            <a:off x="4529931" y="1079243"/>
            <a:ext cx="1542785" cy="307777"/>
          </a:xfrm>
          <a:prstGeom prst="rect">
            <a:avLst/>
          </a:prstGeom>
          <a:noFill/>
        </p:spPr>
        <p:txBody>
          <a:bodyPr wrap="square" rtlCol="0">
            <a:spAutoFit/>
          </a:bodyPr>
          <a:lstStyle/>
          <a:p>
            <a:pPr algn="ctr"/>
            <a:r>
              <a:rPr lang="en-US" sz="1400" b="1" dirty="0"/>
              <a:t>REVOLUTIONARY</a:t>
            </a:r>
          </a:p>
        </p:txBody>
      </p:sp>
      <p:sp>
        <p:nvSpPr>
          <p:cNvPr id="30" name="TextBox 29">
            <a:extLst>
              <a:ext uri="{FF2B5EF4-FFF2-40B4-BE49-F238E27FC236}">
                <a16:creationId xmlns:a16="http://schemas.microsoft.com/office/drawing/2014/main" id="{86CDA165-E164-784D-A220-870A1EE0136C}"/>
              </a:ext>
            </a:extLst>
          </p:cNvPr>
          <p:cNvSpPr txBox="1"/>
          <p:nvPr/>
        </p:nvSpPr>
        <p:spPr>
          <a:xfrm>
            <a:off x="2105713" y="2838340"/>
            <a:ext cx="1805309" cy="307777"/>
          </a:xfrm>
          <a:prstGeom prst="rect">
            <a:avLst/>
          </a:prstGeom>
          <a:noFill/>
        </p:spPr>
        <p:txBody>
          <a:bodyPr wrap="square" rtlCol="0">
            <a:spAutoFit/>
          </a:bodyPr>
          <a:lstStyle/>
          <a:p>
            <a:pPr algn="ctr"/>
            <a:r>
              <a:rPr lang="en-US" sz="1400" b="1" dirty="0"/>
              <a:t>REPORTERS</a:t>
            </a:r>
          </a:p>
        </p:txBody>
      </p:sp>
      <p:sp>
        <p:nvSpPr>
          <p:cNvPr id="31" name="TextBox 30">
            <a:extLst>
              <a:ext uri="{FF2B5EF4-FFF2-40B4-BE49-F238E27FC236}">
                <a16:creationId xmlns:a16="http://schemas.microsoft.com/office/drawing/2014/main" id="{08CB1EC7-C4A1-A74E-A923-C01F3B6EEA58}"/>
              </a:ext>
            </a:extLst>
          </p:cNvPr>
          <p:cNvSpPr txBox="1"/>
          <p:nvPr/>
        </p:nvSpPr>
        <p:spPr>
          <a:xfrm>
            <a:off x="862134" y="3694637"/>
            <a:ext cx="1805309" cy="307777"/>
          </a:xfrm>
          <a:prstGeom prst="rect">
            <a:avLst/>
          </a:prstGeom>
          <a:noFill/>
        </p:spPr>
        <p:txBody>
          <a:bodyPr wrap="square" rtlCol="0">
            <a:spAutoFit/>
          </a:bodyPr>
          <a:lstStyle/>
          <a:p>
            <a:pPr algn="ctr"/>
            <a:r>
              <a:rPr lang="en-US" sz="1400" b="1" dirty="0"/>
              <a:t>FOLLOWERS</a:t>
            </a:r>
          </a:p>
        </p:txBody>
      </p:sp>
      <p:sp>
        <p:nvSpPr>
          <p:cNvPr id="32" name="TextBox 31">
            <a:extLst>
              <a:ext uri="{FF2B5EF4-FFF2-40B4-BE49-F238E27FC236}">
                <a16:creationId xmlns:a16="http://schemas.microsoft.com/office/drawing/2014/main" id="{F5AADC1E-2A57-4646-AE9C-9BECAD1FA65E}"/>
              </a:ext>
            </a:extLst>
          </p:cNvPr>
          <p:cNvSpPr txBox="1"/>
          <p:nvPr/>
        </p:nvSpPr>
        <p:spPr>
          <a:xfrm>
            <a:off x="3744620" y="3733323"/>
            <a:ext cx="1805309" cy="307777"/>
          </a:xfrm>
          <a:prstGeom prst="rect">
            <a:avLst/>
          </a:prstGeom>
          <a:noFill/>
        </p:spPr>
        <p:txBody>
          <a:bodyPr wrap="square" rtlCol="0">
            <a:spAutoFit/>
          </a:bodyPr>
          <a:lstStyle/>
          <a:p>
            <a:pPr algn="ctr"/>
            <a:r>
              <a:rPr lang="en-US" sz="1400" b="1" dirty="0"/>
              <a:t>MOVERS / REBELS</a:t>
            </a:r>
          </a:p>
        </p:txBody>
      </p:sp>
      <p:sp>
        <p:nvSpPr>
          <p:cNvPr id="33" name="TextBox 32">
            <a:extLst>
              <a:ext uri="{FF2B5EF4-FFF2-40B4-BE49-F238E27FC236}">
                <a16:creationId xmlns:a16="http://schemas.microsoft.com/office/drawing/2014/main" id="{9AE4DE8B-79E8-524E-871B-598A097A745B}"/>
              </a:ext>
            </a:extLst>
          </p:cNvPr>
          <p:cNvSpPr txBox="1"/>
          <p:nvPr/>
        </p:nvSpPr>
        <p:spPr>
          <a:xfrm>
            <a:off x="832381" y="2073061"/>
            <a:ext cx="1805309" cy="307777"/>
          </a:xfrm>
          <a:prstGeom prst="rect">
            <a:avLst/>
          </a:prstGeom>
          <a:noFill/>
        </p:spPr>
        <p:txBody>
          <a:bodyPr wrap="square" rtlCol="0">
            <a:spAutoFit/>
          </a:bodyPr>
          <a:lstStyle/>
          <a:p>
            <a:pPr algn="ctr"/>
            <a:r>
              <a:rPr lang="en-US" sz="1400" b="1" dirty="0"/>
              <a:t>LEGACY </a:t>
            </a:r>
          </a:p>
        </p:txBody>
      </p:sp>
      <p:sp>
        <p:nvSpPr>
          <p:cNvPr id="34" name="TextBox 33">
            <a:extLst>
              <a:ext uri="{FF2B5EF4-FFF2-40B4-BE49-F238E27FC236}">
                <a16:creationId xmlns:a16="http://schemas.microsoft.com/office/drawing/2014/main" id="{CD742C07-6DE6-E140-9AB6-60DE3F16515F}"/>
              </a:ext>
            </a:extLst>
          </p:cNvPr>
          <p:cNvSpPr txBox="1"/>
          <p:nvPr/>
        </p:nvSpPr>
        <p:spPr>
          <a:xfrm>
            <a:off x="944934" y="5146175"/>
            <a:ext cx="3892989" cy="276999"/>
          </a:xfrm>
          <a:prstGeom prst="rect">
            <a:avLst/>
          </a:prstGeom>
          <a:noFill/>
        </p:spPr>
        <p:txBody>
          <a:bodyPr wrap="none" rtlCol="0">
            <a:spAutoFit/>
          </a:bodyPr>
          <a:lstStyle/>
          <a:p>
            <a:r>
              <a:rPr lang="en-US" sz="1200" b="1" dirty="0"/>
              <a:t>© LatentView Data Services Assessment Framework, 2019</a:t>
            </a:r>
          </a:p>
        </p:txBody>
      </p:sp>
      <p:cxnSp>
        <p:nvCxnSpPr>
          <p:cNvPr id="35" name="Straight Arrow Connector 34">
            <a:extLst>
              <a:ext uri="{FF2B5EF4-FFF2-40B4-BE49-F238E27FC236}">
                <a16:creationId xmlns:a16="http://schemas.microsoft.com/office/drawing/2014/main" id="{C3DE74B5-1745-4349-A0A5-6964C2D4E244}"/>
              </a:ext>
            </a:extLst>
          </p:cNvPr>
          <p:cNvCxnSpPr>
            <a:cxnSpLocks/>
          </p:cNvCxnSpPr>
          <p:nvPr/>
        </p:nvCxnSpPr>
        <p:spPr>
          <a:xfrm flipV="1">
            <a:off x="642361" y="1638284"/>
            <a:ext cx="0" cy="291548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DCB254B7-80D3-0E48-A6A0-A2E8415F950E}"/>
              </a:ext>
            </a:extLst>
          </p:cNvPr>
          <p:cNvCxnSpPr>
            <a:cxnSpLocks/>
          </p:cNvCxnSpPr>
          <p:nvPr/>
        </p:nvCxnSpPr>
        <p:spPr>
          <a:xfrm>
            <a:off x="627637" y="4553765"/>
            <a:ext cx="492229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9908A67-F26E-704D-8531-0C99DD4A2677}"/>
              </a:ext>
            </a:extLst>
          </p:cNvPr>
          <p:cNvSpPr txBox="1"/>
          <p:nvPr/>
        </p:nvSpPr>
        <p:spPr>
          <a:xfrm>
            <a:off x="1347462" y="4636729"/>
            <a:ext cx="3139064" cy="338554"/>
          </a:xfrm>
          <a:prstGeom prst="rect">
            <a:avLst/>
          </a:prstGeom>
          <a:noFill/>
        </p:spPr>
        <p:txBody>
          <a:bodyPr wrap="none" rtlCol="0">
            <a:spAutoFit/>
          </a:bodyPr>
          <a:lstStyle/>
          <a:p>
            <a:r>
              <a:rPr lang="en-US" sz="1600" b="1" dirty="0"/>
              <a:t>Data Platform Sophistication Index</a:t>
            </a:r>
          </a:p>
        </p:txBody>
      </p:sp>
      <p:sp>
        <p:nvSpPr>
          <p:cNvPr id="38" name="TextBox 37">
            <a:extLst>
              <a:ext uri="{FF2B5EF4-FFF2-40B4-BE49-F238E27FC236}">
                <a16:creationId xmlns:a16="http://schemas.microsoft.com/office/drawing/2014/main" id="{25F02671-A362-7C41-A336-682E477AC1AB}"/>
              </a:ext>
            </a:extLst>
          </p:cNvPr>
          <p:cNvSpPr txBox="1"/>
          <p:nvPr/>
        </p:nvSpPr>
        <p:spPr>
          <a:xfrm>
            <a:off x="151297" y="787435"/>
            <a:ext cx="982128" cy="830997"/>
          </a:xfrm>
          <a:prstGeom prst="rect">
            <a:avLst/>
          </a:prstGeom>
          <a:noFill/>
        </p:spPr>
        <p:txBody>
          <a:bodyPr wrap="none" rtlCol="0">
            <a:spAutoFit/>
          </a:bodyPr>
          <a:lstStyle/>
          <a:p>
            <a:pPr algn="ctr"/>
            <a:r>
              <a:rPr lang="en-US" sz="1600" b="1" dirty="0"/>
              <a:t>Analytics</a:t>
            </a:r>
          </a:p>
          <a:p>
            <a:pPr algn="ctr"/>
            <a:r>
              <a:rPr lang="en-US" sz="1600" b="1" dirty="0"/>
              <a:t>Adoption</a:t>
            </a:r>
          </a:p>
          <a:p>
            <a:pPr algn="ctr"/>
            <a:r>
              <a:rPr lang="en-US" sz="1600" b="1" dirty="0"/>
              <a:t>Index</a:t>
            </a:r>
          </a:p>
        </p:txBody>
      </p:sp>
      <p:cxnSp>
        <p:nvCxnSpPr>
          <p:cNvPr id="39" name="Straight Arrow Connector 38">
            <a:extLst>
              <a:ext uri="{FF2B5EF4-FFF2-40B4-BE49-F238E27FC236}">
                <a16:creationId xmlns:a16="http://schemas.microsoft.com/office/drawing/2014/main" id="{36AF1FB2-6663-2F4F-90F5-A63EEC0AF93F}"/>
              </a:ext>
            </a:extLst>
          </p:cNvPr>
          <p:cNvCxnSpPr>
            <a:cxnSpLocks/>
          </p:cNvCxnSpPr>
          <p:nvPr/>
        </p:nvCxnSpPr>
        <p:spPr>
          <a:xfrm>
            <a:off x="3426345" y="3182892"/>
            <a:ext cx="799476" cy="3855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89A8236F-668C-9147-BB18-2726BC975E31}"/>
              </a:ext>
            </a:extLst>
          </p:cNvPr>
          <p:cNvCxnSpPr>
            <a:cxnSpLocks/>
          </p:cNvCxnSpPr>
          <p:nvPr/>
        </p:nvCxnSpPr>
        <p:spPr>
          <a:xfrm flipV="1">
            <a:off x="4547727" y="2552296"/>
            <a:ext cx="0" cy="78371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87A902C6-EABD-654D-A1D6-C2F3E7969FD6}"/>
              </a:ext>
            </a:extLst>
          </p:cNvPr>
          <p:cNvCxnSpPr>
            <a:cxnSpLocks/>
          </p:cNvCxnSpPr>
          <p:nvPr/>
        </p:nvCxnSpPr>
        <p:spPr>
          <a:xfrm flipV="1">
            <a:off x="4529931" y="1470247"/>
            <a:ext cx="615983" cy="506585"/>
          </a:xfrm>
          <a:prstGeom prst="straightConnector1">
            <a:avLst/>
          </a:prstGeom>
          <a:ln w="38100">
            <a:prstDash val="sysDash"/>
            <a:tailEnd type="triangle"/>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3F5EECEB-6319-C247-B444-DBBA8AEEB9E0}"/>
              </a:ext>
            </a:extLst>
          </p:cNvPr>
          <p:cNvCxnSpPr>
            <a:cxnSpLocks/>
          </p:cNvCxnSpPr>
          <p:nvPr/>
        </p:nvCxnSpPr>
        <p:spPr>
          <a:xfrm flipV="1">
            <a:off x="3023865" y="1539200"/>
            <a:ext cx="0" cy="1173012"/>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5FDAEC1B-40DA-BC41-8F36-69949F4CB0D3}"/>
              </a:ext>
            </a:extLst>
          </p:cNvPr>
          <p:cNvCxnSpPr>
            <a:cxnSpLocks/>
          </p:cNvCxnSpPr>
          <p:nvPr/>
        </p:nvCxnSpPr>
        <p:spPr>
          <a:xfrm flipH="1">
            <a:off x="4197626" y="3037791"/>
            <a:ext cx="1185483" cy="0"/>
          </a:xfrm>
          <a:prstGeom prst="line">
            <a:avLst/>
          </a:prstGeom>
        </p:spPr>
        <p:style>
          <a:lnRef idx="3">
            <a:schemeClr val="dk1"/>
          </a:lnRef>
          <a:fillRef idx="0">
            <a:schemeClr val="dk1"/>
          </a:fillRef>
          <a:effectRef idx="2">
            <a:schemeClr val="dk1"/>
          </a:effectRef>
          <a:fontRef idx="minor">
            <a:schemeClr val="tx1"/>
          </a:fontRef>
        </p:style>
      </p:cxnSp>
      <p:pic>
        <p:nvPicPr>
          <p:cNvPr id="44" name="Picture 43" descr="A close up of a map&#10;&#10;Description automatically generated">
            <a:extLst>
              <a:ext uri="{FF2B5EF4-FFF2-40B4-BE49-F238E27FC236}">
                <a16:creationId xmlns:a16="http://schemas.microsoft.com/office/drawing/2014/main" id="{0232368D-B73C-6B49-ABB0-504494F7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377" y="1375111"/>
            <a:ext cx="5876621" cy="3834494"/>
          </a:xfrm>
          <a:prstGeom prst="rect">
            <a:avLst/>
          </a:prstGeom>
          <a:ln w="25400">
            <a:solidFill>
              <a:schemeClr val="accent1">
                <a:shade val="50000"/>
              </a:schemeClr>
            </a:solidFill>
          </a:ln>
        </p:spPr>
      </p:pic>
      <p:sp>
        <p:nvSpPr>
          <p:cNvPr id="12" name="TextBox 11">
            <a:extLst>
              <a:ext uri="{FF2B5EF4-FFF2-40B4-BE49-F238E27FC236}">
                <a16:creationId xmlns:a16="http://schemas.microsoft.com/office/drawing/2014/main" id="{D496047D-D3EF-FD45-BB8A-BE0419FB5940}"/>
              </a:ext>
            </a:extLst>
          </p:cNvPr>
          <p:cNvSpPr txBox="1"/>
          <p:nvPr/>
        </p:nvSpPr>
        <p:spPr>
          <a:xfrm>
            <a:off x="7098224" y="5348104"/>
            <a:ext cx="4552272" cy="369332"/>
          </a:xfrm>
          <a:prstGeom prst="rect">
            <a:avLst/>
          </a:prstGeom>
          <a:noFill/>
        </p:spPr>
        <p:txBody>
          <a:bodyPr wrap="none" rtlCol="0">
            <a:spAutoFit/>
          </a:bodyPr>
          <a:lstStyle/>
          <a:p>
            <a:r>
              <a:rPr lang="en-US" b="1" dirty="0"/>
              <a:t>Survey Results of Top 30 clients of LatentView</a:t>
            </a:r>
          </a:p>
        </p:txBody>
      </p:sp>
      <p:sp>
        <p:nvSpPr>
          <p:cNvPr id="45" name="TextBox 44">
            <a:hlinkClick r:id="rId3" action="ppaction://hlinksldjump"/>
            <a:extLst>
              <a:ext uri="{FF2B5EF4-FFF2-40B4-BE49-F238E27FC236}">
                <a16:creationId xmlns:a16="http://schemas.microsoft.com/office/drawing/2014/main" id="{5491FF82-1318-EC45-B5EB-C75EF266B2F7}"/>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26062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9C0563-7FF2-4741-82DE-8329FCD6C0D4}"/>
              </a:ext>
            </a:extLst>
          </p:cNvPr>
          <p:cNvSpPr>
            <a:spLocks noGrp="1"/>
          </p:cNvSpPr>
          <p:nvPr>
            <p:ph sz="quarter" idx="10"/>
          </p:nvPr>
        </p:nvSpPr>
        <p:spPr>
          <a:xfrm>
            <a:off x="2423885" y="2362200"/>
            <a:ext cx="7271657" cy="914400"/>
          </a:xfrm>
        </p:spPr>
        <p:txBody>
          <a:bodyPr/>
          <a:lstStyle/>
          <a:p>
            <a:r>
              <a:rPr lang="en-US" dirty="0"/>
              <a:t>Introduction to LatentView Analytics</a:t>
            </a:r>
          </a:p>
        </p:txBody>
      </p:sp>
    </p:spTree>
    <p:extLst>
      <p:ext uri="{BB962C8B-B14F-4D97-AF65-F5344CB8AC3E}">
        <p14:creationId xmlns:p14="http://schemas.microsoft.com/office/powerpoint/2010/main" val="3351831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4776-44E6-034E-9887-241E40C3692E}"/>
              </a:ext>
            </a:extLst>
          </p:cNvPr>
          <p:cNvSpPr>
            <a:spLocks noGrp="1"/>
          </p:cNvSpPr>
          <p:nvPr>
            <p:ph type="title"/>
          </p:nvPr>
        </p:nvSpPr>
        <p:spPr>
          <a:xfrm>
            <a:off x="203200" y="58925"/>
            <a:ext cx="11785600" cy="408349"/>
          </a:xfrm>
        </p:spPr>
        <p:txBody>
          <a:bodyPr/>
          <a:lstStyle/>
          <a:p>
            <a:r>
              <a:rPr lang="en-US" dirty="0"/>
              <a:t>We analyze the source system schema &amp; document mappings</a:t>
            </a:r>
          </a:p>
        </p:txBody>
      </p:sp>
      <p:pic>
        <p:nvPicPr>
          <p:cNvPr id="10" name="Picture 9" descr="A screenshot of a social media post&#10;&#10;Description automatically generated">
            <a:extLst>
              <a:ext uri="{FF2B5EF4-FFF2-40B4-BE49-F238E27FC236}">
                <a16:creationId xmlns:a16="http://schemas.microsoft.com/office/drawing/2014/main" id="{7B6AE367-E4FA-D244-B6D2-036F8940B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6837"/>
            <a:ext cx="7004957" cy="2986686"/>
          </a:xfrm>
          <a:prstGeom prst="rect">
            <a:avLst/>
          </a:prstGeom>
          <a:ln w="25400">
            <a:solidFill>
              <a:schemeClr val="tx1"/>
            </a:solidFill>
          </a:ln>
        </p:spPr>
      </p:pic>
      <p:pic>
        <p:nvPicPr>
          <p:cNvPr id="8" name="Picture 7" descr="A screenshot of a cell phone&#10;&#10;Description automatically generated">
            <a:extLst>
              <a:ext uri="{FF2B5EF4-FFF2-40B4-BE49-F238E27FC236}">
                <a16:creationId xmlns:a16="http://schemas.microsoft.com/office/drawing/2014/main" id="{1B511398-4E93-434E-BB8A-EB19D0BC8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8454" y="1111284"/>
            <a:ext cx="6533389" cy="3258848"/>
          </a:xfrm>
          <a:prstGeom prst="rect">
            <a:avLst/>
          </a:prstGeom>
          <a:ln w="25400">
            <a:solidFill>
              <a:schemeClr val="tx1"/>
            </a:solidFill>
          </a:ln>
        </p:spPr>
      </p:pic>
      <p:pic>
        <p:nvPicPr>
          <p:cNvPr id="4" name="Picture 3" descr="A screenshot of a cell phone&#10;&#10;Description automatically generated">
            <a:extLst>
              <a:ext uri="{FF2B5EF4-FFF2-40B4-BE49-F238E27FC236}">
                <a16:creationId xmlns:a16="http://schemas.microsoft.com/office/drawing/2014/main" id="{1292B618-7116-AF4D-A000-FE3D6ADD5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57" y="3478232"/>
            <a:ext cx="7307943" cy="3020067"/>
          </a:xfrm>
          <a:prstGeom prst="rect">
            <a:avLst/>
          </a:prstGeom>
          <a:ln w="25400">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535A7774-3033-8448-8AE6-8469A4B671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1" y="4688692"/>
            <a:ext cx="5593442" cy="1491047"/>
          </a:xfrm>
          <a:prstGeom prst="rect">
            <a:avLst/>
          </a:prstGeom>
          <a:ln w="25400">
            <a:solidFill>
              <a:schemeClr val="tx1"/>
            </a:solidFill>
          </a:ln>
        </p:spPr>
      </p:pic>
      <p:sp>
        <p:nvSpPr>
          <p:cNvPr id="7" name="TextBox 6">
            <a:hlinkClick r:id="rId7" action="ppaction://hlinksldjump"/>
            <a:extLst>
              <a:ext uri="{FF2B5EF4-FFF2-40B4-BE49-F238E27FC236}">
                <a16:creationId xmlns:a16="http://schemas.microsoft.com/office/drawing/2014/main" id="{03795761-E1EF-7042-81C9-41939CEB4F88}"/>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2792085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50A1-426A-964E-85F8-BD1840117517}"/>
              </a:ext>
            </a:extLst>
          </p:cNvPr>
          <p:cNvSpPr>
            <a:spLocks noGrp="1"/>
          </p:cNvSpPr>
          <p:nvPr>
            <p:ph type="title"/>
          </p:nvPr>
        </p:nvSpPr>
        <p:spPr/>
        <p:txBody>
          <a:bodyPr/>
          <a:lstStyle/>
          <a:p>
            <a:r>
              <a:rPr lang="en-US" dirty="0"/>
              <a:t>We leverage a hybrid approach to assess the process complexity</a:t>
            </a:r>
          </a:p>
        </p:txBody>
      </p:sp>
      <p:sp>
        <p:nvSpPr>
          <p:cNvPr id="3" name="Rounded Rectangle 2">
            <a:extLst>
              <a:ext uri="{FF2B5EF4-FFF2-40B4-BE49-F238E27FC236}">
                <a16:creationId xmlns:a16="http://schemas.microsoft.com/office/drawing/2014/main" id="{987CB345-4A4E-8845-AAF9-0095BC3CA0BF}"/>
              </a:ext>
            </a:extLst>
          </p:cNvPr>
          <p:cNvSpPr/>
          <p:nvPr/>
        </p:nvSpPr>
        <p:spPr>
          <a:xfrm>
            <a:off x="466812" y="2430435"/>
            <a:ext cx="1159098"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SQLs</a:t>
            </a:r>
          </a:p>
        </p:txBody>
      </p:sp>
      <p:sp>
        <p:nvSpPr>
          <p:cNvPr id="4" name="Rounded Rectangle 3">
            <a:extLst>
              <a:ext uri="{FF2B5EF4-FFF2-40B4-BE49-F238E27FC236}">
                <a16:creationId xmlns:a16="http://schemas.microsoft.com/office/drawing/2014/main" id="{0F02A976-6C16-7941-8828-65910AABBEF8}"/>
              </a:ext>
            </a:extLst>
          </p:cNvPr>
          <p:cNvSpPr/>
          <p:nvPr/>
        </p:nvSpPr>
        <p:spPr>
          <a:xfrm>
            <a:off x="2535961" y="2436966"/>
            <a:ext cx="1159098"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Automated</a:t>
            </a:r>
          </a:p>
          <a:p>
            <a:pPr algn="ctr"/>
            <a:r>
              <a:rPr lang="en-US" sz="1500" dirty="0"/>
              <a:t>Query Analyzer</a:t>
            </a:r>
          </a:p>
        </p:txBody>
      </p:sp>
      <p:sp>
        <p:nvSpPr>
          <p:cNvPr id="5" name="TextBox 4">
            <a:extLst>
              <a:ext uri="{FF2B5EF4-FFF2-40B4-BE49-F238E27FC236}">
                <a16:creationId xmlns:a16="http://schemas.microsoft.com/office/drawing/2014/main" id="{4CC17B5F-5D66-394A-9E92-A3E5A987843C}"/>
              </a:ext>
            </a:extLst>
          </p:cNvPr>
          <p:cNvSpPr txBox="1"/>
          <p:nvPr/>
        </p:nvSpPr>
        <p:spPr>
          <a:xfrm>
            <a:off x="4553519" y="1716468"/>
            <a:ext cx="2133789" cy="369332"/>
          </a:xfrm>
          <a:prstGeom prst="rect">
            <a:avLst/>
          </a:prstGeom>
          <a:noFill/>
        </p:spPr>
        <p:txBody>
          <a:bodyPr wrap="none" rtlCol="0">
            <a:spAutoFit/>
          </a:bodyPr>
          <a:lstStyle/>
          <a:p>
            <a:r>
              <a:rPr lang="en-US" dirty="0"/>
              <a:t># exclusive keywords</a:t>
            </a:r>
          </a:p>
        </p:txBody>
      </p:sp>
      <p:sp>
        <p:nvSpPr>
          <p:cNvPr id="6" name="TextBox 5">
            <a:extLst>
              <a:ext uri="{FF2B5EF4-FFF2-40B4-BE49-F238E27FC236}">
                <a16:creationId xmlns:a16="http://schemas.microsoft.com/office/drawing/2014/main" id="{3496D106-CABE-A549-B88F-A19442C8130A}"/>
              </a:ext>
            </a:extLst>
          </p:cNvPr>
          <p:cNvSpPr txBox="1"/>
          <p:nvPr/>
        </p:nvSpPr>
        <p:spPr>
          <a:xfrm>
            <a:off x="4595702" y="2060991"/>
            <a:ext cx="1755609" cy="307777"/>
          </a:xfrm>
          <a:prstGeom prst="rect">
            <a:avLst/>
          </a:prstGeom>
          <a:noFill/>
        </p:spPr>
        <p:txBody>
          <a:bodyPr wrap="none" rtlCol="0">
            <a:spAutoFit/>
          </a:bodyPr>
          <a:lstStyle/>
          <a:p>
            <a:r>
              <a:rPr lang="en-US" dirty="0"/>
              <a:t># create statements</a:t>
            </a:r>
          </a:p>
        </p:txBody>
      </p:sp>
      <p:sp>
        <p:nvSpPr>
          <p:cNvPr id="7" name="TextBox 6">
            <a:extLst>
              <a:ext uri="{FF2B5EF4-FFF2-40B4-BE49-F238E27FC236}">
                <a16:creationId xmlns:a16="http://schemas.microsoft.com/office/drawing/2014/main" id="{8C1CEDD1-7FD7-EE41-BF86-F4325CC6628D}"/>
              </a:ext>
            </a:extLst>
          </p:cNvPr>
          <p:cNvSpPr txBox="1"/>
          <p:nvPr/>
        </p:nvSpPr>
        <p:spPr>
          <a:xfrm>
            <a:off x="4606108" y="2380387"/>
            <a:ext cx="702436" cy="307777"/>
          </a:xfrm>
          <a:prstGeom prst="rect">
            <a:avLst/>
          </a:prstGeom>
          <a:noFill/>
        </p:spPr>
        <p:txBody>
          <a:bodyPr wrap="none" rtlCol="0">
            <a:spAutoFit/>
          </a:bodyPr>
          <a:lstStyle/>
          <a:p>
            <a:r>
              <a:rPr lang="en-US" dirty="0"/>
              <a:t># joins</a:t>
            </a:r>
          </a:p>
        </p:txBody>
      </p:sp>
      <p:sp>
        <p:nvSpPr>
          <p:cNvPr id="8" name="TextBox 7">
            <a:extLst>
              <a:ext uri="{FF2B5EF4-FFF2-40B4-BE49-F238E27FC236}">
                <a16:creationId xmlns:a16="http://schemas.microsoft.com/office/drawing/2014/main" id="{78C538E6-8B1D-5242-8908-7A40CBEF339E}"/>
              </a:ext>
            </a:extLst>
          </p:cNvPr>
          <p:cNvSpPr txBox="1"/>
          <p:nvPr/>
        </p:nvSpPr>
        <p:spPr>
          <a:xfrm>
            <a:off x="4595702" y="2714844"/>
            <a:ext cx="1428596" cy="307777"/>
          </a:xfrm>
          <a:prstGeom prst="rect">
            <a:avLst/>
          </a:prstGeom>
          <a:noFill/>
        </p:spPr>
        <p:txBody>
          <a:bodyPr wrap="none" rtlCol="0">
            <a:spAutoFit/>
          </a:bodyPr>
          <a:lstStyle/>
          <a:p>
            <a:r>
              <a:rPr lang="en-US" dirty="0"/>
              <a:t># where clause</a:t>
            </a:r>
          </a:p>
        </p:txBody>
      </p:sp>
      <p:sp>
        <p:nvSpPr>
          <p:cNvPr id="9" name="TextBox 8">
            <a:extLst>
              <a:ext uri="{FF2B5EF4-FFF2-40B4-BE49-F238E27FC236}">
                <a16:creationId xmlns:a16="http://schemas.microsoft.com/office/drawing/2014/main" id="{0D689E34-233A-614E-B90A-7B836C1FBAD1}"/>
              </a:ext>
            </a:extLst>
          </p:cNvPr>
          <p:cNvSpPr txBox="1"/>
          <p:nvPr/>
        </p:nvSpPr>
        <p:spPr>
          <a:xfrm>
            <a:off x="4606108" y="3060920"/>
            <a:ext cx="1846980" cy="307777"/>
          </a:xfrm>
          <a:prstGeom prst="rect">
            <a:avLst/>
          </a:prstGeom>
          <a:noFill/>
        </p:spPr>
        <p:txBody>
          <a:bodyPr wrap="none" rtlCol="0">
            <a:spAutoFit/>
          </a:bodyPr>
          <a:lstStyle/>
          <a:p>
            <a:r>
              <a:rPr lang="en-US" dirty="0"/>
              <a:t># analytical functions</a:t>
            </a:r>
          </a:p>
        </p:txBody>
      </p:sp>
      <p:sp>
        <p:nvSpPr>
          <p:cNvPr id="10" name="TextBox 9">
            <a:extLst>
              <a:ext uri="{FF2B5EF4-FFF2-40B4-BE49-F238E27FC236}">
                <a16:creationId xmlns:a16="http://schemas.microsoft.com/office/drawing/2014/main" id="{C0EE04E4-1880-3349-A69A-F5AADC0F630F}"/>
              </a:ext>
            </a:extLst>
          </p:cNvPr>
          <p:cNvSpPr txBox="1"/>
          <p:nvPr/>
        </p:nvSpPr>
        <p:spPr>
          <a:xfrm>
            <a:off x="4606108" y="3400791"/>
            <a:ext cx="1936749" cy="307777"/>
          </a:xfrm>
          <a:prstGeom prst="rect">
            <a:avLst/>
          </a:prstGeom>
          <a:noFill/>
        </p:spPr>
        <p:txBody>
          <a:bodyPr wrap="none" rtlCol="0">
            <a:spAutoFit/>
          </a:bodyPr>
          <a:lstStyle/>
          <a:p>
            <a:r>
              <a:rPr lang="en-US" dirty="0"/>
              <a:t># windowing functions</a:t>
            </a:r>
          </a:p>
        </p:txBody>
      </p:sp>
      <p:sp>
        <p:nvSpPr>
          <p:cNvPr id="11" name="TextBox 10">
            <a:extLst>
              <a:ext uri="{FF2B5EF4-FFF2-40B4-BE49-F238E27FC236}">
                <a16:creationId xmlns:a16="http://schemas.microsoft.com/office/drawing/2014/main" id="{79E2FE4F-454A-5E44-8BC6-6BECB5F1AAB8}"/>
              </a:ext>
            </a:extLst>
          </p:cNvPr>
          <p:cNvSpPr txBox="1"/>
          <p:nvPr/>
        </p:nvSpPr>
        <p:spPr>
          <a:xfrm>
            <a:off x="4606108" y="3748326"/>
            <a:ext cx="1369286" cy="307777"/>
          </a:xfrm>
          <a:prstGeom prst="rect">
            <a:avLst/>
          </a:prstGeom>
          <a:noFill/>
        </p:spPr>
        <p:txBody>
          <a:bodyPr wrap="none" rtlCol="0">
            <a:spAutoFit/>
          </a:bodyPr>
          <a:lstStyle/>
          <a:p>
            <a:r>
              <a:rPr lang="en-US" dirty="0"/>
              <a:t># nested SQLs</a:t>
            </a:r>
          </a:p>
        </p:txBody>
      </p:sp>
      <p:sp>
        <p:nvSpPr>
          <p:cNvPr id="12" name="TextBox 11">
            <a:extLst>
              <a:ext uri="{FF2B5EF4-FFF2-40B4-BE49-F238E27FC236}">
                <a16:creationId xmlns:a16="http://schemas.microsoft.com/office/drawing/2014/main" id="{D339AABB-7F84-8343-891B-A2212696318D}"/>
              </a:ext>
            </a:extLst>
          </p:cNvPr>
          <p:cNvSpPr txBox="1"/>
          <p:nvPr/>
        </p:nvSpPr>
        <p:spPr>
          <a:xfrm>
            <a:off x="4616214" y="4108215"/>
            <a:ext cx="1090363" cy="307777"/>
          </a:xfrm>
          <a:prstGeom prst="rect">
            <a:avLst/>
          </a:prstGeom>
          <a:noFill/>
        </p:spPr>
        <p:txBody>
          <a:bodyPr wrap="none" rtlCol="0">
            <a:spAutoFit/>
          </a:bodyPr>
          <a:lstStyle/>
          <a:p>
            <a:r>
              <a:rPr lang="en-US" dirty="0"/>
              <a:t># total lines</a:t>
            </a:r>
          </a:p>
        </p:txBody>
      </p:sp>
      <p:cxnSp>
        <p:nvCxnSpPr>
          <p:cNvPr id="14" name="Straight Arrow Connector 13">
            <a:extLst>
              <a:ext uri="{FF2B5EF4-FFF2-40B4-BE49-F238E27FC236}">
                <a16:creationId xmlns:a16="http://schemas.microsoft.com/office/drawing/2014/main" id="{F2381E89-A233-F443-85F3-89A4C6DE0967}"/>
              </a:ext>
            </a:extLst>
          </p:cNvPr>
          <p:cNvCxnSpPr/>
          <p:nvPr/>
        </p:nvCxnSpPr>
        <p:spPr>
          <a:xfrm>
            <a:off x="1830188" y="3043160"/>
            <a:ext cx="56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457F4229-4015-C54F-A037-4C403A3BF391}"/>
              </a:ext>
            </a:extLst>
          </p:cNvPr>
          <p:cNvSpPr/>
          <p:nvPr/>
        </p:nvSpPr>
        <p:spPr>
          <a:xfrm>
            <a:off x="3845910" y="1878115"/>
            <a:ext cx="503331" cy="2330093"/>
          </a:xfrm>
          <a:prstGeom prst="leftBrace">
            <a:avLst>
              <a:gd name="adj1" fmla="val 8333"/>
              <a:gd name="adj2" fmla="val 505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72CCA745-35ED-0B46-90EB-1CB0931B3F99}"/>
              </a:ext>
            </a:extLst>
          </p:cNvPr>
          <p:cNvSpPr/>
          <p:nvPr/>
        </p:nvSpPr>
        <p:spPr>
          <a:xfrm>
            <a:off x="7167372" y="1896710"/>
            <a:ext cx="412124" cy="22929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EFCF2B93-7839-A742-ACB5-15AAA28A1912}"/>
              </a:ext>
            </a:extLst>
          </p:cNvPr>
          <p:cNvSpPr txBox="1"/>
          <p:nvPr/>
        </p:nvSpPr>
        <p:spPr>
          <a:xfrm>
            <a:off x="8708059" y="1500943"/>
            <a:ext cx="2145139" cy="307777"/>
          </a:xfrm>
          <a:prstGeom prst="rect">
            <a:avLst/>
          </a:prstGeom>
          <a:noFill/>
        </p:spPr>
        <p:txBody>
          <a:bodyPr wrap="none" rtlCol="0">
            <a:spAutoFit/>
          </a:bodyPr>
          <a:lstStyle/>
          <a:p>
            <a:r>
              <a:rPr lang="en-US" dirty="0"/>
              <a:t>Query Complexity Matrix</a:t>
            </a:r>
          </a:p>
        </p:txBody>
      </p:sp>
      <p:cxnSp>
        <p:nvCxnSpPr>
          <p:cNvPr id="18" name="Elbow Connector 17">
            <a:extLst>
              <a:ext uri="{FF2B5EF4-FFF2-40B4-BE49-F238E27FC236}">
                <a16:creationId xmlns:a16="http://schemas.microsoft.com/office/drawing/2014/main" id="{4588ABFE-EAD0-6245-9E07-6220916EB0CD}"/>
              </a:ext>
            </a:extLst>
          </p:cNvPr>
          <p:cNvCxnSpPr>
            <a:cxnSpLocks/>
          </p:cNvCxnSpPr>
          <p:nvPr/>
        </p:nvCxnSpPr>
        <p:spPr>
          <a:xfrm rot="16200000" flipH="1">
            <a:off x="3008653" y="3575968"/>
            <a:ext cx="1592924" cy="1496806"/>
          </a:xfrm>
          <a:prstGeom prst="bentConnector3">
            <a:avLst>
              <a:gd name="adj1" fmla="val 10002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1CFEC34-91D5-A14B-BFD0-D917E6B7EC15}"/>
              </a:ext>
            </a:extLst>
          </p:cNvPr>
          <p:cNvSpPr txBox="1"/>
          <p:nvPr/>
        </p:nvSpPr>
        <p:spPr>
          <a:xfrm>
            <a:off x="4620507" y="4966944"/>
            <a:ext cx="2202847" cy="307777"/>
          </a:xfrm>
          <a:prstGeom prst="rect">
            <a:avLst/>
          </a:prstGeom>
          <a:noFill/>
        </p:spPr>
        <p:txBody>
          <a:bodyPr wrap="none" rtlCol="0">
            <a:spAutoFit/>
          </a:bodyPr>
          <a:lstStyle/>
          <a:p>
            <a:r>
              <a:rPr lang="en-US" dirty="0"/>
              <a:t>Identified Tables required</a:t>
            </a:r>
          </a:p>
        </p:txBody>
      </p:sp>
      <p:sp>
        <p:nvSpPr>
          <p:cNvPr id="20" name="Left Brace 19">
            <a:extLst>
              <a:ext uri="{FF2B5EF4-FFF2-40B4-BE49-F238E27FC236}">
                <a16:creationId xmlns:a16="http://schemas.microsoft.com/office/drawing/2014/main" id="{AD683249-A5D6-484D-B955-29709416AC77}"/>
              </a:ext>
            </a:extLst>
          </p:cNvPr>
          <p:cNvSpPr/>
          <p:nvPr/>
        </p:nvSpPr>
        <p:spPr>
          <a:xfrm>
            <a:off x="7171291" y="4624876"/>
            <a:ext cx="202143" cy="991911"/>
          </a:xfrm>
          <a:prstGeom prst="leftBrace">
            <a:avLst>
              <a:gd name="adj1" fmla="val 8333"/>
              <a:gd name="adj2" fmla="val 505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6DF512AA-B6FC-FD4E-A975-36F106F69B5E}"/>
              </a:ext>
            </a:extLst>
          </p:cNvPr>
          <p:cNvSpPr txBox="1"/>
          <p:nvPr/>
        </p:nvSpPr>
        <p:spPr>
          <a:xfrm>
            <a:off x="7355777" y="4502647"/>
            <a:ext cx="2557110" cy="307777"/>
          </a:xfrm>
          <a:prstGeom prst="rect">
            <a:avLst/>
          </a:prstGeom>
          <a:noFill/>
        </p:spPr>
        <p:txBody>
          <a:bodyPr wrap="none" rtlCol="0">
            <a:spAutoFit/>
          </a:bodyPr>
          <a:lstStyle/>
          <a:p>
            <a:r>
              <a:rPr lang="en-US" dirty="0"/>
              <a:t>Check Access / Raise Access</a:t>
            </a:r>
          </a:p>
        </p:txBody>
      </p:sp>
      <p:sp>
        <p:nvSpPr>
          <p:cNvPr id="22" name="TextBox 21">
            <a:extLst>
              <a:ext uri="{FF2B5EF4-FFF2-40B4-BE49-F238E27FC236}">
                <a16:creationId xmlns:a16="http://schemas.microsoft.com/office/drawing/2014/main" id="{CF7498CA-8513-D342-9F2F-944EC01189D2}"/>
              </a:ext>
            </a:extLst>
          </p:cNvPr>
          <p:cNvSpPr txBox="1"/>
          <p:nvPr/>
        </p:nvSpPr>
        <p:spPr>
          <a:xfrm>
            <a:off x="7355777" y="4940527"/>
            <a:ext cx="4084773" cy="307777"/>
          </a:xfrm>
          <a:prstGeom prst="rect">
            <a:avLst/>
          </a:prstGeom>
          <a:noFill/>
        </p:spPr>
        <p:txBody>
          <a:bodyPr wrap="none" rtlCol="0">
            <a:spAutoFit/>
          </a:bodyPr>
          <a:lstStyle/>
          <a:p>
            <a:r>
              <a:rPr lang="en-US" dirty="0"/>
              <a:t>Check Data QA in destination – To be automated</a:t>
            </a:r>
          </a:p>
        </p:txBody>
      </p:sp>
      <p:sp>
        <p:nvSpPr>
          <p:cNvPr id="23" name="TextBox 22">
            <a:extLst>
              <a:ext uri="{FF2B5EF4-FFF2-40B4-BE49-F238E27FC236}">
                <a16:creationId xmlns:a16="http://schemas.microsoft.com/office/drawing/2014/main" id="{52FBF77E-251A-6C44-962A-66D31D581383}"/>
              </a:ext>
            </a:extLst>
          </p:cNvPr>
          <p:cNvSpPr txBox="1"/>
          <p:nvPr/>
        </p:nvSpPr>
        <p:spPr>
          <a:xfrm>
            <a:off x="7373434" y="5392604"/>
            <a:ext cx="4166525" cy="307777"/>
          </a:xfrm>
          <a:prstGeom prst="rect">
            <a:avLst/>
          </a:prstGeom>
          <a:noFill/>
        </p:spPr>
        <p:txBody>
          <a:bodyPr wrap="none" rtlCol="0">
            <a:spAutoFit/>
          </a:bodyPr>
          <a:lstStyle/>
          <a:p>
            <a:r>
              <a:rPr lang="en-US" dirty="0"/>
              <a:t>Check metadata (Index, Access, Business details)</a:t>
            </a:r>
          </a:p>
        </p:txBody>
      </p:sp>
      <p:pic>
        <p:nvPicPr>
          <p:cNvPr id="24" name="Picture 23" descr="A picture containing building&#10;&#10;Description automatically generated">
            <a:extLst>
              <a:ext uri="{FF2B5EF4-FFF2-40B4-BE49-F238E27FC236}">
                <a16:creationId xmlns:a16="http://schemas.microsoft.com/office/drawing/2014/main" id="{B643B322-406F-3145-8E8C-FE813AA21D92}"/>
              </a:ext>
            </a:extLst>
          </p:cNvPr>
          <p:cNvPicPr>
            <a:picLocks noChangeAspect="1"/>
          </p:cNvPicPr>
          <p:nvPr/>
        </p:nvPicPr>
        <p:blipFill rotWithShape="1">
          <a:blip r:embed="rId2"/>
          <a:srcRect r="606" b="1886"/>
          <a:stretch/>
        </p:blipFill>
        <p:spPr>
          <a:xfrm>
            <a:off x="7721165" y="1975163"/>
            <a:ext cx="4166525" cy="1825185"/>
          </a:xfrm>
          <a:prstGeom prst="rect">
            <a:avLst/>
          </a:prstGeom>
          <a:ln>
            <a:solidFill>
              <a:schemeClr val="tx1"/>
            </a:solidFill>
          </a:ln>
        </p:spPr>
      </p:pic>
      <p:sp>
        <p:nvSpPr>
          <p:cNvPr id="27" name="TextBox 26">
            <a:extLst>
              <a:ext uri="{FF2B5EF4-FFF2-40B4-BE49-F238E27FC236}">
                <a16:creationId xmlns:a16="http://schemas.microsoft.com/office/drawing/2014/main" id="{F5ACBA95-0C73-4041-AA4A-C41643A87437}"/>
              </a:ext>
            </a:extLst>
          </p:cNvPr>
          <p:cNvSpPr txBox="1"/>
          <p:nvPr/>
        </p:nvSpPr>
        <p:spPr>
          <a:xfrm>
            <a:off x="466812" y="705264"/>
            <a:ext cx="10831683" cy="369332"/>
          </a:xfrm>
          <a:prstGeom prst="rect">
            <a:avLst/>
          </a:prstGeom>
          <a:noFill/>
        </p:spPr>
        <p:txBody>
          <a:bodyPr wrap="none" rtlCol="0">
            <a:spAutoFit/>
          </a:bodyPr>
          <a:lstStyle/>
          <a:p>
            <a:r>
              <a:rPr lang="en-US" b="1" dirty="0"/>
              <a:t>For Business Processes:  </a:t>
            </a:r>
            <a:r>
              <a:rPr lang="en-US" dirty="0"/>
              <a:t>We leverage workshops, surveys and process mining mechanisms to assess &amp; understand </a:t>
            </a:r>
          </a:p>
        </p:txBody>
      </p:sp>
      <p:sp>
        <p:nvSpPr>
          <p:cNvPr id="28" name="TextBox 27">
            <a:extLst>
              <a:ext uri="{FF2B5EF4-FFF2-40B4-BE49-F238E27FC236}">
                <a16:creationId xmlns:a16="http://schemas.microsoft.com/office/drawing/2014/main" id="{AC0B4501-B85B-6847-A4B1-D9C7D711C465}"/>
              </a:ext>
            </a:extLst>
          </p:cNvPr>
          <p:cNvSpPr txBox="1"/>
          <p:nvPr/>
        </p:nvSpPr>
        <p:spPr>
          <a:xfrm>
            <a:off x="183461" y="1041406"/>
            <a:ext cx="10976082" cy="369332"/>
          </a:xfrm>
          <a:prstGeom prst="rect">
            <a:avLst/>
          </a:prstGeom>
          <a:noFill/>
        </p:spPr>
        <p:txBody>
          <a:bodyPr wrap="none" rtlCol="0">
            <a:spAutoFit/>
          </a:bodyPr>
          <a:lstStyle/>
          <a:p>
            <a:r>
              <a:rPr lang="en-US" b="1" dirty="0"/>
              <a:t>For Programmatic Processes:  </a:t>
            </a:r>
            <a:r>
              <a:rPr lang="en-US" dirty="0"/>
              <a:t>We leverage automation to assess &amp; categorize simple, medium &amp; complex processes</a:t>
            </a:r>
          </a:p>
        </p:txBody>
      </p:sp>
      <p:sp>
        <p:nvSpPr>
          <p:cNvPr id="29" name="TextBox 28">
            <a:extLst>
              <a:ext uri="{FF2B5EF4-FFF2-40B4-BE49-F238E27FC236}">
                <a16:creationId xmlns:a16="http://schemas.microsoft.com/office/drawing/2014/main" id="{7E85D705-D925-BC4F-B35C-2A523DF14BAA}"/>
              </a:ext>
            </a:extLst>
          </p:cNvPr>
          <p:cNvSpPr txBox="1"/>
          <p:nvPr/>
        </p:nvSpPr>
        <p:spPr>
          <a:xfrm>
            <a:off x="183461" y="5928257"/>
            <a:ext cx="8533887" cy="646331"/>
          </a:xfrm>
          <a:prstGeom prst="rect">
            <a:avLst/>
          </a:prstGeom>
          <a:solidFill>
            <a:srgbClr val="92D050"/>
          </a:solidFill>
          <a:ln>
            <a:solidFill>
              <a:schemeClr val="tx1"/>
            </a:solidFill>
          </a:ln>
        </p:spPr>
        <p:txBody>
          <a:bodyPr wrap="square" rtlCol="0">
            <a:spAutoFit/>
          </a:bodyPr>
          <a:lstStyle/>
          <a:p>
            <a:pPr algn="ctr"/>
            <a:r>
              <a:rPr lang="en-US" dirty="0"/>
              <a:t>We helped our client migrate 150+ processes by assessing 1500+ tables in less than 3 months with limited business context</a:t>
            </a:r>
          </a:p>
        </p:txBody>
      </p:sp>
      <p:sp>
        <p:nvSpPr>
          <p:cNvPr id="30" name="TextBox 29">
            <a:hlinkClick r:id="rId3" action="ppaction://hlinksldjump"/>
            <a:extLst>
              <a:ext uri="{FF2B5EF4-FFF2-40B4-BE49-F238E27FC236}">
                <a16:creationId xmlns:a16="http://schemas.microsoft.com/office/drawing/2014/main" id="{D9D4AC2D-61E0-2943-B45E-AA806C5B3DB8}"/>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1401488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8A73-1229-2040-B626-E2C86298E9AA}"/>
              </a:ext>
            </a:extLst>
          </p:cNvPr>
          <p:cNvSpPr>
            <a:spLocks noGrp="1"/>
          </p:cNvSpPr>
          <p:nvPr>
            <p:ph type="title"/>
          </p:nvPr>
        </p:nvSpPr>
        <p:spPr>
          <a:xfrm>
            <a:off x="0" y="58925"/>
            <a:ext cx="12192000" cy="408349"/>
          </a:xfrm>
        </p:spPr>
        <p:txBody>
          <a:bodyPr/>
          <a:lstStyle/>
          <a:p>
            <a:r>
              <a:rPr lang="en-US" dirty="0"/>
              <a:t>We capture all process and table metadata with lineage for collaboration</a:t>
            </a:r>
          </a:p>
        </p:txBody>
      </p:sp>
      <p:pic>
        <p:nvPicPr>
          <p:cNvPr id="4" name="Picture 3" descr="A screenshot of a cell phone&#10;&#10;Description automatically generated">
            <a:extLst>
              <a:ext uri="{FF2B5EF4-FFF2-40B4-BE49-F238E27FC236}">
                <a16:creationId xmlns:a16="http://schemas.microsoft.com/office/drawing/2014/main" id="{9DE85556-A279-AC43-A780-87961AC4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85632"/>
            <a:ext cx="6620624" cy="3646800"/>
          </a:xfrm>
          <a:prstGeom prst="rect">
            <a:avLst/>
          </a:prstGeom>
          <a:ln w="25400">
            <a:solidFill>
              <a:schemeClr val="tx1"/>
            </a:solidFill>
          </a:ln>
        </p:spPr>
      </p:pic>
      <p:pic>
        <p:nvPicPr>
          <p:cNvPr id="8" name="Picture 7" descr="A screenshot of a cell phone&#10;&#10;Description automatically generated">
            <a:extLst>
              <a:ext uri="{FF2B5EF4-FFF2-40B4-BE49-F238E27FC236}">
                <a16:creationId xmlns:a16="http://schemas.microsoft.com/office/drawing/2014/main" id="{737D85D0-3D43-D844-ACBC-10ABF3D4E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25" y="4201257"/>
            <a:ext cx="5666014" cy="2332509"/>
          </a:xfrm>
          <a:prstGeom prst="rect">
            <a:avLst/>
          </a:prstGeom>
          <a:ln w="25400">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ED16322B-C979-E547-B7CE-DE53A0218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0" y="1720712"/>
            <a:ext cx="6217848" cy="2207336"/>
          </a:xfrm>
          <a:prstGeom prst="rect">
            <a:avLst/>
          </a:prstGeom>
          <a:ln w="25400">
            <a:solidFill>
              <a:schemeClr val="tx1"/>
            </a:solidFill>
          </a:ln>
        </p:spPr>
      </p:pic>
      <p:sp>
        <p:nvSpPr>
          <p:cNvPr id="6" name="TextBox 5">
            <a:extLst>
              <a:ext uri="{FF2B5EF4-FFF2-40B4-BE49-F238E27FC236}">
                <a16:creationId xmlns:a16="http://schemas.microsoft.com/office/drawing/2014/main" id="{C18D2981-7443-4B44-8CC0-2BCACC185D6F}"/>
              </a:ext>
            </a:extLst>
          </p:cNvPr>
          <p:cNvSpPr txBox="1"/>
          <p:nvPr/>
        </p:nvSpPr>
        <p:spPr>
          <a:xfrm rot="19723033">
            <a:off x="8861301" y="5212882"/>
            <a:ext cx="1450525" cy="369332"/>
          </a:xfrm>
          <a:prstGeom prst="rect">
            <a:avLst/>
          </a:prstGeom>
          <a:noFill/>
        </p:spPr>
        <p:txBody>
          <a:bodyPr wrap="none" rtlCol="0">
            <a:spAutoFit/>
          </a:bodyPr>
          <a:lstStyle/>
          <a:p>
            <a:r>
              <a:rPr lang="en-US" dirty="0">
                <a:highlight>
                  <a:srgbClr val="FFFF00"/>
                </a:highlight>
              </a:rPr>
              <a:t>ILLUSTRATIVE</a:t>
            </a:r>
          </a:p>
        </p:txBody>
      </p:sp>
      <p:sp>
        <p:nvSpPr>
          <p:cNvPr id="7" name="TextBox 6">
            <a:hlinkClick r:id="rId5" action="ppaction://hlinksldjump"/>
            <a:extLst>
              <a:ext uri="{FF2B5EF4-FFF2-40B4-BE49-F238E27FC236}">
                <a16:creationId xmlns:a16="http://schemas.microsoft.com/office/drawing/2014/main" id="{8868C91D-76FF-2E4B-8D3E-FF54CD3BCB0A}"/>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596296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8E80-8127-1945-8D8E-527BA128F279}"/>
              </a:ext>
            </a:extLst>
          </p:cNvPr>
          <p:cNvSpPr>
            <a:spLocks noGrp="1"/>
          </p:cNvSpPr>
          <p:nvPr>
            <p:ph type="title"/>
          </p:nvPr>
        </p:nvSpPr>
        <p:spPr>
          <a:xfrm>
            <a:off x="81645" y="42594"/>
            <a:ext cx="12050486" cy="408349"/>
          </a:xfrm>
        </p:spPr>
        <p:txBody>
          <a:bodyPr/>
          <a:lstStyle/>
          <a:p>
            <a:r>
              <a:rPr lang="en-US" dirty="0"/>
              <a:t>We model the DWH by minimizing complexity &amp; maximizing performance</a:t>
            </a:r>
          </a:p>
        </p:txBody>
      </p:sp>
      <p:sp>
        <p:nvSpPr>
          <p:cNvPr id="3" name="Rectangle 2">
            <a:extLst>
              <a:ext uri="{FF2B5EF4-FFF2-40B4-BE49-F238E27FC236}">
                <a16:creationId xmlns:a16="http://schemas.microsoft.com/office/drawing/2014/main" id="{BB52FC3B-B6FB-1B4A-B43F-351E3DAB36FE}"/>
              </a:ext>
            </a:extLst>
          </p:cNvPr>
          <p:cNvSpPr/>
          <p:nvPr/>
        </p:nvSpPr>
        <p:spPr>
          <a:xfrm>
            <a:off x="321919" y="1231740"/>
            <a:ext cx="3177153"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LEVEL ANALYSIS</a:t>
            </a:r>
          </a:p>
        </p:txBody>
      </p:sp>
      <p:sp>
        <p:nvSpPr>
          <p:cNvPr id="6" name="Rectangle 5">
            <a:extLst>
              <a:ext uri="{FF2B5EF4-FFF2-40B4-BE49-F238E27FC236}">
                <a16:creationId xmlns:a16="http://schemas.microsoft.com/office/drawing/2014/main" id="{29748B28-E590-844C-9882-11D207984E2A}"/>
              </a:ext>
            </a:extLst>
          </p:cNvPr>
          <p:cNvSpPr/>
          <p:nvPr/>
        </p:nvSpPr>
        <p:spPr>
          <a:xfrm>
            <a:off x="328004" y="3122683"/>
            <a:ext cx="3177153"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LEVEL ANALYSIS</a:t>
            </a:r>
          </a:p>
        </p:txBody>
      </p:sp>
      <p:sp>
        <p:nvSpPr>
          <p:cNvPr id="7" name="TextBox 6">
            <a:extLst>
              <a:ext uri="{FF2B5EF4-FFF2-40B4-BE49-F238E27FC236}">
                <a16:creationId xmlns:a16="http://schemas.microsoft.com/office/drawing/2014/main" id="{43AE2967-07E4-A048-9275-EB420D6EFD96}"/>
              </a:ext>
            </a:extLst>
          </p:cNvPr>
          <p:cNvSpPr txBox="1"/>
          <p:nvPr/>
        </p:nvSpPr>
        <p:spPr>
          <a:xfrm>
            <a:off x="4923094" y="3317966"/>
            <a:ext cx="1527982" cy="369332"/>
          </a:xfrm>
          <a:prstGeom prst="rect">
            <a:avLst/>
          </a:prstGeom>
          <a:noFill/>
        </p:spPr>
        <p:txBody>
          <a:bodyPr wrap="none" rtlCol="0">
            <a:spAutoFit/>
          </a:bodyPr>
          <a:lstStyle/>
          <a:p>
            <a:r>
              <a:rPr lang="en-US" dirty="0"/>
              <a:t>DISTRIBUTION</a:t>
            </a:r>
          </a:p>
        </p:txBody>
      </p:sp>
      <p:sp>
        <p:nvSpPr>
          <p:cNvPr id="9" name="TextBox 8">
            <a:extLst>
              <a:ext uri="{FF2B5EF4-FFF2-40B4-BE49-F238E27FC236}">
                <a16:creationId xmlns:a16="http://schemas.microsoft.com/office/drawing/2014/main" id="{15CA12FC-B7E1-394E-A3F4-F46E9BF0EF62}"/>
              </a:ext>
            </a:extLst>
          </p:cNvPr>
          <p:cNvSpPr txBox="1"/>
          <p:nvPr/>
        </p:nvSpPr>
        <p:spPr>
          <a:xfrm>
            <a:off x="5171880" y="3949326"/>
            <a:ext cx="1030410" cy="369332"/>
          </a:xfrm>
          <a:prstGeom prst="rect">
            <a:avLst/>
          </a:prstGeom>
          <a:noFill/>
        </p:spPr>
        <p:txBody>
          <a:bodyPr wrap="none" rtlCol="0">
            <a:spAutoFit/>
          </a:bodyPr>
          <a:lstStyle/>
          <a:p>
            <a:r>
              <a:rPr lang="en-US" dirty="0"/>
              <a:t>SORTING</a:t>
            </a:r>
          </a:p>
        </p:txBody>
      </p:sp>
      <p:sp>
        <p:nvSpPr>
          <p:cNvPr id="10" name="Rectangle 9">
            <a:extLst>
              <a:ext uri="{FF2B5EF4-FFF2-40B4-BE49-F238E27FC236}">
                <a16:creationId xmlns:a16="http://schemas.microsoft.com/office/drawing/2014/main" id="{67E7895C-4A2F-DA49-9EC6-E82D6503CECF}"/>
              </a:ext>
            </a:extLst>
          </p:cNvPr>
          <p:cNvSpPr/>
          <p:nvPr/>
        </p:nvSpPr>
        <p:spPr>
          <a:xfrm>
            <a:off x="328003" y="4977487"/>
            <a:ext cx="3177153"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LEVEL ANALYSIS</a:t>
            </a:r>
          </a:p>
        </p:txBody>
      </p:sp>
      <p:sp>
        <p:nvSpPr>
          <p:cNvPr id="11" name="TextBox 10">
            <a:extLst>
              <a:ext uri="{FF2B5EF4-FFF2-40B4-BE49-F238E27FC236}">
                <a16:creationId xmlns:a16="http://schemas.microsoft.com/office/drawing/2014/main" id="{3C6B2A0D-67FA-0444-A710-B708808FC311}"/>
              </a:ext>
            </a:extLst>
          </p:cNvPr>
          <p:cNvSpPr txBox="1"/>
          <p:nvPr/>
        </p:nvSpPr>
        <p:spPr>
          <a:xfrm>
            <a:off x="5325448" y="4580686"/>
            <a:ext cx="723275" cy="369332"/>
          </a:xfrm>
          <a:prstGeom prst="rect">
            <a:avLst/>
          </a:prstGeom>
          <a:noFill/>
        </p:spPr>
        <p:txBody>
          <a:bodyPr wrap="none" rtlCol="0">
            <a:spAutoFit/>
          </a:bodyPr>
          <a:lstStyle/>
          <a:p>
            <a:r>
              <a:rPr lang="en-US" dirty="0"/>
              <a:t>JOINS</a:t>
            </a:r>
          </a:p>
        </p:txBody>
      </p:sp>
      <p:sp>
        <p:nvSpPr>
          <p:cNvPr id="12" name="TextBox 11">
            <a:extLst>
              <a:ext uri="{FF2B5EF4-FFF2-40B4-BE49-F238E27FC236}">
                <a16:creationId xmlns:a16="http://schemas.microsoft.com/office/drawing/2014/main" id="{790524A0-DECE-1543-9B16-DFD60DD3EAE1}"/>
              </a:ext>
            </a:extLst>
          </p:cNvPr>
          <p:cNvSpPr txBox="1"/>
          <p:nvPr/>
        </p:nvSpPr>
        <p:spPr>
          <a:xfrm>
            <a:off x="5246452" y="5212046"/>
            <a:ext cx="881267" cy="369332"/>
          </a:xfrm>
          <a:prstGeom prst="rect">
            <a:avLst/>
          </a:prstGeom>
          <a:noFill/>
        </p:spPr>
        <p:txBody>
          <a:bodyPr wrap="none" rtlCol="0">
            <a:spAutoFit/>
          </a:bodyPr>
          <a:lstStyle/>
          <a:p>
            <a:r>
              <a:rPr lang="en-US" dirty="0"/>
              <a:t>FILTERS</a:t>
            </a:r>
          </a:p>
        </p:txBody>
      </p:sp>
      <p:sp>
        <p:nvSpPr>
          <p:cNvPr id="13" name="TextBox 12">
            <a:extLst>
              <a:ext uri="{FF2B5EF4-FFF2-40B4-BE49-F238E27FC236}">
                <a16:creationId xmlns:a16="http://schemas.microsoft.com/office/drawing/2014/main" id="{5A95B98D-607E-6C43-B622-E043A4B4C4E6}"/>
              </a:ext>
            </a:extLst>
          </p:cNvPr>
          <p:cNvSpPr txBox="1"/>
          <p:nvPr/>
        </p:nvSpPr>
        <p:spPr>
          <a:xfrm>
            <a:off x="4899818" y="5843404"/>
            <a:ext cx="1574534" cy="369332"/>
          </a:xfrm>
          <a:prstGeom prst="rect">
            <a:avLst/>
          </a:prstGeom>
          <a:noFill/>
        </p:spPr>
        <p:txBody>
          <a:bodyPr wrap="none" rtlCol="0">
            <a:spAutoFit/>
          </a:bodyPr>
          <a:lstStyle/>
          <a:p>
            <a:r>
              <a:rPr lang="en-US" dirty="0"/>
              <a:t>AGGREGATION</a:t>
            </a:r>
          </a:p>
        </p:txBody>
      </p:sp>
      <p:sp>
        <p:nvSpPr>
          <p:cNvPr id="14" name="TextBox 13">
            <a:extLst>
              <a:ext uri="{FF2B5EF4-FFF2-40B4-BE49-F238E27FC236}">
                <a16:creationId xmlns:a16="http://schemas.microsoft.com/office/drawing/2014/main" id="{F8384DE2-2347-0642-9422-9DB790ED5936}"/>
              </a:ext>
            </a:extLst>
          </p:cNvPr>
          <p:cNvSpPr txBox="1"/>
          <p:nvPr/>
        </p:nvSpPr>
        <p:spPr>
          <a:xfrm>
            <a:off x="4897190" y="1423886"/>
            <a:ext cx="1579791" cy="369332"/>
          </a:xfrm>
          <a:prstGeom prst="rect">
            <a:avLst/>
          </a:prstGeom>
          <a:noFill/>
        </p:spPr>
        <p:txBody>
          <a:bodyPr wrap="none" rtlCol="0">
            <a:spAutoFit/>
          </a:bodyPr>
          <a:lstStyle/>
          <a:p>
            <a:r>
              <a:rPr lang="en-US" dirty="0"/>
              <a:t>COMPRESSION</a:t>
            </a:r>
          </a:p>
        </p:txBody>
      </p:sp>
      <p:sp>
        <p:nvSpPr>
          <p:cNvPr id="15" name="TextBox 14">
            <a:extLst>
              <a:ext uri="{FF2B5EF4-FFF2-40B4-BE49-F238E27FC236}">
                <a16:creationId xmlns:a16="http://schemas.microsoft.com/office/drawing/2014/main" id="{208A087E-529D-5E45-B651-3ED4B1D56983}"/>
              </a:ext>
            </a:extLst>
          </p:cNvPr>
          <p:cNvSpPr txBox="1"/>
          <p:nvPr/>
        </p:nvSpPr>
        <p:spPr>
          <a:xfrm>
            <a:off x="5323043" y="2055246"/>
            <a:ext cx="728084" cy="369332"/>
          </a:xfrm>
          <a:prstGeom prst="rect">
            <a:avLst/>
          </a:prstGeom>
          <a:noFill/>
        </p:spPr>
        <p:txBody>
          <a:bodyPr wrap="none" rtlCol="0">
            <a:spAutoFit/>
          </a:bodyPr>
          <a:lstStyle/>
          <a:p>
            <a:r>
              <a:rPr lang="en-US" dirty="0"/>
              <a:t>SKEW</a:t>
            </a:r>
          </a:p>
        </p:txBody>
      </p:sp>
      <p:sp>
        <p:nvSpPr>
          <p:cNvPr id="16" name="TextBox 15">
            <a:extLst>
              <a:ext uri="{FF2B5EF4-FFF2-40B4-BE49-F238E27FC236}">
                <a16:creationId xmlns:a16="http://schemas.microsoft.com/office/drawing/2014/main" id="{3D657630-0CFC-3B40-BC5D-DFB7B3D6CE8A}"/>
              </a:ext>
            </a:extLst>
          </p:cNvPr>
          <p:cNvSpPr txBox="1"/>
          <p:nvPr/>
        </p:nvSpPr>
        <p:spPr>
          <a:xfrm>
            <a:off x="4972787" y="792526"/>
            <a:ext cx="1428596" cy="369332"/>
          </a:xfrm>
          <a:prstGeom prst="rect">
            <a:avLst/>
          </a:prstGeom>
          <a:noFill/>
        </p:spPr>
        <p:txBody>
          <a:bodyPr wrap="none" rtlCol="0">
            <a:spAutoFit/>
          </a:bodyPr>
          <a:lstStyle/>
          <a:p>
            <a:r>
              <a:rPr lang="en-US" dirty="0"/>
              <a:t>CARDINALITY</a:t>
            </a:r>
          </a:p>
        </p:txBody>
      </p:sp>
      <p:sp>
        <p:nvSpPr>
          <p:cNvPr id="17" name="TextBox 16">
            <a:extLst>
              <a:ext uri="{FF2B5EF4-FFF2-40B4-BE49-F238E27FC236}">
                <a16:creationId xmlns:a16="http://schemas.microsoft.com/office/drawing/2014/main" id="{DFCDA14C-208D-BC48-9242-A8BDB79D3DF6}"/>
              </a:ext>
            </a:extLst>
          </p:cNvPr>
          <p:cNvSpPr txBox="1"/>
          <p:nvPr/>
        </p:nvSpPr>
        <p:spPr>
          <a:xfrm>
            <a:off x="5169539" y="2686606"/>
            <a:ext cx="1035092" cy="369332"/>
          </a:xfrm>
          <a:prstGeom prst="rect">
            <a:avLst/>
          </a:prstGeom>
          <a:noFill/>
        </p:spPr>
        <p:txBody>
          <a:bodyPr wrap="none" rtlCol="0">
            <a:spAutoFit/>
          </a:bodyPr>
          <a:lstStyle/>
          <a:p>
            <a:r>
              <a:rPr lang="en-US" dirty="0"/>
              <a:t>SPARSITY</a:t>
            </a:r>
          </a:p>
        </p:txBody>
      </p:sp>
      <p:sp>
        <p:nvSpPr>
          <p:cNvPr id="18" name="Rectangle 17">
            <a:extLst>
              <a:ext uri="{FF2B5EF4-FFF2-40B4-BE49-F238E27FC236}">
                <a16:creationId xmlns:a16="http://schemas.microsoft.com/office/drawing/2014/main" id="{A5B924FA-1898-B044-A8BD-DC9CBD6A702B}"/>
              </a:ext>
            </a:extLst>
          </p:cNvPr>
          <p:cNvSpPr/>
          <p:nvPr/>
        </p:nvSpPr>
        <p:spPr>
          <a:xfrm>
            <a:off x="7319357" y="2976345"/>
            <a:ext cx="1660901"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DWH Data Model</a:t>
            </a:r>
          </a:p>
        </p:txBody>
      </p:sp>
      <p:sp>
        <p:nvSpPr>
          <p:cNvPr id="19" name="Rectangle 18">
            <a:extLst>
              <a:ext uri="{FF2B5EF4-FFF2-40B4-BE49-F238E27FC236}">
                <a16:creationId xmlns:a16="http://schemas.microsoft.com/office/drawing/2014/main" id="{F9B03155-F145-A44A-8A8C-04924E9C78C5}"/>
              </a:ext>
            </a:extLst>
          </p:cNvPr>
          <p:cNvSpPr/>
          <p:nvPr/>
        </p:nvSpPr>
        <p:spPr>
          <a:xfrm>
            <a:off x="10022238" y="1231740"/>
            <a:ext cx="1632487"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Testing</a:t>
            </a:r>
          </a:p>
        </p:txBody>
      </p:sp>
      <p:sp>
        <p:nvSpPr>
          <p:cNvPr id="20" name="Left Brace 19">
            <a:extLst>
              <a:ext uri="{FF2B5EF4-FFF2-40B4-BE49-F238E27FC236}">
                <a16:creationId xmlns:a16="http://schemas.microsoft.com/office/drawing/2014/main" id="{C5F59386-0962-6C43-946F-608AA871FBFF}"/>
              </a:ext>
            </a:extLst>
          </p:cNvPr>
          <p:cNvSpPr/>
          <p:nvPr/>
        </p:nvSpPr>
        <p:spPr>
          <a:xfrm>
            <a:off x="4029559" y="977192"/>
            <a:ext cx="661995" cy="14473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a:extLst>
              <a:ext uri="{FF2B5EF4-FFF2-40B4-BE49-F238E27FC236}">
                <a16:creationId xmlns:a16="http://schemas.microsoft.com/office/drawing/2014/main" id="{41440502-D670-AE4B-9B86-41B2564A51E8}"/>
              </a:ext>
            </a:extLst>
          </p:cNvPr>
          <p:cNvSpPr/>
          <p:nvPr/>
        </p:nvSpPr>
        <p:spPr>
          <a:xfrm>
            <a:off x="3946221" y="2790951"/>
            <a:ext cx="745333" cy="1527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Left Brace 21">
            <a:extLst>
              <a:ext uri="{FF2B5EF4-FFF2-40B4-BE49-F238E27FC236}">
                <a16:creationId xmlns:a16="http://schemas.microsoft.com/office/drawing/2014/main" id="{27DDD79E-5E52-6A4F-BA1D-D2AF3DE4BC0D}"/>
              </a:ext>
            </a:extLst>
          </p:cNvPr>
          <p:cNvSpPr/>
          <p:nvPr/>
        </p:nvSpPr>
        <p:spPr>
          <a:xfrm>
            <a:off x="3946221" y="4526240"/>
            <a:ext cx="745333" cy="1527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ight Brace 22">
            <a:extLst>
              <a:ext uri="{FF2B5EF4-FFF2-40B4-BE49-F238E27FC236}">
                <a16:creationId xmlns:a16="http://schemas.microsoft.com/office/drawing/2014/main" id="{4D9CA2C2-81C0-684A-ACD6-73669AEAFB1C}"/>
              </a:ext>
            </a:extLst>
          </p:cNvPr>
          <p:cNvSpPr/>
          <p:nvPr/>
        </p:nvSpPr>
        <p:spPr>
          <a:xfrm>
            <a:off x="6682616" y="977192"/>
            <a:ext cx="431106" cy="48662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D4CC0FE-60B1-6546-8725-032D6FFC4EA1}"/>
              </a:ext>
            </a:extLst>
          </p:cNvPr>
          <p:cNvSpPr/>
          <p:nvPr/>
        </p:nvSpPr>
        <p:spPr>
          <a:xfrm>
            <a:off x="10022238" y="2439873"/>
            <a:ext cx="1632487"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Referential Integrity Testing</a:t>
            </a:r>
          </a:p>
        </p:txBody>
      </p:sp>
      <p:sp>
        <p:nvSpPr>
          <p:cNvPr id="25" name="Rectangle 24">
            <a:extLst>
              <a:ext uri="{FF2B5EF4-FFF2-40B4-BE49-F238E27FC236}">
                <a16:creationId xmlns:a16="http://schemas.microsoft.com/office/drawing/2014/main" id="{4ABFD0F1-8177-0F44-AF4F-F206E744BB3B}"/>
              </a:ext>
            </a:extLst>
          </p:cNvPr>
          <p:cNvSpPr/>
          <p:nvPr/>
        </p:nvSpPr>
        <p:spPr>
          <a:xfrm>
            <a:off x="10022238" y="3648006"/>
            <a:ext cx="1632487"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Reconciliation</a:t>
            </a:r>
          </a:p>
        </p:txBody>
      </p:sp>
      <p:sp>
        <p:nvSpPr>
          <p:cNvPr id="26" name="Rectangle 25">
            <a:extLst>
              <a:ext uri="{FF2B5EF4-FFF2-40B4-BE49-F238E27FC236}">
                <a16:creationId xmlns:a16="http://schemas.microsoft.com/office/drawing/2014/main" id="{DA369430-01F1-A643-8F28-F8A37DC21C5C}"/>
              </a:ext>
            </a:extLst>
          </p:cNvPr>
          <p:cNvSpPr/>
          <p:nvPr/>
        </p:nvSpPr>
        <p:spPr>
          <a:xfrm>
            <a:off x="10022237" y="4856140"/>
            <a:ext cx="1632487" cy="86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Evolution Feasibility</a:t>
            </a:r>
          </a:p>
        </p:txBody>
      </p:sp>
      <p:cxnSp>
        <p:nvCxnSpPr>
          <p:cNvPr id="28" name="Straight Arrow Connector 27">
            <a:extLst>
              <a:ext uri="{FF2B5EF4-FFF2-40B4-BE49-F238E27FC236}">
                <a16:creationId xmlns:a16="http://schemas.microsoft.com/office/drawing/2014/main" id="{8DD78A17-0026-9F47-957E-BFB9D12EC297}"/>
              </a:ext>
            </a:extLst>
          </p:cNvPr>
          <p:cNvCxnSpPr/>
          <p:nvPr/>
        </p:nvCxnSpPr>
        <p:spPr>
          <a:xfrm flipH="1" flipV="1">
            <a:off x="8772041" y="4235653"/>
            <a:ext cx="976393" cy="97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69065C-27FD-944E-9929-E601C59037E9}"/>
              </a:ext>
            </a:extLst>
          </p:cNvPr>
          <p:cNvCxnSpPr/>
          <p:nvPr/>
        </p:nvCxnSpPr>
        <p:spPr>
          <a:xfrm flipH="1">
            <a:off x="8642870" y="1700885"/>
            <a:ext cx="1090066" cy="1090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EF9213F-5BBA-9E49-B033-D7ABB122343A}"/>
              </a:ext>
            </a:extLst>
          </p:cNvPr>
          <p:cNvCxnSpPr/>
          <p:nvPr/>
        </p:nvCxnSpPr>
        <p:spPr>
          <a:xfrm flipH="1" flipV="1">
            <a:off x="9153610" y="3519773"/>
            <a:ext cx="579326" cy="579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0A4980D-CBD0-8F44-9479-2AA49A2C43EB}"/>
              </a:ext>
            </a:extLst>
          </p:cNvPr>
          <p:cNvCxnSpPr>
            <a:cxnSpLocks/>
          </p:cNvCxnSpPr>
          <p:nvPr/>
        </p:nvCxnSpPr>
        <p:spPr>
          <a:xfrm flipH="1">
            <a:off x="9153610" y="2796938"/>
            <a:ext cx="550695" cy="521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2" action="ppaction://hlinksldjump"/>
            <a:extLst>
              <a:ext uri="{FF2B5EF4-FFF2-40B4-BE49-F238E27FC236}">
                <a16:creationId xmlns:a16="http://schemas.microsoft.com/office/drawing/2014/main" id="{65D5F5E9-A2C7-7D48-9892-9CD23B3DA713}"/>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3212941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4136-92B7-3846-BCE3-D7202E3843C1}"/>
              </a:ext>
            </a:extLst>
          </p:cNvPr>
          <p:cNvSpPr>
            <a:spLocks noGrp="1"/>
          </p:cNvSpPr>
          <p:nvPr>
            <p:ph type="title"/>
          </p:nvPr>
        </p:nvSpPr>
        <p:spPr>
          <a:xfrm>
            <a:off x="-50075" y="45861"/>
            <a:ext cx="12292149" cy="408349"/>
          </a:xfrm>
        </p:spPr>
        <p:txBody>
          <a:bodyPr/>
          <a:lstStyle/>
          <a:p>
            <a:r>
              <a:rPr lang="en-US" dirty="0"/>
              <a:t>We schedule processes with all dependencies and track them to completion</a:t>
            </a:r>
          </a:p>
        </p:txBody>
      </p:sp>
      <p:pic>
        <p:nvPicPr>
          <p:cNvPr id="6" name="Picture 5" descr="A screenshot of a cell phone&#10;&#10;Description automatically generated">
            <a:extLst>
              <a:ext uri="{FF2B5EF4-FFF2-40B4-BE49-F238E27FC236}">
                <a16:creationId xmlns:a16="http://schemas.microsoft.com/office/drawing/2014/main" id="{9AA8F23F-09B5-7B47-83A8-D9F64495C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2315083"/>
            <a:ext cx="5455187" cy="3762719"/>
          </a:xfrm>
          <a:prstGeom prst="rect">
            <a:avLst/>
          </a:prstGeom>
          <a:ln w="25400">
            <a:solidFill>
              <a:schemeClr val="tx1"/>
            </a:solidFill>
          </a:ln>
        </p:spPr>
      </p:pic>
      <p:pic>
        <p:nvPicPr>
          <p:cNvPr id="4" name="Picture 3" descr="A screenshot of a cell phone&#10;&#10;Description automatically generated">
            <a:extLst>
              <a:ext uri="{FF2B5EF4-FFF2-40B4-BE49-F238E27FC236}">
                <a16:creationId xmlns:a16="http://schemas.microsoft.com/office/drawing/2014/main" id="{84BC01B1-E718-F044-ABDF-6FFB4A0C6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057" y="780198"/>
            <a:ext cx="6629400" cy="2260867"/>
          </a:xfrm>
          <a:prstGeom prst="rect">
            <a:avLst/>
          </a:prstGeom>
          <a:ln w="25400">
            <a:solidFill>
              <a:schemeClr val="tx1"/>
            </a:solidFill>
          </a:ln>
        </p:spPr>
      </p:pic>
      <p:pic>
        <p:nvPicPr>
          <p:cNvPr id="8" name="Picture 7" descr="A screenshot of a cell phone&#10;&#10;Description automatically generated">
            <a:extLst>
              <a:ext uri="{FF2B5EF4-FFF2-40B4-BE49-F238E27FC236}">
                <a16:creationId xmlns:a16="http://schemas.microsoft.com/office/drawing/2014/main" id="{531382B4-23D3-F249-A314-650161D74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515" y="2942390"/>
            <a:ext cx="4619171" cy="3657475"/>
          </a:xfrm>
          <a:prstGeom prst="rect">
            <a:avLst/>
          </a:prstGeom>
          <a:ln w="25400">
            <a:solidFill>
              <a:schemeClr val="tx1"/>
            </a:solidFill>
          </a:ln>
        </p:spPr>
      </p:pic>
      <p:sp>
        <p:nvSpPr>
          <p:cNvPr id="3" name="TextBox 2">
            <a:extLst>
              <a:ext uri="{FF2B5EF4-FFF2-40B4-BE49-F238E27FC236}">
                <a16:creationId xmlns:a16="http://schemas.microsoft.com/office/drawing/2014/main" id="{338BE234-01F6-E34A-93B1-050348648A22}"/>
              </a:ext>
            </a:extLst>
          </p:cNvPr>
          <p:cNvSpPr txBox="1"/>
          <p:nvPr/>
        </p:nvSpPr>
        <p:spPr>
          <a:xfrm rot="19723033">
            <a:off x="213826" y="1362976"/>
            <a:ext cx="1450525" cy="369332"/>
          </a:xfrm>
          <a:prstGeom prst="rect">
            <a:avLst/>
          </a:prstGeom>
          <a:noFill/>
        </p:spPr>
        <p:txBody>
          <a:bodyPr wrap="none" rtlCol="0">
            <a:spAutoFit/>
          </a:bodyPr>
          <a:lstStyle/>
          <a:p>
            <a:r>
              <a:rPr lang="en-US" dirty="0">
                <a:highlight>
                  <a:srgbClr val="FFFF00"/>
                </a:highlight>
              </a:rPr>
              <a:t>ILLUSTRATIVE</a:t>
            </a:r>
          </a:p>
        </p:txBody>
      </p:sp>
      <p:sp>
        <p:nvSpPr>
          <p:cNvPr id="7" name="TextBox 6">
            <a:hlinkClick r:id="rId5" action="ppaction://hlinksldjump"/>
            <a:extLst>
              <a:ext uri="{FF2B5EF4-FFF2-40B4-BE49-F238E27FC236}">
                <a16:creationId xmlns:a16="http://schemas.microsoft.com/office/drawing/2014/main" id="{3877985E-A972-C44E-9233-2DC1CE01A1B7}"/>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1257175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C3A0B7-6C84-4269-9138-36C29C7CE1FF}"/>
              </a:ext>
            </a:extLst>
          </p:cNvPr>
          <p:cNvSpPr>
            <a:spLocks noGrp="1"/>
          </p:cNvSpPr>
          <p:nvPr>
            <p:ph type="title"/>
          </p:nvPr>
        </p:nvSpPr>
        <p:spPr>
          <a:xfrm>
            <a:off x="599655" y="58925"/>
            <a:ext cx="10940304" cy="408349"/>
          </a:xfrm>
        </p:spPr>
        <p:txBody>
          <a:bodyPr/>
          <a:lstStyle/>
          <a:p>
            <a:r>
              <a:rPr lang="en-US" dirty="0"/>
              <a:t>Effective Data Dissemination</a:t>
            </a:r>
          </a:p>
        </p:txBody>
      </p:sp>
      <p:sp>
        <p:nvSpPr>
          <p:cNvPr id="5" name="Rectangle 4">
            <a:extLst>
              <a:ext uri="{FF2B5EF4-FFF2-40B4-BE49-F238E27FC236}">
                <a16:creationId xmlns:a16="http://schemas.microsoft.com/office/drawing/2014/main" id="{51547F67-1A7E-4ACC-B39C-C721772E9275}"/>
              </a:ext>
            </a:extLst>
          </p:cNvPr>
          <p:cNvSpPr/>
          <p:nvPr/>
        </p:nvSpPr>
        <p:spPr>
          <a:xfrm>
            <a:off x="-117792" y="570814"/>
            <a:ext cx="12194738" cy="2190926"/>
          </a:xfrm>
          <a:prstGeom prst="rect">
            <a:avLst/>
          </a:prstGeom>
          <a:solidFill>
            <a:srgbClr val="C7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AA6ABB37-9470-42E2-9F3F-F922A7D40564}"/>
              </a:ext>
            </a:extLst>
          </p:cNvPr>
          <p:cNvGrpSpPr/>
          <p:nvPr/>
        </p:nvGrpSpPr>
        <p:grpSpPr>
          <a:xfrm>
            <a:off x="3955022" y="651204"/>
            <a:ext cx="4032412" cy="2050720"/>
            <a:chOff x="4011571" y="868005"/>
            <a:chExt cx="4032412" cy="2288790"/>
          </a:xfrm>
        </p:grpSpPr>
        <p:sp>
          <p:nvSpPr>
            <p:cNvPr id="7" name="Rectangle 6">
              <a:extLst>
                <a:ext uri="{FF2B5EF4-FFF2-40B4-BE49-F238E27FC236}">
                  <a16:creationId xmlns:a16="http://schemas.microsoft.com/office/drawing/2014/main" id="{6C99160F-2D91-43A9-A6B6-105DCDBCEDAD}"/>
                </a:ext>
              </a:extLst>
            </p:cNvPr>
            <p:cNvSpPr/>
            <p:nvPr/>
          </p:nvSpPr>
          <p:spPr>
            <a:xfrm>
              <a:off x="4011571" y="868005"/>
              <a:ext cx="4032412" cy="228879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FF7EB55-A2FE-4FC5-903E-BD9967A2DC26}"/>
                </a:ext>
              </a:extLst>
            </p:cNvPr>
            <p:cNvSpPr/>
            <p:nvPr/>
          </p:nvSpPr>
          <p:spPr>
            <a:xfrm>
              <a:off x="4011571" y="1206560"/>
              <a:ext cx="4032412" cy="1361206"/>
            </a:xfrm>
            <a:prstGeom prst="rect">
              <a:avLst/>
            </a:prstGeom>
          </p:spPr>
          <p:txBody>
            <a:bodyPr wrap="square">
              <a:spAutoFit/>
            </a:bodyPr>
            <a:lstStyle/>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Built a transparent and well documented KPI store using horizontally scaled up processing pipelines </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ETLs run every day and all key metrics are computed as part of the process</a:t>
              </a:r>
            </a:p>
          </p:txBody>
        </p:sp>
        <p:sp>
          <p:nvSpPr>
            <p:cNvPr id="9" name="Rectangle 8">
              <a:extLst>
                <a:ext uri="{FF2B5EF4-FFF2-40B4-BE49-F238E27FC236}">
                  <a16:creationId xmlns:a16="http://schemas.microsoft.com/office/drawing/2014/main" id="{CDB99DE4-0DE1-4525-AB1D-CBF9CCDB578C}"/>
                </a:ext>
              </a:extLst>
            </p:cNvPr>
            <p:cNvSpPr/>
            <p:nvPr/>
          </p:nvSpPr>
          <p:spPr>
            <a:xfrm>
              <a:off x="4011571" y="868006"/>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grpSp>
      <p:grpSp>
        <p:nvGrpSpPr>
          <p:cNvPr id="10" name="Group 9">
            <a:extLst>
              <a:ext uri="{FF2B5EF4-FFF2-40B4-BE49-F238E27FC236}">
                <a16:creationId xmlns:a16="http://schemas.microsoft.com/office/drawing/2014/main" id="{B59B2941-0BB1-49D1-9F60-176D7E3704F6}"/>
              </a:ext>
            </a:extLst>
          </p:cNvPr>
          <p:cNvGrpSpPr/>
          <p:nvPr/>
        </p:nvGrpSpPr>
        <p:grpSpPr>
          <a:xfrm>
            <a:off x="8180020" y="651205"/>
            <a:ext cx="3588722" cy="2052815"/>
            <a:chOff x="8224734" y="868006"/>
            <a:chExt cx="3588722" cy="2288435"/>
          </a:xfrm>
        </p:grpSpPr>
        <p:sp>
          <p:nvSpPr>
            <p:cNvPr id="11" name="Rectangle 10">
              <a:extLst>
                <a:ext uri="{FF2B5EF4-FFF2-40B4-BE49-F238E27FC236}">
                  <a16:creationId xmlns:a16="http://schemas.microsoft.com/office/drawing/2014/main" id="{0EDF53D5-6EC8-414A-8088-04B6B29D5549}"/>
                </a:ext>
              </a:extLst>
            </p:cNvPr>
            <p:cNvSpPr/>
            <p:nvPr/>
          </p:nvSpPr>
          <p:spPr>
            <a:xfrm>
              <a:off x="8229008" y="873392"/>
              <a:ext cx="3584448" cy="228304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0C7F781-0E48-4FC0-85CC-BA5B9B96AB06}"/>
                </a:ext>
              </a:extLst>
            </p:cNvPr>
            <p:cNvSpPr/>
            <p:nvPr/>
          </p:nvSpPr>
          <p:spPr>
            <a:xfrm>
              <a:off x="8265772" y="1206560"/>
              <a:ext cx="3432630" cy="1102674"/>
            </a:xfrm>
            <a:prstGeom prst="rect">
              <a:avLst/>
            </a:prstGeom>
          </p:spPr>
          <p:txBody>
            <a:bodyPr wrap="square">
              <a:spAutoFit/>
            </a:bodyPr>
            <a:lstStyle/>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Unified Business logic for KPIs – single source of truth</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Visibility and access to KPIs for widespread use across enterprise</a:t>
              </a:r>
            </a:p>
          </p:txBody>
        </p:sp>
        <p:sp>
          <p:nvSpPr>
            <p:cNvPr id="13" name="Rectangle 12">
              <a:extLst>
                <a:ext uri="{FF2B5EF4-FFF2-40B4-BE49-F238E27FC236}">
                  <a16:creationId xmlns:a16="http://schemas.microsoft.com/office/drawing/2014/main" id="{04CCE7CD-E9A0-4997-89C0-195B9FBE07B6}"/>
                </a:ext>
              </a:extLst>
            </p:cNvPr>
            <p:cNvSpPr/>
            <p:nvPr/>
          </p:nvSpPr>
          <p:spPr>
            <a:xfrm>
              <a:off x="8224734" y="868006"/>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Business Benefit</a:t>
              </a:r>
            </a:p>
          </p:txBody>
        </p:sp>
      </p:grpSp>
      <p:grpSp>
        <p:nvGrpSpPr>
          <p:cNvPr id="14" name="Group 13">
            <a:extLst>
              <a:ext uri="{FF2B5EF4-FFF2-40B4-BE49-F238E27FC236}">
                <a16:creationId xmlns:a16="http://schemas.microsoft.com/office/drawing/2014/main" id="{89A94BC9-0CB1-4E83-BAEF-0B4CA2FCA0B5}"/>
              </a:ext>
            </a:extLst>
          </p:cNvPr>
          <p:cNvGrpSpPr/>
          <p:nvPr/>
        </p:nvGrpSpPr>
        <p:grpSpPr>
          <a:xfrm>
            <a:off x="153495" y="651205"/>
            <a:ext cx="3608942" cy="2051103"/>
            <a:chOff x="198209" y="868006"/>
            <a:chExt cx="3608942" cy="2288435"/>
          </a:xfrm>
        </p:grpSpPr>
        <p:sp>
          <p:nvSpPr>
            <p:cNvPr id="15" name="Rectangle 14">
              <a:extLst>
                <a:ext uri="{FF2B5EF4-FFF2-40B4-BE49-F238E27FC236}">
                  <a16:creationId xmlns:a16="http://schemas.microsoft.com/office/drawing/2014/main" id="{E7DED855-93FB-4B3C-AD54-013DB38D5914}"/>
                </a:ext>
              </a:extLst>
            </p:cNvPr>
            <p:cNvSpPr/>
            <p:nvPr/>
          </p:nvSpPr>
          <p:spPr>
            <a:xfrm>
              <a:off x="205334" y="873392"/>
              <a:ext cx="3584448" cy="228304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4EF0685-A5D4-496F-9F74-8CFF98B225E4}"/>
                </a:ext>
              </a:extLst>
            </p:cNvPr>
            <p:cNvSpPr/>
            <p:nvPr/>
          </p:nvSpPr>
          <p:spPr>
            <a:xfrm>
              <a:off x="198209" y="868006"/>
              <a:ext cx="3584448"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Business Problem / Challenge</a:t>
              </a:r>
            </a:p>
          </p:txBody>
        </p:sp>
        <p:sp>
          <p:nvSpPr>
            <p:cNvPr id="17" name="Rectangle 16">
              <a:extLst>
                <a:ext uri="{FF2B5EF4-FFF2-40B4-BE49-F238E27FC236}">
                  <a16:creationId xmlns:a16="http://schemas.microsoft.com/office/drawing/2014/main" id="{CDD3161E-19F0-45A0-B0A7-6D606EBF7871}"/>
                </a:ext>
              </a:extLst>
            </p:cNvPr>
            <p:cNvSpPr/>
            <p:nvPr/>
          </p:nvSpPr>
          <p:spPr>
            <a:xfrm>
              <a:off x="276261" y="1207650"/>
              <a:ext cx="3530890" cy="1361206"/>
            </a:xfrm>
            <a:prstGeom prst="rect">
              <a:avLst/>
            </a:prstGeom>
          </p:spPr>
          <p:txBody>
            <a:bodyPr wrap="square">
              <a:spAutoFit/>
            </a:bodyPr>
            <a:lstStyle/>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Client ecosystem had multiple third party tools to compute KPIs </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Third party solutions / software was expensive to maintain (1010 data, SAP BO)</a:t>
              </a:r>
            </a:p>
          </p:txBody>
        </p:sp>
      </p:grpSp>
      <p:pic>
        <p:nvPicPr>
          <p:cNvPr id="35" name="Picture 34" descr="A screenshot of a cell phone&#10;&#10;Description automatically generated">
            <a:extLst>
              <a:ext uri="{FF2B5EF4-FFF2-40B4-BE49-F238E27FC236}">
                <a16:creationId xmlns:a16="http://schemas.microsoft.com/office/drawing/2014/main" id="{69E2B397-17F2-F346-9472-75671E4F6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494" y="3007359"/>
            <a:ext cx="8703467" cy="3604931"/>
          </a:xfrm>
          <a:prstGeom prst="rect">
            <a:avLst/>
          </a:prstGeom>
        </p:spPr>
      </p:pic>
      <p:sp>
        <p:nvSpPr>
          <p:cNvPr id="36" name="TextBox 35">
            <a:hlinkClick r:id="rId4" action="ppaction://hlinksldjump"/>
            <a:extLst>
              <a:ext uri="{FF2B5EF4-FFF2-40B4-BE49-F238E27FC236}">
                <a16:creationId xmlns:a16="http://schemas.microsoft.com/office/drawing/2014/main" id="{1F61123E-8E8F-0640-B909-DC3C7E6CACC1}"/>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758137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C3A0B7-6C84-4269-9138-36C29C7CE1FF}"/>
              </a:ext>
            </a:extLst>
          </p:cNvPr>
          <p:cNvSpPr>
            <a:spLocks noGrp="1"/>
          </p:cNvSpPr>
          <p:nvPr>
            <p:ph type="title"/>
          </p:nvPr>
        </p:nvSpPr>
        <p:spPr>
          <a:xfrm>
            <a:off x="275674" y="58925"/>
            <a:ext cx="11766509" cy="408349"/>
          </a:xfrm>
        </p:spPr>
        <p:txBody>
          <a:bodyPr/>
          <a:lstStyle/>
          <a:p>
            <a:r>
              <a:rPr lang="en-US" dirty="0"/>
              <a:t>Automated Data Quality Monitoring &amp; End to End Operational Visibility</a:t>
            </a:r>
          </a:p>
        </p:txBody>
      </p:sp>
      <p:sp>
        <p:nvSpPr>
          <p:cNvPr id="12" name="Rectangle 11">
            <a:extLst>
              <a:ext uri="{FF2B5EF4-FFF2-40B4-BE49-F238E27FC236}">
                <a16:creationId xmlns:a16="http://schemas.microsoft.com/office/drawing/2014/main" id="{6A361A13-003F-45EC-B2AB-085657F7348F}"/>
              </a:ext>
            </a:extLst>
          </p:cNvPr>
          <p:cNvSpPr/>
          <p:nvPr/>
        </p:nvSpPr>
        <p:spPr>
          <a:xfrm>
            <a:off x="-2738" y="787614"/>
            <a:ext cx="12194738" cy="2444437"/>
          </a:xfrm>
          <a:prstGeom prst="rect">
            <a:avLst/>
          </a:prstGeom>
          <a:solidFill>
            <a:srgbClr val="C7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A16FD85A-6C4B-4EC9-94B5-291C8AD4A230}"/>
              </a:ext>
            </a:extLst>
          </p:cNvPr>
          <p:cNvGrpSpPr/>
          <p:nvPr/>
        </p:nvGrpSpPr>
        <p:grpSpPr>
          <a:xfrm>
            <a:off x="4070076" y="868005"/>
            <a:ext cx="4032412" cy="2288790"/>
            <a:chOff x="4011571" y="868005"/>
            <a:chExt cx="4032412" cy="2288790"/>
          </a:xfrm>
        </p:grpSpPr>
        <p:sp>
          <p:nvSpPr>
            <p:cNvPr id="17" name="Rectangle 16">
              <a:extLst>
                <a:ext uri="{FF2B5EF4-FFF2-40B4-BE49-F238E27FC236}">
                  <a16:creationId xmlns:a16="http://schemas.microsoft.com/office/drawing/2014/main" id="{96B448E7-62EF-4902-82CA-BEF985494993}"/>
                </a:ext>
              </a:extLst>
            </p:cNvPr>
            <p:cNvSpPr/>
            <p:nvPr/>
          </p:nvSpPr>
          <p:spPr>
            <a:xfrm>
              <a:off x="4011571" y="868005"/>
              <a:ext cx="4032412" cy="228879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A2B4A26E-6AC4-4C9F-8DF3-254D2BDA0246}"/>
                </a:ext>
              </a:extLst>
            </p:cNvPr>
            <p:cNvSpPr/>
            <p:nvPr/>
          </p:nvSpPr>
          <p:spPr>
            <a:xfrm>
              <a:off x="4011571" y="1206560"/>
              <a:ext cx="4032412" cy="1884811"/>
            </a:xfrm>
            <a:prstGeom prst="rect">
              <a:avLst/>
            </a:prstGeom>
          </p:spPr>
          <p:txBody>
            <a:bodyPr wrap="square">
              <a:spAutoFit/>
            </a:bodyPr>
            <a:lstStyle/>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Automated data quality monitoring in a dashboard as part of every data ingest process</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Configurable interface – Define own metrics and condition</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Data quality was tracked both at a data size (row count) level and metric level (e.g. sales for transactional dataset)</a:t>
              </a:r>
            </a:p>
          </p:txBody>
        </p:sp>
        <p:sp>
          <p:nvSpPr>
            <p:cNvPr id="19" name="Rectangle 18">
              <a:extLst>
                <a:ext uri="{FF2B5EF4-FFF2-40B4-BE49-F238E27FC236}">
                  <a16:creationId xmlns:a16="http://schemas.microsoft.com/office/drawing/2014/main" id="{133DD118-65EB-4AB3-851F-27B13E5A4783}"/>
                </a:ext>
              </a:extLst>
            </p:cNvPr>
            <p:cNvSpPr/>
            <p:nvPr/>
          </p:nvSpPr>
          <p:spPr>
            <a:xfrm>
              <a:off x="4011571" y="868006"/>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grpSp>
      <p:grpSp>
        <p:nvGrpSpPr>
          <p:cNvPr id="28" name="Group 27">
            <a:extLst>
              <a:ext uri="{FF2B5EF4-FFF2-40B4-BE49-F238E27FC236}">
                <a16:creationId xmlns:a16="http://schemas.microsoft.com/office/drawing/2014/main" id="{6E8AF0FE-4A6C-45CC-B808-C6D998575A11}"/>
              </a:ext>
            </a:extLst>
          </p:cNvPr>
          <p:cNvGrpSpPr/>
          <p:nvPr/>
        </p:nvGrpSpPr>
        <p:grpSpPr>
          <a:xfrm>
            <a:off x="8295074" y="868006"/>
            <a:ext cx="3588722" cy="2288435"/>
            <a:chOff x="8224734" y="868006"/>
            <a:chExt cx="3588722" cy="2288435"/>
          </a:xfrm>
        </p:grpSpPr>
        <p:sp>
          <p:nvSpPr>
            <p:cNvPr id="15" name="Rectangle 14">
              <a:extLst>
                <a:ext uri="{FF2B5EF4-FFF2-40B4-BE49-F238E27FC236}">
                  <a16:creationId xmlns:a16="http://schemas.microsoft.com/office/drawing/2014/main" id="{B8FCD170-ABC8-4A39-AC96-17889AC3626A}"/>
                </a:ext>
              </a:extLst>
            </p:cNvPr>
            <p:cNvSpPr/>
            <p:nvPr/>
          </p:nvSpPr>
          <p:spPr>
            <a:xfrm>
              <a:off x="8229008" y="873392"/>
              <a:ext cx="3584448" cy="228304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51CA625-FB75-4A88-AF15-DFED23D48672}"/>
                </a:ext>
              </a:extLst>
            </p:cNvPr>
            <p:cNvSpPr/>
            <p:nvPr/>
          </p:nvSpPr>
          <p:spPr>
            <a:xfrm>
              <a:off x="8265772" y="1206560"/>
              <a:ext cx="3432630" cy="850682"/>
            </a:xfrm>
            <a:prstGeom prst="rect">
              <a:avLst/>
            </a:prstGeom>
          </p:spPr>
          <p:txBody>
            <a:bodyPr wrap="square">
              <a:spAutoFit/>
            </a:bodyPr>
            <a:lstStyle/>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Pro-actively fix the missing data or data corruption issues as part of the ingest</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Reduce manual intervention </a:t>
              </a:r>
            </a:p>
          </p:txBody>
        </p:sp>
        <p:sp>
          <p:nvSpPr>
            <p:cNvPr id="20" name="Rectangle 19">
              <a:extLst>
                <a:ext uri="{FF2B5EF4-FFF2-40B4-BE49-F238E27FC236}">
                  <a16:creationId xmlns:a16="http://schemas.microsoft.com/office/drawing/2014/main" id="{7A2B3F9A-8666-4FAD-A4F2-C4805E51A599}"/>
                </a:ext>
              </a:extLst>
            </p:cNvPr>
            <p:cNvSpPr/>
            <p:nvPr/>
          </p:nvSpPr>
          <p:spPr>
            <a:xfrm>
              <a:off x="8224734" y="868006"/>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Business Benefit</a:t>
              </a:r>
            </a:p>
          </p:txBody>
        </p:sp>
      </p:grpSp>
      <p:grpSp>
        <p:nvGrpSpPr>
          <p:cNvPr id="27" name="Group 26">
            <a:extLst>
              <a:ext uri="{FF2B5EF4-FFF2-40B4-BE49-F238E27FC236}">
                <a16:creationId xmlns:a16="http://schemas.microsoft.com/office/drawing/2014/main" id="{925F32D3-8AC3-47BE-A39B-50359422917F}"/>
              </a:ext>
            </a:extLst>
          </p:cNvPr>
          <p:cNvGrpSpPr/>
          <p:nvPr/>
        </p:nvGrpSpPr>
        <p:grpSpPr>
          <a:xfrm>
            <a:off x="268549" y="868006"/>
            <a:ext cx="3608942" cy="2288435"/>
            <a:chOff x="198209" y="868006"/>
            <a:chExt cx="3608942" cy="2288435"/>
          </a:xfrm>
        </p:grpSpPr>
        <p:sp>
          <p:nvSpPr>
            <p:cNvPr id="13" name="Rectangle 12">
              <a:extLst>
                <a:ext uri="{FF2B5EF4-FFF2-40B4-BE49-F238E27FC236}">
                  <a16:creationId xmlns:a16="http://schemas.microsoft.com/office/drawing/2014/main" id="{96450BA0-4540-47E5-8544-662612595760}"/>
                </a:ext>
              </a:extLst>
            </p:cNvPr>
            <p:cNvSpPr/>
            <p:nvPr/>
          </p:nvSpPr>
          <p:spPr>
            <a:xfrm>
              <a:off x="205334" y="873392"/>
              <a:ext cx="3584448" cy="2283049"/>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B149EAA-EF9A-4133-B5A2-98DFE6CD568E}"/>
                </a:ext>
              </a:extLst>
            </p:cNvPr>
            <p:cNvSpPr/>
            <p:nvPr/>
          </p:nvSpPr>
          <p:spPr>
            <a:xfrm>
              <a:off x="198209" y="868006"/>
              <a:ext cx="3584448"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Business Problem / Challenge</a:t>
              </a:r>
            </a:p>
          </p:txBody>
        </p:sp>
        <p:sp>
          <p:nvSpPr>
            <p:cNvPr id="21" name="Rectangle 20">
              <a:extLst>
                <a:ext uri="{FF2B5EF4-FFF2-40B4-BE49-F238E27FC236}">
                  <a16:creationId xmlns:a16="http://schemas.microsoft.com/office/drawing/2014/main" id="{2668EAF2-FC0E-449E-ACF1-DAF8DCED695B}"/>
                </a:ext>
              </a:extLst>
            </p:cNvPr>
            <p:cNvSpPr/>
            <p:nvPr/>
          </p:nvSpPr>
          <p:spPr>
            <a:xfrm>
              <a:off x="276261" y="1207650"/>
              <a:ext cx="3530890" cy="1367747"/>
            </a:xfrm>
            <a:prstGeom prst="rect">
              <a:avLst/>
            </a:prstGeom>
          </p:spPr>
          <p:txBody>
            <a:bodyPr wrap="square">
              <a:spAutoFit/>
            </a:bodyPr>
            <a:lstStyle/>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Data integrity issues it undergoes transformation and blending (multiple source of records)</a:t>
              </a:r>
            </a:p>
            <a:p>
              <a:pPr marL="144000" indent="-14400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Gaps in data migration (master data and transactional data)</a:t>
              </a:r>
            </a:p>
          </p:txBody>
        </p:sp>
      </p:grpSp>
      <p:sp>
        <p:nvSpPr>
          <p:cNvPr id="24" name="TextBox 23">
            <a:extLst>
              <a:ext uri="{FF2B5EF4-FFF2-40B4-BE49-F238E27FC236}">
                <a16:creationId xmlns:a16="http://schemas.microsoft.com/office/drawing/2014/main" id="{F0743E0E-5F7C-6842-B5DC-430349C3B879}"/>
              </a:ext>
            </a:extLst>
          </p:cNvPr>
          <p:cNvSpPr txBox="1"/>
          <p:nvPr/>
        </p:nvSpPr>
        <p:spPr>
          <a:xfrm>
            <a:off x="1147013" y="5885720"/>
            <a:ext cx="3155607" cy="369332"/>
          </a:xfrm>
          <a:prstGeom prst="rect">
            <a:avLst/>
          </a:prstGeom>
          <a:solidFill>
            <a:srgbClr val="92D050"/>
          </a:solidFill>
        </p:spPr>
        <p:txBody>
          <a:bodyPr wrap="none" rtlCol="0">
            <a:spAutoFit/>
          </a:bodyPr>
          <a:lstStyle/>
          <a:p>
            <a:r>
              <a:rPr lang="en-US" dirty="0"/>
              <a:t>Published Data Quality for Trust</a:t>
            </a:r>
          </a:p>
        </p:txBody>
      </p:sp>
      <p:sp>
        <p:nvSpPr>
          <p:cNvPr id="25" name="TextBox 24">
            <a:extLst>
              <a:ext uri="{FF2B5EF4-FFF2-40B4-BE49-F238E27FC236}">
                <a16:creationId xmlns:a16="http://schemas.microsoft.com/office/drawing/2014/main" id="{C23DC7F0-5F2A-D844-9240-DE6E5D6B7916}"/>
              </a:ext>
            </a:extLst>
          </p:cNvPr>
          <p:cNvSpPr txBox="1"/>
          <p:nvPr/>
        </p:nvSpPr>
        <p:spPr>
          <a:xfrm>
            <a:off x="6201916" y="5919743"/>
            <a:ext cx="3866892" cy="369332"/>
          </a:xfrm>
          <a:prstGeom prst="rect">
            <a:avLst/>
          </a:prstGeom>
          <a:solidFill>
            <a:srgbClr val="92D050"/>
          </a:solidFill>
        </p:spPr>
        <p:txBody>
          <a:bodyPr wrap="none" rtlCol="0">
            <a:spAutoFit/>
          </a:bodyPr>
          <a:lstStyle/>
          <a:p>
            <a:r>
              <a:rPr lang="en-US" dirty="0"/>
              <a:t>Tracked Utilization for Driving Adoption</a:t>
            </a:r>
          </a:p>
        </p:txBody>
      </p:sp>
      <p:pic>
        <p:nvPicPr>
          <p:cNvPr id="26" name="Picture 25" descr="A screenshot of a cell phone&#10;&#10;Description automatically generated">
            <a:extLst>
              <a:ext uri="{FF2B5EF4-FFF2-40B4-BE49-F238E27FC236}">
                <a16:creationId xmlns:a16="http://schemas.microsoft.com/office/drawing/2014/main" id="{127B8B0E-C208-0641-9E41-F00254445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27" y="3655576"/>
            <a:ext cx="4526811" cy="2049460"/>
          </a:xfrm>
          <a:prstGeom prst="rect">
            <a:avLst/>
          </a:prstGeom>
          <a:ln w="28575">
            <a:solidFill>
              <a:schemeClr val="tx1"/>
            </a:solidFill>
          </a:ln>
        </p:spPr>
      </p:pic>
      <p:pic>
        <p:nvPicPr>
          <p:cNvPr id="32" name="Picture 31">
            <a:extLst>
              <a:ext uri="{FF2B5EF4-FFF2-40B4-BE49-F238E27FC236}">
                <a16:creationId xmlns:a16="http://schemas.microsoft.com/office/drawing/2014/main" id="{027DC336-3DB0-E24F-88D2-E31F46ECD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497" y="3625950"/>
            <a:ext cx="5691299" cy="2084560"/>
          </a:xfrm>
          <a:prstGeom prst="rect">
            <a:avLst/>
          </a:prstGeom>
          <a:ln w="28575">
            <a:solidFill>
              <a:schemeClr val="tx1"/>
            </a:solidFill>
          </a:ln>
        </p:spPr>
      </p:pic>
      <p:sp>
        <p:nvSpPr>
          <p:cNvPr id="33" name="TextBox 32">
            <a:hlinkClick r:id="rId4" action="ppaction://hlinksldjump"/>
            <a:extLst>
              <a:ext uri="{FF2B5EF4-FFF2-40B4-BE49-F238E27FC236}">
                <a16:creationId xmlns:a16="http://schemas.microsoft.com/office/drawing/2014/main" id="{5A5CFEEA-96C9-2E45-AA75-C771A37DC10E}"/>
              </a:ext>
            </a:extLst>
          </p:cNvPr>
          <p:cNvSpPr txBox="1"/>
          <p:nvPr/>
        </p:nvSpPr>
        <p:spPr>
          <a:xfrm>
            <a:off x="9143025" y="6341942"/>
            <a:ext cx="1591590" cy="369332"/>
          </a:xfrm>
          <a:prstGeom prst="rect">
            <a:avLst/>
          </a:prstGeom>
          <a:solidFill>
            <a:schemeClr val="accent1">
              <a:lumMod val="20000"/>
              <a:lumOff val="80000"/>
            </a:schemeClr>
          </a:solidFill>
        </p:spPr>
        <p:txBody>
          <a:bodyPr wrap="none" rtlCol="0">
            <a:spAutoFit/>
          </a:bodyPr>
          <a:lstStyle/>
          <a:p>
            <a:r>
              <a:rPr lang="en-US" dirty="0"/>
              <a:t>Approach Slide</a:t>
            </a:r>
          </a:p>
        </p:txBody>
      </p:sp>
    </p:spTree>
    <p:extLst>
      <p:ext uri="{BB962C8B-B14F-4D97-AF65-F5344CB8AC3E}">
        <p14:creationId xmlns:p14="http://schemas.microsoft.com/office/powerpoint/2010/main" val="3208150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793D58-858A-4A77-8AEC-288742AF4AFB}"/>
              </a:ext>
            </a:extLst>
          </p:cNvPr>
          <p:cNvSpPr>
            <a:spLocks noGrp="1"/>
          </p:cNvSpPr>
          <p:nvPr>
            <p:ph sz="quarter" idx="10"/>
          </p:nvPr>
        </p:nvSpPr>
        <p:spPr>
          <a:xfrm>
            <a:off x="1969477" y="2317955"/>
            <a:ext cx="9087729" cy="914400"/>
          </a:xfrm>
        </p:spPr>
        <p:txBody>
          <a:bodyPr/>
          <a:lstStyle/>
          <a:p>
            <a:r>
              <a:rPr lang="en-US" dirty="0"/>
              <a:t>LatentView’s Case Studies in Advanced Analytics</a:t>
            </a:r>
          </a:p>
        </p:txBody>
      </p:sp>
    </p:spTree>
    <p:extLst>
      <p:ext uri="{BB962C8B-B14F-4D97-AF65-F5344CB8AC3E}">
        <p14:creationId xmlns:p14="http://schemas.microsoft.com/office/powerpoint/2010/main" val="4285594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8712-633F-4FE9-A662-D3EA2102594F}"/>
              </a:ext>
            </a:extLst>
          </p:cNvPr>
          <p:cNvSpPr>
            <a:spLocks noGrp="1"/>
          </p:cNvSpPr>
          <p:nvPr>
            <p:ph type="title"/>
          </p:nvPr>
        </p:nvSpPr>
        <p:spPr/>
        <p:txBody>
          <a:bodyPr/>
          <a:lstStyle/>
          <a:p>
            <a:r>
              <a:rPr lang="en-US" dirty="0"/>
              <a:t>LatentView’s Case Studies in Advanced Analytics</a:t>
            </a:r>
            <a:endParaRPr lang="en-IN" dirty="0"/>
          </a:p>
        </p:txBody>
      </p:sp>
      <p:grpSp>
        <p:nvGrpSpPr>
          <p:cNvPr id="44" name="Group 43">
            <a:extLst>
              <a:ext uri="{FF2B5EF4-FFF2-40B4-BE49-F238E27FC236}">
                <a16:creationId xmlns:a16="http://schemas.microsoft.com/office/drawing/2014/main" id="{D4E1D570-6EF4-4AD5-8417-007250519C42}"/>
              </a:ext>
            </a:extLst>
          </p:cNvPr>
          <p:cNvGrpSpPr/>
          <p:nvPr/>
        </p:nvGrpSpPr>
        <p:grpSpPr>
          <a:xfrm>
            <a:off x="1190860" y="1276666"/>
            <a:ext cx="9535197" cy="4304668"/>
            <a:chOff x="624803" y="1884373"/>
            <a:chExt cx="7890547" cy="3421781"/>
          </a:xfrm>
        </p:grpSpPr>
        <p:grpSp>
          <p:nvGrpSpPr>
            <p:cNvPr id="4" name="Group 3">
              <a:extLst>
                <a:ext uri="{FF2B5EF4-FFF2-40B4-BE49-F238E27FC236}">
                  <a16:creationId xmlns:a16="http://schemas.microsoft.com/office/drawing/2014/main" id="{B26D2D2E-D192-4C2E-AE46-616D63D67EC8}"/>
                </a:ext>
              </a:extLst>
            </p:cNvPr>
            <p:cNvGrpSpPr/>
            <p:nvPr/>
          </p:nvGrpSpPr>
          <p:grpSpPr>
            <a:xfrm>
              <a:off x="4760456" y="1884373"/>
              <a:ext cx="1687068" cy="3421781"/>
              <a:chOff x="6347275" y="1369496"/>
              <a:chExt cx="2249424" cy="4562375"/>
            </a:xfrm>
          </p:grpSpPr>
          <p:sp>
            <p:nvSpPr>
              <p:cNvPr id="5" name="Freeform: Shape 4">
                <a:extLst>
                  <a:ext uri="{FF2B5EF4-FFF2-40B4-BE49-F238E27FC236}">
                    <a16:creationId xmlns:a16="http://schemas.microsoft.com/office/drawing/2014/main" id="{C3F2A2FF-D091-4C5D-A729-8CC0FC4196F4}"/>
                  </a:ext>
                </a:extLst>
              </p:cNvPr>
              <p:cNvSpPr/>
              <p:nvPr/>
            </p:nvSpPr>
            <p:spPr>
              <a:xfrm>
                <a:off x="6663279" y="3562032"/>
                <a:ext cx="1248944" cy="2053637"/>
              </a:xfrm>
              <a:custGeom>
                <a:avLst/>
                <a:gdLst>
                  <a:gd name="connsiteX0" fmla="*/ 133544 w 1248944"/>
                  <a:gd name="connsiteY0" fmla="*/ 0 h 2053637"/>
                  <a:gd name="connsiteX1" fmla="*/ 1248944 w 1248944"/>
                  <a:gd name="connsiteY1" fmla="*/ 1984184 h 2053637"/>
                  <a:gd name="connsiteX2" fmla="*/ 44522 w 1248944"/>
                  <a:gd name="connsiteY2" fmla="*/ 2052988 h 2053637"/>
                  <a:gd name="connsiteX3" fmla="*/ 33168 w 1248944"/>
                  <a:gd name="connsiteY3" fmla="*/ 2053637 h 2053637"/>
                  <a:gd name="connsiteX4" fmla="*/ 9521 w 1248944"/>
                  <a:gd name="connsiteY4" fmla="*/ 2043842 h 2053637"/>
                  <a:gd name="connsiteX5" fmla="*/ 0 w 1248944"/>
                  <a:gd name="connsiteY5" fmla="*/ 2020855 h 2053637"/>
                  <a:gd name="connsiteX6" fmla="*/ 873 w 1248944"/>
                  <a:gd name="connsiteY6" fmla="*/ 2007640 h 205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944" h="2053637">
                    <a:moveTo>
                      <a:pt x="133544" y="0"/>
                    </a:moveTo>
                    <a:lnTo>
                      <a:pt x="1248944" y="1984184"/>
                    </a:lnTo>
                    <a:lnTo>
                      <a:pt x="44522" y="2052988"/>
                    </a:lnTo>
                    <a:lnTo>
                      <a:pt x="33168" y="2053637"/>
                    </a:lnTo>
                    <a:lnTo>
                      <a:pt x="9521" y="2043842"/>
                    </a:lnTo>
                    <a:lnTo>
                      <a:pt x="0" y="2020855"/>
                    </a:lnTo>
                    <a:lnTo>
                      <a:pt x="873" y="2007640"/>
                    </a:lnTo>
                    <a:close/>
                  </a:path>
                </a:pathLst>
              </a:custGeom>
              <a:solidFill>
                <a:schemeClr val="accent2"/>
              </a:solidFill>
              <a:ln>
                <a:noFill/>
              </a:ln>
              <a:effectLst>
                <a:outerShdw blurRad="63500" dist="520700" dir="8100000" algn="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6" name="Freeform: Shape 5">
                <a:extLst>
                  <a:ext uri="{FF2B5EF4-FFF2-40B4-BE49-F238E27FC236}">
                    <a16:creationId xmlns:a16="http://schemas.microsoft.com/office/drawing/2014/main" id="{0F0B7DAB-987F-4F2E-907A-910BC00D39C3}"/>
                  </a:ext>
                </a:extLst>
              </p:cNvPr>
              <p:cNvSpPr/>
              <p:nvPr/>
            </p:nvSpPr>
            <p:spPr>
              <a:xfrm>
                <a:off x="6396100" y="4982734"/>
                <a:ext cx="1333189" cy="911654"/>
              </a:xfrm>
              <a:custGeom>
                <a:avLst/>
                <a:gdLst>
                  <a:gd name="connsiteX0" fmla="*/ 0 w 1333189"/>
                  <a:gd name="connsiteY0" fmla="*/ 0 h 911654"/>
                  <a:gd name="connsiteX1" fmla="*/ 1333189 w 1333189"/>
                  <a:gd name="connsiteY1" fmla="*/ 0 h 911654"/>
                  <a:gd name="connsiteX2" fmla="*/ 1333189 w 1333189"/>
                  <a:gd name="connsiteY2" fmla="*/ 911654 h 911654"/>
                  <a:gd name="connsiteX3" fmla="*/ 1086117 w 1333189"/>
                  <a:gd name="connsiteY3" fmla="*/ 911402 h 911654"/>
                  <a:gd name="connsiteX4" fmla="*/ 131110 w 1333189"/>
                  <a:gd name="connsiteY4" fmla="*/ 755417 h 911654"/>
                  <a:gd name="connsiteX5" fmla="*/ 1940 w 1333189"/>
                  <a:gd name="connsiteY5" fmla="*/ 57392 h 9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189" h="911654">
                    <a:moveTo>
                      <a:pt x="0" y="0"/>
                    </a:moveTo>
                    <a:lnTo>
                      <a:pt x="1333189" y="0"/>
                    </a:lnTo>
                    <a:lnTo>
                      <a:pt x="1333189" y="911654"/>
                    </a:lnTo>
                    <a:lnTo>
                      <a:pt x="1086117" y="911402"/>
                    </a:lnTo>
                    <a:cubicBezTo>
                      <a:pt x="746349" y="890363"/>
                      <a:pt x="637565" y="893137"/>
                      <a:pt x="131110" y="755417"/>
                    </a:cubicBezTo>
                    <a:cubicBezTo>
                      <a:pt x="90864" y="573107"/>
                      <a:pt x="19625" y="332455"/>
                      <a:pt x="1940" y="57392"/>
                    </a:cubicBezTo>
                    <a:close/>
                  </a:path>
                </a:pathLst>
              </a:custGeom>
              <a:solidFill>
                <a:schemeClr val="bg1"/>
              </a:solidFill>
              <a:ln>
                <a:noFill/>
              </a:ln>
              <a:effectLst>
                <a:outerShdw blurRad="190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7" name="Rectangle 3">
                <a:extLst>
                  <a:ext uri="{FF2B5EF4-FFF2-40B4-BE49-F238E27FC236}">
                    <a16:creationId xmlns:a16="http://schemas.microsoft.com/office/drawing/2014/main" id="{EF9532FB-9ECF-4347-B849-4A6D8AE392CE}"/>
                  </a:ext>
                </a:extLst>
              </p:cNvPr>
              <p:cNvSpPr/>
              <p:nvPr/>
            </p:nvSpPr>
            <p:spPr>
              <a:xfrm>
                <a:off x="6351757" y="1369496"/>
                <a:ext cx="2244942" cy="4562375"/>
              </a:xfrm>
              <a:custGeom>
                <a:avLst/>
                <a:gdLst>
                  <a:gd name="connsiteX0" fmla="*/ 0 w 2242687"/>
                  <a:gd name="connsiteY0" fmla="*/ 0 h 4562375"/>
                  <a:gd name="connsiteX1" fmla="*/ 2242687 w 2242687"/>
                  <a:gd name="connsiteY1" fmla="*/ 0 h 4562375"/>
                  <a:gd name="connsiteX2" fmla="*/ 2242687 w 2242687"/>
                  <a:gd name="connsiteY2" fmla="*/ 4562375 h 4562375"/>
                  <a:gd name="connsiteX3" fmla="*/ 0 w 2242687"/>
                  <a:gd name="connsiteY3" fmla="*/ 4562375 h 4562375"/>
                  <a:gd name="connsiteX4" fmla="*/ 0 w 2242687"/>
                  <a:gd name="connsiteY4" fmla="*/ 0 h 4562375"/>
                  <a:gd name="connsiteX0" fmla="*/ 2255 w 2244942"/>
                  <a:gd name="connsiteY0" fmla="*/ 0 h 4562375"/>
                  <a:gd name="connsiteX1" fmla="*/ 2244942 w 2244942"/>
                  <a:gd name="connsiteY1" fmla="*/ 0 h 4562375"/>
                  <a:gd name="connsiteX2" fmla="*/ 2244942 w 2244942"/>
                  <a:gd name="connsiteY2" fmla="*/ 4562375 h 4562375"/>
                  <a:gd name="connsiteX3" fmla="*/ 2255 w 2244942"/>
                  <a:gd name="connsiteY3" fmla="*/ 4562375 h 4562375"/>
                  <a:gd name="connsiteX4" fmla="*/ 0 w 2244942"/>
                  <a:gd name="connsiteY4" fmla="*/ 3587266 h 4562375"/>
                  <a:gd name="connsiteX5" fmla="*/ 2255 w 2244942"/>
                  <a:gd name="connsiteY5"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2255 w 2244942"/>
                  <a:gd name="connsiteY4" fmla="*/ 4562375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942" h="4562375">
                    <a:moveTo>
                      <a:pt x="2255" y="0"/>
                    </a:moveTo>
                    <a:lnTo>
                      <a:pt x="2244942" y="0"/>
                    </a:lnTo>
                    <a:lnTo>
                      <a:pt x="2244942" y="4562375"/>
                    </a:lnTo>
                    <a:lnTo>
                      <a:pt x="1088231" y="4561197"/>
                    </a:lnTo>
                    <a:cubicBezTo>
                      <a:pt x="748463" y="4540158"/>
                      <a:pt x="639679" y="4542932"/>
                      <a:pt x="133224" y="4405212"/>
                    </a:cubicBezTo>
                    <a:cubicBezTo>
                      <a:pt x="87228" y="4196857"/>
                      <a:pt x="752" y="3912302"/>
                      <a:pt x="0" y="3587266"/>
                    </a:cubicBezTo>
                    <a:cubicBezTo>
                      <a:pt x="752" y="2391511"/>
                      <a:pt x="1503" y="1195755"/>
                      <a:pt x="22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8" name="Freeform: Shape 7">
                <a:extLst>
                  <a:ext uri="{FF2B5EF4-FFF2-40B4-BE49-F238E27FC236}">
                    <a16:creationId xmlns:a16="http://schemas.microsoft.com/office/drawing/2014/main" id="{0B313F01-9D5D-41AC-9802-C219DF265796}"/>
                  </a:ext>
                </a:extLst>
              </p:cNvPr>
              <p:cNvSpPr/>
              <p:nvPr/>
            </p:nvSpPr>
            <p:spPr>
              <a:xfrm>
                <a:off x="6347275" y="1369496"/>
                <a:ext cx="2249424" cy="86849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03</a:t>
                </a:r>
              </a:p>
            </p:txBody>
          </p:sp>
          <p:sp>
            <p:nvSpPr>
              <p:cNvPr id="9" name="Freeform: Shape 8">
                <a:extLst>
                  <a:ext uri="{FF2B5EF4-FFF2-40B4-BE49-F238E27FC236}">
                    <a16:creationId xmlns:a16="http://schemas.microsoft.com/office/drawing/2014/main" id="{ED5EEF9D-39B5-4509-AA0F-C4B68C0B2155}"/>
                  </a:ext>
                </a:extLst>
              </p:cNvPr>
              <p:cNvSpPr/>
              <p:nvPr/>
            </p:nvSpPr>
            <p:spPr>
              <a:xfrm>
                <a:off x="6347275" y="2237991"/>
                <a:ext cx="2249424" cy="23526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2" name="TextBox 11">
                <a:hlinkClick r:id="rId2" action="ppaction://hlinksldjump"/>
                <a:extLst>
                  <a:ext uri="{FF2B5EF4-FFF2-40B4-BE49-F238E27FC236}">
                    <a16:creationId xmlns:a16="http://schemas.microsoft.com/office/drawing/2014/main" id="{7BE3E7AF-1B85-4354-8485-7F9C6E0DD1BA}"/>
                  </a:ext>
                </a:extLst>
              </p:cNvPr>
              <p:cNvSpPr txBox="1"/>
              <p:nvPr/>
            </p:nvSpPr>
            <p:spPr>
              <a:xfrm>
                <a:off x="6453446" y="2230787"/>
                <a:ext cx="1974825" cy="619784"/>
              </a:xfrm>
              <a:prstGeom prst="rect">
                <a:avLst/>
              </a:prstGeom>
              <a:noFill/>
            </p:spPr>
            <p:txBody>
              <a:bodyPr wrap="square" lIns="0" rIns="0" rtlCol="0" anchor="b">
                <a:spAutoFit/>
              </a:bodyPr>
              <a:lstStyle/>
              <a:p>
                <a:pPr algn="ctr"/>
                <a:r>
                  <a:rPr lang="en-US" sz="1600" b="1" dirty="0">
                    <a:solidFill>
                      <a:schemeClr val="bg1"/>
                    </a:solidFill>
                  </a:rPr>
                  <a:t>Customer Segmentation, Churn </a:t>
                </a:r>
              </a:p>
            </p:txBody>
          </p:sp>
          <p:pic>
            <p:nvPicPr>
              <p:cNvPr id="11" name="Graphic 10" descr="Users">
                <a:extLst>
                  <a:ext uri="{FF2B5EF4-FFF2-40B4-BE49-F238E27FC236}">
                    <a16:creationId xmlns:a16="http://schemas.microsoft.com/office/drawing/2014/main" id="{791DB393-CBF2-4340-8B6E-8FBE429C8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4786" y="4782400"/>
                <a:ext cx="914400" cy="914400"/>
              </a:xfrm>
              <a:prstGeom prst="rect">
                <a:avLst/>
              </a:prstGeom>
            </p:spPr>
          </p:pic>
        </p:grpSp>
        <p:grpSp>
          <p:nvGrpSpPr>
            <p:cNvPr id="14" name="Group 13">
              <a:extLst>
                <a:ext uri="{FF2B5EF4-FFF2-40B4-BE49-F238E27FC236}">
                  <a16:creationId xmlns:a16="http://schemas.microsoft.com/office/drawing/2014/main" id="{9836D5EF-B7CE-403D-B669-465541BBDF23}"/>
                </a:ext>
              </a:extLst>
            </p:cNvPr>
            <p:cNvGrpSpPr/>
            <p:nvPr/>
          </p:nvGrpSpPr>
          <p:grpSpPr>
            <a:xfrm>
              <a:off x="6828282" y="1884373"/>
              <a:ext cx="1687068" cy="3421781"/>
              <a:chOff x="9104376" y="1369496"/>
              <a:chExt cx="2249424" cy="4562375"/>
            </a:xfrm>
          </p:grpSpPr>
          <p:sp>
            <p:nvSpPr>
              <p:cNvPr id="15" name="Freeform: Shape 14">
                <a:extLst>
                  <a:ext uri="{FF2B5EF4-FFF2-40B4-BE49-F238E27FC236}">
                    <a16:creationId xmlns:a16="http://schemas.microsoft.com/office/drawing/2014/main" id="{C681C257-17D3-4855-9B72-C871558EAFE9}"/>
                  </a:ext>
                </a:extLst>
              </p:cNvPr>
              <p:cNvSpPr/>
              <p:nvPr/>
            </p:nvSpPr>
            <p:spPr>
              <a:xfrm>
                <a:off x="9420380" y="3562032"/>
                <a:ext cx="1248944" cy="2053637"/>
              </a:xfrm>
              <a:custGeom>
                <a:avLst/>
                <a:gdLst>
                  <a:gd name="connsiteX0" fmla="*/ 133544 w 1248944"/>
                  <a:gd name="connsiteY0" fmla="*/ 0 h 2053637"/>
                  <a:gd name="connsiteX1" fmla="*/ 1248944 w 1248944"/>
                  <a:gd name="connsiteY1" fmla="*/ 1984184 h 2053637"/>
                  <a:gd name="connsiteX2" fmla="*/ 44522 w 1248944"/>
                  <a:gd name="connsiteY2" fmla="*/ 2052988 h 2053637"/>
                  <a:gd name="connsiteX3" fmla="*/ 33168 w 1248944"/>
                  <a:gd name="connsiteY3" fmla="*/ 2053637 h 2053637"/>
                  <a:gd name="connsiteX4" fmla="*/ 9521 w 1248944"/>
                  <a:gd name="connsiteY4" fmla="*/ 2043842 h 2053637"/>
                  <a:gd name="connsiteX5" fmla="*/ 0 w 1248944"/>
                  <a:gd name="connsiteY5" fmla="*/ 2020855 h 2053637"/>
                  <a:gd name="connsiteX6" fmla="*/ 873 w 1248944"/>
                  <a:gd name="connsiteY6" fmla="*/ 2007640 h 205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944" h="2053637">
                    <a:moveTo>
                      <a:pt x="133544" y="0"/>
                    </a:moveTo>
                    <a:lnTo>
                      <a:pt x="1248944" y="1984184"/>
                    </a:lnTo>
                    <a:lnTo>
                      <a:pt x="44522" y="2052988"/>
                    </a:lnTo>
                    <a:lnTo>
                      <a:pt x="33168" y="2053637"/>
                    </a:lnTo>
                    <a:lnTo>
                      <a:pt x="9521" y="2043842"/>
                    </a:lnTo>
                    <a:lnTo>
                      <a:pt x="0" y="2020855"/>
                    </a:lnTo>
                    <a:lnTo>
                      <a:pt x="873" y="2007640"/>
                    </a:lnTo>
                    <a:close/>
                  </a:path>
                </a:pathLst>
              </a:custGeom>
              <a:solidFill>
                <a:schemeClr val="accent2"/>
              </a:solidFill>
              <a:ln>
                <a:noFill/>
              </a:ln>
              <a:effectLst>
                <a:outerShdw blurRad="63500" dist="520700" dir="8100000" algn="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Freeform: Shape 15">
                <a:extLst>
                  <a:ext uri="{FF2B5EF4-FFF2-40B4-BE49-F238E27FC236}">
                    <a16:creationId xmlns:a16="http://schemas.microsoft.com/office/drawing/2014/main" id="{D46B1954-AC93-472D-8993-DB00381EB6BA}"/>
                  </a:ext>
                </a:extLst>
              </p:cNvPr>
              <p:cNvSpPr/>
              <p:nvPr/>
            </p:nvSpPr>
            <p:spPr>
              <a:xfrm>
                <a:off x="9153201" y="4982734"/>
                <a:ext cx="1333189" cy="911654"/>
              </a:xfrm>
              <a:custGeom>
                <a:avLst/>
                <a:gdLst>
                  <a:gd name="connsiteX0" fmla="*/ 0 w 1333189"/>
                  <a:gd name="connsiteY0" fmla="*/ 0 h 911654"/>
                  <a:gd name="connsiteX1" fmla="*/ 1333189 w 1333189"/>
                  <a:gd name="connsiteY1" fmla="*/ 0 h 911654"/>
                  <a:gd name="connsiteX2" fmla="*/ 1333189 w 1333189"/>
                  <a:gd name="connsiteY2" fmla="*/ 911654 h 911654"/>
                  <a:gd name="connsiteX3" fmla="*/ 1086117 w 1333189"/>
                  <a:gd name="connsiteY3" fmla="*/ 911402 h 911654"/>
                  <a:gd name="connsiteX4" fmla="*/ 131110 w 1333189"/>
                  <a:gd name="connsiteY4" fmla="*/ 755417 h 911654"/>
                  <a:gd name="connsiteX5" fmla="*/ 1940 w 1333189"/>
                  <a:gd name="connsiteY5" fmla="*/ 57392 h 9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189" h="911654">
                    <a:moveTo>
                      <a:pt x="0" y="0"/>
                    </a:moveTo>
                    <a:lnTo>
                      <a:pt x="1333189" y="0"/>
                    </a:lnTo>
                    <a:lnTo>
                      <a:pt x="1333189" y="911654"/>
                    </a:lnTo>
                    <a:lnTo>
                      <a:pt x="1086117" y="911402"/>
                    </a:lnTo>
                    <a:cubicBezTo>
                      <a:pt x="746349" y="890363"/>
                      <a:pt x="637565" y="893137"/>
                      <a:pt x="131110" y="755417"/>
                    </a:cubicBezTo>
                    <a:cubicBezTo>
                      <a:pt x="90864" y="573107"/>
                      <a:pt x="19625" y="332455"/>
                      <a:pt x="1940" y="57392"/>
                    </a:cubicBezTo>
                    <a:close/>
                  </a:path>
                </a:pathLst>
              </a:custGeom>
              <a:solidFill>
                <a:schemeClr val="bg1"/>
              </a:solidFill>
              <a:ln>
                <a:noFill/>
              </a:ln>
              <a:effectLst>
                <a:outerShdw blurRad="190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Rectangle 3">
                <a:extLst>
                  <a:ext uri="{FF2B5EF4-FFF2-40B4-BE49-F238E27FC236}">
                    <a16:creationId xmlns:a16="http://schemas.microsoft.com/office/drawing/2014/main" id="{0AE3ADC9-4154-4CF4-BE68-27752A3D1EE7}"/>
                  </a:ext>
                </a:extLst>
              </p:cNvPr>
              <p:cNvSpPr/>
              <p:nvPr/>
            </p:nvSpPr>
            <p:spPr>
              <a:xfrm>
                <a:off x="9108858" y="1369496"/>
                <a:ext cx="2244942" cy="4562375"/>
              </a:xfrm>
              <a:custGeom>
                <a:avLst/>
                <a:gdLst>
                  <a:gd name="connsiteX0" fmla="*/ 0 w 2242687"/>
                  <a:gd name="connsiteY0" fmla="*/ 0 h 4562375"/>
                  <a:gd name="connsiteX1" fmla="*/ 2242687 w 2242687"/>
                  <a:gd name="connsiteY1" fmla="*/ 0 h 4562375"/>
                  <a:gd name="connsiteX2" fmla="*/ 2242687 w 2242687"/>
                  <a:gd name="connsiteY2" fmla="*/ 4562375 h 4562375"/>
                  <a:gd name="connsiteX3" fmla="*/ 0 w 2242687"/>
                  <a:gd name="connsiteY3" fmla="*/ 4562375 h 4562375"/>
                  <a:gd name="connsiteX4" fmla="*/ 0 w 2242687"/>
                  <a:gd name="connsiteY4" fmla="*/ 0 h 4562375"/>
                  <a:gd name="connsiteX0" fmla="*/ 2255 w 2244942"/>
                  <a:gd name="connsiteY0" fmla="*/ 0 h 4562375"/>
                  <a:gd name="connsiteX1" fmla="*/ 2244942 w 2244942"/>
                  <a:gd name="connsiteY1" fmla="*/ 0 h 4562375"/>
                  <a:gd name="connsiteX2" fmla="*/ 2244942 w 2244942"/>
                  <a:gd name="connsiteY2" fmla="*/ 4562375 h 4562375"/>
                  <a:gd name="connsiteX3" fmla="*/ 2255 w 2244942"/>
                  <a:gd name="connsiteY3" fmla="*/ 4562375 h 4562375"/>
                  <a:gd name="connsiteX4" fmla="*/ 0 w 2244942"/>
                  <a:gd name="connsiteY4" fmla="*/ 3587266 h 4562375"/>
                  <a:gd name="connsiteX5" fmla="*/ 2255 w 2244942"/>
                  <a:gd name="connsiteY5"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2255 w 2244942"/>
                  <a:gd name="connsiteY4" fmla="*/ 4562375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942" h="4562375">
                    <a:moveTo>
                      <a:pt x="2255" y="0"/>
                    </a:moveTo>
                    <a:lnTo>
                      <a:pt x="2244942" y="0"/>
                    </a:lnTo>
                    <a:lnTo>
                      <a:pt x="2244942" y="4562375"/>
                    </a:lnTo>
                    <a:lnTo>
                      <a:pt x="1088231" y="4561197"/>
                    </a:lnTo>
                    <a:cubicBezTo>
                      <a:pt x="748463" y="4540158"/>
                      <a:pt x="639679" y="4542932"/>
                      <a:pt x="133224" y="4405212"/>
                    </a:cubicBezTo>
                    <a:cubicBezTo>
                      <a:pt x="87228" y="4196857"/>
                      <a:pt x="752" y="3912302"/>
                      <a:pt x="0" y="3587266"/>
                    </a:cubicBezTo>
                    <a:cubicBezTo>
                      <a:pt x="752" y="2391511"/>
                      <a:pt x="1503" y="1195755"/>
                      <a:pt x="22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8" name="Freeform: Shape 17">
                <a:extLst>
                  <a:ext uri="{FF2B5EF4-FFF2-40B4-BE49-F238E27FC236}">
                    <a16:creationId xmlns:a16="http://schemas.microsoft.com/office/drawing/2014/main" id="{F69A3AA9-34FE-4FD3-B04E-B484EA7E5F47}"/>
                  </a:ext>
                </a:extLst>
              </p:cNvPr>
              <p:cNvSpPr/>
              <p:nvPr/>
            </p:nvSpPr>
            <p:spPr>
              <a:xfrm>
                <a:off x="9104376" y="1369496"/>
                <a:ext cx="2249424" cy="86849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04</a:t>
                </a:r>
              </a:p>
            </p:txBody>
          </p:sp>
          <p:sp>
            <p:nvSpPr>
              <p:cNvPr id="19" name="Freeform: Shape 18">
                <a:extLst>
                  <a:ext uri="{FF2B5EF4-FFF2-40B4-BE49-F238E27FC236}">
                    <a16:creationId xmlns:a16="http://schemas.microsoft.com/office/drawing/2014/main" id="{4DEBC292-B2ED-40CC-9C9A-448823059D16}"/>
                  </a:ext>
                </a:extLst>
              </p:cNvPr>
              <p:cNvSpPr/>
              <p:nvPr/>
            </p:nvSpPr>
            <p:spPr>
              <a:xfrm>
                <a:off x="9104376" y="2237991"/>
                <a:ext cx="2249424" cy="23526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TextBox 21">
                <a:hlinkClick r:id="rId5" action="ppaction://hlinksldjump"/>
                <a:extLst>
                  <a:ext uri="{FF2B5EF4-FFF2-40B4-BE49-F238E27FC236}">
                    <a16:creationId xmlns:a16="http://schemas.microsoft.com/office/drawing/2014/main" id="{0C80BB3D-FBE6-43DD-827E-DC49C0155379}"/>
                  </a:ext>
                </a:extLst>
              </p:cNvPr>
              <p:cNvSpPr txBox="1"/>
              <p:nvPr/>
            </p:nvSpPr>
            <p:spPr>
              <a:xfrm>
                <a:off x="9365252" y="2288808"/>
                <a:ext cx="1727673" cy="619784"/>
              </a:xfrm>
              <a:prstGeom prst="rect">
                <a:avLst/>
              </a:prstGeom>
              <a:noFill/>
            </p:spPr>
            <p:txBody>
              <a:bodyPr wrap="square" lIns="0" rIns="0" rtlCol="0" anchor="b">
                <a:spAutoFit/>
              </a:bodyPr>
              <a:lstStyle/>
              <a:p>
                <a:pPr algn="ctr"/>
                <a:r>
                  <a:rPr lang="en-US" sz="1600" b="1" dirty="0">
                    <a:solidFill>
                      <a:schemeClr val="bg1"/>
                    </a:solidFill>
                  </a:rPr>
                  <a:t>Risk &amp; Fraud Analytics</a:t>
                </a:r>
              </a:p>
            </p:txBody>
          </p:sp>
          <p:pic>
            <p:nvPicPr>
              <p:cNvPr id="21" name="Graphic 20" descr="Puzzle">
                <a:extLst>
                  <a:ext uri="{FF2B5EF4-FFF2-40B4-BE49-F238E27FC236}">
                    <a16:creationId xmlns:a16="http://schemas.microsoft.com/office/drawing/2014/main" id="{A616E2CF-C3F1-4564-AB6C-ED542B5FC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39169" y="4782400"/>
                <a:ext cx="914400" cy="914400"/>
              </a:xfrm>
              <a:prstGeom prst="rect">
                <a:avLst/>
              </a:prstGeom>
            </p:spPr>
          </p:pic>
        </p:grpSp>
        <p:grpSp>
          <p:nvGrpSpPr>
            <p:cNvPr id="24" name="Group 23">
              <a:extLst>
                <a:ext uri="{FF2B5EF4-FFF2-40B4-BE49-F238E27FC236}">
                  <a16:creationId xmlns:a16="http://schemas.microsoft.com/office/drawing/2014/main" id="{0A7F1FB4-98F1-4D5E-BC90-7091DFDED0B7}"/>
                </a:ext>
              </a:extLst>
            </p:cNvPr>
            <p:cNvGrpSpPr/>
            <p:nvPr/>
          </p:nvGrpSpPr>
          <p:grpSpPr>
            <a:xfrm>
              <a:off x="2692630" y="1884373"/>
              <a:ext cx="1687068" cy="3421781"/>
              <a:chOff x="3590173" y="1369496"/>
              <a:chExt cx="2249424" cy="4562375"/>
            </a:xfrm>
          </p:grpSpPr>
          <p:sp>
            <p:nvSpPr>
              <p:cNvPr id="25" name="Freeform: Shape 24">
                <a:extLst>
                  <a:ext uri="{FF2B5EF4-FFF2-40B4-BE49-F238E27FC236}">
                    <a16:creationId xmlns:a16="http://schemas.microsoft.com/office/drawing/2014/main" id="{8F862274-682B-4958-8BC5-C90505BE101F}"/>
                  </a:ext>
                </a:extLst>
              </p:cNvPr>
              <p:cNvSpPr/>
              <p:nvPr/>
            </p:nvSpPr>
            <p:spPr>
              <a:xfrm>
                <a:off x="3906177" y="3562032"/>
                <a:ext cx="1248944" cy="2053637"/>
              </a:xfrm>
              <a:custGeom>
                <a:avLst/>
                <a:gdLst>
                  <a:gd name="connsiteX0" fmla="*/ 133544 w 1248944"/>
                  <a:gd name="connsiteY0" fmla="*/ 0 h 2053637"/>
                  <a:gd name="connsiteX1" fmla="*/ 1248944 w 1248944"/>
                  <a:gd name="connsiteY1" fmla="*/ 1984184 h 2053637"/>
                  <a:gd name="connsiteX2" fmla="*/ 44522 w 1248944"/>
                  <a:gd name="connsiteY2" fmla="*/ 2052988 h 2053637"/>
                  <a:gd name="connsiteX3" fmla="*/ 33168 w 1248944"/>
                  <a:gd name="connsiteY3" fmla="*/ 2053637 h 2053637"/>
                  <a:gd name="connsiteX4" fmla="*/ 9521 w 1248944"/>
                  <a:gd name="connsiteY4" fmla="*/ 2043842 h 2053637"/>
                  <a:gd name="connsiteX5" fmla="*/ 0 w 1248944"/>
                  <a:gd name="connsiteY5" fmla="*/ 2020855 h 2053637"/>
                  <a:gd name="connsiteX6" fmla="*/ 873 w 1248944"/>
                  <a:gd name="connsiteY6" fmla="*/ 2007640 h 205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944" h="2053637">
                    <a:moveTo>
                      <a:pt x="133544" y="0"/>
                    </a:moveTo>
                    <a:lnTo>
                      <a:pt x="1248944" y="1984184"/>
                    </a:lnTo>
                    <a:lnTo>
                      <a:pt x="44522" y="2052988"/>
                    </a:lnTo>
                    <a:lnTo>
                      <a:pt x="33168" y="2053637"/>
                    </a:lnTo>
                    <a:lnTo>
                      <a:pt x="9521" y="2043842"/>
                    </a:lnTo>
                    <a:lnTo>
                      <a:pt x="0" y="2020855"/>
                    </a:lnTo>
                    <a:lnTo>
                      <a:pt x="873" y="2007640"/>
                    </a:lnTo>
                    <a:close/>
                  </a:path>
                </a:pathLst>
              </a:custGeom>
              <a:solidFill>
                <a:schemeClr val="accent2"/>
              </a:solidFill>
              <a:ln>
                <a:noFill/>
              </a:ln>
              <a:effectLst>
                <a:outerShdw blurRad="63500" dist="520700" dir="8100000" algn="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6" name="Freeform: Shape 25">
                <a:extLst>
                  <a:ext uri="{FF2B5EF4-FFF2-40B4-BE49-F238E27FC236}">
                    <a16:creationId xmlns:a16="http://schemas.microsoft.com/office/drawing/2014/main" id="{37A17592-2F92-4CEA-86F5-CC497D4659DF}"/>
                  </a:ext>
                </a:extLst>
              </p:cNvPr>
              <p:cNvSpPr/>
              <p:nvPr/>
            </p:nvSpPr>
            <p:spPr>
              <a:xfrm>
                <a:off x="3638998" y="4982734"/>
                <a:ext cx="1333189" cy="911654"/>
              </a:xfrm>
              <a:custGeom>
                <a:avLst/>
                <a:gdLst>
                  <a:gd name="connsiteX0" fmla="*/ 0 w 1333189"/>
                  <a:gd name="connsiteY0" fmla="*/ 0 h 911654"/>
                  <a:gd name="connsiteX1" fmla="*/ 1333189 w 1333189"/>
                  <a:gd name="connsiteY1" fmla="*/ 0 h 911654"/>
                  <a:gd name="connsiteX2" fmla="*/ 1333189 w 1333189"/>
                  <a:gd name="connsiteY2" fmla="*/ 911654 h 911654"/>
                  <a:gd name="connsiteX3" fmla="*/ 1086117 w 1333189"/>
                  <a:gd name="connsiteY3" fmla="*/ 911402 h 911654"/>
                  <a:gd name="connsiteX4" fmla="*/ 131110 w 1333189"/>
                  <a:gd name="connsiteY4" fmla="*/ 755417 h 911654"/>
                  <a:gd name="connsiteX5" fmla="*/ 1940 w 1333189"/>
                  <a:gd name="connsiteY5" fmla="*/ 57392 h 9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189" h="911654">
                    <a:moveTo>
                      <a:pt x="0" y="0"/>
                    </a:moveTo>
                    <a:lnTo>
                      <a:pt x="1333189" y="0"/>
                    </a:lnTo>
                    <a:lnTo>
                      <a:pt x="1333189" y="911654"/>
                    </a:lnTo>
                    <a:lnTo>
                      <a:pt x="1086117" y="911402"/>
                    </a:lnTo>
                    <a:cubicBezTo>
                      <a:pt x="746349" y="890363"/>
                      <a:pt x="637565" y="893137"/>
                      <a:pt x="131110" y="755417"/>
                    </a:cubicBezTo>
                    <a:cubicBezTo>
                      <a:pt x="90864" y="573107"/>
                      <a:pt x="19625" y="332455"/>
                      <a:pt x="1940" y="57392"/>
                    </a:cubicBezTo>
                    <a:close/>
                  </a:path>
                </a:pathLst>
              </a:custGeom>
              <a:solidFill>
                <a:schemeClr val="bg1"/>
              </a:solidFill>
              <a:ln>
                <a:noFill/>
              </a:ln>
              <a:effectLst>
                <a:outerShdw blurRad="190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7" name="Rectangle 3">
                <a:extLst>
                  <a:ext uri="{FF2B5EF4-FFF2-40B4-BE49-F238E27FC236}">
                    <a16:creationId xmlns:a16="http://schemas.microsoft.com/office/drawing/2014/main" id="{FEFA6956-74C6-430E-B97B-6A044EBB2676}"/>
                  </a:ext>
                </a:extLst>
              </p:cNvPr>
              <p:cNvSpPr/>
              <p:nvPr/>
            </p:nvSpPr>
            <p:spPr>
              <a:xfrm>
                <a:off x="3594655" y="1369496"/>
                <a:ext cx="2244942" cy="4562375"/>
              </a:xfrm>
              <a:custGeom>
                <a:avLst/>
                <a:gdLst>
                  <a:gd name="connsiteX0" fmla="*/ 0 w 2242687"/>
                  <a:gd name="connsiteY0" fmla="*/ 0 h 4562375"/>
                  <a:gd name="connsiteX1" fmla="*/ 2242687 w 2242687"/>
                  <a:gd name="connsiteY1" fmla="*/ 0 h 4562375"/>
                  <a:gd name="connsiteX2" fmla="*/ 2242687 w 2242687"/>
                  <a:gd name="connsiteY2" fmla="*/ 4562375 h 4562375"/>
                  <a:gd name="connsiteX3" fmla="*/ 0 w 2242687"/>
                  <a:gd name="connsiteY3" fmla="*/ 4562375 h 4562375"/>
                  <a:gd name="connsiteX4" fmla="*/ 0 w 2242687"/>
                  <a:gd name="connsiteY4" fmla="*/ 0 h 4562375"/>
                  <a:gd name="connsiteX0" fmla="*/ 2255 w 2244942"/>
                  <a:gd name="connsiteY0" fmla="*/ 0 h 4562375"/>
                  <a:gd name="connsiteX1" fmla="*/ 2244942 w 2244942"/>
                  <a:gd name="connsiteY1" fmla="*/ 0 h 4562375"/>
                  <a:gd name="connsiteX2" fmla="*/ 2244942 w 2244942"/>
                  <a:gd name="connsiteY2" fmla="*/ 4562375 h 4562375"/>
                  <a:gd name="connsiteX3" fmla="*/ 2255 w 2244942"/>
                  <a:gd name="connsiteY3" fmla="*/ 4562375 h 4562375"/>
                  <a:gd name="connsiteX4" fmla="*/ 0 w 2244942"/>
                  <a:gd name="connsiteY4" fmla="*/ 3587266 h 4562375"/>
                  <a:gd name="connsiteX5" fmla="*/ 2255 w 2244942"/>
                  <a:gd name="connsiteY5"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2255 w 2244942"/>
                  <a:gd name="connsiteY4" fmla="*/ 4562375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942" h="4562375">
                    <a:moveTo>
                      <a:pt x="2255" y="0"/>
                    </a:moveTo>
                    <a:lnTo>
                      <a:pt x="2244942" y="0"/>
                    </a:lnTo>
                    <a:lnTo>
                      <a:pt x="2244942" y="4562375"/>
                    </a:lnTo>
                    <a:lnTo>
                      <a:pt x="1088231" y="4561197"/>
                    </a:lnTo>
                    <a:cubicBezTo>
                      <a:pt x="748463" y="4540158"/>
                      <a:pt x="639679" y="4542932"/>
                      <a:pt x="133224" y="4405212"/>
                    </a:cubicBezTo>
                    <a:cubicBezTo>
                      <a:pt x="87228" y="4196857"/>
                      <a:pt x="752" y="3912302"/>
                      <a:pt x="0" y="3587266"/>
                    </a:cubicBezTo>
                    <a:cubicBezTo>
                      <a:pt x="752" y="2391511"/>
                      <a:pt x="1503" y="1195755"/>
                      <a:pt x="22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reeform: Shape 27">
                <a:extLst>
                  <a:ext uri="{FF2B5EF4-FFF2-40B4-BE49-F238E27FC236}">
                    <a16:creationId xmlns:a16="http://schemas.microsoft.com/office/drawing/2014/main" id="{B50F4956-3BB6-46BF-A21A-D737D47CB811}"/>
                  </a:ext>
                </a:extLst>
              </p:cNvPr>
              <p:cNvSpPr/>
              <p:nvPr/>
            </p:nvSpPr>
            <p:spPr>
              <a:xfrm>
                <a:off x="3590173" y="1369496"/>
                <a:ext cx="2249424" cy="86849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02</a:t>
                </a:r>
              </a:p>
            </p:txBody>
          </p:sp>
          <p:sp>
            <p:nvSpPr>
              <p:cNvPr id="29" name="Freeform: Shape 28">
                <a:extLst>
                  <a:ext uri="{FF2B5EF4-FFF2-40B4-BE49-F238E27FC236}">
                    <a16:creationId xmlns:a16="http://schemas.microsoft.com/office/drawing/2014/main" id="{87EC8E15-97BA-4AAD-807C-2D2360B0310B}"/>
                  </a:ext>
                </a:extLst>
              </p:cNvPr>
              <p:cNvSpPr/>
              <p:nvPr/>
            </p:nvSpPr>
            <p:spPr>
              <a:xfrm>
                <a:off x="3590173" y="2237991"/>
                <a:ext cx="2249424" cy="23526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2" name="TextBox 31">
                <a:hlinkClick r:id="rId8" action="ppaction://hlinksldjump"/>
                <a:extLst>
                  <a:ext uri="{FF2B5EF4-FFF2-40B4-BE49-F238E27FC236}">
                    <a16:creationId xmlns:a16="http://schemas.microsoft.com/office/drawing/2014/main" id="{E0208637-639B-47F4-8EA8-EFC5C34945D3}"/>
                  </a:ext>
                </a:extLst>
              </p:cNvPr>
              <p:cNvSpPr txBox="1"/>
              <p:nvPr/>
            </p:nvSpPr>
            <p:spPr>
              <a:xfrm>
                <a:off x="3716056" y="2241864"/>
                <a:ext cx="1994572" cy="619784"/>
              </a:xfrm>
              <a:prstGeom prst="rect">
                <a:avLst/>
              </a:prstGeom>
              <a:noFill/>
            </p:spPr>
            <p:txBody>
              <a:bodyPr wrap="square" lIns="0" rIns="0" rtlCol="0" anchor="b">
                <a:spAutoFit/>
              </a:bodyPr>
              <a:lstStyle/>
              <a:p>
                <a:pPr algn="ctr"/>
                <a:r>
                  <a:rPr lang="en-US" sz="1600" b="1" dirty="0">
                    <a:solidFill>
                      <a:schemeClr val="bg1"/>
                    </a:solidFill>
                  </a:rPr>
                  <a:t>Propensity/ Lapsation Modeling</a:t>
                </a:r>
              </a:p>
            </p:txBody>
          </p:sp>
          <p:pic>
            <p:nvPicPr>
              <p:cNvPr id="31" name="Graphic 30" descr="Lightbulb">
                <a:extLst>
                  <a:ext uri="{FF2B5EF4-FFF2-40B4-BE49-F238E27FC236}">
                    <a16:creationId xmlns:a16="http://schemas.microsoft.com/office/drawing/2014/main" id="{B87F47E6-E8AB-4280-BBD5-4F863D9EAA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56143" y="4782400"/>
                <a:ext cx="914400" cy="914400"/>
              </a:xfrm>
              <a:prstGeom prst="rect">
                <a:avLst/>
              </a:prstGeom>
            </p:spPr>
          </p:pic>
        </p:grpSp>
        <p:grpSp>
          <p:nvGrpSpPr>
            <p:cNvPr id="34" name="Group 33">
              <a:extLst>
                <a:ext uri="{FF2B5EF4-FFF2-40B4-BE49-F238E27FC236}">
                  <a16:creationId xmlns:a16="http://schemas.microsoft.com/office/drawing/2014/main" id="{2A396712-CEA9-4509-B0C6-65C1F646C036}"/>
                </a:ext>
              </a:extLst>
            </p:cNvPr>
            <p:cNvGrpSpPr/>
            <p:nvPr/>
          </p:nvGrpSpPr>
          <p:grpSpPr>
            <a:xfrm>
              <a:off x="624803" y="1884373"/>
              <a:ext cx="1687068" cy="3421781"/>
              <a:chOff x="833071" y="1369496"/>
              <a:chExt cx="2249424" cy="4562375"/>
            </a:xfrm>
          </p:grpSpPr>
          <p:sp>
            <p:nvSpPr>
              <p:cNvPr id="35" name="Freeform: Shape 34">
                <a:extLst>
                  <a:ext uri="{FF2B5EF4-FFF2-40B4-BE49-F238E27FC236}">
                    <a16:creationId xmlns:a16="http://schemas.microsoft.com/office/drawing/2014/main" id="{756DB6C1-F3DD-426C-9CA1-078770C71C05}"/>
                  </a:ext>
                </a:extLst>
              </p:cNvPr>
              <p:cNvSpPr/>
              <p:nvPr/>
            </p:nvSpPr>
            <p:spPr>
              <a:xfrm>
                <a:off x="1149075" y="3562032"/>
                <a:ext cx="1248944" cy="2053637"/>
              </a:xfrm>
              <a:custGeom>
                <a:avLst/>
                <a:gdLst>
                  <a:gd name="connsiteX0" fmla="*/ 133544 w 1248944"/>
                  <a:gd name="connsiteY0" fmla="*/ 0 h 2053637"/>
                  <a:gd name="connsiteX1" fmla="*/ 1248944 w 1248944"/>
                  <a:gd name="connsiteY1" fmla="*/ 1984184 h 2053637"/>
                  <a:gd name="connsiteX2" fmla="*/ 44522 w 1248944"/>
                  <a:gd name="connsiteY2" fmla="*/ 2052988 h 2053637"/>
                  <a:gd name="connsiteX3" fmla="*/ 33168 w 1248944"/>
                  <a:gd name="connsiteY3" fmla="*/ 2053637 h 2053637"/>
                  <a:gd name="connsiteX4" fmla="*/ 9521 w 1248944"/>
                  <a:gd name="connsiteY4" fmla="*/ 2043842 h 2053637"/>
                  <a:gd name="connsiteX5" fmla="*/ 0 w 1248944"/>
                  <a:gd name="connsiteY5" fmla="*/ 2020855 h 2053637"/>
                  <a:gd name="connsiteX6" fmla="*/ 873 w 1248944"/>
                  <a:gd name="connsiteY6" fmla="*/ 2007640 h 205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944" h="2053637">
                    <a:moveTo>
                      <a:pt x="133544" y="0"/>
                    </a:moveTo>
                    <a:lnTo>
                      <a:pt x="1248944" y="1984184"/>
                    </a:lnTo>
                    <a:lnTo>
                      <a:pt x="44522" y="2052988"/>
                    </a:lnTo>
                    <a:lnTo>
                      <a:pt x="33168" y="2053637"/>
                    </a:lnTo>
                    <a:lnTo>
                      <a:pt x="9521" y="2043842"/>
                    </a:lnTo>
                    <a:lnTo>
                      <a:pt x="0" y="2020855"/>
                    </a:lnTo>
                    <a:lnTo>
                      <a:pt x="873" y="2007640"/>
                    </a:lnTo>
                    <a:close/>
                  </a:path>
                </a:pathLst>
              </a:custGeom>
              <a:solidFill>
                <a:schemeClr val="accent2"/>
              </a:solidFill>
              <a:ln>
                <a:noFill/>
              </a:ln>
              <a:effectLst>
                <a:outerShdw blurRad="63500" dist="520700" dir="8100000" algn="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6" name="Freeform: Shape 35">
                <a:extLst>
                  <a:ext uri="{FF2B5EF4-FFF2-40B4-BE49-F238E27FC236}">
                    <a16:creationId xmlns:a16="http://schemas.microsoft.com/office/drawing/2014/main" id="{49686BB7-0710-4C1E-BF7D-B985839EF666}"/>
                  </a:ext>
                </a:extLst>
              </p:cNvPr>
              <p:cNvSpPr/>
              <p:nvPr/>
            </p:nvSpPr>
            <p:spPr>
              <a:xfrm>
                <a:off x="881896" y="4982734"/>
                <a:ext cx="1333189" cy="911654"/>
              </a:xfrm>
              <a:custGeom>
                <a:avLst/>
                <a:gdLst>
                  <a:gd name="connsiteX0" fmla="*/ 0 w 1333189"/>
                  <a:gd name="connsiteY0" fmla="*/ 0 h 911654"/>
                  <a:gd name="connsiteX1" fmla="*/ 1333189 w 1333189"/>
                  <a:gd name="connsiteY1" fmla="*/ 0 h 911654"/>
                  <a:gd name="connsiteX2" fmla="*/ 1333189 w 1333189"/>
                  <a:gd name="connsiteY2" fmla="*/ 911654 h 911654"/>
                  <a:gd name="connsiteX3" fmla="*/ 1086117 w 1333189"/>
                  <a:gd name="connsiteY3" fmla="*/ 911402 h 911654"/>
                  <a:gd name="connsiteX4" fmla="*/ 131110 w 1333189"/>
                  <a:gd name="connsiteY4" fmla="*/ 755417 h 911654"/>
                  <a:gd name="connsiteX5" fmla="*/ 1940 w 1333189"/>
                  <a:gd name="connsiteY5" fmla="*/ 57392 h 9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189" h="911654">
                    <a:moveTo>
                      <a:pt x="0" y="0"/>
                    </a:moveTo>
                    <a:lnTo>
                      <a:pt x="1333189" y="0"/>
                    </a:lnTo>
                    <a:lnTo>
                      <a:pt x="1333189" y="911654"/>
                    </a:lnTo>
                    <a:lnTo>
                      <a:pt x="1086117" y="911402"/>
                    </a:lnTo>
                    <a:cubicBezTo>
                      <a:pt x="746349" y="890363"/>
                      <a:pt x="637565" y="893137"/>
                      <a:pt x="131110" y="755417"/>
                    </a:cubicBezTo>
                    <a:cubicBezTo>
                      <a:pt x="90864" y="573107"/>
                      <a:pt x="19625" y="332455"/>
                      <a:pt x="1940" y="57392"/>
                    </a:cubicBezTo>
                    <a:close/>
                  </a:path>
                </a:pathLst>
              </a:custGeom>
              <a:solidFill>
                <a:schemeClr val="bg1"/>
              </a:solidFill>
              <a:ln>
                <a:noFill/>
              </a:ln>
              <a:effectLst>
                <a:outerShdw blurRad="190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7" name="Rectangle 3">
                <a:extLst>
                  <a:ext uri="{FF2B5EF4-FFF2-40B4-BE49-F238E27FC236}">
                    <a16:creationId xmlns:a16="http://schemas.microsoft.com/office/drawing/2014/main" id="{9CE5519C-2B10-4470-9A92-31E4E22B45A5}"/>
                  </a:ext>
                </a:extLst>
              </p:cNvPr>
              <p:cNvSpPr/>
              <p:nvPr/>
            </p:nvSpPr>
            <p:spPr>
              <a:xfrm>
                <a:off x="837553" y="1369496"/>
                <a:ext cx="2244942" cy="4562375"/>
              </a:xfrm>
              <a:custGeom>
                <a:avLst/>
                <a:gdLst>
                  <a:gd name="connsiteX0" fmla="*/ 0 w 2242687"/>
                  <a:gd name="connsiteY0" fmla="*/ 0 h 4562375"/>
                  <a:gd name="connsiteX1" fmla="*/ 2242687 w 2242687"/>
                  <a:gd name="connsiteY1" fmla="*/ 0 h 4562375"/>
                  <a:gd name="connsiteX2" fmla="*/ 2242687 w 2242687"/>
                  <a:gd name="connsiteY2" fmla="*/ 4562375 h 4562375"/>
                  <a:gd name="connsiteX3" fmla="*/ 0 w 2242687"/>
                  <a:gd name="connsiteY3" fmla="*/ 4562375 h 4562375"/>
                  <a:gd name="connsiteX4" fmla="*/ 0 w 2242687"/>
                  <a:gd name="connsiteY4" fmla="*/ 0 h 4562375"/>
                  <a:gd name="connsiteX0" fmla="*/ 2255 w 2244942"/>
                  <a:gd name="connsiteY0" fmla="*/ 0 h 4562375"/>
                  <a:gd name="connsiteX1" fmla="*/ 2244942 w 2244942"/>
                  <a:gd name="connsiteY1" fmla="*/ 0 h 4562375"/>
                  <a:gd name="connsiteX2" fmla="*/ 2244942 w 2244942"/>
                  <a:gd name="connsiteY2" fmla="*/ 4562375 h 4562375"/>
                  <a:gd name="connsiteX3" fmla="*/ 2255 w 2244942"/>
                  <a:gd name="connsiteY3" fmla="*/ 4562375 h 4562375"/>
                  <a:gd name="connsiteX4" fmla="*/ 0 w 2244942"/>
                  <a:gd name="connsiteY4" fmla="*/ 3587266 h 4562375"/>
                  <a:gd name="connsiteX5" fmla="*/ 2255 w 2244942"/>
                  <a:gd name="connsiteY5"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2255 w 2244942"/>
                  <a:gd name="connsiteY4" fmla="*/ 4562375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 name="connsiteX0" fmla="*/ 2255 w 2244942"/>
                  <a:gd name="connsiteY0" fmla="*/ 0 h 4562375"/>
                  <a:gd name="connsiteX1" fmla="*/ 2244942 w 2244942"/>
                  <a:gd name="connsiteY1" fmla="*/ 0 h 4562375"/>
                  <a:gd name="connsiteX2" fmla="*/ 2244942 w 2244942"/>
                  <a:gd name="connsiteY2" fmla="*/ 4562375 h 4562375"/>
                  <a:gd name="connsiteX3" fmla="*/ 1088231 w 2244942"/>
                  <a:gd name="connsiteY3" fmla="*/ 4561197 h 4562375"/>
                  <a:gd name="connsiteX4" fmla="*/ 133224 w 2244942"/>
                  <a:gd name="connsiteY4" fmla="*/ 4405212 h 4562375"/>
                  <a:gd name="connsiteX5" fmla="*/ 0 w 2244942"/>
                  <a:gd name="connsiteY5" fmla="*/ 3587266 h 4562375"/>
                  <a:gd name="connsiteX6" fmla="*/ 2255 w 2244942"/>
                  <a:gd name="connsiteY6" fmla="*/ 0 h 45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942" h="4562375">
                    <a:moveTo>
                      <a:pt x="2255" y="0"/>
                    </a:moveTo>
                    <a:lnTo>
                      <a:pt x="2244942" y="0"/>
                    </a:lnTo>
                    <a:lnTo>
                      <a:pt x="2244942" y="4562375"/>
                    </a:lnTo>
                    <a:lnTo>
                      <a:pt x="1088231" y="4561197"/>
                    </a:lnTo>
                    <a:cubicBezTo>
                      <a:pt x="748463" y="4540158"/>
                      <a:pt x="639679" y="4542932"/>
                      <a:pt x="133224" y="4405212"/>
                    </a:cubicBezTo>
                    <a:cubicBezTo>
                      <a:pt x="87228" y="4196857"/>
                      <a:pt x="752" y="3912302"/>
                      <a:pt x="0" y="3587266"/>
                    </a:cubicBezTo>
                    <a:cubicBezTo>
                      <a:pt x="752" y="2391511"/>
                      <a:pt x="1503" y="1195755"/>
                      <a:pt x="22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8" name="Freeform: Shape 37">
                <a:extLst>
                  <a:ext uri="{FF2B5EF4-FFF2-40B4-BE49-F238E27FC236}">
                    <a16:creationId xmlns:a16="http://schemas.microsoft.com/office/drawing/2014/main" id="{C1F9DFC2-9E4B-462B-AC93-2C7E5B81A2E9}"/>
                  </a:ext>
                </a:extLst>
              </p:cNvPr>
              <p:cNvSpPr/>
              <p:nvPr/>
            </p:nvSpPr>
            <p:spPr>
              <a:xfrm>
                <a:off x="833071" y="1369496"/>
                <a:ext cx="2249424" cy="86849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600" b="1" dirty="0">
                    <a:effectLst>
                      <a:outerShdw blurRad="38100" dist="38100" dir="2700000" algn="tl">
                        <a:srgbClr val="000000">
                          <a:alpha val="43137"/>
                        </a:srgbClr>
                      </a:outerShdw>
                    </a:effectLst>
                  </a:rPr>
                  <a:t>01</a:t>
                </a:r>
              </a:p>
            </p:txBody>
          </p:sp>
          <p:sp>
            <p:nvSpPr>
              <p:cNvPr id="39" name="Freeform: Shape 38">
                <a:extLst>
                  <a:ext uri="{FF2B5EF4-FFF2-40B4-BE49-F238E27FC236}">
                    <a16:creationId xmlns:a16="http://schemas.microsoft.com/office/drawing/2014/main" id="{2553CC65-40C2-46AC-AB53-40A7D76B63DC}"/>
                  </a:ext>
                </a:extLst>
              </p:cNvPr>
              <p:cNvSpPr/>
              <p:nvPr/>
            </p:nvSpPr>
            <p:spPr>
              <a:xfrm>
                <a:off x="833071" y="2237991"/>
                <a:ext cx="2249424" cy="23526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nvGrpSpPr>
              <p:cNvPr id="40" name="Group 39">
                <a:extLst>
                  <a:ext uri="{FF2B5EF4-FFF2-40B4-BE49-F238E27FC236}">
                    <a16:creationId xmlns:a16="http://schemas.microsoft.com/office/drawing/2014/main" id="{23CD895E-EF11-4373-A111-E66B0765FA3A}"/>
                  </a:ext>
                </a:extLst>
              </p:cNvPr>
              <p:cNvGrpSpPr/>
              <p:nvPr/>
            </p:nvGrpSpPr>
            <p:grpSpPr>
              <a:xfrm>
                <a:off x="881896" y="2241801"/>
                <a:ext cx="2196119" cy="2122201"/>
                <a:chOff x="881896" y="2298661"/>
                <a:chExt cx="2196119" cy="2122201"/>
              </a:xfrm>
            </p:grpSpPr>
            <p:sp>
              <p:nvSpPr>
                <p:cNvPr id="42" name="TextBox 41">
                  <a:hlinkClick r:id="rId11" action="ppaction://hlinksldjump"/>
                  <a:extLst>
                    <a:ext uri="{FF2B5EF4-FFF2-40B4-BE49-F238E27FC236}">
                      <a16:creationId xmlns:a16="http://schemas.microsoft.com/office/drawing/2014/main" id="{FC14EF7E-3DD9-4573-8C48-CBC5A0638F61}"/>
                    </a:ext>
                  </a:extLst>
                </p:cNvPr>
                <p:cNvSpPr txBox="1"/>
                <p:nvPr/>
              </p:nvSpPr>
              <p:spPr>
                <a:xfrm>
                  <a:off x="1091727" y="2298661"/>
                  <a:ext cx="1727673" cy="619784"/>
                </a:xfrm>
                <a:prstGeom prst="rect">
                  <a:avLst/>
                </a:prstGeom>
                <a:noFill/>
              </p:spPr>
              <p:txBody>
                <a:bodyPr wrap="square" lIns="0" rIns="0" rtlCol="0" anchor="b">
                  <a:spAutoFit/>
                </a:bodyPr>
                <a:lstStyle/>
                <a:p>
                  <a:pPr algn="ctr"/>
                  <a:r>
                    <a:rPr lang="en-US" sz="1600" b="1" dirty="0">
                      <a:solidFill>
                        <a:schemeClr val="bg1"/>
                      </a:solidFill>
                    </a:rPr>
                    <a:t>Product Recommendation</a:t>
                  </a:r>
                </a:p>
              </p:txBody>
            </p:sp>
            <p:sp>
              <p:nvSpPr>
                <p:cNvPr id="43" name="TextBox 42">
                  <a:extLst>
                    <a:ext uri="{FF2B5EF4-FFF2-40B4-BE49-F238E27FC236}">
                      <a16:creationId xmlns:a16="http://schemas.microsoft.com/office/drawing/2014/main" id="{1F8F0B39-A181-4B72-8021-B08DFA5740A8}"/>
                    </a:ext>
                  </a:extLst>
                </p:cNvPr>
                <p:cNvSpPr txBox="1"/>
                <p:nvPr/>
              </p:nvSpPr>
              <p:spPr>
                <a:xfrm>
                  <a:off x="881896" y="3148673"/>
                  <a:ext cx="2196119" cy="1272189"/>
                </a:xfrm>
                <a:prstGeom prst="rect">
                  <a:avLst/>
                </a:prstGeom>
                <a:noFill/>
              </p:spPr>
              <p:txBody>
                <a:bodyPr wrap="square" lIns="0" rIns="0" rtlCol="0" anchor="t">
                  <a:spAutoFit/>
                </a:bodyPr>
                <a:lstStyle/>
                <a:p>
                  <a:pPr algn="ctr"/>
                  <a:r>
                    <a:rPr lang="en-US" sz="1200" dirty="0">
                      <a:solidFill>
                        <a:schemeClr val="bg1"/>
                      </a:solidFill>
                    </a:rPr>
                    <a:t>Built an innovative recommendation engine that combined customer segmentation, user-based collaborative filtering and market basket analysis </a:t>
                  </a:r>
                </a:p>
              </p:txBody>
            </p:sp>
          </p:grpSp>
          <p:pic>
            <p:nvPicPr>
              <p:cNvPr id="41" name="Graphic 40" descr="Rocket">
                <a:extLst>
                  <a:ext uri="{FF2B5EF4-FFF2-40B4-BE49-F238E27FC236}">
                    <a16:creationId xmlns:a16="http://schemas.microsoft.com/office/drawing/2014/main" id="{11DB6919-C4E8-4541-80A8-DF8985DF4A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8431" y="4782400"/>
                <a:ext cx="914400" cy="914400"/>
              </a:xfrm>
              <a:prstGeom prst="rect">
                <a:avLst/>
              </a:prstGeom>
            </p:spPr>
          </p:pic>
        </p:grpSp>
      </p:grpSp>
      <p:sp>
        <p:nvSpPr>
          <p:cNvPr id="46" name="TextBox 45">
            <a:extLst>
              <a:ext uri="{FF2B5EF4-FFF2-40B4-BE49-F238E27FC236}">
                <a16:creationId xmlns:a16="http://schemas.microsoft.com/office/drawing/2014/main" id="{78666F01-745F-4D21-B1AB-FB56F35A896E}"/>
              </a:ext>
            </a:extLst>
          </p:cNvPr>
          <p:cNvSpPr txBox="1"/>
          <p:nvPr/>
        </p:nvSpPr>
        <p:spPr>
          <a:xfrm>
            <a:off x="3719427" y="2950293"/>
            <a:ext cx="1990396" cy="830997"/>
          </a:xfrm>
          <a:prstGeom prst="rect">
            <a:avLst/>
          </a:prstGeom>
          <a:noFill/>
        </p:spPr>
        <p:txBody>
          <a:bodyPr wrap="square" lIns="0" rIns="0" rtlCol="0" anchor="t">
            <a:spAutoFit/>
          </a:bodyPr>
          <a:lstStyle/>
          <a:p>
            <a:pPr algn="ctr"/>
            <a:r>
              <a:rPr lang="en-US" sz="1200" dirty="0">
                <a:solidFill>
                  <a:schemeClr val="bg1"/>
                </a:solidFill>
              </a:rPr>
              <a:t>Developed customer lapsation / revival propensity models to win-back lapsed customers through improved targeting</a:t>
            </a:r>
          </a:p>
        </p:txBody>
      </p:sp>
      <p:sp>
        <p:nvSpPr>
          <p:cNvPr id="47" name="TextBox 46">
            <a:extLst>
              <a:ext uri="{FF2B5EF4-FFF2-40B4-BE49-F238E27FC236}">
                <a16:creationId xmlns:a16="http://schemas.microsoft.com/office/drawing/2014/main" id="{14F0D0C3-21A7-4A17-A31F-61B91A5BB460}"/>
              </a:ext>
            </a:extLst>
          </p:cNvPr>
          <p:cNvSpPr txBox="1"/>
          <p:nvPr/>
        </p:nvSpPr>
        <p:spPr>
          <a:xfrm>
            <a:off x="6232770" y="2975435"/>
            <a:ext cx="1954824" cy="1200329"/>
          </a:xfrm>
          <a:prstGeom prst="rect">
            <a:avLst/>
          </a:prstGeom>
          <a:noFill/>
        </p:spPr>
        <p:txBody>
          <a:bodyPr wrap="square" lIns="0" rIns="0" rtlCol="0" anchor="t">
            <a:spAutoFit/>
          </a:bodyPr>
          <a:lstStyle/>
          <a:p>
            <a:pPr algn="ctr"/>
            <a:r>
              <a:rPr lang="en-US" sz="1200" dirty="0">
                <a:solidFill>
                  <a:schemeClr val="bg1"/>
                </a:solidFill>
              </a:rPr>
              <a:t>Built a classification model to predict disinvestments by combining multiple data. Mitigated the churn risk by acting upon the actionable variables.</a:t>
            </a:r>
          </a:p>
        </p:txBody>
      </p:sp>
      <p:sp>
        <p:nvSpPr>
          <p:cNvPr id="48" name="TextBox 47">
            <a:extLst>
              <a:ext uri="{FF2B5EF4-FFF2-40B4-BE49-F238E27FC236}">
                <a16:creationId xmlns:a16="http://schemas.microsoft.com/office/drawing/2014/main" id="{057828EE-F538-4B54-A8F4-5065B420DE1B}"/>
              </a:ext>
            </a:extLst>
          </p:cNvPr>
          <p:cNvSpPr txBox="1"/>
          <p:nvPr/>
        </p:nvSpPr>
        <p:spPr>
          <a:xfrm>
            <a:off x="8899286" y="2921265"/>
            <a:ext cx="1561678" cy="1015663"/>
          </a:xfrm>
          <a:prstGeom prst="rect">
            <a:avLst/>
          </a:prstGeom>
          <a:noFill/>
        </p:spPr>
        <p:txBody>
          <a:bodyPr wrap="square" lIns="0" rIns="0" rtlCol="0" anchor="t">
            <a:spAutoFit/>
          </a:bodyPr>
          <a:lstStyle/>
          <a:p>
            <a:pPr algn="ctr"/>
            <a:r>
              <a:rPr lang="en-US" sz="1200" dirty="0">
                <a:solidFill>
                  <a:schemeClr val="bg1"/>
                </a:solidFill>
              </a:rPr>
              <a:t>Fraud identification and detection, and multiple project engagements across Risk &amp; Fraud Analytics</a:t>
            </a:r>
          </a:p>
        </p:txBody>
      </p:sp>
      <p:sp>
        <p:nvSpPr>
          <p:cNvPr id="45" name="Rectangle 44">
            <a:extLst>
              <a:ext uri="{FF2B5EF4-FFF2-40B4-BE49-F238E27FC236}">
                <a16:creationId xmlns:a16="http://schemas.microsoft.com/office/drawing/2014/main" id="{A791144A-4955-4D14-AFA7-816E3677D824}"/>
              </a:ext>
            </a:extLst>
          </p:cNvPr>
          <p:cNvSpPr/>
          <p:nvPr/>
        </p:nvSpPr>
        <p:spPr>
          <a:xfrm>
            <a:off x="158728" y="711059"/>
            <a:ext cx="11139341" cy="360612"/>
          </a:xfrm>
          <a:prstGeom prst="rect">
            <a:avLst/>
          </a:prstGeom>
        </p:spPr>
        <p:txBody>
          <a:bodyPr wrap="square">
            <a:spAutoFit/>
          </a:bodyPr>
          <a:lstStyle/>
          <a:p>
            <a:pPr algn="ctr">
              <a:lnSpc>
                <a:spcPct val="120000"/>
              </a:lnSpc>
            </a:pPr>
            <a:r>
              <a:rPr lang="en-US" sz="1600" dirty="0">
                <a:solidFill>
                  <a:prstClr val="black"/>
                </a:solidFill>
                <a:latin typeface="Arial" panose="020B0604020202020204" pitchFamily="34" charset="0"/>
                <a:ea typeface="Verdana" panose="020B0604030504040204" pitchFamily="34" charset="0"/>
                <a:cs typeface="Arial" panose="020B0604020202020204" pitchFamily="34" charset="0"/>
              </a:rPr>
              <a:t>LatentView would like to highlight the following case studies</a:t>
            </a:r>
          </a:p>
        </p:txBody>
      </p:sp>
    </p:spTree>
    <p:extLst>
      <p:ext uri="{BB962C8B-B14F-4D97-AF65-F5344CB8AC3E}">
        <p14:creationId xmlns:p14="http://schemas.microsoft.com/office/powerpoint/2010/main" val="3624925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765B-6AB1-40B8-8541-08D80FC7E427}"/>
              </a:ext>
            </a:extLst>
          </p:cNvPr>
          <p:cNvSpPr>
            <a:spLocks noGrp="1"/>
          </p:cNvSpPr>
          <p:nvPr>
            <p:ph type="title"/>
          </p:nvPr>
        </p:nvSpPr>
        <p:spPr/>
        <p:txBody>
          <a:bodyPr/>
          <a:lstStyle/>
          <a:p>
            <a:r>
              <a:rPr lang="en-US" dirty="0"/>
              <a:t>Why LatentView would be a good partner for Sohar Bank</a:t>
            </a:r>
            <a:endParaRPr lang="en-IN" dirty="0"/>
          </a:p>
        </p:txBody>
      </p:sp>
      <p:grpSp>
        <p:nvGrpSpPr>
          <p:cNvPr id="47" name="Group 46">
            <a:extLst>
              <a:ext uri="{FF2B5EF4-FFF2-40B4-BE49-F238E27FC236}">
                <a16:creationId xmlns:a16="http://schemas.microsoft.com/office/drawing/2014/main" id="{6CA13A8D-BBC8-4EB6-9ACA-328C34432512}"/>
              </a:ext>
            </a:extLst>
          </p:cNvPr>
          <p:cNvGrpSpPr/>
          <p:nvPr/>
        </p:nvGrpSpPr>
        <p:grpSpPr>
          <a:xfrm>
            <a:off x="761801" y="914401"/>
            <a:ext cx="10036828" cy="5143346"/>
            <a:chOff x="544086" y="1801627"/>
            <a:chExt cx="8055830" cy="3399776"/>
          </a:xfrm>
        </p:grpSpPr>
        <p:sp>
          <p:nvSpPr>
            <p:cNvPr id="4" name="Arrow: Pentagon 3">
              <a:extLst>
                <a:ext uri="{FF2B5EF4-FFF2-40B4-BE49-F238E27FC236}">
                  <a16:creationId xmlns:a16="http://schemas.microsoft.com/office/drawing/2014/main" id="{3422E651-D00A-4278-93C2-E6B1BE7CD650}"/>
                </a:ext>
              </a:extLst>
            </p:cNvPr>
            <p:cNvSpPr/>
            <p:nvPr/>
          </p:nvSpPr>
          <p:spPr>
            <a:xfrm>
              <a:off x="544086" y="2349502"/>
              <a:ext cx="1689100" cy="704850"/>
            </a:xfrm>
            <a:prstGeom prst="homePlate">
              <a:avLst>
                <a:gd name="adj" fmla="val 32883"/>
              </a:avLst>
            </a:prstGeom>
            <a:ln/>
          </p:spPr>
          <p:style>
            <a:lnRef idx="1">
              <a:schemeClr val="accent2"/>
            </a:lnRef>
            <a:fillRef idx="3">
              <a:schemeClr val="accent2"/>
            </a:fillRef>
            <a:effectRef idx="2">
              <a:schemeClr val="accent2"/>
            </a:effectRef>
            <a:fontRef idx="minor">
              <a:schemeClr val="lt1"/>
            </a:fontRef>
          </p:style>
          <p:txBody>
            <a:bodyPr rtlCol="0" anchor="ctr"/>
            <a:lstStyle/>
            <a:p>
              <a:pPr lvl="0" algn="ctr"/>
              <a:r>
                <a:rPr lang="en-US" sz="1400" b="1" dirty="0">
                  <a:latin typeface="Arial" panose="020B0604020202020204" pitchFamily="34" charset="0"/>
                  <a:cs typeface="Arial" panose="020B0604020202020204" pitchFamily="34" charset="0"/>
                </a:rPr>
                <a:t>Knowledgeable and Effective Delivery Team</a:t>
              </a:r>
              <a:endParaRPr lang="en-IN" sz="1400" b="1" dirty="0">
                <a:latin typeface="Arial" panose="020B0604020202020204" pitchFamily="34" charset="0"/>
                <a:cs typeface="Arial" panose="020B0604020202020204" pitchFamily="34" charset="0"/>
              </a:endParaRPr>
            </a:p>
          </p:txBody>
        </p:sp>
        <p:sp>
          <p:nvSpPr>
            <p:cNvPr id="5" name="Freeform: Shape 4">
              <a:extLst>
                <a:ext uri="{FF2B5EF4-FFF2-40B4-BE49-F238E27FC236}">
                  <a16:creationId xmlns:a16="http://schemas.microsoft.com/office/drawing/2014/main" id="{65867492-9B2D-4979-801C-AC4E52886017}"/>
                </a:ext>
              </a:extLst>
            </p:cNvPr>
            <p:cNvSpPr/>
            <p:nvPr/>
          </p:nvSpPr>
          <p:spPr>
            <a:xfrm>
              <a:off x="544086" y="1897904"/>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cs typeface="Arial" panose="020B0604020202020204" pitchFamily="34" charset="0"/>
              </a:endParaRPr>
            </a:p>
          </p:txBody>
        </p:sp>
        <p:sp>
          <p:nvSpPr>
            <p:cNvPr id="6" name="Arrow: Pentagon 5">
              <a:extLst>
                <a:ext uri="{FF2B5EF4-FFF2-40B4-BE49-F238E27FC236}">
                  <a16:creationId xmlns:a16="http://schemas.microsoft.com/office/drawing/2014/main" id="{03C420F7-92FA-43D7-93C4-9907EA6F98E7}"/>
                </a:ext>
              </a:extLst>
            </p:cNvPr>
            <p:cNvSpPr/>
            <p:nvPr/>
          </p:nvSpPr>
          <p:spPr>
            <a:xfrm>
              <a:off x="2666329" y="2349502"/>
              <a:ext cx="1689100" cy="704850"/>
            </a:xfrm>
            <a:prstGeom prst="homePlate">
              <a:avLst>
                <a:gd name="adj" fmla="val 32883"/>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r>
                <a:rPr lang="en-US" sz="1400" b="1" dirty="0">
                  <a:latin typeface="Arial" panose="020B0604020202020204" pitchFamily="34" charset="0"/>
                  <a:cs typeface="Arial" panose="020B0604020202020204" pitchFamily="34" charset="0"/>
                </a:rPr>
                <a:t>Expert Advisors &amp; Governance from BFSI space</a:t>
              </a:r>
              <a:endParaRPr lang="en-IN" sz="1400" b="1" dirty="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038CDA68-D770-4442-B328-957BD358998D}"/>
                </a:ext>
              </a:extLst>
            </p:cNvPr>
            <p:cNvSpPr/>
            <p:nvPr/>
          </p:nvSpPr>
          <p:spPr>
            <a:xfrm>
              <a:off x="2666330" y="1897904"/>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cs typeface="Arial" panose="020B0604020202020204" pitchFamily="34" charset="0"/>
              </a:endParaRPr>
            </a:p>
          </p:txBody>
        </p:sp>
        <p:sp>
          <p:nvSpPr>
            <p:cNvPr id="8" name="Arrow: Pentagon 7">
              <a:extLst>
                <a:ext uri="{FF2B5EF4-FFF2-40B4-BE49-F238E27FC236}">
                  <a16:creationId xmlns:a16="http://schemas.microsoft.com/office/drawing/2014/main" id="{D0B3FE5A-4AB0-4B90-AF5D-38D203DF9562}"/>
                </a:ext>
              </a:extLst>
            </p:cNvPr>
            <p:cNvSpPr/>
            <p:nvPr/>
          </p:nvSpPr>
          <p:spPr>
            <a:xfrm>
              <a:off x="4788573" y="2349502"/>
              <a:ext cx="1689100" cy="704850"/>
            </a:xfrm>
            <a:prstGeom prst="homePlate">
              <a:avLst>
                <a:gd name="adj" fmla="val 32883"/>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Detailed Solutioning Approach with proposed timelines</a:t>
              </a:r>
            </a:p>
          </p:txBody>
        </p:sp>
        <p:sp>
          <p:nvSpPr>
            <p:cNvPr id="9" name="Freeform: Shape 8">
              <a:extLst>
                <a:ext uri="{FF2B5EF4-FFF2-40B4-BE49-F238E27FC236}">
                  <a16:creationId xmlns:a16="http://schemas.microsoft.com/office/drawing/2014/main" id="{7742AE9B-56FA-4F63-BF7A-EFFBA9DF320A}"/>
                </a:ext>
              </a:extLst>
            </p:cNvPr>
            <p:cNvSpPr/>
            <p:nvPr/>
          </p:nvSpPr>
          <p:spPr>
            <a:xfrm>
              <a:off x="4788573" y="1897904"/>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cs typeface="Arial" panose="020B0604020202020204" pitchFamily="34" charset="0"/>
              </a:endParaRPr>
            </a:p>
          </p:txBody>
        </p:sp>
        <p:sp>
          <p:nvSpPr>
            <p:cNvPr id="10" name="Arrow: Pentagon 9">
              <a:extLst>
                <a:ext uri="{FF2B5EF4-FFF2-40B4-BE49-F238E27FC236}">
                  <a16:creationId xmlns:a16="http://schemas.microsoft.com/office/drawing/2014/main" id="{28C50B06-7375-4E2E-A079-FC9889DC3766}"/>
                </a:ext>
              </a:extLst>
            </p:cNvPr>
            <p:cNvSpPr/>
            <p:nvPr/>
          </p:nvSpPr>
          <p:spPr>
            <a:xfrm>
              <a:off x="6910816" y="2349502"/>
              <a:ext cx="1689100" cy="704850"/>
            </a:xfrm>
            <a:prstGeom prst="homePlate">
              <a:avLst>
                <a:gd name="adj" fmla="val 32883"/>
              </a:avLst>
            </a:prstGeom>
            <a:ln/>
          </p:spPr>
          <p:style>
            <a:lnRef idx="1">
              <a:schemeClr val="accent5"/>
            </a:lnRef>
            <a:fillRef idx="3">
              <a:schemeClr val="accent5"/>
            </a:fillRef>
            <a:effectRef idx="2">
              <a:schemeClr val="accent5"/>
            </a:effectRef>
            <a:fontRef idx="minor">
              <a:schemeClr val="lt1"/>
            </a:fontRef>
          </p:style>
          <p:txBody>
            <a:bodyPr rtlCol="0" anchor="ctr"/>
            <a:lstStyle/>
            <a:p>
              <a:pPr lvl="0" algn="ctr"/>
              <a:r>
                <a:rPr lang="en-US" sz="1400" b="1" dirty="0">
                  <a:latin typeface="Arial" panose="020B0604020202020204" pitchFamily="34" charset="0"/>
                  <a:cs typeface="Arial" panose="020B0604020202020204" pitchFamily="34" charset="0"/>
                </a:rPr>
                <a:t>Expertise in Large-Scale Data Engineering and Data Science Engagements</a:t>
              </a:r>
              <a:endParaRPr lang="en-IN" sz="1400" b="1" dirty="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00543120-C42A-4969-85D2-B787FEF94851}"/>
                </a:ext>
              </a:extLst>
            </p:cNvPr>
            <p:cNvSpPr/>
            <p:nvPr/>
          </p:nvSpPr>
          <p:spPr>
            <a:xfrm>
              <a:off x="6910817" y="1897904"/>
              <a:ext cx="226017" cy="3303499"/>
            </a:xfrm>
            <a:custGeom>
              <a:avLst/>
              <a:gdLst>
                <a:gd name="connsiteX0" fmla="*/ 0 w 160867"/>
                <a:gd name="connsiteY0" fmla="*/ 0 h 4404665"/>
                <a:gd name="connsiteX1" fmla="*/ 10837 w 160867"/>
                <a:gd name="connsiteY1" fmla="*/ 53058 h 4404665"/>
                <a:gd name="connsiteX2" fmla="*/ 160867 w 160867"/>
                <a:gd name="connsiteY2" fmla="*/ 2202332 h 4404665"/>
                <a:gd name="connsiteX3" fmla="*/ 10837 w 160867"/>
                <a:gd name="connsiteY3" fmla="*/ 4351607 h 4404665"/>
                <a:gd name="connsiteX4" fmla="*/ 0 w 160867"/>
                <a:gd name="connsiteY4" fmla="*/ 4404665 h 440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67" h="4404665">
                  <a:moveTo>
                    <a:pt x="0" y="0"/>
                  </a:moveTo>
                  <a:lnTo>
                    <a:pt x="10837" y="53058"/>
                  </a:lnTo>
                  <a:cubicBezTo>
                    <a:pt x="103533" y="603105"/>
                    <a:pt x="160867" y="1362988"/>
                    <a:pt x="160867" y="2202332"/>
                  </a:cubicBezTo>
                  <a:cubicBezTo>
                    <a:pt x="160867" y="3041676"/>
                    <a:pt x="103533" y="3801560"/>
                    <a:pt x="10837" y="4351607"/>
                  </a:cubicBezTo>
                  <a:lnTo>
                    <a:pt x="0" y="4404665"/>
                  </a:lnTo>
                  <a:close/>
                </a:path>
              </a:pathLst>
            </a:custGeom>
            <a:gradFill flip="none" rotWithShape="1">
              <a:gsLst>
                <a:gs pos="0">
                  <a:schemeClr val="tx1">
                    <a:alpha val="0"/>
                  </a:schemeClr>
                </a:gs>
                <a:gs pos="61000">
                  <a:schemeClr val="tx1">
                    <a:alpha val="0"/>
                  </a:schemeClr>
                </a:gs>
                <a:gs pos="92000">
                  <a:schemeClr val="tx1">
                    <a:alpha val="3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67FBC94-EE05-47B1-85EA-4D92434C07DB}"/>
                </a:ext>
              </a:extLst>
            </p:cNvPr>
            <p:cNvSpPr txBox="1"/>
            <p:nvPr/>
          </p:nvSpPr>
          <p:spPr>
            <a:xfrm>
              <a:off x="714167" y="3353178"/>
              <a:ext cx="1463082" cy="1159618"/>
            </a:xfrm>
            <a:prstGeom prst="rect">
              <a:avLst/>
            </a:prstGeom>
            <a:noFill/>
          </p:spPr>
          <p:txBody>
            <a:bodyPr wrap="square" lIns="0" rIns="0" rtlCol="0" anchor="t">
              <a:spAutoFit/>
            </a:bodyPr>
            <a:lstStyle/>
            <a:p>
              <a:pPr>
                <a:spcAft>
                  <a:spcPts val="900"/>
                </a:spcAft>
              </a:pPr>
              <a:r>
                <a:rPr lang="en-US" sz="1200" noProof="1">
                  <a:solidFill>
                    <a:schemeClr val="tx1">
                      <a:lumMod val="95000"/>
                      <a:lumOff val="5000"/>
                    </a:schemeClr>
                  </a:solidFill>
                  <a:latin typeface="Arial" panose="020B0604020202020204" pitchFamily="34" charset="0"/>
                  <a:cs typeface="Arial" panose="020B0604020202020204" pitchFamily="34" charset="0"/>
                </a:rPr>
                <a:t>LatentView’s Team has designed, developed and executed multiple Datawarehousing and BI programs of this scale and are well aware of the challenges and pitfalls that will arise of such a complex program. </a:t>
              </a:r>
            </a:p>
          </p:txBody>
        </p:sp>
        <p:sp>
          <p:nvSpPr>
            <p:cNvPr id="13" name="TextBox 12">
              <a:extLst>
                <a:ext uri="{FF2B5EF4-FFF2-40B4-BE49-F238E27FC236}">
                  <a16:creationId xmlns:a16="http://schemas.microsoft.com/office/drawing/2014/main" id="{447C834B-68CB-42B9-B6BC-E8C0F4F0F709}"/>
                </a:ext>
              </a:extLst>
            </p:cNvPr>
            <p:cNvSpPr txBox="1"/>
            <p:nvPr/>
          </p:nvSpPr>
          <p:spPr>
            <a:xfrm>
              <a:off x="2858680" y="3341777"/>
              <a:ext cx="1463082" cy="1037553"/>
            </a:xfrm>
            <a:prstGeom prst="rect">
              <a:avLst/>
            </a:prstGeom>
            <a:noFill/>
          </p:spPr>
          <p:txBody>
            <a:bodyPr wrap="square" lIns="0" rIns="0" rtlCol="0" anchor="t">
              <a:spAutoFit/>
            </a:bodyPr>
            <a:lstStyle/>
            <a:p>
              <a:pPr>
                <a:spcAft>
                  <a:spcPts val="900"/>
                </a:spcAft>
              </a:pPr>
              <a:r>
                <a:rPr lang="en-US" sz="1200" noProof="1">
                  <a:solidFill>
                    <a:schemeClr val="tx1">
                      <a:lumMod val="95000"/>
                      <a:lumOff val="5000"/>
                    </a:schemeClr>
                  </a:solidFill>
                  <a:latin typeface="Arial" panose="020B0604020202020204" pitchFamily="34" charset="0"/>
                  <a:cs typeface="Arial" panose="020B0604020202020204" pitchFamily="34" charset="0"/>
                </a:rPr>
                <a:t>Expert panel from BFSI space will be brought into this engagement for better governance and working closely on the domain standpoint with in-house data services, engineering and analytics workforce</a:t>
              </a:r>
            </a:p>
          </p:txBody>
        </p:sp>
        <p:sp>
          <p:nvSpPr>
            <p:cNvPr id="14" name="TextBox 13">
              <a:extLst>
                <a:ext uri="{FF2B5EF4-FFF2-40B4-BE49-F238E27FC236}">
                  <a16:creationId xmlns:a16="http://schemas.microsoft.com/office/drawing/2014/main" id="{147DFF8E-1325-4450-A064-927FC280F780}"/>
                </a:ext>
              </a:extLst>
            </p:cNvPr>
            <p:cNvSpPr txBox="1"/>
            <p:nvPr/>
          </p:nvSpPr>
          <p:spPr>
            <a:xfrm>
              <a:off x="5014590" y="3354600"/>
              <a:ext cx="1463082" cy="1769943"/>
            </a:xfrm>
            <a:prstGeom prst="rect">
              <a:avLst/>
            </a:prstGeom>
            <a:noFill/>
          </p:spPr>
          <p:txBody>
            <a:bodyPr wrap="square" lIns="0" rIns="0" rtlCol="0" anchor="t">
              <a:spAutoFit/>
            </a:bodyPr>
            <a:lstStyle/>
            <a:p>
              <a:pPr>
                <a:spcAft>
                  <a:spcPts val="900"/>
                </a:spcAft>
              </a:pPr>
              <a:r>
                <a:rPr lang="en-US" sz="1200" noProof="1">
                  <a:solidFill>
                    <a:schemeClr val="tx1">
                      <a:lumMod val="95000"/>
                      <a:lumOff val="5000"/>
                    </a:schemeClr>
                  </a:solidFill>
                  <a:latin typeface="Arial" panose="020B0604020202020204" pitchFamily="34" charset="0"/>
                  <a:cs typeface="Arial" panose="020B0604020202020204" pitchFamily="34" charset="0"/>
                </a:rPr>
                <a:t>After a thorough analysis of Sohar International RFP’s requirement, LatentView’s proposed approach is slightly different from the Bank’s requested plan as per our experience dealing with other clients of similar engagement. However, the entire program will be delivered within the 28 months duration as requested. </a:t>
              </a:r>
            </a:p>
          </p:txBody>
        </p:sp>
        <p:sp>
          <p:nvSpPr>
            <p:cNvPr id="15" name="TextBox 14">
              <a:extLst>
                <a:ext uri="{FF2B5EF4-FFF2-40B4-BE49-F238E27FC236}">
                  <a16:creationId xmlns:a16="http://schemas.microsoft.com/office/drawing/2014/main" id="{15B55902-795E-46CB-9F35-C49E68442160}"/>
                </a:ext>
              </a:extLst>
            </p:cNvPr>
            <p:cNvSpPr txBox="1"/>
            <p:nvPr/>
          </p:nvSpPr>
          <p:spPr>
            <a:xfrm>
              <a:off x="7113536" y="3354600"/>
              <a:ext cx="1463082" cy="1190134"/>
            </a:xfrm>
            <a:prstGeom prst="rect">
              <a:avLst/>
            </a:prstGeom>
            <a:noFill/>
          </p:spPr>
          <p:txBody>
            <a:bodyPr wrap="square" lIns="0" rIns="0" rtlCol="0" anchor="t">
              <a:spAutoFit/>
            </a:bodyPr>
            <a:lstStyle/>
            <a:p>
              <a:pPr>
                <a:spcAft>
                  <a:spcPts val="900"/>
                </a:spcAft>
              </a:pPr>
              <a:r>
                <a:rPr lang="en-US" sz="1200" noProof="1">
                  <a:solidFill>
                    <a:schemeClr val="tx1">
                      <a:lumMod val="95000"/>
                      <a:lumOff val="5000"/>
                    </a:schemeClr>
                  </a:solidFill>
                  <a:latin typeface="Arial" panose="020B0604020202020204" pitchFamily="34" charset="0"/>
                  <a:cs typeface="Arial" panose="020B0604020202020204" pitchFamily="34" charset="0"/>
                </a:rPr>
                <a:t>Helped in data migration, building a large-scale data platform for various clients in multiple industries. </a:t>
              </a:r>
            </a:p>
            <a:p>
              <a:pPr>
                <a:spcAft>
                  <a:spcPts val="900"/>
                </a:spcAft>
              </a:pPr>
              <a:endParaRPr lang="en-US" sz="1200" noProof="1">
                <a:solidFill>
                  <a:schemeClr val="tx1">
                    <a:lumMod val="95000"/>
                    <a:lumOff val="5000"/>
                  </a:schemeClr>
                </a:solidFill>
                <a:latin typeface="Arial" panose="020B0604020202020204" pitchFamily="34" charset="0"/>
                <a:cs typeface="Arial" panose="020B0604020202020204" pitchFamily="34" charset="0"/>
              </a:endParaRPr>
            </a:p>
            <a:p>
              <a:pPr>
                <a:spcAft>
                  <a:spcPts val="900"/>
                </a:spcAft>
              </a:pPr>
              <a:r>
                <a:rPr lang="en-US" sz="1200" noProof="1">
                  <a:solidFill>
                    <a:schemeClr val="tx1">
                      <a:lumMod val="95000"/>
                      <a:lumOff val="5000"/>
                    </a:schemeClr>
                  </a:solidFill>
                  <a:latin typeface="Arial" panose="020B0604020202020204" pitchFamily="34" charset="0"/>
                  <a:cs typeface="Arial" panose="020B0604020202020204" pitchFamily="34" charset="0"/>
                </a:rPr>
                <a:t>Cross-pollinating ideas from cloud and on-premise implementations</a:t>
              </a:r>
            </a:p>
          </p:txBody>
        </p:sp>
        <p:sp>
          <p:nvSpPr>
            <p:cNvPr id="16" name="Graphic 29" descr="Handshake">
              <a:extLst>
                <a:ext uri="{FF2B5EF4-FFF2-40B4-BE49-F238E27FC236}">
                  <a16:creationId xmlns:a16="http://schemas.microsoft.com/office/drawing/2014/main" id="{38255B6D-3747-433E-9810-9A7C081F0A1D}"/>
                </a:ext>
              </a:extLst>
            </p:cNvPr>
            <p:cNvSpPr/>
            <p:nvPr/>
          </p:nvSpPr>
          <p:spPr>
            <a:xfrm>
              <a:off x="5396222" y="1901246"/>
              <a:ext cx="477865" cy="294191"/>
            </a:xfrm>
            <a:custGeom>
              <a:avLst/>
              <a:gdLst>
                <a:gd name="connsiteX0" fmla="*/ 630927 w 637153"/>
                <a:gd name="connsiteY0" fmla="*/ 141820 h 392254"/>
                <a:gd name="connsiteX1" fmla="*/ 552753 w 637153"/>
                <a:gd name="connsiteY1" fmla="*/ 11761 h 392254"/>
                <a:gd name="connsiteX2" fmla="*/ 545835 w 637153"/>
                <a:gd name="connsiteY2" fmla="*/ 0 h 392254"/>
                <a:gd name="connsiteX3" fmla="*/ 534074 w 637153"/>
                <a:gd name="connsiteY3" fmla="*/ 7610 h 392254"/>
                <a:gd name="connsiteX4" fmla="*/ 481497 w 637153"/>
                <a:gd name="connsiteY4" fmla="*/ 40125 h 392254"/>
                <a:gd name="connsiteX5" fmla="*/ 468353 w 637153"/>
                <a:gd name="connsiteY5" fmla="*/ 56728 h 392254"/>
                <a:gd name="connsiteX6" fmla="*/ 469045 w 637153"/>
                <a:gd name="connsiteY6" fmla="*/ 71948 h 392254"/>
                <a:gd name="connsiteX7" fmla="*/ 424769 w 637153"/>
                <a:gd name="connsiteY7" fmla="*/ 79558 h 392254"/>
                <a:gd name="connsiteX8" fmla="*/ 363198 w 637153"/>
                <a:gd name="connsiteY8" fmla="*/ 69181 h 392254"/>
                <a:gd name="connsiteX9" fmla="*/ 332759 w 637153"/>
                <a:gd name="connsiteY9" fmla="*/ 62263 h 392254"/>
                <a:gd name="connsiteX10" fmla="*/ 331375 w 637153"/>
                <a:gd name="connsiteY10" fmla="*/ 62263 h 392254"/>
                <a:gd name="connsiteX11" fmla="*/ 331375 w 637153"/>
                <a:gd name="connsiteY11" fmla="*/ 62263 h 392254"/>
                <a:gd name="connsiteX12" fmla="*/ 329992 w 637153"/>
                <a:gd name="connsiteY12" fmla="*/ 62263 h 392254"/>
                <a:gd name="connsiteX13" fmla="*/ 328608 w 637153"/>
                <a:gd name="connsiteY13" fmla="*/ 62263 h 392254"/>
                <a:gd name="connsiteX14" fmla="*/ 327224 w 637153"/>
                <a:gd name="connsiteY14" fmla="*/ 62263 h 392254"/>
                <a:gd name="connsiteX15" fmla="*/ 323765 w 637153"/>
                <a:gd name="connsiteY15" fmla="*/ 62263 h 392254"/>
                <a:gd name="connsiteX16" fmla="*/ 323765 w 637153"/>
                <a:gd name="connsiteY16" fmla="*/ 62263 h 392254"/>
                <a:gd name="connsiteX17" fmla="*/ 292634 w 637153"/>
                <a:gd name="connsiteY17" fmla="*/ 76099 h 392254"/>
                <a:gd name="connsiteX18" fmla="*/ 287100 w 637153"/>
                <a:gd name="connsiteY18" fmla="*/ 82325 h 392254"/>
                <a:gd name="connsiteX19" fmla="*/ 258736 w 637153"/>
                <a:gd name="connsiteY19" fmla="*/ 76790 h 392254"/>
                <a:gd name="connsiteX20" fmla="*/ 253201 w 637153"/>
                <a:gd name="connsiteY20" fmla="*/ 76790 h 392254"/>
                <a:gd name="connsiteX21" fmla="*/ 241440 w 637153"/>
                <a:gd name="connsiteY21" fmla="*/ 77482 h 392254"/>
                <a:gd name="connsiteX22" fmla="*/ 214460 w 637153"/>
                <a:gd name="connsiteY22" fmla="*/ 78866 h 392254"/>
                <a:gd name="connsiteX23" fmla="*/ 170184 w 637153"/>
                <a:gd name="connsiteY23" fmla="*/ 69872 h 392254"/>
                <a:gd name="connsiteX24" fmla="*/ 170184 w 637153"/>
                <a:gd name="connsiteY24" fmla="*/ 56728 h 392254"/>
                <a:gd name="connsiteX25" fmla="*/ 157040 w 637153"/>
                <a:gd name="connsiteY25" fmla="*/ 40125 h 392254"/>
                <a:gd name="connsiteX26" fmla="*/ 105155 w 637153"/>
                <a:gd name="connsiteY26" fmla="*/ 7610 h 392254"/>
                <a:gd name="connsiteX27" fmla="*/ 93394 w 637153"/>
                <a:gd name="connsiteY27" fmla="*/ 0 h 392254"/>
                <a:gd name="connsiteX28" fmla="*/ 86476 w 637153"/>
                <a:gd name="connsiteY28" fmla="*/ 11761 h 392254"/>
                <a:gd name="connsiteX29" fmla="*/ 6918 w 637153"/>
                <a:gd name="connsiteY29" fmla="*/ 141820 h 392254"/>
                <a:gd name="connsiteX30" fmla="*/ 0 w 637153"/>
                <a:gd name="connsiteY30" fmla="*/ 153581 h 392254"/>
                <a:gd name="connsiteX31" fmla="*/ 11761 w 637153"/>
                <a:gd name="connsiteY31" fmla="*/ 160499 h 392254"/>
                <a:gd name="connsiteX32" fmla="*/ 65030 w 637153"/>
                <a:gd name="connsiteY32" fmla="*/ 193014 h 392254"/>
                <a:gd name="connsiteX33" fmla="*/ 95469 w 637153"/>
                <a:gd name="connsiteY33" fmla="*/ 191630 h 392254"/>
                <a:gd name="connsiteX34" fmla="*/ 140437 w 637153"/>
                <a:gd name="connsiteY34" fmla="*/ 244208 h 392254"/>
                <a:gd name="connsiteX35" fmla="*/ 141128 w 637153"/>
                <a:gd name="connsiteY35" fmla="*/ 245591 h 392254"/>
                <a:gd name="connsiteX36" fmla="*/ 142512 w 637153"/>
                <a:gd name="connsiteY36" fmla="*/ 246283 h 392254"/>
                <a:gd name="connsiteX37" fmla="*/ 142512 w 637153"/>
                <a:gd name="connsiteY37" fmla="*/ 246283 h 392254"/>
                <a:gd name="connsiteX38" fmla="*/ 132827 w 637153"/>
                <a:gd name="connsiteY38" fmla="*/ 257352 h 392254"/>
                <a:gd name="connsiteX39" fmla="*/ 135594 w 637153"/>
                <a:gd name="connsiteY39" fmla="*/ 305778 h 392254"/>
                <a:gd name="connsiteX40" fmla="*/ 135594 w 637153"/>
                <a:gd name="connsiteY40" fmla="*/ 305778 h 392254"/>
                <a:gd name="connsiteX41" fmla="*/ 135594 w 637153"/>
                <a:gd name="connsiteY41" fmla="*/ 305778 h 392254"/>
                <a:gd name="connsiteX42" fmla="*/ 157732 w 637153"/>
                <a:gd name="connsiteY42" fmla="*/ 314080 h 392254"/>
                <a:gd name="connsiteX43" fmla="*/ 161883 w 637153"/>
                <a:gd name="connsiteY43" fmla="*/ 314080 h 392254"/>
                <a:gd name="connsiteX44" fmla="*/ 175027 w 637153"/>
                <a:gd name="connsiteY44" fmla="*/ 309237 h 392254"/>
                <a:gd name="connsiteX45" fmla="*/ 186096 w 637153"/>
                <a:gd name="connsiteY45" fmla="*/ 331375 h 392254"/>
                <a:gd name="connsiteX46" fmla="*/ 186096 w 637153"/>
                <a:gd name="connsiteY46" fmla="*/ 331375 h 392254"/>
                <a:gd name="connsiteX47" fmla="*/ 186096 w 637153"/>
                <a:gd name="connsiteY47" fmla="*/ 331375 h 392254"/>
                <a:gd name="connsiteX48" fmla="*/ 208234 w 637153"/>
                <a:gd name="connsiteY48" fmla="*/ 339677 h 392254"/>
                <a:gd name="connsiteX49" fmla="*/ 211001 w 637153"/>
                <a:gd name="connsiteY49" fmla="*/ 339677 h 392254"/>
                <a:gd name="connsiteX50" fmla="*/ 221378 w 637153"/>
                <a:gd name="connsiteY50" fmla="*/ 337601 h 392254"/>
                <a:gd name="connsiteX51" fmla="*/ 231755 w 637153"/>
                <a:gd name="connsiteY51" fmla="*/ 357664 h 392254"/>
                <a:gd name="connsiteX52" fmla="*/ 231755 w 637153"/>
                <a:gd name="connsiteY52" fmla="*/ 357664 h 392254"/>
                <a:gd name="connsiteX53" fmla="*/ 231755 w 637153"/>
                <a:gd name="connsiteY53" fmla="*/ 357664 h 392254"/>
                <a:gd name="connsiteX54" fmla="*/ 251126 w 637153"/>
                <a:gd name="connsiteY54" fmla="*/ 365274 h 392254"/>
                <a:gd name="connsiteX55" fmla="*/ 254585 w 637153"/>
                <a:gd name="connsiteY55" fmla="*/ 365274 h 392254"/>
                <a:gd name="connsiteX56" fmla="*/ 267729 w 637153"/>
                <a:gd name="connsiteY56" fmla="*/ 361123 h 392254"/>
                <a:gd name="connsiteX57" fmla="*/ 276031 w 637153"/>
                <a:gd name="connsiteY57" fmla="*/ 374267 h 392254"/>
                <a:gd name="connsiteX58" fmla="*/ 296093 w 637153"/>
                <a:gd name="connsiteY58" fmla="*/ 381185 h 392254"/>
                <a:gd name="connsiteX59" fmla="*/ 297477 w 637153"/>
                <a:gd name="connsiteY59" fmla="*/ 381185 h 392254"/>
                <a:gd name="connsiteX60" fmla="*/ 298860 w 637153"/>
                <a:gd name="connsiteY60" fmla="*/ 381185 h 392254"/>
                <a:gd name="connsiteX61" fmla="*/ 310621 w 637153"/>
                <a:gd name="connsiteY61" fmla="*/ 376343 h 392254"/>
                <a:gd name="connsiteX62" fmla="*/ 311313 w 637153"/>
                <a:gd name="connsiteY62" fmla="*/ 377034 h 392254"/>
                <a:gd name="connsiteX63" fmla="*/ 320998 w 637153"/>
                <a:gd name="connsiteY63" fmla="*/ 384644 h 392254"/>
                <a:gd name="connsiteX64" fmla="*/ 321690 w 637153"/>
                <a:gd name="connsiteY64" fmla="*/ 385336 h 392254"/>
                <a:gd name="connsiteX65" fmla="*/ 322382 w 637153"/>
                <a:gd name="connsiteY65" fmla="*/ 386028 h 392254"/>
                <a:gd name="connsiteX66" fmla="*/ 343136 w 637153"/>
                <a:gd name="connsiteY66" fmla="*/ 392254 h 392254"/>
                <a:gd name="connsiteX67" fmla="*/ 347287 w 637153"/>
                <a:gd name="connsiteY67" fmla="*/ 392254 h 392254"/>
                <a:gd name="connsiteX68" fmla="*/ 383261 w 637153"/>
                <a:gd name="connsiteY68" fmla="*/ 361815 h 392254"/>
                <a:gd name="connsiteX69" fmla="*/ 415084 w 637153"/>
                <a:gd name="connsiteY69" fmla="*/ 332067 h 392254"/>
                <a:gd name="connsiteX70" fmla="*/ 446907 w 637153"/>
                <a:gd name="connsiteY70" fmla="*/ 301628 h 392254"/>
                <a:gd name="connsiteX71" fmla="*/ 449674 w 637153"/>
                <a:gd name="connsiteY71" fmla="*/ 301628 h 392254"/>
                <a:gd name="connsiteX72" fmla="*/ 487032 w 637153"/>
                <a:gd name="connsiteY72" fmla="*/ 258044 h 392254"/>
                <a:gd name="connsiteX73" fmla="*/ 487032 w 637153"/>
                <a:gd name="connsiteY73" fmla="*/ 253201 h 392254"/>
                <a:gd name="connsiteX74" fmla="*/ 492566 w 637153"/>
                <a:gd name="connsiteY74" fmla="*/ 246283 h 392254"/>
                <a:gd name="connsiteX75" fmla="*/ 540301 w 637153"/>
                <a:gd name="connsiteY75" fmla="*/ 190939 h 392254"/>
                <a:gd name="connsiteX76" fmla="*/ 572124 w 637153"/>
                <a:gd name="connsiteY76" fmla="*/ 192322 h 392254"/>
                <a:gd name="connsiteX77" fmla="*/ 625393 w 637153"/>
                <a:gd name="connsiteY77" fmla="*/ 159807 h 392254"/>
                <a:gd name="connsiteX78" fmla="*/ 637154 w 637153"/>
                <a:gd name="connsiteY78" fmla="*/ 152889 h 392254"/>
                <a:gd name="connsiteX79" fmla="*/ 630927 w 637153"/>
                <a:gd name="connsiteY79" fmla="*/ 141820 h 392254"/>
                <a:gd name="connsiteX80" fmla="*/ 71948 w 637153"/>
                <a:gd name="connsiteY80" fmla="*/ 181253 h 392254"/>
                <a:gd name="connsiteX81" fmla="*/ 18679 w 637153"/>
                <a:gd name="connsiteY81" fmla="*/ 148738 h 392254"/>
                <a:gd name="connsiteX82" fmla="*/ 97545 w 637153"/>
                <a:gd name="connsiteY82" fmla="*/ 18679 h 392254"/>
                <a:gd name="connsiteX83" fmla="*/ 150122 w 637153"/>
                <a:gd name="connsiteY83" fmla="*/ 51194 h 392254"/>
                <a:gd name="connsiteX84" fmla="*/ 156348 w 637153"/>
                <a:gd name="connsiteY84" fmla="*/ 66413 h 392254"/>
                <a:gd name="connsiteX85" fmla="*/ 152197 w 637153"/>
                <a:gd name="connsiteY85" fmla="*/ 73331 h 392254"/>
                <a:gd name="connsiteX86" fmla="*/ 92010 w 637153"/>
                <a:gd name="connsiteY86" fmla="*/ 172952 h 392254"/>
                <a:gd name="connsiteX87" fmla="*/ 87859 w 637153"/>
                <a:gd name="connsiteY87" fmla="*/ 179178 h 392254"/>
                <a:gd name="connsiteX88" fmla="*/ 78866 w 637153"/>
                <a:gd name="connsiteY88" fmla="*/ 182637 h 392254"/>
                <a:gd name="connsiteX89" fmla="*/ 71948 w 637153"/>
                <a:gd name="connsiteY89" fmla="*/ 181253 h 392254"/>
                <a:gd name="connsiteX90" fmla="*/ 160499 w 637153"/>
                <a:gd name="connsiteY90" fmla="*/ 300244 h 392254"/>
                <a:gd name="connsiteX91" fmla="*/ 158424 w 637153"/>
                <a:gd name="connsiteY91" fmla="*/ 300244 h 392254"/>
                <a:gd name="connsiteX92" fmla="*/ 138361 w 637153"/>
                <a:gd name="connsiteY92" fmla="*/ 279490 h 392254"/>
                <a:gd name="connsiteX93" fmla="*/ 143204 w 637153"/>
                <a:gd name="connsiteY93" fmla="*/ 266345 h 392254"/>
                <a:gd name="connsiteX94" fmla="*/ 179870 w 637153"/>
                <a:gd name="connsiteY94" fmla="*/ 224837 h 392254"/>
                <a:gd name="connsiteX95" fmla="*/ 195781 w 637153"/>
                <a:gd name="connsiteY95" fmla="*/ 217919 h 392254"/>
                <a:gd name="connsiteX96" fmla="*/ 208925 w 637153"/>
                <a:gd name="connsiteY96" fmla="*/ 222762 h 392254"/>
                <a:gd name="connsiteX97" fmla="*/ 211001 w 637153"/>
                <a:gd name="connsiteY97" fmla="*/ 251817 h 392254"/>
                <a:gd name="connsiteX98" fmla="*/ 174335 w 637153"/>
                <a:gd name="connsiteY98" fmla="*/ 293326 h 392254"/>
                <a:gd name="connsiteX99" fmla="*/ 160499 w 637153"/>
                <a:gd name="connsiteY99" fmla="*/ 300244 h 392254"/>
                <a:gd name="connsiteX100" fmla="*/ 211693 w 637153"/>
                <a:gd name="connsiteY100" fmla="*/ 326533 h 392254"/>
                <a:gd name="connsiteX101" fmla="*/ 209617 w 637153"/>
                <a:gd name="connsiteY101" fmla="*/ 326533 h 392254"/>
                <a:gd name="connsiteX102" fmla="*/ 189555 w 637153"/>
                <a:gd name="connsiteY102" fmla="*/ 305778 h 392254"/>
                <a:gd name="connsiteX103" fmla="*/ 194398 w 637153"/>
                <a:gd name="connsiteY103" fmla="*/ 292634 h 392254"/>
                <a:gd name="connsiteX104" fmla="*/ 226221 w 637153"/>
                <a:gd name="connsiteY104" fmla="*/ 255968 h 392254"/>
                <a:gd name="connsiteX105" fmla="*/ 242132 w 637153"/>
                <a:gd name="connsiteY105" fmla="*/ 249050 h 392254"/>
                <a:gd name="connsiteX106" fmla="*/ 255277 w 637153"/>
                <a:gd name="connsiteY106" fmla="*/ 253893 h 392254"/>
                <a:gd name="connsiteX107" fmla="*/ 257352 w 637153"/>
                <a:gd name="connsiteY107" fmla="*/ 282949 h 392254"/>
                <a:gd name="connsiteX108" fmla="*/ 225529 w 637153"/>
                <a:gd name="connsiteY108" fmla="*/ 319615 h 392254"/>
                <a:gd name="connsiteX109" fmla="*/ 211693 w 637153"/>
                <a:gd name="connsiteY109" fmla="*/ 326533 h 392254"/>
                <a:gd name="connsiteX110" fmla="*/ 211693 w 637153"/>
                <a:gd name="connsiteY110" fmla="*/ 326533 h 392254"/>
                <a:gd name="connsiteX111" fmla="*/ 255277 w 637153"/>
                <a:gd name="connsiteY111" fmla="*/ 352129 h 392254"/>
                <a:gd name="connsiteX112" fmla="*/ 253201 w 637153"/>
                <a:gd name="connsiteY112" fmla="*/ 352129 h 392254"/>
                <a:gd name="connsiteX113" fmla="*/ 242132 w 637153"/>
                <a:gd name="connsiteY113" fmla="*/ 347979 h 392254"/>
                <a:gd name="connsiteX114" fmla="*/ 240749 w 637153"/>
                <a:gd name="connsiteY114" fmla="*/ 323765 h 392254"/>
                <a:gd name="connsiteX115" fmla="*/ 272572 w 637153"/>
                <a:gd name="connsiteY115" fmla="*/ 287100 h 392254"/>
                <a:gd name="connsiteX116" fmla="*/ 285716 w 637153"/>
                <a:gd name="connsiteY116" fmla="*/ 281565 h 392254"/>
                <a:gd name="connsiteX117" fmla="*/ 296785 w 637153"/>
                <a:gd name="connsiteY117" fmla="*/ 285716 h 392254"/>
                <a:gd name="connsiteX118" fmla="*/ 298169 w 637153"/>
                <a:gd name="connsiteY118" fmla="*/ 309929 h 392254"/>
                <a:gd name="connsiteX119" fmla="*/ 266345 w 637153"/>
                <a:gd name="connsiteY119" fmla="*/ 346595 h 392254"/>
                <a:gd name="connsiteX120" fmla="*/ 255277 w 637153"/>
                <a:gd name="connsiteY120" fmla="*/ 352129 h 392254"/>
                <a:gd name="connsiteX121" fmla="*/ 255277 w 637153"/>
                <a:gd name="connsiteY121" fmla="*/ 352129 h 392254"/>
                <a:gd name="connsiteX122" fmla="*/ 297477 w 637153"/>
                <a:gd name="connsiteY122" fmla="*/ 368733 h 392254"/>
                <a:gd name="connsiteX123" fmla="*/ 287100 w 637153"/>
                <a:gd name="connsiteY123" fmla="*/ 365274 h 392254"/>
                <a:gd name="connsiteX124" fmla="*/ 285716 w 637153"/>
                <a:gd name="connsiteY124" fmla="*/ 345903 h 392254"/>
                <a:gd name="connsiteX125" fmla="*/ 312696 w 637153"/>
                <a:gd name="connsiteY125" fmla="*/ 314772 h 392254"/>
                <a:gd name="connsiteX126" fmla="*/ 323074 w 637153"/>
                <a:gd name="connsiteY126" fmla="*/ 309929 h 392254"/>
                <a:gd name="connsiteX127" fmla="*/ 332067 w 637153"/>
                <a:gd name="connsiteY127" fmla="*/ 313388 h 392254"/>
                <a:gd name="connsiteX128" fmla="*/ 333451 w 637153"/>
                <a:gd name="connsiteY128" fmla="*/ 332759 h 392254"/>
                <a:gd name="connsiteX129" fmla="*/ 306470 w 637153"/>
                <a:gd name="connsiteY129" fmla="*/ 363890 h 392254"/>
                <a:gd name="connsiteX130" fmla="*/ 297477 w 637153"/>
                <a:gd name="connsiteY130" fmla="*/ 368733 h 392254"/>
                <a:gd name="connsiteX131" fmla="*/ 297477 w 637153"/>
                <a:gd name="connsiteY131" fmla="*/ 368733 h 392254"/>
                <a:gd name="connsiteX132" fmla="*/ 449674 w 637153"/>
                <a:gd name="connsiteY132" fmla="*/ 287791 h 392254"/>
                <a:gd name="connsiteX133" fmla="*/ 446907 w 637153"/>
                <a:gd name="connsiteY133" fmla="*/ 287791 h 392254"/>
                <a:gd name="connsiteX134" fmla="*/ 435146 w 637153"/>
                <a:gd name="connsiteY134" fmla="*/ 285024 h 392254"/>
                <a:gd name="connsiteX135" fmla="*/ 435838 w 637153"/>
                <a:gd name="connsiteY135" fmla="*/ 289175 h 392254"/>
                <a:gd name="connsiteX136" fmla="*/ 410933 w 637153"/>
                <a:gd name="connsiteY136" fmla="*/ 318923 h 392254"/>
                <a:gd name="connsiteX137" fmla="*/ 410933 w 637153"/>
                <a:gd name="connsiteY137" fmla="*/ 318923 h 392254"/>
                <a:gd name="connsiteX138" fmla="*/ 404015 w 637153"/>
                <a:gd name="connsiteY138" fmla="*/ 318231 h 392254"/>
                <a:gd name="connsiteX139" fmla="*/ 404015 w 637153"/>
                <a:gd name="connsiteY139" fmla="*/ 318923 h 392254"/>
                <a:gd name="connsiteX140" fmla="*/ 379110 w 637153"/>
                <a:gd name="connsiteY140" fmla="*/ 348670 h 392254"/>
                <a:gd name="connsiteX141" fmla="*/ 379110 w 637153"/>
                <a:gd name="connsiteY141" fmla="*/ 348670 h 392254"/>
                <a:gd name="connsiteX142" fmla="*/ 372192 w 637153"/>
                <a:gd name="connsiteY142" fmla="*/ 347979 h 392254"/>
                <a:gd name="connsiteX143" fmla="*/ 372192 w 637153"/>
                <a:gd name="connsiteY143" fmla="*/ 348670 h 392254"/>
                <a:gd name="connsiteX144" fmla="*/ 347287 w 637153"/>
                <a:gd name="connsiteY144" fmla="*/ 378418 h 392254"/>
                <a:gd name="connsiteX145" fmla="*/ 347287 w 637153"/>
                <a:gd name="connsiteY145" fmla="*/ 378418 h 392254"/>
                <a:gd name="connsiteX146" fmla="*/ 345211 w 637153"/>
                <a:gd name="connsiteY146" fmla="*/ 378418 h 392254"/>
                <a:gd name="connsiteX147" fmla="*/ 330683 w 637153"/>
                <a:gd name="connsiteY147" fmla="*/ 374267 h 392254"/>
                <a:gd name="connsiteX148" fmla="*/ 321690 w 637153"/>
                <a:gd name="connsiteY148" fmla="*/ 367349 h 392254"/>
                <a:gd name="connsiteX149" fmla="*/ 343828 w 637153"/>
                <a:gd name="connsiteY149" fmla="*/ 341752 h 392254"/>
                <a:gd name="connsiteX150" fmla="*/ 341061 w 637153"/>
                <a:gd name="connsiteY150" fmla="*/ 303011 h 392254"/>
                <a:gd name="connsiteX151" fmla="*/ 323074 w 637153"/>
                <a:gd name="connsiteY151" fmla="*/ 296093 h 392254"/>
                <a:gd name="connsiteX152" fmla="*/ 316155 w 637153"/>
                <a:gd name="connsiteY152" fmla="*/ 296785 h 392254"/>
                <a:gd name="connsiteX153" fmla="*/ 305778 w 637153"/>
                <a:gd name="connsiteY153" fmla="*/ 275339 h 392254"/>
                <a:gd name="connsiteX154" fmla="*/ 285024 w 637153"/>
                <a:gd name="connsiteY154" fmla="*/ 267729 h 392254"/>
                <a:gd name="connsiteX155" fmla="*/ 285024 w 637153"/>
                <a:gd name="connsiteY155" fmla="*/ 267729 h 392254"/>
                <a:gd name="connsiteX156" fmla="*/ 275339 w 637153"/>
                <a:gd name="connsiteY156" fmla="*/ 269113 h 392254"/>
                <a:gd name="connsiteX157" fmla="*/ 263578 w 637153"/>
                <a:gd name="connsiteY157" fmla="*/ 243516 h 392254"/>
                <a:gd name="connsiteX158" fmla="*/ 241440 w 637153"/>
                <a:gd name="connsiteY158" fmla="*/ 235214 h 392254"/>
                <a:gd name="connsiteX159" fmla="*/ 241440 w 637153"/>
                <a:gd name="connsiteY159" fmla="*/ 235214 h 392254"/>
                <a:gd name="connsiteX160" fmla="*/ 228988 w 637153"/>
                <a:gd name="connsiteY160" fmla="*/ 237290 h 392254"/>
                <a:gd name="connsiteX161" fmla="*/ 217227 w 637153"/>
                <a:gd name="connsiteY161" fmla="*/ 212385 h 392254"/>
                <a:gd name="connsiteX162" fmla="*/ 195089 w 637153"/>
                <a:gd name="connsiteY162" fmla="*/ 204083 h 392254"/>
                <a:gd name="connsiteX163" fmla="*/ 195089 w 637153"/>
                <a:gd name="connsiteY163" fmla="*/ 204083 h 392254"/>
                <a:gd name="connsiteX164" fmla="*/ 168801 w 637153"/>
                <a:gd name="connsiteY164" fmla="*/ 215844 h 392254"/>
                <a:gd name="connsiteX165" fmla="*/ 150814 w 637153"/>
                <a:gd name="connsiteY165" fmla="*/ 236598 h 392254"/>
                <a:gd name="connsiteX166" fmla="*/ 150122 w 637153"/>
                <a:gd name="connsiteY166" fmla="*/ 235906 h 392254"/>
                <a:gd name="connsiteX167" fmla="*/ 103079 w 637153"/>
                <a:gd name="connsiteY167" fmla="*/ 181253 h 392254"/>
                <a:gd name="connsiteX168" fmla="*/ 163266 w 637153"/>
                <a:gd name="connsiteY168" fmla="*/ 81633 h 392254"/>
                <a:gd name="connsiteX169" fmla="*/ 213076 w 637153"/>
                <a:gd name="connsiteY169" fmla="*/ 92010 h 392254"/>
                <a:gd name="connsiteX170" fmla="*/ 253201 w 637153"/>
                <a:gd name="connsiteY170" fmla="*/ 89243 h 392254"/>
                <a:gd name="connsiteX171" fmla="*/ 257352 w 637153"/>
                <a:gd name="connsiteY171" fmla="*/ 89243 h 392254"/>
                <a:gd name="connsiteX172" fmla="*/ 275339 w 637153"/>
                <a:gd name="connsiteY172" fmla="*/ 92010 h 392254"/>
                <a:gd name="connsiteX173" fmla="*/ 237290 w 637153"/>
                <a:gd name="connsiteY173" fmla="*/ 136978 h 392254"/>
                <a:gd name="connsiteX174" fmla="*/ 226912 w 637153"/>
                <a:gd name="connsiteY174" fmla="*/ 167417 h 392254"/>
                <a:gd name="connsiteX175" fmla="*/ 241440 w 637153"/>
                <a:gd name="connsiteY175" fmla="*/ 195781 h 392254"/>
                <a:gd name="connsiteX176" fmla="*/ 241440 w 637153"/>
                <a:gd name="connsiteY176" fmla="*/ 195781 h 392254"/>
                <a:gd name="connsiteX177" fmla="*/ 241440 w 637153"/>
                <a:gd name="connsiteY177" fmla="*/ 195781 h 392254"/>
                <a:gd name="connsiteX178" fmla="*/ 268421 w 637153"/>
                <a:gd name="connsiteY178" fmla="*/ 205466 h 392254"/>
                <a:gd name="connsiteX179" fmla="*/ 271880 w 637153"/>
                <a:gd name="connsiteY179" fmla="*/ 205466 h 392254"/>
                <a:gd name="connsiteX180" fmla="*/ 300244 w 637153"/>
                <a:gd name="connsiteY180" fmla="*/ 190939 h 392254"/>
                <a:gd name="connsiteX181" fmla="*/ 347287 w 637153"/>
                <a:gd name="connsiteY181" fmla="*/ 136978 h 392254"/>
                <a:gd name="connsiteX182" fmla="*/ 347287 w 637153"/>
                <a:gd name="connsiteY182" fmla="*/ 136978 h 392254"/>
                <a:gd name="connsiteX183" fmla="*/ 354897 w 637153"/>
                <a:gd name="connsiteY183" fmla="*/ 143896 h 392254"/>
                <a:gd name="connsiteX184" fmla="*/ 466277 w 637153"/>
                <a:gd name="connsiteY184" fmla="*/ 239365 h 392254"/>
                <a:gd name="connsiteX185" fmla="*/ 473887 w 637153"/>
                <a:gd name="connsiteY185" fmla="*/ 256660 h 392254"/>
                <a:gd name="connsiteX186" fmla="*/ 473887 w 637153"/>
                <a:gd name="connsiteY186" fmla="*/ 259427 h 392254"/>
                <a:gd name="connsiteX187" fmla="*/ 449674 w 637153"/>
                <a:gd name="connsiteY187" fmla="*/ 287791 h 392254"/>
                <a:gd name="connsiteX188" fmla="*/ 449674 w 637153"/>
                <a:gd name="connsiteY188" fmla="*/ 287791 h 392254"/>
                <a:gd name="connsiteX189" fmla="*/ 483573 w 637153"/>
                <a:gd name="connsiteY189" fmla="*/ 237290 h 392254"/>
                <a:gd name="connsiteX190" fmla="*/ 475963 w 637153"/>
                <a:gd name="connsiteY190" fmla="*/ 228296 h 392254"/>
                <a:gd name="connsiteX191" fmla="*/ 346595 w 637153"/>
                <a:gd name="connsiteY191" fmla="*/ 116915 h 392254"/>
                <a:gd name="connsiteX192" fmla="*/ 289867 w 637153"/>
                <a:gd name="connsiteY192" fmla="*/ 181945 h 392254"/>
                <a:gd name="connsiteX193" fmla="*/ 271188 w 637153"/>
                <a:gd name="connsiteY193" fmla="*/ 191630 h 392254"/>
                <a:gd name="connsiteX194" fmla="*/ 269113 w 637153"/>
                <a:gd name="connsiteY194" fmla="*/ 191630 h 392254"/>
                <a:gd name="connsiteX195" fmla="*/ 250434 w 637153"/>
                <a:gd name="connsiteY195" fmla="*/ 184712 h 392254"/>
                <a:gd name="connsiteX196" fmla="*/ 246975 w 637153"/>
                <a:gd name="connsiteY196" fmla="*/ 146663 h 392254"/>
                <a:gd name="connsiteX197" fmla="*/ 247667 w 637153"/>
                <a:gd name="connsiteY197" fmla="*/ 145971 h 392254"/>
                <a:gd name="connsiteX198" fmla="*/ 302319 w 637153"/>
                <a:gd name="connsiteY198" fmla="*/ 83709 h 392254"/>
                <a:gd name="connsiteX199" fmla="*/ 323074 w 637153"/>
                <a:gd name="connsiteY199" fmla="*/ 74715 h 392254"/>
                <a:gd name="connsiteX200" fmla="*/ 325841 w 637153"/>
                <a:gd name="connsiteY200" fmla="*/ 74715 h 392254"/>
                <a:gd name="connsiteX201" fmla="*/ 329300 w 637153"/>
                <a:gd name="connsiteY201" fmla="*/ 75407 h 392254"/>
                <a:gd name="connsiteX202" fmla="*/ 424077 w 637153"/>
                <a:gd name="connsiteY202" fmla="*/ 92702 h 392254"/>
                <a:gd name="connsiteX203" fmla="*/ 474579 w 637153"/>
                <a:gd name="connsiteY203" fmla="*/ 83709 h 392254"/>
                <a:gd name="connsiteX204" fmla="*/ 514704 w 637153"/>
                <a:gd name="connsiteY204" fmla="*/ 148738 h 392254"/>
                <a:gd name="connsiteX205" fmla="*/ 533383 w 637153"/>
                <a:gd name="connsiteY205" fmla="*/ 179870 h 392254"/>
                <a:gd name="connsiteX206" fmla="*/ 483573 w 637153"/>
                <a:gd name="connsiteY206" fmla="*/ 237290 h 392254"/>
                <a:gd name="connsiteX207" fmla="*/ 565898 w 637153"/>
                <a:gd name="connsiteY207" fmla="*/ 181253 h 392254"/>
                <a:gd name="connsiteX208" fmla="*/ 558979 w 637153"/>
                <a:gd name="connsiteY208" fmla="*/ 183329 h 392254"/>
                <a:gd name="connsiteX209" fmla="*/ 549294 w 637153"/>
                <a:gd name="connsiteY209" fmla="*/ 179178 h 392254"/>
                <a:gd name="connsiteX210" fmla="*/ 545143 w 637153"/>
                <a:gd name="connsiteY210" fmla="*/ 172260 h 392254"/>
                <a:gd name="connsiteX211" fmla="*/ 526465 w 637153"/>
                <a:gd name="connsiteY211" fmla="*/ 141820 h 392254"/>
                <a:gd name="connsiteX212" fmla="*/ 482881 w 637153"/>
                <a:gd name="connsiteY212" fmla="*/ 69872 h 392254"/>
                <a:gd name="connsiteX213" fmla="*/ 486340 w 637153"/>
                <a:gd name="connsiteY213" fmla="*/ 51885 h 392254"/>
                <a:gd name="connsiteX214" fmla="*/ 487723 w 637153"/>
                <a:gd name="connsiteY214" fmla="*/ 51194 h 392254"/>
                <a:gd name="connsiteX215" fmla="*/ 540993 w 637153"/>
                <a:gd name="connsiteY215" fmla="*/ 18679 h 392254"/>
                <a:gd name="connsiteX216" fmla="*/ 619167 w 637153"/>
                <a:gd name="connsiteY216" fmla="*/ 148738 h 392254"/>
                <a:gd name="connsiteX217" fmla="*/ 565898 w 637153"/>
                <a:gd name="connsiteY217" fmla="*/ 181253 h 39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37153" h="392254">
                  <a:moveTo>
                    <a:pt x="630927" y="141820"/>
                  </a:moveTo>
                  <a:lnTo>
                    <a:pt x="552753" y="11761"/>
                  </a:lnTo>
                  <a:lnTo>
                    <a:pt x="545835" y="0"/>
                  </a:lnTo>
                  <a:lnTo>
                    <a:pt x="534074" y="7610"/>
                  </a:lnTo>
                  <a:lnTo>
                    <a:pt x="481497" y="40125"/>
                  </a:lnTo>
                  <a:cubicBezTo>
                    <a:pt x="475271" y="43584"/>
                    <a:pt x="470428" y="49810"/>
                    <a:pt x="468353" y="56728"/>
                  </a:cubicBezTo>
                  <a:cubicBezTo>
                    <a:pt x="466969" y="61571"/>
                    <a:pt x="466969" y="67105"/>
                    <a:pt x="469045" y="71948"/>
                  </a:cubicBezTo>
                  <a:cubicBezTo>
                    <a:pt x="454517" y="76790"/>
                    <a:pt x="439989" y="79558"/>
                    <a:pt x="424769" y="79558"/>
                  </a:cubicBezTo>
                  <a:cubicBezTo>
                    <a:pt x="404015" y="78866"/>
                    <a:pt x="383261" y="75407"/>
                    <a:pt x="363198" y="69181"/>
                  </a:cubicBezTo>
                  <a:cubicBezTo>
                    <a:pt x="353513" y="66413"/>
                    <a:pt x="343136" y="64338"/>
                    <a:pt x="332759" y="62263"/>
                  </a:cubicBezTo>
                  <a:lnTo>
                    <a:pt x="331375" y="62263"/>
                  </a:lnTo>
                  <a:lnTo>
                    <a:pt x="331375" y="62263"/>
                  </a:lnTo>
                  <a:cubicBezTo>
                    <a:pt x="330683" y="62263"/>
                    <a:pt x="329992" y="62263"/>
                    <a:pt x="329992" y="62263"/>
                  </a:cubicBezTo>
                  <a:lnTo>
                    <a:pt x="328608" y="62263"/>
                  </a:lnTo>
                  <a:lnTo>
                    <a:pt x="327224" y="62263"/>
                  </a:lnTo>
                  <a:cubicBezTo>
                    <a:pt x="325841" y="62263"/>
                    <a:pt x="325149" y="62263"/>
                    <a:pt x="323765" y="62263"/>
                  </a:cubicBezTo>
                  <a:lnTo>
                    <a:pt x="323765" y="62263"/>
                  </a:lnTo>
                  <a:cubicBezTo>
                    <a:pt x="312005" y="62263"/>
                    <a:pt x="300244" y="67105"/>
                    <a:pt x="292634" y="76099"/>
                  </a:cubicBezTo>
                  <a:lnTo>
                    <a:pt x="287100" y="82325"/>
                  </a:lnTo>
                  <a:cubicBezTo>
                    <a:pt x="278106" y="78866"/>
                    <a:pt x="268421" y="76790"/>
                    <a:pt x="258736" y="76790"/>
                  </a:cubicBezTo>
                  <a:cubicBezTo>
                    <a:pt x="256660" y="76790"/>
                    <a:pt x="255277" y="76790"/>
                    <a:pt x="253201" y="76790"/>
                  </a:cubicBezTo>
                  <a:cubicBezTo>
                    <a:pt x="249050" y="76790"/>
                    <a:pt x="245591" y="77482"/>
                    <a:pt x="241440" y="77482"/>
                  </a:cubicBezTo>
                  <a:cubicBezTo>
                    <a:pt x="232447" y="78174"/>
                    <a:pt x="223453" y="78866"/>
                    <a:pt x="214460" y="78866"/>
                  </a:cubicBezTo>
                  <a:cubicBezTo>
                    <a:pt x="199240" y="79558"/>
                    <a:pt x="184020" y="76099"/>
                    <a:pt x="170184" y="69872"/>
                  </a:cubicBezTo>
                  <a:cubicBezTo>
                    <a:pt x="170876" y="65722"/>
                    <a:pt x="170876" y="61571"/>
                    <a:pt x="170184" y="56728"/>
                  </a:cubicBezTo>
                  <a:cubicBezTo>
                    <a:pt x="168109" y="49810"/>
                    <a:pt x="163266" y="43584"/>
                    <a:pt x="157040" y="40125"/>
                  </a:cubicBezTo>
                  <a:lnTo>
                    <a:pt x="105155" y="7610"/>
                  </a:lnTo>
                  <a:lnTo>
                    <a:pt x="93394" y="0"/>
                  </a:lnTo>
                  <a:lnTo>
                    <a:pt x="86476" y="11761"/>
                  </a:lnTo>
                  <a:lnTo>
                    <a:pt x="6918" y="141820"/>
                  </a:lnTo>
                  <a:lnTo>
                    <a:pt x="0" y="153581"/>
                  </a:lnTo>
                  <a:lnTo>
                    <a:pt x="11761" y="160499"/>
                  </a:lnTo>
                  <a:lnTo>
                    <a:pt x="65030" y="193014"/>
                  </a:lnTo>
                  <a:cubicBezTo>
                    <a:pt x="74715" y="199240"/>
                    <a:pt x="86476" y="198548"/>
                    <a:pt x="95469" y="191630"/>
                  </a:cubicBezTo>
                  <a:lnTo>
                    <a:pt x="140437" y="244208"/>
                  </a:lnTo>
                  <a:lnTo>
                    <a:pt x="141128" y="245591"/>
                  </a:lnTo>
                  <a:lnTo>
                    <a:pt x="142512" y="246283"/>
                  </a:lnTo>
                  <a:lnTo>
                    <a:pt x="142512" y="246283"/>
                  </a:lnTo>
                  <a:lnTo>
                    <a:pt x="132827" y="257352"/>
                  </a:lnTo>
                  <a:cubicBezTo>
                    <a:pt x="120374" y="271880"/>
                    <a:pt x="121758" y="293326"/>
                    <a:pt x="135594" y="305778"/>
                  </a:cubicBezTo>
                  <a:lnTo>
                    <a:pt x="135594" y="305778"/>
                  </a:lnTo>
                  <a:lnTo>
                    <a:pt x="135594" y="305778"/>
                  </a:lnTo>
                  <a:cubicBezTo>
                    <a:pt x="141820" y="311313"/>
                    <a:pt x="149430" y="314080"/>
                    <a:pt x="157732" y="314080"/>
                  </a:cubicBezTo>
                  <a:cubicBezTo>
                    <a:pt x="159115" y="314080"/>
                    <a:pt x="160499" y="314080"/>
                    <a:pt x="161883" y="314080"/>
                  </a:cubicBezTo>
                  <a:cubicBezTo>
                    <a:pt x="166725" y="313388"/>
                    <a:pt x="170876" y="312005"/>
                    <a:pt x="175027" y="309237"/>
                  </a:cubicBezTo>
                  <a:cubicBezTo>
                    <a:pt x="175719" y="317539"/>
                    <a:pt x="179870" y="325841"/>
                    <a:pt x="186096" y="331375"/>
                  </a:cubicBezTo>
                  <a:lnTo>
                    <a:pt x="186096" y="331375"/>
                  </a:lnTo>
                  <a:lnTo>
                    <a:pt x="186096" y="331375"/>
                  </a:lnTo>
                  <a:cubicBezTo>
                    <a:pt x="192322" y="336910"/>
                    <a:pt x="199932" y="339677"/>
                    <a:pt x="208234" y="339677"/>
                  </a:cubicBezTo>
                  <a:cubicBezTo>
                    <a:pt x="208925" y="339677"/>
                    <a:pt x="210309" y="339677"/>
                    <a:pt x="211001" y="339677"/>
                  </a:cubicBezTo>
                  <a:cubicBezTo>
                    <a:pt x="214460" y="339677"/>
                    <a:pt x="217919" y="338985"/>
                    <a:pt x="221378" y="337601"/>
                  </a:cubicBezTo>
                  <a:cubicBezTo>
                    <a:pt x="222070" y="345211"/>
                    <a:pt x="225529" y="352821"/>
                    <a:pt x="231755" y="357664"/>
                  </a:cubicBezTo>
                  <a:lnTo>
                    <a:pt x="231755" y="357664"/>
                  </a:lnTo>
                  <a:lnTo>
                    <a:pt x="231755" y="357664"/>
                  </a:lnTo>
                  <a:cubicBezTo>
                    <a:pt x="237290" y="362506"/>
                    <a:pt x="244208" y="365274"/>
                    <a:pt x="251126" y="365274"/>
                  </a:cubicBezTo>
                  <a:cubicBezTo>
                    <a:pt x="252509" y="365274"/>
                    <a:pt x="253201" y="365274"/>
                    <a:pt x="254585" y="365274"/>
                  </a:cubicBezTo>
                  <a:cubicBezTo>
                    <a:pt x="259427" y="365274"/>
                    <a:pt x="263578" y="363198"/>
                    <a:pt x="267729" y="361123"/>
                  </a:cubicBezTo>
                  <a:cubicBezTo>
                    <a:pt x="269113" y="365966"/>
                    <a:pt x="271880" y="370808"/>
                    <a:pt x="276031" y="374267"/>
                  </a:cubicBezTo>
                  <a:cubicBezTo>
                    <a:pt x="281565" y="379110"/>
                    <a:pt x="288483" y="381877"/>
                    <a:pt x="296093" y="381185"/>
                  </a:cubicBezTo>
                  <a:lnTo>
                    <a:pt x="297477" y="381185"/>
                  </a:lnTo>
                  <a:lnTo>
                    <a:pt x="298860" y="381185"/>
                  </a:lnTo>
                  <a:cubicBezTo>
                    <a:pt x="303011" y="380493"/>
                    <a:pt x="307162" y="378418"/>
                    <a:pt x="310621" y="376343"/>
                  </a:cubicBezTo>
                  <a:lnTo>
                    <a:pt x="311313" y="377034"/>
                  </a:lnTo>
                  <a:lnTo>
                    <a:pt x="320998" y="384644"/>
                  </a:lnTo>
                  <a:lnTo>
                    <a:pt x="321690" y="385336"/>
                  </a:lnTo>
                  <a:lnTo>
                    <a:pt x="322382" y="386028"/>
                  </a:lnTo>
                  <a:cubicBezTo>
                    <a:pt x="328608" y="390179"/>
                    <a:pt x="336218" y="392254"/>
                    <a:pt x="343136" y="392254"/>
                  </a:cubicBezTo>
                  <a:cubicBezTo>
                    <a:pt x="344520" y="392254"/>
                    <a:pt x="345903" y="392254"/>
                    <a:pt x="347287" y="392254"/>
                  </a:cubicBezTo>
                  <a:cubicBezTo>
                    <a:pt x="364582" y="390871"/>
                    <a:pt x="378418" y="378418"/>
                    <a:pt x="383261" y="361815"/>
                  </a:cubicBezTo>
                  <a:cubicBezTo>
                    <a:pt x="398480" y="359047"/>
                    <a:pt x="410933" y="347287"/>
                    <a:pt x="415084" y="332067"/>
                  </a:cubicBezTo>
                  <a:cubicBezTo>
                    <a:pt x="430995" y="328608"/>
                    <a:pt x="443448" y="316847"/>
                    <a:pt x="446907" y="301628"/>
                  </a:cubicBezTo>
                  <a:cubicBezTo>
                    <a:pt x="447599" y="301628"/>
                    <a:pt x="448982" y="301628"/>
                    <a:pt x="449674" y="301628"/>
                  </a:cubicBezTo>
                  <a:cubicBezTo>
                    <a:pt x="471812" y="299552"/>
                    <a:pt x="488415" y="280182"/>
                    <a:pt x="487032" y="258044"/>
                  </a:cubicBezTo>
                  <a:cubicBezTo>
                    <a:pt x="487032" y="256660"/>
                    <a:pt x="487032" y="254585"/>
                    <a:pt x="487032" y="253201"/>
                  </a:cubicBezTo>
                  <a:lnTo>
                    <a:pt x="492566" y="246283"/>
                  </a:lnTo>
                  <a:lnTo>
                    <a:pt x="540301" y="190939"/>
                  </a:lnTo>
                  <a:cubicBezTo>
                    <a:pt x="549294" y="198548"/>
                    <a:pt x="561747" y="198548"/>
                    <a:pt x="572124" y="192322"/>
                  </a:cubicBezTo>
                  <a:lnTo>
                    <a:pt x="625393" y="159807"/>
                  </a:lnTo>
                  <a:lnTo>
                    <a:pt x="637154" y="152889"/>
                  </a:lnTo>
                  <a:lnTo>
                    <a:pt x="630927" y="141820"/>
                  </a:lnTo>
                  <a:close/>
                  <a:moveTo>
                    <a:pt x="71948" y="181253"/>
                  </a:moveTo>
                  <a:lnTo>
                    <a:pt x="18679" y="148738"/>
                  </a:lnTo>
                  <a:lnTo>
                    <a:pt x="97545" y="18679"/>
                  </a:lnTo>
                  <a:lnTo>
                    <a:pt x="150122" y="51194"/>
                  </a:lnTo>
                  <a:cubicBezTo>
                    <a:pt x="155656" y="53961"/>
                    <a:pt x="158424" y="60879"/>
                    <a:pt x="156348" y="66413"/>
                  </a:cubicBezTo>
                  <a:lnTo>
                    <a:pt x="152197" y="73331"/>
                  </a:lnTo>
                  <a:lnTo>
                    <a:pt x="92010" y="172952"/>
                  </a:lnTo>
                  <a:lnTo>
                    <a:pt x="87859" y="179178"/>
                  </a:lnTo>
                  <a:cubicBezTo>
                    <a:pt x="85784" y="181253"/>
                    <a:pt x="82325" y="182637"/>
                    <a:pt x="78866" y="182637"/>
                  </a:cubicBezTo>
                  <a:cubicBezTo>
                    <a:pt x="76790" y="183329"/>
                    <a:pt x="74023" y="182637"/>
                    <a:pt x="71948" y="181253"/>
                  </a:cubicBezTo>
                  <a:close/>
                  <a:moveTo>
                    <a:pt x="160499" y="300244"/>
                  </a:moveTo>
                  <a:cubicBezTo>
                    <a:pt x="159807" y="300244"/>
                    <a:pt x="159115" y="300244"/>
                    <a:pt x="158424" y="300244"/>
                  </a:cubicBezTo>
                  <a:cubicBezTo>
                    <a:pt x="147355" y="300244"/>
                    <a:pt x="138361" y="290559"/>
                    <a:pt x="138361" y="279490"/>
                  </a:cubicBezTo>
                  <a:cubicBezTo>
                    <a:pt x="138361" y="274647"/>
                    <a:pt x="140437" y="269804"/>
                    <a:pt x="143204" y="266345"/>
                  </a:cubicBezTo>
                  <a:lnTo>
                    <a:pt x="179870" y="224837"/>
                  </a:lnTo>
                  <a:cubicBezTo>
                    <a:pt x="184020" y="220686"/>
                    <a:pt x="189555" y="217919"/>
                    <a:pt x="195781" y="217919"/>
                  </a:cubicBezTo>
                  <a:cubicBezTo>
                    <a:pt x="200624" y="217919"/>
                    <a:pt x="205466" y="219994"/>
                    <a:pt x="208925" y="222762"/>
                  </a:cubicBezTo>
                  <a:cubicBezTo>
                    <a:pt x="217227" y="230371"/>
                    <a:pt x="218611" y="243516"/>
                    <a:pt x="211001" y="251817"/>
                  </a:cubicBezTo>
                  <a:lnTo>
                    <a:pt x="174335" y="293326"/>
                  </a:lnTo>
                  <a:cubicBezTo>
                    <a:pt x="170876" y="297477"/>
                    <a:pt x="166034" y="299552"/>
                    <a:pt x="160499" y="300244"/>
                  </a:cubicBezTo>
                  <a:close/>
                  <a:moveTo>
                    <a:pt x="211693" y="326533"/>
                  </a:moveTo>
                  <a:cubicBezTo>
                    <a:pt x="211001" y="326533"/>
                    <a:pt x="210309" y="326533"/>
                    <a:pt x="209617" y="326533"/>
                  </a:cubicBezTo>
                  <a:cubicBezTo>
                    <a:pt x="198548" y="326533"/>
                    <a:pt x="189555" y="316847"/>
                    <a:pt x="189555" y="305778"/>
                  </a:cubicBezTo>
                  <a:cubicBezTo>
                    <a:pt x="189555" y="300936"/>
                    <a:pt x="191630" y="296093"/>
                    <a:pt x="194398" y="292634"/>
                  </a:cubicBezTo>
                  <a:lnTo>
                    <a:pt x="226221" y="255968"/>
                  </a:lnTo>
                  <a:cubicBezTo>
                    <a:pt x="230371" y="251817"/>
                    <a:pt x="235906" y="249050"/>
                    <a:pt x="242132" y="249050"/>
                  </a:cubicBezTo>
                  <a:cubicBezTo>
                    <a:pt x="246975" y="249050"/>
                    <a:pt x="251817" y="251126"/>
                    <a:pt x="255277" y="253893"/>
                  </a:cubicBezTo>
                  <a:cubicBezTo>
                    <a:pt x="263578" y="261503"/>
                    <a:pt x="264962" y="274647"/>
                    <a:pt x="257352" y="282949"/>
                  </a:cubicBezTo>
                  <a:lnTo>
                    <a:pt x="225529" y="319615"/>
                  </a:lnTo>
                  <a:cubicBezTo>
                    <a:pt x="222070" y="323765"/>
                    <a:pt x="217227" y="326533"/>
                    <a:pt x="211693" y="326533"/>
                  </a:cubicBezTo>
                  <a:lnTo>
                    <a:pt x="211693" y="326533"/>
                  </a:lnTo>
                  <a:close/>
                  <a:moveTo>
                    <a:pt x="255277" y="352129"/>
                  </a:moveTo>
                  <a:cubicBezTo>
                    <a:pt x="254585" y="352129"/>
                    <a:pt x="253893" y="352129"/>
                    <a:pt x="253201" y="352129"/>
                  </a:cubicBezTo>
                  <a:cubicBezTo>
                    <a:pt x="249050" y="352129"/>
                    <a:pt x="245591" y="350746"/>
                    <a:pt x="242132" y="347979"/>
                  </a:cubicBezTo>
                  <a:cubicBezTo>
                    <a:pt x="235214" y="341752"/>
                    <a:pt x="234522" y="330683"/>
                    <a:pt x="240749" y="323765"/>
                  </a:cubicBezTo>
                  <a:lnTo>
                    <a:pt x="272572" y="287100"/>
                  </a:lnTo>
                  <a:cubicBezTo>
                    <a:pt x="276031" y="283641"/>
                    <a:pt x="280873" y="281565"/>
                    <a:pt x="285716" y="281565"/>
                  </a:cubicBezTo>
                  <a:cubicBezTo>
                    <a:pt x="289867" y="281565"/>
                    <a:pt x="294018" y="282949"/>
                    <a:pt x="296785" y="285716"/>
                  </a:cubicBezTo>
                  <a:cubicBezTo>
                    <a:pt x="303703" y="291942"/>
                    <a:pt x="304395" y="303011"/>
                    <a:pt x="298169" y="309929"/>
                  </a:cubicBezTo>
                  <a:lnTo>
                    <a:pt x="266345" y="346595"/>
                  </a:lnTo>
                  <a:cubicBezTo>
                    <a:pt x="263578" y="350054"/>
                    <a:pt x="259427" y="352129"/>
                    <a:pt x="255277" y="352129"/>
                  </a:cubicBezTo>
                  <a:lnTo>
                    <a:pt x="255277" y="352129"/>
                  </a:lnTo>
                  <a:close/>
                  <a:moveTo>
                    <a:pt x="297477" y="368733"/>
                  </a:moveTo>
                  <a:cubicBezTo>
                    <a:pt x="294018" y="368733"/>
                    <a:pt x="289867" y="368041"/>
                    <a:pt x="287100" y="365274"/>
                  </a:cubicBezTo>
                  <a:cubicBezTo>
                    <a:pt x="281565" y="360431"/>
                    <a:pt x="280873" y="351438"/>
                    <a:pt x="285716" y="345903"/>
                  </a:cubicBezTo>
                  <a:lnTo>
                    <a:pt x="312696" y="314772"/>
                  </a:lnTo>
                  <a:cubicBezTo>
                    <a:pt x="315464" y="312005"/>
                    <a:pt x="318923" y="309929"/>
                    <a:pt x="323074" y="309929"/>
                  </a:cubicBezTo>
                  <a:cubicBezTo>
                    <a:pt x="326533" y="309929"/>
                    <a:pt x="329300" y="311313"/>
                    <a:pt x="332067" y="313388"/>
                  </a:cubicBezTo>
                  <a:cubicBezTo>
                    <a:pt x="337601" y="318231"/>
                    <a:pt x="338293" y="327224"/>
                    <a:pt x="333451" y="332759"/>
                  </a:cubicBezTo>
                  <a:lnTo>
                    <a:pt x="306470" y="363890"/>
                  </a:lnTo>
                  <a:cubicBezTo>
                    <a:pt x="304395" y="366657"/>
                    <a:pt x="300936" y="368041"/>
                    <a:pt x="297477" y="368733"/>
                  </a:cubicBezTo>
                  <a:lnTo>
                    <a:pt x="297477" y="368733"/>
                  </a:lnTo>
                  <a:close/>
                  <a:moveTo>
                    <a:pt x="449674" y="287791"/>
                  </a:moveTo>
                  <a:cubicBezTo>
                    <a:pt x="448982" y="287791"/>
                    <a:pt x="447599" y="287791"/>
                    <a:pt x="446907" y="287791"/>
                  </a:cubicBezTo>
                  <a:cubicBezTo>
                    <a:pt x="442756" y="287791"/>
                    <a:pt x="438605" y="286408"/>
                    <a:pt x="435146" y="285024"/>
                  </a:cubicBezTo>
                  <a:cubicBezTo>
                    <a:pt x="435146" y="286408"/>
                    <a:pt x="435838" y="287791"/>
                    <a:pt x="435838" y="289175"/>
                  </a:cubicBezTo>
                  <a:cubicBezTo>
                    <a:pt x="437222" y="304395"/>
                    <a:pt x="426153" y="317539"/>
                    <a:pt x="410933" y="318923"/>
                  </a:cubicBezTo>
                  <a:cubicBezTo>
                    <a:pt x="410933" y="318923"/>
                    <a:pt x="410933" y="318923"/>
                    <a:pt x="410933" y="318923"/>
                  </a:cubicBezTo>
                  <a:cubicBezTo>
                    <a:pt x="408858" y="318923"/>
                    <a:pt x="406090" y="318923"/>
                    <a:pt x="404015" y="318231"/>
                  </a:cubicBezTo>
                  <a:lnTo>
                    <a:pt x="404015" y="318923"/>
                  </a:lnTo>
                  <a:cubicBezTo>
                    <a:pt x="405398" y="334142"/>
                    <a:pt x="394330" y="347287"/>
                    <a:pt x="379110" y="348670"/>
                  </a:cubicBezTo>
                  <a:cubicBezTo>
                    <a:pt x="379110" y="348670"/>
                    <a:pt x="379110" y="348670"/>
                    <a:pt x="379110" y="348670"/>
                  </a:cubicBezTo>
                  <a:cubicBezTo>
                    <a:pt x="377034" y="348670"/>
                    <a:pt x="374267" y="348670"/>
                    <a:pt x="372192" y="347979"/>
                  </a:cubicBezTo>
                  <a:lnTo>
                    <a:pt x="372192" y="348670"/>
                  </a:lnTo>
                  <a:cubicBezTo>
                    <a:pt x="373575" y="363890"/>
                    <a:pt x="362506" y="377034"/>
                    <a:pt x="347287" y="378418"/>
                  </a:cubicBezTo>
                  <a:cubicBezTo>
                    <a:pt x="347287" y="378418"/>
                    <a:pt x="347287" y="378418"/>
                    <a:pt x="347287" y="378418"/>
                  </a:cubicBezTo>
                  <a:cubicBezTo>
                    <a:pt x="346595" y="378418"/>
                    <a:pt x="345903" y="378418"/>
                    <a:pt x="345211" y="378418"/>
                  </a:cubicBezTo>
                  <a:cubicBezTo>
                    <a:pt x="340369" y="378418"/>
                    <a:pt x="335526" y="377034"/>
                    <a:pt x="330683" y="374267"/>
                  </a:cubicBezTo>
                  <a:lnTo>
                    <a:pt x="321690" y="367349"/>
                  </a:lnTo>
                  <a:lnTo>
                    <a:pt x="343828" y="341752"/>
                  </a:lnTo>
                  <a:cubicBezTo>
                    <a:pt x="353513" y="329992"/>
                    <a:pt x="352129" y="312696"/>
                    <a:pt x="341061" y="303011"/>
                  </a:cubicBezTo>
                  <a:cubicBezTo>
                    <a:pt x="336218" y="298860"/>
                    <a:pt x="329992" y="296093"/>
                    <a:pt x="323074" y="296093"/>
                  </a:cubicBezTo>
                  <a:cubicBezTo>
                    <a:pt x="320998" y="296093"/>
                    <a:pt x="318231" y="296093"/>
                    <a:pt x="316155" y="296785"/>
                  </a:cubicBezTo>
                  <a:cubicBezTo>
                    <a:pt x="315464" y="288483"/>
                    <a:pt x="312005" y="280873"/>
                    <a:pt x="305778" y="275339"/>
                  </a:cubicBezTo>
                  <a:cubicBezTo>
                    <a:pt x="300244" y="270496"/>
                    <a:pt x="292634" y="267729"/>
                    <a:pt x="285024" y="267729"/>
                  </a:cubicBezTo>
                  <a:lnTo>
                    <a:pt x="285024" y="267729"/>
                  </a:lnTo>
                  <a:cubicBezTo>
                    <a:pt x="281565" y="267729"/>
                    <a:pt x="278798" y="268421"/>
                    <a:pt x="275339" y="269113"/>
                  </a:cubicBezTo>
                  <a:cubicBezTo>
                    <a:pt x="275339" y="259427"/>
                    <a:pt x="271188" y="250434"/>
                    <a:pt x="263578" y="243516"/>
                  </a:cubicBezTo>
                  <a:cubicBezTo>
                    <a:pt x="257352" y="237981"/>
                    <a:pt x="249742" y="234522"/>
                    <a:pt x="241440" y="235214"/>
                  </a:cubicBezTo>
                  <a:lnTo>
                    <a:pt x="241440" y="235214"/>
                  </a:lnTo>
                  <a:cubicBezTo>
                    <a:pt x="237290" y="235214"/>
                    <a:pt x="233139" y="235906"/>
                    <a:pt x="228988" y="237290"/>
                  </a:cubicBezTo>
                  <a:cubicBezTo>
                    <a:pt x="228296" y="227604"/>
                    <a:pt x="224145" y="218611"/>
                    <a:pt x="217227" y="212385"/>
                  </a:cubicBezTo>
                  <a:cubicBezTo>
                    <a:pt x="211001" y="206850"/>
                    <a:pt x="203391" y="203391"/>
                    <a:pt x="195089" y="204083"/>
                  </a:cubicBezTo>
                  <a:lnTo>
                    <a:pt x="195089" y="204083"/>
                  </a:lnTo>
                  <a:cubicBezTo>
                    <a:pt x="185404" y="204083"/>
                    <a:pt x="175719" y="208234"/>
                    <a:pt x="168801" y="215844"/>
                  </a:cubicBezTo>
                  <a:lnTo>
                    <a:pt x="150814" y="236598"/>
                  </a:lnTo>
                  <a:lnTo>
                    <a:pt x="150122" y="235906"/>
                  </a:lnTo>
                  <a:lnTo>
                    <a:pt x="103079" y="181253"/>
                  </a:lnTo>
                  <a:lnTo>
                    <a:pt x="163266" y="81633"/>
                  </a:lnTo>
                  <a:cubicBezTo>
                    <a:pt x="178486" y="89243"/>
                    <a:pt x="195781" y="92702"/>
                    <a:pt x="213076" y="92010"/>
                  </a:cubicBezTo>
                  <a:cubicBezTo>
                    <a:pt x="226912" y="92010"/>
                    <a:pt x="240749" y="90627"/>
                    <a:pt x="253201" y="89243"/>
                  </a:cubicBezTo>
                  <a:cubicBezTo>
                    <a:pt x="254585" y="89243"/>
                    <a:pt x="255968" y="89243"/>
                    <a:pt x="257352" y="89243"/>
                  </a:cubicBezTo>
                  <a:cubicBezTo>
                    <a:pt x="263578" y="89243"/>
                    <a:pt x="269804" y="89935"/>
                    <a:pt x="275339" y="92010"/>
                  </a:cubicBezTo>
                  <a:lnTo>
                    <a:pt x="237290" y="136978"/>
                  </a:lnTo>
                  <a:cubicBezTo>
                    <a:pt x="229680" y="145279"/>
                    <a:pt x="226221" y="156348"/>
                    <a:pt x="226912" y="167417"/>
                  </a:cubicBezTo>
                  <a:cubicBezTo>
                    <a:pt x="227604" y="178486"/>
                    <a:pt x="233139" y="188171"/>
                    <a:pt x="241440" y="195781"/>
                  </a:cubicBezTo>
                  <a:lnTo>
                    <a:pt x="241440" y="195781"/>
                  </a:lnTo>
                  <a:lnTo>
                    <a:pt x="241440" y="195781"/>
                  </a:lnTo>
                  <a:cubicBezTo>
                    <a:pt x="249050" y="202007"/>
                    <a:pt x="258736" y="205466"/>
                    <a:pt x="268421" y="205466"/>
                  </a:cubicBezTo>
                  <a:cubicBezTo>
                    <a:pt x="269804" y="205466"/>
                    <a:pt x="270496" y="205466"/>
                    <a:pt x="271880" y="205466"/>
                  </a:cubicBezTo>
                  <a:cubicBezTo>
                    <a:pt x="282949" y="204775"/>
                    <a:pt x="293326" y="199240"/>
                    <a:pt x="300244" y="190939"/>
                  </a:cubicBezTo>
                  <a:lnTo>
                    <a:pt x="347287" y="136978"/>
                  </a:lnTo>
                  <a:lnTo>
                    <a:pt x="347287" y="136978"/>
                  </a:lnTo>
                  <a:lnTo>
                    <a:pt x="354897" y="143896"/>
                  </a:lnTo>
                  <a:lnTo>
                    <a:pt x="466277" y="239365"/>
                  </a:lnTo>
                  <a:cubicBezTo>
                    <a:pt x="471120" y="243516"/>
                    <a:pt x="473887" y="250434"/>
                    <a:pt x="473887" y="256660"/>
                  </a:cubicBezTo>
                  <a:cubicBezTo>
                    <a:pt x="473887" y="257352"/>
                    <a:pt x="473887" y="259427"/>
                    <a:pt x="473887" y="259427"/>
                  </a:cubicBezTo>
                  <a:cubicBezTo>
                    <a:pt x="475271" y="273955"/>
                    <a:pt x="464202" y="286408"/>
                    <a:pt x="449674" y="287791"/>
                  </a:cubicBezTo>
                  <a:cubicBezTo>
                    <a:pt x="449674" y="287791"/>
                    <a:pt x="449674" y="287791"/>
                    <a:pt x="449674" y="287791"/>
                  </a:cubicBezTo>
                  <a:close/>
                  <a:moveTo>
                    <a:pt x="483573" y="237290"/>
                  </a:moveTo>
                  <a:cubicBezTo>
                    <a:pt x="481497" y="233831"/>
                    <a:pt x="478730" y="231063"/>
                    <a:pt x="475963" y="228296"/>
                  </a:cubicBezTo>
                  <a:lnTo>
                    <a:pt x="346595" y="116915"/>
                  </a:lnTo>
                  <a:lnTo>
                    <a:pt x="289867" y="181945"/>
                  </a:lnTo>
                  <a:cubicBezTo>
                    <a:pt x="285024" y="187479"/>
                    <a:pt x="278798" y="190939"/>
                    <a:pt x="271188" y="191630"/>
                  </a:cubicBezTo>
                  <a:cubicBezTo>
                    <a:pt x="270496" y="191630"/>
                    <a:pt x="269804" y="191630"/>
                    <a:pt x="269113" y="191630"/>
                  </a:cubicBezTo>
                  <a:cubicBezTo>
                    <a:pt x="262195" y="191630"/>
                    <a:pt x="255968" y="188863"/>
                    <a:pt x="250434" y="184712"/>
                  </a:cubicBezTo>
                  <a:cubicBezTo>
                    <a:pt x="238673" y="175027"/>
                    <a:pt x="237290" y="158424"/>
                    <a:pt x="246975" y="146663"/>
                  </a:cubicBezTo>
                  <a:cubicBezTo>
                    <a:pt x="246975" y="146663"/>
                    <a:pt x="247667" y="145971"/>
                    <a:pt x="247667" y="145971"/>
                  </a:cubicBezTo>
                  <a:lnTo>
                    <a:pt x="302319" y="83709"/>
                  </a:lnTo>
                  <a:cubicBezTo>
                    <a:pt x="307854" y="77482"/>
                    <a:pt x="315464" y="74715"/>
                    <a:pt x="323074" y="74715"/>
                  </a:cubicBezTo>
                  <a:cubicBezTo>
                    <a:pt x="323765" y="74715"/>
                    <a:pt x="324457" y="74715"/>
                    <a:pt x="325841" y="74715"/>
                  </a:cubicBezTo>
                  <a:cubicBezTo>
                    <a:pt x="327224" y="74715"/>
                    <a:pt x="327916" y="75407"/>
                    <a:pt x="329300" y="75407"/>
                  </a:cubicBezTo>
                  <a:cubicBezTo>
                    <a:pt x="361123" y="81633"/>
                    <a:pt x="390179" y="92702"/>
                    <a:pt x="424077" y="92702"/>
                  </a:cubicBezTo>
                  <a:cubicBezTo>
                    <a:pt x="441372" y="92702"/>
                    <a:pt x="458668" y="89935"/>
                    <a:pt x="474579" y="83709"/>
                  </a:cubicBezTo>
                  <a:lnTo>
                    <a:pt x="514704" y="148738"/>
                  </a:lnTo>
                  <a:lnTo>
                    <a:pt x="533383" y="179870"/>
                  </a:lnTo>
                  <a:lnTo>
                    <a:pt x="483573" y="237290"/>
                  </a:lnTo>
                  <a:close/>
                  <a:moveTo>
                    <a:pt x="565898" y="181253"/>
                  </a:moveTo>
                  <a:cubicBezTo>
                    <a:pt x="563822" y="182637"/>
                    <a:pt x="561055" y="183329"/>
                    <a:pt x="558979" y="183329"/>
                  </a:cubicBezTo>
                  <a:cubicBezTo>
                    <a:pt x="555520" y="183329"/>
                    <a:pt x="552061" y="181945"/>
                    <a:pt x="549294" y="179178"/>
                  </a:cubicBezTo>
                  <a:lnTo>
                    <a:pt x="545143" y="172260"/>
                  </a:lnTo>
                  <a:lnTo>
                    <a:pt x="526465" y="141820"/>
                  </a:lnTo>
                  <a:lnTo>
                    <a:pt x="482881" y="69872"/>
                  </a:lnTo>
                  <a:cubicBezTo>
                    <a:pt x="478730" y="63646"/>
                    <a:pt x="480805" y="56036"/>
                    <a:pt x="486340" y="51885"/>
                  </a:cubicBezTo>
                  <a:cubicBezTo>
                    <a:pt x="487032" y="51885"/>
                    <a:pt x="487032" y="51194"/>
                    <a:pt x="487723" y="51194"/>
                  </a:cubicBezTo>
                  <a:lnTo>
                    <a:pt x="540993" y="18679"/>
                  </a:lnTo>
                  <a:lnTo>
                    <a:pt x="619167" y="148738"/>
                  </a:lnTo>
                  <a:lnTo>
                    <a:pt x="565898" y="181253"/>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grpSp>
          <p:nvGrpSpPr>
            <p:cNvPr id="17" name="Graphic 27" descr="Good Idea">
              <a:extLst>
                <a:ext uri="{FF2B5EF4-FFF2-40B4-BE49-F238E27FC236}">
                  <a16:creationId xmlns:a16="http://schemas.microsoft.com/office/drawing/2014/main" id="{A22B82E3-ECE0-4CFB-ADC2-3375EBFCCC5B}"/>
                </a:ext>
              </a:extLst>
            </p:cNvPr>
            <p:cNvGrpSpPr/>
            <p:nvPr/>
          </p:nvGrpSpPr>
          <p:grpSpPr>
            <a:xfrm>
              <a:off x="3334392" y="1830865"/>
              <a:ext cx="352979" cy="418658"/>
              <a:chOff x="4445856" y="1213482"/>
              <a:chExt cx="470638" cy="558211"/>
            </a:xfrm>
            <a:solidFill>
              <a:srgbClr val="000000"/>
            </a:solidFill>
          </p:grpSpPr>
          <p:sp>
            <p:nvSpPr>
              <p:cNvPr id="18" name="Freeform: Shape 17">
                <a:extLst>
                  <a:ext uri="{FF2B5EF4-FFF2-40B4-BE49-F238E27FC236}">
                    <a16:creationId xmlns:a16="http://schemas.microsoft.com/office/drawing/2014/main" id="{EB2D8BFD-8B3F-46F8-962E-2633EE068EBA}"/>
                  </a:ext>
                </a:extLst>
              </p:cNvPr>
              <p:cNvSpPr/>
              <p:nvPr/>
            </p:nvSpPr>
            <p:spPr>
              <a:xfrm>
                <a:off x="4445856" y="1213482"/>
                <a:ext cx="470638" cy="558211"/>
              </a:xfrm>
              <a:custGeom>
                <a:avLst/>
                <a:gdLst>
                  <a:gd name="connsiteX0" fmla="*/ 81775 w 470638"/>
                  <a:gd name="connsiteY0" fmla="*/ 383136 h 558211"/>
                  <a:gd name="connsiteX1" fmla="*/ 81775 w 470638"/>
                  <a:gd name="connsiteY1" fmla="*/ 558212 h 558211"/>
                  <a:gd name="connsiteX2" fmla="*/ 300386 w 470638"/>
                  <a:gd name="connsiteY2" fmla="*/ 558212 h 558211"/>
                  <a:gd name="connsiteX3" fmla="*/ 300386 w 470638"/>
                  <a:gd name="connsiteY3" fmla="*/ 475195 h 558211"/>
                  <a:gd name="connsiteX4" fmla="*/ 334284 w 470638"/>
                  <a:gd name="connsiteY4" fmla="*/ 475195 h 558211"/>
                  <a:gd name="connsiteX5" fmla="*/ 415917 w 470638"/>
                  <a:gd name="connsiteY5" fmla="*/ 393562 h 558211"/>
                  <a:gd name="connsiteX6" fmla="*/ 415917 w 470638"/>
                  <a:gd name="connsiteY6" fmla="*/ 392178 h 558211"/>
                  <a:gd name="connsiteX7" fmla="*/ 415917 w 470638"/>
                  <a:gd name="connsiteY7" fmla="*/ 350670 h 558211"/>
                  <a:gd name="connsiteX8" fmla="*/ 446357 w 470638"/>
                  <a:gd name="connsiteY8" fmla="*/ 350670 h 558211"/>
                  <a:gd name="connsiteX9" fmla="*/ 463652 w 470638"/>
                  <a:gd name="connsiteY9" fmla="*/ 302243 h 558211"/>
                  <a:gd name="connsiteX10" fmla="*/ 415917 w 470638"/>
                  <a:gd name="connsiteY10" fmla="*/ 219226 h 558211"/>
                  <a:gd name="connsiteX11" fmla="*/ 415917 w 470638"/>
                  <a:gd name="connsiteY11" fmla="*/ 215767 h 558211"/>
                  <a:gd name="connsiteX12" fmla="*/ 215694 w 470638"/>
                  <a:gd name="connsiteY12" fmla="*/ 141 h 558211"/>
                  <a:gd name="connsiteX13" fmla="*/ 215625 w 470638"/>
                  <a:gd name="connsiteY13" fmla="*/ 138 h 558211"/>
                  <a:gd name="connsiteX14" fmla="*/ 207905 w 470638"/>
                  <a:gd name="connsiteY14" fmla="*/ 0 h 558211"/>
                  <a:gd name="connsiteX15" fmla="*/ 142 w 470638"/>
                  <a:gd name="connsiteY15" fmla="*/ 200499 h 558211"/>
                  <a:gd name="connsiteX16" fmla="*/ 142 w 470638"/>
                  <a:gd name="connsiteY16" fmla="*/ 215671 h 558211"/>
                  <a:gd name="connsiteX17" fmla="*/ 81775 w 470638"/>
                  <a:gd name="connsiteY17" fmla="*/ 383136 h 558211"/>
                  <a:gd name="connsiteX18" fmla="*/ 13936 w 470638"/>
                  <a:gd name="connsiteY18" fmla="*/ 215166 h 558211"/>
                  <a:gd name="connsiteX19" fmla="*/ 13936 w 470638"/>
                  <a:gd name="connsiteY19" fmla="*/ 200997 h 558211"/>
                  <a:gd name="connsiteX20" fmla="*/ 207905 w 470638"/>
                  <a:gd name="connsiteY20" fmla="*/ 13836 h 558211"/>
                  <a:gd name="connsiteX21" fmla="*/ 215120 w 470638"/>
                  <a:gd name="connsiteY21" fmla="*/ 13968 h 558211"/>
                  <a:gd name="connsiteX22" fmla="*/ 402109 w 470638"/>
                  <a:gd name="connsiteY22" fmla="*/ 215166 h 558211"/>
                  <a:gd name="connsiteX23" fmla="*/ 402109 w 470638"/>
                  <a:gd name="connsiteY23" fmla="*/ 222824 h 558211"/>
                  <a:gd name="connsiteX24" fmla="*/ 403949 w 470638"/>
                  <a:gd name="connsiteY24" fmla="*/ 226027 h 558211"/>
                  <a:gd name="connsiteX25" fmla="*/ 451684 w 470638"/>
                  <a:gd name="connsiteY25" fmla="*/ 309044 h 558211"/>
                  <a:gd name="connsiteX26" fmla="*/ 451870 w 470638"/>
                  <a:gd name="connsiteY26" fmla="*/ 309362 h 558211"/>
                  <a:gd name="connsiteX27" fmla="*/ 452071 w 470638"/>
                  <a:gd name="connsiteY27" fmla="*/ 309673 h 558211"/>
                  <a:gd name="connsiteX28" fmla="*/ 455572 w 470638"/>
                  <a:gd name="connsiteY28" fmla="*/ 329120 h 558211"/>
                  <a:gd name="connsiteX29" fmla="*/ 445444 w 470638"/>
                  <a:gd name="connsiteY29" fmla="*/ 336730 h 558211"/>
                  <a:gd name="connsiteX30" fmla="*/ 402102 w 470638"/>
                  <a:gd name="connsiteY30" fmla="*/ 336730 h 558211"/>
                  <a:gd name="connsiteX31" fmla="*/ 402102 w 470638"/>
                  <a:gd name="connsiteY31" fmla="*/ 393458 h 558211"/>
                  <a:gd name="connsiteX32" fmla="*/ 334305 w 470638"/>
                  <a:gd name="connsiteY32" fmla="*/ 461255 h 558211"/>
                  <a:gd name="connsiteX33" fmla="*/ 286570 w 470638"/>
                  <a:gd name="connsiteY33" fmla="*/ 461255 h 558211"/>
                  <a:gd name="connsiteX34" fmla="*/ 286570 w 470638"/>
                  <a:gd name="connsiteY34" fmla="*/ 544272 h 558211"/>
                  <a:gd name="connsiteX35" fmla="*/ 95632 w 470638"/>
                  <a:gd name="connsiteY35" fmla="*/ 544272 h 558211"/>
                  <a:gd name="connsiteX36" fmla="*/ 95632 w 470638"/>
                  <a:gd name="connsiteY36" fmla="*/ 376356 h 558211"/>
                  <a:gd name="connsiteX37" fmla="*/ 90277 w 470638"/>
                  <a:gd name="connsiteY37" fmla="*/ 372206 h 558211"/>
                  <a:gd name="connsiteX38" fmla="*/ 13978 w 470638"/>
                  <a:gd name="connsiteY38" fmla="*/ 215726 h 558211"/>
                  <a:gd name="connsiteX39" fmla="*/ 13978 w 470638"/>
                  <a:gd name="connsiteY39" fmla="*/ 215449 h 5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0638" h="558211">
                    <a:moveTo>
                      <a:pt x="81775" y="383136"/>
                    </a:moveTo>
                    <a:lnTo>
                      <a:pt x="81775" y="558212"/>
                    </a:lnTo>
                    <a:lnTo>
                      <a:pt x="300386" y="558212"/>
                    </a:lnTo>
                    <a:lnTo>
                      <a:pt x="300386" y="475195"/>
                    </a:lnTo>
                    <a:lnTo>
                      <a:pt x="334284" y="475195"/>
                    </a:lnTo>
                    <a:cubicBezTo>
                      <a:pt x="379369" y="475195"/>
                      <a:pt x="415917" y="438647"/>
                      <a:pt x="415917" y="393562"/>
                    </a:cubicBezTo>
                    <a:cubicBezTo>
                      <a:pt x="415917" y="393098"/>
                      <a:pt x="415917" y="392635"/>
                      <a:pt x="415917" y="392178"/>
                    </a:cubicBezTo>
                    <a:lnTo>
                      <a:pt x="415917" y="350670"/>
                    </a:lnTo>
                    <a:lnTo>
                      <a:pt x="446357" y="350670"/>
                    </a:lnTo>
                    <a:cubicBezTo>
                      <a:pt x="464344" y="348594"/>
                      <a:pt x="480255" y="327840"/>
                      <a:pt x="463652" y="302243"/>
                    </a:cubicBezTo>
                    <a:lnTo>
                      <a:pt x="415917" y="219226"/>
                    </a:lnTo>
                    <a:lnTo>
                      <a:pt x="415917" y="215767"/>
                    </a:lnTo>
                    <a:cubicBezTo>
                      <a:pt x="420170" y="100934"/>
                      <a:pt x="330528" y="4394"/>
                      <a:pt x="215694" y="141"/>
                    </a:cubicBezTo>
                    <a:cubicBezTo>
                      <a:pt x="215671" y="140"/>
                      <a:pt x="215648" y="139"/>
                      <a:pt x="215625" y="138"/>
                    </a:cubicBezTo>
                    <a:cubicBezTo>
                      <a:pt x="213045" y="42"/>
                      <a:pt x="210465" y="0"/>
                      <a:pt x="207905" y="0"/>
                    </a:cubicBezTo>
                    <a:cubicBezTo>
                      <a:pt x="95999" y="82"/>
                      <a:pt x="4205" y="88667"/>
                      <a:pt x="142" y="200499"/>
                    </a:cubicBezTo>
                    <a:cubicBezTo>
                      <a:pt x="-47" y="205572"/>
                      <a:pt x="-47" y="210629"/>
                      <a:pt x="142" y="215671"/>
                    </a:cubicBezTo>
                    <a:cubicBezTo>
                      <a:pt x="-132" y="281141"/>
                      <a:pt x="30033" y="343021"/>
                      <a:pt x="81775" y="383136"/>
                    </a:cubicBezTo>
                    <a:close/>
                    <a:moveTo>
                      <a:pt x="13936" y="215166"/>
                    </a:moveTo>
                    <a:cubicBezTo>
                      <a:pt x="13770" y="210468"/>
                      <a:pt x="13770" y="205702"/>
                      <a:pt x="13936" y="200997"/>
                    </a:cubicBezTo>
                    <a:cubicBezTo>
                      <a:pt x="17359" y="96429"/>
                      <a:pt x="103282" y="13522"/>
                      <a:pt x="207905" y="13836"/>
                    </a:cubicBezTo>
                    <a:cubicBezTo>
                      <a:pt x="210292" y="13836"/>
                      <a:pt x="212706" y="13878"/>
                      <a:pt x="215120" y="13968"/>
                    </a:cubicBezTo>
                    <a:cubicBezTo>
                      <a:pt x="322260" y="18012"/>
                      <a:pt x="405908" y="108017"/>
                      <a:pt x="402109" y="215166"/>
                    </a:cubicBezTo>
                    <a:lnTo>
                      <a:pt x="402109" y="222824"/>
                    </a:lnTo>
                    <a:lnTo>
                      <a:pt x="403949" y="226027"/>
                    </a:lnTo>
                    <a:lnTo>
                      <a:pt x="451684" y="309044"/>
                    </a:lnTo>
                    <a:lnTo>
                      <a:pt x="451870" y="309362"/>
                    </a:lnTo>
                    <a:lnTo>
                      <a:pt x="452071" y="309673"/>
                    </a:lnTo>
                    <a:cubicBezTo>
                      <a:pt x="456563" y="315095"/>
                      <a:pt x="457891" y="322472"/>
                      <a:pt x="455572" y="329120"/>
                    </a:cubicBezTo>
                    <a:cubicBezTo>
                      <a:pt x="453608" y="333131"/>
                      <a:pt x="449843" y="335960"/>
                      <a:pt x="445444" y="336730"/>
                    </a:cubicBezTo>
                    <a:lnTo>
                      <a:pt x="402102" y="336730"/>
                    </a:lnTo>
                    <a:lnTo>
                      <a:pt x="402102" y="393458"/>
                    </a:lnTo>
                    <a:cubicBezTo>
                      <a:pt x="402052" y="430880"/>
                      <a:pt x="371727" y="461205"/>
                      <a:pt x="334305" y="461255"/>
                    </a:cubicBezTo>
                    <a:lnTo>
                      <a:pt x="286570" y="461255"/>
                    </a:lnTo>
                    <a:lnTo>
                      <a:pt x="286570" y="544272"/>
                    </a:lnTo>
                    <a:lnTo>
                      <a:pt x="95632" y="544272"/>
                    </a:lnTo>
                    <a:lnTo>
                      <a:pt x="95632" y="376356"/>
                    </a:lnTo>
                    <a:lnTo>
                      <a:pt x="90277" y="372206"/>
                    </a:lnTo>
                    <a:cubicBezTo>
                      <a:pt x="42066" y="334609"/>
                      <a:pt x="13909" y="276864"/>
                      <a:pt x="13978" y="215726"/>
                    </a:cubicBezTo>
                    <a:lnTo>
                      <a:pt x="13978" y="215449"/>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B7990014-B5C0-4A8B-988A-8B05AEEDE27E}"/>
                  </a:ext>
                </a:extLst>
              </p:cNvPr>
              <p:cNvSpPr/>
              <p:nvPr/>
            </p:nvSpPr>
            <p:spPr>
              <a:xfrm>
                <a:off x="4622830" y="1538382"/>
                <a:ext cx="44275" cy="20463"/>
              </a:xfrm>
              <a:custGeom>
                <a:avLst/>
                <a:gdLst>
                  <a:gd name="connsiteX0" fmla="*/ 22138 w 44275"/>
                  <a:gd name="connsiteY0" fmla="*/ 20464 h 20463"/>
                  <a:gd name="connsiteX1" fmla="*/ 22138 w 44275"/>
                  <a:gd name="connsiteY1" fmla="*/ 20464 h 20463"/>
                  <a:gd name="connsiteX2" fmla="*/ 44276 w 44275"/>
                  <a:gd name="connsiteY2" fmla="*/ 0 h 20463"/>
                  <a:gd name="connsiteX3" fmla="*/ 0 w 44275"/>
                  <a:gd name="connsiteY3" fmla="*/ 0 h 20463"/>
                  <a:gd name="connsiteX4" fmla="*/ 22138 w 44275"/>
                  <a:gd name="connsiteY4" fmla="*/ 20464 h 2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 h="20463">
                    <a:moveTo>
                      <a:pt x="22138" y="20464"/>
                    </a:moveTo>
                    <a:lnTo>
                      <a:pt x="22138" y="20464"/>
                    </a:lnTo>
                    <a:cubicBezTo>
                      <a:pt x="33728" y="20466"/>
                      <a:pt x="43369" y="11554"/>
                      <a:pt x="44276" y="0"/>
                    </a:cubicBezTo>
                    <a:lnTo>
                      <a:pt x="0" y="0"/>
                    </a:lnTo>
                    <a:cubicBezTo>
                      <a:pt x="903" y="11555"/>
                      <a:pt x="10547" y="20470"/>
                      <a:pt x="22138" y="20464"/>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0652D828-C1B0-4154-971F-1A858BC56B05}"/>
                  </a:ext>
                </a:extLst>
              </p:cNvPr>
              <p:cNvSpPr/>
              <p:nvPr/>
            </p:nvSpPr>
            <p:spPr>
              <a:xfrm>
                <a:off x="4556424" y="1304669"/>
                <a:ext cx="177102" cy="184912"/>
              </a:xfrm>
              <a:custGeom>
                <a:avLst/>
                <a:gdLst>
                  <a:gd name="connsiteX0" fmla="*/ 7 w 177102"/>
                  <a:gd name="connsiteY0" fmla="*/ 91609 h 184912"/>
                  <a:gd name="connsiteX1" fmla="*/ 6178 w 177102"/>
                  <a:gd name="connsiteY1" fmla="*/ 122256 h 184912"/>
                  <a:gd name="connsiteX2" fmla="*/ 21564 w 177102"/>
                  <a:gd name="connsiteY2" fmla="*/ 147459 h 184912"/>
                  <a:gd name="connsiteX3" fmla="*/ 42318 w 177102"/>
                  <a:gd name="connsiteY3" fmla="*/ 181136 h 184912"/>
                  <a:gd name="connsiteX4" fmla="*/ 48413 w 177102"/>
                  <a:gd name="connsiteY4" fmla="*/ 184913 h 184912"/>
                  <a:gd name="connsiteX5" fmla="*/ 128704 w 177102"/>
                  <a:gd name="connsiteY5" fmla="*/ 184913 h 184912"/>
                  <a:gd name="connsiteX6" fmla="*/ 134798 w 177102"/>
                  <a:gd name="connsiteY6" fmla="*/ 181143 h 184912"/>
                  <a:gd name="connsiteX7" fmla="*/ 155553 w 177102"/>
                  <a:gd name="connsiteY7" fmla="*/ 147465 h 184912"/>
                  <a:gd name="connsiteX8" fmla="*/ 170938 w 177102"/>
                  <a:gd name="connsiteY8" fmla="*/ 122263 h 184912"/>
                  <a:gd name="connsiteX9" fmla="*/ 177102 w 177102"/>
                  <a:gd name="connsiteY9" fmla="*/ 91616 h 184912"/>
                  <a:gd name="connsiteX10" fmla="*/ 177102 w 177102"/>
                  <a:gd name="connsiteY10" fmla="*/ 88551 h 184912"/>
                  <a:gd name="connsiteX11" fmla="*/ 88551 w 177102"/>
                  <a:gd name="connsiteY11" fmla="*/ 0 h 184912"/>
                  <a:gd name="connsiteX12" fmla="*/ 0 w 177102"/>
                  <a:gd name="connsiteY12" fmla="*/ 88551 h 184912"/>
                  <a:gd name="connsiteX13" fmla="*/ 88558 w 177102"/>
                  <a:gd name="connsiteY13" fmla="*/ 14853 h 184912"/>
                  <a:gd name="connsiteX14" fmla="*/ 163273 w 177102"/>
                  <a:gd name="connsiteY14" fmla="*/ 88544 h 184912"/>
                  <a:gd name="connsiteX15" fmla="*/ 163273 w 177102"/>
                  <a:gd name="connsiteY15" fmla="*/ 91381 h 184912"/>
                  <a:gd name="connsiteX16" fmla="*/ 158043 w 177102"/>
                  <a:gd name="connsiteY16" fmla="*/ 117247 h 184912"/>
                  <a:gd name="connsiteX17" fmla="*/ 145210 w 177102"/>
                  <a:gd name="connsiteY17" fmla="*/ 138251 h 184912"/>
                  <a:gd name="connsiteX18" fmla="*/ 144947 w 177102"/>
                  <a:gd name="connsiteY18" fmla="*/ 138548 h 184912"/>
                  <a:gd name="connsiteX19" fmla="*/ 144705 w 177102"/>
                  <a:gd name="connsiteY19" fmla="*/ 138852 h 184912"/>
                  <a:gd name="connsiteX20" fmla="*/ 124283 w 177102"/>
                  <a:gd name="connsiteY20" fmla="*/ 171056 h 184912"/>
                  <a:gd name="connsiteX21" fmla="*/ 52799 w 177102"/>
                  <a:gd name="connsiteY21" fmla="*/ 171056 h 184912"/>
                  <a:gd name="connsiteX22" fmla="*/ 32377 w 177102"/>
                  <a:gd name="connsiteY22" fmla="*/ 138852 h 184912"/>
                  <a:gd name="connsiteX23" fmla="*/ 32134 w 177102"/>
                  <a:gd name="connsiteY23" fmla="*/ 138548 h 184912"/>
                  <a:gd name="connsiteX24" fmla="*/ 31906 w 177102"/>
                  <a:gd name="connsiteY24" fmla="*/ 138251 h 184912"/>
                  <a:gd name="connsiteX25" fmla="*/ 19094 w 177102"/>
                  <a:gd name="connsiteY25" fmla="*/ 117289 h 184912"/>
                  <a:gd name="connsiteX26" fmla="*/ 13843 w 177102"/>
                  <a:gd name="connsiteY26" fmla="*/ 91353 h 184912"/>
                  <a:gd name="connsiteX27" fmla="*/ 13843 w 177102"/>
                  <a:gd name="connsiteY27" fmla="*/ 88773 h 184912"/>
                  <a:gd name="connsiteX28" fmla="*/ 88551 w 177102"/>
                  <a:gd name="connsiteY28" fmla="*/ 14853 h 1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02" h="184912">
                    <a:moveTo>
                      <a:pt x="7" y="91609"/>
                    </a:moveTo>
                    <a:cubicBezTo>
                      <a:pt x="338" y="102097"/>
                      <a:pt x="2423" y="112457"/>
                      <a:pt x="6178" y="122256"/>
                    </a:cubicBezTo>
                    <a:cubicBezTo>
                      <a:pt x="9761" y="131508"/>
                      <a:pt x="14972" y="140043"/>
                      <a:pt x="21564" y="147459"/>
                    </a:cubicBezTo>
                    <a:cubicBezTo>
                      <a:pt x="29770" y="157838"/>
                      <a:pt x="36735" y="169140"/>
                      <a:pt x="42318" y="181136"/>
                    </a:cubicBezTo>
                    <a:cubicBezTo>
                      <a:pt x="43468" y="183450"/>
                      <a:pt x="45829" y="184912"/>
                      <a:pt x="48413" y="184913"/>
                    </a:cubicBezTo>
                    <a:lnTo>
                      <a:pt x="128704" y="184913"/>
                    </a:lnTo>
                    <a:cubicBezTo>
                      <a:pt x="131286" y="184914"/>
                      <a:pt x="133647" y="183454"/>
                      <a:pt x="134798" y="181143"/>
                    </a:cubicBezTo>
                    <a:cubicBezTo>
                      <a:pt x="140379" y="169145"/>
                      <a:pt x="147344" y="157843"/>
                      <a:pt x="155553" y="147465"/>
                    </a:cubicBezTo>
                    <a:cubicBezTo>
                      <a:pt x="162139" y="140047"/>
                      <a:pt x="167349" y="131512"/>
                      <a:pt x="170938" y="122263"/>
                    </a:cubicBezTo>
                    <a:cubicBezTo>
                      <a:pt x="174688" y="112462"/>
                      <a:pt x="176771" y="102104"/>
                      <a:pt x="177102" y="91616"/>
                    </a:cubicBezTo>
                    <a:lnTo>
                      <a:pt x="177102" y="88551"/>
                    </a:lnTo>
                    <a:cubicBezTo>
                      <a:pt x="177102" y="39646"/>
                      <a:pt x="137456" y="0"/>
                      <a:pt x="88551" y="0"/>
                    </a:cubicBezTo>
                    <a:cubicBezTo>
                      <a:pt x="39646" y="0"/>
                      <a:pt x="0" y="39646"/>
                      <a:pt x="0" y="88551"/>
                    </a:cubicBezTo>
                    <a:close/>
                    <a:moveTo>
                      <a:pt x="88558" y="14853"/>
                    </a:moveTo>
                    <a:cubicBezTo>
                      <a:pt x="129400" y="14913"/>
                      <a:pt x="162651" y="47708"/>
                      <a:pt x="163273" y="88544"/>
                    </a:cubicBezTo>
                    <a:lnTo>
                      <a:pt x="163273" y="91381"/>
                    </a:lnTo>
                    <a:cubicBezTo>
                      <a:pt x="162974" y="100233"/>
                      <a:pt x="161207" y="108974"/>
                      <a:pt x="158043" y="117247"/>
                    </a:cubicBezTo>
                    <a:cubicBezTo>
                      <a:pt x="155054" y="124959"/>
                      <a:pt x="150708" y="132072"/>
                      <a:pt x="145210" y="138251"/>
                    </a:cubicBezTo>
                    <a:lnTo>
                      <a:pt x="144947" y="138548"/>
                    </a:lnTo>
                    <a:lnTo>
                      <a:pt x="144705" y="138852"/>
                    </a:lnTo>
                    <a:cubicBezTo>
                      <a:pt x="136800" y="148850"/>
                      <a:pt x="129956" y="159643"/>
                      <a:pt x="124283" y="171056"/>
                    </a:cubicBezTo>
                    <a:lnTo>
                      <a:pt x="52799" y="171056"/>
                    </a:lnTo>
                    <a:cubicBezTo>
                      <a:pt x="47126" y="159643"/>
                      <a:pt x="40282" y="148850"/>
                      <a:pt x="32377" y="138852"/>
                    </a:cubicBezTo>
                    <a:lnTo>
                      <a:pt x="32134" y="138548"/>
                    </a:lnTo>
                    <a:lnTo>
                      <a:pt x="31906" y="138251"/>
                    </a:lnTo>
                    <a:cubicBezTo>
                      <a:pt x="26420" y="132083"/>
                      <a:pt x="22081" y="124984"/>
                      <a:pt x="19094" y="117289"/>
                    </a:cubicBezTo>
                    <a:cubicBezTo>
                      <a:pt x="15921" y="108993"/>
                      <a:pt x="14146" y="100230"/>
                      <a:pt x="13843" y="91353"/>
                    </a:cubicBezTo>
                    <a:lnTo>
                      <a:pt x="13843" y="88773"/>
                    </a:lnTo>
                    <a:cubicBezTo>
                      <a:pt x="14368" y="47860"/>
                      <a:pt x="47636" y="14944"/>
                      <a:pt x="88551" y="14853"/>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7FB923B0-A699-40CA-8E24-C2436E8BFB94}"/>
                  </a:ext>
                </a:extLst>
              </p:cNvPr>
              <p:cNvSpPr/>
              <p:nvPr/>
            </p:nvSpPr>
            <p:spPr>
              <a:xfrm>
                <a:off x="4605660" y="1507188"/>
                <a:ext cx="80021" cy="13836"/>
              </a:xfrm>
              <a:custGeom>
                <a:avLst/>
                <a:gdLst>
                  <a:gd name="connsiteX0" fmla="*/ 73103 w 80021"/>
                  <a:gd name="connsiteY0" fmla="*/ 0 h 13836"/>
                  <a:gd name="connsiteX1" fmla="*/ 6918 w 80021"/>
                  <a:gd name="connsiteY1" fmla="*/ 0 h 13836"/>
                  <a:gd name="connsiteX2" fmla="*/ 0 w 80021"/>
                  <a:gd name="connsiteY2" fmla="*/ 6918 h 13836"/>
                  <a:gd name="connsiteX3" fmla="*/ 6918 w 80021"/>
                  <a:gd name="connsiteY3" fmla="*/ 13836 h 13836"/>
                  <a:gd name="connsiteX4" fmla="*/ 73103 w 80021"/>
                  <a:gd name="connsiteY4" fmla="*/ 13836 h 13836"/>
                  <a:gd name="connsiteX5" fmla="*/ 80021 w 80021"/>
                  <a:gd name="connsiteY5" fmla="*/ 6918 h 13836"/>
                  <a:gd name="connsiteX6" fmla="*/ 73103 w 80021"/>
                  <a:gd name="connsiteY6" fmla="*/ 0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1" h="13836">
                    <a:moveTo>
                      <a:pt x="73103" y="0"/>
                    </a:moveTo>
                    <a:lnTo>
                      <a:pt x="6918" y="0"/>
                    </a:lnTo>
                    <a:cubicBezTo>
                      <a:pt x="3097" y="0"/>
                      <a:pt x="0" y="3097"/>
                      <a:pt x="0" y="6918"/>
                    </a:cubicBezTo>
                    <a:cubicBezTo>
                      <a:pt x="0" y="10739"/>
                      <a:pt x="3097" y="13836"/>
                      <a:pt x="6918" y="13836"/>
                    </a:cubicBezTo>
                    <a:lnTo>
                      <a:pt x="73103" y="13836"/>
                    </a:lnTo>
                    <a:cubicBezTo>
                      <a:pt x="76924" y="13836"/>
                      <a:pt x="80021" y="10739"/>
                      <a:pt x="80021" y="6918"/>
                    </a:cubicBezTo>
                    <a:cubicBezTo>
                      <a:pt x="80021" y="3097"/>
                      <a:pt x="76924" y="0"/>
                      <a:pt x="73103" y="0"/>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F9F442C-8072-4FD7-9E63-F112424A2689}"/>
                  </a:ext>
                </a:extLst>
              </p:cNvPr>
              <p:cNvSpPr/>
              <p:nvPr/>
            </p:nvSpPr>
            <p:spPr>
              <a:xfrm>
                <a:off x="4746525"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BBEDAC6F-F8A1-423C-A830-1B799D74855F}"/>
                  </a:ext>
                </a:extLst>
              </p:cNvPr>
              <p:cNvSpPr/>
              <p:nvPr/>
            </p:nvSpPr>
            <p:spPr>
              <a:xfrm>
                <a:off x="4503003" y="1385659"/>
                <a:ext cx="40436" cy="13836"/>
              </a:xfrm>
              <a:custGeom>
                <a:avLst/>
                <a:gdLst>
                  <a:gd name="connsiteX0" fmla="*/ 6918 w 40436"/>
                  <a:gd name="connsiteY0" fmla="*/ 13836 h 13836"/>
                  <a:gd name="connsiteX1" fmla="*/ 33518 w 40436"/>
                  <a:gd name="connsiteY1" fmla="*/ 13836 h 13836"/>
                  <a:gd name="connsiteX2" fmla="*/ 40436 w 40436"/>
                  <a:gd name="connsiteY2" fmla="*/ 6918 h 13836"/>
                  <a:gd name="connsiteX3" fmla="*/ 33518 w 40436"/>
                  <a:gd name="connsiteY3" fmla="*/ 0 h 13836"/>
                  <a:gd name="connsiteX4" fmla="*/ 6918 w 40436"/>
                  <a:gd name="connsiteY4" fmla="*/ 0 h 13836"/>
                  <a:gd name="connsiteX5" fmla="*/ 0 w 40436"/>
                  <a:gd name="connsiteY5" fmla="*/ 6918 h 13836"/>
                  <a:gd name="connsiteX6" fmla="*/ 6918 w 40436"/>
                  <a:gd name="connsiteY6" fmla="*/ 13836 h 1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36" h="13836">
                    <a:moveTo>
                      <a:pt x="6918" y="13836"/>
                    </a:moveTo>
                    <a:lnTo>
                      <a:pt x="33518" y="13836"/>
                    </a:lnTo>
                    <a:cubicBezTo>
                      <a:pt x="37339" y="13836"/>
                      <a:pt x="40436" y="10739"/>
                      <a:pt x="40436" y="6918"/>
                    </a:cubicBezTo>
                    <a:cubicBezTo>
                      <a:pt x="40436" y="3097"/>
                      <a:pt x="37339" y="0"/>
                      <a:pt x="33518" y="0"/>
                    </a:cubicBezTo>
                    <a:lnTo>
                      <a:pt x="6918" y="0"/>
                    </a:lnTo>
                    <a:cubicBezTo>
                      <a:pt x="3097" y="0"/>
                      <a:pt x="0" y="3097"/>
                      <a:pt x="0" y="6918"/>
                    </a:cubicBezTo>
                    <a:cubicBezTo>
                      <a:pt x="0" y="10739"/>
                      <a:pt x="3097" y="13836"/>
                      <a:pt x="6918" y="13836"/>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EA1A03F2-B1B2-4F4B-9D3D-131DF2EB0643}"/>
                  </a:ext>
                </a:extLst>
              </p:cNvPr>
              <p:cNvSpPr/>
              <p:nvPr/>
            </p:nvSpPr>
            <p:spPr>
              <a:xfrm>
                <a:off x="4714843" y="1462423"/>
                <a:ext cx="32476" cy="32483"/>
              </a:xfrm>
              <a:custGeom>
                <a:avLst/>
                <a:gdLst>
                  <a:gd name="connsiteX0" fmla="*/ 11724 w 32476"/>
                  <a:gd name="connsiteY0" fmla="*/ 1942 h 32483"/>
                  <a:gd name="connsiteX1" fmla="*/ 1942 w 32476"/>
                  <a:gd name="connsiteY1" fmla="*/ 2112 h 32483"/>
                  <a:gd name="connsiteX2" fmla="*/ 1942 w 32476"/>
                  <a:gd name="connsiteY2" fmla="*/ 11724 h 32483"/>
                  <a:gd name="connsiteX3" fmla="*/ 20752 w 32476"/>
                  <a:gd name="connsiteY3" fmla="*/ 30541 h 32483"/>
                  <a:gd name="connsiteX4" fmla="*/ 30534 w 32476"/>
                  <a:gd name="connsiteY4" fmla="*/ 30371 h 32483"/>
                  <a:gd name="connsiteX5" fmla="*/ 30534 w 32476"/>
                  <a:gd name="connsiteY5" fmla="*/ 20759 h 3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76" h="32483">
                    <a:moveTo>
                      <a:pt x="11724" y="1942"/>
                    </a:moveTo>
                    <a:cubicBezTo>
                      <a:pt x="8976" y="-712"/>
                      <a:pt x="4597" y="-636"/>
                      <a:pt x="1942" y="2112"/>
                    </a:cubicBezTo>
                    <a:cubicBezTo>
                      <a:pt x="-647" y="4793"/>
                      <a:pt x="-647" y="9043"/>
                      <a:pt x="1942" y="11724"/>
                    </a:cubicBezTo>
                    <a:lnTo>
                      <a:pt x="20752" y="30541"/>
                    </a:lnTo>
                    <a:cubicBezTo>
                      <a:pt x="23501" y="33196"/>
                      <a:pt x="27880" y="33120"/>
                      <a:pt x="30534" y="30371"/>
                    </a:cubicBezTo>
                    <a:cubicBezTo>
                      <a:pt x="33124" y="27690"/>
                      <a:pt x="33124" y="23440"/>
                      <a:pt x="30534" y="20759"/>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10A31873-29AA-48F2-9B06-05E693FA1E1F}"/>
                  </a:ext>
                </a:extLst>
              </p:cNvPr>
              <p:cNvSpPr/>
              <p:nvPr/>
            </p:nvSpPr>
            <p:spPr>
              <a:xfrm>
                <a:off x="4542475" y="1290069"/>
                <a:ext cx="32732" cy="32736"/>
              </a:xfrm>
              <a:custGeom>
                <a:avLst/>
                <a:gdLst>
                  <a:gd name="connsiteX0" fmla="*/ 20922 w 32732"/>
                  <a:gd name="connsiteY0" fmla="*/ 30712 h 32736"/>
                  <a:gd name="connsiteX1" fmla="*/ 30708 w 32732"/>
                  <a:gd name="connsiteY1" fmla="*/ 30708 h 32736"/>
                  <a:gd name="connsiteX2" fmla="*/ 30705 w 32732"/>
                  <a:gd name="connsiteY2" fmla="*/ 20922 h 32736"/>
                  <a:gd name="connsiteX3" fmla="*/ 11894 w 32732"/>
                  <a:gd name="connsiteY3" fmla="*/ 2112 h 32736"/>
                  <a:gd name="connsiteX4" fmla="*/ 2112 w 32732"/>
                  <a:gd name="connsiteY4" fmla="*/ 1942 h 32736"/>
                  <a:gd name="connsiteX5" fmla="*/ 1942 w 32732"/>
                  <a:gd name="connsiteY5" fmla="*/ 11724 h 32736"/>
                  <a:gd name="connsiteX6" fmla="*/ 2112 w 32732"/>
                  <a:gd name="connsiteY6" fmla="*/ 11894 h 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 h="32736">
                    <a:moveTo>
                      <a:pt x="20922" y="30712"/>
                    </a:moveTo>
                    <a:cubicBezTo>
                      <a:pt x="23625" y="33413"/>
                      <a:pt x="28007" y="33411"/>
                      <a:pt x="30708" y="30708"/>
                    </a:cubicBezTo>
                    <a:cubicBezTo>
                      <a:pt x="33410" y="28005"/>
                      <a:pt x="33408" y="23624"/>
                      <a:pt x="30705" y="20922"/>
                    </a:cubicBezTo>
                    <a:lnTo>
                      <a:pt x="11894" y="2112"/>
                    </a:lnTo>
                    <a:cubicBezTo>
                      <a:pt x="9240" y="-636"/>
                      <a:pt x="4861" y="-712"/>
                      <a:pt x="2112" y="1942"/>
                    </a:cubicBezTo>
                    <a:cubicBezTo>
                      <a:pt x="-636" y="4597"/>
                      <a:pt x="-712" y="8976"/>
                      <a:pt x="1942" y="11724"/>
                    </a:cubicBezTo>
                    <a:cubicBezTo>
                      <a:pt x="1998" y="11782"/>
                      <a:pt x="2055" y="11839"/>
                      <a:pt x="2112" y="11894"/>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DB0DCA42-26A4-42EC-B4DD-3CD355D5BD0D}"/>
                  </a:ext>
                </a:extLst>
              </p:cNvPr>
              <p:cNvSpPr/>
              <p:nvPr/>
            </p:nvSpPr>
            <p:spPr>
              <a:xfrm>
                <a:off x="4542475" y="1462423"/>
                <a:ext cx="32646" cy="32653"/>
              </a:xfrm>
              <a:custGeom>
                <a:avLst/>
                <a:gdLst>
                  <a:gd name="connsiteX0" fmla="*/ 20922 w 32646"/>
                  <a:gd name="connsiteY0" fmla="*/ 1942 h 32653"/>
                  <a:gd name="connsiteX1" fmla="*/ 2112 w 32646"/>
                  <a:gd name="connsiteY1" fmla="*/ 20759 h 32653"/>
                  <a:gd name="connsiteX2" fmla="*/ 1942 w 32646"/>
                  <a:gd name="connsiteY2" fmla="*/ 30541 h 32653"/>
                  <a:gd name="connsiteX3" fmla="*/ 11724 w 32646"/>
                  <a:gd name="connsiteY3" fmla="*/ 30712 h 32653"/>
                  <a:gd name="connsiteX4" fmla="*/ 11894 w 32646"/>
                  <a:gd name="connsiteY4" fmla="*/ 30541 h 32653"/>
                  <a:gd name="connsiteX5" fmla="*/ 30705 w 32646"/>
                  <a:gd name="connsiteY5" fmla="*/ 11724 h 32653"/>
                  <a:gd name="connsiteX6" fmla="*/ 30534 w 32646"/>
                  <a:gd name="connsiteY6" fmla="*/ 1942 h 32653"/>
                  <a:gd name="connsiteX7" fmla="*/ 20922 w 32646"/>
                  <a:gd name="connsiteY7" fmla="*/ 1942 h 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46" h="32653">
                    <a:moveTo>
                      <a:pt x="20922" y="1942"/>
                    </a:moveTo>
                    <a:lnTo>
                      <a:pt x="2112" y="20759"/>
                    </a:lnTo>
                    <a:cubicBezTo>
                      <a:pt x="-636" y="23414"/>
                      <a:pt x="-712" y="27793"/>
                      <a:pt x="1942" y="30541"/>
                    </a:cubicBezTo>
                    <a:cubicBezTo>
                      <a:pt x="4597" y="33290"/>
                      <a:pt x="8976" y="33366"/>
                      <a:pt x="11724" y="30712"/>
                    </a:cubicBezTo>
                    <a:cubicBezTo>
                      <a:pt x="11782" y="30655"/>
                      <a:pt x="11839" y="30599"/>
                      <a:pt x="11894" y="30541"/>
                    </a:cubicBezTo>
                    <a:lnTo>
                      <a:pt x="30705" y="11724"/>
                    </a:lnTo>
                    <a:cubicBezTo>
                      <a:pt x="33359" y="8976"/>
                      <a:pt x="33283" y="4597"/>
                      <a:pt x="30534" y="1942"/>
                    </a:cubicBezTo>
                    <a:cubicBezTo>
                      <a:pt x="27854" y="-647"/>
                      <a:pt x="23603" y="-647"/>
                      <a:pt x="20922" y="1942"/>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4143C429-7978-4A12-9D3C-6A66114A884F}"/>
                  </a:ext>
                </a:extLst>
              </p:cNvPr>
              <p:cNvSpPr/>
              <p:nvPr/>
            </p:nvSpPr>
            <p:spPr>
              <a:xfrm>
                <a:off x="4714752" y="1290240"/>
                <a:ext cx="32566" cy="32568"/>
              </a:xfrm>
              <a:custGeom>
                <a:avLst/>
                <a:gdLst>
                  <a:gd name="connsiteX0" fmla="*/ 6923 w 32566"/>
                  <a:gd name="connsiteY0" fmla="*/ 32568 h 32568"/>
                  <a:gd name="connsiteX1" fmla="*/ 11815 w 32566"/>
                  <a:gd name="connsiteY1" fmla="*/ 30541 h 32568"/>
                  <a:gd name="connsiteX2" fmla="*/ 30625 w 32566"/>
                  <a:gd name="connsiteY2" fmla="*/ 11724 h 32568"/>
                  <a:gd name="connsiteX3" fmla="*/ 30455 w 32566"/>
                  <a:gd name="connsiteY3" fmla="*/ 1942 h 32568"/>
                  <a:gd name="connsiteX4" fmla="*/ 20843 w 32566"/>
                  <a:gd name="connsiteY4" fmla="*/ 1942 h 32568"/>
                  <a:gd name="connsiteX5" fmla="*/ 2032 w 32566"/>
                  <a:gd name="connsiteY5" fmla="*/ 20752 h 32568"/>
                  <a:gd name="connsiteX6" fmla="*/ 2020 w 32566"/>
                  <a:gd name="connsiteY6" fmla="*/ 30536 h 32568"/>
                  <a:gd name="connsiteX7" fmla="*/ 6923 w 32566"/>
                  <a:gd name="connsiteY7" fmla="*/ 32568 h 3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 h="32568">
                    <a:moveTo>
                      <a:pt x="6923" y="32568"/>
                    </a:moveTo>
                    <a:cubicBezTo>
                      <a:pt x="8758" y="32568"/>
                      <a:pt x="10517" y="31839"/>
                      <a:pt x="11815" y="30541"/>
                    </a:cubicBezTo>
                    <a:lnTo>
                      <a:pt x="30625" y="11724"/>
                    </a:lnTo>
                    <a:cubicBezTo>
                      <a:pt x="33279" y="8976"/>
                      <a:pt x="33203" y="4597"/>
                      <a:pt x="30455" y="1942"/>
                    </a:cubicBezTo>
                    <a:cubicBezTo>
                      <a:pt x="27774" y="-647"/>
                      <a:pt x="23523" y="-647"/>
                      <a:pt x="20843" y="1942"/>
                    </a:cubicBezTo>
                    <a:lnTo>
                      <a:pt x="2032" y="20752"/>
                    </a:lnTo>
                    <a:cubicBezTo>
                      <a:pt x="-673" y="23450"/>
                      <a:pt x="-678" y="27831"/>
                      <a:pt x="2020" y="30536"/>
                    </a:cubicBezTo>
                    <a:cubicBezTo>
                      <a:pt x="3319" y="31838"/>
                      <a:pt x="5084" y="32570"/>
                      <a:pt x="6923" y="32568"/>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368F5457-D892-4063-952B-D485CA7E8598}"/>
                  </a:ext>
                </a:extLst>
              </p:cNvPr>
              <p:cNvSpPr/>
              <p:nvPr/>
            </p:nvSpPr>
            <p:spPr>
              <a:xfrm>
                <a:off x="4638064" y="1250597"/>
                <a:ext cx="13836" cy="40442"/>
              </a:xfrm>
              <a:custGeom>
                <a:avLst/>
                <a:gdLst>
                  <a:gd name="connsiteX0" fmla="*/ 6918 w 13836"/>
                  <a:gd name="connsiteY0" fmla="*/ 40443 h 40442"/>
                  <a:gd name="connsiteX1" fmla="*/ 13836 w 13836"/>
                  <a:gd name="connsiteY1" fmla="*/ 33525 h 40442"/>
                  <a:gd name="connsiteX2" fmla="*/ 13836 w 13836"/>
                  <a:gd name="connsiteY2" fmla="*/ 6918 h 40442"/>
                  <a:gd name="connsiteX3" fmla="*/ 6918 w 13836"/>
                  <a:gd name="connsiteY3" fmla="*/ 0 h 40442"/>
                  <a:gd name="connsiteX4" fmla="*/ 0 w 13836"/>
                  <a:gd name="connsiteY4" fmla="*/ 6918 h 40442"/>
                  <a:gd name="connsiteX5" fmla="*/ 0 w 13836"/>
                  <a:gd name="connsiteY5" fmla="*/ 33525 h 40442"/>
                  <a:gd name="connsiteX6" fmla="*/ 6918 w 13836"/>
                  <a:gd name="connsiteY6" fmla="*/ 40443 h 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6" h="40442">
                    <a:moveTo>
                      <a:pt x="6918" y="40443"/>
                    </a:moveTo>
                    <a:cubicBezTo>
                      <a:pt x="10739" y="40443"/>
                      <a:pt x="13836" y="37346"/>
                      <a:pt x="13836" y="33525"/>
                    </a:cubicBezTo>
                    <a:lnTo>
                      <a:pt x="13836" y="6918"/>
                    </a:lnTo>
                    <a:cubicBezTo>
                      <a:pt x="13836" y="3097"/>
                      <a:pt x="10739" y="0"/>
                      <a:pt x="6918" y="0"/>
                    </a:cubicBezTo>
                    <a:cubicBezTo>
                      <a:pt x="3097" y="0"/>
                      <a:pt x="0" y="3097"/>
                      <a:pt x="0" y="6918"/>
                    </a:cubicBezTo>
                    <a:lnTo>
                      <a:pt x="0" y="33525"/>
                    </a:lnTo>
                    <a:cubicBezTo>
                      <a:pt x="0" y="37346"/>
                      <a:pt x="3097" y="40443"/>
                      <a:pt x="6918" y="40443"/>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grpSp>
        <p:grpSp>
          <p:nvGrpSpPr>
            <p:cNvPr id="29" name="Graphic 19" descr="Bar graph with downward trend">
              <a:extLst>
                <a:ext uri="{FF2B5EF4-FFF2-40B4-BE49-F238E27FC236}">
                  <a16:creationId xmlns:a16="http://schemas.microsoft.com/office/drawing/2014/main" id="{F0F7E32D-96A5-40A3-AA52-B8F00DA77DE0}"/>
                </a:ext>
              </a:extLst>
            </p:cNvPr>
            <p:cNvGrpSpPr/>
            <p:nvPr/>
          </p:nvGrpSpPr>
          <p:grpSpPr>
            <a:xfrm>
              <a:off x="1207035" y="1879454"/>
              <a:ext cx="352821" cy="352821"/>
              <a:chOff x="1609380" y="1278269"/>
              <a:chExt cx="470428" cy="470428"/>
            </a:xfrm>
            <a:solidFill>
              <a:srgbClr val="000000"/>
            </a:solidFill>
          </p:grpSpPr>
          <p:sp>
            <p:nvSpPr>
              <p:cNvPr id="30" name="Freeform: Shape 29">
                <a:extLst>
                  <a:ext uri="{FF2B5EF4-FFF2-40B4-BE49-F238E27FC236}">
                    <a16:creationId xmlns:a16="http://schemas.microsoft.com/office/drawing/2014/main" id="{D3454C70-0BD3-40B9-89B3-02990E843963}"/>
                  </a:ext>
                </a:extLst>
              </p:cNvPr>
              <p:cNvSpPr/>
              <p:nvPr/>
            </p:nvSpPr>
            <p:spPr>
              <a:xfrm>
                <a:off x="1609380" y="1278269"/>
                <a:ext cx="470220" cy="470428"/>
              </a:xfrm>
              <a:custGeom>
                <a:avLst/>
                <a:gdLst>
                  <a:gd name="connsiteX0" fmla="*/ 13836 w 470220"/>
                  <a:gd name="connsiteY0" fmla="*/ 0 h 470428"/>
                  <a:gd name="connsiteX1" fmla="*/ 0 w 470220"/>
                  <a:gd name="connsiteY1" fmla="*/ 0 h 470428"/>
                  <a:gd name="connsiteX2" fmla="*/ 0 w 470220"/>
                  <a:gd name="connsiteY2" fmla="*/ 470428 h 470428"/>
                  <a:gd name="connsiteX3" fmla="*/ 470221 w 470220"/>
                  <a:gd name="connsiteY3" fmla="*/ 470428 h 470428"/>
                  <a:gd name="connsiteX4" fmla="*/ 470221 w 470220"/>
                  <a:gd name="connsiteY4" fmla="*/ 456592 h 470428"/>
                  <a:gd name="connsiteX5" fmla="*/ 13836 w 470220"/>
                  <a:gd name="connsiteY5" fmla="*/ 456592 h 470428"/>
                  <a:gd name="connsiteX6" fmla="*/ 13836 w 470220"/>
                  <a:gd name="connsiteY6" fmla="*/ 0 h 47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220" h="470428">
                    <a:moveTo>
                      <a:pt x="13836" y="0"/>
                    </a:moveTo>
                    <a:lnTo>
                      <a:pt x="0" y="0"/>
                    </a:lnTo>
                    <a:lnTo>
                      <a:pt x="0" y="470428"/>
                    </a:lnTo>
                    <a:lnTo>
                      <a:pt x="470221" y="470428"/>
                    </a:lnTo>
                    <a:lnTo>
                      <a:pt x="470221" y="456592"/>
                    </a:lnTo>
                    <a:lnTo>
                      <a:pt x="13836" y="456592"/>
                    </a:lnTo>
                    <a:lnTo>
                      <a:pt x="13836" y="0"/>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5117E58D-AB2E-414F-BB6A-181FABC3681F}"/>
                  </a:ext>
                </a:extLst>
              </p:cNvPr>
              <p:cNvSpPr/>
              <p:nvPr/>
            </p:nvSpPr>
            <p:spPr>
              <a:xfrm>
                <a:off x="1664725" y="1278269"/>
                <a:ext cx="110689" cy="415083"/>
              </a:xfrm>
              <a:custGeom>
                <a:avLst/>
                <a:gdLst>
                  <a:gd name="connsiteX0" fmla="*/ 110689 w 110689"/>
                  <a:gd name="connsiteY0" fmla="*/ 0 h 415083"/>
                  <a:gd name="connsiteX1" fmla="*/ 0 w 110689"/>
                  <a:gd name="connsiteY1" fmla="*/ 0 h 415083"/>
                  <a:gd name="connsiteX2" fmla="*/ 0 w 110689"/>
                  <a:gd name="connsiteY2" fmla="*/ 415084 h 415083"/>
                  <a:gd name="connsiteX3" fmla="*/ 110689 w 110689"/>
                  <a:gd name="connsiteY3" fmla="*/ 415084 h 415083"/>
                  <a:gd name="connsiteX4" fmla="*/ 96853 w 110689"/>
                  <a:gd name="connsiteY4" fmla="*/ 401248 h 415083"/>
                  <a:gd name="connsiteX5" fmla="*/ 13836 w 110689"/>
                  <a:gd name="connsiteY5" fmla="*/ 401248 h 415083"/>
                  <a:gd name="connsiteX6" fmla="*/ 13836 w 110689"/>
                  <a:gd name="connsiteY6" fmla="*/ 13836 h 415083"/>
                  <a:gd name="connsiteX7" fmla="*/ 96853 w 110689"/>
                  <a:gd name="connsiteY7" fmla="*/ 13836 h 41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89" h="415083">
                    <a:moveTo>
                      <a:pt x="110689" y="0"/>
                    </a:moveTo>
                    <a:lnTo>
                      <a:pt x="0" y="0"/>
                    </a:lnTo>
                    <a:lnTo>
                      <a:pt x="0" y="415084"/>
                    </a:lnTo>
                    <a:lnTo>
                      <a:pt x="110689" y="415084"/>
                    </a:lnTo>
                    <a:close/>
                    <a:moveTo>
                      <a:pt x="96853" y="401248"/>
                    </a:moveTo>
                    <a:lnTo>
                      <a:pt x="13836" y="401248"/>
                    </a:lnTo>
                    <a:lnTo>
                      <a:pt x="13836" y="13836"/>
                    </a:lnTo>
                    <a:lnTo>
                      <a:pt x="96853" y="13836"/>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8C0EF9C8-66E3-4671-89E9-E34A7530BE15}"/>
                  </a:ext>
                </a:extLst>
              </p:cNvPr>
              <p:cNvSpPr/>
              <p:nvPr/>
            </p:nvSpPr>
            <p:spPr>
              <a:xfrm>
                <a:off x="1816922" y="1430467"/>
                <a:ext cx="110689" cy="262886"/>
              </a:xfrm>
              <a:custGeom>
                <a:avLst/>
                <a:gdLst>
                  <a:gd name="connsiteX0" fmla="*/ 110689 w 110689"/>
                  <a:gd name="connsiteY0" fmla="*/ 0 h 262886"/>
                  <a:gd name="connsiteX1" fmla="*/ 0 w 110689"/>
                  <a:gd name="connsiteY1" fmla="*/ 0 h 262886"/>
                  <a:gd name="connsiteX2" fmla="*/ 0 w 110689"/>
                  <a:gd name="connsiteY2" fmla="*/ 262886 h 262886"/>
                  <a:gd name="connsiteX3" fmla="*/ 110689 w 110689"/>
                  <a:gd name="connsiteY3" fmla="*/ 262886 h 262886"/>
                  <a:gd name="connsiteX4" fmla="*/ 96853 w 110689"/>
                  <a:gd name="connsiteY4" fmla="*/ 249050 h 262886"/>
                  <a:gd name="connsiteX5" fmla="*/ 13836 w 110689"/>
                  <a:gd name="connsiteY5" fmla="*/ 249050 h 262886"/>
                  <a:gd name="connsiteX6" fmla="*/ 13836 w 110689"/>
                  <a:gd name="connsiteY6" fmla="*/ 13836 h 262886"/>
                  <a:gd name="connsiteX7" fmla="*/ 96853 w 110689"/>
                  <a:gd name="connsiteY7" fmla="*/ 13836 h 26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89" h="262886">
                    <a:moveTo>
                      <a:pt x="110689" y="0"/>
                    </a:moveTo>
                    <a:lnTo>
                      <a:pt x="0" y="0"/>
                    </a:lnTo>
                    <a:lnTo>
                      <a:pt x="0" y="262886"/>
                    </a:lnTo>
                    <a:lnTo>
                      <a:pt x="110689" y="262886"/>
                    </a:lnTo>
                    <a:close/>
                    <a:moveTo>
                      <a:pt x="96853" y="249050"/>
                    </a:moveTo>
                    <a:lnTo>
                      <a:pt x="13836" y="249050"/>
                    </a:lnTo>
                    <a:lnTo>
                      <a:pt x="13836" y="13836"/>
                    </a:lnTo>
                    <a:lnTo>
                      <a:pt x="96853" y="13836"/>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C5A2631B-D2B2-4455-AB81-7BEE3C2B3A32}"/>
                  </a:ext>
                </a:extLst>
              </p:cNvPr>
              <p:cNvSpPr/>
              <p:nvPr/>
            </p:nvSpPr>
            <p:spPr>
              <a:xfrm>
                <a:off x="1969120" y="1554992"/>
                <a:ext cx="110689" cy="138361"/>
              </a:xfrm>
              <a:custGeom>
                <a:avLst/>
                <a:gdLst>
                  <a:gd name="connsiteX0" fmla="*/ 0 w 110689"/>
                  <a:gd name="connsiteY0" fmla="*/ 138361 h 138361"/>
                  <a:gd name="connsiteX1" fmla="*/ 110689 w 110689"/>
                  <a:gd name="connsiteY1" fmla="*/ 138361 h 138361"/>
                  <a:gd name="connsiteX2" fmla="*/ 110689 w 110689"/>
                  <a:gd name="connsiteY2" fmla="*/ 0 h 138361"/>
                  <a:gd name="connsiteX3" fmla="*/ 0 w 110689"/>
                  <a:gd name="connsiteY3" fmla="*/ 0 h 138361"/>
                  <a:gd name="connsiteX4" fmla="*/ 13836 w 110689"/>
                  <a:gd name="connsiteY4" fmla="*/ 13836 h 138361"/>
                  <a:gd name="connsiteX5" fmla="*/ 96853 w 110689"/>
                  <a:gd name="connsiteY5" fmla="*/ 13836 h 138361"/>
                  <a:gd name="connsiteX6" fmla="*/ 96853 w 110689"/>
                  <a:gd name="connsiteY6" fmla="*/ 124525 h 138361"/>
                  <a:gd name="connsiteX7" fmla="*/ 13836 w 110689"/>
                  <a:gd name="connsiteY7" fmla="*/ 124525 h 13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89" h="138361">
                    <a:moveTo>
                      <a:pt x="0" y="138361"/>
                    </a:moveTo>
                    <a:lnTo>
                      <a:pt x="110689" y="138361"/>
                    </a:lnTo>
                    <a:lnTo>
                      <a:pt x="110689" y="0"/>
                    </a:lnTo>
                    <a:lnTo>
                      <a:pt x="0" y="0"/>
                    </a:lnTo>
                    <a:close/>
                    <a:moveTo>
                      <a:pt x="13836" y="13836"/>
                    </a:moveTo>
                    <a:lnTo>
                      <a:pt x="96853" y="13836"/>
                    </a:lnTo>
                    <a:lnTo>
                      <a:pt x="96853" y="124525"/>
                    </a:lnTo>
                    <a:lnTo>
                      <a:pt x="13836" y="124525"/>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BABE21A9-11AB-4D07-BA1D-92F5AAE3BE16}"/>
                  </a:ext>
                </a:extLst>
              </p:cNvPr>
              <p:cNvSpPr/>
              <p:nvPr/>
            </p:nvSpPr>
            <p:spPr>
              <a:xfrm>
                <a:off x="1853519" y="1280296"/>
                <a:ext cx="226289" cy="226269"/>
              </a:xfrm>
              <a:custGeom>
                <a:avLst/>
                <a:gdLst>
                  <a:gd name="connsiteX0" fmla="*/ 212454 w 226289"/>
                  <a:gd name="connsiteY0" fmla="*/ 136334 h 226269"/>
                  <a:gd name="connsiteX1" fmla="*/ 212454 w 226289"/>
                  <a:gd name="connsiteY1" fmla="*/ 202506 h 226269"/>
                  <a:gd name="connsiteX2" fmla="*/ 212384 w 226289"/>
                  <a:gd name="connsiteY2" fmla="*/ 202574 h 226269"/>
                  <a:gd name="connsiteX3" fmla="*/ 212336 w 226289"/>
                  <a:gd name="connsiteY3" fmla="*/ 202554 h 226269"/>
                  <a:gd name="connsiteX4" fmla="*/ 9754 w 226289"/>
                  <a:gd name="connsiteY4" fmla="*/ 0 h 226269"/>
                  <a:gd name="connsiteX5" fmla="*/ 0 w 226289"/>
                  <a:gd name="connsiteY5" fmla="*/ 9782 h 226269"/>
                  <a:gd name="connsiteX6" fmla="*/ 202533 w 226289"/>
                  <a:gd name="connsiteY6" fmla="*/ 212315 h 226269"/>
                  <a:gd name="connsiteX7" fmla="*/ 202533 w 226289"/>
                  <a:gd name="connsiteY7" fmla="*/ 212413 h 226269"/>
                  <a:gd name="connsiteX8" fmla="*/ 202485 w 226289"/>
                  <a:gd name="connsiteY8" fmla="*/ 212433 h 226269"/>
                  <a:gd name="connsiteX9" fmla="*/ 136542 w 226289"/>
                  <a:gd name="connsiteY9" fmla="*/ 212433 h 226269"/>
                  <a:gd name="connsiteX10" fmla="*/ 136542 w 226289"/>
                  <a:gd name="connsiteY10" fmla="*/ 226269 h 226269"/>
                  <a:gd name="connsiteX11" fmla="*/ 226290 w 226289"/>
                  <a:gd name="connsiteY11" fmla="*/ 226269 h 226269"/>
                  <a:gd name="connsiteX12" fmla="*/ 226290 w 226289"/>
                  <a:gd name="connsiteY12" fmla="*/ 136334 h 22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289" h="226269">
                    <a:moveTo>
                      <a:pt x="212454" y="136334"/>
                    </a:moveTo>
                    <a:lnTo>
                      <a:pt x="212454" y="202506"/>
                    </a:lnTo>
                    <a:cubicBezTo>
                      <a:pt x="212453" y="202544"/>
                      <a:pt x="212422" y="202574"/>
                      <a:pt x="212384" y="202574"/>
                    </a:cubicBezTo>
                    <a:cubicBezTo>
                      <a:pt x="212366" y="202573"/>
                      <a:pt x="212349" y="202566"/>
                      <a:pt x="212336" y="202554"/>
                    </a:cubicBezTo>
                    <a:lnTo>
                      <a:pt x="9754" y="0"/>
                    </a:lnTo>
                    <a:lnTo>
                      <a:pt x="0" y="9782"/>
                    </a:lnTo>
                    <a:lnTo>
                      <a:pt x="202533" y="212315"/>
                    </a:lnTo>
                    <a:cubicBezTo>
                      <a:pt x="202560" y="212342"/>
                      <a:pt x="202559" y="212387"/>
                      <a:pt x="202533" y="212413"/>
                    </a:cubicBezTo>
                    <a:cubicBezTo>
                      <a:pt x="202519" y="212425"/>
                      <a:pt x="202503" y="212433"/>
                      <a:pt x="202485" y="212433"/>
                    </a:cubicBezTo>
                    <a:lnTo>
                      <a:pt x="136542" y="212433"/>
                    </a:lnTo>
                    <a:lnTo>
                      <a:pt x="136542" y="226269"/>
                    </a:lnTo>
                    <a:lnTo>
                      <a:pt x="226290" y="226269"/>
                    </a:lnTo>
                    <a:lnTo>
                      <a:pt x="226290" y="136334"/>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grpSp>
        <p:grpSp>
          <p:nvGrpSpPr>
            <p:cNvPr id="35" name="Graphic 21" descr="Business Growth">
              <a:extLst>
                <a:ext uri="{FF2B5EF4-FFF2-40B4-BE49-F238E27FC236}">
                  <a16:creationId xmlns:a16="http://schemas.microsoft.com/office/drawing/2014/main" id="{CAD7271A-7E6D-490F-A3A7-87C982468DA3}"/>
                </a:ext>
              </a:extLst>
            </p:cNvPr>
            <p:cNvGrpSpPr/>
            <p:nvPr/>
          </p:nvGrpSpPr>
          <p:grpSpPr>
            <a:xfrm>
              <a:off x="7504024" y="1801627"/>
              <a:ext cx="498101" cy="498101"/>
              <a:chOff x="10005366" y="1174499"/>
              <a:chExt cx="664134" cy="664134"/>
            </a:xfrm>
          </p:grpSpPr>
          <p:sp>
            <p:nvSpPr>
              <p:cNvPr id="36" name="Freeform: Shape 35">
                <a:extLst>
                  <a:ext uri="{FF2B5EF4-FFF2-40B4-BE49-F238E27FC236}">
                    <a16:creationId xmlns:a16="http://schemas.microsoft.com/office/drawing/2014/main" id="{E490A709-9870-4FC3-AB85-80DD9A0BBE97}"/>
                  </a:ext>
                </a:extLst>
              </p:cNvPr>
              <p:cNvSpPr/>
              <p:nvPr/>
            </p:nvSpPr>
            <p:spPr>
              <a:xfrm>
                <a:off x="10414154" y="1513484"/>
                <a:ext cx="13836" cy="57094"/>
              </a:xfrm>
              <a:custGeom>
                <a:avLst/>
                <a:gdLst>
                  <a:gd name="connsiteX0" fmla="*/ 13836 w 13836"/>
                  <a:gd name="connsiteY0" fmla="*/ 43266 h 57094"/>
                  <a:gd name="connsiteX1" fmla="*/ 13836 w 13836"/>
                  <a:gd name="connsiteY1" fmla="*/ 0 h 57094"/>
                  <a:gd name="connsiteX2" fmla="*/ 0 w 13836"/>
                  <a:gd name="connsiteY2" fmla="*/ 0 h 57094"/>
                  <a:gd name="connsiteX3" fmla="*/ 0 w 13836"/>
                  <a:gd name="connsiteY3" fmla="*/ 57095 h 57094"/>
                  <a:gd name="connsiteX4" fmla="*/ 13836 w 13836"/>
                  <a:gd name="connsiteY4" fmla="*/ 43266 h 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57094">
                    <a:moveTo>
                      <a:pt x="13836" y="43266"/>
                    </a:moveTo>
                    <a:lnTo>
                      <a:pt x="13836" y="0"/>
                    </a:lnTo>
                    <a:lnTo>
                      <a:pt x="0" y="0"/>
                    </a:lnTo>
                    <a:lnTo>
                      <a:pt x="0" y="57095"/>
                    </a:lnTo>
                    <a:lnTo>
                      <a:pt x="13836" y="43266"/>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C226C843-1046-4914-9C7E-473784020822}"/>
                  </a:ext>
                </a:extLst>
              </p:cNvPr>
              <p:cNvSpPr/>
              <p:nvPr/>
            </p:nvSpPr>
            <p:spPr>
              <a:xfrm>
                <a:off x="10441840" y="1409713"/>
                <a:ext cx="13836" cy="133186"/>
              </a:xfrm>
              <a:custGeom>
                <a:avLst/>
                <a:gdLst>
                  <a:gd name="connsiteX0" fmla="*/ 13836 w 13836"/>
                  <a:gd name="connsiteY0" fmla="*/ 119350 h 133186"/>
                  <a:gd name="connsiteX1" fmla="*/ 13836 w 13836"/>
                  <a:gd name="connsiteY1" fmla="*/ 6918 h 133186"/>
                  <a:gd name="connsiteX2" fmla="*/ 6918 w 13836"/>
                  <a:gd name="connsiteY2" fmla="*/ 0 h 133186"/>
                  <a:gd name="connsiteX3" fmla="*/ 0 w 13836"/>
                  <a:gd name="connsiteY3" fmla="*/ 6918 h 133186"/>
                  <a:gd name="connsiteX4" fmla="*/ 0 w 13836"/>
                  <a:gd name="connsiteY4" fmla="*/ 133187 h 13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3186">
                    <a:moveTo>
                      <a:pt x="13836" y="119350"/>
                    </a:moveTo>
                    <a:lnTo>
                      <a:pt x="13836" y="6918"/>
                    </a:lnTo>
                    <a:cubicBezTo>
                      <a:pt x="13836" y="3097"/>
                      <a:pt x="10739" y="0"/>
                      <a:pt x="6918" y="0"/>
                    </a:cubicBezTo>
                    <a:cubicBezTo>
                      <a:pt x="3097" y="0"/>
                      <a:pt x="0" y="3097"/>
                      <a:pt x="0" y="6918"/>
                    </a:cubicBezTo>
                    <a:lnTo>
                      <a:pt x="0" y="133187"/>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3CAC8E45-1FE0-4BF2-A22D-713D25F32125}"/>
                  </a:ext>
                </a:extLst>
              </p:cNvPr>
              <p:cNvSpPr/>
              <p:nvPr/>
            </p:nvSpPr>
            <p:spPr>
              <a:xfrm>
                <a:off x="10386495" y="1409713"/>
                <a:ext cx="13836" cy="188524"/>
              </a:xfrm>
              <a:custGeom>
                <a:avLst/>
                <a:gdLst>
                  <a:gd name="connsiteX0" fmla="*/ 13836 w 13836"/>
                  <a:gd name="connsiteY0" fmla="*/ 174688 h 188524"/>
                  <a:gd name="connsiteX1" fmla="*/ 13836 w 13836"/>
                  <a:gd name="connsiteY1" fmla="*/ 6918 h 188524"/>
                  <a:gd name="connsiteX2" fmla="*/ 6918 w 13836"/>
                  <a:gd name="connsiteY2" fmla="*/ 0 h 188524"/>
                  <a:gd name="connsiteX3" fmla="*/ 0 w 13836"/>
                  <a:gd name="connsiteY3" fmla="*/ 6918 h 188524"/>
                  <a:gd name="connsiteX4" fmla="*/ 0 w 13836"/>
                  <a:gd name="connsiteY4" fmla="*/ 188524 h 18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88524">
                    <a:moveTo>
                      <a:pt x="13836" y="174688"/>
                    </a:moveTo>
                    <a:lnTo>
                      <a:pt x="13836" y="6918"/>
                    </a:lnTo>
                    <a:cubicBezTo>
                      <a:pt x="13836" y="3097"/>
                      <a:pt x="10739" y="0"/>
                      <a:pt x="6918" y="0"/>
                    </a:cubicBezTo>
                    <a:cubicBezTo>
                      <a:pt x="3097" y="0"/>
                      <a:pt x="0" y="3097"/>
                      <a:pt x="0" y="6918"/>
                    </a:cubicBezTo>
                    <a:lnTo>
                      <a:pt x="0" y="188524"/>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F442D56E-7AA3-4B2D-A7DA-2EA990180070}"/>
                  </a:ext>
                </a:extLst>
              </p:cNvPr>
              <p:cNvSpPr/>
              <p:nvPr/>
            </p:nvSpPr>
            <p:spPr>
              <a:xfrm>
                <a:off x="10291870" y="1409713"/>
                <a:ext cx="13836" cy="136680"/>
              </a:xfrm>
              <a:custGeom>
                <a:avLst/>
                <a:gdLst>
                  <a:gd name="connsiteX0" fmla="*/ 13836 w 13836"/>
                  <a:gd name="connsiteY0" fmla="*/ 136680 h 136680"/>
                  <a:gd name="connsiteX1" fmla="*/ 13836 w 13836"/>
                  <a:gd name="connsiteY1" fmla="*/ 6918 h 136680"/>
                  <a:gd name="connsiteX2" fmla="*/ 6918 w 13836"/>
                  <a:gd name="connsiteY2" fmla="*/ 0 h 136680"/>
                  <a:gd name="connsiteX3" fmla="*/ 0 w 13836"/>
                  <a:gd name="connsiteY3" fmla="*/ 6918 h 136680"/>
                  <a:gd name="connsiteX4" fmla="*/ 0 w 13836"/>
                  <a:gd name="connsiteY4" fmla="*/ 122844 h 13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36680">
                    <a:moveTo>
                      <a:pt x="13836" y="136680"/>
                    </a:moveTo>
                    <a:lnTo>
                      <a:pt x="13836" y="6918"/>
                    </a:lnTo>
                    <a:cubicBezTo>
                      <a:pt x="13836" y="3097"/>
                      <a:pt x="10739" y="0"/>
                      <a:pt x="6918" y="0"/>
                    </a:cubicBezTo>
                    <a:cubicBezTo>
                      <a:pt x="3097" y="0"/>
                      <a:pt x="0" y="3097"/>
                      <a:pt x="0" y="6918"/>
                    </a:cubicBezTo>
                    <a:lnTo>
                      <a:pt x="0" y="122844"/>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24C61242-2F27-46D0-BF50-D3374250CF16}"/>
                  </a:ext>
                </a:extLst>
              </p:cNvPr>
              <p:cNvSpPr/>
              <p:nvPr/>
            </p:nvSpPr>
            <p:spPr>
              <a:xfrm>
                <a:off x="10236526" y="1409713"/>
                <a:ext cx="13836" cy="124033"/>
              </a:xfrm>
              <a:custGeom>
                <a:avLst/>
                <a:gdLst>
                  <a:gd name="connsiteX0" fmla="*/ 13836 w 13836"/>
                  <a:gd name="connsiteY0" fmla="*/ 110198 h 124033"/>
                  <a:gd name="connsiteX1" fmla="*/ 13836 w 13836"/>
                  <a:gd name="connsiteY1" fmla="*/ 6918 h 124033"/>
                  <a:gd name="connsiteX2" fmla="*/ 6918 w 13836"/>
                  <a:gd name="connsiteY2" fmla="*/ 0 h 124033"/>
                  <a:gd name="connsiteX3" fmla="*/ 0 w 13836"/>
                  <a:gd name="connsiteY3" fmla="*/ 6918 h 124033"/>
                  <a:gd name="connsiteX4" fmla="*/ 0 w 13836"/>
                  <a:gd name="connsiteY4" fmla="*/ 124034 h 12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6" h="124033">
                    <a:moveTo>
                      <a:pt x="13836" y="110198"/>
                    </a:moveTo>
                    <a:lnTo>
                      <a:pt x="13836" y="6918"/>
                    </a:lnTo>
                    <a:cubicBezTo>
                      <a:pt x="13836" y="3097"/>
                      <a:pt x="10739" y="0"/>
                      <a:pt x="6918" y="0"/>
                    </a:cubicBezTo>
                    <a:cubicBezTo>
                      <a:pt x="3097" y="0"/>
                      <a:pt x="0" y="3097"/>
                      <a:pt x="0" y="6918"/>
                    </a:cubicBezTo>
                    <a:lnTo>
                      <a:pt x="0" y="124034"/>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ACCDC2D9-87E8-4824-8127-EF5A7688F728}"/>
                  </a:ext>
                </a:extLst>
              </p:cNvPr>
              <p:cNvSpPr/>
              <p:nvPr/>
            </p:nvSpPr>
            <p:spPr>
              <a:xfrm>
                <a:off x="10038730" y="1361286"/>
                <a:ext cx="460163" cy="154444"/>
              </a:xfrm>
              <a:custGeom>
                <a:avLst/>
                <a:gdLst>
                  <a:gd name="connsiteX0" fmla="*/ 12593 w 460163"/>
                  <a:gd name="connsiteY0" fmla="*/ 153706 h 154444"/>
                  <a:gd name="connsiteX1" fmla="*/ 21881 w 460163"/>
                  <a:gd name="connsiteY1" fmla="*/ 150632 h 154444"/>
                  <a:gd name="connsiteX2" fmla="*/ 18860 w 460163"/>
                  <a:gd name="connsiteY2" fmla="*/ 141371 h 154444"/>
                  <a:gd name="connsiteX3" fmla="*/ 14018 w 460163"/>
                  <a:gd name="connsiteY3" fmla="*/ 130862 h 154444"/>
                  <a:gd name="connsiteX4" fmla="*/ 31361 w 460163"/>
                  <a:gd name="connsiteY4" fmla="*/ 32321 h 154444"/>
                  <a:gd name="connsiteX5" fmla="*/ 33437 w 460163"/>
                  <a:gd name="connsiteY5" fmla="*/ 28931 h 154444"/>
                  <a:gd name="connsiteX6" fmla="*/ 57954 w 460163"/>
                  <a:gd name="connsiteY6" fmla="*/ 16929 h 154444"/>
                  <a:gd name="connsiteX7" fmla="*/ 80016 w 460163"/>
                  <a:gd name="connsiteY7" fmla="*/ 13836 h 154444"/>
                  <a:gd name="connsiteX8" fmla="*/ 101303 w 460163"/>
                  <a:gd name="connsiteY8" fmla="*/ 16901 h 154444"/>
                  <a:gd name="connsiteX9" fmla="*/ 125959 w 460163"/>
                  <a:gd name="connsiteY9" fmla="*/ 28938 h 154444"/>
                  <a:gd name="connsiteX10" fmla="*/ 127924 w 460163"/>
                  <a:gd name="connsiteY10" fmla="*/ 31927 h 154444"/>
                  <a:gd name="connsiteX11" fmla="*/ 149480 w 460163"/>
                  <a:gd name="connsiteY11" fmla="*/ 146559 h 154444"/>
                  <a:gd name="connsiteX12" fmla="*/ 157566 w 460163"/>
                  <a:gd name="connsiteY12" fmla="*/ 152067 h 154444"/>
                  <a:gd name="connsiteX13" fmla="*/ 163074 w 460163"/>
                  <a:gd name="connsiteY13" fmla="*/ 146559 h 154444"/>
                  <a:gd name="connsiteX14" fmla="*/ 184520 w 460163"/>
                  <a:gd name="connsiteY14" fmla="*/ 32335 h 154444"/>
                  <a:gd name="connsiteX15" fmla="*/ 186596 w 460163"/>
                  <a:gd name="connsiteY15" fmla="*/ 28938 h 154444"/>
                  <a:gd name="connsiteX16" fmla="*/ 211293 w 460163"/>
                  <a:gd name="connsiteY16" fmla="*/ 16887 h 154444"/>
                  <a:gd name="connsiteX17" fmla="*/ 232552 w 460163"/>
                  <a:gd name="connsiteY17" fmla="*/ 13836 h 154444"/>
                  <a:gd name="connsiteX18" fmla="*/ 254496 w 460163"/>
                  <a:gd name="connsiteY18" fmla="*/ 16901 h 154444"/>
                  <a:gd name="connsiteX19" fmla="*/ 279401 w 460163"/>
                  <a:gd name="connsiteY19" fmla="*/ 29097 h 154444"/>
                  <a:gd name="connsiteX20" fmla="*/ 281103 w 460163"/>
                  <a:gd name="connsiteY20" fmla="*/ 31740 h 154444"/>
                  <a:gd name="connsiteX21" fmla="*/ 299395 w 460163"/>
                  <a:gd name="connsiteY21" fmla="*/ 146372 h 154444"/>
                  <a:gd name="connsiteX22" fmla="*/ 306126 w 460163"/>
                  <a:gd name="connsiteY22" fmla="*/ 152197 h 154444"/>
                  <a:gd name="connsiteX23" fmla="*/ 313044 w 460163"/>
                  <a:gd name="connsiteY23" fmla="*/ 146559 h 154444"/>
                  <a:gd name="connsiteX24" fmla="*/ 334490 w 460163"/>
                  <a:gd name="connsiteY24" fmla="*/ 32335 h 154444"/>
                  <a:gd name="connsiteX25" fmla="*/ 336565 w 460163"/>
                  <a:gd name="connsiteY25" fmla="*/ 28938 h 154444"/>
                  <a:gd name="connsiteX26" fmla="*/ 361263 w 460163"/>
                  <a:gd name="connsiteY26" fmla="*/ 16887 h 154444"/>
                  <a:gd name="connsiteX27" fmla="*/ 382515 w 460163"/>
                  <a:gd name="connsiteY27" fmla="*/ 13836 h 154444"/>
                  <a:gd name="connsiteX28" fmla="*/ 404466 w 460163"/>
                  <a:gd name="connsiteY28" fmla="*/ 16901 h 154444"/>
                  <a:gd name="connsiteX29" fmla="*/ 429371 w 460163"/>
                  <a:gd name="connsiteY29" fmla="*/ 29097 h 154444"/>
                  <a:gd name="connsiteX30" fmla="*/ 431073 w 460163"/>
                  <a:gd name="connsiteY30" fmla="*/ 31761 h 154444"/>
                  <a:gd name="connsiteX31" fmla="*/ 448133 w 460163"/>
                  <a:gd name="connsiteY31" fmla="*/ 136611 h 154444"/>
                  <a:gd name="connsiteX32" fmla="*/ 460164 w 460163"/>
                  <a:gd name="connsiteY32" fmla="*/ 124525 h 154444"/>
                  <a:gd name="connsiteX33" fmla="*/ 444598 w 460163"/>
                  <a:gd name="connsiteY33" fmla="*/ 28938 h 154444"/>
                  <a:gd name="connsiteX34" fmla="*/ 437424 w 460163"/>
                  <a:gd name="connsiteY34" fmla="*/ 17835 h 154444"/>
                  <a:gd name="connsiteX35" fmla="*/ 407932 w 460163"/>
                  <a:gd name="connsiteY35" fmla="*/ 3473 h 154444"/>
                  <a:gd name="connsiteX36" fmla="*/ 382515 w 460163"/>
                  <a:gd name="connsiteY36" fmla="*/ 0 h 154444"/>
                  <a:gd name="connsiteX37" fmla="*/ 357659 w 460163"/>
                  <a:gd name="connsiteY37" fmla="*/ 3528 h 154444"/>
                  <a:gd name="connsiteX38" fmla="*/ 328264 w 460163"/>
                  <a:gd name="connsiteY38" fmla="*/ 17869 h 154444"/>
                  <a:gd name="connsiteX39" fmla="*/ 321014 w 460163"/>
                  <a:gd name="connsiteY39" fmla="*/ 29374 h 154444"/>
                  <a:gd name="connsiteX40" fmla="*/ 306866 w 460163"/>
                  <a:gd name="connsiteY40" fmla="*/ 104553 h 154444"/>
                  <a:gd name="connsiteX41" fmla="*/ 306728 w 460163"/>
                  <a:gd name="connsiteY41" fmla="*/ 104553 h 154444"/>
                  <a:gd name="connsiteX42" fmla="*/ 294628 w 460163"/>
                  <a:gd name="connsiteY42" fmla="*/ 28966 h 154444"/>
                  <a:gd name="connsiteX43" fmla="*/ 287454 w 460163"/>
                  <a:gd name="connsiteY43" fmla="*/ 17862 h 154444"/>
                  <a:gd name="connsiteX44" fmla="*/ 257962 w 460163"/>
                  <a:gd name="connsiteY44" fmla="*/ 3501 h 154444"/>
                  <a:gd name="connsiteX45" fmla="*/ 232552 w 460163"/>
                  <a:gd name="connsiteY45" fmla="*/ 0 h 154444"/>
                  <a:gd name="connsiteX46" fmla="*/ 207696 w 460163"/>
                  <a:gd name="connsiteY46" fmla="*/ 3528 h 154444"/>
                  <a:gd name="connsiteX47" fmla="*/ 178329 w 460163"/>
                  <a:gd name="connsiteY47" fmla="*/ 17869 h 154444"/>
                  <a:gd name="connsiteX48" fmla="*/ 171072 w 460163"/>
                  <a:gd name="connsiteY48" fmla="*/ 29374 h 154444"/>
                  <a:gd name="connsiteX49" fmla="*/ 156350 w 460163"/>
                  <a:gd name="connsiteY49" fmla="*/ 107500 h 154444"/>
                  <a:gd name="connsiteX50" fmla="*/ 156212 w 460163"/>
                  <a:gd name="connsiteY50" fmla="*/ 107500 h 154444"/>
                  <a:gd name="connsiteX51" fmla="*/ 141441 w 460163"/>
                  <a:gd name="connsiteY51" fmla="*/ 28980 h 154444"/>
                  <a:gd name="connsiteX52" fmla="*/ 134261 w 460163"/>
                  <a:gd name="connsiteY52" fmla="*/ 17869 h 154444"/>
                  <a:gd name="connsiteX53" fmla="*/ 104907 w 460163"/>
                  <a:gd name="connsiteY53" fmla="*/ 3542 h 154444"/>
                  <a:gd name="connsiteX54" fmla="*/ 80002 w 460163"/>
                  <a:gd name="connsiteY54" fmla="*/ 0 h 154444"/>
                  <a:gd name="connsiteX55" fmla="*/ 54488 w 460163"/>
                  <a:gd name="connsiteY55" fmla="*/ 3528 h 154444"/>
                  <a:gd name="connsiteX56" fmla="*/ 25432 w 460163"/>
                  <a:gd name="connsiteY56" fmla="*/ 17641 h 154444"/>
                  <a:gd name="connsiteX57" fmla="*/ 17823 w 460163"/>
                  <a:gd name="connsiteY57" fmla="*/ 29450 h 154444"/>
                  <a:gd name="connsiteX58" fmla="*/ 368 w 460163"/>
                  <a:gd name="connsiteY58" fmla="*/ 128510 h 154444"/>
                  <a:gd name="connsiteX59" fmla="*/ 12593 w 460163"/>
                  <a:gd name="connsiteY59" fmla="*/ 153706 h 15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0163" h="154444">
                    <a:moveTo>
                      <a:pt x="12593" y="153706"/>
                    </a:moveTo>
                    <a:cubicBezTo>
                      <a:pt x="16006" y="155422"/>
                      <a:pt x="20165" y="154045"/>
                      <a:pt x="21881" y="150632"/>
                    </a:cubicBezTo>
                    <a:cubicBezTo>
                      <a:pt x="23586" y="147239"/>
                      <a:pt x="22238" y="143106"/>
                      <a:pt x="18860" y="141371"/>
                    </a:cubicBezTo>
                    <a:cubicBezTo>
                      <a:pt x="15183" y="139247"/>
                      <a:pt x="13243" y="135037"/>
                      <a:pt x="14018" y="130862"/>
                    </a:cubicBezTo>
                    <a:lnTo>
                      <a:pt x="31361" y="32321"/>
                    </a:lnTo>
                    <a:cubicBezTo>
                      <a:pt x="31744" y="31029"/>
                      <a:pt x="32460" y="29860"/>
                      <a:pt x="33437" y="28931"/>
                    </a:cubicBezTo>
                    <a:cubicBezTo>
                      <a:pt x="40775" y="23414"/>
                      <a:pt x="49096" y="19341"/>
                      <a:pt x="57954" y="16929"/>
                    </a:cubicBezTo>
                    <a:cubicBezTo>
                      <a:pt x="65154" y="14998"/>
                      <a:pt x="72563" y="13959"/>
                      <a:pt x="80016" y="13836"/>
                    </a:cubicBezTo>
                    <a:cubicBezTo>
                      <a:pt x="87216" y="13907"/>
                      <a:pt x="94375" y="14938"/>
                      <a:pt x="101303" y="16901"/>
                    </a:cubicBezTo>
                    <a:cubicBezTo>
                      <a:pt x="110212" y="19309"/>
                      <a:pt x="118580" y="23395"/>
                      <a:pt x="125959" y="28938"/>
                    </a:cubicBezTo>
                    <a:cubicBezTo>
                      <a:pt x="126941" y="29676"/>
                      <a:pt x="127636" y="30733"/>
                      <a:pt x="127924" y="31927"/>
                    </a:cubicBezTo>
                    <a:lnTo>
                      <a:pt x="149480" y="146559"/>
                    </a:lnTo>
                    <a:cubicBezTo>
                      <a:pt x="150192" y="150313"/>
                      <a:pt x="153812" y="152779"/>
                      <a:pt x="157566" y="152067"/>
                    </a:cubicBezTo>
                    <a:cubicBezTo>
                      <a:pt x="160360" y="151538"/>
                      <a:pt x="162544" y="149353"/>
                      <a:pt x="163074" y="146559"/>
                    </a:cubicBezTo>
                    <a:lnTo>
                      <a:pt x="184520" y="32335"/>
                    </a:lnTo>
                    <a:cubicBezTo>
                      <a:pt x="184776" y="30988"/>
                      <a:pt x="185514" y="29780"/>
                      <a:pt x="186596" y="28938"/>
                    </a:cubicBezTo>
                    <a:cubicBezTo>
                      <a:pt x="193990" y="23393"/>
                      <a:pt x="202372" y="19303"/>
                      <a:pt x="211293" y="16887"/>
                    </a:cubicBezTo>
                    <a:cubicBezTo>
                      <a:pt x="218213" y="14932"/>
                      <a:pt x="225362" y="13906"/>
                      <a:pt x="232552" y="13836"/>
                    </a:cubicBezTo>
                    <a:cubicBezTo>
                      <a:pt x="239965" y="13957"/>
                      <a:pt x="247334" y="14986"/>
                      <a:pt x="254496" y="16901"/>
                    </a:cubicBezTo>
                    <a:cubicBezTo>
                      <a:pt x="263498" y="19348"/>
                      <a:pt x="271950" y="23487"/>
                      <a:pt x="279401" y="29097"/>
                    </a:cubicBezTo>
                    <a:cubicBezTo>
                      <a:pt x="280120" y="29872"/>
                      <a:pt x="280696" y="30766"/>
                      <a:pt x="281103" y="31740"/>
                    </a:cubicBezTo>
                    <a:lnTo>
                      <a:pt x="299395" y="146372"/>
                    </a:lnTo>
                    <a:cubicBezTo>
                      <a:pt x="299925" y="149692"/>
                      <a:pt x="302765" y="152149"/>
                      <a:pt x="306126" y="152197"/>
                    </a:cubicBezTo>
                    <a:cubicBezTo>
                      <a:pt x="309462" y="152153"/>
                      <a:pt x="312327" y="149818"/>
                      <a:pt x="313044" y="146559"/>
                    </a:cubicBezTo>
                    <a:lnTo>
                      <a:pt x="334490" y="32335"/>
                    </a:lnTo>
                    <a:cubicBezTo>
                      <a:pt x="334742" y="30987"/>
                      <a:pt x="335481" y="29778"/>
                      <a:pt x="336565" y="28938"/>
                    </a:cubicBezTo>
                    <a:cubicBezTo>
                      <a:pt x="343959" y="23391"/>
                      <a:pt x="352341" y="19301"/>
                      <a:pt x="361263" y="16887"/>
                    </a:cubicBezTo>
                    <a:cubicBezTo>
                      <a:pt x="368180" y="14932"/>
                      <a:pt x="375327" y="13906"/>
                      <a:pt x="382515" y="13836"/>
                    </a:cubicBezTo>
                    <a:cubicBezTo>
                      <a:pt x="389930" y="13957"/>
                      <a:pt x="397302" y="14986"/>
                      <a:pt x="404466" y="16901"/>
                    </a:cubicBezTo>
                    <a:cubicBezTo>
                      <a:pt x="413467" y="19348"/>
                      <a:pt x="421920" y="23487"/>
                      <a:pt x="429371" y="29097"/>
                    </a:cubicBezTo>
                    <a:cubicBezTo>
                      <a:pt x="430091" y="29878"/>
                      <a:pt x="430668" y="30780"/>
                      <a:pt x="431073" y="31761"/>
                    </a:cubicBezTo>
                    <a:lnTo>
                      <a:pt x="448133" y="136611"/>
                    </a:lnTo>
                    <a:lnTo>
                      <a:pt x="460164" y="124525"/>
                    </a:lnTo>
                    <a:lnTo>
                      <a:pt x="444598" y="28938"/>
                    </a:lnTo>
                    <a:cubicBezTo>
                      <a:pt x="443490" y="24549"/>
                      <a:pt x="440969" y="20648"/>
                      <a:pt x="437424" y="17835"/>
                    </a:cubicBezTo>
                    <a:cubicBezTo>
                      <a:pt x="428594" y="11220"/>
                      <a:pt x="418585" y="6346"/>
                      <a:pt x="407932" y="3473"/>
                    </a:cubicBezTo>
                    <a:cubicBezTo>
                      <a:pt x="399634" y="1280"/>
                      <a:pt x="391098" y="113"/>
                      <a:pt x="382515" y="0"/>
                    </a:cubicBezTo>
                    <a:cubicBezTo>
                      <a:pt x="374110" y="71"/>
                      <a:pt x="365751" y="1258"/>
                      <a:pt x="357659" y="3528"/>
                    </a:cubicBezTo>
                    <a:cubicBezTo>
                      <a:pt x="347041" y="6404"/>
                      <a:pt x="337066" y="11271"/>
                      <a:pt x="328264" y="17869"/>
                    </a:cubicBezTo>
                    <a:cubicBezTo>
                      <a:pt x="324554" y="20719"/>
                      <a:pt x="321984" y="24798"/>
                      <a:pt x="321014" y="29374"/>
                    </a:cubicBezTo>
                    <a:lnTo>
                      <a:pt x="306866" y="104553"/>
                    </a:lnTo>
                    <a:cubicBezTo>
                      <a:pt x="306825" y="104767"/>
                      <a:pt x="306762" y="104767"/>
                      <a:pt x="306728" y="104553"/>
                    </a:cubicBezTo>
                    <a:lnTo>
                      <a:pt x="294628" y="28966"/>
                    </a:lnTo>
                    <a:cubicBezTo>
                      <a:pt x="293521" y="24577"/>
                      <a:pt x="291000" y="20675"/>
                      <a:pt x="287454" y="17862"/>
                    </a:cubicBezTo>
                    <a:cubicBezTo>
                      <a:pt x="278625" y="11246"/>
                      <a:pt x="268616" y="6372"/>
                      <a:pt x="257962" y="3501"/>
                    </a:cubicBezTo>
                    <a:cubicBezTo>
                      <a:pt x="249668" y="1299"/>
                      <a:pt x="241134" y="123"/>
                      <a:pt x="232552" y="0"/>
                    </a:cubicBezTo>
                    <a:cubicBezTo>
                      <a:pt x="224147" y="70"/>
                      <a:pt x="215789" y="1256"/>
                      <a:pt x="207696" y="3528"/>
                    </a:cubicBezTo>
                    <a:cubicBezTo>
                      <a:pt x="197086" y="6405"/>
                      <a:pt x="187121" y="11272"/>
                      <a:pt x="178329" y="17869"/>
                    </a:cubicBezTo>
                    <a:cubicBezTo>
                      <a:pt x="174614" y="20715"/>
                      <a:pt x="172041" y="24796"/>
                      <a:pt x="171072" y="29374"/>
                    </a:cubicBezTo>
                    <a:lnTo>
                      <a:pt x="156350" y="107500"/>
                    </a:lnTo>
                    <a:cubicBezTo>
                      <a:pt x="156350" y="107700"/>
                      <a:pt x="156253" y="107700"/>
                      <a:pt x="156212" y="107500"/>
                    </a:cubicBezTo>
                    <a:lnTo>
                      <a:pt x="141441" y="28980"/>
                    </a:lnTo>
                    <a:cubicBezTo>
                      <a:pt x="140432" y="24546"/>
                      <a:pt x="137888" y="20611"/>
                      <a:pt x="134261" y="17869"/>
                    </a:cubicBezTo>
                    <a:cubicBezTo>
                      <a:pt x="125475" y="11272"/>
                      <a:pt x="115513" y="6410"/>
                      <a:pt x="104907" y="3542"/>
                    </a:cubicBezTo>
                    <a:cubicBezTo>
                      <a:pt x="96800" y="1260"/>
                      <a:pt x="88424" y="68"/>
                      <a:pt x="80002" y="0"/>
                    </a:cubicBezTo>
                    <a:cubicBezTo>
                      <a:pt x="71385" y="125"/>
                      <a:pt x="62816" y="1310"/>
                      <a:pt x="54488" y="3528"/>
                    </a:cubicBezTo>
                    <a:cubicBezTo>
                      <a:pt x="43999" y="6355"/>
                      <a:pt x="34140" y="11144"/>
                      <a:pt x="25432" y="17641"/>
                    </a:cubicBezTo>
                    <a:cubicBezTo>
                      <a:pt x="21609" y="20581"/>
                      <a:pt x="18920" y="24754"/>
                      <a:pt x="17823" y="29450"/>
                    </a:cubicBezTo>
                    <a:lnTo>
                      <a:pt x="368" y="128510"/>
                    </a:lnTo>
                    <a:cubicBezTo>
                      <a:pt x="-1434" y="138668"/>
                      <a:pt x="3498" y="148835"/>
                      <a:pt x="12593" y="153706"/>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C88B4C8E-D7E8-4539-98CC-974271B09780}"/>
                  </a:ext>
                </a:extLst>
              </p:cNvPr>
              <p:cNvSpPr/>
              <p:nvPr/>
            </p:nvSpPr>
            <p:spPr>
              <a:xfrm>
                <a:off x="1023651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665CAFBA-3453-4C48-8481-8C6D5F777A7E}"/>
                  </a:ext>
                </a:extLst>
              </p:cNvPr>
              <p:cNvSpPr/>
              <p:nvPr/>
            </p:nvSpPr>
            <p:spPr>
              <a:xfrm>
                <a:off x="10084314"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5"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3635406F-2330-4154-B5DD-06CBC1BC2C58}"/>
                  </a:ext>
                </a:extLst>
              </p:cNvPr>
              <p:cNvSpPr/>
              <p:nvPr/>
            </p:nvSpPr>
            <p:spPr>
              <a:xfrm>
                <a:off x="10386482" y="1278269"/>
                <a:ext cx="69180" cy="69180"/>
              </a:xfrm>
              <a:custGeom>
                <a:avLst/>
                <a:gdLst>
                  <a:gd name="connsiteX0" fmla="*/ 34590 w 69180"/>
                  <a:gd name="connsiteY0" fmla="*/ 69181 h 69180"/>
                  <a:gd name="connsiteX1" fmla="*/ 0 w 69180"/>
                  <a:gd name="connsiteY1" fmla="*/ 34590 h 69180"/>
                  <a:gd name="connsiteX2" fmla="*/ 34590 w 69180"/>
                  <a:gd name="connsiteY2" fmla="*/ 0 h 69180"/>
                  <a:gd name="connsiteX3" fmla="*/ 69181 w 69180"/>
                  <a:gd name="connsiteY3" fmla="*/ 34590 h 69180"/>
                  <a:gd name="connsiteX4" fmla="*/ 34590 w 69180"/>
                  <a:gd name="connsiteY4" fmla="*/ 69181 h 69180"/>
                  <a:gd name="connsiteX5" fmla="*/ 34590 w 69180"/>
                  <a:gd name="connsiteY5" fmla="*/ 13836 h 69180"/>
                  <a:gd name="connsiteX6" fmla="*/ 13836 w 69180"/>
                  <a:gd name="connsiteY6" fmla="*/ 34590 h 69180"/>
                  <a:gd name="connsiteX7" fmla="*/ 34590 w 69180"/>
                  <a:gd name="connsiteY7" fmla="*/ 55345 h 69180"/>
                  <a:gd name="connsiteX8" fmla="*/ 55345 w 69180"/>
                  <a:gd name="connsiteY8" fmla="*/ 34590 h 69180"/>
                  <a:gd name="connsiteX9" fmla="*/ 34590 w 69180"/>
                  <a:gd name="connsiteY9" fmla="*/ 13836 h 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80" h="69180">
                    <a:moveTo>
                      <a:pt x="34590" y="69181"/>
                    </a:moveTo>
                    <a:cubicBezTo>
                      <a:pt x="15487" y="69181"/>
                      <a:pt x="0" y="53694"/>
                      <a:pt x="0" y="34590"/>
                    </a:cubicBezTo>
                    <a:cubicBezTo>
                      <a:pt x="0" y="15487"/>
                      <a:pt x="15487" y="0"/>
                      <a:pt x="34590" y="0"/>
                    </a:cubicBezTo>
                    <a:cubicBezTo>
                      <a:pt x="53694" y="0"/>
                      <a:pt x="69181" y="15487"/>
                      <a:pt x="69181" y="34590"/>
                    </a:cubicBezTo>
                    <a:cubicBezTo>
                      <a:pt x="69158" y="53685"/>
                      <a:pt x="53684" y="69158"/>
                      <a:pt x="34590" y="69181"/>
                    </a:cubicBezTo>
                    <a:close/>
                    <a:moveTo>
                      <a:pt x="34590" y="13836"/>
                    </a:moveTo>
                    <a:cubicBezTo>
                      <a:pt x="23128" y="13836"/>
                      <a:pt x="13836" y="23128"/>
                      <a:pt x="13836" y="34590"/>
                    </a:cubicBezTo>
                    <a:cubicBezTo>
                      <a:pt x="13836" y="46053"/>
                      <a:pt x="23128" y="55345"/>
                      <a:pt x="34590" y="55345"/>
                    </a:cubicBezTo>
                    <a:cubicBezTo>
                      <a:pt x="46053" y="55345"/>
                      <a:pt x="55345" y="46053"/>
                      <a:pt x="55345" y="34590"/>
                    </a:cubicBezTo>
                    <a:cubicBezTo>
                      <a:pt x="55345" y="23128"/>
                      <a:pt x="46053" y="13836"/>
                      <a:pt x="34590" y="13836"/>
                    </a:cubicBez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A7FF1A96-9F8E-4EBC-A73F-C1B8521F3572}"/>
                  </a:ext>
                </a:extLst>
              </p:cNvPr>
              <p:cNvSpPr/>
              <p:nvPr/>
            </p:nvSpPr>
            <p:spPr>
              <a:xfrm>
                <a:off x="10057943" y="1409685"/>
                <a:ext cx="121951" cy="256148"/>
              </a:xfrm>
              <a:custGeom>
                <a:avLst/>
                <a:gdLst>
                  <a:gd name="connsiteX0" fmla="*/ 26392 w 121951"/>
                  <a:gd name="connsiteY0" fmla="*/ 152343 h 256148"/>
                  <a:gd name="connsiteX1" fmla="*/ 26392 w 121951"/>
                  <a:gd name="connsiteY1" fmla="*/ 256148 h 256148"/>
                  <a:gd name="connsiteX2" fmla="*/ 46503 w 121951"/>
                  <a:gd name="connsiteY2" fmla="*/ 256148 h 256148"/>
                  <a:gd name="connsiteX3" fmla="*/ 67880 w 121951"/>
                  <a:gd name="connsiteY3" fmla="*/ 234764 h 256148"/>
                  <a:gd name="connsiteX4" fmla="*/ 67880 w 121951"/>
                  <a:gd name="connsiteY4" fmla="*/ 152343 h 256148"/>
                  <a:gd name="connsiteX5" fmla="*/ 81716 w 121951"/>
                  <a:gd name="connsiteY5" fmla="*/ 152343 h 256148"/>
                  <a:gd name="connsiteX6" fmla="*/ 81716 w 121951"/>
                  <a:gd name="connsiteY6" fmla="*/ 220908 h 256148"/>
                  <a:gd name="connsiteX7" fmla="*/ 95552 w 121951"/>
                  <a:gd name="connsiteY7" fmla="*/ 207071 h 256148"/>
                  <a:gd name="connsiteX8" fmla="*/ 95552 w 121951"/>
                  <a:gd name="connsiteY8" fmla="*/ 152343 h 256148"/>
                  <a:gd name="connsiteX9" fmla="*/ 121952 w 121951"/>
                  <a:gd name="connsiteY9" fmla="*/ 152343 h 256148"/>
                  <a:gd name="connsiteX10" fmla="*/ 95573 w 121951"/>
                  <a:gd name="connsiteY10" fmla="*/ 57282 h 256148"/>
                  <a:gd name="connsiteX11" fmla="*/ 95573 w 121951"/>
                  <a:gd name="connsiteY11" fmla="*/ 6946 h 256148"/>
                  <a:gd name="connsiteX12" fmla="*/ 88655 w 121951"/>
                  <a:gd name="connsiteY12" fmla="*/ 28 h 256148"/>
                  <a:gd name="connsiteX13" fmla="*/ 81737 w 121951"/>
                  <a:gd name="connsiteY13" fmla="*/ 6946 h 256148"/>
                  <a:gd name="connsiteX14" fmla="*/ 81737 w 121951"/>
                  <a:gd name="connsiteY14" fmla="*/ 58229 h 256148"/>
                  <a:gd name="connsiteX15" fmla="*/ 103778 w 121951"/>
                  <a:gd name="connsiteY15" fmla="*/ 138479 h 256148"/>
                  <a:gd name="connsiteX16" fmla="*/ 18195 w 121951"/>
                  <a:gd name="connsiteY16" fmla="*/ 138479 h 256148"/>
                  <a:gd name="connsiteX17" fmla="*/ 40229 w 121951"/>
                  <a:gd name="connsiteY17" fmla="*/ 59143 h 256148"/>
                  <a:gd name="connsiteX18" fmla="*/ 40229 w 121951"/>
                  <a:gd name="connsiteY18" fmla="*/ 6918 h 256148"/>
                  <a:gd name="connsiteX19" fmla="*/ 33310 w 121951"/>
                  <a:gd name="connsiteY19" fmla="*/ 0 h 256148"/>
                  <a:gd name="connsiteX20" fmla="*/ 26392 w 121951"/>
                  <a:gd name="connsiteY20" fmla="*/ 6918 h 256148"/>
                  <a:gd name="connsiteX21" fmla="*/ 26392 w 121951"/>
                  <a:gd name="connsiteY21" fmla="*/ 57254 h 256148"/>
                  <a:gd name="connsiteX22" fmla="*/ 0 w 121951"/>
                  <a:gd name="connsiteY22" fmla="*/ 152343 h 256148"/>
                  <a:gd name="connsiteX23" fmla="*/ 40229 w 121951"/>
                  <a:gd name="connsiteY23" fmla="*/ 152343 h 256148"/>
                  <a:gd name="connsiteX24" fmla="*/ 54065 w 121951"/>
                  <a:gd name="connsiteY24" fmla="*/ 152343 h 256148"/>
                  <a:gd name="connsiteX25" fmla="*/ 54065 w 121951"/>
                  <a:gd name="connsiteY25" fmla="*/ 242312 h 256148"/>
                  <a:gd name="connsiteX26" fmla="*/ 40229 w 121951"/>
                  <a:gd name="connsiteY26" fmla="*/ 242312 h 2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51" h="256148">
                    <a:moveTo>
                      <a:pt x="26392" y="152343"/>
                    </a:moveTo>
                    <a:lnTo>
                      <a:pt x="26392" y="256148"/>
                    </a:lnTo>
                    <a:lnTo>
                      <a:pt x="46503" y="256148"/>
                    </a:lnTo>
                    <a:lnTo>
                      <a:pt x="67880" y="234764"/>
                    </a:lnTo>
                    <a:lnTo>
                      <a:pt x="67880" y="152343"/>
                    </a:lnTo>
                    <a:lnTo>
                      <a:pt x="81716" y="152343"/>
                    </a:lnTo>
                    <a:lnTo>
                      <a:pt x="81716" y="220908"/>
                    </a:lnTo>
                    <a:lnTo>
                      <a:pt x="95552" y="207071"/>
                    </a:lnTo>
                    <a:lnTo>
                      <a:pt x="95552" y="152343"/>
                    </a:lnTo>
                    <a:lnTo>
                      <a:pt x="121952" y="152343"/>
                    </a:lnTo>
                    <a:lnTo>
                      <a:pt x="95573" y="57282"/>
                    </a:lnTo>
                    <a:lnTo>
                      <a:pt x="95573" y="6946"/>
                    </a:lnTo>
                    <a:cubicBezTo>
                      <a:pt x="95573" y="3125"/>
                      <a:pt x="92476" y="28"/>
                      <a:pt x="88655" y="28"/>
                    </a:cubicBezTo>
                    <a:cubicBezTo>
                      <a:pt x="84834" y="28"/>
                      <a:pt x="81737" y="3125"/>
                      <a:pt x="81737" y="6946"/>
                    </a:cubicBezTo>
                    <a:lnTo>
                      <a:pt x="81737" y="58229"/>
                    </a:lnTo>
                    <a:lnTo>
                      <a:pt x="103778" y="138479"/>
                    </a:lnTo>
                    <a:lnTo>
                      <a:pt x="18195" y="138479"/>
                    </a:lnTo>
                    <a:lnTo>
                      <a:pt x="40229" y="59143"/>
                    </a:lnTo>
                    <a:lnTo>
                      <a:pt x="40229" y="6918"/>
                    </a:lnTo>
                    <a:cubicBezTo>
                      <a:pt x="40229" y="3097"/>
                      <a:pt x="37131" y="0"/>
                      <a:pt x="33310" y="0"/>
                    </a:cubicBezTo>
                    <a:cubicBezTo>
                      <a:pt x="29490" y="0"/>
                      <a:pt x="26392" y="3097"/>
                      <a:pt x="26392" y="6918"/>
                    </a:cubicBezTo>
                    <a:lnTo>
                      <a:pt x="26392" y="57254"/>
                    </a:lnTo>
                    <a:lnTo>
                      <a:pt x="0" y="152343"/>
                    </a:lnTo>
                    <a:close/>
                    <a:moveTo>
                      <a:pt x="40229" y="152343"/>
                    </a:moveTo>
                    <a:lnTo>
                      <a:pt x="54065" y="152343"/>
                    </a:lnTo>
                    <a:lnTo>
                      <a:pt x="54065" y="242312"/>
                    </a:lnTo>
                    <a:lnTo>
                      <a:pt x="40229" y="242312"/>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5226A159-D2FD-41B1-A8B2-3B96E45DAED5}"/>
                  </a:ext>
                </a:extLst>
              </p:cNvPr>
              <p:cNvSpPr/>
              <p:nvPr/>
            </p:nvSpPr>
            <p:spPr>
              <a:xfrm>
                <a:off x="10060625" y="1395877"/>
                <a:ext cx="567366" cy="352906"/>
              </a:xfrm>
              <a:custGeom>
                <a:avLst/>
                <a:gdLst>
                  <a:gd name="connsiteX0" fmla="*/ 470513 w 567366"/>
                  <a:gd name="connsiteY0" fmla="*/ 0 h 352906"/>
                  <a:gd name="connsiteX1" fmla="*/ 463595 w 567366"/>
                  <a:gd name="connsiteY1" fmla="*/ 6918 h 352906"/>
                  <a:gd name="connsiteX2" fmla="*/ 470513 w 567366"/>
                  <a:gd name="connsiteY2" fmla="*/ 13836 h 352906"/>
                  <a:gd name="connsiteX3" fmla="*/ 543582 w 567366"/>
                  <a:gd name="connsiteY3" fmla="*/ 13836 h 352906"/>
                  <a:gd name="connsiteX4" fmla="*/ 543630 w 567366"/>
                  <a:gd name="connsiteY4" fmla="*/ 13954 h 352906"/>
                  <a:gd name="connsiteX5" fmla="*/ 311398 w 567366"/>
                  <a:gd name="connsiteY5" fmla="*/ 246186 h 352906"/>
                  <a:gd name="connsiteX6" fmla="*/ 204168 w 567366"/>
                  <a:gd name="connsiteY6" fmla="*/ 138956 h 352906"/>
                  <a:gd name="connsiteX7" fmla="*/ 2112 w 567366"/>
                  <a:gd name="connsiteY7" fmla="*/ 341012 h 352906"/>
                  <a:gd name="connsiteX8" fmla="*/ 1942 w 567366"/>
                  <a:gd name="connsiteY8" fmla="*/ 350794 h 352906"/>
                  <a:gd name="connsiteX9" fmla="*/ 11724 w 567366"/>
                  <a:gd name="connsiteY9" fmla="*/ 350964 h 352906"/>
                  <a:gd name="connsiteX10" fmla="*/ 11894 w 567366"/>
                  <a:gd name="connsiteY10" fmla="*/ 350794 h 352906"/>
                  <a:gd name="connsiteX11" fmla="*/ 204168 w 567366"/>
                  <a:gd name="connsiteY11" fmla="*/ 158521 h 352906"/>
                  <a:gd name="connsiteX12" fmla="*/ 311398 w 567366"/>
                  <a:gd name="connsiteY12" fmla="*/ 265750 h 352906"/>
                  <a:gd name="connsiteX13" fmla="*/ 553412 w 567366"/>
                  <a:gd name="connsiteY13" fmla="*/ 23736 h 352906"/>
                  <a:gd name="connsiteX14" fmla="*/ 553530 w 567366"/>
                  <a:gd name="connsiteY14" fmla="*/ 23784 h 352906"/>
                  <a:gd name="connsiteX15" fmla="*/ 553530 w 567366"/>
                  <a:gd name="connsiteY15" fmla="*/ 96853 h 352906"/>
                  <a:gd name="connsiteX16" fmla="*/ 560448 w 567366"/>
                  <a:gd name="connsiteY16" fmla="*/ 103771 h 352906"/>
                  <a:gd name="connsiteX17" fmla="*/ 567366 w 567366"/>
                  <a:gd name="connsiteY17" fmla="*/ 96853 h 352906"/>
                  <a:gd name="connsiteX18" fmla="*/ 567366 w 567366"/>
                  <a:gd name="connsiteY18" fmla="*/ 0 h 35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7366" h="352906">
                    <a:moveTo>
                      <a:pt x="470513" y="0"/>
                    </a:moveTo>
                    <a:cubicBezTo>
                      <a:pt x="466692" y="0"/>
                      <a:pt x="463595" y="3097"/>
                      <a:pt x="463595" y="6918"/>
                    </a:cubicBezTo>
                    <a:cubicBezTo>
                      <a:pt x="463595" y="10739"/>
                      <a:pt x="466692" y="13836"/>
                      <a:pt x="470513" y="13836"/>
                    </a:cubicBezTo>
                    <a:lnTo>
                      <a:pt x="543582" y="13836"/>
                    </a:lnTo>
                    <a:cubicBezTo>
                      <a:pt x="543672" y="13836"/>
                      <a:pt x="543693" y="13891"/>
                      <a:pt x="543630" y="13954"/>
                    </a:cubicBezTo>
                    <a:lnTo>
                      <a:pt x="311398" y="246186"/>
                    </a:lnTo>
                    <a:lnTo>
                      <a:pt x="204168" y="138956"/>
                    </a:lnTo>
                    <a:lnTo>
                      <a:pt x="2112" y="341012"/>
                    </a:lnTo>
                    <a:cubicBezTo>
                      <a:pt x="-636" y="343667"/>
                      <a:pt x="-712" y="348046"/>
                      <a:pt x="1942" y="350794"/>
                    </a:cubicBezTo>
                    <a:cubicBezTo>
                      <a:pt x="4596" y="353543"/>
                      <a:pt x="8976" y="353619"/>
                      <a:pt x="11724" y="350964"/>
                    </a:cubicBezTo>
                    <a:cubicBezTo>
                      <a:pt x="11782" y="350908"/>
                      <a:pt x="11838" y="350852"/>
                      <a:pt x="11894" y="350794"/>
                    </a:cubicBezTo>
                    <a:lnTo>
                      <a:pt x="204168" y="158521"/>
                    </a:lnTo>
                    <a:lnTo>
                      <a:pt x="311398" y="265750"/>
                    </a:lnTo>
                    <a:lnTo>
                      <a:pt x="553412" y="23736"/>
                    </a:lnTo>
                    <a:cubicBezTo>
                      <a:pt x="553475" y="23674"/>
                      <a:pt x="553530" y="23694"/>
                      <a:pt x="553530" y="23784"/>
                    </a:cubicBezTo>
                    <a:lnTo>
                      <a:pt x="553530" y="96853"/>
                    </a:lnTo>
                    <a:cubicBezTo>
                      <a:pt x="553530" y="100674"/>
                      <a:pt x="556627" y="103771"/>
                      <a:pt x="560448" y="103771"/>
                    </a:cubicBezTo>
                    <a:cubicBezTo>
                      <a:pt x="564269" y="103771"/>
                      <a:pt x="567366" y="100674"/>
                      <a:pt x="567366" y="96853"/>
                    </a:cubicBezTo>
                    <a:lnTo>
                      <a:pt x="567366" y="0"/>
                    </a:lnTo>
                    <a:close/>
                  </a:path>
                </a:pathLst>
              </a:custGeom>
              <a:solidFill>
                <a:srgbClr val="000000"/>
              </a:solidFill>
              <a:ln w="6846"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92423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44A7ECD-5CE1-4A1C-833E-7D0B031CA13A}"/>
              </a:ext>
            </a:extLst>
          </p:cNvPr>
          <p:cNvSpPr>
            <a:spLocks noGrp="1"/>
          </p:cNvSpPr>
          <p:nvPr>
            <p:ph type="title"/>
          </p:nvPr>
        </p:nvSpPr>
        <p:spPr/>
        <p:txBody>
          <a:bodyPr>
            <a:noAutofit/>
          </a:bodyPr>
          <a:lstStyle/>
          <a:p>
            <a:r>
              <a:rPr lang="en-US" dirty="0"/>
              <a:t>LatentView Analytics is a recognized leader in Analytics and Insights</a:t>
            </a:r>
          </a:p>
        </p:txBody>
      </p:sp>
      <p:cxnSp>
        <p:nvCxnSpPr>
          <p:cNvPr id="49" name="Straight Connector 48">
            <a:extLst>
              <a:ext uri="{FF2B5EF4-FFF2-40B4-BE49-F238E27FC236}">
                <a16:creationId xmlns:a16="http://schemas.microsoft.com/office/drawing/2014/main" id="{C8F36A6E-73CE-4A28-AB67-B9C3C28065B4}"/>
              </a:ext>
            </a:extLst>
          </p:cNvPr>
          <p:cNvCxnSpPr>
            <a:cxnSpLocks/>
          </p:cNvCxnSpPr>
          <p:nvPr/>
        </p:nvCxnSpPr>
        <p:spPr>
          <a:xfrm flipV="1">
            <a:off x="7677976" y="4703550"/>
            <a:ext cx="2086526" cy="8138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5CCFFA2-C54C-4EB5-B403-CB5391A25033}"/>
              </a:ext>
            </a:extLst>
          </p:cNvPr>
          <p:cNvCxnSpPr>
            <a:cxnSpLocks/>
          </p:cNvCxnSpPr>
          <p:nvPr/>
        </p:nvCxnSpPr>
        <p:spPr>
          <a:xfrm>
            <a:off x="5537902" y="4710113"/>
            <a:ext cx="2088356" cy="8143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11E3D1-8171-47B8-9BAA-8F85AA609944}"/>
              </a:ext>
            </a:extLst>
          </p:cNvPr>
          <p:cNvCxnSpPr>
            <a:cxnSpLocks/>
            <a:endCxn id="104" idx="2"/>
          </p:cNvCxnSpPr>
          <p:nvPr/>
        </p:nvCxnSpPr>
        <p:spPr>
          <a:xfrm flipV="1">
            <a:off x="3397158" y="4703550"/>
            <a:ext cx="2086526" cy="8138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008EB21-DB96-46E0-9B7C-F6593D4692BC}"/>
              </a:ext>
            </a:extLst>
          </p:cNvPr>
          <p:cNvCxnSpPr>
            <a:cxnSpLocks/>
            <a:endCxn id="91" idx="2"/>
          </p:cNvCxnSpPr>
          <p:nvPr/>
        </p:nvCxnSpPr>
        <p:spPr>
          <a:xfrm>
            <a:off x="1261177" y="4719638"/>
            <a:ext cx="2083549" cy="80626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Rectangle: Rounded Corners 169">
            <a:extLst>
              <a:ext uri="{FF2B5EF4-FFF2-40B4-BE49-F238E27FC236}">
                <a16:creationId xmlns:a16="http://schemas.microsoft.com/office/drawing/2014/main" id="{E8C5B089-3F29-47F6-8741-2805D403FBCE}"/>
              </a:ext>
            </a:extLst>
          </p:cNvPr>
          <p:cNvSpPr/>
          <p:nvPr/>
        </p:nvSpPr>
        <p:spPr>
          <a:xfrm>
            <a:off x="5403970" y="2553786"/>
            <a:ext cx="6441863"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4" name="Rectangle 53">
            <a:extLst>
              <a:ext uri="{FF2B5EF4-FFF2-40B4-BE49-F238E27FC236}">
                <a16:creationId xmlns:a16="http://schemas.microsoft.com/office/drawing/2014/main" id="{E63E84A6-E6DC-4568-A7D7-9A220B5F20DE}"/>
              </a:ext>
            </a:extLst>
          </p:cNvPr>
          <p:cNvSpPr/>
          <p:nvPr/>
        </p:nvSpPr>
        <p:spPr>
          <a:xfrm>
            <a:off x="5930623" y="2588189"/>
            <a:ext cx="5213844" cy="459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2000" b="1" dirty="0">
                <a:solidFill>
                  <a:schemeClr val="accent1"/>
                </a:solidFill>
                <a:latin typeface="Arial" panose="020B0604020202020204" pitchFamily="34" charset="0"/>
                <a:cs typeface="Arial" panose="020B0604020202020204" pitchFamily="34" charset="0"/>
              </a:rPr>
              <a:t>&gt;85% </a:t>
            </a:r>
            <a:r>
              <a:rPr lang="en-US" sz="1200" dirty="0">
                <a:solidFill>
                  <a:schemeClr val="tx1"/>
                </a:solidFill>
                <a:latin typeface="Arial" panose="020B0604020202020204" pitchFamily="34" charset="0"/>
                <a:cs typeface="Arial" panose="020B0604020202020204" pitchFamily="34" charset="0"/>
              </a:rPr>
              <a:t>Repeat business</a:t>
            </a:r>
          </a:p>
        </p:txBody>
      </p:sp>
      <p:sp>
        <p:nvSpPr>
          <p:cNvPr id="55" name="Rectangle: Rounded Corners 167">
            <a:extLst>
              <a:ext uri="{FF2B5EF4-FFF2-40B4-BE49-F238E27FC236}">
                <a16:creationId xmlns:a16="http://schemas.microsoft.com/office/drawing/2014/main" id="{2B4CB8D2-4891-4064-94B1-F81BB0898628}"/>
              </a:ext>
            </a:extLst>
          </p:cNvPr>
          <p:cNvSpPr/>
          <p:nvPr/>
        </p:nvSpPr>
        <p:spPr>
          <a:xfrm>
            <a:off x="5627436" y="1917613"/>
            <a:ext cx="6218398"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6" name="Rectangle 55">
            <a:extLst>
              <a:ext uri="{FF2B5EF4-FFF2-40B4-BE49-F238E27FC236}">
                <a16:creationId xmlns:a16="http://schemas.microsoft.com/office/drawing/2014/main" id="{9853E954-293B-4974-945A-9F2C3713F109}"/>
              </a:ext>
            </a:extLst>
          </p:cNvPr>
          <p:cNvSpPr/>
          <p:nvPr/>
        </p:nvSpPr>
        <p:spPr>
          <a:xfrm>
            <a:off x="6254846" y="1973828"/>
            <a:ext cx="5460166" cy="459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1200" dirty="0">
                <a:solidFill>
                  <a:schemeClr val="tx1"/>
                </a:solidFill>
                <a:latin typeface="Arial" panose="020B0604020202020204" pitchFamily="34" charset="0"/>
                <a:cs typeface="Arial" panose="020B0604020202020204" pitchFamily="34" charset="0"/>
              </a:rPr>
              <a:t>Only company recognized </a:t>
            </a:r>
            <a:r>
              <a:rPr lang="en-US" sz="2000" b="1" dirty="0">
                <a:solidFill>
                  <a:schemeClr val="accent1"/>
                </a:solidFill>
                <a:latin typeface="Arial" panose="020B0604020202020204" pitchFamily="34" charset="0"/>
                <a:cs typeface="Arial" panose="020B0604020202020204" pitchFamily="34" charset="0"/>
              </a:rPr>
              <a:t>9</a:t>
            </a:r>
            <a:r>
              <a:rPr lang="en-US" sz="1200" dirty="0">
                <a:solidFill>
                  <a:schemeClr val="tx1"/>
                </a:solidFill>
                <a:latin typeface="Arial" panose="020B0604020202020204" pitchFamily="34" charset="0"/>
                <a:cs typeface="Arial" panose="020B0604020202020204" pitchFamily="34" charset="0"/>
              </a:rPr>
              <a:t> consecutive times in Deloitte Technology Fast 50</a:t>
            </a:r>
          </a:p>
        </p:txBody>
      </p:sp>
      <p:sp>
        <p:nvSpPr>
          <p:cNvPr id="57" name="Rectangle: Rounded Corners 166">
            <a:extLst>
              <a:ext uri="{FF2B5EF4-FFF2-40B4-BE49-F238E27FC236}">
                <a16:creationId xmlns:a16="http://schemas.microsoft.com/office/drawing/2014/main" id="{3EC2F0C2-DCF4-4A9C-B79A-597C971DA8E4}"/>
              </a:ext>
            </a:extLst>
          </p:cNvPr>
          <p:cNvSpPr/>
          <p:nvPr/>
        </p:nvSpPr>
        <p:spPr>
          <a:xfrm>
            <a:off x="5901368" y="1281439"/>
            <a:ext cx="5944465"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8" name="Rectangle 57">
            <a:extLst>
              <a:ext uri="{FF2B5EF4-FFF2-40B4-BE49-F238E27FC236}">
                <a16:creationId xmlns:a16="http://schemas.microsoft.com/office/drawing/2014/main" id="{CB26341F-C202-4D01-8935-B130FEB0A936}"/>
              </a:ext>
            </a:extLst>
          </p:cNvPr>
          <p:cNvSpPr/>
          <p:nvPr/>
        </p:nvSpPr>
        <p:spPr>
          <a:xfrm>
            <a:off x="6569474" y="1319848"/>
            <a:ext cx="5510065" cy="459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1200" dirty="0">
                <a:solidFill>
                  <a:schemeClr val="tx1"/>
                </a:solidFill>
                <a:latin typeface="Arial" panose="020B0604020202020204" pitchFamily="34" charset="0"/>
                <a:cs typeface="Arial" panose="020B0604020202020204" pitchFamily="34" charset="0"/>
              </a:rPr>
              <a:t>In 5 out of 7 sectors, we work with </a:t>
            </a:r>
            <a:r>
              <a:rPr lang="en-US" sz="2000" b="1" dirty="0">
                <a:solidFill>
                  <a:schemeClr val="accent1"/>
                </a:solidFill>
                <a:latin typeface="Arial" panose="020B0604020202020204" pitchFamily="34" charset="0"/>
                <a:cs typeface="Arial" panose="020B0604020202020204" pitchFamily="34" charset="0"/>
              </a:rPr>
              <a:t>Industry Leaders</a:t>
            </a:r>
          </a:p>
        </p:txBody>
      </p:sp>
      <p:sp>
        <p:nvSpPr>
          <p:cNvPr id="59" name="Rectangle: Rounded Corners 148">
            <a:extLst>
              <a:ext uri="{FF2B5EF4-FFF2-40B4-BE49-F238E27FC236}">
                <a16:creationId xmlns:a16="http://schemas.microsoft.com/office/drawing/2014/main" id="{FF597556-47E3-4416-BC86-77D593C2DA63}"/>
              </a:ext>
            </a:extLst>
          </p:cNvPr>
          <p:cNvSpPr/>
          <p:nvPr/>
        </p:nvSpPr>
        <p:spPr>
          <a:xfrm>
            <a:off x="6335767" y="645265"/>
            <a:ext cx="5510066" cy="57150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0" name="Rectangle 59">
            <a:extLst>
              <a:ext uri="{FF2B5EF4-FFF2-40B4-BE49-F238E27FC236}">
                <a16:creationId xmlns:a16="http://schemas.microsoft.com/office/drawing/2014/main" id="{0685F10D-FD6E-459A-9C66-473A07275A01}"/>
              </a:ext>
            </a:extLst>
          </p:cNvPr>
          <p:cNvSpPr/>
          <p:nvPr/>
        </p:nvSpPr>
        <p:spPr>
          <a:xfrm>
            <a:off x="6853875" y="726840"/>
            <a:ext cx="5200457" cy="4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spcBef>
                <a:spcPts val="300"/>
              </a:spcBef>
              <a:spcAft>
                <a:spcPts val="300"/>
              </a:spcAft>
            </a:pPr>
            <a:r>
              <a:rPr lang="en-US" sz="1200" dirty="0">
                <a:solidFill>
                  <a:schemeClr val="tx1"/>
                </a:solidFill>
                <a:latin typeface="Arial" panose="020B0604020202020204" pitchFamily="34" charset="0"/>
                <a:cs typeface="Arial" panose="020B0604020202020204" pitchFamily="34" charset="0"/>
              </a:rPr>
              <a:t>Rated as </a:t>
            </a:r>
            <a:r>
              <a:rPr lang="en-US" sz="2000" b="1" dirty="0">
                <a:solidFill>
                  <a:schemeClr val="accent1"/>
                </a:solidFill>
                <a:latin typeface="Arial" panose="020B0604020202020204" pitchFamily="34" charset="0"/>
                <a:cs typeface="Arial" panose="020B0604020202020204" pitchFamily="34" charset="0"/>
              </a:rPr>
              <a:t>Top </a:t>
            </a:r>
            <a:r>
              <a:rPr lang="en-US" sz="1200" dirty="0">
                <a:solidFill>
                  <a:schemeClr val="tx1"/>
                </a:solidFill>
                <a:latin typeface="Arial" panose="020B0604020202020204" pitchFamily="34" charset="0"/>
                <a:cs typeface="Arial" panose="020B0604020202020204" pitchFamily="34" charset="0"/>
              </a:rPr>
              <a:t>Analytics firm rated by Frost and Sullivan</a:t>
            </a:r>
          </a:p>
        </p:txBody>
      </p:sp>
      <p:sp>
        <p:nvSpPr>
          <p:cNvPr id="61" name="Isosceles Triangle 60">
            <a:extLst>
              <a:ext uri="{FF2B5EF4-FFF2-40B4-BE49-F238E27FC236}">
                <a16:creationId xmlns:a16="http://schemas.microsoft.com/office/drawing/2014/main" id="{C8EC3808-4670-4AF6-A1DC-2F5E9AC676A0}"/>
              </a:ext>
            </a:extLst>
          </p:cNvPr>
          <p:cNvSpPr/>
          <p:nvPr/>
        </p:nvSpPr>
        <p:spPr>
          <a:xfrm>
            <a:off x="241854" y="645267"/>
            <a:ext cx="2413000" cy="2463800"/>
          </a:xfrm>
          <a:prstGeom prst="triangle">
            <a:avLst/>
          </a:prstGeom>
          <a:solidFill>
            <a:schemeClr val="tx2"/>
          </a:solidFill>
          <a:ln w="9525">
            <a:solidFill>
              <a:srgbClr val="44546A"/>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lvl="0" algn="ctr">
              <a:spcBef>
                <a:spcPct val="0"/>
              </a:spcBef>
            </a:pPr>
            <a:endParaRPr lang="en-GB" sz="1600" b="1" cap="all"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62" name="Isosceles Triangle 61">
            <a:extLst>
              <a:ext uri="{FF2B5EF4-FFF2-40B4-BE49-F238E27FC236}">
                <a16:creationId xmlns:a16="http://schemas.microsoft.com/office/drawing/2014/main" id="{B814AF2A-780B-49AC-9849-10EB10709650}"/>
              </a:ext>
            </a:extLst>
          </p:cNvPr>
          <p:cNvSpPr/>
          <p:nvPr/>
        </p:nvSpPr>
        <p:spPr>
          <a:xfrm rot="10800000">
            <a:off x="1591965" y="645267"/>
            <a:ext cx="2413000" cy="2463800"/>
          </a:xfrm>
          <a:prstGeom prst="triangle">
            <a:avLst/>
          </a:prstGeom>
          <a:solidFill>
            <a:schemeClr val="accent2"/>
          </a:solidFill>
          <a:ln w="9525">
            <a:solidFill>
              <a:srgbClr val="7F7F7F"/>
            </a:solidFill>
          </a:ln>
        </p:spPr>
        <p:style>
          <a:lnRef idx="2">
            <a:schemeClr val="accent1"/>
          </a:lnRef>
          <a:fillRef idx="1">
            <a:schemeClr val="lt1"/>
          </a:fillRef>
          <a:effectRef idx="0">
            <a:schemeClr val="accent1"/>
          </a:effectRef>
          <a:fontRef idx="minor">
            <a:schemeClr val="dk1"/>
          </a:fontRef>
        </p:style>
        <p:txBody>
          <a:bodyPr vert="vert" rtlCol="0" anchor="ctr">
            <a:noAutofit/>
          </a:bodyPr>
          <a:lstStyle/>
          <a:p>
            <a:pPr lvl="0" algn="ctr">
              <a:spcBef>
                <a:spcPct val="0"/>
              </a:spcBef>
            </a:pPr>
            <a:endParaRPr lang="en-GB" sz="1866" b="1" cap="all"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63" name="Isosceles Triangle 62">
            <a:extLst>
              <a:ext uri="{FF2B5EF4-FFF2-40B4-BE49-F238E27FC236}">
                <a16:creationId xmlns:a16="http://schemas.microsoft.com/office/drawing/2014/main" id="{FBBE590E-8FC3-4385-9777-FAD75255273D}"/>
              </a:ext>
            </a:extLst>
          </p:cNvPr>
          <p:cNvSpPr/>
          <p:nvPr/>
        </p:nvSpPr>
        <p:spPr>
          <a:xfrm>
            <a:off x="2938024" y="645267"/>
            <a:ext cx="2413000" cy="2463800"/>
          </a:xfrm>
          <a:prstGeom prst="triangle">
            <a:avLst/>
          </a:prstGeom>
          <a:solidFill>
            <a:schemeClr val="accent1"/>
          </a:solidFill>
          <a:ln w="9525">
            <a:solidFill>
              <a:srgbClr val="1957A3"/>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sz="3199" dirty="0">
              <a:latin typeface="Arial" panose="020B0604020202020204" pitchFamily="34" charset="0"/>
              <a:cs typeface="Arial" panose="020B0604020202020204" pitchFamily="34" charset="0"/>
            </a:endParaRPr>
          </a:p>
        </p:txBody>
      </p:sp>
      <p:sp>
        <p:nvSpPr>
          <p:cNvPr id="64" name="Isosceles Triangle 63">
            <a:extLst>
              <a:ext uri="{FF2B5EF4-FFF2-40B4-BE49-F238E27FC236}">
                <a16:creationId xmlns:a16="http://schemas.microsoft.com/office/drawing/2014/main" id="{965CBEC0-9EB4-429C-96C5-768D23E77539}"/>
              </a:ext>
            </a:extLst>
          </p:cNvPr>
          <p:cNvSpPr/>
          <p:nvPr/>
        </p:nvSpPr>
        <p:spPr>
          <a:xfrm rot="10800000">
            <a:off x="4288134" y="645267"/>
            <a:ext cx="2413000" cy="2463800"/>
          </a:xfrm>
          <a:prstGeom prst="triangle">
            <a:avLst/>
          </a:prstGeom>
          <a:solidFill>
            <a:schemeClr val="accent3"/>
          </a:solidFill>
          <a:ln w="9525">
            <a:solidFill>
              <a:srgbClr val="4D84BC"/>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sz="3199"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723C3D80-0074-43E0-AEBC-4A841DFA927A}"/>
              </a:ext>
            </a:extLst>
          </p:cNvPr>
          <p:cNvSpPr/>
          <p:nvPr/>
        </p:nvSpPr>
        <p:spPr>
          <a:xfrm>
            <a:off x="926700" y="2010934"/>
            <a:ext cx="1045335" cy="1089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Arial" panose="020B0604020202020204" pitchFamily="34" charset="0"/>
                <a:cs typeface="Arial" panose="020B0604020202020204" pitchFamily="34" charset="0"/>
              </a:rPr>
              <a:t>Founded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a:t>
            </a:r>
          </a:p>
          <a:p>
            <a:pPr algn="ctr"/>
            <a:r>
              <a:rPr lang="en-US" sz="2400" b="1" dirty="0">
                <a:solidFill>
                  <a:schemeClr val="bg1"/>
                </a:solidFill>
                <a:latin typeface="Arial" panose="020B0604020202020204" pitchFamily="34" charset="0"/>
                <a:cs typeface="Arial" panose="020B0604020202020204" pitchFamily="34" charset="0"/>
              </a:rPr>
              <a:t>2006</a:t>
            </a:r>
          </a:p>
        </p:txBody>
      </p:sp>
      <p:sp>
        <p:nvSpPr>
          <p:cNvPr id="66" name="Rectangle 65">
            <a:extLst>
              <a:ext uri="{FF2B5EF4-FFF2-40B4-BE49-F238E27FC236}">
                <a16:creationId xmlns:a16="http://schemas.microsoft.com/office/drawing/2014/main" id="{6727029F-3A8A-4B0A-A91E-58D75EC90F06}"/>
              </a:ext>
            </a:extLst>
          </p:cNvPr>
          <p:cNvSpPr/>
          <p:nvPr/>
        </p:nvSpPr>
        <p:spPr>
          <a:xfrm>
            <a:off x="2131343" y="643662"/>
            <a:ext cx="1332216" cy="101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Arial" panose="020B0604020202020204" pitchFamily="34" charset="0"/>
                <a:cs typeface="Arial" panose="020B0604020202020204" pitchFamily="34" charset="0"/>
              </a:rPr>
              <a:t>Over</a:t>
            </a:r>
          </a:p>
          <a:p>
            <a:pPr algn="ctr"/>
            <a:r>
              <a:rPr lang="en-US" sz="2400" b="1" dirty="0">
                <a:solidFill>
                  <a:schemeClr val="bg1"/>
                </a:solidFill>
                <a:latin typeface="Arial" panose="020B0604020202020204" pitchFamily="34" charset="0"/>
                <a:cs typeface="Arial" panose="020B0604020202020204" pitchFamily="34" charset="0"/>
              </a:rPr>
              <a:t>700</a:t>
            </a:r>
          </a:p>
          <a:p>
            <a:pPr algn="ctr"/>
            <a:r>
              <a:rPr lang="en-US" sz="1400" dirty="0">
                <a:solidFill>
                  <a:schemeClr val="bg1"/>
                </a:solidFill>
                <a:latin typeface="Arial" panose="020B0604020202020204" pitchFamily="34" charset="0"/>
                <a:cs typeface="Arial" panose="020B0604020202020204" pitchFamily="34" charset="0"/>
              </a:rPr>
              <a:t>People strong</a:t>
            </a:r>
          </a:p>
        </p:txBody>
      </p:sp>
      <p:sp>
        <p:nvSpPr>
          <p:cNvPr id="67" name="Rectangle 66">
            <a:extLst>
              <a:ext uri="{FF2B5EF4-FFF2-40B4-BE49-F238E27FC236}">
                <a16:creationId xmlns:a16="http://schemas.microsoft.com/office/drawing/2014/main" id="{FA41F8EA-B992-4AAF-AC05-A851E84F72AA}"/>
              </a:ext>
            </a:extLst>
          </p:cNvPr>
          <p:cNvSpPr/>
          <p:nvPr/>
        </p:nvSpPr>
        <p:spPr>
          <a:xfrm>
            <a:off x="3272492" y="1990725"/>
            <a:ext cx="1746090" cy="110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Arial" panose="020B0604020202020204" pitchFamily="34" charset="0"/>
                <a:cs typeface="Arial" panose="020B0604020202020204" pitchFamily="34" charset="0"/>
              </a:rPr>
              <a:t>Develop Solutions for 4 of the Top 5 Tech companies</a:t>
            </a:r>
          </a:p>
        </p:txBody>
      </p:sp>
      <p:sp>
        <p:nvSpPr>
          <p:cNvPr id="68" name="Rectangle 67">
            <a:extLst>
              <a:ext uri="{FF2B5EF4-FFF2-40B4-BE49-F238E27FC236}">
                <a16:creationId xmlns:a16="http://schemas.microsoft.com/office/drawing/2014/main" id="{0518A233-73A0-4AB3-B05C-64E518D0BF92}"/>
              </a:ext>
            </a:extLst>
          </p:cNvPr>
          <p:cNvSpPr/>
          <p:nvPr/>
        </p:nvSpPr>
        <p:spPr>
          <a:xfrm>
            <a:off x="4651476" y="643662"/>
            <a:ext cx="1684290" cy="1232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r>
              <a:rPr lang="en-US" sz="1400" dirty="0">
                <a:solidFill>
                  <a:schemeClr val="bg1"/>
                </a:solidFill>
                <a:latin typeface="Arial" panose="020B0604020202020204" pitchFamily="34" charset="0"/>
                <a:cs typeface="Arial" panose="020B0604020202020204" pitchFamily="34" charset="0"/>
              </a:rPr>
              <a:t>Work with</a:t>
            </a:r>
          </a:p>
          <a:p>
            <a:pPr lvl="0" algn="ctr"/>
            <a:r>
              <a:rPr lang="en-US" sz="2400" b="1" dirty="0">
                <a:solidFill>
                  <a:schemeClr val="bg1"/>
                </a:solidFill>
                <a:latin typeface="Arial" panose="020B0604020202020204" pitchFamily="34" charset="0"/>
                <a:cs typeface="Arial" panose="020B0604020202020204" pitchFamily="34" charset="0"/>
              </a:rPr>
              <a:t>30+</a:t>
            </a:r>
          </a:p>
          <a:p>
            <a:pPr lvl="0" algn="ctr"/>
            <a:r>
              <a:rPr lang="en-US" sz="1400" dirty="0">
                <a:solidFill>
                  <a:schemeClr val="bg1"/>
                </a:solidFill>
                <a:latin typeface="Arial" panose="020B0604020202020204" pitchFamily="34" charset="0"/>
                <a:cs typeface="Arial" panose="020B0604020202020204" pitchFamily="34" charset="0"/>
              </a:rPr>
              <a:t>Fortune 500 </a:t>
            </a:r>
          </a:p>
          <a:p>
            <a:pPr lvl="0" algn="ctr"/>
            <a:r>
              <a:rPr lang="en-US" sz="1400" dirty="0">
                <a:solidFill>
                  <a:schemeClr val="bg1"/>
                </a:solidFill>
                <a:latin typeface="Arial" panose="020B0604020202020204" pitchFamily="34" charset="0"/>
                <a:cs typeface="Arial" panose="020B0604020202020204" pitchFamily="34" charset="0"/>
              </a:rPr>
              <a:t>firms</a:t>
            </a:r>
          </a:p>
        </p:txBody>
      </p:sp>
      <p:sp>
        <p:nvSpPr>
          <p:cNvPr id="69" name="Oval 68">
            <a:extLst>
              <a:ext uri="{FF2B5EF4-FFF2-40B4-BE49-F238E27FC236}">
                <a16:creationId xmlns:a16="http://schemas.microsoft.com/office/drawing/2014/main" id="{B258D4B9-BAFE-470B-96BB-DE87CB6A9BBD}"/>
              </a:ext>
            </a:extLst>
          </p:cNvPr>
          <p:cNvSpPr/>
          <p:nvPr/>
        </p:nvSpPr>
        <p:spPr>
          <a:xfrm>
            <a:off x="1125653" y="1267383"/>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0" name="Oval 69">
            <a:extLst>
              <a:ext uri="{FF2B5EF4-FFF2-40B4-BE49-F238E27FC236}">
                <a16:creationId xmlns:a16="http://schemas.microsoft.com/office/drawing/2014/main" id="{B9D12C4F-E8BB-4B4F-BE68-60D283870759}"/>
              </a:ext>
            </a:extLst>
          </p:cNvPr>
          <p:cNvSpPr/>
          <p:nvPr/>
        </p:nvSpPr>
        <p:spPr>
          <a:xfrm>
            <a:off x="2475763" y="1875946"/>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1" name="Oval 70">
            <a:extLst>
              <a:ext uri="{FF2B5EF4-FFF2-40B4-BE49-F238E27FC236}">
                <a16:creationId xmlns:a16="http://schemas.microsoft.com/office/drawing/2014/main" id="{FBC656E5-E85C-48B9-AEC9-530450158AC5}"/>
              </a:ext>
            </a:extLst>
          </p:cNvPr>
          <p:cNvSpPr/>
          <p:nvPr/>
        </p:nvSpPr>
        <p:spPr>
          <a:xfrm>
            <a:off x="3822836" y="1267383"/>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2" name="Oval 71">
            <a:extLst>
              <a:ext uri="{FF2B5EF4-FFF2-40B4-BE49-F238E27FC236}">
                <a16:creationId xmlns:a16="http://schemas.microsoft.com/office/drawing/2014/main" id="{063C31F5-B01F-49D0-929B-C4E419F0973E}"/>
              </a:ext>
            </a:extLst>
          </p:cNvPr>
          <p:cNvSpPr/>
          <p:nvPr/>
        </p:nvSpPr>
        <p:spPr>
          <a:xfrm>
            <a:off x="5170920" y="1875946"/>
            <a:ext cx="645402" cy="645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73" name="Rectangle: Rounded Corners 22">
            <a:extLst>
              <a:ext uri="{FF2B5EF4-FFF2-40B4-BE49-F238E27FC236}">
                <a16:creationId xmlns:a16="http://schemas.microsoft.com/office/drawing/2014/main" id="{57D85ACA-46E7-4FBE-95B1-EE129664EDC1}"/>
              </a:ext>
            </a:extLst>
          </p:cNvPr>
          <p:cNvSpPr/>
          <p:nvPr/>
        </p:nvSpPr>
        <p:spPr>
          <a:xfrm>
            <a:off x="126392" y="3207732"/>
            <a:ext cx="11719441" cy="335904"/>
          </a:xfrm>
          <a:prstGeom prst="roundRect">
            <a:avLst>
              <a:gd name="adj" fmla="val 50000"/>
            </a:avLst>
          </a:prstGeom>
          <a:solidFill>
            <a:schemeClr val="accent6"/>
          </a:solidFill>
        </p:spPr>
        <p:txBody>
          <a:bodyPr wrap="none" anchor="ctr">
            <a:noAutofit/>
          </a:bodyPr>
          <a:lstStyle/>
          <a:p>
            <a:pPr algn="ctr"/>
            <a:r>
              <a:rPr lang="en-IN" sz="1600" b="1" dirty="0">
                <a:solidFill>
                  <a:schemeClr val="bg1"/>
                </a:solidFill>
                <a:latin typeface="Arial" panose="020B0604020202020204" pitchFamily="34" charset="0"/>
                <a:cs typeface="Arial" panose="020B0604020202020204" pitchFamily="34" charset="0"/>
              </a:rPr>
              <a:t>Awards &amp; Recognition</a:t>
            </a:r>
          </a:p>
        </p:txBody>
      </p:sp>
      <p:grpSp>
        <p:nvGrpSpPr>
          <p:cNvPr id="74" name="Group 73">
            <a:extLst>
              <a:ext uri="{FF2B5EF4-FFF2-40B4-BE49-F238E27FC236}">
                <a16:creationId xmlns:a16="http://schemas.microsoft.com/office/drawing/2014/main" id="{3DCC35B1-81C7-40B3-9FEE-5D2C5DF031BA}"/>
              </a:ext>
            </a:extLst>
          </p:cNvPr>
          <p:cNvGrpSpPr/>
          <p:nvPr/>
        </p:nvGrpSpPr>
        <p:grpSpPr>
          <a:xfrm>
            <a:off x="727333" y="4671531"/>
            <a:ext cx="1077886" cy="1714286"/>
            <a:chOff x="613765" y="3882948"/>
            <a:chExt cx="1212343" cy="1928128"/>
          </a:xfrm>
        </p:grpSpPr>
        <p:grpSp>
          <p:nvGrpSpPr>
            <p:cNvPr id="75" name="Group 74">
              <a:extLst>
                <a:ext uri="{FF2B5EF4-FFF2-40B4-BE49-F238E27FC236}">
                  <a16:creationId xmlns:a16="http://schemas.microsoft.com/office/drawing/2014/main" id="{20BEF7E8-5A5C-4303-8F0B-52932BD0DA84}"/>
                </a:ext>
              </a:extLst>
            </p:cNvPr>
            <p:cNvGrpSpPr/>
            <p:nvPr/>
          </p:nvGrpSpPr>
          <p:grpSpPr>
            <a:xfrm>
              <a:off x="1038214" y="3882948"/>
              <a:ext cx="299358" cy="236084"/>
              <a:chOff x="1924702" y="2309895"/>
              <a:chExt cx="423801" cy="334225"/>
            </a:xfrm>
            <a:solidFill>
              <a:srgbClr val="44546A"/>
            </a:solidFill>
            <a:effectLst/>
          </p:grpSpPr>
          <p:sp>
            <p:nvSpPr>
              <p:cNvPr id="80" name="Oval 79">
                <a:extLst>
                  <a:ext uri="{FF2B5EF4-FFF2-40B4-BE49-F238E27FC236}">
                    <a16:creationId xmlns:a16="http://schemas.microsoft.com/office/drawing/2014/main" id="{6A8C108B-FE6F-41E0-91C5-CA57E004D064}"/>
                  </a:ext>
                </a:extLst>
              </p:cNvPr>
              <p:cNvSpPr/>
              <p:nvPr/>
            </p:nvSpPr>
            <p:spPr>
              <a:xfrm>
                <a:off x="2085619" y="2309895"/>
                <a:ext cx="101967" cy="101967"/>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81" name="Group 80">
                <a:extLst>
                  <a:ext uri="{FF2B5EF4-FFF2-40B4-BE49-F238E27FC236}">
                    <a16:creationId xmlns:a16="http://schemas.microsoft.com/office/drawing/2014/main" id="{46623381-9A6C-401E-9262-1C6604B0D4A6}"/>
                  </a:ext>
                </a:extLst>
              </p:cNvPr>
              <p:cNvGrpSpPr/>
              <p:nvPr/>
            </p:nvGrpSpPr>
            <p:grpSpPr>
              <a:xfrm>
                <a:off x="2009144" y="2438298"/>
                <a:ext cx="254918" cy="67978"/>
                <a:chOff x="6094412" y="2895600"/>
                <a:chExt cx="1143000" cy="304800"/>
              </a:xfrm>
              <a:grpFill/>
            </p:grpSpPr>
            <p:sp>
              <p:nvSpPr>
                <p:cNvPr id="88" name="Oval 87">
                  <a:extLst>
                    <a:ext uri="{FF2B5EF4-FFF2-40B4-BE49-F238E27FC236}">
                      <a16:creationId xmlns:a16="http://schemas.microsoft.com/office/drawing/2014/main" id="{A577C2AA-C933-4FF8-98AB-66F0169B1114}"/>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89" name="Oval 88">
                  <a:extLst>
                    <a:ext uri="{FF2B5EF4-FFF2-40B4-BE49-F238E27FC236}">
                      <a16:creationId xmlns:a16="http://schemas.microsoft.com/office/drawing/2014/main" id="{796C5175-AF21-4366-9B53-061054E4DBDD}"/>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82" name="Group 81">
                <a:extLst>
                  <a:ext uri="{FF2B5EF4-FFF2-40B4-BE49-F238E27FC236}">
                    <a16:creationId xmlns:a16="http://schemas.microsoft.com/office/drawing/2014/main" id="{DA5F52C3-75E9-46F0-8222-CD4EA5507F1B}"/>
                  </a:ext>
                </a:extLst>
              </p:cNvPr>
              <p:cNvGrpSpPr/>
              <p:nvPr/>
            </p:nvGrpSpPr>
            <p:grpSpPr>
              <a:xfrm>
                <a:off x="1958691" y="2532712"/>
                <a:ext cx="355823" cy="50983"/>
                <a:chOff x="5870574" y="3397250"/>
                <a:chExt cx="1595438" cy="228600"/>
              </a:xfrm>
              <a:grpFill/>
            </p:grpSpPr>
            <p:sp>
              <p:nvSpPr>
                <p:cNvPr id="86" name="Oval 85">
                  <a:extLst>
                    <a:ext uri="{FF2B5EF4-FFF2-40B4-BE49-F238E27FC236}">
                      <a16:creationId xmlns:a16="http://schemas.microsoft.com/office/drawing/2014/main" id="{C8A31A35-57AB-4002-848F-E3D2A98A48C8}"/>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87" name="Oval 86">
                  <a:extLst>
                    <a:ext uri="{FF2B5EF4-FFF2-40B4-BE49-F238E27FC236}">
                      <a16:creationId xmlns:a16="http://schemas.microsoft.com/office/drawing/2014/main" id="{4DA20D0F-05DD-476C-8F11-2DB963628819}"/>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83" name="Group 82">
                <a:extLst>
                  <a:ext uri="{FF2B5EF4-FFF2-40B4-BE49-F238E27FC236}">
                    <a16:creationId xmlns:a16="http://schemas.microsoft.com/office/drawing/2014/main" id="{FE4FE2C7-6E96-4184-B3B4-5182187864C8}"/>
                  </a:ext>
                </a:extLst>
              </p:cNvPr>
              <p:cNvGrpSpPr/>
              <p:nvPr/>
            </p:nvGrpSpPr>
            <p:grpSpPr>
              <a:xfrm>
                <a:off x="1924702" y="2610131"/>
                <a:ext cx="423801" cy="33989"/>
                <a:chOff x="5718174" y="3708400"/>
                <a:chExt cx="1900238" cy="152400"/>
              </a:xfrm>
              <a:grpFill/>
            </p:grpSpPr>
            <p:sp>
              <p:nvSpPr>
                <p:cNvPr id="84" name="Oval 83">
                  <a:extLst>
                    <a:ext uri="{FF2B5EF4-FFF2-40B4-BE49-F238E27FC236}">
                      <a16:creationId xmlns:a16="http://schemas.microsoft.com/office/drawing/2014/main" id="{11CD89A2-A747-4234-BE91-14DF1DB3EB5F}"/>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85" name="Oval 84">
                  <a:extLst>
                    <a:ext uri="{FF2B5EF4-FFF2-40B4-BE49-F238E27FC236}">
                      <a16:creationId xmlns:a16="http://schemas.microsoft.com/office/drawing/2014/main" id="{2DAA1BE8-35B3-43E1-BF4F-476D922DA1B1}"/>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grpSp>
          <p:nvGrpSpPr>
            <p:cNvPr id="76" name="Group 75">
              <a:extLst>
                <a:ext uri="{FF2B5EF4-FFF2-40B4-BE49-F238E27FC236}">
                  <a16:creationId xmlns:a16="http://schemas.microsoft.com/office/drawing/2014/main" id="{D00FF1B6-9A3A-4362-B713-14A40C9BC068}"/>
                </a:ext>
              </a:extLst>
            </p:cNvPr>
            <p:cNvGrpSpPr/>
            <p:nvPr/>
          </p:nvGrpSpPr>
          <p:grpSpPr>
            <a:xfrm>
              <a:off x="613765" y="4305779"/>
              <a:ext cx="1212343" cy="1505297"/>
              <a:chOff x="613765" y="4430828"/>
              <a:chExt cx="1212343" cy="1505297"/>
            </a:xfrm>
          </p:grpSpPr>
          <p:sp>
            <p:nvSpPr>
              <p:cNvPr id="77" name="Rounded Rectangle 18">
                <a:extLst>
                  <a:ext uri="{FF2B5EF4-FFF2-40B4-BE49-F238E27FC236}">
                    <a16:creationId xmlns:a16="http://schemas.microsoft.com/office/drawing/2014/main" id="{AA5C8FE6-697D-4621-BC42-47112DA0E9EE}"/>
                  </a:ext>
                </a:extLst>
              </p:cNvPr>
              <p:cNvSpPr/>
              <p:nvPr/>
            </p:nvSpPr>
            <p:spPr>
              <a:xfrm rot="2700000">
                <a:off x="613765" y="4430828"/>
                <a:ext cx="1148258" cy="1148258"/>
              </a:xfrm>
              <a:prstGeom prst="roundRect">
                <a:avLst/>
              </a:prstGeom>
              <a:solidFill>
                <a:schemeClr val="tx2"/>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78" name="Rounded Rectangle 20">
                <a:extLst>
                  <a:ext uri="{FF2B5EF4-FFF2-40B4-BE49-F238E27FC236}">
                    <a16:creationId xmlns:a16="http://schemas.microsoft.com/office/drawing/2014/main" id="{B33F3DF9-90B0-4A76-B9B1-5C0EC0DE98A0}"/>
                  </a:ext>
                </a:extLst>
              </p:cNvPr>
              <p:cNvSpPr/>
              <p:nvPr/>
            </p:nvSpPr>
            <p:spPr>
              <a:xfrm rot="3564405">
                <a:off x="677850" y="4787867"/>
                <a:ext cx="1148258" cy="1148258"/>
              </a:xfrm>
              <a:prstGeom prst="roundRect">
                <a:avLst/>
              </a:prstGeom>
              <a:solidFill>
                <a:schemeClr val="bg1"/>
              </a:solidFill>
              <a:ln w="3175" cap="flat" cmpd="sng" algn="ctr">
                <a:solidFill>
                  <a:schemeClr val="tx2"/>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pic>
            <p:nvPicPr>
              <p:cNvPr id="79" name="Picture 78">
                <a:extLst>
                  <a:ext uri="{FF2B5EF4-FFF2-40B4-BE49-F238E27FC236}">
                    <a16:creationId xmlns:a16="http://schemas.microsoft.com/office/drawing/2014/main" id="{0BF60EB2-AC61-4D52-9683-15640B232D6B}"/>
                  </a:ext>
                </a:extLst>
              </p:cNvPr>
              <p:cNvPicPr>
                <a:picLocks noChangeAspect="1"/>
              </p:cNvPicPr>
              <p:nvPr/>
            </p:nvPicPr>
            <p:blipFill>
              <a:blip r:embed="rId3" cstate="print">
                <a:clrChange>
                  <a:clrFrom>
                    <a:srgbClr val="FFFFFF"/>
                  </a:clrFrom>
                  <a:clrTo>
                    <a:srgbClr val="FFFFFF">
                      <a:alpha val="0"/>
                    </a:srgbClr>
                  </a:clrTo>
                </a:clrChange>
              </a:blip>
              <a:stretch>
                <a:fillRect/>
              </a:stretch>
            </p:blipFill>
            <p:spPr>
              <a:xfrm>
                <a:off x="789125" y="4904275"/>
                <a:ext cx="925705" cy="915445"/>
              </a:xfrm>
              <a:prstGeom prst="rect">
                <a:avLst/>
              </a:prstGeom>
            </p:spPr>
          </p:pic>
        </p:grpSp>
      </p:grpSp>
      <p:grpSp>
        <p:nvGrpSpPr>
          <p:cNvPr id="90" name="Group 89">
            <a:extLst>
              <a:ext uri="{FF2B5EF4-FFF2-40B4-BE49-F238E27FC236}">
                <a16:creationId xmlns:a16="http://schemas.microsoft.com/office/drawing/2014/main" id="{C92CBF53-3F3A-4C2D-8A0E-85745D61B778}"/>
              </a:ext>
            </a:extLst>
          </p:cNvPr>
          <p:cNvGrpSpPr/>
          <p:nvPr/>
        </p:nvGrpSpPr>
        <p:grpSpPr>
          <a:xfrm flipV="1">
            <a:off x="3243666" y="5348020"/>
            <a:ext cx="266157" cy="209901"/>
            <a:chOff x="1924702" y="2309895"/>
            <a:chExt cx="423801" cy="334225"/>
          </a:xfrm>
          <a:solidFill>
            <a:srgbClr val="44546A"/>
          </a:solidFill>
          <a:effectLst/>
        </p:grpSpPr>
        <p:sp>
          <p:nvSpPr>
            <p:cNvPr id="91" name="Oval 90">
              <a:extLst>
                <a:ext uri="{FF2B5EF4-FFF2-40B4-BE49-F238E27FC236}">
                  <a16:creationId xmlns:a16="http://schemas.microsoft.com/office/drawing/2014/main" id="{AE6A97CE-8E8D-4D0E-9586-D69E96786C3C}"/>
                </a:ext>
              </a:extLst>
            </p:cNvPr>
            <p:cNvSpPr/>
            <p:nvPr/>
          </p:nvSpPr>
          <p:spPr>
            <a:xfrm>
              <a:off x="2085619" y="2309895"/>
              <a:ext cx="101967" cy="101967"/>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92" name="Group 91">
              <a:extLst>
                <a:ext uri="{FF2B5EF4-FFF2-40B4-BE49-F238E27FC236}">
                  <a16:creationId xmlns:a16="http://schemas.microsoft.com/office/drawing/2014/main" id="{8CFEF6E7-BD07-48E4-8C48-E32613324306}"/>
                </a:ext>
              </a:extLst>
            </p:cNvPr>
            <p:cNvGrpSpPr/>
            <p:nvPr/>
          </p:nvGrpSpPr>
          <p:grpSpPr>
            <a:xfrm>
              <a:off x="2009144" y="2438298"/>
              <a:ext cx="254918" cy="67978"/>
              <a:chOff x="6094412" y="2895600"/>
              <a:chExt cx="1143000" cy="304800"/>
            </a:xfrm>
            <a:grpFill/>
          </p:grpSpPr>
          <p:sp>
            <p:nvSpPr>
              <p:cNvPr id="99" name="Oval 98">
                <a:extLst>
                  <a:ext uri="{FF2B5EF4-FFF2-40B4-BE49-F238E27FC236}">
                    <a16:creationId xmlns:a16="http://schemas.microsoft.com/office/drawing/2014/main" id="{0B64A07C-273C-4E0E-84C2-2F1F8B666DDB}"/>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00" name="Oval 99">
                <a:extLst>
                  <a:ext uri="{FF2B5EF4-FFF2-40B4-BE49-F238E27FC236}">
                    <a16:creationId xmlns:a16="http://schemas.microsoft.com/office/drawing/2014/main" id="{BF160358-9213-4D22-81F5-2C1F3EA791BA}"/>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93" name="Group 92">
              <a:extLst>
                <a:ext uri="{FF2B5EF4-FFF2-40B4-BE49-F238E27FC236}">
                  <a16:creationId xmlns:a16="http://schemas.microsoft.com/office/drawing/2014/main" id="{2F714D53-5B40-4047-8F79-2D8D42D5D7AB}"/>
                </a:ext>
              </a:extLst>
            </p:cNvPr>
            <p:cNvGrpSpPr/>
            <p:nvPr/>
          </p:nvGrpSpPr>
          <p:grpSpPr>
            <a:xfrm>
              <a:off x="1958691" y="2532712"/>
              <a:ext cx="355823" cy="50983"/>
              <a:chOff x="5870574" y="3397250"/>
              <a:chExt cx="1595438" cy="228600"/>
            </a:xfrm>
            <a:grpFill/>
          </p:grpSpPr>
          <p:sp>
            <p:nvSpPr>
              <p:cNvPr id="97" name="Oval 96">
                <a:extLst>
                  <a:ext uri="{FF2B5EF4-FFF2-40B4-BE49-F238E27FC236}">
                    <a16:creationId xmlns:a16="http://schemas.microsoft.com/office/drawing/2014/main" id="{BC2A6F4C-951F-42C8-92F6-9C404D7727D6}"/>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98" name="Oval 97">
                <a:extLst>
                  <a:ext uri="{FF2B5EF4-FFF2-40B4-BE49-F238E27FC236}">
                    <a16:creationId xmlns:a16="http://schemas.microsoft.com/office/drawing/2014/main" id="{00AA0EF3-2640-4973-A90B-EF1C462AA439}"/>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94" name="Group 93">
              <a:extLst>
                <a:ext uri="{FF2B5EF4-FFF2-40B4-BE49-F238E27FC236}">
                  <a16:creationId xmlns:a16="http://schemas.microsoft.com/office/drawing/2014/main" id="{2EE0FDDA-1511-46B4-AD98-35A2CEF01D55}"/>
                </a:ext>
              </a:extLst>
            </p:cNvPr>
            <p:cNvGrpSpPr/>
            <p:nvPr/>
          </p:nvGrpSpPr>
          <p:grpSpPr>
            <a:xfrm>
              <a:off x="1924702" y="2610131"/>
              <a:ext cx="423801" cy="33989"/>
              <a:chOff x="5718174" y="3708400"/>
              <a:chExt cx="1900238" cy="152400"/>
            </a:xfrm>
            <a:grpFill/>
          </p:grpSpPr>
          <p:sp>
            <p:nvSpPr>
              <p:cNvPr id="95" name="Oval 94">
                <a:extLst>
                  <a:ext uri="{FF2B5EF4-FFF2-40B4-BE49-F238E27FC236}">
                    <a16:creationId xmlns:a16="http://schemas.microsoft.com/office/drawing/2014/main" id="{DFE759CF-8BD5-4FA3-9F29-BB4FB8F6DEAE}"/>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96" name="Oval 95">
                <a:extLst>
                  <a:ext uri="{FF2B5EF4-FFF2-40B4-BE49-F238E27FC236}">
                    <a16:creationId xmlns:a16="http://schemas.microsoft.com/office/drawing/2014/main" id="{84BEDE2D-4E69-4B81-AAD2-212A3C8CA500}"/>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sp>
        <p:nvSpPr>
          <p:cNvPr id="101" name="Rounded Rectangle 18">
            <a:extLst>
              <a:ext uri="{FF2B5EF4-FFF2-40B4-BE49-F238E27FC236}">
                <a16:creationId xmlns:a16="http://schemas.microsoft.com/office/drawing/2014/main" id="{8DBAF056-9A8C-4449-AEFD-D51C02D7AF33}"/>
              </a:ext>
            </a:extLst>
          </p:cNvPr>
          <p:cNvSpPr/>
          <p:nvPr/>
        </p:nvSpPr>
        <p:spPr>
          <a:xfrm rot="18900000" flipV="1">
            <a:off x="2866291" y="4161077"/>
            <a:ext cx="1020908" cy="1020908"/>
          </a:xfrm>
          <a:prstGeom prst="roundRect">
            <a:avLst/>
          </a:prstGeom>
          <a:solidFill>
            <a:schemeClr val="accent1"/>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02" name="Rounded Rectangle 20">
            <a:extLst>
              <a:ext uri="{FF2B5EF4-FFF2-40B4-BE49-F238E27FC236}">
                <a16:creationId xmlns:a16="http://schemas.microsoft.com/office/drawing/2014/main" id="{2B84CEB9-3243-44DF-83D3-E96A8C09E675}"/>
              </a:ext>
            </a:extLst>
          </p:cNvPr>
          <p:cNvSpPr/>
          <p:nvPr/>
        </p:nvSpPr>
        <p:spPr>
          <a:xfrm rot="18035595" flipV="1">
            <a:off x="2923269" y="3843635"/>
            <a:ext cx="1020908" cy="1020908"/>
          </a:xfrm>
          <a:prstGeom prst="roundRect">
            <a:avLst/>
          </a:prstGeom>
          <a:solidFill>
            <a:schemeClr val="bg1"/>
          </a:solidFill>
          <a:ln w="3175" cap="flat" cmpd="sng" algn="ctr">
            <a:solidFill>
              <a:srgbClr val="1957A3"/>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03" name="Group 102">
            <a:extLst>
              <a:ext uri="{FF2B5EF4-FFF2-40B4-BE49-F238E27FC236}">
                <a16:creationId xmlns:a16="http://schemas.microsoft.com/office/drawing/2014/main" id="{4BABE60B-48E4-459D-97FF-A2DE347E3B17}"/>
              </a:ext>
            </a:extLst>
          </p:cNvPr>
          <p:cNvGrpSpPr/>
          <p:nvPr/>
        </p:nvGrpSpPr>
        <p:grpSpPr>
          <a:xfrm>
            <a:off x="5382624" y="4671531"/>
            <a:ext cx="266157" cy="209901"/>
            <a:chOff x="1924702" y="2309895"/>
            <a:chExt cx="423801" cy="334225"/>
          </a:xfrm>
          <a:solidFill>
            <a:srgbClr val="44546A"/>
          </a:solidFill>
          <a:effectLst/>
        </p:grpSpPr>
        <p:sp>
          <p:nvSpPr>
            <p:cNvPr id="104" name="Oval 103">
              <a:extLst>
                <a:ext uri="{FF2B5EF4-FFF2-40B4-BE49-F238E27FC236}">
                  <a16:creationId xmlns:a16="http://schemas.microsoft.com/office/drawing/2014/main" id="{7314C0DC-3612-475C-B933-3C1BF2AB8D84}"/>
                </a:ext>
              </a:extLst>
            </p:cNvPr>
            <p:cNvSpPr/>
            <p:nvPr/>
          </p:nvSpPr>
          <p:spPr>
            <a:xfrm>
              <a:off x="2085619" y="2309895"/>
              <a:ext cx="101967" cy="101967"/>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05" name="Group 104">
              <a:extLst>
                <a:ext uri="{FF2B5EF4-FFF2-40B4-BE49-F238E27FC236}">
                  <a16:creationId xmlns:a16="http://schemas.microsoft.com/office/drawing/2014/main" id="{8296438B-324B-4038-9E50-5ABA23951BAA}"/>
                </a:ext>
              </a:extLst>
            </p:cNvPr>
            <p:cNvGrpSpPr/>
            <p:nvPr/>
          </p:nvGrpSpPr>
          <p:grpSpPr>
            <a:xfrm>
              <a:off x="2009144" y="2438298"/>
              <a:ext cx="254918" cy="67978"/>
              <a:chOff x="6094412" y="2895600"/>
              <a:chExt cx="1143000" cy="304800"/>
            </a:xfrm>
            <a:grpFill/>
          </p:grpSpPr>
          <p:sp>
            <p:nvSpPr>
              <p:cNvPr id="112" name="Oval 111">
                <a:extLst>
                  <a:ext uri="{FF2B5EF4-FFF2-40B4-BE49-F238E27FC236}">
                    <a16:creationId xmlns:a16="http://schemas.microsoft.com/office/drawing/2014/main" id="{87B6D429-9940-4FA6-8FD3-3C4E79C9B856}"/>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3" name="Oval 112">
                <a:extLst>
                  <a:ext uri="{FF2B5EF4-FFF2-40B4-BE49-F238E27FC236}">
                    <a16:creationId xmlns:a16="http://schemas.microsoft.com/office/drawing/2014/main" id="{0BFC532D-DAB0-4346-93EC-B94F24EE9596}"/>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06" name="Group 105">
              <a:extLst>
                <a:ext uri="{FF2B5EF4-FFF2-40B4-BE49-F238E27FC236}">
                  <a16:creationId xmlns:a16="http://schemas.microsoft.com/office/drawing/2014/main" id="{5ABFF467-BCC7-494C-A7FB-D9E3C0E647A4}"/>
                </a:ext>
              </a:extLst>
            </p:cNvPr>
            <p:cNvGrpSpPr/>
            <p:nvPr/>
          </p:nvGrpSpPr>
          <p:grpSpPr>
            <a:xfrm>
              <a:off x="1958691" y="2532712"/>
              <a:ext cx="355823" cy="50983"/>
              <a:chOff x="5870574" y="3397250"/>
              <a:chExt cx="1595438" cy="228600"/>
            </a:xfrm>
            <a:grpFill/>
          </p:grpSpPr>
          <p:sp>
            <p:nvSpPr>
              <p:cNvPr id="110" name="Oval 109">
                <a:extLst>
                  <a:ext uri="{FF2B5EF4-FFF2-40B4-BE49-F238E27FC236}">
                    <a16:creationId xmlns:a16="http://schemas.microsoft.com/office/drawing/2014/main" id="{A6A40A32-BD89-4581-92C6-3BF68443E696}"/>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1" name="Oval 110">
                <a:extLst>
                  <a:ext uri="{FF2B5EF4-FFF2-40B4-BE49-F238E27FC236}">
                    <a16:creationId xmlns:a16="http://schemas.microsoft.com/office/drawing/2014/main" id="{CDF7C606-5F39-4B87-9567-CBA1BAB836B9}"/>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07" name="Group 106">
              <a:extLst>
                <a:ext uri="{FF2B5EF4-FFF2-40B4-BE49-F238E27FC236}">
                  <a16:creationId xmlns:a16="http://schemas.microsoft.com/office/drawing/2014/main" id="{FE142B63-1484-4994-972F-C367F8917DAF}"/>
                </a:ext>
              </a:extLst>
            </p:cNvPr>
            <p:cNvGrpSpPr/>
            <p:nvPr/>
          </p:nvGrpSpPr>
          <p:grpSpPr>
            <a:xfrm>
              <a:off x="1924702" y="2610131"/>
              <a:ext cx="423801" cy="33989"/>
              <a:chOff x="5718174" y="3708400"/>
              <a:chExt cx="1900238" cy="152400"/>
            </a:xfrm>
            <a:grpFill/>
          </p:grpSpPr>
          <p:sp>
            <p:nvSpPr>
              <p:cNvPr id="108" name="Oval 107">
                <a:extLst>
                  <a:ext uri="{FF2B5EF4-FFF2-40B4-BE49-F238E27FC236}">
                    <a16:creationId xmlns:a16="http://schemas.microsoft.com/office/drawing/2014/main" id="{D7403B7C-B464-4612-9EDD-01EE91163DD6}"/>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09" name="Oval 108">
                <a:extLst>
                  <a:ext uri="{FF2B5EF4-FFF2-40B4-BE49-F238E27FC236}">
                    <a16:creationId xmlns:a16="http://schemas.microsoft.com/office/drawing/2014/main" id="{80D22962-A8EE-4C87-A6FF-7D5F91434707}"/>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sp>
        <p:nvSpPr>
          <p:cNvPr id="114" name="Rounded Rectangle 18">
            <a:extLst>
              <a:ext uri="{FF2B5EF4-FFF2-40B4-BE49-F238E27FC236}">
                <a16:creationId xmlns:a16="http://schemas.microsoft.com/office/drawing/2014/main" id="{2F873DBF-5879-4188-B1C6-A3E2F1B23D6A}"/>
              </a:ext>
            </a:extLst>
          </p:cNvPr>
          <p:cNvSpPr/>
          <p:nvPr/>
        </p:nvSpPr>
        <p:spPr>
          <a:xfrm rot="2700000">
            <a:off x="5005249" y="5047467"/>
            <a:ext cx="1020908" cy="1020908"/>
          </a:xfrm>
          <a:prstGeom prst="roundRect">
            <a:avLst/>
          </a:prstGeom>
          <a:solidFill>
            <a:schemeClr val="accent2"/>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5" name="Rounded Rectangle 20">
            <a:extLst>
              <a:ext uri="{FF2B5EF4-FFF2-40B4-BE49-F238E27FC236}">
                <a16:creationId xmlns:a16="http://schemas.microsoft.com/office/drawing/2014/main" id="{B7869C5D-C617-457B-9204-504C65F5D2D1}"/>
              </a:ext>
            </a:extLst>
          </p:cNvPr>
          <p:cNvSpPr/>
          <p:nvPr/>
        </p:nvSpPr>
        <p:spPr>
          <a:xfrm rot="3564405">
            <a:off x="5062227" y="5364909"/>
            <a:ext cx="1020908" cy="1020908"/>
          </a:xfrm>
          <a:prstGeom prst="roundRect">
            <a:avLst/>
          </a:prstGeom>
          <a:solidFill>
            <a:schemeClr val="bg1"/>
          </a:solidFill>
          <a:ln w="3175" cap="flat" cmpd="sng" algn="ctr">
            <a:solidFill>
              <a:srgbClr val="7F7F7F"/>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6" name="Oval 115">
            <a:extLst>
              <a:ext uri="{FF2B5EF4-FFF2-40B4-BE49-F238E27FC236}">
                <a16:creationId xmlns:a16="http://schemas.microsoft.com/office/drawing/2014/main" id="{378A08D1-D994-4C32-8D32-668435CAACC4}"/>
              </a:ext>
            </a:extLst>
          </p:cNvPr>
          <p:cNvSpPr/>
          <p:nvPr/>
        </p:nvSpPr>
        <p:spPr>
          <a:xfrm flipV="1">
            <a:off x="7622642" y="5493883"/>
            <a:ext cx="64038" cy="64038"/>
          </a:xfrm>
          <a:prstGeom prst="ellipse">
            <a:avLst/>
          </a:prstGeom>
          <a:solidFill>
            <a:srgbClr val="44546A"/>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17" name="Group 116">
            <a:extLst>
              <a:ext uri="{FF2B5EF4-FFF2-40B4-BE49-F238E27FC236}">
                <a16:creationId xmlns:a16="http://schemas.microsoft.com/office/drawing/2014/main" id="{BFB57DD7-F3F2-4D5B-A8C0-6C9B9EEC1A46}"/>
              </a:ext>
            </a:extLst>
          </p:cNvPr>
          <p:cNvGrpSpPr/>
          <p:nvPr/>
        </p:nvGrpSpPr>
        <p:grpSpPr>
          <a:xfrm flipV="1">
            <a:off x="7574614" y="5434589"/>
            <a:ext cx="160095" cy="42692"/>
            <a:chOff x="6094412" y="2895600"/>
            <a:chExt cx="1143000" cy="304800"/>
          </a:xfrm>
          <a:solidFill>
            <a:srgbClr val="44546A"/>
          </a:solidFill>
        </p:grpSpPr>
        <p:sp>
          <p:nvSpPr>
            <p:cNvPr id="118" name="Oval 117">
              <a:extLst>
                <a:ext uri="{FF2B5EF4-FFF2-40B4-BE49-F238E27FC236}">
                  <a16:creationId xmlns:a16="http://schemas.microsoft.com/office/drawing/2014/main" id="{FD6EF82F-082D-4880-8875-28879EA121B3}"/>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19" name="Oval 118">
              <a:extLst>
                <a:ext uri="{FF2B5EF4-FFF2-40B4-BE49-F238E27FC236}">
                  <a16:creationId xmlns:a16="http://schemas.microsoft.com/office/drawing/2014/main" id="{72ABDC51-651D-4324-85B8-6C9E11A8279A}"/>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20" name="Group 119">
            <a:extLst>
              <a:ext uri="{FF2B5EF4-FFF2-40B4-BE49-F238E27FC236}">
                <a16:creationId xmlns:a16="http://schemas.microsoft.com/office/drawing/2014/main" id="{E0F20696-3E0F-42DA-AB9B-BB9E9B4201CF}"/>
              </a:ext>
            </a:extLst>
          </p:cNvPr>
          <p:cNvGrpSpPr/>
          <p:nvPr/>
        </p:nvGrpSpPr>
        <p:grpSpPr>
          <a:xfrm flipV="1">
            <a:off x="7542928" y="5385968"/>
            <a:ext cx="223465" cy="32018"/>
            <a:chOff x="5870574" y="3397250"/>
            <a:chExt cx="1595438" cy="228600"/>
          </a:xfrm>
          <a:solidFill>
            <a:srgbClr val="44546A"/>
          </a:solidFill>
        </p:grpSpPr>
        <p:sp>
          <p:nvSpPr>
            <p:cNvPr id="121" name="Oval 120">
              <a:extLst>
                <a:ext uri="{FF2B5EF4-FFF2-40B4-BE49-F238E27FC236}">
                  <a16:creationId xmlns:a16="http://schemas.microsoft.com/office/drawing/2014/main" id="{16A5F397-6F8E-49A8-A9EC-26947B1E8E2E}"/>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2" name="Oval 121">
              <a:extLst>
                <a:ext uri="{FF2B5EF4-FFF2-40B4-BE49-F238E27FC236}">
                  <a16:creationId xmlns:a16="http://schemas.microsoft.com/office/drawing/2014/main" id="{40406091-4A45-4157-A4B4-0D5167FAA8E8}"/>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23" name="Group 122">
            <a:extLst>
              <a:ext uri="{FF2B5EF4-FFF2-40B4-BE49-F238E27FC236}">
                <a16:creationId xmlns:a16="http://schemas.microsoft.com/office/drawing/2014/main" id="{68FBC4B0-857F-4C13-A444-C46502684FA2}"/>
              </a:ext>
            </a:extLst>
          </p:cNvPr>
          <p:cNvGrpSpPr/>
          <p:nvPr/>
        </p:nvGrpSpPr>
        <p:grpSpPr>
          <a:xfrm flipV="1">
            <a:off x="7521582" y="5348020"/>
            <a:ext cx="266157" cy="21346"/>
            <a:chOff x="5718174" y="3708400"/>
            <a:chExt cx="1900238" cy="152400"/>
          </a:xfrm>
          <a:solidFill>
            <a:srgbClr val="44546A"/>
          </a:solidFill>
        </p:grpSpPr>
        <p:sp>
          <p:nvSpPr>
            <p:cNvPr id="124" name="Oval 123">
              <a:extLst>
                <a:ext uri="{FF2B5EF4-FFF2-40B4-BE49-F238E27FC236}">
                  <a16:creationId xmlns:a16="http://schemas.microsoft.com/office/drawing/2014/main" id="{80604CE7-3751-4983-99A3-DD2A607A3079}"/>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5" name="Oval 124">
              <a:extLst>
                <a:ext uri="{FF2B5EF4-FFF2-40B4-BE49-F238E27FC236}">
                  <a16:creationId xmlns:a16="http://schemas.microsoft.com/office/drawing/2014/main" id="{CA6CC452-BBAC-47CA-A9B0-42660D5DBF18}"/>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sp>
        <p:nvSpPr>
          <p:cNvPr id="126" name="Rounded Rectangle 18">
            <a:extLst>
              <a:ext uri="{FF2B5EF4-FFF2-40B4-BE49-F238E27FC236}">
                <a16:creationId xmlns:a16="http://schemas.microsoft.com/office/drawing/2014/main" id="{1E78AE12-0DEA-4DBC-A72F-F75D2EF8B74D}"/>
              </a:ext>
            </a:extLst>
          </p:cNvPr>
          <p:cNvSpPr/>
          <p:nvPr/>
        </p:nvSpPr>
        <p:spPr>
          <a:xfrm rot="18900000" flipV="1">
            <a:off x="7144207" y="4161077"/>
            <a:ext cx="1020908" cy="1020908"/>
          </a:xfrm>
          <a:prstGeom prst="roundRect">
            <a:avLst/>
          </a:prstGeom>
          <a:solidFill>
            <a:schemeClr val="accent3"/>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7" name="Rounded Rectangle 20">
            <a:extLst>
              <a:ext uri="{FF2B5EF4-FFF2-40B4-BE49-F238E27FC236}">
                <a16:creationId xmlns:a16="http://schemas.microsoft.com/office/drawing/2014/main" id="{F5A2D6DE-0C0E-4BA9-A302-07D92FDE2B99}"/>
              </a:ext>
            </a:extLst>
          </p:cNvPr>
          <p:cNvSpPr/>
          <p:nvPr/>
        </p:nvSpPr>
        <p:spPr>
          <a:xfrm rot="18035595" flipV="1">
            <a:off x="7201185" y="3843635"/>
            <a:ext cx="1020908" cy="1020908"/>
          </a:xfrm>
          <a:prstGeom prst="roundRect">
            <a:avLst/>
          </a:prstGeom>
          <a:solidFill>
            <a:schemeClr val="bg1"/>
          </a:solidFill>
          <a:ln w="3175" cap="flat" cmpd="sng" algn="ctr">
            <a:solidFill>
              <a:srgbClr val="4D84BC"/>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28" name="Oval 127">
            <a:extLst>
              <a:ext uri="{FF2B5EF4-FFF2-40B4-BE49-F238E27FC236}">
                <a16:creationId xmlns:a16="http://schemas.microsoft.com/office/drawing/2014/main" id="{CDCD289B-1B77-4BA3-86B7-D1C64BA4503D}"/>
              </a:ext>
            </a:extLst>
          </p:cNvPr>
          <p:cNvSpPr/>
          <p:nvPr/>
        </p:nvSpPr>
        <p:spPr>
          <a:xfrm>
            <a:off x="9761601" y="4671531"/>
            <a:ext cx="64038" cy="64038"/>
          </a:xfrm>
          <a:prstGeom prst="ellipse">
            <a:avLst/>
          </a:prstGeom>
          <a:solidFill>
            <a:srgbClr val="44546A"/>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nvGrpSpPr>
          <p:cNvPr id="129" name="Group 128">
            <a:extLst>
              <a:ext uri="{FF2B5EF4-FFF2-40B4-BE49-F238E27FC236}">
                <a16:creationId xmlns:a16="http://schemas.microsoft.com/office/drawing/2014/main" id="{6EFADE56-616F-4A2D-A282-449D16726AF8}"/>
              </a:ext>
            </a:extLst>
          </p:cNvPr>
          <p:cNvGrpSpPr/>
          <p:nvPr/>
        </p:nvGrpSpPr>
        <p:grpSpPr>
          <a:xfrm>
            <a:off x="9713573" y="4752171"/>
            <a:ext cx="160095" cy="42692"/>
            <a:chOff x="6094412" y="2895600"/>
            <a:chExt cx="1143000" cy="304800"/>
          </a:xfrm>
          <a:solidFill>
            <a:srgbClr val="44546A"/>
          </a:solidFill>
        </p:grpSpPr>
        <p:sp>
          <p:nvSpPr>
            <p:cNvPr id="130" name="Oval 129">
              <a:extLst>
                <a:ext uri="{FF2B5EF4-FFF2-40B4-BE49-F238E27FC236}">
                  <a16:creationId xmlns:a16="http://schemas.microsoft.com/office/drawing/2014/main" id="{0C3EFB28-E0FB-4066-BFC9-8646E8EC2315}"/>
                </a:ext>
              </a:extLst>
            </p:cNvPr>
            <p:cNvSpPr/>
            <p:nvPr/>
          </p:nvSpPr>
          <p:spPr>
            <a:xfrm>
              <a:off x="60944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1" name="Oval 130">
              <a:extLst>
                <a:ext uri="{FF2B5EF4-FFF2-40B4-BE49-F238E27FC236}">
                  <a16:creationId xmlns:a16="http://schemas.microsoft.com/office/drawing/2014/main" id="{C088CB08-25F5-4271-84C8-1FEADED76F65}"/>
                </a:ext>
              </a:extLst>
            </p:cNvPr>
            <p:cNvSpPr/>
            <p:nvPr/>
          </p:nvSpPr>
          <p:spPr>
            <a:xfrm>
              <a:off x="6932612" y="2895600"/>
              <a:ext cx="304800" cy="3048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32" name="Group 131">
            <a:extLst>
              <a:ext uri="{FF2B5EF4-FFF2-40B4-BE49-F238E27FC236}">
                <a16:creationId xmlns:a16="http://schemas.microsoft.com/office/drawing/2014/main" id="{AB9AFFBB-9524-47B5-B195-EB845A1ECC4A}"/>
              </a:ext>
            </a:extLst>
          </p:cNvPr>
          <p:cNvGrpSpPr/>
          <p:nvPr/>
        </p:nvGrpSpPr>
        <p:grpSpPr>
          <a:xfrm>
            <a:off x="9681887" y="4811465"/>
            <a:ext cx="223465" cy="32018"/>
            <a:chOff x="5870574" y="3397250"/>
            <a:chExt cx="1595438" cy="228600"/>
          </a:xfrm>
          <a:solidFill>
            <a:srgbClr val="44546A"/>
          </a:solidFill>
        </p:grpSpPr>
        <p:sp>
          <p:nvSpPr>
            <p:cNvPr id="133" name="Oval 132">
              <a:extLst>
                <a:ext uri="{FF2B5EF4-FFF2-40B4-BE49-F238E27FC236}">
                  <a16:creationId xmlns:a16="http://schemas.microsoft.com/office/drawing/2014/main" id="{1ADD6424-C74C-4EE8-9992-8FBBC3FB0BFC}"/>
                </a:ext>
              </a:extLst>
            </p:cNvPr>
            <p:cNvSpPr/>
            <p:nvPr/>
          </p:nvSpPr>
          <p:spPr>
            <a:xfrm>
              <a:off x="5870574"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4" name="Oval 133">
              <a:extLst>
                <a:ext uri="{FF2B5EF4-FFF2-40B4-BE49-F238E27FC236}">
                  <a16:creationId xmlns:a16="http://schemas.microsoft.com/office/drawing/2014/main" id="{209ADE41-B59C-4A22-94D2-7E17F9A5C001}"/>
                </a:ext>
              </a:extLst>
            </p:cNvPr>
            <p:cNvSpPr/>
            <p:nvPr/>
          </p:nvSpPr>
          <p:spPr>
            <a:xfrm>
              <a:off x="7237412" y="3397250"/>
              <a:ext cx="228600" cy="2286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grpSp>
        <p:nvGrpSpPr>
          <p:cNvPr id="135" name="Group 134">
            <a:extLst>
              <a:ext uri="{FF2B5EF4-FFF2-40B4-BE49-F238E27FC236}">
                <a16:creationId xmlns:a16="http://schemas.microsoft.com/office/drawing/2014/main" id="{2EC70999-6BE9-4E3D-BB2B-F0C13775CF8A}"/>
              </a:ext>
            </a:extLst>
          </p:cNvPr>
          <p:cNvGrpSpPr/>
          <p:nvPr/>
        </p:nvGrpSpPr>
        <p:grpSpPr>
          <a:xfrm>
            <a:off x="9660541" y="4860086"/>
            <a:ext cx="266157" cy="21346"/>
            <a:chOff x="5718174" y="3708400"/>
            <a:chExt cx="1900238" cy="152400"/>
          </a:xfrm>
          <a:solidFill>
            <a:srgbClr val="44546A"/>
          </a:solidFill>
        </p:grpSpPr>
        <p:sp>
          <p:nvSpPr>
            <p:cNvPr id="136" name="Oval 135">
              <a:extLst>
                <a:ext uri="{FF2B5EF4-FFF2-40B4-BE49-F238E27FC236}">
                  <a16:creationId xmlns:a16="http://schemas.microsoft.com/office/drawing/2014/main" id="{6CD4BA0A-010D-4C21-81B0-F34172C76277}"/>
                </a:ext>
              </a:extLst>
            </p:cNvPr>
            <p:cNvSpPr/>
            <p:nvPr/>
          </p:nvSpPr>
          <p:spPr>
            <a:xfrm>
              <a:off x="7466012"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7" name="Oval 136">
              <a:extLst>
                <a:ext uri="{FF2B5EF4-FFF2-40B4-BE49-F238E27FC236}">
                  <a16:creationId xmlns:a16="http://schemas.microsoft.com/office/drawing/2014/main" id="{B7AB670E-D1E5-4A31-B536-7898344F9D85}"/>
                </a:ext>
              </a:extLst>
            </p:cNvPr>
            <p:cNvSpPr/>
            <p:nvPr/>
          </p:nvSpPr>
          <p:spPr>
            <a:xfrm>
              <a:off x="5718174" y="3708400"/>
              <a:ext cx="152400" cy="152400"/>
            </a:xfrm>
            <a:prstGeom prst="ellipse">
              <a:avLst/>
            </a:prstGeom>
            <a:grp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grpSp>
      <p:sp>
        <p:nvSpPr>
          <p:cNvPr id="138" name="Rounded Rectangle 18">
            <a:extLst>
              <a:ext uri="{FF2B5EF4-FFF2-40B4-BE49-F238E27FC236}">
                <a16:creationId xmlns:a16="http://schemas.microsoft.com/office/drawing/2014/main" id="{76AFC52C-163A-45E1-9541-221DDF76C27C}"/>
              </a:ext>
            </a:extLst>
          </p:cNvPr>
          <p:cNvSpPr/>
          <p:nvPr/>
        </p:nvSpPr>
        <p:spPr>
          <a:xfrm rot="2700000">
            <a:off x="9283166" y="5047467"/>
            <a:ext cx="1020908" cy="1020908"/>
          </a:xfrm>
          <a:prstGeom prst="roundRect">
            <a:avLst/>
          </a:prstGeom>
          <a:solidFill>
            <a:schemeClr val="accent4"/>
          </a:solidFill>
          <a:ln w="25400" cap="flat" cmpd="sng" algn="ctr">
            <a:no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39" name="Rounded Rectangle 20">
            <a:extLst>
              <a:ext uri="{FF2B5EF4-FFF2-40B4-BE49-F238E27FC236}">
                <a16:creationId xmlns:a16="http://schemas.microsoft.com/office/drawing/2014/main" id="{6B99F748-0859-4839-A913-A32ED0AF72E9}"/>
              </a:ext>
            </a:extLst>
          </p:cNvPr>
          <p:cNvSpPr/>
          <p:nvPr/>
        </p:nvSpPr>
        <p:spPr>
          <a:xfrm rot="3564405">
            <a:off x="9340144" y="5364909"/>
            <a:ext cx="1020908" cy="1020908"/>
          </a:xfrm>
          <a:prstGeom prst="roundRect">
            <a:avLst/>
          </a:prstGeom>
          <a:solidFill>
            <a:schemeClr val="bg1"/>
          </a:solidFill>
          <a:ln w="3175" cap="flat" cmpd="sng" algn="ctr">
            <a:solidFill>
              <a:srgbClr val="1AA4AD"/>
            </a:solidFill>
            <a:prstDash val="solid"/>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2"/>
              </a:solidFill>
              <a:effectLst/>
              <a:uLnTx/>
              <a:uFillTx/>
              <a:ea typeface=""/>
              <a:cs typeface="Arial" panose="020B0604020202020204" pitchFamily="34" charset="0"/>
            </a:endParaRPr>
          </a:p>
        </p:txBody>
      </p:sp>
      <p:sp>
        <p:nvSpPr>
          <p:cNvPr id="140" name="TextBox 139">
            <a:extLst>
              <a:ext uri="{FF2B5EF4-FFF2-40B4-BE49-F238E27FC236}">
                <a16:creationId xmlns:a16="http://schemas.microsoft.com/office/drawing/2014/main" id="{9122DF27-78AC-4228-9113-73872539001D}"/>
              </a:ext>
            </a:extLst>
          </p:cNvPr>
          <p:cNvSpPr txBox="1"/>
          <p:nvPr/>
        </p:nvSpPr>
        <p:spPr>
          <a:xfrm>
            <a:off x="2391103" y="5647713"/>
            <a:ext cx="2035322" cy="796395"/>
          </a:xfrm>
          <a:prstGeom prst="rect">
            <a:avLst/>
          </a:prstGeom>
          <a:noFill/>
        </p:spPr>
        <p:txBody>
          <a:bodyPr wrap="square" rtlCol="0">
            <a:noAutofit/>
          </a:bodyPr>
          <a:lstStyle/>
          <a:p>
            <a:pPr algn="ctr"/>
            <a:r>
              <a:rPr lang="en-US" sz="1200" dirty="0">
                <a:latin typeface="Arial" panose="020B0604020202020204" pitchFamily="34" charset="0"/>
                <a:cs typeface="Arial" panose="020B0604020202020204" pitchFamily="34" charset="0"/>
              </a:rPr>
              <a:t>2009-2017</a:t>
            </a:r>
          </a:p>
        </p:txBody>
      </p:sp>
      <p:sp>
        <p:nvSpPr>
          <p:cNvPr id="141" name="TextBox 140">
            <a:extLst>
              <a:ext uri="{FF2B5EF4-FFF2-40B4-BE49-F238E27FC236}">
                <a16:creationId xmlns:a16="http://schemas.microsoft.com/office/drawing/2014/main" id="{F75B42B7-A25D-457F-AE9F-8058EFFB1C4D}"/>
              </a:ext>
            </a:extLst>
          </p:cNvPr>
          <p:cNvSpPr txBox="1"/>
          <p:nvPr/>
        </p:nvSpPr>
        <p:spPr>
          <a:xfrm>
            <a:off x="4498042" y="3764643"/>
            <a:ext cx="2035322" cy="796395"/>
          </a:xfrm>
          <a:prstGeom prst="rect">
            <a:avLst/>
          </a:prstGeom>
          <a:noFill/>
        </p:spPr>
        <p:txBody>
          <a:bodyPr wrap="square" rtlCol="0" anchor="b">
            <a:noAutofit/>
          </a:bodyPr>
          <a:lstStyle/>
          <a:p>
            <a:pPr algn="ctr"/>
            <a:r>
              <a:rPr lang="en-US" sz="1200" dirty="0">
                <a:latin typeface="Arial" panose="020B0604020202020204" pitchFamily="34" charset="0"/>
                <a:cs typeface="Arial" panose="020B0604020202020204" pitchFamily="34" charset="0"/>
              </a:rPr>
              <a:t>AI Award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Winner 2018</a:t>
            </a:r>
          </a:p>
        </p:txBody>
      </p:sp>
      <p:sp>
        <p:nvSpPr>
          <p:cNvPr id="142" name="TextBox 141">
            <a:extLst>
              <a:ext uri="{FF2B5EF4-FFF2-40B4-BE49-F238E27FC236}">
                <a16:creationId xmlns:a16="http://schemas.microsoft.com/office/drawing/2014/main" id="{8D618679-8E8F-448F-88A1-259EA94E3C0D}"/>
              </a:ext>
            </a:extLst>
          </p:cNvPr>
          <p:cNvSpPr txBox="1"/>
          <p:nvPr/>
        </p:nvSpPr>
        <p:spPr>
          <a:xfrm>
            <a:off x="8775959" y="3906199"/>
            <a:ext cx="2035322" cy="654839"/>
          </a:xfrm>
          <a:prstGeom prst="rect">
            <a:avLst/>
          </a:prstGeom>
          <a:noFill/>
        </p:spPr>
        <p:txBody>
          <a:bodyPr wrap="square" rtlCol="0" anchor="b">
            <a:noAutofit/>
          </a:bodyPr>
          <a:lstStyle/>
          <a:p>
            <a:pPr algn="ctr"/>
            <a:r>
              <a:rPr lang="en-US" sz="1200" dirty="0">
                <a:latin typeface="Arial" panose="020B0604020202020204" pitchFamily="34" charset="0"/>
                <a:cs typeface="Arial" panose="020B0604020202020204" pitchFamily="34" charset="0"/>
              </a:rPr>
              <a:t>Winner at 2017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Netherlands Conference </a:t>
            </a:r>
          </a:p>
        </p:txBody>
      </p:sp>
      <p:sp>
        <p:nvSpPr>
          <p:cNvPr id="143" name="TextBox 142">
            <a:extLst>
              <a:ext uri="{FF2B5EF4-FFF2-40B4-BE49-F238E27FC236}">
                <a16:creationId xmlns:a16="http://schemas.microsoft.com/office/drawing/2014/main" id="{872CAAE2-0DA0-48F0-A056-0577AE42C026}"/>
              </a:ext>
            </a:extLst>
          </p:cNvPr>
          <p:cNvSpPr txBox="1"/>
          <p:nvPr/>
        </p:nvSpPr>
        <p:spPr>
          <a:xfrm>
            <a:off x="6653010" y="5647713"/>
            <a:ext cx="2035322" cy="632099"/>
          </a:xfrm>
          <a:prstGeom prst="rect">
            <a:avLst/>
          </a:prstGeom>
          <a:noFill/>
        </p:spPr>
        <p:txBody>
          <a:bodyPr wrap="square" rtlCol="0">
            <a:noAutofit/>
          </a:bodyPr>
          <a:lstStyle/>
          <a:p>
            <a:pPr algn="ctr"/>
            <a:r>
              <a:rPr lang="en-US" sz="1200" dirty="0">
                <a:latin typeface="Arial" panose="020B0604020202020204" pitchFamily="34" charset="0"/>
                <a:cs typeface="Arial" panose="020B0604020202020204" pitchFamily="34" charset="0"/>
              </a:rPr>
              <a:t>Member of Technology council </a:t>
            </a:r>
          </a:p>
        </p:txBody>
      </p:sp>
      <p:sp>
        <p:nvSpPr>
          <p:cNvPr id="144" name="Parallelogram 143">
            <a:extLst>
              <a:ext uri="{FF2B5EF4-FFF2-40B4-BE49-F238E27FC236}">
                <a16:creationId xmlns:a16="http://schemas.microsoft.com/office/drawing/2014/main" id="{1E2D2D3B-5088-49D8-8EF5-7585A653524A}"/>
              </a:ext>
            </a:extLst>
          </p:cNvPr>
          <p:cNvSpPr/>
          <p:nvPr/>
        </p:nvSpPr>
        <p:spPr>
          <a:xfrm>
            <a:off x="5502349" y="645264"/>
            <a:ext cx="1351124" cy="2480022"/>
          </a:xfrm>
          <a:prstGeom prst="parallelogram">
            <a:avLst>
              <a:gd name="adj" fmla="val 89396"/>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grpSp>
        <p:nvGrpSpPr>
          <p:cNvPr id="145" name="Graphic 181">
            <a:extLst>
              <a:ext uri="{FF2B5EF4-FFF2-40B4-BE49-F238E27FC236}">
                <a16:creationId xmlns:a16="http://schemas.microsoft.com/office/drawing/2014/main" id="{FC7321C2-494F-4E14-BD98-B2CF184DA5C3}"/>
              </a:ext>
            </a:extLst>
          </p:cNvPr>
          <p:cNvGrpSpPr/>
          <p:nvPr/>
        </p:nvGrpSpPr>
        <p:grpSpPr>
          <a:xfrm>
            <a:off x="1262074" y="1403755"/>
            <a:ext cx="372560" cy="372658"/>
            <a:chOff x="4224240" y="1557545"/>
            <a:chExt cx="3739557" cy="3740545"/>
          </a:xfrm>
          <a:solidFill>
            <a:srgbClr val="44546A"/>
          </a:solidFill>
        </p:grpSpPr>
        <p:sp>
          <p:nvSpPr>
            <p:cNvPr id="146" name="Freeform: Shape 183">
              <a:extLst>
                <a:ext uri="{FF2B5EF4-FFF2-40B4-BE49-F238E27FC236}">
                  <a16:creationId xmlns:a16="http://schemas.microsoft.com/office/drawing/2014/main" id="{4033E870-996E-47B0-B40B-7C46E21C438C}"/>
                </a:ext>
              </a:extLst>
            </p:cNvPr>
            <p:cNvSpPr/>
            <p:nvPr/>
          </p:nvSpPr>
          <p:spPr>
            <a:xfrm>
              <a:off x="4224240" y="1557770"/>
              <a:ext cx="3738661" cy="3740320"/>
            </a:xfrm>
            <a:custGeom>
              <a:avLst/>
              <a:gdLst>
                <a:gd name="connsiteX0" fmla="*/ 1049 w 3738661"/>
                <a:gd name="connsiteY0" fmla="*/ 1907519 h 3740320"/>
                <a:gd name="connsiteX1" fmla="*/ 1144 w 3738661"/>
                <a:gd name="connsiteY1" fmla="*/ 132631 h 3740320"/>
                <a:gd name="connsiteX2" fmla="*/ 154782 w 3738661"/>
                <a:gd name="connsiteY2" fmla="*/ 6901 h 3740320"/>
                <a:gd name="connsiteX3" fmla="*/ 231363 w 3738661"/>
                <a:gd name="connsiteY3" fmla="*/ 94721 h 3740320"/>
                <a:gd name="connsiteX4" fmla="*/ 234792 w 3738661"/>
                <a:gd name="connsiteY4" fmla="*/ 162920 h 3740320"/>
                <a:gd name="connsiteX5" fmla="*/ 235078 w 3738661"/>
                <a:gd name="connsiteY5" fmla="*/ 3416089 h 3740320"/>
                <a:gd name="connsiteX6" fmla="*/ 303848 w 3738661"/>
                <a:gd name="connsiteY6" fmla="*/ 3487717 h 3740320"/>
                <a:gd name="connsiteX7" fmla="*/ 3588830 w 3738661"/>
                <a:gd name="connsiteY7" fmla="*/ 3510767 h 3740320"/>
                <a:gd name="connsiteX8" fmla="*/ 3738659 w 3738661"/>
                <a:gd name="connsiteY8" fmla="*/ 3625067 h 3740320"/>
                <a:gd name="connsiteX9" fmla="*/ 3587592 w 3738661"/>
                <a:gd name="connsiteY9" fmla="*/ 3739082 h 3740320"/>
                <a:gd name="connsiteX10" fmla="*/ 56103 w 3738661"/>
                <a:gd name="connsiteY10" fmla="*/ 3740320 h 3740320"/>
                <a:gd name="connsiteX11" fmla="*/ 1 w 3738661"/>
                <a:gd name="connsiteY11" fmla="*/ 3682408 h 3740320"/>
                <a:gd name="connsiteX12" fmla="*/ 1049 w 3738661"/>
                <a:gd name="connsiteY12" fmla="*/ 1907519 h 374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38661" h="3740320">
                  <a:moveTo>
                    <a:pt x="1049" y="1907519"/>
                  </a:moveTo>
                  <a:cubicBezTo>
                    <a:pt x="1049" y="1315922"/>
                    <a:pt x="953" y="724229"/>
                    <a:pt x="1144" y="132631"/>
                  </a:cubicBezTo>
                  <a:cubicBezTo>
                    <a:pt x="1144" y="37285"/>
                    <a:pt x="72200" y="-20722"/>
                    <a:pt x="154782" y="6901"/>
                  </a:cubicBezTo>
                  <a:cubicBezTo>
                    <a:pt x="196978" y="20998"/>
                    <a:pt x="224410" y="50049"/>
                    <a:pt x="231363" y="94721"/>
                  </a:cubicBezTo>
                  <a:cubicBezTo>
                    <a:pt x="234887" y="117105"/>
                    <a:pt x="234792" y="140155"/>
                    <a:pt x="234792" y="162920"/>
                  </a:cubicBezTo>
                  <a:cubicBezTo>
                    <a:pt x="234983" y="1247342"/>
                    <a:pt x="234792" y="2331668"/>
                    <a:pt x="235078" y="3416089"/>
                  </a:cubicBezTo>
                  <a:cubicBezTo>
                    <a:pt x="235078" y="3498861"/>
                    <a:pt x="224791" y="3487145"/>
                    <a:pt x="303848" y="3487717"/>
                  </a:cubicBezTo>
                  <a:cubicBezTo>
                    <a:pt x="1398842" y="3495623"/>
                    <a:pt x="2493836" y="3503147"/>
                    <a:pt x="3588830" y="3510767"/>
                  </a:cubicBezTo>
                  <a:cubicBezTo>
                    <a:pt x="3684461" y="3511434"/>
                    <a:pt x="3739135" y="3552963"/>
                    <a:pt x="3738659" y="3625067"/>
                  </a:cubicBezTo>
                  <a:cubicBezTo>
                    <a:pt x="3738278" y="3696505"/>
                    <a:pt x="3681890" y="3739082"/>
                    <a:pt x="3587592" y="3739082"/>
                  </a:cubicBezTo>
                  <a:cubicBezTo>
                    <a:pt x="2410397" y="3739082"/>
                    <a:pt x="1233298" y="3738796"/>
                    <a:pt x="56103" y="3740320"/>
                  </a:cubicBezTo>
                  <a:cubicBezTo>
                    <a:pt x="8192" y="3740415"/>
                    <a:pt x="-94" y="3726604"/>
                    <a:pt x="1" y="3682408"/>
                  </a:cubicBezTo>
                  <a:cubicBezTo>
                    <a:pt x="1620" y="3090715"/>
                    <a:pt x="1049" y="2499117"/>
                    <a:pt x="1049" y="1907519"/>
                  </a:cubicBezTo>
                  <a:close/>
                </a:path>
              </a:pathLst>
            </a:custGeom>
            <a:grpFill/>
            <a:ln w="9525" cap="flat">
              <a:noFill/>
              <a:prstDash val="solid"/>
              <a:miter/>
            </a:ln>
          </p:spPr>
          <p:txBody>
            <a:bodyPr rtlCol="0" anchor="ctr">
              <a:noAutofit/>
            </a:bodyPr>
            <a:lstStyle/>
            <a:p>
              <a:endParaRPr lang="en-IN" dirty="0"/>
            </a:p>
          </p:txBody>
        </p:sp>
        <p:sp>
          <p:nvSpPr>
            <p:cNvPr id="147" name="Freeform: Shape 184">
              <a:extLst>
                <a:ext uri="{FF2B5EF4-FFF2-40B4-BE49-F238E27FC236}">
                  <a16:creationId xmlns:a16="http://schemas.microsoft.com/office/drawing/2014/main" id="{EFE09D10-2AEC-4F6F-9098-EADFA66A1C18}"/>
                </a:ext>
              </a:extLst>
            </p:cNvPr>
            <p:cNvSpPr/>
            <p:nvPr/>
          </p:nvSpPr>
          <p:spPr>
            <a:xfrm>
              <a:off x="7084979" y="2629423"/>
              <a:ext cx="600459" cy="2271209"/>
            </a:xfrm>
            <a:custGeom>
              <a:avLst/>
              <a:gdLst>
                <a:gd name="connsiteX0" fmla="*/ 599504 w 600459"/>
                <a:gd name="connsiteY0" fmla="*/ 1157811 h 2271209"/>
                <a:gd name="connsiteX1" fmla="*/ 600457 w 600459"/>
                <a:gd name="connsiteY1" fmla="*/ 2220706 h 2271209"/>
                <a:gd name="connsiteX2" fmla="*/ 550546 w 600459"/>
                <a:gd name="connsiteY2" fmla="*/ 2271189 h 2271209"/>
                <a:gd name="connsiteX3" fmla="*/ 44197 w 600459"/>
                <a:gd name="connsiteY3" fmla="*/ 2270903 h 2271209"/>
                <a:gd name="connsiteX4" fmla="*/ 1 w 600459"/>
                <a:gd name="connsiteY4" fmla="*/ 2227564 h 2271209"/>
                <a:gd name="connsiteX5" fmla="*/ 953 w 600459"/>
                <a:gd name="connsiteY5" fmla="*/ 92535 h 2271209"/>
                <a:gd name="connsiteX6" fmla="*/ 91726 w 600459"/>
                <a:gd name="connsiteY6" fmla="*/ 429 h 2271209"/>
                <a:gd name="connsiteX7" fmla="*/ 506826 w 600459"/>
                <a:gd name="connsiteY7" fmla="*/ 429 h 2271209"/>
                <a:gd name="connsiteX8" fmla="*/ 599504 w 600459"/>
                <a:gd name="connsiteY8" fmla="*/ 94917 h 2271209"/>
                <a:gd name="connsiteX9" fmla="*/ 599504 w 600459"/>
                <a:gd name="connsiteY9" fmla="*/ 1157811 h 227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459" h="2271209">
                  <a:moveTo>
                    <a:pt x="599504" y="1157811"/>
                  </a:moveTo>
                  <a:cubicBezTo>
                    <a:pt x="599504" y="1512141"/>
                    <a:pt x="598838" y="1866472"/>
                    <a:pt x="600457" y="2220706"/>
                  </a:cubicBezTo>
                  <a:cubicBezTo>
                    <a:pt x="600647" y="2260616"/>
                    <a:pt x="591027" y="2271760"/>
                    <a:pt x="550546" y="2271189"/>
                  </a:cubicBezTo>
                  <a:cubicBezTo>
                    <a:pt x="381763" y="2268807"/>
                    <a:pt x="212980" y="2269379"/>
                    <a:pt x="44197" y="2270903"/>
                  </a:cubicBezTo>
                  <a:cubicBezTo>
                    <a:pt x="10764" y="2271189"/>
                    <a:pt x="-94" y="2262235"/>
                    <a:pt x="1" y="2227564"/>
                  </a:cubicBezTo>
                  <a:cubicBezTo>
                    <a:pt x="953" y="1515856"/>
                    <a:pt x="572" y="804243"/>
                    <a:pt x="953" y="92535"/>
                  </a:cubicBezTo>
                  <a:cubicBezTo>
                    <a:pt x="953" y="26527"/>
                    <a:pt x="26766" y="619"/>
                    <a:pt x="91726" y="429"/>
                  </a:cubicBezTo>
                  <a:cubicBezTo>
                    <a:pt x="230125" y="-143"/>
                    <a:pt x="368523" y="-143"/>
                    <a:pt x="506826" y="429"/>
                  </a:cubicBezTo>
                  <a:cubicBezTo>
                    <a:pt x="574644" y="714"/>
                    <a:pt x="599409" y="26241"/>
                    <a:pt x="599504" y="94917"/>
                  </a:cubicBezTo>
                  <a:cubicBezTo>
                    <a:pt x="599600" y="449247"/>
                    <a:pt x="599504" y="803577"/>
                    <a:pt x="599504" y="1157811"/>
                  </a:cubicBezTo>
                  <a:close/>
                </a:path>
              </a:pathLst>
            </a:custGeom>
            <a:grpFill/>
            <a:ln w="9525" cap="flat">
              <a:noFill/>
              <a:prstDash val="solid"/>
              <a:miter/>
            </a:ln>
          </p:spPr>
          <p:txBody>
            <a:bodyPr rtlCol="0" anchor="ctr">
              <a:noAutofit/>
            </a:bodyPr>
            <a:lstStyle/>
            <a:p>
              <a:endParaRPr lang="en-IN" dirty="0"/>
            </a:p>
          </p:txBody>
        </p:sp>
        <p:sp>
          <p:nvSpPr>
            <p:cNvPr id="148" name="Freeform: Shape 185">
              <a:extLst>
                <a:ext uri="{FF2B5EF4-FFF2-40B4-BE49-F238E27FC236}">
                  <a16:creationId xmlns:a16="http://schemas.microsoft.com/office/drawing/2014/main" id="{DFF9B3A5-810B-4547-8468-D2CBCA0828EB}"/>
                </a:ext>
              </a:extLst>
            </p:cNvPr>
            <p:cNvSpPr/>
            <p:nvPr/>
          </p:nvSpPr>
          <p:spPr>
            <a:xfrm>
              <a:off x="5449727" y="2753163"/>
              <a:ext cx="601411" cy="2146800"/>
            </a:xfrm>
            <a:custGeom>
              <a:avLst/>
              <a:gdLst>
                <a:gd name="connsiteX0" fmla="*/ 600361 w 601411"/>
                <a:gd name="connsiteY0" fmla="*/ 1097984 h 2146800"/>
                <a:gd name="connsiteX1" fmla="*/ 601409 w 601411"/>
                <a:gd name="connsiteY1" fmla="*/ 2097061 h 2146800"/>
                <a:gd name="connsiteX2" fmla="*/ 550165 w 601411"/>
                <a:gd name="connsiteY2" fmla="*/ 2146782 h 2146800"/>
                <a:gd name="connsiteX3" fmla="*/ 43816 w 601411"/>
                <a:gd name="connsiteY3" fmla="*/ 2146592 h 2146800"/>
                <a:gd name="connsiteX4" fmla="*/ 1 w 601411"/>
                <a:gd name="connsiteY4" fmla="*/ 2103158 h 2146800"/>
                <a:gd name="connsiteX5" fmla="*/ 858 w 601411"/>
                <a:gd name="connsiteY5" fmla="*/ 95859 h 2146800"/>
                <a:gd name="connsiteX6" fmla="*/ 98870 w 601411"/>
                <a:gd name="connsiteY6" fmla="*/ 228 h 2146800"/>
                <a:gd name="connsiteX7" fmla="*/ 495777 w 601411"/>
                <a:gd name="connsiteY7" fmla="*/ 133 h 2146800"/>
                <a:gd name="connsiteX8" fmla="*/ 600266 w 601411"/>
                <a:gd name="connsiteY8" fmla="*/ 103384 h 2146800"/>
                <a:gd name="connsiteX9" fmla="*/ 600361 w 601411"/>
                <a:gd name="connsiteY9" fmla="*/ 1097984 h 214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411" h="2146800">
                  <a:moveTo>
                    <a:pt x="600361" y="1097984"/>
                  </a:moveTo>
                  <a:cubicBezTo>
                    <a:pt x="600361" y="1430978"/>
                    <a:pt x="599504" y="1764067"/>
                    <a:pt x="601409" y="2097061"/>
                  </a:cubicBezTo>
                  <a:cubicBezTo>
                    <a:pt x="601600" y="2138686"/>
                    <a:pt x="589027" y="2147258"/>
                    <a:pt x="550165" y="2146782"/>
                  </a:cubicBezTo>
                  <a:cubicBezTo>
                    <a:pt x="381382" y="2144782"/>
                    <a:pt x="212599" y="2145068"/>
                    <a:pt x="43816" y="2146592"/>
                  </a:cubicBezTo>
                  <a:cubicBezTo>
                    <a:pt x="10097" y="2146877"/>
                    <a:pt x="-95" y="2137733"/>
                    <a:pt x="1" y="2103158"/>
                  </a:cubicBezTo>
                  <a:cubicBezTo>
                    <a:pt x="1048" y="1434026"/>
                    <a:pt x="667" y="764990"/>
                    <a:pt x="858" y="95859"/>
                  </a:cubicBezTo>
                  <a:cubicBezTo>
                    <a:pt x="858" y="26612"/>
                    <a:pt x="28004" y="418"/>
                    <a:pt x="98870" y="228"/>
                  </a:cubicBezTo>
                  <a:cubicBezTo>
                    <a:pt x="231172" y="-153"/>
                    <a:pt x="363475" y="37"/>
                    <a:pt x="495777" y="133"/>
                  </a:cubicBezTo>
                  <a:cubicBezTo>
                    <a:pt x="575025" y="228"/>
                    <a:pt x="600171" y="24993"/>
                    <a:pt x="600266" y="103384"/>
                  </a:cubicBezTo>
                  <a:cubicBezTo>
                    <a:pt x="600457" y="434949"/>
                    <a:pt x="600361" y="766514"/>
                    <a:pt x="600361" y="1097984"/>
                  </a:cubicBezTo>
                  <a:close/>
                </a:path>
              </a:pathLst>
            </a:custGeom>
            <a:grpFill/>
            <a:ln w="9525" cap="flat">
              <a:noFill/>
              <a:prstDash val="solid"/>
              <a:miter/>
            </a:ln>
          </p:spPr>
          <p:txBody>
            <a:bodyPr rtlCol="0" anchor="ctr">
              <a:noAutofit/>
            </a:bodyPr>
            <a:lstStyle/>
            <a:p>
              <a:endParaRPr lang="en-IN" dirty="0"/>
            </a:p>
          </p:txBody>
        </p:sp>
        <p:sp>
          <p:nvSpPr>
            <p:cNvPr id="149" name="Freeform: Shape 186">
              <a:extLst>
                <a:ext uri="{FF2B5EF4-FFF2-40B4-BE49-F238E27FC236}">
                  <a16:creationId xmlns:a16="http://schemas.microsoft.com/office/drawing/2014/main" id="{EA204A7A-E549-478E-BE00-77DBBDD13F93}"/>
                </a:ext>
              </a:extLst>
            </p:cNvPr>
            <p:cNvSpPr/>
            <p:nvPr/>
          </p:nvSpPr>
          <p:spPr>
            <a:xfrm>
              <a:off x="4633530" y="1557545"/>
              <a:ext cx="3330267" cy="1766869"/>
            </a:xfrm>
            <a:custGeom>
              <a:avLst/>
              <a:gdLst>
                <a:gd name="connsiteX0" fmla="*/ 95 w 3330267"/>
                <a:gd name="connsiteY0" fmla="*/ 1766869 h 1766869"/>
                <a:gd name="connsiteX1" fmla="*/ 0 w 3330267"/>
                <a:gd name="connsiteY1" fmla="*/ 1456164 h 1766869"/>
                <a:gd name="connsiteX2" fmla="*/ 22193 w 3330267"/>
                <a:gd name="connsiteY2" fmla="*/ 1423588 h 1766869"/>
                <a:gd name="connsiteX3" fmla="*/ 1012698 w 3330267"/>
                <a:gd name="connsiteY3" fmla="*/ 560147 h 1766869"/>
                <a:gd name="connsiteX4" fmla="*/ 1145000 w 3330267"/>
                <a:gd name="connsiteY4" fmla="*/ 567195 h 1766869"/>
                <a:gd name="connsiteX5" fmla="*/ 1764221 w 3330267"/>
                <a:gd name="connsiteY5" fmla="*/ 1154221 h 1766869"/>
                <a:gd name="connsiteX6" fmla="*/ 1923288 w 3330267"/>
                <a:gd name="connsiteY6" fmla="*/ 1155745 h 1766869"/>
                <a:gd name="connsiteX7" fmla="*/ 2851595 w 3330267"/>
                <a:gd name="connsiteY7" fmla="*/ 311544 h 1766869"/>
                <a:gd name="connsiteX8" fmla="*/ 2852642 w 3330267"/>
                <a:gd name="connsiteY8" fmla="*/ 245536 h 1766869"/>
                <a:gd name="connsiteX9" fmla="*/ 2668238 w 3330267"/>
                <a:gd name="connsiteY9" fmla="*/ 62180 h 1766869"/>
                <a:gd name="connsiteX10" fmla="*/ 2646617 w 3330267"/>
                <a:gd name="connsiteY10" fmla="*/ 16746 h 1766869"/>
                <a:gd name="connsiteX11" fmla="*/ 2695385 w 3330267"/>
                <a:gd name="connsiteY11" fmla="*/ 172 h 1766869"/>
                <a:gd name="connsiteX12" fmla="*/ 3238405 w 3330267"/>
                <a:gd name="connsiteY12" fmla="*/ 267 h 1766869"/>
                <a:gd name="connsiteX13" fmla="*/ 3329750 w 3330267"/>
                <a:gd name="connsiteY13" fmla="*/ 88183 h 1766869"/>
                <a:gd name="connsiteX14" fmla="*/ 3329845 w 3330267"/>
                <a:gd name="connsiteY14" fmla="*/ 635775 h 1766869"/>
                <a:gd name="connsiteX15" fmla="*/ 3311938 w 3330267"/>
                <a:gd name="connsiteY15" fmla="*/ 683115 h 1766869"/>
                <a:gd name="connsiteX16" fmla="*/ 3266599 w 3330267"/>
                <a:gd name="connsiteY16" fmla="*/ 658635 h 1766869"/>
                <a:gd name="connsiteX17" fmla="*/ 3086481 w 3330267"/>
                <a:gd name="connsiteY17" fmla="*/ 477470 h 1766869"/>
                <a:gd name="connsiteX18" fmla="*/ 3022283 w 3330267"/>
                <a:gd name="connsiteY18" fmla="*/ 476517 h 1766869"/>
                <a:gd name="connsiteX19" fmla="*/ 1936052 w 3330267"/>
                <a:gd name="connsiteY19" fmla="*/ 1472547 h 1766869"/>
                <a:gd name="connsiteX20" fmla="*/ 1887569 w 3330267"/>
                <a:gd name="connsiteY20" fmla="*/ 1513885 h 1766869"/>
                <a:gd name="connsiteX21" fmla="*/ 1776698 w 3330267"/>
                <a:gd name="connsiteY21" fmla="*/ 1496169 h 1766869"/>
                <a:gd name="connsiteX22" fmla="*/ 1335596 w 3330267"/>
                <a:gd name="connsiteY22" fmla="*/ 1079355 h 1766869"/>
                <a:gd name="connsiteX23" fmla="*/ 1143476 w 3330267"/>
                <a:gd name="connsiteY23" fmla="*/ 897332 h 1766869"/>
                <a:gd name="connsiteX24" fmla="*/ 994029 w 3330267"/>
                <a:gd name="connsiteY24" fmla="*/ 894951 h 1766869"/>
                <a:gd name="connsiteX25" fmla="*/ 54959 w 3330267"/>
                <a:gd name="connsiteY25" fmla="*/ 1720197 h 1766869"/>
                <a:gd name="connsiteX26" fmla="*/ 95 w 3330267"/>
                <a:gd name="connsiteY26" fmla="*/ 1766869 h 176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0267" h="1766869">
                  <a:moveTo>
                    <a:pt x="95" y="1766869"/>
                  </a:moveTo>
                  <a:cubicBezTo>
                    <a:pt x="95" y="1655713"/>
                    <a:pt x="191" y="1555890"/>
                    <a:pt x="0" y="1456164"/>
                  </a:cubicBezTo>
                  <a:cubicBezTo>
                    <a:pt x="0" y="1439971"/>
                    <a:pt x="12097" y="1432447"/>
                    <a:pt x="22193" y="1423588"/>
                  </a:cubicBezTo>
                  <a:cubicBezTo>
                    <a:pt x="352235" y="1135647"/>
                    <a:pt x="682276" y="847707"/>
                    <a:pt x="1012698" y="560147"/>
                  </a:cubicBezTo>
                  <a:cubicBezTo>
                    <a:pt x="1058418" y="520332"/>
                    <a:pt x="1098042" y="522809"/>
                    <a:pt x="1145000" y="567195"/>
                  </a:cubicBezTo>
                  <a:cubicBezTo>
                    <a:pt x="1351598" y="762648"/>
                    <a:pt x="1557909" y="958482"/>
                    <a:pt x="1764221" y="1154221"/>
                  </a:cubicBezTo>
                  <a:cubicBezTo>
                    <a:pt x="1826895" y="1213657"/>
                    <a:pt x="1859090" y="1214133"/>
                    <a:pt x="1923288" y="1155745"/>
                  </a:cubicBezTo>
                  <a:cubicBezTo>
                    <a:pt x="2232565" y="874186"/>
                    <a:pt x="2541461" y="592151"/>
                    <a:pt x="2851595" y="311544"/>
                  </a:cubicBezTo>
                  <a:cubicBezTo>
                    <a:pt x="2880265" y="285636"/>
                    <a:pt x="2880646" y="271730"/>
                    <a:pt x="2852642" y="245536"/>
                  </a:cubicBezTo>
                  <a:cubicBezTo>
                    <a:pt x="2789301" y="186481"/>
                    <a:pt x="2729198" y="123807"/>
                    <a:pt x="2668238" y="62180"/>
                  </a:cubicBezTo>
                  <a:cubicBezTo>
                    <a:pt x="2656046" y="49797"/>
                    <a:pt x="2636615" y="37701"/>
                    <a:pt x="2646617" y="16746"/>
                  </a:cubicBezTo>
                  <a:cubicBezTo>
                    <a:pt x="2655951" y="-2685"/>
                    <a:pt x="2677287" y="172"/>
                    <a:pt x="2695385" y="172"/>
                  </a:cubicBezTo>
                  <a:cubicBezTo>
                    <a:pt x="2876360" y="77"/>
                    <a:pt x="3057430" y="-209"/>
                    <a:pt x="3238405" y="267"/>
                  </a:cubicBezTo>
                  <a:cubicBezTo>
                    <a:pt x="3300889" y="458"/>
                    <a:pt x="3329464" y="27128"/>
                    <a:pt x="3329750" y="88183"/>
                  </a:cubicBezTo>
                  <a:cubicBezTo>
                    <a:pt x="3330607" y="270682"/>
                    <a:pt x="3330226" y="453181"/>
                    <a:pt x="3329845" y="635775"/>
                  </a:cubicBezTo>
                  <a:cubicBezTo>
                    <a:pt x="3329845" y="653206"/>
                    <a:pt x="3333560" y="675780"/>
                    <a:pt x="3311938" y="683115"/>
                  </a:cubicBezTo>
                  <a:cubicBezTo>
                    <a:pt x="3291269" y="690068"/>
                    <a:pt x="3279267" y="671208"/>
                    <a:pt x="3266599" y="658635"/>
                  </a:cubicBezTo>
                  <a:cubicBezTo>
                    <a:pt x="3206210" y="598628"/>
                    <a:pt x="3144584" y="539668"/>
                    <a:pt x="3086481" y="477470"/>
                  </a:cubicBezTo>
                  <a:cubicBezTo>
                    <a:pt x="3061811" y="451086"/>
                    <a:pt x="3048095" y="452800"/>
                    <a:pt x="3022283" y="476517"/>
                  </a:cubicBezTo>
                  <a:cubicBezTo>
                    <a:pt x="2660904" y="809226"/>
                    <a:pt x="2298383" y="1140791"/>
                    <a:pt x="1936052" y="1472547"/>
                  </a:cubicBezTo>
                  <a:cubicBezTo>
                    <a:pt x="1920335" y="1486930"/>
                    <a:pt x="1905095" y="1502265"/>
                    <a:pt x="1887569" y="1513885"/>
                  </a:cubicBezTo>
                  <a:cubicBezTo>
                    <a:pt x="1851184" y="1537888"/>
                    <a:pt x="1814417" y="1531792"/>
                    <a:pt x="1776698" y="1496169"/>
                  </a:cubicBezTo>
                  <a:cubicBezTo>
                    <a:pt x="1629442" y="1357389"/>
                    <a:pt x="1482566" y="1218324"/>
                    <a:pt x="1335596" y="1079355"/>
                  </a:cubicBezTo>
                  <a:cubicBezTo>
                    <a:pt x="1271492" y="1018776"/>
                    <a:pt x="1207484" y="958006"/>
                    <a:pt x="1143476" y="897332"/>
                  </a:cubicBezTo>
                  <a:cubicBezTo>
                    <a:pt x="1086993" y="843897"/>
                    <a:pt x="1053179" y="843039"/>
                    <a:pt x="994029" y="894951"/>
                  </a:cubicBezTo>
                  <a:cubicBezTo>
                    <a:pt x="680942" y="1169937"/>
                    <a:pt x="367951" y="1445115"/>
                    <a:pt x="54959" y="1720197"/>
                  </a:cubicBezTo>
                  <a:cubicBezTo>
                    <a:pt x="40100" y="1732865"/>
                    <a:pt x="25051" y="1745533"/>
                    <a:pt x="95" y="1766869"/>
                  </a:cubicBezTo>
                  <a:close/>
                </a:path>
              </a:pathLst>
            </a:custGeom>
            <a:grpFill/>
            <a:ln w="9525" cap="flat">
              <a:noFill/>
              <a:prstDash val="solid"/>
              <a:miter/>
            </a:ln>
          </p:spPr>
          <p:txBody>
            <a:bodyPr rtlCol="0" anchor="ctr">
              <a:noAutofit/>
            </a:bodyPr>
            <a:lstStyle/>
            <a:p>
              <a:endParaRPr lang="en-IN" dirty="0"/>
            </a:p>
          </p:txBody>
        </p:sp>
        <p:sp>
          <p:nvSpPr>
            <p:cNvPr id="150" name="Freeform: Shape 187">
              <a:extLst>
                <a:ext uri="{FF2B5EF4-FFF2-40B4-BE49-F238E27FC236}">
                  <a16:creationId xmlns:a16="http://schemas.microsoft.com/office/drawing/2014/main" id="{79FB9885-317E-4C54-9D2F-38B6280EF4CA}"/>
                </a:ext>
              </a:extLst>
            </p:cNvPr>
            <p:cNvSpPr/>
            <p:nvPr/>
          </p:nvSpPr>
          <p:spPr>
            <a:xfrm>
              <a:off x="6269066" y="3278028"/>
              <a:ext cx="599983" cy="1621733"/>
            </a:xfrm>
            <a:custGeom>
              <a:avLst/>
              <a:gdLst>
                <a:gd name="connsiteX0" fmla="*/ 860 w 599983"/>
                <a:gd name="connsiteY0" fmla="*/ 831247 h 1621733"/>
                <a:gd name="connsiteX1" fmla="*/ 860 w 599983"/>
                <a:gd name="connsiteY1" fmla="*/ 97155 h 1621733"/>
                <a:gd name="connsiteX2" fmla="*/ 95348 w 599983"/>
                <a:gd name="connsiteY2" fmla="*/ 286 h 1621733"/>
                <a:gd name="connsiteX3" fmla="*/ 505685 w 599983"/>
                <a:gd name="connsiteY3" fmla="*/ 286 h 1621733"/>
                <a:gd name="connsiteX4" fmla="*/ 599220 w 599983"/>
                <a:gd name="connsiteY4" fmla="*/ 94107 h 1621733"/>
                <a:gd name="connsiteX5" fmla="*/ 599983 w 599983"/>
                <a:gd name="connsiteY5" fmla="*/ 1580483 h 1621733"/>
                <a:gd name="connsiteX6" fmla="*/ 558549 w 599983"/>
                <a:gd name="connsiteY6" fmla="*/ 1621536 h 1621733"/>
                <a:gd name="connsiteX7" fmla="*/ 43341 w 599983"/>
                <a:gd name="connsiteY7" fmla="*/ 1621727 h 1621733"/>
                <a:gd name="connsiteX8" fmla="*/ 3 w 599983"/>
                <a:gd name="connsiteY8" fmla="*/ 1578959 h 1621733"/>
                <a:gd name="connsiteX9" fmla="*/ 860 w 599983"/>
                <a:gd name="connsiteY9" fmla="*/ 831247 h 162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983" h="1621733">
                  <a:moveTo>
                    <a:pt x="860" y="831247"/>
                  </a:moveTo>
                  <a:cubicBezTo>
                    <a:pt x="860" y="586550"/>
                    <a:pt x="765" y="341852"/>
                    <a:pt x="860" y="97155"/>
                  </a:cubicBezTo>
                  <a:cubicBezTo>
                    <a:pt x="860" y="24956"/>
                    <a:pt x="24482" y="476"/>
                    <a:pt x="95348" y="286"/>
                  </a:cubicBezTo>
                  <a:cubicBezTo>
                    <a:pt x="232127" y="-95"/>
                    <a:pt x="368906" y="-95"/>
                    <a:pt x="505685" y="286"/>
                  </a:cubicBezTo>
                  <a:cubicBezTo>
                    <a:pt x="573598" y="476"/>
                    <a:pt x="599125" y="25622"/>
                    <a:pt x="599220" y="94107"/>
                  </a:cubicBezTo>
                  <a:cubicBezTo>
                    <a:pt x="599506" y="589598"/>
                    <a:pt x="599125" y="1085088"/>
                    <a:pt x="599983" y="1580483"/>
                  </a:cubicBezTo>
                  <a:cubicBezTo>
                    <a:pt x="600078" y="1612487"/>
                    <a:pt x="590076" y="1621822"/>
                    <a:pt x="558549" y="1621536"/>
                  </a:cubicBezTo>
                  <a:cubicBezTo>
                    <a:pt x="386813" y="1620203"/>
                    <a:pt x="215077" y="1620012"/>
                    <a:pt x="43341" y="1621727"/>
                  </a:cubicBezTo>
                  <a:cubicBezTo>
                    <a:pt x="9718" y="1622012"/>
                    <a:pt x="-188" y="1613630"/>
                    <a:pt x="3" y="1578959"/>
                  </a:cubicBezTo>
                  <a:cubicBezTo>
                    <a:pt x="1527" y="1329785"/>
                    <a:pt x="860" y="1080516"/>
                    <a:pt x="860" y="831247"/>
                  </a:cubicBezTo>
                  <a:close/>
                </a:path>
              </a:pathLst>
            </a:custGeom>
            <a:grpFill/>
            <a:ln w="9525" cap="flat">
              <a:noFill/>
              <a:prstDash val="solid"/>
              <a:miter/>
            </a:ln>
          </p:spPr>
          <p:txBody>
            <a:bodyPr rtlCol="0" anchor="ctr">
              <a:noAutofit/>
            </a:bodyPr>
            <a:lstStyle/>
            <a:p>
              <a:endParaRPr lang="en-IN" dirty="0"/>
            </a:p>
          </p:txBody>
        </p:sp>
        <p:sp>
          <p:nvSpPr>
            <p:cNvPr id="151" name="Freeform: Shape 188">
              <a:extLst>
                <a:ext uri="{FF2B5EF4-FFF2-40B4-BE49-F238E27FC236}">
                  <a16:creationId xmlns:a16="http://schemas.microsoft.com/office/drawing/2014/main" id="{EFFE7A30-475B-4457-AF7D-27DB75526D7D}"/>
                </a:ext>
              </a:extLst>
            </p:cNvPr>
            <p:cNvSpPr/>
            <p:nvPr/>
          </p:nvSpPr>
          <p:spPr>
            <a:xfrm>
              <a:off x="4634476" y="3501138"/>
              <a:ext cx="598367" cy="1399293"/>
            </a:xfrm>
            <a:custGeom>
              <a:avLst/>
              <a:gdLst>
                <a:gd name="connsiteX0" fmla="*/ 673 w 598367"/>
                <a:gd name="connsiteY0" fmla="*/ 721675 h 1399293"/>
                <a:gd name="connsiteX1" fmla="*/ 769 w 598367"/>
                <a:gd name="connsiteY1" fmla="*/ 96739 h 1399293"/>
                <a:gd name="connsiteX2" fmla="*/ 96495 w 598367"/>
                <a:gd name="connsiteY2" fmla="*/ 251 h 1399293"/>
                <a:gd name="connsiteX3" fmla="*/ 502546 w 598367"/>
                <a:gd name="connsiteY3" fmla="*/ 251 h 1399293"/>
                <a:gd name="connsiteX4" fmla="*/ 597415 w 598367"/>
                <a:gd name="connsiteY4" fmla="*/ 93025 h 1399293"/>
                <a:gd name="connsiteX5" fmla="*/ 598367 w 598367"/>
                <a:gd name="connsiteY5" fmla="*/ 1356707 h 1399293"/>
                <a:gd name="connsiteX6" fmla="*/ 553981 w 598367"/>
                <a:gd name="connsiteY6" fmla="*/ 1399188 h 1399293"/>
                <a:gd name="connsiteX7" fmla="*/ 43060 w 598367"/>
                <a:gd name="connsiteY7" fmla="*/ 1399283 h 1399293"/>
                <a:gd name="connsiteX8" fmla="*/ 7 w 598367"/>
                <a:gd name="connsiteY8" fmla="*/ 1355754 h 1399293"/>
                <a:gd name="connsiteX9" fmla="*/ 673 w 598367"/>
                <a:gd name="connsiteY9" fmla="*/ 721675 h 13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367" h="1399293">
                  <a:moveTo>
                    <a:pt x="673" y="721675"/>
                  </a:moveTo>
                  <a:cubicBezTo>
                    <a:pt x="673" y="513363"/>
                    <a:pt x="578" y="305051"/>
                    <a:pt x="769" y="96739"/>
                  </a:cubicBezTo>
                  <a:cubicBezTo>
                    <a:pt x="864" y="25683"/>
                    <a:pt x="25724" y="442"/>
                    <a:pt x="96495" y="251"/>
                  </a:cubicBezTo>
                  <a:cubicBezTo>
                    <a:pt x="231845" y="-34"/>
                    <a:pt x="367195" y="-130"/>
                    <a:pt x="502546" y="251"/>
                  </a:cubicBezTo>
                  <a:cubicBezTo>
                    <a:pt x="571126" y="442"/>
                    <a:pt x="597319" y="25683"/>
                    <a:pt x="597415" y="93025"/>
                  </a:cubicBezTo>
                  <a:cubicBezTo>
                    <a:pt x="597700" y="514220"/>
                    <a:pt x="597129" y="935416"/>
                    <a:pt x="598367" y="1356707"/>
                  </a:cubicBezTo>
                  <a:cubicBezTo>
                    <a:pt x="598462" y="1392235"/>
                    <a:pt x="586747" y="1399474"/>
                    <a:pt x="553981" y="1399188"/>
                  </a:cubicBezTo>
                  <a:cubicBezTo>
                    <a:pt x="383674" y="1397759"/>
                    <a:pt x="213367" y="1397569"/>
                    <a:pt x="43060" y="1399283"/>
                  </a:cubicBezTo>
                  <a:cubicBezTo>
                    <a:pt x="8674" y="1399664"/>
                    <a:pt x="-279" y="1389663"/>
                    <a:pt x="7" y="1355754"/>
                  </a:cubicBezTo>
                  <a:cubicBezTo>
                    <a:pt x="1435" y="1144490"/>
                    <a:pt x="673" y="933035"/>
                    <a:pt x="673" y="721675"/>
                  </a:cubicBezTo>
                  <a:close/>
                </a:path>
              </a:pathLst>
            </a:custGeom>
            <a:grpFill/>
            <a:ln w="9525" cap="flat">
              <a:noFill/>
              <a:prstDash val="solid"/>
              <a:miter/>
            </a:ln>
          </p:spPr>
          <p:txBody>
            <a:bodyPr rtlCol="0" anchor="ctr">
              <a:noAutofit/>
            </a:bodyPr>
            <a:lstStyle/>
            <a:p>
              <a:endParaRPr lang="en-IN" dirty="0"/>
            </a:p>
          </p:txBody>
        </p:sp>
      </p:grpSp>
      <p:grpSp>
        <p:nvGrpSpPr>
          <p:cNvPr id="152" name="Graphic 189">
            <a:extLst>
              <a:ext uri="{FF2B5EF4-FFF2-40B4-BE49-F238E27FC236}">
                <a16:creationId xmlns:a16="http://schemas.microsoft.com/office/drawing/2014/main" id="{F6E2F0D3-2BBE-4827-9278-9273C09BBF22}"/>
              </a:ext>
            </a:extLst>
          </p:cNvPr>
          <p:cNvGrpSpPr/>
          <p:nvPr/>
        </p:nvGrpSpPr>
        <p:grpSpPr>
          <a:xfrm>
            <a:off x="2575435" y="1959266"/>
            <a:ext cx="446058" cy="478762"/>
            <a:chOff x="2306706" y="1345044"/>
            <a:chExt cx="1449786" cy="1556080"/>
          </a:xfrm>
          <a:solidFill>
            <a:srgbClr val="7F7F7F"/>
          </a:solidFill>
        </p:grpSpPr>
        <p:sp>
          <p:nvSpPr>
            <p:cNvPr id="153" name="Freeform: Shape 191">
              <a:extLst>
                <a:ext uri="{FF2B5EF4-FFF2-40B4-BE49-F238E27FC236}">
                  <a16:creationId xmlns:a16="http://schemas.microsoft.com/office/drawing/2014/main" id="{D791F538-7046-46B8-8048-0AD9822B44E2}"/>
                </a:ext>
              </a:extLst>
            </p:cNvPr>
            <p:cNvSpPr/>
            <p:nvPr/>
          </p:nvSpPr>
          <p:spPr>
            <a:xfrm>
              <a:off x="2688521" y="1687899"/>
              <a:ext cx="686458" cy="1213225"/>
            </a:xfrm>
            <a:custGeom>
              <a:avLst/>
              <a:gdLst>
                <a:gd name="connsiteX0" fmla="*/ 188336 w 686458"/>
                <a:gd name="connsiteY0" fmla="*/ 1213226 h 1213225"/>
                <a:gd name="connsiteX1" fmla="*/ 146426 w 686458"/>
                <a:gd name="connsiteY1" fmla="*/ 1187604 h 1213225"/>
                <a:gd name="connsiteX2" fmla="*/ 130519 w 686458"/>
                <a:gd name="connsiteY2" fmla="*/ 1133692 h 1213225"/>
                <a:gd name="connsiteX3" fmla="*/ 140997 w 686458"/>
                <a:gd name="connsiteY3" fmla="*/ 1000533 h 1213225"/>
                <a:gd name="connsiteX4" fmla="*/ 164428 w 686458"/>
                <a:gd name="connsiteY4" fmla="*/ 716116 h 1213225"/>
                <a:gd name="connsiteX5" fmla="*/ 176906 w 686458"/>
                <a:gd name="connsiteY5" fmla="*/ 162333 h 1213225"/>
                <a:gd name="connsiteX6" fmla="*/ 172239 w 686458"/>
                <a:gd name="connsiteY6" fmla="*/ 147474 h 1213225"/>
                <a:gd name="connsiteX7" fmla="*/ 159570 w 686458"/>
                <a:gd name="connsiteY7" fmla="*/ 162237 h 1213225"/>
                <a:gd name="connsiteX8" fmla="*/ 133758 w 686458"/>
                <a:gd name="connsiteY8" fmla="*/ 394552 h 1213225"/>
                <a:gd name="connsiteX9" fmla="*/ 118041 w 686458"/>
                <a:gd name="connsiteY9" fmla="*/ 536379 h 1213225"/>
                <a:gd name="connsiteX10" fmla="*/ 53462 w 686458"/>
                <a:gd name="connsiteY10" fmla="*/ 590958 h 1213225"/>
                <a:gd name="connsiteX11" fmla="*/ 217 w 686458"/>
                <a:gd name="connsiteY11" fmla="*/ 527140 h 1213225"/>
                <a:gd name="connsiteX12" fmla="*/ 16505 w 686458"/>
                <a:gd name="connsiteY12" fmla="*/ 374740 h 1213225"/>
                <a:gd name="connsiteX13" fmla="*/ 45366 w 686458"/>
                <a:gd name="connsiteY13" fmla="*/ 113755 h 1213225"/>
                <a:gd name="connsiteX14" fmla="*/ 99087 w 686458"/>
                <a:gd name="connsiteY14" fmla="*/ 45366 h 1213225"/>
                <a:gd name="connsiteX15" fmla="*/ 298635 w 686458"/>
                <a:gd name="connsiteY15" fmla="*/ 1551 h 1213225"/>
                <a:gd name="connsiteX16" fmla="*/ 334164 w 686458"/>
                <a:gd name="connsiteY16" fmla="*/ 38222 h 1213225"/>
                <a:gd name="connsiteX17" fmla="*/ 320448 w 686458"/>
                <a:gd name="connsiteY17" fmla="*/ 148140 h 1213225"/>
                <a:gd name="connsiteX18" fmla="*/ 297207 w 686458"/>
                <a:gd name="connsiteY18" fmla="*/ 330258 h 1213225"/>
                <a:gd name="connsiteX19" fmla="*/ 299016 w 686458"/>
                <a:gd name="connsiteY19" fmla="*/ 346356 h 1213225"/>
                <a:gd name="connsiteX20" fmla="*/ 342069 w 686458"/>
                <a:gd name="connsiteY20" fmla="*/ 421222 h 1213225"/>
                <a:gd name="connsiteX21" fmla="*/ 362548 w 686458"/>
                <a:gd name="connsiteY21" fmla="*/ 389504 h 1213225"/>
                <a:gd name="connsiteX22" fmla="*/ 384075 w 686458"/>
                <a:gd name="connsiteY22" fmla="*/ 284538 h 1213225"/>
                <a:gd name="connsiteX23" fmla="*/ 352547 w 686458"/>
                <a:gd name="connsiteY23" fmla="*/ 48414 h 1213225"/>
                <a:gd name="connsiteX24" fmla="*/ 362834 w 686458"/>
                <a:gd name="connsiteY24" fmla="*/ 5456 h 1213225"/>
                <a:gd name="connsiteX25" fmla="*/ 376931 w 686458"/>
                <a:gd name="connsiteY25" fmla="*/ 408 h 1213225"/>
                <a:gd name="connsiteX26" fmla="*/ 558096 w 686458"/>
                <a:gd name="connsiteY26" fmla="*/ 36222 h 1213225"/>
                <a:gd name="connsiteX27" fmla="*/ 606579 w 686458"/>
                <a:gd name="connsiteY27" fmla="*/ 53176 h 1213225"/>
                <a:gd name="connsiteX28" fmla="*/ 640011 w 686458"/>
                <a:gd name="connsiteY28" fmla="*/ 105945 h 1213225"/>
                <a:gd name="connsiteX29" fmla="*/ 677540 w 686458"/>
                <a:gd name="connsiteY29" fmla="*/ 445320 h 1213225"/>
                <a:gd name="connsiteX30" fmla="*/ 686017 w 686458"/>
                <a:gd name="connsiteY30" fmla="*/ 519234 h 1213225"/>
                <a:gd name="connsiteX31" fmla="*/ 622390 w 686458"/>
                <a:gd name="connsiteY31" fmla="*/ 590577 h 1213225"/>
                <a:gd name="connsiteX32" fmla="*/ 568384 w 686458"/>
                <a:gd name="connsiteY32" fmla="*/ 536094 h 1213225"/>
                <a:gd name="connsiteX33" fmla="*/ 531331 w 686458"/>
                <a:gd name="connsiteY33" fmla="*/ 201195 h 1213225"/>
                <a:gd name="connsiteX34" fmla="*/ 526283 w 686458"/>
                <a:gd name="connsiteY34" fmla="*/ 157475 h 1213225"/>
                <a:gd name="connsiteX35" fmla="*/ 514186 w 686458"/>
                <a:gd name="connsiteY35" fmla="*/ 146997 h 1213225"/>
                <a:gd name="connsiteX36" fmla="*/ 509424 w 686458"/>
                <a:gd name="connsiteY36" fmla="*/ 157380 h 1213225"/>
                <a:gd name="connsiteX37" fmla="*/ 511138 w 686458"/>
                <a:gd name="connsiteY37" fmla="*/ 562859 h 1213225"/>
                <a:gd name="connsiteX38" fmla="*/ 536379 w 686458"/>
                <a:gd name="connsiteY38" fmla="*/ 888233 h 1213225"/>
                <a:gd name="connsiteX39" fmla="*/ 555334 w 686458"/>
                <a:gd name="connsiteY39" fmla="*/ 1125786 h 1213225"/>
                <a:gd name="connsiteX40" fmla="*/ 497994 w 686458"/>
                <a:gd name="connsiteY40" fmla="*/ 1212940 h 1213225"/>
                <a:gd name="connsiteX41" fmla="*/ 470657 w 686458"/>
                <a:gd name="connsiteY41" fmla="*/ 1212940 h 1213225"/>
                <a:gd name="connsiteX42" fmla="*/ 412554 w 686458"/>
                <a:gd name="connsiteY42" fmla="*/ 1125691 h 1213225"/>
                <a:gd name="connsiteX43" fmla="*/ 408840 w 686458"/>
                <a:gd name="connsiteY43" fmla="*/ 1075780 h 1213225"/>
                <a:gd name="connsiteX44" fmla="*/ 382455 w 686458"/>
                <a:gd name="connsiteY44" fmla="*/ 749073 h 1213225"/>
                <a:gd name="connsiteX45" fmla="*/ 373121 w 686458"/>
                <a:gd name="connsiteY45" fmla="*/ 629534 h 1213225"/>
                <a:gd name="connsiteX46" fmla="*/ 360167 w 686458"/>
                <a:gd name="connsiteY46" fmla="*/ 620676 h 1213225"/>
                <a:gd name="connsiteX47" fmla="*/ 325782 w 686458"/>
                <a:gd name="connsiteY47" fmla="*/ 620676 h 1213225"/>
                <a:gd name="connsiteX48" fmla="*/ 312923 w 686458"/>
                <a:gd name="connsiteY48" fmla="*/ 629534 h 1213225"/>
                <a:gd name="connsiteX49" fmla="*/ 300636 w 686458"/>
                <a:gd name="connsiteY49" fmla="*/ 785363 h 1213225"/>
                <a:gd name="connsiteX50" fmla="*/ 272442 w 686458"/>
                <a:gd name="connsiteY50" fmla="*/ 1140836 h 1213225"/>
                <a:gd name="connsiteX51" fmla="*/ 235580 w 686458"/>
                <a:gd name="connsiteY51" fmla="*/ 1203320 h 1213225"/>
                <a:gd name="connsiteX52" fmla="*/ 215292 w 686458"/>
                <a:gd name="connsiteY52" fmla="*/ 1212845 h 1213225"/>
                <a:gd name="connsiteX53" fmla="*/ 188336 w 686458"/>
                <a:gd name="connsiteY53" fmla="*/ 1213226 h 12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86458" h="1213225">
                  <a:moveTo>
                    <a:pt x="188336" y="1213226"/>
                  </a:moveTo>
                  <a:cubicBezTo>
                    <a:pt x="172810" y="1207225"/>
                    <a:pt x="157284" y="1201320"/>
                    <a:pt x="146426" y="1187604"/>
                  </a:cubicBezTo>
                  <a:cubicBezTo>
                    <a:pt x="133853" y="1171697"/>
                    <a:pt x="128900" y="1153695"/>
                    <a:pt x="130519" y="1133692"/>
                  </a:cubicBezTo>
                  <a:cubicBezTo>
                    <a:pt x="134043" y="1089306"/>
                    <a:pt x="137472" y="1044919"/>
                    <a:pt x="140997" y="1000533"/>
                  </a:cubicBezTo>
                  <a:cubicBezTo>
                    <a:pt x="148617" y="905664"/>
                    <a:pt x="154522" y="810699"/>
                    <a:pt x="164428" y="716116"/>
                  </a:cubicBezTo>
                  <a:cubicBezTo>
                    <a:pt x="183764" y="531807"/>
                    <a:pt x="175001" y="346927"/>
                    <a:pt x="176906" y="162333"/>
                  </a:cubicBezTo>
                  <a:cubicBezTo>
                    <a:pt x="177001" y="157380"/>
                    <a:pt x="181478" y="148617"/>
                    <a:pt x="172239" y="147474"/>
                  </a:cubicBezTo>
                  <a:cubicBezTo>
                    <a:pt x="162523" y="146235"/>
                    <a:pt x="160428" y="153951"/>
                    <a:pt x="159570" y="162237"/>
                  </a:cubicBezTo>
                  <a:cubicBezTo>
                    <a:pt x="151093" y="239676"/>
                    <a:pt x="142425" y="317114"/>
                    <a:pt x="133758" y="394552"/>
                  </a:cubicBezTo>
                  <a:cubicBezTo>
                    <a:pt x="128519" y="441796"/>
                    <a:pt x="123661" y="489135"/>
                    <a:pt x="118041" y="536379"/>
                  </a:cubicBezTo>
                  <a:cubicBezTo>
                    <a:pt x="113946" y="571241"/>
                    <a:pt x="86895" y="593625"/>
                    <a:pt x="53462" y="590958"/>
                  </a:cubicBezTo>
                  <a:cubicBezTo>
                    <a:pt x="21363" y="588481"/>
                    <a:pt x="-2545" y="561716"/>
                    <a:pt x="217" y="527140"/>
                  </a:cubicBezTo>
                  <a:cubicBezTo>
                    <a:pt x="4408" y="476277"/>
                    <a:pt x="10885" y="425508"/>
                    <a:pt x="16505" y="374740"/>
                  </a:cubicBezTo>
                  <a:cubicBezTo>
                    <a:pt x="26125" y="287777"/>
                    <a:pt x="36222" y="200814"/>
                    <a:pt x="45366" y="113755"/>
                  </a:cubicBezTo>
                  <a:cubicBezTo>
                    <a:pt x="49461" y="75274"/>
                    <a:pt x="62701" y="57081"/>
                    <a:pt x="99087" y="45366"/>
                  </a:cubicBezTo>
                  <a:cubicBezTo>
                    <a:pt x="164238" y="24411"/>
                    <a:pt x="230436" y="8123"/>
                    <a:pt x="298635" y="1551"/>
                  </a:cubicBezTo>
                  <a:cubicBezTo>
                    <a:pt x="321781" y="-640"/>
                    <a:pt x="336640" y="14505"/>
                    <a:pt x="334164" y="38222"/>
                  </a:cubicBezTo>
                  <a:cubicBezTo>
                    <a:pt x="330258" y="74893"/>
                    <a:pt x="325115" y="111469"/>
                    <a:pt x="320448" y="148140"/>
                  </a:cubicBezTo>
                  <a:cubicBezTo>
                    <a:pt x="312732" y="208815"/>
                    <a:pt x="305017" y="269584"/>
                    <a:pt x="297207" y="330258"/>
                  </a:cubicBezTo>
                  <a:cubicBezTo>
                    <a:pt x="296540" y="335783"/>
                    <a:pt x="295969" y="341022"/>
                    <a:pt x="299016" y="346356"/>
                  </a:cubicBezTo>
                  <a:cubicBezTo>
                    <a:pt x="313304" y="370740"/>
                    <a:pt x="327210" y="395409"/>
                    <a:pt x="342069" y="421222"/>
                  </a:cubicBezTo>
                  <a:cubicBezTo>
                    <a:pt x="351975" y="411792"/>
                    <a:pt x="355119" y="399124"/>
                    <a:pt x="362548" y="389504"/>
                  </a:cubicBezTo>
                  <a:cubicBezTo>
                    <a:pt x="387027" y="357881"/>
                    <a:pt x="390742" y="324067"/>
                    <a:pt x="384075" y="284538"/>
                  </a:cubicBezTo>
                  <a:cubicBezTo>
                    <a:pt x="370835" y="206338"/>
                    <a:pt x="363405" y="127090"/>
                    <a:pt x="352547" y="48414"/>
                  </a:cubicBezTo>
                  <a:cubicBezTo>
                    <a:pt x="350261" y="31935"/>
                    <a:pt x="355976" y="19077"/>
                    <a:pt x="362834" y="5456"/>
                  </a:cubicBezTo>
                  <a:cubicBezTo>
                    <a:pt x="366358" y="-1497"/>
                    <a:pt x="371406" y="27"/>
                    <a:pt x="376931" y="408"/>
                  </a:cubicBezTo>
                  <a:cubicBezTo>
                    <a:pt x="438844" y="4503"/>
                    <a:pt x="498851" y="18410"/>
                    <a:pt x="558096" y="36222"/>
                  </a:cubicBezTo>
                  <a:cubicBezTo>
                    <a:pt x="574479" y="41175"/>
                    <a:pt x="591244" y="45175"/>
                    <a:pt x="606579" y="53176"/>
                  </a:cubicBezTo>
                  <a:cubicBezTo>
                    <a:pt x="628010" y="64416"/>
                    <a:pt x="637440" y="83370"/>
                    <a:pt x="640011" y="105945"/>
                  </a:cubicBezTo>
                  <a:cubicBezTo>
                    <a:pt x="652775" y="219102"/>
                    <a:pt x="664967" y="332259"/>
                    <a:pt x="677540" y="445320"/>
                  </a:cubicBezTo>
                  <a:cubicBezTo>
                    <a:pt x="680302" y="469990"/>
                    <a:pt x="683541" y="494565"/>
                    <a:pt x="686017" y="519234"/>
                  </a:cubicBezTo>
                  <a:cubicBezTo>
                    <a:pt x="690303" y="562859"/>
                    <a:pt x="662967" y="593434"/>
                    <a:pt x="622390" y="590577"/>
                  </a:cubicBezTo>
                  <a:cubicBezTo>
                    <a:pt x="594196" y="588672"/>
                    <a:pt x="571908" y="566764"/>
                    <a:pt x="568384" y="536094"/>
                  </a:cubicBezTo>
                  <a:cubicBezTo>
                    <a:pt x="555811" y="424461"/>
                    <a:pt x="543619" y="312828"/>
                    <a:pt x="531331" y="201195"/>
                  </a:cubicBezTo>
                  <a:cubicBezTo>
                    <a:pt x="529712" y="186621"/>
                    <a:pt x="527426" y="172048"/>
                    <a:pt x="526283" y="157475"/>
                  </a:cubicBezTo>
                  <a:cubicBezTo>
                    <a:pt x="525616" y="149283"/>
                    <a:pt x="520473" y="146997"/>
                    <a:pt x="514186" y="146997"/>
                  </a:cubicBezTo>
                  <a:cubicBezTo>
                    <a:pt x="506757" y="146997"/>
                    <a:pt x="509424" y="153665"/>
                    <a:pt x="509424" y="157380"/>
                  </a:cubicBezTo>
                  <a:cubicBezTo>
                    <a:pt x="509519" y="292539"/>
                    <a:pt x="506566" y="427794"/>
                    <a:pt x="511138" y="562859"/>
                  </a:cubicBezTo>
                  <a:cubicBezTo>
                    <a:pt x="514853" y="671444"/>
                    <a:pt x="527617" y="779743"/>
                    <a:pt x="536379" y="888233"/>
                  </a:cubicBezTo>
                  <a:cubicBezTo>
                    <a:pt x="542761" y="967386"/>
                    <a:pt x="549524" y="1046634"/>
                    <a:pt x="555334" y="1125786"/>
                  </a:cubicBezTo>
                  <a:cubicBezTo>
                    <a:pt x="558859" y="1173697"/>
                    <a:pt x="544761" y="1194081"/>
                    <a:pt x="497994" y="1212940"/>
                  </a:cubicBezTo>
                  <a:cubicBezTo>
                    <a:pt x="488850" y="1212940"/>
                    <a:pt x="479801" y="1212940"/>
                    <a:pt x="470657" y="1212940"/>
                  </a:cubicBezTo>
                  <a:cubicBezTo>
                    <a:pt x="428937" y="1198748"/>
                    <a:pt x="412269" y="1168173"/>
                    <a:pt x="412554" y="1125691"/>
                  </a:cubicBezTo>
                  <a:cubicBezTo>
                    <a:pt x="412650" y="1109022"/>
                    <a:pt x="410173" y="1092449"/>
                    <a:pt x="408840" y="1075780"/>
                  </a:cubicBezTo>
                  <a:cubicBezTo>
                    <a:pt x="400077" y="966909"/>
                    <a:pt x="391219" y="857943"/>
                    <a:pt x="382455" y="749073"/>
                  </a:cubicBezTo>
                  <a:cubicBezTo>
                    <a:pt x="379217" y="709258"/>
                    <a:pt x="375883" y="669444"/>
                    <a:pt x="373121" y="629534"/>
                  </a:cubicBezTo>
                  <a:cubicBezTo>
                    <a:pt x="372454" y="619723"/>
                    <a:pt x="369406" y="617532"/>
                    <a:pt x="360167" y="620676"/>
                  </a:cubicBezTo>
                  <a:cubicBezTo>
                    <a:pt x="348927" y="624581"/>
                    <a:pt x="337021" y="624581"/>
                    <a:pt x="325782" y="620676"/>
                  </a:cubicBezTo>
                  <a:cubicBezTo>
                    <a:pt x="316447" y="617437"/>
                    <a:pt x="313590" y="619818"/>
                    <a:pt x="312923" y="629534"/>
                  </a:cubicBezTo>
                  <a:cubicBezTo>
                    <a:pt x="309208" y="681540"/>
                    <a:pt x="304827" y="733452"/>
                    <a:pt x="300636" y="785363"/>
                  </a:cubicBezTo>
                  <a:cubicBezTo>
                    <a:pt x="291206" y="903854"/>
                    <a:pt x="281776" y="1022345"/>
                    <a:pt x="272442" y="1140836"/>
                  </a:cubicBezTo>
                  <a:cubicBezTo>
                    <a:pt x="270346" y="1167696"/>
                    <a:pt x="259678" y="1189509"/>
                    <a:pt x="235580" y="1203320"/>
                  </a:cubicBezTo>
                  <a:cubicBezTo>
                    <a:pt x="229103" y="1207035"/>
                    <a:pt x="222054" y="1209702"/>
                    <a:pt x="215292" y="1212845"/>
                  </a:cubicBezTo>
                  <a:cubicBezTo>
                    <a:pt x="206529" y="1213226"/>
                    <a:pt x="197480" y="1213226"/>
                    <a:pt x="188336" y="1213226"/>
                  </a:cubicBezTo>
                  <a:close/>
                </a:path>
              </a:pathLst>
            </a:custGeom>
            <a:grpFill/>
            <a:ln w="9525" cap="flat">
              <a:noFill/>
              <a:prstDash val="solid"/>
              <a:miter/>
            </a:ln>
          </p:spPr>
          <p:txBody>
            <a:bodyPr rtlCol="0" anchor="ctr">
              <a:noAutofit/>
            </a:bodyPr>
            <a:lstStyle/>
            <a:p>
              <a:endParaRPr lang="en-IN" dirty="0"/>
            </a:p>
          </p:txBody>
        </p:sp>
        <p:sp>
          <p:nvSpPr>
            <p:cNvPr id="154" name="Freeform: Shape 192">
              <a:extLst>
                <a:ext uri="{FF2B5EF4-FFF2-40B4-BE49-F238E27FC236}">
                  <a16:creationId xmlns:a16="http://schemas.microsoft.com/office/drawing/2014/main" id="{BDDE8435-B63F-48C3-9EDD-0D0F6F0AC3D4}"/>
                </a:ext>
              </a:extLst>
            </p:cNvPr>
            <p:cNvSpPr/>
            <p:nvPr/>
          </p:nvSpPr>
          <p:spPr>
            <a:xfrm>
              <a:off x="3311752" y="1774664"/>
              <a:ext cx="444740" cy="970146"/>
            </a:xfrm>
            <a:custGeom>
              <a:avLst/>
              <a:gdLst>
                <a:gd name="connsiteX0" fmla="*/ 303197 w 444740"/>
                <a:gd name="connsiteY0" fmla="*/ 312073 h 970146"/>
                <a:gd name="connsiteX1" fmla="*/ 323580 w 444740"/>
                <a:gd name="connsiteY1" fmla="*/ 692121 h 970146"/>
                <a:gd name="connsiteX2" fmla="*/ 340154 w 444740"/>
                <a:gd name="connsiteY2" fmla="*/ 908529 h 970146"/>
                <a:gd name="connsiteX3" fmla="*/ 267383 w 444740"/>
                <a:gd name="connsiteY3" fmla="*/ 967489 h 970146"/>
                <a:gd name="connsiteX4" fmla="*/ 227568 w 444740"/>
                <a:gd name="connsiteY4" fmla="*/ 916911 h 970146"/>
                <a:gd name="connsiteX5" fmla="*/ 208995 w 444740"/>
                <a:gd name="connsiteY5" fmla="*/ 685453 h 970146"/>
                <a:gd name="connsiteX6" fmla="*/ 194326 w 444740"/>
                <a:gd name="connsiteY6" fmla="*/ 503907 h 970146"/>
                <a:gd name="connsiteX7" fmla="*/ 184515 w 444740"/>
                <a:gd name="connsiteY7" fmla="*/ 496954 h 970146"/>
                <a:gd name="connsiteX8" fmla="*/ 160512 w 444740"/>
                <a:gd name="connsiteY8" fmla="*/ 497525 h 970146"/>
                <a:gd name="connsiteX9" fmla="*/ 146225 w 444740"/>
                <a:gd name="connsiteY9" fmla="*/ 508288 h 970146"/>
                <a:gd name="connsiteX10" fmla="*/ 133271 w 444740"/>
                <a:gd name="connsiteY10" fmla="*/ 673166 h 970146"/>
                <a:gd name="connsiteX11" fmla="*/ 114126 w 444740"/>
                <a:gd name="connsiteY11" fmla="*/ 912244 h 970146"/>
                <a:gd name="connsiteX12" fmla="*/ 69453 w 444740"/>
                <a:gd name="connsiteY12" fmla="*/ 968441 h 970146"/>
                <a:gd name="connsiteX13" fmla="*/ 8208 w 444740"/>
                <a:gd name="connsiteY13" fmla="*/ 942152 h 970146"/>
                <a:gd name="connsiteX14" fmla="*/ 207 w 444740"/>
                <a:gd name="connsiteY14" fmla="*/ 905671 h 970146"/>
                <a:gd name="connsiteX15" fmla="*/ 27543 w 444740"/>
                <a:gd name="connsiteY15" fmla="*/ 563724 h 970146"/>
                <a:gd name="connsiteX16" fmla="*/ 41736 w 444740"/>
                <a:gd name="connsiteY16" fmla="*/ 544007 h 970146"/>
                <a:gd name="connsiteX17" fmla="*/ 110411 w 444740"/>
                <a:gd name="connsiteY17" fmla="*/ 434470 h 970146"/>
                <a:gd name="connsiteX18" fmla="*/ 82693 w 444740"/>
                <a:gd name="connsiteY18" fmla="*/ 184153 h 970146"/>
                <a:gd name="connsiteX19" fmla="*/ 64691 w 444740"/>
                <a:gd name="connsiteY19" fmla="*/ 22799 h 970146"/>
                <a:gd name="connsiteX20" fmla="*/ 74978 w 444740"/>
                <a:gd name="connsiteY20" fmla="*/ 10702 h 970146"/>
                <a:gd name="connsiteX21" fmla="*/ 314817 w 444740"/>
                <a:gd name="connsiteY21" fmla="*/ 21847 h 970146"/>
                <a:gd name="connsiteX22" fmla="*/ 369967 w 444740"/>
                <a:gd name="connsiteY22" fmla="*/ 38420 h 970146"/>
                <a:gd name="connsiteX23" fmla="*/ 407210 w 444740"/>
                <a:gd name="connsiteY23" fmla="*/ 83378 h 970146"/>
                <a:gd name="connsiteX24" fmla="*/ 430832 w 444740"/>
                <a:gd name="connsiteY24" fmla="*/ 292928 h 970146"/>
                <a:gd name="connsiteX25" fmla="*/ 444262 w 444740"/>
                <a:gd name="connsiteY25" fmla="*/ 415134 h 970146"/>
                <a:gd name="connsiteX26" fmla="*/ 403876 w 444740"/>
                <a:gd name="connsiteY26" fmla="*/ 472855 h 970146"/>
                <a:gd name="connsiteX27" fmla="*/ 351012 w 444740"/>
                <a:gd name="connsiteY27" fmla="*/ 428564 h 970146"/>
                <a:gd name="connsiteX28" fmla="*/ 327676 w 444740"/>
                <a:gd name="connsiteY28" fmla="*/ 222062 h 970146"/>
                <a:gd name="connsiteX29" fmla="*/ 317770 w 444740"/>
                <a:gd name="connsiteY29" fmla="*/ 131575 h 970146"/>
                <a:gd name="connsiteX30" fmla="*/ 317103 w 444740"/>
                <a:gd name="connsiteY30" fmla="*/ 127098 h 970146"/>
                <a:gd name="connsiteX31" fmla="*/ 306816 w 444740"/>
                <a:gd name="connsiteY31" fmla="*/ 118335 h 970146"/>
                <a:gd name="connsiteX32" fmla="*/ 303387 w 444740"/>
                <a:gd name="connsiteY32" fmla="*/ 128146 h 970146"/>
                <a:gd name="connsiteX33" fmla="*/ 303197 w 444740"/>
                <a:gd name="connsiteY33" fmla="*/ 312073 h 97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740" h="970146">
                  <a:moveTo>
                    <a:pt x="303197" y="312073"/>
                  </a:moveTo>
                  <a:cubicBezTo>
                    <a:pt x="296910" y="425135"/>
                    <a:pt x="313198" y="558485"/>
                    <a:pt x="323580" y="692121"/>
                  </a:cubicBezTo>
                  <a:cubicBezTo>
                    <a:pt x="329105" y="764225"/>
                    <a:pt x="335582" y="836329"/>
                    <a:pt x="340154" y="908529"/>
                  </a:cubicBezTo>
                  <a:cubicBezTo>
                    <a:pt x="342821" y="950344"/>
                    <a:pt x="305769" y="979300"/>
                    <a:pt x="267383" y="967489"/>
                  </a:cubicBezTo>
                  <a:cubicBezTo>
                    <a:pt x="245475" y="960821"/>
                    <a:pt x="229569" y="941200"/>
                    <a:pt x="227568" y="916911"/>
                  </a:cubicBezTo>
                  <a:cubicBezTo>
                    <a:pt x="221187" y="839758"/>
                    <a:pt x="215186" y="762606"/>
                    <a:pt x="208995" y="685453"/>
                  </a:cubicBezTo>
                  <a:cubicBezTo>
                    <a:pt x="204137" y="624970"/>
                    <a:pt x="198993" y="564486"/>
                    <a:pt x="194326" y="503907"/>
                  </a:cubicBezTo>
                  <a:cubicBezTo>
                    <a:pt x="193755" y="496382"/>
                    <a:pt x="192135" y="494382"/>
                    <a:pt x="184515" y="496954"/>
                  </a:cubicBezTo>
                  <a:cubicBezTo>
                    <a:pt x="176895" y="499430"/>
                    <a:pt x="168228" y="500192"/>
                    <a:pt x="160512" y="497525"/>
                  </a:cubicBezTo>
                  <a:cubicBezTo>
                    <a:pt x="149273" y="493715"/>
                    <a:pt x="146987" y="498192"/>
                    <a:pt x="146225" y="508288"/>
                  </a:cubicBezTo>
                  <a:cubicBezTo>
                    <a:pt x="142224" y="563248"/>
                    <a:pt x="137652" y="618207"/>
                    <a:pt x="133271" y="673166"/>
                  </a:cubicBezTo>
                  <a:cubicBezTo>
                    <a:pt x="126984" y="752890"/>
                    <a:pt x="120888" y="832519"/>
                    <a:pt x="114126" y="912244"/>
                  </a:cubicBezTo>
                  <a:cubicBezTo>
                    <a:pt x="111554" y="942914"/>
                    <a:pt x="94599" y="963202"/>
                    <a:pt x="69453" y="968441"/>
                  </a:cubicBezTo>
                  <a:cubicBezTo>
                    <a:pt x="44688" y="973585"/>
                    <a:pt x="20876" y="963393"/>
                    <a:pt x="8208" y="942152"/>
                  </a:cubicBezTo>
                  <a:cubicBezTo>
                    <a:pt x="1540" y="930913"/>
                    <a:pt x="-746" y="918625"/>
                    <a:pt x="207" y="905671"/>
                  </a:cubicBezTo>
                  <a:cubicBezTo>
                    <a:pt x="9351" y="791657"/>
                    <a:pt x="18590" y="677738"/>
                    <a:pt x="27543" y="563724"/>
                  </a:cubicBezTo>
                  <a:cubicBezTo>
                    <a:pt x="28305" y="553818"/>
                    <a:pt x="30782" y="547817"/>
                    <a:pt x="41736" y="544007"/>
                  </a:cubicBezTo>
                  <a:cubicBezTo>
                    <a:pt x="87456" y="528005"/>
                    <a:pt x="115554" y="483523"/>
                    <a:pt x="110411" y="434470"/>
                  </a:cubicBezTo>
                  <a:cubicBezTo>
                    <a:pt x="101743" y="350935"/>
                    <a:pt x="91932" y="267592"/>
                    <a:pt x="82693" y="184153"/>
                  </a:cubicBezTo>
                  <a:cubicBezTo>
                    <a:pt x="76692" y="130336"/>
                    <a:pt x="71073" y="76520"/>
                    <a:pt x="64691" y="22799"/>
                  </a:cubicBezTo>
                  <a:cubicBezTo>
                    <a:pt x="63548" y="13274"/>
                    <a:pt x="67548" y="12512"/>
                    <a:pt x="74978" y="10702"/>
                  </a:cubicBezTo>
                  <a:cubicBezTo>
                    <a:pt x="156036" y="-8633"/>
                    <a:pt x="235760" y="130"/>
                    <a:pt x="314817" y="21847"/>
                  </a:cubicBezTo>
                  <a:cubicBezTo>
                    <a:pt x="333296" y="26895"/>
                    <a:pt x="351679" y="32610"/>
                    <a:pt x="369967" y="38420"/>
                  </a:cubicBezTo>
                  <a:cubicBezTo>
                    <a:pt x="391875" y="45373"/>
                    <a:pt x="404543" y="60423"/>
                    <a:pt x="407210" y="83378"/>
                  </a:cubicBezTo>
                  <a:cubicBezTo>
                    <a:pt x="415211" y="153196"/>
                    <a:pt x="423021" y="223110"/>
                    <a:pt x="430832" y="292928"/>
                  </a:cubicBezTo>
                  <a:cubicBezTo>
                    <a:pt x="435404" y="333600"/>
                    <a:pt x="439595" y="374367"/>
                    <a:pt x="444262" y="415134"/>
                  </a:cubicBezTo>
                  <a:cubicBezTo>
                    <a:pt x="447786" y="445519"/>
                    <a:pt x="431594" y="468855"/>
                    <a:pt x="403876" y="472855"/>
                  </a:cubicBezTo>
                  <a:cubicBezTo>
                    <a:pt x="377682" y="476570"/>
                    <a:pt x="354632" y="458377"/>
                    <a:pt x="351012" y="428564"/>
                  </a:cubicBezTo>
                  <a:cubicBezTo>
                    <a:pt x="342630" y="359794"/>
                    <a:pt x="335391" y="290833"/>
                    <a:pt x="327676" y="222062"/>
                  </a:cubicBezTo>
                  <a:cubicBezTo>
                    <a:pt x="324342" y="191868"/>
                    <a:pt x="321104" y="161769"/>
                    <a:pt x="317770" y="131575"/>
                  </a:cubicBezTo>
                  <a:cubicBezTo>
                    <a:pt x="317580" y="130051"/>
                    <a:pt x="317199" y="128622"/>
                    <a:pt x="317103" y="127098"/>
                  </a:cubicBezTo>
                  <a:cubicBezTo>
                    <a:pt x="316532" y="120811"/>
                    <a:pt x="312341" y="117763"/>
                    <a:pt x="306816" y="118335"/>
                  </a:cubicBezTo>
                  <a:cubicBezTo>
                    <a:pt x="300720" y="119002"/>
                    <a:pt x="303387" y="124717"/>
                    <a:pt x="303387" y="128146"/>
                  </a:cubicBezTo>
                  <a:cubicBezTo>
                    <a:pt x="303102" y="182343"/>
                    <a:pt x="303197" y="236540"/>
                    <a:pt x="303197" y="312073"/>
                  </a:cubicBezTo>
                  <a:close/>
                </a:path>
              </a:pathLst>
            </a:custGeom>
            <a:grpFill/>
            <a:ln w="9525" cap="flat">
              <a:noFill/>
              <a:prstDash val="solid"/>
              <a:miter/>
            </a:ln>
          </p:spPr>
          <p:txBody>
            <a:bodyPr rtlCol="0" anchor="ctr">
              <a:noAutofit/>
            </a:bodyPr>
            <a:lstStyle/>
            <a:p>
              <a:endParaRPr lang="en-IN" dirty="0"/>
            </a:p>
          </p:txBody>
        </p:sp>
        <p:sp>
          <p:nvSpPr>
            <p:cNvPr id="155" name="Freeform: Shape 193">
              <a:extLst>
                <a:ext uri="{FF2B5EF4-FFF2-40B4-BE49-F238E27FC236}">
                  <a16:creationId xmlns:a16="http://schemas.microsoft.com/office/drawing/2014/main" id="{16182DC1-4D49-4468-95DF-0A1505CD70E0}"/>
                </a:ext>
              </a:extLst>
            </p:cNvPr>
            <p:cNvSpPr/>
            <p:nvPr/>
          </p:nvSpPr>
          <p:spPr>
            <a:xfrm>
              <a:off x="2306706" y="1774317"/>
              <a:ext cx="445180" cy="970362"/>
            </a:xfrm>
            <a:custGeom>
              <a:avLst/>
              <a:gdLst>
                <a:gd name="connsiteX0" fmla="*/ 272971 w 445180"/>
                <a:gd name="connsiteY0" fmla="*/ 0 h 970362"/>
                <a:gd name="connsiteX1" fmla="*/ 372316 w 445180"/>
                <a:gd name="connsiteY1" fmla="*/ 11430 h 970362"/>
                <a:gd name="connsiteX2" fmla="*/ 380317 w 445180"/>
                <a:gd name="connsiteY2" fmla="*/ 22384 h 970362"/>
                <a:gd name="connsiteX3" fmla="*/ 346980 w 445180"/>
                <a:gd name="connsiteY3" fmla="*/ 322517 h 970362"/>
                <a:gd name="connsiteX4" fmla="*/ 334693 w 445180"/>
                <a:gd name="connsiteY4" fmla="*/ 435673 h 970362"/>
                <a:gd name="connsiteX5" fmla="*/ 405463 w 445180"/>
                <a:gd name="connsiteY5" fmla="*/ 545402 h 970362"/>
                <a:gd name="connsiteX6" fmla="*/ 417465 w 445180"/>
                <a:gd name="connsiteY6" fmla="*/ 563404 h 970362"/>
                <a:gd name="connsiteX7" fmla="*/ 433467 w 445180"/>
                <a:gd name="connsiteY7" fmla="*/ 763143 h 970362"/>
                <a:gd name="connsiteX8" fmla="*/ 444897 w 445180"/>
                <a:gd name="connsiteY8" fmla="*/ 903827 h 970362"/>
                <a:gd name="connsiteX9" fmla="*/ 413560 w 445180"/>
                <a:gd name="connsiteY9" fmla="*/ 964502 h 970362"/>
                <a:gd name="connsiteX10" fmla="*/ 351076 w 445180"/>
                <a:gd name="connsiteY10" fmla="*/ 956310 h 970362"/>
                <a:gd name="connsiteX11" fmla="*/ 331073 w 445180"/>
                <a:gd name="connsiteY11" fmla="*/ 911924 h 970362"/>
                <a:gd name="connsiteX12" fmla="*/ 305832 w 445180"/>
                <a:gd name="connsiteY12" fmla="*/ 595694 h 970362"/>
                <a:gd name="connsiteX13" fmla="*/ 298783 w 445180"/>
                <a:gd name="connsiteY13" fmla="*/ 506444 h 970362"/>
                <a:gd name="connsiteX14" fmla="*/ 286972 w 445180"/>
                <a:gd name="connsiteY14" fmla="*/ 497681 h 970362"/>
                <a:gd name="connsiteX15" fmla="*/ 272018 w 445180"/>
                <a:gd name="connsiteY15" fmla="*/ 498634 h 970362"/>
                <a:gd name="connsiteX16" fmla="*/ 249634 w 445180"/>
                <a:gd name="connsiteY16" fmla="*/ 517208 h 970362"/>
                <a:gd name="connsiteX17" fmla="*/ 227060 w 445180"/>
                <a:gd name="connsiteY17" fmla="*/ 801624 h 970362"/>
                <a:gd name="connsiteX18" fmla="*/ 217630 w 445180"/>
                <a:gd name="connsiteY18" fmla="*/ 918115 h 970362"/>
                <a:gd name="connsiteX19" fmla="*/ 157623 w 445180"/>
                <a:gd name="connsiteY19" fmla="*/ 970216 h 970362"/>
                <a:gd name="connsiteX20" fmla="*/ 104950 w 445180"/>
                <a:gd name="connsiteY20" fmla="*/ 911161 h 970362"/>
                <a:gd name="connsiteX21" fmla="*/ 115713 w 445180"/>
                <a:gd name="connsiteY21" fmla="*/ 765905 h 970362"/>
                <a:gd name="connsiteX22" fmla="*/ 138573 w 445180"/>
                <a:gd name="connsiteY22" fmla="*/ 481489 h 970362"/>
                <a:gd name="connsiteX23" fmla="*/ 141811 w 445180"/>
                <a:gd name="connsiteY23" fmla="*/ 129350 h 970362"/>
                <a:gd name="connsiteX24" fmla="*/ 137620 w 445180"/>
                <a:gd name="connsiteY24" fmla="*/ 118872 h 970362"/>
                <a:gd name="connsiteX25" fmla="*/ 127524 w 445180"/>
                <a:gd name="connsiteY25" fmla="*/ 131350 h 970362"/>
                <a:gd name="connsiteX26" fmla="*/ 114570 w 445180"/>
                <a:gd name="connsiteY26" fmla="*/ 250508 h 970362"/>
                <a:gd name="connsiteX27" fmla="*/ 95139 w 445180"/>
                <a:gd name="connsiteY27" fmla="*/ 425482 h 970362"/>
                <a:gd name="connsiteX28" fmla="*/ 51229 w 445180"/>
                <a:gd name="connsiteY28" fmla="*/ 473583 h 970362"/>
                <a:gd name="connsiteX29" fmla="*/ 270 w 445180"/>
                <a:gd name="connsiteY29" fmla="*/ 421100 h 970362"/>
                <a:gd name="connsiteX30" fmla="*/ 24559 w 445180"/>
                <a:gd name="connsiteY30" fmla="*/ 200882 h 970362"/>
                <a:gd name="connsiteX31" fmla="*/ 37989 w 445180"/>
                <a:gd name="connsiteY31" fmla="*/ 83344 h 970362"/>
                <a:gd name="connsiteX32" fmla="*/ 72850 w 445180"/>
                <a:gd name="connsiteY32" fmla="*/ 39719 h 970362"/>
                <a:gd name="connsiteX33" fmla="*/ 272971 w 445180"/>
                <a:gd name="connsiteY33" fmla="*/ 0 h 97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5180" h="970362">
                  <a:moveTo>
                    <a:pt x="272971" y="0"/>
                  </a:moveTo>
                  <a:cubicBezTo>
                    <a:pt x="306499" y="0"/>
                    <a:pt x="339455" y="5429"/>
                    <a:pt x="372316" y="11430"/>
                  </a:cubicBezTo>
                  <a:cubicBezTo>
                    <a:pt x="379555" y="12764"/>
                    <a:pt x="381079" y="15335"/>
                    <a:pt x="380317" y="22384"/>
                  </a:cubicBezTo>
                  <a:cubicBezTo>
                    <a:pt x="368983" y="122396"/>
                    <a:pt x="358029" y="222409"/>
                    <a:pt x="346980" y="322517"/>
                  </a:cubicBezTo>
                  <a:cubicBezTo>
                    <a:pt x="342789" y="360236"/>
                    <a:pt x="338026" y="397859"/>
                    <a:pt x="334693" y="435673"/>
                  </a:cubicBezTo>
                  <a:cubicBezTo>
                    <a:pt x="330216" y="485489"/>
                    <a:pt x="358219" y="529114"/>
                    <a:pt x="405463" y="545402"/>
                  </a:cubicBezTo>
                  <a:cubicBezTo>
                    <a:pt x="415750" y="549021"/>
                    <a:pt x="416798" y="555212"/>
                    <a:pt x="417465" y="563404"/>
                  </a:cubicBezTo>
                  <a:cubicBezTo>
                    <a:pt x="422799" y="629984"/>
                    <a:pt x="428133" y="696563"/>
                    <a:pt x="433467" y="763143"/>
                  </a:cubicBezTo>
                  <a:cubicBezTo>
                    <a:pt x="437277" y="810006"/>
                    <a:pt x="440992" y="856964"/>
                    <a:pt x="444897" y="903827"/>
                  </a:cubicBezTo>
                  <a:cubicBezTo>
                    <a:pt x="447183" y="930974"/>
                    <a:pt x="435562" y="953548"/>
                    <a:pt x="413560" y="964502"/>
                  </a:cubicBezTo>
                  <a:cubicBezTo>
                    <a:pt x="393462" y="974503"/>
                    <a:pt x="368221" y="971169"/>
                    <a:pt x="351076" y="956310"/>
                  </a:cubicBezTo>
                  <a:cubicBezTo>
                    <a:pt x="337550" y="944594"/>
                    <a:pt x="332502" y="929069"/>
                    <a:pt x="331073" y="911924"/>
                  </a:cubicBezTo>
                  <a:cubicBezTo>
                    <a:pt x="322691" y="806482"/>
                    <a:pt x="314309" y="701135"/>
                    <a:pt x="305832" y="595694"/>
                  </a:cubicBezTo>
                  <a:cubicBezTo>
                    <a:pt x="303451" y="565976"/>
                    <a:pt x="300974" y="536162"/>
                    <a:pt x="298783" y="506444"/>
                  </a:cubicBezTo>
                  <a:cubicBezTo>
                    <a:pt x="298212" y="498539"/>
                    <a:pt x="296402" y="494157"/>
                    <a:pt x="286972" y="497681"/>
                  </a:cubicBezTo>
                  <a:cubicBezTo>
                    <a:pt x="282400" y="499396"/>
                    <a:pt x="276495" y="500158"/>
                    <a:pt x="272018" y="498634"/>
                  </a:cubicBezTo>
                  <a:cubicBezTo>
                    <a:pt x="253921" y="492728"/>
                    <a:pt x="250777" y="500444"/>
                    <a:pt x="249634" y="517208"/>
                  </a:cubicBezTo>
                  <a:cubicBezTo>
                    <a:pt x="242872" y="612077"/>
                    <a:pt x="234680" y="706850"/>
                    <a:pt x="227060" y="801624"/>
                  </a:cubicBezTo>
                  <a:cubicBezTo>
                    <a:pt x="223917" y="840486"/>
                    <a:pt x="221250" y="879348"/>
                    <a:pt x="217630" y="918115"/>
                  </a:cubicBezTo>
                  <a:cubicBezTo>
                    <a:pt x="214678" y="949738"/>
                    <a:pt x="188103" y="972407"/>
                    <a:pt x="157623" y="970216"/>
                  </a:cubicBezTo>
                  <a:cubicBezTo>
                    <a:pt x="126381" y="968026"/>
                    <a:pt x="103330" y="943547"/>
                    <a:pt x="104950" y="911161"/>
                  </a:cubicBezTo>
                  <a:cubicBezTo>
                    <a:pt x="107521" y="862679"/>
                    <a:pt x="111903" y="814292"/>
                    <a:pt x="115713" y="765905"/>
                  </a:cubicBezTo>
                  <a:cubicBezTo>
                    <a:pt x="123333" y="671132"/>
                    <a:pt x="132096" y="576358"/>
                    <a:pt x="138573" y="481489"/>
                  </a:cubicBezTo>
                  <a:cubicBezTo>
                    <a:pt x="146574" y="364236"/>
                    <a:pt x="140287" y="246793"/>
                    <a:pt x="141811" y="129350"/>
                  </a:cubicBezTo>
                  <a:cubicBezTo>
                    <a:pt x="141811" y="125730"/>
                    <a:pt x="145050" y="119158"/>
                    <a:pt x="137620" y="118872"/>
                  </a:cubicBezTo>
                  <a:cubicBezTo>
                    <a:pt x="129715" y="118586"/>
                    <a:pt x="128191" y="124873"/>
                    <a:pt x="127524" y="131350"/>
                  </a:cubicBezTo>
                  <a:cubicBezTo>
                    <a:pt x="123238" y="171069"/>
                    <a:pt x="118951" y="210788"/>
                    <a:pt x="114570" y="250508"/>
                  </a:cubicBezTo>
                  <a:cubicBezTo>
                    <a:pt x="108188" y="308800"/>
                    <a:pt x="102092" y="367189"/>
                    <a:pt x="95139" y="425482"/>
                  </a:cubicBezTo>
                  <a:cubicBezTo>
                    <a:pt x="91710" y="454819"/>
                    <a:pt x="75708" y="471488"/>
                    <a:pt x="51229" y="473583"/>
                  </a:cubicBezTo>
                  <a:cubicBezTo>
                    <a:pt x="21892" y="476155"/>
                    <a:pt x="-2873" y="451104"/>
                    <a:pt x="270" y="421100"/>
                  </a:cubicBezTo>
                  <a:cubicBezTo>
                    <a:pt x="8080" y="347663"/>
                    <a:pt x="16367" y="274320"/>
                    <a:pt x="24559" y="200882"/>
                  </a:cubicBezTo>
                  <a:cubicBezTo>
                    <a:pt x="28940" y="161639"/>
                    <a:pt x="33417" y="122492"/>
                    <a:pt x="37989" y="83344"/>
                  </a:cubicBezTo>
                  <a:cubicBezTo>
                    <a:pt x="40561" y="61627"/>
                    <a:pt x="52467" y="46577"/>
                    <a:pt x="72850" y="39719"/>
                  </a:cubicBezTo>
                  <a:cubicBezTo>
                    <a:pt x="137906" y="18002"/>
                    <a:pt x="204010" y="1715"/>
                    <a:pt x="272971" y="0"/>
                  </a:cubicBezTo>
                  <a:close/>
                </a:path>
              </a:pathLst>
            </a:custGeom>
            <a:grpFill/>
            <a:ln w="9525" cap="flat">
              <a:noFill/>
              <a:prstDash val="solid"/>
              <a:miter/>
            </a:ln>
          </p:spPr>
          <p:txBody>
            <a:bodyPr rtlCol="0" anchor="ctr">
              <a:noAutofit/>
            </a:bodyPr>
            <a:lstStyle/>
            <a:p>
              <a:endParaRPr lang="en-IN" dirty="0"/>
            </a:p>
          </p:txBody>
        </p:sp>
        <p:sp>
          <p:nvSpPr>
            <p:cNvPr id="156" name="Freeform: Shape 194">
              <a:extLst>
                <a:ext uri="{FF2B5EF4-FFF2-40B4-BE49-F238E27FC236}">
                  <a16:creationId xmlns:a16="http://schemas.microsoft.com/office/drawing/2014/main" id="{2577EE5D-3185-4F43-B81F-3DF614EBA731}"/>
                </a:ext>
              </a:extLst>
            </p:cNvPr>
            <p:cNvSpPr/>
            <p:nvPr/>
          </p:nvSpPr>
          <p:spPr>
            <a:xfrm>
              <a:off x="2882001" y="1345044"/>
              <a:ext cx="299612" cy="329185"/>
            </a:xfrm>
            <a:custGeom>
              <a:avLst/>
              <a:gdLst>
                <a:gd name="connsiteX0" fmla="*/ 0 w 299612"/>
                <a:gd name="connsiteY0" fmla="*/ 143619 h 329185"/>
                <a:gd name="connsiteX1" fmla="*/ 87916 w 299612"/>
                <a:gd name="connsiteY1" fmla="*/ 14936 h 329185"/>
                <a:gd name="connsiteX2" fmla="*/ 241649 w 299612"/>
                <a:gd name="connsiteY2" fmla="*/ 33605 h 329185"/>
                <a:gd name="connsiteX3" fmla="*/ 285655 w 299612"/>
                <a:gd name="connsiteY3" fmla="*/ 218295 h 329185"/>
                <a:gd name="connsiteX4" fmla="*/ 226886 w 299612"/>
                <a:gd name="connsiteY4" fmla="*/ 299829 h 329185"/>
                <a:gd name="connsiteX5" fmla="*/ 66865 w 299612"/>
                <a:gd name="connsiteY5" fmla="*/ 295447 h 329185"/>
                <a:gd name="connsiteX6" fmla="*/ 0 w 299612"/>
                <a:gd name="connsiteY6" fmla="*/ 143619 h 32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612" h="329185">
                  <a:moveTo>
                    <a:pt x="0" y="143619"/>
                  </a:moveTo>
                  <a:cubicBezTo>
                    <a:pt x="2286" y="89231"/>
                    <a:pt x="30385" y="41701"/>
                    <a:pt x="87916" y="14936"/>
                  </a:cubicBezTo>
                  <a:cubicBezTo>
                    <a:pt x="142113" y="-10210"/>
                    <a:pt x="194881" y="-3352"/>
                    <a:pt x="241649" y="33605"/>
                  </a:cubicBezTo>
                  <a:cubicBezTo>
                    <a:pt x="298228" y="78277"/>
                    <a:pt x="314420" y="150667"/>
                    <a:pt x="285655" y="218295"/>
                  </a:cubicBezTo>
                  <a:cubicBezTo>
                    <a:pt x="272129" y="249918"/>
                    <a:pt x="253841" y="278112"/>
                    <a:pt x="226886" y="299829"/>
                  </a:cubicBezTo>
                  <a:cubicBezTo>
                    <a:pt x="176498" y="340596"/>
                    <a:pt x="115157" y="338691"/>
                    <a:pt x="66865" y="295447"/>
                  </a:cubicBezTo>
                  <a:cubicBezTo>
                    <a:pt x="27051" y="259728"/>
                    <a:pt x="2095" y="206198"/>
                    <a:pt x="0" y="143619"/>
                  </a:cubicBezTo>
                  <a:close/>
                </a:path>
              </a:pathLst>
            </a:custGeom>
            <a:grpFill/>
            <a:ln w="9525" cap="flat">
              <a:noFill/>
              <a:prstDash val="solid"/>
              <a:miter/>
            </a:ln>
          </p:spPr>
          <p:txBody>
            <a:bodyPr rtlCol="0" anchor="ctr">
              <a:noAutofit/>
            </a:bodyPr>
            <a:lstStyle/>
            <a:p>
              <a:endParaRPr lang="en-IN" dirty="0"/>
            </a:p>
          </p:txBody>
        </p:sp>
        <p:sp>
          <p:nvSpPr>
            <p:cNvPr id="157" name="Freeform: Shape 195">
              <a:extLst>
                <a:ext uri="{FF2B5EF4-FFF2-40B4-BE49-F238E27FC236}">
                  <a16:creationId xmlns:a16="http://schemas.microsoft.com/office/drawing/2014/main" id="{DDF19216-BACB-42F6-AB3E-957B1FDAA4B8}"/>
                </a:ext>
              </a:extLst>
            </p:cNvPr>
            <p:cNvSpPr/>
            <p:nvPr/>
          </p:nvSpPr>
          <p:spPr>
            <a:xfrm>
              <a:off x="2462175" y="1502754"/>
              <a:ext cx="238659" cy="262131"/>
            </a:xfrm>
            <a:custGeom>
              <a:avLst/>
              <a:gdLst>
                <a:gd name="connsiteX0" fmla="*/ 238660 w 238659"/>
                <a:gd name="connsiteY0" fmla="*/ 125354 h 262131"/>
                <a:gd name="connsiteX1" fmla="*/ 167508 w 238659"/>
                <a:gd name="connsiteY1" fmla="*/ 247369 h 262131"/>
                <a:gd name="connsiteX2" fmla="*/ 66543 w 238659"/>
                <a:gd name="connsiteY2" fmla="*/ 244512 h 262131"/>
                <a:gd name="connsiteX3" fmla="*/ 5583 w 238659"/>
                <a:gd name="connsiteY3" fmla="*/ 82587 h 262131"/>
                <a:gd name="connsiteX4" fmla="*/ 139790 w 238659"/>
                <a:gd name="connsiteY4" fmla="*/ 1339 h 262131"/>
                <a:gd name="connsiteX5" fmla="*/ 238660 w 238659"/>
                <a:gd name="connsiteY5" fmla="*/ 125354 h 2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9" h="262131">
                  <a:moveTo>
                    <a:pt x="238660" y="125354"/>
                  </a:moveTo>
                  <a:cubicBezTo>
                    <a:pt x="235136" y="172884"/>
                    <a:pt x="213704" y="217270"/>
                    <a:pt x="167508" y="247369"/>
                  </a:cubicBezTo>
                  <a:cubicBezTo>
                    <a:pt x="135409" y="268324"/>
                    <a:pt x="97976" y="266610"/>
                    <a:pt x="66543" y="244512"/>
                  </a:cubicBezTo>
                  <a:cubicBezTo>
                    <a:pt x="13775" y="207460"/>
                    <a:pt x="-12229" y="138499"/>
                    <a:pt x="5583" y="82587"/>
                  </a:cubicBezTo>
                  <a:cubicBezTo>
                    <a:pt x="23585" y="26008"/>
                    <a:pt x="78640" y="-7234"/>
                    <a:pt x="139790" y="1339"/>
                  </a:cubicBezTo>
                  <a:cubicBezTo>
                    <a:pt x="194369" y="8959"/>
                    <a:pt x="238374" y="61251"/>
                    <a:pt x="238660" y="125354"/>
                  </a:cubicBezTo>
                  <a:close/>
                </a:path>
              </a:pathLst>
            </a:custGeom>
            <a:grpFill/>
            <a:ln w="9525" cap="flat">
              <a:noFill/>
              <a:prstDash val="solid"/>
              <a:miter/>
            </a:ln>
          </p:spPr>
          <p:txBody>
            <a:bodyPr rtlCol="0" anchor="ctr">
              <a:noAutofit/>
            </a:bodyPr>
            <a:lstStyle/>
            <a:p>
              <a:endParaRPr lang="en-IN" dirty="0"/>
            </a:p>
          </p:txBody>
        </p:sp>
        <p:sp>
          <p:nvSpPr>
            <p:cNvPr id="158" name="Freeform: Shape 196">
              <a:extLst>
                <a:ext uri="{FF2B5EF4-FFF2-40B4-BE49-F238E27FC236}">
                  <a16:creationId xmlns:a16="http://schemas.microsoft.com/office/drawing/2014/main" id="{F6A6021C-CAB5-4023-94AC-F7B50B809409}"/>
                </a:ext>
              </a:extLst>
            </p:cNvPr>
            <p:cNvSpPr/>
            <p:nvPr/>
          </p:nvSpPr>
          <p:spPr>
            <a:xfrm>
              <a:off x="3363460" y="1502699"/>
              <a:ext cx="238099" cy="262080"/>
            </a:xfrm>
            <a:custGeom>
              <a:avLst/>
              <a:gdLst>
                <a:gd name="connsiteX0" fmla="*/ 126998 w 238099"/>
                <a:gd name="connsiteY0" fmla="*/ 441 h 262080"/>
                <a:gd name="connsiteX1" fmla="*/ 227296 w 238099"/>
                <a:gd name="connsiteY1" fmla="*/ 173034 h 262080"/>
                <a:gd name="connsiteX2" fmla="*/ 177385 w 238099"/>
                <a:gd name="connsiteY2" fmla="*/ 240281 h 262080"/>
                <a:gd name="connsiteX3" fmla="*/ 60323 w 238099"/>
                <a:gd name="connsiteY3" fmla="*/ 240376 h 262080"/>
                <a:gd name="connsiteX4" fmla="*/ 6030 w 238099"/>
                <a:gd name="connsiteY4" fmla="*/ 79975 h 262080"/>
                <a:gd name="connsiteX5" fmla="*/ 126998 w 238099"/>
                <a:gd name="connsiteY5" fmla="*/ 441 h 26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99" h="262080">
                  <a:moveTo>
                    <a:pt x="126998" y="441"/>
                  </a:moveTo>
                  <a:cubicBezTo>
                    <a:pt x="204436" y="4632"/>
                    <a:pt x="263205" y="84833"/>
                    <a:pt x="227296" y="173034"/>
                  </a:cubicBezTo>
                  <a:cubicBezTo>
                    <a:pt x="216437" y="199704"/>
                    <a:pt x="200816" y="222945"/>
                    <a:pt x="177385" y="240281"/>
                  </a:cubicBezTo>
                  <a:cubicBezTo>
                    <a:pt x="138047" y="269332"/>
                    <a:pt x="99756" y="269332"/>
                    <a:pt x="60323" y="240376"/>
                  </a:cubicBezTo>
                  <a:cubicBezTo>
                    <a:pt x="11555" y="204562"/>
                    <a:pt x="-11972" y="135220"/>
                    <a:pt x="6030" y="79975"/>
                  </a:cubicBezTo>
                  <a:cubicBezTo>
                    <a:pt x="22318" y="29969"/>
                    <a:pt x="74420" y="-4321"/>
                    <a:pt x="126998" y="441"/>
                  </a:cubicBezTo>
                  <a:close/>
                </a:path>
              </a:pathLst>
            </a:custGeom>
            <a:grpFill/>
            <a:ln w="9525" cap="flat">
              <a:noFill/>
              <a:prstDash val="solid"/>
              <a:miter/>
            </a:ln>
          </p:spPr>
          <p:txBody>
            <a:bodyPr rtlCol="0" anchor="ctr">
              <a:noAutofit/>
            </a:bodyPr>
            <a:lstStyle/>
            <a:p>
              <a:endParaRPr lang="en-IN" dirty="0"/>
            </a:p>
          </p:txBody>
        </p:sp>
      </p:grpSp>
      <p:grpSp>
        <p:nvGrpSpPr>
          <p:cNvPr id="159" name="Graphic 197">
            <a:extLst>
              <a:ext uri="{FF2B5EF4-FFF2-40B4-BE49-F238E27FC236}">
                <a16:creationId xmlns:a16="http://schemas.microsoft.com/office/drawing/2014/main" id="{B9E3B404-F56E-49E1-8E3D-3D5A015106EB}"/>
              </a:ext>
            </a:extLst>
          </p:cNvPr>
          <p:cNvGrpSpPr/>
          <p:nvPr/>
        </p:nvGrpSpPr>
        <p:grpSpPr>
          <a:xfrm>
            <a:off x="3956221" y="1415543"/>
            <a:ext cx="378634" cy="349082"/>
            <a:chOff x="5062500" y="2476484"/>
            <a:chExt cx="2065154" cy="1903967"/>
          </a:xfrm>
          <a:solidFill>
            <a:srgbClr val="1957A3"/>
          </a:solidFill>
        </p:grpSpPr>
        <p:sp>
          <p:nvSpPr>
            <p:cNvPr id="160" name="Freeform: Shape 199">
              <a:extLst>
                <a:ext uri="{FF2B5EF4-FFF2-40B4-BE49-F238E27FC236}">
                  <a16:creationId xmlns:a16="http://schemas.microsoft.com/office/drawing/2014/main" id="{FA61E2FC-8066-4798-BC18-B2E52715A8EC}"/>
                </a:ext>
              </a:extLst>
            </p:cNvPr>
            <p:cNvSpPr/>
            <p:nvPr/>
          </p:nvSpPr>
          <p:spPr>
            <a:xfrm>
              <a:off x="5265414" y="2476484"/>
              <a:ext cx="949753" cy="949182"/>
            </a:xfrm>
            <a:custGeom>
              <a:avLst/>
              <a:gdLst>
                <a:gd name="connsiteX0" fmla="*/ 473874 w 949753"/>
                <a:gd name="connsiteY0" fmla="*/ 949182 h 949182"/>
                <a:gd name="connsiteX1" fmla="*/ 5 w 949753"/>
                <a:gd name="connsiteY1" fmla="*/ 472265 h 949182"/>
                <a:gd name="connsiteX2" fmla="*/ 479970 w 949753"/>
                <a:gd name="connsiteY2" fmla="*/ 15 h 949182"/>
                <a:gd name="connsiteX3" fmla="*/ 949743 w 949753"/>
                <a:gd name="connsiteY3" fmla="*/ 480837 h 949182"/>
                <a:gd name="connsiteX4" fmla="*/ 473874 w 949753"/>
                <a:gd name="connsiteY4" fmla="*/ 949182 h 949182"/>
                <a:gd name="connsiteX5" fmla="*/ 455872 w 949753"/>
                <a:gd name="connsiteY5" fmla="*/ 577516 h 949182"/>
                <a:gd name="connsiteX6" fmla="*/ 449490 w 949753"/>
                <a:gd name="connsiteY6" fmla="*/ 646953 h 949182"/>
                <a:gd name="connsiteX7" fmla="*/ 372052 w 949753"/>
                <a:gd name="connsiteY7" fmla="*/ 621141 h 949182"/>
                <a:gd name="connsiteX8" fmla="*/ 344906 w 949753"/>
                <a:gd name="connsiteY8" fmla="*/ 602376 h 949182"/>
                <a:gd name="connsiteX9" fmla="*/ 310520 w 949753"/>
                <a:gd name="connsiteY9" fmla="*/ 603900 h 949182"/>
                <a:gd name="connsiteX10" fmla="*/ 320236 w 949753"/>
                <a:gd name="connsiteY10" fmla="*/ 691721 h 949182"/>
                <a:gd name="connsiteX11" fmla="*/ 420344 w 949753"/>
                <a:gd name="connsiteY11" fmla="*/ 732393 h 949182"/>
                <a:gd name="connsiteX12" fmla="*/ 457205 w 949753"/>
                <a:gd name="connsiteY12" fmla="*/ 772969 h 949182"/>
                <a:gd name="connsiteX13" fmla="*/ 484542 w 949753"/>
                <a:gd name="connsiteY13" fmla="*/ 794972 h 949182"/>
                <a:gd name="connsiteX14" fmla="*/ 509498 w 949753"/>
                <a:gd name="connsiteY14" fmla="*/ 775255 h 949182"/>
                <a:gd name="connsiteX15" fmla="*/ 549884 w 949753"/>
                <a:gd name="connsiteY15" fmla="*/ 734202 h 949182"/>
                <a:gd name="connsiteX16" fmla="*/ 682091 w 949753"/>
                <a:gd name="connsiteY16" fmla="*/ 594090 h 949182"/>
                <a:gd name="connsiteX17" fmla="*/ 568172 w 949753"/>
                <a:gd name="connsiteY17" fmla="*/ 442928 h 949182"/>
                <a:gd name="connsiteX18" fmla="*/ 508640 w 949753"/>
                <a:gd name="connsiteY18" fmla="*/ 357298 h 949182"/>
                <a:gd name="connsiteX19" fmla="*/ 592746 w 949753"/>
                <a:gd name="connsiteY19" fmla="*/ 308721 h 949182"/>
                <a:gd name="connsiteX20" fmla="*/ 626179 w 949753"/>
                <a:gd name="connsiteY20" fmla="*/ 313959 h 949182"/>
                <a:gd name="connsiteX21" fmla="*/ 616844 w 949753"/>
                <a:gd name="connsiteY21" fmla="*/ 224043 h 949182"/>
                <a:gd name="connsiteX22" fmla="*/ 545407 w 949753"/>
                <a:gd name="connsiteY22" fmla="*/ 199945 h 949182"/>
                <a:gd name="connsiteX23" fmla="*/ 508640 w 949753"/>
                <a:gd name="connsiteY23" fmla="*/ 169560 h 949182"/>
                <a:gd name="connsiteX24" fmla="*/ 483209 w 949753"/>
                <a:gd name="connsiteY24" fmla="*/ 155368 h 949182"/>
                <a:gd name="connsiteX25" fmla="*/ 457872 w 949753"/>
                <a:gd name="connsiteY25" fmla="*/ 169370 h 949182"/>
                <a:gd name="connsiteX26" fmla="*/ 420248 w 949753"/>
                <a:gd name="connsiteY26" fmla="*/ 199278 h 949182"/>
                <a:gd name="connsiteX27" fmla="*/ 291851 w 949753"/>
                <a:gd name="connsiteY27" fmla="*/ 331962 h 949182"/>
                <a:gd name="connsiteX28" fmla="*/ 395674 w 949753"/>
                <a:gd name="connsiteY28" fmla="*/ 484362 h 949182"/>
                <a:gd name="connsiteX29" fmla="*/ 455872 w 949753"/>
                <a:gd name="connsiteY29" fmla="*/ 577516 h 94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753" h="949182">
                  <a:moveTo>
                    <a:pt x="473874" y="949182"/>
                  </a:moveTo>
                  <a:cubicBezTo>
                    <a:pt x="211079" y="948610"/>
                    <a:pt x="-1233" y="734964"/>
                    <a:pt x="5" y="472265"/>
                  </a:cubicBezTo>
                  <a:cubicBezTo>
                    <a:pt x="1148" y="211756"/>
                    <a:pt x="218509" y="-2080"/>
                    <a:pt x="479970" y="15"/>
                  </a:cubicBezTo>
                  <a:cubicBezTo>
                    <a:pt x="742479" y="2111"/>
                    <a:pt x="951458" y="215947"/>
                    <a:pt x="949743" y="480837"/>
                  </a:cubicBezTo>
                  <a:cubicBezTo>
                    <a:pt x="948124" y="742013"/>
                    <a:pt x="736955" y="949753"/>
                    <a:pt x="473874" y="949182"/>
                  </a:cubicBezTo>
                  <a:close/>
                  <a:moveTo>
                    <a:pt x="455872" y="577516"/>
                  </a:moveTo>
                  <a:cubicBezTo>
                    <a:pt x="452919" y="600662"/>
                    <a:pt x="469588" y="637047"/>
                    <a:pt x="449490" y="646953"/>
                  </a:cubicBezTo>
                  <a:cubicBezTo>
                    <a:pt x="425773" y="658574"/>
                    <a:pt x="396722" y="634857"/>
                    <a:pt x="372052" y="621141"/>
                  </a:cubicBezTo>
                  <a:cubicBezTo>
                    <a:pt x="362432" y="615807"/>
                    <a:pt x="352907" y="609711"/>
                    <a:pt x="344906" y="602376"/>
                  </a:cubicBezTo>
                  <a:cubicBezTo>
                    <a:pt x="332237" y="590756"/>
                    <a:pt x="324141" y="590184"/>
                    <a:pt x="310520" y="603900"/>
                  </a:cubicBezTo>
                  <a:cubicBezTo>
                    <a:pt x="264705" y="650192"/>
                    <a:pt x="264705" y="658860"/>
                    <a:pt x="320236" y="691721"/>
                  </a:cubicBezTo>
                  <a:cubicBezTo>
                    <a:pt x="351573" y="710199"/>
                    <a:pt x="384053" y="726487"/>
                    <a:pt x="420344" y="732393"/>
                  </a:cubicBezTo>
                  <a:cubicBezTo>
                    <a:pt x="443966" y="736298"/>
                    <a:pt x="462825" y="741632"/>
                    <a:pt x="457205" y="772969"/>
                  </a:cubicBezTo>
                  <a:cubicBezTo>
                    <a:pt x="453586" y="793067"/>
                    <a:pt x="468731" y="795162"/>
                    <a:pt x="484542" y="794972"/>
                  </a:cubicBezTo>
                  <a:cubicBezTo>
                    <a:pt x="498639" y="794877"/>
                    <a:pt x="512069" y="792305"/>
                    <a:pt x="509498" y="775255"/>
                  </a:cubicBezTo>
                  <a:cubicBezTo>
                    <a:pt x="504449" y="741632"/>
                    <a:pt x="524357" y="739441"/>
                    <a:pt x="549884" y="734202"/>
                  </a:cubicBezTo>
                  <a:cubicBezTo>
                    <a:pt x="628655" y="718105"/>
                    <a:pt x="678852" y="662955"/>
                    <a:pt x="682091" y="594090"/>
                  </a:cubicBezTo>
                  <a:cubicBezTo>
                    <a:pt x="685805" y="515604"/>
                    <a:pt x="654087" y="467026"/>
                    <a:pt x="568172" y="442928"/>
                  </a:cubicBezTo>
                  <a:cubicBezTo>
                    <a:pt x="518165" y="428926"/>
                    <a:pt x="506831" y="404828"/>
                    <a:pt x="508640" y="357298"/>
                  </a:cubicBezTo>
                  <a:cubicBezTo>
                    <a:pt x="512165" y="268430"/>
                    <a:pt x="509402" y="268525"/>
                    <a:pt x="592746" y="308721"/>
                  </a:cubicBezTo>
                  <a:cubicBezTo>
                    <a:pt x="602652" y="313483"/>
                    <a:pt x="611034" y="325770"/>
                    <a:pt x="626179" y="313959"/>
                  </a:cubicBezTo>
                  <a:cubicBezTo>
                    <a:pt x="670946" y="279193"/>
                    <a:pt x="668660" y="246999"/>
                    <a:pt x="616844" y="224043"/>
                  </a:cubicBezTo>
                  <a:cubicBezTo>
                    <a:pt x="593889" y="213852"/>
                    <a:pt x="569886" y="205184"/>
                    <a:pt x="545407" y="199945"/>
                  </a:cubicBezTo>
                  <a:cubicBezTo>
                    <a:pt x="526357" y="195945"/>
                    <a:pt x="507974" y="197754"/>
                    <a:pt x="508640" y="169560"/>
                  </a:cubicBezTo>
                  <a:cubicBezTo>
                    <a:pt x="508926" y="154987"/>
                    <a:pt x="494258" y="155368"/>
                    <a:pt x="483209" y="155368"/>
                  </a:cubicBezTo>
                  <a:cubicBezTo>
                    <a:pt x="472255" y="155368"/>
                    <a:pt x="457586" y="154416"/>
                    <a:pt x="457872" y="169370"/>
                  </a:cubicBezTo>
                  <a:cubicBezTo>
                    <a:pt x="458348" y="197850"/>
                    <a:pt x="439013" y="195468"/>
                    <a:pt x="420248" y="199278"/>
                  </a:cubicBezTo>
                  <a:cubicBezTo>
                    <a:pt x="346525" y="214137"/>
                    <a:pt x="297566" y="265668"/>
                    <a:pt x="291851" y="331962"/>
                  </a:cubicBezTo>
                  <a:cubicBezTo>
                    <a:pt x="284993" y="411019"/>
                    <a:pt x="312235" y="457787"/>
                    <a:pt x="395674" y="484362"/>
                  </a:cubicBezTo>
                  <a:cubicBezTo>
                    <a:pt x="446537" y="500554"/>
                    <a:pt x="471588" y="522271"/>
                    <a:pt x="455872" y="577516"/>
                  </a:cubicBezTo>
                  <a:close/>
                </a:path>
              </a:pathLst>
            </a:custGeom>
            <a:grpFill/>
            <a:ln w="9525" cap="flat">
              <a:noFill/>
              <a:prstDash val="solid"/>
              <a:miter/>
            </a:ln>
          </p:spPr>
          <p:txBody>
            <a:bodyPr rtlCol="0" anchor="ctr">
              <a:noAutofit/>
            </a:bodyPr>
            <a:lstStyle/>
            <a:p>
              <a:endParaRPr lang="en-IN" dirty="0"/>
            </a:p>
          </p:txBody>
        </p:sp>
        <p:sp>
          <p:nvSpPr>
            <p:cNvPr id="161" name="Freeform: Shape 200">
              <a:extLst>
                <a:ext uri="{FF2B5EF4-FFF2-40B4-BE49-F238E27FC236}">
                  <a16:creationId xmlns:a16="http://schemas.microsoft.com/office/drawing/2014/main" id="{C30C702F-05F1-4336-A991-DC3BA33E75C4}"/>
                </a:ext>
              </a:extLst>
            </p:cNvPr>
            <p:cNvSpPr/>
            <p:nvPr/>
          </p:nvSpPr>
          <p:spPr>
            <a:xfrm>
              <a:off x="6722829" y="3186011"/>
              <a:ext cx="270905" cy="1101618"/>
            </a:xfrm>
            <a:custGeom>
              <a:avLst/>
              <a:gdLst>
                <a:gd name="connsiteX0" fmla="*/ 773 w 270905"/>
                <a:gd name="connsiteY0" fmla="*/ 555504 h 1101618"/>
                <a:gd name="connsiteX1" fmla="*/ 11 w 270905"/>
                <a:gd name="connsiteY1" fmla="*/ 53632 h 1101618"/>
                <a:gd name="connsiteX2" fmla="*/ 55446 w 270905"/>
                <a:gd name="connsiteY2" fmla="*/ 197 h 1101618"/>
                <a:gd name="connsiteX3" fmla="*/ 216323 w 270905"/>
                <a:gd name="connsiteY3" fmla="*/ 292 h 1101618"/>
                <a:gd name="connsiteX4" fmla="*/ 270902 w 270905"/>
                <a:gd name="connsiteY4" fmla="*/ 54108 h 1101618"/>
                <a:gd name="connsiteX5" fmla="*/ 270044 w 270905"/>
                <a:gd name="connsiteY5" fmla="*/ 920597 h 1101618"/>
                <a:gd name="connsiteX6" fmla="*/ 270711 w 270905"/>
                <a:gd name="connsiteY6" fmla="*/ 1062615 h 1101618"/>
                <a:gd name="connsiteX7" fmla="*/ 230135 w 270905"/>
                <a:gd name="connsiteY7" fmla="*/ 1101191 h 1101618"/>
                <a:gd name="connsiteX8" fmla="*/ 45540 w 270905"/>
                <a:gd name="connsiteY8" fmla="*/ 1101477 h 1101618"/>
                <a:gd name="connsiteX9" fmla="*/ 296 w 270905"/>
                <a:gd name="connsiteY9" fmla="*/ 1057471 h 1101618"/>
                <a:gd name="connsiteX10" fmla="*/ 1249 w 270905"/>
                <a:gd name="connsiteY10" fmla="*/ 555599 h 1101618"/>
                <a:gd name="connsiteX11" fmla="*/ 773 w 270905"/>
                <a:gd name="connsiteY11" fmla="*/ 555504 h 110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905" h="1101618">
                  <a:moveTo>
                    <a:pt x="773" y="555504"/>
                  </a:moveTo>
                  <a:cubicBezTo>
                    <a:pt x="773" y="388245"/>
                    <a:pt x="1916" y="220891"/>
                    <a:pt x="11" y="53632"/>
                  </a:cubicBezTo>
                  <a:cubicBezTo>
                    <a:pt x="-466" y="11150"/>
                    <a:pt x="14965" y="-1804"/>
                    <a:pt x="55446" y="197"/>
                  </a:cubicBezTo>
                  <a:cubicBezTo>
                    <a:pt x="108977" y="2863"/>
                    <a:pt x="162793" y="2768"/>
                    <a:pt x="216323" y="292"/>
                  </a:cubicBezTo>
                  <a:cubicBezTo>
                    <a:pt x="256900" y="-1613"/>
                    <a:pt x="271187" y="11817"/>
                    <a:pt x="270902" y="54108"/>
                  </a:cubicBezTo>
                  <a:cubicBezTo>
                    <a:pt x="269282" y="342906"/>
                    <a:pt x="270044" y="631704"/>
                    <a:pt x="270044" y="920597"/>
                  </a:cubicBezTo>
                  <a:cubicBezTo>
                    <a:pt x="270044" y="967937"/>
                    <a:pt x="267949" y="1015371"/>
                    <a:pt x="270711" y="1062615"/>
                  </a:cubicBezTo>
                  <a:cubicBezTo>
                    <a:pt x="272616" y="1095286"/>
                    <a:pt x="259376" y="1102049"/>
                    <a:pt x="230135" y="1101191"/>
                  </a:cubicBezTo>
                  <a:cubicBezTo>
                    <a:pt x="168603" y="1099477"/>
                    <a:pt x="106976" y="1098905"/>
                    <a:pt x="45540" y="1101477"/>
                  </a:cubicBezTo>
                  <a:cubicBezTo>
                    <a:pt x="11155" y="1102906"/>
                    <a:pt x="-85" y="1093857"/>
                    <a:pt x="296" y="1057471"/>
                  </a:cubicBezTo>
                  <a:cubicBezTo>
                    <a:pt x="2392" y="890212"/>
                    <a:pt x="1249" y="722858"/>
                    <a:pt x="1249" y="555599"/>
                  </a:cubicBezTo>
                  <a:cubicBezTo>
                    <a:pt x="1058" y="555504"/>
                    <a:pt x="868" y="555504"/>
                    <a:pt x="773" y="555504"/>
                  </a:cubicBezTo>
                  <a:close/>
                </a:path>
              </a:pathLst>
            </a:custGeom>
            <a:grpFill/>
            <a:ln w="9525" cap="flat">
              <a:noFill/>
              <a:prstDash val="solid"/>
              <a:miter/>
            </a:ln>
          </p:spPr>
          <p:txBody>
            <a:bodyPr rtlCol="0" anchor="ctr">
              <a:noAutofit/>
            </a:bodyPr>
            <a:lstStyle/>
            <a:p>
              <a:endParaRPr lang="en-IN" dirty="0"/>
            </a:p>
          </p:txBody>
        </p:sp>
        <p:sp>
          <p:nvSpPr>
            <p:cNvPr id="162" name="Freeform: Shape 201">
              <a:extLst>
                <a:ext uri="{FF2B5EF4-FFF2-40B4-BE49-F238E27FC236}">
                  <a16:creationId xmlns:a16="http://schemas.microsoft.com/office/drawing/2014/main" id="{1F284BEE-E1DE-4FFD-874F-CBBBE3C06FBF}"/>
                </a:ext>
              </a:extLst>
            </p:cNvPr>
            <p:cNvSpPr/>
            <p:nvPr/>
          </p:nvSpPr>
          <p:spPr>
            <a:xfrm>
              <a:off x="6350221" y="3483971"/>
              <a:ext cx="272248" cy="803209"/>
            </a:xfrm>
            <a:custGeom>
              <a:avLst/>
              <a:gdLst>
                <a:gd name="connsiteX0" fmla="*/ 271558 w 272248"/>
                <a:gd name="connsiteY0" fmla="*/ 404324 h 803209"/>
                <a:gd name="connsiteX1" fmla="*/ 272225 w 272248"/>
                <a:gd name="connsiteY1" fmla="*/ 764274 h 803209"/>
                <a:gd name="connsiteX2" fmla="*/ 232030 w 272248"/>
                <a:gd name="connsiteY2" fmla="*/ 803136 h 803209"/>
                <a:gd name="connsiteX3" fmla="*/ 33147 w 272248"/>
                <a:gd name="connsiteY3" fmla="*/ 802946 h 803209"/>
                <a:gd name="connsiteX4" fmla="*/ 96 w 272248"/>
                <a:gd name="connsiteY4" fmla="*/ 771037 h 803209"/>
                <a:gd name="connsiteX5" fmla="*/ 0 w 272248"/>
                <a:gd name="connsiteY5" fmla="*/ 41612 h 803209"/>
                <a:gd name="connsiteX6" fmla="*/ 42768 w 272248"/>
                <a:gd name="connsiteY6" fmla="*/ 464 h 803209"/>
                <a:gd name="connsiteX7" fmla="*/ 222695 w 272248"/>
                <a:gd name="connsiteY7" fmla="*/ 83 h 803209"/>
                <a:gd name="connsiteX8" fmla="*/ 272225 w 272248"/>
                <a:gd name="connsiteY8" fmla="*/ 49137 h 803209"/>
                <a:gd name="connsiteX9" fmla="*/ 271558 w 272248"/>
                <a:gd name="connsiteY9" fmla="*/ 404324 h 8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248" h="803209">
                  <a:moveTo>
                    <a:pt x="271558" y="404324"/>
                  </a:moveTo>
                  <a:cubicBezTo>
                    <a:pt x="271558" y="524339"/>
                    <a:pt x="270510" y="644354"/>
                    <a:pt x="272225" y="764274"/>
                  </a:cubicBezTo>
                  <a:cubicBezTo>
                    <a:pt x="272701" y="795992"/>
                    <a:pt x="262319" y="804089"/>
                    <a:pt x="232030" y="803136"/>
                  </a:cubicBezTo>
                  <a:cubicBezTo>
                    <a:pt x="165831" y="801041"/>
                    <a:pt x="99442" y="801612"/>
                    <a:pt x="33147" y="802946"/>
                  </a:cubicBezTo>
                  <a:cubicBezTo>
                    <a:pt x="8859" y="803422"/>
                    <a:pt x="0" y="796278"/>
                    <a:pt x="96" y="771037"/>
                  </a:cubicBezTo>
                  <a:cubicBezTo>
                    <a:pt x="763" y="527864"/>
                    <a:pt x="763" y="284690"/>
                    <a:pt x="0" y="41612"/>
                  </a:cubicBezTo>
                  <a:cubicBezTo>
                    <a:pt x="-95" y="10180"/>
                    <a:pt x="13526" y="83"/>
                    <a:pt x="42768" y="464"/>
                  </a:cubicBezTo>
                  <a:cubicBezTo>
                    <a:pt x="102775" y="1322"/>
                    <a:pt x="162783" y="1988"/>
                    <a:pt x="222695" y="83"/>
                  </a:cubicBezTo>
                  <a:cubicBezTo>
                    <a:pt x="259176" y="-1155"/>
                    <a:pt x="272892" y="11228"/>
                    <a:pt x="272225" y="49137"/>
                  </a:cubicBezTo>
                  <a:cubicBezTo>
                    <a:pt x="270320" y="167438"/>
                    <a:pt x="271558" y="285929"/>
                    <a:pt x="271558" y="404324"/>
                  </a:cubicBezTo>
                  <a:close/>
                </a:path>
              </a:pathLst>
            </a:custGeom>
            <a:grpFill/>
            <a:ln w="9525" cap="flat">
              <a:noFill/>
              <a:prstDash val="solid"/>
              <a:miter/>
            </a:ln>
          </p:spPr>
          <p:txBody>
            <a:bodyPr rtlCol="0" anchor="ctr">
              <a:noAutofit/>
            </a:bodyPr>
            <a:lstStyle/>
            <a:p>
              <a:endParaRPr lang="en-IN" dirty="0"/>
            </a:p>
          </p:txBody>
        </p:sp>
        <p:sp>
          <p:nvSpPr>
            <p:cNvPr id="163" name="Freeform: Shape 202">
              <a:extLst>
                <a:ext uri="{FF2B5EF4-FFF2-40B4-BE49-F238E27FC236}">
                  <a16:creationId xmlns:a16="http://schemas.microsoft.com/office/drawing/2014/main" id="{81DE5F84-22F1-452F-A7C8-112DDEC312BB}"/>
                </a:ext>
              </a:extLst>
            </p:cNvPr>
            <p:cNvSpPr/>
            <p:nvPr/>
          </p:nvSpPr>
          <p:spPr>
            <a:xfrm>
              <a:off x="5977314" y="3720138"/>
              <a:ext cx="272359" cy="567116"/>
            </a:xfrm>
            <a:custGeom>
              <a:avLst/>
              <a:gdLst>
                <a:gd name="connsiteX0" fmla="*/ 271751 w 272359"/>
                <a:gd name="connsiteY0" fmla="*/ 286553 h 567116"/>
                <a:gd name="connsiteX1" fmla="*/ 272323 w 272359"/>
                <a:gd name="connsiteY1" fmla="*/ 528203 h 567116"/>
                <a:gd name="connsiteX2" fmla="*/ 236318 w 272359"/>
                <a:gd name="connsiteY2" fmla="*/ 567065 h 567116"/>
                <a:gd name="connsiteX3" fmla="*/ 32579 w 272359"/>
                <a:gd name="connsiteY3" fmla="*/ 566779 h 567116"/>
                <a:gd name="connsiteX4" fmla="*/ 3 w 272359"/>
                <a:gd name="connsiteY4" fmla="*/ 535061 h 567116"/>
                <a:gd name="connsiteX5" fmla="*/ 289 w 272359"/>
                <a:gd name="connsiteY5" fmla="*/ 46999 h 567116"/>
                <a:gd name="connsiteX6" fmla="*/ 47914 w 272359"/>
                <a:gd name="connsiteY6" fmla="*/ 41 h 567116"/>
                <a:gd name="connsiteX7" fmla="*/ 227936 w 272359"/>
                <a:gd name="connsiteY7" fmla="*/ 137 h 567116"/>
                <a:gd name="connsiteX8" fmla="*/ 272323 w 272359"/>
                <a:gd name="connsiteY8" fmla="*/ 44999 h 567116"/>
                <a:gd name="connsiteX9" fmla="*/ 271847 w 272359"/>
                <a:gd name="connsiteY9" fmla="*/ 286649 h 567116"/>
                <a:gd name="connsiteX10" fmla="*/ 271751 w 272359"/>
                <a:gd name="connsiteY10" fmla="*/ 286553 h 56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359" h="567116">
                  <a:moveTo>
                    <a:pt x="271751" y="286553"/>
                  </a:moveTo>
                  <a:cubicBezTo>
                    <a:pt x="271751" y="367135"/>
                    <a:pt x="270704" y="447716"/>
                    <a:pt x="272323" y="528203"/>
                  </a:cubicBezTo>
                  <a:cubicBezTo>
                    <a:pt x="272894" y="555825"/>
                    <a:pt x="267084" y="568017"/>
                    <a:pt x="236318" y="567065"/>
                  </a:cubicBezTo>
                  <a:cubicBezTo>
                    <a:pt x="168500" y="564969"/>
                    <a:pt x="100492" y="565541"/>
                    <a:pt x="32579" y="566779"/>
                  </a:cubicBezTo>
                  <a:cubicBezTo>
                    <a:pt x="8576" y="567160"/>
                    <a:pt x="-188" y="560683"/>
                    <a:pt x="3" y="535061"/>
                  </a:cubicBezTo>
                  <a:cubicBezTo>
                    <a:pt x="1241" y="372374"/>
                    <a:pt x="1432" y="209687"/>
                    <a:pt x="289" y="46999"/>
                  </a:cubicBezTo>
                  <a:cubicBezTo>
                    <a:pt x="3" y="11566"/>
                    <a:pt x="14005" y="-816"/>
                    <a:pt x="47914" y="41"/>
                  </a:cubicBezTo>
                  <a:cubicBezTo>
                    <a:pt x="107921" y="1375"/>
                    <a:pt x="167929" y="1470"/>
                    <a:pt x="227936" y="137"/>
                  </a:cubicBezTo>
                  <a:cubicBezTo>
                    <a:pt x="260512" y="-626"/>
                    <a:pt x="272894" y="12424"/>
                    <a:pt x="272323" y="44999"/>
                  </a:cubicBezTo>
                  <a:cubicBezTo>
                    <a:pt x="270989" y="125486"/>
                    <a:pt x="271847" y="206067"/>
                    <a:pt x="271847" y="286649"/>
                  </a:cubicBezTo>
                  <a:cubicBezTo>
                    <a:pt x="271847" y="286553"/>
                    <a:pt x="271751" y="286553"/>
                    <a:pt x="271751" y="286553"/>
                  </a:cubicBezTo>
                  <a:close/>
                </a:path>
              </a:pathLst>
            </a:custGeom>
            <a:grpFill/>
            <a:ln w="9525" cap="flat">
              <a:noFill/>
              <a:prstDash val="solid"/>
              <a:miter/>
            </a:ln>
          </p:spPr>
          <p:txBody>
            <a:bodyPr rtlCol="0" anchor="ctr">
              <a:noAutofit/>
            </a:bodyPr>
            <a:lstStyle/>
            <a:p>
              <a:endParaRPr lang="en-IN" dirty="0"/>
            </a:p>
          </p:txBody>
        </p:sp>
        <p:sp>
          <p:nvSpPr>
            <p:cNvPr id="164" name="Freeform: Shape 203">
              <a:extLst>
                <a:ext uri="{FF2B5EF4-FFF2-40B4-BE49-F238E27FC236}">
                  <a16:creationId xmlns:a16="http://schemas.microsoft.com/office/drawing/2014/main" id="{4C8D6C9B-AE68-490A-8DBD-69CAD136C1FE}"/>
                </a:ext>
              </a:extLst>
            </p:cNvPr>
            <p:cNvSpPr/>
            <p:nvPr/>
          </p:nvSpPr>
          <p:spPr>
            <a:xfrm>
              <a:off x="5143745" y="4333303"/>
              <a:ext cx="1981733" cy="47148"/>
            </a:xfrm>
            <a:custGeom>
              <a:avLst/>
              <a:gdLst>
                <a:gd name="connsiteX0" fmla="*/ 989306 w 1981733"/>
                <a:gd name="connsiteY0" fmla="*/ 46768 h 47148"/>
                <a:gd name="connsiteX1" fmla="*/ 55285 w 1981733"/>
                <a:gd name="connsiteY1" fmla="*/ 46768 h 47148"/>
                <a:gd name="connsiteX2" fmla="*/ 26805 w 1981733"/>
                <a:gd name="connsiteY2" fmla="*/ 46577 h 47148"/>
                <a:gd name="connsiteX3" fmla="*/ 40 w 1981733"/>
                <a:gd name="connsiteY3" fmla="*/ 24860 h 47148"/>
                <a:gd name="connsiteX4" fmla="*/ 28234 w 1981733"/>
                <a:gd name="connsiteY4" fmla="*/ 476 h 47148"/>
                <a:gd name="connsiteX5" fmla="*/ 179967 w 1981733"/>
                <a:gd name="connsiteY5" fmla="*/ 0 h 47148"/>
                <a:gd name="connsiteX6" fmla="*/ 1924661 w 1981733"/>
                <a:gd name="connsiteY6" fmla="*/ 191 h 47148"/>
                <a:gd name="connsiteX7" fmla="*/ 1957809 w 1981733"/>
                <a:gd name="connsiteY7" fmla="*/ 476 h 47148"/>
                <a:gd name="connsiteX8" fmla="*/ 1981716 w 1981733"/>
                <a:gd name="connsiteY8" fmla="*/ 23622 h 47148"/>
                <a:gd name="connsiteX9" fmla="*/ 1956380 w 1981733"/>
                <a:gd name="connsiteY9" fmla="*/ 45815 h 47148"/>
                <a:gd name="connsiteX10" fmla="*/ 1894753 w 1981733"/>
                <a:gd name="connsiteY10" fmla="*/ 47054 h 47148"/>
                <a:gd name="connsiteX11" fmla="*/ 989211 w 1981733"/>
                <a:gd name="connsiteY11" fmla="*/ 47149 h 47148"/>
                <a:gd name="connsiteX12" fmla="*/ 989306 w 1981733"/>
                <a:gd name="connsiteY12" fmla="*/ 46768 h 4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733" h="47148">
                  <a:moveTo>
                    <a:pt x="989306" y="46768"/>
                  </a:moveTo>
                  <a:cubicBezTo>
                    <a:pt x="677934" y="46768"/>
                    <a:pt x="366657" y="46768"/>
                    <a:pt x="55285" y="46768"/>
                  </a:cubicBezTo>
                  <a:cubicBezTo>
                    <a:pt x="45760" y="46768"/>
                    <a:pt x="36330" y="46958"/>
                    <a:pt x="26805" y="46577"/>
                  </a:cubicBezTo>
                  <a:cubicBezTo>
                    <a:pt x="12708" y="45910"/>
                    <a:pt x="802" y="39148"/>
                    <a:pt x="40" y="24860"/>
                  </a:cubicBezTo>
                  <a:cubicBezTo>
                    <a:pt x="-817" y="7525"/>
                    <a:pt x="12232" y="667"/>
                    <a:pt x="28234" y="476"/>
                  </a:cubicBezTo>
                  <a:cubicBezTo>
                    <a:pt x="78812" y="191"/>
                    <a:pt x="129389" y="0"/>
                    <a:pt x="179967" y="0"/>
                  </a:cubicBezTo>
                  <a:cubicBezTo>
                    <a:pt x="761564" y="0"/>
                    <a:pt x="1343065" y="95"/>
                    <a:pt x="1924661" y="191"/>
                  </a:cubicBezTo>
                  <a:cubicBezTo>
                    <a:pt x="1935711" y="191"/>
                    <a:pt x="1946760" y="95"/>
                    <a:pt x="1957809" y="476"/>
                  </a:cubicBezTo>
                  <a:cubicBezTo>
                    <a:pt x="1972572" y="1048"/>
                    <a:pt x="1982193" y="8287"/>
                    <a:pt x="1981716" y="23622"/>
                  </a:cubicBezTo>
                  <a:cubicBezTo>
                    <a:pt x="1981240" y="38957"/>
                    <a:pt x="1970858" y="45434"/>
                    <a:pt x="1956380" y="45815"/>
                  </a:cubicBezTo>
                  <a:cubicBezTo>
                    <a:pt x="1935806" y="46387"/>
                    <a:pt x="1915327" y="46958"/>
                    <a:pt x="1894753" y="47054"/>
                  </a:cubicBezTo>
                  <a:cubicBezTo>
                    <a:pt x="1592906" y="47149"/>
                    <a:pt x="1291059" y="47149"/>
                    <a:pt x="989211" y="47149"/>
                  </a:cubicBezTo>
                  <a:cubicBezTo>
                    <a:pt x="989306" y="47054"/>
                    <a:pt x="989306" y="46958"/>
                    <a:pt x="989306" y="46768"/>
                  </a:cubicBezTo>
                  <a:close/>
                </a:path>
              </a:pathLst>
            </a:custGeom>
            <a:grpFill/>
            <a:ln w="9525" cap="flat">
              <a:noFill/>
              <a:prstDash val="solid"/>
              <a:miter/>
            </a:ln>
          </p:spPr>
          <p:txBody>
            <a:bodyPr rtlCol="0" anchor="ctr">
              <a:noAutofit/>
            </a:bodyPr>
            <a:lstStyle/>
            <a:p>
              <a:endParaRPr lang="en-IN" dirty="0"/>
            </a:p>
          </p:txBody>
        </p:sp>
        <p:sp>
          <p:nvSpPr>
            <p:cNvPr id="165" name="Freeform: Shape 204">
              <a:extLst>
                <a:ext uri="{FF2B5EF4-FFF2-40B4-BE49-F238E27FC236}">
                  <a16:creationId xmlns:a16="http://schemas.microsoft.com/office/drawing/2014/main" id="{1B69EDF3-97BF-4C03-B054-52DF13B7FD10}"/>
                </a:ext>
              </a:extLst>
            </p:cNvPr>
            <p:cNvSpPr/>
            <p:nvPr/>
          </p:nvSpPr>
          <p:spPr>
            <a:xfrm>
              <a:off x="5914607" y="2663753"/>
              <a:ext cx="1213047" cy="1051955"/>
            </a:xfrm>
            <a:custGeom>
              <a:avLst/>
              <a:gdLst>
                <a:gd name="connsiteX0" fmla="*/ 1121795 w 1213047"/>
                <a:gd name="connsiteY0" fmla="*/ 60110 h 1051955"/>
                <a:gd name="connsiteX1" fmla="*/ 1015115 w 1213047"/>
                <a:gd name="connsiteY1" fmla="*/ 46490 h 1051955"/>
                <a:gd name="connsiteX2" fmla="*/ 980634 w 1213047"/>
                <a:gd name="connsiteY2" fmla="*/ 22487 h 1051955"/>
                <a:gd name="connsiteX3" fmla="*/ 1019306 w 1213047"/>
                <a:gd name="connsiteY3" fmla="*/ 865 h 1051955"/>
                <a:gd name="connsiteX4" fmla="*/ 1179516 w 1213047"/>
                <a:gd name="connsiteY4" fmla="*/ 14867 h 1051955"/>
                <a:gd name="connsiteX5" fmla="*/ 1212759 w 1213047"/>
                <a:gd name="connsiteY5" fmla="*/ 49728 h 1051955"/>
                <a:gd name="connsiteX6" fmla="*/ 1198947 w 1213047"/>
                <a:gd name="connsiteY6" fmla="*/ 219559 h 1051955"/>
                <a:gd name="connsiteX7" fmla="*/ 1175421 w 1213047"/>
                <a:gd name="connsiteY7" fmla="*/ 249277 h 1051955"/>
                <a:gd name="connsiteX8" fmla="*/ 1152846 w 1213047"/>
                <a:gd name="connsiteY8" fmla="*/ 215368 h 1051955"/>
                <a:gd name="connsiteX9" fmla="*/ 1163324 w 1213047"/>
                <a:gd name="connsiteY9" fmla="*/ 104497 h 1051955"/>
                <a:gd name="connsiteX10" fmla="*/ 1119033 w 1213047"/>
                <a:gd name="connsiteY10" fmla="*/ 130310 h 1051955"/>
                <a:gd name="connsiteX11" fmla="*/ 51661 w 1213047"/>
                <a:gd name="connsiteY11" fmla="*/ 1030899 h 1051955"/>
                <a:gd name="connsiteX12" fmla="*/ 7941 w 1213047"/>
                <a:gd name="connsiteY12" fmla="*/ 1039281 h 1051955"/>
                <a:gd name="connsiteX13" fmla="*/ 22896 w 1213047"/>
                <a:gd name="connsiteY13" fmla="*/ 996228 h 1051955"/>
                <a:gd name="connsiteX14" fmla="*/ 1089410 w 1213047"/>
                <a:gd name="connsiteY14" fmla="*/ 94877 h 1051955"/>
                <a:gd name="connsiteX15" fmla="*/ 1121795 w 1213047"/>
                <a:gd name="connsiteY15" fmla="*/ 60110 h 105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3047" h="1051955">
                  <a:moveTo>
                    <a:pt x="1121795" y="60110"/>
                  </a:moveTo>
                  <a:cubicBezTo>
                    <a:pt x="1086933" y="45823"/>
                    <a:pt x="1050262" y="51538"/>
                    <a:pt x="1015115" y="46490"/>
                  </a:cubicBezTo>
                  <a:cubicBezTo>
                    <a:pt x="999970" y="44299"/>
                    <a:pt x="980253" y="44204"/>
                    <a:pt x="980634" y="22487"/>
                  </a:cubicBezTo>
                  <a:cubicBezTo>
                    <a:pt x="981015" y="-3612"/>
                    <a:pt x="1002542" y="-469"/>
                    <a:pt x="1019306" y="865"/>
                  </a:cubicBezTo>
                  <a:cubicBezTo>
                    <a:pt x="1072741" y="4865"/>
                    <a:pt x="1126081" y="10009"/>
                    <a:pt x="1179516" y="14867"/>
                  </a:cubicBezTo>
                  <a:cubicBezTo>
                    <a:pt x="1200471" y="16772"/>
                    <a:pt x="1215330" y="23344"/>
                    <a:pt x="1212759" y="49728"/>
                  </a:cubicBezTo>
                  <a:cubicBezTo>
                    <a:pt x="1207234" y="106211"/>
                    <a:pt x="1203805" y="162981"/>
                    <a:pt x="1198947" y="219559"/>
                  </a:cubicBezTo>
                  <a:cubicBezTo>
                    <a:pt x="1197709" y="234037"/>
                    <a:pt x="1194185" y="249753"/>
                    <a:pt x="1175421" y="249277"/>
                  </a:cubicBezTo>
                  <a:cubicBezTo>
                    <a:pt x="1153799" y="248801"/>
                    <a:pt x="1151418" y="232227"/>
                    <a:pt x="1152846" y="215368"/>
                  </a:cubicBezTo>
                  <a:cubicBezTo>
                    <a:pt x="1155894" y="179364"/>
                    <a:pt x="1159609" y="143359"/>
                    <a:pt x="1163324" y="104497"/>
                  </a:cubicBezTo>
                  <a:cubicBezTo>
                    <a:pt x="1141131" y="105068"/>
                    <a:pt x="1131034" y="120309"/>
                    <a:pt x="1119033" y="130310"/>
                  </a:cubicBezTo>
                  <a:cubicBezTo>
                    <a:pt x="763179" y="430442"/>
                    <a:pt x="407705" y="731052"/>
                    <a:pt x="51661" y="1030899"/>
                  </a:cubicBezTo>
                  <a:cubicBezTo>
                    <a:pt x="40612" y="1040138"/>
                    <a:pt x="30420" y="1068046"/>
                    <a:pt x="7941" y="1039281"/>
                  </a:cubicBezTo>
                  <a:cubicBezTo>
                    <a:pt x="-11775" y="1013944"/>
                    <a:pt x="9846" y="1007277"/>
                    <a:pt x="22896" y="996228"/>
                  </a:cubicBezTo>
                  <a:cubicBezTo>
                    <a:pt x="378368" y="695809"/>
                    <a:pt x="734032" y="395581"/>
                    <a:pt x="1089410" y="94877"/>
                  </a:cubicBezTo>
                  <a:cubicBezTo>
                    <a:pt x="1100745" y="85161"/>
                    <a:pt x="1116461" y="78589"/>
                    <a:pt x="1121795" y="60110"/>
                  </a:cubicBezTo>
                  <a:close/>
                </a:path>
              </a:pathLst>
            </a:custGeom>
            <a:grpFill/>
            <a:ln w="9525" cap="flat">
              <a:noFill/>
              <a:prstDash val="solid"/>
              <a:miter/>
            </a:ln>
          </p:spPr>
          <p:txBody>
            <a:bodyPr rtlCol="0" anchor="ctr">
              <a:noAutofit/>
            </a:bodyPr>
            <a:lstStyle/>
            <a:p>
              <a:endParaRPr lang="en-IN" dirty="0"/>
            </a:p>
          </p:txBody>
        </p:sp>
        <p:sp>
          <p:nvSpPr>
            <p:cNvPr id="166" name="Freeform: Shape 205">
              <a:extLst>
                <a:ext uri="{FF2B5EF4-FFF2-40B4-BE49-F238E27FC236}">
                  <a16:creationId xmlns:a16="http://schemas.microsoft.com/office/drawing/2014/main" id="{CFE2313C-B4BD-4759-BC18-7B2242F5EF99}"/>
                </a:ext>
              </a:extLst>
            </p:cNvPr>
            <p:cNvSpPr/>
            <p:nvPr/>
          </p:nvSpPr>
          <p:spPr>
            <a:xfrm>
              <a:off x="5605471" y="3999915"/>
              <a:ext cx="270701" cy="287117"/>
            </a:xfrm>
            <a:custGeom>
              <a:avLst/>
              <a:gdLst>
                <a:gd name="connsiteX0" fmla="*/ 467 w 270701"/>
                <a:gd name="connsiteY0" fmla="*/ 144222 h 287117"/>
                <a:gd name="connsiteX1" fmla="*/ 86 w 270701"/>
                <a:gd name="connsiteY1" fmla="*/ 40018 h 287117"/>
                <a:gd name="connsiteX2" fmla="*/ 38090 w 270701"/>
                <a:gd name="connsiteY2" fmla="*/ 13 h 287117"/>
                <a:gd name="connsiteX3" fmla="*/ 232400 w 270701"/>
                <a:gd name="connsiteY3" fmla="*/ 13 h 287117"/>
                <a:gd name="connsiteX4" fmla="*/ 270596 w 270701"/>
                <a:gd name="connsiteY4" fmla="*/ 35446 h 287117"/>
                <a:gd name="connsiteX5" fmla="*/ 270691 w 270701"/>
                <a:gd name="connsiteY5" fmla="*/ 258141 h 287117"/>
                <a:gd name="connsiteX6" fmla="*/ 239639 w 270701"/>
                <a:gd name="connsiteY6" fmla="*/ 286906 h 287117"/>
                <a:gd name="connsiteX7" fmla="*/ 31137 w 270701"/>
                <a:gd name="connsiteY7" fmla="*/ 287097 h 287117"/>
                <a:gd name="connsiteX8" fmla="*/ 181 w 270701"/>
                <a:gd name="connsiteY8" fmla="*/ 253283 h 287117"/>
                <a:gd name="connsiteX9" fmla="*/ 562 w 270701"/>
                <a:gd name="connsiteY9" fmla="*/ 144317 h 287117"/>
                <a:gd name="connsiteX10" fmla="*/ 467 w 270701"/>
                <a:gd name="connsiteY10" fmla="*/ 144222 h 28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701" h="287117">
                  <a:moveTo>
                    <a:pt x="467" y="144222"/>
                  </a:moveTo>
                  <a:cubicBezTo>
                    <a:pt x="467" y="109455"/>
                    <a:pt x="1610" y="74689"/>
                    <a:pt x="86" y="40018"/>
                  </a:cubicBezTo>
                  <a:cubicBezTo>
                    <a:pt x="-1057" y="12015"/>
                    <a:pt x="9134" y="-463"/>
                    <a:pt x="38090" y="13"/>
                  </a:cubicBezTo>
                  <a:cubicBezTo>
                    <a:pt x="102860" y="1061"/>
                    <a:pt x="167630" y="1061"/>
                    <a:pt x="232400" y="13"/>
                  </a:cubicBezTo>
                  <a:cubicBezTo>
                    <a:pt x="258118" y="-368"/>
                    <a:pt x="270691" y="9252"/>
                    <a:pt x="270596" y="35446"/>
                  </a:cubicBezTo>
                  <a:cubicBezTo>
                    <a:pt x="270215" y="109646"/>
                    <a:pt x="269548" y="183941"/>
                    <a:pt x="270691" y="258141"/>
                  </a:cubicBezTo>
                  <a:cubicBezTo>
                    <a:pt x="271072" y="282144"/>
                    <a:pt x="260880" y="287097"/>
                    <a:pt x="239639" y="286906"/>
                  </a:cubicBezTo>
                  <a:cubicBezTo>
                    <a:pt x="170107" y="286049"/>
                    <a:pt x="100574" y="285477"/>
                    <a:pt x="31137" y="287097"/>
                  </a:cubicBezTo>
                  <a:cubicBezTo>
                    <a:pt x="4562" y="287668"/>
                    <a:pt x="-581" y="276333"/>
                    <a:pt x="181" y="253283"/>
                  </a:cubicBezTo>
                  <a:cubicBezTo>
                    <a:pt x="1514" y="216993"/>
                    <a:pt x="562" y="180607"/>
                    <a:pt x="562" y="144317"/>
                  </a:cubicBezTo>
                  <a:cubicBezTo>
                    <a:pt x="562" y="144222"/>
                    <a:pt x="467" y="144222"/>
                    <a:pt x="467" y="144222"/>
                  </a:cubicBezTo>
                  <a:close/>
                </a:path>
              </a:pathLst>
            </a:custGeom>
            <a:grpFill/>
            <a:ln w="9525" cap="flat">
              <a:noFill/>
              <a:prstDash val="solid"/>
              <a:miter/>
            </a:ln>
          </p:spPr>
          <p:txBody>
            <a:bodyPr rtlCol="0" anchor="ctr">
              <a:noAutofit/>
            </a:bodyPr>
            <a:lstStyle/>
            <a:p>
              <a:endParaRPr lang="en-IN" dirty="0"/>
            </a:p>
          </p:txBody>
        </p:sp>
        <p:sp>
          <p:nvSpPr>
            <p:cNvPr id="167" name="Freeform: Shape 206">
              <a:extLst>
                <a:ext uri="{FF2B5EF4-FFF2-40B4-BE49-F238E27FC236}">
                  <a16:creationId xmlns:a16="http://schemas.microsoft.com/office/drawing/2014/main" id="{70CA3519-5BD8-4EFE-B4A3-334063CA3760}"/>
                </a:ext>
              </a:extLst>
            </p:cNvPr>
            <p:cNvSpPr/>
            <p:nvPr/>
          </p:nvSpPr>
          <p:spPr>
            <a:xfrm>
              <a:off x="5683551" y="3687507"/>
              <a:ext cx="222046" cy="219863"/>
            </a:xfrm>
            <a:custGeom>
              <a:avLst/>
              <a:gdLst>
                <a:gd name="connsiteX0" fmla="*/ 111744 w 222046"/>
                <a:gd name="connsiteY0" fmla="*/ 1 h 219863"/>
                <a:gd name="connsiteX1" fmla="*/ 222044 w 222046"/>
                <a:gd name="connsiteY1" fmla="*/ 110206 h 219863"/>
                <a:gd name="connsiteX2" fmla="*/ 109363 w 222046"/>
                <a:gd name="connsiteY2" fmla="*/ 219838 h 219863"/>
                <a:gd name="connsiteX3" fmla="*/ 16 w 222046"/>
                <a:gd name="connsiteY3" fmla="*/ 110777 h 219863"/>
                <a:gd name="connsiteX4" fmla="*/ 111744 w 222046"/>
                <a:gd name="connsiteY4" fmla="*/ 1 h 21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46" h="219863">
                  <a:moveTo>
                    <a:pt x="111744" y="1"/>
                  </a:moveTo>
                  <a:cubicBezTo>
                    <a:pt x="176895" y="382"/>
                    <a:pt x="221567" y="44959"/>
                    <a:pt x="222044" y="110206"/>
                  </a:cubicBezTo>
                  <a:cubicBezTo>
                    <a:pt x="222520" y="170499"/>
                    <a:pt x="170418" y="221172"/>
                    <a:pt x="109363" y="219838"/>
                  </a:cubicBezTo>
                  <a:cubicBezTo>
                    <a:pt x="49736" y="218505"/>
                    <a:pt x="1063" y="169927"/>
                    <a:pt x="16" y="110777"/>
                  </a:cubicBezTo>
                  <a:cubicBezTo>
                    <a:pt x="-1032" y="50769"/>
                    <a:pt x="50498" y="-285"/>
                    <a:pt x="111744" y="1"/>
                  </a:cubicBezTo>
                  <a:close/>
                </a:path>
              </a:pathLst>
            </a:custGeom>
            <a:grpFill/>
            <a:ln w="9525" cap="flat">
              <a:noFill/>
              <a:prstDash val="solid"/>
              <a:miter/>
            </a:ln>
          </p:spPr>
          <p:txBody>
            <a:bodyPr rtlCol="0" anchor="ctr">
              <a:noAutofit/>
            </a:bodyPr>
            <a:lstStyle/>
            <a:p>
              <a:endParaRPr lang="en-IN" dirty="0"/>
            </a:p>
          </p:txBody>
        </p:sp>
        <p:sp>
          <p:nvSpPr>
            <p:cNvPr id="168" name="Freeform: Shape 207">
              <a:extLst>
                <a:ext uri="{FF2B5EF4-FFF2-40B4-BE49-F238E27FC236}">
                  <a16:creationId xmlns:a16="http://schemas.microsoft.com/office/drawing/2014/main" id="{0D3F8C00-7BFA-40AD-B55B-332175B4B61B}"/>
                </a:ext>
              </a:extLst>
            </p:cNvPr>
            <p:cNvSpPr/>
            <p:nvPr/>
          </p:nvSpPr>
          <p:spPr>
            <a:xfrm>
              <a:off x="5416961" y="3429476"/>
              <a:ext cx="221077" cy="220313"/>
            </a:xfrm>
            <a:custGeom>
              <a:avLst/>
              <a:gdLst>
                <a:gd name="connsiteX0" fmla="*/ 109443 w 221077"/>
                <a:gd name="connsiteY0" fmla="*/ 0 h 220313"/>
                <a:gd name="connsiteX1" fmla="*/ 221076 w 221077"/>
                <a:gd name="connsiteY1" fmla="*/ 108204 h 220313"/>
                <a:gd name="connsiteX2" fmla="*/ 111157 w 221077"/>
                <a:gd name="connsiteY2" fmla="*/ 220313 h 220313"/>
                <a:gd name="connsiteX3" fmla="*/ 1 w 221077"/>
                <a:gd name="connsiteY3" fmla="*/ 107918 h 220313"/>
                <a:gd name="connsiteX4" fmla="*/ 109443 w 221077"/>
                <a:gd name="connsiteY4" fmla="*/ 0 h 220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077" h="220313">
                  <a:moveTo>
                    <a:pt x="109443" y="0"/>
                  </a:moveTo>
                  <a:cubicBezTo>
                    <a:pt x="175832" y="-95"/>
                    <a:pt x="220790" y="43434"/>
                    <a:pt x="221076" y="108204"/>
                  </a:cubicBezTo>
                  <a:cubicBezTo>
                    <a:pt x="221362" y="170974"/>
                    <a:pt x="173260" y="220028"/>
                    <a:pt x="111157" y="220313"/>
                  </a:cubicBezTo>
                  <a:cubicBezTo>
                    <a:pt x="51055" y="220504"/>
                    <a:pt x="-190" y="168688"/>
                    <a:pt x="1" y="107918"/>
                  </a:cubicBezTo>
                  <a:cubicBezTo>
                    <a:pt x="286" y="48959"/>
                    <a:pt x="49912" y="95"/>
                    <a:pt x="109443" y="0"/>
                  </a:cubicBezTo>
                  <a:close/>
                </a:path>
              </a:pathLst>
            </a:custGeom>
            <a:grpFill/>
            <a:ln w="9525" cap="flat">
              <a:noFill/>
              <a:prstDash val="solid"/>
              <a:miter/>
            </a:ln>
          </p:spPr>
          <p:txBody>
            <a:bodyPr rtlCol="0" anchor="ctr">
              <a:noAutofit/>
            </a:bodyPr>
            <a:lstStyle/>
            <a:p>
              <a:endParaRPr lang="en-IN" dirty="0"/>
            </a:p>
          </p:txBody>
        </p:sp>
        <p:sp>
          <p:nvSpPr>
            <p:cNvPr id="169" name="Freeform: Shape 208">
              <a:extLst>
                <a:ext uri="{FF2B5EF4-FFF2-40B4-BE49-F238E27FC236}">
                  <a16:creationId xmlns:a16="http://schemas.microsoft.com/office/drawing/2014/main" id="{94AB6272-411B-4A09-AB90-CE3146D4043A}"/>
                </a:ext>
              </a:extLst>
            </p:cNvPr>
            <p:cNvSpPr/>
            <p:nvPr/>
          </p:nvSpPr>
          <p:spPr>
            <a:xfrm>
              <a:off x="5062500" y="3751792"/>
              <a:ext cx="219984" cy="221466"/>
            </a:xfrm>
            <a:custGeom>
              <a:avLst/>
              <a:gdLst>
                <a:gd name="connsiteX0" fmla="*/ 107764 w 219984"/>
                <a:gd name="connsiteY0" fmla="*/ 9 h 221466"/>
                <a:gd name="connsiteX1" fmla="*/ 219968 w 219984"/>
                <a:gd name="connsiteY1" fmla="*/ 108880 h 221466"/>
                <a:gd name="connsiteX2" fmla="*/ 109193 w 219984"/>
                <a:gd name="connsiteY2" fmla="*/ 221466 h 221466"/>
                <a:gd name="connsiteX3" fmla="*/ 36 w 219984"/>
                <a:gd name="connsiteY3" fmla="*/ 113357 h 221466"/>
                <a:gd name="connsiteX4" fmla="*/ 107764 w 219984"/>
                <a:gd name="connsiteY4" fmla="*/ 9 h 221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84" h="221466">
                  <a:moveTo>
                    <a:pt x="107764" y="9"/>
                  </a:moveTo>
                  <a:cubicBezTo>
                    <a:pt x="172058" y="-753"/>
                    <a:pt x="218921" y="44682"/>
                    <a:pt x="219968" y="108880"/>
                  </a:cubicBezTo>
                  <a:cubicBezTo>
                    <a:pt x="221016" y="168888"/>
                    <a:pt x="169486" y="221180"/>
                    <a:pt x="109193" y="221466"/>
                  </a:cubicBezTo>
                  <a:cubicBezTo>
                    <a:pt x="49757" y="221656"/>
                    <a:pt x="1560" y="173936"/>
                    <a:pt x="36" y="113357"/>
                  </a:cubicBezTo>
                  <a:cubicBezTo>
                    <a:pt x="-1488" y="50016"/>
                    <a:pt x="45375" y="676"/>
                    <a:pt x="107764" y="9"/>
                  </a:cubicBezTo>
                  <a:close/>
                </a:path>
              </a:pathLst>
            </a:custGeom>
            <a:grpFill/>
            <a:ln w="9525" cap="flat">
              <a:noFill/>
              <a:prstDash val="solid"/>
              <a:miter/>
            </a:ln>
          </p:spPr>
          <p:txBody>
            <a:bodyPr rtlCol="0" anchor="ctr">
              <a:noAutofit/>
            </a:bodyPr>
            <a:lstStyle/>
            <a:p>
              <a:endParaRPr lang="en-IN" dirty="0"/>
            </a:p>
          </p:txBody>
        </p:sp>
        <p:sp>
          <p:nvSpPr>
            <p:cNvPr id="170" name="Freeform: Shape 209">
              <a:extLst>
                <a:ext uri="{FF2B5EF4-FFF2-40B4-BE49-F238E27FC236}">
                  <a16:creationId xmlns:a16="http://schemas.microsoft.com/office/drawing/2014/main" id="{B621DDBF-7815-4B72-B454-96A0087B8044}"/>
                </a:ext>
              </a:extLst>
            </p:cNvPr>
            <p:cNvSpPr/>
            <p:nvPr/>
          </p:nvSpPr>
          <p:spPr>
            <a:xfrm>
              <a:off x="5279789" y="3632563"/>
              <a:ext cx="142221" cy="131015"/>
            </a:xfrm>
            <a:custGeom>
              <a:avLst/>
              <a:gdLst>
                <a:gd name="connsiteX0" fmla="*/ 142221 w 142221"/>
                <a:gd name="connsiteY0" fmla="*/ 27418 h 131015"/>
                <a:gd name="connsiteX1" fmla="*/ 122314 w 142221"/>
                <a:gd name="connsiteY1" fmla="*/ 49135 h 131015"/>
                <a:gd name="connsiteX2" fmla="*/ 42209 w 142221"/>
                <a:gd name="connsiteY2" fmla="*/ 121334 h 131015"/>
                <a:gd name="connsiteX3" fmla="*/ 8014 w 142221"/>
                <a:gd name="connsiteY3" fmla="*/ 120477 h 131015"/>
                <a:gd name="connsiteX4" fmla="*/ 9062 w 142221"/>
                <a:gd name="connsiteY4" fmla="*/ 89807 h 131015"/>
                <a:gd name="connsiteX5" fmla="*/ 99930 w 142221"/>
                <a:gd name="connsiteY5" fmla="*/ 8654 h 131015"/>
                <a:gd name="connsiteX6" fmla="*/ 123838 w 142221"/>
                <a:gd name="connsiteY6" fmla="*/ 4748 h 131015"/>
                <a:gd name="connsiteX7" fmla="*/ 142221 w 142221"/>
                <a:gd name="connsiteY7" fmla="*/ 27418 h 13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221" h="131015">
                  <a:moveTo>
                    <a:pt x="142221" y="27418"/>
                  </a:moveTo>
                  <a:cubicBezTo>
                    <a:pt x="134601" y="35800"/>
                    <a:pt x="128981" y="43039"/>
                    <a:pt x="122314" y="49135"/>
                  </a:cubicBezTo>
                  <a:cubicBezTo>
                    <a:pt x="95739" y="73329"/>
                    <a:pt x="68212" y="96569"/>
                    <a:pt x="42209" y="121334"/>
                  </a:cubicBezTo>
                  <a:cubicBezTo>
                    <a:pt x="29255" y="133622"/>
                    <a:pt x="20396" y="135146"/>
                    <a:pt x="8014" y="120477"/>
                  </a:cubicBezTo>
                  <a:cubicBezTo>
                    <a:pt x="-2083" y="108476"/>
                    <a:pt x="-3607" y="100665"/>
                    <a:pt x="9062" y="89807"/>
                  </a:cubicBezTo>
                  <a:cubicBezTo>
                    <a:pt x="39827" y="63232"/>
                    <a:pt x="69450" y="35514"/>
                    <a:pt x="99930" y="8654"/>
                  </a:cubicBezTo>
                  <a:cubicBezTo>
                    <a:pt x="106598" y="2748"/>
                    <a:pt x="114503" y="-5253"/>
                    <a:pt x="123838" y="4748"/>
                  </a:cubicBezTo>
                  <a:cubicBezTo>
                    <a:pt x="130029" y="11225"/>
                    <a:pt x="135268" y="18750"/>
                    <a:pt x="142221" y="27418"/>
                  </a:cubicBezTo>
                  <a:close/>
                </a:path>
              </a:pathLst>
            </a:custGeom>
            <a:grpFill/>
            <a:ln w="9525" cap="flat">
              <a:noFill/>
              <a:prstDash val="solid"/>
              <a:miter/>
            </a:ln>
          </p:spPr>
          <p:txBody>
            <a:bodyPr rtlCol="0" anchor="ctr">
              <a:noAutofit/>
            </a:bodyPr>
            <a:lstStyle/>
            <a:p>
              <a:endParaRPr lang="en-IN" dirty="0"/>
            </a:p>
          </p:txBody>
        </p:sp>
        <p:sp>
          <p:nvSpPr>
            <p:cNvPr id="171" name="Freeform: Shape 210">
              <a:extLst>
                <a:ext uri="{FF2B5EF4-FFF2-40B4-BE49-F238E27FC236}">
                  <a16:creationId xmlns:a16="http://schemas.microsoft.com/office/drawing/2014/main" id="{B909344B-28AB-45BA-9A01-47AA7C26394D}"/>
                </a:ext>
              </a:extLst>
            </p:cNvPr>
            <p:cNvSpPr/>
            <p:nvPr/>
          </p:nvSpPr>
          <p:spPr>
            <a:xfrm>
              <a:off x="5626180" y="3644836"/>
              <a:ext cx="59101" cy="60220"/>
            </a:xfrm>
            <a:custGeom>
              <a:avLst/>
              <a:gdLst>
                <a:gd name="connsiteX0" fmla="*/ 59101 w 59101"/>
                <a:gd name="connsiteY0" fmla="*/ 34004 h 60220"/>
                <a:gd name="connsiteX1" fmla="*/ 30145 w 59101"/>
                <a:gd name="connsiteY1" fmla="*/ 59341 h 60220"/>
                <a:gd name="connsiteX2" fmla="*/ 141 w 59101"/>
                <a:gd name="connsiteY2" fmla="*/ 22289 h 60220"/>
                <a:gd name="connsiteX3" fmla="*/ 25383 w 59101"/>
                <a:gd name="connsiteY3" fmla="*/ 95 h 60220"/>
                <a:gd name="connsiteX4" fmla="*/ 59101 w 59101"/>
                <a:gd name="connsiteY4" fmla="*/ 34004 h 6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01" h="60220">
                  <a:moveTo>
                    <a:pt x="59101" y="34004"/>
                  </a:moveTo>
                  <a:cubicBezTo>
                    <a:pt x="51100" y="45911"/>
                    <a:pt x="44147" y="64484"/>
                    <a:pt x="30145" y="59341"/>
                  </a:cubicBezTo>
                  <a:cubicBezTo>
                    <a:pt x="15953" y="54102"/>
                    <a:pt x="-1763" y="40862"/>
                    <a:pt x="141" y="22289"/>
                  </a:cubicBezTo>
                  <a:cubicBezTo>
                    <a:pt x="999" y="13621"/>
                    <a:pt x="18239" y="-1333"/>
                    <a:pt x="25383" y="95"/>
                  </a:cubicBezTo>
                  <a:cubicBezTo>
                    <a:pt x="41385" y="3239"/>
                    <a:pt x="53577" y="16669"/>
                    <a:pt x="59101" y="34004"/>
                  </a:cubicBezTo>
                  <a:close/>
                </a:path>
              </a:pathLst>
            </a:custGeom>
            <a:grpFill/>
            <a:ln w="9525" cap="flat">
              <a:noFill/>
              <a:prstDash val="solid"/>
              <a:miter/>
            </a:ln>
          </p:spPr>
          <p:txBody>
            <a:bodyPr rtlCol="0" anchor="ctr">
              <a:noAutofit/>
            </a:bodyPr>
            <a:lstStyle/>
            <a:p>
              <a:endParaRPr lang="en-IN" dirty="0"/>
            </a:p>
          </p:txBody>
        </p:sp>
        <p:sp>
          <p:nvSpPr>
            <p:cNvPr id="172" name="Freeform: Shape 211">
              <a:extLst>
                <a:ext uri="{FF2B5EF4-FFF2-40B4-BE49-F238E27FC236}">
                  <a16:creationId xmlns:a16="http://schemas.microsoft.com/office/drawing/2014/main" id="{0BEA428C-6FAE-48A3-9A4A-228DFDCCA8D7}"/>
                </a:ext>
              </a:extLst>
            </p:cNvPr>
            <p:cNvSpPr/>
            <p:nvPr/>
          </p:nvSpPr>
          <p:spPr>
            <a:xfrm>
              <a:off x="5775244" y="2996945"/>
              <a:ext cx="77977" cy="132460"/>
            </a:xfrm>
            <a:custGeom>
              <a:avLst/>
              <a:gdLst>
                <a:gd name="connsiteX0" fmla="*/ 334 w 77977"/>
                <a:gd name="connsiteY0" fmla="*/ 0 h 132460"/>
                <a:gd name="connsiteX1" fmla="*/ 77677 w 77977"/>
                <a:gd name="connsiteY1" fmla="*/ 65627 h 132460"/>
                <a:gd name="connsiteX2" fmla="*/ 35005 w 77977"/>
                <a:gd name="connsiteY2" fmla="*/ 126683 h 132460"/>
                <a:gd name="connsiteX3" fmla="*/ 48 w 77977"/>
                <a:gd name="connsiteY3" fmla="*/ 105727 h 132460"/>
                <a:gd name="connsiteX4" fmla="*/ 334 w 77977"/>
                <a:gd name="connsiteY4" fmla="*/ 0 h 132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7" h="132460">
                  <a:moveTo>
                    <a:pt x="334" y="0"/>
                  </a:moveTo>
                  <a:cubicBezTo>
                    <a:pt x="40339" y="12002"/>
                    <a:pt x="73581" y="23146"/>
                    <a:pt x="77677" y="65627"/>
                  </a:cubicBezTo>
                  <a:cubicBezTo>
                    <a:pt x="80629" y="96774"/>
                    <a:pt x="61484" y="114586"/>
                    <a:pt x="35005" y="126683"/>
                  </a:cubicBezTo>
                  <a:cubicBezTo>
                    <a:pt x="12430" y="137065"/>
                    <a:pt x="-905" y="135350"/>
                    <a:pt x="48" y="105727"/>
                  </a:cubicBezTo>
                  <a:cubicBezTo>
                    <a:pt x="1096" y="72676"/>
                    <a:pt x="334" y="39624"/>
                    <a:pt x="334" y="0"/>
                  </a:cubicBezTo>
                  <a:close/>
                </a:path>
              </a:pathLst>
            </a:custGeom>
            <a:grpFill/>
            <a:ln w="9525" cap="flat">
              <a:noFill/>
              <a:prstDash val="solid"/>
              <a:miter/>
            </a:ln>
          </p:spPr>
          <p:txBody>
            <a:bodyPr rtlCol="0" anchor="ctr">
              <a:noAutofit/>
            </a:bodyPr>
            <a:lstStyle/>
            <a:p>
              <a:endParaRPr lang="en-IN" dirty="0"/>
            </a:p>
          </p:txBody>
        </p:sp>
        <p:sp>
          <p:nvSpPr>
            <p:cNvPr id="173" name="Freeform: Shape 212">
              <a:extLst>
                <a:ext uri="{FF2B5EF4-FFF2-40B4-BE49-F238E27FC236}">
                  <a16:creationId xmlns:a16="http://schemas.microsoft.com/office/drawing/2014/main" id="{EB57F639-BE58-494D-A6A4-33C8AE5AB40B}"/>
                </a:ext>
              </a:extLst>
            </p:cNvPr>
            <p:cNvSpPr/>
            <p:nvPr/>
          </p:nvSpPr>
          <p:spPr>
            <a:xfrm>
              <a:off x="5652126" y="2760275"/>
              <a:ext cx="72874" cy="117549"/>
            </a:xfrm>
            <a:custGeom>
              <a:avLst/>
              <a:gdLst>
                <a:gd name="connsiteX0" fmla="*/ 72874 w 72874"/>
                <a:gd name="connsiteY0" fmla="*/ 64268 h 117549"/>
                <a:gd name="connsiteX1" fmla="*/ 56396 w 72874"/>
                <a:gd name="connsiteY1" fmla="*/ 117513 h 117549"/>
                <a:gd name="connsiteX2" fmla="*/ 8 w 72874"/>
                <a:gd name="connsiteY2" fmla="*/ 59982 h 117549"/>
                <a:gd name="connsiteX3" fmla="*/ 51919 w 72874"/>
                <a:gd name="connsiteY3" fmla="*/ 260 h 117549"/>
                <a:gd name="connsiteX4" fmla="*/ 72874 w 72874"/>
                <a:gd name="connsiteY4" fmla="*/ 64268 h 11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4" h="117549">
                  <a:moveTo>
                    <a:pt x="72874" y="64268"/>
                  </a:moveTo>
                  <a:cubicBezTo>
                    <a:pt x="60777" y="81508"/>
                    <a:pt x="85352" y="116465"/>
                    <a:pt x="56396" y="117513"/>
                  </a:cubicBezTo>
                  <a:cubicBezTo>
                    <a:pt x="28392" y="118560"/>
                    <a:pt x="484" y="97034"/>
                    <a:pt x="8" y="59982"/>
                  </a:cubicBezTo>
                  <a:cubicBezTo>
                    <a:pt x="-468" y="24453"/>
                    <a:pt x="20582" y="-2979"/>
                    <a:pt x="51919" y="260"/>
                  </a:cubicBezTo>
                  <a:cubicBezTo>
                    <a:pt x="89638" y="4165"/>
                    <a:pt x="58872" y="43503"/>
                    <a:pt x="72874" y="64268"/>
                  </a:cubicBezTo>
                  <a:close/>
                </a:path>
              </a:pathLst>
            </a:custGeom>
            <a:grpFill/>
            <a:ln w="9525" cap="flat">
              <a:noFill/>
              <a:prstDash val="solid"/>
              <a:miter/>
            </a:ln>
          </p:spPr>
          <p:txBody>
            <a:bodyPr rtlCol="0" anchor="ctr">
              <a:noAutofit/>
            </a:bodyPr>
            <a:lstStyle/>
            <a:p>
              <a:endParaRPr lang="en-IN" dirty="0"/>
            </a:p>
          </p:txBody>
        </p:sp>
      </p:grpSp>
      <p:grpSp>
        <p:nvGrpSpPr>
          <p:cNvPr id="174" name="Graphic 213">
            <a:extLst>
              <a:ext uri="{FF2B5EF4-FFF2-40B4-BE49-F238E27FC236}">
                <a16:creationId xmlns:a16="http://schemas.microsoft.com/office/drawing/2014/main" id="{9082246D-4985-4DCC-B8B0-E04F904BBAC5}"/>
              </a:ext>
            </a:extLst>
          </p:cNvPr>
          <p:cNvGrpSpPr/>
          <p:nvPr/>
        </p:nvGrpSpPr>
        <p:grpSpPr>
          <a:xfrm>
            <a:off x="5283978" y="1973847"/>
            <a:ext cx="419286" cy="449600"/>
            <a:chOff x="5072062" y="2328862"/>
            <a:chExt cx="2049875" cy="2198084"/>
          </a:xfrm>
          <a:solidFill>
            <a:srgbClr val="4D84BC"/>
          </a:solidFill>
        </p:grpSpPr>
        <p:sp>
          <p:nvSpPr>
            <p:cNvPr id="175" name="Freeform: Shape 215">
              <a:extLst>
                <a:ext uri="{FF2B5EF4-FFF2-40B4-BE49-F238E27FC236}">
                  <a16:creationId xmlns:a16="http://schemas.microsoft.com/office/drawing/2014/main" id="{6063B934-A359-40C1-BE1E-7BE514B7A77D}"/>
                </a:ext>
              </a:extLst>
            </p:cNvPr>
            <p:cNvSpPr/>
            <p:nvPr/>
          </p:nvSpPr>
          <p:spPr>
            <a:xfrm>
              <a:off x="5072062" y="2328862"/>
              <a:ext cx="2049875" cy="1409062"/>
            </a:xfrm>
            <a:custGeom>
              <a:avLst/>
              <a:gdLst>
                <a:gd name="connsiteX0" fmla="*/ 1029176 w 2049875"/>
                <a:gd name="connsiteY0" fmla="*/ 0 h 1409062"/>
                <a:gd name="connsiteX1" fmla="*/ 1501616 w 2049875"/>
                <a:gd name="connsiteY1" fmla="*/ 329851 h 1409062"/>
                <a:gd name="connsiteX2" fmla="*/ 2000345 w 2049875"/>
                <a:gd name="connsiteY2" fmla="*/ 673227 h 1409062"/>
                <a:gd name="connsiteX3" fmla="*/ 2049875 w 2049875"/>
                <a:gd name="connsiteY3" fmla="*/ 709708 h 1409062"/>
                <a:gd name="connsiteX4" fmla="*/ 1861280 w 2049875"/>
                <a:gd name="connsiteY4" fmla="*/ 841058 h 1409062"/>
                <a:gd name="connsiteX5" fmla="*/ 1059275 w 2049875"/>
                <a:gd name="connsiteY5" fmla="*/ 1394555 h 1409062"/>
                <a:gd name="connsiteX6" fmla="*/ 993648 w 2049875"/>
                <a:gd name="connsiteY6" fmla="*/ 1397413 h 1409062"/>
                <a:gd name="connsiteX7" fmla="*/ 28480 w 2049875"/>
                <a:gd name="connsiteY7" fmla="*/ 730568 h 1409062"/>
                <a:gd name="connsiteX8" fmla="*/ 0 w 2049875"/>
                <a:gd name="connsiteY8" fmla="*/ 707612 h 1409062"/>
                <a:gd name="connsiteX9" fmla="*/ 360331 w 2049875"/>
                <a:gd name="connsiteY9" fmla="*/ 458724 h 1409062"/>
                <a:gd name="connsiteX10" fmla="*/ 998887 w 2049875"/>
                <a:gd name="connsiteY10" fmla="*/ 18193 h 1409062"/>
                <a:gd name="connsiteX11" fmla="*/ 1019651 w 2049875"/>
                <a:gd name="connsiteY11" fmla="*/ 0 h 1409062"/>
                <a:gd name="connsiteX12" fmla="*/ 1029176 w 2049875"/>
                <a:gd name="connsiteY12" fmla="*/ 0 h 140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9875" h="1409062">
                  <a:moveTo>
                    <a:pt x="1029176" y="0"/>
                  </a:moveTo>
                  <a:cubicBezTo>
                    <a:pt x="1186625" y="110014"/>
                    <a:pt x="1343692" y="220504"/>
                    <a:pt x="1501616" y="329851"/>
                  </a:cubicBezTo>
                  <a:cubicBezTo>
                    <a:pt x="1667542" y="444818"/>
                    <a:pt x="1834134" y="558737"/>
                    <a:pt x="2000345" y="673227"/>
                  </a:cubicBezTo>
                  <a:cubicBezTo>
                    <a:pt x="2015681" y="683800"/>
                    <a:pt x="2030254" y="695230"/>
                    <a:pt x="2049875" y="709708"/>
                  </a:cubicBezTo>
                  <a:cubicBezTo>
                    <a:pt x="1984724" y="755142"/>
                    <a:pt x="1923193" y="798386"/>
                    <a:pt x="1861280" y="841058"/>
                  </a:cubicBezTo>
                  <a:cubicBezTo>
                    <a:pt x="1593914" y="1025557"/>
                    <a:pt x="1326356" y="1209580"/>
                    <a:pt x="1059275" y="1394555"/>
                  </a:cubicBezTo>
                  <a:cubicBezTo>
                    <a:pt x="1036320" y="1410462"/>
                    <a:pt x="1020223" y="1415891"/>
                    <a:pt x="993648" y="1397413"/>
                  </a:cubicBezTo>
                  <a:cubicBezTo>
                    <a:pt x="672560" y="1174337"/>
                    <a:pt x="350330" y="952690"/>
                    <a:pt x="28480" y="730568"/>
                  </a:cubicBezTo>
                  <a:cubicBezTo>
                    <a:pt x="19717" y="724567"/>
                    <a:pt x="11811" y="717233"/>
                    <a:pt x="0" y="707612"/>
                  </a:cubicBezTo>
                  <a:cubicBezTo>
                    <a:pt x="122206" y="623221"/>
                    <a:pt x="241268" y="540925"/>
                    <a:pt x="360331" y="458724"/>
                  </a:cubicBezTo>
                  <a:cubicBezTo>
                    <a:pt x="573215" y="311849"/>
                    <a:pt x="786098" y="165164"/>
                    <a:pt x="998887" y="18193"/>
                  </a:cubicBezTo>
                  <a:cubicBezTo>
                    <a:pt x="1006412" y="12954"/>
                    <a:pt x="1012793" y="6096"/>
                    <a:pt x="1019651" y="0"/>
                  </a:cubicBezTo>
                  <a:cubicBezTo>
                    <a:pt x="1022890" y="0"/>
                    <a:pt x="1026033" y="0"/>
                    <a:pt x="1029176" y="0"/>
                  </a:cubicBezTo>
                  <a:close/>
                </a:path>
              </a:pathLst>
            </a:custGeom>
            <a:grpFill/>
            <a:ln w="9525" cap="flat">
              <a:noFill/>
              <a:prstDash val="solid"/>
              <a:miter/>
            </a:ln>
          </p:spPr>
          <p:txBody>
            <a:bodyPr rtlCol="0" anchor="ctr">
              <a:noAutofit/>
            </a:bodyPr>
            <a:lstStyle/>
            <a:p>
              <a:endParaRPr lang="en-IN" dirty="0"/>
            </a:p>
          </p:txBody>
        </p:sp>
        <p:sp>
          <p:nvSpPr>
            <p:cNvPr id="176" name="Freeform: Shape 216">
              <a:extLst>
                <a:ext uri="{FF2B5EF4-FFF2-40B4-BE49-F238E27FC236}">
                  <a16:creationId xmlns:a16="http://schemas.microsoft.com/office/drawing/2014/main" id="{06775B5E-544F-498E-880B-967A580A6C90}"/>
                </a:ext>
              </a:extLst>
            </p:cNvPr>
            <p:cNvSpPr/>
            <p:nvPr/>
          </p:nvSpPr>
          <p:spPr>
            <a:xfrm>
              <a:off x="5078724" y="3310549"/>
              <a:ext cx="2038735" cy="820251"/>
            </a:xfrm>
            <a:custGeom>
              <a:avLst/>
              <a:gdLst>
                <a:gd name="connsiteX0" fmla="*/ 2038736 w 2038735"/>
                <a:gd name="connsiteY0" fmla="*/ 114545 h 820251"/>
                <a:gd name="connsiteX1" fmla="*/ 2018257 w 2038735"/>
                <a:gd name="connsiteY1" fmla="*/ 136738 h 820251"/>
                <a:gd name="connsiteX2" fmla="*/ 1041278 w 2038735"/>
                <a:gd name="connsiteY2" fmla="*/ 811489 h 820251"/>
                <a:gd name="connsiteX3" fmla="*/ 991653 w 2038735"/>
                <a:gd name="connsiteY3" fmla="*/ 809584 h 820251"/>
                <a:gd name="connsiteX4" fmla="*/ 18102 w 2038735"/>
                <a:gd name="connsiteY4" fmla="*/ 138262 h 820251"/>
                <a:gd name="connsiteX5" fmla="*/ 15054 w 2038735"/>
                <a:gd name="connsiteY5" fmla="*/ 92257 h 820251"/>
                <a:gd name="connsiteX6" fmla="*/ 108495 w 2038735"/>
                <a:gd name="connsiteY6" fmla="*/ 2436 h 820251"/>
                <a:gd name="connsiteX7" fmla="*/ 218794 w 2038735"/>
                <a:gd name="connsiteY7" fmla="*/ 65777 h 820251"/>
                <a:gd name="connsiteX8" fmla="*/ 978699 w 2038735"/>
                <a:gd name="connsiteY8" fmla="*/ 571364 h 820251"/>
                <a:gd name="connsiteX9" fmla="*/ 1057089 w 2038735"/>
                <a:gd name="connsiteY9" fmla="*/ 570983 h 820251"/>
                <a:gd name="connsiteX10" fmla="*/ 1886050 w 2038735"/>
                <a:gd name="connsiteY10" fmla="*/ 14818 h 820251"/>
                <a:gd name="connsiteX11" fmla="*/ 1955487 w 2038735"/>
                <a:gd name="connsiteY11" fmla="*/ 21962 h 820251"/>
                <a:gd name="connsiteX12" fmla="*/ 2022924 w 2038735"/>
                <a:gd name="connsiteY12" fmla="*/ 95019 h 820251"/>
                <a:gd name="connsiteX13" fmla="*/ 2038736 w 2038735"/>
                <a:gd name="connsiteY13" fmla="*/ 114545 h 82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735" h="820251">
                  <a:moveTo>
                    <a:pt x="2038736" y="114545"/>
                  </a:moveTo>
                  <a:cubicBezTo>
                    <a:pt x="2035879" y="128928"/>
                    <a:pt x="2025687" y="131595"/>
                    <a:pt x="2018257" y="136738"/>
                  </a:cubicBezTo>
                  <a:cubicBezTo>
                    <a:pt x="1692502" y="361624"/>
                    <a:pt x="1366557" y="586128"/>
                    <a:pt x="1041278" y="811489"/>
                  </a:cubicBezTo>
                  <a:cubicBezTo>
                    <a:pt x="1021656" y="825110"/>
                    <a:pt x="1009083" y="821586"/>
                    <a:pt x="991653" y="809584"/>
                  </a:cubicBezTo>
                  <a:cubicBezTo>
                    <a:pt x="667517" y="585271"/>
                    <a:pt x="343191" y="361147"/>
                    <a:pt x="18102" y="138262"/>
                  </a:cubicBezTo>
                  <a:cubicBezTo>
                    <a:pt x="-7806" y="120546"/>
                    <a:pt x="-3234" y="110164"/>
                    <a:pt x="15054" y="92257"/>
                  </a:cubicBezTo>
                  <a:cubicBezTo>
                    <a:pt x="46582" y="61396"/>
                    <a:pt x="72585" y="10342"/>
                    <a:pt x="108495" y="2436"/>
                  </a:cubicBezTo>
                  <a:cubicBezTo>
                    <a:pt x="144880" y="-5565"/>
                    <a:pt x="182409" y="41774"/>
                    <a:pt x="218794" y="65777"/>
                  </a:cubicBezTo>
                  <a:cubicBezTo>
                    <a:pt x="472445" y="233703"/>
                    <a:pt x="726096" y="401724"/>
                    <a:pt x="978699" y="571364"/>
                  </a:cubicBezTo>
                  <a:cubicBezTo>
                    <a:pt x="1008226" y="591176"/>
                    <a:pt x="1027657" y="590890"/>
                    <a:pt x="1057089" y="570983"/>
                  </a:cubicBezTo>
                  <a:cubicBezTo>
                    <a:pt x="1332838" y="384769"/>
                    <a:pt x="1610111" y="200842"/>
                    <a:pt x="1886050" y="14818"/>
                  </a:cubicBezTo>
                  <a:cubicBezTo>
                    <a:pt x="1914720" y="-4517"/>
                    <a:pt x="1933104" y="-7661"/>
                    <a:pt x="1955487" y="21962"/>
                  </a:cubicBezTo>
                  <a:cubicBezTo>
                    <a:pt x="1975395" y="48251"/>
                    <a:pt x="2000350" y="70635"/>
                    <a:pt x="2022924" y="95019"/>
                  </a:cubicBezTo>
                  <a:cubicBezTo>
                    <a:pt x="2029116" y="101686"/>
                    <a:pt x="2034450" y="109116"/>
                    <a:pt x="2038736" y="114545"/>
                  </a:cubicBezTo>
                  <a:close/>
                </a:path>
              </a:pathLst>
            </a:custGeom>
            <a:grpFill/>
            <a:ln w="9525" cap="flat">
              <a:noFill/>
              <a:prstDash val="solid"/>
              <a:miter/>
            </a:ln>
          </p:spPr>
          <p:txBody>
            <a:bodyPr rtlCol="0" anchor="ctr">
              <a:noAutofit/>
            </a:bodyPr>
            <a:lstStyle/>
            <a:p>
              <a:endParaRPr lang="en-IN" dirty="0"/>
            </a:p>
          </p:txBody>
        </p:sp>
        <p:sp>
          <p:nvSpPr>
            <p:cNvPr id="177" name="Freeform: Shape 217">
              <a:extLst>
                <a:ext uri="{FF2B5EF4-FFF2-40B4-BE49-F238E27FC236}">
                  <a16:creationId xmlns:a16="http://schemas.microsoft.com/office/drawing/2014/main" id="{0DB8666E-674D-46A8-B438-A19B099AAED1}"/>
                </a:ext>
              </a:extLst>
            </p:cNvPr>
            <p:cNvSpPr/>
            <p:nvPr/>
          </p:nvSpPr>
          <p:spPr>
            <a:xfrm>
              <a:off x="5080411" y="3701274"/>
              <a:ext cx="2030891" cy="825672"/>
            </a:xfrm>
            <a:custGeom>
              <a:avLst/>
              <a:gdLst>
                <a:gd name="connsiteX0" fmla="*/ 1016827 w 2030891"/>
                <a:gd name="connsiteY0" fmla="*/ 825672 h 825672"/>
                <a:gd name="connsiteX1" fmla="*/ 988537 w 2030891"/>
                <a:gd name="connsiteY1" fmla="*/ 808432 h 825672"/>
                <a:gd name="connsiteX2" fmla="*/ 22512 w 2030891"/>
                <a:gd name="connsiteY2" fmla="*/ 142634 h 825672"/>
                <a:gd name="connsiteX3" fmla="*/ 18226 w 2030891"/>
                <a:gd name="connsiteY3" fmla="*/ 87103 h 825672"/>
                <a:gd name="connsiteX4" fmla="*/ 108904 w 2030891"/>
                <a:gd name="connsiteY4" fmla="*/ 2712 h 825672"/>
                <a:gd name="connsiteX5" fmla="*/ 215965 w 2030891"/>
                <a:gd name="connsiteY5" fmla="*/ 64339 h 825672"/>
                <a:gd name="connsiteX6" fmla="*/ 979679 w 2030891"/>
                <a:gd name="connsiteY6" fmla="*/ 573069 h 825672"/>
                <a:gd name="connsiteX7" fmla="*/ 1054165 w 2030891"/>
                <a:gd name="connsiteY7" fmla="*/ 571736 h 825672"/>
                <a:gd name="connsiteX8" fmla="*/ 1882649 w 2030891"/>
                <a:gd name="connsiteY8" fmla="*/ 15571 h 825672"/>
                <a:gd name="connsiteX9" fmla="*/ 1955039 w 2030891"/>
                <a:gd name="connsiteY9" fmla="*/ 23762 h 825672"/>
                <a:gd name="connsiteX10" fmla="*/ 2030572 w 2030891"/>
                <a:gd name="connsiteY10" fmla="*/ 119393 h 825672"/>
                <a:gd name="connsiteX11" fmla="*/ 1937037 w 2030891"/>
                <a:gd name="connsiteY11" fmla="*/ 191879 h 825672"/>
                <a:gd name="connsiteX12" fmla="*/ 1052926 w 2030891"/>
                <a:gd name="connsiteY12" fmla="*/ 801574 h 825672"/>
                <a:gd name="connsiteX13" fmla="*/ 1016827 w 2030891"/>
                <a:gd name="connsiteY13" fmla="*/ 825672 h 8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0891" h="825672">
                  <a:moveTo>
                    <a:pt x="1016827" y="825672"/>
                  </a:moveTo>
                  <a:cubicBezTo>
                    <a:pt x="1007111" y="819767"/>
                    <a:pt x="997491" y="814623"/>
                    <a:pt x="988537" y="808432"/>
                  </a:cubicBezTo>
                  <a:cubicBezTo>
                    <a:pt x="666592" y="586309"/>
                    <a:pt x="345028" y="363710"/>
                    <a:pt x="22512" y="142634"/>
                  </a:cubicBezTo>
                  <a:cubicBezTo>
                    <a:pt x="-7778" y="121870"/>
                    <a:pt x="-5777" y="109202"/>
                    <a:pt x="18226" y="87103"/>
                  </a:cubicBezTo>
                  <a:cubicBezTo>
                    <a:pt x="49468" y="58338"/>
                    <a:pt x="75852" y="6712"/>
                    <a:pt x="108904" y="2712"/>
                  </a:cubicBezTo>
                  <a:cubicBezTo>
                    <a:pt x="141670" y="-1193"/>
                    <a:pt x="180722" y="40907"/>
                    <a:pt x="215965" y="64339"/>
                  </a:cubicBezTo>
                  <a:cubicBezTo>
                    <a:pt x="470854" y="233408"/>
                    <a:pt x="725838" y="402381"/>
                    <a:pt x="979679" y="573069"/>
                  </a:cubicBezTo>
                  <a:cubicBezTo>
                    <a:pt x="1008445" y="592405"/>
                    <a:pt x="1027114" y="589928"/>
                    <a:pt x="1054165" y="571736"/>
                  </a:cubicBezTo>
                  <a:cubicBezTo>
                    <a:pt x="1330009" y="385903"/>
                    <a:pt x="1607091" y="201880"/>
                    <a:pt x="1882649" y="15571"/>
                  </a:cubicBezTo>
                  <a:cubicBezTo>
                    <a:pt x="1913320" y="-5194"/>
                    <a:pt x="1932370" y="-7765"/>
                    <a:pt x="1955039" y="23762"/>
                  </a:cubicBezTo>
                  <a:cubicBezTo>
                    <a:pt x="1979518" y="57862"/>
                    <a:pt x="2035621" y="83960"/>
                    <a:pt x="2030572" y="119393"/>
                  </a:cubicBezTo>
                  <a:cubicBezTo>
                    <a:pt x="2026572" y="147492"/>
                    <a:pt x="1970660" y="168733"/>
                    <a:pt x="1937037" y="191879"/>
                  </a:cubicBezTo>
                  <a:cubicBezTo>
                    <a:pt x="1642429" y="395237"/>
                    <a:pt x="1347725" y="598406"/>
                    <a:pt x="1052926" y="801574"/>
                  </a:cubicBezTo>
                  <a:cubicBezTo>
                    <a:pt x="1041211" y="809670"/>
                    <a:pt x="1029304" y="817385"/>
                    <a:pt x="1016827" y="825672"/>
                  </a:cubicBezTo>
                  <a:close/>
                </a:path>
              </a:pathLst>
            </a:custGeom>
            <a:grpFill/>
            <a:ln w="9525" cap="flat">
              <a:noFill/>
              <a:prstDash val="solid"/>
              <a:miter/>
            </a:ln>
          </p:spPr>
          <p:txBody>
            <a:bodyPr rtlCol="0" anchor="ctr">
              <a:noAutofit/>
            </a:bodyPr>
            <a:lstStyle/>
            <a:p>
              <a:endParaRPr lang="en-IN" dirty="0"/>
            </a:p>
          </p:txBody>
        </p:sp>
      </p:grpSp>
      <p:pic>
        <p:nvPicPr>
          <p:cNvPr id="178" name="Shape 199">
            <a:extLst>
              <a:ext uri="{FF2B5EF4-FFF2-40B4-BE49-F238E27FC236}">
                <a16:creationId xmlns:a16="http://schemas.microsoft.com/office/drawing/2014/main" id="{1E0B44BF-7BF7-44E4-87B7-0A7806462B2B}"/>
              </a:ext>
            </a:extLst>
          </p:cNvPr>
          <p:cNvPicPr preferRelativeResize="0"/>
          <p:nvPr/>
        </p:nvPicPr>
        <p:blipFill rotWithShape="1">
          <a:blip r:embed="rId4">
            <a:alphaModFix/>
          </a:blip>
          <a:srcRect/>
          <a:stretch/>
        </p:blipFill>
        <p:spPr>
          <a:xfrm>
            <a:off x="2999243" y="4174177"/>
            <a:ext cx="912265" cy="251891"/>
          </a:xfrm>
          <a:prstGeom prst="rect">
            <a:avLst/>
          </a:prstGeom>
          <a:noFill/>
          <a:ln>
            <a:noFill/>
          </a:ln>
        </p:spPr>
      </p:pic>
      <p:pic>
        <p:nvPicPr>
          <p:cNvPr id="179" name="Picture 178">
            <a:extLst>
              <a:ext uri="{FF2B5EF4-FFF2-40B4-BE49-F238E27FC236}">
                <a16:creationId xmlns:a16="http://schemas.microsoft.com/office/drawing/2014/main" id="{4557BC08-ABBD-472C-A7E9-ABBDBAF46D99}"/>
              </a:ext>
            </a:extLst>
          </p:cNvPr>
          <p:cNvPicPr>
            <a:picLocks noChangeAspect="1"/>
          </p:cNvPicPr>
          <p:nvPr/>
        </p:nvPicPr>
        <p:blipFill>
          <a:blip r:embed="rId5"/>
          <a:stretch>
            <a:fillRect/>
          </a:stretch>
        </p:blipFill>
        <p:spPr>
          <a:xfrm>
            <a:off x="5108494" y="5787510"/>
            <a:ext cx="991859" cy="150268"/>
          </a:xfrm>
          <a:prstGeom prst="rect">
            <a:avLst/>
          </a:prstGeom>
        </p:spPr>
      </p:pic>
      <p:pic>
        <p:nvPicPr>
          <p:cNvPr id="180" name="Shape 203">
            <a:extLst>
              <a:ext uri="{FF2B5EF4-FFF2-40B4-BE49-F238E27FC236}">
                <a16:creationId xmlns:a16="http://schemas.microsoft.com/office/drawing/2014/main" id="{54FE684D-108A-4481-933F-465C974D1405}"/>
              </a:ext>
            </a:extLst>
          </p:cNvPr>
          <p:cNvPicPr preferRelativeResize="0"/>
          <p:nvPr/>
        </p:nvPicPr>
        <p:blipFill rotWithShape="1">
          <a:blip r:embed="rId6">
            <a:alphaModFix/>
          </a:blip>
          <a:srcRect/>
          <a:stretch/>
        </p:blipFill>
        <p:spPr>
          <a:xfrm>
            <a:off x="7291730" y="4162722"/>
            <a:ext cx="858403" cy="319321"/>
          </a:xfrm>
          <a:prstGeom prst="rect">
            <a:avLst/>
          </a:prstGeom>
          <a:noFill/>
          <a:ln>
            <a:noFill/>
          </a:ln>
        </p:spPr>
      </p:pic>
      <p:pic>
        <p:nvPicPr>
          <p:cNvPr id="181" name="Picture 180">
            <a:extLst>
              <a:ext uri="{FF2B5EF4-FFF2-40B4-BE49-F238E27FC236}">
                <a16:creationId xmlns:a16="http://schemas.microsoft.com/office/drawing/2014/main" id="{E452BB13-FF30-4F8B-B401-990815664E4A}"/>
              </a:ext>
            </a:extLst>
          </p:cNvPr>
          <p:cNvPicPr>
            <a:picLocks noChangeAspect="1"/>
          </p:cNvPicPr>
          <p:nvPr/>
        </p:nvPicPr>
        <p:blipFill>
          <a:blip r:embed="rId7"/>
          <a:stretch>
            <a:fillRect/>
          </a:stretch>
        </p:blipFill>
        <p:spPr>
          <a:xfrm>
            <a:off x="9449456" y="5931999"/>
            <a:ext cx="789033" cy="230611"/>
          </a:xfrm>
          <a:prstGeom prst="rect">
            <a:avLst/>
          </a:prstGeom>
        </p:spPr>
      </p:pic>
      <p:pic>
        <p:nvPicPr>
          <p:cNvPr id="182" name="Picture 20" descr="Image result for microsoft logo transparent background">
            <a:extLst>
              <a:ext uri="{FF2B5EF4-FFF2-40B4-BE49-F238E27FC236}">
                <a16:creationId xmlns:a16="http://schemas.microsoft.com/office/drawing/2014/main" id="{112AE6B0-FFF4-483F-A878-E8F1085093D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9391855" y="5635807"/>
            <a:ext cx="1003062" cy="20878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93910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C1C0D8-1776-4739-AB27-2876D1A44387}"/>
              </a:ext>
            </a:extLst>
          </p:cNvPr>
          <p:cNvSpPr>
            <a:spLocks noGrp="1"/>
          </p:cNvSpPr>
          <p:nvPr>
            <p:ph type="ctrTitle"/>
          </p:nvPr>
        </p:nvSpPr>
        <p:spPr/>
        <p:txBody>
          <a:bodyPr/>
          <a:lstStyle/>
          <a:p>
            <a:r>
              <a:rPr lang="en-US" dirty="0"/>
              <a:t>Thank You</a:t>
            </a:r>
          </a:p>
        </p:txBody>
      </p:sp>
      <p:sp>
        <p:nvSpPr>
          <p:cNvPr id="5" name="Content Placeholder 4">
            <a:extLst>
              <a:ext uri="{FF2B5EF4-FFF2-40B4-BE49-F238E27FC236}">
                <a16:creationId xmlns:a16="http://schemas.microsoft.com/office/drawing/2014/main" id="{31DC5458-9F3F-4D45-BC09-4EFE38D2838B}"/>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077284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 y="1008829"/>
            <a:ext cx="12192003" cy="21073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cs typeface="Arial" panose="020B0604020202020204" pitchFamily="34" charset="0"/>
            </a:endParaRPr>
          </a:p>
        </p:txBody>
      </p:sp>
      <p:sp>
        <p:nvSpPr>
          <p:cNvPr id="71" name="Rectangle 70"/>
          <p:cNvSpPr/>
          <p:nvPr/>
        </p:nvSpPr>
        <p:spPr>
          <a:xfrm>
            <a:off x="260343" y="1599674"/>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6" name="Rectangle 85"/>
          <p:cNvSpPr/>
          <p:nvPr/>
        </p:nvSpPr>
        <p:spPr>
          <a:xfrm>
            <a:off x="277711" y="144704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7" name="Rectangle 86"/>
          <p:cNvSpPr/>
          <p:nvPr/>
        </p:nvSpPr>
        <p:spPr>
          <a:xfrm>
            <a:off x="270586" y="1770286"/>
            <a:ext cx="3499537"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Sales teams tried to sell new products to existing customers based on shallow analysis of previous transactions and ‘gut’ feel</a:t>
            </a:r>
          </a:p>
        </p:txBody>
      </p:sp>
      <p:sp>
        <p:nvSpPr>
          <p:cNvPr id="88" name="Rectangle 87"/>
          <p:cNvSpPr/>
          <p:nvPr/>
        </p:nvSpPr>
        <p:spPr>
          <a:xfrm>
            <a:off x="270586" y="144166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“Before” State</a:t>
            </a:r>
          </a:p>
        </p:txBody>
      </p:sp>
      <p:sp>
        <p:nvSpPr>
          <p:cNvPr id="89" name="Rectangle 88"/>
          <p:cNvSpPr/>
          <p:nvPr/>
        </p:nvSpPr>
        <p:spPr>
          <a:xfrm>
            <a:off x="8301385" y="144704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0" name="Rectangle 89"/>
          <p:cNvSpPr/>
          <p:nvPr/>
        </p:nvSpPr>
        <p:spPr>
          <a:xfrm>
            <a:off x="8297111" y="1770286"/>
            <a:ext cx="3651619" cy="1102674"/>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20% increase in value of new orders from existing customers. Higher customer satisfaction due to precise recommendations   </a:t>
            </a:r>
          </a:p>
        </p:txBody>
      </p:sp>
      <p:sp>
        <p:nvSpPr>
          <p:cNvPr id="91" name="Rectangle 90"/>
          <p:cNvSpPr/>
          <p:nvPr/>
        </p:nvSpPr>
        <p:spPr>
          <a:xfrm>
            <a:off x="208121" y="1055488"/>
            <a:ext cx="11744883" cy="32148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Problem: </a:t>
            </a:r>
            <a:r>
              <a:rPr kumimoji="0" lang="en-US" sz="1400" b="0"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In an industry where customer acquisition is fairly expensive, this company’s repeat orders were at a low 4%</a:t>
            </a:r>
          </a:p>
        </p:txBody>
      </p:sp>
      <p:sp>
        <p:nvSpPr>
          <p:cNvPr id="92" name="Rectangle 91"/>
          <p:cNvSpPr/>
          <p:nvPr/>
        </p:nvSpPr>
        <p:spPr>
          <a:xfrm>
            <a:off x="4255290" y="1599674"/>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3" name="Rectangle 92"/>
          <p:cNvSpPr/>
          <p:nvPr/>
        </p:nvSpPr>
        <p:spPr>
          <a:xfrm>
            <a:off x="4289548" y="144704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94" name="Rectangle 93"/>
          <p:cNvSpPr/>
          <p:nvPr/>
        </p:nvSpPr>
        <p:spPr>
          <a:xfrm>
            <a:off x="4341946" y="1770286"/>
            <a:ext cx="3486708" cy="1126462"/>
          </a:xfrm>
          <a:prstGeom prst="rect">
            <a:avLst/>
          </a:prstGeom>
        </p:spPr>
        <p:txBody>
          <a:bodyPr wrap="square">
            <a:spAutoFit/>
          </a:bodyPr>
          <a:lstStyle/>
          <a:p>
            <a:pPr>
              <a:lnSpc>
                <a:spcPct val="120000"/>
              </a:lnSpc>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Build an innovative recommendation engine that combined customer segmentation, user-based collaborative filtering and market basket analysis </a:t>
            </a:r>
          </a:p>
        </p:txBody>
      </p:sp>
      <p:sp>
        <p:nvSpPr>
          <p:cNvPr id="95" name="Rectangle 94"/>
          <p:cNvSpPr/>
          <p:nvPr/>
        </p:nvSpPr>
        <p:spPr>
          <a:xfrm>
            <a:off x="4341946" y="1441660"/>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LatentView Solution</a:t>
            </a:r>
          </a:p>
        </p:txBody>
      </p:sp>
      <p:sp>
        <p:nvSpPr>
          <p:cNvPr id="96" name="Rectangle 95"/>
          <p:cNvSpPr/>
          <p:nvPr/>
        </p:nvSpPr>
        <p:spPr>
          <a:xfrm>
            <a:off x="8297111" y="144166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The “After” State</a:t>
            </a:r>
          </a:p>
        </p:txBody>
      </p:sp>
      <p:sp>
        <p:nvSpPr>
          <p:cNvPr id="97" name="Rectangle 96"/>
          <p:cNvSpPr/>
          <p:nvPr/>
        </p:nvSpPr>
        <p:spPr>
          <a:xfrm>
            <a:off x="230225" y="592451"/>
            <a:ext cx="5926450" cy="371175"/>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Largest Food Distributor in US</a:t>
            </a:r>
          </a:p>
        </p:txBody>
      </p:sp>
      <p:sp>
        <p:nvSpPr>
          <p:cNvPr id="98" name="Rectangle 97"/>
          <p:cNvSpPr/>
          <p:nvPr/>
        </p:nvSpPr>
        <p:spPr>
          <a:xfrm>
            <a:off x="6479784" y="3528669"/>
            <a:ext cx="4983624" cy="2222451"/>
          </a:xfrm>
          <a:prstGeom prst="rect">
            <a:avLst/>
          </a:prstGeom>
          <a:solidFill>
            <a:srgbClr val="7F7F7F">
              <a:alpha val="16863"/>
            </a:srgbClr>
          </a:solidFill>
          <a:ln w="3175" cap="flat" cmpd="sng" algn="ctr">
            <a:solidFill>
              <a:sysClr val="window" lastClr="FFFFFF">
                <a:lumMod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99" name="TextBox 98"/>
          <p:cNvSpPr txBox="1"/>
          <p:nvPr/>
        </p:nvSpPr>
        <p:spPr>
          <a:xfrm>
            <a:off x="8000400" y="3200728"/>
            <a:ext cx="2132251" cy="276999"/>
          </a:xfrm>
          <a:prstGeom prst="rect">
            <a:avLst/>
          </a:prstGeom>
          <a:noFill/>
          <a:ln>
            <a:solidFill>
              <a:srgbClr val="5B9BD5"/>
            </a:solidFill>
            <a:prstDash val="sys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Market Basket Analysis</a:t>
            </a:r>
          </a:p>
        </p:txBody>
      </p:sp>
      <p:sp>
        <p:nvSpPr>
          <p:cNvPr id="100" name="TextBox 99"/>
          <p:cNvSpPr txBox="1"/>
          <p:nvPr/>
        </p:nvSpPr>
        <p:spPr>
          <a:xfrm>
            <a:off x="6609902" y="3643658"/>
            <a:ext cx="4853505" cy="646331"/>
          </a:xfrm>
          <a:prstGeom prst="rect">
            <a:avLst/>
          </a:prstGeom>
          <a:noFill/>
        </p:spPr>
        <p:txBody>
          <a:bodyPr wrap="square" rtlCol="0">
            <a:spAutoFit/>
          </a:bodyPr>
          <a:lstStyle/>
          <a:p>
            <a:r>
              <a:rPr lang="en-US" sz="1200" b="1" dirty="0">
                <a:solidFill>
                  <a:srgbClr val="000000">
                    <a:lumMod val="50000"/>
                    <a:lumOff val="50000"/>
                  </a:srgbClr>
                </a:solidFill>
                <a:latin typeface="Arial" panose="020B0604020202020204" pitchFamily="34" charset="0"/>
                <a:cs typeface="Arial" panose="020B0604020202020204" pitchFamily="34" charset="0"/>
              </a:rPr>
              <a:t>Market Basket Analysis </a:t>
            </a:r>
            <a:r>
              <a:rPr lang="en-US" sz="1200" dirty="0">
                <a:solidFill>
                  <a:srgbClr val="000000">
                    <a:lumMod val="50000"/>
                    <a:lumOff val="50000"/>
                  </a:srgbClr>
                </a:solidFill>
                <a:latin typeface="Arial" panose="020B0604020202020204" pitchFamily="34" charset="0"/>
                <a:cs typeface="Arial" panose="020B0604020202020204" pitchFamily="34" charset="0"/>
              </a:rPr>
              <a:t>performed for all products bought by customers in a segment. Select the product with highest likelihood to co-occur in the basket</a:t>
            </a:r>
          </a:p>
        </p:txBody>
      </p:sp>
      <p:pic>
        <p:nvPicPr>
          <p:cNvPr id="101" name="Picture 2" descr="http://icons.iconarchive.com/icons/iconsmind/outline/512/Shopping-Basket-icon.png"/>
          <p:cNvPicPr>
            <a:picLocks noChangeAspect="1" noChangeArrowheads="1"/>
          </p:cNvPicPr>
          <p:nvPr/>
        </p:nvPicPr>
        <p:blipFill>
          <a:blip r:embed="rId3" cstate="print">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34365" y="4204133"/>
            <a:ext cx="920573" cy="920573"/>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6934365" y="4580978"/>
            <a:ext cx="968990" cy="338554"/>
          </a:xfrm>
          <a:prstGeom prst="rect">
            <a:avLst/>
          </a:prstGeom>
          <a:noFill/>
        </p:spPr>
        <p:txBody>
          <a:bodyPr wrap="square" rtlCol="0">
            <a:spAutoFit/>
          </a:bodyPr>
          <a:lstStyle/>
          <a:p>
            <a:pPr algn="ctr"/>
            <a:r>
              <a:rPr lang="en-US" sz="800" dirty="0">
                <a:solidFill>
                  <a:srgbClr val="E7E6E6">
                    <a:lumMod val="25000"/>
                  </a:srgbClr>
                </a:solidFill>
                <a:latin typeface="Arial" panose="020B0604020202020204" pitchFamily="34" charset="0"/>
                <a:cs typeface="Arial" panose="020B0604020202020204" pitchFamily="34" charset="0"/>
              </a:rPr>
              <a:t>Milk</a:t>
            </a:r>
          </a:p>
          <a:p>
            <a:pPr algn="ctr"/>
            <a:r>
              <a:rPr lang="en-US" sz="800" dirty="0">
                <a:solidFill>
                  <a:srgbClr val="E7E6E6">
                    <a:lumMod val="25000"/>
                  </a:srgbClr>
                </a:solidFill>
                <a:latin typeface="Arial" panose="020B0604020202020204" pitchFamily="34" charset="0"/>
                <a:cs typeface="Arial" panose="020B0604020202020204" pitchFamily="34" charset="0"/>
              </a:rPr>
              <a:t>Eggs</a:t>
            </a:r>
          </a:p>
        </p:txBody>
      </p:sp>
      <p:sp>
        <p:nvSpPr>
          <p:cNvPr id="103" name="TextBox 102"/>
          <p:cNvSpPr txBox="1"/>
          <p:nvPr/>
        </p:nvSpPr>
        <p:spPr>
          <a:xfrm>
            <a:off x="6609902" y="5181660"/>
            <a:ext cx="1573928" cy="461665"/>
          </a:xfrm>
          <a:prstGeom prst="rect">
            <a:avLst/>
          </a:prstGeom>
          <a:solidFill>
            <a:srgbClr val="579384">
              <a:alpha val="50000"/>
            </a:srgbClr>
          </a:solidFill>
        </p:spPr>
        <p:txBody>
          <a:bodyPr wrap="square" rtlCol="0">
            <a:spAutoFit/>
          </a:bodyPr>
          <a:lstStyle/>
          <a:p>
            <a:pPr algn="ctr"/>
            <a:r>
              <a:rPr lang="en-US" sz="1200" b="1" dirty="0">
                <a:solidFill>
                  <a:srgbClr val="E7E6E6">
                    <a:lumMod val="25000"/>
                  </a:srgbClr>
                </a:solidFill>
                <a:latin typeface="Arial" panose="020B0604020202020204" pitchFamily="34" charset="0"/>
                <a:cs typeface="Arial" panose="020B0604020202020204" pitchFamily="34" charset="0"/>
              </a:rPr>
              <a:t>Recommended </a:t>
            </a:r>
          </a:p>
          <a:p>
            <a:pPr algn="ctr"/>
            <a:r>
              <a:rPr lang="en-US" sz="1200" b="1" dirty="0">
                <a:solidFill>
                  <a:srgbClr val="E7E6E6">
                    <a:lumMod val="25000"/>
                  </a:srgbClr>
                </a:solidFill>
                <a:latin typeface="Arial" panose="020B0604020202020204" pitchFamily="34" charset="0"/>
                <a:cs typeface="Arial" panose="020B0604020202020204" pitchFamily="34" charset="0"/>
              </a:rPr>
              <a:t>Bread</a:t>
            </a:r>
          </a:p>
        </p:txBody>
      </p:sp>
      <p:graphicFrame>
        <p:nvGraphicFramePr>
          <p:cNvPr id="104" name="Table 103"/>
          <p:cNvGraphicFramePr>
            <a:graphicFrameLocks noGrp="1"/>
          </p:cNvGraphicFramePr>
          <p:nvPr/>
        </p:nvGraphicFramePr>
        <p:xfrm>
          <a:off x="8875257" y="4132894"/>
          <a:ext cx="2514788" cy="1478280"/>
        </p:xfrm>
        <a:graphic>
          <a:graphicData uri="http://schemas.openxmlformats.org/drawingml/2006/table">
            <a:tbl>
              <a:tblPr firstRow="1" bandRow="1"/>
              <a:tblGrid>
                <a:gridCol w="628697">
                  <a:extLst>
                    <a:ext uri="{9D8B030D-6E8A-4147-A177-3AD203B41FA5}">
                      <a16:colId xmlns:a16="http://schemas.microsoft.com/office/drawing/2014/main" val="20000"/>
                    </a:ext>
                  </a:extLst>
                </a:gridCol>
                <a:gridCol w="628697">
                  <a:extLst>
                    <a:ext uri="{9D8B030D-6E8A-4147-A177-3AD203B41FA5}">
                      <a16:colId xmlns:a16="http://schemas.microsoft.com/office/drawing/2014/main" val="20001"/>
                    </a:ext>
                  </a:extLst>
                </a:gridCol>
                <a:gridCol w="628697">
                  <a:extLst>
                    <a:ext uri="{9D8B030D-6E8A-4147-A177-3AD203B41FA5}">
                      <a16:colId xmlns:a16="http://schemas.microsoft.com/office/drawing/2014/main" val="20002"/>
                    </a:ext>
                  </a:extLst>
                </a:gridCol>
                <a:gridCol w="628697">
                  <a:extLst>
                    <a:ext uri="{9D8B030D-6E8A-4147-A177-3AD203B41FA5}">
                      <a16:colId xmlns:a16="http://schemas.microsoft.com/office/drawing/2014/main" val="20003"/>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dirty="0">
                          <a:solidFill>
                            <a:schemeClr val="bg2">
                              <a:lumMod val="75000"/>
                            </a:schemeClr>
                          </a:solidFill>
                          <a:latin typeface="Segoe UI Light" panose="020B0502040204020203" pitchFamily="34" charset="0"/>
                        </a:rPr>
                        <a:t>MILK</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dirty="0">
                          <a:solidFill>
                            <a:schemeClr val="bg2">
                              <a:lumMod val="75000"/>
                            </a:schemeClr>
                          </a:solidFill>
                          <a:latin typeface="Segoe UI Light" panose="020B0502040204020203" pitchFamily="34" charset="0"/>
                        </a:rPr>
                        <a:t>EGGS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b="0" dirty="0">
                          <a:solidFill>
                            <a:schemeClr val="bg2">
                              <a:lumMod val="75000"/>
                            </a:schemeClr>
                          </a:solidFill>
                          <a:latin typeface="Segoe UI Light" panose="020B0502040204020203" pitchFamily="34" charset="0"/>
                        </a:rPr>
                        <a:t>OLIVES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b="0" dirty="0">
                          <a:solidFill>
                            <a:schemeClr val="bg2">
                              <a:lumMod val="75000"/>
                            </a:schemeClr>
                          </a:solidFill>
                          <a:latin typeface="Segoe UI Light" panose="020B0502040204020203" pitchFamily="34" charset="0"/>
                        </a:rPr>
                        <a:t>BREAD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1"/>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rgbClr val="00B05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3"/>
                  </a:ext>
                </a:extLst>
              </a:tr>
              <a:tr h="2452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rgbClr val="00B05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4"/>
                  </a:ext>
                </a:extLst>
              </a:tr>
            </a:tbl>
          </a:graphicData>
        </a:graphic>
      </p:graphicFrame>
      <p:sp>
        <p:nvSpPr>
          <p:cNvPr id="105" name="TextBox 104"/>
          <p:cNvSpPr txBox="1"/>
          <p:nvPr/>
        </p:nvSpPr>
        <p:spPr>
          <a:xfrm>
            <a:off x="8218920" y="4385298"/>
            <a:ext cx="784086" cy="261610"/>
          </a:xfrm>
          <a:prstGeom prst="rect">
            <a:avLst/>
          </a:prstGeom>
          <a:noFill/>
        </p:spPr>
        <p:txBody>
          <a:bodyPr wrap="square" rtlCol="0">
            <a:spAutoFit/>
          </a:bodyPr>
          <a:lstStyle/>
          <a:p>
            <a:pPr algn="ctr"/>
            <a:r>
              <a:rPr lang="en-US" sz="1100" dirty="0">
                <a:solidFill>
                  <a:srgbClr val="345159"/>
                </a:solidFill>
                <a:latin typeface="Arial" panose="020B0604020202020204" pitchFamily="34" charset="0"/>
                <a:cs typeface="Arial" panose="020B0604020202020204" pitchFamily="34" charset="0"/>
              </a:rPr>
              <a:t>TRX1</a:t>
            </a:r>
          </a:p>
        </p:txBody>
      </p:sp>
      <p:sp>
        <p:nvSpPr>
          <p:cNvPr id="106" name="TextBox 105"/>
          <p:cNvSpPr txBox="1"/>
          <p:nvPr/>
        </p:nvSpPr>
        <p:spPr>
          <a:xfrm>
            <a:off x="8217673" y="4693716"/>
            <a:ext cx="785985" cy="261610"/>
          </a:xfrm>
          <a:prstGeom prst="rect">
            <a:avLst/>
          </a:prstGeom>
          <a:noFill/>
        </p:spPr>
        <p:txBody>
          <a:bodyPr wrap="square" rtlCol="0">
            <a:spAutoFit/>
          </a:bodyPr>
          <a:lstStyle/>
          <a:p>
            <a:pPr algn="ctr"/>
            <a:r>
              <a:rPr lang="en-US" sz="1100" dirty="0">
                <a:solidFill>
                  <a:srgbClr val="E7E6E6">
                    <a:lumMod val="25000"/>
                  </a:srgbClr>
                </a:solidFill>
                <a:latin typeface="Arial" panose="020B0604020202020204" pitchFamily="34" charset="0"/>
                <a:cs typeface="Arial" panose="020B0604020202020204" pitchFamily="34" charset="0"/>
              </a:rPr>
              <a:t>TRX2</a:t>
            </a:r>
          </a:p>
        </p:txBody>
      </p:sp>
      <p:sp>
        <p:nvSpPr>
          <p:cNvPr id="107" name="TextBox 106"/>
          <p:cNvSpPr txBox="1"/>
          <p:nvPr/>
        </p:nvSpPr>
        <p:spPr>
          <a:xfrm>
            <a:off x="8217020" y="5008954"/>
            <a:ext cx="785985" cy="261610"/>
          </a:xfrm>
          <a:prstGeom prst="rect">
            <a:avLst/>
          </a:prstGeom>
          <a:noFill/>
        </p:spPr>
        <p:txBody>
          <a:bodyPr wrap="square" rtlCol="0">
            <a:spAutoFit/>
          </a:bodyPr>
          <a:lstStyle/>
          <a:p>
            <a:pPr algn="ctr"/>
            <a:r>
              <a:rPr lang="en-US" sz="1100" dirty="0">
                <a:solidFill>
                  <a:srgbClr val="345159"/>
                </a:solidFill>
                <a:latin typeface="Arial" panose="020B0604020202020204" pitchFamily="34" charset="0"/>
                <a:cs typeface="Arial" panose="020B0604020202020204" pitchFamily="34" charset="0"/>
              </a:rPr>
              <a:t>TRX3</a:t>
            </a:r>
          </a:p>
        </p:txBody>
      </p:sp>
      <p:sp>
        <p:nvSpPr>
          <p:cNvPr id="108" name="TextBox 107"/>
          <p:cNvSpPr txBox="1"/>
          <p:nvPr/>
        </p:nvSpPr>
        <p:spPr>
          <a:xfrm>
            <a:off x="8217020" y="5351995"/>
            <a:ext cx="785985" cy="261610"/>
          </a:xfrm>
          <a:prstGeom prst="rect">
            <a:avLst/>
          </a:prstGeom>
          <a:noFill/>
        </p:spPr>
        <p:txBody>
          <a:bodyPr wrap="square" rtlCol="0">
            <a:spAutoFit/>
          </a:bodyPr>
          <a:lstStyle/>
          <a:p>
            <a:pPr algn="ctr"/>
            <a:r>
              <a:rPr lang="en-US" sz="1100" dirty="0">
                <a:solidFill>
                  <a:srgbClr val="E7E6E6">
                    <a:lumMod val="25000"/>
                  </a:srgbClr>
                </a:solidFill>
                <a:latin typeface="Arial" panose="020B0604020202020204" pitchFamily="34" charset="0"/>
                <a:cs typeface="Arial" panose="020B0604020202020204" pitchFamily="34" charset="0"/>
              </a:rPr>
              <a:t>TRX4</a:t>
            </a:r>
          </a:p>
        </p:txBody>
      </p:sp>
      <p:grpSp>
        <p:nvGrpSpPr>
          <p:cNvPr id="109" name="Group 108"/>
          <p:cNvGrpSpPr/>
          <p:nvPr/>
        </p:nvGrpSpPr>
        <p:grpSpPr>
          <a:xfrm>
            <a:off x="260343" y="3509460"/>
            <a:ext cx="5270895" cy="2223333"/>
            <a:chOff x="395809" y="1696257"/>
            <a:chExt cx="4723974" cy="2395351"/>
          </a:xfrm>
        </p:grpSpPr>
        <p:sp>
          <p:nvSpPr>
            <p:cNvPr id="110" name="Rectangle 109"/>
            <p:cNvSpPr/>
            <p:nvPr/>
          </p:nvSpPr>
          <p:spPr>
            <a:xfrm>
              <a:off x="478136" y="1696257"/>
              <a:ext cx="4531319" cy="2395351"/>
            </a:xfrm>
            <a:prstGeom prst="rect">
              <a:avLst/>
            </a:prstGeom>
            <a:solidFill>
              <a:srgbClr val="7F7F7F">
                <a:alpha val="16863"/>
              </a:srgbClr>
            </a:solidFill>
            <a:ln w="3175" cap="flat" cmpd="sng" algn="ctr">
              <a:solidFill>
                <a:sysClr val="window" lastClr="FFFFFF">
                  <a:lumMod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pic>
          <p:nvPicPr>
            <p:cNvPr id="111" name="Picture 2" descr="http://simpleicon.com/wp-content/uploads/shop-4-256x256.png"/>
            <p:cNvPicPr>
              <a:picLocks noChangeAspect="1" noChangeArrowheads="1"/>
            </p:cNvPicPr>
            <p:nvPr/>
          </p:nvPicPr>
          <p:blipFill>
            <a:blip r:embed="rId4"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370012" y="2118554"/>
              <a:ext cx="498744" cy="49874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p:cNvSpPr txBox="1"/>
            <p:nvPr/>
          </p:nvSpPr>
          <p:spPr>
            <a:xfrm>
              <a:off x="1188124" y="2538311"/>
              <a:ext cx="1007660" cy="298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Customer A</a:t>
              </a:r>
            </a:p>
          </p:txBody>
        </p:sp>
        <p:cxnSp>
          <p:nvCxnSpPr>
            <p:cNvPr id="113" name="Straight Arrow Connector 112"/>
            <p:cNvCxnSpPr/>
            <p:nvPr/>
          </p:nvCxnSpPr>
          <p:spPr>
            <a:xfrm flipV="1">
              <a:off x="2020803" y="2376866"/>
              <a:ext cx="1003766" cy="2476"/>
            </a:xfrm>
            <a:prstGeom prst="straightConnector1">
              <a:avLst/>
            </a:prstGeom>
            <a:noFill/>
            <a:ln w="6350" cap="flat" cmpd="sng" algn="ctr">
              <a:solidFill>
                <a:srgbClr val="5B9BD5"/>
              </a:solidFill>
              <a:prstDash val="solid"/>
              <a:miter lim="800000"/>
              <a:headEnd type="triangle"/>
              <a:tailEnd type="triangle"/>
            </a:ln>
            <a:effectLst/>
          </p:spPr>
        </p:cxnSp>
        <p:sp>
          <p:nvSpPr>
            <p:cNvPr id="114" name="TextBox 113"/>
            <p:cNvSpPr txBox="1"/>
            <p:nvPr/>
          </p:nvSpPr>
          <p:spPr>
            <a:xfrm>
              <a:off x="2022128" y="2090927"/>
              <a:ext cx="968990" cy="2984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Similar</a:t>
              </a:r>
            </a:p>
          </p:txBody>
        </p:sp>
        <p:sp>
          <p:nvSpPr>
            <p:cNvPr id="115" name="TextBox 114"/>
            <p:cNvSpPr txBox="1"/>
            <p:nvPr/>
          </p:nvSpPr>
          <p:spPr>
            <a:xfrm>
              <a:off x="2205187" y="3033348"/>
              <a:ext cx="1682212" cy="298430"/>
            </a:xfrm>
            <a:prstGeom prst="rect">
              <a:avLst/>
            </a:prstGeom>
            <a:solidFill>
              <a:srgbClr val="579384">
                <a:alpha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Recommend Bread</a:t>
              </a:r>
            </a:p>
          </p:txBody>
        </p:sp>
        <p:cxnSp>
          <p:nvCxnSpPr>
            <p:cNvPr id="116" name="Elbow Connector 115"/>
            <p:cNvCxnSpPr/>
            <p:nvPr/>
          </p:nvCxnSpPr>
          <p:spPr>
            <a:xfrm rot="5400000">
              <a:off x="3007267" y="1480001"/>
              <a:ext cx="78052" cy="2853818"/>
            </a:xfrm>
            <a:prstGeom prst="bentConnector3">
              <a:avLst>
                <a:gd name="adj1" fmla="val 607387"/>
              </a:avLst>
            </a:prstGeom>
            <a:noFill/>
            <a:ln w="6350" cap="flat" cmpd="sng" algn="ctr">
              <a:solidFill>
                <a:srgbClr val="5B9BD5"/>
              </a:solidFill>
              <a:prstDash val="solid"/>
              <a:miter lim="800000"/>
              <a:tailEnd type="triangle"/>
            </a:ln>
            <a:effectLst/>
          </p:spPr>
        </p:cxnSp>
        <p:sp>
          <p:nvSpPr>
            <p:cNvPr id="117" name="TextBox 116"/>
            <p:cNvSpPr txBox="1"/>
            <p:nvPr/>
          </p:nvSpPr>
          <p:spPr>
            <a:xfrm>
              <a:off x="477407" y="3314947"/>
              <a:ext cx="4609219" cy="69633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50000"/>
                      <a:lumOff val="50000"/>
                    </a:srgbClr>
                  </a:solidFill>
                  <a:effectLst/>
                  <a:uLnTx/>
                  <a:uFillTx/>
                  <a:latin typeface="Arial" panose="020B0604020202020204" pitchFamily="34" charset="0"/>
                  <a:cs typeface="Arial" panose="020B0604020202020204" pitchFamily="34" charset="0"/>
                </a:rPr>
                <a:t>User-User Similarity - </a:t>
              </a:r>
              <a:r>
                <a:rPr kumimoji="0" lang="en-US" sz="1200" b="0" i="0" u="none" strike="noStrike" kern="0" cap="none" spc="0" normalizeH="0" baseline="0" noProof="0" dirty="0">
                  <a:ln>
                    <a:noFill/>
                  </a:ln>
                  <a:solidFill>
                    <a:srgbClr val="000000">
                      <a:lumMod val="50000"/>
                      <a:lumOff val="50000"/>
                    </a:srgbClr>
                  </a:solidFill>
                  <a:effectLst/>
                  <a:uLnTx/>
                  <a:uFillTx/>
                  <a:latin typeface="Arial" panose="020B0604020202020204" pitchFamily="34" charset="0"/>
                  <a:cs typeface="Arial" panose="020B0604020202020204" pitchFamily="34" charset="0"/>
                </a:rPr>
                <a:t> similarity is calculated between customers within a </a:t>
              </a:r>
              <a:r>
                <a:rPr kumimoji="0" lang="en-US" sz="1200" b="1" i="0" u="none" strike="noStrike" kern="0" cap="none" spc="0" normalizeH="0" baseline="0" noProof="0" dirty="0">
                  <a:ln>
                    <a:noFill/>
                  </a:ln>
                  <a:solidFill>
                    <a:srgbClr val="000000">
                      <a:lumMod val="50000"/>
                      <a:lumOff val="50000"/>
                    </a:srgbClr>
                  </a:solidFill>
                  <a:effectLst/>
                  <a:uLnTx/>
                  <a:uFillTx/>
                  <a:latin typeface="Arial" panose="020B0604020202020204" pitchFamily="34" charset="0"/>
                  <a:cs typeface="Arial" panose="020B0604020202020204" pitchFamily="34" charset="0"/>
                </a:rPr>
                <a:t>segment</a:t>
              </a:r>
              <a:r>
                <a:rPr kumimoji="0" lang="en-US" sz="1200" b="0" i="0" u="none" strike="noStrike" kern="0" cap="none" spc="0" normalizeH="0" baseline="0" noProof="0" dirty="0">
                  <a:ln>
                    <a:noFill/>
                  </a:ln>
                  <a:solidFill>
                    <a:srgbClr val="000000">
                      <a:lumMod val="50000"/>
                      <a:lumOff val="50000"/>
                    </a:srgbClr>
                  </a:solidFill>
                  <a:effectLst/>
                  <a:uLnTx/>
                  <a:uFillTx/>
                  <a:latin typeface="Arial" panose="020B0604020202020204" pitchFamily="34" charset="0"/>
                  <a:cs typeface="Arial" panose="020B0604020202020204" pitchFamily="34" charset="0"/>
                </a:rPr>
                <a:t> based on common products in basket using </a:t>
              </a:r>
              <a:r>
                <a:rPr kumimoji="0" lang="en-US" sz="1200" b="1" i="0" u="none" strike="noStrike" kern="0" cap="none" spc="0" normalizeH="0" baseline="0" noProof="0" dirty="0">
                  <a:ln>
                    <a:noFill/>
                  </a:ln>
                  <a:solidFill>
                    <a:srgbClr val="000000">
                      <a:lumMod val="50000"/>
                      <a:lumOff val="50000"/>
                    </a:srgbClr>
                  </a:solidFill>
                  <a:effectLst/>
                  <a:uLnTx/>
                  <a:uFillTx/>
                  <a:latin typeface="Arial" panose="020B0604020202020204" pitchFamily="34" charset="0"/>
                  <a:cs typeface="Arial" panose="020B0604020202020204" pitchFamily="34" charset="0"/>
                </a:rPr>
                <a:t>Cosine Similarity</a:t>
              </a:r>
            </a:p>
          </p:txBody>
        </p:sp>
        <p:grpSp>
          <p:nvGrpSpPr>
            <p:cNvPr id="118" name="Group 117"/>
            <p:cNvGrpSpPr/>
            <p:nvPr/>
          </p:nvGrpSpPr>
          <p:grpSpPr>
            <a:xfrm>
              <a:off x="4150793" y="1930077"/>
              <a:ext cx="968990" cy="965093"/>
              <a:chOff x="309363" y="3133269"/>
              <a:chExt cx="968990" cy="965093"/>
            </a:xfrm>
          </p:grpSpPr>
          <p:sp>
            <p:nvSpPr>
              <p:cNvPr id="131" name="Rectangle 130"/>
              <p:cNvSpPr/>
              <p:nvPr/>
            </p:nvSpPr>
            <p:spPr>
              <a:xfrm>
                <a:off x="439459" y="3148643"/>
                <a:ext cx="689651" cy="910142"/>
              </a:xfrm>
              <a:prstGeom prst="rect">
                <a:avLst/>
              </a:prstGeom>
              <a:solidFill>
                <a:srgbClr val="24725E">
                  <a:alpha val="5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endParaRPr>
              </a:p>
            </p:txBody>
          </p:sp>
          <p:grpSp>
            <p:nvGrpSpPr>
              <p:cNvPr id="132" name="Group 131"/>
              <p:cNvGrpSpPr/>
              <p:nvPr/>
            </p:nvGrpSpPr>
            <p:grpSpPr>
              <a:xfrm>
                <a:off x="309363" y="3133269"/>
                <a:ext cx="968990" cy="965093"/>
                <a:chOff x="441454" y="3092377"/>
                <a:chExt cx="968990" cy="965093"/>
              </a:xfrm>
            </p:grpSpPr>
            <p:sp>
              <p:nvSpPr>
                <p:cNvPr id="133" name="TextBox 132"/>
                <p:cNvSpPr txBox="1"/>
                <p:nvPr/>
              </p:nvSpPr>
              <p:spPr>
                <a:xfrm>
                  <a:off x="441454" y="3092377"/>
                  <a:ext cx="968990" cy="4476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Items Purchased:</a:t>
                  </a:r>
                </a:p>
              </p:txBody>
            </p:sp>
            <p:sp>
              <p:nvSpPr>
                <p:cNvPr id="134" name="TextBox 133"/>
                <p:cNvSpPr txBox="1"/>
                <p:nvPr/>
              </p:nvSpPr>
              <p:spPr>
                <a:xfrm>
                  <a:off x="662661" y="3435741"/>
                  <a:ext cx="744135" cy="6217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Milk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Eggs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Bread</a:t>
                  </a:r>
                </a:p>
              </p:txBody>
            </p:sp>
          </p:grpSp>
        </p:grpSp>
        <p:grpSp>
          <p:nvGrpSpPr>
            <p:cNvPr id="119" name="Group 118"/>
            <p:cNvGrpSpPr/>
            <p:nvPr/>
          </p:nvGrpSpPr>
          <p:grpSpPr>
            <a:xfrm>
              <a:off x="3219770" y="1904894"/>
              <a:ext cx="1030462" cy="1052502"/>
              <a:chOff x="2825861" y="3082975"/>
              <a:chExt cx="1030462" cy="1052502"/>
            </a:xfrm>
          </p:grpSpPr>
          <p:grpSp>
            <p:nvGrpSpPr>
              <p:cNvPr id="125" name="Group 124"/>
              <p:cNvGrpSpPr/>
              <p:nvPr/>
            </p:nvGrpSpPr>
            <p:grpSpPr>
              <a:xfrm>
                <a:off x="2848663" y="3082975"/>
                <a:ext cx="1007660" cy="506922"/>
                <a:chOff x="2674495" y="3242629"/>
                <a:chExt cx="1007660" cy="506922"/>
              </a:xfrm>
            </p:grpSpPr>
            <p:pic>
              <p:nvPicPr>
                <p:cNvPr id="129" name="Picture 2" descr="http://simpleicon.com/wp-content/uploads/shop-4-256x256.png"/>
                <p:cNvPicPr>
                  <a:picLocks noChangeAspect="1" noChangeArrowheads="1"/>
                </p:cNvPicPr>
                <p:nvPr/>
              </p:nvPicPr>
              <p:blipFill>
                <a:blip r:embed="rId5"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946591" y="3242629"/>
                  <a:ext cx="305367" cy="305367"/>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p:cNvSpPr txBox="1"/>
                <p:nvPr/>
              </p:nvSpPr>
              <p:spPr>
                <a:xfrm>
                  <a:off x="2674495" y="3451121"/>
                  <a:ext cx="1007660" cy="298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Customer B</a:t>
                  </a:r>
                </a:p>
              </p:txBody>
            </p:sp>
          </p:grpSp>
          <p:grpSp>
            <p:nvGrpSpPr>
              <p:cNvPr id="126" name="Group 125"/>
              <p:cNvGrpSpPr/>
              <p:nvPr/>
            </p:nvGrpSpPr>
            <p:grpSpPr>
              <a:xfrm>
                <a:off x="2825861" y="3628555"/>
                <a:ext cx="1007660" cy="506922"/>
                <a:chOff x="2674495" y="3242629"/>
                <a:chExt cx="1007660" cy="506922"/>
              </a:xfrm>
            </p:grpSpPr>
            <p:pic>
              <p:nvPicPr>
                <p:cNvPr id="127" name="Picture 2" descr="http://simpleicon.com/wp-content/uploads/shop-4-256x256.png"/>
                <p:cNvPicPr>
                  <a:picLocks noChangeAspect="1" noChangeArrowheads="1"/>
                </p:cNvPicPr>
                <p:nvPr/>
              </p:nvPicPr>
              <p:blipFill>
                <a:blip r:embed="rId5"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946591" y="3242629"/>
                  <a:ext cx="305367" cy="305367"/>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p:cNvSpPr txBox="1"/>
                <p:nvPr/>
              </p:nvSpPr>
              <p:spPr>
                <a:xfrm>
                  <a:off x="2674495" y="3451121"/>
                  <a:ext cx="1007660" cy="298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Customer C</a:t>
                  </a:r>
                </a:p>
              </p:txBody>
            </p:sp>
          </p:grpSp>
        </p:grpSp>
        <p:grpSp>
          <p:nvGrpSpPr>
            <p:cNvPr id="120" name="Group 119"/>
            <p:cNvGrpSpPr/>
            <p:nvPr/>
          </p:nvGrpSpPr>
          <p:grpSpPr>
            <a:xfrm>
              <a:off x="395809" y="1966948"/>
              <a:ext cx="1007979" cy="1029942"/>
              <a:chOff x="235947" y="3118823"/>
              <a:chExt cx="1007979" cy="1029942"/>
            </a:xfrm>
          </p:grpSpPr>
          <p:sp>
            <p:nvSpPr>
              <p:cNvPr id="121" name="Rectangle 120"/>
              <p:cNvSpPr/>
              <p:nvPr/>
            </p:nvSpPr>
            <p:spPr>
              <a:xfrm>
                <a:off x="376945" y="3118823"/>
                <a:ext cx="679833" cy="939962"/>
              </a:xfrm>
              <a:prstGeom prst="rect">
                <a:avLst/>
              </a:prstGeom>
              <a:solidFill>
                <a:srgbClr val="24725E">
                  <a:alpha val="5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endParaRPr>
              </a:p>
            </p:txBody>
          </p:sp>
          <p:grpSp>
            <p:nvGrpSpPr>
              <p:cNvPr id="122" name="Group 121"/>
              <p:cNvGrpSpPr/>
              <p:nvPr/>
            </p:nvGrpSpPr>
            <p:grpSpPr>
              <a:xfrm>
                <a:off x="235947" y="3123174"/>
                <a:ext cx="1007979" cy="1025591"/>
                <a:chOff x="368038" y="3082282"/>
                <a:chExt cx="1007979" cy="1025591"/>
              </a:xfrm>
            </p:grpSpPr>
            <p:sp>
              <p:nvSpPr>
                <p:cNvPr id="123" name="TextBox 122"/>
                <p:cNvSpPr txBox="1"/>
                <p:nvPr/>
              </p:nvSpPr>
              <p:spPr>
                <a:xfrm>
                  <a:off x="368038" y="3082282"/>
                  <a:ext cx="968990" cy="4476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Items Purchased:</a:t>
                  </a:r>
                </a:p>
              </p:txBody>
            </p:sp>
            <p:sp>
              <p:nvSpPr>
                <p:cNvPr id="124" name="TextBox 123"/>
                <p:cNvSpPr txBox="1"/>
                <p:nvPr/>
              </p:nvSpPr>
              <p:spPr>
                <a:xfrm>
                  <a:off x="631882" y="3486143"/>
                  <a:ext cx="744135" cy="6217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Milk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rPr>
                    <a:t>Eggs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345159"/>
                    </a:solidFill>
                    <a:effectLst/>
                    <a:uLnTx/>
                    <a:uFillTx/>
                    <a:latin typeface="Arial" panose="020B0604020202020204" pitchFamily="34" charset="0"/>
                    <a:cs typeface="Arial" panose="020B0604020202020204" pitchFamily="34" charset="0"/>
                  </a:endParaRPr>
                </a:p>
              </p:txBody>
            </p:sp>
          </p:grpSp>
        </p:grpSp>
      </p:grpSp>
      <p:sp>
        <p:nvSpPr>
          <p:cNvPr id="135" name="TextBox 134"/>
          <p:cNvSpPr txBox="1"/>
          <p:nvPr/>
        </p:nvSpPr>
        <p:spPr>
          <a:xfrm>
            <a:off x="1668006" y="3185652"/>
            <a:ext cx="2114093" cy="276999"/>
          </a:xfrm>
          <a:prstGeom prst="rect">
            <a:avLst/>
          </a:prstGeom>
          <a:noFill/>
          <a:ln>
            <a:solidFill>
              <a:srgbClr val="5B9BD5"/>
            </a:solidFill>
            <a:prstDash val="sys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latin typeface="Arial" panose="020B0604020202020204" pitchFamily="34" charset="0"/>
                <a:cs typeface="Arial" panose="020B0604020202020204" pitchFamily="34" charset="0"/>
              </a:rPr>
              <a:t>Collaborative Filtering</a:t>
            </a:r>
          </a:p>
        </p:txBody>
      </p:sp>
      <p:cxnSp>
        <p:nvCxnSpPr>
          <p:cNvPr id="136" name="Straight Connector 135"/>
          <p:cNvCxnSpPr/>
          <p:nvPr/>
        </p:nvCxnSpPr>
        <p:spPr>
          <a:xfrm>
            <a:off x="1793596" y="5791583"/>
            <a:ext cx="0" cy="218659"/>
          </a:xfrm>
          <a:prstGeom prst="line">
            <a:avLst/>
          </a:prstGeom>
          <a:noFill/>
          <a:ln w="6350" cap="flat" cmpd="sng" algn="ctr">
            <a:solidFill>
              <a:srgbClr val="5B9BD5"/>
            </a:solidFill>
            <a:prstDash val="solid"/>
            <a:miter lim="800000"/>
          </a:ln>
          <a:effectLst/>
        </p:spPr>
      </p:cxnSp>
      <p:cxnSp>
        <p:nvCxnSpPr>
          <p:cNvPr id="137" name="Straight Connector 136"/>
          <p:cNvCxnSpPr/>
          <p:nvPr/>
        </p:nvCxnSpPr>
        <p:spPr>
          <a:xfrm>
            <a:off x="8837222" y="5791535"/>
            <a:ext cx="0" cy="218659"/>
          </a:xfrm>
          <a:prstGeom prst="line">
            <a:avLst/>
          </a:prstGeom>
          <a:noFill/>
          <a:ln w="6350" cap="flat" cmpd="sng" algn="ctr">
            <a:solidFill>
              <a:srgbClr val="5B9BD5"/>
            </a:solidFill>
            <a:prstDash val="solid"/>
            <a:miter lim="800000"/>
          </a:ln>
          <a:effectLst/>
        </p:spPr>
      </p:cxnSp>
      <p:cxnSp>
        <p:nvCxnSpPr>
          <p:cNvPr id="138" name="Straight Connector 137"/>
          <p:cNvCxnSpPr/>
          <p:nvPr/>
        </p:nvCxnSpPr>
        <p:spPr>
          <a:xfrm>
            <a:off x="1793596" y="6010242"/>
            <a:ext cx="7040880" cy="0"/>
          </a:xfrm>
          <a:prstGeom prst="line">
            <a:avLst/>
          </a:prstGeom>
          <a:noFill/>
          <a:ln w="6350" cap="flat" cmpd="sng" algn="ctr">
            <a:solidFill>
              <a:srgbClr val="5B9BD5"/>
            </a:solidFill>
            <a:prstDash val="solid"/>
            <a:miter lim="800000"/>
          </a:ln>
          <a:effectLst/>
        </p:spPr>
      </p:cxnSp>
      <p:cxnSp>
        <p:nvCxnSpPr>
          <p:cNvPr id="139" name="Straight Arrow Connector 138"/>
          <p:cNvCxnSpPr/>
          <p:nvPr/>
        </p:nvCxnSpPr>
        <p:spPr>
          <a:xfrm flipH="1">
            <a:off x="5738372" y="6007765"/>
            <a:ext cx="5344" cy="116385"/>
          </a:xfrm>
          <a:prstGeom prst="straightConnector1">
            <a:avLst/>
          </a:prstGeom>
          <a:noFill/>
          <a:ln w="6350" cap="flat" cmpd="sng" algn="ctr">
            <a:solidFill>
              <a:srgbClr val="5B9BD5"/>
            </a:solidFill>
            <a:prstDash val="solid"/>
            <a:miter lim="800000"/>
            <a:tailEnd type="triangle"/>
          </a:ln>
          <a:effectLst/>
        </p:spPr>
      </p:cxnSp>
      <p:pic>
        <p:nvPicPr>
          <p:cNvPr id="140" name="Picture 10" descr="https://d30y9cdsu7xlg0.cloudfront.net/png/7137-20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74266" y="5406445"/>
            <a:ext cx="634334" cy="439150"/>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p:cNvSpPr txBox="1"/>
          <p:nvPr/>
        </p:nvSpPr>
        <p:spPr>
          <a:xfrm>
            <a:off x="4791481" y="5786476"/>
            <a:ext cx="2114093" cy="253916"/>
          </a:xfrm>
          <a:prstGeom prst="rect">
            <a:avLst/>
          </a:prstGeom>
          <a:noFill/>
        </p:spPr>
        <p:txBody>
          <a:bodyPr wrap="square" rtlCol="0">
            <a:spAutoFit/>
          </a:bodyPr>
          <a:lstStyle/>
          <a:p>
            <a:pPr algn="ctr"/>
            <a:r>
              <a:rPr lang="en-US" sz="1050" b="1" dirty="0">
                <a:solidFill>
                  <a:srgbClr val="E7E6E6">
                    <a:lumMod val="25000"/>
                  </a:srgbClr>
                </a:solidFill>
                <a:latin typeface="Arial" panose="020B0604020202020204" pitchFamily="34" charset="0"/>
                <a:cs typeface="Arial" panose="020B0604020202020204" pitchFamily="34" charset="0"/>
              </a:rPr>
              <a:t>Recommendation Engine</a:t>
            </a:r>
          </a:p>
        </p:txBody>
      </p:sp>
      <p:sp>
        <p:nvSpPr>
          <p:cNvPr id="142" name="Rectangle 141"/>
          <p:cNvSpPr/>
          <p:nvPr/>
        </p:nvSpPr>
        <p:spPr>
          <a:xfrm>
            <a:off x="3907871" y="6124150"/>
            <a:ext cx="3879838" cy="430887"/>
          </a:xfrm>
          <a:prstGeom prst="rect">
            <a:avLst/>
          </a:prstGeom>
          <a:solidFill>
            <a:srgbClr val="579384">
              <a:alpha val="50000"/>
            </a:srgbClr>
          </a:solidFill>
        </p:spPr>
        <p:txBody>
          <a:bodyPr wrap="square" rtlCol="0">
            <a:spAutoFit/>
          </a:bodyPr>
          <a:lstStyle/>
          <a:p>
            <a:pPr algn="ctr"/>
            <a:r>
              <a:rPr lang="en-US" sz="1100" dirty="0">
                <a:solidFill>
                  <a:prstClr val="black">
                    <a:lumMod val="75000"/>
                    <a:lumOff val="25000"/>
                  </a:prstClr>
                </a:solidFill>
                <a:latin typeface="Arial" panose="020B0604020202020204" pitchFamily="34" charset="0"/>
                <a:cs typeface="Arial" panose="020B0604020202020204" pitchFamily="34" charset="0"/>
              </a:rPr>
              <a:t>Combine the recommendations from the 2 algorithms to generate the final recommendation</a:t>
            </a:r>
          </a:p>
        </p:txBody>
      </p:sp>
      <p:sp>
        <p:nvSpPr>
          <p:cNvPr id="143" name="TextBox 142"/>
          <p:cNvSpPr txBox="1"/>
          <p:nvPr/>
        </p:nvSpPr>
        <p:spPr>
          <a:xfrm>
            <a:off x="7828654" y="6092672"/>
            <a:ext cx="3325779" cy="461665"/>
          </a:xfrm>
          <a:prstGeom prst="rect">
            <a:avLst/>
          </a:prstGeom>
          <a:noFill/>
        </p:spPr>
        <p:txBody>
          <a:bodyPr wrap="square" rtlCol="0">
            <a:spAutoFit/>
          </a:bodyPr>
          <a:lstStyle/>
          <a:p>
            <a:r>
              <a:rPr lang="en-US" sz="1200" dirty="0">
                <a:solidFill>
                  <a:srgbClr val="000000">
                    <a:lumMod val="50000"/>
                    <a:lumOff val="50000"/>
                  </a:srgbClr>
                </a:solidFill>
                <a:latin typeface="Arial" panose="020B0604020202020204" pitchFamily="34" charset="0"/>
                <a:cs typeface="Arial" panose="020B0604020202020204" pitchFamily="34" charset="0"/>
              </a:rPr>
              <a:t>For a Customer who purchases Milk &amp; Eggs, the product with highest affinity is Bread</a:t>
            </a:r>
            <a:endParaRPr lang="en-US" sz="1200" b="1" dirty="0">
              <a:solidFill>
                <a:srgbClr val="000000">
                  <a:lumMod val="50000"/>
                  <a:lumOff val="50000"/>
                </a:srgbClr>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4F02477-16DB-474E-8884-CF2DD854FB91}"/>
              </a:ext>
            </a:extLst>
          </p:cNvPr>
          <p:cNvSpPr>
            <a:spLocks noGrp="1"/>
          </p:cNvSpPr>
          <p:nvPr>
            <p:ph type="title"/>
          </p:nvPr>
        </p:nvSpPr>
        <p:spPr/>
        <p:txBody>
          <a:bodyPr/>
          <a:lstStyle/>
          <a:p>
            <a:r>
              <a:rPr lang="en-US" dirty="0"/>
              <a:t>Recommendation System to Increase Share of Wallet</a:t>
            </a:r>
            <a:endParaRPr lang="en-IN" dirty="0"/>
          </a:p>
        </p:txBody>
      </p:sp>
      <p:pic>
        <p:nvPicPr>
          <p:cNvPr id="1026" name="Picture 2" descr="Image result for home icon">
            <a:hlinkClick r:id="rId7" action="ppaction://hlinksldjump"/>
            <a:extLst>
              <a:ext uri="{FF2B5EF4-FFF2-40B4-BE49-F238E27FC236}">
                <a16:creationId xmlns:a16="http://schemas.microsoft.com/office/drawing/2014/main" id="{809C7004-FE7A-4CA6-8D69-A343598785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90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BF8-C1F4-44B4-9BFB-9CA4233E7AD8}"/>
              </a:ext>
            </a:extLst>
          </p:cNvPr>
          <p:cNvSpPr>
            <a:spLocks noGrp="1"/>
          </p:cNvSpPr>
          <p:nvPr>
            <p:ph type="title"/>
          </p:nvPr>
        </p:nvSpPr>
        <p:spPr>
          <a:xfrm>
            <a:off x="-4" y="58925"/>
            <a:ext cx="12192003" cy="408349"/>
          </a:xfrm>
        </p:spPr>
        <p:txBody>
          <a:bodyPr/>
          <a:lstStyle/>
          <a:p>
            <a:r>
              <a:rPr lang="en-US" dirty="0"/>
              <a:t>Collections Propensity/Lapsation Model to win-back the lapsed customers </a:t>
            </a:r>
          </a:p>
        </p:txBody>
      </p:sp>
      <p:sp>
        <p:nvSpPr>
          <p:cNvPr id="21" name="Rectangle 20"/>
          <p:cNvSpPr/>
          <p:nvPr/>
        </p:nvSpPr>
        <p:spPr>
          <a:xfrm>
            <a:off x="1" y="1118296"/>
            <a:ext cx="12192003" cy="26510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Arial" panose="020B0604020202020204" pitchFamily="34" charset="0"/>
              <a:cs typeface="Arial" panose="020B0604020202020204" pitchFamily="34" charset="0"/>
            </a:endParaRPr>
          </a:p>
        </p:txBody>
      </p:sp>
      <p:sp>
        <p:nvSpPr>
          <p:cNvPr id="22" name="Rectangle 21"/>
          <p:cNvSpPr/>
          <p:nvPr/>
        </p:nvSpPr>
        <p:spPr>
          <a:xfrm>
            <a:off x="260343"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23" name="Rectangle 22"/>
          <p:cNvSpPr/>
          <p:nvPr/>
        </p:nvSpPr>
        <p:spPr>
          <a:xfrm>
            <a:off x="138098"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Arial" panose="020B0604020202020204" pitchFamily="34" charset="0"/>
              <a:cs typeface="Arial" panose="020B0604020202020204" pitchFamily="34" charset="0"/>
            </a:endParaRPr>
          </a:p>
        </p:txBody>
      </p:sp>
      <p:sp>
        <p:nvSpPr>
          <p:cNvPr id="24" name="Rectangle 23"/>
          <p:cNvSpPr/>
          <p:nvPr/>
        </p:nvSpPr>
        <p:spPr>
          <a:xfrm>
            <a:off x="138098" y="1322508"/>
            <a:ext cx="3840479" cy="1126462"/>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Objective</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Build customer collections propensity models to win-back the lapsed customers which directly benefits the bottom line </a:t>
            </a:r>
          </a:p>
        </p:txBody>
      </p:sp>
      <p:sp>
        <p:nvSpPr>
          <p:cNvPr id="26" name="Rectangle 25"/>
          <p:cNvSpPr/>
          <p:nvPr/>
        </p:nvSpPr>
        <p:spPr>
          <a:xfrm>
            <a:off x="8189595"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400" dirty="0">
              <a:solidFill>
                <a:srgbClr val="000000"/>
              </a:solidFill>
              <a:latin typeface="Arial" panose="020B0604020202020204" pitchFamily="34" charset="0"/>
              <a:cs typeface="Arial" panose="020B0604020202020204" pitchFamily="34" charset="0"/>
            </a:endParaRPr>
          </a:p>
        </p:txBody>
      </p:sp>
      <p:sp>
        <p:nvSpPr>
          <p:cNvPr id="27" name="Rectangle 26"/>
          <p:cNvSpPr/>
          <p:nvPr/>
        </p:nvSpPr>
        <p:spPr>
          <a:xfrm>
            <a:off x="8189594" y="1322508"/>
            <a:ext cx="3840481" cy="1902059"/>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Business Benefits</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Over 300% improvement in overall win back of policies (8% to 37 %)</a:t>
            </a:r>
          </a:p>
          <a:p>
            <a:pPr marL="285750" lvl="0" indent="-285750">
              <a:lnSpc>
                <a:spcPct val="120000"/>
              </a:lnSpc>
              <a:buFont typeface="Arial" panose="020B0604020202020204" pitchFamily="34" charset="0"/>
              <a:buChar char="•"/>
            </a:pPr>
            <a:r>
              <a:rPr lang="en-US" sz="1400" dirty="0">
                <a:solidFill>
                  <a:srgbClr val="000000"/>
                </a:solidFill>
                <a:latin typeface="Arial" panose="020B0604020202020204" pitchFamily="34" charset="0"/>
                <a:ea typeface="Verdana" panose="020B0604030504040204" pitchFamily="34" charset="0"/>
                <a:cs typeface="Arial" panose="020B0604020202020204" pitchFamily="34" charset="0"/>
              </a:rPr>
              <a:t>Around 10 times improvement in win-back of policies that have lapsed for more than 1 year</a:t>
            </a:r>
          </a:p>
          <a:p>
            <a:pPr marL="285750" lvl="0" indent="-285750">
              <a:lnSpc>
                <a:spcPct val="120000"/>
              </a:lnSpc>
              <a:buFont typeface="Arial" panose="020B0604020202020204" pitchFamily="34" charset="0"/>
              <a:buChar char="•"/>
            </a:pPr>
            <a:endParaRPr lang="en-US" sz="1400" dirty="0">
              <a:solidFill>
                <a:srgbClr val="000000"/>
              </a:solidFill>
              <a:latin typeface="Arial" panose="020B0604020202020204" pitchFamily="34" charset="0"/>
              <a:ea typeface="Verdana" panose="020B0604030504040204" pitchFamily="34" charset="0"/>
              <a:cs typeface="Arial" panose="020B0604020202020204" pitchFamily="34" charset="0"/>
            </a:endParaRPr>
          </a:p>
        </p:txBody>
      </p:sp>
      <p:sp>
        <p:nvSpPr>
          <p:cNvPr id="29" name="Rectangle 28"/>
          <p:cNvSpPr/>
          <p:nvPr/>
        </p:nvSpPr>
        <p:spPr>
          <a:xfrm>
            <a:off x="4255290" y="1668907"/>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Arial" panose="020B0604020202020204" pitchFamily="34" charset="0"/>
              <a:cs typeface="Arial" panose="020B0604020202020204" pitchFamily="34" charset="0"/>
            </a:endParaRPr>
          </a:p>
        </p:txBody>
      </p:sp>
      <p:sp>
        <p:nvSpPr>
          <p:cNvPr id="30" name="Rectangle 29"/>
          <p:cNvSpPr/>
          <p:nvPr/>
        </p:nvSpPr>
        <p:spPr>
          <a:xfrm>
            <a:off x="4163846" y="1268195"/>
            <a:ext cx="3840480" cy="233398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Arial" panose="020B0604020202020204" pitchFamily="34" charset="0"/>
              <a:cs typeface="Arial" panose="020B0604020202020204" pitchFamily="34" charset="0"/>
            </a:endParaRPr>
          </a:p>
        </p:txBody>
      </p:sp>
      <p:sp>
        <p:nvSpPr>
          <p:cNvPr id="31" name="Rectangle 30"/>
          <p:cNvSpPr/>
          <p:nvPr/>
        </p:nvSpPr>
        <p:spPr>
          <a:xfrm>
            <a:off x="4163846" y="1322508"/>
            <a:ext cx="3840480" cy="1126462"/>
          </a:xfrm>
          <a:prstGeom prst="rect">
            <a:avLst/>
          </a:prstGeom>
        </p:spPr>
        <p:txBody>
          <a:bodyPr wrap="square">
            <a:spAutoFit/>
          </a:bodyPr>
          <a:lstStyle/>
          <a:p>
            <a:pPr>
              <a:lnSpc>
                <a:spcPct val="120000"/>
              </a:lnSpc>
            </a:pPr>
            <a:r>
              <a:rPr lang="en-US" sz="1400" b="1" dirty="0">
                <a:solidFill>
                  <a:srgbClr val="44546A"/>
                </a:solidFill>
                <a:latin typeface="Arial" panose="020B0604020202020204" pitchFamily="34" charset="0"/>
                <a:cs typeface="Arial" panose="020B0604020202020204" pitchFamily="34" charset="0"/>
              </a:rPr>
              <a:t>LatentView Solution</a:t>
            </a:r>
          </a:p>
          <a:p>
            <a:pPr marL="285750" indent="-285750">
              <a:lnSpc>
                <a:spcPct val="120000"/>
              </a:lnSpc>
              <a:buFont typeface="Arial" panose="020B0604020202020204" pitchFamily="34" charset="0"/>
              <a:buChar char="•"/>
            </a:pPr>
            <a:r>
              <a:rPr lang="en-US" sz="1400" dirty="0">
                <a:solidFill>
                  <a:prstClr val="black"/>
                </a:solidFill>
                <a:latin typeface="Arial" panose="020B0604020202020204" pitchFamily="34" charset="0"/>
                <a:ea typeface="Verdana" panose="020B0604030504040204" pitchFamily="34" charset="0"/>
                <a:cs typeface="Arial" panose="020B0604020202020204" pitchFamily="34" charset="0"/>
              </a:rPr>
              <a:t>Developed customer lapsation / revival propensity models to win-back lapsed customers through improved targeting</a:t>
            </a:r>
          </a:p>
        </p:txBody>
      </p:sp>
      <p:sp>
        <p:nvSpPr>
          <p:cNvPr id="57" name="Rectangle 56"/>
          <p:cNvSpPr/>
          <p:nvPr/>
        </p:nvSpPr>
        <p:spPr>
          <a:xfrm>
            <a:off x="195850" y="535873"/>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4546A"/>
                </a:solidFill>
                <a:latin typeface="Arial" panose="020B0604020202020204" pitchFamily="34" charset="0"/>
                <a:cs typeface="Arial" panose="020B0604020202020204" pitchFamily="34" charset="0"/>
              </a:rPr>
              <a:t>Client is a Large Global Insurance Company</a:t>
            </a:r>
          </a:p>
        </p:txBody>
      </p:sp>
      <p:sp>
        <p:nvSpPr>
          <p:cNvPr id="37" name="Rectangle 36"/>
          <p:cNvSpPr/>
          <p:nvPr/>
        </p:nvSpPr>
        <p:spPr>
          <a:xfrm>
            <a:off x="260343" y="3965308"/>
            <a:ext cx="11402073" cy="365760"/>
          </a:xfrm>
          <a:prstGeom prst="rect">
            <a:avLst/>
          </a:prstGeom>
          <a:solidFill>
            <a:srgbClr val="1F6A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Segoe UI" panose="020B0502040204020203" pitchFamily="34" charset="0"/>
                <a:ea typeface="Segoe UI" panose="020B0502040204020203" pitchFamily="34" charset="0"/>
                <a:cs typeface="Segoe UI" panose="020B0502040204020203" pitchFamily="34" charset="0"/>
              </a:rPr>
              <a:t>Methodology</a:t>
            </a:r>
          </a:p>
        </p:txBody>
      </p:sp>
      <p:grpSp>
        <p:nvGrpSpPr>
          <p:cNvPr id="38" name="Group 37"/>
          <p:cNvGrpSpPr/>
          <p:nvPr/>
        </p:nvGrpSpPr>
        <p:grpSpPr>
          <a:xfrm>
            <a:off x="205479" y="4527034"/>
            <a:ext cx="11511800" cy="1736208"/>
            <a:chOff x="212050" y="2213388"/>
            <a:chExt cx="11511800" cy="1736208"/>
          </a:xfrm>
        </p:grpSpPr>
        <p:graphicFrame>
          <p:nvGraphicFramePr>
            <p:cNvPr id="39" name="Diagram 38"/>
            <p:cNvGraphicFramePr/>
            <p:nvPr>
              <p:extLst>
                <p:ext uri="{D42A27DB-BD31-4B8C-83A1-F6EECF244321}">
                  <p14:modId xmlns:p14="http://schemas.microsoft.com/office/powerpoint/2010/main" val="2174709681"/>
                </p:ext>
              </p:extLst>
            </p:nvPr>
          </p:nvGraphicFramePr>
          <p:xfrm>
            <a:off x="212050" y="2281656"/>
            <a:ext cx="11511800" cy="1667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0" name="Group 39"/>
            <p:cNvGrpSpPr/>
            <p:nvPr/>
          </p:nvGrpSpPr>
          <p:grpSpPr>
            <a:xfrm>
              <a:off x="1371545" y="3609025"/>
              <a:ext cx="9080985" cy="222633"/>
              <a:chOff x="1545712" y="6001271"/>
              <a:chExt cx="9080985" cy="222633"/>
            </a:xfrm>
          </p:grpSpPr>
          <p:sp>
            <p:nvSpPr>
              <p:cNvPr id="49" name="Down Arrow 48"/>
              <p:cNvSpPr/>
              <p:nvPr/>
            </p:nvSpPr>
            <p:spPr>
              <a:xfrm flipV="1">
                <a:off x="1545712" y="6001271"/>
                <a:ext cx="188686" cy="222633"/>
              </a:xfrm>
              <a:prstGeom prst="downArrow">
                <a:avLst>
                  <a:gd name="adj1" fmla="val 26442"/>
                  <a:gd name="adj2" fmla="val 80288"/>
                </a:avLst>
              </a:prstGeom>
              <a:solidFill>
                <a:srgbClr val="7ACCB7"/>
              </a:solidFill>
              <a:ln>
                <a:solidFill>
                  <a:srgbClr val="7AC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0" name="Elbow Connector 49"/>
              <p:cNvCxnSpPr>
                <a:stCxn id="49" idx="0"/>
              </p:cNvCxnSpPr>
              <p:nvPr/>
            </p:nvCxnSpPr>
            <p:spPr>
              <a:xfrm rot="5400000" flipH="1" flipV="1">
                <a:off x="6022059" y="1619266"/>
                <a:ext cx="222633" cy="8986643"/>
              </a:xfrm>
              <a:prstGeom prst="bentConnector4">
                <a:avLst>
                  <a:gd name="adj1" fmla="val -102680"/>
                  <a:gd name="adj2" fmla="val 100475"/>
                </a:avLst>
              </a:prstGeom>
              <a:ln w="28575">
                <a:solidFill>
                  <a:srgbClr val="7ACCB7"/>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8">
              <a:clrChange>
                <a:clrFrom>
                  <a:srgbClr val="FFFFFF"/>
                </a:clrFrom>
                <a:clrTo>
                  <a:srgbClr val="FFFFFF">
                    <a:alpha val="0"/>
                  </a:srgbClr>
                </a:clrTo>
              </a:clrChange>
            </a:blip>
            <a:stretch>
              <a:fillRect/>
            </a:stretch>
          </p:blipFill>
          <p:spPr>
            <a:xfrm>
              <a:off x="714304" y="2231892"/>
              <a:ext cx="1042922" cy="366955"/>
            </a:xfrm>
            <a:prstGeom prst="rect">
              <a:avLst/>
            </a:prstGeom>
          </p:spPr>
        </p:pic>
        <p:pic>
          <p:nvPicPr>
            <p:cNvPr id="42" name="Picture 2" descr="Image result for 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3779" y="2260984"/>
              <a:ext cx="372832" cy="28894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5227" y="2260983"/>
              <a:ext cx="372832" cy="28894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10">
              <a:clrChange>
                <a:clrFrom>
                  <a:srgbClr val="FFFFFF"/>
                </a:clrFrom>
                <a:clrTo>
                  <a:srgbClr val="FFFFFF">
                    <a:alpha val="0"/>
                  </a:srgbClr>
                </a:clrTo>
              </a:clrChange>
            </a:blip>
            <a:stretch>
              <a:fillRect/>
            </a:stretch>
          </p:blipFill>
          <p:spPr>
            <a:xfrm>
              <a:off x="1784192" y="2222639"/>
              <a:ext cx="385459" cy="385459"/>
            </a:xfrm>
            <a:prstGeom prst="rect">
              <a:avLst/>
            </a:prstGeom>
          </p:spPr>
        </p:pic>
        <p:pic>
          <p:nvPicPr>
            <p:cNvPr id="45" name="Picture 44"/>
            <p:cNvPicPr>
              <a:picLocks noChangeAspect="1"/>
            </p:cNvPicPr>
            <p:nvPr/>
          </p:nvPicPr>
          <p:blipFill>
            <a:blip r:embed="rId11">
              <a:clrChange>
                <a:clrFrom>
                  <a:srgbClr val="FFFFFF"/>
                </a:clrFrom>
                <a:clrTo>
                  <a:srgbClr val="FFFFFF">
                    <a:alpha val="0"/>
                  </a:srgbClr>
                </a:clrTo>
              </a:clrChange>
            </a:blip>
            <a:stretch>
              <a:fillRect/>
            </a:stretch>
          </p:blipFill>
          <p:spPr>
            <a:xfrm>
              <a:off x="3160309" y="2300614"/>
              <a:ext cx="546652" cy="224268"/>
            </a:xfrm>
            <a:prstGeom prst="rect">
              <a:avLst/>
            </a:prstGeom>
          </p:spPr>
        </p:pic>
        <p:pic>
          <p:nvPicPr>
            <p:cNvPr id="46" name="Picture 45"/>
            <p:cNvPicPr>
              <a:picLocks noChangeAspect="1"/>
            </p:cNvPicPr>
            <p:nvPr/>
          </p:nvPicPr>
          <p:blipFill>
            <a:blip r:embed="rId10">
              <a:clrChange>
                <a:clrFrom>
                  <a:srgbClr val="FFFFFF"/>
                </a:clrFrom>
                <a:clrTo>
                  <a:srgbClr val="FFFFFF">
                    <a:alpha val="0"/>
                  </a:srgbClr>
                </a:clrTo>
              </a:clrChange>
            </a:blip>
            <a:stretch>
              <a:fillRect/>
            </a:stretch>
          </p:blipFill>
          <p:spPr>
            <a:xfrm>
              <a:off x="3879211" y="2213388"/>
              <a:ext cx="385459" cy="385459"/>
            </a:xfrm>
            <a:prstGeom prst="rect">
              <a:avLst/>
            </a:prstGeom>
          </p:spPr>
        </p:pic>
        <p:pic>
          <p:nvPicPr>
            <p:cNvPr id="47" name="Picture 2" descr="Image result for 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1439" y="2264823"/>
              <a:ext cx="372832" cy="28894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11">
              <a:clrChange>
                <a:clrFrom>
                  <a:srgbClr val="FFFFFF"/>
                </a:clrFrom>
                <a:clrTo>
                  <a:srgbClr val="FFFFFF">
                    <a:alpha val="0"/>
                  </a:srgbClr>
                </a:clrTo>
              </a:clrChange>
            </a:blip>
            <a:stretch>
              <a:fillRect/>
            </a:stretch>
          </p:blipFill>
          <p:spPr>
            <a:xfrm>
              <a:off x="5416521" y="2304454"/>
              <a:ext cx="546652" cy="224268"/>
            </a:xfrm>
            <a:prstGeom prst="rect">
              <a:avLst/>
            </a:prstGeom>
          </p:spPr>
        </p:pic>
      </p:grpSp>
      <p:pic>
        <p:nvPicPr>
          <p:cNvPr id="28" name="Picture 2" descr="Image result for home icon">
            <a:hlinkClick r:id="rId12" action="ppaction://hlinksldjump"/>
            <a:extLst>
              <a:ext uri="{FF2B5EF4-FFF2-40B4-BE49-F238E27FC236}">
                <a16:creationId xmlns:a16="http://schemas.microsoft.com/office/drawing/2014/main" id="{03760AA4-4EC9-4E78-9B11-94BF6C5183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036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026EE5-CAA1-4F68-B8D7-CF4D0BBB147B}"/>
              </a:ext>
            </a:extLst>
          </p:cNvPr>
          <p:cNvSpPr/>
          <p:nvPr/>
        </p:nvSpPr>
        <p:spPr>
          <a:xfrm>
            <a:off x="-1" y="523546"/>
            <a:ext cx="4824258" cy="63344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55D8A4A-39B1-412B-868A-738180FD920E}"/>
              </a:ext>
            </a:extLst>
          </p:cNvPr>
          <p:cNvSpPr>
            <a:spLocks noGrp="1"/>
          </p:cNvSpPr>
          <p:nvPr>
            <p:ph type="title"/>
          </p:nvPr>
        </p:nvSpPr>
        <p:spPr>
          <a:xfrm>
            <a:off x="0" y="58925"/>
            <a:ext cx="12192000" cy="408349"/>
          </a:xfrm>
        </p:spPr>
        <p:txBody>
          <a:bodyPr/>
          <a:lstStyle/>
          <a:p>
            <a:r>
              <a:rPr lang="en-US" dirty="0"/>
              <a:t>Our Experience working with a Leading Asset Management Firm</a:t>
            </a:r>
            <a:endParaRPr lang="en-IN" dirty="0"/>
          </a:p>
        </p:txBody>
      </p:sp>
      <p:sp>
        <p:nvSpPr>
          <p:cNvPr id="8" name="Rectangle 7">
            <a:extLst>
              <a:ext uri="{FF2B5EF4-FFF2-40B4-BE49-F238E27FC236}">
                <a16:creationId xmlns:a16="http://schemas.microsoft.com/office/drawing/2014/main" id="{B3FB106A-D6AC-425D-BC52-230D7C473730}"/>
              </a:ext>
            </a:extLst>
          </p:cNvPr>
          <p:cNvSpPr/>
          <p:nvPr/>
        </p:nvSpPr>
        <p:spPr>
          <a:xfrm>
            <a:off x="7514278" y="1316267"/>
            <a:ext cx="1759034" cy="161061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1C0FBDB-6622-45FF-9890-0934958C26C0}"/>
              </a:ext>
            </a:extLst>
          </p:cNvPr>
          <p:cNvSpPr/>
          <p:nvPr/>
        </p:nvSpPr>
        <p:spPr>
          <a:xfrm>
            <a:off x="318575" y="2039880"/>
            <a:ext cx="4174642" cy="218981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D16A42A-7825-4C3E-AA3E-AAC12AB8B9D0}"/>
              </a:ext>
            </a:extLst>
          </p:cNvPr>
          <p:cNvSpPr/>
          <p:nvPr/>
        </p:nvSpPr>
        <p:spPr>
          <a:xfrm>
            <a:off x="356310" y="260753"/>
            <a:ext cx="3789904" cy="1574895"/>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Leading Financial Services firm in UK operating in 50 Countries</a:t>
            </a:r>
          </a:p>
          <a:p>
            <a:endParaRPr lang="en-US" sz="1600" b="1" dirty="0">
              <a:solidFill>
                <a:schemeClr val="tx2"/>
              </a:solidFill>
            </a:endParaRPr>
          </a:p>
        </p:txBody>
      </p:sp>
      <p:sp>
        <p:nvSpPr>
          <p:cNvPr id="13" name="Rectangle 12">
            <a:extLst>
              <a:ext uri="{FF2B5EF4-FFF2-40B4-BE49-F238E27FC236}">
                <a16:creationId xmlns:a16="http://schemas.microsoft.com/office/drawing/2014/main" id="{0D8BEAF5-50D8-4F06-9DCE-616D94E69073}"/>
              </a:ext>
            </a:extLst>
          </p:cNvPr>
          <p:cNvSpPr/>
          <p:nvPr/>
        </p:nvSpPr>
        <p:spPr>
          <a:xfrm>
            <a:off x="340509" y="1335229"/>
            <a:ext cx="3943256" cy="185270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US" sz="1400" dirty="0">
                <a:solidFill>
                  <a:schemeClr val="dk1"/>
                </a:solidFill>
              </a:rPr>
              <a:t>Digital transformation &amp; Data driven strategy for Client Services</a:t>
            </a:r>
            <a:endParaRPr lang="en-US" sz="1300" dirty="0"/>
          </a:p>
        </p:txBody>
      </p:sp>
      <p:sp>
        <p:nvSpPr>
          <p:cNvPr id="14" name="Pentagon 2">
            <a:extLst>
              <a:ext uri="{FF2B5EF4-FFF2-40B4-BE49-F238E27FC236}">
                <a16:creationId xmlns:a16="http://schemas.microsoft.com/office/drawing/2014/main" id="{C69E9047-F25D-4CDA-B944-92DD660794A1}"/>
              </a:ext>
            </a:extLst>
          </p:cNvPr>
          <p:cNvSpPr/>
          <p:nvPr/>
        </p:nvSpPr>
        <p:spPr>
          <a:xfrm>
            <a:off x="501748" y="2664361"/>
            <a:ext cx="245634" cy="174101"/>
          </a:xfrm>
          <a:prstGeom prst="homePlat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entagon 18">
            <a:extLst>
              <a:ext uri="{FF2B5EF4-FFF2-40B4-BE49-F238E27FC236}">
                <a16:creationId xmlns:a16="http://schemas.microsoft.com/office/drawing/2014/main" id="{1699E8B2-8E6D-4CFB-B442-6D0F4C4A89AD}"/>
              </a:ext>
            </a:extLst>
          </p:cNvPr>
          <p:cNvSpPr/>
          <p:nvPr/>
        </p:nvSpPr>
        <p:spPr>
          <a:xfrm>
            <a:off x="501748" y="3045868"/>
            <a:ext cx="245634" cy="174101"/>
          </a:xfrm>
          <a:prstGeom prst="homePlat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entagon 19">
            <a:extLst>
              <a:ext uri="{FF2B5EF4-FFF2-40B4-BE49-F238E27FC236}">
                <a16:creationId xmlns:a16="http://schemas.microsoft.com/office/drawing/2014/main" id="{EB32F611-A5B5-42F5-8948-88C41D095565}"/>
              </a:ext>
            </a:extLst>
          </p:cNvPr>
          <p:cNvSpPr/>
          <p:nvPr/>
        </p:nvSpPr>
        <p:spPr>
          <a:xfrm>
            <a:off x="492512" y="3437694"/>
            <a:ext cx="245634" cy="174101"/>
          </a:xfrm>
          <a:prstGeom prst="homePlat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42BA0A4-EE42-4793-B416-5AAEBCA8E786}"/>
              </a:ext>
            </a:extLst>
          </p:cNvPr>
          <p:cNvSpPr/>
          <p:nvPr/>
        </p:nvSpPr>
        <p:spPr>
          <a:xfrm>
            <a:off x="802661" y="3716915"/>
            <a:ext cx="2989729" cy="361381"/>
          </a:xfrm>
          <a:prstGeom prst="rect">
            <a:avLst/>
          </a:prstGeom>
        </p:spPr>
        <p:txBody>
          <a:bodyPr wrap="none">
            <a:spAutoFit/>
          </a:bodyPr>
          <a:lstStyle/>
          <a:p>
            <a:pPr>
              <a:lnSpc>
                <a:spcPct val="150000"/>
              </a:lnSpc>
            </a:pPr>
            <a:r>
              <a:rPr lang="en-US" sz="1300" dirty="0"/>
              <a:t>Reduce Retention risks &amp; Disinvestments </a:t>
            </a:r>
          </a:p>
        </p:txBody>
      </p:sp>
      <p:sp>
        <p:nvSpPr>
          <p:cNvPr id="18" name="Rectangle 17">
            <a:extLst>
              <a:ext uri="{FF2B5EF4-FFF2-40B4-BE49-F238E27FC236}">
                <a16:creationId xmlns:a16="http://schemas.microsoft.com/office/drawing/2014/main" id="{94BD98E2-8CDC-4124-80DB-5BFE988761C8}"/>
              </a:ext>
            </a:extLst>
          </p:cNvPr>
          <p:cNvSpPr/>
          <p:nvPr/>
        </p:nvSpPr>
        <p:spPr>
          <a:xfrm>
            <a:off x="802661" y="2911375"/>
            <a:ext cx="2216632" cy="361381"/>
          </a:xfrm>
          <a:prstGeom prst="rect">
            <a:avLst/>
          </a:prstGeom>
        </p:spPr>
        <p:txBody>
          <a:bodyPr wrap="none">
            <a:spAutoFit/>
          </a:bodyPr>
          <a:lstStyle/>
          <a:p>
            <a:pPr>
              <a:lnSpc>
                <a:spcPct val="150000"/>
              </a:lnSpc>
            </a:pPr>
            <a:r>
              <a:rPr lang="en-US" sz="1300" dirty="0"/>
              <a:t>Identify Opportunities &amp; Risks</a:t>
            </a:r>
          </a:p>
        </p:txBody>
      </p:sp>
      <p:sp>
        <p:nvSpPr>
          <p:cNvPr id="19" name="Rectangle 18">
            <a:extLst>
              <a:ext uri="{FF2B5EF4-FFF2-40B4-BE49-F238E27FC236}">
                <a16:creationId xmlns:a16="http://schemas.microsoft.com/office/drawing/2014/main" id="{66D76635-BF1C-43B1-B9A0-913ABEDB0552}"/>
              </a:ext>
            </a:extLst>
          </p:cNvPr>
          <p:cNvSpPr/>
          <p:nvPr/>
        </p:nvSpPr>
        <p:spPr>
          <a:xfrm>
            <a:off x="781439" y="2551034"/>
            <a:ext cx="3061928" cy="361381"/>
          </a:xfrm>
          <a:prstGeom prst="rect">
            <a:avLst/>
          </a:prstGeom>
        </p:spPr>
        <p:txBody>
          <a:bodyPr wrap="none">
            <a:spAutoFit/>
          </a:bodyPr>
          <a:lstStyle/>
          <a:p>
            <a:pPr>
              <a:lnSpc>
                <a:spcPct val="150000"/>
              </a:lnSpc>
            </a:pPr>
            <a:r>
              <a:rPr lang="en-US" sz="1300" dirty="0"/>
              <a:t>Understand Clients &amp; engagement better</a:t>
            </a:r>
          </a:p>
        </p:txBody>
      </p:sp>
      <p:sp>
        <p:nvSpPr>
          <p:cNvPr id="20" name="Rectangle 19">
            <a:extLst>
              <a:ext uri="{FF2B5EF4-FFF2-40B4-BE49-F238E27FC236}">
                <a16:creationId xmlns:a16="http://schemas.microsoft.com/office/drawing/2014/main" id="{A225CC46-B436-4C0F-B399-36242922EB80}"/>
              </a:ext>
            </a:extLst>
          </p:cNvPr>
          <p:cNvSpPr/>
          <p:nvPr/>
        </p:nvSpPr>
        <p:spPr>
          <a:xfrm>
            <a:off x="413373" y="2060647"/>
            <a:ext cx="4079844" cy="523220"/>
          </a:xfrm>
          <a:prstGeom prst="rect">
            <a:avLst/>
          </a:prstGeom>
        </p:spPr>
        <p:txBody>
          <a:bodyPr wrap="square">
            <a:spAutoFit/>
          </a:bodyPr>
          <a:lstStyle/>
          <a:p>
            <a:r>
              <a:rPr lang="en-US" sz="1400" b="1" dirty="0">
                <a:solidFill>
                  <a:srgbClr val="44546A"/>
                </a:solidFill>
              </a:rPr>
              <a:t>Create better engagement with Clients (Institutional &amp; Wholesale) to</a:t>
            </a:r>
          </a:p>
        </p:txBody>
      </p:sp>
      <p:sp>
        <p:nvSpPr>
          <p:cNvPr id="21" name="Rectangle 20">
            <a:extLst>
              <a:ext uri="{FF2B5EF4-FFF2-40B4-BE49-F238E27FC236}">
                <a16:creationId xmlns:a16="http://schemas.microsoft.com/office/drawing/2014/main" id="{48E9E77B-B385-446A-8148-002003EBF595}"/>
              </a:ext>
            </a:extLst>
          </p:cNvPr>
          <p:cNvSpPr/>
          <p:nvPr/>
        </p:nvSpPr>
        <p:spPr>
          <a:xfrm>
            <a:off x="298431" y="4464635"/>
            <a:ext cx="4174642" cy="211627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9A6EE2A-9753-43C7-B101-91C4F4534416}"/>
              </a:ext>
            </a:extLst>
          </p:cNvPr>
          <p:cNvSpPr/>
          <p:nvPr/>
        </p:nvSpPr>
        <p:spPr>
          <a:xfrm>
            <a:off x="421426" y="4582062"/>
            <a:ext cx="3608031" cy="523220"/>
          </a:xfrm>
          <a:prstGeom prst="rect">
            <a:avLst/>
          </a:prstGeom>
          <a:ln>
            <a:noFill/>
          </a:ln>
        </p:spPr>
        <p:txBody>
          <a:bodyPr wrap="square">
            <a:spAutoFit/>
          </a:bodyPr>
          <a:lstStyle/>
          <a:p>
            <a:pPr algn="just"/>
            <a:r>
              <a:rPr lang="en-US" sz="1400" b="1" dirty="0">
                <a:solidFill>
                  <a:srgbClr val="44546A"/>
                </a:solidFill>
              </a:rPr>
              <a:t>Solution: Consultative Recommendation &amp; Implementation </a:t>
            </a:r>
          </a:p>
        </p:txBody>
      </p:sp>
      <p:sp>
        <p:nvSpPr>
          <p:cNvPr id="23" name="Rectangle 22">
            <a:extLst>
              <a:ext uri="{FF2B5EF4-FFF2-40B4-BE49-F238E27FC236}">
                <a16:creationId xmlns:a16="http://schemas.microsoft.com/office/drawing/2014/main" id="{4E3D9B7D-64F0-4C27-8035-15E810842456}"/>
              </a:ext>
            </a:extLst>
          </p:cNvPr>
          <p:cNvSpPr/>
          <p:nvPr/>
        </p:nvSpPr>
        <p:spPr>
          <a:xfrm>
            <a:off x="734099" y="5135393"/>
            <a:ext cx="3717040" cy="661463"/>
          </a:xfrm>
          <a:prstGeom prst="rect">
            <a:avLst/>
          </a:prstGeom>
        </p:spPr>
        <p:txBody>
          <a:bodyPr wrap="square">
            <a:spAutoFit/>
          </a:bodyPr>
          <a:lstStyle/>
          <a:p>
            <a:pPr>
              <a:lnSpc>
                <a:spcPct val="150000"/>
              </a:lnSpc>
              <a:buSzPct val="120000"/>
            </a:pPr>
            <a:r>
              <a:rPr lang="en-US" sz="1300" dirty="0"/>
              <a:t>Assessed Analytics/Data maturity, Technology landscape &amp; Execution feasibility</a:t>
            </a:r>
          </a:p>
        </p:txBody>
      </p:sp>
      <p:sp>
        <p:nvSpPr>
          <p:cNvPr id="24" name="Pentagon 32">
            <a:extLst>
              <a:ext uri="{FF2B5EF4-FFF2-40B4-BE49-F238E27FC236}">
                <a16:creationId xmlns:a16="http://schemas.microsoft.com/office/drawing/2014/main" id="{E23AD9E3-3976-41A2-AD78-380A2DB1E50C}"/>
              </a:ext>
            </a:extLst>
          </p:cNvPr>
          <p:cNvSpPr/>
          <p:nvPr/>
        </p:nvSpPr>
        <p:spPr>
          <a:xfrm>
            <a:off x="447809" y="5289783"/>
            <a:ext cx="245634" cy="174101"/>
          </a:xfrm>
          <a:prstGeom prst="homePlat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entagon 33">
            <a:extLst>
              <a:ext uri="{FF2B5EF4-FFF2-40B4-BE49-F238E27FC236}">
                <a16:creationId xmlns:a16="http://schemas.microsoft.com/office/drawing/2014/main" id="{D42FC00F-65CB-444D-95FE-D7D698D8106D}"/>
              </a:ext>
            </a:extLst>
          </p:cNvPr>
          <p:cNvSpPr/>
          <p:nvPr/>
        </p:nvSpPr>
        <p:spPr>
          <a:xfrm>
            <a:off x="447809" y="5878773"/>
            <a:ext cx="245634" cy="174101"/>
          </a:xfrm>
          <a:prstGeom prst="homePlat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8813DA0-4BD3-4C71-B037-558A7A37F698}"/>
              </a:ext>
            </a:extLst>
          </p:cNvPr>
          <p:cNvSpPr/>
          <p:nvPr/>
        </p:nvSpPr>
        <p:spPr>
          <a:xfrm>
            <a:off x="734099" y="5752111"/>
            <a:ext cx="3275348" cy="661463"/>
          </a:xfrm>
          <a:prstGeom prst="rect">
            <a:avLst/>
          </a:prstGeom>
        </p:spPr>
        <p:txBody>
          <a:bodyPr wrap="square">
            <a:spAutoFit/>
          </a:bodyPr>
          <a:lstStyle/>
          <a:p>
            <a:pPr>
              <a:lnSpc>
                <a:spcPct val="150000"/>
              </a:lnSpc>
              <a:buSzPct val="120000"/>
            </a:pPr>
            <a:r>
              <a:rPr lang="en-US" sz="1300" dirty="0"/>
              <a:t>Recommended, developed &amp; implemented following 4 Analytics streams </a:t>
            </a:r>
          </a:p>
        </p:txBody>
      </p:sp>
      <p:pic>
        <p:nvPicPr>
          <p:cNvPr id="27" name="Picture 26">
            <a:extLst>
              <a:ext uri="{FF2B5EF4-FFF2-40B4-BE49-F238E27FC236}">
                <a16:creationId xmlns:a16="http://schemas.microsoft.com/office/drawing/2014/main" id="{614FE8E6-231F-4F56-96FF-EC4A2EED2CB8}"/>
              </a:ext>
            </a:extLst>
          </p:cNvPr>
          <p:cNvPicPr>
            <a:picLocks noChangeAspect="1"/>
          </p:cNvPicPr>
          <p:nvPr/>
        </p:nvPicPr>
        <p:blipFill>
          <a:blip r:embed="rId2">
            <a:clrChange>
              <a:clrFrom>
                <a:srgbClr val="FFFFFF"/>
              </a:clrFrom>
              <a:clrTo>
                <a:srgbClr val="FFFFFF">
                  <a:alpha val="0"/>
                </a:srgbClr>
              </a:clrTo>
            </a:clrChange>
            <a:duotone>
              <a:schemeClr val="accent5">
                <a:shade val="45000"/>
                <a:satMod val="135000"/>
              </a:schemeClr>
              <a:prstClr val="white"/>
            </a:duotone>
          </a:blip>
          <a:stretch>
            <a:fillRect/>
          </a:stretch>
        </p:blipFill>
        <p:spPr>
          <a:xfrm>
            <a:off x="7998207" y="1316268"/>
            <a:ext cx="902502" cy="902502"/>
          </a:xfrm>
          <a:prstGeom prst="rect">
            <a:avLst/>
          </a:prstGeom>
        </p:spPr>
      </p:pic>
      <p:sp>
        <p:nvSpPr>
          <p:cNvPr id="31" name="TextBox 30">
            <a:extLst>
              <a:ext uri="{FF2B5EF4-FFF2-40B4-BE49-F238E27FC236}">
                <a16:creationId xmlns:a16="http://schemas.microsoft.com/office/drawing/2014/main" id="{259E1CE6-2994-4A57-B134-3712770C5909}"/>
              </a:ext>
            </a:extLst>
          </p:cNvPr>
          <p:cNvSpPr txBox="1"/>
          <p:nvPr/>
        </p:nvSpPr>
        <p:spPr>
          <a:xfrm>
            <a:off x="7460530" y="2244329"/>
            <a:ext cx="1944453" cy="769441"/>
          </a:xfrm>
          <a:prstGeom prst="rect">
            <a:avLst/>
          </a:prstGeom>
          <a:noFill/>
        </p:spPr>
        <p:txBody>
          <a:bodyPr wrap="square" rtlCol="0">
            <a:spAutoFit/>
          </a:bodyPr>
          <a:lstStyle/>
          <a:p>
            <a:pPr algn="ctr"/>
            <a:r>
              <a:rPr lang="en-US" sz="1600" b="1" dirty="0">
                <a:solidFill>
                  <a:schemeClr val="accent5"/>
                </a:solidFill>
              </a:rPr>
              <a:t>Customer Profiling</a:t>
            </a:r>
          </a:p>
          <a:p>
            <a:pPr algn="ctr"/>
            <a:r>
              <a:rPr lang="en-US" sz="1400" b="1" dirty="0"/>
              <a:t>Engagement Score</a:t>
            </a:r>
          </a:p>
          <a:p>
            <a:pPr algn="ctr"/>
            <a:endParaRPr lang="en-US" sz="1400" b="1" dirty="0"/>
          </a:p>
        </p:txBody>
      </p:sp>
      <p:pic>
        <p:nvPicPr>
          <p:cNvPr id="39" name="Picture 38">
            <a:extLst>
              <a:ext uri="{FF2B5EF4-FFF2-40B4-BE49-F238E27FC236}">
                <a16:creationId xmlns:a16="http://schemas.microsoft.com/office/drawing/2014/main" id="{09A6360C-D83D-4A8B-A708-8A720F79462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30509"/>
          <a:stretch/>
        </p:blipFill>
        <p:spPr>
          <a:xfrm>
            <a:off x="6349642" y="3048880"/>
            <a:ext cx="4255410" cy="677974"/>
          </a:xfrm>
          <a:prstGeom prst="rect">
            <a:avLst/>
          </a:prstGeom>
        </p:spPr>
      </p:pic>
      <p:sp>
        <p:nvSpPr>
          <p:cNvPr id="38" name="Rectangle 37">
            <a:extLst>
              <a:ext uri="{FF2B5EF4-FFF2-40B4-BE49-F238E27FC236}">
                <a16:creationId xmlns:a16="http://schemas.microsoft.com/office/drawing/2014/main" id="{33FFEE03-0BED-4EC2-AA75-FC49404AF8B8}"/>
              </a:ext>
            </a:extLst>
          </p:cNvPr>
          <p:cNvSpPr/>
          <p:nvPr/>
        </p:nvSpPr>
        <p:spPr>
          <a:xfrm>
            <a:off x="8816469" y="4077841"/>
            <a:ext cx="1708949" cy="155017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9B9D722-16F3-491E-9ADA-AF0A8F308211}"/>
              </a:ext>
            </a:extLst>
          </p:cNvPr>
          <p:cNvSpPr/>
          <p:nvPr/>
        </p:nvSpPr>
        <p:spPr>
          <a:xfrm>
            <a:off x="6396263" y="4100724"/>
            <a:ext cx="1708949" cy="155017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B80F3F01-565D-4493-AEB1-391779F0BEAA}"/>
              </a:ext>
            </a:extLst>
          </p:cNvPr>
          <p:cNvPicPr>
            <a:picLocks noChangeAspect="1"/>
          </p:cNvPicPr>
          <p:nvPr/>
        </p:nvPicPr>
        <p:blipFill>
          <a:blip r:embed="rId5"/>
          <a:stretch>
            <a:fillRect/>
          </a:stretch>
        </p:blipFill>
        <p:spPr>
          <a:xfrm>
            <a:off x="6849117" y="4229693"/>
            <a:ext cx="812043" cy="676703"/>
          </a:xfrm>
          <a:prstGeom prst="rect">
            <a:avLst/>
          </a:prstGeom>
        </p:spPr>
      </p:pic>
      <p:pic>
        <p:nvPicPr>
          <p:cNvPr id="43" name="Picture 42">
            <a:extLst>
              <a:ext uri="{FF2B5EF4-FFF2-40B4-BE49-F238E27FC236}">
                <a16:creationId xmlns:a16="http://schemas.microsoft.com/office/drawing/2014/main" id="{FBBDB5D0-EAD2-4A11-8BE3-049985F7AB80}"/>
              </a:ext>
            </a:extLst>
          </p:cNvPr>
          <p:cNvPicPr>
            <a:picLocks noChangeAspect="1"/>
          </p:cNvPicPr>
          <p:nvPr/>
        </p:nvPicPr>
        <p:blipFill>
          <a:blip r:embed="rId6"/>
          <a:stretch>
            <a:fillRect/>
          </a:stretch>
        </p:blipFill>
        <p:spPr>
          <a:xfrm>
            <a:off x="9161586" y="4053053"/>
            <a:ext cx="1030106" cy="1030106"/>
          </a:xfrm>
          <a:prstGeom prst="rect">
            <a:avLst/>
          </a:prstGeom>
        </p:spPr>
      </p:pic>
      <p:sp>
        <p:nvSpPr>
          <p:cNvPr id="46" name="TextBox 45">
            <a:extLst>
              <a:ext uri="{FF2B5EF4-FFF2-40B4-BE49-F238E27FC236}">
                <a16:creationId xmlns:a16="http://schemas.microsoft.com/office/drawing/2014/main" id="{1F35D999-ADB4-4DC9-B35C-68334112BF23}"/>
              </a:ext>
            </a:extLst>
          </p:cNvPr>
          <p:cNvSpPr txBox="1"/>
          <p:nvPr/>
        </p:nvSpPr>
        <p:spPr>
          <a:xfrm>
            <a:off x="6414629" y="5005653"/>
            <a:ext cx="1681018" cy="553998"/>
          </a:xfrm>
          <a:prstGeom prst="rect">
            <a:avLst/>
          </a:prstGeom>
          <a:noFill/>
        </p:spPr>
        <p:txBody>
          <a:bodyPr wrap="square" rtlCol="0">
            <a:spAutoFit/>
          </a:bodyPr>
          <a:lstStyle/>
          <a:p>
            <a:pPr algn="ctr"/>
            <a:r>
              <a:rPr lang="en-US" sz="1600" b="1" dirty="0">
                <a:solidFill>
                  <a:schemeClr val="accent5"/>
                </a:solidFill>
              </a:rPr>
              <a:t>Early Warning </a:t>
            </a:r>
            <a:r>
              <a:rPr lang="en-US" sz="1400" dirty="0"/>
              <a:t>of Disinvestment </a:t>
            </a:r>
          </a:p>
        </p:txBody>
      </p:sp>
      <p:sp>
        <p:nvSpPr>
          <p:cNvPr id="47" name="TextBox 46">
            <a:extLst>
              <a:ext uri="{FF2B5EF4-FFF2-40B4-BE49-F238E27FC236}">
                <a16:creationId xmlns:a16="http://schemas.microsoft.com/office/drawing/2014/main" id="{99CA7E03-DB7D-4357-9FE8-FFE49234C474}"/>
              </a:ext>
            </a:extLst>
          </p:cNvPr>
          <p:cNvSpPr txBox="1"/>
          <p:nvPr/>
        </p:nvSpPr>
        <p:spPr>
          <a:xfrm>
            <a:off x="8836130" y="4993276"/>
            <a:ext cx="1681018" cy="553998"/>
          </a:xfrm>
          <a:prstGeom prst="rect">
            <a:avLst/>
          </a:prstGeom>
          <a:noFill/>
        </p:spPr>
        <p:txBody>
          <a:bodyPr wrap="square" rtlCol="0">
            <a:spAutoFit/>
          </a:bodyPr>
          <a:lstStyle/>
          <a:p>
            <a:pPr algn="ctr"/>
            <a:r>
              <a:rPr lang="en-US" sz="1600" b="1" dirty="0">
                <a:solidFill>
                  <a:schemeClr val="accent5"/>
                </a:solidFill>
              </a:rPr>
              <a:t>Recommendation</a:t>
            </a:r>
            <a:r>
              <a:rPr lang="en-US" sz="1400" b="1" dirty="0">
                <a:solidFill>
                  <a:schemeClr val="accent5"/>
                </a:solidFill>
              </a:rPr>
              <a:t> </a:t>
            </a:r>
            <a:r>
              <a:rPr lang="en-US" sz="1400" dirty="0"/>
              <a:t>for Cross Sell</a:t>
            </a:r>
          </a:p>
        </p:txBody>
      </p:sp>
      <p:sp>
        <p:nvSpPr>
          <p:cNvPr id="34" name="Rectangle 33">
            <a:hlinkClick r:id="" action="ppaction://noaction"/>
            <a:extLst>
              <a:ext uri="{FF2B5EF4-FFF2-40B4-BE49-F238E27FC236}">
                <a16:creationId xmlns:a16="http://schemas.microsoft.com/office/drawing/2014/main" id="{A1EC5C65-2548-467D-BAB2-FC5B32F538FE}"/>
              </a:ext>
            </a:extLst>
          </p:cNvPr>
          <p:cNvSpPr/>
          <p:nvPr/>
        </p:nvSpPr>
        <p:spPr>
          <a:xfrm>
            <a:off x="8771906" y="5765336"/>
            <a:ext cx="1748142" cy="307777"/>
          </a:xfrm>
          <a:prstGeom prst="rect">
            <a:avLst/>
          </a:prstGeom>
        </p:spPr>
        <p:txBody>
          <a:bodyPr wrap="square">
            <a:spAutoFit/>
          </a:bodyPr>
          <a:lstStyle/>
          <a:p>
            <a:pPr algn="ctr"/>
            <a:r>
              <a:rPr lang="en-US" sz="1400" b="1" dirty="0">
                <a:solidFill>
                  <a:sysClr val="windowText" lastClr="000000"/>
                </a:solidFill>
                <a:latin typeface="Arial" panose="020B0604020202020204" pitchFamily="34" charset="0"/>
                <a:cs typeface="Arial" panose="020B0604020202020204" pitchFamily="34" charset="0"/>
              </a:rPr>
              <a:t>GROWTH</a:t>
            </a:r>
          </a:p>
        </p:txBody>
      </p:sp>
      <p:sp>
        <p:nvSpPr>
          <p:cNvPr id="35" name="Rectangle 34">
            <a:hlinkClick r:id="" action="ppaction://noaction"/>
            <a:extLst>
              <a:ext uri="{FF2B5EF4-FFF2-40B4-BE49-F238E27FC236}">
                <a16:creationId xmlns:a16="http://schemas.microsoft.com/office/drawing/2014/main" id="{1701670A-578C-4C18-893A-231A0F928A06}"/>
              </a:ext>
            </a:extLst>
          </p:cNvPr>
          <p:cNvSpPr/>
          <p:nvPr/>
        </p:nvSpPr>
        <p:spPr>
          <a:xfrm>
            <a:off x="6376666" y="5781685"/>
            <a:ext cx="1748142" cy="307777"/>
          </a:xfrm>
          <a:prstGeom prst="rect">
            <a:avLst/>
          </a:prstGeom>
        </p:spPr>
        <p:txBody>
          <a:bodyPr wrap="square">
            <a:spAutoFit/>
          </a:bodyPr>
          <a:lstStyle/>
          <a:p>
            <a:pPr algn="ctr"/>
            <a:r>
              <a:rPr lang="en-US" sz="1400" b="1" dirty="0">
                <a:solidFill>
                  <a:sysClr val="windowText" lastClr="000000"/>
                </a:solidFill>
                <a:latin typeface="Arial" panose="020B0604020202020204" pitchFamily="34" charset="0"/>
                <a:cs typeface="Arial" panose="020B0604020202020204" pitchFamily="34" charset="0"/>
              </a:rPr>
              <a:t>RETENTION</a:t>
            </a:r>
          </a:p>
        </p:txBody>
      </p:sp>
      <p:sp>
        <p:nvSpPr>
          <p:cNvPr id="36" name="Rectangle 35">
            <a:hlinkClick r:id="" action="ppaction://noaction"/>
            <a:extLst>
              <a:ext uri="{FF2B5EF4-FFF2-40B4-BE49-F238E27FC236}">
                <a16:creationId xmlns:a16="http://schemas.microsoft.com/office/drawing/2014/main" id="{1E3AACEA-FC68-40E3-9611-F061F2460E4F}"/>
              </a:ext>
            </a:extLst>
          </p:cNvPr>
          <p:cNvSpPr/>
          <p:nvPr/>
        </p:nvSpPr>
        <p:spPr>
          <a:xfrm>
            <a:off x="6723898" y="767320"/>
            <a:ext cx="3417715" cy="523220"/>
          </a:xfrm>
          <a:prstGeom prst="rect">
            <a:avLst/>
          </a:prstGeom>
        </p:spPr>
        <p:txBody>
          <a:bodyPr wrap="square">
            <a:spAutoFit/>
          </a:bodyPr>
          <a:lstStyle/>
          <a:p>
            <a:pPr algn="ctr"/>
            <a:r>
              <a:rPr lang="en-US" sz="1400" b="1" dirty="0">
                <a:solidFill>
                  <a:sysClr val="windowText" lastClr="000000"/>
                </a:solidFill>
                <a:latin typeface="Arial" panose="020B0604020202020204" pitchFamily="34" charset="0"/>
                <a:cs typeface="Arial" panose="020B0604020202020204" pitchFamily="34" charset="0"/>
              </a:rPr>
              <a:t>CONTACT PROFILING / SEGMENTATION</a:t>
            </a:r>
          </a:p>
        </p:txBody>
      </p:sp>
      <p:sp>
        <p:nvSpPr>
          <p:cNvPr id="37" name="Pentagon 19">
            <a:extLst>
              <a:ext uri="{FF2B5EF4-FFF2-40B4-BE49-F238E27FC236}">
                <a16:creationId xmlns:a16="http://schemas.microsoft.com/office/drawing/2014/main" id="{1F390F12-B245-4D8A-98CB-B3CB278C3802}"/>
              </a:ext>
            </a:extLst>
          </p:cNvPr>
          <p:cNvSpPr/>
          <p:nvPr/>
        </p:nvSpPr>
        <p:spPr>
          <a:xfrm>
            <a:off x="492512" y="3820058"/>
            <a:ext cx="245634" cy="174101"/>
          </a:xfrm>
          <a:prstGeom prst="homePlat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DB26FF7-D366-4E03-8B69-C73D0057B77C}"/>
              </a:ext>
            </a:extLst>
          </p:cNvPr>
          <p:cNvSpPr/>
          <p:nvPr/>
        </p:nvSpPr>
        <p:spPr>
          <a:xfrm>
            <a:off x="802661" y="3305839"/>
            <a:ext cx="2656561" cy="361381"/>
          </a:xfrm>
          <a:prstGeom prst="rect">
            <a:avLst/>
          </a:prstGeom>
        </p:spPr>
        <p:txBody>
          <a:bodyPr wrap="none">
            <a:spAutoFit/>
          </a:bodyPr>
          <a:lstStyle/>
          <a:p>
            <a:pPr>
              <a:lnSpc>
                <a:spcPct val="150000"/>
              </a:lnSpc>
            </a:pPr>
            <a:r>
              <a:rPr lang="en-US" sz="1300" dirty="0"/>
              <a:t>Increase Engagement &amp; Investments</a:t>
            </a:r>
          </a:p>
        </p:txBody>
      </p:sp>
      <p:pic>
        <p:nvPicPr>
          <p:cNvPr id="44" name="Picture 2" descr="Image result for home icon">
            <a:hlinkClick r:id="rId7" action="ppaction://hlinksldjump"/>
            <a:extLst>
              <a:ext uri="{FF2B5EF4-FFF2-40B4-BE49-F238E27FC236}">
                <a16:creationId xmlns:a16="http://schemas.microsoft.com/office/drawing/2014/main" id="{67C86228-6495-4BF2-A149-830B345D007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7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8A4A-39B1-412B-868A-738180FD920E}"/>
              </a:ext>
            </a:extLst>
          </p:cNvPr>
          <p:cNvSpPr>
            <a:spLocks noGrp="1"/>
          </p:cNvSpPr>
          <p:nvPr>
            <p:ph type="title"/>
          </p:nvPr>
        </p:nvSpPr>
        <p:spPr>
          <a:xfrm>
            <a:off x="0" y="58925"/>
            <a:ext cx="12192000" cy="408349"/>
          </a:xfrm>
        </p:spPr>
        <p:txBody>
          <a:bodyPr/>
          <a:lstStyle/>
          <a:p>
            <a:r>
              <a:rPr lang="en-GB" dirty="0">
                <a:solidFill>
                  <a:srgbClr val="FFFFFF"/>
                </a:solidFill>
              </a:rPr>
              <a:t>1. Global Client Coverage – Engagement Scoring &amp; Contact Profiling</a:t>
            </a:r>
            <a:endParaRPr lang="en-IN" dirty="0"/>
          </a:p>
        </p:txBody>
      </p:sp>
      <p:sp>
        <p:nvSpPr>
          <p:cNvPr id="75" name="Slide Number Placeholder 1">
            <a:extLst>
              <a:ext uri="{FF2B5EF4-FFF2-40B4-BE49-F238E27FC236}">
                <a16:creationId xmlns:a16="http://schemas.microsoft.com/office/drawing/2014/main" id="{2857DA71-31E9-4922-ACDE-710364D4E264}"/>
              </a:ext>
            </a:extLst>
          </p:cNvPr>
          <p:cNvSpPr txBox="1">
            <a:spLocks/>
          </p:cNvSpPr>
          <p:nvPr/>
        </p:nvSpPr>
        <p:spPr bwMode="auto">
          <a:xfrm>
            <a:off x="2548294" y="2586576"/>
            <a:ext cx="345831" cy="1651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marL="0" algn="r" defTabSz="914400" rtl="0" eaLnBrk="0" latinLnBrk="0" hangingPunct="0">
              <a:defRPr sz="800" kern="1200">
                <a:solidFill>
                  <a:srgbClr val="91A99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BDA8DA-DBA8-488A-9A0A-0EFF7C507AF9}" type="slidenum">
              <a:rPr lang="en-US" altLang="en-US" smtClean="0">
                <a:latin typeface="Arial"/>
                <a:ea typeface="ＭＳ Ｐゴシック"/>
              </a:rPr>
              <a:pPr/>
              <a:t>64</a:t>
            </a:fld>
            <a:endParaRPr lang="en-US" altLang="en-US" dirty="0">
              <a:latin typeface="Arial"/>
              <a:ea typeface="ＭＳ Ｐゴシック"/>
            </a:endParaRPr>
          </a:p>
        </p:txBody>
      </p:sp>
      <p:sp>
        <p:nvSpPr>
          <p:cNvPr id="76" name="Rectangle 75">
            <a:extLst>
              <a:ext uri="{FF2B5EF4-FFF2-40B4-BE49-F238E27FC236}">
                <a16:creationId xmlns:a16="http://schemas.microsoft.com/office/drawing/2014/main" id="{BF2AE29A-31C4-4FC9-8E52-8B074FCB9CE4}"/>
              </a:ext>
            </a:extLst>
          </p:cNvPr>
          <p:cNvSpPr/>
          <p:nvPr/>
        </p:nvSpPr>
        <p:spPr>
          <a:xfrm>
            <a:off x="753008" y="903928"/>
            <a:ext cx="4469737" cy="216000"/>
          </a:xfrm>
          <a:prstGeom prst="rect">
            <a:avLst/>
          </a:prstGeom>
          <a:solidFill>
            <a:srgbClr val="001A3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a:ea typeface="ＭＳ Ｐゴシック"/>
                <a:cs typeface="+mn-cs"/>
              </a:rPr>
              <a:t>Global Client Coverage</a:t>
            </a:r>
          </a:p>
        </p:txBody>
      </p:sp>
      <p:pic>
        <p:nvPicPr>
          <p:cNvPr id="77" name="Picture 2">
            <a:extLst>
              <a:ext uri="{FF2B5EF4-FFF2-40B4-BE49-F238E27FC236}">
                <a16:creationId xmlns:a16="http://schemas.microsoft.com/office/drawing/2014/main" id="{70192768-8C57-43F8-802C-42707690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10" y="1119928"/>
            <a:ext cx="4519713" cy="939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3">
            <a:extLst>
              <a:ext uri="{FF2B5EF4-FFF2-40B4-BE49-F238E27FC236}">
                <a16:creationId xmlns:a16="http://schemas.microsoft.com/office/drawing/2014/main" id="{EB44FEBE-06C5-49B1-ABEF-DD3311346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98" y="2251001"/>
            <a:ext cx="4518447" cy="117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 name="Rectangle 78">
            <a:extLst>
              <a:ext uri="{FF2B5EF4-FFF2-40B4-BE49-F238E27FC236}">
                <a16:creationId xmlns:a16="http://schemas.microsoft.com/office/drawing/2014/main" id="{B6A467FF-13A6-4792-AFEA-49651634218D}"/>
              </a:ext>
            </a:extLst>
          </p:cNvPr>
          <p:cNvSpPr/>
          <p:nvPr/>
        </p:nvSpPr>
        <p:spPr>
          <a:xfrm>
            <a:off x="753008" y="2035001"/>
            <a:ext cx="4469737" cy="216000"/>
          </a:xfrm>
          <a:prstGeom prst="rect">
            <a:avLst/>
          </a:prstGeom>
          <a:solidFill>
            <a:srgbClr val="001A3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a:ea typeface="ＭＳ Ｐゴシック"/>
                <a:cs typeface="+mn-cs"/>
              </a:rPr>
              <a:t>Client Interactions</a:t>
            </a:r>
          </a:p>
        </p:txBody>
      </p:sp>
      <p:grpSp>
        <p:nvGrpSpPr>
          <p:cNvPr id="80" name="Group 79">
            <a:extLst>
              <a:ext uri="{FF2B5EF4-FFF2-40B4-BE49-F238E27FC236}">
                <a16:creationId xmlns:a16="http://schemas.microsoft.com/office/drawing/2014/main" id="{E1011DBF-51EC-4913-BD1A-4358F0401CCA}"/>
              </a:ext>
            </a:extLst>
          </p:cNvPr>
          <p:cNvGrpSpPr/>
          <p:nvPr/>
        </p:nvGrpSpPr>
        <p:grpSpPr>
          <a:xfrm>
            <a:off x="713176" y="3564925"/>
            <a:ext cx="4618639" cy="1069873"/>
            <a:chOff x="7361038" y="4689408"/>
            <a:chExt cx="4618639" cy="1069873"/>
          </a:xfrm>
        </p:grpSpPr>
        <p:sp>
          <p:nvSpPr>
            <p:cNvPr id="81" name="Rectangle 80">
              <a:extLst>
                <a:ext uri="{FF2B5EF4-FFF2-40B4-BE49-F238E27FC236}">
                  <a16:creationId xmlns:a16="http://schemas.microsoft.com/office/drawing/2014/main" id="{FCF9E371-F50A-4F5B-A637-22DFEA26260C}"/>
                </a:ext>
              </a:extLst>
            </p:cNvPr>
            <p:cNvSpPr/>
            <p:nvPr/>
          </p:nvSpPr>
          <p:spPr>
            <a:xfrm>
              <a:off x="7404751" y="4725144"/>
              <a:ext cx="4475180" cy="1034137"/>
            </a:xfrm>
            <a:prstGeom prst="rect">
              <a:avLst/>
            </a:prstGeom>
            <a:solidFill>
              <a:srgbClr val="DCDCD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grpSp>
          <p:nvGrpSpPr>
            <p:cNvPr id="82" name="Group 81">
              <a:extLst>
                <a:ext uri="{FF2B5EF4-FFF2-40B4-BE49-F238E27FC236}">
                  <a16:creationId xmlns:a16="http://schemas.microsoft.com/office/drawing/2014/main" id="{299A1AAE-1530-4852-97DD-629FFEEA76AA}"/>
                </a:ext>
              </a:extLst>
            </p:cNvPr>
            <p:cNvGrpSpPr/>
            <p:nvPr/>
          </p:nvGrpSpPr>
          <p:grpSpPr>
            <a:xfrm>
              <a:off x="7500919" y="4729336"/>
              <a:ext cx="809277" cy="488332"/>
              <a:chOff x="7227212" y="4911492"/>
              <a:chExt cx="809277" cy="488332"/>
            </a:xfrm>
          </p:grpSpPr>
          <p:grpSp>
            <p:nvGrpSpPr>
              <p:cNvPr id="94" name="Group 93">
                <a:extLst>
                  <a:ext uri="{FF2B5EF4-FFF2-40B4-BE49-F238E27FC236}">
                    <a16:creationId xmlns:a16="http://schemas.microsoft.com/office/drawing/2014/main" id="{A9C812DD-F446-4D03-8352-A11A3DFD365E}"/>
                  </a:ext>
                </a:extLst>
              </p:cNvPr>
              <p:cNvGrpSpPr/>
              <p:nvPr/>
            </p:nvGrpSpPr>
            <p:grpSpPr>
              <a:xfrm>
                <a:off x="7414099" y="5021794"/>
                <a:ext cx="360000" cy="324044"/>
                <a:chOff x="7417647" y="5021794"/>
                <a:chExt cx="480054" cy="324044"/>
              </a:xfrm>
            </p:grpSpPr>
            <p:sp>
              <p:nvSpPr>
                <p:cNvPr id="97" name="Rounded Rectangle 7">
                  <a:extLst>
                    <a:ext uri="{FF2B5EF4-FFF2-40B4-BE49-F238E27FC236}">
                      <a16:creationId xmlns:a16="http://schemas.microsoft.com/office/drawing/2014/main" id="{37F99E48-FC53-4B4C-A3B2-B41D87868BC1}"/>
                    </a:ext>
                  </a:extLst>
                </p:cNvPr>
                <p:cNvSpPr/>
                <p:nvPr/>
              </p:nvSpPr>
              <p:spPr>
                <a:xfrm>
                  <a:off x="7417647" y="5021794"/>
                  <a:ext cx="480054"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98" name="Rounded Rectangle 51">
                  <a:extLst>
                    <a:ext uri="{FF2B5EF4-FFF2-40B4-BE49-F238E27FC236}">
                      <a16:creationId xmlns:a16="http://schemas.microsoft.com/office/drawing/2014/main" id="{D263CA28-1DDE-4FCC-BE1F-960CC51049D3}"/>
                    </a:ext>
                  </a:extLst>
                </p:cNvPr>
                <p:cNvSpPr/>
                <p:nvPr/>
              </p:nvSpPr>
              <p:spPr>
                <a:xfrm>
                  <a:off x="7417647" y="5147816"/>
                  <a:ext cx="480054"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99" name="Rounded Rectangle 52">
                  <a:extLst>
                    <a:ext uri="{FF2B5EF4-FFF2-40B4-BE49-F238E27FC236}">
                      <a16:creationId xmlns:a16="http://schemas.microsoft.com/office/drawing/2014/main" id="{D1FB6737-D0E7-4E98-BBB3-D073FB75B839}"/>
                    </a:ext>
                  </a:extLst>
                </p:cNvPr>
                <p:cNvSpPr/>
                <p:nvPr/>
              </p:nvSpPr>
              <p:spPr>
                <a:xfrm>
                  <a:off x="7417647" y="5273838"/>
                  <a:ext cx="480054"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grpSp>
          <p:sp>
            <p:nvSpPr>
              <p:cNvPr id="95" name="Right Arrow 10">
                <a:extLst>
                  <a:ext uri="{FF2B5EF4-FFF2-40B4-BE49-F238E27FC236}">
                    <a16:creationId xmlns:a16="http://schemas.microsoft.com/office/drawing/2014/main" id="{8CD1F988-D1C3-49BE-AEF6-DA4C45DC901C}"/>
                  </a:ext>
                </a:extLst>
              </p:cNvPr>
              <p:cNvSpPr/>
              <p:nvPr/>
            </p:nvSpPr>
            <p:spPr>
              <a:xfrm rot="5400000">
                <a:off x="7227212" y="5219824"/>
                <a:ext cx="180000" cy="180000"/>
              </a:xfrm>
              <a:prstGeom prst="rightArrow">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96" name="Right Arrow 56">
                <a:extLst>
                  <a:ext uri="{FF2B5EF4-FFF2-40B4-BE49-F238E27FC236}">
                    <a16:creationId xmlns:a16="http://schemas.microsoft.com/office/drawing/2014/main" id="{B41BE61E-85B1-406F-A675-3E16C2E0B791}"/>
                  </a:ext>
                </a:extLst>
              </p:cNvPr>
              <p:cNvSpPr/>
              <p:nvPr/>
            </p:nvSpPr>
            <p:spPr>
              <a:xfrm rot="16200000" flipV="1">
                <a:off x="7856489" y="4911492"/>
                <a:ext cx="180000" cy="180000"/>
              </a:xfrm>
              <a:prstGeom prst="rightArrow">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grpSp>
        <p:pic>
          <p:nvPicPr>
            <p:cNvPr id="83" name="Picture 82">
              <a:extLst>
                <a:ext uri="{FF2B5EF4-FFF2-40B4-BE49-F238E27FC236}">
                  <a16:creationId xmlns:a16="http://schemas.microsoft.com/office/drawing/2014/main" id="{E9B49F77-8126-401A-AB8C-2DE517ABE8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4844" y="4689408"/>
              <a:ext cx="432000" cy="432000"/>
            </a:xfrm>
            <a:prstGeom prst="rect">
              <a:avLst/>
            </a:prstGeom>
          </p:spPr>
        </p:pic>
        <p:pic>
          <p:nvPicPr>
            <p:cNvPr id="84" name="Picture 83">
              <a:extLst>
                <a:ext uri="{FF2B5EF4-FFF2-40B4-BE49-F238E27FC236}">
                  <a16:creationId xmlns:a16="http://schemas.microsoft.com/office/drawing/2014/main" id="{0696096D-8468-4C6F-BE8C-CBAEAADF0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1001207" y="4884352"/>
              <a:ext cx="432000" cy="432000"/>
            </a:xfrm>
            <a:prstGeom prst="rect">
              <a:avLst/>
            </a:prstGeom>
          </p:spPr>
        </p:pic>
        <p:sp>
          <p:nvSpPr>
            <p:cNvPr id="85" name="Rectangle 84">
              <a:extLst>
                <a:ext uri="{FF2B5EF4-FFF2-40B4-BE49-F238E27FC236}">
                  <a16:creationId xmlns:a16="http://schemas.microsoft.com/office/drawing/2014/main" id="{CAE628C6-3C10-4999-8B34-43EE526169CE}"/>
                </a:ext>
              </a:extLst>
            </p:cNvPr>
            <p:cNvSpPr/>
            <p:nvPr/>
          </p:nvSpPr>
          <p:spPr>
            <a:xfrm>
              <a:off x="8250716" y="4884352"/>
              <a:ext cx="1294146" cy="332243"/>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03056"/>
                  </a:solidFill>
                  <a:effectLst/>
                  <a:uLnTx/>
                  <a:uFillTx/>
                  <a:latin typeface="Arial"/>
                  <a:ea typeface="ＭＳ Ｐゴシック"/>
                  <a:cs typeface="+mn-cs"/>
                </a:rPr>
                <a:t>Priority of Interaction</a:t>
              </a:r>
            </a:p>
          </p:txBody>
        </p:sp>
        <p:sp>
          <p:nvSpPr>
            <p:cNvPr id="86" name="Rectangle 85">
              <a:extLst>
                <a:ext uri="{FF2B5EF4-FFF2-40B4-BE49-F238E27FC236}">
                  <a16:creationId xmlns:a16="http://schemas.microsoft.com/office/drawing/2014/main" id="{740DD345-3AC9-460A-9A5D-D1FD717313CB}"/>
                </a:ext>
              </a:extLst>
            </p:cNvPr>
            <p:cNvSpPr/>
            <p:nvPr/>
          </p:nvSpPr>
          <p:spPr>
            <a:xfrm>
              <a:off x="9813775" y="4839638"/>
              <a:ext cx="1294146" cy="332243"/>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3056"/>
                  </a:solidFill>
                  <a:effectLst/>
                  <a:uLnTx/>
                  <a:uFillTx/>
                  <a:latin typeface="Arial"/>
                  <a:ea typeface="ＭＳ Ｐゴシック"/>
                  <a:cs typeface="+mn-cs"/>
                </a:rPr>
                <a:t>Quality of Interaction</a:t>
              </a:r>
            </a:p>
          </p:txBody>
        </p:sp>
        <p:sp>
          <p:nvSpPr>
            <p:cNvPr id="87" name="Rectangle 86">
              <a:extLst>
                <a:ext uri="{FF2B5EF4-FFF2-40B4-BE49-F238E27FC236}">
                  <a16:creationId xmlns:a16="http://schemas.microsoft.com/office/drawing/2014/main" id="{41CB6E38-56A0-496B-920B-15509CA3C4F1}"/>
                </a:ext>
              </a:extLst>
            </p:cNvPr>
            <p:cNvSpPr/>
            <p:nvPr/>
          </p:nvSpPr>
          <p:spPr>
            <a:xfrm>
              <a:off x="7361038" y="5427038"/>
              <a:ext cx="1294146" cy="332243"/>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3056"/>
                  </a:solidFill>
                  <a:effectLst/>
                  <a:uLnTx/>
                  <a:uFillTx/>
                  <a:latin typeface="Arial"/>
                  <a:ea typeface="ＭＳ Ｐゴシック"/>
                  <a:cs typeface="+mn-cs"/>
                </a:rPr>
                <a:t>Contact Score</a:t>
              </a:r>
            </a:p>
          </p:txBody>
        </p:sp>
        <p:sp>
          <p:nvSpPr>
            <p:cNvPr id="88" name="Rectangle 87">
              <a:extLst>
                <a:ext uri="{FF2B5EF4-FFF2-40B4-BE49-F238E27FC236}">
                  <a16:creationId xmlns:a16="http://schemas.microsoft.com/office/drawing/2014/main" id="{6AD66DA0-697A-4EDF-AD1D-7D6387AF1E5F}"/>
                </a:ext>
              </a:extLst>
            </p:cNvPr>
            <p:cNvSpPr/>
            <p:nvPr/>
          </p:nvSpPr>
          <p:spPr>
            <a:xfrm>
              <a:off x="10542444" y="5405204"/>
              <a:ext cx="1437233" cy="332243"/>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3056"/>
                  </a:solidFill>
                  <a:effectLst/>
                  <a:uLnTx/>
                  <a:uFillTx/>
                  <a:latin typeface="Arial"/>
                  <a:ea typeface="ＭＳ Ｐゴシック"/>
                  <a:cs typeface="+mn-cs"/>
                </a:rPr>
                <a:t>Engagement Score</a:t>
              </a:r>
            </a:p>
          </p:txBody>
        </p:sp>
        <p:sp>
          <p:nvSpPr>
            <p:cNvPr id="89" name="Bent-Up Arrow 17">
              <a:extLst>
                <a:ext uri="{FF2B5EF4-FFF2-40B4-BE49-F238E27FC236}">
                  <a16:creationId xmlns:a16="http://schemas.microsoft.com/office/drawing/2014/main" id="{AABE5A14-0BC0-4B60-88FC-FD2F60F65B5B}"/>
                </a:ext>
              </a:extLst>
            </p:cNvPr>
            <p:cNvSpPr/>
            <p:nvPr/>
          </p:nvSpPr>
          <p:spPr>
            <a:xfrm rot="5400000" flipV="1">
              <a:off x="8805401" y="5278288"/>
              <a:ext cx="440703" cy="423001"/>
            </a:xfrm>
            <a:prstGeom prst="bentUpArrow">
              <a:avLst/>
            </a:prstGeom>
            <a:solidFill>
              <a:srgbClr val="DCDCDC"/>
            </a:solidFill>
            <a:ln w="25400" cap="flat" cmpd="sng" algn="ctr">
              <a:solidFill>
                <a:srgbClr val="DCDCDC">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90" name="Bent-Up Arrow 88">
              <a:extLst>
                <a:ext uri="{FF2B5EF4-FFF2-40B4-BE49-F238E27FC236}">
                  <a16:creationId xmlns:a16="http://schemas.microsoft.com/office/drawing/2014/main" id="{7750F929-0151-46A5-B2DB-4C4B7649BC49}"/>
                </a:ext>
              </a:extLst>
            </p:cNvPr>
            <p:cNvSpPr/>
            <p:nvPr/>
          </p:nvSpPr>
          <p:spPr>
            <a:xfrm rot="16200000" flipH="1" flipV="1">
              <a:off x="10144100" y="5231362"/>
              <a:ext cx="440703" cy="423001"/>
            </a:xfrm>
            <a:prstGeom prst="bentUpArrow">
              <a:avLst/>
            </a:prstGeom>
            <a:solidFill>
              <a:srgbClr val="DCDCDC"/>
            </a:solidFill>
            <a:ln w="25400" cap="flat" cmpd="sng" algn="ctr">
              <a:solidFill>
                <a:srgbClr val="DCDCDC">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ＭＳ Ｐゴシック"/>
                <a:cs typeface="+mn-cs"/>
              </a:endParaRPr>
            </a:p>
          </p:txBody>
        </p:sp>
        <p:grpSp>
          <p:nvGrpSpPr>
            <p:cNvPr id="91" name="Group 90">
              <a:extLst>
                <a:ext uri="{FF2B5EF4-FFF2-40B4-BE49-F238E27FC236}">
                  <a16:creationId xmlns:a16="http://schemas.microsoft.com/office/drawing/2014/main" id="{97308680-CE92-4344-81A8-073DCEC89DA3}"/>
                </a:ext>
              </a:extLst>
            </p:cNvPr>
            <p:cNvGrpSpPr/>
            <p:nvPr/>
          </p:nvGrpSpPr>
          <p:grpSpPr>
            <a:xfrm rot="5400000">
              <a:off x="9155833" y="5207555"/>
              <a:ext cx="973016" cy="61150"/>
              <a:chOff x="717177" y="4034118"/>
              <a:chExt cx="8586736" cy="31377"/>
            </a:xfrm>
          </p:grpSpPr>
          <p:cxnSp>
            <p:nvCxnSpPr>
              <p:cNvPr id="92" name="Straight Connector 91">
                <a:extLst>
                  <a:ext uri="{FF2B5EF4-FFF2-40B4-BE49-F238E27FC236}">
                    <a16:creationId xmlns:a16="http://schemas.microsoft.com/office/drawing/2014/main" id="{FA1FA97C-525B-4225-973A-6520F732B768}"/>
                  </a:ext>
                </a:extLst>
              </p:cNvPr>
              <p:cNvCxnSpPr/>
              <p:nvPr/>
            </p:nvCxnSpPr>
            <p:spPr>
              <a:xfrm>
                <a:off x="726143" y="4034118"/>
                <a:ext cx="8577770" cy="0"/>
              </a:xfrm>
              <a:prstGeom prst="line">
                <a:avLst/>
              </a:prstGeom>
              <a:noFill/>
              <a:ln w="9525" cap="flat" cmpd="sng" algn="ctr">
                <a:solidFill>
                  <a:srgbClr val="003056">
                    <a:lumMod val="75000"/>
                    <a:lumOff val="25000"/>
                  </a:srgbClr>
                </a:solidFill>
                <a:prstDash val="dashDot"/>
              </a:ln>
              <a:effectLst/>
            </p:spPr>
          </p:cxnSp>
          <p:cxnSp>
            <p:nvCxnSpPr>
              <p:cNvPr id="93" name="Straight Connector 92">
                <a:extLst>
                  <a:ext uri="{FF2B5EF4-FFF2-40B4-BE49-F238E27FC236}">
                    <a16:creationId xmlns:a16="http://schemas.microsoft.com/office/drawing/2014/main" id="{88B719B2-6B09-4B46-A4EF-D04C817BD886}"/>
                  </a:ext>
                </a:extLst>
              </p:cNvPr>
              <p:cNvCxnSpPr/>
              <p:nvPr/>
            </p:nvCxnSpPr>
            <p:spPr>
              <a:xfrm>
                <a:off x="717177" y="4065495"/>
                <a:ext cx="8577770" cy="0"/>
              </a:xfrm>
              <a:prstGeom prst="line">
                <a:avLst/>
              </a:prstGeom>
              <a:noFill/>
              <a:ln w="9525" cap="flat" cmpd="sng" algn="ctr">
                <a:solidFill>
                  <a:srgbClr val="003056">
                    <a:lumMod val="75000"/>
                    <a:lumOff val="25000"/>
                  </a:srgbClr>
                </a:solidFill>
                <a:prstDash val="dashDot"/>
              </a:ln>
              <a:effectLst/>
            </p:spPr>
          </p:cxnSp>
        </p:grpSp>
      </p:grpSp>
      <p:pic>
        <p:nvPicPr>
          <p:cNvPr id="100" name="Picture 99">
            <a:extLst>
              <a:ext uri="{FF2B5EF4-FFF2-40B4-BE49-F238E27FC236}">
                <a16:creationId xmlns:a16="http://schemas.microsoft.com/office/drawing/2014/main" id="{E7BE0C04-742A-4EBE-9028-8AD428A5842C}"/>
              </a:ext>
            </a:extLst>
          </p:cNvPr>
          <p:cNvPicPr>
            <a:picLocks noChangeAspect="1"/>
          </p:cNvPicPr>
          <p:nvPr/>
        </p:nvPicPr>
        <p:blipFill>
          <a:blip r:embed="rId5"/>
          <a:stretch>
            <a:fillRect/>
          </a:stretch>
        </p:blipFill>
        <p:spPr>
          <a:xfrm>
            <a:off x="744086" y="4666054"/>
            <a:ext cx="4475181" cy="1777940"/>
          </a:xfrm>
          <a:prstGeom prst="rect">
            <a:avLst/>
          </a:prstGeom>
        </p:spPr>
      </p:pic>
      <p:sp>
        <p:nvSpPr>
          <p:cNvPr id="101" name="Rectangle 100">
            <a:extLst>
              <a:ext uri="{FF2B5EF4-FFF2-40B4-BE49-F238E27FC236}">
                <a16:creationId xmlns:a16="http://schemas.microsoft.com/office/drawing/2014/main" id="{A9657BC8-0A39-41C8-BB24-BD49EBC101EC}"/>
              </a:ext>
            </a:extLst>
          </p:cNvPr>
          <p:cNvSpPr/>
          <p:nvPr/>
        </p:nvSpPr>
        <p:spPr>
          <a:xfrm>
            <a:off x="753008" y="3395592"/>
            <a:ext cx="4469737" cy="216000"/>
          </a:xfrm>
          <a:prstGeom prst="rect">
            <a:avLst/>
          </a:prstGeom>
          <a:solidFill>
            <a:srgbClr val="001A3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FFFFFF"/>
                </a:solidFill>
                <a:effectLst/>
                <a:uLnTx/>
                <a:uFillTx/>
                <a:latin typeface="Arial"/>
                <a:ea typeface="ＭＳ Ｐゴシック"/>
                <a:cs typeface="+mn-cs"/>
              </a:rPr>
              <a:t>Contact Profiling Scores</a:t>
            </a:r>
            <a:endParaRPr kumimoji="0" lang="en-GB" sz="1400" b="1"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102" name="Rectangle 101">
            <a:extLst>
              <a:ext uri="{FF2B5EF4-FFF2-40B4-BE49-F238E27FC236}">
                <a16:creationId xmlns:a16="http://schemas.microsoft.com/office/drawing/2014/main" id="{F1CCD94E-C2FE-47C5-8611-C6501492BE6E}"/>
              </a:ext>
            </a:extLst>
          </p:cNvPr>
          <p:cNvSpPr/>
          <p:nvPr/>
        </p:nvSpPr>
        <p:spPr>
          <a:xfrm>
            <a:off x="756889" y="2844236"/>
            <a:ext cx="1148247" cy="203113"/>
          </a:xfrm>
          <a:prstGeom prst="rect">
            <a:avLst/>
          </a:prstGeom>
          <a:solidFill>
            <a:srgbClr val="EBEB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2748"/>
                </a:solidFill>
                <a:effectLst/>
                <a:uLnTx/>
                <a:uFillTx/>
                <a:latin typeface="Arial"/>
                <a:ea typeface="ＭＳ Ｐゴシック"/>
                <a:cs typeface="+mn-cs"/>
              </a:rPr>
              <a:t>F2F Meetings</a:t>
            </a:r>
          </a:p>
        </p:txBody>
      </p:sp>
      <p:sp>
        <p:nvSpPr>
          <p:cNvPr id="103" name="Rectangle 102">
            <a:extLst>
              <a:ext uri="{FF2B5EF4-FFF2-40B4-BE49-F238E27FC236}">
                <a16:creationId xmlns:a16="http://schemas.microsoft.com/office/drawing/2014/main" id="{9421D185-7CB5-4E45-9970-26E88C4CADC8}"/>
              </a:ext>
            </a:extLst>
          </p:cNvPr>
          <p:cNvSpPr/>
          <p:nvPr/>
        </p:nvSpPr>
        <p:spPr>
          <a:xfrm>
            <a:off x="1916837" y="2818879"/>
            <a:ext cx="1148247" cy="253826"/>
          </a:xfrm>
          <a:prstGeom prst="rect">
            <a:avLst/>
          </a:prstGeom>
          <a:solidFill>
            <a:srgbClr val="EBEB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2748"/>
                </a:solidFill>
                <a:effectLst/>
                <a:uLnTx/>
                <a:uFillTx/>
                <a:latin typeface="Arial"/>
                <a:ea typeface="ＭＳ Ｐゴシック"/>
                <a:cs typeface="+mn-cs"/>
              </a:rPr>
              <a:t>Marketing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2748"/>
                </a:solidFill>
                <a:effectLst/>
                <a:uLnTx/>
                <a:uFillTx/>
                <a:latin typeface="Arial"/>
                <a:ea typeface="ＭＳ Ｐゴシック"/>
                <a:cs typeface="+mn-cs"/>
              </a:rPr>
              <a:t>Email</a:t>
            </a:r>
          </a:p>
        </p:txBody>
      </p:sp>
      <p:sp>
        <p:nvSpPr>
          <p:cNvPr id="104" name="Rectangle 103">
            <a:extLst>
              <a:ext uri="{FF2B5EF4-FFF2-40B4-BE49-F238E27FC236}">
                <a16:creationId xmlns:a16="http://schemas.microsoft.com/office/drawing/2014/main" id="{6FD67914-AA24-48A1-92EE-C6B9BB6384D8}"/>
              </a:ext>
            </a:extLst>
          </p:cNvPr>
          <p:cNvSpPr/>
          <p:nvPr/>
        </p:nvSpPr>
        <p:spPr>
          <a:xfrm>
            <a:off x="3061145" y="2818879"/>
            <a:ext cx="1148247" cy="253826"/>
          </a:xfrm>
          <a:prstGeom prst="rect">
            <a:avLst/>
          </a:prstGeom>
          <a:solidFill>
            <a:srgbClr val="EBEB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2748"/>
                </a:solidFill>
                <a:effectLst/>
                <a:uLnTx/>
                <a:uFillTx/>
                <a:latin typeface="Arial"/>
                <a:ea typeface="ＭＳ Ｐゴシック"/>
                <a:cs typeface="+mn-cs"/>
              </a:rPr>
              <a:t>Servicing Interactions</a:t>
            </a:r>
          </a:p>
        </p:txBody>
      </p:sp>
      <p:sp>
        <p:nvSpPr>
          <p:cNvPr id="105" name="Rectangle 104">
            <a:extLst>
              <a:ext uri="{FF2B5EF4-FFF2-40B4-BE49-F238E27FC236}">
                <a16:creationId xmlns:a16="http://schemas.microsoft.com/office/drawing/2014/main" id="{9A670868-8B64-4F08-8E21-0AF232D2D9A4}"/>
              </a:ext>
            </a:extLst>
          </p:cNvPr>
          <p:cNvSpPr/>
          <p:nvPr/>
        </p:nvSpPr>
        <p:spPr>
          <a:xfrm>
            <a:off x="4353408" y="2831624"/>
            <a:ext cx="865859" cy="215726"/>
          </a:xfrm>
          <a:prstGeom prst="rect">
            <a:avLst/>
          </a:prstGeom>
          <a:solidFill>
            <a:srgbClr val="EBEB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2748"/>
                </a:solidFill>
                <a:effectLst/>
                <a:uLnTx/>
                <a:uFillTx/>
                <a:latin typeface="Arial"/>
                <a:ea typeface="ＭＳ Ｐゴシック"/>
                <a:cs typeface="+mn-cs"/>
              </a:rPr>
              <a:t>Event</a:t>
            </a:r>
            <a:br>
              <a:rPr kumimoji="0" lang="en-GB" sz="900" b="0" i="0" u="none" strike="noStrike" kern="0" cap="none" spc="0" normalizeH="0" baseline="0" noProof="0" dirty="0">
                <a:ln>
                  <a:noFill/>
                </a:ln>
                <a:solidFill>
                  <a:srgbClr val="002748"/>
                </a:solidFill>
                <a:effectLst/>
                <a:uLnTx/>
                <a:uFillTx/>
                <a:latin typeface="Arial"/>
                <a:ea typeface="ＭＳ Ｐゴシック"/>
                <a:cs typeface="+mn-cs"/>
              </a:rPr>
            </a:br>
            <a:r>
              <a:rPr kumimoji="0" lang="en-GB" sz="900" b="0" i="0" u="none" strike="noStrike" kern="0" cap="none" spc="0" normalizeH="0" baseline="0" noProof="0" dirty="0">
                <a:ln>
                  <a:noFill/>
                </a:ln>
                <a:solidFill>
                  <a:srgbClr val="002748"/>
                </a:solidFill>
                <a:effectLst/>
                <a:uLnTx/>
                <a:uFillTx/>
                <a:latin typeface="Arial"/>
                <a:ea typeface="ＭＳ Ｐゴシック"/>
                <a:cs typeface="+mn-cs"/>
              </a:rPr>
              <a:t> Invites</a:t>
            </a:r>
          </a:p>
        </p:txBody>
      </p:sp>
      <p:pic>
        <p:nvPicPr>
          <p:cNvPr id="106" name="Picture 105">
            <a:extLst>
              <a:ext uri="{FF2B5EF4-FFF2-40B4-BE49-F238E27FC236}">
                <a16:creationId xmlns:a16="http://schemas.microsoft.com/office/drawing/2014/main" id="{C9F4BCB2-A686-4E3D-B539-F81C3032A803}"/>
              </a:ext>
            </a:extLst>
          </p:cNvPr>
          <p:cNvPicPr>
            <a:picLocks noChangeAspect="1"/>
          </p:cNvPicPr>
          <p:nvPr/>
        </p:nvPicPr>
        <p:blipFill>
          <a:blip r:embed="rId6"/>
          <a:stretch>
            <a:fillRect/>
          </a:stretch>
        </p:blipFill>
        <p:spPr>
          <a:xfrm>
            <a:off x="5815350" y="4191869"/>
            <a:ext cx="5159979" cy="2314276"/>
          </a:xfrm>
          <a:prstGeom prst="rect">
            <a:avLst/>
          </a:prstGeom>
        </p:spPr>
      </p:pic>
      <p:sp>
        <p:nvSpPr>
          <p:cNvPr id="4" name="Rectangle 3">
            <a:extLst>
              <a:ext uri="{FF2B5EF4-FFF2-40B4-BE49-F238E27FC236}">
                <a16:creationId xmlns:a16="http://schemas.microsoft.com/office/drawing/2014/main" id="{2F04770C-B05F-4F67-896E-87F08A6CFC86}"/>
              </a:ext>
            </a:extLst>
          </p:cNvPr>
          <p:cNvSpPr/>
          <p:nvPr/>
        </p:nvSpPr>
        <p:spPr>
          <a:xfrm>
            <a:off x="5473150" y="2846673"/>
            <a:ext cx="6096000" cy="1171731"/>
          </a:xfrm>
          <a:prstGeom prst="rect">
            <a:avLst/>
          </a:prstGeom>
          <a:solidFill>
            <a:srgbClr val="00CC66">
              <a:alpha val="14000"/>
            </a:srgbClr>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GB" sz="1200" b="1" u="sng" dirty="0">
                <a:solidFill>
                  <a:srgbClr val="003056"/>
                </a:solidFill>
              </a:rPr>
              <a:t>Output:</a:t>
            </a:r>
            <a:r>
              <a:rPr lang="en-GB" sz="1200" b="1" dirty="0">
                <a:solidFill>
                  <a:srgbClr val="003056"/>
                </a:solidFill>
              </a:rPr>
              <a:t> </a:t>
            </a:r>
            <a:r>
              <a:rPr lang="en-GB" sz="1200" dirty="0">
                <a:solidFill>
                  <a:srgbClr val="003056"/>
                </a:solidFill>
              </a:rPr>
              <a:t>An </a:t>
            </a:r>
            <a:r>
              <a:rPr lang="en-GB" sz="1200" b="1" dirty="0">
                <a:solidFill>
                  <a:srgbClr val="FF6600"/>
                </a:solidFill>
              </a:rPr>
              <a:t>aggregated and historical view </a:t>
            </a:r>
            <a:r>
              <a:rPr lang="en-GB" sz="1200" dirty="0">
                <a:solidFill>
                  <a:srgbClr val="003056"/>
                </a:solidFill>
              </a:rPr>
              <a:t>of client contact across all channels and markets</a:t>
            </a:r>
          </a:p>
          <a:p>
            <a:pPr marL="171450" indent="-171450">
              <a:lnSpc>
                <a:spcPct val="150000"/>
              </a:lnSpc>
              <a:buFont typeface="Arial" panose="020B0604020202020204" pitchFamily="34" charset="0"/>
              <a:buChar char="•"/>
            </a:pPr>
            <a:r>
              <a:rPr lang="en-GB" sz="1200" dirty="0">
                <a:solidFill>
                  <a:srgbClr val="003056"/>
                </a:solidFill>
              </a:rPr>
              <a:t>Visibility of </a:t>
            </a:r>
            <a:r>
              <a:rPr lang="en-GB" sz="1200" b="1" i="1" dirty="0">
                <a:solidFill>
                  <a:srgbClr val="FF6600"/>
                </a:solidFill>
              </a:rPr>
              <a:t>contact frequency </a:t>
            </a:r>
            <a:r>
              <a:rPr lang="en-GB" sz="1200" dirty="0">
                <a:solidFill>
                  <a:srgbClr val="003056"/>
                </a:solidFill>
              </a:rPr>
              <a:t>by client type, size, value</a:t>
            </a:r>
          </a:p>
          <a:p>
            <a:pPr marL="171450" indent="-171450">
              <a:lnSpc>
                <a:spcPct val="150000"/>
              </a:lnSpc>
              <a:buFont typeface="Arial" panose="020B0604020202020204" pitchFamily="34" charset="0"/>
              <a:buChar char="•"/>
            </a:pPr>
            <a:r>
              <a:rPr lang="en-GB" sz="1200" dirty="0">
                <a:solidFill>
                  <a:srgbClr val="003056"/>
                </a:solidFill>
              </a:rPr>
              <a:t>Assessment of </a:t>
            </a:r>
            <a:r>
              <a:rPr lang="en-GB" sz="1200" b="1" i="1" dirty="0">
                <a:solidFill>
                  <a:srgbClr val="FF6600"/>
                </a:solidFill>
              </a:rPr>
              <a:t>contact responsiveness </a:t>
            </a:r>
            <a:r>
              <a:rPr lang="en-GB" sz="1200" dirty="0">
                <a:solidFill>
                  <a:srgbClr val="003056"/>
                </a:solidFill>
              </a:rPr>
              <a:t>within a firm</a:t>
            </a:r>
          </a:p>
          <a:p>
            <a:pPr marL="171450" indent="-171450">
              <a:lnSpc>
                <a:spcPct val="150000"/>
              </a:lnSpc>
              <a:buFont typeface="Arial" panose="020B0604020202020204" pitchFamily="34" charset="0"/>
              <a:buChar char="•"/>
            </a:pPr>
            <a:r>
              <a:rPr lang="en-GB" sz="1200" dirty="0">
                <a:solidFill>
                  <a:srgbClr val="003056"/>
                </a:solidFill>
              </a:rPr>
              <a:t>Clarity of </a:t>
            </a:r>
            <a:r>
              <a:rPr lang="en-GB" sz="1200" b="1" i="1" dirty="0">
                <a:solidFill>
                  <a:srgbClr val="FF6600"/>
                </a:solidFill>
              </a:rPr>
              <a:t>client engagement </a:t>
            </a:r>
            <a:r>
              <a:rPr lang="en-GB" sz="1200" dirty="0">
                <a:solidFill>
                  <a:srgbClr val="003056"/>
                </a:solidFill>
              </a:rPr>
              <a:t>with previous communications</a:t>
            </a:r>
          </a:p>
        </p:txBody>
      </p:sp>
      <p:sp>
        <p:nvSpPr>
          <p:cNvPr id="2" name="Rectangle 1">
            <a:extLst>
              <a:ext uri="{FF2B5EF4-FFF2-40B4-BE49-F238E27FC236}">
                <a16:creationId xmlns:a16="http://schemas.microsoft.com/office/drawing/2014/main" id="{F3BDBD1A-22C3-44C6-BDA8-A40E4CEF9BB3}"/>
              </a:ext>
            </a:extLst>
          </p:cNvPr>
          <p:cNvSpPr/>
          <p:nvPr/>
        </p:nvSpPr>
        <p:spPr>
          <a:xfrm>
            <a:off x="5473150" y="948119"/>
            <a:ext cx="6096000" cy="894732"/>
          </a:xfrm>
          <a:prstGeom prst="rect">
            <a:avLst/>
          </a:prstGeom>
          <a:solidFill>
            <a:schemeClr val="accent1">
              <a:lumMod val="20000"/>
              <a:lumOff val="80000"/>
            </a:schemeClr>
          </a:solidFill>
        </p:spPr>
        <p:txBody>
          <a:bodyPr>
            <a:spAutoFit/>
          </a:bodyPr>
          <a:lstStyle/>
          <a:p>
            <a:pPr>
              <a:lnSpc>
                <a:spcPct val="150000"/>
              </a:lnSpc>
            </a:pPr>
            <a:r>
              <a:rPr lang="en-GB" sz="1200" b="1" u="sng" dirty="0">
                <a:solidFill>
                  <a:srgbClr val="003056"/>
                </a:solidFill>
              </a:rPr>
              <a:t>Business Context:</a:t>
            </a:r>
            <a:r>
              <a:rPr lang="en-GB" sz="1200" b="1" dirty="0">
                <a:solidFill>
                  <a:srgbClr val="003056"/>
                </a:solidFill>
              </a:rPr>
              <a:t> </a:t>
            </a:r>
            <a:r>
              <a:rPr lang="en-US" sz="1200" dirty="0"/>
              <a:t>High correlations between higher engagement and business flow. However, Evidence of over-communication - </a:t>
            </a:r>
            <a:r>
              <a:rPr lang="en-US" sz="1200" b="1" dirty="0"/>
              <a:t>2.9k</a:t>
            </a:r>
            <a:r>
              <a:rPr lang="en-US" sz="1200" dirty="0"/>
              <a:t> contacts were sent more than 30 emails (&lt;10% Open Rates) and case of under communication for smaller clients. </a:t>
            </a:r>
          </a:p>
        </p:txBody>
      </p:sp>
      <p:sp>
        <p:nvSpPr>
          <p:cNvPr id="5" name="Rectangle 4">
            <a:extLst>
              <a:ext uri="{FF2B5EF4-FFF2-40B4-BE49-F238E27FC236}">
                <a16:creationId xmlns:a16="http://schemas.microsoft.com/office/drawing/2014/main" id="{BA8F6296-A340-4A45-97CD-22A6FC343588}"/>
              </a:ext>
            </a:extLst>
          </p:cNvPr>
          <p:cNvSpPr/>
          <p:nvPr/>
        </p:nvSpPr>
        <p:spPr>
          <a:xfrm>
            <a:off x="5473150" y="1920550"/>
            <a:ext cx="6096000" cy="894732"/>
          </a:xfrm>
          <a:prstGeom prst="rect">
            <a:avLst/>
          </a:prstGeom>
          <a:solidFill>
            <a:schemeClr val="accent5">
              <a:lumMod val="20000"/>
              <a:lumOff val="80000"/>
            </a:schemeClr>
          </a:solidFill>
        </p:spPr>
        <p:txBody>
          <a:bodyPr>
            <a:spAutoFit/>
          </a:bodyPr>
          <a:lstStyle/>
          <a:p>
            <a:pPr>
              <a:lnSpc>
                <a:spcPct val="150000"/>
              </a:lnSpc>
            </a:pPr>
            <a:r>
              <a:rPr lang="en-GB" sz="1200" b="1" u="sng" dirty="0">
                <a:solidFill>
                  <a:srgbClr val="003056"/>
                </a:solidFill>
              </a:rPr>
              <a:t>Solution:</a:t>
            </a:r>
            <a:r>
              <a:rPr lang="en-GB" sz="1200" b="1" dirty="0">
                <a:solidFill>
                  <a:srgbClr val="003056"/>
                </a:solidFill>
              </a:rPr>
              <a:t> </a:t>
            </a:r>
            <a:r>
              <a:rPr lang="en-GB" sz="1200" dirty="0"/>
              <a:t>Contact profiling derived from  using various sources of customer, interactions &amp; engagement data enabled </a:t>
            </a:r>
            <a:r>
              <a:rPr lang="en-GB" sz="1200" dirty="0">
                <a:solidFill>
                  <a:srgbClr val="003056"/>
                </a:solidFill>
              </a:rPr>
              <a:t>quantifying </a:t>
            </a:r>
            <a:r>
              <a:rPr lang="en-GB" sz="1200" b="1" dirty="0">
                <a:solidFill>
                  <a:srgbClr val="003056"/>
                </a:solidFill>
              </a:rPr>
              <a:t>level of engagement / interactions (Engagement Scoring) across all clients and prospects (Institutional &amp; Wholesale) base. </a:t>
            </a:r>
          </a:p>
        </p:txBody>
      </p:sp>
      <p:sp>
        <p:nvSpPr>
          <p:cNvPr id="6" name="Rectangle 5">
            <a:extLst>
              <a:ext uri="{FF2B5EF4-FFF2-40B4-BE49-F238E27FC236}">
                <a16:creationId xmlns:a16="http://schemas.microsoft.com/office/drawing/2014/main" id="{B2D56690-F0F5-4B0D-816F-8CD56C99EC75}"/>
              </a:ext>
            </a:extLst>
          </p:cNvPr>
          <p:cNvSpPr/>
          <p:nvPr/>
        </p:nvSpPr>
        <p:spPr>
          <a:xfrm>
            <a:off x="1571354" y="552693"/>
            <a:ext cx="2820644" cy="369332"/>
          </a:xfrm>
          <a:prstGeom prst="rect">
            <a:avLst/>
          </a:prstGeom>
        </p:spPr>
        <p:txBody>
          <a:bodyPr wrap="none">
            <a:spAutoFit/>
          </a:bodyPr>
          <a:lstStyle/>
          <a:p>
            <a:r>
              <a:rPr lang="en-GB" b="1" dirty="0">
                <a:solidFill>
                  <a:srgbClr val="003056"/>
                </a:solidFill>
              </a:rPr>
              <a:t>(Institutional &amp; Wholesale) </a:t>
            </a:r>
            <a:endParaRPr lang="en-US" dirty="0"/>
          </a:p>
        </p:txBody>
      </p:sp>
      <p:pic>
        <p:nvPicPr>
          <p:cNvPr id="39" name="Picture 2" descr="Image result for home icon">
            <a:hlinkClick r:id="rId7" action="ppaction://hlinksldjump"/>
            <a:extLst>
              <a:ext uri="{FF2B5EF4-FFF2-40B4-BE49-F238E27FC236}">
                <a16:creationId xmlns:a16="http://schemas.microsoft.com/office/drawing/2014/main" id="{16EAA333-EBA2-4456-BC6B-1A46E37903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55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8A4A-39B1-412B-868A-738180FD920E}"/>
              </a:ext>
            </a:extLst>
          </p:cNvPr>
          <p:cNvSpPr>
            <a:spLocks noGrp="1"/>
          </p:cNvSpPr>
          <p:nvPr>
            <p:ph type="title"/>
          </p:nvPr>
        </p:nvSpPr>
        <p:spPr>
          <a:xfrm>
            <a:off x="0" y="58925"/>
            <a:ext cx="12192000" cy="408349"/>
          </a:xfrm>
        </p:spPr>
        <p:txBody>
          <a:bodyPr/>
          <a:lstStyle/>
          <a:p>
            <a:r>
              <a:rPr lang="en-GB" dirty="0">
                <a:solidFill>
                  <a:srgbClr val="FFFFFF"/>
                </a:solidFill>
              </a:rPr>
              <a:t>2. Institutional Client Retention using Machine Learning</a:t>
            </a:r>
            <a:endParaRPr lang="en-IN" dirty="0"/>
          </a:p>
        </p:txBody>
      </p:sp>
      <p:graphicFrame>
        <p:nvGraphicFramePr>
          <p:cNvPr id="37" name="Table 36">
            <a:extLst>
              <a:ext uri="{FF2B5EF4-FFF2-40B4-BE49-F238E27FC236}">
                <a16:creationId xmlns:a16="http://schemas.microsoft.com/office/drawing/2014/main" id="{F39AA141-230F-40AF-87D8-082A3B5F3021}"/>
              </a:ext>
            </a:extLst>
          </p:cNvPr>
          <p:cNvGraphicFramePr>
            <a:graphicFrameLocks noGrp="1"/>
          </p:cNvGraphicFramePr>
          <p:nvPr/>
        </p:nvGraphicFramePr>
        <p:xfrm>
          <a:off x="6435750" y="5307574"/>
          <a:ext cx="4462989" cy="929640"/>
        </p:xfrm>
        <a:graphic>
          <a:graphicData uri="http://schemas.openxmlformats.org/drawingml/2006/table">
            <a:tbl>
              <a:tblPr firstRow="1" bandRow="1">
                <a:tableStyleId>{3C2FFA5D-87B4-456A-9821-1D502468CF0F}</a:tableStyleId>
              </a:tblPr>
              <a:tblGrid>
                <a:gridCol w="1412978">
                  <a:extLst>
                    <a:ext uri="{9D8B030D-6E8A-4147-A177-3AD203B41FA5}">
                      <a16:colId xmlns:a16="http://schemas.microsoft.com/office/drawing/2014/main" val="20000"/>
                    </a:ext>
                  </a:extLst>
                </a:gridCol>
                <a:gridCol w="1562348">
                  <a:extLst>
                    <a:ext uri="{9D8B030D-6E8A-4147-A177-3AD203B41FA5}">
                      <a16:colId xmlns:a16="http://schemas.microsoft.com/office/drawing/2014/main" val="20001"/>
                    </a:ext>
                  </a:extLst>
                </a:gridCol>
                <a:gridCol w="1487663">
                  <a:extLst>
                    <a:ext uri="{9D8B030D-6E8A-4147-A177-3AD203B41FA5}">
                      <a16:colId xmlns:a16="http://schemas.microsoft.com/office/drawing/2014/main" val="20002"/>
                    </a:ext>
                  </a:extLst>
                </a:gridCol>
              </a:tblGrid>
              <a:tr h="200930">
                <a:tc>
                  <a:txBody>
                    <a:bodyPr/>
                    <a:lstStyle/>
                    <a:p>
                      <a:pPr algn="ctr"/>
                      <a:r>
                        <a:rPr lang="en-GB" sz="900" dirty="0">
                          <a:solidFill>
                            <a:schemeClr val="bg1"/>
                          </a:solidFill>
                        </a:rPr>
                        <a:t>High Impact</a:t>
                      </a:r>
                    </a:p>
                  </a:txBody>
                  <a:tcPr/>
                </a:tc>
                <a:tc>
                  <a:txBody>
                    <a:bodyPr/>
                    <a:lstStyle/>
                    <a:p>
                      <a:pPr algn="ctr"/>
                      <a:r>
                        <a:rPr lang="en-GB" sz="900" dirty="0">
                          <a:solidFill>
                            <a:schemeClr val="bg1"/>
                          </a:solidFill>
                        </a:rPr>
                        <a:t>Medium Impact</a:t>
                      </a:r>
                    </a:p>
                  </a:txBody>
                  <a:tcPr/>
                </a:tc>
                <a:tc>
                  <a:txBody>
                    <a:bodyPr/>
                    <a:lstStyle/>
                    <a:p>
                      <a:pPr algn="ctr"/>
                      <a:r>
                        <a:rPr lang="en-GB" sz="900" dirty="0">
                          <a:solidFill>
                            <a:schemeClr val="bg1"/>
                          </a:solidFill>
                        </a:rPr>
                        <a:t>Low Impact</a:t>
                      </a:r>
                    </a:p>
                  </a:txBody>
                  <a:tcPr/>
                </a:tc>
                <a:extLst>
                  <a:ext uri="{0D108BD9-81ED-4DB2-BD59-A6C34878D82A}">
                    <a16:rowId xmlns:a16="http://schemas.microsoft.com/office/drawing/2014/main" val="10000"/>
                  </a:ext>
                </a:extLst>
              </a:tr>
              <a:tr h="616187">
                <a:tc>
                  <a:txBody>
                    <a:bodyPr/>
                    <a:lstStyle/>
                    <a:p>
                      <a:pPr marL="285750" indent="-285750">
                        <a:buFont typeface="Arial" panose="020B0604020202020204" pitchFamily="34" charset="0"/>
                        <a:buChar char="•"/>
                      </a:pPr>
                      <a:r>
                        <a:rPr lang="en-GB" sz="800" dirty="0">
                          <a:solidFill>
                            <a:schemeClr val="bg1"/>
                          </a:solidFill>
                        </a:rPr>
                        <a:t>Meetings Characteristics</a:t>
                      </a:r>
                    </a:p>
                    <a:p>
                      <a:pPr marL="285750" indent="-285750">
                        <a:buFont typeface="Arial" panose="020B0604020202020204" pitchFamily="34" charset="0"/>
                        <a:buChar char="•"/>
                      </a:pPr>
                      <a:endParaRPr lang="en-GB" sz="800" dirty="0">
                        <a:solidFill>
                          <a:schemeClr val="bg1"/>
                        </a:solidFill>
                      </a:endParaRPr>
                    </a:p>
                    <a:p>
                      <a:pPr marL="285750" indent="-285750">
                        <a:buFont typeface="Arial" panose="020B0604020202020204" pitchFamily="34" charset="0"/>
                        <a:buChar char="•"/>
                      </a:pPr>
                      <a:r>
                        <a:rPr lang="en-GB" sz="800" dirty="0">
                          <a:solidFill>
                            <a:schemeClr val="bg1"/>
                          </a:solidFill>
                        </a:rPr>
                        <a:t>Transaction Behaviour</a:t>
                      </a:r>
                    </a:p>
                    <a:p>
                      <a:endParaRPr lang="en-GB" sz="800" dirty="0">
                        <a:solidFill>
                          <a:schemeClr val="bg1"/>
                        </a:solidFill>
                      </a:endParaRPr>
                    </a:p>
                  </a:txBody>
                  <a:tcPr>
                    <a:solidFill>
                      <a:schemeClr val="accent2">
                        <a:lumMod val="60000"/>
                        <a:lumOff val="40000"/>
                        <a:alpha val="40000"/>
                      </a:schemeClr>
                    </a:solidFill>
                  </a:tcPr>
                </a:tc>
                <a:tc>
                  <a:txBody>
                    <a:bodyPr/>
                    <a:lstStyle/>
                    <a:p>
                      <a:pPr marL="285750" indent="-285750">
                        <a:buFont typeface="Arial" panose="020B0604020202020204" pitchFamily="34" charset="0"/>
                        <a:buChar char="•"/>
                      </a:pPr>
                      <a:r>
                        <a:rPr lang="en-GB" sz="900" dirty="0">
                          <a:solidFill>
                            <a:schemeClr val="bg1"/>
                          </a:solidFill>
                        </a:rPr>
                        <a:t>Mandate Performance Characteristics</a:t>
                      </a:r>
                    </a:p>
                    <a:p>
                      <a:pPr marL="285750" indent="-285750">
                        <a:buFont typeface="Arial" panose="020B0604020202020204" pitchFamily="34" charset="0"/>
                        <a:buChar char="•"/>
                      </a:pPr>
                      <a:r>
                        <a:rPr lang="en-GB" sz="900" dirty="0">
                          <a:solidFill>
                            <a:schemeClr val="bg1"/>
                          </a:solidFill>
                        </a:rPr>
                        <a:t>Consultant Rating</a:t>
                      </a:r>
                      <a:r>
                        <a:rPr lang="en-GB" sz="900" baseline="0" dirty="0">
                          <a:solidFill>
                            <a:schemeClr val="bg1"/>
                          </a:solidFill>
                        </a:rPr>
                        <a:t> Characteristics</a:t>
                      </a:r>
                      <a:endParaRPr lang="en-GB" sz="800" dirty="0">
                        <a:solidFill>
                          <a:schemeClr val="bg1"/>
                        </a:solidFill>
                      </a:endParaRPr>
                    </a:p>
                  </a:txBody>
                  <a:tcPr>
                    <a:solidFill>
                      <a:schemeClr val="accent2">
                        <a:lumMod val="60000"/>
                        <a:lumOff val="40000"/>
                        <a:alpha val="40000"/>
                      </a:schemeClr>
                    </a:solidFill>
                  </a:tcPr>
                </a:tc>
                <a:tc>
                  <a:txBody>
                    <a:bodyPr/>
                    <a:lstStyle/>
                    <a:p>
                      <a:pPr marL="285750" indent="-285750">
                        <a:buFont typeface="Arial" panose="020B0604020202020204" pitchFamily="34" charset="0"/>
                        <a:buChar char="•"/>
                      </a:pPr>
                      <a:r>
                        <a:rPr lang="en-GB" sz="900" dirty="0">
                          <a:solidFill>
                            <a:schemeClr val="bg1"/>
                          </a:solidFill>
                        </a:rPr>
                        <a:t>Servicing Requests</a:t>
                      </a:r>
                    </a:p>
                    <a:p>
                      <a:pPr marL="285750" indent="-285750">
                        <a:buFont typeface="Arial" panose="020B0604020202020204" pitchFamily="34" charset="0"/>
                        <a:buChar char="•"/>
                      </a:pPr>
                      <a:endParaRPr lang="en-GB" sz="900" dirty="0">
                        <a:solidFill>
                          <a:schemeClr val="bg1"/>
                        </a:solidFill>
                      </a:endParaRPr>
                    </a:p>
                    <a:p>
                      <a:pPr marL="285750" indent="-285750">
                        <a:buFont typeface="Arial" panose="020B0604020202020204" pitchFamily="34" charset="0"/>
                        <a:buChar char="•"/>
                      </a:pPr>
                      <a:r>
                        <a:rPr lang="en-GB" sz="900" dirty="0">
                          <a:solidFill>
                            <a:schemeClr val="bg1"/>
                          </a:solidFill>
                        </a:rPr>
                        <a:t>Marketing Campaigns</a:t>
                      </a:r>
                    </a:p>
                    <a:p>
                      <a:endParaRPr lang="en-GB" sz="800" dirty="0">
                        <a:solidFill>
                          <a:schemeClr val="bg1"/>
                        </a:solidFill>
                      </a:endParaRPr>
                    </a:p>
                  </a:txBody>
                  <a:tcPr>
                    <a:solidFill>
                      <a:schemeClr val="accent2">
                        <a:lumMod val="60000"/>
                        <a:lumOff val="40000"/>
                        <a:alpha val="40000"/>
                      </a:schemeClr>
                    </a:solidFill>
                  </a:tcPr>
                </a:tc>
                <a:extLst>
                  <a:ext uri="{0D108BD9-81ED-4DB2-BD59-A6C34878D82A}">
                    <a16:rowId xmlns:a16="http://schemas.microsoft.com/office/drawing/2014/main" val="10001"/>
                  </a:ext>
                </a:extLst>
              </a:tr>
            </a:tbl>
          </a:graphicData>
        </a:graphic>
      </p:graphicFrame>
      <p:grpSp>
        <p:nvGrpSpPr>
          <p:cNvPr id="38" name="Group 37">
            <a:extLst>
              <a:ext uri="{FF2B5EF4-FFF2-40B4-BE49-F238E27FC236}">
                <a16:creationId xmlns:a16="http://schemas.microsoft.com/office/drawing/2014/main" id="{C07BA3E9-BA52-408D-B738-B28B77D768D7}"/>
              </a:ext>
            </a:extLst>
          </p:cNvPr>
          <p:cNvGrpSpPr/>
          <p:nvPr/>
        </p:nvGrpSpPr>
        <p:grpSpPr>
          <a:xfrm>
            <a:off x="6492294" y="870027"/>
            <a:ext cx="4418160" cy="308924"/>
            <a:chOff x="7680176" y="1307772"/>
            <a:chExt cx="3672408" cy="308924"/>
          </a:xfrm>
        </p:grpSpPr>
        <p:grpSp>
          <p:nvGrpSpPr>
            <p:cNvPr id="39" name="Group 38">
              <a:extLst>
                <a:ext uri="{FF2B5EF4-FFF2-40B4-BE49-F238E27FC236}">
                  <a16:creationId xmlns:a16="http://schemas.microsoft.com/office/drawing/2014/main" id="{C432DDCD-957F-454E-AC12-4B4950AFC736}"/>
                </a:ext>
              </a:extLst>
            </p:cNvPr>
            <p:cNvGrpSpPr/>
            <p:nvPr/>
          </p:nvGrpSpPr>
          <p:grpSpPr>
            <a:xfrm>
              <a:off x="7680176" y="1388807"/>
              <a:ext cx="3672408" cy="227889"/>
              <a:chOff x="7465172" y="1388807"/>
              <a:chExt cx="3672408" cy="227889"/>
            </a:xfrm>
          </p:grpSpPr>
          <p:cxnSp>
            <p:nvCxnSpPr>
              <p:cNvPr id="44" name="Straight Connector 43">
                <a:extLst>
                  <a:ext uri="{FF2B5EF4-FFF2-40B4-BE49-F238E27FC236}">
                    <a16:creationId xmlns:a16="http://schemas.microsoft.com/office/drawing/2014/main" id="{2BD86B88-C752-49F2-912E-E7614A625EF3}"/>
                  </a:ext>
                </a:extLst>
              </p:cNvPr>
              <p:cNvCxnSpPr/>
              <p:nvPr/>
            </p:nvCxnSpPr>
            <p:spPr>
              <a:xfrm>
                <a:off x="7465172" y="1388807"/>
                <a:ext cx="0" cy="227889"/>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2CFB5C-2170-40D8-89C8-5A559DD6AF0D}"/>
                  </a:ext>
                </a:extLst>
              </p:cNvPr>
              <p:cNvCxnSpPr/>
              <p:nvPr/>
            </p:nvCxnSpPr>
            <p:spPr>
              <a:xfrm>
                <a:off x="9301376" y="1388807"/>
                <a:ext cx="0" cy="227889"/>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2B81D17-A9CD-480E-AD1E-675ED98801CD}"/>
                  </a:ext>
                </a:extLst>
              </p:cNvPr>
              <p:cNvCxnSpPr/>
              <p:nvPr/>
            </p:nvCxnSpPr>
            <p:spPr>
              <a:xfrm>
                <a:off x="11137580" y="1388807"/>
                <a:ext cx="0" cy="227889"/>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39D873-82D0-407C-8190-6EF542EE86C7}"/>
                  </a:ext>
                </a:extLst>
              </p:cNvPr>
              <p:cNvCxnSpPr/>
              <p:nvPr/>
            </p:nvCxnSpPr>
            <p:spPr>
              <a:xfrm>
                <a:off x="7465172" y="1502751"/>
                <a:ext cx="1836204" cy="0"/>
              </a:xfrm>
              <a:prstGeom prst="straightConnector1">
                <a:avLst/>
              </a:prstGeom>
              <a:ln>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8EF7D5-183A-4398-BE8B-4FCBB868A219}"/>
                  </a:ext>
                </a:extLst>
              </p:cNvPr>
              <p:cNvCxnSpPr/>
              <p:nvPr/>
            </p:nvCxnSpPr>
            <p:spPr>
              <a:xfrm>
                <a:off x="9301376" y="1502751"/>
                <a:ext cx="1836204" cy="0"/>
              </a:xfrm>
              <a:prstGeom prst="straightConnector1">
                <a:avLst/>
              </a:prstGeom>
              <a:ln>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6EBC8590-BF31-4B4F-8C39-C8E4D04653CA}"/>
                </a:ext>
              </a:extLst>
            </p:cNvPr>
            <p:cNvSpPr txBox="1"/>
            <p:nvPr/>
          </p:nvSpPr>
          <p:spPr>
            <a:xfrm>
              <a:off x="8079705" y="1307772"/>
              <a:ext cx="1082060" cy="230832"/>
            </a:xfrm>
            <a:prstGeom prst="rect">
              <a:avLst/>
            </a:prstGeom>
            <a:noFill/>
          </p:spPr>
          <p:txBody>
            <a:bodyPr wrap="square" rtlCol="0">
              <a:spAutoFit/>
            </a:bodyPr>
            <a:lstStyle/>
            <a:p>
              <a:r>
                <a:rPr lang="en-GB" sz="900" b="1" dirty="0">
                  <a:solidFill>
                    <a:srgbClr val="000000">
                      <a:lumMod val="85000"/>
                      <a:lumOff val="15000"/>
                    </a:srgbClr>
                  </a:solidFill>
                  <a:latin typeface="Segoe UI" panose="020B0502040204020203" pitchFamily="34" charset="0"/>
                  <a:cs typeface="Segoe UI" panose="020B0502040204020203" pitchFamily="34" charset="0"/>
                </a:rPr>
                <a:t>Observation Period</a:t>
              </a:r>
            </a:p>
          </p:txBody>
        </p:sp>
        <p:sp>
          <p:nvSpPr>
            <p:cNvPr id="43" name="TextBox 42">
              <a:extLst>
                <a:ext uri="{FF2B5EF4-FFF2-40B4-BE49-F238E27FC236}">
                  <a16:creationId xmlns:a16="http://schemas.microsoft.com/office/drawing/2014/main" id="{904BA5D1-3BBC-424F-AF97-B76224B7C59B}"/>
                </a:ext>
              </a:extLst>
            </p:cNvPr>
            <p:cNvSpPr txBox="1"/>
            <p:nvPr/>
          </p:nvSpPr>
          <p:spPr>
            <a:xfrm>
              <a:off x="9893452" y="1307772"/>
              <a:ext cx="1242088" cy="230832"/>
            </a:xfrm>
            <a:prstGeom prst="rect">
              <a:avLst/>
            </a:prstGeom>
            <a:noFill/>
          </p:spPr>
          <p:txBody>
            <a:bodyPr wrap="square" rtlCol="0">
              <a:spAutoFit/>
            </a:bodyPr>
            <a:lstStyle/>
            <a:p>
              <a:r>
                <a:rPr lang="en-GB" sz="900" b="1" dirty="0">
                  <a:solidFill>
                    <a:srgbClr val="000000">
                      <a:lumMod val="85000"/>
                      <a:lumOff val="15000"/>
                    </a:srgbClr>
                  </a:solidFill>
                  <a:latin typeface="Segoe UI" panose="020B0502040204020203" pitchFamily="34" charset="0"/>
                  <a:cs typeface="Segoe UI" panose="020B0502040204020203" pitchFamily="34" charset="0"/>
                </a:rPr>
                <a:t>Disinvestment Period</a:t>
              </a:r>
            </a:p>
          </p:txBody>
        </p:sp>
      </p:grpSp>
      <p:sp>
        <p:nvSpPr>
          <p:cNvPr id="49" name="Rectangle 48">
            <a:extLst>
              <a:ext uri="{FF2B5EF4-FFF2-40B4-BE49-F238E27FC236}">
                <a16:creationId xmlns:a16="http://schemas.microsoft.com/office/drawing/2014/main" id="{0B73675C-8216-49BE-AA13-C9DA02BEB37C}"/>
              </a:ext>
            </a:extLst>
          </p:cNvPr>
          <p:cNvSpPr/>
          <p:nvPr/>
        </p:nvSpPr>
        <p:spPr>
          <a:xfrm>
            <a:off x="6132250" y="560181"/>
            <a:ext cx="5040000" cy="216000"/>
          </a:xfrm>
          <a:prstGeom prst="rect">
            <a:avLst/>
          </a:prstGeom>
          <a:solidFill>
            <a:srgbClr val="001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FFFFFF">
                    <a:lumMod val="95000"/>
                  </a:srgbClr>
                </a:solidFill>
                <a:latin typeface="Segoe UI" panose="020B0502040204020203" pitchFamily="34" charset="0"/>
                <a:cs typeface="Segoe UI" panose="020B0502040204020203" pitchFamily="34" charset="0"/>
              </a:rPr>
              <a:t>Analysis Period</a:t>
            </a:r>
          </a:p>
        </p:txBody>
      </p:sp>
      <p:sp>
        <p:nvSpPr>
          <p:cNvPr id="50" name="Rectangle 49">
            <a:extLst>
              <a:ext uri="{FF2B5EF4-FFF2-40B4-BE49-F238E27FC236}">
                <a16:creationId xmlns:a16="http://schemas.microsoft.com/office/drawing/2014/main" id="{A05F68EA-3AB2-4C2A-AE9E-EA3F252E95B6}"/>
              </a:ext>
            </a:extLst>
          </p:cNvPr>
          <p:cNvSpPr/>
          <p:nvPr/>
        </p:nvSpPr>
        <p:spPr>
          <a:xfrm>
            <a:off x="6132250" y="776180"/>
            <a:ext cx="5040000" cy="5761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lumMod val="95000"/>
                </a:srgbClr>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169AD611-9798-4F8B-8173-ABC8AC962B3B}"/>
              </a:ext>
            </a:extLst>
          </p:cNvPr>
          <p:cNvSpPr/>
          <p:nvPr/>
        </p:nvSpPr>
        <p:spPr>
          <a:xfrm>
            <a:off x="6132250" y="1469095"/>
            <a:ext cx="5040000" cy="216000"/>
          </a:xfrm>
          <a:prstGeom prst="rect">
            <a:avLst/>
          </a:prstGeom>
          <a:solidFill>
            <a:srgbClr val="001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FFFFFF">
                    <a:lumMod val="95000"/>
                  </a:srgbClr>
                </a:solidFill>
                <a:latin typeface="Segoe UI" panose="020B0502040204020203" pitchFamily="34" charset="0"/>
                <a:cs typeface="Segoe UI" panose="020B0502040204020203" pitchFamily="34" charset="0"/>
              </a:rPr>
              <a:t>Statistical Model Building Process</a:t>
            </a:r>
          </a:p>
        </p:txBody>
      </p:sp>
      <p:sp>
        <p:nvSpPr>
          <p:cNvPr id="52" name="Rectangle 51">
            <a:extLst>
              <a:ext uri="{FF2B5EF4-FFF2-40B4-BE49-F238E27FC236}">
                <a16:creationId xmlns:a16="http://schemas.microsoft.com/office/drawing/2014/main" id="{8C83937D-7B82-4C1D-9D88-08F876DF10C6}"/>
              </a:ext>
            </a:extLst>
          </p:cNvPr>
          <p:cNvSpPr/>
          <p:nvPr/>
        </p:nvSpPr>
        <p:spPr>
          <a:xfrm>
            <a:off x="6132250" y="1362289"/>
            <a:ext cx="4996212" cy="490350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lumMod val="95000"/>
                </a:srgbClr>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58757556-B7EC-4CAF-9636-0C197BF9E6C2}"/>
              </a:ext>
            </a:extLst>
          </p:cNvPr>
          <p:cNvSpPr/>
          <p:nvPr/>
        </p:nvSpPr>
        <p:spPr>
          <a:xfrm>
            <a:off x="6132250" y="5069661"/>
            <a:ext cx="5040000" cy="216000"/>
          </a:xfrm>
          <a:prstGeom prst="rect">
            <a:avLst/>
          </a:prstGeom>
          <a:solidFill>
            <a:srgbClr val="001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FFFFFF">
                    <a:lumMod val="95000"/>
                  </a:srgbClr>
                </a:solidFill>
                <a:latin typeface="Segoe UI" panose="020B0502040204020203" pitchFamily="34" charset="0"/>
                <a:cs typeface="Segoe UI" panose="020B0502040204020203" pitchFamily="34" charset="0"/>
              </a:rPr>
              <a:t>Triggers for Disinvestment</a:t>
            </a:r>
          </a:p>
        </p:txBody>
      </p:sp>
      <p:grpSp>
        <p:nvGrpSpPr>
          <p:cNvPr id="54" name="Group 53">
            <a:extLst>
              <a:ext uri="{FF2B5EF4-FFF2-40B4-BE49-F238E27FC236}">
                <a16:creationId xmlns:a16="http://schemas.microsoft.com/office/drawing/2014/main" id="{54C402C0-5B72-493A-B694-9FE39C7830F1}"/>
              </a:ext>
            </a:extLst>
          </p:cNvPr>
          <p:cNvGrpSpPr/>
          <p:nvPr/>
        </p:nvGrpSpPr>
        <p:grpSpPr>
          <a:xfrm>
            <a:off x="6526246" y="1737245"/>
            <a:ext cx="4416960" cy="3269927"/>
            <a:chOff x="1519730" y="2018662"/>
            <a:chExt cx="4858656" cy="3269927"/>
          </a:xfrm>
        </p:grpSpPr>
        <p:grpSp>
          <p:nvGrpSpPr>
            <p:cNvPr id="55" name="Group 54">
              <a:extLst>
                <a:ext uri="{FF2B5EF4-FFF2-40B4-BE49-F238E27FC236}">
                  <a16:creationId xmlns:a16="http://schemas.microsoft.com/office/drawing/2014/main" id="{A2EAC340-2342-475E-B71B-98B9D354DFC0}"/>
                </a:ext>
              </a:extLst>
            </p:cNvPr>
            <p:cNvGrpSpPr/>
            <p:nvPr/>
          </p:nvGrpSpPr>
          <p:grpSpPr>
            <a:xfrm>
              <a:off x="1519730" y="2018662"/>
              <a:ext cx="4858656" cy="3269927"/>
              <a:chOff x="134413" y="2099530"/>
              <a:chExt cx="4858656" cy="3971415"/>
            </a:xfrm>
          </p:grpSpPr>
          <p:sp>
            <p:nvSpPr>
              <p:cNvPr id="57" name="Trapezoid 56">
                <a:extLst>
                  <a:ext uri="{FF2B5EF4-FFF2-40B4-BE49-F238E27FC236}">
                    <a16:creationId xmlns:a16="http://schemas.microsoft.com/office/drawing/2014/main" id="{B1122176-023A-4D17-BFFB-5ED4B561F50D}"/>
                  </a:ext>
                </a:extLst>
              </p:cNvPr>
              <p:cNvSpPr/>
              <p:nvPr/>
            </p:nvSpPr>
            <p:spPr>
              <a:xfrm rot="10800000">
                <a:off x="134413" y="2132854"/>
                <a:ext cx="4752528" cy="3938091"/>
              </a:xfrm>
              <a:prstGeom prst="trapezoid">
                <a:avLst/>
              </a:prstGeom>
              <a:solidFill>
                <a:schemeClr val="tx2">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lumMod val="85000"/>
                      <a:lumOff val="15000"/>
                    </a:srgbClr>
                  </a:solidFill>
                  <a:latin typeface="Segoe UI" panose="020B0502040204020203" pitchFamily="34" charset="0"/>
                  <a:cs typeface="Segoe UI" panose="020B0502040204020203" pitchFamily="34" charset="0"/>
                </a:endParaRPr>
              </a:p>
            </p:txBody>
          </p:sp>
          <p:cxnSp>
            <p:nvCxnSpPr>
              <p:cNvPr id="58" name="Straight Connector 57">
                <a:extLst>
                  <a:ext uri="{FF2B5EF4-FFF2-40B4-BE49-F238E27FC236}">
                    <a16:creationId xmlns:a16="http://schemas.microsoft.com/office/drawing/2014/main" id="{61CC7E95-2E69-4689-A295-0DFF74847575}"/>
                  </a:ext>
                </a:extLst>
              </p:cNvPr>
              <p:cNvCxnSpPr/>
              <p:nvPr/>
            </p:nvCxnSpPr>
            <p:spPr>
              <a:xfrm>
                <a:off x="371826" y="2794374"/>
                <a:ext cx="4277703" cy="0"/>
              </a:xfrm>
              <a:prstGeom prst="line">
                <a:avLst/>
              </a:prstGeom>
              <a:ln>
                <a:solidFill>
                  <a:schemeClr val="accent1">
                    <a:lumMod val="10000"/>
                  </a:schemeClr>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627E01E-214E-45D0-8D8E-4B2F03EB4A2C}"/>
                  </a:ext>
                </a:extLst>
              </p:cNvPr>
              <p:cNvCxnSpPr/>
              <p:nvPr/>
            </p:nvCxnSpPr>
            <p:spPr>
              <a:xfrm>
                <a:off x="638469" y="3861047"/>
                <a:ext cx="3728732" cy="0"/>
              </a:xfrm>
              <a:prstGeom prst="line">
                <a:avLst/>
              </a:prstGeom>
              <a:ln>
                <a:solidFill>
                  <a:schemeClr val="accent1">
                    <a:lumMod val="10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604FCF1-6229-4403-904F-3AE0BC2C07BF}"/>
                  </a:ext>
                </a:extLst>
              </p:cNvPr>
              <p:cNvCxnSpPr/>
              <p:nvPr/>
            </p:nvCxnSpPr>
            <p:spPr>
              <a:xfrm>
                <a:off x="972385" y="4697796"/>
                <a:ext cx="3065687" cy="0"/>
              </a:xfrm>
              <a:prstGeom prst="line">
                <a:avLst/>
              </a:prstGeom>
              <a:ln>
                <a:solidFill>
                  <a:schemeClr val="accent1">
                    <a:lumMod val="10000"/>
                  </a:schemeClr>
                </a:solidFill>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51178853-7104-40DF-AE85-91A42C8ADD54}"/>
                  </a:ext>
                </a:extLst>
              </p:cNvPr>
              <p:cNvSpPr/>
              <p:nvPr/>
            </p:nvSpPr>
            <p:spPr>
              <a:xfrm>
                <a:off x="504333" y="2099530"/>
                <a:ext cx="936104" cy="672846"/>
              </a:xfrm>
              <a:prstGeom prst="rect">
                <a:avLst/>
              </a:prstGeom>
            </p:spPr>
            <p:txBody>
              <a:bodyPr wrap="square">
                <a:spAutoFit/>
              </a:bodyPr>
              <a:lstStyle/>
              <a:p>
                <a:pPr algn="ctr"/>
                <a:r>
                  <a:rPr lang="en-GB" sz="1000" dirty="0">
                    <a:solidFill>
                      <a:srgbClr val="000000">
                        <a:lumMod val="85000"/>
                        <a:lumOff val="15000"/>
                      </a:srgbClr>
                    </a:solidFill>
                    <a:latin typeface="Segoe UI" panose="020B0502040204020203" pitchFamily="34" charset="0"/>
                    <a:cs typeface="Segoe UI" panose="020B0502040204020203" pitchFamily="34" charset="0"/>
                  </a:rPr>
                  <a:t>Total </a:t>
                </a:r>
              </a:p>
              <a:p>
                <a:pPr algn="ctr"/>
                <a:r>
                  <a:rPr lang="en-GB" sz="1000" dirty="0">
                    <a:solidFill>
                      <a:srgbClr val="000000">
                        <a:lumMod val="85000"/>
                        <a:lumOff val="15000"/>
                      </a:srgbClr>
                    </a:solidFill>
                    <a:latin typeface="Segoe UI" panose="020B0502040204020203" pitchFamily="34" charset="0"/>
                    <a:cs typeface="Segoe UI" panose="020B0502040204020203" pitchFamily="34" charset="0"/>
                  </a:rPr>
                  <a:t>Mandates</a:t>
                </a:r>
              </a:p>
              <a:p>
                <a:pPr algn="ctr"/>
                <a:r>
                  <a:rPr lang="en-GB" sz="1000" dirty="0">
                    <a:solidFill>
                      <a:srgbClr val="000000">
                        <a:lumMod val="85000"/>
                        <a:lumOff val="15000"/>
                      </a:srgbClr>
                    </a:solidFill>
                    <a:latin typeface="Segoe UI" panose="020B0502040204020203" pitchFamily="34" charset="0"/>
                    <a:cs typeface="Segoe UI" panose="020B0502040204020203" pitchFamily="34" charset="0"/>
                  </a:rPr>
                  <a:t>X </a:t>
                </a:r>
              </a:p>
            </p:txBody>
          </p:sp>
          <p:cxnSp>
            <p:nvCxnSpPr>
              <p:cNvPr id="62" name="Straight Connector 61">
                <a:extLst>
                  <a:ext uri="{FF2B5EF4-FFF2-40B4-BE49-F238E27FC236}">
                    <a16:creationId xmlns:a16="http://schemas.microsoft.com/office/drawing/2014/main" id="{3D5A5B06-3075-4FE7-8B31-0D7B8E834B82}"/>
                  </a:ext>
                </a:extLst>
              </p:cNvPr>
              <p:cNvCxnSpPr/>
              <p:nvPr/>
            </p:nvCxnSpPr>
            <p:spPr>
              <a:xfrm>
                <a:off x="1646581" y="2183863"/>
                <a:ext cx="0" cy="568399"/>
              </a:xfrm>
              <a:prstGeom prst="line">
                <a:avLst/>
              </a:prstGeom>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15B527E5-B66C-4593-A1BA-5C00AD2D1239}"/>
                  </a:ext>
                </a:extLst>
              </p:cNvPr>
              <p:cNvSpPr/>
              <p:nvPr/>
            </p:nvSpPr>
            <p:spPr>
              <a:xfrm>
                <a:off x="1718589" y="2186768"/>
                <a:ext cx="1584176" cy="485944"/>
              </a:xfrm>
              <a:prstGeom prst="rect">
                <a:avLst/>
              </a:prstGeom>
            </p:spPr>
            <p:txBody>
              <a:bodyPr wrap="square">
                <a:spAutoFit/>
              </a:bodyPr>
              <a:lstStyle/>
              <a:p>
                <a:r>
                  <a:rPr lang="en-GB" sz="1000" dirty="0">
                    <a:solidFill>
                      <a:srgbClr val="000000">
                        <a:lumMod val="85000"/>
                        <a:lumOff val="15000"/>
                      </a:srgbClr>
                    </a:solidFill>
                    <a:latin typeface="Segoe UI" panose="020B0502040204020203" pitchFamily="34" charset="0"/>
                    <a:cs typeface="Segoe UI" panose="020B0502040204020203" pitchFamily="34" charset="0"/>
                  </a:rPr>
                  <a:t>Y Mandates</a:t>
                </a:r>
              </a:p>
              <a:p>
                <a:r>
                  <a:rPr lang="en-GB" sz="1000" b="1" dirty="0">
                    <a:solidFill>
                      <a:srgbClr val="000000">
                        <a:lumMod val="85000"/>
                        <a:lumOff val="15000"/>
                      </a:srgbClr>
                    </a:solidFill>
                    <a:latin typeface="Segoe UI" panose="020B0502040204020203" pitchFamily="34" charset="0"/>
                    <a:cs typeface="Segoe UI" panose="020B0502040204020203" pitchFamily="34" charset="0"/>
                  </a:rPr>
                  <a:t>disinvested </a:t>
                </a:r>
                <a:r>
                  <a:rPr lang="en-GB" sz="1000" dirty="0">
                    <a:solidFill>
                      <a:srgbClr val="000000">
                        <a:lumMod val="85000"/>
                        <a:lumOff val="15000"/>
                      </a:srgbClr>
                    </a:solidFill>
                    <a:latin typeface="Segoe UI" panose="020B0502040204020203" pitchFamily="34" charset="0"/>
                    <a:cs typeface="Segoe UI" panose="020B0502040204020203" pitchFamily="34" charset="0"/>
                  </a:rPr>
                  <a:t> &gt;50%</a:t>
                </a:r>
                <a:endParaRPr lang="en-US" sz="1000" dirty="0">
                  <a:solidFill>
                    <a:srgbClr val="000000">
                      <a:lumMod val="85000"/>
                      <a:lumOff val="15000"/>
                    </a:srgbClr>
                  </a:solidFill>
                  <a:latin typeface="Segoe UI" panose="020B0502040204020203" pitchFamily="34" charset="0"/>
                  <a:cs typeface="Segoe UI" panose="020B0502040204020203" pitchFamily="34" charset="0"/>
                </a:endParaRPr>
              </a:p>
            </p:txBody>
          </p:sp>
          <p:cxnSp>
            <p:nvCxnSpPr>
              <p:cNvPr id="64" name="Straight Connector 63">
                <a:extLst>
                  <a:ext uri="{FF2B5EF4-FFF2-40B4-BE49-F238E27FC236}">
                    <a16:creationId xmlns:a16="http://schemas.microsoft.com/office/drawing/2014/main" id="{DE2FA28A-9A67-4784-A71D-2E6EC43FE563}"/>
                  </a:ext>
                </a:extLst>
              </p:cNvPr>
              <p:cNvCxnSpPr/>
              <p:nvPr/>
            </p:nvCxnSpPr>
            <p:spPr>
              <a:xfrm>
                <a:off x="3230757" y="2183863"/>
                <a:ext cx="0" cy="568399"/>
              </a:xfrm>
              <a:prstGeom prst="line">
                <a:avLst/>
              </a:prstGeom>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6D4600E3-D138-4FA1-8CB2-EF0BE3046F24}"/>
                  </a:ext>
                </a:extLst>
              </p:cNvPr>
              <p:cNvSpPr/>
              <p:nvPr/>
            </p:nvSpPr>
            <p:spPr>
              <a:xfrm>
                <a:off x="3268645" y="2178020"/>
                <a:ext cx="1724424" cy="504633"/>
              </a:xfrm>
              <a:prstGeom prst="rect">
                <a:avLst/>
              </a:prstGeom>
            </p:spPr>
            <p:txBody>
              <a:bodyPr wrap="square">
                <a:spAutoFit/>
              </a:bodyPr>
              <a:lstStyle/>
              <a:p>
                <a:r>
                  <a:rPr lang="en-GB" sz="1000" b="1" dirty="0">
                    <a:solidFill>
                      <a:srgbClr val="000000">
                        <a:lumMod val="85000"/>
                        <a:lumOff val="15000"/>
                      </a:srgbClr>
                    </a:solidFill>
                    <a:latin typeface="Segoe UI" panose="020B0502040204020203" pitchFamily="34" charset="0"/>
                    <a:cs typeface="Segoe UI" panose="020B0502040204020203" pitchFamily="34" charset="0"/>
                  </a:rPr>
                  <a:t>Z</a:t>
                </a:r>
                <a:r>
                  <a:rPr lang="en-GB" sz="1000" dirty="0">
                    <a:solidFill>
                      <a:srgbClr val="000000">
                        <a:lumMod val="85000"/>
                        <a:lumOff val="15000"/>
                      </a:srgbClr>
                    </a:solidFill>
                    <a:latin typeface="Segoe UI" panose="020B0502040204020203" pitchFamily="34" charset="0"/>
                    <a:cs typeface="Segoe UI" panose="020B0502040204020203" pitchFamily="34" charset="0"/>
                  </a:rPr>
                  <a:t> mandates -‘</a:t>
                </a:r>
                <a:r>
                  <a:rPr lang="en-GB" sz="1000" b="1" dirty="0">
                    <a:solidFill>
                      <a:srgbClr val="000000">
                        <a:lumMod val="85000"/>
                        <a:lumOff val="15000"/>
                      </a:srgbClr>
                    </a:solidFill>
                    <a:latin typeface="Segoe UI" panose="020B0502040204020203" pitchFamily="34" charset="0"/>
                    <a:cs typeface="Segoe UI" panose="020B0502040204020203" pitchFamily="34" charset="0"/>
                  </a:rPr>
                  <a:t>High’</a:t>
                </a:r>
                <a:r>
                  <a:rPr lang="en-GB" sz="1000" dirty="0">
                    <a:solidFill>
                      <a:srgbClr val="000000">
                        <a:lumMod val="85000"/>
                        <a:lumOff val="15000"/>
                      </a:srgbClr>
                    </a:solidFill>
                    <a:latin typeface="Segoe UI" panose="020B0502040204020203" pitchFamily="34" charset="0"/>
                    <a:cs typeface="Segoe UI" panose="020B0502040204020203" pitchFamily="34" charset="0"/>
                  </a:rPr>
                  <a:t> </a:t>
                </a:r>
                <a:r>
                  <a:rPr lang="en-GB" sz="1000" b="1" dirty="0">
                    <a:solidFill>
                      <a:srgbClr val="000000">
                        <a:lumMod val="85000"/>
                        <a:lumOff val="15000"/>
                      </a:srgbClr>
                    </a:solidFill>
                    <a:latin typeface="Segoe UI" panose="020B0502040204020203" pitchFamily="34" charset="0"/>
                    <a:cs typeface="Segoe UI" panose="020B0502040204020203" pitchFamily="34" charset="0"/>
                  </a:rPr>
                  <a:t>risk </a:t>
                </a:r>
                <a:r>
                  <a:rPr lang="en-GB" sz="1000" dirty="0">
                    <a:solidFill>
                      <a:srgbClr val="000000">
                        <a:lumMod val="85000"/>
                        <a:lumOff val="15000"/>
                      </a:srgbClr>
                    </a:solidFill>
                    <a:latin typeface="Segoe UI" panose="020B0502040204020203" pitchFamily="34" charset="0"/>
                    <a:cs typeface="Segoe UI" panose="020B0502040204020203" pitchFamily="34" charset="0"/>
                  </a:rPr>
                  <a:t>by current system</a:t>
                </a:r>
                <a:endParaRPr lang="en-US" sz="1000" dirty="0">
                  <a:solidFill>
                    <a:srgbClr val="000000">
                      <a:lumMod val="85000"/>
                      <a:lumOff val="15000"/>
                    </a:srgbClr>
                  </a:solidFill>
                  <a:latin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DA23A797-52FA-46E7-966B-D590CD3FA825}"/>
                  </a:ext>
                </a:extLst>
              </p:cNvPr>
              <p:cNvSpPr/>
              <p:nvPr/>
            </p:nvSpPr>
            <p:spPr>
              <a:xfrm>
                <a:off x="638469" y="2780927"/>
                <a:ext cx="3672408" cy="345767"/>
              </a:xfrm>
              <a:prstGeom prst="rect">
                <a:avLst/>
              </a:prstGeom>
            </p:spPr>
            <p:txBody>
              <a:bodyPr wrap="square">
                <a:spAutoFit/>
              </a:bodyPr>
              <a:lstStyle/>
              <a:p>
                <a:pPr>
                  <a:lnSpc>
                    <a:spcPct val="125000"/>
                  </a:lnSpc>
                </a:pPr>
                <a:r>
                  <a:rPr lang="en-GB" sz="1000" b="1" dirty="0">
                    <a:solidFill>
                      <a:srgbClr val="000000">
                        <a:lumMod val="85000"/>
                        <a:lumOff val="15000"/>
                      </a:srgbClr>
                    </a:solidFill>
                    <a:latin typeface="Segoe UI" panose="020B0502040204020203" pitchFamily="34" charset="0"/>
                    <a:cs typeface="Segoe UI" panose="020B0502040204020203" pitchFamily="34" charset="0"/>
                  </a:rPr>
                  <a:t>Analyse the possible triggers for disinvestment</a:t>
                </a:r>
              </a:p>
            </p:txBody>
          </p:sp>
          <p:sp>
            <p:nvSpPr>
              <p:cNvPr id="67" name="Rectangle 66">
                <a:extLst>
                  <a:ext uri="{FF2B5EF4-FFF2-40B4-BE49-F238E27FC236}">
                    <a16:creationId xmlns:a16="http://schemas.microsoft.com/office/drawing/2014/main" id="{AE6F8DE9-9D05-498C-B6A6-90FD1E14DB12}"/>
                  </a:ext>
                </a:extLst>
              </p:cNvPr>
              <p:cNvSpPr/>
              <p:nvPr/>
            </p:nvSpPr>
            <p:spPr>
              <a:xfrm>
                <a:off x="710752" y="3072148"/>
                <a:ext cx="3655741" cy="742934"/>
              </a:xfrm>
              <a:prstGeom prst="rect">
                <a:avLst/>
              </a:prstGeom>
            </p:spPr>
            <p:txBody>
              <a:bodyPr wrap="square">
                <a:spAutoFit/>
              </a:bodyPr>
              <a:lstStyle/>
              <a:p>
                <a:pPr>
                  <a:lnSpc>
                    <a:spcPct val="125000"/>
                  </a:lnSpc>
                </a:pPr>
                <a:r>
                  <a:rPr lang="en-GB" sz="900" dirty="0">
                    <a:solidFill>
                      <a:srgbClr val="000000">
                        <a:lumMod val="85000"/>
                        <a:lumOff val="15000"/>
                      </a:srgbClr>
                    </a:solidFill>
                    <a:latin typeface="Segoe UI" panose="020B0502040204020203" pitchFamily="34" charset="0"/>
                    <a:cs typeface="Segoe UI" panose="020B0502040204020203" pitchFamily="34" charset="0"/>
                  </a:rPr>
                  <a:t>Interaction metrics - Campaign, Meetings and Cases Transaction metrics - Gross sales and redemptions Fund Performance and Consultant ratings</a:t>
                </a:r>
              </a:p>
            </p:txBody>
          </p:sp>
          <p:sp>
            <p:nvSpPr>
              <p:cNvPr id="68" name="Rectangle 67">
                <a:extLst>
                  <a:ext uri="{FF2B5EF4-FFF2-40B4-BE49-F238E27FC236}">
                    <a16:creationId xmlns:a16="http://schemas.microsoft.com/office/drawing/2014/main" id="{E61D3E81-5569-438E-B612-FC36C9618177}"/>
                  </a:ext>
                </a:extLst>
              </p:cNvPr>
              <p:cNvSpPr/>
              <p:nvPr/>
            </p:nvSpPr>
            <p:spPr>
              <a:xfrm>
                <a:off x="637664" y="3861323"/>
                <a:ext cx="3168352" cy="345767"/>
              </a:xfrm>
              <a:prstGeom prst="rect">
                <a:avLst/>
              </a:prstGeom>
            </p:spPr>
            <p:txBody>
              <a:bodyPr wrap="square">
                <a:spAutoFit/>
              </a:bodyPr>
              <a:lstStyle/>
              <a:p>
                <a:pPr>
                  <a:lnSpc>
                    <a:spcPct val="125000"/>
                  </a:lnSpc>
                </a:pPr>
                <a:r>
                  <a:rPr lang="en-GB" sz="1000" b="1" dirty="0">
                    <a:solidFill>
                      <a:srgbClr val="000000">
                        <a:lumMod val="85000"/>
                        <a:lumOff val="15000"/>
                      </a:srgbClr>
                    </a:solidFill>
                    <a:latin typeface="Segoe UI" panose="020B0502040204020203" pitchFamily="34" charset="0"/>
                    <a:cs typeface="Segoe UI" panose="020B0502040204020203" pitchFamily="34" charset="0"/>
                  </a:rPr>
                  <a:t>Predict the probability of disinvestment </a:t>
                </a:r>
              </a:p>
            </p:txBody>
          </p:sp>
          <p:sp>
            <p:nvSpPr>
              <p:cNvPr id="69" name="Rectangle 68">
                <a:extLst>
                  <a:ext uri="{FF2B5EF4-FFF2-40B4-BE49-F238E27FC236}">
                    <a16:creationId xmlns:a16="http://schemas.microsoft.com/office/drawing/2014/main" id="{4048B601-815C-43A0-B364-4E213AC9D6BF}"/>
                  </a:ext>
                </a:extLst>
              </p:cNvPr>
              <p:cNvSpPr/>
              <p:nvPr/>
            </p:nvSpPr>
            <p:spPr>
              <a:xfrm>
                <a:off x="931926" y="4204383"/>
                <a:ext cx="2088232" cy="322639"/>
              </a:xfrm>
              <a:prstGeom prst="rect">
                <a:avLst/>
              </a:prstGeom>
            </p:spPr>
            <p:txBody>
              <a:bodyPr wrap="square">
                <a:spAutoFit/>
              </a:bodyPr>
              <a:lstStyle/>
              <a:p>
                <a:pPr>
                  <a:lnSpc>
                    <a:spcPct val="125000"/>
                  </a:lnSpc>
                </a:pPr>
                <a:r>
                  <a:rPr lang="en-GB" sz="900" dirty="0">
                    <a:solidFill>
                      <a:srgbClr val="000000">
                        <a:lumMod val="85000"/>
                        <a:lumOff val="15000"/>
                      </a:srgbClr>
                    </a:solidFill>
                    <a:latin typeface="Segoe UI" panose="020B0502040204020203" pitchFamily="34" charset="0"/>
                    <a:cs typeface="Segoe UI" panose="020B0502040204020203" pitchFamily="34" charset="0"/>
                  </a:rPr>
                  <a:t>Disinvestment (Yes/No)</a:t>
                </a:r>
              </a:p>
            </p:txBody>
          </p:sp>
          <p:sp>
            <p:nvSpPr>
              <p:cNvPr id="70" name="Rectangle 69">
                <a:extLst>
                  <a:ext uri="{FF2B5EF4-FFF2-40B4-BE49-F238E27FC236}">
                    <a16:creationId xmlns:a16="http://schemas.microsoft.com/office/drawing/2014/main" id="{2FC84FDD-753A-4911-9BA7-F2C02AEDC905}"/>
                  </a:ext>
                </a:extLst>
              </p:cNvPr>
              <p:cNvSpPr/>
              <p:nvPr/>
            </p:nvSpPr>
            <p:spPr>
              <a:xfrm>
                <a:off x="2661128" y="4115627"/>
                <a:ext cx="1757355" cy="485944"/>
              </a:xfrm>
              <a:prstGeom prst="rect">
                <a:avLst/>
              </a:prstGeom>
            </p:spPr>
            <p:txBody>
              <a:bodyPr wrap="square">
                <a:spAutoFit/>
              </a:bodyPr>
              <a:lstStyle/>
              <a:p>
                <a:pPr algn="ctr"/>
                <a:r>
                  <a:rPr lang="en-US" sz="1000" i="1" dirty="0">
                    <a:solidFill>
                      <a:srgbClr val="000000">
                        <a:lumMod val="85000"/>
                        <a:lumOff val="15000"/>
                      </a:srgbClr>
                    </a:solidFill>
                    <a:latin typeface="Segoe UI" panose="020B0502040204020203" pitchFamily="34" charset="0"/>
                    <a:cs typeface="Segoe UI" panose="020B0502040204020203" pitchFamily="34" charset="0"/>
                  </a:rPr>
                  <a:t>Logistic Regression / Random Forest / GBM </a:t>
                </a:r>
              </a:p>
            </p:txBody>
          </p:sp>
          <p:sp>
            <p:nvSpPr>
              <p:cNvPr id="71" name="Right Arrow 39">
                <a:extLst>
                  <a:ext uri="{FF2B5EF4-FFF2-40B4-BE49-F238E27FC236}">
                    <a16:creationId xmlns:a16="http://schemas.microsoft.com/office/drawing/2014/main" id="{F523619D-3359-49A2-8B05-3CAB25FE871A}"/>
                  </a:ext>
                </a:extLst>
              </p:cNvPr>
              <p:cNvSpPr/>
              <p:nvPr/>
            </p:nvSpPr>
            <p:spPr>
              <a:xfrm>
                <a:off x="2521372" y="4240300"/>
                <a:ext cx="216024" cy="216024"/>
              </a:xfrm>
              <a:prstGeom prst="rightArrow">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solidFill>
                    <a:srgbClr val="000000">
                      <a:lumMod val="85000"/>
                      <a:lumOff val="15000"/>
                    </a:srgbClr>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72DB657-3BB7-4518-99EC-89A89DD5C41E}"/>
                  </a:ext>
                </a:extLst>
              </p:cNvPr>
              <p:cNvSpPr/>
              <p:nvPr/>
            </p:nvSpPr>
            <p:spPr>
              <a:xfrm>
                <a:off x="721605" y="4713104"/>
                <a:ext cx="2592288" cy="345767"/>
              </a:xfrm>
              <a:prstGeom prst="rect">
                <a:avLst/>
              </a:prstGeom>
            </p:spPr>
            <p:txBody>
              <a:bodyPr wrap="square">
                <a:spAutoFit/>
              </a:bodyPr>
              <a:lstStyle/>
              <a:p>
                <a:pPr>
                  <a:lnSpc>
                    <a:spcPct val="125000"/>
                  </a:lnSpc>
                </a:pPr>
                <a:r>
                  <a:rPr lang="en-GB" sz="1000" b="1" dirty="0">
                    <a:solidFill>
                      <a:srgbClr val="000000">
                        <a:lumMod val="85000"/>
                        <a:lumOff val="15000"/>
                      </a:srgbClr>
                    </a:solidFill>
                    <a:latin typeface="Segoe UI" panose="020B0502040204020203" pitchFamily="34" charset="0"/>
                    <a:cs typeface="Segoe UI" panose="020B0502040204020203" pitchFamily="34" charset="0"/>
                  </a:rPr>
                  <a:t>Validate with current risk ratings</a:t>
                </a:r>
              </a:p>
            </p:txBody>
          </p:sp>
        </p:grpSp>
        <p:sp>
          <p:nvSpPr>
            <p:cNvPr id="56" name="Rectangle 55">
              <a:extLst>
                <a:ext uri="{FF2B5EF4-FFF2-40B4-BE49-F238E27FC236}">
                  <a16:creationId xmlns:a16="http://schemas.microsoft.com/office/drawing/2014/main" id="{48D41DE5-81DF-444B-B342-C6307224C27E}"/>
                </a:ext>
              </a:extLst>
            </p:cNvPr>
            <p:cNvSpPr/>
            <p:nvPr/>
          </p:nvSpPr>
          <p:spPr>
            <a:xfrm>
              <a:off x="2351135" y="4442164"/>
              <a:ext cx="3163915" cy="784830"/>
            </a:xfrm>
            <a:prstGeom prst="rect">
              <a:avLst/>
            </a:prstGeom>
          </p:spPr>
          <p:txBody>
            <a:bodyPr wrap="square">
              <a:spAutoFit/>
            </a:bodyPr>
            <a:lstStyle/>
            <a:p>
              <a:pPr indent="-171450">
                <a:lnSpc>
                  <a:spcPct val="150000"/>
                </a:lnSpc>
                <a:buFont typeface="Arial" panose="020B0604020202020204" pitchFamily="34" charset="0"/>
                <a:buChar char="•"/>
              </a:pPr>
              <a:r>
                <a:rPr lang="en-GB" sz="900" dirty="0">
                  <a:solidFill>
                    <a:srgbClr val="000000">
                      <a:lumMod val="85000"/>
                      <a:lumOff val="15000"/>
                    </a:srgbClr>
                  </a:solidFill>
                  <a:latin typeface="Segoe UI" panose="020B0502040204020203" pitchFamily="34" charset="0"/>
                  <a:cs typeface="Segoe UI" panose="020B0502040204020203" pitchFamily="34" charset="0"/>
                </a:rPr>
                <a:t>30% of 2351 mandates  - </a:t>
              </a:r>
              <a:r>
                <a:rPr lang="en-US" sz="900" dirty="0">
                  <a:solidFill>
                    <a:srgbClr val="000000">
                      <a:lumMod val="85000"/>
                      <a:lumOff val="15000"/>
                    </a:srgbClr>
                  </a:solidFill>
                  <a:latin typeface="Segoe UI" panose="020B0502040204020203" pitchFamily="34" charset="0"/>
                  <a:cs typeface="Segoe UI" panose="020B0502040204020203" pitchFamily="34" charset="0"/>
                </a:rPr>
                <a:t>used to test the model</a:t>
              </a:r>
            </a:p>
            <a:p>
              <a:pPr indent="-171450">
                <a:lnSpc>
                  <a:spcPct val="150000"/>
                </a:lnSpc>
                <a:buFont typeface="Arial" panose="020B0604020202020204" pitchFamily="34" charset="0"/>
                <a:buChar char="•"/>
              </a:pPr>
              <a:r>
                <a:rPr lang="en-US" sz="900" dirty="0">
                  <a:solidFill>
                    <a:srgbClr val="000000">
                      <a:lumMod val="85000"/>
                      <a:lumOff val="15000"/>
                    </a:srgbClr>
                  </a:solidFill>
                  <a:latin typeface="Segoe UI" panose="020B0502040204020203" pitchFamily="34" charset="0"/>
                  <a:cs typeface="Segoe UI" panose="020B0502040204020203" pitchFamily="34" charset="0"/>
                </a:rPr>
                <a:t>Model identified </a:t>
              </a:r>
              <a:r>
                <a:rPr lang="en-US" sz="1200" dirty="0">
                  <a:solidFill>
                    <a:srgbClr val="000000"/>
                  </a:solidFill>
                </a:rPr>
                <a:t>£</a:t>
              </a:r>
              <a:r>
                <a:rPr lang="en-US" sz="900" dirty="0">
                  <a:solidFill>
                    <a:srgbClr val="000000">
                      <a:lumMod val="85000"/>
                      <a:lumOff val="15000"/>
                    </a:srgbClr>
                  </a:solidFill>
                  <a:latin typeface="Segoe UI" panose="020B0502040204020203" pitchFamily="34" charset="0"/>
                  <a:cs typeface="Segoe UI" panose="020B0502040204020203" pitchFamily="34" charset="0"/>
                </a:rPr>
                <a:t>444 Mn out of </a:t>
              </a:r>
              <a:r>
                <a:rPr lang="en-US" sz="1200" dirty="0">
                  <a:solidFill>
                    <a:srgbClr val="000000"/>
                  </a:solidFill>
                </a:rPr>
                <a:t>£</a:t>
              </a:r>
              <a:r>
                <a:rPr lang="en-US" sz="900" dirty="0">
                  <a:solidFill>
                    <a:srgbClr val="000000">
                      <a:lumMod val="85000"/>
                      <a:lumOff val="15000"/>
                    </a:srgbClr>
                  </a:solidFill>
                  <a:latin typeface="Segoe UI" panose="020B0502040204020203" pitchFamily="34" charset="0"/>
                  <a:cs typeface="Segoe UI" panose="020B0502040204020203" pitchFamily="34" charset="0"/>
                </a:rPr>
                <a:t>684 Mn     </a:t>
              </a:r>
            </a:p>
            <a:p>
              <a:pPr>
                <a:lnSpc>
                  <a:spcPct val="150000"/>
                </a:lnSpc>
              </a:pPr>
              <a:r>
                <a:rPr lang="en-US" sz="900" dirty="0">
                  <a:solidFill>
                    <a:srgbClr val="000000">
                      <a:lumMod val="85000"/>
                      <a:lumOff val="15000"/>
                    </a:srgbClr>
                  </a:solidFill>
                  <a:latin typeface="Segoe UI" panose="020B0502040204020203" pitchFamily="34" charset="0"/>
                  <a:cs typeface="Segoe UI" panose="020B0502040204020203" pitchFamily="34" charset="0"/>
                </a:rPr>
                <a:t>      redemptions i.e. 40% more than current process.</a:t>
              </a:r>
            </a:p>
          </p:txBody>
        </p:sp>
      </p:grpSp>
      <p:sp>
        <p:nvSpPr>
          <p:cNvPr id="2" name="Rectangle 1">
            <a:extLst>
              <a:ext uri="{FF2B5EF4-FFF2-40B4-BE49-F238E27FC236}">
                <a16:creationId xmlns:a16="http://schemas.microsoft.com/office/drawing/2014/main" id="{4101CDC1-4D78-493F-9D71-011C82B799E9}"/>
              </a:ext>
            </a:extLst>
          </p:cNvPr>
          <p:cNvSpPr/>
          <p:nvPr/>
        </p:nvSpPr>
        <p:spPr>
          <a:xfrm>
            <a:off x="402011" y="804784"/>
            <a:ext cx="5229248" cy="592150"/>
          </a:xfrm>
          <a:prstGeom prst="rect">
            <a:avLst/>
          </a:prstGeom>
        </p:spPr>
        <p:txBody>
          <a:bodyPr wrap="square">
            <a:spAutoFit/>
          </a:bodyPr>
          <a:lstStyle/>
          <a:p>
            <a:pPr lvl="0" algn="just">
              <a:lnSpc>
                <a:spcPct val="120000"/>
              </a:lnSpc>
              <a:defRPr/>
            </a:pPr>
            <a:r>
              <a:rPr lang="en-IN" sz="1400" b="1" dirty="0">
                <a:solidFill>
                  <a:prstClr val="black"/>
                </a:solidFill>
                <a:ea typeface="Verdana" panose="020B0604030504040204" pitchFamily="34" charset="0"/>
                <a:cs typeface="Verdana" panose="020B0604030504040204" pitchFamily="34" charset="0"/>
              </a:rPr>
              <a:t>Challenge: </a:t>
            </a:r>
            <a:r>
              <a:rPr lang="en-IN" sz="1400" dirty="0">
                <a:solidFill>
                  <a:prstClr val="black"/>
                </a:solidFill>
                <a:ea typeface="Verdana" panose="020B0604030504040204" pitchFamily="34" charset="0"/>
                <a:cs typeface="Verdana" panose="020B0604030504040204" pitchFamily="34" charset="0"/>
              </a:rPr>
              <a:t>Accuracy of the </a:t>
            </a:r>
            <a:r>
              <a:rPr lang="en-IN" sz="1400" b="1" dirty="0">
                <a:solidFill>
                  <a:prstClr val="black"/>
                </a:solidFill>
                <a:ea typeface="Verdana" panose="020B0604030504040204" pitchFamily="34" charset="0"/>
                <a:cs typeface="Verdana" panose="020B0604030504040204" pitchFamily="34" charset="0"/>
              </a:rPr>
              <a:t>current</a:t>
            </a:r>
            <a:r>
              <a:rPr lang="en-IN" sz="1400" dirty="0">
                <a:solidFill>
                  <a:prstClr val="black"/>
                </a:solidFill>
                <a:ea typeface="Verdana" panose="020B0604030504040204" pitchFamily="34" charset="0"/>
                <a:cs typeface="Verdana" panose="020B0604030504040204" pitchFamily="34" charset="0"/>
              </a:rPr>
              <a:t> </a:t>
            </a:r>
            <a:r>
              <a:rPr lang="en-IN" sz="1400" b="1" dirty="0">
                <a:solidFill>
                  <a:prstClr val="black"/>
                </a:solidFill>
                <a:ea typeface="Verdana" panose="020B0604030504040204" pitchFamily="34" charset="0"/>
                <a:cs typeface="Verdana" panose="020B0604030504040204" pitchFamily="34" charset="0"/>
              </a:rPr>
              <a:t>risk rating system </a:t>
            </a:r>
            <a:r>
              <a:rPr lang="en-IN" sz="1400" dirty="0">
                <a:solidFill>
                  <a:prstClr val="black"/>
                </a:solidFill>
                <a:ea typeface="Verdana" panose="020B0604030504040204" pitchFamily="34" charset="0"/>
                <a:cs typeface="Verdana" panose="020B0604030504040204" pitchFamily="34" charset="0"/>
              </a:rPr>
              <a:t>to predict disinvestments in institutional clients was </a:t>
            </a:r>
            <a:r>
              <a:rPr lang="en-IN" sz="1400" b="1" dirty="0">
                <a:solidFill>
                  <a:prstClr val="black"/>
                </a:solidFill>
                <a:ea typeface="Verdana" panose="020B0604030504040204" pitchFamily="34" charset="0"/>
                <a:cs typeface="Verdana" panose="020B0604030504040204" pitchFamily="34" charset="0"/>
              </a:rPr>
              <a:t>only 20% accurate</a:t>
            </a:r>
            <a:r>
              <a:rPr lang="en-IN" sz="1400" dirty="0">
                <a:solidFill>
                  <a:prstClr val="black"/>
                </a:solidFill>
                <a:ea typeface="Verdana" panose="020B0604030504040204" pitchFamily="34" charset="0"/>
                <a:cs typeface="Verdana" panose="020B0604030504040204" pitchFamily="34" charset="0"/>
              </a:rPr>
              <a:t>. </a:t>
            </a:r>
            <a:endParaRPr lang="en-US" sz="1400" dirty="0">
              <a:solidFill>
                <a:prstClr val="black"/>
              </a:solidFill>
              <a:ea typeface="Verdana" panose="020B0604030504040204" pitchFamily="34" charset="0"/>
              <a:cs typeface="Verdana" panose="020B0604030504040204" pitchFamily="34" charset="0"/>
            </a:endParaRPr>
          </a:p>
        </p:txBody>
      </p:sp>
      <p:sp>
        <p:nvSpPr>
          <p:cNvPr id="107" name="Rectangle 106">
            <a:extLst>
              <a:ext uri="{FF2B5EF4-FFF2-40B4-BE49-F238E27FC236}">
                <a16:creationId xmlns:a16="http://schemas.microsoft.com/office/drawing/2014/main" id="{FF3BA854-27A1-42FD-827B-8472CD9A42C9}"/>
              </a:ext>
            </a:extLst>
          </p:cNvPr>
          <p:cNvSpPr/>
          <p:nvPr/>
        </p:nvSpPr>
        <p:spPr>
          <a:xfrm>
            <a:off x="402010" y="1486075"/>
            <a:ext cx="5343627" cy="110921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Solution: </a:t>
            </a:r>
            <a:r>
              <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Built a </a:t>
            </a:r>
            <a:r>
              <a:rPr kumimoji="0" lang="en-US" sz="14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classification model to predict disinvestments </a:t>
            </a:r>
            <a:r>
              <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by combining data related to </a:t>
            </a:r>
            <a:r>
              <a:rPr lang="en-US" sz="1400" b="1" dirty="0">
                <a:solidFill>
                  <a:prstClr val="black"/>
                </a:solidFill>
                <a:latin typeface="Calibri" panose="020F0502020204030204"/>
                <a:ea typeface="Verdana" panose="020B0604030504040204" pitchFamily="34" charset="0"/>
                <a:cs typeface="Verdana" panose="020B0604030504040204" pitchFamily="34" charset="0"/>
              </a:rPr>
              <a:t>I</a:t>
            </a:r>
            <a:r>
              <a:rPr kumimoji="0" lang="en-US" sz="14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nvestor’s interactions, Transactions, Consultant ratings and  Product performance</a:t>
            </a:r>
            <a:r>
              <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a:t>
            </a:r>
            <a:r>
              <a:rPr lang="en-US" sz="1400" dirty="0">
                <a:solidFill>
                  <a:prstClr val="black"/>
                </a:solidFill>
                <a:latin typeface="Calibri" panose="020F0502020204030204"/>
                <a:ea typeface="Verdana" panose="020B0604030504040204" pitchFamily="34" charset="0"/>
                <a:cs typeface="Verdana" panose="020B0604030504040204" pitchFamily="34" charset="0"/>
              </a:rPr>
              <a:t>Mitigate the churn risk by acting upon the actionable variables.</a:t>
            </a: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6B03F512-C043-46FE-95B6-8650B1994580}"/>
              </a:ext>
            </a:extLst>
          </p:cNvPr>
          <p:cNvSpPr/>
          <p:nvPr/>
        </p:nvSpPr>
        <p:spPr>
          <a:xfrm>
            <a:off x="365391" y="2724430"/>
            <a:ext cx="5380246" cy="850682"/>
          </a:xfrm>
          <a:prstGeom prst="rect">
            <a:avLst/>
          </a:prstGeom>
        </p:spPr>
        <p:txBody>
          <a:bodyPr wrap="square">
            <a:spAutoFit/>
          </a:bodyPr>
          <a:lstStyle/>
          <a:p>
            <a:pPr lvl="0" algn="just">
              <a:lnSpc>
                <a:spcPct val="120000"/>
              </a:lnSpc>
              <a:defRPr/>
            </a:pPr>
            <a:r>
              <a:rPr lang="en-US" sz="1400" b="1" dirty="0">
                <a:solidFill>
                  <a:prstClr val="black"/>
                </a:solidFill>
                <a:ea typeface="Verdana" panose="020B0604030504040204" pitchFamily="34" charset="0"/>
                <a:cs typeface="Verdana" panose="020B0604030504040204" pitchFamily="34" charset="0"/>
              </a:rPr>
              <a:t>Impact: </a:t>
            </a:r>
            <a:r>
              <a:rPr lang="en-US" sz="1400" dirty="0">
                <a:solidFill>
                  <a:prstClr val="black"/>
                </a:solidFill>
                <a:ea typeface="Verdana" panose="020B0604030504040204" pitchFamily="34" charset="0"/>
                <a:cs typeface="Verdana" panose="020B0604030504040204" pitchFamily="34" charset="0"/>
              </a:rPr>
              <a:t>Institutional Clients - Accurate</a:t>
            </a:r>
            <a:r>
              <a:rPr lang="en-US" sz="1400" b="1" dirty="0">
                <a:solidFill>
                  <a:prstClr val="black"/>
                </a:solidFill>
                <a:ea typeface="Verdana" panose="020B0604030504040204" pitchFamily="34" charset="0"/>
                <a:cs typeface="Verdana" panose="020B0604030504040204" pitchFamily="34" charset="0"/>
              </a:rPr>
              <a:t> predictions of disinvestments in 65% of the cases </a:t>
            </a:r>
            <a:r>
              <a:rPr lang="en-US" sz="1400" dirty="0">
                <a:solidFill>
                  <a:prstClr val="black"/>
                </a:solidFill>
                <a:ea typeface="Verdana" panose="020B0604030504040204" pitchFamily="34" charset="0"/>
                <a:cs typeface="Verdana" panose="020B0604030504040204" pitchFamily="34" charset="0"/>
              </a:rPr>
              <a:t>leading to retention of mandates worth </a:t>
            </a:r>
            <a:r>
              <a:rPr lang="en-US" sz="1400" b="1" dirty="0">
                <a:solidFill>
                  <a:prstClr val="black"/>
                </a:solidFill>
                <a:ea typeface="Verdana" panose="020B0604030504040204" pitchFamily="34" charset="0"/>
                <a:cs typeface="Verdana" panose="020B0604030504040204" pitchFamily="34" charset="0"/>
              </a:rPr>
              <a:t>444 Million </a:t>
            </a:r>
            <a:r>
              <a:rPr lang="en-US" sz="1400" dirty="0">
                <a:solidFill>
                  <a:prstClr val="black"/>
                </a:solidFill>
                <a:ea typeface="Verdana" panose="020B0604030504040204" pitchFamily="34" charset="0"/>
                <a:cs typeface="Verdana" panose="020B0604030504040204" pitchFamily="34" charset="0"/>
              </a:rPr>
              <a:t>Pounds. Early risk prediction provided enough time for risk mitigation. </a:t>
            </a:r>
          </a:p>
        </p:txBody>
      </p:sp>
      <p:cxnSp>
        <p:nvCxnSpPr>
          <p:cNvPr id="7" name="Straight Connector 6">
            <a:extLst>
              <a:ext uri="{FF2B5EF4-FFF2-40B4-BE49-F238E27FC236}">
                <a16:creationId xmlns:a16="http://schemas.microsoft.com/office/drawing/2014/main" id="{BD9871AF-D77C-4296-B4E4-8C914A190AC4}"/>
              </a:ext>
            </a:extLst>
          </p:cNvPr>
          <p:cNvCxnSpPr/>
          <p:nvPr/>
        </p:nvCxnSpPr>
        <p:spPr>
          <a:xfrm>
            <a:off x="487680" y="1396934"/>
            <a:ext cx="51435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C506C7C-97C2-4DF1-90B8-1303D35888BE}"/>
              </a:ext>
            </a:extLst>
          </p:cNvPr>
          <p:cNvCxnSpPr/>
          <p:nvPr/>
        </p:nvCxnSpPr>
        <p:spPr>
          <a:xfrm>
            <a:off x="487680" y="2605449"/>
            <a:ext cx="51435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FDDDF0D-5342-4647-90DC-C2D3B88B515A}"/>
              </a:ext>
            </a:extLst>
          </p:cNvPr>
          <p:cNvCxnSpPr/>
          <p:nvPr/>
        </p:nvCxnSpPr>
        <p:spPr>
          <a:xfrm>
            <a:off x="487680" y="3722878"/>
            <a:ext cx="51435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0" name="Rectangle: Rounded Corners 96">
            <a:extLst>
              <a:ext uri="{FF2B5EF4-FFF2-40B4-BE49-F238E27FC236}">
                <a16:creationId xmlns:a16="http://schemas.microsoft.com/office/drawing/2014/main" id="{3BA3DA9A-0D89-4C8A-B3DC-1A0CEE0D90E3}"/>
              </a:ext>
            </a:extLst>
          </p:cNvPr>
          <p:cNvSpPr/>
          <p:nvPr/>
        </p:nvSpPr>
        <p:spPr>
          <a:xfrm>
            <a:off x="736670" y="4249935"/>
            <a:ext cx="4571651" cy="419326"/>
          </a:xfrm>
          <a:prstGeom prst="roundRect">
            <a:avLst>
              <a:gd name="adj" fmla="val 1050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2B629D47-3CF5-4F78-BE0D-1BE6C64E6308}"/>
              </a:ext>
            </a:extLst>
          </p:cNvPr>
          <p:cNvSpPr/>
          <p:nvPr/>
        </p:nvSpPr>
        <p:spPr>
          <a:xfrm>
            <a:off x="736670" y="4685199"/>
            <a:ext cx="4571651" cy="1202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EDD33D7A-60AC-4744-B925-1B2BD05D9BD5}"/>
              </a:ext>
            </a:extLst>
          </p:cNvPr>
          <p:cNvSpPr/>
          <p:nvPr/>
        </p:nvSpPr>
        <p:spPr>
          <a:xfrm>
            <a:off x="1468020" y="4200309"/>
            <a:ext cx="3750023" cy="555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chemeClr val="tx1"/>
                </a:solidFill>
                <a:latin typeface="Arial" panose="020B0604020202020204" pitchFamily="34" charset="0"/>
                <a:cs typeface="Arial" panose="020B0604020202020204" pitchFamily="34" charset="0"/>
              </a:rPr>
              <a:t>Increase ability to predict redemptions by establishing a consistent global measurement standard</a:t>
            </a:r>
          </a:p>
        </p:txBody>
      </p:sp>
      <p:sp>
        <p:nvSpPr>
          <p:cNvPr id="113" name="Rectangle 112">
            <a:extLst>
              <a:ext uri="{FF2B5EF4-FFF2-40B4-BE49-F238E27FC236}">
                <a16:creationId xmlns:a16="http://schemas.microsoft.com/office/drawing/2014/main" id="{4D62A4E8-F2B4-4A51-89D4-D98AB3FC4D52}"/>
              </a:ext>
            </a:extLst>
          </p:cNvPr>
          <p:cNvSpPr/>
          <p:nvPr/>
        </p:nvSpPr>
        <p:spPr>
          <a:xfrm>
            <a:off x="837998" y="4834986"/>
            <a:ext cx="4026080" cy="20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rgbClr val="00B050"/>
                </a:solidFill>
                <a:latin typeface="Arial" panose="020B0604020202020204" pitchFamily="34" charset="0"/>
                <a:cs typeface="Arial" panose="020B0604020202020204" pitchFamily="34" charset="0"/>
              </a:rPr>
              <a:t>Data Sources</a:t>
            </a:r>
          </a:p>
        </p:txBody>
      </p:sp>
      <p:sp>
        <p:nvSpPr>
          <p:cNvPr id="114" name="Rectangle 113">
            <a:extLst>
              <a:ext uri="{FF2B5EF4-FFF2-40B4-BE49-F238E27FC236}">
                <a16:creationId xmlns:a16="http://schemas.microsoft.com/office/drawing/2014/main" id="{70C78834-42CA-42BA-8D92-F62AD5A6C4CC}"/>
              </a:ext>
            </a:extLst>
          </p:cNvPr>
          <p:cNvSpPr/>
          <p:nvPr/>
        </p:nvSpPr>
        <p:spPr>
          <a:xfrm>
            <a:off x="817364" y="5263525"/>
            <a:ext cx="1703606" cy="209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rgbClr val="00B050"/>
                </a:solidFill>
                <a:latin typeface="Arial" panose="020B0604020202020204" pitchFamily="34" charset="0"/>
                <a:cs typeface="Arial" panose="020B0604020202020204" pitchFamily="34" charset="0"/>
              </a:rPr>
              <a:t>Analytic Process</a:t>
            </a:r>
          </a:p>
        </p:txBody>
      </p:sp>
      <p:sp>
        <p:nvSpPr>
          <p:cNvPr id="115" name="Rectangle 114">
            <a:extLst>
              <a:ext uri="{FF2B5EF4-FFF2-40B4-BE49-F238E27FC236}">
                <a16:creationId xmlns:a16="http://schemas.microsoft.com/office/drawing/2014/main" id="{2DCFCF2B-7E90-4B3B-8432-60A32A739EFC}"/>
              </a:ext>
            </a:extLst>
          </p:cNvPr>
          <p:cNvSpPr/>
          <p:nvPr/>
        </p:nvSpPr>
        <p:spPr>
          <a:xfrm>
            <a:off x="2437283" y="5260602"/>
            <a:ext cx="2145015" cy="205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rgbClr val="00B050"/>
                </a:solidFill>
                <a:latin typeface="Arial" panose="020B0604020202020204" pitchFamily="34" charset="0"/>
                <a:cs typeface="Arial" panose="020B0604020202020204" pitchFamily="34" charset="0"/>
              </a:rPr>
              <a:t>Impact</a:t>
            </a:r>
          </a:p>
        </p:txBody>
      </p:sp>
      <p:pic>
        <p:nvPicPr>
          <p:cNvPr id="116" name="Picture 18" descr="https://d30y9cdsu7xlg0.cloudfront.net/png/685087-200.png">
            <a:extLst>
              <a:ext uri="{FF2B5EF4-FFF2-40B4-BE49-F238E27FC236}">
                <a16:creationId xmlns:a16="http://schemas.microsoft.com/office/drawing/2014/main" id="{4F47CB26-ADF4-49B5-8B84-5A0ACA9E791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026872" y="4730586"/>
            <a:ext cx="250930" cy="252325"/>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18901905-EA7D-47F6-B33B-5036B13284C4}"/>
              </a:ext>
            </a:extLst>
          </p:cNvPr>
          <p:cNvSpPr txBox="1"/>
          <p:nvPr/>
        </p:nvSpPr>
        <p:spPr>
          <a:xfrm>
            <a:off x="2948263" y="4949556"/>
            <a:ext cx="5741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Arial" panose="020B0604020202020204" pitchFamily="34" charset="0"/>
                <a:cs typeface="Arial" panose="020B0604020202020204" pitchFamily="34" charset="0"/>
              </a:rPr>
              <a:t>Meetings</a:t>
            </a:r>
            <a:br>
              <a:rPr lang="en-US" sz="600" b="1" kern="0" dirty="0">
                <a:solidFill>
                  <a:sysClr val="windowText" lastClr="000000"/>
                </a:solidFill>
                <a:latin typeface="Arial" panose="020B0604020202020204" pitchFamily="34" charset="0"/>
                <a:cs typeface="Arial" panose="020B0604020202020204" pitchFamily="34" charset="0"/>
              </a:rPr>
            </a:br>
            <a:r>
              <a:rPr lang="en-US" sz="600" b="1" kern="0" dirty="0">
                <a:solidFill>
                  <a:sysClr val="windowText" lastClr="000000"/>
                </a:solidFill>
                <a:latin typeface="Arial" panose="020B0604020202020204" pitchFamily="34" charset="0"/>
                <a:cs typeface="Arial" panose="020B0604020202020204" pitchFamily="34" charset="0"/>
              </a:rPr>
              <a:t>Content</a:t>
            </a:r>
            <a:endParaRPr kumimoji="0" lang="en-US" sz="6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118" name="Picture 4" descr="https://d30y9cdsu7xlg0.cloudfront.net/png/781043-200.png">
            <a:extLst>
              <a:ext uri="{FF2B5EF4-FFF2-40B4-BE49-F238E27FC236}">
                <a16:creationId xmlns:a16="http://schemas.microsoft.com/office/drawing/2014/main" id="{1E9FAB3B-EAA7-424C-91A5-AE670EC8FA6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96806" y="4741392"/>
            <a:ext cx="250930" cy="252325"/>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22A1A250-927C-4EE9-B245-164371E6E514}"/>
              </a:ext>
            </a:extLst>
          </p:cNvPr>
          <p:cNvSpPr txBox="1"/>
          <p:nvPr/>
        </p:nvSpPr>
        <p:spPr>
          <a:xfrm>
            <a:off x="2372653" y="4997779"/>
            <a:ext cx="574166"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Arial" panose="020B0604020202020204" pitchFamily="34" charset="0"/>
                <a:cs typeface="Arial" panose="020B0604020202020204" pitchFamily="34" charset="0"/>
              </a:rPr>
              <a:t>Meetings</a:t>
            </a:r>
            <a:endParaRPr kumimoji="0" lang="en-US" sz="6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120" name="Picture 20" descr="https://d30y9cdsu7xlg0.cloudfront.net/png/902179-200.png">
            <a:extLst>
              <a:ext uri="{FF2B5EF4-FFF2-40B4-BE49-F238E27FC236}">
                <a16:creationId xmlns:a16="http://schemas.microsoft.com/office/drawing/2014/main" id="{A6895026-0B06-4E91-95D5-BE7A37F82E3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657343" y="4732853"/>
            <a:ext cx="250930" cy="25232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2" descr="https://d30y9cdsu7xlg0.cloudfront.net/png/788656-200.png">
            <a:extLst>
              <a:ext uri="{FF2B5EF4-FFF2-40B4-BE49-F238E27FC236}">
                <a16:creationId xmlns:a16="http://schemas.microsoft.com/office/drawing/2014/main" id="{3173DFFA-71E2-4C8B-BE20-A961F17F27C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231893" y="4708823"/>
            <a:ext cx="250930" cy="25232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4" descr="https://d30y9cdsu7xlg0.cloudfront.net/png/831861-200.png">
            <a:extLst>
              <a:ext uri="{FF2B5EF4-FFF2-40B4-BE49-F238E27FC236}">
                <a16:creationId xmlns:a16="http://schemas.microsoft.com/office/drawing/2014/main" id="{DB98C106-11DE-4BC6-81B6-A1AD108D293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754963" y="4709166"/>
            <a:ext cx="250930" cy="25232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2697EDA8-9FB2-4AF9-831C-3B7A93950588}"/>
              </a:ext>
            </a:extLst>
          </p:cNvPr>
          <p:cNvSpPr txBox="1"/>
          <p:nvPr/>
        </p:nvSpPr>
        <p:spPr>
          <a:xfrm>
            <a:off x="3514647" y="4961764"/>
            <a:ext cx="74224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Arial" panose="020B0604020202020204" pitchFamily="34" charset="0"/>
                <a:cs typeface="Arial" panose="020B0604020202020204" pitchFamily="34" charset="0"/>
              </a:rPr>
              <a:t>Engagement Score</a:t>
            </a:r>
            <a:endParaRPr kumimoji="0" lang="en-US" sz="6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5D44C44A-023E-4EB1-9E28-8BFE498A3768}"/>
              </a:ext>
            </a:extLst>
          </p:cNvPr>
          <p:cNvSpPr txBox="1"/>
          <p:nvPr/>
        </p:nvSpPr>
        <p:spPr>
          <a:xfrm>
            <a:off x="4166326" y="4938075"/>
            <a:ext cx="61639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Arial" panose="020B0604020202020204" pitchFamily="34" charset="0"/>
                <a:cs typeface="Arial" panose="020B0604020202020204" pitchFamily="34" charset="0"/>
              </a:rPr>
              <a:t>Consultant Ratings</a:t>
            </a:r>
            <a:endParaRPr kumimoji="0" lang="en-US" sz="6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0593E418-4453-41E4-AB7B-84C3A0104AE3}"/>
              </a:ext>
            </a:extLst>
          </p:cNvPr>
          <p:cNvSpPr txBox="1"/>
          <p:nvPr/>
        </p:nvSpPr>
        <p:spPr>
          <a:xfrm>
            <a:off x="4649021" y="4938075"/>
            <a:ext cx="65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Arial" panose="020B0604020202020204" pitchFamily="34" charset="0"/>
                <a:cs typeface="Arial" panose="020B0604020202020204" pitchFamily="34" charset="0"/>
              </a:rPr>
              <a:t>Fund</a:t>
            </a:r>
            <a:br>
              <a:rPr lang="en-US" sz="600" b="1" kern="0" dirty="0">
                <a:solidFill>
                  <a:sysClr val="windowText" lastClr="000000"/>
                </a:solidFill>
                <a:latin typeface="Arial" panose="020B0604020202020204" pitchFamily="34" charset="0"/>
                <a:cs typeface="Arial" panose="020B0604020202020204" pitchFamily="34" charset="0"/>
              </a:rPr>
            </a:br>
            <a:r>
              <a:rPr lang="en-US" sz="600" b="1" kern="0" dirty="0">
                <a:solidFill>
                  <a:sysClr val="windowText" lastClr="000000"/>
                </a:solidFill>
                <a:latin typeface="Arial" panose="020B0604020202020204" pitchFamily="34" charset="0"/>
                <a:cs typeface="Arial" panose="020B0604020202020204" pitchFamily="34" charset="0"/>
              </a:rPr>
              <a:t>Performance</a:t>
            </a:r>
            <a:endParaRPr kumimoji="0" lang="en-US" sz="6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126" name="Picture 26" descr="https://d30y9cdsu7xlg0.cloudfront.net/png/332096-200.png">
            <a:extLst>
              <a:ext uri="{FF2B5EF4-FFF2-40B4-BE49-F238E27FC236}">
                <a16:creationId xmlns:a16="http://schemas.microsoft.com/office/drawing/2014/main" id="{548C8D2A-B7BE-4BF1-991D-41CF05F441D1}"/>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40617" y="5451102"/>
            <a:ext cx="279629" cy="241739"/>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5654C86C-D61B-467F-81B1-551806EA3EC6}"/>
              </a:ext>
            </a:extLst>
          </p:cNvPr>
          <p:cNvSpPr txBox="1"/>
          <p:nvPr/>
        </p:nvSpPr>
        <p:spPr>
          <a:xfrm>
            <a:off x="1217892" y="5442504"/>
            <a:ext cx="182015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kern="0" dirty="0">
                <a:solidFill>
                  <a:sysClr val="windowText" lastClr="000000"/>
                </a:solidFill>
                <a:latin typeface="Arial" panose="020B0604020202020204" pitchFamily="34" charset="0"/>
                <a:cs typeface="Arial" panose="020B0604020202020204" pitchFamily="34" charset="0"/>
              </a:rPr>
              <a:t>Retention Model </a:t>
            </a:r>
            <a:endParaRPr lang="en-US" sz="700" kern="0" dirty="0">
              <a:solidFill>
                <a:sysClr val="windowText" lastClr="000000"/>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kern="0" dirty="0">
                <a:solidFill>
                  <a:sysClr val="windowText" lastClr="000000"/>
                </a:solidFill>
                <a:latin typeface="Arial" panose="020B0604020202020204" pitchFamily="34" charset="0"/>
                <a:cs typeface="Arial" panose="020B0604020202020204" pitchFamily="34" charset="0"/>
              </a:rPr>
              <a:t>Logistic Regression</a:t>
            </a:r>
            <a:endParaRPr kumimoji="0" lang="en-US" sz="70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cxnSp>
        <p:nvCxnSpPr>
          <p:cNvPr id="129" name="Straight Connector 128">
            <a:extLst>
              <a:ext uri="{FF2B5EF4-FFF2-40B4-BE49-F238E27FC236}">
                <a16:creationId xmlns:a16="http://schemas.microsoft.com/office/drawing/2014/main" id="{5729C1FD-043F-43C4-A3A6-F3AE3D43AACE}"/>
              </a:ext>
            </a:extLst>
          </p:cNvPr>
          <p:cNvCxnSpPr>
            <a:cxnSpLocks/>
          </p:cNvCxnSpPr>
          <p:nvPr/>
        </p:nvCxnSpPr>
        <p:spPr>
          <a:xfrm>
            <a:off x="775443" y="5199004"/>
            <a:ext cx="451447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40DC219-9996-419A-907D-C0BBC9E380E5}"/>
              </a:ext>
            </a:extLst>
          </p:cNvPr>
          <p:cNvCxnSpPr>
            <a:cxnSpLocks/>
          </p:cNvCxnSpPr>
          <p:nvPr/>
        </p:nvCxnSpPr>
        <p:spPr>
          <a:xfrm flipV="1">
            <a:off x="2343038" y="5222844"/>
            <a:ext cx="0" cy="51714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7989D14E-3E4F-4BD6-BA93-86D933CCDD0D}"/>
              </a:ext>
            </a:extLst>
          </p:cNvPr>
          <p:cNvSpPr txBox="1"/>
          <p:nvPr/>
        </p:nvSpPr>
        <p:spPr>
          <a:xfrm>
            <a:off x="2437283" y="5427115"/>
            <a:ext cx="2487591" cy="338554"/>
          </a:xfrm>
          <a:prstGeom prst="rect">
            <a:avLst/>
          </a:prstGeom>
          <a:noFill/>
        </p:spPr>
        <p:txBody>
          <a:bodyPr wrap="square" rtlCol="0">
            <a:spAutoFit/>
          </a:bodyPr>
          <a:lstStyle/>
          <a:p>
            <a:r>
              <a:rPr lang="en-US" sz="800" b="1" dirty="0">
                <a:solidFill>
                  <a:schemeClr val="tx2">
                    <a:lumMod val="75000"/>
                  </a:schemeClr>
                </a:solidFill>
                <a:latin typeface="Arial" panose="020B0604020202020204" pitchFamily="34" charset="0"/>
                <a:cs typeface="Arial" panose="020B0604020202020204" pitchFamily="34" charset="0"/>
              </a:rPr>
              <a:t>Retention Model captures 40% more disinvestments than the current risk evaluation</a:t>
            </a:r>
          </a:p>
        </p:txBody>
      </p:sp>
      <p:pic>
        <p:nvPicPr>
          <p:cNvPr id="11" name="Graphic 10" descr="Head with gears">
            <a:extLst>
              <a:ext uri="{FF2B5EF4-FFF2-40B4-BE49-F238E27FC236}">
                <a16:creationId xmlns:a16="http://schemas.microsoft.com/office/drawing/2014/main" id="{2265AE3C-8C6D-4C83-84D2-0B3044BFA9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4465" y="4105368"/>
            <a:ext cx="553299" cy="553299"/>
          </a:xfrm>
          <a:prstGeom prst="rect">
            <a:avLst/>
          </a:prstGeom>
        </p:spPr>
      </p:pic>
      <p:sp>
        <p:nvSpPr>
          <p:cNvPr id="132" name="TextBox 131">
            <a:extLst>
              <a:ext uri="{FF2B5EF4-FFF2-40B4-BE49-F238E27FC236}">
                <a16:creationId xmlns:a16="http://schemas.microsoft.com/office/drawing/2014/main" id="{B563385A-2CFF-4CC7-93A0-A37EC6008E66}"/>
              </a:ext>
            </a:extLst>
          </p:cNvPr>
          <p:cNvSpPr txBox="1"/>
          <p:nvPr/>
        </p:nvSpPr>
        <p:spPr>
          <a:xfrm>
            <a:off x="7172759" y="1100213"/>
            <a:ext cx="1301793" cy="230832"/>
          </a:xfrm>
          <a:prstGeom prst="rect">
            <a:avLst/>
          </a:prstGeom>
          <a:noFill/>
        </p:spPr>
        <p:txBody>
          <a:bodyPr wrap="square" rtlCol="0">
            <a:spAutoFit/>
          </a:bodyPr>
          <a:lstStyle/>
          <a:p>
            <a:r>
              <a:rPr lang="en-GB" sz="900" b="1" dirty="0">
                <a:solidFill>
                  <a:srgbClr val="000000">
                    <a:lumMod val="85000"/>
                    <a:lumOff val="15000"/>
                  </a:srgbClr>
                </a:solidFill>
                <a:latin typeface="Segoe UI" panose="020B0502040204020203" pitchFamily="34" charset="0"/>
                <a:cs typeface="Segoe UI" panose="020B0502040204020203" pitchFamily="34" charset="0"/>
              </a:rPr>
              <a:t>12 Months</a:t>
            </a:r>
          </a:p>
        </p:txBody>
      </p:sp>
      <p:sp>
        <p:nvSpPr>
          <p:cNvPr id="133" name="TextBox 132">
            <a:extLst>
              <a:ext uri="{FF2B5EF4-FFF2-40B4-BE49-F238E27FC236}">
                <a16:creationId xmlns:a16="http://schemas.microsoft.com/office/drawing/2014/main" id="{7473C768-ED7A-4832-B593-6ED0E64CBC8D}"/>
              </a:ext>
            </a:extLst>
          </p:cNvPr>
          <p:cNvSpPr txBox="1"/>
          <p:nvPr/>
        </p:nvSpPr>
        <p:spPr>
          <a:xfrm>
            <a:off x="9411957" y="1083233"/>
            <a:ext cx="1301793" cy="230832"/>
          </a:xfrm>
          <a:prstGeom prst="rect">
            <a:avLst/>
          </a:prstGeom>
          <a:noFill/>
        </p:spPr>
        <p:txBody>
          <a:bodyPr wrap="square" rtlCol="0">
            <a:spAutoFit/>
          </a:bodyPr>
          <a:lstStyle/>
          <a:p>
            <a:r>
              <a:rPr lang="en-GB" sz="900" b="1" dirty="0">
                <a:solidFill>
                  <a:srgbClr val="000000">
                    <a:lumMod val="85000"/>
                    <a:lumOff val="15000"/>
                  </a:srgbClr>
                </a:solidFill>
                <a:latin typeface="Segoe UI" panose="020B0502040204020203" pitchFamily="34" charset="0"/>
                <a:cs typeface="Segoe UI" panose="020B0502040204020203" pitchFamily="34" charset="0"/>
              </a:rPr>
              <a:t>12 Months</a:t>
            </a:r>
          </a:p>
        </p:txBody>
      </p:sp>
      <p:pic>
        <p:nvPicPr>
          <p:cNvPr id="73" name="Picture 2" descr="Image result for home icon">
            <a:hlinkClick r:id="rId10" action="ppaction://hlinksldjump"/>
            <a:extLst>
              <a:ext uri="{FF2B5EF4-FFF2-40B4-BE49-F238E27FC236}">
                <a16:creationId xmlns:a16="http://schemas.microsoft.com/office/drawing/2014/main" id="{796F2C1C-D848-41CA-9438-08CC2AA54F8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8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8A4A-39B1-412B-868A-738180FD920E}"/>
              </a:ext>
            </a:extLst>
          </p:cNvPr>
          <p:cNvSpPr>
            <a:spLocks noGrp="1"/>
          </p:cNvSpPr>
          <p:nvPr>
            <p:ph type="title"/>
          </p:nvPr>
        </p:nvSpPr>
        <p:spPr>
          <a:xfrm>
            <a:off x="0" y="58925"/>
            <a:ext cx="12192000" cy="408349"/>
          </a:xfrm>
        </p:spPr>
        <p:txBody>
          <a:bodyPr/>
          <a:lstStyle/>
          <a:p>
            <a:r>
              <a:rPr lang="en-GB" dirty="0">
                <a:solidFill>
                  <a:srgbClr val="FFFFFF"/>
                </a:solidFill>
              </a:rPr>
              <a:t>3. Campaign Targeting to Increase investments (Top Up &amp; Cross Sell)</a:t>
            </a:r>
            <a:endParaRPr lang="en-IN" dirty="0"/>
          </a:p>
        </p:txBody>
      </p:sp>
      <p:sp>
        <p:nvSpPr>
          <p:cNvPr id="73" name="Rectangle 72">
            <a:extLst>
              <a:ext uri="{FF2B5EF4-FFF2-40B4-BE49-F238E27FC236}">
                <a16:creationId xmlns:a16="http://schemas.microsoft.com/office/drawing/2014/main" id="{3219A1BC-BAD6-4BB8-9F40-00FF4DFBC04F}"/>
              </a:ext>
            </a:extLst>
          </p:cNvPr>
          <p:cNvSpPr/>
          <p:nvPr/>
        </p:nvSpPr>
        <p:spPr>
          <a:xfrm>
            <a:off x="279313" y="2678522"/>
            <a:ext cx="6106714" cy="31893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Rectangle 73">
            <a:extLst>
              <a:ext uri="{FF2B5EF4-FFF2-40B4-BE49-F238E27FC236}">
                <a16:creationId xmlns:a16="http://schemas.microsoft.com/office/drawing/2014/main" id="{E4EE3994-1361-4CE0-B083-6A465D5FD461}"/>
              </a:ext>
            </a:extLst>
          </p:cNvPr>
          <p:cNvSpPr/>
          <p:nvPr/>
        </p:nvSpPr>
        <p:spPr>
          <a:xfrm>
            <a:off x="710238" y="2531350"/>
            <a:ext cx="4517324" cy="259934"/>
          </a:xfrm>
          <a:prstGeom prst="rect">
            <a:avLst/>
          </a:prstGeom>
          <a:solidFill>
            <a:srgbClr val="001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cs typeface="Arial" panose="020B0604020202020204" pitchFamily="34" charset="0"/>
              </a:rPr>
              <a:t>Target Identification Process</a:t>
            </a:r>
          </a:p>
        </p:txBody>
      </p:sp>
      <p:sp>
        <p:nvSpPr>
          <p:cNvPr id="75" name="Plus 45">
            <a:extLst>
              <a:ext uri="{FF2B5EF4-FFF2-40B4-BE49-F238E27FC236}">
                <a16:creationId xmlns:a16="http://schemas.microsoft.com/office/drawing/2014/main" id="{1377133B-DADE-4729-AD84-6779AE1A821E}"/>
              </a:ext>
            </a:extLst>
          </p:cNvPr>
          <p:cNvSpPr/>
          <p:nvPr/>
        </p:nvSpPr>
        <p:spPr>
          <a:xfrm>
            <a:off x="1004328" y="4830589"/>
            <a:ext cx="248400" cy="223200"/>
          </a:xfrm>
          <a:prstGeom prst="mathPlu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5C2D6768-DF9E-45C1-90A3-2F11CC01F8D3}"/>
              </a:ext>
            </a:extLst>
          </p:cNvPr>
          <p:cNvSpPr txBox="1"/>
          <p:nvPr/>
        </p:nvSpPr>
        <p:spPr>
          <a:xfrm>
            <a:off x="4040740" y="4475886"/>
            <a:ext cx="958649" cy="369332"/>
          </a:xfrm>
          <a:prstGeom prst="rect">
            <a:avLst/>
          </a:prstGeom>
          <a:noFill/>
        </p:spPr>
        <p:txBody>
          <a:bodyPr wrap="square" rtlCol="0">
            <a:spAutoFit/>
          </a:bodyPr>
          <a:lstStyle/>
          <a:p>
            <a:r>
              <a:rPr lang="en-GB" sz="900" dirty="0">
                <a:latin typeface="Arial" panose="020B0604020202020204" pitchFamily="34" charset="0"/>
                <a:cs typeface="Arial" panose="020B0604020202020204" pitchFamily="34" charset="0"/>
              </a:rPr>
              <a:t>Client’s Financials</a:t>
            </a:r>
          </a:p>
        </p:txBody>
      </p:sp>
      <p:sp>
        <p:nvSpPr>
          <p:cNvPr id="77" name="Rectangle 76">
            <a:extLst>
              <a:ext uri="{FF2B5EF4-FFF2-40B4-BE49-F238E27FC236}">
                <a16:creationId xmlns:a16="http://schemas.microsoft.com/office/drawing/2014/main" id="{FCE2E2ED-5D6D-45CE-A88D-FC0A6AA87AF1}"/>
              </a:ext>
            </a:extLst>
          </p:cNvPr>
          <p:cNvSpPr/>
          <p:nvPr/>
        </p:nvSpPr>
        <p:spPr>
          <a:xfrm>
            <a:off x="328666" y="5071350"/>
            <a:ext cx="1747647" cy="731520"/>
          </a:xfrm>
          <a:prstGeom prst="rect">
            <a:avLst/>
          </a:prstGeom>
          <a:solidFill>
            <a:schemeClr val="accent6">
              <a:lumMod val="25000"/>
              <a:lumOff val="75000"/>
            </a:schemeClr>
          </a:solidFill>
        </p:spPr>
        <p:txBody>
          <a:bodyPr wrap="square" anchor="ctr">
            <a:spAutoFit/>
          </a:bodyPr>
          <a:lstStyle/>
          <a:p>
            <a:pPr>
              <a:lnSpc>
                <a:spcPct val="125000"/>
              </a:lnSpc>
            </a:pPr>
            <a:endParaRPr lang="en-GB" sz="1100" dirty="0">
              <a:solidFill>
                <a:schemeClr val="accent5">
                  <a:lumMod val="10000"/>
                </a:schemeClr>
              </a:solidFill>
            </a:endParaRPr>
          </a:p>
        </p:txBody>
      </p:sp>
      <p:sp>
        <p:nvSpPr>
          <p:cNvPr id="78" name="Rectangle 77">
            <a:extLst>
              <a:ext uri="{FF2B5EF4-FFF2-40B4-BE49-F238E27FC236}">
                <a16:creationId xmlns:a16="http://schemas.microsoft.com/office/drawing/2014/main" id="{BE5A8C2D-D870-418B-BED7-7B64684EB4D6}"/>
              </a:ext>
            </a:extLst>
          </p:cNvPr>
          <p:cNvSpPr/>
          <p:nvPr/>
        </p:nvSpPr>
        <p:spPr>
          <a:xfrm>
            <a:off x="245082" y="5106607"/>
            <a:ext cx="1959283" cy="698268"/>
          </a:xfrm>
          <a:prstGeom prst="rect">
            <a:avLst/>
          </a:prstGeom>
        </p:spPr>
        <p:txBody>
          <a:bodyPr wrap="square">
            <a:spAutoFit/>
          </a:bodyPr>
          <a:lstStyle/>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RFM – Recency, Frequency, Monetary model – identify high wallet frequent investors</a:t>
            </a:r>
          </a:p>
        </p:txBody>
      </p:sp>
      <p:sp>
        <p:nvSpPr>
          <p:cNvPr id="79" name="Rectangle 78">
            <a:extLst>
              <a:ext uri="{FF2B5EF4-FFF2-40B4-BE49-F238E27FC236}">
                <a16:creationId xmlns:a16="http://schemas.microsoft.com/office/drawing/2014/main" id="{3774C1F4-444C-4D48-8FB7-FFED038FA1BF}"/>
              </a:ext>
            </a:extLst>
          </p:cNvPr>
          <p:cNvSpPr/>
          <p:nvPr/>
        </p:nvSpPr>
        <p:spPr>
          <a:xfrm>
            <a:off x="2121082" y="5046710"/>
            <a:ext cx="2930067" cy="731520"/>
          </a:xfrm>
          <a:prstGeom prst="rect">
            <a:avLst/>
          </a:prstGeom>
          <a:noFill/>
          <a:ln>
            <a:solidFill>
              <a:schemeClr val="tx1"/>
            </a:solidFill>
            <a:prstDash val="dash"/>
          </a:ln>
        </p:spPr>
        <p:txBody>
          <a:bodyPr wrap="square" anchor="t">
            <a:spAutoFit/>
          </a:bodyPr>
          <a:lstStyle/>
          <a:p>
            <a:pPr marL="171450" indent="-171450">
              <a:lnSpc>
                <a:spcPct val="125000"/>
              </a:lnSpc>
              <a:buFont typeface="Arial" panose="020B0604020202020204" pitchFamily="34" charset="0"/>
              <a:buChar char="•"/>
            </a:pP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p:txBody>
      </p:sp>
      <p:sp>
        <p:nvSpPr>
          <p:cNvPr id="80" name="Rectangle 79">
            <a:extLst>
              <a:ext uri="{FF2B5EF4-FFF2-40B4-BE49-F238E27FC236}">
                <a16:creationId xmlns:a16="http://schemas.microsoft.com/office/drawing/2014/main" id="{82BE89B6-04AC-4758-A9A3-E6A8E3D048B3}"/>
              </a:ext>
            </a:extLst>
          </p:cNvPr>
          <p:cNvSpPr/>
          <p:nvPr/>
        </p:nvSpPr>
        <p:spPr>
          <a:xfrm>
            <a:off x="2143059" y="5036249"/>
            <a:ext cx="2905243" cy="462819"/>
          </a:xfrm>
          <a:prstGeom prst="rect">
            <a:avLst/>
          </a:prstGeom>
        </p:spPr>
        <p:txBody>
          <a:bodyPr wrap="square">
            <a:spAutoFit/>
          </a:bodyPr>
          <a:lstStyle/>
          <a:p>
            <a:pPr marL="171450" indent="-171450">
              <a:lnSpc>
                <a:spcPct val="125000"/>
              </a:lnSpc>
              <a:buFont typeface="Arial" panose="020B0604020202020204" pitchFamily="34" charset="0"/>
              <a:buChar char="•"/>
            </a:pPr>
            <a:r>
              <a:rPr lang="en-GB" sz="1000" dirty="0">
                <a:solidFill>
                  <a:schemeClr val="accent5">
                    <a:lumMod val="10000"/>
                  </a:schemeClr>
                </a:solidFill>
                <a:latin typeface="Arial" panose="020B0604020202020204" pitchFamily="34" charset="0"/>
                <a:cs typeface="Arial" panose="020B0604020202020204" pitchFamily="34" charset="0"/>
              </a:rPr>
              <a:t>Customer Segmentation technique based on Frequent, recent and high investors</a:t>
            </a:r>
          </a:p>
        </p:txBody>
      </p:sp>
      <p:grpSp>
        <p:nvGrpSpPr>
          <p:cNvPr id="81" name="Group 80">
            <a:extLst>
              <a:ext uri="{FF2B5EF4-FFF2-40B4-BE49-F238E27FC236}">
                <a16:creationId xmlns:a16="http://schemas.microsoft.com/office/drawing/2014/main" id="{D9E07537-C0CD-4072-BAB0-06A1F90F421C}"/>
              </a:ext>
            </a:extLst>
          </p:cNvPr>
          <p:cNvGrpSpPr/>
          <p:nvPr/>
        </p:nvGrpSpPr>
        <p:grpSpPr>
          <a:xfrm>
            <a:off x="2261984" y="5509488"/>
            <a:ext cx="2727858" cy="249062"/>
            <a:chOff x="2108178" y="4841462"/>
            <a:chExt cx="2727858" cy="249062"/>
          </a:xfrm>
        </p:grpSpPr>
        <p:pic>
          <p:nvPicPr>
            <p:cNvPr id="82" name="Picture 81">
              <a:extLst>
                <a:ext uri="{FF2B5EF4-FFF2-40B4-BE49-F238E27FC236}">
                  <a16:creationId xmlns:a16="http://schemas.microsoft.com/office/drawing/2014/main" id="{0760CDE4-38A6-42AA-B845-BC3631976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178" y="4885817"/>
              <a:ext cx="174574" cy="174574"/>
            </a:xfrm>
            <a:prstGeom prst="rect">
              <a:avLst/>
            </a:prstGeom>
          </p:spPr>
        </p:pic>
        <p:sp>
          <p:nvSpPr>
            <p:cNvPr id="83" name="TextBox 82">
              <a:extLst>
                <a:ext uri="{FF2B5EF4-FFF2-40B4-BE49-F238E27FC236}">
                  <a16:creationId xmlns:a16="http://schemas.microsoft.com/office/drawing/2014/main" id="{3F2576EF-9523-4C76-956A-D7374E8F7992}"/>
                </a:ext>
              </a:extLst>
            </p:cNvPr>
            <p:cNvSpPr txBox="1"/>
            <p:nvPr/>
          </p:nvSpPr>
          <p:spPr>
            <a:xfrm>
              <a:off x="2254931" y="4859692"/>
              <a:ext cx="696914" cy="230832"/>
            </a:xfrm>
            <a:prstGeom prst="rect">
              <a:avLst/>
            </a:prstGeom>
            <a:noFill/>
          </p:spPr>
          <p:txBody>
            <a:bodyPr wrap="square" rtlCol="0">
              <a:spAutoFit/>
            </a:bodyPr>
            <a:lstStyle/>
            <a:p>
              <a:r>
                <a:rPr lang="en-GB" sz="900" dirty="0">
                  <a:latin typeface="Arial" panose="020B0604020202020204" pitchFamily="34" charset="0"/>
                  <a:cs typeface="Arial" panose="020B0604020202020204" pitchFamily="34" charset="0"/>
                </a:rPr>
                <a:t>Recency</a:t>
              </a:r>
            </a:p>
          </p:txBody>
        </p:sp>
        <p:sp>
          <p:nvSpPr>
            <p:cNvPr id="84" name="TextBox 83">
              <a:extLst>
                <a:ext uri="{FF2B5EF4-FFF2-40B4-BE49-F238E27FC236}">
                  <a16:creationId xmlns:a16="http://schemas.microsoft.com/office/drawing/2014/main" id="{BCFEB582-CAA7-4CBB-9A13-B2857C7A9016}"/>
                </a:ext>
              </a:extLst>
            </p:cNvPr>
            <p:cNvSpPr txBox="1"/>
            <p:nvPr/>
          </p:nvSpPr>
          <p:spPr>
            <a:xfrm>
              <a:off x="3141353" y="4859692"/>
              <a:ext cx="745328" cy="230832"/>
            </a:xfrm>
            <a:prstGeom prst="rect">
              <a:avLst/>
            </a:prstGeom>
            <a:noFill/>
          </p:spPr>
          <p:txBody>
            <a:bodyPr wrap="square" rtlCol="0">
              <a:spAutoFit/>
            </a:bodyPr>
            <a:lstStyle/>
            <a:p>
              <a:r>
                <a:rPr lang="en-GB" sz="900" dirty="0">
                  <a:latin typeface="Arial" panose="020B0604020202020204" pitchFamily="34" charset="0"/>
                  <a:cs typeface="Arial" panose="020B0604020202020204" pitchFamily="34" charset="0"/>
                </a:rPr>
                <a:t>Frequency</a:t>
              </a:r>
            </a:p>
          </p:txBody>
        </p:sp>
        <p:pic>
          <p:nvPicPr>
            <p:cNvPr id="85" name="Picture 84">
              <a:extLst>
                <a:ext uri="{FF2B5EF4-FFF2-40B4-BE49-F238E27FC236}">
                  <a16:creationId xmlns:a16="http://schemas.microsoft.com/office/drawing/2014/main" id="{10CB2EFB-4C1D-422A-971C-7974376C74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1711" y="4880372"/>
              <a:ext cx="203075" cy="203075"/>
            </a:xfrm>
            <a:prstGeom prst="rect">
              <a:avLst/>
            </a:prstGeom>
          </p:spPr>
        </p:pic>
        <p:sp>
          <p:nvSpPr>
            <p:cNvPr id="86" name="TextBox 85">
              <a:extLst>
                <a:ext uri="{FF2B5EF4-FFF2-40B4-BE49-F238E27FC236}">
                  <a16:creationId xmlns:a16="http://schemas.microsoft.com/office/drawing/2014/main" id="{751B5BAA-96D8-46FE-9AC8-0A700B12ECA6}"/>
                </a:ext>
              </a:extLst>
            </p:cNvPr>
            <p:cNvSpPr txBox="1"/>
            <p:nvPr/>
          </p:nvSpPr>
          <p:spPr>
            <a:xfrm>
              <a:off x="4139122" y="4852615"/>
              <a:ext cx="696914" cy="230832"/>
            </a:xfrm>
            <a:prstGeom prst="rect">
              <a:avLst/>
            </a:prstGeom>
            <a:noFill/>
          </p:spPr>
          <p:txBody>
            <a:bodyPr wrap="square" rtlCol="0">
              <a:spAutoFit/>
            </a:bodyPr>
            <a:lstStyle/>
            <a:p>
              <a:r>
                <a:rPr lang="en-GB" sz="900" dirty="0">
                  <a:latin typeface="Arial" panose="020B0604020202020204" pitchFamily="34" charset="0"/>
                  <a:cs typeface="Arial" panose="020B0604020202020204" pitchFamily="34" charset="0"/>
                </a:rPr>
                <a:t>Monetary</a:t>
              </a:r>
            </a:p>
          </p:txBody>
        </p:sp>
        <p:pic>
          <p:nvPicPr>
            <p:cNvPr id="87" name="Picture 86">
              <a:extLst>
                <a:ext uri="{FF2B5EF4-FFF2-40B4-BE49-F238E27FC236}">
                  <a16:creationId xmlns:a16="http://schemas.microsoft.com/office/drawing/2014/main" id="{46AAEC69-7264-4276-81E8-5387FA320E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1032" y="4841462"/>
              <a:ext cx="247650" cy="247650"/>
            </a:xfrm>
            <a:prstGeom prst="rect">
              <a:avLst/>
            </a:prstGeom>
          </p:spPr>
        </p:pic>
      </p:grpSp>
      <p:grpSp>
        <p:nvGrpSpPr>
          <p:cNvPr id="88" name="Group 87">
            <a:extLst>
              <a:ext uri="{FF2B5EF4-FFF2-40B4-BE49-F238E27FC236}">
                <a16:creationId xmlns:a16="http://schemas.microsoft.com/office/drawing/2014/main" id="{4C2BF71B-F92E-4A1A-9E3D-E9197995F894}"/>
              </a:ext>
            </a:extLst>
          </p:cNvPr>
          <p:cNvGrpSpPr/>
          <p:nvPr/>
        </p:nvGrpSpPr>
        <p:grpSpPr>
          <a:xfrm>
            <a:off x="317739" y="2850538"/>
            <a:ext cx="1721998" cy="605972"/>
            <a:chOff x="10018050" y="1571815"/>
            <a:chExt cx="2000887" cy="485708"/>
          </a:xfrm>
        </p:grpSpPr>
        <p:sp>
          <p:nvSpPr>
            <p:cNvPr id="89" name="Rectangle 88">
              <a:extLst>
                <a:ext uri="{FF2B5EF4-FFF2-40B4-BE49-F238E27FC236}">
                  <a16:creationId xmlns:a16="http://schemas.microsoft.com/office/drawing/2014/main" id="{C48E9FF2-2DA5-4927-BE81-B4B9E924C1A8}"/>
                </a:ext>
              </a:extLst>
            </p:cNvPr>
            <p:cNvSpPr/>
            <p:nvPr/>
          </p:nvSpPr>
          <p:spPr>
            <a:xfrm>
              <a:off x="10018050" y="1571815"/>
              <a:ext cx="2000887" cy="485708"/>
            </a:xfrm>
            <a:prstGeom prst="rect">
              <a:avLst/>
            </a:prstGeom>
            <a:solidFill>
              <a:schemeClr val="accent6">
                <a:lumMod val="25000"/>
                <a:lumOff val="75000"/>
              </a:schemeClr>
            </a:solidFill>
          </p:spPr>
          <p:txBody>
            <a:bodyPr wrap="square" anchor="ctr">
              <a:spAutoFit/>
            </a:bodyPr>
            <a:lstStyle/>
            <a:p>
              <a:pPr>
                <a:lnSpc>
                  <a:spcPct val="125000"/>
                </a:lnSpc>
              </a:pPr>
              <a:endParaRPr lang="en-GB" sz="1100" dirty="0">
                <a:solidFill>
                  <a:schemeClr val="accent5">
                    <a:lumMod val="10000"/>
                  </a:schemeClr>
                </a:solidFill>
              </a:endParaRPr>
            </a:p>
          </p:txBody>
        </p:sp>
        <p:sp>
          <p:nvSpPr>
            <p:cNvPr id="90" name="Rectangle 89">
              <a:extLst>
                <a:ext uri="{FF2B5EF4-FFF2-40B4-BE49-F238E27FC236}">
                  <a16:creationId xmlns:a16="http://schemas.microsoft.com/office/drawing/2014/main" id="{F32614BC-476F-4C1A-A941-323733229E16}"/>
                </a:ext>
              </a:extLst>
            </p:cNvPr>
            <p:cNvSpPr/>
            <p:nvPr/>
          </p:nvSpPr>
          <p:spPr>
            <a:xfrm>
              <a:off x="10048662" y="1611838"/>
              <a:ext cx="1904095" cy="385818"/>
            </a:xfrm>
            <a:prstGeom prst="rect">
              <a:avLst/>
            </a:prstGeom>
          </p:spPr>
          <p:txBody>
            <a:bodyPr wrap="square">
              <a:spAutoFit/>
            </a:bodyPr>
            <a:lstStyle/>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Identify High potential prospects for this fund</a:t>
              </a:r>
            </a:p>
          </p:txBody>
        </p:sp>
      </p:grpSp>
      <p:grpSp>
        <p:nvGrpSpPr>
          <p:cNvPr id="91" name="Group 90">
            <a:extLst>
              <a:ext uri="{FF2B5EF4-FFF2-40B4-BE49-F238E27FC236}">
                <a16:creationId xmlns:a16="http://schemas.microsoft.com/office/drawing/2014/main" id="{ED807F6F-EFD1-4C82-AB54-BE364B26D74B}"/>
              </a:ext>
            </a:extLst>
          </p:cNvPr>
          <p:cNvGrpSpPr/>
          <p:nvPr/>
        </p:nvGrpSpPr>
        <p:grpSpPr>
          <a:xfrm>
            <a:off x="5295770" y="2970434"/>
            <a:ext cx="1090256" cy="2603172"/>
            <a:chOff x="10068925" y="7849875"/>
            <a:chExt cx="2054790" cy="822960"/>
          </a:xfrm>
        </p:grpSpPr>
        <p:sp>
          <p:nvSpPr>
            <p:cNvPr id="92" name="Rectangle 91">
              <a:extLst>
                <a:ext uri="{FF2B5EF4-FFF2-40B4-BE49-F238E27FC236}">
                  <a16:creationId xmlns:a16="http://schemas.microsoft.com/office/drawing/2014/main" id="{F6434BB9-1E92-4E83-95DD-BED1D495489E}"/>
                </a:ext>
              </a:extLst>
            </p:cNvPr>
            <p:cNvSpPr/>
            <p:nvPr/>
          </p:nvSpPr>
          <p:spPr>
            <a:xfrm>
              <a:off x="10321631" y="7849875"/>
              <a:ext cx="1500012" cy="822960"/>
            </a:xfrm>
            <a:prstGeom prst="rect">
              <a:avLst/>
            </a:prstGeom>
            <a:solidFill>
              <a:schemeClr val="accent6">
                <a:lumMod val="25000"/>
                <a:lumOff val="75000"/>
              </a:schemeClr>
            </a:solidFill>
          </p:spPr>
          <p:txBody>
            <a:bodyPr wrap="square" anchor="ctr">
              <a:spAutoFit/>
            </a:bodyPr>
            <a:lstStyle/>
            <a:p>
              <a:pPr>
                <a:lnSpc>
                  <a:spcPct val="125000"/>
                </a:lnSpc>
              </a:pPr>
              <a:endParaRPr lang="en-GB" sz="1100" dirty="0">
                <a:solidFill>
                  <a:schemeClr val="accent5">
                    <a:lumMod val="10000"/>
                  </a:schemeClr>
                </a:solidFill>
              </a:endParaRPr>
            </a:p>
          </p:txBody>
        </p:sp>
        <p:sp>
          <p:nvSpPr>
            <p:cNvPr id="93" name="Rectangle 92">
              <a:extLst>
                <a:ext uri="{FF2B5EF4-FFF2-40B4-BE49-F238E27FC236}">
                  <a16:creationId xmlns:a16="http://schemas.microsoft.com/office/drawing/2014/main" id="{608ED7D7-DB73-4BC5-AACB-ED9EE50ABB63}"/>
                </a:ext>
              </a:extLst>
            </p:cNvPr>
            <p:cNvSpPr/>
            <p:nvPr/>
          </p:nvSpPr>
          <p:spPr>
            <a:xfrm>
              <a:off x="10068925" y="8065535"/>
              <a:ext cx="2054790" cy="412307"/>
            </a:xfrm>
            <a:prstGeom prst="rect">
              <a:avLst/>
            </a:prstGeom>
          </p:spPr>
          <p:txBody>
            <a:bodyPr wrap="square">
              <a:spAutoFit/>
            </a:bodyPr>
            <a:lstStyle/>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Final </a:t>
              </a:r>
            </a:p>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List of </a:t>
              </a:r>
            </a:p>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target </a:t>
              </a:r>
            </a:p>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accounts </a:t>
              </a:r>
            </a:p>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for </a:t>
              </a:r>
            </a:p>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Campaign</a:t>
              </a:r>
            </a:p>
          </p:txBody>
        </p:sp>
      </p:grpSp>
      <p:sp>
        <p:nvSpPr>
          <p:cNvPr id="94" name="Plus 45">
            <a:extLst>
              <a:ext uri="{FF2B5EF4-FFF2-40B4-BE49-F238E27FC236}">
                <a16:creationId xmlns:a16="http://schemas.microsoft.com/office/drawing/2014/main" id="{CCE74BAA-8F2F-4F5E-B871-7A33929957BC}"/>
              </a:ext>
            </a:extLst>
          </p:cNvPr>
          <p:cNvSpPr/>
          <p:nvPr/>
        </p:nvSpPr>
        <p:spPr>
          <a:xfrm>
            <a:off x="987598" y="3532757"/>
            <a:ext cx="247886" cy="221743"/>
          </a:xfrm>
          <a:prstGeom prst="mathPlus">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Down Arrow 46">
            <a:extLst>
              <a:ext uri="{FF2B5EF4-FFF2-40B4-BE49-F238E27FC236}">
                <a16:creationId xmlns:a16="http://schemas.microsoft.com/office/drawing/2014/main" id="{32BBD58C-0023-46E6-9132-D567043FE78E}"/>
              </a:ext>
            </a:extLst>
          </p:cNvPr>
          <p:cNvSpPr/>
          <p:nvPr/>
        </p:nvSpPr>
        <p:spPr>
          <a:xfrm rot="16200000">
            <a:off x="5156833" y="4120944"/>
            <a:ext cx="185914" cy="237779"/>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B945359-3333-4596-80A6-AA4750794FFA}"/>
              </a:ext>
            </a:extLst>
          </p:cNvPr>
          <p:cNvSpPr/>
          <p:nvPr/>
        </p:nvSpPr>
        <p:spPr>
          <a:xfrm>
            <a:off x="2172603" y="3795945"/>
            <a:ext cx="2825859" cy="1035220"/>
          </a:xfrm>
          <a:prstGeom prst="rect">
            <a:avLst/>
          </a:prstGeom>
        </p:spPr>
        <p:txBody>
          <a:bodyPr wrap="square">
            <a:spAutoFit/>
          </a:bodyPr>
          <a:lstStyle/>
          <a:p>
            <a:pPr>
              <a:lnSpc>
                <a:spcPct val="125000"/>
              </a:lnSpc>
            </a:pPr>
            <a:r>
              <a:rPr lang="en-GB" sz="1000" b="1" dirty="0">
                <a:solidFill>
                  <a:schemeClr val="accent5">
                    <a:lumMod val="10000"/>
                  </a:schemeClr>
                </a:solidFill>
                <a:latin typeface="Arial" panose="020B0604020202020204" pitchFamily="34" charset="0"/>
                <a:cs typeface="Arial" panose="020B0604020202020204" pitchFamily="34" charset="0"/>
              </a:rPr>
              <a:t>Pearson Similarity Index Model </a:t>
            </a:r>
            <a:r>
              <a:rPr lang="en-GB" sz="1000" dirty="0">
                <a:solidFill>
                  <a:schemeClr val="accent5">
                    <a:lumMod val="10000"/>
                  </a:schemeClr>
                </a:solidFill>
                <a:latin typeface="Arial" panose="020B0604020202020204" pitchFamily="34" charset="0"/>
                <a:cs typeface="Arial" panose="020B0604020202020204" pitchFamily="34" charset="0"/>
              </a:rPr>
              <a:t>based on</a:t>
            </a:r>
          </a:p>
          <a:p>
            <a:pPr marL="171450" indent="-171450">
              <a:lnSpc>
                <a:spcPct val="125000"/>
              </a:lnSpc>
              <a:buFont typeface="Arial" panose="020B0604020202020204" pitchFamily="34" charset="0"/>
              <a:buChar char="•"/>
            </a:pPr>
            <a:r>
              <a:rPr lang="en-GB" sz="1000" dirty="0">
                <a:solidFill>
                  <a:schemeClr val="accent5">
                    <a:lumMod val="10000"/>
                  </a:schemeClr>
                </a:solidFill>
                <a:latin typeface="Arial" panose="020B0604020202020204" pitchFamily="34" charset="0"/>
                <a:cs typeface="Arial" panose="020B0604020202020204" pitchFamily="34" charset="0"/>
              </a:rPr>
              <a:t>Allocation behaviour across  sectors</a:t>
            </a:r>
          </a:p>
          <a:p>
            <a:pPr marL="171450" indent="-171450">
              <a:lnSpc>
                <a:spcPct val="125000"/>
              </a:lnSpc>
              <a:buFont typeface="Arial" panose="020B0604020202020204" pitchFamily="34" charset="0"/>
              <a:buChar char="•"/>
            </a:pPr>
            <a:r>
              <a:rPr lang="en-GB" sz="1000" dirty="0">
                <a:solidFill>
                  <a:schemeClr val="accent5">
                    <a:lumMod val="10000"/>
                  </a:schemeClr>
                </a:solidFill>
                <a:latin typeface="Arial" panose="020B0604020202020204" pitchFamily="34" charset="0"/>
                <a:cs typeface="Arial" panose="020B0604020202020204" pitchFamily="34" charset="0"/>
              </a:rPr>
              <a:t>Investments in client's company &amp; market share</a:t>
            </a:r>
          </a:p>
          <a:p>
            <a:pPr marL="171450" indent="-171450">
              <a:lnSpc>
                <a:spcPct val="125000"/>
              </a:lnSpc>
              <a:buFont typeface="Arial" panose="020B0604020202020204" pitchFamily="34" charset="0"/>
              <a:buChar char="•"/>
            </a:pPr>
            <a:endParaRPr lang="en-GB" sz="1000" dirty="0">
              <a:solidFill>
                <a:schemeClr val="accent5">
                  <a:lumMod val="10000"/>
                </a:schemeClr>
              </a:solidFill>
              <a:latin typeface="Arial" panose="020B0604020202020204" pitchFamily="34" charset="0"/>
              <a:cs typeface="Arial" panose="020B0604020202020204" pitchFamily="34" charset="0"/>
            </a:endParaRPr>
          </a:p>
        </p:txBody>
      </p:sp>
      <p:pic>
        <p:nvPicPr>
          <p:cNvPr id="97" name="Picture 96">
            <a:extLst>
              <a:ext uri="{FF2B5EF4-FFF2-40B4-BE49-F238E27FC236}">
                <a16:creationId xmlns:a16="http://schemas.microsoft.com/office/drawing/2014/main" id="{C4C6BED1-173D-4723-97FF-BD30E71DB0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2427" y="4386939"/>
            <a:ext cx="396000" cy="396000"/>
          </a:xfrm>
          <a:prstGeom prst="rect">
            <a:avLst/>
          </a:prstGeom>
        </p:spPr>
      </p:pic>
      <p:pic>
        <p:nvPicPr>
          <p:cNvPr id="98" name="Picture 97">
            <a:extLst>
              <a:ext uri="{FF2B5EF4-FFF2-40B4-BE49-F238E27FC236}">
                <a16:creationId xmlns:a16="http://schemas.microsoft.com/office/drawing/2014/main" id="{2D9B50C6-3928-4ED2-ADA3-2E10ECAD8D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4821" y="4451367"/>
            <a:ext cx="288000" cy="288000"/>
          </a:xfrm>
          <a:prstGeom prst="rect">
            <a:avLst/>
          </a:prstGeom>
        </p:spPr>
      </p:pic>
      <p:sp>
        <p:nvSpPr>
          <p:cNvPr id="99" name="TextBox 98">
            <a:extLst>
              <a:ext uri="{FF2B5EF4-FFF2-40B4-BE49-F238E27FC236}">
                <a16:creationId xmlns:a16="http://schemas.microsoft.com/office/drawing/2014/main" id="{418E9FDE-4D97-4711-B294-08F0790DC405}"/>
              </a:ext>
            </a:extLst>
          </p:cNvPr>
          <p:cNvSpPr txBox="1"/>
          <p:nvPr/>
        </p:nvSpPr>
        <p:spPr>
          <a:xfrm>
            <a:off x="2732952" y="4423499"/>
            <a:ext cx="696914" cy="369332"/>
          </a:xfrm>
          <a:prstGeom prst="rect">
            <a:avLst/>
          </a:prstGeom>
          <a:noFill/>
        </p:spPr>
        <p:txBody>
          <a:bodyPr wrap="square" rtlCol="0">
            <a:spAutoFit/>
          </a:bodyPr>
          <a:lstStyle/>
          <a:p>
            <a:r>
              <a:rPr lang="en-GB" sz="900" dirty="0">
                <a:latin typeface="Arial" panose="020B0604020202020204" pitchFamily="34" charset="0"/>
                <a:cs typeface="Arial" panose="020B0604020202020204" pitchFamily="34" charset="0"/>
              </a:rPr>
              <a:t>Markey Share</a:t>
            </a:r>
          </a:p>
        </p:txBody>
      </p:sp>
      <p:pic>
        <p:nvPicPr>
          <p:cNvPr id="100" name="Picture 99">
            <a:extLst>
              <a:ext uri="{FF2B5EF4-FFF2-40B4-BE49-F238E27FC236}">
                <a16:creationId xmlns:a16="http://schemas.microsoft.com/office/drawing/2014/main" id="{962F36D0-5EAA-4320-8B36-C797489ADD95}"/>
              </a:ext>
            </a:extLst>
          </p:cNvPr>
          <p:cNvPicPr>
            <a:picLocks noChangeAspect="1"/>
          </p:cNvPicPr>
          <p:nvPr/>
        </p:nvPicPr>
        <p:blipFill>
          <a:blip r:embed="rId7">
            <a:clrChange>
              <a:clrFrom>
                <a:srgbClr val="DFDFDF"/>
              </a:clrFrom>
              <a:clrTo>
                <a:srgbClr val="DFDFDF">
                  <a:alpha val="0"/>
                </a:srgbClr>
              </a:clrTo>
            </a:clrChange>
            <a:duotone>
              <a:prstClr val="black"/>
              <a:schemeClr val="accent5">
                <a:tint val="45000"/>
                <a:satMod val="400000"/>
              </a:schemeClr>
            </a:duotone>
          </a:blip>
          <a:stretch>
            <a:fillRect/>
          </a:stretch>
        </p:blipFill>
        <p:spPr>
          <a:xfrm>
            <a:off x="5606061" y="3107767"/>
            <a:ext cx="443479" cy="443479"/>
          </a:xfrm>
          <a:prstGeom prst="rect">
            <a:avLst/>
          </a:prstGeom>
        </p:spPr>
      </p:pic>
      <p:sp>
        <p:nvSpPr>
          <p:cNvPr id="101" name="Rectangle 100">
            <a:extLst>
              <a:ext uri="{FF2B5EF4-FFF2-40B4-BE49-F238E27FC236}">
                <a16:creationId xmlns:a16="http://schemas.microsoft.com/office/drawing/2014/main" id="{5448075B-A5C9-49BD-88C9-928AFFE64BFE}"/>
              </a:ext>
            </a:extLst>
          </p:cNvPr>
          <p:cNvSpPr/>
          <p:nvPr/>
        </p:nvSpPr>
        <p:spPr>
          <a:xfrm>
            <a:off x="2143059" y="2854865"/>
            <a:ext cx="2932866" cy="731520"/>
          </a:xfrm>
          <a:prstGeom prst="rect">
            <a:avLst/>
          </a:prstGeom>
          <a:noFill/>
          <a:ln>
            <a:solidFill>
              <a:schemeClr val="tx1"/>
            </a:solidFill>
            <a:prstDash val="dash"/>
          </a:ln>
        </p:spPr>
        <p:txBody>
          <a:bodyPr wrap="square" anchor="t">
            <a:spAutoFit/>
          </a:bodyPr>
          <a:lstStyle/>
          <a:p>
            <a:pPr marL="171450" indent="-171450">
              <a:lnSpc>
                <a:spcPct val="125000"/>
              </a:lnSpc>
              <a:buFont typeface="Arial" panose="020B0604020202020204" pitchFamily="34" charset="0"/>
              <a:buChar char="•"/>
            </a:pP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p:txBody>
      </p:sp>
      <p:sp>
        <p:nvSpPr>
          <p:cNvPr id="102" name="Rectangle 101">
            <a:extLst>
              <a:ext uri="{FF2B5EF4-FFF2-40B4-BE49-F238E27FC236}">
                <a16:creationId xmlns:a16="http://schemas.microsoft.com/office/drawing/2014/main" id="{54D7964B-85EC-403F-945E-4E7893490600}"/>
              </a:ext>
            </a:extLst>
          </p:cNvPr>
          <p:cNvSpPr/>
          <p:nvPr/>
        </p:nvSpPr>
        <p:spPr>
          <a:xfrm>
            <a:off x="317742" y="3743225"/>
            <a:ext cx="1734821" cy="1054801"/>
          </a:xfrm>
          <a:prstGeom prst="rect">
            <a:avLst/>
          </a:prstGeom>
          <a:solidFill>
            <a:schemeClr val="accent6">
              <a:lumMod val="25000"/>
              <a:lumOff val="75000"/>
            </a:schemeClr>
          </a:solidFill>
        </p:spPr>
        <p:txBody>
          <a:bodyPr wrap="square" anchor="ctr">
            <a:spAutoFit/>
          </a:bodyPr>
          <a:lstStyle/>
          <a:p>
            <a:pPr>
              <a:lnSpc>
                <a:spcPct val="125000"/>
              </a:lnSpc>
            </a:pPr>
            <a:endParaRPr lang="en-GB" sz="1100" dirty="0">
              <a:solidFill>
                <a:schemeClr val="accent5">
                  <a:lumMod val="10000"/>
                </a:schemeClr>
              </a:solidFill>
            </a:endParaRPr>
          </a:p>
        </p:txBody>
      </p:sp>
      <p:sp>
        <p:nvSpPr>
          <p:cNvPr id="103" name="Rectangle 102">
            <a:extLst>
              <a:ext uri="{FF2B5EF4-FFF2-40B4-BE49-F238E27FC236}">
                <a16:creationId xmlns:a16="http://schemas.microsoft.com/office/drawing/2014/main" id="{68CAE802-3F48-4A74-BC6E-0894B6E29A99}"/>
              </a:ext>
            </a:extLst>
          </p:cNvPr>
          <p:cNvSpPr/>
          <p:nvPr/>
        </p:nvSpPr>
        <p:spPr>
          <a:xfrm>
            <a:off x="2119309" y="3765992"/>
            <a:ext cx="2932865" cy="1054135"/>
          </a:xfrm>
          <a:prstGeom prst="rect">
            <a:avLst/>
          </a:prstGeom>
          <a:noFill/>
          <a:ln>
            <a:solidFill>
              <a:schemeClr val="tx1"/>
            </a:solidFill>
            <a:prstDash val="dash"/>
          </a:ln>
        </p:spPr>
        <p:txBody>
          <a:bodyPr wrap="square" anchor="t">
            <a:spAutoFit/>
          </a:bodyPr>
          <a:lstStyle/>
          <a:p>
            <a:pPr>
              <a:lnSpc>
                <a:spcPct val="125000"/>
              </a:lnSpc>
            </a:pPr>
            <a:endParaRPr lang="en-GB" sz="1000" dirty="0">
              <a:solidFill>
                <a:schemeClr val="accent5">
                  <a:lumMod val="10000"/>
                </a:schemeClr>
              </a:solidFill>
            </a:endParaRPr>
          </a:p>
          <a:p>
            <a:pPr>
              <a:lnSpc>
                <a:spcPct val="125000"/>
              </a:lnSpc>
            </a:pPr>
            <a:endParaRPr lang="en-GB" sz="1000" dirty="0">
              <a:solidFill>
                <a:schemeClr val="accent5">
                  <a:lumMod val="10000"/>
                </a:schemeClr>
              </a:solidFill>
            </a:endParaRPr>
          </a:p>
          <a:p>
            <a:pPr>
              <a:lnSpc>
                <a:spcPct val="125000"/>
              </a:lnSpc>
            </a:pPr>
            <a:br>
              <a:rPr lang="en-GB" sz="1000" dirty="0">
                <a:solidFill>
                  <a:schemeClr val="accent5">
                    <a:lumMod val="10000"/>
                  </a:schemeClr>
                </a:solidFill>
              </a:rPr>
            </a:br>
            <a:endParaRPr lang="en-GB" sz="1000" dirty="0">
              <a:solidFill>
                <a:schemeClr val="accent5">
                  <a:lumMod val="10000"/>
                </a:schemeClr>
              </a:solidFill>
            </a:endParaRPr>
          </a:p>
          <a:p>
            <a:pPr marL="171450" indent="-171450">
              <a:lnSpc>
                <a:spcPct val="125000"/>
              </a:lnSpc>
              <a:buFont typeface="Arial" panose="020B0604020202020204" pitchFamily="34" charset="0"/>
              <a:buChar char="•"/>
            </a:pPr>
            <a:endParaRPr lang="en-GB" sz="1000" dirty="0">
              <a:solidFill>
                <a:schemeClr val="accent5">
                  <a:lumMod val="10000"/>
                </a:schemeClr>
              </a:solidFill>
            </a:endParaRPr>
          </a:p>
        </p:txBody>
      </p:sp>
      <p:sp>
        <p:nvSpPr>
          <p:cNvPr id="104" name="Rectangle 103">
            <a:extLst>
              <a:ext uri="{FF2B5EF4-FFF2-40B4-BE49-F238E27FC236}">
                <a16:creationId xmlns:a16="http://schemas.microsoft.com/office/drawing/2014/main" id="{B9A75760-FCEA-42D3-B1A6-8245CBBCBD04}"/>
              </a:ext>
            </a:extLst>
          </p:cNvPr>
          <p:cNvSpPr/>
          <p:nvPr/>
        </p:nvSpPr>
        <p:spPr>
          <a:xfrm>
            <a:off x="132252" y="3991869"/>
            <a:ext cx="2123014" cy="476477"/>
          </a:xfrm>
          <a:prstGeom prst="rect">
            <a:avLst/>
          </a:prstGeom>
        </p:spPr>
        <p:txBody>
          <a:bodyPr wrap="square">
            <a:spAutoFit/>
          </a:bodyPr>
          <a:lstStyle/>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Look-Alike Model between </a:t>
            </a:r>
          </a:p>
          <a:p>
            <a:pPr algn="ctr">
              <a:lnSpc>
                <a:spcPct val="125000"/>
              </a:lnSpc>
            </a:pPr>
            <a:r>
              <a:rPr lang="en-GB" sz="105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Client and Prospects </a:t>
            </a:r>
          </a:p>
        </p:txBody>
      </p:sp>
      <p:sp>
        <p:nvSpPr>
          <p:cNvPr id="105" name="Rectangle 104">
            <a:extLst>
              <a:ext uri="{FF2B5EF4-FFF2-40B4-BE49-F238E27FC236}">
                <a16:creationId xmlns:a16="http://schemas.microsoft.com/office/drawing/2014/main" id="{22BEA7F1-6290-4143-BC6A-255DB37BA8A5}"/>
              </a:ext>
            </a:extLst>
          </p:cNvPr>
          <p:cNvSpPr/>
          <p:nvPr/>
        </p:nvSpPr>
        <p:spPr>
          <a:xfrm>
            <a:off x="2114744" y="2947196"/>
            <a:ext cx="2905243" cy="458139"/>
          </a:xfrm>
          <a:prstGeom prst="rect">
            <a:avLst/>
          </a:prstGeom>
        </p:spPr>
        <p:txBody>
          <a:bodyPr wrap="square">
            <a:spAutoFit/>
          </a:bodyPr>
          <a:lstStyle/>
          <a:p>
            <a:pPr marL="171450" indent="-171450">
              <a:lnSpc>
                <a:spcPct val="125000"/>
              </a:lnSpc>
              <a:buFont typeface="Arial" panose="020B0604020202020204" pitchFamily="34" charset="0"/>
              <a:buChar char="•"/>
            </a:pPr>
            <a:r>
              <a:rPr lang="en-GB" sz="1000" dirty="0">
                <a:solidFill>
                  <a:schemeClr val="accent5">
                    <a:lumMod val="10000"/>
                  </a:schemeClr>
                </a:solidFill>
                <a:latin typeface="Arial" panose="020B0604020202020204" pitchFamily="34" charset="0"/>
                <a:cs typeface="Arial" panose="020B0604020202020204" pitchFamily="34" charset="0"/>
              </a:rPr>
              <a:t>Wallet Size &gt;£100k per month, plus</a:t>
            </a:r>
          </a:p>
          <a:p>
            <a:pPr marL="171450" indent="-171450">
              <a:lnSpc>
                <a:spcPct val="125000"/>
              </a:lnSpc>
              <a:buFont typeface="Arial" panose="020B0604020202020204" pitchFamily="34" charset="0"/>
              <a:buChar char="•"/>
            </a:pPr>
            <a:r>
              <a:rPr lang="en-GB" sz="1000" dirty="0">
                <a:solidFill>
                  <a:schemeClr val="accent5">
                    <a:lumMod val="10000"/>
                  </a:schemeClr>
                </a:solidFill>
                <a:latin typeface="Arial" panose="020B0604020202020204" pitchFamily="34" charset="0"/>
                <a:cs typeface="Arial" panose="020B0604020202020204" pitchFamily="34" charset="0"/>
              </a:rPr>
              <a:t>A strong  allocation into relevant  Sector</a:t>
            </a:r>
          </a:p>
        </p:txBody>
      </p:sp>
      <p:sp>
        <p:nvSpPr>
          <p:cNvPr id="106" name="Rectangle 105">
            <a:extLst>
              <a:ext uri="{FF2B5EF4-FFF2-40B4-BE49-F238E27FC236}">
                <a16:creationId xmlns:a16="http://schemas.microsoft.com/office/drawing/2014/main" id="{09472944-2CEC-461D-BB05-9AE9ECE95D61}"/>
              </a:ext>
            </a:extLst>
          </p:cNvPr>
          <p:cNvSpPr/>
          <p:nvPr/>
        </p:nvSpPr>
        <p:spPr>
          <a:xfrm>
            <a:off x="6743497" y="2674470"/>
            <a:ext cx="5151195" cy="320748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 name="Rectangle 127">
            <a:extLst>
              <a:ext uri="{FF2B5EF4-FFF2-40B4-BE49-F238E27FC236}">
                <a16:creationId xmlns:a16="http://schemas.microsoft.com/office/drawing/2014/main" id="{93C96BF1-123D-4D63-BD0A-4A22A867A2C7}"/>
              </a:ext>
            </a:extLst>
          </p:cNvPr>
          <p:cNvSpPr/>
          <p:nvPr/>
        </p:nvSpPr>
        <p:spPr>
          <a:xfrm>
            <a:off x="7011084" y="2527299"/>
            <a:ext cx="4517324" cy="259934"/>
          </a:xfrm>
          <a:prstGeom prst="rect">
            <a:avLst/>
          </a:prstGeom>
          <a:solidFill>
            <a:srgbClr val="001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cs typeface="Arial" panose="020B0604020202020204" pitchFamily="34" charset="0"/>
              </a:rPr>
              <a:t>Customer segmentation and Message coherence</a:t>
            </a:r>
          </a:p>
        </p:txBody>
      </p:sp>
      <p:graphicFrame>
        <p:nvGraphicFramePr>
          <p:cNvPr id="134" name="Diagram 133">
            <a:extLst>
              <a:ext uri="{FF2B5EF4-FFF2-40B4-BE49-F238E27FC236}">
                <a16:creationId xmlns:a16="http://schemas.microsoft.com/office/drawing/2014/main" id="{6D8F24ED-DACD-480A-A4C6-B5241FF6167D}"/>
              </a:ext>
            </a:extLst>
          </p:cNvPr>
          <p:cNvGraphicFramePr/>
          <p:nvPr/>
        </p:nvGraphicFramePr>
        <p:xfrm>
          <a:off x="8193430" y="2762774"/>
          <a:ext cx="3998570" cy="2812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5" name="Rectangle 134">
            <a:extLst>
              <a:ext uri="{FF2B5EF4-FFF2-40B4-BE49-F238E27FC236}">
                <a16:creationId xmlns:a16="http://schemas.microsoft.com/office/drawing/2014/main" id="{4329AA2B-8F07-47A4-982F-C6F989B31F04}"/>
              </a:ext>
            </a:extLst>
          </p:cNvPr>
          <p:cNvSpPr/>
          <p:nvPr/>
        </p:nvSpPr>
        <p:spPr>
          <a:xfrm>
            <a:off x="6852042" y="3749591"/>
            <a:ext cx="1977262" cy="2092304"/>
          </a:xfrm>
          <a:prstGeom prst="rect">
            <a:avLst/>
          </a:prstGeom>
        </p:spPr>
        <p:txBody>
          <a:bodyPr wrap="square">
            <a:spAutoFit/>
          </a:bodyPr>
          <a:lstStyle/>
          <a:p>
            <a:pPr marL="171450" indent="-171450">
              <a:lnSpc>
                <a:spcPct val="125000"/>
              </a:lnSpc>
              <a:buFont typeface="Arial" panose="020B0604020202020204" pitchFamily="34" charset="0"/>
              <a:buChar char="•"/>
            </a:pPr>
            <a:r>
              <a:rPr lang="en-GB" sz="1050" dirty="0">
                <a:solidFill>
                  <a:schemeClr val="accent5">
                    <a:lumMod val="10000"/>
                  </a:schemeClr>
                </a:solidFill>
                <a:latin typeface="Arial" panose="020B0604020202020204" pitchFamily="34" charset="0"/>
                <a:cs typeface="Arial" panose="020B0604020202020204" pitchFamily="34" charset="0"/>
              </a:rPr>
              <a:t>Segment the identified prospects based on characteristics and behaviour </a:t>
            </a:r>
          </a:p>
          <a:p>
            <a:pPr marL="171450" indent="-171450">
              <a:lnSpc>
                <a:spcPct val="125000"/>
              </a:lnSpc>
              <a:buFont typeface="Arial" panose="020B0604020202020204" pitchFamily="34" charset="0"/>
              <a:buChar char="•"/>
            </a:pPr>
            <a:r>
              <a:rPr lang="en-GB" sz="1050" dirty="0">
                <a:solidFill>
                  <a:schemeClr val="accent5">
                    <a:lumMod val="10000"/>
                  </a:schemeClr>
                </a:solidFill>
                <a:latin typeface="Arial" panose="020B0604020202020204" pitchFamily="34" charset="0"/>
                <a:cs typeface="Arial" panose="020B0604020202020204" pitchFamily="34" charset="0"/>
              </a:rPr>
              <a:t>Send Personalised marketing content for each segment to engage customers more effectively</a:t>
            </a:r>
          </a:p>
          <a:p>
            <a:pPr marL="171450" indent="-171450">
              <a:lnSpc>
                <a:spcPct val="125000"/>
              </a:lnSpc>
              <a:buFont typeface="Arial" panose="020B0604020202020204" pitchFamily="34" charset="0"/>
              <a:buChar char="•"/>
            </a:pPr>
            <a:endParaRPr lang="en-GB" sz="1050" dirty="0">
              <a:solidFill>
                <a:schemeClr val="accent5">
                  <a:lumMod val="10000"/>
                </a:schemeClr>
              </a:solidFill>
              <a:latin typeface="Arial" panose="020B0604020202020204" pitchFamily="34" charset="0"/>
              <a:cs typeface="Arial" panose="020B0604020202020204" pitchFamily="34" charset="0"/>
            </a:endParaRPr>
          </a:p>
          <a:p>
            <a:pPr marL="171450" indent="-171450">
              <a:lnSpc>
                <a:spcPct val="125000"/>
              </a:lnSpc>
              <a:buFont typeface="Arial" panose="020B0604020202020204" pitchFamily="34" charset="0"/>
              <a:buChar char="•"/>
            </a:pPr>
            <a:endParaRPr lang="en-GB" sz="1050" dirty="0">
              <a:solidFill>
                <a:schemeClr val="accent5">
                  <a:lumMod val="10000"/>
                </a:schemeClr>
              </a:solidFill>
              <a:latin typeface="Arial" panose="020B0604020202020204" pitchFamily="34" charset="0"/>
              <a:cs typeface="Arial" panose="020B0604020202020204" pitchFamily="34" charset="0"/>
            </a:endParaRPr>
          </a:p>
        </p:txBody>
      </p:sp>
      <p:sp>
        <p:nvSpPr>
          <p:cNvPr id="136" name="Right Arrow 2">
            <a:extLst>
              <a:ext uri="{FF2B5EF4-FFF2-40B4-BE49-F238E27FC236}">
                <a16:creationId xmlns:a16="http://schemas.microsoft.com/office/drawing/2014/main" id="{AA9F20E0-6DDE-4B5F-9803-CA90E73DC98D}"/>
              </a:ext>
            </a:extLst>
          </p:cNvPr>
          <p:cNvSpPr/>
          <p:nvPr/>
        </p:nvSpPr>
        <p:spPr>
          <a:xfrm>
            <a:off x="6359833" y="4146875"/>
            <a:ext cx="404314" cy="361031"/>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CBA75C13-90E6-41D8-97B9-4B75A97F4178}"/>
              </a:ext>
            </a:extLst>
          </p:cNvPr>
          <p:cNvSpPr/>
          <p:nvPr/>
        </p:nvSpPr>
        <p:spPr>
          <a:xfrm>
            <a:off x="411520" y="853329"/>
            <a:ext cx="3686400" cy="136774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20000"/>
              </a:lnSpc>
            </a:pPr>
            <a:r>
              <a:rPr lang="en-US" sz="1400" dirty="0">
                <a:solidFill>
                  <a:prstClr val="black"/>
                </a:solidFill>
                <a:ea typeface="Verdana" panose="020B0604030504040204" pitchFamily="34" charset="0"/>
                <a:cs typeface="Arial" panose="020B0604020202020204" pitchFamily="34" charset="0"/>
              </a:rPr>
              <a:t>The Customer services </a:t>
            </a:r>
            <a:r>
              <a:rPr lang="en-US" sz="1400" b="1" dirty="0">
                <a:solidFill>
                  <a:prstClr val="black"/>
                </a:solidFill>
                <a:ea typeface="Verdana" panose="020B0604030504040204" pitchFamily="34" charset="0"/>
                <a:cs typeface="Arial" panose="020B0604020202020204" pitchFamily="34" charset="0"/>
              </a:rPr>
              <a:t>team targeted Institutional customers based on pre-set rules </a:t>
            </a:r>
            <a:r>
              <a:rPr lang="en-US" sz="1400" dirty="0">
                <a:solidFill>
                  <a:prstClr val="black"/>
                </a:solidFill>
                <a:ea typeface="Verdana" panose="020B0604030504040204" pitchFamily="34" charset="0"/>
                <a:cs typeface="Arial" panose="020B0604020202020204" pitchFamily="34" charset="0"/>
              </a:rPr>
              <a:t>not considering past behavior and targeted all customers using a single strategy thus having less effectiveness</a:t>
            </a:r>
          </a:p>
        </p:txBody>
      </p:sp>
      <p:sp>
        <p:nvSpPr>
          <p:cNvPr id="6" name="Rectangle 5">
            <a:extLst>
              <a:ext uri="{FF2B5EF4-FFF2-40B4-BE49-F238E27FC236}">
                <a16:creationId xmlns:a16="http://schemas.microsoft.com/office/drawing/2014/main" id="{0DBEB9A2-1B2D-44CA-A4C1-6401AFAC0FCA}"/>
              </a:ext>
            </a:extLst>
          </p:cNvPr>
          <p:cNvSpPr/>
          <p:nvPr/>
        </p:nvSpPr>
        <p:spPr>
          <a:xfrm>
            <a:off x="4675217" y="957427"/>
            <a:ext cx="3773546" cy="1109214"/>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20000"/>
              </a:lnSpc>
            </a:pPr>
            <a:r>
              <a:rPr lang="en-US" sz="1400" b="1" dirty="0">
                <a:solidFill>
                  <a:prstClr val="black"/>
                </a:solidFill>
                <a:ea typeface="Verdana" panose="020B0604030504040204" pitchFamily="34" charset="0"/>
                <a:cs typeface="Arial" panose="020B0604020202020204" pitchFamily="34" charset="0"/>
              </a:rPr>
              <a:t>Recommendation engine </a:t>
            </a:r>
            <a:r>
              <a:rPr lang="en-US" sz="1400" dirty="0">
                <a:solidFill>
                  <a:prstClr val="black"/>
                </a:solidFill>
                <a:ea typeface="Verdana" panose="020B0604030504040204" pitchFamily="34" charset="0"/>
                <a:cs typeface="Arial" panose="020B0604020202020204" pitchFamily="34" charset="0"/>
              </a:rPr>
              <a:t>using </a:t>
            </a:r>
            <a:r>
              <a:rPr lang="en-US" sz="1400" b="1" dirty="0">
                <a:solidFill>
                  <a:prstClr val="black"/>
                </a:solidFill>
                <a:ea typeface="Verdana" panose="020B0604030504040204" pitchFamily="34" charset="0"/>
                <a:cs typeface="Arial" panose="020B0604020202020204" pitchFamily="34" charset="0"/>
              </a:rPr>
              <a:t>RFM &amp; Similarity index </a:t>
            </a:r>
            <a:r>
              <a:rPr lang="en-US" sz="1400" dirty="0">
                <a:solidFill>
                  <a:prstClr val="black"/>
                </a:solidFill>
                <a:ea typeface="Verdana" panose="020B0604030504040204" pitchFamily="34" charset="0"/>
                <a:cs typeface="Arial" panose="020B0604020202020204" pitchFamily="34" charset="0"/>
              </a:rPr>
              <a:t>to identify best set of prospects for the fund, segmented customers based on their </a:t>
            </a:r>
            <a:r>
              <a:rPr lang="en-US" sz="1400" b="1" dirty="0">
                <a:solidFill>
                  <a:prstClr val="black"/>
                </a:solidFill>
                <a:ea typeface="Verdana" panose="020B0604030504040204" pitchFamily="34" charset="0"/>
                <a:cs typeface="Arial" panose="020B0604020202020204" pitchFamily="34" charset="0"/>
              </a:rPr>
              <a:t>behavior/characteristics &amp; propensity </a:t>
            </a:r>
            <a:r>
              <a:rPr lang="en-US" sz="1400" dirty="0">
                <a:solidFill>
                  <a:prstClr val="black"/>
                </a:solidFill>
                <a:ea typeface="Verdana" panose="020B0604030504040204" pitchFamily="34" charset="0"/>
                <a:cs typeface="Arial" panose="020B0604020202020204" pitchFamily="34" charset="0"/>
              </a:rPr>
              <a:t>to invest</a:t>
            </a:r>
          </a:p>
        </p:txBody>
      </p:sp>
      <p:sp>
        <p:nvSpPr>
          <p:cNvPr id="8" name="Rectangle 7">
            <a:extLst>
              <a:ext uri="{FF2B5EF4-FFF2-40B4-BE49-F238E27FC236}">
                <a16:creationId xmlns:a16="http://schemas.microsoft.com/office/drawing/2014/main" id="{37B1359E-72B0-4A48-9C53-E2E0A2482DC6}"/>
              </a:ext>
            </a:extLst>
          </p:cNvPr>
          <p:cNvSpPr/>
          <p:nvPr/>
        </p:nvSpPr>
        <p:spPr>
          <a:xfrm>
            <a:off x="9049980" y="1038276"/>
            <a:ext cx="2926880" cy="85068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20000"/>
              </a:lnSpc>
            </a:pPr>
            <a:r>
              <a:rPr lang="en-IN" sz="1400" dirty="0">
                <a:solidFill>
                  <a:prstClr val="black"/>
                </a:solidFill>
                <a:ea typeface="Verdana" panose="020B0604030504040204" pitchFamily="34" charset="0"/>
                <a:cs typeface="Arial" panose="020B0604020202020204" pitchFamily="34" charset="0"/>
              </a:rPr>
              <a:t>Average </a:t>
            </a:r>
            <a:r>
              <a:rPr lang="en-IN" sz="1400" b="1" dirty="0">
                <a:solidFill>
                  <a:prstClr val="black"/>
                </a:solidFill>
                <a:ea typeface="Verdana" panose="020B0604030504040204" pitchFamily="34" charset="0"/>
                <a:cs typeface="Arial" panose="020B0604020202020204" pitchFamily="34" charset="0"/>
              </a:rPr>
              <a:t>Campaign engagement rate</a:t>
            </a:r>
            <a:r>
              <a:rPr lang="en-IN" sz="1400" dirty="0">
                <a:solidFill>
                  <a:prstClr val="black"/>
                </a:solidFill>
                <a:ea typeface="Verdana" panose="020B0604030504040204" pitchFamily="34" charset="0"/>
                <a:cs typeface="Arial" panose="020B0604020202020204" pitchFamily="34" charset="0"/>
              </a:rPr>
              <a:t> increased from</a:t>
            </a:r>
          </a:p>
          <a:p>
            <a:pPr algn="ctr">
              <a:lnSpc>
                <a:spcPct val="120000"/>
              </a:lnSpc>
            </a:pPr>
            <a:r>
              <a:rPr lang="en-IN" sz="1400" b="1" dirty="0">
                <a:solidFill>
                  <a:prstClr val="black"/>
                </a:solidFill>
                <a:ea typeface="Verdana" panose="020B0604030504040204" pitchFamily="34" charset="0"/>
                <a:cs typeface="Arial" panose="020B0604020202020204" pitchFamily="34" charset="0"/>
              </a:rPr>
              <a:t> 12% to 18% </a:t>
            </a:r>
            <a:endParaRPr lang="en-US" sz="1400" b="1" dirty="0">
              <a:solidFill>
                <a:prstClr val="black"/>
              </a:solidFill>
              <a:ea typeface="Verdana" panose="020B060403050404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9A459E5D-FBF4-4759-AE37-6E4D8BDEBB46}"/>
              </a:ext>
            </a:extLst>
          </p:cNvPr>
          <p:cNvSpPr/>
          <p:nvPr/>
        </p:nvSpPr>
        <p:spPr>
          <a:xfrm>
            <a:off x="4242644" y="1349832"/>
            <a:ext cx="332001" cy="320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Arrow: Right 136">
            <a:extLst>
              <a:ext uri="{FF2B5EF4-FFF2-40B4-BE49-F238E27FC236}">
                <a16:creationId xmlns:a16="http://schemas.microsoft.com/office/drawing/2014/main" id="{04BA10D3-946D-4306-A552-E0C1222ADAD1}"/>
              </a:ext>
            </a:extLst>
          </p:cNvPr>
          <p:cNvSpPr/>
          <p:nvPr/>
        </p:nvSpPr>
        <p:spPr>
          <a:xfrm>
            <a:off x="8556783" y="1332739"/>
            <a:ext cx="332001" cy="320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8" name="Straight Connector 137">
            <a:extLst>
              <a:ext uri="{FF2B5EF4-FFF2-40B4-BE49-F238E27FC236}">
                <a16:creationId xmlns:a16="http://schemas.microsoft.com/office/drawing/2014/main" id="{05FC9930-3299-41DA-9D39-F370A9740679}"/>
              </a:ext>
            </a:extLst>
          </p:cNvPr>
          <p:cNvCxnSpPr>
            <a:cxnSpLocks/>
          </p:cNvCxnSpPr>
          <p:nvPr/>
        </p:nvCxnSpPr>
        <p:spPr>
          <a:xfrm>
            <a:off x="225101" y="2386788"/>
            <a:ext cx="1166959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A7650D4-4853-431A-96EB-8FBBAF85F3A4}"/>
              </a:ext>
            </a:extLst>
          </p:cNvPr>
          <p:cNvCxnSpPr>
            <a:cxnSpLocks/>
          </p:cNvCxnSpPr>
          <p:nvPr/>
        </p:nvCxnSpPr>
        <p:spPr>
          <a:xfrm>
            <a:off x="279313" y="700449"/>
            <a:ext cx="11669591"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8" name="Picture 2" descr="Image result for home icon">
            <a:hlinkClick r:id="rId13" action="ppaction://hlinksldjump"/>
            <a:extLst>
              <a:ext uri="{FF2B5EF4-FFF2-40B4-BE49-F238E27FC236}">
                <a16:creationId xmlns:a16="http://schemas.microsoft.com/office/drawing/2014/main" id="{6A8ED1CB-A285-4837-ABA7-B259B1CA24A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81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 name="Straight Connector 214">
            <a:extLst>
              <a:ext uri="{FF2B5EF4-FFF2-40B4-BE49-F238E27FC236}">
                <a16:creationId xmlns:a16="http://schemas.microsoft.com/office/drawing/2014/main" id="{8540B22D-FF24-4D83-8F52-9F6E5AF675B4}"/>
              </a:ext>
            </a:extLst>
          </p:cNvPr>
          <p:cNvCxnSpPr/>
          <p:nvPr/>
        </p:nvCxnSpPr>
        <p:spPr>
          <a:xfrm flipV="1">
            <a:off x="2735396" y="188259"/>
            <a:ext cx="34698" cy="3999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12A7DCC-7BD7-4EAD-B894-59581AF3835F}"/>
              </a:ext>
            </a:extLst>
          </p:cNvPr>
          <p:cNvSpPr/>
          <p:nvPr/>
        </p:nvSpPr>
        <p:spPr>
          <a:xfrm>
            <a:off x="8174103" y="4268206"/>
            <a:ext cx="3936137" cy="1856452"/>
          </a:xfrm>
          <a:prstGeom prst="roundRect">
            <a:avLst>
              <a:gd name="adj" fmla="val 0"/>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4F9B3ECB-6DEA-4B14-A532-15D3D060E365}"/>
              </a:ext>
            </a:extLst>
          </p:cNvPr>
          <p:cNvSpPr/>
          <p:nvPr/>
        </p:nvSpPr>
        <p:spPr>
          <a:xfrm>
            <a:off x="4157563" y="4268211"/>
            <a:ext cx="3936137" cy="1856452"/>
          </a:xfrm>
          <a:prstGeom prst="roundRect">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FB9BB0-174D-4513-AA6E-A7D75DAA96B6}"/>
              </a:ext>
            </a:extLst>
          </p:cNvPr>
          <p:cNvSpPr/>
          <p:nvPr/>
        </p:nvSpPr>
        <p:spPr>
          <a:xfrm>
            <a:off x="141023" y="4268211"/>
            <a:ext cx="3936137" cy="1856449"/>
          </a:xfrm>
          <a:prstGeom prst="roundRect">
            <a:avLst>
              <a:gd name="adj" fmla="val 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0825F84-F98F-422E-A343-3AB5ECE4ABB1}"/>
              </a:ext>
            </a:extLst>
          </p:cNvPr>
          <p:cNvSpPr txBox="1"/>
          <p:nvPr/>
        </p:nvSpPr>
        <p:spPr>
          <a:xfrm>
            <a:off x="141023" y="4614790"/>
            <a:ext cx="3796814" cy="646331"/>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Relevant information from  shortlisted data sources is extracted using </a:t>
            </a:r>
            <a:r>
              <a:rPr lang="en-US" sz="1200" b="1" dirty="0">
                <a:latin typeface="Arial" panose="020B0604020202020204" pitchFamily="34" charset="0"/>
                <a:cs typeface="Arial" panose="020B0604020202020204" pitchFamily="34" charset="0"/>
              </a:rPr>
              <a:t>custom web scrapers and advanced pattern matching algorithms. </a:t>
            </a:r>
            <a:endParaRPr lang="en-IN" sz="12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59F0A20-658A-47A5-A2C9-5F6BC5DE7E25}"/>
              </a:ext>
            </a:extLst>
          </p:cNvPr>
          <p:cNvSpPr/>
          <p:nvPr/>
        </p:nvSpPr>
        <p:spPr>
          <a:xfrm>
            <a:off x="450598" y="5345538"/>
            <a:ext cx="3347612" cy="646331"/>
          </a:xfrm>
          <a:prstGeom prst="rect">
            <a:avLst/>
          </a:prstGeom>
        </p:spPr>
        <p:txBody>
          <a:bodyPr wrap="square">
            <a:spAutoFit/>
          </a:bodyPr>
          <a:lstStyle/>
          <a:p>
            <a:r>
              <a:rPr lang="en-US" sz="1200" b="1" i="1" dirty="0">
                <a:latin typeface="Arial" panose="020B0604020202020204" pitchFamily="34" charset="0"/>
                <a:cs typeface="Arial" panose="020B0604020202020204" pitchFamily="34" charset="0"/>
              </a:rPr>
              <a:t>Z score normalization</a:t>
            </a:r>
            <a:r>
              <a:rPr lang="en-US" sz="1200" i="1" dirty="0">
                <a:latin typeface="Arial" panose="020B0604020202020204" pitchFamily="34" charset="0"/>
                <a:cs typeface="Arial" panose="020B0604020202020204" pitchFamily="34" charset="0"/>
              </a:rPr>
              <a:t> to preserve the range (max &amp; min) &amp; introduce the dispersion of the series (standard deviation / variance)</a:t>
            </a:r>
            <a:endParaRPr lang="en-IN" sz="1200" i="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27C9A16-22CC-49F9-9E3A-88E07B66F716}"/>
              </a:ext>
            </a:extLst>
          </p:cNvPr>
          <p:cNvSpPr txBox="1"/>
          <p:nvPr/>
        </p:nvSpPr>
        <p:spPr>
          <a:xfrm>
            <a:off x="4197764" y="4575988"/>
            <a:ext cx="3936137" cy="830997"/>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For a given company each variable is given a </a:t>
            </a:r>
            <a:r>
              <a:rPr lang="en-US" sz="1200" b="1" dirty="0">
                <a:latin typeface="Arial" panose="020B0604020202020204" pitchFamily="34" charset="0"/>
                <a:cs typeface="Arial" panose="020B0604020202020204" pitchFamily="34" charset="0"/>
              </a:rPr>
              <a:t>score between 0-1 in relative to the other companies in the fund</a:t>
            </a:r>
            <a:r>
              <a:rPr lang="en-US" sz="1200" dirty="0">
                <a:latin typeface="Arial" panose="020B0604020202020204" pitchFamily="34" charset="0"/>
                <a:cs typeface="Arial" panose="020B0604020202020204" pitchFamily="34" charset="0"/>
              </a:rPr>
              <a:t>. This score is assigned basis the percentile range of its z score </a:t>
            </a:r>
            <a:endParaRPr lang="en-IN"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987372-4F2F-40BE-90C0-0A266815B49D}"/>
              </a:ext>
            </a:extLst>
          </p:cNvPr>
          <p:cNvSpPr/>
          <p:nvPr/>
        </p:nvSpPr>
        <p:spPr>
          <a:xfrm>
            <a:off x="4490096" y="5346762"/>
            <a:ext cx="3405260" cy="646331"/>
          </a:xfrm>
          <a:prstGeom prst="rect">
            <a:avLst/>
          </a:prstGeom>
          <a:noFill/>
        </p:spPr>
        <p:txBody>
          <a:bodyPr wrap="square" rtlCol="0">
            <a:spAutoFit/>
          </a:bodyPr>
          <a:lstStyle/>
          <a:p>
            <a:pPr algn="just"/>
            <a:r>
              <a:rPr lang="en-US" sz="1200" i="1" dirty="0">
                <a:latin typeface="Arial" panose="020B0604020202020204" pitchFamily="34" charset="0"/>
                <a:cs typeface="Arial" panose="020B0604020202020204" pitchFamily="34" charset="0"/>
              </a:rPr>
              <a:t>For e.g. z score value &gt; 90</a:t>
            </a:r>
            <a:r>
              <a:rPr lang="en-US" sz="1200" i="1" baseline="30000" dirty="0">
                <a:latin typeface="Arial" panose="020B0604020202020204" pitchFamily="34" charset="0"/>
                <a:cs typeface="Arial" panose="020B0604020202020204" pitchFamily="34" charset="0"/>
              </a:rPr>
              <a:t>th</a:t>
            </a:r>
            <a:r>
              <a:rPr lang="en-US" sz="1200" i="1" dirty="0">
                <a:latin typeface="Arial" panose="020B0604020202020204" pitchFamily="34" charset="0"/>
                <a:cs typeface="Arial" panose="020B0604020202020204" pitchFamily="34" charset="0"/>
              </a:rPr>
              <a:t>  percentile is assigned a score of 0.9 &amp; z score value &gt; 80</a:t>
            </a:r>
            <a:r>
              <a:rPr lang="en-US" sz="1200" i="1" baseline="30000" dirty="0">
                <a:latin typeface="Arial" panose="020B0604020202020204" pitchFamily="34" charset="0"/>
                <a:cs typeface="Arial" panose="020B0604020202020204" pitchFamily="34" charset="0"/>
              </a:rPr>
              <a:t>th</a:t>
            </a:r>
            <a:r>
              <a:rPr lang="en-US" sz="1200" i="1" dirty="0">
                <a:latin typeface="Arial" panose="020B0604020202020204" pitchFamily="34" charset="0"/>
                <a:cs typeface="Arial" panose="020B0604020202020204" pitchFamily="34" charset="0"/>
              </a:rPr>
              <a:t> but &lt;90</a:t>
            </a:r>
            <a:r>
              <a:rPr lang="en-US" sz="1200" i="1" baseline="30000" dirty="0">
                <a:latin typeface="Arial" panose="020B0604020202020204" pitchFamily="34" charset="0"/>
                <a:cs typeface="Arial" panose="020B0604020202020204" pitchFamily="34" charset="0"/>
              </a:rPr>
              <a:t>th</a:t>
            </a:r>
            <a:r>
              <a:rPr lang="en-US" sz="1200" i="1" dirty="0">
                <a:latin typeface="Arial" panose="020B0604020202020204" pitchFamily="34" charset="0"/>
                <a:cs typeface="Arial" panose="020B0604020202020204" pitchFamily="34" charset="0"/>
              </a:rPr>
              <a:t> percentile is 0.8 and so on.</a:t>
            </a:r>
            <a:endParaRPr lang="en-IN" sz="1200" i="1"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CE1DCAF-030F-451D-AB67-B14E8F378151}"/>
              </a:ext>
            </a:extLst>
          </p:cNvPr>
          <p:cNvSpPr/>
          <p:nvPr/>
        </p:nvSpPr>
        <p:spPr>
          <a:xfrm>
            <a:off x="8189313" y="4634797"/>
            <a:ext cx="3879128" cy="276999"/>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latin typeface="Arial" panose="020B0604020202020204" pitchFamily="34" charset="0"/>
                <a:cs typeface="Arial" panose="020B0604020202020204" pitchFamily="34" charset="0"/>
              </a:rPr>
              <a:t>All the variables are fed in to get metric level score. </a:t>
            </a:r>
          </a:p>
        </p:txBody>
      </p:sp>
      <p:sp>
        <p:nvSpPr>
          <p:cNvPr id="27" name="Rectangle 26">
            <a:extLst>
              <a:ext uri="{FF2B5EF4-FFF2-40B4-BE49-F238E27FC236}">
                <a16:creationId xmlns:a16="http://schemas.microsoft.com/office/drawing/2014/main" id="{BE42E780-FB39-472B-A191-E239C9E5A197}"/>
              </a:ext>
            </a:extLst>
          </p:cNvPr>
          <p:cNvSpPr/>
          <p:nvPr/>
        </p:nvSpPr>
        <p:spPr>
          <a:xfrm>
            <a:off x="185361" y="4299998"/>
            <a:ext cx="3936137" cy="307777"/>
          </a:xfrm>
          <a:prstGeom prst="rect">
            <a:avLst/>
          </a:prstGeom>
        </p:spPr>
        <p:txBody>
          <a:bodyPr wrap="square">
            <a:spAutoFit/>
          </a:bodyPr>
          <a:lstStyle/>
          <a:p>
            <a:pPr algn="ctr"/>
            <a:r>
              <a:rPr lang="en-US" sz="1400" b="1" i="1" dirty="0">
                <a:latin typeface="Arial" panose="020B0604020202020204" pitchFamily="34" charset="0"/>
                <a:cs typeface="Arial" panose="020B0604020202020204" pitchFamily="34" charset="0"/>
              </a:rPr>
              <a:t>Data Extraction &amp; Integration</a:t>
            </a:r>
          </a:p>
        </p:txBody>
      </p:sp>
      <p:sp>
        <p:nvSpPr>
          <p:cNvPr id="28" name="Rectangle 27">
            <a:extLst>
              <a:ext uri="{FF2B5EF4-FFF2-40B4-BE49-F238E27FC236}">
                <a16:creationId xmlns:a16="http://schemas.microsoft.com/office/drawing/2014/main" id="{9548D1F6-8255-433A-B504-61EEF34E827F}"/>
              </a:ext>
            </a:extLst>
          </p:cNvPr>
          <p:cNvSpPr/>
          <p:nvPr/>
        </p:nvSpPr>
        <p:spPr>
          <a:xfrm>
            <a:off x="4085434" y="4293737"/>
            <a:ext cx="3936137" cy="307777"/>
          </a:xfrm>
          <a:prstGeom prst="rect">
            <a:avLst/>
          </a:prstGeom>
        </p:spPr>
        <p:txBody>
          <a:bodyPr wrap="square">
            <a:spAutoFit/>
          </a:bodyPr>
          <a:lstStyle/>
          <a:p>
            <a:pPr algn="ctr"/>
            <a:r>
              <a:rPr lang="en-US" sz="1400" b="1" i="1" dirty="0">
                <a:latin typeface="Arial" panose="020B0604020202020204" pitchFamily="34" charset="0"/>
                <a:cs typeface="Arial" panose="020B0604020202020204" pitchFamily="34" charset="0"/>
              </a:rPr>
              <a:t>Fund Scoring</a:t>
            </a:r>
          </a:p>
        </p:txBody>
      </p:sp>
      <p:sp>
        <p:nvSpPr>
          <p:cNvPr id="29" name="Rectangle 28">
            <a:extLst>
              <a:ext uri="{FF2B5EF4-FFF2-40B4-BE49-F238E27FC236}">
                <a16:creationId xmlns:a16="http://schemas.microsoft.com/office/drawing/2014/main" id="{708F1D69-2117-40D3-9727-F18F2FE004D0}"/>
              </a:ext>
            </a:extLst>
          </p:cNvPr>
          <p:cNvSpPr/>
          <p:nvPr/>
        </p:nvSpPr>
        <p:spPr>
          <a:xfrm>
            <a:off x="8326635" y="4333418"/>
            <a:ext cx="3936137" cy="307777"/>
          </a:xfrm>
          <a:prstGeom prst="rect">
            <a:avLst/>
          </a:prstGeom>
        </p:spPr>
        <p:txBody>
          <a:bodyPr wrap="square">
            <a:spAutoFit/>
          </a:bodyPr>
          <a:lstStyle/>
          <a:p>
            <a:pPr algn="ctr"/>
            <a:r>
              <a:rPr lang="en-US" sz="1400" b="1" i="1" dirty="0">
                <a:latin typeface="Arial" panose="020B0604020202020204" pitchFamily="34" charset="0"/>
                <a:cs typeface="Arial" panose="020B0604020202020204" pitchFamily="34" charset="0"/>
              </a:rPr>
              <a:t>Evaluation &amp; Inference</a:t>
            </a:r>
          </a:p>
        </p:txBody>
      </p:sp>
      <p:grpSp>
        <p:nvGrpSpPr>
          <p:cNvPr id="36" name="Group 35">
            <a:extLst>
              <a:ext uri="{FF2B5EF4-FFF2-40B4-BE49-F238E27FC236}">
                <a16:creationId xmlns:a16="http://schemas.microsoft.com/office/drawing/2014/main" id="{B3E712F2-B6E4-4BD2-BBFD-86DACDB50252}"/>
              </a:ext>
            </a:extLst>
          </p:cNvPr>
          <p:cNvGrpSpPr/>
          <p:nvPr/>
        </p:nvGrpSpPr>
        <p:grpSpPr>
          <a:xfrm>
            <a:off x="599655" y="1210703"/>
            <a:ext cx="11440251" cy="2944360"/>
            <a:chOff x="6136" y="958884"/>
            <a:chExt cx="12043296" cy="2629877"/>
          </a:xfrm>
        </p:grpSpPr>
        <p:pic>
          <p:nvPicPr>
            <p:cNvPr id="37" name="Picture 36" descr="A close up of a logo&#10;&#10;Description generated with very high confidence">
              <a:extLst>
                <a:ext uri="{FF2B5EF4-FFF2-40B4-BE49-F238E27FC236}">
                  <a16:creationId xmlns:a16="http://schemas.microsoft.com/office/drawing/2014/main" id="{F48011A6-2E3F-4515-9569-551073EC6A49}"/>
                </a:ext>
              </a:extLst>
            </p:cNvPr>
            <p:cNvPicPr>
              <a:picLocks noChangeAspect="1"/>
            </p:cNvPicPr>
            <p:nvPr/>
          </p:nvPicPr>
          <p:blipFill rotWithShape="1">
            <a:blip r:embed="rId3">
              <a:extLst>
                <a:ext uri="{28A0092B-C50C-407E-A947-70E740481C1C}">
                  <a14:useLocalDpi xmlns:a14="http://schemas.microsoft.com/office/drawing/2010/main" val="0"/>
                </a:ext>
              </a:extLst>
            </a:blip>
            <a:srcRect t="33843" b="21718"/>
            <a:stretch/>
          </p:blipFill>
          <p:spPr>
            <a:xfrm>
              <a:off x="3386836" y="3034053"/>
              <a:ext cx="1135900" cy="508346"/>
            </a:xfrm>
            <a:prstGeom prst="rect">
              <a:avLst/>
            </a:prstGeom>
          </p:spPr>
        </p:pic>
        <p:grpSp>
          <p:nvGrpSpPr>
            <p:cNvPr id="38" name="Group 37">
              <a:extLst>
                <a:ext uri="{FF2B5EF4-FFF2-40B4-BE49-F238E27FC236}">
                  <a16:creationId xmlns:a16="http://schemas.microsoft.com/office/drawing/2014/main" id="{B9000561-B7F4-4FF3-9DFD-EFF49068F7F1}"/>
                </a:ext>
              </a:extLst>
            </p:cNvPr>
            <p:cNvGrpSpPr/>
            <p:nvPr/>
          </p:nvGrpSpPr>
          <p:grpSpPr>
            <a:xfrm>
              <a:off x="3426280" y="2084529"/>
              <a:ext cx="973823" cy="726063"/>
              <a:chOff x="432944" y="1459006"/>
              <a:chExt cx="1648543" cy="1183341"/>
            </a:xfrm>
          </p:grpSpPr>
          <p:pic>
            <p:nvPicPr>
              <p:cNvPr id="80" name="Picture 79">
                <a:extLst>
                  <a:ext uri="{FF2B5EF4-FFF2-40B4-BE49-F238E27FC236}">
                    <a16:creationId xmlns:a16="http://schemas.microsoft.com/office/drawing/2014/main" id="{BC3B2F41-CF4E-4309-852C-46E1DF40909D}"/>
                  </a:ext>
                </a:extLst>
              </p:cNvPr>
              <p:cNvPicPr>
                <a:picLocks noChangeAspect="1"/>
              </p:cNvPicPr>
              <p:nvPr/>
            </p:nvPicPr>
            <p:blipFill rotWithShape="1">
              <a:blip r:embed="rId4">
                <a:extLst>
                  <a:ext uri="{28A0092B-C50C-407E-A947-70E740481C1C}">
                    <a14:useLocalDpi xmlns:a14="http://schemas.microsoft.com/office/drawing/2010/main" val="0"/>
                  </a:ext>
                </a:extLst>
              </a:blip>
              <a:srcRect t="34430" b="36363"/>
              <a:stretch/>
            </p:blipFill>
            <p:spPr>
              <a:xfrm>
                <a:off x="1306213" y="1830601"/>
                <a:ext cx="775274" cy="226436"/>
              </a:xfrm>
              <a:prstGeom prst="rect">
                <a:avLst/>
              </a:prstGeom>
            </p:spPr>
          </p:pic>
          <p:pic>
            <p:nvPicPr>
              <p:cNvPr id="81" name="Picture 80" descr="A sign in the dark&#10;&#10;Description generated with high confidence">
                <a:extLst>
                  <a:ext uri="{FF2B5EF4-FFF2-40B4-BE49-F238E27FC236}">
                    <a16:creationId xmlns:a16="http://schemas.microsoft.com/office/drawing/2014/main" id="{F16C82EC-790B-4349-87F7-B7189581087F}"/>
                  </a:ext>
                </a:extLst>
              </p:cNvPr>
              <p:cNvPicPr>
                <a:picLocks noChangeAspect="1"/>
              </p:cNvPicPr>
              <p:nvPr/>
            </p:nvPicPr>
            <p:blipFill rotWithShape="1">
              <a:blip r:embed="rId5">
                <a:extLst>
                  <a:ext uri="{28A0092B-C50C-407E-A947-70E740481C1C}">
                    <a14:useLocalDpi xmlns:a14="http://schemas.microsoft.com/office/drawing/2010/main" val="0"/>
                  </a:ext>
                </a:extLst>
              </a:blip>
              <a:srcRect t="25024" b="27705"/>
              <a:stretch/>
            </p:blipFill>
            <p:spPr>
              <a:xfrm>
                <a:off x="530037" y="2184299"/>
                <a:ext cx="1453457" cy="458048"/>
              </a:xfrm>
              <a:prstGeom prst="rect">
                <a:avLst/>
              </a:prstGeom>
            </p:spPr>
          </p:pic>
          <p:pic>
            <p:nvPicPr>
              <p:cNvPr id="82" name="Picture 81" descr="A picture containing vector graphics&#10;&#10;Description generated with high confidence">
                <a:extLst>
                  <a:ext uri="{FF2B5EF4-FFF2-40B4-BE49-F238E27FC236}">
                    <a16:creationId xmlns:a16="http://schemas.microsoft.com/office/drawing/2014/main" id="{85B85CE9-0A07-4EB4-B670-2E90EF331488}"/>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432944" y="1459006"/>
                <a:ext cx="775275" cy="725293"/>
              </a:xfrm>
              <a:prstGeom prst="rect">
                <a:avLst/>
              </a:prstGeom>
            </p:spPr>
          </p:pic>
        </p:grpSp>
        <p:grpSp>
          <p:nvGrpSpPr>
            <p:cNvPr id="39" name="Group 38">
              <a:extLst>
                <a:ext uri="{FF2B5EF4-FFF2-40B4-BE49-F238E27FC236}">
                  <a16:creationId xmlns:a16="http://schemas.microsoft.com/office/drawing/2014/main" id="{998D644E-F09D-4079-B353-7C5B7CEF4EDC}"/>
                </a:ext>
              </a:extLst>
            </p:cNvPr>
            <p:cNvGrpSpPr/>
            <p:nvPr/>
          </p:nvGrpSpPr>
          <p:grpSpPr>
            <a:xfrm>
              <a:off x="3483557" y="1160415"/>
              <a:ext cx="475670" cy="348354"/>
              <a:chOff x="418887" y="3054261"/>
              <a:chExt cx="1483858" cy="713362"/>
            </a:xfrm>
          </p:grpSpPr>
          <p:pic>
            <p:nvPicPr>
              <p:cNvPr id="78" name="Picture 77">
                <a:extLst>
                  <a:ext uri="{FF2B5EF4-FFF2-40B4-BE49-F238E27FC236}">
                    <a16:creationId xmlns:a16="http://schemas.microsoft.com/office/drawing/2014/main" id="{4B8D9CB3-7FF3-4CDF-983C-1EFEB8930A7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18887" y="3054261"/>
                <a:ext cx="695093" cy="713362"/>
              </a:xfrm>
              <a:prstGeom prst="rect">
                <a:avLst/>
              </a:prstGeom>
            </p:spPr>
          </p:pic>
          <p:pic>
            <p:nvPicPr>
              <p:cNvPr id="79" name="Picture 78" descr="A close up of a sign&#10;&#10;Description generated with high confidence">
                <a:extLst>
                  <a:ext uri="{FF2B5EF4-FFF2-40B4-BE49-F238E27FC236}">
                    <a16:creationId xmlns:a16="http://schemas.microsoft.com/office/drawing/2014/main" id="{B4AAD3CB-E641-4F7C-9373-D6765CF630B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62285" y="3054261"/>
                <a:ext cx="740460" cy="693293"/>
              </a:xfrm>
              <a:prstGeom prst="rect">
                <a:avLst/>
              </a:prstGeom>
            </p:spPr>
          </p:pic>
        </p:grpSp>
        <p:sp>
          <p:nvSpPr>
            <p:cNvPr id="40" name="Rectangle: Rounded Corners 39">
              <a:extLst>
                <a:ext uri="{FF2B5EF4-FFF2-40B4-BE49-F238E27FC236}">
                  <a16:creationId xmlns:a16="http://schemas.microsoft.com/office/drawing/2014/main" id="{5EA93E2C-5EFE-417B-9DB6-F54517D7B9A3}"/>
                </a:ext>
              </a:extLst>
            </p:cNvPr>
            <p:cNvSpPr/>
            <p:nvPr/>
          </p:nvSpPr>
          <p:spPr>
            <a:xfrm>
              <a:off x="5098366" y="992617"/>
              <a:ext cx="1558464" cy="2596144"/>
            </a:xfrm>
            <a:prstGeom prst="roundRect">
              <a:avLst/>
            </a:prstGeom>
            <a:solidFill>
              <a:schemeClr val="tx2">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graphicFrame>
          <p:nvGraphicFramePr>
            <p:cNvPr id="41" name="Diagram 40">
              <a:extLst>
                <a:ext uri="{FF2B5EF4-FFF2-40B4-BE49-F238E27FC236}">
                  <a16:creationId xmlns:a16="http://schemas.microsoft.com/office/drawing/2014/main" id="{5206A1BA-0FB4-45E2-B1CB-4ED7AD81735E}"/>
                </a:ext>
              </a:extLst>
            </p:cNvPr>
            <p:cNvGraphicFramePr/>
            <p:nvPr/>
          </p:nvGraphicFramePr>
          <p:xfrm>
            <a:off x="5083006" y="1172605"/>
            <a:ext cx="1622054" cy="22913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42" name="Group 41">
              <a:extLst>
                <a:ext uri="{FF2B5EF4-FFF2-40B4-BE49-F238E27FC236}">
                  <a16:creationId xmlns:a16="http://schemas.microsoft.com/office/drawing/2014/main" id="{4E87B8B7-7DE7-42A8-A90A-11FF19B670C4}"/>
                </a:ext>
              </a:extLst>
            </p:cNvPr>
            <p:cNvGrpSpPr/>
            <p:nvPr/>
          </p:nvGrpSpPr>
          <p:grpSpPr>
            <a:xfrm>
              <a:off x="7214175" y="1836463"/>
              <a:ext cx="1224337" cy="919191"/>
              <a:chOff x="7246860" y="4125577"/>
              <a:chExt cx="1484212" cy="1261657"/>
            </a:xfrm>
          </p:grpSpPr>
          <p:sp>
            <p:nvSpPr>
              <p:cNvPr id="73" name="Rectangle: Rounded Corners 72">
                <a:extLst>
                  <a:ext uri="{FF2B5EF4-FFF2-40B4-BE49-F238E27FC236}">
                    <a16:creationId xmlns:a16="http://schemas.microsoft.com/office/drawing/2014/main" id="{CEF86273-CA33-459B-90B1-2120A68836F2}"/>
                  </a:ext>
                </a:extLst>
              </p:cNvPr>
              <p:cNvSpPr/>
              <p:nvPr/>
            </p:nvSpPr>
            <p:spPr>
              <a:xfrm>
                <a:off x="7246860" y="4125577"/>
                <a:ext cx="1484212" cy="1261657"/>
              </a:xfrm>
              <a:prstGeom prst="roundRect">
                <a:avLst/>
              </a:prstGeom>
              <a:solidFill>
                <a:schemeClr val="accent6">
                  <a:lumMod val="25000"/>
                  <a:lumOff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3D1C11C9-197E-4D0C-BF2C-65BEE4F0CEDE}"/>
                  </a:ext>
                </a:extLst>
              </p:cNvPr>
              <p:cNvGrpSpPr/>
              <p:nvPr/>
            </p:nvGrpSpPr>
            <p:grpSpPr>
              <a:xfrm>
                <a:off x="7246860" y="4144294"/>
                <a:ext cx="1484211" cy="1217920"/>
                <a:chOff x="4016288" y="2585076"/>
                <a:chExt cx="1531188" cy="1277913"/>
              </a:xfrm>
            </p:grpSpPr>
            <p:grpSp>
              <p:nvGrpSpPr>
                <p:cNvPr id="74" name="Group 73">
                  <a:extLst>
                    <a:ext uri="{FF2B5EF4-FFF2-40B4-BE49-F238E27FC236}">
                      <a16:creationId xmlns:a16="http://schemas.microsoft.com/office/drawing/2014/main" id="{4FE3CA4E-1544-49AE-A304-A3FE59C4F770}"/>
                    </a:ext>
                  </a:extLst>
                </p:cNvPr>
                <p:cNvGrpSpPr/>
                <p:nvPr/>
              </p:nvGrpSpPr>
              <p:grpSpPr>
                <a:xfrm>
                  <a:off x="4246272" y="3094940"/>
                  <a:ext cx="1071221" cy="768049"/>
                  <a:chOff x="3857751" y="4776382"/>
                  <a:chExt cx="1015127" cy="772203"/>
                </a:xfrm>
              </p:grpSpPr>
              <p:pic>
                <p:nvPicPr>
                  <p:cNvPr id="76" name="Picture 4" descr="http://www.iconsdb.com/icons/download/soylent-red/gear-7-512.png">
                    <a:extLst>
                      <a:ext uri="{FF2B5EF4-FFF2-40B4-BE49-F238E27FC236}">
                        <a16:creationId xmlns:a16="http://schemas.microsoft.com/office/drawing/2014/main" id="{452D4491-CBE2-4591-BC91-A0B7CECEB622}"/>
                      </a:ext>
                    </a:extLst>
                  </p:cNvPr>
                  <p:cNvPicPr>
                    <a:picLocks noChangeAspect="1" noChangeArrowheads="1"/>
                  </p:cNvPicPr>
                  <p:nvPr/>
                </p:nvPicPr>
                <p:blipFill>
                  <a:blip r:embed="rId14" cstate="email">
                    <a:duotone>
                      <a:prstClr val="black"/>
                      <a:srgbClr val="0000CC">
                        <a:tint val="45000"/>
                        <a:satMod val="400000"/>
                      </a:srgbClr>
                    </a:duotone>
                    <a:extLst>
                      <a:ext uri="{BEBA8EAE-BF5A-486C-A8C5-ECC9F3942E4B}">
                        <a14:imgProps xmlns:a14="http://schemas.microsoft.com/office/drawing/2010/main">
                          <a14:imgLayer r:embed="rId15">
                            <a14:imgEffect>
                              <a14:brightnessContrast bright="-21000" contrast="29000"/>
                            </a14:imgEffect>
                          </a14:imgLayer>
                        </a14:imgProps>
                      </a:ext>
                      <a:ext uri="{28A0092B-C50C-407E-A947-70E740481C1C}">
                        <a14:useLocalDpi xmlns:a14="http://schemas.microsoft.com/office/drawing/2010/main"/>
                      </a:ext>
                    </a:extLst>
                  </a:blip>
                  <a:srcRect/>
                  <a:stretch>
                    <a:fillRect/>
                  </a:stretch>
                </p:blipFill>
                <p:spPr bwMode="auto">
                  <a:xfrm>
                    <a:off x="4221610" y="4776382"/>
                    <a:ext cx="651268" cy="651267"/>
                  </a:xfrm>
                  <a:prstGeom prst="rect">
                    <a:avLst/>
                  </a:prstGeom>
                  <a:noFill/>
                </p:spPr>
              </p:pic>
              <p:pic>
                <p:nvPicPr>
                  <p:cNvPr id="77" name="Picture 4" descr="http://www.iconsdb.com/icons/download/soylent-red/gear-7-512.png">
                    <a:extLst>
                      <a:ext uri="{FF2B5EF4-FFF2-40B4-BE49-F238E27FC236}">
                        <a16:creationId xmlns:a16="http://schemas.microsoft.com/office/drawing/2014/main" id="{909CBADA-21C9-4B00-B266-7596F7D06C3E}"/>
                      </a:ext>
                    </a:extLst>
                  </p:cNvPr>
                  <p:cNvPicPr>
                    <a:picLocks noChangeAspect="1" noChangeArrowheads="1"/>
                  </p:cNvPicPr>
                  <p:nvPr/>
                </p:nvPicPr>
                <p:blipFill>
                  <a:blip r:embed="rId16" cstate="email">
                    <a:duotone>
                      <a:schemeClr val="accent5">
                        <a:shade val="45000"/>
                        <a:satMod val="135000"/>
                      </a:schemeClr>
                      <a:prstClr val="white"/>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857751" y="5006517"/>
                    <a:ext cx="542069" cy="542068"/>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extBox 74">
                  <a:extLst>
                    <a:ext uri="{FF2B5EF4-FFF2-40B4-BE49-F238E27FC236}">
                      <a16:creationId xmlns:a16="http://schemas.microsoft.com/office/drawing/2014/main" id="{1904FDF7-33BE-4F47-8984-81AD47128D21}"/>
                    </a:ext>
                  </a:extLst>
                </p:cNvPr>
                <p:cNvSpPr txBox="1"/>
                <p:nvPr/>
              </p:nvSpPr>
              <p:spPr>
                <a:xfrm>
                  <a:off x="4016288" y="2585076"/>
                  <a:ext cx="1531188" cy="514685"/>
                </a:xfrm>
                <a:prstGeom prst="rect">
                  <a:avLst/>
                </a:prstGeom>
              </p:spPr>
              <p:txBody>
                <a:bodyPr wrap="square">
                  <a:spAutoFit/>
                </a:bodyPr>
                <a:lstStyle>
                  <a:defPPr>
                    <a:defRPr lang="en-US"/>
                  </a:defPPr>
                  <a:lvl1pPr algn="ctr">
                    <a:defRPr sz="1400" b="1">
                      <a:latin typeface="Segoe UI Light" panose="020B0502040204020203" pitchFamily="34" charset="0"/>
                      <a:cs typeface="Segoe UI Light"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Scoring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Algorithm</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grpSp>
        <p:cxnSp>
          <p:nvCxnSpPr>
            <p:cNvPr id="43" name="Connector: Elbow 42">
              <a:extLst>
                <a:ext uri="{FF2B5EF4-FFF2-40B4-BE49-F238E27FC236}">
                  <a16:creationId xmlns:a16="http://schemas.microsoft.com/office/drawing/2014/main" id="{18B179F6-7634-470F-9E1F-15BFADEA2D69}"/>
                </a:ext>
              </a:extLst>
            </p:cNvPr>
            <p:cNvCxnSpPr>
              <a:cxnSpLocks/>
              <a:stCxn id="81" idx="3"/>
              <a:endCxn id="40" idx="0"/>
            </p:cNvCxnSpPr>
            <p:nvPr/>
          </p:nvCxnSpPr>
          <p:spPr>
            <a:xfrm flipV="1">
              <a:off x="4342217" y="992617"/>
              <a:ext cx="1535381" cy="1677453"/>
            </a:xfrm>
            <a:prstGeom prst="bentConnector4">
              <a:avLst>
                <a:gd name="adj1" fmla="val 30414"/>
                <a:gd name="adj2" fmla="val 113628"/>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ABBE696-9489-4D66-AEAF-B02281650AF7}"/>
                </a:ext>
              </a:extLst>
            </p:cNvPr>
            <p:cNvCxnSpPr>
              <a:cxnSpLocks/>
              <a:stCxn id="79" idx="3"/>
              <a:endCxn id="40" idx="0"/>
            </p:cNvCxnSpPr>
            <p:nvPr/>
          </p:nvCxnSpPr>
          <p:spPr>
            <a:xfrm flipV="1">
              <a:off x="3959227" y="992617"/>
              <a:ext cx="1918371" cy="337075"/>
            </a:xfrm>
            <a:prstGeom prst="bentConnector4">
              <a:avLst>
                <a:gd name="adj1" fmla="val 44228"/>
                <a:gd name="adj2" fmla="val 167819"/>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913D6B3-039B-43FE-8761-F8BD7544C9D5}"/>
                </a:ext>
              </a:extLst>
            </p:cNvPr>
            <p:cNvCxnSpPr>
              <a:cxnSpLocks/>
              <a:stCxn id="37" idx="3"/>
              <a:endCxn id="40" idx="0"/>
            </p:cNvCxnSpPr>
            <p:nvPr/>
          </p:nvCxnSpPr>
          <p:spPr>
            <a:xfrm flipV="1">
              <a:off x="4522736" y="992617"/>
              <a:ext cx="1354862" cy="2295609"/>
            </a:xfrm>
            <a:prstGeom prst="bentConnector4">
              <a:avLst>
                <a:gd name="adj1" fmla="val 21243"/>
                <a:gd name="adj2" fmla="val 109958"/>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EEFC12D-6050-411E-BD03-84052DA663D2}"/>
                </a:ext>
              </a:extLst>
            </p:cNvPr>
            <p:cNvGrpSpPr/>
            <p:nvPr/>
          </p:nvGrpSpPr>
          <p:grpSpPr>
            <a:xfrm>
              <a:off x="8354020" y="2424278"/>
              <a:ext cx="2264879" cy="561679"/>
              <a:chOff x="6408504" y="1766924"/>
              <a:chExt cx="2264879" cy="713802"/>
            </a:xfrm>
          </p:grpSpPr>
          <p:sp>
            <p:nvSpPr>
              <p:cNvPr id="68" name="Rectangle: Rounded Corners 67">
                <a:extLst>
                  <a:ext uri="{FF2B5EF4-FFF2-40B4-BE49-F238E27FC236}">
                    <a16:creationId xmlns:a16="http://schemas.microsoft.com/office/drawing/2014/main" id="{0CBCA80D-03D3-4688-BA18-37EF72DD7B98}"/>
                  </a:ext>
                </a:extLst>
              </p:cNvPr>
              <p:cNvSpPr/>
              <p:nvPr/>
            </p:nvSpPr>
            <p:spPr>
              <a:xfrm>
                <a:off x="6736798" y="1777957"/>
                <a:ext cx="1416011" cy="681225"/>
              </a:xfrm>
              <a:prstGeom prst="roundRect">
                <a:avLst/>
              </a:prstGeom>
              <a:solidFill>
                <a:schemeClr val="accent6">
                  <a:lumMod val="25000"/>
                  <a:lumOff val="7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326A7BBA-21D2-4BE7-BB8B-8448CF7CFDB4}"/>
                  </a:ext>
                </a:extLst>
              </p:cNvPr>
              <p:cNvSpPr txBox="1"/>
              <p:nvPr/>
            </p:nvSpPr>
            <p:spPr>
              <a:xfrm>
                <a:off x="6718310" y="1766924"/>
                <a:ext cx="1484213" cy="279486"/>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sym typeface="Symbol" panose="05050102010706020507" pitchFamily="18" charset="2"/>
                  </a:rPr>
                  <a:t>Quality Score</a:t>
                </a:r>
                <a:endParaRPr lang="en-IN" sz="1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1A11DAA8-DBA9-4ED4-A7BC-B4EB19911FF9}"/>
                  </a:ext>
                </a:extLst>
              </p:cNvPr>
              <p:cNvSpPr txBox="1"/>
              <p:nvPr/>
            </p:nvSpPr>
            <p:spPr>
              <a:xfrm>
                <a:off x="6408504" y="1960876"/>
                <a:ext cx="2264879" cy="279486"/>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sym typeface="Symbol" panose="05050102010706020507" pitchFamily="18" charset="2"/>
                  </a:rPr>
                  <a:t>Performance Score</a:t>
                </a:r>
                <a:endParaRPr lang="en-IN" sz="1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ED74A35A-0E1F-4F7E-93B7-4C4F4B0B7CE2}"/>
                  </a:ext>
                </a:extLst>
              </p:cNvPr>
              <p:cNvSpPr txBox="1"/>
              <p:nvPr/>
            </p:nvSpPr>
            <p:spPr>
              <a:xfrm>
                <a:off x="6453466" y="2201240"/>
                <a:ext cx="2103823" cy="279486"/>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sym typeface="Symbol" panose="05050102010706020507" pitchFamily="18" charset="2"/>
                  </a:rPr>
                  <a:t>Event Score</a:t>
                </a:r>
                <a:endParaRPr lang="en-IN" sz="1000" dirty="0">
                  <a:latin typeface="Arial" panose="020B0604020202020204" pitchFamily="34" charset="0"/>
                  <a:cs typeface="Arial" panose="020B0604020202020204" pitchFamily="34" charset="0"/>
                </a:endParaRPr>
              </a:p>
            </p:txBody>
          </p:sp>
        </p:grpSp>
        <p:sp>
          <p:nvSpPr>
            <p:cNvPr id="47" name="Rectangle: Rounded Corners 46">
              <a:extLst>
                <a:ext uri="{FF2B5EF4-FFF2-40B4-BE49-F238E27FC236}">
                  <a16:creationId xmlns:a16="http://schemas.microsoft.com/office/drawing/2014/main" id="{AE3FCEE1-6BB3-4A4A-B1F8-5DDABCD1FE39}"/>
                </a:ext>
              </a:extLst>
            </p:cNvPr>
            <p:cNvSpPr/>
            <p:nvPr/>
          </p:nvSpPr>
          <p:spPr>
            <a:xfrm>
              <a:off x="10411351" y="1861601"/>
              <a:ext cx="1638081" cy="547467"/>
            </a:xfrm>
            <a:prstGeom prst="roundRect">
              <a:avLst/>
            </a:prstGeom>
            <a:solidFill>
              <a:schemeClr val="accent6">
                <a:lumMod val="25000"/>
                <a:lumOff val="75000"/>
              </a:schemeClr>
            </a:solidFill>
            <a:ln>
              <a:solidFill>
                <a:schemeClr val="bg1">
                  <a:lumMod val="85000"/>
                </a:schemeClr>
              </a:solidFill>
              <a:prstDash val="dash"/>
            </a:ln>
          </p:spPr>
          <p:txBody>
            <a:bodyPr wrap="square">
              <a:spAutoFit/>
            </a:bodyPr>
            <a:lstStyle/>
            <a:p>
              <a:pPr algn="ctr"/>
              <a:r>
                <a:rPr lang="en-US" sz="1000" dirty="0">
                  <a:latin typeface="Arial" panose="020B0604020202020204" pitchFamily="34" charset="0"/>
                  <a:cs typeface="Arial" panose="020B0604020202020204" pitchFamily="34" charset="0"/>
                  <a:sym typeface="Symbol" panose="05050102010706020507" pitchFamily="18" charset="2"/>
                </a:rPr>
                <a:t>Base Measure </a:t>
              </a:r>
            </a:p>
            <a:p>
              <a:pPr algn="ctr"/>
              <a:r>
                <a:rPr lang="en-US" sz="1000" dirty="0">
                  <a:latin typeface="Arial" panose="020B0604020202020204" pitchFamily="34" charset="0"/>
                  <a:cs typeface="Arial" panose="020B0604020202020204" pitchFamily="34" charset="0"/>
                  <a:sym typeface="Symbol" panose="05050102010706020507" pitchFamily="18" charset="2"/>
                </a:rPr>
                <a:t>+ </a:t>
              </a:r>
            </a:p>
            <a:p>
              <a:pPr algn="ctr"/>
              <a:r>
                <a:rPr lang="en-US" sz="1000" dirty="0">
                  <a:latin typeface="Arial" panose="020B0604020202020204" pitchFamily="34" charset="0"/>
                  <a:cs typeface="Arial" panose="020B0604020202020204" pitchFamily="34" charset="0"/>
                  <a:sym typeface="Symbol" panose="05050102010706020507" pitchFamily="18" charset="2"/>
                </a:rPr>
                <a:t> Alternate Measure </a:t>
              </a:r>
            </a:p>
          </p:txBody>
        </p:sp>
        <p:cxnSp>
          <p:nvCxnSpPr>
            <p:cNvPr id="48" name="Straight Arrow Connector 47">
              <a:extLst>
                <a:ext uri="{FF2B5EF4-FFF2-40B4-BE49-F238E27FC236}">
                  <a16:creationId xmlns:a16="http://schemas.microsoft.com/office/drawing/2014/main" id="{EE200B4A-A14B-4444-9D2D-4C7303363A2F}"/>
                </a:ext>
              </a:extLst>
            </p:cNvPr>
            <p:cNvCxnSpPr>
              <a:cxnSpLocks/>
              <a:stCxn id="40" idx="3"/>
              <a:endCxn id="73" idx="1"/>
            </p:cNvCxnSpPr>
            <p:nvPr/>
          </p:nvCxnSpPr>
          <p:spPr>
            <a:xfrm>
              <a:off x="6656830" y="2290689"/>
              <a:ext cx="557345" cy="5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75222D5-4220-4214-BB1B-FE9691538EA8}"/>
                </a:ext>
              </a:extLst>
            </p:cNvPr>
            <p:cNvGrpSpPr/>
            <p:nvPr/>
          </p:nvGrpSpPr>
          <p:grpSpPr>
            <a:xfrm>
              <a:off x="8614112" y="1284288"/>
              <a:ext cx="1485214" cy="573499"/>
              <a:chOff x="6892005" y="1191269"/>
              <a:chExt cx="1485214" cy="573499"/>
            </a:xfrm>
          </p:grpSpPr>
          <p:sp>
            <p:nvSpPr>
              <p:cNvPr id="67" name="Rectangle: Rounded Corners 66">
                <a:extLst>
                  <a:ext uri="{FF2B5EF4-FFF2-40B4-BE49-F238E27FC236}">
                    <a16:creationId xmlns:a16="http://schemas.microsoft.com/office/drawing/2014/main" id="{9F608F51-8E5F-44FC-8E5D-CE5DEA168B49}"/>
                  </a:ext>
                </a:extLst>
              </p:cNvPr>
              <p:cNvSpPr/>
              <p:nvPr/>
            </p:nvSpPr>
            <p:spPr>
              <a:xfrm>
                <a:off x="6961208" y="1191269"/>
                <a:ext cx="1416011" cy="573499"/>
              </a:xfrm>
              <a:prstGeom prst="roundRect">
                <a:avLst/>
              </a:prstGeom>
              <a:solidFill>
                <a:schemeClr val="accent6">
                  <a:lumMod val="25000"/>
                  <a:lumOff val="75000"/>
                </a:schemeClr>
              </a:solid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rgbClr val="FF6600"/>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86D53D59-9225-49E9-B202-BEB1124CEBCE}"/>
                  </a:ext>
                </a:extLst>
              </p:cNvPr>
              <p:cNvSpPr txBox="1"/>
              <p:nvPr/>
            </p:nvSpPr>
            <p:spPr>
              <a:xfrm>
                <a:off x="6892005" y="1256093"/>
                <a:ext cx="1484213" cy="37111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sym typeface="Symbol" panose="05050102010706020507" pitchFamily="18" charset="2"/>
                  </a:rPr>
                  <a:t>Stock</a:t>
                </a:r>
              </a:p>
              <a:p>
                <a:pPr algn="ctr"/>
                <a:r>
                  <a:rPr lang="en-US" sz="1050" dirty="0">
                    <a:latin typeface="Arial" panose="020B0604020202020204" pitchFamily="34" charset="0"/>
                    <a:cs typeface="Arial" panose="020B0604020202020204" pitchFamily="34" charset="0"/>
                    <a:sym typeface="Symbol" panose="05050102010706020507" pitchFamily="18" charset="2"/>
                  </a:rPr>
                  <a:t> Performance</a:t>
                </a:r>
                <a:endParaRPr lang="en-IN" sz="1050" dirty="0">
                  <a:latin typeface="Arial" panose="020B0604020202020204" pitchFamily="34" charset="0"/>
                  <a:cs typeface="Arial" panose="020B0604020202020204" pitchFamily="34" charset="0"/>
                </a:endParaRPr>
              </a:p>
            </p:txBody>
          </p:sp>
        </p:grpSp>
        <p:cxnSp>
          <p:nvCxnSpPr>
            <p:cNvPr id="50" name="Connector: Elbow 49">
              <a:extLst>
                <a:ext uri="{FF2B5EF4-FFF2-40B4-BE49-F238E27FC236}">
                  <a16:creationId xmlns:a16="http://schemas.microsoft.com/office/drawing/2014/main" id="{378429B1-4F01-47F5-849B-9C2F94D5003B}"/>
                </a:ext>
              </a:extLst>
            </p:cNvPr>
            <p:cNvCxnSpPr>
              <a:cxnSpLocks/>
              <a:stCxn id="73" idx="3"/>
              <a:endCxn id="67" idx="2"/>
            </p:cNvCxnSpPr>
            <p:nvPr/>
          </p:nvCxnSpPr>
          <p:spPr>
            <a:xfrm flipV="1">
              <a:off x="8438512" y="1857787"/>
              <a:ext cx="952809" cy="438272"/>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AFD2373-856D-4212-B236-AB8A5CE78044}"/>
                </a:ext>
              </a:extLst>
            </p:cNvPr>
            <p:cNvCxnSpPr>
              <a:cxnSpLocks/>
              <a:stCxn id="73" idx="3"/>
            </p:cNvCxnSpPr>
            <p:nvPr/>
          </p:nvCxnSpPr>
          <p:spPr>
            <a:xfrm>
              <a:off x="8438512" y="2296059"/>
              <a:ext cx="954880" cy="115034"/>
            </a:xfrm>
            <a:prstGeom prst="bentConnector3">
              <a:avLst>
                <a:gd name="adj1" fmla="val 99988"/>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0936A04-34D2-4D30-B2FE-8C0D97607379}"/>
                </a:ext>
              </a:extLst>
            </p:cNvPr>
            <p:cNvSpPr txBox="1"/>
            <p:nvPr/>
          </p:nvSpPr>
          <p:spPr>
            <a:xfrm>
              <a:off x="8649211" y="1054053"/>
              <a:ext cx="1484213" cy="22679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sym typeface="Symbol" panose="05050102010706020507" pitchFamily="18" charset="2"/>
                </a:rPr>
                <a:t>Base Measure</a:t>
              </a:r>
              <a:endParaRPr lang="en-IN" sz="1050" b="1"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D438FEE5-B46D-42EB-8B5C-C1913C92880D}"/>
                </a:ext>
              </a:extLst>
            </p:cNvPr>
            <p:cNvSpPr txBox="1"/>
            <p:nvPr/>
          </p:nvSpPr>
          <p:spPr>
            <a:xfrm>
              <a:off x="8537852" y="2947972"/>
              <a:ext cx="1847009" cy="22679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sym typeface="Symbol" panose="05050102010706020507" pitchFamily="18" charset="2"/>
                </a:rPr>
                <a:t>Alternate Measure</a:t>
              </a:r>
              <a:endParaRPr lang="en-IN" sz="1050" b="1" dirty="0">
                <a:latin typeface="Arial" panose="020B0604020202020204" pitchFamily="34" charset="0"/>
                <a:cs typeface="Arial" panose="020B0604020202020204" pitchFamily="34" charset="0"/>
              </a:endParaRPr>
            </a:p>
          </p:txBody>
        </p:sp>
        <p:cxnSp>
          <p:nvCxnSpPr>
            <p:cNvPr id="54" name="Connector: Elbow 53">
              <a:extLst>
                <a:ext uri="{FF2B5EF4-FFF2-40B4-BE49-F238E27FC236}">
                  <a16:creationId xmlns:a16="http://schemas.microsoft.com/office/drawing/2014/main" id="{451635CC-AF71-40A6-8E3B-3B8BD87B55CC}"/>
                </a:ext>
              </a:extLst>
            </p:cNvPr>
            <p:cNvCxnSpPr>
              <a:cxnSpLocks/>
              <a:stCxn id="67" idx="3"/>
              <a:endCxn id="47" idx="0"/>
            </p:cNvCxnSpPr>
            <p:nvPr/>
          </p:nvCxnSpPr>
          <p:spPr>
            <a:xfrm>
              <a:off x="10099326" y="1571038"/>
              <a:ext cx="1131066" cy="29056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8863B23-9740-4DE4-AAE1-1C25AB81EC96}"/>
                </a:ext>
              </a:extLst>
            </p:cNvPr>
            <p:cNvCxnSpPr>
              <a:cxnSpLocks/>
              <a:endCxn id="47" idx="2"/>
            </p:cNvCxnSpPr>
            <p:nvPr/>
          </p:nvCxnSpPr>
          <p:spPr>
            <a:xfrm flipV="1">
              <a:off x="10097935" y="2409069"/>
              <a:ext cx="1132458" cy="267774"/>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8315C6CA-392F-4647-A8A9-FD06C2A39B5A}"/>
                </a:ext>
              </a:extLst>
            </p:cNvPr>
            <p:cNvSpPr/>
            <p:nvPr/>
          </p:nvSpPr>
          <p:spPr>
            <a:xfrm>
              <a:off x="1430778" y="1119780"/>
              <a:ext cx="1417974" cy="425808"/>
            </a:xfrm>
            <a:prstGeom prst="roundRect">
              <a:avLst/>
            </a:prstGeom>
            <a:ln>
              <a:solidFill>
                <a:schemeClr val="tx1"/>
              </a:solidFill>
              <a:prstDash val="dash"/>
            </a:ln>
          </p:spPr>
          <p:txBody>
            <a:bodyPr wrap="square">
              <a:spAutoFit/>
            </a:bodyPr>
            <a:lstStyle/>
            <a:p>
              <a:pPr algn="ctr"/>
              <a:r>
                <a:rPr lang="en-US" sz="1100" i="1" dirty="0">
                  <a:latin typeface="Arial" panose="020B0604020202020204" pitchFamily="34" charset="0"/>
                  <a:cs typeface="Arial" panose="020B0604020202020204" pitchFamily="34" charset="0"/>
                  <a:sym typeface="Symbol" panose="05050102010706020507" pitchFamily="18" charset="2"/>
                </a:rPr>
                <a:t>Stock Performance</a:t>
              </a:r>
            </a:p>
          </p:txBody>
        </p:sp>
        <p:sp>
          <p:nvSpPr>
            <p:cNvPr id="57" name="Rectangle: Rounded Corners 56">
              <a:extLst>
                <a:ext uri="{FF2B5EF4-FFF2-40B4-BE49-F238E27FC236}">
                  <a16:creationId xmlns:a16="http://schemas.microsoft.com/office/drawing/2014/main" id="{27488718-E70C-41EF-B525-BE25AEE7B212}"/>
                </a:ext>
              </a:extLst>
            </p:cNvPr>
            <p:cNvSpPr/>
            <p:nvPr/>
          </p:nvSpPr>
          <p:spPr>
            <a:xfrm>
              <a:off x="1539405" y="3079665"/>
              <a:ext cx="1309348" cy="425808"/>
            </a:xfrm>
            <a:prstGeom prst="roundRect">
              <a:avLst/>
            </a:prstGeom>
            <a:ln>
              <a:solidFill>
                <a:schemeClr val="tx1"/>
              </a:solidFill>
              <a:prstDash val="dash"/>
            </a:ln>
          </p:spPr>
          <p:txBody>
            <a:bodyPr wrap="square">
              <a:spAutoFit/>
            </a:bodyPr>
            <a:lstStyle/>
            <a:p>
              <a:pPr algn="ctr"/>
              <a:r>
                <a:rPr lang="en-US" sz="1100" i="1" dirty="0">
                  <a:latin typeface="Arial" panose="020B0604020202020204" pitchFamily="34" charset="0"/>
                  <a:cs typeface="Arial" panose="020B0604020202020204" pitchFamily="34" charset="0"/>
                  <a:sym typeface="Symbol" panose="05050102010706020507" pitchFamily="18" charset="2"/>
                </a:rPr>
                <a:t>Company events</a:t>
              </a:r>
            </a:p>
          </p:txBody>
        </p:sp>
        <p:sp>
          <p:nvSpPr>
            <p:cNvPr id="58" name="Rectangle: Rounded Corners 57">
              <a:extLst>
                <a:ext uri="{FF2B5EF4-FFF2-40B4-BE49-F238E27FC236}">
                  <a16:creationId xmlns:a16="http://schemas.microsoft.com/office/drawing/2014/main" id="{5F432C57-D41B-4DAD-B034-7F4D994EB4F1}"/>
                </a:ext>
              </a:extLst>
            </p:cNvPr>
            <p:cNvSpPr/>
            <p:nvPr/>
          </p:nvSpPr>
          <p:spPr>
            <a:xfrm>
              <a:off x="1539406" y="1988364"/>
              <a:ext cx="1309348" cy="593090"/>
            </a:xfrm>
            <a:prstGeom prst="roundRect">
              <a:avLst/>
            </a:prstGeom>
            <a:ln>
              <a:solidFill>
                <a:schemeClr val="tx1"/>
              </a:solidFill>
              <a:prstDash val="dash"/>
            </a:ln>
          </p:spPr>
          <p:txBody>
            <a:bodyPr wrap="square">
              <a:spAutoFit/>
            </a:bodyPr>
            <a:lstStyle/>
            <a:p>
              <a:pPr algn="ctr"/>
              <a:r>
                <a:rPr lang="en-US" sz="1100" i="1" dirty="0">
                  <a:latin typeface="Arial" panose="020B0604020202020204" pitchFamily="34" charset="0"/>
                  <a:cs typeface="Arial" panose="020B0604020202020204" pitchFamily="34" charset="0"/>
                  <a:sym typeface="Symbol" panose="05050102010706020507" pitchFamily="18" charset="2"/>
                </a:rPr>
                <a:t>Internal &amp; External Perception</a:t>
              </a:r>
            </a:p>
          </p:txBody>
        </p:sp>
        <p:cxnSp>
          <p:nvCxnSpPr>
            <p:cNvPr id="59" name="Straight Arrow Connector 58">
              <a:extLst>
                <a:ext uri="{FF2B5EF4-FFF2-40B4-BE49-F238E27FC236}">
                  <a16:creationId xmlns:a16="http://schemas.microsoft.com/office/drawing/2014/main" id="{7FA3996F-D546-4962-B3D6-8A4B0DA89CC5}"/>
                </a:ext>
              </a:extLst>
            </p:cNvPr>
            <p:cNvCxnSpPr>
              <a:cxnSpLocks/>
              <a:stCxn id="56" idx="3"/>
              <a:endCxn id="78" idx="1"/>
            </p:cNvCxnSpPr>
            <p:nvPr/>
          </p:nvCxnSpPr>
          <p:spPr>
            <a:xfrm>
              <a:off x="2848752" y="1332684"/>
              <a:ext cx="634806" cy="190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A6E48C9-B60F-457D-B7B0-7DB025ED1279}"/>
                </a:ext>
              </a:extLst>
            </p:cNvPr>
            <p:cNvCxnSpPr>
              <a:cxnSpLocks/>
              <a:stCxn id="58" idx="3"/>
              <a:endCxn id="82" idx="1"/>
            </p:cNvCxnSpPr>
            <p:nvPr/>
          </p:nvCxnSpPr>
          <p:spPr>
            <a:xfrm>
              <a:off x="2848754" y="2284909"/>
              <a:ext cx="577527" cy="2213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EF32EBB-700D-4B9E-9E4E-828893B8C7FB}"/>
                </a:ext>
              </a:extLst>
            </p:cNvPr>
            <p:cNvCxnSpPr>
              <a:cxnSpLocks/>
              <a:stCxn id="57" idx="3"/>
              <a:endCxn id="37" idx="1"/>
            </p:cNvCxnSpPr>
            <p:nvPr/>
          </p:nvCxnSpPr>
          <p:spPr>
            <a:xfrm flipV="1">
              <a:off x="2848753" y="3288226"/>
              <a:ext cx="538083" cy="4343"/>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Left Brace 61">
              <a:extLst>
                <a:ext uri="{FF2B5EF4-FFF2-40B4-BE49-F238E27FC236}">
                  <a16:creationId xmlns:a16="http://schemas.microsoft.com/office/drawing/2014/main" id="{6BEBE41A-11B2-450B-9E93-83DC09D4F39B}"/>
                </a:ext>
              </a:extLst>
            </p:cNvPr>
            <p:cNvSpPr/>
            <p:nvPr/>
          </p:nvSpPr>
          <p:spPr>
            <a:xfrm>
              <a:off x="1047976" y="958884"/>
              <a:ext cx="367441" cy="821116"/>
            </a:xfrm>
            <a:prstGeom prst="lef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3" name="Left Brace 62">
              <a:extLst>
                <a:ext uri="{FF2B5EF4-FFF2-40B4-BE49-F238E27FC236}">
                  <a16:creationId xmlns:a16="http://schemas.microsoft.com/office/drawing/2014/main" id="{ECAA2CE9-E611-437E-BB0E-180EE3A0216E}"/>
                </a:ext>
              </a:extLst>
            </p:cNvPr>
            <p:cNvSpPr/>
            <p:nvPr/>
          </p:nvSpPr>
          <p:spPr>
            <a:xfrm>
              <a:off x="1025638" y="1874154"/>
              <a:ext cx="367441" cy="1589792"/>
            </a:xfrm>
            <a:prstGeom prst="lef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64" name="Rectangle: Rounded Corners 63">
              <a:extLst>
                <a:ext uri="{FF2B5EF4-FFF2-40B4-BE49-F238E27FC236}">
                  <a16:creationId xmlns:a16="http://schemas.microsoft.com/office/drawing/2014/main" id="{0BBF6119-C4C4-4654-AA6B-B117FD02C084}"/>
                </a:ext>
              </a:extLst>
            </p:cNvPr>
            <p:cNvSpPr/>
            <p:nvPr/>
          </p:nvSpPr>
          <p:spPr>
            <a:xfrm>
              <a:off x="23580" y="1176400"/>
              <a:ext cx="911393" cy="425808"/>
            </a:xfrm>
            <a:prstGeom prst="roundRect">
              <a:avLst/>
            </a:prstGeom>
            <a:solidFill>
              <a:schemeClr val="accent6">
                <a:lumMod val="25000"/>
                <a:lumOff val="75000"/>
              </a:schemeClr>
            </a:solidFill>
            <a:ln>
              <a:solidFill>
                <a:schemeClr val="bg1">
                  <a:lumMod val="85000"/>
                </a:schemeClr>
              </a:solidFill>
              <a:prstDash val="dash"/>
            </a:ln>
          </p:spPr>
          <p:txBody>
            <a:bodyPr wrap="square">
              <a:spAutoFit/>
            </a:bodyPr>
            <a:lstStyle/>
            <a:p>
              <a:pPr algn="ctr"/>
              <a:r>
                <a:rPr lang="en-US" sz="1100" b="1" dirty="0">
                  <a:latin typeface="Arial" panose="020B0604020202020204" pitchFamily="34" charset="0"/>
                  <a:cs typeface="Arial" panose="020B0604020202020204" pitchFamily="34" charset="0"/>
                  <a:sym typeface="Symbol" panose="05050102010706020507" pitchFamily="18" charset="2"/>
                </a:rPr>
                <a:t>Base </a:t>
              </a:r>
            </a:p>
            <a:p>
              <a:pPr algn="ctr"/>
              <a:r>
                <a:rPr lang="en-US" sz="1100" b="1" dirty="0">
                  <a:latin typeface="Arial" panose="020B0604020202020204" pitchFamily="34" charset="0"/>
                  <a:cs typeface="Arial" panose="020B0604020202020204" pitchFamily="34" charset="0"/>
                  <a:sym typeface="Symbol" panose="05050102010706020507" pitchFamily="18" charset="2"/>
                </a:rPr>
                <a:t>Measure</a:t>
              </a:r>
            </a:p>
          </p:txBody>
        </p:sp>
        <p:sp>
          <p:nvSpPr>
            <p:cNvPr id="65" name="Rectangle: Rounded Corners 64">
              <a:extLst>
                <a:ext uri="{FF2B5EF4-FFF2-40B4-BE49-F238E27FC236}">
                  <a16:creationId xmlns:a16="http://schemas.microsoft.com/office/drawing/2014/main" id="{0ECB7F65-32B9-4A1B-81A7-431BFB95CA01}"/>
                </a:ext>
              </a:extLst>
            </p:cNvPr>
            <p:cNvSpPr/>
            <p:nvPr/>
          </p:nvSpPr>
          <p:spPr>
            <a:xfrm>
              <a:off x="6136" y="2470958"/>
              <a:ext cx="919573" cy="425808"/>
            </a:xfrm>
            <a:prstGeom prst="roundRect">
              <a:avLst/>
            </a:prstGeom>
            <a:solidFill>
              <a:schemeClr val="accent6">
                <a:lumMod val="25000"/>
                <a:lumOff val="75000"/>
              </a:schemeClr>
            </a:solidFill>
            <a:ln>
              <a:solidFill>
                <a:schemeClr val="bg1">
                  <a:lumMod val="85000"/>
                </a:schemeClr>
              </a:solidFill>
              <a:prstDash val="dash"/>
            </a:ln>
          </p:spPr>
          <p:txBody>
            <a:bodyPr wrap="square">
              <a:spAutoFit/>
            </a:bodyPr>
            <a:lstStyle/>
            <a:p>
              <a:pPr algn="ctr"/>
              <a:r>
                <a:rPr lang="en-US" sz="1100" b="1" dirty="0">
                  <a:latin typeface="Arial" panose="020B0604020202020204" pitchFamily="34" charset="0"/>
                  <a:cs typeface="Arial" panose="020B0604020202020204" pitchFamily="34" charset="0"/>
                  <a:sym typeface="Symbol" panose="05050102010706020507" pitchFamily="18" charset="2"/>
                </a:rPr>
                <a:t>Alternate Data</a:t>
              </a:r>
            </a:p>
          </p:txBody>
        </p:sp>
      </p:grpSp>
      <p:sp>
        <p:nvSpPr>
          <p:cNvPr id="84" name="Rectangle 83">
            <a:extLst>
              <a:ext uri="{FF2B5EF4-FFF2-40B4-BE49-F238E27FC236}">
                <a16:creationId xmlns:a16="http://schemas.microsoft.com/office/drawing/2014/main" id="{BD20699E-4D56-4FBF-A840-F44741690CDA}"/>
              </a:ext>
            </a:extLst>
          </p:cNvPr>
          <p:cNvSpPr/>
          <p:nvPr/>
        </p:nvSpPr>
        <p:spPr>
          <a:xfrm>
            <a:off x="202613" y="584819"/>
            <a:ext cx="11721149" cy="307777"/>
          </a:xfrm>
          <a:prstGeom prst="rect">
            <a:avLst/>
          </a:prstGeom>
          <a:ln>
            <a:solidFill>
              <a:schemeClr val="bg1">
                <a:lumMod val="75000"/>
              </a:schemeClr>
            </a:solidFill>
            <a:prstDash val="dash"/>
          </a:ln>
        </p:spPr>
        <p:txBody>
          <a:bodyPr wrap="square">
            <a:spAutoFit/>
          </a:bodyPr>
          <a:lstStyle/>
          <a:p>
            <a:pPr algn="ctr"/>
            <a:r>
              <a:rPr lang="en-US" sz="1400" dirty="0">
                <a:latin typeface="Arial" panose="020B0604020202020204" pitchFamily="34" charset="0"/>
                <a:cs typeface="Arial" panose="020B0604020202020204" pitchFamily="34" charset="0"/>
              </a:rPr>
              <a:t>This analysis consisted of 54 stocks split between two funds as prescribed by the client</a:t>
            </a:r>
          </a:p>
        </p:txBody>
      </p:sp>
      <p:sp>
        <p:nvSpPr>
          <p:cNvPr id="35" name="Rectangle 34">
            <a:extLst>
              <a:ext uri="{FF2B5EF4-FFF2-40B4-BE49-F238E27FC236}">
                <a16:creationId xmlns:a16="http://schemas.microsoft.com/office/drawing/2014/main" id="{BD848568-DA52-492D-BA32-5039B72783F1}"/>
              </a:ext>
            </a:extLst>
          </p:cNvPr>
          <p:cNvSpPr/>
          <p:nvPr/>
        </p:nvSpPr>
        <p:spPr>
          <a:xfrm>
            <a:off x="8189313" y="4972636"/>
            <a:ext cx="3879128" cy="461665"/>
          </a:xfrm>
          <a:prstGeom prst="rect">
            <a:avLst/>
          </a:prstGeom>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Each metric is assigned a weight &amp; then summed up to get a company level alternate score</a:t>
            </a:r>
          </a:p>
        </p:txBody>
      </p:sp>
      <p:sp>
        <p:nvSpPr>
          <p:cNvPr id="85" name="Rectangle 84">
            <a:extLst>
              <a:ext uri="{FF2B5EF4-FFF2-40B4-BE49-F238E27FC236}">
                <a16:creationId xmlns:a16="http://schemas.microsoft.com/office/drawing/2014/main" id="{C808756C-253E-41EF-96F4-97939F205856}"/>
              </a:ext>
            </a:extLst>
          </p:cNvPr>
          <p:cNvSpPr/>
          <p:nvPr/>
        </p:nvSpPr>
        <p:spPr>
          <a:xfrm>
            <a:off x="8189313" y="5463654"/>
            <a:ext cx="3958756" cy="461665"/>
          </a:xfrm>
          <a:prstGeom prst="rect">
            <a:avLst/>
          </a:prstGeom>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This score is then supplemented with existing base measure to get </a:t>
            </a:r>
            <a:r>
              <a:rPr lang="en-US" sz="1200" b="1" dirty="0">
                <a:latin typeface="Arial" panose="020B0604020202020204" pitchFamily="34" charset="0"/>
                <a:cs typeface="Arial" panose="020B0604020202020204" pitchFamily="34" charset="0"/>
              </a:rPr>
              <a:t>overall stock score</a:t>
            </a:r>
          </a:p>
        </p:txBody>
      </p:sp>
      <p:sp>
        <p:nvSpPr>
          <p:cNvPr id="86" name="Title 1">
            <a:extLst>
              <a:ext uri="{FF2B5EF4-FFF2-40B4-BE49-F238E27FC236}">
                <a16:creationId xmlns:a16="http://schemas.microsoft.com/office/drawing/2014/main" id="{E02C0748-3C59-452B-A9F3-DA499E8C3061}"/>
              </a:ext>
            </a:extLst>
          </p:cNvPr>
          <p:cNvSpPr>
            <a:spLocks noGrp="1"/>
          </p:cNvSpPr>
          <p:nvPr>
            <p:ph type="title"/>
          </p:nvPr>
        </p:nvSpPr>
        <p:spPr>
          <a:xfrm>
            <a:off x="599655" y="58925"/>
            <a:ext cx="10940304" cy="408349"/>
          </a:xfrm>
        </p:spPr>
        <p:txBody>
          <a:bodyPr/>
          <a:lstStyle/>
          <a:p>
            <a:r>
              <a:rPr lang="en-US" dirty="0"/>
              <a:t>4. Alternative Data Sources to Improve Investment Analysis</a:t>
            </a:r>
            <a:endParaRPr lang="en-IN" dirty="0"/>
          </a:p>
        </p:txBody>
      </p:sp>
      <p:pic>
        <p:nvPicPr>
          <p:cNvPr id="83" name="Picture 2" descr="Image result for home icon">
            <a:hlinkClick r:id="rId18" action="ppaction://hlinksldjump"/>
            <a:extLst>
              <a:ext uri="{FF2B5EF4-FFF2-40B4-BE49-F238E27FC236}">
                <a16:creationId xmlns:a16="http://schemas.microsoft.com/office/drawing/2014/main" id="{1CF9AE7E-0220-4F80-8DD9-6A2C588ECCD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222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220A-A461-4D84-9E4B-58D5342BF171}"/>
              </a:ext>
            </a:extLst>
          </p:cNvPr>
          <p:cNvSpPr>
            <a:spLocks noGrp="1"/>
          </p:cNvSpPr>
          <p:nvPr>
            <p:ph type="title"/>
          </p:nvPr>
        </p:nvSpPr>
        <p:spPr/>
        <p:txBody>
          <a:bodyPr/>
          <a:lstStyle/>
          <a:p>
            <a:r>
              <a:rPr lang="en-US" dirty="0"/>
              <a:t>4. Alternative Data Sources to Improve Investment Analysis</a:t>
            </a:r>
            <a:endParaRPr lang="en-IN" dirty="0"/>
          </a:p>
        </p:txBody>
      </p:sp>
      <p:sp>
        <p:nvSpPr>
          <p:cNvPr id="7" name="Rectangle 6">
            <a:extLst>
              <a:ext uri="{FF2B5EF4-FFF2-40B4-BE49-F238E27FC236}">
                <a16:creationId xmlns:a16="http://schemas.microsoft.com/office/drawing/2014/main" id="{D80D210C-8400-4E67-BBCA-29C2990C9B6A}"/>
              </a:ext>
            </a:extLst>
          </p:cNvPr>
          <p:cNvSpPr/>
          <p:nvPr/>
        </p:nvSpPr>
        <p:spPr>
          <a:xfrm>
            <a:off x="6891090" y="2219232"/>
            <a:ext cx="5059572" cy="30087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dirty="0"/>
              <a:t>To each stock , the </a:t>
            </a:r>
            <a:r>
              <a:rPr lang="en-US" sz="1600" b="1" dirty="0"/>
              <a:t>“Base Measure”</a:t>
            </a:r>
            <a:r>
              <a:rPr lang="en-US" sz="1600" dirty="0"/>
              <a:t> is coupled with its   </a:t>
            </a:r>
            <a:r>
              <a:rPr lang="en-US" sz="1600" b="1" dirty="0"/>
              <a:t>“Alternate performance measure“</a:t>
            </a:r>
            <a:r>
              <a:rPr lang="en-US" sz="1600" dirty="0"/>
              <a:t> and given a score between 0 &amp; 100. </a:t>
            </a:r>
          </a:p>
          <a:p>
            <a:pPr marL="285750" indent="-285750" algn="just">
              <a:lnSpc>
                <a:spcPct val="150000"/>
              </a:lnSpc>
              <a:buFont typeface="Arial" panose="020B0604020202020204" pitchFamily="34" charset="0"/>
              <a:buChar char="•"/>
            </a:pPr>
            <a:r>
              <a:rPr lang="en-US" sz="1600" dirty="0"/>
              <a:t>This score is </a:t>
            </a:r>
            <a:r>
              <a:rPr lang="en-US" sz="1600" b="1" dirty="0"/>
              <a:t>relative measure </a:t>
            </a:r>
            <a:r>
              <a:rPr lang="en-US" sz="1600" dirty="0"/>
              <a:t>i.e. score can be used as measure to compare between different stocks at either overall or metric level.</a:t>
            </a:r>
          </a:p>
          <a:p>
            <a:pPr marL="285750" indent="-285750" algn="just">
              <a:lnSpc>
                <a:spcPct val="150000"/>
              </a:lnSpc>
              <a:buFont typeface="Arial" panose="020B0604020202020204" pitchFamily="34" charset="0"/>
              <a:buChar char="•"/>
            </a:pPr>
            <a:r>
              <a:rPr lang="en-US" sz="1600" dirty="0"/>
              <a:t>The weight assigned to each factor of alternative data is customizable and helps in benchmarking companies .</a:t>
            </a:r>
          </a:p>
        </p:txBody>
      </p:sp>
      <p:grpSp>
        <p:nvGrpSpPr>
          <p:cNvPr id="144" name="Group 143">
            <a:extLst>
              <a:ext uri="{FF2B5EF4-FFF2-40B4-BE49-F238E27FC236}">
                <a16:creationId xmlns:a16="http://schemas.microsoft.com/office/drawing/2014/main" id="{29917565-29EB-4E20-AEC1-2E3654EED5C0}"/>
              </a:ext>
            </a:extLst>
          </p:cNvPr>
          <p:cNvGrpSpPr/>
          <p:nvPr/>
        </p:nvGrpSpPr>
        <p:grpSpPr>
          <a:xfrm>
            <a:off x="174527" y="627052"/>
            <a:ext cx="11842945" cy="756821"/>
            <a:chOff x="174527" y="704542"/>
            <a:chExt cx="11842945" cy="877824"/>
          </a:xfrm>
        </p:grpSpPr>
        <p:sp>
          <p:nvSpPr>
            <p:cNvPr id="138" name="Rectangle 137">
              <a:extLst>
                <a:ext uri="{FF2B5EF4-FFF2-40B4-BE49-F238E27FC236}">
                  <a16:creationId xmlns:a16="http://schemas.microsoft.com/office/drawing/2014/main" id="{D68B8BE6-94BF-46EB-9949-215D6DD7F2E4}"/>
                </a:ext>
              </a:extLst>
            </p:cNvPr>
            <p:cNvSpPr/>
            <p:nvPr/>
          </p:nvSpPr>
          <p:spPr>
            <a:xfrm>
              <a:off x="174527" y="704542"/>
              <a:ext cx="11842945" cy="87782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F4D2C4F-62D0-4724-B167-B3DA91761435}"/>
                </a:ext>
              </a:extLst>
            </p:cNvPr>
            <p:cNvSpPr/>
            <p:nvPr/>
          </p:nvSpPr>
          <p:spPr>
            <a:xfrm>
              <a:off x="774290" y="704543"/>
              <a:ext cx="10893489" cy="803216"/>
            </a:xfrm>
            <a:prstGeom prst="rect">
              <a:avLst/>
            </a:prstGeom>
            <a:ln>
              <a:noFill/>
              <a:prstDash val="dash"/>
            </a:ln>
          </p:spPr>
          <p:txBody>
            <a:bodyPr wrap="square">
              <a:spAutoFit/>
            </a:bodyPr>
            <a:lstStyle/>
            <a:p>
              <a:pPr algn="ctr"/>
              <a:r>
                <a:rPr lang="en-US" sz="2400" b="1" dirty="0">
                  <a:sym typeface="Symbol" panose="05050102010706020507" pitchFamily="18" charset="2"/>
                </a:rPr>
                <a:t>Stock Score= </a:t>
              </a:r>
              <a:r>
                <a:rPr lang="en-US" sz="2800" b="1" dirty="0">
                  <a:sym typeface="Symbol" panose="05050102010706020507" pitchFamily="18" charset="2"/>
                </a:rPr>
                <a:t> </a:t>
              </a:r>
              <a:r>
                <a:rPr lang="en-US" sz="2400" b="1" dirty="0">
                  <a:sym typeface="Symbol" panose="05050102010706020507" pitchFamily="18" charset="2"/>
                </a:rPr>
                <a:t> </a:t>
              </a:r>
              <a:r>
                <a:rPr lang="en-US" sz="2000" b="1" dirty="0">
                  <a:sym typeface="Symbol" panose="05050102010706020507" pitchFamily="18" charset="2"/>
                </a:rPr>
                <a:t>Base Measure +</a:t>
              </a:r>
              <a:r>
                <a:rPr lang="en-US" sz="2400" b="1" dirty="0">
                  <a:sym typeface="Symbol" panose="05050102010706020507" pitchFamily="18" charset="2"/>
                </a:rPr>
                <a:t> </a:t>
              </a:r>
              <a:r>
                <a:rPr lang="en-US" sz="2000" b="1" dirty="0">
                  <a:sym typeface="Symbol" panose="05050102010706020507" pitchFamily="18" charset="2"/>
                </a:rPr>
                <a:t>Alternate Measure </a:t>
              </a:r>
              <a:r>
                <a:rPr lang="en-US" sz="2800" b="1" dirty="0">
                  <a:sym typeface="Symbol" panose="05050102010706020507" pitchFamily="18" charset="2"/>
                </a:rPr>
                <a:t> </a:t>
              </a:r>
            </a:p>
            <a:p>
              <a:pPr algn="ctr"/>
              <a:r>
                <a:rPr lang="en-US" sz="1100" dirty="0"/>
                <a:t>Base Measure: Mean value of key stock performance indicators | </a:t>
              </a:r>
              <a:r>
                <a:rPr lang="en-US" sz="1100" dirty="0">
                  <a:sym typeface="Symbol" panose="05050102010706020507" pitchFamily="18" charset="2"/>
                </a:rPr>
                <a:t>Alternate measure: Mean of weighted alternate performance indicators</a:t>
              </a:r>
              <a:endParaRPr lang="en-US" sz="2400" dirty="0">
                <a:sym typeface="Symbol" panose="05050102010706020507" pitchFamily="18" charset="2"/>
              </a:endParaRPr>
            </a:p>
          </p:txBody>
        </p:sp>
      </p:grpSp>
      <p:sp>
        <p:nvSpPr>
          <p:cNvPr id="143" name="Rectangle 142">
            <a:extLst>
              <a:ext uri="{FF2B5EF4-FFF2-40B4-BE49-F238E27FC236}">
                <a16:creationId xmlns:a16="http://schemas.microsoft.com/office/drawing/2014/main" id="{246E8AC5-4746-46C3-A306-BA5DB98939F4}"/>
              </a:ext>
            </a:extLst>
          </p:cNvPr>
          <p:cNvSpPr/>
          <p:nvPr/>
        </p:nvSpPr>
        <p:spPr>
          <a:xfrm>
            <a:off x="192500" y="1484823"/>
            <a:ext cx="6435267" cy="480360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54CDA72B-E4E6-4C18-B9C8-EFFF6BCAF31C}"/>
              </a:ext>
            </a:extLst>
          </p:cNvPr>
          <p:cNvSpPr/>
          <p:nvPr/>
        </p:nvSpPr>
        <p:spPr>
          <a:xfrm>
            <a:off x="6749733" y="1484822"/>
            <a:ext cx="5267739" cy="480360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6" name="Group 135">
            <a:extLst>
              <a:ext uri="{FF2B5EF4-FFF2-40B4-BE49-F238E27FC236}">
                <a16:creationId xmlns:a16="http://schemas.microsoft.com/office/drawing/2014/main" id="{C47E77D1-6417-4538-847F-796D863CF228}"/>
              </a:ext>
            </a:extLst>
          </p:cNvPr>
          <p:cNvGrpSpPr/>
          <p:nvPr/>
        </p:nvGrpSpPr>
        <p:grpSpPr>
          <a:xfrm>
            <a:off x="164365" y="1585855"/>
            <a:ext cx="6412959" cy="5024672"/>
            <a:chOff x="1044130" y="873859"/>
            <a:chExt cx="9182387" cy="5412753"/>
          </a:xfrm>
        </p:grpSpPr>
        <p:grpSp>
          <p:nvGrpSpPr>
            <p:cNvPr id="137" name="Group 136">
              <a:extLst>
                <a:ext uri="{FF2B5EF4-FFF2-40B4-BE49-F238E27FC236}">
                  <a16:creationId xmlns:a16="http://schemas.microsoft.com/office/drawing/2014/main" id="{DD4DA76E-9574-43CA-B636-60E4B978A0B7}"/>
                </a:ext>
              </a:extLst>
            </p:cNvPr>
            <p:cNvGrpSpPr/>
            <p:nvPr/>
          </p:nvGrpSpPr>
          <p:grpSpPr>
            <a:xfrm>
              <a:off x="3072041" y="876469"/>
              <a:ext cx="2049223" cy="513876"/>
              <a:chOff x="4411778" y="1406785"/>
              <a:chExt cx="2049223" cy="513876"/>
            </a:xfrm>
          </p:grpSpPr>
          <p:sp>
            <p:nvSpPr>
              <p:cNvPr id="263" name="Rectangle 262">
                <a:extLst>
                  <a:ext uri="{FF2B5EF4-FFF2-40B4-BE49-F238E27FC236}">
                    <a16:creationId xmlns:a16="http://schemas.microsoft.com/office/drawing/2014/main" id="{D6D29B2B-A278-4972-81E2-A437BCEA165B}"/>
                  </a:ext>
                </a:extLst>
              </p:cNvPr>
              <p:cNvSpPr/>
              <p:nvPr/>
            </p:nvSpPr>
            <p:spPr>
              <a:xfrm>
                <a:off x="4411778" y="1406785"/>
                <a:ext cx="2049223" cy="51387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64" name="TextBox 263">
                <a:extLst>
                  <a:ext uri="{FF2B5EF4-FFF2-40B4-BE49-F238E27FC236}">
                    <a16:creationId xmlns:a16="http://schemas.microsoft.com/office/drawing/2014/main" id="{45C79934-793E-457F-8547-ADB99847BB62}"/>
                  </a:ext>
                </a:extLst>
              </p:cNvPr>
              <p:cNvSpPr txBox="1"/>
              <p:nvPr/>
            </p:nvSpPr>
            <p:spPr>
              <a:xfrm>
                <a:off x="4486316" y="1513627"/>
                <a:ext cx="1789045" cy="281816"/>
              </a:xfrm>
              <a:prstGeom prst="rect">
                <a:avLst/>
              </a:prstGeom>
              <a:noFill/>
            </p:spPr>
            <p:txBody>
              <a:bodyPr wrap="square" rtlCol="0">
                <a:spAutoFit/>
              </a:bodyPr>
              <a:lstStyle/>
              <a:p>
                <a:pPr algn="ctr"/>
                <a:r>
                  <a:rPr lang="en-US" sz="1100" b="1" dirty="0">
                    <a:solidFill>
                      <a:schemeClr val="bg1"/>
                    </a:solidFill>
                  </a:rPr>
                  <a:t>Fund F1</a:t>
                </a:r>
                <a:endParaRPr lang="en-IN" sz="1100" b="1" dirty="0">
                  <a:solidFill>
                    <a:schemeClr val="bg1"/>
                  </a:solidFill>
                </a:endParaRPr>
              </a:p>
            </p:txBody>
          </p:sp>
        </p:grpSp>
        <p:grpSp>
          <p:nvGrpSpPr>
            <p:cNvPr id="139" name="Group 138">
              <a:extLst>
                <a:ext uri="{FF2B5EF4-FFF2-40B4-BE49-F238E27FC236}">
                  <a16:creationId xmlns:a16="http://schemas.microsoft.com/office/drawing/2014/main" id="{4D946685-2A59-4DEA-920E-9988A748BD45}"/>
                </a:ext>
              </a:extLst>
            </p:cNvPr>
            <p:cNvGrpSpPr/>
            <p:nvPr/>
          </p:nvGrpSpPr>
          <p:grpSpPr>
            <a:xfrm>
              <a:off x="3059407" y="1453711"/>
              <a:ext cx="2080882" cy="1047225"/>
              <a:chOff x="3811579" y="2710394"/>
              <a:chExt cx="2080882" cy="1047225"/>
            </a:xfrm>
          </p:grpSpPr>
          <p:grpSp>
            <p:nvGrpSpPr>
              <p:cNvPr id="251" name="Group 250">
                <a:extLst>
                  <a:ext uri="{FF2B5EF4-FFF2-40B4-BE49-F238E27FC236}">
                    <a16:creationId xmlns:a16="http://schemas.microsoft.com/office/drawing/2014/main" id="{2EB6A9AB-042D-437C-B94A-C28A5530D144}"/>
                  </a:ext>
                </a:extLst>
              </p:cNvPr>
              <p:cNvGrpSpPr/>
              <p:nvPr/>
            </p:nvGrpSpPr>
            <p:grpSpPr>
              <a:xfrm>
                <a:off x="3811579" y="2710394"/>
                <a:ext cx="989068" cy="467418"/>
                <a:chOff x="3811579" y="2710394"/>
                <a:chExt cx="989068" cy="467418"/>
              </a:xfrm>
            </p:grpSpPr>
            <p:sp>
              <p:nvSpPr>
                <p:cNvPr id="261" name="Rectangle 260">
                  <a:extLst>
                    <a:ext uri="{FF2B5EF4-FFF2-40B4-BE49-F238E27FC236}">
                      <a16:creationId xmlns:a16="http://schemas.microsoft.com/office/drawing/2014/main" id="{1E3C4CA1-DB42-4ABD-8466-43A3AD1DFB18}"/>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62" name="TextBox 261">
                  <a:extLst>
                    <a:ext uri="{FF2B5EF4-FFF2-40B4-BE49-F238E27FC236}">
                      <a16:creationId xmlns:a16="http://schemas.microsoft.com/office/drawing/2014/main" id="{C31A67B0-369F-43E2-9F05-CC14E101606D}"/>
                    </a:ext>
                  </a:extLst>
                </p:cNvPr>
                <p:cNvSpPr txBox="1"/>
                <p:nvPr/>
              </p:nvSpPr>
              <p:spPr>
                <a:xfrm>
                  <a:off x="3811579" y="2793690"/>
                  <a:ext cx="974320" cy="281816"/>
                </a:xfrm>
                <a:prstGeom prst="rect">
                  <a:avLst/>
                </a:prstGeom>
                <a:noFill/>
              </p:spPr>
              <p:txBody>
                <a:bodyPr wrap="square" rtlCol="0">
                  <a:spAutoFit/>
                </a:bodyPr>
                <a:lstStyle/>
                <a:p>
                  <a:pPr algn="ctr"/>
                  <a:r>
                    <a:rPr lang="en-US" sz="1100" b="1" dirty="0">
                      <a:solidFill>
                        <a:schemeClr val="bg1"/>
                      </a:solidFill>
                    </a:rPr>
                    <a:t>Stock S1</a:t>
                  </a:r>
                  <a:endParaRPr lang="en-IN" sz="1100" b="1" dirty="0">
                    <a:solidFill>
                      <a:schemeClr val="bg1"/>
                    </a:solidFill>
                  </a:endParaRPr>
                </a:p>
              </p:txBody>
            </p:sp>
          </p:grpSp>
          <p:grpSp>
            <p:nvGrpSpPr>
              <p:cNvPr id="252" name="Group 251">
                <a:extLst>
                  <a:ext uri="{FF2B5EF4-FFF2-40B4-BE49-F238E27FC236}">
                    <a16:creationId xmlns:a16="http://schemas.microsoft.com/office/drawing/2014/main" id="{DBA8187B-18BB-410B-83E1-F82BDBA27076}"/>
                  </a:ext>
                </a:extLst>
              </p:cNvPr>
              <p:cNvGrpSpPr/>
              <p:nvPr/>
            </p:nvGrpSpPr>
            <p:grpSpPr>
              <a:xfrm>
                <a:off x="4888275" y="2714836"/>
                <a:ext cx="989068" cy="467418"/>
                <a:chOff x="3811579" y="2710394"/>
                <a:chExt cx="989068" cy="467418"/>
              </a:xfrm>
            </p:grpSpPr>
            <p:sp>
              <p:nvSpPr>
                <p:cNvPr id="259" name="Rectangle 258">
                  <a:extLst>
                    <a:ext uri="{FF2B5EF4-FFF2-40B4-BE49-F238E27FC236}">
                      <a16:creationId xmlns:a16="http://schemas.microsoft.com/office/drawing/2014/main" id="{B92BBA82-8DD2-42B9-8C11-112564BE935B}"/>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60" name="TextBox 259">
                  <a:extLst>
                    <a:ext uri="{FF2B5EF4-FFF2-40B4-BE49-F238E27FC236}">
                      <a16:creationId xmlns:a16="http://schemas.microsoft.com/office/drawing/2014/main" id="{C56EE140-6F77-4F81-806B-1D031C6C9D7C}"/>
                    </a:ext>
                  </a:extLst>
                </p:cNvPr>
                <p:cNvSpPr txBox="1"/>
                <p:nvPr/>
              </p:nvSpPr>
              <p:spPr>
                <a:xfrm>
                  <a:off x="3811579" y="2793690"/>
                  <a:ext cx="974320" cy="281816"/>
                </a:xfrm>
                <a:prstGeom prst="rect">
                  <a:avLst/>
                </a:prstGeom>
                <a:noFill/>
              </p:spPr>
              <p:txBody>
                <a:bodyPr wrap="square" rtlCol="0">
                  <a:spAutoFit/>
                </a:bodyPr>
                <a:lstStyle/>
                <a:p>
                  <a:pPr algn="ctr"/>
                  <a:r>
                    <a:rPr lang="en-US" sz="1100" b="1" dirty="0">
                      <a:solidFill>
                        <a:schemeClr val="bg1"/>
                      </a:solidFill>
                    </a:rPr>
                    <a:t>Stock S2</a:t>
                  </a:r>
                  <a:endParaRPr lang="en-IN" sz="1100" b="1" dirty="0">
                    <a:solidFill>
                      <a:schemeClr val="bg1"/>
                    </a:solidFill>
                  </a:endParaRPr>
                </a:p>
              </p:txBody>
            </p:sp>
          </p:grpSp>
          <p:grpSp>
            <p:nvGrpSpPr>
              <p:cNvPr id="253" name="Group 252">
                <a:extLst>
                  <a:ext uri="{FF2B5EF4-FFF2-40B4-BE49-F238E27FC236}">
                    <a16:creationId xmlns:a16="http://schemas.microsoft.com/office/drawing/2014/main" id="{DD60386B-A7CD-4E42-B3B8-60A85FFFB266}"/>
                  </a:ext>
                </a:extLst>
              </p:cNvPr>
              <p:cNvGrpSpPr/>
              <p:nvPr/>
            </p:nvGrpSpPr>
            <p:grpSpPr>
              <a:xfrm>
                <a:off x="3818953" y="3261108"/>
                <a:ext cx="989068" cy="467418"/>
                <a:chOff x="3811579" y="2710394"/>
                <a:chExt cx="989068" cy="467418"/>
              </a:xfrm>
            </p:grpSpPr>
            <p:sp>
              <p:nvSpPr>
                <p:cNvPr id="257" name="Rectangle 256">
                  <a:extLst>
                    <a:ext uri="{FF2B5EF4-FFF2-40B4-BE49-F238E27FC236}">
                      <a16:creationId xmlns:a16="http://schemas.microsoft.com/office/drawing/2014/main" id="{FC0D66DD-2531-46CF-ABCA-E214F1F5D0DD}"/>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58" name="TextBox 257">
                  <a:extLst>
                    <a:ext uri="{FF2B5EF4-FFF2-40B4-BE49-F238E27FC236}">
                      <a16:creationId xmlns:a16="http://schemas.microsoft.com/office/drawing/2014/main" id="{5C234073-0AE1-46B3-83CD-37CE1DEECC7C}"/>
                    </a:ext>
                  </a:extLst>
                </p:cNvPr>
                <p:cNvSpPr txBox="1"/>
                <p:nvPr/>
              </p:nvSpPr>
              <p:spPr>
                <a:xfrm>
                  <a:off x="3811579" y="2793690"/>
                  <a:ext cx="974320" cy="281816"/>
                </a:xfrm>
                <a:prstGeom prst="rect">
                  <a:avLst/>
                </a:prstGeom>
                <a:noFill/>
              </p:spPr>
              <p:txBody>
                <a:bodyPr wrap="square" rtlCol="0">
                  <a:spAutoFit/>
                </a:bodyPr>
                <a:lstStyle/>
                <a:p>
                  <a:pPr algn="ctr"/>
                  <a:r>
                    <a:rPr lang="en-US" sz="1100" b="1" dirty="0">
                      <a:solidFill>
                        <a:schemeClr val="bg1"/>
                      </a:solidFill>
                    </a:rPr>
                    <a:t>Stock S3</a:t>
                  </a:r>
                  <a:endParaRPr lang="en-IN" sz="1100" b="1" dirty="0">
                    <a:solidFill>
                      <a:schemeClr val="bg1"/>
                    </a:solidFill>
                  </a:endParaRPr>
                </a:p>
              </p:txBody>
            </p:sp>
          </p:grpSp>
          <p:grpSp>
            <p:nvGrpSpPr>
              <p:cNvPr id="254" name="Group 253">
                <a:extLst>
                  <a:ext uri="{FF2B5EF4-FFF2-40B4-BE49-F238E27FC236}">
                    <a16:creationId xmlns:a16="http://schemas.microsoft.com/office/drawing/2014/main" id="{7CE98C87-F3F9-4A02-924F-AFC30DD24EE2}"/>
                  </a:ext>
                </a:extLst>
              </p:cNvPr>
              <p:cNvGrpSpPr/>
              <p:nvPr/>
            </p:nvGrpSpPr>
            <p:grpSpPr>
              <a:xfrm>
                <a:off x="4903393" y="3261108"/>
                <a:ext cx="989068" cy="496511"/>
                <a:chOff x="3811579" y="2710394"/>
                <a:chExt cx="989068" cy="496511"/>
              </a:xfrm>
            </p:grpSpPr>
            <p:sp>
              <p:nvSpPr>
                <p:cNvPr id="255" name="Rectangle 254">
                  <a:extLst>
                    <a:ext uri="{FF2B5EF4-FFF2-40B4-BE49-F238E27FC236}">
                      <a16:creationId xmlns:a16="http://schemas.microsoft.com/office/drawing/2014/main" id="{6E94E097-F489-48C2-880A-3D8D6A6376B1}"/>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56" name="TextBox 255">
                  <a:extLst>
                    <a:ext uri="{FF2B5EF4-FFF2-40B4-BE49-F238E27FC236}">
                      <a16:creationId xmlns:a16="http://schemas.microsoft.com/office/drawing/2014/main" id="{4A4DB2E9-971C-4F14-AD6B-D2F6CFCC2D3A}"/>
                    </a:ext>
                  </a:extLst>
                </p:cNvPr>
                <p:cNvSpPr txBox="1"/>
                <p:nvPr/>
              </p:nvSpPr>
              <p:spPr>
                <a:xfrm>
                  <a:off x="3811579" y="2742739"/>
                  <a:ext cx="974319" cy="464166"/>
                </a:xfrm>
                <a:prstGeom prst="rect">
                  <a:avLst/>
                </a:prstGeom>
                <a:noFill/>
              </p:spPr>
              <p:txBody>
                <a:bodyPr wrap="square" rtlCol="0">
                  <a:spAutoFit/>
                </a:bodyPr>
                <a:lstStyle/>
                <a:p>
                  <a:pPr algn="ctr"/>
                  <a:r>
                    <a:rPr lang="en-US" sz="1100" b="1" dirty="0">
                      <a:solidFill>
                        <a:schemeClr val="bg1"/>
                      </a:solidFill>
                    </a:rPr>
                    <a:t>Stock S60</a:t>
                  </a:r>
                  <a:endParaRPr lang="en-IN" sz="1100" b="1" dirty="0">
                    <a:solidFill>
                      <a:schemeClr val="bg1"/>
                    </a:solidFill>
                  </a:endParaRPr>
                </a:p>
              </p:txBody>
            </p:sp>
          </p:grpSp>
        </p:grpSp>
        <p:grpSp>
          <p:nvGrpSpPr>
            <p:cNvPr id="140" name="Group 139">
              <a:extLst>
                <a:ext uri="{FF2B5EF4-FFF2-40B4-BE49-F238E27FC236}">
                  <a16:creationId xmlns:a16="http://schemas.microsoft.com/office/drawing/2014/main" id="{332F9F28-0775-456C-95E6-42B188B93ED9}"/>
                </a:ext>
              </a:extLst>
            </p:cNvPr>
            <p:cNvGrpSpPr/>
            <p:nvPr/>
          </p:nvGrpSpPr>
          <p:grpSpPr>
            <a:xfrm>
              <a:off x="5379717" y="1486027"/>
              <a:ext cx="2095630" cy="1031863"/>
              <a:chOff x="3811579" y="2708772"/>
              <a:chExt cx="2095630" cy="1031863"/>
            </a:xfrm>
          </p:grpSpPr>
          <p:grpSp>
            <p:nvGrpSpPr>
              <p:cNvPr id="239" name="Group 238">
                <a:extLst>
                  <a:ext uri="{FF2B5EF4-FFF2-40B4-BE49-F238E27FC236}">
                    <a16:creationId xmlns:a16="http://schemas.microsoft.com/office/drawing/2014/main" id="{905D2426-F12B-4374-805B-488547DF9F76}"/>
                  </a:ext>
                </a:extLst>
              </p:cNvPr>
              <p:cNvGrpSpPr/>
              <p:nvPr/>
            </p:nvGrpSpPr>
            <p:grpSpPr>
              <a:xfrm>
                <a:off x="3811579" y="2708772"/>
                <a:ext cx="989068" cy="469040"/>
                <a:chOff x="3811579" y="2708772"/>
                <a:chExt cx="989068" cy="469040"/>
              </a:xfrm>
            </p:grpSpPr>
            <p:sp>
              <p:nvSpPr>
                <p:cNvPr id="249" name="Rectangle 248">
                  <a:extLst>
                    <a:ext uri="{FF2B5EF4-FFF2-40B4-BE49-F238E27FC236}">
                      <a16:creationId xmlns:a16="http://schemas.microsoft.com/office/drawing/2014/main" id="{FCB90A14-0E2B-4E33-9043-BC7B1E3DB623}"/>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50" name="TextBox 249">
                  <a:extLst>
                    <a:ext uri="{FF2B5EF4-FFF2-40B4-BE49-F238E27FC236}">
                      <a16:creationId xmlns:a16="http://schemas.microsoft.com/office/drawing/2014/main" id="{27E43E19-63CA-4076-A81A-98D3785CBD41}"/>
                    </a:ext>
                  </a:extLst>
                </p:cNvPr>
                <p:cNvSpPr txBox="1"/>
                <p:nvPr/>
              </p:nvSpPr>
              <p:spPr>
                <a:xfrm>
                  <a:off x="3811579" y="2708772"/>
                  <a:ext cx="974319" cy="464166"/>
                </a:xfrm>
                <a:prstGeom prst="rect">
                  <a:avLst/>
                </a:prstGeom>
                <a:noFill/>
              </p:spPr>
              <p:txBody>
                <a:bodyPr wrap="square" rtlCol="0">
                  <a:spAutoFit/>
                </a:bodyPr>
                <a:lstStyle/>
                <a:p>
                  <a:pPr algn="ctr"/>
                  <a:r>
                    <a:rPr lang="en-US" sz="1100" b="1" dirty="0">
                      <a:solidFill>
                        <a:schemeClr val="bg1"/>
                      </a:solidFill>
                    </a:rPr>
                    <a:t>Stock S61</a:t>
                  </a:r>
                  <a:endParaRPr lang="en-IN" sz="1100" b="1" dirty="0">
                    <a:solidFill>
                      <a:schemeClr val="bg1"/>
                    </a:solidFill>
                  </a:endParaRPr>
                </a:p>
              </p:txBody>
            </p:sp>
          </p:grpSp>
          <p:grpSp>
            <p:nvGrpSpPr>
              <p:cNvPr id="240" name="Group 239">
                <a:extLst>
                  <a:ext uri="{FF2B5EF4-FFF2-40B4-BE49-F238E27FC236}">
                    <a16:creationId xmlns:a16="http://schemas.microsoft.com/office/drawing/2014/main" id="{E5DDF86A-052C-425F-AAD6-C16202F8CD0D}"/>
                  </a:ext>
                </a:extLst>
              </p:cNvPr>
              <p:cNvGrpSpPr/>
              <p:nvPr/>
            </p:nvGrpSpPr>
            <p:grpSpPr>
              <a:xfrm>
                <a:off x="4888275" y="2714836"/>
                <a:ext cx="989068" cy="496511"/>
                <a:chOff x="3811579" y="2710394"/>
                <a:chExt cx="989068" cy="496511"/>
              </a:xfrm>
            </p:grpSpPr>
            <p:sp>
              <p:nvSpPr>
                <p:cNvPr id="247" name="Rectangle 246">
                  <a:extLst>
                    <a:ext uri="{FF2B5EF4-FFF2-40B4-BE49-F238E27FC236}">
                      <a16:creationId xmlns:a16="http://schemas.microsoft.com/office/drawing/2014/main" id="{65DAE87A-77D7-4AD4-86D7-A9FD3F47BDDF}"/>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48" name="TextBox 247">
                  <a:extLst>
                    <a:ext uri="{FF2B5EF4-FFF2-40B4-BE49-F238E27FC236}">
                      <a16:creationId xmlns:a16="http://schemas.microsoft.com/office/drawing/2014/main" id="{4A32048F-F5C2-4825-8BAB-36181F384422}"/>
                    </a:ext>
                  </a:extLst>
                </p:cNvPr>
                <p:cNvSpPr txBox="1"/>
                <p:nvPr/>
              </p:nvSpPr>
              <p:spPr>
                <a:xfrm>
                  <a:off x="3811579" y="2742739"/>
                  <a:ext cx="974319" cy="464166"/>
                </a:xfrm>
                <a:prstGeom prst="rect">
                  <a:avLst/>
                </a:prstGeom>
                <a:noFill/>
              </p:spPr>
              <p:txBody>
                <a:bodyPr wrap="square" rtlCol="0">
                  <a:spAutoFit/>
                </a:bodyPr>
                <a:lstStyle/>
                <a:p>
                  <a:pPr algn="ctr"/>
                  <a:r>
                    <a:rPr lang="en-US" sz="1100" b="1" dirty="0">
                      <a:solidFill>
                        <a:schemeClr val="bg1"/>
                      </a:solidFill>
                    </a:rPr>
                    <a:t>Stock S62</a:t>
                  </a:r>
                  <a:endParaRPr lang="en-IN" sz="1100" b="1" dirty="0">
                    <a:solidFill>
                      <a:schemeClr val="bg1"/>
                    </a:solidFill>
                  </a:endParaRPr>
                </a:p>
              </p:txBody>
            </p:sp>
          </p:grpSp>
          <p:grpSp>
            <p:nvGrpSpPr>
              <p:cNvPr id="241" name="Group 240">
                <a:extLst>
                  <a:ext uri="{FF2B5EF4-FFF2-40B4-BE49-F238E27FC236}">
                    <a16:creationId xmlns:a16="http://schemas.microsoft.com/office/drawing/2014/main" id="{7F3581E8-23E1-4121-8060-FB2DEC3A149F}"/>
                  </a:ext>
                </a:extLst>
              </p:cNvPr>
              <p:cNvGrpSpPr/>
              <p:nvPr/>
            </p:nvGrpSpPr>
            <p:grpSpPr>
              <a:xfrm>
                <a:off x="3818953" y="3261108"/>
                <a:ext cx="989068" cy="479527"/>
                <a:chOff x="3811579" y="2710394"/>
                <a:chExt cx="989068" cy="479527"/>
              </a:xfrm>
            </p:grpSpPr>
            <p:sp>
              <p:nvSpPr>
                <p:cNvPr id="245" name="Rectangle 244">
                  <a:extLst>
                    <a:ext uri="{FF2B5EF4-FFF2-40B4-BE49-F238E27FC236}">
                      <a16:creationId xmlns:a16="http://schemas.microsoft.com/office/drawing/2014/main" id="{AB20DDC0-B40A-4833-B2B0-A23D7F977567}"/>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46" name="TextBox 245">
                  <a:extLst>
                    <a:ext uri="{FF2B5EF4-FFF2-40B4-BE49-F238E27FC236}">
                      <a16:creationId xmlns:a16="http://schemas.microsoft.com/office/drawing/2014/main" id="{F251CD49-A243-417D-9459-7408C0D3DFA5}"/>
                    </a:ext>
                  </a:extLst>
                </p:cNvPr>
                <p:cNvSpPr txBox="1"/>
                <p:nvPr/>
              </p:nvSpPr>
              <p:spPr>
                <a:xfrm>
                  <a:off x="3811579" y="2725755"/>
                  <a:ext cx="974319" cy="464166"/>
                </a:xfrm>
                <a:prstGeom prst="rect">
                  <a:avLst/>
                </a:prstGeom>
                <a:noFill/>
              </p:spPr>
              <p:txBody>
                <a:bodyPr wrap="square" rtlCol="0">
                  <a:spAutoFit/>
                </a:bodyPr>
                <a:lstStyle/>
                <a:p>
                  <a:pPr algn="ctr"/>
                  <a:r>
                    <a:rPr lang="en-US" sz="1100" b="1" dirty="0">
                      <a:solidFill>
                        <a:schemeClr val="bg1"/>
                      </a:solidFill>
                    </a:rPr>
                    <a:t>Stock S63</a:t>
                  </a:r>
                  <a:endParaRPr lang="en-IN" sz="1100" b="1" dirty="0">
                    <a:solidFill>
                      <a:schemeClr val="bg1"/>
                    </a:solidFill>
                  </a:endParaRPr>
                </a:p>
              </p:txBody>
            </p:sp>
          </p:grpSp>
          <p:grpSp>
            <p:nvGrpSpPr>
              <p:cNvPr id="242" name="Group 241">
                <a:extLst>
                  <a:ext uri="{FF2B5EF4-FFF2-40B4-BE49-F238E27FC236}">
                    <a16:creationId xmlns:a16="http://schemas.microsoft.com/office/drawing/2014/main" id="{8C2300E5-3774-46F5-9F42-B5F842546147}"/>
                  </a:ext>
                </a:extLst>
              </p:cNvPr>
              <p:cNvGrpSpPr/>
              <p:nvPr/>
            </p:nvGrpSpPr>
            <p:grpSpPr>
              <a:xfrm>
                <a:off x="4903392" y="3259487"/>
                <a:ext cx="1003817" cy="469039"/>
                <a:chOff x="3811578" y="2708773"/>
                <a:chExt cx="1003817" cy="469039"/>
              </a:xfrm>
            </p:grpSpPr>
            <p:sp>
              <p:nvSpPr>
                <p:cNvPr id="243" name="Rectangle 242">
                  <a:extLst>
                    <a:ext uri="{FF2B5EF4-FFF2-40B4-BE49-F238E27FC236}">
                      <a16:creationId xmlns:a16="http://schemas.microsoft.com/office/drawing/2014/main" id="{39C6BDFA-BEC4-47D4-9257-6EE3258A38B1}"/>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44" name="TextBox 243">
                  <a:extLst>
                    <a:ext uri="{FF2B5EF4-FFF2-40B4-BE49-F238E27FC236}">
                      <a16:creationId xmlns:a16="http://schemas.microsoft.com/office/drawing/2014/main" id="{7C3A186A-1917-4BB9-85DF-881D1FBE717C}"/>
                    </a:ext>
                  </a:extLst>
                </p:cNvPr>
                <p:cNvSpPr txBox="1"/>
                <p:nvPr/>
              </p:nvSpPr>
              <p:spPr>
                <a:xfrm>
                  <a:off x="3811578" y="2708773"/>
                  <a:ext cx="1003817" cy="464166"/>
                </a:xfrm>
                <a:prstGeom prst="rect">
                  <a:avLst/>
                </a:prstGeom>
                <a:noFill/>
              </p:spPr>
              <p:txBody>
                <a:bodyPr wrap="square" rtlCol="0">
                  <a:spAutoFit/>
                </a:bodyPr>
                <a:lstStyle/>
                <a:p>
                  <a:pPr algn="ctr"/>
                  <a:r>
                    <a:rPr lang="en-US" sz="1100" b="1" dirty="0">
                      <a:solidFill>
                        <a:schemeClr val="bg1"/>
                      </a:solidFill>
                    </a:rPr>
                    <a:t>Stock S120</a:t>
                  </a:r>
                  <a:endParaRPr lang="en-IN" sz="1100" b="1" dirty="0">
                    <a:solidFill>
                      <a:schemeClr val="bg1"/>
                    </a:solidFill>
                  </a:endParaRPr>
                </a:p>
              </p:txBody>
            </p:sp>
          </p:grpSp>
        </p:grpSp>
        <p:grpSp>
          <p:nvGrpSpPr>
            <p:cNvPr id="141" name="Group 140">
              <a:extLst>
                <a:ext uri="{FF2B5EF4-FFF2-40B4-BE49-F238E27FC236}">
                  <a16:creationId xmlns:a16="http://schemas.microsoft.com/office/drawing/2014/main" id="{144BF93D-CA3A-4067-97B0-4059993E6010}"/>
                </a:ext>
              </a:extLst>
            </p:cNvPr>
            <p:cNvGrpSpPr/>
            <p:nvPr/>
          </p:nvGrpSpPr>
          <p:grpSpPr>
            <a:xfrm>
              <a:off x="8110099" y="1487649"/>
              <a:ext cx="2080882" cy="1047226"/>
              <a:chOff x="3811579" y="2710394"/>
              <a:chExt cx="2080882" cy="1047226"/>
            </a:xfrm>
          </p:grpSpPr>
          <p:grpSp>
            <p:nvGrpSpPr>
              <p:cNvPr id="227" name="Group 226">
                <a:extLst>
                  <a:ext uri="{FF2B5EF4-FFF2-40B4-BE49-F238E27FC236}">
                    <a16:creationId xmlns:a16="http://schemas.microsoft.com/office/drawing/2014/main" id="{245B4FA1-3F01-4629-96CC-30EF3C0EA5F9}"/>
                  </a:ext>
                </a:extLst>
              </p:cNvPr>
              <p:cNvGrpSpPr/>
              <p:nvPr/>
            </p:nvGrpSpPr>
            <p:grpSpPr>
              <a:xfrm>
                <a:off x="3811579" y="2710394"/>
                <a:ext cx="989068" cy="479527"/>
                <a:chOff x="3811579" y="2710394"/>
                <a:chExt cx="989068" cy="479527"/>
              </a:xfrm>
            </p:grpSpPr>
            <p:sp>
              <p:nvSpPr>
                <p:cNvPr id="237" name="Rectangle 236">
                  <a:extLst>
                    <a:ext uri="{FF2B5EF4-FFF2-40B4-BE49-F238E27FC236}">
                      <a16:creationId xmlns:a16="http://schemas.microsoft.com/office/drawing/2014/main" id="{7DC563BE-4E4C-4F29-92BA-A03710726EBB}"/>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38" name="TextBox 237">
                  <a:extLst>
                    <a:ext uri="{FF2B5EF4-FFF2-40B4-BE49-F238E27FC236}">
                      <a16:creationId xmlns:a16="http://schemas.microsoft.com/office/drawing/2014/main" id="{50855328-91B1-409D-B213-E40AD614CBA5}"/>
                    </a:ext>
                  </a:extLst>
                </p:cNvPr>
                <p:cNvSpPr txBox="1"/>
                <p:nvPr/>
              </p:nvSpPr>
              <p:spPr>
                <a:xfrm>
                  <a:off x="3811579" y="2725755"/>
                  <a:ext cx="974319" cy="464166"/>
                </a:xfrm>
                <a:prstGeom prst="rect">
                  <a:avLst/>
                </a:prstGeom>
                <a:noFill/>
              </p:spPr>
              <p:txBody>
                <a:bodyPr wrap="square" rtlCol="0">
                  <a:spAutoFit/>
                </a:bodyPr>
                <a:lstStyle/>
                <a:p>
                  <a:pPr algn="ctr"/>
                  <a:r>
                    <a:rPr lang="en-US" sz="1100" b="1" dirty="0">
                      <a:solidFill>
                        <a:schemeClr val="bg1"/>
                      </a:solidFill>
                    </a:rPr>
                    <a:t>Stock Sn1</a:t>
                  </a:r>
                  <a:endParaRPr lang="en-IN" sz="1100" b="1" dirty="0">
                    <a:solidFill>
                      <a:schemeClr val="bg1"/>
                    </a:solidFill>
                  </a:endParaRPr>
                </a:p>
              </p:txBody>
            </p:sp>
          </p:grpSp>
          <p:grpSp>
            <p:nvGrpSpPr>
              <p:cNvPr id="228" name="Group 227">
                <a:extLst>
                  <a:ext uri="{FF2B5EF4-FFF2-40B4-BE49-F238E27FC236}">
                    <a16:creationId xmlns:a16="http://schemas.microsoft.com/office/drawing/2014/main" id="{6E23D72E-933A-4427-9DAA-6561A9548DC7}"/>
                  </a:ext>
                </a:extLst>
              </p:cNvPr>
              <p:cNvGrpSpPr/>
              <p:nvPr/>
            </p:nvGrpSpPr>
            <p:grpSpPr>
              <a:xfrm>
                <a:off x="4888275" y="2714836"/>
                <a:ext cx="989068" cy="496511"/>
                <a:chOff x="3811579" y="2710394"/>
                <a:chExt cx="989068" cy="496511"/>
              </a:xfrm>
            </p:grpSpPr>
            <p:sp>
              <p:nvSpPr>
                <p:cNvPr id="235" name="Rectangle 234">
                  <a:extLst>
                    <a:ext uri="{FF2B5EF4-FFF2-40B4-BE49-F238E27FC236}">
                      <a16:creationId xmlns:a16="http://schemas.microsoft.com/office/drawing/2014/main" id="{77FF8F59-6A00-47F1-9249-047C28678259}"/>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36" name="TextBox 235">
                  <a:extLst>
                    <a:ext uri="{FF2B5EF4-FFF2-40B4-BE49-F238E27FC236}">
                      <a16:creationId xmlns:a16="http://schemas.microsoft.com/office/drawing/2014/main" id="{5C073640-A46F-4E6E-A09D-A8D7734E60D9}"/>
                    </a:ext>
                  </a:extLst>
                </p:cNvPr>
                <p:cNvSpPr txBox="1"/>
                <p:nvPr/>
              </p:nvSpPr>
              <p:spPr>
                <a:xfrm>
                  <a:off x="3811579" y="2742739"/>
                  <a:ext cx="974319" cy="464166"/>
                </a:xfrm>
                <a:prstGeom prst="rect">
                  <a:avLst/>
                </a:prstGeom>
                <a:noFill/>
              </p:spPr>
              <p:txBody>
                <a:bodyPr wrap="square" rtlCol="0">
                  <a:spAutoFit/>
                </a:bodyPr>
                <a:lstStyle/>
                <a:p>
                  <a:pPr algn="ctr"/>
                  <a:r>
                    <a:rPr lang="en-US" sz="1100" b="1" dirty="0">
                      <a:solidFill>
                        <a:schemeClr val="bg1"/>
                      </a:solidFill>
                    </a:rPr>
                    <a:t>Stock Sn2</a:t>
                  </a:r>
                  <a:endParaRPr lang="en-IN" sz="1100" b="1" dirty="0">
                    <a:solidFill>
                      <a:schemeClr val="bg1"/>
                    </a:solidFill>
                  </a:endParaRPr>
                </a:p>
              </p:txBody>
            </p:sp>
          </p:grpSp>
          <p:grpSp>
            <p:nvGrpSpPr>
              <p:cNvPr id="229" name="Group 228">
                <a:extLst>
                  <a:ext uri="{FF2B5EF4-FFF2-40B4-BE49-F238E27FC236}">
                    <a16:creationId xmlns:a16="http://schemas.microsoft.com/office/drawing/2014/main" id="{E9DCAFEF-3821-4A5A-8038-4C19E4F2D8A6}"/>
                  </a:ext>
                </a:extLst>
              </p:cNvPr>
              <p:cNvGrpSpPr/>
              <p:nvPr/>
            </p:nvGrpSpPr>
            <p:grpSpPr>
              <a:xfrm>
                <a:off x="3818953" y="3261108"/>
                <a:ext cx="989068" cy="496511"/>
                <a:chOff x="3811579" y="2710394"/>
                <a:chExt cx="989068" cy="496511"/>
              </a:xfrm>
            </p:grpSpPr>
            <p:sp>
              <p:nvSpPr>
                <p:cNvPr id="233" name="Rectangle 232">
                  <a:extLst>
                    <a:ext uri="{FF2B5EF4-FFF2-40B4-BE49-F238E27FC236}">
                      <a16:creationId xmlns:a16="http://schemas.microsoft.com/office/drawing/2014/main" id="{47A9B785-96A3-4DEB-9982-F6A0D6E745F2}"/>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34" name="TextBox 233">
                  <a:extLst>
                    <a:ext uri="{FF2B5EF4-FFF2-40B4-BE49-F238E27FC236}">
                      <a16:creationId xmlns:a16="http://schemas.microsoft.com/office/drawing/2014/main" id="{384A248F-6051-4CD2-BF1F-CFF0508E8708}"/>
                    </a:ext>
                  </a:extLst>
                </p:cNvPr>
                <p:cNvSpPr txBox="1"/>
                <p:nvPr/>
              </p:nvSpPr>
              <p:spPr>
                <a:xfrm>
                  <a:off x="3811579" y="2742739"/>
                  <a:ext cx="974319" cy="464166"/>
                </a:xfrm>
                <a:prstGeom prst="rect">
                  <a:avLst/>
                </a:prstGeom>
                <a:noFill/>
              </p:spPr>
              <p:txBody>
                <a:bodyPr wrap="square" rtlCol="0">
                  <a:spAutoFit/>
                </a:bodyPr>
                <a:lstStyle/>
                <a:p>
                  <a:pPr algn="ctr"/>
                  <a:r>
                    <a:rPr lang="en-US" sz="1100" b="1" dirty="0">
                      <a:solidFill>
                        <a:schemeClr val="bg1"/>
                      </a:solidFill>
                    </a:rPr>
                    <a:t>Stock Sn3</a:t>
                  </a:r>
                  <a:endParaRPr lang="en-IN" sz="1100" b="1" dirty="0">
                    <a:solidFill>
                      <a:schemeClr val="bg1"/>
                    </a:solidFill>
                  </a:endParaRPr>
                </a:p>
              </p:txBody>
            </p:sp>
          </p:grpSp>
          <p:grpSp>
            <p:nvGrpSpPr>
              <p:cNvPr id="230" name="Group 229">
                <a:extLst>
                  <a:ext uri="{FF2B5EF4-FFF2-40B4-BE49-F238E27FC236}">
                    <a16:creationId xmlns:a16="http://schemas.microsoft.com/office/drawing/2014/main" id="{1B919730-1226-4E83-93A1-DC937AE5BF25}"/>
                  </a:ext>
                </a:extLst>
              </p:cNvPr>
              <p:cNvGrpSpPr/>
              <p:nvPr/>
            </p:nvGrpSpPr>
            <p:grpSpPr>
              <a:xfrm>
                <a:off x="4903393" y="3261108"/>
                <a:ext cx="989068" cy="496512"/>
                <a:chOff x="3811579" y="2710394"/>
                <a:chExt cx="989068" cy="496512"/>
              </a:xfrm>
            </p:grpSpPr>
            <p:sp>
              <p:nvSpPr>
                <p:cNvPr id="231" name="Rectangle 230">
                  <a:extLst>
                    <a:ext uri="{FF2B5EF4-FFF2-40B4-BE49-F238E27FC236}">
                      <a16:creationId xmlns:a16="http://schemas.microsoft.com/office/drawing/2014/main" id="{31FB689D-95AF-40E9-BFB2-40CB96DA04D9}"/>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32" name="TextBox 231">
                  <a:extLst>
                    <a:ext uri="{FF2B5EF4-FFF2-40B4-BE49-F238E27FC236}">
                      <a16:creationId xmlns:a16="http://schemas.microsoft.com/office/drawing/2014/main" id="{BC803E13-BBB2-450D-B578-DB77A009A635}"/>
                    </a:ext>
                  </a:extLst>
                </p:cNvPr>
                <p:cNvSpPr txBox="1"/>
                <p:nvPr/>
              </p:nvSpPr>
              <p:spPr>
                <a:xfrm>
                  <a:off x="3811579" y="2742740"/>
                  <a:ext cx="974319" cy="464166"/>
                </a:xfrm>
                <a:prstGeom prst="rect">
                  <a:avLst/>
                </a:prstGeom>
                <a:noFill/>
              </p:spPr>
              <p:txBody>
                <a:bodyPr wrap="square" rtlCol="0">
                  <a:spAutoFit/>
                </a:bodyPr>
                <a:lstStyle/>
                <a:p>
                  <a:pPr algn="ctr"/>
                  <a:r>
                    <a:rPr lang="en-US" sz="1100" b="1" dirty="0">
                      <a:solidFill>
                        <a:schemeClr val="bg1"/>
                      </a:solidFill>
                    </a:rPr>
                    <a:t>Stock Snn</a:t>
                  </a:r>
                  <a:endParaRPr lang="en-IN" sz="1100" b="1" dirty="0">
                    <a:solidFill>
                      <a:schemeClr val="bg1"/>
                    </a:solidFill>
                  </a:endParaRPr>
                </a:p>
              </p:txBody>
            </p:sp>
          </p:grpSp>
        </p:grpSp>
        <p:sp>
          <p:nvSpPr>
            <p:cNvPr id="142" name="TextBox 141">
              <a:extLst>
                <a:ext uri="{FF2B5EF4-FFF2-40B4-BE49-F238E27FC236}">
                  <a16:creationId xmlns:a16="http://schemas.microsoft.com/office/drawing/2014/main" id="{43BBAAAE-2ED1-4DDD-B8F4-DEF1BA64213E}"/>
                </a:ext>
              </a:extLst>
            </p:cNvPr>
            <p:cNvSpPr txBox="1"/>
            <p:nvPr/>
          </p:nvSpPr>
          <p:spPr>
            <a:xfrm>
              <a:off x="7405083" y="1095543"/>
              <a:ext cx="840464" cy="331548"/>
            </a:xfrm>
            <a:prstGeom prst="rect">
              <a:avLst/>
            </a:prstGeom>
            <a:noFill/>
          </p:spPr>
          <p:txBody>
            <a:bodyPr wrap="square" rtlCol="0">
              <a:spAutoFit/>
            </a:bodyPr>
            <a:lstStyle/>
            <a:p>
              <a:r>
                <a:rPr lang="en-US" sz="1400" dirty="0"/>
                <a:t>  . . . . </a:t>
              </a:r>
            </a:p>
          </p:txBody>
        </p:sp>
        <p:sp>
          <p:nvSpPr>
            <p:cNvPr id="145" name="Rectangle 144">
              <a:extLst>
                <a:ext uri="{FF2B5EF4-FFF2-40B4-BE49-F238E27FC236}">
                  <a16:creationId xmlns:a16="http://schemas.microsoft.com/office/drawing/2014/main" id="{088EB3C7-A42E-4621-A8FB-689121B09A72}"/>
                </a:ext>
              </a:extLst>
            </p:cNvPr>
            <p:cNvSpPr/>
            <p:nvPr/>
          </p:nvSpPr>
          <p:spPr>
            <a:xfrm>
              <a:off x="5629887" y="2979704"/>
              <a:ext cx="2467092" cy="762458"/>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grpSp>
          <p:nvGrpSpPr>
            <p:cNvPr id="146" name="Group 145">
              <a:extLst>
                <a:ext uri="{FF2B5EF4-FFF2-40B4-BE49-F238E27FC236}">
                  <a16:creationId xmlns:a16="http://schemas.microsoft.com/office/drawing/2014/main" id="{4A128A24-ECF8-4FAC-8294-323FA6132528}"/>
                </a:ext>
              </a:extLst>
            </p:cNvPr>
            <p:cNvGrpSpPr/>
            <p:nvPr/>
          </p:nvGrpSpPr>
          <p:grpSpPr>
            <a:xfrm>
              <a:off x="5379716" y="879318"/>
              <a:ext cx="2113290" cy="513876"/>
              <a:chOff x="4411780" y="1406785"/>
              <a:chExt cx="1863580" cy="513876"/>
            </a:xfrm>
          </p:grpSpPr>
          <p:sp>
            <p:nvSpPr>
              <p:cNvPr id="225" name="Rectangle 224">
                <a:extLst>
                  <a:ext uri="{FF2B5EF4-FFF2-40B4-BE49-F238E27FC236}">
                    <a16:creationId xmlns:a16="http://schemas.microsoft.com/office/drawing/2014/main" id="{6AEB5079-0576-431D-916F-23866ABC0EAE}"/>
                  </a:ext>
                </a:extLst>
              </p:cNvPr>
              <p:cNvSpPr/>
              <p:nvPr/>
            </p:nvSpPr>
            <p:spPr>
              <a:xfrm>
                <a:off x="4411780" y="1406785"/>
                <a:ext cx="1807083" cy="51387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26" name="TextBox 225">
                <a:extLst>
                  <a:ext uri="{FF2B5EF4-FFF2-40B4-BE49-F238E27FC236}">
                    <a16:creationId xmlns:a16="http://schemas.microsoft.com/office/drawing/2014/main" id="{A4CFD8AB-295B-40AC-8FA5-AAEFD3236D10}"/>
                  </a:ext>
                </a:extLst>
              </p:cNvPr>
              <p:cNvSpPr txBox="1"/>
              <p:nvPr/>
            </p:nvSpPr>
            <p:spPr>
              <a:xfrm>
                <a:off x="4486316" y="1513627"/>
                <a:ext cx="1789044" cy="281816"/>
              </a:xfrm>
              <a:prstGeom prst="rect">
                <a:avLst/>
              </a:prstGeom>
              <a:noFill/>
            </p:spPr>
            <p:txBody>
              <a:bodyPr wrap="square" rtlCol="0">
                <a:spAutoFit/>
              </a:bodyPr>
              <a:lstStyle/>
              <a:p>
                <a:pPr algn="ctr"/>
                <a:r>
                  <a:rPr lang="en-US" sz="1100" b="1" dirty="0">
                    <a:solidFill>
                      <a:schemeClr val="bg1"/>
                    </a:solidFill>
                  </a:rPr>
                  <a:t>Fund F2</a:t>
                </a:r>
                <a:endParaRPr lang="en-IN" sz="1100" b="1" dirty="0">
                  <a:solidFill>
                    <a:schemeClr val="bg1"/>
                  </a:solidFill>
                </a:endParaRPr>
              </a:p>
            </p:txBody>
          </p:sp>
        </p:grpSp>
        <p:grpSp>
          <p:nvGrpSpPr>
            <p:cNvPr id="147" name="Group 146">
              <a:extLst>
                <a:ext uri="{FF2B5EF4-FFF2-40B4-BE49-F238E27FC236}">
                  <a16:creationId xmlns:a16="http://schemas.microsoft.com/office/drawing/2014/main" id="{7C7E83C2-15E6-4BB7-BDBF-D0FFB800C45E}"/>
                </a:ext>
              </a:extLst>
            </p:cNvPr>
            <p:cNvGrpSpPr/>
            <p:nvPr/>
          </p:nvGrpSpPr>
          <p:grpSpPr>
            <a:xfrm>
              <a:off x="8139147" y="873859"/>
              <a:ext cx="2084243" cy="513876"/>
              <a:chOff x="4437395" y="1406785"/>
              <a:chExt cx="1837965" cy="513876"/>
            </a:xfrm>
          </p:grpSpPr>
          <p:sp>
            <p:nvSpPr>
              <p:cNvPr id="223" name="Rectangle 222">
                <a:extLst>
                  <a:ext uri="{FF2B5EF4-FFF2-40B4-BE49-F238E27FC236}">
                    <a16:creationId xmlns:a16="http://schemas.microsoft.com/office/drawing/2014/main" id="{DC6DEABE-BCF3-41A8-823E-C1C1035910F5}"/>
                  </a:ext>
                </a:extLst>
              </p:cNvPr>
              <p:cNvSpPr/>
              <p:nvPr/>
            </p:nvSpPr>
            <p:spPr>
              <a:xfrm>
                <a:off x="4437395" y="1406785"/>
                <a:ext cx="1783051" cy="51387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24" name="TextBox 223">
                <a:extLst>
                  <a:ext uri="{FF2B5EF4-FFF2-40B4-BE49-F238E27FC236}">
                    <a16:creationId xmlns:a16="http://schemas.microsoft.com/office/drawing/2014/main" id="{5DD0A35B-6367-4AD3-AFA1-D478CBACC946}"/>
                  </a:ext>
                </a:extLst>
              </p:cNvPr>
              <p:cNvSpPr txBox="1"/>
              <p:nvPr/>
            </p:nvSpPr>
            <p:spPr>
              <a:xfrm>
                <a:off x="4486315" y="1513627"/>
                <a:ext cx="1789045" cy="281816"/>
              </a:xfrm>
              <a:prstGeom prst="rect">
                <a:avLst/>
              </a:prstGeom>
              <a:noFill/>
            </p:spPr>
            <p:txBody>
              <a:bodyPr wrap="square" rtlCol="0">
                <a:spAutoFit/>
              </a:bodyPr>
              <a:lstStyle/>
              <a:p>
                <a:pPr algn="ctr"/>
                <a:r>
                  <a:rPr lang="en-US" sz="1100" b="1" dirty="0">
                    <a:solidFill>
                      <a:schemeClr val="bg1"/>
                    </a:solidFill>
                  </a:rPr>
                  <a:t>Fund Fn</a:t>
                </a:r>
                <a:endParaRPr lang="en-IN" sz="1100" b="1" dirty="0">
                  <a:solidFill>
                    <a:schemeClr val="bg1"/>
                  </a:solidFill>
                </a:endParaRPr>
              </a:p>
            </p:txBody>
          </p:sp>
        </p:grpSp>
        <p:grpSp>
          <p:nvGrpSpPr>
            <p:cNvPr id="148" name="Group 147">
              <a:extLst>
                <a:ext uri="{FF2B5EF4-FFF2-40B4-BE49-F238E27FC236}">
                  <a16:creationId xmlns:a16="http://schemas.microsoft.com/office/drawing/2014/main" id="{9C8C5EA4-319D-4D17-929A-E649BAB34AF9}"/>
                </a:ext>
              </a:extLst>
            </p:cNvPr>
            <p:cNvGrpSpPr/>
            <p:nvPr/>
          </p:nvGrpSpPr>
          <p:grpSpPr>
            <a:xfrm>
              <a:off x="3150879" y="4184540"/>
              <a:ext cx="2080882" cy="1622232"/>
              <a:chOff x="3873968" y="4323063"/>
              <a:chExt cx="2080882" cy="1622232"/>
            </a:xfrm>
          </p:grpSpPr>
          <p:grpSp>
            <p:nvGrpSpPr>
              <p:cNvPr id="207" name="Group 206">
                <a:extLst>
                  <a:ext uri="{FF2B5EF4-FFF2-40B4-BE49-F238E27FC236}">
                    <a16:creationId xmlns:a16="http://schemas.microsoft.com/office/drawing/2014/main" id="{D37B8C28-6293-42A8-A018-72578B89864F}"/>
                  </a:ext>
                </a:extLst>
              </p:cNvPr>
              <p:cNvGrpSpPr/>
              <p:nvPr/>
            </p:nvGrpSpPr>
            <p:grpSpPr>
              <a:xfrm>
                <a:off x="3886602" y="4323063"/>
                <a:ext cx="2065265" cy="513876"/>
                <a:chOff x="4411778" y="1392037"/>
                <a:chExt cx="2065265" cy="513876"/>
              </a:xfrm>
            </p:grpSpPr>
            <p:sp>
              <p:nvSpPr>
                <p:cNvPr id="221" name="Rectangle 220">
                  <a:extLst>
                    <a:ext uri="{FF2B5EF4-FFF2-40B4-BE49-F238E27FC236}">
                      <a16:creationId xmlns:a16="http://schemas.microsoft.com/office/drawing/2014/main" id="{486433DD-4EB1-4C0D-B5D5-1EAF8F594AAD}"/>
                    </a:ext>
                  </a:extLst>
                </p:cNvPr>
                <p:cNvSpPr/>
                <p:nvPr/>
              </p:nvSpPr>
              <p:spPr>
                <a:xfrm>
                  <a:off x="4411778" y="1392037"/>
                  <a:ext cx="2065265" cy="51387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22" name="TextBox 221">
                  <a:extLst>
                    <a:ext uri="{FF2B5EF4-FFF2-40B4-BE49-F238E27FC236}">
                      <a16:creationId xmlns:a16="http://schemas.microsoft.com/office/drawing/2014/main" id="{EE8A9E4C-3E88-4686-937F-86CEE80776C4}"/>
                    </a:ext>
                  </a:extLst>
                </p:cNvPr>
                <p:cNvSpPr txBox="1"/>
                <p:nvPr/>
              </p:nvSpPr>
              <p:spPr>
                <a:xfrm>
                  <a:off x="4486316" y="1513627"/>
                  <a:ext cx="1789044" cy="281816"/>
                </a:xfrm>
                <a:prstGeom prst="rect">
                  <a:avLst/>
                </a:prstGeom>
                <a:noFill/>
              </p:spPr>
              <p:txBody>
                <a:bodyPr wrap="square" rtlCol="0">
                  <a:spAutoFit/>
                </a:bodyPr>
                <a:lstStyle/>
                <a:p>
                  <a:pPr algn="ctr"/>
                  <a:r>
                    <a:rPr lang="en-US" sz="1100" b="1" dirty="0">
                      <a:solidFill>
                        <a:schemeClr val="bg1"/>
                      </a:solidFill>
                    </a:rPr>
                    <a:t>Fund F1</a:t>
                  </a:r>
                  <a:endParaRPr lang="en-IN" sz="1100" b="1" dirty="0">
                    <a:solidFill>
                      <a:schemeClr val="bg1"/>
                    </a:solidFill>
                  </a:endParaRPr>
                </a:p>
              </p:txBody>
            </p:sp>
          </p:grpSp>
          <p:grpSp>
            <p:nvGrpSpPr>
              <p:cNvPr id="208" name="Group 207">
                <a:extLst>
                  <a:ext uri="{FF2B5EF4-FFF2-40B4-BE49-F238E27FC236}">
                    <a16:creationId xmlns:a16="http://schemas.microsoft.com/office/drawing/2014/main" id="{5036B81C-467C-4963-8597-F8CE17826151}"/>
                  </a:ext>
                </a:extLst>
              </p:cNvPr>
              <p:cNvGrpSpPr/>
              <p:nvPr/>
            </p:nvGrpSpPr>
            <p:grpSpPr>
              <a:xfrm>
                <a:off x="3873968" y="4915053"/>
                <a:ext cx="2080882" cy="1030242"/>
                <a:chOff x="3811579" y="2710394"/>
                <a:chExt cx="2080882" cy="1030242"/>
              </a:xfrm>
            </p:grpSpPr>
            <p:grpSp>
              <p:nvGrpSpPr>
                <p:cNvPr id="209" name="Group 208">
                  <a:extLst>
                    <a:ext uri="{FF2B5EF4-FFF2-40B4-BE49-F238E27FC236}">
                      <a16:creationId xmlns:a16="http://schemas.microsoft.com/office/drawing/2014/main" id="{8818EE7E-6101-49B5-9A0F-BD45A435030C}"/>
                    </a:ext>
                  </a:extLst>
                </p:cNvPr>
                <p:cNvGrpSpPr/>
                <p:nvPr/>
              </p:nvGrpSpPr>
              <p:grpSpPr>
                <a:xfrm>
                  <a:off x="3811579" y="2710394"/>
                  <a:ext cx="989068" cy="467418"/>
                  <a:chOff x="3811579" y="2710394"/>
                  <a:chExt cx="989068" cy="467418"/>
                </a:xfrm>
              </p:grpSpPr>
              <p:sp>
                <p:nvSpPr>
                  <p:cNvPr id="219" name="Rectangle 218">
                    <a:extLst>
                      <a:ext uri="{FF2B5EF4-FFF2-40B4-BE49-F238E27FC236}">
                        <a16:creationId xmlns:a16="http://schemas.microsoft.com/office/drawing/2014/main" id="{C7F261FB-FD69-48AB-955F-8C25D703345C}"/>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20" name="TextBox 219">
                    <a:extLst>
                      <a:ext uri="{FF2B5EF4-FFF2-40B4-BE49-F238E27FC236}">
                        <a16:creationId xmlns:a16="http://schemas.microsoft.com/office/drawing/2014/main" id="{0FA49BB3-C671-433B-8FCE-07A24552B80A}"/>
                      </a:ext>
                    </a:extLst>
                  </p:cNvPr>
                  <p:cNvSpPr txBox="1"/>
                  <p:nvPr/>
                </p:nvSpPr>
                <p:spPr>
                  <a:xfrm>
                    <a:off x="3811579" y="2793690"/>
                    <a:ext cx="974320" cy="281816"/>
                  </a:xfrm>
                  <a:prstGeom prst="rect">
                    <a:avLst/>
                  </a:prstGeom>
                  <a:noFill/>
                </p:spPr>
                <p:txBody>
                  <a:bodyPr wrap="square" rtlCol="0">
                    <a:spAutoFit/>
                  </a:bodyPr>
                  <a:lstStyle/>
                  <a:p>
                    <a:pPr algn="ctr"/>
                    <a:r>
                      <a:rPr lang="en-US" sz="1100" b="1" dirty="0">
                        <a:solidFill>
                          <a:schemeClr val="bg1"/>
                        </a:solidFill>
                      </a:rPr>
                      <a:t>Stock S1</a:t>
                    </a:r>
                    <a:endParaRPr lang="en-IN" sz="1100" b="1" dirty="0">
                      <a:solidFill>
                        <a:schemeClr val="bg1"/>
                      </a:solidFill>
                    </a:endParaRPr>
                  </a:p>
                </p:txBody>
              </p:sp>
            </p:grpSp>
            <p:grpSp>
              <p:nvGrpSpPr>
                <p:cNvPr id="210" name="Group 209">
                  <a:extLst>
                    <a:ext uri="{FF2B5EF4-FFF2-40B4-BE49-F238E27FC236}">
                      <a16:creationId xmlns:a16="http://schemas.microsoft.com/office/drawing/2014/main" id="{6E6DA556-F395-4A74-AEDE-1F149B07B313}"/>
                    </a:ext>
                  </a:extLst>
                </p:cNvPr>
                <p:cNvGrpSpPr/>
                <p:nvPr/>
              </p:nvGrpSpPr>
              <p:grpSpPr>
                <a:xfrm>
                  <a:off x="4888275" y="2714836"/>
                  <a:ext cx="989068" cy="467418"/>
                  <a:chOff x="3811579" y="2710394"/>
                  <a:chExt cx="989068" cy="467418"/>
                </a:xfrm>
              </p:grpSpPr>
              <p:sp>
                <p:nvSpPr>
                  <p:cNvPr id="217" name="Rectangle 216">
                    <a:extLst>
                      <a:ext uri="{FF2B5EF4-FFF2-40B4-BE49-F238E27FC236}">
                        <a16:creationId xmlns:a16="http://schemas.microsoft.com/office/drawing/2014/main" id="{AD4C8519-641B-456D-B20B-D79CEAE70F00}"/>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18" name="TextBox 217">
                    <a:extLst>
                      <a:ext uri="{FF2B5EF4-FFF2-40B4-BE49-F238E27FC236}">
                        <a16:creationId xmlns:a16="http://schemas.microsoft.com/office/drawing/2014/main" id="{45E99C84-2C57-43D4-B929-CC1984C05465}"/>
                      </a:ext>
                    </a:extLst>
                  </p:cNvPr>
                  <p:cNvSpPr txBox="1"/>
                  <p:nvPr/>
                </p:nvSpPr>
                <p:spPr>
                  <a:xfrm>
                    <a:off x="3811579" y="2793690"/>
                    <a:ext cx="974320" cy="281816"/>
                  </a:xfrm>
                  <a:prstGeom prst="rect">
                    <a:avLst/>
                  </a:prstGeom>
                  <a:noFill/>
                </p:spPr>
                <p:txBody>
                  <a:bodyPr wrap="square" rtlCol="0">
                    <a:spAutoFit/>
                  </a:bodyPr>
                  <a:lstStyle/>
                  <a:p>
                    <a:pPr algn="ctr"/>
                    <a:r>
                      <a:rPr lang="en-US" sz="1100" b="1" dirty="0">
                        <a:solidFill>
                          <a:schemeClr val="bg1"/>
                        </a:solidFill>
                      </a:rPr>
                      <a:t>Stock S2</a:t>
                    </a:r>
                    <a:endParaRPr lang="en-IN" sz="1100" b="1" dirty="0">
                      <a:solidFill>
                        <a:schemeClr val="bg1"/>
                      </a:solidFill>
                    </a:endParaRPr>
                  </a:p>
                </p:txBody>
              </p:sp>
            </p:grpSp>
            <p:grpSp>
              <p:nvGrpSpPr>
                <p:cNvPr id="211" name="Group 210">
                  <a:extLst>
                    <a:ext uri="{FF2B5EF4-FFF2-40B4-BE49-F238E27FC236}">
                      <a16:creationId xmlns:a16="http://schemas.microsoft.com/office/drawing/2014/main" id="{CF80745A-1454-48B5-AF82-E4D94F64A3B9}"/>
                    </a:ext>
                  </a:extLst>
                </p:cNvPr>
                <p:cNvGrpSpPr/>
                <p:nvPr/>
              </p:nvGrpSpPr>
              <p:grpSpPr>
                <a:xfrm>
                  <a:off x="3818953" y="3261108"/>
                  <a:ext cx="989068" cy="467418"/>
                  <a:chOff x="3811579" y="2710394"/>
                  <a:chExt cx="989068" cy="467418"/>
                </a:xfrm>
              </p:grpSpPr>
              <p:sp>
                <p:nvSpPr>
                  <p:cNvPr id="215" name="Rectangle 214">
                    <a:extLst>
                      <a:ext uri="{FF2B5EF4-FFF2-40B4-BE49-F238E27FC236}">
                        <a16:creationId xmlns:a16="http://schemas.microsoft.com/office/drawing/2014/main" id="{95AFF31D-4FB4-4278-BE8B-CD956AFAB2CB}"/>
                      </a:ext>
                    </a:extLst>
                  </p:cNvPr>
                  <p:cNvSpPr/>
                  <p:nvPr/>
                </p:nvSpPr>
                <p:spPr>
                  <a:xfrm>
                    <a:off x="3826328" y="2710394"/>
                    <a:ext cx="974319" cy="4674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16" name="TextBox 215">
                    <a:extLst>
                      <a:ext uri="{FF2B5EF4-FFF2-40B4-BE49-F238E27FC236}">
                        <a16:creationId xmlns:a16="http://schemas.microsoft.com/office/drawing/2014/main" id="{03B9BDC8-837F-464C-BAC9-07225CAEFA97}"/>
                      </a:ext>
                    </a:extLst>
                  </p:cNvPr>
                  <p:cNvSpPr txBox="1"/>
                  <p:nvPr/>
                </p:nvSpPr>
                <p:spPr>
                  <a:xfrm>
                    <a:off x="3811579" y="2793690"/>
                    <a:ext cx="974320" cy="281816"/>
                  </a:xfrm>
                  <a:prstGeom prst="rect">
                    <a:avLst/>
                  </a:prstGeom>
                  <a:noFill/>
                </p:spPr>
                <p:txBody>
                  <a:bodyPr wrap="square" rtlCol="0">
                    <a:spAutoFit/>
                  </a:bodyPr>
                  <a:lstStyle/>
                  <a:p>
                    <a:pPr algn="ctr"/>
                    <a:r>
                      <a:rPr lang="en-US" sz="1100" b="1" dirty="0">
                        <a:solidFill>
                          <a:schemeClr val="bg1"/>
                        </a:solidFill>
                      </a:rPr>
                      <a:t>Stock S3</a:t>
                    </a:r>
                    <a:endParaRPr lang="en-IN" sz="1100" b="1" dirty="0">
                      <a:solidFill>
                        <a:schemeClr val="bg1"/>
                      </a:solidFill>
                    </a:endParaRPr>
                  </a:p>
                </p:txBody>
              </p:sp>
            </p:grpSp>
            <p:grpSp>
              <p:nvGrpSpPr>
                <p:cNvPr id="212" name="Group 211">
                  <a:extLst>
                    <a:ext uri="{FF2B5EF4-FFF2-40B4-BE49-F238E27FC236}">
                      <a16:creationId xmlns:a16="http://schemas.microsoft.com/office/drawing/2014/main" id="{AC5F2160-464C-42A0-A4C3-828BBCFEEDDA}"/>
                    </a:ext>
                  </a:extLst>
                </p:cNvPr>
                <p:cNvGrpSpPr/>
                <p:nvPr/>
              </p:nvGrpSpPr>
              <p:grpSpPr>
                <a:xfrm>
                  <a:off x="4903393" y="3261108"/>
                  <a:ext cx="989068" cy="479528"/>
                  <a:chOff x="3811579" y="2710394"/>
                  <a:chExt cx="989068" cy="479528"/>
                </a:xfrm>
              </p:grpSpPr>
              <p:sp>
                <p:nvSpPr>
                  <p:cNvPr id="213" name="Rectangle 212">
                    <a:extLst>
                      <a:ext uri="{FF2B5EF4-FFF2-40B4-BE49-F238E27FC236}">
                        <a16:creationId xmlns:a16="http://schemas.microsoft.com/office/drawing/2014/main" id="{CA6DBB60-2236-4288-880C-A08270DCA8D3}"/>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14" name="TextBox 213">
                    <a:extLst>
                      <a:ext uri="{FF2B5EF4-FFF2-40B4-BE49-F238E27FC236}">
                        <a16:creationId xmlns:a16="http://schemas.microsoft.com/office/drawing/2014/main" id="{D79E95FE-B390-4D13-861A-D17246C626BE}"/>
                      </a:ext>
                    </a:extLst>
                  </p:cNvPr>
                  <p:cNvSpPr txBox="1"/>
                  <p:nvPr/>
                </p:nvSpPr>
                <p:spPr>
                  <a:xfrm>
                    <a:off x="3811579" y="2725755"/>
                    <a:ext cx="974319" cy="464167"/>
                  </a:xfrm>
                  <a:prstGeom prst="rect">
                    <a:avLst/>
                  </a:prstGeom>
                  <a:noFill/>
                </p:spPr>
                <p:txBody>
                  <a:bodyPr wrap="square" rtlCol="0">
                    <a:spAutoFit/>
                  </a:bodyPr>
                  <a:lstStyle/>
                  <a:p>
                    <a:pPr algn="ctr"/>
                    <a:r>
                      <a:rPr lang="en-US" sz="1100" b="1" dirty="0">
                        <a:solidFill>
                          <a:schemeClr val="bg1"/>
                        </a:solidFill>
                      </a:rPr>
                      <a:t>Stock S60</a:t>
                    </a:r>
                    <a:endParaRPr lang="en-IN" sz="1100" b="1" dirty="0">
                      <a:solidFill>
                        <a:schemeClr val="bg1"/>
                      </a:solidFill>
                    </a:endParaRPr>
                  </a:p>
                </p:txBody>
              </p:sp>
            </p:grpSp>
          </p:grpSp>
        </p:grpSp>
        <p:grpSp>
          <p:nvGrpSpPr>
            <p:cNvPr id="149" name="Group 148">
              <a:extLst>
                <a:ext uri="{FF2B5EF4-FFF2-40B4-BE49-F238E27FC236}">
                  <a16:creationId xmlns:a16="http://schemas.microsoft.com/office/drawing/2014/main" id="{CC76DE58-E348-47DD-AAF9-2981EA0DA32F}"/>
                </a:ext>
              </a:extLst>
            </p:cNvPr>
            <p:cNvGrpSpPr/>
            <p:nvPr/>
          </p:nvGrpSpPr>
          <p:grpSpPr>
            <a:xfrm>
              <a:off x="5464239" y="4197007"/>
              <a:ext cx="2113290" cy="1638573"/>
              <a:chOff x="6370254" y="4316068"/>
              <a:chExt cx="2113290" cy="1638573"/>
            </a:xfrm>
          </p:grpSpPr>
          <p:grpSp>
            <p:nvGrpSpPr>
              <p:cNvPr id="191" name="Group 190">
                <a:extLst>
                  <a:ext uri="{FF2B5EF4-FFF2-40B4-BE49-F238E27FC236}">
                    <a16:creationId xmlns:a16="http://schemas.microsoft.com/office/drawing/2014/main" id="{BC7D670F-6EF5-475C-A6E3-6D55D7AE77AD}"/>
                  </a:ext>
                </a:extLst>
              </p:cNvPr>
              <p:cNvGrpSpPr/>
              <p:nvPr/>
            </p:nvGrpSpPr>
            <p:grpSpPr>
              <a:xfrm>
                <a:off x="6370254" y="4924399"/>
                <a:ext cx="2095630" cy="1030242"/>
                <a:chOff x="3811579" y="2710394"/>
                <a:chExt cx="2095630" cy="1030242"/>
              </a:xfrm>
            </p:grpSpPr>
            <p:grpSp>
              <p:nvGrpSpPr>
                <p:cNvPr id="195" name="Group 194">
                  <a:extLst>
                    <a:ext uri="{FF2B5EF4-FFF2-40B4-BE49-F238E27FC236}">
                      <a16:creationId xmlns:a16="http://schemas.microsoft.com/office/drawing/2014/main" id="{A5667DAB-E233-4E4B-9C2A-AED717620646}"/>
                    </a:ext>
                  </a:extLst>
                </p:cNvPr>
                <p:cNvGrpSpPr/>
                <p:nvPr/>
              </p:nvGrpSpPr>
              <p:grpSpPr>
                <a:xfrm>
                  <a:off x="3811579" y="2710394"/>
                  <a:ext cx="989068" cy="479527"/>
                  <a:chOff x="3811579" y="2710394"/>
                  <a:chExt cx="989068" cy="479527"/>
                </a:xfrm>
              </p:grpSpPr>
              <p:sp>
                <p:nvSpPr>
                  <p:cNvPr id="205" name="Rectangle 204">
                    <a:extLst>
                      <a:ext uri="{FF2B5EF4-FFF2-40B4-BE49-F238E27FC236}">
                        <a16:creationId xmlns:a16="http://schemas.microsoft.com/office/drawing/2014/main" id="{CB70AF52-81AF-49A4-9DF2-FD3605BD09CD}"/>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06" name="TextBox 205">
                    <a:extLst>
                      <a:ext uri="{FF2B5EF4-FFF2-40B4-BE49-F238E27FC236}">
                        <a16:creationId xmlns:a16="http://schemas.microsoft.com/office/drawing/2014/main" id="{23B8A249-4E83-49D6-A62C-D8371A0D5C42}"/>
                      </a:ext>
                    </a:extLst>
                  </p:cNvPr>
                  <p:cNvSpPr txBox="1"/>
                  <p:nvPr/>
                </p:nvSpPr>
                <p:spPr>
                  <a:xfrm>
                    <a:off x="3811579" y="2725755"/>
                    <a:ext cx="974319" cy="464166"/>
                  </a:xfrm>
                  <a:prstGeom prst="rect">
                    <a:avLst/>
                  </a:prstGeom>
                  <a:noFill/>
                </p:spPr>
                <p:txBody>
                  <a:bodyPr wrap="square" rtlCol="0">
                    <a:spAutoFit/>
                  </a:bodyPr>
                  <a:lstStyle/>
                  <a:p>
                    <a:pPr algn="ctr"/>
                    <a:r>
                      <a:rPr lang="en-US" sz="1100" b="1" dirty="0">
                        <a:solidFill>
                          <a:schemeClr val="bg1"/>
                        </a:solidFill>
                      </a:rPr>
                      <a:t>Stock S61</a:t>
                    </a:r>
                    <a:endParaRPr lang="en-IN" sz="1100" b="1" dirty="0">
                      <a:solidFill>
                        <a:schemeClr val="bg1"/>
                      </a:solidFill>
                    </a:endParaRPr>
                  </a:p>
                </p:txBody>
              </p:sp>
            </p:grpSp>
            <p:grpSp>
              <p:nvGrpSpPr>
                <p:cNvPr id="196" name="Group 195">
                  <a:extLst>
                    <a:ext uri="{FF2B5EF4-FFF2-40B4-BE49-F238E27FC236}">
                      <a16:creationId xmlns:a16="http://schemas.microsoft.com/office/drawing/2014/main" id="{DF1004D5-516E-4FE1-832D-4D40C7DC208F}"/>
                    </a:ext>
                  </a:extLst>
                </p:cNvPr>
                <p:cNvGrpSpPr/>
                <p:nvPr/>
              </p:nvGrpSpPr>
              <p:grpSpPr>
                <a:xfrm>
                  <a:off x="4888275" y="2713214"/>
                  <a:ext cx="989068" cy="469040"/>
                  <a:chOff x="3811579" y="2708772"/>
                  <a:chExt cx="989068" cy="469040"/>
                </a:xfrm>
              </p:grpSpPr>
              <p:sp>
                <p:nvSpPr>
                  <p:cNvPr id="203" name="Rectangle 202">
                    <a:extLst>
                      <a:ext uri="{FF2B5EF4-FFF2-40B4-BE49-F238E27FC236}">
                        <a16:creationId xmlns:a16="http://schemas.microsoft.com/office/drawing/2014/main" id="{4419D4BC-E626-4540-B53E-12AB3A6ACA59}"/>
                      </a:ext>
                    </a:extLst>
                  </p:cNvPr>
                  <p:cNvSpPr/>
                  <p:nvPr/>
                </p:nvSpPr>
                <p:spPr>
                  <a:xfrm>
                    <a:off x="3826328" y="2710394"/>
                    <a:ext cx="974319" cy="4674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04" name="TextBox 203">
                    <a:extLst>
                      <a:ext uri="{FF2B5EF4-FFF2-40B4-BE49-F238E27FC236}">
                        <a16:creationId xmlns:a16="http://schemas.microsoft.com/office/drawing/2014/main" id="{C96C52E1-1385-485A-A280-E2B98493A234}"/>
                      </a:ext>
                    </a:extLst>
                  </p:cNvPr>
                  <p:cNvSpPr txBox="1"/>
                  <p:nvPr/>
                </p:nvSpPr>
                <p:spPr>
                  <a:xfrm>
                    <a:off x="3811579" y="2708772"/>
                    <a:ext cx="974319" cy="464166"/>
                  </a:xfrm>
                  <a:prstGeom prst="rect">
                    <a:avLst/>
                  </a:prstGeom>
                  <a:noFill/>
                </p:spPr>
                <p:txBody>
                  <a:bodyPr wrap="square" rtlCol="0">
                    <a:spAutoFit/>
                  </a:bodyPr>
                  <a:lstStyle/>
                  <a:p>
                    <a:pPr algn="ctr"/>
                    <a:r>
                      <a:rPr lang="en-US" sz="1100" b="1" dirty="0">
                        <a:solidFill>
                          <a:schemeClr val="bg1"/>
                        </a:solidFill>
                      </a:rPr>
                      <a:t>Stock S62</a:t>
                    </a:r>
                    <a:endParaRPr lang="en-IN" sz="1100" b="1" dirty="0">
                      <a:solidFill>
                        <a:schemeClr val="bg1"/>
                      </a:solidFill>
                    </a:endParaRPr>
                  </a:p>
                </p:txBody>
              </p:sp>
            </p:grpSp>
            <p:grpSp>
              <p:nvGrpSpPr>
                <p:cNvPr id="197" name="Group 196">
                  <a:extLst>
                    <a:ext uri="{FF2B5EF4-FFF2-40B4-BE49-F238E27FC236}">
                      <a16:creationId xmlns:a16="http://schemas.microsoft.com/office/drawing/2014/main" id="{9A55DA2B-8381-4C4F-93D6-69507F57DF4F}"/>
                    </a:ext>
                  </a:extLst>
                </p:cNvPr>
                <p:cNvGrpSpPr/>
                <p:nvPr/>
              </p:nvGrpSpPr>
              <p:grpSpPr>
                <a:xfrm>
                  <a:off x="3818953" y="3259486"/>
                  <a:ext cx="989068" cy="469040"/>
                  <a:chOff x="3811579" y="2708772"/>
                  <a:chExt cx="989068" cy="469040"/>
                </a:xfrm>
              </p:grpSpPr>
              <p:sp>
                <p:nvSpPr>
                  <p:cNvPr id="201" name="Rectangle 200">
                    <a:extLst>
                      <a:ext uri="{FF2B5EF4-FFF2-40B4-BE49-F238E27FC236}">
                        <a16:creationId xmlns:a16="http://schemas.microsoft.com/office/drawing/2014/main" id="{6CDDB718-8629-416B-AD2E-0CC528E97848}"/>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02" name="TextBox 201">
                    <a:extLst>
                      <a:ext uri="{FF2B5EF4-FFF2-40B4-BE49-F238E27FC236}">
                        <a16:creationId xmlns:a16="http://schemas.microsoft.com/office/drawing/2014/main" id="{8F29EEE9-6103-45B5-A4F2-A2D3D8966CFE}"/>
                      </a:ext>
                    </a:extLst>
                  </p:cNvPr>
                  <p:cNvSpPr txBox="1"/>
                  <p:nvPr/>
                </p:nvSpPr>
                <p:spPr>
                  <a:xfrm>
                    <a:off x="3811579" y="2708772"/>
                    <a:ext cx="974319" cy="464166"/>
                  </a:xfrm>
                  <a:prstGeom prst="rect">
                    <a:avLst/>
                  </a:prstGeom>
                  <a:noFill/>
                </p:spPr>
                <p:txBody>
                  <a:bodyPr wrap="square" rtlCol="0">
                    <a:spAutoFit/>
                  </a:bodyPr>
                  <a:lstStyle/>
                  <a:p>
                    <a:pPr algn="ctr"/>
                    <a:r>
                      <a:rPr lang="en-US" sz="1100" b="1" dirty="0">
                        <a:solidFill>
                          <a:schemeClr val="bg1"/>
                        </a:solidFill>
                      </a:rPr>
                      <a:t>Stock S63</a:t>
                    </a:r>
                    <a:endParaRPr lang="en-IN" sz="1100" b="1" dirty="0">
                      <a:solidFill>
                        <a:schemeClr val="bg1"/>
                      </a:solidFill>
                    </a:endParaRPr>
                  </a:p>
                </p:txBody>
              </p:sp>
            </p:grpSp>
            <p:grpSp>
              <p:nvGrpSpPr>
                <p:cNvPr id="198" name="Group 197">
                  <a:extLst>
                    <a:ext uri="{FF2B5EF4-FFF2-40B4-BE49-F238E27FC236}">
                      <a16:creationId xmlns:a16="http://schemas.microsoft.com/office/drawing/2014/main" id="{89B718D6-087C-453E-89F2-4EBB5BA7277A}"/>
                    </a:ext>
                  </a:extLst>
                </p:cNvPr>
                <p:cNvGrpSpPr/>
                <p:nvPr/>
              </p:nvGrpSpPr>
              <p:grpSpPr>
                <a:xfrm>
                  <a:off x="4903392" y="3261108"/>
                  <a:ext cx="1003817" cy="479528"/>
                  <a:chOff x="3811578" y="2710394"/>
                  <a:chExt cx="1003817" cy="479528"/>
                </a:xfrm>
              </p:grpSpPr>
              <p:sp>
                <p:nvSpPr>
                  <p:cNvPr id="199" name="Rectangle 198">
                    <a:extLst>
                      <a:ext uri="{FF2B5EF4-FFF2-40B4-BE49-F238E27FC236}">
                        <a16:creationId xmlns:a16="http://schemas.microsoft.com/office/drawing/2014/main" id="{EBF59B7F-46B1-40A4-B82B-F62D681CF8FE}"/>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00" name="TextBox 199">
                    <a:extLst>
                      <a:ext uri="{FF2B5EF4-FFF2-40B4-BE49-F238E27FC236}">
                        <a16:creationId xmlns:a16="http://schemas.microsoft.com/office/drawing/2014/main" id="{71EE6DF5-A512-40B6-8B09-7E895B917742}"/>
                      </a:ext>
                    </a:extLst>
                  </p:cNvPr>
                  <p:cNvSpPr txBox="1"/>
                  <p:nvPr/>
                </p:nvSpPr>
                <p:spPr>
                  <a:xfrm>
                    <a:off x="3811578" y="2725756"/>
                    <a:ext cx="1003817" cy="464166"/>
                  </a:xfrm>
                  <a:prstGeom prst="rect">
                    <a:avLst/>
                  </a:prstGeom>
                  <a:noFill/>
                </p:spPr>
                <p:txBody>
                  <a:bodyPr wrap="square" rtlCol="0">
                    <a:spAutoFit/>
                  </a:bodyPr>
                  <a:lstStyle/>
                  <a:p>
                    <a:pPr algn="ctr"/>
                    <a:r>
                      <a:rPr lang="en-US" sz="1100" b="1" dirty="0">
                        <a:solidFill>
                          <a:schemeClr val="bg1"/>
                        </a:solidFill>
                      </a:rPr>
                      <a:t>Stock S120</a:t>
                    </a:r>
                    <a:endParaRPr lang="en-IN" sz="1100" b="1" dirty="0">
                      <a:solidFill>
                        <a:schemeClr val="bg1"/>
                      </a:solidFill>
                    </a:endParaRPr>
                  </a:p>
                </p:txBody>
              </p:sp>
            </p:grpSp>
          </p:grpSp>
          <p:grpSp>
            <p:nvGrpSpPr>
              <p:cNvPr id="192" name="Group 191">
                <a:extLst>
                  <a:ext uri="{FF2B5EF4-FFF2-40B4-BE49-F238E27FC236}">
                    <a16:creationId xmlns:a16="http://schemas.microsoft.com/office/drawing/2014/main" id="{0C9CC652-1AEB-4834-AE62-5FD655F36319}"/>
                  </a:ext>
                </a:extLst>
              </p:cNvPr>
              <p:cNvGrpSpPr/>
              <p:nvPr/>
            </p:nvGrpSpPr>
            <p:grpSpPr>
              <a:xfrm>
                <a:off x="6392378" y="4316068"/>
                <a:ext cx="2091166" cy="513876"/>
                <a:chOff x="4431290" y="1406785"/>
                <a:chExt cx="1844070" cy="513876"/>
              </a:xfrm>
            </p:grpSpPr>
            <p:sp>
              <p:nvSpPr>
                <p:cNvPr id="193" name="Rectangle 192">
                  <a:extLst>
                    <a:ext uri="{FF2B5EF4-FFF2-40B4-BE49-F238E27FC236}">
                      <a16:creationId xmlns:a16="http://schemas.microsoft.com/office/drawing/2014/main" id="{751D87A1-DB63-4293-9255-5B17FD1AC05D}"/>
                    </a:ext>
                  </a:extLst>
                </p:cNvPr>
                <p:cNvSpPr/>
                <p:nvPr/>
              </p:nvSpPr>
              <p:spPr>
                <a:xfrm>
                  <a:off x="4431290" y="1406785"/>
                  <a:ext cx="1789155" cy="51387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94" name="TextBox 193">
                  <a:extLst>
                    <a:ext uri="{FF2B5EF4-FFF2-40B4-BE49-F238E27FC236}">
                      <a16:creationId xmlns:a16="http://schemas.microsoft.com/office/drawing/2014/main" id="{4C464B73-896B-434B-AF1B-397DBEB0E98E}"/>
                    </a:ext>
                  </a:extLst>
                </p:cNvPr>
                <p:cNvSpPr txBox="1"/>
                <p:nvPr/>
              </p:nvSpPr>
              <p:spPr>
                <a:xfrm>
                  <a:off x="4486315" y="1513627"/>
                  <a:ext cx="1789045" cy="281816"/>
                </a:xfrm>
                <a:prstGeom prst="rect">
                  <a:avLst/>
                </a:prstGeom>
                <a:noFill/>
              </p:spPr>
              <p:txBody>
                <a:bodyPr wrap="square" rtlCol="0">
                  <a:spAutoFit/>
                </a:bodyPr>
                <a:lstStyle/>
                <a:p>
                  <a:pPr algn="ctr"/>
                  <a:r>
                    <a:rPr lang="en-US" sz="1100" b="1" dirty="0">
                      <a:solidFill>
                        <a:schemeClr val="bg1"/>
                      </a:solidFill>
                    </a:rPr>
                    <a:t>Fund F2</a:t>
                  </a:r>
                  <a:endParaRPr lang="en-IN" sz="1100" b="1" dirty="0">
                    <a:solidFill>
                      <a:schemeClr val="bg1"/>
                    </a:solidFill>
                  </a:endParaRPr>
                </a:p>
              </p:txBody>
            </p:sp>
          </p:grpSp>
        </p:grpSp>
        <p:sp>
          <p:nvSpPr>
            <p:cNvPr id="150" name="TextBox 149">
              <a:extLst>
                <a:ext uri="{FF2B5EF4-FFF2-40B4-BE49-F238E27FC236}">
                  <a16:creationId xmlns:a16="http://schemas.microsoft.com/office/drawing/2014/main" id="{7A07B078-8BC2-4032-A44C-CF18CF8E77D2}"/>
                </a:ext>
              </a:extLst>
            </p:cNvPr>
            <p:cNvSpPr txBox="1"/>
            <p:nvPr/>
          </p:nvSpPr>
          <p:spPr>
            <a:xfrm>
              <a:off x="1132620" y="1276945"/>
              <a:ext cx="1618104" cy="795715"/>
            </a:xfrm>
            <a:prstGeom prst="rect">
              <a:avLst/>
            </a:prstGeom>
            <a:noFill/>
          </p:spPr>
          <p:txBody>
            <a:bodyPr wrap="square" rtlCol="0">
              <a:spAutoFit/>
            </a:bodyPr>
            <a:lstStyle/>
            <a:p>
              <a:pPr marL="0" lvl="1"/>
              <a:r>
                <a:rPr lang="en-IN" sz="1050" dirty="0">
                  <a:solidFill>
                    <a:schemeClr val="tx1">
                      <a:lumMod val="75000"/>
                      <a:lumOff val="25000"/>
                    </a:schemeClr>
                  </a:solidFill>
                </a:rPr>
                <a:t>Funds and Stocks of selected asset  management companies</a:t>
              </a:r>
            </a:p>
          </p:txBody>
        </p:sp>
        <p:cxnSp>
          <p:nvCxnSpPr>
            <p:cNvPr id="151" name="Straight Arrow Connector 150">
              <a:extLst>
                <a:ext uri="{FF2B5EF4-FFF2-40B4-BE49-F238E27FC236}">
                  <a16:creationId xmlns:a16="http://schemas.microsoft.com/office/drawing/2014/main" id="{F44EAFD8-C98F-4407-A7F8-C9BFBBE606D3}"/>
                </a:ext>
              </a:extLst>
            </p:cNvPr>
            <p:cNvCxnSpPr>
              <a:cxnSpLocks/>
              <a:stCxn id="150" idx="3"/>
              <a:endCxn id="262" idx="1"/>
            </p:cNvCxnSpPr>
            <p:nvPr/>
          </p:nvCxnSpPr>
          <p:spPr>
            <a:xfrm>
              <a:off x="2750723" y="1674803"/>
              <a:ext cx="308684" cy="311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F2BD257-225A-4568-9900-AB9FF52B8352}"/>
                </a:ext>
              </a:extLst>
            </p:cNvPr>
            <p:cNvSpPr txBox="1"/>
            <p:nvPr/>
          </p:nvSpPr>
          <p:spPr>
            <a:xfrm>
              <a:off x="1132620" y="4498263"/>
              <a:ext cx="1638079" cy="1143841"/>
            </a:xfrm>
            <a:prstGeom prst="rect">
              <a:avLst/>
            </a:prstGeom>
            <a:noFill/>
          </p:spPr>
          <p:txBody>
            <a:bodyPr wrap="square" rtlCol="0">
              <a:spAutoFit/>
            </a:bodyPr>
            <a:lstStyle/>
            <a:p>
              <a:pPr marL="0" lvl="1"/>
              <a:r>
                <a:rPr lang="en-IN" sz="1050" dirty="0">
                  <a:solidFill>
                    <a:schemeClr val="tx1">
                      <a:lumMod val="75000"/>
                      <a:lumOff val="25000"/>
                    </a:schemeClr>
                  </a:solidFill>
                </a:rPr>
                <a:t>Identify stocks with low score and recommend stocks with high score as replacements</a:t>
              </a:r>
            </a:p>
          </p:txBody>
        </p:sp>
        <p:sp>
          <p:nvSpPr>
            <p:cNvPr id="154" name="Arrow: Down 153">
              <a:extLst>
                <a:ext uri="{FF2B5EF4-FFF2-40B4-BE49-F238E27FC236}">
                  <a16:creationId xmlns:a16="http://schemas.microsoft.com/office/drawing/2014/main" id="{555884E3-EE20-475A-8820-C77213E2C4DC}"/>
                </a:ext>
              </a:extLst>
            </p:cNvPr>
            <p:cNvSpPr/>
            <p:nvPr/>
          </p:nvSpPr>
          <p:spPr>
            <a:xfrm>
              <a:off x="6187035" y="2563439"/>
              <a:ext cx="266272" cy="36351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Arrow: Down 154">
              <a:extLst>
                <a:ext uri="{FF2B5EF4-FFF2-40B4-BE49-F238E27FC236}">
                  <a16:creationId xmlns:a16="http://schemas.microsoft.com/office/drawing/2014/main" id="{2E253EA1-CEB0-4A66-82F5-E5AC8946E6A7}"/>
                </a:ext>
              </a:extLst>
            </p:cNvPr>
            <p:cNvSpPr/>
            <p:nvPr/>
          </p:nvSpPr>
          <p:spPr>
            <a:xfrm>
              <a:off x="6220901" y="3765533"/>
              <a:ext cx="266272" cy="363513"/>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ectangle 155">
              <a:extLst>
                <a:ext uri="{FF2B5EF4-FFF2-40B4-BE49-F238E27FC236}">
                  <a16:creationId xmlns:a16="http://schemas.microsoft.com/office/drawing/2014/main" id="{1B333172-A078-481E-99EA-32C94E217BB3}"/>
                </a:ext>
              </a:extLst>
            </p:cNvPr>
            <p:cNvSpPr/>
            <p:nvPr/>
          </p:nvSpPr>
          <p:spPr>
            <a:xfrm>
              <a:off x="5815006" y="3120286"/>
              <a:ext cx="2162350" cy="479305"/>
            </a:xfrm>
            <a:prstGeom prst="rect">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Company Fitment</a:t>
              </a:r>
              <a:endParaRPr lang="en-IN" sz="1200" dirty="0"/>
            </a:p>
          </p:txBody>
        </p:sp>
        <p:grpSp>
          <p:nvGrpSpPr>
            <p:cNvPr id="157" name="Group 156">
              <a:extLst>
                <a:ext uri="{FF2B5EF4-FFF2-40B4-BE49-F238E27FC236}">
                  <a16:creationId xmlns:a16="http://schemas.microsoft.com/office/drawing/2014/main" id="{56C24628-C8E9-4AFB-8162-03934864F9A2}"/>
                </a:ext>
              </a:extLst>
            </p:cNvPr>
            <p:cNvGrpSpPr/>
            <p:nvPr/>
          </p:nvGrpSpPr>
          <p:grpSpPr>
            <a:xfrm>
              <a:off x="3236727" y="3142452"/>
              <a:ext cx="2142989" cy="479305"/>
              <a:chOff x="1657180" y="3798530"/>
              <a:chExt cx="1381019" cy="905256"/>
            </a:xfrm>
            <a:solidFill>
              <a:schemeClr val="accent1">
                <a:lumMod val="75000"/>
              </a:schemeClr>
            </a:solidFill>
          </p:grpSpPr>
          <p:sp>
            <p:nvSpPr>
              <p:cNvPr id="189" name="Rectangle 188">
                <a:extLst>
                  <a:ext uri="{FF2B5EF4-FFF2-40B4-BE49-F238E27FC236}">
                    <a16:creationId xmlns:a16="http://schemas.microsoft.com/office/drawing/2014/main" id="{A13E9A07-C431-4ED8-8203-DBF6C9907456}"/>
                  </a:ext>
                </a:extLst>
              </p:cNvPr>
              <p:cNvSpPr/>
              <p:nvPr/>
            </p:nvSpPr>
            <p:spPr>
              <a:xfrm>
                <a:off x="1657180" y="3798530"/>
                <a:ext cx="1381019" cy="905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endParaRPr>
              </a:p>
            </p:txBody>
          </p:sp>
          <p:sp>
            <p:nvSpPr>
              <p:cNvPr id="190" name="TextBox 189">
                <a:extLst>
                  <a:ext uri="{FF2B5EF4-FFF2-40B4-BE49-F238E27FC236}">
                    <a16:creationId xmlns:a16="http://schemas.microsoft.com/office/drawing/2014/main" id="{A2EB9632-6567-43C6-998B-B0AC0C82C860}"/>
                  </a:ext>
                </a:extLst>
              </p:cNvPr>
              <p:cNvSpPr txBox="1"/>
              <p:nvPr/>
            </p:nvSpPr>
            <p:spPr>
              <a:xfrm>
                <a:off x="1716232" y="3876283"/>
                <a:ext cx="1290492" cy="563570"/>
              </a:xfrm>
              <a:prstGeom prst="rect">
                <a:avLst/>
              </a:prstGeom>
              <a:grpFill/>
              <a:ln>
                <a:noFill/>
              </a:ln>
            </p:spPr>
            <p:txBody>
              <a:bodyPr wrap="square" rtlCol="0">
                <a:spAutoFit/>
              </a:bodyPr>
              <a:lstStyle/>
              <a:p>
                <a:pPr algn="ctr"/>
                <a:r>
                  <a:rPr lang="en-US" sz="1200" b="1" dirty="0">
                    <a:solidFill>
                      <a:schemeClr val="bg1"/>
                    </a:solidFill>
                  </a:rPr>
                  <a:t>Base Measure</a:t>
                </a:r>
                <a:endParaRPr lang="en-IN" sz="1200" b="1" dirty="0">
                  <a:solidFill>
                    <a:schemeClr val="bg1"/>
                  </a:solidFill>
                </a:endParaRPr>
              </a:p>
            </p:txBody>
          </p:sp>
        </p:grpSp>
        <p:sp>
          <p:nvSpPr>
            <p:cNvPr id="158" name="Rectangle 157">
              <a:extLst>
                <a:ext uri="{FF2B5EF4-FFF2-40B4-BE49-F238E27FC236}">
                  <a16:creationId xmlns:a16="http://schemas.microsoft.com/office/drawing/2014/main" id="{273FD93D-CBA2-4DA2-85C4-170E0488F99B}"/>
                </a:ext>
              </a:extLst>
            </p:cNvPr>
            <p:cNvSpPr/>
            <p:nvPr/>
          </p:nvSpPr>
          <p:spPr>
            <a:xfrm>
              <a:off x="3059407" y="2985510"/>
              <a:ext cx="2467092" cy="762458"/>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59" name="TextBox 158">
              <a:extLst>
                <a:ext uri="{FF2B5EF4-FFF2-40B4-BE49-F238E27FC236}">
                  <a16:creationId xmlns:a16="http://schemas.microsoft.com/office/drawing/2014/main" id="{253F8A18-5BC7-41ED-8032-6E3622AF4302}"/>
                </a:ext>
              </a:extLst>
            </p:cNvPr>
            <p:cNvSpPr txBox="1"/>
            <p:nvPr/>
          </p:nvSpPr>
          <p:spPr>
            <a:xfrm>
              <a:off x="6437046" y="3764696"/>
              <a:ext cx="2467092" cy="464167"/>
            </a:xfrm>
            <a:prstGeom prst="rect">
              <a:avLst/>
            </a:prstGeom>
            <a:noFill/>
          </p:spPr>
          <p:txBody>
            <a:bodyPr wrap="square" rtlCol="0">
              <a:spAutoFit/>
            </a:bodyPr>
            <a:lstStyle/>
            <a:p>
              <a:pPr marL="0" lvl="1" algn="ctr"/>
              <a:r>
                <a:rPr lang="en-US" sz="1100" b="1" dirty="0">
                  <a:solidFill>
                    <a:schemeClr val="tx1">
                      <a:lumMod val="75000"/>
                      <a:lumOff val="25000"/>
                    </a:schemeClr>
                  </a:solidFill>
                </a:rPr>
                <a:t>Revised Stock Performance </a:t>
              </a:r>
              <a:endParaRPr lang="en-IN" sz="1100" b="1" dirty="0">
                <a:solidFill>
                  <a:schemeClr val="tx1">
                    <a:lumMod val="75000"/>
                    <a:lumOff val="25000"/>
                  </a:schemeClr>
                </a:solidFill>
              </a:endParaRPr>
            </a:p>
          </p:txBody>
        </p:sp>
        <p:sp>
          <p:nvSpPr>
            <p:cNvPr id="160" name="TextBox 159">
              <a:extLst>
                <a:ext uri="{FF2B5EF4-FFF2-40B4-BE49-F238E27FC236}">
                  <a16:creationId xmlns:a16="http://schemas.microsoft.com/office/drawing/2014/main" id="{68D43EA3-C279-419B-B7A1-F45A9876E7CF}"/>
                </a:ext>
              </a:extLst>
            </p:cNvPr>
            <p:cNvSpPr txBox="1"/>
            <p:nvPr/>
          </p:nvSpPr>
          <p:spPr>
            <a:xfrm>
              <a:off x="1044130" y="2855412"/>
              <a:ext cx="1716812" cy="1143841"/>
            </a:xfrm>
            <a:prstGeom prst="rect">
              <a:avLst/>
            </a:prstGeom>
            <a:noFill/>
          </p:spPr>
          <p:txBody>
            <a:bodyPr wrap="square" rtlCol="0">
              <a:spAutoFit/>
            </a:bodyPr>
            <a:lstStyle/>
            <a:p>
              <a:pPr marL="0" lvl="1"/>
              <a:r>
                <a:rPr lang="en-US" sz="1050" dirty="0">
                  <a:solidFill>
                    <a:schemeClr val="tx1">
                      <a:lumMod val="75000"/>
                      <a:lumOff val="25000"/>
                    </a:schemeClr>
                  </a:solidFill>
                </a:rPr>
                <a:t>For each stock the metrics derived from alternate data is attached to its existing  base measure</a:t>
              </a:r>
              <a:endParaRPr lang="en-IN" sz="1050" dirty="0">
                <a:solidFill>
                  <a:schemeClr val="tx1">
                    <a:lumMod val="75000"/>
                    <a:lumOff val="25000"/>
                  </a:schemeClr>
                </a:solidFill>
              </a:endParaRPr>
            </a:p>
          </p:txBody>
        </p:sp>
        <p:cxnSp>
          <p:nvCxnSpPr>
            <p:cNvPr id="161" name="Straight Arrow Connector 160">
              <a:extLst>
                <a:ext uri="{FF2B5EF4-FFF2-40B4-BE49-F238E27FC236}">
                  <a16:creationId xmlns:a16="http://schemas.microsoft.com/office/drawing/2014/main" id="{2D2A1ECF-D0BC-4FE9-8434-C2497B976CDE}"/>
                </a:ext>
              </a:extLst>
            </p:cNvPr>
            <p:cNvCxnSpPr>
              <a:cxnSpLocks/>
              <a:endCxn id="158" idx="1"/>
            </p:cNvCxnSpPr>
            <p:nvPr/>
          </p:nvCxnSpPr>
          <p:spPr>
            <a:xfrm>
              <a:off x="2750723" y="3366739"/>
              <a:ext cx="30868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A2895E9D-11D4-4FC7-935C-29B49C09D3D3}"/>
                </a:ext>
              </a:extLst>
            </p:cNvPr>
            <p:cNvGrpSpPr/>
            <p:nvPr/>
          </p:nvGrpSpPr>
          <p:grpSpPr>
            <a:xfrm>
              <a:off x="8113226" y="4782854"/>
              <a:ext cx="2080882" cy="1047225"/>
              <a:chOff x="3811579" y="2710394"/>
              <a:chExt cx="2080882" cy="1047225"/>
            </a:xfrm>
          </p:grpSpPr>
          <p:grpSp>
            <p:nvGrpSpPr>
              <p:cNvPr id="177" name="Group 176">
                <a:extLst>
                  <a:ext uri="{FF2B5EF4-FFF2-40B4-BE49-F238E27FC236}">
                    <a16:creationId xmlns:a16="http://schemas.microsoft.com/office/drawing/2014/main" id="{E6F519C7-4950-45B8-A87F-FE9774B95224}"/>
                  </a:ext>
                </a:extLst>
              </p:cNvPr>
              <p:cNvGrpSpPr/>
              <p:nvPr/>
            </p:nvGrpSpPr>
            <p:grpSpPr>
              <a:xfrm>
                <a:off x="3811579" y="2710394"/>
                <a:ext cx="989068" cy="479527"/>
                <a:chOff x="3811579" y="2710394"/>
                <a:chExt cx="989068" cy="479527"/>
              </a:xfrm>
            </p:grpSpPr>
            <p:sp>
              <p:nvSpPr>
                <p:cNvPr id="187" name="Rectangle 186">
                  <a:extLst>
                    <a:ext uri="{FF2B5EF4-FFF2-40B4-BE49-F238E27FC236}">
                      <a16:creationId xmlns:a16="http://schemas.microsoft.com/office/drawing/2014/main" id="{15BC9DE8-2636-4ABF-96AE-9F735F6EF262}"/>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88" name="TextBox 187">
                  <a:extLst>
                    <a:ext uri="{FF2B5EF4-FFF2-40B4-BE49-F238E27FC236}">
                      <a16:creationId xmlns:a16="http://schemas.microsoft.com/office/drawing/2014/main" id="{2C139541-7845-480C-8DFD-F94F01E665A6}"/>
                    </a:ext>
                  </a:extLst>
                </p:cNvPr>
                <p:cNvSpPr txBox="1"/>
                <p:nvPr/>
              </p:nvSpPr>
              <p:spPr>
                <a:xfrm>
                  <a:off x="3811579" y="2725755"/>
                  <a:ext cx="974319" cy="464166"/>
                </a:xfrm>
                <a:prstGeom prst="rect">
                  <a:avLst/>
                </a:prstGeom>
                <a:noFill/>
              </p:spPr>
              <p:txBody>
                <a:bodyPr wrap="square" rtlCol="0">
                  <a:spAutoFit/>
                </a:bodyPr>
                <a:lstStyle/>
                <a:p>
                  <a:pPr algn="ctr"/>
                  <a:r>
                    <a:rPr lang="en-US" sz="1100" b="1" dirty="0">
                      <a:solidFill>
                        <a:schemeClr val="bg1"/>
                      </a:solidFill>
                    </a:rPr>
                    <a:t>Stock Sn1</a:t>
                  </a:r>
                  <a:endParaRPr lang="en-IN" sz="1100" b="1" dirty="0">
                    <a:solidFill>
                      <a:schemeClr val="bg1"/>
                    </a:solidFill>
                  </a:endParaRPr>
                </a:p>
              </p:txBody>
            </p:sp>
          </p:grpSp>
          <p:grpSp>
            <p:nvGrpSpPr>
              <p:cNvPr id="178" name="Group 177">
                <a:extLst>
                  <a:ext uri="{FF2B5EF4-FFF2-40B4-BE49-F238E27FC236}">
                    <a16:creationId xmlns:a16="http://schemas.microsoft.com/office/drawing/2014/main" id="{E0CBCADA-4826-4FD0-9B7C-2F956588EF64}"/>
                  </a:ext>
                </a:extLst>
              </p:cNvPr>
              <p:cNvGrpSpPr/>
              <p:nvPr/>
            </p:nvGrpSpPr>
            <p:grpSpPr>
              <a:xfrm>
                <a:off x="4888275" y="2714836"/>
                <a:ext cx="989068" cy="479527"/>
                <a:chOff x="3811579" y="2710394"/>
                <a:chExt cx="989068" cy="479527"/>
              </a:xfrm>
            </p:grpSpPr>
            <p:sp>
              <p:nvSpPr>
                <p:cNvPr id="185" name="Rectangle 184">
                  <a:extLst>
                    <a:ext uri="{FF2B5EF4-FFF2-40B4-BE49-F238E27FC236}">
                      <a16:creationId xmlns:a16="http://schemas.microsoft.com/office/drawing/2014/main" id="{287F7064-BA94-44CD-87F4-04EE00FEA803}"/>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86" name="TextBox 185">
                  <a:extLst>
                    <a:ext uri="{FF2B5EF4-FFF2-40B4-BE49-F238E27FC236}">
                      <a16:creationId xmlns:a16="http://schemas.microsoft.com/office/drawing/2014/main" id="{5209D3A4-3C63-4E6B-8B90-0F2911A5F96F}"/>
                    </a:ext>
                  </a:extLst>
                </p:cNvPr>
                <p:cNvSpPr txBox="1"/>
                <p:nvPr/>
              </p:nvSpPr>
              <p:spPr>
                <a:xfrm>
                  <a:off x="3811579" y="2725755"/>
                  <a:ext cx="974319" cy="464166"/>
                </a:xfrm>
                <a:prstGeom prst="rect">
                  <a:avLst/>
                </a:prstGeom>
                <a:noFill/>
              </p:spPr>
              <p:txBody>
                <a:bodyPr wrap="square" rtlCol="0">
                  <a:spAutoFit/>
                </a:bodyPr>
                <a:lstStyle/>
                <a:p>
                  <a:pPr algn="ctr"/>
                  <a:r>
                    <a:rPr lang="en-US" sz="1100" b="1" dirty="0">
                      <a:solidFill>
                        <a:schemeClr val="bg1"/>
                      </a:solidFill>
                    </a:rPr>
                    <a:t>Stock Sn2</a:t>
                  </a:r>
                  <a:endParaRPr lang="en-IN" sz="1100" b="1" dirty="0">
                    <a:solidFill>
                      <a:schemeClr val="bg1"/>
                    </a:solidFill>
                  </a:endParaRPr>
                </a:p>
              </p:txBody>
            </p:sp>
          </p:grpSp>
          <p:grpSp>
            <p:nvGrpSpPr>
              <p:cNvPr id="179" name="Group 178">
                <a:extLst>
                  <a:ext uri="{FF2B5EF4-FFF2-40B4-BE49-F238E27FC236}">
                    <a16:creationId xmlns:a16="http://schemas.microsoft.com/office/drawing/2014/main" id="{4DD5BF17-B82F-4AED-8260-72AF4E81A3E3}"/>
                  </a:ext>
                </a:extLst>
              </p:cNvPr>
              <p:cNvGrpSpPr/>
              <p:nvPr/>
            </p:nvGrpSpPr>
            <p:grpSpPr>
              <a:xfrm>
                <a:off x="3818953" y="3261108"/>
                <a:ext cx="989068" cy="496511"/>
                <a:chOff x="3811579" y="2710394"/>
                <a:chExt cx="989068" cy="496511"/>
              </a:xfrm>
            </p:grpSpPr>
            <p:sp>
              <p:nvSpPr>
                <p:cNvPr id="183" name="Rectangle 182">
                  <a:extLst>
                    <a:ext uri="{FF2B5EF4-FFF2-40B4-BE49-F238E27FC236}">
                      <a16:creationId xmlns:a16="http://schemas.microsoft.com/office/drawing/2014/main" id="{EA8D2189-38DD-4DCA-8E97-86BF06B85374}"/>
                    </a:ext>
                  </a:extLst>
                </p:cNvPr>
                <p:cNvSpPr/>
                <p:nvPr/>
              </p:nvSpPr>
              <p:spPr>
                <a:xfrm>
                  <a:off x="3826328" y="2710394"/>
                  <a:ext cx="974319" cy="4674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84" name="TextBox 183">
                  <a:extLst>
                    <a:ext uri="{FF2B5EF4-FFF2-40B4-BE49-F238E27FC236}">
                      <a16:creationId xmlns:a16="http://schemas.microsoft.com/office/drawing/2014/main" id="{D9C97639-F785-4AE2-AA0E-3CAEDA76998F}"/>
                    </a:ext>
                  </a:extLst>
                </p:cNvPr>
                <p:cNvSpPr txBox="1"/>
                <p:nvPr/>
              </p:nvSpPr>
              <p:spPr>
                <a:xfrm>
                  <a:off x="3811579" y="2742739"/>
                  <a:ext cx="974319" cy="464166"/>
                </a:xfrm>
                <a:prstGeom prst="rect">
                  <a:avLst/>
                </a:prstGeom>
                <a:noFill/>
              </p:spPr>
              <p:txBody>
                <a:bodyPr wrap="square" rtlCol="0">
                  <a:spAutoFit/>
                </a:bodyPr>
                <a:lstStyle/>
                <a:p>
                  <a:pPr algn="ctr"/>
                  <a:r>
                    <a:rPr lang="en-US" sz="1100" b="1" dirty="0">
                      <a:solidFill>
                        <a:schemeClr val="bg1"/>
                      </a:solidFill>
                    </a:rPr>
                    <a:t>Stock Sn3</a:t>
                  </a:r>
                  <a:endParaRPr lang="en-IN" sz="1100" b="1" dirty="0">
                    <a:solidFill>
                      <a:schemeClr val="bg1"/>
                    </a:solidFill>
                  </a:endParaRPr>
                </a:p>
              </p:txBody>
            </p:sp>
          </p:grpSp>
          <p:grpSp>
            <p:nvGrpSpPr>
              <p:cNvPr id="180" name="Group 179">
                <a:extLst>
                  <a:ext uri="{FF2B5EF4-FFF2-40B4-BE49-F238E27FC236}">
                    <a16:creationId xmlns:a16="http://schemas.microsoft.com/office/drawing/2014/main" id="{27421A3C-8036-4432-8D70-B9CBBE3DF7AC}"/>
                  </a:ext>
                </a:extLst>
              </p:cNvPr>
              <p:cNvGrpSpPr/>
              <p:nvPr/>
            </p:nvGrpSpPr>
            <p:grpSpPr>
              <a:xfrm>
                <a:off x="4903393" y="3261108"/>
                <a:ext cx="989068" cy="479528"/>
                <a:chOff x="3811579" y="2710394"/>
                <a:chExt cx="989068" cy="479528"/>
              </a:xfrm>
            </p:grpSpPr>
            <p:sp>
              <p:nvSpPr>
                <p:cNvPr id="181" name="Rectangle 180">
                  <a:extLst>
                    <a:ext uri="{FF2B5EF4-FFF2-40B4-BE49-F238E27FC236}">
                      <a16:creationId xmlns:a16="http://schemas.microsoft.com/office/drawing/2014/main" id="{AFFBA323-D6F9-48AB-9FE6-FAB0628B16A2}"/>
                    </a:ext>
                  </a:extLst>
                </p:cNvPr>
                <p:cNvSpPr/>
                <p:nvPr/>
              </p:nvSpPr>
              <p:spPr>
                <a:xfrm>
                  <a:off x="3826328" y="2710394"/>
                  <a:ext cx="974319" cy="467418"/>
                </a:xfrm>
                <a:prstGeom prst="rect">
                  <a:avLst/>
                </a:prstGeom>
                <a:solidFill>
                  <a:srgbClr val="1A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82" name="TextBox 181">
                  <a:extLst>
                    <a:ext uri="{FF2B5EF4-FFF2-40B4-BE49-F238E27FC236}">
                      <a16:creationId xmlns:a16="http://schemas.microsoft.com/office/drawing/2014/main" id="{5583FF03-C533-4DC3-B883-EBA75923B917}"/>
                    </a:ext>
                  </a:extLst>
                </p:cNvPr>
                <p:cNvSpPr txBox="1"/>
                <p:nvPr/>
              </p:nvSpPr>
              <p:spPr>
                <a:xfrm>
                  <a:off x="3811579" y="2725756"/>
                  <a:ext cx="974319" cy="464166"/>
                </a:xfrm>
                <a:prstGeom prst="rect">
                  <a:avLst/>
                </a:prstGeom>
                <a:noFill/>
              </p:spPr>
              <p:txBody>
                <a:bodyPr wrap="square" rtlCol="0">
                  <a:spAutoFit/>
                </a:bodyPr>
                <a:lstStyle/>
                <a:p>
                  <a:pPr algn="ctr"/>
                  <a:r>
                    <a:rPr lang="en-US" sz="1100" b="1" dirty="0">
                      <a:solidFill>
                        <a:schemeClr val="bg1"/>
                      </a:solidFill>
                    </a:rPr>
                    <a:t>Stock Snn</a:t>
                  </a:r>
                  <a:endParaRPr lang="en-IN" sz="1100" b="1" dirty="0">
                    <a:solidFill>
                      <a:schemeClr val="bg1"/>
                    </a:solidFill>
                  </a:endParaRPr>
                </a:p>
              </p:txBody>
            </p:sp>
          </p:grpSp>
        </p:grpSp>
        <p:sp>
          <p:nvSpPr>
            <p:cNvPr id="163" name="TextBox 162">
              <a:extLst>
                <a:ext uri="{FF2B5EF4-FFF2-40B4-BE49-F238E27FC236}">
                  <a16:creationId xmlns:a16="http://schemas.microsoft.com/office/drawing/2014/main" id="{B2982A9E-7BFC-4CFC-BCB4-41FB01F39933}"/>
                </a:ext>
              </a:extLst>
            </p:cNvPr>
            <p:cNvSpPr txBox="1"/>
            <p:nvPr/>
          </p:nvSpPr>
          <p:spPr>
            <a:xfrm>
              <a:off x="7320404" y="4326683"/>
              <a:ext cx="840464" cy="331548"/>
            </a:xfrm>
            <a:prstGeom prst="rect">
              <a:avLst/>
            </a:prstGeom>
            <a:noFill/>
          </p:spPr>
          <p:txBody>
            <a:bodyPr wrap="square" rtlCol="0">
              <a:spAutoFit/>
            </a:bodyPr>
            <a:lstStyle/>
            <a:p>
              <a:r>
                <a:rPr lang="en-US" sz="1400" dirty="0"/>
                <a:t>  . . . . </a:t>
              </a:r>
            </a:p>
          </p:txBody>
        </p:sp>
        <p:grpSp>
          <p:nvGrpSpPr>
            <p:cNvPr id="164" name="Group 163">
              <a:extLst>
                <a:ext uri="{FF2B5EF4-FFF2-40B4-BE49-F238E27FC236}">
                  <a16:creationId xmlns:a16="http://schemas.microsoft.com/office/drawing/2014/main" id="{FA02C6B9-EB8D-4F64-8BFC-ABA7D9E6298F}"/>
                </a:ext>
              </a:extLst>
            </p:cNvPr>
            <p:cNvGrpSpPr/>
            <p:nvPr/>
          </p:nvGrpSpPr>
          <p:grpSpPr>
            <a:xfrm>
              <a:off x="8142274" y="4169064"/>
              <a:ext cx="2084243" cy="513876"/>
              <a:chOff x="4437395" y="1406785"/>
              <a:chExt cx="1837965" cy="513876"/>
            </a:xfrm>
          </p:grpSpPr>
          <p:sp>
            <p:nvSpPr>
              <p:cNvPr id="175" name="Rectangle 174">
                <a:extLst>
                  <a:ext uri="{FF2B5EF4-FFF2-40B4-BE49-F238E27FC236}">
                    <a16:creationId xmlns:a16="http://schemas.microsoft.com/office/drawing/2014/main" id="{C18DE043-F215-4BA8-8D9C-55D5F4729488}"/>
                  </a:ext>
                </a:extLst>
              </p:cNvPr>
              <p:cNvSpPr/>
              <p:nvPr/>
            </p:nvSpPr>
            <p:spPr>
              <a:xfrm>
                <a:off x="4437395" y="1406785"/>
                <a:ext cx="1783051" cy="51387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76" name="TextBox 175">
                <a:extLst>
                  <a:ext uri="{FF2B5EF4-FFF2-40B4-BE49-F238E27FC236}">
                    <a16:creationId xmlns:a16="http://schemas.microsoft.com/office/drawing/2014/main" id="{09F04C74-C646-4717-A118-2824E9167E3B}"/>
                  </a:ext>
                </a:extLst>
              </p:cNvPr>
              <p:cNvSpPr txBox="1"/>
              <p:nvPr/>
            </p:nvSpPr>
            <p:spPr>
              <a:xfrm>
                <a:off x="4486315" y="1513627"/>
                <a:ext cx="1789045" cy="281816"/>
              </a:xfrm>
              <a:prstGeom prst="rect">
                <a:avLst/>
              </a:prstGeom>
              <a:noFill/>
            </p:spPr>
            <p:txBody>
              <a:bodyPr wrap="square" rtlCol="0">
                <a:spAutoFit/>
              </a:bodyPr>
              <a:lstStyle/>
              <a:p>
                <a:pPr algn="ctr"/>
                <a:r>
                  <a:rPr lang="en-US" sz="1100" b="1" dirty="0">
                    <a:solidFill>
                      <a:schemeClr val="bg1"/>
                    </a:solidFill>
                  </a:rPr>
                  <a:t>Fund Fn</a:t>
                </a:r>
                <a:endParaRPr lang="en-IN" sz="1100" b="1" dirty="0">
                  <a:solidFill>
                    <a:schemeClr val="bg1"/>
                  </a:solidFill>
                </a:endParaRPr>
              </a:p>
            </p:txBody>
          </p:sp>
        </p:grpSp>
        <p:sp>
          <p:nvSpPr>
            <p:cNvPr id="165" name="TextBox 164">
              <a:extLst>
                <a:ext uri="{FF2B5EF4-FFF2-40B4-BE49-F238E27FC236}">
                  <a16:creationId xmlns:a16="http://schemas.microsoft.com/office/drawing/2014/main" id="{CB50E3BE-BEA2-48DB-A3F9-4C12E051A47B}"/>
                </a:ext>
              </a:extLst>
            </p:cNvPr>
            <p:cNvSpPr txBox="1"/>
            <p:nvPr/>
          </p:nvSpPr>
          <p:spPr>
            <a:xfrm>
              <a:off x="6437046" y="2642014"/>
              <a:ext cx="2467092" cy="281815"/>
            </a:xfrm>
            <a:prstGeom prst="rect">
              <a:avLst/>
            </a:prstGeom>
            <a:noFill/>
          </p:spPr>
          <p:txBody>
            <a:bodyPr wrap="square" rtlCol="0">
              <a:spAutoFit/>
            </a:bodyPr>
            <a:lstStyle/>
            <a:p>
              <a:pPr marL="0" lvl="1" algn="ctr"/>
              <a:r>
                <a:rPr lang="en-US" sz="1100" b="1" dirty="0">
                  <a:solidFill>
                    <a:schemeClr val="tx1">
                      <a:lumMod val="75000"/>
                      <a:lumOff val="25000"/>
                    </a:schemeClr>
                  </a:solidFill>
                </a:rPr>
                <a:t>Alternate Data Ingestion</a:t>
              </a:r>
              <a:endParaRPr lang="en-IN" sz="1100" b="1" dirty="0">
                <a:solidFill>
                  <a:schemeClr val="tx1">
                    <a:lumMod val="75000"/>
                    <a:lumOff val="25000"/>
                  </a:schemeClr>
                </a:solidFill>
              </a:endParaRPr>
            </a:p>
          </p:txBody>
        </p:sp>
        <p:grpSp>
          <p:nvGrpSpPr>
            <p:cNvPr id="166" name="Group 165">
              <a:extLst>
                <a:ext uri="{FF2B5EF4-FFF2-40B4-BE49-F238E27FC236}">
                  <a16:creationId xmlns:a16="http://schemas.microsoft.com/office/drawing/2014/main" id="{4C5C52B8-8686-4EE5-A8C0-9DD4FA2EC6AE}"/>
                </a:ext>
              </a:extLst>
            </p:cNvPr>
            <p:cNvGrpSpPr/>
            <p:nvPr/>
          </p:nvGrpSpPr>
          <p:grpSpPr>
            <a:xfrm>
              <a:off x="5532481" y="6020392"/>
              <a:ext cx="1769446" cy="265238"/>
              <a:chOff x="599655" y="5999653"/>
              <a:chExt cx="1769446" cy="265238"/>
            </a:xfrm>
          </p:grpSpPr>
          <p:sp>
            <p:nvSpPr>
              <p:cNvPr id="173" name="Rectangle 172">
                <a:extLst>
                  <a:ext uri="{FF2B5EF4-FFF2-40B4-BE49-F238E27FC236}">
                    <a16:creationId xmlns:a16="http://schemas.microsoft.com/office/drawing/2014/main" id="{E4199881-2EE0-479A-AB9A-6412222A3D77}"/>
                  </a:ext>
                </a:extLst>
              </p:cNvPr>
              <p:cNvSpPr/>
              <p:nvPr/>
            </p:nvSpPr>
            <p:spPr>
              <a:xfrm>
                <a:off x="599655" y="6082748"/>
                <a:ext cx="174635" cy="8530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74" name="TextBox 173">
                <a:extLst>
                  <a:ext uri="{FF2B5EF4-FFF2-40B4-BE49-F238E27FC236}">
                    <a16:creationId xmlns:a16="http://schemas.microsoft.com/office/drawing/2014/main" id="{6712347D-2D2F-4798-9742-48A595CC5523}"/>
                  </a:ext>
                </a:extLst>
              </p:cNvPr>
              <p:cNvSpPr txBox="1"/>
              <p:nvPr/>
            </p:nvSpPr>
            <p:spPr>
              <a:xfrm>
                <a:off x="729143" y="5999653"/>
                <a:ext cx="1639958" cy="265238"/>
              </a:xfrm>
              <a:prstGeom prst="rect">
                <a:avLst/>
              </a:prstGeom>
              <a:noFill/>
            </p:spPr>
            <p:txBody>
              <a:bodyPr wrap="square" rtlCol="0">
                <a:spAutoFit/>
              </a:bodyPr>
              <a:lstStyle/>
              <a:p>
                <a:r>
                  <a:rPr lang="en-US" sz="1000" dirty="0"/>
                  <a:t>Neutral Trend</a:t>
                </a:r>
                <a:endParaRPr lang="en-IN" sz="1000" dirty="0"/>
              </a:p>
            </p:txBody>
          </p:sp>
        </p:grpSp>
        <p:grpSp>
          <p:nvGrpSpPr>
            <p:cNvPr id="167" name="Group 166">
              <a:extLst>
                <a:ext uri="{FF2B5EF4-FFF2-40B4-BE49-F238E27FC236}">
                  <a16:creationId xmlns:a16="http://schemas.microsoft.com/office/drawing/2014/main" id="{963E0AC5-D2E2-4555-AA36-DD8866F4E41A}"/>
                </a:ext>
              </a:extLst>
            </p:cNvPr>
            <p:cNvGrpSpPr/>
            <p:nvPr/>
          </p:nvGrpSpPr>
          <p:grpSpPr>
            <a:xfrm>
              <a:off x="3881869" y="6005246"/>
              <a:ext cx="1789367" cy="265238"/>
              <a:chOff x="-513796" y="5637466"/>
              <a:chExt cx="1789367" cy="265238"/>
            </a:xfrm>
          </p:grpSpPr>
          <p:sp>
            <p:nvSpPr>
              <p:cNvPr id="171" name="Rectangle 170">
                <a:extLst>
                  <a:ext uri="{FF2B5EF4-FFF2-40B4-BE49-F238E27FC236}">
                    <a16:creationId xmlns:a16="http://schemas.microsoft.com/office/drawing/2014/main" id="{079816FE-95C0-4985-8A32-F1D8D39EA253}"/>
                  </a:ext>
                </a:extLst>
              </p:cNvPr>
              <p:cNvSpPr/>
              <p:nvPr/>
            </p:nvSpPr>
            <p:spPr>
              <a:xfrm>
                <a:off x="-513796" y="5735707"/>
                <a:ext cx="174635" cy="8530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72" name="TextBox 171">
                <a:extLst>
                  <a:ext uri="{FF2B5EF4-FFF2-40B4-BE49-F238E27FC236}">
                    <a16:creationId xmlns:a16="http://schemas.microsoft.com/office/drawing/2014/main" id="{55CE86D0-D7D5-40B8-8D54-7BBBD6920C51}"/>
                  </a:ext>
                </a:extLst>
              </p:cNvPr>
              <p:cNvSpPr txBox="1"/>
              <p:nvPr/>
            </p:nvSpPr>
            <p:spPr>
              <a:xfrm>
                <a:off x="-364385" y="5637466"/>
                <a:ext cx="1639956" cy="265238"/>
              </a:xfrm>
              <a:prstGeom prst="rect">
                <a:avLst/>
              </a:prstGeom>
              <a:noFill/>
            </p:spPr>
            <p:txBody>
              <a:bodyPr wrap="square" rtlCol="0">
                <a:spAutoFit/>
              </a:bodyPr>
              <a:lstStyle/>
              <a:p>
                <a:r>
                  <a:rPr lang="en-US" sz="1000" dirty="0"/>
                  <a:t>Positive Trend</a:t>
                </a:r>
                <a:endParaRPr lang="en-IN" sz="1000" dirty="0"/>
              </a:p>
            </p:txBody>
          </p:sp>
        </p:grpSp>
        <p:grpSp>
          <p:nvGrpSpPr>
            <p:cNvPr id="168" name="Group 167">
              <a:extLst>
                <a:ext uri="{FF2B5EF4-FFF2-40B4-BE49-F238E27FC236}">
                  <a16:creationId xmlns:a16="http://schemas.microsoft.com/office/drawing/2014/main" id="{DB7669ED-1EA1-4C03-9FCE-5567A4412C29}"/>
                </a:ext>
              </a:extLst>
            </p:cNvPr>
            <p:cNvGrpSpPr/>
            <p:nvPr/>
          </p:nvGrpSpPr>
          <p:grpSpPr>
            <a:xfrm>
              <a:off x="6959221" y="6021374"/>
              <a:ext cx="1769442" cy="265238"/>
              <a:chOff x="644805" y="5990696"/>
              <a:chExt cx="1769442" cy="265238"/>
            </a:xfrm>
          </p:grpSpPr>
          <p:sp>
            <p:nvSpPr>
              <p:cNvPr id="169" name="Rectangle 168">
                <a:extLst>
                  <a:ext uri="{FF2B5EF4-FFF2-40B4-BE49-F238E27FC236}">
                    <a16:creationId xmlns:a16="http://schemas.microsoft.com/office/drawing/2014/main" id="{289A757A-4BA9-43C8-B2AC-253C2C2DC71C}"/>
                  </a:ext>
                </a:extLst>
              </p:cNvPr>
              <p:cNvSpPr/>
              <p:nvPr/>
            </p:nvSpPr>
            <p:spPr>
              <a:xfrm>
                <a:off x="644805" y="6082748"/>
                <a:ext cx="174635" cy="8530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70" name="TextBox 169">
                <a:extLst>
                  <a:ext uri="{FF2B5EF4-FFF2-40B4-BE49-F238E27FC236}">
                    <a16:creationId xmlns:a16="http://schemas.microsoft.com/office/drawing/2014/main" id="{BC0665DB-1FB9-4516-8D5F-09474AAEF998}"/>
                  </a:ext>
                </a:extLst>
              </p:cNvPr>
              <p:cNvSpPr txBox="1"/>
              <p:nvPr/>
            </p:nvSpPr>
            <p:spPr>
              <a:xfrm>
                <a:off x="774290" y="5990696"/>
                <a:ext cx="1639957" cy="265238"/>
              </a:xfrm>
              <a:prstGeom prst="rect">
                <a:avLst/>
              </a:prstGeom>
              <a:noFill/>
            </p:spPr>
            <p:txBody>
              <a:bodyPr wrap="square" rtlCol="0">
                <a:spAutoFit/>
              </a:bodyPr>
              <a:lstStyle/>
              <a:p>
                <a:r>
                  <a:rPr lang="en-US" sz="1000" dirty="0"/>
                  <a:t>Negative Trend</a:t>
                </a:r>
                <a:endParaRPr lang="en-IN" sz="1000" dirty="0"/>
              </a:p>
            </p:txBody>
          </p:sp>
        </p:grpSp>
      </p:grpSp>
      <p:cxnSp>
        <p:nvCxnSpPr>
          <p:cNvPr id="266" name="Straight Arrow Connector 265">
            <a:extLst>
              <a:ext uri="{FF2B5EF4-FFF2-40B4-BE49-F238E27FC236}">
                <a16:creationId xmlns:a16="http://schemas.microsoft.com/office/drawing/2014/main" id="{DD5FC3DF-FCD3-4580-9968-C4F986A0B7AA}"/>
              </a:ext>
            </a:extLst>
          </p:cNvPr>
          <p:cNvCxnSpPr>
            <a:cxnSpLocks/>
          </p:cNvCxnSpPr>
          <p:nvPr/>
        </p:nvCxnSpPr>
        <p:spPr>
          <a:xfrm>
            <a:off x="1386726" y="5439242"/>
            <a:ext cx="21558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5" name="Picture 2" descr="Image result for home icon">
            <a:hlinkClick r:id="rId3" action="ppaction://hlinksldjump"/>
            <a:extLst>
              <a:ext uri="{FF2B5EF4-FFF2-40B4-BE49-F238E27FC236}">
                <a16:creationId xmlns:a16="http://schemas.microsoft.com/office/drawing/2014/main" id="{6C93120B-B83C-4CAE-B19B-15889B8E80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4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D60E8D-17BF-44CE-A052-855C404198AE}"/>
              </a:ext>
            </a:extLst>
          </p:cNvPr>
          <p:cNvSpPr/>
          <p:nvPr/>
        </p:nvSpPr>
        <p:spPr>
          <a:xfrm>
            <a:off x="1190171" y="986971"/>
            <a:ext cx="9826172" cy="5152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C190C6F-9011-4785-8D75-A808DDE22295}"/>
              </a:ext>
            </a:extLst>
          </p:cNvPr>
          <p:cNvSpPr>
            <a:spLocks noGrp="1"/>
          </p:cNvSpPr>
          <p:nvPr>
            <p:ph type="title"/>
          </p:nvPr>
        </p:nvSpPr>
        <p:spPr>
          <a:xfrm>
            <a:off x="348343" y="58925"/>
            <a:ext cx="11669486" cy="408349"/>
          </a:xfrm>
        </p:spPr>
        <p:txBody>
          <a:bodyPr/>
          <a:lstStyle/>
          <a:p>
            <a:r>
              <a:rPr lang="en-US" dirty="0"/>
              <a:t>Risk &amp; Fraud Analytics for a Leading eCommerce Marketplace</a:t>
            </a:r>
          </a:p>
        </p:txBody>
      </p:sp>
      <p:grpSp>
        <p:nvGrpSpPr>
          <p:cNvPr id="31" name="Group 30">
            <a:extLst>
              <a:ext uri="{FF2B5EF4-FFF2-40B4-BE49-F238E27FC236}">
                <a16:creationId xmlns:a16="http://schemas.microsoft.com/office/drawing/2014/main" id="{61AB281B-EB24-4074-A315-20D9F910CC03}"/>
              </a:ext>
            </a:extLst>
          </p:cNvPr>
          <p:cNvGrpSpPr/>
          <p:nvPr/>
        </p:nvGrpSpPr>
        <p:grpSpPr>
          <a:xfrm>
            <a:off x="1730428" y="1466587"/>
            <a:ext cx="3894100" cy="1025721"/>
            <a:chOff x="620750" y="944728"/>
            <a:chExt cx="3894100" cy="1025721"/>
          </a:xfrm>
        </p:grpSpPr>
        <p:sp>
          <p:nvSpPr>
            <p:cNvPr id="32" name="Rectangle: Rounded Corners 68">
              <a:extLst>
                <a:ext uri="{FF2B5EF4-FFF2-40B4-BE49-F238E27FC236}">
                  <a16:creationId xmlns:a16="http://schemas.microsoft.com/office/drawing/2014/main" id="{1D1A6297-302D-47DF-8F4D-94588DDD93D8}"/>
                </a:ext>
              </a:extLst>
            </p:cNvPr>
            <p:cNvSpPr/>
            <p:nvPr/>
          </p:nvSpPr>
          <p:spPr>
            <a:xfrm>
              <a:off x="1097420" y="944728"/>
              <a:ext cx="2684390" cy="408348"/>
            </a:xfrm>
            <a:prstGeom prst="roundRect">
              <a:avLst>
                <a:gd name="adj" fmla="val 50000"/>
              </a:avLst>
            </a:prstGeom>
            <a:solidFill>
              <a:schemeClr val="accent1"/>
            </a:solidFill>
            <a:ln w="6350">
              <a:solidFill>
                <a:schemeClr val="accent1"/>
              </a:solidFill>
            </a:ln>
          </p:spPr>
          <p:txBody>
            <a:bodyPr wrap="square" anchor="ctr">
              <a:noAutofit/>
            </a:bodyPr>
            <a:lstStyle/>
            <a:p>
              <a:pPr lvl="0" algn="ctr">
                <a:lnSpc>
                  <a:spcPct val="90000"/>
                </a:lnSpc>
                <a:spcBef>
                  <a:spcPct val="0"/>
                </a:spcBef>
                <a:defRPr/>
              </a:pPr>
              <a:r>
                <a:rPr lang="en-US" sz="1200" dirty="0">
                  <a:solidFill>
                    <a:prstClr val="white"/>
                  </a:solidFill>
                  <a:latin typeface="Arial" panose="020B0604020202020204" pitchFamily="34" charset="0"/>
                  <a:cs typeface="Arial" panose="020B0604020202020204" pitchFamily="34" charset="0"/>
                </a:rPr>
                <a:t>New Fraud Identification and Tagging</a:t>
              </a:r>
            </a:p>
          </p:txBody>
        </p:sp>
        <p:sp>
          <p:nvSpPr>
            <p:cNvPr id="33" name="TextBox 32">
              <a:extLst>
                <a:ext uri="{FF2B5EF4-FFF2-40B4-BE49-F238E27FC236}">
                  <a16:creationId xmlns:a16="http://schemas.microsoft.com/office/drawing/2014/main" id="{76AAAAAE-363B-4454-B52F-A0AF5E43902E}"/>
                </a:ext>
              </a:extLst>
            </p:cNvPr>
            <p:cNvSpPr txBox="1"/>
            <p:nvPr/>
          </p:nvSpPr>
          <p:spPr>
            <a:xfrm>
              <a:off x="620750" y="1447229"/>
              <a:ext cx="3894100" cy="523220"/>
            </a:xfrm>
            <a:prstGeom prst="rect">
              <a:avLst/>
            </a:prstGeom>
            <a:noFill/>
          </p:spPr>
          <p:txBody>
            <a:bodyPr wrap="square" rtlCol="0">
              <a:spAutoFit/>
            </a:bodyPr>
            <a:lstStyle/>
            <a:p>
              <a:pPr algn="just"/>
              <a:r>
                <a:rPr lang="en-US" sz="1400" dirty="0"/>
                <a:t>Identifying new fraud tags by creating a rule-based approach by analyzing historical transactions</a:t>
              </a:r>
            </a:p>
          </p:txBody>
        </p:sp>
      </p:grpSp>
      <p:grpSp>
        <p:nvGrpSpPr>
          <p:cNvPr id="34" name="Group 33">
            <a:extLst>
              <a:ext uri="{FF2B5EF4-FFF2-40B4-BE49-F238E27FC236}">
                <a16:creationId xmlns:a16="http://schemas.microsoft.com/office/drawing/2014/main" id="{B46E3EC9-CB06-4FFC-9FD3-7DB8E0768397}"/>
              </a:ext>
            </a:extLst>
          </p:cNvPr>
          <p:cNvGrpSpPr/>
          <p:nvPr/>
        </p:nvGrpSpPr>
        <p:grpSpPr>
          <a:xfrm>
            <a:off x="1597078" y="2790202"/>
            <a:ext cx="4160800" cy="1386631"/>
            <a:chOff x="487400" y="2436289"/>
            <a:chExt cx="4160800" cy="1386631"/>
          </a:xfrm>
        </p:grpSpPr>
        <p:sp>
          <p:nvSpPr>
            <p:cNvPr id="35" name="Rectangle: Rounded Corners 68">
              <a:extLst>
                <a:ext uri="{FF2B5EF4-FFF2-40B4-BE49-F238E27FC236}">
                  <a16:creationId xmlns:a16="http://schemas.microsoft.com/office/drawing/2014/main" id="{A4A35E5F-95AB-48EB-A9D8-2B34E1A70C66}"/>
                </a:ext>
              </a:extLst>
            </p:cNvPr>
            <p:cNvSpPr/>
            <p:nvPr/>
          </p:nvSpPr>
          <p:spPr>
            <a:xfrm>
              <a:off x="1097420" y="2436289"/>
              <a:ext cx="2684390" cy="408348"/>
            </a:xfrm>
            <a:prstGeom prst="roundRect">
              <a:avLst>
                <a:gd name="adj" fmla="val 50000"/>
              </a:avLst>
            </a:prstGeom>
            <a:solidFill>
              <a:schemeClr val="accent1"/>
            </a:solidFill>
            <a:ln w="6350">
              <a:solidFill>
                <a:schemeClr val="accent1"/>
              </a:solidFill>
            </a:ln>
          </p:spPr>
          <p:txBody>
            <a:bodyPr wrap="square" anchor="ctr">
              <a:noAutofit/>
            </a:bodyPr>
            <a:lstStyle/>
            <a:p>
              <a:pPr lvl="0" algn="ctr">
                <a:lnSpc>
                  <a:spcPct val="90000"/>
                </a:lnSpc>
                <a:spcBef>
                  <a:spcPct val="0"/>
                </a:spcBef>
                <a:defRPr/>
              </a:pPr>
              <a:r>
                <a:rPr lang="en-US" sz="1200" dirty="0">
                  <a:solidFill>
                    <a:prstClr val="white"/>
                  </a:solidFill>
                  <a:latin typeface="Arial" panose="020B0604020202020204" pitchFamily="34" charset="0"/>
                  <a:cs typeface="Arial" panose="020B0604020202020204" pitchFamily="34" charset="0"/>
                </a:rPr>
                <a:t>Unauthorized Chargeback</a:t>
              </a:r>
            </a:p>
          </p:txBody>
        </p:sp>
        <p:sp>
          <p:nvSpPr>
            <p:cNvPr id="36" name="TextBox 35">
              <a:extLst>
                <a:ext uri="{FF2B5EF4-FFF2-40B4-BE49-F238E27FC236}">
                  <a16:creationId xmlns:a16="http://schemas.microsoft.com/office/drawing/2014/main" id="{900D863B-2910-4C9A-A501-56CC4F3FA3D1}"/>
                </a:ext>
              </a:extLst>
            </p:cNvPr>
            <p:cNvSpPr txBox="1"/>
            <p:nvPr/>
          </p:nvSpPr>
          <p:spPr>
            <a:xfrm>
              <a:off x="487400" y="2868813"/>
              <a:ext cx="4160800" cy="954107"/>
            </a:xfrm>
            <a:prstGeom prst="rect">
              <a:avLst/>
            </a:prstGeom>
            <a:noFill/>
          </p:spPr>
          <p:txBody>
            <a:bodyPr wrap="square" rtlCol="0">
              <a:spAutoFit/>
            </a:bodyPr>
            <a:lstStyle/>
            <a:p>
              <a:r>
                <a:rPr lang="en-US" sz="1400" dirty="0"/>
                <a:t>Deep-dive analysis to identify reasons for chargebacks. Detect anomalies across </a:t>
              </a:r>
              <a:r>
                <a:rPr lang="en-US" sz="1400" dirty="0">
                  <a:cs typeface="Arial" panose="020B0604020202020204" pitchFamily="34" charset="0"/>
                </a:rPr>
                <a:t>buyer information, seller information, billing data, delivery data</a:t>
              </a:r>
            </a:p>
            <a:p>
              <a:pPr algn="just"/>
              <a:endParaRPr lang="en-US" sz="1400" dirty="0"/>
            </a:p>
          </p:txBody>
        </p:sp>
      </p:grpSp>
      <p:grpSp>
        <p:nvGrpSpPr>
          <p:cNvPr id="37" name="Group 36">
            <a:extLst>
              <a:ext uri="{FF2B5EF4-FFF2-40B4-BE49-F238E27FC236}">
                <a16:creationId xmlns:a16="http://schemas.microsoft.com/office/drawing/2014/main" id="{E99C7E98-7D2F-4E9A-B304-ED923FF43B47}"/>
              </a:ext>
            </a:extLst>
          </p:cNvPr>
          <p:cNvGrpSpPr/>
          <p:nvPr/>
        </p:nvGrpSpPr>
        <p:grpSpPr>
          <a:xfrm>
            <a:off x="1730428" y="4474727"/>
            <a:ext cx="3894100" cy="1241165"/>
            <a:chOff x="599655" y="3935578"/>
            <a:chExt cx="3894100" cy="1241165"/>
          </a:xfrm>
        </p:grpSpPr>
        <p:sp>
          <p:nvSpPr>
            <p:cNvPr id="38" name="Rectangle: Rounded Corners 68">
              <a:extLst>
                <a:ext uri="{FF2B5EF4-FFF2-40B4-BE49-F238E27FC236}">
                  <a16:creationId xmlns:a16="http://schemas.microsoft.com/office/drawing/2014/main" id="{8DD0E8C0-3CCC-4C5E-A298-F3BA5A03FFF7}"/>
                </a:ext>
              </a:extLst>
            </p:cNvPr>
            <p:cNvSpPr/>
            <p:nvPr/>
          </p:nvSpPr>
          <p:spPr>
            <a:xfrm>
              <a:off x="1076325" y="3935578"/>
              <a:ext cx="2684390" cy="408348"/>
            </a:xfrm>
            <a:prstGeom prst="roundRect">
              <a:avLst>
                <a:gd name="adj" fmla="val 50000"/>
              </a:avLst>
            </a:prstGeom>
            <a:solidFill>
              <a:schemeClr val="accent1"/>
            </a:solidFill>
            <a:ln w="6350">
              <a:solidFill>
                <a:schemeClr val="accent1"/>
              </a:solidFill>
            </a:ln>
          </p:spPr>
          <p:txBody>
            <a:bodyPr wrap="square" anchor="ctr">
              <a:noAutofit/>
            </a:bodyPr>
            <a:lstStyle/>
            <a:p>
              <a:pPr lvl="0" algn="ctr">
                <a:lnSpc>
                  <a:spcPct val="90000"/>
                </a:lnSpc>
                <a:spcBef>
                  <a:spcPct val="0"/>
                </a:spcBef>
                <a:defRPr/>
              </a:pPr>
              <a:r>
                <a:rPr lang="en-US" sz="1200" dirty="0">
                  <a:solidFill>
                    <a:prstClr val="white"/>
                  </a:solidFill>
                  <a:latin typeface="Arial" panose="020B0604020202020204" pitchFamily="34" charset="0"/>
                  <a:cs typeface="Arial" panose="020B0604020202020204" pitchFamily="34" charset="0"/>
                </a:rPr>
                <a:t>Account Take Over (ATO)</a:t>
              </a:r>
            </a:p>
          </p:txBody>
        </p:sp>
        <p:sp>
          <p:nvSpPr>
            <p:cNvPr id="39" name="TextBox 38">
              <a:extLst>
                <a:ext uri="{FF2B5EF4-FFF2-40B4-BE49-F238E27FC236}">
                  <a16:creationId xmlns:a16="http://schemas.microsoft.com/office/drawing/2014/main" id="{BF18826F-F871-440C-9BFA-4001897C0478}"/>
                </a:ext>
              </a:extLst>
            </p:cNvPr>
            <p:cNvSpPr txBox="1"/>
            <p:nvPr/>
          </p:nvSpPr>
          <p:spPr>
            <a:xfrm>
              <a:off x="599655" y="4438079"/>
              <a:ext cx="3894100" cy="738664"/>
            </a:xfrm>
            <a:prstGeom prst="rect">
              <a:avLst/>
            </a:prstGeom>
            <a:noFill/>
          </p:spPr>
          <p:txBody>
            <a:bodyPr wrap="square" rtlCol="0">
              <a:spAutoFit/>
            </a:bodyPr>
            <a:lstStyle/>
            <a:p>
              <a:pPr algn="just"/>
              <a:r>
                <a:rPr lang="en-US" sz="1400" dirty="0"/>
                <a:t>Detect ATO fraud by developing rules thorough monitoring account changes, address verification, buyer transaction information</a:t>
              </a:r>
            </a:p>
          </p:txBody>
        </p:sp>
      </p:grpSp>
      <p:grpSp>
        <p:nvGrpSpPr>
          <p:cNvPr id="40" name="Group 39">
            <a:extLst>
              <a:ext uri="{FF2B5EF4-FFF2-40B4-BE49-F238E27FC236}">
                <a16:creationId xmlns:a16="http://schemas.microsoft.com/office/drawing/2014/main" id="{F7C84E27-A584-4810-9B66-9E2517F42D5D}"/>
              </a:ext>
            </a:extLst>
          </p:cNvPr>
          <p:cNvGrpSpPr/>
          <p:nvPr/>
        </p:nvGrpSpPr>
        <p:grpSpPr>
          <a:xfrm>
            <a:off x="6537937" y="1466587"/>
            <a:ext cx="3894100" cy="1241165"/>
            <a:chOff x="599655" y="3935578"/>
            <a:chExt cx="3894100" cy="1241165"/>
          </a:xfrm>
        </p:grpSpPr>
        <p:sp>
          <p:nvSpPr>
            <p:cNvPr id="41" name="Rectangle: Rounded Corners 68">
              <a:extLst>
                <a:ext uri="{FF2B5EF4-FFF2-40B4-BE49-F238E27FC236}">
                  <a16:creationId xmlns:a16="http://schemas.microsoft.com/office/drawing/2014/main" id="{B662DCD3-10AC-432F-A218-9FEDC76D7F92}"/>
                </a:ext>
              </a:extLst>
            </p:cNvPr>
            <p:cNvSpPr/>
            <p:nvPr/>
          </p:nvSpPr>
          <p:spPr>
            <a:xfrm>
              <a:off x="1076325" y="3935578"/>
              <a:ext cx="2684390" cy="408348"/>
            </a:xfrm>
            <a:prstGeom prst="roundRect">
              <a:avLst>
                <a:gd name="adj" fmla="val 50000"/>
              </a:avLst>
            </a:prstGeom>
            <a:solidFill>
              <a:schemeClr val="accent1"/>
            </a:solidFill>
            <a:ln w="6350">
              <a:solidFill>
                <a:schemeClr val="accent1"/>
              </a:solidFill>
            </a:ln>
          </p:spPr>
          <p:txBody>
            <a:bodyPr wrap="square" anchor="ctr">
              <a:noAutofit/>
            </a:bodyPr>
            <a:lstStyle/>
            <a:p>
              <a:pPr lvl="0" algn="ctr">
                <a:lnSpc>
                  <a:spcPct val="90000"/>
                </a:lnSpc>
                <a:spcBef>
                  <a:spcPct val="0"/>
                </a:spcBef>
                <a:defRPr/>
              </a:pPr>
              <a:r>
                <a:rPr lang="sv-SE" sz="1200" dirty="0">
                  <a:solidFill>
                    <a:prstClr val="white"/>
                  </a:solidFill>
                  <a:latin typeface="Arial" panose="020B0604020202020204" pitchFamily="34" charset="0"/>
                  <a:cs typeface="Arial" panose="020B0604020202020204" pitchFamily="34" charset="0"/>
                </a:rPr>
                <a:t>Mass Registrations - BOT</a:t>
              </a:r>
              <a:r>
                <a:rPr lang="sv-SE" sz="1200" dirty="0">
                  <a:solidFill>
                    <a:prstClr val="white"/>
                  </a:solidFill>
                  <a:latin typeface="Arial" panose="020B0604020202020204" pitchFamily="34" charset="0"/>
                  <a:cs typeface="Arial" panose="020B0604020202020204" pitchFamily="34" charset="0"/>
                  <a:hlinkClick r:id="rId2" action="ppaction://hlinksldjump"/>
                </a:rPr>
                <a:t>k</a:t>
              </a:r>
              <a:r>
                <a:rPr lang="sv-SE" sz="1200" dirty="0">
                  <a:solidFill>
                    <a:prstClr val="white"/>
                  </a:solidFill>
                  <a:latin typeface="Arial" panose="020B0604020202020204" pitchFamily="34" charset="0"/>
                  <a:cs typeface="Arial" panose="020B0604020202020204" pitchFamily="34" charset="0"/>
                </a:rPr>
                <a:t> Monitoring</a:t>
              </a:r>
            </a:p>
          </p:txBody>
        </p:sp>
        <p:sp>
          <p:nvSpPr>
            <p:cNvPr id="42" name="TextBox 41">
              <a:extLst>
                <a:ext uri="{FF2B5EF4-FFF2-40B4-BE49-F238E27FC236}">
                  <a16:creationId xmlns:a16="http://schemas.microsoft.com/office/drawing/2014/main" id="{CA2A6E49-14AC-471B-B262-DDCE967B9F1D}"/>
                </a:ext>
              </a:extLst>
            </p:cNvPr>
            <p:cNvSpPr txBox="1"/>
            <p:nvPr/>
          </p:nvSpPr>
          <p:spPr>
            <a:xfrm>
              <a:off x="599655" y="4438079"/>
              <a:ext cx="3894100" cy="738664"/>
            </a:xfrm>
            <a:prstGeom prst="rect">
              <a:avLst/>
            </a:prstGeom>
            <a:noFill/>
          </p:spPr>
          <p:txBody>
            <a:bodyPr wrap="square" rtlCol="0">
              <a:spAutoFit/>
            </a:bodyPr>
            <a:lstStyle/>
            <a:p>
              <a:pPr algn="just"/>
              <a:r>
                <a:rPr lang="en-US" sz="1400" dirty="0"/>
                <a:t>Monitor account info change metrics to identify BOT attacks and prevent successful transactions from mass registrations </a:t>
              </a:r>
            </a:p>
          </p:txBody>
        </p:sp>
      </p:grpSp>
      <p:grpSp>
        <p:nvGrpSpPr>
          <p:cNvPr id="43" name="Group 42">
            <a:extLst>
              <a:ext uri="{FF2B5EF4-FFF2-40B4-BE49-F238E27FC236}">
                <a16:creationId xmlns:a16="http://schemas.microsoft.com/office/drawing/2014/main" id="{4E83BE70-2DA0-44DF-86CA-908D4EAF0EA1}"/>
              </a:ext>
            </a:extLst>
          </p:cNvPr>
          <p:cNvGrpSpPr/>
          <p:nvPr/>
        </p:nvGrpSpPr>
        <p:grpSpPr>
          <a:xfrm>
            <a:off x="6537937" y="3131583"/>
            <a:ext cx="3894100" cy="1025721"/>
            <a:chOff x="620750" y="944728"/>
            <a:chExt cx="3894100" cy="1025721"/>
          </a:xfrm>
        </p:grpSpPr>
        <p:sp>
          <p:nvSpPr>
            <p:cNvPr id="44" name="Rectangle: Rounded Corners 68">
              <a:extLst>
                <a:ext uri="{FF2B5EF4-FFF2-40B4-BE49-F238E27FC236}">
                  <a16:creationId xmlns:a16="http://schemas.microsoft.com/office/drawing/2014/main" id="{8D39438C-6ED4-4D0D-9169-7259BDBF3AEC}"/>
                </a:ext>
              </a:extLst>
            </p:cNvPr>
            <p:cNvSpPr/>
            <p:nvPr/>
          </p:nvSpPr>
          <p:spPr>
            <a:xfrm>
              <a:off x="1097420" y="944728"/>
              <a:ext cx="2684390" cy="408348"/>
            </a:xfrm>
            <a:prstGeom prst="roundRect">
              <a:avLst>
                <a:gd name="adj" fmla="val 50000"/>
              </a:avLst>
            </a:prstGeom>
            <a:solidFill>
              <a:schemeClr val="accent1"/>
            </a:solidFill>
            <a:ln w="6350">
              <a:solidFill>
                <a:schemeClr val="accent1"/>
              </a:solidFill>
            </a:ln>
          </p:spPr>
          <p:txBody>
            <a:bodyPr wrap="square" anchor="ctr">
              <a:noAutofit/>
            </a:bodyPr>
            <a:lstStyle/>
            <a:p>
              <a:pPr lvl="0" algn="ctr">
                <a:lnSpc>
                  <a:spcPct val="90000"/>
                </a:lnSpc>
                <a:spcBef>
                  <a:spcPct val="0"/>
                </a:spcBef>
                <a:defRPr/>
              </a:pPr>
              <a:r>
                <a:rPr lang="en-US" sz="1200" dirty="0">
                  <a:solidFill>
                    <a:prstClr val="white"/>
                  </a:solidFill>
                  <a:latin typeface="Arial" panose="020B0604020202020204" pitchFamily="34" charset="0"/>
                  <a:cs typeface="Arial" panose="020B0604020202020204" pitchFamily="34" charset="0"/>
                </a:rPr>
                <a:t>Stolen Financial Detection and Analysis</a:t>
              </a:r>
            </a:p>
          </p:txBody>
        </p:sp>
        <p:sp>
          <p:nvSpPr>
            <p:cNvPr id="45" name="TextBox 44">
              <a:extLst>
                <a:ext uri="{FF2B5EF4-FFF2-40B4-BE49-F238E27FC236}">
                  <a16:creationId xmlns:a16="http://schemas.microsoft.com/office/drawing/2014/main" id="{4C5FDF5C-8BF2-4250-98C8-86A1E8B7CE71}"/>
                </a:ext>
              </a:extLst>
            </p:cNvPr>
            <p:cNvSpPr txBox="1"/>
            <p:nvPr/>
          </p:nvSpPr>
          <p:spPr>
            <a:xfrm>
              <a:off x="620750" y="1447229"/>
              <a:ext cx="3894100" cy="523220"/>
            </a:xfrm>
            <a:prstGeom prst="rect">
              <a:avLst/>
            </a:prstGeom>
            <a:noFill/>
          </p:spPr>
          <p:txBody>
            <a:bodyPr wrap="square" rtlCol="0">
              <a:spAutoFit/>
            </a:bodyPr>
            <a:lstStyle/>
            <a:p>
              <a:pPr algn="just"/>
              <a:r>
                <a:rPr lang="en-US" sz="1400" dirty="0"/>
                <a:t>Prevent Stolen Financial fraud by analyzing historical card usage and product purchase data </a:t>
              </a:r>
            </a:p>
          </p:txBody>
        </p:sp>
      </p:grpSp>
      <p:grpSp>
        <p:nvGrpSpPr>
          <p:cNvPr id="49" name="Group 48">
            <a:extLst>
              <a:ext uri="{FF2B5EF4-FFF2-40B4-BE49-F238E27FC236}">
                <a16:creationId xmlns:a16="http://schemas.microsoft.com/office/drawing/2014/main" id="{C4B605F9-2778-4107-97E9-2E32F123EC3A}"/>
              </a:ext>
            </a:extLst>
          </p:cNvPr>
          <p:cNvGrpSpPr/>
          <p:nvPr/>
        </p:nvGrpSpPr>
        <p:grpSpPr>
          <a:xfrm>
            <a:off x="6409752" y="4469704"/>
            <a:ext cx="3894100" cy="1241165"/>
            <a:chOff x="620750" y="2436289"/>
            <a:chExt cx="3894100" cy="1241165"/>
          </a:xfrm>
        </p:grpSpPr>
        <p:sp>
          <p:nvSpPr>
            <p:cNvPr id="50" name="Rectangle: Rounded Corners 68">
              <a:extLst>
                <a:ext uri="{FF2B5EF4-FFF2-40B4-BE49-F238E27FC236}">
                  <a16:creationId xmlns:a16="http://schemas.microsoft.com/office/drawing/2014/main" id="{353095D0-04D7-4272-877E-569DCA8498C6}"/>
                </a:ext>
              </a:extLst>
            </p:cNvPr>
            <p:cNvSpPr/>
            <p:nvPr/>
          </p:nvSpPr>
          <p:spPr>
            <a:xfrm>
              <a:off x="1097420" y="2436289"/>
              <a:ext cx="2684390" cy="408348"/>
            </a:xfrm>
            <a:prstGeom prst="roundRect">
              <a:avLst>
                <a:gd name="adj" fmla="val 50000"/>
              </a:avLst>
            </a:prstGeom>
            <a:solidFill>
              <a:schemeClr val="accent1"/>
            </a:solidFill>
            <a:ln w="6350">
              <a:solidFill>
                <a:schemeClr val="accent1"/>
              </a:solidFill>
            </a:ln>
          </p:spPr>
          <p:txBody>
            <a:bodyPr wrap="square" anchor="ctr">
              <a:noAutofit/>
            </a:bodyPr>
            <a:lstStyle/>
            <a:p>
              <a:pPr lvl="0" algn="ctr">
                <a:lnSpc>
                  <a:spcPct val="90000"/>
                </a:lnSpc>
                <a:spcBef>
                  <a:spcPct val="0"/>
                </a:spcBef>
                <a:defRPr/>
              </a:pPr>
              <a:r>
                <a:rPr lang="en-US" sz="1200" dirty="0">
                  <a:solidFill>
                    <a:prstClr val="white"/>
                  </a:solidFill>
                  <a:latin typeface="Arial" panose="020B0604020202020204" pitchFamily="34" charset="0"/>
                  <a:cs typeface="Arial" panose="020B0604020202020204" pitchFamily="34" charset="0"/>
                </a:rPr>
                <a:t>Identify False Positive Rates of Existing Fraud Rule Engines</a:t>
              </a:r>
            </a:p>
          </p:txBody>
        </p:sp>
        <p:sp>
          <p:nvSpPr>
            <p:cNvPr id="51" name="TextBox 50">
              <a:extLst>
                <a:ext uri="{FF2B5EF4-FFF2-40B4-BE49-F238E27FC236}">
                  <a16:creationId xmlns:a16="http://schemas.microsoft.com/office/drawing/2014/main" id="{F42A8E0F-0250-4D9F-8FD7-37F787D0A86D}"/>
                </a:ext>
              </a:extLst>
            </p:cNvPr>
            <p:cNvSpPr txBox="1"/>
            <p:nvPr/>
          </p:nvSpPr>
          <p:spPr>
            <a:xfrm>
              <a:off x="620750" y="2938790"/>
              <a:ext cx="3894100" cy="738664"/>
            </a:xfrm>
            <a:prstGeom prst="rect">
              <a:avLst/>
            </a:prstGeom>
            <a:noFill/>
          </p:spPr>
          <p:txBody>
            <a:bodyPr wrap="square" rtlCol="0">
              <a:spAutoFit/>
            </a:bodyPr>
            <a:lstStyle/>
            <a:p>
              <a:pPr algn="just"/>
              <a:r>
                <a:rPr lang="en-US" sz="1400" dirty="0"/>
                <a:t>Improve customer experience by detecting and reducing false transaction declines by fraud engines</a:t>
              </a:r>
            </a:p>
          </p:txBody>
        </p:sp>
      </p:grpSp>
      <p:pic>
        <p:nvPicPr>
          <p:cNvPr id="22" name="Picture 2" descr="Image result for home icon">
            <a:hlinkClick r:id="rId3" action="ppaction://hlinksldjump"/>
            <a:extLst>
              <a:ext uri="{FF2B5EF4-FFF2-40B4-BE49-F238E27FC236}">
                <a16:creationId xmlns:a16="http://schemas.microsoft.com/office/drawing/2014/main" id="{15B75096-34D8-4D90-B0B3-2332A5EC66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98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Trusted Analytics Partner to the World’s Most Recognized Brands</a:t>
            </a:r>
          </a:p>
        </p:txBody>
      </p:sp>
      <p:grpSp>
        <p:nvGrpSpPr>
          <p:cNvPr id="14" name="Group 13">
            <a:extLst>
              <a:ext uri="{FF2B5EF4-FFF2-40B4-BE49-F238E27FC236}">
                <a16:creationId xmlns:a16="http://schemas.microsoft.com/office/drawing/2014/main" id="{B816B5C9-499A-4EFC-B6E3-633575036AD5}"/>
              </a:ext>
            </a:extLst>
          </p:cNvPr>
          <p:cNvGrpSpPr/>
          <p:nvPr/>
        </p:nvGrpSpPr>
        <p:grpSpPr>
          <a:xfrm>
            <a:off x="7343522" y="777261"/>
            <a:ext cx="1176664" cy="1176664"/>
            <a:chOff x="1036595" y="777261"/>
            <a:chExt cx="1176664" cy="1176664"/>
          </a:xfrm>
        </p:grpSpPr>
        <p:sp>
          <p:nvSpPr>
            <p:cNvPr id="6" name="Oval 5">
              <a:extLst>
                <a:ext uri="{FF2B5EF4-FFF2-40B4-BE49-F238E27FC236}">
                  <a16:creationId xmlns:a16="http://schemas.microsoft.com/office/drawing/2014/main" id="{6FC2602E-737E-4AED-BEBC-A9256BD13025}"/>
                </a:ext>
              </a:extLst>
            </p:cNvPr>
            <p:cNvSpPr/>
            <p:nvPr/>
          </p:nvSpPr>
          <p:spPr>
            <a:xfrm>
              <a:off x="1036595" y="777261"/>
              <a:ext cx="1176664" cy="1176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6C37A505-F149-43E0-AC15-81D9F995570F}"/>
                </a:ext>
              </a:extLst>
            </p:cNvPr>
            <p:cNvGrpSpPr/>
            <p:nvPr/>
          </p:nvGrpSpPr>
          <p:grpSpPr>
            <a:xfrm>
              <a:off x="1274395" y="1140510"/>
              <a:ext cx="701064" cy="450166"/>
              <a:chOff x="3550631" y="5721220"/>
              <a:chExt cx="772648" cy="496132"/>
            </a:xfrm>
            <a:solidFill>
              <a:schemeClr val="bg1"/>
            </a:solidFill>
          </p:grpSpPr>
          <p:sp>
            <p:nvSpPr>
              <p:cNvPr id="116" name="Freeform 29">
                <a:extLst>
                  <a:ext uri="{FF2B5EF4-FFF2-40B4-BE49-F238E27FC236}">
                    <a16:creationId xmlns:a16="http://schemas.microsoft.com/office/drawing/2014/main" id="{32EB06E7-13F0-4A7F-9BCE-A3441432E450}"/>
                  </a:ext>
                </a:extLst>
              </p:cNvPr>
              <p:cNvSpPr>
                <a:spLocks noEditPoints="1"/>
              </p:cNvSpPr>
              <p:nvPr/>
            </p:nvSpPr>
            <p:spPr bwMode="auto">
              <a:xfrm>
                <a:off x="3550631" y="5727268"/>
                <a:ext cx="676641" cy="490084"/>
              </a:xfrm>
              <a:custGeom>
                <a:avLst/>
                <a:gdLst>
                  <a:gd name="T0" fmla="*/ 1509 w 16452"/>
                  <a:gd name="T1" fmla="*/ 0 h 11916"/>
                  <a:gd name="T2" fmla="*/ 14870 w 16452"/>
                  <a:gd name="T3" fmla="*/ 0 h 11916"/>
                  <a:gd name="T4" fmla="*/ 14870 w 16452"/>
                  <a:gd name="T5" fmla="*/ 8422 h 11916"/>
                  <a:gd name="T6" fmla="*/ 14365 w 16452"/>
                  <a:gd name="T7" fmla="*/ 8422 h 11916"/>
                  <a:gd name="T8" fmla="*/ 16452 w 16452"/>
                  <a:gd name="T9" fmla="*/ 10959 h 11916"/>
                  <a:gd name="T10" fmla="*/ 16452 w 16452"/>
                  <a:gd name="T11" fmla="*/ 11916 h 11916"/>
                  <a:gd name="T12" fmla="*/ 0 w 16452"/>
                  <a:gd name="T13" fmla="*/ 11916 h 11916"/>
                  <a:gd name="T14" fmla="*/ 0 w 16452"/>
                  <a:gd name="T15" fmla="*/ 10959 h 11916"/>
                  <a:gd name="T16" fmla="*/ 2167 w 16452"/>
                  <a:gd name="T17" fmla="*/ 8422 h 11916"/>
                  <a:gd name="T18" fmla="*/ 1509 w 16452"/>
                  <a:gd name="T19" fmla="*/ 8422 h 11916"/>
                  <a:gd name="T20" fmla="*/ 1509 w 16452"/>
                  <a:gd name="T21" fmla="*/ 0 h 11916"/>
                  <a:gd name="T22" fmla="*/ 6705 w 16452"/>
                  <a:gd name="T23" fmla="*/ 2599 h 11916"/>
                  <a:gd name="T24" fmla="*/ 9510 w 16452"/>
                  <a:gd name="T25" fmla="*/ 4126 h 11916"/>
                  <a:gd name="T26" fmla="*/ 8614 w 16452"/>
                  <a:gd name="T27" fmla="*/ 4323 h 11916"/>
                  <a:gd name="T28" fmla="*/ 9927 w 16452"/>
                  <a:gd name="T29" fmla="*/ 5791 h 11916"/>
                  <a:gd name="T30" fmla="*/ 9520 w 16452"/>
                  <a:gd name="T31" fmla="*/ 6155 h 11916"/>
                  <a:gd name="T32" fmla="*/ 8206 w 16452"/>
                  <a:gd name="T33" fmla="*/ 4686 h 11916"/>
                  <a:gd name="T34" fmla="*/ 7910 w 16452"/>
                  <a:gd name="T35" fmla="*/ 5556 h 11916"/>
                  <a:gd name="T36" fmla="*/ 6705 w 16452"/>
                  <a:gd name="T37" fmla="*/ 2599 h 11916"/>
                  <a:gd name="T38" fmla="*/ 7001 w 16452"/>
                  <a:gd name="T39" fmla="*/ 9671 h 11916"/>
                  <a:gd name="T40" fmla="*/ 9451 w 16452"/>
                  <a:gd name="T41" fmla="*/ 9671 h 11916"/>
                  <a:gd name="T42" fmla="*/ 9947 w 16452"/>
                  <a:gd name="T43" fmla="*/ 10613 h 11916"/>
                  <a:gd name="T44" fmla="*/ 6505 w 16452"/>
                  <a:gd name="T45" fmla="*/ 10613 h 11916"/>
                  <a:gd name="T46" fmla="*/ 7001 w 16452"/>
                  <a:gd name="T47" fmla="*/ 9671 h 11916"/>
                  <a:gd name="T48" fmla="*/ 2501 w 16452"/>
                  <a:gd name="T49" fmla="*/ 626 h 11916"/>
                  <a:gd name="T50" fmla="*/ 13877 w 16452"/>
                  <a:gd name="T51" fmla="*/ 626 h 11916"/>
                  <a:gd name="T52" fmla="*/ 13877 w 16452"/>
                  <a:gd name="T53" fmla="*/ 7797 h 11916"/>
                  <a:gd name="T54" fmla="*/ 2501 w 16452"/>
                  <a:gd name="T55" fmla="*/ 7797 h 11916"/>
                  <a:gd name="T56" fmla="*/ 2501 w 16452"/>
                  <a:gd name="T57" fmla="*/ 626 h 1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452" h="11916">
                    <a:moveTo>
                      <a:pt x="1509" y="0"/>
                    </a:moveTo>
                    <a:lnTo>
                      <a:pt x="14870" y="0"/>
                    </a:lnTo>
                    <a:lnTo>
                      <a:pt x="14870" y="8422"/>
                    </a:lnTo>
                    <a:lnTo>
                      <a:pt x="14365" y="8422"/>
                    </a:lnTo>
                    <a:lnTo>
                      <a:pt x="16452" y="10959"/>
                    </a:lnTo>
                    <a:lnTo>
                      <a:pt x="16452" y="11916"/>
                    </a:lnTo>
                    <a:lnTo>
                      <a:pt x="0" y="11916"/>
                    </a:lnTo>
                    <a:lnTo>
                      <a:pt x="0" y="10959"/>
                    </a:lnTo>
                    <a:lnTo>
                      <a:pt x="2167" y="8422"/>
                    </a:lnTo>
                    <a:lnTo>
                      <a:pt x="1509" y="8422"/>
                    </a:lnTo>
                    <a:lnTo>
                      <a:pt x="1509" y="0"/>
                    </a:lnTo>
                    <a:close/>
                    <a:moveTo>
                      <a:pt x="6705" y="2599"/>
                    </a:moveTo>
                    <a:lnTo>
                      <a:pt x="9510" y="4126"/>
                    </a:lnTo>
                    <a:lnTo>
                      <a:pt x="8614" y="4323"/>
                    </a:lnTo>
                    <a:lnTo>
                      <a:pt x="9927" y="5791"/>
                    </a:lnTo>
                    <a:lnTo>
                      <a:pt x="9520" y="6155"/>
                    </a:lnTo>
                    <a:lnTo>
                      <a:pt x="8206" y="4686"/>
                    </a:lnTo>
                    <a:lnTo>
                      <a:pt x="7910" y="5556"/>
                    </a:lnTo>
                    <a:lnTo>
                      <a:pt x="6705" y="2599"/>
                    </a:lnTo>
                    <a:close/>
                    <a:moveTo>
                      <a:pt x="7001" y="9671"/>
                    </a:moveTo>
                    <a:lnTo>
                      <a:pt x="9451" y="9671"/>
                    </a:lnTo>
                    <a:lnTo>
                      <a:pt x="9947" y="10613"/>
                    </a:lnTo>
                    <a:lnTo>
                      <a:pt x="6505" y="10613"/>
                    </a:lnTo>
                    <a:lnTo>
                      <a:pt x="7001" y="9671"/>
                    </a:lnTo>
                    <a:close/>
                    <a:moveTo>
                      <a:pt x="2501" y="626"/>
                    </a:moveTo>
                    <a:lnTo>
                      <a:pt x="13877" y="626"/>
                    </a:lnTo>
                    <a:lnTo>
                      <a:pt x="13877" y="7797"/>
                    </a:lnTo>
                    <a:lnTo>
                      <a:pt x="2501" y="7797"/>
                    </a:lnTo>
                    <a:lnTo>
                      <a:pt x="2501" y="62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7" name="Group 24">
                <a:extLst>
                  <a:ext uri="{FF2B5EF4-FFF2-40B4-BE49-F238E27FC236}">
                    <a16:creationId xmlns:a16="http://schemas.microsoft.com/office/drawing/2014/main" id="{4504D790-BF41-4C43-A6A3-2ACCE1BF0373}"/>
                  </a:ext>
                </a:extLst>
              </p:cNvPr>
              <p:cNvGrpSpPr/>
              <p:nvPr/>
            </p:nvGrpSpPr>
            <p:grpSpPr>
              <a:xfrm rot="3530191">
                <a:off x="4147021" y="5777633"/>
                <a:ext cx="232671" cy="119845"/>
                <a:chOff x="3307053" y="4949702"/>
                <a:chExt cx="493341" cy="254112"/>
              </a:xfrm>
              <a:grpFill/>
            </p:grpSpPr>
            <p:sp>
              <p:nvSpPr>
                <p:cNvPr id="118" name="Freeform 6">
                  <a:extLst>
                    <a:ext uri="{FF2B5EF4-FFF2-40B4-BE49-F238E27FC236}">
                      <a16:creationId xmlns:a16="http://schemas.microsoft.com/office/drawing/2014/main" id="{CBE8C554-4189-4338-BFFE-5F2D262D7755}"/>
                    </a:ext>
                  </a:extLst>
                </p:cNvPr>
                <p:cNvSpPr>
                  <a:spLocks/>
                </p:cNvSpPr>
                <p:nvPr/>
              </p:nvSpPr>
              <p:spPr bwMode="auto">
                <a:xfrm>
                  <a:off x="3307053" y="4949702"/>
                  <a:ext cx="493341" cy="165973"/>
                </a:xfrm>
                <a:custGeom>
                  <a:avLst/>
                  <a:gdLst/>
                  <a:ahLst/>
                  <a:cxnLst>
                    <a:cxn ang="0">
                      <a:pos x="8961" y="3265"/>
                    </a:cxn>
                    <a:cxn ang="0">
                      <a:pos x="8516" y="2871"/>
                    </a:cxn>
                    <a:cxn ang="0">
                      <a:pos x="8049" y="2526"/>
                    </a:cxn>
                    <a:cxn ang="0">
                      <a:pos x="7561" y="2233"/>
                    </a:cxn>
                    <a:cxn ang="0">
                      <a:pos x="7058" y="1992"/>
                    </a:cxn>
                    <a:cxn ang="0">
                      <a:pos x="6540" y="1802"/>
                    </a:cxn>
                    <a:cxn ang="0">
                      <a:pos x="6011" y="1663"/>
                    </a:cxn>
                    <a:cxn ang="0">
                      <a:pos x="5474" y="1576"/>
                    </a:cxn>
                    <a:cxn ang="0">
                      <a:pos x="4933" y="1541"/>
                    </a:cxn>
                    <a:cxn ang="0">
                      <a:pos x="4390" y="1559"/>
                    </a:cxn>
                    <a:cxn ang="0">
                      <a:pos x="3847" y="1629"/>
                    </a:cxn>
                    <a:cxn ang="0">
                      <a:pos x="3309" y="1751"/>
                    </a:cxn>
                    <a:cxn ang="0">
                      <a:pos x="2779" y="1927"/>
                    </a:cxn>
                    <a:cxn ang="0">
                      <a:pos x="2258" y="2155"/>
                    </a:cxn>
                    <a:cxn ang="0">
                      <a:pos x="1750" y="2436"/>
                    </a:cxn>
                    <a:cxn ang="0">
                      <a:pos x="1260" y="2770"/>
                    </a:cxn>
                    <a:cxn ang="0">
                      <a:pos x="946" y="2874"/>
                    </a:cxn>
                    <a:cxn ang="0">
                      <a:pos x="809" y="2718"/>
                    </a:cxn>
                    <a:cxn ang="0">
                      <a:pos x="685" y="2576"/>
                    </a:cxn>
                    <a:cxn ang="0">
                      <a:pos x="567" y="2442"/>
                    </a:cxn>
                    <a:cxn ang="0">
                      <a:pos x="453" y="2311"/>
                    </a:cxn>
                    <a:cxn ang="0">
                      <a:pos x="335" y="2178"/>
                    </a:cxn>
                    <a:cxn ang="0">
                      <a:pos x="211" y="2036"/>
                    </a:cxn>
                    <a:cxn ang="0">
                      <a:pos x="74" y="1881"/>
                    </a:cxn>
                    <a:cxn ang="0">
                      <a:pos x="293" y="1558"/>
                    </a:cxn>
                    <a:cxn ang="0">
                      <a:pos x="903" y="1133"/>
                    </a:cxn>
                    <a:cxn ang="0">
                      <a:pos x="1539" y="775"/>
                    </a:cxn>
                    <a:cxn ang="0">
                      <a:pos x="2197" y="486"/>
                    </a:cxn>
                    <a:cxn ang="0">
                      <a:pos x="2873" y="264"/>
                    </a:cxn>
                    <a:cxn ang="0">
                      <a:pos x="3560" y="110"/>
                    </a:cxn>
                    <a:cxn ang="0">
                      <a:pos x="4256" y="22"/>
                    </a:cxn>
                    <a:cxn ang="0">
                      <a:pos x="4954" y="0"/>
                    </a:cxn>
                    <a:cxn ang="0">
                      <a:pos x="5650" y="45"/>
                    </a:cxn>
                    <a:cxn ang="0">
                      <a:pos x="6340" y="156"/>
                    </a:cxn>
                    <a:cxn ang="0">
                      <a:pos x="7018" y="332"/>
                    </a:cxn>
                    <a:cxn ang="0">
                      <a:pos x="7681" y="573"/>
                    </a:cxn>
                    <a:cxn ang="0">
                      <a:pos x="8322" y="880"/>
                    </a:cxn>
                    <a:cxn ang="0">
                      <a:pos x="8938" y="1251"/>
                    </a:cxn>
                    <a:cxn ang="0">
                      <a:pos x="9524" y="1686"/>
                    </a:cxn>
                    <a:cxn ang="0">
                      <a:pos x="10073" y="2185"/>
                    </a:cxn>
                    <a:cxn ang="0">
                      <a:pos x="10250" y="2533"/>
                    </a:cxn>
                    <a:cxn ang="0">
                      <a:pos x="10095" y="2670"/>
                    </a:cxn>
                    <a:cxn ang="0">
                      <a:pos x="9953" y="2795"/>
                    </a:cxn>
                    <a:cxn ang="0">
                      <a:pos x="9819" y="2912"/>
                    </a:cxn>
                    <a:cxn ang="0">
                      <a:pos x="9688" y="3028"/>
                    </a:cxn>
                    <a:cxn ang="0">
                      <a:pos x="9555" y="3146"/>
                    </a:cxn>
                    <a:cxn ang="0">
                      <a:pos x="9413" y="3270"/>
                    </a:cxn>
                    <a:cxn ang="0">
                      <a:pos x="9258" y="3406"/>
                    </a:cxn>
                  </a:cxnLst>
                  <a:rect l="0" t="0" r="r" b="b"/>
                  <a:pathLst>
                    <a:path w="10334" h="3481">
                      <a:moveTo>
                        <a:pt x="9173" y="3481"/>
                      </a:moveTo>
                      <a:lnTo>
                        <a:pt x="8961" y="3265"/>
                      </a:lnTo>
                      <a:lnTo>
                        <a:pt x="8741" y="3061"/>
                      </a:lnTo>
                      <a:lnTo>
                        <a:pt x="8516" y="2871"/>
                      </a:lnTo>
                      <a:lnTo>
                        <a:pt x="8286" y="2692"/>
                      </a:lnTo>
                      <a:lnTo>
                        <a:pt x="8049" y="2526"/>
                      </a:lnTo>
                      <a:lnTo>
                        <a:pt x="7808" y="2374"/>
                      </a:lnTo>
                      <a:lnTo>
                        <a:pt x="7561" y="2233"/>
                      </a:lnTo>
                      <a:lnTo>
                        <a:pt x="7312" y="2107"/>
                      </a:lnTo>
                      <a:lnTo>
                        <a:pt x="7058" y="1992"/>
                      </a:lnTo>
                      <a:lnTo>
                        <a:pt x="6800" y="1890"/>
                      </a:lnTo>
                      <a:lnTo>
                        <a:pt x="6540" y="1802"/>
                      </a:lnTo>
                      <a:lnTo>
                        <a:pt x="6276" y="1726"/>
                      </a:lnTo>
                      <a:lnTo>
                        <a:pt x="6011" y="1663"/>
                      </a:lnTo>
                      <a:lnTo>
                        <a:pt x="5743" y="1613"/>
                      </a:lnTo>
                      <a:lnTo>
                        <a:pt x="5474" y="1576"/>
                      </a:lnTo>
                      <a:lnTo>
                        <a:pt x="5204" y="1553"/>
                      </a:lnTo>
                      <a:lnTo>
                        <a:pt x="4933" y="1541"/>
                      </a:lnTo>
                      <a:lnTo>
                        <a:pt x="4661" y="1543"/>
                      </a:lnTo>
                      <a:lnTo>
                        <a:pt x="4390" y="1559"/>
                      </a:lnTo>
                      <a:lnTo>
                        <a:pt x="4118" y="1587"/>
                      </a:lnTo>
                      <a:lnTo>
                        <a:pt x="3847" y="1629"/>
                      </a:lnTo>
                      <a:lnTo>
                        <a:pt x="3578" y="1683"/>
                      </a:lnTo>
                      <a:lnTo>
                        <a:pt x="3309" y="1751"/>
                      </a:lnTo>
                      <a:lnTo>
                        <a:pt x="3042" y="1832"/>
                      </a:lnTo>
                      <a:lnTo>
                        <a:pt x="2779" y="1927"/>
                      </a:lnTo>
                      <a:lnTo>
                        <a:pt x="2516" y="2034"/>
                      </a:lnTo>
                      <a:lnTo>
                        <a:pt x="2258" y="2155"/>
                      </a:lnTo>
                      <a:lnTo>
                        <a:pt x="2002" y="2289"/>
                      </a:lnTo>
                      <a:lnTo>
                        <a:pt x="1750" y="2436"/>
                      </a:lnTo>
                      <a:lnTo>
                        <a:pt x="1503" y="2596"/>
                      </a:lnTo>
                      <a:lnTo>
                        <a:pt x="1260" y="2770"/>
                      </a:lnTo>
                      <a:lnTo>
                        <a:pt x="1021" y="2957"/>
                      </a:lnTo>
                      <a:lnTo>
                        <a:pt x="946" y="2874"/>
                      </a:lnTo>
                      <a:lnTo>
                        <a:pt x="877" y="2794"/>
                      </a:lnTo>
                      <a:lnTo>
                        <a:pt x="809" y="2718"/>
                      </a:lnTo>
                      <a:lnTo>
                        <a:pt x="746" y="2646"/>
                      </a:lnTo>
                      <a:lnTo>
                        <a:pt x="685" y="2576"/>
                      </a:lnTo>
                      <a:lnTo>
                        <a:pt x="625" y="2509"/>
                      </a:lnTo>
                      <a:lnTo>
                        <a:pt x="567" y="2442"/>
                      </a:lnTo>
                      <a:lnTo>
                        <a:pt x="510" y="2377"/>
                      </a:lnTo>
                      <a:lnTo>
                        <a:pt x="453" y="2311"/>
                      </a:lnTo>
                      <a:lnTo>
                        <a:pt x="395" y="2246"/>
                      </a:lnTo>
                      <a:lnTo>
                        <a:pt x="335" y="2178"/>
                      </a:lnTo>
                      <a:lnTo>
                        <a:pt x="274" y="2109"/>
                      </a:lnTo>
                      <a:lnTo>
                        <a:pt x="211" y="2036"/>
                      </a:lnTo>
                      <a:lnTo>
                        <a:pt x="144" y="1960"/>
                      </a:lnTo>
                      <a:lnTo>
                        <a:pt x="74" y="1881"/>
                      </a:lnTo>
                      <a:lnTo>
                        <a:pt x="0" y="1796"/>
                      </a:lnTo>
                      <a:lnTo>
                        <a:pt x="293" y="1558"/>
                      </a:lnTo>
                      <a:lnTo>
                        <a:pt x="595" y="1337"/>
                      </a:lnTo>
                      <a:lnTo>
                        <a:pt x="903" y="1133"/>
                      </a:lnTo>
                      <a:lnTo>
                        <a:pt x="1218" y="946"/>
                      </a:lnTo>
                      <a:lnTo>
                        <a:pt x="1539" y="775"/>
                      </a:lnTo>
                      <a:lnTo>
                        <a:pt x="1866" y="623"/>
                      </a:lnTo>
                      <a:lnTo>
                        <a:pt x="2197" y="486"/>
                      </a:lnTo>
                      <a:lnTo>
                        <a:pt x="2533" y="367"/>
                      </a:lnTo>
                      <a:lnTo>
                        <a:pt x="2873" y="264"/>
                      </a:lnTo>
                      <a:lnTo>
                        <a:pt x="3215" y="179"/>
                      </a:lnTo>
                      <a:lnTo>
                        <a:pt x="3560" y="110"/>
                      </a:lnTo>
                      <a:lnTo>
                        <a:pt x="3907" y="58"/>
                      </a:lnTo>
                      <a:lnTo>
                        <a:pt x="4256" y="22"/>
                      </a:lnTo>
                      <a:lnTo>
                        <a:pt x="4604" y="2"/>
                      </a:lnTo>
                      <a:lnTo>
                        <a:pt x="4954" y="0"/>
                      </a:lnTo>
                      <a:lnTo>
                        <a:pt x="5303" y="15"/>
                      </a:lnTo>
                      <a:lnTo>
                        <a:pt x="5650" y="45"/>
                      </a:lnTo>
                      <a:lnTo>
                        <a:pt x="5996" y="92"/>
                      </a:lnTo>
                      <a:lnTo>
                        <a:pt x="6340" y="156"/>
                      </a:lnTo>
                      <a:lnTo>
                        <a:pt x="6681" y="236"/>
                      </a:lnTo>
                      <a:lnTo>
                        <a:pt x="7018" y="332"/>
                      </a:lnTo>
                      <a:lnTo>
                        <a:pt x="7352" y="444"/>
                      </a:lnTo>
                      <a:lnTo>
                        <a:pt x="7681" y="573"/>
                      </a:lnTo>
                      <a:lnTo>
                        <a:pt x="8005" y="718"/>
                      </a:lnTo>
                      <a:lnTo>
                        <a:pt x="8322" y="880"/>
                      </a:lnTo>
                      <a:lnTo>
                        <a:pt x="8634" y="1057"/>
                      </a:lnTo>
                      <a:lnTo>
                        <a:pt x="8938" y="1251"/>
                      </a:lnTo>
                      <a:lnTo>
                        <a:pt x="9235" y="1460"/>
                      </a:lnTo>
                      <a:lnTo>
                        <a:pt x="9524" y="1686"/>
                      </a:lnTo>
                      <a:lnTo>
                        <a:pt x="9804" y="1928"/>
                      </a:lnTo>
                      <a:lnTo>
                        <a:pt x="10073" y="2185"/>
                      </a:lnTo>
                      <a:lnTo>
                        <a:pt x="10334" y="2459"/>
                      </a:lnTo>
                      <a:lnTo>
                        <a:pt x="10250" y="2533"/>
                      </a:lnTo>
                      <a:lnTo>
                        <a:pt x="10170" y="2604"/>
                      </a:lnTo>
                      <a:lnTo>
                        <a:pt x="10095" y="2670"/>
                      </a:lnTo>
                      <a:lnTo>
                        <a:pt x="10022" y="2733"/>
                      </a:lnTo>
                      <a:lnTo>
                        <a:pt x="9953" y="2795"/>
                      </a:lnTo>
                      <a:lnTo>
                        <a:pt x="9885" y="2854"/>
                      </a:lnTo>
                      <a:lnTo>
                        <a:pt x="9819" y="2912"/>
                      </a:lnTo>
                      <a:lnTo>
                        <a:pt x="9754" y="2970"/>
                      </a:lnTo>
                      <a:lnTo>
                        <a:pt x="9688" y="3028"/>
                      </a:lnTo>
                      <a:lnTo>
                        <a:pt x="9623" y="3086"/>
                      </a:lnTo>
                      <a:lnTo>
                        <a:pt x="9555" y="3146"/>
                      </a:lnTo>
                      <a:lnTo>
                        <a:pt x="9486" y="3206"/>
                      </a:lnTo>
                      <a:lnTo>
                        <a:pt x="9413" y="3270"/>
                      </a:lnTo>
                      <a:lnTo>
                        <a:pt x="9338" y="3337"/>
                      </a:lnTo>
                      <a:lnTo>
                        <a:pt x="9258" y="3406"/>
                      </a:lnTo>
                      <a:lnTo>
                        <a:pt x="9173" y="348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19" name="Freeform 7">
                  <a:extLst>
                    <a:ext uri="{FF2B5EF4-FFF2-40B4-BE49-F238E27FC236}">
                      <a16:creationId xmlns:a16="http://schemas.microsoft.com/office/drawing/2014/main" id="{F7247BD2-2A72-463A-91BE-59F78BBA6EAB}"/>
                    </a:ext>
                  </a:extLst>
                </p:cNvPr>
                <p:cNvSpPr>
                  <a:spLocks/>
                </p:cNvSpPr>
                <p:nvPr/>
              </p:nvSpPr>
              <p:spPr bwMode="auto">
                <a:xfrm>
                  <a:off x="3383744" y="5096217"/>
                  <a:ext cx="323934" cy="107597"/>
                </a:xfrm>
                <a:custGeom>
                  <a:avLst/>
                  <a:gdLst/>
                  <a:ahLst/>
                  <a:cxnLst>
                    <a:cxn ang="0">
                      <a:pos x="5879" y="2127"/>
                    </a:cxn>
                    <a:cxn ang="0">
                      <a:pos x="5589" y="1869"/>
                    </a:cxn>
                    <a:cxn ang="0">
                      <a:pos x="5283" y="1645"/>
                    </a:cxn>
                    <a:cxn ang="0">
                      <a:pos x="4965" y="1455"/>
                    </a:cxn>
                    <a:cxn ang="0">
                      <a:pos x="4635" y="1298"/>
                    </a:cxn>
                    <a:cxn ang="0">
                      <a:pos x="4295" y="1176"/>
                    </a:cxn>
                    <a:cxn ang="0">
                      <a:pos x="3948" y="1087"/>
                    </a:cxn>
                    <a:cxn ang="0">
                      <a:pos x="3596" y="1032"/>
                    </a:cxn>
                    <a:cxn ang="0">
                      <a:pos x="3240" y="1012"/>
                    </a:cxn>
                    <a:cxn ang="0">
                      <a:pos x="2884" y="1025"/>
                    </a:cxn>
                    <a:cxn ang="0">
                      <a:pos x="2527" y="1073"/>
                    </a:cxn>
                    <a:cxn ang="0">
                      <a:pos x="2174" y="1156"/>
                    </a:cxn>
                    <a:cxn ang="0">
                      <a:pos x="1825" y="1274"/>
                    </a:cxn>
                    <a:cxn ang="0">
                      <a:pos x="1481" y="1425"/>
                    </a:cxn>
                    <a:cxn ang="0">
                      <a:pos x="1147" y="1612"/>
                    </a:cxn>
                    <a:cxn ang="0">
                      <a:pos x="823" y="1834"/>
                    </a:cxn>
                    <a:cxn ang="0">
                      <a:pos x="617" y="1903"/>
                    </a:cxn>
                    <a:cxn ang="0">
                      <a:pos x="528" y="1801"/>
                    </a:cxn>
                    <a:cxn ang="0">
                      <a:pos x="447" y="1709"/>
                    </a:cxn>
                    <a:cxn ang="0">
                      <a:pos x="370" y="1621"/>
                    </a:cxn>
                    <a:cxn ang="0">
                      <a:pos x="295" y="1537"/>
                    </a:cxn>
                    <a:cxn ang="0">
                      <a:pos x="219" y="1450"/>
                    </a:cxn>
                    <a:cxn ang="0">
                      <a:pos x="137" y="1357"/>
                    </a:cxn>
                    <a:cxn ang="0">
                      <a:pos x="48" y="1255"/>
                    </a:cxn>
                    <a:cxn ang="0">
                      <a:pos x="193" y="1043"/>
                    </a:cxn>
                    <a:cxn ang="0">
                      <a:pos x="596" y="760"/>
                    </a:cxn>
                    <a:cxn ang="0">
                      <a:pos x="1014" y="523"/>
                    </a:cxn>
                    <a:cxn ang="0">
                      <a:pos x="1449" y="331"/>
                    </a:cxn>
                    <a:cxn ang="0">
                      <a:pos x="1893" y="183"/>
                    </a:cxn>
                    <a:cxn ang="0">
                      <a:pos x="2344" y="77"/>
                    </a:cxn>
                    <a:cxn ang="0">
                      <a:pos x="2802" y="17"/>
                    </a:cxn>
                    <a:cxn ang="0">
                      <a:pos x="3261" y="0"/>
                    </a:cxn>
                    <a:cxn ang="0">
                      <a:pos x="3717" y="26"/>
                    </a:cxn>
                    <a:cxn ang="0">
                      <a:pos x="4170" y="96"/>
                    </a:cxn>
                    <a:cxn ang="0">
                      <a:pos x="4615" y="208"/>
                    </a:cxn>
                    <a:cxn ang="0">
                      <a:pos x="5048" y="365"/>
                    </a:cxn>
                    <a:cxn ang="0">
                      <a:pos x="5468" y="563"/>
                    </a:cxn>
                    <a:cxn ang="0">
                      <a:pos x="5872" y="804"/>
                    </a:cxn>
                    <a:cxn ang="0">
                      <a:pos x="6254" y="1088"/>
                    </a:cxn>
                    <a:cxn ang="0">
                      <a:pos x="6613" y="1413"/>
                    </a:cxn>
                    <a:cxn ang="0">
                      <a:pos x="6728" y="1641"/>
                    </a:cxn>
                    <a:cxn ang="0">
                      <a:pos x="6625" y="1732"/>
                    </a:cxn>
                    <a:cxn ang="0">
                      <a:pos x="6532" y="1814"/>
                    </a:cxn>
                    <a:cxn ang="0">
                      <a:pos x="6443" y="1891"/>
                    </a:cxn>
                    <a:cxn ang="0">
                      <a:pos x="6357" y="1968"/>
                    </a:cxn>
                    <a:cxn ang="0">
                      <a:pos x="6269" y="2046"/>
                    </a:cxn>
                    <a:cxn ang="0">
                      <a:pos x="6175" y="2129"/>
                    </a:cxn>
                    <a:cxn ang="0">
                      <a:pos x="6073" y="2219"/>
                    </a:cxn>
                  </a:cxnLst>
                  <a:rect l="0" t="0" r="r" b="b"/>
                  <a:pathLst>
                    <a:path w="6784" h="2268">
                      <a:moveTo>
                        <a:pt x="6017" y="2268"/>
                      </a:moveTo>
                      <a:lnTo>
                        <a:pt x="5879" y="2127"/>
                      </a:lnTo>
                      <a:lnTo>
                        <a:pt x="5736" y="1994"/>
                      </a:lnTo>
                      <a:lnTo>
                        <a:pt x="5589" y="1869"/>
                      </a:lnTo>
                      <a:lnTo>
                        <a:pt x="5438" y="1753"/>
                      </a:lnTo>
                      <a:lnTo>
                        <a:pt x="5283" y="1645"/>
                      </a:lnTo>
                      <a:lnTo>
                        <a:pt x="5125" y="1546"/>
                      </a:lnTo>
                      <a:lnTo>
                        <a:pt x="4965" y="1455"/>
                      </a:lnTo>
                      <a:lnTo>
                        <a:pt x="4800" y="1373"/>
                      </a:lnTo>
                      <a:lnTo>
                        <a:pt x="4635" y="1298"/>
                      </a:lnTo>
                      <a:lnTo>
                        <a:pt x="4465" y="1233"/>
                      </a:lnTo>
                      <a:lnTo>
                        <a:pt x="4295" y="1176"/>
                      </a:lnTo>
                      <a:lnTo>
                        <a:pt x="4122" y="1128"/>
                      </a:lnTo>
                      <a:lnTo>
                        <a:pt x="3948" y="1087"/>
                      </a:lnTo>
                      <a:lnTo>
                        <a:pt x="3773" y="1055"/>
                      </a:lnTo>
                      <a:lnTo>
                        <a:pt x="3596" y="1032"/>
                      </a:lnTo>
                      <a:lnTo>
                        <a:pt x="3418" y="1018"/>
                      </a:lnTo>
                      <a:lnTo>
                        <a:pt x="3240" y="1012"/>
                      </a:lnTo>
                      <a:lnTo>
                        <a:pt x="3063" y="1014"/>
                      </a:lnTo>
                      <a:lnTo>
                        <a:pt x="2884" y="1025"/>
                      </a:lnTo>
                      <a:lnTo>
                        <a:pt x="2705" y="1045"/>
                      </a:lnTo>
                      <a:lnTo>
                        <a:pt x="2527" y="1073"/>
                      </a:lnTo>
                      <a:lnTo>
                        <a:pt x="2350" y="1110"/>
                      </a:lnTo>
                      <a:lnTo>
                        <a:pt x="2174" y="1156"/>
                      </a:lnTo>
                      <a:lnTo>
                        <a:pt x="1998" y="1210"/>
                      </a:lnTo>
                      <a:lnTo>
                        <a:pt x="1825" y="1274"/>
                      </a:lnTo>
                      <a:lnTo>
                        <a:pt x="1652" y="1345"/>
                      </a:lnTo>
                      <a:lnTo>
                        <a:pt x="1481" y="1425"/>
                      </a:lnTo>
                      <a:lnTo>
                        <a:pt x="1313" y="1514"/>
                      </a:lnTo>
                      <a:lnTo>
                        <a:pt x="1147" y="1612"/>
                      </a:lnTo>
                      <a:lnTo>
                        <a:pt x="984" y="1719"/>
                      </a:lnTo>
                      <a:lnTo>
                        <a:pt x="823" y="1834"/>
                      </a:lnTo>
                      <a:lnTo>
                        <a:pt x="666" y="1958"/>
                      </a:lnTo>
                      <a:lnTo>
                        <a:pt x="617" y="1903"/>
                      </a:lnTo>
                      <a:lnTo>
                        <a:pt x="572" y="1850"/>
                      </a:lnTo>
                      <a:lnTo>
                        <a:pt x="528" y="1801"/>
                      </a:lnTo>
                      <a:lnTo>
                        <a:pt x="486" y="1754"/>
                      </a:lnTo>
                      <a:lnTo>
                        <a:pt x="447" y="1709"/>
                      </a:lnTo>
                      <a:lnTo>
                        <a:pt x="408" y="1665"/>
                      </a:lnTo>
                      <a:lnTo>
                        <a:pt x="370" y="1621"/>
                      </a:lnTo>
                      <a:lnTo>
                        <a:pt x="333" y="1580"/>
                      </a:lnTo>
                      <a:lnTo>
                        <a:pt x="295" y="1537"/>
                      </a:lnTo>
                      <a:lnTo>
                        <a:pt x="258" y="1494"/>
                      </a:lnTo>
                      <a:lnTo>
                        <a:pt x="219" y="1450"/>
                      </a:lnTo>
                      <a:lnTo>
                        <a:pt x="179" y="1404"/>
                      </a:lnTo>
                      <a:lnTo>
                        <a:pt x="137" y="1357"/>
                      </a:lnTo>
                      <a:lnTo>
                        <a:pt x="94" y="1308"/>
                      </a:lnTo>
                      <a:lnTo>
                        <a:pt x="48" y="1255"/>
                      </a:lnTo>
                      <a:lnTo>
                        <a:pt x="0" y="1200"/>
                      </a:lnTo>
                      <a:lnTo>
                        <a:pt x="193" y="1043"/>
                      </a:lnTo>
                      <a:lnTo>
                        <a:pt x="392" y="895"/>
                      </a:lnTo>
                      <a:lnTo>
                        <a:pt x="596" y="760"/>
                      </a:lnTo>
                      <a:lnTo>
                        <a:pt x="803" y="637"/>
                      </a:lnTo>
                      <a:lnTo>
                        <a:pt x="1014" y="523"/>
                      </a:lnTo>
                      <a:lnTo>
                        <a:pt x="1230" y="422"/>
                      </a:lnTo>
                      <a:lnTo>
                        <a:pt x="1449" y="331"/>
                      </a:lnTo>
                      <a:lnTo>
                        <a:pt x="1669" y="251"/>
                      </a:lnTo>
                      <a:lnTo>
                        <a:pt x="1893" y="183"/>
                      </a:lnTo>
                      <a:lnTo>
                        <a:pt x="2118" y="125"/>
                      </a:lnTo>
                      <a:lnTo>
                        <a:pt x="2344" y="77"/>
                      </a:lnTo>
                      <a:lnTo>
                        <a:pt x="2573" y="42"/>
                      </a:lnTo>
                      <a:lnTo>
                        <a:pt x="2802" y="17"/>
                      </a:lnTo>
                      <a:lnTo>
                        <a:pt x="3031" y="3"/>
                      </a:lnTo>
                      <a:lnTo>
                        <a:pt x="3261" y="0"/>
                      </a:lnTo>
                      <a:lnTo>
                        <a:pt x="3490" y="8"/>
                      </a:lnTo>
                      <a:lnTo>
                        <a:pt x="3717" y="26"/>
                      </a:lnTo>
                      <a:lnTo>
                        <a:pt x="3944" y="56"/>
                      </a:lnTo>
                      <a:lnTo>
                        <a:pt x="4170" y="96"/>
                      </a:lnTo>
                      <a:lnTo>
                        <a:pt x="4394" y="147"/>
                      </a:lnTo>
                      <a:lnTo>
                        <a:pt x="4615" y="208"/>
                      </a:lnTo>
                      <a:lnTo>
                        <a:pt x="4833" y="281"/>
                      </a:lnTo>
                      <a:lnTo>
                        <a:pt x="5048" y="365"/>
                      </a:lnTo>
                      <a:lnTo>
                        <a:pt x="5261" y="459"/>
                      </a:lnTo>
                      <a:lnTo>
                        <a:pt x="5468" y="563"/>
                      </a:lnTo>
                      <a:lnTo>
                        <a:pt x="5673" y="679"/>
                      </a:lnTo>
                      <a:lnTo>
                        <a:pt x="5872" y="804"/>
                      </a:lnTo>
                      <a:lnTo>
                        <a:pt x="6066" y="940"/>
                      </a:lnTo>
                      <a:lnTo>
                        <a:pt x="6254" y="1088"/>
                      </a:lnTo>
                      <a:lnTo>
                        <a:pt x="6437" y="1245"/>
                      </a:lnTo>
                      <a:lnTo>
                        <a:pt x="6613" y="1413"/>
                      </a:lnTo>
                      <a:lnTo>
                        <a:pt x="6784" y="1592"/>
                      </a:lnTo>
                      <a:lnTo>
                        <a:pt x="6728" y="1641"/>
                      </a:lnTo>
                      <a:lnTo>
                        <a:pt x="6675" y="1688"/>
                      </a:lnTo>
                      <a:lnTo>
                        <a:pt x="6625" y="1732"/>
                      </a:lnTo>
                      <a:lnTo>
                        <a:pt x="6578" y="1774"/>
                      </a:lnTo>
                      <a:lnTo>
                        <a:pt x="6532" y="1814"/>
                      </a:lnTo>
                      <a:lnTo>
                        <a:pt x="6487" y="1854"/>
                      </a:lnTo>
                      <a:lnTo>
                        <a:pt x="6443" y="1891"/>
                      </a:lnTo>
                      <a:lnTo>
                        <a:pt x="6400" y="1930"/>
                      </a:lnTo>
                      <a:lnTo>
                        <a:pt x="6357" y="1968"/>
                      </a:lnTo>
                      <a:lnTo>
                        <a:pt x="6313" y="2007"/>
                      </a:lnTo>
                      <a:lnTo>
                        <a:pt x="6269" y="2046"/>
                      </a:lnTo>
                      <a:lnTo>
                        <a:pt x="6223" y="2086"/>
                      </a:lnTo>
                      <a:lnTo>
                        <a:pt x="6175" y="2129"/>
                      </a:lnTo>
                      <a:lnTo>
                        <a:pt x="6125" y="2173"/>
                      </a:lnTo>
                      <a:lnTo>
                        <a:pt x="6073" y="2219"/>
                      </a:lnTo>
                      <a:lnTo>
                        <a:pt x="6017" y="22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grpSp>
      </p:grpSp>
      <p:sp>
        <p:nvSpPr>
          <p:cNvPr id="127" name="Oval 126">
            <a:extLst>
              <a:ext uri="{FF2B5EF4-FFF2-40B4-BE49-F238E27FC236}">
                <a16:creationId xmlns:a16="http://schemas.microsoft.com/office/drawing/2014/main" id="{B0736879-C97E-4B4A-BB6F-647A7E2A5F86}"/>
              </a:ext>
            </a:extLst>
          </p:cNvPr>
          <p:cNvSpPr/>
          <p:nvPr/>
        </p:nvSpPr>
        <p:spPr>
          <a:xfrm>
            <a:off x="3363025" y="777261"/>
            <a:ext cx="1176664" cy="1176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248473EF-47F7-4E00-B18D-4FDB81646DCE}"/>
              </a:ext>
            </a:extLst>
          </p:cNvPr>
          <p:cNvSpPr/>
          <p:nvPr/>
        </p:nvSpPr>
        <p:spPr>
          <a:xfrm>
            <a:off x="5349371" y="777261"/>
            <a:ext cx="1176664" cy="1176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7BFB4C48-D1DA-4BE0-9566-5F24F06DCE0C}"/>
              </a:ext>
            </a:extLst>
          </p:cNvPr>
          <p:cNvSpPr/>
          <p:nvPr/>
        </p:nvSpPr>
        <p:spPr>
          <a:xfrm>
            <a:off x="9322063" y="777261"/>
            <a:ext cx="1176664" cy="1176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16738799-FFE0-4AEC-93BF-470446736F85}"/>
              </a:ext>
            </a:extLst>
          </p:cNvPr>
          <p:cNvCxnSpPr>
            <a:cxnSpLocks/>
            <a:endCxn id="147" idx="0"/>
          </p:cNvCxnSpPr>
          <p:nvPr/>
        </p:nvCxnSpPr>
        <p:spPr>
          <a:xfrm>
            <a:off x="7931854" y="1953925"/>
            <a:ext cx="15155" cy="33795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Rectangle: Top Corners Rounded 11">
            <a:extLst>
              <a:ext uri="{FF2B5EF4-FFF2-40B4-BE49-F238E27FC236}">
                <a16:creationId xmlns:a16="http://schemas.microsoft.com/office/drawing/2014/main" id="{F2D89DA0-ECC0-468E-A863-2D0CBEA8C92A}"/>
              </a:ext>
            </a:extLst>
          </p:cNvPr>
          <p:cNvSpPr/>
          <p:nvPr/>
        </p:nvSpPr>
        <p:spPr>
          <a:xfrm>
            <a:off x="7012789" y="2069640"/>
            <a:ext cx="1838130" cy="674622"/>
          </a:xfrm>
          <a:prstGeom prst="round2SameRect">
            <a:avLst>
              <a:gd name="adj1" fmla="val 50000"/>
              <a:gd name="adj2"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Hi-Tech</a:t>
            </a:r>
          </a:p>
        </p:txBody>
      </p:sp>
      <p:cxnSp>
        <p:nvCxnSpPr>
          <p:cNvPr id="124" name="Straight Connector 123">
            <a:extLst>
              <a:ext uri="{FF2B5EF4-FFF2-40B4-BE49-F238E27FC236}">
                <a16:creationId xmlns:a16="http://schemas.microsoft.com/office/drawing/2014/main" id="{AC7332A7-F354-4CC8-931C-EE5A2855ABA1}"/>
              </a:ext>
            </a:extLst>
          </p:cNvPr>
          <p:cNvCxnSpPr>
            <a:cxnSpLocks/>
            <a:endCxn id="284" idx="0"/>
          </p:cNvCxnSpPr>
          <p:nvPr/>
        </p:nvCxnSpPr>
        <p:spPr>
          <a:xfrm flipH="1">
            <a:off x="3948979" y="1953925"/>
            <a:ext cx="2378" cy="33795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Rectangle: Top Corners Rounded 124">
            <a:extLst>
              <a:ext uri="{FF2B5EF4-FFF2-40B4-BE49-F238E27FC236}">
                <a16:creationId xmlns:a16="http://schemas.microsoft.com/office/drawing/2014/main" id="{68C8FC83-3758-4F40-83C2-F0F7697B3900}"/>
              </a:ext>
            </a:extLst>
          </p:cNvPr>
          <p:cNvSpPr/>
          <p:nvPr/>
        </p:nvSpPr>
        <p:spPr>
          <a:xfrm>
            <a:off x="3032292" y="2069640"/>
            <a:ext cx="1838130" cy="674622"/>
          </a:xfrm>
          <a:prstGeom prst="round2SameRect">
            <a:avLst>
              <a:gd name="adj1" fmla="val 50000"/>
              <a:gd name="adj2"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CPG</a:t>
            </a:r>
          </a:p>
        </p:txBody>
      </p:sp>
      <p:cxnSp>
        <p:nvCxnSpPr>
          <p:cNvPr id="136" name="Straight Connector 135">
            <a:extLst>
              <a:ext uri="{FF2B5EF4-FFF2-40B4-BE49-F238E27FC236}">
                <a16:creationId xmlns:a16="http://schemas.microsoft.com/office/drawing/2014/main" id="{8ED0DA8B-681F-474A-88BE-3D567EB181C8}"/>
              </a:ext>
            </a:extLst>
          </p:cNvPr>
          <p:cNvCxnSpPr>
            <a:cxnSpLocks/>
            <a:endCxn id="170" idx="0"/>
          </p:cNvCxnSpPr>
          <p:nvPr/>
        </p:nvCxnSpPr>
        <p:spPr>
          <a:xfrm>
            <a:off x="5932044" y="1953925"/>
            <a:ext cx="57511" cy="33795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7" name="Rectangle: Top Corners Rounded 136">
            <a:extLst>
              <a:ext uri="{FF2B5EF4-FFF2-40B4-BE49-F238E27FC236}">
                <a16:creationId xmlns:a16="http://schemas.microsoft.com/office/drawing/2014/main" id="{0B878D3A-257D-4000-B55A-006464DDE6ED}"/>
              </a:ext>
            </a:extLst>
          </p:cNvPr>
          <p:cNvSpPr/>
          <p:nvPr/>
        </p:nvSpPr>
        <p:spPr>
          <a:xfrm>
            <a:off x="5018638" y="2069640"/>
            <a:ext cx="1838130" cy="674622"/>
          </a:xfrm>
          <a:prstGeom prst="round2SameRect">
            <a:avLst>
              <a:gd name="adj1" fmla="val 50000"/>
              <a:gd name="adj2"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Retail</a:t>
            </a:r>
          </a:p>
        </p:txBody>
      </p:sp>
      <p:cxnSp>
        <p:nvCxnSpPr>
          <p:cNvPr id="165" name="Straight Connector 164">
            <a:extLst>
              <a:ext uri="{FF2B5EF4-FFF2-40B4-BE49-F238E27FC236}">
                <a16:creationId xmlns:a16="http://schemas.microsoft.com/office/drawing/2014/main" id="{7343DD8E-EB03-4C70-A0D9-B11C2F797253}"/>
              </a:ext>
            </a:extLst>
          </p:cNvPr>
          <p:cNvCxnSpPr>
            <a:cxnSpLocks/>
            <a:stCxn id="171" idx="4"/>
            <a:endCxn id="212" idx="0"/>
          </p:cNvCxnSpPr>
          <p:nvPr/>
        </p:nvCxnSpPr>
        <p:spPr>
          <a:xfrm flipH="1">
            <a:off x="9904464" y="1953925"/>
            <a:ext cx="5931" cy="337535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7" name="Rectangle: Top Corners Rounded 166">
            <a:extLst>
              <a:ext uri="{FF2B5EF4-FFF2-40B4-BE49-F238E27FC236}">
                <a16:creationId xmlns:a16="http://schemas.microsoft.com/office/drawing/2014/main" id="{1A7A28BA-D4DC-43F3-AF3B-75AC07905BBD}"/>
              </a:ext>
            </a:extLst>
          </p:cNvPr>
          <p:cNvSpPr/>
          <p:nvPr/>
        </p:nvSpPr>
        <p:spPr>
          <a:xfrm>
            <a:off x="8991330" y="2069640"/>
            <a:ext cx="1838130" cy="674622"/>
          </a:xfrm>
          <a:prstGeom prst="round2SameRect">
            <a:avLst>
              <a:gd name="adj1" fmla="val 50000"/>
              <a:gd name="adj2"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Industrials</a:t>
            </a:r>
          </a:p>
        </p:txBody>
      </p:sp>
      <p:sp>
        <p:nvSpPr>
          <p:cNvPr id="121" name="Rectangle: Rounded Corners 120">
            <a:extLst>
              <a:ext uri="{FF2B5EF4-FFF2-40B4-BE49-F238E27FC236}">
                <a16:creationId xmlns:a16="http://schemas.microsoft.com/office/drawing/2014/main" id="{5366FC0D-D276-4D5B-8781-4E35C351B5B7}"/>
              </a:ext>
            </a:extLst>
          </p:cNvPr>
          <p:cNvSpPr/>
          <p:nvPr/>
        </p:nvSpPr>
        <p:spPr>
          <a:xfrm>
            <a:off x="7012789" y="2939227"/>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56ACBFA0-9E6D-4616-B4B4-582249D5B0A0}"/>
              </a:ext>
            </a:extLst>
          </p:cNvPr>
          <p:cNvSpPr/>
          <p:nvPr/>
        </p:nvSpPr>
        <p:spPr>
          <a:xfrm>
            <a:off x="3032292" y="2939227"/>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138" name="Rectangle: Rounded Corners 137">
            <a:extLst>
              <a:ext uri="{FF2B5EF4-FFF2-40B4-BE49-F238E27FC236}">
                <a16:creationId xmlns:a16="http://schemas.microsoft.com/office/drawing/2014/main" id="{95CC9EF1-869D-4FB0-AD69-7C3905713B68}"/>
              </a:ext>
            </a:extLst>
          </p:cNvPr>
          <p:cNvSpPr/>
          <p:nvPr/>
        </p:nvSpPr>
        <p:spPr>
          <a:xfrm>
            <a:off x="5030419" y="2939227"/>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169" name="Rectangle: Rounded Corners 168">
            <a:extLst>
              <a:ext uri="{FF2B5EF4-FFF2-40B4-BE49-F238E27FC236}">
                <a16:creationId xmlns:a16="http://schemas.microsoft.com/office/drawing/2014/main" id="{BD08AC94-AEA4-4984-B67B-A91DF3323320}"/>
              </a:ext>
            </a:extLst>
          </p:cNvPr>
          <p:cNvSpPr/>
          <p:nvPr/>
        </p:nvSpPr>
        <p:spPr>
          <a:xfrm>
            <a:off x="8991330" y="2939227"/>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267" name="Rectangle: Rounded Corners 266">
            <a:extLst>
              <a:ext uri="{FF2B5EF4-FFF2-40B4-BE49-F238E27FC236}">
                <a16:creationId xmlns:a16="http://schemas.microsoft.com/office/drawing/2014/main" id="{B21B8E71-EEA8-4D5C-8D89-A7932694DA25}"/>
              </a:ext>
            </a:extLst>
          </p:cNvPr>
          <p:cNvSpPr/>
          <p:nvPr/>
        </p:nvSpPr>
        <p:spPr>
          <a:xfrm>
            <a:off x="7012789" y="3737301"/>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268" name="Rectangle: Rounded Corners 267">
            <a:extLst>
              <a:ext uri="{FF2B5EF4-FFF2-40B4-BE49-F238E27FC236}">
                <a16:creationId xmlns:a16="http://schemas.microsoft.com/office/drawing/2014/main" id="{F97C1CBA-A934-4214-8BA3-6CF36C93F933}"/>
              </a:ext>
            </a:extLst>
          </p:cNvPr>
          <p:cNvSpPr/>
          <p:nvPr/>
        </p:nvSpPr>
        <p:spPr>
          <a:xfrm>
            <a:off x="3032292" y="3737301"/>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269" name="Rectangle: Rounded Corners 268">
            <a:extLst>
              <a:ext uri="{FF2B5EF4-FFF2-40B4-BE49-F238E27FC236}">
                <a16:creationId xmlns:a16="http://schemas.microsoft.com/office/drawing/2014/main" id="{B3A2773D-F6E5-4D12-BA01-7A8209ADD798}"/>
              </a:ext>
            </a:extLst>
          </p:cNvPr>
          <p:cNvSpPr/>
          <p:nvPr/>
        </p:nvSpPr>
        <p:spPr>
          <a:xfrm>
            <a:off x="5030419" y="3737301"/>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271" name="Rectangle: Rounded Corners 270">
            <a:extLst>
              <a:ext uri="{FF2B5EF4-FFF2-40B4-BE49-F238E27FC236}">
                <a16:creationId xmlns:a16="http://schemas.microsoft.com/office/drawing/2014/main" id="{B5BAA86D-CBCB-4899-A58E-8BB415325560}"/>
              </a:ext>
            </a:extLst>
          </p:cNvPr>
          <p:cNvSpPr/>
          <p:nvPr/>
        </p:nvSpPr>
        <p:spPr>
          <a:xfrm>
            <a:off x="8991330" y="3737301"/>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150" name="Picture 149">
            <a:extLst>
              <a:ext uri="{FF2B5EF4-FFF2-40B4-BE49-F238E27FC236}">
                <a16:creationId xmlns:a16="http://schemas.microsoft.com/office/drawing/2014/main" id="{5009E77B-AADF-4A8A-932F-A59E384617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6809" y="3118818"/>
            <a:ext cx="1145186" cy="193809"/>
          </a:xfrm>
          <a:prstGeom prst="rect">
            <a:avLst/>
          </a:prstGeom>
        </p:spPr>
      </p:pic>
      <p:pic>
        <p:nvPicPr>
          <p:cNvPr id="152" name="Picture 151">
            <a:extLst>
              <a:ext uri="{FF2B5EF4-FFF2-40B4-BE49-F238E27FC236}">
                <a16:creationId xmlns:a16="http://schemas.microsoft.com/office/drawing/2014/main" id="{BDC41A87-CC8E-4F6B-9AC1-A6DD7FA1B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3773" y="3054942"/>
            <a:ext cx="1255426" cy="327857"/>
          </a:xfrm>
          <a:prstGeom prst="rect">
            <a:avLst/>
          </a:prstGeom>
        </p:spPr>
      </p:pic>
      <p:pic>
        <p:nvPicPr>
          <p:cNvPr id="162" name="Picture 161">
            <a:extLst>
              <a:ext uri="{FF2B5EF4-FFF2-40B4-BE49-F238E27FC236}">
                <a16:creationId xmlns:a16="http://schemas.microsoft.com/office/drawing/2014/main" id="{1B2C071F-C925-4A75-972C-8CD9ACB9EB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733" y="3773017"/>
            <a:ext cx="388242" cy="465568"/>
          </a:xfrm>
          <a:prstGeom prst="rect">
            <a:avLst/>
          </a:prstGeom>
        </p:spPr>
      </p:pic>
      <p:sp>
        <p:nvSpPr>
          <p:cNvPr id="277" name="Rectangle: Rounded Corners 276">
            <a:extLst>
              <a:ext uri="{FF2B5EF4-FFF2-40B4-BE49-F238E27FC236}">
                <a16:creationId xmlns:a16="http://schemas.microsoft.com/office/drawing/2014/main" id="{B775640F-C151-4281-ACC9-F97900F63703}"/>
              </a:ext>
            </a:extLst>
          </p:cNvPr>
          <p:cNvSpPr/>
          <p:nvPr/>
        </p:nvSpPr>
        <p:spPr>
          <a:xfrm>
            <a:off x="3011840" y="4535374"/>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903F332-14E4-44FB-AD4F-DD6C7FCBA117}"/>
              </a:ext>
            </a:extLst>
          </p:cNvPr>
          <p:cNvGrpSpPr/>
          <p:nvPr/>
        </p:nvGrpSpPr>
        <p:grpSpPr>
          <a:xfrm>
            <a:off x="5030419" y="4535374"/>
            <a:ext cx="1838130" cy="537000"/>
            <a:chOff x="8138923" y="4535374"/>
            <a:chExt cx="1838130" cy="537000"/>
          </a:xfrm>
        </p:grpSpPr>
        <p:sp>
          <p:nvSpPr>
            <p:cNvPr id="278" name="Rectangle: Rounded Corners 277">
              <a:extLst>
                <a:ext uri="{FF2B5EF4-FFF2-40B4-BE49-F238E27FC236}">
                  <a16:creationId xmlns:a16="http://schemas.microsoft.com/office/drawing/2014/main" id="{EA799BD1-4392-4E73-9B14-45468555BE00}"/>
                </a:ext>
              </a:extLst>
            </p:cNvPr>
            <p:cNvSpPr/>
            <p:nvPr/>
          </p:nvSpPr>
          <p:spPr>
            <a:xfrm>
              <a:off x="8138923" y="4535374"/>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176" name="Picture 175">
              <a:extLst>
                <a:ext uri="{FF2B5EF4-FFF2-40B4-BE49-F238E27FC236}">
                  <a16:creationId xmlns:a16="http://schemas.microsoft.com/office/drawing/2014/main" id="{19B5D9F0-A557-4CA9-8447-4A5D594C8B2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3302" y="4557878"/>
              <a:ext cx="1352010" cy="490207"/>
            </a:xfrm>
            <a:prstGeom prst="rect">
              <a:avLst/>
            </a:prstGeom>
          </p:spPr>
        </p:pic>
      </p:grpSp>
      <p:pic>
        <p:nvPicPr>
          <p:cNvPr id="189" name="Picture 188">
            <a:extLst>
              <a:ext uri="{FF2B5EF4-FFF2-40B4-BE49-F238E27FC236}">
                <a16:creationId xmlns:a16="http://schemas.microsoft.com/office/drawing/2014/main" id="{34691061-1679-498C-8004-91130C1C1C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9894" y="3832456"/>
            <a:ext cx="757388" cy="346690"/>
          </a:xfrm>
          <a:prstGeom prst="rect">
            <a:avLst/>
          </a:prstGeom>
        </p:spPr>
      </p:pic>
      <p:sp>
        <p:nvSpPr>
          <p:cNvPr id="284" name="Rectangle: Rounded Corners 283">
            <a:extLst>
              <a:ext uri="{FF2B5EF4-FFF2-40B4-BE49-F238E27FC236}">
                <a16:creationId xmlns:a16="http://schemas.microsoft.com/office/drawing/2014/main" id="{264B39B4-26B4-4E24-B94E-176DF6D2155D}"/>
              </a:ext>
            </a:extLst>
          </p:cNvPr>
          <p:cNvSpPr/>
          <p:nvPr/>
        </p:nvSpPr>
        <p:spPr>
          <a:xfrm>
            <a:off x="3029914" y="5333448"/>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292" name="Freeform 269">
            <a:extLst>
              <a:ext uri="{FF2B5EF4-FFF2-40B4-BE49-F238E27FC236}">
                <a16:creationId xmlns:a16="http://schemas.microsoft.com/office/drawing/2014/main" id="{3FB76738-BBCA-4D90-AB54-2FE2D3908003}"/>
              </a:ext>
            </a:extLst>
          </p:cNvPr>
          <p:cNvSpPr>
            <a:spLocks/>
          </p:cNvSpPr>
          <p:nvPr/>
        </p:nvSpPr>
        <p:spPr bwMode="auto">
          <a:xfrm>
            <a:off x="5680733" y="1140510"/>
            <a:ext cx="513940" cy="450166"/>
          </a:xfrm>
          <a:custGeom>
            <a:avLst/>
            <a:gdLst>
              <a:gd name="T0" fmla="*/ 555 w 3287"/>
              <a:gd name="T1" fmla="*/ 0 h 2882"/>
              <a:gd name="T2" fmla="*/ 600 w 3287"/>
              <a:gd name="T3" fmla="*/ 4 h 2882"/>
              <a:gd name="T4" fmla="*/ 636 w 3287"/>
              <a:gd name="T5" fmla="*/ 16 h 2882"/>
              <a:gd name="T6" fmla="*/ 664 w 3287"/>
              <a:gd name="T7" fmla="*/ 36 h 2882"/>
              <a:gd name="T8" fmla="*/ 690 w 3287"/>
              <a:gd name="T9" fmla="*/ 65 h 2882"/>
              <a:gd name="T10" fmla="*/ 709 w 3287"/>
              <a:gd name="T11" fmla="*/ 99 h 2882"/>
              <a:gd name="T12" fmla="*/ 723 w 3287"/>
              <a:gd name="T13" fmla="*/ 123 h 2882"/>
              <a:gd name="T14" fmla="*/ 3198 w 3287"/>
              <a:gd name="T15" fmla="*/ 412 h 2882"/>
              <a:gd name="T16" fmla="*/ 3240 w 3287"/>
              <a:gd name="T17" fmla="*/ 419 h 2882"/>
              <a:gd name="T18" fmla="*/ 3270 w 3287"/>
              <a:gd name="T19" fmla="*/ 440 h 2882"/>
              <a:gd name="T20" fmla="*/ 3286 w 3287"/>
              <a:gd name="T21" fmla="*/ 473 h 2882"/>
              <a:gd name="T22" fmla="*/ 3281 w 3287"/>
              <a:gd name="T23" fmla="*/ 514 h 2882"/>
              <a:gd name="T24" fmla="*/ 3092 w 3287"/>
              <a:gd name="T25" fmla="*/ 1775 h 2882"/>
              <a:gd name="T26" fmla="*/ 3073 w 3287"/>
              <a:gd name="T27" fmla="*/ 1816 h 2882"/>
              <a:gd name="T28" fmla="*/ 3039 w 3287"/>
              <a:gd name="T29" fmla="*/ 1843 h 2882"/>
              <a:gd name="T30" fmla="*/ 2992 w 3287"/>
              <a:gd name="T31" fmla="*/ 1852 h 2882"/>
              <a:gd name="T32" fmla="*/ 871 w 3287"/>
              <a:gd name="T33" fmla="*/ 2302 h 2882"/>
              <a:gd name="T34" fmla="*/ 937 w 3287"/>
              <a:gd name="T35" fmla="*/ 2351 h 2882"/>
              <a:gd name="T36" fmla="*/ 988 w 3287"/>
              <a:gd name="T37" fmla="*/ 2414 h 2882"/>
              <a:gd name="T38" fmla="*/ 2501 w 3287"/>
              <a:gd name="T39" fmla="*/ 2451 h 2882"/>
              <a:gd name="T40" fmla="*/ 2541 w 3287"/>
              <a:gd name="T41" fmla="*/ 2383 h 2882"/>
              <a:gd name="T42" fmla="*/ 2596 w 3287"/>
              <a:gd name="T43" fmla="*/ 2327 h 2882"/>
              <a:gd name="T44" fmla="*/ 2664 w 3287"/>
              <a:gd name="T45" fmla="*/ 2288 h 2882"/>
              <a:gd name="T46" fmla="*/ 2743 w 3287"/>
              <a:gd name="T47" fmla="*/ 2267 h 2882"/>
              <a:gd name="T48" fmla="*/ 2827 w 3287"/>
              <a:gd name="T49" fmla="*/ 2267 h 2882"/>
              <a:gd name="T50" fmla="*/ 2906 w 3287"/>
              <a:gd name="T51" fmla="*/ 2289 h 2882"/>
              <a:gd name="T52" fmla="*/ 2974 w 3287"/>
              <a:gd name="T53" fmla="*/ 2329 h 2882"/>
              <a:gd name="T54" fmla="*/ 3030 w 3287"/>
              <a:gd name="T55" fmla="*/ 2385 h 2882"/>
              <a:gd name="T56" fmla="*/ 3070 w 3287"/>
              <a:gd name="T57" fmla="*/ 2453 h 2882"/>
              <a:gd name="T58" fmla="*/ 3091 w 3287"/>
              <a:gd name="T59" fmla="*/ 2532 h 2882"/>
              <a:gd name="T60" fmla="*/ 3091 w 3287"/>
              <a:gd name="T61" fmla="*/ 2615 h 2882"/>
              <a:gd name="T62" fmla="*/ 3070 w 3287"/>
              <a:gd name="T63" fmla="*/ 2693 h 2882"/>
              <a:gd name="T64" fmla="*/ 3030 w 3287"/>
              <a:gd name="T65" fmla="*/ 2762 h 2882"/>
              <a:gd name="T66" fmla="*/ 2974 w 3287"/>
              <a:gd name="T67" fmla="*/ 2818 h 2882"/>
              <a:gd name="T68" fmla="*/ 2906 w 3287"/>
              <a:gd name="T69" fmla="*/ 2858 h 2882"/>
              <a:gd name="T70" fmla="*/ 2827 w 3287"/>
              <a:gd name="T71" fmla="*/ 2879 h 2882"/>
              <a:gd name="T72" fmla="*/ 2743 w 3287"/>
              <a:gd name="T73" fmla="*/ 2879 h 2882"/>
              <a:gd name="T74" fmla="*/ 2664 w 3287"/>
              <a:gd name="T75" fmla="*/ 2858 h 2882"/>
              <a:gd name="T76" fmla="*/ 2596 w 3287"/>
              <a:gd name="T77" fmla="*/ 2818 h 2882"/>
              <a:gd name="T78" fmla="*/ 2541 w 3287"/>
              <a:gd name="T79" fmla="*/ 2763 h 2882"/>
              <a:gd name="T80" fmla="*/ 2501 w 3287"/>
              <a:gd name="T81" fmla="*/ 2695 h 2882"/>
              <a:gd name="T82" fmla="*/ 1019 w 3287"/>
              <a:gd name="T83" fmla="*/ 2657 h 2882"/>
              <a:gd name="T84" fmla="*/ 988 w 3287"/>
              <a:gd name="T85" fmla="*/ 2730 h 2882"/>
              <a:gd name="T86" fmla="*/ 940 w 3287"/>
              <a:gd name="T87" fmla="*/ 2792 h 2882"/>
              <a:gd name="T88" fmla="*/ 878 w 3287"/>
              <a:gd name="T89" fmla="*/ 2841 h 2882"/>
              <a:gd name="T90" fmla="*/ 804 w 3287"/>
              <a:gd name="T91" fmla="*/ 2871 h 2882"/>
              <a:gd name="T92" fmla="*/ 722 w 3287"/>
              <a:gd name="T93" fmla="*/ 2882 h 2882"/>
              <a:gd name="T94" fmla="*/ 640 w 3287"/>
              <a:gd name="T95" fmla="*/ 2871 h 2882"/>
              <a:gd name="T96" fmla="*/ 566 w 3287"/>
              <a:gd name="T97" fmla="*/ 2840 h 2882"/>
              <a:gd name="T98" fmla="*/ 503 w 3287"/>
              <a:gd name="T99" fmla="*/ 2791 h 2882"/>
              <a:gd name="T100" fmla="*/ 454 w 3287"/>
              <a:gd name="T101" fmla="*/ 2729 h 2882"/>
              <a:gd name="T102" fmla="*/ 423 w 3287"/>
              <a:gd name="T103" fmla="*/ 2656 h 2882"/>
              <a:gd name="T104" fmla="*/ 413 w 3287"/>
              <a:gd name="T105" fmla="*/ 2573 h 2882"/>
              <a:gd name="T106" fmla="*/ 424 w 3287"/>
              <a:gd name="T107" fmla="*/ 2486 h 2882"/>
              <a:gd name="T108" fmla="*/ 460 w 3287"/>
              <a:gd name="T109" fmla="*/ 2409 h 2882"/>
              <a:gd name="T110" fmla="*/ 513 w 3287"/>
              <a:gd name="T111" fmla="*/ 2345 h 2882"/>
              <a:gd name="T112" fmla="*/ 583 w 3287"/>
              <a:gd name="T113" fmla="*/ 2298 h 2882"/>
              <a:gd name="T114" fmla="*/ 664 w 3287"/>
              <a:gd name="T115" fmla="*/ 2270 h 2882"/>
              <a:gd name="T116" fmla="*/ 683 w 3287"/>
              <a:gd name="T117" fmla="*/ 952 h 2882"/>
              <a:gd name="T118" fmla="*/ 0 w 3287"/>
              <a:gd name="T119" fmla="*/ 205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7" h="2882">
                <a:moveTo>
                  <a:pt x="0" y="0"/>
                </a:moveTo>
                <a:lnTo>
                  <a:pt x="555" y="0"/>
                </a:lnTo>
                <a:lnTo>
                  <a:pt x="579" y="1"/>
                </a:lnTo>
                <a:lnTo>
                  <a:pt x="600" y="4"/>
                </a:lnTo>
                <a:lnTo>
                  <a:pt x="618" y="10"/>
                </a:lnTo>
                <a:lnTo>
                  <a:pt x="636" y="16"/>
                </a:lnTo>
                <a:lnTo>
                  <a:pt x="651" y="26"/>
                </a:lnTo>
                <a:lnTo>
                  <a:pt x="664" y="36"/>
                </a:lnTo>
                <a:lnTo>
                  <a:pt x="677" y="48"/>
                </a:lnTo>
                <a:lnTo>
                  <a:pt x="690" y="65"/>
                </a:lnTo>
                <a:lnTo>
                  <a:pt x="700" y="79"/>
                </a:lnTo>
                <a:lnTo>
                  <a:pt x="709" y="99"/>
                </a:lnTo>
                <a:lnTo>
                  <a:pt x="715" y="123"/>
                </a:lnTo>
                <a:lnTo>
                  <a:pt x="723" y="123"/>
                </a:lnTo>
                <a:lnTo>
                  <a:pt x="787" y="412"/>
                </a:lnTo>
                <a:lnTo>
                  <a:pt x="3198" y="412"/>
                </a:lnTo>
                <a:lnTo>
                  <a:pt x="3219" y="413"/>
                </a:lnTo>
                <a:lnTo>
                  <a:pt x="3240" y="419"/>
                </a:lnTo>
                <a:lnTo>
                  <a:pt x="3257" y="427"/>
                </a:lnTo>
                <a:lnTo>
                  <a:pt x="3270" y="440"/>
                </a:lnTo>
                <a:lnTo>
                  <a:pt x="3280" y="455"/>
                </a:lnTo>
                <a:lnTo>
                  <a:pt x="3286" y="473"/>
                </a:lnTo>
                <a:lnTo>
                  <a:pt x="3287" y="493"/>
                </a:lnTo>
                <a:lnTo>
                  <a:pt x="3281" y="514"/>
                </a:lnTo>
                <a:lnTo>
                  <a:pt x="3094" y="1750"/>
                </a:lnTo>
                <a:lnTo>
                  <a:pt x="3092" y="1775"/>
                </a:lnTo>
                <a:lnTo>
                  <a:pt x="3085" y="1797"/>
                </a:lnTo>
                <a:lnTo>
                  <a:pt x="3073" y="1816"/>
                </a:lnTo>
                <a:lnTo>
                  <a:pt x="3058" y="1831"/>
                </a:lnTo>
                <a:lnTo>
                  <a:pt x="3039" y="1843"/>
                </a:lnTo>
                <a:lnTo>
                  <a:pt x="3016" y="1850"/>
                </a:lnTo>
                <a:lnTo>
                  <a:pt x="2992" y="1852"/>
                </a:lnTo>
                <a:lnTo>
                  <a:pt x="961" y="1852"/>
                </a:lnTo>
                <a:lnTo>
                  <a:pt x="871" y="2302"/>
                </a:lnTo>
                <a:lnTo>
                  <a:pt x="906" y="2325"/>
                </a:lnTo>
                <a:lnTo>
                  <a:pt x="937" y="2351"/>
                </a:lnTo>
                <a:lnTo>
                  <a:pt x="964" y="2381"/>
                </a:lnTo>
                <a:lnTo>
                  <a:pt x="988" y="2414"/>
                </a:lnTo>
                <a:lnTo>
                  <a:pt x="1006" y="2451"/>
                </a:lnTo>
                <a:lnTo>
                  <a:pt x="2501" y="2451"/>
                </a:lnTo>
                <a:lnTo>
                  <a:pt x="2520" y="2415"/>
                </a:lnTo>
                <a:lnTo>
                  <a:pt x="2541" y="2383"/>
                </a:lnTo>
                <a:lnTo>
                  <a:pt x="2567" y="2353"/>
                </a:lnTo>
                <a:lnTo>
                  <a:pt x="2596" y="2327"/>
                </a:lnTo>
                <a:lnTo>
                  <a:pt x="2629" y="2306"/>
                </a:lnTo>
                <a:lnTo>
                  <a:pt x="2664" y="2288"/>
                </a:lnTo>
                <a:lnTo>
                  <a:pt x="2703" y="2276"/>
                </a:lnTo>
                <a:lnTo>
                  <a:pt x="2743" y="2267"/>
                </a:lnTo>
                <a:lnTo>
                  <a:pt x="2785" y="2264"/>
                </a:lnTo>
                <a:lnTo>
                  <a:pt x="2827" y="2267"/>
                </a:lnTo>
                <a:lnTo>
                  <a:pt x="2867" y="2276"/>
                </a:lnTo>
                <a:lnTo>
                  <a:pt x="2906" y="2289"/>
                </a:lnTo>
                <a:lnTo>
                  <a:pt x="2941" y="2307"/>
                </a:lnTo>
                <a:lnTo>
                  <a:pt x="2974" y="2329"/>
                </a:lnTo>
                <a:lnTo>
                  <a:pt x="3004" y="2355"/>
                </a:lnTo>
                <a:lnTo>
                  <a:pt x="3030" y="2385"/>
                </a:lnTo>
                <a:lnTo>
                  <a:pt x="3052" y="2417"/>
                </a:lnTo>
                <a:lnTo>
                  <a:pt x="3070" y="2453"/>
                </a:lnTo>
                <a:lnTo>
                  <a:pt x="3083" y="2492"/>
                </a:lnTo>
                <a:lnTo>
                  <a:pt x="3091" y="2532"/>
                </a:lnTo>
                <a:lnTo>
                  <a:pt x="3094" y="2573"/>
                </a:lnTo>
                <a:lnTo>
                  <a:pt x="3091" y="2615"/>
                </a:lnTo>
                <a:lnTo>
                  <a:pt x="3083" y="2656"/>
                </a:lnTo>
                <a:lnTo>
                  <a:pt x="3070" y="2693"/>
                </a:lnTo>
                <a:lnTo>
                  <a:pt x="3052" y="2729"/>
                </a:lnTo>
                <a:lnTo>
                  <a:pt x="3030" y="2762"/>
                </a:lnTo>
                <a:lnTo>
                  <a:pt x="3004" y="2791"/>
                </a:lnTo>
                <a:lnTo>
                  <a:pt x="2974" y="2818"/>
                </a:lnTo>
                <a:lnTo>
                  <a:pt x="2941" y="2840"/>
                </a:lnTo>
                <a:lnTo>
                  <a:pt x="2906" y="2858"/>
                </a:lnTo>
                <a:lnTo>
                  <a:pt x="2867" y="2871"/>
                </a:lnTo>
                <a:lnTo>
                  <a:pt x="2827" y="2879"/>
                </a:lnTo>
                <a:lnTo>
                  <a:pt x="2785" y="2882"/>
                </a:lnTo>
                <a:lnTo>
                  <a:pt x="2743" y="2879"/>
                </a:lnTo>
                <a:lnTo>
                  <a:pt x="2703" y="2871"/>
                </a:lnTo>
                <a:lnTo>
                  <a:pt x="2664" y="2858"/>
                </a:lnTo>
                <a:lnTo>
                  <a:pt x="2629" y="2841"/>
                </a:lnTo>
                <a:lnTo>
                  <a:pt x="2596" y="2818"/>
                </a:lnTo>
                <a:lnTo>
                  <a:pt x="2567" y="2792"/>
                </a:lnTo>
                <a:lnTo>
                  <a:pt x="2541" y="2763"/>
                </a:lnTo>
                <a:lnTo>
                  <a:pt x="2520" y="2730"/>
                </a:lnTo>
                <a:lnTo>
                  <a:pt x="2501" y="2695"/>
                </a:lnTo>
                <a:lnTo>
                  <a:pt x="2489" y="2657"/>
                </a:lnTo>
                <a:lnTo>
                  <a:pt x="1019" y="2657"/>
                </a:lnTo>
                <a:lnTo>
                  <a:pt x="1005" y="2695"/>
                </a:lnTo>
                <a:lnTo>
                  <a:pt x="988" y="2730"/>
                </a:lnTo>
                <a:lnTo>
                  <a:pt x="966" y="2763"/>
                </a:lnTo>
                <a:lnTo>
                  <a:pt x="940" y="2792"/>
                </a:lnTo>
                <a:lnTo>
                  <a:pt x="910" y="2818"/>
                </a:lnTo>
                <a:lnTo>
                  <a:pt x="878" y="2841"/>
                </a:lnTo>
                <a:lnTo>
                  <a:pt x="842" y="2858"/>
                </a:lnTo>
                <a:lnTo>
                  <a:pt x="804" y="2871"/>
                </a:lnTo>
                <a:lnTo>
                  <a:pt x="764" y="2879"/>
                </a:lnTo>
                <a:lnTo>
                  <a:pt x="722" y="2882"/>
                </a:lnTo>
                <a:lnTo>
                  <a:pt x="680" y="2879"/>
                </a:lnTo>
                <a:lnTo>
                  <a:pt x="640" y="2871"/>
                </a:lnTo>
                <a:lnTo>
                  <a:pt x="601" y="2858"/>
                </a:lnTo>
                <a:lnTo>
                  <a:pt x="566" y="2840"/>
                </a:lnTo>
                <a:lnTo>
                  <a:pt x="533" y="2818"/>
                </a:lnTo>
                <a:lnTo>
                  <a:pt x="503" y="2791"/>
                </a:lnTo>
                <a:lnTo>
                  <a:pt x="477" y="2762"/>
                </a:lnTo>
                <a:lnTo>
                  <a:pt x="454" y="2729"/>
                </a:lnTo>
                <a:lnTo>
                  <a:pt x="437" y="2693"/>
                </a:lnTo>
                <a:lnTo>
                  <a:pt x="423" y="2656"/>
                </a:lnTo>
                <a:lnTo>
                  <a:pt x="415" y="2615"/>
                </a:lnTo>
                <a:lnTo>
                  <a:pt x="413" y="2573"/>
                </a:lnTo>
                <a:lnTo>
                  <a:pt x="416" y="2529"/>
                </a:lnTo>
                <a:lnTo>
                  <a:pt x="424" y="2486"/>
                </a:lnTo>
                <a:lnTo>
                  <a:pt x="440" y="2446"/>
                </a:lnTo>
                <a:lnTo>
                  <a:pt x="460" y="2409"/>
                </a:lnTo>
                <a:lnTo>
                  <a:pt x="484" y="2375"/>
                </a:lnTo>
                <a:lnTo>
                  <a:pt x="513" y="2345"/>
                </a:lnTo>
                <a:lnTo>
                  <a:pt x="547" y="2319"/>
                </a:lnTo>
                <a:lnTo>
                  <a:pt x="583" y="2298"/>
                </a:lnTo>
                <a:lnTo>
                  <a:pt x="622" y="2282"/>
                </a:lnTo>
                <a:lnTo>
                  <a:pt x="664" y="2270"/>
                </a:lnTo>
                <a:lnTo>
                  <a:pt x="787" y="1640"/>
                </a:lnTo>
                <a:lnTo>
                  <a:pt x="683" y="952"/>
                </a:lnTo>
                <a:lnTo>
                  <a:pt x="523" y="205"/>
                </a:lnTo>
                <a:lnTo>
                  <a:pt x="0" y="205"/>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93" name="Group 92">
            <a:extLst>
              <a:ext uri="{FF2B5EF4-FFF2-40B4-BE49-F238E27FC236}">
                <a16:creationId xmlns:a16="http://schemas.microsoft.com/office/drawing/2014/main" id="{855A26AF-3FB6-428C-9840-DEBAABC9125C}"/>
              </a:ext>
            </a:extLst>
          </p:cNvPr>
          <p:cNvGrpSpPr/>
          <p:nvPr/>
        </p:nvGrpSpPr>
        <p:grpSpPr>
          <a:xfrm>
            <a:off x="7007909" y="4535374"/>
            <a:ext cx="1838130" cy="537000"/>
            <a:chOff x="4166231" y="4535374"/>
            <a:chExt cx="1838130" cy="537000"/>
          </a:xfrm>
        </p:grpSpPr>
        <p:sp>
          <p:nvSpPr>
            <p:cNvPr id="94" name="Rectangle: Rounded Corners 93">
              <a:extLst>
                <a:ext uri="{FF2B5EF4-FFF2-40B4-BE49-F238E27FC236}">
                  <a16:creationId xmlns:a16="http://schemas.microsoft.com/office/drawing/2014/main" id="{EAA36094-7DBE-42C8-BFF0-73997A543EF6}"/>
                </a:ext>
              </a:extLst>
            </p:cNvPr>
            <p:cNvSpPr/>
            <p:nvPr/>
          </p:nvSpPr>
          <p:spPr>
            <a:xfrm>
              <a:off x="4166231" y="4535374"/>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95" name="Picture 94">
              <a:extLst>
                <a:ext uri="{FF2B5EF4-FFF2-40B4-BE49-F238E27FC236}">
                  <a16:creationId xmlns:a16="http://schemas.microsoft.com/office/drawing/2014/main" id="{DDA283ED-3DDE-4D61-A4F9-CEDB21E7B871}"/>
                </a:ext>
              </a:extLst>
            </p:cNvPr>
            <p:cNvPicPr>
              <a:picLocks noChangeAspect="1"/>
            </p:cNvPicPr>
            <p:nvPr/>
          </p:nvPicPr>
          <p:blipFill rotWithShape="1">
            <a:blip r:embed="rId8">
              <a:extLst>
                <a:ext uri="{28A0092B-C50C-407E-A947-70E740481C1C}">
                  <a14:useLocalDpi xmlns:a14="http://schemas.microsoft.com/office/drawing/2010/main" val="0"/>
                </a:ext>
              </a:extLst>
            </a:blip>
            <a:srcRect t="32191" b="37306"/>
            <a:stretch/>
          </p:blipFill>
          <p:spPr>
            <a:xfrm>
              <a:off x="4473828" y="4671739"/>
              <a:ext cx="1232430" cy="262486"/>
            </a:xfrm>
            <a:prstGeom prst="rect">
              <a:avLst/>
            </a:prstGeom>
          </p:spPr>
        </p:pic>
      </p:grpSp>
      <p:grpSp>
        <p:nvGrpSpPr>
          <p:cNvPr id="17" name="Group 16">
            <a:extLst>
              <a:ext uri="{FF2B5EF4-FFF2-40B4-BE49-F238E27FC236}">
                <a16:creationId xmlns:a16="http://schemas.microsoft.com/office/drawing/2014/main" id="{A2332C88-2199-496B-97B7-3DEACE419E78}"/>
              </a:ext>
            </a:extLst>
          </p:cNvPr>
          <p:cNvGrpSpPr/>
          <p:nvPr/>
        </p:nvGrpSpPr>
        <p:grpSpPr>
          <a:xfrm>
            <a:off x="3639956" y="989584"/>
            <a:ext cx="634836" cy="634836"/>
            <a:chOff x="3757366" y="776078"/>
            <a:chExt cx="554500" cy="554500"/>
          </a:xfrm>
        </p:grpSpPr>
        <p:sp>
          <p:nvSpPr>
            <p:cNvPr id="106" name="Freeform: Shape 105">
              <a:extLst>
                <a:ext uri="{FF2B5EF4-FFF2-40B4-BE49-F238E27FC236}">
                  <a16:creationId xmlns:a16="http://schemas.microsoft.com/office/drawing/2014/main" id="{8544C2C4-5E16-4D1B-A918-240FFCD7D7E2}"/>
                </a:ext>
              </a:extLst>
            </p:cNvPr>
            <p:cNvSpPr/>
            <p:nvPr/>
          </p:nvSpPr>
          <p:spPr>
            <a:xfrm>
              <a:off x="4034616" y="874457"/>
              <a:ext cx="125210" cy="196758"/>
            </a:xfrm>
            <a:custGeom>
              <a:avLst/>
              <a:gdLst>
                <a:gd name="connsiteX0" fmla="*/ 0 w 404194"/>
                <a:gd name="connsiteY0" fmla="*/ 230969 h 635163"/>
                <a:gd name="connsiteX1" fmla="*/ 404195 w 404194"/>
                <a:gd name="connsiteY1" fmla="*/ 0 h 635163"/>
                <a:gd name="connsiteX2" fmla="*/ 404195 w 404194"/>
                <a:gd name="connsiteY2" fmla="*/ 404195 h 635163"/>
                <a:gd name="connsiteX3" fmla="*/ 0 w 404194"/>
                <a:gd name="connsiteY3" fmla="*/ 635163 h 635163"/>
                <a:gd name="connsiteX4" fmla="*/ 0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0" y="230969"/>
                  </a:moveTo>
                  <a:lnTo>
                    <a:pt x="404195" y="0"/>
                  </a:lnTo>
                  <a:lnTo>
                    <a:pt x="404195" y="404195"/>
                  </a:lnTo>
                  <a:lnTo>
                    <a:pt x="0" y="635163"/>
                  </a:lnTo>
                  <a:lnTo>
                    <a:pt x="0"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15EA648-4E45-47B3-9BC4-4EFE5BFECEAF}"/>
                </a:ext>
              </a:extLst>
            </p:cNvPr>
            <p:cNvSpPr/>
            <p:nvPr/>
          </p:nvSpPr>
          <p:spPr>
            <a:xfrm>
              <a:off x="3909406" y="874457"/>
              <a:ext cx="125210" cy="196758"/>
            </a:xfrm>
            <a:custGeom>
              <a:avLst/>
              <a:gdLst>
                <a:gd name="connsiteX0" fmla="*/ 404195 w 404194"/>
                <a:gd name="connsiteY0" fmla="*/ 230969 h 635163"/>
                <a:gd name="connsiteX1" fmla="*/ 0 w 404194"/>
                <a:gd name="connsiteY1" fmla="*/ 0 h 635163"/>
                <a:gd name="connsiteX2" fmla="*/ 0 w 404194"/>
                <a:gd name="connsiteY2" fmla="*/ 404195 h 635163"/>
                <a:gd name="connsiteX3" fmla="*/ 404195 w 404194"/>
                <a:gd name="connsiteY3" fmla="*/ 635163 h 635163"/>
                <a:gd name="connsiteX4" fmla="*/ 404195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404195" y="230969"/>
                  </a:moveTo>
                  <a:lnTo>
                    <a:pt x="0" y="0"/>
                  </a:lnTo>
                  <a:lnTo>
                    <a:pt x="0" y="404195"/>
                  </a:lnTo>
                  <a:lnTo>
                    <a:pt x="404195" y="635163"/>
                  </a:lnTo>
                  <a:lnTo>
                    <a:pt x="404195"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E0640A-2BB6-492C-9709-801412A854C8}"/>
                </a:ext>
              </a:extLst>
            </p:cNvPr>
            <p:cNvSpPr/>
            <p:nvPr/>
          </p:nvSpPr>
          <p:spPr>
            <a:xfrm>
              <a:off x="3909406" y="802909"/>
              <a:ext cx="250419" cy="143097"/>
            </a:xfrm>
            <a:custGeom>
              <a:avLst/>
              <a:gdLst>
                <a:gd name="connsiteX0" fmla="*/ 808390 w 808389"/>
                <a:gd name="connsiteY0" fmla="*/ 230969 h 461937"/>
                <a:gd name="connsiteX1" fmla="*/ 404195 w 808389"/>
                <a:gd name="connsiteY1" fmla="*/ 461937 h 461937"/>
                <a:gd name="connsiteX2" fmla="*/ 0 w 808389"/>
                <a:gd name="connsiteY2" fmla="*/ 230969 h 461937"/>
                <a:gd name="connsiteX3" fmla="*/ 404195 w 808389"/>
                <a:gd name="connsiteY3" fmla="*/ 0 h 461937"/>
                <a:gd name="connsiteX4" fmla="*/ 808390 w 808389"/>
                <a:gd name="connsiteY4" fmla="*/ 230969 h 46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9" h="461937">
                  <a:moveTo>
                    <a:pt x="808390" y="230969"/>
                  </a:moveTo>
                  <a:lnTo>
                    <a:pt x="404195" y="461937"/>
                  </a:lnTo>
                  <a:lnTo>
                    <a:pt x="0" y="230969"/>
                  </a:lnTo>
                  <a:lnTo>
                    <a:pt x="404195" y="0"/>
                  </a:lnTo>
                  <a:lnTo>
                    <a:pt x="808390"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59F78C5-1F21-4C7F-964E-DA02C7156C7A}"/>
                </a:ext>
              </a:extLst>
            </p:cNvPr>
            <p:cNvSpPr/>
            <p:nvPr/>
          </p:nvSpPr>
          <p:spPr>
            <a:xfrm>
              <a:off x="3891519" y="856570"/>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7B27BF51-3E5C-49F5-8A55-4376584FEC42}"/>
                </a:ext>
              </a:extLst>
            </p:cNvPr>
            <p:cNvSpPr/>
            <p:nvPr/>
          </p:nvSpPr>
          <p:spPr>
            <a:xfrm>
              <a:off x="3891519" y="981779"/>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9C38414-C1D6-42B0-8449-CDD4A5F90B02}"/>
                </a:ext>
              </a:extLst>
            </p:cNvPr>
            <p:cNvSpPr/>
            <p:nvPr/>
          </p:nvSpPr>
          <p:spPr>
            <a:xfrm>
              <a:off x="4141939" y="981779"/>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BE60ED3-663E-4C57-A5D0-472CF9AF7A0E}"/>
                </a:ext>
              </a:extLst>
            </p:cNvPr>
            <p:cNvSpPr/>
            <p:nvPr/>
          </p:nvSpPr>
          <p:spPr>
            <a:xfrm>
              <a:off x="4141939" y="856570"/>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6CAD2077-3C26-4BE1-9D2E-045FBAAF6F1E}"/>
                </a:ext>
              </a:extLst>
            </p:cNvPr>
            <p:cNvSpPr/>
            <p:nvPr/>
          </p:nvSpPr>
          <p:spPr>
            <a:xfrm>
              <a:off x="4016729" y="1044384"/>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FE5B975-FCFA-44F8-A18B-25D37A514AF1}"/>
                </a:ext>
              </a:extLst>
            </p:cNvPr>
            <p:cNvSpPr/>
            <p:nvPr/>
          </p:nvSpPr>
          <p:spPr>
            <a:xfrm>
              <a:off x="4016729" y="928118"/>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02AB8B40-F3A2-4DD9-8CFE-EF628348AC1D}"/>
                </a:ext>
              </a:extLst>
            </p:cNvPr>
            <p:cNvSpPr/>
            <p:nvPr/>
          </p:nvSpPr>
          <p:spPr>
            <a:xfrm>
              <a:off x="4016729" y="785022"/>
              <a:ext cx="35774" cy="3577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bg1"/>
            </a:solidFill>
            <a:ln w="3591"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86CE127D-7E83-4E3C-ADB5-B61ADD99E0F6}"/>
                </a:ext>
              </a:extLst>
            </p:cNvPr>
            <p:cNvSpPr/>
            <p:nvPr/>
          </p:nvSpPr>
          <p:spPr>
            <a:xfrm>
              <a:off x="4177713" y="1124877"/>
              <a:ext cx="125210" cy="196758"/>
            </a:xfrm>
            <a:custGeom>
              <a:avLst/>
              <a:gdLst>
                <a:gd name="connsiteX0" fmla="*/ 0 w 404194"/>
                <a:gd name="connsiteY0" fmla="*/ 230969 h 635163"/>
                <a:gd name="connsiteX1" fmla="*/ 404195 w 404194"/>
                <a:gd name="connsiteY1" fmla="*/ 0 h 635163"/>
                <a:gd name="connsiteX2" fmla="*/ 404195 w 404194"/>
                <a:gd name="connsiteY2" fmla="*/ 404195 h 635163"/>
                <a:gd name="connsiteX3" fmla="*/ 0 w 404194"/>
                <a:gd name="connsiteY3" fmla="*/ 635163 h 635163"/>
                <a:gd name="connsiteX4" fmla="*/ 0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0" y="230969"/>
                  </a:moveTo>
                  <a:lnTo>
                    <a:pt x="404195" y="0"/>
                  </a:lnTo>
                  <a:lnTo>
                    <a:pt x="404195" y="404195"/>
                  </a:lnTo>
                  <a:lnTo>
                    <a:pt x="0" y="635163"/>
                  </a:lnTo>
                  <a:lnTo>
                    <a:pt x="0"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3335A9F-617D-4165-BF3E-4FC0A91DD392}"/>
                </a:ext>
              </a:extLst>
            </p:cNvPr>
            <p:cNvSpPr/>
            <p:nvPr/>
          </p:nvSpPr>
          <p:spPr>
            <a:xfrm>
              <a:off x="4052503" y="1124877"/>
              <a:ext cx="125210" cy="196758"/>
            </a:xfrm>
            <a:custGeom>
              <a:avLst/>
              <a:gdLst>
                <a:gd name="connsiteX0" fmla="*/ 404195 w 404194"/>
                <a:gd name="connsiteY0" fmla="*/ 230969 h 635163"/>
                <a:gd name="connsiteX1" fmla="*/ 0 w 404194"/>
                <a:gd name="connsiteY1" fmla="*/ 0 h 635163"/>
                <a:gd name="connsiteX2" fmla="*/ 0 w 404194"/>
                <a:gd name="connsiteY2" fmla="*/ 404195 h 635163"/>
                <a:gd name="connsiteX3" fmla="*/ 404195 w 404194"/>
                <a:gd name="connsiteY3" fmla="*/ 635163 h 635163"/>
                <a:gd name="connsiteX4" fmla="*/ 404195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404195" y="230969"/>
                  </a:moveTo>
                  <a:lnTo>
                    <a:pt x="0" y="0"/>
                  </a:lnTo>
                  <a:lnTo>
                    <a:pt x="0" y="404195"/>
                  </a:lnTo>
                  <a:lnTo>
                    <a:pt x="404195" y="635163"/>
                  </a:lnTo>
                  <a:lnTo>
                    <a:pt x="404195"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C947AA7-0116-45EA-807C-F3A68041F004}"/>
                </a:ext>
              </a:extLst>
            </p:cNvPr>
            <p:cNvSpPr/>
            <p:nvPr/>
          </p:nvSpPr>
          <p:spPr>
            <a:xfrm>
              <a:off x="4052503" y="1053328"/>
              <a:ext cx="250419" cy="143097"/>
            </a:xfrm>
            <a:custGeom>
              <a:avLst/>
              <a:gdLst>
                <a:gd name="connsiteX0" fmla="*/ 808390 w 808389"/>
                <a:gd name="connsiteY0" fmla="*/ 230969 h 461937"/>
                <a:gd name="connsiteX1" fmla="*/ 404195 w 808389"/>
                <a:gd name="connsiteY1" fmla="*/ 461937 h 461937"/>
                <a:gd name="connsiteX2" fmla="*/ 0 w 808389"/>
                <a:gd name="connsiteY2" fmla="*/ 230969 h 461937"/>
                <a:gd name="connsiteX3" fmla="*/ 404195 w 808389"/>
                <a:gd name="connsiteY3" fmla="*/ 0 h 461937"/>
                <a:gd name="connsiteX4" fmla="*/ 808390 w 808389"/>
                <a:gd name="connsiteY4" fmla="*/ 230969 h 46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9" h="461937">
                  <a:moveTo>
                    <a:pt x="808390" y="230969"/>
                  </a:moveTo>
                  <a:lnTo>
                    <a:pt x="404195" y="461937"/>
                  </a:lnTo>
                  <a:lnTo>
                    <a:pt x="0" y="230969"/>
                  </a:lnTo>
                  <a:lnTo>
                    <a:pt x="404195" y="0"/>
                  </a:lnTo>
                  <a:lnTo>
                    <a:pt x="808390"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29705EE-91A9-4E09-B32D-9142DADC148C}"/>
                </a:ext>
              </a:extLst>
            </p:cNvPr>
            <p:cNvSpPr/>
            <p:nvPr/>
          </p:nvSpPr>
          <p:spPr>
            <a:xfrm>
              <a:off x="3891519" y="1124877"/>
              <a:ext cx="125210" cy="196758"/>
            </a:xfrm>
            <a:custGeom>
              <a:avLst/>
              <a:gdLst>
                <a:gd name="connsiteX0" fmla="*/ 0 w 404194"/>
                <a:gd name="connsiteY0" fmla="*/ 230969 h 635163"/>
                <a:gd name="connsiteX1" fmla="*/ 404195 w 404194"/>
                <a:gd name="connsiteY1" fmla="*/ 0 h 635163"/>
                <a:gd name="connsiteX2" fmla="*/ 404195 w 404194"/>
                <a:gd name="connsiteY2" fmla="*/ 404195 h 635163"/>
                <a:gd name="connsiteX3" fmla="*/ 0 w 404194"/>
                <a:gd name="connsiteY3" fmla="*/ 635163 h 635163"/>
                <a:gd name="connsiteX4" fmla="*/ 0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0" y="230969"/>
                  </a:moveTo>
                  <a:lnTo>
                    <a:pt x="404195" y="0"/>
                  </a:lnTo>
                  <a:lnTo>
                    <a:pt x="404195" y="404195"/>
                  </a:lnTo>
                  <a:lnTo>
                    <a:pt x="0" y="635163"/>
                  </a:lnTo>
                  <a:lnTo>
                    <a:pt x="0"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D62F9A7-F598-4272-8C3B-E2432EB37083}"/>
                </a:ext>
              </a:extLst>
            </p:cNvPr>
            <p:cNvSpPr/>
            <p:nvPr/>
          </p:nvSpPr>
          <p:spPr>
            <a:xfrm>
              <a:off x="3766310" y="1124877"/>
              <a:ext cx="125210" cy="196758"/>
            </a:xfrm>
            <a:custGeom>
              <a:avLst/>
              <a:gdLst>
                <a:gd name="connsiteX0" fmla="*/ 404195 w 404194"/>
                <a:gd name="connsiteY0" fmla="*/ 230969 h 635163"/>
                <a:gd name="connsiteX1" fmla="*/ 0 w 404194"/>
                <a:gd name="connsiteY1" fmla="*/ 0 h 635163"/>
                <a:gd name="connsiteX2" fmla="*/ 0 w 404194"/>
                <a:gd name="connsiteY2" fmla="*/ 404195 h 635163"/>
                <a:gd name="connsiteX3" fmla="*/ 404195 w 404194"/>
                <a:gd name="connsiteY3" fmla="*/ 635163 h 635163"/>
                <a:gd name="connsiteX4" fmla="*/ 404195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404195" y="230969"/>
                  </a:moveTo>
                  <a:lnTo>
                    <a:pt x="0" y="0"/>
                  </a:lnTo>
                  <a:lnTo>
                    <a:pt x="0" y="404195"/>
                  </a:lnTo>
                  <a:lnTo>
                    <a:pt x="404195" y="635163"/>
                  </a:lnTo>
                  <a:lnTo>
                    <a:pt x="404195"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41BB3FD-8A7A-4654-B15B-BA184EE3EBFF}"/>
                </a:ext>
              </a:extLst>
            </p:cNvPr>
            <p:cNvSpPr/>
            <p:nvPr/>
          </p:nvSpPr>
          <p:spPr>
            <a:xfrm>
              <a:off x="3766310" y="1053328"/>
              <a:ext cx="250419" cy="143097"/>
            </a:xfrm>
            <a:custGeom>
              <a:avLst/>
              <a:gdLst>
                <a:gd name="connsiteX0" fmla="*/ 808390 w 808389"/>
                <a:gd name="connsiteY0" fmla="*/ 230969 h 461937"/>
                <a:gd name="connsiteX1" fmla="*/ 404195 w 808389"/>
                <a:gd name="connsiteY1" fmla="*/ 461937 h 461937"/>
                <a:gd name="connsiteX2" fmla="*/ 0 w 808389"/>
                <a:gd name="connsiteY2" fmla="*/ 230969 h 461937"/>
                <a:gd name="connsiteX3" fmla="*/ 404195 w 808389"/>
                <a:gd name="connsiteY3" fmla="*/ 0 h 461937"/>
                <a:gd name="connsiteX4" fmla="*/ 808390 w 808389"/>
                <a:gd name="connsiteY4" fmla="*/ 230969 h 46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9" h="461937">
                  <a:moveTo>
                    <a:pt x="808390" y="230969"/>
                  </a:moveTo>
                  <a:lnTo>
                    <a:pt x="404195" y="461937"/>
                  </a:lnTo>
                  <a:lnTo>
                    <a:pt x="0" y="230969"/>
                  </a:lnTo>
                  <a:lnTo>
                    <a:pt x="404195" y="0"/>
                  </a:lnTo>
                  <a:lnTo>
                    <a:pt x="808390" y="230969"/>
                  </a:lnTo>
                  <a:close/>
                </a:path>
              </a:pathLst>
            </a:custGeom>
            <a:solidFill>
              <a:schemeClr val="accent1">
                <a:lumMod val="75000"/>
              </a:schemeClr>
            </a:solidFill>
            <a:ln w="3591"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BF2AD2F-26B7-40D9-8142-DFEE2C95D58D}"/>
                </a:ext>
              </a:extLst>
            </p:cNvPr>
            <p:cNvSpPr/>
            <p:nvPr/>
          </p:nvSpPr>
          <p:spPr>
            <a:xfrm>
              <a:off x="3920474" y="804027"/>
              <a:ext cx="102851" cy="69313"/>
            </a:xfrm>
            <a:custGeom>
              <a:avLst/>
              <a:gdLst>
                <a:gd name="connsiteX0" fmla="*/ 0 w 332017"/>
                <a:gd name="connsiteY0" fmla="*/ 173587 h 223750"/>
                <a:gd name="connsiteX1" fmla="*/ 304229 w 332017"/>
                <a:gd name="connsiteY1" fmla="*/ 0 h 223750"/>
                <a:gd name="connsiteX2" fmla="*/ 332739 w 332017"/>
                <a:gd name="connsiteY2" fmla="*/ 50163 h 223750"/>
                <a:gd name="connsiteX3" fmla="*/ 28510 w 332017"/>
                <a:gd name="connsiteY3" fmla="*/ 223751 h 223750"/>
                <a:gd name="connsiteX4" fmla="*/ 0 w 332017"/>
                <a:gd name="connsiteY4" fmla="*/ 173587 h 2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7" h="223750">
                  <a:moveTo>
                    <a:pt x="0" y="173587"/>
                  </a:moveTo>
                  <a:lnTo>
                    <a:pt x="304229" y="0"/>
                  </a:lnTo>
                  <a:lnTo>
                    <a:pt x="332739" y="50163"/>
                  </a:lnTo>
                  <a:lnTo>
                    <a:pt x="28510" y="223751"/>
                  </a:lnTo>
                  <a:lnTo>
                    <a:pt x="0" y="173587"/>
                  </a:lnTo>
                  <a:close/>
                </a:path>
              </a:pathLst>
            </a:custGeom>
            <a:solidFill>
              <a:schemeClr val="bg1"/>
            </a:solidFill>
            <a:ln w="3591"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CFF84108-86CA-4648-BEAB-C1653B3CEC4C}"/>
                </a:ext>
              </a:extLst>
            </p:cNvPr>
            <p:cNvSpPr/>
            <p:nvPr/>
          </p:nvSpPr>
          <p:spPr>
            <a:xfrm>
              <a:off x="3920474" y="875575"/>
              <a:ext cx="102851" cy="69313"/>
            </a:xfrm>
            <a:custGeom>
              <a:avLst/>
              <a:gdLst>
                <a:gd name="connsiteX0" fmla="*/ 0 w 332017"/>
                <a:gd name="connsiteY0" fmla="*/ 50163 h 223750"/>
                <a:gd name="connsiteX1" fmla="*/ 28510 w 332017"/>
                <a:gd name="connsiteY1" fmla="*/ 0 h 223750"/>
                <a:gd name="connsiteX2" fmla="*/ 332739 w 332017"/>
                <a:gd name="connsiteY2" fmla="*/ 173587 h 223750"/>
                <a:gd name="connsiteX3" fmla="*/ 304229 w 332017"/>
                <a:gd name="connsiteY3" fmla="*/ 223751 h 223750"/>
                <a:gd name="connsiteX4" fmla="*/ 0 w 332017"/>
                <a:gd name="connsiteY4" fmla="*/ 50163 h 2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7" h="223750">
                  <a:moveTo>
                    <a:pt x="0" y="50163"/>
                  </a:moveTo>
                  <a:lnTo>
                    <a:pt x="28510" y="0"/>
                  </a:lnTo>
                  <a:lnTo>
                    <a:pt x="332739" y="173587"/>
                  </a:lnTo>
                  <a:lnTo>
                    <a:pt x="304229" y="223751"/>
                  </a:lnTo>
                  <a:lnTo>
                    <a:pt x="0" y="50163"/>
                  </a:lnTo>
                  <a:close/>
                </a:path>
              </a:pathLst>
            </a:custGeom>
            <a:solidFill>
              <a:schemeClr val="bg1"/>
            </a:solidFill>
            <a:ln w="3591"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A5697FD-FBA1-45EC-8EC4-F465E289AC5B}"/>
                </a:ext>
              </a:extLst>
            </p:cNvPr>
            <p:cNvSpPr/>
            <p:nvPr/>
          </p:nvSpPr>
          <p:spPr>
            <a:xfrm>
              <a:off x="4046019" y="875575"/>
              <a:ext cx="101733" cy="68195"/>
            </a:xfrm>
            <a:custGeom>
              <a:avLst/>
              <a:gdLst>
                <a:gd name="connsiteX0" fmla="*/ 0 w 328408"/>
                <a:gd name="connsiteY0" fmla="*/ 173226 h 220141"/>
                <a:gd name="connsiteX1" fmla="*/ 303146 w 328408"/>
                <a:gd name="connsiteY1" fmla="*/ 0 h 220141"/>
                <a:gd name="connsiteX2" fmla="*/ 331656 w 328408"/>
                <a:gd name="connsiteY2" fmla="*/ 50163 h 220141"/>
                <a:gd name="connsiteX3" fmla="*/ 28510 w 328408"/>
                <a:gd name="connsiteY3" fmla="*/ 223390 h 220141"/>
                <a:gd name="connsiteX4" fmla="*/ 0 w 328408"/>
                <a:gd name="connsiteY4" fmla="*/ 173226 h 22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8" h="220141">
                  <a:moveTo>
                    <a:pt x="0" y="173226"/>
                  </a:moveTo>
                  <a:lnTo>
                    <a:pt x="303146" y="0"/>
                  </a:lnTo>
                  <a:lnTo>
                    <a:pt x="331656" y="50163"/>
                  </a:lnTo>
                  <a:lnTo>
                    <a:pt x="28510" y="223390"/>
                  </a:lnTo>
                  <a:lnTo>
                    <a:pt x="0" y="173226"/>
                  </a:lnTo>
                  <a:close/>
                </a:path>
              </a:pathLst>
            </a:custGeom>
            <a:solidFill>
              <a:schemeClr val="bg1"/>
            </a:solidFill>
            <a:ln w="3591"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7F599B90-DACC-418A-B537-6BA90F11358A}"/>
                </a:ext>
              </a:extLst>
            </p:cNvPr>
            <p:cNvSpPr/>
            <p:nvPr/>
          </p:nvSpPr>
          <p:spPr>
            <a:xfrm>
              <a:off x="4045684" y="804027"/>
              <a:ext cx="102851" cy="69313"/>
            </a:xfrm>
            <a:custGeom>
              <a:avLst/>
              <a:gdLst>
                <a:gd name="connsiteX0" fmla="*/ 0 w 332017"/>
                <a:gd name="connsiteY0" fmla="*/ 50163 h 223750"/>
                <a:gd name="connsiteX1" fmla="*/ 28510 w 332017"/>
                <a:gd name="connsiteY1" fmla="*/ 0 h 223750"/>
                <a:gd name="connsiteX2" fmla="*/ 332378 w 332017"/>
                <a:gd name="connsiteY2" fmla="*/ 173587 h 223750"/>
                <a:gd name="connsiteX3" fmla="*/ 304229 w 332017"/>
                <a:gd name="connsiteY3" fmla="*/ 223751 h 223750"/>
                <a:gd name="connsiteX4" fmla="*/ 0 w 332017"/>
                <a:gd name="connsiteY4" fmla="*/ 50163 h 2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7" h="223750">
                  <a:moveTo>
                    <a:pt x="0" y="50163"/>
                  </a:moveTo>
                  <a:lnTo>
                    <a:pt x="28510" y="0"/>
                  </a:lnTo>
                  <a:lnTo>
                    <a:pt x="332378" y="173587"/>
                  </a:lnTo>
                  <a:lnTo>
                    <a:pt x="304229" y="223751"/>
                  </a:lnTo>
                  <a:lnTo>
                    <a:pt x="0" y="50163"/>
                  </a:lnTo>
                  <a:close/>
                </a:path>
              </a:pathLst>
            </a:custGeom>
            <a:solidFill>
              <a:schemeClr val="bg1"/>
            </a:solidFill>
            <a:ln w="3591"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1530CE5-93AD-45B1-8932-730966DEF533}"/>
                </a:ext>
              </a:extLst>
            </p:cNvPr>
            <p:cNvSpPr/>
            <p:nvPr/>
          </p:nvSpPr>
          <p:spPr>
            <a:xfrm>
              <a:off x="4150882" y="892344"/>
              <a:ext cx="17887" cy="89436"/>
            </a:xfrm>
            <a:custGeom>
              <a:avLst/>
              <a:gdLst>
                <a:gd name="connsiteX0" fmla="*/ 0 w 57742"/>
                <a:gd name="connsiteY0" fmla="*/ 0 h 288710"/>
                <a:gd name="connsiteX1" fmla="*/ 57742 w 57742"/>
                <a:gd name="connsiteY1" fmla="*/ 0 h 288710"/>
                <a:gd name="connsiteX2" fmla="*/ 57742 w 57742"/>
                <a:gd name="connsiteY2" fmla="*/ 288711 h 288710"/>
                <a:gd name="connsiteX3" fmla="*/ 0 w 57742"/>
                <a:gd name="connsiteY3" fmla="*/ 288711 h 288710"/>
              </a:gdLst>
              <a:ahLst/>
              <a:cxnLst>
                <a:cxn ang="0">
                  <a:pos x="connsiteX0" y="connsiteY0"/>
                </a:cxn>
                <a:cxn ang="0">
                  <a:pos x="connsiteX1" y="connsiteY1"/>
                </a:cxn>
                <a:cxn ang="0">
                  <a:pos x="connsiteX2" y="connsiteY2"/>
                </a:cxn>
                <a:cxn ang="0">
                  <a:pos x="connsiteX3" y="connsiteY3"/>
                </a:cxn>
              </a:cxnLst>
              <a:rect l="l" t="t" r="r" b="b"/>
              <a:pathLst>
                <a:path w="57742" h="288710">
                  <a:moveTo>
                    <a:pt x="0" y="0"/>
                  </a:moveTo>
                  <a:lnTo>
                    <a:pt x="57742" y="0"/>
                  </a:lnTo>
                  <a:lnTo>
                    <a:pt x="57742" y="288711"/>
                  </a:lnTo>
                  <a:lnTo>
                    <a:pt x="0" y="288711"/>
                  </a:lnTo>
                  <a:close/>
                </a:path>
              </a:pathLst>
            </a:custGeom>
            <a:solidFill>
              <a:schemeClr val="bg1"/>
            </a:solidFill>
            <a:ln w="3591"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8B8E493F-0A97-46F1-BCFA-0CC6446A48C7}"/>
                </a:ext>
              </a:extLst>
            </p:cNvPr>
            <p:cNvSpPr/>
            <p:nvPr/>
          </p:nvSpPr>
          <p:spPr>
            <a:xfrm>
              <a:off x="4048031" y="1000784"/>
              <a:ext cx="100615" cy="67077"/>
            </a:xfrm>
            <a:custGeom>
              <a:avLst/>
              <a:gdLst>
                <a:gd name="connsiteX0" fmla="*/ 0 w 324799"/>
                <a:gd name="connsiteY0" fmla="*/ 169257 h 216532"/>
                <a:gd name="connsiteX1" fmla="*/ 296289 w 324799"/>
                <a:gd name="connsiteY1" fmla="*/ 0 h 216532"/>
                <a:gd name="connsiteX2" fmla="*/ 324799 w 324799"/>
                <a:gd name="connsiteY2" fmla="*/ 50163 h 216532"/>
                <a:gd name="connsiteX3" fmla="*/ 28510 w 324799"/>
                <a:gd name="connsiteY3" fmla="*/ 219420 h 216532"/>
                <a:gd name="connsiteX4" fmla="*/ 0 w 324799"/>
                <a:gd name="connsiteY4" fmla="*/ 169257 h 21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9" h="216532">
                  <a:moveTo>
                    <a:pt x="0" y="169257"/>
                  </a:moveTo>
                  <a:lnTo>
                    <a:pt x="296289" y="0"/>
                  </a:lnTo>
                  <a:lnTo>
                    <a:pt x="324799" y="50163"/>
                  </a:lnTo>
                  <a:lnTo>
                    <a:pt x="28510" y="219420"/>
                  </a:lnTo>
                  <a:lnTo>
                    <a:pt x="0" y="169257"/>
                  </a:lnTo>
                  <a:close/>
                </a:path>
              </a:pathLst>
            </a:custGeom>
            <a:solidFill>
              <a:schemeClr val="bg1"/>
            </a:solidFill>
            <a:ln w="3591"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BAA3C85-5712-4817-B021-43C4E3587015}"/>
                </a:ext>
              </a:extLst>
            </p:cNvPr>
            <p:cNvSpPr/>
            <p:nvPr/>
          </p:nvSpPr>
          <p:spPr>
            <a:xfrm>
              <a:off x="3920474" y="1000784"/>
              <a:ext cx="100615" cy="67077"/>
            </a:xfrm>
            <a:custGeom>
              <a:avLst/>
              <a:gdLst>
                <a:gd name="connsiteX0" fmla="*/ 0 w 324799"/>
                <a:gd name="connsiteY0" fmla="*/ 50163 h 216532"/>
                <a:gd name="connsiteX1" fmla="*/ 28510 w 324799"/>
                <a:gd name="connsiteY1" fmla="*/ 0 h 216532"/>
                <a:gd name="connsiteX2" fmla="*/ 325160 w 324799"/>
                <a:gd name="connsiteY2" fmla="*/ 169257 h 216532"/>
                <a:gd name="connsiteX3" fmla="*/ 296650 w 324799"/>
                <a:gd name="connsiteY3" fmla="*/ 219420 h 216532"/>
                <a:gd name="connsiteX4" fmla="*/ 0 w 324799"/>
                <a:gd name="connsiteY4" fmla="*/ 50163 h 21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9" h="216532">
                  <a:moveTo>
                    <a:pt x="0" y="50163"/>
                  </a:moveTo>
                  <a:lnTo>
                    <a:pt x="28510" y="0"/>
                  </a:lnTo>
                  <a:lnTo>
                    <a:pt x="325160" y="169257"/>
                  </a:lnTo>
                  <a:lnTo>
                    <a:pt x="296650" y="219420"/>
                  </a:lnTo>
                  <a:lnTo>
                    <a:pt x="0" y="50163"/>
                  </a:lnTo>
                  <a:close/>
                </a:path>
              </a:pathLst>
            </a:custGeom>
            <a:solidFill>
              <a:schemeClr val="bg1"/>
            </a:solidFill>
            <a:ln w="3591"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AB7C3E5-D541-4C72-A9FB-0772D17F2A02}"/>
                </a:ext>
              </a:extLst>
            </p:cNvPr>
            <p:cNvSpPr/>
            <p:nvPr/>
          </p:nvSpPr>
          <p:spPr>
            <a:xfrm>
              <a:off x="3900463" y="892344"/>
              <a:ext cx="17887" cy="89436"/>
            </a:xfrm>
            <a:custGeom>
              <a:avLst/>
              <a:gdLst>
                <a:gd name="connsiteX0" fmla="*/ 0 w 57742"/>
                <a:gd name="connsiteY0" fmla="*/ 0 h 288710"/>
                <a:gd name="connsiteX1" fmla="*/ 57742 w 57742"/>
                <a:gd name="connsiteY1" fmla="*/ 0 h 288710"/>
                <a:gd name="connsiteX2" fmla="*/ 57742 w 57742"/>
                <a:gd name="connsiteY2" fmla="*/ 288711 h 288710"/>
                <a:gd name="connsiteX3" fmla="*/ 0 w 57742"/>
                <a:gd name="connsiteY3" fmla="*/ 288711 h 288710"/>
              </a:gdLst>
              <a:ahLst/>
              <a:cxnLst>
                <a:cxn ang="0">
                  <a:pos x="connsiteX0" y="connsiteY0"/>
                </a:cxn>
                <a:cxn ang="0">
                  <a:pos x="connsiteX1" y="connsiteY1"/>
                </a:cxn>
                <a:cxn ang="0">
                  <a:pos x="connsiteX2" y="connsiteY2"/>
                </a:cxn>
                <a:cxn ang="0">
                  <a:pos x="connsiteX3" y="connsiteY3"/>
                </a:cxn>
              </a:cxnLst>
              <a:rect l="l" t="t" r="r" b="b"/>
              <a:pathLst>
                <a:path w="57742" h="288710">
                  <a:moveTo>
                    <a:pt x="0" y="0"/>
                  </a:moveTo>
                  <a:lnTo>
                    <a:pt x="57742" y="0"/>
                  </a:lnTo>
                  <a:lnTo>
                    <a:pt x="57742" y="288711"/>
                  </a:lnTo>
                  <a:lnTo>
                    <a:pt x="0" y="288711"/>
                  </a:lnTo>
                  <a:close/>
                </a:path>
              </a:pathLst>
            </a:custGeom>
            <a:solidFill>
              <a:schemeClr val="bg1"/>
            </a:solidFill>
            <a:ln w="3591"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57C73B1-D8D7-47A6-802F-791FC35E4E88}"/>
                </a:ext>
              </a:extLst>
            </p:cNvPr>
            <p:cNvSpPr/>
            <p:nvPr/>
          </p:nvSpPr>
          <p:spPr>
            <a:xfrm>
              <a:off x="4025672" y="963892"/>
              <a:ext cx="17887" cy="80492"/>
            </a:xfrm>
            <a:custGeom>
              <a:avLst/>
              <a:gdLst>
                <a:gd name="connsiteX0" fmla="*/ 0 w 57742"/>
                <a:gd name="connsiteY0" fmla="*/ 0 h 259839"/>
                <a:gd name="connsiteX1" fmla="*/ 57742 w 57742"/>
                <a:gd name="connsiteY1" fmla="*/ 0 h 259839"/>
                <a:gd name="connsiteX2" fmla="*/ 57742 w 57742"/>
                <a:gd name="connsiteY2" fmla="*/ 259840 h 259839"/>
                <a:gd name="connsiteX3" fmla="*/ 0 w 57742"/>
                <a:gd name="connsiteY3" fmla="*/ 259840 h 259839"/>
              </a:gdLst>
              <a:ahLst/>
              <a:cxnLst>
                <a:cxn ang="0">
                  <a:pos x="connsiteX0" y="connsiteY0"/>
                </a:cxn>
                <a:cxn ang="0">
                  <a:pos x="connsiteX1" y="connsiteY1"/>
                </a:cxn>
                <a:cxn ang="0">
                  <a:pos x="connsiteX2" y="connsiteY2"/>
                </a:cxn>
                <a:cxn ang="0">
                  <a:pos x="connsiteX3" y="connsiteY3"/>
                </a:cxn>
              </a:cxnLst>
              <a:rect l="l" t="t" r="r" b="b"/>
              <a:pathLst>
                <a:path w="57742" h="259839">
                  <a:moveTo>
                    <a:pt x="0" y="0"/>
                  </a:moveTo>
                  <a:lnTo>
                    <a:pt x="57742" y="0"/>
                  </a:lnTo>
                  <a:lnTo>
                    <a:pt x="57742" y="259840"/>
                  </a:lnTo>
                  <a:lnTo>
                    <a:pt x="0" y="259840"/>
                  </a:lnTo>
                  <a:close/>
                </a:path>
              </a:pathLst>
            </a:custGeom>
            <a:solidFill>
              <a:schemeClr val="bg1"/>
            </a:solidFill>
            <a:ln w="3591"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1C62A4C-2526-4CED-945A-E9B85B3BCF42}"/>
                </a:ext>
              </a:extLst>
            </p:cNvPr>
            <p:cNvSpPr/>
            <p:nvPr/>
          </p:nvSpPr>
          <p:spPr>
            <a:xfrm>
              <a:off x="3757366" y="1044440"/>
              <a:ext cx="267188" cy="159866"/>
            </a:xfrm>
            <a:custGeom>
              <a:avLst/>
              <a:gdLst>
                <a:gd name="connsiteX0" fmla="*/ 433066 w 862523"/>
                <a:gd name="connsiteY0" fmla="*/ 519499 h 516070"/>
                <a:gd name="connsiteX1" fmla="*/ 418630 w 862523"/>
                <a:gd name="connsiteY1" fmla="*/ 515529 h 516070"/>
                <a:gd name="connsiteX2" fmla="*/ 14436 w 862523"/>
                <a:gd name="connsiteY2" fmla="*/ 284560 h 516070"/>
                <a:gd name="connsiteX3" fmla="*/ 0 w 862523"/>
                <a:gd name="connsiteY3" fmla="*/ 259659 h 516070"/>
                <a:gd name="connsiteX4" fmla="*/ 14436 w 862523"/>
                <a:gd name="connsiteY4" fmla="*/ 234758 h 516070"/>
                <a:gd name="connsiteX5" fmla="*/ 418630 w 862523"/>
                <a:gd name="connsiteY5" fmla="*/ 3789 h 516070"/>
                <a:gd name="connsiteX6" fmla="*/ 447141 w 862523"/>
                <a:gd name="connsiteY6" fmla="*/ 3789 h 516070"/>
                <a:gd name="connsiteX7" fmla="*/ 851336 w 862523"/>
                <a:gd name="connsiteY7" fmla="*/ 234758 h 516070"/>
                <a:gd name="connsiteX8" fmla="*/ 865771 w 862523"/>
                <a:gd name="connsiteY8" fmla="*/ 259659 h 516070"/>
                <a:gd name="connsiteX9" fmla="*/ 851336 w 862523"/>
                <a:gd name="connsiteY9" fmla="*/ 284560 h 516070"/>
                <a:gd name="connsiteX10" fmla="*/ 447141 w 862523"/>
                <a:gd name="connsiteY10" fmla="*/ 515529 h 516070"/>
                <a:gd name="connsiteX11" fmla="*/ 433066 w 862523"/>
                <a:gd name="connsiteY11" fmla="*/ 519499 h 516070"/>
                <a:gd name="connsiteX12" fmla="*/ 433066 w 862523"/>
                <a:gd name="connsiteY12" fmla="*/ 519499 h 516070"/>
                <a:gd name="connsiteX13" fmla="*/ 86974 w 862523"/>
                <a:gd name="connsiteY13" fmla="*/ 259659 h 516070"/>
                <a:gd name="connsiteX14" fmla="*/ 433066 w 862523"/>
                <a:gd name="connsiteY14" fmla="*/ 457426 h 516070"/>
                <a:gd name="connsiteX15" fmla="*/ 779158 w 862523"/>
                <a:gd name="connsiteY15" fmla="*/ 259659 h 516070"/>
                <a:gd name="connsiteX16" fmla="*/ 433066 w 862523"/>
                <a:gd name="connsiteY16" fmla="*/ 61892 h 516070"/>
                <a:gd name="connsiteX17" fmla="*/ 86974 w 862523"/>
                <a:gd name="connsiteY17" fmla="*/ 259659 h 5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2523" h="516070">
                  <a:moveTo>
                    <a:pt x="433066" y="519499"/>
                  </a:moveTo>
                  <a:cubicBezTo>
                    <a:pt x="428014" y="519499"/>
                    <a:pt x="423322" y="518055"/>
                    <a:pt x="418630" y="515529"/>
                  </a:cubicBezTo>
                  <a:lnTo>
                    <a:pt x="14436" y="284560"/>
                  </a:lnTo>
                  <a:cubicBezTo>
                    <a:pt x="5413" y="279508"/>
                    <a:pt x="0" y="269764"/>
                    <a:pt x="0" y="259659"/>
                  </a:cubicBezTo>
                  <a:cubicBezTo>
                    <a:pt x="0" y="249193"/>
                    <a:pt x="5413" y="239810"/>
                    <a:pt x="14436" y="234758"/>
                  </a:cubicBezTo>
                  <a:lnTo>
                    <a:pt x="418630" y="3789"/>
                  </a:lnTo>
                  <a:cubicBezTo>
                    <a:pt x="427653" y="-1263"/>
                    <a:pt x="438479" y="-1263"/>
                    <a:pt x="447141" y="3789"/>
                  </a:cubicBezTo>
                  <a:lnTo>
                    <a:pt x="851336" y="234758"/>
                  </a:lnTo>
                  <a:cubicBezTo>
                    <a:pt x="860358" y="239810"/>
                    <a:pt x="865771" y="249554"/>
                    <a:pt x="865771" y="259659"/>
                  </a:cubicBezTo>
                  <a:cubicBezTo>
                    <a:pt x="865771" y="270125"/>
                    <a:pt x="860358" y="279508"/>
                    <a:pt x="851336" y="284560"/>
                  </a:cubicBezTo>
                  <a:lnTo>
                    <a:pt x="447141" y="515529"/>
                  </a:lnTo>
                  <a:cubicBezTo>
                    <a:pt x="442810" y="518055"/>
                    <a:pt x="438118" y="519499"/>
                    <a:pt x="433066" y="519499"/>
                  </a:cubicBezTo>
                  <a:lnTo>
                    <a:pt x="433066" y="519499"/>
                  </a:lnTo>
                  <a:close/>
                  <a:moveTo>
                    <a:pt x="86974" y="259659"/>
                  </a:moveTo>
                  <a:lnTo>
                    <a:pt x="433066" y="457426"/>
                  </a:lnTo>
                  <a:lnTo>
                    <a:pt x="779158" y="259659"/>
                  </a:lnTo>
                  <a:lnTo>
                    <a:pt x="433066" y="61892"/>
                  </a:lnTo>
                  <a:lnTo>
                    <a:pt x="86974" y="259659"/>
                  </a:lnTo>
                  <a:close/>
                </a:path>
              </a:pathLst>
            </a:custGeom>
            <a:solidFill>
              <a:schemeClr val="bg1"/>
            </a:solidFill>
            <a:ln w="3591"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5EFC184-EBE0-4396-B43B-A50E6A2C4820}"/>
                </a:ext>
              </a:extLst>
            </p:cNvPr>
            <p:cNvSpPr/>
            <p:nvPr/>
          </p:nvSpPr>
          <p:spPr>
            <a:xfrm>
              <a:off x="3757366" y="1124877"/>
              <a:ext cx="268306" cy="205701"/>
            </a:xfrm>
            <a:custGeom>
              <a:avLst/>
              <a:gdLst>
                <a:gd name="connsiteX0" fmla="*/ 433066 w 866131"/>
                <a:gd name="connsiteY0" fmla="*/ 664035 h 664034"/>
                <a:gd name="connsiteX1" fmla="*/ 418630 w 866131"/>
                <a:gd name="connsiteY1" fmla="*/ 660065 h 664034"/>
                <a:gd name="connsiteX2" fmla="*/ 14436 w 866131"/>
                <a:gd name="connsiteY2" fmla="*/ 429096 h 664034"/>
                <a:gd name="connsiteX3" fmla="*/ 0 w 866131"/>
                <a:gd name="connsiteY3" fmla="*/ 404195 h 664034"/>
                <a:gd name="connsiteX4" fmla="*/ 0 w 866131"/>
                <a:gd name="connsiteY4" fmla="*/ 0 h 664034"/>
                <a:gd name="connsiteX5" fmla="*/ 57742 w 866131"/>
                <a:gd name="connsiteY5" fmla="*/ 0 h 664034"/>
                <a:gd name="connsiteX6" fmla="*/ 57742 w 866131"/>
                <a:gd name="connsiteY6" fmla="*/ 387594 h 664034"/>
                <a:gd name="connsiteX7" fmla="*/ 433066 w 866131"/>
                <a:gd name="connsiteY7" fmla="*/ 601962 h 664034"/>
                <a:gd name="connsiteX8" fmla="*/ 808390 w 866131"/>
                <a:gd name="connsiteY8" fmla="*/ 387594 h 664034"/>
                <a:gd name="connsiteX9" fmla="*/ 808390 w 866131"/>
                <a:gd name="connsiteY9" fmla="*/ 0 h 664034"/>
                <a:gd name="connsiteX10" fmla="*/ 866132 w 866131"/>
                <a:gd name="connsiteY10" fmla="*/ 0 h 664034"/>
                <a:gd name="connsiteX11" fmla="*/ 866132 w 866131"/>
                <a:gd name="connsiteY11" fmla="*/ 404195 h 664034"/>
                <a:gd name="connsiteX12" fmla="*/ 851696 w 866131"/>
                <a:gd name="connsiteY12" fmla="*/ 429096 h 664034"/>
                <a:gd name="connsiteX13" fmla="*/ 447502 w 866131"/>
                <a:gd name="connsiteY13" fmla="*/ 660065 h 664034"/>
                <a:gd name="connsiteX14" fmla="*/ 433066 w 866131"/>
                <a:gd name="connsiteY14" fmla="*/ 664035 h 664034"/>
                <a:gd name="connsiteX15" fmla="*/ 433066 w 866131"/>
                <a:gd name="connsiteY15" fmla="*/ 664035 h 6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131" h="664034">
                  <a:moveTo>
                    <a:pt x="433066" y="664035"/>
                  </a:moveTo>
                  <a:cubicBezTo>
                    <a:pt x="428014" y="664035"/>
                    <a:pt x="423322" y="662591"/>
                    <a:pt x="418630" y="660065"/>
                  </a:cubicBezTo>
                  <a:lnTo>
                    <a:pt x="14436" y="429096"/>
                  </a:lnTo>
                  <a:cubicBezTo>
                    <a:pt x="5413" y="424044"/>
                    <a:pt x="0" y="414300"/>
                    <a:pt x="0" y="404195"/>
                  </a:cubicBezTo>
                  <a:lnTo>
                    <a:pt x="0" y="0"/>
                  </a:lnTo>
                  <a:lnTo>
                    <a:pt x="57742" y="0"/>
                  </a:lnTo>
                  <a:lnTo>
                    <a:pt x="57742" y="387594"/>
                  </a:lnTo>
                  <a:lnTo>
                    <a:pt x="433066" y="601962"/>
                  </a:lnTo>
                  <a:lnTo>
                    <a:pt x="808390" y="387594"/>
                  </a:lnTo>
                  <a:lnTo>
                    <a:pt x="808390" y="0"/>
                  </a:lnTo>
                  <a:lnTo>
                    <a:pt x="866132" y="0"/>
                  </a:lnTo>
                  <a:lnTo>
                    <a:pt x="866132" y="404195"/>
                  </a:lnTo>
                  <a:cubicBezTo>
                    <a:pt x="866132" y="414661"/>
                    <a:pt x="860719" y="424044"/>
                    <a:pt x="851696" y="429096"/>
                  </a:cubicBezTo>
                  <a:lnTo>
                    <a:pt x="447502" y="660065"/>
                  </a:lnTo>
                  <a:cubicBezTo>
                    <a:pt x="442810" y="662591"/>
                    <a:pt x="438118" y="664035"/>
                    <a:pt x="433066" y="664035"/>
                  </a:cubicBezTo>
                  <a:lnTo>
                    <a:pt x="433066" y="664035"/>
                  </a:lnTo>
                  <a:close/>
                </a:path>
              </a:pathLst>
            </a:custGeom>
            <a:solidFill>
              <a:schemeClr val="bg1"/>
            </a:solidFill>
            <a:ln w="3591"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D9FD3A8-D69A-4239-8A87-E42CB4BF0D5D}"/>
                </a:ext>
              </a:extLst>
            </p:cNvPr>
            <p:cNvSpPr/>
            <p:nvPr/>
          </p:nvSpPr>
          <p:spPr>
            <a:xfrm>
              <a:off x="3882576" y="1196425"/>
              <a:ext cx="17887" cy="125210"/>
            </a:xfrm>
            <a:custGeom>
              <a:avLst/>
              <a:gdLst>
                <a:gd name="connsiteX0" fmla="*/ 0 w 57742"/>
                <a:gd name="connsiteY0" fmla="*/ 0 h 404194"/>
                <a:gd name="connsiteX1" fmla="*/ 57742 w 57742"/>
                <a:gd name="connsiteY1" fmla="*/ 0 h 404194"/>
                <a:gd name="connsiteX2" fmla="*/ 57742 w 57742"/>
                <a:gd name="connsiteY2" fmla="*/ 404195 h 404194"/>
                <a:gd name="connsiteX3" fmla="*/ 0 w 57742"/>
                <a:gd name="connsiteY3" fmla="*/ 404195 h 404194"/>
              </a:gdLst>
              <a:ahLst/>
              <a:cxnLst>
                <a:cxn ang="0">
                  <a:pos x="connsiteX0" y="connsiteY0"/>
                </a:cxn>
                <a:cxn ang="0">
                  <a:pos x="connsiteX1" y="connsiteY1"/>
                </a:cxn>
                <a:cxn ang="0">
                  <a:pos x="connsiteX2" y="connsiteY2"/>
                </a:cxn>
                <a:cxn ang="0">
                  <a:pos x="connsiteX3" y="connsiteY3"/>
                </a:cxn>
              </a:cxnLst>
              <a:rect l="l" t="t" r="r" b="b"/>
              <a:pathLst>
                <a:path w="57742" h="404194">
                  <a:moveTo>
                    <a:pt x="0" y="0"/>
                  </a:moveTo>
                  <a:lnTo>
                    <a:pt x="57742" y="0"/>
                  </a:lnTo>
                  <a:lnTo>
                    <a:pt x="57742" y="404195"/>
                  </a:lnTo>
                  <a:lnTo>
                    <a:pt x="0" y="404195"/>
                  </a:lnTo>
                  <a:close/>
                </a:path>
              </a:pathLst>
            </a:custGeom>
            <a:solidFill>
              <a:schemeClr val="bg1"/>
            </a:solidFill>
            <a:ln w="3591"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E94BAB2-A375-4239-9B85-1C5248CC3C69}"/>
                </a:ext>
              </a:extLst>
            </p:cNvPr>
            <p:cNvSpPr/>
            <p:nvPr/>
          </p:nvSpPr>
          <p:spPr>
            <a:xfrm>
              <a:off x="4043560" y="1044440"/>
              <a:ext cx="267188" cy="159866"/>
            </a:xfrm>
            <a:custGeom>
              <a:avLst/>
              <a:gdLst>
                <a:gd name="connsiteX0" fmla="*/ 433066 w 862523"/>
                <a:gd name="connsiteY0" fmla="*/ 519499 h 516070"/>
                <a:gd name="connsiteX1" fmla="*/ 418630 w 862523"/>
                <a:gd name="connsiteY1" fmla="*/ 515529 h 516070"/>
                <a:gd name="connsiteX2" fmla="*/ 14436 w 862523"/>
                <a:gd name="connsiteY2" fmla="*/ 284560 h 516070"/>
                <a:gd name="connsiteX3" fmla="*/ 0 w 862523"/>
                <a:gd name="connsiteY3" fmla="*/ 259659 h 516070"/>
                <a:gd name="connsiteX4" fmla="*/ 14436 w 862523"/>
                <a:gd name="connsiteY4" fmla="*/ 234758 h 516070"/>
                <a:gd name="connsiteX5" fmla="*/ 418630 w 862523"/>
                <a:gd name="connsiteY5" fmla="*/ 3789 h 516070"/>
                <a:gd name="connsiteX6" fmla="*/ 447141 w 862523"/>
                <a:gd name="connsiteY6" fmla="*/ 3789 h 516070"/>
                <a:gd name="connsiteX7" fmla="*/ 851336 w 862523"/>
                <a:gd name="connsiteY7" fmla="*/ 234758 h 516070"/>
                <a:gd name="connsiteX8" fmla="*/ 865771 w 862523"/>
                <a:gd name="connsiteY8" fmla="*/ 259659 h 516070"/>
                <a:gd name="connsiteX9" fmla="*/ 851336 w 862523"/>
                <a:gd name="connsiteY9" fmla="*/ 284560 h 516070"/>
                <a:gd name="connsiteX10" fmla="*/ 447141 w 862523"/>
                <a:gd name="connsiteY10" fmla="*/ 515529 h 516070"/>
                <a:gd name="connsiteX11" fmla="*/ 433066 w 862523"/>
                <a:gd name="connsiteY11" fmla="*/ 519499 h 516070"/>
                <a:gd name="connsiteX12" fmla="*/ 433066 w 862523"/>
                <a:gd name="connsiteY12" fmla="*/ 519499 h 516070"/>
                <a:gd name="connsiteX13" fmla="*/ 86974 w 862523"/>
                <a:gd name="connsiteY13" fmla="*/ 259659 h 516070"/>
                <a:gd name="connsiteX14" fmla="*/ 433066 w 862523"/>
                <a:gd name="connsiteY14" fmla="*/ 457426 h 516070"/>
                <a:gd name="connsiteX15" fmla="*/ 779158 w 862523"/>
                <a:gd name="connsiteY15" fmla="*/ 259659 h 516070"/>
                <a:gd name="connsiteX16" fmla="*/ 433066 w 862523"/>
                <a:gd name="connsiteY16" fmla="*/ 61892 h 516070"/>
                <a:gd name="connsiteX17" fmla="*/ 86974 w 862523"/>
                <a:gd name="connsiteY17" fmla="*/ 259659 h 5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2523" h="516070">
                  <a:moveTo>
                    <a:pt x="433066" y="519499"/>
                  </a:moveTo>
                  <a:cubicBezTo>
                    <a:pt x="428014" y="519499"/>
                    <a:pt x="423322" y="518055"/>
                    <a:pt x="418630" y="515529"/>
                  </a:cubicBezTo>
                  <a:lnTo>
                    <a:pt x="14436" y="284560"/>
                  </a:lnTo>
                  <a:cubicBezTo>
                    <a:pt x="5413" y="279508"/>
                    <a:pt x="0" y="269764"/>
                    <a:pt x="0" y="259659"/>
                  </a:cubicBezTo>
                  <a:cubicBezTo>
                    <a:pt x="0" y="249193"/>
                    <a:pt x="5413" y="239810"/>
                    <a:pt x="14436" y="234758"/>
                  </a:cubicBezTo>
                  <a:lnTo>
                    <a:pt x="418630" y="3789"/>
                  </a:lnTo>
                  <a:cubicBezTo>
                    <a:pt x="427653" y="-1263"/>
                    <a:pt x="438479" y="-1263"/>
                    <a:pt x="447141" y="3789"/>
                  </a:cubicBezTo>
                  <a:lnTo>
                    <a:pt x="851336" y="234758"/>
                  </a:lnTo>
                  <a:cubicBezTo>
                    <a:pt x="860358" y="239810"/>
                    <a:pt x="865771" y="249554"/>
                    <a:pt x="865771" y="259659"/>
                  </a:cubicBezTo>
                  <a:cubicBezTo>
                    <a:pt x="865771" y="270125"/>
                    <a:pt x="860358" y="279508"/>
                    <a:pt x="851336" y="284560"/>
                  </a:cubicBezTo>
                  <a:lnTo>
                    <a:pt x="447141" y="515529"/>
                  </a:lnTo>
                  <a:cubicBezTo>
                    <a:pt x="442810" y="518055"/>
                    <a:pt x="438118" y="519499"/>
                    <a:pt x="433066" y="519499"/>
                  </a:cubicBezTo>
                  <a:lnTo>
                    <a:pt x="433066" y="519499"/>
                  </a:lnTo>
                  <a:close/>
                  <a:moveTo>
                    <a:pt x="86974" y="259659"/>
                  </a:moveTo>
                  <a:lnTo>
                    <a:pt x="433066" y="457426"/>
                  </a:lnTo>
                  <a:lnTo>
                    <a:pt x="779158" y="259659"/>
                  </a:lnTo>
                  <a:lnTo>
                    <a:pt x="433066" y="61892"/>
                  </a:lnTo>
                  <a:lnTo>
                    <a:pt x="86974" y="259659"/>
                  </a:lnTo>
                  <a:close/>
                </a:path>
              </a:pathLst>
            </a:custGeom>
            <a:solidFill>
              <a:schemeClr val="bg1"/>
            </a:solidFill>
            <a:ln w="3591"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9B72D6FF-32D4-4F4F-BD8D-C1D31D269426}"/>
                </a:ext>
              </a:extLst>
            </p:cNvPr>
            <p:cNvSpPr/>
            <p:nvPr/>
          </p:nvSpPr>
          <p:spPr>
            <a:xfrm>
              <a:off x="4043560" y="1124877"/>
              <a:ext cx="268306" cy="205701"/>
            </a:xfrm>
            <a:custGeom>
              <a:avLst/>
              <a:gdLst>
                <a:gd name="connsiteX0" fmla="*/ 433066 w 866131"/>
                <a:gd name="connsiteY0" fmla="*/ 664035 h 664034"/>
                <a:gd name="connsiteX1" fmla="*/ 418630 w 866131"/>
                <a:gd name="connsiteY1" fmla="*/ 660065 h 664034"/>
                <a:gd name="connsiteX2" fmla="*/ 14436 w 866131"/>
                <a:gd name="connsiteY2" fmla="*/ 429096 h 664034"/>
                <a:gd name="connsiteX3" fmla="*/ 0 w 866131"/>
                <a:gd name="connsiteY3" fmla="*/ 404195 h 664034"/>
                <a:gd name="connsiteX4" fmla="*/ 0 w 866131"/>
                <a:gd name="connsiteY4" fmla="*/ 0 h 664034"/>
                <a:gd name="connsiteX5" fmla="*/ 57742 w 866131"/>
                <a:gd name="connsiteY5" fmla="*/ 0 h 664034"/>
                <a:gd name="connsiteX6" fmla="*/ 57742 w 866131"/>
                <a:gd name="connsiteY6" fmla="*/ 387594 h 664034"/>
                <a:gd name="connsiteX7" fmla="*/ 433066 w 866131"/>
                <a:gd name="connsiteY7" fmla="*/ 601962 h 664034"/>
                <a:gd name="connsiteX8" fmla="*/ 808390 w 866131"/>
                <a:gd name="connsiteY8" fmla="*/ 387594 h 664034"/>
                <a:gd name="connsiteX9" fmla="*/ 808390 w 866131"/>
                <a:gd name="connsiteY9" fmla="*/ 0 h 664034"/>
                <a:gd name="connsiteX10" fmla="*/ 866132 w 866131"/>
                <a:gd name="connsiteY10" fmla="*/ 0 h 664034"/>
                <a:gd name="connsiteX11" fmla="*/ 866132 w 866131"/>
                <a:gd name="connsiteY11" fmla="*/ 404195 h 664034"/>
                <a:gd name="connsiteX12" fmla="*/ 851696 w 866131"/>
                <a:gd name="connsiteY12" fmla="*/ 429096 h 664034"/>
                <a:gd name="connsiteX13" fmla="*/ 447502 w 866131"/>
                <a:gd name="connsiteY13" fmla="*/ 660065 h 664034"/>
                <a:gd name="connsiteX14" fmla="*/ 433066 w 866131"/>
                <a:gd name="connsiteY14" fmla="*/ 664035 h 664034"/>
                <a:gd name="connsiteX15" fmla="*/ 433066 w 866131"/>
                <a:gd name="connsiteY15" fmla="*/ 664035 h 6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131" h="664034">
                  <a:moveTo>
                    <a:pt x="433066" y="664035"/>
                  </a:moveTo>
                  <a:cubicBezTo>
                    <a:pt x="428014" y="664035"/>
                    <a:pt x="423322" y="662591"/>
                    <a:pt x="418630" y="660065"/>
                  </a:cubicBezTo>
                  <a:lnTo>
                    <a:pt x="14436" y="429096"/>
                  </a:lnTo>
                  <a:cubicBezTo>
                    <a:pt x="5413" y="424044"/>
                    <a:pt x="0" y="414300"/>
                    <a:pt x="0" y="404195"/>
                  </a:cubicBezTo>
                  <a:lnTo>
                    <a:pt x="0" y="0"/>
                  </a:lnTo>
                  <a:lnTo>
                    <a:pt x="57742" y="0"/>
                  </a:lnTo>
                  <a:lnTo>
                    <a:pt x="57742" y="387594"/>
                  </a:lnTo>
                  <a:lnTo>
                    <a:pt x="433066" y="601962"/>
                  </a:lnTo>
                  <a:lnTo>
                    <a:pt x="808390" y="387594"/>
                  </a:lnTo>
                  <a:lnTo>
                    <a:pt x="808390" y="0"/>
                  </a:lnTo>
                  <a:lnTo>
                    <a:pt x="866132" y="0"/>
                  </a:lnTo>
                  <a:lnTo>
                    <a:pt x="866132" y="404195"/>
                  </a:lnTo>
                  <a:cubicBezTo>
                    <a:pt x="866132" y="414661"/>
                    <a:pt x="860719" y="424044"/>
                    <a:pt x="851696" y="429096"/>
                  </a:cubicBezTo>
                  <a:lnTo>
                    <a:pt x="447502" y="660065"/>
                  </a:lnTo>
                  <a:cubicBezTo>
                    <a:pt x="442810" y="662591"/>
                    <a:pt x="438118" y="664035"/>
                    <a:pt x="433066" y="664035"/>
                  </a:cubicBezTo>
                  <a:lnTo>
                    <a:pt x="433066" y="664035"/>
                  </a:lnTo>
                  <a:close/>
                </a:path>
              </a:pathLst>
            </a:custGeom>
            <a:solidFill>
              <a:schemeClr val="bg1"/>
            </a:solidFill>
            <a:ln w="3591"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101FB9-E6D9-422D-BDAC-0F67728F9133}"/>
                </a:ext>
              </a:extLst>
            </p:cNvPr>
            <p:cNvSpPr/>
            <p:nvPr/>
          </p:nvSpPr>
          <p:spPr>
            <a:xfrm>
              <a:off x="4168769" y="1196425"/>
              <a:ext cx="17887" cy="125210"/>
            </a:xfrm>
            <a:custGeom>
              <a:avLst/>
              <a:gdLst>
                <a:gd name="connsiteX0" fmla="*/ 0 w 57742"/>
                <a:gd name="connsiteY0" fmla="*/ 0 h 404194"/>
                <a:gd name="connsiteX1" fmla="*/ 57742 w 57742"/>
                <a:gd name="connsiteY1" fmla="*/ 0 h 404194"/>
                <a:gd name="connsiteX2" fmla="*/ 57742 w 57742"/>
                <a:gd name="connsiteY2" fmla="*/ 404195 h 404194"/>
                <a:gd name="connsiteX3" fmla="*/ 0 w 57742"/>
                <a:gd name="connsiteY3" fmla="*/ 404195 h 404194"/>
              </a:gdLst>
              <a:ahLst/>
              <a:cxnLst>
                <a:cxn ang="0">
                  <a:pos x="connsiteX0" y="connsiteY0"/>
                </a:cxn>
                <a:cxn ang="0">
                  <a:pos x="connsiteX1" y="connsiteY1"/>
                </a:cxn>
                <a:cxn ang="0">
                  <a:pos x="connsiteX2" y="connsiteY2"/>
                </a:cxn>
                <a:cxn ang="0">
                  <a:pos x="connsiteX3" y="connsiteY3"/>
                </a:cxn>
              </a:cxnLst>
              <a:rect l="l" t="t" r="r" b="b"/>
              <a:pathLst>
                <a:path w="57742" h="404194">
                  <a:moveTo>
                    <a:pt x="0" y="0"/>
                  </a:moveTo>
                  <a:lnTo>
                    <a:pt x="57742" y="0"/>
                  </a:lnTo>
                  <a:lnTo>
                    <a:pt x="57742" y="404195"/>
                  </a:lnTo>
                  <a:lnTo>
                    <a:pt x="0" y="404195"/>
                  </a:lnTo>
                  <a:close/>
                </a:path>
              </a:pathLst>
            </a:custGeom>
            <a:solidFill>
              <a:schemeClr val="bg1"/>
            </a:solidFill>
            <a:ln w="3591"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12EFAAF-0C84-4772-9B14-F81AA22D80CE}"/>
                </a:ext>
              </a:extLst>
            </p:cNvPr>
            <p:cNvSpPr/>
            <p:nvPr/>
          </p:nvSpPr>
          <p:spPr>
            <a:xfrm>
              <a:off x="4007785" y="1035441"/>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1"/>
                    <a:pt x="0" y="86613"/>
                  </a:cubicBezTo>
                  <a:cubicBezTo>
                    <a:pt x="0" y="38976"/>
                    <a:pt x="38976" y="0"/>
                    <a:pt x="86613" y="0"/>
                  </a:cubicBezTo>
                  <a:cubicBezTo>
                    <a:pt x="134251" y="0"/>
                    <a:pt x="173226" y="38976"/>
                    <a:pt x="173226" y="86613"/>
                  </a:cubicBezTo>
                  <a:cubicBezTo>
                    <a:pt x="173226" y="134251"/>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B5F15B6-DEA5-498D-96B3-F9D8F85C924D}"/>
                </a:ext>
              </a:extLst>
            </p:cNvPr>
            <p:cNvSpPr/>
            <p:nvPr/>
          </p:nvSpPr>
          <p:spPr>
            <a:xfrm>
              <a:off x="4007785" y="919175"/>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236C0BE5-9110-41D4-A033-1ED62CE1707D}"/>
                </a:ext>
              </a:extLst>
            </p:cNvPr>
            <p:cNvSpPr/>
            <p:nvPr/>
          </p:nvSpPr>
          <p:spPr>
            <a:xfrm>
              <a:off x="4132995" y="972836"/>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245272-40CD-41FE-AEB0-236180ACAAA5}"/>
                </a:ext>
              </a:extLst>
            </p:cNvPr>
            <p:cNvSpPr/>
            <p:nvPr/>
          </p:nvSpPr>
          <p:spPr>
            <a:xfrm>
              <a:off x="4132995" y="847627"/>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3E4B2E0-D1A7-418C-A236-47626C654178}"/>
                </a:ext>
              </a:extLst>
            </p:cNvPr>
            <p:cNvSpPr/>
            <p:nvPr/>
          </p:nvSpPr>
          <p:spPr>
            <a:xfrm>
              <a:off x="4007785" y="776078"/>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7D42F2B3-6611-4F4D-B358-10EC4E21F9DB}"/>
                </a:ext>
              </a:extLst>
            </p:cNvPr>
            <p:cNvSpPr/>
            <p:nvPr/>
          </p:nvSpPr>
          <p:spPr>
            <a:xfrm>
              <a:off x="3882576" y="847627"/>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0" y="0"/>
                    <a:pt x="173226" y="38976"/>
                    <a:pt x="173226" y="86613"/>
                  </a:cubicBezTo>
                  <a:cubicBezTo>
                    <a:pt x="173226" y="134250"/>
                    <a:pt x="134250"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5184287-B9D0-4E97-B6A0-55F4492DE34F}"/>
                </a:ext>
              </a:extLst>
            </p:cNvPr>
            <p:cNvSpPr/>
            <p:nvPr/>
          </p:nvSpPr>
          <p:spPr>
            <a:xfrm>
              <a:off x="3882576" y="972836"/>
              <a:ext cx="53661" cy="53661"/>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0" y="0"/>
                    <a:pt x="173226" y="38976"/>
                    <a:pt x="173226" y="86613"/>
                  </a:cubicBezTo>
                  <a:cubicBezTo>
                    <a:pt x="173226" y="134250"/>
                    <a:pt x="134250"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bg1"/>
            </a:solidFill>
            <a:ln w="3591"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3927CD65-9211-4734-A920-30D51565B3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06130" y="3066562"/>
            <a:ext cx="952367" cy="320746"/>
          </a:xfrm>
          <a:prstGeom prst="rect">
            <a:avLst/>
          </a:prstGeom>
        </p:spPr>
      </p:pic>
      <p:pic>
        <p:nvPicPr>
          <p:cNvPr id="4" name="Picture 3">
            <a:extLst>
              <a:ext uri="{FF2B5EF4-FFF2-40B4-BE49-F238E27FC236}">
                <a16:creationId xmlns:a16="http://schemas.microsoft.com/office/drawing/2014/main" id="{7EE7E616-46AC-431E-B20B-A7EEAB02A3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74546" y="4622493"/>
            <a:ext cx="365030" cy="404446"/>
          </a:xfrm>
          <a:prstGeom prst="rect">
            <a:avLst/>
          </a:prstGeom>
        </p:spPr>
      </p:pic>
      <p:sp>
        <p:nvSpPr>
          <p:cNvPr id="170" name="Rectangle: Rounded Corners 169">
            <a:extLst>
              <a:ext uri="{FF2B5EF4-FFF2-40B4-BE49-F238E27FC236}">
                <a16:creationId xmlns:a16="http://schemas.microsoft.com/office/drawing/2014/main" id="{87B6F327-7BB1-458F-AECE-19653CE44965}"/>
              </a:ext>
            </a:extLst>
          </p:cNvPr>
          <p:cNvSpPr/>
          <p:nvPr/>
        </p:nvSpPr>
        <p:spPr>
          <a:xfrm>
            <a:off x="5070490" y="5333448"/>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3074" name="Picture 2" descr="Image result for 7-11 logo">
            <a:extLst>
              <a:ext uri="{FF2B5EF4-FFF2-40B4-BE49-F238E27FC236}">
                <a16:creationId xmlns:a16="http://schemas.microsoft.com/office/drawing/2014/main" id="{10ADDA38-CCC5-4D20-9AE8-0AA055F8BAE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515" t="10446" r="23692" b="11588"/>
          <a:stretch/>
        </p:blipFill>
        <p:spPr bwMode="auto">
          <a:xfrm>
            <a:off x="5769705" y="5361583"/>
            <a:ext cx="428717" cy="46692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4" descr="Image result for kelloggs">
            <a:extLst>
              <a:ext uri="{FF2B5EF4-FFF2-40B4-BE49-F238E27FC236}">
                <a16:creationId xmlns:a16="http://schemas.microsoft.com/office/drawing/2014/main" id="{12FE40B3-9D94-4F58-84EB-9E311DE261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5360" y="5449163"/>
            <a:ext cx="958173" cy="33727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71">
            <a:extLst>
              <a:ext uri="{FF2B5EF4-FFF2-40B4-BE49-F238E27FC236}">
                <a16:creationId xmlns:a16="http://schemas.microsoft.com/office/drawing/2014/main" id="{FBAB3A52-65E4-4B79-B64C-9AE699AB7243}"/>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69838" y="3825809"/>
            <a:ext cx="1269653" cy="340506"/>
          </a:xfrm>
          <a:prstGeom prst="rect">
            <a:avLst/>
          </a:prstGeom>
        </p:spPr>
      </p:pic>
      <p:pic>
        <p:nvPicPr>
          <p:cNvPr id="7" name="Picture 6">
            <a:extLst>
              <a:ext uri="{FF2B5EF4-FFF2-40B4-BE49-F238E27FC236}">
                <a16:creationId xmlns:a16="http://schemas.microsoft.com/office/drawing/2014/main" id="{29CB5D32-BBB0-4999-94EC-C5FD9F12EFB0}"/>
              </a:ext>
            </a:extLst>
          </p:cNvPr>
          <p:cNvPicPr>
            <a:picLocks noChangeAspect="1"/>
          </p:cNvPicPr>
          <p:nvPr/>
        </p:nvPicPr>
        <p:blipFill>
          <a:blip r:embed="rId14"/>
          <a:stretch>
            <a:fillRect/>
          </a:stretch>
        </p:blipFill>
        <p:spPr>
          <a:xfrm>
            <a:off x="9420885" y="3789739"/>
            <a:ext cx="891145" cy="434810"/>
          </a:xfrm>
          <a:prstGeom prst="rect">
            <a:avLst/>
          </a:prstGeom>
        </p:spPr>
      </p:pic>
      <p:sp>
        <p:nvSpPr>
          <p:cNvPr id="134" name="Oval 133">
            <a:extLst>
              <a:ext uri="{FF2B5EF4-FFF2-40B4-BE49-F238E27FC236}">
                <a16:creationId xmlns:a16="http://schemas.microsoft.com/office/drawing/2014/main" id="{17C54B14-E123-4684-84A9-A36B222FBDAB}"/>
              </a:ext>
            </a:extLst>
          </p:cNvPr>
          <p:cNvSpPr/>
          <p:nvPr/>
        </p:nvSpPr>
        <p:spPr>
          <a:xfrm>
            <a:off x="1384374" y="777261"/>
            <a:ext cx="1176664" cy="1176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6" name="Straight Connector 165">
            <a:extLst>
              <a:ext uri="{FF2B5EF4-FFF2-40B4-BE49-F238E27FC236}">
                <a16:creationId xmlns:a16="http://schemas.microsoft.com/office/drawing/2014/main" id="{20A32CEA-EE88-4C08-A00D-CB0EAD7AF411}"/>
              </a:ext>
            </a:extLst>
          </p:cNvPr>
          <p:cNvCxnSpPr>
            <a:cxnSpLocks/>
            <a:endCxn id="196" idx="0"/>
          </p:cNvCxnSpPr>
          <p:nvPr/>
        </p:nvCxnSpPr>
        <p:spPr>
          <a:xfrm flipH="1">
            <a:off x="1970328" y="1953925"/>
            <a:ext cx="2378" cy="33795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1" name="Rectangle: Top Corners Rounded 180">
            <a:extLst>
              <a:ext uri="{FF2B5EF4-FFF2-40B4-BE49-F238E27FC236}">
                <a16:creationId xmlns:a16="http://schemas.microsoft.com/office/drawing/2014/main" id="{7D5E13CA-DE3C-46EA-9507-EF1D84AE6FDB}"/>
              </a:ext>
            </a:extLst>
          </p:cNvPr>
          <p:cNvSpPr/>
          <p:nvPr/>
        </p:nvSpPr>
        <p:spPr>
          <a:xfrm>
            <a:off x="1053641" y="2069640"/>
            <a:ext cx="1838130" cy="674622"/>
          </a:xfrm>
          <a:prstGeom prst="round2SameRect">
            <a:avLst>
              <a:gd name="adj1" fmla="val 50000"/>
              <a:gd name="adj2"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BFSI</a:t>
            </a:r>
          </a:p>
        </p:txBody>
      </p:sp>
      <p:sp>
        <p:nvSpPr>
          <p:cNvPr id="182" name="Rectangle: Rounded Corners 181">
            <a:extLst>
              <a:ext uri="{FF2B5EF4-FFF2-40B4-BE49-F238E27FC236}">
                <a16:creationId xmlns:a16="http://schemas.microsoft.com/office/drawing/2014/main" id="{6E2F78CA-DD66-42D9-9EB2-8DDFADF5300D}"/>
              </a:ext>
            </a:extLst>
          </p:cNvPr>
          <p:cNvSpPr/>
          <p:nvPr/>
        </p:nvSpPr>
        <p:spPr>
          <a:xfrm>
            <a:off x="1053641" y="2939227"/>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188" name="Rectangle: Rounded Corners 187">
            <a:extLst>
              <a:ext uri="{FF2B5EF4-FFF2-40B4-BE49-F238E27FC236}">
                <a16:creationId xmlns:a16="http://schemas.microsoft.com/office/drawing/2014/main" id="{90E84B39-9F6A-421D-B47B-CF36C0B3A152}"/>
              </a:ext>
            </a:extLst>
          </p:cNvPr>
          <p:cNvSpPr/>
          <p:nvPr/>
        </p:nvSpPr>
        <p:spPr>
          <a:xfrm>
            <a:off x="1053641" y="3737301"/>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sp>
        <p:nvSpPr>
          <p:cNvPr id="193" name="Rectangle: Rounded Corners 192">
            <a:extLst>
              <a:ext uri="{FF2B5EF4-FFF2-40B4-BE49-F238E27FC236}">
                <a16:creationId xmlns:a16="http://schemas.microsoft.com/office/drawing/2014/main" id="{63AFC52A-C918-4904-A17F-73D43C2E00BE}"/>
              </a:ext>
            </a:extLst>
          </p:cNvPr>
          <p:cNvSpPr/>
          <p:nvPr/>
        </p:nvSpPr>
        <p:spPr>
          <a:xfrm>
            <a:off x="1053641" y="4535374"/>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grpSp>
        <p:nvGrpSpPr>
          <p:cNvPr id="195" name="Group 194">
            <a:extLst>
              <a:ext uri="{FF2B5EF4-FFF2-40B4-BE49-F238E27FC236}">
                <a16:creationId xmlns:a16="http://schemas.microsoft.com/office/drawing/2014/main" id="{15AE2EB8-FAEF-414E-A91B-98BF423AE75D}"/>
              </a:ext>
            </a:extLst>
          </p:cNvPr>
          <p:cNvGrpSpPr/>
          <p:nvPr/>
        </p:nvGrpSpPr>
        <p:grpSpPr>
          <a:xfrm>
            <a:off x="1051263" y="5333448"/>
            <a:ext cx="1838130" cy="537000"/>
            <a:chOff x="10125270" y="5333448"/>
            <a:chExt cx="1838130" cy="537000"/>
          </a:xfrm>
        </p:grpSpPr>
        <p:sp>
          <p:nvSpPr>
            <p:cNvPr id="196" name="Rectangle: Rounded Corners 195">
              <a:extLst>
                <a:ext uri="{FF2B5EF4-FFF2-40B4-BE49-F238E27FC236}">
                  <a16:creationId xmlns:a16="http://schemas.microsoft.com/office/drawing/2014/main" id="{E0327381-91BE-4865-A5F1-16E4EF964A38}"/>
                </a:ext>
              </a:extLst>
            </p:cNvPr>
            <p:cNvSpPr/>
            <p:nvPr/>
          </p:nvSpPr>
          <p:spPr>
            <a:xfrm>
              <a:off x="10125270" y="5333448"/>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197" name="Picture 196">
              <a:extLst>
                <a:ext uri="{FF2B5EF4-FFF2-40B4-BE49-F238E27FC236}">
                  <a16:creationId xmlns:a16="http://schemas.microsoft.com/office/drawing/2014/main" id="{B0298B6F-4157-41D9-8A8C-F9080978331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76358" y="5455226"/>
              <a:ext cx="1535951" cy="206827"/>
            </a:xfrm>
            <a:prstGeom prst="rect">
              <a:avLst/>
            </a:prstGeom>
          </p:spPr>
        </p:pic>
      </p:grpSp>
      <p:pic>
        <p:nvPicPr>
          <p:cNvPr id="208" name="Picture 2" descr="Image result for assetmark logo">
            <a:extLst>
              <a:ext uri="{FF2B5EF4-FFF2-40B4-BE49-F238E27FC236}">
                <a16:creationId xmlns:a16="http://schemas.microsoft.com/office/drawing/2014/main" id="{E5C7AC35-314F-437B-A62C-A1C40951A0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79043" y="4564792"/>
            <a:ext cx="1353928" cy="4736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itigroup - Wikipedia">
            <a:extLst>
              <a:ext uri="{FF2B5EF4-FFF2-40B4-BE49-F238E27FC236}">
                <a16:creationId xmlns:a16="http://schemas.microsoft.com/office/drawing/2014/main" id="{41FD57F6-9C0A-4705-A2F6-6C94E3B5DAB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1231" y="3031870"/>
            <a:ext cx="539400" cy="3506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 Bank Logo PNG Transparent - PngPix">
            <a:extLst>
              <a:ext uri="{FF2B5EF4-FFF2-40B4-BE49-F238E27FC236}">
                <a16:creationId xmlns:a16="http://schemas.microsoft.com/office/drawing/2014/main" id="{E5FE806D-E4E5-4B4E-9836-1757B5BAB5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0106" y="3838648"/>
            <a:ext cx="1271324" cy="369784"/>
          </a:xfrm>
          <a:prstGeom prst="rect">
            <a:avLst/>
          </a:prstGeom>
          <a:noFill/>
          <a:extLst>
            <a:ext uri="{909E8E84-426E-40DD-AFC4-6F175D3DCCD1}">
              <a14:hiddenFill xmlns:a14="http://schemas.microsoft.com/office/drawing/2010/main">
                <a:solidFill>
                  <a:srgbClr val="FFFFFF"/>
                </a:solidFill>
              </a14:hiddenFill>
            </a:ext>
          </a:extLst>
        </p:spPr>
      </p:pic>
      <p:sp>
        <p:nvSpPr>
          <p:cNvPr id="209" name="Rectangle: Rounded Corners 208">
            <a:extLst>
              <a:ext uri="{FF2B5EF4-FFF2-40B4-BE49-F238E27FC236}">
                <a16:creationId xmlns:a16="http://schemas.microsoft.com/office/drawing/2014/main" id="{90884CDF-6B73-400A-BC7C-4E88A8EB5B75}"/>
              </a:ext>
            </a:extLst>
          </p:cNvPr>
          <p:cNvSpPr/>
          <p:nvPr/>
        </p:nvSpPr>
        <p:spPr>
          <a:xfrm>
            <a:off x="8985399" y="4511085"/>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210" name="Picture 209">
            <a:extLst>
              <a:ext uri="{FF2B5EF4-FFF2-40B4-BE49-F238E27FC236}">
                <a16:creationId xmlns:a16="http://schemas.microsoft.com/office/drawing/2014/main" id="{205529AB-D249-44E6-AE9E-1137BA95BA24}"/>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25993" b="25993"/>
          <a:stretch/>
        </p:blipFill>
        <p:spPr>
          <a:xfrm>
            <a:off x="9284778" y="3005336"/>
            <a:ext cx="1198435" cy="413332"/>
          </a:xfrm>
          <a:prstGeom prst="rect">
            <a:avLst/>
          </a:prstGeom>
        </p:spPr>
      </p:pic>
      <p:pic>
        <p:nvPicPr>
          <p:cNvPr id="211" name="Picture 210">
            <a:extLst>
              <a:ext uri="{FF2B5EF4-FFF2-40B4-BE49-F238E27FC236}">
                <a16:creationId xmlns:a16="http://schemas.microsoft.com/office/drawing/2014/main" id="{5B95CAFD-51BB-4242-B517-78FA71B6B7B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698278" y="4573931"/>
            <a:ext cx="423990" cy="444880"/>
          </a:xfrm>
          <a:prstGeom prst="rect">
            <a:avLst/>
          </a:prstGeom>
        </p:spPr>
      </p:pic>
      <p:sp>
        <p:nvSpPr>
          <p:cNvPr id="212" name="Rectangle: Rounded Corners 211">
            <a:extLst>
              <a:ext uri="{FF2B5EF4-FFF2-40B4-BE49-F238E27FC236}">
                <a16:creationId xmlns:a16="http://schemas.microsoft.com/office/drawing/2014/main" id="{669E5359-AFBF-4986-B9C9-FB8A50709D83}"/>
              </a:ext>
            </a:extLst>
          </p:cNvPr>
          <p:cNvSpPr/>
          <p:nvPr/>
        </p:nvSpPr>
        <p:spPr>
          <a:xfrm>
            <a:off x="8985399" y="5329280"/>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213" name="Picture 12" descr="Image result for sysco logo latest">
            <a:extLst>
              <a:ext uri="{FF2B5EF4-FFF2-40B4-BE49-F238E27FC236}">
                <a16:creationId xmlns:a16="http://schemas.microsoft.com/office/drawing/2014/main" id="{09E175A5-A608-48C6-ACDD-213F77CB272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471722" y="5420674"/>
            <a:ext cx="949560" cy="348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dustrial Icon 2085478">
            <a:extLst>
              <a:ext uri="{FF2B5EF4-FFF2-40B4-BE49-F238E27FC236}">
                <a16:creationId xmlns:a16="http://schemas.microsoft.com/office/drawing/2014/main" id="{61463C93-DFE0-4FBB-B1AE-DA663D77E74D}"/>
              </a:ext>
            </a:extLst>
          </p:cNvPr>
          <p:cNvPicPr>
            <a:picLocks noChangeAspect="1" noChangeArrowheads="1"/>
          </p:cNvPicPr>
          <p:nvPr/>
        </p:nvPicPr>
        <p:blipFill>
          <a:blip r:embed="rId22">
            <a:lum bright="70000" contrast="-70000"/>
            <a:extLst>
              <a:ext uri="{BEBA8EAE-BF5A-486C-A8C5-ECC9F3942E4B}">
                <a14:imgProps xmlns:a14="http://schemas.microsoft.com/office/drawing/2010/main">
                  <a14:imgLayer r:embed="rId2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448204" y="820463"/>
            <a:ext cx="973078" cy="973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nking Icon 3436351">
            <a:extLst>
              <a:ext uri="{FF2B5EF4-FFF2-40B4-BE49-F238E27FC236}">
                <a16:creationId xmlns:a16="http://schemas.microsoft.com/office/drawing/2014/main" id="{8D1B3A79-7C5B-4D49-AC94-E4D9C7AAEB65}"/>
              </a:ext>
            </a:extLst>
          </p:cNvPr>
          <p:cNvPicPr>
            <a:picLocks noChangeAspect="1" noChangeArrowheads="1"/>
          </p:cNvPicPr>
          <p:nvPr/>
        </p:nvPicPr>
        <p:blipFill>
          <a:blip r:embed="rId24">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553109" y="911100"/>
            <a:ext cx="834430" cy="834430"/>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Rounded Corners 146">
            <a:extLst>
              <a:ext uri="{FF2B5EF4-FFF2-40B4-BE49-F238E27FC236}">
                <a16:creationId xmlns:a16="http://schemas.microsoft.com/office/drawing/2014/main" id="{7146611E-D75D-47A1-A39F-229FC0B874A9}"/>
              </a:ext>
            </a:extLst>
          </p:cNvPr>
          <p:cNvSpPr/>
          <p:nvPr/>
        </p:nvSpPr>
        <p:spPr>
          <a:xfrm>
            <a:off x="7027944" y="5333448"/>
            <a:ext cx="1838130" cy="537000"/>
          </a:xfrm>
          <a:prstGeom prst="roundRect">
            <a:avLst>
              <a:gd name="adj"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1"/>
              </a:solidFill>
              <a:latin typeface="Arial" panose="020B0604020202020204" pitchFamily="34" charset="0"/>
              <a:cs typeface="Arial" panose="020B0604020202020204" pitchFamily="34" charset="0"/>
            </a:endParaRPr>
          </a:p>
        </p:txBody>
      </p:sp>
      <p:pic>
        <p:nvPicPr>
          <p:cNvPr id="1026" name="Picture 2" descr="Hewlett-Packard - Wikipedia">
            <a:extLst>
              <a:ext uri="{FF2B5EF4-FFF2-40B4-BE49-F238E27FC236}">
                <a16:creationId xmlns:a16="http://schemas.microsoft.com/office/drawing/2014/main" id="{8F9ADA2E-45C1-4885-8A25-EAB6B0DE8C0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4886" y="5376013"/>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28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71F61A-9971-4BD9-8B98-CEAAAB8FD88E}"/>
              </a:ext>
            </a:extLst>
          </p:cNvPr>
          <p:cNvSpPr/>
          <p:nvPr/>
        </p:nvSpPr>
        <p:spPr>
          <a:xfrm>
            <a:off x="1" y="704925"/>
            <a:ext cx="12192003" cy="17210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3" name="Rectangle 52">
            <a:extLst>
              <a:ext uri="{FF2B5EF4-FFF2-40B4-BE49-F238E27FC236}">
                <a16:creationId xmlns:a16="http://schemas.microsoft.com/office/drawing/2014/main" id="{1A6227C5-BA70-4C0B-87B3-C536D487360F}"/>
              </a:ext>
            </a:extLst>
          </p:cNvPr>
          <p:cNvSpPr/>
          <p:nvPr/>
        </p:nvSpPr>
        <p:spPr>
          <a:xfrm>
            <a:off x="8143882" y="918703"/>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2" name="Rectangle 51">
            <a:extLst>
              <a:ext uri="{FF2B5EF4-FFF2-40B4-BE49-F238E27FC236}">
                <a16:creationId xmlns:a16="http://schemas.microsoft.com/office/drawing/2014/main" id="{9138D7E2-D82C-4354-8421-D23356B7618E}"/>
              </a:ext>
            </a:extLst>
          </p:cNvPr>
          <p:cNvSpPr/>
          <p:nvPr/>
        </p:nvSpPr>
        <p:spPr>
          <a:xfrm>
            <a:off x="4226923" y="919566"/>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9" name="Rectangle 58">
            <a:extLst>
              <a:ext uri="{FF2B5EF4-FFF2-40B4-BE49-F238E27FC236}">
                <a16:creationId xmlns:a16="http://schemas.microsoft.com/office/drawing/2014/main" id="{E160719F-4466-4D25-930C-21108A165248}"/>
              </a:ext>
            </a:extLst>
          </p:cNvPr>
          <p:cNvSpPr/>
          <p:nvPr/>
        </p:nvSpPr>
        <p:spPr>
          <a:xfrm>
            <a:off x="1" y="579370"/>
            <a:ext cx="12192004" cy="21031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60" name="Title 1">
            <a:extLst>
              <a:ext uri="{FF2B5EF4-FFF2-40B4-BE49-F238E27FC236}">
                <a16:creationId xmlns:a16="http://schemas.microsoft.com/office/drawing/2014/main" id="{75E0D717-75DE-43A9-9F4B-6E8334D1E7E6}"/>
              </a:ext>
            </a:extLst>
          </p:cNvPr>
          <p:cNvSpPr txBox="1">
            <a:spLocks/>
          </p:cNvSpPr>
          <p:nvPr/>
        </p:nvSpPr>
        <p:spPr>
          <a:xfrm>
            <a:off x="455556" y="67303"/>
            <a:ext cx="10940304" cy="408349"/>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New Fraud Identification &amp; Tagging</a:t>
            </a:r>
          </a:p>
        </p:txBody>
      </p:sp>
      <p:sp>
        <p:nvSpPr>
          <p:cNvPr id="103" name="Rectangle 102">
            <a:extLst>
              <a:ext uri="{FF2B5EF4-FFF2-40B4-BE49-F238E27FC236}">
                <a16:creationId xmlns:a16="http://schemas.microsoft.com/office/drawing/2014/main" id="{AE75B7F2-E4B5-4FF8-AD0C-24B8061350C0}"/>
              </a:ext>
            </a:extLst>
          </p:cNvPr>
          <p:cNvSpPr/>
          <p:nvPr/>
        </p:nvSpPr>
        <p:spPr>
          <a:xfrm>
            <a:off x="8143882" y="918702"/>
            <a:ext cx="3734579" cy="160897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4" name="Rectangle 103">
            <a:extLst>
              <a:ext uri="{FF2B5EF4-FFF2-40B4-BE49-F238E27FC236}">
                <a16:creationId xmlns:a16="http://schemas.microsoft.com/office/drawing/2014/main" id="{3A1A1D8D-5D03-4BF7-B444-E9CBEBAB8F52}"/>
              </a:ext>
            </a:extLst>
          </p:cNvPr>
          <p:cNvSpPr/>
          <p:nvPr/>
        </p:nvSpPr>
        <p:spPr>
          <a:xfrm>
            <a:off x="4195282" y="911024"/>
            <a:ext cx="3734579" cy="160897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5" name="Rectangle 104">
            <a:extLst>
              <a:ext uri="{FF2B5EF4-FFF2-40B4-BE49-F238E27FC236}">
                <a16:creationId xmlns:a16="http://schemas.microsoft.com/office/drawing/2014/main" id="{94B297E9-9294-4F1A-A9A4-1B1309AE4F7D}"/>
              </a:ext>
            </a:extLst>
          </p:cNvPr>
          <p:cNvSpPr/>
          <p:nvPr/>
        </p:nvSpPr>
        <p:spPr>
          <a:xfrm>
            <a:off x="170076" y="919565"/>
            <a:ext cx="3734579" cy="160897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6" name="Rectangle 105">
            <a:extLst>
              <a:ext uri="{FF2B5EF4-FFF2-40B4-BE49-F238E27FC236}">
                <a16:creationId xmlns:a16="http://schemas.microsoft.com/office/drawing/2014/main" id="{18BC9390-D14B-4A46-B225-78454061237A}"/>
              </a:ext>
            </a:extLst>
          </p:cNvPr>
          <p:cNvSpPr/>
          <p:nvPr/>
        </p:nvSpPr>
        <p:spPr>
          <a:xfrm>
            <a:off x="259473" y="1169474"/>
            <a:ext cx="3499537" cy="1107996"/>
          </a:xfrm>
          <a:prstGeom prst="rect">
            <a:avLst/>
          </a:prstGeom>
        </p:spPr>
        <p:txBody>
          <a:bodyPr wrap="square">
            <a:spAutoFit/>
          </a:bodyPr>
          <a:lstStyle/>
          <a:p>
            <a:pPr marL="171450" lvl="0" indent="-171450" algn="just" defTabSz="1210112">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mj-lt"/>
                <a:cs typeface="Arial" panose="020B0604020202020204" pitchFamily="34" charset="0"/>
              </a:rPr>
              <a:t>Client’s current fraud model in place was obsolete and </a:t>
            </a:r>
            <a:r>
              <a:rPr lang="en-US" sz="1100" dirty="0">
                <a:solidFill>
                  <a:prstClr val="black"/>
                </a:solidFill>
                <a:latin typeface="+mj-lt"/>
                <a:cs typeface="Arial" panose="020B0604020202020204" pitchFamily="34" charset="0"/>
              </a:rPr>
              <a:t>was unable to differentiate between fraud types causing leakages </a:t>
            </a:r>
          </a:p>
          <a:p>
            <a:pPr marL="171450" lvl="0" indent="-171450" algn="just" defTabSz="1210112">
              <a:buFont typeface="Arial" panose="020B0604020202020204" pitchFamily="34" charset="0"/>
              <a:buChar char="•"/>
              <a:defRPr/>
            </a:pPr>
            <a:r>
              <a:rPr lang="en-US" sz="1100" dirty="0">
                <a:solidFill>
                  <a:prstClr val="black"/>
                </a:solidFill>
                <a:latin typeface="+mj-lt"/>
                <a:cs typeface="Arial" panose="020B0604020202020204" pitchFamily="34" charset="0"/>
              </a:rPr>
              <a:t>This let to sellers being actioned later than supposed to and leading to buyers filing chargebacks, losses and payouts</a:t>
            </a:r>
            <a:endParaRPr kumimoji="0" lang="en-US" sz="1100" b="0" i="0" u="none" strike="noStrike" kern="1200" cap="none" spc="0" normalizeH="0" baseline="0" noProof="0" dirty="0">
              <a:ln>
                <a:noFill/>
              </a:ln>
              <a:solidFill>
                <a:prstClr val="black"/>
              </a:solidFill>
              <a:effectLst/>
              <a:uLnTx/>
              <a:uFillTx/>
              <a:latin typeface="+mj-lt"/>
              <a:cs typeface="Arial" panose="020B0604020202020204" pitchFamily="34" charset="0"/>
            </a:endParaRPr>
          </a:p>
        </p:txBody>
      </p:sp>
      <p:sp>
        <p:nvSpPr>
          <p:cNvPr id="107" name="Rectangle 106">
            <a:extLst>
              <a:ext uri="{FF2B5EF4-FFF2-40B4-BE49-F238E27FC236}">
                <a16:creationId xmlns:a16="http://schemas.microsoft.com/office/drawing/2014/main" id="{13B5E17C-DF04-428E-B89D-E2B3407BDA92}"/>
              </a:ext>
            </a:extLst>
          </p:cNvPr>
          <p:cNvSpPr/>
          <p:nvPr/>
        </p:nvSpPr>
        <p:spPr>
          <a:xfrm>
            <a:off x="8177750" y="1098949"/>
            <a:ext cx="3651619" cy="1500732"/>
          </a:xfrm>
          <a:prstGeom prst="rect">
            <a:avLst/>
          </a:prstGeom>
        </p:spPr>
        <p:txBody>
          <a:bodyPr wrap="square">
            <a:spAutoFit/>
          </a:bodyPr>
          <a:lstStyle/>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Increased detection rate by almost 40%, while fraud transaction detection time reduced to within 5 days compared to earlier 3 month window</a:t>
            </a:r>
          </a:p>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Early detection lead to faster restriction of fraud accounts saving $s and improved customer experience</a:t>
            </a:r>
          </a:p>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Identified 12 new types of fraud tags and developed rules to detect them enabling significant $ savings</a:t>
            </a:r>
          </a:p>
        </p:txBody>
      </p:sp>
      <p:sp>
        <p:nvSpPr>
          <p:cNvPr id="108" name="Rectangle 107">
            <a:extLst>
              <a:ext uri="{FF2B5EF4-FFF2-40B4-BE49-F238E27FC236}">
                <a16:creationId xmlns:a16="http://schemas.microsoft.com/office/drawing/2014/main" id="{64211FAD-E55F-422C-8AAC-61BD27AC5CDC}"/>
              </a:ext>
            </a:extLst>
          </p:cNvPr>
          <p:cNvSpPr/>
          <p:nvPr/>
        </p:nvSpPr>
        <p:spPr>
          <a:xfrm>
            <a:off x="4178606" y="1089201"/>
            <a:ext cx="3812454" cy="1292470"/>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Developed a rule based approach to detect new fraud tags by analyzing the customer footprints and historical information</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Identified KPIs and derived definitions from existing features to identify Buyer/Sellers MO’s.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rPr>
              <a:t>Created a large base dataset for prediction algorithms to be trained </a:t>
            </a:r>
            <a:r>
              <a:rPr lang="en-US" sz="1100" dirty="0">
                <a:solidFill>
                  <a:prstClr val="black"/>
                </a:solidFill>
                <a:latin typeface="+mj-lt"/>
                <a:ea typeface="Verdana" panose="020B0604030504040204" pitchFamily="34" charset="0"/>
                <a:cs typeface="Arial" panose="020B0604020202020204" pitchFamily="34" charset="0"/>
              </a:rPr>
              <a:t>on</a:t>
            </a:r>
            <a:endPar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67B72A3C-6A7A-4303-B36F-1EFEC482099E}"/>
              </a:ext>
            </a:extLst>
          </p:cNvPr>
          <p:cNvSpPr/>
          <p:nvPr/>
        </p:nvSpPr>
        <p:spPr>
          <a:xfrm>
            <a:off x="259473" y="91927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“Before” State</a:t>
            </a:r>
          </a:p>
        </p:txBody>
      </p:sp>
      <p:sp>
        <p:nvSpPr>
          <p:cNvPr id="110" name="Rectangle 109">
            <a:extLst>
              <a:ext uri="{FF2B5EF4-FFF2-40B4-BE49-F238E27FC236}">
                <a16:creationId xmlns:a16="http://schemas.microsoft.com/office/drawing/2014/main" id="{7281B87B-1A07-4E02-B543-FB4247029D4E}"/>
              </a:ext>
            </a:extLst>
          </p:cNvPr>
          <p:cNvSpPr/>
          <p:nvPr/>
        </p:nvSpPr>
        <p:spPr>
          <a:xfrm>
            <a:off x="4226923" y="894728"/>
            <a:ext cx="21318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LatentView’s Solution</a:t>
            </a:r>
          </a:p>
        </p:txBody>
      </p:sp>
      <p:sp>
        <p:nvSpPr>
          <p:cNvPr id="111" name="Rectangle 110">
            <a:extLst>
              <a:ext uri="{FF2B5EF4-FFF2-40B4-BE49-F238E27FC236}">
                <a16:creationId xmlns:a16="http://schemas.microsoft.com/office/drawing/2014/main" id="{D3F6EFCD-C906-45C2-A7CA-071C03DE8FE6}"/>
              </a:ext>
            </a:extLst>
          </p:cNvPr>
          <p:cNvSpPr/>
          <p:nvPr/>
        </p:nvSpPr>
        <p:spPr>
          <a:xfrm>
            <a:off x="8233279" y="91927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“After” State</a:t>
            </a:r>
          </a:p>
        </p:txBody>
      </p:sp>
      <p:grpSp>
        <p:nvGrpSpPr>
          <p:cNvPr id="4" name="Group 3">
            <a:extLst>
              <a:ext uri="{FF2B5EF4-FFF2-40B4-BE49-F238E27FC236}">
                <a16:creationId xmlns:a16="http://schemas.microsoft.com/office/drawing/2014/main" id="{9E8FF71D-CA96-4942-87A1-3C943D9155B1}"/>
              </a:ext>
            </a:extLst>
          </p:cNvPr>
          <p:cNvGrpSpPr/>
          <p:nvPr/>
        </p:nvGrpSpPr>
        <p:grpSpPr>
          <a:xfrm>
            <a:off x="146019" y="3363929"/>
            <a:ext cx="5479693" cy="2938754"/>
            <a:chOff x="89935" y="3087538"/>
            <a:chExt cx="5795146" cy="2938754"/>
          </a:xfrm>
        </p:grpSpPr>
        <p:grpSp>
          <p:nvGrpSpPr>
            <p:cNvPr id="35" name="Group 34">
              <a:extLst>
                <a:ext uri="{FF2B5EF4-FFF2-40B4-BE49-F238E27FC236}">
                  <a16:creationId xmlns:a16="http://schemas.microsoft.com/office/drawing/2014/main" id="{17C99C11-03EF-49BB-BBEE-E6A34FB279CB}"/>
                </a:ext>
              </a:extLst>
            </p:cNvPr>
            <p:cNvGrpSpPr/>
            <p:nvPr/>
          </p:nvGrpSpPr>
          <p:grpSpPr>
            <a:xfrm>
              <a:off x="95278" y="3088967"/>
              <a:ext cx="2103120" cy="457200"/>
              <a:chOff x="0" y="668203"/>
              <a:chExt cx="1850404" cy="493806"/>
            </a:xfrm>
          </p:grpSpPr>
          <p:sp>
            <p:nvSpPr>
              <p:cNvPr id="49" name="Rectangle: Rounded Corners 48">
                <a:extLst>
                  <a:ext uri="{FF2B5EF4-FFF2-40B4-BE49-F238E27FC236}">
                    <a16:creationId xmlns:a16="http://schemas.microsoft.com/office/drawing/2014/main" id="{E27EF0B2-621E-45F7-90A6-39E5737AB0C6}"/>
                  </a:ext>
                </a:extLst>
              </p:cNvPr>
              <p:cNvSpPr/>
              <p:nvPr/>
            </p:nvSpPr>
            <p:spPr>
              <a:xfrm>
                <a:off x="0" y="668203"/>
                <a:ext cx="1850404" cy="49380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ectangle: Rounded Corners 4">
                <a:extLst>
                  <a:ext uri="{FF2B5EF4-FFF2-40B4-BE49-F238E27FC236}">
                    <a16:creationId xmlns:a16="http://schemas.microsoft.com/office/drawing/2014/main" id="{35331C45-55C7-4E20-8D7D-0CBD525623BB}"/>
                  </a:ext>
                </a:extLst>
              </p:cNvPr>
              <p:cNvSpPr txBox="1"/>
              <p:nvPr/>
            </p:nvSpPr>
            <p:spPr>
              <a:xfrm>
                <a:off x="24106" y="692309"/>
                <a:ext cx="1802192" cy="4455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Understanding</a:t>
                </a:r>
              </a:p>
            </p:txBody>
          </p:sp>
        </p:grpSp>
        <p:grpSp>
          <p:nvGrpSpPr>
            <p:cNvPr id="36" name="Group 35">
              <a:extLst>
                <a:ext uri="{FF2B5EF4-FFF2-40B4-BE49-F238E27FC236}">
                  <a16:creationId xmlns:a16="http://schemas.microsoft.com/office/drawing/2014/main" id="{C069DEA1-9094-4967-815C-0E4CC2F5AE8C}"/>
                </a:ext>
              </a:extLst>
            </p:cNvPr>
            <p:cNvGrpSpPr/>
            <p:nvPr/>
          </p:nvGrpSpPr>
          <p:grpSpPr>
            <a:xfrm>
              <a:off x="95278" y="3702985"/>
              <a:ext cx="2103120" cy="457200"/>
              <a:chOff x="1900291" y="666910"/>
              <a:chExt cx="1902857" cy="489666"/>
            </a:xfrm>
          </p:grpSpPr>
          <p:sp>
            <p:nvSpPr>
              <p:cNvPr id="47" name="Rectangle: Rounded Corners 46">
                <a:extLst>
                  <a:ext uri="{FF2B5EF4-FFF2-40B4-BE49-F238E27FC236}">
                    <a16:creationId xmlns:a16="http://schemas.microsoft.com/office/drawing/2014/main" id="{273947FA-EB3E-43F3-825B-074B8608607E}"/>
                  </a:ext>
                </a:extLst>
              </p:cNvPr>
              <p:cNvSpPr/>
              <p:nvPr/>
            </p:nvSpPr>
            <p:spPr>
              <a:xfrm>
                <a:off x="1900291" y="666910"/>
                <a:ext cx="1902857" cy="4896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Rectangle: Rounded Corners 6">
                <a:extLst>
                  <a:ext uri="{FF2B5EF4-FFF2-40B4-BE49-F238E27FC236}">
                    <a16:creationId xmlns:a16="http://schemas.microsoft.com/office/drawing/2014/main" id="{CBAA19C5-2258-48D6-9DA3-D0B15679906D}"/>
                  </a:ext>
                </a:extLst>
              </p:cNvPr>
              <p:cNvSpPr txBox="1"/>
              <p:nvPr/>
            </p:nvSpPr>
            <p:spPr>
              <a:xfrm>
                <a:off x="1924195" y="690814"/>
                <a:ext cx="1855049" cy="441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Exploratory Data Analysis</a:t>
                </a:r>
              </a:p>
            </p:txBody>
          </p:sp>
        </p:grpSp>
        <p:grpSp>
          <p:nvGrpSpPr>
            <p:cNvPr id="37" name="Group 36">
              <a:extLst>
                <a:ext uri="{FF2B5EF4-FFF2-40B4-BE49-F238E27FC236}">
                  <a16:creationId xmlns:a16="http://schemas.microsoft.com/office/drawing/2014/main" id="{2BDE7A97-40D9-4921-A85A-4CFE31AE657A}"/>
                </a:ext>
              </a:extLst>
            </p:cNvPr>
            <p:cNvGrpSpPr/>
            <p:nvPr/>
          </p:nvGrpSpPr>
          <p:grpSpPr>
            <a:xfrm>
              <a:off x="95278" y="4317003"/>
              <a:ext cx="2103120" cy="457200"/>
              <a:chOff x="3888160" y="668210"/>
              <a:chExt cx="1972822" cy="493776"/>
            </a:xfrm>
          </p:grpSpPr>
          <p:sp>
            <p:nvSpPr>
              <p:cNvPr id="45" name="Rectangle: Rounded Corners 44">
                <a:extLst>
                  <a:ext uri="{FF2B5EF4-FFF2-40B4-BE49-F238E27FC236}">
                    <a16:creationId xmlns:a16="http://schemas.microsoft.com/office/drawing/2014/main" id="{F3F1A33D-F0FC-45BA-9A2B-3976C2F2429A}"/>
                  </a:ext>
                </a:extLst>
              </p:cNvPr>
              <p:cNvSpPr/>
              <p:nvPr/>
            </p:nvSpPr>
            <p:spPr>
              <a:xfrm>
                <a:off x="3888160" y="668210"/>
                <a:ext cx="1972822" cy="49377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ectangle: Rounded Corners 8">
                <a:extLst>
                  <a:ext uri="{FF2B5EF4-FFF2-40B4-BE49-F238E27FC236}">
                    <a16:creationId xmlns:a16="http://schemas.microsoft.com/office/drawing/2014/main" id="{B12C6C93-A73C-4D85-851D-01775CA36ABF}"/>
                  </a:ext>
                </a:extLst>
              </p:cNvPr>
              <p:cNvSpPr txBox="1"/>
              <p:nvPr/>
            </p:nvSpPr>
            <p:spPr>
              <a:xfrm>
                <a:off x="3912264" y="692314"/>
                <a:ext cx="1924614" cy="445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Manual Deep Dives</a:t>
                </a:r>
              </a:p>
            </p:txBody>
          </p:sp>
        </p:grpSp>
        <p:grpSp>
          <p:nvGrpSpPr>
            <p:cNvPr id="38" name="Group 37">
              <a:extLst>
                <a:ext uri="{FF2B5EF4-FFF2-40B4-BE49-F238E27FC236}">
                  <a16:creationId xmlns:a16="http://schemas.microsoft.com/office/drawing/2014/main" id="{DAFD43CB-AA75-400C-AE76-EDBE81759D00}"/>
                </a:ext>
              </a:extLst>
            </p:cNvPr>
            <p:cNvGrpSpPr/>
            <p:nvPr/>
          </p:nvGrpSpPr>
          <p:grpSpPr>
            <a:xfrm>
              <a:off x="95278" y="4931021"/>
              <a:ext cx="2103120" cy="457200"/>
              <a:chOff x="5938355" y="676588"/>
              <a:chExt cx="2049212" cy="493776"/>
            </a:xfrm>
          </p:grpSpPr>
          <p:sp>
            <p:nvSpPr>
              <p:cNvPr id="43" name="Rectangle: Rounded Corners 42">
                <a:extLst>
                  <a:ext uri="{FF2B5EF4-FFF2-40B4-BE49-F238E27FC236}">
                    <a16:creationId xmlns:a16="http://schemas.microsoft.com/office/drawing/2014/main" id="{0EDF2D10-3B88-4CDE-80B8-837310DE88C8}"/>
                  </a:ext>
                </a:extLst>
              </p:cNvPr>
              <p:cNvSpPr/>
              <p:nvPr/>
            </p:nvSpPr>
            <p:spPr>
              <a:xfrm>
                <a:off x="5938355" y="676588"/>
                <a:ext cx="2049212" cy="49377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Rounded Corners 10">
                <a:extLst>
                  <a:ext uri="{FF2B5EF4-FFF2-40B4-BE49-F238E27FC236}">
                    <a16:creationId xmlns:a16="http://schemas.microsoft.com/office/drawing/2014/main" id="{961B3500-151B-44A6-AB67-07371E1B0669}"/>
                  </a:ext>
                </a:extLst>
              </p:cNvPr>
              <p:cNvSpPr txBox="1"/>
              <p:nvPr/>
            </p:nvSpPr>
            <p:spPr>
              <a:xfrm>
                <a:off x="5962459" y="700692"/>
                <a:ext cx="2001004" cy="445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Validation of MO’s</a:t>
                </a:r>
              </a:p>
            </p:txBody>
          </p:sp>
        </p:grpSp>
        <p:grpSp>
          <p:nvGrpSpPr>
            <p:cNvPr id="39" name="Group 38">
              <a:extLst>
                <a:ext uri="{FF2B5EF4-FFF2-40B4-BE49-F238E27FC236}">
                  <a16:creationId xmlns:a16="http://schemas.microsoft.com/office/drawing/2014/main" id="{CC4F1871-BA46-461F-9525-2DA14CB1D8FD}"/>
                </a:ext>
              </a:extLst>
            </p:cNvPr>
            <p:cNvGrpSpPr/>
            <p:nvPr/>
          </p:nvGrpSpPr>
          <p:grpSpPr>
            <a:xfrm>
              <a:off x="95278" y="5545040"/>
              <a:ext cx="2103120" cy="457200"/>
              <a:chOff x="8105362" y="671955"/>
              <a:chExt cx="2158843" cy="493776"/>
            </a:xfrm>
          </p:grpSpPr>
          <p:sp>
            <p:nvSpPr>
              <p:cNvPr id="40" name="Rectangle: Rounded Corners 39">
                <a:extLst>
                  <a:ext uri="{FF2B5EF4-FFF2-40B4-BE49-F238E27FC236}">
                    <a16:creationId xmlns:a16="http://schemas.microsoft.com/office/drawing/2014/main" id="{900CDDBA-43FA-45FC-8822-A7F763D3F60D}"/>
                  </a:ext>
                </a:extLst>
              </p:cNvPr>
              <p:cNvSpPr/>
              <p:nvPr/>
            </p:nvSpPr>
            <p:spPr>
              <a:xfrm>
                <a:off x="8105362" y="671955"/>
                <a:ext cx="2158843" cy="49377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ectangle: Rounded Corners 12">
                <a:extLst>
                  <a:ext uri="{FF2B5EF4-FFF2-40B4-BE49-F238E27FC236}">
                    <a16:creationId xmlns:a16="http://schemas.microsoft.com/office/drawing/2014/main" id="{294D0077-38FD-4A74-AF26-053EA7538721}"/>
                  </a:ext>
                </a:extLst>
              </p:cNvPr>
              <p:cNvSpPr txBox="1"/>
              <p:nvPr/>
            </p:nvSpPr>
            <p:spPr>
              <a:xfrm>
                <a:off x="8129466" y="696059"/>
                <a:ext cx="2110635" cy="445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Automated process</a:t>
                </a:r>
              </a:p>
            </p:txBody>
          </p:sp>
        </p:grpSp>
        <p:sp>
          <p:nvSpPr>
            <p:cNvPr id="2" name="Arrow: Down 1">
              <a:extLst>
                <a:ext uri="{FF2B5EF4-FFF2-40B4-BE49-F238E27FC236}">
                  <a16:creationId xmlns:a16="http://schemas.microsoft.com/office/drawing/2014/main" id="{C2656954-FA03-49B7-94E3-3C291547F0E1}"/>
                </a:ext>
              </a:extLst>
            </p:cNvPr>
            <p:cNvSpPr/>
            <p:nvPr/>
          </p:nvSpPr>
          <p:spPr>
            <a:xfrm>
              <a:off x="1041005" y="3486620"/>
              <a:ext cx="211666" cy="21097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Down 50">
              <a:extLst>
                <a:ext uri="{FF2B5EF4-FFF2-40B4-BE49-F238E27FC236}">
                  <a16:creationId xmlns:a16="http://schemas.microsoft.com/office/drawing/2014/main" id="{F916D349-F6A5-467D-97F3-9F1A94C0D3B9}"/>
                </a:ext>
              </a:extLst>
            </p:cNvPr>
            <p:cNvSpPr/>
            <p:nvPr/>
          </p:nvSpPr>
          <p:spPr>
            <a:xfrm>
              <a:off x="1041005" y="4128344"/>
              <a:ext cx="211666" cy="21097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Arrow: Down 53">
              <a:extLst>
                <a:ext uri="{FF2B5EF4-FFF2-40B4-BE49-F238E27FC236}">
                  <a16:creationId xmlns:a16="http://schemas.microsoft.com/office/drawing/2014/main" id="{2088DD5A-0B76-4251-BA3D-798E4E5E7C16}"/>
                </a:ext>
              </a:extLst>
            </p:cNvPr>
            <p:cNvSpPr/>
            <p:nvPr/>
          </p:nvSpPr>
          <p:spPr>
            <a:xfrm>
              <a:off x="1041005" y="4744150"/>
              <a:ext cx="211666" cy="21097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Arrow: Down 54">
              <a:extLst>
                <a:ext uri="{FF2B5EF4-FFF2-40B4-BE49-F238E27FC236}">
                  <a16:creationId xmlns:a16="http://schemas.microsoft.com/office/drawing/2014/main" id="{16FBBACE-64C9-4CE6-B502-6843DC2C1E40}"/>
                </a:ext>
              </a:extLst>
            </p:cNvPr>
            <p:cNvSpPr/>
            <p:nvPr/>
          </p:nvSpPr>
          <p:spPr>
            <a:xfrm>
              <a:off x="1041005" y="5350384"/>
              <a:ext cx="211666" cy="21097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BE09439-67B5-4982-831B-AE27F16BE64B}"/>
                </a:ext>
              </a:extLst>
            </p:cNvPr>
            <p:cNvSpPr/>
            <p:nvPr/>
          </p:nvSpPr>
          <p:spPr>
            <a:xfrm>
              <a:off x="2200007" y="4332382"/>
              <a:ext cx="3655503" cy="461665"/>
            </a:xfrm>
            <a:prstGeom prst="rect">
              <a:avLst/>
            </a:prstGeom>
          </p:spPr>
          <p:txBody>
            <a:bodyPr wrap="square">
              <a:spAutoFit/>
            </a:bodyPr>
            <a:lstStyle/>
            <a:p>
              <a:pPr lvl="0"/>
              <a:r>
                <a:rPr lang="en-US" sz="1200" dirty="0">
                  <a:latin typeface="+mj-lt"/>
                  <a:cs typeface="Arial" panose="020B0604020202020204" pitchFamily="34" charset="0"/>
                </a:rPr>
                <a:t>Performed Deep Dive analysis on the sample transactions to identify buyer/seller fraud MO’s</a:t>
              </a:r>
            </a:p>
          </p:txBody>
        </p:sp>
        <p:sp>
          <p:nvSpPr>
            <p:cNvPr id="57" name="Rectangle 56">
              <a:extLst>
                <a:ext uri="{FF2B5EF4-FFF2-40B4-BE49-F238E27FC236}">
                  <a16:creationId xmlns:a16="http://schemas.microsoft.com/office/drawing/2014/main" id="{32AA7FC5-0F1A-4D3D-8601-0042D91F158A}"/>
                </a:ext>
              </a:extLst>
            </p:cNvPr>
            <p:cNvSpPr/>
            <p:nvPr/>
          </p:nvSpPr>
          <p:spPr>
            <a:xfrm>
              <a:off x="2168826" y="4941552"/>
              <a:ext cx="3716255" cy="461665"/>
            </a:xfrm>
            <a:prstGeom prst="rect">
              <a:avLst/>
            </a:prstGeom>
          </p:spPr>
          <p:txBody>
            <a:bodyPr wrap="square">
              <a:spAutoFit/>
            </a:bodyPr>
            <a:lstStyle/>
            <a:p>
              <a:pPr lvl="0"/>
              <a:r>
                <a:rPr lang="en-US" sz="1200" dirty="0">
                  <a:latin typeface="+mj-lt"/>
                  <a:cs typeface="Arial" panose="020B0604020202020204" pitchFamily="34" charset="0"/>
                </a:rPr>
                <a:t>Validated the rules created for identifying fraudulent MO’s on the entire chargeback population</a:t>
              </a:r>
              <a:endParaRPr lang="en-US" sz="1200" dirty="0">
                <a:latin typeface="+mj-lt"/>
                <a:cs typeface="Calibri" panose="020F0502020204030204" pitchFamily="34" charset="0"/>
              </a:endParaRPr>
            </a:p>
          </p:txBody>
        </p:sp>
        <p:sp>
          <p:nvSpPr>
            <p:cNvPr id="58" name="Rectangle 57">
              <a:extLst>
                <a:ext uri="{FF2B5EF4-FFF2-40B4-BE49-F238E27FC236}">
                  <a16:creationId xmlns:a16="http://schemas.microsoft.com/office/drawing/2014/main" id="{2004EF6F-507F-46AF-96EC-F02D879AAA41}"/>
                </a:ext>
              </a:extLst>
            </p:cNvPr>
            <p:cNvSpPr/>
            <p:nvPr/>
          </p:nvSpPr>
          <p:spPr>
            <a:xfrm>
              <a:off x="2168826" y="3616489"/>
              <a:ext cx="3528007" cy="646331"/>
            </a:xfrm>
            <a:prstGeom prst="rect">
              <a:avLst/>
            </a:prstGeom>
          </p:spPr>
          <p:txBody>
            <a:bodyPr wrap="square">
              <a:spAutoFit/>
            </a:bodyPr>
            <a:lstStyle/>
            <a:p>
              <a:pPr lvl="0"/>
              <a:r>
                <a:rPr lang="en-US" sz="1200" dirty="0">
                  <a:latin typeface="+mj-lt"/>
                  <a:cs typeface="Arial" panose="020B0604020202020204" pitchFamily="34" charset="0"/>
                </a:rPr>
                <a:t>Analyzed existing KPIs, chargeback process and created new KPI’s over existing ones to better identify fraud tag</a:t>
              </a:r>
            </a:p>
          </p:txBody>
        </p:sp>
        <p:sp>
          <p:nvSpPr>
            <p:cNvPr id="61" name="Rectangle 60">
              <a:extLst>
                <a:ext uri="{FF2B5EF4-FFF2-40B4-BE49-F238E27FC236}">
                  <a16:creationId xmlns:a16="http://schemas.microsoft.com/office/drawing/2014/main" id="{10C85AB4-945A-4FF3-BD0F-A0B9B7902C36}"/>
                </a:ext>
              </a:extLst>
            </p:cNvPr>
            <p:cNvSpPr/>
            <p:nvPr/>
          </p:nvSpPr>
          <p:spPr>
            <a:xfrm>
              <a:off x="2198398" y="3087538"/>
              <a:ext cx="3358881" cy="461665"/>
            </a:xfrm>
            <a:prstGeom prst="rect">
              <a:avLst/>
            </a:prstGeom>
          </p:spPr>
          <p:txBody>
            <a:bodyPr wrap="square">
              <a:spAutoFit/>
            </a:bodyPr>
            <a:lstStyle/>
            <a:p>
              <a:pPr lvl="0"/>
              <a:r>
                <a:rPr lang="en-US" sz="1200" dirty="0">
                  <a:latin typeface="+mj-lt"/>
                  <a:cs typeface="Arial" panose="020B0604020202020204" pitchFamily="34" charset="0"/>
                </a:rPr>
                <a:t>Surface level investigation on historic data to understand fraudulent transactions patterns</a:t>
              </a:r>
            </a:p>
          </p:txBody>
        </p:sp>
        <p:sp>
          <p:nvSpPr>
            <p:cNvPr id="62" name="Rectangle 61">
              <a:extLst>
                <a:ext uri="{FF2B5EF4-FFF2-40B4-BE49-F238E27FC236}">
                  <a16:creationId xmlns:a16="http://schemas.microsoft.com/office/drawing/2014/main" id="{09498ABB-2D23-4BBC-895F-4FAF786022E9}"/>
                </a:ext>
              </a:extLst>
            </p:cNvPr>
            <p:cNvSpPr/>
            <p:nvPr/>
          </p:nvSpPr>
          <p:spPr>
            <a:xfrm>
              <a:off x="2200008" y="5564627"/>
              <a:ext cx="3616593" cy="461665"/>
            </a:xfrm>
            <a:prstGeom prst="rect">
              <a:avLst/>
            </a:prstGeom>
          </p:spPr>
          <p:txBody>
            <a:bodyPr wrap="square">
              <a:spAutoFit/>
            </a:bodyPr>
            <a:lstStyle/>
            <a:p>
              <a:pPr lvl="0"/>
              <a:r>
                <a:rPr lang="en-US" sz="1200" dirty="0">
                  <a:latin typeface="+mj-lt"/>
                  <a:cs typeface="Arial" panose="020B0604020202020204" pitchFamily="34" charset="0"/>
                </a:rPr>
                <a:t>Automated the process by coding identified rules necessary for tagging a future transactions</a:t>
              </a:r>
            </a:p>
          </p:txBody>
        </p:sp>
        <p:sp>
          <p:nvSpPr>
            <p:cNvPr id="3" name="Rectangle: Rounded Corners 2">
              <a:extLst>
                <a:ext uri="{FF2B5EF4-FFF2-40B4-BE49-F238E27FC236}">
                  <a16:creationId xmlns:a16="http://schemas.microsoft.com/office/drawing/2014/main" id="{E2D02DDE-5516-4368-A753-66B0CC097E6A}"/>
                </a:ext>
              </a:extLst>
            </p:cNvPr>
            <p:cNvSpPr/>
            <p:nvPr/>
          </p:nvSpPr>
          <p:spPr>
            <a:xfrm>
              <a:off x="89935" y="3097163"/>
              <a:ext cx="5604708" cy="2914702"/>
            </a:xfrm>
            <a:prstGeom prst="roundRect">
              <a:avLst>
                <a:gd name="adj" fmla="val 23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C29CB639-347D-4698-84EC-F1DC948EC980}"/>
              </a:ext>
            </a:extLst>
          </p:cNvPr>
          <p:cNvSpPr/>
          <p:nvPr/>
        </p:nvSpPr>
        <p:spPr>
          <a:xfrm>
            <a:off x="5610546" y="2835068"/>
            <a:ext cx="6267915" cy="368968"/>
          </a:xfrm>
          <a:prstGeom prst="rect">
            <a:avLst/>
          </a:prstGeom>
          <a:solidFill>
            <a:srgbClr val="095879"/>
          </a:solidFill>
          <a:ln>
            <a:noFill/>
          </a:ln>
        </p:spPr>
        <p:txBody>
          <a:bodyPr wrap="square" lIns="121559" tIns="60780" rIns="121559" bIns="6078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white"/>
                </a:solidFill>
                <a:effectLst/>
                <a:uLnTx/>
                <a:uFillTx/>
                <a:latin typeface="Calibri" panose="020F0502020204030204"/>
                <a:ea typeface="+mn-ea"/>
                <a:cs typeface="+mn-cs"/>
              </a:rPr>
              <a:t>Business Impact</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90F401B-CC6D-4552-A02C-37B0B6157452}"/>
              </a:ext>
            </a:extLst>
          </p:cNvPr>
          <p:cNvSpPr/>
          <p:nvPr/>
        </p:nvSpPr>
        <p:spPr>
          <a:xfrm>
            <a:off x="170076" y="2837333"/>
            <a:ext cx="5342748" cy="373658"/>
          </a:xfrm>
          <a:prstGeom prst="rect">
            <a:avLst/>
          </a:prstGeom>
          <a:solidFill>
            <a:srgbClr val="095879"/>
          </a:solidFill>
          <a:ln>
            <a:noFill/>
          </a:ln>
        </p:spPr>
        <p:txBody>
          <a:bodyPr wrap="square" lIns="121559" tIns="60780" rIns="121559" bIns="6078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white"/>
                </a:solidFill>
                <a:effectLst/>
                <a:uLnTx/>
                <a:uFillTx/>
                <a:latin typeface="Calibri" panose="020F0502020204030204"/>
                <a:ea typeface="+mn-ea"/>
                <a:cs typeface="+mn-cs"/>
              </a:rPr>
              <a:t>New Fraud Identification Process</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3B63D1B-06F1-439A-BBEA-7F740848F982}"/>
              </a:ext>
            </a:extLst>
          </p:cNvPr>
          <p:cNvSpPr txBox="1"/>
          <p:nvPr/>
        </p:nvSpPr>
        <p:spPr>
          <a:xfrm>
            <a:off x="5717406" y="4001695"/>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US" dirty="0"/>
          </a:p>
        </p:txBody>
      </p:sp>
      <p:graphicFrame>
        <p:nvGraphicFramePr>
          <p:cNvPr id="8" name="Chart 7">
            <a:extLst>
              <a:ext uri="{FF2B5EF4-FFF2-40B4-BE49-F238E27FC236}">
                <a16:creationId xmlns:a16="http://schemas.microsoft.com/office/drawing/2014/main" id="{CCAEA6C4-9D5A-4BA9-9F02-150284D9F7F4}"/>
              </a:ext>
            </a:extLst>
          </p:cNvPr>
          <p:cNvGraphicFramePr/>
          <p:nvPr/>
        </p:nvGraphicFramePr>
        <p:xfrm>
          <a:off x="6096239" y="3501792"/>
          <a:ext cx="5299621" cy="2641758"/>
        </p:xfrm>
        <a:graphic>
          <a:graphicData uri="http://schemas.openxmlformats.org/drawingml/2006/chart">
            <c:chart xmlns:c="http://schemas.openxmlformats.org/drawingml/2006/chart" xmlns:r="http://schemas.openxmlformats.org/officeDocument/2006/relationships" r:id="rId2"/>
          </a:graphicData>
        </a:graphic>
      </p:graphicFrame>
      <p:grpSp>
        <p:nvGrpSpPr>
          <p:cNvPr id="70" name="Group 69">
            <a:extLst>
              <a:ext uri="{FF2B5EF4-FFF2-40B4-BE49-F238E27FC236}">
                <a16:creationId xmlns:a16="http://schemas.microsoft.com/office/drawing/2014/main" id="{0C59F47E-A574-4C93-A713-8CB16AC13067}"/>
              </a:ext>
            </a:extLst>
          </p:cNvPr>
          <p:cNvGrpSpPr/>
          <p:nvPr/>
        </p:nvGrpSpPr>
        <p:grpSpPr>
          <a:xfrm>
            <a:off x="7059199" y="3354502"/>
            <a:ext cx="3588542" cy="402488"/>
            <a:chOff x="6241919" y="4314759"/>
            <a:chExt cx="3609983" cy="424657"/>
          </a:xfrm>
        </p:grpSpPr>
        <p:sp>
          <p:nvSpPr>
            <p:cNvPr id="71" name="TextBox 70">
              <a:extLst>
                <a:ext uri="{FF2B5EF4-FFF2-40B4-BE49-F238E27FC236}">
                  <a16:creationId xmlns:a16="http://schemas.microsoft.com/office/drawing/2014/main" id="{2CF46462-8F21-41CA-A8C5-1174CB7598D0}"/>
                </a:ext>
              </a:extLst>
            </p:cNvPr>
            <p:cNvSpPr txBox="1"/>
            <p:nvPr/>
          </p:nvSpPr>
          <p:spPr>
            <a:xfrm>
              <a:off x="6241919" y="4321155"/>
              <a:ext cx="935426" cy="35720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0000"/>
                  </a:solidFill>
                  <a:latin typeface="Calibri" panose="020F0502020204030204"/>
                </a:rPr>
                <a:t>100 days</a:t>
              </a:r>
              <a:endPar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72" name="Right Arrow 21">
              <a:extLst>
                <a:ext uri="{FF2B5EF4-FFF2-40B4-BE49-F238E27FC236}">
                  <a16:creationId xmlns:a16="http://schemas.microsoft.com/office/drawing/2014/main" id="{BAE3B3FF-8E19-4D93-A97B-10C3B85CCB5C}"/>
                </a:ext>
              </a:extLst>
            </p:cNvPr>
            <p:cNvSpPr/>
            <p:nvPr/>
          </p:nvSpPr>
          <p:spPr>
            <a:xfrm>
              <a:off x="7127829" y="4314759"/>
              <a:ext cx="1911144" cy="424657"/>
            </a:xfrm>
            <a:prstGeom prst="rightArrow">
              <a:avLst/>
            </a:prstGeom>
            <a:gradFill flip="none" rotWithShape="1">
              <a:gsLst>
                <a:gs pos="0">
                  <a:srgbClr val="C00000"/>
                </a:gs>
                <a:gs pos="100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Detection rate </a:t>
              </a:r>
            </a:p>
          </p:txBody>
        </p:sp>
        <p:sp>
          <p:nvSpPr>
            <p:cNvPr id="73" name="TextBox 72">
              <a:extLst>
                <a:ext uri="{FF2B5EF4-FFF2-40B4-BE49-F238E27FC236}">
                  <a16:creationId xmlns:a16="http://schemas.microsoft.com/office/drawing/2014/main" id="{151D2942-60D2-4F3B-BD43-EB310DE4BBFC}"/>
                </a:ext>
              </a:extLst>
            </p:cNvPr>
            <p:cNvSpPr txBox="1"/>
            <p:nvPr/>
          </p:nvSpPr>
          <p:spPr>
            <a:xfrm>
              <a:off x="9022906" y="4329004"/>
              <a:ext cx="828996" cy="35720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8000"/>
                  </a:solidFill>
                  <a:latin typeface="Calibri" panose="020F0502020204030204"/>
                </a:rPr>
                <a:t>~5 days</a:t>
              </a:r>
              <a:endParaRPr kumimoji="0" lang="en-US" sz="1600" b="1" i="0" u="none" strike="noStrike" kern="1200" cap="none" spc="0" normalizeH="0" baseline="0" noProof="0" dirty="0">
                <a:ln>
                  <a:noFill/>
                </a:ln>
                <a:solidFill>
                  <a:srgbClr val="008000"/>
                </a:solidFill>
                <a:effectLst/>
                <a:uLnTx/>
                <a:uFillTx/>
                <a:latin typeface="Calibri" panose="020F0502020204030204"/>
                <a:ea typeface="+mn-ea"/>
                <a:cs typeface="+mn-cs"/>
              </a:endParaRPr>
            </a:p>
          </p:txBody>
        </p:sp>
      </p:grpSp>
      <p:sp>
        <p:nvSpPr>
          <p:cNvPr id="74" name="TextBox 73">
            <a:extLst>
              <a:ext uri="{FF2B5EF4-FFF2-40B4-BE49-F238E27FC236}">
                <a16:creationId xmlns:a16="http://schemas.microsoft.com/office/drawing/2014/main" id="{1BA7C41D-6A31-4268-A8F0-50D193CF4771}"/>
              </a:ext>
            </a:extLst>
          </p:cNvPr>
          <p:cNvSpPr txBox="1"/>
          <p:nvPr/>
        </p:nvSpPr>
        <p:spPr>
          <a:xfrm>
            <a:off x="5570855" y="6125508"/>
            <a:ext cx="6637779" cy="338554"/>
          </a:xfrm>
          <a:prstGeom prst="rect">
            <a:avLst/>
          </a:prstGeom>
          <a:solidFill>
            <a:schemeClr val="accent4">
              <a:lumMod val="40000"/>
              <a:lumOff val="60000"/>
            </a:schemeClr>
          </a:solidFill>
        </p:spPr>
        <p:txBody>
          <a:bodyPr wrap="none" rtlCol="0">
            <a:spAutoFit/>
          </a:bodyPr>
          <a:lstStyle/>
          <a:p>
            <a:pPr lvl="0" algn="ctr">
              <a:defRPr/>
            </a:pPr>
            <a:r>
              <a:rPr lang="en-US" sz="1600" b="1" dirty="0">
                <a:latin typeface="Calibri" panose="020F0502020204030204"/>
              </a:rPr>
              <a:t>12 new fraud tags </a:t>
            </a:r>
            <a:r>
              <a:rPr lang="en-US" sz="1600" b="1" dirty="0">
                <a:solidFill>
                  <a:srgbClr val="FF0000"/>
                </a:solidFill>
                <a:latin typeface="Calibri" panose="020F0502020204030204"/>
              </a:rPr>
              <a:t>|</a:t>
            </a:r>
            <a:r>
              <a:rPr lang="en-US" sz="1600" b="1" dirty="0">
                <a:latin typeface="Calibri" panose="020F0502020204030204"/>
              </a:rPr>
              <a:t> 26,000 cases detected </a:t>
            </a:r>
            <a:r>
              <a:rPr lang="en-US" sz="1600" b="1" dirty="0">
                <a:solidFill>
                  <a:srgbClr val="FF0000"/>
                </a:solidFill>
              </a:rPr>
              <a:t>|</a:t>
            </a:r>
            <a:r>
              <a:rPr lang="en-US" sz="1600" b="1" dirty="0">
                <a:latin typeface="Calibri" panose="020F0502020204030204"/>
              </a:rPr>
              <a:t> Approx. $ savings = $3.9 million</a:t>
            </a:r>
            <a:endParaRPr kumimoji="0" lang="en-US" sz="1600" b="1" i="0" u="none" strike="noStrike" kern="1200" cap="none" spc="0" normalizeH="0" baseline="0" noProof="0" dirty="0">
              <a:ln>
                <a:noFill/>
              </a:ln>
              <a:effectLst/>
              <a:uLnTx/>
              <a:uFillTx/>
              <a:latin typeface="Calibri" panose="020F0502020204030204"/>
            </a:endParaRPr>
          </a:p>
        </p:txBody>
      </p:sp>
      <p:pic>
        <p:nvPicPr>
          <p:cNvPr id="63" name="Picture 2" descr="Image result for home icon">
            <a:hlinkClick r:id="rId3" action="ppaction://hlinksldjump"/>
            <a:extLst>
              <a:ext uri="{FF2B5EF4-FFF2-40B4-BE49-F238E27FC236}">
                <a16:creationId xmlns:a16="http://schemas.microsoft.com/office/drawing/2014/main" id="{0EFD6A0D-3FF5-438B-AED7-F1F78411A8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023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71F61A-9971-4BD9-8B98-CEAAAB8FD88E}"/>
              </a:ext>
            </a:extLst>
          </p:cNvPr>
          <p:cNvSpPr/>
          <p:nvPr/>
        </p:nvSpPr>
        <p:spPr>
          <a:xfrm>
            <a:off x="1" y="704925"/>
            <a:ext cx="12192003" cy="17210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3" name="Rectangle 52">
            <a:extLst>
              <a:ext uri="{FF2B5EF4-FFF2-40B4-BE49-F238E27FC236}">
                <a16:creationId xmlns:a16="http://schemas.microsoft.com/office/drawing/2014/main" id="{1A6227C5-BA70-4C0B-87B3-C536D487360F}"/>
              </a:ext>
            </a:extLst>
          </p:cNvPr>
          <p:cNvSpPr/>
          <p:nvPr/>
        </p:nvSpPr>
        <p:spPr>
          <a:xfrm>
            <a:off x="8143882" y="822453"/>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2" name="Rectangle 51">
            <a:extLst>
              <a:ext uri="{FF2B5EF4-FFF2-40B4-BE49-F238E27FC236}">
                <a16:creationId xmlns:a16="http://schemas.microsoft.com/office/drawing/2014/main" id="{9138D7E2-D82C-4354-8421-D23356B7618E}"/>
              </a:ext>
            </a:extLst>
          </p:cNvPr>
          <p:cNvSpPr/>
          <p:nvPr/>
        </p:nvSpPr>
        <p:spPr>
          <a:xfrm>
            <a:off x="4226923" y="823316"/>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9" name="Rectangle 58">
            <a:extLst>
              <a:ext uri="{FF2B5EF4-FFF2-40B4-BE49-F238E27FC236}">
                <a16:creationId xmlns:a16="http://schemas.microsoft.com/office/drawing/2014/main" id="{E160719F-4466-4D25-930C-21108A165248}"/>
              </a:ext>
            </a:extLst>
          </p:cNvPr>
          <p:cNvSpPr/>
          <p:nvPr/>
        </p:nvSpPr>
        <p:spPr>
          <a:xfrm>
            <a:off x="-7323" y="704925"/>
            <a:ext cx="12192003" cy="25002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60" name="Title 1">
            <a:extLst>
              <a:ext uri="{FF2B5EF4-FFF2-40B4-BE49-F238E27FC236}">
                <a16:creationId xmlns:a16="http://schemas.microsoft.com/office/drawing/2014/main" id="{75E0D717-75DE-43A9-9F4B-6E8334D1E7E6}"/>
              </a:ext>
            </a:extLst>
          </p:cNvPr>
          <p:cNvSpPr txBox="1">
            <a:spLocks/>
          </p:cNvSpPr>
          <p:nvPr/>
        </p:nvSpPr>
        <p:spPr>
          <a:xfrm>
            <a:off x="105879" y="65501"/>
            <a:ext cx="12086121" cy="408349"/>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Unauthorized Chargeback Tracking &amp; Analysis</a:t>
            </a:r>
          </a:p>
        </p:txBody>
      </p:sp>
      <p:sp>
        <p:nvSpPr>
          <p:cNvPr id="103" name="Rectangle 102">
            <a:extLst>
              <a:ext uri="{FF2B5EF4-FFF2-40B4-BE49-F238E27FC236}">
                <a16:creationId xmlns:a16="http://schemas.microsoft.com/office/drawing/2014/main" id="{AE75B7F2-E4B5-4FF8-AD0C-24B8061350C0}"/>
              </a:ext>
            </a:extLst>
          </p:cNvPr>
          <p:cNvSpPr/>
          <p:nvPr/>
        </p:nvSpPr>
        <p:spPr>
          <a:xfrm>
            <a:off x="8143882" y="822451"/>
            <a:ext cx="3734579" cy="231103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4" name="Rectangle 103">
            <a:extLst>
              <a:ext uri="{FF2B5EF4-FFF2-40B4-BE49-F238E27FC236}">
                <a16:creationId xmlns:a16="http://schemas.microsoft.com/office/drawing/2014/main" id="{3A1A1D8D-5D03-4BF7-B444-E9CBEBAB8F52}"/>
              </a:ext>
            </a:extLst>
          </p:cNvPr>
          <p:cNvSpPr/>
          <p:nvPr/>
        </p:nvSpPr>
        <p:spPr>
          <a:xfrm>
            <a:off x="4195282" y="814774"/>
            <a:ext cx="3734579" cy="231103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5" name="Rectangle 104">
            <a:extLst>
              <a:ext uri="{FF2B5EF4-FFF2-40B4-BE49-F238E27FC236}">
                <a16:creationId xmlns:a16="http://schemas.microsoft.com/office/drawing/2014/main" id="{94B297E9-9294-4F1A-A9A4-1B1309AE4F7D}"/>
              </a:ext>
            </a:extLst>
          </p:cNvPr>
          <p:cNvSpPr/>
          <p:nvPr/>
        </p:nvSpPr>
        <p:spPr>
          <a:xfrm>
            <a:off x="170076" y="823315"/>
            <a:ext cx="3734579" cy="231017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6" name="Rectangle 105">
            <a:extLst>
              <a:ext uri="{FF2B5EF4-FFF2-40B4-BE49-F238E27FC236}">
                <a16:creationId xmlns:a16="http://schemas.microsoft.com/office/drawing/2014/main" id="{18BC9390-D14B-4A46-B225-78454061237A}"/>
              </a:ext>
            </a:extLst>
          </p:cNvPr>
          <p:cNvSpPr/>
          <p:nvPr/>
        </p:nvSpPr>
        <p:spPr>
          <a:xfrm>
            <a:off x="259473" y="1199168"/>
            <a:ext cx="3499537" cy="1785104"/>
          </a:xfrm>
          <a:prstGeom prst="rect">
            <a:avLst/>
          </a:prstGeom>
        </p:spPr>
        <p:txBody>
          <a:bodyPr wrap="square">
            <a:spAutoFit/>
          </a:bodyPr>
          <a:lstStyle/>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When unauthorized chargebacks are filed, the client pays out the buyer first, and then attempts to recoup the amount from the seller</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cs typeface="Arial" panose="020B0604020202020204" pitchFamily="34" charset="0"/>
              </a:rPr>
              <a:t>In many cases, loss is borne by the client leading to increased net loss</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cs typeface="Arial" panose="020B0604020202020204" pitchFamily="34" charset="0"/>
              </a:rPr>
              <a:t>Understanding the root cause of the chargeback was a tedious time consuming process with multiple touch-points and iterations</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cs typeface="Arial" panose="020B0604020202020204" pitchFamily="34" charset="0"/>
              </a:rPr>
              <a:t>No actionable insights were available in a consolidated space</a:t>
            </a:r>
            <a:endParaRPr kumimoji="0" lang="en-US" sz="11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107" name="Rectangle 106">
            <a:extLst>
              <a:ext uri="{FF2B5EF4-FFF2-40B4-BE49-F238E27FC236}">
                <a16:creationId xmlns:a16="http://schemas.microsoft.com/office/drawing/2014/main" id="{13B5E17C-DF04-428E-B89D-E2B3407BDA92}"/>
              </a:ext>
            </a:extLst>
          </p:cNvPr>
          <p:cNvSpPr/>
          <p:nvPr/>
        </p:nvSpPr>
        <p:spPr>
          <a:xfrm>
            <a:off x="8191108" y="1028487"/>
            <a:ext cx="3651619" cy="2110129"/>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Identified high-value chargebacks immediately and intercepted further delivery of product by identifying fraud details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Identified list of addresses from where high velocity of chargebacks were anticipated</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Classified addresses into types to detect possibility of fraud in future – created flags to detect the same</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Blacklisting - Reported lists of buyers, addresses to be blocked that were otherwise conduction fraudulent transacting </a:t>
            </a:r>
          </a:p>
        </p:txBody>
      </p:sp>
      <p:sp>
        <p:nvSpPr>
          <p:cNvPr id="108" name="Rectangle 107">
            <a:extLst>
              <a:ext uri="{FF2B5EF4-FFF2-40B4-BE49-F238E27FC236}">
                <a16:creationId xmlns:a16="http://schemas.microsoft.com/office/drawing/2014/main" id="{64211FAD-E55F-422C-8AAC-61BD27AC5CDC}"/>
              </a:ext>
            </a:extLst>
          </p:cNvPr>
          <p:cNvSpPr/>
          <p:nvPr/>
        </p:nvSpPr>
        <p:spPr>
          <a:xfrm>
            <a:off x="4164127" y="1138062"/>
            <a:ext cx="3812454" cy="1495602"/>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rPr>
              <a:t>Monitoring of chargeback rates using dashboards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Rules/Model to classify Unauthorized Chargebacks into Stolen Financial, Account Take Overs, Buyer Related</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rPr>
              <a:t>Rules based on velocity parameters to block similar MO from happening again</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Evaluate the performance of machine learning models which detect fraudulent transactions</a:t>
            </a:r>
          </a:p>
        </p:txBody>
      </p:sp>
      <p:sp>
        <p:nvSpPr>
          <p:cNvPr id="109" name="Rectangle 108">
            <a:extLst>
              <a:ext uri="{FF2B5EF4-FFF2-40B4-BE49-F238E27FC236}">
                <a16:creationId xmlns:a16="http://schemas.microsoft.com/office/drawing/2014/main" id="{67B72A3C-6A7A-4303-B36F-1EFEC482099E}"/>
              </a:ext>
            </a:extLst>
          </p:cNvPr>
          <p:cNvSpPr/>
          <p:nvPr/>
        </p:nvSpPr>
        <p:spPr>
          <a:xfrm>
            <a:off x="259473" y="82302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“Before” State</a:t>
            </a:r>
          </a:p>
        </p:txBody>
      </p:sp>
      <p:sp>
        <p:nvSpPr>
          <p:cNvPr id="110" name="Rectangle 109">
            <a:extLst>
              <a:ext uri="{FF2B5EF4-FFF2-40B4-BE49-F238E27FC236}">
                <a16:creationId xmlns:a16="http://schemas.microsoft.com/office/drawing/2014/main" id="{7281B87B-1A07-4E02-B543-FB4247029D4E}"/>
              </a:ext>
            </a:extLst>
          </p:cNvPr>
          <p:cNvSpPr/>
          <p:nvPr/>
        </p:nvSpPr>
        <p:spPr>
          <a:xfrm>
            <a:off x="4226923" y="798478"/>
            <a:ext cx="21318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LatentView’s Solution</a:t>
            </a:r>
          </a:p>
        </p:txBody>
      </p:sp>
      <p:sp>
        <p:nvSpPr>
          <p:cNvPr id="111" name="Rectangle 110">
            <a:extLst>
              <a:ext uri="{FF2B5EF4-FFF2-40B4-BE49-F238E27FC236}">
                <a16:creationId xmlns:a16="http://schemas.microsoft.com/office/drawing/2014/main" id="{D3F6EFCD-C906-45C2-A7CA-071C03DE8FE6}"/>
              </a:ext>
            </a:extLst>
          </p:cNvPr>
          <p:cNvSpPr/>
          <p:nvPr/>
        </p:nvSpPr>
        <p:spPr>
          <a:xfrm>
            <a:off x="8233279" y="82302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“After” State</a:t>
            </a:r>
          </a:p>
        </p:txBody>
      </p:sp>
      <p:grpSp>
        <p:nvGrpSpPr>
          <p:cNvPr id="19" name="Group 18">
            <a:extLst>
              <a:ext uri="{FF2B5EF4-FFF2-40B4-BE49-F238E27FC236}">
                <a16:creationId xmlns:a16="http://schemas.microsoft.com/office/drawing/2014/main" id="{8B5B54D7-5AC7-4BC1-92A5-5E9E5E63DF96}"/>
              </a:ext>
            </a:extLst>
          </p:cNvPr>
          <p:cNvGrpSpPr/>
          <p:nvPr/>
        </p:nvGrpSpPr>
        <p:grpSpPr>
          <a:xfrm>
            <a:off x="-57014" y="3305176"/>
            <a:ext cx="2050087" cy="1635082"/>
            <a:chOff x="19186" y="3305176"/>
            <a:chExt cx="2050087" cy="1635082"/>
          </a:xfrm>
        </p:grpSpPr>
        <p:sp>
          <p:nvSpPr>
            <p:cNvPr id="17" name="Rectangle 16">
              <a:extLst>
                <a:ext uri="{FF2B5EF4-FFF2-40B4-BE49-F238E27FC236}">
                  <a16:creationId xmlns:a16="http://schemas.microsoft.com/office/drawing/2014/main" id="{C3BA4077-8200-441B-A9BE-581559B3B601}"/>
                </a:ext>
              </a:extLst>
            </p:cNvPr>
            <p:cNvSpPr/>
            <p:nvPr/>
          </p:nvSpPr>
          <p:spPr>
            <a:xfrm>
              <a:off x="79622" y="3305176"/>
              <a:ext cx="1918315" cy="163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4DD6EA72-1D9F-43AA-AB23-0AB009E5ED72}"/>
                </a:ext>
              </a:extLst>
            </p:cNvPr>
            <p:cNvGrpSpPr/>
            <p:nvPr/>
          </p:nvGrpSpPr>
          <p:grpSpPr>
            <a:xfrm>
              <a:off x="19186" y="3414576"/>
              <a:ext cx="2050087" cy="1525681"/>
              <a:chOff x="117802" y="3828892"/>
              <a:chExt cx="2529287" cy="1684660"/>
            </a:xfrm>
          </p:grpSpPr>
          <p:sp>
            <p:nvSpPr>
              <p:cNvPr id="33" name="Rectangle 32">
                <a:extLst>
                  <a:ext uri="{FF2B5EF4-FFF2-40B4-BE49-F238E27FC236}">
                    <a16:creationId xmlns:a16="http://schemas.microsoft.com/office/drawing/2014/main" id="{65247E19-1D5E-42F6-91B2-73C4492AC442}"/>
                  </a:ext>
                </a:extLst>
              </p:cNvPr>
              <p:cNvSpPr/>
              <p:nvPr/>
            </p:nvSpPr>
            <p:spPr>
              <a:xfrm>
                <a:off x="117802" y="4799872"/>
                <a:ext cx="2529287" cy="713680"/>
              </a:xfrm>
              <a:prstGeom prst="rect">
                <a:avLst/>
              </a:prstGeom>
            </p:spPr>
            <p:txBody>
              <a:bodyPr wrap="square">
                <a:spAutoFit/>
              </a:bodyPr>
              <a:lstStyle/>
              <a:p>
                <a:pPr lvl="0" algn="ctr"/>
                <a:r>
                  <a:rPr lang="en-US" sz="1200" dirty="0">
                    <a:solidFill>
                      <a:schemeClr val="bg1"/>
                    </a:solidFill>
                    <a:latin typeface="+mj-lt"/>
                    <a:cs typeface="Arial" panose="020B0604020202020204" pitchFamily="34" charset="0"/>
                  </a:rPr>
                  <a:t>Monitoring Chargeback loss rates, arrival rates using Dashboard</a:t>
                </a:r>
              </a:p>
            </p:txBody>
          </p:sp>
          <p:pic>
            <p:nvPicPr>
              <p:cNvPr id="6" name="Picture 5">
                <a:extLst>
                  <a:ext uri="{FF2B5EF4-FFF2-40B4-BE49-F238E27FC236}">
                    <a16:creationId xmlns:a16="http://schemas.microsoft.com/office/drawing/2014/main" id="{F9F5D95D-E845-4FCB-ABCD-3FCA89346D4F}"/>
                  </a:ext>
                </a:extLst>
              </p:cNvPr>
              <p:cNvPicPr>
                <a:picLocks noChangeAspect="1"/>
              </p:cNvPicPr>
              <p:nvPr/>
            </p:nvPicPr>
            <p:blipFill>
              <a:blip r:embed="rId2"/>
              <a:stretch>
                <a:fillRect/>
              </a:stretch>
            </p:blipFill>
            <p:spPr>
              <a:xfrm>
                <a:off x="495002" y="3828892"/>
                <a:ext cx="1817058" cy="898670"/>
              </a:xfrm>
              <a:prstGeom prst="rect">
                <a:avLst/>
              </a:prstGeom>
            </p:spPr>
          </p:pic>
        </p:grpSp>
      </p:grpSp>
      <p:grpSp>
        <p:nvGrpSpPr>
          <p:cNvPr id="24" name="Group 23">
            <a:extLst>
              <a:ext uri="{FF2B5EF4-FFF2-40B4-BE49-F238E27FC236}">
                <a16:creationId xmlns:a16="http://schemas.microsoft.com/office/drawing/2014/main" id="{2E6AB1BC-7F58-45EA-8AC5-E94AF9BD3812}"/>
              </a:ext>
            </a:extLst>
          </p:cNvPr>
          <p:cNvGrpSpPr/>
          <p:nvPr/>
        </p:nvGrpSpPr>
        <p:grpSpPr>
          <a:xfrm>
            <a:off x="8872" y="4992665"/>
            <a:ext cx="1918315" cy="1635082"/>
            <a:chOff x="79622" y="5030765"/>
            <a:chExt cx="1918315" cy="1635082"/>
          </a:xfrm>
        </p:grpSpPr>
        <p:sp>
          <p:nvSpPr>
            <p:cNvPr id="64" name="Rectangle 63">
              <a:extLst>
                <a:ext uri="{FF2B5EF4-FFF2-40B4-BE49-F238E27FC236}">
                  <a16:creationId xmlns:a16="http://schemas.microsoft.com/office/drawing/2014/main" id="{3BA71FC1-1516-439A-9961-F98EF49E9CF7}"/>
                </a:ext>
              </a:extLst>
            </p:cNvPr>
            <p:cNvSpPr/>
            <p:nvPr/>
          </p:nvSpPr>
          <p:spPr>
            <a:xfrm>
              <a:off x="79622" y="5030765"/>
              <a:ext cx="1918315" cy="163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C739ED5-1971-460A-B22A-DDD3AEF2AAE4}"/>
                </a:ext>
              </a:extLst>
            </p:cNvPr>
            <p:cNvGrpSpPr/>
            <p:nvPr/>
          </p:nvGrpSpPr>
          <p:grpSpPr>
            <a:xfrm>
              <a:off x="116708" y="5090724"/>
              <a:ext cx="1802964" cy="1483428"/>
              <a:chOff x="2691083" y="5357413"/>
              <a:chExt cx="2211912" cy="1491749"/>
            </a:xfrm>
          </p:grpSpPr>
          <p:sp>
            <p:nvSpPr>
              <p:cNvPr id="22" name="Rectangle 21">
                <a:extLst>
                  <a:ext uri="{FF2B5EF4-FFF2-40B4-BE49-F238E27FC236}">
                    <a16:creationId xmlns:a16="http://schemas.microsoft.com/office/drawing/2014/main" id="{E4269E8A-871A-4C36-BC3A-C99E87969F84}"/>
                  </a:ext>
                </a:extLst>
              </p:cNvPr>
              <p:cNvSpPr/>
              <p:nvPr/>
            </p:nvSpPr>
            <p:spPr>
              <a:xfrm>
                <a:off x="2691083" y="6199205"/>
                <a:ext cx="2211912" cy="649957"/>
              </a:xfrm>
              <a:prstGeom prst="rect">
                <a:avLst/>
              </a:prstGeom>
            </p:spPr>
            <p:txBody>
              <a:bodyPr wrap="square">
                <a:spAutoFit/>
              </a:bodyPr>
              <a:lstStyle/>
              <a:p>
                <a:pPr lvl="0" algn="ctr"/>
                <a:r>
                  <a:rPr lang="en-US" sz="1200" dirty="0">
                    <a:solidFill>
                      <a:schemeClr val="bg1"/>
                    </a:solidFill>
                    <a:latin typeface="+mj-lt"/>
                    <a:cs typeface="Arial" panose="020B0604020202020204" pitchFamily="34" charset="0"/>
                  </a:rPr>
                  <a:t>Use Card Holder info to identify MOs of chargeback transactions</a:t>
                </a:r>
              </a:p>
            </p:txBody>
          </p:sp>
          <p:pic>
            <p:nvPicPr>
              <p:cNvPr id="3" name="Picture 2">
                <a:extLst>
                  <a:ext uri="{FF2B5EF4-FFF2-40B4-BE49-F238E27FC236}">
                    <a16:creationId xmlns:a16="http://schemas.microsoft.com/office/drawing/2014/main" id="{1CC9334D-D61A-4D76-B7EB-44BA5EC3828C}"/>
                  </a:ext>
                </a:extLst>
              </p:cNvPr>
              <p:cNvPicPr>
                <a:picLocks noChangeAspect="1"/>
              </p:cNvPicPr>
              <p:nvPr/>
            </p:nvPicPr>
            <p:blipFill>
              <a:blip r:embed="rId3"/>
              <a:stretch>
                <a:fillRect/>
              </a:stretch>
            </p:blipFill>
            <p:spPr>
              <a:xfrm>
                <a:off x="2721372" y="5357413"/>
                <a:ext cx="1077906" cy="554627"/>
              </a:xfrm>
              <a:prstGeom prst="rect">
                <a:avLst/>
              </a:prstGeom>
            </p:spPr>
          </p:pic>
          <p:pic>
            <p:nvPicPr>
              <p:cNvPr id="34" name="Picture 33">
                <a:extLst>
                  <a:ext uri="{FF2B5EF4-FFF2-40B4-BE49-F238E27FC236}">
                    <a16:creationId xmlns:a16="http://schemas.microsoft.com/office/drawing/2014/main" id="{920830F6-0ACC-41A3-B2FF-0E310A1B1647}"/>
                  </a:ext>
                </a:extLst>
              </p:cNvPr>
              <p:cNvPicPr>
                <a:picLocks noChangeAspect="1"/>
              </p:cNvPicPr>
              <p:nvPr/>
            </p:nvPicPr>
            <p:blipFill>
              <a:blip r:embed="rId4"/>
              <a:stretch>
                <a:fillRect/>
              </a:stretch>
            </p:blipFill>
            <p:spPr>
              <a:xfrm>
                <a:off x="3932008" y="5651610"/>
                <a:ext cx="802029" cy="520858"/>
              </a:xfrm>
              <a:prstGeom prst="rect">
                <a:avLst/>
              </a:prstGeom>
            </p:spPr>
          </p:pic>
        </p:grpSp>
      </p:grpSp>
      <p:grpSp>
        <p:nvGrpSpPr>
          <p:cNvPr id="23" name="Group 22">
            <a:extLst>
              <a:ext uri="{FF2B5EF4-FFF2-40B4-BE49-F238E27FC236}">
                <a16:creationId xmlns:a16="http://schemas.microsoft.com/office/drawing/2014/main" id="{DE4935EF-2F2D-4EF2-9972-40E1FCA0B3F3}"/>
              </a:ext>
            </a:extLst>
          </p:cNvPr>
          <p:cNvGrpSpPr/>
          <p:nvPr/>
        </p:nvGrpSpPr>
        <p:grpSpPr>
          <a:xfrm>
            <a:off x="1897824" y="3305176"/>
            <a:ext cx="2094853" cy="1635082"/>
            <a:chOff x="2088324" y="3305176"/>
            <a:chExt cx="2094853" cy="1635082"/>
          </a:xfrm>
        </p:grpSpPr>
        <p:sp>
          <p:nvSpPr>
            <p:cNvPr id="63" name="Rectangle 62">
              <a:extLst>
                <a:ext uri="{FF2B5EF4-FFF2-40B4-BE49-F238E27FC236}">
                  <a16:creationId xmlns:a16="http://schemas.microsoft.com/office/drawing/2014/main" id="{492CDE2D-48CF-4036-96E0-BED832E0A53A}"/>
                </a:ext>
              </a:extLst>
            </p:cNvPr>
            <p:cNvSpPr/>
            <p:nvPr/>
          </p:nvSpPr>
          <p:spPr>
            <a:xfrm>
              <a:off x="2174728" y="3305176"/>
              <a:ext cx="1918315" cy="163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79A701A-25B7-4732-BE26-4F31605E2F28}"/>
                </a:ext>
              </a:extLst>
            </p:cNvPr>
            <p:cNvGrpSpPr/>
            <p:nvPr/>
          </p:nvGrpSpPr>
          <p:grpSpPr>
            <a:xfrm>
              <a:off x="2088324" y="3411141"/>
              <a:ext cx="2094853" cy="1528972"/>
              <a:chOff x="4890905" y="4177353"/>
              <a:chExt cx="2094853" cy="1628756"/>
            </a:xfrm>
          </p:grpSpPr>
          <p:sp>
            <p:nvSpPr>
              <p:cNvPr id="20" name="Rectangle 19">
                <a:extLst>
                  <a:ext uri="{FF2B5EF4-FFF2-40B4-BE49-F238E27FC236}">
                    <a16:creationId xmlns:a16="http://schemas.microsoft.com/office/drawing/2014/main" id="{94B54C09-0E53-45F2-A6A5-D7BA6E2B55D2}"/>
                  </a:ext>
                </a:extLst>
              </p:cNvPr>
              <p:cNvSpPr/>
              <p:nvPr/>
            </p:nvSpPr>
            <p:spPr>
              <a:xfrm>
                <a:off x="4890905" y="5117597"/>
                <a:ext cx="2094853" cy="688512"/>
              </a:xfrm>
              <a:prstGeom prst="rect">
                <a:avLst/>
              </a:prstGeom>
            </p:spPr>
            <p:txBody>
              <a:bodyPr wrap="square">
                <a:spAutoFit/>
              </a:bodyPr>
              <a:lstStyle/>
              <a:p>
                <a:pPr lvl="0" algn="ctr"/>
                <a:r>
                  <a:rPr lang="en-US" sz="1200" dirty="0">
                    <a:solidFill>
                      <a:schemeClr val="bg1"/>
                    </a:solidFill>
                    <a:latin typeface="+mj-lt"/>
                    <a:cs typeface="Arial" panose="020B0604020202020204" pitchFamily="34" charset="0"/>
                  </a:rPr>
                  <a:t>Deep Dive on buyer information, seller information, billing data, delivery data</a:t>
                </a:r>
              </a:p>
            </p:txBody>
          </p:sp>
          <p:pic>
            <p:nvPicPr>
              <p:cNvPr id="5" name="Picture 4">
                <a:extLst>
                  <a:ext uri="{FF2B5EF4-FFF2-40B4-BE49-F238E27FC236}">
                    <a16:creationId xmlns:a16="http://schemas.microsoft.com/office/drawing/2014/main" id="{8037BD06-8A4D-4083-B68C-75A518211617}"/>
                  </a:ext>
                </a:extLst>
              </p:cNvPr>
              <p:cNvPicPr>
                <a:picLocks noChangeAspect="1"/>
              </p:cNvPicPr>
              <p:nvPr/>
            </p:nvPicPr>
            <p:blipFill>
              <a:blip r:embed="rId5"/>
              <a:stretch>
                <a:fillRect/>
              </a:stretch>
            </p:blipFill>
            <p:spPr>
              <a:xfrm>
                <a:off x="5119032" y="4177353"/>
                <a:ext cx="1620937" cy="903624"/>
              </a:xfrm>
              <a:prstGeom prst="rect">
                <a:avLst/>
              </a:prstGeom>
            </p:spPr>
          </p:pic>
        </p:grpSp>
      </p:grpSp>
      <p:grpSp>
        <p:nvGrpSpPr>
          <p:cNvPr id="31" name="Group 30">
            <a:extLst>
              <a:ext uri="{FF2B5EF4-FFF2-40B4-BE49-F238E27FC236}">
                <a16:creationId xmlns:a16="http://schemas.microsoft.com/office/drawing/2014/main" id="{A1C5C9E0-ED2A-4FDD-8FA8-09A1EEBC2401}"/>
              </a:ext>
            </a:extLst>
          </p:cNvPr>
          <p:cNvGrpSpPr/>
          <p:nvPr/>
        </p:nvGrpSpPr>
        <p:grpSpPr>
          <a:xfrm>
            <a:off x="1975444" y="4992665"/>
            <a:ext cx="1939612" cy="1878490"/>
            <a:chOff x="2153431" y="5030765"/>
            <a:chExt cx="1939612" cy="1878490"/>
          </a:xfrm>
        </p:grpSpPr>
        <p:sp>
          <p:nvSpPr>
            <p:cNvPr id="66" name="Rectangle 65">
              <a:extLst>
                <a:ext uri="{FF2B5EF4-FFF2-40B4-BE49-F238E27FC236}">
                  <a16:creationId xmlns:a16="http://schemas.microsoft.com/office/drawing/2014/main" id="{3B9FD7E0-3DBA-4529-9F55-0354E104E123}"/>
                </a:ext>
              </a:extLst>
            </p:cNvPr>
            <p:cNvSpPr/>
            <p:nvPr/>
          </p:nvSpPr>
          <p:spPr>
            <a:xfrm>
              <a:off x="2153431" y="5030765"/>
              <a:ext cx="1918315" cy="163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80BCDB0-227B-4DF6-8FC7-AF75DE6F0B24}"/>
                </a:ext>
              </a:extLst>
            </p:cNvPr>
            <p:cNvGrpSpPr/>
            <p:nvPr/>
          </p:nvGrpSpPr>
          <p:grpSpPr>
            <a:xfrm>
              <a:off x="2174728" y="5090721"/>
              <a:ext cx="1918315" cy="1818534"/>
              <a:chOff x="6912830" y="4885149"/>
              <a:chExt cx="1875721" cy="1993495"/>
            </a:xfrm>
          </p:grpSpPr>
          <p:sp>
            <p:nvSpPr>
              <p:cNvPr id="21" name="Rectangle 20">
                <a:extLst>
                  <a:ext uri="{FF2B5EF4-FFF2-40B4-BE49-F238E27FC236}">
                    <a16:creationId xmlns:a16="http://schemas.microsoft.com/office/drawing/2014/main" id="{4E3C9B1B-4A46-4510-AC4C-96E608054EF9}"/>
                  </a:ext>
                </a:extLst>
              </p:cNvPr>
              <p:cNvSpPr/>
              <p:nvPr/>
            </p:nvSpPr>
            <p:spPr>
              <a:xfrm>
                <a:off x="6912830" y="5765264"/>
                <a:ext cx="1875721" cy="1113380"/>
              </a:xfrm>
              <a:prstGeom prst="rect">
                <a:avLst/>
              </a:prstGeom>
            </p:spPr>
            <p:txBody>
              <a:bodyPr wrap="square">
                <a:spAutoFit/>
              </a:bodyPr>
              <a:lstStyle/>
              <a:p>
                <a:pPr lvl="0" algn="ctr"/>
                <a:r>
                  <a:rPr lang="en-US" sz="1200" dirty="0">
                    <a:solidFill>
                      <a:schemeClr val="bg1"/>
                    </a:solidFill>
                    <a:latin typeface="+mj-lt"/>
                    <a:cs typeface="Arial" panose="020B0604020202020204" pitchFamily="34" charset="0"/>
                  </a:rPr>
                  <a:t>Performance evaluation of rules/models to balance security with customer experience</a:t>
                </a:r>
                <a:endParaRPr lang="en-US" sz="1200" dirty="0">
                  <a:solidFill>
                    <a:schemeClr val="bg1"/>
                  </a:solidFill>
                  <a:latin typeface="+mj-lt"/>
                  <a:cs typeface="Calibri" panose="020F0502020204030204" pitchFamily="34" charset="0"/>
                </a:endParaRPr>
              </a:p>
              <a:p>
                <a:pPr lvl="0" algn="ctr"/>
                <a:r>
                  <a:rPr lang="en-US" sz="1200" dirty="0">
                    <a:solidFill>
                      <a:schemeClr val="bg1"/>
                    </a:solidFill>
                    <a:latin typeface="+mj-lt"/>
                    <a:cs typeface="Calibri" panose="020F0502020204030204" pitchFamily="34" charset="0"/>
                  </a:rPr>
                  <a:t>  </a:t>
                </a:r>
                <a:endParaRPr lang="en-US" sz="1200" dirty="0">
                  <a:solidFill>
                    <a:schemeClr val="bg1"/>
                  </a:solidFill>
                  <a:latin typeface="+mj-lt"/>
                </a:endParaRPr>
              </a:p>
            </p:txBody>
          </p:sp>
          <p:pic>
            <p:nvPicPr>
              <p:cNvPr id="7" name="Picture 6">
                <a:extLst>
                  <a:ext uri="{FF2B5EF4-FFF2-40B4-BE49-F238E27FC236}">
                    <a16:creationId xmlns:a16="http://schemas.microsoft.com/office/drawing/2014/main" id="{CA46FA00-BA73-42D2-9ACA-0BA02BD12B2B}"/>
                  </a:ext>
                </a:extLst>
              </p:cNvPr>
              <p:cNvPicPr>
                <a:picLocks noChangeAspect="1"/>
              </p:cNvPicPr>
              <p:nvPr/>
            </p:nvPicPr>
            <p:blipFill>
              <a:blip r:embed="rId6"/>
              <a:stretch>
                <a:fillRect/>
              </a:stretch>
            </p:blipFill>
            <p:spPr>
              <a:xfrm>
                <a:off x="7186831" y="4885149"/>
                <a:ext cx="1137179" cy="921509"/>
              </a:xfrm>
              <a:prstGeom prst="rect">
                <a:avLst/>
              </a:prstGeom>
            </p:spPr>
          </p:pic>
        </p:grpSp>
      </p:grpSp>
      <p:grpSp>
        <p:nvGrpSpPr>
          <p:cNvPr id="36" name="Group 35">
            <a:extLst>
              <a:ext uri="{FF2B5EF4-FFF2-40B4-BE49-F238E27FC236}">
                <a16:creationId xmlns:a16="http://schemas.microsoft.com/office/drawing/2014/main" id="{D4C05570-46E1-412F-A0A6-947FD0880964}"/>
              </a:ext>
            </a:extLst>
          </p:cNvPr>
          <p:cNvGrpSpPr/>
          <p:nvPr/>
        </p:nvGrpSpPr>
        <p:grpSpPr>
          <a:xfrm>
            <a:off x="3835566" y="4183139"/>
            <a:ext cx="2179459" cy="1635082"/>
            <a:chOff x="4091858" y="4104864"/>
            <a:chExt cx="2179459" cy="1635082"/>
          </a:xfrm>
        </p:grpSpPr>
        <p:sp>
          <p:nvSpPr>
            <p:cNvPr id="69" name="Rectangle 68">
              <a:extLst>
                <a:ext uri="{FF2B5EF4-FFF2-40B4-BE49-F238E27FC236}">
                  <a16:creationId xmlns:a16="http://schemas.microsoft.com/office/drawing/2014/main" id="{0606794D-26A1-489D-B3F4-696FA9F0B5A1}"/>
                </a:ext>
              </a:extLst>
            </p:cNvPr>
            <p:cNvSpPr/>
            <p:nvPr/>
          </p:nvSpPr>
          <p:spPr>
            <a:xfrm>
              <a:off x="4204063" y="4104864"/>
              <a:ext cx="1918315" cy="163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EABA56A-60AD-42DF-9341-F6DBA4D04821}"/>
                </a:ext>
              </a:extLst>
            </p:cNvPr>
            <p:cNvSpPr/>
            <p:nvPr/>
          </p:nvSpPr>
          <p:spPr>
            <a:xfrm>
              <a:off x="4091858" y="4908949"/>
              <a:ext cx="2179459" cy="830997"/>
            </a:xfrm>
            <a:prstGeom prst="rect">
              <a:avLst/>
            </a:prstGeom>
          </p:spPr>
          <p:txBody>
            <a:bodyPr wrap="square">
              <a:spAutoFit/>
            </a:bodyPr>
            <a:lstStyle/>
            <a:p>
              <a:pPr lvl="0" algn="ctr"/>
              <a:r>
                <a:rPr lang="en-US" sz="1200" dirty="0">
                  <a:solidFill>
                    <a:schemeClr val="bg1"/>
                  </a:solidFill>
                  <a:latin typeface="+mj-lt"/>
                  <a:cs typeface="Arial" panose="020B0604020202020204" pitchFamily="34" charset="0"/>
                </a:rPr>
                <a:t>Create a blacklist to block known fraudsters based on address, IP, card information, machine ID</a:t>
              </a:r>
            </a:p>
          </p:txBody>
        </p:sp>
        <p:pic>
          <p:nvPicPr>
            <p:cNvPr id="8" name="Picture 7">
              <a:extLst>
                <a:ext uri="{FF2B5EF4-FFF2-40B4-BE49-F238E27FC236}">
                  <a16:creationId xmlns:a16="http://schemas.microsoft.com/office/drawing/2014/main" id="{4BEBAA3A-17CE-4CED-8EFF-4522692AE29B}"/>
                </a:ext>
              </a:extLst>
            </p:cNvPr>
            <p:cNvPicPr>
              <a:picLocks noChangeAspect="1"/>
            </p:cNvPicPr>
            <p:nvPr/>
          </p:nvPicPr>
          <p:blipFill rotWithShape="1">
            <a:blip r:embed="rId7"/>
            <a:srcRect l="13819" t="1" r="18795" b="-16502"/>
            <a:stretch/>
          </p:blipFill>
          <p:spPr>
            <a:xfrm>
              <a:off x="4700843" y="4148251"/>
              <a:ext cx="864190" cy="844414"/>
            </a:xfrm>
            <a:prstGeom prst="rect">
              <a:avLst/>
            </a:prstGeom>
          </p:spPr>
        </p:pic>
      </p:grpSp>
      <p:grpSp>
        <p:nvGrpSpPr>
          <p:cNvPr id="14" name="Group 13">
            <a:extLst>
              <a:ext uri="{FF2B5EF4-FFF2-40B4-BE49-F238E27FC236}">
                <a16:creationId xmlns:a16="http://schemas.microsoft.com/office/drawing/2014/main" id="{3CD51DCB-3A5E-4E93-8169-F38DDACC452F}"/>
              </a:ext>
            </a:extLst>
          </p:cNvPr>
          <p:cNvGrpSpPr/>
          <p:nvPr/>
        </p:nvGrpSpPr>
        <p:grpSpPr>
          <a:xfrm>
            <a:off x="6252267" y="3358689"/>
            <a:ext cx="5948983" cy="3412490"/>
            <a:chOff x="6211222" y="3298740"/>
            <a:chExt cx="5948983" cy="3412490"/>
          </a:xfrm>
        </p:grpSpPr>
        <p:sp>
          <p:nvSpPr>
            <p:cNvPr id="13" name="Rectangle 12">
              <a:extLst>
                <a:ext uri="{FF2B5EF4-FFF2-40B4-BE49-F238E27FC236}">
                  <a16:creationId xmlns:a16="http://schemas.microsoft.com/office/drawing/2014/main" id="{25927C9E-888C-491A-8729-70BAEE0C10AD}"/>
                </a:ext>
              </a:extLst>
            </p:cNvPr>
            <p:cNvSpPr/>
            <p:nvPr/>
          </p:nvSpPr>
          <p:spPr>
            <a:xfrm>
              <a:off x="6211222" y="3298740"/>
              <a:ext cx="5819094" cy="33529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ECC7C83-CD51-4264-A06C-49417F01E7C0}"/>
                </a:ext>
              </a:extLst>
            </p:cNvPr>
            <p:cNvGrpSpPr/>
            <p:nvPr/>
          </p:nvGrpSpPr>
          <p:grpSpPr>
            <a:xfrm>
              <a:off x="6256693" y="3298740"/>
              <a:ext cx="5903512" cy="3412490"/>
              <a:chOff x="-46447" y="3430936"/>
              <a:chExt cx="5903512" cy="3412490"/>
            </a:xfrm>
          </p:grpSpPr>
          <p:sp>
            <p:nvSpPr>
              <p:cNvPr id="15" name="Rectangle 14">
                <a:extLst>
                  <a:ext uri="{FF2B5EF4-FFF2-40B4-BE49-F238E27FC236}">
                    <a16:creationId xmlns:a16="http://schemas.microsoft.com/office/drawing/2014/main" id="{E6C570F8-1976-4C6D-9B2D-E6E8B39E9D0B}"/>
                  </a:ext>
                </a:extLst>
              </p:cNvPr>
              <p:cNvSpPr/>
              <p:nvPr/>
            </p:nvSpPr>
            <p:spPr>
              <a:xfrm>
                <a:off x="2101194" y="3430936"/>
                <a:ext cx="1206708" cy="500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Unauthorized Chargebacks</a:t>
                </a:r>
              </a:p>
            </p:txBody>
          </p:sp>
          <p:sp>
            <p:nvSpPr>
              <p:cNvPr id="41" name="Rectangle 40">
                <a:extLst>
                  <a:ext uri="{FF2B5EF4-FFF2-40B4-BE49-F238E27FC236}">
                    <a16:creationId xmlns:a16="http://schemas.microsoft.com/office/drawing/2014/main" id="{C9CBA8D1-F47C-4F06-AB17-D88D8B5A5A5B}"/>
                  </a:ext>
                </a:extLst>
              </p:cNvPr>
              <p:cNvSpPr/>
              <p:nvPr/>
            </p:nvSpPr>
            <p:spPr>
              <a:xfrm>
                <a:off x="802533" y="4326571"/>
                <a:ext cx="1206708" cy="5005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Payment Provider</a:t>
                </a:r>
              </a:p>
            </p:txBody>
          </p:sp>
          <p:sp>
            <p:nvSpPr>
              <p:cNvPr id="43" name="Rectangle 42">
                <a:extLst>
                  <a:ext uri="{FF2B5EF4-FFF2-40B4-BE49-F238E27FC236}">
                    <a16:creationId xmlns:a16="http://schemas.microsoft.com/office/drawing/2014/main" id="{37954CDC-CDD5-4E69-8571-C74724431BB9}"/>
                  </a:ext>
                </a:extLst>
              </p:cNvPr>
              <p:cNvSpPr/>
              <p:nvPr/>
            </p:nvSpPr>
            <p:spPr>
              <a:xfrm>
                <a:off x="3413083" y="4325797"/>
                <a:ext cx="1206708" cy="5005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dirty="0"/>
                  <a:t>Managed Payments</a:t>
                </a:r>
              </a:p>
            </p:txBody>
          </p:sp>
          <p:sp>
            <p:nvSpPr>
              <p:cNvPr id="44" name="Rectangle 43">
                <a:extLst>
                  <a:ext uri="{FF2B5EF4-FFF2-40B4-BE49-F238E27FC236}">
                    <a16:creationId xmlns:a16="http://schemas.microsoft.com/office/drawing/2014/main" id="{D57F7CEB-6FF5-46E6-85CD-DF26C16FF0DD}"/>
                  </a:ext>
                </a:extLst>
              </p:cNvPr>
              <p:cNvSpPr/>
              <p:nvPr/>
            </p:nvSpPr>
            <p:spPr>
              <a:xfrm>
                <a:off x="62899" y="5294409"/>
                <a:ext cx="1206708" cy="5005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Provider’s Guest</a:t>
                </a:r>
              </a:p>
            </p:txBody>
          </p:sp>
          <p:sp>
            <p:nvSpPr>
              <p:cNvPr id="45" name="Rectangle 44">
                <a:extLst>
                  <a:ext uri="{FF2B5EF4-FFF2-40B4-BE49-F238E27FC236}">
                    <a16:creationId xmlns:a16="http://schemas.microsoft.com/office/drawing/2014/main" id="{D685EB00-FE38-4444-8611-6A2F1327B20A}"/>
                  </a:ext>
                </a:extLst>
              </p:cNvPr>
              <p:cNvSpPr/>
              <p:nvPr/>
            </p:nvSpPr>
            <p:spPr>
              <a:xfrm>
                <a:off x="1400131" y="5294409"/>
                <a:ext cx="1206708" cy="5005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Provider’s Member</a:t>
                </a:r>
              </a:p>
            </p:txBody>
          </p:sp>
          <p:sp>
            <p:nvSpPr>
              <p:cNvPr id="46" name="Rectangle 45">
                <a:extLst>
                  <a:ext uri="{FF2B5EF4-FFF2-40B4-BE49-F238E27FC236}">
                    <a16:creationId xmlns:a16="http://schemas.microsoft.com/office/drawing/2014/main" id="{981AD1FE-2080-4A1F-A8BB-01F95A30AF04}"/>
                  </a:ext>
                </a:extLst>
              </p:cNvPr>
              <p:cNvSpPr/>
              <p:nvPr/>
            </p:nvSpPr>
            <p:spPr>
              <a:xfrm>
                <a:off x="2862209" y="5291158"/>
                <a:ext cx="1206708" cy="5005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dirty="0"/>
                  <a:t>Guest</a:t>
                </a:r>
              </a:p>
            </p:txBody>
          </p:sp>
          <p:sp>
            <p:nvSpPr>
              <p:cNvPr id="47" name="Rectangle 46">
                <a:extLst>
                  <a:ext uri="{FF2B5EF4-FFF2-40B4-BE49-F238E27FC236}">
                    <a16:creationId xmlns:a16="http://schemas.microsoft.com/office/drawing/2014/main" id="{CF750440-3405-4E2A-BB03-F3FA743DB5CB}"/>
                  </a:ext>
                </a:extLst>
              </p:cNvPr>
              <p:cNvSpPr/>
              <p:nvPr/>
            </p:nvSpPr>
            <p:spPr>
              <a:xfrm>
                <a:off x="4259190" y="5289173"/>
                <a:ext cx="1206708" cy="5005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dirty="0"/>
                  <a:t>Member</a:t>
                </a:r>
              </a:p>
            </p:txBody>
          </p:sp>
          <p:sp>
            <p:nvSpPr>
              <p:cNvPr id="16" name="TextBox 15">
                <a:extLst>
                  <a:ext uri="{FF2B5EF4-FFF2-40B4-BE49-F238E27FC236}">
                    <a16:creationId xmlns:a16="http://schemas.microsoft.com/office/drawing/2014/main" id="{72E11FFE-90E4-447B-B223-2947E65C912A}"/>
                  </a:ext>
                </a:extLst>
              </p:cNvPr>
              <p:cNvSpPr txBox="1"/>
              <p:nvPr/>
            </p:nvSpPr>
            <p:spPr>
              <a:xfrm>
                <a:off x="2652136" y="5846322"/>
                <a:ext cx="1543146" cy="830997"/>
              </a:xfrm>
              <a:prstGeom prst="rect">
                <a:avLst/>
              </a:prstGeom>
              <a:noFill/>
            </p:spPr>
            <p:txBody>
              <a:bodyPr wrap="square" rtlCol="0">
                <a:spAutoFit/>
              </a:bodyPr>
              <a:lstStyle/>
              <a:p>
                <a:pPr algn="ctr"/>
                <a:r>
                  <a:rPr lang="en-US" sz="1200" dirty="0"/>
                  <a:t>Restricted fraud account purchases for a top seller: </a:t>
                </a:r>
                <a:r>
                  <a:rPr lang="en-US" sz="1200" b="1" dirty="0"/>
                  <a:t>300 accounts/month</a:t>
                </a:r>
              </a:p>
            </p:txBody>
          </p:sp>
          <p:sp>
            <p:nvSpPr>
              <p:cNvPr id="50" name="TextBox 49">
                <a:extLst>
                  <a:ext uri="{FF2B5EF4-FFF2-40B4-BE49-F238E27FC236}">
                    <a16:creationId xmlns:a16="http://schemas.microsoft.com/office/drawing/2014/main" id="{B5E2776B-5F58-4C68-AD64-CDDC65392DCE}"/>
                  </a:ext>
                </a:extLst>
              </p:cNvPr>
              <p:cNvSpPr txBox="1"/>
              <p:nvPr/>
            </p:nvSpPr>
            <p:spPr>
              <a:xfrm>
                <a:off x="4087077" y="5827763"/>
                <a:ext cx="1769988" cy="1015663"/>
              </a:xfrm>
              <a:prstGeom prst="rect">
                <a:avLst/>
              </a:prstGeom>
              <a:noFill/>
            </p:spPr>
            <p:txBody>
              <a:bodyPr wrap="square" rtlCol="0">
                <a:spAutoFit/>
              </a:bodyPr>
              <a:lstStyle/>
              <a:p>
                <a:pPr algn="ctr"/>
                <a:r>
                  <a:rPr lang="en-US" sz="1200" dirty="0"/>
                  <a:t>Remedy Actions on member accounts that were under ATO attack: Reduced loss rate from </a:t>
                </a:r>
                <a:r>
                  <a:rPr lang="en-US" sz="1200" b="1" dirty="0"/>
                  <a:t>50% to 10%</a:t>
                </a:r>
              </a:p>
            </p:txBody>
          </p:sp>
          <p:sp>
            <p:nvSpPr>
              <p:cNvPr id="51" name="TextBox 50">
                <a:extLst>
                  <a:ext uri="{FF2B5EF4-FFF2-40B4-BE49-F238E27FC236}">
                    <a16:creationId xmlns:a16="http://schemas.microsoft.com/office/drawing/2014/main" id="{12F6192A-0FDD-46BC-B7CF-DD4A628C8CA8}"/>
                  </a:ext>
                </a:extLst>
              </p:cNvPr>
              <p:cNvSpPr txBox="1"/>
              <p:nvPr/>
            </p:nvSpPr>
            <p:spPr>
              <a:xfrm>
                <a:off x="16486" y="5883529"/>
                <a:ext cx="1434940" cy="476031"/>
              </a:xfrm>
              <a:prstGeom prst="rect">
                <a:avLst/>
              </a:prstGeom>
              <a:noFill/>
            </p:spPr>
            <p:txBody>
              <a:bodyPr wrap="square" rtlCol="0">
                <a:spAutoFit/>
              </a:bodyPr>
              <a:lstStyle/>
              <a:p>
                <a:pPr algn="ctr"/>
                <a:r>
                  <a:rPr lang="en-US" sz="1200" dirty="0"/>
                  <a:t>Reduced loss rate </a:t>
                </a:r>
              </a:p>
              <a:p>
                <a:pPr algn="ctr"/>
                <a:r>
                  <a:rPr lang="en-US" sz="1200" dirty="0"/>
                  <a:t>from </a:t>
                </a:r>
                <a:r>
                  <a:rPr lang="en-US" sz="1200" b="1" dirty="0"/>
                  <a:t>5%</a:t>
                </a:r>
                <a:r>
                  <a:rPr lang="en-US" sz="1200" dirty="0"/>
                  <a:t> to </a:t>
                </a:r>
                <a:r>
                  <a:rPr lang="en-US" sz="1200" b="1" dirty="0"/>
                  <a:t>1%</a:t>
                </a:r>
              </a:p>
            </p:txBody>
          </p:sp>
          <p:sp>
            <p:nvSpPr>
              <p:cNvPr id="56" name="TextBox 55">
                <a:extLst>
                  <a:ext uri="{FF2B5EF4-FFF2-40B4-BE49-F238E27FC236}">
                    <a16:creationId xmlns:a16="http://schemas.microsoft.com/office/drawing/2014/main" id="{34AB1264-A2A6-491E-B4E8-D27988EAA20A}"/>
                  </a:ext>
                </a:extLst>
              </p:cNvPr>
              <p:cNvSpPr txBox="1"/>
              <p:nvPr/>
            </p:nvSpPr>
            <p:spPr>
              <a:xfrm>
                <a:off x="1269607" y="5881030"/>
                <a:ext cx="1434941" cy="646331"/>
              </a:xfrm>
              <a:prstGeom prst="rect">
                <a:avLst/>
              </a:prstGeom>
              <a:noFill/>
            </p:spPr>
            <p:txBody>
              <a:bodyPr wrap="square" rtlCol="0">
                <a:spAutoFit/>
              </a:bodyPr>
              <a:lstStyle/>
              <a:p>
                <a:pPr algn="ctr"/>
                <a:r>
                  <a:rPr lang="en-US" sz="1200" dirty="0"/>
                  <a:t>Intercepted High Value Chargebacks</a:t>
                </a:r>
                <a:r>
                  <a:rPr lang="en-US" sz="1200" b="1" dirty="0"/>
                  <a:t>: $50K/month</a:t>
                </a:r>
              </a:p>
            </p:txBody>
          </p:sp>
          <p:sp>
            <p:nvSpPr>
              <p:cNvPr id="57" name="TextBox 56">
                <a:extLst>
                  <a:ext uri="{FF2B5EF4-FFF2-40B4-BE49-F238E27FC236}">
                    <a16:creationId xmlns:a16="http://schemas.microsoft.com/office/drawing/2014/main" id="{DAE82988-A7A2-40DB-8EE1-6302CAAEC33C}"/>
                  </a:ext>
                </a:extLst>
              </p:cNvPr>
              <p:cNvSpPr txBox="1"/>
              <p:nvPr/>
            </p:nvSpPr>
            <p:spPr>
              <a:xfrm>
                <a:off x="-46447" y="3987132"/>
                <a:ext cx="2471303" cy="276999"/>
              </a:xfrm>
              <a:prstGeom prst="rect">
                <a:avLst/>
              </a:prstGeom>
              <a:noFill/>
            </p:spPr>
            <p:txBody>
              <a:bodyPr wrap="square" rtlCol="0">
                <a:spAutoFit/>
              </a:bodyPr>
              <a:lstStyle/>
              <a:p>
                <a:r>
                  <a:rPr lang="en-US" sz="1200" dirty="0"/>
                  <a:t>Approx. $ Savings: </a:t>
                </a:r>
                <a:r>
                  <a:rPr lang="en-US" sz="1200" b="1" dirty="0"/>
                  <a:t>$200K/month</a:t>
                </a:r>
              </a:p>
            </p:txBody>
          </p:sp>
          <p:sp>
            <p:nvSpPr>
              <p:cNvPr id="58" name="TextBox 57">
                <a:extLst>
                  <a:ext uri="{FF2B5EF4-FFF2-40B4-BE49-F238E27FC236}">
                    <a16:creationId xmlns:a16="http://schemas.microsoft.com/office/drawing/2014/main" id="{116C8905-4784-400B-AC96-10461BC0F2C2}"/>
                  </a:ext>
                </a:extLst>
              </p:cNvPr>
              <p:cNvSpPr txBox="1"/>
              <p:nvPr/>
            </p:nvSpPr>
            <p:spPr>
              <a:xfrm>
                <a:off x="3338324" y="3997290"/>
                <a:ext cx="2471303" cy="276999"/>
              </a:xfrm>
              <a:prstGeom prst="rect">
                <a:avLst/>
              </a:prstGeom>
              <a:noFill/>
            </p:spPr>
            <p:txBody>
              <a:bodyPr wrap="square" rtlCol="0">
                <a:spAutoFit/>
              </a:bodyPr>
              <a:lstStyle/>
              <a:p>
                <a:r>
                  <a:rPr lang="en-US" sz="1200" dirty="0"/>
                  <a:t>Approx. $ Savings: </a:t>
                </a:r>
                <a:r>
                  <a:rPr lang="en-US" sz="1200" b="1" dirty="0"/>
                  <a:t>$350K/month</a:t>
                </a:r>
              </a:p>
            </p:txBody>
          </p:sp>
          <p:cxnSp>
            <p:nvCxnSpPr>
              <p:cNvPr id="18" name="Straight Arrow Connector 17">
                <a:extLst>
                  <a:ext uri="{FF2B5EF4-FFF2-40B4-BE49-F238E27FC236}">
                    <a16:creationId xmlns:a16="http://schemas.microsoft.com/office/drawing/2014/main" id="{E6E74581-A783-429E-9813-D40FE6D43D4C}"/>
                  </a:ext>
                </a:extLst>
              </p:cNvPr>
              <p:cNvCxnSpPr>
                <a:stCxn id="15" idx="2"/>
                <a:endCxn id="41" idx="0"/>
              </p:cNvCxnSpPr>
              <p:nvPr/>
            </p:nvCxnSpPr>
            <p:spPr>
              <a:xfrm flipH="1">
                <a:off x="1405887" y="3931466"/>
                <a:ext cx="1298661" cy="395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4DBD3C-4F64-483E-BEA6-9856C8D5FC60}"/>
                  </a:ext>
                </a:extLst>
              </p:cNvPr>
              <p:cNvCxnSpPr>
                <a:cxnSpLocks/>
                <a:stCxn id="15" idx="2"/>
                <a:endCxn id="43" idx="0"/>
              </p:cNvCxnSpPr>
              <p:nvPr/>
            </p:nvCxnSpPr>
            <p:spPr>
              <a:xfrm>
                <a:off x="2704548" y="3931466"/>
                <a:ext cx="1311889" cy="39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0950894-0970-49C9-B204-1B3A2BE68A3C}"/>
                  </a:ext>
                </a:extLst>
              </p:cNvPr>
              <p:cNvCxnSpPr>
                <a:cxnSpLocks/>
                <a:stCxn id="41" idx="2"/>
                <a:endCxn id="44" idx="0"/>
              </p:cNvCxnSpPr>
              <p:nvPr/>
            </p:nvCxnSpPr>
            <p:spPr>
              <a:xfrm flipH="1">
                <a:off x="666253" y="4827101"/>
                <a:ext cx="739634" cy="46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7E62FE2-2C1A-4C4D-8686-2F73CFEE24F1}"/>
                  </a:ext>
                </a:extLst>
              </p:cNvPr>
              <p:cNvCxnSpPr>
                <a:cxnSpLocks/>
                <a:stCxn id="41" idx="2"/>
                <a:endCxn id="45" idx="0"/>
              </p:cNvCxnSpPr>
              <p:nvPr/>
            </p:nvCxnSpPr>
            <p:spPr>
              <a:xfrm>
                <a:off x="1405887" y="4827101"/>
                <a:ext cx="597598" cy="46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3207550-99C2-4980-87A0-169E9121F944}"/>
                  </a:ext>
                </a:extLst>
              </p:cNvPr>
              <p:cNvCxnSpPr>
                <a:cxnSpLocks/>
                <a:stCxn id="43" idx="2"/>
              </p:cNvCxnSpPr>
              <p:nvPr/>
            </p:nvCxnSpPr>
            <p:spPr>
              <a:xfrm flipH="1">
                <a:off x="3456925" y="4826327"/>
                <a:ext cx="559512" cy="500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71C192A-7D92-4FAF-B978-21988BDE9B68}"/>
                  </a:ext>
                </a:extLst>
              </p:cNvPr>
              <p:cNvCxnSpPr>
                <a:cxnSpLocks/>
                <a:stCxn id="43" idx="2"/>
                <a:endCxn id="47" idx="0"/>
              </p:cNvCxnSpPr>
              <p:nvPr/>
            </p:nvCxnSpPr>
            <p:spPr>
              <a:xfrm>
                <a:off x="4016437" y="4826327"/>
                <a:ext cx="846107" cy="46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1" name="Rectangle 70">
            <a:extLst>
              <a:ext uri="{FF2B5EF4-FFF2-40B4-BE49-F238E27FC236}">
                <a16:creationId xmlns:a16="http://schemas.microsoft.com/office/drawing/2014/main" id="{81944178-F220-4EC8-8A31-ABE030043844}"/>
              </a:ext>
            </a:extLst>
          </p:cNvPr>
          <p:cNvSpPr/>
          <p:nvPr/>
        </p:nvSpPr>
        <p:spPr>
          <a:xfrm>
            <a:off x="-15323" y="3260120"/>
            <a:ext cx="274796"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a:t>
            </a:r>
          </a:p>
        </p:txBody>
      </p:sp>
      <p:sp>
        <p:nvSpPr>
          <p:cNvPr id="72" name="Rectangle 71">
            <a:extLst>
              <a:ext uri="{FF2B5EF4-FFF2-40B4-BE49-F238E27FC236}">
                <a16:creationId xmlns:a16="http://schemas.microsoft.com/office/drawing/2014/main" id="{D590AB7A-31C2-4AE0-9B20-6639B3FE8C2A}"/>
              </a:ext>
            </a:extLst>
          </p:cNvPr>
          <p:cNvSpPr/>
          <p:nvPr/>
        </p:nvSpPr>
        <p:spPr>
          <a:xfrm>
            <a:off x="0" y="4976807"/>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a:t>
            </a:r>
          </a:p>
        </p:txBody>
      </p:sp>
      <p:sp>
        <p:nvSpPr>
          <p:cNvPr id="73" name="Rectangle 72">
            <a:extLst>
              <a:ext uri="{FF2B5EF4-FFF2-40B4-BE49-F238E27FC236}">
                <a16:creationId xmlns:a16="http://schemas.microsoft.com/office/drawing/2014/main" id="{D9936B02-A62E-427A-8188-AA7C1E8A0106}"/>
              </a:ext>
            </a:extLst>
          </p:cNvPr>
          <p:cNvSpPr/>
          <p:nvPr/>
        </p:nvSpPr>
        <p:spPr>
          <a:xfrm>
            <a:off x="1965457" y="4970216"/>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4</a:t>
            </a:r>
          </a:p>
        </p:txBody>
      </p:sp>
      <p:sp>
        <p:nvSpPr>
          <p:cNvPr id="74" name="Rectangle 73">
            <a:extLst>
              <a:ext uri="{FF2B5EF4-FFF2-40B4-BE49-F238E27FC236}">
                <a16:creationId xmlns:a16="http://schemas.microsoft.com/office/drawing/2014/main" id="{9FFE15D3-3AC9-48D9-B38F-5A9CCD9402F8}"/>
              </a:ext>
            </a:extLst>
          </p:cNvPr>
          <p:cNvSpPr/>
          <p:nvPr/>
        </p:nvSpPr>
        <p:spPr>
          <a:xfrm>
            <a:off x="1965457" y="3270013"/>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2</a:t>
            </a:r>
          </a:p>
        </p:txBody>
      </p:sp>
      <p:sp>
        <p:nvSpPr>
          <p:cNvPr id="75" name="Rectangle 74">
            <a:extLst>
              <a:ext uri="{FF2B5EF4-FFF2-40B4-BE49-F238E27FC236}">
                <a16:creationId xmlns:a16="http://schemas.microsoft.com/office/drawing/2014/main" id="{4E0D4FFD-475C-4C42-87C4-6354E0C3A1E3}"/>
              </a:ext>
            </a:extLst>
          </p:cNvPr>
          <p:cNvSpPr/>
          <p:nvPr/>
        </p:nvSpPr>
        <p:spPr>
          <a:xfrm>
            <a:off x="3947628" y="4172734"/>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5</a:t>
            </a:r>
          </a:p>
        </p:txBody>
      </p:sp>
      <p:pic>
        <p:nvPicPr>
          <p:cNvPr id="68" name="Picture 2" descr="Image result for home icon">
            <a:hlinkClick r:id="rId8" action="ppaction://hlinksldjump"/>
            <a:extLst>
              <a:ext uri="{FF2B5EF4-FFF2-40B4-BE49-F238E27FC236}">
                <a16:creationId xmlns:a16="http://schemas.microsoft.com/office/drawing/2014/main" id="{EF88D51C-3ABB-41E7-B897-A726F5DE1CE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80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71F61A-9971-4BD9-8B98-CEAAAB8FD88E}"/>
              </a:ext>
            </a:extLst>
          </p:cNvPr>
          <p:cNvSpPr/>
          <p:nvPr/>
        </p:nvSpPr>
        <p:spPr>
          <a:xfrm>
            <a:off x="1" y="581100"/>
            <a:ext cx="12192003" cy="17210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3" name="Rectangle 52">
            <a:extLst>
              <a:ext uri="{FF2B5EF4-FFF2-40B4-BE49-F238E27FC236}">
                <a16:creationId xmlns:a16="http://schemas.microsoft.com/office/drawing/2014/main" id="{1A6227C5-BA70-4C0B-87B3-C536D487360F}"/>
              </a:ext>
            </a:extLst>
          </p:cNvPr>
          <p:cNvSpPr/>
          <p:nvPr/>
        </p:nvSpPr>
        <p:spPr>
          <a:xfrm>
            <a:off x="8143882" y="698628"/>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2" name="Rectangle 51">
            <a:extLst>
              <a:ext uri="{FF2B5EF4-FFF2-40B4-BE49-F238E27FC236}">
                <a16:creationId xmlns:a16="http://schemas.microsoft.com/office/drawing/2014/main" id="{9138D7E2-D82C-4354-8421-D23356B7618E}"/>
              </a:ext>
            </a:extLst>
          </p:cNvPr>
          <p:cNvSpPr/>
          <p:nvPr/>
        </p:nvSpPr>
        <p:spPr>
          <a:xfrm>
            <a:off x="4226923" y="699491"/>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9" name="Rectangle 58">
            <a:extLst>
              <a:ext uri="{FF2B5EF4-FFF2-40B4-BE49-F238E27FC236}">
                <a16:creationId xmlns:a16="http://schemas.microsoft.com/office/drawing/2014/main" id="{E160719F-4466-4D25-930C-21108A165248}"/>
              </a:ext>
            </a:extLst>
          </p:cNvPr>
          <p:cNvSpPr/>
          <p:nvPr/>
        </p:nvSpPr>
        <p:spPr>
          <a:xfrm>
            <a:off x="0" y="569542"/>
            <a:ext cx="12192003" cy="21031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60" name="Title 1">
            <a:extLst>
              <a:ext uri="{FF2B5EF4-FFF2-40B4-BE49-F238E27FC236}">
                <a16:creationId xmlns:a16="http://schemas.microsoft.com/office/drawing/2014/main" id="{75E0D717-75DE-43A9-9F4B-6E8334D1E7E6}"/>
              </a:ext>
            </a:extLst>
          </p:cNvPr>
          <p:cNvSpPr txBox="1">
            <a:spLocks/>
          </p:cNvSpPr>
          <p:nvPr/>
        </p:nvSpPr>
        <p:spPr>
          <a:xfrm>
            <a:off x="625848" y="71717"/>
            <a:ext cx="10940304" cy="408349"/>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Account Take</a:t>
            </a:r>
            <a:r>
              <a:rPr lang="en-US" dirty="0">
                <a:solidFill>
                  <a:prstClr val="white"/>
                </a:solidFill>
              </a:rPr>
              <a:t> Over (ATO)</a:t>
            </a:r>
            <a:endPar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103" name="Rectangle 102">
            <a:extLst>
              <a:ext uri="{FF2B5EF4-FFF2-40B4-BE49-F238E27FC236}">
                <a16:creationId xmlns:a16="http://schemas.microsoft.com/office/drawing/2014/main" id="{AE75B7F2-E4B5-4FF8-AD0C-24B8061350C0}"/>
              </a:ext>
            </a:extLst>
          </p:cNvPr>
          <p:cNvSpPr/>
          <p:nvPr/>
        </p:nvSpPr>
        <p:spPr>
          <a:xfrm>
            <a:off x="8143882" y="698627"/>
            <a:ext cx="3734579" cy="18625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4" name="Rectangle 103">
            <a:extLst>
              <a:ext uri="{FF2B5EF4-FFF2-40B4-BE49-F238E27FC236}">
                <a16:creationId xmlns:a16="http://schemas.microsoft.com/office/drawing/2014/main" id="{3A1A1D8D-5D03-4BF7-B444-E9CBEBAB8F52}"/>
              </a:ext>
            </a:extLst>
          </p:cNvPr>
          <p:cNvSpPr/>
          <p:nvPr/>
        </p:nvSpPr>
        <p:spPr>
          <a:xfrm>
            <a:off x="4226923" y="701642"/>
            <a:ext cx="3734579" cy="18625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05" name="Rectangle 104">
            <a:extLst>
              <a:ext uri="{FF2B5EF4-FFF2-40B4-BE49-F238E27FC236}">
                <a16:creationId xmlns:a16="http://schemas.microsoft.com/office/drawing/2014/main" id="{94B297E9-9294-4F1A-A9A4-1B1309AE4F7D}"/>
              </a:ext>
            </a:extLst>
          </p:cNvPr>
          <p:cNvSpPr/>
          <p:nvPr/>
        </p:nvSpPr>
        <p:spPr>
          <a:xfrm>
            <a:off x="170076" y="674654"/>
            <a:ext cx="3734579" cy="188739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defRPr/>
            </a:pPr>
            <a:endParaRPr lang="en-US" sz="1100" dirty="0">
              <a:solidFill>
                <a:prstClr val="black"/>
              </a:solidFill>
              <a:ea typeface="Verdana" panose="020B060403050404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64211FAD-E55F-422C-8AAC-61BD27AC5CDC}"/>
              </a:ext>
            </a:extLst>
          </p:cNvPr>
          <p:cNvSpPr/>
          <p:nvPr/>
        </p:nvSpPr>
        <p:spPr>
          <a:xfrm>
            <a:off x="4251162" y="886357"/>
            <a:ext cx="3718419" cy="1698735"/>
          </a:xfrm>
          <a:prstGeom prst="rect">
            <a:avLst/>
          </a:prstGeom>
        </p:spPr>
        <p:txBody>
          <a:bodyPr wrap="square">
            <a:spAutoFit/>
          </a:bodyPr>
          <a:lstStyle/>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Create a rule based logic to flag Account TakeOver fraud cases, identify areas of data leakage, and develop rules/policies in place to check fraudsters from accessing accounts </a:t>
            </a:r>
          </a:p>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Monitor ‘account info change’ and login information to detect anomalies that indicate ATO. </a:t>
            </a:r>
          </a:p>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Develop dashboards for week on week tracking and deep dive into each case to detect leakage </a:t>
            </a:r>
          </a:p>
        </p:txBody>
      </p:sp>
      <p:sp>
        <p:nvSpPr>
          <p:cNvPr id="109" name="Rectangle 108">
            <a:extLst>
              <a:ext uri="{FF2B5EF4-FFF2-40B4-BE49-F238E27FC236}">
                <a16:creationId xmlns:a16="http://schemas.microsoft.com/office/drawing/2014/main" id="{67B72A3C-6A7A-4303-B36F-1EFEC482099E}"/>
              </a:ext>
            </a:extLst>
          </p:cNvPr>
          <p:cNvSpPr/>
          <p:nvPr/>
        </p:nvSpPr>
        <p:spPr>
          <a:xfrm>
            <a:off x="259473" y="699204"/>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“Before” State</a:t>
            </a:r>
          </a:p>
        </p:txBody>
      </p:sp>
      <p:sp>
        <p:nvSpPr>
          <p:cNvPr id="110" name="Rectangle 109">
            <a:extLst>
              <a:ext uri="{FF2B5EF4-FFF2-40B4-BE49-F238E27FC236}">
                <a16:creationId xmlns:a16="http://schemas.microsoft.com/office/drawing/2014/main" id="{7281B87B-1A07-4E02-B543-FB4247029D4E}"/>
              </a:ext>
            </a:extLst>
          </p:cNvPr>
          <p:cNvSpPr/>
          <p:nvPr/>
        </p:nvSpPr>
        <p:spPr>
          <a:xfrm>
            <a:off x="4226923" y="674653"/>
            <a:ext cx="21318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LatentView’s Solution</a:t>
            </a:r>
          </a:p>
        </p:txBody>
      </p:sp>
      <p:sp>
        <p:nvSpPr>
          <p:cNvPr id="111" name="Rectangle 110">
            <a:extLst>
              <a:ext uri="{FF2B5EF4-FFF2-40B4-BE49-F238E27FC236}">
                <a16:creationId xmlns:a16="http://schemas.microsoft.com/office/drawing/2014/main" id="{D3F6EFCD-C906-45C2-A7CA-071C03DE8FE6}"/>
              </a:ext>
            </a:extLst>
          </p:cNvPr>
          <p:cNvSpPr/>
          <p:nvPr/>
        </p:nvSpPr>
        <p:spPr>
          <a:xfrm>
            <a:off x="8233279" y="699204"/>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“After” State</a:t>
            </a:r>
          </a:p>
        </p:txBody>
      </p:sp>
      <p:sp>
        <p:nvSpPr>
          <p:cNvPr id="47" name="Rectangle 46">
            <a:extLst>
              <a:ext uri="{FF2B5EF4-FFF2-40B4-BE49-F238E27FC236}">
                <a16:creationId xmlns:a16="http://schemas.microsoft.com/office/drawing/2014/main" id="{AC8D2CD3-C280-4603-8DF4-BA99E5C4D478}"/>
              </a:ext>
            </a:extLst>
          </p:cNvPr>
          <p:cNvSpPr/>
          <p:nvPr/>
        </p:nvSpPr>
        <p:spPr>
          <a:xfrm>
            <a:off x="8151961" y="894527"/>
            <a:ext cx="3718419" cy="1495602"/>
          </a:xfrm>
          <a:prstGeom prst="rect">
            <a:avLst/>
          </a:prstGeom>
        </p:spPr>
        <p:txBody>
          <a:bodyPr wrap="square">
            <a:spAutoFit/>
          </a:bodyPr>
          <a:lstStyle/>
          <a:p>
            <a:pPr marL="17145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Improved user experience by correctly identifying ATO ‘Compromise package’ drop and reducing false positives rates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Detected dormant accounts and proactively push for password changes to prevent ATO</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Reduced loss by detecting possible ATO cases through dashboards</a:t>
            </a:r>
          </a:p>
        </p:txBody>
      </p:sp>
      <p:sp>
        <p:nvSpPr>
          <p:cNvPr id="2" name="Rectangle 1">
            <a:extLst>
              <a:ext uri="{FF2B5EF4-FFF2-40B4-BE49-F238E27FC236}">
                <a16:creationId xmlns:a16="http://schemas.microsoft.com/office/drawing/2014/main" id="{24620502-9273-4995-9A06-47055A106FC7}"/>
              </a:ext>
            </a:extLst>
          </p:cNvPr>
          <p:cNvSpPr/>
          <p:nvPr/>
        </p:nvSpPr>
        <p:spPr>
          <a:xfrm>
            <a:off x="234841" y="1003691"/>
            <a:ext cx="3605047" cy="1277273"/>
          </a:xfrm>
          <a:prstGeom prst="rect">
            <a:avLst/>
          </a:prstGeom>
        </p:spPr>
        <p:txBody>
          <a:bodyPr wrap="square">
            <a:spAutoFit/>
          </a:bodyPr>
          <a:lstStyle/>
          <a:p>
            <a:pPr marL="171450" lvl="0" indent="-171450">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 Fraudsters take over customer accounts by stealing their personal information and transact either through credit cards stored in the account or a stolen card</a:t>
            </a:r>
          </a:p>
          <a:p>
            <a:pPr marL="171450" lvl="0" indent="-171450">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This leads to increase chargebacks as well as drop in customer experience and satisfaction</a:t>
            </a:r>
          </a:p>
          <a:p>
            <a:pPr marL="171450" lvl="0" indent="-171450">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The client did not have a holistic view of detecting, tracking and mitigating ATO cases in one place</a:t>
            </a:r>
          </a:p>
        </p:txBody>
      </p:sp>
      <p:graphicFrame>
        <p:nvGraphicFramePr>
          <p:cNvPr id="3" name="Diagram 2">
            <a:extLst>
              <a:ext uri="{FF2B5EF4-FFF2-40B4-BE49-F238E27FC236}">
                <a16:creationId xmlns:a16="http://schemas.microsoft.com/office/drawing/2014/main" id="{1E8D236E-FD7F-4E33-A978-3A3A79573E30}"/>
              </a:ext>
            </a:extLst>
          </p:cNvPr>
          <p:cNvGraphicFramePr/>
          <p:nvPr/>
        </p:nvGraphicFramePr>
        <p:xfrm>
          <a:off x="625848" y="2946605"/>
          <a:ext cx="10901756" cy="389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5025BAC9-B4DB-4FC5-92AA-9BD12831612A}"/>
              </a:ext>
            </a:extLst>
          </p:cNvPr>
          <p:cNvGrpSpPr/>
          <p:nvPr/>
        </p:nvGrpSpPr>
        <p:grpSpPr>
          <a:xfrm>
            <a:off x="-22990" y="4185275"/>
            <a:ext cx="12125325" cy="2482630"/>
            <a:chOff x="0" y="3124873"/>
            <a:chExt cx="12125325" cy="2482630"/>
          </a:xfrm>
        </p:grpSpPr>
        <p:pic>
          <p:nvPicPr>
            <p:cNvPr id="8" name="Picture 7">
              <a:extLst>
                <a:ext uri="{FF2B5EF4-FFF2-40B4-BE49-F238E27FC236}">
                  <a16:creationId xmlns:a16="http://schemas.microsoft.com/office/drawing/2014/main" id="{BFD126C2-6753-4100-AE96-81455F68F5DB}"/>
                </a:ext>
              </a:extLst>
            </p:cNvPr>
            <p:cNvPicPr>
              <a:picLocks noChangeAspect="1"/>
            </p:cNvPicPr>
            <p:nvPr/>
          </p:nvPicPr>
          <p:blipFill rotWithShape="1">
            <a:blip r:embed="rId7"/>
            <a:srcRect l="-1" t="11404" r="58480"/>
            <a:stretch/>
          </p:blipFill>
          <p:spPr>
            <a:xfrm>
              <a:off x="4473614" y="3220289"/>
              <a:ext cx="4055973" cy="2387214"/>
            </a:xfrm>
            <a:prstGeom prst="rect">
              <a:avLst/>
            </a:prstGeom>
          </p:spPr>
        </p:pic>
        <p:pic>
          <p:nvPicPr>
            <p:cNvPr id="23" name="Picture 22">
              <a:extLst>
                <a:ext uri="{FF2B5EF4-FFF2-40B4-BE49-F238E27FC236}">
                  <a16:creationId xmlns:a16="http://schemas.microsoft.com/office/drawing/2014/main" id="{16A60041-E2F1-4FEB-911B-F888E9F29581}"/>
                </a:ext>
              </a:extLst>
            </p:cNvPr>
            <p:cNvPicPr>
              <a:picLocks noChangeAspect="1"/>
            </p:cNvPicPr>
            <p:nvPr/>
          </p:nvPicPr>
          <p:blipFill rotWithShape="1">
            <a:blip r:embed="rId7"/>
            <a:srcRect l="53746" t="4520" r="8658"/>
            <a:stretch/>
          </p:blipFill>
          <p:spPr>
            <a:xfrm>
              <a:off x="8529587" y="3275399"/>
              <a:ext cx="3515134" cy="2283542"/>
            </a:xfrm>
            <a:prstGeom prst="rect">
              <a:avLst/>
            </a:prstGeom>
          </p:spPr>
        </p:pic>
        <p:sp>
          <p:nvSpPr>
            <p:cNvPr id="9" name="Rectangle 8">
              <a:extLst>
                <a:ext uri="{FF2B5EF4-FFF2-40B4-BE49-F238E27FC236}">
                  <a16:creationId xmlns:a16="http://schemas.microsoft.com/office/drawing/2014/main" id="{9135ECE5-910B-4462-B1EC-731633E07885}"/>
                </a:ext>
              </a:extLst>
            </p:cNvPr>
            <p:cNvSpPr/>
            <p:nvPr/>
          </p:nvSpPr>
          <p:spPr>
            <a:xfrm>
              <a:off x="6489290" y="3665610"/>
              <a:ext cx="432620" cy="15061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56BE5BE-154A-41E0-98FB-A3128806B31C}"/>
                </a:ext>
              </a:extLst>
            </p:cNvPr>
            <p:cNvSpPr/>
            <p:nvPr/>
          </p:nvSpPr>
          <p:spPr>
            <a:xfrm>
              <a:off x="10287154" y="3660817"/>
              <a:ext cx="432620" cy="15061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62BC212-16D9-4A21-A9F2-18D5B868A84F}"/>
                </a:ext>
              </a:extLst>
            </p:cNvPr>
            <p:cNvGrpSpPr/>
            <p:nvPr/>
          </p:nvGrpSpPr>
          <p:grpSpPr>
            <a:xfrm>
              <a:off x="0" y="3275399"/>
              <a:ext cx="4552271" cy="2022992"/>
              <a:chOff x="0" y="3275399"/>
              <a:chExt cx="4552271" cy="2022992"/>
            </a:xfrm>
          </p:grpSpPr>
          <p:grpSp>
            <p:nvGrpSpPr>
              <p:cNvPr id="7" name="Group 6">
                <a:extLst>
                  <a:ext uri="{FF2B5EF4-FFF2-40B4-BE49-F238E27FC236}">
                    <a16:creationId xmlns:a16="http://schemas.microsoft.com/office/drawing/2014/main" id="{9BD50DF8-25CB-48C5-9C95-BB795062FA4B}"/>
                  </a:ext>
                </a:extLst>
              </p:cNvPr>
              <p:cNvGrpSpPr/>
              <p:nvPr/>
            </p:nvGrpSpPr>
            <p:grpSpPr>
              <a:xfrm>
                <a:off x="0" y="3275399"/>
                <a:ext cx="4552271" cy="2022992"/>
                <a:chOff x="6648450" y="3240342"/>
                <a:chExt cx="4811342" cy="2022992"/>
              </a:xfrm>
            </p:grpSpPr>
            <p:pic>
              <p:nvPicPr>
                <p:cNvPr id="5" name="Picture 4">
                  <a:extLst>
                    <a:ext uri="{FF2B5EF4-FFF2-40B4-BE49-F238E27FC236}">
                      <a16:creationId xmlns:a16="http://schemas.microsoft.com/office/drawing/2014/main" id="{BD3B4893-7074-4BFD-BA6E-771DD0BA1291}"/>
                    </a:ext>
                  </a:extLst>
                </p:cNvPr>
                <p:cNvPicPr>
                  <a:picLocks noChangeAspect="1"/>
                </p:cNvPicPr>
                <p:nvPr/>
              </p:nvPicPr>
              <p:blipFill rotWithShape="1">
                <a:blip r:embed="rId8"/>
                <a:srcRect l="7110" t="7210" b="3538"/>
                <a:stretch/>
              </p:blipFill>
              <p:spPr>
                <a:xfrm>
                  <a:off x="6648450" y="3240342"/>
                  <a:ext cx="4811342" cy="2022992"/>
                </a:xfrm>
                <a:prstGeom prst="rect">
                  <a:avLst/>
                </a:prstGeom>
              </p:spPr>
            </p:pic>
            <p:sp>
              <p:nvSpPr>
                <p:cNvPr id="6" name="Rectangle 5">
                  <a:extLst>
                    <a:ext uri="{FF2B5EF4-FFF2-40B4-BE49-F238E27FC236}">
                      <a16:creationId xmlns:a16="http://schemas.microsoft.com/office/drawing/2014/main" id="{8CEF5262-ACFC-45E0-B34D-BB33CA302EF8}"/>
                    </a:ext>
                  </a:extLst>
                </p:cNvPr>
                <p:cNvSpPr/>
                <p:nvPr/>
              </p:nvSpPr>
              <p:spPr>
                <a:xfrm>
                  <a:off x="7835258" y="3355463"/>
                  <a:ext cx="295282" cy="275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Arrow Connector 10">
                <a:extLst>
                  <a:ext uri="{FF2B5EF4-FFF2-40B4-BE49-F238E27FC236}">
                    <a16:creationId xmlns:a16="http://schemas.microsoft.com/office/drawing/2014/main" id="{A1C30E1E-6EA6-4255-866B-E21A3D0CAC80}"/>
                  </a:ext>
                </a:extLst>
              </p:cNvPr>
              <p:cNvCxnSpPr/>
              <p:nvPr/>
            </p:nvCxnSpPr>
            <p:spPr>
              <a:xfrm>
                <a:off x="3198455" y="3844413"/>
                <a:ext cx="706200" cy="63909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E4D9B0A1-AAF7-425B-856E-15BEDA6A72F5}"/>
                </a:ext>
              </a:extLst>
            </p:cNvPr>
            <p:cNvSpPr/>
            <p:nvPr/>
          </p:nvSpPr>
          <p:spPr>
            <a:xfrm>
              <a:off x="4473614" y="3124873"/>
              <a:ext cx="7651711" cy="243406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5CAA69C-DA6A-4342-A82F-16034227521D}"/>
                </a:ext>
              </a:extLst>
            </p:cNvPr>
            <p:cNvSpPr/>
            <p:nvPr/>
          </p:nvSpPr>
          <p:spPr>
            <a:xfrm>
              <a:off x="74037" y="3124873"/>
              <a:ext cx="4399577" cy="243406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3E7939AF-AD7E-4636-9649-B34B45C43D74}"/>
              </a:ext>
            </a:extLst>
          </p:cNvPr>
          <p:cNvSpPr txBox="1"/>
          <p:nvPr/>
        </p:nvSpPr>
        <p:spPr>
          <a:xfrm>
            <a:off x="7027415" y="3463681"/>
            <a:ext cx="5074920" cy="646331"/>
          </a:xfrm>
          <a:prstGeom prst="rect">
            <a:avLst/>
          </a:prstGeom>
          <a:solidFill>
            <a:schemeClr val="bg2"/>
          </a:solidFill>
          <a:ln>
            <a:solidFill>
              <a:schemeClr val="tx1">
                <a:lumMod val="65000"/>
                <a:lumOff val="35000"/>
              </a:scheme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Which IP address/Sub-net/region are most ATO cases coming from?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What are the trends of attempts, failure, and successful login?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Can login failure trends predict Account Take Over?</a:t>
            </a:r>
          </a:p>
        </p:txBody>
      </p:sp>
      <p:sp>
        <p:nvSpPr>
          <p:cNvPr id="15" name="Rectangle 14">
            <a:extLst>
              <a:ext uri="{FF2B5EF4-FFF2-40B4-BE49-F238E27FC236}">
                <a16:creationId xmlns:a16="http://schemas.microsoft.com/office/drawing/2014/main" id="{5682A506-CBFD-4016-BC9E-499F5365E6F2}"/>
              </a:ext>
            </a:extLst>
          </p:cNvPr>
          <p:cNvSpPr/>
          <p:nvPr/>
        </p:nvSpPr>
        <p:spPr>
          <a:xfrm>
            <a:off x="51047" y="3467922"/>
            <a:ext cx="5071237" cy="646331"/>
          </a:xfrm>
          <a:prstGeom prst="rect">
            <a:avLst/>
          </a:prstGeom>
          <a:solidFill>
            <a:schemeClr val="bg2"/>
          </a:solidFill>
          <a:ln>
            <a:solidFill>
              <a:schemeClr val="tx1">
                <a:lumMod val="65000"/>
                <a:lumOff val="35000"/>
              </a:schemeClr>
            </a:solidFill>
          </a:ln>
        </p:spPr>
        <p:txBody>
          <a:bodyPr wrap="square">
            <a:spAutoFit/>
          </a:bodyPr>
          <a:lstStyle/>
          <a:p>
            <a:pPr marL="285750" indent="-285750">
              <a:buFont typeface="Arial" panose="020B0604020202020204" pitchFamily="34" charset="0"/>
              <a:buChar char="•"/>
              <a:defRPr/>
            </a:pPr>
            <a:r>
              <a:rPr lang="en-US" sz="1200" dirty="0">
                <a:solidFill>
                  <a:prstClr val="black"/>
                </a:solidFill>
              </a:rPr>
              <a:t>How many compromise packages were dropped after fraudulent attempt?</a:t>
            </a:r>
          </a:p>
          <a:p>
            <a:pPr marL="285750" indent="-285750">
              <a:buFont typeface="Arial" panose="020B0604020202020204" pitchFamily="34" charset="0"/>
              <a:buChar char="•"/>
              <a:defRPr/>
            </a:pPr>
            <a:r>
              <a:rPr lang="en-US" sz="1200" dirty="0">
                <a:solidFill>
                  <a:prstClr val="black"/>
                </a:solidFill>
              </a:rPr>
              <a:t>Which accounts witness failure to successful login attempt?</a:t>
            </a:r>
          </a:p>
          <a:p>
            <a:pPr marL="285750" lvl="0" indent="-285750">
              <a:buFont typeface="Arial" panose="020B0604020202020204" pitchFamily="34" charset="0"/>
              <a:buChar char="•"/>
              <a:defRPr/>
            </a:pPr>
            <a:r>
              <a:rPr lang="en-US" sz="1200" dirty="0">
                <a:solidFill>
                  <a:prstClr val="black"/>
                </a:solidFill>
              </a:rPr>
              <a:t>What are the trends of account information change?</a:t>
            </a:r>
          </a:p>
        </p:txBody>
      </p:sp>
      <p:sp>
        <p:nvSpPr>
          <p:cNvPr id="16" name="Arrow: Left-Right 15">
            <a:extLst>
              <a:ext uri="{FF2B5EF4-FFF2-40B4-BE49-F238E27FC236}">
                <a16:creationId xmlns:a16="http://schemas.microsoft.com/office/drawing/2014/main" id="{0CE0818A-DDEF-4A63-AD67-920BD621178D}"/>
              </a:ext>
            </a:extLst>
          </p:cNvPr>
          <p:cNvSpPr/>
          <p:nvPr/>
        </p:nvSpPr>
        <p:spPr>
          <a:xfrm>
            <a:off x="5271811" y="3388418"/>
            <a:ext cx="1606077" cy="721594"/>
          </a:xfrm>
          <a:prstGeom prst="leftRightArrow">
            <a:avLst>
              <a:gd name="adj1" fmla="val 66835"/>
              <a:gd name="adj2" fmla="val 23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Insights</a:t>
            </a:r>
          </a:p>
        </p:txBody>
      </p:sp>
      <p:pic>
        <p:nvPicPr>
          <p:cNvPr id="33" name="Picture 2" descr="Image result for home icon">
            <a:hlinkClick r:id="rId9" action="ppaction://hlinksldjump"/>
            <a:extLst>
              <a:ext uri="{FF2B5EF4-FFF2-40B4-BE49-F238E27FC236}">
                <a16:creationId xmlns:a16="http://schemas.microsoft.com/office/drawing/2014/main" id="{C9124974-D9D7-4540-BDCD-C207661372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92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BF1A086-B55E-4926-9B0A-A1CECCEE122C}"/>
              </a:ext>
            </a:extLst>
          </p:cNvPr>
          <p:cNvGrpSpPr/>
          <p:nvPr/>
        </p:nvGrpSpPr>
        <p:grpSpPr>
          <a:xfrm>
            <a:off x="8205938" y="4192811"/>
            <a:ext cx="3979967" cy="2665190"/>
            <a:chOff x="6250099" y="1105653"/>
            <a:chExt cx="3810420" cy="2202776"/>
          </a:xfrm>
        </p:grpSpPr>
        <p:pic>
          <p:nvPicPr>
            <p:cNvPr id="24" name="Picture 6">
              <a:extLst>
                <a:ext uri="{FF2B5EF4-FFF2-40B4-BE49-F238E27FC236}">
                  <a16:creationId xmlns:a16="http://schemas.microsoft.com/office/drawing/2014/main" id="{B5D4D53C-D6B1-4165-8B0F-F77E91A99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099" y="1105654"/>
              <a:ext cx="3810420" cy="220277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3F7BD8FC-6B69-4EB9-B555-B6BF24628E47}"/>
                </a:ext>
              </a:extLst>
            </p:cNvPr>
            <p:cNvSpPr/>
            <p:nvPr/>
          </p:nvSpPr>
          <p:spPr>
            <a:xfrm>
              <a:off x="9220200" y="1362075"/>
              <a:ext cx="390525" cy="14668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103B914-6815-4AB3-858F-F191AF990F4E}"/>
                </a:ext>
              </a:extLst>
            </p:cNvPr>
            <p:cNvSpPr/>
            <p:nvPr/>
          </p:nvSpPr>
          <p:spPr>
            <a:xfrm>
              <a:off x="7050409" y="1105653"/>
              <a:ext cx="2209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rPr>
                <a:t>Account Take Over Trends – US (Sellers)</a:t>
              </a:r>
            </a:p>
          </p:txBody>
        </p:sp>
      </p:grpSp>
      <p:sp>
        <p:nvSpPr>
          <p:cNvPr id="56" name="Rectangle 55">
            <a:extLst>
              <a:ext uri="{FF2B5EF4-FFF2-40B4-BE49-F238E27FC236}">
                <a16:creationId xmlns:a16="http://schemas.microsoft.com/office/drawing/2014/main" id="{01A610D4-B0B6-4DE3-AA69-A047F8085165}"/>
              </a:ext>
            </a:extLst>
          </p:cNvPr>
          <p:cNvSpPr/>
          <p:nvPr/>
        </p:nvSpPr>
        <p:spPr>
          <a:xfrm>
            <a:off x="19050" y="724543"/>
            <a:ext cx="12192003" cy="20925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36" name="Title 1">
            <a:extLst>
              <a:ext uri="{FF2B5EF4-FFF2-40B4-BE49-F238E27FC236}">
                <a16:creationId xmlns:a16="http://schemas.microsoft.com/office/drawing/2014/main" id="{CB99A5FA-139B-4C12-8845-8AEFD26A5174}"/>
              </a:ext>
            </a:extLst>
          </p:cNvPr>
          <p:cNvSpPr txBox="1">
            <a:spLocks/>
          </p:cNvSpPr>
          <p:nvPr/>
        </p:nvSpPr>
        <p:spPr>
          <a:xfrm>
            <a:off x="0" y="-9525"/>
            <a:ext cx="12191999" cy="550004"/>
          </a:xfrm>
          <a:prstGeom prst="rect">
            <a:avLst/>
          </a:prstGeom>
          <a:noFill/>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lvl="0">
              <a:defRPr/>
            </a:pPr>
            <a:r>
              <a:rPr lang="en-US" sz="2400" dirty="0">
                <a:solidFill>
                  <a:prstClr val="white"/>
                </a:solidFill>
              </a:rPr>
              <a:t>Mass Registrations - BOT Attack Monitoring</a:t>
            </a:r>
          </a:p>
        </p:txBody>
      </p:sp>
      <p:sp>
        <p:nvSpPr>
          <p:cNvPr id="38" name="Rectangle 37">
            <a:extLst>
              <a:ext uri="{FF2B5EF4-FFF2-40B4-BE49-F238E27FC236}">
                <a16:creationId xmlns:a16="http://schemas.microsoft.com/office/drawing/2014/main" id="{AE194A9D-DAC9-4DCF-87CC-EFB7B97E4917}"/>
              </a:ext>
            </a:extLst>
          </p:cNvPr>
          <p:cNvSpPr/>
          <p:nvPr/>
        </p:nvSpPr>
        <p:spPr>
          <a:xfrm>
            <a:off x="8143882" y="822452"/>
            <a:ext cx="3734579" cy="19256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39" name="Rectangle 38">
            <a:extLst>
              <a:ext uri="{FF2B5EF4-FFF2-40B4-BE49-F238E27FC236}">
                <a16:creationId xmlns:a16="http://schemas.microsoft.com/office/drawing/2014/main" id="{03DCEAC4-465F-4684-9009-8D0F4DF02603}"/>
              </a:ext>
            </a:extLst>
          </p:cNvPr>
          <p:cNvSpPr/>
          <p:nvPr/>
        </p:nvSpPr>
        <p:spPr>
          <a:xfrm>
            <a:off x="4195282" y="814774"/>
            <a:ext cx="3734579" cy="19256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40" name="Rectangle 39">
            <a:extLst>
              <a:ext uri="{FF2B5EF4-FFF2-40B4-BE49-F238E27FC236}">
                <a16:creationId xmlns:a16="http://schemas.microsoft.com/office/drawing/2014/main" id="{C5B7A045-09B3-407E-A0DE-39F740598590}"/>
              </a:ext>
            </a:extLst>
          </p:cNvPr>
          <p:cNvSpPr/>
          <p:nvPr/>
        </p:nvSpPr>
        <p:spPr>
          <a:xfrm>
            <a:off x="170076" y="823315"/>
            <a:ext cx="3734579" cy="191837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41" name="Rectangle 40">
            <a:extLst>
              <a:ext uri="{FF2B5EF4-FFF2-40B4-BE49-F238E27FC236}">
                <a16:creationId xmlns:a16="http://schemas.microsoft.com/office/drawing/2014/main" id="{7711A97E-5684-4817-88A2-37A1F4A50A36}"/>
              </a:ext>
            </a:extLst>
          </p:cNvPr>
          <p:cNvSpPr/>
          <p:nvPr/>
        </p:nvSpPr>
        <p:spPr>
          <a:xfrm>
            <a:off x="259473" y="1199168"/>
            <a:ext cx="3499537" cy="938719"/>
          </a:xfrm>
          <a:prstGeom prst="rect">
            <a:avLst/>
          </a:prstGeom>
        </p:spPr>
        <p:txBody>
          <a:bodyPr wrap="square">
            <a:spAutoFit/>
          </a:bodyPr>
          <a:lstStyle/>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To track and identify BOT attacks </a:t>
            </a:r>
            <a:r>
              <a:rPr lang="en-US" sz="1100" dirty="0">
                <a:solidFill>
                  <a:prstClr val="black"/>
                </a:solidFill>
                <a:latin typeface="+mj-lt"/>
                <a:cs typeface="Arial" panose="020B0604020202020204" pitchFamily="34" charset="0"/>
              </a:rPr>
              <a:t>for an ecommerce client</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cs typeface="Arial" panose="020B0604020202020204" pitchFamily="34" charset="0"/>
              </a:rPr>
              <a:t>BOT attacks usually lead to mass registration, affecting user traffic, compromising user accounts and mass chargebacks in the future</a:t>
            </a:r>
            <a:endParaRPr kumimoji="0" lang="en-US" sz="11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43" name="Rectangle 42">
            <a:extLst>
              <a:ext uri="{FF2B5EF4-FFF2-40B4-BE49-F238E27FC236}">
                <a16:creationId xmlns:a16="http://schemas.microsoft.com/office/drawing/2014/main" id="{A7483ED5-46AC-4791-8EC7-48437F753FAD}"/>
              </a:ext>
            </a:extLst>
          </p:cNvPr>
          <p:cNvSpPr/>
          <p:nvPr/>
        </p:nvSpPr>
        <p:spPr>
          <a:xfrm>
            <a:off x="4164127" y="999056"/>
            <a:ext cx="3812454" cy="1292470"/>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rPr>
              <a:t>Developed dashboard that tracks mass registration metrics to detect BOT attacks early</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Monitor metrics such as Account Info Change (phone number, email, password, address changes), session velocity, and CAPTCHA to develop a rule based algorithm to detect attacks</a:t>
            </a:r>
            <a:endPar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612FC8F7-2FC0-4F08-B3A3-D6B04BD7AC99}"/>
              </a:ext>
            </a:extLst>
          </p:cNvPr>
          <p:cNvSpPr/>
          <p:nvPr/>
        </p:nvSpPr>
        <p:spPr>
          <a:xfrm>
            <a:off x="259473" y="823029"/>
            <a:ext cx="2534636" cy="307777"/>
          </a:xfrm>
          <a:prstGeom prst="rect">
            <a:avLst/>
          </a:prstGeom>
        </p:spPr>
        <p:txBody>
          <a:bodyPr wrap="square">
            <a:spAutoFit/>
          </a:bodyPr>
          <a:lstStyle/>
          <a:p>
            <a:pPr lvl="0">
              <a:defRPr/>
            </a:pPr>
            <a:r>
              <a:rPr lang="en-US" sz="1400" b="1" dirty="0">
                <a:solidFill>
                  <a:srgbClr val="44546A"/>
                </a:solidFill>
                <a:latin typeface="+mj-lt"/>
                <a:cs typeface="Arial" panose="020B0604020202020204" pitchFamily="34" charset="0"/>
              </a:rPr>
              <a:t>The “Before” State</a:t>
            </a:r>
          </a:p>
        </p:txBody>
      </p:sp>
      <p:sp>
        <p:nvSpPr>
          <p:cNvPr id="45" name="Rectangle 44">
            <a:extLst>
              <a:ext uri="{FF2B5EF4-FFF2-40B4-BE49-F238E27FC236}">
                <a16:creationId xmlns:a16="http://schemas.microsoft.com/office/drawing/2014/main" id="{D273DC61-8B89-4F0E-895D-E9F053FD499E}"/>
              </a:ext>
            </a:extLst>
          </p:cNvPr>
          <p:cNvSpPr/>
          <p:nvPr/>
        </p:nvSpPr>
        <p:spPr>
          <a:xfrm>
            <a:off x="4163641" y="800186"/>
            <a:ext cx="3061618" cy="307777"/>
          </a:xfrm>
          <a:prstGeom prst="rect">
            <a:avLst/>
          </a:prstGeom>
        </p:spPr>
        <p:txBody>
          <a:bodyPr wrap="square">
            <a:spAutoFit/>
          </a:bodyPr>
          <a:lstStyle/>
          <a:p>
            <a:pPr lvl="0">
              <a:defRPr/>
            </a:pPr>
            <a:r>
              <a:rPr lang="en-US" sz="1400" b="1" dirty="0">
                <a:solidFill>
                  <a:srgbClr val="44546A"/>
                </a:solidFill>
                <a:latin typeface="+mj-lt"/>
                <a:cs typeface="Arial" panose="020B0604020202020204" pitchFamily="34" charset="0"/>
              </a:rPr>
              <a:t>LatentView’s Solution</a:t>
            </a:r>
          </a:p>
        </p:txBody>
      </p:sp>
      <p:sp>
        <p:nvSpPr>
          <p:cNvPr id="46" name="Rectangle 45">
            <a:extLst>
              <a:ext uri="{FF2B5EF4-FFF2-40B4-BE49-F238E27FC236}">
                <a16:creationId xmlns:a16="http://schemas.microsoft.com/office/drawing/2014/main" id="{3F93AC4B-EF76-45A6-B87E-69190E94CEC8}"/>
              </a:ext>
            </a:extLst>
          </p:cNvPr>
          <p:cNvSpPr/>
          <p:nvPr/>
        </p:nvSpPr>
        <p:spPr>
          <a:xfrm>
            <a:off x="8120073" y="845013"/>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“After” State</a:t>
            </a:r>
          </a:p>
        </p:txBody>
      </p:sp>
      <p:sp>
        <p:nvSpPr>
          <p:cNvPr id="47" name="Rectangle 46">
            <a:extLst>
              <a:ext uri="{FF2B5EF4-FFF2-40B4-BE49-F238E27FC236}">
                <a16:creationId xmlns:a16="http://schemas.microsoft.com/office/drawing/2014/main" id="{B6C8F4AB-65BB-4377-8736-260CAFEB55C4}"/>
              </a:ext>
            </a:extLst>
          </p:cNvPr>
          <p:cNvSpPr/>
          <p:nvPr/>
        </p:nvSpPr>
        <p:spPr>
          <a:xfrm>
            <a:off x="8166793" y="1036829"/>
            <a:ext cx="3711668" cy="1703864"/>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Pin pointed countries from where large surges of BOT attacks/brute force login attacks are from</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Identified fraudulent email address and IP subnets that were blacklisted from where mass registrations occurred</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Prevented leakages in existing BOT attack fraud rules by detecting accounts that pass through despite being flagged</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Reduced time to action for BOT attack cases through detailed deep dive dashboards and velocity rules</a:t>
            </a:r>
          </a:p>
        </p:txBody>
      </p:sp>
      <p:sp>
        <p:nvSpPr>
          <p:cNvPr id="49" name="Rectangle 48">
            <a:extLst>
              <a:ext uri="{FF2B5EF4-FFF2-40B4-BE49-F238E27FC236}">
                <a16:creationId xmlns:a16="http://schemas.microsoft.com/office/drawing/2014/main" id="{32EC5ED4-8229-4A4E-97D9-7435BF5B3892}"/>
              </a:ext>
            </a:extLst>
          </p:cNvPr>
          <p:cNvSpPr/>
          <p:nvPr/>
        </p:nvSpPr>
        <p:spPr>
          <a:xfrm>
            <a:off x="0" y="2934635"/>
            <a:ext cx="3044952" cy="786384"/>
          </a:xfrm>
          <a:prstGeom prst="rect">
            <a:avLst/>
          </a:prstGeom>
          <a:solidFill>
            <a:schemeClr val="accent5">
              <a:lumMod val="20000"/>
              <a:lumOff val="80000"/>
            </a:schemeClr>
          </a:solidFill>
          <a:ln w="9525" cap="flat" cmpd="sng" algn="ctr">
            <a:solidFill>
              <a:schemeClr val="accent1">
                <a:lumMod val="20000"/>
                <a:lumOff val="80000"/>
              </a:schemeClr>
            </a:solidFill>
            <a:prstDash val="sysDash"/>
          </a:ln>
          <a:effectLst/>
        </p:spPr>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mj-lt"/>
                <a:ea typeface="+mn-ea"/>
                <a:cs typeface="Arial" panose="020B0604020202020204" pitchFamily="34" charset="0"/>
              </a:rPr>
              <a:t>Bot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lumMod val="75000"/>
                    <a:lumOff val="25000"/>
                  </a:prstClr>
                </a:solidFill>
                <a:effectLst/>
                <a:uLnTx/>
                <a:uFillTx/>
                <a:latin typeface="+mj-lt"/>
                <a:ea typeface="+mn-ea"/>
                <a:cs typeface="Arial" panose="020B0604020202020204" pitchFamily="34" charset="0"/>
              </a:rPr>
              <a:t>Rules and Captcha to reduce bad bot traffic to solve problems such as Sign-in brute force, mass registration attacks, spike at guest registrations.</a:t>
            </a:r>
          </a:p>
        </p:txBody>
      </p:sp>
      <p:sp>
        <p:nvSpPr>
          <p:cNvPr id="50" name="Rectangle 49">
            <a:extLst>
              <a:ext uri="{FF2B5EF4-FFF2-40B4-BE49-F238E27FC236}">
                <a16:creationId xmlns:a16="http://schemas.microsoft.com/office/drawing/2014/main" id="{E188FC11-B7B1-40B5-9ADF-A1EF8C6CD706}"/>
              </a:ext>
            </a:extLst>
          </p:cNvPr>
          <p:cNvSpPr/>
          <p:nvPr/>
        </p:nvSpPr>
        <p:spPr>
          <a:xfrm>
            <a:off x="6096001" y="2934635"/>
            <a:ext cx="3044952" cy="786384"/>
          </a:xfrm>
          <a:prstGeom prst="rect">
            <a:avLst/>
          </a:prstGeom>
          <a:solidFill>
            <a:schemeClr val="accent5">
              <a:lumMod val="20000"/>
              <a:lumOff val="80000"/>
            </a:schemeClr>
          </a:solidFill>
          <a:ln w="9525" cap="flat" cmpd="sng" algn="ctr">
            <a:solidFill>
              <a:schemeClr val="accent1">
                <a:lumMod val="20000"/>
                <a:lumOff val="80000"/>
              </a:schemeClr>
            </a:solidFill>
            <a:prstDash val="sysDash"/>
          </a:ln>
          <a:effectLst/>
        </p:spPr>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1" kern="0" dirty="0">
                <a:solidFill>
                  <a:srgbClr val="002060"/>
                </a:solidFill>
                <a:latin typeface="+mj-lt"/>
                <a:cs typeface="Arial" panose="020B0604020202020204" pitchFamily="34" charset="0"/>
              </a:rPr>
              <a:t>Login failure tracking</a:t>
            </a:r>
          </a:p>
          <a:p>
            <a:pPr marL="0" marR="0" lvl="0" indent="0" algn="l" defTabSz="457200" rtl="0" eaLnBrk="1" fontAlgn="auto" latinLnBrk="0" hangingPunct="1">
              <a:lnSpc>
                <a:spcPct val="100000"/>
              </a:lnSpc>
              <a:spcBef>
                <a:spcPts val="0"/>
              </a:spcBef>
              <a:spcAft>
                <a:spcPts val="600"/>
              </a:spcAft>
              <a:buClrTx/>
              <a:buSzTx/>
              <a:buFontTx/>
              <a:buNone/>
              <a:tabLst/>
              <a:defRPr/>
            </a:pPr>
            <a:r>
              <a:rPr lang="en-IN" sz="1100" kern="0" dirty="0">
                <a:solidFill>
                  <a:prstClr val="black">
                    <a:lumMod val="75000"/>
                    <a:lumOff val="25000"/>
                  </a:prstClr>
                </a:solidFill>
                <a:latin typeface="+mj-lt"/>
                <a:cs typeface="Arial" panose="020B0604020202020204" pitchFamily="34" charset="0"/>
              </a:rPr>
              <a:t>Regular monitoring of total login attempts. Deep dive analysis when there is increase in login failures across countries</a:t>
            </a:r>
            <a:endParaRPr kumimoji="0" lang="en-US" sz="1200" i="0" u="none" strike="noStrike" kern="0" cap="none" spc="0" normalizeH="0" baseline="0" noProof="0" dirty="0">
              <a:ln>
                <a:noFill/>
              </a:ln>
              <a:solidFill>
                <a:srgbClr val="002060"/>
              </a:solidFill>
              <a:effectLst/>
              <a:uLnTx/>
              <a:uFillTx/>
              <a:latin typeface="+mj-lt"/>
              <a:ea typeface="+mn-ea"/>
              <a:cs typeface="Arial" panose="020B0604020202020204" pitchFamily="34" charset="0"/>
            </a:endParaRPr>
          </a:p>
        </p:txBody>
      </p:sp>
      <p:sp>
        <p:nvSpPr>
          <p:cNvPr id="51" name="Rectangle 50">
            <a:extLst>
              <a:ext uri="{FF2B5EF4-FFF2-40B4-BE49-F238E27FC236}">
                <a16:creationId xmlns:a16="http://schemas.microsoft.com/office/drawing/2014/main" id="{59C306F1-01DF-42A8-BBC7-4CBB1327B90A}"/>
              </a:ext>
            </a:extLst>
          </p:cNvPr>
          <p:cNvSpPr/>
          <p:nvPr/>
        </p:nvSpPr>
        <p:spPr>
          <a:xfrm>
            <a:off x="3051049" y="2935499"/>
            <a:ext cx="3044952" cy="786384"/>
          </a:xfrm>
          <a:prstGeom prst="rect">
            <a:avLst/>
          </a:prstGeom>
          <a:solidFill>
            <a:schemeClr val="accent5">
              <a:lumMod val="20000"/>
              <a:lumOff val="80000"/>
            </a:schemeClr>
          </a:solidFill>
          <a:ln w="9525" cap="flat" cmpd="sng" algn="ctr">
            <a:solidFill>
              <a:schemeClr val="accent1">
                <a:lumMod val="20000"/>
                <a:lumOff val="80000"/>
              </a:schemeClr>
            </a:solidFill>
            <a:prstDash val="sysDash"/>
          </a:ln>
          <a:effectLst/>
        </p:spPr>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1" kern="0" dirty="0">
                <a:solidFill>
                  <a:srgbClr val="002060"/>
                </a:solidFill>
                <a:latin typeface="+mj-lt"/>
                <a:cs typeface="Arial" panose="020B0604020202020204" pitchFamily="34" charset="0"/>
              </a:rPr>
              <a:t>Improved user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lumMod val="75000"/>
                    <a:lumOff val="25000"/>
                  </a:prstClr>
                </a:solidFill>
                <a:effectLst/>
                <a:uLnTx/>
                <a:uFillTx/>
                <a:latin typeface="+mj-lt"/>
                <a:ea typeface="+mn-ea"/>
                <a:cs typeface="Arial" panose="020B0604020202020204" pitchFamily="34" charset="0"/>
              </a:rPr>
              <a:t>Tracking </a:t>
            </a:r>
            <a:r>
              <a:rPr lang="en-IN" sz="1100" kern="0" dirty="0">
                <a:solidFill>
                  <a:prstClr val="black">
                    <a:lumMod val="75000"/>
                    <a:lumOff val="25000"/>
                  </a:prstClr>
                </a:solidFill>
                <a:latin typeface="+mj-lt"/>
                <a:cs typeface="Arial" panose="020B0604020202020204" pitchFamily="34" charset="0"/>
              </a:rPr>
              <a:t>page level data on registration page to find barrier on user experience during creation of account by preventing bot traffic.</a:t>
            </a:r>
            <a:endParaRPr kumimoji="0" lang="en-IN" sz="1100" b="0" i="0" u="none" strike="noStrike" kern="0" cap="none" spc="0" normalizeH="0" baseline="0" noProof="0" dirty="0">
              <a:ln>
                <a:noFill/>
              </a:ln>
              <a:solidFill>
                <a:prstClr val="black">
                  <a:lumMod val="75000"/>
                  <a:lumOff val="25000"/>
                </a:prstClr>
              </a:solidFill>
              <a:effectLst/>
              <a:uLnTx/>
              <a:uFillTx/>
              <a:latin typeface="+mj-lt"/>
              <a:ea typeface="+mn-ea"/>
              <a:cs typeface="Arial" panose="020B0604020202020204" pitchFamily="34" charset="0"/>
            </a:endParaRPr>
          </a:p>
        </p:txBody>
      </p:sp>
      <p:sp>
        <p:nvSpPr>
          <p:cNvPr id="54" name="Rectangle 53">
            <a:extLst>
              <a:ext uri="{FF2B5EF4-FFF2-40B4-BE49-F238E27FC236}">
                <a16:creationId xmlns:a16="http://schemas.microsoft.com/office/drawing/2014/main" id="{6F5ADC25-583C-460B-B204-1AF18967350F}"/>
              </a:ext>
            </a:extLst>
          </p:cNvPr>
          <p:cNvSpPr/>
          <p:nvPr/>
        </p:nvSpPr>
        <p:spPr>
          <a:xfrm>
            <a:off x="9140953" y="2934635"/>
            <a:ext cx="3044952" cy="786384"/>
          </a:xfrm>
          <a:prstGeom prst="rect">
            <a:avLst/>
          </a:prstGeom>
          <a:solidFill>
            <a:schemeClr val="accent5">
              <a:lumMod val="20000"/>
              <a:lumOff val="80000"/>
            </a:schemeClr>
          </a:solidFill>
          <a:ln w="9525" cap="flat" cmpd="sng" algn="ctr">
            <a:solidFill>
              <a:schemeClr val="accent1">
                <a:lumMod val="20000"/>
                <a:lumOff val="80000"/>
              </a:schemeClr>
            </a:solidFill>
            <a:prstDash val="sysDash"/>
          </a:ln>
          <a:effectLst/>
        </p:spPr>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1" i="0" u="none" strike="noStrike" kern="0" cap="none" spc="0" normalizeH="0" baseline="0" noProof="0" dirty="0">
              <a:ln>
                <a:noFill/>
              </a:ln>
              <a:solidFill>
                <a:srgbClr val="002060"/>
              </a:solidFill>
              <a:effectLst/>
              <a:uLnTx/>
              <a:uFillTx/>
              <a:latin typeface="+mj-lt"/>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mj-lt"/>
                <a:ea typeface="+mn-ea"/>
                <a:cs typeface="Arial" panose="020B0604020202020204" pitchFamily="34" charset="0"/>
              </a:rPr>
              <a:t>Account Monitoring</a:t>
            </a:r>
          </a:p>
          <a:p>
            <a:pPr defTabSz="457200">
              <a:spcAft>
                <a:spcPts val="600"/>
              </a:spcAft>
              <a:defRPr/>
            </a:pPr>
            <a:r>
              <a:rPr lang="en-IN" sz="1100" kern="0" dirty="0">
                <a:solidFill>
                  <a:prstClr val="black">
                    <a:lumMod val="75000"/>
                    <a:lumOff val="25000"/>
                  </a:prstClr>
                </a:solidFill>
                <a:latin typeface="+mj-lt"/>
                <a:cs typeface="Arial" panose="020B0604020202020204" pitchFamily="34" charset="0"/>
              </a:rPr>
              <a:t>Monitoring registrations, logins of customers, account takeovers, bad buying activity, suspensions and identify leakage from them</a:t>
            </a:r>
            <a:endParaRPr lang="en-US" sz="1100" b="1" kern="0" dirty="0">
              <a:solidFill>
                <a:srgbClr val="002060"/>
              </a:solidFill>
              <a:latin typeface="+mj-l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sz="1200" b="1" i="0" u="none" strike="noStrike" kern="0" cap="none" spc="0" normalizeH="0" baseline="0" noProof="0" dirty="0">
              <a:ln>
                <a:noFill/>
              </a:ln>
              <a:solidFill>
                <a:srgbClr val="002060"/>
              </a:solidFill>
              <a:effectLst/>
              <a:uLnTx/>
              <a:uFillTx/>
              <a:latin typeface="+mj-lt"/>
              <a:ea typeface="+mn-ea"/>
              <a:cs typeface="Arial" panose="020B0604020202020204" pitchFamily="34" charset="0"/>
            </a:endParaRPr>
          </a:p>
        </p:txBody>
      </p:sp>
      <p:grpSp>
        <p:nvGrpSpPr>
          <p:cNvPr id="20" name="Group 19">
            <a:extLst>
              <a:ext uri="{FF2B5EF4-FFF2-40B4-BE49-F238E27FC236}">
                <a16:creationId xmlns:a16="http://schemas.microsoft.com/office/drawing/2014/main" id="{5BBFF7C4-8D58-4A40-A16C-BA2CE7F03F6E}"/>
              </a:ext>
            </a:extLst>
          </p:cNvPr>
          <p:cNvGrpSpPr/>
          <p:nvPr/>
        </p:nvGrpSpPr>
        <p:grpSpPr>
          <a:xfrm>
            <a:off x="-1" y="4192810"/>
            <a:ext cx="4067175" cy="2436589"/>
            <a:chOff x="599655" y="876615"/>
            <a:chExt cx="3810420" cy="2200518"/>
          </a:xfrm>
        </p:grpSpPr>
        <p:pic>
          <p:nvPicPr>
            <p:cNvPr id="21" name="Picture 2" descr="A close up of a map&#10;&#10;Description automatically generated">
              <a:extLst>
                <a:ext uri="{FF2B5EF4-FFF2-40B4-BE49-F238E27FC236}">
                  <a16:creationId xmlns:a16="http://schemas.microsoft.com/office/drawing/2014/main" id="{A4CB5DDC-DCF5-4197-9649-95689ECB46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9655" y="876615"/>
              <a:ext cx="3810420" cy="2200518"/>
            </a:xfrm>
            <a:prstGeom prst="rect">
              <a:avLst/>
            </a:prstGeom>
            <a:solidFill>
              <a:srgbClr val="FFFFFF"/>
            </a:solidFill>
          </p:spPr>
        </p:pic>
        <p:sp>
          <p:nvSpPr>
            <p:cNvPr id="22" name="Oval 21">
              <a:extLst>
                <a:ext uri="{FF2B5EF4-FFF2-40B4-BE49-F238E27FC236}">
                  <a16:creationId xmlns:a16="http://schemas.microsoft.com/office/drawing/2014/main" id="{B5A3CA52-64D0-4D53-9804-3AF9E70CCF78}"/>
                </a:ext>
              </a:extLst>
            </p:cNvPr>
            <p:cNvSpPr/>
            <p:nvPr/>
          </p:nvSpPr>
          <p:spPr>
            <a:xfrm>
              <a:off x="2233612" y="1514475"/>
              <a:ext cx="390525" cy="14668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65187447-8722-4961-915D-956CCAD0BA74}"/>
              </a:ext>
            </a:extLst>
          </p:cNvPr>
          <p:cNvGrpSpPr/>
          <p:nvPr/>
        </p:nvGrpSpPr>
        <p:grpSpPr>
          <a:xfrm>
            <a:off x="4291101" y="4192810"/>
            <a:ext cx="3810420" cy="2258879"/>
            <a:chOff x="3168547" y="3654186"/>
            <a:chExt cx="3810420" cy="2258879"/>
          </a:xfrm>
        </p:grpSpPr>
        <p:pic>
          <p:nvPicPr>
            <p:cNvPr id="28" name="Picture 27">
              <a:extLst>
                <a:ext uri="{FF2B5EF4-FFF2-40B4-BE49-F238E27FC236}">
                  <a16:creationId xmlns:a16="http://schemas.microsoft.com/office/drawing/2014/main" id="{EB18C453-0FB7-4DAE-BF84-C439AD475504}"/>
                </a:ext>
              </a:extLst>
            </p:cNvPr>
            <p:cNvPicPr>
              <a:picLocks noChangeAspect="1"/>
            </p:cNvPicPr>
            <p:nvPr/>
          </p:nvPicPr>
          <p:blipFill rotWithShape="1">
            <a:blip r:embed="rId4"/>
            <a:srcRect l="1691" t="1484" r="20610" b="2975"/>
            <a:stretch/>
          </p:blipFill>
          <p:spPr>
            <a:xfrm>
              <a:off x="3168547" y="3654186"/>
              <a:ext cx="3810420" cy="2203860"/>
            </a:xfrm>
            <a:prstGeom prst="rect">
              <a:avLst/>
            </a:prstGeom>
          </p:spPr>
        </p:pic>
        <p:sp>
          <p:nvSpPr>
            <p:cNvPr id="30" name="Oval 29">
              <a:extLst>
                <a:ext uri="{FF2B5EF4-FFF2-40B4-BE49-F238E27FC236}">
                  <a16:creationId xmlns:a16="http://schemas.microsoft.com/office/drawing/2014/main" id="{60528B35-CF6C-4039-B38F-ABDB4B4A3774}"/>
                </a:ext>
              </a:extLst>
            </p:cNvPr>
            <p:cNvSpPr/>
            <p:nvPr/>
          </p:nvSpPr>
          <p:spPr>
            <a:xfrm>
              <a:off x="5067300" y="4446215"/>
              <a:ext cx="1095375" cy="14668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A6D1053-2848-46FA-966A-346E798F4BD6}"/>
                </a:ext>
              </a:extLst>
            </p:cNvPr>
            <p:cNvPicPr>
              <a:picLocks noChangeAspect="1"/>
            </p:cNvPicPr>
            <p:nvPr/>
          </p:nvPicPr>
          <p:blipFill>
            <a:blip r:embed="rId5"/>
            <a:stretch>
              <a:fillRect/>
            </a:stretch>
          </p:blipFill>
          <p:spPr>
            <a:xfrm>
              <a:off x="3533775" y="3942752"/>
              <a:ext cx="3343275" cy="433656"/>
            </a:xfrm>
            <a:prstGeom prst="rect">
              <a:avLst/>
            </a:prstGeom>
          </p:spPr>
        </p:pic>
      </p:grpSp>
      <p:sp>
        <p:nvSpPr>
          <p:cNvPr id="31" name="Rectangle 30">
            <a:extLst>
              <a:ext uri="{FF2B5EF4-FFF2-40B4-BE49-F238E27FC236}">
                <a16:creationId xmlns:a16="http://schemas.microsoft.com/office/drawing/2014/main" id="{A31322E5-91A0-4BE3-B946-738F871ED3D7}"/>
              </a:ext>
            </a:extLst>
          </p:cNvPr>
          <p:cNvSpPr/>
          <p:nvPr/>
        </p:nvSpPr>
        <p:spPr>
          <a:xfrm>
            <a:off x="5310351" y="4209217"/>
            <a:ext cx="2308126" cy="382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rPr>
              <a:t>BOT Session Tracking</a:t>
            </a:r>
          </a:p>
        </p:txBody>
      </p:sp>
      <p:sp>
        <p:nvSpPr>
          <p:cNvPr id="32" name="Rectangle 31">
            <a:extLst>
              <a:ext uri="{FF2B5EF4-FFF2-40B4-BE49-F238E27FC236}">
                <a16:creationId xmlns:a16="http://schemas.microsoft.com/office/drawing/2014/main" id="{8C501263-9DBD-45F9-943D-D1CEAD1409D0}"/>
              </a:ext>
            </a:extLst>
          </p:cNvPr>
          <p:cNvSpPr/>
          <p:nvPr/>
        </p:nvSpPr>
        <p:spPr>
          <a:xfrm>
            <a:off x="879523" y="4283604"/>
            <a:ext cx="2308126" cy="191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rPr>
              <a:t>Login Failure Trends</a:t>
            </a:r>
          </a:p>
        </p:txBody>
      </p:sp>
      <p:pic>
        <p:nvPicPr>
          <p:cNvPr id="33" name="Picture 2" descr="Image result for home icon">
            <a:hlinkClick r:id="rId6" action="ppaction://hlinksldjump"/>
            <a:extLst>
              <a:ext uri="{FF2B5EF4-FFF2-40B4-BE49-F238E27FC236}">
                <a16:creationId xmlns:a16="http://schemas.microsoft.com/office/drawing/2014/main" id="{C0317B98-8308-4DFB-836A-E6DF7B0B86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36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71F61A-9971-4BD9-8B98-CEAAAB8FD88E}"/>
              </a:ext>
            </a:extLst>
          </p:cNvPr>
          <p:cNvSpPr/>
          <p:nvPr/>
        </p:nvSpPr>
        <p:spPr>
          <a:xfrm>
            <a:off x="1" y="704925"/>
            <a:ext cx="12192003" cy="17210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3" name="Rectangle 52">
            <a:extLst>
              <a:ext uri="{FF2B5EF4-FFF2-40B4-BE49-F238E27FC236}">
                <a16:creationId xmlns:a16="http://schemas.microsoft.com/office/drawing/2014/main" id="{1A6227C5-BA70-4C0B-87B3-C536D487360F}"/>
              </a:ext>
            </a:extLst>
          </p:cNvPr>
          <p:cNvSpPr/>
          <p:nvPr/>
        </p:nvSpPr>
        <p:spPr>
          <a:xfrm>
            <a:off x="8143882" y="822453"/>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2" name="Rectangle 51">
            <a:extLst>
              <a:ext uri="{FF2B5EF4-FFF2-40B4-BE49-F238E27FC236}">
                <a16:creationId xmlns:a16="http://schemas.microsoft.com/office/drawing/2014/main" id="{9138D7E2-D82C-4354-8421-D23356B7618E}"/>
              </a:ext>
            </a:extLst>
          </p:cNvPr>
          <p:cNvSpPr/>
          <p:nvPr/>
        </p:nvSpPr>
        <p:spPr>
          <a:xfrm>
            <a:off x="4226923" y="823316"/>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59" name="Rectangle 58">
            <a:extLst>
              <a:ext uri="{FF2B5EF4-FFF2-40B4-BE49-F238E27FC236}">
                <a16:creationId xmlns:a16="http://schemas.microsoft.com/office/drawing/2014/main" id="{E160719F-4466-4D25-930C-21108A165248}"/>
              </a:ext>
            </a:extLst>
          </p:cNvPr>
          <p:cNvSpPr/>
          <p:nvPr/>
        </p:nvSpPr>
        <p:spPr>
          <a:xfrm>
            <a:off x="1" y="704925"/>
            <a:ext cx="12192004" cy="19811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17" name="Title 1">
            <a:extLst>
              <a:ext uri="{FF2B5EF4-FFF2-40B4-BE49-F238E27FC236}">
                <a16:creationId xmlns:a16="http://schemas.microsoft.com/office/drawing/2014/main" id="{6E28E541-7860-4760-A4B1-10E772971FB3}"/>
              </a:ext>
            </a:extLst>
          </p:cNvPr>
          <p:cNvSpPr>
            <a:spLocks noGrp="1"/>
          </p:cNvSpPr>
          <p:nvPr>
            <p:ph type="title"/>
          </p:nvPr>
        </p:nvSpPr>
        <p:spPr>
          <a:xfrm>
            <a:off x="625848" y="79618"/>
            <a:ext cx="10940304" cy="408349"/>
          </a:xfrm>
        </p:spPr>
        <p:txBody>
          <a:bodyPr>
            <a:normAutofit fontScale="90000"/>
          </a:bodyPr>
          <a:lstStyle/>
          <a:p>
            <a:r>
              <a:rPr lang="en-US" dirty="0"/>
              <a:t>Stolen Financial Detection and Analysis</a:t>
            </a:r>
          </a:p>
        </p:txBody>
      </p:sp>
      <p:sp>
        <p:nvSpPr>
          <p:cNvPr id="26" name="Rectangle 25">
            <a:extLst>
              <a:ext uri="{FF2B5EF4-FFF2-40B4-BE49-F238E27FC236}">
                <a16:creationId xmlns:a16="http://schemas.microsoft.com/office/drawing/2014/main" id="{BFC1B3B3-329E-4B32-A016-C9474E8A1D8C}"/>
              </a:ext>
            </a:extLst>
          </p:cNvPr>
          <p:cNvSpPr/>
          <p:nvPr/>
        </p:nvSpPr>
        <p:spPr>
          <a:xfrm>
            <a:off x="8143882" y="822452"/>
            <a:ext cx="3734579" cy="174992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27" name="Rectangle 26">
            <a:extLst>
              <a:ext uri="{FF2B5EF4-FFF2-40B4-BE49-F238E27FC236}">
                <a16:creationId xmlns:a16="http://schemas.microsoft.com/office/drawing/2014/main" id="{F5302EE2-2853-4E8A-B2C2-9A72B51302F3}"/>
              </a:ext>
            </a:extLst>
          </p:cNvPr>
          <p:cNvSpPr/>
          <p:nvPr/>
        </p:nvSpPr>
        <p:spPr>
          <a:xfrm>
            <a:off x="4226923" y="823314"/>
            <a:ext cx="3734579" cy="172074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28" name="Rectangle 27">
            <a:extLst>
              <a:ext uri="{FF2B5EF4-FFF2-40B4-BE49-F238E27FC236}">
                <a16:creationId xmlns:a16="http://schemas.microsoft.com/office/drawing/2014/main" id="{007C84DF-B5C3-42BF-81BF-908D9BA7B923}"/>
              </a:ext>
            </a:extLst>
          </p:cNvPr>
          <p:cNvSpPr/>
          <p:nvPr/>
        </p:nvSpPr>
        <p:spPr>
          <a:xfrm>
            <a:off x="170076" y="823315"/>
            <a:ext cx="3734579" cy="172074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sp>
        <p:nvSpPr>
          <p:cNvPr id="29" name="Rectangle 28">
            <a:extLst>
              <a:ext uri="{FF2B5EF4-FFF2-40B4-BE49-F238E27FC236}">
                <a16:creationId xmlns:a16="http://schemas.microsoft.com/office/drawing/2014/main" id="{311B1764-DF34-4DC9-8F44-4397645DA241}"/>
              </a:ext>
            </a:extLst>
          </p:cNvPr>
          <p:cNvSpPr/>
          <p:nvPr/>
        </p:nvSpPr>
        <p:spPr>
          <a:xfrm>
            <a:off x="259473" y="823029"/>
            <a:ext cx="2534636" cy="307777"/>
          </a:xfrm>
          <a:prstGeom prst="rect">
            <a:avLst/>
          </a:prstGeom>
        </p:spPr>
        <p:txBody>
          <a:bodyPr wrap="square">
            <a:spAutoFit/>
          </a:bodyPr>
          <a:lstStyle/>
          <a:p>
            <a:pPr lvl="0">
              <a:defRPr/>
            </a:pPr>
            <a:r>
              <a:rPr lang="en-US" sz="1400" b="1" dirty="0">
                <a:solidFill>
                  <a:srgbClr val="44546A"/>
                </a:solidFill>
                <a:latin typeface="+mj-lt"/>
                <a:cs typeface="Arial" panose="020B0604020202020204" pitchFamily="34" charset="0"/>
              </a:rPr>
              <a:t>Business Objective</a:t>
            </a:r>
          </a:p>
        </p:txBody>
      </p:sp>
      <p:sp>
        <p:nvSpPr>
          <p:cNvPr id="30" name="Rectangle 29">
            <a:extLst>
              <a:ext uri="{FF2B5EF4-FFF2-40B4-BE49-F238E27FC236}">
                <a16:creationId xmlns:a16="http://schemas.microsoft.com/office/drawing/2014/main" id="{20A2118C-8DCE-4300-874B-924B6C12CF63}"/>
              </a:ext>
            </a:extLst>
          </p:cNvPr>
          <p:cNvSpPr/>
          <p:nvPr/>
        </p:nvSpPr>
        <p:spPr>
          <a:xfrm>
            <a:off x="4292935" y="823029"/>
            <a:ext cx="21318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LatentView’s Solution</a:t>
            </a:r>
          </a:p>
        </p:txBody>
      </p:sp>
      <p:sp>
        <p:nvSpPr>
          <p:cNvPr id="31" name="Rectangle 30">
            <a:extLst>
              <a:ext uri="{FF2B5EF4-FFF2-40B4-BE49-F238E27FC236}">
                <a16:creationId xmlns:a16="http://schemas.microsoft.com/office/drawing/2014/main" id="{E88BFB82-B730-463B-A889-4EF6CEF3A9DB}"/>
              </a:ext>
            </a:extLst>
          </p:cNvPr>
          <p:cNvSpPr/>
          <p:nvPr/>
        </p:nvSpPr>
        <p:spPr>
          <a:xfrm>
            <a:off x="8233279" y="82302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mj-lt"/>
                <a:ea typeface="+mn-ea"/>
                <a:cs typeface="Arial" panose="020B0604020202020204" pitchFamily="34" charset="0"/>
              </a:rPr>
              <a:t>The “After” State</a:t>
            </a:r>
          </a:p>
        </p:txBody>
      </p:sp>
      <p:sp>
        <p:nvSpPr>
          <p:cNvPr id="32" name="Rectangle 31">
            <a:extLst>
              <a:ext uri="{FF2B5EF4-FFF2-40B4-BE49-F238E27FC236}">
                <a16:creationId xmlns:a16="http://schemas.microsoft.com/office/drawing/2014/main" id="{CC4C3110-A005-4C33-A899-6D8051856202}"/>
              </a:ext>
            </a:extLst>
          </p:cNvPr>
          <p:cNvSpPr/>
          <p:nvPr/>
        </p:nvSpPr>
        <p:spPr>
          <a:xfrm>
            <a:off x="259473" y="1065418"/>
            <a:ext cx="3499537" cy="1277273"/>
          </a:xfrm>
          <a:prstGeom prst="rect">
            <a:avLst/>
          </a:prstGeom>
        </p:spPr>
        <p:txBody>
          <a:bodyPr wrap="square">
            <a:spAutoFit/>
          </a:bodyPr>
          <a:lstStyle/>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Many of the ecommerce marketplace transactions are performed using Stolen Financials</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These transactions eventually convert to loss as the card holder files for chargeback</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black"/>
                </a:solidFill>
                <a:latin typeface="+mj-lt"/>
                <a:ea typeface="Verdana" panose="020B0604030504040204" pitchFamily="34" charset="0"/>
                <a:cs typeface="Arial" panose="020B0604020202020204" pitchFamily="34" charset="0"/>
              </a:rPr>
              <a:t>Detection of these transactions is tough as the fraudster creates a legitimate account and fraud is not identifies until the chargeback is filed</a:t>
            </a:r>
          </a:p>
        </p:txBody>
      </p:sp>
      <p:sp>
        <p:nvSpPr>
          <p:cNvPr id="34" name="Rectangle 33">
            <a:extLst>
              <a:ext uri="{FF2B5EF4-FFF2-40B4-BE49-F238E27FC236}">
                <a16:creationId xmlns:a16="http://schemas.microsoft.com/office/drawing/2014/main" id="{54F9EFD4-F6C9-420D-8AEF-6FFF693D086E}"/>
              </a:ext>
            </a:extLst>
          </p:cNvPr>
          <p:cNvSpPr/>
          <p:nvPr/>
        </p:nvSpPr>
        <p:spPr>
          <a:xfrm>
            <a:off x="4286909" y="1182229"/>
            <a:ext cx="3620364" cy="1094467"/>
          </a:xfrm>
          <a:prstGeom prst="rect">
            <a:avLst/>
          </a:prstGeom>
        </p:spPr>
        <p:txBody>
          <a:bodyPr wrap="square">
            <a:spAutoFit/>
          </a:bodyPr>
          <a:lstStyle/>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Analyzed historical Stolen Financial (SF) data to identify indicators of fraudulent activity</a:t>
            </a:r>
          </a:p>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Developed set of rules to detect future SF cases</a:t>
            </a:r>
          </a:p>
          <a:p>
            <a:pPr marL="171450" lvl="0" indent="-171450">
              <a:lnSpc>
                <a:spcPct val="120000"/>
              </a:lnSpc>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rPr>
              <a:t>Deep dive</a:t>
            </a:r>
            <a:r>
              <a:rPr lang="en-US" sz="1100" dirty="0">
                <a:solidFill>
                  <a:prstClr val="black"/>
                </a:solidFill>
                <a:latin typeface="+mj-lt"/>
                <a:ea typeface="Verdana" panose="020B0604030504040204" pitchFamily="34" charset="0"/>
                <a:cs typeface="Arial" panose="020B0604020202020204" pitchFamily="34" charset="0"/>
              </a:rPr>
              <a:t> into specific cases to identify varieties of SF cases</a:t>
            </a:r>
            <a:endPar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62E9A2C5-0A9D-410A-8F5D-6027BEEDFE8C}"/>
              </a:ext>
            </a:extLst>
          </p:cNvPr>
          <p:cNvSpPr/>
          <p:nvPr/>
        </p:nvSpPr>
        <p:spPr>
          <a:xfrm>
            <a:off x="8233279" y="1071645"/>
            <a:ext cx="3620364" cy="1500732"/>
          </a:xfrm>
          <a:prstGeom prst="rect">
            <a:avLst/>
          </a:prstGeom>
        </p:spPr>
        <p:txBody>
          <a:bodyPr wrap="square">
            <a:spAutoFit/>
          </a:bodyPr>
          <a:lstStyle/>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Identified specific types of SF cases helping the client improve their fraud models to detect new tags faster</a:t>
            </a:r>
          </a:p>
          <a:p>
            <a:pPr marL="171450" lvl="0" indent="-171450">
              <a:lnSpc>
                <a:spcPct val="120000"/>
              </a:lnSpc>
              <a:buFont typeface="Arial" panose="020B0604020202020204" pitchFamily="34" charset="0"/>
              <a:buChar char="•"/>
              <a:defRPr/>
            </a:pPr>
            <a:r>
              <a:rPr lang="en-US" sz="1100" dirty="0">
                <a:solidFill>
                  <a:prstClr val="black"/>
                </a:solidFill>
                <a:latin typeface="+mj-lt"/>
                <a:ea typeface="Verdana" panose="020B0604030504040204" pitchFamily="34" charset="0"/>
                <a:cs typeface="Arial" panose="020B0604020202020204" pitchFamily="34" charset="0"/>
              </a:rPr>
              <a:t>Developed a framework that identified SF fraud based on historical failed transaction and product purchase pattern to detect reuse of Stolen cards quicker than earlier</a:t>
            </a:r>
          </a:p>
          <a:p>
            <a:pPr marL="171450" lvl="0" indent="-171450">
              <a:lnSpc>
                <a:spcPct val="120000"/>
              </a:lnSpc>
              <a:buFont typeface="Arial" panose="020B0604020202020204" pitchFamily="34" charset="0"/>
              <a:buChar char="•"/>
              <a:defRPr/>
            </a:pPr>
            <a:endParaRPr lang="en-US" sz="1100" dirty="0">
              <a:solidFill>
                <a:prstClr val="black"/>
              </a:solidFill>
              <a:latin typeface="+mj-lt"/>
              <a:ea typeface="Verdana" panose="020B0604030504040204" pitchFamily="34" charset="0"/>
              <a:cs typeface="Arial" panose="020B0604020202020204" pitchFamily="34" charset="0"/>
            </a:endParaRPr>
          </a:p>
          <a:p>
            <a:pPr marL="171450" lvl="0" indent="-171450">
              <a:lnSpc>
                <a:spcPct val="120000"/>
              </a:lnSpc>
              <a:buFont typeface="Arial" panose="020B0604020202020204" pitchFamily="34" charset="0"/>
              <a:buChar char="•"/>
              <a:defRPr/>
            </a:pPr>
            <a:endParaRPr kumimoji="0" lang="en-US" sz="1100" b="0" i="0" u="none" strike="noStrike" kern="1200" cap="none" spc="0" normalizeH="0" baseline="0" noProof="0" dirty="0">
              <a:ln>
                <a:noFill/>
              </a:ln>
              <a:solidFill>
                <a:prstClr val="black"/>
              </a:solidFill>
              <a:effectLst/>
              <a:uLnTx/>
              <a:uFillTx/>
              <a:latin typeface="+mj-lt"/>
              <a:ea typeface="Verdana" panose="020B0604030504040204" pitchFamily="34" charset="0"/>
              <a:cs typeface="Arial" panose="020B0604020202020204" pitchFamily="34" charset="0"/>
            </a:endParaRPr>
          </a:p>
        </p:txBody>
      </p:sp>
      <p:graphicFrame>
        <p:nvGraphicFramePr>
          <p:cNvPr id="20" name="Table 19">
            <a:extLst>
              <a:ext uri="{FF2B5EF4-FFF2-40B4-BE49-F238E27FC236}">
                <a16:creationId xmlns:a16="http://schemas.microsoft.com/office/drawing/2014/main" id="{B9C3E58E-C891-4346-A70A-B235F42AD2FC}"/>
              </a:ext>
            </a:extLst>
          </p:cNvPr>
          <p:cNvGraphicFramePr>
            <a:graphicFrameLocks noGrp="1"/>
          </p:cNvGraphicFramePr>
          <p:nvPr/>
        </p:nvGraphicFramePr>
        <p:xfrm>
          <a:off x="987148" y="3429000"/>
          <a:ext cx="5219432" cy="2363583"/>
        </p:xfrm>
        <a:graphic>
          <a:graphicData uri="http://schemas.openxmlformats.org/drawingml/2006/table">
            <a:tbl>
              <a:tblPr firstRow="1">
                <a:tableStyleId>{F5AB1C69-6EDB-4FF4-983F-18BD219EF322}</a:tableStyleId>
              </a:tblPr>
              <a:tblGrid>
                <a:gridCol w="1239543">
                  <a:extLst>
                    <a:ext uri="{9D8B030D-6E8A-4147-A177-3AD203B41FA5}">
                      <a16:colId xmlns:a16="http://schemas.microsoft.com/office/drawing/2014/main" val="1656558936"/>
                    </a:ext>
                  </a:extLst>
                </a:gridCol>
                <a:gridCol w="3979889">
                  <a:extLst>
                    <a:ext uri="{9D8B030D-6E8A-4147-A177-3AD203B41FA5}">
                      <a16:colId xmlns:a16="http://schemas.microsoft.com/office/drawing/2014/main" val="3534365578"/>
                    </a:ext>
                  </a:extLst>
                </a:gridCol>
              </a:tblGrid>
              <a:tr h="475979">
                <a:tc>
                  <a:txBody>
                    <a:bodyPr/>
                    <a:lstStyle/>
                    <a:p>
                      <a:pPr algn="ctr" fontAlgn="ctr"/>
                      <a:r>
                        <a:rPr lang="en-US" sz="1600" b="1" i="0" u="none" strike="noStrike" dirty="0">
                          <a:solidFill>
                            <a:schemeClr val="bg1"/>
                          </a:solidFill>
                          <a:effectLst/>
                          <a:latin typeface="Calibri" panose="020F0502020204030204" pitchFamily="34" charset="0"/>
                        </a:rPr>
                        <a:t>Metric</a:t>
                      </a:r>
                    </a:p>
                  </a:txBody>
                  <a:tcPr marL="0" marR="0" marT="0" marB="0" anchor="ctr"/>
                </a:tc>
                <a:tc>
                  <a:txBody>
                    <a:bodyPr/>
                    <a:lstStyle/>
                    <a:p>
                      <a:pPr algn="ctr" fontAlgn="ctr"/>
                      <a:r>
                        <a:rPr lang="en-US" sz="1600" b="1" i="0" u="none" strike="noStrike" dirty="0">
                          <a:solidFill>
                            <a:schemeClr val="bg1"/>
                          </a:solidFill>
                          <a:effectLst/>
                          <a:latin typeface="Calibri" panose="020F0502020204030204" pitchFamily="34" charset="0"/>
                        </a:rPr>
                        <a:t>Rules</a:t>
                      </a:r>
                    </a:p>
                  </a:txBody>
                  <a:tcPr marL="0" marR="0" marT="0" marB="0" anchor="ctr"/>
                </a:tc>
                <a:extLst>
                  <a:ext uri="{0D108BD9-81ED-4DB2-BD59-A6C34878D82A}">
                    <a16:rowId xmlns:a16="http://schemas.microsoft.com/office/drawing/2014/main" val="1316718046"/>
                  </a:ext>
                </a:extLst>
              </a:tr>
              <a:tr h="459667">
                <a:tc>
                  <a:txBody>
                    <a:bodyPr/>
                    <a:lstStyle/>
                    <a:p>
                      <a:pPr algn="ctr" fontAlgn="ctr"/>
                      <a:r>
                        <a:rPr lang="en-US" sz="1100" u="none" strike="noStrike" dirty="0">
                          <a:effectLst/>
                        </a:rPr>
                        <a:t>Email Velocity</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b="0" i="0" u="none" strike="noStrike" dirty="0">
                          <a:solidFill>
                            <a:srgbClr val="000000"/>
                          </a:solidFill>
                          <a:effectLst/>
                          <a:latin typeface="Calibri" panose="020F0502020204030204" pitchFamily="34" charset="0"/>
                        </a:rPr>
                        <a:t>Restricting guest accounts based on </a:t>
                      </a:r>
                      <a:r>
                        <a:rPr lang="en-US" sz="1100" u="none" strike="noStrike" dirty="0">
                          <a:effectLst/>
                        </a:rPr>
                        <a:t>historical email velocity </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06755391"/>
                  </a:ext>
                </a:extLst>
              </a:tr>
              <a:tr h="475979">
                <a:tc>
                  <a:txBody>
                    <a:bodyPr/>
                    <a:lstStyle/>
                    <a:p>
                      <a:pPr algn="ctr" fontAlgn="ctr"/>
                      <a:r>
                        <a:rPr lang="en-US" sz="1100" u="none" strike="noStrike" dirty="0">
                          <a:effectLst/>
                        </a:rPr>
                        <a:t>Machine ID</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Restricting guest accounts with more than 5 declined attempts with same machine ID in past 1h</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81208927"/>
                  </a:ext>
                </a:extLst>
              </a:tr>
              <a:tr h="475979">
                <a:tc>
                  <a:txBody>
                    <a:bodyPr/>
                    <a:lstStyle/>
                    <a:p>
                      <a:pPr algn="ctr" fontAlgn="ctr"/>
                      <a:r>
                        <a:rPr lang="en-US" sz="1100" b="0" i="0" u="none" strike="noStrike" dirty="0">
                          <a:solidFill>
                            <a:srgbClr val="000000"/>
                          </a:solidFill>
                          <a:effectLst/>
                          <a:latin typeface="Calibri" panose="020F0502020204030204" pitchFamily="34" charset="0"/>
                        </a:rPr>
                        <a:t>Cookie ID</a:t>
                      </a:r>
                    </a:p>
                  </a:txBody>
                  <a:tcPr marL="0" marR="0" marT="0" marB="0" anchor="ctr"/>
                </a:tc>
                <a:tc>
                  <a:txBody>
                    <a:bodyPr/>
                    <a:lstStyle/>
                    <a:p>
                      <a:pPr algn="ctr" fontAlgn="ctr"/>
                      <a:r>
                        <a:rPr lang="en-US" sz="1100" u="none" strike="noStrike" dirty="0">
                          <a:effectLst/>
                        </a:rPr>
                        <a:t>Restricting accounts with more than 500 attempts with same machine ID</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78678394"/>
                  </a:ext>
                </a:extLst>
              </a:tr>
              <a:tr h="475979">
                <a:tc>
                  <a:txBody>
                    <a:bodyPr/>
                    <a:lstStyle/>
                    <a:p>
                      <a:pPr algn="ctr" fontAlgn="ctr"/>
                      <a:r>
                        <a:rPr lang="en-US" sz="1100" u="none" strike="noStrike" dirty="0">
                          <a:effectLst/>
                        </a:rPr>
                        <a:t>Cards/Coupons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Restricting accounts that have bad history based on Cards or Coupons used</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29316392"/>
                  </a:ext>
                </a:extLst>
              </a:tr>
            </a:tbl>
          </a:graphicData>
        </a:graphic>
      </p:graphicFrame>
      <p:graphicFrame>
        <p:nvGraphicFramePr>
          <p:cNvPr id="4" name="Diagram 3">
            <a:extLst>
              <a:ext uri="{FF2B5EF4-FFF2-40B4-BE49-F238E27FC236}">
                <a16:creationId xmlns:a16="http://schemas.microsoft.com/office/drawing/2014/main" id="{A41E1CB4-BB74-4926-B7A4-17EBA77FE989}"/>
              </a:ext>
            </a:extLst>
          </p:cNvPr>
          <p:cNvGraphicFramePr/>
          <p:nvPr/>
        </p:nvGraphicFramePr>
        <p:xfrm>
          <a:off x="6927850" y="2931290"/>
          <a:ext cx="4549775" cy="3542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Right 4">
            <a:extLst>
              <a:ext uri="{FF2B5EF4-FFF2-40B4-BE49-F238E27FC236}">
                <a16:creationId xmlns:a16="http://schemas.microsoft.com/office/drawing/2014/main" id="{505CFB2A-9C42-4F0E-836F-0448C49B7C13}"/>
              </a:ext>
            </a:extLst>
          </p:cNvPr>
          <p:cNvSpPr/>
          <p:nvPr/>
        </p:nvSpPr>
        <p:spPr>
          <a:xfrm rot="10800000">
            <a:off x="6571706" y="4340765"/>
            <a:ext cx="1057275" cy="7239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descr="Image result for home icon">
            <a:hlinkClick r:id="rId7" action="ppaction://hlinksldjump"/>
            <a:extLst>
              <a:ext uri="{FF2B5EF4-FFF2-40B4-BE49-F238E27FC236}">
                <a16:creationId xmlns:a16="http://schemas.microsoft.com/office/drawing/2014/main" id="{BEDE3947-48F8-433F-B30C-C3A4B3820C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62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71F61A-9971-4BD9-8B98-CEAAAB8FD88E}"/>
              </a:ext>
            </a:extLst>
          </p:cNvPr>
          <p:cNvSpPr/>
          <p:nvPr/>
        </p:nvSpPr>
        <p:spPr>
          <a:xfrm>
            <a:off x="1" y="704925"/>
            <a:ext cx="12192003" cy="17210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53" name="Rectangle 52">
            <a:extLst>
              <a:ext uri="{FF2B5EF4-FFF2-40B4-BE49-F238E27FC236}">
                <a16:creationId xmlns:a16="http://schemas.microsoft.com/office/drawing/2014/main" id="{1A6227C5-BA70-4C0B-87B3-C536D487360F}"/>
              </a:ext>
            </a:extLst>
          </p:cNvPr>
          <p:cNvSpPr/>
          <p:nvPr/>
        </p:nvSpPr>
        <p:spPr>
          <a:xfrm>
            <a:off x="8143882" y="822453"/>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52" name="Rectangle 51">
            <a:extLst>
              <a:ext uri="{FF2B5EF4-FFF2-40B4-BE49-F238E27FC236}">
                <a16:creationId xmlns:a16="http://schemas.microsoft.com/office/drawing/2014/main" id="{9138D7E2-D82C-4354-8421-D23356B7618E}"/>
              </a:ext>
            </a:extLst>
          </p:cNvPr>
          <p:cNvSpPr/>
          <p:nvPr/>
        </p:nvSpPr>
        <p:spPr>
          <a:xfrm>
            <a:off x="4226923" y="823316"/>
            <a:ext cx="3734579"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59" name="Rectangle 58">
            <a:extLst>
              <a:ext uri="{FF2B5EF4-FFF2-40B4-BE49-F238E27FC236}">
                <a16:creationId xmlns:a16="http://schemas.microsoft.com/office/drawing/2014/main" id="{E160719F-4466-4D25-930C-21108A165248}"/>
              </a:ext>
            </a:extLst>
          </p:cNvPr>
          <p:cNvSpPr/>
          <p:nvPr/>
        </p:nvSpPr>
        <p:spPr>
          <a:xfrm>
            <a:off x="1" y="704925"/>
            <a:ext cx="12192004" cy="1910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17" name="Title 1">
            <a:extLst>
              <a:ext uri="{FF2B5EF4-FFF2-40B4-BE49-F238E27FC236}">
                <a16:creationId xmlns:a16="http://schemas.microsoft.com/office/drawing/2014/main" id="{6E28E541-7860-4760-A4B1-10E772971FB3}"/>
              </a:ext>
            </a:extLst>
          </p:cNvPr>
          <p:cNvSpPr>
            <a:spLocks noGrp="1"/>
          </p:cNvSpPr>
          <p:nvPr>
            <p:ph type="title"/>
          </p:nvPr>
        </p:nvSpPr>
        <p:spPr>
          <a:xfrm>
            <a:off x="625848" y="79618"/>
            <a:ext cx="10940304" cy="408349"/>
          </a:xfrm>
        </p:spPr>
        <p:txBody>
          <a:bodyPr>
            <a:normAutofit fontScale="90000"/>
          </a:bodyPr>
          <a:lstStyle/>
          <a:p>
            <a:r>
              <a:rPr lang="en-US" dirty="0"/>
              <a:t>Identify False Positive Rates of Existing Fraud Rule Engines</a:t>
            </a:r>
          </a:p>
        </p:txBody>
      </p:sp>
      <p:sp>
        <p:nvSpPr>
          <p:cNvPr id="26" name="Rectangle 25">
            <a:extLst>
              <a:ext uri="{FF2B5EF4-FFF2-40B4-BE49-F238E27FC236}">
                <a16:creationId xmlns:a16="http://schemas.microsoft.com/office/drawing/2014/main" id="{BFC1B3B3-329E-4B32-A016-C9474E8A1D8C}"/>
              </a:ext>
            </a:extLst>
          </p:cNvPr>
          <p:cNvSpPr/>
          <p:nvPr/>
        </p:nvSpPr>
        <p:spPr>
          <a:xfrm>
            <a:off x="8143882" y="822452"/>
            <a:ext cx="3734579" cy="160350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27" name="Rectangle 26">
            <a:extLst>
              <a:ext uri="{FF2B5EF4-FFF2-40B4-BE49-F238E27FC236}">
                <a16:creationId xmlns:a16="http://schemas.microsoft.com/office/drawing/2014/main" id="{F5302EE2-2853-4E8A-B2C2-9A72B51302F3}"/>
              </a:ext>
            </a:extLst>
          </p:cNvPr>
          <p:cNvSpPr/>
          <p:nvPr/>
        </p:nvSpPr>
        <p:spPr>
          <a:xfrm>
            <a:off x="4226923" y="823315"/>
            <a:ext cx="3734579" cy="161582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28" name="Rectangle 27">
            <a:extLst>
              <a:ext uri="{FF2B5EF4-FFF2-40B4-BE49-F238E27FC236}">
                <a16:creationId xmlns:a16="http://schemas.microsoft.com/office/drawing/2014/main" id="{007C84DF-B5C3-42BF-81BF-908D9BA7B923}"/>
              </a:ext>
            </a:extLst>
          </p:cNvPr>
          <p:cNvSpPr/>
          <p:nvPr/>
        </p:nvSpPr>
        <p:spPr>
          <a:xfrm>
            <a:off x="170076" y="823316"/>
            <a:ext cx="3734579" cy="161582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endParaRPr>
          </a:p>
        </p:txBody>
      </p:sp>
      <p:sp>
        <p:nvSpPr>
          <p:cNvPr id="29" name="Rectangle 28">
            <a:extLst>
              <a:ext uri="{FF2B5EF4-FFF2-40B4-BE49-F238E27FC236}">
                <a16:creationId xmlns:a16="http://schemas.microsoft.com/office/drawing/2014/main" id="{311B1764-DF34-4DC9-8F44-4397645DA241}"/>
              </a:ext>
            </a:extLst>
          </p:cNvPr>
          <p:cNvSpPr/>
          <p:nvPr/>
        </p:nvSpPr>
        <p:spPr>
          <a:xfrm>
            <a:off x="259473" y="82302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Light" panose="020F0302020204030204"/>
                <a:ea typeface="+mn-ea"/>
                <a:cs typeface="Arial" panose="020B0604020202020204" pitchFamily="34" charset="0"/>
              </a:rPr>
              <a:t>The “Before” State</a:t>
            </a:r>
          </a:p>
        </p:txBody>
      </p:sp>
      <p:sp>
        <p:nvSpPr>
          <p:cNvPr id="30" name="Rectangle 29">
            <a:extLst>
              <a:ext uri="{FF2B5EF4-FFF2-40B4-BE49-F238E27FC236}">
                <a16:creationId xmlns:a16="http://schemas.microsoft.com/office/drawing/2014/main" id="{20A2118C-8DCE-4300-874B-924B6C12CF63}"/>
              </a:ext>
            </a:extLst>
          </p:cNvPr>
          <p:cNvSpPr/>
          <p:nvPr/>
        </p:nvSpPr>
        <p:spPr>
          <a:xfrm>
            <a:off x="4292935" y="823029"/>
            <a:ext cx="21318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Light" panose="020F0302020204030204"/>
                <a:ea typeface="+mn-ea"/>
                <a:cs typeface="Arial" panose="020B0604020202020204" pitchFamily="34" charset="0"/>
              </a:rPr>
              <a:t>LatentView’s Solution</a:t>
            </a:r>
          </a:p>
        </p:txBody>
      </p:sp>
      <p:sp>
        <p:nvSpPr>
          <p:cNvPr id="31" name="Rectangle 30">
            <a:extLst>
              <a:ext uri="{FF2B5EF4-FFF2-40B4-BE49-F238E27FC236}">
                <a16:creationId xmlns:a16="http://schemas.microsoft.com/office/drawing/2014/main" id="{E88BFB82-B730-463B-A889-4EF6CEF3A9DB}"/>
              </a:ext>
            </a:extLst>
          </p:cNvPr>
          <p:cNvSpPr/>
          <p:nvPr/>
        </p:nvSpPr>
        <p:spPr>
          <a:xfrm>
            <a:off x="8233279" y="823029"/>
            <a:ext cx="253463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Light" panose="020F0302020204030204"/>
                <a:ea typeface="+mn-ea"/>
                <a:cs typeface="Arial" panose="020B0604020202020204" pitchFamily="34" charset="0"/>
              </a:rPr>
              <a:t>The “After” State</a:t>
            </a:r>
          </a:p>
        </p:txBody>
      </p:sp>
      <p:sp>
        <p:nvSpPr>
          <p:cNvPr id="32" name="Rectangle 31">
            <a:extLst>
              <a:ext uri="{FF2B5EF4-FFF2-40B4-BE49-F238E27FC236}">
                <a16:creationId xmlns:a16="http://schemas.microsoft.com/office/drawing/2014/main" id="{CC4C3110-A005-4C33-A899-6D8051856202}"/>
              </a:ext>
            </a:extLst>
          </p:cNvPr>
          <p:cNvSpPr/>
          <p:nvPr/>
        </p:nvSpPr>
        <p:spPr>
          <a:xfrm>
            <a:off x="219690" y="1149894"/>
            <a:ext cx="3499537" cy="1107996"/>
          </a:xfrm>
          <a:prstGeom prst="rect">
            <a:avLst/>
          </a:prstGeom>
        </p:spPr>
        <p:txBody>
          <a:bodyPr wrap="square">
            <a:spAutoFit/>
          </a:bodyPr>
          <a:lstStyle/>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To identify the fraudulent users, along with the regular rule based approach, Fraud Rule Engines are placed as a secondary check</a:t>
            </a:r>
            <a:endPar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Arial" panose="020B0604020202020204" pitchFamily="34" charset="0"/>
            </a:endParaRP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However, the rule-engines are prone to action users who are legitimate </a:t>
            </a:r>
          </a:p>
          <a:p>
            <a:pPr marL="171450" marR="0" lvl="0" indent="-171450" algn="just" defTabSz="1210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These often end as bad user experience</a:t>
            </a:r>
          </a:p>
        </p:txBody>
      </p:sp>
      <p:sp>
        <p:nvSpPr>
          <p:cNvPr id="34" name="Rectangle 33">
            <a:extLst>
              <a:ext uri="{FF2B5EF4-FFF2-40B4-BE49-F238E27FC236}">
                <a16:creationId xmlns:a16="http://schemas.microsoft.com/office/drawing/2014/main" id="{54F9EFD4-F6C9-420D-8AEF-6FFF693D086E}"/>
              </a:ext>
            </a:extLst>
          </p:cNvPr>
          <p:cNvSpPr/>
          <p:nvPr/>
        </p:nvSpPr>
        <p:spPr>
          <a:xfrm>
            <a:off x="4286909" y="1182229"/>
            <a:ext cx="3620364" cy="886205"/>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Identified scenarios where leakages from Fraud Rule Engines occurred</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Curated list of metrics to monitor the effectiveness of the existing rule engine</a:t>
            </a:r>
          </a:p>
        </p:txBody>
      </p:sp>
      <p:sp>
        <p:nvSpPr>
          <p:cNvPr id="36" name="Rectangle 35">
            <a:extLst>
              <a:ext uri="{FF2B5EF4-FFF2-40B4-BE49-F238E27FC236}">
                <a16:creationId xmlns:a16="http://schemas.microsoft.com/office/drawing/2014/main" id="{1FC67F07-34D7-48FE-BF9F-DE97B37990DA}"/>
              </a:ext>
            </a:extLst>
          </p:cNvPr>
          <p:cNvSpPr/>
          <p:nvPr/>
        </p:nvSpPr>
        <p:spPr>
          <a:xfrm>
            <a:off x="8200989" y="1182229"/>
            <a:ext cx="3620364" cy="891334"/>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Actioned only those users who are fraudulent and thereby improved the false positive rate</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rPr>
              <a:t>70% reduction in mistagging legitimate users </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Arial" panose="020B0604020202020204" pitchFamily="34" charset="0"/>
            </a:endParaRPr>
          </a:p>
        </p:txBody>
      </p:sp>
      <p:graphicFrame>
        <p:nvGraphicFramePr>
          <p:cNvPr id="106" name="Chart 105">
            <a:extLst>
              <a:ext uri="{FF2B5EF4-FFF2-40B4-BE49-F238E27FC236}">
                <a16:creationId xmlns:a16="http://schemas.microsoft.com/office/drawing/2014/main" id="{F2C8F517-1F10-4280-BC5A-4A98D0DB850D}"/>
              </a:ext>
            </a:extLst>
          </p:cNvPr>
          <p:cNvGraphicFramePr>
            <a:graphicFrameLocks/>
          </p:cNvGraphicFramePr>
          <p:nvPr/>
        </p:nvGraphicFramePr>
        <p:xfrm>
          <a:off x="272316" y="3377252"/>
          <a:ext cx="5645884" cy="3048948"/>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BB299BF1-AAAE-4CA4-9B26-DD25B8D842F9}"/>
              </a:ext>
            </a:extLst>
          </p:cNvPr>
          <p:cNvSpPr txBox="1"/>
          <p:nvPr/>
        </p:nvSpPr>
        <p:spPr>
          <a:xfrm>
            <a:off x="272316" y="2890387"/>
            <a:ext cx="5645884"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prstClr val="black"/>
                </a:solidFill>
                <a:effectLst/>
                <a:uLnTx/>
                <a:uFillTx/>
                <a:latin typeface="+mj-lt"/>
                <a:ea typeface="+mn-ea"/>
                <a:cs typeface="+mn-cs"/>
              </a:rPr>
              <a:t>Ideal scenario: Users should be actioned after Claim (fraudulent transactions)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prstClr val="black"/>
                </a:solidFill>
                <a:latin typeface="+mj-lt"/>
              </a:rPr>
              <a:t>Actual scenario: Users getting actioned after claim is less than 10%</a:t>
            </a:r>
            <a:endParaRPr kumimoji="0" lang="en-US" sz="1200" b="0" i="1" u="none" strike="noStrike" kern="1200" cap="none" spc="0" normalizeH="0" baseline="0" noProof="0" dirty="0">
              <a:ln>
                <a:noFill/>
              </a:ln>
              <a:solidFill>
                <a:prstClr val="black"/>
              </a:solidFill>
              <a:effectLst/>
              <a:uLnTx/>
              <a:uFillTx/>
              <a:latin typeface="+mj-lt"/>
              <a:ea typeface="+mn-ea"/>
              <a:cs typeface="+mn-cs"/>
            </a:endParaRPr>
          </a:p>
        </p:txBody>
      </p:sp>
      <p:sp>
        <p:nvSpPr>
          <p:cNvPr id="15" name="TextBox 14">
            <a:extLst>
              <a:ext uri="{FF2B5EF4-FFF2-40B4-BE49-F238E27FC236}">
                <a16:creationId xmlns:a16="http://schemas.microsoft.com/office/drawing/2014/main" id="{27A3510B-C016-4090-A356-CDF75D4CB7D0}"/>
              </a:ext>
            </a:extLst>
          </p:cNvPr>
          <p:cNvSpPr txBox="1"/>
          <p:nvPr/>
        </p:nvSpPr>
        <p:spPr>
          <a:xfrm>
            <a:off x="6717764" y="2845835"/>
            <a:ext cx="510358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prstClr val="black"/>
                </a:solidFill>
                <a:effectLst/>
                <a:uLnTx/>
                <a:uFillTx/>
                <a:latin typeface="+mj-lt"/>
                <a:ea typeface="+mn-ea"/>
                <a:cs typeface="+mn-cs"/>
              </a:rPr>
              <a:t>53% of the users were wrongly actioned even before they perform a fraudulent transaction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prstClr val="black"/>
                </a:solidFill>
                <a:latin typeface="+mj-lt"/>
              </a:rPr>
              <a:t>Only 38% ended up being fraudulent</a:t>
            </a:r>
            <a:endParaRPr kumimoji="0" lang="en-US" sz="1200" b="0" i="1" u="none" strike="noStrike" kern="1200" cap="none" spc="0" normalizeH="0" baseline="0" noProof="0" dirty="0">
              <a:ln>
                <a:noFill/>
              </a:ln>
              <a:solidFill>
                <a:prstClr val="black"/>
              </a:solidFill>
              <a:effectLst/>
              <a:uLnTx/>
              <a:uFillTx/>
              <a:latin typeface="+mj-lt"/>
              <a:ea typeface="+mn-ea"/>
              <a:cs typeface="+mn-cs"/>
            </a:endParaRPr>
          </a:p>
        </p:txBody>
      </p:sp>
      <p:sp>
        <p:nvSpPr>
          <p:cNvPr id="19" name="Rectangle 18">
            <a:extLst>
              <a:ext uri="{FF2B5EF4-FFF2-40B4-BE49-F238E27FC236}">
                <a16:creationId xmlns:a16="http://schemas.microsoft.com/office/drawing/2014/main" id="{918CAC43-5C02-41B3-BEFA-551F4C6C5DF0}"/>
              </a:ext>
            </a:extLst>
          </p:cNvPr>
          <p:cNvSpPr/>
          <p:nvPr/>
        </p:nvSpPr>
        <p:spPr>
          <a:xfrm rot="16200000">
            <a:off x="4733504" y="4551809"/>
            <a:ext cx="3382541" cy="228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WHY DOES THIS HAPPEN?</a:t>
            </a:r>
            <a:endParaRPr lang="en-IN" sz="1200" i="1" dirty="0">
              <a:solidFill>
                <a:schemeClr val="tx1"/>
              </a:solidFill>
            </a:endParaRPr>
          </a:p>
        </p:txBody>
      </p:sp>
      <p:graphicFrame>
        <p:nvGraphicFramePr>
          <p:cNvPr id="22" name="Table 21">
            <a:extLst>
              <a:ext uri="{FF2B5EF4-FFF2-40B4-BE49-F238E27FC236}">
                <a16:creationId xmlns:a16="http://schemas.microsoft.com/office/drawing/2014/main" id="{AFDF2021-229E-4B9B-A9FD-38C717C6C97D}"/>
              </a:ext>
            </a:extLst>
          </p:cNvPr>
          <p:cNvGraphicFramePr>
            <a:graphicFrameLocks noGrp="1"/>
          </p:cNvGraphicFramePr>
          <p:nvPr/>
        </p:nvGraphicFramePr>
        <p:xfrm>
          <a:off x="6931348" y="3722217"/>
          <a:ext cx="4464208" cy="2386642"/>
        </p:xfrm>
        <a:graphic>
          <a:graphicData uri="http://schemas.openxmlformats.org/drawingml/2006/table">
            <a:tbl>
              <a:tblPr firstRow="1"/>
              <a:tblGrid>
                <a:gridCol w="1079454">
                  <a:extLst>
                    <a:ext uri="{9D8B030D-6E8A-4147-A177-3AD203B41FA5}">
                      <a16:colId xmlns:a16="http://schemas.microsoft.com/office/drawing/2014/main" val="3103222410"/>
                    </a:ext>
                  </a:extLst>
                </a:gridCol>
                <a:gridCol w="767113">
                  <a:extLst>
                    <a:ext uri="{9D8B030D-6E8A-4147-A177-3AD203B41FA5}">
                      <a16:colId xmlns:a16="http://schemas.microsoft.com/office/drawing/2014/main" val="167194687"/>
                    </a:ext>
                  </a:extLst>
                </a:gridCol>
                <a:gridCol w="843804">
                  <a:extLst>
                    <a:ext uri="{9D8B030D-6E8A-4147-A177-3AD203B41FA5}">
                      <a16:colId xmlns:a16="http://schemas.microsoft.com/office/drawing/2014/main" val="700887114"/>
                    </a:ext>
                  </a:extLst>
                </a:gridCol>
                <a:gridCol w="843804">
                  <a:extLst>
                    <a:ext uri="{9D8B030D-6E8A-4147-A177-3AD203B41FA5}">
                      <a16:colId xmlns:a16="http://schemas.microsoft.com/office/drawing/2014/main" val="1746042706"/>
                    </a:ext>
                  </a:extLst>
                </a:gridCol>
                <a:gridCol w="930033">
                  <a:extLst>
                    <a:ext uri="{9D8B030D-6E8A-4147-A177-3AD203B41FA5}">
                      <a16:colId xmlns:a16="http://schemas.microsoft.com/office/drawing/2014/main" val="571908614"/>
                    </a:ext>
                  </a:extLst>
                </a:gridCol>
              </a:tblGrid>
              <a:tr h="279114">
                <a:tc>
                  <a:txBody>
                    <a:bodyPr/>
                    <a:lstStyle/>
                    <a:p>
                      <a:pPr algn="ctr" fontAlgn="b"/>
                      <a:r>
                        <a:rPr lang="en-US" sz="12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FFFFFF"/>
                          </a:solidFill>
                          <a:effectLst/>
                          <a:latin typeface="Calibri" panose="020F0502020204030204" pitchFamily="34" charset="0"/>
                        </a:rPr>
                        <a:t># Seller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FFFFFF"/>
                          </a:solidFill>
                          <a:effectLst/>
                          <a:latin typeface="Calibri" panose="020F0502020204030204" pitchFamily="34" charset="0"/>
                        </a:rPr>
                        <a:t>% GMV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FFFFFF"/>
                          </a:solidFill>
                          <a:effectLst/>
                          <a:latin typeface="Calibri" panose="020F0502020204030204" pitchFamily="34" charset="0"/>
                        </a:rPr>
                        <a:t>Claim 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FFFFFF"/>
                          </a:solidFill>
                          <a:effectLst/>
                          <a:latin typeface="Calibri" panose="020F0502020204030204" pitchFamily="34" charset="0"/>
                        </a:rPr>
                        <a:t>SF Loss Rate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475583669"/>
                  </a:ext>
                </a:extLst>
              </a:tr>
              <a:tr h="405957">
                <a:tc>
                  <a:txBody>
                    <a:bodyPr/>
                    <a:lstStyle/>
                    <a:p>
                      <a:pPr algn="ctr" fontAlgn="b"/>
                      <a:r>
                        <a:rPr lang="en-US" sz="1200" b="0" i="0" u="none" strike="noStrike" dirty="0">
                          <a:solidFill>
                            <a:srgbClr val="FFFFFF"/>
                          </a:solidFill>
                          <a:effectLst/>
                          <a:latin typeface="Calibri" panose="020F0502020204030204" pitchFamily="34" charset="0"/>
                        </a:rPr>
                        <a:t>No Claim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000000"/>
                          </a:solidFill>
                          <a:effectLst/>
                          <a:latin typeface="Calibri" panose="020F0502020204030204" pitchFamily="34" charset="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panose="020F0502020204030204" pitchFamily="34" charset="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9020329"/>
                  </a:ext>
                </a:extLst>
              </a:tr>
              <a:tr h="473440">
                <a:tc>
                  <a:txBody>
                    <a:bodyPr/>
                    <a:lstStyle/>
                    <a:p>
                      <a:pPr algn="ctr" fontAlgn="b"/>
                      <a:r>
                        <a:rPr lang="en-US" sz="1200" b="0" i="0" u="none" strike="noStrike" dirty="0">
                          <a:solidFill>
                            <a:srgbClr val="FFFFFF"/>
                          </a:solidFill>
                          <a:effectLst/>
                          <a:latin typeface="Calibri" panose="020F0502020204030204" pitchFamily="34" charset="0"/>
                        </a:rPr>
                        <a:t>All Claims -&gt;SMIR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672514"/>
                  </a:ext>
                </a:extLst>
              </a:tr>
              <a:tr h="473440">
                <a:tc>
                  <a:txBody>
                    <a:bodyPr/>
                    <a:lstStyle/>
                    <a:p>
                      <a:pPr algn="ctr" fontAlgn="b"/>
                      <a:r>
                        <a:rPr lang="en-US" sz="1200" b="0" i="0" u="none" strike="noStrike" dirty="0">
                          <a:solidFill>
                            <a:srgbClr val="FFFFFF"/>
                          </a:solidFill>
                          <a:effectLst/>
                          <a:latin typeface="Calibri" panose="020F0502020204030204" pitchFamily="34" charset="0"/>
                        </a:rPr>
                        <a:t>SF Rate &gt;= 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000000"/>
                          </a:solidFill>
                          <a:effectLst/>
                          <a:latin typeface="Calibri" panose="020F0502020204030204" pitchFamily="34"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847.5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373457"/>
                  </a:ext>
                </a:extLst>
              </a:tr>
              <a:tr h="375521">
                <a:tc>
                  <a:txBody>
                    <a:bodyPr/>
                    <a:lstStyle/>
                    <a:p>
                      <a:pPr algn="ctr" fontAlgn="b"/>
                      <a:r>
                        <a:rPr lang="en-US" sz="1200" b="0" i="0" u="none" strike="noStrike" dirty="0">
                          <a:solidFill>
                            <a:srgbClr val="FFFFFF"/>
                          </a:solidFill>
                          <a:effectLst/>
                          <a:latin typeface="Calibri" panose="020F0502020204030204" pitchFamily="34" charset="0"/>
                        </a:rPr>
                        <a:t>Claim Rate &gt;= 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124.2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561016"/>
                  </a:ext>
                </a:extLst>
              </a:tr>
              <a:tr h="379170">
                <a:tc>
                  <a:txBody>
                    <a:bodyPr/>
                    <a:lstStyle/>
                    <a:p>
                      <a:pPr algn="ctr" fontAlgn="b"/>
                      <a:r>
                        <a:rPr lang="en-US" sz="1200" b="0" i="0" u="none" strike="noStrike" dirty="0">
                          <a:solidFill>
                            <a:srgbClr val="FFFFFF"/>
                          </a:solidFill>
                          <a:effectLst/>
                          <a:latin typeface="Calibri" panose="020F0502020204030204" pitchFamily="34" charset="0"/>
                        </a:rPr>
                        <a:t>Rest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704081"/>
                  </a:ext>
                </a:extLst>
              </a:tr>
            </a:tbl>
          </a:graphicData>
        </a:graphic>
      </p:graphicFrame>
      <p:sp>
        <p:nvSpPr>
          <p:cNvPr id="23" name="Rectangle 22">
            <a:extLst>
              <a:ext uri="{FF2B5EF4-FFF2-40B4-BE49-F238E27FC236}">
                <a16:creationId xmlns:a16="http://schemas.microsoft.com/office/drawing/2014/main" id="{4A78AA3D-CF87-4C17-86EA-3CB0983E9D11}"/>
              </a:ext>
            </a:extLst>
          </p:cNvPr>
          <p:cNvSpPr/>
          <p:nvPr/>
        </p:nvSpPr>
        <p:spPr>
          <a:xfrm>
            <a:off x="8025549" y="5757749"/>
            <a:ext cx="1548581" cy="351110"/>
          </a:xfrm>
          <a:prstGeom prst="rect">
            <a:avLst/>
          </a:prstGeom>
          <a:noFill/>
          <a:ln w="28575">
            <a:solidFill>
              <a:srgbClr val="DC162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D28FC73-2E55-44F4-AC66-96DE4F27C1B9}"/>
              </a:ext>
            </a:extLst>
          </p:cNvPr>
          <p:cNvSpPr/>
          <p:nvPr/>
        </p:nvSpPr>
        <p:spPr>
          <a:xfrm>
            <a:off x="8025549" y="4039888"/>
            <a:ext cx="744796" cy="346429"/>
          </a:xfrm>
          <a:prstGeom prst="rect">
            <a:avLst/>
          </a:prstGeom>
          <a:noFill/>
          <a:ln w="28575">
            <a:solidFill>
              <a:srgbClr val="DC162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7D2E61F-240C-49BE-8E61-3F79FF40F8B7}"/>
              </a:ext>
            </a:extLst>
          </p:cNvPr>
          <p:cNvSpPr/>
          <p:nvPr/>
        </p:nvSpPr>
        <p:spPr>
          <a:xfrm>
            <a:off x="8025549" y="4887563"/>
            <a:ext cx="3370007" cy="870186"/>
          </a:xfrm>
          <a:prstGeom prst="rect">
            <a:avLst/>
          </a:prstGeom>
          <a:noFill/>
          <a:ln w="28575">
            <a:solidFill>
              <a:srgbClr val="00B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2" descr="Image result for home icon">
            <a:hlinkClick r:id="rId3" action="ppaction://hlinksldjump"/>
            <a:extLst>
              <a:ext uri="{FF2B5EF4-FFF2-40B4-BE49-F238E27FC236}">
                <a16:creationId xmlns:a16="http://schemas.microsoft.com/office/drawing/2014/main" id="{BB48FDAD-F612-4210-893B-C767AF6502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958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92726" y="687495"/>
            <a:ext cx="11359230" cy="1815882"/>
          </a:xfrm>
          <a:prstGeom prst="rect">
            <a:avLst/>
          </a:prstGeom>
          <a:noFill/>
        </p:spPr>
        <p:txBody>
          <a:bodyPr wrap="square" rtlCol="0">
            <a:spAutoFit/>
          </a:bodyPr>
          <a:lstStyle/>
          <a:p>
            <a:r>
              <a:rPr lang="en-GB" sz="1600" dirty="0"/>
              <a:t>LatentView worked with a large digital payments provider to manage the credit risk across its large portfolio of digital customers. Credit risk is most simply defined as the potential that a bank borrower or counterparty will fail to meet its obligations in accordance with agreed terms. The goal of credit risk management is to maximise the risk-adjusted rate of return by maintaining credit risk exposure within acceptable parameters. </a:t>
            </a:r>
          </a:p>
          <a:p>
            <a:endParaRPr lang="en-GB" sz="1600" dirty="0"/>
          </a:p>
          <a:p>
            <a:r>
              <a:rPr lang="en-GB" sz="1600" dirty="0"/>
              <a:t>Effective management of credit risk is a critical component of a comprehensive approach to risk management and essential to the long-term success of any organisation. </a:t>
            </a:r>
            <a:endParaRPr lang="en-US" sz="1600" dirty="0"/>
          </a:p>
        </p:txBody>
      </p:sp>
      <p:sp>
        <p:nvSpPr>
          <p:cNvPr id="28" name="TextBox 27"/>
          <p:cNvSpPr txBox="1"/>
          <p:nvPr/>
        </p:nvSpPr>
        <p:spPr>
          <a:xfrm>
            <a:off x="324768" y="2516995"/>
            <a:ext cx="3649133" cy="369332"/>
          </a:xfrm>
          <a:prstGeom prst="rect">
            <a:avLst/>
          </a:prstGeom>
          <a:noFill/>
        </p:spPr>
        <p:txBody>
          <a:bodyPr wrap="square" rtlCol="0">
            <a:spAutoFit/>
          </a:bodyPr>
          <a:lstStyle/>
          <a:p>
            <a:r>
              <a:rPr lang="en-US" b="1" dirty="0"/>
              <a:t>Stages of Credit Risk Management</a:t>
            </a:r>
          </a:p>
        </p:txBody>
      </p:sp>
      <p:sp>
        <p:nvSpPr>
          <p:cNvPr id="30" name="Shape 101"/>
          <p:cNvSpPr/>
          <p:nvPr/>
        </p:nvSpPr>
        <p:spPr>
          <a:xfrm>
            <a:off x="324768" y="3879544"/>
            <a:ext cx="2525966" cy="2855148"/>
          </a:xfrm>
          <a:prstGeom prst="round2DiagRect">
            <a:avLst>
              <a:gd name="adj1" fmla="val 12621"/>
              <a:gd name="adj2" fmla="val 0"/>
            </a:avLst>
          </a:prstGeom>
          <a:noFill/>
          <a:ln w="25400" cap="flat" cmpd="sng">
            <a:solidFill>
              <a:srgbClr val="FEA50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31" name="Shape 84"/>
          <p:cNvSpPr/>
          <p:nvPr/>
        </p:nvSpPr>
        <p:spPr>
          <a:xfrm>
            <a:off x="443907" y="4012638"/>
            <a:ext cx="2097023" cy="1887557"/>
          </a:xfrm>
          <a:prstGeom prst="round2DiagRect">
            <a:avLst>
              <a:gd name="adj1" fmla="val 11015"/>
              <a:gd name="adj2" fmla="val 0"/>
            </a:avLst>
          </a:prstGeom>
          <a:noFill/>
          <a:ln>
            <a:noFill/>
          </a:ln>
        </p:spPr>
        <p:txBody>
          <a:bodyPr lIns="91425" tIns="45700" rIns="91425" bIns="45700" anchor="t" anchorCtr="0">
            <a:noAutofit/>
          </a:bodyPr>
          <a:lstStyle/>
          <a:p>
            <a:pPr marL="171450" marR="0" lvl="0" indent="-171450" algn="l" rtl="0">
              <a:spcBef>
                <a:spcPts val="0"/>
              </a:spcBef>
              <a:spcAft>
                <a:spcPts val="0"/>
              </a:spcAft>
              <a:buClr>
                <a:schemeClr val="dk1"/>
              </a:buClr>
              <a:buSzPct val="100000"/>
              <a:buFont typeface="Arial"/>
              <a:buChar char="•"/>
            </a:pPr>
            <a:r>
              <a:rPr lang="en-IN" sz="1600" b="0" i="0" u="none" strike="noStrike" cap="none" dirty="0">
                <a:solidFill>
                  <a:schemeClr val="dk1"/>
                </a:solidFill>
                <a:latin typeface="Calibri"/>
                <a:ea typeface="Calibri"/>
                <a:cs typeface="Calibri"/>
                <a:sym typeface="Calibri"/>
              </a:rPr>
              <a:t>Assessing the Risk appetite of the portfolio </a:t>
            </a:r>
          </a:p>
          <a:p>
            <a:pPr marL="171450" marR="0" lvl="0" indent="-171450" algn="l" rtl="0">
              <a:spcBef>
                <a:spcPts val="0"/>
              </a:spcBef>
              <a:spcAft>
                <a:spcPts val="0"/>
              </a:spcAft>
              <a:buClr>
                <a:schemeClr val="dk1"/>
              </a:buClr>
              <a:buSzPct val="100000"/>
              <a:buFont typeface="Arial"/>
              <a:buChar char="•"/>
            </a:pPr>
            <a:endParaRPr lang="en-IN" sz="16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Arial"/>
              <a:buChar char="•"/>
            </a:pPr>
            <a:r>
              <a:rPr lang="en-IN" sz="1600" dirty="0">
                <a:solidFill>
                  <a:schemeClr val="dk1"/>
                </a:solidFill>
                <a:latin typeface="Calibri"/>
                <a:ea typeface="Calibri"/>
                <a:cs typeface="Calibri"/>
                <a:sym typeface="Calibri"/>
              </a:rPr>
              <a:t>S</a:t>
            </a:r>
            <a:r>
              <a:rPr lang="en-IN" sz="1600" b="0" i="0" u="none" strike="noStrike" cap="none" dirty="0">
                <a:solidFill>
                  <a:schemeClr val="dk1"/>
                </a:solidFill>
                <a:latin typeface="Calibri"/>
                <a:ea typeface="Calibri"/>
                <a:cs typeface="Calibri"/>
                <a:sym typeface="Calibri"/>
              </a:rPr>
              <a:t>etting up an automated underwriting policy to approve the right customers</a:t>
            </a: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p:txBody>
      </p:sp>
      <p:sp>
        <p:nvSpPr>
          <p:cNvPr id="32" name="Shape 101"/>
          <p:cNvSpPr/>
          <p:nvPr/>
        </p:nvSpPr>
        <p:spPr>
          <a:xfrm>
            <a:off x="3066289" y="3879544"/>
            <a:ext cx="2525966" cy="2855148"/>
          </a:xfrm>
          <a:prstGeom prst="round2DiagRect">
            <a:avLst>
              <a:gd name="adj1" fmla="val 12621"/>
              <a:gd name="adj2" fmla="val 0"/>
            </a:avLst>
          </a:prstGeom>
          <a:noFill/>
          <a:ln w="25400" cap="flat" cmpd="sng">
            <a:solidFill>
              <a:srgbClr val="FEA50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33" name="Shape 84"/>
          <p:cNvSpPr/>
          <p:nvPr/>
        </p:nvSpPr>
        <p:spPr>
          <a:xfrm>
            <a:off x="3185428" y="4012637"/>
            <a:ext cx="2097023" cy="1887557"/>
          </a:xfrm>
          <a:prstGeom prst="round2DiagRect">
            <a:avLst>
              <a:gd name="adj1" fmla="val 11015"/>
              <a:gd name="adj2" fmla="val 0"/>
            </a:avLst>
          </a:prstGeom>
          <a:noFill/>
          <a:ln>
            <a:noFill/>
          </a:ln>
        </p:spPr>
        <p:txBody>
          <a:bodyPr lIns="91425" tIns="45700" rIns="91425" bIns="45700" anchor="t" anchorCtr="0">
            <a:noAutofit/>
          </a:bodyPr>
          <a:lstStyle/>
          <a:p>
            <a:pPr marL="171450" marR="0" lvl="0" indent="-171450" algn="l" rtl="0">
              <a:spcBef>
                <a:spcPts val="0"/>
              </a:spcBef>
              <a:spcAft>
                <a:spcPts val="0"/>
              </a:spcAft>
              <a:buClr>
                <a:schemeClr val="dk1"/>
              </a:buClr>
              <a:buSzPct val="100000"/>
              <a:buFont typeface="Arial"/>
              <a:buChar char="•"/>
            </a:pPr>
            <a:r>
              <a:rPr lang="en-IN" sz="1600" b="0" i="0" u="none" strike="noStrike" cap="none" dirty="0">
                <a:solidFill>
                  <a:schemeClr val="dk1"/>
                </a:solidFill>
                <a:latin typeface="Calibri"/>
                <a:ea typeface="Calibri"/>
                <a:cs typeface="Calibri"/>
                <a:sym typeface="Calibri"/>
              </a:rPr>
              <a:t>Custom Tailored </a:t>
            </a:r>
            <a:r>
              <a:rPr lang="en-IN" sz="1600" dirty="0">
                <a:solidFill>
                  <a:schemeClr val="dk1"/>
                </a:solidFill>
                <a:latin typeface="Calibri"/>
                <a:ea typeface="Calibri"/>
                <a:cs typeface="Calibri"/>
                <a:sym typeface="Calibri"/>
              </a:rPr>
              <a:t>credit limits</a:t>
            </a:r>
          </a:p>
          <a:p>
            <a:pPr marL="171450" marR="0" lvl="0" indent="-171450" algn="l" rtl="0">
              <a:spcBef>
                <a:spcPts val="0"/>
              </a:spcBef>
              <a:spcAft>
                <a:spcPts val="0"/>
              </a:spcAft>
              <a:buClr>
                <a:schemeClr val="dk1"/>
              </a:buClr>
              <a:buSzPct val="100000"/>
              <a:buFont typeface="Arial"/>
              <a:buChar char="•"/>
            </a:pP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Arial"/>
              <a:buChar char="•"/>
            </a:pPr>
            <a:r>
              <a:rPr lang="en-IN" sz="1600" dirty="0">
                <a:solidFill>
                  <a:schemeClr val="dk1"/>
                </a:solidFill>
                <a:latin typeface="Calibri"/>
                <a:ea typeface="Calibri"/>
                <a:cs typeface="Calibri"/>
                <a:sym typeface="Calibri"/>
              </a:rPr>
              <a:t>Risk Adjusted Margin based Pricing</a:t>
            </a:r>
          </a:p>
          <a:p>
            <a:pPr marR="0" lvl="0" algn="l" rtl="0">
              <a:spcBef>
                <a:spcPts val="0"/>
              </a:spcBef>
              <a:spcAft>
                <a:spcPts val="0"/>
              </a:spcAft>
              <a:buClr>
                <a:schemeClr val="dk1"/>
              </a:buClr>
              <a:buSzPct val="100000"/>
            </a:pP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Arial"/>
              <a:buChar char="•"/>
            </a:pPr>
            <a:r>
              <a:rPr lang="en-IN" sz="1600" dirty="0">
                <a:solidFill>
                  <a:schemeClr val="dk1"/>
                </a:solidFill>
                <a:latin typeface="Calibri"/>
                <a:ea typeface="Calibri"/>
                <a:cs typeface="Calibri"/>
                <a:sym typeface="Calibri"/>
              </a:rPr>
              <a:t>Useful  tool  for loss mitigation </a:t>
            </a: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p:txBody>
      </p:sp>
      <p:sp>
        <p:nvSpPr>
          <p:cNvPr id="43" name="Shape 101"/>
          <p:cNvSpPr/>
          <p:nvPr/>
        </p:nvSpPr>
        <p:spPr>
          <a:xfrm>
            <a:off x="5882257" y="3871577"/>
            <a:ext cx="2525966" cy="2855148"/>
          </a:xfrm>
          <a:prstGeom prst="round2DiagRect">
            <a:avLst>
              <a:gd name="adj1" fmla="val 12621"/>
              <a:gd name="adj2" fmla="val 0"/>
            </a:avLst>
          </a:prstGeom>
          <a:noFill/>
          <a:ln w="25400" cap="flat" cmpd="sng">
            <a:solidFill>
              <a:srgbClr val="FEA50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47" name="Shape 101"/>
          <p:cNvSpPr/>
          <p:nvPr/>
        </p:nvSpPr>
        <p:spPr>
          <a:xfrm>
            <a:off x="8810184" y="3879544"/>
            <a:ext cx="2525966" cy="2855148"/>
          </a:xfrm>
          <a:prstGeom prst="round2DiagRect">
            <a:avLst>
              <a:gd name="adj1" fmla="val 12621"/>
              <a:gd name="adj2" fmla="val 0"/>
            </a:avLst>
          </a:prstGeom>
          <a:noFill/>
          <a:ln w="25400" cap="flat" cmpd="sng">
            <a:solidFill>
              <a:srgbClr val="FEA50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48" name="Shape 84"/>
          <p:cNvSpPr/>
          <p:nvPr/>
        </p:nvSpPr>
        <p:spPr>
          <a:xfrm>
            <a:off x="6001396" y="3969811"/>
            <a:ext cx="2097023" cy="1887557"/>
          </a:xfrm>
          <a:prstGeom prst="round2DiagRect">
            <a:avLst>
              <a:gd name="adj1" fmla="val 11015"/>
              <a:gd name="adj2" fmla="val 0"/>
            </a:avLst>
          </a:prstGeom>
          <a:noFill/>
          <a:ln>
            <a:noFill/>
          </a:ln>
        </p:spPr>
        <p:txBody>
          <a:bodyPr lIns="91425" tIns="45700" rIns="91425" bIns="45700" anchor="t" anchorCtr="0">
            <a:noAutofit/>
          </a:bodyPr>
          <a:lstStyle/>
          <a:p>
            <a:pPr marL="171450" marR="0" lvl="0" indent="-171450" algn="l" rtl="0">
              <a:spcBef>
                <a:spcPts val="0"/>
              </a:spcBef>
              <a:spcAft>
                <a:spcPts val="0"/>
              </a:spcAft>
              <a:buClr>
                <a:schemeClr val="dk1"/>
              </a:buClr>
              <a:buSzPct val="100000"/>
              <a:buFont typeface="Arial"/>
              <a:buChar char="•"/>
            </a:pPr>
            <a:r>
              <a:rPr lang="en-IN" sz="1600" b="0" i="0" u="none" strike="noStrike" cap="none" dirty="0">
                <a:solidFill>
                  <a:schemeClr val="dk1"/>
                </a:solidFill>
                <a:latin typeface="Calibri"/>
                <a:ea typeface="Calibri"/>
                <a:cs typeface="Calibri"/>
                <a:sym typeface="Calibri"/>
              </a:rPr>
              <a:t>Analyse and report the repayment pattern </a:t>
            </a:r>
            <a:r>
              <a:rPr lang="en-IN" sz="1600" dirty="0">
                <a:solidFill>
                  <a:schemeClr val="dk1"/>
                </a:solidFill>
                <a:latin typeface="Calibri"/>
                <a:ea typeface="Calibri"/>
                <a:cs typeface="Calibri"/>
                <a:sym typeface="Calibri"/>
              </a:rPr>
              <a:t>of customers</a:t>
            </a:r>
          </a:p>
          <a:p>
            <a:pPr marL="171450" marR="0" lvl="0" indent="-171450" algn="l" rtl="0">
              <a:spcBef>
                <a:spcPts val="0"/>
              </a:spcBef>
              <a:spcAft>
                <a:spcPts val="0"/>
              </a:spcAft>
              <a:buClr>
                <a:schemeClr val="dk1"/>
              </a:buClr>
              <a:buSzPct val="100000"/>
              <a:buFont typeface="Arial"/>
              <a:buChar char="•"/>
            </a:pP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Arial"/>
              <a:buChar char="•"/>
            </a:pPr>
            <a:r>
              <a:rPr lang="en-IN" sz="1600" dirty="0">
                <a:solidFill>
                  <a:schemeClr val="dk1"/>
                </a:solidFill>
                <a:latin typeface="Calibri"/>
                <a:ea typeface="Calibri"/>
                <a:cs typeface="Calibri"/>
                <a:sym typeface="Calibri"/>
              </a:rPr>
              <a:t>Useful tool for Collections and Risk assessment</a:t>
            </a:r>
          </a:p>
          <a:p>
            <a:pPr marR="0" lvl="0" algn="l" rtl="0">
              <a:spcBef>
                <a:spcPts val="0"/>
              </a:spcBef>
              <a:spcAft>
                <a:spcPts val="0"/>
              </a:spcAft>
              <a:buClr>
                <a:schemeClr val="dk1"/>
              </a:buClr>
              <a:buSzPct val="100000"/>
            </a:pP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p:txBody>
      </p:sp>
      <p:sp>
        <p:nvSpPr>
          <p:cNvPr id="49" name="Shape 78"/>
          <p:cNvSpPr/>
          <p:nvPr/>
        </p:nvSpPr>
        <p:spPr>
          <a:xfrm>
            <a:off x="8810184" y="3002424"/>
            <a:ext cx="2494185" cy="685799"/>
          </a:xfrm>
          <a:prstGeom prst="chevron">
            <a:avLst>
              <a:gd name="adj" fmla="val 40050"/>
            </a:avLst>
          </a:prstGeom>
          <a:solidFill>
            <a:schemeClr val="accent1"/>
          </a:solidFill>
          <a:ln>
            <a:noFill/>
          </a:ln>
          <a:effectLst>
            <a:outerShdw blurRad="50799" dist="38100" dir="5400000" algn="t" rotWithShape="0">
              <a:srgbClr val="000000">
                <a:alpha val="40000"/>
              </a:srgbClr>
            </a:outerShdw>
          </a:effectLst>
        </p:spPr>
        <p:txBody>
          <a:bodyPr lIns="91425" tIns="45700" rIns="91425" bIns="45700" anchor="ctr" anchorCtr="0">
            <a:noAutofit/>
          </a:bodyPr>
          <a:lstStyle/>
          <a:p>
            <a:pPr lvl="0" algn="ctr">
              <a:buSzPct val="25000"/>
            </a:pPr>
            <a:r>
              <a:rPr lang="en-IN" sz="1600" b="1" dirty="0">
                <a:solidFill>
                  <a:schemeClr val="bg1"/>
                </a:solidFill>
                <a:ea typeface="Calibri"/>
                <a:cs typeface="Calibri"/>
                <a:sym typeface="Calibri"/>
              </a:rPr>
              <a:t>Next Gen Underwriting Model</a:t>
            </a:r>
          </a:p>
        </p:txBody>
      </p:sp>
      <p:sp>
        <p:nvSpPr>
          <p:cNvPr id="50" name="Shape 84"/>
          <p:cNvSpPr/>
          <p:nvPr/>
        </p:nvSpPr>
        <p:spPr>
          <a:xfrm>
            <a:off x="8899742" y="3961844"/>
            <a:ext cx="2097023" cy="1887557"/>
          </a:xfrm>
          <a:prstGeom prst="round2DiagRect">
            <a:avLst>
              <a:gd name="adj1" fmla="val 11015"/>
              <a:gd name="adj2" fmla="val 0"/>
            </a:avLst>
          </a:prstGeom>
          <a:noFill/>
          <a:ln>
            <a:noFill/>
          </a:ln>
        </p:spPr>
        <p:txBody>
          <a:bodyPr lIns="91425" tIns="45700" rIns="91425" bIns="45700" anchor="t" anchorCtr="0">
            <a:noAutofit/>
          </a:bodyPr>
          <a:lstStyle/>
          <a:p>
            <a:pPr marL="171450" marR="0" lvl="0" indent="-171450" algn="l" rtl="0">
              <a:spcBef>
                <a:spcPts val="0"/>
              </a:spcBef>
              <a:spcAft>
                <a:spcPts val="0"/>
              </a:spcAft>
              <a:buClr>
                <a:schemeClr val="dk1"/>
              </a:buClr>
              <a:buSzPct val="100000"/>
              <a:buFont typeface="Arial"/>
              <a:buChar char="•"/>
            </a:pPr>
            <a:r>
              <a:rPr lang="en-IN" sz="1600" b="0" i="0" u="none" strike="noStrike" cap="none" dirty="0">
                <a:solidFill>
                  <a:schemeClr val="dk1"/>
                </a:solidFill>
                <a:latin typeface="Calibri"/>
                <a:ea typeface="Calibri"/>
                <a:cs typeface="Calibri"/>
                <a:sym typeface="Calibri"/>
              </a:rPr>
              <a:t>Implement the learnings to build a better and faster underwriting policy</a:t>
            </a:r>
            <a:endParaRPr lang="en-IN" sz="1600"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Arial"/>
              <a:buChar char="•"/>
            </a:pP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Arial"/>
              <a:buChar char="•"/>
            </a:pPr>
            <a:r>
              <a:rPr lang="en-IN" sz="1600" dirty="0">
                <a:solidFill>
                  <a:schemeClr val="dk1"/>
                </a:solidFill>
                <a:latin typeface="Calibri"/>
                <a:ea typeface="Calibri"/>
                <a:cs typeface="Calibri"/>
                <a:sym typeface="Calibri"/>
              </a:rPr>
              <a:t>Drive towards Maximum credit limits, have competitive pricing and keep losses to a minimal</a:t>
            </a:r>
            <a:endParaRPr lang="en-IN"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a:p>
            <a:pPr marL="171450" marR="0" lvl="0" indent="-171450" algn="l" rtl="0">
              <a:spcBef>
                <a:spcPts val="600"/>
              </a:spcBef>
              <a:spcAft>
                <a:spcPts val="0"/>
              </a:spcAft>
              <a:buClr>
                <a:schemeClr val="dk1"/>
              </a:buClr>
              <a:buFont typeface="Arial"/>
              <a:buNone/>
            </a:pPr>
            <a:endParaRPr sz="1600" b="0" i="0" u="none" strike="noStrike" cap="none" dirty="0">
              <a:solidFill>
                <a:schemeClr val="dk1"/>
              </a:solidFill>
              <a:latin typeface="Calibri"/>
              <a:ea typeface="Calibri"/>
              <a:cs typeface="Calibri"/>
              <a:sym typeface="Calibri"/>
            </a:endParaRPr>
          </a:p>
        </p:txBody>
      </p:sp>
      <p:sp>
        <p:nvSpPr>
          <p:cNvPr id="51" name="Shape 78"/>
          <p:cNvSpPr/>
          <p:nvPr/>
        </p:nvSpPr>
        <p:spPr>
          <a:xfrm>
            <a:off x="367602" y="3020766"/>
            <a:ext cx="2494185" cy="685799"/>
          </a:xfrm>
          <a:prstGeom prst="chevron">
            <a:avLst>
              <a:gd name="adj" fmla="val 40050"/>
            </a:avLst>
          </a:prstGeom>
          <a:solidFill>
            <a:schemeClr val="accent1"/>
          </a:solidFill>
          <a:ln>
            <a:noFill/>
          </a:ln>
          <a:effectLst>
            <a:outerShdw blurRad="50799" dist="38100" dir="5400000" algn="t" rotWithShape="0">
              <a:srgbClr val="000000">
                <a:alpha val="40000"/>
              </a:srgbClr>
            </a:outerShdw>
          </a:effectLst>
        </p:spPr>
        <p:txBody>
          <a:bodyPr lIns="91425" tIns="45700" rIns="91425" bIns="45700" anchor="ctr" anchorCtr="0">
            <a:noAutofit/>
          </a:bodyPr>
          <a:lstStyle/>
          <a:p>
            <a:pPr lvl="0" algn="ctr">
              <a:buSzPct val="25000"/>
            </a:pPr>
            <a:r>
              <a:rPr lang="en-IN" sz="1600" b="1" dirty="0">
                <a:solidFill>
                  <a:schemeClr val="bg1"/>
                </a:solidFill>
                <a:ea typeface="Calibri"/>
                <a:cs typeface="Calibri"/>
                <a:sym typeface="Calibri"/>
              </a:rPr>
              <a:t>Automated Underwriting Policy </a:t>
            </a:r>
          </a:p>
        </p:txBody>
      </p:sp>
      <p:sp>
        <p:nvSpPr>
          <p:cNvPr id="52" name="Shape 78"/>
          <p:cNvSpPr/>
          <p:nvPr/>
        </p:nvSpPr>
        <p:spPr>
          <a:xfrm>
            <a:off x="3098070" y="3020766"/>
            <a:ext cx="2494185" cy="685799"/>
          </a:xfrm>
          <a:prstGeom prst="chevron">
            <a:avLst>
              <a:gd name="adj" fmla="val 40050"/>
            </a:avLst>
          </a:prstGeom>
          <a:solidFill>
            <a:schemeClr val="accent1"/>
          </a:solidFill>
          <a:ln>
            <a:noFill/>
          </a:ln>
          <a:effectLst>
            <a:outerShdw blurRad="50799" dist="38100" dir="5400000" algn="t" rotWithShape="0">
              <a:srgbClr val="000000">
                <a:alpha val="40000"/>
              </a:srgbClr>
            </a:outerShdw>
          </a:effectLst>
        </p:spPr>
        <p:txBody>
          <a:bodyPr lIns="91425" tIns="45700" rIns="91425" bIns="45700" anchor="ctr" anchorCtr="0">
            <a:noAutofit/>
          </a:bodyPr>
          <a:lstStyle/>
          <a:p>
            <a:pPr lvl="0" algn="ctr">
              <a:buSzPct val="25000"/>
            </a:pPr>
            <a:r>
              <a:rPr lang="en-IN" sz="1600" b="1" dirty="0">
                <a:solidFill>
                  <a:schemeClr val="bg1"/>
                </a:solidFill>
                <a:ea typeface="Calibri"/>
                <a:cs typeface="Calibri"/>
                <a:sym typeface="Calibri"/>
              </a:rPr>
              <a:t>Dynamic offer sizes and Dynamic Pricing</a:t>
            </a:r>
          </a:p>
        </p:txBody>
      </p:sp>
      <p:sp>
        <p:nvSpPr>
          <p:cNvPr id="53" name="Shape 78"/>
          <p:cNvSpPr/>
          <p:nvPr/>
        </p:nvSpPr>
        <p:spPr>
          <a:xfrm>
            <a:off x="5914038" y="2999985"/>
            <a:ext cx="2494185" cy="685799"/>
          </a:xfrm>
          <a:prstGeom prst="chevron">
            <a:avLst>
              <a:gd name="adj" fmla="val 40050"/>
            </a:avLst>
          </a:prstGeom>
          <a:solidFill>
            <a:schemeClr val="accent1"/>
          </a:solidFill>
          <a:ln>
            <a:noFill/>
          </a:ln>
          <a:effectLst>
            <a:outerShdw blurRad="50799" dist="38100" dir="5400000" algn="t" rotWithShape="0">
              <a:srgbClr val="000000">
                <a:alpha val="40000"/>
              </a:srgbClr>
            </a:outerShdw>
          </a:effectLst>
        </p:spPr>
        <p:txBody>
          <a:bodyPr lIns="91425" tIns="45700" rIns="91425" bIns="45700" anchor="ctr" anchorCtr="0">
            <a:noAutofit/>
          </a:bodyPr>
          <a:lstStyle/>
          <a:p>
            <a:pPr lvl="0" algn="ctr">
              <a:buSzPct val="25000"/>
            </a:pPr>
            <a:r>
              <a:rPr lang="en-IN" sz="1600" b="1" dirty="0">
                <a:solidFill>
                  <a:schemeClr val="bg1"/>
                </a:solidFill>
                <a:ea typeface="Calibri"/>
                <a:cs typeface="Calibri"/>
                <a:sym typeface="Calibri"/>
              </a:rPr>
              <a:t>Monitor Performance</a:t>
            </a:r>
          </a:p>
        </p:txBody>
      </p:sp>
      <p:sp>
        <p:nvSpPr>
          <p:cNvPr id="5" name="Title 4">
            <a:extLst>
              <a:ext uri="{FF2B5EF4-FFF2-40B4-BE49-F238E27FC236}">
                <a16:creationId xmlns:a16="http://schemas.microsoft.com/office/drawing/2014/main" id="{0FE41289-A03E-4351-A3DA-9C9949722E94}"/>
              </a:ext>
            </a:extLst>
          </p:cNvPr>
          <p:cNvSpPr>
            <a:spLocks noGrp="1"/>
          </p:cNvSpPr>
          <p:nvPr>
            <p:ph type="title"/>
          </p:nvPr>
        </p:nvSpPr>
        <p:spPr/>
        <p:txBody>
          <a:bodyPr/>
          <a:lstStyle/>
          <a:p>
            <a:r>
              <a:rPr lang="en-US" dirty="0"/>
              <a:t>Credit Risk for a large Digital Payments Provider</a:t>
            </a:r>
            <a:endParaRPr lang="en-IN" dirty="0"/>
          </a:p>
        </p:txBody>
      </p:sp>
      <p:pic>
        <p:nvPicPr>
          <p:cNvPr id="17" name="Picture 2" descr="Image result for home icon">
            <a:hlinkClick r:id="rId2" action="ppaction://hlinksldjump"/>
            <a:extLst>
              <a:ext uri="{FF2B5EF4-FFF2-40B4-BE49-F238E27FC236}">
                <a16:creationId xmlns:a16="http://schemas.microsoft.com/office/drawing/2014/main" id="{53EE1F5E-A223-46C5-AEB9-9803AA624E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534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ChangeArrowheads="1"/>
          </p:cNvSpPr>
          <p:nvPr/>
        </p:nvSpPr>
        <p:spPr bwMode="gray">
          <a:xfrm>
            <a:off x="4240216" y="1459941"/>
            <a:ext cx="3782250" cy="1725253"/>
          </a:xfrm>
          <a:prstGeom prst="roundRect">
            <a:avLst>
              <a:gd name="adj" fmla="val 0"/>
            </a:avLst>
          </a:prstGeom>
          <a:solidFill>
            <a:srgbClr val="095879">
              <a:alpha val="20000"/>
            </a:srgbClr>
          </a:solidFill>
          <a:ln w="12700">
            <a:solidFill>
              <a:srgbClr val="FFFFFF"/>
            </a:solidFill>
            <a:miter lim="800000"/>
            <a:headEnd/>
            <a:tailEnd/>
          </a:ln>
          <a:effectLst/>
        </p:spPr>
        <p:txBody>
          <a:bodyPr lIns="105863" tIns="105863" rIns="141151" bIns="70576"/>
          <a:lstStyle/>
          <a:p>
            <a:pPr marL="107369" lvl="0" indent="-107369" algn="just">
              <a:spcAft>
                <a:spcPts val="588"/>
              </a:spcAft>
              <a:buFont typeface="Arial" pitchFamily="34" charset="0"/>
              <a:buChar char="•"/>
            </a:pPr>
            <a:r>
              <a:rPr lang="en-GB" sz="1600" dirty="0">
                <a:solidFill>
                  <a:prstClr val="black"/>
                </a:solidFill>
                <a:ea typeface="Segoe UI" panose="020B0502040204020203" pitchFamily="34" charset="0"/>
                <a:cs typeface="Segoe UI" panose="020B0502040204020203" pitchFamily="34" charset="0"/>
              </a:rPr>
              <a:t>Credit analysis calculates the creditworthiness of an individual or a business</a:t>
            </a:r>
          </a:p>
          <a:p>
            <a:pPr marL="107369"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Build an internal Risk score for all customers based on the variables available in database</a:t>
            </a:r>
          </a:p>
          <a:p>
            <a:pPr lvl="0" algn="just">
              <a:spcAft>
                <a:spcPts val="588"/>
              </a:spcAft>
            </a:pPr>
            <a:endParaRPr lang="en-US" sz="1600" dirty="0">
              <a:solidFill>
                <a:prstClr val="black"/>
              </a:solidFill>
              <a:ea typeface="Segoe UI" panose="020B0502040204020203" pitchFamily="34" charset="0"/>
              <a:cs typeface="Segoe UI" panose="020B0502040204020203" pitchFamily="34" charset="0"/>
            </a:endParaRPr>
          </a:p>
        </p:txBody>
      </p:sp>
      <p:sp>
        <p:nvSpPr>
          <p:cNvPr id="18" name="Rectangle 17"/>
          <p:cNvSpPr/>
          <p:nvPr/>
        </p:nvSpPr>
        <p:spPr bwMode="auto">
          <a:xfrm>
            <a:off x="4240215" y="1099863"/>
            <a:ext cx="3782250" cy="369308"/>
          </a:xfrm>
          <a:prstGeom prst="rect">
            <a:avLst/>
          </a:prstGeom>
          <a:solidFill>
            <a:srgbClr val="095879"/>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LatentView Solution</a:t>
            </a:r>
            <a:endParaRPr kumimoji="0" lang="en-IN"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5"/>
          <p:cNvSpPr>
            <a:spLocks noChangeArrowheads="1"/>
          </p:cNvSpPr>
          <p:nvPr/>
        </p:nvSpPr>
        <p:spPr bwMode="gray">
          <a:xfrm>
            <a:off x="8400638" y="1472157"/>
            <a:ext cx="3785616" cy="1713037"/>
          </a:xfrm>
          <a:prstGeom prst="roundRect">
            <a:avLst>
              <a:gd name="adj" fmla="val 0"/>
            </a:avLst>
          </a:prstGeom>
          <a:solidFill>
            <a:srgbClr val="7CC8B4">
              <a:alpha val="20000"/>
            </a:srgbClr>
          </a:solidFill>
          <a:ln w="12700">
            <a:solidFill>
              <a:srgbClr val="FFFFFF"/>
            </a:solidFill>
            <a:miter lim="800000"/>
            <a:headEnd/>
            <a:tailEnd/>
          </a:ln>
          <a:effectLst/>
        </p:spPr>
        <p:txBody>
          <a:bodyPr lIns="105863" tIns="105863" rIns="141151" bIns="70576"/>
          <a:lstStyle/>
          <a:p>
            <a:pPr marL="107369" lvl="0"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LatentView will be able to draw the fine line between a very stringent credit policy which does not give space for whitelisting more customers  vs  whitelisting un-creditworthy prospects resulting in higher losses  </a:t>
            </a:r>
          </a:p>
          <a:p>
            <a:pPr marL="107369" lvl="0" indent="-107369" algn="just">
              <a:spcAft>
                <a:spcPts val="588"/>
              </a:spcAft>
              <a:buFont typeface="Arial"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p:cNvSpPr/>
          <p:nvPr/>
        </p:nvSpPr>
        <p:spPr bwMode="auto">
          <a:xfrm>
            <a:off x="8400639" y="1099863"/>
            <a:ext cx="3785616" cy="369308"/>
          </a:xfrm>
          <a:prstGeom prst="rect">
            <a:avLst/>
          </a:prstGeom>
          <a:solidFill>
            <a:srgbClr val="7CC8B4"/>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Benefits</a:t>
            </a:r>
            <a:endParaRPr kumimoji="0" lang="en-IN"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Oval 20"/>
          <p:cNvSpPr/>
          <p:nvPr/>
        </p:nvSpPr>
        <p:spPr>
          <a:xfrm>
            <a:off x="8044237" y="852965"/>
            <a:ext cx="755893" cy="755893"/>
          </a:xfrm>
          <a:prstGeom prst="ellipse">
            <a:avLst/>
          </a:prstGeom>
          <a:solidFill>
            <a:srgbClr val="7CC8B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275" y="960260"/>
            <a:ext cx="550348" cy="550346"/>
          </a:xfrm>
          <a:prstGeom prst="rect">
            <a:avLst/>
          </a:prstGeom>
        </p:spPr>
      </p:pic>
      <p:grpSp>
        <p:nvGrpSpPr>
          <p:cNvPr id="8" name="Group 7"/>
          <p:cNvGrpSpPr/>
          <p:nvPr/>
        </p:nvGrpSpPr>
        <p:grpSpPr>
          <a:xfrm>
            <a:off x="-23245" y="852252"/>
            <a:ext cx="4108468" cy="2323250"/>
            <a:chOff x="67285" y="852252"/>
            <a:chExt cx="4108468" cy="2323250"/>
          </a:xfrm>
        </p:grpSpPr>
        <p:sp>
          <p:nvSpPr>
            <p:cNvPr id="11" name="Rectangle 5"/>
            <p:cNvSpPr>
              <a:spLocks noChangeArrowheads="1"/>
            </p:cNvSpPr>
            <p:nvPr/>
          </p:nvSpPr>
          <p:spPr bwMode="gray">
            <a:xfrm>
              <a:off x="385423" y="1462713"/>
              <a:ext cx="3785616" cy="1712789"/>
            </a:xfrm>
            <a:prstGeom prst="roundRect">
              <a:avLst>
                <a:gd name="adj" fmla="val 0"/>
              </a:avLst>
            </a:prstGeom>
            <a:solidFill>
              <a:srgbClr val="FFECB3"/>
            </a:solidFill>
            <a:ln w="12700">
              <a:solidFill>
                <a:srgbClr val="FFFFFF"/>
              </a:solidFill>
              <a:miter lim="800000"/>
              <a:headEnd/>
              <a:tailEnd/>
            </a:ln>
            <a:effectLst/>
          </p:spPr>
          <p:txBody>
            <a:bodyPr lIns="105863" tIns="105863" rIns="141151" bIns="70576"/>
            <a:lstStyle/>
            <a:p>
              <a:pPr marL="107369" lvl="0"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To develop an automated risk underwriting policy to identify creditworthy prospects from an existing pool of customers – extracting data from multiple sources of databases</a:t>
              </a:r>
            </a:p>
          </p:txBody>
        </p:sp>
        <p:grpSp>
          <p:nvGrpSpPr>
            <p:cNvPr id="7" name="Group 6"/>
            <p:cNvGrpSpPr/>
            <p:nvPr/>
          </p:nvGrpSpPr>
          <p:grpSpPr>
            <a:xfrm>
              <a:off x="67285" y="852252"/>
              <a:ext cx="4108468" cy="755893"/>
              <a:chOff x="67285" y="852252"/>
              <a:chExt cx="4108468" cy="755893"/>
            </a:xfrm>
          </p:grpSpPr>
          <p:sp>
            <p:nvSpPr>
              <p:cNvPr id="17" name="Rectangle 16"/>
              <p:cNvSpPr/>
              <p:nvPr/>
            </p:nvSpPr>
            <p:spPr bwMode="auto">
              <a:xfrm>
                <a:off x="390137" y="1097579"/>
                <a:ext cx="3785616" cy="369308"/>
              </a:xfrm>
              <a:prstGeom prst="rect">
                <a:avLst/>
              </a:prstGeom>
              <a:solidFill>
                <a:srgbClr val="BF9000"/>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Context</a:t>
                </a:r>
              </a:p>
            </p:txBody>
          </p:sp>
          <p:grpSp>
            <p:nvGrpSpPr>
              <p:cNvPr id="6" name="Group 5"/>
              <p:cNvGrpSpPr/>
              <p:nvPr/>
            </p:nvGrpSpPr>
            <p:grpSpPr>
              <a:xfrm>
                <a:off x="67285" y="852252"/>
                <a:ext cx="755893" cy="755893"/>
                <a:chOff x="67285" y="852252"/>
                <a:chExt cx="755893" cy="755893"/>
              </a:xfrm>
            </p:grpSpPr>
            <p:sp>
              <p:nvSpPr>
                <p:cNvPr id="20" name="Oval 19"/>
                <p:cNvSpPr/>
                <p:nvPr/>
              </p:nvSpPr>
              <p:spPr>
                <a:xfrm>
                  <a:off x="67285" y="852252"/>
                  <a:ext cx="755893" cy="755893"/>
                </a:xfrm>
                <a:prstGeom prst="ellipse">
                  <a:avLst/>
                </a:prstGeom>
                <a:solidFill>
                  <a:srgbClr val="BF9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ea typeface="+mn-ea"/>
                    <a:cs typeface="+mn-cs"/>
                  </a:endParaRPr>
                </a:p>
              </p:txBody>
            </p:sp>
            <p:pic>
              <p:nvPicPr>
                <p:cNvPr id="26" name="Picture 25"/>
                <p:cNvPicPr>
                  <a:picLocks noChangeAspect="1"/>
                </p:cNvPicPr>
                <p:nvPr/>
              </p:nvPicPr>
              <p:blipFill>
                <a:blip r:embed="rId3"/>
                <a:stretch>
                  <a:fillRect/>
                </a:stretch>
              </p:blipFill>
              <p:spPr>
                <a:xfrm>
                  <a:off x="232459" y="1000289"/>
                  <a:ext cx="414564" cy="414564"/>
                </a:xfrm>
                <a:prstGeom prst="rect">
                  <a:avLst/>
                </a:prstGeom>
              </p:spPr>
            </p:pic>
          </p:grpSp>
        </p:grpSp>
      </p:grpSp>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32" y="3532477"/>
            <a:ext cx="37147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922" y="3595848"/>
            <a:ext cx="7400925"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own Arrow 12"/>
          <p:cNvSpPr/>
          <p:nvPr/>
        </p:nvSpPr>
        <p:spPr>
          <a:xfrm>
            <a:off x="9834366" y="6236047"/>
            <a:ext cx="360219" cy="24938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9398795" y="6458270"/>
            <a:ext cx="1597891" cy="215444"/>
          </a:xfrm>
          <a:prstGeom prst="rect">
            <a:avLst/>
          </a:prstGeom>
          <a:noFill/>
        </p:spPr>
        <p:txBody>
          <a:bodyPr wrap="square" rtlCol="0">
            <a:spAutoFit/>
          </a:bodyPr>
          <a:lstStyle/>
          <a:p>
            <a:r>
              <a:rPr lang="en-GB" sz="800" b="1" dirty="0"/>
              <a:t>Built by a group of analysts</a:t>
            </a:r>
          </a:p>
        </p:txBody>
      </p:sp>
      <p:sp>
        <p:nvSpPr>
          <p:cNvPr id="5" name="Title 4">
            <a:extLst>
              <a:ext uri="{FF2B5EF4-FFF2-40B4-BE49-F238E27FC236}">
                <a16:creationId xmlns:a16="http://schemas.microsoft.com/office/drawing/2014/main" id="{52E5BC6B-1054-4F53-8D60-BE5A1F86B9F8}"/>
              </a:ext>
            </a:extLst>
          </p:cNvPr>
          <p:cNvSpPr>
            <a:spLocks noGrp="1"/>
          </p:cNvSpPr>
          <p:nvPr>
            <p:ph type="title"/>
          </p:nvPr>
        </p:nvSpPr>
        <p:spPr/>
        <p:txBody>
          <a:bodyPr/>
          <a:lstStyle/>
          <a:p>
            <a:r>
              <a:rPr lang="en-IN" dirty="0"/>
              <a:t>1. Automated Underwriting Policy</a:t>
            </a:r>
          </a:p>
        </p:txBody>
      </p:sp>
      <p:pic>
        <p:nvPicPr>
          <p:cNvPr id="22" name="Picture 2" descr="Image result for home icon">
            <a:hlinkClick r:id="rId6" action="ppaction://hlinksldjump"/>
            <a:extLst>
              <a:ext uri="{FF2B5EF4-FFF2-40B4-BE49-F238E27FC236}">
                <a16:creationId xmlns:a16="http://schemas.microsoft.com/office/drawing/2014/main" id="{64D18AFD-F2DD-4CE3-8958-6759B04460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0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ChangeArrowheads="1"/>
          </p:cNvSpPr>
          <p:nvPr/>
        </p:nvSpPr>
        <p:spPr bwMode="gray">
          <a:xfrm>
            <a:off x="4240216" y="1458508"/>
            <a:ext cx="3782250" cy="1709928"/>
          </a:xfrm>
          <a:prstGeom prst="roundRect">
            <a:avLst>
              <a:gd name="adj" fmla="val 0"/>
            </a:avLst>
          </a:prstGeom>
          <a:solidFill>
            <a:srgbClr val="095879">
              <a:alpha val="20000"/>
            </a:srgbClr>
          </a:solidFill>
          <a:ln w="12700">
            <a:solidFill>
              <a:srgbClr val="FFFFFF"/>
            </a:solidFill>
            <a:miter lim="800000"/>
            <a:headEnd/>
            <a:tailEnd/>
          </a:ln>
          <a:effectLst/>
        </p:spPr>
        <p:txBody>
          <a:bodyPr lIns="105863" tIns="105863" rIns="141151" bIns="70576"/>
          <a:lstStyle/>
          <a:p>
            <a:pPr marL="107369" lvl="0" indent="-107369" algn="just">
              <a:spcAft>
                <a:spcPts val="588"/>
              </a:spcAft>
              <a:buFont typeface="Arial" pitchFamily="34" charset="0"/>
              <a:buChar char="•"/>
            </a:pPr>
            <a:r>
              <a:rPr lang="en-GB" sz="1600" dirty="0">
                <a:solidFill>
                  <a:prstClr val="black"/>
                </a:solidFill>
                <a:ea typeface="Segoe UI" panose="020B0502040204020203" pitchFamily="34" charset="0"/>
                <a:cs typeface="Segoe UI" panose="020B0502040204020203" pitchFamily="34" charset="0"/>
              </a:rPr>
              <a:t>Segment the approved customers based on multiple variables available and find correlation between the offer size and price with RAM and losses </a:t>
            </a:r>
          </a:p>
          <a:p>
            <a:pPr marL="107369" lvl="0" indent="-107369" algn="just">
              <a:spcAft>
                <a:spcPts val="588"/>
              </a:spcAft>
              <a:buFont typeface="Arial" pitchFamily="34" charset="0"/>
              <a:buChar char="•"/>
            </a:pPr>
            <a:r>
              <a:rPr lang="en-GB" sz="1600" dirty="0">
                <a:solidFill>
                  <a:prstClr val="black"/>
                </a:solidFill>
                <a:ea typeface="Segoe UI" panose="020B0502040204020203" pitchFamily="34" charset="0"/>
                <a:cs typeface="Segoe UI" panose="020B0502040204020203" pitchFamily="34" charset="0"/>
              </a:rPr>
              <a:t>Duration of exposure - a critical component of pricing engine</a:t>
            </a:r>
            <a:endParaRPr lang="en-US" sz="1600" dirty="0">
              <a:solidFill>
                <a:prstClr val="black"/>
              </a:solidFill>
              <a:ea typeface="Segoe UI" panose="020B0502040204020203" pitchFamily="34" charset="0"/>
              <a:cs typeface="Segoe UI" panose="020B0502040204020203" pitchFamily="34" charset="0"/>
            </a:endParaRPr>
          </a:p>
          <a:p>
            <a:pPr lvl="0" algn="just">
              <a:spcAft>
                <a:spcPts val="588"/>
              </a:spcAft>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bwMode="auto">
          <a:xfrm>
            <a:off x="4240215" y="1090810"/>
            <a:ext cx="3782250" cy="369308"/>
          </a:xfrm>
          <a:prstGeom prst="rect">
            <a:avLst/>
          </a:prstGeom>
          <a:solidFill>
            <a:srgbClr val="095879"/>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LatentView Solution</a:t>
            </a:r>
            <a:endParaRPr kumimoji="0" lang="en-IN"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5"/>
          <p:cNvSpPr>
            <a:spLocks noChangeArrowheads="1"/>
          </p:cNvSpPr>
          <p:nvPr/>
        </p:nvSpPr>
        <p:spPr bwMode="gray">
          <a:xfrm>
            <a:off x="8400638" y="1458505"/>
            <a:ext cx="3785616" cy="1709931"/>
          </a:xfrm>
          <a:prstGeom prst="roundRect">
            <a:avLst>
              <a:gd name="adj" fmla="val 0"/>
            </a:avLst>
          </a:prstGeom>
          <a:solidFill>
            <a:srgbClr val="7CC8B4">
              <a:alpha val="20000"/>
            </a:srgbClr>
          </a:solidFill>
          <a:ln w="12700">
            <a:solidFill>
              <a:srgbClr val="FFFFFF"/>
            </a:solidFill>
            <a:miter lim="800000"/>
            <a:headEnd/>
            <a:tailEnd/>
          </a:ln>
          <a:effectLst/>
        </p:spPr>
        <p:txBody>
          <a:bodyPr lIns="105863" tIns="105863" rIns="141151" bIns="70576"/>
          <a:lstStyle/>
          <a:p>
            <a:pPr marL="107369"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Minimize Rejecter rate, offer better customer experience with competitive pricing and offers, mitigate losses and exposure duration</a:t>
            </a:r>
          </a:p>
          <a:p>
            <a:pPr marL="107369"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Revenue Neutral changes made to pricing  and credit offer engine</a:t>
            </a:r>
          </a:p>
          <a:p>
            <a:pPr marL="107369" lvl="0" indent="-107369" algn="just">
              <a:spcAft>
                <a:spcPts val="588"/>
              </a:spcAft>
              <a:buFont typeface="Arial" pitchFamily="34" charset="0"/>
              <a:buChar char="•"/>
            </a:pPr>
            <a:endParaRPr lang="en-US" sz="12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p:cNvSpPr/>
          <p:nvPr/>
        </p:nvSpPr>
        <p:spPr bwMode="auto">
          <a:xfrm>
            <a:off x="8400639" y="1090810"/>
            <a:ext cx="3785616" cy="365760"/>
          </a:xfrm>
          <a:prstGeom prst="rect">
            <a:avLst/>
          </a:prstGeom>
          <a:solidFill>
            <a:srgbClr val="7CC8B4"/>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Benefits</a:t>
            </a:r>
            <a:endParaRPr kumimoji="0" lang="en-IN"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p:cNvGrpSpPr/>
          <p:nvPr/>
        </p:nvGrpSpPr>
        <p:grpSpPr>
          <a:xfrm>
            <a:off x="-5139" y="843199"/>
            <a:ext cx="4099415" cy="2298719"/>
            <a:chOff x="302663" y="1044461"/>
            <a:chExt cx="4099415" cy="2165606"/>
          </a:xfrm>
        </p:grpSpPr>
        <p:sp>
          <p:nvSpPr>
            <p:cNvPr id="11" name="Rectangle 5"/>
            <p:cNvSpPr>
              <a:spLocks noChangeArrowheads="1"/>
            </p:cNvSpPr>
            <p:nvPr/>
          </p:nvSpPr>
          <p:spPr bwMode="gray">
            <a:xfrm>
              <a:off x="611748" y="1599157"/>
              <a:ext cx="3785616" cy="1610910"/>
            </a:xfrm>
            <a:prstGeom prst="roundRect">
              <a:avLst>
                <a:gd name="adj" fmla="val 0"/>
              </a:avLst>
            </a:prstGeom>
            <a:solidFill>
              <a:srgbClr val="FFECB3"/>
            </a:solidFill>
            <a:ln w="12700">
              <a:solidFill>
                <a:srgbClr val="FFFFFF"/>
              </a:solidFill>
              <a:miter lim="800000"/>
              <a:headEnd/>
              <a:tailEnd/>
            </a:ln>
            <a:effectLst/>
          </p:spPr>
          <p:txBody>
            <a:bodyPr lIns="105863" tIns="105863" rIns="141151" bIns="70576"/>
            <a:lstStyle/>
            <a:p>
              <a:pPr marL="107369"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The credit limit and the target APY ( price point </a:t>
              </a:r>
              <a:r>
                <a:rPr lang="en-US" sz="1600" dirty="0">
                  <a:solidFill>
                    <a:prstClr val="black"/>
                  </a:solidFill>
                  <a:latin typeface="Segoe UI" panose="020B0502040204020203" pitchFamily="34" charset="0"/>
                  <a:ea typeface="Segoe UI" panose="020B0502040204020203" pitchFamily="34" charset="0"/>
                  <a:cs typeface="Segoe UI" panose="020B0502040204020203" pitchFamily="34" charset="0"/>
                </a:rPr>
                <a:t>) </a:t>
              </a:r>
              <a:r>
                <a:rPr lang="en-US" sz="1600" dirty="0">
                  <a:solidFill>
                    <a:prstClr val="black"/>
                  </a:solidFill>
                  <a:ea typeface="Segoe UI" panose="020B0502040204020203" pitchFamily="34" charset="0"/>
                  <a:cs typeface="Segoe UI" panose="020B0502040204020203" pitchFamily="34" charset="0"/>
                </a:rPr>
                <a:t>may vary from customer to customer / segment to segment</a:t>
              </a:r>
            </a:p>
            <a:p>
              <a:pPr marL="107369" indent="-107369" algn="just">
                <a:spcAft>
                  <a:spcPts val="588"/>
                </a:spcAft>
                <a:buFont typeface="Arial" pitchFamily="34" charset="0"/>
                <a:buChar char="•"/>
              </a:pPr>
              <a:r>
                <a:rPr lang="en-US" sz="1600" dirty="0">
                  <a:solidFill>
                    <a:prstClr val="black"/>
                  </a:solidFill>
                  <a:ea typeface="Segoe UI" panose="020B0502040204020203" pitchFamily="34" charset="0"/>
                  <a:cs typeface="Segoe UI" panose="020B0502040204020203" pitchFamily="34" charset="0"/>
                </a:rPr>
                <a:t>How do we fix credit limits and price points for an approved customer?</a:t>
              </a:r>
            </a:p>
          </p:txBody>
        </p:sp>
        <p:grpSp>
          <p:nvGrpSpPr>
            <p:cNvPr id="7" name="Group 6"/>
            <p:cNvGrpSpPr/>
            <p:nvPr/>
          </p:nvGrpSpPr>
          <p:grpSpPr>
            <a:xfrm>
              <a:off x="302663" y="1044461"/>
              <a:ext cx="4099415" cy="715003"/>
              <a:chOff x="302663" y="1044461"/>
              <a:chExt cx="4099415" cy="715003"/>
            </a:xfrm>
          </p:grpSpPr>
          <p:sp>
            <p:nvSpPr>
              <p:cNvPr id="17" name="Rectangle 16"/>
              <p:cNvSpPr/>
              <p:nvPr/>
            </p:nvSpPr>
            <p:spPr bwMode="auto">
              <a:xfrm>
                <a:off x="616462" y="1278638"/>
                <a:ext cx="3785616" cy="344579"/>
              </a:xfrm>
              <a:prstGeom prst="rect">
                <a:avLst/>
              </a:prstGeom>
              <a:solidFill>
                <a:srgbClr val="BF9000"/>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Context</a:t>
                </a:r>
              </a:p>
            </p:txBody>
          </p:sp>
          <p:grpSp>
            <p:nvGrpSpPr>
              <p:cNvPr id="6" name="Group 5"/>
              <p:cNvGrpSpPr/>
              <p:nvPr/>
            </p:nvGrpSpPr>
            <p:grpSpPr>
              <a:xfrm>
                <a:off x="302663" y="1044461"/>
                <a:ext cx="755893" cy="715003"/>
                <a:chOff x="302663" y="1044461"/>
                <a:chExt cx="755893" cy="715003"/>
              </a:xfrm>
            </p:grpSpPr>
            <p:sp>
              <p:nvSpPr>
                <p:cNvPr id="20" name="Oval 19"/>
                <p:cNvSpPr/>
                <p:nvPr/>
              </p:nvSpPr>
              <p:spPr>
                <a:xfrm>
                  <a:off x="302663" y="1044461"/>
                  <a:ext cx="755893" cy="715003"/>
                </a:xfrm>
                <a:prstGeom prst="ellipse">
                  <a:avLst/>
                </a:prstGeom>
                <a:solidFill>
                  <a:srgbClr val="BF9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 name="Picture 25"/>
                <p:cNvPicPr>
                  <a:picLocks noChangeAspect="1"/>
                </p:cNvPicPr>
                <p:nvPr/>
              </p:nvPicPr>
              <p:blipFill>
                <a:blip r:embed="rId2"/>
                <a:stretch>
                  <a:fillRect/>
                </a:stretch>
              </p:blipFill>
              <p:spPr>
                <a:xfrm>
                  <a:off x="467837" y="1192496"/>
                  <a:ext cx="387652" cy="387652"/>
                </a:xfrm>
                <a:prstGeom prst="rect">
                  <a:avLst/>
                </a:prstGeom>
              </p:spPr>
            </p:pic>
          </p:grpSp>
        </p:grpSp>
      </p:gr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708" y="3460703"/>
            <a:ext cx="627782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Up-Down Arrow 11"/>
          <p:cNvSpPr/>
          <p:nvPr/>
        </p:nvSpPr>
        <p:spPr>
          <a:xfrm>
            <a:off x="2558739" y="3487861"/>
            <a:ext cx="484694" cy="313932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Left-Right Arrow 21"/>
          <p:cNvSpPr/>
          <p:nvPr/>
        </p:nvSpPr>
        <p:spPr>
          <a:xfrm>
            <a:off x="404466" y="4780952"/>
            <a:ext cx="4823316" cy="50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1" y="5049387"/>
            <a:ext cx="531835" cy="246221"/>
          </a:xfrm>
          <a:prstGeom prst="rect">
            <a:avLst/>
          </a:prstGeom>
          <a:noFill/>
        </p:spPr>
        <p:txBody>
          <a:bodyPr wrap="square" rtlCol="0">
            <a:spAutoFit/>
          </a:bodyPr>
          <a:lstStyle/>
          <a:p>
            <a:r>
              <a:rPr lang="en-GB" sz="1000" b="1" dirty="0"/>
              <a:t>Slow</a:t>
            </a:r>
          </a:p>
        </p:txBody>
      </p:sp>
      <p:sp>
        <p:nvSpPr>
          <p:cNvPr id="32" name="TextBox 31"/>
          <p:cNvSpPr txBox="1"/>
          <p:nvPr/>
        </p:nvSpPr>
        <p:spPr>
          <a:xfrm>
            <a:off x="3584135" y="4736240"/>
            <a:ext cx="1553647" cy="246221"/>
          </a:xfrm>
          <a:prstGeom prst="rect">
            <a:avLst/>
          </a:prstGeom>
          <a:noFill/>
        </p:spPr>
        <p:txBody>
          <a:bodyPr wrap="square" rtlCol="0">
            <a:spAutoFit/>
          </a:bodyPr>
          <a:lstStyle/>
          <a:p>
            <a:r>
              <a:rPr lang="en-GB" sz="1000" dirty="0">
                <a:solidFill>
                  <a:schemeClr val="bg1"/>
                </a:solidFill>
              </a:rPr>
              <a:t>Repayment Velocity</a:t>
            </a:r>
          </a:p>
        </p:txBody>
      </p:sp>
      <p:sp>
        <p:nvSpPr>
          <p:cNvPr id="33" name="TextBox 32"/>
          <p:cNvSpPr txBox="1"/>
          <p:nvPr/>
        </p:nvSpPr>
        <p:spPr>
          <a:xfrm>
            <a:off x="5157323" y="5044310"/>
            <a:ext cx="531835" cy="246221"/>
          </a:xfrm>
          <a:prstGeom prst="rect">
            <a:avLst/>
          </a:prstGeom>
          <a:noFill/>
        </p:spPr>
        <p:txBody>
          <a:bodyPr wrap="square" rtlCol="0">
            <a:spAutoFit/>
          </a:bodyPr>
          <a:lstStyle/>
          <a:p>
            <a:r>
              <a:rPr lang="en-GB" sz="1000" b="1" dirty="0"/>
              <a:t>Fast</a:t>
            </a:r>
          </a:p>
        </p:txBody>
      </p:sp>
      <p:sp>
        <p:nvSpPr>
          <p:cNvPr id="29" name="TextBox 28"/>
          <p:cNvSpPr txBox="1"/>
          <p:nvPr/>
        </p:nvSpPr>
        <p:spPr>
          <a:xfrm>
            <a:off x="2717471" y="3931666"/>
            <a:ext cx="167229" cy="1015663"/>
          </a:xfrm>
          <a:prstGeom prst="rect">
            <a:avLst/>
          </a:prstGeom>
          <a:noFill/>
        </p:spPr>
        <p:txBody>
          <a:bodyPr wrap="square" rtlCol="0">
            <a:spAutoFit/>
          </a:bodyPr>
          <a:lstStyle/>
          <a:p>
            <a:r>
              <a:rPr lang="en-GB" sz="1000" dirty="0">
                <a:solidFill>
                  <a:schemeClr val="bg1"/>
                </a:solidFill>
              </a:rPr>
              <a:t>Losses</a:t>
            </a:r>
          </a:p>
        </p:txBody>
      </p:sp>
      <p:sp>
        <p:nvSpPr>
          <p:cNvPr id="35" name="TextBox 34"/>
          <p:cNvSpPr txBox="1"/>
          <p:nvPr/>
        </p:nvSpPr>
        <p:spPr>
          <a:xfrm>
            <a:off x="819030" y="4917361"/>
            <a:ext cx="1819564" cy="246221"/>
          </a:xfrm>
          <a:prstGeom prst="rect">
            <a:avLst/>
          </a:prstGeom>
          <a:noFill/>
        </p:spPr>
        <p:txBody>
          <a:bodyPr wrap="square" rtlCol="0">
            <a:spAutoFit/>
          </a:bodyPr>
          <a:lstStyle/>
          <a:p>
            <a:r>
              <a:rPr lang="en-GB" sz="1000" dirty="0">
                <a:solidFill>
                  <a:schemeClr val="bg1"/>
                </a:solidFill>
              </a:rPr>
              <a:t>Repayment Velocity</a:t>
            </a:r>
          </a:p>
        </p:txBody>
      </p:sp>
      <p:sp>
        <p:nvSpPr>
          <p:cNvPr id="36" name="TextBox 35"/>
          <p:cNvSpPr txBox="1"/>
          <p:nvPr/>
        </p:nvSpPr>
        <p:spPr>
          <a:xfrm>
            <a:off x="2717471" y="5295608"/>
            <a:ext cx="167229" cy="1015663"/>
          </a:xfrm>
          <a:prstGeom prst="rect">
            <a:avLst/>
          </a:prstGeom>
          <a:noFill/>
        </p:spPr>
        <p:txBody>
          <a:bodyPr wrap="square" rtlCol="0">
            <a:spAutoFit/>
          </a:bodyPr>
          <a:lstStyle/>
          <a:p>
            <a:r>
              <a:rPr lang="en-GB" sz="1000" dirty="0">
                <a:solidFill>
                  <a:schemeClr val="bg1"/>
                </a:solidFill>
              </a:rPr>
              <a:t>Losses</a:t>
            </a:r>
          </a:p>
        </p:txBody>
      </p:sp>
      <p:sp>
        <p:nvSpPr>
          <p:cNvPr id="37" name="TextBox 36"/>
          <p:cNvSpPr txBox="1"/>
          <p:nvPr/>
        </p:nvSpPr>
        <p:spPr>
          <a:xfrm>
            <a:off x="2604602" y="3241639"/>
            <a:ext cx="531835" cy="246221"/>
          </a:xfrm>
          <a:prstGeom prst="rect">
            <a:avLst/>
          </a:prstGeom>
          <a:noFill/>
        </p:spPr>
        <p:txBody>
          <a:bodyPr wrap="square" rtlCol="0">
            <a:spAutoFit/>
          </a:bodyPr>
          <a:lstStyle/>
          <a:p>
            <a:r>
              <a:rPr lang="en-GB" sz="1000" b="1" dirty="0"/>
              <a:t>High</a:t>
            </a:r>
          </a:p>
        </p:txBody>
      </p:sp>
      <p:sp>
        <p:nvSpPr>
          <p:cNvPr id="38" name="TextBox 37"/>
          <p:cNvSpPr txBox="1"/>
          <p:nvPr/>
        </p:nvSpPr>
        <p:spPr>
          <a:xfrm>
            <a:off x="2604603" y="6644612"/>
            <a:ext cx="531835" cy="246221"/>
          </a:xfrm>
          <a:prstGeom prst="rect">
            <a:avLst/>
          </a:prstGeom>
          <a:noFill/>
        </p:spPr>
        <p:txBody>
          <a:bodyPr wrap="square" rtlCol="0">
            <a:spAutoFit/>
          </a:bodyPr>
          <a:lstStyle/>
          <a:p>
            <a:r>
              <a:rPr lang="en-GB" sz="1000" b="1" dirty="0"/>
              <a:t>Low</a:t>
            </a:r>
          </a:p>
        </p:txBody>
      </p:sp>
      <p:sp>
        <p:nvSpPr>
          <p:cNvPr id="30" name="TextBox 29"/>
          <p:cNvSpPr txBox="1"/>
          <p:nvPr/>
        </p:nvSpPr>
        <p:spPr>
          <a:xfrm>
            <a:off x="326382" y="3487862"/>
            <a:ext cx="1654641" cy="369332"/>
          </a:xfrm>
          <a:prstGeom prst="rect">
            <a:avLst/>
          </a:prstGeom>
          <a:noFill/>
        </p:spPr>
        <p:txBody>
          <a:bodyPr wrap="square" rtlCol="0">
            <a:spAutoFit/>
          </a:bodyPr>
          <a:lstStyle/>
          <a:p>
            <a:r>
              <a:rPr lang="en-GB" dirty="0">
                <a:solidFill>
                  <a:srgbClr val="FF0000"/>
                </a:solidFill>
              </a:rPr>
              <a:t>Very High Risk</a:t>
            </a:r>
          </a:p>
        </p:txBody>
      </p:sp>
      <p:sp>
        <p:nvSpPr>
          <p:cNvPr id="40" name="TextBox 39"/>
          <p:cNvSpPr txBox="1"/>
          <p:nvPr/>
        </p:nvSpPr>
        <p:spPr>
          <a:xfrm>
            <a:off x="4300804" y="3487862"/>
            <a:ext cx="1093818" cy="369332"/>
          </a:xfrm>
          <a:prstGeom prst="rect">
            <a:avLst/>
          </a:prstGeom>
          <a:noFill/>
        </p:spPr>
        <p:txBody>
          <a:bodyPr wrap="square" rtlCol="0">
            <a:spAutoFit/>
          </a:bodyPr>
          <a:lstStyle/>
          <a:p>
            <a:r>
              <a:rPr lang="en-GB" dirty="0">
                <a:solidFill>
                  <a:srgbClr val="C00000"/>
                </a:solidFill>
              </a:rPr>
              <a:t>High Risk</a:t>
            </a:r>
          </a:p>
        </p:txBody>
      </p:sp>
      <p:sp>
        <p:nvSpPr>
          <p:cNvPr id="41" name="TextBox 40"/>
          <p:cNvSpPr txBox="1"/>
          <p:nvPr/>
        </p:nvSpPr>
        <p:spPr>
          <a:xfrm>
            <a:off x="341423" y="6275280"/>
            <a:ext cx="1654641" cy="369332"/>
          </a:xfrm>
          <a:prstGeom prst="rect">
            <a:avLst/>
          </a:prstGeom>
          <a:noFill/>
        </p:spPr>
        <p:txBody>
          <a:bodyPr wrap="square" rtlCol="0">
            <a:spAutoFit/>
          </a:bodyPr>
          <a:lstStyle/>
          <a:p>
            <a:r>
              <a:rPr lang="en-GB" dirty="0">
                <a:solidFill>
                  <a:srgbClr val="FFC000"/>
                </a:solidFill>
              </a:rPr>
              <a:t>Medium Risk</a:t>
            </a:r>
          </a:p>
        </p:txBody>
      </p:sp>
      <p:sp>
        <p:nvSpPr>
          <p:cNvPr id="42" name="TextBox 41"/>
          <p:cNvSpPr txBox="1"/>
          <p:nvPr/>
        </p:nvSpPr>
        <p:spPr>
          <a:xfrm>
            <a:off x="4198006" y="6239011"/>
            <a:ext cx="1103667" cy="369332"/>
          </a:xfrm>
          <a:prstGeom prst="rect">
            <a:avLst/>
          </a:prstGeom>
          <a:noFill/>
        </p:spPr>
        <p:txBody>
          <a:bodyPr wrap="square" rtlCol="0">
            <a:spAutoFit/>
          </a:bodyPr>
          <a:lstStyle/>
          <a:p>
            <a:r>
              <a:rPr lang="en-GB" dirty="0">
                <a:solidFill>
                  <a:srgbClr val="00B050"/>
                </a:solidFill>
              </a:rPr>
              <a:t>Low Risk</a:t>
            </a:r>
          </a:p>
        </p:txBody>
      </p:sp>
      <p:sp>
        <p:nvSpPr>
          <p:cNvPr id="2048" name="TextBox 2047"/>
          <p:cNvSpPr txBox="1"/>
          <p:nvPr/>
        </p:nvSpPr>
        <p:spPr>
          <a:xfrm>
            <a:off x="985551" y="4058623"/>
            <a:ext cx="1573188" cy="646331"/>
          </a:xfrm>
          <a:prstGeom prst="rect">
            <a:avLst/>
          </a:prstGeom>
          <a:noFill/>
        </p:spPr>
        <p:txBody>
          <a:bodyPr wrap="square" rtlCol="0">
            <a:spAutoFit/>
          </a:bodyPr>
          <a:lstStyle/>
          <a:p>
            <a:r>
              <a:rPr lang="en-GB" sz="1200" dirty="0"/>
              <a:t>     Price</a:t>
            </a:r>
          </a:p>
          <a:p>
            <a:endParaRPr lang="en-GB" sz="1200" dirty="0"/>
          </a:p>
          <a:p>
            <a:r>
              <a:rPr lang="en-GB" sz="1200" dirty="0"/>
              <a:t>     Credit Limit</a:t>
            </a:r>
          </a:p>
        </p:txBody>
      </p:sp>
      <p:sp>
        <p:nvSpPr>
          <p:cNvPr id="46" name="Up Arrow 45"/>
          <p:cNvSpPr/>
          <p:nvPr/>
        </p:nvSpPr>
        <p:spPr>
          <a:xfrm>
            <a:off x="946119" y="4092863"/>
            <a:ext cx="222624" cy="15714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2049" name="Down Arrow 2048"/>
          <p:cNvSpPr/>
          <p:nvPr/>
        </p:nvSpPr>
        <p:spPr>
          <a:xfrm>
            <a:off x="940581" y="4439497"/>
            <a:ext cx="228162" cy="19572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3584135" y="4088398"/>
            <a:ext cx="1573188" cy="646331"/>
          </a:xfrm>
          <a:prstGeom prst="rect">
            <a:avLst/>
          </a:prstGeom>
          <a:noFill/>
        </p:spPr>
        <p:txBody>
          <a:bodyPr wrap="square" rtlCol="0">
            <a:spAutoFit/>
          </a:bodyPr>
          <a:lstStyle/>
          <a:p>
            <a:r>
              <a:rPr lang="en-GB" sz="1200" dirty="0"/>
              <a:t>     Price</a:t>
            </a:r>
          </a:p>
          <a:p>
            <a:endParaRPr lang="en-GB" sz="1200" dirty="0"/>
          </a:p>
          <a:p>
            <a:r>
              <a:rPr lang="en-GB" sz="1200" dirty="0"/>
              <a:t>     Credit Limit</a:t>
            </a:r>
          </a:p>
        </p:txBody>
      </p:sp>
      <p:sp>
        <p:nvSpPr>
          <p:cNvPr id="49" name="TextBox 48"/>
          <p:cNvSpPr txBox="1"/>
          <p:nvPr/>
        </p:nvSpPr>
        <p:spPr>
          <a:xfrm>
            <a:off x="1031415" y="5480272"/>
            <a:ext cx="1573188" cy="646331"/>
          </a:xfrm>
          <a:prstGeom prst="rect">
            <a:avLst/>
          </a:prstGeom>
          <a:noFill/>
        </p:spPr>
        <p:txBody>
          <a:bodyPr wrap="square" rtlCol="0">
            <a:spAutoFit/>
          </a:bodyPr>
          <a:lstStyle/>
          <a:p>
            <a:r>
              <a:rPr lang="en-GB" sz="1200" dirty="0"/>
              <a:t>     Price</a:t>
            </a:r>
          </a:p>
          <a:p>
            <a:endParaRPr lang="en-GB" sz="1200" dirty="0"/>
          </a:p>
          <a:p>
            <a:r>
              <a:rPr lang="en-GB" sz="1200" dirty="0"/>
              <a:t>     Credit Limit</a:t>
            </a:r>
          </a:p>
        </p:txBody>
      </p:sp>
      <p:sp>
        <p:nvSpPr>
          <p:cNvPr id="50" name="TextBox 49"/>
          <p:cNvSpPr txBox="1"/>
          <p:nvPr/>
        </p:nvSpPr>
        <p:spPr>
          <a:xfrm>
            <a:off x="3624309" y="5480273"/>
            <a:ext cx="1573188" cy="646331"/>
          </a:xfrm>
          <a:prstGeom prst="rect">
            <a:avLst/>
          </a:prstGeom>
          <a:noFill/>
        </p:spPr>
        <p:txBody>
          <a:bodyPr wrap="square" rtlCol="0">
            <a:spAutoFit/>
          </a:bodyPr>
          <a:lstStyle/>
          <a:p>
            <a:r>
              <a:rPr lang="en-GB" sz="1200" dirty="0"/>
              <a:t>     Price</a:t>
            </a:r>
          </a:p>
          <a:p>
            <a:endParaRPr lang="en-GB" sz="1200" dirty="0"/>
          </a:p>
          <a:p>
            <a:r>
              <a:rPr lang="en-GB" sz="1200" dirty="0"/>
              <a:t>     Credit Limit</a:t>
            </a:r>
          </a:p>
        </p:txBody>
      </p:sp>
      <p:sp>
        <p:nvSpPr>
          <p:cNvPr id="51" name="Up Arrow 50"/>
          <p:cNvSpPr/>
          <p:nvPr/>
        </p:nvSpPr>
        <p:spPr>
          <a:xfrm>
            <a:off x="3472823" y="4111294"/>
            <a:ext cx="222624" cy="15714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2050" name="Left-Right Arrow 2049"/>
          <p:cNvSpPr/>
          <p:nvPr/>
        </p:nvSpPr>
        <p:spPr>
          <a:xfrm>
            <a:off x="3472823" y="4519808"/>
            <a:ext cx="290960" cy="15028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Left-Right Arrow 53"/>
          <p:cNvSpPr/>
          <p:nvPr/>
        </p:nvSpPr>
        <p:spPr>
          <a:xfrm>
            <a:off x="909182" y="5538546"/>
            <a:ext cx="290960" cy="15028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Up Arrow 54"/>
          <p:cNvSpPr/>
          <p:nvPr/>
        </p:nvSpPr>
        <p:spPr>
          <a:xfrm>
            <a:off x="950473" y="5880058"/>
            <a:ext cx="222624" cy="15714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56" name="Up Arrow 55"/>
          <p:cNvSpPr/>
          <p:nvPr/>
        </p:nvSpPr>
        <p:spPr>
          <a:xfrm>
            <a:off x="3530318" y="5880058"/>
            <a:ext cx="222624" cy="15714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58" name="Down Arrow 57"/>
          <p:cNvSpPr/>
          <p:nvPr/>
        </p:nvSpPr>
        <p:spPr>
          <a:xfrm>
            <a:off x="3530319" y="5547263"/>
            <a:ext cx="222623" cy="132849"/>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Oval 61"/>
          <p:cNvSpPr/>
          <p:nvPr/>
        </p:nvSpPr>
        <p:spPr>
          <a:xfrm>
            <a:off x="8044237" y="825093"/>
            <a:ext cx="755893" cy="755893"/>
          </a:xfrm>
          <a:prstGeom prst="ellipse">
            <a:avLst/>
          </a:prstGeom>
          <a:solidFill>
            <a:srgbClr val="7CC8B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275" y="932388"/>
            <a:ext cx="550348" cy="550346"/>
          </a:xfrm>
          <a:prstGeom prst="rect">
            <a:avLst/>
          </a:prstGeom>
        </p:spPr>
      </p:pic>
      <p:sp>
        <p:nvSpPr>
          <p:cNvPr id="5" name="Title 4">
            <a:extLst>
              <a:ext uri="{FF2B5EF4-FFF2-40B4-BE49-F238E27FC236}">
                <a16:creationId xmlns:a16="http://schemas.microsoft.com/office/drawing/2014/main" id="{7380DE3E-35F2-4C71-A03B-C77CDECF3BA7}"/>
              </a:ext>
            </a:extLst>
          </p:cNvPr>
          <p:cNvSpPr>
            <a:spLocks noGrp="1"/>
          </p:cNvSpPr>
          <p:nvPr>
            <p:ph type="title"/>
          </p:nvPr>
        </p:nvSpPr>
        <p:spPr/>
        <p:txBody>
          <a:bodyPr/>
          <a:lstStyle/>
          <a:p>
            <a:r>
              <a:rPr lang="en-US" dirty="0"/>
              <a:t>2. Dynamic Offer sizes and Pricing</a:t>
            </a:r>
            <a:endParaRPr lang="en-IN" dirty="0"/>
          </a:p>
        </p:txBody>
      </p:sp>
      <p:pic>
        <p:nvPicPr>
          <p:cNvPr id="43" name="Picture 2" descr="Image result for home icon">
            <a:hlinkClick r:id="rId5" action="ppaction://hlinksldjump"/>
            <a:extLst>
              <a:ext uri="{FF2B5EF4-FFF2-40B4-BE49-F238E27FC236}">
                <a16:creationId xmlns:a16="http://schemas.microsoft.com/office/drawing/2014/main" id="{0642F05F-43C2-4740-8724-68C1161089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4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69" y="1062325"/>
            <a:ext cx="6417775" cy="1579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472189" y="1099173"/>
            <a:ext cx="3888509" cy="276999"/>
          </a:xfrm>
          <a:prstGeom prst="rect">
            <a:avLst/>
          </a:prstGeom>
          <a:noFill/>
        </p:spPr>
        <p:txBody>
          <a:bodyPr wrap="square" rtlCol="0">
            <a:spAutoFit/>
          </a:bodyPr>
          <a:lstStyle/>
          <a:p>
            <a:pPr algn="ctr"/>
            <a:r>
              <a:rPr lang="en-GB" sz="1200" b="1" dirty="0"/>
              <a:t>PORTFOLIO PERFORMANCE</a:t>
            </a:r>
          </a:p>
        </p:txBody>
      </p:sp>
      <p:sp>
        <p:nvSpPr>
          <p:cNvPr id="2058" name="TextBox 2057"/>
          <p:cNvSpPr txBox="1"/>
          <p:nvPr/>
        </p:nvSpPr>
        <p:spPr>
          <a:xfrm>
            <a:off x="6742541" y="2774097"/>
            <a:ext cx="5246257" cy="2062103"/>
          </a:xfrm>
          <a:prstGeom prst="rect">
            <a:avLst/>
          </a:prstGeom>
          <a:noFill/>
        </p:spPr>
        <p:txBody>
          <a:bodyPr wrap="square" rtlCol="0">
            <a:spAutoFit/>
          </a:bodyPr>
          <a:lstStyle/>
          <a:p>
            <a:r>
              <a:rPr lang="en-GB" sz="1600" b="1" dirty="0">
                <a:solidFill>
                  <a:srgbClr val="00B050"/>
                </a:solidFill>
                <a:latin typeface="Segoe UI" panose="020B0502040204020203" pitchFamily="34" charset="0"/>
                <a:ea typeface="Segoe UI" panose="020B0502040204020203" pitchFamily="34" charset="0"/>
                <a:cs typeface="Segoe UI" panose="020B0502040204020203" pitchFamily="34" charset="0"/>
              </a:rPr>
              <a:t>Monitor Delinquencies  / Automated Collections Process  :</a:t>
            </a:r>
          </a:p>
          <a:p>
            <a:pPr marL="171450" indent="-171450">
              <a:buFont typeface="Arial" panose="020B0604020202020204" pitchFamily="34" charset="0"/>
              <a:buChar char="•"/>
            </a:pPr>
            <a:endParaRPr lang="en-GB" sz="16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sz="1600" dirty="0">
                <a:solidFill>
                  <a:prstClr val="black"/>
                </a:solidFill>
                <a:latin typeface="Segoe UI" panose="020B0502040204020203" pitchFamily="34" charset="0"/>
                <a:ea typeface="Segoe UI" panose="020B0502040204020203" pitchFamily="34" charset="0"/>
                <a:cs typeface="Segoe UI" panose="020B0502040204020203" pitchFamily="34" charset="0"/>
              </a:rPr>
              <a:t>Monitor health of the portfolio through various dashboards built to identify specific problems</a:t>
            </a:r>
          </a:p>
          <a:p>
            <a:endParaRPr lang="en-GB" sz="16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sz="1600" dirty="0">
                <a:solidFill>
                  <a:prstClr val="black"/>
                </a:solidFill>
                <a:latin typeface="Segoe UI" panose="020B0502040204020203" pitchFamily="34" charset="0"/>
                <a:ea typeface="Segoe UI" panose="020B0502040204020203" pitchFamily="34" charset="0"/>
                <a:cs typeface="Segoe UI" panose="020B0502040204020203" pitchFamily="34" charset="0"/>
              </a:rPr>
              <a:t>Build a solid collections process through automated calculations of expectations and actuals</a:t>
            </a:r>
          </a:p>
        </p:txBody>
      </p:sp>
      <p:pic>
        <p:nvPicPr>
          <p:cNvPr id="20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544" y="1062324"/>
            <a:ext cx="5246257" cy="15792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6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67" y="2770909"/>
            <a:ext cx="6417774" cy="19757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8" name="TextBox 47"/>
          <p:cNvSpPr txBox="1"/>
          <p:nvPr/>
        </p:nvSpPr>
        <p:spPr>
          <a:xfrm>
            <a:off x="7439889" y="1094555"/>
            <a:ext cx="3888509" cy="276999"/>
          </a:xfrm>
          <a:prstGeom prst="rect">
            <a:avLst/>
          </a:prstGeom>
          <a:noFill/>
        </p:spPr>
        <p:txBody>
          <a:bodyPr wrap="square" rtlCol="0">
            <a:spAutoFit/>
          </a:bodyPr>
          <a:lstStyle/>
          <a:p>
            <a:pPr algn="ctr"/>
            <a:r>
              <a:rPr lang="en-GB" sz="1200" b="1" dirty="0"/>
              <a:t>Decline Rates split by Month and Reason</a:t>
            </a:r>
          </a:p>
        </p:txBody>
      </p:sp>
      <p:pic>
        <p:nvPicPr>
          <p:cNvPr id="206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770" y="4830618"/>
            <a:ext cx="6417774" cy="193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TextBox 53"/>
          <p:cNvSpPr txBox="1"/>
          <p:nvPr/>
        </p:nvSpPr>
        <p:spPr>
          <a:xfrm>
            <a:off x="6762273" y="4830618"/>
            <a:ext cx="5246257" cy="1323439"/>
          </a:xfrm>
          <a:prstGeom prst="rect">
            <a:avLst/>
          </a:prstGeom>
          <a:noFill/>
        </p:spPr>
        <p:txBody>
          <a:bodyPr wrap="square" rtlCol="0">
            <a:spAutoFit/>
          </a:bodyPr>
          <a:lstStyle/>
          <a:p>
            <a:r>
              <a:rPr lang="en-GB" sz="1600" b="1" dirty="0">
                <a:solidFill>
                  <a:srgbClr val="00B050"/>
                </a:solidFill>
                <a:latin typeface="Segoe UI" panose="020B0502040204020203" pitchFamily="34" charset="0"/>
                <a:ea typeface="Segoe UI" panose="020B0502040204020203" pitchFamily="34" charset="0"/>
                <a:cs typeface="Segoe UI" panose="020B0502040204020203" pitchFamily="34" charset="0"/>
              </a:rPr>
              <a:t>Monitor Performance of Internal Risk Score :</a:t>
            </a:r>
          </a:p>
          <a:p>
            <a:pPr marL="171450" indent="-171450">
              <a:buFont typeface="Arial" panose="020B0604020202020204" pitchFamily="34" charset="0"/>
              <a:buChar char="•"/>
            </a:pPr>
            <a:endParaRPr lang="en-GB" sz="16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sz="1600" dirty="0">
                <a:solidFill>
                  <a:prstClr val="black"/>
                </a:solidFill>
                <a:latin typeface="Segoe UI" panose="020B0502040204020203" pitchFamily="34" charset="0"/>
                <a:ea typeface="Segoe UI" panose="020B0502040204020203" pitchFamily="34" charset="0"/>
                <a:cs typeface="Segoe UI" panose="020B0502040204020203" pitchFamily="34" charset="0"/>
              </a:rPr>
              <a:t>Incorporate the learnings from the existing Underwriting model to build the Next Gen model – which would give us stronger results</a:t>
            </a:r>
          </a:p>
        </p:txBody>
      </p:sp>
      <p:sp>
        <p:nvSpPr>
          <p:cNvPr id="5" name="Title 4">
            <a:extLst>
              <a:ext uri="{FF2B5EF4-FFF2-40B4-BE49-F238E27FC236}">
                <a16:creationId xmlns:a16="http://schemas.microsoft.com/office/drawing/2014/main" id="{383B489E-2A8B-4B1F-A1CA-94556887D5CA}"/>
              </a:ext>
            </a:extLst>
          </p:cNvPr>
          <p:cNvSpPr>
            <a:spLocks noGrp="1"/>
          </p:cNvSpPr>
          <p:nvPr>
            <p:ph type="title"/>
          </p:nvPr>
        </p:nvSpPr>
        <p:spPr/>
        <p:txBody>
          <a:bodyPr/>
          <a:lstStyle/>
          <a:p>
            <a:r>
              <a:rPr lang="en-US" dirty="0"/>
              <a:t>3. Monitoring Performance</a:t>
            </a:r>
            <a:endParaRPr lang="en-IN" dirty="0"/>
          </a:p>
        </p:txBody>
      </p:sp>
      <p:pic>
        <p:nvPicPr>
          <p:cNvPr id="11" name="Picture 2" descr="Image result for home icon">
            <a:hlinkClick r:id="rId6" action="ppaction://hlinksldjump"/>
            <a:extLst>
              <a:ext uri="{FF2B5EF4-FFF2-40B4-BE49-F238E27FC236}">
                <a16:creationId xmlns:a16="http://schemas.microsoft.com/office/drawing/2014/main" id="{ECDF391F-BBD6-474F-BD0F-EB441B5FD0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92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0E0-099D-4B24-A39D-CC97884462C2}"/>
              </a:ext>
            </a:extLst>
          </p:cNvPr>
          <p:cNvSpPr>
            <a:spLocks noGrp="1"/>
          </p:cNvSpPr>
          <p:nvPr>
            <p:ph type="title"/>
          </p:nvPr>
        </p:nvSpPr>
        <p:spPr/>
        <p:txBody>
          <a:bodyPr/>
          <a:lstStyle/>
          <a:p>
            <a:r>
              <a:rPr lang="en-US" dirty="0"/>
              <a:t>Five principles we follow that drive successful engagements</a:t>
            </a:r>
            <a:endParaRPr lang="en-IN" dirty="0"/>
          </a:p>
        </p:txBody>
      </p:sp>
      <p:grpSp>
        <p:nvGrpSpPr>
          <p:cNvPr id="44" name="Group 43">
            <a:extLst>
              <a:ext uri="{FF2B5EF4-FFF2-40B4-BE49-F238E27FC236}">
                <a16:creationId xmlns:a16="http://schemas.microsoft.com/office/drawing/2014/main" id="{E063F1B4-6A8C-4B91-A11F-DD163446E806}"/>
              </a:ext>
            </a:extLst>
          </p:cNvPr>
          <p:cNvGrpSpPr/>
          <p:nvPr/>
        </p:nvGrpSpPr>
        <p:grpSpPr>
          <a:xfrm>
            <a:off x="599655" y="1232844"/>
            <a:ext cx="2946060" cy="2849483"/>
            <a:chOff x="599655" y="1232844"/>
            <a:chExt cx="2946060" cy="2849483"/>
          </a:xfrm>
        </p:grpSpPr>
        <p:sp>
          <p:nvSpPr>
            <p:cNvPr id="4" name="Shape">
              <a:extLst>
                <a:ext uri="{FF2B5EF4-FFF2-40B4-BE49-F238E27FC236}">
                  <a16:creationId xmlns:a16="http://schemas.microsoft.com/office/drawing/2014/main" id="{F632A82A-CA18-429F-BD3D-FEFC1ABA7955}"/>
                </a:ext>
              </a:extLst>
            </p:cNvPr>
            <p:cNvSpPr/>
            <p:nvPr/>
          </p:nvSpPr>
          <p:spPr>
            <a:xfrm>
              <a:off x="599655" y="1232844"/>
              <a:ext cx="2946060" cy="2849483"/>
            </a:xfrm>
            <a:custGeom>
              <a:avLst/>
              <a:gdLst/>
              <a:ahLst/>
              <a:cxnLst>
                <a:cxn ang="0">
                  <a:pos x="wd2" y="hd2"/>
                </a:cxn>
                <a:cxn ang="5400000">
                  <a:pos x="wd2" y="hd2"/>
                </a:cxn>
                <a:cxn ang="10800000">
                  <a:pos x="wd2" y="hd2"/>
                </a:cxn>
                <a:cxn ang="16200000">
                  <a:pos x="wd2" y="hd2"/>
                </a:cxn>
              </a:cxnLst>
              <a:rect l="0" t="0" r="r" b="b"/>
              <a:pathLst>
                <a:path w="21527" h="21600" extrusionOk="0">
                  <a:moveTo>
                    <a:pt x="12741" y="19901"/>
                  </a:moveTo>
                  <a:cubicBezTo>
                    <a:pt x="12398" y="19901"/>
                    <a:pt x="12101" y="20108"/>
                    <a:pt x="11987" y="20406"/>
                  </a:cubicBezTo>
                  <a:lnTo>
                    <a:pt x="4270" y="20406"/>
                  </a:lnTo>
                  <a:cubicBezTo>
                    <a:pt x="2306" y="20406"/>
                    <a:pt x="708" y="18800"/>
                    <a:pt x="708" y="16826"/>
                  </a:cubicBezTo>
                  <a:lnTo>
                    <a:pt x="708" y="4270"/>
                  </a:lnTo>
                  <a:cubicBezTo>
                    <a:pt x="708" y="2295"/>
                    <a:pt x="2306" y="689"/>
                    <a:pt x="4270" y="689"/>
                  </a:cubicBezTo>
                  <a:lnTo>
                    <a:pt x="16759" y="689"/>
                  </a:lnTo>
                  <a:cubicBezTo>
                    <a:pt x="18723" y="689"/>
                    <a:pt x="20321" y="2295"/>
                    <a:pt x="20321" y="4270"/>
                  </a:cubicBezTo>
                  <a:lnTo>
                    <a:pt x="20321" y="11179"/>
                  </a:lnTo>
                  <a:lnTo>
                    <a:pt x="20070" y="11179"/>
                  </a:lnTo>
                  <a:cubicBezTo>
                    <a:pt x="19842" y="11179"/>
                    <a:pt x="19728" y="11408"/>
                    <a:pt x="19819" y="11615"/>
                  </a:cubicBezTo>
                  <a:lnTo>
                    <a:pt x="20413" y="12671"/>
                  </a:lnTo>
                  <a:cubicBezTo>
                    <a:pt x="20527" y="12854"/>
                    <a:pt x="20801" y="12854"/>
                    <a:pt x="20892" y="12671"/>
                  </a:cubicBezTo>
                  <a:lnTo>
                    <a:pt x="21486" y="11615"/>
                  </a:lnTo>
                  <a:cubicBezTo>
                    <a:pt x="21600" y="11431"/>
                    <a:pt x="21463" y="11179"/>
                    <a:pt x="21235" y="11179"/>
                  </a:cubicBezTo>
                  <a:lnTo>
                    <a:pt x="20984" y="11179"/>
                  </a:lnTo>
                  <a:lnTo>
                    <a:pt x="20984" y="4270"/>
                  </a:lnTo>
                  <a:cubicBezTo>
                    <a:pt x="20984" y="1905"/>
                    <a:pt x="19088" y="0"/>
                    <a:pt x="16737" y="0"/>
                  </a:cubicBezTo>
                  <a:lnTo>
                    <a:pt x="4247" y="0"/>
                  </a:lnTo>
                  <a:cubicBezTo>
                    <a:pt x="1895" y="0"/>
                    <a:pt x="0" y="1905"/>
                    <a:pt x="0" y="4270"/>
                  </a:cubicBezTo>
                  <a:lnTo>
                    <a:pt x="0" y="16826"/>
                  </a:lnTo>
                  <a:cubicBezTo>
                    <a:pt x="0" y="19190"/>
                    <a:pt x="1895" y="21095"/>
                    <a:pt x="4247" y="21095"/>
                  </a:cubicBezTo>
                  <a:lnTo>
                    <a:pt x="11964" y="21095"/>
                  </a:lnTo>
                  <a:cubicBezTo>
                    <a:pt x="12101" y="21393"/>
                    <a:pt x="12375" y="21600"/>
                    <a:pt x="12718" y="21600"/>
                  </a:cubicBezTo>
                  <a:cubicBezTo>
                    <a:pt x="13175" y="21600"/>
                    <a:pt x="13563" y="21233"/>
                    <a:pt x="13563" y="20751"/>
                  </a:cubicBezTo>
                  <a:cubicBezTo>
                    <a:pt x="13563" y="20269"/>
                    <a:pt x="13197" y="19901"/>
                    <a:pt x="12741" y="19901"/>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250" dirty="0"/>
            </a:p>
          </p:txBody>
        </p:sp>
        <p:grpSp>
          <p:nvGrpSpPr>
            <p:cNvPr id="14" name="Group 13">
              <a:extLst>
                <a:ext uri="{FF2B5EF4-FFF2-40B4-BE49-F238E27FC236}">
                  <a16:creationId xmlns:a16="http://schemas.microsoft.com/office/drawing/2014/main" id="{69EAA7AC-E846-4F9C-82D2-182EDC06DCCC}"/>
                </a:ext>
              </a:extLst>
            </p:cNvPr>
            <p:cNvGrpSpPr/>
            <p:nvPr/>
          </p:nvGrpSpPr>
          <p:grpSpPr>
            <a:xfrm>
              <a:off x="958676" y="1353244"/>
              <a:ext cx="2333445" cy="1939517"/>
              <a:chOff x="9020709" y="1323706"/>
              <a:chExt cx="2973159" cy="1668267"/>
            </a:xfrm>
          </p:grpSpPr>
          <p:sp>
            <p:nvSpPr>
              <p:cNvPr id="15" name="TextBox 14">
                <a:extLst>
                  <a:ext uri="{FF2B5EF4-FFF2-40B4-BE49-F238E27FC236}">
                    <a16:creationId xmlns:a16="http://schemas.microsoft.com/office/drawing/2014/main" id="{6D9DFCA1-4890-4328-8F49-CDFC4BBD5E34}"/>
                  </a:ext>
                </a:extLst>
              </p:cNvPr>
              <p:cNvSpPr txBox="1"/>
              <p:nvPr/>
            </p:nvSpPr>
            <p:spPr>
              <a:xfrm>
                <a:off x="9067788" y="1323706"/>
                <a:ext cx="2926080" cy="873618"/>
              </a:xfrm>
              <a:prstGeom prst="rect">
                <a:avLst/>
              </a:prstGeom>
              <a:noFill/>
            </p:spPr>
            <p:txBody>
              <a:bodyPr wrap="square" lIns="0" rIns="0" rtlCol="0" anchor="b">
                <a:spAutoFit/>
              </a:bodyPr>
              <a:lstStyle/>
              <a:p>
                <a:r>
                  <a:rPr lang="en-US" sz="2000" b="1" noProof="1"/>
                  <a:t>Client Context: Every Client and their situation is unique</a:t>
                </a:r>
              </a:p>
            </p:txBody>
          </p:sp>
          <p:sp>
            <p:nvSpPr>
              <p:cNvPr id="16" name="TextBox 15">
                <a:extLst>
                  <a:ext uri="{FF2B5EF4-FFF2-40B4-BE49-F238E27FC236}">
                    <a16:creationId xmlns:a16="http://schemas.microsoft.com/office/drawing/2014/main" id="{D2917EDE-30F8-4404-86FB-67A89BAA4221}"/>
                  </a:ext>
                </a:extLst>
              </p:cNvPr>
              <p:cNvSpPr txBox="1"/>
              <p:nvPr/>
            </p:nvSpPr>
            <p:spPr>
              <a:xfrm>
                <a:off x="9020709" y="2209816"/>
                <a:ext cx="2926080" cy="782157"/>
              </a:xfrm>
              <a:prstGeom prst="rect">
                <a:avLst/>
              </a:prstGeom>
              <a:noFill/>
            </p:spPr>
            <p:txBody>
              <a:bodyPr wrap="square" lIns="0" rIns="0" rtlCol="0" anchor="t">
                <a:spAutoFit/>
              </a:bodyPr>
              <a:lstStyle/>
              <a:p>
                <a:r>
                  <a:rPr lang="en-US" sz="1200" noProof="1">
                    <a:solidFill>
                      <a:schemeClr val="tx1">
                        <a:lumMod val="65000"/>
                        <a:lumOff val="35000"/>
                      </a:schemeClr>
                    </a:solidFill>
                  </a:rPr>
                  <a:t>For a Leading Asset Management firm, built a scalable Data Platform from scratch to track Business Performance</a:t>
                </a:r>
              </a:p>
            </p:txBody>
          </p:sp>
        </p:grpSp>
        <p:grpSp>
          <p:nvGrpSpPr>
            <p:cNvPr id="23" name="Graphic 53" descr="Layers Design">
              <a:extLst>
                <a:ext uri="{FF2B5EF4-FFF2-40B4-BE49-F238E27FC236}">
                  <a16:creationId xmlns:a16="http://schemas.microsoft.com/office/drawing/2014/main" id="{CC11122C-443D-46F9-A1B2-DF2AE3AF119D}"/>
                </a:ext>
              </a:extLst>
            </p:cNvPr>
            <p:cNvGrpSpPr/>
            <p:nvPr/>
          </p:nvGrpSpPr>
          <p:grpSpPr>
            <a:xfrm>
              <a:off x="1005123" y="3193986"/>
              <a:ext cx="679356" cy="658341"/>
              <a:chOff x="1572814" y="3163531"/>
              <a:chExt cx="618574" cy="618574"/>
            </a:xfrm>
            <a:solidFill>
              <a:schemeClr val="accent6">
                <a:lumMod val="50000"/>
              </a:schemeClr>
            </a:solidFill>
          </p:grpSpPr>
          <p:sp>
            <p:nvSpPr>
              <p:cNvPr id="24" name="Freeform: Shape 23">
                <a:extLst>
                  <a:ext uri="{FF2B5EF4-FFF2-40B4-BE49-F238E27FC236}">
                    <a16:creationId xmlns:a16="http://schemas.microsoft.com/office/drawing/2014/main" id="{D23A18D0-B3EE-42AA-BA49-09D84C515462}"/>
                  </a:ext>
                </a:extLst>
              </p:cNvPr>
              <p:cNvSpPr/>
              <p:nvPr/>
            </p:nvSpPr>
            <p:spPr>
              <a:xfrm>
                <a:off x="1585984" y="3486819"/>
                <a:ext cx="592310" cy="179302"/>
              </a:xfrm>
              <a:custGeom>
                <a:avLst/>
                <a:gdLst>
                  <a:gd name="connsiteX0" fmla="*/ 296155 w 592310"/>
                  <a:gd name="connsiteY0" fmla="*/ 71987 h 179302"/>
                  <a:gd name="connsiteX1" fmla="*/ 126473 w 592310"/>
                  <a:gd name="connsiteY1" fmla="*/ 0 h 179302"/>
                  <a:gd name="connsiteX2" fmla="*/ 0 w 592310"/>
                  <a:gd name="connsiteY2" fmla="*/ 53655 h 179302"/>
                  <a:gd name="connsiteX3" fmla="*/ 296155 w 592310"/>
                  <a:gd name="connsiteY3" fmla="*/ 179303 h 179302"/>
                  <a:gd name="connsiteX4" fmla="*/ 592310 w 592310"/>
                  <a:gd name="connsiteY4" fmla="*/ 53655 h 179302"/>
                  <a:gd name="connsiteX5" fmla="*/ 465838 w 592310"/>
                  <a:gd name="connsiteY5" fmla="*/ 0 h 179302"/>
                  <a:gd name="connsiteX6" fmla="*/ 296155 w 592310"/>
                  <a:gd name="connsiteY6" fmla="*/ 71987 h 17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310" h="179302">
                    <a:moveTo>
                      <a:pt x="296155" y="71987"/>
                    </a:moveTo>
                    <a:lnTo>
                      <a:pt x="126473" y="0"/>
                    </a:lnTo>
                    <a:lnTo>
                      <a:pt x="0" y="53655"/>
                    </a:lnTo>
                    <a:lnTo>
                      <a:pt x="296155" y="179303"/>
                    </a:lnTo>
                    <a:lnTo>
                      <a:pt x="592310" y="53655"/>
                    </a:lnTo>
                    <a:lnTo>
                      <a:pt x="465838" y="0"/>
                    </a:lnTo>
                    <a:lnTo>
                      <a:pt x="296155" y="71987"/>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25" name="Freeform: Shape 24">
                <a:extLst>
                  <a:ext uri="{FF2B5EF4-FFF2-40B4-BE49-F238E27FC236}">
                    <a16:creationId xmlns:a16="http://schemas.microsoft.com/office/drawing/2014/main" id="{0EE661C1-A306-40FA-8DB6-3BA84CE89EBE}"/>
                  </a:ext>
                </a:extLst>
              </p:cNvPr>
              <p:cNvSpPr/>
              <p:nvPr/>
            </p:nvSpPr>
            <p:spPr>
              <a:xfrm>
                <a:off x="1585984" y="3279513"/>
                <a:ext cx="592310" cy="251295"/>
              </a:xfrm>
              <a:custGeom>
                <a:avLst/>
                <a:gdLst>
                  <a:gd name="connsiteX0" fmla="*/ 296155 w 592310"/>
                  <a:gd name="connsiteY0" fmla="*/ 0 h 251295"/>
                  <a:gd name="connsiteX1" fmla="*/ 0 w 592310"/>
                  <a:gd name="connsiteY1" fmla="*/ 125648 h 251295"/>
                  <a:gd name="connsiteX2" fmla="*/ 296155 w 592310"/>
                  <a:gd name="connsiteY2" fmla="*/ 251296 h 251295"/>
                  <a:gd name="connsiteX3" fmla="*/ 592310 w 592310"/>
                  <a:gd name="connsiteY3" fmla="*/ 125648 h 251295"/>
                  <a:gd name="connsiteX4" fmla="*/ 296155 w 592310"/>
                  <a:gd name="connsiteY4" fmla="*/ 0 h 25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10" h="251295">
                    <a:moveTo>
                      <a:pt x="296155" y="0"/>
                    </a:moveTo>
                    <a:lnTo>
                      <a:pt x="0" y="125648"/>
                    </a:lnTo>
                    <a:lnTo>
                      <a:pt x="296155" y="251296"/>
                    </a:lnTo>
                    <a:lnTo>
                      <a:pt x="592310" y="125648"/>
                    </a:lnTo>
                    <a:lnTo>
                      <a:pt x="296155" y="0"/>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grpSp>
      <p:grpSp>
        <p:nvGrpSpPr>
          <p:cNvPr id="46" name="Group 45">
            <a:extLst>
              <a:ext uri="{FF2B5EF4-FFF2-40B4-BE49-F238E27FC236}">
                <a16:creationId xmlns:a16="http://schemas.microsoft.com/office/drawing/2014/main" id="{78D8B336-5781-4650-8E7D-CA228826F472}"/>
              </a:ext>
            </a:extLst>
          </p:cNvPr>
          <p:cNvGrpSpPr/>
          <p:nvPr/>
        </p:nvGrpSpPr>
        <p:grpSpPr>
          <a:xfrm>
            <a:off x="2568280" y="3019449"/>
            <a:ext cx="2944761" cy="2849483"/>
            <a:chOff x="2568280" y="3019449"/>
            <a:chExt cx="2944761" cy="2849483"/>
          </a:xfrm>
        </p:grpSpPr>
        <p:sp>
          <p:nvSpPr>
            <p:cNvPr id="6" name="Shape">
              <a:extLst>
                <a:ext uri="{FF2B5EF4-FFF2-40B4-BE49-F238E27FC236}">
                  <a16:creationId xmlns:a16="http://schemas.microsoft.com/office/drawing/2014/main" id="{4F014BE8-1D6E-48A0-9DD5-3D0ACC602151}"/>
                </a:ext>
              </a:extLst>
            </p:cNvPr>
            <p:cNvSpPr/>
            <p:nvPr/>
          </p:nvSpPr>
          <p:spPr>
            <a:xfrm>
              <a:off x="2568280" y="3019449"/>
              <a:ext cx="2944761" cy="2849483"/>
            </a:xfrm>
            <a:custGeom>
              <a:avLst/>
              <a:gdLst/>
              <a:ahLst/>
              <a:cxnLst>
                <a:cxn ang="0">
                  <a:pos x="wd2" y="hd2"/>
                </a:cxn>
                <a:cxn ang="5400000">
                  <a:pos x="wd2" y="hd2"/>
                </a:cxn>
                <a:cxn ang="10800000">
                  <a:pos x="wd2" y="hd2"/>
                </a:cxn>
                <a:cxn ang="16200000">
                  <a:pos x="wd2" y="hd2"/>
                </a:cxn>
              </a:cxnLst>
              <a:rect l="0" t="0" r="r" b="b"/>
              <a:pathLst>
                <a:path w="21540" h="21600" extrusionOk="0">
                  <a:moveTo>
                    <a:pt x="20891" y="8608"/>
                  </a:moveTo>
                  <a:cubicBezTo>
                    <a:pt x="20777" y="8424"/>
                    <a:pt x="20503" y="8424"/>
                    <a:pt x="20411" y="8608"/>
                  </a:cubicBezTo>
                  <a:lnTo>
                    <a:pt x="19817" y="9664"/>
                  </a:lnTo>
                  <a:cubicBezTo>
                    <a:pt x="19703" y="9847"/>
                    <a:pt x="19840" y="10100"/>
                    <a:pt x="20069" y="10100"/>
                  </a:cubicBezTo>
                  <a:lnTo>
                    <a:pt x="20320" y="10100"/>
                  </a:lnTo>
                  <a:lnTo>
                    <a:pt x="20320" y="17331"/>
                  </a:lnTo>
                  <a:cubicBezTo>
                    <a:pt x="20320" y="19305"/>
                    <a:pt x="18720" y="20911"/>
                    <a:pt x="16754" y="20911"/>
                  </a:cubicBezTo>
                  <a:lnTo>
                    <a:pt x="4251" y="20911"/>
                  </a:lnTo>
                  <a:cubicBezTo>
                    <a:pt x="2286" y="20911"/>
                    <a:pt x="686" y="19305"/>
                    <a:pt x="686" y="17331"/>
                  </a:cubicBezTo>
                  <a:lnTo>
                    <a:pt x="686" y="4774"/>
                  </a:lnTo>
                  <a:cubicBezTo>
                    <a:pt x="686" y="2800"/>
                    <a:pt x="2286" y="1194"/>
                    <a:pt x="4251" y="1194"/>
                  </a:cubicBezTo>
                  <a:lnTo>
                    <a:pt x="12069" y="1194"/>
                  </a:lnTo>
                  <a:cubicBezTo>
                    <a:pt x="12206" y="1492"/>
                    <a:pt x="12480" y="1699"/>
                    <a:pt x="12823" y="1699"/>
                  </a:cubicBezTo>
                  <a:cubicBezTo>
                    <a:pt x="13280" y="1699"/>
                    <a:pt x="13669" y="1331"/>
                    <a:pt x="13669" y="849"/>
                  </a:cubicBezTo>
                  <a:cubicBezTo>
                    <a:pt x="13669" y="367"/>
                    <a:pt x="13303" y="0"/>
                    <a:pt x="12823" y="0"/>
                  </a:cubicBezTo>
                  <a:cubicBezTo>
                    <a:pt x="12480" y="0"/>
                    <a:pt x="12183" y="207"/>
                    <a:pt x="12069" y="505"/>
                  </a:cubicBezTo>
                  <a:lnTo>
                    <a:pt x="4251" y="505"/>
                  </a:lnTo>
                  <a:cubicBezTo>
                    <a:pt x="1897" y="505"/>
                    <a:pt x="0" y="2410"/>
                    <a:pt x="0" y="4774"/>
                  </a:cubicBezTo>
                  <a:lnTo>
                    <a:pt x="0" y="17331"/>
                  </a:lnTo>
                  <a:cubicBezTo>
                    <a:pt x="0" y="19695"/>
                    <a:pt x="1897" y="21600"/>
                    <a:pt x="4251" y="21600"/>
                  </a:cubicBezTo>
                  <a:lnTo>
                    <a:pt x="16754" y="21600"/>
                  </a:lnTo>
                  <a:cubicBezTo>
                    <a:pt x="19109" y="21600"/>
                    <a:pt x="21006" y="19695"/>
                    <a:pt x="21006" y="17331"/>
                  </a:cubicBezTo>
                  <a:lnTo>
                    <a:pt x="21006" y="10077"/>
                  </a:lnTo>
                  <a:lnTo>
                    <a:pt x="21257" y="10077"/>
                  </a:lnTo>
                  <a:cubicBezTo>
                    <a:pt x="21486" y="10077"/>
                    <a:pt x="21600" y="9847"/>
                    <a:pt x="21509" y="9641"/>
                  </a:cubicBezTo>
                  <a:lnTo>
                    <a:pt x="20891" y="8608"/>
                  </a:ln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250" dirty="0"/>
            </a:p>
          </p:txBody>
        </p:sp>
        <p:grpSp>
          <p:nvGrpSpPr>
            <p:cNvPr id="17" name="Group 16">
              <a:extLst>
                <a:ext uri="{FF2B5EF4-FFF2-40B4-BE49-F238E27FC236}">
                  <a16:creationId xmlns:a16="http://schemas.microsoft.com/office/drawing/2014/main" id="{C42C836F-B9E9-465F-AAA7-E861D2BDE21D}"/>
                </a:ext>
              </a:extLst>
            </p:cNvPr>
            <p:cNvGrpSpPr/>
            <p:nvPr/>
          </p:nvGrpSpPr>
          <p:grpSpPr>
            <a:xfrm>
              <a:off x="2892411" y="3900475"/>
              <a:ext cx="2405193" cy="1635236"/>
              <a:chOff x="8921977" y="1551797"/>
              <a:chExt cx="3064575" cy="1406542"/>
            </a:xfrm>
          </p:grpSpPr>
          <p:sp>
            <p:nvSpPr>
              <p:cNvPr id="18" name="TextBox 17">
                <a:extLst>
                  <a:ext uri="{FF2B5EF4-FFF2-40B4-BE49-F238E27FC236}">
                    <a16:creationId xmlns:a16="http://schemas.microsoft.com/office/drawing/2014/main" id="{86145122-79F0-46D4-AC70-3C447FC89979}"/>
                  </a:ext>
                </a:extLst>
              </p:cNvPr>
              <p:cNvSpPr txBox="1"/>
              <p:nvPr/>
            </p:nvSpPr>
            <p:spPr>
              <a:xfrm>
                <a:off x="8921977" y="1551797"/>
                <a:ext cx="3064575" cy="376594"/>
              </a:xfrm>
              <a:prstGeom prst="rect">
                <a:avLst/>
              </a:prstGeom>
              <a:noFill/>
            </p:spPr>
            <p:txBody>
              <a:bodyPr wrap="square" lIns="0" rIns="0" rtlCol="0" anchor="b">
                <a:spAutoFit/>
              </a:bodyPr>
              <a:lstStyle/>
              <a:p>
                <a:r>
                  <a:rPr lang="en-US" sz="2000" b="1" noProof="1"/>
                  <a:t>Business-led Insights</a:t>
                </a:r>
              </a:p>
            </p:txBody>
          </p:sp>
          <p:sp>
            <p:nvSpPr>
              <p:cNvPr id="19" name="TextBox 18">
                <a:extLst>
                  <a:ext uri="{FF2B5EF4-FFF2-40B4-BE49-F238E27FC236}">
                    <a16:creationId xmlns:a16="http://schemas.microsoft.com/office/drawing/2014/main" id="{CD2A5C23-940F-413B-90B1-095EF0D97668}"/>
                  </a:ext>
                </a:extLst>
              </p:cNvPr>
              <p:cNvSpPr txBox="1"/>
              <p:nvPr/>
            </p:nvSpPr>
            <p:spPr>
              <a:xfrm>
                <a:off x="8921977" y="1925881"/>
                <a:ext cx="2926080" cy="1032458"/>
              </a:xfrm>
              <a:prstGeom prst="rect">
                <a:avLst/>
              </a:prstGeom>
              <a:noFill/>
            </p:spPr>
            <p:txBody>
              <a:bodyPr wrap="square" lIns="0" rIns="0" rtlCol="0" anchor="t">
                <a:spAutoFit/>
              </a:bodyPr>
              <a:lstStyle/>
              <a:p>
                <a:r>
                  <a:rPr lang="en-US" sz="1200" noProof="1">
                    <a:solidFill>
                      <a:schemeClr val="tx1">
                        <a:lumMod val="65000"/>
                        <a:lumOff val="35000"/>
                      </a:schemeClr>
                    </a:solidFill>
                  </a:rPr>
                  <a:t>For a Leading Computer Hardware manufacturer, our key differentiator was that we didn’t just execute blindly. We tried understanding what the context was and tailor solutions to the needs</a:t>
                </a:r>
              </a:p>
            </p:txBody>
          </p:sp>
        </p:grpSp>
        <p:grpSp>
          <p:nvGrpSpPr>
            <p:cNvPr id="26" name="Graphic 55" descr="Plugged Unplugged">
              <a:extLst>
                <a:ext uri="{FF2B5EF4-FFF2-40B4-BE49-F238E27FC236}">
                  <a16:creationId xmlns:a16="http://schemas.microsoft.com/office/drawing/2014/main" id="{F69921A6-C3A5-49B9-B950-F3A76E29951F}"/>
                </a:ext>
              </a:extLst>
            </p:cNvPr>
            <p:cNvGrpSpPr/>
            <p:nvPr/>
          </p:nvGrpSpPr>
          <p:grpSpPr>
            <a:xfrm>
              <a:off x="3910974" y="3279137"/>
              <a:ext cx="679356" cy="658341"/>
              <a:chOff x="3408905" y="3243539"/>
              <a:chExt cx="618574" cy="618574"/>
            </a:xfrm>
            <a:solidFill>
              <a:schemeClr val="tx2">
                <a:lumMod val="90000"/>
                <a:lumOff val="10000"/>
              </a:schemeClr>
            </a:solidFill>
          </p:grpSpPr>
          <p:sp>
            <p:nvSpPr>
              <p:cNvPr id="27" name="Freeform: Shape 26">
                <a:extLst>
                  <a:ext uri="{FF2B5EF4-FFF2-40B4-BE49-F238E27FC236}">
                    <a16:creationId xmlns:a16="http://schemas.microsoft.com/office/drawing/2014/main" id="{4961A5D5-6521-4CB1-BBD9-0E7DD68215C4}"/>
                  </a:ext>
                </a:extLst>
              </p:cNvPr>
              <p:cNvSpPr/>
              <p:nvPr/>
            </p:nvSpPr>
            <p:spPr>
              <a:xfrm>
                <a:off x="3421791" y="3321911"/>
                <a:ext cx="347836" cy="282351"/>
              </a:xfrm>
              <a:custGeom>
                <a:avLst/>
                <a:gdLst>
                  <a:gd name="connsiteX0" fmla="*/ 278500 w 347836"/>
                  <a:gd name="connsiteY0" fmla="*/ 249466 h 282351"/>
                  <a:gd name="connsiteX1" fmla="*/ 242049 w 347836"/>
                  <a:gd name="connsiteY1" fmla="*/ 213015 h 282351"/>
                  <a:gd name="connsiteX2" fmla="*/ 278500 w 347836"/>
                  <a:gd name="connsiteY2" fmla="*/ 176564 h 282351"/>
                  <a:gd name="connsiteX3" fmla="*/ 314951 w 347836"/>
                  <a:gd name="connsiteY3" fmla="*/ 213015 h 282351"/>
                  <a:gd name="connsiteX4" fmla="*/ 342287 w 347836"/>
                  <a:gd name="connsiteY4" fmla="*/ 212789 h 282351"/>
                  <a:gd name="connsiteX5" fmla="*/ 342284 w 347836"/>
                  <a:gd name="connsiteY5" fmla="*/ 185675 h 282351"/>
                  <a:gd name="connsiteX6" fmla="*/ 305833 w 347836"/>
                  <a:gd name="connsiteY6" fmla="*/ 149231 h 282351"/>
                  <a:gd name="connsiteX7" fmla="*/ 328617 w 347836"/>
                  <a:gd name="connsiteY7" fmla="*/ 126447 h 282351"/>
                  <a:gd name="connsiteX8" fmla="*/ 283056 w 347836"/>
                  <a:gd name="connsiteY8" fmla="*/ 80885 h 282351"/>
                  <a:gd name="connsiteX9" fmla="*/ 161564 w 347836"/>
                  <a:gd name="connsiteY9" fmla="*/ 68481 h 282351"/>
                  <a:gd name="connsiteX10" fmla="*/ 146621 w 347836"/>
                  <a:gd name="connsiteY10" fmla="*/ 53017 h 282351"/>
                  <a:gd name="connsiteX11" fmla="*/ 21566 w 347836"/>
                  <a:gd name="connsiteY11" fmla="*/ 0 h 282351"/>
                  <a:gd name="connsiteX12" fmla="*/ 0 w 347836"/>
                  <a:gd name="connsiteY12" fmla="*/ 0 h 282351"/>
                  <a:gd name="connsiteX13" fmla="*/ 0 w 347836"/>
                  <a:gd name="connsiteY13" fmla="*/ 38661 h 282351"/>
                  <a:gd name="connsiteX14" fmla="*/ 21566 w 347836"/>
                  <a:gd name="connsiteY14" fmla="*/ 38661 h 282351"/>
                  <a:gd name="connsiteX15" fmla="*/ 118863 w 347836"/>
                  <a:gd name="connsiteY15" fmla="*/ 79899 h 282351"/>
                  <a:gd name="connsiteX16" fmla="*/ 134211 w 347836"/>
                  <a:gd name="connsiteY16" fmla="*/ 95776 h 282351"/>
                  <a:gd name="connsiteX17" fmla="*/ 146402 w 347836"/>
                  <a:gd name="connsiteY17" fmla="*/ 217558 h 282351"/>
                  <a:gd name="connsiteX18" fmla="*/ 191932 w 347836"/>
                  <a:gd name="connsiteY18" fmla="*/ 263132 h 282351"/>
                  <a:gd name="connsiteX19" fmla="*/ 214716 w 347836"/>
                  <a:gd name="connsiteY19" fmla="*/ 240348 h 282351"/>
                  <a:gd name="connsiteX20" fmla="*/ 251160 w 347836"/>
                  <a:gd name="connsiteY20" fmla="*/ 276799 h 282351"/>
                  <a:gd name="connsiteX21" fmla="*/ 278497 w 347836"/>
                  <a:gd name="connsiteY21" fmla="*/ 276580 h 282351"/>
                  <a:gd name="connsiteX22" fmla="*/ 278500 w 347836"/>
                  <a:gd name="connsiteY22" fmla="*/ 249466 h 2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836" h="282351">
                    <a:moveTo>
                      <a:pt x="278500" y="249466"/>
                    </a:moveTo>
                    <a:lnTo>
                      <a:pt x="242049" y="213015"/>
                    </a:lnTo>
                    <a:lnTo>
                      <a:pt x="278500" y="176564"/>
                    </a:lnTo>
                    <a:lnTo>
                      <a:pt x="314951" y="213015"/>
                    </a:lnTo>
                    <a:cubicBezTo>
                      <a:pt x="322562" y="220502"/>
                      <a:pt x="334801" y="220400"/>
                      <a:pt x="342287" y="212789"/>
                    </a:cubicBezTo>
                    <a:cubicBezTo>
                      <a:pt x="349688" y="205265"/>
                      <a:pt x="349686" y="193197"/>
                      <a:pt x="342284" y="185675"/>
                    </a:cubicBezTo>
                    <a:lnTo>
                      <a:pt x="305833" y="149231"/>
                    </a:lnTo>
                    <a:lnTo>
                      <a:pt x="328617" y="126447"/>
                    </a:lnTo>
                    <a:lnTo>
                      <a:pt x="283056" y="80885"/>
                    </a:lnTo>
                    <a:cubicBezTo>
                      <a:pt x="250631" y="48449"/>
                      <a:pt x="199875" y="43267"/>
                      <a:pt x="161564" y="68481"/>
                    </a:cubicBezTo>
                    <a:lnTo>
                      <a:pt x="146621" y="53017"/>
                    </a:lnTo>
                    <a:cubicBezTo>
                      <a:pt x="113780" y="19222"/>
                      <a:pt x="68691" y="106"/>
                      <a:pt x="21566" y="0"/>
                    </a:cubicBezTo>
                    <a:lnTo>
                      <a:pt x="0" y="0"/>
                    </a:lnTo>
                    <a:lnTo>
                      <a:pt x="0" y="38661"/>
                    </a:lnTo>
                    <a:lnTo>
                      <a:pt x="21566" y="38661"/>
                    </a:lnTo>
                    <a:cubicBezTo>
                      <a:pt x="58230" y="38734"/>
                      <a:pt x="93313" y="53603"/>
                      <a:pt x="118863" y="79899"/>
                    </a:cubicBezTo>
                    <a:lnTo>
                      <a:pt x="134211" y="95776"/>
                    </a:lnTo>
                    <a:cubicBezTo>
                      <a:pt x="108781" y="134100"/>
                      <a:pt x="113880" y="185035"/>
                      <a:pt x="146402" y="217558"/>
                    </a:cubicBezTo>
                    <a:lnTo>
                      <a:pt x="191932" y="263132"/>
                    </a:lnTo>
                    <a:lnTo>
                      <a:pt x="214716" y="240348"/>
                    </a:lnTo>
                    <a:lnTo>
                      <a:pt x="251160" y="276799"/>
                    </a:lnTo>
                    <a:cubicBezTo>
                      <a:pt x="258769" y="284287"/>
                      <a:pt x="271009" y="284189"/>
                      <a:pt x="278497" y="276580"/>
                    </a:cubicBezTo>
                    <a:cubicBezTo>
                      <a:pt x="285899" y="269058"/>
                      <a:pt x="285900" y="256989"/>
                      <a:pt x="278500" y="249466"/>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28" name="Freeform: Shape 27">
                <a:extLst>
                  <a:ext uri="{FF2B5EF4-FFF2-40B4-BE49-F238E27FC236}">
                    <a16:creationId xmlns:a16="http://schemas.microsoft.com/office/drawing/2014/main" id="{2D5D27C5-F594-4CD5-AA3B-B19F5C488167}"/>
                  </a:ext>
                </a:extLst>
              </p:cNvPr>
              <p:cNvSpPr/>
              <p:nvPr/>
            </p:nvSpPr>
            <p:spPr>
              <a:xfrm>
                <a:off x="3687024" y="3523978"/>
                <a:ext cx="327567" cy="260813"/>
              </a:xfrm>
              <a:custGeom>
                <a:avLst/>
                <a:gdLst>
                  <a:gd name="connsiteX0" fmla="*/ 306349 w 327567"/>
                  <a:gd name="connsiteY0" fmla="*/ 222152 h 260813"/>
                  <a:gd name="connsiteX1" fmla="*/ 212274 w 327567"/>
                  <a:gd name="connsiteY1" fmla="*/ 184103 h 260813"/>
                  <a:gd name="connsiteX2" fmla="*/ 194651 w 327567"/>
                  <a:gd name="connsiteY2" fmla="*/ 167054 h 260813"/>
                  <a:gd name="connsiteX3" fmla="*/ 182241 w 327567"/>
                  <a:gd name="connsiteY3" fmla="*/ 45562 h 260813"/>
                  <a:gd name="connsiteX4" fmla="*/ 136679 w 327567"/>
                  <a:gd name="connsiteY4" fmla="*/ 0 h 260813"/>
                  <a:gd name="connsiteX5" fmla="*/ 0 w 327567"/>
                  <a:gd name="connsiteY5" fmla="*/ 136692 h 260813"/>
                  <a:gd name="connsiteX6" fmla="*/ 45562 w 327567"/>
                  <a:gd name="connsiteY6" fmla="*/ 182254 h 260813"/>
                  <a:gd name="connsiteX7" fmla="*/ 167344 w 327567"/>
                  <a:gd name="connsiteY7" fmla="*/ 194438 h 260813"/>
                  <a:gd name="connsiteX8" fmla="*/ 185385 w 327567"/>
                  <a:gd name="connsiteY8" fmla="*/ 211894 h 260813"/>
                  <a:gd name="connsiteX9" fmla="*/ 306349 w 327567"/>
                  <a:gd name="connsiteY9" fmla="*/ 260813 h 260813"/>
                  <a:gd name="connsiteX10" fmla="*/ 327567 w 327567"/>
                  <a:gd name="connsiteY10" fmla="*/ 260813 h 260813"/>
                  <a:gd name="connsiteX11" fmla="*/ 327567 w 327567"/>
                  <a:gd name="connsiteY11" fmla="*/ 222152 h 26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567" h="260813">
                    <a:moveTo>
                      <a:pt x="306349" y="222152"/>
                    </a:moveTo>
                    <a:cubicBezTo>
                      <a:pt x="271228" y="222225"/>
                      <a:pt x="237469" y="208571"/>
                      <a:pt x="212274" y="184103"/>
                    </a:cubicBezTo>
                    <a:lnTo>
                      <a:pt x="194651" y="167054"/>
                    </a:lnTo>
                    <a:cubicBezTo>
                      <a:pt x="219848" y="128737"/>
                      <a:pt x="214665" y="77992"/>
                      <a:pt x="182241" y="45562"/>
                    </a:cubicBezTo>
                    <a:lnTo>
                      <a:pt x="136679" y="0"/>
                    </a:lnTo>
                    <a:lnTo>
                      <a:pt x="0" y="136692"/>
                    </a:lnTo>
                    <a:lnTo>
                      <a:pt x="45562" y="182254"/>
                    </a:lnTo>
                    <a:cubicBezTo>
                      <a:pt x="78086" y="214773"/>
                      <a:pt x="129021" y="219870"/>
                      <a:pt x="167344" y="194438"/>
                    </a:cubicBezTo>
                    <a:lnTo>
                      <a:pt x="185385" y="211894"/>
                    </a:lnTo>
                    <a:cubicBezTo>
                      <a:pt x="217782" y="243354"/>
                      <a:pt x="261190" y="260909"/>
                      <a:pt x="306349" y="260813"/>
                    </a:cubicBezTo>
                    <a:lnTo>
                      <a:pt x="327567" y="260813"/>
                    </a:lnTo>
                    <a:lnTo>
                      <a:pt x="327567" y="222152"/>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grpSp>
      <p:grpSp>
        <p:nvGrpSpPr>
          <p:cNvPr id="47" name="Group 46">
            <a:extLst>
              <a:ext uri="{FF2B5EF4-FFF2-40B4-BE49-F238E27FC236}">
                <a16:creationId xmlns:a16="http://schemas.microsoft.com/office/drawing/2014/main" id="{C24ED9AD-0C8B-48A9-9ABC-D63A15F9CEB9}"/>
              </a:ext>
            </a:extLst>
          </p:cNvPr>
          <p:cNvGrpSpPr/>
          <p:nvPr/>
        </p:nvGrpSpPr>
        <p:grpSpPr>
          <a:xfrm>
            <a:off x="4536913" y="1232844"/>
            <a:ext cx="2946060" cy="2849483"/>
            <a:chOff x="4536913" y="1232844"/>
            <a:chExt cx="2946060" cy="2849483"/>
          </a:xfrm>
        </p:grpSpPr>
        <p:sp>
          <p:nvSpPr>
            <p:cNvPr id="5" name="Shape">
              <a:extLst>
                <a:ext uri="{FF2B5EF4-FFF2-40B4-BE49-F238E27FC236}">
                  <a16:creationId xmlns:a16="http://schemas.microsoft.com/office/drawing/2014/main" id="{111B29E6-8A8E-46CF-A548-370810DF5676}"/>
                </a:ext>
              </a:extLst>
            </p:cNvPr>
            <p:cNvSpPr/>
            <p:nvPr/>
          </p:nvSpPr>
          <p:spPr>
            <a:xfrm>
              <a:off x="4536913" y="1232844"/>
              <a:ext cx="2946060" cy="2849483"/>
            </a:xfrm>
            <a:custGeom>
              <a:avLst/>
              <a:gdLst/>
              <a:ahLst/>
              <a:cxnLst>
                <a:cxn ang="0">
                  <a:pos x="wd2" y="hd2"/>
                </a:cxn>
                <a:cxn ang="5400000">
                  <a:pos x="wd2" y="hd2"/>
                </a:cxn>
                <a:cxn ang="10800000">
                  <a:pos x="wd2" y="hd2"/>
                </a:cxn>
                <a:cxn ang="16200000">
                  <a:pos x="wd2" y="hd2"/>
                </a:cxn>
              </a:cxnLst>
              <a:rect l="0" t="0" r="r" b="b"/>
              <a:pathLst>
                <a:path w="21527" h="21600" extrusionOk="0">
                  <a:moveTo>
                    <a:pt x="12672" y="19901"/>
                  </a:moveTo>
                  <a:cubicBezTo>
                    <a:pt x="12330" y="19901"/>
                    <a:pt x="12033" y="20108"/>
                    <a:pt x="11919" y="20406"/>
                  </a:cubicBezTo>
                  <a:lnTo>
                    <a:pt x="4270" y="20406"/>
                  </a:lnTo>
                  <a:cubicBezTo>
                    <a:pt x="2306" y="20406"/>
                    <a:pt x="708" y="18800"/>
                    <a:pt x="708" y="16826"/>
                  </a:cubicBezTo>
                  <a:lnTo>
                    <a:pt x="708" y="4270"/>
                  </a:lnTo>
                  <a:cubicBezTo>
                    <a:pt x="708" y="2295"/>
                    <a:pt x="2306" y="689"/>
                    <a:pt x="4270" y="689"/>
                  </a:cubicBezTo>
                  <a:lnTo>
                    <a:pt x="16759" y="689"/>
                  </a:lnTo>
                  <a:cubicBezTo>
                    <a:pt x="18723" y="689"/>
                    <a:pt x="20321" y="2295"/>
                    <a:pt x="20321" y="4270"/>
                  </a:cubicBezTo>
                  <a:lnTo>
                    <a:pt x="20321" y="11179"/>
                  </a:lnTo>
                  <a:lnTo>
                    <a:pt x="20070" y="11179"/>
                  </a:lnTo>
                  <a:cubicBezTo>
                    <a:pt x="19842" y="11179"/>
                    <a:pt x="19728" y="11408"/>
                    <a:pt x="19819" y="11615"/>
                  </a:cubicBezTo>
                  <a:lnTo>
                    <a:pt x="20413" y="12671"/>
                  </a:lnTo>
                  <a:cubicBezTo>
                    <a:pt x="20527" y="12854"/>
                    <a:pt x="20801" y="12854"/>
                    <a:pt x="20892" y="12671"/>
                  </a:cubicBezTo>
                  <a:lnTo>
                    <a:pt x="21486" y="11615"/>
                  </a:lnTo>
                  <a:cubicBezTo>
                    <a:pt x="21600" y="11431"/>
                    <a:pt x="21463" y="11179"/>
                    <a:pt x="21235" y="11179"/>
                  </a:cubicBezTo>
                  <a:lnTo>
                    <a:pt x="20984" y="11179"/>
                  </a:lnTo>
                  <a:lnTo>
                    <a:pt x="20984" y="4270"/>
                  </a:lnTo>
                  <a:cubicBezTo>
                    <a:pt x="20984" y="1905"/>
                    <a:pt x="19088" y="0"/>
                    <a:pt x="16737" y="0"/>
                  </a:cubicBezTo>
                  <a:lnTo>
                    <a:pt x="4247" y="0"/>
                  </a:lnTo>
                  <a:cubicBezTo>
                    <a:pt x="1895" y="0"/>
                    <a:pt x="0" y="1905"/>
                    <a:pt x="0" y="4270"/>
                  </a:cubicBezTo>
                  <a:lnTo>
                    <a:pt x="0" y="16826"/>
                  </a:lnTo>
                  <a:cubicBezTo>
                    <a:pt x="0" y="19190"/>
                    <a:pt x="1895" y="21095"/>
                    <a:pt x="4247" y="21095"/>
                  </a:cubicBezTo>
                  <a:lnTo>
                    <a:pt x="11896" y="21095"/>
                  </a:lnTo>
                  <a:cubicBezTo>
                    <a:pt x="12033" y="21393"/>
                    <a:pt x="12307" y="21600"/>
                    <a:pt x="12650" y="21600"/>
                  </a:cubicBezTo>
                  <a:cubicBezTo>
                    <a:pt x="13106" y="21600"/>
                    <a:pt x="13494" y="21233"/>
                    <a:pt x="13494" y="20751"/>
                  </a:cubicBezTo>
                  <a:cubicBezTo>
                    <a:pt x="13494" y="20269"/>
                    <a:pt x="13152" y="19901"/>
                    <a:pt x="12672" y="19901"/>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250" dirty="0"/>
            </a:p>
          </p:txBody>
        </p:sp>
        <p:grpSp>
          <p:nvGrpSpPr>
            <p:cNvPr id="11" name="Group 10">
              <a:extLst>
                <a:ext uri="{FF2B5EF4-FFF2-40B4-BE49-F238E27FC236}">
                  <a16:creationId xmlns:a16="http://schemas.microsoft.com/office/drawing/2014/main" id="{0E97B4E8-4C20-449D-8215-3ED168D7ACF1}"/>
                </a:ext>
              </a:extLst>
            </p:cNvPr>
            <p:cNvGrpSpPr/>
            <p:nvPr/>
          </p:nvGrpSpPr>
          <p:grpSpPr>
            <a:xfrm>
              <a:off x="4843868" y="1348359"/>
              <a:ext cx="2296497" cy="1720633"/>
              <a:chOff x="8921977" y="1319504"/>
              <a:chExt cx="2926080" cy="1479996"/>
            </a:xfrm>
          </p:grpSpPr>
          <p:sp>
            <p:nvSpPr>
              <p:cNvPr id="12" name="TextBox 11">
                <a:extLst>
                  <a:ext uri="{FF2B5EF4-FFF2-40B4-BE49-F238E27FC236}">
                    <a16:creationId xmlns:a16="http://schemas.microsoft.com/office/drawing/2014/main" id="{6F92E1B1-50ED-4E66-BEAC-87AD5C18E3E1}"/>
                  </a:ext>
                </a:extLst>
              </p:cNvPr>
              <p:cNvSpPr txBox="1"/>
              <p:nvPr/>
            </p:nvSpPr>
            <p:spPr>
              <a:xfrm>
                <a:off x="8921977" y="1319504"/>
                <a:ext cx="2926080" cy="608886"/>
              </a:xfrm>
              <a:prstGeom prst="rect">
                <a:avLst/>
              </a:prstGeom>
              <a:noFill/>
            </p:spPr>
            <p:txBody>
              <a:bodyPr wrap="square" lIns="0" rIns="0" rtlCol="0" anchor="b">
                <a:spAutoFit/>
              </a:bodyPr>
              <a:lstStyle/>
              <a:p>
                <a:r>
                  <a:rPr lang="en-US" sz="2000" b="1" noProof="1"/>
                  <a:t>Adoption is the Northstar for success</a:t>
                </a:r>
              </a:p>
            </p:txBody>
          </p:sp>
          <p:sp>
            <p:nvSpPr>
              <p:cNvPr id="13" name="TextBox 12">
                <a:extLst>
                  <a:ext uri="{FF2B5EF4-FFF2-40B4-BE49-F238E27FC236}">
                    <a16:creationId xmlns:a16="http://schemas.microsoft.com/office/drawing/2014/main" id="{5D47BC7B-222E-4757-ADD9-9EE3A89523F0}"/>
                  </a:ext>
                </a:extLst>
              </p:cNvPr>
              <p:cNvSpPr txBox="1"/>
              <p:nvPr/>
            </p:nvSpPr>
            <p:spPr>
              <a:xfrm>
                <a:off x="8921977" y="1925881"/>
                <a:ext cx="2926080" cy="873619"/>
              </a:xfrm>
              <a:prstGeom prst="rect">
                <a:avLst/>
              </a:prstGeom>
              <a:noFill/>
            </p:spPr>
            <p:txBody>
              <a:bodyPr wrap="square" lIns="0" rIns="0" rtlCol="0" anchor="t">
                <a:spAutoFit/>
              </a:bodyPr>
              <a:lstStyle/>
              <a:p>
                <a:r>
                  <a:rPr lang="en-US" sz="1200" noProof="1">
                    <a:solidFill>
                      <a:schemeClr val="tx1">
                        <a:lumMod val="65000"/>
                        <a:lumOff val="35000"/>
                      </a:schemeClr>
                    </a:solidFill>
                  </a:rPr>
                  <a:t>For a Leading Home Appliances manufacturer, while our solution was well received by 2,500 users, we continued to innovate to build IRA when usage starting falling</a:t>
                </a:r>
              </a:p>
            </p:txBody>
          </p:sp>
        </p:grpSp>
        <p:sp>
          <p:nvSpPr>
            <p:cNvPr id="29" name="Graphic 57" descr="USB">
              <a:extLst>
                <a:ext uri="{FF2B5EF4-FFF2-40B4-BE49-F238E27FC236}">
                  <a16:creationId xmlns:a16="http://schemas.microsoft.com/office/drawing/2014/main" id="{F8FA0BFC-A6F1-4EAD-BD70-0049987A8525}"/>
                </a:ext>
              </a:extLst>
            </p:cNvPr>
            <p:cNvSpPr/>
            <p:nvPr/>
          </p:nvSpPr>
          <p:spPr>
            <a:xfrm>
              <a:off x="4920898" y="3289993"/>
              <a:ext cx="495362" cy="466323"/>
            </a:xfrm>
            <a:custGeom>
              <a:avLst/>
              <a:gdLst>
                <a:gd name="connsiteX0" fmla="*/ 431713 w 451043"/>
                <a:gd name="connsiteY0" fmla="*/ 200650 h 438156"/>
                <a:gd name="connsiteX1" fmla="*/ 431713 w 451043"/>
                <a:gd name="connsiteY1" fmla="*/ 167530 h 438156"/>
                <a:gd name="connsiteX2" fmla="*/ 399496 w 451043"/>
                <a:gd name="connsiteY2" fmla="*/ 167530 h 438156"/>
                <a:gd name="connsiteX3" fmla="*/ 399496 w 451043"/>
                <a:gd name="connsiteY3" fmla="*/ 45104 h 438156"/>
                <a:gd name="connsiteX4" fmla="*/ 360835 w 451043"/>
                <a:gd name="connsiteY4" fmla="*/ 6443 h 438156"/>
                <a:gd name="connsiteX5" fmla="*/ 251296 w 451043"/>
                <a:gd name="connsiteY5" fmla="*/ 6443 h 438156"/>
                <a:gd name="connsiteX6" fmla="*/ 212635 w 451043"/>
                <a:gd name="connsiteY6" fmla="*/ 45104 h 438156"/>
                <a:gd name="connsiteX7" fmla="*/ 212635 w 451043"/>
                <a:gd name="connsiteY7" fmla="*/ 386609 h 438156"/>
                <a:gd name="connsiteX8" fmla="*/ 199748 w 451043"/>
                <a:gd name="connsiteY8" fmla="*/ 399496 h 438156"/>
                <a:gd name="connsiteX9" fmla="*/ 90209 w 451043"/>
                <a:gd name="connsiteY9" fmla="*/ 399496 h 438156"/>
                <a:gd name="connsiteX10" fmla="*/ 77322 w 451043"/>
                <a:gd name="connsiteY10" fmla="*/ 386609 h 438156"/>
                <a:gd name="connsiteX11" fmla="*/ 77322 w 451043"/>
                <a:gd name="connsiteY11" fmla="*/ 270626 h 438156"/>
                <a:gd name="connsiteX12" fmla="*/ 109539 w 451043"/>
                <a:gd name="connsiteY12" fmla="*/ 270626 h 438156"/>
                <a:gd name="connsiteX13" fmla="*/ 109539 w 451043"/>
                <a:gd name="connsiteY13" fmla="*/ 237507 h 438156"/>
                <a:gd name="connsiteX14" fmla="*/ 128870 w 451043"/>
                <a:gd name="connsiteY14" fmla="*/ 212635 h 438156"/>
                <a:gd name="connsiteX15" fmla="*/ 128870 w 451043"/>
                <a:gd name="connsiteY15" fmla="*/ 57991 h 438156"/>
                <a:gd name="connsiteX16" fmla="*/ 109539 w 451043"/>
                <a:gd name="connsiteY16" fmla="*/ 57991 h 438156"/>
                <a:gd name="connsiteX17" fmla="*/ 109539 w 451043"/>
                <a:gd name="connsiteY17" fmla="*/ 0 h 438156"/>
                <a:gd name="connsiteX18" fmla="*/ 19330 w 451043"/>
                <a:gd name="connsiteY18" fmla="*/ 0 h 438156"/>
                <a:gd name="connsiteX19" fmla="*/ 19330 w 451043"/>
                <a:gd name="connsiteY19" fmla="*/ 57991 h 438156"/>
                <a:gd name="connsiteX20" fmla="*/ 0 w 451043"/>
                <a:gd name="connsiteY20" fmla="*/ 57991 h 438156"/>
                <a:gd name="connsiteX21" fmla="*/ 0 w 451043"/>
                <a:gd name="connsiteY21" fmla="*/ 212635 h 438156"/>
                <a:gd name="connsiteX22" fmla="*/ 19330 w 451043"/>
                <a:gd name="connsiteY22" fmla="*/ 237507 h 438156"/>
                <a:gd name="connsiteX23" fmla="*/ 19330 w 451043"/>
                <a:gd name="connsiteY23" fmla="*/ 270626 h 438156"/>
                <a:gd name="connsiteX24" fmla="*/ 51548 w 451043"/>
                <a:gd name="connsiteY24" fmla="*/ 270626 h 438156"/>
                <a:gd name="connsiteX25" fmla="*/ 51548 w 451043"/>
                <a:gd name="connsiteY25" fmla="*/ 386609 h 438156"/>
                <a:gd name="connsiteX26" fmla="*/ 90209 w 451043"/>
                <a:gd name="connsiteY26" fmla="*/ 425270 h 438156"/>
                <a:gd name="connsiteX27" fmla="*/ 199748 w 451043"/>
                <a:gd name="connsiteY27" fmla="*/ 425270 h 438156"/>
                <a:gd name="connsiteX28" fmla="*/ 238409 w 451043"/>
                <a:gd name="connsiteY28" fmla="*/ 386609 h 438156"/>
                <a:gd name="connsiteX29" fmla="*/ 238409 w 451043"/>
                <a:gd name="connsiteY29" fmla="*/ 45104 h 438156"/>
                <a:gd name="connsiteX30" fmla="*/ 251296 w 451043"/>
                <a:gd name="connsiteY30" fmla="*/ 32217 h 438156"/>
                <a:gd name="connsiteX31" fmla="*/ 360835 w 451043"/>
                <a:gd name="connsiteY31" fmla="*/ 32217 h 438156"/>
                <a:gd name="connsiteX32" fmla="*/ 373722 w 451043"/>
                <a:gd name="connsiteY32" fmla="*/ 45104 h 438156"/>
                <a:gd name="connsiteX33" fmla="*/ 373722 w 451043"/>
                <a:gd name="connsiteY33" fmla="*/ 167530 h 438156"/>
                <a:gd name="connsiteX34" fmla="*/ 341504 w 451043"/>
                <a:gd name="connsiteY34" fmla="*/ 167530 h 438156"/>
                <a:gd name="connsiteX35" fmla="*/ 341504 w 451043"/>
                <a:gd name="connsiteY35" fmla="*/ 200650 h 438156"/>
                <a:gd name="connsiteX36" fmla="*/ 322174 w 451043"/>
                <a:gd name="connsiteY36" fmla="*/ 225522 h 438156"/>
                <a:gd name="connsiteX37" fmla="*/ 322174 w 451043"/>
                <a:gd name="connsiteY37" fmla="*/ 380165 h 438156"/>
                <a:gd name="connsiteX38" fmla="*/ 341504 w 451043"/>
                <a:gd name="connsiteY38" fmla="*/ 380165 h 438156"/>
                <a:gd name="connsiteX39" fmla="*/ 341504 w 451043"/>
                <a:gd name="connsiteY39" fmla="*/ 438157 h 438156"/>
                <a:gd name="connsiteX40" fmla="*/ 431713 w 451043"/>
                <a:gd name="connsiteY40" fmla="*/ 438157 h 438156"/>
                <a:gd name="connsiteX41" fmla="*/ 431713 w 451043"/>
                <a:gd name="connsiteY41" fmla="*/ 380165 h 438156"/>
                <a:gd name="connsiteX42" fmla="*/ 451044 w 451043"/>
                <a:gd name="connsiteY42" fmla="*/ 380165 h 438156"/>
                <a:gd name="connsiteX43" fmla="*/ 451044 w 451043"/>
                <a:gd name="connsiteY43" fmla="*/ 225522 h 438156"/>
                <a:gd name="connsiteX44" fmla="*/ 431713 w 451043"/>
                <a:gd name="connsiteY44" fmla="*/ 200650 h 438156"/>
                <a:gd name="connsiteX45" fmla="*/ 45104 w 451043"/>
                <a:gd name="connsiteY45" fmla="*/ 25774 h 438156"/>
                <a:gd name="connsiteX46" fmla="*/ 83765 w 451043"/>
                <a:gd name="connsiteY46" fmla="*/ 25774 h 438156"/>
                <a:gd name="connsiteX47" fmla="*/ 83765 w 451043"/>
                <a:gd name="connsiteY47" fmla="*/ 57991 h 438156"/>
                <a:gd name="connsiteX48" fmla="*/ 45104 w 451043"/>
                <a:gd name="connsiteY48" fmla="*/ 57991 h 438156"/>
                <a:gd name="connsiteX49" fmla="*/ 405939 w 451043"/>
                <a:gd name="connsiteY49" fmla="*/ 412383 h 438156"/>
                <a:gd name="connsiteX50" fmla="*/ 367278 w 451043"/>
                <a:gd name="connsiteY50" fmla="*/ 412383 h 438156"/>
                <a:gd name="connsiteX51" fmla="*/ 367278 w 451043"/>
                <a:gd name="connsiteY51" fmla="*/ 380165 h 438156"/>
                <a:gd name="connsiteX52" fmla="*/ 405939 w 451043"/>
                <a:gd name="connsiteY52" fmla="*/ 380165 h 43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1043" h="438156">
                  <a:moveTo>
                    <a:pt x="431713" y="200650"/>
                  </a:moveTo>
                  <a:lnTo>
                    <a:pt x="431713" y="167530"/>
                  </a:lnTo>
                  <a:lnTo>
                    <a:pt x="399496" y="167530"/>
                  </a:lnTo>
                  <a:lnTo>
                    <a:pt x="399496" y="45104"/>
                  </a:lnTo>
                  <a:cubicBezTo>
                    <a:pt x="399496" y="23753"/>
                    <a:pt x="382187" y="6443"/>
                    <a:pt x="360835" y="6443"/>
                  </a:cubicBezTo>
                  <a:lnTo>
                    <a:pt x="251296" y="6443"/>
                  </a:lnTo>
                  <a:cubicBezTo>
                    <a:pt x="229944" y="6443"/>
                    <a:pt x="212635" y="23753"/>
                    <a:pt x="212635" y="45104"/>
                  </a:cubicBezTo>
                  <a:lnTo>
                    <a:pt x="212635" y="386609"/>
                  </a:lnTo>
                  <a:cubicBezTo>
                    <a:pt x="212635" y="393726"/>
                    <a:pt x="206865" y="399496"/>
                    <a:pt x="199748" y="399496"/>
                  </a:cubicBezTo>
                  <a:lnTo>
                    <a:pt x="90209" y="399496"/>
                  </a:lnTo>
                  <a:cubicBezTo>
                    <a:pt x="83091" y="399496"/>
                    <a:pt x="77322" y="393726"/>
                    <a:pt x="77322" y="386609"/>
                  </a:cubicBezTo>
                  <a:lnTo>
                    <a:pt x="77322" y="270626"/>
                  </a:lnTo>
                  <a:lnTo>
                    <a:pt x="109539" y="270626"/>
                  </a:lnTo>
                  <a:lnTo>
                    <a:pt x="109539" y="237507"/>
                  </a:lnTo>
                  <a:cubicBezTo>
                    <a:pt x="120889" y="234576"/>
                    <a:pt x="128832" y="224357"/>
                    <a:pt x="128870" y="212635"/>
                  </a:cubicBezTo>
                  <a:lnTo>
                    <a:pt x="128870" y="57991"/>
                  </a:lnTo>
                  <a:lnTo>
                    <a:pt x="109539" y="57991"/>
                  </a:lnTo>
                  <a:lnTo>
                    <a:pt x="109539" y="0"/>
                  </a:lnTo>
                  <a:lnTo>
                    <a:pt x="19330" y="0"/>
                  </a:lnTo>
                  <a:lnTo>
                    <a:pt x="19330" y="57991"/>
                  </a:lnTo>
                  <a:lnTo>
                    <a:pt x="0" y="57991"/>
                  </a:lnTo>
                  <a:lnTo>
                    <a:pt x="0" y="212635"/>
                  </a:lnTo>
                  <a:cubicBezTo>
                    <a:pt x="38" y="224357"/>
                    <a:pt x="7981" y="234576"/>
                    <a:pt x="19330" y="237507"/>
                  </a:cubicBezTo>
                  <a:lnTo>
                    <a:pt x="19330" y="270626"/>
                  </a:lnTo>
                  <a:lnTo>
                    <a:pt x="51548" y="270626"/>
                  </a:lnTo>
                  <a:lnTo>
                    <a:pt x="51548" y="386609"/>
                  </a:lnTo>
                  <a:cubicBezTo>
                    <a:pt x="51548" y="407961"/>
                    <a:pt x="68857" y="425270"/>
                    <a:pt x="90209" y="425270"/>
                  </a:cubicBezTo>
                  <a:lnTo>
                    <a:pt x="199748" y="425270"/>
                  </a:lnTo>
                  <a:cubicBezTo>
                    <a:pt x="221100" y="425270"/>
                    <a:pt x="238409" y="407961"/>
                    <a:pt x="238409" y="386609"/>
                  </a:cubicBezTo>
                  <a:lnTo>
                    <a:pt x="238409" y="45104"/>
                  </a:lnTo>
                  <a:cubicBezTo>
                    <a:pt x="238409" y="37987"/>
                    <a:pt x="244178" y="32217"/>
                    <a:pt x="251296" y="32217"/>
                  </a:cubicBezTo>
                  <a:lnTo>
                    <a:pt x="360835" y="32217"/>
                  </a:lnTo>
                  <a:cubicBezTo>
                    <a:pt x="367952" y="32217"/>
                    <a:pt x="373722" y="37987"/>
                    <a:pt x="373722" y="45104"/>
                  </a:cubicBezTo>
                  <a:lnTo>
                    <a:pt x="373722" y="167530"/>
                  </a:lnTo>
                  <a:lnTo>
                    <a:pt x="341504" y="167530"/>
                  </a:lnTo>
                  <a:lnTo>
                    <a:pt x="341504" y="200650"/>
                  </a:lnTo>
                  <a:cubicBezTo>
                    <a:pt x="330155" y="203580"/>
                    <a:pt x="322212" y="213800"/>
                    <a:pt x="322174" y="225522"/>
                  </a:cubicBezTo>
                  <a:lnTo>
                    <a:pt x="322174" y="380165"/>
                  </a:lnTo>
                  <a:lnTo>
                    <a:pt x="341504" y="380165"/>
                  </a:lnTo>
                  <a:lnTo>
                    <a:pt x="341504" y="438157"/>
                  </a:lnTo>
                  <a:lnTo>
                    <a:pt x="431713" y="438157"/>
                  </a:lnTo>
                  <a:lnTo>
                    <a:pt x="431713" y="380165"/>
                  </a:lnTo>
                  <a:lnTo>
                    <a:pt x="451044" y="380165"/>
                  </a:lnTo>
                  <a:lnTo>
                    <a:pt x="451044" y="225522"/>
                  </a:lnTo>
                  <a:cubicBezTo>
                    <a:pt x="451006" y="213800"/>
                    <a:pt x="443063" y="203580"/>
                    <a:pt x="431713" y="200650"/>
                  </a:cubicBezTo>
                  <a:close/>
                  <a:moveTo>
                    <a:pt x="45104" y="25774"/>
                  </a:moveTo>
                  <a:lnTo>
                    <a:pt x="83765" y="25774"/>
                  </a:lnTo>
                  <a:lnTo>
                    <a:pt x="83765" y="57991"/>
                  </a:lnTo>
                  <a:lnTo>
                    <a:pt x="45104" y="57991"/>
                  </a:lnTo>
                  <a:close/>
                  <a:moveTo>
                    <a:pt x="405939" y="412383"/>
                  </a:moveTo>
                  <a:lnTo>
                    <a:pt x="367278" y="412383"/>
                  </a:lnTo>
                  <a:lnTo>
                    <a:pt x="367278" y="380165"/>
                  </a:lnTo>
                  <a:lnTo>
                    <a:pt x="405939" y="380165"/>
                  </a:lnTo>
                  <a:close/>
                </a:path>
              </a:pathLst>
            </a:custGeom>
            <a:solidFill>
              <a:schemeClr val="accent2">
                <a:lumMod val="50000"/>
              </a:schemeClr>
            </a:solid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grpSp>
        <p:nvGrpSpPr>
          <p:cNvPr id="49" name="Group 48">
            <a:extLst>
              <a:ext uri="{FF2B5EF4-FFF2-40B4-BE49-F238E27FC236}">
                <a16:creationId xmlns:a16="http://schemas.microsoft.com/office/drawing/2014/main" id="{C87D27C4-23C3-43B4-9783-3A0ADCB7B81F}"/>
              </a:ext>
            </a:extLst>
          </p:cNvPr>
          <p:cNvGrpSpPr/>
          <p:nvPr/>
        </p:nvGrpSpPr>
        <p:grpSpPr>
          <a:xfrm>
            <a:off x="6505539" y="3019449"/>
            <a:ext cx="2944761" cy="2849483"/>
            <a:chOff x="6505539" y="3019449"/>
            <a:chExt cx="2944761" cy="2849483"/>
          </a:xfrm>
        </p:grpSpPr>
        <p:sp>
          <p:nvSpPr>
            <p:cNvPr id="7" name="Shape">
              <a:extLst>
                <a:ext uri="{FF2B5EF4-FFF2-40B4-BE49-F238E27FC236}">
                  <a16:creationId xmlns:a16="http://schemas.microsoft.com/office/drawing/2014/main" id="{BE2F8E2E-BD34-48CB-A052-9116BB009124}"/>
                </a:ext>
              </a:extLst>
            </p:cNvPr>
            <p:cNvSpPr/>
            <p:nvPr/>
          </p:nvSpPr>
          <p:spPr>
            <a:xfrm>
              <a:off x="6505539" y="3019449"/>
              <a:ext cx="2944761" cy="2849483"/>
            </a:xfrm>
            <a:custGeom>
              <a:avLst/>
              <a:gdLst/>
              <a:ahLst/>
              <a:cxnLst>
                <a:cxn ang="0">
                  <a:pos x="wd2" y="hd2"/>
                </a:cxn>
                <a:cxn ang="5400000">
                  <a:pos x="wd2" y="hd2"/>
                </a:cxn>
                <a:cxn ang="10800000">
                  <a:pos x="wd2" y="hd2"/>
                </a:cxn>
                <a:cxn ang="16200000">
                  <a:pos x="wd2" y="hd2"/>
                </a:cxn>
              </a:cxnLst>
              <a:rect l="0" t="0" r="r" b="b"/>
              <a:pathLst>
                <a:path w="21540" h="21600" extrusionOk="0">
                  <a:moveTo>
                    <a:pt x="20891" y="8608"/>
                  </a:moveTo>
                  <a:cubicBezTo>
                    <a:pt x="20777" y="8424"/>
                    <a:pt x="20503" y="8424"/>
                    <a:pt x="20411" y="8608"/>
                  </a:cubicBezTo>
                  <a:lnTo>
                    <a:pt x="19817" y="9664"/>
                  </a:lnTo>
                  <a:cubicBezTo>
                    <a:pt x="19703" y="9847"/>
                    <a:pt x="19840" y="10100"/>
                    <a:pt x="20069" y="10100"/>
                  </a:cubicBezTo>
                  <a:lnTo>
                    <a:pt x="20320" y="10100"/>
                  </a:lnTo>
                  <a:lnTo>
                    <a:pt x="20320" y="17331"/>
                  </a:lnTo>
                  <a:cubicBezTo>
                    <a:pt x="20320" y="19305"/>
                    <a:pt x="18720" y="20911"/>
                    <a:pt x="16754" y="20911"/>
                  </a:cubicBezTo>
                  <a:lnTo>
                    <a:pt x="4251" y="20911"/>
                  </a:lnTo>
                  <a:cubicBezTo>
                    <a:pt x="2286" y="20911"/>
                    <a:pt x="686" y="19305"/>
                    <a:pt x="686" y="17331"/>
                  </a:cubicBezTo>
                  <a:lnTo>
                    <a:pt x="686" y="4774"/>
                  </a:lnTo>
                  <a:cubicBezTo>
                    <a:pt x="686" y="2800"/>
                    <a:pt x="2286" y="1194"/>
                    <a:pt x="4251" y="1194"/>
                  </a:cubicBezTo>
                  <a:lnTo>
                    <a:pt x="11680" y="1194"/>
                  </a:lnTo>
                  <a:cubicBezTo>
                    <a:pt x="11817" y="1492"/>
                    <a:pt x="12091" y="1699"/>
                    <a:pt x="12434" y="1699"/>
                  </a:cubicBezTo>
                  <a:cubicBezTo>
                    <a:pt x="12891" y="1699"/>
                    <a:pt x="13280" y="1331"/>
                    <a:pt x="13280" y="849"/>
                  </a:cubicBezTo>
                  <a:cubicBezTo>
                    <a:pt x="13280" y="367"/>
                    <a:pt x="12914" y="0"/>
                    <a:pt x="12434" y="0"/>
                  </a:cubicBezTo>
                  <a:cubicBezTo>
                    <a:pt x="12091" y="0"/>
                    <a:pt x="11794" y="207"/>
                    <a:pt x="11680" y="505"/>
                  </a:cubicBezTo>
                  <a:lnTo>
                    <a:pt x="4251" y="505"/>
                  </a:lnTo>
                  <a:cubicBezTo>
                    <a:pt x="1897" y="505"/>
                    <a:pt x="0" y="2410"/>
                    <a:pt x="0" y="4774"/>
                  </a:cubicBezTo>
                  <a:lnTo>
                    <a:pt x="0" y="17331"/>
                  </a:lnTo>
                  <a:cubicBezTo>
                    <a:pt x="0" y="19695"/>
                    <a:pt x="1897" y="21600"/>
                    <a:pt x="4251" y="21600"/>
                  </a:cubicBezTo>
                  <a:lnTo>
                    <a:pt x="16754" y="21600"/>
                  </a:lnTo>
                  <a:cubicBezTo>
                    <a:pt x="19109" y="21600"/>
                    <a:pt x="21006" y="19695"/>
                    <a:pt x="21006" y="17331"/>
                  </a:cubicBezTo>
                  <a:lnTo>
                    <a:pt x="21006" y="10077"/>
                  </a:lnTo>
                  <a:lnTo>
                    <a:pt x="21257" y="10077"/>
                  </a:lnTo>
                  <a:cubicBezTo>
                    <a:pt x="21486" y="10077"/>
                    <a:pt x="21600" y="9847"/>
                    <a:pt x="21509" y="9641"/>
                  </a:cubicBezTo>
                  <a:lnTo>
                    <a:pt x="20891" y="8608"/>
                  </a:ln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250" dirty="0"/>
            </a:p>
          </p:txBody>
        </p:sp>
        <p:grpSp>
          <p:nvGrpSpPr>
            <p:cNvPr id="20" name="Group 19">
              <a:extLst>
                <a:ext uri="{FF2B5EF4-FFF2-40B4-BE49-F238E27FC236}">
                  <a16:creationId xmlns:a16="http://schemas.microsoft.com/office/drawing/2014/main" id="{E3902368-54B4-483A-B31B-5B49F8A5A5F5}"/>
                </a:ext>
              </a:extLst>
            </p:cNvPr>
            <p:cNvGrpSpPr/>
            <p:nvPr/>
          </p:nvGrpSpPr>
          <p:grpSpPr>
            <a:xfrm>
              <a:off x="6787731" y="3938077"/>
              <a:ext cx="2537328" cy="1597634"/>
              <a:chOff x="8864678" y="1584140"/>
              <a:chExt cx="3232935" cy="1374199"/>
            </a:xfrm>
          </p:grpSpPr>
          <p:sp>
            <p:nvSpPr>
              <p:cNvPr id="21" name="TextBox 20">
                <a:extLst>
                  <a:ext uri="{FF2B5EF4-FFF2-40B4-BE49-F238E27FC236}">
                    <a16:creationId xmlns:a16="http://schemas.microsoft.com/office/drawing/2014/main" id="{3CAA689C-4053-4FC2-A8F8-4EC6696809BF}"/>
                  </a:ext>
                </a:extLst>
              </p:cNvPr>
              <p:cNvSpPr txBox="1"/>
              <p:nvPr/>
            </p:nvSpPr>
            <p:spPr>
              <a:xfrm>
                <a:off x="8864678" y="1584140"/>
                <a:ext cx="3232935" cy="344153"/>
              </a:xfrm>
              <a:prstGeom prst="rect">
                <a:avLst/>
              </a:prstGeom>
              <a:noFill/>
            </p:spPr>
            <p:txBody>
              <a:bodyPr wrap="square" lIns="0" rIns="0" rtlCol="0" anchor="b">
                <a:spAutoFit/>
              </a:bodyPr>
              <a:lstStyle/>
              <a:p>
                <a:r>
                  <a:rPr lang="en-US" sz="2000" b="1" noProof="1"/>
                  <a:t>Cross-pollinating Ideas</a:t>
                </a:r>
              </a:p>
            </p:txBody>
          </p:sp>
          <p:sp>
            <p:nvSpPr>
              <p:cNvPr id="22" name="TextBox 21">
                <a:extLst>
                  <a:ext uri="{FF2B5EF4-FFF2-40B4-BE49-F238E27FC236}">
                    <a16:creationId xmlns:a16="http://schemas.microsoft.com/office/drawing/2014/main" id="{32638657-BC29-49C5-9D3F-CD65E5ACD58D}"/>
                  </a:ext>
                </a:extLst>
              </p:cNvPr>
              <p:cNvSpPr txBox="1"/>
              <p:nvPr/>
            </p:nvSpPr>
            <p:spPr>
              <a:xfrm>
                <a:off x="8921976" y="1925881"/>
                <a:ext cx="2926080" cy="1032458"/>
              </a:xfrm>
              <a:prstGeom prst="rect">
                <a:avLst/>
              </a:prstGeom>
              <a:noFill/>
            </p:spPr>
            <p:txBody>
              <a:bodyPr wrap="square" lIns="0" rIns="0" rtlCol="0" anchor="t">
                <a:spAutoFit/>
              </a:bodyPr>
              <a:lstStyle/>
              <a:p>
                <a:r>
                  <a:rPr lang="en-US" sz="1200" noProof="1">
                    <a:solidFill>
                      <a:schemeClr val="tx1">
                        <a:lumMod val="65000"/>
                        <a:lumOff val="35000"/>
                      </a:schemeClr>
                    </a:solidFill>
                  </a:rPr>
                  <a:t>Fostering ideas through cross-pollination through Roundtable, Idea Harvesting sessions, Cross-Industry Hackathons has helped us drive innovative solutions for clients. E.g. Panel Miner, SmartInsights</a:t>
                </a:r>
              </a:p>
            </p:txBody>
          </p:sp>
        </p:grpSp>
        <p:grpSp>
          <p:nvGrpSpPr>
            <p:cNvPr id="30" name="Graphic 51" descr="Fluorescent Light Blub">
              <a:extLst>
                <a:ext uri="{FF2B5EF4-FFF2-40B4-BE49-F238E27FC236}">
                  <a16:creationId xmlns:a16="http://schemas.microsoft.com/office/drawing/2014/main" id="{D9221A2B-A230-4750-B56B-0A6743626568}"/>
                </a:ext>
              </a:extLst>
            </p:cNvPr>
            <p:cNvGrpSpPr/>
            <p:nvPr/>
          </p:nvGrpSpPr>
          <p:grpSpPr>
            <a:xfrm>
              <a:off x="7799900" y="3279137"/>
              <a:ext cx="679356" cy="658341"/>
              <a:chOff x="6841610" y="3243539"/>
              <a:chExt cx="618574" cy="618574"/>
            </a:xfrm>
            <a:solidFill>
              <a:schemeClr val="accent5">
                <a:lumMod val="50000"/>
              </a:schemeClr>
            </a:solidFill>
          </p:grpSpPr>
          <p:sp>
            <p:nvSpPr>
              <p:cNvPr id="31" name="Freeform: Shape 30">
                <a:extLst>
                  <a:ext uri="{FF2B5EF4-FFF2-40B4-BE49-F238E27FC236}">
                    <a16:creationId xmlns:a16="http://schemas.microsoft.com/office/drawing/2014/main" id="{2245E33D-98B8-44A7-8675-B4FEEBBC0E1E}"/>
                  </a:ext>
                </a:extLst>
              </p:cNvPr>
              <p:cNvSpPr/>
              <p:nvPr/>
            </p:nvSpPr>
            <p:spPr>
              <a:xfrm>
                <a:off x="7109014" y="3771839"/>
                <a:ext cx="83765" cy="38725"/>
              </a:xfrm>
              <a:custGeom>
                <a:avLst/>
                <a:gdLst>
                  <a:gd name="connsiteX0" fmla="*/ 41883 w 83765"/>
                  <a:gd name="connsiteY0" fmla="*/ 38725 h 38725"/>
                  <a:gd name="connsiteX1" fmla="*/ 83765 w 83765"/>
                  <a:gd name="connsiteY1" fmla="*/ 0 h 38725"/>
                  <a:gd name="connsiteX2" fmla="*/ 0 w 83765"/>
                  <a:gd name="connsiteY2" fmla="*/ 0 h 38725"/>
                  <a:gd name="connsiteX3" fmla="*/ 41883 w 83765"/>
                  <a:gd name="connsiteY3" fmla="*/ 38725 h 38725"/>
                </a:gdLst>
                <a:ahLst/>
                <a:cxnLst>
                  <a:cxn ang="0">
                    <a:pos x="connsiteX0" y="connsiteY0"/>
                  </a:cxn>
                  <a:cxn ang="0">
                    <a:pos x="connsiteX1" y="connsiteY1"/>
                  </a:cxn>
                  <a:cxn ang="0">
                    <a:pos x="connsiteX2" y="connsiteY2"/>
                  </a:cxn>
                  <a:cxn ang="0">
                    <a:pos x="connsiteX3" y="connsiteY3"/>
                  </a:cxn>
                </a:cxnLst>
                <a:rect l="l" t="t" r="r" b="b"/>
                <a:pathLst>
                  <a:path w="83765" h="38725">
                    <a:moveTo>
                      <a:pt x="41883" y="38725"/>
                    </a:moveTo>
                    <a:cubicBezTo>
                      <a:pt x="63810" y="38725"/>
                      <a:pt x="82050" y="21861"/>
                      <a:pt x="83765" y="0"/>
                    </a:cubicBezTo>
                    <a:lnTo>
                      <a:pt x="0" y="0"/>
                    </a:lnTo>
                    <a:cubicBezTo>
                      <a:pt x="1715" y="21861"/>
                      <a:pt x="19955" y="38725"/>
                      <a:pt x="41883" y="38725"/>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32" name="Freeform: Shape 31">
                <a:extLst>
                  <a:ext uri="{FF2B5EF4-FFF2-40B4-BE49-F238E27FC236}">
                    <a16:creationId xmlns:a16="http://schemas.microsoft.com/office/drawing/2014/main" id="{473839ED-3A20-46B5-A8A8-9A58C88AB99C}"/>
                  </a:ext>
                </a:extLst>
              </p:cNvPr>
              <p:cNvSpPr/>
              <p:nvPr/>
            </p:nvSpPr>
            <p:spPr>
              <a:xfrm>
                <a:off x="7022019" y="3415953"/>
                <a:ext cx="257735" cy="330112"/>
              </a:xfrm>
              <a:custGeom>
                <a:avLst/>
                <a:gdLst>
                  <a:gd name="connsiteX0" fmla="*/ 255775 w 257735"/>
                  <a:gd name="connsiteY0" fmla="*/ 15916 h 330112"/>
                  <a:gd name="connsiteX1" fmla="*/ 222108 w 257735"/>
                  <a:gd name="connsiteY1" fmla="*/ 1966 h 330112"/>
                  <a:gd name="connsiteX2" fmla="*/ 15917 w 257735"/>
                  <a:gd name="connsiteY2" fmla="*/ 87374 h 330112"/>
                  <a:gd name="connsiteX3" fmla="*/ 1969 w 257735"/>
                  <a:gd name="connsiteY3" fmla="*/ 121049 h 330112"/>
                  <a:gd name="connsiteX4" fmla="*/ 15917 w 257735"/>
                  <a:gd name="connsiteY4" fmla="*/ 134998 h 330112"/>
                  <a:gd name="connsiteX5" fmla="*/ 64443 w 257735"/>
                  <a:gd name="connsiteY5" fmla="*/ 155101 h 330112"/>
                  <a:gd name="connsiteX6" fmla="*/ 64443 w 257735"/>
                  <a:gd name="connsiteY6" fmla="*/ 194800 h 330112"/>
                  <a:gd name="connsiteX7" fmla="*/ 38669 w 257735"/>
                  <a:gd name="connsiteY7" fmla="*/ 194800 h 330112"/>
                  <a:gd name="connsiteX8" fmla="*/ 38669 w 257735"/>
                  <a:gd name="connsiteY8" fmla="*/ 304339 h 330112"/>
                  <a:gd name="connsiteX9" fmla="*/ 64443 w 257735"/>
                  <a:gd name="connsiteY9" fmla="*/ 330113 h 330112"/>
                  <a:gd name="connsiteX10" fmla="*/ 193312 w 257735"/>
                  <a:gd name="connsiteY10" fmla="*/ 330113 h 330112"/>
                  <a:gd name="connsiteX11" fmla="*/ 219086 w 257735"/>
                  <a:gd name="connsiteY11" fmla="*/ 304339 h 330112"/>
                  <a:gd name="connsiteX12" fmla="*/ 219086 w 257735"/>
                  <a:gd name="connsiteY12" fmla="*/ 194800 h 330112"/>
                  <a:gd name="connsiteX13" fmla="*/ 193312 w 257735"/>
                  <a:gd name="connsiteY13" fmla="*/ 194800 h 330112"/>
                  <a:gd name="connsiteX14" fmla="*/ 193312 w 257735"/>
                  <a:gd name="connsiteY14" fmla="*/ 155101 h 330112"/>
                  <a:gd name="connsiteX15" fmla="*/ 241832 w 257735"/>
                  <a:gd name="connsiteY15" fmla="*/ 134998 h 330112"/>
                  <a:gd name="connsiteX16" fmla="*/ 255375 w 257735"/>
                  <a:gd name="connsiteY16" fmla="*/ 101157 h 330112"/>
                  <a:gd name="connsiteX17" fmla="*/ 222115 w 257735"/>
                  <a:gd name="connsiteY17" fmla="*/ 87374 h 330112"/>
                  <a:gd name="connsiteX18" fmla="*/ 157680 w 257735"/>
                  <a:gd name="connsiteY18" fmla="*/ 114063 h 330112"/>
                  <a:gd name="connsiteX19" fmla="*/ 141765 w 257735"/>
                  <a:gd name="connsiteY19" fmla="*/ 137904 h 330112"/>
                  <a:gd name="connsiteX20" fmla="*/ 141765 w 257735"/>
                  <a:gd name="connsiteY20" fmla="*/ 194800 h 330112"/>
                  <a:gd name="connsiteX21" fmla="*/ 115991 w 257735"/>
                  <a:gd name="connsiteY21" fmla="*/ 194800 h 330112"/>
                  <a:gd name="connsiteX22" fmla="*/ 115991 w 257735"/>
                  <a:gd name="connsiteY22" fmla="*/ 137878 h 330112"/>
                  <a:gd name="connsiteX23" fmla="*/ 100075 w 257735"/>
                  <a:gd name="connsiteY23" fmla="*/ 114037 h 330112"/>
                  <a:gd name="connsiteX24" fmla="*/ 93129 w 257735"/>
                  <a:gd name="connsiteY24" fmla="*/ 111163 h 330112"/>
                  <a:gd name="connsiteX25" fmla="*/ 241832 w 257735"/>
                  <a:gd name="connsiteY25" fmla="*/ 49564 h 330112"/>
                  <a:gd name="connsiteX26" fmla="*/ 255775 w 257735"/>
                  <a:gd name="connsiteY26" fmla="*/ 15916 h 33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7735" h="330112">
                    <a:moveTo>
                      <a:pt x="255775" y="15916"/>
                    </a:moveTo>
                    <a:cubicBezTo>
                      <a:pt x="250329" y="2768"/>
                      <a:pt x="235257" y="-3476"/>
                      <a:pt x="222108" y="1966"/>
                    </a:cubicBezTo>
                    <a:lnTo>
                      <a:pt x="15917" y="87374"/>
                    </a:lnTo>
                    <a:cubicBezTo>
                      <a:pt x="2766" y="92821"/>
                      <a:pt x="-3479" y="107898"/>
                      <a:pt x="1969" y="121049"/>
                    </a:cubicBezTo>
                    <a:cubicBezTo>
                      <a:pt x="4585" y="127365"/>
                      <a:pt x="9602" y="132382"/>
                      <a:pt x="15917" y="134998"/>
                    </a:cubicBezTo>
                    <a:lnTo>
                      <a:pt x="64443" y="155101"/>
                    </a:lnTo>
                    <a:lnTo>
                      <a:pt x="64443" y="194800"/>
                    </a:lnTo>
                    <a:lnTo>
                      <a:pt x="38669" y="194800"/>
                    </a:lnTo>
                    <a:lnTo>
                      <a:pt x="38669" y="304339"/>
                    </a:lnTo>
                    <a:cubicBezTo>
                      <a:pt x="38669" y="318573"/>
                      <a:pt x="50209" y="330113"/>
                      <a:pt x="64443" y="330113"/>
                    </a:cubicBezTo>
                    <a:lnTo>
                      <a:pt x="193312" y="330113"/>
                    </a:lnTo>
                    <a:cubicBezTo>
                      <a:pt x="207547" y="330113"/>
                      <a:pt x="219086" y="318573"/>
                      <a:pt x="219086" y="304339"/>
                    </a:cubicBezTo>
                    <a:lnTo>
                      <a:pt x="219086" y="194800"/>
                    </a:lnTo>
                    <a:lnTo>
                      <a:pt x="193312" y="194800"/>
                    </a:lnTo>
                    <a:lnTo>
                      <a:pt x="193312" y="155101"/>
                    </a:lnTo>
                    <a:lnTo>
                      <a:pt x="241832" y="134998"/>
                    </a:lnTo>
                    <a:cubicBezTo>
                      <a:pt x="254917" y="129392"/>
                      <a:pt x="260980" y="114242"/>
                      <a:pt x="255375" y="101157"/>
                    </a:cubicBezTo>
                    <a:cubicBezTo>
                      <a:pt x="249866" y="88298"/>
                      <a:pt x="235105" y="82180"/>
                      <a:pt x="222115" y="87374"/>
                    </a:cubicBezTo>
                    <a:lnTo>
                      <a:pt x="157680" y="114063"/>
                    </a:lnTo>
                    <a:cubicBezTo>
                      <a:pt x="148037" y="118054"/>
                      <a:pt x="141754" y="127467"/>
                      <a:pt x="141765" y="137904"/>
                    </a:cubicBezTo>
                    <a:lnTo>
                      <a:pt x="141765" y="194800"/>
                    </a:lnTo>
                    <a:lnTo>
                      <a:pt x="115991" y="194800"/>
                    </a:lnTo>
                    <a:lnTo>
                      <a:pt x="115991" y="137878"/>
                    </a:lnTo>
                    <a:cubicBezTo>
                      <a:pt x="116002" y="127441"/>
                      <a:pt x="109718" y="118029"/>
                      <a:pt x="100075" y="114037"/>
                    </a:cubicBezTo>
                    <a:lnTo>
                      <a:pt x="93129" y="111163"/>
                    </a:lnTo>
                    <a:lnTo>
                      <a:pt x="241832" y="49564"/>
                    </a:lnTo>
                    <a:cubicBezTo>
                      <a:pt x="254966" y="44114"/>
                      <a:pt x="261205" y="29058"/>
                      <a:pt x="255775" y="15916"/>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33" name="Freeform: Shape 32">
                <a:extLst>
                  <a:ext uri="{FF2B5EF4-FFF2-40B4-BE49-F238E27FC236}">
                    <a16:creationId xmlns:a16="http://schemas.microsoft.com/office/drawing/2014/main" id="{B7DDAB80-38E1-438B-82F3-208BD9ABE3FA}"/>
                  </a:ext>
                </a:extLst>
              </p:cNvPr>
              <p:cNvSpPr/>
              <p:nvPr/>
            </p:nvSpPr>
            <p:spPr>
              <a:xfrm>
                <a:off x="7022005" y="3331763"/>
                <a:ext cx="258219" cy="137161"/>
              </a:xfrm>
              <a:custGeom>
                <a:avLst/>
                <a:gdLst>
                  <a:gd name="connsiteX0" fmla="*/ 25796 w 258219"/>
                  <a:gd name="connsiteY0" fmla="*/ 137162 h 137161"/>
                  <a:gd name="connsiteX1" fmla="*/ 35642 w 258219"/>
                  <a:gd name="connsiteY1" fmla="*/ 135190 h 137161"/>
                  <a:gd name="connsiteX2" fmla="*/ 241833 w 258219"/>
                  <a:gd name="connsiteY2" fmla="*/ 49782 h 137161"/>
                  <a:gd name="connsiteX3" fmla="*/ 256439 w 258219"/>
                  <a:gd name="connsiteY3" fmla="*/ 16386 h 137161"/>
                  <a:gd name="connsiteX4" fmla="*/ 223044 w 258219"/>
                  <a:gd name="connsiteY4" fmla="*/ 1780 h 137161"/>
                  <a:gd name="connsiteX5" fmla="*/ 222116 w 258219"/>
                  <a:gd name="connsiteY5" fmla="*/ 2164 h 137161"/>
                  <a:gd name="connsiteX6" fmla="*/ 15925 w 258219"/>
                  <a:gd name="connsiteY6" fmla="*/ 87573 h 137161"/>
                  <a:gd name="connsiteX7" fmla="*/ 1966 w 258219"/>
                  <a:gd name="connsiteY7" fmla="*/ 121244 h 137161"/>
                  <a:gd name="connsiteX8" fmla="*/ 25796 w 258219"/>
                  <a:gd name="connsiteY8" fmla="*/ 137162 h 13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219" h="137161">
                    <a:moveTo>
                      <a:pt x="25796" y="137162"/>
                    </a:moveTo>
                    <a:cubicBezTo>
                      <a:pt x="29176" y="137162"/>
                      <a:pt x="32523" y="136492"/>
                      <a:pt x="35642" y="135190"/>
                    </a:cubicBezTo>
                    <a:lnTo>
                      <a:pt x="241833" y="49782"/>
                    </a:lnTo>
                    <a:cubicBezTo>
                      <a:pt x="255089" y="44593"/>
                      <a:pt x="261628" y="29642"/>
                      <a:pt x="256439" y="16386"/>
                    </a:cubicBezTo>
                    <a:cubicBezTo>
                      <a:pt x="251251" y="3131"/>
                      <a:pt x="236300" y="-3409"/>
                      <a:pt x="223044" y="1780"/>
                    </a:cubicBezTo>
                    <a:cubicBezTo>
                      <a:pt x="222732" y="1902"/>
                      <a:pt x="222423" y="2030"/>
                      <a:pt x="222116" y="2164"/>
                    </a:cubicBezTo>
                    <a:lnTo>
                      <a:pt x="15925" y="87573"/>
                    </a:lnTo>
                    <a:cubicBezTo>
                      <a:pt x="2772" y="93016"/>
                      <a:pt x="-3478" y="108091"/>
                      <a:pt x="1966" y="121244"/>
                    </a:cubicBezTo>
                    <a:cubicBezTo>
                      <a:pt x="5955" y="130884"/>
                      <a:pt x="15363" y="137168"/>
                      <a:pt x="25796" y="137162"/>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34" name="Freeform: Shape 33">
                <a:extLst>
                  <a:ext uri="{FF2B5EF4-FFF2-40B4-BE49-F238E27FC236}">
                    <a16:creationId xmlns:a16="http://schemas.microsoft.com/office/drawing/2014/main" id="{40F7018F-D485-4F21-B7A5-2E2DBD1B2888}"/>
                  </a:ext>
                </a:extLst>
              </p:cNvPr>
              <p:cNvSpPr/>
              <p:nvPr/>
            </p:nvSpPr>
            <p:spPr>
              <a:xfrm>
                <a:off x="7022011" y="3301370"/>
                <a:ext cx="129368" cy="83789"/>
              </a:xfrm>
              <a:custGeom>
                <a:avLst/>
                <a:gdLst>
                  <a:gd name="connsiteX0" fmla="*/ 25790 w 129368"/>
                  <a:gd name="connsiteY0" fmla="*/ 83790 h 83789"/>
                  <a:gd name="connsiteX1" fmla="*/ 35635 w 129368"/>
                  <a:gd name="connsiteY1" fmla="*/ 81818 h 83789"/>
                  <a:gd name="connsiteX2" fmla="*/ 113737 w 129368"/>
                  <a:gd name="connsiteY2" fmla="*/ 49472 h 83789"/>
                  <a:gd name="connsiteX3" fmla="*/ 127280 w 129368"/>
                  <a:gd name="connsiteY3" fmla="*/ 15631 h 83789"/>
                  <a:gd name="connsiteX4" fmla="*/ 94020 w 129368"/>
                  <a:gd name="connsiteY4" fmla="*/ 1848 h 83789"/>
                  <a:gd name="connsiteX5" fmla="*/ 15925 w 129368"/>
                  <a:gd name="connsiteY5" fmla="*/ 34201 h 83789"/>
                  <a:gd name="connsiteX6" fmla="*/ 1966 w 129368"/>
                  <a:gd name="connsiteY6" fmla="*/ 67872 h 83789"/>
                  <a:gd name="connsiteX7" fmla="*/ 25790 w 129368"/>
                  <a:gd name="connsiteY7" fmla="*/ 83790 h 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68" h="83789">
                    <a:moveTo>
                      <a:pt x="25790" y="83790"/>
                    </a:moveTo>
                    <a:cubicBezTo>
                      <a:pt x="29170" y="83790"/>
                      <a:pt x="32516" y="83120"/>
                      <a:pt x="35635" y="81818"/>
                    </a:cubicBezTo>
                    <a:lnTo>
                      <a:pt x="113737" y="49472"/>
                    </a:lnTo>
                    <a:cubicBezTo>
                      <a:pt x="126822" y="43867"/>
                      <a:pt x="132885" y="28716"/>
                      <a:pt x="127280" y="15631"/>
                    </a:cubicBezTo>
                    <a:cubicBezTo>
                      <a:pt x="121771" y="2772"/>
                      <a:pt x="107010" y="-3345"/>
                      <a:pt x="94020" y="1848"/>
                    </a:cubicBezTo>
                    <a:lnTo>
                      <a:pt x="15925" y="34201"/>
                    </a:lnTo>
                    <a:cubicBezTo>
                      <a:pt x="2772" y="39644"/>
                      <a:pt x="-3478" y="54719"/>
                      <a:pt x="1966" y="67872"/>
                    </a:cubicBezTo>
                    <a:cubicBezTo>
                      <a:pt x="5954" y="77510"/>
                      <a:pt x="15359" y="83794"/>
                      <a:pt x="25790" y="83790"/>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grpSp>
      <p:grpSp>
        <p:nvGrpSpPr>
          <p:cNvPr id="48" name="Group 47">
            <a:extLst>
              <a:ext uri="{FF2B5EF4-FFF2-40B4-BE49-F238E27FC236}">
                <a16:creationId xmlns:a16="http://schemas.microsoft.com/office/drawing/2014/main" id="{5E547EEE-2797-4B0D-8030-CF7A8AC73920}"/>
              </a:ext>
            </a:extLst>
          </p:cNvPr>
          <p:cNvGrpSpPr/>
          <p:nvPr/>
        </p:nvGrpSpPr>
        <p:grpSpPr>
          <a:xfrm>
            <a:off x="8474173" y="1232841"/>
            <a:ext cx="2871696" cy="2782869"/>
            <a:chOff x="8474173" y="1232841"/>
            <a:chExt cx="2871696" cy="2782869"/>
          </a:xfrm>
        </p:grpSpPr>
        <p:sp>
          <p:nvSpPr>
            <p:cNvPr id="3" name="Shape">
              <a:extLst>
                <a:ext uri="{FF2B5EF4-FFF2-40B4-BE49-F238E27FC236}">
                  <a16:creationId xmlns:a16="http://schemas.microsoft.com/office/drawing/2014/main" id="{153FBF0C-B346-4F3A-BCBF-D43E2B40BABE}"/>
                </a:ext>
              </a:extLst>
            </p:cNvPr>
            <p:cNvSpPr/>
            <p:nvPr/>
          </p:nvSpPr>
          <p:spPr>
            <a:xfrm>
              <a:off x="8474173" y="1232841"/>
              <a:ext cx="2871696" cy="2782869"/>
            </a:xfrm>
            <a:custGeom>
              <a:avLst/>
              <a:gdLst/>
              <a:ahLst/>
              <a:cxnLst>
                <a:cxn ang="0">
                  <a:pos x="wd2" y="hd2"/>
                </a:cxn>
                <a:cxn ang="5400000">
                  <a:pos x="wd2" y="hd2"/>
                </a:cxn>
                <a:cxn ang="10800000">
                  <a:pos x="wd2" y="hd2"/>
                </a:cxn>
                <a:cxn ang="16200000">
                  <a:pos x="wd2" y="hd2"/>
                </a:cxn>
              </a:cxnLst>
              <a:rect l="0" t="0" r="r" b="b"/>
              <a:pathLst>
                <a:path w="21600" h="21600" extrusionOk="0">
                  <a:moveTo>
                    <a:pt x="17228" y="0"/>
                  </a:moveTo>
                  <a:lnTo>
                    <a:pt x="4372" y="0"/>
                  </a:lnTo>
                  <a:cubicBezTo>
                    <a:pt x="1951" y="0"/>
                    <a:pt x="0" y="1951"/>
                    <a:pt x="0" y="4372"/>
                  </a:cubicBezTo>
                  <a:lnTo>
                    <a:pt x="0" y="17228"/>
                  </a:lnTo>
                  <a:cubicBezTo>
                    <a:pt x="0" y="19649"/>
                    <a:pt x="1951" y="21600"/>
                    <a:pt x="4372" y="21600"/>
                  </a:cubicBezTo>
                  <a:lnTo>
                    <a:pt x="17228" y="21600"/>
                  </a:lnTo>
                  <a:cubicBezTo>
                    <a:pt x="19649" y="21600"/>
                    <a:pt x="21600" y="19649"/>
                    <a:pt x="21600" y="17228"/>
                  </a:cubicBezTo>
                  <a:lnTo>
                    <a:pt x="21600" y="4372"/>
                  </a:lnTo>
                  <a:cubicBezTo>
                    <a:pt x="21600" y="1951"/>
                    <a:pt x="19649" y="0"/>
                    <a:pt x="17228" y="0"/>
                  </a:cubicBezTo>
                  <a:close/>
                  <a:moveTo>
                    <a:pt x="20895" y="17228"/>
                  </a:moveTo>
                  <a:cubicBezTo>
                    <a:pt x="20895" y="19250"/>
                    <a:pt x="19250" y="20895"/>
                    <a:pt x="17228" y="20895"/>
                  </a:cubicBezTo>
                  <a:lnTo>
                    <a:pt x="4372" y="20895"/>
                  </a:lnTo>
                  <a:cubicBezTo>
                    <a:pt x="2350" y="20895"/>
                    <a:pt x="705" y="19250"/>
                    <a:pt x="705" y="17228"/>
                  </a:cubicBezTo>
                  <a:lnTo>
                    <a:pt x="705" y="4372"/>
                  </a:lnTo>
                  <a:cubicBezTo>
                    <a:pt x="705" y="2350"/>
                    <a:pt x="2350" y="705"/>
                    <a:pt x="4372" y="705"/>
                  </a:cubicBezTo>
                  <a:lnTo>
                    <a:pt x="17228" y="705"/>
                  </a:lnTo>
                  <a:cubicBezTo>
                    <a:pt x="19250" y="705"/>
                    <a:pt x="20895" y="2350"/>
                    <a:pt x="20895" y="4372"/>
                  </a:cubicBezTo>
                  <a:lnTo>
                    <a:pt x="20895" y="17228"/>
                  </a:lnTo>
                  <a:close/>
                </a:path>
              </a:pathLst>
            </a:custGeom>
            <a:solidFill>
              <a:schemeClr val="accent4"/>
            </a:solidFill>
            <a:ln w="12700">
              <a:miter lim="400000"/>
            </a:ln>
          </p:spPr>
          <p:txBody>
            <a:bodyPr lIns="28575" tIns="28575" rIns="28575" bIns="28575" anchor="ctr"/>
            <a:lstStyle/>
            <a:p>
              <a:pPr>
                <a:defRPr sz="3000">
                  <a:solidFill>
                    <a:srgbClr val="FFFFFF"/>
                  </a:solidFill>
                </a:defRPr>
              </a:pPr>
              <a:endParaRPr sz="2250" dirty="0"/>
            </a:p>
          </p:txBody>
        </p:sp>
        <p:grpSp>
          <p:nvGrpSpPr>
            <p:cNvPr id="8" name="Group 7">
              <a:extLst>
                <a:ext uri="{FF2B5EF4-FFF2-40B4-BE49-F238E27FC236}">
                  <a16:creationId xmlns:a16="http://schemas.microsoft.com/office/drawing/2014/main" id="{B29DC428-2E3A-4325-9F99-67813197FB85}"/>
                </a:ext>
              </a:extLst>
            </p:cNvPr>
            <p:cNvGrpSpPr/>
            <p:nvPr/>
          </p:nvGrpSpPr>
          <p:grpSpPr>
            <a:xfrm>
              <a:off x="8761770" y="1281639"/>
              <a:ext cx="2584098" cy="1602696"/>
              <a:chOff x="8921977" y="1262110"/>
              <a:chExt cx="3292527" cy="1378546"/>
            </a:xfrm>
          </p:grpSpPr>
          <p:sp>
            <p:nvSpPr>
              <p:cNvPr id="9" name="TextBox 8">
                <a:extLst>
                  <a:ext uri="{FF2B5EF4-FFF2-40B4-BE49-F238E27FC236}">
                    <a16:creationId xmlns:a16="http://schemas.microsoft.com/office/drawing/2014/main" id="{FC197A79-3CA6-45D7-8E45-845BDFD8DB15}"/>
                  </a:ext>
                </a:extLst>
              </p:cNvPr>
              <p:cNvSpPr txBox="1"/>
              <p:nvPr/>
            </p:nvSpPr>
            <p:spPr>
              <a:xfrm>
                <a:off x="8921977" y="1262110"/>
                <a:ext cx="3292527" cy="666280"/>
              </a:xfrm>
              <a:prstGeom prst="rect">
                <a:avLst/>
              </a:prstGeom>
              <a:noFill/>
            </p:spPr>
            <p:txBody>
              <a:bodyPr wrap="square" lIns="0" rIns="0" rtlCol="0" anchor="b">
                <a:spAutoFit/>
              </a:bodyPr>
              <a:lstStyle/>
              <a:p>
                <a:r>
                  <a:rPr lang="en-US" sz="2000" b="1" noProof="1"/>
                  <a:t>Engaging as a Trusted Analytics Partner</a:t>
                </a:r>
              </a:p>
            </p:txBody>
          </p:sp>
          <p:sp>
            <p:nvSpPr>
              <p:cNvPr id="10" name="TextBox 9">
                <a:extLst>
                  <a:ext uri="{FF2B5EF4-FFF2-40B4-BE49-F238E27FC236}">
                    <a16:creationId xmlns:a16="http://schemas.microsoft.com/office/drawing/2014/main" id="{CFDB24A8-B513-4225-B0BC-5A4A833E18D0}"/>
                  </a:ext>
                </a:extLst>
              </p:cNvPr>
              <p:cNvSpPr txBox="1"/>
              <p:nvPr/>
            </p:nvSpPr>
            <p:spPr>
              <a:xfrm>
                <a:off x="8921977" y="1925881"/>
                <a:ext cx="2926080" cy="714775"/>
              </a:xfrm>
              <a:prstGeom prst="rect">
                <a:avLst/>
              </a:prstGeom>
              <a:noFill/>
            </p:spPr>
            <p:txBody>
              <a:bodyPr wrap="square" lIns="0" rIns="0" rtlCol="0" anchor="t">
                <a:spAutoFit/>
              </a:bodyPr>
              <a:lstStyle/>
              <a:p>
                <a:r>
                  <a:rPr lang="en-US" sz="1200" noProof="1">
                    <a:solidFill>
                      <a:schemeClr val="tx1">
                        <a:lumMod val="65000"/>
                        <a:lumOff val="35000"/>
                      </a:schemeClr>
                    </a:solidFill>
                  </a:rPr>
                  <a:t>Balance the short-term considerations with the long-term vision. E.g: BI Transformation that we championed at Sony Pictures</a:t>
                </a:r>
              </a:p>
            </p:txBody>
          </p:sp>
        </p:grpSp>
        <p:grpSp>
          <p:nvGrpSpPr>
            <p:cNvPr id="35" name="Graphic 49" descr="Cell Tower">
              <a:extLst>
                <a:ext uri="{FF2B5EF4-FFF2-40B4-BE49-F238E27FC236}">
                  <a16:creationId xmlns:a16="http://schemas.microsoft.com/office/drawing/2014/main" id="{3AA0168E-E088-4DDE-91FE-F42CA7E0833E}"/>
                </a:ext>
              </a:extLst>
            </p:cNvPr>
            <p:cNvGrpSpPr/>
            <p:nvPr/>
          </p:nvGrpSpPr>
          <p:grpSpPr>
            <a:xfrm>
              <a:off x="8810963" y="3193986"/>
              <a:ext cx="679356" cy="658341"/>
              <a:chOff x="8680270" y="3163531"/>
              <a:chExt cx="618574" cy="618574"/>
            </a:xfrm>
            <a:solidFill>
              <a:schemeClr val="accent4">
                <a:lumMod val="50000"/>
              </a:schemeClr>
            </a:solidFill>
          </p:grpSpPr>
          <p:sp>
            <p:nvSpPr>
              <p:cNvPr id="36" name="Freeform: Shape 35">
                <a:extLst>
                  <a:ext uri="{FF2B5EF4-FFF2-40B4-BE49-F238E27FC236}">
                    <a16:creationId xmlns:a16="http://schemas.microsoft.com/office/drawing/2014/main" id="{C309DD0F-F79C-4353-8F9C-2D1700B7BA8A}"/>
                  </a:ext>
                </a:extLst>
              </p:cNvPr>
              <p:cNvSpPr/>
              <p:nvPr/>
            </p:nvSpPr>
            <p:spPr>
              <a:xfrm>
                <a:off x="8915453" y="3279513"/>
                <a:ext cx="40597" cy="109539"/>
              </a:xfrm>
              <a:custGeom>
                <a:avLst/>
                <a:gdLst>
                  <a:gd name="connsiteX0" fmla="*/ 22556 w 40597"/>
                  <a:gd name="connsiteY0" fmla="*/ 109539 h 109539"/>
                  <a:gd name="connsiteX1" fmla="*/ 40597 w 40597"/>
                  <a:gd name="connsiteY1" fmla="*/ 91497 h 109539"/>
                  <a:gd name="connsiteX2" fmla="*/ 40597 w 40597"/>
                  <a:gd name="connsiteY2" fmla="*/ 18042 h 109539"/>
                  <a:gd name="connsiteX3" fmla="*/ 22556 w 40597"/>
                  <a:gd name="connsiteY3" fmla="*/ 0 h 109539"/>
                  <a:gd name="connsiteX4" fmla="*/ 22556 w 40597"/>
                  <a:gd name="connsiteY4" fmla="*/ 109539 h 10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 h="109539">
                    <a:moveTo>
                      <a:pt x="22556" y="109539"/>
                    </a:moveTo>
                    <a:lnTo>
                      <a:pt x="40597" y="91497"/>
                    </a:lnTo>
                    <a:cubicBezTo>
                      <a:pt x="20828" y="71003"/>
                      <a:pt x="20828" y="38536"/>
                      <a:pt x="40597" y="18042"/>
                    </a:cubicBezTo>
                    <a:lnTo>
                      <a:pt x="22556" y="0"/>
                    </a:lnTo>
                    <a:cubicBezTo>
                      <a:pt x="-7519" y="30320"/>
                      <a:pt x="-7519" y="79219"/>
                      <a:pt x="22556" y="109539"/>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37" name="Freeform: Shape 36">
                <a:extLst>
                  <a:ext uri="{FF2B5EF4-FFF2-40B4-BE49-F238E27FC236}">
                    <a16:creationId xmlns:a16="http://schemas.microsoft.com/office/drawing/2014/main" id="{AF21FC24-729F-40D1-831D-75CEB919FDBD}"/>
                  </a:ext>
                </a:extLst>
              </p:cNvPr>
              <p:cNvSpPr/>
              <p:nvPr/>
            </p:nvSpPr>
            <p:spPr>
              <a:xfrm>
                <a:off x="8863913" y="3243430"/>
                <a:ext cx="56053" cy="181706"/>
              </a:xfrm>
              <a:custGeom>
                <a:avLst/>
                <a:gdLst>
                  <a:gd name="connsiteX0" fmla="*/ 38012 w 56053"/>
                  <a:gd name="connsiteY0" fmla="*/ 181706 h 181706"/>
                  <a:gd name="connsiteX1" fmla="*/ 56054 w 56053"/>
                  <a:gd name="connsiteY1" fmla="*/ 163664 h 181706"/>
                  <a:gd name="connsiteX2" fmla="*/ 55592 w 56053"/>
                  <a:gd name="connsiteY2" fmla="*/ 18504 h 181706"/>
                  <a:gd name="connsiteX3" fmla="*/ 56054 w 56053"/>
                  <a:gd name="connsiteY3" fmla="*/ 18042 h 181706"/>
                  <a:gd name="connsiteX4" fmla="*/ 38012 w 56053"/>
                  <a:gd name="connsiteY4" fmla="*/ 0 h 181706"/>
                  <a:gd name="connsiteX5" fmla="*/ 36728 w 56053"/>
                  <a:gd name="connsiteY5" fmla="*/ 180422 h 181706"/>
                  <a:gd name="connsiteX6" fmla="*/ 38012 w 56053"/>
                  <a:gd name="connsiteY6" fmla="*/ 181706 h 1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53" h="181706">
                    <a:moveTo>
                      <a:pt x="38012" y="181706"/>
                    </a:moveTo>
                    <a:lnTo>
                      <a:pt x="56054" y="163664"/>
                    </a:lnTo>
                    <a:cubicBezTo>
                      <a:pt x="15841" y="123707"/>
                      <a:pt x="15634" y="58716"/>
                      <a:pt x="55592" y="18504"/>
                    </a:cubicBezTo>
                    <a:cubicBezTo>
                      <a:pt x="55745" y="18349"/>
                      <a:pt x="55899" y="18195"/>
                      <a:pt x="56054" y="18042"/>
                    </a:cubicBezTo>
                    <a:lnTo>
                      <a:pt x="38012" y="0"/>
                    </a:lnTo>
                    <a:cubicBezTo>
                      <a:pt x="-12165" y="49468"/>
                      <a:pt x="-12740" y="130245"/>
                      <a:pt x="36728" y="180422"/>
                    </a:cubicBezTo>
                    <a:cubicBezTo>
                      <a:pt x="37153" y="180853"/>
                      <a:pt x="37581" y="181281"/>
                      <a:pt x="38012" y="181706"/>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38" name="Freeform: Shape 37">
                <a:extLst>
                  <a:ext uri="{FF2B5EF4-FFF2-40B4-BE49-F238E27FC236}">
                    <a16:creationId xmlns:a16="http://schemas.microsoft.com/office/drawing/2014/main" id="{C232ADAB-B3DD-4D70-8181-9BEF775D7A3A}"/>
                  </a:ext>
                </a:extLst>
              </p:cNvPr>
              <p:cNvSpPr/>
              <p:nvPr/>
            </p:nvSpPr>
            <p:spPr>
              <a:xfrm>
                <a:off x="8812348" y="3206702"/>
                <a:ext cx="70891" cy="255161"/>
              </a:xfrm>
              <a:custGeom>
                <a:avLst/>
                <a:gdLst>
                  <a:gd name="connsiteX0" fmla="*/ 70891 w 70891"/>
                  <a:gd name="connsiteY0" fmla="*/ 237120 h 255161"/>
                  <a:gd name="connsiteX1" fmla="*/ 70891 w 70891"/>
                  <a:gd name="connsiteY1" fmla="*/ 18042 h 255161"/>
                  <a:gd name="connsiteX2" fmla="*/ 52849 w 70891"/>
                  <a:gd name="connsiteY2" fmla="*/ 0 h 255161"/>
                  <a:gd name="connsiteX3" fmla="*/ 52836 w 70891"/>
                  <a:gd name="connsiteY3" fmla="*/ 255149 h 255161"/>
                  <a:gd name="connsiteX4" fmla="*/ 52849 w 70891"/>
                  <a:gd name="connsiteY4" fmla="*/ 255162 h 255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91" h="255161">
                    <a:moveTo>
                      <a:pt x="70891" y="237120"/>
                    </a:moveTo>
                    <a:cubicBezTo>
                      <a:pt x="10742" y="176480"/>
                      <a:pt x="10742" y="78682"/>
                      <a:pt x="70891" y="18042"/>
                    </a:cubicBezTo>
                    <a:lnTo>
                      <a:pt x="52849" y="0"/>
                    </a:lnTo>
                    <a:cubicBezTo>
                      <a:pt x="-17611" y="70454"/>
                      <a:pt x="-17617" y="184688"/>
                      <a:pt x="52836" y="255149"/>
                    </a:cubicBezTo>
                    <a:cubicBezTo>
                      <a:pt x="52841" y="255153"/>
                      <a:pt x="52845" y="255157"/>
                      <a:pt x="52849" y="255162"/>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39" name="Freeform: Shape 38">
                <a:extLst>
                  <a:ext uri="{FF2B5EF4-FFF2-40B4-BE49-F238E27FC236}">
                    <a16:creationId xmlns:a16="http://schemas.microsoft.com/office/drawing/2014/main" id="{F63E2386-0407-4D93-91BD-D2A202D93729}"/>
                  </a:ext>
                </a:extLst>
              </p:cNvPr>
              <p:cNvSpPr/>
              <p:nvPr/>
            </p:nvSpPr>
            <p:spPr>
              <a:xfrm>
                <a:off x="9029506" y="3279513"/>
                <a:ext cx="40597" cy="109539"/>
              </a:xfrm>
              <a:custGeom>
                <a:avLst/>
                <a:gdLst>
                  <a:gd name="connsiteX0" fmla="*/ 18042 w 40597"/>
                  <a:gd name="connsiteY0" fmla="*/ 109539 h 109539"/>
                  <a:gd name="connsiteX1" fmla="*/ 18042 w 40597"/>
                  <a:gd name="connsiteY1" fmla="*/ 0 h 109539"/>
                  <a:gd name="connsiteX2" fmla="*/ 0 w 40597"/>
                  <a:gd name="connsiteY2" fmla="*/ 18042 h 109539"/>
                  <a:gd name="connsiteX3" fmla="*/ 14820 w 40597"/>
                  <a:gd name="connsiteY3" fmla="*/ 54770 h 109539"/>
                  <a:gd name="connsiteX4" fmla="*/ 0 w 40597"/>
                  <a:gd name="connsiteY4" fmla="*/ 91497 h 10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7" h="109539">
                    <a:moveTo>
                      <a:pt x="18042" y="109539"/>
                    </a:moveTo>
                    <a:cubicBezTo>
                      <a:pt x="48116" y="79219"/>
                      <a:pt x="48116" y="30320"/>
                      <a:pt x="18042" y="0"/>
                    </a:cubicBezTo>
                    <a:lnTo>
                      <a:pt x="0" y="18042"/>
                    </a:lnTo>
                    <a:cubicBezTo>
                      <a:pt x="9634" y="27822"/>
                      <a:pt x="14968" y="41042"/>
                      <a:pt x="14820" y="54770"/>
                    </a:cubicBezTo>
                    <a:cubicBezTo>
                      <a:pt x="14843" y="68473"/>
                      <a:pt x="9527" y="81647"/>
                      <a:pt x="0" y="91497"/>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40" name="Freeform: Shape 39">
                <a:extLst>
                  <a:ext uri="{FF2B5EF4-FFF2-40B4-BE49-F238E27FC236}">
                    <a16:creationId xmlns:a16="http://schemas.microsoft.com/office/drawing/2014/main" id="{63C27A63-9BDF-41B6-861B-0FA7C26F33F6}"/>
                  </a:ext>
                </a:extLst>
              </p:cNvPr>
              <p:cNvSpPr/>
              <p:nvPr/>
            </p:nvSpPr>
            <p:spPr>
              <a:xfrm>
                <a:off x="9065590" y="3243430"/>
                <a:ext cx="56053" cy="181706"/>
              </a:xfrm>
              <a:custGeom>
                <a:avLst/>
                <a:gdLst>
                  <a:gd name="connsiteX0" fmla="*/ 0 w 56053"/>
                  <a:gd name="connsiteY0" fmla="*/ 163664 h 181706"/>
                  <a:gd name="connsiteX1" fmla="*/ 18042 w 56053"/>
                  <a:gd name="connsiteY1" fmla="*/ 181706 h 181706"/>
                  <a:gd name="connsiteX2" fmla="*/ 19326 w 56053"/>
                  <a:gd name="connsiteY2" fmla="*/ 1284 h 181706"/>
                  <a:gd name="connsiteX3" fmla="*/ 18042 w 56053"/>
                  <a:gd name="connsiteY3" fmla="*/ 0 h 181706"/>
                  <a:gd name="connsiteX4" fmla="*/ 0 w 56053"/>
                  <a:gd name="connsiteY4" fmla="*/ 18042 h 181706"/>
                  <a:gd name="connsiteX5" fmla="*/ 462 w 56053"/>
                  <a:gd name="connsiteY5" fmla="*/ 163202 h 181706"/>
                  <a:gd name="connsiteX6" fmla="*/ 0 w 56053"/>
                  <a:gd name="connsiteY6" fmla="*/ 163664 h 1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53" h="181706">
                    <a:moveTo>
                      <a:pt x="0" y="163664"/>
                    </a:moveTo>
                    <a:lnTo>
                      <a:pt x="18042" y="181706"/>
                    </a:lnTo>
                    <a:cubicBezTo>
                      <a:pt x="68218" y="132238"/>
                      <a:pt x="68793" y="51461"/>
                      <a:pt x="19326" y="1284"/>
                    </a:cubicBezTo>
                    <a:cubicBezTo>
                      <a:pt x="18901" y="853"/>
                      <a:pt x="18473" y="425"/>
                      <a:pt x="18042" y="0"/>
                    </a:cubicBezTo>
                    <a:lnTo>
                      <a:pt x="0" y="18042"/>
                    </a:lnTo>
                    <a:cubicBezTo>
                      <a:pt x="40212" y="57999"/>
                      <a:pt x="40419" y="122990"/>
                      <a:pt x="462" y="163202"/>
                    </a:cubicBezTo>
                    <a:cubicBezTo>
                      <a:pt x="309" y="163357"/>
                      <a:pt x="155" y="163511"/>
                      <a:pt x="0" y="163664"/>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41" name="Freeform: Shape 40">
                <a:extLst>
                  <a:ext uri="{FF2B5EF4-FFF2-40B4-BE49-F238E27FC236}">
                    <a16:creationId xmlns:a16="http://schemas.microsoft.com/office/drawing/2014/main" id="{7EECABE7-6055-4C6F-8FAD-881441235CBE}"/>
                  </a:ext>
                </a:extLst>
              </p:cNvPr>
              <p:cNvSpPr/>
              <p:nvPr/>
            </p:nvSpPr>
            <p:spPr>
              <a:xfrm>
                <a:off x="9102317" y="3206702"/>
                <a:ext cx="70891" cy="255161"/>
              </a:xfrm>
              <a:custGeom>
                <a:avLst/>
                <a:gdLst>
                  <a:gd name="connsiteX0" fmla="*/ 0 w 70891"/>
                  <a:gd name="connsiteY0" fmla="*/ 237120 h 255161"/>
                  <a:gd name="connsiteX1" fmla="*/ 18042 w 70891"/>
                  <a:gd name="connsiteY1" fmla="*/ 255162 h 255161"/>
                  <a:gd name="connsiteX2" fmla="*/ 18055 w 70891"/>
                  <a:gd name="connsiteY2" fmla="*/ 13 h 255161"/>
                  <a:gd name="connsiteX3" fmla="*/ 18042 w 70891"/>
                  <a:gd name="connsiteY3" fmla="*/ 0 h 255161"/>
                  <a:gd name="connsiteX4" fmla="*/ 0 w 70891"/>
                  <a:gd name="connsiteY4" fmla="*/ 18042 h 255161"/>
                  <a:gd name="connsiteX5" fmla="*/ 0 w 70891"/>
                  <a:gd name="connsiteY5" fmla="*/ 237120 h 25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91" h="255161">
                    <a:moveTo>
                      <a:pt x="0" y="237120"/>
                    </a:moveTo>
                    <a:lnTo>
                      <a:pt x="18042" y="255162"/>
                    </a:lnTo>
                    <a:cubicBezTo>
                      <a:pt x="88502" y="184708"/>
                      <a:pt x="88508" y="70474"/>
                      <a:pt x="18055" y="13"/>
                    </a:cubicBezTo>
                    <a:cubicBezTo>
                      <a:pt x="18051" y="9"/>
                      <a:pt x="18046" y="4"/>
                      <a:pt x="18042" y="0"/>
                    </a:cubicBezTo>
                    <a:lnTo>
                      <a:pt x="0" y="18042"/>
                    </a:lnTo>
                    <a:cubicBezTo>
                      <a:pt x="60149" y="78682"/>
                      <a:pt x="60149" y="176480"/>
                      <a:pt x="0" y="237120"/>
                    </a:cubicBez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42" name="Freeform: Shape 41">
                <a:extLst>
                  <a:ext uri="{FF2B5EF4-FFF2-40B4-BE49-F238E27FC236}">
                    <a16:creationId xmlns:a16="http://schemas.microsoft.com/office/drawing/2014/main" id="{C2104787-2496-4426-9104-E1055308DB35}"/>
                  </a:ext>
                </a:extLst>
              </p:cNvPr>
              <p:cNvSpPr/>
              <p:nvPr/>
            </p:nvSpPr>
            <p:spPr>
              <a:xfrm>
                <a:off x="8796518" y="3308450"/>
                <a:ext cx="392798" cy="428550"/>
              </a:xfrm>
              <a:custGeom>
                <a:avLst/>
                <a:gdLst>
                  <a:gd name="connsiteX0" fmla="*/ 392786 w 392798"/>
                  <a:gd name="connsiteY0" fmla="*/ 413795 h 428550"/>
                  <a:gd name="connsiteX1" fmla="*/ 392786 w 392798"/>
                  <a:gd name="connsiteY1" fmla="*/ 413795 h 428550"/>
                  <a:gd name="connsiteX2" fmla="*/ 391691 w 392798"/>
                  <a:gd name="connsiteY2" fmla="*/ 410509 h 428550"/>
                  <a:gd name="connsiteX3" fmla="*/ 391691 w 392798"/>
                  <a:gd name="connsiteY3" fmla="*/ 410122 h 428550"/>
                  <a:gd name="connsiteX4" fmla="*/ 208051 w 392798"/>
                  <a:gd name="connsiteY4" fmla="*/ 52509 h 428550"/>
                  <a:gd name="connsiteX5" fmla="*/ 205925 w 392798"/>
                  <a:gd name="connsiteY5" fmla="*/ 49674 h 428550"/>
                  <a:gd name="connsiteX6" fmla="*/ 220153 w 392798"/>
                  <a:gd name="connsiteY6" fmla="*/ 16115 h 428550"/>
                  <a:gd name="connsiteX7" fmla="*/ 186595 w 392798"/>
                  <a:gd name="connsiteY7" fmla="*/ 1888 h 428550"/>
                  <a:gd name="connsiteX8" fmla="*/ 172367 w 392798"/>
                  <a:gd name="connsiteY8" fmla="*/ 35446 h 428550"/>
                  <a:gd name="connsiteX9" fmla="*/ 186595 w 392798"/>
                  <a:gd name="connsiteY9" fmla="*/ 49674 h 428550"/>
                  <a:gd name="connsiteX10" fmla="*/ 184855 w 392798"/>
                  <a:gd name="connsiteY10" fmla="*/ 52187 h 428550"/>
                  <a:gd name="connsiteX11" fmla="*/ 1216 w 392798"/>
                  <a:gd name="connsiteY11" fmla="*/ 409800 h 428550"/>
                  <a:gd name="connsiteX12" fmla="*/ 1216 w 392798"/>
                  <a:gd name="connsiteY12" fmla="*/ 410186 h 428550"/>
                  <a:gd name="connsiteX13" fmla="*/ 120 w 392798"/>
                  <a:gd name="connsiteY13" fmla="*/ 413473 h 428550"/>
                  <a:gd name="connsiteX14" fmla="*/ 120 w 392798"/>
                  <a:gd name="connsiteY14" fmla="*/ 413473 h 428550"/>
                  <a:gd name="connsiteX15" fmla="*/ 120 w 392798"/>
                  <a:gd name="connsiteY15" fmla="*/ 416694 h 428550"/>
                  <a:gd name="connsiteX16" fmla="*/ 120 w 392798"/>
                  <a:gd name="connsiteY16" fmla="*/ 417468 h 428550"/>
                  <a:gd name="connsiteX17" fmla="*/ 1022 w 392798"/>
                  <a:gd name="connsiteY17" fmla="*/ 420496 h 428550"/>
                  <a:gd name="connsiteX18" fmla="*/ 1022 w 392798"/>
                  <a:gd name="connsiteY18" fmla="*/ 420496 h 428550"/>
                  <a:gd name="connsiteX19" fmla="*/ 1925 w 392798"/>
                  <a:gd name="connsiteY19" fmla="*/ 421914 h 428550"/>
                  <a:gd name="connsiteX20" fmla="*/ 3213 w 392798"/>
                  <a:gd name="connsiteY20" fmla="*/ 423782 h 428550"/>
                  <a:gd name="connsiteX21" fmla="*/ 3213 w 392798"/>
                  <a:gd name="connsiteY21" fmla="*/ 423782 h 428550"/>
                  <a:gd name="connsiteX22" fmla="*/ 4244 w 392798"/>
                  <a:gd name="connsiteY22" fmla="*/ 424555 h 428550"/>
                  <a:gd name="connsiteX23" fmla="*/ 6048 w 392798"/>
                  <a:gd name="connsiteY23" fmla="*/ 425973 h 428550"/>
                  <a:gd name="connsiteX24" fmla="*/ 7595 w 392798"/>
                  <a:gd name="connsiteY24" fmla="*/ 426682 h 428550"/>
                  <a:gd name="connsiteX25" fmla="*/ 9528 w 392798"/>
                  <a:gd name="connsiteY25" fmla="*/ 427390 h 428550"/>
                  <a:gd name="connsiteX26" fmla="*/ 11203 w 392798"/>
                  <a:gd name="connsiteY26" fmla="*/ 427390 h 428550"/>
                  <a:gd name="connsiteX27" fmla="*/ 12621 w 392798"/>
                  <a:gd name="connsiteY27" fmla="*/ 428550 h 428550"/>
                  <a:gd name="connsiteX28" fmla="*/ 13523 w 392798"/>
                  <a:gd name="connsiteY28" fmla="*/ 428550 h 428550"/>
                  <a:gd name="connsiteX29" fmla="*/ 14360 w 392798"/>
                  <a:gd name="connsiteY29" fmla="*/ 428550 h 428550"/>
                  <a:gd name="connsiteX30" fmla="*/ 17775 w 392798"/>
                  <a:gd name="connsiteY30" fmla="*/ 427648 h 428550"/>
                  <a:gd name="connsiteX31" fmla="*/ 196389 w 392798"/>
                  <a:gd name="connsiteY31" fmla="*/ 349102 h 428550"/>
                  <a:gd name="connsiteX32" fmla="*/ 374744 w 392798"/>
                  <a:gd name="connsiteY32" fmla="*/ 427455 h 428550"/>
                  <a:gd name="connsiteX33" fmla="*/ 379899 w 392798"/>
                  <a:gd name="connsiteY33" fmla="*/ 428550 h 428550"/>
                  <a:gd name="connsiteX34" fmla="*/ 379899 w 392798"/>
                  <a:gd name="connsiteY34" fmla="*/ 428550 h 428550"/>
                  <a:gd name="connsiteX35" fmla="*/ 383056 w 392798"/>
                  <a:gd name="connsiteY35" fmla="*/ 428099 h 428550"/>
                  <a:gd name="connsiteX36" fmla="*/ 383958 w 392798"/>
                  <a:gd name="connsiteY36" fmla="*/ 428099 h 428550"/>
                  <a:gd name="connsiteX37" fmla="*/ 386342 w 392798"/>
                  <a:gd name="connsiteY37" fmla="*/ 427004 h 428550"/>
                  <a:gd name="connsiteX38" fmla="*/ 386922 w 392798"/>
                  <a:gd name="connsiteY38" fmla="*/ 426617 h 428550"/>
                  <a:gd name="connsiteX39" fmla="*/ 389242 w 392798"/>
                  <a:gd name="connsiteY39" fmla="*/ 424749 h 428550"/>
                  <a:gd name="connsiteX40" fmla="*/ 389242 w 392798"/>
                  <a:gd name="connsiteY40" fmla="*/ 424749 h 428550"/>
                  <a:gd name="connsiteX41" fmla="*/ 390595 w 392798"/>
                  <a:gd name="connsiteY41" fmla="*/ 422751 h 428550"/>
                  <a:gd name="connsiteX42" fmla="*/ 391368 w 392798"/>
                  <a:gd name="connsiteY42" fmla="*/ 421462 h 428550"/>
                  <a:gd name="connsiteX43" fmla="*/ 391368 w 392798"/>
                  <a:gd name="connsiteY43" fmla="*/ 421462 h 428550"/>
                  <a:gd name="connsiteX44" fmla="*/ 392270 w 392798"/>
                  <a:gd name="connsiteY44" fmla="*/ 418370 h 428550"/>
                  <a:gd name="connsiteX45" fmla="*/ 392270 w 392798"/>
                  <a:gd name="connsiteY45" fmla="*/ 417661 h 428550"/>
                  <a:gd name="connsiteX46" fmla="*/ 392786 w 392798"/>
                  <a:gd name="connsiteY46" fmla="*/ 413795 h 428550"/>
                  <a:gd name="connsiteX47" fmla="*/ 283247 w 392798"/>
                  <a:gd name="connsiteY47" fmla="*/ 255607 h 428550"/>
                  <a:gd name="connsiteX48" fmla="*/ 218168 w 392798"/>
                  <a:gd name="connsiteY48" fmla="*/ 211598 h 428550"/>
                  <a:gd name="connsiteX49" fmla="*/ 249547 w 392798"/>
                  <a:gd name="connsiteY49" fmla="*/ 190142 h 428550"/>
                  <a:gd name="connsiteX50" fmla="*/ 196260 w 392798"/>
                  <a:gd name="connsiteY50" fmla="*/ 86273 h 428550"/>
                  <a:gd name="connsiteX51" fmla="*/ 237691 w 392798"/>
                  <a:gd name="connsiteY51" fmla="*/ 166881 h 428550"/>
                  <a:gd name="connsiteX52" fmla="*/ 195293 w 392798"/>
                  <a:gd name="connsiteY52" fmla="*/ 196070 h 428550"/>
                  <a:gd name="connsiteX53" fmla="*/ 156632 w 392798"/>
                  <a:gd name="connsiteY53" fmla="*/ 170296 h 428550"/>
                  <a:gd name="connsiteX54" fmla="*/ 153926 w 392798"/>
                  <a:gd name="connsiteY54" fmla="*/ 168878 h 428550"/>
                  <a:gd name="connsiteX55" fmla="*/ 142263 w 392798"/>
                  <a:gd name="connsiteY55" fmla="*/ 191366 h 428550"/>
                  <a:gd name="connsiteX56" fmla="*/ 172483 w 392798"/>
                  <a:gd name="connsiteY56" fmla="*/ 211792 h 428550"/>
                  <a:gd name="connsiteX57" fmla="*/ 109273 w 392798"/>
                  <a:gd name="connsiteY57" fmla="*/ 255156 h 428550"/>
                  <a:gd name="connsiteX58" fmla="*/ 40650 w 392798"/>
                  <a:gd name="connsiteY58" fmla="*/ 389310 h 428550"/>
                  <a:gd name="connsiteX59" fmla="*/ 86141 w 392798"/>
                  <a:gd name="connsiteY59" fmla="*/ 300647 h 428550"/>
                  <a:gd name="connsiteX60" fmla="*/ 164300 w 392798"/>
                  <a:gd name="connsiteY60" fmla="*/ 334991 h 428550"/>
                  <a:gd name="connsiteX61" fmla="*/ 112752 w 392798"/>
                  <a:gd name="connsiteY61" fmla="*/ 284216 h 428550"/>
                  <a:gd name="connsiteX62" fmla="*/ 195422 w 392798"/>
                  <a:gd name="connsiteY62" fmla="*/ 227320 h 428550"/>
                  <a:gd name="connsiteX63" fmla="*/ 279703 w 392798"/>
                  <a:gd name="connsiteY63" fmla="*/ 284345 h 428550"/>
                  <a:gd name="connsiteX64" fmla="*/ 196389 w 392798"/>
                  <a:gd name="connsiteY64" fmla="*/ 320944 h 428550"/>
                  <a:gd name="connsiteX65" fmla="*/ 331831 w 392798"/>
                  <a:gd name="connsiteY65" fmla="*/ 380482 h 428550"/>
                  <a:gd name="connsiteX66" fmla="*/ 228413 w 392798"/>
                  <a:gd name="connsiteY66" fmla="*/ 335055 h 428550"/>
                  <a:gd name="connsiteX67" fmla="*/ 306443 w 392798"/>
                  <a:gd name="connsiteY67" fmla="*/ 300776 h 428550"/>
                  <a:gd name="connsiteX68" fmla="*/ 351870 w 392798"/>
                  <a:gd name="connsiteY68" fmla="*/ 389245 h 42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92798" h="428550">
                    <a:moveTo>
                      <a:pt x="392786" y="413795"/>
                    </a:moveTo>
                    <a:lnTo>
                      <a:pt x="392786" y="413795"/>
                    </a:lnTo>
                    <a:cubicBezTo>
                      <a:pt x="392588" y="412650"/>
                      <a:pt x="392218" y="411543"/>
                      <a:pt x="391691" y="410509"/>
                    </a:cubicBezTo>
                    <a:cubicBezTo>
                      <a:pt x="391691" y="410509"/>
                      <a:pt x="391691" y="410509"/>
                      <a:pt x="391691" y="410122"/>
                    </a:cubicBezTo>
                    <a:lnTo>
                      <a:pt x="208051" y="52509"/>
                    </a:lnTo>
                    <a:cubicBezTo>
                      <a:pt x="207492" y="51460"/>
                      <a:pt x="206775" y="50504"/>
                      <a:pt x="205925" y="49674"/>
                    </a:cubicBezTo>
                    <a:cubicBezTo>
                      <a:pt x="219121" y="44336"/>
                      <a:pt x="225491" y="29311"/>
                      <a:pt x="220153" y="16115"/>
                    </a:cubicBezTo>
                    <a:cubicBezTo>
                      <a:pt x="214815" y="2920"/>
                      <a:pt x="199790" y="-3450"/>
                      <a:pt x="186595" y="1888"/>
                    </a:cubicBezTo>
                    <a:cubicBezTo>
                      <a:pt x="173399" y="7225"/>
                      <a:pt x="167029" y="22250"/>
                      <a:pt x="172367" y="35446"/>
                    </a:cubicBezTo>
                    <a:cubicBezTo>
                      <a:pt x="174986" y="41920"/>
                      <a:pt x="180120" y="47054"/>
                      <a:pt x="186595" y="49674"/>
                    </a:cubicBezTo>
                    <a:cubicBezTo>
                      <a:pt x="185906" y="50431"/>
                      <a:pt x="185321" y="51276"/>
                      <a:pt x="184855" y="52187"/>
                    </a:cubicBezTo>
                    <a:lnTo>
                      <a:pt x="1216" y="409800"/>
                    </a:lnTo>
                    <a:cubicBezTo>
                      <a:pt x="1216" y="409800"/>
                      <a:pt x="1216" y="409800"/>
                      <a:pt x="1216" y="410186"/>
                    </a:cubicBezTo>
                    <a:cubicBezTo>
                      <a:pt x="688" y="411221"/>
                      <a:pt x="319" y="412329"/>
                      <a:pt x="120" y="413473"/>
                    </a:cubicBezTo>
                    <a:lnTo>
                      <a:pt x="120" y="413473"/>
                    </a:lnTo>
                    <a:cubicBezTo>
                      <a:pt x="-40" y="414540"/>
                      <a:pt x="-40" y="415627"/>
                      <a:pt x="120" y="416694"/>
                    </a:cubicBezTo>
                    <a:cubicBezTo>
                      <a:pt x="120" y="416694"/>
                      <a:pt x="120" y="417210"/>
                      <a:pt x="120" y="417468"/>
                    </a:cubicBezTo>
                    <a:cubicBezTo>
                      <a:pt x="296" y="418510"/>
                      <a:pt x="598" y="419528"/>
                      <a:pt x="1022" y="420496"/>
                    </a:cubicBezTo>
                    <a:cubicBezTo>
                      <a:pt x="1022" y="420496"/>
                      <a:pt x="1022" y="420496"/>
                      <a:pt x="1022" y="420496"/>
                    </a:cubicBezTo>
                    <a:cubicBezTo>
                      <a:pt x="1022" y="420496"/>
                      <a:pt x="1667" y="421398"/>
                      <a:pt x="1925" y="421914"/>
                    </a:cubicBezTo>
                    <a:cubicBezTo>
                      <a:pt x="2317" y="422561"/>
                      <a:pt x="2747" y="423185"/>
                      <a:pt x="3213" y="423782"/>
                    </a:cubicBezTo>
                    <a:lnTo>
                      <a:pt x="3213" y="423782"/>
                    </a:lnTo>
                    <a:cubicBezTo>
                      <a:pt x="3541" y="424060"/>
                      <a:pt x="3885" y="424318"/>
                      <a:pt x="4244" y="424555"/>
                    </a:cubicBezTo>
                    <a:cubicBezTo>
                      <a:pt x="4801" y="425082"/>
                      <a:pt x="5405" y="425557"/>
                      <a:pt x="6048" y="425973"/>
                    </a:cubicBezTo>
                    <a:cubicBezTo>
                      <a:pt x="6552" y="426236"/>
                      <a:pt x="7068" y="426472"/>
                      <a:pt x="7595" y="426682"/>
                    </a:cubicBezTo>
                    <a:lnTo>
                      <a:pt x="9528" y="427390"/>
                    </a:lnTo>
                    <a:lnTo>
                      <a:pt x="11203" y="427390"/>
                    </a:lnTo>
                    <a:lnTo>
                      <a:pt x="12621" y="428550"/>
                    </a:lnTo>
                    <a:lnTo>
                      <a:pt x="13523" y="428550"/>
                    </a:lnTo>
                    <a:lnTo>
                      <a:pt x="14360" y="428550"/>
                    </a:lnTo>
                    <a:cubicBezTo>
                      <a:pt x="15541" y="428439"/>
                      <a:pt x="16695" y="428135"/>
                      <a:pt x="17775" y="427648"/>
                    </a:cubicBezTo>
                    <a:lnTo>
                      <a:pt x="196389" y="349102"/>
                    </a:lnTo>
                    <a:lnTo>
                      <a:pt x="374744" y="427455"/>
                    </a:lnTo>
                    <a:cubicBezTo>
                      <a:pt x="376362" y="428192"/>
                      <a:pt x="378121" y="428566"/>
                      <a:pt x="379899" y="428550"/>
                    </a:cubicBezTo>
                    <a:lnTo>
                      <a:pt x="379899" y="428550"/>
                    </a:lnTo>
                    <a:cubicBezTo>
                      <a:pt x="380966" y="428531"/>
                      <a:pt x="382027" y="428380"/>
                      <a:pt x="383056" y="428099"/>
                    </a:cubicBezTo>
                    <a:lnTo>
                      <a:pt x="383958" y="428099"/>
                    </a:lnTo>
                    <a:cubicBezTo>
                      <a:pt x="384777" y="427789"/>
                      <a:pt x="385574" y="427423"/>
                      <a:pt x="386342" y="427004"/>
                    </a:cubicBezTo>
                    <a:lnTo>
                      <a:pt x="386922" y="426617"/>
                    </a:lnTo>
                    <a:cubicBezTo>
                      <a:pt x="387765" y="426086"/>
                      <a:pt x="388544" y="425459"/>
                      <a:pt x="389242" y="424749"/>
                    </a:cubicBezTo>
                    <a:lnTo>
                      <a:pt x="389242" y="424749"/>
                    </a:lnTo>
                    <a:cubicBezTo>
                      <a:pt x="389745" y="424119"/>
                      <a:pt x="390197" y="423451"/>
                      <a:pt x="390595" y="422751"/>
                    </a:cubicBezTo>
                    <a:cubicBezTo>
                      <a:pt x="390876" y="422336"/>
                      <a:pt x="391134" y="421906"/>
                      <a:pt x="391368" y="421462"/>
                    </a:cubicBezTo>
                    <a:cubicBezTo>
                      <a:pt x="391368" y="421462"/>
                      <a:pt x="391368" y="421462"/>
                      <a:pt x="391368" y="421462"/>
                    </a:cubicBezTo>
                    <a:cubicBezTo>
                      <a:pt x="391804" y="420476"/>
                      <a:pt x="392107" y="419436"/>
                      <a:pt x="392270" y="418370"/>
                    </a:cubicBezTo>
                    <a:cubicBezTo>
                      <a:pt x="392270" y="418370"/>
                      <a:pt x="392270" y="417919"/>
                      <a:pt x="392270" y="417661"/>
                    </a:cubicBezTo>
                    <a:cubicBezTo>
                      <a:pt x="392675" y="416414"/>
                      <a:pt x="392850" y="415104"/>
                      <a:pt x="392786" y="413795"/>
                    </a:cubicBezTo>
                    <a:close/>
                    <a:moveTo>
                      <a:pt x="283247" y="255607"/>
                    </a:moveTo>
                    <a:lnTo>
                      <a:pt x="218168" y="211598"/>
                    </a:lnTo>
                    <a:lnTo>
                      <a:pt x="249547" y="190142"/>
                    </a:lnTo>
                    <a:close/>
                    <a:moveTo>
                      <a:pt x="196260" y="86273"/>
                    </a:moveTo>
                    <a:lnTo>
                      <a:pt x="237691" y="166881"/>
                    </a:lnTo>
                    <a:lnTo>
                      <a:pt x="195293" y="196070"/>
                    </a:lnTo>
                    <a:lnTo>
                      <a:pt x="156632" y="170296"/>
                    </a:lnTo>
                    <a:cubicBezTo>
                      <a:pt x="155793" y="169711"/>
                      <a:pt x="154884" y="169234"/>
                      <a:pt x="153926" y="168878"/>
                    </a:cubicBezTo>
                    <a:close/>
                    <a:moveTo>
                      <a:pt x="142263" y="191366"/>
                    </a:moveTo>
                    <a:lnTo>
                      <a:pt x="172483" y="211792"/>
                    </a:lnTo>
                    <a:lnTo>
                      <a:pt x="109273" y="255156"/>
                    </a:lnTo>
                    <a:close/>
                    <a:moveTo>
                      <a:pt x="40650" y="389310"/>
                    </a:moveTo>
                    <a:lnTo>
                      <a:pt x="86141" y="300647"/>
                    </a:lnTo>
                    <a:lnTo>
                      <a:pt x="164300" y="334991"/>
                    </a:lnTo>
                    <a:close/>
                    <a:moveTo>
                      <a:pt x="112752" y="284216"/>
                    </a:moveTo>
                    <a:lnTo>
                      <a:pt x="195422" y="227320"/>
                    </a:lnTo>
                    <a:lnTo>
                      <a:pt x="279703" y="284345"/>
                    </a:lnTo>
                    <a:lnTo>
                      <a:pt x="196389" y="320944"/>
                    </a:lnTo>
                    <a:close/>
                    <a:moveTo>
                      <a:pt x="331831" y="380482"/>
                    </a:moveTo>
                    <a:lnTo>
                      <a:pt x="228413" y="335055"/>
                    </a:lnTo>
                    <a:lnTo>
                      <a:pt x="306443" y="300776"/>
                    </a:lnTo>
                    <a:lnTo>
                      <a:pt x="351870" y="389245"/>
                    </a:lnTo>
                    <a:close/>
                  </a:path>
                </a:pathLst>
              </a:custGeom>
              <a:grpFill/>
              <a:ln w="635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grpSp>
    </p:spTree>
    <p:extLst>
      <p:ext uri="{BB962C8B-B14F-4D97-AF65-F5344CB8AC3E}">
        <p14:creationId xmlns:p14="http://schemas.microsoft.com/office/powerpoint/2010/main" val="40212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70" y="845243"/>
            <a:ext cx="2824284" cy="1323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476878" y="2273382"/>
            <a:ext cx="8416657" cy="830997"/>
          </a:xfrm>
          <a:prstGeom prst="rect">
            <a:avLst/>
          </a:prstGeom>
          <a:noFill/>
        </p:spPr>
        <p:txBody>
          <a:bodyPr wrap="square" rtlCol="0">
            <a:spAutoFit/>
          </a:bodyPr>
          <a:lstStyle/>
          <a:p>
            <a:r>
              <a:rPr lang="en-GB" sz="1600" b="1" dirty="0">
                <a:solidFill>
                  <a:schemeClr val="dk1"/>
                </a:solidFill>
                <a:ea typeface="Calibri"/>
                <a:cs typeface="Calibri"/>
              </a:rPr>
              <a:t>Revision of Internal Risk score:</a:t>
            </a:r>
            <a:endParaRPr lang="en-GB" sz="1400" dirty="0">
              <a:solidFill>
                <a:schemeClr val="dk1"/>
              </a:solidFill>
              <a:ea typeface="Calibri"/>
              <a:cs typeface="Calibri"/>
            </a:endParaRPr>
          </a:p>
          <a:p>
            <a:pPr marL="285750" indent="-285750">
              <a:buFont typeface="Arial" panose="020B0604020202020204" pitchFamily="34" charset="0"/>
              <a:buChar char="•"/>
            </a:pPr>
            <a:r>
              <a:rPr lang="en-GB" sz="1600" dirty="0">
                <a:solidFill>
                  <a:schemeClr val="dk1"/>
                </a:solidFill>
                <a:ea typeface="Calibri"/>
                <a:cs typeface="Calibri"/>
              </a:rPr>
              <a:t>Various modelling techniques were employed and  Ensemble modelling was found to yield the best results in identifying creditworthy prospects among the customer base</a:t>
            </a:r>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69" y="2432496"/>
            <a:ext cx="2824285" cy="2217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324769" y="4517259"/>
            <a:ext cx="2824284" cy="2308324"/>
          </a:xfrm>
          <a:prstGeom prst="rect">
            <a:avLst/>
          </a:prstGeom>
          <a:noFill/>
        </p:spPr>
        <p:txBody>
          <a:bodyPr wrap="square" rtlCol="0">
            <a:spAutoFit/>
          </a:bodyPr>
          <a:lstStyle/>
          <a:p>
            <a:endParaRPr lang="en-GB" sz="1600" b="1" dirty="0">
              <a:solidFill>
                <a:schemeClr val="dk1"/>
              </a:solidFill>
              <a:ea typeface="Calibri"/>
              <a:cs typeface="Calibri"/>
            </a:endParaRPr>
          </a:p>
          <a:p>
            <a:r>
              <a:rPr lang="en-GB" sz="1600" b="1" dirty="0">
                <a:solidFill>
                  <a:schemeClr val="dk1"/>
                </a:solidFill>
                <a:ea typeface="Calibri"/>
                <a:cs typeface="Calibri"/>
              </a:rPr>
              <a:t>Pricing and Line Assignment Revision:</a:t>
            </a:r>
            <a:endParaRPr lang="en-GB" sz="1600" dirty="0">
              <a:solidFill>
                <a:schemeClr val="dk1"/>
              </a:solidFill>
              <a:ea typeface="Calibri"/>
              <a:cs typeface="Calibri"/>
            </a:endParaRPr>
          </a:p>
          <a:p>
            <a:pPr marL="285750" indent="-285750">
              <a:buFont typeface="Arial" panose="020B0604020202020204" pitchFamily="34" charset="0"/>
              <a:buChar char="•"/>
            </a:pPr>
            <a:r>
              <a:rPr lang="en-GB" sz="1600" dirty="0">
                <a:solidFill>
                  <a:schemeClr val="dk1"/>
                </a:solidFill>
                <a:ea typeface="Calibri"/>
                <a:cs typeface="Calibri"/>
              </a:rPr>
              <a:t>Iterative projections of Loss Rates &amp; RAM for different pricing and line assignments are simulated to optimize the pricing and line assignment grid</a:t>
            </a:r>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878" y="3309041"/>
            <a:ext cx="8416657" cy="324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004665" y="845243"/>
            <a:ext cx="4888871" cy="1323439"/>
          </a:xfrm>
          <a:prstGeom prst="rect">
            <a:avLst/>
          </a:prstGeom>
          <a:noFill/>
          <a:ln>
            <a:solidFill>
              <a:schemeClr val="accent1"/>
            </a:solidFill>
          </a:ln>
        </p:spPr>
        <p:txBody>
          <a:bodyPr wrap="square" rtlCol="0">
            <a:spAutoFit/>
          </a:bodyPr>
          <a:lstStyle/>
          <a:p>
            <a:pPr lvl="0"/>
            <a:r>
              <a:rPr lang="en-GB" sz="1600" dirty="0"/>
              <a:t>To build the Next Gen Underwriting model which would </a:t>
            </a:r>
          </a:p>
          <a:p>
            <a:pPr marL="742950" lvl="1" indent="-285750">
              <a:buFont typeface="Arial" panose="020B0604020202020204" pitchFamily="34" charset="0"/>
              <a:buChar char="•"/>
            </a:pPr>
            <a:r>
              <a:rPr lang="en-GB" sz="1600" dirty="0"/>
              <a:t>enhance customer relationship</a:t>
            </a:r>
          </a:p>
          <a:p>
            <a:pPr marL="742950" lvl="1" indent="-285750">
              <a:buFont typeface="Arial" panose="020B0604020202020204" pitchFamily="34" charset="0"/>
              <a:buChar char="•"/>
            </a:pPr>
            <a:r>
              <a:rPr lang="en-IN" sz="1600" dirty="0">
                <a:solidFill>
                  <a:schemeClr val="dk1"/>
                </a:solidFill>
                <a:ea typeface="Calibri"/>
                <a:cs typeface="Calibri"/>
                <a:sym typeface="Calibri"/>
              </a:rPr>
              <a:t>optimize credit limits</a:t>
            </a:r>
          </a:p>
          <a:p>
            <a:pPr marL="742950" lvl="1" indent="-285750">
              <a:buFont typeface="Arial" panose="020B0604020202020204" pitchFamily="34" charset="0"/>
              <a:buChar char="•"/>
            </a:pPr>
            <a:r>
              <a:rPr lang="en-IN" sz="1600" dirty="0">
                <a:solidFill>
                  <a:schemeClr val="dk1"/>
                </a:solidFill>
                <a:ea typeface="Calibri"/>
                <a:cs typeface="Calibri"/>
                <a:sym typeface="Calibri"/>
              </a:rPr>
              <a:t>ensure competitive pricing</a:t>
            </a:r>
          </a:p>
          <a:p>
            <a:pPr marL="742950" lvl="1" indent="-285750">
              <a:buFont typeface="Arial" panose="020B0604020202020204" pitchFamily="34" charset="0"/>
              <a:buChar char="•"/>
            </a:pPr>
            <a:r>
              <a:rPr lang="en-IN" sz="1600" dirty="0">
                <a:solidFill>
                  <a:schemeClr val="dk1"/>
                </a:solidFill>
                <a:ea typeface="Calibri"/>
                <a:cs typeface="Calibri"/>
                <a:sym typeface="Calibri"/>
              </a:rPr>
              <a:t>minimize losses</a:t>
            </a:r>
            <a:endParaRPr lang="en-US" sz="1600" dirty="0"/>
          </a:p>
        </p:txBody>
      </p:sp>
      <p:sp>
        <p:nvSpPr>
          <p:cNvPr id="9" name="Rectangle 8"/>
          <p:cNvSpPr/>
          <p:nvPr/>
        </p:nvSpPr>
        <p:spPr>
          <a:xfrm>
            <a:off x="3476878" y="845243"/>
            <a:ext cx="3342967" cy="1323439"/>
          </a:xfrm>
          <a:prstGeom prst="rect">
            <a:avLst/>
          </a:prstGeom>
          <a:ln>
            <a:solidFill>
              <a:schemeClr val="accent1"/>
            </a:solidFill>
          </a:ln>
        </p:spPr>
        <p:txBody>
          <a:bodyPr wrap="square">
            <a:spAutoFit/>
          </a:bodyPr>
          <a:lstStyle/>
          <a:p>
            <a:pPr lvl="0"/>
            <a:r>
              <a:rPr lang="en-GB" sz="1600" dirty="0"/>
              <a:t>Incorporate learnings from</a:t>
            </a:r>
          </a:p>
          <a:p>
            <a:pPr marL="742950" lvl="1" indent="-285750">
              <a:buFont typeface="Arial" panose="020B0604020202020204" pitchFamily="34" charset="0"/>
              <a:buChar char="•"/>
            </a:pPr>
            <a:r>
              <a:rPr lang="en-GB" sz="1600" dirty="0"/>
              <a:t>Historic Loss  &amp; Charge off data</a:t>
            </a:r>
          </a:p>
          <a:p>
            <a:pPr marL="742950" lvl="1" indent="-285750">
              <a:buFont typeface="Arial" panose="020B0604020202020204" pitchFamily="34" charset="0"/>
              <a:buChar char="•"/>
            </a:pPr>
            <a:r>
              <a:rPr lang="en-GB" sz="1600" dirty="0"/>
              <a:t>Delinquency distribution</a:t>
            </a:r>
          </a:p>
          <a:p>
            <a:pPr marL="742950" lvl="1" indent="-285750">
              <a:buFont typeface="Arial" panose="020B0604020202020204" pitchFamily="34" charset="0"/>
              <a:buChar char="•"/>
            </a:pPr>
            <a:r>
              <a:rPr lang="en-GB" sz="1600" dirty="0"/>
              <a:t>Risk-adjusted rate of returns</a:t>
            </a:r>
          </a:p>
        </p:txBody>
      </p:sp>
      <p:sp>
        <p:nvSpPr>
          <p:cNvPr id="7" name="Title 6">
            <a:extLst>
              <a:ext uri="{FF2B5EF4-FFF2-40B4-BE49-F238E27FC236}">
                <a16:creationId xmlns:a16="http://schemas.microsoft.com/office/drawing/2014/main" id="{7521F0E2-57D4-4D68-9471-2B0F95FED947}"/>
              </a:ext>
            </a:extLst>
          </p:cNvPr>
          <p:cNvSpPr>
            <a:spLocks noGrp="1"/>
          </p:cNvSpPr>
          <p:nvPr>
            <p:ph type="title"/>
          </p:nvPr>
        </p:nvSpPr>
        <p:spPr/>
        <p:txBody>
          <a:bodyPr/>
          <a:lstStyle/>
          <a:p>
            <a:r>
              <a:rPr lang="en-US" dirty="0"/>
              <a:t>4. Next Gen Underwriting</a:t>
            </a:r>
            <a:endParaRPr lang="en-IN" dirty="0"/>
          </a:p>
        </p:txBody>
      </p:sp>
      <p:pic>
        <p:nvPicPr>
          <p:cNvPr id="10" name="Picture 2" descr="Image result for home icon">
            <a:hlinkClick r:id="rId5" action="ppaction://hlinksldjump"/>
            <a:extLst>
              <a:ext uri="{FF2B5EF4-FFF2-40B4-BE49-F238E27FC236}">
                <a16:creationId xmlns:a16="http://schemas.microsoft.com/office/drawing/2014/main" id="{E89DE113-DCA0-4D89-BB9A-5F9C4FA750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2" t="11354" r="6720" b="9212"/>
          <a:stretch/>
        </p:blipFill>
        <p:spPr bwMode="auto">
          <a:xfrm>
            <a:off x="11685126" y="583581"/>
            <a:ext cx="401414" cy="38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522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0683FC-818B-41F8-9851-D8FCC3E41C23}"/>
              </a:ext>
            </a:extLst>
          </p:cNvPr>
          <p:cNvSpPr>
            <a:spLocks noGrp="1"/>
          </p:cNvSpPr>
          <p:nvPr>
            <p:ph sz="quarter" idx="10"/>
          </p:nvPr>
        </p:nvSpPr>
        <p:spPr/>
        <p:txBody>
          <a:bodyPr/>
          <a:lstStyle/>
          <a:p>
            <a:r>
              <a:rPr lang="en-US" dirty="0"/>
              <a:t>Appendix</a:t>
            </a:r>
            <a:endParaRPr lang="en-IN" dirty="0"/>
          </a:p>
        </p:txBody>
      </p:sp>
    </p:spTree>
    <p:extLst>
      <p:ext uri="{BB962C8B-B14F-4D97-AF65-F5344CB8AC3E}">
        <p14:creationId xmlns:p14="http://schemas.microsoft.com/office/powerpoint/2010/main" val="1743532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AAAD-17C4-4E57-9EDC-D67C8FD69515}"/>
              </a:ext>
            </a:extLst>
          </p:cNvPr>
          <p:cNvSpPr>
            <a:spLocks noGrp="1"/>
          </p:cNvSpPr>
          <p:nvPr>
            <p:ph type="title"/>
          </p:nvPr>
        </p:nvSpPr>
        <p:spPr/>
        <p:txBody>
          <a:bodyPr/>
          <a:lstStyle/>
          <a:p>
            <a:r>
              <a:rPr lang="en-US" dirty="0"/>
              <a:t>1) Co-Discover the problem along with stakeholders</a:t>
            </a:r>
            <a:endParaRPr lang="en-IN" dirty="0"/>
          </a:p>
        </p:txBody>
      </p:sp>
      <p:sp>
        <p:nvSpPr>
          <p:cNvPr id="14" name="Rectangle: Rounded Corners 13">
            <a:extLst>
              <a:ext uri="{FF2B5EF4-FFF2-40B4-BE49-F238E27FC236}">
                <a16:creationId xmlns:a16="http://schemas.microsoft.com/office/drawing/2014/main" id="{BEB913FE-A099-4CB9-95D4-7A9A1BD988DF}"/>
              </a:ext>
            </a:extLst>
          </p:cNvPr>
          <p:cNvSpPr/>
          <p:nvPr/>
        </p:nvSpPr>
        <p:spPr>
          <a:xfrm>
            <a:off x="276225" y="889752"/>
            <a:ext cx="11639550" cy="44802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Understand the current ecosystem through 1:1 interviews, remove workshops, surveys, shadowing current processes</a:t>
            </a:r>
            <a:endParaRPr lang="en-IN" sz="1600"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6DDF4C6C-7E18-4AF6-8059-0F5359A02AF6}"/>
              </a:ext>
            </a:extLst>
          </p:cNvPr>
          <p:cNvSpPr/>
          <p:nvPr/>
        </p:nvSpPr>
        <p:spPr>
          <a:xfrm>
            <a:off x="1914766" y="5385299"/>
            <a:ext cx="16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Outcomes of Discovery Stage</a:t>
            </a:r>
          </a:p>
        </p:txBody>
      </p:sp>
      <p:sp>
        <p:nvSpPr>
          <p:cNvPr id="20" name="Rectangle: Rounded Corners 19">
            <a:extLst>
              <a:ext uri="{FF2B5EF4-FFF2-40B4-BE49-F238E27FC236}">
                <a16:creationId xmlns:a16="http://schemas.microsoft.com/office/drawing/2014/main" id="{617A4DB2-9AB9-4C76-A50C-84F8CEB05B5E}"/>
              </a:ext>
            </a:extLst>
          </p:cNvPr>
          <p:cNvSpPr/>
          <p:nvPr/>
        </p:nvSpPr>
        <p:spPr>
          <a:xfrm>
            <a:off x="3598482" y="5385299"/>
            <a:ext cx="6956282" cy="720000"/>
          </a:xfrm>
          <a:prstGeom prst="roundRect">
            <a:avLst>
              <a:gd name="adj"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b="1" kern="0" dirty="0">
                <a:solidFill>
                  <a:prstClr val="black"/>
                </a:solidFill>
                <a:latin typeface="Segoe UI" panose="020B0502040204020203" pitchFamily="34" charset="0"/>
                <a:cs typeface="Segoe UI" panose="020B0502040204020203" pitchFamily="34" charset="0"/>
              </a:rPr>
              <a:t>Discover the stated and unstated needs of different stakeholders</a:t>
            </a:r>
          </a:p>
          <a:p>
            <a:pPr marL="285750" indent="-285750">
              <a:buFont typeface="Arial" panose="020B0604020202020204" pitchFamily="34" charset="0"/>
              <a:buChar char="•"/>
            </a:pPr>
            <a:endParaRPr lang="en-US" sz="1100" b="1"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100" b="1" kern="0" dirty="0">
                <a:solidFill>
                  <a:prstClr val="black"/>
                </a:solidFill>
                <a:latin typeface="Segoe UI" panose="020B0502040204020203" pitchFamily="34" charset="0"/>
                <a:cs typeface="Segoe UI" panose="020B0502040204020203" pitchFamily="34" charset="0"/>
              </a:rPr>
              <a:t>Identify and propose set of changes to enable BI transformation to address needs of stakeholders</a:t>
            </a:r>
          </a:p>
        </p:txBody>
      </p:sp>
      <p:grpSp>
        <p:nvGrpSpPr>
          <p:cNvPr id="3" name="Group 2">
            <a:extLst>
              <a:ext uri="{FF2B5EF4-FFF2-40B4-BE49-F238E27FC236}">
                <a16:creationId xmlns:a16="http://schemas.microsoft.com/office/drawing/2014/main" id="{2B91EA2E-E1D4-4C79-A199-255A4E23F605}"/>
              </a:ext>
            </a:extLst>
          </p:cNvPr>
          <p:cNvGrpSpPr/>
          <p:nvPr/>
        </p:nvGrpSpPr>
        <p:grpSpPr>
          <a:xfrm>
            <a:off x="894000" y="1496881"/>
            <a:ext cx="10404000" cy="3708000"/>
            <a:chOff x="1033670" y="1496881"/>
            <a:chExt cx="10404000" cy="3708000"/>
          </a:xfrm>
        </p:grpSpPr>
        <p:sp>
          <p:nvSpPr>
            <p:cNvPr id="4" name="Rectangle: Rounded Corners 3">
              <a:extLst>
                <a:ext uri="{FF2B5EF4-FFF2-40B4-BE49-F238E27FC236}">
                  <a16:creationId xmlns:a16="http://schemas.microsoft.com/office/drawing/2014/main" id="{150CDD7C-0EAC-4DDE-A429-E9726B8EA78F}"/>
                </a:ext>
              </a:extLst>
            </p:cNvPr>
            <p:cNvSpPr/>
            <p:nvPr/>
          </p:nvSpPr>
          <p:spPr>
            <a:xfrm>
              <a:off x="1033670" y="1496881"/>
              <a:ext cx="10404000" cy="3708000"/>
            </a:xfrm>
            <a:prstGeom prst="roundRect">
              <a:avLst>
                <a:gd name="adj"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A07CA896-CF2C-4376-A591-70B37C305B79}"/>
                </a:ext>
              </a:extLst>
            </p:cNvPr>
            <p:cNvSpPr/>
            <p:nvPr/>
          </p:nvSpPr>
          <p:spPr>
            <a:xfrm>
              <a:off x="6178853" y="2223067"/>
              <a:ext cx="2628000" cy="2800767"/>
            </a:xfrm>
            <a:prstGeom prst="rect">
              <a:avLst/>
            </a:prstGeom>
          </p:spPr>
          <p:txBody>
            <a:bodyPr wrap="square">
              <a:spAutoFit/>
            </a:bodyPr>
            <a:lstStyle/>
            <a:p>
              <a:pPr marL="28575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Day-to-day activities demanded by their respective roles</a:t>
              </a:r>
            </a:p>
            <a:p>
              <a:pPr marL="28575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Reports and data used – importance, frequency, level of granularity</a:t>
              </a:r>
            </a:p>
            <a:p>
              <a:pPr marL="28575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KPIs of importance and relevance to each</a:t>
              </a:r>
            </a:p>
            <a:p>
              <a:pPr marL="28575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Challenges/frustrations with current state of data, tools, process</a:t>
              </a:r>
            </a:p>
          </p:txBody>
        </p:sp>
        <p:grpSp>
          <p:nvGrpSpPr>
            <p:cNvPr id="8" name="Group 7">
              <a:extLst>
                <a:ext uri="{FF2B5EF4-FFF2-40B4-BE49-F238E27FC236}">
                  <a16:creationId xmlns:a16="http://schemas.microsoft.com/office/drawing/2014/main" id="{4ACC54DE-7D2C-44D3-8FE7-EBA62A0FF5AF}"/>
                </a:ext>
              </a:extLst>
            </p:cNvPr>
            <p:cNvGrpSpPr/>
            <p:nvPr/>
          </p:nvGrpSpPr>
          <p:grpSpPr>
            <a:xfrm>
              <a:off x="3840515" y="1683519"/>
              <a:ext cx="7516598" cy="380464"/>
              <a:chOff x="2329768" y="1689747"/>
              <a:chExt cx="6640749" cy="380464"/>
            </a:xfrm>
          </p:grpSpPr>
          <p:sp>
            <p:nvSpPr>
              <p:cNvPr id="9" name="Freeform: Shape 8">
                <a:extLst>
                  <a:ext uri="{FF2B5EF4-FFF2-40B4-BE49-F238E27FC236}">
                    <a16:creationId xmlns:a16="http://schemas.microsoft.com/office/drawing/2014/main" id="{54CE9F8D-4885-4E48-B8B3-D32B8857BBCF}"/>
                  </a:ext>
                </a:extLst>
              </p:cNvPr>
              <p:cNvSpPr/>
              <p:nvPr/>
            </p:nvSpPr>
            <p:spPr>
              <a:xfrm>
                <a:off x="2329768" y="1689920"/>
                <a:ext cx="2398773" cy="380291"/>
              </a:xfrm>
              <a:custGeom>
                <a:avLst/>
                <a:gdLst>
                  <a:gd name="connsiteX0" fmla="*/ 0 w 2398773"/>
                  <a:gd name="connsiteY0" fmla="*/ 0 h 380291"/>
                  <a:gd name="connsiteX1" fmla="*/ 2208628 w 2398773"/>
                  <a:gd name="connsiteY1" fmla="*/ 0 h 380291"/>
                  <a:gd name="connsiteX2" fmla="*/ 2398773 w 2398773"/>
                  <a:gd name="connsiteY2" fmla="*/ 190146 h 380291"/>
                  <a:gd name="connsiteX3" fmla="*/ 2208628 w 2398773"/>
                  <a:gd name="connsiteY3" fmla="*/ 380291 h 380291"/>
                  <a:gd name="connsiteX4" fmla="*/ 0 w 2398773"/>
                  <a:gd name="connsiteY4" fmla="*/ 380291 h 380291"/>
                  <a:gd name="connsiteX5" fmla="*/ 190146 w 2398773"/>
                  <a:gd name="connsiteY5" fmla="*/ 190146 h 380291"/>
                  <a:gd name="connsiteX6" fmla="*/ 0 w 2398773"/>
                  <a:gd name="connsiteY6" fmla="*/ 0 h 38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773" h="380291">
                    <a:moveTo>
                      <a:pt x="0" y="0"/>
                    </a:moveTo>
                    <a:lnTo>
                      <a:pt x="2208628" y="0"/>
                    </a:lnTo>
                    <a:lnTo>
                      <a:pt x="2398773" y="190146"/>
                    </a:lnTo>
                    <a:lnTo>
                      <a:pt x="2208628" y="380291"/>
                    </a:lnTo>
                    <a:lnTo>
                      <a:pt x="0" y="380291"/>
                    </a:lnTo>
                    <a:lnTo>
                      <a:pt x="190146" y="190146"/>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6153" tIns="18669" rIns="208814"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Context</a:t>
                </a:r>
                <a:endParaRPr lang="en-IN" sz="1400" kern="1200" dirty="0">
                  <a:latin typeface="Segoe UI" panose="020B0502040204020203" pitchFamily="34" charset="0"/>
                  <a:cs typeface="Segoe UI" panose="020B0502040204020203" pitchFamily="34" charset="0"/>
                </a:endParaRPr>
              </a:p>
            </p:txBody>
          </p:sp>
          <p:sp>
            <p:nvSpPr>
              <p:cNvPr id="10" name="Freeform: Shape 9">
                <a:extLst>
                  <a:ext uri="{FF2B5EF4-FFF2-40B4-BE49-F238E27FC236}">
                    <a16:creationId xmlns:a16="http://schemas.microsoft.com/office/drawing/2014/main" id="{9C1AB247-1F20-4E11-9DA0-7EB3B4A28418}"/>
                  </a:ext>
                </a:extLst>
              </p:cNvPr>
              <p:cNvSpPr/>
              <p:nvPr/>
            </p:nvSpPr>
            <p:spPr>
              <a:xfrm>
                <a:off x="4481909" y="1689747"/>
                <a:ext cx="2329712" cy="380291"/>
              </a:xfrm>
              <a:custGeom>
                <a:avLst/>
                <a:gdLst>
                  <a:gd name="connsiteX0" fmla="*/ 0 w 2329712"/>
                  <a:gd name="connsiteY0" fmla="*/ 0 h 380291"/>
                  <a:gd name="connsiteX1" fmla="*/ 2139567 w 2329712"/>
                  <a:gd name="connsiteY1" fmla="*/ 0 h 380291"/>
                  <a:gd name="connsiteX2" fmla="*/ 2329712 w 2329712"/>
                  <a:gd name="connsiteY2" fmla="*/ 190146 h 380291"/>
                  <a:gd name="connsiteX3" fmla="*/ 2139567 w 2329712"/>
                  <a:gd name="connsiteY3" fmla="*/ 380291 h 380291"/>
                  <a:gd name="connsiteX4" fmla="*/ 0 w 2329712"/>
                  <a:gd name="connsiteY4" fmla="*/ 380291 h 380291"/>
                  <a:gd name="connsiteX5" fmla="*/ 190146 w 2329712"/>
                  <a:gd name="connsiteY5" fmla="*/ 190146 h 380291"/>
                  <a:gd name="connsiteX6" fmla="*/ 0 w 2329712"/>
                  <a:gd name="connsiteY6" fmla="*/ 0 h 38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9712" h="380291">
                    <a:moveTo>
                      <a:pt x="0" y="0"/>
                    </a:moveTo>
                    <a:lnTo>
                      <a:pt x="2139567" y="0"/>
                    </a:lnTo>
                    <a:lnTo>
                      <a:pt x="2329712" y="190146"/>
                    </a:lnTo>
                    <a:lnTo>
                      <a:pt x="2139567" y="380291"/>
                    </a:lnTo>
                    <a:lnTo>
                      <a:pt x="0" y="380291"/>
                    </a:lnTo>
                    <a:lnTo>
                      <a:pt x="190146" y="190146"/>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6153" tIns="18669" rIns="208814"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Stakeholder</a:t>
                </a:r>
                <a:endParaRPr lang="en-IN" sz="1400" kern="1200" dirty="0">
                  <a:latin typeface="Segoe UI" panose="020B0502040204020203" pitchFamily="34" charset="0"/>
                  <a:cs typeface="Segoe UI" panose="020B0502040204020203" pitchFamily="34" charset="0"/>
                </a:endParaRPr>
              </a:p>
            </p:txBody>
          </p:sp>
          <p:sp>
            <p:nvSpPr>
              <p:cNvPr id="23" name="Freeform: Shape 22">
                <a:extLst>
                  <a:ext uri="{FF2B5EF4-FFF2-40B4-BE49-F238E27FC236}">
                    <a16:creationId xmlns:a16="http://schemas.microsoft.com/office/drawing/2014/main" id="{863C2C17-10F8-44AF-9DBC-C518CA815EB5}"/>
                  </a:ext>
                </a:extLst>
              </p:cNvPr>
              <p:cNvSpPr/>
              <p:nvPr/>
            </p:nvSpPr>
            <p:spPr>
              <a:xfrm>
                <a:off x="6571744" y="1689747"/>
                <a:ext cx="2398773" cy="380291"/>
              </a:xfrm>
              <a:custGeom>
                <a:avLst/>
                <a:gdLst>
                  <a:gd name="connsiteX0" fmla="*/ 0 w 2398773"/>
                  <a:gd name="connsiteY0" fmla="*/ 0 h 380291"/>
                  <a:gd name="connsiteX1" fmla="*/ 2208628 w 2398773"/>
                  <a:gd name="connsiteY1" fmla="*/ 0 h 380291"/>
                  <a:gd name="connsiteX2" fmla="*/ 2398773 w 2398773"/>
                  <a:gd name="connsiteY2" fmla="*/ 190146 h 380291"/>
                  <a:gd name="connsiteX3" fmla="*/ 2208628 w 2398773"/>
                  <a:gd name="connsiteY3" fmla="*/ 380291 h 380291"/>
                  <a:gd name="connsiteX4" fmla="*/ 0 w 2398773"/>
                  <a:gd name="connsiteY4" fmla="*/ 380291 h 380291"/>
                  <a:gd name="connsiteX5" fmla="*/ 190146 w 2398773"/>
                  <a:gd name="connsiteY5" fmla="*/ 190146 h 380291"/>
                  <a:gd name="connsiteX6" fmla="*/ 0 w 2398773"/>
                  <a:gd name="connsiteY6" fmla="*/ 0 h 38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773" h="380291">
                    <a:moveTo>
                      <a:pt x="0" y="0"/>
                    </a:moveTo>
                    <a:lnTo>
                      <a:pt x="2208628" y="0"/>
                    </a:lnTo>
                    <a:lnTo>
                      <a:pt x="2398773" y="190146"/>
                    </a:lnTo>
                    <a:lnTo>
                      <a:pt x="2208628" y="380291"/>
                    </a:lnTo>
                    <a:lnTo>
                      <a:pt x="0" y="380291"/>
                    </a:lnTo>
                    <a:lnTo>
                      <a:pt x="190146" y="190146"/>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6153" tIns="18669" rIns="208814"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Data &amp; Tools</a:t>
                </a:r>
                <a:endParaRPr lang="en-IN" sz="1400" kern="1200" dirty="0">
                  <a:latin typeface="Segoe UI" panose="020B0502040204020203" pitchFamily="34" charset="0"/>
                  <a:cs typeface="Segoe UI" panose="020B0502040204020203" pitchFamily="34" charset="0"/>
                </a:endParaRPr>
              </a:p>
            </p:txBody>
          </p:sp>
        </p:grpSp>
        <p:sp>
          <p:nvSpPr>
            <p:cNvPr id="18" name="Rectangle 17">
              <a:extLst>
                <a:ext uri="{FF2B5EF4-FFF2-40B4-BE49-F238E27FC236}">
                  <a16:creationId xmlns:a16="http://schemas.microsoft.com/office/drawing/2014/main" id="{81359B3E-2BB0-4C22-9A40-676471E0DC33}"/>
                </a:ext>
              </a:extLst>
            </p:cNvPr>
            <p:cNvSpPr/>
            <p:nvPr/>
          </p:nvSpPr>
          <p:spPr>
            <a:xfrm>
              <a:off x="3738152" y="2223067"/>
              <a:ext cx="2484000" cy="1774845"/>
            </a:xfrm>
            <a:prstGeom prst="rect">
              <a:avLst/>
            </a:prstGeom>
          </p:spPr>
          <p:txBody>
            <a:bodyPr wrap="square">
              <a:spAutoFit/>
            </a:bodyPr>
            <a:lstStyle/>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Understand the business context in detail</a:t>
              </a:r>
            </a:p>
            <a:p>
              <a:pPr marL="285750" lvl="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Key stakeholders and their roles</a:t>
              </a:r>
            </a:p>
            <a:p>
              <a:pPr marL="285750" lvl="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Current purpose served by the BI tools for each role</a:t>
              </a:r>
            </a:p>
          </p:txBody>
        </p:sp>
        <p:sp>
          <p:nvSpPr>
            <p:cNvPr id="19" name="Rectangle 18">
              <a:extLst>
                <a:ext uri="{FF2B5EF4-FFF2-40B4-BE49-F238E27FC236}">
                  <a16:creationId xmlns:a16="http://schemas.microsoft.com/office/drawing/2014/main" id="{29F2D363-6739-40DF-B7A5-8F9487A80530}"/>
                </a:ext>
              </a:extLst>
            </p:cNvPr>
            <p:cNvSpPr/>
            <p:nvPr/>
          </p:nvSpPr>
          <p:spPr>
            <a:xfrm>
              <a:off x="8722051" y="2223067"/>
              <a:ext cx="2484000" cy="1538883"/>
            </a:xfrm>
            <a:prstGeom prst="rect">
              <a:avLst/>
            </a:prstGeom>
          </p:spPr>
          <p:txBody>
            <a:bodyPr wrap="square">
              <a:spAutoFit/>
            </a:bodyPr>
            <a:lstStyle/>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High level understanding of the data used across different reports</a:t>
              </a:r>
            </a:p>
            <a:p>
              <a:pPr marL="285750" lvl="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Understand the data lake, pipeline and processes</a:t>
              </a:r>
            </a:p>
            <a:p>
              <a:pPr marL="285750" lvl="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24" name="Freeform: Shape 23">
              <a:extLst>
                <a:ext uri="{FF2B5EF4-FFF2-40B4-BE49-F238E27FC236}">
                  <a16:creationId xmlns:a16="http://schemas.microsoft.com/office/drawing/2014/main" id="{34F32616-517E-4095-909E-501EA5117929}"/>
                </a:ext>
              </a:extLst>
            </p:cNvPr>
            <p:cNvSpPr/>
            <p:nvPr/>
          </p:nvSpPr>
          <p:spPr>
            <a:xfrm>
              <a:off x="1202025" y="1683606"/>
              <a:ext cx="2714400" cy="380291"/>
            </a:xfrm>
            <a:custGeom>
              <a:avLst/>
              <a:gdLst>
                <a:gd name="connsiteX0" fmla="*/ 0 w 2398773"/>
                <a:gd name="connsiteY0" fmla="*/ 0 h 380291"/>
                <a:gd name="connsiteX1" fmla="*/ 2208628 w 2398773"/>
                <a:gd name="connsiteY1" fmla="*/ 0 h 380291"/>
                <a:gd name="connsiteX2" fmla="*/ 2398773 w 2398773"/>
                <a:gd name="connsiteY2" fmla="*/ 190146 h 380291"/>
                <a:gd name="connsiteX3" fmla="*/ 2208628 w 2398773"/>
                <a:gd name="connsiteY3" fmla="*/ 380291 h 380291"/>
                <a:gd name="connsiteX4" fmla="*/ 0 w 2398773"/>
                <a:gd name="connsiteY4" fmla="*/ 380291 h 380291"/>
                <a:gd name="connsiteX5" fmla="*/ 190146 w 2398773"/>
                <a:gd name="connsiteY5" fmla="*/ 190146 h 380291"/>
                <a:gd name="connsiteX6" fmla="*/ 0 w 2398773"/>
                <a:gd name="connsiteY6" fmla="*/ 0 h 38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773" h="380291">
                  <a:moveTo>
                    <a:pt x="0" y="0"/>
                  </a:moveTo>
                  <a:lnTo>
                    <a:pt x="2208628" y="0"/>
                  </a:lnTo>
                  <a:lnTo>
                    <a:pt x="2398773" y="190146"/>
                  </a:lnTo>
                  <a:lnTo>
                    <a:pt x="2208628" y="380291"/>
                  </a:lnTo>
                  <a:lnTo>
                    <a:pt x="0" y="380291"/>
                  </a:lnTo>
                  <a:lnTo>
                    <a:pt x="190146" y="190146"/>
                  </a:lnTo>
                  <a:lnTo>
                    <a:pt x="0" y="0"/>
                  </a:lnTo>
                  <a:close/>
                </a:path>
              </a:pathLst>
            </a:custGeom>
            <a:solidFill>
              <a:schemeClr val="bg1"/>
            </a:solidFill>
            <a:ln w="28575">
              <a:solidFill>
                <a:schemeClr val="accent5"/>
              </a:solidFill>
              <a:prstDash val="dash"/>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6153" tIns="18669" rIns="208814" bIns="18669" numCol="1" spcCol="1270" anchor="ctr" anchorCtr="0">
              <a:noAutofit/>
            </a:bodyPr>
            <a:lstStyle/>
            <a:p>
              <a:pPr marL="0" lvl="0" indent="0" algn="ctr" defTabSz="622300">
                <a:lnSpc>
                  <a:spcPct val="90000"/>
                </a:lnSpc>
                <a:spcBef>
                  <a:spcPct val="0"/>
                </a:spcBef>
                <a:spcAft>
                  <a:spcPct val="35000"/>
                </a:spcAft>
                <a:buNone/>
              </a:pPr>
              <a:r>
                <a:rPr lang="en-US" sz="1300" kern="1200" dirty="0">
                  <a:solidFill>
                    <a:schemeClr val="accent5"/>
                  </a:solidFill>
                  <a:latin typeface="Segoe UI" panose="020B0502040204020203" pitchFamily="34" charset="0"/>
                  <a:cs typeface="Segoe UI" panose="020B0502040204020203" pitchFamily="34" charset="0"/>
                </a:rPr>
                <a:t>Pre-Discovery Exercise</a:t>
              </a:r>
              <a:endParaRPr lang="en-IN" sz="1300" kern="1200" dirty="0">
                <a:solidFill>
                  <a:schemeClr val="accent5"/>
                </a:solidFill>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900CF80D-E026-4C1E-9243-BC8861C308E0}"/>
                </a:ext>
              </a:extLst>
            </p:cNvPr>
            <p:cNvSpPr/>
            <p:nvPr/>
          </p:nvSpPr>
          <p:spPr>
            <a:xfrm>
              <a:off x="1202025" y="2223067"/>
              <a:ext cx="2565015" cy="1959511"/>
            </a:xfrm>
            <a:prstGeom prst="rect">
              <a:avLst/>
            </a:prstGeom>
          </p:spPr>
          <p:txBody>
            <a:bodyPr wrap="square">
              <a:spAutoFit/>
            </a:bodyPr>
            <a:lstStyle/>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Pre-read about the industry, regulations and competition</a:t>
              </a:r>
            </a:p>
            <a:p>
              <a:pPr marL="285750" lvl="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Understand about BI tools currently used</a:t>
              </a:r>
            </a:p>
            <a:p>
              <a:pPr marL="285750" lvl="0" indent="-285750">
                <a:spcAft>
                  <a:spcPts val="400"/>
                </a:spcAft>
                <a:buFont typeface="Arial" panose="020B0604020202020204" pitchFamily="34" charset="0"/>
                <a:buChar char="•"/>
                <a:defRPr/>
              </a:pPr>
              <a:endParaRPr lang="en-US" sz="1200" kern="0" dirty="0">
                <a:solidFill>
                  <a:prstClr val="black"/>
                </a:solidFill>
                <a:latin typeface="Segoe UI" panose="020B0502040204020203" pitchFamily="34" charset="0"/>
                <a:cs typeface="Segoe UI" panose="020B0502040204020203" pitchFamily="34" charset="0"/>
              </a:endParaRPr>
            </a:p>
            <a:p>
              <a:pPr marL="285750" lvl="0" indent="-285750">
                <a:spcAft>
                  <a:spcPts val="400"/>
                </a:spcAft>
                <a:buFont typeface="Arial" panose="020B0604020202020204" pitchFamily="34" charset="0"/>
                <a:buChar char="•"/>
                <a:defRPr/>
              </a:pPr>
              <a:r>
                <a:rPr lang="en-US" sz="1200" kern="0" dirty="0">
                  <a:solidFill>
                    <a:prstClr val="black"/>
                  </a:solidFill>
                  <a:latin typeface="Segoe UI" panose="020B0502040204020203" pitchFamily="34" charset="0"/>
                  <a:cs typeface="Segoe UI" panose="020B0502040204020203" pitchFamily="34" charset="0"/>
                </a:rPr>
                <a:t>High level understanding of the data schema and databases in use</a:t>
              </a:r>
            </a:p>
          </p:txBody>
        </p:sp>
      </p:grpSp>
    </p:spTree>
    <p:extLst>
      <p:ext uri="{BB962C8B-B14F-4D97-AF65-F5344CB8AC3E}">
        <p14:creationId xmlns:p14="http://schemas.microsoft.com/office/powerpoint/2010/main" val="362155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C6FB-DCF3-4713-A233-5042A8EBEACC}"/>
              </a:ext>
            </a:extLst>
          </p:cNvPr>
          <p:cNvSpPr>
            <a:spLocks noGrp="1"/>
          </p:cNvSpPr>
          <p:nvPr>
            <p:ph type="title"/>
          </p:nvPr>
        </p:nvSpPr>
        <p:spPr/>
        <p:txBody>
          <a:bodyPr/>
          <a:lstStyle/>
          <a:p>
            <a:r>
              <a:rPr lang="en-US" dirty="0"/>
              <a:t>2) Assess the feasibility of transforming to the new state</a:t>
            </a:r>
            <a:endParaRPr lang="en-IN" dirty="0"/>
          </a:p>
        </p:txBody>
      </p:sp>
      <p:sp>
        <p:nvSpPr>
          <p:cNvPr id="3" name="Rectangle: Rounded Corners 2">
            <a:extLst>
              <a:ext uri="{FF2B5EF4-FFF2-40B4-BE49-F238E27FC236}">
                <a16:creationId xmlns:a16="http://schemas.microsoft.com/office/drawing/2014/main" id="{AAC9B087-EFF3-40E0-8F21-98AC825AE975}"/>
              </a:ext>
            </a:extLst>
          </p:cNvPr>
          <p:cNvSpPr/>
          <p:nvPr/>
        </p:nvSpPr>
        <p:spPr>
          <a:xfrm>
            <a:off x="276225" y="889752"/>
            <a:ext cx="11639550" cy="44802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Assess the gaps in data availability, tools capability &amp; adoption practices</a:t>
            </a:r>
            <a:endParaRPr lang="en-IN" sz="1600" dirty="0">
              <a:latin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4CDCF41C-FCDF-4DA4-A0D5-2616FCD7D82D}"/>
              </a:ext>
            </a:extLst>
          </p:cNvPr>
          <p:cNvSpPr/>
          <p:nvPr/>
        </p:nvSpPr>
        <p:spPr>
          <a:xfrm>
            <a:off x="1408097" y="1646400"/>
            <a:ext cx="2041159" cy="44706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eaLnBrk="0" fontAlgn="base" hangingPunct="0">
              <a:spcBef>
                <a:spcPts val="277"/>
              </a:spcBef>
              <a:spcAft>
                <a:spcPts val="200"/>
              </a:spcAft>
              <a:buClr>
                <a:schemeClr val="accent5"/>
              </a:buClr>
            </a:pPr>
            <a:r>
              <a:rPr lang="en-US" sz="1400" kern="0" dirty="0">
                <a:solidFill>
                  <a:schemeClr val="bg1"/>
                </a:solidFill>
                <a:latin typeface="Segoe UI" panose="020B0502040204020203" pitchFamily="34" charset="0"/>
                <a:cs typeface="Segoe UI" panose="020B0502040204020203" pitchFamily="34" charset="0"/>
              </a:rPr>
              <a:t>Technical Assessment</a:t>
            </a:r>
          </a:p>
        </p:txBody>
      </p:sp>
      <p:sp>
        <p:nvSpPr>
          <p:cNvPr id="104" name="Rectangle 103">
            <a:extLst>
              <a:ext uri="{FF2B5EF4-FFF2-40B4-BE49-F238E27FC236}">
                <a16:creationId xmlns:a16="http://schemas.microsoft.com/office/drawing/2014/main" id="{012305AE-266C-4D24-A044-AF1FC977C29B}"/>
              </a:ext>
            </a:extLst>
          </p:cNvPr>
          <p:cNvSpPr/>
          <p:nvPr/>
        </p:nvSpPr>
        <p:spPr>
          <a:xfrm>
            <a:off x="854572" y="2089579"/>
            <a:ext cx="3148211" cy="24875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kern="0" dirty="0">
                <a:solidFill>
                  <a:prstClr val="black"/>
                </a:solidFill>
                <a:latin typeface="Segoe UI" panose="020B0502040204020203" pitchFamily="34" charset="0"/>
                <a:cs typeface="Segoe UI" panose="020B0502040204020203" pitchFamily="34" charset="0"/>
              </a:rPr>
              <a:t>Assess the capability of different tools</a:t>
            </a:r>
          </a:p>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kern="0" dirty="0">
                <a:solidFill>
                  <a:prstClr val="black"/>
                </a:solidFill>
                <a:latin typeface="Segoe UI" panose="020B0502040204020203" pitchFamily="34" charset="0"/>
                <a:cs typeface="Segoe UI" panose="020B0502040204020203" pitchFamily="34" charset="0"/>
              </a:rPr>
              <a:t>Benchmark performance with industry standards</a:t>
            </a:r>
          </a:p>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kern="0" dirty="0">
                <a:solidFill>
                  <a:prstClr val="black"/>
                </a:solidFill>
                <a:latin typeface="Segoe UI" panose="020B0502040204020203" pitchFamily="34" charset="0"/>
                <a:cs typeface="Segoe UI" panose="020B0502040204020203" pitchFamily="34" charset="0"/>
              </a:rPr>
              <a:t>Scalability, reliability and sustainability factors of the solution</a:t>
            </a:r>
          </a:p>
          <a:p>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kern="0" dirty="0">
                <a:solidFill>
                  <a:prstClr val="black"/>
                </a:solidFill>
                <a:latin typeface="Segoe UI" panose="020B0502040204020203" pitchFamily="34" charset="0"/>
                <a:cs typeface="Segoe UI" panose="020B0502040204020203" pitchFamily="34" charset="0"/>
              </a:rPr>
              <a:t>Report rationalization</a:t>
            </a:r>
          </a:p>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Courier New" panose="02070309020205020404" pitchFamily="49" charset="0"/>
              <a:buChar char="o"/>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5" name="Rectangle 104">
            <a:extLst>
              <a:ext uri="{FF2B5EF4-FFF2-40B4-BE49-F238E27FC236}">
                <a16:creationId xmlns:a16="http://schemas.microsoft.com/office/drawing/2014/main" id="{FE159C7B-ADD8-4682-BF03-44876D54773F}"/>
              </a:ext>
            </a:extLst>
          </p:cNvPr>
          <p:cNvSpPr/>
          <p:nvPr/>
        </p:nvSpPr>
        <p:spPr>
          <a:xfrm>
            <a:off x="5091097" y="1646400"/>
            <a:ext cx="2041159" cy="44706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eaLnBrk="0" fontAlgn="base" hangingPunct="0">
              <a:spcBef>
                <a:spcPts val="277"/>
              </a:spcBef>
              <a:spcAft>
                <a:spcPts val="200"/>
              </a:spcAft>
              <a:buClr>
                <a:schemeClr val="accent5"/>
              </a:buClr>
            </a:pPr>
            <a:r>
              <a:rPr lang="en-US" sz="1400" kern="0" dirty="0">
                <a:solidFill>
                  <a:schemeClr val="bg1"/>
                </a:solidFill>
                <a:latin typeface="Segoe UI" panose="020B0502040204020203" pitchFamily="34" charset="0"/>
                <a:cs typeface="Segoe UI" panose="020B0502040204020203" pitchFamily="34" charset="0"/>
              </a:rPr>
              <a:t>Risk Assessment</a:t>
            </a:r>
          </a:p>
        </p:txBody>
      </p:sp>
      <p:sp>
        <p:nvSpPr>
          <p:cNvPr id="106" name="Rectangle 105">
            <a:extLst>
              <a:ext uri="{FF2B5EF4-FFF2-40B4-BE49-F238E27FC236}">
                <a16:creationId xmlns:a16="http://schemas.microsoft.com/office/drawing/2014/main" id="{7C890D8D-EA94-4EE9-BE17-B2C0D647E153}"/>
              </a:ext>
            </a:extLst>
          </p:cNvPr>
          <p:cNvSpPr/>
          <p:nvPr/>
        </p:nvSpPr>
        <p:spPr>
          <a:xfrm>
            <a:off x="4380161" y="2089579"/>
            <a:ext cx="3463032" cy="24875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kern="0" dirty="0">
                <a:solidFill>
                  <a:prstClr val="black"/>
                </a:solidFill>
                <a:latin typeface="Segoe UI" panose="020B0502040204020203" pitchFamily="34" charset="0"/>
                <a:cs typeface="Segoe UI" panose="020B0502040204020203" pitchFamily="34" charset="0"/>
              </a:rPr>
              <a:t>Risk associated with transformation to new BI tool:</a:t>
            </a:r>
          </a:p>
          <a:p>
            <a:pPr marL="742950" lvl="1" indent="-285750">
              <a:buFont typeface="Courier New" panose="02070309020205020404" pitchFamily="49" charset="0"/>
              <a:buChar char="o"/>
            </a:pPr>
            <a:endParaRPr lang="en-US" sz="1200" kern="0" dirty="0">
              <a:solidFill>
                <a:prstClr val="black"/>
              </a:solidFill>
              <a:latin typeface="Segoe UI" panose="020B0502040204020203" pitchFamily="34" charset="0"/>
              <a:cs typeface="Segoe UI" panose="020B0502040204020203" pitchFamily="34" charset="0"/>
            </a:endParaRPr>
          </a:p>
          <a:p>
            <a:pPr marL="742950" lvl="1" indent="-285750">
              <a:lnSpc>
                <a:spcPct val="150000"/>
              </a:lnSpc>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Loss of data</a:t>
            </a:r>
          </a:p>
          <a:p>
            <a:pPr marL="742950" lvl="1" indent="-285750">
              <a:lnSpc>
                <a:spcPct val="150000"/>
              </a:lnSpc>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Disruption to current scheme of work</a:t>
            </a:r>
          </a:p>
          <a:p>
            <a:pPr marL="742950" lvl="1" indent="-285750">
              <a:lnSpc>
                <a:spcPct val="150000"/>
              </a:lnSpc>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Time taken to get results</a:t>
            </a:r>
          </a:p>
          <a:p>
            <a:pPr marL="742950" lvl="1" indent="-285750">
              <a:lnSpc>
                <a:spcPct val="150000"/>
              </a:lnSpc>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Security &amp; compliance</a:t>
            </a:r>
          </a:p>
          <a:p>
            <a:pPr marL="742950" lvl="1" indent="-285750">
              <a:lnSpc>
                <a:spcPct val="150000"/>
              </a:lnSpc>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Constraints  </a:t>
            </a:r>
          </a:p>
          <a:p>
            <a:pPr marL="742950" lvl="1" indent="-285750">
              <a:lnSpc>
                <a:spcPct val="150000"/>
              </a:lnSpc>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Adoption Challenges</a:t>
            </a:r>
          </a:p>
        </p:txBody>
      </p:sp>
      <p:sp>
        <p:nvSpPr>
          <p:cNvPr id="107" name="Rectangle 106">
            <a:extLst>
              <a:ext uri="{FF2B5EF4-FFF2-40B4-BE49-F238E27FC236}">
                <a16:creationId xmlns:a16="http://schemas.microsoft.com/office/drawing/2014/main" id="{B9E43FE0-D0CB-4F14-B22A-F168217D616E}"/>
              </a:ext>
            </a:extLst>
          </p:cNvPr>
          <p:cNvSpPr/>
          <p:nvPr/>
        </p:nvSpPr>
        <p:spPr>
          <a:xfrm>
            <a:off x="8742742" y="1663819"/>
            <a:ext cx="2041159" cy="44706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eaLnBrk="0" fontAlgn="base" hangingPunct="0">
              <a:spcBef>
                <a:spcPts val="277"/>
              </a:spcBef>
              <a:spcAft>
                <a:spcPts val="200"/>
              </a:spcAft>
              <a:buClr>
                <a:schemeClr val="accent5"/>
              </a:buClr>
            </a:pPr>
            <a:r>
              <a:rPr lang="en-US" sz="1400" kern="0" dirty="0">
                <a:solidFill>
                  <a:schemeClr val="bg1"/>
                </a:solidFill>
                <a:latin typeface="Segoe UI" panose="020B0502040204020203" pitchFamily="34" charset="0"/>
                <a:cs typeface="Segoe UI" panose="020B0502040204020203" pitchFamily="34" charset="0"/>
              </a:rPr>
              <a:t>Change Management Practices</a:t>
            </a:r>
          </a:p>
        </p:txBody>
      </p:sp>
      <p:sp>
        <p:nvSpPr>
          <p:cNvPr id="108" name="Rectangle 107">
            <a:extLst>
              <a:ext uri="{FF2B5EF4-FFF2-40B4-BE49-F238E27FC236}">
                <a16:creationId xmlns:a16="http://schemas.microsoft.com/office/drawing/2014/main" id="{4A937FB7-2C7B-472C-A692-C5320B061493}"/>
              </a:ext>
            </a:extLst>
          </p:cNvPr>
          <p:cNvSpPr/>
          <p:nvPr/>
        </p:nvSpPr>
        <p:spPr>
          <a:xfrm>
            <a:off x="8189217" y="2106998"/>
            <a:ext cx="3148211" cy="24875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kern="0" dirty="0">
                <a:solidFill>
                  <a:prstClr val="black"/>
                </a:solidFill>
                <a:latin typeface="Segoe UI" panose="020B0502040204020203" pitchFamily="34" charset="0"/>
                <a:cs typeface="Segoe UI" panose="020B0502040204020203" pitchFamily="34" charset="0"/>
              </a:rPr>
              <a:t>Assessing feasibility in transition from </a:t>
            </a:r>
            <a:r>
              <a:rPr lang="en-US" sz="1200" b="1" kern="0" dirty="0">
                <a:solidFill>
                  <a:prstClr val="black"/>
                </a:solidFill>
                <a:latin typeface="Segoe UI" panose="020B0502040204020203" pitchFamily="34" charset="0"/>
                <a:cs typeface="Segoe UI" panose="020B0502040204020203" pitchFamily="34" charset="0"/>
              </a:rPr>
              <a:t>‘Awareness to Acceptance to Advocacy’*</a:t>
            </a:r>
          </a:p>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628650" lvl="1" indent="-171450">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Trainings</a:t>
            </a:r>
          </a:p>
          <a:p>
            <a:pPr marL="628650" lvl="1" indent="-171450">
              <a:buFont typeface="Courier New" panose="02070309020205020404" pitchFamily="49" charset="0"/>
              <a:buChar char="o"/>
            </a:pPr>
            <a:endParaRPr lang="en-US" sz="1200" kern="0" dirty="0">
              <a:solidFill>
                <a:prstClr val="black"/>
              </a:solidFill>
              <a:latin typeface="Segoe UI" panose="020B0502040204020203" pitchFamily="34" charset="0"/>
              <a:cs typeface="Segoe UI" panose="020B0502040204020203" pitchFamily="34" charset="0"/>
            </a:endParaRPr>
          </a:p>
          <a:p>
            <a:pPr marL="628650" lvl="1" indent="-171450">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Workshops</a:t>
            </a:r>
          </a:p>
          <a:p>
            <a:pPr marL="628650" lvl="1" indent="-171450">
              <a:buFont typeface="Courier New" panose="02070309020205020404" pitchFamily="49" charset="0"/>
              <a:buChar char="o"/>
            </a:pPr>
            <a:endParaRPr lang="en-US" sz="1200" kern="0" dirty="0">
              <a:solidFill>
                <a:prstClr val="black"/>
              </a:solidFill>
              <a:latin typeface="Segoe UI" panose="020B0502040204020203" pitchFamily="34" charset="0"/>
              <a:cs typeface="Segoe UI" panose="020B0502040204020203" pitchFamily="34" charset="0"/>
            </a:endParaRPr>
          </a:p>
          <a:p>
            <a:pPr marL="628650" lvl="1" indent="-171450">
              <a:buFont typeface="Courier New" panose="02070309020205020404" pitchFamily="49" charset="0"/>
              <a:buChar char="o"/>
            </a:pPr>
            <a:r>
              <a:rPr lang="en-US" sz="1200" kern="0" dirty="0">
                <a:solidFill>
                  <a:prstClr val="black"/>
                </a:solidFill>
                <a:latin typeface="Segoe UI" panose="020B0502040204020203" pitchFamily="34" charset="0"/>
                <a:cs typeface="Segoe UI" panose="020B0502040204020203" pitchFamily="34" charset="0"/>
              </a:rPr>
              <a:t>Frequent and open communications </a:t>
            </a:r>
          </a:p>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23F9D42B-E209-4255-BA24-3413C6D2AC19}"/>
              </a:ext>
            </a:extLst>
          </p:cNvPr>
          <p:cNvSpPr/>
          <p:nvPr/>
        </p:nvSpPr>
        <p:spPr>
          <a:xfrm>
            <a:off x="1779278" y="4738025"/>
            <a:ext cx="1933574"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Outcome of Assessment Stage</a:t>
            </a:r>
          </a:p>
        </p:txBody>
      </p:sp>
      <p:sp>
        <p:nvSpPr>
          <p:cNvPr id="110" name="Rectangle: Rounded Corners 109">
            <a:extLst>
              <a:ext uri="{FF2B5EF4-FFF2-40B4-BE49-F238E27FC236}">
                <a16:creationId xmlns:a16="http://schemas.microsoft.com/office/drawing/2014/main" id="{AC7F48D9-1CA7-45BC-B10B-CB8D7DBE493A}"/>
              </a:ext>
            </a:extLst>
          </p:cNvPr>
          <p:cNvSpPr/>
          <p:nvPr/>
        </p:nvSpPr>
        <p:spPr>
          <a:xfrm>
            <a:off x="3845234" y="4738025"/>
            <a:ext cx="6574043" cy="720000"/>
          </a:xfrm>
          <a:prstGeom prst="roundRect">
            <a:avLst>
              <a:gd name="adj"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200" b="1"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b="1" kern="0" dirty="0">
                <a:solidFill>
                  <a:prstClr val="black"/>
                </a:solidFill>
                <a:latin typeface="Segoe UI" panose="020B0502040204020203" pitchFamily="34" charset="0"/>
                <a:cs typeface="Segoe UI" panose="020B0502040204020203" pitchFamily="34" charset="0"/>
              </a:rPr>
              <a:t>Risk assessment report – potential risks associated with transformation</a:t>
            </a:r>
          </a:p>
          <a:p>
            <a:pPr marL="285750" indent="-285750">
              <a:buFont typeface="Arial" panose="020B0604020202020204" pitchFamily="34" charset="0"/>
              <a:buChar char="•"/>
            </a:pPr>
            <a:endParaRPr lang="en-US" sz="1200" b="1" kern="0" dirty="0">
              <a:solidFill>
                <a:prstClr val="black"/>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b="1" kern="0" dirty="0">
                <a:solidFill>
                  <a:prstClr val="black"/>
                </a:solidFill>
                <a:latin typeface="Segoe UI" panose="020B0502040204020203" pitchFamily="34" charset="0"/>
                <a:cs typeface="Segoe UI" panose="020B0502040204020203" pitchFamily="34" charset="0"/>
              </a:rPr>
              <a:t>BI practices maturity assessment report</a:t>
            </a:r>
          </a:p>
          <a:p>
            <a:pPr marL="285750" indent="-285750">
              <a:buFont typeface="Arial" panose="020B0604020202020204" pitchFamily="34" charset="0"/>
              <a:buChar char="•"/>
            </a:pPr>
            <a:endParaRPr lang="en-US" sz="1200" b="1" kern="0" dirty="0">
              <a:solidFill>
                <a:prstClr val="black"/>
              </a:solidFill>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76F5B2B7-8812-4583-9A6E-C14DCABCF8FC}"/>
              </a:ext>
            </a:extLst>
          </p:cNvPr>
          <p:cNvSpPr/>
          <p:nvPr/>
        </p:nvSpPr>
        <p:spPr>
          <a:xfrm>
            <a:off x="223830" y="6328527"/>
            <a:ext cx="6096000" cy="253916"/>
          </a:xfrm>
          <a:prstGeom prst="rect">
            <a:avLst/>
          </a:prstGeom>
        </p:spPr>
        <p:txBody>
          <a:bodyPr>
            <a:spAutoFit/>
          </a:bodyPr>
          <a:lstStyle/>
          <a:p>
            <a:r>
              <a:rPr lang="en-US" sz="1050" dirty="0">
                <a:latin typeface="Segoe UI" panose="020B0502040204020203" pitchFamily="34" charset="0"/>
                <a:cs typeface="Segoe UI" panose="020B0502040204020203" pitchFamily="34" charset="0"/>
              </a:rPr>
              <a:t>*</a:t>
            </a:r>
            <a:r>
              <a:rPr lang="en-US" sz="1050" dirty="0">
                <a:latin typeface="Segoe UI" panose="020B0502040204020203" pitchFamily="34" charset="0"/>
                <a:cs typeface="Segoe UI" panose="020B0502040204020203" pitchFamily="34" charset="0"/>
                <a:hlinkClick r:id="" action="ppaction://noaction"/>
              </a:rPr>
              <a:t>Managing Transitions, William Bridges and Heart of Change, John Kotter</a:t>
            </a:r>
            <a:endParaRPr lang="en-US"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75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DE76-3998-49F0-A7AC-735D2A72829C}"/>
              </a:ext>
            </a:extLst>
          </p:cNvPr>
          <p:cNvSpPr>
            <a:spLocks noGrp="1"/>
          </p:cNvSpPr>
          <p:nvPr>
            <p:ph type="title"/>
          </p:nvPr>
        </p:nvSpPr>
        <p:spPr/>
        <p:txBody>
          <a:bodyPr/>
          <a:lstStyle/>
          <a:p>
            <a:r>
              <a:rPr lang="en-US" dirty="0"/>
              <a:t>3) Prioritize solutions that enable transition to new state</a:t>
            </a:r>
            <a:endParaRPr lang="en-IN" dirty="0"/>
          </a:p>
        </p:txBody>
      </p:sp>
      <p:sp>
        <p:nvSpPr>
          <p:cNvPr id="11" name="Rectangle: Rounded Corners 10">
            <a:extLst>
              <a:ext uri="{FF2B5EF4-FFF2-40B4-BE49-F238E27FC236}">
                <a16:creationId xmlns:a16="http://schemas.microsoft.com/office/drawing/2014/main" id="{F37D98C6-D1AC-4A82-86C3-114A24BA77C3}"/>
              </a:ext>
            </a:extLst>
          </p:cNvPr>
          <p:cNvSpPr/>
          <p:nvPr/>
        </p:nvSpPr>
        <p:spPr>
          <a:xfrm>
            <a:off x="276225" y="889752"/>
            <a:ext cx="11639550" cy="44802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Defining a prioritization framework using ERRC grid* and laying out an implementation plan</a:t>
            </a:r>
          </a:p>
        </p:txBody>
      </p:sp>
      <p:sp>
        <p:nvSpPr>
          <p:cNvPr id="5" name="Rectangle 4">
            <a:extLst>
              <a:ext uri="{FF2B5EF4-FFF2-40B4-BE49-F238E27FC236}">
                <a16:creationId xmlns:a16="http://schemas.microsoft.com/office/drawing/2014/main" id="{B73C7727-3642-4514-BC26-C66A726FED4E}"/>
              </a:ext>
            </a:extLst>
          </p:cNvPr>
          <p:cNvSpPr/>
          <p:nvPr/>
        </p:nvSpPr>
        <p:spPr>
          <a:xfrm>
            <a:off x="1147967" y="1472100"/>
            <a:ext cx="9896067" cy="380733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994D9B7F-A9EC-42DD-913E-074160D77F63}"/>
              </a:ext>
            </a:extLst>
          </p:cNvPr>
          <p:cNvGrpSpPr/>
          <p:nvPr/>
        </p:nvGrpSpPr>
        <p:grpSpPr>
          <a:xfrm>
            <a:off x="1513962" y="1643457"/>
            <a:ext cx="9119254" cy="3461214"/>
            <a:chOff x="1155573" y="2173119"/>
            <a:chExt cx="9880854" cy="4123944"/>
          </a:xfrm>
        </p:grpSpPr>
        <p:cxnSp>
          <p:nvCxnSpPr>
            <p:cNvPr id="7" name="Straight Connector 6">
              <a:extLst>
                <a:ext uri="{FF2B5EF4-FFF2-40B4-BE49-F238E27FC236}">
                  <a16:creationId xmlns:a16="http://schemas.microsoft.com/office/drawing/2014/main" id="{62343398-5C95-4BED-A233-53118BBEA2F7}"/>
                </a:ext>
              </a:extLst>
            </p:cNvPr>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D61E49-B699-46B5-9800-69F18141CCB6}"/>
                </a:ext>
              </a:extLst>
            </p:cNvPr>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BFC9F579-185A-4041-90AE-5277D936E7FF}"/>
              </a:ext>
            </a:extLst>
          </p:cNvPr>
          <p:cNvSpPr/>
          <p:nvPr/>
        </p:nvSpPr>
        <p:spPr>
          <a:xfrm>
            <a:off x="5909012" y="3224399"/>
            <a:ext cx="329154" cy="299330"/>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7B459928-1556-4FE4-ADBE-C8EED6193A8B}"/>
              </a:ext>
            </a:extLst>
          </p:cNvPr>
          <p:cNvSpPr txBox="1"/>
          <p:nvPr/>
        </p:nvSpPr>
        <p:spPr>
          <a:xfrm>
            <a:off x="2706242" y="1732477"/>
            <a:ext cx="2191656" cy="307777"/>
          </a:xfrm>
          <a:prstGeom prst="rect">
            <a:avLst/>
          </a:prstGeom>
          <a:solidFill>
            <a:schemeClr val="accent1">
              <a:lumMod val="60000"/>
              <a:lumOff val="40000"/>
            </a:schemeClr>
          </a:solidFill>
        </p:spPr>
        <p:txBody>
          <a:bodyPr wrap="square" rtlCol="0">
            <a:spAutoFit/>
          </a:bodyPr>
          <a:lstStyle/>
          <a:p>
            <a:pPr algn="ctr"/>
            <a:r>
              <a:rPr lang="en-US"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Eliminate</a:t>
            </a:r>
            <a:endParaRPr lang="en-IN"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023A3FB-3593-4147-B13B-32571C6E31F5}"/>
              </a:ext>
            </a:extLst>
          </p:cNvPr>
          <p:cNvSpPr txBox="1"/>
          <p:nvPr/>
        </p:nvSpPr>
        <p:spPr>
          <a:xfrm>
            <a:off x="7510296" y="1732477"/>
            <a:ext cx="2191656" cy="307777"/>
          </a:xfrm>
          <a:prstGeom prst="rect">
            <a:avLst/>
          </a:prstGeom>
          <a:solidFill>
            <a:schemeClr val="accent1">
              <a:lumMod val="60000"/>
              <a:lumOff val="40000"/>
            </a:schemeClr>
          </a:solidFill>
        </p:spPr>
        <p:txBody>
          <a:bodyPr wrap="square" rtlCol="0">
            <a:spAutoFit/>
          </a:bodyPr>
          <a:lstStyle/>
          <a:p>
            <a:pPr algn="ctr"/>
            <a:r>
              <a:rPr lang="en-US"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Raise</a:t>
            </a:r>
            <a:endParaRPr lang="en-IN"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A7F44A0B-CD3F-471C-817F-CC09C8950758}"/>
              </a:ext>
            </a:extLst>
          </p:cNvPr>
          <p:cNvSpPr txBox="1"/>
          <p:nvPr/>
        </p:nvSpPr>
        <p:spPr>
          <a:xfrm>
            <a:off x="2706242" y="3604368"/>
            <a:ext cx="2191656" cy="307777"/>
          </a:xfrm>
          <a:prstGeom prst="rect">
            <a:avLst/>
          </a:prstGeom>
          <a:solidFill>
            <a:schemeClr val="accent1">
              <a:lumMod val="60000"/>
              <a:lumOff val="40000"/>
            </a:schemeClr>
          </a:solidFill>
        </p:spPr>
        <p:txBody>
          <a:bodyPr wrap="square" rtlCol="0">
            <a:spAutoFit/>
          </a:bodyPr>
          <a:lstStyle/>
          <a:p>
            <a:pPr algn="ctr"/>
            <a:r>
              <a:rPr lang="en-US"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Reduce</a:t>
            </a:r>
            <a:endParaRPr lang="en-IN"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2FD525F1-2D79-4293-9F2C-3E5BC841C7A6}"/>
              </a:ext>
            </a:extLst>
          </p:cNvPr>
          <p:cNvSpPr txBox="1"/>
          <p:nvPr/>
        </p:nvSpPr>
        <p:spPr>
          <a:xfrm>
            <a:off x="7510296" y="3604368"/>
            <a:ext cx="2191656" cy="307777"/>
          </a:xfrm>
          <a:prstGeom prst="rect">
            <a:avLst/>
          </a:prstGeom>
          <a:solidFill>
            <a:schemeClr val="accent1">
              <a:lumMod val="60000"/>
              <a:lumOff val="40000"/>
            </a:schemeClr>
          </a:solidFill>
        </p:spPr>
        <p:txBody>
          <a:bodyPr wrap="square" rtlCol="0">
            <a:spAutoFit/>
          </a:bodyPr>
          <a:lstStyle/>
          <a:p>
            <a:pPr algn="ctr"/>
            <a:r>
              <a:rPr lang="en-US"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Create &amp; Automate</a:t>
            </a:r>
            <a:endParaRPr lang="en-IN" sz="1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346406D4-176E-4B23-BF59-6791EEB0A910}"/>
              </a:ext>
            </a:extLst>
          </p:cNvPr>
          <p:cNvSpPr txBox="1"/>
          <p:nvPr/>
        </p:nvSpPr>
        <p:spPr>
          <a:xfrm>
            <a:off x="2681090" y="2125438"/>
            <a:ext cx="2241960" cy="646331"/>
          </a:xfrm>
          <a:prstGeom prst="rect">
            <a:avLst/>
          </a:prstGeom>
        </p:spPr>
        <p:txBody>
          <a:bodyPr wrap="none">
            <a:spAutoFit/>
          </a:bodyPr>
          <a:lstStyle>
            <a:defPPr>
              <a:defRPr lang="en-US"/>
            </a:defPPr>
            <a:lvl1pPr>
              <a:defRPr sz="1200" kern="0">
                <a:solidFill>
                  <a:prstClr val="black"/>
                </a:solidFill>
                <a:latin typeface="Segoe UI" panose="020B0502040204020203" pitchFamily="34" charset="0"/>
                <a:cs typeface="Segoe UI" panose="020B0502040204020203" pitchFamily="34" charset="0"/>
              </a:defRPr>
            </a:lvl1pPr>
          </a:lstStyle>
          <a:p>
            <a:pPr algn="ctr"/>
            <a:r>
              <a:rPr lang="en-US" dirty="0"/>
              <a:t>Redundant Reports - Priority 1</a:t>
            </a:r>
          </a:p>
          <a:p>
            <a:pPr algn="ctr"/>
            <a:r>
              <a:rPr lang="en-US" dirty="0"/>
              <a:t>Legacy Tools - Priority 1</a:t>
            </a:r>
          </a:p>
          <a:p>
            <a:pPr algn="ctr"/>
            <a:r>
              <a:rPr lang="en-US" dirty="0"/>
              <a:t>Shadow IT - Priority 3</a:t>
            </a:r>
            <a:endParaRPr lang="en-IN" dirty="0"/>
          </a:p>
        </p:txBody>
      </p:sp>
      <p:sp>
        <p:nvSpPr>
          <p:cNvPr id="24" name="TextBox 23">
            <a:extLst>
              <a:ext uri="{FF2B5EF4-FFF2-40B4-BE49-F238E27FC236}">
                <a16:creationId xmlns:a16="http://schemas.microsoft.com/office/drawing/2014/main" id="{D6254C9C-A3EB-4E1B-BC79-1E8AE18613BE}"/>
              </a:ext>
            </a:extLst>
          </p:cNvPr>
          <p:cNvSpPr txBox="1"/>
          <p:nvPr/>
        </p:nvSpPr>
        <p:spPr>
          <a:xfrm>
            <a:off x="7508708" y="2125438"/>
            <a:ext cx="2194832" cy="646331"/>
          </a:xfrm>
          <a:prstGeom prst="rect">
            <a:avLst/>
          </a:prstGeom>
        </p:spPr>
        <p:txBody>
          <a:bodyPr wrap="none">
            <a:spAutoFit/>
          </a:bodyPr>
          <a:lstStyle>
            <a:defPPr>
              <a:defRPr lang="en-US"/>
            </a:defPPr>
            <a:lvl1pPr algn="ctr">
              <a:defRPr sz="1200" kern="0">
                <a:solidFill>
                  <a:prstClr val="black"/>
                </a:solidFill>
                <a:latin typeface="Segoe UI" panose="020B0502040204020203" pitchFamily="34" charset="0"/>
                <a:cs typeface="Segoe UI" panose="020B0502040204020203" pitchFamily="34" charset="0"/>
              </a:defRPr>
            </a:lvl1pPr>
          </a:lstStyle>
          <a:p>
            <a:r>
              <a:rPr lang="en-US" dirty="0"/>
              <a:t>Documentation – Priority 1</a:t>
            </a:r>
          </a:p>
          <a:p>
            <a:r>
              <a:rPr lang="en-US" dirty="0"/>
              <a:t>Access to reports –  Priority 2</a:t>
            </a:r>
            <a:endParaRPr lang="en-IN" dirty="0"/>
          </a:p>
          <a:p>
            <a:r>
              <a:rPr lang="en-US" dirty="0"/>
              <a:t>Training Programs – Priority 2</a:t>
            </a:r>
          </a:p>
        </p:txBody>
      </p:sp>
      <p:sp>
        <p:nvSpPr>
          <p:cNvPr id="25" name="TextBox 24">
            <a:extLst>
              <a:ext uri="{FF2B5EF4-FFF2-40B4-BE49-F238E27FC236}">
                <a16:creationId xmlns:a16="http://schemas.microsoft.com/office/drawing/2014/main" id="{458228BE-7984-4C13-9808-C00C32627776}"/>
              </a:ext>
            </a:extLst>
          </p:cNvPr>
          <p:cNvSpPr txBox="1"/>
          <p:nvPr/>
        </p:nvSpPr>
        <p:spPr>
          <a:xfrm>
            <a:off x="7285089" y="3980084"/>
            <a:ext cx="2642070" cy="646331"/>
          </a:xfrm>
          <a:prstGeom prst="rect">
            <a:avLst/>
          </a:prstGeom>
        </p:spPr>
        <p:txBody>
          <a:bodyPr wrap="none">
            <a:spAutoFit/>
          </a:bodyPr>
          <a:lstStyle>
            <a:defPPr>
              <a:defRPr lang="en-US"/>
            </a:defPPr>
            <a:lvl1pPr algn="ctr">
              <a:defRPr sz="1200" kern="0">
                <a:solidFill>
                  <a:prstClr val="black"/>
                </a:solidFill>
                <a:latin typeface="Segoe UI" panose="020B0502040204020203" pitchFamily="34" charset="0"/>
                <a:cs typeface="Segoe UI" panose="020B0502040204020203" pitchFamily="34" charset="0"/>
              </a:defRPr>
            </a:lvl1pPr>
          </a:lstStyle>
          <a:p>
            <a:r>
              <a:rPr lang="en-US" dirty="0"/>
              <a:t>Role based access –  Priority 2</a:t>
            </a:r>
          </a:p>
          <a:p>
            <a:r>
              <a:rPr lang="en-US" dirty="0"/>
              <a:t>Mobile Interface Support – Priority 2</a:t>
            </a:r>
          </a:p>
          <a:p>
            <a:r>
              <a:rPr lang="en-US" dirty="0"/>
              <a:t>Query-able interface – Priority 3</a:t>
            </a:r>
          </a:p>
        </p:txBody>
      </p:sp>
      <p:sp>
        <p:nvSpPr>
          <p:cNvPr id="26" name="TextBox 25">
            <a:extLst>
              <a:ext uri="{FF2B5EF4-FFF2-40B4-BE49-F238E27FC236}">
                <a16:creationId xmlns:a16="http://schemas.microsoft.com/office/drawing/2014/main" id="{0A3192F2-AB4B-4D46-9D7A-B9ACBEFC2FE7}"/>
              </a:ext>
            </a:extLst>
          </p:cNvPr>
          <p:cNvSpPr txBox="1"/>
          <p:nvPr/>
        </p:nvSpPr>
        <p:spPr>
          <a:xfrm>
            <a:off x="2695038" y="3980084"/>
            <a:ext cx="2214068" cy="646331"/>
          </a:xfrm>
          <a:prstGeom prst="rect">
            <a:avLst/>
          </a:prstGeom>
        </p:spPr>
        <p:txBody>
          <a:bodyPr wrap="none">
            <a:spAutoFit/>
          </a:bodyPr>
          <a:lstStyle>
            <a:defPPr>
              <a:defRPr lang="en-US"/>
            </a:defPPr>
            <a:lvl1pPr>
              <a:defRPr sz="1200" kern="0">
                <a:solidFill>
                  <a:prstClr val="black"/>
                </a:solidFill>
                <a:latin typeface="Segoe UI" panose="020B0502040204020203" pitchFamily="34" charset="0"/>
                <a:cs typeface="Segoe UI" panose="020B0502040204020203" pitchFamily="34" charset="0"/>
              </a:defRPr>
            </a:lvl1pPr>
          </a:lstStyle>
          <a:p>
            <a:pPr algn="ctr"/>
            <a:r>
              <a:rPr lang="en-US" dirty="0"/>
              <a:t>Excel reports – Priority 1</a:t>
            </a:r>
          </a:p>
          <a:p>
            <a:pPr algn="ctr"/>
            <a:r>
              <a:rPr lang="en-US" dirty="0"/>
              <a:t>KPI Rationalization – Priority 2</a:t>
            </a:r>
          </a:p>
          <a:p>
            <a:pPr algn="ctr"/>
            <a:r>
              <a:rPr lang="en-US" dirty="0"/>
              <a:t>Latency – Priority 3</a:t>
            </a:r>
          </a:p>
        </p:txBody>
      </p:sp>
      <p:sp>
        <p:nvSpPr>
          <p:cNvPr id="28" name="Rectangle 27">
            <a:extLst>
              <a:ext uri="{FF2B5EF4-FFF2-40B4-BE49-F238E27FC236}">
                <a16:creationId xmlns:a16="http://schemas.microsoft.com/office/drawing/2014/main" id="{89BBC124-E49E-426C-9E35-B79639BB66DE}"/>
              </a:ext>
            </a:extLst>
          </p:cNvPr>
          <p:cNvSpPr/>
          <p:nvPr/>
        </p:nvSpPr>
        <p:spPr>
          <a:xfrm>
            <a:off x="1993216" y="5413759"/>
            <a:ext cx="1944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Outcome of Prioritization Stage</a:t>
            </a:r>
          </a:p>
        </p:txBody>
      </p:sp>
      <p:sp>
        <p:nvSpPr>
          <p:cNvPr id="29" name="Rectangle: Rounded Corners 28">
            <a:extLst>
              <a:ext uri="{FF2B5EF4-FFF2-40B4-BE49-F238E27FC236}">
                <a16:creationId xmlns:a16="http://schemas.microsoft.com/office/drawing/2014/main" id="{00D70D6C-9A96-4CC5-A9AC-5EB2F9899596}"/>
              </a:ext>
            </a:extLst>
          </p:cNvPr>
          <p:cNvSpPr/>
          <p:nvPr/>
        </p:nvSpPr>
        <p:spPr>
          <a:xfrm>
            <a:off x="4059173" y="5413759"/>
            <a:ext cx="6574043" cy="720000"/>
          </a:xfrm>
          <a:prstGeom prst="roundRect">
            <a:avLst>
              <a:gd name="adj"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b="1" kern="0" dirty="0">
                <a:solidFill>
                  <a:prstClr val="black"/>
                </a:solidFill>
                <a:latin typeface="Segoe UI" panose="020B0502040204020203" pitchFamily="34" charset="0"/>
                <a:cs typeface="Segoe UI" panose="020B0502040204020203" pitchFamily="34" charset="0"/>
              </a:rPr>
              <a:t>Roadmap to address the gaps and implement the changes identified</a:t>
            </a:r>
          </a:p>
        </p:txBody>
      </p:sp>
      <p:sp>
        <p:nvSpPr>
          <p:cNvPr id="4" name="Rectangle 3">
            <a:extLst>
              <a:ext uri="{FF2B5EF4-FFF2-40B4-BE49-F238E27FC236}">
                <a16:creationId xmlns:a16="http://schemas.microsoft.com/office/drawing/2014/main" id="{1FE9ECFA-2B94-4A3A-970A-000AB8E8989E}"/>
              </a:ext>
            </a:extLst>
          </p:cNvPr>
          <p:cNvSpPr/>
          <p:nvPr/>
        </p:nvSpPr>
        <p:spPr>
          <a:xfrm>
            <a:off x="223830" y="6328527"/>
            <a:ext cx="6096000" cy="261610"/>
          </a:xfrm>
          <a:prstGeom prst="rect">
            <a:avLst/>
          </a:prstGeom>
        </p:spPr>
        <p:txBody>
          <a:bodyPr>
            <a:spAutoFit/>
          </a:bodyPr>
          <a:lstStyle/>
          <a:p>
            <a:r>
              <a:rPr lang="en-US" sz="1050" dirty="0">
                <a:latin typeface="Segoe UI" panose="020B0502040204020203" pitchFamily="34" charset="0"/>
                <a:cs typeface="Segoe UI" panose="020B0502040204020203" pitchFamily="34" charset="0"/>
              </a:rPr>
              <a:t>*</a:t>
            </a:r>
            <a:r>
              <a:rPr lang="en-US" sz="1050" dirty="0">
                <a:latin typeface="Segoe UI" panose="020B0502040204020203" pitchFamily="34" charset="0"/>
                <a:cs typeface="Segoe UI" panose="020B0502040204020203" pitchFamily="34" charset="0"/>
                <a:hlinkClick r:id="rId3"/>
              </a:rPr>
              <a:t>Eliminate-Reduce-Raise-Create (ERRC) Grid by W. Chan Kim and Renée Mauborgne</a:t>
            </a:r>
            <a:endParaRPr lang="en-IN" sz="1050" dirty="0">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6C9A419-F0ED-4753-AF39-C61132325589}"/>
              </a:ext>
            </a:extLst>
          </p:cNvPr>
          <p:cNvSpPr txBox="1"/>
          <p:nvPr/>
        </p:nvSpPr>
        <p:spPr>
          <a:xfrm rot="19773441">
            <a:off x="1027323" y="1841008"/>
            <a:ext cx="1845668" cy="338554"/>
          </a:xfrm>
          <a:prstGeom prst="rect">
            <a:avLst/>
          </a:prstGeom>
          <a:noFill/>
        </p:spPr>
        <p:txBody>
          <a:bodyPr wrap="square" rtlCol="0">
            <a:spAutoFit/>
          </a:bodyPr>
          <a:lstStyle/>
          <a:p>
            <a:pPr algn="ctr"/>
            <a:r>
              <a:rPr lang="en-US" sz="1600" b="1" kern="1600" spc="200" dirty="0">
                <a:solidFill>
                  <a:srgbClr val="FF0000"/>
                </a:solidFill>
                <a:latin typeface="Segoe UI" panose="020B0502040204020203" pitchFamily="34" charset="0"/>
                <a:cs typeface="Segoe UI" panose="020B0502040204020203" pitchFamily="34" charset="0"/>
              </a:rPr>
              <a:t>ILLUSTRATIVE</a:t>
            </a:r>
          </a:p>
        </p:txBody>
      </p:sp>
    </p:spTree>
    <p:extLst>
      <p:ext uri="{BB962C8B-B14F-4D97-AF65-F5344CB8AC3E}">
        <p14:creationId xmlns:p14="http://schemas.microsoft.com/office/powerpoint/2010/main" val="39472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9620A1FB-C6C5-4832-8686-9DBDD5957866}"/>
              </a:ext>
            </a:extLst>
          </p:cNvPr>
          <p:cNvSpPr/>
          <p:nvPr/>
        </p:nvSpPr>
        <p:spPr>
          <a:xfrm>
            <a:off x="5916663" y="5058170"/>
            <a:ext cx="5894337" cy="1554411"/>
          </a:xfrm>
          <a:prstGeom prst="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0" name="Rectangle 219">
            <a:extLst>
              <a:ext uri="{FF2B5EF4-FFF2-40B4-BE49-F238E27FC236}">
                <a16:creationId xmlns:a16="http://schemas.microsoft.com/office/drawing/2014/main" id="{227126DE-EFFF-4EAA-B1B0-3C6B6505CDD9}"/>
              </a:ext>
            </a:extLst>
          </p:cNvPr>
          <p:cNvSpPr/>
          <p:nvPr/>
        </p:nvSpPr>
        <p:spPr>
          <a:xfrm>
            <a:off x="133350" y="641070"/>
            <a:ext cx="11677650" cy="2190610"/>
          </a:xfrm>
          <a:prstGeom prst="rect">
            <a:avLst/>
          </a:prstGeom>
          <a:solidFill>
            <a:srgbClr val="E7E6E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5" name="Rectangle 224">
            <a:extLst>
              <a:ext uri="{FF2B5EF4-FFF2-40B4-BE49-F238E27FC236}">
                <a16:creationId xmlns:a16="http://schemas.microsoft.com/office/drawing/2014/main" id="{B22CC727-D995-41C3-9137-D623AF99D1D5}"/>
              </a:ext>
            </a:extLst>
          </p:cNvPr>
          <p:cNvSpPr/>
          <p:nvPr/>
        </p:nvSpPr>
        <p:spPr>
          <a:xfrm>
            <a:off x="133350" y="2858448"/>
            <a:ext cx="11677650" cy="1046392"/>
          </a:xfrm>
          <a:prstGeom prst="rect">
            <a:avLst/>
          </a:prstGeom>
          <a:solidFill>
            <a:schemeClr val="accent5">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6" name="Rectangle 225">
            <a:extLst>
              <a:ext uri="{FF2B5EF4-FFF2-40B4-BE49-F238E27FC236}">
                <a16:creationId xmlns:a16="http://schemas.microsoft.com/office/drawing/2014/main" id="{011E27CC-4065-466F-B2B0-19256BCC13D7}"/>
              </a:ext>
            </a:extLst>
          </p:cNvPr>
          <p:cNvSpPr/>
          <p:nvPr/>
        </p:nvSpPr>
        <p:spPr>
          <a:xfrm>
            <a:off x="133350" y="3934772"/>
            <a:ext cx="11677650" cy="1123843"/>
          </a:xfrm>
          <a:prstGeom prst="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
            <a:extLst>
              <a:ext uri="{FF2B5EF4-FFF2-40B4-BE49-F238E27FC236}">
                <a16:creationId xmlns:a16="http://schemas.microsoft.com/office/drawing/2014/main" id="{633425A9-EC25-4350-BBC7-1CBA175AA95E}"/>
              </a:ext>
            </a:extLst>
          </p:cNvPr>
          <p:cNvSpPr>
            <a:spLocks noChangeArrowheads="1"/>
          </p:cNvSpPr>
          <p:nvPr/>
        </p:nvSpPr>
        <p:spPr bwMode="auto">
          <a:xfrm>
            <a:off x="5600700" y="61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grpSp>
        <p:nvGrpSpPr>
          <p:cNvPr id="213" name="Group 212">
            <a:extLst>
              <a:ext uri="{FF2B5EF4-FFF2-40B4-BE49-F238E27FC236}">
                <a16:creationId xmlns:a16="http://schemas.microsoft.com/office/drawing/2014/main" id="{C145E99B-81F9-4767-AA64-0C98A05092B4}"/>
              </a:ext>
            </a:extLst>
          </p:cNvPr>
          <p:cNvGrpSpPr/>
          <p:nvPr/>
        </p:nvGrpSpPr>
        <p:grpSpPr>
          <a:xfrm>
            <a:off x="6150823" y="4057650"/>
            <a:ext cx="758450" cy="878581"/>
            <a:chOff x="6150823" y="4048125"/>
            <a:chExt cx="758450" cy="878581"/>
          </a:xfrm>
        </p:grpSpPr>
        <p:sp>
          <p:nvSpPr>
            <p:cNvPr id="154" name="Rectangle 18">
              <a:extLst>
                <a:ext uri="{FF2B5EF4-FFF2-40B4-BE49-F238E27FC236}">
                  <a16:creationId xmlns:a16="http://schemas.microsoft.com/office/drawing/2014/main" id="{8E557998-5DF2-49A6-8EA3-AA45CBAA6770}"/>
                </a:ext>
              </a:extLst>
            </p:cNvPr>
            <p:cNvSpPr>
              <a:spLocks noChangeArrowheads="1"/>
            </p:cNvSpPr>
            <p:nvPr/>
          </p:nvSpPr>
          <p:spPr bwMode="auto">
            <a:xfrm>
              <a:off x="6150823" y="4618929"/>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BANKING SME</a:t>
              </a:r>
            </a:p>
          </p:txBody>
        </p:sp>
        <p:pic>
          <p:nvPicPr>
            <p:cNvPr id="155" name="Picture 154">
              <a:extLst>
                <a:ext uri="{FF2B5EF4-FFF2-40B4-BE49-F238E27FC236}">
                  <a16:creationId xmlns:a16="http://schemas.microsoft.com/office/drawing/2014/main" id="{F1BFE602-7B37-4240-BE0E-4640743A7BF9}"/>
                </a:ext>
              </a:extLst>
            </p:cNvPr>
            <p:cNvPicPr>
              <a:picLocks noChangeAspect="1"/>
            </p:cNvPicPr>
            <p:nvPr/>
          </p:nvPicPr>
          <p:blipFill>
            <a:blip r:embed="rId3">
              <a:duotone>
                <a:schemeClr val="accent4">
                  <a:shade val="45000"/>
                  <a:satMod val="135000"/>
                </a:schemeClr>
                <a:prstClr val="white"/>
              </a:duotone>
            </a:blip>
            <a:stretch>
              <a:fillRect/>
            </a:stretch>
          </p:blipFill>
          <p:spPr>
            <a:xfrm>
              <a:off x="6246571" y="4048125"/>
              <a:ext cx="566954" cy="561723"/>
            </a:xfrm>
            <a:prstGeom prst="rect">
              <a:avLst/>
            </a:prstGeom>
            <a:effectLst>
              <a:outerShdw blurRad="63500" sx="102000" sy="102000" algn="ctr" rotWithShape="0">
                <a:prstClr val="black">
                  <a:alpha val="40000"/>
                </a:prstClr>
              </a:outerShdw>
            </a:effectLst>
          </p:spPr>
        </p:pic>
      </p:grpSp>
      <p:pic>
        <p:nvPicPr>
          <p:cNvPr id="160" name="Picture 159">
            <a:extLst>
              <a:ext uri="{FF2B5EF4-FFF2-40B4-BE49-F238E27FC236}">
                <a16:creationId xmlns:a16="http://schemas.microsoft.com/office/drawing/2014/main" id="{C0BAA040-F7BC-4F36-8F5A-57E4C8F45ABF}"/>
              </a:ext>
            </a:extLst>
          </p:cNvPr>
          <p:cNvPicPr>
            <a:picLocks noChangeAspect="1"/>
          </p:cNvPicPr>
          <p:nvPr/>
        </p:nvPicPr>
        <p:blipFill>
          <a:blip r:embed="rId3">
            <a:duotone>
              <a:schemeClr val="accent4">
                <a:shade val="45000"/>
                <a:satMod val="135000"/>
              </a:schemeClr>
              <a:prstClr val="white"/>
            </a:duotone>
          </a:blip>
          <a:stretch>
            <a:fillRect/>
          </a:stretch>
        </p:blipFill>
        <p:spPr>
          <a:xfrm>
            <a:off x="7867672" y="2943699"/>
            <a:ext cx="566954" cy="561723"/>
          </a:xfrm>
          <a:prstGeom prst="rect">
            <a:avLst/>
          </a:prstGeom>
          <a:effectLst>
            <a:outerShdw blurRad="63500" sx="102000" sy="102000" algn="ctr" rotWithShape="0">
              <a:prstClr val="black">
                <a:alpha val="40000"/>
              </a:prstClr>
            </a:outerShdw>
          </a:effectLst>
        </p:spPr>
      </p:pic>
      <p:sp>
        <p:nvSpPr>
          <p:cNvPr id="161" name="Rectangle 18">
            <a:extLst>
              <a:ext uri="{FF2B5EF4-FFF2-40B4-BE49-F238E27FC236}">
                <a16:creationId xmlns:a16="http://schemas.microsoft.com/office/drawing/2014/main" id="{3A45D889-368D-48EB-88AC-6D862920B342}"/>
              </a:ext>
            </a:extLst>
          </p:cNvPr>
          <p:cNvSpPr>
            <a:spLocks noChangeArrowheads="1"/>
          </p:cNvSpPr>
          <p:nvPr/>
        </p:nvSpPr>
        <p:spPr bwMode="auto">
          <a:xfrm>
            <a:off x="7771924" y="3495453"/>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PROGRAM MANAGER</a:t>
            </a:r>
          </a:p>
        </p:txBody>
      </p:sp>
      <p:grpSp>
        <p:nvGrpSpPr>
          <p:cNvPr id="52" name="Group 51">
            <a:extLst>
              <a:ext uri="{FF2B5EF4-FFF2-40B4-BE49-F238E27FC236}">
                <a16:creationId xmlns:a16="http://schemas.microsoft.com/office/drawing/2014/main" id="{FE043253-E38B-4CB0-9547-2DB79C4FD008}"/>
              </a:ext>
            </a:extLst>
          </p:cNvPr>
          <p:cNvGrpSpPr/>
          <p:nvPr/>
        </p:nvGrpSpPr>
        <p:grpSpPr>
          <a:xfrm>
            <a:off x="6929610" y="4048125"/>
            <a:ext cx="836143" cy="878581"/>
            <a:chOff x="6383462" y="3705225"/>
            <a:chExt cx="836143" cy="878581"/>
          </a:xfrm>
        </p:grpSpPr>
        <p:sp>
          <p:nvSpPr>
            <p:cNvPr id="166" name="Rectangle 18">
              <a:extLst>
                <a:ext uri="{FF2B5EF4-FFF2-40B4-BE49-F238E27FC236}">
                  <a16:creationId xmlns:a16="http://schemas.microsoft.com/office/drawing/2014/main" id="{6EE38267-23C0-475E-B7C4-00A1954338A4}"/>
                </a:ext>
              </a:extLst>
            </p:cNvPr>
            <p:cNvSpPr>
              <a:spLocks noChangeArrowheads="1"/>
            </p:cNvSpPr>
            <p:nvPr/>
          </p:nvSpPr>
          <p:spPr bwMode="auto">
            <a:xfrm>
              <a:off x="6383462" y="4276029"/>
              <a:ext cx="836143"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DATA ARCHITECT</a:t>
              </a:r>
            </a:p>
          </p:txBody>
        </p:sp>
        <p:pic>
          <p:nvPicPr>
            <p:cNvPr id="167" name="Picture 166">
              <a:extLst>
                <a:ext uri="{FF2B5EF4-FFF2-40B4-BE49-F238E27FC236}">
                  <a16:creationId xmlns:a16="http://schemas.microsoft.com/office/drawing/2014/main" id="{6AB3B591-5F6B-466A-B1F2-C722D0E7DA86}"/>
                </a:ext>
              </a:extLst>
            </p:cNvPr>
            <p:cNvPicPr>
              <a:picLocks noChangeAspect="1"/>
            </p:cNvPicPr>
            <p:nvPr/>
          </p:nvPicPr>
          <p:blipFill>
            <a:blip r:embed="rId3">
              <a:duotone>
                <a:schemeClr val="accent4">
                  <a:shade val="45000"/>
                  <a:satMod val="135000"/>
                </a:schemeClr>
                <a:prstClr val="white"/>
              </a:duotone>
            </a:blip>
            <a:stretch>
              <a:fillRect/>
            </a:stretch>
          </p:blipFill>
          <p:spPr>
            <a:xfrm>
              <a:off x="6518056" y="3705225"/>
              <a:ext cx="566954" cy="561723"/>
            </a:xfrm>
            <a:prstGeom prst="rect">
              <a:avLst/>
            </a:prstGeom>
            <a:effectLst>
              <a:outerShdw blurRad="63500" sx="102000" sy="102000" algn="ctr" rotWithShape="0">
                <a:prstClr val="black">
                  <a:alpha val="40000"/>
                </a:prstClr>
              </a:outerShdw>
            </a:effectLst>
          </p:spPr>
        </p:pic>
      </p:grpSp>
      <p:grpSp>
        <p:nvGrpSpPr>
          <p:cNvPr id="53" name="Group 52">
            <a:extLst>
              <a:ext uri="{FF2B5EF4-FFF2-40B4-BE49-F238E27FC236}">
                <a16:creationId xmlns:a16="http://schemas.microsoft.com/office/drawing/2014/main" id="{BB61E570-3D36-4912-B063-A94ECE2D4864}"/>
              </a:ext>
            </a:extLst>
          </p:cNvPr>
          <p:cNvGrpSpPr/>
          <p:nvPr/>
        </p:nvGrpSpPr>
        <p:grpSpPr>
          <a:xfrm>
            <a:off x="7733078" y="4048125"/>
            <a:ext cx="836143" cy="878581"/>
            <a:chOff x="7253159" y="3705225"/>
            <a:chExt cx="836143" cy="878581"/>
          </a:xfrm>
        </p:grpSpPr>
        <p:sp>
          <p:nvSpPr>
            <p:cNvPr id="169" name="Rectangle 18">
              <a:extLst>
                <a:ext uri="{FF2B5EF4-FFF2-40B4-BE49-F238E27FC236}">
                  <a16:creationId xmlns:a16="http://schemas.microsoft.com/office/drawing/2014/main" id="{F7DABDAB-0299-4762-A988-6004C6AB1719}"/>
                </a:ext>
              </a:extLst>
            </p:cNvPr>
            <p:cNvSpPr>
              <a:spLocks noChangeArrowheads="1"/>
            </p:cNvSpPr>
            <p:nvPr/>
          </p:nvSpPr>
          <p:spPr bwMode="auto">
            <a:xfrm>
              <a:off x="7253159" y="4276029"/>
              <a:ext cx="836143"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BI/ REPORTING ARCHITECT</a:t>
              </a:r>
            </a:p>
          </p:txBody>
        </p:sp>
        <p:pic>
          <p:nvPicPr>
            <p:cNvPr id="170" name="Picture 169">
              <a:extLst>
                <a:ext uri="{FF2B5EF4-FFF2-40B4-BE49-F238E27FC236}">
                  <a16:creationId xmlns:a16="http://schemas.microsoft.com/office/drawing/2014/main" id="{3D0A5068-23E7-47C7-994E-50C06D54E32C}"/>
                </a:ext>
              </a:extLst>
            </p:cNvPr>
            <p:cNvPicPr>
              <a:picLocks noChangeAspect="1"/>
            </p:cNvPicPr>
            <p:nvPr/>
          </p:nvPicPr>
          <p:blipFill>
            <a:blip r:embed="rId3">
              <a:duotone>
                <a:schemeClr val="accent4">
                  <a:shade val="45000"/>
                  <a:satMod val="135000"/>
                </a:schemeClr>
                <a:prstClr val="white"/>
              </a:duotone>
            </a:blip>
            <a:stretch>
              <a:fillRect/>
            </a:stretch>
          </p:blipFill>
          <p:spPr>
            <a:xfrm>
              <a:off x="7387753" y="3705225"/>
              <a:ext cx="566954" cy="561723"/>
            </a:xfrm>
            <a:prstGeom prst="rect">
              <a:avLst/>
            </a:prstGeom>
            <a:effectLst>
              <a:outerShdw blurRad="63500" sx="102000" sy="102000" algn="ctr" rotWithShape="0">
                <a:prstClr val="black">
                  <a:alpha val="40000"/>
                </a:prstClr>
              </a:outerShdw>
            </a:effectLst>
          </p:spPr>
        </p:pic>
      </p:grpSp>
      <p:grpSp>
        <p:nvGrpSpPr>
          <p:cNvPr id="55" name="Group 54">
            <a:extLst>
              <a:ext uri="{FF2B5EF4-FFF2-40B4-BE49-F238E27FC236}">
                <a16:creationId xmlns:a16="http://schemas.microsoft.com/office/drawing/2014/main" id="{3D92C6E8-CF61-4080-B115-92B5B3039E4F}"/>
              </a:ext>
            </a:extLst>
          </p:cNvPr>
          <p:cNvGrpSpPr/>
          <p:nvPr/>
        </p:nvGrpSpPr>
        <p:grpSpPr>
          <a:xfrm>
            <a:off x="9681663" y="4048125"/>
            <a:ext cx="836143" cy="878581"/>
            <a:chOff x="9009134" y="3705225"/>
            <a:chExt cx="836143" cy="878581"/>
          </a:xfrm>
        </p:grpSpPr>
        <p:sp>
          <p:nvSpPr>
            <p:cNvPr id="172" name="Rectangle 18">
              <a:extLst>
                <a:ext uri="{FF2B5EF4-FFF2-40B4-BE49-F238E27FC236}">
                  <a16:creationId xmlns:a16="http://schemas.microsoft.com/office/drawing/2014/main" id="{47FED41E-23F4-41B8-84C5-A607BA918D33}"/>
                </a:ext>
              </a:extLst>
            </p:cNvPr>
            <p:cNvSpPr>
              <a:spLocks noChangeArrowheads="1"/>
            </p:cNvSpPr>
            <p:nvPr/>
          </p:nvSpPr>
          <p:spPr bwMode="auto">
            <a:xfrm>
              <a:off x="9009134" y="4276029"/>
              <a:ext cx="836143"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0000"/>
                  </a:solidFill>
                  <a:ea typeface="Times New Roman" pitchFamily="18" charset="0"/>
                  <a:cs typeface="Arial" panose="020B0604020202020204" pitchFamily="34" charset="0"/>
                </a:rPr>
                <a:t>TEST/CI-CD ARCHITECT</a:t>
              </a:r>
            </a:p>
          </p:txBody>
        </p:sp>
        <p:pic>
          <p:nvPicPr>
            <p:cNvPr id="173" name="Picture 172">
              <a:extLst>
                <a:ext uri="{FF2B5EF4-FFF2-40B4-BE49-F238E27FC236}">
                  <a16:creationId xmlns:a16="http://schemas.microsoft.com/office/drawing/2014/main" id="{D863077D-26CF-45AA-9472-BC82359389FC}"/>
                </a:ext>
              </a:extLst>
            </p:cNvPr>
            <p:cNvPicPr>
              <a:picLocks noChangeAspect="1"/>
            </p:cNvPicPr>
            <p:nvPr/>
          </p:nvPicPr>
          <p:blipFill>
            <a:blip r:embed="rId3">
              <a:duotone>
                <a:schemeClr val="accent4">
                  <a:shade val="45000"/>
                  <a:satMod val="135000"/>
                </a:schemeClr>
                <a:prstClr val="white"/>
              </a:duotone>
            </a:blip>
            <a:stretch>
              <a:fillRect/>
            </a:stretch>
          </p:blipFill>
          <p:spPr>
            <a:xfrm>
              <a:off x="9143728" y="3705225"/>
              <a:ext cx="566954" cy="561723"/>
            </a:xfrm>
            <a:prstGeom prst="rect">
              <a:avLst/>
            </a:prstGeom>
            <a:effectLst>
              <a:outerShdw blurRad="63500" sx="102000" sy="102000" algn="ctr" rotWithShape="0">
                <a:prstClr val="black">
                  <a:alpha val="40000"/>
                </a:prstClr>
              </a:outerShdw>
            </a:effectLst>
          </p:spPr>
        </p:pic>
      </p:grpSp>
      <p:grpSp>
        <p:nvGrpSpPr>
          <p:cNvPr id="54" name="Group 53">
            <a:extLst>
              <a:ext uri="{FF2B5EF4-FFF2-40B4-BE49-F238E27FC236}">
                <a16:creationId xmlns:a16="http://schemas.microsoft.com/office/drawing/2014/main" id="{A9BE053E-519E-4D4A-BED0-B8A3D12B9BEE}"/>
              </a:ext>
            </a:extLst>
          </p:cNvPr>
          <p:cNvGrpSpPr/>
          <p:nvPr/>
        </p:nvGrpSpPr>
        <p:grpSpPr>
          <a:xfrm>
            <a:off x="8713458" y="4048125"/>
            <a:ext cx="836143" cy="878581"/>
            <a:chOff x="8141408" y="3705225"/>
            <a:chExt cx="836143" cy="878581"/>
          </a:xfrm>
        </p:grpSpPr>
        <p:sp>
          <p:nvSpPr>
            <p:cNvPr id="175" name="Rectangle 18">
              <a:extLst>
                <a:ext uri="{FF2B5EF4-FFF2-40B4-BE49-F238E27FC236}">
                  <a16:creationId xmlns:a16="http://schemas.microsoft.com/office/drawing/2014/main" id="{DA9A905B-669E-47DB-8BAB-0B8A8B96B469}"/>
                </a:ext>
              </a:extLst>
            </p:cNvPr>
            <p:cNvSpPr>
              <a:spLocks noChangeArrowheads="1"/>
            </p:cNvSpPr>
            <p:nvPr/>
          </p:nvSpPr>
          <p:spPr bwMode="auto">
            <a:xfrm>
              <a:off x="8141408" y="4276029"/>
              <a:ext cx="836143"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LEAD DATA SCIENTIST</a:t>
              </a:r>
            </a:p>
          </p:txBody>
        </p:sp>
        <p:pic>
          <p:nvPicPr>
            <p:cNvPr id="176" name="Picture 175">
              <a:extLst>
                <a:ext uri="{FF2B5EF4-FFF2-40B4-BE49-F238E27FC236}">
                  <a16:creationId xmlns:a16="http://schemas.microsoft.com/office/drawing/2014/main" id="{99DC0305-DFD2-46B3-A44A-67930EDFEBAF}"/>
                </a:ext>
              </a:extLst>
            </p:cNvPr>
            <p:cNvPicPr>
              <a:picLocks noChangeAspect="1"/>
            </p:cNvPicPr>
            <p:nvPr/>
          </p:nvPicPr>
          <p:blipFill>
            <a:blip r:embed="rId3">
              <a:duotone>
                <a:schemeClr val="accent4">
                  <a:shade val="45000"/>
                  <a:satMod val="135000"/>
                </a:schemeClr>
                <a:prstClr val="white"/>
              </a:duotone>
            </a:blip>
            <a:stretch>
              <a:fillRect/>
            </a:stretch>
          </p:blipFill>
          <p:spPr>
            <a:xfrm>
              <a:off x="8276002" y="3705225"/>
              <a:ext cx="566954" cy="561723"/>
            </a:xfrm>
            <a:prstGeom prst="rect">
              <a:avLst/>
            </a:prstGeom>
            <a:effectLst>
              <a:outerShdw blurRad="63500" sx="102000" sy="102000" algn="ctr" rotWithShape="0">
                <a:prstClr val="black">
                  <a:alpha val="40000"/>
                </a:prstClr>
              </a:outerShdw>
            </a:effectLst>
          </p:spPr>
        </p:pic>
      </p:grpSp>
      <p:grpSp>
        <p:nvGrpSpPr>
          <p:cNvPr id="204" name="Group 203">
            <a:extLst>
              <a:ext uri="{FF2B5EF4-FFF2-40B4-BE49-F238E27FC236}">
                <a16:creationId xmlns:a16="http://schemas.microsoft.com/office/drawing/2014/main" id="{095F7B2B-1CBA-4230-912D-0E27EB2FB1A3}"/>
              </a:ext>
            </a:extLst>
          </p:cNvPr>
          <p:cNvGrpSpPr/>
          <p:nvPr/>
        </p:nvGrpSpPr>
        <p:grpSpPr>
          <a:xfrm>
            <a:off x="673100" y="972498"/>
            <a:ext cx="2465151" cy="3954208"/>
            <a:chOff x="635000" y="953448"/>
            <a:chExt cx="2465151" cy="3954208"/>
          </a:xfrm>
        </p:grpSpPr>
        <p:pic>
          <p:nvPicPr>
            <p:cNvPr id="113" name="Picture 112">
              <a:extLst>
                <a:ext uri="{FF2B5EF4-FFF2-40B4-BE49-F238E27FC236}">
                  <a16:creationId xmlns:a16="http://schemas.microsoft.com/office/drawing/2014/main" id="{57C5ED89-F1AE-42BA-AAEA-C8BED36AF4A9}"/>
                </a:ext>
              </a:extLst>
            </p:cNvPr>
            <p:cNvPicPr>
              <a:picLocks noChangeAspect="1"/>
            </p:cNvPicPr>
            <p:nvPr/>
          </p:nvPicPr>
          <p:blipFill>
            <a:blip r:embed="rId3">
              <a:duotone>
                <a:schemeClr val="accent5">
                  <a:shade val="45000"/>
                  <a:satMod val="135000"/>
                </a:schemeClr>
                <a:prstClr val="white"/>
              </a:duotone>
            </a:blip>
            <a:stretch>
              <a:fillRect/>
            </a:stretch>
          </p:blipFill>
          <p:spPr>
            <a:xfrm>
              <a:off x="2455189" y="4029075"/>
              <a:ext cx="566954" cy="561723"/>
            </a:xfrm>
            <a:prstGeom prst="rect">
              <a:avLst/>
            </a:prstGeom>
            <a:effectLst>
              <a:outerShdw blurRad="63500" sx="102000" sy="102000" algn="ctr" rotWithShape="0">
                <a:prstClr val="black">
                  <a:alpha val="40000"/>
                </a:prstClr>
              </a:outerShdw>
            </a:effectLst>
          </p:spPr>
        </p:pic>
        <p:sp>
          <p:nvSpPr>
            <p:cNvPr id="114" name="Rectangle 18">
              <a:extLst>
                <a:ext uri="{FF2B5EF4-FFF2-40B4-BE49-F238E27FC236}">
                  <a16:creationId xmlns:a16="http://schemas.microsoft.com/office/drawing/2014/main" id="{24ACD3FB-28B7-44D3-BC36-25E56FF6935E}"/>
                </a:ext>
              </a:extLst>
            </p:cNvPr>
            <p:cNvSpPr>
              <a:spLocks noChangeArrowheads="1"/>
            </p:cNvSpPr>
            <p:nvPr/>
          </p:nvSpPr>
          <p:spPr bwMode="auto">
            <a:xfrm>
              <a:off x="2377181" y="4599879"/>
              <a:ext cx="72297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0000"/>
                  </a:solidFill>
                  <a:ea typeface="Times New Roman" pitchFamily="18" charset="0"/>
                  <a:cs typeface="Arial" panose="020B0604020202020204" pitchFamily="34" charset="0"/>
                </a:rPr>
                <a:t>PM BANK SME</a:t>
              </a:r>
              <a:endPar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endParaRPr>
            </a:p>
          </p:txBody>
        </p:sp>
        <p:sp>
          <p:nvSpPr>
            <p:cNvPr id="121" name="Rectangle 18">
              <a:extLst>
                <a:ext uri="{FF2B5EF4-FFF2-40B4-BE49-F238E27FC236}">
                  <a16:creationId xmlns:a16="http://schemas.microsoft.com/office/drawing/2014/main" id="{DD3D4917-4DA2-4243-B4EE-C00802398E16}"/>
                </a:ext>
              </a:extLst>
            </p:cNvPr>
            <p:cNvSpPr>
              <a:spLocks noChangeArrowheads="1"/>
            </p:cNvSpPr>
            <p:nvPr/>
          </p:nvSpPr>
          <p:spPr bwMode="auto">
            <a:xfrm>
              <a:off x="635000" y="4599879"/>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0000"/>
                  </a:solidFill>
                  <a:ea typeface="Times New Roman" pitchFamily="18" charset="0"/>
                  <a:cs typeface="Arial" panose="020B0604020202020204" pitchFamily="34" charset="0"/>
                </a:rPr>
                <a:t>PM BANK </a:t>
              </a: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IT/OPS</a:t>
              </a:r>
            </a:p>
          </p:txBody>
        </p:sp>
        <p:pic>
          <p:nvPicPr>
            <p:cNvPr id="122" name="Picture 121">
              <a:extLst>
                <a:ext uri="{FF2B5EF4-FFF2-40B4-BE49-F238E27FC236}">
                  <a16:creationId xmlns:a16="http://schemas.microsoft.com/office/drawing/2014/main" id="{E102BD19-01A3-4B7E-A740-E003CE998EFC}"/>
                </a:ext>
              </a:extLst>
            </p:cNvPr>
            <p:cNvPicPr>
              <a:picLocks noChangeAspect="1"/>
            </p:cNvPicPr>
            <p:nvPr/>
          </p:nvPicPr>
          <p:blipFill>
            <a:blip r:embed="rId3">
              <a:duotone>
                <a:schemeClr val="accent5">
                  <a:shade val="45000"/>
                  <a:satMod val="135000"/>
                </a:schemeClr>
                <a:prstClr val="white"/>
              </a:duotone>
            </a:blip>
            <a:stretch>
              <a:fillRect/>
            </a:stretch>
          </p:blipFill>
          <p:spPr>
            <a:xfrm>
              <a:off x="730748" y="4029075"/>
              <a:ext cx="566954" cy="561723"/>
            </a:xfrm>
            <a:prstGeom prst="rect">
              <a:avLst/>
            </a:prstGeom>
            <a:effectLst>
              <a:outerShdw blurRad="63500" sx="102000" sy="102000" algn="ctr" rotWithShape="0">
                <a:prstClr val="black">
                  <a:alpha val="40000"/>
                </a:prstClr>
              </a:outerShdw>
            </a:effectLst>
          </p:spPr>
        </p:pic>
        <p:sp>
          <p:nvSpPr>
            <p:cNvPr id="124" name="Rectangle 18">
              <a:extLst>
                <a:ext uri="{FF2B5EF4-FFF2-40B4-BE49-F238E27FC236}">
                  <a16:creationId xmlns:a16="http://schemas.microsoft.com/office/drawing/2014/main" id="{46C30045-A25B-429C-A522-C4A168371413}"/>
                </a:ext>
              </a:extLst>
            </p:cNvPr>
            <p:cNvSpPr>
              <a:spLocks noChangeArrowheads="1"/>
            </p:cNvSpPr>
            <p:nvPr/>
          </p:nvSpPr>
          <p:spPr bwMode="auto">
            <a:xfrm>
              <a:off x="1467244" y="4599879"/>
              <a:ext cx="836143"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PM TECHNOLOGY</a:t>
              </a:r>
            </a:p>
          </p:txBody>
        </p:sp>
        <p:pic>
          <p:nvPicPr>
            <p:cNvPr id="125" name="Picture 124">
              <a:extLst>
                <a:ext uri="{FF2B5EF4-FFF2-40B4-BE49-F238E27FC236}">
                  <a16:creationId xmlns:a16="http://schemas.microsoft.com/office/drawing/2014/main" id="{DC12493A-4A4B-48E7-8CB1-D46A5592307F}"/>
                </a:ext>
              </a:extLst>
            </p:cNvPr>
            <p:cNvPicPr>
              <a:picLocks noChangeAspect="1"/>
            </p:cNvPicPr>
            <p:nvPr/>
          </p:nvPicPr>
          <p:blipFill>
            <a:blip r:embed="rId3">
              <a:duotone>
                <a:schemeClr val="accent5">
                  <a:shade val="45000"/>
                  <a:satMod val="135000"/>
                </a:schemeClr>
                <a:prstClr val="white"/>
              </a:duotone>
            </a:blip>
            <a:stretch>
              <a:fillRect/>
            </a:stretch>
          </p:blipFill>
          <p:spPr>
            <a:xfrm>
              <a:off x="1601838" y="4029075"/>
              <a:ext cx="566954" cy="561723"/>
            </a:xfrm>
            <a:prstGeom prst="rect">
              <a:avLst/>
            </a:prstGeom>
            <a:effectLst>
              <a:outerShdw blurRad="63500" sx="102000" sy="102000" algn="ctr" rotWithShape="0">
                <a:prstClr val="black">
                  <a:alpha val="40000"/>
                </a:prstClr>
              </a:outerShdw>
            </a:effectLst>
          </p:spPr>
        </p:pic>
        <p:grpSp>
          <p:nvGrpSpPr>
            <p:cNvPr id="63" name="Group 62">
              <a:extLst>
                <a:ext uri="{FF2B5EF4-FFF2-40B4-BE49-F238E27FC236}">
                  <a16:creationId xmlns:a16="http://schemas.microsoft.com/office/drawing/2014/main" id="{73E6E16A-3AD0-4EA6-86A3-B20F16A4A7AE}"/>
                </a:ext>
              </a:extLst>
            </p:cNvPr>
            <p:cNvGrpSpPr/>
            <p:nvPr/>
          </p:nvGrpSpPr>
          <p:grpSpPr>
            <a:xfrm>
              <a:off x="1544937" y="1934523"/>
              <a:ext cx="758450" cy="859531"/>
              <a:chOff x="1659237" y="1658298"/>
              <a:chExt cx="758450" cy="859531"/>
            </a:xfrm>
          </p:grpSpPr>
          <p:pic>
            <p:nvPicPr>
              <p:cNvPr id="126" name="Picture 125">
                <a:extLst>
                  <a:ext uri="{FF2B5EF4-FFF2-40B4-BE49-F238E27FC236}">
                    <a16:creationId xmlns:a16="http://schemas.microsoft.com/office/drawing/2014/main" id="{0ADF1F0A-51C3-488B-9443-0992BA79427A}"/>
                  </a:ext>
                </a:extLst>
              </p:cNvPr>
              <p:cNvPicPr>
                <a:picLocks noChangeAspect="1"/>
              </p:cNvPicPr>
              <p:nvPr/>
            </p:nvPicPr>
            <p:blipFill>
              <a:blip r:embed="rId3">
                <a:duotone>
                  <a:schemeClr val="accent5">
                    <a:shade val="45000"/>
                    <a:satMod val="135000"/>
                  </a:schemeClr>
                  <a:prstClr val="white"/>
                </a:duotone>
              </a:blip>
              <a:stretch>
                <a:fillRect/>
              </a:stretch>
            </p:blipFill>
            <p:spPr>
              <a:xfrm>
                <a:off x="1754985" y="1658298"/>
                <a:ext cx="566954" cy="561723"/>
              </a:xfrm>
              <a:prstGeom prst="rect">
                <a:avLst/>
              </a:prstGeom>
              <a:effectLst>
                <a:outerShdw blurRad="63500" sx="102000" sy="102000" algn="ctr" rotWithShape="0">
                  <a:prstClr val="black">
                    <a:alpha val="40000"/>
                  </a:prstClr>
                </a:outerShdw>
              </a:effectLst>
            </p:spPr>
          </p:pic>
          <p:sp>
            <p:nvSpPr>
              <p:cNvPr id="127" name="Rectangle 18">
                <a:extLst>
                  <a:ext uri="{FF2B5EF4-FFF2-40B4-BE49-F238E27FC236}">
                    <a16:creationId xmlns:a16="http://schemas.microsoft.com/office/drawing/2014/main" id="{D0BDE5E5-4008-4603-B2D7-1E9072BB0345}"/>
                  </a:ext>
                </a:extLst>
              </p:cNvPr>
              <p:cNvSpPr>
                <a:spLocks noChangeArrowheads="1"/>
              </p:cNvSpPr>
              <p:nvPr/>
            </p:nvSpPr>
            <p:spPr bwMode="auto">
              <a:xfrm>
                <a:off x="1659237" y="2210052"/>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PROGRAM SPONSOR</a:t>
                </a:r>
              </a:p>
            </p:txBody>
          </p:sp>
        </p:grpSp>
        <p:pic>
          <p:nvPicPr>
            <p:cNvPr id="134" name="Picture 133">
              <a:extLst>
                <a:ext uri="{FF2B5EF4-FFF2-40B4-BE49-F238E27FC236}">
                  <a16:creationId xmlns:a16="http://schemas.microsoft.com/office/drawing/2014/main" id="{6CF04C28-A269-4E81-AEED-15D8E38E3641}"/>
                </a:ext>
              </a:extLst>
            </p:cNvPr>
            <p:cNvPicPr>
              <a:picLocks noChangeAspect="1"/>
            </p:cNvPicPr>
            <p:nvPr/>
          </p:nvPicPr>
          <p:blipFill>
            <a:blip r:embed="rId3">
              <a:duotone>
                <a:schemeClr val="accent5">
                  <a:shade val="45000"/>
                  <a:satMod val="135000"/>
                </a:schemeClr>
                <a:prstClr val="white"/>
              </a:duotone>
            </a:blip>
            <a:stretch>
              <a:fillRect/>
            </a:stretch>
          </p:blipFill>
          <p:spPr>
            <a:xfrm>
              <a:off x="1640685" y="2972274"/>
              <a:ext cx="566954" cy="561723"/>
            </a:xfrm>
            <a:prstGeom prst="rect">
              <a:avLst/>
            </a:prstGeom>
            <a:effectLst>
              <a:outerShdw blurRad="63500" sx="102000" sy="102000" algn="ctr" rotWithShape="0">
                <a:prstClr val="black">
                  <a:alpha val="40000"/>
                </a:prstClr>
              </a:outerShdw>
            </a:effectLst>
          </p:spPr>
        </p:pic>
        <p:sp>
          <p:nvSpPr>
            <p:cNvPr id="135" name="Rectangle 18">
              <a:extLst>
                <a:ext uri="{FF2B5EF4-FFF2-40B4-BE49-F238E27FC236}">
                  <a16:creationId xmlns:a16="http://schemas.microsoft.com/office/drawing/2014/main" id="{A475CC1F-BCA2-4DB4-BF31-A02C24722262}"/>
                </a:ext>
              </a:extLst>
            </p:cNvPr>
            <p:cNvSpPr>
              <a:spLocks noChangeArrowheads="1"/>
            </p:cNvSpPr>
            <p:nvPr/>
          </p:nvSpPr>
          <p:spPr bwMode="auto">
            <a:xfrm>
              <a:off x="1544937" y="3524028"/>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PROGRAM MANAGER</a:t>
              </a:r>
            </a:p>
          </p:txBody>
        </p:sp>
        <p:grpSp>
          <p:nvGrpSpPr>
            <p:cNvPr id="177" name="Group 176">
              <a:extLst>
                <a:ext uri="{FF2B5EF4-FFF2-40B4-BE49-F238E27FC236}">
                  <a16:creationId xmlns:a16="http://schemas.microsoft.com/office/drawing/2014/main" id="{F19B887B-8C0A-4D53-BE52-EE421C10F851}"/>
                </a:ext>
              </a:extLst>
            </p:cNvPr>
            <p:cNvGrpSpPr/>
            <p:nvPr/>
          </p:nvGrpSpPr>
          <p:grpSpPr>
            <a:xfrm>
              <a:off x="1516362" y="953448"/>
              <a:ext cx="832244" cy="859531"/>
              <a:chOff x="1630662" y="1658298"/>
              <a:chExt cx="832244" cy="859531"/>
            </a:xfrm>
          </p:grpSpPr>
          <p:pic>
            <p:nvPicPr>
              <p:cNvPr id="178" name="Picture 177">
                <a:extLst>
                  <a:ext uri="{FF2B5EF4-FFF2-40B4-BE49-F238E27FC236}">
                    <a16:creationId xmlns:a16="http://schemas.microsoft.com/office/drawing/2014/main" id="{19EBC0BA-91D2-4A71-9466-8B2242936924}"/>
                  </a:ext>
                </a:extLst>
              </p:cNvPr>
              <p:cNvPicPr>
                <a:picLocks noChangeAspect="1"/>
              </p:cNvPicPr>
              <p:nvPr/>
            </p:nvPicPr>
            <p:blipFill>
              <a:blip r:embed="rId3">
                <a:duotone>
                  <a:schemeClr val="accent5">
                    <a:shade val="45000"/>
                    <a:satMod val="135000"/>
                  </a:schemeClr>
                  <a:prstClr val="white"/>
                </a:duotone>
              </a:blip>
              <a:stretch>
                <a:fillRect/>
              </a:stretch>
            </p:blipFill>
            <p:spPr>
              <a:xfrm>
                <a:off x="1754985" y="1658298"/>
                <a:ext cx="566954" cy="561723"/>
              </a:xfrm>
              <a:prstGeom prst="rect">
                <a:avLst/>
              </a:prstGeom>
              <a:effectLst>
                <a:outerShdw blurRad="63500" sx="102000" sy="102000" algn="ctr" rotWithShape="0">
                  <a:prstClr val="black">
                    <a:alpha val="40000"/>
                  </a:prstClr>
                </a:outerShdw>
              </a:effectLst>
            </p:spPr>
          </p:pic>
          <p:sp>
            <p:nvSpPr>
              <p:cNvPr id="179" name="Rectangle 18">
                <a:extLst>
                  <a:ext uri="{FF2B5EF4-FFF2-40B4-BE49-F238E27FC236}">
                    <a16:creationId xmlns:a16="http://schemas.microsoft.com/office/drawing/2014/main" id="{C4F806D4-BCAF-4ECF-8305-B3DC2BB73309}"/>
                  </a:ext>
                </a:extLst>
              </p:cNvPr>
              <p:cNvSpPr>
                <a:spLocks noChangeArrowheads="1"/>
              </p:cNvSpPr>
              <p:nvPr/>
            </p:nvSpPr>
            <p:spPr bwMode="auto">
              <a:xfrm>
                <a:off x="1630662" y="2210052"/>
                <a:ext cx="832244"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EXECUTIVE MANAGEMENT</a:t>
                </a:r>
              </a:p>
            </p:txBody>
          </p:sp>
        </p:grpSp>
      </p:grpSp>
      <p:grpSp>
        <p:nvGrpSpPr>
          <p:cNvPr id="208" name="Group 207">
            <a:extLst>
              <a:ext uri="{FF2B5EF4-FFF2-40B4-BE49-F238E27FC236}">
                <a16:creationId xmlns:a16="http://schemas.microsoft.com/office/drawing/2014/main" id="{F26EA8D5-AC5B-4F2D-BDAF-C7E7032E91CC}"/>
              </a:ext>
            </a:extLst>
          </p:cNvPr>
          <p:cNvGrpSpPr/>
          <p:nvPr/>
        </p:nvGrpSpPr>
        <p:grpSpPr>
          <a:xfrm>
            <a:off x="4044950" y="4048125"/>
            <a:ext cx="758450" cy="878581"/>
            <a:chOff x="4044950" y="4048125"/>
            <a:chExt cx="758450" cy="878581"/>
          </a:xfrm>
        </p:grpSpPr>
        <p:sp>
          <p:nvSpPr>
            <p:cNvPr id="149" name="Rectangle 18">
              <a:extLst>
                <a:ext uri="{FF2B5EF4-FFF2-40B4-BE49-F238E27FC236}">
                  <a16:creationId xmlns:a16="http://schemas.microsoft.com/office/drawing/2014/main" id="{C525BAFA-3049-48A2-8169-75E4040CB606}"/>
                </a:ext>
              </a:extLst>
            </p:cNvPr>
            <p:cNvSpPr>
              <a:spLocks noChangeArrowheads="1"/>
            </p:cNvSpPr>
            <p:nvPr/>
          </p:nvSpPr>
          <p:spPr bwMode="auto">
            <a:xfrm>
              <a:off x="4044950" y="4618929"/>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BANKING SME</a:t>
              </a:r>
            </a:p>
          </p:txBody>
        </p:sp>
        <p:pic>
          <p:nvPicPr>
            <p:cNvPr id="150" name="Picture 149">
              <a:extLst>
                <a:ext uri="{FF2B5EF4-FFF2-40B4-BE49-F238E27FC236}">
                  <a16:creationId xmlns:a16="http://schemas.microsoft.com/office/drawing/2014/main" id="{11DA0298-B250-4706-8265-D19B944B9277}"/>
                </a:ext>
              </a:extLst>
            </p:cNvPr>
            <p:cNvPicPr>
              <a:picLocks noChangeAspect="1"/>
            </p:cNvPicPr>
            <p:nvPr/>
          </p:nvPicPr>
          <p:blipFill>
            <a:blip r:embed="rId3"/>
            <a:stretch>
              <a:fillRect/>
            </a:stretch>
          </p:blipFill>
          <p:spPr>
            <a:xfrm>
              <a:off x="4140698" y="4048125"/>
              <a:ext cx="566954" cy="561723"/>
            </a:xfrm>
            <a:prstGeom prst="rect">
              <a:avLst/>
            </a:prstGeom>
            <a:effectLst>
              <a:outerShdw blurRad="63500" sx="102000" sy="102000" algn="ctr" rotWithShape="0">
                <a:prstClr val="black">
                  <a:alpha val="40000"/>
                </a:prstClr>
              </a:outerShdw>
            </a:effectLst>
          </p:spPr>
        </p:pic>
      </p:grpSp>
      <p:grpSp>
        <p:nvGrpSpPr>
          <p:cNvPr id="207" name="Group 206">
            <a:extLst>
              <a:ext uri="{FF2B5EF4-FFF2-40B4-BE49-F238E27FC236}">
                <a16:creationId xmlns:a16="http://schemas.microsoft.com/office/drawing/2014/main" id="{839EB384-8A07-49DB-9421-69736F6CAC9C}"/>
              </a:ext>
            </a:extLst>
          </p:cNvPr>
          <p:cNvGrpSpPr/>
          <p:nvPr/>
        </p:nvGrpSpPr>
        <p:grpSpPr>
          <a:xfrm>
            <a:off x="4924819" y="4048125"/>
            <a:ext cx="836143" cy="878581"/>
            <a:chOff x="4877194" y="4048125"/>
            <a:chExt cx="836143" cy="878581"/>
          </a:xfrm>
        </p:grpSpPr>
        <p:sp>
          <p:nvSpPr>
            <p:cNvPr id="147" name="Rectangle 18">
              <a:extLst>
                <a:ext uri="{FF2B5EF4-FFF2-40B4-BE49-F238E27FC236}">
                  <a16:creationId xmlns:a16="http://schemas.microsoft.com/office/drawing/2014/main" id="{185D2073-4C72-49B7-BC31-7E6346693781}"/>
                </a:ext>
              </a:extLst>
            </p:cNvPr>
            <p:cNvSpPr>
              <a:spLocks noChangeArrowheads="1"/>
            </p:cNvSpPr>
            <p:nvPr/>
          </p:nvSpPr>
          <p:spPr bwMode="auto">
            <a:xfrm>
              <a:off x="4877194" y="4618929"/>
              <a:ext cx="836143"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PLATFORM ARCHITECT</a:t>
              </a:r>
            </a:p>
          </p:txBody>
        </p:sp>
        <p:pic>
          <p:nvPicPr>
            <p:cNvPr id="148" name="Picture 147">
              <a:extLst>
                <a:ext uri="{FF2B5EF4-FFF2-40B4-BE49-F238E27FC236}">
                  <a16:creationId xmlns:a16="http://schemas.microsoft.com/office/drawing/2014/main" id="{F71E5BE0-8E1E-444D-A5E2-58FED5E3E46D}"/>
                </a:ext>
              </a:extLst>
            </p:cNvPr>
            <p:cNvPicPr>
              <a:picLocks noChangeAspect="1"/>
            </p:cNvPicPr>
            <p:nvPr/>
          </p:nvPicPr>
          <p:blipFill>
            <a:blip r:embed="rId3"/>
            <a:stretch>
              <a:fillRect/>
            </a:stretch>
          </p:blipFill>
          <p:spPr>
            <a:xfrm>
              <a:off x="5011788" y="4048125"/>
              <a:ext cx="566954" cy="561723"/>
            </a:xfrm>
            <a:prstGeom prst="rect">
              <a:avLst/>
            </a:prstGeom>
            <a:effectLst>
              <a:outerShdw blurRad="63500" sx="102000" sy="102000" algn="ctr" rotWithShape="0">
                <a:prstClr val="black">
                  <a:alpha val="40000"/>
                </a:prstClr>
              </a:outerShdw>
            </a:effectLst>
          </p:spPr>
        </p:pic>
      </p:grpSp>
      <p:pic>
        <p:nvPicPr>
          <p:cNvPr id="142" name="Picture 141">
            <a:extLst>
              <a:ext uri="{FF2B5EF4-FFF2-40B4-BE49-F238E27FC236}">
                <a16:creationId xmlns:a16="http://schemas.microsoft.com/office/drawing/2014/main" id="{8E7D6BBA-DF45-402D-8955-F54A5A9F72EC}"/>
              </a:ext>
            </a:extLst>
          </p:cNvPr>
          <p:cNvPicPr>
            <a:picLocks noChangeAspect="1"/>
          </p:cNvPicPr>
          <p:nvPr/>
        </p:nvPicPr>
        <p:blipFill>
          <a:blip r:embed="rId3">
            <a:duotone>
              <a:schemeClr val="accent4">
                <a:shade val="45000"/>
                <a:satMod val="135000"/>
              </a:schemeClr>
              <a:prstClr val="white"/>
            </a:duotone>
          </a:blip>
          <a:stretch>
            <a:fillRect/>
          </a:stretch>
        </p:blipFill>
        <p:spPr>
          <a:xfrm>
            <a:off x="4592232" y="1953573"/>
            <a:ext cx="566954" cy="561723"/>
          </a:xfrm>
          <a:prstGeom prst="rect">
            <a:avLst/>
          </a:prstGeom>
          <a:effectLst>
            <a:outerShdw blurRad="63500" sx="102000" sy="102000" algn="ctr" rotWithShape="0">
              <a:prstClr val="black">
                <a:alpha val="40000"/>
              </a:prstClr>
            </a:outerShdw>
          </a:effectLst>
        </p:spPr>
      </p:pic>
      <p:sp>
        <p:nvSpPr>
          <p:cNvPr id="143" name="Rectangle 18">
            <a:extLst>
              <a:ext uri="{FF2B5EF4-FFF2-40B4-BE49-F238E27FC236}">
                <a16:creationId xmlns:a16="http://schemas.microsoft.com/office/drawing/2014/main" id="{3906C04A-CC22-46AB-8FB7-B43092EF6603}"/>
              </a:ext>
            </a:extLst>
          </p:cNvPr>
          <p:cNvSpPr>
            <a:spLocks noChangeArrowheads="1"/>
          </p:cNvSpPr>
          <p:nvPr/>
        </p:nvSpPr>
        <p:spPr bwMode="auto">
          <a:xfrm>
            <a:off x="4496484" y="2505327"/>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CLIENT PARTNER</a:t>
            </a:r>
          </a:p>
        </p:txBody>
      </p:sp>
      <p:grpSp>
        <p:nvGrpSpPr>
          <p:cNvPr id="209" name="Group 208">
            <a:extLst>
              <a:ext uri="{FF2B5EF4-FFF2-40B4-BE49-F238E27FC236}">
                <a16:creationId xmlns:a16="http://schemas.microsoft.com/office/drawing/2014/main" id="{EB16F77D-6E70-4A2D-994C-76958350B346}"/>
              </a:ext>
            </a:extLst>
          </p:cNvPr>
          <p:cNvGrpSpPr/>
          <p:nvPr/>
        </p:nvGrpSpPr>
        <p:grpSpPr>
          <a:xfrm>
            <a:off x="4459587" y="2943699"/>
            <a:ext cx="832244" cy="859531"/>
            <a:chOff x="4459587" y="2943699"/>
            <a:chExt cx="832244" cy="859531"/>
          </a:xfrm>
        </p:grpSpPr>
        <p:pic>
          <p:nvPicPr>
            <p:cNvPr id="140" name="Picture 139">
              <a:extLst>
                <a:ext uri="{FF2B5EF4-FFF2-40B4-BE49-F238E27FC236}">
                  <a16:creationId xmlns:a16="http://schemas.microsoft.com/office/drawing/2014/main" id="{E581EB62-A8BB-4D14-A438-2887EA595333}"/>
                </a:ext>
              </a:extLst>
            </p:cNvPr>
            <p:cNvPicPr>
              <a:picLocks noChangeAspect="1"/>
            </p:cNvPicPr>
            <p:nvPr/>
          </p:nvPicPr>
          <p:blipFill>
            <a:blip r:embed="rId3"/>
            <a:stretch>
              <a:fillRect/>
            </a:stretch>
          </p:blipFill>
          <p:spPr>
            <a:xfrm>
              <a:off x="4574385" y="2943699"/>
              <a:ext cx="566954" cy="561723"/>
            </a:xfrm>
            <a:prstGeom prst="rect">
              <a:avLst/>
            </a:prstGeom>
            <a:effectLst>
              <a:outerShdw blurRad="63500" sx="102000" sy="102000" algn="ctr" rotWithShape="0">
                <a:prstClr val="black">
                  <a:alpha val="40000"/>
                </a:prstClr>
              </a:outerShdw>
            </a:effectLst>
          </p:spPr>
        </p:pic>
        <p:sp>
          <p:nvSpPr>
            <p:cNvPr id="141" name="Rectangle 18">
              <a:extLst>
                <a:ext uri="{FF2B5EF4-FFF2-40B4-BE49-F238E27FC236}">
                  <a16:creationId xmlns:a16="http://schemas.microsoft.com/office/drawing/2014/main" id="{B3EB4215-AB18-4B0C-A447-EF1AAA32D9A9}"/>
                </a:ext>
              </a:extLst>
            </p:cNvPr>
            <p:cNvSpPr>
              <a:spLocks noChangeArrowheads="1"/>
            </p:cNvSpPr>
            <p:nvPr/>
          </p:nvSpPr>
          <p:spPr bwMode="auto">
            <a:xfrm>
              <a:off x="4459587" y="3495453"/>
              <a:ext cx="832244"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ENGAGEMENT MANAGER</a:t>
              </a:r>
            </a:p>
          </p:txBody>
        </p:sp>
      </p:grpSp>
      <p:pic>
        <p:nvPicPr>
          <p:cNvPr id="180" name="Picture 179">
            <a:extLst>
              <a:ext uri="{FF2B5EF4-FFF2-40B4-BE49-F238E27FC236}">
                <a16:creationId xmlns:a16="http://schemas.microsoft.com/office/drawing/2014/main" id="{ED5508D7-19A5-497F-90D6-493B7089F336}"/>
              </a:ext>
            </a:extLst>
          </p:cNvPr>
          <p:cNvPicPr>
            <a:picLocks noChangeAspect="1"/>
          </p:cNvPicPr>
          <p:nvPr/>
        </p:nvPicPr>
        <p:blipFill>
          <a:blip r:embed="rId3">
            <a:duotone>
              <a:schemeClr val="accent4">
                <a:shade val="45000"/>
                <a:satMod val="135000"/>
              </a:schemeClr>
              <a:prstClr val="white"/>
            </a:duotone>
          </a:blip>
          <a:stretch>
            <a:fillRect/>
          </a:stretch>
        </p:blipFill>
        <p:spPr>
          <a:xfrm>
            <a:off x="4592232" y="972498"/>
            <a:ext cx="566954" cy="561723"/>
          </a:xfrm>
          <a:prstGeom prst="rect">
            <a:avLst/>
          </a:prstGeom>
          <a:effectLst>
            <a:outerShdw blurRad="63500" sx="102000" sy="102000" algn="ctr" rotWithShape="0">
              <a:prstClr val="black">
                <a:alpha val="40000"/>
              </a:prstClr>
            </a:outerShdw>
          </a:effectLst>
        </p:spPr>
      </p:pic>
      <p:sp>
        <p:nvSpPr>
          <p:cNvPr id="181" name="Rectangle 18">
            <a:extLst>
              <a:ext uri="{FF2B5EF4-FFF2-40B4-BE49-F238E27FC236}">
                <a16:creationId xmlns:a16="http://schemas.microsoft.com/office/drawing/2014/main" id="{59DB746E-6F48-4FD0-AF54-0579194AEEC9}"/>
              </a:ext>
            </a:extLst>
          </p:cNvPr>
          <p:cNvSpPr>
            <a:spLocks noChangeArrowheads="1"/>
          </p:cNvSpPr>
          <p:nvPr/>
        </p:nvSpPr>
        <p:spPr bwMode="auto">
          <a:xfrm>
            <a:off x="4496484" y="1524252"/>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CHIEF CLIENT OFFICER</a:t>
            </a:r>
          </a:p>
        </p:txBody>
      </p:sp>
      <p:pic>
        <p:nvPicPr>
          <p:cNvPr id="185" name="Picture 184">
            <a:extLst>
              <a:ext uri="{FF2B5EF4-FFF2-40B4-BE49-F238E27FC236}">
                <a16:creationId xmlns:a16="http://schemas.microsoft.com/office/drawing/2014/main" id="{5FCEE4A1-0E28-48CF-B7C0-93D3DC7B857A}"/>
              </a:ext>
            </a:extLst>
          </p:cNvPr>
          <p:cNvPicPr>
            <a:picLocks noChangeAspect="1"/>
          </p:cNvPicPr>
          <p:nvPr/>
        </p:nvPicPr>
        <p:blipFill>
          <a:blip r:embed="rId3">
            <a:duotone>
              <a:schemeClr val="accent4">
                <a:shade val="45000"/>
                <a:satMod val="135000"/>
              </a:schemeClr>
              <a:prstClr val="white"/>
            </a:duotone>
          </a:blip>
          <a:stretch>
            <a:fillRect/>
          </a:stretch>
        </p:blipFill>
        <p:spPr>
          <a:xfrm>
            <a:off x="7867672" y="972498"/>
            <a:ext cx="566954" cy="561723"/>
          </a:xfrm>
          <a:prstGeom prst="rect">
            <a:avLst/>
          </a:prstGeom>
          <a:effectLst>
            <a:outerShdw blurRad="63500" sx="102000" sy="102000" algn="ctr" rotWithShape="0">
              <a:prstClr val="black">
                <a:alpha val="40000"/>
              </a:prstClr>
            </a:outerShdw>
          </a:effectLst>
        </p:spPr>
      </p:pic>
      <p:sp>
        <p:nvSpPr>
          <p:cNvPr id="186" name="Rectangle 18">
            <a:extLst>
              <a:ext uri="{FF2B5EF4-FFF2-40B4-BE49-F238E27FC236}">
                <a16:creationId xmlns:a16="http://schemas.microsoft.com/office/drawing/2014/main" id="{DA4091EC-4DD3-4C0D-8103-8A6B436F4A63}"/>
              </a:ext>
            </a:extLst>
          </p:cNvPr>
          <p:cNvSpPr>
            <a:spLocks noChangeArrowheads="1"/>
          </p:cNvSpPr>
          <p:nvPr/>
        </p:nvSpPr>
        <p:spPr bwMode="auto">
          <a:xfrm>
            <a:off x="7771924" y="1524252"/>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BUSINESS HEAD</a:t>
            </a:r>
          </a:p>
        </p:txBody>
      </p:sp>
      <p:pic>
        <p:nvPicPr>
          <p:cNvPr id="188" name="Picture 187">
            <a:extLst>
              <a:ext uri="{FF2B5EF4-FFF2-40B4-BE49-F238E27FC236}">
                <a16:creationId xmlns:a16="http://schemas.microsoft.com/office/drawing/2014/main" id="{1D227836-C08E-4E80-BAF4-9365EF5242B1}"/>
              </a:ext>
            </a:extLst>
          </p:cNvPr>
          <p:cNvPicPr>
            <a:picLocks noChangeAspect="1"/>
          </p:cNvPicPr>
          <p:nvPr/>
        </p:nvPicPr>
        <p:blipFill>
          <a:blip r:embed="rId3">
            <a:duotone>
              <a:schemeClr val="accent4">
                <a:shade val="45000"/>
                <a:satMod val="135000"/>
              </a:schemeClr>
              <a:prstClr val="white"/>
            </a:duotone>
          </a:blip>
          <a:stretch>
            <a:fillRect/>
          </a:stretch>
        </p:blipFill>
        <p:spPr>
          <a:xfrm>
            <a:off x="7822858" y="1953573"/>
            <a:ext cx="566954" cy="561723"/>
          </a:xfrm>
          <a:prstGeom prst="rect">
            <a:avLst/>
          </a:prstGeom>
          <a:effectLst>
            <a:outerShdw blurRad="63500" sx="102000" sy="102000" algn="ctr" rotWithShape="0">
              <a:prstClr val="black">
                <a:alpha val="40000"/>
              </a:prstClr>
            </a:outerShdw>
          </a:effectLst>
        </p:spPr>
      </p:pic>
      <p:sp>
        <p:nvSpPr>
          <p:cNvPr id="189" name="Rectangle 18">
            <a:extLst>
              <a:ext uri="{FF2B5EF4-FFF2-40B4-BE49-F238E27FC236}">
                <a16:creationId xmlns:a16="http://schemas.microsoft.com/office/drawing/2014/main" id="{684483E8-1984-4392-9BAD-A77D4D0EEF1F}"/>
              </a:ext>
            </a:extLst>
          </p:cNvPr>
          <p:cNvSpPr>
            <a:spLocks noChangeArrowheads="1"/>
          </p:cNvSpPr>
          <p:nvPr/>
        </p:nvSpPr>
        <p:spPr bwMode="auto">
          <a:xfrm>
            <a:off x="7708060" y="2505327"/>
            <a:ext cx="886178"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BFSI, PRACTICE HEAD</a:t>
            </a:r>
          </a:p>
        </p:txBody>
      </p:sp>
      <p:grpSp>
        <p:nvGrpSpPr>
          <p:cNvPr id="190" name="Group 189">
            <a:extLst>
              <a:ext uri="{FF2B5EF4-FFF2-40B4-BE49-F238E27FC236}">
                <a16:creationId xmlns:a16="http://schemas.microsoft.com/office/drawing/2014/main" id="{1FA90B9E-2542-4319-8FF1-987534EBE9E2}"/>
              </a:ext>
            </a:extLst>
          </p:cNvPr>
          <p:cNvGrpSpPr/>
          <p:nvPr/>
        </p:nvGrpSpPr>
        <p:grpSpPr>
          <a:xfrm>
            <a:off x="6929610" y="5124450"/>
            <a:ext cx="836143" cy="1032469"/>
            <a:chOff x="6383462" y="3705225"/>
            <a:chExt cx="836143" cy="1032469"/>
          </a:xfrm>
        </p:grpSpPr>
        <p:sp>
          <p:nvSpPr>
            <p:cNvPr id="191" name="Rectangle 18">
              <a:extLst>
                <a:ext uri="{FF2B5EF4-FFF2-40B4-BE49-F238E27FC236}">
                  <a16:creationId xmlns:a16="http://schemas.microsoft.com/office/drawing/2014/main" id="{D05B3D05-5C2F-4009-B99F-863B9FC75E25}"/>
                </a:ext>
              </a:extLst>
            </p:cNvPr>
            <p:cNvSpPr>
              <a:spLocks noChangeArrowheads="1"/>
            </p:cNvSpPr>
            <p:nvPr/>
          </p:nvSpPr>
          <p:spPr bwMode="auto">
            <a:xfrm>
              <a:off x="6383462" y="4276029"/>
              <a:ext cx="836143" cy="461665"/>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DBA, Modelers, Data Engineers</a:t>
              </a:r>
              <a:r>
                <a:rPr lang="en-US" sz="1000" b="1" dirty="0">
                  <a:solidFill>
                    <a:srgbClr val="000000"/>
                  </a:solidFill>
                  <a:ea typeface="Times New Roman" pitchFamily="18" charset="0"/>
                  <a:cs typeface="Arial" panose="020B0604020202020204" pitchFamily="34" charset="0"/>
                </a:rPr>
                <a:t>, ETL Developers</a:t>
              </a:r>
              <a:endPar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endParaRPr>
            </a:p>
          </p:txBody>
        </p:sp>
        <p:pic>
          <p:nvPicPr>
            <p:cNvPr id="192" name="Picture 191">
              <a:extLst>
                <a:ext uri="{FF2B5EF4-FFF2-40B4-BE49-F238E27FC236}">
                  <a16:creationId xmlns:a16="http://schemas.microsoft.com/office/drawing/2014/main" id="{17EE42E8-2DF2-4A67-9654-A2A03E5E6203}"/>
                </a:ext>
              </a:extLst>
            </p:cNvPr>
            <p:cNvPicPr>
              <a:picLocks noChangeAspect="1"/>
            </p:cNvPicPr>
            <p:nvPr/>
          </p:nvPicPr>
          <p:blipFill>
            <a:blip r:embed="rId3">
              <a:duotone>
                <a:schemeClr val="accent4">
                  <a:shade val="45000"/>
                  <a:satMod val="135000"/>
                </a:schemeClr>
                <a:prstClr val="white"/>
              </a:duotone>
            </a:blip>
            <a:stretch>
              <a:fillRect/>
            </a:stretch>
          </p:blipFill>
          <p:spPr>
            <a:xfrm>
              <a:off x="6518056" y="3705225"/>
              <a:ext cx="566954" cy="561723"/>
            </a:xfrm>
            <a:prstGeom prst="rect">
              <a:avLst/>
            </a:prstGeom>
            <a:effectLst>
              <a:outerShdw blurRad="63500" sx="102000" sy="102000" algn="ctr" rotWithShape="0">
                <a:prstClr val="black">
                  <a:alpha val="40000"/>
                </a:prstClr>
              </a:outerShdw>
            </a:effectLst>
          </p:spPr>
        </p:pic>
      </p:grpSp>
      <p:grpSp>
        <p:nvGrpSpPr>
          <p:cNvPr id="193" name="Group 192">
            <a:extLst>
              <a:ext uri="{FF2B5EF4-FFF2-40B4-BE49-F238E27FC236}">
                <a16:creationId xmlns:a16="http://schemas.microsoft.com/office/drawing/2014/main" id="{21035E0D-7C5A-4E94-9E5D-861A6E1FF562}"/>
              </a:ext>
            </a:extLst>
          </p:cNvPr>
          <p:cNvGrpSpPr/>
          <p:nvPr/>
        </p:nvGrpSpPr>
        <p:grpSpPr>
          <a:xfrm>
            <a:off x="7733078" y="5133975"/>
            <a:ext cx="836143" cy="1186357"/>
            <a:chOff x="6383462" y="3705225"/>
            <a:chExt cx="836143" cy="1186357"/>
          </a:xfrm>
        </p:grpSpPr>
        <p:sp>
          <p:nvSpPr>
            <p:cNvPr id="194" name="Rectangle 18">
              <a:extLst>
                <a:ext uri="{FF2B5EF4-FFF2-40B4-BE49-F238E27FC236}">
                  <a16:creationId xmlns:a16="http://schemas.microsoft.com/office/drawing/2014/main" id="{888F7D3E-A493-4CAC-9597-BF988CDD7C84}"/>
                </a:ext>
              </a:extLst>
            </p:cNvPr>
            <p:cNvSpPr>
              <a:spLocks noChangeArrowheads="1"/>
            </p:cNvSpPr>
            <p:nvPr/>
          </p:nvSpPr>
          <p:spPr bwMode="auto">
            <a:xfrm>
              <a:off x="6383462" y="4276029"/>
              <a:ext cx="836143" cy="615553"/>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BI/ Report Developers, Automation Engineers</a:t>
              </a:r>
            </a:p>
          </p:txBody>
        </p:sp>
        <p:pic>
          <p:nvPicPr>
            <p:cNvPr id="195" name="Picture 194">
              <a:extLst>
                <a:ext uri="{FF2B5EF4-FFF2-40B4-BE49-F238E27FC236}">
                  <a16:creationId xmlns:a16="http://schemas.microsoft.com/office/drawing/2014/main" id="{F9523D69-5E0B-4DB6-9730-B5D7C5AABAA4}"/>
                </a:ext>
              </a:extLst>
            </p:cNvPr>
            <p:cNvPicPr>
              <a:picLocks noChangeAspect="1"/>
            </p:cNvPicPr>
            <p:nvPr/>
          </p:nvPicPr>
          <p:blipFill>
            <a:blip r:embed="rId3">
              <a:duotone>
                <a:schemeClr val="accent4">
                  <a:shade val="45000"/>
                  <a:satMod val="135000"/>
                </a:schemeClr>
                <a:prstClr val="white"/>
              </a:duotone>
            </a:blip>
            <a:stretch>
              <a:fillRect/>
            </a:stretch>
          </p:blipFill>
          <p:spPr>
            <a:xfrm>
              <a:off x="6518056" y="3705225"/>
              <a:ext cx="566954" cy="561723"/>
            </a:xfrm>
            <a:prstGeom prst="rect">
              <a:avLst/>
            </a:prstGeom>
            <a:effectLst>
              <a:outerShdw blurRad="63500" sx="102000" sy="102000" algn="ctr" rotWithShape="0">
                <a:prstClr val="black">
                  <a:alpha val="40000"/>
                </a:prstClr>
              </a:outerShdw>
            </a:effectLst>
          </p:spPr>
        </p:pic>
      </p:grpSp>
      <p:grpSp>
        <p:nvGrpSpPr>
          <p:cNvPr id="196" name="Group 195">
            <a:extLst>
              <a:ext uri="{FF2B5EF4-FFF2-40B4-BE49-F238E27FC236}">
                <a16:creationId xmlns:a16="http://schemas.microsoft.com/office/drawing/2014/main" id="{3F1E84ED-5C55-4869-B52B-A5BE9AAC0DC6}"/>
              </a:ext>
            </a:extLst>
          </p:cNvPr>
          <p:cNvGrpSpPr/>
          <p:nvPr/>
        </p:nvGrpSpPr>
        <p:grpSpPr>
          <a:xfrm>
            <a:off x="8713458" y="5143500"/>
            <a:ext cx="836143" cy="1032469"/>
            <a:chOff x="6383462" y="3705225"/>
            <a:chExt cx="836143" cy="1032469"/>
          </a:xfrm>
        </p:grpSpPr>
        <p:sp>
          <p:nvSpPr>
            <p:cNvPr id="197" name="Rectangle 18">
              <a:extLst>
                <a:ext uri="{FF2B5EF4-FFF2-40B4-BE49-F238E27FC236}">
                  <a16:creationId xmlns:a16="http://schemas.microsoft.com/office/drawing/2014/main" id="{B3053DF4-07C0-47DA-8C88-3D12694315B8}"/>
                </a:ext>
              </a:extLst>
            </p:cNvPr>
            <p:cNvSpPr>
              <a:spLocks noChangeArrowheads="1"/>
            </p:cNvSpPr>
            <p:nvPr/>
          </p:nvSpPr>
          <p:spPr bwMode="auto">
            <a:xfrm>
              <a:off x="6383462" y="4276029"/>
              <a:ext cx="836143" cy="461665"/>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Business Analysts &amp; Data Scientists</a:t>
              </a:r>
            </a:p>
          </p:txBody>
        </p:sp>
        <p:pic>
          <p:nvPicPr>
            <p:cNvPr id="198" name="Picture 197">
              <a:extLst>
                <a:ext uri="{FF2B5EF4-FFF2-40B4-BE49-F238E27FC236}">
                  <a16:creationId xmlns:a16="http://schemas.microsoft.com/office/drawing/2014/main" id="{CD03306D-026B-432E-9014-5500F8ADF25C}"/>
                </a:ext>
              </a:extLst>
            </p:cNvPr>
            <p:cNvPicPr>
              <a:picLocks noChangeAspect="1"/>
            </p:cNvPicPr>
            <p:nvPr/>
          </p:nvPicPr>
          <p:blipFill>
            <a:blip r:embed="rId3">
              <a:duotone>
                <a:schemeClr val="accent4">
                  <a:shade val="45000"/>
                  <a:satMod val="135000"/>
                </a:schemeClr>
                <a:prstClr val="white"/>
              </a:duotone>
            </a:blip>
            <a:stretch>
              <a:fillRect/>
            </a:stretch>
          </p:blipFill>
          <p:spPr>
            <a:xfrm>
              <a:off x="6518056" y="3705225"/>
              <a:ext cx="566954" cy="561723"/>
            </a:xfrm>
            <a:prstGeom prst="rect">
              <a:avLst/>
            </a:prstGeom>
            <a:effectLst>
              <a:outerShdw blurRad="63500" sx="102000" sy="102000" algn="ctr" rotWithShape="0">
                <a:prstClr val="black">
                  <a:alpha val="40000"/>
                </a:prstClr>
              </a:outerShdw>
            </a:effectLst>
          </p:spPr>
        </p:pic>
      </p:grpSp>
      <p:grpSp>
        <p:nvGrpSpPr>
          <p:cNvPr id="199" name="Group 198">
            <a:extLst>
              <a:ext uri="{FF2B5EF4-FFF2-40B4-BE49-F238E27FC236}">
                <a16:creationId xmlns:a16="http://schemas.microsoft.com/office/drawing/2014/main" id="{D540FA17-AB89-4C75-BE99-6F06909E6E56}"/>
              </a:ext>
            </a:extLst>
          </p:cNvPr>
          <p:cNvGrpSpPr/>
          <p:nvPr/>
        </p:nvGrpSpPr>
        <p:grpSpPr>
          <a:xfrm>
            <a:off x="9647383" y="5153025"/>
            <a:ext cx="904703" cy="1032469"/>
            <a:chOff x="6354887" y="3705225"/>
            <a:chExt cx="904703" cy="1032469"/>
          </a:xfrm>
        </p:grpSpPr>
        <p:sp>
          <p:nvSpPr>
            <p:cNvPr id="200" name="Rectangle 18">
              <a:extLst>
                <a:ext uri="{FF2B5EF4-FFF2-40B4-BE49-F238E27FC236}">
                  <a16:creationId xmlns:a16="http://schemas.microsoft.com/office/drawing/2014/main" id="{1135117A-9DCB-4F32-AE5A-FA317CC1EC2D}"/>
                </a:ext>
              </a:extLst>
            </p:cNvPr>
            <p:cNvSpPr>
              <a:spLocks noChangeArrowheads="1"/>
            </p:cNvSpPr>
            <p:nvPr/>
          </p:nvSpPr>
          <p:spPr bwMode="auto">
            <a:xfrm>
              <a:off x="6354887" y="4276029"/>
              <a:ext cx="904703" cy="461665"/>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DQ Engineers, Business Analysts, Testers</a:t>
              </a:r>
            </a:p>
          </p:txBody>
        </p:sp>
        <p:pic>
          <p:nvPicPr>
            <p:cNvPr id="201" name="Picture 200">
              <a:extLst>
                <a:ext uri="{FF2B5EF4-FFF2-40B4-BE49-F238E27FC236}">
                  <a16:creationId xmlns:a16="http://schemas.microsoft.com/office/drawing/2014/main" id="{77A7E684-2D88-48CC-A8C8-067009880F06}"/>
                </a:ext>
              </a:extLst>
            </p:cNvPr>
            <p:cNvPicPr>
              <a:picLocks noChangeAspect="1"/>
            </p:cNvPicPr>
            <p:nvPr/>
          </p:nvPicPr>
          <p:blipFill>
            <a:blip r:embed="rId3">
              <a:duotone>
                <a:schemeClr val="accent4">
                  <a:shade val="45000"/>
                  <a:satMod val="135000"/>
                </a:schemeClr>
                <a:prstClr val="white"/>
              </a:duotone>
            </a:blip>
            <a:stretch>
              <a:fillRect/>
            </a:stretch>
          </p:blipFill>
          <p:spPr>
            <a:xfrm>
              <a:off x="6518056" y="3705225"/>
              <a:ext cx="566954" cy="561723"/>
            </a:xfrm>
            <a:prstGeom prst="rect">
              <a:avLst/>
            </a:prstGeom>
            <a:effectLst>
              <a:outerShdw blurRad="63500" sx="102000" sy="102000" algn="ctr" rotWithShape="0">
                <a:prstClr val="black">
                  <a:alpha val="40000"/>
                </a:prstClr>
              </a:outerShdw>
            </a:effectLst>
          </p:spPr>
        </p:pic>
      </p:grpSp>
      <p:pic>
        <p:nvPicPr>
          <p:cNvPr id="202" name="Picture 201">
            <a:extLst>
              <a:ext uri="{FF2B5EF4-FFF2-40B4-BE49-F238E27FC236}">
                <a16:creationId xmlns:a16="http://schemas.microsoft.com/office/drawing/2014/main" id="{BE707E6F-0C99-4A37-90E7-CF3FFD586B6D}"/>
              </a:ext>
            </a:extLst>
          </p:cNvPr>
          <p:cNvPicPr>
            <a:picLocks noChangeAspect="1"/>
          </p:cNvPicPr>
          <p:nvPr/>
        </p:nvPicPr>
        <p:blipFill>
          <a:blip r:embed="rId3">
            <a:duotone>
              <a:schemeClr val="accent5">
                <a:shade val="45000"/>
                <a:satMod val="135000"/>
              </a:schemeClr>
              <a:prstClr val="white"/>
            </a:duotone>
          </a:blip>
          <a:stretch>
            <a:fillRect/>
          </a:stretch>
        </p:blipFill>
        <p:spPr>
          <a:xfrm>
            <a:off x="933315" y="5590479"/>
            <a:ext cx="566954" cy="561723"/>
          </a:xfrm>
          <a:prstGeom prst="rect">
            <a:avLst/>
          </a:prstGeom>
          <a:effectLst>
            <a:outerShdw blurRad="63500" sx="102000" sy="102000" algn="ctr" rotWithShape="0">
              <a:prstClr val="black">
                <a:alpha val="40000"/>
              </a:prstClr>
            </a:outerShdw>
          </a:effectLst>
        </p:spPr>
      </p:pic>
      <p:pic>
        <p:nvPicPr>
          <p:cNvPr id="203" name="Picture 202">
            <a:extLst>
              <a:ext uri="{FF2B5EF4-FFF2-40B4-BE49-F238E27FC236}">
                <a16:creationId xmlns:a16="http://schemas.microsoft.com/office/drawing/2014/main" id="{47AF8106-88A0-4F78-9BE8-6267405B0A72}"/>
              </a:ext>
            </a:extLst>
          </p:cNvPr>
          <p:cNvPicPr>
            <a:picLocks noChangeAspect="1"/>
          </p:cNvPicPr>
          <p:nvPr/>
        </p:nvPicPr>
        <p:blipFill>
          <a:blip r:embed="rId3"/>
          <a:stretch>
            <a:fillRect/>
          </a:stretch>
        </p:blipFill>
        <p:spPr>
          <a:xfrm>
            <a:off x="1921615" y="5590479"/>
            <a:ext cx="566954" cy="561723"/>
          </a:xfrm>
          <a:prstGeom prst="rect">
            <a:avLst/>
          </a:prstGeom>
          <a:effectLst>
            <a:outerShdw blurRad="63500" sx="102000" sy="102000" algn="ctr" rotWithShape="0">
              <a:prstClr val="black">
                <a:alpha val="40000"/>
              </a:prstClr>
            </a:outerShdw>
          </a:effectLst>
        </p:spPr>
      </p:pic>
      <p:sp>
        <p:nvSpPr>
          <p:cNvPr id="214" name="Rectangle: Rounded Corners 213">
            <a:extLst>
              <a:ext uri="{FF2B5EF4-FFF2-40B4-BE49-F238E27FC236}">
                <a16:creationId xmlns:a16="http://schemas.microsoft.com/office/drawing/2014/main" id="{DF4B5165-72A3-4616-B3C0-DEA48B9841B0}"/>
              </a:ext>
            </a:extLst>
          </p:cNvPr>
          <p:cNvSpPr/>
          <p:nvPr/>
        </p:nvSpPr>
        <p:spPr>
          <a:xfrm>
            <a:off x="104775" y="5368870"/>
            <a:ext cx="3705327" cy="1253238"/>
          </a:xfrm>
          <a:prstGeom prst="roundRect">
            <a:avLst>
              <a:gd name="adj" fmla="val 4573"/>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5" name="Picture 214">
            <a:extLst>
              <a:ext uri="{FF2B5EF4-FFF2-40B4-BE49-F238E27FC236}">
                <a16:creationId xmlns:a16="http://schemas.microsoft.com/office/drawing/2014/main" id="{A1F13125-67BD-4112-A251-7DC5C4417F5D}"/>
              </a:ext>
            </a:extLst>
          </p:cNvPr>
          <p:cNvPicPr>
            <a:picLocks noChangeAspect="1"/>
          </p:cNvPicPr>
          <p:nvPr/>
        </p:nvPicPr>
        <p:blipFill>
          <a:blip r:embed="rId3">
            <a:duotone>
              <a:schemeClr val="accent4">
                <a:shade val="45000"/>
                <a:satMod val="135000"/>
              </a:schemeClr>
              <a:prstClr val="white"/>
            </a:duotone>
          </a:blip>
          <a:stretch>
            <a:fillRect/>
          </a:stretch>
        </p:blipFill>
        <p:spPr>
          <a:xfrm>
            <a:off x="2909915" y="5590479"/>
            <a:ext cx="566954" cy="561723"/>
          </a:xfrm>
          <a:prstGeom prst="rect">
            <a:avLst/>
          </a:prstGeom>
          <a:effectLst>
            <a:outerShdw blurRad="63500" sx="102000" sy="102000" algn="ctr" rotWithShape="0">
              <a:prstClr val="black">
                <a:alpha val="40000"/>
              </a:prstClr>
            </a:outerShdw>
          </a:effectLst>
        </p:spPr>
      </p:pic>
      <p:sp>
        <p:nvSpPr>
          <p:cNvPr id="217" name="Rectangle 18">
            <a:extLst>
              <a:ext uri="{FF2B5EF4-FFF2-40B4-BE49-F238E27FC236}">
                <a16:creationId xmlns:a16="http://schemas.microsoft.com/office/drawing/2014/main" id="{5B01500C-CA06-4161-9702-5EB1E120BF2D}"/>
              </a:ext>
            </a:extLst>
          </p:cNvPr>
          <p:cNvSpPr>
            <a:spLocks noChangeArrowheads="1"/>
          </p:cNvSpPr>
          <p:nvPr/>
        </p:nvSpPr>
        <p:spPr bwMode="auto">
          <a:xfrm>
            <a:off x="858173" y="6150916"/>
            <a:ext cx="758450" cy="461665"/>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Sohar International EXECS</a:t>
            </a:r>
          </a:p>
        </p:txBody>
      </p:sp>
      <p:sp>
        <p:nvSpPr>
          <p:cNvPr id="218" name="Rectangle 18">
            <a:extLst>
              <a:ext uri="{FF2B5EF4-FFF2-40B4-BE49-F238E27FC236}">
                <a16:creationId xmlns:a16="http://schemas.microsoft.com/office/drawing/2014/main" id="{DDEEB3E7-F7F5-45B0-B980-8C31BC8200AA}"/>
              </a:ext>
            </a:extLst>
          </p:cNvPr>
          <p:cNvSpPr>
            <a:spLocks noChangeArrowheads="1"/>
          </p:cNvSpPr>
          <p:nvPr/>
        </p:nvSpPr>
        <p:spPr bwMode="auto">
          <a:xfrm>
            <a:off x="1821146" y="6206031"/>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LATENTVIEW ONSITE</a:t>
            </a:r>
          </a:p>
        </p:txBody>
      </p:sp>
      <p:sp>
        <p:nvSpPr>
          <p:cNvPr id="219" name="Rectangle 18">
            <a:extLst>
              <a:ext uri="{FF2B5EF4-FFF2-40B4-BE49-F238E27FC236}">
                <a16:creationId xmlns:a16="http://schemas.microsoft.com/office/drawing/2014/main" id="{79D86301-C9F7-43F3-84CD-F079AB25DE56}"/>
              </a:ext>
            </a:extLst>
          </p:cNvPr>
          <p:cNvSpPr>
            <a:spLocks noChangeArrowheads="1"/>
          </p:cNvSpPr>
          <p:nvPr/>
        </p:nvSpPr>
        <p:spPr bwMode="auto">
          <a:xfrm>
            <a:off x="2811844" y="6206032"/>
            <a:ext cx="758450" cy="307777"/>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Times New Roman" pitchFamily="18" charset="0"/>
                <a:cs typeface="Arial" panose="020B0604020202020204" pitchFamily="34" charset="0"/>
              </a:rPr>
              <a:t>LATENTVIEW OFFSHORE</a:t>
            </a:r>
          </a:p>
        </p:txBody>
      </p:sp>
      <p:sp>
        <p:nvSpPr>
          <p:cNvPr id="183" name="Rectangle: Rounded Corners 182">
            <a:extLst>
              <a:ext uri="{FF2B5EF4-FFF2-40B4-BE49-F238E27FC236}">
                <a16:creationId xmlns:a16="http://schemas.microsoft.com/office/drawing/2014/main" id="{A375C0D1-B007-4F8E-B637-9D79AB89F0D9}"/>
              </a:ext>
            </a:extLst>
          </p:cNvPr>
          <p:cNvSpPr/>
          <p:nvPr/>
        </p:nvSpPr>
        <p:spPr>
          <a:xfrm>
            <a:off x="104775" y="619125"/>
            <a:ext cx="3705328" cy="4628201"/>
          </a:xfrm>
          <a:prstGeom prst="roundRect">
            <a:avLst>
              <a:gd name="adj" fmla="val 2529"/>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6" name="Rectangle: Rounded Corners 205">
            <a:extLst>
              <a:ext uri="{FF2B5EF4-FFF2-40B4-BE49-F238E27FC236}">
                <a16:creationId xmlns:a16="http://schemas.microsoft.com/office/drawing/2014/main" id="{0373769F-127D-42F4-BBF1-9728B5345F22}"/>
              </a:ext>
            </a:extLst>
          </p:cNvPr>
          <p:cNvSpPr/>
          <p:nvPr/>
        </p:nvSpPr>
        <p:spPr>
          <a:xfrm>
            <a:off x="3914775" y="619124"/>
            <a:ext cx="6896100" cy="6002983"/>
          </a:xfrm>
          <a:prstGeom prst="roundRect">
            <a:avLst>
              <a:gd name="adj" fmla="val 1146"/>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1" name="Straight Connector 210">
            <a:extLst>
              <a:ext uri="{FF2B5EF4-FFF2-40B4-BE49-F238E27FC236}">
                <a16:creationId xmlns:a16="http://schemas.microsoft.com/office/drawing/2014/main" id="{6C29F7A0-E77C-4047-BEC1-3A04C1958FB5}"/>
              </a:ext>
            </a:extLst>
          </p:cNvPr>
          <p:cNvCxnSpPr>
            <a:cxnSpLocks/>
          </p:cNvCxnSpPr>
          <p:nvPr/>
        </p:nvCxnSpPr>
        <p:spPr>
          <a:xfrm>
            <a:off x="5924550" y="619125"/>
            <a:ext cx="0" cy="60029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E257EF8B-3022-413B-928F-1C1584ACEB89}"/>
              </a:ext>
            </a:extLst>
          </p:cNvPr>
          <p:cNvSpPr txBox="1"/>
          <p:nvPr/>
        </p:nvSpPr>
        <p:spPr>
          <a:xfrm rot="16200000">
            <a:off x="10268514" y="1405954"/>
            <a:ext cx="2198736" cy="707886"/>
          </a:xfrm>
          <a:prstGeom prst="rect">
            <a:avLst/>
          </a:prstGeom>
          <a:noFill/>
        </p:spPr>
        <p:txBody>
          <a:bodyPr wrap="square" rtlCol="0">
            <a:spAutoFit/>
          </a:bodyPr>
          <a:lstStyle/>
          <a:p>
            <a:pPr algn="ctr"/>
            <a:r>
              <a:rPr lang="en-IN" sz="2000" b="1" dirty="0">
                <a:cs typeface="Arial" panose="020B0604020202020204" pitchFamily="34" charset="0"/>
              </a:rPr>
              <a:t>Steering Committee</a:t>
            </a:r>
          </a:p>
        </p:txBody>
      </p:sp>
      <p:sp>
        <p:nvSpPr>
          <p:cNvPr id="229" name="TextBox 228">
            <a:extLst>
              <a:ext uri="{FF2B5EF4-FFF2-40B4-BE49-F238E27FC236}">
                <a16:creationId xmlns:a16="http://schemas.microsoft.com/office/drawing/2014/main" id="{D1EF0407-95D4-4895-A2BA-8F288EE977E7}"/>
              </a:ext>
            </a:extLst>
          </p:cNvPr>
          <p:cNvSpPr txBox="1"/>
          <p:nvPr/>
        </p:nvSpPr>
        <p:spPr>
          <a:xfrm rot="16200000">
            <a:off x="10836065" y="3019079"/>
            <a:ext cx="1063635" cy="707886"/>
          </a:xfrm>
          <a:prstGeom prst="rect">
            <a:avLst/>
          </a:prstGeom>
          <a:noFill/>
        </p:spPr>
        <p:txBody>
          <a:bodyPr wrap="square" rtlCol="0">
            <a:spAutoFit/>
          </a:bodyPr>
          <a:lstStyle/>
          <a:p>
            <a:pPr algn="ctr"/>
            <a:r>
              <a:rPr lang="en-IN" sz="2000" b="1" dirty="0">
                <a:cs typeface="Arial" panose="020B0604020202020204" pitchFamily="34" charset="0"/>
              </a:rPr>
              <a:t>Account   Mgmt</a:t>
            </a:r>
          </a:p>
        </p:txBody>
      </p:sp>
      <p:sp>
        <p:nvSpPr>
          <p:cNvPr id="230" name="TextBox 229">
            <a:extLst>
              <a:ext uri="{FF2B5EF4-FFF2-40B4-BE49-F238E27FC236}">
                <a16:creationId xmlns:a16="http://schemas.microsoft.com/office/drawing/2014/main" id="{2262460A-333F-4070-82BF-BA684D3F08B3}"/>
              </a:ext>
            </a:extLst>
          </p:cNvPr>
          <p:cNvSpPr txBox="1"/>
          <p:nvPr/>
        </p:nvSpPr>
        <p:spPr>
          <a:xfrm rot="16200000">
            <a:off x="10476945" y="4897102"/>
            <a:ext cx="1781872" cy="707886"/>
          </a:xfrm>
          <a:prstGeom prst="rect">
            <a:avLst/>
          </a:prstGeom>
          <a:noFill/>
        </p:spPr>
        <p:txBody>
          <a:bodyPr wrap="square" rtlCol="0">
            <a:spAutoFit/>
          </a:bodyPr>
          <a:lstStyle/>
          <a:p>
            <a:pPr algn="ctr"/>
            <a:r>
              <a:rPr lang="en-IN" sz="2000" b="1" dirty="0">
                <a:cs typeface="Arial" panose="020B0604020202020204" pitchFamily="34" charset="0"/>
              </a:rPr>
              <a:t>Delivery    Management</a:t>
            </a:r>
          </a:p>
        </p:txBody>
      </p:sp>
      <p:sp>
        <p:nvSpPr>
          <p:cNvPr id="231" name="TextBox 230">
            <a:extLst>
              <a:ext uri="{FF2B5EF4-FFF2-40B4-BE49-F238E27FC236}">
                <a16:creationId xmlns:a16="http://schemas.microsoft.com/office/drawing/2014/main" id="{F56A3D9A-F072-4C84-A66D-3BB1E24144F0}"/>
              </a:ext>
            </a:extLst>
          </p:cNvPr>
          <p:cNvSpPr txBox="1"/>
          <p:nvPr/>
        </p:nvSpPr>
        <p:spPr>
          <a:xfrm rot="16200000">
            <a:off x="-121078" y="5795433"/>
            <a:ext cx="962025" cy="400110"/>
          </a:xfrm>
          <a:prstGeom prst="rect">
            <a:avLst/>
          </a:prstGeom>
          <a:noFill/>
        </p:spPr>
        <p:txBody>
          <a:bodyPr wrap="square" rtlCol="0">
            <a:spAutoFit/>
          </a:bodyPr>
          <a:lstStyle/>
          <a:p>
            <a:pPr algn="ctr"/>
            <a:r>
              <a:rPr lang="en-IN" sz="2000" b="1" dirty="0">
                <a:cs typeface="Arial" panose="020B0604020202020204" pitchFamily="34" charset="0"/>
              </a:rPr>
              <a:t>Legend</a:t>
            </a:r>
          </a:p>
        </p:txBody>
      </p:sp>
      <p:sp>
        <p:nvSpPr>
          <p:cNvPr id="232" name="TextBox 231">
            <a:extLst>
              <a:ext uri="{FF2B5EF4-FFF2-40B4-BE49-F238E27FC236}">
                <a16:creationId xmlns:a16="http://schemas.microsoft.com/office/drawing/2014/main" id="{F527CD8D-AF9E-49F4-B804-A42B9125CF56}"/>
              </a:ext>
            </a:extLst>
          </p:cNvPr>
          <p:cNvSpPr txBox="1"/>
          <p:nvPr/>
        </p:nvSpPr>
        <p:spPr>
          <a:xfrm>
            <a:off x="138151" y="667836"/>
            <a:ext cx="1330617" cy="523220"/>
          </a:xfrm>
          <a:prstGeom prst="rect">
            <a:avLst/>
          </a:prstGeom>
          <a:noFill/>
        </p:spPr>
        <p:txBody>
          <a:bodyPr wrap="square" rtlCol="0">
            <a:spAutoFit/>
          </a:bodyPr>
          <a:lstStyle/>
          <a:p>
            <a:r>
              <a:rPr lang="en-IN" sz="1400" b="1" dirty="0">
                <a:cs typeface="Arial" panose="020B0604020202020204" pitchFamily="34" charset="0"/>
              </a:rPr>
              <a:t>Sohar </a:t>
            </a:r>
          </a:p>
          <a:p>
            <a:r>
              <a:rPr lang="en-IN" sz="1400" b="1" dirty="0">
                <a:cs typeface="Arial" panose="020B0604020202020204" pitchFamily="34" charset="0"/>
              </a:rPr>
              <a:t>International</a:t>
            </a:r>
          </a:p>
        </p:txBody>
      </p:sp>
      <p:sp>
        <p:nvSpPr>
          <p:cNvPr id="233" name="TextBox 232">
            <a:extLst>
              <a:ext uri="{FF2B5EF4-FFF2-40B4-BE49-F238E27FC236}">
                <a16:creationId xmlns:a16="http://schemas.microsoft.com/office/drawing/2014/main" id="{CDBEFB78-8931-4F88-853A-A85A93DAA9CC}"/>
              </a:ext>
            </a:extLst>
          </p:cNvPr>
          <p:cNvSpPr txBox="1"/>
          <p:nvPr/>
        </p:nvSpPr>
        <p:spPr>
          <a:xfrm>
            <a:off x="9453601" y="667836"/>
            <a:ext cx="1330617" cy="523220"/>
          </a:xfrm>
          <a:prstGeom prst="rect">
            <a:avLst/>
          </a:prstGeom>
          <a:noFill/>
        </p:spPr>
        <p:txBody>
          <a:bodyPr wrap="square" rtlCol="0">
            <a:spAutoFit/>
          </a:bodyPr>
          <a:lstStyle/>
          <a:p>
            <a:pPr algn="r"/>
            <a:r>
              <a:rPr lang="en-IN" sz="1400" b="1" dirty="0">
                <a:cs typeface="Arial" panose="020B0604020202020204" pitchFamily="34" charset="0"/>
              </a:rPr>
              <a:t>LatentView Analytics</a:t>
            </a:r>
          </a:p>
        </p:txBody>
      </p:sp>
      <p:sp>
        <p:nvSpPr>
          <p:cNvPr id="234" name="TextBox 233">
            <a:extLst>
              <a:ext uri="{FF2B5EF4-FFF2-40B4-BE49-F238E27FC236}">
                <a16:creationId xmlns:a16="http://schemas.microsoft.com/office/drawing/2014/main" id="{035ED0A3-3E63-44DC-AF98-F18C066EEC6F}"/>
              </a:ext>
            </a:extLst>
          </p:cNvPr>
          <p:cNvSpPr txBox="1"/>
          <p:nvPr/>
        </p:nvSpPr>
        <p:spPr>
          <a:xfrm>
            <a:off x="3948151" y="2887161"/>
            <a:ext cx="1330617" cy="461665"/>
          </a:xfrm>
          <a:prstGeom prst="rect">
            <a:avLst/>
          </a:prstGeom>
          <a:noFill/>
        </p:spPr>
        <p:txBody>
          <a:bodyPr wrap="square" rtlCol="0">
            <a:spAutoFit/>
          </a:bodyPr>
          <a:lstStyle/>
          <a:p>
            <a:r>
              <a:rPr lang="en-IN" sz="1200" b="1" dirty="0">
                <a:cs typeface="Arial" panose="020B0604020202020204" pitchFamily="34" charset="0"/>
              </a:rPr>
              <a:t>Onsite </a:t>
            </a:r>
          </a:p>
          <a:p>
            <a:r>
              <a:rPr lang="en-IN" sz="1200" b="1" dirty="0">
                <a:cs typeface="Arial" panose="020B0604020202020204" pitchFamily="34" charset="0"/>
              </a:rPr>
              <a:t>(Oman)</a:t>
            </a:r>
          </a:p>
        </p:txBody>
      </p:sp>
      <p:sp>
        <p:nvSpPr>
          <p:cNvPr id="236" name="Rectangle: Rounded Corners 235">
            <a:extLst>
              <a:ext uri="{FF2B5EF4-FFF2-40B4-BE49-F238E27FC236}">
                <a16:creationId xmlns:a16="http://schemas.microsoft.com/office/drawing/2014/main" id="{CCC999A2-4B95-43A6-BB94-D3958F0B954A}"/>
              </a:ext>
            </a:extLst>
          </p:cNvPr>
          <p:cNvSpPr/>
          <p:nvPr/>
        </p:nvSpPr>
        <p:spPr>
          <a:xfrm>
            <a:off x="10906623" y="619124"/>
            <a:ext cx="904376" cy="6002983"/>
          </a:xfrm>
          <a:prstGeom prst="roundRect">
            <a:avLst>
              <a:gd name="adj" fmla="val 8518"/>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37" name="Connector: Elbow 236">
            <a:extLst>
              <a:ext uri="{FF2B5EF4-FFF2-40B4-BE49-F238E27FC236}">
                <a16:creationId xmlns:a16="http://schemas.microsoft.com/office/drawing/2014/main" id="{DB59F096-CDC7-48F8-B2F4-BF214F0E0DEC}"/>
              </a:ext>
            </a:extLst>
          </p:cNvPr>
          <p:cNvCxnSpPr>
            <a:stCxn id="141" idx="2"/>
            <a:endCxn id="150" idx="0"/>
          </p:cNvCxnSpPr>
          <p:nvPr/>
        </p:nvCxnSpPr>
        <p:spPr>
          <a:xfrm rot="5400000">
            <a:off x="4527495" y="3699910"/>
            <a:ext cx="244895" cy="4515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F48A9FBD-BD9D-43F0-9AFE-975C682F0F99}"/>
              </a:ext>
            </a:extLst>
          </p:cNvPr>
          <p:cNvCxnSpPr>
            <a:cxnSpLocks/>
            <a:stCxn id="141" idx="2"/>
            <a:endCxn id="148" idx="0"/>
          </p:cNvCxnSpPr>
          <p:nvPr/>
        </p:nvCxnSpPr>
        <p:spPr>
          <a:xfrm rot="16200000" flipH="1">
            <a:off x="4986852" y="3692086"/>
            <a:ext cx="244895" cy="46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13A805A-5A70-4C6A-8B34-AC76D9DF44C0}"/>
              </a:ext>
            </a:extLst>
          </p:cNvPr>
          <p:cNvCxnSpPr>
            <a:cxnSpLocks/>
            <a:stCxn id="161" idx="2"/>
            <a:endCxn id="173" idx="0"/>
          </p:cNvCxnSpPr>
          <p:nvPr/>
        </p:nvCxnSpPr>
        <p:spPr>
          <a:xfrm rot="16200000" flipH="1">
            <a:off x="9002994" y="2951384"/>
            <a:ext cx="244895" cy="19485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BBC6A6A9-A709-46BA-A412-611EF903E4C2}"/>
              </a:ext>
            </a:extLst>
          </p:cNvPr>
          <p:cNvCxnSpPr>
            <a:cxnSpLocks/>
            <a:stCxn id="161" idx="2"/>
            <a:endCxn id="155" idx="0"/>
          </p:cNvCxnSpPr>
          <p:nvPr/>
        </p:nvCxnSpPr>
        <p:spPr>
          <a:xfrm rot="5400000">
            <a:off x="7213389" y="3119890"/>
            <a:ext cx="254420" cy="16211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43DD7A20-D0C5-4145-8155-4A2ADB8F1F88}"/>
              </a:ext>
            </a:extLst>
          </p:cNvPr>
          <p:cNvCxnSpPr>
            <a:cxnSpLocks/>
            <a:stCxn id="161" idx="2"/>
            <a:endCxn id="167" idx="0"/>
          </p:cNvCxnSpPr>
          <p:nvPr/>
        </p:nvCxnSpPr>
        <p:spPr>
          <a:xfrm rot="5400000">
            <a:off x="7626968" y="3523943"/>
            <a:ext cx="244895" cy="8034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64F96EA8-FA1F-4A85-A3B3-33EF9C06CE5B}"/>
              </a:ext>
            </a:extLst>
          </p:cNvPr>
          <p:cNvCxnSpPr>
            <a:cxnSpLocks/>
            <a:stCxn id="161" idx="2"/>
            <a:endCxn id="176" idx="0"/>
          </p:cNvCxnSpPr>
          <p:nvPr/>
        </p:nvCxnSpPr>
        <p:spPr>
          <a:xfrm rot="16200000" flipH="1">
            <a:off x="8518892" y="3435487"/>
            <a:ext cx="244895" cy="9803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FA546B69-B2A6-41E6-BC44-1231DD2F97F7}"/>
              </a:ext>
            </a:extLst>
          </p:cNvPr>
          <p:cNvCxnSpPr>
            <a:cxnSpLocks/>
            <a:stCxn id="161" idx="2"/>
            <a:endCxn id="170" idx="0"/>
          </p:cNvCxnSpPr>
          <p:nvPr/>
        </p:nvCxnSpPr>
        <p:spPr>
          <a:xfrm rot="5400000">
            <a:off x="8028702" y="3925677"/>
            <a:ext cx="244895"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EC59D9B7-BAB1-47C2-8BE6-2701E19CD011}"/>
              </a:ext>
            </a:extLst>
          </p:cNvPr>
          <p:cNvCxnSpPr>
            <a:cxnSpLocks/>
            <a:stCxn id="143" idx="2"/>
            <a:endCxn id="140" idx="0"/>
          </p:cNvCxnSpPr>
          <p:nvPr/>
        </p:nvCxnSpPr>
        <p:spPr>
          <a:xfrm rot="5400000">
            <a:off x="4801489" y="2869478"/>
            <a:ext cx="130595" cy="178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42A3F5D8-3A34-489C-B45F-94FB0DEF9E4A}"/>
              </a:ext>
            </a:extLst>
          </p:cNvPr>
          <p:cNvCxnSpPr>
            <a:cxnSpLocks/>
            <a:stCxn id="181" idx="2"/>
            <a:endCxn id="142" idx="0"/>
          </p:cNvCxnSpPr>
          <p:nvPr/>
        </p:nvCxnSpPr>
        <p:spPr>
          <a:xfrm rot="5400000">
            <a:off x="4814937" y="1892801"/>
            <a:ext cx="12154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8CA25AA2-BB75-483A-B0D2-B90C439A1C03}"/>
              </a:ext>
            </a:extLst>
          </p:cNvPr>
          <p:cNvCxnSpPr>
            <a:cxnSpLocks/>
            <a:stCxn id="135" idx="2"/>
            <a:endCxn id="113" idx="0"/>
          </p:cNvCxnSpPr>
          <p:nvPr/>
        </p:nvCxnSpPr>
        <p:spPr>
          <a:xfrm rot="16200000" flipH="1">
            <a:off x="2270879" y="3542238"/>
            <a:ext cx="197270" cy="8145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AF5D59D1-63EF-4918-8593-9629F82CDAD8}"/>
              </a:ext>
            </a:extLst>
          </p:cNvPr>
          <p:cNvCxnSpPr>
            <a:cxnSpLocks/>
            <a:stCxn id="135" idx="2"/>
            <a:endCxn id="122" idx="0"/>
          </p:cNvCxnSpPr>
          <p:nvPr/>
        </p:nvCxnSpPr>
        <p:spPr>
          <a:xfrm rot="5400000">
            <a:off x="1408659" y="3494522"/>
            <a:ext cx="197270" cy="909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C36A630E-E5BB-4E71-B762-969669767F3B}"/>
              </a:ext>
            </a:extLst>
          </p:cNvPr>
          <p:cNvCxnSpPr>
            <a:cxnSpLocks/>
          </p:cNvCxnSpPr>
          <p:nvPr/>
        </p:nvCxnSpPr>
        <p:spPr>
          <a:xfrm rot="5400000">
            <a:off x="1844204" y="3930068"/>
            <a:ext cx="197270" cy="388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08468B1A-2A8C-4BFC-BCFC-26BCF61A74C8}"/>
              </a:ext>
            </a:extLst>
          </p:cNvPr>
          <p:cNvCxnSpPr>
            <a:cxnSpLocks/>
            <a:stCxn id="127" idx="2"/>
            <a:endCxn id="134" idx="0"/>
          </p:cNvCxnSpPr>
          <p:nvPr/>
        </p:nvCxnSpPr>
        <p:spPr>
          <a:xfrm rot="5400000">
            <a:off x="1873152" y="2902214"/>
            <a:ext cx="17822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D361EE0C-DBE4-42AF-931B-FC4F8193FF6E}"/>
              </a:ext>
            </a:extLst>
          </p:cNvPr>
          <p:cNvCxnSpPr>
            <a:cxnSpLocks/>
            <a:stCxn id="179" idx="2"/>
            <a:endCxn id="126" idx="0"/>
          </p:cNvCxnSpPr>
          <p:nvPr/>
        </p:nvCxnSpPr>
        <p:spPr>
          <a:xfrm rot="5400000">
            <a:off x="1905651" y="1888640"/>
            <a:ext cx="121544" cy="83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45E47EFE-C6C0-42CE-BAC2-C12CBC0D6BF6}"/>
              </a:ext>
            </a:extLst>
          </p:cNvPr>
          <p:cNvCxnSpPr>
            <a:cxnSpLocks/>
            <a:stCxn id="186" idx="2"/>
            <a:endCxn id="188" idx="0"/>
          </p:cNvCxnSpPr>
          <p:nvPr/>
        </p:nvCxnSpPr>
        <p:spPr>
          <a:xfrm rot="5400000">
            <a:off x="8067970" y="1870394"/>
            <a:ext cx="121544" cy="448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CAB5244A-5A7B-46F4-A646-561B97118E0A}"/>
              </a:ext>
            </a:extLst>
          </p:cNvPr>
          <p:cNvCxnSpPr>
            <a:cxnSpLocks/>
          </p:cNvCxnSpPr>
          <p:nvPr/>
        </p:nvCxnSpPr>
        <p:spPr>
          <a:xfrm rot="5400000">
            <a:off x="8085852" y="2878402"/>
            <a:ext cx="130595"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B4B2CC87-C10E-4A6F-BCB4-858AB4F3BED0}"/>
              </a:ext>
            </a:extLst>
          </p:cNvPr>
          <p:cNvCxnSpPr>
            <a:cxnSpLocks/>
          </p:cNvCxnSpPr>
          <p:nvPr/>
        </p:nvCxnSpPr>
        <p:spPr>
          <a:xfrm rot="5400000">
            <a:off x="7248810" y="5025579"/>
            <a:ext cx="19774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64191B21-6918-43B7-BEA0-F97205FF33BF}"/>
              </a:ext>
            </a:extLst>
          </p:cNvPr>
          <p:cNvCxnSpPr>
            <a:cxnSpLocks/>
            <a:stCxn id="169" idx="2"/>
            <a:endCxn id="195" idx="0"/>
          </p:cNvCxnSpPr>
          <p:nvPr/>
        </p:nvCxnSpPr>
        <p:spPr>
          <a:xfrm rot="5400000">
            <a:off x="8047516" y="5030340"/>
            <a:ext cx="2072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Connector: Elbow 292">
            <a:extLst>
              <a:ext uri="{FF2B5EF4-FFF2-40B4-BE49-F238E27FC236}">
                <a16:creationId xmlns:a16="http://schemas.microsoft.com/office/drawing/2014/main" id="{EC3AD55A-BDCA-40C2-BCE3-5203B2A41002}"/>
              </a:ext>
            </a:extLst>
          </p:cNvPr>
          <p:cNvCxnSpPr>
            <a:cxnSpLocks/>
          </p:cNvCxnSpPr>
          <p:nvPr/>
        </p:nvCxnSpPr>
        <p:spPr>
          <a:xfrm rot="5400000">
            <a:off x="9023133" y="5035104"/>
            <a:ext cx="21679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Connector: Elbow 295">
            <a:extLst>
              <a:ext uri="{FF2B5EF4-FFF2-40B4-BE49-F238E27FC236}">
                <a16:creationId xmlns:a16="http://schemas.microsoft.com/office/drawing/2014/main" id="{0F1BC591-4714-4811-9F38-B6E8D50DA423}"/>
              </a:ext>
            </a:extLst>
          </p:cNvPr>
          <p:cNvCxnSpPr>
            <a:cxnSpLocks/>
            <a:stCxn id="172" idx="2"/>
            <a:endCxn id="201" idx="0"/>
          </p:cNvCxnSpPr>
          <p:nvPr/>
        </p:nvCxnSpPr>
        <p:spPr>
          <a:xfrm rot="5400000">
            <a:off x="9983723" y="5037012"/>
            <a:ext cx="226319" cy="57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itle 1">
            <a:extLst>
              <a:ext uri="{FF2B5EF4-FFF2-40B4-BE49-F238E27FC236}">
                <a16:creationId xmlns:a16="http://schemas.microsoft.com/office/drawing/2014/main" id="{D96D9046-F25D-4214-B39C-815B73803AD7}"/>
              </a:ext>
            </a:extLst>
          </p:cNvPr>
          <p:cNvSpPr>
            <a:spLocks noGrp="1"/>
          </p:cNvSpPr>
          <p:nvPr>
            <p:ph type="title"/>
          </p:nvPr>
        </p:nvSpPr>
        <p:spPr>
          <a:xfrm>
            <a:off x="599655" y="58925"/>
            <a:ext cx="10940304" cy="408349"/>
          </a:xfrm>
        </p:spPr>
        <p:txBody>
          <a:bodyPr/>
          <a:lstStyle/>
          <a:p>
            <a:r>
              <a:rPr lang="en-US" dirty="0"/>
              <a:t>Proposed Team Structure</a:t>
            </a:r>
          </a:p>
        </p:txBody>
      </p:sp>
    </p:spTree>
    <p:extLst>
      <p:ext uri="{BB962C8B-B14F-4D97-AF65-F5344CB8AC3E}">
        <p14:creationId xmlns:p14="http://schemas.microsoft.com/office/powerpoint/2010/main" val="406027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C047857-BC2B-48E6-AD2A-766298A69A0F}"/>
              </a:ext>
            </a:extLst>
          </p:cNvPr>
          <p:cNvSpPr>
            <a:spLocks noGrp="1"/>
          </p:cNvSpPr>
          <p:nvPr>
            <p:ph type="title"/>
          </p:nvPr>
        </p:nvSpPr>
        <p:spPr>
          <a:xfrm>
            <a:off x="599655" y="58925"/>
            <a:ext cx="10940304" cy="408349"/>
          </a:xfrm>
        </p:spPr>
        <p:txBody>
          <a:bodyPr/>
          <a:lstStyle/>
          <a:p>
            <a:r>
              <a:rPr lang="en-US" dirty="0"/>
              <a:t>Milestone View</a:t>
            </a:r>
          </a:p>
        </p:txBody>
      </p:sp>
      <p:pic>
        <p:nvPicPr>
          <p:cNvPr id="5" name="Picture 4" descr="A screenshot of a cell phone&#10;&#10;Description automatically generated">
            <a:extLst>
              <a:ext uri="{FF2B5EF4-FFF2-40B4-BE49-F238E27FC236}">
                <a16:creationId xmlns:a16="http://schemas.microsoft.com/office/drawing/2014/main" id="{7342C736-1493-4AC4-9505-E7D59247F900}"/>
              </a:ext>
            </a:extLst>
          </p:cNvPr>
          <p:cNvPicPr>
            <a:picLocks noChangeAspect="1"/>
          </p:cNvPicPr>
          <p:nvPr/>
        </p:nvPicPr>
        <p:blipFill>
          <a:blip r:embed="rId2"/>
          <a:stretch>
            <a:fillRect/>
          </a:stretch>
        </p:blipFill>
        <p:spPr>
          <a:xfrm>
            <a:off x="176843" y="715602"/>
            <a:ext cx="10940304" cy="5675124"/>
          </a:xfrm>
          <a:prstGeom prst="rect">
            <a:avLst/>
          </a:prstGeom>
          <a:noFill/>
        </p:spPr>
      </p:pic>
    </p:spTree>
    <p:extLst>
      <p:ext uri="{BB962C8B-B14F-4D97-AF65-F5344CB8AC3E}">
        <p14:creationId xmlns:p14="http://schemas.microsoft.com/office/powerpoint/2010/main" val="2476632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77E1-FC85-4FF8-B237-C2E060768FD5}"/>
              </a:ext>
            </a:extLst>
          </p:cNvPr>
          <p:cNvSpPr>
            <a:spLocks noGrp="1"/>
          </p:cNvSpPr>
          <p:nvPr>
            <p:ph type="title"/>
          </p:nvPr>
        </p:nvSpPr>
        <p:spPr/>
        <p:txBody>
          <a:bodyPr/>
          <a:lstStyle/>
          <a:p>
            <a:r>
              <a:rPr lang="en-US" dirty="0"/>
              <a:t>Our Data Engineering Capabilities</a:t>
            </a:r>
          </a:p>
        </p:txBody>
      </p:sp>
      <p:grpSp>
        <p:nvGrpSpPr>
          <p:cNvPr id="50" name="Group 49">
            <a:extLst>
              <a:ext uri="{FF2B5EF4-FFF2-40B4-BE49-F238E27FC236}">
                <a16:creationId xmlns:a16="http://schemas.microsoft.com/office/drawing/2014/main" id="{00BB97A4-DD24-3442-94D9-0BFE4DF548D3}"/>
              </a:ext>
            </a:extLst>
          </p:cNvPr>
          <p:cNvGrpSpPr/>
          <p:nvPr/>
        </p:nvGrpSpPr>
        <p:grpSpPr>
          <a:xfrm>
            <a:off x="3803234" y="1084674"/>
            <a:ext cx="4051976" cy="4054953"/>
            <a:chOff x="4284730" y="1008474"/>
            <a:chExt cx="4051976" cy="4054953"/>
          </a:xfrm>
        </p:grpSpPr>
        <p:sp>
          <p:nvSpPr>
            <p:cNvPr id="51" name="Freeform 50">
              <a:extLst>
                <a:ext uri="{FF2B5EF4-FFF2-40B4-BE49-F238E27FC236}">
                  <a16:creationId xmlns:a16="http://schemas.microsoft.com/office/drawing/2014/main" id="{5BAE8539-50F1-9D48-96F3-E39ABFEE0DDD}"/>
                </a:ext>
              </a:extLst>
            </p:cNvPr>
            <p:cNvSpPr/>
            <p:nvPr/>
          </p:nvSpPr>
          <p:spPr>
            <a:xfrm rot="18188781">
              <a:off x="4557917" y="1118012"/>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7">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2A321846-428F-AD45-A37B-C6783C10E6BE}"/>
                </a:ext>
              </a:extLst>
            </p:cNvPr>
            <p:cNvSpPr/>
            <p:nvPr/>
          </p:nvSpPr>
          <p:spPr>
            <a:xfrm rot="1988781">
              <a:off x="6079281" y="1392553"/>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12248"/>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289D9E47-F5CC-CA47-ADA7-2335F4350AC4}"/>
                </a:ext>
              </a:extLst>
            </p:cNvPr>
            <p:cNvSpPr/>
            <p:nvPr/>
          </p:nvSpPr>
          <p:spPr>
            <a:xfrm rot="7388781">
              <a:off x="5807090" y="2915540"/>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1957A3"/>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E24EDFEE-D7A0-7D45-A7DB-B2A9AADB26AE}"/>
                </a:ext>
              </a:extLst>
            </p:cNvPr>
            <p:cNvSpPr/>
            <p:nvPr/>
          </p:nvSpPr>
          <p:spPr>
            <a:xfrm rot="12788781">
              <a:off x="4284730" y="2644136"/>
              <a:ext cx="2257425" cy="2038350"/>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94B5D7"/>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endParaRPr lang="en-GB" sz="1100" kern="0" dirty="0">
                <a:solidFill>
                  <a:sysClr val="windowText" lastClr="000000"/>
                </a:solidFill>
                <a:latin typeface="Arial" panose="020B0604020202020204" pitchFamily="34" charset="0"/>
                <a:cs typeface="Arial" panose="020B0604020202020204" pitchFamily="34" charset="0"/>
              </a:endParaRPr>
            </a:p>
          </p:txBody>
        </p:sp>
        <p:sp>
          <p:nvSpPr>
            <p:cNvPr id="55" name="Freeform 826">
              <a:extLst>
                <a:ext uri="{FF2B5EF4-FFF2-40B4-BE49-F238E27FC236}">
                  <a16:creationId xmlns:a16="http://schemas.microsoft.com/office/drawing/2014/main" id="{F945CBF9-0DD4-154E-B4CF-C0FCA6B844B3}"/>
                </a:ext>
              </a:extLst>
            </p:cNvPr>
            <p:cNvSpPr>
              <a:spLocks noEditPoints="1"/>
            </p:cNvSpPr>
            <p:nvPr/>
          </p:nvSpPr>
          <p:spPr bwMode="auto">
            <a:xfrm>
              <a:off x="6858000" y="2060564"/>
              <a:ext cx="648926" cy="682636"/>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56" name="Groupe 663">
              <a:extLst>
                <a:ext uri="{FF2B5EF4-FFF2-40B4-BE49-F238E27FC236}">
                  <a16:creationId xmlns:a16="http://schemas.microsoft.com/office/drawing/2014/main" id="{FB3BF9F2-2BB6-C84D-8DE6-D8DD05B565ED}"/>
                </a:ext>
              </a:extLst>
            </p:cNvPr>
            <p:cNvGrpSpPr/>
            <p:nvPr/>
          </p:nvGrpSpPr>
          <p:grpSpPr>
            <a:xfrm>
              <a:off x="5305444" y="1730290"/>
              <a:ext cx="777856" cy="606510"/>
              <a:chOff x="4452938" y="2754312"/>
              <a:chExt cx="454026" cy="354013"/>
            </a:xfrm>
          </p:grpSpPr>
          <p:sp>
            <p:nvSpPr>
              <p:cNvPr id="72" name="Oval 591">
                <a:extLst>
                  <a:ext uri="{FF2B5EF4-FFF2-40B4-BE49-F238E27FC236}">
                    <a16:creationId xmlns:a16="http://schemas.microsoft.com/office/drawing/2014/main" id="{41525CA5-C80A-134B-8BCD-D00E1D6D6045}"/>
                  </a:ext>
                </a:extLst>
              </p:cNvPr>
              <p:cNvSpPr>
                <a:spLocks noChangeArrowheads="1"/>
              </p:cNvSpPr>
              <p:nvPr/>
            </p:nvSpPr>
            <p:spPr bwMode="auto">
              <a:xfrm>
                <a:off x="4735513" y="2754312"/>
                <a:ext cx="133350" cy="1365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3" name="Oval 592">
                <a:extLst>
                  <a:ext uri="{FF2B5EF4-FFF2-40B4-BE49-F238E27FC236}">
                    <a16:creationId xmlns:a16="http://schemas.microsoft.com/office/drawing/2014/main" id="{882967B9-6AF6-D245-A0EC-9B81950EE9C3}"/>
                  </a:ext>
                </a:extLst>
              </p:cNvPr>
              <p:cNvSpPr>
                <a:spLocks noChangeArrowheads="1"/>
              </p:cNvSpPr>
              <p:nvPr/>
            </p:nvSpPr>
            <p:spPr bwMode="auto">
              <a:xfrm>
                <a:off x="4783138" y="2773362"/>
                <a:ext cx="39688" cy="4762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4" name="Freeform 593">
                <a:extLst>
                  <a:ext uri="{FF2B5EF4-FFF2-40B4-BE49-F238E27FC236}">
                    <a16:creationId xmlns:a16="http://schemas.microsoft.com/office/drawing/2014/main" id="{B1037E27-DB2C-A84B-9F15-CE3E91DE5D56}"/>
                  </a:ext>
                </a:extLst>
              </p:cNvPr>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5" name="Oval 594">
                <a:extLst>
                  <a:ext uri="{FF2B5EF4-FFF2-40B4-BE49-F238E27FC236}">
                    <a16:creationId xmlns:a16="http://schemas.microsoft.com/office/drawing/2014/main" id="{E7D718AA-8F04-E54A-B8F7-0B9CFA30F371}"/>
                  </a:ext>
                </a:extLst>
              </p:cNvPr>
              <p:cNvSpPr>
                <a:spLocks noChangeArrowheads="1"/>
              </p:cNvSpPr>
              <p:nvPr/>
            </p:nvSpPr>
            <p:spPr bwMode="auto">
              <a:xfrm>
                <a:off x="4737101" y="2940050"/>
                <a:ext cx="169863" cy="1682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6" name="Oval 595">
                <a:extLst>
                  <a:ext uri="{FF2B5EF4-FFF2-40B4-BE49-F238E27FC236}">
                    <a16:creationId xmlns:a16="http://schemas.microsoft.com/office/drawing/2014/main" id="{143536F7-09CB-3845-AE0A-B816A965DCAD}"/>
                  </a:ext>
                </a:extLst>
              </p:cNvPr>
              <p:cNvSpPr>
                <a:spLocks noChangeArrowheads="1"/>
              </p:cNvSpPr>
              <p:nvPr/>
            </p:nvSpPr>
            <p:spPr bwMode="auto">
              <a:xfrm>
                <a:off x="4795838" y="2965450"/>
                <a:ext cx="50800" cy="57150"/>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7" name="Freeform 596">
                <a:extLst>
                  <a:ext uri="{FF2B5EF4-FFF2-40B4-BE49-F238E27FC236}">
                    <a16:creationId xmlns:a16="http://schemas.microsoft.com/office/drawing/2014/main" id="{5DF087A3-82EC-4D48-81D3-EC2A48E6EF7B}"/>
                  </a:ext>
                </a:extLst>
              </p:cNvPr>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8" name="Oval 597">
                <a:extLst>
                  <a:ext uri="{FF2B5EF4-FFF2-40B4-BE49-F238E27FC236}">
                    <a16:creationId xmlns:a16="http://schemas.microsoft.com/office/drawing/2014/main" id="{E5E9DBB1-C896-6B43-831E-310B189E90FF}"/>
                  </a:ext>
                </a:extLst>
              </p:cNvPr>
              <p:cNvSpPr>
                <a:spLocks noChangeArrowheads="1"/>
              </p:cNvSpPr>
              <p:nvPr/>
            </p:nvSpPr>
            <p:spPr bwMode="auto">
              <a:xfrm>
                <a:off x="4452938" y="2828925"/>
                <a:ext cx="190500" cy="188913"/>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79" name="Oval 598">
                <a:extLst>
                  <a:ext uri="{FF2B5EF4-FFF2-40B4-BE49-F238E27FC236}">
                    <a16:creationId xmlns:a16="http://schemas.microsoft.com/office/drawing/2014/main" id="{660705D8-08ED-0A46-91D0-23CB490487A7}"/>
                  </a:ext>
                </a:extLst>
              </p:cNvPr>
              <p:cNvSpPr>
                <a:spLocks noChangeArrowheads="1"/>
              </p:cNvSpPr>
              <p:nvPr/>
            </p:nvSpPr>
            <p:spPr bwMode="auto">
              <a:xfrm>
                <a:off x="4519613" y="2855912"/>
                <a:ext cx="58738" cy="66675"/>
              </a:xfrm>
              <a:prstGeom prst="ellips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0" name="Freeform 599">
                <a:extLst>
                  <a:ext uri="{FF2B5EF4-FFF2-40B4-BE49-F238E27FC236}">
                    <a16:creationId xmlns:a16="http://schemas.microsoft.com/office/drawing/2014/main" id="{EC0F99CD-5DCA-6941-A25A-7347F61B3E48}"/>
                  </a:ext>
                </a:extLst>
              </p:cNvPr>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1" name="Line 600">
                <a:extLst>
                  <a:ext uri="{FF2B5EF4-FFF2-40B4-BE49-F238E27FC236}">
                    <a16:creationId xmlns:a16="http://schemas.microsoft.com/office/drawing/2014/main" id="{25C9E789-C79D-4A41-BF22-9059B48713C7}"/>
                  </a:ext>
                </a:extLst>
              </p:cNvPr>
              <p:cNvSpPr>
                <a:spLocks noChangeShapeType="1"/>
              </p:cNvSpPr>
              <p:nvPr/>
            </p:nvSpPr>
            <p:spPr bwMode="auto">
              <a:xfrm flipH="1" flipV="1">
                <a:off x="4638676" y="2962275"/>
                <a:ext cx="95250" cy="39688"/>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82" name="Line 601">
                <a:extLst>
                  <a:ext uri="{FF2B5EF4-FFF2-40B4-BE49-F238E27FC236}">
                    <a16:creationId xmlns:a16="http://schemas.microsoft.com/office/drawing/2014/main" id="{57218B82-A643-2F45-B383-B495DDEB8AE1}"/>
                  </a:ext>
                </a:extLst>
              </p:cNvPr>
              <p:cNvSpPr>
                <a:spLocks noChangeShapeType="1"/>
              </p:cNvSpPr>
              <p:nvPr/>
            </p:nvSpPr>
            <p:spPr bwMode="auto">
              <a:xfrm flipH="1">
                <a:off x="4640263" y="2841625"/>
                <a:ext cx="96838" cy="42863"/>
              </a:xfrm>
              <a:prstGeom prst="line">
                <a:avLst/>
              </a:pr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id="{B4CE75E2-E64D-7F4F-B72E-AD8ED1BFCEAD}"/>
                </a:ext>
              </a:extLst>
            </p:cNvPr>
            <p:cNvSpPr/>
            <p:nvPr/>
          </p:nvSpPr>
          <p:spPr>
            <a:xfrm>
              <a:off x="5621738" y="2777210"/>
              <a:ext cx="1406532" cy="533400"/>
            </a:xfrm>
            <a:prstGeom prst="rect">
              <a:avLst/>
            </a:prstGeom>
            <a:noFill/>
            <a:ln w="9525" cap="flat" cmpd="sng" algn="ctr">
              <a:noFill/>
              <a:prstDash val="solid"/>
            </a:ln>
            <a:effectLst/>
          </p:spPr>
          <p:txBody>
            <a:bodyPr rtlCol="0" anchor="ctr"/>
            <a:lstStyle/>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Data Engineering</a:t>
              </a:r>
            </a:p>
            <a:p>
              <a:pPr lvl="0" algn="ctr"/>
              <a:r>
                <a:rPr lang="en-US" sz="1400" b="1" kern="0" dirty="0">
                  <a:solidFill>
                    <a:schemeClr val="tx1">
                      <a:lumMod val="85000"/>
                      <a:lumOff val="15000"/>
                    </a:schemeClr>
                  </a:solidFill>
                  <a:latin typeface="Arial" panose="020B0604020202020204" pitchFamily="34" charset="0"/>
                  <a:cs typeface="Arial" panose="020B0604020202020204" pitchFamily="34" charset="0"/>
                </a:rPr>
                <a:t>Capabilities</a:t>
              </a:r>
            </a:p>
          </p:txBody>
        </p:sp>
        <p:grpSp>
          <p:nvGrpSpPr>
            <p:cNvPr id="58" name="Group 57">
              <a:extLst>
                <a:ext uri="{FF2B5EF4-FFF2-40B4-BE49-F238E27FC236}">
                  <a16:creationId xmlns:a16="http://schemas.microsoft.com/office/drawing/2014/main" id="{A8A58CC0-C67C-3242-BCE3-A4CF178665B9}"/>
                </a:ext>
              </a:extLst>
            </p:cNvPr>
            <p:cNvGrpSpPr/>
            <p:nvPr/>
          </p:nvGrpSpPr>
          <p:grpSpPr>
            <a:xfrm>
              <a:off x="6553200" y="3733800"/>
              <a:ext cx="802142" cy="506980"/>
              <a:chOff x="5400217" y="3303020"/>
              <a:chExt cx="802142" cy="506980"/>
            </a:xfrm>
          </p:grpSpPr>
          <p:sp>
            <p:nvSpPr>
              <p:cNvPr id="64" name="Freeform 575">
                <a:extLst>
                  <a:ext uri="{FF2B5EF4-FFF2-40B4-BE49-F238E27FC236}">
                    <a16:creationId xmlns:a16="http://schemas.microsoft.com/office/drawing/2014/main" id="{E0C13D39-7A01-304F-B32A-DF64033687F9}"/>
                  </a:ext>
                </a:extLst>
              </p:cNvPr>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5" name="Freeform 576">
                <a:extLst>
                  <a:ext uri="{FF2B5EF4-FFF2-40B4-BE49-F238E27FC236}">
                    <a16:creationId xmlns:a16="http://schemas.microsoft.com/office/drawing/2014/main" id="{2C1EBD86-9D2B-9944-A7E0-667765177CFA}"/>
                  </a:ext>
                </a:extLst>
              </p:cNvPr>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6" name="Freeform 577">
                <a:extLst>
                  <a:ext uri="{FF2B5EF4-FFF2-40B4-BE49-F238E27FC236}">
                    <a16:creationId xmlns:a16="http://schemas.microsoft.com/office/drawing/2014/main" id="{5D3D92A8-FD29-1B42-9B2D-2FEDCEC76691}"/>
                  </a:ext>
                </a:extLst>
              </p:cNvPr>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7" name="Line 578">
                <a:extLst>
                  <a:ext uri="{FF2B5EF4-FFF2-40B4-BE49-F238E27FC236}">
                    <a16:creationId xmlns:a16="http://schemas.microsoft.com/office/drawing/2014/main" id="{CA5ABB52-4911-1F47-84B9-3542B984C55C}"/>
                  </a:ext>
                </a:extLst>
              </p:cNvPr>
              <p:cNvSpPr>
                <a:spLocks noChangeShapeType="1"/>
              </p:cNvSpPr>
              <p:nvPr/>
            </p:nvSpPr>
            <p:spPr bwMode="auto">
              <a:xfrm flipV="1">
                <a:off x="5800794" y="3303020"/>
                <a:ext cx="3474" cy="7292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8" name="Line 579">
                <a:extLst>
                  <a:ext uri="{FF2B5EF4-FFF2-40B4-BE49-F238E27FC236}">
                    <a16:creationId xmlns:a16="http://schemas.microsoft.com/office/drawing/2014/main" id="{8190C179-4681-9441-B90B-9025C8B1C56C}"/>
                  </a:ext>
                </a:extLst>
              </p:cNvPr>
              <p:cNvSpPr>
                <a:spLocks noChangeShapeType="1"/>
              </p:cNvSpPr>
              <p:nvPr/>
            </p:nvSpPr>
            <p:spPr bwMode="auto">
              <a:xfrm flipH="1" flipV="1">
                <a:off x="5625927" y="337245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9" name="Line 580">
                <a:extLst>
                  <a:ext uri="{FF2B5EF4-FFF2-40B4-BE49-F238E27FC236}">
                    <a16:creationId xmlns:a16="http://schemas.microsoft.com/office/drawing/2014/main" id="{27EC6E84-2931-3143-8B29-2CDBA75E522A}"/>
                  </a:ext>
                </a:extLst>
              </p:cNvPr>
              <p:cNvSpPr>
                <a:spLocks noChangeShapeType="1"/>
              </p:cNvSpPr>
              <p:nvPr/>
            </p:nvSpPr>
            <p:spPr bwMode="auto">
              <a:xfrm flipH="1">
                <a:off x="5622455" y="3539131"/>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0" name="Line 581">
                <a:extLst>
                  <a:ext uri="{FF2B5EF4-FFF2-40B4-BE49-F238E27FC236}">
                    <a16:creationId xmlns:a16="http://schemas.microsoft.com/office/drawing/2014/main" id="{0F704389-6DBB-0F43-BFE4-553D163F32BD}"/>
                  </a:ext>
                </a:extLst>
              </p:cNvPr>
              <p:cNvSpPr>
                <a:spLocks noChangeShapeType="1"/>
              </p:cNvSpPr>
              <p:nvPr/>
            </p:nvSpPr>
            <p:spPr bwMode="auto">
              <a:xfrm>
                <a:off x="5907198" y="3542602"/>
                <a:ext cx="59033" cy="347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71" name="Line 582">
                <a:extLst>
                  <a:ext uri="{FF2B5EF4-FFF2-40B4-BE49-F238E27FC236}">
                    <a16:creationId xmlns:a16="http://schemas.microsoft.com/office/drawing/2014/main" id="{D9FC11DB-0950-D04A-ACEF-6EF0E644C802}"/>
                  </a:ext>
                </a:extLst>
              </p:cNvPr>
              <p:cNvSpPr>
                <a:spLocks noChangeShapeType="1"/>
              </p:cNvSpPr>
              <p:nvPr/>
            </p:nvSpPr>
            <p:spPr bwMode="auto">
              <a:xfrm flipV="1">
                <a:off x="5907198" y="3379397"/>
                <a:ext cx="59033" cy="3125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grpSp>
          <p:nvGrpSpPr>
            <p:cNvPr id="59" name="Groupe 381">
              <a:extLst>
                <a:ext uri="{FF2B5EF4-FFF2-40B4-BE49-F238E27FC236}">
                  <a16:creationId xmlns:a16="http://schemas.microsoft.com/office/drawing/2014/main" id="{A3428B40-2DB1-5646-97EA-0B6D6061A1C8}"/>
                </a:ext>
              </a:extLst>
            </p:cNvPr>
            <p:cNvGrpSpPr/>
            <p:nvPr/>
          </p:nvGrpSpPr>
          <p:grpSpPr>
            <a:xfrm>
              <a:off x="4903753" y="3276600"/>
              <a:ext cx="735047" cy="472104"/>
              <a:chOff x="2444750" y="3516313"/>
              <a:chExt cx="390525" cy="250825"/>
            </a:xfrm>
          </p:grpSpPr>
          <p:sp>
            <p:nvSpPr>
              <p:cNvPr id="61" name="Freeform 465">
                <a:extLst>
                  <a:ext uri="{FF2B5EF4-FFF2-40B4-BE49-F238E27FC236}">
                    <a16:creationId xmlns:a16="http://schemas.microsoft.com/office/drawing/2014/main" id="{38D14D09-9D7A-054B-B076-F97DB72AED4A}"/>
                  </a:ext>
                </a:extLst>
              </p:cNvPr>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2" name="Freeform 466">
                <a:extLst>
                  <a:ext uri="{FF2B5EF4-FFF2-40B4-BE49-F238E27FC236}">
                    <a16:creationId xmlns:a16="http://schemas.microsoft.com/office/drawing/2014/main" id="{2A3EA42F-93EB-5B4A-AA43-56E339F911F7}"/>
                  </a:ext>
                </a:extLst>
              </p:cNvPr>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sp>
            <p:nvSpPr>
              <p:cNvPr id="63" name="Freeform 467">
                <a:extLst>
                  <a:ext uri="{FF2B5EF4-FFF2-40B4-BE49-F238E27FC236}">
                    <a16:creationId xmlns:a16="http://schemas.microsoft.com/office/drawing/2014/main" id="{8818F226-FF09-CA42-8986-D7E087AA2FC8}"/>
                  </a:ext>
                </a:extLst>
              </p:cNvPr>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16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58A81A8E-22BE-FA44-A04C-24853B251D53}"/>
                </a:ext>
              </a:extLst>
            </p:cNvPr>
            <p:cNvSpPr/>
            <p:nvPr>
              <p:custDataLst>
                <p:tags r:id="rId1"/>
              </p:custDataLst>
            </p:nvPr>
          </p:nvSpPr>
          <p:spPr>
            <a:xfrm>
              <a:off x="4466588" y="1193369"/>
              <a:ext cx="3687522" cy="3687820"/>
            </a:xfrm>
            <a:prstGeom prst="ellipse">
              <a:avLst/>
            </a:prstGeom>
            <a:noFill/>
            <a:ln w="1016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prstTxWarp prst="textArchDown">
                <a:avLst/>
              </a:prstTxWarp>
            </a:bodyPr>
            <a:lstStyle/>
            <a:p>
              <a:pPr algn="ctr"/>
              <a:endParaRPr lang="en-GB" sz="1200" b="1" kern="0" dirty="0">
                <a:solidFill>
                  <a:srgbClr val="007295"/>
                </a:solidFill>
                <a:latin typeface="Arial" panose="020B0604020202020204" pitchFamily="34" charset="0"/>
                <a:cs typeface="Arial" panose="020B0604020202020204" pitchFamily="34" charset="0"/>
              </a:endParaRPr>
            </a:p>
          </p:txBody>
        </p:sp>
      </p:grpSp>
      <p:cxnSp>
        <p:nvCxnSpPr>
          <p:cNvPr id="83" name="Straight Connector 152">
            <a:extLst>
              <a:ext uri="{FF2B5EF4-FFF2-40B4-BE49-F238E27FC236}">
                <a16:creationId xmlns:a16="http://schemas.microsoft.com/office/drawing/2014/main" id="{F8675E97-D8EA-7043-B664-FD380311A7AF}"/>
              </a:ext>
            </a:extLst>
          </p:cNvPr>
          <p:cNvCxnSpPr>
            <a:cxnSpLocks noChangeShapeType="1"/>
          </p:cNvCxnSpPr>
          <p:nvPr/>
        </p:nvCxnSpPr>
        <p:spPr bwMode="auto">
          <a:xfrm>
            <a:off x="1124058" y="1676400"/>
            <a:ext cx="4207080" cy="843"/>
          </a:xfrm>
          <a:prstGeom prst="line">
            <a:avLst/>
          </a:prstGeom>
          <a:noFill/>
          <a:ln w="12700" cap="rnd" algn="ctr">
            <a:solidFill>
              <a:srgbClr val="007295"/>
            </a:solidFill>
            <a:round/>
            <a:headEnd type="oval" w="med" len="med"/>
            <a:tailEnd type="oval" w="med" len="med"/>
          </a:ln>
        </p:spPr>
      </p:cxnSp>
      <p:sp>
        <p:nvSpPr>
          <p:cNvPr id="84" name="TextBox 83">
            <a:extLst>
              <a:ext uri="{FF2B5EF4-FFF2-40B4-BE49-F238E27FC236}">
                <a16:creationId xmlns:a16="http://schemas.microsoft.com/office/drawing/2014/main" id="{FDAF9577-F0E3-4F43-9D4F-8CB2BD1A3980}"/>
              </a:ext>
            </a:extLst>
          </p:cNvPr>
          <p:cNvSpPr txBox="1"/>
          <p:nvPr/>
        </p:nvSpPr>
        <p:spPr>
          <a:xfrm>
            <a:off x="1141797" y="1194727"/>
            <a:ext cx="2712454"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Applications</a:t>
            </a:r>
          </a:p>
        </p:txBody>
      </p:sp>
      <p:cxnSp>
        <p:nvCxnSpPr>
          <p:cNvPr id="85" name="Straight Connector 152">
            <a:extLst>
              <a:ext uri="{FF2B5EF4-FFF2-40B4-BE49-F238E27FC236}">
                <a16:creationId xmlns:a16="http://schemas.microsoft.com/office/drawing/2014/main" id="{F49E44D2-9AA7-2B48-A6C7-D6151521A64A}"/>
              </a:ext>
            </a:extLst>
          </p:cNvPr>
          <p:cNvCxnSpPr>
            <a:cxnSpLocks noChangeShapeType="1"/>
          </p:cNvCxnSpPr>
          <p:nvPr/>
        </p:nvCxnSpPr>
        <p:spPr bwMode="auto">
          <a:xfrm flipV="1">
            <a:off x="6576728" y="1690005"/>
            <a:ext cx="3384000" cy="0"/>
          </a:xfrm>
          <a:prstGeom prst="line">
            <a:avLst/>
          </a:prstGeom>
          <a:noFill/>
          <a:ln w="12700" cap="rnd" algn="ctr">
            <a:solidFill>
              <a:srgbClr val="112248"/>
            </a:solidFill>
            <a:round/>
            <a:headEnd type="oval" w="med" len="med"/>
            <a:tailEnd type="oval"/>
          </a:ln>
        </p:spPr>
      </p:cxnSp>
      <p:sp>
        <p:nvSpPr>
          <p:cNvPr id="86" name="TextBox 85">
            <a:extLst>
              <a:ext uri="{FF2B5EF4-FFF2-40B4-BE49-F238E27FC236}">
                <a16:creationId xmlns:a16="http://schemas.microsoft.com/office/drawing/2014/main" id="{5DFD3EAB-4C59-0146-B088-05D65FBBF6E9}"/>
              </a:ext>
            </a:extLst>
          </p:cNvPr>
          <p:cNvSpPr txBox="1"/>
          <p:nvPr/>
        </p:nvSpPr>
        <p:spPr>
          <a:xfrm>
            <a:off x="8102709" y="1163493"/>
            <a:ext cx="1750800" cy="400110"/>
          </a:xfrm>
          <a:prstGeom prst="rect">
            <a:avLst/>
          </a:prstGeom>
          <a:noFill/>
          <a:ln>
            <a:noFill/>
          </a:ln>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Data Strategy</a:t>
            </a:r>
          </a:p>
        </p:txBody>
      </p:sp>
      <p:cxnSp>
        <p:nvCxnSpPr>
          <p:cNvPr id="87" name="Straight Connector 152">
            <a:extLst>
              <a:ext uri="{FF2B5EF4-FFF2-40B4-BE49-F238E27FC236}">
                <a16:creationId xmlns:a16="http://schemas.microsoft.com/office/drawing/2014/main" id="{DA017D41-F0D7-0044-AD6A-B0213D305089}"/>
              </a:ext>
            </a:extLst>
          </p:cNvPr>
          <p:cNvCxnSpPr>
            <a:cxnSpLocks noChangeShapeType="1"/>
          </p:cNvCxnSpPr>
          <p:nvPr/>
        </p:nvCxnSpPr>
        <p:spPr bwMode="auto">
          <a:xfrm flipH="1">
            <a:off x="894007" y="4068060"/>
            <a:ext cx="3848565" cy="18764"/>
          </a:xfrm>
          <a:prstGeom prst="line">
            <a:avLst/>
          </a:prstGeom>
          <a:noFill/>
          <a:ln w="12700" cap="rnd" algn="ctr">
            <a:solidFill>
              <a:srgbClr val="94B5D7"/>
            </a:solidFill>
            <a:round/>
            <a:headEnd type="oval" w="med" len="med"/>
            <a:tailEnd type="oval" w="med" len="med"/>
          </a:ln>
        </p:spPr>
      </p:cxnSp>
      <p:sp>
        <p:nvSpPr>
          <p:cNvPr id="88" name="TextBox 87">
            <a:extLst>
              <a:ext uri="{FF2B5EF4-FFF2-40B4-BE49-F238E27FC236}">
                <a16:creationId xmlns:a16="http://schemas.microsoft.com/office/drawing/2014/main" id="{2097BC1E-46E5-D740-8812-FCA0F845C833}"/>
              </a:ext>
            </a:extLst>
          </p:cNvPr>
          <p:cNvSpPr txBox="1"/>
          <p:nvPr/>
        </p:nvSpPr>
        <p:spPr>
          <a:xfrm>
            <a:off x="984933" y="3603716"/>
            <a:ext cx="1483548" cy="400110"/>
          </a:xfrm>
          <a:prstGeom prst="rect">
            <a:avLst/>
          </a:prstGeom>
          <a:noFill/>
        </p:spPr>
        <p:txBody>
          <a:bodyPr wrap="none" rtlCol="0">
            <a:spAutoFit/>
          </a:bodyPr>
          <a:lstStyle/>
          <a:p>
            <a:pPr algn="r"/>
            <a:r>
              <a:rPr lang="en-US" sz="2000" dirty="0">
                <a:solidFill>
                  <a:schemeClr val="bg1">
                    <a:lumMod val="50000"/>
                  </a:schemeClr>
                </a:solidFill>
                <a:latin typeface="Arial" panose="020B0604020202020204" pitchFamily="34" charset="0"/>
                <a:cs typeface="Arial" panose="020B0604020202020204" pitchFamily="34" charset="0"/>
              </a:rPr>
              <a:t>Technology</a:t>
            </a:r>
          </a:p>
        </p:txBody>
      </p:sp>
      <p:cxnSp>
        <p:nvCxnSpPr>
          <p:cNvPr id="89" name="Straight Connector 152">
            <a:extLst>
              <a:ext uri="{FF2B5EF4-FFF2-40B4-BE49-F238E27FC236}">
                <a16:creationId xmlns:a16="http://schemas.microsoft.com/office/drawing/2014/main" id="{2B24A904-C7E0-0E4B-9897-C7A21734F8C9}"/>
              </a:ext>
            </a:extLst>
          </p:cNvPr>
          <p:cNvCxnSpPr>
            <a:cxnSpLocks noChangeShapeType="1"/>
          </p:cNvCxnSpPr>
          <p:nvPr/>
        </p:nvCxnSpPr>
        <p:spPr bwMode="auto">
          <a:xfrm flipH="1">
            <a:off x="7024876" y="4077949"/>
            <a:ext cx="2902050" cy="0"/>
          </a:xfrm>
          <a:prstGeom prst="line">
            <a:avLst/>
          </a:prstGeom>
          <a:noFill/>
          <a:ln w="12700" cap="rnd" algn="ctr">
            <a:solidFill>
              <a:srgbClr val="1957A3"/>
            </a:solidFill>
            <a:round/>
            <a:headEnd type="oval" w="med" len="med"/>
            <a:tailEnd type="oval" w="med" len="med"/>
          </a:ln>
        </p:spPr>
      </p:cxnSp>
      <p:sp>
        <p:nvSpPr>
          <p:cNvPr id="90" name="TextBox 89">
            <a:extLst>
              <a:ext uri="{FF2B5EF4-FFF2-40B4-BE49-F238E27FC236}">
                <a16:creationId xmlns:a16="http://schemas.microsoft.com/office/drawing/2014/main" id="{75B1ACDD-1B78-C54B-84A0-A99927321566}"/>
              </a:ext>
            </a:extLst>
          </p:cNvPr>
          <p:cNvSpPr txBox="1"/>
          <p:nvPr/>
        </p:nvSpPr>
        <p:spPr>
          <a:xfrm>
            <a:off x="8272587" y="3549047"/>
            <a:ext cx="1555234"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Engineering</a:t>
            </a:r>
          </a:p>
        </p:txBody>
      </p:sp>
      <p:sp>
        <p:nvSpPr>
          <p:cNvPr id="91" name="Freeform 192">
            <a:extLst>
              <a:ext uri="{FF2B5EF4-FFF2-40B4-BE49-F238E27FC236}">
                <a16:creationId xmlns:a16="http://schemas.microsoft.com/office/drawing/2014/main" id="{3572C062-266B-BF45-9592-40085F74475B}"/>
              </a:ext>
            </a:extLst>
          </p:cNvPr>
          <p:cNvSpPr/>
          <p:nvPr/>
        </p:nvSpPr>
        <p:spPr>
          <a:xfrm>
            <a:off x="3648554" y="4512379"/>
            <a:ext cx="3419100" cy="911551"/>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chemeClr val="accent5"/>
            </a:solidFill>
            <a:round/>
            <a:headEnd type="none" w="med" len="med"/>
            <a:tailEnd type="oval"/>
          </a:ln>
        </p:spPr>
        <p:txBody>
          <a:bodyPr rtlCol="0" anchor="ctr"/>
          <a:lstStyle/>
          <a:p>
            <a:pPr algn="ctr"/>
            <a:endParaRPr lang="en-GB" sz="160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8317D34D-38DC-2445-ADAD-E5F40E27F45C}"/>
              </a:ext>
            </a:extLst>
          </p:cNvPr>
          <p:cNvSpPr txBox="1"/>
          <p:nvPr/>
        </p:nvSpPr>
        <p:spPr>
          <a:xfrm>
            <a:off x="3471896" y="4945589"/>
            <a:ext cx="3219151" cy="400110"/>
          </a:xfrm>
          <a:prstGeom prst="rect">
            <a:avLst/>
          </a:prstGeom>
          <a:noFill/>
        </p:spPr>
        <p:txBody>
          <a:bodyPr wrap="none" rtlCol="0">
            <a:spAutoFit/>
          </a:bodyPr>
          <a:lstStyle/>
          <a:p>
            <a:r>
              <a:rPr lang="en-US" sz="2000" dirty="0">
                <a:solidFill>
                  <a:schemeClr val="bg1">
                    <a:lumMod val="50000"/>
                  </a:schemeClr>
                </a:solidFill>
                <a:latin typeface="Arial" panose="020B0604020202020204" pitchFamily="34" charset="0"/>
                <a:cs typeface="Arial" panose="020B0604020202020204" pitchFamily="34" charset="0"/>
              </a:rPr>
              <a:t>OCM &amp; Managed Services</a:t>
            </a:r>
          </a:p>
        </p:txBody>
      </p:sp>
      <p:sp>
        <p:nvSpPr>
          <p:cNvPr id="93" name="TextBox 92">
            <a:extLst>
              <a:ext uri="{FF2B5EF4-FFF2-40B4-BE49-F238E27FC236}">
                <a16:creationId xmlns:a16="http://schemas.microsoft.com/office/drawing/2014/main" id="{1FD5F63C-4015-3848-B5D3-920570CE9785}"/>
              </a:ext>
            </a:extLst>
          </p:cNvPr>
          <p:cNvSpPr txBox="1"/>
          <p:nvPr/>
        </p:nvSpPr>
        <p:spPr>
          <a:xfrm>
            <a:off x="1081816" y="1748528"/>
            <a:ext cx="2782755" cy="1041311"/>
          </a:xfrm>
          <a:prstGeom prst="rect">
            <a:avLst/>
          </a:prstGeom>
          <a:noFill/>
        </p:spPr>
        <p:txBody>
          <a:bodyPr wrap="square" numCol="1" rtlCol="0">
            <a:spAutoFit/>
          </a:bodyPr>
          <a:lstStyle/>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Lakes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Data Warehouse</a:t>
            </a:r>
          </a:p>
          <a:p>
            <a:pPr marL="185738"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Visualization</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Decision management systems</a:t>
            </a:r>
          </a:p>
          <a:p>
            <a:pPr marL="185738" lvl="0" indent="-185738">
              <a:spcBef>
                <a:spcPts val="150"/>
              </a:spcBef>
              <a:buClr>
                <a:srgbClr val="007295"/>
              </a:buClr>
              <a:buFont typeface="Wingdings" pitchFamily="2" charset="2"/>
              <a:buChar char="§"/>
            </a:pPr>
            <a:r>
              <a:rPr lang="en-US" sz="1100" dirty="0">
                <a:latin typeface="Arial" panose="020B0604020202020204" pitchFamily="34" charset="0"/>
                <a:cs typeface="Arial" panose="020B0604020202020204" pitchFamily="34" charset="0"/>
              </a:rPr>
              <a:t>IoT Applications</a:t>
            </a:r>
          </a:p>
        </p:txBody>
      </p:sp>
      <p:sp>
        <p:nvSpPr>
          <p:cNvPr id="94" name="TextBox 93">
            <a:extLst>
              <a:ext uri="{FF2B5EF4-FFF2-40B4-BE49-F238E27FC236}">
                <a16:creationId xmlns:a16="http://schemas.microsoft.com/office/drawing/2014/main" id="{EDCB7398-FAEF-B446-85C2-BBBD11469145}"/>
              </a:ext>
            </a:extLst>
          </p:cNvPr>
          <p:cNvSpPr txBox="1"/>
          <p:nvPr/>
        </p:nvSpPr>
        <p:spPr>
          <a:xfrm>
            <a:off x="8084147" y="1745451"/>
            <a:ext cx="2834946" cy="1210588"/>
          </a:xfrm>
          <a:prstGeom prst="rect">
            <a:avLst/>
          </a:prstGeom>
          <a:noFill/>
        </p:spPr>
        <p:txBody>
          <a:bodyPr wrap="square" numCol="1" rtlCol="0">
            <a:spAutoFit/>
          </a:bodyPr>
          <a:lstStyle/>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Monetization Roadmap</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Cloud Strategy &amp; Architecture </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Architecture Evolution</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Data Integration / Consolidation / Harmonization  Framework</a:t>
            </a:r>
          </a:p>
          <a:p>
            <a:pPr marL="185738" lvl="0" indent="-185738">
              <a:spcBef>
                <a:spcPts val="150"/>
              </a:spcBef>
              <a:buClr>
                <a:srgbClr val="E47E1A"/>
              </a:buClr>
              <a:buFont typeface="Wingdings" pitchFamily="2" charset="2"/>
              <a:buChar char="§"/>
            </a:pPr>
            <a:r>
              <a:rPr lang="en-US" sz="1100" dirty="0">
                <a:latin typeface="Arial" panose="020B0604020202020204" pitchFamily="34" charset="0"/>
                <a:cs typeface="Arial" panose="020B0604020202020204" pitchFamily="34" charset="0"/>
              </a:rPr>
              <a:t>Optimizing BI Investments</a:t>
            </a:r>
          </a:p>
        </p:txBody>
      </p:sp>
      <p:sp>
        <p:nvSpPr>
          <p:cNvPr id="95" name="TextBox 94">
            <a:extLst>
              <a:ext uri="{FF2B5EF4-FFF2-40B4-BE49-F238E27FC236}">
                <a16:creationId xmlns:a16="http://schemas.microsoft.com/office/drawing/2014/main" id="{9BB96EDD-85CD-FF48-AB3A-CE7686D9AA64}"/>
              </a:ext>
            </a:extLst>
          </p:cNvPr>
          <p:cNvSpPr txBox="1"/>
          <p:nvPr/>
        </p:nvSpPr>
        <p:spPr>
          <a:xfrm>
            <a:off x="8091372" y="4227509"/>
            <a:ext cx="3163505" cy="1831271"/>
          </a:xfrm>
          <a:prstGeom prst="rect">
            <a:avLst/>
          </a:prstGeom>
          <a:noFill/>
        </p:spPr>
        <p:txBody>
          <a:bodyPr wrap="square" numCol="1" rtlCol="0">
            <a:noAutofit/>
          </a:bodyPr>
          <a:lstStyle/>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Structure Data Flows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Ingest streaming &amp; batch data</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Data storage and data model</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Batch and Real time processing</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Real-time, Graph, Search &amp; Iterative workloads</a:t>
            </a:r>
          </a:p>
          <a:p>
            <a:pPr marL="185738" lvl="0" indent="-185738">
              <a:spcBef>
                <a:spcPts val="150"/>
              </a:spcBef>
              <a:buClr>
                <a:srgbClr val="898E10"/>
              </a:buClr>
              <a:buFont typeface="Wingdings" pitchFamily="2" charset="2"/>
              <a:buChar char="§"/>
            </a:pPr>
            <a:r>
              <a:rPr lang="en-US" sz="1100" dirty="0">
                <a:latin typeface="Arial" panose="020B0604020202020204" pitchFamily="34" charset="0"/>
                <a:cs typeface="Arial" panose="020B0604020202020204" pitchFamily="34" charset="0"/>
              </a:rPr>
              <a:t>Orchestration</a:t>
            </a:r>
          </a:p>
        </p:txBody>
      </p:sp>
      <p:sp>
        <p:nvSpPr>
          <p:cNvPr id="96" name="TextBox 95">
            <a:extLst>
              <a:ext uri="{FF2B5EF4-FFF2-40B4-BE49-F238E27FC236}">
                <a16:creationId xmlns:a16="http://schemas.microsoft.com/office/drawing/2014/main" id="{2CE7D9B9-00D0-494F-8137-6A508E104F8B}"/>
              </a:ext>
            </a:extLst>
          </p:cNvPr>
          <p:cNvSpPr txBox="1"/>
          <p:nvPr/>
        </p:nvSpPr>
        <p:spPr>
          <a:xfrm>
            <a:off x="840339" y="4211212"/>
            <a:ext cx="2654884" cy="1379865"/>
          </a:xfrm>
          <a:prstGeom prst="rect">
            <a:avLst/>
          </a:prstGeom>
          <a:noFill/>
        </p:spPr>
        <p:txBody>
          <a:bodyPr wrap="square" numCol="1" rtlCol="0">
            <a:spAutoFit/>
          </a:bodyPr>
          <a:lstStyle/>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Hadoop: Hive, HBase, MapReduce, PiG, HDFS, Phoenix</a:t>
            </a:r>
          </a:p>
          <a:p>
            <a:pPr marL="185738" lvl="0"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a:t>
            </a:r>
            <a:r>
              <a:rPr lang="mr-IN" sz="1100" dirty="0">
                <a:latin typeface="Arial" panose="020B0604020202020204" pitchFamily="34" charset="0"/>
                <a:cs typeface="Lucida Sans"/>
              </a:rPr>
              <a:t>–</a:t>
            </a:r>
            <a:r>
              <a:rPr lang="en-US" sz="1100" dirty="0">
                <a:latin typeface="Arial" panose="020B0604020202020204" pitchFamily="34" charset="0"/>
                <a:cs typeface="Arial" panose="020B0604020202020204" pitchFamily="34" charset="0"/>
              </a:rPr>
              <a:t> Scala, Python, Spark SQL</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Flume, Kafka, NiFi, Sqoop</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Spark Streaming, Storm</a:t>
            </a:r>
          </a:p>
          <a:p>
            <a:pPr marL="185738" indent="-185738">
              <a:spcBef>
                <a:spcPts val="200"/>
              </a:spcBef>
              <a:buClr>
                <a:schemeClr val="accent2"/>
              </a:buClr>
              <a:buFont typeface="Wingdings" pitchFamily="2" charset="2"/>
              <a:buChar char="§"/>
            </a:pPr>
            <a:r>
              <a:rPr lang="en-US" sz="1100" dirty="0">
                <a:latin typeface="Arial" panose="020B0604020202020204" pitchFamily="34" charset="0"/>
                <a:cs typeface="Arial" panose="020B0604020202020204" pitchFamily="34" charset="0"/>
              </a:rPr>
              <a:t>AWS, Azure, GCP, Kylo, Qubole, Databricks</a:t>
            </a:r>
          </a:p>
        </p:txBody>
      </p:sp>
      <p:sp>
        <p:nvSpPr>
          <p:cNvPr id="97" name="TextBox 96">
            <a:extLst>
              <a:ext uri="{FF2B5EF4-FFF2-40B4-BE49-F238E27FC236}">
                <a16:creationId xmlns:a16="http://schemas.microsoft.com/office/drawing/2014/main" id="{95D43177-AC0C-5849-8B18-49D25E92367A}"/>
              </a:ext>
            </a:extLst>
          </p:cNvPr>
          <p:cNvSpPr txBox="1"/>
          <p:nvPr/>
        </p:nvSpPr>
        <p:spPr>
          <a:xfrm>
            <a:off x="3654795" y="5472316"/>
            <a:ext cx="2478832" cy="625812"/>
          </a:xfrm>
          <a:prstGeom prst="rect">
            <a:avLst/>
          </a:prstGeom>
          <a:noFill/>
        </p:spPr>
        <p:txBody>
          <a:bodyPr wrap="square" numCol="1" rtlCol="0">
            <a:spAutoFit/>
          </a:bodyPr>
          <a:lstStyle/>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Organizational Change Mgmt</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Governance</a:t>
            </a:r>
          </a:p>
          <a:p>
            <a:pPr marL="185738" indent="-185738">
              <a:spcBef>
                <a:spcPts val="100"/>
              </a:spcBef>
              <a:buClr>
                <a:schemeClr val="bg1">
                  <a:lumMod val="50000"/>
                </a:schemeClr>
              </a:buClr>
              <a:buFont typeface="Wingdings" pitchFamily="2" charset="2"/>
              <a:buChar char="§"/>
            </a:pPr>
            <a:r>
              <a:rPr lang="en-US" sz="1100" dirty="0">
                <a:latin typeface="Arial" panose="020B0604020202020204" pitchFamily="34" charset="0"/>
                <a:cs typeface="Arial" panose="020B0604020202020204" pitchFamily="34" charset="0"/>
              </a:rPr>
              <a:t>Maturity Assessments</a:t>
            </a:r>
          </a:p>
        </p:txBody>
      </p:sp>
    </p:spTree>
    <p:extLst>
      <p:ext uri="{BB962C8B-B14F-4D97-AF65-F5344CB8AC3E}">
        <p14:creationId xmlns:p14="http://schemas.microsoft.com/office/powerpoint/2010/main" val="2199206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247C-A2C8-4AAA-BF1A-8C6AC6FE073C}"/>
              </a:ext>
            </a:extLst>
          </p:cNvPr>
          <p:cNvSpPr>
            <a:spLocks noGrp="1"/>
          </p:cNvSpPr>
          <p:nvPr>
            <p:ph type="title"/>
          </p:nvPr>
        </p:nvSpPr>
        <p:spPr>
          <a:xfrm>
            <a:off x="599655" y="58925"/>
            <a:ext cx="10940304" cy="408349"/>
          </a:xfrm>
        </p:spPr>
        <p:txBody>
          <a:bodyPr/>
          <a:lstStyle/>
          <a:p>
            <a:r>
              <a:rPr lang="en-US" dirty="0"/>
              <a:t>Adopting Scaled Agile Framework to this Engagement</a:t>
            </a:r>
            <a:endParaRPr lang="en-IN" dirty="0"/>
          </a:p>
        </p:txBody>
      </p:sp>
      <p:sp>
        <p:nvSpPr>
          <p:cNvPr id="43" name="Rectangle 42">
            <a:extLst>
              <a:ext uri="{FF2B5EF4-FFF2-40B4-BE49-F238E27FC236}">
                <a16:creationId xmlns:a16="http://schemas.microsoft.com/office/drawing/2014/main" id="{37804F6C-4547-47F8-B914-D3C88E3ED97F}"/>
              </a:ext>
            </a:extLst>
          </p:cNvPr>
          <p:cNvSpPr/>
          <p:nvPr/>
        </p:nvSpPr>
        <p:spPr>
          <a:xfrm>
            <a:off x="7950498" y="775349"/>
            <a:ext cx="3585010" cy="494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Adopting *Scaled Agile Framework</a:t>
            </a:r>
            <a:endParaRPr lang="en-IN" b="1" dirty="0">
              <a:solidFill>
                <a:schemeClr val="bg2">
                  <a:lumMod val="50000"/>
                </a:schemeClr>
              </a:solidFill>
            </a:endParaRPr>
          </a:p>
        </p:txBody>
      </p:sp>
      <p:grpSp>
        <p:nvGrpSpPr>
          <p:cNvPr id="51" name="Group 50">
            <a:extLst>
              <a:ext uri="{FF2B5EF4-FFF2-40B4-BE49-F238E27FC236}">
                <a16:creationId xmlns:a16="http://schemas.microsoft.com/office/drawing/2014/main" id="{88A85545-E6AA-452A-B304-DC613EF645D3}"/>
              </a:ext>
            </a:extLst>
          </p:cNvPr>
          <p:cNvGrpSpPr/>
          <p:nvPr/>
        </p:nvGrpSpPr>
        <p:grpSpPr>
          <a:xfrm>
            <a:off x="2908616" y="753527"/>
            <a:ext cx="4906431" cy="5607880"/>
            <a:chOff x="2422837" y="624939"/>
            <a:chExt cx="4906431" cy="5607880"/>
          </a:xfrm>
          <a:solidFill>
            <a:schemeClr val="bg1">
              <a:lumMod val="95000"/>
            </a:schemeClr>
          </a:solidFill>
        </p:grpSpPr>
        <p:sp>
          <p:nvSpPr>
            <p:cNvPr id="54" name="Rectangle 53">
              <a:extLst>
                <a:ext uri="{FF2B5EF4-FFF2-40B4-BE49-F238E27FC236}">
                  <a16:creationId xmlns:a16="http://schemas.microsoft.com/office/drawing/2014/main" id="{2FD0DB5D-F046-48D5-8754-BCB1D32E1EE7}"/>
                </a:ext>
              </a:extLst>
            </p:cNvPr>
            <p:cNvSpPr/>
            <p:nvPr/>
          </p:nvSpPr>
          <p:spPr>
            <a:xfrm>
              <a:off x="2422837" y="624939"/>
              <a:ext cx="4906431" cy="560788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8" name="Straight Connector 57">
              <a:extLst>
                <a:ext uri="{FF2B5EF4-FFF2-40B4-BE49-F238E27FC236}">
                  <a16:creationId xmlns:a16="http://schemas.microsoft.com/office/drawing/2014/main" id="{AC9B4091-FEBD-40B3-A6B7-075EEAA945F6}"/>
                </a:ext>
              </a:extLst>
            </p:cNvPr>
            <p:cNvCxnSpPr>
              <a:cxnSpLocks/>
            </p:cNvCxnSpPr>
            <p:nvPr/>
          </p:nvCxnSpPr>
          <p:spPr>
            <a:xfrm>
              <a:off x="2531678" y="4581030"/>
              <a:ext cx="4718244" cy="0"/>
            </a:xfrm>
            <a:prstGeom prst="line">
              <a:avLst/>
            </a:prstGeom>
            <a:grpFill/>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B0709884-566C-49D9-9FF3-1C4B93959E8D}"/>
                </a:ext>
              </a:extLst>
            </p:cNvPr>
            <p:cNvSpPr/>
            <p:nvPr/>
          </p:nvSpPr>
          <p:spPr>
            <a:xfrm>
              <a:off x="5414569" y="652563"/>
              <a:ext cx="1914699" cy="231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bg2">
                      <a:lumMod val="25000"/>
                    </a:schemeClr>
                  </a:solidFill>
                </a:rPr>
                <a:t>PROGRAM INITIATIVES</a:t>
              </a:r>
              <a:endParaRPr lang="en-IN" sz="1400" b="1" dirty="0">
                <a:solidFill>
                  <a:schemeClr val="bg2">
                    <a:lumMod val="25000"/>
                  </a:schemeClr>
                </a:solidFill>
              </a:endParaRPr>
            </a:p>
          </p:txBody>
        </p:sp>
        <p:pic>
          <p:nvPicPr>
            <p:cNvPr id="76" name="Picture 2" descr="https://static.thenounproject.com/png/1637686-200.png">
              <a:extLst>
                <a:ext uri="{FF2B5EF4-FFF2-40B4-BE49-F238E27FC236}">
                  <a16:creationId xmlns:a16="http://schemas.microsoft.com/office/drawing/2014/main" id="{C1B21EDA-D947-4D62-ADE7-8FB3BF1CA3A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4411" y="3217062"/>
              <a:ext cx="533650" cy="533650"/>
            </a:xfrm>
            <a:prstGeom prst="rect">
              <a:avLst/>
            </a:prstGeom>
            <a:grpFill/>
          </p:spPr>
        </p:pic>
        <p:sp>
          <p:nvSpPr>
            <p:cNvPr id="84" name="Rectangle 83">
              <a:extLst>
                <a:ext uri="{FF2B5EF4-FFF2-40B4-BE49-F238E27FC236}">
                  <a16:creationId xmlns:a16="http://schemas.microsoft.com/office/drawing/2014/main" id="{ACBCD4E0-29ED-4DC1-A089-676A328B46E5}"/>
                </a:ext>
              </a:extLst>
            </p:cNvPr>
            <p:cNvSpPr/>
            <p:nvPr/>
          </p:nvSpPr>
          <p:spPr>
            <a:xfrm>
              <a:off x="2621251" y="3816672"/>
              <a:ext cx="1265318" cy="3582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2">
                      <a:lumMod val="25000"/>
                    </a:schemeClr>
                  </a:solidFill>
                </a:rPr>
                <a:t>Agile Scrum Teams</a:t>
              </a:r>
              <a:endParaRPr lang="en-IN" sz="1400" b="1" i="1" dirty="0">
                <a:solidFill>
                  <a:schemeClr val="bg2">
                    <a:lumMod val="25000"/>
                  </a:schemeClr>
                </a:solidFill>
              </a:endParaRPr>
            </a:p>
          </p:txBody>
        </p:sp>
        <p:graphicFrame>
          <p:nvGraphicFramePr>
            <p:cNvPr id="85" name="Diagram 84">
              <a:extLst>
                <a:ext uri="{FF2B5EF4-FFF2-40B4-BE49-F238E27FC236}">
                  <a16:creationId xmlns:a16="http://schemas.microsoft.com/office/drawing/2014/main" id="{9CB41383-D9DB-4502-9A31-DDDB2C6F15EF}"/>
                </a:ext>
              </a:extLst>
            </p:cNvPr>
            <p:cNvGraphicFramePr/>
            <p:nvPr/>
          </p:nvGraphicFramePr>
          <p:xfrm>
            <a:off x="2733976" y="2818417"/>
            <a:ext cx="4306788" cy="358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7" name="Picture 4" descr="https://static.thenounproject.com/png/1175357-200.png">
              <a:extLst>
                <a:ext uri="{FF2B5EF4-FFF2-40B4-BE49-F238E27FC236}">
                  <a16:creationId xmlns:a16="http://schemas.microsoft.com/office/drawing/2014/main" id="{901E32E0-CCCD-40E1-B18F-9BAEEDC325AE}"/>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45033" y="3195605"/>
              <a:ext cx="683502" cy="683502"/>
            </a:xfrm>
            <a:prstGeom prst="rect">
              <a:avLst/>
            </a:prstGeom>
            <a:grpFill/>
          </p:spPr>
        </p:pic>
        <p:sp>
          <p:nvSpPr>
            <p:cNvPr id="89" name="Rectangle 88">
              <a:extLst>
                <a:ext uri="{FF2B5EF4-FFF2-40B4-BE49-F238E27FC236}">
                  <a16:creationId xmlns:a16="http://schemas.microsoft.com/office/drawing/2014/main" id="{AA3C0569-D39C-461A-A195-B413AEDC5EA2}"/>
                </a:ext>
              </a:extLst>
            </p:cNvPr>
            <p:cNvSpPr/>
            <p:nvPr/>
          </p:nvSpPr>
          <p:spPr>
            <a:xfrm>
              <a:off x="3488024" y="4201239"/>
              <a:ext cx="2734008" cy="3270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rPr>
                <a:t>&lt;Communication Cadence&gt;</a:t>
              </a:r>
              <a:endParaRPr lang="en-IN" sz="1400" i="1" dirty="0">
                <a:solidFill>
                  <a:schemeClr val="bg2">
                    <a:lumMod val="25000"/>
                  </a:schemeClr>
                </a:solidFill>
              </a:endParaRPr>
            </a:p>
          </p:txBody>
        </p:sp>
        <p:pic>
          <p:nvPicPr>
            <p:cNvPr id="92" name="Picture 6" descr="https://static.thenounproject.com/png/2927739-200.png">
              <a:extLst>
                <a:ext uri="{FF2B5EF4-FFF2-40B4-BE49-F238E27FC236}">
                  <a16:creationId xmlns:a16="http://schemas.microsoft.com/office/drawing/2014/main" id="{B4D703F9-0482-4E4F-B972-491BAA8811CA}"/>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1958" y="3261591"/>
              <a:ext cx="507020" cy="507020"/>
            </a:xfrm>
            <a:prstGeom prst="rect">
              <a:avLst/>
            </a:prstGeom>
            <a:grpFill/>
          </p:spPr>
        </p:pic>
        <p:sp>
          <p:nvSpPr>
            <p:cNvPr id="93" name="Rectangle 92">
              <a:extLst>
                <a:ext uri="{FF2B5EF4-FFF2-40B4-BE49-F238E27FC236}">
                  <a16:creationId xmlns:a16="http://schemas.microsoft.com/office/drawing/2014/main" id="{6FF64631-4CE5-4A88-9181-D84AC2273C00}"/>
                </a:ext>
              </a:extLst>
            </p:cNvPr>
            <p:cNvSpPr/>
            <p:nvPr/>
          </p:nvSpPr>
          <p:spPr>
            <a:xfrm>
              <a:off x="4700399" y="3724579"/>
              <a:ext cx="1415524" cy="5177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2">
                      <a:lumMod val="25000"/>
                    </a:schemeClr>
                  </a:solidFill>
                </a:rPr>
                <a:t>Iterate,</a:t>
              </a:r>
            </a:p>
            <a:p>
              <a:pPr algn="ctr"/>
              <a:r>
                <a:rPr lang="en-US" sz="1400" b="1" i="1" dirty="0">
                  <a:solidFill>
                    <a:schemeClr val="bg2">
                      <a:lumMod val="25000"/>
                    </a:schemeClr>
                  </a:solidFill>
                </a:rPr>
                <a:t>release features</a:t>
              </a:r>
              <a:endParaRPr lang="en-IN" sz="1400" b="1" i="1" dirty="0">
                <a:solidFill>
                  <a:schemeClr val="bg2">
                    <a:lumMod val="25000"/>
                  </a:schemeClr>
                </a:solidFill>
              </a:endParaRPr>
            </a:p>
          </p:txBody>
        </p:sp>
        <p:pic>
          <p:nvPicPr>
            <p:cNvPr id="94" name="Picture 8" descr="https://static.thenounproject.com/png/1957308-200.png">
              <a:extLst>
                <a:ext uri="{FF2B5EF4-FFF2-40B4-BE49-F238E27FC236}">
                  <a16:creationId xmlns:a16="http://schemas.microsoft.com/office/drawing/2014/main" id="{56DBCCFE-8C77-433E-87A3-3259A946442D}"/>
                </a:ext>
              </a:extLst>
            </p:cNvPr>
            <p:cNvPicPr>
              <a:picLocks noChangeAspect="1" noChangeArrowheads="1"/>
            </p:cNvPicPr>
            <p:nvPr/>
          </p:nvPicPr>
          <p:blipFill>
            <a:blip r:embed="rId11">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68880" y="3217079"/>
              <a:ext cx="593408" cy="593408"/>
            </a:xfrm>
            <a:prstGeom prst="rect">
              <a:avLst/>
            </a:prstGeom>
            <a:grpFill/>
          </p:spPr>
        </p:pic>
        <p:sp>
          <p:nvSpPr>
            <p:cNvPr id="95" name="Rectangle 94">
              <a:extLst>
                <a:ext uri="{FF2B5EF4-FFF2-40B4-BE49-F238E27FC236}">
                  <a16:creationId xmlns:a16="http://schemas.microsoft.com/office/drawing/2014/main" id="{1DC461BC-AAE9-4FFE-A375-663C05AE9A67}"/>
                </a:ext>
              </a:extLst>
            </p:cNvPr>
            <p:cNvSpPr/>
            <p:nvPr/>
          </p:nvSpPr>
          <p:spPr>
            <a:xfrm>
              <a:off x="5904513" y="3835865"/>
              <a:ext cx="1218161" cy="2082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2">
                      <a:lumMod val="25000"/>
                    </a:schemeClr>
                  </a:solidFill>
                </a:rPr>
                <a:t>Backlog</a:t>
              </a:r>
              <a:endParaRPr lang="en-IN" sz="1400" b="1" i="1" dirty="0">
                <a:solidFill>
                  <a:schemeClr val="bg2">
                    <a:lumMod val="25000"/>
                  </a:schemeClr>
                </a:solidFill>
              </a:endParaRPr>
            </a:p>
          </p:txBody>
        </p:sp>
        <p:sp>
          <p:nvSpPr>
            <p:cNvPr id="96" name="Rectangle 95">
              <a:extLst>
                <a:ext uri="{FF2B5EF4-FFF2-40B4-BE49-F238E27FC236}">
                  <a16:creationId xmlns:a16="http://schemas.microsoft.com/office/drawing/2014/main" id="{550E2591-ED0C-4720-9C3B-8245CA426145}"/>
                </a:ext>
              </a:extLst>
            </p:cNvPr>
            <p:cNvSpPr/>
            <p:nvPr/>
          </p:nvSpPr>
          <p:spPr>
            <a:xfrm>
              <a:off x="2652595" y="1963061"/>
              <a:ext cx="1265318" cy="3582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3">
                      <a:lumMod val="50000"/>
                    </a:schemeClr>
                  </a:solidFill>
                </a:rPr>
                <a:t>Business Stakeholders</a:t>
              </a:r>
              <a:endParaRPr lang="en-IN" sz="1400" b="1" dirty="0">
                <a:solidFill>
                  <a:schemeClr val="accent3">
                    <a:lumMod val="50000"/>
                  </a:schemeClr>
                </a:solidFill>
              </a:endParaRPr>
            </a:p>
          </p:txBody>
        </p:sp>
        <p:sp>
          <p:nvSpPr>
            <p:cNvPr id="97" name="Rectangle 96">
              <a:extLst>
                <a:ext uri="{FF2B5EF4-FFF2-40B4-BE49-F238E27FC236}">
                  <a16:creationId xmlns:a16="http://schemas.microsoft.com/office/drawing/2014/main" id="{BCF6D9CB-B264-4231-97C7-DD8D63C20F66}"/>
                </a:ext>
              </a:extLst>
            </p:cNvPr>
            <p:cNvSpPr/>
            <p:nvPr/>
          </p:nvSpPr>
          <p:spPr>
            <a:xfrm>
              <a:off x="4134882" y="1960534"/>
              <a:ext cx="1265318" cy="3582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3">
                      <a:lumMod val="50000"/>
                    </a:schemeClr>
                  </a:solidFill>
                </a:rPr>
                <a:t>Program Objectives</a:t>
              </a:r>
              <a:endParaRPr lang="en-IN" sz="1400" b="1" dirty="0">
                <a:solidFill>
                  <a:schemeClr val="accent3">
                    <a:lumMod val="50000"/>
                  </a:schemeClr>
                </a:solidFill>
              </a:endParaRPr>
            </a:p>
          </p:txBody>
        </p:sp>
        <p:sp>
          <p:nvSpPr>
            <p:cNvPr id="98" name="Rectangle 97">
              <a:extLst>
                <a:ext uri="{FF2B5EF4-FFF2-40B4-BE49-F238E27FC236}">
                  <a16:creationId xmlns:a16="http://schemas.microsoft.com/office/drawing/2014/main" id="{54FEF84C-DCC9-4DE6-88F8-25C593F512F2}"/>
                </a:ext>
              </a:extLst>
            </p:cNvPr>
            <p:cNvSpPr/>
            <p:nvPr/>
          </p:nvSpPr>
          <p:spPr>
            <a:xfrm>
              <a:off x="3415991" y="917556"/>
              <a:ext cx="2734008" cy="2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rPr>
                <a:t>&lt;Continuous Agile Execution&gt;</a:t>
              </a:r>
              <a:endParaRPr lang="en-IN" sz="1400" i="1" dirty="0">
                <a:solidFill>
                  <a:schemeClr val="bg2">
                    <a:lumMod val="25000"/>
                  </a:schemeClr>
                </a:solidFill>
              </a:endParaRPr>
            </a:p>
          </p:txBody>
        </p:sp>
        <p:sp>
          <p:nvSpPr>
            <p:cNvPr id="99" name="Rectangle 98">
              <a:extLst>
                <a:ext uri="{FF2B5EF4-FFF2-40B4-BE49-F238E27FC236}">
                  <a16:creationId xmlns:a16="http://schemas.microsoft.com/office/drawing/2014/main" id="{E586A443-0C34-45EB-AB13-CFC5126A46BB}"/>
                </a:ext>
              </a:extLst>
            </p:cNvPr>
            <p:cNvSpPr/>
            <p:nvPr/>
          </p:nvSpPr>
          <p:spPr>
            <a:xfrm>
              <a:off x="5580846" y="2033430"/>
              <a:ext cx="1504218" cy="2442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3">
                      <a:lumMod val="50000"/>
                    </a:schemeClr>
                  </a:solidFill>
                </a:rPr>
                <a:t>Release on-demand</a:t>
              </a:r>
              <a:endParaRPr lang="en-IN" sz="1400" b="1" dirty="0">
                <a:solidFill>
                  <a:schemeClr val="accent3">
                    <a:lumMod val="50000"/>
                  </a:schemeClr>
                </a:solidFill>
              </a:endParaRPr>
            </a:p>
          </p:txBody>
        </p:sp>
        <p:pic>
          <p:nvPicPr>
            <p:cNvPr id="100" name="Picture 2" descr="http://www.wpcu.coop/Images/icons/img_icon_boarddirectors_pg.jpg">
              <a:extLst>
                <a:ext uri="{FF2B5EF4-FFF2-40B4-BE49-F238E27FC236}">
                  <a16:creationId xmlns:a16="http://schemas.microsoft.com/office/drawing/2014/main" id="{A932247C-1CFF-40E7-A125-A826C524F264}"/>
                </a:ext>
              </a:extLst>
            </p:cNvPr>
            <p:cNvPicPr>
              <a:picLocks noChangeAspect="1" noChangeArrowheads="1"/>
            </p:cNvPicPr>
            <p:nvPr/>
          </p:nvPicPr>
          <p:blipFill>
            <a:blip r:embed="rId12">
              <a:clrChange>
                <a:clrFrom>
                  <a:srgbClr val="F8F8F8"/>
                </a:clrFrom>
                <a:clrTo>
                  <a:srgbClr val="F8F8F8">
                    <a:alpha val="0"/>
                  </a:srgbClr>
                </a:clrTo>
              </a:clrChange>
              <a:duotone>
                <a:schemeClr val="accent1">
                  <a:shade val="45000"/>
                  <a:satMod val="135000"/>
                </a:schemeClr>
                <a:prstClr val="white"/>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43815" y="1306209"/>
              <a:ext cx="699877" cy="663986"/>
            </a:xfrm>
            <a:prstGeom prst="rect">
              <a:avLst/>
            </a:prstGeom>
            <a:grpFill/>
            <a:extLst>
              <a:ext uri="{909E8E84-426E-40dd-AFC4-6F175D3DCCD1}">
                <a14:hiddenFill xmlns="" xmlns:a14="http://schemas.microsoft.com/office/drawing/2010/main">
                  <a:solidFill>
                    <a:srgbClr val="FFFFFF"/>
                  </a:solidFill>
                </a14:hiddenFill>
              </a:ext>
            </a:extLst>
          </p:spPr>
        </p:pic>
        <p:pic>
          <p:nvPicPr>
            <p:cNvPr id="101" name="Picture 10" descr="https://static.thenounproject.com/png/1392483-200.png">
              <a:extLst>
                <a:ext uri="{FF2B5EF4-FFF2-40B4-BE49-F238E27FC236}">
                  <a16:creationId xmlns:a16="http://schemas.microsoft.com/office/drawing/2014/main" id="{9DB713A9-9332-4B15-8120-1256F5106436}"/>
                </a:ext>
              </a:extLst>
            </p:cNvPr>
            <p:cNvPicPr>
              <a:picLocks noChangeAspect="1" noChangeArrowheads="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80813" y="1358383"/>
              <a:ext cx="555788" cy="555788"/>
            </a:xfrm>
            <a:prstGeom prst="rect">
              <a:avLst/>
            </a:prstGeom>
            <a:grpFill/>
          </p:spPr>
        </p:pic>
        <p:pic>
          <p:nvPicPr>
            <p:cNvPr id="102" name="Picture 12" descr="https://static.thenounproject.com/png/2715214-200.png">
              <a:extLst>
                <a:ext uri="{FF2B5EF4-FFF2-40B4-BE49-F238E27FC236}">
                  <a16:creationId xmlns:a16="http://schemas.microsoft.com/office/drawing/2014/main" id="{2D1290F3-FCA6-4942-8179-213243A35B14}"/>
                </a:ext>
              </a:extLst>
            </p:cNvPr>
            <p:cNvPicPr>
              <a:picLocks noChangeAspect="1" noChangeArrowheads="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0349" y="1383430"/>
              <a:ext cx="555788" cy="555788"/>
            </a:xfrm>
            <a:prstGeom prst="rect">
              <a:avLst/>
            </a:prstGeom>
            <a:grpFill/>
          </p:spPr>
        </p:pic>
        <p:grpSp>
          <p:nvGrpSpPr>
            <p:cNvPr id="103" name="Group 102">
              <a:extLst>
                <a:ext uri="{FF2B5EF4-FFF2-40B4-BE49-F238E27FC236}">
                  <a16:creationId xmlns:a16="http://schemas.microsoft.com/office/drawing/2014/main" id="{AB438D99-089F-4E85-9242-C32F4980E85B}"/>
                </a:ext>
              </a:extLst>
            </p:cNvPr>
            <p:cNvGrpSpPr/>
            <p:nvPr/>
          </p:nvGrpSpPr>
          <p:grpSpPr>
            <a:xfrm>
              <a:off x="4891660" y="5045326"/>
              <a:ext cx="2404246" cy="1010213"/>
              <a:chOff x="2294341" y="2623512"/>
              <a:chExt cx="2404246" cy="1010213"/>
            </a:xfrm>
            <a:grpFill/>
          </p:grpSpPr>
          <p:sp>
            <p:nvSpPr>
              <p:cNvPr id="127" name="Oval 126">
                <a:extLst>
                  <a:ext uri="{FF2B5EF4-FFF2-40B4-BE49-F238E27FC236}">
                    <a16:creationId xmlns:a16="http://schemas.microsoft.com/office/drawing/2014/main" id="{B87E1A32-34FD-455A-BBC5-E548C3DADF66}"/>
                  </a:ext>
                </a:extLst>
              </p:cNvPr>
              <p:cNvSpPr/>
              <p:nvPr/>
            </p:nvSpPr>
            <p:spPr>
              <a:xfrm>
                <a:off x="3056286" y="2641339"/>
                <a:ext cx="844928" cy="566420"/>
              </a:xfrm>
              <a:prstGeom prst="ellipse">
                <a:avLst/>
              </a:prstGeom>
              <a:grp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pic>
            <p:nvPicPr>
              <p:cNvPr id="128" name="Picture 127">
                <a:extLst>
                  <a:ext uri="{FF2B5EF4-FFF2-40B4-BE49-F238E27FC236}">
                    <a16:creationId xmlns:a16="http://schemas.microsoft.com/office/drawing/2014/main" id="{497B22A9-53B7-464B-8C3F-EFA357AC482C}"/>
                  </a:ext>
                </a:extLst>
              </p:cNvPr>
              <p:cNvPicPr>
                <a:picLocks noChangeAspect="1"/>
              </p:cNvPicPr>
              <p:nvPr/>
            </p:nvPicPr>
            <p:blipFill>
              <a:blip r:embed="rId16">
                <a:grayscl/>
              </a:blip>
              <a:stretch>
                <a:fillRect/>
              </a:stretch>
            </p:blipFill>
            <p:spPr>
              <a:xfrm>
                <a:off x="3600815" y="2650350"/>
                <a:ext cx="223349" cy="337559"/>
              </a:xfrm>
              <a:prstGeom prst="rect">
                <a:avLst/>
              </a:prstGeom>
              <a:grpFill/>
            </p:spPr>
          </p:pic>
          <p:sp>
            <p:nvSpPr>
              <p:cNvPr id="129" name="Rectangle 128">
                <a:extLst>
                  <a:ext uri="{FF2B5EF4-FFF2-40B4-BE49-F238E27FC236}">
                    <a16:creationId xmlns:a16="http://schemas.microsoft.com/office/drawing/2014/main" id="{F9F133D1-5716-42E7-B13D-EA3963648B8A}"/>
                  </a:ext>
                </a:extLst>
              </p:cNvPr>
              <p:cNvSpPr/>
              <p:nvPr/>
            </p:nvSpPr>
            <p:spPr>
              <a:xfrm>
                <a:off x="3812505" y="2673781"/>
                <a:ext cx="886082" cy="319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lumMod val="25000"/>
                      </a:schemeClr>
                    </a:solidFill>
                  </a:rPr>
                  <a:t>Product Owner</a:t>
                </a:r>
                <a:endParaRPr lang="en-IN" sz="1400" b="1" dirty="0">
                  <a:solidFill>
                    <a:schemeClr val="bg2">
                      <a:lumMod val="25000"/>
                    </a:schemeClr>
                  </a:solidFill>
                </a:endParaRPr>
              </a:p>
            </p:txBody>
          </p:sp>
          <p:pic>
            <p:nvPicPr>
              <p:cNvPr id="130" name="Picture 129">
                <a:extLst>
                  <a:ext uri="{FF2B5EF4-FFF2-40B4-BE49-F238E27FC236}">
                    <a16:creationId xmlns:a16="http://schemas.microsoft.com/office/drawing/2014/main" id="{7131F97D-16C8-4638-BFB0-947924E6041C}"/>
                  </a:ext>
                </a:extLst>
              </p:cNvPr>
              <p:cNvPicPr>
                <a:picLocks noChangeAspect="1"/>
              </p:cNvPicPr>
              <p:nvPr/>
            </p:nvPicPr>
            <p:blipFill>
              <a:blip r:embed="rId17">
                <a:grayscl/>
              </a:blip>
              <a:stretch>
                <a:fillRect/>
              </a:stretch>
            </p:blipFill>
            <p:spPr>
              <a:xfrm>
                <a:off x="3333214" y="3026978"/>
                <a:ext cx="235227" cy="402958"/>
              </a:xfrm>
              <a:prstGeom prst="rect">
                <a:avLst/>
              </a:prstGeom>
              <a:grpFill/>
            </p:spPr>
          </p:pic>
          <p:sp>
            <p:nvSpPr>
              <p:cNvPr id="131" name="Rectangle 130">
                <a:extLst>
                  <a:ext uri="{FF2B5EF4-FFF2-40B4-BE49-F238E27FC236}">
                    <a16:creationId xmlns:a16="http://schemas.microsoft.com/office/drawing/2014/main" id="{1FDD72D1-A68A-41A1-8656-F8D4434BDCE0}"/>
                  </a:ext>
                </a:extLst>
              </p:cNvPr>
              <p:cNvSpPr/>
              <p:nvPr/>
            </p:nvSpPr>
            <p:spPr>
              <a:xfrm>
                <a:off x="2817250" y="3370020"/>
                <a:ext cx="1317049" cy="2637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lumMod val="25000"/>
                      </a:schemeClr>
                    </a:solidFill>
                  </a:rPr>
                  <a:t>Scrum Master</a:t>
                </a:r>
                <a:endParaRPr lang="en-IN" sz="1400" b="1" dirty="0">
                  <a:solidFill>
                    <a:schemeClr val="bg2">
                      <a:lumMod val="25000"/>
                    </a:schemeClr>
                  </a:solidFill>
                </a:endParaRPr>
              </a:p>
            </p:txBody>
          </p:sp>
          <p:pic>
            <p:nvPicPr>
              <p:cNvPr id="132" name="Picture 131">
                <a:extLst>
                  <a:ext uri="{FF2B5EF4-FFF2-40B4-BE49-F238E27FC236}">
                    <a16:creationId xmlns:a16="http://schemas.microsoft.com/office/drawing/2014/main" id="{D81717E2-520E-4A3F-B81D-6F22B4DC111D}"/>
                  </a:ext>
                </a:extLst>
              </p:cNvPr>
              <p:cNvPicPr>
                <a:picLocks noChangeAspect="1"/>
              </p:cNvPicPr>
              <p:nvPr/>
            </p:nvPicPr>
            <p:blipFill>
              <a:blip r:embed="rId18">
                <a:grayscl/>
              </a:blip>
              <a:stretch>
                <a:fillRect/>
              </a:stretch>
            </p:blipFill>
            <p:spPr>
              <a:xfrm>
                <a:off x="2909008" y="2623512"/>
                <a:ext cx="362295" cy="352776"/>
              </a:xfrm>
              <a:prstGeom prst="rect">
                <a:avLst/>
              </a:prstGeom>
              <a:grpFill/>
            </p:spPr>
          </p:pic>
          <p:sp>
            <p:nvSpPr>
              <p:cNvPr id="133" name="Rectangle 132">
                <a:extLst>
                  <a:ext uri="{FF2B5EF4-FFF2-40B4-BE49-F238E27FC236}">
                    <a16:creationId xmlns:a16="http://schemas.microsoft.com/office/drawing/2014/main" id="{04221846-F7C8-42A6-A3F8-82A517491189}"/>
                  </a:ext>
                </a:extLst>
              </p:cNvPr>
              <p:cNvSpPr/>
              <p:nvPr/>
            </p:nvSpPr>
            <p:spPr>
              <a:xfrm>
                <a:off x="2294341" y="2651840"/>
                <a:ext cx="614279" cy="31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lumMod val="25000"/>
                      </a:schemeClr>
                    </a:solidFill>
                  </a:rPr>
                  <a:t>Dev Team</a:t>
                </a:r>
                <a:endParaRPr lang="en-IN" sz="1400" b="1" dirty="0">
                  <a:solidFill>
                    <a:schemeClr val="bg2">
                      <a:lumMod val="25000"/>
                    </a:schemeClr>
                  </a:solidFill>
                </a:endParaRPr>
              </a:p>
            </p:txBody>
          </p:sp>
        </p:grpSp>
        <p:sp>
          <p:nvSpPr>
            <p:cNvPr id="104" name="Rectangle 103">
              <a:extLst>
                <a:ext uri="{FF2B5EF4-FFF2-40B4-BE49-F238E27FC236}">
                  <a16:creationId xmlns:a16="http://schemas.microsoft.com/office/drawing/2014/main" id="{9C33719C-36C3-4728-B4C3-B5B21D35C9A2}"/>
                </a:ext>
              </a:extLst>
            </p:cNvPr>
            <p:cNvSpPr/>
            <p:nvPr/>
          </p:nvSpPr>
          <p:spPr>
            <a:xfrm>
              <a:off x="6095445" y="2491342"/>
              <a:ext cx="956603" cy="2304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bg2">
                      <a:lumMod val="25000"/>
                    </a:schemeClr>
                  </a:solidFill>
                </a:rPr>
                <a:t>PROJECTS</a:t>
              </a:r>
              <a:endParaRPr lang="en-IN" sz="1400" b="1" dirty="0">
                <a:solidFill>
                  <a:schemeClr val="bg2">
                    <a:lumMod val="25000"/>
                  </a:schemeClr>
                </a:solidFill>
              </a:endParaRPr>
            </a:p>
          </p:txBody>
        </p:sp>
        <p:cxnSp>
          <p:nvCxnSpPr>
            <p:cNvPr id="105" name="Straight Connector 104">
              <a:extLst>
                <a:ext uri="{FF2B5EF4-FFF2-40B4-BE49-F238E27FC236}">
                  <a16:creationId xmlns:a16="http://schemas.microsoft.com/office/drawing/2014/main" id="{558AFDF8-3B98-4F9C-A329-8F284D74AE3B}"/>
                </a:ext>
              </a:extLst>
            </p:cNvPr>
            <p:cNvCxnSpPr>
              <a:cxnSpLocks/>
            </p:cNvCxnSpPr>
            <p:nvPr/>
          </p:nvCxnSpPr>
          <p:spPr>
            <a:xfrm>
              <a:off x="2508618" y="2418455"/>
              <a:ext cx="4718244" cy="0"/>
            </a:xfrm>
            <a:prstGeom prst="line">
              <a:avLst/>
            </a:prstGeom>
            <a:grpFill/>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C98D4D64-BF4F-4C27-8488-19BF3A0D3DB2}"/>
                </a:ext>
              </a:extLst>
            </p:cNvPr>
            <p:cNvGrpSpPr/>
            <p:nvPr/>
          </p:nvGrpSpPr>
          <p:grpSpPr>
            <a:xfrm>
              <a:off x="2482413" y="4776162"/>
              <a:ext cx="2570451" cy="1432020"/>
              <a:chOff x="4769987" y="2464584"/>
              <a:chExt cx="2570451" cy="1432020"/>
            </a:xfrm>
            <a:grpFill/>
          </p:grpSpPr>
          <p:sp>
            <p:nvSpPr>
              <p:cNvPr id="114" name="Rectangle 113">
                <a:extLst>
                  <a:ext uri="{FF2B5EF4-FFF2-40B4-BE49-F238E27FC236}">
                    <a16:creationId xmlns:a16="http://schemas.microsoft.com/office/drawing/2014/main" id="{C75971E5-FD2B-40CC-9BD4-44FE36039777}"/>
                  </a:ext>
                </a:extLst>
              </p:cNvPr>
              <p:cNvSpPr/>
              <p:nvPr/>
            </p:nvSpPr>
            <p:spPr>
              <a:xfrm>
                <a:off x="4827961" y="3243273"/>
                <a:ext cx="541273" cy="216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lumMod val="25000"/>
                      </a:schemeClr>
                    </a:solidFill>
                  </a:rPr>
                  <a:t>CI</a:t>
                </a:r>
                <a:endParaRPr lang="en-IN" sz="1400" b="1" dirty="0">
                  <a:solidFill>
                    <a:schemeClr val="bg2">
                      <a:lumMod val="25000"/>
                    </a:schemeClr>
                  </a:solidFill>
                </a:endParaRPr>
              </a:p>
            </p:txBody>
          </p:sp>
          <p:sp>
            <p:nvSpPr>
              <p:cNvPr id="115" name="Rectangle 114">
                <a:extLst>
                  <a:ext uri="{FF2B5EF4-FFF2-40B4-BE49-F238E27FC236}">
                    <a16:creationId xmlns:a16="http://schemas.microsoft.com/office/drawing/2014/main" id="{69373AA2-895C-4059-8136-2DBBDED919E9}"/>
                  </a:ext>
                </a:extLst>
              </p:cNvPr>
              <p:cNvSpPr/>
              <p:nvPr/>
            </p:nvSpPr>
            <p:spPr>
              <a:xfrm>
                <a:off x="4769987" y="2464584"/>
                <a:ext cx="2481857" cy="337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rPr>
                  <a:t>&lt;Continuous Delivery Pipeline&gt;</a:t>
                </a:r>
                <a:endParaRPr lang="en-IN" sz="1400" i="1" dirty="0">
                  <a:solidFill>
                    <a:schemeClr val="bg2">
                      <a:lumMod val="25000"/>
                    </a:schemeClr>
                  </a:solidFill>
                </a:endParaRPr>
              </a:p>
            </p:txBody>
          </p:sp>
          <p:sp>
            <p:nvSpPr>
              <p:cNvPr id="116" name="Rectangle 115">
                <a:extLst>
                  <a:ext uri="{FF2B5EF4-FFF2-40B4-BE49-F238E27FC236}">
                    <a16:creationId xmlns:a16="http://schemas.microsoft.com/office/drawing/2014/main" id="{E1EF4D60-7F36-4702-8391-1FC8780FC289}"/>
                  </a:ext>
                </a:extLst>
              </p:cNvPr>
              <p:cNvSpPr/>
              <p:nvPr/>
            </p:nvSpPr>
            <p:spPr>
              <a:xfrm>
                <a:off x="5573840" y="3243272"/>
                <a:ext cx="541273" cy="216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lumMod val="25000"/>
                      </a:schemeClr>
                    </a:solidFill>
                  </a:rPr>
                  <a:t>CD</a:t>
                </a:r>
                <a:endParaRPr lang="en-IN" sz="1400" b="1" dirty="0">
                  <a:solidFill>
                    <a:schemeClr val="bg2">
                      <a:lumMod val="25000"/>
                    </a:schemeClr>
                  </a:solidFill>
                </a:endParaRPr>
              </a:p>
            </p:txBody>
          </p:sp>
          <p:sp>
            <p:nvSpPr>
              <p:cNvPr id="117" name="Rectangle 116">
                <a:extLst>
                  <a:ext uri="{FF2B5EF4-FFF2-40B4-BE49-F238E27FC236}">
                    <a16:creationId xmlns:a16="http://schemas.microsoft.com/office/drawing/2014/main" id="{C714EC57-A822-4BF1-9183-FBC4B1B0EE97}"/>
                  </a:ext>
                </a:extLst>
              </p:cNvPr>
              <p:cNvSpPr/>
              <p:nvPr/>
            </p:nvSpPr>
            <p:spPr>
              <a:xfrm>
                <a:off x="6363145" y="3259273"/>
                <a:ext cx="541273" cy="216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lumMod val="25000"/>
                      </a:schemeClr>
                    </a:solidFill>
                  </a:rPr>
                  <a:t>CT</a:t>
                </a:r>
                <a:endParaRPr lang="en-IN" sz="1400" b="1" dirty="0">
                  <a:solidFill>
                    <a:schemeClr val="bg2">
                      <a:lumMod val="25000"/>
                    </a:schemeClr>
                  </a:solidFill>
                </a:endParaRPr>
              </a:p>
            </p:txBody>
          </p:sp>
          <p:sp>
            <p:nvSpPr>
              <p:cNvPr id="118" name="Oval 117">
                <a:extLst>
                  <a:ext uri="{FF2B5EF4-FFF2-40B4-BE49-F238E27FC236}">
                    <a16:creationId xmlns:a16="http://schemas.microsoft.com/office/drawing/2014/main" id="{773DB82F-4633-46F3-B96B-11201D192F77}"/>
                  </a:ext>
                </a:extLst>
              </p:cNvPr>
              <p:cNvSpPr/>
              <p:nvPr/>
            </p:nvSpPr>
            <p:spPr>
              <a:xfrm>
                <a:off x="4818108" y="2788349"/>
                <a:ext cx="844928" cy="472010"/>
              </a:xfrm>
              <a:prstGeom prst="ellipse">
                <a:avLst/>
              </a:prstGeom>
              <a:grp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19" name="Oval 118">
                <a:extLst>
                  <a:ext uri="{FF2B5EF4-FFF2-40B4-BE49-F238E27FC236}">
                    <a16:creationId xmlns:a16="http://schemas.microsoft.com/office/drawing/2014/main" id="{C6420CC2-C250-4EDD-A4E2-87F6BDB84776}"/>
                  </a:ext>
                </a:extLst>
              </p:cNvPr>
              <p:cNvSpPr/>
              <p:nvPr/>
            </p:nvSpPr>
            <p:spPr>
              <a:xfrm>
                <a:off x="5475299" y="2785537"/>
                <a:ext cx="844928" cy="472010"/>
              </a:xfrm>
              <a:prstGeom prst="ellipse">
                <a:avLst/>
              </a:prstGeom>
              <a:grp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20" name="Oval 119">
                <a:extLst>
                  <a:ext uri="{FF2B5EF4-FFF2-40B4-BE49-F238E27FC236}">
                    <a16:creationId xmlns:a16="http://schemas.microsoft.com/office/drawing/2014/main" id="{B92FB839-9AB8-452A-9C09-EBF567CB50BD}"/>
                  </a:ext>
                </a:extLst>
              </p:cNvPr>
              <p:cNvSpPr/>
              <p:nvPr/>
            </p:nvSpPr>
            <p:spPr>
              <a:xfrm>
                <a:off x="6178247" y="2772376"/>
                <a:ext cx="844928" cy="472010"/>
              </a:xfrm>
              <a:prstGeom prst="ellipse">
                <a:avLst/>
              </a:prstGeom>
              <a:grp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21" name="Arrow: Right 120">
                <a:extLst>
                  <a:ext uri="{FF2B5EF4-FFF2-40B4-BE49-F238E27FC236}">
                    <a16:creationId xmlns:a16="http://schemas.microsoft.com/office/drawing/2014/main" id="{FD2BDFE2-E5EF-402C-A1E6-4772656C9648}"/>
                  </a:ext>
                </a:extLst>
              </p:cNvPr>
              <p:cNvSpPr/>
              <p:nvPr/>
            </p:nvSpPr>
            <p:spPr>
              <a:xfrm>
                <a:off x="4871894" y="2855058"/>
                <a:ext cx="2359122" cy="385333"/>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lumMod val="50000"/>
                        <a:lumOff val="50000"/>
                      </a:schemeClr>
                    </a:solidFill>
                  </a:rPr>
                  <a:t>Agile Release Train</a:t>
                </a:r>
                <a:endParaRPr lang="en-IN" sz="1400" b="1" i="1" dirty="0">
                  <a:solidFill>
                    <a:schemeClr val="tx1">
                      <a:lumMod val="50000"/>
                      <a:lumOff val="50000"/>
                    </a:schemeClr>
                  </a:solidFill>
                </a:endParaRPr>
              </a:p>
            </p:txBody>
          </p:sp>
          <p:grpSp>
            <p:nvGrpSpPr>
              <p:cNvPr id="122" name="Group 121">
                <a:extLst>
                  <a:ext uri="{FF2B5EF4-FFF2-40B4-BE49-F238E27FC236}">
                    <a16:creationId xmlns:a16="http://schemas.microsoft.com/office/drawing/2014/main" id="{6313AC60-4D08-49CD-8D56-699DC938A04A}"/>
                  </a:ext>
                </a:extLst>
              </p:cNvPr>
              <p:cNvGrpSpPr/>
              <p:nvPr/>
            </p:nvGrpSpPr>
            <p:grpSpPr>
              <a:xfrm>
                <a:off x="4868464" y="3094151"/>
                <a:ext cx="2333890" cy="567189"/>
                <a:chOff x="4801554" y="3009743"/>
                <a:chExt cx="2400801" cy="567189"/>
              </a:xfrm>
              <a:grpFill/>
            </p:grpSpPr>
            <p:cxnSp>
              <p:nvCxnSpPr>
                <p:cNvPr id="124" name="Straight Connector 123">
                  <a:extLst>
                    <a:ext uri="{FF2B5EF4-FFF2-40B4-BE49-F238E27FC236}">
                      <a16:creationId xmlns:a16="http://schemas.microsoft.com/office/drawing/2014/main" id="{CE12A5A3-CCE8-4D8A-87DB-1B071DF0CDFF}"/>
                    </a:ext>
                  </a:extLst>
                </p:cNvPr>
                <p:cNvCxnSpPr/>
                <p:nvPr/>
              </p:nvCxnSpPr>
              <p:spPr>
                <a:xfrm>
                  <a:off x="4801554" y="3576734"/>
                  <a:ext cx="2400801" cy="0"/>
                </a:xfrm>
                <a:prstGeom prst="line">
                  <a:avLst/>
                </a:prstGeom>
                <a:grpFill/>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5F23D3A-4EB1-4C9C-AB3E-C0E335D866F5}"/>
                    </a:ext>
                  </a:extLst>
                </p:cNvPr>
                <p:cNvCxnSpPr>
                  <a:cxnSpLocks/>
                  <a:stCxn id="118" idx="2"/>
                </p:cNvCxnSpPr>
                <p:nvPr/>
              </p:nvCxnSpPr>
              <p:spPr>
                <a:xfrm flipH="1">
                  <a:off x="4812367" y="3024354"/>
                  <a:ext cx="6547" cy="552578"/>
                </a:xfrm>
                <a:prstGeom prst="line">
                  <a:avLst/>
                </a:prstGeom>
                <a:grpFill/>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854BE2B-AC75-4F78-A99A-0073B11DB492}"/>
                    </a:ext>
                  </a:extLst>
                </p:cNvPr>
                <p:cNvCxnSpPr>
                  <a:cxnSpLocks/>
                </p:cNvCxnSpPr>
                <p:nvPr/>
              </p:nvCxnSpPr>
              <p:spPr>
                <a:xfrm flipH="1">
                  <a:off x="7115118" y="3009743"/>
                  <a:ext cx="6547" cy="552578"/>
                </a:xfrm>
                <a:prstGeom prst="line">
                  <a:avLst/>
                </a:prstGeom>
                <a:grpFill/>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3" name="Rectangle 122">
                <a:extLst>
                  <a:ext uri="{FF2B5EF4-FFF2-40B4-BE49-F238E27FC236}">
                    <a16:creationId xmlns:a16="http://schemas.microsoft.com/office/drawing/2014/main" id="{8B1DD219-459D-4FF0-8A7F-5EED6F9C44DE}"/>
                  </a:ext>
                </a:extLst>
              </p:cNvPr>
              <p:cNvSpPr/>
              <p:nvPr/>
            </p:nvSpPr>
            <p:spPr>
              <a:xfrm>
                <a:off x="6422456" y="3673921"/>
                <a:ext cx="917982" cy="222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bg2">
                        <a:lumMod val="25000"/>
                      </a:schemeClr>
                    </a:solidFill>
                  </a:rPr>
                  <a:t>iterative</a:t>
                </a:r>
                <a:endParaRPr lang="en-IN" sz="1200" i="1" dirty="0">
                  <a:solidFill>
                    <a:schemeClr val="bg2">
                      <a:lumMod val="25000"/>
                    </a:schemeClr>
                  </a:solidFill>
                </a:endParaRPr>
              </a:p>
            </p:txBody>
          </p:sp>
        </p:grpSp>
        <p:sp>
          <p:nvSpPr>
            <p:cNvPr id="107" name="Rectangle 106">
              <a:extLst>
                <a:ext uri="{FF2B5EF4-FFF2-40B4-BE49-F238E27FC236}">
                  <a16:creationId xmlns:a16="http://schemas.microsoft.com/office/drawing/2014/main" id="{7DF745DD-D97E-40F7-BA78-B0C228F176F1}"/>
                </a:ext>
              </a:extLst>
            </p:cNvPr>
            <p:cNvSpPr/>
            <p:nvPr/>
          </p:nvSpPr>
          <p:spPr>
            <a:xfrm>
              <a:off x="5306369" y="4666178"/>
              <a:ext cx="2010128" cy="2086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bg2">
                      <a:lumMod val="25000"/>
                    </a:schemeClr>
                  </a:solidFill>
                </a:rPr>
                <a:t>TEAM COORDINATION</a:t>
              </a:r>
              <a:endParaRPr lang="en-IN" sz="1400" b="1" dirty="0">
                <a:solidFill>
                  <a:schemeClr val="bg2">
                    <a:lumMod val="25000"/>
                  </a:schemeClr>
                </a:solidFill>
              </a:endParaRPr>
            </a:p>
          </p:txBody>
        </p:sp>
        <p:sp>
          <p:nvSpPr>
            <p:cNvPr id="108" name="Arrow: Chevron 107">
              <a:extLst>
                <a:ext uri="{FF2B5EF4-FFF2-40B4-BE49-F238E27FC236}">
                  <a16:creationId xmlns:a16="http://schemas.microsoft.com/office/drawing/2014/main" id="{B55C75C7-BF36-40CD-A115-145E4D2B36A0}"/>
                </a:ext>
              </a:extLst>
            </p:cNvPr>
            <p:cNvSpPr/>
            <p:nvPr/>
          </p:nvSpPr>
          <p:spPr>
            <a:xfrm>
              <a:off x="3896913" y="1645922"/>
              <a:ext cx="237969" cy="32426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9" name="Arrow: Chevron 108">
              <a:extLst>
                <a:ext uri="{FF2B5EF4-FFF2-40B4-BE49-F238E27FC236}">
                  <a16:creationId xmlns:a16="http://schemas.microsoft.com/office/drawing/2014/main" id="{CA2E2AC9-F2EE-4337-AE13-4E6A05FE3E25}"/>
                </a:ext>
              </a:extLst>
            </p:cNvPr>
            <p:cNvSpPr/>
            <p:nvPr/>
          </p:nvSpPr>
          <p:spPr>
            <a:xfrm>
              <a:off x="5385621" y="1643796"/>
              <a:ext cx="237969" cy="32426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0" name="Oval 109">
              <a:extLst>
                <a:ext uri="{FF2B5EF4-FFF2-40B4-BE49-F238E27FC236}">
                  <a16:creationId xmlns:a16="http://schemas.microsoft.com/office/drawing/2014/main" id="{2418FB0E-4EF3-4B0F-9CC1-D66F3AAF8AEC}"/>
                </a:ext>
              </a:extLst>
            </p:cNvPr>
            <p:cNvSpPr/>
            <p:nvPr/>
          </p:nvSpPr>
          <p:spPr>
            <a:xfrm>
              <a:off x="3187736" y="1153554"/>
              <a:ext cx="215017" cy="169186"/>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1</a:t>
              </a:r>
              <a:endParaRPr lang="en-IN" sz="1400" dirty="0">
                <a:solidFill>
                  <a:schemeClr val="tx1">
                    <a:lumMod val="50000"/>
                    <a:lumOff val="50000"/>
                  </a:schemeClr>
                </a:solidFill>
              </a:endParaRPr>
            </a:p>
          </p:txBody>
        </p:sp>
        <p:sp>
          <p:nvSpPr>
            <p:cNvPr id="111" name="Oval 110">
              <a:extLst>
                <a:ext uri="{FF2B5EF4-FFF2-40B4-BE49-F238E27FC236}">
                  <a16:creationId xmlns:a16="http://schemas.microsoft.com/office/drawing/2014/main" id="{A06D20EB-B035-4488-9058-5053A7D607DB}"/>
                </a:ext>
              </a:extLst>
            </p:cNvPr>
            <p:cNvSpPr/>
            <p:nvPr/>
          </p:nvSpPr>
          <p:spPr>
            <a:xfrm>
              <a:off x="4675486" y="1167502"/>
              <a:ext cx="215017" cy="169186"/>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2</a:t>
              </a:r>
              <a:endParaRPr lang="en-IN" sz="1400" dirty="0">
                <a:solidFill>
                  <a:schemeClr val="tx1">
                    <a:lumMod val="50000"/>
                    <a:lumOff val="50000"/>
                  </a:schemeClr>
                </a:solidFill>
              </a:endParaRPr>
            </a:p>
          </p:txBody>
        </p:sp>
        <p:sp>
          <p:nvSpPr>
            <p:cNvPr id="112" name="Oval 111">
              <a:extLst>
                <a:ext uri="{FF2B5EF4-FFF2-40B4-BE49-F238E27FC236}">
                  <a16:creationId xmlns:a16="http://schemas.microsoft.com/office/drawing/2014/main" id="{F6157786-7ED5-45A2-B24E-199A21FAA1D3}"/>
                </a:ext>
              </a:extLst>
            </p:cNvPr>
            <p:cNvSpPr/>
            <p:nvPr/>
          </p:nvSpPr>
          <p:spPr>
            <a:xfrm>
              <a:off x="6185037" y="1166073"/>
              <a:ext cx="215017" cy="169186"/>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p:txBody>
        </p:sp>
        <p:sp>
          <p:nvSpPr>
            <p:cNvPr id="113" name="Rectangle 112">
              <a:extLst>
                <a:ext uri="{FF2B5EF4-FFF2-40B4-BE49-F238E27FC236}">
                  <a16:creationId xmlns:a16="http://schemas.microsoft.com/office/drawing/2014/main" id="{25B92D12-695B-4BEB-A023-1F0AB5BA6D6C}"/>
                </a:ext>
              </a:extLst>
            </p:cNvPr>
            <p:cNvSpPr/>
            <p:nvPr/>
          </p:nvSpPr>
          <p:spPr>
            <a:xfrm>
              <a:off x="3332004" y="2575827"/>
              <a:ext cx="2734008" cy="2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rPr>
                <a:t>&lt;Key Phases&gt;</a:t>
              </a:r>
              <a:endParaRPr lang="en-IN" sz="1400" i="1" dirty="0">
                <a:solidFill>
                  <a:schemeClr val="bg2">
                    <a:lumMod val="25000"/>
                  </a:schemeClr>
                </a:solidFill>
              </a:endParaRPr>
            </a:p>
          </p:txBody>
        </p:sp>
        <p:sp>
          <p:nvSpPr>
            <p:cNvPr id="86" name="Rectangle 85">
              <a:extLst>
                <a:ext uri="{FF2B5EF4-FFF2-40B4-BE49-F238E27FC236}">
                  <a16:creationId xmlns:a16="http://schemas.microsoft.com/office/drawing/2014/main" id="{FDFE338D-BC79-4CC5-B317-D1BE1F1E9521}"/>
                </a:ext>
              </a:extLst>
            </p:cNvPr>
            <p:cNvSpPr/>
            <p:nvPr/>
          </p:nvSpPr>
          <p:spPr>
            <a:xfrm>
              <a:off x="4049168" y="3849585"/>
              <a:ext cx="708353" cy="26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2">
                      <a:lumMod val="25000"/>
                    </a:schemeClr>
                  </a:solidFill>
                </a:rPr>
                <a:t>User Stories</a:t>
              </a:r>
              <a:endParaRPr lang="en-IN" sz="1400" b="1" i="1" dirty="0">
                <a:solidFill>
                  <a:schemeClr val="bg2">
                    <a:lumMod val="25000"/>
                  </a:schemeClr>
                </a:solidFill>
              </a:endParaRPr>
            </a:p>
          </p:txBody>
        </p:sp>
      </p:grpSp>
    </p:spTree>
    <p:extLst>
      <p:ext uri="{BB962C8B-B14F-4D97-AF65-F5344CB8AC3E}">
        <p14:creationId xmlns:p14="http://schemas.microsoft.com/office/powerpoint/2010/main" val="2169864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8597C-68DC-6147-AF8D-DBC12D2B066A}"/>
              </a:ext>
            </a:extLst>
          </p:cNvPr>
          <p:cNvPicPr>
            <a:picLocks noChangeAspect="1"/>
          </p:cNvPicPr>
          <p:nvPr/>
        </p:nvPicPr>
        <p:blipFill>
          <a:blip r:embed="rId3"/>
          <a:stretch>
            <a:fillRect/>
          </a:stretch>
        </p:blipFill>
        <p:spPr>
          <a:xfrm>
            <a:off x="11053121" y="6017144"/>
            <a:ext cx="1233487" cy="694043"/>
          </a:xfrm>
          <a:prstGeom prst="rect">
            <a:avLst/>
          </a:prstGeom>
        </p:spPr>
      </p:pic>
      <p:sp>
        <p:nvSpPr>
          <p:cNvPr id="28" name="Rectangle: Rounded Corners 27">
            <a:extLst>
              <a:ext uri="{FF2B5EF4-FFF2-40B4-BE49-F238E27FC236}">
                <a16:creationId xmlns:a16="http://schemas.microsoft.com/office/drawing/2014/main" id="{2F003AB6-3810-4323-9D4F-008A164B38A8}"/>
              </a:ext>
            </a:extLst>
          </p:cNvPr>
          <p:cNvSpPr/>
          <p:nvPr/>
        </p:nvSpPr>
        <p:spPr>
          <a:xfrm>
            <a:off x="2355400" y="1006968"/>
            <a:ext cx="2627418" cy="488935"/>
          </a:xfrm>
          <a:prstGeom prst="roundRect">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Development Cycle</a:t>
            </a:r>
            <a:endParaRPr lang="en-IN" sz="2000" dirty="0"/>
          </a:p>
        </p:txBody>
      </p:sp>
      <p:sp>
        <p:nvSpPr>
          <p:cNvPr id="33" name="Rectangle: Rounded Corners 32">
            <a:extLst>
              <a:ext uri="{FF2B5EF4-FFF2-40B4-BE49-F238E27FC236}">
                <a16:creationId xmlns:a16="http://schemas.microsoft.com/office/drawing/2014/main" id="{B84CA5C9-B2DE-49D9-A011-9B1FA5492505}"/>
              </a:ext>
            </a:extLst>
          </p:cNvPr>
          <p:cNvSpPr/>
          <p:nvPr/>
        </p:nvSpPr>
        <p:spPr>
          <a:xfrm>
            <a:off x="6344151" y="979932"/>
            <a:ext cx="2753312" cy="488935"/>
          </a:xfrm>
          <a:prstGeom prst="roundRect">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Execution Cycle</a:t>
            </a:r>
            <a:endParaRPr lang="en-IN" sz="2000" dirty="0"/>
          </a:p>
        </p:txBody>
      </p:sp>
      <p:grpSp>
        <p:nvGrpSpPr>
          <p:cNvPr id="3" name="Group 2">
            <a:extLst>
              <a:ext uri="{FF2B5EF4-FFF2-40B4-BE49-F238E27FC236}">
                <a16:creationId xmlns:a16="http://schemas.microsoft.com/office/drawing/2014/main" id="{2079C4F2-CBEB-450B-819F-1BB8BFF29A7B}"/>
              </a:ext>
            </a:extLst>
          </p:cNvPr>
          <p:cNvGrpSpPr/>
          <p:nvPr/>
        </p:nvGrpSpPr>
        <p:grpSpPr>
          <a:xfrm>
            <a:off x="1553437" y="1896735"/>
            <a:ext cx="8588825" cy="3981333"/>
            <a:chOff x="2355400" y="1842502"/>
            <a:chExt cx="6895415" cy="3145799"/>
          </a:xfrm>
        </p:grpSpPr>
        <p:sp>
          <p:nvSpPr>
            <p:cNvPr id="25" name="Arrow: Curved Up 24">
              <a:extLst>
                <a:ext uri="{FF2B5EF4-FFF2-40B4-BE49-F238E27FC236}">
                  <a16:creationId xmlns:a16="http://schemas.microsoft.com/office/drawing/2014/main" id="{1F169D53-4B9A-4119-B69D-FC00FB48EA7D}"/>
                </a:ext>
              </a:extLst>
            </p:cNvPr>
            <p:cNvSpPr/>
            <p:nvPr/>
          </p:nvSpPr>
          <p:spPr>
            <a:xfrm>
              <a:off x="5088064" y="2990268"/>
              <a:ext cx="1270000" cy="585049"/>
            </a:xfrm>
            <a:prstGeom prst="curvedUp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aphicFrame>
          <p:nvGraphicFramePr>
            <p:cNvPr id="35" name="Diagram 34">
              <a:extLst>
                <a:ext uri="{FF2B5EF4-FFF2-40B4-BE49-F238E27FC236}">
                  <a16:creationId xmlns:a16="http://schemas.microsoft.com/office/drawing/2014/main" id="{06651A84-9C27-4D92-A19D-A4F54E6553E1}"/>
                </a:ext>
              </a:extLst>
            </p:cNvPr>
            <p:cNvGraphicFramePr/>
            <p:nvPr/>
          </p:nvGraphicFramePr>
          <p:xfrm>
            <a:off x="2355400" y="1842502"/>
            <a:ext cx="3060015" cy="31186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7" name="Diagram 36">
              <a:extLst>
                <a:ext uri="{FF2B5EF4-FFF2-40B4-BE49-F238E27FC236}">
                  <a16:creationId xmlns:a16="http://schemas.microsoft.com/office/drawing/2014/main" id="{3113BEBB-DFCA-4EA9-9A00-7C0948986A8A}"/>
                </a:ext>
              </a:extLst>
            </p:cNvPr>
            <p:cNvGraphicFramePr/>
            <p:nvPr/>
          </p:nvGraphicFramePr>
          <p:xfrm>
            <a:off x="6190800" y="1869699"/>
            <a:ext cx="3060015" cy="31186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8" name="Arrow: Curved Up 37">
              <a:extLst>
                <a:ext uri="{FF2B5EF4-FFF2-40B4-BE49-F238E27FC236}">
                  <a16:creationId xmlns:a16="http://schemas.microsoft.com/office/drawing/2014/main" id="{2FF1AF54-45BC-4F2B-9DFA-7FF1E4931330}"/>
                </a:ext>
              </a:extLst>
            </p:cNvPr>
            <p:cNvSpPr/>
            <p:nvPr/>
          </p:nvSpPr>
          <p:spPr>
            <a:xfrm rot="20915747" flipH="1">
              <a:off x="4685026" y="4252411"/>
              <a:ext cx="1770611" cy="599087"/>
            </a:xfrm>
            <a:prstGeom prst="curvedUp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9" name="Rectangle: Rounded Corners 38">
              <a:extLst>
                <a:ext uri="{FF2B5EF4-FFF2-40B4-BE49-F238E27FC236}">
                  <a16:creationId xmlns:a16="http://schemas.microsoft.com/office/drawing/2014/main" id="{40795C38-2C0C-460F-97F5-305B3E0517EF}"/>
                </a:ext>
              </a:extLst>
            </p:cNvPr>
            <p:cNvSpPr/>
            <p:nvPr/>
          </p:nvSpPr>
          <p:spPr>
            <a:xfrm>
              <a:off x="4931949" y="4347444"/>
              <a:ext cx="1565438" cy="4090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Feedback Loop</a:t>
              </a:r>
              <a:endParaRPr lang="en-US" sz="1600" dirty="0">
                <a:solidFill>
                  <a:schemeClr val="tx1"/>
                </a:solidFill>
              </a:endParaRPr>
            </a:p>
          </p:txBody>
        </p:sp>
        <p:sp>
          <p:nvSpPr>
            <p:cNvPr id="40" name="Flowchart: Connector 39">
              <a:extLst>
                <a:ext uri="{FF2B5EF4-FFF2-40B4-BE49-F238E27FC236}">
                  <a16:creationId xmlns:a16="http://schemas.microsoft.com/office/drawing/2014/main" id="{51ADFB6B-0EB0-4ED3-AF53-F23A7CAF235C}"/>
                </a:ext>
              </a:extLst>
            </p:cNvPr>
            <p:cNvSpPr/>
            <p:nvPr/>
          </p:nvSpPr>
          <p:spPr>
            <a:xfrm>
              <a:off x="4199102" y="3575317"/>
              <a:ext cx="230400" cy="228597"/>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Rounded Corners 40">
              <a:extLst>
                <a:ext uri="{FF2B5EF4-FFF2-40B4-BE49-F238E27FC236}">
                  <a16:creationId xmlns:a16="http://schemas.microsoft.com/office/drawing/2014/main" id="{EBC4C8AF-58BE-4593-A814-8B55AA3BD938}"/>
                </a:ext>
              </a:extLst>
            </p:cNvPr>
            <p:cNvSpPr/>
            <p:nvPr/>
          </p:nvSpPr>
          <p:spPr>
            <a:xfrm>
              <a:off x="4392088" y="3485105"/>
              <a:ext cx="1170512" cy="4090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Kickoff</a:t>
              </a:r>
              <a:endParaRPr lang="en-US" sz="1600" dirty="0">
                <a:solidFill>
                  <a:schemeClr val="tx1"/>
                </a:solidFill>
              </a:endParaRPr>
            </a:p>
          </p:txBody>
        </p:sp>
      </p:grpSp>
      <p:sp>
        <p:nvSpPr>
          <p:cNvPr id="16" name="Title 1">
            <a:extLst>
              <a:ext uri="{FF2B5EF4-FFF2-40B4-BE49-F238E27FC236}">
                <a16:creationId xmlns:a16="http://schemas.microsoft.com/office/drawing/2014/main" id="{C8BD5601-D702-4726-B72B-32F146FEA65E}"/>
              </a:ext>
            </a:extLst>
          </p:cNvPr>
          <p:cNvSpPr>
            <a:spLocks noGrp="1"/>
          </p:cNvSpPr>
          <p:nvPr>
            <p:ph type="title"/>
          </p:nvPr>
        </p:nvSpPr>
        <p:spPr>
          <a:xfrm>
            <a:off x="599655" y="58925"/>
            <a:ext cx="10940304" cy="408349"/>
          </a:xfrm>
        </p:spPr>
        <p:txBody>
          <a:bodyPr/>
          <a:lstStyle/>
          <a:p>
            <a:r>
              <a:rPr lang="en-US" dirty="0"/>
              <a:t>Adopting DevOps Best Practices to this Engagement</a:t>
            </a:r>
            <a:endParaRPr lang="en-IN" dirty="0"/>
          </a:p>
        </p:txBody>
      </p:sp>
    </p:spTree>
    <p:extLst>
      <p:ext uri="{BB962C8B-B14F-4D97-AF65-F5344CB8AC3E}">
        <p14:creationId xmlns:p14="http://schemas.microsoft.com/office/powerpoint/2010/main" val="329286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20AF-7B6B-451E-80DD-0244439DD950}"/>
              </a:ext>
            </a:extLst>
          </p:cNvPr>
          <p:cNvSpPr>
            <a:spLocks noGrp="1"/>
          </p:cNvSpPr>
          <p:nvPr>
            <p:ph type="title"/>
          </p:nvPr>
        </p:nvSpPr>
        <p:spPr/>
        <p:txBody>
          <a:bodyPr/>
          <a:lstStyle/>
          <a:p>
            <a:r>
              <a:rPr lang="en-IN" dirty="0"/>
              <a:t>Focussed on delivering Business Benefits to our Clients</a:t>
            </a:r>
            <a:endParaRPr lang="en-US" dirty="0"/>
          </a:p>
        </p:txBody>
      </p:sp>
      <p:sp>
        <p:nvSpPr>
          <p:cNvPr id="3" name="Rectangle 2">
            <a:hlinkClick r:id="" action="ppaction://noaction"/>
            <a:extLst>
              <a:ext uri="{FF2B5EF4-FFF2-40B4-BE49-F238E27FC236}">
                <a16:creationId xmlns:a16="http://schemas.microsoft.com/office/drawing/2014/main" id="{89DAC1C0-35DE-417E-9159-7B817FA90E0D}"/>
              </a:ext>
            </a:extLst>
          </p:cNvPr>
          <p:cNvSpPr/>
          <p:nvPr/>
        </p:nvSpPr>
        <p:spPr>
          <a:xfrm>
            <a:off x="516330" y="1354865"/>
            <a:ext cx="4463521" cy="523220"/>
          </a:xfrm>
          <a:prstGeom prst="rect">
            <a:avLst/>
          </a:prstGeom>
        </p:spPr>
        <p:txBody>
          <a:bodyPr wrap="square">
            <a:spAutoFit/>
          </a:bodyPr>
          <a:lstStyle/>
          <a:p>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Predicting vehicle risks across 108 countries by modeling </a:t>
            </a:r>
            <a:r>
              <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rPr>
              <a:t>driver behavior using sensor data </a:t>
            </a:r>
          </a:p>
        </p:txBody>
      </p:sp>
      <p:sp>
        <p:nvSpPr>
          <p:cNvPr id="4" name="Rectangle 3">
            <a:hlinkClick r:id="" action="ppaction://noaction"/>
            <a:extLst>
              <a:ext uri="{FF2B5EF4-FFF2-40B4-BE49-F238E27FC236}">
                <a16:creationId xmlns:a16="http://schemas.microsoft.com/office/drawing/2014/main" id="{93DC1C83-41F1-4E28-9E83-51DEB12B52E9}"/>
              </a:ext>
            </a:extLst>
          </p:cNvPr>
          <p:cNvSpPr/>
          <p:nvPr/>
        </p:nvSpPr>
        <p:spPr>
          <a:xfrm>
            <a:off x="3918203" y="3212897"/>
            <a:ext cx="4864361" cy="523220"/>
          </a:xfrm>
          <a:prstGeom prst="rect">
            <a:avLst/>
          </a:prstGeom>
        </p:spPr>
        <p:txBody>
          <a:bodyPr wrap="square">
            <a:spAutoFit/>
          </a:bodyPr>
          <a:lstStyle/>
          <a:p>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Enterprise Data Hub to aid data-driven decision making through self-service BI, Reports, Insights, and Analytics</a:t>
            </a:r>
            <a:endPar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endParaRPr>
          </a:p>
        </p:txBody>
      </p:sp>
      <p:sp>
        <p:nvSpPr>
          <p:cNvPr id="5" name="Rectangle 4">
            <a:hlinkClick r:id="" action="ppaction://noaction"/>
            <a:extLst>
              <a:ext uri="{FF2B5EF4-FFF2-40B4-BE49-F238E27FC236}">
                <a16:creationId xmlns:a16="http://schemas.microsoft.com/office/drawing/2014/main" id="{FC7F3AEB-0306-4910-8EDF-F29A27E465BF}"/>
              </a:ext>
            </a:extLst>
          </p:cNvPr>
          <p:cNvSpPr/>
          <p:nvPr/>
        </p:nvSpPr>
        <p:spPr>
          <a:xfrm>
            <a:off x="971369" y="4520303"/>
            <a:ext cx="3882925" cy="523220"/>
          </a:xfrm>
          <a:prstGeom prst="rect">
            <a:avLst/>
          </a:prstGeom>
        </p:spPr>
        <p:txBody>
          <a:bodyPr wrap="square">
            <a:spAutoFit/>
          </a:bodyPr>
          <a:lstStyle/>
          <a:p>
            <a:r>
              <a:rPr lang="en-US" sz="1400" i="1" dirty="0">
                <a:solidFill>
                  <a:srgbClr val="44546A"/>
                </a:solidFill>
                <a:latin typeface="Arial" panose="020B0604020202020204" pitchFamily="34" charset="0"/>
                <a:cs typeface="Arial" panose="020B0604020202020204" pitchFamily="34" charset="0"/>
              </a:rPr>
              <a:t>Personalizing campaigns across consumer life cycle through proprietary LVM platform</a:t>
            </a:r>
          </a:p>
        </p:txBody>
      </p:sp>
      <p:sp>
        <p:nvSpPr>
          <p:cNvPr id="6" name="Rectangle 5">
            <a:hlinkClick r:id="" action="ppaction://noaction"/>
            <a:extLst>
              <a:ext uri="{FF2B5EF4-FFF2-40B4-BE49-F238E27FC236}">
                <a16:creationId xmlns:a16="http://schemas.microsoft.com/office/drawing/2014/main" id="{BB6BF440-07CF-45B2-902C-39CBF7C14EC0}"/>
              </a:ext>
            </a:extLst>
          </p:cNvPr>
          <p:cNvSpPr/>
          <p:nvPr/>
        </p:nvSpPr>
        <p:spPr>
          <a:xfrm>
            <a:off x="6610771" y="1354865"/>
            <a:ext cx="4929188" cy="523220"/>
          </a:xfrm>
          <a:prstGeom prst="rect">
            <a:avLst/>
          </a:prstGeom>
        </p:spPr>
        <p:txBody>
          <a:bodyPr wrap="square">
            <a:spAutoFit/>
          </a:bodyPr>
          <a:lstStyle/>
          <a:p>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Improving ROI on Marketing spends of USD 1.6 Billion through Purchase Intent Modeling</a:t>
            </a:r>
            <a:endPar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endParaRPr>
          </a:p>
        </p:txBody>
      </p:sp>
      <p:sp>
        <p:nvSpPr>
          <p:cNvPr id="7" name="Rectangle 6">
            <a:hlinkClick r:id="" action="ppaction://noaction"/>
            <a:extLst>
              <a:ext uri="{FF2B5EF4-FFF2-40B4-BE49-F238E27FC236}">
                <a16:creationId xmlns:a16="http://schemas.microsoft.com/office/drawing/2014/main" id="{DADE6391-E787-4A40-8558-271FEF699F9D}"/>
              </a:ext>
            </a:extLst>
          </p:cNvPr>
          <p:cNvSpPr/>
          <p:nvPr/>
        </p:nvSpPr>
        <p:spPr>
          <a:xfrm>
            <a:off x="4250138" y="5946112"/>
            <a:ext cx="4532427" cy="307777"/>
          </a:xfrm>
          <a:prstGeom prst="rect">
            <a:avLst/>
          </a:prstGeom>
        </p:spPr>
        <p:txBody>
          <a:bodyPr wrap="square">
            <a:spAutoFit/>
          </a:bodyPr>
          <a:lstStyle/>
          <a:p>
            <a:r>
              <a:rPr lang="en-US" sz="1400" i="1" dirty="0">
                <a:solidFill>
                  <a:srgbClr val="44546A"/>
                </a:solidFill>
                <a:latin typeface="Arial" panose="020B0604020202020204" pitchFamily="34" charset="0"/>
                <a:ea typeface="Segoe UI" panose="020B0502040204020203" pitchFamily="34" charset="0"/>
                <a:cs typeface="Arial" panose="020B0604020202020204" pitchFamily="34" charset="0"/>
              </a:rPr>
              <a:t>Enabling Product innovation through voice of customer</a:t>
            </a:r>
            <a:endParaRPr lang="en-US" sz="1400" b="1" i="1" dirty="0">
              <a:solidFill>
                <a:srgbClr val="44546A"/>
              </a:solidFill>
              <a:latin typeface="Arial" panose="020B0604020202020204" pitchFamily="34" charset="0"/>
              <a:ea typeface="Segoe UI" panose="020B0502040204020203" pitchFamily="34" charset="0"/>
              <a:cs typeface="Arial" panose="020B0604020202020204" pitchFamily="34" charset="0"/>
            </a:endParaRPr>
          </a:p>
        </p:txBody>
      </p:sp>
      <p:sp>
        <p:nvSpPr>
          <p:cNvPr id="8" name="Rectangle 7">
            <a:extLst>
              <a:ext uri="{FF2B5EF4-FFF2-40B4-BE49-F238E27FC236}">
                <a16:creationId xmlns:a16="http://schemas.microsoft.com/office/drawing/2014/main" id="{FD580363-B098-467A-8E57-5BC8BC1D56D0}"/>
              </a:ext>
            </a:extLst>
          </p:cNvPr>
          <p:cNvSpPr/>
          <p:nvPr/>
        </p:nvSpPr>
        <p:spPr>
          <a:xfrm>
            <a:off x="6683745" y="4539006"/>
            <a:ext cx="4151554" cy="738664"/>
          </a:xfrm>
          <a:prstGeom prst="rect">
            <a:avLst/>
          </a:prstGeom>
        </p:spPr>
        <p:txBody>
          <a:bodyPr wrap="square">
            <a:spAutoFit/>
          </a:bodyPr>
          <a:lstStyle/>
          <a:p>
            <a:r>
              <a:rPr lang="en-US" sz="1400" i="1" dirty="0">
                <a:solidFill>
                  <a:srgbClr val="44546A"/>
                </a:solidFill>
                <a:latin typeface="Arial" panose="020B0604020202020204" pitchFamily="34" charset="0"/>
                <a:cs typeface="Arial" panose="020B0604020202020204" pitchFamily="34" charset="0"/>
              </a:rPr>
              <a:t>Predicting consumer trends and preferences using machine learning</a:t>
            </a:r>
            <a:endParaRPr lang="en-US" sz="1400" b="1" i="1" dirty="0">
              <a:solidFill>
                <a:srgbClr val="44546A"/>
              </a:solidFill>
              <a:latin typeface="Arial" panose="020B0604020202020204" pitchFamily="34" charset="0"/>
              <a:cs typeface="Arial" panose="020B0604020202020204" pitchFamily="34" charset="0"/>
            </a:endParaRPr>
          </a:p>
          <a:p>
            <a:endParaRPr lang="en-US" sz="1400" i="1" dirty="0">
              <a:solidFill>
                <a:srgbClr val="44546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72E8C2D-AB39-42A1-A9B6-523A69CC7A5D}"/>
              </a:ext>
            </a:extLst>
          </p:cNvPr>
          <p:cNvPicPr>
            <a:picLocks noChangeAspect="1"/>
          </p:cNvPicPr>
          <p:nvPr/>
        </p:nvPicPr>
        <p:blipFill>
          <a:blip r:embed="rId2"/>
          <a:stretch>
            <a:fillRect/>
          </a:stretch>
        </p:blipFill>
        <p:spPr>
          <a:xfrm>
            <a:off x="672995" y="2031592"/>
            <a:ext cx="1328737" cy="189820"/>
          </a:xfrm>
          <a:prstGeom prst="rect">
            <a:avLst/>
          </a:prstGeom>
        </p:spPr>
      </p:pic>
      <p:sp>
        <p:nvSpPr>
          <p:cNvPr id="10" name="TextBox 9">
            <a:extLst>
              <a:ext uri="{FF2B5EF4-FFF2-40B4-BE49-F238E27FC236}">
                <a16:creationId xmlns:a16="http://schemas.microsoft.com/office/drawing/2014/main" id="{1D247A10-0C40-43C5-96B7-F307CBE972A1}"/>
              </a:ext>
            </a:extLst>
          </p:cNvPr>
          <p:cNvSpPr txBox="1"/>
          <p:nvPr/>
        </p:nvSpPr>
        <p:spPr>
          <a:xfrm>
            <a:off x="2001732" y="1945430"/>
            <a:ext cx="2221442" cy="338554"/>
          </a:xfrm>
          <a:prstGeom prst="rect">
            <a:avLst/>
          </a:prstGeom>
          <a:noFill/>
        </p:spPr>
        <p:txBody>
          <a:bodyPr wrap="none" rtlCol="0">
            <a:spAutoFit/>
          </a:bodyPr>
          <a:lstStyle/>
          <a:p>
            <a:r>
              <a:rPr lang="en-US" sz="1600" dirty="0">
                <a:solidFill>
                  <a:prstClr val="black"/>
                </a:solidFill>
                <a:latin typeface="Arial" panose="020B0604020202020204" pitchFamily="34" charset="0"/>
                <a:cs typeface="Arial" panose="020B0604020202020204" pitchFamily="34" charset="0"/>
              </a:rPr>
              <a:t>AI Award Winner 2018</a:t>
            </a:r>
          </a:p>
        </p:txBody>
      </p:sp>
      <p:sp>
        <p:nvSpPr>
          <p:cNvPr id="11" name="Rectangle 10">
            <a:extLst>
              <a:ext uri="{FF2B5EF4-FFF2-40B4-BE49-F238E27FC236}">
                <a16:creationId xmlns:a16="http://schemas.microsoft.com/office/drawing/2014/main" id="{4BF8C8AD-BC90-464F-B658-6B9A2AA47AF7}"/>
              </a:ext>
            </a:extLst>
          </p:cNvPr>
          <p:cNvSpPr/>
          <p:nvPr/>
        </p:nvSpPr>
        <p:spPr>
          <a:xfrm>
            <a:off x="600785" y="1931575"/>
            <a:ext cx="3649354" cy="36933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490AB9A-8B81-4385-8064-F93976E23DC2}"/>
              </a:ext>
            </a:extLst>
          </p:cNvPr>
          <p:cNvSpPr txBox="1"/>
          <p:nvPr/>
        </p:nvSpPr>
        <p:spPr>
          <a:xfrm>
            <a:off x="7590132" y="1946549"/>
            <a:ext cx="3913251" cy="338554"/>
          </a:xfrm>
          <a:prstGeom prst="rect">
            <a:avLst/>
          </a:prstGeom>
          <a:noFill/>
        </p:spPr>
        <p:txBody>
          <a:bodyPr wrap="none" rtlCol="0">
            <a:spAutoFit/>
          </a:bodyPr>
          <a:lstStyle/>
          <a:p>
            <a:r>
              <a:rPr lang="en-US" sz="1600" dirty="0">
                <a:solidFill>
                  <a:prstClr val="black"/>
                </a:solidFill>
                <a:latin typeface="Arial" panose="020B0604020202020204" pitchFamily="34" charset="0"/>
                <a:cs typeface="Arial" panose="020B0604020202020204" pitchFamily="34" charset="0"/>
              </a:rPr>
              <a:t>Winner at 2017 Netherlands Conference </a:t>
            </a:r>
          </a:p>
        </p:txBody>
      </p:sp>
      <p:sp>
        <p:nvSpPr>
          <p:cNvPr id="13" name="Rectangle 12">
            <a:extLst>
              <a:ext uri="{FF2B5EF4-FFF2-40B4-BE49-F238E27FC236}">
                <a16:creationId xmlns:a16="http://schemas.microsoft.com/office/drawing/2014/main" id="{4634943E-60A1-4872-92D2-AB82A8654870}"/>
              </a:ext>
            </a:extLst>
          </p:cNvPr>
          <p:cNvSpPr/>
          <p:nvPr/>
        </p:nvSpPr>
        <p:spPr>
          <a:xfrm>
            <a:off x="6053676" y="1917741"/>
            <a:ext cx="5570726" cy="450115"/>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A48F360E-95C5-42C4-A38F-1C1EDC9D0F2F}"/>
              </a:ext>
            </a:extLst>
          </p:cNvPr>
          <p:cNvPicPr>
            <a:picLocks noChangeAspect="1"/>
          </p:cNvPicPr>
          <p:nvPr/>
        </p:nvPicPr>
        <p:blipFill>
          <a:blip r:embed="rId3"/>
          <a:stretch>
            <a:fillRect/>
          </a:stretch>
        </p:blipFill>
        <p:spPr>
          <a:xfrm>
            <a:off x="6298240" y="1999984"/>
            <a:ext cx="1174261" cy="343202"/>
          </a:xfrm>
          <a:prstGeom prst="rect">
            <a:avLst/>
          </a:prstGeom>
        </p:spPr>
      </p:pic>
      <p:sp>
        <p:nvSpPr>
          <p:cNvPr id="18" name="Rectangle 17">
            <a:extLst>
              <a:ext uri="{FF2B5EF4-FFF2-40B4-BE49-F238E27FC236}">
                <a16:creationId xmlns:a16="http://schemas.microsoft.com/office/drawing/2014/main" id="{427AE56A-2872-43DF-9D82-7841F4A0A17E}"/>
              </a:ext>
            </a:extLst>
          </p:cNvPr>
          <p:cNvSpPr/>
          <p:nvPr/>
        </p:nvSpPr>
        <p:spPr>
          <a:xfrm>
            <a:off x="365278" y="796456"/>
            <a:ext cx="4120367" cy="584775"/>
          </a:xfrm>
          <a:prstGeom prst="rect">
            <a:avLst/>
          </a:prstGeom>
        </p:spPr>
        <p:txBody>
          <a:bodyPr wrap="square">
            <a:spAutoFit/>
          </a:bodyPr>
          <a:lstStyle/>
          <a:p>
            <a:pPr algn="ctr"/>
            <a:r>
              <a:rPr lang="en-US" sz="1600" b="1" dirty="0">
                <a:solidFill>
                  <a:schemeClr val="accent1"/>
                </a:solidFill>
                <a:latin typeface="Arial" panose="020B0604020202020204" pitchFamily="34" charset="0"/>
                <a:cs typeface="Arial" panose="020B0604020202020204" pitchFamily="34" charset="0"/>
              </a:rPr>
              <a:t>Europe-based Iconic Automobile Manufacturer </a:t>
            </a:r>
          </a:p>
        </p:txBody>
      </p:sp>
      <p:sp>
        <p:nvSpPr>
          <p:cNvPr id="19" name="Rectangle 18">
            <a:extLst>
              <a:ext uri="{FF2B5EF4-FFF2-40B4-BE49-F238E27FC236}">
                <a16:creationId xmlns:a16="http://schemas.microsoft.com/office/drawing/2014/main" id="{AC2AA9CE-C70A-4E14-B70C-194169FD0539}"/>
              </a:ext>
            </a:extLst>
          </p:cNvPr>
          <p:cNvSpPr/>
          <p:nvPr/>
        </p:nvSpPr>
        <p:spPr>
          <a:xfrm>
            <a:off x="6465072" y="999042"/>
            <a:ext cx="4894048" cy="338554"/>
          </a:xfrm>
          <a:prstGeom prst="rect">
            <a:avLst/>
          </a:prstGeom>
        </p:spPr>
        <p:txBody>
          <a:bodyPr wrap="square">
            <a:spAutoFit/>
          </a:bodyPr>
          <a:lstStyle/>
          <a:p>
            <a:pPr algn="ctr"/>
            <a:r>
              <a:rPr lang="en-US" sz="1600" b="1" dirty="0">
                <a:solidFill>
                  <a:schemeClr val="accent1"/>
                </a:solidFill>
                <a:latin typeface="Arial" panose="020B0604020202020204" pitchFamily="34" charset="0"/>
                <a:cs typeface="Arial" panose="020B0604020202020204" pitchFamily="34" charset="0"/>
              </a:rPr>
              <a:t>A Global Technology Devices &amp; Software Firm</a:t>
            </a:r>
          </a:p>
        </p:txBody>
      </p:sp>
      <p:sp>
        <p:nvSpPr>
          <p:cNvPr id="20" name="Rectangle 19">
            <a:extLst>
              <a:ext uri="{FF2B5EF4-FFF2-40B4-BE49-F238E27FC236}">
                <a16:creationId xmlns:a16="http://schemas.microsoft.com/office/drawing/2014/main" id="{2210CEDA-6CEF-4E83-8502-7913B46C3AF3}"/>
              </a:ext>
            </a:extLst>
          </p:cNvPr>
          <p:cNvSpPr/>
          <p:nvPr/>
        </p:nvSpPr>
        <p:spPr>
          <a:xfrm>
            <a:off x="3090340" y="2968015"/>
            <a:ext cx="4272038" cy="338554"/>
          </a:xfrm>
          <a:prstGeom prst="rect">
            <a:avLst/>
          </a:prstGeom>
        </p:spPr>
        <p:txBody>
          <a:bodyPr wrap="square">
            <a:spAutoFit/>
          </a:bodyPr>
          <a:lstStyle/>
          <a:p>
            <a:pPr algn="ctr"/>
            <a:r>
              <a:rPr lang="en-US" sz="1600" b="1" dirty="0">
                <a:solidFill>
                  <a:schemeClr val="accent1"/>
                </a:solidFill>
                <a:latin typeface="Arial" panose="020B0604020202020204" pitchFamily="34" charset="0"/>
                <a:cs typeface="Arial" panose="020B0604020202020204" pitchFamily="34" charset="0"/>
              </a:rPr>
              <a:t>Leading Asset Management Firm</a:t>
            </a:r>
          </a:p>
        </p:txBody>
      </p:sp>
      <p:sp>
        <p:nvSpPr>
          <p:cNvPr id="21" name="Rectangle 20">
            <a:extLst>
              <a:ext uri="{FF2B5EF4-FFF2-40B4-BE49-F238E27FC236}">
                <a16:creationId xmlns:a16="http://schemas.microsoft.com/office/drawing/2014/main" id="{A80364DB-6784-417F-B4F1-A9EB4F0151FD}"/>
              </a:ext>
            </a:extLst>
          </p:cNvPr>
          <p:cNvSpPr/>
          <p:nvPr/>
        </p:nvSpPr>
        <p:spPr>
          <a:xfrm>
            <a:off x="1064265" y="4249317"/>
            <a:ext cx="3684022" cy="338554"/>
          </a:xfrm>
          <a:prstGeom prst="rect">
            <a:avLst/>
          </a:prstGeom>
        </p:spPr>
        <p:txBody>
          <a:bodyPr wrap="none">
            <a:spAutoFit/>
          </a:bodyPr>
          <a:lstStyle/>
          <a:p>
            <a:pPr lvl="0" algn="ctr">
              <a:defRPr/>
            </a:pPr>
            <a:r>
              <a:rPr lang="en-US" sz="1600" b="1" dirty="0">
                <a:solidFill>
                  <a:schemeClr val="accent1"/>
                </a:solidFill>
                <a:latin typeface="Arial" panose="020B0604020202020204" pitchFamily="34" charset="0"/>
                <a:cs typeface="Arial" panose="020B0604020202020204" pitchFamily="34" charset="0"/>
              </a:rPr>
              <a:t>Leading Online Payments Company</a:t>
            </a:r>
          </a:p>
        </p:txBody>
      </p:sp>
      <p:sp>
        <p:nvSpPr>
          <p:cNvPr id="22" name="Rectangle 21">
            <a:extLst>
              <a:ext uri="{FF2B5EF4-FFF2-40B4-BE49-F238E27FC236}">
                <a16:creationId xmlns:a16="http://schemas.microsoft.com/office/drawing/2014/main" id="{B556AF22-FBDC-44A1-BC30-F1E9BC08E95F}"/>
              </a:ext>
            </a:extLst>
          </p:cNvPr>
          <p:cNvSpPr/>
          <p:nvPr/>
        </p:nvSpPr>
        <p:spPr>
          <a:xfrm>
            <a:off x="4147579" y="5655296"/>
            <a:ext cx="4634987" cy="338554"/>
          </a:xfrm>
          <a:prstGeom prst="rect">
            <a:avLst/>
          </a:prstGeom>
        </p:spPr>
        <p:txBody>
          <a:bodyPr wrap="none">
            <a:spAutoFit/>
          </a:bodyPr>
          <a:lstStyle/>
          <a:p>
            <a:pPr lvl="0">
              <a:defRPr/>
            </a:pPr>
            <a:r>
              <a:rPr lang="en-US" sz="1600" b="1" dirty="0">
                <a:solidFill>
                  <a:schemeClr val="accent1"/>
                </a:solidFill>
                <a:latin typeface="Arial" panose="020B0604020202020204" pitchFamily="34" charset="0"/>
                <a:cs typeface="Arial" panose="020B0604020202020204" pitchFamily="34" charset="0"/>
              </a:rPr>
              <a:t>Largest</a:t>
            </a:r>
            <a:r>
              <a:rPr lang="en-US" sz="1600" b="1" kern="0" dirty="0">
                <a:solidFill>
                  <a:schemeClr val="accent1"/>
                </a:solidFill>
                <a:latin typeface="Arial" panose="020B0604020202020204" pitchFamily="34" charset="0"/>
                <a:cs typeface="Arial" panose="020B0604020202020204" pitchFamily="34" charset="0"/>
              </a:rPr>
              <a:t> </a:t>
            </a:r>
            <a:r>
              <a:rPr lang="en-US" sz="1600" b="1" dirty="0">
                <a:solidFill>
                  <a:schemeClr val="accent1"/>
                </a:solidFill>
                <a:latin typeface="Arial" panose="020B0604020202020204" pitchFamily="34" charset="0"/>
                <a:cs typeface="Arial" panose="020B0604020202020204" pitchFamily="34" charset="0"/>
              </a:rPr>
              <a:t>Home Appliances Manufacturer in US</a:t>
            </a:r>
          </a:p>
        </p:txBody>
      </p:sp>
      <p:sp>
        <p:nvSpPr>
          <p:cNvPr id="23" name="Rectangle 22">
            <a:extLst>
              <a:ext uri="{FF2B5EF4-FFF2-40B4-BE49-F238E27FC236}">
                <a16:creationId xmlns:a16="http://schemas.microsoft.com/office/drawing/2014/main" id="{045FFDD3-34B4-48AA-8ED4-39A269FC7878}"/>
              </a:ext>
            </a:extLst>
          </p:cNvPr>
          <p:cNvSpPr/>
          <p:nvPr/>
        </p:nvSpPr>
        <p:spPr>
          <a:xfrm>
            <a:off x="6640860" y="4249317"/>
            <a:ext cx="5357557" cy="338554"/>
          </a:xfrm>
          <a:prstGeom prst="rect">
            <a:avLst/>
          </a:prstGeom>
        </p:spPr>
        <p:txBody>
          <a:bodyPr wrap="none">
            <a:spAutoFit/>
          </a:bodyPr>
          <a:lstStyle/>
          <a:p>
            <a:r>
              <a:rPr lang="en-US" sz="1600" b="1" dirty="0">
                <a:solidFill>
                  <a:schemeClr val="accent1"/>
                </a:solidFill>
                <a:latin typeface="Arial" panose="020B0604020202020204" pitchFamily="34" charset="0"/>
                <a:cs typeface="Arial" panose="020B0604020202020204" pitchFamily="34" charset="0"/>
              </a:rPr>
              <a:t>Leading US Based Beverages &amp; Snack Manufacturer </a:t>
            </a:r>
          </a:p>
        </p:txBody>
      </p:sp>
    </p:spTree>
    <p:extLst>
      <p:ext uri="{BB962C8B-B14F-4D97-AF65-F5344CB8AC3E}">
        <p14:creationId xmlns:p14="http://schemas.microsoft.com/office/powerpoint/2010/main" val="1158077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C6FB-DCF3-4713-A233-5042A8EBEACC}"/>
              </a:ext>
            </a:extLst>
          </p:cNvPr>
          <p:cNvSpPr>
            <a:spLocks noGrp="1"/>
          </p:cNvSpPr>
          <p:nvPr>
            <p:ph type="title"/>
          </p:nvPr>
        </p:nvSpPr>
        <p:spPr/>
        <p:txBody>
          <a:bodyPr/>
          <a:lstStyle/>
          <a:p>
            <a:r>
              <a:rPr lang="en-US" dirty="0"/>
              <a:t>Illustrative: Role based assessment within each functional units</a:t>
            </a:r>
            <a:endParaRPr lang="en-IN" dirty="0"/>
          </a:p>
        </p:txBody>
      </p:sp>
      <p:sp>
        <p:nvSpPr>
          <p:cNvPr id="31" name="TextBox 30">
            <a:extLst>
              <a:ext uri="{FF2B5EF4-FFF2-40B4-BE49-F238E27FC236}">
                <a16:creationId xmlns:a16="http://schemas.microsoft.com/office/drawing/2014/main" id="{81554640-4D55-4CB1-8573-11C3BD738DB0}"/>
              </a:ext>
            </a:extLst>
          </p:cNvPr>
          <p:cNvSpPr txBox="1"/>
          <p:nvPr/>
        </p:nvSpPr>
        <p:spPr>
          <a:xfrm>
            <a:off x="1669647" y="754873"/>
            <a:ext cx="1660239"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Wholesale Banking</a:t>
            </a:r>
            <a:endParaRPr lang="en-IN"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6A7A084-5E85-4D96-837B-D7F6CA8B9140}"/>
              </a:ext>
            </a:extLst>
          </p:cNvPr>
          <p:cNvSpPr txBox="1"/>
          <p:nvPr/>
        </p:nvSpPr>
        <p:spPr>
          <a:xfrm>
            <a:off x="4255766" y="726297"/>
            <a:ext cx="1660239"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Retail Banking</a:t>
            </a:r>
            <a:endParaRPr lang="en-IN"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3F018F40-0BF8-413C-BC0B-F2E8E683EB08}"/>
              </a:ext>
            </a:extLst>
          </p:cNvPr>
          <p:cNvSpPr txBox="1"/>
          <p:nvPr/>
        </p:nvSpPr>
        <p:spPr>
          <a:xfrm>
            <a:off x="6781727" y="726479"/>
            <a:ext cx="1660239"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Islamic Banking</a:t>
            </a:r>
            <a:endParaRPr lang="en-IN"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175D7060-8D8A-4B4F-BABC-F99D027E798C}"/>
              </a:ext>
            </a:extLst>
          </p:cNvPr>
          <p:cNvSpPr txBox="1"/>
          <p:nvPr/>
        </p:nvSpPr>
        <p:spPr>
          <a:xfrm rot="19773441">
            <a:off x="-230754" y="908761"/>
            <a:ext cx="2233258" cy="400110"/>
          </a:xfrm>
          <a:prstGeom prst="rect">
            <a:avLst/>
          </a:prstGeom>
          <a:noFill/>
        </p:spPr>
        <p:txBody>
          <a:bodyPr wrap="square" rtlCol="0">
            <a:spAutoFit/>
          </a:bodyPr>
          <a:lstStyle/>
          <a:p>
            <a:pPr algn="ctr"/>
            <a:r>
              <a:rPr lang="en-US" sz="2000" b="1" kern="1600" spc="200" dirty="0">
                <a:solidFill>
                  <a:srgbClr val="FF0000"/>
                </a:solidFill>
                <a:latin typeface="Segoe UI" panose="020B0502040204020203" pitchFamily="34" charset="0"/>
                <a:cs typeface="Segoe UI" panose="020B0502040204020203" pitchFamily="34" charset="0"/>
              </a:rPr>
              <a:t>ILLUSTRATIVE</a:t>
            </a:r>
          </a:p>
        </p:txBody>
      </p:sp>
      <p:grpSp>
        <p:nvGrpSpPr>
          <p:cNvPr id="4" name="Group 3">
            <a:extLst>
              <a:ext uri="{FF2B5EF4-FFF2-40B4-BE49-F238E27FC236}">
                <a16:creationId xmlns:a16="http://schemas.microsoft.com/office/drawing/2014/main" id="{1716B2FC-AC84-4E78-9122-66915E7EECA9}"/>
              </a:ext>
            </a:extLst>
          </p:cNvPr>
          <p:cNvGrpSpPr/>
          <p:nvPr/>
        </p:nvGrpSpPr>
        <p:grpSpPr>
          <a:xfrm>
            <a:off x="116225" y="1665871"/>
            <a:ext cx="1188000" cy="1188000"/>
            <a:chOff x="204351" y="1984547"/>
            <a:chExt cx="1188000" cy="1188000"/>
          </a:xfrm>
        </p:grpSpPr>
        <p:sp>
          <p:nvSpPr>
            <p:cNvPr id="95" name="Oval 94">
              <a:extLst>
                <a:ext uri="{FF2B5EF4-FFF2-40B4-BE49-F238E27FC236}">
                  <a16:creationId xmlns:a16="http://schemas.microsoft.com/office/drawing/2014/main" id="{C79CF8CA-BDEE-4DE2-B8C5-7B71F7B5E168}"/>
                </a:ext>
              </a:extLst>
            </p:cNvPr>
            <p:cNvSpPr/>
            <p:nvPr/>
          </p:nvSpPr>
          <p:spPr>
            <a:xfrm>
              <a:off x="312351" y="2092547"/>
              <a:ext cx="972000" cy="9720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pic>
          <p:nvPicPr>
            <p:cNvPr id="97" name="Picture 96" descr="A picture containing clock&#10;&#10;Description automatically generated">
              <a:extLst>
                <a:ext uri="{FF2B5EF4-FFF2-40B4-BE49-F238E27FC236}">
                  <a16:creationId xmlns:a16="http://schemas.microsoft.com/office/drawing/2014/main" id="{E607A15E-F2F0-4B6D-8301-FE29EB08F42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351" y="1984547"/>
              <a:ext cx="1188000" cy="1188000"/>
            </a:xfrm>
            <a:prstGeom prst="rect">
              <a:avLst/>
            </a:prstGeom>
          </p:spPr>
        </p:pic>
      </p:grpSp>
      <p:grpSp>
        <p:nvGrpSpPr>
          <p:cNvPr id="155" name="Group 154">
            <a:extLst>
              <a:ext uri="{FF2B5EF4-FFF2-40B4-BE49-F238E27FC236}">
                <a16:creationId xmlns:a16="http://schemas.microsoft.com/office/drawing/2014/main" id="{34617F25-F605-449C-AD75-E88425E9D7BA}"/>
              </a:ext>
            </a:extLst>
          </p:cNvPr>
          <p:cNvGrpSpPr/>
          <p:nvPr/>
        </p:nvGrpSpPr>
        <p:grpSpPr>
          <a:xfrm>
            <a:off x="233204" y="4634304"/>
            <a:ext cx="960120" cy="973489"/>
            <a:chOff x="4085622" y="2793084"/>
            <a:chExt cx="960120" cy="973489"/>
          </a:xfrm>
        </p:grpSpPr>
        <p:pic>
          <p:nvPicPr>
            <p:cNvPr id="156" name="Picture 155">
              <a:extLst>
                <a:ext uri="{FF2B5EF4-FFF2-40B4-BE49-F238E27FC236}">
                  <a16:creationId xmlns:a16="http://schemas.microsoft.com/office/drawing/2014/main" id="{A275B069-802E-4C6B-BE64-118249128380}"/>
                </a:ext>
              </a:extLst>
            </p:cNvPr>
            <p:cNvPicPr>
              <a:picLocks noChangeAspect="1"/>
            </p:cNvPicPr>
            <p:nvPr/>
          </p:nvPicPr>
          <p:blipFill>
            <a:blip r:embed="rId4"/>
            <a:stretch>
              <a:fillRect/>
            </a:stretch>
          </p:blipFill>
          <p:spPr>
            <a:xfrm>
              <a:off x="4169629" y="2793084"/>
              <a:ext cx="804742" cy="914479"/>
            </a:xfrm>
            <a:prstGeom prst="rect">
              <a:avLst/>
            </a:prstGeom>
            <a:ln w="19050">
              <a:noFill/>
            </a:ln>
          </p:spPr>
        </p:pic>
        <p:sp>
          <p:nvSpPr>
            <p:cNvPr id="157" name="Oval 156">
              <a:extLst>
                <a:ext uri="{FF2B5EF4-FFF2-40B4-BE49-F238E27FC236}">
                  <a16:creationId xmlns:a16="http://schemas.microsoft.com/office/drawing/2014/main" id="{4391D539-C3B2-43AA-BBB6-6E693513EBEA}"/>
                </a:ext>
              </a:extLst>
            </p:cNvPr>
            <p:cNvSpPr/>
            <p:nvPr/>
          </p:nvSpPr>
          <p:spPr>
            <a:xfrm>
              <a:off x="4085622" y="2806453"/>
              <a:ext cx="960120" cy="96012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sp>
        <p:nvSpPr>
          <p:cNvPr id="7" name="Freeform: Shape 6">
            <a:extLst>
              <a:ext uri="{FF2B5EF4-FFF2-40B4-BE49-F238E27FC236}">
                <a16:creationId xmlns:a16="http://schemas.microsoft.com/office/drawing/2014/main" id="{540ED0AE-6EFA-4002-BE5E-D2B26681B023}"/>
              </a:ext>
            </a:extLst>
          </p:cNvPr>
          <p:cNvSpPr/>
          <p:nvPr/>
        </p:nvSpPr>
        <p:spPr>
          <a:xfrm>
            <a:off x="6499371" y="1487679"/>
            <a:ext cx="2363868" cy="28783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rgbClr val="00B050"/>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Banking SME</a:t>
            </a:r>
          </a:p>
        </p:txBody>
      </p:sp>
      <p:sp>
        <p:nvSpPr>
          <p:cNvPr id="15" name="Freeform: Shape 14">
            <a:extLst>
              <a:ext uri="{FF2B5EF4-FFF2-40B4-BE49-F238E27FC236}">
                <a16:creationId xmlns:a16="http://schemas.microsoft.com/office/drawing/2014/main" id="{A28C91B6-1FF7-4F5F-A7F1-2D109C24F8AD}"/>
              </a:ext>
            </a:extLst>
          </p:cNvPr>
          <p:cNvSpPr/>
          <p:nvPr/>
        </p:nvSpPr>
        <p:spPr>
          <a:xfrm>
            <a:off x="3903952" y="1472061"/>
            <a:ext cx="2363868" cy="32918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accent4">
              <a:lumMod val="75000"/>
            </a:schemeClr>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Banking SME</a:t>
            </a:r>
          </a:p>
        </p:txBody>
      </p:sp>
      <p:sp>
        <p:nvSpPr>
          <p:cNvPr id="16" name="Freeform: Shape 15">
            <a:extLst>
              <a:ext uri="{FF2B5EF4-FFF2-40B4-BE49-F238E27FC236}">
                <a16:creationId xmlns:a16="http://schemas.microsoft.com/office/drawing/2014/main" id="{D6C0C4C7-48DD-42B2-87E9-DE511BD1D460}"/>
              </a:ext>
            </a:extLst>
          </p:cNvPr>
          <p:cNvSpPr/>
          <p:nvPr/>
        </p:nvSpPr>
        <p:spPr>
          <a:xfrm>
            <a:off x="1308534" y="1829601"/>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Analytics ready DWH</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Reports automation</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Advanced analytics</a:t>
            </a:r>
          </a:p>
          <a:p>
            <a:pPr marL="114300" lvl="1" indent="-114300" algn="l" defTabSz="577850">
              <a:spcBef>
                <a:spcPct val="0"/>
              </a:spcBef>
              <a:spcAft>
                <a:spcPct val="15000"/>
              </a:spcAft>
              <a:buChar char="•"/>
            </a:pP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Freeform: Shape 16">
            <a:extLst>
              <a:ext uri="{FF2B5EF4-FFF2-40B4-BE49-F238E27FC236}">
                <a16:creationId xmlns:a16="http://schemas.microsoft.com/office/drawing/2014/main" id="{A6F7196B-ADE0-47AC-80A3-1FFE6FC79BAE}"/>
              </a:ext>
            </a:extLst>
          </p:cNvPr>
          <p:cNvSpPr/>
          <p:nvPr/>
        </p:nvSpPr>
        <p:spPr>
          <a:xfrm>
            <a:off x="1308533" y="1486129"/>
            <a:ext cx="2363868" cy="32918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rgbClr val="FFC000"/>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Banking SME</a:t>
            </a:r>
          </a:p>
        </p:txBody>
      </p:sp>
      <p:sp>
        <p:nvSpPr>
          <p:cNvPr id="44" name="Freeform: Shape 43">
            <a:extLst>
              <a:ext uri="{FF2B5EF4-FFF2-40B4-BE49-F238E27FC236}">
                <a16:creationId xmlns:a16="http://schemas.microsoft.com/office/drawing/2014/main" id="{C8A245DE-1C5A-4A9F-9497-52D77E95BC9C}"/>
              </a:ext>
            </a:extLst>
          </p:cNvPr>
          <p:cNvSpPr/>
          <p:nvPr/>
        </p:nvSpPr>
        <p:spPr>
          <a:xfrm>
            <a:off x="6508671" y="2936561"/>
            <a:ext cx="2363868" cy="28783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rgbClr val="00B050"/>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Scientist</a:t>
            </a:r>
          </a:p>
        </p:txBody>
      </p:sp>
      <p:sp>
        <p:nvSpPr>
          <p:cNvPr id="53" name="Freeform: Shape 52">
            <a:extLst>
              <a:ext uri="{FF2B5EF4-FFF2-40B4-BE49-F238E27FC236}">
                <a16:creationId xmlns:a16="http://schemas.microsoft.com/office/drawing/2014/main" id="{400B1045-4BF6-42C5-8932-19BE2CB972A0}"/>
              </a:ext>
            </a:extLst>
          </p:cNvPr>
          <p:cNvSpPr/>
          <p:nvPr/>
        </p:nvSpPr>
        <p:spPr>
          <a:xfrm>
            <a:off x="1317833" y="3278483"/>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Identifying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profiling</a:t>
            </a:r>
          </a:p>
          <a:p>
            <a:pPr marL="114300" lvl="1" indent="-114300" algn="l" defTabSz="577850">
              <a:spcBef>
                <a:spcPct val="0"/>
              </a:spcBef>
              <a:spcAft>
                <a:spcPct val="15000"/>
              </a:spcAft>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preprocessing</a:t>
            </a:r>
          </a:p>
          <a:p>
            <a:pPr marL="114300" lvl="1" indent="-114300" defTabSz="577850">
              <a:spcBef>
                <a:spcPct val="0"/>
              </a:spcBef>
              <a:spcAft>
                <a:spcPct val="15000"/>
              </a:spcAft>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modeling</a:t>
            </a: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Freeform: Shape 53">
            <a:extLst>
              <a:ext uri="{FF2B5EF4-FFF2-40B4-BE49-F238E27FC236}">
                <a16:creationId xmlns:a16="http://schemas.microsoft.com/office/drawing/2014/main" id="{8A0B5128-FEEC-4EA8-A753-E5643CFF0875}"/>
              </a:ext>
            </a:extLst>
          </p:cNvPr>
          <p:cNvSpPr/>
          <p:nvPr/>
        </p:nvSpPr>
        <p:spPr>
          <a:xfrm>
            <a:off x="1317833" y="2935011"/>
            <a:ext cx="2363868" cy="32918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rgbClr val="FFC000"/>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Scientist</a:t>
            </a:r>
          </a:p>
        </p:txBody>
      </p:sp>
      <p:grpSp>
        <p:nvGrpSpPr>
          <p:cNvPr id="113" name="Group 112">
            <a:extLst>
              <a:ext uri="{FF2B5EF4-FFF2-40B4-BE49-F238E27FC236}">
                <a16:creationId xmlns:a16="http://schemas.microsoft.com/office/drawing/2014/main" id="{9857A0A6-1A29-46C1-9A5A-2BCDAF7B8B78}"/>
              </a:ext>
            </a:extLst>
          </p:cNvPr>
          <p:cNvGrpSpPr/>
          <p:nvPr/>
        </p:nvGrpSpPr>
        <p:grpSpPr>
          <a:xfrm>
            <a:off x="3152038" y="1903983"/>
            <a:ext cx="115243" cy="707086"/>
            <a:chOff x="3816771" y="2183383"/>
            <a:chExt cx="146477" cy="707086"/>
          </a:xfrm>
        </p:grpSpPr>
        <p:pic>
          <p:nvPicPr>
            <p:cNvPr id="19" name="Picture 14" descr="https://d30y9cdsu7xlg0.cloudfront.net/png/326186-200.png">
              <a:extLst>
                <a:ext uri="{FF2B5EF4-FFF2-40B4-BE49-F238E27FC236}">
                  <a16:creationId xmlns:a16="http://schemas.microsoft.com/office/drawing/2014/main" id="{55D564E6-5F59-495B-BB69-0EE25CAB7586}"/>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817208" y="2543757"/>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s://d30y9cdsu7xlg0.cloudfront.net/png/326186-200.png">
              <a:extLst>
                <a:ext uri="{FF2B5EF4-FFF2-40B4-BE49-F238E27FC236}">
                  <a16:creationId xmlns:a16="http://schemas.microsoft.com/office/drawing/2014/main" id="{4C8BBE9B-B21A-48CA-9537-B546D63F187C}"/>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816771" y="2348493"/>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https://d30y9cdsu7xlg0.cloudfront.net/png/326186-200.png">
              <a:extLst>
                <a:ext uri="{FF2B5EF4-FFF2-40B4-BE49-F238E27FC236}">
                  <a16:creationId xmlns:a16="http://schemas.microsoft.com/office/drawing/2014/main" id="{EB2171C9-7A7D-47C3-95C8-F6203BEDB75F}"/>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826088" y="2753309"/>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7C17952-3862-4D26-A02F-D627F69D1442}"/>
                </a:ext>
              </a:extLst>
            </p:cNvPr>
            <p:cNvPicPr>
              <a:picLocks noChangeAspect="1"/>
            </p:cNvPicPr>
            <p:nvPr/>
          </p:nvPicPr>
          <p:blipFill>
            <a:blip r:embed="rId6"/>
            <a:stretch>
              <a:fillRect/>
            </a:stretch>
          </p:blipFill>
          <p:spPr>
            <a:xfrm>
              <a:off x="3824085" y="2183383"/>
              <a:ext cx="131197" cy="137160"/>
            </a:xfrm>
            <a:prstGeom prst="rect">
              <a:avLst/>
            </a:prstGeom>
          </p:spPr>
        </p:pic>
      </p:grpSp>
      <p:grpSp>
        <p:nvGrpSpPr>
          <p:cNvPr id="105" name="Group 104">
            <a:extLst>
              <a:ext uri="{FF2B5EF4-FFF2-40B4-BE49-F238E27FC236}">
                <a16:creationId xmlns:a16="http://schemas.microsoft.com/office/drawing/2014/main" id="{9E897484-4385-4685-9074-B2BD6A02C118}"/>
              </a:ext>
            </a:extLst>
          </p:cNvPr>
          <p:cNvGrpSpPr/>
          <p:nvPr/>
        </p:nvGrpSpPr>
        <p:grpSpPr>
          <a:xfrm>
            <a:off x="3140492" y="3365565"/>
            <a:ext cx="107913" cy="713082"/>
            <a:chOff x="3802096" y="3644965"/>
            <a:chExt cx="137160" cy="713082"/>
          </a:xfrm>
        </p:grpSpPr>
        <p:pic>
          <p:nvPicPr>
            <p:cNvPr id="58" name="Picture 14" descr="https://d30y9cdsu7xlg0.cloudfront.net/png/326186-200.png">
              <a:extLst>
                <a:ext uri="{FF2B5EF4-FFF2-40B4-BE49-F238E27FC236}">
                  <a16:creationId xmlns:a16="http://schemas.microsoft.com/office/drawing/2014/main" id="{D701C0AD-5B3F-4EFF-A67A-77807DFDB125}"/>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802096" y="4220887"/>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CFDBD192-B10B-4A5C-AEDA-E592D59CA856}"/>
                </a:ext>
              </a:extLst>
            </p:cNvPr>
            <p:cNvPicPr>
              <a:picLocks noChangeAspect="1"/>
            </p:cNvPicPr>
            <p:nvPr/>
          </p:nvPicPr>
          <p:blipFill>
            <a:blip r:embed="rId6"/>
            <a:stretch>
              <a:fillRect/>
            </a:stretch>
          </p:blipFill>
          <p:spPr>
            <a:xfrm>
              <a:off x="3805078" y="3644965"/>
              <a:ext cx="131197" cy="137160"/>
            </a:xfrm>
            <a:prstGeom prst="rect">
              <a:avLst/>
            </a:prstGeom>
          </p:spPr>
        </p:pic>
        <p:pic>
          <p:nvPicPr>
            <p:cNvPr id="103" name="Picture 102">
              <a:extLst>
                <a:ext uri="{FF2B5EF4-FFF2-40B4-BE49-F238E27FC236}">
                  <a16:creationId xmlns:a16="http://schemas.microsoft.com/office/drawing/2014/main" id="{91D5CC2D-4891-4B31-A184-AB2C52F0A0B9}"/>
                </a:ext>
              </a:extLst>
            </p:cNvPr>
            <p:cNvPicPr>
              <a:picLocks noChangeAspect="1"/>
            </p:cNvPicPr>
            <p:nvPr/>
          </p:nvPicPr>
          <p:blipFill>
            <a:blip r:embed="rId6"/>
            <a:stretch>
              <a:fillRect/>
            </a:stretch>
          </p:blipFill>
          <p:spPr>
            <a:xfrm>
              <a:off x="3805078" y="3836939"/>
              <a:ext cx="131197" cy="137160"/>
            </a:xfrm>
            <a:prstGeom prst="rect">
              <a:avLst/>
            </a:prstGeom>
          </p:spPr>
        </p:pic>
        <p:pic>
          <p:nvPicPr>
            <p:cNvPr id="104" name="Picture 103">
              <a:extLst>
                <a:ext uri="{FF2B5EF4-FFF2-40B4-BE49-F238E27FC236}">
                  <a16:creationId xmlns:a16="http://schemas.microsoft.com/office/drawing/2014/main" id="{A7D0D8C2-F7A0-4558-B10F-21D01B271914}"/>
                </a:ext>
              </a:extLst>
            </p:cNvPr>
            <p:cNvPicPr>
              <a:picLocks noChangeAspect="1"/>
            </p:cNvPicPr>
            <p:nvPr/>
          </p:nvPicPr>
          <p:blipFill>
            <a:blip r:embed="rId6"/>
            <a:stretch>
              <a:fillRect/>
            </a:stretch>
          </p:blipFill>
          <p:spPr>
            <a:xfrm>
              <a:off x="3805078" y="4028913"/>
              <a:ext cx="131197" cy="137160"/>
            </a:xfrm>
            <a:prstGeom prst="rect">
              <a:avLst/>
            </a:prstGeom>
          </p:spPr>
        </p:pic>
      </p:grpSp>
      <p:grpSp>
        <p:nvGrpSpPr>
          <p:cNvPr id="111" name="Group 110">
            <a:extLst>
              <a:ext uri="{FF2B5EF4-FFF2-40B4-BE49-F238E27FC236}">
                <a16:creationId xmlns:a16="http://schemas.microsoft.com/office/drawing/2014/main" id="{9499AD78-BB34-434A-8B83-D31F17FCDBC8}"/>
              </a:ext>
            </a:extLst>
          </p:cNvPr>
          <p:cNvGrpSpPr/>
          <p:nvPr/>
        </p:nvGrpSpPr>
        <p:grpSpPr>
          <a:xfrm>
            <a:off x="5795320" y="3328264"/>
            <a:ext cx="107913" cy="522582"/>
            <a:chOff x="7125646" y="3607664"/>
            <a:chExt cx="137160" cy="522582"/>
          </a:xfrm>
        </p:grpSpPr>
        <p:pic>
          <p:nvPicPr>
            <p:cNvPr id="107" name="Picture 14" descr="https://d30y9cdsu7xlg0.cloudfront.net/png/326186-200.png">
              <a:extLst>
                <a:ext uri="{FF2B5EF4-FFF2-40B4-BE49-F238E27FC236}">
                  <a16:creationId xmlns:a16="http://schemas.microsoft.com/office/drawing/2014/main" id="{06E0E99D-83DE-4FD6-9E67-53932239C3AC}"/>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7125646" y="3993086"/>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CD0AEA14-935D-4D32-B0FA-9FA64F2A02B5}"/>
                </a:ext>
              </a:extLst>
            </p:cNvPr>
            <p:cNvPicPr>
              <a:picLocks noChangeAspect="1"/>
            </p:cNvPicPr>
            <p:nvPr/>
          </p:nvPicPr>
          <p:blipFill>
            <a:blip r:embed="rId6"/>
            <a:stretch>
              <a:fillRect/>
            </a:stretch>
          </p:blipFill>
          <p:spPr>
            <a:xfrm>
              <a:off x="7128628" y="3607664"/>
              <a:ext cx="131197" cy="137160"/>
            </a:xfrm>
            <a:prstGeom prst="rect">
              <a:avLst/>
            </a:prstGeom>
          </p:spPr>
        </p:pic>
        <p:pic>
          <p:nvPicPr>
            <p:cNvPr id="110" name="Picture 109">
              <a:extLst>
                <a:ext uri="{FF2B5EF4-FFF2-40B4-BE49-F238E27FC236}">
                  <a16:creationId xmlns:a16="http://schemas.microsoft.com/office/drawing/2014/main" id="{1BC06790-002C-4F80-A692-430995E5E70A}"/>
                </a:ext>
              </a:extLst>
            </p:cNvPr>
            <p:cNvPicPr>
              <a:picLocks noChangeAspect="1"/>
            </p:cNvPicPr>
            <p:nvPr/>
          </p:nvPicPr>
          <p:blipFill>
            <a:blip r:embed="rId6"/>
            <a:stretch>
              <a:fillRect/>
            </a:stretch>
          </p:blipFill>
          <p:spPr>
            <a:xfrm>
              <a:off x="7128628" y="3801112"/>
              <a:ext cx="131197" cy="137160"/>
            </a:xfrm>
            <a:prstGeom prst="rect">
              <a:avLst/>
            </a:prstGeom>
          </p:spPr>
        </p:pic>
      </p:grpSp>
      <p:grpSp>
        <p:nvGrpSpPr>
          <p:cNvPr id="176" name="Group 175">
            <a:extLst>
              <a:ext uri="{FF2B5EF4-FFF2-40B4-BE49-F238E27FC236}">
                <a16:creationId xmlns:a16="http://schemas.microsoft.com/office/drawing/2014/main" id="{CDA6B63A-5438-4E39-A777-41F3965CBCF3}"/>
              </a:ext>
            </a:extLst>
          </p:cNvPr>
          <p:cNvGrpSpPr/>
          <p:nvPr/>
        </p:nvGrpSpPr>
        <p:grpSpPr>
          <a:xfrm>
            <a:off x="5790629" y="1855688"/>
            <a:ext cx="112604" cy="562437"/>
            <a:chOff x="7119683" y="2084288"/>
            <a:chExt cx="143123" cy="562437"/>
          </a:xfrm>
        </p:grpSpPr>
        <p:pic>
          <p:nvPicPr>
            <p:cNvPr id="22" name="Picture 12" descr="https://d30y9cdsu7xlg0.cloudfront.net/png/1101885-200.png">
              <a:extLst>
                <a:ext uri="{FF2B5EF4-FFF2-40B4-BE49-F238E27FC236}">
                  <a16:creationId xmlns:a16="http://schemas.microsoft.com/office/drawing/2014/main" id="{9636037A-AEF6-4646-AC22-608BEAD89BED}"/>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25646" y="2289705"/>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EB435027-C5C4-4A0F-B428-2FCC26E5D732}"/>
                </a:ext>
              </a:extLst>
            </p:cNvPr>
            <p:cNvPicPr>
              <a:picLocks noChangeAspect="1"/>
            </p:cNvPicPr>
            <p:nvPr/>
          </p:nvPicPr>
          <p:blipFill>
            <a:blip r:embed="rId6"/>
            <a:stretch>
              <a:fillRect/>
            </a:stretch>
          </p:blipFill>
          <p:spPr>
            <a:xfrm>
              <a:off x="7125646" y="2084288"/>
              <a:ext cx="131197" cy="137160"/>
            </a:xfrm>
            <a:prstGeom prst="rect">
              <a:avLst/>
            </a:prstGeom>
          </p:spPr>
        </p:pic>
        <p:pic>
          <p:nvPicPr>
            <p:cNvPr id="117" name="Picture 14" descr="https://d30y9cdsu7xlg0.cloudfront.net/png/326186-200.png">
              <a:extLst>
                <a:ext uri="{FF2B5EF4-FFF2-40B4-BE49-F238E27FC236}">
                  <a16:creationId xmlns:a16="http://schemas.microsoft.com/office/drawing/2014/main" id="{5332A7EE-6C7C-4A93-89C3-8B7FCD1AAD15}"/>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7119683" y="2509565"/>
              <a:ext cx="137160"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 name="Group 176">
            <a:extLst>
              <a:ext uri="{FF2B5EF4-FFF2-40B4-BE49-F238E27FC236}">
                <a16:creationId xmlns:a16="http://schemas.microsoft.com/office/drawing/2014/main" id="{6F540D66-AEC3-497D-9049-C69E1A45F97D}"/>
              </a:ext>
            </a:extLst>
          </p:cNvPr>
          <p:cNvGrpSpPr/>
          <p:nvPr/>
        </p:nvGrpSpPr>
        <p:grpSpPr>
          <a:xfrm>
            <a:off x="8262680" y="1844669"/>
            <a:ext cx="107913" cy="357020"/>
            <a:chOff x="10426819" y="1844669"/>
            <a:chExt cx="137160" cy="357020"/>
          </a:xfrm>
        </p:grpSpPr>
        <p:pic>
          <p:nvPicPr>
            <p:cNvPr id="125" name="Picture 12" descr="https://d30y9cdsu7xlg0.cloudfront.net/png/1101885-200.png">
              <a:extLst>
                <a:ext uri="{FF2B5EF4-FFF2-40B4-BE49-F238E27FC236}">
                  <a16:creationId xmlns:a16="http://schemas.microsoft.com/office/drawing/2014/main" id="{DB24C895-D499-4E12-8AD7-9806D6F91CE6}"/>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6819" y="1844669"/>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4" descr="https://d30y9cdsu7xlg0.cloudfront.net/png/326186-200.png">
              <a:extLst>
                <a:ext uri="{FF2B5EF4-FFF2-40B4-BE49-F238E27FC236}">
                  <a16:creationId xmlns:a16="http://schemas.microsoft.com/office/drawing/2014/main" id="{C75F0F14-9A4E-46CE-B309-CA49F967F4FD}"/>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0426819" y="2064529"/>
              <a:ext cx="137160"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1DE33502-4569-43B7-829A-A20C1D8D9126}"/>
              </a:ext>
            </a:extLst>
          </p:cNvPr>
          <p:cNvGrpSpPr/>
          <p:nvPr/>
        </p:nvGrpSpPr>
        <p:grpSpPr>
          <a:xfrm>
            <a:off x="8262680" y="3297030"/>
            <a:ext cx="107913" cy="346537"/>
            <a:chOff x="11400731" y="2286062"/>
            <a:chExt cx="137160" cy="346537"/>
          </a:xfrm>
        </p:grpSpPr>
        <p:pic>
          <p:nvPicPr>
            <p:cNvPr id="131" name="Picture 130">
              <a:extLst>
                <a:ext uri="{FF2B5EF4-FFF2-40B4-BE49-F238E27FC236}">
                  <a16:creationId xmlns:a16="http://schemas.microsoft.com/office/drawing/2014/main" id="{2FCDF38B-DEFD-4450-A3BC-D90F16C84786}"/>
                </a:ext>
              </a:extLst>
            </p:cNvPr>
            <p:cNvPicPr>
              <a:picLocks noChangeAspect="1"/>
            </p:cNvPicPr>
            <p:nvPr/>
          </p:nvPicPr>
          <p:blipFill>
            <a:blip r:embed="rId6"/>
            <a:stretch>
              <a:fillRect/>
            </a:stretch>
          </p:blipFill>
          <p:spPr>
            <a:xfrm>
              <a:off x="11406694" y="2286062"/>
              <a:ext cx="131197" cy="137160"/>
            </a:xfrm>
            <a:prstGeom prst="rect">
              <a:avLst/>
            </a:prstGeom>
          </p:spPr>
        </p:pic>
        <p:pic>
          <p:nvPicPr>
            <p:cNvPr id="132" name="Picture 14" descr="https://d30y9cdsu7xlg0.cloudfront.net/png/326186-200.png">
              <a:extLst>
                <a:ext uri="{FF2B5EF4-FFF2-40B4-BE49-F238E27FC236}">
                  <a16:creationId xmlns:a16="http://schemas.microsoft.com/office/drawing/2014/main" id="{C13ABDF8-EA43-4CFF-9E90-605432EE1522}"/>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1400731" y="2495439"/>
              <a:ext cx="137160" cy="137160"/>
            </a:xfrm>
            <a:prstGeom prst="rect">
              <a:avLst/>
            </a:prstGeom>
            <a:noFill/>
            <a:extLst>
              <a:ext uri="{909E8E84-426E-40DD-AFC4-6F175D3DCCD1}">
                <a14:hiddenFill xmlns:a14="http://schemas.microsoft.com/office/drawing/2010/main">
                  <a:solidFill>
                    <a:srgbClr val="FFFFFF"/>
                  </a:solidFill>
                </a14:hiddenFill>
              </a:ext>
            </a:extLst>
          </p:spPr>
        </p:pic>
      </p:grpSp>
      <p:sp>
        <p:nvSpPr>
          <p:cNvPr id="159" name="Freeform: Shape 158">
            <a:extLst>
              <a:ext uri="{FF2B5EF4-FFF2-40B4-BE49-F238E27FC236}">
                <a16:creationId xmlns:a16="http://schemas.microsoft.com/office/drawing/2014/main" id="{3826C52B-DF3E-4C2F-B71C-B618E5335EA5}"/>
              </a:ext>
            </a:extLst>
          </p:cNvPr>
          <p:cNvSpPr/>
          <p:nvPr/>
        </p:nvSpPr>
        <p:spPr>
          <a:xfrm>
            <a:off x="6508671" y="4384537"/>
            <a:ext cx="2363868" cy="28783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rgbClr val="00B050"/>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Engineer</a:t>
            </a:r>
          </a:p>
        </p:txBody>
      </p:sp>
      <p:sp>
        <p:nvSpPr>
          <p:cNvPr id="161" name="Freeform: Shape 160">
            <a:extLst>
              <a:ext uri="{FF2B5EF4-FFF2-40B4-BE49-F238E27FC236}">
                <a16:creationId xmlns:a16="http://schemas.microsoft.com/office/drawing/2014/main" id="{636AE7E3-B0F4-4B85-8F6B-129981EE2014}"/>
              </a:ext>
            </a:extLst>
          </p:cNvPr>
          <p:cNvSpPr/>
          <p:nvPr/>
        </p:nvSpPr>
        <p:spPr>
          <a:xfrm>
            <a:off x="3913252" y="4368919"/>
            <a:ext cx="2363868" cy="32918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accent4">
              <a:lumMod val="75000"/>
            </a:schemeClr>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Engineer</a:t>
            </a:r>
          </a:p>
        </p:txBody>
      </p:sp>
      <p:sp>
        <p:nvSpPr>
          <p:cNvPr id="162" name="Freeform: Shape 161">
            <a:extLst>
              <a:ext uri="{FF2B5EF4-FFF2-40B4-BE49-F238E27FC236}">
                <a16:creationId xmlns:a16="http://schemas.microsoft.com/office/drawing/2014/main" id="{6599C633-4625-4925-82AE-53E7C82A50B2}"/>
              </a:ext>
            </a:extLst>
          </p:cNvPr>
          <p:cNvSpPr/>
          <p:nvPr/>
        </p:nvSpPr>
        <p:spPr>
          <a:xfrm>
            <a:off x="1317833" y="4726459"/>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algn="l" defTabSz="577850">
              <a:spcBef>
                <a:spcPct val="0"/>
              </a:spcBef>
              <a:spcAft>
                <a:spcPct val="15000"/>
              </a:spcAft>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cleaning</a:t>
            </a:r>
          </a:p>
          <a:p>
            <a:pPr marL="114300" lvl="1" indent="-114300" defTabSz="577850">
              <a:spcBef>
                <a:spcPct val="0"/>
              </a:spcBef>
              <a:spcAft>
                <a:spcPct val="15000"/>
              </a:spcAft>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Building Data warehouse</a:t>
            </a: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63" name="Freeform: Shape 162">
            <a:extLst>
              <a:ext uri="{FF2B5EF4-FFF2-40B4-BE49-F238E27FC236}">
                <a16:creationId xmlns:a16="http://schemas.microsoft.com/office/drawing/2014/main" id="{516FB0AB-E450-49B9-ADA8-0ADA2BED3C89}"/>
              </a:ext>
            </a:extLst>
          </p:cNvPr>
          <p:cNvSpPr/>
          <p:nvPr/>
        </p:nvSpPr>
        <p:spPr>
          <a:xfrm>
            <a:off x="1317833" y="4382987"/>
            <a:ext cx="2363868" cy="32918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rgbClr val="FFC000"/>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Engineer</a:t>
            </a:r>
          </a:p>
        </p:txBody>
      </p:sp>
      <p:grpSp>
        <p:nvGrpSpPr>
          <p:cNvPr id="164" name="Group 163">
            <a:extLst>
              <a:ext uri="{FF2B5EF4-FFF2-40B4-BE49-F238E27FC236}">
                <a16:creationId xmlns:a16="http://schemas.microsoft.com/office/drawing/2014/main" id="{A983A58B-EB63-4D8C-85C5-611F5B9EE475}"/>
              </a:ext>
            </a:extLst>
          </p:cNvPr>
          <p:cNvGrpSpPr/>
          <p:nvPr/>
        </p:nvGrpSpPr>
        <p:grpSpPr>
          <a:xfrm>
            <a:off x="3140492" y="4813541"/>
            <a:ext cx="107913" cy="547982"/>
            <a:chOff x="3802096" y="3644965"/>
            <a:chExt cx="137160" cy="547982"/>
          </a:xfrm>
        </p:grpSpPr>
        <p:pic>
          <p:nvPicPr>
            <p:cNvPr id="165" name="Picture 14" descr="https://d30y9cdsu7xlg0.cloudfront.net/png/326186-200.png">
              <a:extLst>
                <a:ext uri="{FF2B5EF4-FFF2-40B4-BE49-F238E27FC236}">
                  <a16:creationId xmlns:a16="http://schemas.microsoft.com/office/drawing/2014/main" id="{4D40C315-2A5C-483E-ACB3-449006158D58}"/>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802096" y="4055787"/>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a:extLst>
                <a:ext uri="{FF2B5EF4-FFF2-40B4-BE49-F238E27FC236}">
                  <a16:creationId xmlns:a16="http://schemas.microsoft.com/office/drawing/2014/main" id="{CB05BC6D-197B-431B-AFD0-BE59A3131A91}"/>
                </a:ext>
              </a:extLst>
            </p:cNvPr>
            <p:cNvPicPr>
              <a:picLocks noChangeAspect="1"/>
            </p:cNvPicPr>
            <p:nvPr/>
          </p:nvPicPr>
          <p:blipFill>
            <a:blip r:embed="rId6"/>
            <a:stretch>
              <a:fillRect/>
            </a:stretch>
          </p:blipFill>
          <p:spPr>
            <a:xfrm>
              <a:off x="3805078" y="3644965"/>
              <a:ext cx="131197" cy="137160"/>
            </a:xfrm>
            <a:prstGeom prst="rect">
              <a:avLst/>
            </a:prstGeom>
          </p:spPr>
        </p:pic>
        <p:pic>
          <p:nvPicPr>
            <p:cNvPr id="167" name="Picture 166">
              <a:extLst>
                <a:ext uri="{FF2B5EF4-FFF2-40B4-BE49-F238E27FC236}">
                  <a16:creationId xmlns:a16="http://schemas.microsoft.com/office/drawing/2014/main" id="{73271529-2F35-44FF-934B-8D21E7679AB3}"/>
                </a:ext>
              </a:extLst>
            </p:cNvPr>
            <p:cNvPicPr>
              <a:picLocks noChangeAspect="1"/>
            </p:cNvPicPr>
            <p:nvPr/>
          </p:nvPicPr>
          <p:blipFill>
            <a:blip r:embed="rId6"/>
            <a:stretch>
              <a:fillRect/>
            </a:stretch>
          </p:blipFill>
          <p:spPr>
            <a:xfrm>
              <a:off x="3805078" y="3836939"/>
              <a:ext cx="131197" cy="137160"/>
            </a:xfrm>
            <a:prstGeom prst="rect">
              <a:avLst/>
            </a:prstGeom>
          </p:spPr>
        </p:pic>
      </p:grpSp>
      <p:grpSp>
        <p:nvGrpSpPr>
          <p:cNvPr id="169" name="Group 168">
            <a:extLst>
              <a:ext uri="{FF2B5EF4-FFF2-40B4-BE49-F238E27FC236}">
                <a16:creationId xmlns:a16="http://schemas.microsoft.com/office/drawing/2014/main" id="{E86DF981-8107-48C5-AD66-681113F70A58}"/>
              </a:ext>
            </a:extLst>
          </p:cNvPr>
          <p:cNvGrpSpPr/>
          <p:nvPr/>
        </p:nvGrpSpPr>
        <p:grpSpPr>
          <a:xfrm>
            <a:off x="5795320" y="4776240"/>
            <a:ext cx="107913" cy="522582"/>
            <a:chOff x="7125646" y="3607664"/>
            <a:chExt cx="137160" cy="522582"/>
          </a:xfrm>
        </p:grpSpPr>
        <p:pic>
          <p:nvPicPr>
            <p:cNvPr id="170" name="Picture 14" descr="https://d30y9cdsu7xlg0.cloudfront.net/png/326186-200.png">
              <a:extLst>
                <a:ext uri="{FF2B5EF4-FFF2-40B4-BE49-F238E27FC236}">
                  <a16:creationId xmlns:a16="http://schemas.microsoft.com/office/drawing/2014/main" id="{2DD4872D-D944-45FA-92B1-06304FEE93F1}"/>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7125646" y="3993086"/>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a:extLst>
                <a:ext uri="{FF2B5EF4-FFF2-40B4-BE49-F238E27FC236}">
                  <a16:creationId xmlns:a16="http://schemas.microsoft.com/office/drawing/2014/main" id="{EA61B019-7D26-450F-89A5-187B483399BF}"/>
                </a:ext>
              </a:extLst>
            </p:cNvPr>
            <p:cNvPicPr>
              <a:picLocks noChangeAspect="1"/>
            </p:cNvPicPr>
            <p:nvPr/>
          </p:nvPicPr>
          <p:blipFill>
            <a:blip r:embed="rId6"/>
            <a:stretch>
              <a:fillRect/>
            </a:stretch>
          </p:blipFill>
          <p:spPr>
            <a:xfrm>
              <a:off x="7128628" y="3607664"/>
              <a:ext cx="131197" cy="137160"/>
            </a:xfrm>
            <a:prstGeom prst="rect">
              <a:avLst/>
            </a:prstGeom>
          </p:spPr>
        </p:pic>
        <p:pic>
          <p:nvPicPr>
            <p:cNvPr id="172" name="Picture 171">
              <a:extLst>
                <a:ext uri="{FF2B5EF4-FFF2-40B4-BE49-F238E27FC236}">
                  <a16:creationId xmlns:a16="http://schemas.microsoft.com/office/drawing/2014/main" id="{0FF75D3F-7613-46C7-926E-3085CF2CC5D7}"/>
                </a:ext>
              </a:extLst>
            </p:cNvPr>
            <p:cNvPicPr>
              <a:picLocks noChangeAspect="1"/>
            </p:cNvPicPr>
            <p:nvPr/>
          </p:nvPicPr>
          <p:blipFill>
            <a:blip r:embed="rId6"/>
            <a:stretch>
              <a:fillRect/>
            </a:stretch>
          </p:blipFill>
          <p:spPr>
            <a:xfrm>
              <a:off x="7128628" y="3801112"/>
              <a:ext cx="131197" cy="137160"/>
            </a:xfrm>
            <a:prstGeom prst="rect">
              <a:avLst/>
            </a:prstGeom>
          </p:spPr>
        </p:pic>
      </p:grpSp>
      <p:grpSp>
        <p:nvGrpSpPr>
          <p:cNvPr id="173" name="Group 172">
            <a:extLst>
              <a:ext uri="{FF2B5EF4-FFF2-40B4-BE49-F238E27FC236}">
                <a16:creationId xmlns:a16="http://schemas.microsoft.com/office/drawing/2014/main" id="{BCA2FDC7-1BE4-4ACF-9FCF-933877E9FF73}"/>
              </a:ext>
            </a:extLst>
          </p:cNvPr>
          <p:cNvGrpSpPr/>
          <p:nvPr/>
        </p:nvGrpSpPr>
        <p:grpSpPr>
          <a:xfrm>
            <a:off x="8262680" y="4745006"/>
            <a:ext cx="107913" cy="346537"/>
            <a:chOff x="11400731" y="2286062"/>
            <a:chExt cx="137160" cy="346537"/>
          </a:xfrm>
        </p:grpSpPr>
        <p:pic>
          <p:nvPicPr>
            <p:cNvPr id="174" name="Picture 173">
              <a:extLst>
                <a:ext uri="{FF2B5EF4-FFF2-40B4-BE49-F238E27FC236}">
                  <a16:creationId xmlns:a16="http://schemas.microsoft.com/office/drawing/2014/main" id="{08B3C578-6275-4766-8DC4-1E46B45C9A60}"/>
                </a:ext>
              </a:extLst>
            </p:cNvPr>
            <p:cNvPicPr>
              <a:picLocks noChangeAspect="1"/>
            </p:cNvPicPr>
            <p:nvPr/>
          </p:nvPicPr>
          <p:blipFill>
            <a:blip r:embed="rId6"/>
            <a:stretch>
              <a:fillRect/>
            </a:stretch>
          </p:blipFill>
          <p:spPr>
            <a:xfrm>
              <a:off x="11406694" y="2286062"/>
              <a:ext cx="131197" cy="137160"/>
            </a:xfrm>
            <a:prstGeom prst="rect">
              <a:avLst/>
            </a:prstGeom>
          </p:spPr>
        </p:pic>
        <p:pic>
          <p:nvPicPr>
            <p:cNvPr id="175" name="Picture 14" descr="https://d30y9cdsu7xlg0.cloudfront.net/png/326186-200.png">
              <a:extLst>
                <a:ext uri="{FF2B5EF4-FFF2-40B4-BE49-F238E27FC236}">
                  <a16:creationId xmlns:a16="http://schemas.microsoft.com/office/drawing/2014/main" id="{F3DB90D2-A1E0-4BEA-862A-14070868F954}"/>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1400731" y="2495439"/>
              <a:ext cx="137160" cy="137160"/>
            </a:xfrm>
            <a:prstGeom prst="rect">
              <a:avLst/>
            </a:prstGeom>
            <a:noFill/>
            <a:extLst>
              <a:ext uri="{909E8E84-426E-40DD-AFC4-6F175D3DCCD1}">
                <a14:hiddenFill xmlns:a14="http://schemas.microsoft.com/office/drawing/2010/main">
                  <a:solidFill>
                    <a:srgbClr val="FFFFFF"/>
                  </a:solidFill>
                </a14:hiddenFill>
              </a:ext>
            </a:extLst>
          </p:spPr>
        </p:pic>
      </p:grpSp>
      <p:sp>
        <p:nvSpPr>
          <p:cNvPr id="178" name="TextBox 177">
            <a:extLst>
              <a:ext uri="{FF2B5EF4-FFF2-40B4-BE49-F238E27FC236}">
                <a16:creationId xmlns:a16="http://schemas.microsoft.com/office/drawing/2014/main" id="{2DDFE12D-5109-4367-AE98-EB9650F91F33}"/>
              </a:ext>
            </a:extLst>
          </p:cNvPr>
          <p:cNvSpPr txBox="1"/>
          <p:nvPr/>
        </p:nvSpPr>
        <p:spPr>
          <a:xfrm>
            <a:off x="3267281" y="2030651"/>
            <a:ext cx="30975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9" name="TextBox 178">
            <a:extLst>
              <a:ext uri="{FF2B5EF4-FFF2-40B4-BE49-F238E27FC236}">
                <a16:creationId xmlns:a16="http://schemas.microsoft.com/office/drawing/2014/main" id="{6B4D8A21-B9A5-40F6-981D-4DE288E58BA5}"/>
              </a:ext>
            </a:extLst>
          </p:cNvPr>
          <p:cNvSpPr txBox="1"/>
          <p:nvPr/>
        </p:nvSpPr>
        <p:spPr>
          <a:xfrm>
            <a:off x="3267281" y="2226078"/>
            <a:ext cx="309750" cy="230832"/>
          </a:xfrm>
          <a:prstGeom prst="rect">
            <a:avLst/>
          </a:prstGeom>
          <a:noFill/>
        </p:spPr>
        <p:txBody>
          <a:bodyPr wrap="square" rtlCol="0">
            <a:spAutoFit/>
          </a:bodyPr>
          <a:lstStyle/>
          <a:p>
            <a:pPr algn="ctr"/>
            <a:r>
              <a:rPr lang="en-US" sz="900" dirty="0">
                <a:solidFill>
                  <a:srgbClr val="C0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P2</a:t>
            </a:r>
            <a:endParaRPr lang="en-IN" sz="900" dirty="0">
              <a:solidFill>
                <a:srgbClr val="C0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0" name="TextBox 179">
            <a:extLst>
              <a:ext uri="{FF2B5EF4-FFF2-40B4-BE49-F238E27FC236}">
                <a16:creationId xmlns:a16="http://schemas.microsoft.com/office/drawing/2014/main" id="{7BE1C1B6-CF93-4D7A-831E-42C5B277478D}"/>
              </a:ext>
            </a:extLst>
          </p:cNvPr>
          <p:cNvSpPr txBox="1"/>
          <p:nvPr/>
        </p:nvSpPr>
        <p:spPr>
          <a:xfrm>
            <a:off x="3267281" y="2421506"/>
            <a:ext cx="30975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1" name="TextBox 180">
            <a:extLst>
              <a:ext uri="{FF2B5EF4-FFF2-40B4-BE49-F238E27FC236}">
                <a16:creationId xmlns:a16="http://schemas.microsoft.com/office/drawing/2014/main" id="{A86D74CB-4F94-4680-B855-AE7997B6FFF5}"/>
              </a:ext>
            </a:extLst>
          </p:cNvPr>
          <p:cNvSpPr txBox="1"/>
          <p:nvPr/>
        </p:nvSpPr>
        <p:spPr>
          <a:xfrm>
            <a:off x="3224212" y="3325110"/>
            <a:ext cx="30975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2" name="TextBox 181">
            <a:extLst>
              <a:ext uri="{FF2B5EF4-FFF2-40B4-BE49-F238E27FC236}">
                <a16:creationId xmlns:a16="http://schemas.microsoft.com/office/drawing/2014/main" id="{1B1B9012-F37F-4804-93B4-2BD4F2EFFF11}"/>
              </a:ext>
            </a:extLst>
          </p:cNvPr>
          <p:cNvSpPr txBox="1"/>
          <p:nvPr/>
        </p:nvSpPr>
        <p:spPr>
          <a:xfrm>
            <a:off x="3224212" y="3520537"/>
            <a:ext cx="30975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3" name="TextBox 182">
            <a:extLst>
              <a:ext uri="{FF2B5EF4-FFF2-40B4-BE49-F238E27FC236}">
                <a16:creationId xmlns:a16="http://schemas.microsoft.com/office/drawing/2014/main" id="{78B5A770-BBE8-4C43-A3CD-B88C29424C51}"/>
              </a:ext>
            </a:extLst>
          </p:cNvPr>
          <p:cNvSpPr txBox="1"/>
          <p:nvPr/>
        </p:nvSpPr>
        <p:spPr>
          <a:xfrm>
            <a:off x="3224212" y="3715965"/>
            <a:ext cx="30975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B6CC786F-AB32-40E1-83A9-633F7F5DC315}"/>
              </a:ext>
            </a:extLst>
          </p:cNvPr>
          <p:cNvSpPr txBox="1"/>
          <p:nvPr/>
        </p:nvSpPr>
        <p:spPr>
          <a:xfrm>
            <a:off x="3236309" y="3908330"/>
            <a:ext cx="30975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203" name="Group 202">
            <a:extLst>
              <a:ext uri="{FF2B5EF4-FFF2-40B4-BE49-F238E27FC236}">
                <a16:creationId xmlns:a16="http://schemas.microsoft.com/office/drawing/2014/main" id="{6C996A71-9D80-47AF-87BD-1DA688868D59}"/>
              </a:ext>
            </a:extLst>
          </p:cNvPr>
          <p:cNvGrpSpPr/>
          <p:nvPr/>
        </p:nvGrpSpPr>
        <p:grpSpPr>
          <a:xfrm>
            <a:off x="5894663" y="1828196"/>
            <a:ext cx="309750" cy="621687"/>
            <a:chOff x="7152512" y="1828196"/>
            <a:chExt cx="393700" cy="621687"/>
          </a:xfrm>
        </p:grpSpPr>
        <p:sp>
          <p:nvSpPr>
            <p:cNvPr id="186" name="TextBox 185">
              <a:extLst>
                <a:ext uri="{FF2B5EF4-FFF2-40B4-BE49-F238E27FC236}">
                  <a16:creationId xmlns:a16="http://schemas.microsoft.com/office/drawing/2014/main" id="{9B87986B-120F-4A3E-861F-B619E04D49B2}"/>
                </a:ext>
              </a:extLst>
            </p:cNvPr>
            <p:cNvSpPr txBox="1"/>
            <p:nvPr/>
          </p:nvSpPr>
          <p:spPr>
            <a:xfrm>
              <a:off x="7152512" y="1828196"/>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7" name="TextBox 186">
              <a:extLst>
                <a:ext uri="{FF2B5EF4-FFF2-40B4-BE49-F238E27FC236}">
                  <a16:creationId xmlns:a16="http://schemas.microsoft.com/office/drawing/2014/main" id="{78D73043-0CBF-4687-8CCA-AD4D4C9DA4F2}"/>
                </a:ext>
              </a:extLst>
            </p:cNvPr>
            <p:cNvSpPr txBox="1"/>
            <p:nvPr/>
          </p:nvSpPr>
          <p:spPr>
            <a:xfrm>
              <a:off x="7152512" y="2023623"/>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8" name="TextBox 187">
              <a:extLst>
                <a:ext uri="{FF2B5EF4-FFF2-40B4-BE49-F238E27FC236}">
                  <a16:creationId xmlns:a16="http://schemas.microsoft.com/office/drawing/2014/main" id="{D516A488-9976-4941-A0F2-B4A7545963FB}"/>
                </a:ext>
              </a:extLst>
            </p:cNvPr>
            <p:cNvSpPr txBox="1"/>
            <p:nvPr/>
          </p:nvSpPr>
          <p:spPr>
            <a:xfrm>
              <a:off x="7152512" y="2219051"/>
              <a:ext cx="39370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204" name="Group 203">
            <a:extLst>
              <a:ext uri="{FF2B5EF4-FFF2-40B4-BE49-F238E27FC236}">
                <a16:creationId xmlns:a16="http://schemas.microsoft.com/office/drawing/2014/main" id="{E44C6BAA-C1FC-4F28-8BF9-F38F3CE4FF0D}"/>
              </a:ext>
            </a:extLst>
          </p:cNvPr>
          <p:cNvGrpSpPr/>
          <p:nvPr/>
        </p:nvGrpSpPr>
        <p:grpSpPr>
          <a:xfrm>
            <a:off x="8454995" y="1814971"/>
            <a:ext cx="309750" cy="426259"/>
            <a:chOff x="10354949" y="1814971"/>
            <a:chExt cx="393700" cy="426259"/>
          </a:xfrm>
        </p:grpSpPr>
        <p:sp>
          <p:nvSpPr>
            <p:cNvPr id="189" name="TextBox 188">
              <a:extLst>
                <a:ext uri="{FF2B5EF4-FFF2-40B4-BE49-F238E27FC236}">
                  <a16:creationId xmlns:a16="http://schemas.microsoft.com/office/drawing/2014/main" id="{B58577BF-4228-493C-9A93-FE98819E760D}"/>
                </a:ext>
              </a:extLst>
            </p:cNvPr>
            <p:cNvSpPr txBox="1"/>
            <p:nvPr/>
          </p:nvSpPr>
          <p:spPr>
            <a:xfrm>
              <a:off x="10354949" y="1814971"/>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90" name="TextBox 189">
              <a:extLst>
                <a:ext uri="{FF2B5EF4-FFF2-40B4-BE49-F238E27FC236}">
                  <a16:creationId xmlns:a16="http://schemas.microsoft.com/office/drawing/2014/main" id="{6DC9AA70-72EA-4FF2-B7C9-831CA21C8FDA}"/>
                </a:ext>
              </a:extLst>
            </p:cNvPr>
            <p:cNvSpPr txBox="1"/>
            <p:nvPr/>
          </p:nvSpPr>
          <p:spPr>
            <a:xfrm>
              <a:off x="10354949" y="2010398"/>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206" name="Group 205">
            <a:extLst>
              <a:ext uri="{FF2B5EF4-FFF2-40B4-BE49-F238E27FC236}">
                <a16:creationId xmlns:a16="http://schemas.microsoft.com/office/drawing/2014/main" id="{055C4D85-2974-44A1-815F-87DB2BC46A5F}"/>
              </a:ext>
            </a:extLst>
          </p:cNvPr>
          <p:cNvGrpSpPr/>
          <p:nvPr/>
        </p:nvGrpSpPr>
        <p:grpSpPr>
          <a:xfrm>
            <a:off x="8454995" y="3264138"/>
            <a:ext cx="309750" cy="426259"/>
            <a:chOff x="10406722" y="3264138"/>
            <a:chExt cx="393700" cy="426259"/>
          </a:xfrm>
        </p:grpSpPr>
        <p:sp>
          <p:nvSpPr>
            <p:cNvPr id="191" name="TextBox 190">
              <a:extLst>
                <a:ext uri="{FF2B5EF4-FFF2-40B4-BE49-F238E27FC236}">
                  <a16:creationId xmlns:a16="http://schemas.microsoft.com/office/drawing/2014/main" id="{D4FCE3BE-ACF1-40EA-97C5-71695A38ABD0}"/>
                </a:ext>
              </a:extLst>
            </p:cNvPr>
            <p:cNvSpPr txBox="1"/>
            <p:nvPr/>
          </p:nvSpPr>
          <p:spPr>
            <a:xfrm>
              <a:off x="10406722" y="3264138"/>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92" name="TextBox 191">
              <a:extLst>
                <a:ext uri="{FF2B5EF4-FFF2-40B4-BE49-F238E27FC236}">
                  <a16:creationId xmlns:a16="http://schemas.microsoft.com/office/drawing/2014/main" id="{9638C95B-52C9-4F10-92DA-36B9E1B23C94}"/>
                </a:ext>
              </a:extLst>
            </p:cNvPr>
            <p:cNvSpPr txBox="1"/>
            <p:nvPr/>
          </p:nvSpPr>
          <p:spPr>
            <a:xfrm>
              <a:off x="10406722" y="3459565"/>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205" name="Group 204">
            <a:extLst>
              <a:ext uri="{FF2B5EF4-FFF2-40B4-BE49-F238E27FC236}">
                <a16:creationId xmlns:a16="http://schemas.microsoft.com/office/drawing/2014/main" id="{7823C949-7D8A-4224-9D6F-522D04BC454C}"/>
              </a:ext>
            </a:extLst>
          </p:cNvPr>
          <p:cNvGrpSpPr/>
          <p:nvPr/>
        </p:nvGrpSpPr>
        <p:grpSpPr>
          <a:xfrm>
            <a:off x="8454995" y="4710920"/>
            <a:ext cx="309750" cy="426259"/>
            <a:chOff x="10428766" y="4710920"/>
            <a:chExt cx="393700" cy="426259"/>
          </a:xfrm>
        </p:grpSpPr>
        <p:sp>
          <p:nvSpPr>
            <p:cNvPr id="193" name="TextBox 192">
              <a:extLst>
                <a:ext uri="{FF2B5EF4-FFF2-40B4-BE49-F238E27FC236}">
                  <a16:creationId xmlns:a16="http://schemas.microsoft.com/office/drawing/2014/main" id="{29B307AA-BB51-49CF-8C3D-16D5A7BBD6C0}"/>
                </a:ext>
              </a:extLst>
            </p:cNvPr>
            <p:cNvSpPr txBox="1"/>
            <p:nvPr/>
          </p:nvSpPr>
          <p:spPr>
            <a:xfrm>
              <a:off x="10428766" y="4710920"/>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94" name="TextBox 193">
              <a:extLst>
                <a:ext uri="{FF2B5EF4-FFF2-40B4-BE49-F238E27FC236}">
                  <a16:creationId xmlns:a16="http://schemas.microsoft.com/office/drawing/2014/main" id="{463ABFBF-9E56-44D7-8C68-2734151727EB}"/>
                </a:ext>
              </a:extLst>
            </p:cNvPr>
            <p:cNvSpPr txBox="1"/>
            <p:nvPr/>
          </p:nvSpPr>
          <p:spPr>
            <a:xfrm>
              <a:off x="10428766" y="4906347"/>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198" name="Group 197">
            <a:extLst>
              <a:ext uri="{FF2B5EF4-FFF2-40B4-BE49-F238E27FC236}">
                <a16:creationId xmlns:a16="http://schemas.microsoft.com/office/drawing/2014/main" id="{4995E9C3-DEC2-421F-910B-54EE22F53FD1}"/>
              </a:ext>
            </a:extLst>
          </p:cNvPr>
          <p:cNvGrpSpPr/>
          <p:nvPr/>
        </p:nvGrpSpPr>
        <p:grpSpPr>
          <a:xfrm>
            <a:off x="5894663" y="3289569"/>
            <a:ext cx="309750" cy="621687"/>
            <a:chOff x="7167597" y="3314969"/>
            <a:chExt cx="393700" cy="621687"/>
          </a:xfrm>
        </p:grpSpPr>
        <p:sp>
          <p:nvSpPr>
            <p:cNvPr id="195" name="TextBox 194">
              <a:extLst>
                <a:ext uri="{FF2B5EF4-FFF2-40B4-BE49-F238E27FC236}">
                  <a16:creationId xmlns:a16="http://schemas.microsoft.com/office/drawing/2014/main" id="{A5216152-79C4-455F-8B36-45A6CB47DF4F}"/>
                </a:ext>
              </a:extLst>
            </p:cNvPr>
            <p:cNvSpPr txBox="1"/>
            <p:nvPr/>
          </p:nvSpPr>
          <p:spPr>
            <a:xfrm>
              <a:off x="7167597" y="3314969"/>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96" name="TextBox 195">
              <a:extLst>
                <a:ext uri="{FF2B5EF4-FFF2-40B4-BE49-F238E27FC236}">
                  <a16:creationId xmlns:a16="http://schemas.microsoft.com/office/drawing/2014/main" id="{3742BCC5-92A6-4955-AD11-B921DFFC8ACB}"/>
                </a:ext>
              </a:extLst>
            </p:cNvPr>
            <p:cNvSpPr txBox="1"/>
            <p:nvPr/>
          </p:nvSpPr>
          <p:spPr>
            <a:xfrm>
              <a:off x="7167597" y="3510396"/>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97" name="TextBox 196">
              <a:extLst>
                <a:ext uri="{FF2B5EF4-FFF2-40B4-BE49-F238E27FC236}">
                  <a16:creationId xmlns:a16="http://schemas.microsoft.com/office/drawing/2014/main" id="{6E585F70-0560-4FE2-8BBA-0B3985219FB7}"/>
                </a:ext>
              </a:extLst>
            </p:cNvPr>
            <p:cNvSpPr txBox="1"/>
            <p:nvPr/>
          </p:nvSpPr>
          <p:spPr>
            <a:xfrm>
              <a:off x="7167597" y="3705824"/>
              <a:ext cx="39370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199" name="Group 198">
            <a:extLst>
              <a:ext uri="{FF2B5EF4-FFF2-40B4-BE49-F238E27FC236}">
                <a16:creationId xmlns:a16="http://schemas.microsoft.com/office/drawing/2014/main" id="{2851C647-0168-4188-9853-509AC27E75FF}"/>
              </a:ext>
            </a:extLst>
          </p:cNvPr>
          <p:cNvGrpSpPr/>
          <p:nvPr/>
        </p:nvGrpSpPr>
        <p:grpSpPr>
          <a:xfrm>
            <a:off x="5894663" y="4712962"/>
            <a:ext cx="309750" cy="621687"/>
            <a:chOff x="7167597" y="3314969"/>
            <a:chExt cx="393700" cy="621687"/>
          </a:xfrm>
        </p:grpSpPr>
        <p:sp>
          <p:nvSpPr>
            <p:cNvPr id="200" name="TextBox 199">
              <a:extLst>
                <a:ext uri="{FF2B5EF4-FFF2-40B4-BE49-F238E27FC236}">
                  <a16:creationId xmlns:a16="http://schemas.microsoft.com/office/drawing/2014/main" id="{2EAE53F6-117C-4672-9ADA-84DBE27DC05C}"/>
                </a:ext>
              </a:extLst>
            </p:cNvPr>
            <p:cNvSpPr txBox="1"/>
            <p:nvPr/>
          </p:nvSpPr>
          <p:spPr>
            <a:xfrm>
              <a:off x="7167597" y="3314969"/>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01" name="TextBox 200">
              <a:extLst>
                <a:ext uri="{FF2B5EF4-FFF2-40B4-BE49-F238E27FC236}">
                  <a16:creationId xmlns:a16="http://schemas.microsoft.com/office/drawing/2014/main" id="{9C37AC07-0AA6-4303-A1F4-4A866B121270}"/>
                </a:ext>
              </a:extLst>
            </p:cNvPr>
            <p:cNvSpPr txBox="1"/>
            <p:nvPr/>
          </p:nvSpPr>
          <p:spPr>
            <a:xfrm>
              <a:off x="7167597" y="3510396"/>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02" name="TextBox 201">
              <a:extLst>
                <a:ext uri="{FF2B5EF4-FFF2-40B4-BE49-F238E27FC236}">
                  <a16:creationId xmlns:a16="http://schemas.microsoft.com/office/drawing/2014/main" id="{18BFD915-507C-4EE7-BFEC-1771EDCB04D4}"/>
                </a:ext>
              </a:extLst>
            </p:cNvPr>
            <p:cNvSpPr txBox="1"/>
            <p:nvPr/>
          </p:nvSpPr>
          <p:spPr>
            <a:xfrm>
              <a:off x="7167597" y="3705824"/>
              <a:ext cx="39370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sp>
        <p:nvSpPr>
          <p:cNvPr id="207" name="TextBox 206">
            <a:extLst>
              <a:ext uri="{FF2B5EF4-FFF2-40B4-BE49-F238E27FC236}">
                <a16:creationId xmlns:a16="http://schemas.microsoft.com/office/drawing/2014/main" id="{C3CE7FF6-6D55-4228-8526-9FE6ED1045FD}"/>
              </a:ext>
            </a:extLst>
          </p:cNvPr>
          <p:cNvSpPr txBox="1"/>
          <p:nvPr/>
        </p:nvSpPr>
        <p:spPr>
          <a:xfrm>
            <a:off x="3267281" y="1852301"/>
            <a:ext cx="30975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208" name="Group 207">
            <a:extLst>
              <a:ext uri="{FF2B5EF4-FFF2-40B4-BE49-F238E27FC236}">
                <a16:creationId xmlns:a16="http://schemas.microsoft.com/office/drawing/2014/main" id="{96829029-F6C3-4EBD-9596-8A744A177B42}"/>
              </a:ext>
            </a:extLst>
          </p:cNvPr>
          <p:cNvGrpSpPr/>
          <p:nvPr/>
        </p:nvGrpSpPr>
        <p:grpSpPr>
          <a:xfrm>
            <a:off x="3236309" y="4761848"/>
            <a:ext cx="309750" cy="621687"/>
            <a:chOff x="7152512" y="1828196"/>
            <a:chExt cx="393700" cy="621687"/>
          </a:xfrm>
        </p:grpSpPr>
        <p:sp>
          <p:nvSpPr>
            <p:cNvPr id="209" name="TextBox 208">
              <a:extLst>
                <a:ext uri="{FF2B5EF4-FFF2-40B4-BE49-F238E27FC236}">
                  <a16:creationId xmlns:a16="http://schemas.microsoft.com/office/drawing/2014/main" id="{01C98221-E778-48BC-A7D2-EFC6F0A921DE}"/>
                </a:ext>
              </a:extLst>
            </p:cNvPr>
            <p:cNvSpPr txBox="1"/>
            <p:nvPr/>
          </p:nvSpPr>
          <p:spPr>
            <a:xfrm>
              <a:off x="7152512" y="1828196"/>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0" name="TextBox 209">
              <a:extLst>
                <a:ext uri="{FF2B5EF4-FFF2-40B4-BE49-F238E27FC236}">
                  <a16:creationId xmlns:a16="http://schemas.microsoft.com/office/drawing/2014/main" id="{236D57D8-05DE-46BD-870B-1B0511050AD3}"/>
                </a:ext>
              </a:extLst>
            </p:cNvPr>
            <p:cNvSpPr txBox="1"/>
            <p:nvPr/>
          </p:nvSpPr>
          <p:spPr>
            <a:xfrm>
              <a:off x="7152512" y="2023623"/>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1" name="TextBox 210">
              <a:extLst>
                <a:ext uri="{FF2B5EF4-FFF2-40B4-BE49-F238E27FC236}">
                  <a16:creationId xmlns:a16="http://schemas.microsoft.com/office/drawing/2014/main" id="{DCF6487C-4CE9-4ED3-9340-A4C884787E69}"/>
                </a:ext>
              </a:extLst>
            </p:cNvPr>
            <p:cNvSpPr txBox="1"/>
            <p:nvPr/>
          </p:nvSpPr>
          <p:spPr>
            <a:xfrm>
              <a:off x="7152512" y="2219051"/>
              <a:ext cx="393700" cy="230832"/>
            </a:xfrm>
            <a:prstGeom prst="rect">
              <a:avLst/>
            </a:prstGeom>
            <a:noFill/>
          </p:spPr>
          <p:txBody>
            <a:bodyPr wrap="square" rtlCol="0">
              <a:spAutoFit/>
            </a:bodyPr>
            <a:lstStyle/>
            <a:p>
              <a:pPr algn="ctr"/>
              <a:r>
                <a:rPr lang="en-US"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P3</a:t>
              </a:r>
              <a:endParaRPr lang="en-IN" sz="900"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pic>
        <p:nvPicPr>
          <p:cNvPr id="214" name="Picture 14" descr="https://d30y9cdsu7xlg0.cloudfront.net/png/326186-200.png">
            <a:extLst>
              <a:ext uri="{FF2B5EF4-FFF2-40B4-BE49-F238E27FC236}">
                <a16:creationId xmlns:a16="http://schemas.microsoft.com/office/drawing/2014/main" id="{AEC71E5A-58B0-4EB2-8354-F6020B1D46BF}"/>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499249" y="6050547"/>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F0F3B6E4-E417-4BAA-9A2B-E2897D2FE571}"/>
              </a:ext>
            </a:extLst>
          </p:cNvPr>
          <p:cNvPicPr>
            <a:picLocks noChangeAspect="1"/>
          </p:cNvPicPr>
          <p:nvPr/>
        </p:nvPicPr>
        <p:blipFill>
          <a:blip r:embed="rId6"/>
          <a:stretch>
            <a:fillRect/>
          </a:stretch>
        </p:blipFill>
        <p:spPr>
          <a:xfrm>
            <a:off x="2122263" y="6050547"/>
            <a:ext cx="131197" cy="137160"/>
          </a:xfrm>
          <a:prstGeom prst="rect">
            <a:avLst/>
          </a:prstGeom>
        </p:spPr>
      </p:pic>
      <p:sp>
        <p:nvSpPr>
          <p:cNvPr id="217" name="TextBox 216">
            <a:extLst>
              <a:ext uri="{FF2B5EF4-FFF2-40B4-BE49-F238E27FC236}">
                <a16:creationId xmlns:a16="http://schemas.microsoft.com/office/drawing/2014/main" id="{B2942F51-BB0E-4F52-B0F0-0CA00DBF0334}"/>
              </a:ext>
            </a:extLst>
          </p:cNvPr>
          <p:cNvSpPr txBox="1"/>
          <p:nvPr/>
        </p:nvSpPr>
        <p:spPr>
          <a:xfrm>
            <a:off x="2194129" y="5980628"/>
            <a:ext cx="1137532" cy="276999"/>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Exists Already</a:t>
            </a:r>
            <a:endParaRPr lang="en-IN" dirty="0"/>
          </a:p>
        </p:txBody>
      </p:sp>
      <p:sp>
        <p:nvSpPr>
          <p:cNvPr id="218" name="TextBox 217">
            <a:extLst>
              <a:ext uri="{FF2B5EF4-FFF2-40B4-BE49-F238E27FC236}">
                <a16:creationId xmlns:a16="http://schemas.microsoft.com/office/drawing/2014/main" id="{CD2CD113-BD2D-4C6C-A3D1-D928B1F07563}"/>
              </a:ext>
            </a:extLst>
          </p:cNvPr>
          <p:cNvSpPr txBox="1"/>
          <p:nvPr/>
        </p:nvSpPr>
        <p:spPr>
          <a:xfrm>
            <a:off x="3636027" y="5980628"/>
            <a:ext cx="1968860" cy="276999"/>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Required, but not present</a:t>
            </a:r>
            <a:endParaRPr lang="en-IN" dirty="0"/>
          </a:p>
        </p:txBody>
      </p:sp>
      <p:grpSp>
        <p:nvGrpSpPr>
          <p:cNvPr id="3" name="Group 2">
            <a:extLst>
              <a:ext uri="{FF2B5EF4-FFF2-40B4-BE49-F238E27FC236}">
                <a16:creationId xmlns:a16="http://schemas.microsoft.com/office/drawing/2014/main" id="{B9925FD4-7DB8-4D4F-AB55-F5AEBC3993D2}"/>
              </a:ext>
            </a:extLst>
          </p:cNvPr>
          <p:cNvGrpSpPr/>
          <p:nvPr/>
        </p:nvGrpSpPr>
        <p:grpSpPr>
          <a:xfrm>
            <a:off x="6076246" y="5980628"/>
            <a:ext cx="4372867" cy="276999"/>
            <a:chOff x="5380736" y="6114905"/>
            <a:chExt cx="4372867" cy="276999"/>
          </a:xfrm>
        </p:grpSpPr>
        <p:sp>
          <p:nvSpPr>
            <p:cNvPr id="219" name="TextBox 218">
              <a:extLst>
                <a:ext uri="{FF2B5EF4-FFF2-40B4-BE49-F238E27FC236}">
                  <a16:creationId xmlns:a16="http://schemas.microsoft.com/office/drawing/2014/main" id="{FA84CCFE-E0F2-4762-B2EF-CE3A08BC5EC9}"/>
                </a:ext>
              </a:extLst>
            </p:cNvPr>
            <p:cNvSpPr txBox="1"/>
            <p:nvPr/>
          </p:nvSpPr>
          <p:spPr>
            <a:xfrm>
              <a:off x="5380736" y="6122599"/>
              <a:ext cx="452844" cy="261610"/>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P1</a:t>
              </a:r>
              <a:endParaRPr lang="en-IN" dirty="0"/>
            </a:p>
          </p:txBody>
        </p:sp>
        <p:sp>
          <p:nvSpPr>
            <p:cNvPr id="220" name="TextBox 219">
              <a:extLst>
                <a:ext uri="{FF2B5EF4-FFF2-40B4-BE49-F238E27FC236}">
                  <a16:creationId xmlns:a16="http://schemas.microsoft.com/office/drawing/2014/main" id="{729047AB-64BC-400E-8E41-F6C7829BDEA6}"/>
                </a:ext>
              </a:extLst>
            </p:cNvPr>
            <p:cNvSpPr txBox="1"/>
            <p:nvPr/>
          </p:nvSpPr>
          <p:spPr>
            <a:xfrm>
              <a:off x="6563973" y="6122599"/>
              <a:ext cx="452844" cy="261610"/>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P2</a:t>
              </a:r>
              <a:endParaRPr lang="en-IN" dirty="0"/>
            </a:p>
          </p:txBody>
        </p:sp>
        <p:sp>
          <p:nvSpPr>
            <p:cNvPr id="221" name="TextBox 220">
              <a:extLst>
                <a:ext uri="{FF2B5EF4-FFF2-40B4-BE49-F238E27FC236}">
                  <a16:creationId xmlns:a16="http://schemas.microsoft.com/office/drawing/2014/main" id="{86A49D30-3391-486F-A879-91ABA8052CBB}"/>
                </a:ext>
              </a:extLst>
            </p:cNvPr>
            <p:cNvSpPr txBox="1"/>
            <p:nvPr/>
          </p:nvSpPr>
          <p:spPr>
            <a:xfrm>
              <a:off x="8170837" y="6122599"/>
              <a:ext cx="452844" cy="261610"/>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P3</a:t>
              </a:r>
              <a:endParaRPr lang="en-IN" dirty="0"/>
            </a:p>
          </p:txBody>
        </p:sp>
        <p:sp>
          <p:nvSpPr>
            <p:cNvPr id="222" name="TextBox 221">
              <a:extLst>
                <a:ext uri="{FF2B5EF4-FFF2-40B4-BE49-F238E27FC236}">
                  <a16:creationId xmlns:a16="http://schemas.microsoft.com/office/drawing/2014/main" id="{657AC084-1BAD-4123-8049-B275563AB602}"/>
                </a:ext>
              </a:extLst>
            </p:cNvPr>
            <p:cNvSpPr txBox="1"/>
            <p:nvPr/>
          </p:nvSpPr>
          <p:spPr>
            <a:xfrm>
              <a:off x="5586269" y="6114905"/>
              <a:ext cx="1313657" cy="276999"/>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Top priority</a:t>
              </a:r>
              <a:endParaRPr lang="en-IN" dirty="0"/>
            </a:p>
          </p:txBody>
        </p:sp>
        <p:sp>
          <p:nvSpPr>
            <p:cNvPr id="223" name="TextBox 222">
              <a:extLst>
                <a:ext uri="{FF2B5EF4-FFF2-40B4-BE49-F238E27FC236}">
                  <a16:creationId xmlns:a16="http://schemas.microsoft.com/office/drawing/2014/main" id="{7EEBB74B-18FD-4BA8-A739-25389562AF96}"/>
                </a:ext>
              </a:extLst>
            </p:cNvPr>
            <p:cNvSpPr txBox="1"/>
            <p:nvPr/>
          </p:nvSpPr>
          <p:spPr>
            <a:xfrm>
              <a:off x="8393384" y="6114905"/>
              <a:ext cx="1360219" cy="276999"/>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Low priority</a:t>
              </a:r>
              <a:endParaRPr lang="en-IN" dirty="0"/>
            </a:p>
          </p:txBody>
        </p:sp>
        <p:sp>
          <p:nvSpPr>
            <p:cNvPr id="224" name="TextBox 223">
              <a:extLst>
                <a:ext uri="{FF2B5EF4-FFF2-40B4-BE49-F238E27FC236}">
                  <a16:creationId xmlns:a16="http://schemas.microsoft.com/office/drawing/2014/main" id="{369EAC7E-9BE6-4ADA-A143-A23B716052C8}"/>
                </a:ext>
              </a:extLst>
            </p:cNvPr>
            <p:cNvSpPr txBox="1"/>
            <p:nvPr/>
          </p:nvSpPr>
          <p:spPr>
            <a:xfrm>
              <a:off x="6781727" y="6114905"/>
              <a:ext cx="1545445" cy="276999"/>
            </a:xfrm>
            <a:prstGeom prst="rect">
              <a:avLst/>
            </a:prstGeom>
          </p:spPr>
          <p:txBody>
            <a:bodyPr wrap="square">
              <a:spAutoFit/>
            </a:bodyPr>
            <a:lstStyle>
              <a:defPPr>
                <a:defRPr lang="en-US"/>
              </a:defPPr>
              <a:lvl1pPr lvl="0" indent="0">
                <a:spcAft>
                  <a:spcPts val="400"/>
                </a:spcAft>
                <a:buFont typeface="Arial" panose="020B0604020202020204" pitchFamily="34" charset="0"/>
                <a:buNone/>
                <a:defRPr sz="1200" kern="0">
                  <a:solidFill>
                    <a:prstClr val="black"/>
                  </a:solidFill>
                  <a:latin typeface="Segoe UI" panose="020B0502040204020203" pitchFamily="34" charset="0"/>
                  <a:cs typeface="Segoe UI" panose="020B0502040204020203" pitchFamily="34" charset="0"/>
                </a:defRPr>
              </a:lvl1pPr>
            </a:lstStyle>
            <a:p>
              <a:r>
                <a:rPr lang="en-US" dirty="0"/>
                <a:t>Medium priority</a:t>
              </a:r>
              <a:endParaRPr lang="en-IN" dirty="0"/>
            </a:p>
          </p:txBody>
        </p:sp>
      </p:grpSp>
      <p:grpSp>
        <p:nvGrpSpPr>
          <p:cNvPr id="8" name="Group 7">
            <a:extLst>
              <a:ext uri="{FF2B5EF4-FFF2-40B4-BE49-F238E27FC236}">
                <a16:creationId xmlns:a16="http://schemas.microsoft.com/office/drawing/2014/main" id="{F50F38DE-1889-49AC-999C-3E411726C4A7}"/>
              </a:ext>
            </a:extLst>
          </p:cNvPr>
          <p:cNvGrpSpPr/>
          <p:nvPr/>
        </p:nvGrpSpPr>
        <p:grpSpPr>
          <a:xfrm>
            <a:off x="233204" y="3199697"/>
            <a:ext cx="960120" cy="960120"/>
            <a:chOff x="233204" y="3199697"/>
            <a:chExt cx="960120" cy="960120"/>
          </a:xfrm>
        </p:grpSpPr>
        <p:sp>
          <p:nvSpPr>
            <p:cNvPr id="38" name="Oval 37">
              <a:extLst>
                <a:ext uri="{FF2B5EF4-FFF2-40B4-BE49-F238E27FC236}">
                  <a16:creationId xmlns:a16="http://schemas.microsoft.com/office/drawing/2014/main" id="{C4073787-CA62-420E-823D-8323ACA1E9F7}"/>
                </a:ext>
              </a:extLst>
            </p:cNvPr>
            <p:cNvSpPr/>
            <p:nvPr/>
          </p:nvSpPr>
          <p:spPr>
            <a:xfrm>
              <a:off x="233204" y="3199697"/>
              <a:ext cx="960120" cy="96012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pic>
          <p:nvPicPr>
            <p:cNvPr id="5" name="Picture 4" descr="A close up of a logo&#10;&#10;Description automatically generated">
              <a:extLst>
                <a:ext uri="{FF2B5EF4-FFF2-40B4-BE49-F238E27FC236}">
                  <a16:creationId xmlns:a16="http://schemas.microsoft.com/office/drawing/2014/main" id="{C1BC495A-7DEC-4D45-94A2-20D4ABA6C7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80" y="3323766"/>
              <a:ext cx="695004" cy="695004"/>
            </a:xfrm>
            <a:prstGeom prst="rect">
              <a:avLst/>
            </a:prstGeom>
          </p:spPr>
        </p:pic>
      </p:grpSp>
      <p:sp>
        <p:nvSpPr>
          <p:cNvPr id="116" name="TextBox 115">
            <a:extLst>
              <a:ext uri="{FF2B5EF4-FFF2-40B4-BE49-F238E27FC236}">
                <a16:creationId xmlns:a16="http://schemas.microsoft.com/office/drawing/2014/main" id="{610ADD98-659A-412D-8166-F3A0F658B104}"/>
              </a:ext>
            </a:extLst>
          </p:cNvPr>
          <p:cNvSpPr txBox="1"/>
          <p:nvPr/>
        </p:nvSpPr>
        <p:spPr>
          <a:xfrm>
            <a:off x="9375155" y="708793"/>
            <a:ext cx="1660239"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Digital Banking</a:t>
            </a:r>
            <a:endParaRPr lang="en-IN" sz="20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19" name="Freeform: Shape 118">
            <a:extLst>
              <a:ext uri="{FF2B5EF4-FFF2-40B4-BE49-F238E27FC236}">
                <a16:creationId xmlns:a16="http://schemas.microsoft.com/office/drawing/2014/main" id="{E977C692-573E-4AD4-AD13-175AB4565A03}"/>
              </a:ext>
            </a:extLst>
          </p:cNvPr>
          <p:cNvSpPr/>
          <p:nvPr/>
        </p:nvSpPr>
        <p:spPr>
          <a:xfrm>
            <a:off x="9092799" y="1469993"/>
            <a:ext cx="2363868" cy="28783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accent2">
              <a:lumMod val="75000"/>
            </a:schemeClr>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Banking SME</a:t>
            </a:r>
          </a:p>
        </p:txBody>
      </p:sp>
      <p:sp>
        <p:nvSpPr>
          <p:cNvPr id="121" name="Freeform: Shape 120">
            <a:extLst>
              <a:ext uri="{FF2B5EF4-FFF2-40B4-BE49-F238E27FC236}">
                <a16:creationId xmlns:a16="http://schemas.microsoft.com/office/drawing/2014/main" id="{4B517581-0ADA-464F-B327-421E8007D8E5}"/>
              </a:ext>
            </a:extLst>
          </p:cNvPr>
          <p:cNvSpPr/>
          <p:nvPr/>
        </p:nvSpPr>
        <p:spPr>
          <a:xfrm>
            <a:off x="9102099" y="2918875"/>
            <a:ext cx="2363868" cy="28783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accent2">
              <a:lumMod val="75000"/>
            </a:schemeClr>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Scientist</a:t>
            </a:r>
          </a:p>
        </p:txBody>
      </p:sp>
      <p:grpSp>
        <p:nvGrpSpPr>
          <p:cNvPr id="122" name="Group 121">
            <a:extLst>
              <a:ext uri="{FF2B5EF4-FFF2-40B4-BE49-F238E27FC236}">
                <a16:creationId xmlns:a16="http://schemas.microsoft.com/office/drawing/2014/main" id="{491FAE16-5426-4436-ABB0-08AECE14BCAC}"/>
              </a:ext>
            </a:extLst>
          </p:cNvPr>
          <p:cNvGrpSpPr/>
          <p:nvPr/>
        </p:nvGrpSpPr>
        <p:grpSpPr>
          <a:xfrm>
            <a:off x="10856108" y="1826983"/>
            <a:ext cx="107913" cy="357020"/>
            <a:chOff x="10426819" y="1844669"/>
            <a:chExt cx="137160" cy="357020"/>
          </a:xfrm>
        </p:grpSpPr>
        <p:pic>
          <p:nvPicPr>
            <p:cNvPr id="123" name="Picture 12" descr="https://d30y9cdsu7xlg0.cloudfront.net/png/1101885-200.png">
              <a:extLst>
                <a:ext uri="{FF2B5EF4-FFF2-40B4-BE49-F238E27FC236}">
                  <a16:creationId xmlns:a16="http://schemas.microsoft.com/office/drawing/2014/main" id="{655D3679-7A81-48E1-A402-4CFEF299C735}"/>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6819" y="1844669"/>
              <a:ext cx="137160" cy="13716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4" descr="https://d30y9cdsu7xlg0.cloudfront.net/png/326186-200.png">
              <a:extLst>
                <a:ext uri="{FF2B5EF4-FFF2-40B4-BE49-F238E27FC236}">
                  <a16:creationId xmlns:a16="http://schemas.microsoft.com/office/drawing/2014/main" id="{A6F24868-0E2A-420A-A907-CEC7B3548546}"/>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0426819" y="2064529"/>
              <a:ext cx="137160"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AA7AD0FB-5916-4D9B-A664-10A1D883354A}"/>
              </a:ext>
            </a:extLst>
          </p:cNvPr>
          <p:cNvGrpSpPr/>
          <p:nvPr/>
        </p:nvGrpSpPr>
        <p:grpSpPr>
          <a:xfrm>
            <a:off x="10856108" y="3279344"/>
            <a:ext cx="107913" cy="346537"/>
            <a:chOff x="11400731" y="2286062"/>
            <a:chExt cx="137160" cy="346537"/>
          </a:xfrm>
        </p:grpSpPr>
        <p:pic>
          <p:nvPicPr>
            <p:cNvPr id="127" name="Picture 126">
              <a:extLst>
                <a:ext uri="{FF2B5EF4-FFF2-40B4-BE49-F238E27FC236}">
                  <a16:creationId xmlns:a16="http://schemas.microsoft.com/office/drawing/2014/main" id="{1BF6FFF8-1487-4F3C-8A5A-04CB7FD0965E}"/>
                </a:ext>
              </a:extLst>
            </p:cNvPr>
            <p:cNvPicPr>
              <a:picLocks noChangeAspect="1"/>
            </p:cNvPicPr>
            <p:nvPr/>
          </p:nvPicPr>
          <p:blipFill>
            <a:blip r:embed="rId6"/>
            <a:stretch>
              <a:fillRect/>
            </a:stretch>
          </p:blipFill>
          <p:spPr>
            <a:xfrm>
              <a:off x="11406694" y="2286062"/>
              <a:ext cx="131197" cy="137160"/>
            </a:xfrm>
            <a:prstGeom prst="rect">
              <a:avLst/>
            </a:prstGeom>
          </p:spPr>
        </p:pic>
        <p:pic>
          <p:nvPicPr>
            <p:cNvPr id="129" name="Picture 14" descr="https://d30y9cdsu7xlg0.cloudfront.net/png/326186-200.png">
              <a:extLst>
                <a:ext uri="{FF2B5EF4-FFF2-40B4-BE49-F238E27FC236}">
                  <a16:creationId xmlns:a16="http://schemas.microsoft.com/office/drawing/2014/main" id="{1AC9C93F-6A0C-495E-A148-CBC0EF29918D}"/>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1400731" y="2495439"/>
              <a:ext cx="137160" cy="137160"/>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Freeform: Shape 133">
            <a:extLst>
              <a:ext uri="{FF2B5EF4-FFF2-40B4-BE49-F238E27FC236}">
                <a16:creationId xmlns:a16="http://schemas.microsoft.com/office/drawing/2014/main" id="{8AC69F9D-5FC8-443C-9292-67BFB34719BA}"/>
              </a:ext>
            </a:extLst>
          </p:cNvPr>
          <p:cNvSpPr/>
          <p:nvPr/>
        </p:nvSpPr>
        <p:spPr>
          <a:xfrm>
            <a:off x="9102099" y="4366851"/>
            <a:ext cx="2363868" cy="28783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accent2">
              <a:lumMod val="75000"/>
            </a:schemeClr>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Engineer</a:t>
            </a:r>
          </a:p>
        </p:txBody>
      </p:sp>
      <p:grpSp>
        <p:nvGrpSpPr>
          <p:cNvPr id="135" name="Group 134">
            <a:extLst>
              <a:ext uri="{FF2B5EF4-FFF2-40B4-BE49-F238E27FC236}">
                <a16:creationId xmlns:a16="http://schemas.microsoft.com/office/drawing/2014/main" id="{B542E917-A778-42CF-917F-86DC4F57B1A9}"/>
              </a:ext>
            </a:extLst>
          </p:cNvPr>
          <p:cNvGrpSpPr/>
          <p:nvPr/>
        </p:nvGrpSpPr>
        <p:grpSpPr>
          <a:xfrm>
            <a:off x="10856108" y="4727320"/>
            <a:ext cx="107913" cy="346537"/>
            <a:chOff x="11400731" y="2286062"/>
            <a:chExt cx="137160" cy="346537"/>
          </a:xfrm>
        </p:grpSpPr>
        <p:pic>
          <p:nvPicPr>
            <p:cNvPr id="136" name="Picture 135">
              <a:extLst>
                <a:ext uri="{FF2B5EF4-FFF2-40B4-BE49-F238E27FC236}">
                  <a16:creationId xmlns:a16="http://schemas.microsoft.com/office/drawing/2014/main" id="{A33358BD-76B5-4223-BF3D-0976DAA489D2}"/>
                </a:ext>
              </a:extLst>
            </p:cNvPr>
            <p:cNvPicPr>
              <a:picLocks noChangeAspect="1"/>
            </p:cNvPicPr>
            <p:nvPr/>
          </p:nvPicPr>
          <p:blipFill>
            <a:blip r:embed="rId6"/>
            <a:stretch>
              <a:fillRect/>
            </a:stretch>
          </p:blipFill>
          <p:spPr>
            <a:xfrm>
              <a:off x="11406694" y="2286062"/>
              <a:ext cx="131197" cy="137160"/>
            </a:xfrm>
            <a:prstGeom prst="rect">
              <a:avLst/>
            </a:prstGeom>
          </p:spPr>
        </p:pic>
        <p:pic>
          <p:nvPicPr>
            <p:cNvPr id="137" name="Picture 14" descr="https://d30y9cdsu7xlg0.cloudfront.net/png/326186-200.png">
              <a:extLst>
                <a:ext uri="{FF2B5EF4-FFF2-40B4-BE49-F238E27FC236}">
                  <a16:creationId xmlns:a16="http://schemas.microsoft.com/office/drawing/2014/main" id="{494E4800-6348-4002-9660-A9E68CD881A4}"/>
                </a:ext>
              </a:extLst>
            </p:cNvPr>
            <p:cNvPicPr>
              <a:picLocks noChangeAspect="1" noChangeArrowheads="1"/>
            </p:cNvPicPr>
            <p:nvPr/>
          </p:nvPicPr>
          <p:blipFill>
            <a:blip r:embed="rId5"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1400731" y="2495439"/>
              <a:ext cx="137160"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a:extLst>
              <a:ext uri="{FF2B5EF4-FFF2-40B4-BE49-F238E27FC236}">
                <a16:creationId xmlns:a16="http://schemas.microsoft.com/office/drawing/2014/main" id="{D4E1A49C-EB27-414F-B6FD-CF073ED61A95}"/>
              </a:ext>
            </a:extLst>
          </p:cNvPr>
          <p:cNvGrpSpPr/>
          <p:nvPr/>
        </p:nvGrpSpPr>
        <p:grpSpPr>
          <a:xfrm>
            <a:off x="11048423" y="1797285"/>
            <a:ext cx="309750" cy="426259"/>
            <a:chOff x="10354949" y="1814971"/>
            <a:chExt cx="393700" cy="426259"/>
          </a:xfrm>
        </p:grpSpPr>
        <p:sp>
          <p:nvSpPr>
            <p:cNvPr id="139" name="TextBox 138">
              <a:extLst>
                <a:ext uri="{FF2B5EF4-FFF2-40B4-BE49-F238E27FC236}">
                  <a16:creationId xmlns:a16="http://schemas.microsoft.com/office/drawing/2014/main" id="{5E39B7CB-5769-4DEE-BBBE-70E0338A0D5B}"/>
                </a:ext>
              </a:extLst>
            </p:cNvPr>
            <p:cNvSpPr txBox="1"/>
            <p:nvPr/>
          </p:nvSpPr>
          <p:spPr>
            <a:xfrm>
              <a:off x="10354949" y="1814971"/>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0" name="TextBox 139">
              <a:extLst>
                <a:ext uri="{FF2B5EF4-FFF2-40B4-BE49-F238E27FC236}">
                  <a16:creationId xmlns:a16="http://schemas.microsoft.com/office/drawing/2014/main" id="{DB354EBB-9666-4F82-8FDD-B8E851364F65}"/>
                </a:ext>
              </a:extLst>
            </p:cNvPr>
            <p:cNvSpPr txBox="1"/>
            <p:nvPr/>
          </p:nvSpPr>
          <p:spPr>
            <a:xfrm>
              <a:off x="10354949" y="2010398"/>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141" name="Group 140">
            <a:extLst>
              <a:ext uri="{FF2B5EF4-FFF2-40B4-BE49-F238E27FC236}">
                <a16:creationId xmlns:a16="http://schemas.microsoft.com/office/drawing/2014/main" id="{889DC27C-7FBF-4CD9-BC76-01176CFBAE17}"/>
              </a:ext>
            </a:extLst>
          </p:cNvPr>
          <p:cNvGrpSpPr/>
          <p:nvPr/>
        </p:nvGrpSpPr>
        <p:grpSpPr>
          <a:xfrm>
            <a:off x="11048423" y="3246452"/>
            <a:ext cx="309750" cy="426259"/>
            <a:chOff x="10406722" y="3264138"/>
            <a:chExt cx="393700" cy="426259"/>
          </a:xfrm>
        </p:grpSpPr>
        <p:sp>
          <p:nvSpPr>
            <p:cNvPr id="142" name="TextBox 141">
              <a:extLst>
                <a:ext uri="{FF2B5EF4-FFF2-40B4-BE49-F238E27FC236}">
                  <a16:creationId xmlns:a16="http://schemas.microsoft.com/office/drawing/2014/main" id="{64937A43-E883-48FC-A86C-52CFDA635B28}"/>
                </a:ext>
              </a:extLst>
            </p:cNvPr>
            <p:cNvSpPr txBox="1"/>
            <p:nvPr/>
          </p:nvSpPr>
          <p:spPr>
            <a:xfrm>
              <a:off x="10406722" y="3264138"/>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3" name="TextBox 142">
              <a:extLst>
                <a:ext uri="{FF2B5EF4-FFF2-40B4-BE49-F238E27FC236}">
                  <a16:creationId xmlns:a16="http://schemas.microsoft.com/office/drawing/2014/main" id="{68445C6B-B73F-4890-9CD0-B70A2C0C93B2}"/>
                </a:ext>
              </a:extLst>
            </p:cNvPr>
            <p:cNvSpPr txBox="1"/>
            <p:nvPr/>
          </p:nvSpPr>
          <p:spPr>
            <a:xfrm>
              <a:off x="10406722" y="3459565"/>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grpSp>
        <p:nvGrpSpPr>
          <p:cNvPr id="144" name="Group 143">
            <a:extLst>
              <a:ext uri="{FF2B5EF4-FFF2-40B4-BE49-F238E27FC236}">
                <a16:creationId xmlns:a16="http://schemas.microsoft.com/office/drawing/2014/main" id="{541EBCAC-E2BB-458D-84C1-F8A257E16B7D}"/>
              </a:ext>
            </a:extLst>
          </p:cNvPr>
          <p:cNvGrpSpPr/>
          <p:nvPr/>
        </p:nvGrpSpPr>
        <p:grpSpPr>
          <a:xfrm>
            <a:off x="11048423" y="4693234"/>
            <a:ext cx="309750" cy="426259"/>
            <a:chOff x="10428766" y="4710920"/>
            <a:chExt cx="393700" cy="426259"/>
          </a:xfrm>
        </p:grpSpPr>
        <p:sp>
          <p:nvSpPr>
            <p:cNvPr id="145" name="TextBox 144">
              <a:extLst>
                <a:ext uri="{FF2B5EF4-FFF2-40B4-BE49-F238E27FC236}">
                  <a16:creationId xmlns:a16="http://schemas.microsoft.com/office/drawing/2014/main" id="{B9C514FF-912F-4535-90AC-AC4242796BBC}"/>
                </a:ext>
              </a:extLst>
            </p:cNvPr>
            <p:cNvSpPr txBox="1"/>
            <p:nvPr/>
          </p:nvSpPr>
          <p:spPr>
            <a:xfrm>
              <a:off x="10428766" y="4710920"/>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6" name="TextBox 145">
              <a:extLst>
                <a:ext uri="{FF2B5EF4-FFF2-40B4-BE49-F238E27FC236}">
                  <a16:creationId xmlns:a16="http://schemas.microsoft.com/office/drawing/2014/main" id="{891A080C-375A-4896-BF46-EBA3D892DB82}"/>
                </a:ext>
              </a:extLst>
            </p:cNvPr>
            <p:cNvSpPr txBox="1"/>
            <p:nvPr/>
          </p:nvSpPr>
          <p:spPr>
            <a:xfrm>
              <a:off x="10428766" y="4906347"/>
              <a:ext cx="393700" cy="230832"/>
            </a:xfrm>
            <a:prstGeom prst="rect">
              <a:avLst/>
            </a:prstGeom>
            <a:noFill/>
          </p:spPr>
          <p:txBody>
            <a:bodyPr wrap="square" rtlCol="0">
              <a:spAutoFit/>
            </a:bodyPr>
            <a:lstStyle/>
            <a:p>
              <a:pPr algn="ctr"/>
              <a:r>
                <a:rPr lang="en-US"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P1</a:t>
              </a:r>
              <a:endParaRPr lang="en-IN" sz="90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sp>
        <p:nvSpPr>
          <p:cNvPr id="147" name="Freeform: Shape 146">
            <a:extLst>
              <a:ext uri="{FF2B5EF4-FFF2-40B4-BE49-F238E27FC236}">
                <a16:creationId xmlns:a16="http://schemas.microsoft.com/office/drawing/2014/main" id="{5F53CCA8-7CCE-4234-A65D-73E88DAB6EAF}"/>
              </a:ext>
            </a:extLst>
          </p:cNvPr>
          <p:cNvSpPr/>
          <p:nvPr/>
        </p:nvSpPr>
        <p:spPr>
          <a:xfrm>
            <a:off x="3863863" y="2938440"/>
            <a:ext cx="2363868" cy="329184"/>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accent4">
              <a:lumMod val="75000"/>
            </a:schemeClr>
          </a:solidFill>
          <a:ln>
            <a:solidFill>
              <a:schemeClr val="bg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400" dirty="0">
                <a:solidFill>
                  <a:schemeClr val="bg1"/>
                </a:solidFill>
                <a:latin typeface="Segoe UI" panose="020B0502040204020203" pitchFamily="34" charset="0"/>
                <a:ea typeface="Segoe UI" panose="020B0502040204020203" pitchFamily="34" charset="0"/>
                <a:cs typeface="Segoe UI" panose="020B0502040204020203" pitchFamily="34" charset="0"/>
              </a:rPr>
              <a:t>Data Scientist</a:t>
            </a:r>
          </a:p>
        </p:txBody>
      </p:sp>
      <p:sp>
        <p:nvSpPr>
          <p:cNvPr id="148" name="Freeform: Shape 147">
            <a:extLst>
              <a:ext uri="{FF2B5EF4-FFF2-40B4-BE49-F238E27FC236}">
                <a16:creationId xmlns:a16="http://schemas.microsoft.com/office/drawing/2014/main" id="{9955BF14-FCC0-4139-A9A6-162E8085D4AA}"/>
              </a:ext>
            </a:extLst>
          </p:cNvPr>
          <p:cNvSpPr/>
          <p:nvPr/>
        </p:nvSpPr>
        <p:spPr>
          <a:xfrm>
            <a:off x="3903952" y="1796556"/>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Analytics ready DWH</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Reports automation</a:t>
            </a:r>
          </a:p>
          <a:p>
            <a:pPr marL="114300" lvl="1" indent="-114300" algn="l" defTabSz="577850">
              <a:spcBef>
                <a:spcPct val="0"/>
              </a:spcBef>
              <a:spcAft>
                <a:spcPct val="15000"/>
              </a:spcAft>
              <a:buChar char="•"/>
            </a:pP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49" name="Freeform: Shape 148">
            <a:extLst>
              <a:ext uri="{FF2B5EF4-FFF2-40B4-BE49-F238E27FC236}">
                <a16:creationId xmlns:a16="http://schemas.microsoft.com/office/drawing/2014/main" id="{BA95571B-578A-4BDB-9D20-06F4D9F9156C}"/>
              </a:ext>
            </a:extLst>
          </p:cNvPr>
          <p:cNvSpPr/>
          <p:nvPr/>
        </p:nvSpPr>
        <p:spPr>
          <a:xfrm>
            <a:off x="6505878" y="1796556"/>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Analytics ready DWH</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Creating reports</a:t>
            </a:r>
          </a:p>
          <a:p>
            <a:pPr marL="114300" lvl="1" indent="-114300" algn="l" defTabSz="577850">
              <a:spcBef>
                <a:spcPct val="0"/>
              </a:spcBef>
              <a:spcAft>
                <a:spcPct val="15000"/>
              </a:spcAft>
              <a:buChar char="•"/>
            </a:pP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Freeform: Shape 149">
            <a:extLst>
              <a:ext uri="{FF2B5EF4-FFF2-40B4-BE49-F238E27FC236}">
                <a16:creationId xmlns:a16="http://schemas.microsoft.com/office/drawing/2014/main" id="{82C772CC-EA4F-448A-92AF-1C39B439DD91}"/>
              </a:ext>
            </a:extLst>
          </p:cNvPr>
          <p:cNvSpPr/>
          <p:nvPr/>
        </p:nvSpPr>
        <p:spPr>
          <a:xfrm>
            <a:off x="9088894" y="1782776"/>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Analytics ready DWH</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Reports automation</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Advanced analytics</a:t>
            </a:r>
          </a:p>
          <a:p>
            <a:pPr marL="114300" lvl="1" indent="-114300" algn="l" defTabSz="577850">
              <a:spcBef>
                <a:spcPct val="0"/>
              </a:spcBef>
              <a:spcAft>
                <a:spcPct val="15000"/>
              </a:spcAft>
              <a:buChar char="•"/>
            </a:pP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51" name="Freeform: Shape 150">
            <a:extLst>
              <a:ext uri="{FF2B5EF4-FFF2-40B4-BE49-F238E27FC236}">
                <a16:creationId xmlns:a16="http://schemas.microsoft.com/office/drawing/2014/main" id="{570C5E77-C70C-4373-9D1A-C5753B31003E}"/>
              </a:ext>
            </a:extLst>
          </p:cNvPr>
          <p:cNvSpPr/>
          <p:nvPr/>
        </p:nvSpPr>
        <p:spPr>
          <a:xfrm>
            <a:off x="3868921" y="3288454"/>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Identifying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profiling</a:t>
            </a:r>
          </a:p>
          <a:p>
            <a:pPr marL="114300" lvl="1" indent="-114300" defTabSz="577850">
              <a:spcBef>
                <a:spcPct val="0"/>
              </a:spcBef>
              <a:spcAft>
                <a:spcPct val="15000"/>
              </a:spcAft>
              <a:buFontTx/>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a:t>
            </a: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modeling</a:t>
            </a:r>
          </a:p>
        </p:txBody>
      </p:sp>
      <p:sp>
        <p:nvSpPr>
          <p:cNvPr id="152" name="Freeform: Shape 151">
            <a:extLst>
              <a:ext uri="{FF2B5EF4-FFF2-40B4-BE49-F238E27FC236}">
                <a16:creationId xmlns:a16="http://schemas.microsoft.com/office/drawing/2014/main" id="{137615D1-FD58-4EF9-84D0-D91E48F81587}"/>
              </a:ext>
            </a:extLst>
          </p:cNvPr>
          <p:cNvSpPr/>
          <p:nvPr/>
        </p:nvSpPr>
        <p:spPr>
          <a:xfrm>
            <a:off x="6511546" y="3244449"/>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Identifying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profiling</a:t>
            </a:r>
          </a:p>
          <a:p>
            <a:pPr marL="114300" lvl="1" indent="-114300" algn="l" defTabSz="577850">
              <a:spcBef>
                <a:spcPct val="0"/>
              </a:spcBef>
              <a:spcAft>
                <a:spcPct val="15000"/>
              </a:spcAft>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a:t>
            </a: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 modeling</a:t>
            </a: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53" name="Freeform: Shape 152">
            <a:extLst>
              <a:ext uri="{FF2B5EF4-FFF2-40B4-BE49-F238E27FC236}">
                <a16:creationId xmlns:a16="http://schemas.microsoft.com/office/drawing/2014/main" id="{6D2E882B-D0F1-4308-9A96-A8BDD7CC29C1}"/>
              </a:ext>
            </a:extLst>
          </p:cNvPr>
          <p:cNvSpPr/>
          <p:nvPr/>
        </p:nvSpPr>
        <p:spPr>
          <a:xfrm>
            <a:off x="9102099" y="3230834"/>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Identifying data sources</a:t>
            </a:r>
          </a:p>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modeling</a:t>
            </a:r>
          </a:p>
          <a:p>
            <a:pPr marL="0" lvl="1" algn="l" defTabSz="577850">
              <a:spcBef>
                <a:spcPct val="0"/>
              </a:spcBef>
              <a:spcAft>
                <a:spcPct val="15000"/>
              </a:spcAft>
            </a:pP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54" name="Freeform: Shape 153">
            <a:extLst>
              <a:ext uri="{FF2B5EF4-FFF2-40B4-BE49-F238E27FC236}">
                <a16:creationId xmlns:a16="http://schemas.microsoft.com/office/drawing/2014/main" id="{DAAAE182-835D-4030-8173-91A2A8B57682}"/>
              </a:ext>
            </a:extLst>
          </p:cNvPr>
          <p:cNvSpPr/>
          <p:nvPr/>
        </p:nvSpPr>
        <p:spPr>
          <a:xfrm>
            <a:off x="3903951" y="4707797"/>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algn="l" defTabSz="577850">
              <a:spcBef>
                <a:spcPct val="0"/>
              </a:spcBef>
              <a:spcAft>
                <a:spcPct val="15000"/>
              </a:spcAft>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cleaning</a:t>
            </a:r>
          </a:p>
          <a:p>
            <a:pPr marL="114300" lvl="1" indent="-114300" defTabSz="577850">
              <a:spcBef>
                <a:spcPct val="0"/>
              </a:spcBef>
              <a:spcAft>
                <a:spcPct val="15000"/>
              </a:spcAft>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Building Data warehouse</a:t>
            </a:r>
            <a:endPar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168" name="Freeform: Shape 167">
            <a:extLst>
              <a:ext uri="{FF2B5EF4-FFF2-40B4-BE49-F238E27FC236}">
                <a16:creationId xmlns:a16="http://schemas.microsoft.com/office/drawing/2014/main" id="{BAE2AA2D-5FE1-4E33-95B3-AEB9A490DF19}"/>
              </a:ext>
            </a:extLst>
          </p:cNvPr>
          <p:cNvSpPr/>
          <p:nvPr/>
        </p:nvSpPr>
        <p:spPr>
          <a:xfrm>
            <a:off x="6505878" y="4703782"/>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algn="l" defTabSz="577850">
              <a:spcBef>
                <a:spcPct val="0"/>
              </a:spcBef>
              <a:spcAft>
                <a:spcPct val="15000"/>
              </a:spcAft>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cleaning</a:t>
            </a:r>
          </a:p>
        </p:txBody>
      </p:sp>
      <p:sp>
        <p:nvSpPr>
          <p:cNvPr id="185" name="Freeform: Shape 184">
            <a:extLst>
              <a:ext uri="{FF2B5EF4-FFF2-40B4-BE49-F238E27FC236}">
                <a16:creationId xmlns:a16="http://schemas.microsoft.com/office/drawing/2014/main" id="{38342E2B-5F08-4CF6-B61D-D418DAC81F83}"/>
              </a:ext>
            </a:extLst>
          </p:cNvPr>
          <p:cNvSpPr/>
          <p:nvPr/>
        </p:nvSpPr>
        <p:spPr>
          <a:xfrm>
            <a:off x="9102099" y="4690560"/>
            <a:ext cx="2363868" cy="995093"/>
          </a:xfrm>
          <a:custGeom>
            <a:avLst/>
            <a:gdLst>
              <a:gd name="connsiteX0" fmla="*/ 0 w 3004533"/>
              <a:gd name="connsiteY0" fmla="*/ 0 h 1802719"/>
              <a:gd name="connsiteX1" fmla="*/ 3004533 w 3004533"/>
              <a:gd name="connsiteY1" fmla="*/ 0 h 1802719"/>
              <a:gd name="connsiteX2" fmla="*/ 3004533 w 3004533"/>
              <a:gd name="connsiteY2" fmla="*/ 1802719 h 1802719"/>
              <a:gd name="connsiteX3" fmla="*/ 0 w 3004533"/>
              <a:gd name="connsiteY3" fmla="*/ 1802719 h 1802719"/>
              <a:gd name="connsiteX4" fmla="*/ 0 w 3004533"/>
              <a:gd name="connsiteY4" fmla="*/ 0 h 18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33" h="1802719">
                <a:moveTo>
                  <a:pt x="0" y="0"/>
                </a:moveTo>
                <a:lnTo>
                  <a:pt x="3004533" y="0"/>
                </a:lnTo>
                <a:lnTo>
                  <a:pt x="3004533" y="1802719"/>
                </a:lnTo>
                <a:lnTo>
                  <a:pt x="0" y="1802719"/>
                </a:lnTo>
                <a:lnTo>
                  <a:pt x="0" y="0"/>
                </a:lnTo>
                <a:close/>
              </a:path>
            </a:pathLst>
          </a:custGeom>
          <a:solidFill>
            <a:schemeClr val="bg1">
              <a:lumMod val="95000"/>
              <a:alpha val="30000"/>
            </a:schemeClr>
          </a:solidFill>
          <a:ln>
            <a:solidFill>
              <a:schemeClr val="bg1">
                <a:lumMod val="95000"/>
              </a:schemeClr>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68580" tIns="68580" rIns="68580" bIns="68580" numCol="1" spcCol="1270" anchor="t" anchorCtr="0">
            <a:noAutofit/>
          </a:bodyPr>
          <a:lstStyle/>
          <a:p>
            <a:pPr marL="114300" lvl="1" indent="-114300" defTabSz="577850">
              <a:spcBef>
                <a:spcPct val="0"/>
              </a:spcBef>
              <a:spcAft>
                <a:spcPct val="15000"/>
              </a:spcAft>
              <a:buFontTx/>
              <a:buChar char="•"/>
            </a:pPr>
            <a:r>
              <a:rPr lang="en-US" sz="1100" dirty="0">
                <a:solidFill>
                  <a:schemeClr val="accent5"/>
                </a:solidFill>
                <a:latin typeface="Segoe UI" panose="020B0502040204020203" pitchFamily="34" charset="0"/>
                <a:ea typeface="Segoe UI" panose="020B0502040204020203" pitchFamily="34" charset="0"/>
                <a:cs typeface="Segoe UI" panose="020B0502040204020203" pitchFamily="34" charset="0"/>
              </a:rPr>
              <a:t>Accessing Data sources</a:t>
            </a:r>
          </a:p>
          <a:p>
            <a:pPr marL="114300" lvl="1" indent="-114300" algn="l" defTabSz="577850">
              <a:spcBef>
                <a:spcPct val="0"/>
              </a:spcBef>
              <a:spcAft>
                <a:spcPct val="15000"/>
              </a:spcAft>
              <a:buChar char="•"/>
            </a:pPr>
            <a:r>
              <a:rPr lang="en-US" sz="1100" kern="1200" dirty="0">
                <a:solidFill>
                  <a:schemeClr val="accent5"/>
                </a:solidFill>
                <a:latin typeface="Segoe UI" panose="020B0502040204020203" pitchFamily="34" charset="0"/>
                <a:ea typeface="Segoe UI" panose="020B0502040204020203" pitchFamily="34" charset="0"/>
                <a:cs typeface="Segoe UI" panose="020B0502040204020203" pitchFamily="34" charset="0"/>
              </a:rPr>
              <a:t>Data cleaning</a:t>
            </a:r>
          </a:p>
        </p:txBody>
      </p:sp>
    </p:spTree>
    <p:extLst>
      <p:ext uri="{BB962C8B-B14F-4D97-AF65-F5344CB8AC3E}">
        <p14:creationId xmlns:p14="http://schemas.microsoft.com/office/powerpoint/2010/main" val="108398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02E1-CC9C-4C2B-B5F4-66BE61E58328}"/>
              </a:ext>
            </a:extLst>
          </p:cNvPr>
          <p:cNvSpPr>
            <a:spLocks noGrp="1"/>
          </p:cNvSpPr>
          <p:nvPr>
            <p:ph type="title"/>
          </p:nvPr>
        </p:nvSpPr>
        <p:spPr/>
        <p:txBody>
          <a:bodyPr/>
          <a:lstStyle/>
          <a:p>
            <a:r>
              <a:rPr lang="en-US" dirty="0"/>
              <a:t>BI Maturity Assessment Report</a:t>
            </a:r>
            <a:endParaRPr lang="en-IN" dirty="0"/>
          </a:p>
        </p:txBody>
      </p:sp>
      <p:pic>
        <p:nvPicPr>
          <p:cNvPr id="14" name="Picture 13">
            <a:extLst>
              <a:ext uri="{FF2B5EF4-FFF2-40B4-BE49-F238E27FC236}">
                <a16:creationId xmlns:a16="http://schemas.microsoft.com/office/drawing/2014/main" id="{5DF3AC79-3C89-41F9-933E-7CE02BA1D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364" y="546546"/>
            <a:ext cx="4540432" cy="961370"/>
          </a:xfrm>
          <a:prstGeom prst="rect">
            <a:avLst/>
          </a:prstGeom>
        </p:spPr>
      </p:pic>
      <p:sp>
        <p:nvSpPr>
          <p:cNvPr id="43" name="TextBox 42">
            <a:extLst>
              <a:ext uri="{FF2B5EF4-FFF2-40B4-BE49-F238E27FC236}">
                <a16:creationId xmlns:a16="http://schemas.microsoft.com/office/drawing/2014/main" id="{84CA1653-6B4F-40A8-B7D9-8F4000E89E44}"/>
              </a:ext>
            </a:extLst>
          </p:cNvPr>
          <p:cNvSpPr txBox="1"/>
          <p:nvPr/>
        </p:nvSpPr>
        <p:spPr>
          <a:xfrm rot="19773441">
            <a:off x="-230754" y="895509"/>
            <a:ext cx="2233258" cy="400110"/>
          </a:xfrm>
          <a:prstGeom prst="rect">
            <a:avLst/>
          </a:prstGeom>
          <a:noFill/>
        </p:spPr>
        <p:txBody>
          <a:bodyPr wrap="square" rtlCol="0">
            <a:spAutoFit/>
          </a:bodyPr>
          <a:lstStyle/>
          <a:p>
            <a:pPr algn="ctr"/>
            <a:r>
              <a:rPr lang="en-US" sz="2000" b="1" kern="1600" spc="200" dirty="0">
                <a:solidFill>
                  <a:srgbClr val="FF0000"/>
                </a:solidFill>
                <a:latin typeface="Segoe UI" panose="020B0502040204020203" pitchFamily="34" charset="0"/>
                <a:cs typeface="Segoe UI" panose="020B0502040204020203" pitchFamily="34" charset="0"/>
              </a:rPr>
              <a:t>ILLUSTRATIVE</a:t>
            </a:r>
          </a:p>
        </p:txBody>
      </p:sp>
      <p:sp>
        <p:nvSpPr>
          <p:cNvPr id="44" name="Rectangle 43">
            <a:extLst>
              <a:ext uri="{FF2B5EF4-FFF2-40B4-BE49-F238E27FC236}">
                <a16:creationId xmlns:a16="http://schemas.microsoft.com/office/drawing/2014/main" id="{31CBDB6F-4399-4490-A824-A47CC168D21D}"/>
              </a:ext>
            </a:extLst>
          </p:cNvPr>
          <p:cNvSpPr/>
          <p:nvPr/>
        </p:nvSpPr>
        <p:spPr>
          <a:xfrm>
            <a:off x="223830" y="6328527"/>
            <a:ext cx="6096000" cy="261610"/>
          </a:xfrm>
          <a:prstGeom prst="rect">
            <a:avLst/>
          </a:prstGeom>
        </p:spPr>
        <p:txBody>
          <a:bodyPr>
            <a:spAutoFit/>
          </a:bodyPr>
          <a:lstStyle/>
          <a:p>
            <a:r>
              <a:rPr lang="en-US" sz="1050" dirty="0">
                <a:latin typeface="Segoe UI" panose="020B0502040204020203" pitchFamily="34" charset="0"/>
                <a:cs typeface="Segoe UI" panose="020B0502040204020203" pitchFamily="34" charset="0"/>
              </a:rPr>
              <a:t>*</a:t>
            </a:r>
            <a:r>
              <a:rPr lang="en-US" sz="1050" dirty="0">
                <a:latin typeface="Segoe UI" panose="020B0502040204020203" pitchFamily="34" charset="0"/>
                <a:cs typeface="Segoe UI" panose="020B0502040204020203" pitchFamily="34" charset="0"/>
                <a:hlinkClick r:id="rId4"/>
              </a:rPr>
              <a:t>BI Maturity Assessment – Adapted from TDWI</a:t>
            </a:r>
            <a:endParaRPr lang="en-US" sz="1050" dirty="0">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414A8DAA-68A4-4518-ABAC-2D78714CB8EB}"/>
              </a:ext>
            </a:extLst>
          </p:cNvPr>
          <p:cNvSpPr txBox="1"/>
          <p:nvPr/>
        </p:nvSpPr>
        <p:spPr>
          <a:xfrm>
            <a:off x="6594667" y="532707"/>
            <a:ext cx="223432" cy="230832"/>
          </a:xfrm>
          <a:prstGeom prst="rect">
            <a:avLst/>
          </a:prstGeom>
          <a:noFill/>
        </p:spPr>
        <p:txBody>
          <a:bodyPr wrap="square" rtlCol="0">
            <a:spAutoFit/>
          </a:bodyPr>
          <a:lstStyle/>
          <a:p>
            <a:pPr algn="ctr"/>
            <a:r>
              <a:rPr lang="en-US" sz="9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endParaRPr lang="en-IN" sz="9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896B38C2-242B-499F-A270-8C355CA6AF97}"/>
              </a:ext>
            </a:extLst>
          </p:cNvPr>
          <p:cNvGrpSpPr/>
          <p:nvPr/>
        </p:nvGrpSpPr>
        <p:grpSpPr>
          <a:xfrm>
            <a:off x="1586533" y="1574146"/>
            <a:ext cx="9018934" cy="4854541"/>
            <a:chOff x="634942" y="1574146"/>
            <a:chExt cx="9018934" cy="4854541"/>
          </a:xfrm>
        </p:grpSpPr>
        <p:sp>
          <p:nvSpPr>
            <p:cNvPr id="4" name="TextBox 3">
              <a:extLst>
                <a:ext uri="{FF2B5EF4-FFF2-40B4-BE49-F238E27FC236}">
                  <a16:creationId xmlns:a16="http://schemas.microsoft.com/office/drawing/2014/main" id="{DE4FE8EC-0ACA-450B-AB2B-C751A97FA28A}"/>
                </a:ext>
              </a:extLst>
            </p:cNvPr>
            <p:cNvSpPr txBox="1">
              <a:spLocks/>
            </p:cNvSpPr>
            <p:nvPr/>
          </p:nvSpPr>
          <p:spPr bwMode="ltGray">
            <a:xfrm>
              <a:off x="691415" y="4825931"/>
              <a:ext cx="1771677" cy="502086"/>
            </a:xfrm>
            <a:prstGeom prst="rect">
              <a:avLst/>
            </a:prstGeom>
            <a:solidFill>
              <a:srgbClr val="B0B0B0"/>
            </a:solidFill>
            <a:ln w="25400">
              <a:noFill/>
              <a:miter lim="800000"/>
              <a:headEnd/>
              <a:tailEnd/>
            </a:ln>
          </p:spPr>
          <p:txBody>
            <a:bodyPr lIns="36000" tIns="36000" rIns="36000" bIns="36000" anchor="ctr"/>
            <a:lstStyle/>
            <a:p>
              <a:pPr marL="0" marR="0" lvl="0" indent="0" algn="ctr" defTabSz="910656"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Technology Infrastructure </a:t>
              </a:r>
            </a:p>
          </p:txBody>
        </p:sp>
        <p:sp>
          <p:nvSpPr>
            <p:cNvPr id="5" name="TextBox 4">
              <a:extLst>
                <a:ext uri="{FF2B5EF4-FFF2-40B4-BE49-F238E27FC236}">
                  <a16:creationId xmlns:a16="http://schemas.microsoft.com/office/drawing/2014/main" id="{F8C9CDF7-98E3-4578-8189-BB2B37019328}"/>
                </a:ext>
              </a:extLst>
            </p:cNvPr>
            <p:cNvSpPr txBox="1">
              <a:spLocks/>
            </p:cNvSpPr>
            <p:nvPr/>
          </p:nvSpPr>
          <p:spPr bwMode="ltGray">
            <a:xfrm>
              <a:off x="667606" y="2298319"/>
              <a:ext cx="1781577" cy="502086"/>
            </a:xfrm>
            <a:prstGeom prst="rect">
              <a:avLst/>
            </a:prstGeom>
            <a:solidFill>
              <a:srgbClr val="B0B0B0"/>
            </a:solidFill>
            <a:ln w="25400">
              <a:noFill/>
              <a:miter lim="800000"/>
              <a:headEnd/>
              <a:tailEnd/>
            </a:ln>
          </p:spPr>
          <p:txBody>
            <a:bodyPr lIns="36000" tIns="36000" rIns="36000" bIns="36000" anchor="ctr"/>
            <a:lstStyle/>
            <a:p>
              <a:pPr marL="0" marR="0" lvl="0" indent="0" algn="ctr" defTabSz="910656"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Organization</a:t>
              </a:r>
            </a:p>
          </p:txBody>
        </p:sp>
        <p:sp>
          <p:nvSpPr>
            <p:cNvPr id="6" name="TextBox 5">
              <a:extLst>
                <a:ext uri="{FF2B5EF4-FFF2-40B4-BE49-F238E27FC236}">
                  <a16:creationId xmlns:a16="http://schemas.microsoft.com/office/drawing/2014/main" id="{D358E144-E9EA-459C-98E9-A9F7880839F2}"/>
                </a:ext>
              </a:extLst>
            </p:cNvPr>
            <p:cNvSpPr txBox="1">
              <a:spLocks/>
            </p:cNvSpPr>
            <p:nvPr/>
          </p:nvSpPr>
          <p:spPr bwMode="ltGray">
            <a:xfrm>
              <a:off x="691415" y="5678920"/>
              <a:ext cx="1781577" cy="502086"/>
            </a:xfrm>
            <a:prstGeom prst="rect">
              <a:avLst/>
            </a:prstGeom>
            <a:solidFill>
              <a:srgbClr val="B0B0B0"/>
            </a:solidFill>
            <a:ln w="25400">
              <a:noFill/>
              <a:miter lim="800000"/>
              <a:headEnd/>
              <a:tailEnd/>
            </a:ln>
          </p:spPr>
          <p:txBody>
            <a:bodyPr lIns="36000" tIns="36000" rIns="36000" bIns="36000" anchor="ctr"/>
            <a:lstStyle/>
            <a:p>
              <a:pPr marL="0" marR="0" lvl="0" indent="0" algn="ctr" defTabSz="910656"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Governance</a:t>
              </a:r>
            </a:p>
          </p:txBody>
        </p:sp>
        <p:sp>
          <p:nvSpPr>
            <p:cNvPr id="7" name="TextBox 6">
              <a:extLst>
                <a:ext uri="{FF2B5EF4-FFF2-40B4-BE49-F238E27FC236}">
                  <a16:creationId xmlns:a16="http://schemas.microsoft.com/office/drawing/2014/main" id="{63E19CB6-DEC8-42ED-821C-E71853D518FD}"/>
                </a:ext>
              </a:extLst>
            </p:cNvPr>
            <p:cNvSpPr txBox="1">
              <a:spLocks/>
            </p:cNvSpPr>
            <p:nvPr/>
          </p:nvSpPr>
          <p:spPr bwMode="ltGray">
            <a:xfrm>
              <a:off x="691415" y="3154962"/>
              <a:ext cx="1771677" cy="502086"/>
            </a:xfrm>
            <a:prstGeom prst="rect">
              <a:avLst/>
            </a:prstGeom>
            <a:solidFill>
              <a:srgbClr val="B0B0B0"/>
            </a:solidFill>
            <a:ln w="25400">
              <a:noFill/>
              <a:miter lim="800000"/>
              <a:headEnd/>
              <a:tailEnd/>
            </a:ln>
          </p:spPr>
          <p:txBody>
            <a:bodyPr lIns="36000" tIns="36000" rIns="36000" bIns="36000" anchor="ctr"/>
            <a:lstStyle/>
            <a:p>
              <a:pPr marL="0" marR="0" lvl="0" indent="0" algn="ctr" defTabSz="910656"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Management</a:t>
              </a:r>
            </a:p>
          </p:txBody>
        </p:sp>
        <p:sp>
          <p:nvSpPr>
            <p:cNvPr id="8" name="Rounded Rectangle 9">
              <a:extLst>
                <a:ext uri="{FF2B5EF4-FFF2-40B4-BE49-F238E27FC236}">
                  <a16:creationId xmlns:a16="http://schemas.microsoft.com/office/drawing/2014/main" id="{D7F60F41-882C-491A-8476-091C32BC3836}"/>
                </a:ext>
              </a:extLst>
            </p:cNvPr>
            <p:cNvSpPr/>
            <p:nvPr/>
          </p:nvSpPr>
          <p:spPr>
            <a:xfrm>
              <a:off x="634942" y="1672779"/>
              <a:ext cx="1828150" cy="398145"/>
            </a:xfrm>
            <a:prstGeom prst="roundRect">
              <a:avLst/>
            </a:prstGeom>
            <a:solidFill>
              <a:srgbClr val="FFFFFF"/>
            </a:solidFill>
            <a:ln w="9525" cap="flat" cmpd="sng" algn="ctr">
              <a:solidFill>
                <a:srgbClr val="193296"/>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Ebrima" pitchFamily="2" charset="0"/>
                  <a:cs typeface="Segoe UI" panose="020B0502040204020203" pitchFamily="34" charset="0"/>
                </a:rPr>
                <a:t>Key Dimensions</a:t>
              </a:r>
            </a:p>
          </p:txBody>
        </p:sp>
        <p:sp>
          <p:nvSpPr>
            <p:cNvPr id="9" name="Rounded Rectangle 10">
              <a:extLst>
                <a:ext uri="{FF2B5EF4-FFF2-40B4-BE49-F238E27FC236}">
                  <a16:creationId xmlns:a16="http://schemas.microsoft.com/office/drawing/2014/main" id="{E2A011EE-1311-4CCA-B2B8-3ECFB954AD9F}"/>
                </a:ext>
              </a:extLst>
            </p:cNvPr>
            <p:cNvSpPr/>
            <p:nvPr/>
          </p:nvSpPr>
          <p:spPr>
            <a:xfrm>
              <a:off x="3199647" y="1676300"/>
              <a:ext cx="1828150" cy="398145"/>
            </a:xfrm>
            <a:prstGeom prst="roundRect">
              <a:avLst/>
            </a:prstGeom>
            <a:solidFill>
              <a:srgbClr val="FFFFFF"/>
            </a:solidFill>
            <a:ln w="9525" cap="flat" cmpd="sng" algn="ctr">
              <a:solidFill>
                <a:srgbClr val="193296"/>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Ebrima" pitchFamily="2" charset="0"/>
                  <a:cs typeface="Segoe UI" panose="020B0502040204020203" pitchFamily="34" charset="0"/>
                </a:rPr>
                <a:t>Areas Covered</a:t>
              </a:r>
            </a:p>
          </p:txBody>
        </p:sp>
        <p:sp>
          <p:nvSpPr>
            <p:cNvPr id="10" name="Rectangle 63">
              <a:extLst>
                <a:ext uri="{FF2B5EF4-FFF2-40B4-BE49-F238E27FC236}">
                  <a16:creationId xmlns:a16="http://schemas.microsoft.com/office/drawing/2014/main" id="{1792B1D5-77FA-479D-8863-C09EBD778951}"/>
                </a:ext>
              </a:extLst>
            </p:cNvPr>
            <p:cNvSpPr>
              <a:spLocks noChangeArrowheads="1"/>
            </p:cNvSpPr>
            <p:nvPr/>
          </p:nvSpPr>
          <p:spPr bwMode="auto">
            <a:xfrm>
              <a:off x="2727673" y="2221052"/>
              <a:ext cx="2725603" cy="619368"/>
            </a:xfrm>
            <a:prstGeom prst="rect">
              <a:avLst/>
            </a:prstGeom>
            <a:solidFill>
              <a:srgbClr val="456074"/>
            </a:solidFill>
            <a:ln w="9525" cap="flat" cmpd="sng" algn="ctr">
              <a:noFill/>
              <a:prstDash val="solid"/>
              <a:headEnd/>
              <a:tailEnd/>
            </a:ln>
            <a:effectLst>
              <a:outerShdw blurRad="40000" dist="20000" dir="5400000" rotWithShape="0">
                <a:srgbClr val="000000">
                  <a:alpha val="38000"/>
                </a:srgbClr>
              </a:outerShdw>
            </a:effectLst>
          </p:spPr>
          <p:txBody>
            <a:bodyPr anchor="ctr"/>
            <a:lstStyle/>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Leadership </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Culture</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Strategy &amp; Skills</a:t>
              </a:r>
            </a:p>
          </p:txBody>
        </p:sp>
        <p:sp>
          <p:nvSpPr>
            <p:cNvPr id="11" name="Rectangle 63">
              <a:extLst>
                <a:ext uri="{FF2B5EF4-FFF2-40B4-BE49-F238E27FC236}">
                  <a16:creationId xmlns:a16="http://schemas.microsoft.com/office/drawing/2014/main" id="{3B76B20E-74F4-4ABD-B5DC-BD73E8C37F7A}"/>
                </a:ext>
              </a:extLst>
            </p:cNvPr>
            <p:cNvSpPr>
              <a:spLocks noChangeArrowheads="1"/>
            </p:cNvSpPr>
            <p:nvPr/>
          </p:nvSpPr>
          <p:spPr bwMode="auto">
            <a:xfrm>
              <a:off x="2727673" y="4730015"/>
              <a:ext cx="2725603" cy="693918"/>
            </a:xfrm>
            <a:prstGeom prst="rect">
              <a:avLst/>
            </a:prstGeom>
            <a:solidFill>
              <a:srgbClr val="456074"/>
            </a:solidFill>
            <a:ln w="9525" cap="flat" cmpd="sng" algn="ctr">
              <a:noFill/>
              <a:prstDash val="solid"/>
              <a:headEnd/>
              <a:tailEnd/>
            </a:ln>
            <a:effectLst>
              <a:outerShdw blurRad="40000" dist="20000" dir="5400000" rotWithShape="0">
                <a:srgbClr val="000000">
                  <a:alpha val="38000"/>
                </a:srgbClr>
              </a:outerShdw>
            </a:effectLst>
          </p:spPr>
          <p:txBody>
            <a:bodyPr anchor="ctr"/>
            <a:lstStyle/>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Architecture</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Technology</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Project Execution</a:t>
              </a:r>
            </a:p>
          </p:txBody>
        </p:sp>
        <p:sp>
          <p:nvSpPr>
            <p:cNvPr id="12" name="Rectangle 63">
              <a:extLst>
                <a:ext uri="{FF2B5EF4-FFF2-40B4-BE49-F238E27FC236}">
                  <a16:creationId xmlns:a16="http://schemas.microsoft.com/office/drawing/2014/main" id="{01AE763A-7A39-4216-8255-FF8606B92BA1}"/>
                </a:ext>
              </a:extLst>
            </p:cNvPr>
            <p:cNvSpPr>
              <a:spLocks noChangeArrowheads="1"/>
            </p:cNvSpPr>
            <p:nvPr/>
          </p:nvSpPr>
          <p:spPr bwMode="auto">
            <a:xfrm>
              <a:off x="2727673" y="3049929"/>
              <a:ext cx="2725603" cy="634463"/>
            </a:xfrm>
            <a:prstGeom prst="rect">
              <a:avLst/>
            </a:prstGeom>
            <a:solidFill>
              <a:srgbClr val="456074"/>
            </a:solidFill>
            <a:ln w="9525" cap="flat" cmpd="sng" algn="ctr">
              <a:noFill/>
              <a:prstDash val="solid"/>
              <a:headEnd/>
              <a:tailEnd/>
            </a:ln>
            <a:effectLst>
              <a:outerShdw blurRad="40000" dist="20000" dir="5400000" rotWithShape="0">
                <a:srgbClr val="000000">
                  <a:alpha val="38000"/>
                </a:srgbClr>
              </a:outerShdw>
            </a:effectLst>
          </p:spPr>
          <p:txBody>
            <a:bodyPr anchor="ctr"/>
            <a:lstStyle/>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Kinds of Data</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Integration</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Data Quality</a:t>
              </a:r>
            </a:p>
          </p:txBody>
        </p:sp>
        <p:sp>
          <p:nvSpPr>
            <p:cNvPr id="13" name="Rectangle 63">
              <a:extLst>
                <a:ext uri="{FF2B5EF4-FFF2-40B4-BE49-F238E27FC236}">
                  <a16:creationId xmlns:a16="http://schemas.microsoft.com/office/drawing/2014/main" id="{FFF8DD00-11E2-4D2E-8AFF-AE28A2ACE942}"/>
                </a:ext>
              </a:extLst>
            </p:cNvPr>
            <p:cNvSpPr>
              <a:spLocks noChangeArrowheads="1"/>
            </p:cNvSpPr>
            <p:nvPr/>
          </p:nvSpPr>
          <p:spPr bwMode="auto">
            <a:xfrm>
              <a:off x="2750920" y="5616011"/>
              <a:ext cx="2725603" cy="716855"/>
            </a:xfrm>
            <a:prstGeom prst="rect">
              <a:avLst/>
            </a:prstGeom>
            <a:solidFill>
              <a:srgbClr val="456074"/>
            </a:solidFill>
            <a:ln w="9525" cap="flat" cmpd="sng" algn="ctr">
              <a:noFill/>
              <a:prstDash val="solid"/>
              <a:headEnd/>
              <a:tailEnd/>
            </a:ln>
            <a:effectLst>
              <a:outerShdw blurRad="40000" dist="20000" dir="5400000" rotWithShape="0">
                <a:srgbClr val="000000">
                  <a:alpha val="38000"/>
                </a:srgbClr>
              </a:outerShdw>
            </a:effectLst>
          </p:spPr>
          <p:txBody>
            <a:bodyPr anchor="ctr"/>
            <a:lstStyle/>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Policies</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Stewardship</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Compliance &amp; Security</a:t>
              </a:r>
            </a:p>
          </p:txBody>
        </p:sp>
        <p:sp>
          <p:nvSpPr>
            <p:cNvPr id="17" name="Rounded Rectangle 19">
              <a:extLst>
                <a:ext uri="{FF2B5EF4-FFF2-40B4-BE49-F238E27FC236}">
                  <a16:creationId xmlns:a16="http://schemas.microsoft.com/office/drawing/2014/main" id="{E6A2C9BF-F9EF-4617-A573-4ADD3B42F3D4}"/>
                </a:ext>
              </a:extLst>
            </p:cNvPr>
            <p:cNvSpPr/>
            <p:nvPr/>
          </p:nvSpPr>
          <p:spPr>
            <a:xfrm>
              <a:off x="6028813" y="1608918"/>
              <a:ext cx="1428057" cy="558379"/>
            </a:xfrm>
            <a:prstGeom prst="roundRect">
              <a:avLst/>
            </a:prstGeom>
            <a:solidFill>
              <a:srgbClr val="FFFFFF"/>
            </a:solidFill>
            <a:ln w="9525" cap="flat" cmpd="sng" algn="ctr">
              <a:solidFill>
                <a:srgbClr val="193296"/>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Ebrima" pitchFamily="2" charset="0"/>
                  <a:cs typeface="Segoe UI" panose="020B0502040204020203" pitchFamily="34" charset="0"/>
                </a:rPr>
                <a:t>Assessment Score </a:t>
              </a:r>
              <a:r>
                <a:rPr kumimoji="0" lang="en-US" sz="800" b="1" i="0" u="none" strike="noStrike" kern="0" cap="none" spc="0" normalizeH="0" baseline="0" noProof="0" dirty="0">
                  <a:ln>
                    <a:noFill/>
                  </a:ln>
                  <a:solidFill>
                    <a:srgbClr val="000000"/>
                  </a:solidFill>
                  <a:effectLst/>
                  <a:uLnTx/>
                  <a:uFillTx/>
                  <a:latin typeface="Segoe UI" panose="020B0502040204020203" pitchFamily="34" charset="0"/>
                  <a:ea typeface="Ebrima" pitchFamily="2" charset="0"/>
                  <a:cs typeface="Segoe UI" panose="020B0502040204020203" pitchFamily="34" charset="0"/>
                </a:rPr>
                <a:t>(out of 20)</a:t>
              </a:r>
            </a:p>
          </p:txBody>
        </p:sp>
        <p:sp>
          <p:nvSpPr>
            <p:cNvPr id="19" name="TextBox 18">
              <a:extLst>
                <a:ext uri="{FF2B5EF4-FFF2-40B4-BE49-F238E27FC236}">
                  <a16:creationId xmlns:a16="http://schemas.microsoft.com/office/drawing/2014/main" id="{384BC6B1-F21F-4D3A-A164-A1EF9A4DBDB2}"/>
                </a:ext>
              </a:extLst>
            </p:cNvPr>
            <p:cNvSpPr txBox="1"/>
            <p:nvPr/>
          </p:nvSpPr>
          <p:spPr>
            <a:xfrm>
              <a:off x="6502345" y="2364696"/>
              <a:ext cx="40588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12</a:t>
              </a:r>
            </a:p>
          </p:txBody>
        </p:sp>
        <p:sp>
          <p:nvSpPr>
            <p:cNvPr id="23" name="TextBox 22">
              <a:extLst>
                <a:ext uri="{FF2B5EF4-FFF2-40B4-BE49-F238E27FC236}">
                  <a16:creationId xmlns:a16="http://schemas.microsoft.com/office/drawing/2014/main" id="{6926F545-3F21-4A1F-89BA-DD9DDE48F30D}"/>
                </a:ext>
              </a:extLst>
            </p:cNvPr>
            <p:cNvSpPr txBox="1">
              <a:spLocks/>
            </p:cNvSpPr>
            <p:nvPr/>
          </p:nvSpPr>
          <p:spPr bwMode="ltGray">
            <a:xfrm>
              <a:off x="691415" y="3960947"/>
              <a:ext cx="1771677" cy="502086"/>
            </a:xfrm>
            <a:prstGeom prst="rect">
              <a:avLst/>
            </a:prstGeom>
            <a:solidFill>
              <a:srgbClr val="B0B0B0"/>
            </a:solidFill>
            <a:ln w="25400">
              <a:noFill/>
              <a:miter lim="800000"/>
              <a:headEnd/>
              <a:tailEnd/>
            </a:ln>
          </p:spPr>
          <p:txBody>
            <a:bodyPr lIns="36000" tIns="36000" rIns="36000" bIns="36000" anchor="ctr"/>
            <a:lstStyle/>
            <a:p>
              <a:pPr marL="0" marR="0" lvl="0" indent="0" algn="ctr" defTabSz="910656"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Analytics</a:t>
              </a:r>
            </a:p>
          </p:txBody>
        </p:sp>
        <p:sp>
          <p:nvSpPr>
            <p:cNvPr id="24" name="Rectangle 63">
              <a:extLst>
                <a:ext uri="{FF2B5EF4-FFF2-40B4-BE49-F238E27FC236}">
                  <a16:creationId xmlns:a16="http://schemas.microsoft.com/office/drawing/2014/main" id="{76AD3992-9A03-4E20-AE65-56759BFFCCAB}"/>
                </a:ext>
              </a:extLst>
            </p:cNvPr>
            <p:cNvSpPr>
              <a:spLocks noChangeArrowheads="1"/>
            </p:cNvSpPr>
            <p:nvPr/>
          </p:nvSpPr>
          <p:spPr bwMode="auto">
            <a:xfrm>
              <a:off x="2744502" y="3886043"/>
              <a:ext cx="2725603" cy="651894"/>
            </a:xfrm>
            <a:prstGeom prst="rect">
              <a:avLst/>
            </a:prstGeom>
            <a:solidFill>
              <a:srgbClr val="456074"/>
            </a:solidFill>
            <a:ln w="9525" cap="flat" cmpd="sng" algn="ctr">
              <a:noFill/>
              <a:prstDash val="solid"/>
              <a:headEnd/>
              <a:tailEnd/>
            </a:ln>
            <a:effectLst>
              <a:outerShdw blurRad="40000" dist="20000" dir="5400000" rotWithShape="0">
                <a:srgbClr val="000000">
                  <a:alpha val="38000"/>
                </a:srgbClr>
              </a:outerShdw>
            </a:effectLst>
          </p:spPr>
          <p:txBody>
            <a:bodyPr anchor="ctr"/>
            <a:lstStyle/>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Reporting</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Self-service Capability</a:t>
              </a:r>
            </a:p>
            <a:p>
              <a:pPr marL="171450" marR="0" lvl="0" indent="-1714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Ebrima" pitchFamily="2" charset="0"/>
                  <a:cs typeface="Segoe UI" panose="020B0502040204020203" pitchFamily="34" charset="0"/>
                </a:rPr>
                <a:t>Advanced Analytics</a:t>
              </a:r>
            </a:p>
          </p:txBody>
        </p:sp>
        <p:sp>
          <p:nvSpPr>
            <p:cNvPr id="26" name="TextBox 25">
              <a:extLst>
                <a:ext uri="{FF2B5EF4-FFF2-40B4-BE49-F238E27FC236}">
                  <a16:creationId xmlns:a16="http://schemas.microsoft.com/office/drawing/2014/main" id="{DBF59CB6-73DE-4170-A30B-ECE26C014E0D}"/>
                </a:ext>
              </a:extLst>
            </p:cNvPr>
            <p:cNvSpPr txBox="1"/>
            <p:nvPr/>
          </p:nvSpPr>
          <p:spPr>
            <a:xfrm>
              <a:off x="6424600" y="3177717"/>
              <a:ext cx="56137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10.5</a:t>
              </a:r>
            </a:p>
          </p:txBody>
        </p:sp>
        <p:sp>
          <p:nvSpPr>
            <p:cNvPr id="27" name="TextBox 26">
              <a:extLst>
                <a:ext uri="{FF2B5EF4-FFF2-40B4-BE49-F238E27FC236}">
                  <a16:creationId xmlns:a16="http://schemas.microsoft.com/office/drawing/2014/main" id="{56CA8238-A2F1-4EEE-82FB-92FCEF477744}"/>
                </a:ext>
              </a:extLst>
            </p:cNvPr>
            <p:cNvSpPr txBox="1"/>
            <p:nvPr/>
          </p:nvSpPr>
          <p:spPr>
            <a:xfrm>
              <a:off x="6369296" y="3990738"/>
              <a:ext cx="67197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10.25</a:t>
              </a:r>
            </a:p>
          </p:txBody>
        </p:sp>
        <p:sp>
          <p:nvSpPr>
            <p:cNvPr id="28" name="TextBox 27">
              <a:extLst>
                <a:ext uri="{FF2B5EF4-FFF2-40B4-BE49-F238E27FC236}">
                  <a16:creationId xmlns:a16="http://schemas.microsoft.com/office/drawing/2014/main" id="{A9B6A5B3-220A-4D69-8862-16AEA6C99F6D}"/>
                </a:ext>
              </a:extLst>
            </p:cNvPr>
            <p:cNvSpPr txBox="1"/>
            <p:nvPr/>
          </p:nvSpPr>
          <p:spPr>
            <a:xfrm>
              <a:off x="6502345" y="4853671"/>
              <a:ext cx="40588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10</a:t>
              </a:r>
            </a:p>
          </p:txBody>
        </p:sp>
        <p:sp>
          <p:nvSpPr>
            <p:cNvPr id="29" name="TextBox 28">
              <a:extLst>
                <a:ext uri="{FF2B5EF4-FFF2-40B4-BE49-F238E27FC236}">
                  <a16:creationId xmlns:a16="http://schemas.microsoft.com/office/drawing/2014/main" id="{4631FF69-CF17-42EB-ADF9-961C2ABA273C}"/>
                </a:ext>
              </a:extLst>
            </p:cNvPr>
            <p:cNvSpPr txBox="1"/>
            <p:nvPr/>
          </p:nvSpPr>
          <p:spPr>
            <a:xfrm>
              <a:off x="6501874" y="5685618"/>
              <a:ext cx="56137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9.75</a:t>
              </a:r>
            </a:p>
          </p:txBody>
        </p:sp>
        <p:cxnSp>
          <p:nvCxnSpPr>
            <p:cNvPr id="35" name="Straight Connector 34">
              <a:extLst>
                <a:ext uri="{FF2B5EF4-FFF2-40B4-BE49-F238E27FC236}">
                  <a16:creationId xmlns:a16="http://schemas.microsoft.com/office/drawing/2014/main" id="{E8C78B77-A618-498E-9C10-CABA38D99C5A}"/>
                </a:ext>
              </a:extLst>
            </p:cNvPr>
            <p:cNvCxnSpPr/>
            <p:nvPr/>
          </p:nvCxnSpPr>
          <p:spPr>
            <a:xfrm flipV="1">
              <a:off x="2602219" y="2938144"/>
              <a:ext cx="6965089" cy="12879"/>
            </a:xfrm>
            <a:prstGeom prst="line">
              <a:avLst/>
            </a:prstGeom>
            <a:noFill/>
            <a:ln w="19050" cap="flat" cmpd="sng" algn="ctr">
              <a:solidFill>
                <a:srgbClr val="2F3542"/>
              </a:solidFill>
              <a:prstDash val="dash"/>
              <a:miter lim="800000"/>
            </a:ln>
            <a:effectLst/>
          </p:spPr>
        </p:cxnSp>
        <p:cxnSp>
          <p:nvCxnSpPr>
            <p:cNvPr id="36" name="Straight Connector 35">
              <a:extLst>
                <a:ext uri="{FF2B5EF4-FFF2-40B4-BE49-F238E27FC236}">
                  <a16:creationId xmlns:a16="http://schemas.microsoft.com/office/drawing/2014/main" id="{38950C35-1BCD-49A4-A7C9-8101F34BB723}"/>
                </a:ext>
              </a:extLst>
            </p:cNvPr>
            <p:cNvCxnSpPr/>
            <p:nvPr/>
          </p:nvCxnSpPr>
          <p:spPr>
            <a:xfrm flipV="1">
              <a:off x="2620788" y="3812081"/>
              <a:ext cx="6965089" cy="12879"/>
            </a:xfrm>
            <a:prstGeom prst="line">
              <a:avLst/>
            </a:prstGeom>
            <a:noFill/>
            <a:ln w="19050" cap="flat" cmpd="sng" algn="ctr">
              <a:solidFill>
                <a:srgbClr val="2F3542"/>
              </a:solidFill>
              <a:prstDash val="dash"/>
              <a:miter lim="800000"/>
            </a:ln>
            <a:effectLst/>
          </p:spPr>
        </p:cxnSp>
        <p:cxnSp>
          <p:nvCxnSpPr>
            <p:cNvPr id="37" name="Straight Connector 36">
              <a:extLst>
                <a:ext uri="{FF2B5EF4-FFF2-40B4-BE49-F238E27FC236}">
                  <a16:creationId xmlns:a16="http://schemas.microsoft.com/office/drawing/2014/main" id="{3EB002A9-1D7B-4945-97E5-633FEAFC183A}"/>
                </a:ext>
              </a:extLst>
            </p:cNvPr>
            <p:cNvCxnSpPr/>
            <p:nvPr/>
          </p:nvCxnSpPr>
          <p:spPr>
            <a:xfrm flipV="1">
              <a:off x="2602219" y="4648184"/>
              <a:ext cx="6965089" cy="12879"/>
            </a:xfrm>
            <a:prstGeom prst="line">
              <a:avLst/>
            </a:prstGeom>
            <a:noFill/>
            <a:ln w="19050" cap="flat" cmpd="sng" algn="ctr">
              <a:solidFill>
                <a:srgbClr val="2F3542"/>
              </a:solidFill>
              <a:prstDash val="dash"/>
              <a:miter lim="800000"/>
            </a:ln>
            <a:effectLst/>
          </p:spPr>
        </p:cxnSp>
        <p:cxnSp>
          <p:nvCxnSpPr>
            <p:cNvPr id="38" name="Straight Connector 37">
              <a:extLst>
                <a:ext uri="{FF2B5EF4-FFF2-40B4-BE49-F238E27FC236}">
                  <a16:creationId xmlns:a16="http://schemas.microsoft.com/office/drawing/2014/main" id="{387A7060-F833-4FC1-BDEB-45E9C0F7B948}"/>
                </a:ext>
              </a:extLst>
            </p:cNvPr>
            <p:cNvCxnSpPr/>
            <p:nvPr/>
          </p:nvCxnSpPr>
          <p:spPr>
            <a:xfrm flipV="1">
              <a:off x="2602219" y="5564194"/>
              <a:ext cx="6965089" cy="12879"/>
            </a:xfrm>
            <a:prstGeom prst="line">
              <a:avLst/>
            </a:prstGeom>
            <a:noFill/>
            <a:ln w="19050" cap="flat" cmpd="sng" algn="ctr">
              <a:solidFill>
                <a:srgbClr val="2F3542"/>
              </a:solidFill>
              <a:prstDash val="dash"/>
              <a:miter lim="800000"/>
            </a:ln>
            <a:effectLst/>
          </p:spPr>
        </p:cxnSp>
        <p:cxnSp>
          <p:nvCxnSpPr>
            <p:cNvPr id="41" name="Straight Connector 40">
              <a:extLst>
                <a:ext uri="{FF2B5EF4-FFF2-40B4-BE49-F238E27FC236}">
                  <a16:creationId xmlns:a16="http://schemas.microsoft.com/office/drawing/2014/main" id="{02D53D3E-8F03-42F9-A1E2-CA53025AF8CB}"/>
                </a:ext>
              </a:extLst>
            </p:cNvPr>
            <p:cNvCxnSpPr/>
            <p:nvPr/>
          </p:nvCxnSpPr>
          <p:spPr>
            <a:xfrm flipH="1" flipV="1">
              <a:off x="7733620" y="1574146"/>
              <a:ext cx="22118" cy="4807425"/>
            </a:xfrm>
            <a:prstGeom prst="line">
              <a:avLst/>
            </a:prstGeom>
            <a:noFill/>
            <a:ln w="19050" cap="flat" cmpd="sng" algn="ctr">
              <a:solidFill>
                <a:srgbClr val="2F3542"/>
              </a:solidFill>
              <a:prstDash val="dash"/>
              <a:miter lim="800000"/>
            </a:ln>
            <a:effectLst/>
          </p:spPr>
        </p:cxnSp>
        <p:cxnSp>
          <p:nvCxnSpPr>
            <p:cNvPr id="42" name="Straight Connector 41">
              <a:extLst>
                <a:ext uri="{FF2B5EF4-FFF2-40B4-BE49-F238E27FC236}">
                  <a16:creationId xmlns:a16="http://schemas.microsoft.com/office/drawing/2014/main" id="{0FE34353-4AAB-469F-B226-E99C07C8688B}"/>
                </a:ext>
              </a:extLst>
            </p:cNvPr>
            <p:cNvCxnSpPr/>
            <p:nvPr/>
          </p:nvCxnSpPr>
          <p:spPr>
            <a:xfrm flipH="1" flipV="1">
              <a:off x="5819178" y="1593357"/>
              <a:ext cx="22118" cy="4807425"/>
            </a:xfrm>
            <a:prstGeom prst="line">
              <a:avLst/>
            </a:prstGeom>
            <a:noFill/>
            <a:ln w="19050" cap="flat" cmpd="sng" algn="ctr">
              <a:solidFill>
                <a:srgbClr val="2F3542"/>
              </a:solidFill>
              <a:prstDash val="dash"/>
              <a:miter lim="800000"/>
            </a:ln>
            <a:effectLst/>
          </p:spPr>
        </p:cxnSp>
        <p:sp>
          <p:nvSpPr>
            <p:cNvPr id="54" name="Rounded Rectangle 17">
              <a:extLst>
                <a:ext uri="{FF2B5EF4-FFF2-40B4-BE49-F238E27FC236}">
                  <a16:creationId xmlns:a16="http://schemas.microsoft.com/office/drawing/2014/main" id="{C92D49A0-E89A-4885-91E4-3329852541B3}"/>
                </a:ext>
              </a:extLst>
            </p:cNvPr>
            <p:cNvSpPr/>
            <p:nvPr/>
          </p:nvSpPr>
          <p:spPr>
            <a:xfrm>
              <a:off x="7920729" y="1689036"/>
              <a:ext cx="1416026" cy="398145"/>
            </a:xfrm>
            <a:prstGeom prst="roundRect">
              <a:avLst/>
            </a:prstGeom>
            <a:solidFill>
              <a:srgbClr val="FFFFFF"/>
            </a:solidFill>
            <a:ln w="9525" cap="flat" cmpd="sng" algn="ctr">
              <a:solidFill>
                <a:srgbClr val="193296"/>
              </a:solidFill>
              <a:prstDash val="solid"/>
            </a:ln>
            <a:effectLst>
              <a:outerShdw blurRad="40000" dist="23000" dir="5400000" rotWithShape="0">
                <a:srgbClr val="000000">
                  <a:alpha val="35000"/>
                </a:srgbClr>
              </a:outerShdw>
            </a:effectLst>
          </p:spPr>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Ebrima" pitchFamily="2" charset="0"/>
                  <a:cs typeface="Segoe UI" panose="020B0502040204020203" pitchFamily="34" charset="0"/>
                </a:rPr>
                <a:t>Client Stage</a:t>
              </a:r>
            </a:p>
          </p:txBody>
        </p:sp>
        <p:sp>
          <p:nvSpPr>
            <p:cNvPr id="55" name="TextBox 54">
              <a:extLst>
                <a:ext uri="{FF2B5EF4-FFF2-40B4-BE49-F238E27FC236}">
                  <a16:creationId xmlns:a16="http://schemas.microsoft.com/office/drawing/2014/main" id="{89D6C4BB-CE25-4A99-B374-76A5F763A3B7}"/>
                </a:ext>
              </a:extLst>
            </p:cNvPr>
            <p:cNvSpPr txBox="1"/>
            <p:nvPr/>
          </p:nvSpPr>
          <p:spPr>
            <a:xfrm>
              <a:off x="7944645" y="2364696"/>
              <a:ext cx="15183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C8A83F"/>
                  </a:solidFill>
                  <a:effectLst/>
                  <a:uLnTx/>
                  <a:uFillTx/>
                  <a:latin typeface="Segoe UI" panose="020B0502040204020203" pitchFamily="34" charset="0"/>
                  <a:cs typeface="Segoe UI" panose="020B0502040204020203" pitchFamily="34" charset="0"/>
                </a:rPr>
                <a:t>Early Adoption</a:t>
              </a:r>
            </a:p>
          </p:txBody>
        </p:sp>
        <p:sp>
          <p:nvSpPr>
            <p:cNvPr id="56" name="TextBox 55">
              <a:extLst>
                <a:ext uri="{FF2B5EF4-FFF2-40B4-BE49-F238E27FC236}">
                  <a16:creationId xmlns:a16="http://schemas.microsoft.com/office/drawing/2014/main" id="{E88CB7E1-102A-4CC3-9D8C-4AA6FC6562A7}"/>
                </a:ext>
              </a:extLst>
            </p:cNvPr>
            <p:cNvSpPr txBox="1"/>
            <p:nvPr/>
          </p:nvSpPr>
          <p:spPr>
            <a:xfrm>
              <a:off x="8008346" y="4913784"/>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DE741D"/>
                  </a:solidFill>
                  <a:effectLst/>
                  <a:uLnTx/>
                  <a:uFillTx/>
                  <a:latin typeface="Segoe UI" panose="020B0502040204020203" pitchFamily="34" charset="0"/>
                  <a:cs typeface="Segoe UI" panose="020B0502040204020203" pitchFamily="34" charset="0"/>
                </a:rPr>
                <a:t>Pre-Adoption</a:t>
              </a:r>
            </a:p>
          </p:txBody>
        </p:sp>
        <p:sp>
          <p:nvSpPr>
            <p:cNvPr id="57" name="TextBox 56">
              <a:extLst>
                <a:ext uri="{FF2B5EF4-FFF2-40B4-BE49-F238E27FC236}">
                  <a16:creationId xmlns:a16="http://schemas.microsoft.com/office/drawing/2014/main" id="{44E9D54A-F4B2-4AF5-A677-CDFEC706DBDF}"/>
                </a:ext>
              </a:extLst>
            </p:cNvPr>
            <p:cNvSpPr txBox="1"/>
            <p:nvPr/>
          </p:nvSpPr>
          <p:spPr>
            <a:xfrm>
              <a:off x="7944644" y="3177717"/>
              <a:ext cx="15183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C8A83F"/>
                  </a:solidFill>
                  <a:effectLst/>
                  <a:uLnTx/>
                  <a:uFillTx/>
                  <a:latin typeface="Segoe UI" panose="020B0502040204020203" pitchFamily="34" charset="0"/>
                  <a:cs typeface="Segoe UI" panose="020B0502040204020203" pitchFamily="34" charset="0"/>
                </a:rPr>
                <a:t>Early Adoption</a:t>
              </a:r>
            </a:p>
          </p:txBody>
        </p:sp>
        <p:sp>
          <p:nvSpPr>
            <p:cNvPr id="58" name="TextBox 57">
              <a:extLst>
                <a:ext uri="{FF2B5EF4-FFF2-40B4-BE49-F238E27FC236}">
                  <a16:creationId xmlns:a16="http://schemas.microsoft.com/office/drawing/2014/main" id="{70423377-C988-4A7F-9654-BA4DB440F906}"/>
                </a:ext>
              </a:extLst>
            </p:cNvPr>
            <p:cNvSpPr txBox="1"/>
            <p:nvPr/>
          </p:nvSpPr>
          <p:spPr>
            <a:xfrm>
              <a:off x="8021224" y="5760041"/>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DE741D"/>
                  </a:solidFill>
                  <a:effectLst/>
                  <a:uLnTx/>
                  <a:uFillTx/>
                  <a:latin typeface="Segoe UI" panose="020B0502040204020203" pitchFamily="34" charset="0"/>
                  <a:cs typeface="Segoe UI" panose="020B0502040204020203" pitchFamily="34" charset="0"/>
                </a:rPr>
                <a:t>Pre-Adoption</a:t>
              </a:r>
            </a:p>
          </p:txBody>
        </p:sp>
        <p:sp>
          <p:nvSpPr>
            <p:cNvPr id="59" name="TextBox 58">
              <a:extLst>
                <a:ext uri="{FF2B5EF4-FFF2-40B4-BE49-F238E27FC236}">
                  <a16:creationId xmlns:a16="http://schemas.microsoft.com/office/drawing/2014/main" id="{68263B78-3004-4FC4-8BF6-1A329E8FB5E4}"/>
                </a:ext>
              </a:extLst>
            </p:cNvPr>
            <p:cNvSpPr txBox="1"/>
            <p:nvPr/>
          </p:nvSpPr>
          <p:spPr>
            <a:xfrm>
              <a:off x="7944644" y="3984020"/>
              <a:ext cx="15183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C8A83F"/>
                  </a:solidFill>
                  <a:effectLst/>
                  <a:uLnTx/>
                  <a:uFillTx/>
                  <a:latin typeface="Segoe UI" panose="020B0502040204020203" pitchFamily="34" charset="0"/>
                  <a:cs typeface="Segoe UI" panose="020B0502040204020203" pitchFamily="34" charset="0"/>
                </a:rPr>
                <a:t>Early Adoption</a:t>
              </a:r>
            </a:p>
          </p:txBody>
        </p:sp>
        <p:cxnSp>
          <p:nvCxnSpPr>
            <p:cNvPr id="60" name="Straight Connector 59">
              <a:extLst>
                <a:ext uri="{FF2B5EF4-FFF2-40B4-BE49-F238E27FC236}">
                  <a16:creationId xmlns:a16="http://schemas.microsoft.com/office/drawing/2014/main" id="{68BA937B-5856-48C0-8F32-8DE066F25F3B}"/>
                </a:ext>
              </a:extLst>
            </p:cNvPr>
            <p:cNvCxnSpPr/>
            <p:nvPr/>
          </p:nvCxnSpPr>
          <p:spPr>
            <a:xfrm flipH="1" flipV="1">
              <a:off x="9631758" y="1621262"/>
              <a:ext cx="22118" cy="4807425"/>
            </a:xfrm>
            <a:prstGeom prst="line">
              <a:avLst/>
            </a:prstGeom>
            <a:noFill/>
            <a:ln w="19050" cap="flat" cmpd="sng" algn="ctr">
              <a:solidFill>
                <a:srgbClr val="2F3542"/>
              </a:solidFill>
              <a:prstDash val="dash"/>
              <a:miter lim="800000"/>
            </a:ln>
            <a:effectLst/>
          </p:spPr>
        </p:cxnSp>
      </p:grpSp>
    </p:spTree>
    <p:extLst>
      <p:ext uri="{BB962C8B-B14F-4D97-AF65-F5344CB8AC3E}">
        <p14:creationId xmlns:p14="http://schemas.microsoft.com/office/powerpoint/2010/main" val="14563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E667-E8CF-4BD2-B762-7072923AE936}"/>
              </a:ext>
            </a:extLst>
          </p:cNvPr>
          <p:cNvSpPr>
            <a:spLocks noGrp="1"/>
          </p:cNvSpPr>
          <p:nvPr>
            <p:ph type="title"/>
          </p:nvPr>
        </p:nvSpPr>
        <p:spPr/>
        <p:txBody>
          <a:bodyPr/>
          <a:lstStyle/>
          <a:p>
            <a:r>
              <a:rPr lang="en-US" dirty="0"/>
              <a:t>Cost Intelligence - Risk vs Impact</a:t>
            </a:r>
            <a:endParaRPr lang="en-IN" dirty="0"/>
          </a:p>
        </p:txBody>
      </p:sp>
      <p:cxnSp>
        <p:nvCxnSpPr>
          <p:cNvPr id="11" name="Straight Connector 10">
            <a:extLst>
              <a:ext uri="{FF2B5EF4-FFF2-40B4-BE49-F238E27FC236}">
                <a16:creationId xmlns:a16="http://schemas.microsoft.com/office/drawing/2014/main" id="{62B445D8-4B0A-4686-95AB-E92E83192DDF}"/>
              </a:ext>
            </a:extLst>
          </p:cNvPr>
          <p:cNvCxnSpPr>
            <a:cxnSpLocks/>
          </p:cNvCxnSpPr>
          <p:nvPr/>
        </p:nvCxnSpPr>
        <p:spPr>
          <a:xfrm>
            <a:off x="754806" y="3150394"/>
            <a:ext cx="929454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D3303C-0CEF-4F34-A938-7BD9BD242F55}"/>
              </a:ext>
            </a:extLst>
          </p:cNvPr>
          <p:cNvCxnSpPr>
            <a:cxnSpLocks/>
          </p:cNvCxnSpPr>
          <p:nvPr/>
        </p:nvCxnSpPr>
        <p:spPr>
          <a:xfrm>
            <a:off x="5586417" y="785809"/>
            <a:ext cx="0" cy="530066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3AE438B-7708-41D4-8910-844A7D468F1C}"/>
              </a:ext>
            </a:extLst>
          </p:cNvPr>
          <p:cNvGrpSpPr/>
          <p:nvPr/>
        </p:nvGrpSpPr>
        <p:grpSpPr>
          <a:xfrm>
            <a:off x="1071563" y="700085"/>
            <a:ext cx="9395467" cy="4874238"/>
            <a:chOff x="741785" y="700085"/>
            <a:chExt cx="9725246" cy="4874238"/>
          </a:xfrm>
        </p:grpSpPr>
        <p:sp>
          <p:nvSpPr>
            <p:cNvPr id="8" name="Isosceles Triangle 7">
              <a:extLst>
                <a:ext uri="{FF2B5EF4-FFF2-40B4-BE49-F238E27FC236}">
                  <a16:creationId xmlns:a16="http://schemas.microsoft.com/office/drawing/2014/main" id="{531AFCC7-B37E-43C7-ACB1-AA7EBB9E8E4F}"/>
                </a:ext>
              </a:extLst>
            </p:cNvPr>
            <p:cNvSpPr/>
            <p:nvPr/>
          </p:nvSpPr>
          <p:spPr>
            <a:xfrm>
              <a:off x="741785" y="700085"/>
              <a:ext cx="174518" cy="1714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68387EA2-3E46-45E8-80A3-A24612F3D995}"/>
                </a:ext>
              </a:extLst>
            </p:cNvPr>
            <p:cNvGrpSpPr/>
            <p:nvPr/>
          </p:nvGrpSpPr>
          <p:grpSpPr>
            <a:xfrm>
              <a:off x="813225" y="785813"/>
              <a:ext cx="9653806" cy="4788510"/>
              <a:chOff x="813225" y="785813"/>
              <a:chExt cx="9653806" cy="4788510"/>
            </a:xfrm>
          </p:grpSpPr>
          <p:grpSp>
            <p:nvGrpSpPr>
              <p:cNvPr id="21" name="Group 20">
                <a:extLst>
                  <a:ext uri="{FF2B5EF4-FFF2-40B4-BE49-F238E27FC236}">
                    <a16:creationId xmlns:a16="http://schemas.microsoft.com/office/drawing/2014/main" id="{B544902F-D419-454D-82F2-3237F9481966}"/>
                  </a:ext>
                </a:extLst>
              </p:cNvPr>
              <p:cNvGrpSpPr/>
              <p:nvPr/>
            </p:nvGrpSpPr>
            <p:grpSpPr>
              <a:xfrm>
                <a:off x="813225" y="785813"/>
                <a:ext cx="9482355" cy="4729164"/>
                <a:chOff x="813225" y="785813"/>
                <a:chExt cx="9482355" cy="4729164"/>
              </a:xfrm>
            </p:grpSpPr>
            <p:sp>
              <p:nvSpPr>
                <p:cNvPr id="6" name="Rectangle 5">
                  <a:extLst>
                    <a:ext uri="{FF2B5EF4-FFF2-40B4-BE49-F238E27FC236}">
                      <a16:creationId xmlns:a16="http://schemas.microsoft.com/office/drawing/2014/main" id="{9A950DE8-A5C1-4922-AD0F-30282ED5B180}"/>
                    </a:ext>
                  </a:extLst>
                </p:cNvPr>
                <p:cNvSpPr/>
                <p:nvPr/>
              </p:nvSpPr>
              <p:spPr>
                <a:xfrm>
                  <a:off x="813225" y="785813"/>
                  <a:ext cx="45719" cy="4729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8466A4A0-BA9C-41FB-98EC-98DE351F3D98}"/>
                    </a:ext>
                  </a:extLst>
                </p:cNvPr>
                <p:cNvSpPr/>
                <p:nvPr/>
              </p:nvSpPr>
              <p:spPr>
                <a:xfrm rot="5400000">
                  <a:off x="5554402" y="773798"/>
                  <a:ext cx="45720" cy="9436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0" name="Isosceles Triangle 19">
                <a:extLst>
                  <a:ext uri="{FF2B5EF4-FFF2-40B4-BE49-F238E27FC236}">
                    <a16:creationId xmlns:a16="http://schemas.microsoft.com/office/drawing/2014/main" id="{B6A9598B-508E-46FD-9F74-4028205EA496}"/>
                  </a:ext>
                </a:extLst>
              </p:cNvPr>
              <p:cNvSpPr/>
              <p:nvPr/>
            </p:nvSpPr>
            <p:spPr>
              <a:xfrm rot="5400000">
                <a:off x="10294047" y="5401339"/>
                <a:ext cx="174518" cy="1714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6" name="Rectangle 25">
            <a:extLst>
              <a:ext uri="{FF2B5EF4-FFF2-40B4-BE49-F238E27FC236}">
                <a16:creationId xmlns:a16="http://schemas.microsoft.com/office/drawing/2014/main" id="{68ABBD9C-DC4D-4E6F-9D78-385154613955}"/>
              </a:ext>
            </a:extLst>
          </p:cNvPr>
          <p:cNvSpPr/>
          <p:nvPr/>
        </p:nvSpPr>
        <p:spPr>
          <a:xfrm>
            <a:off x="80132" y="926629"/>
            <a:ext cx="1016149" cy="700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Low Business Impact</a:t>
            </a:r>
            <a:endParaRPr lang="en-IN" sz="1600" b="1" dirty="0">
              <a:solidFill>
                <a:schemeClr val="tx1"/>
              </a:solidFill>
            </a:endParaRPr>
          </a:p>
        </p:txBody>
      </p:sp>
      <p:sp>
        <p:nvSpPr>
          <p:cNvPr id="27" name="Rectangle 26">
            <a:extLst>
              <a:ext uri="{FF2B5EF4-FFF2-40B4-BE49-F238E27FC236}">
                <a16:creationId xmlns:a16="http://schemas.microsoft.com/office/drawing/2014/main" id="{83EBFE36-62D8-4F5D-B5CF-EA2A3ED96765}"/>
              </a:ext>
            </a:extLst>
          </p:cNvPr>
          <p:cNvSpPr/>
          <p:nvPr/>
        </p:nvSpPr>
        <p:spPr>
          <a:xfrm>
            <a:off x="89922" y="4465490"/>
            <a:ext cx="1016149" cy="700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High Business Impact</a:t>
            </a:r>
            <a:endParaRPr lang="en-IN" sz="1600" b="1" dirty="0">
              <a:solidFill>
                <a:schemeClr val="tx1"/>
              </a:solidFill>
            </a:endParaRPr>
          </a:p>
        </p:txBody>
      </p:sp>
      <p:sp>
        <p:nvSpPr>
          <p:cNvPr id="28" name="Rectangle 27">
            <a:extLst>
              <a:ext uri="{FF2B5EF4-FFF2-40B4-BE49-F238E27FC236}">
                <a16:creationId xmlns:a16="http://schemas.microsoft.com/office/drawing/2014/main" id="{C4AF4E39-40C5-4DBF-AFAC-43F84CEBB45F}"/>
              </a:ext>
            </a:extLst>
          </p:cNvPr>
          <p:cNvSpPr/>
          <p:nvPr/>
        </p:nvSpPr>
        <p:spPr>
          <a:xfrm>
            <a:off x="1184748" y="5547843"/>
            <a:ext cx="1016149" cy="700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Low Risk Exposure</a:t>
            </a:r>
            <a:endParaRPr lang="en-IN" sz="1600" b="1" dirty="0">
              <a:solidFill>
                <a:schemeClr val="tx1"/>
              </a:solidFill>
            </a:endParaRPr>
          </a:p>
        </p:txBody>
      </p:sp>
      <p:sp>
        <p:nvSpPr>
          <p:cNvPr id="29" name="Rectangle 28">
            <a:extLst>
              <a:ext uri="{FF2B5EF4-FFF2-40B4-BE49-F238E27FC236}">
                <a16:creationId xmlns:a16="http://schemas.microsoft.com/office/drawing/2014/main" id="{DCE2F30E-6808-4BC6-819E-C0C9CD0C3181}"/>
              </a:ext>
            </a:extLst>
          </p:cNvPr>
          <p:cNvSpPr/>
          <p:nvPr/>
        </p:nvSpPr>
        <p:spPr>
          <a:xfrm>
            <a:off x="9195989" y="5547843"/>
            <a:ext cx="1016149" cy="700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High Risk Exposure</a:t>
            </a:r>
            <a:endParaRPr lang="en-IN" sz="1600" b="1" dirty="0">
              <a:solidFill>
                <a:schemeClr val="tx1"/>
              </a:solidFill>
            </a:endParaRPr>
          </a:p>
        </p:txBody>
      </p:sp>
      <p:sp>
        <p:nvSpPr>
          <p:cNvPr id="30" name="Rectangle 29">
            <a:extLst>
              <a:ext uri="{FF2B5EF4-FFF2-40B4-BE49-F238E27FC236}">
                <a16:creationId xmlns:a16="http://schemas.microsoft.com/office/drawing/2014/main" id="{40717987-85D2-4A62-A5CB-F4C2763C9424}"/>
              </a:ext>
            </a:extLst>
          </p:cNvPr>
          <p:cNvSpPr/>
          <p:nvPr/>
        </p:nvSpPr>
        <p:spPr>
          <a:xfrm>
            <a:off x="3843349" y="926629"/>
            <a:ext cx="1510828" cy="416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Can’t/Don’t</a:t>
            </a:r>
            <a:endParaRPr lang="en-IN" sz="1600" dirty="0"/>
          </a:p>
        </p:txBody>
      </p:sp>
      <p:sp>
        <p:nvSpPr>
          <p:cNvPr id="31" name="Rectangle 30">
            <a:extLst>
              <a:ext uri="{FF2B5EF4-FFF2-40B4-BE49-F238E27FC236}">
                <a16:creationId xmlns:a16="http://schemas.microsoft.com/office/drawing/2014/main" id="{E1EFF13F-0F66-4B9A-9ADE-97AEEC45C8F8}"/>
              </a:ext>
            </a:extLst>
          </p:cNvPr>
          <p:cNvSpPr/>
          <p:nvPr/>
        </p:nvSpPr>
        <p:spPr>
          <a:xfrm>
            <a:off x="3843349" y="3291214"/>
            <a:ext cx="1510828" cy="41639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Could/Should</a:t>
            </a:r>
            <a:endParaRPr lang="en-IN" sz="1600" dirty="0"/>
          </a:p>
        </p:txBody>
      </p:sp>
      <p:sp>
        <p:nvSpPr>
          <p:cNvPr id="32" name="Rectangle 31">
            <a:extLst>
              <a:ext uri="{FF2B5EF4-FFF2-40B4-BE49-F238E27FC236}">
                <a16:creationId xmlns:a16="http://schemas.microsoft.com/office/drawing/2014/main" id="{DC726CA6-AF78-48F4-B451-7BAE5B687A49}"/>
              </a:ext>
            </a:extLst>
          </p:cNvPr>
          <p:cNvSpPr/>
          <p:nvPr/>
        </p:nvSpPr>
        <p:spPr>
          <a:xfrm>
            <a:off x="8440575" y="940916"/>
            <a:ext cx="1510828" cy="41639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Could/Should</a:t>
            </a:r>
            <a:endParaRPr lang="en-IN" sz="1600" dirty="0"/>
          </a:p>
        </p:txBody>
      </p:sp>
      <p:sp>
        <p:nvSpPr>
          <p:cNvPr id="33" name="Rectangle 32">
            <a:extLst>
              <a:ext uri="{FF2B5EF4-FFF2-40B4-BE49-F238E27FC236}">
                <a16:creationId xmlns:a16="http://schemas.microsoft.com/office/drawing/2014/main" id="{D2E743E9-41FA-4A23-93D0-5D77FCB417FB}"/>
              </a:ext>
            </a:extLst>
          </p:cNvPr>
          <p:cNvSpPr/>
          <p:nvPr/>
        </p:nvSpPr>
        <p:spPr>
          <a:xfrm>
            <a:off x="8421844" y="3340187"/>
            <a:ext cx="1510828" cy="416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Can/Must</a:t>
            </a:r>
            <a:endParaRPr lang="en-IN" sz="1600" dirty="0"/>
          </a:p>
        </p:txBody>
      </p:sp>
      <p:sp>
        <p:nvSpPr>
          <p:cNvPr id="34" name="Oval 33">
            <a:extLst>
              <a:ext uri="{FF2B5EF4-FFF2-40B4-BE49-F238E27FC236}">
                <a16:creationId xmlns:a16="http://schemas.microsoft.com/office/drawing/2014/main" id="{3D136FC3-BDF9-4DD2-84E6-E89EB7F1D9F7}"/>
              </a:ext>
            </a:extLst>
          </p:cNvPr>
          <p:cNvSpPr/>
          <p:nvPr/>
        </p:nvSpPr>
        <p:spPr>
          <a:xfrm>
            <a:off x="1971675" y="2314575"/>
            <a:ext cx="185048" cy="15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C565397C-598A-405C-917C-BC3B5BA1BE18}"/>
              </a:ext>
            </a:extLst>
          </p:cNvPr>
          <p:cNvSpPr/>
          <p:nvPr/>
        </p:nvSpPr>
        <p:spPr>
          <a:xfrm>
            <a:off x="2156723" y="4897759"/>
            <a:ext cx="185048" cy="15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986910BB-034B-4E49-868B-88F3126550FA}"/>
              </a:ext>
            </a:extLst>
          </p:cNvPr>
          <p:cNvSpPr/>
          <p:nvPr/>
        </p:nvSpPr>
        <p:spPr>
          <a:xfrm>
            <a:off x="3682082" y="4104931"/>
            <a:ext cx="376219" cy="31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23268852-F4EE-4208-8EA7-F0C948EB3D5D}"/>
              </a:ext>
            </a:extLst>
          </p:cNvPr>
          <p:cNvSpPr/>
          <p:nvPr/>
        </p:nvSpPr>
        <p:spPr>
          <a:xfrm>
            <a:off x="6166796" y="1851387"/>
            <a:ext cx="376219" cy="31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id="{26FA325F-F74D-4E14-9092-1B11E15A6931}"/>
              </a:ext>
            </a:extLst>
          </p:cNvPr>
          <p:cNvSpPr/>
          <p:nvPr/>
        </p:nvSpPr>
        <p:spPr>
          <a:xfrm>
            <a:off x="6848908" y="4321074"/>
            <a:ext cx="594913" cy="5640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a:extLst>
              <a:ext uri="{FF2B5EF4-FFF2-40B4-BE49-F238E27FC236}">
                <a16:creationId xmlns:a16="http://schemas.microsoft.com/office/drawing/2014/main" id="{4C499A92-B584-4891-BEAB-CF55A272EFB7}"/>
              </a:ext>
            </a:extLst>
          </p:cNvPr>
          <p:cNvSpPr/>
          <p:nvPr/>
        </p:nvSpPr>
        <p:spPr>
          <a:xfrm>
            <a:off x="1586312" y="1949371"/>
            <a:ext cx="1016149" cy="316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Action 1</a:t>
            </a:r>
            <a:endParaRPr lang="en-IN" sz="1600" b="1" dirty="0">
              <a:solidFill>
                <a:schemeClr val="tx1"/>
              </a:solidFill>
            </a:endParaRPr>
          </a:p>
        </p:txBody>
      </p:sp>
      <p:sp>
        <p:nvSpPr>
          <p:cNvPr id="40" name="Rectangle 39">
            <a:extLst>
              <a:ext uri="{FF2B5EF4-FFF2-40B4-BE49-F238E27FC236}">
                <a16:creationId xmlns:a16="http://schemas.microsoft.com/office/drawing/2014/main" id="{82974AD1-90FE-4125-A4F4-D3EA6F493833}"/>
              </a:ext>
            </a:extLst>
          </p:cNvPr>
          <p:cNvSpPr/>
          <p:nvPr/>
        </p:nvSpPr>
        <p:spPr>
          <a:xfrm>
            <a:off x="1782681" y="5087785"/>
            <a:ext cx="1016149" cy="316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Action 2</a:t>
            </a:r>
            <a:endParaRPr lang="en-IN" sz="1600" b="1" dirty="0">
              <a:solidFill>
                <a:schemeClr val="tx1"/>
              </a:solidFill>
            </a:endParaRPr>
          </a:p>
        </p:txBody>
      </p:sp>
      <p:sp>
        <p:nvSpPr>
          <p:cNvPr id="41" name="Rectangle 40">
            <a:extLst>
              <a:ext uri="{FF2B5EF4-FFF2-40B4-BE49-F238E27FC236}">
                <a16:creationId xmlns:a16="http://schemas.microsoft.com/office/drawing/2014/main" id="{597AE12D-B5A2-4B70-8042-49185761AFEF}"/>
              </a:ext>
            </a:extLst>
          </p:cNvPr>
          <p:cNvSpPr/>
          <p:nvPr/>
        </p:nvSpPr>
        <p:spPr>
          <a:xfrm>
            <a:off x="4046149" y="4076856"/>
            <a:ext cx="1016149" cy="316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Action 3</a:t>
            </a:r>
            <a:endParaRPr lang="en-IN" sz="1600" b="1" dirty="0">
              <a:solidFill>
                <a:schemeClr val="tx1"/>
              </a:solidFill>
            </a:endParaRPr>
          </a:p>
        </p:txBody>
      </p:sp>
      <p:sp>
        <p:nvSpPr>
          <p:cNvPr id="42" name="Rectangle 41">
            <a:extLst>
              <a:ext uri="{FF2B5EF4-FFF2-40B4-BE49-F238E27FC236}">
                <a16:creationId xmlns:a16="http://schemas.microsoft.com/office/drawing/2014/main" id="{7F4C412B-C33F-48CB-A58A-B883F769F0D7}"/>
              </a:ext>
            </a:extLst>
          </p:cNvPr>
          <p:cNvSpPr/>
          <p:nvPr/>
        </p:nvSpPr>
        <p:spPr>
          <a:xfrm>
            <a:off x="6559438" y="1852289"/>
            <a:ext cx="1016149" cy="316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Action 4</a:t>
            </a:r>
            <a:endParaRPr lang="en-IN" sz="1600" b="1" dirty="0">
              <a:solidFill>
                <a:schemeClr val="tx1"/>
              </a:solidFill>
            </a:endParaRPr>
          </a:p>
        </p:txBody>
      </p:sp>
      <p:sp>
        <p:nvSpPr>
          <p:cNvPr id="43" name="Rectangle 42">
            <a:extLst>
              <a:ext uri="{FF2B5EF4-FFF2-40B4-BE49-F238E27FC236}">
                <a16:creationId xmlns:a16="http://schemas.microsoft.com/office/drawing/2014/main" id="{0841545E-2B5B-4292-A3E4-EC33314AB76D}"/>
              </a:ext>
            </a:extLst>
          </p:cNvPr>
          <p:cNvSpPr/>
          <p:nvPr/>
        </p:nvSpPr>
        <p:spPr>
          <a:xfrm>
            <a:off x="7396393" y="4424086"/>
            <a:ext cx="1016149" cy="316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Action 5</a:t>
            </a:r>
            <a:endParaRPr lang="en-IN" sz="1600" b="1" dirty="0">
              <a:solidFill>
                <a:schemeClr val="tx1"/>
              </a:solidFill>
            </a:endParaRPr>
          </a:p>
        </p:txBody>
      </p:sp>
      <p:sp>
        <p:nvSpPr>
          <p:cNvPr id="44" name="TextBox 43">
            <a:extLst>
              <a:ext uri="{FF2B5EF4-FFF2-40B4-BE49-F238E27FC236}">
                <a16:creationId xmlns:a16="http://schemas.microsoft.com/office/drawing/2014/main" id="{CB477C33-1497-4860-8348-FA3777F05716}"/>
              </a:ext>
            </a:extLst>
          </p:cNvPr>
          <p:cNvSpPr txBox="1"/>
          <p:nvPr/>
        </p:nvSpPr>
        <p:spPr>
          <a:xfrm rot="19773441">
            <a:off x="1112731" y="1197184"/>
            <a:ext cx="1845668" cy="338554"/>
          </a:xfrm>
          <a:prstGeom prst="rect">
            <a:avLst/>
          </a:prstGeom>
          <a:noFill/>
        </p:spPr>
        <p:txBody>
          <a:bodyPr wrap="square" rtlCol="0">
            <a:spAutoFit/>
          </a:bodyPr>
          <a:lstStyle/>
          <a:p>
            <a:pPr algn="ctr"/>
            <a:r>
              <a:rPr lang="en-US" sz="1600" b="1" kern="1600" spc="200" dirty="0">
                <a:solidFill>
                  <a:srgbClr val="FF0000"/>
                </a:solidFill>
                <a:latin typeface="Segoe UI" panose="020B0502040204020203" pitchFamily="34" charset="0"/>
                <a:cs typeface="Segoe UI" panose="020B0502040204020203" pitchFamily="34" charset="0"/>
              </a:rPr>
              <a:t>ILLUSTRATIVE</a:t>
            </a:r>
          </a:p>
        </p:txBody>
      </p:sp>
    </p:spTree>
    <p:extLst>
      <p:ext uri="{BB962C8B-B14F-4D97-AF65-F5344CB8AC3E}">
        <p14:creationId xmlns:p14="http://schemas.microsoft.com/office/powerpoint/2010/main" val="1733428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 name="Rectangle: Rounded Corners 86">
            <a:extLst>
              <a:ext uri="{FF2B5EF4-FFF2-40B4-BE49-F238E27FC236}">
                <a16:creationId xmlns:a16="http://schemas.microsoft.com/office/drawing/2014/main" id="{739319B4-2117-4BD6-9396-AA85C341BF39}"/>
              </a:ext>
            </a:extLst>
          </p:cNvPr>
          <p:cNvSpPr/>
          <p:nvPr/>
        </p:nvSpPr>
        <p:spPr>
          <a:xfrm>
            <a:off x="3280622" y="5078152"/>
            <a:ext cx="8573954" cy="552575"/>
          </a:xfrm>
          <a:prstGeom prst="roundRect">
            <a:avLst>
              <a:gd name="adj" fmla="val 20888"/>
            </a:avLst>
          </a:prstGeom>
          <a:solidFill>
            <a:schemeClr val="accent4">
              <a:lumMod val="75000"/>
              <a:alpha val="57000"/>
            </a:schemeClr>
          </a:soli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Title 12">
            <a:extLst>
              <a:ext uri="{FF2B5EF4-FFF2-40B4-BE49-F238E27FC236}">
                <a16:creationId xmlns:a16="http://schemas.microsoft.com/office/drawing/2014/main" id="{444A7ECD-5CE1-4A1C-833E-7D0B031CA13A}"/>
              </a:ext>
            </a:extLst>
          </p:cNvPr>
          <p:cNvSpPr>
            <a:spLocks noGrp="1"/>
          </p:cNvSpPr>
          <p:nvPr>
            <p:ph type="title"/>
          </p:nvPr>
        </p:nvSpPr>
        <p:spPr>
          <a:xfrm>
            <a:off x="0" y="58925"/>
            <a:ext cx="12192000" cy="408349"/>
          </a:xfrm>
        </p:spPr>
        <p:txBody>
          <a:bodyPr>
            <a:noAutofit/>
          </a:bodyPr>
          <a:lstStyle/>
          <a:p>
            <a:r>
              <a:rPr lang="en-US" dirty="0"/>
              <a:t>Our suite of offerings are tailored to client context and needs</a:t>
            </a:r>
          </a:p>
        </p:txBody>
      </p:sp>
      <p:sp>
        <p:nvSpPr>
          <p:cNvPr id="44" name="Rectangle: Rounded Corners 43">
            <a:extLst>
              <a:ext uri="{FF2B5EF4-FFF2-40B4-BE49-F238E27FC236}">
                <a16:creationId xmlns:a16="http://schemas.microsoft.com/office/drawing/2014/main" id="{758B2C8C-1FD9-45E0-B28A-2A73BEEA0C5F}"/>
              </a:ext>
            </a:extLst>
          </p:cNvPr>
          <p:cNvSpPr/>
          <p:nvPr/>
        </p:nvSpPr>
        <p:spPr>
          <a:xfrm>
            <a:off x="1851739" y="783169"/>
            <a:ext cx="10109200" cy="1359841"/>
          </a:xfrm>
          <a:prstGeom prst="roundRect">
            <a:avLst>
              <a:gd name="adj" fmla="val 5994"/>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Rounded Corners 81">
            <a:extLst>
              <a:ext uri="{FF2B5EF4-FFF2-40B4-BE49-F238E27FC236}">
                <a16:creationId xmlns:a16="http://schemas.microsoft.com/office/drawing/2014/main" id="{6EFE8AAC-4EFF-4DA1-A7A0-67A327093956}"/>
              </a:ext>
            </a:extLst>
          </p:cNvPr>
          <p:cNvSpPr/>
          <p:nvPr/>
        </p:nvSpPr>
        <p:spPr>
          <a:xfrm>
            <a:off x="1851740" y="2174000"/>
            <a:ext cx="10109199" cy="2786890"/>
          </a:xfrm>
          <a:prstGeom prst="roundRect">
            <a:avLst>
              <a:gd name="adj" fmla="val 4324"/>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54A63C67-8320-4554-9565-0D2F45948EC3}"/>
              </a:ext>
            </a:extLst>
          </p:cNvPr>
          <p:cNvSpPr/>
          <p:nvPr/>
        </p:nvSpPr>
        <p:spPr>
          <a:xfrm>
            <a:off x="1831119" y="5009220"/>
            <a:ext cx="10129819" cy="716900"/>
          </a:xfrm>
          <a:prstGeom prst="roundRect">
            <a:avLst>
              <a:gd name="adj" fmla="val 9794"/>
            </a:avLst>
          </a:prstGeom>
          <a:no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TextBox 159">
            <a:extLst>
              <a:ext uri="{FF2B5EF4-FFF2-40B4-BE49-F238E27FC236}">
                <a16:creationId xmlns:a16="http://schemas.microsoft.com/office/drawing/2014/main" id="{EC72EAB9-02B4-4EA5-BB4B-CCA5A647FDCA}"/>
              </a:ext>
            </a:extLst>
          </p:cNvPr>
          <p:cNvSpPr txBox="1"/>
          <p:nvPr/>
        </p:nvSpPr>
        <p:spPr>
          <a:xfrm>
            <a:off x="233070" y="2180476"/>
            <a:ext cx="1531725" cy="2780414"/>
          </a:xfrm>
          <a:prstGeom prst="roundRect">
            <a:avLst>
              <a:gd name="adj" fmla="val 5703"/>
            </a:avLst>
          </a:prstGeom>
          <a:solidFill>
            <a:schemeClr val="tx2"/>
          </a:solidFill>
          <a:ln>
            <a:solidFill>
              <a:schemeClr val="tx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Consulting</a:t>
            </a:r>
          </a:p>
        </p:txBody>
      </p:sp>
      <p:sp>
        <p:nvSpPr>
          <p:cNvPr id="161" name="TextBox 160">
            <a:extLst>
              <a:ext uri="{FF2B5EF4-FFF2-40B4-BE49-F238E27FC236}">
                <a16:creationId xmlns:a16="http://schemas.microsoft.com/office/drawing/2014/main" id="{4FD3ED7F-303C-4EE8-A359-73E9E98EF252}"/>
              </a:ext>
            </a:extLst>
          </p:cNvPr>
          <p:cNvSpPr txBox="1"/>
          <p:nvPr/>
        </p:nvSpPr>
        <p:spPr>
          <a:xfrm>
            <a:off x="212449" y="5009220"/>
            <a:ext cx="1531725" cy="716900"/>
          </a:xfrm>
          <a:prstGeom prst="roundRect">
            <a:avLst>
              <a:gd name="adj" fmla="val 9689"/>
            </a:avLst>
          </a:prstGeom>
          <a:solidFill>
            <a:schemeClr val="tx2"/>
          </a:solidFill>
          <a:ln>
            <a:solidFill>
              <a:schemeClr val="tx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Products</a:t>
            </a:r>
          </a:p>
        </p:txBody>
      </p:sp>
      <p:sp>
        <p:nvSpPr>
          <p:cNvPr id="162" name="TextBox 161">
            <a:extLst>
              <a:ext uri="{FF2B5EF4-FFF2-40B4-BE49-F238E27FC236}">
                <a16:creationId xmlns:a16="http://schemas.microsoft.com/office/drawing/2014/main" id="{4FD3ED7F-303C-4EE8-A359-73E9E98EF252}"/>
              </a:ext>
            </a:extLst>
          </p:cNvPr>
          <p:cNvSpPr txBox="1"/>
          <p:nvPr/>
        </p:nvSpPr>
        <p:spPr>
          <a:xfrm>
            <a:off x="235529" y="783169"/>
            <a:ext cx="1531725" cy="1348977"/>
          </a:xfrm>
          <a:prstGeom prst="roundRect">
            <a:avLst>
              <a:gd name="adj" fmla="val 9689"/>
            </a:avLst>
          </a:prstGeom>
          <a:solidFill>
            <a:schemeClr val="tx2"/>
          </a:solidFill>
          <a:ln>
            <a:solidFill>
              <a:schemeClr val="tx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Services</a:t>
            </a:r>
          </a:p>
        </p:txBody>
      </p:sp>
      <p:sp>
        <p:nvSpPr>
          <p:cNvPr id="163" name="Rectangle: Rounded Corners 16">
            <a:extLst>
              <a:ext uri="{FF2B5EF4-FFF2-40B4-BE49-F238E27FC236}">
                <a16:creationId xmlns:a16="http://schemas.microsoft.com/office/drawing/2014/main" id="{8D0593A4-08CE-4F1F-B15C-928D3AFB7980}"/>
              </a:ext>
            </a:extLst>
          </p:cNvPr>
          <p:cNvSpPr/>
          <p:nvPr/>
        </p:nvSpPr>
        <p:spPr>
          <a:xfrm>
            <a:off x="1960819" y="855332"/>
            <a:ext cx="1491300" cy="1212559"/>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A34550D3-F397-494B-BAAD-4A2CAE4239C3}"/>
              </a:ext>
            </a:extLst>
          </p:cNvPr>
          <p:cNvSpPr/>
          <p:nvPr/>
        </p:nvSpPr>
        <p:spPr>
          <a:xfrm>
            <a:off x="2390300" y="1409286"/>
            <a:ext cx="632339" cy="632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88D9BF57-1130-4E28-90FF-E693DC5DCDB3}"/>
              </a:ext>
            </a:extLst>
          </p:cNvPr>
          <p:cNvSpPr/>
          <p:nvPr/>
        </p:nvSpPr>
        <p:spPr>
          <a:xfrm>
            <a:off x="2066646" y="823689"/>
            <a:ext cx="1279646" cy="329175"/>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1" indent="0" algn="ctr" defTabSz="355600" rtl="0" eaLnBrk="1" fontAlgn="auto" latinLnBrk="0" hangingPunct="1">
              <a:lnSpc>
                <a:spcPct val="90000"/>
              </a:lnSpc>
              <a:spcBef>
                <a:spcPct val="0"/>
              </a:spcBef>
              <a:spcAft>
                <a:spcPct val="15000"/>
              </a:spcAft>
              <a:buClr>
                <a:srgbClr val="052049"/>
              </a:buClr>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BFSI</a:t>
            </a:r>
          </a:p>
        </p:txBody>
      </p:sp>
      <p:sp>
        <p:nvSpPr>
          <p:cNvPr id="172" name="Rectangle: Rounded Corners 300">
            <a:extLst>
              <a:ext uri="{FF2B5EF4-FFF2-40B4-BE49-F238E27FC236}">
                <a16:creationId xmlns:a16="http://schemas.microsoft.com/office/drawing/2014/main" id="{D0E22767-BA67-4D45-97A2-546264B4E841}"/>
              </a:ext>
            </a:extLst>
          </p:cNvPr>
          <p:cNvSpPr/>
          <p:nvPr/>
        </p:nvSpPr>
        <p:spPr>
          <a:xfrm>
            <a:off x="3590700" y="855332"/>
            <a:ext cx="1491300" cy="1212559"/>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id="{963F4340-532C-4880-893A-9B1F2A4904F5}"/>
              </a:ext>
            </a:extLst>
          </p:cNvPr>
          <p:cNvSpPr/>
          <p:nvPr/>
        </p:nvSpPr>
        <p:spPr>
          <a:xfrm>
            <a:off x="4020181" y="1409286"/>
            <a:ext cx="632339" cy="632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BC30404A-07EC-46B9-B1A2-4ABB651817BF}"/>
              </a:ext>
            </a:extLst>
          </p:cNvPr>
          <p:cNvSpPr/>
          <p:nvPr/>
        </p:nvSpPr>
        <p:spPr>
          <a:xfrm>
            <a:off x="3696527" y="823689"/>
            <a:ext cx="1279646" cy="329175"/>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1" indent="0" algn="ctr" defTabSz="355600" rtl="0" eaLnBrk="1" fontAlgn="auto" latinLnBrk="0" hangingPunct="1">
              <a:lnSpc>
                <a:spcPct val="90000"/>
              </a:lnSpc>
              <a:spcBef>
                <a:spcPct val="0"/>
              </a:spcBef>
              <a:spcAft>
                <a:spcPct val="15000"/>
              </a:spcAft>
              <a:buClr>
                <a:srgbClr val="052049"/>
              </a:buClr>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CPG</a:t>
            </a:r>
          </a:p>
        </p:txBody>
      </p:sp>
      <p:sp>
        <p:nvSpPr>
          <p:cNvPr id="179" name="Rectangle: Rounded Corners 304">
            <a:extLst>
              <a:ext uri="{FF2B5EF4-FFF2-40B4-BE49-F238E27FC236}">
                <a16:creationId xmlns:a16="http://schemas.microsoft.com/office/drawing/2014/main" id="{0125F8C5-D79A-40E6-9995-9447299F41B8}"/>
              </a:ext>
            </a:extLst>
          </p:cNvPr>
          <p:cNvSpPr/>
          <p:nvPr/>
        </p:nvSpPr>
        <p:spPr>
          <a:xfrm>
            <a:off x="5234880" y="855332"/>
            <a:ext cx="1491300" cy="1212559"/>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0" name="Group 179">
            <a:extLst>
              <a:ext uri="{FF2B5EF4-FFF2-40B4-BE49-F238E27FC236}">
                <a16:creationId xmlns:a16="http://schemas.microsoft.com/office/drawing/2014/main" id="{B343A753-9E5F-4D47-9200-9AACC9B50260}"/>
              </a:ext>
            </a:extLst>
          </p:cNvPr>
          <p:cNvGrpSpPr/>
          <p:nvPr/>
        </p:nvGrpSpPr>
        <p:grpSpPr>
          <a:xfrm>
            <a:off x="5344857" y="904454"/>
            <a:ext cx="1279646" cy="1089996"/>
            <a:chOff x="336527" y="4619994"/>
            <a:chExt cx="1548372" cy="1318894"/>
          </a:xfrm>
        </p:grpSpPr>
        <p:sp>
          <p:nvSpPr>
            <p:cNvPr id="181" name="Rectangle 180">
              <a:extLst>
                <a:ext uri="{FF2B5EF4-FFF2-40B4-BE49-F238E27FC236}">
                  <a16:creationId xmlns:a16="http://schemas.microsoft.com/office/drawing/2014/main" id="{7443A041-3D67-461F-A7B7-D8A46F6C2322}"/>
                </a:ext>
              </a:extLst>
            </p:cNvPr>
            <p:cNvSpPr/>
            <p:nvPr/>
          </p:nvSpPr>
          <p:spPr>
            <a:xfrm>
              <a:off x="336527" y="4619994"/>
              <a:ext cx="1548372" cy="398301"/>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1" indent="0" algn="ctr" defTabSz="355600" rtl="0" eaLnBrk="1" fontAlgn="auto" latinLnBrk="0" hangingPunct="1">
                <a:lnSpc>
                  <a:spcPct val="90000"/>
                </a:lnSpc>
                <a:spcBef>
                  <a:spcPct val="0"/>
                </a:spcBef>
                <a:spcAft>
                  <a:spcPct val="15000"/>
                </a:spcAft>
                <a:buClr>
                  <a:srgbClr val="052049"/>
                </a:buClr>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Media &amp; Entertainment</a:t>
              </a:r>
            </a:p>
          </p:txBody>
        </p:sp>
        <p:grpSp>
          <p:nvGrpSpPr>
            <p:cNvPr id="182" name="Group 181">
              <a:extLst>
                <a:ext uri="{FF2B5EF4-FFF2-40B4-BE49-F238E27FC236}">
                  <a16:creationId xmlns:a16="http://schemas.microsoft.com/office/drawing/2014/main" id="{04657E7C-49C1-4946-967B-D78CBE5D75BA}"/>
                </a:ext>
              </a:extLst>
            </p:cNvPr>
            <p:cNvGrpSpPr/>
            <p:nvPr/>
          </p:nvGrpSpPr>
          <p:grpSpPr>
            <a:xfrm>
              <a:off x="728148" y="5173758"/>
              <a:ext cx="765130" cy="765130"/>
              <a:chOff x="728148" y="5173758"/>
              <a:chExt cx="765130" cy="765130"/>
            </a:xfrm>
          </p:grpSpPr>
          <p:sp>
            <p:nvSpPr>
              <p:cNvPr id="183" name="Oval 182">
                <a:extLst>
                  <a:ext uri="{FF2B5EF4-FFF2-40B4-BE49-F238E27FC236}">
                    <a16:creationId xmlns:a16="http://schemas.microsoft.com/office/drawing/2014/main" id="{609D3920-FD8C-435C-8010-886B3470C418}"/>
                  </a:ext>
                </a:extLst>
              </p:cNvPr>
              <p:cNvSpPr/>
              <p:nvPr/>
            </p:nvSpPr>
            <p:spPr>
              <a:xfrm>
                <a:off x="728148" y="5173758"/>
                <a:ext cx="765130" cy="765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4" name="Group 1329">
                <a:extLst>
                  <a:ext uri="{FF2B5EF4-FFF2-40B4-BE49-F238E27FC236}">
                    <a16:creationId xmlns:a16="http://schemas.microsoft.com/office/drawing/2014/main" id="{4178332C-1B64-478B-A547-234528AB0019}"/>
                  </a:ext>
                </a:extLst>
              </p:cNvPr>
              <p:cNvGrpSpPr>
                <a:grpSpLocks noChangeAspect="1"/>
              </p:cNvGrpSpPr>
              <p:nvPr/>
            </p:nvGrpSpPr>
            <p:grpSpPr bwMode="auto">
              <a:xfrm>
                <a:off x="863237" y="5325761"/>
                <a:ext cx="520352" cy="461125"/>
                <a:chOff x="718" y="579"/>
                <a:chExt cx="615" cy="545"/>
              </a:xfrm>
              <a:solidFill>
                <a:schemeClr val="accent1"/>
              </a:solidFill>
            </p:grpSpPr>
            <p:sp>
              <p:nvSpPr>
                <p:cNvPr id="185" name="Freeform 1331">
                  <a:extLst>
                    <a:ext uri="{FF2B5EF4-FFF2-40B4-BE49-F238E27FC236}">
                      <a16:creationId xmlns:a16="http://schemas.microsoft.com/office/drawing/2014/main" id="{FBED71CA-5DB7-44FA-9BBD-61A205546A93}"/>
                    </a:ext>
                  </a:extLst>
                </p:cNvPr>
                <p:cNvSpPr>
                  <a:spLocks noEditPoints="1"/>
                </p:cNvSpPr>
                <p:nvPr/>
              </p:nvSpPr>
              <p:spPr bwMode="auto">
                <a:xfrm>
                  <a:off x="718" y="579"/>
                  <a:ext cx="513" cy="431"/>
                </a:xfrm>
                <a:custGeom>
                  <a:avLst/>
                  <a:gdLst>
                    <a:gd name="T0" fmla="*/ 1021 w 3075"/>
                    <a:gd name="T1" fmla="*/ 2399 h 2586"/>
                    <a:gd name="T2" fmla="*/ 1394 w 3075"/>
                    <a:gd name="T3" fmla="*/ 2165 h 2586"/>
                    <a:gd name="T4" fmla="*/ 362 w 3075"/>
                    <a:gd name="T5" fmla="*/ 2165 h 2586"/>
                    <a:gd name="T6" fmla="*/ 736 w 3075"/>
                    <a:gd name="T7" fmla="*/ 2399 h 2586"/>
                    <a:gd name="T8" fmla="*/ 362 w 3075"/>
                    <a:gd name="T9" fmla="*/ 2165 h 2586"/>
                    <a:gd name="T10" fmla="*/ 2339 w 3075"/>
                    <a:gd name="T11" fmla="*/ 421 h 2586"/>
                    <a:gd name="T12" fmla="*/ 2713 w 3075"/>
                    <a:gd name="T13" fmla="*/ 186 h 2586"/>
                    <a:gd name="T14" fmla="*/ 1681 w 3075"/>
                    <a:gd name="T15" fmla="*/ 186 h 2586"/>
                    <a:gd name="T16" fmla="*/ 2053 w 3075"/>
                    <a:gd name="T17" fmla="*/ 421 h 2586"/>
                    <a:gd name="T18" fmla="*/ 1681 w 3075"/>
                    <a:gd name="T19" fmla="*/ 186 h 2586"/>
                    <a:gd name="T20" fmla="*/ 1021 w 3075"/>
                    <a:gd name="T21" fmla="*/ 421 h 2586"/>
                    <a:gd name="T22" fmla="*/ 1394 w 3075"/>
                    <a:gd name="T23" fmla="*/ 186 h 2586"/>
                    <a:gd name="T24" fmla="*/ 362 w 3075"/>
                    <a:gd name="T25" fmla="*/ 186 h 2586"/>
                    <a:gd name="T26" fmla="*/ 736 w 3075"/>
                    <a:gd name="T27" fmla="*/ 421 h 2586"/>
                    <a:gd name="T28" fmla="*/ 362 w 3075"/>
                    <a:gd name="T29" fmla="*/ 186 h 2586"/>
                    <a:gd name="T30" fmla="*/ 2929 w 3075"/>
                    <a:gd name="T31" fmla="*/ 0 h 2586"/>
                    <a:gd name="T32" fmla="*/ 2986 w 3075"/>
                    <a:gd name="T33" fmla="*/ 12 h 2586"/>
                    <a:gd name="T34" fmla="*/ 3031 w 3075"/>
                    <a:gd name="T35" fmla="*/ 43 h 2586"/>
                    <a:gd name="T36" fmla="*/ 3063 w 3075"/>
                    <a:gd name="T37" fmla="*/ 90 h 2586"/>
                    <a:gd name="T38" fmla="*/ 3075 w 3075"/>
                    <a:gd name="T39" fmla="*/ 147 h 2586"/>
                    <a:gd name="T40" fmla="*/ 3038 w 3075"/>
                    <a:gd name="T41" fmla="*/ 1851 h 2586"/>
                    <a:gd name="T42" fmla="*/ 2913 w 3075"/>
                    <a:gd name="T43" fmla="*/ 1887 h 2586"/>
                    <a:gd name="T44" fmla="*/ 2783 w 3075"/>
                    <a:gd name="T45" fmla="*/ 1951 h 2586"/>
                    <a:gd name="T46" fmla="*/ 2650 w 3075"/>
                    <a:gd name="T47" fmla="*/ 2042 h 2586"/>
                    <a:gd name="T48" fmla="*/ 2577 w 3075"/>
                    <a:gd name="T49" fmla="*/ 2103 h 2586"/>
                    <a:gd name="T50" fmla="*/ 2514 w 3075"/>
                    <a:gd name="T51" fmla="*/ 2098 h 2586"/>
                    <a:gd name="T52" fmla="*/ 2441 w 3075"/>
                    <a:gd name="T53" fmla="*/ 2024 h 2586"/>
                    <a:gd name="T54" fmla="*/ 2723 w 3075"/>
                    <a:gd name="T55" fmla="*/ 1986 h 2586"/>
                    <a:gd name="T56" fmla="*/ 351 w 3075"/>
                    <a:gd name="T57" fmla="*/ 600 h 2586"/>
                    <a:gd name="T58" fmla="*/ 1778 w 3075"/>
                    <a:gd name="T59" fmla="*/ 1986 h 2586"/>
                    <a:gd name="T60" fmla="*/ 1816 w 3075"/>
                    <a:gd name="T61" fmla="*/ 2075 h 2586"/>
                    <a:gd name="T62" fmla="*/ 1880 w 3075"/>
                    <a:gd name="T63" fmla="*/ 2163 h 2586"/>
                    <a:gd name="T64" fmla="*/ 1681 w 3075"/>
                    <a:gd name="T65" fmla="*/ 2165 h 2586"/>
                    <a:gd name="T66" fmla="*/ 2064 w 3075"/>
                    <a:gd name="T67" fmla="*/ 2399 h 2586"/>
                    <a:gd name="T68" fmla="*/ 146 w 3075"/>
                    <a:gd name="T69" fmla="*/ 2586 h 2586"/>
                    <a:gd name="T70" fmla="*/ 89 w 3075"/>
                    <a:gd name="T71" fmla="*/ 2575 h 2586"/>
                    <a:gd name="T72" fmla="*/ 42 w 3075"/>
                    <a:gd name="T73" fmla="*/ 2544 h 2586"/>
                    <a:gd name="T74" fmla="*/ 11 w 3075"/>
                    <a:gd name="T75" fmla="*/ 2497 h 2586"/>
                    <a:gd name="T76" fmla="*/ 0 w 3075"/>
                    <a:gd name="T77" fmla="*/ 2440 h 2586"/>
                    <a:gd name="T78" fmla="*/ 3 w 3075"/>
                    <a:gd name="T79" fmla="*/ 117 h 2586"/>
                    <a:gd name="T80" fmla="*/ 25 w 3075"/>
                    <a:gd name="T81" fmla="*/ 64 h 2586"/>
                    <a:gd name="T82" fmla="*/ 65 w 3075"/>
                    <a:gd name="T83" fmla="*/ 25 h 2586"/>
                    <a:gd name="T84" fmla="*/ 117 w 3075"/>
                    <a:gd name="T85" fmla="*/ 3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75" h="2586">
                      <a:moveTo>
                        <a:pt x="1021" y="2165"/>
                      </a:moveTo>
                      <a:lnTo>
                        <a:pt x="1021" y="2399"/>
                      </a:lnTo>
                      <a:lnTo>
                        <a:pt x="1394" y="2399"/>
                      </a:lnTo>
                      <a:lnTo>
                        <a:pt x="1394" y="2165"/>
                      </a:lnTo>
                      <a:lnTo>
                        <a:pt x="1021" y="2165"/>
                      </a:lnTo>
                      <a:close/>
                      <a:moveTo>
                        <a:pt x="362" y="2165"/>
                      </a:moveTo>
                      <a:lnTo>
                        <a:pt x="362" y="2399"/>
                      </a:lnTo>
                      <a:lnTo>
                        <a:pt x="736" y="2399"/>
                      </a:lnTo>
                      <a:lnTo>
                        <a:pt x="736" y="2165"/>
                      </a:lnTo>
                      <a:lnTo>
                        <a:pt x="362" y="2165"/>
                      </a:lnTo>
                      <a:close/>
                      <a:moveTo>
                        <a:pt x="2339" y="186"/>
                      </a:moveTo>
                      <a:lnTo>
                        <a:pt x="2339" y="421"/>
                      </a:lnTo>
                      <a:lnTo>
                        <a:pt x="2713" y="421"/>
                      </a:lnTo>
                      <a:lnTo>
                        <a:pt x="2713" y="186"/>
                      </a:lnTo>
                      <a:lnTo>
                        <a:pt x="2339" y="186"/>
                      </a:lnTo>
                      <a:close/>
                      <a:moveTo>
                        <a:pt x="1681" y="186"/>
                      </a:moveTo>
                      <a:lnTo>
                        <a:pt x="1681" y="421"/>
                      </a:lnTo>
                      <a:lnTo>
                        <a:pt x="2053" y="421"/>
                      </a:lnTo>
                      <a:lnTo>
                        <a:pt x="2053" y="186"/>
                      </a:lnTo>
                      <a:lnTo>
                        <a:pt x="1681" y="186"/>
                      </a:lnTo>
                      <a:close/>
                      <a:moveTo>
                        <a:pt x="1021" y="186"/>
                      </a:moveTo>
                      <a:lnTo>
                        <a:pt x="1021" y="421"/>
                      </a:lnTo>
                      <a:lnTo>
                        <a:pt x="1394" y="421"/>
                      </a:lnTo>
                      <a:lnTo>
                        <a:pt x="1394" y="186"/>
                      </a:lnTo>
                      <a:lnTo>
                        <a:pt x="1021" y="186"/>
                      </a:lnTo>
                      <a:close/>
                      <a:moveTo>
                        <a:pt x="362" y="186"/>
                      </a:moveTo>
                      <a:lnTo>
                        <a:pt x="362" y="421"/>
                      </a:lnTo>
                      <a:lnTo>
                        <a:pt x="736" y="421"/>
                      </a:lnTo>
                      <a:lnTo>
                        <a:pt x="736" y="186"/>
                      </a:lnTo>
                      <a:lnTo>
                        <a:pt x="362" y="186"/>
                      </a:lnTo>
                      <a:close/>
                      <a:moveTo>
                        <a:pt x="146" y="0"/>
                      </a:moveTo>
                      <a:lnTo>
                        <a:pt x="2929" y="0"/>
                      </a:lnTo>
                      <a:lnTo>
                        <a:pt x="2958" y="3"/>
                      </a:lnTo>
                      <a:lnTo>
                        <a:pt x="2986" y="12"/>
                      </a:lnTo>
                      <a:lnTo>
                        <a:pt x="3010" y="25"/>
                      </a:lnTo>
                      <a:lnTo>
                        <a:pt x="3031" y="43"/>
                      </a:lnTo>
                      <a:lnTo>
                        <a:pt x="3049" y="64"/>
                      </a:lnTo>
                      <a:lnTo>
                        <a:pt x="3063" y="90"/>
                      </a:lnTo>
                      <a:lnTo>
                        <a:pt x="3072" y="117"/>
                      </a:lnTo>
                      <a:lnTo>
                        <a:pt x="3075" y="147"/>
                      </a:lnTo>
                      <a:lnTo>
                        <a:pt x="3075" y="1845"/>
                      </a:lnTo>
                      <a:lnTo>
                        <a:pt x="3038" y="1851"/>
                      </a:lnTo>
                      <a:lnTo>
                        <a:pt x="2975" y="1864"/>
                      </a:lnTo>
                      <a:lnTo>
                        <a:pt x="2913" y="1887"/>
                      </a:lnTo>
                      <a:lnTo>
                        <a:pt x="2848" y="1915"/>
                      </a:lnTo>
                      <a:lnTo>
                        <a:pt x="2783" y="1951"/>
                      </a:lnTo>
                      <a:lnTo>
                        <a:pt x="2717" y="1993"/>
                      </a:lnTo>
                      <a:lnTo>
                        <a:pt x="2650" y="2042"/>
                      </a:lnTo>
                      <a:lnTo>
                        <a:pt x="2612" y="2073"/>
                      </a:lnTo>
                      <a:lnTo>
                        <a:pt x="2577" y="2103"/>
                      </a:lnTo>
                      <a:lnTo>
                        <a:pt x="2546" y="2132"/>
                      </a:lnTo>
                      <a:lnTo>
                        <a:pt x="2514" y="2098"/>
                      </a:lnTo>
                      <a:lnTo>
                        <a:pt x="2478" y="2062"/>
                      </a:lnTo>
                      <a:lnTo>
                        <a:pt x="2441" y="2024"/>
                      </a:lnTo>
                      <a:lnTo>
                        <a:pt x="2405" y="1986"/>
                      </a:lnTo>
                      <a:lnTo>
                        <a:pt x="2723" y="1986"/>
                      </a:lnTo>
                      <a:lnTo>
                        <a:pt x="2723" y="600"/>
                      </a:lnTo>
                      <a:lnTo>
                        <a:pt x="351" y="600"/>
                      </a:lnTo>
                      <a:lnTo>
                        <a:pt x="351" y="1986"/>
                      </a:lnTo>
                      <a:lnTo>
                        <a:pt x="1778" y="1986"/>
                      </a:lnTo>
                      <a:lnTo>
                        <a:pt x="1794" y="2030"/>
                      </a:lnTo>
                      <a:lnTo>
                        <a:pt x="1816" y="2075"/>
                      </a:lnTo>
                      <a:lnTo>
                        <a:pt x="1844" y="2120"/>
                      </a:lnTo>
                      <a:lnTo>
                        <a:pt x="1880" y="2163"/>
                      </a:lnTo>
                      <a:lnTo>
                        <a:pt x="1882" y="2165"/>
                      </a:lnTo>
                      <a:lnTo>
                        <a:pt x="1681" y="2165"/>
                      </a:lnTo>
                      <a:lnTo>
                        <a:pt x="1681" y="2399"/>
                      </a:lnTo>
                      <a:lnTo>
                        <a:pt x="2064" y="2399"/>
                      </a:lnTo>
                      <a:lnTo>
                        <a:pt x="2225" y="2586"/>
                      </a:lnTo>
                      <a:lnTo>
                        <a:pt x="146" y="2586"/>
                      </a:lnTo>
                      <a:lnTo>
                        <a:pt x="117" y="2584"/>
                      </a:lnTo>
                      <a:lnTo>
                        <a:pt x="89" y="2575"/>
                      </a:lnTo>
                      <a:lnTo>
                        <a:pt x="65" y="2562"/>
                      </a:lnTo>
                      <a:lnTo>
                        <a:pt x="42" y="2544"/>
                      </a:lnTo>
                      <a:lnTo>
                        <a:pt x="25" y="2523"/>
                      </a:lnTo>
                      <a:lnTo>
                        <a:pt x="11" y="2497"/>
                      </a:lnTo>
                      <a:lnTo>
                        <a:pt x="3" y="2470"/>
                      </a:lnTo>
                      <a:lnTo>
                        <a:pt x="0" y="2440"/>
                      </a:lnTo>
                      <a:lnTo>
                        <a:pt x="0" y="147"/>
                      </a:lnTo>
                      <a:lnTo>
                        <a:pt x="3" y="117"/>
                      </a:lnTo>
                      <a:lnTo>
                        <a:pt x="11" y="90"/>
                      </a:lnTo>
                      <a:lnTo>
                        <a:pt x="25" y="64"/>
                      </a:lnTo>
                      <a:lnTo>
                        <a:pt x="42" y="43"/>
                      </a:lnTo>
                      <a:lnTo>
                        <a:pt x="65" y="25"/>
                      </a:lnTo>
                      <a:lnTo>
                        <a:pt x="89" y="12"/>
                      </a:lnTo>
                      <a:lnTo>
                        <a:pt x="117" y="3"/>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Freeform 1332">
                  <a:extLst>
                    <a:ext uri="{FF2B5EF4-FFF2-40B4-BE49-F238E27FC236}">
                      <a16:creationId xmlns:a16="http://schemas.microsoft.com/office/drawing/2014/main" id="{64786812-CAB1-4B1D-987A-04E2C2E895D6}"/>
                    </a:ext>
                  </a:extLst>
                </p:cNvPr>
                <p:cNvSpPr>
                  <a:spLocks/>
                </p:cNvSpPr>
                <p:nvPr/>
              </p:nvSpPr>
              <p:spPr bwMode="auto">
                <a:xfrm>
                  <a:off x="1036" y="881"/>
                  <a:ext cx="297" cy="243"/>
                </a:xfrm>
                <a:custGeom>
                  <a:avLst/>
                  <a:gdLst>
                    <a:gd name="T0" fmla="*/ 150 w 1779"/>
                    <a:gd name="T1" fmla="*/ 8 h 1462"/>
                    <a:gd name="T2" fmla="*/ 217 w 1779"/>
                    <a:gd name="T3" fmla="*/ 45 h 1462"/>
                    <a:gd name="T4" fmla="*/ 273 w 1779"/>
                    <a:gd name="T5" fmla="*/ 94 h 1462"/>
                    <a:gd name="T6" fmla="*/ 323 w 1779"/>
                    <a:gd name="T7" fmla="*/ 149 h 1462"/>
                    <a:gd name="T8" fmla="*/ 402 w 1779"/>
                    <a:gd name="T9" fmla="*/ 237 h 1462"/>
                    <a:gd name="T10" fmla="*/ 492 w 1779"/>
                    <a:gd name="T11" fmla="*/ 332 h 1462"/>
                    <a:gd name="T12" fmla="*/ 577 w 1779"/>
                    <a:gd name="T13" fmla="*/ 420 h 1462"/>
                    <a:gd name="T14" fmla="*/ 646 w 1779"/>
                    <a:gd name="T15" fmla="*/ 486 h 1462"/>
                    <a:gd name="T16" fmla="*/ 695 w 1779"/>
                    <a:gd name="T17" fmla="*/ 467 h 1462"/>
                    <a:gd name="T18" fmla="*/ 771 w 1779"/>
                    <a:gd name="T19" fmla="*/ 394 h 1462"/>
                    <a:gd name="T20" fmla="*/ 897 w 1779"/>
                    <a:gd name="T21" fmla="*/ 294 h 1462"/>
                    <a:gd name="T22" fmla="*/ 1065 w 1779"/>
                    <a:gd name="T23" fmla="*/ 201 h 1462"/>
                    <a:gd name="T24" fmla="*/ 1220 w 1779"/>
                    <a:gd name="T25" fmla="*/ 164 h 1462"/>
                    <a:gd name="T26" fmla="*/ 1352 w 1779"/>
                    <a:gd name="T27" fmla="*/ 180 h 1462"/>
                    <a:gd name="T28" fmla="*/ 1468 w 1779"/>
                    <a:gd name="T29" fmla="*/ 246 h 1462"/>
                    <a:gd name="T30" fmla="*/ 1558 w 1779"/>
                    <a:gd name="T31" fmla="*/ 347 h 1462"/>
                    <a:gd name="T32" fmla="*/ 1638 w 1779"/>
                    <a:gd name="T33" fmla="*/ 464 h 1462"/>
                    <a:gd name="T34" fmla="*/ 1716 w 1779"/>
                    <a:gd name="T35" fmla="*/ 616 h 1462"/>
                    <a:gd name="T36" fmla="*/ 1769 w 1779"/>
                    <a:gd name="T37" fmla="*/ 786 h 1462"/>
                    <a:gd name="T38" fmla="*/ 1775 w 1779"/>
                    <a:gd name="T39" fmla="*/ 955 h 1462"/>
                    <a:gd name="T40" fmla="*/ 1731 w 1779"/>
                    <a:gd name="T41" fmla="*/ 1104 h 1462"/>
                    <a:gd name="T42" fmla="*/ 1635 w 1779"/>
                    <a:gd name="T43" fmla="*/ 1231 h 1462"/>
                    <a:gd name="T44" fmla="*/ 1463 w 1779"/>
                    <a:gd name="T45" fmla="*/ 1354 h 1462"/>
                    <a:gd name="T46" fmla="*/ 1259 w 1779"/>
                    <a:gd name="T47" fmla="*/ 1436 h 1462"/>
                    <a:gd name="T48" fmla="*/ 1044 w 1779"/>
                    <a:gd name="T49" fmla="*/ 1462 h 1462"/>
                    <a:gd name="T50" fmla="*/ 827 w 1779"/>
                    <a:gd name="T51" fmla="*/ 1436 h 1462"/>
                    <a:gd name="T52" fmla="*/ 620 w 1779"/>
                    <a:gd name="T53" fmla="*/ 1369 h 1462"/>
                    <a:gd name="T54" fmla="*/ 464 w 1779"/>
                    <a:gd name="T55" fmla="*/ 1293 h 1462"/>
                    <a:gd name="T56" fmla="*/ 336 w 1779"/>
                    <a:gd name="T57" fmla="*/ 1213 h 1462"/>
                    <a:gd name="T58" fmla="*/ 241 w 1779"/>
                    <a:gd name="T59" fmla="*/ 1143 h 1462"/>
                    <a:gd name="T60" fmla="*/ 198 w 1779"/>
                    <a:gd name="T61" fmla="*/ 1107 h 1462"/>
                    <a:gd name="T62" fmla="*/ 147 w 1779"/>
                    <a:gd name="T63" fmla="*/ 1053 h 1462"/>
                    <a:gd name="T64" fmla="*/ 133 w 1779"/>
                    <a:gd name="T65" fmla="*/ 984 h 1462"/>
                    <a:gd name="T66" fmla="*/ 163 w 1779"/>
                    <a:gd name="T67" fmla="*/ 939 h 1462"/>
                    <a:gd name="T68" fmla="*/ 237 w 1779"/>
                    <a:gd name="T69" fmla="*/ 910 h 1462"/>
                    <a:gd name="T70" fmla="*/ 325 w 1779"/>
                    <a:gd name="T71" fmla="*/ 916 h 1462"/>
                    <a:gd name="T72" fmla="*/ 394 w 1779"/>
                    <a:gd name="T73" fmla="*/ 949 h 1462"/>
                    <a:gd name="T74" fmla="*/ 460 w 1779"/>
                    <a:gd name="T75" fmla="*/ 985 h 1462"/>
                    <a:gd name="T76" fmla="*/ 538 w 1779"/>
                    <a:gd name="T77" fmla="*/ 1016 h 1462"/>
                    <a:gd name="T78" fmla="*/ 611 w 1779"/>
                    <a:gd name="T79" fmla="*/ 1032 h 1462"/>
                    <a:gd name="T80" fmla="*/ 665 w 1779"/>
                    <a:gd name="T81" fmla="*/ 1020 h 1462"/>
                    <a:gd name="T82" fmla="*/ 85 w 1779"/>
                    <a:gd name="T83" fmla="*/ 290 h 1462"/>
                    <a:gd name="T84" fmla="*/ 68 w 1779"/>
                    <a:gd name="T85" fmla="*/ 270 h 1462"/>
                    <a:gd name="T86" fmla="*/ 37 w 1779"/>
                    <a:gd name="T87" fmla="*/ 224 h 1462"/>
                    <a:gd name="T88" fmla="*/ 8 w 1779"/>
                    <a:gd name="T89" fmla="*/ 161 h 1462"/>
                    <a:gd name="T90" fmla="*/ 1 w 1779"/>
                    <a:gd name="T91" fmla="*/ 93 h 1462"/>
                    <a:gd name="T92" fmla="*/ 34 w 1779"/>
                    <a:gd name="T93" fmla="*/ 29 h 1462"/>
                    <a:gd name="T94" fmla="*/ 103 w 1779"/>
                    <a:gd name="T95" fmla="*/ 0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9" h="1462">
                      <a:moveTo>
                        <a:pt x="103" y="0"/>
                      </a:moveTo>
                      <a:lnTo>
                        <a:pt x="126" y="1"/>
                      </a:lnTo>
                      <a:lnTo>
                        <a:pt x="150" y="8"/>
                      </a:lnTo>
                      <a:lnTo>
                        <a:pt x="173" y="17"/>
                      </a:lnTo>
                      <a:lnTo>
                        <a:pt x="195" y="29"/>
                      </a:lnTo>
                      <a:lnTo>
                        <a:pt x="217" y="45"/>
                      </a:lnTo>
                      <a:lnTo>
                        <a:pt x="237" y="60"/>
                      </a:lnTo>
                      <a:lnTo>
                        <a:pt x="256" y="77"/>
                      </a:lnTo>
                      <a:lnTo>
                        <a:pt x="273" y="94"/>
                      </a:lnTo>
                      <a:lnTo>
                        <a:pt x="288" y="110"/>
                      </a:lnTo>
                      <a:lnTo>
                        <a:pt x="301" y="123"/>
                      </a:lnTo>
                      <a:lnTo>
                        <a:pt x="323" y="149"/>
                      </a:lnTo>
                      <a:lnTo>
                        <a:pt x="347" y="177"/>
                      </a:lnTo>
                      <a:lnTo>
                        <a:pt x="373" y="207"/>
                      </a:lnTo>
                      <a:lnTo>
                        <a:pt x="402" y="237"/>
                      </a:lnTo>
                      <a:lnTo>
                        <a:pt x="431" y="269"/>
                      </a:lnTo>
                      <a:lnTo>
                        <a:pt x="462" y="301"/>
                      </a:lnTo>
                      <a:lnTo>
                        <a:pt x="492" y="332"/>
                      </a:lnTo>
                      <a:lnTo>
                        <a:pt x="521" y="363"/>
                      </a:lnTo>
                      <a:lnTo>
                        <a:pt x="550" y="392"/>
                      </a:lnTo>
                      <a:lnTo>
                        <a:pt x="577" y="420"/>
                      </a:lnTo>
                      <a:lnTo>
                        <a:pt x="602" y="444"/>
                      </a:lnTo>
                      <a:lnTo>
                        <a:pt x="626" y="467"/>
                      </a:lnTo>
                      <a:lnTo>
                        <a:pt x="646" y="486"/>
                      </a:lnTo>
                      <a:lnTo>
                        <a:pt x="663" y="500"/>
                      </a:lnTo>
                      <a:lnTo>
                        <a:pt x="677" y="486"/>
                      </a:lnTo>
                      <a:lnTo>
                        <a:pt x="695" y="467"/>
                      </a:lnTo>
                      <a:lnTo>
                        <a:pt x="718" y="444"/>
                      </a:lnTo>
                      <a:lnTo>
                        <a:pt x="742" y="420"/>
                      </a:lnTo>
                      <a:lnTo>
                        <a:pt x="771" y="394"/>
                      </a:lnTo>
                      <a:lnTo>
                        <a:pt x="803" y="366"/>
                      </a:lnTo>
                      <a:lnTo>
                        <a:pt x="837" y="338"/>
                      </a:lnTo>
                      <a:lnTo>
                        <a:pt x="897" y="294"/>
                      </a:lnTo>
                      <a:lnTo>
                        <a:pt x="954" y="257"/>
                      </a:lnTo>
                      <a:lnTo>
                        <a:pt x="1011" y="226"/>
                      </a:lnTo>
                      <a:lnTo>
                        <a:pt x="1065" y="201"/>
                      </a:lnTo>
                      <a:lnTo>
                        <a:pt x="1120" y="182"/>
                      </a:lnTo>
                      <a:lnTo>
                        <a:pt x="1173" y="170"/>
                      </a:lnTo>
                      <a:lnTo>
                        <a:pt x="1220" y="164"/>
                      </a:lnTo>
                      <a:lnTo>
                        <a:pt x="1266" y="164"/>
                      </a:lnTo>
                      <a:lnTo>
                        <a:pt x="1309" y="170"/>
                      </a:lnTo>
                      <a:lnTo>
                        <a:pt x="1352" y="180"/>
                      </a:lnTo>
                      <a:lnTo>
                        <a:pt x="1393" y="197"/>
                      </a:lnTo>
                      <a:lnTo>
                        <a:pt x="1431" y="219"/>
                      </a:lnTo>
                      <a:lnTo>
                        <a:pt x="1468" y="246"/>
                      </a:lnTo>
                      <a:lnTo>
                        <a:pt x="1503" y="279"/>
                      </a:lnTo>
                      <a:lnTo>
                        <a:pt x="1536" y="318"/>
                      </a:lnTo>
                      <a:lnTo>
                        <a:pt x="1558" y="347"/>
                      </a:lnTo>
                      <a:lnTo>
                        <a:pt x="1584" y="382"/>
                      </a:lnTo>
                      <a:lnTo>
                        <a:pt x="1611" y="422"/>
                      </a:lnTo>
                      <a:lnTo>
                        <a:pt x="1638" y="464"/>
                      </a:lnTo>
                      <a:lnTo>
                        <a:pt x="1666" y="511"/>
                      </a:lnTo>
                      <a:lnTo>
                        <a:pt x="1692" y="562"/>
                      </a:lnTo>
                      <a:lnTo>
                        <a:pt x="1716" y="616"/>
                      </a:lnTo>
                      <a:lnTo>
                        <a:pt x="1737" y="670"/>
                      </a:lnTo>
                      <a:lnTo>
                        <a:pt x="1755" y="728"/>
                      </a:lnTo>
                      <a:lnTo>
                        <a:pt x="1769" y="786"/>
                      </a:lnTo>
                      <a:lnTo>
                        <a:pt x="1777" y="844"/>
                      </a:lnTo>
                      <a:lnTo>
                        <a:pt x="1779" y="901"/>
                      </a:lnTo>
                      <a:lnTo>
                        <a:pt x="1775" y="955"/>
                      </a:lnTo>
                      <a:lnTo>
                        <a:pt x="1766" y="1006"/>
                      </a:lnTo>
                      <a:lnTo>
                        <a:pt x="1752" y="1057"/>
                      </a:lnTo>
                      <a:lnTo>
                        <a:pt x="1731" y="1104"/>
                      </a:lnTo>
                      <a:lnTo>
                        <a:pt x="1705" y="1148"/>
                      </a:lnTo>
                      <a:lnTo>
                        <a:pt x="1673" y="1191"/>
                      </a:lnTo>
                      <a:lnTo>
                        <a:pt x="1635" y="1231"/>
                      </a:lnTo>
                      <a:lnTo>
                        <a:pt x="1591" y="1269"/>
                      </a:lnTo>
                      <a:lnTo>
                        <a:pt x="1528" y="1314"/>
                      </a:lnTo>
                      <a:lnTo>
                        <a:pt x="1463" y="1354"/>
                      </a:lnTo>
                      <a:lnTo>
                        <a:pt x="1397" y="1388"/>
                      </a:lnTo>
                      <a:lnTo>
                        <a:pt x="1328" y="1415"/>
                      </a:lnTo>
                      <a:lnTo>
                        <a:pt x="1259" y="1436"/>
                      </a:lnTo>
                      <a:lnTo>
                        <a:pt x="1187" y="1451"/>
                      </a:lnTo>
                      <a:lnTo>
                        <a:pt x="1115" y="1460"/>
                      </a:lnTo>
                      <a:lnTo>
                        <a:pt x="1044" y="1462"/>
                      </a:lnTo>
                      <a:lnTo>
                        <a:pt x="973" y="1459"/>
                      </a:lnTo>
                      <a:lnTo>
                        <a:pt x="901" y="1450"/>
                      </a:lnTo>
                      <a:lnTo>
                        <a:pt x="827" y="1436"/>
                      </a:lnTo>
                      <a:lnTo>
                        <a:pt x="753" y="1416"/>
                      </a:lnTo>
                      <a:lnTo>
                        <a:pt x="678" y="1391"/>
                      </a:lnTo>
                      <a:lnTo>
                        <a:pt x="620" y="1369"/>
                      </a:lnTo>
                      <a:lnTo>
                        <a:pt x="566" y="1344"/>
                      </a:lnTo>
                      <a:lnTo>
                        <a:pt x="513" y="1319"/>
                      </a:lnTo>
                      <a:lnTo>
                        <a:pt x="464" y="1293"/>
                      </a:lnTo>
                      <a:lnTo>
                        <a:pt x="418" y="1266"/>
                      </a:lnTo>
                      <a:lnTo>
                        <a:pt x="375" y="1239"/>
                      </a:lnTo>
                      <a:lnTo>
                        <a:pt x="336" y="1213"/>
                      </a:lnTo>
                      <a:lnTo>
                        <a:pt x="301" y="1188"/>
                      </a:lnTo>
                      <a:lnTo>
                        <a:pt x="269" y="1164"/>
                      </a:lnTo>
                      <a:lnTo>
                        <a:pt x="241" y="1143"/>
                      </a:lnTo>
                      <a:lnTo>
                        <a:pt x="219" y="1125"/>
                      </a:lnTo>
                      <a:lnTo>
                        <a:pt x="200" y="1109"/>
                      </a:lnTo>
                      <a:lnTo>
                        <a:pt x="198" y="1107"/>
                      </a:lnTo>
                      <a:lnTo>
                        <a:pt x="197" y="1107"/>
                      </a:lnTo>
                      <a:lnTo>
                        <a:pt x="167" y="1080"/>
                      </a:lnTo>
                      <a:lnTo>
                        <a:pt x="147" y="1053"/>
                      </a:lnTo>
                      <a:lnTo>
                        <a:pt x="134" y="1028"/>
                      </a:lnTo>
                      <a:lnTo>
                        <a:pt x="131" y="1001"/>
                      </a:lnTo>
                      <a:lnTo>
                        <a:pt x="133" y="984"/>
                      </a:lnTo>
                      <a:lnTo>
                        <a:pt x="138" y="967"/>
                      </a:lnTo>
                      <a:lnTo>
                        <a:pt x="148" y="953"/>
                      </a:lnTo>
                      <a:lnTo>
                        <a:pt x="163" y="939"/>
                      </a:lnTo>
                      <a:lnTo>
                        <a:pt x="184" y="926"/>
                      </a:lnTo>
                      <a:lnTo>
                        <a:pt x="209" y="916"/>
                      </a:lnTo>
                      <a:lnTo>
                        <a:pt x="237" y="910"/>
                      </a:lnTo>
                      <a:lnTo>
                        <a:pt x="267" y="908"/>
                      </a:lnTo>
                      <a:lnTo>
                        <a:pt x="296" y="910"/>
                      </a:lnTo>
                      <a:lnTo>
                        <a:pt x="325" y="916"/>
                      </a:lnTo>
                      <a:lnTo>
                        <a:pt x="353" y="925"/>
                      </a:lnTo>
                      <a:lnTo>
                        <a:pt x="378" y="938"/>
                      </a:lnTo>
                      <a:lnTo>
                        <a:pt x="394" y="949"/>
                      </a:lnTo>
                      <a:lnTo>
                        <a:pt x="415" y="960"/>
                      </a:lnTo>
                      <a:lnTo>
                        <a:pt x="437" y="973"/>
                      </a:lnTo>
                      <a:lnTo>
                        <a:pt x="460" y="985"/>
                      </a:lnTo>
                      <a:lnTo>
                        <a:pt x="486" y="996"/>
                      </a:lnTo>
                      <a:lnTo>
                        <a:pt x="512" y="1007"/>
                      </a:lnTo>
                      <a:lnTo>
                        <a:pt x="538" y="1016"/>
                      </a:lnTo>
                      <a:lnTo>
                        <a:pt x="563" y="1024"/>
                      </a:lnTo>
                      <a:lnTo>
                        <a:pt x="588" y="1030"/>
                      </a:lnTo>
                      <a:lnTo>
                        <a:pt x="611" y="1032"/>
                      </a:lnTo>
                      <a:lnTo>
                        <a:pt x="632" y="1032"/>
                      </a:lnTo>
                      <a:lnTo>
                        <a:pt x="651" y="1028"/>
                      </a:lnTo>
                      <a:lnTo>
                        <a:pt x="665" y="1020"/>
                      </a:lnTo>
                      <a:lnTo>
                        <a:pt x="670" y="1015"/>
                      </a:lnTo>
                      <a:lnTo>
                        <a:pt x="673" y="1011"/>
                      </a:lnTo>
                      <a:lnTo>
                        <a:pt x="85" y="290"/>
                      </a:lnTo>
                      <a:lnTo>
                        <a:pt x="82" y="286"/>
                      </a:lnTo>
                      <a:lnTo>
                        <a:pt x="76" y="280"/>
                      </a:lnTo>
                      <a:lnTo>
                        <a:pt x="68" y="270"/>
                      </a:lnTo>
                      <a:lnTo>
                        <a:pt x="58" y="257"/>
                      </a:lnTo>
                      <a:lnTo>
                        <a:pt x="48" y="242"/>
                      </a:lnTo>
                      <a:lnTo>
                        <a:pt x="37" y="224"/>
                      </a:lnTo>
                      <a:lnTo>
                        <a:pt x="25" y="205"/>
                      </a:lnTo>
                      <a:lnTo>
                        <a:pt x="15" y="183"/>
                      </a:lnTo>
                      <a:lnTo>
                        <a:pt x="8" y="161"/>
                      </a:lnTo>
                      <a:lnTo>
                        <a:pt x="2" y="139"/>
                      </a:lnTo>
                      <a:lnTo>
                        <a:pt x="0" y="115"/>
                      </a:lnTo>
                      <a:lnTo>
                        <a:pt x="1" y="93"/>
                      </a:lnTo>
                      <a:lnTo>
                        <a:pt x="6" y="70"/>
                      </a:lnTo>
                      <a:lnTo>
                        <a:pt x="18" y="49"/>
                      </a:lnTo>
                      <a:lnTo>
                        <a:pt x="34" y="29"/>
                      </a:lnTo>
                      <a:lnTo>
                        <a:pt x="56" y="12"/>
                      </a:lnTo>
                      <a:lnTo>
                        <a:pt x="79" y="3"/>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Freeform 1333">
                  <a:extLst>
                    <a:ext uri="{FF2B5EF4-FFF2-40B4-BE49-F238E27FC236}">
                      <a16:creationId xmlns:a16="http://schemas.microsoft.com/office/drawing/2014/main" id="{303B2008-E07D-4C2F-8274-A337E9CD961F}"/>
                    </a:ext>
                  </a:extLst>
                </p:cNvPr>
                <p:cNvSpPr>
                  <a:spLocks/>
                </p:cNvSpPr>
                <p:nvPr/>
              </p:nvSpPr>
              <p:spPr bwMode="auto">
                <a:xfrm>
                  <a:off x="929" y="709"/>
                  <a:ext cx="105" cy="158"/>
                </a:xfrm>
                <a:custGeom>
                  <a:avLst/>
                  <a:gdLst>
                    <a:gd name="T0" fmla="*/ 86 w 628"/>
                    <a:gd name="T1" fmla="*/ 0 h 949"/>
                    <a:gd name="T2" fmla="*/ 106 w 628"/>
                    <a:gd name="T3" fmla="*/ 6 h 949"/>
                    <a:gd name="T4" fmla="*/ 125 w 628"/>
                    <a:gd name="T5" fmla="*/ 17 h 949"/>
                    <a:gd name="T6" fmla="*/ 600 w 628"/>
                    <a:gd name="T7" fmla="*/ 416 h 949"/>
                    <a:gd name="T8" fmla="*/ 613 w 628"/>
                    <a:gd name="T9" fmla="*/ 428 h 949"/>
                    <a:gd name="T10" fmla="*/ 621 w 628"/>
                    <a:gd name="T11" fmla="*/ 442 h 949"/>
                    <a:gd name="T12" fmla="*/ 626 w 628"/>
                    <a:gd name="T13" fmla="*/ 458 h 949"/>
                    <a:gd name="T14" fmla="*/ 628 w 628"/>
                    <a:gd name="T15" fmla="*/ 475 h 949"/>
                    <a:gd name="T16" fmla="*/ 626 w 628"/>
                    <a:gd name="T17" fmla="*/ 490 h 949"/>
                    <a:gd name="T18" fmla="*/ 621 w 628"/>
                    <a:gd name="T19" fmla="*/ 506 h 949"/>
                    <a:gd name="T20" fmla="*/ 613 w 628"/>
                    <a:gd name="T21" fmla="*/ 521 h 949"/>
                    <a:gd name="T22" fmla="*/ 600 w 628"/>
                    <a:gd name="T23" fmla="*/ 533 h 949"/>
                    <a:gd name="T24" fmla="*/ 125 w 628"/>
                    <a:gd name="T25" fmla="*/ 931 h 949"/>
                    <a:gd name="T26" fmla="*/ 110 w 628"/>
                    <a:gd name="T27" fmla="*/ 942 h 949"/>
                    <a:gd name="T28" fmla="*/ 93 w 628"/>
                    <a:gd name="T29" fmla="*/ 947 h 949"/>
                    <a:gd name="T30" fmla="*/ 76 w 628"/>
                    <a:gd name="T31" fmla="*/ 949 h 949"/>
                    <a:gd name="T32" fmla="*/ 60 w 628"/>
                    <a:gd name="T33" fmla="*/ 948 h 949"/>
                    <a:gd name="T34" fmla="*/ 44 w 628"/>
                    <a:gd name="T35" fmla="*/ 943 h 949"/>
                    <a:gd name="T36" fmla="*/ 29 w 628"/>
                    <a:gd name="T37" fmla="*/ 934 h 949"/>
                    <a:gd name="T38" fmla="*/ 17 w 628"/>
                    <a:gd name="T39" fmla="*/ 921 h 949"/>
                    <a:gd name="T40" fmla="*/ 8 w 628"/>
                    <a:gd name="T41" fmla="*/ 907 h 949"/>
                    <a:gd name="T42" fmla="*/ 2 w 628"/>
                    <a:gd name="T43" fmla="*/ 891 h 949"/>
                    <a:gd name="T44" fmla="*/ 0 w 628"/>
                    <a:gd name="T45" fmla="*/ 873 h 949"/>
                    <a:gd name="T46" fmla="*/ 0 w 628"/>
                    <a:gd name="T47" fmla="*/ 75 h 949"/>
                    <a:gd name="T48" fmla="*/ 2 w 628"/>
                    <a:gd name="T49" fmla="*/ 57 h 949"/>
                    <a:gd name="T50" fmla="*/ 8 w 628"/>
                    <a:gd name="T51" fmla="*/ 41 h 949"/>
                    <a:gd name="T52" fmla="*/ 17 w 628"/>
                    <a:gd name="T53" fmla="*/ 27 h 949"/>
                    <a:gd name="T54" fmla="*/ 29 w 628"/>
                    <a:gd name="T55" fmla="*/ 16 h 949"/>
                    <a:gd name="T56" fmla="*/ 44 w 628"/>
                    <a:gd name="T57" fmla="*/ 6 h 949"/>
                    <a:gd name="T58" fmla="*/ 65 w 628"/>
                    <a:gd name="T59" fmla="*/ 0 h 949"/>
                    <a:gd name="T60" fmla="*/ 86 w 628"/>
                    <a:gd name="T61"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8" h="949">
                      <a:moveTo>
                        <a:pt x="86" y="0"/>
                      </a:moveTo>
                      <a:lnTo>
                        <a:pt x="106" y="6"/>
                      </a:lnTo>
                      <a:lnTo>
                        <a:pt x="125" y="17"/>
                      </a:lnTo>
                      <a:lnTo>
                        <a:pt x="600" y="416"/>
                      </a:lnTo>
                      <a:lnTo>
                        <a:pt x="613" y="428"/>
                      </a:lnTo>
                      <a:lnTo>
                        <a:pt x="621" y="442"/>
                      </a:lnTo>
                      <a:lnTo>
                        <a:pt x="626" y="458"/>
                      </a:lnTo>
                      <a:lnTo>
                        <a:pt x="628" y="475"/>
                      </a:lnTo>
                      <a:lnTo>
                        <a:pt x="626" y="490"/>
                      </a:lnTo>
                      <a:lnTo>
                        <a:pt x="621" y="506"/>
                      </a:lnTo>
                      <a:lnTo>
                        <a:pt x="613" y="521"/>
                      </a:lnTo>
                      <a:lnTo>
                        <a:pt x="600" y="533"/>
                      </a:lnTo>
                      <a:lnTo>
                        <a:pt x="125" y="931"/>
                      </a:lnTo>
                      <a:lnTo>
                        <a:pt x="110" y="942"/>
                      </a:lnTo>
                      <a:lnTo>
                        <a:pt x="93" y="947"/>
                      </a:lnTo>
                      <a:lnTo>
                        <a:pt x="76" y="949"/>
                      </a:lnTo>
                      <a:lnTo>
                        <a:pt x="60" y="948"/>
                      </a:lnTo>
                      <a:lnTo>
                        <a:pt x="44" y="943"/>
                      </a:lnTo>
                      <a:lnTo>
                        <a:pt x="29" y="934"/>
                      </a:lnTo>
                      <a:lnTo>
                        <a:pt x="17" y="921"/>
                      </a:lnTo>
                      <a:lnTo>
                        <a:pt x="8" y="907"/>
                      </a:lnTo>
                      <a:lnTo>
                        <a:pt x="2" y="891"/>
                      </a:lnTo>
                      <a:lnTo>
                        <a:pt x="0" y="873"/>
                      </a:lnTo>
                      <a:lnTo>
                        <a:pt x="0" y="75"/>
                      </a:lnTo>
                      <a:lnTo>
                        <a:pt x="2" y="57"/>
                      </a:lnTo>
                      <a:lnTo>
                        <a:pt x="8" y="41"/>
                      </a:lnTo>
                      <a:lnTo>
                        <a:pt x="17" y="27"/>
                      </a:lnTo>
                      <a:lnTo>
                        <a:pt x="29" y="16"/>
                      </a:lnTo>
                      <a:lnTo>
                        <a:pt x="44" y="6"/>
                      </a:lnTo>
                      <a:lnTo>
                        <a:pt x="65" y="0"/>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grpSp>
        <p:nvGrpSpPr>
          <p:cNvPr id="188" name="Group 187">
            <a:extLst>
              <a:ext uri="{FF2B5EF4-FFF2-40B4-BE49-F238E27FC236}">
                <a16:creationId xmlns:a16="http://schemas.microsoft.com/office/drawing/2014/main" id="{6059149C-DCC2-4423-92D0-50E699CEA6AF}"/>
              </a:ext>
            </a:extLst>
          </p:cNvPr>
          <p:cNvGrpSpPr/>
          <p:nvPr/>
        </p:nvGrpSpPr>
        <p:grpSpPr>
          <a:xfrm rot="5400000">
            <a:off x="2589799" y="1496919"/>
            <a:ext cx="233340" cy="457073"/>
            <a:chOff x="2756357" y="3058970"/>
            <a:chExt cx="333437" cy="653146"/>
          </a:xfrm>
          <a:solidFill>
            <a:schemeClr val="accent1"/>
          </a:solidFill>
        </p:grpSpPr>
        <p:sp>
          <p:nvSpPr>
            <p:cNvPr id="189" name="Freeform 159">
              <a:extLst>
                <a:ext uri="{FF2B5EF4-FFF2-40B4-BE49-F238E27FC236}">
                  <a16:creationId xmlns:a16="http://schemas.microsoft.com/office/drawing/2014/main" id="{ACF531E5-1D38-4C6C-815E-B65E8DB00497}"/>
                </a:ext>
              </a:extLst>
            </p:cNvPr>
            <p:cNvSpPr>
              <a:spLocks noEditPoints="1"/>
            </p:cNvSpPr>
            <p:nvPr/>
          </p:nvSpPr>
          <p:spPr bwMode="auto">
            <a:xfrm>
              <a:off x="2802999" y="3058970"/>
              <a:ext cx="286795" cy="590444"/>
            </a:xfrm>
            <a:custGeom>
              <a:avLst/>
              <a:gdLst>
                <a:gd name="T0" fmla="*/ 0 w 5783"/>
                <a:gd name="T1" fmla="*/ 0 h 11294"/>
                <a:gd name="T2" fmla="*/ 5783 w 5783"/>
                <a:gd name="T3" fmla="*/ 0 h 11294"/>
                <a:gd name="T4" fmla="*/ 5783 w 5783"/>
                <a:gd name="T5" fmla="*/ 11294 h 11294"/>
                <a:gd name="T6" fmla="*/ 0 w 5783"/>
                <a:gd name="T7" fmla="*/ 11294 h 11294"/>
                <a:gd name="T8" fmla="*/ 0 w 5783"/>
                <a:gd name="T9" fmla="*/ 0 h 11294"/>
                <a:gd name="T10" fmla="*/ 396 w 5783"/>
                <a:gd name="T11" fmla="*/ 426 h 11294"/>
                <a:gd name="T12" fmla="*/ 5386 w 5783"/>
                <a:gd name="T13" fmla="*/ 426 h 11294"/>
                <a:gd name="T14" fmla="*/ 5386 w 5783"/>
                <a:gd name="T15" fmla="*/ 10868 h 11294"/>
                <a:gd name="T16" fmla="*/ 396 w 5783"/>
                <a:gd name="T17" fmla="*/ 10868 h 11294"/>
                <a:gd name="T18" fmla="*/ 396 w 5783"/>
                <a:gd name="T19" fmla="*/ 426 h 1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3" h="11294">
                  <a:moveTo>
                    <a:pt x="0" y="0"/>
                  </a:moveTo>
                  <a:lnTo>
                    <a:pt x="5783" y="0"/>
                  </a:lnTo>
                  <a:lnTo>
                    <a:pt x="5783" y="11294"/>
                  </a:lnTo>
                  <a:lnTo>
                    <a:pt x="0" y="11294"/>
                  </a:lnTo>
                  <a:lnTo>
                    <a:pt x="0" y="0"/>
                  </a:lnTo>
                  <a:close/>
                  <a:moveTo>
                    <a:pt x="396" y="426"/>
                  </a:moveTo>
                  <a:lnTo>
                    <a:pt x="5386" y="426"/>
                  </a:lnTo>
                  <a:lnTo>
                    <a:pt x="5386" y="10868"/>
                  </a:lnTo>
                  <a:lnTo>
                    <a:pt x="396" y="10868"/>
                  </a:lnTo>
                  <a:lnTo>
                    <a:pt x="396" y="4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8BEADC8-BB73-4D49-BC9A-9A3379F73F98}"/>
                </a:ext>
              </a:extLst>
            </p:cNvPr>
            <p:cNvSpPr>
              <a:spLocks noChangeArrowheads="1"/>
            </p:cNvSpPr>
            <p:nvPr/>
          </p:nvSpPr>
          <p:spPr bwMode="auto">
            <a:xfrm>
              <a:off x="2822845" y="3080915"/>
              <a:ext cx="247101" cy="546553"/>
            </a:xfrm>
            <a:prstGeom prst="rect">
              <a:avLst/>
            </a:prstGeom>
            <a:grpFill/>
            <a:ln>
              <a:solidFill>
                <a:schemeClr val="bg1"/>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Freeform 161">
              <a:extLst>
                <a:ext uri="{FF2B5EF4-FFF2-40B4-BE49-F238E27FC236}">
                  <a16:creationId xmlns:a16="http://schemas.microsoft.com/office/drawing/2014/main" id="{3522B8EE-D7E7-44C6-843A-5391B34C5F21}"/>
                </a:ext>
              </a:extLst>
            </p:cNvPr>
            <p:cNvSpPr>
              <a:spLocks noEditPoints="1"/>
            </p:cNvSpPr>
            <p:nvPr/>
          </p:nvSpPr>
          <p:spPr bwMode="auto">
            <a:xfrm>
              <a:off x="2756357" y="3109131"/>
              <a:ext cx="287788" cy="602985"/>
            </a:xfrm>
            <a:custGeom>
              <a:avLst/>
              <a:gdLst>
                <a:gd name="T0" fmla="*/ 0 w 5784"/>
                <a:gd name="T1" fmla="*/ 0 h 11541"/>
                <a:gd name="T2" fmla="*/ 5784 w 5784"/>
                <a:gd name="T3" fmla="*/ 0 h 11541"/>
                <a:gd name="T4" fmla="*/ 5784 w 5784"/>
                <a:gd name="T5" fmla="*/ 11541 h 11541"/>
                <a:gd name="T6" fmla="*/ 0 w 5784"/>
                <a:gd name="T7" fmla="*/ 11541 h 11541"/>
                <a:gd name="T8" fmla="*/ 0 w 5784"/>
                <a:gd name="T9" fmla="*/ 0 h 11541"/>
                <a:gd name="T10" fmla="*/ 397 w 5784"/>
                <a:gd name="T11" fmla="*/ 435 h 11541"/>
                <a:gd name="T12" fmla="*/ 5387 w 5784"/>
                <a:gd name="T13" fmla="*/ 435 h 11541"/>
                <a:gd name="T14" fmla="*/ 5387 w 5784"/>
                <a:gd name="T15" fmla="*/ 11104 h 11541"/>
                <a:gd name="T16" fmla="*/ 397 w 5784"/>
                <a:gd name="T17" fmla="*/ 11104 h 11541"/>
                <a:gd name="T18" fmla="*/ 397 w 5784"/>
                <a:gd name="T19" fmla="*/ 435 h 1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4" h="11541">
                  <a:moveTo>
                    <a:pt x="0" y="0"/>
                  </a:moveTo>
                  <a:lnTo>
                    <a:pt x="5784" y="0"/>
                  </a:lnTo>
                  <a:lnTo>
                    <a:pt x="5784" y="11541"/>
                  </a:lnTo>
                  <a:lnTo>
                    <a:pt x="0" y="11541"/>
                  </a:lnTo>
                  <a:lnTo>
                    <a:pt x="0" y="0"/>
                  </a:lnTo>
                  <a:close/>
                  <a:moveTo>
                    <a:pt x="397" y="435"/>
                  </a:moveTo>
                  <a:lnTo>
                    <a:pt x="5387" y="435"/>
                  </a:lnTo>
                  <a:lnTo>
                    <a:pt x="5387" y="11104"/>
                  </a:lnTo>
                  <a:lnTo>
                    <a:pt x="397" y="11104"/>
                  </a:lnTo>
                  <a:lnTo>
                    <a:pt x="397" y="43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25D0AB04-D39D-451E-887F-34BFEDF923C1}"/>
                </a:ext>
              </a:extLst>
            </p:cNvPr>
            <p:cNvSpPr>
              <a:spLocks noChangeArrowheads="1"/>
            </p:cNvSpPr>
            <p:nvPr/>
          </p:nvSpPr>
          <p:spPr bwMode="auto">
            <a:xfrm>
              <a:off x="2776205" y="3132123"/>
              <a:ext cx="248093" cy="558047"/>
            </a:xfrm>
            <a:prstGeom prst="rect">
              <a:avLst/>
            </a:prstGeom>
            <a:grpFill/>
            <a:ln>
              <a:solidFill>
                <a:schemeClr val="bg1"/>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Freeform 163">
              <a:extLst>
                <a:ext uri="{FF2B5EF4-FFF2-40B4-BE49-F238E27FC236}">
                  <a16:creationId xmlns:a16="http://schemas.microsoft.com/office/drawing/2014/main" id="{B2B27EA9-24FB-40C2-B858-D00176A4407B}"/>
                </a:ext>
              </a:extLst>
            </p:cNvPr>
            <p:cNvSpPr>
              <a:spLocks/>
            </p:cNvSpPr>
            <p:nvPr/>
          </p:nvSpPr>
          <p:spPr bwMode="auto">
            <a:xfrm>
              <a:off x="2802999" y="3181238"/>
              <a:ext cx="185574" cy="468175"/>
            </a:xfrm>
            <a:custGeom>
              <a:avLst/>
              <a:gdLst>
                <a:gd name="T0" fmla="*/ 8 w 3741"/>
                <a:gd name="T1" fmla="*/ 677 h 8963"/>
                <a:gd name="T2" fmla="*/ 68 w 3741"/>
                <a:gd name="T3" fmla="*/ 655 h 8963"/>
                <a:gd name="T4" fmla="*/ 174 w 3741"/>
                <a:gd name="T5" fmla="*/ 610 h 8963"/>
                <a:gd name="T6" fmla="*/ 274 w 3741"/>
                <a:gd name="T7" fmla="*/ 563 h 8963"/>
                <a:gd name="T8" fmla="*/ 346 w 3741"/>
                <a:gd name="T9" fmla="*/ 525 h 8963"/>
                <a:gd name="T10" fmla="*/ 421 w 3741"/>
                <a:gd name="T11" fmla="*/ 482 h 8963"/>
                <a:gd name="T12" fmla="*/ 497 w 3741"/>
                <a:gd name="T13" fmla="*/ 433 h 8963"/>
                <a:gd name="T14" fmla="*/ 570 w 3741"/>
                <a:gd name="T15" fmla="*/ 380 h 8963"/>
                <a:gd name="T16" fmla="*/ 640 w 3741"/>
                <a:gd name="T17" fmla="*/ 321 h 8963"/>
                <a:gd name="T18" fmla="*/ 705 w 3741"/>
                <a:gd name="T19" fmla="*/ 258 h 8963"/>
                <a:gd name="T20" fmla="*/ 762 w 3741"/>
                <a:gd name="T21" fmla="*/ 190 h 8963"/>
                <a:gd name="T22" fmla="*/ 810 w 3741"/>
                <a:gd name="T23" fmla="*/ 118 h 8963"/>
                <a:gd name="T24" fmla="*/ 846 w 3741"/>
                <a:gd name="T25" fmla="*/ 40 h 8963"/>
                <a:gd name="T26" fmla="*/ 2921 w 3741"/>
                <a:gd name="T27" fmla="*/ 18 h 8963"/>
                <a:gd name="T28" fmla="*/ 2927 w 3741"/>
                <a:gd name="T29" fmla="*/ 44 h 8963"/>
                <a:gd name="T30" fmla="*/ 2948 w 3741"/>
                <a:gd name="T31" fmla="*/ 113 h 8963"/>
                <a:gd name="T32" fmla="*/ 2967 w 3741"/>
                <a:gd name="T33" fmla="*/ 157 h 8963"/>
                <a:gd name="T34" fmla="*/ 2992 w 3741"/>
                <a:gd name="T35" fmla="*/ 208 h 8963"/>
                <a:gd name="T36" fmla="*/ 3023 w 3741"/>
                <a:gd name="T37" fmla="*/ 262 h 8963"/>
                <a:gd name="T38" fmla="*/ 3062 w 3741"/>
                <a:gd name="T39" fmla="*/ 318 h 8963"/>
                <a:gd name="T40" fmla="*/ 3109 w 3741"/>
                <a:gd name="T41" fmla="*/ 374 h 8963"/>
                <a:gd name="T42" fmla="*/ 3166 w 3741"/>
                <a:gd name="T43" fmla="*/ 428 h 8963"/>
                <a:gd name="T44" fmla="*/ 3232 w 3741"/>
                <a:gd name="T45" fmla="*/ 478 h 8963"/>
                <a:gd name="T46" fmla="*/ 3310 w 3741"/>
                <a:gd name="T47" fmla="*/ 523 h 8963"/>
                <a:gd name="T48" fmla="*/ 3398 w 3741"/>
                <a:gd name="T49" fmla="*/ 561 h 8963"/>
                <a:gd name="T50" fmla="*/ 3500 w 3741"/>
                <a:gd name="T51" fmla="*/ 591 h 8963"/>
                <a:gd name="T52" fmla="*/ 3613 w 3741"/>
                <a:gd name="T53" fmla="*/ 610 h 8963"/>
                <a:gd name="T54" fmla="*/ 3741 w 3741"/>
                <a:gd name="T55" fmla="*/ 617 h 8963"/>
                <a:gd name="T56" fmla="*/ 3741 w 3741"/>
                <a:gd name="T57" fmla="*/ 8261 h 8963"/>
                <a:gd name="T58" fmla="*/ 3644 w 3741"/>
                <a:gd name="T59" fmla="*/ 8310 h 8963"/>
                <a:gd name="T60" fmla="*/ 3544 w 3741"/>
                <a:gd name="T61" fmla="*/ 8370 h 8963"/>
                <a:gd name="T62" fmla="*/ 3486 w 3741"/>
                <a:gd name="T63" fmla="*/ 8407 h 8963"/>
                <a:gd name="T64" fmla="*/ 3425 w 3741"/>
                <a:gd name="T65" fmla="*/ 8450 h 8963"/>
                <a:gd name="T66" fmla="*/ 3364 w 3741"/>
                <a:gd name="T67" fmla="*/ 8498 h 8963"/>
                <a:gd name="T68" fmla="*/ 3303 w 3741"/>
                <a:gd name="T69" fmla="*/ 8552 h 8963"/>
                <a:gd name="T70" fmla="*/ 3244 w 3741"/>
                <a:gd name="T71" fmla="*/ 8609 h 8963"/>
                <a:gd name="T72" fmla="*/ 3189 w 3741"/>
                <a:gd name="T73" fmla="*/ 8672 h 8963"/>
                <a:gd name="T74" fmla="*/ 3139 w 3741"/>
                <a:gd name="T75" fmla="*/ 8738 h 8963"/>
                <a:gd name="T76" fmla="*/ 3097 w 3741"/>
                <a:gd name="T77" fmla="*/ 8810 h 8963"/>
                <a:gd name="T78" fmla="*/ 3062 w 3741"/>
                <a:gd name="T79" fmla="*/ 8885 h 8963"/>
                <a:gd name="T80" fmla="*/ 3038 w 3741"/>
                <a:gd name="T81" fmla="*/ 8963 h 8963"/>
                <a:gd name="T82" fmla="*/ 868 w 3741"/>
                <a:gd name="T83" fmla="*/ 8955 h 8963"/>
                <a:gd name="T84" fmla="*/ 837 w 3741"/>
                <a:gd name="T85" fmla="*/ 8895 h 8963"/>
                <a:gd name="T86" fmla="*/ 794 w 3741"/>
                <a:gd name="T87" fmla="*/ 8820 h 8963"/>
                <a:gd name="T88" fmla="*/ 757 w 3741"/>
                <a:gd name="T89" fmla="*/ 8761 h 8963"/>
                <a:gd name="T90" fmla="*/ 713 w 3741"/>
                <a:gd name="T91" fmla="*/ 8698 h 8963"/>
                <a:gd name="T92" fmla="*/ 663 w 3741"/>
                <a:gd name="T93" fmla="*/ 8632 h 8963"/>
                <a:gd name="T94" fmla="*/ 606 w 3741"/>
                <a:gd name="T95" fmla="*/ 8565 h 8963"/>
                <a:gd name="T96" fmla="*/ 542 w 3741"/>
                <a:gd name="T97" fmla="*/ 8502 h 8963"/>
                <a:gd name="T98" fmla="*/ 474 w 3741"/>
                <a:gd name="T99" fmla="*/ 8444 h 8963"/>
                <a:gd name="T100" fmla="*/ 399 w 3741"/>
                <a:gd name="T101" fmla="*/ 8393 h 8963"/>
                <a:gd name="T102" fmla="*/ 319 w 3741"/>
                <a:gd name="T103" fmla="*/ 8351 h 8963"/>
                <a:gd name="T104" fmla="*/ 234 w 3741"/>
                <a:gd name="T105" fmla="*/ 8322 h 8963"/>
                <a:gd name="T106" fmla="*/ 144 w 3741"/>
                <a:gd name="T107" fmla="*/ 8306 h 8963"/>
                <a:gd name="T108" fmla="*/ 48 w 3741"/>
                <a:gd name="T109" fmla="*/ 8308 h 8963"/>
                <a:gd name="T110" fmla="*/ 0 w 3741"/>
                <a:gd name="T111" fmla="*/ 4726 h 8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41" h="8963">
                  <a:moveTo>
                    <a:pt x="0" y="679"/>
                  </a:moveTo>
                  <a:lnTo>
                    <a:pt x="8" y="677"/>
                  </a:lnTo>
                  <a:lnTo>
                    <a:pt x="32" y="669"/>
                  </a:lnTo>
                  <a:lnTo>
                    <a:pt x="68" y="655"/>
                  </a:lnTo>
                  <a:lnTo>
                    <a:pt x="117" y="635"/>
                  </a:lnTo>
                  <a:lnTo>
                    <a:pt x="174" y="610"/>
                  </a:lnTo>
                  <a:lnTo>
                    <a:pt x="239" y="580"/>
                  </a:lnTo>
                  <a:lnTo>
                    <a:pt x="274" y="563"/>
                  </a:lnTo>
                  <a:lnTo>
                    <a:pt x="310" y="545"/>
                  </a:lnTo>
                  <a:lnTo>
                    <a:pt x="346" y="525"/>
                  </a:lnTo>
                  <a:lnTo>
                    <a:pt x="384" y="503"/>
                  </a:lnTo>
                  <a:lnTo>
                    <a:pt x="421" y="482"/>
                  </a:lnTo>
                  <a:lnTo>
                    <a:pt x="458" y="458"/>
                  </a:lnTo>
                  <a:lnTo>
                    <a:pt x="497" y="433"/>
                  </a:lnTo>
                  <a:lnTo>
                    <a:pt x="533" y="407"/>
                  </a:lnTo>
                  <a:lnTo>
                    <a:pt x="570" y="380"/>
                  </a:lnTo>
                  <a:lnTo>
                    <a:pt x="606" y="351"/>
                  </a:lnTo>
                  <a:lnTo>
                    <a:pt x="640" y="321"/>
                  </a:lnTo>
                  <a:lnTo>
                    <a:pt x="673" y="291"/>
                  </a:lnTo>
                  <a:lnTo>
                    <a:pt x="705" y="258"/>
                  </a:lnTo>
                  <a:lnTo>
                    <a:pt x="734" y="225"/>
                  </a:lnTo>
                  <a:lnTo>
                    <a:pt x="762" y="190"/>
                  </a:lnTo>
                  <a:lnTo>
                    <a:pt x="787" y="154"/>
                  </a:lnTo>
                  <a:lnTo>
                    <a:pt x="810" y="118"/>
                  </a:lnTo>
                  <a:lnTo>
                    <a:pt x="830" y="80"/>
                  </a:lnTo>
                  <a:lnTo>
                    <a:pt x="846" y="40"/>
                  </a:lnTo>
                  <a:lnTo>
                    <a:pt x="860" y="0"/>
                  </a:lnTo>
                  <a:lnTo>
                    <a:pt x="2921" y="18"/>
                  </a:lnTo>
                  <a:lnTo>
                    <a:pt x="2922" y="26"/>
                  </a:lnTo>
                  <a:lnTo>
                    <a:pt x="2927" y="44"/>
                  </a:lnTo>
                  <a:lnTo>
                    <a:pt x="2936" y="74"/>
                  </a:lnTo>
                  <a:lnTo>
                    <a:pt x="2948" y="113"/>
                  </a:lnTo>
                  <a:lnTo>
                    <a:pt x="2957" y="134"/>
                  </a:lnTo>
                  <a:lnTo>
                    <a:pt x="2967" y="157"/>
                  </a:lnTo>
                  <a:lnTo>
                    <a:pt x="2978" y="182"/>
                  </a:lnTo>
                  <a:lnTo>
                    <a:pt x="2992" y="208"/>
                  </a:lnTo>
                  <a:lnTo>
                    <a:pt x="3006" y="235"/>
                  </a:lnTo>
                  <a:lnTo>
                    <a:pt x="3023" y="262"/>
                  </a:lnTo>
                  <a:lnTo>
                    <a:pt x="3042" y="290"/>
                  </a:lnTo>
                  <a:lnTo>
                    <a:pt x="3062" y="318"/>
                  </a:lnTo>
                  <a:lnTo>
                    <a:pt x="3085" y="346"/>
                  </a:lnTo>
                  <a:lnTo>
                    <a:pt x="3109" y="374"/>
                  </a:lnTo>
                  <a:lnTo>
                    <a:pt x="3137" y="401"/>
                  </a:lnTo>
                  <a:lnTo>
                    <a:pt x="3166" y="428"/>
                  </a:lnTo>
                  <a:lnTo>
                    <a:pt x="3198" y="454"/>
                  </a:lnTo>
                  <a:lnTo>
                    <a:pt x="3232" y="478"/>
                  </a:lnTo>
                  <a:lnTo>
                    <a:pt x="3270" y="501"/>
                  </a:lnTo>
                  <a:lnTo>
                    <a:pt x="3310" y="523"/>
                  </a:lnTo>
                  <a:lnTo>
                    <a:pt x="3353" y="544"/>
                  </a:lnTo>
                  <a:lnTo>
                    <a:pt x="3398" y="561"/>
                  </a:lnTo>
                  <a:lnTo>
                    <a:pt x="3447" y="578"/>
                  </a:lnTo>
                  <a:lnTo>
                    <a:pt x="3500" y="591"/>
                  </a:lnTo>
                  <a:lnTo>
                    <a:pt x="3555" y="602"/>
                  </a:lnTo>
                  <a:lnTo>
                    <a:pt x="3613" y="610"/>
                  </a:lnTo>
                  <a:lnTo>
                    <a:pt x="3675" y="615"/>
                  </a:lnTo>
                  <a:lnTo>
                    <a:pt x="3741" y="617"/>
                  </a:lnTo>
                  <a:lnTo>
                    <a:pt x="3741" y="8537"/>
                  </a:lnTo>
                  <a:lnTo>
                    <a:pt x="3741" y="8261"/>
                  </a:lnTo>
                  <a:lnTo>
                    <a:pt x="3715" y="8273"/>
                  </a:lnTo>
                  <a:lnTo>
                    <a:pt x="3644" y="8310"/>
                  </a:lnTo>
                  <a:lnTo>
                    <a:pt x="3598" y="8337"/>
                  </a:lnTo>
                  <a:lnTo>
                    <a:pt x="3544" y="8370"/>
                  </a:lnTo>
                  <a:lnTo>
                    <a:pt x="3516" y="8388"/>
                  </a:lnTo>
                  <a:lnTo>
                    <a:pt x="3486" y="8407"/>
                  </a:lnTo>
                  <a:lnTo>
                    <a:pt x="3456" y="8429"/>
                  </a:lnTo>
                  <a:lnTo>
                    <a:pt x="3425" y="8450"/>
                  </a:lnTo>
                  <a:lnTo>
                    <a:pt x="3394" y="8474"/>
                  </a:lnTo>
                  <a:lnTo>
                    <a:pt x="3364" y="8498"/>
                  </a:lnTo>
                  <a:lnTo>
                    <a:pt x="3333" y="8524"/>
                  </a:lnTo>
                  <a:lnTo>
                    <a:pt x="3303" y="8552"/>
                  </a:lnTo>
                  <a:lnTo>
                    <a:pt x="3273" y="8580"/>
                  </a:lnTo>
                  <a:lnTo>
                    <a:pt x="3244" y="8609"/>
                  </a:lnTo>
                  <a:lnTo>
                    <a:pt x="3216" y="8640"/>
                  </a:lnTo>
                  <a:lnTo>
                    <a:pt x="3189" y="8672"/>
                  </a:lnTo>
                  <a:lnTo>
                    <a:pt x="3163" y="8704"/>
                  </a:lnTo>
                  <a:lnTo>
                    <a:pt x="3139" y="8738"/>
                  </a:lnTo>
                  <a:lnTo>
                    <a:pt x="3116" y="8774"/>
                  </a:lnTo>
                  <a:lnTo>
                    <a:pt x="3097" y="8810"/>
                  </a:lnTo>
                  <a:lnTo>
                    <a:pt x="3078" y="8846"/>
                  </a:lnTo>
                  <a:lnTo>
                    <a:pt x="3062" y="8885"/>
                  </a:lnTo>
                  <a:lnTo>
                    <a:pt x="3049" y="8924"/>
                  </a:lnTo>
                  <a:lnTo>
                    <a:pt x="3038" y="8963"/>
                  </a:lnTo>
                  <a:lnTo>
                    <a:pt x="872" y="8963"/>
                  </a:lnTo>
                  <a:lnTo>
                    <a:pt x="868" y="8955"/>
                  </a:lnTo>
                  <a:lnTo>
                    <a:pt x="857" y="8931"/>
                  </a:lnTo>
                  <a:lnTo>
                    <a:pt x="837" y="8895"/>
                  </a:lnTo>
                  <a:lnTo>
                    <a:pt x="810" y="8847"/>
                  </a:lnTo>
                  <a:lnTo>
                    <a:pt x="794" y="8820"/>
                  </a:lnTo>
                  <a:lnTo>
                    <a:pt x="777" y="8791"/>
                  </a:lnTo>
                  <a:lnTo>
                    <a:pt x="757" y="8761"/>
                  </a:lnTo>
                  <a:lnTo>
                    <a:pt x="736" y="8730"/>
                  </a:lnTo>
                  <a:lnTo>
                    <a:pt x="713" y="8698"/>
                  </a:lnTo>
                  <a:lnTo>
                    <a:pt x="689" y="8665"/>
                  </a:lnTo>
                  <a:lnTo>
                    <a:pt x="663" y="8632"/>
                  </a:lnTo>
                  <a:lnTo>
                    <a:pt x="635" y="8599"/>
                  </a:lnTo>
                  <a:lnTo>
                    <a:pt x="606" y="8565"/>
                  </a:lnTo>
                  <a:lnTo>
                    <a:pt x="574" y="8533"/>
                  </a:lnTo>
                  <a:lnTo>
                    <a:pt x="542" y="8502"/>
                  </a:lnTo>
                  <a:lnTo>
                    <a:pt x="509" y="8472"/>
                  </a:lnTo>
                  <a:lnTo>
                    <a:pt x="474" y="8444"/>
                  </a:lnTo>
                  <a:lnTo>
                    <a:pt x="436" y="8417"/>
                  </a:lnTo>
                  <a:lnTo>
                    <a:pt x="399" y="8393"/>
                  </a:lnTo>
                  <a:lnTo>
                    <a:pt x="360" y="8371"/>
                  </a:lnTo>
                  <a:lnTo>
                    <a:pt x="319" y="8351"/>
                  </a:lnTo>
                  <a:lnTo>
                    <a:pt x="277" y="8335"/>
                  </a:lnTo>
                  <a:lnTo>
                    <a:pt x="234" y="8322"/>
                  </a:lnTo>
                  <a:lnTo>
                    <a:pt x="189" y="8313"/>
                  </a:lnTo>
                  <a:lnTo>
                    <a:pt x="144" y="8306"/>
                  </a:lnTo>
                  <a:lnTo>
                    <a:pt x="97" y="8305"/>
                  </a:lnTo>
                  <a:lnTo>
                    <a:pt x="48" y="8308"/>
                  </a:lnTo>
                  <a:lnTo>
                    <a:pt x="0" y="8316"/>
                  </a:lnTo>
                  <a:lnTo>
                    <a:pt x="0" y="4726"/>
                  </a:lnTo>
                  <a:lnTo>
                    <a:pt x="0" y="67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Freeform 164">
              <a:extLst>
                <a:ext uri="{FF2B5EF4-FFF2-40B4-BE49-F238E27FC236}">
                  <a16:creationId xmlns:a16="http://schemas.microsoft.com/office/drawing/2014/main" id="{57FA9C7C-DBFE-4743-BC60-9AD58A7F5E4A}"/>
                </a:ext>
              </a:extLst>
            </p:cNvPr>
            <p:cNvSpPr>
              <a:spLocks noEditPoints="1"/>
            </p:cNvSpPr>
            <p:nvPr/>
          </p:nvSpPr>
          <p:spPr bwMode="auto">
            <a:xfrm>
              <a:off x="2826816" y="3374569"/>
              <a:ext cx="145879" cy="103457"/>
            </a:xfrm>
            <a:custGeom>
              <a:avLst/>
              <a:gdLst>
                <a:gd name="T0" fmla="*/ 263 w 2937"/>
                <a:gd name="T1" fmla="*/ 682 h 1975"/>
                <a:gd name="T2" fmla="*/ 312 w 2937"/>
                <a:gd name="T3" fmla="*/ 423 h 1975"/>
                <a:gd name="T4" fmla="*/ 365 w 2937"/>
                <a:gd name="T5" fmla="*/ 262 h 1975"/>
                <a:gd name="T6" fmla="*/ 907 w 2937"/>
                <a:gd name="T7" fmla="*/ 167 h 1975"/>
                <a:gd name="T8" fmla="*/ 838 w 2937"/>
                <a:gd name="T9" fmla="*/ 326 h 1975"/>
                <a:gd name="T10" fmla="*/ 765 w 2937"/>
                <a:gd name="T11" fmla="*/ 574 h 1975"/>
                <a:gd name="T12" fmla="*/ 744 w 2937"/>
                <a:gd name="T13" fmla="*/ 715 h 1975"/>
                <a:gd name="T14" fmla="*/ 1132 w 2937"/>
                <a:gd name="T15" fmla="*/ 791 h 1975"/>
                <a:gd name="T16" fmla="*/ 1167 w 2937"/>
                <a:gd name="T17" fmla="*/ 603 h 1975"/>
                <a:gd name="T18" fmla="*/ 1231 w 2937"/>
                <a:gd name="T19" fmla="*/ 416 h 1975"/>
                <a:gd name="T20" fmla="*/ 1343 w 2937"/>
                <a:gd name="T21" fmla="*/ 227 h 1975"/>
                <a:gd name="T22" fmla="*/ 1516 w 2937"/>
                <a:gd name="T23" fmla="*/ 74 h 1975"/>
                <a:gd name="T24" fmla="*/ 1765 w 2937"/>
                <a:gd name="T25" fmla="*/ 1 h 1975"/>
                <a:gd name="T26" fmla="*/ 2067 w 2937"/>
                <a:gd name="T27" fmla="*/ 39 h 1975"/>
                <a:gd name="T28" fmla="*/ 2296 w 2937"/>
                <a:gd name="T29" fmla="*/ 157 h 1975"/>
                <a:gd name="T30" fmla="*/ 2453 w 2937"/>
                <a:gd name="T31" fmla="*/ 323 h 1975"/>
                <a:gd name="T32" fmla="*/ 2549 w 2937"/>
                <a:gd name="T33" fmla="*/ 503 h 1975"/>
                <a:gd name="T34" fmla="*/ 2599 w 2937"/>
                <a:gd name="T35" fmla="*/ 665 h 1975"/>
                <a:gd name="T36" fmla="*/ 2622 w 2937"/>
                <a:gd name="T37" fmla="*/ 809 h 1975"/>
                <a:gd name="T38" fmla="*/ 2622 w 2937"/>
                <a:gd name="T39" fmla="*/ 1158 h 1975"/>
                <a:gd name="T40" fmla="*/ 2612 w 2937"/>
                <a:gd name="T41" fmla="*/ 1351 h 1975"/>
                <a:gd name="T42" fmla="*/ 2568 w 2937"/>
                <a:gd name="T43" fmla="*/ 1650 h 1975"/>
                <a:gd name="T44" fmla="*/ 2528 w 2937"/>
                <a:gd name="T45" fmla="*/ 1801 h 1975"/>
                <a:gd name="T46" fmla="*/ 2005 w 2937"/>
                <a:gd name="T47" fmla="*/ 1870 h 1975"/>
                <a:gd name="T48" fmla="*/ 2076 w 2937"/>
                <a:gd name="T49" fmla="*/ 1598 h 1975"/>
                <a:gd name="T50" fmla="*/ 2127 w 2937"/>
                <a:gd name="T51" fmla="*/ 1295 h 1975"/>
                <a:gd name="T52" fmla="*/ 1641 w 2937"/>
                <a:gd name="T53" fmla="*/ 1293 h 1975"/>
                <a:gd name="T54" fmla="*/ 1585 w 2937"/>
                <a:gd name="T55" fmla="*/ 1469 h 1975"/>
                <a:gd name="T56" fmla="*/ 1496 w 2937"/>
                <a:gd name="T57" fmla="*/ 1649 h 1975"/>
                <a:gd name="T58" fmla="*/ 1360 w 2937"/>
                <a:gd name="T59" fmla="*/ 1817 h 1975"/>
                <a:gd name="T60" fmla="*/ 1167 w 2937"/>
                <a:gd name="T61" fmla="*/ 1938 h 1975"/>
                <a:gd name="T62" fmla="*/ 907 w 2937"/>
                <a:gd name="T63" fmla="*/ 1973 h 1975"/>
                <a:gd name="T64" fmla="*/ 654 w 2937"/>
                <a:gd name="T65" fmla="*/ 1911 h 1975"/>
                <a:gd name="T66" fmla="*/ 476 w 2937"/>
                <a:gd name="T67" fmla="*/ 1788 h 1975"/>
                <a:gd name="T68" fmla="*/ 358 w 2937"/>
                <a:gd name="T69" fmla="*/ 1634 h 1975"/>
                <a:gd name="T70" fmla="*/ 291 w 2937"/>
                <a:gd name="T71" fmla="*/ 1476 h 1975"/>
                <a:gd name="T72" fmla="*/ 255 w 2937"/>
                <a:gd name="T73" fmla="*/ 1325 h 1975"/>
                <a:gd name="T74" fmla="*/ 0 w 2937"/>
                <a:gd name="T75" fmla="*/ 839 h 1975"/>
                <a:gd name="T76" fmla="*/ 1102 w 2937"/>
                <a:gd name="T77" fmla="*/ 1243 h 1975"/>
                <a:gd name="T78" fmla="*/ 1083 w 2937"/>
                <a:gd name="T79" fmla="*/ 1338 h 1975"/>
                <a:gd name="T80" fmla="*/ 1050 w 2937"/>
                <a:gd name="T81" fmla="*/ 1393 h 1975"/>
                <a:gd name="T82" fmla="*/ 996 w 2937"/>
                <a:gd name="T83" fmla="*/ 1434 h 1975"/>
                <a:gd name="T84" fmla="*/ 914 w 2937"/>
                <a:gd name="T85" fmla="*/ 1450 h 1975"/>
                <a:gd name="T86" fmla="*/ 835 w 2937"/>
                <a:gd name="T87" fmla="*/ 1434 h 1975"/>
                <a:gd name="T88" fmla="*/ 787 w 2937"/>
                <a:gd name="T89" fmla="*/ 1393 h 1975"/>
                <a:gd name="T90" fmla="*/ 763 w 2937"/>
                <a:gd name="T91" fmla="*/ 1338 h 1975"/>
                <a:gd name="T92" fmla="*/ 759 w 2937"/>
                <a:gd name="T93" fmla="*/ 1243 h 1975"/>
                <a:gd name="T94" fmla="*/ 2157 w 2937"/>
                <a:gd name="T95" fmla="*/ 820 h 1975"/>
                <a:gd name="T96" fmla="*/ 2131 w 2937"/>
                <a:gd name="T97" fmla="*/ 704 h 1975"/>
                <a:gd name="T98" fmla="*/ 2098 w 2937"/>
                <a:gd name="T99" fmla="*/ 647 h 1975"/>
                <a:gd name="T100" fmla="*/ 2045 w 2937"/>
                <a:gd name="T101" fmla="*/ 601 h 1975"/>
                <a:gd name="T102" fmla="*/ 1968 w 2937"/>
                <a:gd name="T103" fmla="*/ 578 h 1975"/>
                <a:gd name="T104" fmla="*/ 1878 w 2937"/>
                <a:gd name="T105" fmla="*/ 588 h 1975"/>
                <a:gd name="T106" fmla="*/ 1815 w 2937"/>
                <a:gd name="T107" fmla="*/ 626 h 1975"/>
                <a:gd name="T108" fmla="*/ 1772 w 2937"/>
                <a:gd name="T109" fmla="*/ 680 h 1975"/>
                <a:gd name="T110" fmla="*/ 1739 w 2937"/>
                <a:gd name="T111" fmla="*/ 773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37" h="1975">
                  <a:moveTo>
                    <a:pt x="247" y="831"/>
                  </a:moveTo>
                  <a:lnTo>
                    <a:pt x="249" y="812"/>
                  </a:lnTo>
                  <a:lnTo>
                    <a:pt x="254" y="760"/>
                  </a:lnTo>
                  <a:lnTo>
                    <a:pt x="258" y="724"/>
                  </a:lnTo>
                  <a:lnTo>
                    <a:pt x="263" y="682"/>
                  </a:lnTo>
                  <a:lnTo>
                    <a:pt x="269" y="636"/>
                  </a:lnTo>
                  <a:lnTo>
                    <a:pt x="276" y="586"/>
                  </a:lnTo>
                  <a:lnTo>
                    <a:pt x="287" y="533"/>
                  </a:lnTo>
                  <a:lnTo>
                    <a:pt x="298" y="479"/>
                  </a:lnTo>
                  <a:lnTo>
                    <a:pt x="312" y="423"/>
                  </a:lnTo>
                  <a:lnTo>
                    <a:pt x="327" y="368"/>
                  </a:lnTo>
                  <a:lnTo>
                    <a:pt x="336" y="342"/>
                  </a:lnTo>
                  <a:lnTo>
                    <a:pt x="345" y="315"/>
                  </a:lnTo>
                  <a:lnTo>
                    <a:pt x="354" y="288"/>
                  </a:lnTo>
                  <a:lnTo>
                    <a:pt x="365" y="262"/>
                  </a:lnTo>
                  <a:lnTo>
                    <a:pt x="376" y="237"/>
                  </a:lnTo>
                  <a:lnTo>
                    <a:pt x="387" y="213"/>
                  </a:lnTo>
                  <a:lnTo>
                    <a:pt x="400" y="189"/>
                  </a:lnTo>
                  <a:lnTo>
                    <a:pt x="412" y="167"/>
                  </a:lnTo>
                  <a:lnTo>
                    <a:pt x="907" y="167"/>
                  </a:lnTo>
                  <a:lnTo>
                    <a:pt x="900" y="182"/>
                  </a:lnTo>
                  <a:lnTo>
                    <a:pt x="880" y="223"/>
                  </a:lnTo>
                  <a:lnTo>
                    <a:pt x="867" y="252"/>
                  </a:lnTo>
                  <a:lnTo>
                    <a:pt x="853" y="288"/>
                  </a:lnTo>
                  <a:lnTo>
                    <a:pt x="838" y="326"/>
                  </a:lnTo>
                  <a:lnTo>
                    <a:pt x="822" y="370"/>
                  </a:lnTo>
                  <a:lnTo>
                    <a:pt x="807" y="416"/>
                  </a:lnTo>
                  <a:lnTo>
                    <a:pt x="791" y="466"/>
                  </a:lnTo>
                  <a:lnTo>
                    <a:pt x="777" y="519"/>
                  </a:lnTo>
                  <a:lnTo>
                    <a:pt x="765" y="574"/>
                  </a:lnTo>
                  <a:lnTo>
                    <a:pt x="760" y="601"/>
                  </a:lnTo>
                  <a:lnTo>
                    <a:pt x="755" y="630"/>
                  </a:lnTo>
                  <a:lnTo>
                    <a:pt x="751" y="658"/>
                  </a:lnTo>
                  <a:lnTo>
                    <a:pt x="747" y="687"/>
                  </a:lnTo>
                  <a:lnTo>
                    <a:pt x="744" y="715"/>
                  </a:lnTo>
                  <a:lnTo>
                    <a:pt x="743" y="744"/>
                  </a:lnTo>
                  <a:lnTo>
                    <a:pt x="742" y="773"/>
                  </a:lnTo>
                  <a:lnTo>
                    <a:pt x="742" y="802"/>
                  </a:lnTo>
                  <a:lnTo>
                    <a:pt x="1131" y="802"/>
                  </a:lnTo>
                  <a:lnTo>
                    <a:pt x="1132" y="791"/>
                  </a:lnTo>
                  <a:lnTo>
                    <a:pt x="1135" y="764"/>
                  </a:lnTo>
                  <a:lnTo>
                    <a:pt x="1142" y="722"/>
                  </a:lnTo>
                  <a:lnTo>
                    <a:pt x="1152" y="667"/>
                  </a:lnTo>
                  <a:lnTo>
                    <a:pt x="1158" y="636"/>
                  </a:lnTo>
                  <a:lnTo>
                    <a:pt x="1167" y="603"/>
                  </a:lnTo>
                  <a:lnTo>
                    <a:pt x="1176" y="567"/>
                  </a:lnTo>
                  <a:lnTo>
                    <a:pt x="1187" y="531"/>
                  </a:lnTo>
                  <a:lnTo>
                    <a:pt x="1200" y="494"/>
                  </a:lnTo>
                  <a:lnTo>
                    <a:pt x="1214" y="454"/>
                  </a:lnTo>
                  <a:lnTo>
                    <a:pt x="1231" y="416"/>
                  </a:lnTo>
                  <a:lnTo>
                    <a:pt x="1249" y="377"/>
                  </a:lnTo>
                  <a:lnTo>
                    <a:pt x="1269" y="338"/>
                  </a:lnTo>
                  <a:lnTo>
                    <a:pt x="1291" y="300"/>
                  </a:lnTo>
                  <a:lnTo>
                    <a:pt x="1316" y="263"/>
                  </a:lnTo>
                  <a:lnTo>
                    <a:pt x="1343" y="227"/>
                  </a:lnTo>
                  <a:lnTo>
                    <a:pt x="1372" y="191"/>
                  </a:lnTo>
                  <a:lnTo>
                    <a:pt x="1404" y="158"/>
                  </a:lnTo>
                  <a:lnTo>
                    <a:pt x="1438" y="128"/>
                  </a:lnTo>
                  <a:lnTo>
                    <a:pt x="1476" y="99"/>
                  </a:lnTo>
                  <a:lnTo>
                    <a:pt x="1516" y="74"/>
                  </a:lnTo>
                  <a:lnTo>
                    <a:pt x="1560" y="51"/>
                  </a:lnTo>
                  <a:lnTo>
                    <a:pt x="1606" y="33"/>
                  </a:lnTo>
                  <a:lnTo>
                    <a:pt x="1655" y="18"/>
                  </a:lnTo>
                  <a:lnTo>
                    <a:pt x="1708" y="7"/>
                  </a:lnTo>
                  <a:lnTo>
                    <a:pt x="1765" y="1"/>
                  </a:lnTo>
                  <a:lnTo>
                    <a:pt x="1824" y="0"/>
                  </a:lnTo>
                  <a:lnTo>
                    <a:pt x="1889" y="3"/>
                  </a:lnTo>
                  <a:lnTo>
                    <a:pt x="1952" y="11"/>
                  </a:lnTo>
                  <a:lnTo>
                    <a:pt x="2011" y="23"/>
                  </a:lnTo>
                  <a:lnTo>
                    <a:pt x="2067" y="39"/>
                  </a:lnTo>
                  <a:lnTo>
                    <a:pt x="2120" y="57"/>
                  </a:lnTo>
                  <a:lnTo>
                    <a:pt x="2169" y="78"/>
                  </a:lnTo>
                  <a:lnTo>
                    <a:pt x="2214" y="102"/>
                  </a:lnTo>
                  <a:lnTo>
                    <a:pt x="2257" y="129"/>
                  </a:lnTo>
                  <a:lnTo>
                    <a:pt x="2296" y="157"/>
                  </a:lnTo>
                  <a:lnTo>
                    <a:pt x="2334" y="187"/>
                  </a:lnTo>
                  <a:lnTo>
                    <a:pt x="2367" y="219"/>
                  </a:lnTo>
                  <a:lnTo>
                    <a:pt x="2398" y="253"/>
                  </a:lnTo>
                  <a:lnTo>
                    <a:pt x="2427" y="288"/>
                  </a:lnTo>
                  <a:lnTo>
                    <a:pt x="2453" y="323"/>
                  </a:lnTo>
                  <a:lnTo>
                    <a:pt x="2476" y="358"/>
                  </a:lnTo>
                  <a:lnTo>
                    <a:pt x="2498" y="394"/>
                  </a:lnTo>
                  <a:lnTo>
                    <a:pt x="2516" y="431"/>
                  </a:lnTo>
                  <a:lnTo>
                    <a:pt x="2534" y="467"/>
                  </a:lnTo>
                  <a:lnTo>
                    <a:pt x="2549" y="503"/>
                  </a:lnTo>
                  <a:lnTo>
                    <a:pt x="2562" y="537"/>
                  </a:lnTo>
                  <a:lnTo>
                    <a:pt x="2573" y="572"/>
                  </a:lnTo>
                  <a:lnTo>
                    <a:pt x="2584" y="604"/>
                  </a:lnTo>
                  <a:lnTo>
                    <a:pt x="2592" y="636"/>
                  </a:lnTo>
                  <a:lnTo>
                    <a:pt x="2599" y="665"/>
                  </a:lnTo>
                  <a:lnTo>
                    <a:pt x="2606" y="692"/>
                  </a:lnTo>
                  <a:lnTo>
                    <a:pt x="2614" y="740"/>
                  </a:lnTo>
                  <a:lnTo>
                    <a:pt x="2619" y="777"/>
                  </a:lnTo>
                  <a:lnTo>
                    <a:pt x="2622" y="801"/>
                  </a:lnTo>
                  <a:lnTo>
                    <a:pt x="2622" y="809"/>
                  </a:lnTo>
                  <a:lnTo>
                    <a:pt x="2937" y="802"/>
                  </a:lnTo>
                  <a:lnTo>
                    <a:pt x="2937" y="1129"/>
                  </a:lnTo>
                  <a:lnTo>
                    <a:pt x="2622" y="1137"/>
                  </a:lnTo>
                  <a:lnTo>
                    <a:pt x="2622" y="1143"/>
                  </a:lnTo>
                  <a:lnTo>
                    <a:pt x="2622" y="1158"/>
                  </a:lnTo>
                  <a:lnTo>
                    <a:pt x="2621" y="1182"/>
                  </a:lnTo>
                  <a:lnTo>
                    <a:pt x="2620" y="1215"/>
                  </a:lnTo>
                  <a:lnTo>
                    <a:pt x="2618" y="1254"/>
                  </a:lnTo>
                  <a:lnTo>
                    <a:pt x="2616" y="1300"/>
                  </a:lnTo>
                  <a:lnTo>
                    <a:pt x="2612" y="1351"/>
                  </a:lnTo>
                  <a:lnTo>
                    <a:pt x="2607" y="1407"/>
                  </a:lnTo>
                  <a:lnTo>
                    <a:pt x="2599" y="1465"/>
                  </a:lnTo>
                  <a:lnTo>
                    <a:pt x="2591" y="1526"/>
                  </a:lnTo>
                  <a:lnTo>
                    <a:pt x="2581" y="1588"/>
                  </a:lnTo>
                  <a:lnTo>
                    <a:pt x="2568" y="1650"/>
                  </a:lnTo>
                  <a:lnTo>
                    <a:pt x="2562" y="1681"/>
                  </a:lnTo>
                  <a:lnTo>
                    <a:pt x="2554" y="1711"/>
                  </a:lnTo>
                  <a:lnTo>
                    <a:pt x="2545" y="1741"/>
                  </a:lnTo>
                  <a:lnTo>
                    <a:pt x="2537" y="1772"/>
                  </a:lnTo>
                  <a:lnTo>
                    <a:pt x="2528" y="1801"/>
                  </a:lnTo>
                  <a:lnTo>
                    <a:pt x="2517" y="1830"/>
                  </a:lnTo>
                  <a:lnTo>
                    <a:pt x="2507" y="1857"/>
                  </a:lnTo>
                  <a:lnTo>
                    <a:pt x="2495" y="1883"/>
                  </a:lnTo>
                  <a:lnTo>
                    <a:pt x="2001" y="1883"/>
                  </a:lnTo>
                  <a:lnTo>
                    <a:pt x="2005" y="1870"/>
                  </a:lnTo>
                  <a:lnTo>
                    <a:pt x="2016" y="1833"/>
                  </a:lnTo>
                  <a:lnTo>
                    <a:pt x="2034" y="1774"/>
                  </a:lnTo>
                  <a:lnTo>
                    <a:pt x="2054" y="1695"/>
                  </a:lnTo>
                  <a:lnTo>
                    <a:pt x="2065" y="1648"/>
                  </a:lnTo>
                  <a:lnTo>
                    <a:pt x="2076" y="1598"/>
                  </a:lnTo>
                  <a:lnTo>
                    <a:pt x="2088" y="1545"/>
                  </a:lnTo>
                  <a:lnTo>
                    <a:pt x="2098" y="1487"/>
                  </a:lnTo>
                  <a:lnTo>
                    <a:pt x="2109" y="1425"/>
                  </a:lnTo>
                  <a:lnTo>
                    <a:pt x="2119" y="1362"/>
                  </a:lnTo>
                  <a:lnTo>
                    <a:pt x="2127" y="1295"/>
                  </a:lnTo>
                  <a:lnTo>
                    <a:pt x="2136" y="1226"/>
                  </a:lnTo>
                  <a:lnTo>
                    <a:pt x="1656" y="1219"/>
                  </a:lnTo>
                  <a:lnTo>
                    <a:pt x="1654" y="1228"/>
                  </a:lnTo>
                  <a:lnTo>
                    <a:pt x="1650" y="1253"/>
                  </a:lnTo>
                  <a:lnTo>
                    <a:pt x="1641" y="1293"/>
                  </a:lnTo>
                  <a:lnTo>
                    <a:pt x="1627" y="1344"/>
                  </a:lnTo>
                  <a:lnTo>
                    <a:pt x="1619" y="1372"/>
                  </a:lnTo>
                  <a:lnTo>
                    <a:pt x="1610" y="1403"/>
                  </a:lnTo>
                  <a:lnTo>
                    <a:pt x="1598" y="1436"/>
                  </a:lnTo>
                  <a:lnTo>
                    <a:pt x="1585" y="1469"/>
                  </a:lnTo>
                  <a:lnTo>
                    <a:pt x="1570" y="1504"/>
                  </a:lnTo>
                  <a:lnTo>
                    <a:pt x="1555" y="1540"/>
                  </a:lnTo>
                  <a:lnTo>
                    <a:pt x="1537" y="1576"/>
                  </a:lnTo>
                  <a:lnTo>
                    <a:pt x="1517" y="1613"/>
                  </a:lnTo>
                  <a:lnTo>
                    <a:pt x="1496" y="1649"/>
                  </a:lnTo>
                  <a:lnTo>
                    <a:pt x="1473" y="1685"/>
                  </a:lnTo>
                  <a:lnTo>
                    <a:pt x="1448" y="1720"/>
                  </a:lnTo>
                  <a:lnTo>
                    <a:pt x="1421" y="1754"/>
                  </a:lnTo>
                  <a:lnTo>
                    <a:pt x="1391" y="1786"/>
                  </a:lnTo>
                  <a:lnTo>
                    <a:pt x="1360" y="1817"/>
                  </a:lnTo>
                  <a:lnTo>
                    <a:pt x="1325" y="1847"/>
                  </a:lnTo>
                  <a:lnTo>
                    <a:pt x="1289" y="1874"/>
                  </a:lnTo>
                  <a:lnTo>
                    <a:pt x="1251" y="1898"/>
                  </a:lnTo>
                  <a:lnTo>
                    <a:pt x="1210" y="1920"/>
                  </a:lnTo>
                  <a:lnTo>
                    <a:pt x="1167" y="1938"/>
                  </a:lnTo>
                  <a:lnTo>
                    <a:pt x="1120" y="1953"/>
                  </a:lnTo>
                  <a:lnTo>
                    <a:pt x="1071" y="1964"/>
                  </a:lnTo>
                  <a:lnTo>
                    <a:pt x="1019" y="1972"/>
                  </a:lnTo>
                  <a:lnTo>
                    <a:pt x="964" y="1975"/>
                  </a:lnTo>
                  <a:lnTo>
                    <a:pt x="907" y="1973"/>
                  </a:lnTo>
                  <a:lnTo>
                    <a:pt x="850" y="1966"/>
                  </a:lnTo>
                  <a:lnTo>
                    <a:pt x="796" y="1957"/>
                  </a:lnTo>
                  <a:lnTo>
                    <a:pt x="745" y="1945"/>
                  </a:lnTo>
                  <a:lnTo>
                    <a:pt x="698" y="1929"/>
                  </a:lnTo>
                  <a:lnTo>
                    <a:pt x="654" y="1911"/>
                  </a:lnTo>
                  <a:lnTo>
                    <a:pt x="613" y="1891"/>
                  </a:lnTo>
                  <a:lnTo>
                    <a:pt x="574" y="1868"/>
                  </a:lnTo>
                  <a:lnTo>
                    <a:pt x="539" y="1843"/>
                  </a:lnTo>
                  <a:lnTo>
                    <a:pt x="506" y="1816"/>
                  </a:lnTo>
                  <a:lnTo>
                    <a:pt x="476" y="1788"/>
                  </a:lnTo>
                  <a:lnTo>
                    <a:pt x="448" y="1759"/>
                  </a:lnTo>
                  <a:lnTo>
                    <a:pt x="422" y="1729"/>
                  </a:lnTo>
                  <a:lnTo>
                    <a:pt x="399" y="1698"/>
                  </a:lnTo>
                  <a:lnTo>
                    <a:pt x="378" y="1666"/>
                  </a:lnTo>
                  <a:lnTo>
                    <a:pt x="358" y="1634"/>
                  </a:lnTo>
                  <a:lnTo>
                    <a:pt x="342" y="1602"/>
                  </a:lnTo>
                  <a:lnTo>
                    <a:pt x="326" y="1569"/>
                  </a:lnTo>
                  <a:lnTo>
                    <a:pt x="313" y="1537"/>
                  </a:lnTo>
                  <a:lnTo>
                    <a:pt x="301" y="1506"/>
                  </a:lnTo>
                  <a:lnTo>
                    <a:pt x="291" y="1476"/>
                  </a:lnTo>
                  <a:lnTo>
                    <a:pt x="282" y="1447"/>
                  </a:lnTo>
                  <a:lnTo>
                    <a:pt x="274" y="1419"/>
                  </a:lnTo>
                  <a:lnTo>
                    <a:pt x="268" y="1393"/>
                  </a:lnTo>
                  <a:lnTo>
                    <a:pt x="262" y="1368"/>
                  </a:lnTo>
                  <a:lnTo>
                    <a:pt x="255" y="1325"/>
                  </a:lnTo>
                  <a:lnTo>
                    <a:pt x="250" y="1293"/>
                  </a:lnTo>
                  <a:lnTo>
                    <a:pt x="248" y="1271"/>
                  </a:lnTo>
                  <a:lnTo>
                    <a:pt x="247" y="1264"/>
                  </a:lnTo>
                  <a:lnTo>
                    <a:pt x="0" y="1264"/>
                  </a:lnTo>
                  <a:lnTo>
                    <a:pt x="0" y="839"/>
                  </a:lnTo>
                  <a:lnTo>
                    <a:pt x="247" y="831"/>
                  </a:lnTo>
                  <a:close/>
                  <a:moveTo>
                    <a:pt x="765" y="1204"/>
                  </a:moveTo>
                  <a:lnTo>
                    <a:pt x="1102" y="1204"/>
                  </a:lnTo>
                  <a:lnTo>
                    <a:pt x="1102" y="1215"/>
                  </a:lnTo>
                  <a:lnTo>
                    <a:pt x="1102" y="1243"/>
                  </a:lnTo>
                  <a:lnTo>
                    <a:pt x="1100" y="1262"/>
                  </a:lnTo>
                  <a:lnTo>
                    <a:pt x="1098" y="1282"/>
                  </a:lnTo>
                  <a:lnTo>
                    <a:pt x="1093" y="1304"/>
                  </a:lnTo>
                  <a:lnTo>
                    <a:pt x="1087" y="1327"/>
                  </a:lnTo>
                  <a:lnTo>
                    <a:pt x="1083" y="1338"/>
                  </a:lnTo>
                  <a:lnTo>
                    <a:pt x="1077" y="1350"/>
                  </a:lnTo>
                  <a:lnTo>
                    <a:pt x="1072" y="1361"/>
                  </a:lnTo>
                  <a:lnTo>
                    <a:pt x="1066" y="1373"/>
                  </a:lnTo>
                  <a:lnTo>
                    <a:pt x="1059" y="1383"/>
                  </a:lnTo>
                  <a:lnTo>
                    <a:pt x="1050" y="1393"/>
                  </a:lnTo>
                  <a:lnTo>
                    <a:pt x="1042" y="1403"/>
                  </a:lnTo>
                  <a:lnTo>
                    <a:pt x="1033" y="1412"/>
                  </a:lnTo>
                  <a:lnTo>
                    <a:pt x="1021" y="1420"/>
                  </a:lnTo>
                  <a:lnTo>
                    <a:pt x="1010" y="1428"/>
                  </a:lnTo>
                  <a:lnTo>
                    <a:pt x="996" y="1434"/>
                  </a:lnTo>
                  <a:lnTo>
                    <a:pt x="983" y="1440"/>
                  </a:lnTo>
                  <a:lnTo>
                    <a:pt x="967" y="1444"/>
                  </a:lnTo>
                  <a:lnTo>
                    <a:pt x="951" y="1447"/>
                  </a:lnTo>
                  <a:lnTo>
                    <a:pt x="933" y="1449"/>
                  </a:lnTo>
                  <a:lnTo>
                    <a:pt x="914" y="1450"/>
                  </a:lnTo>
                  <a:lnTo>
                    <a:pt x="896" y="1449"/>
                  </a:lnTo>
                  <a:lnTo>
                    <a:pt x="878" y="1447"/>
                  </a:lnTo>
                  <a:lnTo>
                    <a:pt x="863" y="1444"/>
                  </a:lnTo>
                  <a:lnTo>
                    <a:pt x="848" y="1440"/>
                  </a:lnTo>
                  <a:lnTo>
                    <a:pt x="835" y="1434"/>
                  </a:lnTo>
                  <a:lnTo>
                    <a:pt x="823" y="1428"/>
                  </a:lnTo>
                  <a:lnTo>
                    <a:pt x="812" y="1420"/>
                  </a:lnTo>
                  <a:lnTo>
                    <a:pt x="802" y="1412"/>
                  </a:lnTo>
                  <a:lnTo>
                    <a:pt x="794" y="1403"/>
                  </a:lnTo>
                  <a:lnTo>
                    <a:pt x="787" y="1393"/>
                  </a:lnTo>
                  <a:lnTo>
                    <a:pt x="781" y="1383"/>
                  </a:lnTo>
                  <a:lnTo>
                    <a:pt x="774" y="1373"/>
                  </a:lnTo>
                  <a:lnTo>
                    <a:pt x="770" y="1361"/>
                  </a:lnTo>
                  <a:lnTo>
                    <a:pt x="766" y="1350"/>
                  </a:lnTo>
                  <a:lnTo>
                    <a:pt x="763" y="1338"/>
                  </a:lnTo>
                  <a:lnTo>
                    <a:pt x="761" y="1327"/>
                  </a:lnTo>
                  <a:lnTo>
                    <a:pt x="758" y="1304"/>
                  </a:lnTo>
                  <a:lnTo>
                    <a:pt x="757" y="1282"/>
                  </a:lnTo>
                  <a:lnTo>
                    <a:pt x="757" y="1262"/>
                  </a:lnTo>
                  <a:lnTo>
                    <a:pt x="759" y="1243"/>
                  </a:lnTo>
                  <a:lnTo>
                    <a:pt x="763" y="1215"/>
                  </a:lnTo>
                  <a:lnTo>
                    <a:pt x="765" y="1204"/>
                  </a:lnTo>
                  <a:close/>
                  <a:moveTo>
                    <a:pt x="1731" y="831"/>
                  </a:moveTo>
                  <a:lnTo>
                    <a:pt x="2158" y="831"/>
                  </a:lnTo>
                  <a:lnTo>
                    <a:pt x="2157" y="820"/>
                  </a:lnTo>
                  <a:lnTo>
                    <a:pt x="2154" y="791"/>
                  </a:lnTo>
                  <a:lnTo>
                    <a:pt x="2151" y="773"/>
                  </a:lnTo>
                  <a:lnTo>
                    <a:pt x="2147" y="751"/>
                  </a:lnTo>
                  <a:lnTo>
                    <a:pt x="2141" y="728"/>
                  </a:lnTo>
                  <a:lnTo>
                    <a:pt x="2131" y="704"/>
                  </a:lnTo>
                  <a:lnTo>
                    <a:pt x="2126" y="693"/>
                  </a:lnTo>
                  <a:lnTo>
                    <a:pt x="2121" y="680"/>
                  </a:lnTo>
                  <a:lnTo>
                    <a:pt x="2114" y="669"/>
                  </a:lnTo>
                  <a:lnTo>
                    <a:pt x="2107" y="658"/>
                  </a:lnTo>
                  <a:lnTo>
                    <a:pt x="2098" y="647"/>
                  </a:lnTo>
                  <a:lnTo>
                    <a:pt x="2090" y="636"/>
                  </a:lnTo>
                  <a:lnTo>
                    <a:pt x="2080" y="626"/>
                  </a:lnTo>
                  <a:lnTo>
                    <a:pt x="2069" y="617"/>
                  </a:lnTo>
                  <a:lnTo>
                    <a:pt x="2058" y="609"/>
                  </a:lnTo>
                  <a:lnTo>
                    <a:pt x="2045" y="601"/>
                  </a:lnTo>
                  <a:lnTo>
                    <a:pt x="2032" y="594"/>
                  </a:lnTo>
                  <a:lnTo>
                    <a:pt x="2017" y="588"/>
                  </a:lnTo>
                  <a:lnTo>
                    <a:pt x="2002" y="584"/>
                  </a:lnTo>
                  <a:lnTo>
                    <a:pt x="1985" y="580"/>
                  </a:lnTo>
                  <a:lnTo>
                    <a:pt x="1968" y="578"/>
                  </a:lnTo>
                  <a:lnTo>
                    <a:pt x="1948" y="578"/>
                  </a:lnTo>
                  <a:lnTo>
                    <a:pt x="1929" y="578"/>
                  </a:lnTo>
                  <a:lnTo>
                    <a:pt x="1911" y="580"/>
                  </a:lnTo>
                  <a:lnTo>
                    <a:pt x="1895" y="584"/>
                  </a:lnTo>
                  <a:lnTo>
                    <a:pt x="1878" y="588"/>
                  </a:lnTo>
                  <a:lnTo>
                    <a:pt x="1864" y="594"/>
                  </a:lnTo>
                  <a:lnTo>
                    <a:pt x="1850" y="601"/>
                  </a:lnTo>
                  <a:lnTo>
                    <a:pt x="1838" y="609"/>
                  </a:lnTo>
                  <a:lnTo>
                    <a:pt x="1825" y="617"/>
                  </a:lnTo>
                  <a:lnTo>
                    <a:pt x="1815" y="626"/>
                  </a:lnTo>
                  <a:lnTo>
                    <a:pt x="1805" y="636"/>
                  </a:lnTo>
                  <a:lnTo>
                    <a:pt x="1795" y="647"/>
                  </a:lnTo>
                  <a:lnTo>
                    <a:pt x="1787" y="658"/>
                  </a:lnTo>
                  <a:lnTo>
                    <a:pt x="1780" y="669"/>
                  </a:lnTo>
                  <a:lnTo>
                    <a:pt x="1772" y="680"/>
                  </a:lnTo>
                  <a:lnTo>
                    <a:pt x="1766" y="693"/>
                  </a:lnTo>
                  <a:lnTo>
                    <a:pt x="1761" y="704"/>
                  </a:lnTo>
                  <a:lnTo>
                    <a:pt x="1752" y="728"/>
                  </a:lnTo>
                  <a:lnTo>
                    <a:pt x="1744" y="751"/>
                  </a:lnTo>
                  <a:lnTo>
                    <a:pt x="1739" y="773"/>
                  </a:lnTo>
                  <a:lnTo>
                    <a:pt x="1735" y="791"/>
                  </a:lnTo>
                  <a:lnTo>
                    <a:pt x="1732" y="820"/>
                  </a:lnTo>
                  <a:lnTo>
                    <a:pt x="1731" y="831"/>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5" name="Graphic 1">
            <a:extLst>
              <a:ext uri="{FF2B5EF4-FFF2-40B4-BE49-F238E27FC236}">
                <a16:creationId xmlns:a16="http://schemas.microsoft.com/office/drawing/2014/main" id="{82046596-651F-48C7-AFEB-5EF1BD497606}"/>
              </a:ext>
            </a:extLst>
          </p:cNvPr>
          <p:cNvGrpSpPr/>
          <p:nvPr/>
        </p:nvGrpSpPr>
        <p:grpSpPr>
          <a:xfrm>
            <a:off x="4361636" y="1468271"/>
            <a:ext cx="458265" cy="458266"/>
            <a:chOff x="11382358" y="2155344"/>
            <a:chExt cx="1790006" cy="1790006"/>
          </a:xfrm>
        </p:grpSpPr>
        <p:sp>
          <p:nvSpPr>
            <p:cNvPr id="196" name="Freeform: Shape 3">
              <a:extLst>
                <a:ext uri="{FF2B5EF4-FFF2-40B4-BE49-F238E27FC236}">
                  <a16:creationId xmlns:a16="http://schemas.microsoft.com/office/drawing/2014/main" id="{49B76CF2-D5D8-48F6-B412-2B6903989EFB}"/>
                </a:ext>
              </a:extLst>
            </p:cNvPr>
            <p:cNvSpPr/>
            <p:nvPr/>
          </p:nvSpPr>
          <p:spPr>
            <a:xfrm>
              <a:off x="12277361" y="2472926"/>
              <a:ext cx="404195" cy="635163"/>
            </a:xfrm>
            <a:custGeom>
              <a:avLst/>
              <a:gdLst>
                <a:gd name="connsiteX0" fmla="*/ 0 w 404194"/>
                <a:gd name="connsiteY0" fmla="*/ 230969 h 635163"/>
                <a:gd name="connsiteX1" fmla="*/ 404195 w 404194"/>
                <a:gd name="connsiteY1" fmla="*/ 0 h 635163"/>
                <a:gd name="connsiteX2" fmla="*/ 404195 w 404194"/>
                <a:gd name="connsiteY2" fmla="*/ 404195 h 635163"/>
                <a:gd name="connsiteX3" fmla="*/ 0 w 404194"/>
                <a:gd name="connsiteY3" fmla="*/ 635163 h 635163"/>
                <a:gd name="connsiteX4" fmla="*/ 0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0" y="230969"/>
                  </a:moveTo>
                  <a:lnTo>
                    <a:pt x="404195" y="0"/>
                  </a:lnTo>
                  <a:lnTo>
                    <a:pt x="404195" y="404195"/>
                  </a:lnTo>
                  <a:lnTo>
                    <a:pt x="0" y="635163"/>
                  </a:lnTo>
                  <a:lnTo>
                    <a:pt x="0"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Freeform: Shape 4">
              <a:extLst>
                <a:ext uri="{FF2B5EF4-FFF2-40B4-BE49-F238E27FC236}">
                  <a16:creationId xmlns:a16="http://schemas.microsoft.com/office/drawing/2014/main" id="{D6BF991A-1000-403E-9D5E-3705AFAFA1A2}"/>
                </a:ext>
              </a:extLst>
            </p:cNvPr>
            <p:cNvSpPr/>
            <p:nvPr/>
          </p:nvSpPr>
          <p:spPr>
            <a:xfrm>
              <a:off x="11873166" y="2472926"/>
              <a:ext cx="404195" cy="635163"/>
            </a:xfrm>
            <a:custGeom>
              <a:avLst/>
              <a:gdLst>
                <a:gd name="connsiteX0" fmla="*/ 404195 w 404194"/>
                <a:gd name="connsiteY0" fmla="*/ 230969 h 635163"/>
                <a:gd name="connsiteX1" fmla="*/ 0 w 404194"/>
                <a:gd name="connsiteY1" fmla="*/ 0 h 635163"/>
                <a:gd name="connsiteX2" fmla="*/ 0 w 404194"/>
                <a:gd name="connsiteY2" fmla="*/ 404195 h 635163"/>
                <a:gd name="connsiteX3" fmla="*/ 404195 w 404194"/>
                <a:gd name="connsiteY3" fmla="*/ 635163 h 635163"/>
                <a:gd name="connsiteX4" fmla="*/ 404195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404195" y="230969"/>
                  </a:moveTo>
                  <a:lnTo>
                    <a:pt x="0" y="0"/>
                  </a:lnTo>
                  <a:lnTo>
                    <a:pt x="0" y="404195"/>
                  </a:lnTo>
                  <a:lnTo>
                    <a:pt x="404195" y="635163"/>
                  </a:lnTo>
                  <a:lnTo>
                    <a:pt x="404195"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Freeform: Shape 5">
              <a:extLst>
                <a:ext uri="{FF2B5EF4-FFF2-40B4-BE49-F238E27FC236}">
                  <a16:creationId xmlns:a16="http://schemas.microsoft.com/office/drawing/2014/main" id="{D8CF0CB7-1145-4DA5-8A03-B6ED430CE70D}"/>
                </a:ext>
              </a:extLst>
            </p:cNvPr>
            <p:cNvSpPr/>
            <p:nvPr/>
          </p:nvSpPr>
          <p:spPr>
            <a:xfrm>
              <a:off x="11873166" y="2241957"/>
              <a:ext cx="808390" cy="461937"/>
            </a:xfrm>
            <a:custGeom>
              <a:avLst/>
              <a:gdLst>
                <a:gd name="connsiteX0" fmla="*/ 808390 w 808389"/>
                <a:gd name="connsiteY0" fmla="*/ 230969 h 461937"/>
                <a:gd name="connsiteX1" fmla="*/ 404195 w 808389"/>
                <a:gd name="connsiteY1" fmla="*/ 461937 h 461937"/>
                <a:gd name="connsiteX2" fmla="*/ 0 w 808389"/>
                <a:gd name="connsiteY2" fmla="*/ 230969 h 461937"/>
                <a:gd name="connsiteX3" fmla="*/ 404195 w 808389"/>
                <a:gd name="connsiteY3" fmla="*/ 0 h 461937"/>
                <a:gd name="connsiteX4" fmla="*/ 808390 w 808389"/>
                <a:gd name="connsiteY4" fmla="*/ 230969 h 46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9" h="461937">
                  <a:moveTo>
                    <a:pt x="808390" y="230969"/>
                  </a:moveTo>
                  <a:lnTo>
                    <a:pt x="404195" y="461937"/>
                  </a:lnTo>
                  <a:lnTo>
                    <a:pt x="0" y="230969"/>
                  </a:lnTo>
                  <a:lnTo>
                    <a:pt x="404195" y="0"/>
                  </a:lnTo>
                  <a:lnTo>
                    <a:pt x="808390"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Freeform: Shape 6">
              <a:extLst>
                <a:ext uri="{FF2B5EF4-FFF2-40B4-BE49-F238E27FC236}">
                  <a16:creationId xmlns:a16="http://schemas.microsoft.com/office/drawing/2014/main" id="{38301871-3BB6-47A0-9B28-C22867A6F823}"/>
                </a:ext>
              </a:extLst>
            </p:cNvPr>
            <p:cNvSpPr/>
            <p:nvPr/>
          </p:nvSpPr>
          <p:spPr>
            <a:xfrm>
              <a:off x="11815424" y="2415184"/>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 name="Freeform: Shape 7">
              <a:extLst>
                <a:ext uri="{FF2B5EF4-FFF2-40B4-BE49-F238E27FC236}">
                  <a16:creationId xmlns:a16="http://schemas.microsoft.com/office/drawing/2014/main" id="{B794D716-25BB-4831-9580-5BF23A7C64E5}"/>
                </a:ext>
              </a:extLst>
            </p:cNvPr>
            <p:cNvSpPr/>
            <p:nvPr/>
          </p:nvSpPr>
          <p:spPr>
            <a:xfrm>
              <a:off x="11815424" y="2819378"/>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 name="Freeform: Shape 8">
              <a:extLst>
                <a:ext uri="{FF2B5EF4-FFF2-40B4-BE49-F238E27FC236}">
                  <a16:creationId xmlns:a16="http://schemas.microsoft.com/office/drawing/2014/main" id="{11DC12BE-F594-48C1-8E6A-EB6F70663F38}"/>
                </a:ext>
              </a:extLst>
            </p:cNvPr>
            <p:cNvSpPr/>
            <p:nvPr/>
          </p:nvSpPr>
          <p:spPr>
            <a:xfrm>
              <a:off x="12623814" y="2819378"/>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 name="Freeform: Shape 9">
              <a:extLst>
                <a:ext uri="{FF2B5EF4-FFF2-40B4-BE49-F238E27FC236}">
                  <a16:creationId xmlns:a16="http://schemas.microsoft.com/office/drawing/2014/main" id="{78644BE2-029A-45FA-97D2-CC026F720228}"/>
                </a:ext>
              </a:extLst>
            </p:cNvPr>
            <p:cNvSpPr/>
            <p:nvPr/>
          </p:nvSpPr>
          <p:spPr>
            <a:xfrm>
              <a:off x="12623814" y="2415184"/>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 name="Freeform: Shape 10">
              <a:extLst>
                <a:ext uri="{FF2B5EF4-FFF2-40B4-BE49-F238E27FC236}">
                  <a16:creationId xmlns:a16="http://schemas.microsoft.com/office/drawing/2014/main" id="{FBB83ABA-D44D-4291-8FB1-57951223A1EE}"/>
                </a:ext>
              </a:extLst>
            </p:cNvPr>
            <p:cNvSpPr/>
            <p:nvPr/>
          </p:nvSpPr>
          <p:spPr>
            <a:xfrm>
              <a:off x="12219619" y="3021476"/>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Freeform: Shape 11">
              <a:extLst>
                <a:ext uri="{FF2B5EF4-FFF2-40B4-BE49-F238E27FC236}">
                  <a16:creationId xmlns:a16="http://schemas.microsoft.com/office/drawing/2014/main" id="{3194AF25-A55F-40C8-AAC8-2FE3825558C1}"/>
                </a:ext>
              </a:extLst>
            </p:cNvPr>
            <p:cNvSpPr/>
            <p:nvPr/>
          </p:nvSpPr>
          <p:spPr>
            <a:xfrm>
              <a:off x="12219619" y="2646152"/>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Freeform: Shape 13">
              <a:extLst>
                <a:ext uri="{FF2B5EF4-FFF2-40B4-BE49-F238E27FC236}">
                  <a16:creationId xmlns:a16="http://schemas.microsoft.com/office/drawing/2014/main" id="{84DC02FF-9D91-427C-A94C-456566ACACD4}"/>
                </a:ext>
              </a:extLst>
            </p:cNvPr>
            <p:cNvSpPr/>
            <p:nvPr/>
          </p:nvSpPr>
          <p:spPr>
            <a:xfrm>
              <a:off x="12219619" y="2184215"/>
              <a:ext cx="115484" cy="115484"/>
            </a:xfrm>
            <a:custGeom>
              <a:avLst/>
              <a:gdLst>
                <a:gd name="connsiteX0" fmla="*/ 115484 w 115484"/>
                <a:gd name="connsiteY0" fmla="*/ 57742 h 115484"/>
                <a:gd name="connsiteX1" fmla="*/ 57742 w 115484"/>
                <a:gd name="connsiteY1" fmla="*/ 115484 h 115484"/>
                <a:gd name="connsiteX2" fmla="*/ 0 w 115484"/>
                <a:gd name="connsiteY2" fmla="*/ 57742 h 115484"/>
                <a:gd name="connsiteX3" fmla="*/ 57742 w 115484"/>
                <a:gd name="connsiteY3" fmla="*/ 0 h 115484"/>
                <a:gd name="connsiteX4" fmla="*/ 115484 w 115484"/>
                <a:gd name="connsiteY4" fmla="*/ 57742 h 115484"/>
                <a:gd name="connsiteX5" fmla="*/ 115484 w 115484"/>
                <a:gd name="connsiteY5" fmla="*/ 57742 h 1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84" h="115484">
                  <a:moveTo>
                    <a:pt x="115484" y="57742"/>
                  </a:moveTo>
                  <a:cubicBezTo>
                    <a:pt x="115484" y="89500"/>
                    <a:pt x="89500" y="115484"/>
                    <a:pt x="57742" y="115484"/>
                  </a:cubicBezTo>
                  <a:cubicBezTo>
                    <a:pt x="25984" y="115484"/>
                    <a:pt x="0" y="89500"/>
                    <a:pt x="0" y="57742"/>
                  </a:cubicBezTo>
                  <a:cubicBezTo>
                    <a:pt x="0" y="25984"/>
                    <a:pt x="25984" y="0"/>
                    <a:pt x="57742" y="0"/>
                  </a:cubicBezTo>
                  <a:cubicBezTo>
                    <a:pt x="89500" y="0"/>
                    <a:pt x="115484" y="25984"/>
                    <a:pt x="115484" y="57742"/>
                  </a:cubicBezTo>
                  <a:lnTo>
                    <a:pt x="115484"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Freeform: Shape 14">
              <a:extLst>
                <a:ext uri="{FF2B5EF4-FFF2-40B4-BE49-F238E27FC236}">
                  <a16:creationId xmlns:a16="http://schemas.microsoft.com/office/drawing/2014/main" id="{D78CF416-AF80-4E59-8D9B-1C2215B4927B}"/>
                </a:ext>
              </a:extLst>
            </p:cNvPr>
            <p:cNvSpPr/>
            <p:nvPr/>
          </p:nvSpPr>
          <p:spPr>
            <a:xfrm>
              <a:off x="12739298" y="3281316"/>
              <a:ext cx="404195" cy="635163"/>
            </a:xfrm>
            <a:custGeom>
              <a:avLst/>
              <a:gdLst>
                <a:gd name="connsiteX0" fmla="*/ 0 w 404194"/>
                <a:gd name="connsiteY0" fmla="*/ 230969 h 635163"/>
                <a:gd name="connsiteX1" fmla="*/ 404195 w 404194"/>
                <a:gd name="connsiteY1" fmla="*/ 0 h 635163"/>
                <a:gd name="connsiteX2" fmla="*/ 404195 w 404194"/>
                <a:gd name="connsiteY2" fmla="*/ 404195 h 635163"/>
                <a:gd name="connsiteX3" fmla="*/ 0 w 404194"/>
                <a:gd name="connsiteY3" fmla="*/ 635163 h 635163"/>
                <a:gd name="connsiteX4" fmla="*/ 0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0" y="230969"/>
                  </a:moveTo>
                  <a:lnTo>
                    <a:pt x="404195" y="0"/>
                  </a:lnTo>
                  <a:lnTo>
                    <a:pt x="404195" y="404195"/>
                  </a:lnTo>
                  <a:lnTo>
                    <a:pt x="0" y="635163"/>
                  </a:lnTo>
                  <a:lnTo>
                    <a:pt x="0"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 name="Freeform: Shape 15">
              <a:extLst>
                <a:ext uri="{FF2B5EF4-FFF2-40B4-BE49-F238E27FC236}">
                  <a16:creationId xmlns:a16="http://schemas.microsoft.com/office/drawing/2014/main" id="{EEE45276-724B-4672-BB0A-CA0ACDDF74D7}"/>
                </a:ext>
              </a:extLst>
            </p:cNvPr>
            <p:cNvSpPr/>
            <p:nvPr/>
          </p:nvSpPr>
          <p:spPr>
            <a:xfrm>
              <a:off x="12335103" y="3281316"/>
              <a:ext cx="404195" cy="635163"/>
            </a:xfrm>
            <a:custGeom>
              <a:avLst/>
              <a:gdLst>
                <a:gd name="connsiteX0" fmla="*/ 404195 w 404194"/>
                <a:gd name="connsiteY0" fmla="*/ 230969 h 635163"/>
                <a:gd name="connsiteX1" fmla="*/ 0 w 404194"/>
                <a:gd name="connsiteY1" fmla="*/ 0 h 635163"/>
                <a:gd name="connsiteX2" fmla="*/ 0 w 404194"/>
                <a:gd name="connsiteY2" fmla="*/ 404195 h 635163"/>
                <a:gd name="connsiteX3" fmla="*/ 404195 w 404194"/>
                <a:gd name="connsiteY3" fmla="*/ 635163 h 635163"/>
                <a:gd name="connsiteX4" fmla="*/ 404195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404195" y="230969"/>
                  </a:moveTo>
                  <a:lnTo>
                    <a:pt x="0" y="0"/>
                  </a:lnTo>
                  <a:lnTo>
                    <a:pt x="0" y="404195"/>
                  </a:lnTo>
                  <a:lnTo>
                    <a:pt x="404195" y="635163"/>
                  </a:lnTo>
                  <a:lnTo>
                    <a:pt x="404195"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Shape 17">
              <a:extLst>
                <a:ext uri="{FF2B5EF4-FFF2-40B4-BE49-F238E27FC236}">
                  <a16:creationId xmlns:a16="http://schemas.microsoft.com/office/drawing/2014/main" id="{8FF41311-0F4B-4C44-9602-4E45EC8E1FB4}"/>
                </a:ext>
              </a:extLst>
            </p:cNvPr>
            <p:cNvSpPr/>
            <p:nvPr/>
          </p:nvSpPr>
          <p:spPr>
            <a:xfrm>
              <a:off x="12335103" y="3050347"/>
              <a:ext cx="808390" cy="461937"/>
            </a:xfrm>
            <a:custGeom>
              <a:avLst/>
              <a:gdLst>
                <a:gd name="connsiteX0" fmla="*/ 808390 w 808389"/>
                <a:gd name="connsiteY0" fmla="*/ 230969 h 461937"/>
                <a:gd name="connsiteX1" fmla="*/ 404195 w 808389"/>
                <a:gd name="connsiteY1" fmla="*/ 461937 h 461937"/>
                <a:gd name="connsiteX2" fmla="*/ 0 w 808389"/>
                <a:gd name="connsiteY2" fmla="*/ 230969 h 461937"/>
                <a:gd name="connsiteX3" fmla="*/ 404195 w 808389"/>
                <a:gd name="connsiteY3" fmla="*/ 0 h 461937"/>
                <a:gd name="connsiteX4" fmla="*/ 808390 w 808389"/>
                <a:gd name="connsiteY4" fmla="*/ 230969 h 46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9" h="461937">
                  <a:moveTo>
                    <a:pt x="808390" y="230969"/>
                  </a:moveTo>
                  <a:lnTo>
                    <a:pt x="404195" y="461937"/>
                  </a:lnTo>
                  <a:lnTo>
                    <a:pt x="0" y="230969"/>
                  </a:lnTo>
                  <a:lnTo>
                    <a:pt x="404195" y="0"/>
                  </a:lnTo>
                  <a:lnTo>
                    <a:pt x="808390"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Freeform: Shape 18">
              <a:extLst>
                <a:ext uri="{FF2B5EF4-FFF2-40B4-BE49-F238E27FC236}">
                  <a16:creationId xmlns:a16="http://schemas.microsoft.com/office/drawing/2014/main" id="{6899D0E1-8B7D-4185-B5BD-D27245DE5BB7}"/>
                </a:ext>
              </a:extLst>
            </p:cNvPr>
            <p:cNvSpPr/>
            <p:nvPr/>
          </p:nvSpPr>
          <p:spPr>
            <a:xfrm>
              <a:off x="11815424" y="3281316"/>
              <a:ext cx="404195" cy="635163"/>
            </a:xfrm>
            <a:custGeom>
              <a:avLst/>
              <a:gdLst>
                <a:gd name="connsiteX0" fmla="*/ 0 w 404194"/>
                <a:gd name="connsiteY0" fmla="*/ 230969 h 635163"/>
                <a:gd name="connsiteX1" fmla="*/ 404195 w 404194"/>
                <a:gd name="connsiteY1" fmla="*/ 0 h 635163"/>
                <a:gd name="connsiteX2" fmla="*/ 404195 w 404194"/>
                <a:gd name="connsiteY2" fmla="*/ 404195 h 635163"/>
                <a:gd name="connsiteX3" fmla="*/ 0 w 404194"/>
                <a:gd name="connsiteY3" fmla="*/ 635163 h 635163"/>
                <a:gd name="connsiteX4" fmla="*/ 0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0" y="230969"/>
                  </a:moveTo>
                  <a:lnTo>
                    <a:pt x="404195" y="0"/>
                  </a:lnTo>
                  <a:lnTo>
                    <a:pt x="404195" y="404195"/>
                  </a:lnTo>
                  <a:lnTo>
                    <a:pt x="0" y="635163"/>
                  </a:lnTo>
                  <a:lnTo>
                    <a:pt x="0"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Shape 20">
              <a:extLst>
                <a:ext uri="{FF2B5EF4-FFF2-40B4-BE49-F238E27FC236}">
                  <a16:creationId xmlns:a16="http://schemas.microsoft.com/office/drawing/2014/main" id="{454DE449-F73A-4254-B849-E73112032085}"/>
                </a:ext>
              </a:extLst>
            </p:cNvPr>
            <p:cNvSpPr/>
            <p:nvPr/>
          </p:nvSpPr>
          <p:spPr>
            <a:xfrm>
              <a:off x="11411229" y="3281316"/>
              <a:ext cx="404195" cy="635163"/>
            </a:xfrm>
            <a:custGeom>
              <a:avLst/>
              <a:gdLst>
                <a:gd name="connsiteX0" fmla="*/ 404195 w 404194"/>
                <a:gd name="connsiteY0" fmla="*/ 230969 h 635163"/>
                <a:gd name="connsiteX1" fmla="*/ 0 w 404194"/>
                <a:gd name="connsiteY1" fmla="*/ 0 h 635163"/>
                <a:gd name="connsiteX2" fmla="*/ 0 w 404194"/>
                <a:gd name="connsiteY2" fmla="*/ 404195 h 635163"/>
                <a:gd name="connsiteX3" fmla="*/ 404195 w 404194"/>
                <a:gd name="connsiteY3" fmla="*/ 635163 h 635163"/>
                <a:gd name="connsiteX4" fmla="*/ 404195 w 404194"/>
                <a:gd name="connsiteY4" fmla="*/ 230969 h 63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94" h="635163">
                  <a:moveTo>
                    <a:pt x="404195" y="230969"/>
                  </a:moveTo>
                  <a:lnTo>
                    <a:pt x="0" y="0"/>
                  </a:lnTo>
                  <a:lnTo>
                    <a:pt x="0" y="404195"/>
                  </a:lnTo>
                  <a:lnTo>
                    <a:pt x="404195" y="635163"/>
                  </a:lnTo>
                  <a:lnTo>
                    <a:pt x="404195"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Shape 21">
              <a:extLst>
                <a:ext uri="{FF2B5EF4-FFF2-40B4-BE49-F238E27FC236}">
                  <a16:creationId xmlns:a16="http://schemas.microsoft.com/office/drawing/2014/main" id="{6A266EED-283D-4153-8E92-63519665CA22}"/>
                </a:ext>
              </a:extLst>
            </p:cNvPr>
            <p:cNvSpPr/>
            <p:nvPr/>
          </p:nvSpPr>
          <p:spPr>
            <a:xfrm>
              <a:off x="11411229" y="3050347"/>
              <a:ext cx="808390" cy="461937"/>
            </a:xfrm>
            <a:custGeom>
              <a:avLst/>
              <a:gdLst>
                <a:gd name="connsiteX0" fmla="*/ 808390 w 808389"/>
                <a:gd name="connsiteY0" fmla="*/ 230969 h 461937"/>
                <a:gd name="connsiteX1" fmla="*/ 404195 w 808389"/>
                <a:gd name="connsiteY1" fmla="*/ 461937 h 461937"/>
                <a:gd name="connsiteX2" fmla="*/ 0 w 808389"/>
                <a:gd name="connsiteY2" fmla="*/ 230969 h 461937"/>
                <a:gd name="connsiteX3" fmla="*/ 404195 w 808389"/>
                <a:gd name="connsiteY3" fmla="*/ 0 h 461937"/>
                <a:gd name="connsiteX4" fmla="*/ 808390 w 808389"/>
                <a:gd name="connsiteY4" fmla="*/ 230969 h 46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9" h="461937">
                  <a:moveTo>
                    <a:pt x="808390" y="230969"/>
                  </a:moveTo>
                  <a:lnTo>
                    <a:pt x="404195" y="461937"/>
                  </a:lnTo>
                  <a:lnTo>
                    <a:pt x="0" y="230969"/>
                  </a:lnTo>
                  <a:lnTo>
                    <a:pt x="404195" y="0"/>
                  </a:lnTo>
                  <a:lnTo>
                    <a:pt x="808390" y="230969"/>
                  </a:lnTo>
                  <a:close/>
                </a:path>
              </a:pathLst>
            </a:custGeom>
            <a:solidFill>
              <a:schemeClr val="accent1">
                <a:lumMod val="40000"/>
                <a:lumOff val="60000"/>
              </a:schemeClr>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Freeform: Shape 22">
              <a:extLst>
                <a:ext uri="{FF2B5EF4-FFF2-40B4-BE49-F238E27FC236}">
                  <a16:creationId xmlns:a16="http://schemas.microsoft.com/office/drawing/2014/main" id="{0C0634CA-189D-434F-B224-97C896D63716}"/>
                </a:ext>
              </a:extLst>
            </p:cNvPr>
            <p:cNvSpPr/>
            <p:nvPr/>
          </p:nvSpPr>
          <p:spPr>
            <a:xfrm>
              <a:off x="11908894" y="2245566"/>
              <a:ext cx="332017" cy="223751"/>
            </a:xfrm>
            <a:custGeom>
              <a:avLst/>
              <a:gdLst>
                <a:gd name="connsiteX0" fmla="*/ 0 w 332017"/>
                <a:gd name="connsiteY0" fmla="*/ 173587 h 223750"/>
                <a:gd name="connsiteX1" fmla="*/ 304229 w 332017"/>
                <a:gd name="connsiteY1" fmla="*/ 0 h 223750"/>
                <a:gd name="connsiteX2" fmla="*/ 332739 w 332017"/>
                <a:gd name="connsiteY2" fmla="*/ 50163 h 223750"/>
                <a:gd name="connsiteX3" fmla="*/ 28510 w 332017"/>
                <a:gd name="connsiteY3" fmla="*/ 223751 h 223750"/>
                <a:gd name="connsiteX4" fmla="*/ 0 w 332017"/>
                <a:gd name="connsiteY4" fmla="*/ 173587 h 2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7" h="223750">
                  <a:moveTo>
                    <a:pt x="0" y="173587"/>
                  </a:moveTo>
                  <a:lnTo>
                    <a:pt x="304229" y="0"/>
                  </a:lnTo>
                  <a:lnTo>
                    <a:pt x="332739" y="50163"/>
                  </a:lnTo>
                  <a:lnTo>
                    <a:pt x="28510" y="223751"/>
                  </a:lnTo>
                  <a:lnTo>
                    <a:pt x="0" y="173587"/>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 name="Freeform: Shape 23">
              <a:extLst>
                <a:ext uri="{FF2B5EF4-FFF2-40B4-BE49-F238E27FC236}">
                  <a16:creationId xmlns:a16="http://schemas.microsoft.com/office/drawing/2014/main" id="{9D697AFC-FEC3-41E5-92ED-0ECE519D7558}"/>
                </a:ext>
              </a:extLst>
            </p:cNvPr>
            <p:cNvSpPr/>
            <p:nvPr/>
          </p:nvSpPr>
          <p:spPr>
            <a:xfrm>
              <a:off x="11908894" y="2476535"/>
              <a:ext cx="332017" cy="223751"/>
            </a:xfrm>
            <a:custGeom>
              <a:avLst/>
              <a:gdLst>
                <a:gd name="connsiteX0" fmla="*/ 0 w 332017"/>
                <a:gd name="connsiteY0" fmla="*/ 50163 h 223750"/>
                <a:gd name="connsiteX1" fmla="*/ 28510 w 332017"/>
                <a:gd name="connsiteY1" fmla="*/ 0 h 223750"/>
                <a:gd name="connsiteX2" fmla="*/ 332739 w 332017"/>
                <a:gd name="connsiteY2" fmla="*/ 173587 h 223750"/>
                <a:gd name="connsiteX3" fmla="*/ 304229 w 332017"/>
                <a:gd name="connsiteY3" fmla="*/ 223751 h 223750"/>
                <a:gd name="connsiteX4" fmla="*/ 0 w 332017"/>
                <a:gd name="connsiteY4" fmla="*/ 50163 h 2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7" h="223750">
                  <a:moveTo>
                    <a:pt x="0" y="50163"/>
                  </a:moveTo>
                  <a:lnTo>
                    <a:pt x="28510" y="0"/>
                  </a:lnTo>
                  <a:lnTo>
                    <a:pt x="332739" y="173587"/>
                  </a:lnTo>
                  <a:lnTo>
                    <a:pt x="304229" y="223751"/>
                  </a:lnTo>
                  <a:lnTo>
                    <a:pt x="0" y="50163"/>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Freeform: Shape 24">
              <a:extLst>
                <a:ext uri="{FF2B5EF4-FFF2-40B4-BE49-F238E27FC236}">
                  <a16:creationId xmlns:a16="http://schemas.microsoft.com/office/drawing/2014/main" id="{0B1F798A-CFE1-44C8-9AA9-6AB8220CF653}"/>
                </a:ext>
              </a:extLst>
            </p:cNvPr>
            <p:cNvSpPr/>
            <p:nvPr/>
          </p:nvSpPr>
          <p:spPr>
            <a:xfrm>
              <a:off x="12314172" y="2476535"/>
              <a:ext cx="328408" cy="220142"/>
            </a:xfrm>
            <a:custGeom>
              <a:avLst/>
              <a:gdLst>
                <a:gd name="connsiteX0" fmla="*/ 0 w 328408"/>
                <a:gd name="connsiteY0" fmla="*/ 173226 h 220141"/>
                <a:gd name="connsiteX1" fmla="*/ 303146 w 328408"/>
                <a:gd name="connsiteY1" fmla="*/ 0 h 220141"/>
                <a:gd name="connsiteX2" fmla="*/ 331656 w 328408"/>
                <a:gd name="connsiteY2" fmla="*/ 50163 h 220141"/>
                <a:gd name="connsiteX3" fmla="*/ 28510 w 328408"/>
                <a:gd name="connsiteY3" fmla="*/ 223390 h 220141"/>
                <a:gd name="connsiteX4" fmla="*/ 0 w 328408"/>
                <a:gd name="connsiteY4" fmla="*/ 173226 h 22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8" h="220141">
                  <a:moveTo>
                    <a:pt x="0" y="173226"/>
                  </a:moveTo>
                  <a:lnTo>
                    <a:pt x="303146" y="0"/>
                  </a:lnTo>
                  <a:lnTo>
                    <a:pt x="331656" y="50163"/>
                  </a:lnTo>
                  <a:lnTo>
                    <a:pt x="28510" y="223390"/>
                  </a:lnTo>
                  <a:lnTo>
                    <a:pt x="0" y="173226"/>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Shape 25">
              <a:extLst>
                <a:ext uri="{FF2B5EF4-FFF2-40B4-BE49-F238E27FC236}">
                  <a16:creationId xmlns:a16="http://schemas.microsoft.com/office/drawing/2014/main" id="{11BBA9A9-B402-4F87-AC8E-C96093A9335A}"/>
                </a:ext>
              </a:extLst>
            </p:cNvPr>
            <p:cNvSpPr/>
            <p:nvPr/>
          </p:nvSpPr>
          <p:spPr>
            <a:xfrm>
              <a:off x="12313089" y="2245566"/>
              <a:ext cx="332017" cy="223751"/>
            </a:xfrm>
            <a:custGeom>
              <a:avLst/>
              <a:gdLst>
                <a:gd name="connsiteX0" fmla="*/ 0 w 332017"/>
                <a:gd name="connsiteY0" fmla="*/ 50163 h 223750"/>
                <a:gd name="connsiteX1" fmla="*/ 28510 w 332017"/>
                <a:gd name="connsiteY1" fmla="*/ 0 h 223750"/>
                <a:gd name="connsiteX2" fmla="*/ 332378 w 332017"/>
                <a:gd name="connsiteY2" fmla="*/ 173587 h 223750"/>
                <a:gd name="connsiteX3" fmla="*/ 304229 w 332017"/>
                <a:gd name="connsiteY3" fmla="*/ 223751 h 223750"/>
                <a:gd name="connsiteX4" fmla="*/ 0 w 332017"/>
                <a:gd name="connsiteY4" fmla="*/ 50163 h 22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7" h="223750">
                  <a:moveTo>
                    <a:pt x="0" y="50163"/>
                  </a:moveTo>
                  <a:lnTo>
                    <a:pt x="28510" y="0"/>
                  </a:lnTo>
                  <a:lnTo>
                    <a:pt x="332378" y="173587"/>
                  </a:lnTo>
                  <a:lnTo>
                    <a:pt x="304229" y="223751"/>
                  </a:lnTo>
                  <a:lnTo>
                    <a:pt x="0" y="50163"/>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Shape 26">
              <a:extLst>
                <a:ext uri="{FF2B5EF4-FFF2-40B4-BE49-F238E27FC236}">
                  <a16:creationId xmlns:a16="http://schemas.microsoft.com/office/drawing/2014/main" id="{4522992A-1734-4EAD-B100-9C4E9374E6B1}"/>
                </a:ext>
              </a:extLst>
            </p:cNvPr>
            <p:cNvSpPr/>
            <p:nvPr/>
          </p:nvSpPr>
          <p:spPr>
            <a:xfrm>
              <a:off x="12652685" y="2530668"/>
              <a:ext cx="57742" cy="288711"/>
            </a:xfrm>
            <a:custGeom>
              <a:avLst/>
              <a:gdLst>
                <a:gd name="connsiteX0" fmla="*/ 0 w 57742"/>
                <a:gd name="connsiteY0" fmla="*/ 0 h 288710"/>
                <a:gd name="connsiteX1" fmla="*/ 57742 w 57742"/>
                <a:gd name="connsiteY1" fmla="*/ 0 h 288710"/>
                <a:gd name="connsiteX2" fmla="*/ 57742 w 57742"/>
                <a:gd name="connsiteY2" fmla="*/ 288711 h 288710"/>
                <a:gd name="connsiteX3" fmla="*/ 0 w 57742"/>
                <a:gd name="connsiteY3" fmla="*/ 288711 h 288710"/>
              </a:gdLst>
              <a:ahLst/>
              <a:cxnLst>
                <a:cxn ang="0">
                  <a:pos x="connsiteX0" y="connsiteY0"/>
                </a:cxn>
                <a:cxn ang="0">
                  <a:pos x="connsiteX1" y="connsiteY1"/>
                </a:cxn>
                <a:cxn ang="0">
                  <a:pos x="connsiteX2" y="connsiteY2"/>
                </a:cxn>
                <a:cxn ang="0">
                  <a:pos x="connsiteX3" y="connsiteY3"/>
                </a:cxn>
              </a:cxnLst>
              <a:rect l="l" t="t" r="r" b="b"/>
              <a:pathLst>
                <a:path w="57742" h="288710">
                  <a:moveTo>
                    <a:pt x="0" y="0"/>
                  </a:moveTo>
                  <a:lnTo>
                    <a:pt x="57742" y="0"/>
                  </a:lnTo>
                  <a:lnTo>
                    <a:pt x="57742" y="288711"/>
                  </a:lnTo>
                  <a:lnTo>
                    <a:pt x="0" y="288711"/>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Freeform: Shape 27">
              <a:extLst>
                <a:ext uri="{FF2B5EF4-FFF2-40B4-BE49-F238E27FC236}">
                  <a16:creationId xmlns:a16="http://schemas.microsoft.com/office/drawing/2014/main" id="{A8D5C15B-55BC-491E-BFD1-058341D25F05}"/>
                </a:ext>
              </a:extLst>
            </p:cNvPr>
            <p:cNvSpPr/>
            <p:nvPr/>
          </p:nvSpPr>
          <p:spPr>
            <a:xfrm>
              <a:off x="12320668" y="2880729"/>
              <a:ext cx="324799" cy="216533"/>
            </a:xfrm>
            <a:custGeom>
              <a:avLst/>
              <a:gdLst>
                <a:gd name="connsiteX0" fmla="*/ 0 w 324799"/>
                <a:gd name="connsiteY0" fmla="*/ 169257 h 216532"/>
                <a:gd name="connsiteX1" fmla="*/ 296289 w 324799"/>
                <a:gd name="connsiteY1" fmla="*/ 0 h 216532"/>
                <a:gd name="connsiteX2" fmla="*/ 324799 w 324799"/>
                <a:gd name="connsiteY2" fmla="*/ 50163 h 216532"/>
                <a:gd name="connsiteX3" fmla="*/ 28510 w 324799"/>
                <a:gd name="connsiteY3" fmla="*/ 219420 h 216532"/>
                <a:gd name="connsiteX4" fmla="*/ 0 w 324799"/>
                <a:gd name="connsiteY4" fmla="*/ 169257 h 21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9" h="216532">
                  <a:moveTo>
                    <a:pt x="0" y="169257"/>
                  </a:moveTo>
                  <a:lnTo>
                    <a:pt x="296289" y="0"/>
                  </a:lnTo>
                  <a:lnTo>
                    <a:pt x="324799" y="50163"/>
                  </a:lnTo>
                  <a:lnTo>
                    <a:pt x="28510" y="219420"/>
                  </a:lnTo>
                  <a:lnTo>
                    <a:pt x="0" y="169257"/>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Shape 28">
              <a:extLst>
                <a:ext uri="{FF2B5EF4-FFF2-40B4-BE49-F238E27FC236}">
                  <a16:creationId xmlns:a16="http://schemas.microsoft.com/office/drawing/2014/main" id="{E304BEFC-FF54-448A-81AB-4FDD64C8991B}"/>
                </a:ext>
              </a:extLst>
            </p:cNvPr>
            <p:cNvSpPr/>
            <p:nvPr/>
          </p:nvSpPr>
          <p:spPr>
            <a:xfrm>
              <a:off x="11908894" y="2880729"/>
              <a:ext cx="324799" cy="216533"/>
            </a:xfrm>
            <a:custGeom>
              <a:avLst/>
              <a:gdLst>
                <a:gd name="connsiteX0" fmla="*/ 0 w 324799"/>
                <a:gd name="connsiteY0" fmla="*/ 50163 h 216532"/>
                <a:gd name="connsiteX1" fmla="*/ 28510 w 324799"/>
                <a:gd name="connsiteY1" fmla="*/ 0 h 216532"/>
                <a:gd name="connsiteX2" fmla="*/ 325160 w 324799"/>
                <a:gd name="connsiteY2" fmla="*/ 169257 h 216532"/>
                <a:gd name="connsiteX3" fmla="*/ 296650 w 324799"/>
                <a:gd name="connsiteY3" fmla="*/ 219420 h 216532"/>
                <a:gd name="connsiteX4" fmla="*/ 0 w 324799"/>
                <a:gd name="connsiteY4" fmla="*/ 50163 h 21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9" h="216532">
                  <a:moveTo>
                    <a:pt x="0" y="50163"/>
                  </a:moveTo>
                  <a:lnTo>
                    <a:pt x="28510" y="0"/>
                  </a:lnTo>
                  <a:lnTo>
                    <a:pt x="325160" y="169257"/>
                  </a:lnTo>
                  <a:lnTo>
                    <a:pt x="296650" y="219420"/>
                  </a:lnTo>
                  <a:lnTo>
                    <a:pt x="0" y="50163"/>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Shape 29">
              <a:extLst>
                <a:ext uri="{FF2B5EF4-FFF2-40B4-BE49-F238E27FC236}">
                  <a16:creationId xmlns:a16="http://schemas.microsoft.com/office/drawing/2014/main" id="{EC941E43-F670-4890-AEFA-9542BD1002D3}"/>
                </a:ext>
              </a:extLst>
            </p:cNvPr>
            <p:cNvSpPr/>
            <p:nvPr/>
          </p:nvSpPr>
          <p:spPr>
            <a:xfrm>
              <a:off x="11844295" y="2530668"/>
              <a:ext cx="57742" cy="288711"/>
            </a:xfrm>
            <a:custGeom>
              <a:avLst/>
              <a:gdLst>
                <a:gd name="connsiteX0" fmla="*/ 0 w 57742"/>
                <a:gd name="connsiteY0" fmla="*/ 0 h 288710"/>
                <a:gd name="connsiteX1" fmla="*/ 57742 w 57742"/>
                <a:gd name="connsiteY1" fmla="*/ 0 h 288710"/>
                <a:gd name="connsiteX2" fmla="*/ 57742 w 57742"/>
                <a:gd name="connsiteY2" fmla="*/ 288711 h 288710"/>
                <a:gd name="connsiteX3" fmla="*/ 0 w 57742"/>
                <a:gd name="connsiteY3" fmla="*/ 288711 h 288710"/>
              </a:gdLst>
              <a:ahLst/>
              <a:cxnLst>
                <a:cxn ang="0">
                  <a:pos x="connsiteX0" y="connsiteY0"/>
                </a:cxn>
                <a:cxn ang="0">
                  <a:pos x="connsiteX1" y="connsiteY1"/>
                </a:cxn>
                <a:cxn ang="0">
                  <a:pos x="connsiteX2" y="connsiteY2"/>
                </a:cxn>
                <a:cxn ang="0">
                  <a:pos x="connsiteX3" y="connsiteY3"/>
                </a:cxn>
              </a:cxnLst>
              <a:rect l="l" t="t" r="r" b="b"/>
              <a:pathLst>
                <a:path w="57742" h="288710">
                  <a:moveTo>
                    <a:pt x="0" y="0"/>
                  </a:moveTo>
                  <a:lnTo>
                    <a:pt x="57742" y="0"/>
                  </a:lnTo>
                  <a:lnTo>
                    <a:pt x="57742" y="288711"/>
                  </a:lnTo>
                  <a:lnTo>
                    <a:pt x="0" y="288711"/>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Freeform: Shape 30">
              <a:extLst>
                <a:ext uri="{FF2B5EF4-FFF2-40B4-BE49-F238E27FC236}">
                  <a16:creationId xmlns:a16="http://schemas.microsoft.com/office/drawing/2014/main" id="{9A82BCA5-DFA5-4088-B3FA-D27133439D41}"/>
                </a:ext>
              </a:extLst>
            </p:cNvPr>
            <p:cNvSpPr/>
            <p:nvPr/>
          </p:nvSpPr>
          <p:spPr>
            <a:xfrm>
              <a:off x="12248490" y="2761636"/>
              <a:ext cx="57742" cy="259840"/>
            </a:xfrm>
            <a:custGeom>
              <a:avLst/>
              <a:gdLst>
                <a:gd name="connsiteX0" fmla="*/ 0 w 57742"/>
                <a:gd name="connsiteY0" fmla="*/ 0 h 259839"/>
                <a:gd name="connsiteX1" fmla="*/ 57742 w 57742"/>
                <a:gd name="connsiteY1" fmla="*/ 0 h 259839"/>
                <a:gd name="connsiteX2" fmla="*/ 57742 w 57742"/>
                <a:gd name="connsiteY2" fmla="*/ 259840 h 259839"/>
                <a:gd name="connsiteX3" fmla="*/ 0 w 57742"/>
                <a:gd name="connsiteY3" fmla="*/ 259840 h 259839"/>
              </a:gdLst>
              <a:ahLst/>
              <a:cxnLst>
                <a:cxn ang="0">
                  <a:pos x="connsiteX0" y="connsiteY0"/>
                </a:cxn>
                <a:cxn ang="0">
                  <a:pos x="connsiteX1" y="connsiteY1"/>
                </a:cxn>
                <a:cxn ang="0">
                  <a:pos x="connsiteX2" y="connsiteY2"/>
                </a:cxn>
                <a:cxn ang="0">
                  <a:pos x="connsiteX3" y="connsiteY3"/>
                </a:cxn>
              </a:cxnLst>
              <a:rect l="l" t="t" r="r" b="b"/>
              <a:pathLst>
                <a:path w="57742" h="259839">
                  <a:moveTo>
                    <a:pt x="0" y="0"/>
                  </a:moveTo>
                  <a:lnTo>
                    <a:pt x="57742" y="0"/>
                  </a:lnTo>
                  <a:lnTo>
                    <a:pt x="57742" y="259840"/>
                  </a:lnTo>
                  <a:lnTo>
                    <a:pt x="0" y="259840"/>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Shape 223">
              <a:extLst>
                <a:ext uri="{FF2B5EF4-FFF2-40B4-BE49-F238E27FC236}">
                  <a16:creationId xmlns:a16="http://schemas.microsoft.com/office/drawing/2014/main" id="{1CAC4BCC-8F2E-4244-997B-1A88E1E19F21}"/>
                </a:ext>
              </a:extLst>
            </p:cNvPr>
            <p:cNvSpPr/>
            <p:nvPr/>
          </p:nvSpPr>
          <p:spPr>
            <a:xfrm>
              <a:off x="11382358" y="3021656"/>
              <a:ext cx="862523" cy="516070"/>
            </a:xfrm>
            <a:custGeom>
              <a:avLst/>
              <a:gdLst>
                <a:gd name="connsiteX0" fmla="*/ 433066 w 862523"/>
                <a:gd name="connsiteY0" fmla="*/ 519499 h 516070"/>
                <a:gd name="connsiteX1" fmla="*/ 418630 w 862523"/>
                <a:gd name="connsiteY1" fmla="*/ 515529 h 516070"/>
                <a:gd name="connsiteX2" fmla="*/ 14436 w 862523"/>
                <a:gd name="connsiteY2" fmla="*/ 284560 h 516070"/>
                <a:gd name="connsiteX3" fmla="*/ 0 w 862523"/>
                <a:gd name="connsiteY3" fmla="*/ 259659 h 516070"/>
                <a:gd name="connsiteX4" fmla="*/ 14436 w 862523"/>
                <a:gd name="connsiteY4" fmla="*/ 234758 h 516070"/>
                <a:gd name="connsiteX5" fmla="*/ 418630 w 862523"/>
                <a:gd name="connsiteY5" fmla="*/ 3789 h 516070"/>
                <a:gd name="connsiteX6" fmla="*/ 447141 w 862523"/>
                <a:gd name="connsiteY6" fmla="*/ 3789 h 516070"/>
                <a:gd name="connsiteX7" fmla="*/ 851336 w 862523"/>
                <a:gd name="connsiteY7" fmla="*/ 234758 h 516070"/>
                <a:gd name="connsiteX8" fmla="*/ 865771 w 862523"/>
                <a:gd name="connsiteY8" fmla="*/ 259659 h 516070"/>
                <a:gd name="connsiteX9" fmla="*/ 851336 w 862523"/>
                <a:gd name="connsiteY9" fmla="*/ 284560 h 516070"/>
                <a:gd name="connsiteX10" fmla="*/ 447141 w 862523"/>
                <a:gd name="connsiteY10" fmla="*/ 515529 h 516070"/>
                <a:gd name="connsiteX11" fmla="*/ 433066 w 862523"/>
                <a:gd name="connsiteY11" fmla="*/ 519499 h 516070"/>
                <a:gd name="connsiteX12" fmla="*/ 433066 w 862523"/>
                <a:gd name="connsiteY12" fmla="*/ 519499 h 516070"/>
                <a:gd name="connsiteX13" fmla="*/ 86974 w 862523"/>
                <a:gd name="connsiteY13" fmla="*/ 259659 h 516070"/>
                <a:gd name="connsiteX14" fmla="*/ 433066 w 862523"/>
                <a:gd name="connsiteY14" fmla="*/ 457426 h 516070"/>
                <a:gd name="connsiteX15" fmla="*/ 779158 w 862523"/>
                <a:gd name="connsiteY15" fmla="*/ 259659 h 516070"/>
                <a:gd name="connsiteX16" fmla="*/ 433066 w 862523"/>
                <a:gd name="connsiteY16" fmla="*/ 61892 h 516070"/>
                <a:gd name="connsiteX17" fmla="*/ 86974 w 862523"/>
                <a:gd name="connsiteY17" fmla="*/ 259659 h 5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2523" h="516070">
                  <a:moveTo>
                    <a:pt x="433066" y="519499"/>
                  </a:moveTo>
                  <a:cubicBezTo>
                    <a:pt x="428014" y="519499"/>
                    <a:pt x="423322" y="518055"/>
                    <a:pt x="418630" y="515529"/>
                  </a:cubicBezTo>
                  <a:lnTo>
                    <a:pt x="14436" y="284560"/>
                  </a:lnTo>
                  <a:cubicBezTo>
                    <a:pt x="5413" y="279508"/>
                    <a:pt x="0" y="269764"/>
                    <a:pt x="0" y="259659"/>
                  </a:cubicBezTo>
                  <a:cubicBezTo>
                    <a:pt x="0" y="249193"/>
                    <a:pt x="5413" y="239810"/>
                    <a:pt x="14436" y="234758"/>
                  </a:cubicBezTo>
                  <a:lnTo>
                    <a:pt x="418630" y="3789"/>
                  </a:lnTo>
                  <a:cubicBezTo>
                    <a:pt x="427653" y="-1263"/>
                    <a:pt x="438479" y="-1263"/>
                    <a:pt x="447141" y="3789"/>
                  </a:cubicBezTo>
                  <a:lnTo>
                    <a:pt x="851336" y="234758"/>
                  </a:lnTo>
                  <a:cubicBezTo>
                    <a:pt x="860358" y="239810"/>
                    <a:pt x="865771" y="249554"/>
                    <a:pt x="865771" y="259659"/>
                  </a:cubicBezTo>
                  <a:cubicBezTo>
                    <a:pt x="865771" y="270125"/>
                    <a:pt x="860358" y="279508"/>
                    <a:pt x="851336" y="284560"/>
                  </a:cubicBezTo>
                  <a:lnTo>
                    <a:pt x="447141" y="515529"/>
                  </a:lnTo>
                  <a:cubicBezTo>
                    <a:pt x="442810" y="518055"/>
                    <a:pt x="438118" y="519499"/>
                    <a:pt x="433066" y="519499"/>
                  </a:cubicBezTo>
                  <a:lnTo>
                    <a:pt x="433066" y="519499"/>
                  </a:lnTo>
                  <a:close/>
                  <a:moveTo>
                    <a:pt x="86974" y="259659"/>
                  </a:moveTo>
                  <a:lnTo>
                    <a:pt x="433066" y="457426"/>
                  </a:lnTo>
                  <a:lnTo>
                    <a:pt x="779158" y="259659"/>
                  </a:lnTo>
                  <a:lnTo>
                    <a:pt x="433066" y="61892"/>
                  </a:lnTo>
                  <a:lnTo>
                    <a:pt x="86974" y="259659"/>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Freeform: Shape 224">
              <a:extLst>
                <a:ext uri="{FF2B5EF4-FFF2-40B4-BE49-F238E27FC236}">
                  <a16:creationId xmlns:a16="http://schemas.microsoft.com/office/drawing/2014/main" id="{7DAE2F79-1719-4557-BA1C-B24228955580}"/>
                </a:ext>
              </a:extLst>
            </p:cNvPr>
            <p:cNvSpPr/>
            <p:nvPr/>
          </p:nvSpPr>
          <p:spPr>
            <a:xfrm>
              <a:off x="11382358" y="3281316"/>
              <a:ext cx="866132" cy="664034"/>
            </a:xfrm>
            <a:custGeom>
              <a:avLst/>
              <a:gdLst>
                <a:gd name="connsiteX0" fmla="*/ 433066 w 866131"/>
                <a:gd name="connsiteY0" fmla="*/ 664035 h 664034"/>
                <a:gd name="connsiteX1" fmla="*/ 418630 w 866131"/>
                <a:gd name="connsiteY1" fmla="*/ 660065 h 664034"/>
                <a:gd name="connsiteX2" fmla="*/ 14436 w 866131"/>
                <a:gd name="connsiteY2" fmla="*/ 429096 h 664034"/>
                <a:gd name="connsiteX3" fmla="*/ 0 w 866131"/>
                <a:gd name="connsiteY3" fmla="*/ 404195 h 664034"/>
                <a:gd name="connsiteX4" fmla="*/ 0 w 866131"/>
                <a:gd name="connsiteY4" fmla="*/ 0 h 664034"/>
                <a:gd name="connsiteX5" fmla="*/ 57742 w 866131"/>
                <a:gd name="connsiteY5" fmla="*/ 0 h 664034"/>
                <a:gd name="connsiteX6" fmla="*/ 57742 w 866131"/>
                <a:gd name="connsiteY6" fmla="*/ 387594 h 664034"/>
                <a:gd name="connsiteX7" fmla="*/ 433066 w 866131"/>
                <a:gd name="connsiteY7" fmla="*/ 601962 h 664034"/>
                <a:gd name="connsiteX8" fmla="*/ 808390 w 866131"/>
                <a:gd name="connsiteY8" fmla="*/ 387594 h 664034"/>
                <a:gd name="connsiteX9" fmla="*/ 808390 w 866131"/>
                <a:gd name="connsiteY9" fmla="*/ 0 h 664034"/>
                <a:gd name="connsiteX10" fmla="*/ 866132 w 866131"/>
                <a:gd name="connsiteY10" fmla="*/ 0 h 664034"/>
                <a:gd name="connsiteX11" fmla="*/ 866132 w 866131"/>
                <a:gd name="connsiteY11" fmla="*/ 404195 h 664034"/>
                <a:gd name="connsiteX12" fmla="*/ 851696 w 866131"/>
                <a:gd name="connsiteY12" fmla="*/ 429096 h 664034"/>
                <a:gd name="connsiteX13" fmla="*/ 447502 w 866131"/>
                <a:gd name="connsiteY13" fmla="*/ 660065 h 664034"/>
                <a:gd name="connsiteX14" fmla="*/ 433066 w 866131"/>
                <a:gd name="connsiteY14" fmla="*/ 664035 h 664034"/>
                <a:gd name="connsiteX15" fmla="*/ 433066 w 866131"/>
                <a:gd name="connsiteY15" fmla="*/ 664035 h 6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131" h="664034">
                  <a:moveTo>
                    <a:pt x="433066" y="664035"/>
                  </a:moveTo>
                  <a:cubicBezTo>
                    <a:pt x="428014" y="664035"/>
                    <a:pt x="423322" y="662591"/>
                    <a:pt x="418630" y="660065"/>
                  </a:cubicBezTo>
                  <a:lnTo>
                    <a:pt x="14436" y="429096"/>
                  </a:lnTo>
                  <a:cubicBezTo>
                    <a:pt x="5413" y="424044"/>
                    <a:pt x="0" y="414300"/>
                    <a:pt x="0" y="404195"/>
                  </a:cubicBezTo>
                  <a:lnTo>
                    <a:pt x="0" y="0"/>
                  </a:lnTo>
                  <a:lnTo>
                    <a:pt x="57742" y="0"/>
                  </a:lnTo>
                  <a:lnTo>
                    <a:pt x="57742" y="387594"/>
                  </a:lnTo>
                  <a:lnTo>
                    <a:pt x="433066" y="601962"/>
                  </a:lnTo>
                  <a:lnTo>
                    <a:pt x="808390" y="387594"/>
                  </a:lnTo>
                  <a:lnTo>
                    <a:pt x="808390" y="0"/>
                  </a:lnTo>
                  <a:lnTo>
                    <a:pt x="866132" y="0"/>
                  </a:lnTo>
                  <a:lnTo>
                    <a:pt x="866132" y="404195"/>
                  </a:lnTo>
                  <a:cubicBezTo>
                    <a:pt x="866132" y="414661"/>
                    <a:pt x="860719" y="424044"/>
                    <a:pt x="851696" y="429096"/>
                  </a:cubicBezTo>
                  <a:lnTo>
                    <a:pt x="447502" y="660065"/>
                  </a:lnTo>
                  <a:cubicBezTo>
                    <a:pt x="442810" y="662591"/>
                    <a:pt x="438118" y="664035"/>
                    <a:pt x="433066" y="664035"/>
                  </a:cubicBezTo>
                  <a:lnTo>
                    <a:pt x="433066" y="664035"/>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Shape 225">
              <a:extLst>
                <a:ext uri="{FF2B5EF4-FFF2-40B4-BE49-F238E27FC236}">
                  <a16:creationId xmlns:a16="http://schemas.microsoft.com/office/drawing/2014/main" id="{A4A885C0-1D66-4AE2-ADAB-D4BFAAE6A76D}"/>
                </a:ext>
              </a:extLst>
            </p:cNvPr>
            <p:cNvSpPr/>
            <p:nvPr/>
          </p:nvSpPr>
          <p:spPr>
            <a:xfrm>
              <a:off x="11786553" y="3512284"/>
              <a:ext cx="57742" cy="404195"/>
            </a:xfrm>
            <a:custGeom>
              <a:avLst/>
              <a:gdLst>
                <a:gd name="connsiteX0" fmla="*/ 0 w 57742"/>
                <a:gd name="connsiteY0" fmla="*/ 0 h 404194"/>
                <a:gd name="connsiteX1" fmla="*/ 57742 w 57742"/>
                <a:gd name="connsiteY1" fmla="*/ 0 h 404194"/>
                <a:gd name="connsiteX2" fmla="*/ 57742 w 57742"/>
                <a:gd name="connsiteY2" fmla="*/ 404195 h 404194"/>
                <a:gd name="connsiteX3" fmla="*/ 0 w 57742"/>
                <a:gd name="connsiteY3" fmla="*/ 404195 h 404194"/>
              </a:gdLst>
              <a:ahLst/>
              <a:cxnLst>
                <a:cxn ang="0">
                  <a:pos x="connsiteX0" y="connsiteY0"/>
                </a:cxn>
                <a:cxn ang="0">
                  <a:pos x="connsiteX1" y="connsiteY1"/>
                </a:cxn>
                <a:cxn ang="0">
                  <a:pos x="connsiteX2" y="connsiteY2"/>
                </a:cxn>
                <a:cxn ang="0">
                  <a:pos x="connsiteX3" y="connsiteY3"/>
                </a:cxn>
              </a:cxnLst>
              <a:rect l="l" t="t" r="r" b="b"/>
              <a:pathLst>
                <a:path w="57742" h="404194">
                  <a:moveTo>
                    <a:pt x="0" y="0"/>
                  </a:moveTo>
                  <a:lnTo>
                    <a:pt x="57742" y="0"/>
                  </a:lnTo>
                  <a:lnTo>
                    <a:pt x="57742" y="404195"/>
                  </a:lnTo>
                  <a:lnTo>
                    <a:pt x="0" y="404195"/>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Freeform: Shape 226">
              <a:extLst>
                <a:ext uri="{FF2B5EF4-FFF2-40B4-BE49-F238E27FC236}">
                  <a16:creationId xmlns:a16="http://schemas.microsoft.com/office/drawing/2014/main" id="{2740B3BC-D9DD-439D-A7FA-B12B75C5B7F0}"/>
                </a:ext>
              </a:extLst>
            </p:cNvPr>
            <p:cNvSpPr/>
            <p:nvPr/>
          </p:nvSpPr>
          <p:spPr>
            <a:xfrm>
              <a:off x="12306232" y="3021656"/>
              <a:ext cx="862523" cy="516070"/>
            </a:xfrm>
            <a:custGeom>
              <a:avLst/>
              <a:gdLst>
                <a:gd name="connsiteX0" fmla="*/ 433066 w 862523"/>
                <a:gd name="connsiteY0" fmla="*/ 519499 h 516070"/>
                <a:gd name="connsiteX1" fmla="*/ 418630 w 862523"/>
                <a:gd name="connsiteY1" fmla="*/ 515529 h 516070"/>
                <a:gd name="connsiteX2" fmla="*/ 14436 w 862523"/>
                <a:gd name="connsiteY2" fmla="*/ 284560 h 516070"/>
                <a:gd name="connsiteX3" fmla="*/ 0 w 862523"/>
                <a:gd name="connsiteY3" fmla="*/ 259659 h 516070"/>
                <a:gd name="connsiteX4" fmla="*/ 14436 w 862523"/>
                <a:gd name="connsiteY4" fmla="*/ 234758 h 516070"/>
                <a:gd name="connsiteX5" fmla="*/ 418630 w 862523"/>
                <a:gd name="connsiteY5" fmla="*/ 3789 h 516070"/>
                <a:gd name="connsiteX6" fmla="*/ 447141 w 862523"/>
                <a:gd name="connsiteY6" fmla="*/ 3789 h 516070"/>
                <a:gd name="connsiteX7" fmla="*/ 851336 w 862523"/>
                <a:gd name="connsiteY7" fmla="*/ 234758 h 516070"/>
                <a:gd name="connsiteX8" fmla="*/ 865771 w 862523"/>
                <a:gd name="connsiteY8" fmla="*/ 259659 h 516070"/>
                <a:gd name="connsiteX9" fmla="*/ 851336 w 862523"/>
                <a:gd name="connsiteY9" fmla="*/ 284560 h 516070"/>
                <a:gd name="connsiteX10" fmla="*/ 447141 w 862523"/>
                <a:gd name="connsiteY10" fmla="*/ 515529 h 516070"/>
                <a:gd name="connsiteX11" fmla="*/ 433066 w 862523"/>
                <a:gd name="connsiteY11" fmla="*/ 519499 h 516070"/>
                <a:gd name="connsiteX12" fmla="*/ 433066 w 862523"/>
                <a:gd name="connsiteY12" fmla="*/ 519499 h 516070"/>
                <a:gd name="connsiteX13" fmla="*/ 86974 w 862523"/>
                <a:gd name="connsiteY13" fmla="*/ 259659 h 516070"/>
                <a:gd name="connsiteX14" fmla="*/ 433066 w 862523"/>
                <a:gd name="connsiteY14" fmla="*/ 457426 h 516070"/>
                <a:gd name="connsiteX15" fmla="*/ 779158 w 862523"/>
                <a:gd name="connsiteY15" fmla="*/ 259659 h 516070"/>
                <a:gd name="connsiteX16" fmla="*/ 433066 w 862523"/>
                <a:gd name="connsiteY16" fmla="*/ 61892 h 516070"/>
                <a:gd name="connsiteX17" fmla="*/ 86974 w 862523"/>
                <a:gd name="connsiteY17" fmla="*/ 259659 h 5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2523" h="516070">
                  <a:moveTo>
                    <a:pt x="433066" y="519499"/>
                  </a:moveTo>
                  <a:cubicBezTo>
                    <a:pt x="428014" y="519499"/>
                    <a:pt x="423322" y="518055"/>
                    <a:pt x="418630" y="515529"/>
                  </a:cubicBezTo>
                  <a:lnTo>
                    <a:pt x="14436" y="284560"/>
                  </a:lnTo>
                  <a:cubicBezTo>
                    <a:pt x="5413" y="279508"/>
                    <a:pt x="0" y="269764"/>
                    <a:pt x="0" y="259659"/>
                  </a:cubicBezTo>
                  <a:cubicBezTo>
                    <a:pt x="0" y="249193"/>
                    <a:pt x="5413" y="239810"/>
                    <a:pt x="14436" y="234758"/>
                  </a:cubicBezTo>
                  <a:lnTo>
                    <a:pt x="418630" y="3789"/>
                  </a:lnTo>
                  <a:cubicBezTo>
                    <a:pt x="427653" y="-1263"/>
                    <a:pt x="438479" y="-1263"/>
                    <a:pt x="447141" y="3789"/>
                  </a:cubicBezTo>
                  <a:lnTo>
                    <a:pt x="851336" y="234758"/>
                  </a:lnTo>
                  <a:cubicBezTo>
                    <a:pt x="860358" y="239810"/>
                    <a:pt x="865771" y="249554"/>
                    <a:pt x="865771" y="259659"/>
                  </a:cubicBezTo>
                  <a:cubicBezTo>
                    <a:pt x="865771" y="270125"/>
                    <a:pt x="860358" y="279508"/>
                    <a:pt x="851336" y="284560"/>
                  </a:cubicBezTo>
                  <a:lnTo>
                    <a:pt x="447141" y="515529"/>
                  </a:lnTo>
                  <a:cubicBezTo>
                    <a:pt x="442810" y="518055"/>
                    <a:pt x="438118" y="519499"/>
                    <a:pt x="433066" y="519499"/>
                  </a:cubicBezTo>
                  <a:lnTo>
                    <a:pt x="433066" y="519499"/>
                  </a:lnTo>
                  <a:close/>
                  <a:moveTo>
                    <a:pt x="86974" y="259659"/>
                  </a:moveTo>
                  <a:lnTo>
                    <a:pt x="433066" y="457426"/>
                  </a:lnTo>
                  <a:lnTo>
                    <a:pt x="779158" y="259659"/>
                  </a:lnTo>
                  <a:lnTo>
                    <a:pt x="433066" y="61892"/>
                  </a:lnTo>
                  <a:lnTo>
                    <a:pt x="86974" y="259659"/>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Shape 227">
              <a:extLst>
                <a:ext uri="{FF2B5EF4-FFF2-40B4-BE49-F238E27FC236}">
                  <a16:creationId xmlns:a16="http://schemas.microsoft.com/office/drawing/2014/main" id="{9D30C342-C6FD-4754-80D5-9FB00F3AB6C9}"/>
                </a:ext>
              </a:extLst>
            </p:cNvPr>
            <p:cNvSpPr/>
            <p:nvPr/>
          </p:nvSpPr>
          <p:spPr>
            <a:xfrm>
              <a:off x="12306232" y="3281316"/>
              <a:ext cx="866132" cy="664034"/>
            </a:xfrm>
            <a:custGeom>
              <a:avLst/>
              <a:gdLst>
                <a:gd name="connsiteX0" fmla="*/ 433066 w 866131"/>
                <a:gd name="connsiteY0" fmla="*/ 664035 h 664034"/>
                <a:gd name="connsiteX1" fmla="*/ 418630 w 866131"/>
                <a:gd name="connsiteY1" fmla="*/ 660065 h 664034"/>
                <a:gd name="connsiteX2" fmla="*/ 14436 w 866131"/>
                <a:gd name="connsiteY2" fmla="*/ 429096 h 664034"/>
                <a:gd name="connsiteX3" fmla="*/ 0 w 866131"/>
                <a:gd name="connsiteY3" fmla="*/ 404195 h 664034"/>
                <a:gd name="connsiteX4" fmla="*/ 0 w 866131"/>
                <a:gd name="connsiteY4" fmla="*/ 0 h 664034"/>
                <a:gd name="connsiteX5" fmla="*/ 57742 w 866131"/>
                <a:gd name="connsiteY5" fmla="*/ 0 h 664034"/>
                <a:gd name="connsiteX6" fmla="*/ 57742 w 866131"/>
                <a:gd name="connsiteY6" fmla="*/ 387594 h 664034"/>
                <a:gd name="connsiteX7" fmla="*/ 433066 w 866131"/>
                <a:gd name="connsiteY7" fmla="*/ 601962 h 664034"/>
                <a:gd name="connsiteX8" fmla="*/ 808390 w 866131"/>
                <a:gd name="connsiteY8" fmla="*/ 387594 h 664034"/>
                <a:gd name="connsiteX9" fmla="*/ 808390 w 866131"/>
                <a:gd name="connsiteY9" fmla="*/ 0 h 664034"/>
                <a:gd name="connsiteX10" fmla="*/ 866132 w 866131"/>
                <a:gd name="connsiteY10" fmla="*/ 0 h 664034"/>
                <a:gd name="connsiteX11" fmla="*/ 866132 w 866131"/>
                <a:gd name="connsiteY11" fmla="*/ 404195 h 664034"/>
                <a:gd name="connsiteX12" fmla="*/ 851696 w 866131"/>
                <a:gd name="connsiteY12" fmla="*/ 429096 h 664034"/>
                <a:gd name="connsiteX13" fmla="*/ 447502 w 866131"/>
                <a:gd name="connsiteY13" fmla="*/ 660065 h 664034"/>
                <a:gd name="connsiteX14" fmla="*/ 433066 w 866131"/>
                <a:gd name="connsiteY14" fmla="*/ 664035 h 664034"/>
                <a:gd name="connsiteX15" fmla="*/ 433066 w 866131"/>
                <a:gd name="connsiteY15" fmla="*/ 664035 h 6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131" h="664034">
                  <a:moveTo>
                    <a:pt x="433066" y="664035"/>
                  </a:moveTo>
                  <a:cubicBezTo>
                    <a:pt x="428014" y="664035"/>
                    <a:pt x="423322" y="662591"/>
                    <a:pt x="418630" y="660065"/>
                  </a:cubicBezTo>
                  <a:lnTo>
                    <a:pt x="14436" y="429096"/>
                  </a:lnTo>
                  <a:cubicBezTo>
                    <a:pt x="5413" y="424044"/>
                    <a:pt x="0" y="414300"/>
                    <a:pt x="0" y="404195"/>
                  </a:cubicBezTo>
                  <a:lnTo>
                    <a:pt x="0" y="0"/>
                  </a:lnTo>
                  <a:lnTo>
                    <a:pt x="57742" y="0"/>
                  </a:lnTo>
                  <a:lnTo>
                    <a:pt x="57742" y="387594"/>
                  </a:lnTo>
                  <a:lnTo>
                    <a:pt x="433066" y="601962"/>
                  </a:lnTo>
                  <a:lnTo>
                    <a:pt x="808390" y="387594"/>
                  </a:lnTo>
                  <a:lnTo>
                    <a:pt x="808390" y="0"/>
                  </a:lnTo>
                  <a:lnTo>
                    <a:pt x="866132" y="0"/>
                  </a:lnTo>
                  <a:lnTo>
                    <a:pt x="866132" y="404195"/>
                  </a:lnTo>
                  <a:cubicBezTo>
                    <a:pt x="866132" y="414661"/>
                    <a:pt x="860719" y="424044"/>
                    <a:pt x="851696" y="429096"/>
                  </a:cubicBezTo>
                  <a:lnTo>
                    <a:pt x="447502" y="660065"/>
                  </a:lnTo>
                  <a:cubicBezTo>
                    <a:pt x="442810" y="662591"/>
                    <a:pt x="438118" y="664035"/>
                    <a:pt x="433066" y="664035"/>
                  </a:cubicBezTo>
                  <a:lnTo>
                    <a:pt x="433066" y="664035"/>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Shape 228">
              <a:extLst>
                <a:ext uri="{FF2B5EF4-FFF2-40B4-BE49-F238E27FC236}">
                  <a16:creationId xmlns:a16="http://schemas.microsoft.com/office/drawing/2014/main" id="{B66FC0E0-621D-40CC-ACC2-F144324E9B42}"/>
                </a:ext>
              </a:extLst>
            </p:cNvPr>
            <p:cNvSpPr/>
            <p:nvPr/>
          </p:nvSpPr>
          <p:spPr>
            <a:xfrm>
              <a:off x="12710427" y="3512284"/>
              <a:ext cx="57742" cy="404195"/>
            </a:xfrm>
            <a:custGeom>
              <a:avLst/>
              <a:gdLst>
                <a:gd name="connsiteX0" fmla="*/ 0 w 57742"/>
                <a:gd name="connsiteY0" fmla="*/ 0 h 404194"/>
                <a:gd name="connsiteX1" fmla="*/ 57742 w 57742"/>
                <a:gd name="connsiteY1" fmla="*/ 0 h 404194"/>
                <a:gd name="connsiteX2" fmla="*/ 57742 w 57742"/>
                <a:gd name="connsiteY2" fmla="*/ 404195 h 404194"/>
                <a:gd name="connsiteX3" fmla="*/ 0 w 57742"/>
                <a:gd name="connsiteY3" fmla="*/ 404195 h 404194"/>
              </a:gdLst>
              <a:ahLst/>
              <a:cxnLst>
                <a:cxn ang="0">
                  <a:pos x="connsiteX0" y="connsiteY0"/>
                </a:cxn>
                <a:cxn ang="0">
                  <a:pos x="connsiteX1" y="connsiteY1"/>
                </a:cxn>
                <a:cxn ang="0">
                  <a:pos x="connsiteX2" y="connsiteY2"/>
                </a:cxn>
                <a:cxn ang="0">
                  <a:pos x="connsiteX3" y="connsiteY3"/>
                </a:cxn>
              </a:cxnLst>
              <a:rect l="l" t="t" r="r" b="b"/>
              <a:pathLst>
                <a:path w="57742" h="404194">
                  <a:moveTo>
                    <a:pt x="0" y="0"/>
                  </a:moveTo>
                  <a:lnTo>
                    <a:pt x="57742" y="0"/>
                  </a:lnTo>
                  <a:lnTo>
                    <a:pt x="57742" y="404195"/>
                  </a:lnTo>
                  <a:lnTo>
                    <a:pt x="0" y="404195"/>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Shape 229">
              <a:extLst>
                <a:ext uri="{FF2B5EF4-FFF2-40B4-BE49-F238E27FC236}">
                  <a16:creationId xmlns:a16="http://schemas.microsoft.com/office/drawing/2014/main" id="{CB3098A5-A11C-4F97-AA88-F2461334F0F9}"/>
                </a:ext>
              </a:extLst>
            </p:cNvPr>
            <p:cNvSpPr/>
            <p:nvPr/>
          </p:nvSpPr>
          <p:spPr>
            <a:xfrm>
              <a:off x="12190748" y="2992605"/>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1"/>
                    <a:pt x="0" y="86613"/>
                  </a:cubicBezTo>
                  <a:cubicBezTo>
                    <a:pt x="0" y="38976"/>
                    <a:pt x="38976" y="0"/>
                    <a:pt x="86613" y="0"/>
                  </a:cubicBezTo>
                  <a:cubicBezTo>
                    <a:pt x="134251" y="0"/>
                    <a:pt x="173226" y="38976"/>
                    <a:pt x="173226" y="86613"/>
                  </a:cubicBezTo>
                  <a:cubicBezTo>
                    <a:pt x="173226" y="134251"/>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Freeform: Shape 230">
              <a:extLst>
                <a:ext uri="{FF2B5EF4-FFF2-40B4-BE49-F238E27FC236}">
                  <a16:creationId xmlns:a16="http://schemas.microsoft.com/office/drawing/2014/main" id="{DE5F00E2-BAEF-47DB-BDF9-F533339EEF55}"/>
                </a:ext>
              </a:extLst>
            </p:cNvPr>
            <p:cNvSpPr/>
            <p:nvPr/>
          </p:nvSpPr>
          <p:spPr>
            <a:xfrm>
              <a:off x="12190748" y="2617281"/>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Shape 231">
              <a:extLst>
                <a:ext uri="{FF2B5EF4-FFF2-40B4-BE49-F238E27FC236}">
                  <a16:creationId xmlns:a16="http://schemas.microsoft.com/office/drawing/2014/main" id="{60BFC5EC-141D-4B3D-B580-B3F563D6CECA}"/>
                </a:ext>
              </a:extLst>
            </p:cNvPr>
            <p:cNvSpPr/>
            <p:nvPr/>
          </p:nvSpPr>
          <p:spPr>
            <a:xfrm>
              <a:off x="12594943" y="2790507"/>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Shape 232">
              <a:extLst>
                <a:ext uri="{FF2B5EF4-FFF2-40B4-BE49-F238E27FC236}">
                  <a16:creationId xmlns:a16="http://schemas.microsoft.com/office/drawing/2014/main" id="{D42E98C6-0D2F-4DBC-B34E-0F055AA77C9D}"/>
                </a:ext>
              </a:extLst>
            </p:cNvPr>
            <p:cNvSpPr/>
            <p:nvPr/>
          </p:nvSpPr>
          <p:spPr>
            <a:xfrm>
              <a:off x="12594943" y="2386313"/>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Freeform: Shape 233">
              <a:extLst>
                <a:ext uri="{FF2B5EF4-FFF2-40B4-BE49-F238E27FC236}">
                  <a16:creationId xmlns:a16="http://schemas.microsoft.com/office/drawing/2014/main" id="{646E3EA0-837B-475A-99B9-CF90CC5F943B}"/>
                </a:ext>
              </a:extLst>
            </p:cNvPr>
            <p:cNvSpPr/>
            <p:nvPr/>
          </p:nvSpPr>
          <p:spPr>
            <a:xfrm>
              <a:off x="12190748" y="2155344"/>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1" y="0"/>
                    <a:pt x="173226" y="38976"/>
                    <a:pt x="173226" y="86613"/>
                  </a:cubicBezTo>
                  <a:cubicBezTo>
                    <a:pt x="173226" y="134250"/>
                    <a:pt x="134251"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Shape 234">
              <a:extLst>
                <a:ext uri="{FF2B5EF4-FFF2-40B4-BE49-F238E27FC236}">
                  <a16:creationId xmlns:a16="http://schemas.microsoft.com/office/drawing/2014/main" id="{AD5FF917-AAA2-4474-AAB9-E83BE3375B89}"/>
                </a:ext>
              </a:extLst>
            </p:cNvPr>
            <p:cNvSpPr/>
            <p:nvPr/>
          </p:nvSpPr>
          <p:spPr>
            <a:xfrm>
              <a:off x="11786553" y="2386313"/>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0" y="0"/>
                    <a:pt x="173226" y="38976"/>
                    <a:pt x="173226" y="86613"/>
                  </a:cubicBezTo>
                  <a:cubicBezTo>
                    <a:pt x="173226" y="134250"/>
                    <a:pt x="134250"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Shape 235">
              <a:extLst>
                <a:ext uri="{FF2B5EF4-FFF2-40B4-BE49-F238E27FC236}">
                  <a16:creationId xmlns:a16="http://schemas.microsoft.com/office/drawing/2014/main" id="{7C453172-3047-4510-844B-B96A9A41768F}"/>
                </a:ext>
              </a:extLst>
            </p:cNvPr>
            <p:cNvSpPr/>
            <p:nvPr/>
          </p:nvSpPr>
          <p:spPr>
            <a:xfrm>
              <a:off x="11786553" y="2790507"/>
              <a:ext cx="173226" cy="173226"/>
            </a:xfrm>
            <a:custGeom>
              <a:avLst/>
              <a:gdLst>
                <a:gd name="connsiteX0" fmla="*/ 86613 w 173226"/>
                <a:gd name="connsiteY0" fmla="*/ 173226 h 173226"/>
                <a:gd name="connsiteX1" fmla="*/ 0 w 173226"/>
                <a:gd name="connsiteY1" fmla="*/ 86613 h 173226"/>
                <a:gd name="connsiteX2" fmla="*/ 86613 w 173226"/>
                <a:gd name="connsiteY2" fmla="*/ 0 h 173226"/>
                <a:gd name="connsiteX3" fmla="*/ 173226 w 173226"/>
                <a:gd name="connsiteY3" fmla="*/ 86613 h 173226"/>
                <a:gd name="connsiteX4" fmla="*/ 86613 w 173226"/>
                <a:gd name="connsiteY4" fmla="*/ 173226 h 173226"/>
                <a:gd name="connsiteX5" fmla="*/ 86613 w 173226"/>
                <a:gd name="connsiteY5" fmla="*/ 173226 h 173226"/>
                <a:gd name="connsiteX6" fmla="*/ 86613 w 173226"/>
                <a:gd name="connsiteY6" fmla="*/ 57742 h 173226"/>
                <a:gd name="connsiteX7" fmla="*/ 57742 w 173226"/>
                <a:gd name="connsiteY7" fmla="*/ 86613 h 173226"/>
                <a:gd name="connsiteX8" fmla="*/ 86613 w 173226"/>
                <a:gd name="connsiteY8" fmla="*/ 115484 h 173226"/>
                <a:gd name="connsiteX9" fmla="*/ 115484 w 173226"/>
                <a:gd name="connsiteY9" fmla="*/ 86613 h 173226"/>
                <a:gd name="connsiteX10" fmla="*/ 86613 w 173226"/>
                <a:gd name="connsiteY10" fmla="*/ 57742 h 173226"/>
                <a:gd name="connsiteX11" fmla="*/ 86613 w 173226"/>
                <a:gd name="connsiteY11" fmla="*/ 57742 h 1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26" h="173226">
                  <a:moveTo>
                    <a:pt x="86613" y="173226"/>
                  </a:moveTo>
                  <a:cubicBezTo>
                    <a:pt x="38976" y="173226"/>
                    <a:pt x="0" y="134250"/>
                    <a:pt x="0" y="86613"/>
                  </a:cubicBezTo>
                  <a:cubicBezTo>
                    <a:pt x="0" y="38976"/>
                    <a:pt x="38976" y="0"/>
                    <a:pt x="86613" y="0"/>
                  </a:cubicBezTo>
                  <a:cubicBezTo>
                    <a:pt x="134250" y="0"/>
                    <a:pt x="173226" y="38976"/>
                    <a:pt x="173226" y="86613"/>
                  </a:cubicBezTo>
                  <a:cubicBezTo>
                    <a:pt x="173226" y="134250"/>
                    <a:pt x="134250" y="173226"/>
                    <a:pt x="86613" y="173226"/>
                  </a:cubicBezTo>
                  <a:lnTo>
                    <a:pt x="86613" y="173226"/>
                  </a:lnTo>
                  <a:close/>
                  <a:moveTo>
                    <a:pt x="86613" y="57742"/>
                  </a:moveTo>
                  <a:cubicBezTo>
                    <a:pt x="70734" y="57742"/>
                    <a:pt x="57742" y="70734"/>
                    <a:pt x="57742" y="86613"/>
                  </a:cubicBezTo>
                  <a:cubicBezTo>
                    <a:pt x="57742" y="102492"/>
                    <a:pt x="70734" y="115484"/>
                    <a:pt x="86613" y="115484"/>
                  </a:cubicBezTo>
                  <a:cubicBezTo>
                    <a:pt x="102492" y="115484"/>
                    <a:pt x="115484" y="102492"/>
                    <a:pt x="115484" y="86613"/>
                  </a:cubicBezTo>
                  <a:cubicBezTo>
                    <a:pt x="115484" y="70734"/>
                    <a:pt x="102492" y="57742"/>
                    <a:pt x="86613" y="57742"/>
                  </a:cubicBezTo>
                  <a:lnTo>
                    <a:pt x="86613" y="57742"/>
                  </a:lnTo>
                  <a:close/>
                </a:path>
              </a:pathLst>
            </a:custGeom>
            <a:solidFill>
              <a:schemeClr val="accent1"/>
            </a:solidFill>
            <a:ln w="35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4" name="Rectangle: Rounded Corners 16">
            <a:extLst>
              <a:ext uri="{FF2B5EF4-FFF2-40B4-BE49-F238E27FC236}">
                <a16:creationId xmlns:a16="http://schemas.microsoft.com/office/drawing/2014/main" id="{8D0593A4-08CE-4F1F-B15C-928D3AFB7980}"/>
              </a:ext>
            </a:extLst>
          </p:cNvPr>
          <p:cNvSpPr/>
          <p:nvPr/>
        </p:nvSpPr>
        <p:spPr>
          <a:xfrm>
            <a:off x="6885720" y="850320"/>
            <a:ext cx="1491300" cy="1212559"/>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Oval 254">
            <a:extLst>
              <a:ext uri="{FF2B5EF4-FFF2-40B4-BE49-F238E27FC236}">
                <a16:creationId xmlns:a16="http://schemas.microsoft.com/office/drawing/2014/main" id="{A34550D3-F397-494B-BAAD-4A2CAE4239C3}"/>
              </a:ext>
            </a:extLst>
          </p:cNvPr>
          <p:cNvSpPr/>
          <p:nvPr/>
        </p:nvSpPr>
        <p:spPr>
          <a:xfrm>
            <a:off x="7315201" y="1404274"/>
            <a:ext cx="632339" cy="632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8D9BF57-1130-4E28-90FF-E693DC5DCDB3}"/>
              </a:ext>
            </a:extLst>
          </p:cNvPr>
          <p:cNvSpPr/>
          <p:nvPr/>
        </p:nvSpPr>
        <p:spPr>
          <a:xfrm>
            <a:off x="7003551" y="906653"/>
            <a:ext cx="1279646" cy="329175"/>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1" indent="0" algn="ctr" defTabSz="355600" rtl="0" eaLnBrk="1" fontAlgn="auto" latinLnBrk="0" hangingPunct="1">
              <a:lnSpc>
                <a:spcPct val="90000"/>
              </a:lnSpc>
              <a:spcBef>
                <a:spcPct val="0"/>
              </a:spcBef>
              <a:spcAft>
                <a:spcPct val="15000"/>
              </a:spcAft>
              <a:buClr>
                <a:srgbClr val="052049"/>
              </a:buClr>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Retail &amp; </a:t>
            </a:r>
            <a:b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E-commerce</a:t>
            </a:r>
          </a:p>
        </p:txBody>
      </p:sp>
      <p:sp>
        <p:nvSpPr>
          <p:cNvPr id="257" name="Rectangle: Rounded Corners 300">
            <a:extLst>
              <a:ext uri="{FF2B5EF4-FFF2-40B4-BE49-F238E27FC236}">
                <a16:creationId xmlns:a16="http://schemas.microsoft.com/office/drawing/2014/main" id="{D0E22767-BA67-4D45-97A2-546264B4E841}"/>
              </a:ext>
            </a:extLst>
          </p:cNvPr>
          <p:cNvSpPr/>
          <p:nvPr/>
        </p:nvSpPr>
        <p:spPr>
          <a:xfrm>
            <a:off x="8515601" y="850320"/>
            <a:ext cx="1491300" cy="1212559"/>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963F4340-532C-4880-893A-9B1F2A4904F5}"/>
              </a:ext>
            </a:extLst>
          </p:cNvPr>
          <p:cNvSpPr/>
          <p:nvPr/>
        </p:nvSpPr>
        <p:spPr>
          <a:xfrm>
            <a:off x="8945082" y="1404274"/>
            <a:ext cx="632339" cy="632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BC30404A-07EC-46B9-B1A2-4ABB651817BF}"/>
              </a:ext>
            </a:extLst>
          </p:cNvPr>
          <p:cNvSpPr/>
          <p:nvPr/>
        </p:nvSpPr>
        <p:spPr>
          <a:xfrm>
            <a:off x="8621428" y="859866"/>
            <a:ext cx="1279646" cy="329175"/>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1" indent="0" algn="ctr" defTabSz="355600" rtl="0" eaLnBrk="1" fontAlgn="auto" latinLnBrk="0" hangingPunct="1">
              <a:lnSpc>
                <a:spcPct val="90000"/>
              </a:lnSpc>
              <a:spcBef>
                <a:spcPct val="0"/>
              </a:spcBef>
              <a:spcAft>
                <a:spcPct val="15000"/>
              </a:spcAft>
              <a:buClr>
                <a:srgbClr val="052049"/>
              </a:buClr>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Technology</a:t>
            </a:r>
          </a:p>
        </p:txBody>
      </p:sp>
      <p:sp>
        <p:nvSpPr>
          <p:cNvPr id="260" name="Rectangle: Rounded Corners 304">
            <a:extLst>
              <a:ext uri="{FF2B5EF4-FFF2-40B4-BE49-F238E27FC236}">
                <a16:creationId xmlns:a16="http://schemas.microsoft.com/office/drawing/2014/main" id="{0125F8C5-D79A-40E6-9995-9447299F41B8}"/>
              </a:ext>
            </a:extLst>
          </p:cNvPr>
          <p:cNvSpPr/>
          <p:nvPr/>
        </p:nvSpPr>
        <p:spPr>
          <a:xfrm>
            <a:off x="10159781" y="850320"/>
            <a:ext cx="1491300" cy="1212559"/>
          </a:xfrm>
          <a:prstGeom prst="roundRect">
            <a:avLst>
              <a:gd name="adj" fmla="val 96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1" name="Group 260">
            <a:extLst>
              <a:ext uri="{FF2B5EF4-FFF2-40B4-BE49-F238E27FC236}">
                <a16:creationId xmlns:a16="http://schemas.microsoft.com/office/drawing/2014/main" id="{B343A753-9E5F-4D47-9200-9AACC9B50260}"/>
              </a:ext>
            </a:extLst>
          </p:cNvPr>
          <p:cNvGrpSpPr/>
          <p:nvPr/>
        </p:nvGrpSpPr>
        <p:grpSpPr>
          <a:xfrm>
            <a:off x="10269758" y="899442"/>
            <a:ext cx="1279646" cy="1089996"/>
            <a:chOff x="336527" y="4619994"/>
            <a:chExt cx="1548372" cy="1318894"/>
          </a:xfrm>
        </p:grpSpPr>
        <p:sp>
          <p:nvSpPr>
            <p:cNvPr id="285" name="Rectangle 284">
              <a:extLst>
                <a:ext uri="{FF2B5EF4-FFF2-40B4-BE49-F238E27FC236}">
                  <a16:creationId xmlns:a16="http://schemas.microsoft.com/office/drawing/2014/main" id="{7443A041-3D67-461F-A7B7-D8A46F6C2322}"/>
                </a:ext>
              </a:extLst>
            </p:cNvPr>
            <p:cNvSpPr/>
            <p:nvPr/>
          </p:nvSpPr>
          <p:spPr>
            <a:xfrm>
              <a:off x="336527" y="4619994"/>
              <a:ext cx="1548372" cy="398301"/>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1" indent="0" algn="ctr" defTabSz="355600" rtl="0" eaLnBrk="1" fontAlgn="auto" latinLnBrk="0" hangingPunct="1">
                <a:lnSpc>
                  <a:spcPct val="90000"/>
                </a:lnSpc>
                <a:spcBef>
                  <a:spcPct val="0"/>
                </a:spcBef>
                <a:spcAft>
                  <a:spcPct val="15000"/>
                </a:spcAft>
                <a:buClr>
                  <a:srgbClr val="052049"/>
                </a:buClr>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Automotive</a:t>
              </a:r>
            </a:p>
          </p:txBody>
        </p:sp>
        <p:sp>
          <p:nvSpPr>
            <p:cNvPr id="299" name="Oval 298">
              <a:extLst>
                <a:ext uri="{FF2B5EF4-FFF2-40B4-BE49-F238E27FC236}">
                  <a16:creationId xmlns:a16="http://schemas.microsoft.com/office/drawing/2014/main" id="{609D3920-FD8C-435C-8010-886B3470C418}"/>
                </a:ext>
              </a:extLst>
            </p:cNvPr>
            <p:cNvSpPr/>
            <p:nvPr/>
          </p:nvSpPr>
          <p:spPr>
            <a:xfrm>
              <a:off x="728148" y="5173758"/>
              <a:ext cx="765130" cy="765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05" name="Freeform 40">
            <a:extLst>
              <a:ext uri="{FF2B5EF4-FFF2-40B4-BE49-F238E27FC236}">
                <a16:creationId xmlns:a16="http://schemas.microsoft.com/office/drawing/2014/main" id="{7254C7A7-AE95-4B07-9F88-9E09787DF9B7}"/>
              </a:ext>
            </a:extLst>
          </p:cNvPr>
          <p:cNvSpPr>
            <a:spLocks noEditPoints="1"/>
          </p:cNvSpPr>
          <p:nvPr/>
        </p:nvSpPr>
        <p:spPr bwMode="auto">
          <a:xfrm>
            <a:off x="9203623" y="1654970"/>
            <a:ext cx="180416" cy="180415"/>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33">
            <a:extLst>
              <a:ext uri="{FF2B5EF4-FFF2-40B4-BE49-F238E27FC236}">
                <a16:creationId xmlns:a16="http://schemas.microsoft.com/office/drawing/2014/main" id="{8FD444EF-3C06-4926-AF9E-95BBD1D26398}"/>
              </a:ext>
            </a:extLst>
          </p:cNvPr>
          <p:cNvSpPr>
            <a:spLocks noEditPoints="1"/>
          </p:cNvSpPr>
          <p:nvPr/>
        </p:nvSpPr>
        <p:spPr bwMode="auto">
          <a:xfrm>
            <a:off x="8987695" y="1558092"/>
            <a:ext cx="551211" cy="418737"/>
          </a:xfrm>
          <a:custGeom>
            <a:avLst/>
            <a:gdLst>
              <a:gd name="T0" fmla="*/ 15643 w 16290"/>
              <a:gd name="T1" fmla="*/ 9 h 12375"/>
              <a:gd name="T2" fmla="*/ 15824 w 16290"/>
              <a:gd name="T3" fmla="*/ 60 h 12375"/>
              <a:gd name="T4" fmla="*/ 15983 w 16290"/>
              <a:gd name="T5" fmla="*/ 152 h 12375"/>
              <a:gd name="T6" fmla="*/ 16115 w 16290"/>
              <a:gd name="T7" fmla="*/ 278 h 12375"/>
              <a:gd name="T8" fmla="*/ 16215 w 16290"/>
              <a:gd name="T9" fmla="*/ 433 h 12375"/>
              <a:gd name="T10" fmla="*/ 16275 w 16290"/>
              <a:gd name="T11" fmla="*/ 610 h 12375"/>
              <a:gd name="T12" fmla="*/ 16290 w 16290"/>
              <a:gd name="T13" fmla="*/ 9290 h 12375"/>
              <a:gd name="T14" fmla="*/ 16266 w 16290"/>
              <a:gd name="T15" fmla="*/ 9480 h 12375"/>
              <a:gd name="T16" fmla="*/ 16197 w 16290"/>
              <a:gd name="T17" fmla="*/ 9653 h 12375"/>
              <a:gd name="T18" fmla="*/ 16091 w 16290"/>
              <a:gd name="T19" fmla="*/ 9802 h 12375"/>
              <a:gd name="T20" fmla="*/ 15953 w 16290"/>
              <a:gd name="T21" fmla="*/ 9922 h 12375"/>
              <a:gd name="T22" fmla="*/ 15789 w 16290"/>
              <a:gd name="T23" fmla="*/ 10007 h 12375"/>
              <a:gd name="T24" fmla="*/ 15605 w 16290"/>
              <a:gd name="T25" fmla="*/ 10048 h 12375"/>
              <a:gd name="T26" fmla="*/ 12581 w 16290"/>
              <a:gd name="T27" fmla="*/ 11023 h 12375"/>
              <a:gd name="T28" fmla="*/ 6585 w 16290"/>
              <a:gd name="T29" fmla="*/ 10052 h 12375"/>
              <a:gd name="T30" fmla="*/ 610 w 16290"/>
              <a:gd name="T31" fmla="*/ 10037 h 12375"/>
              <a:gd name="T32" fmla="*/ 433 w 16290"/>
              <a:gd name="T33" fmla="*/ 9977 h 12375"/>
              <a:gd name="T34" fmla="*/ 278 w 16290"/>
              <a:gd name="T35" fmla="*/ 9878 h 12375"/>
              <a:gd name="T36" fmla="*/ 152 w 16290"/>
              <a:gd name="T37" fmla="*/ 9746 h 12375"/>
              <a:gd name="T38" fmla="*/ 60 w 16290"/>
              <a:gd name="T39" fmla="*/ 9586 h 12375"/>
              <a:gd name="T40" fmla="*/ 9 w 16290"/>
              <a:gd name="T41" fmla="*/ 9406 h 12375"/>
              <a:gd name="T42" fmla="*/ 1 w 16290"/>
              <a:gd name="T43" fmla="*/ 724 h 12375"/>
              <a:gd name="T44" fmla="*/ 35 w 16290"/>
              <a:gd name="T45" fmla="*/ 537 h 12375"/>
              <a:gd name="T46" fmla="*/ 111 w 16290"/>
              <a:gd name="T47" fmla="*/ 368 h 12375"/>
              <a:gd name="T48" fmla="*/ 224 w 16290"/>
              <a:gd name="T49" fmla="*/ 224 h 12375"/>
              <a:gd name="T50" fmla="*/ 368 w 16290"/>
              <a:gd name="T51" fmla="*/ 111 h 12375"/>
              <a:gd name="T52" fmla="*/ 537 w 16290"/>
              <a:gd name="T53" fmla="*/ 35 h 12375"/>
              <a:gd name="T54" fmla="*/ 724 w 16290"/>
              <a:gd name="T55" fmla="*/ 1 h 12375"/>
              <a:gd name="T56" fmla="*/ 14165 w 16290"/>
              <a:gd name="T57" fmla="*/ 1391 h 12375"/>
              <a:gd name="T58" fmla="*/ 14299 w 16290"/>
              <a:gd name="T59" fmla="*/ 1422 h 12375"/>
              <a:gd name="T60" fmla="*/ 14417 w 16290"/>
              <a:gd name="T61" fmla="*/ 1483 h 12375"/>
              <a:gd name="T62" fmla="*/ 14517 w 16290"/>
              <a:gd name="T63" fmla="*/ 1569 h 12375"/>
              <a:gd name="T64" fmla="*/ 14594 w 16290"/>
              <a:gd name="T65" fmla="*/ 1678 h 12375"/>
              <a:gd name="T66" fmla="*/ 14644 w 16290"/>
              <a:gd name="T67" fmla="*/ 1802 h 12375"/>
              <a:gd name="T68" fmla="*/ 14661 w 16290"/>
              <a:gd name="T69" fmla="*/ 1940 h 12375"/>
              <a:gd name="T70" fmla="*/ 14650 w 16290"/>
              <a:gd name="T71" fmla="*/ 8224 h 12375"/>
              <a:gd name="T72" fmla="*/ 14606 w 16290"/>
              <a:gd name="T73" fmla="*/ 8351 h 12375"/>
              <a:gd name="T74" fmla="*/ 14535 w 16290"/>
              <a:gd name="T75" fmla="*/ 8463 h 12375"/>
              <a:gd name="T76" fmla="*/ 14439 w 16290"/>
              <a:gd name="T77" fmla="*/ 8554 h 12375"/>
              <a:gd name="T78" fmla="*/ 14323 w 16290"/>
              <a:gd name="T79" fmla="*/ 8621 h 12375"/>
              <a:gd name="T80" fmla="*/ 14193 w 16290"/>
              <a:gd name="T81" fmla="*/ 8658 h 12375"/>
              <a:gd name="T82" fmla="*/ 2152 w 16290"/>
              <a:gd name="T83" fmla="*/ 8663 h 12375"/>
              <a:gd name="T84" fmla="*/ 2017 w 16290"/>
              <a:gd name="T85" fmla="*/ 8639 h 12375"/>
              <a:gd name="T86" fmla="*/ 1896 w 16290"/>
              <a:gd name="T87" fmla="*/ 8584 h 12375"/>
              <a:gd name="T88" fmla="*/ 1791 w 16290"/>
              <a:gd name="T89" fmla="*/ 8503 h 12375"/>
              <a:gd name="T90" fmla="*/ 1709 w 16290"/>
              <a:gd name="T91" fmla="*/ 8398 h 12375"/>
              <a:gd name="T92" fmla="*/ 1654 w 16290"/>
              <a:gd name="T93" fmla="*/ 8276 h 12375"/>
              <a:gd name="T94" fmla="*/ 1630 w 16290"/>
              <a:gd name="T95" fmla="*/ 8141 h 12375"/>
              <a:gd name="T96" fmla="*/ 1635 w 16290"/>
              <a:gd name="T97" fmla="*/ 1856 h 12375"/>
              <a:gd name="T98" fmla="*/ 1673 w 16290"/>
              <a:gd name="T99" fmla="*/ 1726 h 12375"/>
              <a:gd name="T100" fmla="*/ 1739 w 16290"/>
              <a:gd name="T101" fmla="*/ 1611 h 12375"/>
              <a:gd name="T102" fmla="*/ 1831 w 16290"/>
              <a:gd name="T103" fmla="*/ 1514 h 12375"/>
              <a:gd name="T104" fmla="*/ 1943 w 16290"/>
              <a:gd name="T105" fmla="*/ 1443 h 12375"/>
              <a:gd name="T106" fmla="*/ 2070 w 16290"/>
              <a:gd name="T107" fmla="*/ 1399 h 1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90" h="12375">
                <a:moveTo>
                  <a:pt x="763" y="0"/>
                </a:moveTo>
                <a:lnTo>
                  <a:pt x="15527" y="0"/>
                </a:lnTo>
                <a:lnTo>
                  <a:pt x="15566" y="1"/>
                </a:lnTo>
                <a:lnTo>
                  <a:pt x="15605" y="4"/>
                </a:lnTo>
                <a:lnTo>
                  <a:pt x="15643" y="9"/>
                </a:lnTo>
                <a:lnTo>
                  <a:pt x="15680" y="15"/>
                </a:lnTo>
                <a:lnTo>
                  <a:pt x="15718" y="24"/>
                </a:lnTo>
                <a:lnTo>
                  <a:pt x="15753" y="35"/>
                </a:lnTo>
                <a:lnTo>
                  <a:pt x="15789" y="47"/>
                </a:lnTo>
                <a:lnTo>
                  <a:pt x="15824" y="60"/>
                </a:lnTo>
                <a:lnTo>
                  <a:pt x="15857" y="75"/>
                </a:lnTo>
                <a:lnTo>
                  <a:pt x="15890" y="93"/>
                </a:lnTo>
                <a:lnTo>
                  <a:pt x="15922" y="111"/>
                </a:lnTo>
                <a:lnTo>
                  <a:pt x="15953" y="130"/>
                </a:lnTo>
                <a:lnTo>
                  <a:pt x="15983" y="152"/>
                </a:lnTo>
                <a:lnTo>
                  <a:pt x="16012" y="175"/>
                </a:lnTo>
                <a:lnTo>
                  <a:pt x="16040" y="199"/>
                </a:lnTo>
                <a:lnTo>
                  <a:pt x="16066" y="224"/>
                </a:lnTo>
                <a:lnTo>
                  <a:pt x="16091" y="250"/>
                </a:lnTo>
                <a:lnTo>
                  <a:pt x="16115" y="278"/>
                </a:lnTo>
                <a:lnTo>
                  <a:pt x="16138" y="308"/>
                </a:lnTo>
                <a:lnTo>
                  <a:pt x="16160" y="337"/>
                </a:lnTo>
                <a:lnTo>
                  <a:pt x="16179" y="368"/>
                </a:lnTo>
                <a:lnTo>
                  <a:pt x="16197" y="400"/>
                </a:lnTo>
                <a:lnTo>
                  <a:pt x="16215" y="433"/>
                </a:lnTo>
                <a:lnTo>
                  <a:pt x="16230" y="466"/>
                </a:lnTo>
                <a:lnTo>
                  <a:pt x="16243" y="501"/>
                </a:lnTo>
                <a:lnTo>
                  <a:pt x="16255" y="537"/>
                </a:lnTo>
                <a:lnTo>
                  <a:pt x="16266" y="572"/>
                </a:lnTo>
                <a:lnTo>
                  <a:pt x="16275" y="610"/>
                </a:lnTo>
                <a:lnTo>
                  <a:pt x="16281" y="647"/>
                </a:lnTo>
                <a:lnTo>
                  <a:pt x="16286" y="685"/>
                </a:lnTo>
                <a:lnTo>
                  <a:pt x="16289" y="724"/>
                </a:lnTo>
                <a:lnTo>
                  <a:pt x="16290" y="763"/>
                </a:lnTo>
                <a:lnTo>
                  <a:pt x="16290" y="9290"/>
                </a:lnTo>
                <a:lnTo>
                  <a:pt x="16289" y="9329"/>
                </a:lnTo>
                <a:lnTo>
                  <a:pt x="16286" y="9368"/>
                </a:lnTo>
                <a:lnTo>
                  <a:pt x="16281" y="9406"/>
                </a:lnTo>
                <a:lnTo>
                  <a:pt x="16275" y="9443"/>
                </a:lnTo>
                <a:lnTo>
                  <a:pt x="16266" y="9480"/>
                </a:lnTo>
                <a:lnTo>
                  <a:pt x="16255" y="9516"/>
                </a:lnTo>
                <a:lnTo>
                  <a:pt x="16243" y="9551"/>
                </a:lnTo>
                <a:lnTo>
                  <a:pt x="16230" y="9586"/>
                </a:lnTo>
                <a:lnTo>
                  <a:pt x="16215" y="9620"/>
                </a:lnTo>
                <a:lnTo>
                  <a:pt x="16197" y="9653"/>
                </a:lnTo>
                <a:lnTo>
                  <a:pt x="16179" y="9685"/>
                </a:lnTo>
                <a:lnTo>
                  <a:pt x="16160" y="9715"/>
                </a:lnTo>
                <a:lnTo>
                  <a:pt x="16138" y="9746"/>
                </a:lnTo>
                <a:lnTo>
                  <a:pt x="16115" y="9774"/>
                </a:lnTo>
                <a:lnTo>
                  <a:pt x="16091" y="9802"/>
                </a:lnTo>
                <a:lnTo>
                  <a:pt x="16066" y="9828"/>
                </a:lnTo>
                <a:lnTo>
                  <a:pt x="16040" y="9854"/>
                </a:lnTo>
                <a:lnTo>
                  <a:pt x="16012" y="9878"/>
                </a:lnTo>
                <a:lnTo>
                  <a:pt x="15983" y="9901"/>
                </a:lnTo>
                <a:lnTo>
                  <a:pt x="15953" y="9922"/>
                </a:lnTo>
                <a:lnTo>
                  <a:pt x="15922" y="9941"/>
                </a:lnTo>
                <a:lnTo>
                  <a:pt x="15890" y="9960"/>
                </a:lnTo>
                <a:lnTo>
                  <a:pt x="15857" y="9977"/>
                </a:lnTo>
                <a:lnTo>
                  <a:pt x="15824" y="9992"/>
                </a:lnTo>
                <a:lnTo>
                  <a:pt x="15789" y="10007"/>
                </a:lnTo>
                <a:lnTo>
                  <a:pt x="15753" y="10018"/>
                </a:lnTo>
                <a:lnTo>
                  <a:pt x="15718" y="10029"/>
                </a:lnTo>
                <a:lnTo>
                  <a:pt x="15680" y="10037"/>
                </a:lnTo>
                <a:lnTo>
                  <a:pt x="15643" y="10044"/>
                </a:lnTo>
                <a:lnTo>
                  <a:pt x="15605" y="10048"/>
                </a:lnTo>
                <a:lnTo>
                  <a:pt x="15566" y="10051"/>
                </a:lnTo>
                <a:lnTo>
                  <a:pt x="15527" y="10052"/>
                </a:lnTo>
                <a:lnTo>
                  <a:pt x="9705" y="10052"/>
                </a:lnTo>
                <a:lnTo>
                  <a:pt x="9705" y="11023"/>
                </a:lnTo>
                <a:lnTo>
                  <a:pt x="12581" y="11023"/>
                </a:lnTo>
                <a:lnTo>
                  <a:pt x="12581" y="12375"/>
                </a:lnTo>
                <a:lnTo>
                  <a:pt x="3709" y="12375"/>
                </a:lnTo>
                <a:lnTo>
                  <a:pt x="3709" y="11023"/>
                </a:lnTo>
                <a:lnTo>
                  <a:pt x="6585" y="11023"/>
                </a:lnTo>
                <a:lnTo>
                  <a:pt x="6585" y="10052"/>
                </a:lnTo>
                <a:lnTo>
                  <a:pt x="763" y="10052"/>
                </a:lnTo>
                <a:lnTo>
                  <a:pt x="724" y="10051"/>
                </a:lnTo>
                <a:lnTo>
                  <a:pt x="685" y="10048"/>
                </a:lnTo>
                <a:lnTo>
                  <a:pt x="647" y="10044"/>
                </a:lnTo>
                <a:lnTo>
                  <a:pt x="610" y="10037"/>
                </a:lnTo>
                <a:lnTo>
                  <a:pt x="572" y="10029"/>
                </a:lnTo>
                <a:lnTo>
                  <a:pt x="537" y="10018"/>
                </a:lnTo>
                <a:lnTo>
                  <a:pt x="501" y="10007"/>
                </a:lnTo>
                <a:lnTo>
                  <a:pt x="466" y="9992"/>
                </a:lnTo>
                <a:lnTo>
                  <a:pt x="433" y="9977"/>
                </a:lnTo>
                <a:lnTo>
                  <a:pt x="400" y="9960"/>
                </a:lnTo>
                <a:lnTo>
                  <a:pt x="368" y="9941"/>
                </a:lnTo>
                <a:lnTo>
                  <a:pt x="337" y="9922"/>
                </a:lnTo>
                <a:lnTo>
                  <a:pt x="307" y="9901"/>
                </a:lnTo>
                <a:lnTo>
                  <a:pt x="278" y="9878"/>
                </a:lnTo>
                <a:lnTo>
                  <a:pt x="250" y="9854"/>
                </a:lnTo>
                <a:lnTo>
                  <a:pt x="224" y="9828"/>
                </a:lnTo>
                <a:lnTo>
                  <a:pt x="199" y="9802"/>
                </a:lnTo>
                <a:lnTo>
                  <a:pt x="175" y="9774"/>
                </a:lnTo>
                <a:lnTo>
                  <a:pt x="152" y="9746"/>
                </a:lnTo>
                <a:lnTo>
                  <a:pt x="130" y="9715"/>
                </a:lnTo>
                <a:lnTo>
                  <a:pt x="111" y="9685"/>
                </a:lnTo>
                <a:lnTo>
                  <a:pt x="93" y="9653"/>
                </a:lnTo>
                <a:lnTo>
                  <a:pt x="75" y="9620"/>
                </a:lnTo>
                <a:lnTo>
                  <a:pt x="60" y="9586"/>
                </a:lnTo>
                <a:lnTo>
                  <a:pt x="47" y="9551"/>
                </a:lnTo>
                <a:lnTo>
                  <a:pt x="35" y="9516"/>
                </a:lnTo>
                <a:lnTo>
                  <a:pt x="24" y="9480"/>
                </a:lnTo>
                <a:lnTo>
                  <a:pt x="15" y="9443"/>
                </a:lnTo>
                <a:lnTo>
                  <a:pt x="9" y="9406"/>
                </a:lnTo>
                <a:lnTo>
                  <a:pt x="4" y="9368"/>
                </a:lnTo>
                <a:lnTo>
                  <a:pt x="1" y="9329"/>
                </a:lnTo>
                <a:lnTo>
                  <a:pt x="0" y="9290"/>
                </a:lnTo>
                <a:lnTo>
                  <a:pt x="0" y="763"/>
                </a:lnTo>
                <a:lnTo>
                  <a:pt x="1" y="724"/>
                </a:lnTo>
                <a:lnTo>
                  <a:pt x="4" y="685"/>
                </a:lnTo>
                <a:lnTo>
                  <a:pt x="9" y="647"/>
                </a:lnTo>
                <a:lnTo>
                  <a:pt x="15" y="610"/>
                </a:lnTo>
                <a:lnTo>
                  <a:pt x="24" y="572"/>
                </a:lnTo>
                <a:lnTo>
                  <a:pt x="35" y="537"/>
                </a:lnTo>
                <a:lnTo>
                  <a:pt x="47" y="501"/>
                </a:lnTo>
                <a:lnTo>
                  <a:pt x="60" y="466"/>
                </a:lnTo>
                <a:lnTo>
                  <a:pt x="75" y="433"/>
                </a:lnTo>
                <a:lnTo>
                  <a:pt x="93" y="400"/>
                </a:lnTo>
                <a:lnTo>
                  <a:pt x="111" y="368"/>
                </a:lnTo>
                <a:lnTo>
                  <a:pt x="130" y="337"/>
                </a:lnTo>
                <a:lnTo>
                  <a:pt x="152" y="308"/>
                </a:lnTo>
                <a:lnTo>
                  <a:pt x="175" y="278"/>
                </a:lnTo>
                <a:lnTo>
                  <a:pt x="199" y="250"/>
                </a:lnTo>
                <a:lnTo>
                  <a:pt x="224" y="224"/>
                </a:lnTo>
                <a:lnTo>
                  <a:pt x="250" y="199"/>
                </a:lnTo>
                <a:lnTo>
                  <a:pt x="278" y="175"/>
                </a:lnTo>
                <a:lnTo>
                  <a:pt x="307" y="152"/>
                </a:lnTo>
                <a:lnTo>
                  <a:pt x="337" y="130"/>
                </a:lnTo>
                <a:lnTo>
                  <a:pt x="368" y="111"/>
                </a:lnTo>
                <a:lnTo>
                  <a:pt x="400" y="93"/>
                </a:lnTo>
                <a:lnTo>
                  <a:pt x="433" y="75"/>
                </a:lnTo>
                <a:lnTo>
                  <a:pt x="466" y="60"/>
                </a:lnTo>
                <a:lnTo>
                  <a:pt x="501" y="47"/>
                </a:lnTo>
                <a:lnTo>
                  <a:pt x="537" y="35"/>
                </a:lnTo>
                <a:lnTo>
                  <a:pt x="572" y="24"/>
                </a:lnTo>
                <a:lnTo>
                  <a:pt x="610" y="15"/>
                </a:lnTo>
                <a:lnTo>
                  <a:pt x="647" y="9"/>
                </a:lnTo>
                <a:lnTo>
                  <a:pt x="685" y="4"/>
                </a:lnTo>
                <a:lnTo>
                  <a:pt x="724" y="1"/>
                </a:lnTo>
                <a:lnTo>
                  <a:pt x="763" y="0"/>
                </a:lnTo>
                <a:close/>
                <a:moveTo>
                  <a:pt x="2181" y="1388"/>
                </a:moveTo>
                <a:lnTo>
                  <a:pt x="14109" y="1388"/>
                </a:lnTo>
                <a:lnTo>
                  <a:pt x="14138" y="1389"/>
                </a:lnTo>
                <a:lnTo>
                  <a:pt x="14165" y="1391"/>
                </a:lnTo>
                <a:lnTo>
                  <a:pt x="14193" y="1395"/>
                </a:lnTo>
                <a:lnTo>
                  <a:pt x="14220" y="1399"/>
                </a:lnTo>
                <a:lnTo>
                  <a:pt x="14247" y="1405"/>
                </a:lnTo>
                <a:lnTo>
                  <a:pt x="14273" y="1413"/>
                </a:lnTo>
                <a:lnTo>
                  <a:pt x="14299" y="1422"/>
                </a:lnTo>
                <a:lnTo>
                  <a:pt x="14323" y="1432"/>
                </a:lnTo>
                <a:lnTo>
                  <a:pt x="14347" y="1443"/>
                </a:lnTo>
                <a:lnTo>
                  <a:pt x="14372" y="1455"/>
                </a:lnTo>
                <a:lnTo>
                  <a:pt x="14394" y="1468"/>
                </a:lnTo>
                <a:lnTo>
                  <a:pt x="14417" y="1483"/>
                </a:lnTo>
                <a:lnTo>
                  <a:pt x="14439" y="1498"/>
                </a:lnTo>
                <a:lnTo>
                  <a:pt x="14459" y="1514"/>
                </a:lnTo>
                <a:lnTo>
                  <a:pt x="14480" y="1532"/>
                </a:lnTo>
                <a:lnTo>
                  <a:pt x="14499" y="1551"/>
                </a:lnTo>
                <a:lnTo>
                  <a:pt x="14517" y="1569"/>
                </a:lnTo>
                <a:lnTo>
                  <a:pt x="14535" y="1590"/>
                </a:lnTo>
                <a:lnTo>
                  <a:pt x="14551" y="1611"/>
                </a:lnTo>
                <a:lnTo>
                  <a:pt x="14566" y="1632"/>
                </a:lnTo>
                <a:lnTo>
                  <a:pt x="14581" y="1655"/>
                </a:lnTo>
                <a:lnTo>
                  <a:pt x="14594" y="1678"/>
                </a:lnTo>
                <a:lnTo>
                  <a:pt x="14606" y="1702"/>
                </a:lnTo>
                <a:lnTo>
                  <a:pt x="14617" y="1726"/>
                </a:lnTo>
                <a:lnTo>
                  <a:pt x="14627" y="1750"/>
                </a:lnTo>
                <a:lnTo>
                  <a:pt x="14636" y="1777"/>
                </a:lnTo>
                <a:lnTo>
                  <a:pt x="14644" y="1802"/>
                </a:lnTo>
                <a:lnTo>
                  <a:pt x="14650" y="1829"/>
                </a:lnTo>
                <a:lnTo>
                  <a:pt x="14655" y="1856"/>
                </a:lnTo>
                <a:lnTo>
                  <a:pt x="14658" y="1884"/>
                </a:lnTo>
                <a:lnTo>
                  <a:pt x="14660" y="1912"/>
                </a:lnTo>
                <a:lnTo>
                  <a:pt x="14661" y="1940"/>
                </a:lnTo>
                <a:lnTo>
                  <a:pt x="14661" y="8113"/>
                </a:lnTo>
                <a:lnTo>
                  <a:pt x="14660" y="8141"/>
                </a:lnTo>
                <a:lnTo>
                  <a:pt x="14658" y="8169"/>
                </a:lnTo>
                <a:lnTo>
                  <a:pt x="14655" y="8196"/>
                </a:lnTo>
                <a:lnTo>
                  <a:pt x="14650" y="8224"/>
                </a:lnTo>
                <a:lnTo>
                  <a:pt x="14644" y="8250"/>
                </a:lnTo>
                <a:lnTo>
                  <a:pt x="14636" y="8276"/>
                </a:lnTo>
                <a:lnTo>
                  <a:pt x="14627" y="8302"/>
                </a:lnTo>
                <a:lnTo>
                  <a:pt x="14617" y="8326"/>
                </a:lnTo>
                <a:lnTo>
                  <a:pt x="14606" y="8351"/>
                </a:lnTo>
                <a:lnTo>
                  <a:pt x="14594" y="8375"/>
                </a:lnTo>
                <a:lnTo>
                  <a:pt x="14581" y="8398"/>
                </a:lnTo>
                <a:lnTo>
                  <a:pt x="14566" y="8420"/>
                </a:lnTo>
                <a:lnTo>
                  <a:pt x="14551" y="8442"/>
                </a:lnTo>
                <a:lnTo>
                  <a:pt x="14535" y="8463"/>
                </a:lnTo>
                <a:lnTo>
                  <a:pt x="14517" y="8483"/>
                </a:lnTo>
                <a:lnTo>
                  <a:pt x="14499" y="8503"/>
                </a:lnTo>
                <a:lnTo>
                  <a:pt x="14480" y="8521"/>
                </a:lnTo>
                <a:lnTo>
                  <a:pt x="14459" y="8538"/>
                </a:lnTo>
                <a:lnTo>
                  <a:pt x="14439" y="8554"/>
                </a:lnTo>
                <a:lnTo>
                  <a:pt x="14417" y="8570"/>
                </a:lnTo>
                <a:lnTo>
                  <a:pt x="14394" y="8584"/>
                </a:lnTo>
                <a:lnTo>
                  <a:pt x="14372" y="8597"/>
                </a:lnTo>
                <a:lnTo>
                  <a:pt x="14347" y="8609"/>
                </a:lnTo>
                <a:lnTo>
                  <a:pt x="14323" y="8621"/>
                </a:lnTo>
                <a:lnTo>
                  <a:pt x="14299" y="8631"/>
                </a:lnTo>
                <a:lnTo>
                  <a:pt x="14273" y="8639"/>
                </a:lnTo>
                <a:lnTo>
                  <a:pt x="14247" y="8647"/>
                </a:lnTo>
                <a:lnTo>
                  <a:pt x="14220" y="8653"/>
                </a:lnTo>
                <a:lnTo>
                  <a:pt x="14193" y="8658"/>
                </a:lnTo>
                <a:lnTo>
                  <a:pt x="14165" y="8661"/>
                </a:lnTo>
                <a:lnTo>
                  <a:pt x="14138" y="8663"/>
                </a:lnTo>
                <a:lnTo>
                  <a:pt x="14109" y="8664"/>
                </a:lnTo>
                <a:lnTo>
                  <a:pt x="2181" y="8664"/>
                </a:lnTo>
                <a:lnTo>
                  <a:pt x="2152" y="8663"/>
                </a:lnTo>
                <a:lnTo>
                  <a:pt x="2125" y="8661"/>
                </a:lnTo>
                <a:lnTo>
                  <a:pt x="2097" y="8658"/>
                </a:lnTo>
                <a:lnTo>
                  <a:pt x="2070" y="8653"/>
                </a:lnTo>
                <a:lnTo>
                  <a:pt x="2043" y="8647"/>
                </a:lnTo>
                <a:lnTo>
                  <a:pt x="2017" y="8639"/>
                </a:lnTo>
                <a:lnTo>
                  <a:pt x="1991" y="8631"/>
                </a:lnTo>
                <a:lnTo>
                  <a:pt x="1967" y="8621"/>
                </a:lnTo>
                <a:lnTo>
                  <a:pt x="1943" y="8609"/>
                </a:lnTo>
                <a:lnTo>
                  <a:pt x="1918" y="8597"/>
                </a:lnTo>
                <a:lnTo>
                  <a:pt x="1896" y="8584"/>
                </a:lnTo>
                <a:lnTo>
                  <a:pt x="1873" y="8570"/>
                </a:lnTo>
                <a:lnTo>
                  <a:pt x="1851" y="8554"/>
                </a:lnTo>
                <a:lnTo>
                  <a:pt x="1831" y="8538"/>
                </a:lnTo>
                <a:lnTo>
                  <a:pt x="1810" y="8521"/>
                </a:lnTo>
                <a:lnTo>
                  <a:pt x="1791" y="8503"/>
                </a:lnTo>
                <a:lnTo>
                  <a:pt x="1773" y="8483"/>
                </a:lnTo>
                <a:lnTo>
                  <a:pt x="1755" y="8463"/>
                </a:lnTo>
                <a:lnTo>
                  <a:pt x="1739" y="8442"/>
                </a:lnTo>
                <a:lnTo>
                  <a:pt x="1724" y="8420"/>
                </a:lnTo>
                <a:lnTo>
                  <a:pt x="1709" y="8398"/>
                </a:lnTo>
                <a:lnTo>
                  <a:pt x="1696" y="8375"/>
                </a:lnTo>
                <a:lnTo>
                  <a:pt x="1684" y="8351"/>
                </a:lnTo>
                <a:lnTo>
                  <a:pt x="1673" y="8326"/>
                </a:lnTo>
                <a:lnTo>
                  <a:pt x="1663" y="8302"/>
                </a:lnTo>
                <a:lnTo>
                  <a:pt x="1654" y="8276"/>
                </a:lnTo>
                <a:lnTo>
                  <a:pt x="1646" y="8250"/>
                </a:lnTo>
                <a:lnTo>
                  <a:pt x="1640" y="8224"/>
                </a:lnTo>
                <a:lnTo>
                  <a:pt x="1635" y="8196"/>
                </a:lnTo>
                <a:lnTo>
                  <a:pt x="1632" y="8169"/>
                </a:lnTo>
                <a:lnTo>
                  <a:pt x="1630" y="8141"/>
                </a:lnTo>
                <a:lnTo>
                  <a:pt x="1629" y="8113"/>
                </a:lnTo>
                <a:lnTo>
                  <a:pt x="1629" y="1940"/>
                </a:lnTo>
                <a:lnTo>
                  <a:pt x="1630" y="1912"/>
                </a:lnTo>
                <a:lnTo>
                  <a:pt x="1632" y="1884"/>
                </a:lnTo>
                <a:lnTo>
                  <a:pt x="1635" y="1856"/>
                </a:lnTo>
                <a:lnTo>
                  <a:pt x="1640" y="1829"/>
                </a:lnTo>
                <a:lnTo>
                  <a:pt x="1646" y="1802"/>
                </a:lnTo>
                <a:lnTo>
                  <a:pt x="1654" y="1777"/>
                </a:lnTo>
                <a:lnTo>
                  <a:pt x="1663" y="1750"/>
                </a:lnTo>
                <a:lnTo>
                  <a:pt x="1673" y="1726"/>
                </a:lnTo>
                <a:lnTo>
                  <a:pt x="1684" y="1702"/>
                </a:lnTo>
                <a:lnTo>
                  <a:pt x="1696" y="1678"/>
                </a:lnTo>
                <a:lnTo>
                  <a:pt x="1709" y="1655"/>
                </a:lnTo>
                <a:lnTo>
                  <a:pt x="1724" y="1632"/>
                </a:lnTo>
                <a:lnTo>
                  <a:pt x="1739" y="1611"/>
                </a:lnTo>
                <a:lnTo>
                  <a:pt x="1755" y="1590"/>
                </a:lnTo>
                <a:lnTo>
                  <a:pt x="1773" y="1569"/>
                </a:lnTo>
                <a:lnTo>
                  <a:pt x="1791" y="1551"/>
                </a:lnTo>
                <a:lnTo>
                  <a:pt x="1810" y="1532"/>
                </a:lnTo>
                <a:lnTo>
                  <a:pt x="1831" y="1514"/>
                </a:lnTo>
                <a:lnTo>
                  <a:pt x="1851" y="1498"/>
                </a:lnTo>
                <a:lnTo>
                  <a:pt x="1873" y="1483"/>
                </a:lnTo>
                <a:lnTo>
                  <a:pt x="1896" y="1468"/>
                </a:lnTo>
                <a:lnTo>
                  <a:pt x="1918" y="1455"/>
                </a:lnTo>
                <a:lnTo>
                  <a:pt x="1943" y="1443"/>
                </a:lnTo>
                <a:lnTo>
                  <a:pt x="1967" y="1432"/>
                </a:lnTo>
                <a:lnTo>
                  <a:pt x="1991" y="1422"/>
                </a:lnTo>
                <a:lnTo>
                  <a:pt x="2017" y="1413"/>
                </a:lnTo>
                <a:lnTo>
                  <a:pt x="2043" y="1405"/>
                </a:lnTo>
                <a:lnTo>
                  <a:pt x="2070" y="1399"/>
                </a:lnTo>
                <a:lnTo>
                  <a:pt x="2097" y="1395"/>
                </a:lnTo>
                <a:lnTo>
                  <a:pt x="2125" y="1391"/>
                </a:lnTo>
                <a:lnTo>
                  <a:pt x="2152" y="1389"/>
                </a:lnTo>
                <a:lnTo>
                  <a:pt x="2181" y="1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7" name="Freeform 269">
            <a:extLst>
              <a:ext uri="{FF2B5EF4-FFF2-40B4-BE49-F238E27FC236}">
                <a16:creationId xmlns:a16="http://schemas.microsoft.com/office/drawing/2014/main" id="{1F03DDEE-88B8-4CF1-926B-55D4683B8B9E}"/>
              </a:ext>
            </a:extLst>
          </p:cNvPr>
          <p:cNvSpPr>
            <a:spLocks/>
          </p:cNvSpPr>
          <p:nvPr/>
        </p:nvSpPr>
        <p:spPr bwMode="auto">
          <a:xfrm>
            <a:off x="7365411" y="1504742"/>
            <a:ext cx="507417" cy="444454"/>
          </a:xfrm>
          <a:custGeom>
            <a:avLst/>
            <a:gdLst>
              <a:gd name="T0" fmla="*/ 555 w 3287"/>
              <a:gd name="T1" fmla="*/ 0 h 2882"/>
              <a:gd name="T2" fmla="*/ 600 w 3287"/>
              <a:gd name="T3" fmla="*/ 4 h 2882"/>
              <a:gd name="T4" fmla="*/ 636 w 3287"/>
              <a:gd name="T5" fmla="*/ 16 h 2882"/>
              <a:gd name="T6" fmla="*/ 664 w 3287"/>
              <a:gd name="T7" fmla="*/ 36 h 2882"/>
              <a:gd name="T8" fmla="*/ 690 w 3287"/>
              <a:gd name="T9" fmla="*/ 65 h 2882"/>
              <a:gd name="T10" fmla="*/ 709 w 3287"/>
              <a:gd name="T11" fmla="*/ 99 h 2882"/>
              <a:gd name="T12" fmla="*/ 723 w 3287"/>
              <a:gd name="T13" fmla="*/ 123 h 2882"/>
              <a:gd name="T14" fmla="*/ 3198 w 3287"/>
              <a:gd name="T15" fmla="*/ 412 h 2882"/>
              <a:gd name="T16" fmla="*/ 3240 w 3287"/>
              <a:gd name="T17" fmla="*/ 419 h 2882"/>
              <a:gd name="T18" fmla="*/ 3270 w 3287"/>
              <a:gd name="T19" fmla="*/ 440 h 2882"/>
              <a:gd name="T20" fmla="*/ 3286 w 3287"/>
              <a:gd name="T21" fmla="*/ 473 h 2882"/>
              <a:gd name="T22" fmla="*/ 3281 w 3287"/>
              <a:gd name="T23" fmla="*/ 514 h 2882"/>
              <a:gd name="T24" fmla="*/ 3092 w 3287"/>
              <a:gd name="T25" fmla="*/ 1775 h 2882"/>
              <a:gd name="T26" fmla="*/ 3073 w 3287"/>
              <a:gd name="T27" fmla="*/ 1816 h 2882"/>
              <a:gd name="T28" fmla="*/ 3039 w 3287"/>
              <a:gd name="T29" fmla="*/ 1843 h 2882"/>
              <a:gd name="T30" fmla="*/ 2992 w 3287"/>
              <a:gd name="T31" fmla="*/ 1852 h 2882"/>
              <a:gd name="T32" fmla="*/ 871 w 3287"/>
              <a:gd name="T33" fmla="*/ 2302 h 2882"/>
              <a:gd name="T34" fmla="*/ 937 w 3287"/>
              <a:gd name="T35" fmla="*/ 2351 h 2882"/>
              <a:gd name="T36" fmla="*/ 988 w 3287"/>
              <a:gd name="T37" fmla="*/ 2414 h 2882"/>
              <a:gd name="T38" fmla="*/ 2501 w 3287"/>
              <a:gd name="T39" fmla="*/ 2451 h 2882"/>
              <a:gd name="T40" fmla="*/ 2541 w 3287"/>
              <a:gd name="T41" fmla="*/ 2383 h 2882"/>
              <a:gd name="T42" fmla="*/ 2596 w 3287"/>
              <a:gd name="T43" fmla="*/ 2327 h 2882"/>
              <a:gd name="T44" fmla="*/ 2664 w 3287"/>
              <a:gd name="T45" fmla="*/ 2288 h 2882"/>
              <a:gd name="T46" fmla="*/ 2743 w 3287"/>
              <a:gd name="T47" fmla="*/ 2267 h 2882"/>
              <a:gd name="T48" fmla="*/ 2827 w 3287"/>
              <a:gd name="T49" fmla="*/ 2267 h 2882"/>
              <a:gd name="T50" fmla="*/ 2906 w 3287"/>
              <a:gd name="T51" fmla="*/ 2289 h 2882"/>
              <a:gd name="T52" fmla="*/ 2974 w 3287"/>
              <a:gd name="T53" fmla="*/ 2329 h 2882"/>
              <a:gd name="T54" fmla="*/ 3030 w 3287"/>
              <a:gd name="T55" fmla="*/ 2385 h 2882"/>
              <a:gd name="T56" fmla="*/ 3070 w 3287"/>
              <a:gd name="T57" fmla="*/ 2453 h 2882"/>
              <a:gd name="T58" fmla="*/ 3091 w 3287"/>
              <a:gd name="T59" fmla="*/ 2532 h 2882"/>
              <a:gd name="T60" fmla="*/ 3091 w 3287"/>
              <a:gd name="T61" fmla="*/ 2615 h 2882"/>
              <a:gd name="T62" fmla="*/ 3070 w 3287"/>
              <a:gd name="T63" fmla="*/ 2693 h 2882"/>
              <a:gd name="T64" fmla="*/ 3030 w 3287"/>
              <a:gd name="T65" fmla="*/ 2762 h 2882"/>
              <a:gd name="T66" fmla="*/ 2974 w 3287"/>
              <a:gd name="T67" fmla="*/ 2818 h 2882"/>
              <a:gd name="T68" fmla="*/ 2906 w 3287"/>
              <a:gd name="T69" fmla="*/ 2858 h 2882"/>
              <a:gd name="T70" fmla="*/ 2827 w 3287"/>
              <a:gd name="T71" fmla="*/ 2879 h 2882"/>
              <a:gd name="T72" fmla="*/ 2743 w 3287"/>
              <a:gd name="T73" fmla="*/ 2879 h 2882"/>
              <a:gd name="T74" fmla="*/ 2664 w 3287"/>
              <a:gd name="T75" fmla="*/ 2858 h 2882"/>
              <a:gd name="T76" fmla="*/ 2596 w 3287"/>
              <a:gd name="T77" fmla="*/ 2818 h 2882"/>
              <a:gd name="T78" fmla="*/ 2541 w 3287"/>
              <a:gd name="T79" fmla="*/ 2763 h 2882"/>
              <a:gd name="T80" fmla="*/ 2501 w 3287"/>
              <a:gd name="T81" fmla="*/ 2695 h 2882"/>
              <a:gd name="T82" fmla="*/ 1019 w 3287"/>
              <a:gd name="T83" fmla="*/ 2657 h 2882"/>
              <a:gd name="T84" fmla="*/ 988 w 3287"/>
              <a:gd name="T85" fmla="*/ 2730 h 2882"/>
              <a:gd name="T86" fmla="*/ 940 w 3287"/>
              <a:gd name="T87" fmla="*/ 2792 h 2882"/>
              <a:gd name="T88" fmla="*/ 878 w 3287"/>
              <a:gd name="T89" fmla="*/ 2841 h 2882"/>
              <a:gd name="T90" fmla="*/ 804 w 3287"/>
              <a:gd name="T91" fmla="*/ 2871 h 2882"/>
              <a:gd name="T92" fmla="*/ 722 w 3287"/>
              <a:gd name="T93" fmla="*/ 2882 h 2882"/>
              <a:gd name="T94" fmla="*/ 640 w 3287"/>
              <a:gd name="T95" fmla="*/ 2871 h 2882"/>
              <a:gd name="T96" fmla="*/ 566 w 3287"/>
              <a:gd name="T97" fmla="*/ 2840 h 2882"/>
              <a:gd name="T98" fmla="*/ 503 w 3287"/>
              <a:gd name="T99" fmla="*/ 2791 h 2882"/>
              <a:gd name="T100" fmla="*/ 454 w 3287"/>
              <a:gd name="T101" fmla="*/ 2729 h 2882"/>
              <a:gd name="T102" fmla="*/ 423 w 3287"/>
              <a:gd name="T103" fmla="*/ 2656 h 2882"/>
              <a:gd name="T104" fmla="*/ 413 w 3287"/>
              <a:gd name="T105" fmla="*/ 2573 h 2882"/>
              <a:gd name="T106" fmla="*/ 424 w 3287"/>
              <a:gd name="T107" fmla="*/ 2486 h 2882"/>
              <a:gd name="T108" fmla="*/ 460 w 3287"/>
              <a:gd name="T109" fmla="*/ 2409 h 2882"/>
              <a:gd name="T110" fmla="*/ 513 w 3287"/>
              <a:gd name="T111" fmla="*/ 2345 h 2882"/>
              <a:gd name="T112" fmla="*/ 583 w 3287"/>
              <a:gd name="T113" fmla="*/ 2298 h 2882"/>
              <a:gd name="T114" fmla="*/ 664 w 3287"/>
              <a:gd name="T115" fmla="*/ 2270 h 2882"/>
              <a:gd name="T116" fmla="*/ 683 w 3287"/>
              <a:gd name="T117" fmla="*/ 952 h 2882"/>
              <a:gd name="T118" fmla="*/ 0 w 3287"/>
              <a:gd name="T119" fmla="*/ 205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7" h="2882">
                <a:moveTo>
                  <a:pt x="0" y="0"/>
                </a:moveTo>
                <a:lnTo>
                  <a:pt x="555" y="0"/>
                </a:lnTo>
                <a:lnTo>
                  <a:pt x="579" y="1"/>
                </a:lnTo>
                <a:lnTo>
                  <a:pt x="600" y="4"/>
                </a:lnTo>
                <a:lnTo>
                  <a:pt x="618" y="10"/>
                </a:lnTo>
                <a:lnTo>
                  <a:pt x="636" y="16"/>
                </a:lnTo>
                <a:lnTo>
                  <a:pt x="651" y="26"/>
                </a:lnTo>
                <a:lnTo>
                  <a:pt x="664" y="36"/>
                </a:lnTo>
                <a:lnTo>
                  <a:pt x="677" y="48"/>
                </a:lnTo>
                <a:lnTo>
                  <a:pt x="690" y="65"/>
                </a:lnTo>
                <a:lnTo>
                  <a:pt x="700" y="79"/>
                </a:lnTo>
                <a:lnTo>
                  <a:pt x="709" y="99"/>
                </a:lnTo>
                <a:lnTo>
                  <a:pt x="715" y="123"/>
                </a:lnTo>
                <a:lnTo>
                  <a:pt x="723" y="123"/>
                </a:lnTo>
                <a:lnTo>
                  <a:pt x="787" y="412"/>
                </a:lnTo>
                <a:lnTo>
                  <a:pt x="3198" y="412"/>
                </a:lnTo>
                <a:lnTo>
                  <a:pt x="3219" y="413"/>
                </a:lnTo>
                <a:lnTo>
                  <a:pt x="3240" y="419"/>
                </a:lnTo>
                <a:lnTo>
                  <a:pt x="3257" y="427"/>
                </a:lnTo>
                <a:lnTo>
                  <a:pt x="3270" y="440"/>
                </a:lnTo>
                <a:lnTo>
                  <a:pt x="3280" y="455"/>
                </a:lnTo>
                <a:lnTo>
                  <a:pt x="3286" y="473"/>
                </a:lnTo>
                <a:lnTo>
                  <a:pt x="3287" y="493"/>
                </a:lnTo>
                <a:lnTo>
                  <a:pt x="3281" y="514"/>
                </a:lnTo>
                <a:lnTo>
                  <a:pt x="3094" y="1750"/>
                </a:lnTo>
                <a:lnTo>
                  <a:pt x="3092" y="1775"/>
                </a:lnTo>
                <a:lnTo>
                  <a:pt x="3085" y="1797"/>
                </a:lnTo>
                <a:lnTo>
                  <a:pt x="3073" y="1816"/>
                </a:lnTo>
                <a:lnTo>
                  <a:pt x="3058" y="1831"/>
                </a:lnTo>
                <a:lnTo>
                  <a:pt x="3039" y="1843"/>
                </a:lnTo>
                <a:lnTo>
                  <a:pt x="3016" y="1850"/>
                </a:lnTo>
                <a:lnTo>
                  <a:pt x="2992" y="1852"/>
                </a:lnTo>
                <a:lnTo>
                  <a:pt x="961" y="1852"/>
                </a:lnTo>
                <a:lnTo>
                  <a:pt x="871" y="2302"/>
                </a:lnTo>
                <a:lnTo>
                  <a:pt x="906" y="2325"/>
                </a:lnTo>
                <a:lnTo>
                  <a:pt x="937" y="2351"/>
                </a:lnTo>
                <a:lnTo>
                  <a:pt x="964" y="2381"/>
                </a:lnTo>
                <a:lnTo>
                  <a:pt x="988" y="2414"/>
                </a:lnTo>
                <a:lnTo>
                  <a:pt x="1006" y="2451"/>
                </a:lnTo>
                <a:lnTo>
                  <a:pt x="2501" y="2451"/>
                </a:lnTo>
                <a:lnTo>
                  <a:pt x="2520" y="2415"/>
                </a:lnTo>
                <a:lnTo>
                  <a:pt x="2541" y="2383"/>
                </a:lnTo>
                <a:lnTo>
                  <a:pt x="2567" y="2353"/>
                </a:lnTo>
                <a:lnTo>
                  <a:pt x="2596" y="2327"/>
                </a:lnTo>
                <a:lnTo>
                  <a:pt x="2629" y="2306"/>
                </a:lnTo>
                <a:lnTo>
                  <a:pt x="2664" y="2288"/>
                </a:lnTo>
                <a:lnTo>
                  <a:pt x="2703" y="2276"/>
                </a:lnTo>
                <a:lnTo>
                  <a:pt x="2743" y="2267"/>
                </a:lnTo>
                <a:lnTo>
                  <a:pt x="2785" y="2264"/>
                </a:lnTo>
                <a:lnTo>
                  <a:pt x="2827" y="2267"/>
                </a:lnTo>
                <a:lnTo>
                  <a:pt x="2867" y="2276"/>
                </a:lnTo>
                <a:lnTo>
                  <a:pt x="2906" y="2289"/>
                </a:lnTo>
                <a:lnTo>
                  <a:pt x="2941" y="2307"/>
                </a:lnTo>
                <a:lnTo>
                  <a:pt x="2974" y="2329"/>
                </a:lnTo>
                <a:lnTo>
                  <a:pt x="3004" y="2355"/>
                </a:lnTo>
                <a:lnTo>
                  <a:pt x="3030" y="2385"/>
                </a:lnTo>
                <a:lnTo>
                  <a:pt x="3052" y="2417"/>
                </a:lnTo>
                <a:lnTo>
                  <a:pt x="3070" y="2453"/>
                </a:lnTo>
                <a:lnTo>
                  <a:pt x="3083" y="2492"/>
                </a:lnTo>
                <a:lnTo>
                  <a:pt x="3091" y="2532"/>
                </a:lnTo>
                <a:lnTo>
                  <a:pt x="3094" y="2573"/>
                </a:lnTo>
                <a:lnTo>
                  <a:pt x="3091" y="2615"/>
                </a:lnTo>
                <a:lnTo>
                  <a:pt x="3083" y="2656"/>
                </a:lnTo>
                <a:lnTo>
                  <a:pt x="3070" y="2693"/>
                </a:lnTo>
                <a:lnTo>
                  <a:pt x="3052" y="2729"/>
                </a:lnTo>
                <a:lnTo>
                  <a:pt x="3030" y="2762"/>
                </a:lnTo>
                <a:lnTo>
                  <a:pt x="3004" y="2791"/>
                </a:lnTo>
                <a:lnTo>
                  <a:pt x="2974" y="2818"/>
                </a:lnTo>
                <a:lnTo>
                  <a:pt x="2941" y="2840"/>
                </a:lnTo>
                <a:lnTo>
                  <a:pt x="2906" y="2858"/>
                </a:lnTo>
                <a:lnTo>
                  <a:pt x="2867" y="2871"/>
                </a:lnTo>
                <a:lnTo>
                  <a:pt x="2827" y="2879"/>
                </a:lnTo>
                <a:lnTo>
                  <a:pt x="2785" y="2882"/>
                </a:lnTo>
                <a:lnTo>
                  <a:pt x="2743" y="2879"/>
                </a:lnTo>
                <a:lnTo>
                  <a:pt x="2703" y="2871"/>
                </a:lnTo>
                <a:lnTo>
                  <a:pt x="2664" y="2858"/>
                </a:lnTo>
                <a:lnTo>
                  <a:pt x="2629" y="2841"/>
                </a:lnTo>
                <a:lnTo>
                  <a:pt x="2596" y="2818"/>
                </a:lnTo>
                <a:lnTo>
                  <a:pt x="2567" y="2792"/>
                </a:lnTo>
                <a:lnTo>
                  <a:pt x="2541" y="2763"/>
                </a:lnTo>
                <a:lnTo>
                  <a:pt x="2520" y="2730"/>
                </a:lnTo>
                <a:lnTo>
                  <a:pt x="2501" y="2695"/>
                </a:lnTo>
                <a:lnTo>
                  <a:pt x="2489" y="2657"/>
                </a:lnTo>
                <a:lnTo>
                  <a:pt x="1019" y="2657"/>
                </a:lnTo>
                <a:lnTo>
                  <a:pt x="1005" y="2695"/>
                </a:lnTo>
                <a:lnTo>
                  <a:pt x="988" y="2730"/>
                </a:lnTo>
                <a:lnTo>
                  <a:pt x="966" y="2763"/>
                </a:lnTo>
                <a:lnTo>
                  <a:pt x="940" y="2792"/>
                </a:lnTo>
                <a:lnTo>
                  <a:pt x="910" y="2818"/>
                </a:lnTo>
                <a:lnTo>
                  <a:pt x="878" y="2841"/>
                </a:lnTo>
                <a:lnTo>
                  <a:pt x="842" y="2858"/>
                </a:lnTo>
                <a:lnTo>
                  <a:pt x="804" y="2871"/>
                </a:lnTo>
                <a:lnTo>
                  <a:pt x="764" y="2879"/>
                </a:lnTo>
                <a:lnTo>
                  <a:pt x="722" y="2882"/>
                </a:lnTo>
                <a:lnTo>
                  <a:pt x="680" y="2879"/>
                </a:lnTo>
                <a:lnTo>
                  <a:pt x="640" y="2871"/>
                </a:lnTo>
                <a:lnTo>
                  <a:pt x="601" y="2858"/>
                </a:lnTo>
                <a:lnTo>
                  <a:pt x="566" y="2840"/>
                </a:lnTo>
                <a:lnTo>
                  <a:pt x="533" y="2818"/>
                </a:lnTo>
                <a:lnTo>
                  <a:pt x="503" y="2791"/>
                </a:lnTo>
                <a:lnTo>
                  <a:pt x="477" y="2762"/>
                </a:lnTo>
                <a:lnTo>
                  <a:pt x="454" y="2729"/>
                </a:lnTo>
                <a:lnTo>
                  <a:pt x="437" y="2693"/>
                </a:lnTo>
                <a:lnTo>
                  <a:pt x="423" y="2656"/>
                </a:lnTo>
                <a:lnTo>
                  <a:pt x="415" y="2615"/>
                </a:lnTo>
                <a:lnTo>
                  <a:pt x="413" y="2573"/>
                </a:lnTo>
                <a:lnTo>
                  <a:pt x="416" y="2529"/>
                </a:lnTo>
                <a:lnTo>
                  <a:pt x="424" y="2486"/>
                </a:lnTo>
                <a:lnTo>
                  <a:pt x="440" y="2446"/>
                </a:lnTo>
                <a:lnTo>
                  <a:pt x="460" y="2409"/>
                </a:lnTo>
                <a:lnTo>
                  <a:pt x="484" y="2375"/>
                </a:lnTo>
                <a:lnTo>
                  <a:pt x="513" y="2345"/>
                </a:lnTo>
                <a:lnTo>
                  <a:pt x="547" y="2319"/>
                </a:lnTo>
                <a:lnTo>
                  <a:pt x="583" y="2298"/>
                </a:lnTo>
                <a:lnTo>
                  <a:pt x="622" y="2282"/>
                </a:lnTo>
                <a:lnTo>
                  <a:pt x="664" y="2270"/>
                </a:lnTo>
                <a:lnTo>
                  <a:pt x="787" y="1640"/>
                </a:lnTo>
                <a:lnTo>
                  <a:pt x="683" y="952"/>
                </a:lnTo>
                <a:lnTo>
                  <a:pt x="523" y="205"/>
                </a:lnTo>
                <a:lnTo>
                  <a:pt x="0" y="205"/>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8" name="Group 407">
            <a:extLst>
              <a:ext uri="{FF2B5EF4-FFF2-40B4-BE49-F238E27FC236}">
                <a16:creationId xmlns:a16="http://schemas.microsoft.com/office/drawing/2014/main" id="{F33565EA-CD69-43EE-A335-EC38ACC009BC}"/>
              </a:ext>
            </a:extLst>
          </p:cNvPr>
          <p:cNvGrpSpPr/>
          <p:nvPr/>
        </p:nvGrpSpPr>
        <p:grpSpPr>
          <a:xfrm>
            <a:off x="1764795" y="2205745"/>
            <a:ext cx="10100919" cy="2723401"/>
            <a:chOff x="1811681" y="2416931"/>
            <a:chExt cx="10100919" cy="2723401"/>
          </a:xfrm>
        </p:grpSpPr>
        <p:sp>
          <p:nvSpPr>
            <p:cNvPr id="409" name="Rectangle: Rounded Corners 86">
              <a:extLst>
                <a:ext uri="{FF2B5EF4-FFF2-40B4-BE49-F238E27FC236}">
                  <a16:creationId xmlns:a16="http://schemas.microsoft.com/office/drawing/2014/main" id="{739319B4-2117-4BD6-9396-AA85C341BF39}"/>
                </a:ext>
              </a:extLst>
            </p:cNvPr>
            <p:cNvSpPr/>
            <p:nvPr/>
          </p:nvSpPr>
          <p:spPr>
            <a:xfrm>
              <a:off x="3338646" y="4722615"/>
              <a:ext cx="8573954" cy="417717"/>
            </a:xfrm>
            <a:prstGeom prst="roundRect">
              <a:avLst>
                <a:gd name="adj" fmla="val 20888"/>
              </a:avLst>
            </a:prstGeom>
            <a:solidFill>
              <a:schemeClr val="accent1">
                <a:lumMod val="20000"/>
                <a:lumOff val="80000"/>
                <a:alpha val="57000"/>
              </a:schemeClr>
            </a:soli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Problem Solving, IssueTrees, Approach, Story telling, Client Conversations, Strategy/Roadmaps</a:t>
              </a:r>
            </a:p>
          </p:txBody>
        </p:sp>
        <p:sp>
          <p:nvSpPr>
            <p:cNvPr id="410" name="Rectangle: Rounded Corners 84">
              <a:extLst>
                <a:ext uri="{FF2B5EF4-FFF2-40B4-BE49-F238E27FC236}">
                  <a16:creationId xmlns:a16="http://schemas.microsoft.com/office/drawing/2014/main" id="{B22B5E77-C9D2-46D7-BFE7-3EB6618F4F10}"/>
                </a:ext>
              </a:extLst>
            </p:cNvPr>
            <p:cNvSpPr/>
            <p:nvPr/>
          </p:nvSpPr>
          <p:spPr>
            <a:xfrm>
              <a:off x="3338646" y="2416931"/>
              <a:ext cx="8573954" cy="1120026"/>
            </a:xfrm>
            <a:prstGeom prst="roundRect">
              <a:avLst>
                <a:gd name="adj" fmla="val 5994"/>
              </a:avLst>
            </a:prstGeom>
            <a:solidFill>
              <a:schemeClr val="accent1">
                <a:lumMod val="20000"/>
                <a:lumOff val="80000"/>
                <a:alpha val="54000"/>
              </a:schemeClr>
            </a:soli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 name="Oval 410">
              <a:extLst>
                <a:ext uri="{FF2B5EF4-FFF2-40B4-BE49-F238E27FC236}">
                  <a16:creationId xmlns:a16="http://schemas.microsoft.com/office/drawing/2014/main" id="{E95B68B1-0CEE-4B12-9747-9310F0F690E8}"/>
                </a:ext>
              </a:extLst>
            </p:cNvPr>
            <p:cNvSpPr/>
            <p:nvPr/>
          </p:nvSpPr>
          <p:spPr>
            <a:xfrm>
              <a:off x="4568909" y="2521190"/>
              <a:ext cx="496990" cy="496990"/>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Oval 411">
              <a:extLst>
                <a:ext uri="{FF2B5EF4-FFF2-40B4-BE49-F238E27FC236}">
                  <a16:creationId xmlns:a16="http://schemas.microsoft.com/office/drawing/2014/main" id="{CEF1349B-E2B7-41A6-A29F-550694A443CF}"/>
                </a:ext>
              </a:extLst>
            </p:cNvPr>
            <p:cNvSpPr/>
            <p:nvPr/>
          </p:nvSpPr>
          <p:spPr>
            <a:xfrm>
              <a:off x="6184758" y="2535494"/>
              <a:ext cx="496990" cy="496990"/>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Oval 413">
              <a:extLst>
                <a:ext uri="{FF2B5EF4-FFF2-40B4-BE49-F238E27FC236}">
                  <a16:creationId xmlns:a16="http://schemas.microsoft.com/office/drawing/2014/main" id="{CB772F09-6E0B-4049-8E73-AAE7E43C224D}"/>
                </a:ext>
              </a:extLst>
            </p:cNvPr>
            <p:cNvSpPr/>
            <p:nvPr/>
          </p:nvSpPr>
          <p:spPr>
            <a:xfrm>
              <a:off x="10077190" y="2521190"/>
              <a:ext cx="496990" cy="496990"/>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5" name="Rectangle 414">
              <a:extLst>
                <a:ext uri="{FF2B5EF4-FFF2-40B4-BE49-F238E27FC236}">
                  <a16:creationId xmlns:a16="http://schemas.microsoft.com/office/drawing/2014/main" id="{936B47A6-E17C-4F42-B110-2DE50DFFD47D}"/>
                </a:ext>
              </a:extLst>
            </p:cNvPr>
            <p:cNvSpPr/>
            <p:nvPr/>
          </p:nvSpPr>
          <p:spPr>
            <a:xfrm>
              <a:off x="4110511" y="3043580"/>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engineering</a:t>
              </a:r>
            </a:p>
          </p:txBody>
        </p:sp>
        <p:sp>
          <p:nvSpPr>
            <p:cNvPr id="416" name="Rectangle 415">
              <a:extLst>
                <a:ext uri="{FF2B5EF4-FFF2-40B4-BE49-F238E27FC236}">
                  <a16:creationId xmlns:a16="http://schemas.microsoft.com/office/drawing/2014/main" id="{69330E0F-E447-489C-B482-A7989BB5EF57}"/>
                </a:ext>
              </a:extLst>
            </p:cNvPr>
            <p:cNvSpPr/>
            <p:nvPr/>
          </p:nvSpPr>
          <p:spPr>
            <a:xfrm>
              <a:off x="5726360" y="3057884"/>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Visualization</a:t>
              </a:r>
            </a:p>
          </p:txBody>
        </p:sp>
        <p:sp>
          <p:nvSpPr>
            <p:cNvPr id="418" name="Rectangle 417">
              <a:extLst>
                <a:ext uri="{FF2B5EF4-FFF2-40B4-BE49-F238E27FC236}">
                  <a16:creationId xmlns:a16="http://schemas.microsoft.com/office/drawing/2014/main" id="{769BAFB5-A1C9-4816-B61E-9DD804768E40}"/>
                </a:ext>
              </a:extLst>
            </p:cNvPr>
            <p:cNvSpPr/>
            <p:nvPr/>
          </p:nvSpPr>
          <p:spPr>
            <a:xfrm>
              <a:off x="9618792" y="3043580"/>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AI/ML</a:t>
              </a:r>
            </a:p>
          </p:txBody>
        </p:sp>
        <p:sp>
          <p:nvSpPr>
            <p:cNvPr id="420" name="Rectangle: Rounded Corners 223">
              <a:extLst>
                <a:ext uri="{FF2B5EF4-FFF2-40B4-BE49-F238E27FC236}">
                  <a16:creationId xmlns:a16="http://schemas.microsoft.com/office/drawing/2014/main" id="{99E26565-7CFF-47F1-BBC8-3F20AB8F0C68}"/>
                </a:ext>
              </a:extLst>
            </p:cNvPr>
            <p:cNvSpPr/>
            <p:nvPr/>
          </p:nvSpPr>
          <p:spPr>
            <a:xfrm>
              <a:off x="3338646" y="3571600"/>
              <a:ext cx="8573954" cy="1120026"/>
            </a:xfrm>
            <a:prstGeom prst="roundRect">
              <a:avLst>
                <a:gd name="adj" fmla="val 5994"/>
              </a:avLst>
            </a:prstGeom>
            <a:solidFill>
              <a:schemeClr val="accent4">
                <a:lumMod val="20000"/>
                <a:lumOff val="80000"/>
                <a:alpha val="47000"/>
              </a:schemeClr>
            </a:solidFill>
            <a:ln w="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Oval 420">
              <a:extLst>
                <a:ext uri="{FF2B5EF4-FFF2-40B4-BE49-F238E27FC236}">
                  <a16:creationId xmlns:a16="http://schemas.microsoft.com/office/drawing/2014/main" id="{DD14A406-8021-4188-A5C7-D8F44A80FAEF}"/>
                </a:ext>
              </a:extLst>
            </p:cNvPr>
            <p:cNvSpPr/>
            <p:nvPr/>
          </p:nvSpPr>
          <p:spPr>
            <a:xfrm>
              <a:off x="3863831" y="3675859"/>
              <a:ext cx="496990" cy="496990"/>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86E690AA-1AC7-49A3-B336-14E16749B2C9}"/>
                </a:ext>
              </a:extLst>
            </p:cNvPr>
            <p:cNvSpPr/>
            <p:nvPr/>
          </p:nvSpPr>
          <p:spPr>
            <a:xfrm>
              <a:off x="3405433" y="4198249"/>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Marketing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Analytics</a:t>
              </a:r>
            </a:p>
          </p:txBody>
        </p:sp>
        <p:sp>
          <p:nvSpPr>
            <p:cNvPr id="423" name="Oval 422">
              <a:extLst>
                <a:ext uri="{FF2B5EF4-FFF2-40B4-BE49-F238E27FC236}">
                  <a16:creationId xmlns:a16="http://schemas.microsoft.com/office/drawing/2014/main" id="{5F3AC65A-19B5-4B12-A381-68DBBB073E50}"/>
                </a:ext>
              </a:extLst>
            </p:cNvPr>
            <p:cNvSpPr/>
            <p:nvPr/>
          </p:nvSpPr>
          <p:spPr>
            <a:xfrm>
              <a:off x="5625242" y="3675859"/>
              <a:ext cx="496990" cy="496990"/>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CDF95F85-B485-44E6-BD52-51BEA760016B}"/>
                </a:ext>
              </a:extLst>
            </p:cNvPr>
            <p:cNvSpPr/>
            <p:nvPr/>
          </p:nvSpPr>
          <p:spPr>
            <a:xfrm>
              <a:off x="5166844" y="4198249"/>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Customer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Analytics</a:t>
              </a:r>
            </a:p>
          </p:txBody>
        </p:sp>
        <p:sp>
          <p:nvSpPr>
            <p:cNvPr id="425" name="Oval 424">
              <a:extLst>
                <a:ext uri="{FF2B5EF4-FFF2-40B4-BE49-F238E27FC236}">
                  <a16:creationId xmlns:a16="http://schemas.microsoft.com/office/drawing/2014/main" id="{0BC8C6BF-CAB5-40AC-9DBD-D26490A81851}"/>
                </a:ext>
              </a:extLst>
            </p:cNvPr>
            <p:cNvSpPr/>
            <p:nvPr/>
          </p:nvSpPr>
          <p:spPr>
            <a:xfrm>
              <a:off x="7386653" y="3675859"/>
              <a:ext cx="496990" cy="496990"/>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BC2A2629-60D7-4685-ACBE-E910AFF40410}"/>
                </a:ext>
              </a:extLst>
            </p:cNvPr>
            <p:cNvSpPr/>
            <p:nvPr/>
          </p:nvSpPr>
          <p:spPr>
            <a:xfrm>
              <a:off x="6745421" y="4198249"/>
              <a:ext cx="1779454"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Supply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Chain analytics</a:t>
              </a:r>
            </a:p>
          </p:txBody>
        </p:sp>
        <p:sp>
          <p:nvSpPr>
            <p:cNvPr id="427" name="Oval 426">
              <a:extLst>
                <a:ext uri="{FF2B5EF4-FFF2-40B4-BE49-F238E27FC236}">
                  <a16:creationId xmlns:a16="http://schemas.microsoft.com/office/drawing/2014/main" id="{FBC3EDF9-33D1-4EA2-94CA-022C2B315DCE}"/>
                </a:ext>
              </a:extLst>
            </p:cNvPr>
            <p:cNvSpPr/>
            <p:nvPr/>
          </p:nvSpPr>
          <p:spPr>
            <a:xfrm>
              <a:off x="9148064" y="3675859"/>
              <a:ext cx="496990" cy="496990"/>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8" name="Rectangle 427">
              <a:extLst>
                <a:ext uri="{FF2B5EF4-FFF2-40B4-BE49-F238E27FC236}">
                  <a16:creationId xmlns:a16="http://schemas.microsoft.com/office/drawing/2014/main" id="{619646DD-DD42-4861-BEF4-51B2617F56A0}"/>
                </a:ext>
              </a:extLst>
            </p:cNvPr>
            <p:cNvSpPr/>
            <p:nvPr/>
          </p:nvSpPr>
          <p:spPr>
            <a:xfrm>
              <a:off x="8689666" y="4198249"/>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Finance analytics</a:t>
              </a:r>
            </a:p>
          </p:txBody>
        </p:sp>
        <p:sp>
          <p:nvSpPr>
            <p:cNvPr id="429" name="Oval 428">
              <a:extLst>
                <a:ext uri="{FF2B5EF4-FFF2-40B4-BE49-F238E27FC236}">
                  <a16:creationId xmlns:a16="http://schemas.microsoft.com/office/drawing/2014/main" id="{F0602216-E5D7-408F-90E4-EB816EFCEBEF}"/>
                </a:ext>
              </a:extLst>
            </p:cNvPr>
            <p:cNvSpPr/>
            <p:nvPr/>
          </p:nvSpPr>
          <p:spPr>
            <a:xfrm>
              <a:off x="10909475" y="3675859"/>
              <a:ext cx="496990" cy="496990"/>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B67D8CC-5198-4EE3-8385-F2A9C4226AAA}"/>
                </a:ext>
              </a:extLst>
            </p:cNvPr>
            <p:cNvSpPr/>
            <p:nvPr/>
          </p:nvSpPr>
          <p:spPr>
            <a:xfrm>
              <a:off x="10451077" y="4198249"/>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People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Analytics</a:t>
              </a:r>
            </a:p>
          </p:txBody>
        </p:sp>
        <p:sp>
          <p:nvSpPr>
            <p:cNvPr id="431" name="TextBox 430">
              <a:extLst>
                <a:ext uri="{FF2B5EF4-FFF2-40B4-BE49-F238E27FC236}">
                  <a16:creationId xmlns:a16="http://schemas.microsoft.com/office/drawing/2014/main" id="{FAA3BFCD-2D28-47CE-8F7E-43D21B1F76CB}"/>
                </a:ext>
              </a:extLst>
            </p:cNvPr>
            <p:cNvSpPr txBox="1"/>
            <p:nvPr/>
          </p:nvSpPr>
          <p:spPr>
            <a:xfrm>
              <a:off x="1967703" y="3772739"/>
              <a:ext cx="1023318" cy="46231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Arial"/>
                  <a:sym typeface="Arial"/>
                </a:rPr>
                <a:t>Service Lines</a:t>
              </a:r>
            </a:p>
          </p:txBody>
        </p:sp>
        <p:sp>
          <p:nvSpPr>
            <p:cNvPr id="432" name="TextBox 431">
              <a:extLst>
                <a:ext uri="{FF2B5EF4-FFF2-40B4-BE49-F238E27FC236}">
                  <a16:creationId xmlns:a16="http://schemas.microsoft.com/office/drawing/2014/main" id="{BD8FACD2-5784-45EE-B0A7-2C77C4154577}"/>
                </a:ext>
              </a:extLst>
            </p:cNvPr>
            <p:cNvSpPr txBox="1"/>
            <p:nvPr/>
          </p:nvSpPr>
          <p:spPr>
            <a:xfrm>
              <a:off x="1986008" y="2736844"/>
              <a:ext cx="1099345" cy="48020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Arial"/>
                  <a:sym typeface="Arial"/>
                </a:rPr>
                <a:t>Analytics Core</a:t>
              </a:r>
            </a:p>
          </p:txBody>
        </p:sp>
        <p:sp>
          <p:nvSpPr>
            <p:cNvPr id="433" name="TextBox 432">
              <a:extLst>
                <a:ext uri="{FF2B5EF4-FFF2-40B4-BE49-F238E27FC236}">
                  <a16:creationId xmlns:a16="http://schemas.microsoft.com/office/drawing/2014/main" id="{DB2339CE-1923-4AF2-A28B-E8C6020CD028}"/>
                </a:ext>
              </a:extLst>
            </p:cNvPr>
            <p:cNvSpPr txBox="1"/>
            <p:nvPr/>
          </p:nvSpPr>
          <p:spPr>
            <a:xfrm>
              <a:off x="1811681" y="4710663"/>
              <a:ext cx="1375338" cy="41771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Arial"/>
                  <a:sym typeface="Arial"/>
                </a:rPr>
                <a:t>Business Consulting</a:t>
              </a:r>
            </a:p>
          </p:txBody>
        </p:sp>
        <p:sp>
          <p:nvSpPr>
            <p:cNvPr id="502" name="Freeform 20444">
              <a:extLst>
                <a:ext uri="{FF2B5EF4-FFF2-40B4-BE49-F238E27FC236}">
                  <a16:creationId xmlns:a16="http://schemas.microsoft.com/office/drawing/2014/main" id="{2A4B50B0-9D83-47B5-B72E-E9A72ECC36B5}"/>
                </a:ext>
              </a:extLst>
            </p:cNvPr>
            <p:cNvSpPr>
              <a:spLocks/>
            </p:cNvSpPr>
            <p:nvPr/>
          </p:nvSpPr>
          <p:spPr bwMode="auto">
            <a:xfrm>
              <a:off x="9738144" y="2732827"/>
              <a:ext cx="30719" cy="38714"/>
            </a:xfrm>
            <a:custGeom>
              <a:avLst/>
              <a:gdLst>
                <a:gd name="T0" fmla="*/ 182 w 364"/>
                <a:gd name="T1" fmla="*/ 0 h 461"/>
                <a:gd name="T2" fmla="*/ 219 w 364"/>
                <a:gd name="T3" fmla="*/ 4 h 461"/>
                <a:gd name="T4" fmla="*/ 253 w 364"/>
                <a:gd name="T5" fmla="*/ 15 h 461"/>
                <a:gd name="T6" fmla="*/ 283 w 364"/>
                <a:gd name="T7" fmla="*/ 31 h 461"/>
                <a:gd name="T8" fmla="*/ 311 w 364"/>
                <a:gd name="T9" fmla="*/ 53 h 461"/>
                <a:gd name="T10" fmla="*/ 332 w 364"/>
                <a:gd name="T11" fmla="*/ 81 h 461"/>
                <a:gd name="T12" fmla="*/ 349 w 364"/>
                <a:gd name="T13" fmla="*/ 111 h 461"/>
                <a:gd name="T14" fmla="*/ 360 w 364"/>
                <a:gd name="T15" fmla="*/ 144 h 461"/>
                <a:gd name="T16" fmla="*/ 364 w 364"/>
                <a:gd name="T17" fmla="*/ 181 h 461"/>
                <a:gd name="T18" fmla="*/ 364 w 364"/>
                <a:gd name="T19" fmla="*/ 461 h 461"/>
                <a:gd name="T20" fmla="*/ 0 w 364"/>
                <a:gd name="T21" fmla="*/ 461 h 461"/>
                <a:gd name="T22" fmla="*/ 0 w 364"/>
                <a:gd name="T23" fmla="*/ 181 h 461"/>
                <a:gd name="T24" fmla="*/ 4 w 364"/>
                <a:gd name="T25" fmla="*/ 144 h 461"/>
                <a:gd name="T26" fmla="*/ 14 w 364"/>
                <a:gd name="T27" fmla="*/ 111 h 461"/>
                <a:gd name="T28" fmla="*/ 31 w 364"/>
                <a:gd name="T29" fmla="*/ 81 h 461"/>
                <a:gd name="T30" fmla="*/ 54 w 364"/>
                <a:gd name="T31" fmla="*/ 53 h 461"/>
                <a:gd name="T32" fmla="*/ 81 w 364"/>
                <a:gd name="T33" fmla="*/ 31 h 461"/>
                <a:gd name="T34" fmla="*/ 112 w 364"/>
                <a:gd name="T35" fmla="*/ 15 h 461"/>
                <a:gd name="T36" fmla="*/ 146 w 364"/>
                <a:gd name="T37" fmla="*/ 4 h 461"/>
                <a:gd name="T38" fmla="*/ 182 w 364"/>
                <a:gd name="T3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4" h="461">
                  <a:moveTo>
                    <a:pt x="182" y="0"/>
                  </a:moveTo>
                  <a:lnTo>
                    <a:pt x="219" y="4"/>
                  </a:lnTo>
                  <a:lnTo>
                    <a:pt x="253" y="15"/>
                  </a:lnTo>
                  <a:lnTo>
                    <a:pt x="283" y="31"/>
                  </a:lnTo>
                  <a:lnTo>
                    <a:pt x="311" y="53"/>
                  </a:lnTo>
                  <a:lnTo>
                    <a:pt x="332" y="81"/>
                  </a:lnTo>
                  <a:lnTo>
                    <a:pt x="349" y="111"/>
                  </a:lnTo>
                  <a:lnTo>
                    <a:pt x="360" y="144"/>
                  </a:lnTo>
                  <a:lnTo>
                    <a:pt x="364" y="181"/>
                  </a:lnTo>
                  <a:lnTo>
                    <a:pt x="364" y="461"/>
                  </a:lnTo>
                  <a:lnTo>
                    <a:pt x="0" y="461"/>
                  </a:lnTo>
                  <a:lnTo>
                    <a:pt x="0" y="181"/>
                  </a:lnTo>
                  <a:lnTo>
                    <a:pt x="4" y="144"/>
                  </a:lnTo>
                  <a:lnTo>
                    <a:pt x="14" y="111"/>
                  </a:lnTo>
                  <a:lnTo>
                    <a:pt x="31" y="81"/>
                  </a:lnTo>
                  <a:lnTo>
                    <a:pt x="54" y="53"/>
                  </a:lnTo>
                  <a:lnTo>
                    <a:pt x="81" y="31"/>
                  </a:lnTo>
                  <a:lnTo>
                    <a:pt x="112" y="15"/>
                  </a:lnTo>
                  <a:lnTo>
                    <a:pt x="146" y="4"/>
                  </a:lnTo>
                  <a:lnTo>
                    <a:pt x="18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4" name="Freeform 2135">
              <a:extLst>
                <a:ext uri="{FF2B5EF4-FFF2-40B4-BE49-F238E27FC236}">
                  <a16:creationId xmlns:a16="http://schemas.microsoft.com/office/drawing/2014/main" id="{22DA6485-7EE7-429F-9328-9EBB291163CD}"/>
                </a:ext>
              </a:extLst>
            </p:cNvPr>
            <p:cNvSpPr>
              <a:spLocks/>
            </p:cNvSpPr>
            <p:nvPr/>
          </p:nvSpPr>
          <p:spPr bwMode="auto">
            <a:xfrm>
              <a:off x="6838038" y="2665211"/>
              <a:ext cx="12827" cy="12828"/>
            </a:xfrm>
            <a:custGeom>
              <a:avLst/>
              <a:gdLst>
                <a:gd name="T0" fmla="*/ 4 w 4"/>
                <a:gd name="T1" fmla="*/ 1 h 4"/>
                <a:gd name="T2" fmla="*/ 4 w 4"/>
                <a:gd name="T3" fmla="*/ 4 h 4"/>
                <a:gd name="T4" fmla="*/ 2 w 4"/>
                <a:gd name="T5" fmla="*/ 3 h 4"/>
                <a:gd name="T6" fmla="*/ 4 w 4"/>
                <a:gd name="T7" fmla="*/ 1 h 4"/>
              </a:gdLst>
              <a:ahLst/>
              <a:cxnLst>
                <a:cxn ang="0">
                  <a:pos x="T0" y="T1"/>
                </a:cxn>
                <a:cxn ang="0">
                  <a:pos x="T2" y="T3"/>
                </a:cxn>
                <a:cxn ang="0">
                  <a:pos x="T4" y="T5"/>
                </a:cxn>
                <a:cxn ang="0">
                  <a:pos x="T6" y="T7"/>
                </a:cxn>
              </a:cxnLst>
              <a:rect l="0" t="0" r="r" b="b"/>
              <a:pathLst>
                <a:path w="4" h="4">
                  <a:moveTo>
                    <a:pt x="4" y="1"/>
                  </a:moveTo>
                  <a:cubicBezTo>
                    <a:pt x="4" y="2"/>
                    <a:pt x="4" y="3"/>
                    <a:pt x="4" y="4"/>
                  </a:cubicBezTo>
                  <a:cubicBezTo>
                    <a:pt x="3" y="4"/>
                    <a:pt x="2" y="4"/>
                    <a:pt x="2" y="3"/>
                  </a:cubicBezTo>
                  <a:cubicBezTo>
                    <a:pt x="0" y="2"/>
                    <a:pt x="2" y="0"/>
                    <a:pt x="4" y="1"/>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Freeform 19">
              <a:extLst>
                <a:ext uri="{FF2B5EF4-FFF2-40B4-BE49-F238E27FC236}">
                  <a16:creationId xmlns:a16="http://schemas.microsoft.com/office/drawing/2014/main" id="{8CBE8802-8498-4397-BDE7-E74C15529DDD}"/>
                </a:ext>
              </a:extLst>
            </p:cNvPr>
            <p:cNvSpPr>
              <a:spLocks noEditPoints="1"/>
            </p:cNvSpPr>
            <p:nvPr/>
          </p:nvSpPr>
          <p:spPr bwMode="auto">
            <a:xfrm>
              <a:off x="6256791" y="2633884"/>
              <a:ext cx="338317" cy="296860"/>
            </a:xfrm>
            <a:custGeom>
              <a:avLst/>
              <a:gdLst>
                <a:gd name="T0" fmla="*/ 1018 w 1370"/>
                <a:gd name="T1" fmla="*/ 112 h 1205"/>
                <a:gd name="T2" fmla="*/ 948 w 1370"/>
                <a:gd name="T3" fmla="*/ 45 h 1205"/>
                <a:gd name="T4" fmla="*/ 861 w 1370"/>
                <a:gd name="T5" fmla="*/ 2 h 1205"/>
                <a:gd name="T6" fmla="*/ 781 w 1370"/>
                <a:gd name="T7" fmla="*/ 74 h 1205"/>
                <a:gd name="T8" fmla="*/ 769 w 1370"/>
                <a:gd name="T9" fmla="*/ 198 h 1205"/>
                <a:gd name="T10" fmla="*/ 698 w 1370"/>
                <a:gd name="T11" fmla="*/ 226 h 1205"/>
                <a:gd name="T12" fmla="*/ 627 w 1370"/>
                <a:gd name="T13" fmla="*/ 282 h 1205"/>
                <a:gd name="T14" fmla="*/ 587 w 1370"/>
                <a:gd name="T15" fmla="*/ 104 h 1205"/>
                <a:gd name="T16" fmla="*/ 542 w 1370"/>
                <a:gd name="T17" fmla="*/ 13 h 1205"/>
                <a:gd name="T18" fmla="*/ 437 w 1370"/>
                <a:gd name="T19" fmla="*/ 22 h 1205"/>
                <a:gd name="T20" fmla="*/ 385 w 1370"/>
                <a:gd name="T21" fmla="*/ 90 h 1205"/>
                <a:gd name="T22" fmla="*/ 32 w 1370"/>
                <a:gd name="T23" fmla="*/ 769 h 1205"/>
                <a:gd name="T24" fmla="*/ 4 w 1370"/>
                <a:gd name="T25" fmla="*/ 949 h 1205"/>
                <a:gd name="T26" fmla="*/ 99 w 1370"/>
                <a:gd name="T27" fmla="*/ 1127 h 1205"/>
                <a:gd name="T28" fmla="*/ 287 w 1370"/>
                <a:gd name="T29" fmla="*/ 1205 h 1205"/>
                <a:gd name="T30" fmla="*/ 484 w 1370"/>
                <a:gd name="T31" fmla="*/ 1146 h 1205"/>
                <a:gd name="T32" fmla="*/ 595 w 1370"/>
                <a:gd name="T33" fmla="*/ 979 h 1205"/>
                <a:gd name="T34" fmla="*/ 686 w 1370"/>
                <a:gd name="T35" fmla="*/ 778 h 1205"/>
                <a:gd name="T36" fmla="*/ 776 w 1370"/>
                <a:gd name="T37" fmla="*/ 979 h 1205"/>
                <a:gd name="T38" fmla="*/ 888 w 1370"/>
                <a:gd name="T39" fmla="*/ 1146 h 1205"/>
                <a:gd name="T40" fmla="*/ 1084 w 1370"/>
                <a:gd name="T41" fmla="*/ 1205 h 1205"/>
                <a:gd name="T42" fmla="*/ 1272 w 1370"/>
                <a:gd name="T43" fmla="*/ 1127 h 1205"/>
                <a:gd name="T44" fmla="*/ 1367 w 1370"/>
                <a:gd name="T45" fmla="*/ 949 h 1205"/>
                <a:gd name="T46" fmla="*/ 277 w 1370"/>
                <a:gd name="T47" fmla="*/ 1147 h 1205"/>
                <a:gd name="T48" fmla="*/ 129 w 1370"/>
                <a:gd name="T49" fmla="*/ 1077 h 1205"/>
                <a:gd name="T50" fmla="*/ 58 w 1370"/>
                <a:gd name="T51" fmla="*/ 929 h 1205"/>
                <a:gd name="T52" fmla="*/ 99 w 1370"/>
                <a:gd name="T53" fmla="*/ 767 h 1205"/>
                <a:gd name="T54" fmla="*/ 230 w 1370"/>
                <a:gd name="T55" fmla="*/ 670 h 1205"/>
                <a:gd name="T56" fmla="*/ 397 w 1370"/>
                <a:gd name="T57" fmla="*/ 677 h 1205"/>
                <a:gd name="T58" fmla="*/ 518 w 1370"/>
                <a:gd name="T59" fmla="*/ 786 h 1205"/>
                <a:gd name="T60" fmla="*/ 542 w 1370"/>
                <a:gd name="T61" fmla="*/ 953 h 1205"/>
                <a:gd name="T62" fmla="*/ 458 w 1370"/>
                <a:gd name="T63" fmla="*/ 1092 h 1205"/>
                <a:gd name="T64" fmla="*/ 302 w 1370"/>
                <a:gd name="T65" fmla="*/ 1148 h 1205"/>
                <a:gd name="T66" fmla="*/ 691 w 1370"/>
                <a:gd name="T67" fmla="*/ 427 h 1205"/>
                <a:gd name="T68" fmla="*/ 1054 w 1370"/>
                <a:gd name="T69" fmla="*/ 1148 h 1205"/>
                <a:gd name="T70" fmla="*/ 902 w 1370"/>
                <a:gd name="T71" fmla="*/ 1084 h 1205"/>
                <a:gd name="T72" fmla="*/ 825 w 1370"/>
                <a:gd name="T73" fmla="*/ 941 h 1205"/>
                <a:gd name="T74" fmla="*/ 857 w 1370"/>
                <a:gd name="T75" fmla="*/ 777 h 1205"/>
                <a:gd name="T76" fmla="*/ 983 w 1370"/>
                <a:gd name="T77" fmla="*/ 673 h 1205"/>
                <a:gd name="T78" fmla="*/ 1151 w 1370"/>
                <a:gd name="T79" fmla="*/ 673 h 1205"/>
                <a:gd name="T80" fmla="*/ 1276 w 1370"/>
                <a:gd name="T81" fmla="*/ 777 h 1205"/>
                <a:gd name="T82" fmla="*/ 1309 w 1370"/>
                <a:gd name="T83" fmla="*/ 941 h 1205"/>
                <a:gd name="T84" fmla="*/ 1231 w 1370"/>
                <a:gd name="T85" fmla="*/ 1084 h 1205"/>
                <a:gd name="T86" fmla="*/ 1080 w 1370"/>
                <a:gd name="T87" fmla="*/ 1148 h 1205"/>
                <a:gd name="T88" fmla="*/ 222 w 1370"/>
                <a:gd name="T89" fmla="*/ 871 h 1205"/>
                <a:gd name="T90" fmla="*/ 251 w 1370"/>
                <a:gd name="T91" fmla="*/ 948 h 1205"/>
                <a:gd name="T92" fmla="*/ 338 w 1370"/>
                <a:gd name="T93" fmla="*/ 998 h 1205"/>
                <a:gd name="T94" fmla="*/ 399 w 1370"/>
                <a:gd name="T95" fmla="*/ 917 h 1205"/>
                <a:gd name="T96" fmla="*/ 498 w 1370"/>
                <a:gd name="T97" fmla="*/ 928 h 1205"/>
                <a:gd name="T98" fmla="*/ 357 w 1370"/>
                <a:gd name="T99" fmla="*/ 830 h 1205"/>
                <a:gd name="T100" fmla="*/ 165 w 1370"/>
                <a:gd name="T101" fmla="*/ 863 h 1205"/>
                <a:gd name="T102" fmla="*/ 365 w 1370"/>
                <a:gd name="T103" fmla="*/ 893 h 1205"/>
                <a:gd name="T104" fmla="*/ 309 w 1370"/>
                <a:gd name="T105" fmla="*/ 917 h 1205"/>
                <a:gd name="T106" fmla="*/ 874 w 1370"/>
                <a:gd name="T107" fmla="*/ 928 h 1205"/>
                <a:gd name="T108" fmla="*/ 1027 w 1370"/>
                <a:gd name="T109" fmla="*/ 874 h 1205"/>
                <a:gd name="T110" fmla="*/ 1039 w 1370"/>
                <a:gd name="T111" fmla="*/ 975 h 1205"/>
                <a:gd name="T112" fmla="*/ 1136 w 1370"/>
                <a:gd name="T113" fmla="*/ 985 h 1205"/>
                <a:gd name="T114" fmla="*/ 1159 w 1370"/>
                <a:gd name="T115" fmla="*/ 873 h 1205"/>
                <a:gd name="T116" fmla="*/ 1250 w 1370"/>
                <a:gd name="T117" fmla="*/ 900 h 1205"/>
                <a:gd name="T118" fmla="*/ 1071 w 1370"/>
                <a:gd name="T119" fmla="*/ 822 h 1205"/>
                <a:gd name="T120" fmla="*/ 892 w 1370"/>
                <a:gd name="T121" fmla="*/ 900 h 1205"/>
                <a:gd name="T122" fmla="*/ 1131 w 1370"/>
                <a:gd name="T123" fmla="*/ 917 h 1205"/>
                <a:gd name="T124" fmla="*/ 1074 w 1370"/>
                <a:gd name="T125" fmla="*/ 893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0" h="1205">
                  <a:moveTo>
                    <a:pt x="1348" y="787"/>
                  </a:moveTo>
                  <a:lnTo>
                    <a:pt x="1348" y="787"/>
                  </a:lnTo>
                  <a:lnTo>
                    <a:pt x="1343" y="779"/>
                  </a:lnTo>
                  <a:lnTo>
                    <a:pt x="1339" y="769"/>
                  </a:lnTo>
                  <a:lnTo>
                    <a:pt x="1061" y="176"/>
                  </a:lnTo>
                  <a:lnTo>
                    <a:pt x="1060" y="176"/>
                  </a:lnTo>
                  <a:lnTo>
                    <a:pt x="1057" y="168"/>
                  </a:lnTo>
                  <a:lnTo>
                    <a:pt x="1053" y="159"/>
                  </a:lnTo>
                  <a:lnTo>
                    <a:pt x="1049" y="149"/>
                  </a:lnTo>
                  <a:lnTo>
                    <a:pt x="1043" y="142"/>
                  </a:lnTo>
                  <a:lnTo>
                    <a:pt x="1038" y="133"/>
                  </a:lnTo>
                  <a:lnTo>
                    <a:pt x="1031" y="125"/>
                  </a:lnTo>
                  <a:lnTo>
                    <a:pt x="1025" y="119"/>
                  </a:lnTo>
                  <a:lnTo>
                    <a:pt x="1018" y="112"/>
                  </a:lnTo>
                  <a:lnTo>
                    <a:pt x="1011" y="106"/>
                  </a:lnTo>
                  <a:lnTo>
                    <a:pt x="1003" y="99"/>
                  </a:lnTo>
                  <a:lnTo>
                    <a:pt x="995" y="95"/>
                  </a:lnTo>
                  <a:lnTo>
                    <a:pt x="986" y="90"/>
                  </a:lnTo>
                  <a:lnTo>
                    <a:pt x="977" y="85"/>
                  </a:lnTo>
                  <a:lnTo>
                    <a:pt x="968" y="82"/>
                  </a:lnTo>
                  <a:lnTo>
                    <a:pt x="958" y="79"/>
                  </a:lnTo>
                  <a:lnTo>
                    <a:pt x="948" y="77"/>
                  </a:lnTo>
                  <a:lnTo>
                    <a:pt x="949" y="75"/>
                  </a:lnTo>
                  <a:lnTo>
                    <a:pt x="949" y="74"/>
                  </a:lnTo>
                  <a:lnTo>
                    <a:pt x="950" y="66"/>
                  </a:lnTo>
                  <a:lnTo>
                    <a:pt x="950" y="58"/>
                  </a:lnTo>
                  <a:lnTo>
                    <a:pt x="949" y="52"/>
                  </a:lnTo>
                  <a:lnTo>
                    <a:pt x="948" y="45"/>
                  </a:lnTo>
                  <a:lnTo>
                    <a:pt x="945" y="39"/>
                  </a:lnTo>
                  <a:lnTo>
                    <a:pt x="942" y="33"/>
                  </a:lnTo>
                  <a:lnTo>
                    <a:pt x="938" y="27"/>
                  </a:lnTo>
                  <a:lnTo>
                    <a:pt x="934" y="22"/>
                  </a:lnTo>
                  <a:lnTo>
                    <a:pt x="929" y="17"/>
                  </a:lnTo>
                  <a:lnTo>
                    <a:pt x="923" y="13"/>
                  </a:lnTo>
                  <a:lnTo>
                    <a:pt x="917" y="9"/>
                  </a:lnTo>
                  <a:lnTo>
                    <a:pt x="909" y="7"/>
                  </a:lnTo>
                  <a:lnTo>
                    <a:pt x="903" y="3"/>
                  </a:lnTo>
                  <a:lnTo>
                    <a:pt x="895" y="2"/>
                  </a:lnTo>
                  <a:lnTo>
                    <a:pt x="887" y="1"/>
                  </a:lnTo>
                  <a:lnTo>
                    <a:pt x="878" y="0"/>
                  </a:lnTo>
                  <a:lnTo>
                    <a:pt x="869" y="1"/>
                  </a:lnTo>
                  <a:lnTo>
                    <a:pt x="861" y="2"/>
                  </a:lnTo>
                  <a:lnTo>
                    <a:pt x="852" y="3"/>
                  </a:lnTo>
                  <a:lnTo>
                    <a:pt x="844" y="7"/>
                  </a:lnTo>
                  <a:lnTo>
                    <a:pt x="836" y="9"/>
                  </a:lnTo>
                  <a:lnTo>
                    <a:pt x="828" y="13"/>
                  </a:lnTo>
                  <a:lnTo>
                    <a:pt x="822" y="17"/>
                  </a:lnTo>
                  <a:lnTo>
                    <a:pt x="814" y="22"/>
                  </a:lnTo>
                  <a:lnTo>
                    <a:pt x="809" y="27"/>
                  </a:lnTo>
                  <a:lnTo>
                    <a:pt x="802" y="33"/>
                  </a:lnTo>
                  <a:lnTo>
                    <a:pt x="797" y="39"/>
                  </a:lnTo>
                  <a:lnTo>
                    <a:pt x="793" y="45"/>
                  </a:lnTo>
                  <a:lnTo>
                    <a:pt x="788" y="52"/>
                  </a:lnTo>
                  <a:lnTo>
                    <a:pt x="785" y="58"/>
                  </a:lnTo>
                  <a:lnTo>
                    <a:pt x="783" y="66"/>
                  </a:lnTo>
                  <a:lnTo>
                    <a:pt x="781" y="74"/>
                  </a:lnTo>
                  <a:lnTo>
                    <a:pt x="780" y="81"/>
                  </a:lnTo>
                  <a:lnTo>
                    <a:pt x="780" y="90"/>
                  </a:lnTo>
                  <a:lnTo>
                    <a:pt x="782" y="97"/>
                  </a:lnTo>
                  <a:lnTo>
                    <a:pt x="784" y="104"/>
                  </a:lnTo>
                  <a:lnTo>
                    <a:pt x="786" y="111"/>
                  </a:lnTo>
                  <a:lnTo>
                    <a:pt x="790" y="118"/>
                  </a:lnTo>
                  <a:lnTo>
                    <a:pt x="796" y="123"/>
                  </a:lnTo>
                  <a:lnTo>
                    <a:pt x="801" y="129"/>
                  </a:lnTo>
                  <a:lnTo>
                    <a:pt x="794" y="138"/>
                  </a:lnTo>
                  <a:lnTo>
                    <a:pt x="786" y="149"/>
                  </a:lnTo>
                  <a:lnTo>
                    <a:pt x="781" y="161"/>
                  </a:lnTo>
                  <a:lnTo>
                    <a:pt x="775" y="173"/>
                  </a:lnTo>
                  <a:lnTo>
                    <a:pt x="772" y="185"/>
                  </a:lnTo>
                  <a:lnTo>
                    <a:pt x="769" y="198"/>
                  </a:lnTo>
                  <a:lnTo>
                    <a:pt x="767" y="211"/>
                  </a:lnTo>
                  <a:lnTo>
                    <a:pt x="767" y="225"/>
                  </a:lnTo>
                  <a:lnTo>
                    <a:pt x="767" y="282"/>
                  </a:lnTo>
                  <a:lnTo>
                    <a:pt x="744" y="282"/>
                  </a:lnTo>
                  <a:lnTo>
                    <a:pt x="743" y="277"/>
                  </a:lnTo>
                  <a:lnTo>
                    <a:pt x="743" y="271"/>
                  </a:lnTo>
                  <a:lnTo>
                    <a:pt x="741" y="265"/>
                  </a:lnTo>
                  <a:lnTo>
                    <a:pt x="739" y="259"/>
                  </a:lnTo>
                  <a:lnTo>
                    <a:pt x="733" y="250"/>
                  </a:lnTo>
                  <a:lnTo>
                    <a:pt x="727" y="241"/>
                  </a:lnTo>
                  <a:lnTo>
                    <a:pt x="718" y="234"/>
                  </a:lnTo>
                  <a:lnTo>
                    <a:pt x="708" y="229"/>
                  </a:lnTo>
                  <a:lnTo>
                    <a:pt x="703" y="227"/>
                  </a:lnTo>
                  <a:lnTo>
                    <a:pt x="698" y="226"/>
                  </a:lnTo>
                  <a:lnTo>
                    <a:pt x="691" y="225"/>
                  </a:lnTo>
                  <a:lnTo>
                    <a:pt x="686" y="225"/>
                  </a:lnTo>
                  <a:lnTo>
                    <a:pt x="679" y="225"/>
                  </a:lnTo>
                  <a:lnTo>
                    <a:pt x="674" y="226"/>
                  </a:lnTo>
                  <a:lnTo>
                    <a:pt x="668" y="227"/>
                  </a:lnTo>
                  <a:lnTo>
                    <a:pt x="663" y="229"/>
                  </a:lnTo>
                  <a:lnTo>
                    <a:pt x="653" y="234"/>
                  </a:lnTo>
                  <a:lnTo>
                    <a:pt x="645" y="241"/>
                  </a:lnTo>
                  <a:lnTo>
                    <a:pt x="637" y="250"/>
                  </a:lnTo>
                  <a:lnTo>
                    <a:pt x="632" y="259"/>
                  </a:lnTo>
                  <a:lnTo>
                    <a:pt x="631" y="265"/>
                  </a:lnTo>
                  <a:lnTo>
                    <a:pt x="628" y="271"/>
                  </a:lnTo>
                  <a:lnTo>
                    <a:pt x="627" y="277"/>
                  </a:lnTo>
                  <a:lnTo>
                    <a:pt x="627" y="282"/>
                  </a:lnTo>
                  <a:lnTo>
                    <a:pt x="605" y="282"/>
                  </a:lnTo>
                  <a:lnTo>
                    <a:pt x="605" y="225"/>
                  </a:lnTo>
                  <a:lnTo>
                    <a:pt x="604" y="211"/>
                  </a:lnTo>
                  <a:lnTo>
                    <a:pt x="602" y="198"/>
                  </a:lnTo>
                  <a:lnTo>
                    <a:pt x="599" y="185"/>
                  </a:lnTo>
                  <a:lnTo>
                    <a:pt x="595" y="173"/>
                  </a:lnTo>
                  <a:lnTo>
                    <a:pt x="591" y="161"/>
                  </a:lnTo>
                  <a:lnTo>
                    <a:pt x="584" y="149"/>
                  </a:lnTo>
                  <a:lnTo>
                    <a:pt x="578" y="138"/>
                  </a:lnTo>
                  <a:lnTo>
                    <a:pt x="570" y="129"/>
                  </a:lnTo>
                  <a:lnTo>
                    <a:pt x="575" y="123"/>
                  </a:lnTo>
                  <a:lnTo>
                    <a:pt x="581" y="118"/>
                  </a:lnTo>
                  <a:lnTo>
                    <a:pt x="584" y="111"/>
                  </a:lnTo>
                  <a:lnTo>
                    <a:pt x="587" y="104"/>
                  </a:lnTo>
                  <a:lnTo>
                    <a:pt x="590" y="97"/>
                  </a:lnTo>
                  <a:lnTo>
                    <a:pt x="591" y="90"/>
                  </a:lnTo>
                  <a:lnTo>
                    <a:pt x="591" y="81"/>
                  </a:lnTo>
                  <a:lnTo>
                    <a:pt x="591" y="74"/>
                  </a:lnTo>
                  <a:lnTo>
                    <a:pt x="588" y="66"/>
                  </a:lnTo>
                  <a:lnTo>
                    <a:pt x="586" y="58"/>
                  </a:lnTo>
                  <a:lnTo>
                    <a:pt x="583" y="52"/>
                  </a:lnTo>
                  <a:lnTo>
                    <a:pt x="579" y="45"/>
                  </a:lnTo>
                  <a:lnTo>
                    <a:pt x="574" y="39"/>
                  </a:lnTo>
                  <a:lnTo>
                    <a:pt x="569" y="33"/>
                  </a:lnTo>
                  <a:lnTo>
                    <a:pt x="563" y="27"/>
                  </a:lnTo>
                  <a:lnTo>
                    <a:pt x="556" y="22"/>
                  </a:lnTo>
                  <a:lnTo>
                    <a:pt x="550" y="17"/>
                  </a:lnTo>
                  <a:lnTo>
                    <a:pt x="542" y="13"/>
                  </a:lnTo>
                  <a:lnTo>
                    <a:pt x="534" y="9"/>
                  </a:lnTo>
                  <a:lnTo>
                    <a:pt x="527" y="7"/>
                  </a:lnTo>
                  <a:lnTo>
                    <a:pt x="518" y="3"/>
                  </a:lnTo>
                  <a:lnTo>
                    <a:pt x="511" y="2"/>
                  </a:lnTo>
                  <a:lnTo>
                    <a:pt x="502" y="1"/>
                  </a:lnTo>
                  <a:lnTo>
                    <a:pt x="493" y="0"/>
                  </a:lnTo>
                  <a:lnTo>
                    <a:pt x="485" y="1"/>
                  </a:lnTo>
                  <a:lnTo>
                    <a:pt x="476" y="2"/>
                  </a:lnTo>
                  <a:lnTo>
                    <a:pt x="469" y="3"/>
                  </a:lnTo>
                  <a:lnTo>
                    <a:pt x="461" y="7"/>
                  </a:lnTo>
                  <a:lnTo>
                    <a:pt x="455" y="9"/>
                  </a:lnTo>
                  <a:lnTo>
                    <a:pt x="448" y="13"/>
                  </a:lnTo>
                  <a:lnTo>
                    <a:pt x="443" y="17"/>
                  </a:lnTo>
                  <a:lnTo>
                    <a:pt x="437" y="22"/>
                  </a:lnTo>
                  <a:lnTo>
                    <a:pt x="433" y="27"/>
                  </a:lnTo>
                  <a:lnTo>
                    <a:pt x="429" y="33"/>
                  </a:lnTo>
                  <a:lnTo>
                    <a:pt x="425" y="39"/>
                  </a:lnTo>
                  <a:lnTo>
                    <a:pt x="423" y="45"/>
                  </a:lnTo>
                  <a:lnTo>
                    <a:pt x="422" y="52"/>
                  </a:lnTo>
                  <a:lnTo>
                    <a:pt x="421" y="58"/>
                  </a:lnTo>
                  <a:lnTo>
                    <a:pt x="421" y="66"/>
                  </a:lnTo>
                  <a:lnTo>
                    <a:pt x="422" y="74"/>
                  </a:lnTo>
                  <a:lnTo>
                    <a:pt x="422" y="75"/>
                  </a:lnTo>
                  <a:lnTo>
                    <a:pt x="423" y="77"/>
                  </a:lnTo>
                  <a:lnTo>
                    <a:pt x="413" y="79"/>
                  </a:lnTo>
                  <a:lnTo>
                    <a:pt x="404" y="82"/>
                  </a:lnTo>
                  <a:lnTo>
                    <a:pt x="394" y="85"/>
                  </a:lnTo>
                  <a:lnTo>
                    <a:pt x="385" y="90"/>
                  </a:lnTo>
                  <a:lnTo>
                    <a:pt x="377" y="95"/>
                  </a:lnTo>
                  <a:lnTo>
                    <a:pt x="368" y="99"/>
                  </a:lnTo>
                  <a:lnTo>
                    <a:pt x="361" y="106"/>
                  </a:lnTo>
                  <a:lnTo>
                    <a:pt x="353" y="112"/>
                  </a:lnTo>
                  <a:lnTo>
                    <a:pt x="345" y="119"/>
                  </a:lnTo>
                  <a:lnTo>
                    <a:pt x="339" y="125"/>
                  </a:lnTo>
                  <a:lnTo>
                    <a:pt x="334" y="133"/>
                  </a:lnTo>
                  <a:lnTo>
                    <a:pt x="327" y="142"/>
                  </a:lnTo>
                  <a:lnTo>
                    <a:pt x="323" y="149"/>
                  </a:lnTo>
                  <a:lnTo>
                    <a:pt x="317" y="159"/>
                  </a:lnTo>
                  <a:lnTo>
                    <a:pt x="314" y="168"/>
                  </a:lnTo>
                  <a:lnTo>
                    <a:pt x="310" y="176"/>
                  </a:lnTo>
                  <a:lnTo>
                    <a:pt x="310" y="176"/>
                  </a:lnTo>
                  <a:lnTo>
                    <a:pt x="32" y="769"/>
                  </a:lnTo>
                  <a:lnTo>
                    <a:pt x="27" y="779"/>
                  </a:lnTo>
                  <a:lnTo>
                    <a:pt x="24" y="787"/>
                  </a:lnTo>
                  <a:lnTo>
                    <a:pt x="24" y="787"/>
                  </a:lnTo>
                  <a:lnTo>
                    <a:pt x="18" y="801"/>
                  </a:lnTo>
                  <a:lnTo>
                    <a:pt x="14" y="816"/>
                  </a:lnTo>
                  <a:lnTo>
                    <a:pt x="10" y="830"/>
                  </a:lnTo>
                  <a:lnTo>
                    <a:pt x="6" y="844"/>
                  </a:lnTo>
                  <a:lnTo>
                    <a:pt x="3" y="858"/>
                  </a:lnTo>
                  <a:lnTo>
                    <a:pt x="2" y="873"/>
                  </a:lnTo>
                  <a:lnTo>
                    <a:pt x="1" y="888"/>
                  </a:lnTo>
                  <a:lnTo>
                    <a:pt x="0" y="903"/>
                  </a:lnTo>
                  <a:lnTo>
                    <a:pt x="1" y="919"/>
                  </a:lnTo>
                  <a:lnTo>
                    <a:pt x="2" y="934"/>
                  </a:lnTo>
                  <a:lnTo>
                    <a:pt x="4" y="949"/>
                  </a:lnTo>
                  <a:lnTo>
                    <a:pt x="6" y="965"/>
                  </a:lnTo>
                  <a:lnTo>
                    <a:pt x="10" y="979"/>
                  </a:lnTo>
                  <a:lnTo>
                    <a:pt x="14" y="994"/>
                  </a:lnTo>
                  <a:lnTo>
                    <a:pt x="18" y="1008"/>
                  </a:lnTo>
                  <a:lnTo>
                    <a:pt x="24" y="1021"/>
                  </a:lnTo>
                  <a:lnTo>
                    <a:pt x="30" y="1035"/>
                  </a:lnTo>
                  <a:lnTo>
                    <a:pt x="37" y="1048"/>
                  </a:lnTo>
                  <a:lnTo>
                    <a:pt x="44" y="1060"/>
                  </a:lnTo>
                  <a:lnTo>
                    <a:pt x="52" y="1073"/>
                  </a:lnTo>
                  <a:lnTo>
                    <a:pt x="60" y="1084"/>
                  </a:lnTo>
                  <a:lnTo>
                    <a:pt x="69" y="1095"/>
                  </a:lnTo>
                  <a:lnTo>
                    <a:pt x="79" y="1106"/>
                  </a:lnTo>
                  <a:lnTo>
                    <a:pt x="88" y="1117"/>
                  </a:lnTo>
                  <a:lnTo>
                    <a:pt x="99" y="1127"/>
                  </a:lnTo>
                  <a:lnTo>
                    <a:pt x="110" y="1136"/>
                  </a:lnTo>
                  <a:lnTo>
                    <a:pt x="122" y="1146"/>
                  </a:lnTo>
                  <a:lnTo>
                    <a:pt x="134" y="1154"/>
                  </a:lnTo>
                  <a:lnTo>
                    <a:pt x="146" y="1162"/>
                  </a:lnTo>
                  <a:lnTo>
                    <a:pt x="159" y="1169"/>
                  </a:lnTo>
                  <a:lnTo>
                    <a:pt x="172" y="1176"/>
                  </a:lnTo>
                  <a:lnTo>
                    <a:pt x="185" y="1182"/>
                  </a:lnTo>
                  <a:lnTo>
                    <a:pt x="199" y="1187"/>
                  </a:lnTo>
                  <a:lnTo>
                    <a:pt x="213" y="1192"/>
                  </a:lnTo>
                  <a:lnTo>
                    <a:pt x="227" y="1196"/>
                  </a:lnTo>
                  <a:lnTo>
                    <a:pt x="242" y="1199"/>
                  </a:lnTo>
                  <a:lnTo>
                    <a:pt x="256" y="1202"/>
                  </a:lnTo>
                  <a:lnTo>
                    <a:pt x="271" y="1204"/>
                  </a:lnTo>
                  <a:lnTo>
                    <a:pt x="287" y="1205"/>
                  </a:lnTo>
                  <a:lnTo>
                    <a:pt x="302" y="1205"/>
                  </a:lnTo>
                  <a:lnTo>
                    <a:pt x="317" y="1205"/>
                  </a:lnTo>
                  <a:lnTo>
                    <a:pt x="334" y="1204"/>
                  </a:lnTo>
                  <a:lnTo>
                    <a:pt x="349" y="1202"/>
                  </a:lnTo>
                  <a:lnTo>
                    <a:pt x="363" y="1199"/>
                  </a:lnTo>
                  <a:lnTo>
                    <a:pt x="378" y="1196"/>
                  </a:lnTo>
                  <a:lnTo>
                    <a:pt x="392" y="1192"/>
                  </a:lnTo>
                  <a:lnTo>
                    <a:pt x="406" y="1187"/>
                  </a:lnTo>
                  <a:lnTo>
                    <a:pt x="420" y="1182"/>
                  </a:lnTo>
                  <a:lnTo>
                    <a:pt x="433" y="1176"/>
                  </a:lnTo>
                  <a:lnTo>
                    <a:pt x="446" y="1169"/>
                  </a:lnTo>
                  <a:lnTo>
                    <a:pt x="459" y="1162"/>
                  </a:lnTo>
                  <a:lnTo>
                    <a:pt x="472" y="1154"/>
                  </a:lnTo>
                  <a:lnTo>
                    <a:pt x="484" y="1146"/>
                  </a:lnTo>
                  <a:lnTo>
                    <a:pt x="494" y="1136"/>
                  </a:lnTo>
                  <a:lnTo>
                    <a:pt x="505" y="1127"/>
                  </a:lnTo>
                  <a:lnTo>
                    <a:pt x="516" y="1117"/>
                  </a:lnTo>
                  <a:lnTo>
                    <a:pt x="526" y="1106"/>
                  </a:lnTo>
                  <a:lnTo>
                    <a:pt x="536" y="1095"/>
                  </a:lnTo>
                  <a:lnTo>
                    <a:pt x="544" y="1084"/>
                  </a:lnTo>
                  <a:lnTo>
                    <a:pt x="553" y="1073"/>
                  </a:lnTo>
                  <a:lnTo>
                    <a:pt x="560" y="1060"/>
                  </a:lnTo>
                  <a:lnTo>
                    <a:pt x="568" y="1048"/>
                  </a:lnTo>
                  <a:lnTo>
                    <a:pt x="574" y="1035"/>
                  </a:lnTo>
                  <a:lnTo>
                    <a:pt x="581" y="1021"/>
                  </a:lnTo>
                  <a:lnTo>
                    <a:pt x="586" y="1008"/>
                  </a:lnTo>
                  <a:lnTo>
                    <a:pt x="591" y="994"/>
                  </a:lnTo>
                  <a:lnTo>
                    <a:pt x="595" y="979"/>
                  </a:lnTo>
                  <a:lnTo>
                    <a:pt x="598" y="965"/>
                  </a:lnTo>
                  <a:lnTo>
                    <a:pt x="601" y="949"/>
                  </a:lnTo>
                  <a:lnTo>
                    <a:pt x="602" y="934"/>
                  </a:lnTo>
                  <a:lnTo>
                    <a:pt x="605" y="919"/>
                  </a:lnTo>
                  <a:lnTo>
                    <a:pt x="605" y="903"/>
                  </a:lnTo>
                  <a:lnTo>
                    <a:pt x="605" y="810"/>
                  </a:lnTo>
                  <a:lnTo>
                    <a:pt x="611" y="804"/>
                  </a:lnTo>
                  <a:lnTo>
                    <a:pt x="619" y="797"/>
                  </a:lnTo>
                  <a:lnTo>
                    <a:pt x="627" y="792"/>
                  </a:lnTo>
                  <a:lnTo>
                    <a:pt x="638" y="786"/>
                  </a:lnTo>
                  <a:lnTo>
                    <a:pt x="649" y="783"/>
                  </a:lnTo>
                  <a:lnTo>
                    <a:pt x="660" y="780"/>
                  </a:lnTo>
                  <a:lnTo>
                    <a:pt x="673" y="778"/>
                  </a:lnTo>
                  <a:lnTo>
                    <a:pt x="686" y="778"/>
                  </a:lnTo>
                  <a:lnTo>
                    <a:pt x="699" y="778"/>
                  </a:lnTo>
                  <a:lnTo>
                    <a:pt x="710" y="780"/>
                  </a:lnTo>
                  <a:lnTo>
                    <a:pt x="722" y="783"/>
                  </a:lnTo>
                  <a:lnTo>
                    <a:pt x="733" y="786"/>
                  </a:lnTo>
                  <a:lnTo>
                    <a:pt x="743" y="792"/>
                  </a:lnTo>
                  <a:lnTo>
                    <a:pt x="753" y="797"/>
                  </a:lnTo>
                  <a:lnTo>
                    <a:pt x="760" y="804"/>
                  </a:lnTo>
                  <a:lnTo>
                    <a:pt x="767" y="810"/>
                  </a:lnTo>
                  <a:lnTo>
                    <a:pt x="767" y="903"/>
                  </a:lnTo>
                  <a:lnTo>
                    <a:pt x="767" y="919"/>
                  </a:lnTo>
                  <a:lnTo>
                    <a:pt x="768" y="934"/>
                  </a:lnTo>
                  <a:lnTo>
                    <a:pt x="770" y="949"/>
                  </a:lnTo>
                  <a:lnTo>
                    <a:pt x="773" y="965"/>
                  </a:lnTo>
                  <a:lnTo>
                    <a:pt x="776" y="979"/>
                  </a:lnTo>
                  <a:lnTo>
                    <a:pt x="780" y="994"/>
                  </a:lnTo>
                  <a:lnTo>
                    <a:pt x="785" y="1008"/>
                  </a:lnTo>
                  <a:lnTo>
                    <a:pt x="790" y="1021"/>
                  </a:lnTo>
                  <a:lnTo>
                    <a:pt x="796" y="1035"/>
                  </a:lnTo>
                  <a:lnTo>
                    <a:pt x="803" y="1048"/>
                  </a:lnTo>
                  <a:lnTo>
                    <a:pt x="810" y="1060"/>
                  </a:lnTo>
                  <a:lnTo>
                    <a:pt x="818" y="1073"/>
                  </a:lnTo>
                  <a:lnTo>
                    <a:pt x="826" y="1084"/>
                  </a:lnTo>
                  <a:lnTo>
                    <a:pt x="836" y="1095"/>
                  </a:lnTo>
                  <a:lnTo>
                    <a:pt x="845" y="1106"/>
                  </a:lnTo>
                  <a:lnTo>
                    <a:pt x="855" y="1117"/>
                  </a:lnTo>
                  <a:lnTo>
                    <a:pt x="866" y="1127"/>
                  </a:lnTo>
                  <a:lnTo>
                    <a:pt x="877" y="1136"/>
                  </a:lnTo>
                  <a:lnTo>
                    <a:pt x="888" y="1146"/>
                  </a:lnTo>
                  <a:lnTo>
                    <a:pt x="899" y="1154"/>
                  </a:lnTo>
                  <a:lnTo>
                    <a:pt x="912" y="1162"/>
                  </a:lnTo>
                  <a:lnTo>
                    <a:pt x="924" y="1169"/>
                  </a:lnTo>
                  <a:lnTo>
                    <a:pt x="937" y="1176"/>
                  </a:lnTo>
                  <a:lnTo>
                    <a:pt x="951" y="1182"/>
                  </a:lnTo>
                  <a:lnTo>
                    <a:pt x="964" y="1187"/>
                  </a:lnTo>
                  <a:lnTo>
                    <a:pt x="978" y="1192"/>
                  </a:lnTo>
                  <a:lnTo>
                    <a:pt x="993" y="1196"/>
                  </a:lnTo>
                  <a:lnTo>
                    <a:pt x="1007" y="1199"/>
                  </a:lnTo>
                  <a:lnTo>
                    <a:pt x="1023" y="1202"/>
                  </a:lnTo>
                  <a:lnTo>
                    <a:pt x="1038" y="1204"/>
                  </a:lnTo>
                  <a:lnTo>
                    <a:pt x="1053" y="1205"/>
                  </a:lnTo>
                  <a:lnTo>
                    <a:pt x="1069" y="1205"/>
                  </a:lnTo>
                  <a:lnTo>
                    <a:pt x="1084" y="1205"/>
                  </a:lnTo>
                  <a:lnTo>
                    <a:pt x="1099" y="1204"/>
                  </a:lnTo>
                  <a:lnTo>
                    <a:pt x="1114" y="1202"/>
                  </a:lnTo>
                  <a:lnTo>
                    <a:pt x="1130" y="1199"/>
                  </a:lnTo>
                  <a:lnTo>
                    <a:pt x="1145" y="1196"/>
                  </a:lnTo>
                  <a:lnTo>
                    <a:pt x="1159" y="1192"/>
                  </a:lnTo>
                  <a:lnTo>
                    <a:pt x="1173" y="1187"/>
                  </a:lnTo>
                  <a:lnTo>
                    <a:pt x="1187" y="1182"/>
                  </a:lnTo>
                  <a:lnTo>
                    <a:pt x="1200" y="1176"/>
                  </a:lnTo>
                  <a:lnTo>
                    <a:pt x="1213" y="1169"/>
                  </a:lnTo>
                  <a:lnTo>
                    <a:pt x="1226" y="1162"/>
                  </a:lnTo>
                  <a:lnTo>
                    <a:pt x="1238" y="1154"/>
                  </a:lnTo>
                  <a:lnTo>
                    <a:pt x="1249" y="1146"/>
                  </a:lnTo>
                  <a:lnTo>
                    <a:pt x="1261" y="1136"/>
                  </a:lnTo>
                  <a:lnTo>
                    <a:pt x="1272" y="1127"/>
                  </a:lnTo>
                  <a:lnTo>
                    <a:pt x="1282" y="1117"/>
                  </a:lnTo>
                  <a:lnTo>
                    <a:pt x="1293" y="1106"/>
                  </a:lnTo>
                  <a:lnTo>
                    <a:pt x="1302" y="1095"/>
                  </a:lnTo>
                  <a:lnTo>
                    <a:pt x="1311" y="1084"/>
                  </a:lnTo>
                  <a:lnTo>
                    <a:pt x="1320" y="1073"/>
                  </a:lnTo>
                  <a:lnTo>
                    <a:pt x="1327" y="1060"/>
                  </a:lnTo>
                  <a:lnTo>
                    <a:pt x="1335" y="1048"/>
                  </a:lnTo>
                  <a:lnTo>
                    <a:pt x="1341" y="1035"/>
                  </a:lnTo>
                  <a:lnTo>
                    <a:pt x="1347" y="1021"/>
                  </a:lnTo>
                  <a:lnTo>
                    <a:pt x="1352" y="1008"/>
                  </a:lnTo>
                  <a:lnTo>
                    <a:pt x="1357" y="994"/>
                  </a:lnTo>
                  <a:lnTo>
                    <a:pt x="1362" y="979"/>
                  </a:lnTo>
                  <a:lnTo>
                    <a:pt x="1365" y="965"/>
                  </a:lnTo>
                  <a:lnTo>
                    <a:pt x="1367" y="949"/>
                  </a:lnTo>
                  <a:lnTo>
                    <a:pt x="1369" y="934"/>
                  </a:lnTo>
                  <a:lnTo>
                    <a:pt x="1370" y="919"/>
                  </a:lnTo>
                  <a:lnTo>
                    <a:pt x="1370" y="903"/>
                  </a:lnTo>
                  <a:lnTo>
                    <a:pt x="1370" y="888"/>
                  </a:lnTo>
                  <a:lnTo>
                    <a:pt x="1369" y="873"/>
                  </a:lnTo>
                  <a:lnTo>
                    <a:pt x="1367" y="858"/>
                  </a:lnTo>
                  <a:lnTo>
                    <a:pt x="1365" y="844"/>
                  </a:lnTo>
                  <a:lnTo>
                    <a:pt x="1362" y="830"/>
                  </a:lnTo>
                  <a:lnTo>
                    <a:pt x="1357" y="816"/>
                  </a:lnTo>
                  <a:lnTo>
                    <a:pt x="1353" y="801"/>
                  </a:lnTo>
                  <a:lnTo>
                    <a:pt x="1348" y="787"/>
                  </a:lnTo>
                  <a:close/>
                  <a:moveTo>
                    <a:pt x="302" y="1148"/>
                  </a:moveTo>
                  <a:lnTo>
                    <a:pt x="289" y="1148"/>
                  </a:lnTo>
                  <a:lnTo>
                    <a:pt x="277" y="1147"/>
                  </a:lnTo>
                  <a:lnTo>
                    <a:pt x="266" y="1146"/>
                  </a:lnTo>
                  <a:lnTo>
                    <a:pt x="253" y="1144"/>
                  </a:lnTo>
                  <a:lnTo>
                    <a:pt x="241" y="1141"/>
                  </a:lnTo>
                  <a:lnTo>
                    <a:pt x="230" y="1137"/>
                  </a:lnTo>
                  <a:lnTo>
                    <a:pt x="218" y="1133"/>
                  </a:lnTo>
                  <a:lnTo>
                    <a:pt x="207" y="1129"/>
                  </a:lnTo>
                  <a:lnTo>
                    <a:pt x="196" y="1124"/>
                  </a:lnTo>
                  <a:lnTo>
                    <a:pt x="186" y="1119"/>
                  </a:lnTo>
                  <a:lnTo>
                    <a:pt x="176" y="1113"/>
                  </a:lnTo>
                  <a:lnTo>
                    <a:pt x="165" y="1106"/>
                  </a:lnTo>
                  <a:lnTo>
                    <a:pt x="155" y="1100"/>
                  </a:lnTo>
                  <a:lnTo>
                    <a:pt x="147" y="1092"/>
                  </a:lnTo>
                  <a:lnTo>
                    <a:pt x="138" y="1084"/>
                  </a:lnTo>
                  <a:lnTo>
                    <a:pt x="129" y="1077"/>
                  </a:lnTo>
                  <a:lnTo>
                    <a:pt x="121" y="1068"/>
                  </a:lnTo>
                  <a:lnTo>
                    <a:pt x="113" y="1060"/>
                  </a:lnTo>
                  <a:lnTo>
                    <a:pt x="106" y="1050"/>
                  </a:lnTo>
                  <a:lnTo>
                    <a:pt x="99" y="1040"/>
                  </a:lnTo>
                  <a:lnTo>
                    <a:pt x="93" y="1030"/>
                  </a:lnTo>
                  <a:lnTo>
                    <a:pt x="87" y="1020"/>
                  </a:lnTo>
                  <a:lnTo>
                    <a:pt x="82" y="1010"/>
                  </a:lnTo>
                  <a:lnTo>
                    <a:pt x="77" y="999"/>
                  </a:lnTo>
                  <a:lnTo>
                    <a:pt x="72" y="987"/>
                  </a:lnTo>
                  <a:lnTo>
                    <a:pt x="68" y="976"/>
                  </a:lnTo>
                  <a:lnTo>
                    <a:pt x="65" y="965"/>
                  </a:lnTo>
                  <a:lnTo>
                    <a:pt x="62" y="953"/>
                  </a:lnTo>
                  <a:lnTo>
                    <a:pt x="60" y="941"/>
                  </a:lnTo>
                  <a:lnTo>
                    <a:pt x="58" y="929"/>
                  </a:lnTo>
                  <a:lnTo>
                    <a:pt x="57" y="916"/>
                  </a:lnTo>
                  <a:lnTo>
                    <a:pt x="57" y="903"/>
                  </a:lnTo>
                  <a:lnTo>
                    <a:pt x="57" y="891"/>
                  </a:lnTo>
                  <a:lnTo>
                    <a:pt x="58" y="878"/>
                  </a:lnTo>
                  <a:lnTo>
                    <a:pt x="60" y="866"/>
                  </a:lnTo>
                  <a:lnTo>
                    <a:pt x="62" y="854"/>
                  </a:lnTo>
                  <a:lnTo>
                    <a:pt x="65" y="843"/>
                  </a:lnTo>
                  <a:lnTo>
                    <a:pt x="68" y="831"/>
                  </a:lnTo>
                  <a:lnTo>
                    <a:pt x="72" y="819"/>
                  </a:lnTo>
                  <a:lnTo>
                    <a:pt x="77" y="808"/>
                  </a:lnTo>
                  <a:lnTo>
                    <a:pt x="82" y="797"/>
                  </a:lnTo>
                  <a:lnTo>
                    <a:pt x="87" y="786"/>
                  </a:lnTo>
                  <a:lnTo>
                    <a:pt x="93" y="777"/>
                  </a:lnTo>
                  <a:lnTo>
                    <a:pt x="99" y="767"/>
                  </a:lnTo>
                  <a:lnTo>
                    <a:pt x="106" y="757"/>
                  </a:lnTo>
                  <a:lnTo>
                    <a:pt x="113" y="747"/>
                  </a:lnTo>
                  <a:lnTo>
                    <a:pt x="121" y="739"/>
                  </a:lnTo>
                  <a:lnTo>
                    <a:pt x="129" y="730"/>
                  </a:lnTo>
                  <a:lnTo>
                    <a:pt x="138" y="722"/>
                  </a:lnTo>
                  <a:lnTo>
                    <a:pt x="147" y="714"/>
                  </a:lnTo>
                  <a:lnTo>
                    <a:pt x="155" y="708"/>
                  </a:lnTo>
                  <a:lnTo>
                    <a:pt x="165" y="700"/>
                  </a:lnTo>
                  <a:lnTo>
                    <a:pt x="176" y="693"/>
                  </a:lnTo>
                  <a:lnTo>
                    <a:pt x="186" y="688"/>
                  </a:lnTo>
                  <a:lnTo>
                    <a:pt x="196" y="683"/>
                  </a:lnTo>
                  <a:lnTo>
                    <a:pt x="207" y="677"/>
                  </a:lnTo>
                  <a:lnTo>
                    <a:pt x="218" y="673"/>
                  </a:lnTo>
                  <a:lnTo>
                    <a:pt x="230" y="670"/>
                  </a:lnTo>
                  <a:lnTo>
                    <a:pt x="241" y="666"/>
                  </a:lnTo>
                  <a:lnTo>
                    <a:pt x="253" y="663"/>
                  </a:lnTo>
                  <a:lnTo>
                    <a:pt x="266" y="661"/>
                  </a:lnTo>
                  <a:lnTo>
                    <a:pt x="277" y="660"/>
                  </a:lnTo>
                  <a:lnTo>
                    <a:pt x="289" y="659"/>
                  </a:lnTo>
                  <a:lnTo>
                    <a:pt x="302" y="658"/>
                  </a:lnTo>
                  <a:lnTo>
                    <a:pt x="315" y="659"/>
                  </a:lnTo>
                  <a:lnTo>
                    <a:pt x="327" y="660"/>
                  </a:lnTo>
                  <a:lnTo>
                    <a:pt x="340" y="661"/>
                  </a:lnTo>
                  <a:lnTo>
                    <a:pt x="352" y="663"/>
                  </a:lnTo>
                  <a:lnTo>
                    <a:pt x="364" y="666"/>
                  </a:lnTo>
                  <a:lnTo>
                    <a:pt x="376" y="670"/>
                  </a:lnTo>
                  <a:lnTo>
                    <a:pt x="386" y="673"/>
                  </a:lnTo>
                  <a:lnTo>
                    <a:pt x="397" y="677"/>
                  </a:lnTo>
                  <a:lnTo>
                    <a:pt x="408" y="683"/>
                  </a:lnTo>
                  <a:lnTo>
                    <a:pt x="419" y="688"/>
                  </a:lnTo>
                  <a:lnTo>
                    <a:pt x="430" y="693"/>
                  </a:lnTo>
                  <a:lnTo>
                    <a:pt x="439" y="700"/>
                  </a:lnTo>
                  <a:lnTo>
                    <a:pt x="449" y="708"/>
                  </a:lnTo>
                  <a:lnTo>
                    <a:pt x="458" y="714"/>
                  </a:lnTo>
                  <a:lnTo>
                    <a:pt x="467" y="722"/>
                  </a:lnTo>
                  <a:lnTo>
                    <a:pt x="475" y="730"/>
                  </a:lnTo>
                  <a:lnTo>
                    <a:pt x="484" y="739"/>
                  </a:lnTo>
                  <a:lnTo>
                    <a:pt x="491" y="747"/>
                  </a:lnTo>
                  <a:lnTo>
                    <a:pt x="499" y="757"/>
                  </a:lnTo>
                  <a:lnTo>
                    <a:pt x="505" y="767"/>
                  </a:lnTo>
                  <a:lnTo>
                    <a:pt x="512" y="777"/>
                  </a:lnTo>
                  <a:lnTo>
                    <a:pt x="518" y="786"/>
                  </a:lnTo>
                  <a:lnTo>
                    <a:pt x="524" y="797"/>
                  </a:lnTo>
                  <a:lnTo>
                    <a:pt x="528" y="808"/>
                  </a:lnTo>
                  <a:lnTo>
                    <a:pt x="532" y="819"/>
                  </a:lnTo>
                  <a:lnTo>
                    <a:pt x="537" y="831"/>
                  </a:lnTo>
                  <a:lnTo>
                    <a:pt x="540" y="843"/>
                  </a:lnTo>
                  <a:lnTo>
                    <a:pt x="542" y="854"/>
                  </a:lnTo>
                  <a:lnTo>
                    <a:pt x="544" y="866"/>
                  </a:lnTo>
                  <a:lnTo>
                    <a:pt x="546" y="878"/>
                  </a:lnTo>
                  <a:lnTo>
                    <a:pt x="547" y="891"/>
                  </a:lnTo>
                  <a:lnTo>
                    <a:pt x="547" y="903"/>
                  </a:lnTo>
                  <a:lnTo>
                    <a:pt x="547" y="916"/>
                  </a:lnTo>
                  <a:lnTo>
                    <a:pt x="546" y="929"/>
                  </a:lnTo>
                  <a:lnTo>
                    <a:pt x="544" y="941"/>
                  </a:lnTo>
                  <a:lnTo>
                    <a:pt x="542" y="953"/>
                  </a:lnTo>
                  <a:lnTo>
                    <a:pt x="540" y="965"/>
                  </a:lnTo>
                  <a:lnTo>
                    <a:pt x="537" y="976"/>
                  </a:lnTo>
                  <a:lnTo>
                    <a:pt x="532" y="987"/>
                  </a:lnTo>
                  <a:lnTo>
                    <a:pt x="528" y="999"/>
                  </a:lnTo>
                  <a:lnTo>
                    <a:pt x="524" y="1010"/>
                  </a:lnTo>
                  <a:lnTo>
                    <a:pt x="518" y="1020"/>
                  </a:lnTo>
                  <a:lnTo>
                    <a:pt x="512" y="1030"/>
                  </a:lnTo>
                  <a:lnTo>
                    <a:pt x="505" y="1040"/>
                  </a:lnTo>
                  <a:lnTo>
                    <a:pt x="499" y="1050"/>
                  </a:lnTo>
                  <a:lnTo>
                    <a:pt x="491" y="1060"/>
                  </a:lnTo>
                  <a:lnTo>
                    <a:pt x="484" y="1068"/>
                  </a:lnTo>
                  <a:lnTo>
                    <a:pt x="475" y="1077"/>
                  </a:lnTo>
                  <a:lnTo>
                    <a:pt x="467" y="1084"/>
                  </a:lnTo>
                  <a:lnTo>
                    <a:pt x="458" y="1092"/>
                  </a:lnTo>
                  <a:lnTo>
                    <a:pt x="449" y="1100"/>
                  </a:lnTo>
                  <a:lnTo>
                    <a:pt x="439" y="1106"/>
                  </a:lnTo>
                  <a:lnTo>
                    <a:pt x="430" y="1113"/>
                  </a:lnTo>
                  <a:lnTo>
                    <a:pt x="419" y="1119"/>
                  </a:lnTo>
                  <a:lnTo>
                    <a:pt x="408" y="1124"/>
                  </a:lnTo>
                  <a:lnTo>
                    <a:pt x="397" y="1129"/>
                  </a:lnTo>
                  <a:lnTo>
                    <a:pt x="386" y="1133"/>
                  </a:lnTo>
                  <a:lnTo>
                    <a:pt x="376" y="1137"/>
                  </a:lnTo>
                  <a:lnTo>
                    <a:pt x="364" y="1141"/>
                  </a:lnTo>
                  <a:lnTo>
                    <a:pt x="352" y="1144"/>
                  </a:lnTo>
                  <a:lnTo>
                    <a:pt x="340" y="1146"/>
                  </a:lnTo>
                  <a:lnTo>
                    <a:pt x="327" y="1147"/>
                  </a:lnTo>
                  <a:lnTo>
                    <a:pt x="315" y="1148"/>
                  </a:lnTo>
                  <a:lnTo>
                    <a:pt x="302" y="1148"/>
                  </a:lnTo>
                  <a:close/>
                  <a:moveTo>
                    <a:pt x="627" y="485"/>
                  </a:moveTo>
                  <a:lnTo>
                    <a:pt x="627" y="479"/>
                  </a:lnTo>
                  <a:lnTo>
                    <a:pt x="628" y="473"/>
                  </a:lnTo>
                  <a:lnTo>
                    <a:pt x="631" y="468"/>
                  </a:lnTo>
                  <a:lnTo>
                    <a:pt x="632" y="462"/>
                  </a:lnTo>
                  <a:lnTo>
                    <a:pt x="637" y="453"/>
                  </a:lnTo>
                  <a:lnTo>
                    <a:pt x="645" y="444"/>
                  </a:lnTo>
                  <a:lnTo>
                    <a:pt x="653" y="436"/>
                  </a:lnTo>
                  <a:lnTo>
                    <a:pt x="663" y="431"/>
                  </a:lnTo>
                  <a:lnTo>
                    <a:pt x="668" y="429"/>
                  </a:lnTo>
                  <a:lnTo>
                    <a:pt x="674" y="428"/>
                  </a:lnTo>
                  <a:lnTo>
                    <a:pt x="679" y="427"/>
                  </a:lnTo>
                  <a:lnTo>
                    <a:pt x="686" y="427"/>
                  </a:lnTo>
                  <a:lnTo>
                    <a:pt x="691" y="427"/>
                  </a:lnTo>
                  <a:lnTo>
                    <a:pt x="698" y="428"/>
                  </a:lnTo>
                  <a:lnTo>
                    <a:pt x="703" y="429"/>
                  </a:lnTo>
                  <a:lnTo>
                    <a:pt x="708" y="431"/>
                  </a:lnTo>
                  <a:lnTo>
                    <a:pt x="718" y="436"/>
                  </a:lnTo>
                  <a:lnTo>
                    <a:pt x="727" y="444"/>
                  </a:lnTo>
                  <a:lnTo>
                    <a:pt x="733" y="453"/>
                  </a:lnTo>
                  <a:lnTo>
                    <a:pt x="739" y="462"/>
                  </a:lnTo>
                  <a:lnTo>
                    <a:pt x="741" y="468"/>
                  </a:lnTo>
                  <a:lnTo>
                    <a:pt x="743" y="473"/>
                  </a:lnTo>
                  <a:lnTo>
                    <a:pt x="743" y="479"/>
                  </a:lnTo>
                  <a:lnTo>
                    <a:pt x="744" y="485"/>
                  </a:lnTo>
                  <a:lnTo>
                    <a:pt x="627" y="485"/>
                  </a:lnTo>
                  <a:close/>
                  <a:moveTo>
                    <a:pt x="1067" y="1148"/>
                  </a:moveTo>
                  <a:lnTo>
                    <a:pt x="1054" y="1148"/>
                  </a:lnTo>
                  <a:lnTo>
                    <a:pt x="1042" y="1147"/>
                  </a:lnTo>
                  <a:lnTo>
                    <a:pt x="1029" y="1146"/>
                  </a:lnTo>
                  <a:lnTo>
                    <a:pt x="1017" y="1144"/>
                  </a:lnTo>
                  <a:lnTo>
                    <a:pt x="1005" y="1141"/>
                  </a:lnTo>
                  <a:lnTo>
                    <a:pt x="993" y="1137"/>
                  </a:lnTo>
                  <a:lnTo>
                    <a:pt x="983" y="1133"/>
                  </a:lnTo>
                  <a:lnTo>
                    <a:pt x="972" y="1129"/>
                  </a:lnTo>
                  <a:lnTo>
                    <a:pt x="961" y="1124"/>
                  </a:lnTo>
                  <a:lnTo>
                    <a:pt x="950" y="1119"/>
                  </a:lnTo>
                  <a:lnTo>
                    <a:pt x="939" y="1113"/>
                  </a:lnTo>
                  <a:lnTo>
                    <a:pt x="930" y="1106"/>
                  </a:lnTo>
                  <a:lnTo>
                    <a:pt x="920" y="1100"/>
                  </a:lnTo>
                  <a:lnTo>
                    <a:pt x="911" y="1092"/>
                  </a:lnTo>
                  <a:lnTo>
                    <a:pt x="902" y="1084"/>
                  </a:lnTo>
                  <a:lnTo>
                    <a:pt x="894" y="1077"/>
                  </a:lnTo>
                  <a:lnTo>
                    <a:pt x="885" y="1068"/>
                  </a:lnTo>
                  <a:lnTo>
                    <a:pt x="878" y="1060"/>
                  </a:lnTo>
                  <a:lnTo>
                    <a:pt x="870" y="1050"/>
                  </a:lnTo>
                  <a:lnTo>
                    <a:pt x="864" y="1040"/>
                  </a:lnTo>
                  <a:lnTo>
                    <a:pt x="857" y="1030"/>
                  </a:lnTo>
                  <a:lnTo>
                    <a:pt x="851" y="1020"/>
                  </a:lnTo>
                  <a:lnTo>
                    <a:pt x="845" y="1010"/>
                  </a:lnTo>
                  <a:lnTo>
                    <a:pt x="841" y="999"/>
                  </a:lnTo>
                  <a:lnTo>
                    <a:pt x="837" y="987"/>
                  </a:lnTo>
                  <a:lnTo>
                    <a:pt x="833" y="976"/>
                  </a:lnTo>
                  <a:lnTo>
                    <a:pt x="829" y="965"/>
                  </a:lnTo>
                  <a:lnTo>
                    <a:pt x="827" y="953"/>
                  </a:lnTo>
                  <a:lnTo>
                    <a:pt x="825" y="941"/>
                  </a:lnTo>
                  <a:lnTo>
                    <a:pt x="823" y="929"/>
                  </a:lnTo>
                  <a:lnTo>
                    <a:pt x="822" y="916"/>
                  </a:lnTo>
                  <a:lnTo>
                    <a:pt x="822" y="903"/>
                  </a:lnTo>
                  <a:lnTo>
                    <a:pt x="822" y="891"/>
                  </a:lnTo>
                  <a:lnTo>
                    <a:pt x="823" y="878"/>
                  </a:lnTo>
                  <a:lnTo>
                    <a:pt x="825" y="866"/>
                  </a:lnTo>
                  <a:lnTo>
                    <a:pt x="827" y="854"/>
                  </a:lnTo>
                  <a:lnTo>
                    <a:pt x="829" y="843"/>
                  </a:lnTo>
                  <a:lnTo>
                    <a:pt x="833" y="831"/>
                  </a:lnTo>
                  <a:lnTo>
                    <a:pt x="837" y="819"/>
                  </a:lnTo>
                  <a:lnTo>
                    <a:pt x="841" y="808"/>
                  </a:lnTo>
                  <a:lnTo>
                    <a:pt x="845" y="797"/>
                  </a:lnTo>
                  <a:lnTo>
                    <a:pt x="851" y="786"/>
                  </a:lnTo>
                  <a:lnTo>
                    <a:pt x="857" y="777"/>
                  </a:lnTo>
                  <a:lnTo>
                    <a:pt x="864" y="767"/>
                  </a:lnTo>
                  <a:lnTo>
                    <a:pt x="870" y="757"/>
                  </a:lnTo>
                  <a:lnTo>
                    <a:pt x="878" y="747"/>
                  </a:lnTo>
                  <a:lnTo>
                    <a:pt x="885" y="739"/>
                  </a:lnTo>
                  <a:lnTo>
                    <a:pt x="894" y="730"/>
                  </a:lnTo>
                  <a:lnTo>
                    <a:pt x="902" y="722"/>
                  </a:lnTo>
                  <a:lnTo>
                    <a:pt x="911" y="714"/>
                  </a:lnTo>
                  <a:lnTo>
                    <a:pt x="920" y="708"/>
                  </a:lnTo>
                  <a:lnTo>
                    <a:pt x="930" y="700"/>
                  </a:lnTo>
                  <a:lnTo>
                    <a:pt x="939" y="693"/>
                  </a:lnTo>
                  <a:lnTo>
                    <a:pt x="950" y="688"/>
                  </a:lnTo>
                  <a:lnTo>
                    <a:pt x="961" y="683"/>
                  </a:lnTo>
                  <a:lnTo>
                    <a:pt x="972" y="677"/>
                  </a:lnTo>
                  <a:lnTo>
                    <a:pt x="983" y="673"/>
                  </a:lnTo>
                  <a:lnTo>
                    <a:pt x="993" y="670"/>
                  </a:lnTo>
                  <a:lnTo>
                    <a:pt x="1005" y="666"/>
                  </a:lnTo>
                  <a:lnTo>
                    <a:pt x="1017" y="663"/>
                  </a:lnTo>
                  <a:lnTo>
                    <a:pt x="1029" y="661"/>
                  </a:lnTo>
                  <a:lnTo>
                    <a:pt x="1042" y="660"/>
                  </a:lnTo>
                  <a:lnTo>
                    <a:pt x="1054" y="659"/>
                  </a:lnTo>
                  <a:lnTo>
                    <a:pt x="1067" y="658"/>
                  </a:lnTo>
                  <a:lnTo>
                    <a:pt x="1080" y="659"/>
                  </a:lnTo>
                  <a:lnTo>
                    <a:pt x="1092" y="660"/>
                  </a:lnTo>
                  <a:lnTo>
                    <a:pt x="1104" y="661"/>
                  </a:lnTo>
                  <a:lnTo>
                    <a:pt x="1117" y="663"/>
                  </a:lnTo>
                  <a:lnTo>
                    <a:pt x="1128" y="666"/>
                  </a:lnTo>
                  <a:lnTo>
                    <a:pt x="1139" y="670"/>
                  </a:lnTo>
                  <a:lnTo>
                    <a:pt x="1151" y="673"/>
                  </a:lnTo>
                  <a:lnTo>
                    <a:pt x="1162" y="677"/>
                  </a:lnTo>
                  <a:lnTo>
                    <a:pt x="1173" y="683"/>
                  </a:lnTo>
                  <a:lnTo>
                    <a:pt x="1184" y="688"/>
                  </a:lnTo>
                  <a:lnTo>
                    <a:pt x="1193" y="693"/>
                  </a:lnTo>
                  <a:lnTo>
                    <a:pt x="1204" y="700"/>
                  </a:lnTo>
                  <a:lnTo>
                    <a:pt x="1214" y="708"/>
                  </a:lnTo>
                  <a:lnTo>
                    <a:pt x="1222" y="714"/>
                  </a:lnTo>
                  <a:lnTo>
                    <a:pt x="1231" y="722"/>
                  </a:lnTo>
                  <a:lnTo>
                    <a:pt x="1240" y="730"/>
                  </a:lnTo>
                  <a:lnTo>
                    <a:pt x="1248" y="739"/>
                  </a:lnTo>
                  <a:lnTo>
                    <a:pt x="1256" y="747"/>
                  </a:lnTo>
                  <a:lnTo>
                    <a:pt x="1263" y="757"/>
                  </a:lnTo>
                  <a:lnTo>
                    <a:pt x="1270" y="767"/>
                  </a:lnTo>
                  <a:lnTo>
                    <a:pt x="1276" y="777"/>
                  </a:lnTo>
                  <a:lnTo>
                    <a:pt x="1282" y="786"/>
                  </a:lnTo>
                  <a:lnTo>
                    <a:pt x="1287" y="797"/>
                  </a:lnTo>
                  <a:lnTo>
                    <a:pt x="1293" y="808"/>
                  </a:lnTo>
                  <a:lnTo>
                    <a:pt x="1297" y="819"/>
                  </a:lnTo>
                  <a:lnTo>
                    <a:pt x="1301" y="831"/>
                  </a:lnTo>
                  <a:lnTo>
                    <a:pt x="1304" y="843"/>
                  </a:lnTo>
                  <a:lnTo>
                    <a:pt x="1307" y="854"/>
                  </a:lnTo>
                  <a:lnTo>
                    <a:pt x="1309" y="866"/>
                  </a:lnTo>
                  <a:lnTo>
                    <a:pt x="1311" y="878"/>
                  </a:lnTo>
                  <a:lnTo>
                    <a:pt x="1312" y="891"/>
                  </a:lnTo>
                  <a:lnTo>
                    <a:pt x="1312" y="903"/>
                  </a:lnTo>
                  <a:lnTo>
                    <a:pt x="1312" y="916"/>
                  </a:lnTo>
                  <a:lnTo>
                    <a:pt x="1311" y="929"/>
                  </a:lnTo>
                  <a:lnTo>
                    <a:pt x="1309" y="941"/>
                  </a:lnTo>
                  <a:lnTo>
                    <a:pt x="1307" y="953"/>
                  </a:lnTo>
                  <a:lnTo>
                    <a:pt x="1304" y="965"/>
                  </a:lnTo>
                  <a:lnTo>
                    <a:pt x="1301" y="976"/>
                  </a:lnTo>
                  <a:lnTo>
                    <a:pt x="1297" y="987"/>
                  </a:lnTo>
                  <a:lnTo>
                    <a:pt x="1293" y="999"/>
                  </a:lnTo>
                  <a:lnTo>
                    <a:pt x="1287" y="1010"/>
                  </a:lnTo>
                  <a:lnTo>
                    <a:pt x="1282" y="1020"/>
                  </a:lnTo>
                  <a:lnTo>
                    <a:pt x="1276" y="1030"/>
                  </a:lnTo>
                  <a:lnTo>
                    <a:pt x="1270" y="1040"/>
                  </a:lnTo>
                  <a:lnTo>
                    <a:pt x="1263" y="1050"/>
                  </a:lnTo>
                  <a:lnTo>
                    <a:pt x="1256" y="1060"/>
                  </a:lnTo>
                  <a:lnTo>
                    <a:pt x="1248" y="1068"/>
                  </a:lnTo>
                  <a:lnTo>
                    <a:pt x="1240" y="1077"/>
                  </a:lnTo>
                  <a:lnTo>
                    <a:pt x="1231" y="1084"/>
                  </a:lnTo>
                  <a:lnTo>
                    <a:pt x="1222" y="1092"/>
                  </a:lnTo>
                  <a:lnTo>
                    <a:pt x="1214" y="1100"/>
                  </a:lnTo>
                  <a:lnTo>
                    <a:pt x="1204" y="1106"/>
                  </a:lnTo>
                  <a:lnTo>
                    <a:pt x="1193" y="1113"/>
                  </a:lnTo>
                  <a:lnTo>
                    <a:pt x="1184" y="1119"/>
                  </a:lnTo>
                  <a:lnTo>
                    <a:pt x="1173" y="1124"/>
                  </a:lnTo>
                  <a:lnTo>
                    <a:pt x="1162" y="1129"/>
                  </a:lnTo>
                  <a:lnTo>
                    <a:pt x="1151" y="1133"/>
                  </a:lnTo>
                  <a:lnTo>
                    <a:pt x="1139" y="1137"/>
                  </a:lnTo>
                  <a:lnTo>
                    <a:pt x="1128" y="1141"/>
                  </a:lnTo>
                  <a:lnTo>
                    <a:pt x="1117" y="1144"/>
                  </a:lnTo>
                  <a:lnTo>
                    <a:pt x="1104" y="1146"/>
                  </a:lnTo>
                  <a:lnTo>
                    <a:pt x="1092" y="1147"/>
                  </a:lnTo>
                  <a:lnTo>
                    <a:pt x="1080" y="1148"/>
                  </a:lnTo>
                  <a:lnTo>
                    <a:pt x="1067" y="1148"/>
                  </a:lnTo>
                  <a:close/>
                  <a:moveTo>
                    <a:pt x="102" y="922"/>
                  </a:moveTo>
                  <a:lnTo>
                    <a:pt x="101" y="925"/>
                  </a:lnTo>
                  <a:lnTo>
                    <a:pt x="102" y="928"/>
                  </a:lnTo>
                  <a:lnTo>
                    <a:pt x="105" y="929"/>
                  </a:lnTo>
                  <a:lnTo>
                    <a:pt x="106" y="929"/>
                  </a:lnTo>
                  <a:lnTo>
                    <a:pt x="107" y="929"/>
                  </a:lnTo>
                  <a:lnTo>
                    <a:pt x="108" y="928"/>
                  </a:lnTo>
                  <a:lnTo>
                    <a:pt x="125" y="915"/>
                  </a:lnTo>
                  <a:lnTo>
                    <a:pt x="143" y="903"/>
                  </a:lnTo>
                  <a:lnTo>
                    <a:pt x="163" y="893"/>
                  </a:lnTo>
                  <a:lnTo>
                    <a:pt x="182" y="885"/>
                  </a:lnTo>
                  <a:lnTo>
                    <a:pt x="202" y="877"/>
                  </a:lnTo>
                  <a:lnTo>
                    <a:pt x="222" y="871"/>
                  </a:lnTo>
                  <a:lnTo>
                    <a:pt x="243" y="866"/>
                  </a:lnTo>
                  <a:lnTo>
                    <a:pt x="264" y="863"/>
                  </a:lnTo>
                  <a:lnTo>
                    <a:pt x="260" y="868"/>
                  </a:lnTo>
                  <a:lnTo>
                    <a:pt x="257" y="874"/>
                  </a:lnTo>
                  <a:lnTo>
                    <a:pt x="254" y="880"/>
                  </a:lnTo>
                  <a:lnTo>
                    <a:pt x="250" y="887"/>
                  </a:lnTo>
                  <a:lnTo>
                    <a:pt x="248" y="894"/>
                  </a:lnTo>
                  <a:lnTo>
                    <a:pt x="246" y="902"/>
                  </a:lnTo>
                  <a:lnTo>
                    <a:pt x="246" y="908"/>
                  </a:lnTo>
                  <a:lnTo>
                    <a:pt x="245" y="917"/>
                  </a:lnTo>
                  <a:lnTo>
                    <a:pt x="246" y="925"/>
                  </a:lnTo>
                  <a:lnTo>
                    <a:pt x="247" y="933"/>
                  </a:lnTo>
                  <a:lnTo>
                    <a:pt x="248" y="941"/>
                  </a:lnTo>
                  <a:lnTo>
                    <a:pt x="251" y="948"/>
                  </a:lnTo>
                  <a:lnTo>
                    <a:pt x="255" y="956"/>
                  </a:lnTo>
                  <a:lnTo>
                    <a:pt x="258" y="962"/>
                  </a:lnTo>
                  <a:lnTo>
                    <a:pt x="263" y="969"/>
                  </a:lnTo>
                  <a:lnTo>
                    <a:pt x="268" y="975"/>
                  </a:lnTo>
                  <a:lnTo>
                    <a:pt x="273" y="981"/>
                  </a:lnTo>
                  <a:lnTo>
                    <a:pt x="280" y="985"/>
                  </a:lnTo>
                  <a:lnTo>
                    <a:pt x="286" y="989"/>
                  </a:lnTo>
                  <a:lnTo>
                    <a:pt x="293" y="993"/>
                  </a:lnTo>
                  <a:lnTo>
                    <a:pt x="299" y="996"/>
                  </a:lnTo>
                  <a:lnTo>
                    <a:pt x="307" y="998"/>
                  </a:lnTo>
                  <a:lnTo>
                    <a:pt x="314" y="999"/>
                  </a:lnTo>
                  <a:lnTo>
                    <a:pt x="323" y="999"/>
                  </a:lnTo>
                  <a:lnTo>
                    <a:pt x="330" y="999"/>
                  </a:lnTo>
                  <a:lnTo>
                    <a:pt x="338" y="998"/>
                  </a:lnTo>
                  <a:lnTo>
                    <a:pt x="345" y="996"/>
                  </a:lnTo>
                  <a:lnTo>
                    <a:pt x="352" y="993"/>
                  </a:lnTo>
                  <a:lnTo>
                    <a:pt x="359" y="989"/>
                  </a:lnTo>
                  <a:lnTo>
                    <a:pt x="366" y="985"/>
                  </a:lnTo>
                  <a:lnTo>
                    <a:pt x="371" y="981"/>
                  </a:lnTo>
                  <a:lnTo>
                    <a:pt x="377" y="975"/>
                  </a:lnTo>
                  <a:lnTo>
                    <a:pt x="382" y="969"/>
                  </a:lnTo>
                  <a:lnTo>
                    <a:pt x="386" y="962"/>
                  </a:lnTo>
                  <a:lnTo>
                    <a:pt x="390" y="956"/>
                  </a:lnTo>
                  <a:lnTo>
                    <a:pt x="393" y="948"/>
                  </a:lnTo>
                  <a:lnTo>
                    <a:pt x="396" y="941"/>
                  </a:lnTo>
                  <a:lnTo>
                    <a:pt x="398" y="933"/>
                  </a:lnTo>
                  <a:lnTo>
                    <a:pt x="399" y="925"/>
                  </a:lnTo>
                  <a:lnTo>
                    <a:pt x="399" y="917"/>
                  </a:lnTo>
                  <a:lnTo>
                    <a:pt x="398" y="905"/>
                  </a:lnTo>
                  <a:lnTo>
                    <a:pt x="396" y="893"/>
                  </a:lnTo>
                  <a:lnTo>
                    <a:pt x="393" y="884"/>
                  </a:lnTo>
                  <a:lnTo>
                    <a:pt x="388" y="873"/>
                  </a:lnTo>
                  <a:lnTo>
                    <a:pt x="402" y="878"/>
                  </a:lnTo>
                  <a:lnTo>
                    <a:pt x="416" y="882"/>
                  </a:lnTo>
                  <a:lnTo>
                    <a:pt x="429" y="889"/>
                  </a:lnTo>
                  <a:lnTo>
                    <a:pt x="443" y="895"/>
                  </a:lnTo>
                  <a:lnTo>
                    <a:pt x="456" y="902"/>
                  </a:lnTo>
                  <a:lnTo>
                    <a:pt x="467" y="911"/>
                  </a:lnTo>
                  <a:lnTo>
                    <a:pt x="480" y="919"/>
                  </a:lnTo>
                  <a:lnTo>
                    <a:pt x="492" y="928"/>
                  </a:lnTo>
                  <a:lnTo>
                    <a:pt x="494" y="929"/>
                  </a:lnTo>
                  <a:lnTo>
                    <a:pt x="498" y="928"/>
                  </a:lnTo>
                  <a:lnTo>
                    <a:pt x="499" y="925"/>
                  </a:lnTo>
                  <a:lnTo>
                    <a:pt x="498" y="922"/>
                  </a:lnTo>
                  <a:lnTo>
                    <a:pt x="489" y="911"/>
                  </a:lnTo>
                  <a:lnTo>
                    <a:pt x="479" y="900"/>
                  </a:lnTo>
                  <a:lnTo>
                    <a:pt x="470" y="890"/>
                  </a:lnTo>
                  <a:lnTo>
                    <a:pt x="459" y="880"/>
                  </a:lnTo>
                  <a:lnTo>
                    <a:pt x="447" y="872"/>
                  </a:lnTo>
                  <a:lnTo>
                    <a:pt x="435" y="863"/>
                  </a:lnTo>
                  <a:lnTo>
                    <a:pt x="423" y="855"/>
                  </a:lnTo>
                  <a:lnTo>
                    <a:pt x="411" y="849"/>
                  </a:lnTo>
                  <a:lnTo>
                    <a:pt x="398" y="843"/>
                  </a:lnTo>
                  <a:lnTo>
                    <a:pt x="384" y="837"/>
                  </a:lnTo>
                  <a:lnTo>
                    <a:pt x="371" y="833"/>
                  </a:lnTo>
                  <a:lnTo>
                    <a:pt x="357" y="830"/>
                  </a:lnTo>
                  <a:lnTo>
                    <a:pt x="343" y="826"/>
                  </a:lnTo>
                  <a:lnTo>
                    <a:pt x="329" y="824"/>
                  </a:lnTo>
                  <a:lnTo>
                    <a:pt x="315" y="823"/>
                  </a:lnTo>
                  <a:lnTo>
                    <a:pt x="300" y="822"/>
                  </a:lnTo>
                  <a:lnTo>
                    <a:pt x="286" y="823"/>
                  </a:lnTo>
                  <a:lnTo>
                    <a:pt x="271" y="824"/>
                  </a:lnTo>
                  <a:lnTo>
                    <a:pt x="257" y="826"/>
                  </a:lnTo>
                  <a:lnTo>
                    <a:pt x="243" y="830"/>
                  </a:lnTo>
                  <a:lnTo>
                    <a:pt x="229" y="833"/>
                  </a:lnTo>
                  <a:lnTo>
                    <a:pt x="216" y="837"/>
                  </a:lnTo>
                  <a:lnTo>
                    <a:pt x="203" y="843"/>
                  </a:lnTo>
                  <a:lnTo>
                    <a:pt x="190" y="849"/>
                  </a:lnTo>
                  <a:lnTo>
                    <a:pt x="177" y="855"/>
                  </a:lnTo>
                  <a:lnTo>
                    <a:pt x="165" y="863"/>
                  </a:lnTo>
                  <a:lnTo>
                    <a:pt x="153" y="872"/>
                  </a:lnTo>
                  <a:lnTo>
                    <a:pt x="142" y="880"/>
                  </a:lnTo>
                  <a:lnTo>
                    <a:pt x="132" y="890"/>
                  </a:lnTo>
                  <a:lnTo>
                    <a:pt x="121" y="900"/>
                  </a:lnTo>
                  <a:lnTo>
                    <a:pt x="111" y="911"/>
                  </a:lnTo>
                  <a:lnTo>
                    <a:pt x="102" y="922"/>
                  </a:lnTo>
                  <a:close/>
                  <a:moveTo>
                    <a:pt x="335" y="868"/>
                  </a:moveTo>
                  <a:lnTo>
                    <a:pt x="341" y="870"/>
                  </a:lnTo>
                  <a:lnTo>
                    <a:pt x="347" y="872"/>
                  </a:lnTo>
                  <a:lnTo>
                    <a:pt x="352" y="874"/>
                  </a:lnTo>
                  <a:lnTo>
                    <a:pt x="356" y="878"/>
                  </a:lnTo>
                  <a:lnTo>
                    <a:pt x="361" y="882"/>
                  </a:lnTo>
                  <a:lnTo>
                    <a:pt x="364" y="888"/>
                  </a:lnTo>
                  <a:lnTo>
                    <a:pt x="365" y="893"/>
                  </a:lnTo>
                  <a:lnTo>
                    <a:pt x="366" y="900"/>
                  </a:lnTo>
                  <a:lnTo>
                    <a:pt x="365" y="906"/>
                  </a:lnTo>
                  <a:lnTo>
                    <a:pt x="364" y="912"/>
                  </a:lnTo>
                  <a:lnTo>
                    <a:pt x="361" y="917"/>
                  </a:lnTo>
                  <a:lnTo>
                    <a:pt x="356" y="922"/>
                  </a:lnTo>
                  <a:lnTo>
                    <a:pt x="352" y="926"/>
                  </a:lnTo>
                  <a:lnTo>
                    <a:pt x="347" y="929"/>
                  </a:lnTo>
                  <a:lnTo>
                    <a:pt x="341" y="930"/>
                  </a:lnTo>
                  <a:lnTo>
                    <a:pt x="335" y="931"/>
                  </a:lnTo>
                  <a:lnTo>
                    <a:pt x="328" y="930"/>
                  </a:lnTo>
                  <a:lnTo>
                    <a:pt x="323" y="929"/>
                  </a:lnTo>
                  <a:lnTo>
                    <a:pt x="317" y="926"/>
                  </a:lnTo>
                  <a:lnTo>
                    <a:pt x="312" y="922"/>
                  </a:lnTo>
                  <a:lnTo>
                    <a:pt x="309" y="917"/>
                  </a:lnTo>
                  <a:lnTo>
                    <a:pt x="305" y="912"/>
                  </a:lnTo>
                  <a:lnTo>
                    <a:pt x="304" y="906"/>
                  </a:lnTo>
                  <a:lnTo>
                    <a:pt x="303" y="900"/>
                  </a:lnTo>
                  <a:lnTo>
                    <a:pt x="304" y="893"/>
                  </a:lnTo>
                  <a:lnTo>
                    <a:pt x="305" y="888"/>
                  </a:lnTo>
                  <a:lnTo>
                    <a:pt x="309" y="882"/>
                  </a:lnTo>
                  <a:lnTo>
                    <a:pt x="312" y="878"/>
                  </a:lnTo>
                  <a:lnTo>
                    <a:pt x="317" y="874"/>
                  </a:lnTo>
                  <a:lnTo>
                    <a:pt x="323" y="872"/>
                  </a:lnTo>
                  <a:lnTo>
                    <a:pt x="328" y="870"/>
                  </a:lnTo>
                  <a:lnTo>
                    <a:pt x="335" y="868"/>
                  </a:lnTo>
                  <a:close/>
                  <a:moveTo>
                    <a:pt x="872" y="922"/>
                  </a:moveTo>
                  <a:lnTo>
                    <a:pt x="872" y="925"/>
                  </a:lnTo>
                  <a:lnTo>
                    <a:pt x="874" y="928"/>
                  </a:lnTo>
                  <a:lnTo>
                    <a:pt x="875" y="929"/>
                  </a:lnTo>
                  <a:lnTo>
                    <a:pt x="877" y="929"/>
                  </a:lnTo>
                  <a:lnTo>
                    <a:pt x="878" y="929"/>
                  </a:lnTo>
                  <a:lnTo>
                    <a:pt x="879" y="928"/>
                  </a:lnTo>
                  <a:lnTo>
                    <a:pt x="896" y="915"/>
                  </a:lnTo>
                  <a:lnTo>
                    <a:pt x="915" y="903"/>
                  </a:lnTo>
                  <a:lnTo>
                    <a:pt x="933" y="893"/>
                  </a:lnTo>
                  <a:lnTo>
                    <a:pt x="952" y="885"/>
                  </a:lnTo>
                  <a:lnTo>
                    <a:pt x="973" y="877"/>
                  </a:lnTo>
                  <a:lnTo>
                    <a:pt x="992" y="871"/>
                  </a:lnTo>
                  <a:lnTo>
                    <a:pt x="1014" y="866"/>
                  </a:lnTo>
                  <a:lnTo>
                    <a:pt x="1034" y="863"/>
                  </a:lnTo>
                  <a:lnTo>
                    <a:pt x="1031" y="868"/>
                  </a:lnTo>
                  <a:lnTo>
                    <a:pt x="1027" y="874"/>
                  </a:lnTo>
                  <a:lnTo>
                    <a:pt x="1024" y="880"/>
                  </a:lnTo>
                  <a:lnTo>
                    <a:pt x="1022" y="887"/>
                  </a:lnTo>
                  <a:lnTo>
                    <a:pt x="1018" y="894"/>
                  </a:lnTo>
                  <a:lnTo>
                    <a:pt x="1017" y="902"/>
                  </a:lnTo>
                  <a:lnTo>
                    <a:pt x="1016" y="908"/>
                  </a:lnTo>
                  <a:lnTo>
                    <a:pt x="1016" y="917"/>
                  </a:lnTo>
                  <a:lnTo>
                    <a:pt x="1016" y="925"/>
                  </a:lnTo>
                  <a:lnTo>
                    <a:pt x="1017" y="933"/>
                  </a:lnTo>
                  <a:lnTo>
                    <a:pt x="1019" y="941"/>
                  </a:lnTo>
                  <a:lnTo>
                    <a:pt x="1022" y="948"/>
                  </a:lnTo>
                  <a:lnTo>
                    <a:pt x="1025" y="956"/>
                  </a:lnTo>
                  <a:lnTo>
                    <a:pt x="1029" y="962"/>
                  </a:lnTo>
                  <a:lnTo>
                    <a:pt x="1033" y="969"/>
                  </a:lnTo>
                  <a:lnTo>
                    <a:pt x="1039" y="975"/>
                  </a:lnTo>
                  <a:lnTo>
                    <a:pt x="1044" y="981"/>
                  </a:lnTo>
                  <a:lnTo>
                    <a:pt x="1050" y="985"/>
                  </a:lnTo>
                  <a:lnTo>
                    <a:pt x="1056" y="989"/>
                  </a:lnTo>
                  <a:lnTo>
                    <a:pt x="1063" y="993"/>
                  </a:lnTo>
                  <a:lnTo>
                    <a:pt x="1070" y="996"/>
                  </a:lnTo>
                  <a:lnTo>
                    <a:pt x="1078" y="998"/>
                  </a:lnTo>
                  <a:lnTo>
                    <a:pt x="1085" y="999"/>
                  </a:lnTo>
                  <a:lnTo>
                    <a:pt x="1093" y="999"/>
                  </a:lnTo>
                  <a:lnTo>
                    <a:pt x="1101" y="999"/>
                  </a:lnTo>
                  <a:lnTo>
                    <a:pt x="1109" y="998"/>
                  </a:lnTo>
                  <a:lnTo>
                    <a:pt x="1115" y="996"/>
                  </a:lnTo>
                  <a:lnTo>
                    <a:pt x="1123" y="993"/>
                  </a:lnTo>
                  <a:lnTo>
                    <a:pt x="1130" y="989"/>
                  </a:lnTo>
                  <a:lnTo>
                    <a:pt x="1136" y="985"/>
                  </a:lnTo>
                  <a:lnTo>
                    <a:pt x="1142" y="981"/>
                  </a:lnTo>
                  <a:lnTo>
                    <a:pt x="1148" y="975"/>
                  </a:lnTo>
                  <a:lnTo>
                    <a:pt x="1152" y="969"/>
                  </a:lnTo>
                  <a:lnTo>
                    <a:pt x="1157" y="962"/>
                  </a:lnTo>
                  <a:lnTo>
                    <a:pt x="1161" y="956"/>
                  </a:lnTo>
                  <a:lnTo>
                    <a:pt x="1164" y="948"/>
                  </a:lnTo>
                  <a:lnTo>
                    <a:pt x="1166" y="941"/>
                  </a:lnTo>
                  <a:lnTo>
                    <a:pt x="1168" y="933"/>
                  </a:lnTo>
                  <a:lnTo>
                    <a:pt x="1169" y="925"/>
                  </a:lnTo>
                  <a:lnTo>
                    <a:pt x="1171" y="917"/>
                  </a:lnTo>
                  <a:lnTo>
                    <a:pt x="1169" y="905"/>
                  </a:lnTo>
                  <a:lnTo>
                    <a:pt x="1167" y="893"/>
                  </a:lnTo>
                  <a:lnTo>
                    <a:pt x="1163" y="884"/>
                  </a:lnTo>
                  <a:lnTo>
                    <a:pt x="1159" y="873"/>
                  </a:lnTo>
                  <a:lnTo>
                    <a:pt x="1173" y="878"/>
                  </a:lnTo>
                  <a:lnTo>
                    <a:pt x="1186" y="882"/>
                  </a:lnTo>
                  <a:lnTo>
                    <a:pt x="1200" y="889"/>
                  </a:lnTo>
                  <a:lnTo>
                    <a:pt x="1213" y="895"/>
                  </a:lnTo>
                  <a:lnTo>
                    <a:pt x="1226" y="902"/>
                  </a:lnTo>
                  <a:lnTo>
                    <a:pt x="1239" y="911"/>
                  </a:lnTo>
                  <a:lnTo>
                    <a:pt x="1250" y="919"/>
                  </a:lnTo>
                  <a:lnTo>
                    <a:pt x="1262" y="928"/>
                  </a:lnTo>
                  <a:lnTo>
                    <a:pt x="1266" y="929"/>
                  </a:lnTo>
                  <a:lnTo>
                    <a:pt x="1268" y="928"/>
                  </a:lnTo>
                  <a:lnTo>
                    <a:pt x="1270" y="925"/>
                  </a:lnTo>
                  <a:lnTo>
                    <a:pt x="1269" y="922"/>
                  </a:lnTo>
                  <a:lnTo>
                    <a:pt x="1259" y="911"/>
                  </a:lnTo>
                  <a:lnTo>
                    <a:pt x="1250" y="900"/>
                  </a:lnTo>
                  <a:lnTo>
                    <a:pt x="1240" y="890"/>
                  </a:lnTo>
                  <a:lnTo>
                    <a:pt x="1229" y="880"/>
                  </a:lnTo>
                  <a:lnTo>
                    <a:pt x="1218" y="872"/>
                  </a:lnTo>
                  <a:lnTo>
                    <a:pt x="1206" y="863"/>
                  </a:lnTo>
                  <a:lnTo>
                    <a:pt x="1194" y="855"/>
                  </a:lnTo>
                  <a:lnTo>
                    <a:pt x="1181" y="849"/>
                  </a:lnTo>
                  <a:lnTo>
                    <a:pt x="1168" y="843"/>
                  </a:lnTo>
                  <a:lnTo>
                    <a:pt x="1155" y="837"/>
                  </a:lnTo>
                  <a:lnTo>
                    <a:pt x="1141" y="833"/>
                  </a:lnTo>
                  <a:lnTo>
                    <a:pt x="1128" y="830"/>
                  </a:lnTo>
                  <a:lnTo>
                    <a:pt x="1114" y="826"/>
                  </a:lnTo>
                  <a:lnTo>
                    <a:pt x="1099" y="824"/>
                  </a:lnTo>
                  <a:lnTo>
                    <a:pt x="1085" y="823"/>
                  </a:lnTo>
                  <a:lnTo>
                    <a:pt x="1071" y="822"/>
                  </a:lnTo>
                  <a:lnTo>
                    <a:pt x="1056" y="823"/>
                  </a:lnTo>
                  <a:lnTo>
                    <a:pt x="1042" y="824"/>
                  </a:lnTo>
                  <a:lnTo>
                    <a:pt x="1028" y="826"/>
                  </a:lnTo>
                  <a:lnTo>
                    <a:pt x="1014" y="830"/>
                  </a:lnTo>
                  <a:lnTo>
                    <a:pt x="1000" y="833"/>
                  </a:lnTo>
                  <a:lnTo>
                    <a:pt x="986" y="837"/>
                  </a:lnTo>
                  <a:lnTo>
                    <a:pt x="973" y="843"/>
                  </a:lnTo>
                  <a:lnTo>
                    <a:pt x="960" y="849"/>
                  </a:lnTo>
                  <a:lnTo>
                    <a:pt x="948" y="855"/>
                  </a:lnTo>
                  <a:lnTo>
                    <a:pt x="935" y="863"/>
                  </a:lnTo>
                  <a:lnTo>
                    <a:pt x="923" y="872"/>
                  </a:lnTo>
                  <a:lnTo>
                    <a:pt x="912" y="880"/>
                  </a:lnTo>
                  <a:lnTo>
                    <a:pt x="902" y="890"/>
                  </a:lnTo>
                  <a:lnTo>
                    <a:pt x="892" y="900"/>
                  </a:lnTo>
                  <a:lnTo>
                    <a:pt x="882" y="911"/>
                  </a:lnTo>
                  <a:lnTo>
                    <a:pt x="872" y="922"/>
                  </a:lnTo>
                  <a:close/>
                  <a:moveTo>
                    <a:pt x="1105" y="868"/>
                  </a:moveTo>
                  <a:lnTo>
                    <a:pt x="1111" y="870"/>
                  </a:lnTo>
                  <a:lnTo>
                    <a:pt x="1118" y="872"/>
                  </a:lnTo>
                  <a:lnTo>
                    <a:pt x="1123" y="874"/>
                  </a:lnTo>
                  <a:lnTo>
                    <a:pt x="1127" y="878"/>
                  </a:lnTo>
                  <a:lnTo>
                    <a:pt x="1131" y="882"/>
                  </a:lnTo>
                  <a:lnTo>
                    <a:pt x="1134" y="888"/>
                  </a:lnTo>
                  <a:lnTo>
                    <a:pt x="1136" y="893"/>
                  </a:lnTo>
                  <a:lnTo>
                    <a:pt x="1136" y="900"/>
                  </a:lnTo>
                  <a:lnTo>
                    <a:pt x="1136" y="906"/>
                  </a:lnTo>
                  <a:lnTo>
                    <a:pt x="1134" y="912"/>
                  </a:lnTo>
                  <a:lnTo>
                    <a:pt x="1131" y="917"/>
                  </a:lnTo>
                  <a:lnTo>
                    <a:pt x="1127" y="922"/>
                  </a:lnTo>
                  <a:lnTo>
                    <a:pt x="1123" y="926"/>
                  </a:lnTo>
                  <a:lnTo>
                    <a:pt x="1118" y="929"/>
                  </a:lnTo>
                  <a:lnTo>
                    <a:pt x="1111" y="930"/>
                  </a:lnTo>
                  <a:lnTo>
                    <a:pt x="1105" y="931"/>
                  </a:lnTo>
                  <a:lnTo>
                    <a:pt x="1099" y="930"/>
                  </a:lnTo>
                  <a:lnTo>
                    <a:pt x="1093" y="929"/>
                  </a:lnTo>
                  <a:lnTo>
                    <a:pt x="1087" y="926"/>
                  </a:lnTo>
                  <a:lnTo>
                    <a:pt x="1083" y="922"/>
                  </a:lnTo>
                  <a:lnTo>
                    <a:pt x="1079" y="917"/>
                  </a:lnTo>
                  <a:lnTo>
                    <a:pt x="1077" y="912"/>
                  </a:lnTo>
                  <a:lnTo>
                    <a:pt x="1074" y="906"/>
                  </a:lnTo>
                  <a:lnTo>
                    <a:pt x="1074" y="900"/>
                  </a:lnTo>
                  <a:lnTo>
                    <a:pt x="1074" y="893"/>
                  </a:lnTo>
                  <a:lnTo>
                    <a:pt x="1077" y="888"/>
                  </a:lnTo>
                  <a:lnTo>
                    <a:pt x="1079" y="882"/>
                  </a:lnTo>
                  <a:lnTo>
                    <a:pt x="1083" y="878"/>
                  </a:lnTo>
                  <a:lnTo>
                    <a:pt x="1087" y="874"/>
                  </a:lnTo>
                  <a:lnTo>
                    <a:pt x="1093" y="872"/>
                  </a:lnTo>
                  <a:lnTo>
                    <a:pt x="1099" y="870"/>
                  </a:lnTo>
                  <a:lnTo>
                    <a:pt x="1105" y="86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7" name="Freeform 796">
              <a:extLst>
                <a:ext uri="{FF2B5EF4-FFF2-40B4-BE49-F238E27FC236}">
                  <a16:creationId xmlns:a16="http://schemas.microsoft.com/office/drawing/2014/main" id="{CC920635-16F9-422F-AD80-B32E5E1F44E6}"/>
                </a:ext>
              </a:extLst>
            </p:cNvPr>
            <p:cNvSpPr>
              <a:spLocks noEditPoints="1"/>
            </p:cNvSpPr>
            <p:nvPr/>
          </p:nvSpPr>
          <p:spPr bwMode="auto">
            <a:xfrm>
              <a:off x="10187978" y="2584034"/>
              <a:ext cx="281257" cy="368445"/>
            </a:xfrm>
            <a:custGeom>
              <a:avLst/>
              <a:gdLst/>
              <a:ahLst/>
              <a:cxnLst>
                <a:cxn ang="0">
                  <a:pos x="153" y="107"/>
                </a:cxn>
                <a:cxn ang="0">
                  <a:pos x="170" y="94"/>
                </a:cxn>
                <a:cxn ang="0">
                  <a:pos x="108" y="98"/>
                </a:cxn>
                <a:cxn ang="0">
                  <a:pos x="114" y="114"/>
                </a:cxn>
                <a:cxn ang="0">
                  <a:pos x="151" y="112"/>
                </a:cxn>
                <a:cxn ang="0">
                  <a:pos x="147" y="98"/>
                </a:cxn>
                <a:cxn ang="0">
                  <a:pos x="125" y="99"/>
                </a:cxn>
                <a:cxn ang="0">
                  <a:pos x="85" y="82"/>
                </a:cxn>
                <a:cxn ang="0">
                  <a:pos x="78" y="105"/>
                </a:cxn>
                <a:cxn ang="0">
                  <a:pos x="104" y="97"/>
                </a:cxn>
                <a:cxn ang="0">
                  <a:pos x="105" y="84"/>
                </a:cxn>
                <a:cxn ang="0">
                  <a:pos x="173" y="72"/>
                </a:cxn>
                <a:cxn ang="0">
                  <a:pos x="53" y="85"/>
                </a:cxn>
                <a:cxn ang="0">
                  <a:pos x="81" y="95"/>
                </a:cxn>
                <a:cxn ang="0">
                  <a:pos x="85" y="91"/>
                </a:cxn>
                <a:cxn ang="0">
                  <a:pos x="75" y="81"/>
                </a:cxn>
                <a:cxn ang="0">
                  <a:pos x="161" y="68"/>
                </a:cxn>
                <a:cxn ang="0">
                  <a:pos x="154" y="91"/>
                </a:cxn>
                <a:cxn ang="0">
                  <a:pos x="173" y="79"/>
                </a:cxn>
                <a:cxn ang="0">
                  <a:pos x="167" y="62"/>
                </a:cxn>
                <a:cxn ang="0">
                  <a:pos x="43" y="74"/>
                </a:cxn>
                <a:cxn ang="0">
                  <a:pos x="43" y="59"/>
                </a:cxn>
                <a:cxn ang="0">
                  <a:pos x="138" y="59"/>
                </a:cxn>
                <a:cxn ang="0">
                  <a:pos x="133" y="76"/>
                </a:cxn>
                <a:cxn ang="0">
                  <a:pos x="131" y="92"/>
                </a:cxn>
                <a:cxn ang="0">
                  <a:pos x="143" y="92"/>
                </a:cxn>
                <a:cxn ang="0">
                  <a:pos x="147" y="72"/>
                </a:cxn>
                <a:cxn ang="0">
                  <a:pos x="148" y="53"/>
                </a:cxn>
                <a:cxn ang="0">
                  <a:pos x="85" y="56"/>
                </a:cxn>
                <a:cxn ang="0">
                  <a:pos x="101" y="69"/>
                </a:cxn>
                <a:cxn ang="0">
                  <a:pos x="120" y="74"/>
                </a:cxn>
                <a:cxn ang="0">
                  <a:pos x="122" y="62"/>
                </a:cxn>
                <a:cxn ang="0">
                  <a:pos x="104" y="50"/>
                </a:cxn>
                <a:cxn ang="0">
                  <a:pos x="62" y="45"/>
                </a:cxn>
                <a:cxn ang="0">
                  <a:pos x="56" y="65"/>
                </a:cxn>
                <a:cxn ang="0">
                  <a:pos x="72" y="79"/>
                </a:cxn>
                <a:cxn ang="0">
                  <a:pos x="81" y="65"/>
                </a:cxn>
                <a:cxn ang="0">
                  <a:pos x="82" y="43"/>
                </a:cxn>
                <a:cxn ang="0">
                  <a:pos x="43" y="40"/>
                </a:cxn>
                <a:cxn ang="0">
                  <a:pos x="46" y="53"/>
                </a:cxn>
                <a:cxn ang="0">
                  <a:pos x="61" y="53"/>
                </a:cxn>
                <a:cxn ang="0">
                  <a:pos x="59" y="40"/>
                </a:cxn>
                <a:cxn ang="0">
                  <a:pos x="50" y="36"/>
                </a:cxn>
                <a:cxn ang="0">
                  <a:pos x="127" y="32"/>
                </a:cxn>
                <a:cxn ang="0">
                  <a:pos x="130" y="53"/>
                </a:cxn>
                <a:cxn ang="0">
                  <a:pos x="151" y="58"/>
                </a:cxn>
                <a:cxn ang="0">
                  <a:pos x="153" y="38"/>
                </a:cxn>
                <a:cxn ang="0">
                  <a:pos x="65" y="29"/>
                </a:cxn>
                <a:cxn ang="0">
                  <a:pos x="111" y="30"/>
                </a:cxn>
                <a:cxn ang="0">
                  <a:pos x="107" y="45"/>
                </a:cxn>
                <a:cxn ang="0">
                  <a:pos x="120" y="48"/>
                </a:cxn>
                <a:cxn ang="0">
                  <a:pos x="135" y="25"/>
                </a:cxn>
                <a:cxn ang="0">
                  <a:pos x="68" y="33"/>
                </a:cxn>
                <a:cxn ang="0">
                  <a:pos x="89" y="36"/>
                </a:cxn>
                <a:cxn ang="0">
                  <a:pos x="102" y="32"/>
                </a:cxn>
                <a:cxn ang="0">
                  <a:pos x="94" y="16"/>
                </a:cxn>
                <a:cxn ang="0">
                  <a:pos x="153" y="187"/>
                </a:cxn>
                <a:cxn ang="0">
                  <a:pos x="36" y="212"/>
                </a:cxn>
                <a:cxn ang="0">
                  <a:pos x="19" y="166"/>
                </a:cxn>
                <a:cxn ang="0">
                  <a:pos x="6" y="121"/>
                </a:cxn>
              </a:cxnLst>
              <a:rect l="0" t="0" r="r" b="b"/>
              <a:pathLst>
                <a:path w="187" h="228">
                  <a:moveTo>
                    <a:pt x="164" y="94"/>
                  </a:moveTo>
                  <a:lnTo>
                    <a:pt x="164" y="101"/>
                  </a:lnTo>
                  <a:lnTo>
                    <a:pt x="163" y="101"/>
                  </a:lnTo>
                  <a:lnTo>
                    <a:pt x="163" y="102"/>
                  </a:lnTo>
                  <a:lnTo>
                    <a:pt x="158" y="102"/>
                  </a:lnTo>
                  <a:lnTo>
                    <a:pt x="158" y="101"/>
                  </a:lnTo>
                  <a:lnTo>
                    <a:pt x="156" y="101"/>
                  </a:lnTo>
                  <a:lnTo>
                    <a:pt x="153" y="99"/>
                  </a:lnTo>
                  <a:lnTo>
                    <a:pt x="150" y="99"/>
                  </a:lnTo>
                  <a:lnTo>
                    <a:pt x="150" y="102"/>
                  </a:lnTo>
                  <a:lnTo>
                    <a:pt x="148" y="104"/>
                  </a:lnTo>
                  <a:lnTo>
                    <a:pt x="148" y="105"/>
                  </a:lnTo>
                  <a:lnTo>
                    <a:pt x="150" y="105"/>
                  </a:lnTo>
                  <a:lnTo>
                    <a:pt x="150" y="107"/>
                  </a:lnTo>
                  <a:lnTo>
                    <a:pt x="153" y="107"/>
                  </a:lnTo>
                  <a:lnTo>
                    <a:pt x="154" y="108"/>
                  </a:lnTo>
                  <a:lnTo>
                    <a:pt x="156" y="108"/>
                  </a:lnTo>
                  <a:lnTo>
                    <a:pt x="156" y="110"/>
                  </a:lnTo>
                  <a:lnTo>
                    <a:pt x="157" y="110"/>
                  </a:lnTo>
                  <a:lnTo>
                    <a:pt x="157" y="108"/>
                  </a:lnTo>
                  <a:lnTo>
                    <a:pt x="160" y="108"/>
                  </a:lnTo>
                  <a:lnTo>
                    <a:pt x="166" y="105"/>
                  </a:lnTo>
                  <a:lnTo>
                    <a:pt x="169" y="102"/>
                  </a:lnTo>
                  <a:lnTo>
                    <a:pt x="169" y="101"/>
                  </a:lnTo>
                  <a:lnTo>
                    <a:pt x="170" y="101"/>
                  </a:lnTo>
                  <a:lnTo>
                    <a:pt x="170" y="99"/>
                  </a:lnTo>
                  <a:lnTo>
                    <a:pt x="171" y="98"/>
                  </a:lnTo>
                  <a:lnTo>
                    <a:pt x="171" y="95"/>
                  </a:lnTo>
                  <a:lnTo>
                    <a:pt x="170" y="95"/>
                  </a:lnTo>
                  <a:lnTo>
                    <a:pt x="170" y="94"/>
                  </a:lnTo>
                  <a:lnTo>
                    <a:pt x="164" y="94"/>
                  </a:lnTo>
                  <a:close/>
                  <a:moveTo>
                    <a:pt x="120" y="89"/>
                  </a:moveTo>
                  <a:lnTo>
                    <a:pt x="118" y="91"/>
                  </a:lnTo>
                  <a:lnTo>
                    <a:pt x="118" y="97"/>
                  </a:lnTo>
                  <a:lnTo>
                    <a:pt x="117" y="98"/>
                  </a:lnTo>
                  <a:lnTo>
                    <a:pt x="117" y="99"/>
                  </a:lnTo>
                  <a:lnTo>
                    <a:pt x="115" y="99"/>
                  </a:lnTo>
                  <a:lnTo>
                    <a:pt x="115" y="101"/>
                  </a:lnTo>
                  <a:lnTo>
                    <a:pt x="114" y="101"/>
                  </a:lnTo>
                  <a:lnTo>
                    <a:pt x="114" y="99"/>
                  </a:lnTo>
                  <a:lnTo>
                    <a:pt x="111" y="99"/>
                  </a:lnTo>
                  <a:lnTo>
                    <a:pt x="111" y="98"/>
                  </a:lnTo>
                  <a:lnTo>
                    <a:pt x="109" y="98"/>
                  </a:lnTo>
                  <a:lnTo>
                    <a:pt x="108" y="97"/>
                  </a:lnTo>
                  <a:lnTo>
                    <a:pt x="108" y="98"/>
                  </a:lnTo>
                  <a:lnTo>
                    <a:pt x="107" y="98"/>
                  </a:lnTo>
                  <a:lnTo>
                    <a:pt x="107" y="99"/>
                  </a:lnTo>
                  <a:lnTo>
                    <a:pt x="105" y="99"/>
                  </a:lnTo>
                  <a:lnTo>
                    <a:pt x="105" y="104"/>
                  </a:lnTo>
                  <a:lnTo>
                    <a:pt x="108" y="104"/>
                  </a:lnTo>
                  <a:lnTo>
                    <a:pt x="108" y="105"/>
                  </a:lnTo>
                  <a:lnTo>
                    <a:pt x="109" y="105"/>
                  </a:lnTo>
                  <a:lnTo>
                    <a:pt x="109" y="104"/>
                  </a:lnTo>
                  <a:lnTo>
                    <a:pt x="112" y="104"/>
                  </a:lnTo>
                  <a:lnTo>
                    <a:pt x="112" y="105"/>
                  </a:lnTo>
                  <a:lnTo>
                    <a:pt x="114" y="105"/>
                  </a:lnTo>
                  <a:lnTo>
                    <a:pt x="114" y="111"/>
                  </a:lnTo>
                  <a:lnTo>
                    <a:pt x="112" y="111"/>
                  </a:lnTo>
                  <a:lnTo>
                    <a:pt x="112" y="112"/>
                  </a:lnTo>
                  <a:lnTo>
                    <a:pt x="114" y="114"/>
                  </a:lnTo>
                  <a:lnTo>
                    <a:pt x="117" y="114"/>
                  </a:lnTo>
                  <a:lnTo>
                    <a:pt x="120" y="115"/>
                  </a:lnTo>
                  <a:lnTo>
                    <a:pt x="122" y="114"/>
                  </a:lnTo>
                  <a:lnTo>
                    <a:pt x="130" y="114"/>
                  </a:lnTo>
                  <a:lnTo>
                    <a:pt x="130" y="115"/>
                  </a:lnTo>
                  <a:lnTo>
                    <a:pt x="131" y="115"/>
                  </a:lnTo>
                  <a:lnTo>
                    <a:pt x="133" y="117"/>
                  </a:lnTo>
                  <a:lnTo>
                    <a:pt x="133" y="118"/>
                  </a:lnTo>
                  <a:lnTo>
                    <a:pt x="138" y="118"/>
                  </a:lnTo>
                  <a:lnTo>
                    <a:pt x="143" y="117"/>
                  </a:lnTo>
                  <a:lnTo>
                    <a:pt x="143" y="115"/>
                  </a:lnTo>
                  <a:lnTo>
                    <a:pt x="148" y="115"/>
                  </a:lnTo>
                  <a:lnTo>
                    <a:pt x="151" y="114"/>
                  </a:lnTo>
                  <a:lnTo>
                    <a:pt x="153" y="112"/>
                  </a:lnTo>
                  <a:lnTo>
                    <a:pt x="151" y="112"/>
                  </a:lnTo>
                  <a:lnTo>
                    <a:pt x="151" y="111"/>
                  </a:lnTo>
                  <a:lnTo>
                    <a:pt x="148" y="111"/>
                  </a:lnTo>
                  <a:lnTo>
                    <a:pt x="148" y="112"/>
                  </a:lnTo>
                  <a:lnTo>
                    <a:pt x="147" y="112"/>
                  </a:lnTo>
                  <a:lnTo>
                    <a:pt x="145" y="111"/>
                  </a:lnTo>
                  <a:lnTo>
                    <a:pt x="145" y="110"/>
                  </a:lnTo>
                  <a:lnTo>
                    <a:pt x="144" y="110"/>
                  </a:lnTo>
                  <a:lnTo>
                    <a:pt x="144" y="108"/>
                  </a:lnTo>
                  <a:lnTo>
                    <a:pt x="145" y="108"/>
                  </a:lnTo>
                  <a:lnTo>
                    <a:pt x="145" y="104"/>
                  </a:lnTo>
                  <a:lnTo>
                    <a:pt x="147" y="101"/>
                  </a:lnTo>
                  <a:lnTo>
                    <a:pt x="147" y="99"/>
                  </a:lnTo>
                  <a:lnTo>
                    <a:pt x="148" y="99"/>
                  </a:lnTo>
                  <a:lnTo>
                    <a:pt x="148" y="98"/>
                  </a:lnTo>
                  <a:lnTo>
                    <a:pt x="147" y="98"/>
                  </a:lnTo>
                  <a:lnTo>
                    <a:pt x="145" y="97"/>
                  </a:lnTo>
                  <a:lnTo>
                    <a:pt x="143" y="97"/>
                  </a:lnTo>
                  <a:lnTo>
                    <a:pt x="141" y="95"/>
                  </a:lnTo>
                  <a:lnTo>
                    <a:pt x="140" y="95"/>
                  </a:lnTo>
                  <a:lnTo>
                    <a:pt x="140" y="101"/>
                  </a:lnTo>
                  <a:lnTo>
                    <a:pt x="138" y="102"/>
                  </a:lnTo>
                  <a:lnTo>
                    <a:pt x="135" y="102"/>
                  </a:lnTo>
                  <a:lnTo>
                    <a:pt x="135" y="104"/>
                  </a:lnTo>
                  <a:lnTo>
                    <a:pt x="133" y="104"/>
                  </a:lnTo>
                  <a:lnTo>
                    <a:pt x="133" y="102"/>
                  </a:lnTo>
                  <a:lnTo>
                    <a:pt x="128" y="102"/>
                  </a:lnTo>
                  <a:lnTo>
                    <a:pt x="128" y="101"/>
                  </a:lnTo>
                  <a:lnTo>
                    <a:pt x="127" y="101"/>
                  </a:lnTo>
                  <a:lnTo>
                    <a:pt x="127" y="99"/>
                  </a:lnTo>
                  <a:lnTo>
                    <a:pt x="125" y="99"/>
                  </a:lnTo>
                  <a:lnTo>
                    <a:pt x="125" y="94"/>
                  </a:lnTo>
                  <a:lnTo>
                    <a:pt x="127" y="92"/>
                  </a:lnTo>
                  <a:lnTo>
                    <a:pt x="127" y="91"/>
                  </a:lnTo>
                  <a:lnTo>
                    <a:pt x="124" y="89"/>
                  </a:lnTo>
                  <a:lnTo>
                    <a:pt x="120" y="89"/>
                  </a:lnTo>
                  <a:close/>
                  <a:moveTo>
                    <a:pt x="101" y="74"/>
                  </a:moveTo>
                  <a:lnTo>
                    <a:pt x="99" y="75"/>
                  </a:lnTo>
                  <a:lnTo>
                    <a:pt x="99" y="82"/>
                  </a:lnTo>
                  <a:lnTo>
                    <a:pt x="95" y="82"/>
                  </a:lnTo>
                  <a:lnTo>
                    <a:pt x="94" y="81"/>
                  </a:lnTo>
                  <a:lnTo>
                    <a:pt x="91" y="81"/>
                  </a:lnTo>
                  <a:lnTo>
                    <a:pt x="89" y="79"/>
                  </a:lnTo>
                  <a:lnTo>
                    <a:pt x="86" y="79"/>
                  </a:lnTo>
                  <a:lnTo>
                    <a:pt x="86" y="81"/>
                  </a:lnTo>
                  <a:lnTo>
                    <a:pt x="85" y="82"/>
                  </a:lnTo>
                  <a:lnTo>
                    <a:pt x="85" y="84"/>
                  </a:lnTo>
                  <a:lnTo>
                    <a:pt x="84" y="85"/>
                  </a:lnTo>
                  <a:lnTo>
                    <a:pt x="84" y="86"/>
                  </a:lnTo>
                  <a:lnTo>
                    <a:pt x="89" y="86"/>
                  </a:lnTo>
                  <a:lnTo>
                    <a:pt x="91" y="88"/>
                  </a:lnTo>
                  <a:lnTo>
                    <a:pt x="92" y="91"/>
                  </a:lnTo>
                  <a:lnTo>
                    <a:pt x="92" y="95"/>
                  </a:lnTo>
                  <a:lnTo>
                    <a:pt x="91" y="97"/>
                  </a:lnTo>
                  <a:lnTo>
                    <a:pt x="89" y="99"/>
                  </a:lnTo>
                  <a:lnTo>
                    <a:pt x="88" y="101"/>
                  </a:lnTo>
                  <a:lnTo>
                    <a:pt x="81" y="101"/>
                  </a:lnTo>
                  <a:lnTo>
                    <a:pt x="81" y="99"/>
                  </a:lnTo>
                  <a:lnTo>
                    <a:pt x="79" y="99"/>
                  </a:lnTo>
                  <a:lnTo>
                    <a:pt x="79" y="104"/>
                  </a:lnTo>
                  <a:lnTo>
                    <a:pt x="78" y="105"/>
                  </a:lnTo>
                  <a:lnTo>
                    <a:pt x="84" y="108"/>
                  </a:lnTo>
                  <a:lnTo>
                    <a:pt x="88" y="108"/>
                  </a:lnTo>
                  <a:lnTo>
                    <a:pt x="92" y="111"/>
                  </a:lnTo>
                  <a:lnTo>
                    <a:pt x="97" y="112"/>
                  </a:lnTo>
                  <a:lnTo>
                    <a:pt x="109" y="112"/>
                  </a:lnTo>
                  <a:lnTo>
                    <a:pt x="111" y="111"/>
                  </a:lnTo>
                  <a:lnTo>
                    <a:pt x="111" y="108"/>
                  </a:lnTo>
                  <a:lnTo>
                    <a:pt x="105" y="108"/>
                  </a:lnTo>
                  <a:lnTo>
                    <a:pt x="105" y="107"/>
                  </a:lnTo>
                  <a:lnTo>
                    <a:pt x="104" y="107"/>
                  </a:lnTo>
                  <a:lnTo>
                    <a:pt x="104" y="105"/>
                  </a:lnTo>
                  <a:lnTo>
                    <a:pt x="102" y="102"/>
                  </a:lnTo>
                  <a:lnTo>
                    <a:pt x="102" y="99"/>
                  </a:lnTo>
                  <a:lnTo>
                    <a:pt x="104" y="98"/>
                  </a:lnTo>
                  <a:lnTo>
                    <a:pt x="104" y="97"/>
                  </a:lnTo>
                  <a:lnTo>
                    <a:pt x="105" y="97"/>
                  </a:lnTo>
                  <a:lnTo>
                    <a:pt x="108" y="94"/>
                  </a:lnTo>
                  <a:lnTo>
                    <a:pt x="112" y="94"/>
                  </a:lnTo>
                  <a:lnTo>
                    <a:pt x="112" y="95"/>
                  </a:lnTo>
                  <a:lnTo>
                    <a:pt x="114" y="95"/>
                  </a:lnTo>
                  <a:lnTo>
                    <a:pt x="115" y="97"/>
                  </a:lnTo>
                  <a:lnTo>
                    <a:pt x="115" y="91"/>
                  </a:lnTo>
                  <a:lnTo>
                    <a:pt x="117" y="89"/>
                  </a:lnTo>
                  <a:lnTo>
                    <a:pt x="117" y="88"/>
                  </a:lnTo>
                  <a:lnTo>
                    <a:pt x="114" y="88"/>
                  </a:lnTo>
                  <a:lnTo>
                    <a:pt x="112" y="86"/>
                  </a:lnTo>
                  <a:lnTo>
                    <a:pt x="108" y="86"/>
                  </a:lnTo>
                  <a:lnTo>
                    <a:pt x="108" y="85"/>
                  </a:lnTo>
                  <a:lnTo>
                    <a:pt x="105" y="85"/>
                  </a:lnTo>
                  <a:lnTo>
                    <a:pt x="105" y="84"/>
                  </a:lnTo>
                  <a:lnTo>
                    <a:pt x="104" y="82"/>
                  </a:lnTo>
                  <a:lnTo>
                    <a:pt x="105" y="82"/>
                  </a:lnTo>
                  <a:lnTo>
                    <a:pt x="105" y="79"/>
                  </a:lnTo>
                  <a:lnTo>
                    <a:pt x="107" y="79"/>
                  </a:lnTo>
                  <a:lnTo>
                    <a:pt x="107" y="78"/>
                  </a:lnTo>
                  <a:lnTo>
                    <a:pt x="108" y="78"/>
                  </a:lnTo>
                  <a:lnTo>
                    <a:pt x="108" y="75"/>
                  </a:lnTo>
                  <a:lnTo>
                    <a:pt x="105" y="75"/>
                  </a:lnTo>
                  <a:lnTo>
                    <a:pt x="104" y="74"/>
                  </a:lnTo>
                  <a:lnTo>
                    <a:pt x="101" y="74"/>
                  </a:lnTo>
                  <a:close/>
                  <a:moveTo>
                    <a:pt x="171" y="71"/>
                  </a:moveTo>
                  <a:lnTo>
                    <a:pt x="171" y="75"/>
                  </a:lnTo>
                  <a:lnTo>
                    <a:pt x="174" y="75"/>
                  </a:lnTo>
                  <a:lnTo>
                    <a:pt x="174" y="74"/>
                  </a:lnTo>
                  <a:lnTo>
                    <a:pt x="173" y="72"/>
                  </a:lnTo>
                  <a:lnTo>
                    <a:pt x="173" y="71"/>
                  </a:lnTo>
                  <a:lnTo>
                    <a:pt x="171" y="71"/>
                  </a:lnTo>
                  <a:close/>
                  <a:moveTo>
                    <a:pt x="55" y="69"/>
                  </a:moveTo>
                  <a:lnTo>
                    <a:pt x="55" y="72"/>
                  </a:lnTo>
                  <a:lnTo>
                    <a:pt x="53" y="74"/>
                  </a:lnTo>
                  <a:lnTo>
                    <a:pt x="53" y="79"/>
                  </a:lnTo>
                  <a:lnTo>
                    <a:pt x="52" y="79"/>
                  </a:lnTo>
                  <a:lnTo>
                    <a:pt x="52" y="81"/>
                  </a:lnTo>
                  <a:lnTo>
                    <a:pt x="49" y="81"/>
                  </a:lnTo>
                  <a:lnTo>
                    <a:pt x="48" y="79"/>
                  </a:lnTo>
                  <a:lnTo>
                    <a:pt x="46" y="79"/>
                  </a:lnTo>
                  <a:lnTo>
                    <a:pt x="46" y="78"/>
                  </a:lnTo>
                  <a:lnTo>
                    <a:pt x="43" y="78"/>
                  </a:lnTo>
                  <a:lnTo>
                    <a:pt x="48" y="82"/>
                  </a:lnTo>
                  <a:lnTo>
                    <a:pt x="53" y="85"/>
                  </a:lnTo>
                  <a:lnTo>
                    <a:pt x="58" y="88"/>
                  </a:lnTo>
                  <a:lnTo>
                    <a:pt x="61" y="88"/>
                  </a:lnTo>
                  <a:lnTo>
                    <a:pt x="63" y="89"/>
                  </a:lnTo>
                  <a:lnTo>
                    <a:pt x="65" y="89"/>
                  </a:lnTo>
                  <a:lnTo>
                    <a:pt x="65" y="91"/>
                  </a:lnTo>
                  <a:lnTo>
                    <a:pt x="68" y="97"/>
                  </a:lnTo>
                  <a:lnTo>
                    <a:pt x="71" y="101"/>
                  </a:lnTo>
                  <a:lnTo>
                    <a:pt x="75" y="104"/>
                  </a:lnTo>
                  <a:lnTo>
                    <a:pt x="76" y="102"/>
                  </a:lnTo>
                  <a:lnTo>
                    <a:pt x="76" y="99"/>
                  </a:lnTo>
                  <a:lnTo>
                    <a:pt x="78" y="99"/>
                  </a:lnTo>
                  <a:lnTo>
                    <a:pt x="78" y="97"/>
                  </a:lnTo>
                  <a:lnTo>
                    <a:pt x="79" y="97"/>
                  </a:lnTo>
                  <a:lnTo>
                    <a:pt x="79" y="95"/>
                  </a:lnTo>
                  <a:lnTo>
                    <a:pt x="81" y="95"/>
                  </a:lnTo>
                  <a:lnTo>
                    <a:pt x="81" y="97"/>
                  </a:lnTo>
                  <a:lnTo>
                    <a:pt x="84" y="97"/>
                  </a:lnTo>
                  <a:lnTo>
                    <a:pt x="84" y="98"/>
                  </a:lnTo>
                  <a:lnTo>
                    <a:pt x="85" y="98"/>
                  </a:lnTo>
                  <a:lnTo>
                    <a:pt x="85" y="99"/>
                  </a:lnTo>
                  <a:lnTo>
                    <a:pt x="86" y="99"/>
                  </a:lnTo>
                  <a:lnTo>
                    <a:pt x="86" y="98"/>
                  </a:lnTo>
                  <a:lnTo>
                    <a:pt x="88" y="98"/>
                  </a:lnTo>
                  <a:lnTo>
                    <a:pt x="88" y="95"/>
                  </a:lnTo>
                  <a:lnTo>
                    <a:pt x="89" y="94"/>
                  </a:lnTo>
                  <a:lnTo>
                    <a:pt x="88" y="94"/>
                  </a:lnTo>
                  <a:lnTo>
                    <a:pt x="88" y="92"/>
                  </a:lnTo>
                  <a:lnTo>
                    <a:pt x="86" y="92"/>
                  </a:lnTo>
                  <a:lnTo>
                    <a:pt x="86" y="91"/>
                  </a:lnTo>
                  <a:lnTo>
                    <a:pt x="85" y="91"/>
                  </a:lnTo>
                  <a:lnTo>
                    <a:pt x="85" y="92"/>
                  </a:lnTo>
                  <a:lnTo>
                    <a:pt x="82" y="92"/>
                  </a:lnTo>
                  <a:lnTo>
                    <a:pt x="82" y="91"/>
                  </a:lnTo>
                  <a:lnTo>
                    <a:pt x="81" y="91"/>
                  </a:lnTo>
                  <a:lnTo>
                    <a:pt x="81" y="85"/>
                  </a:lnTo>
                  <a:lnTo>
                    <a:pt x="82" y="84"/>
                  </a:lnTo>
                  <a:lnTo>
                    <a:pt x="82" y="81"/>
                  </a:lnTo>
                  <a:lnTo>
                    <a:pt x="84" y="79"/>
                  </a:lnTo>
                  <a:lnTo>
                    <a:pt x="84" y="78"/>
                  </a:lnTo>
                  <a:lnTo>
                    <a:pt x="82" y="78"/>
                  </a:lnTo>
                  <a:lnTo>
                    <a:pt x="81" y="76"/>
                  </a:lnTo>
                  <a:lnTo>
                    <a:pt x="78" y="75"/>
                  </a:lnTo>
                  <a:lnTo>
                    <a:pt x="76" y="75"/>
                  </a:lnTo>
                  <a:lnTo>
                    <a:pt x="76" y="79"/>
                  </a:lnTo>
                  <a:lnTo>
                    <a:pt x="75" y="81"/>
                  </a:lnTo>
                  <a:lnTo>
                    <a:pt x="75" y="82"/>
                  </a:lnTo>
                  <a:lnTo>
                    <a:pt x="73" y="84"/>
                  </a:lnTo>
                  <a:lnTo>
                    <a:pt x="68" y="84"/>
                  </a:lnTo>
                  <a:lnTo>
                    <a:pt x="68" y="82"/>
                  </a:lnTo>
                  <a:lnTo>
                    <a:pt x="63" y="82"/>
                  </a:lnTo>
                  <a:lnTo>
                    <a:pt x="63" y="81"/>
                  </a:lnTo>
                  <a:lnTo>
                    <a:pt x="61" y="78"/>
                  </a:lnTo>
                  <a:lnTo>
                    <a:pt x="61" y="74"/>
                  </a:lnTo>
                  <a:lnTo>
                    <a:pt x="62" y="74"/>
                  </a:lnTo>
                  <a:lnTo>
                    <a:pt x="62" y="71"/>
                  </a:lnTo>
                  <a:lnTo>
                    <a:pt x="59" y="71"/>
                  </a:lnTo>
                  <a:lnTo>
                    <a:pt x="58" y="69"/>
                  </a:lnTo>
                  <a:lnTo>
                    <a:pt x="55" y="69"/>
                  </a:lnTo>
                  <a:close/>
                  <a:moveTo>
                    <a:pt x="161" y="65"/>
                  </a:moveTo>
                  <a:lnTo>
                    <a:pt x="161" y="68"/>
                  </a:lnTo>
                  <a:lnTo>
                    <a:pt x="160" y="69"/>
                  </a:lnTo>
                  <a:lnTo>
                    <a:pt x="160" y="74"/>
                  </a:lnTo>
                  <a:lnTo>
                    <a:pt x="158" y="75"/>
                  </a:lnTo>
                  <a:lnTo>
                    <a:pt x="158" y="76"/>
                  </a:lnTo>
                  <a:lnTo>
                    <a:pt x="157" y="76"/>
                  </a:lnTo>
                  <a:lnTo>
                    <a:pt x="157" y="78"/>
                  </a:lnTo>
                  <a:lnTo>
                    <a:pt x="154" y="78"/>
                  </a:lnTo>
                  <a:lnTo>
                    <a:pt x="154" y="76"/>
                  </a:lnTo>
                  <a:lnTo>
                    <a:pt x="153" y="76"/>
                  </a:lnTo>
                  <a:lnTo>
                    <a:pt x="153" y="75"/>
                  </a:lnTo>
                  <a:lnTo>
                    <a:pt x="148" y="75"/>
                  </a:lnTo>
                  <a:lnTo>
                    <a:pt x="148" y="82"/>
                  </a:lnTo>
                  <a:lnTo>
                    <a:pt x="156" y="82"/>
                  </a:lnTo>
                  <a:lnTo>
                    <a:pt x="156" y="88"/>
                  </a:lnTo>
                  <a:lnTo>
                    <a:pt x="154" y="91"/>
                  </a:lnTo>
                  <a:lnTo>
                    <a:pt x="154" y="92"/>
                  </a:lnTo>
                  <a:lnTo>
                    <a:pt x="153" y="94"/>
                  </a:lnTo>
                  <a:lnTo>
                    <a:pt x="153" y="97"/>
                  </a:lnTo>
                  <a:lnTo>
                    <a:pt x="154" y="97"/>
                  </a:lnTo>
                  <a:lnTo>
                    <a:pt x="157" y="98"/>
                  </a:lnTo>
                  <a:lnTo>
                    <a:pt x="160" y="98"/>
                  </a:lnTo>
                  <a:lnTo>
                    <a:pt x="160" y="94"/>
                  </a:lnTo>
                  <a:lnTo>
                    <a:pt x="161" y="92"/>
                  </a:lnTo>
                  <a:lnTo>
                    <a:pt x="161" y="91"/>
                  </a:lnTo>
                  <a:lnTo>
                    <a:pt x="164" y="91"/>
                  </a:lnTo>
                  <a:lnTo>
                    <a:pt x="166" y="89"/>
                  </a:lnTo>
                  <a:lnTo>
                    <a:pt x="169" y="89"/>
                  </a:lnTo>
                  <a:lnTo>
                    <a:pt x="170" y="91"/>
                  </a:lnTo>
                  <a:lnTo>
                    <a:pt x="173" y="91"/>
                  </a:lnTo>
                  <a:lnTo>
                    <a:pt x="173" y="79"/>
                  </a:lnTo>
                  <a:lnTo>
                    <a:pt x="171" y="79"/>
                  </a:lnTo>
                  <a:lnTo>
                    <a:pt x="169" y="76"/>
                  </a:lnTo>
                  <a:lnTo>
                    <a:pt x="167" y="74"/>
                  </a:lnTo>
                  <a:lnTo>
                    <a:pt x="167" y="69"/>
                  </a:lnTo>
                  <a:lnTo>
                    <a:pt x="169" y="69"/>
                  </a:lnTo>
                  <a:lnTo>
                    <a:pt x="169" y="68"/>
                  </a:lnTo>
                  <a:lnTo>
                    <a:pt x="166" y="66"/>
                  </a:lnTo>
                  <a:lnTo>
                    <a:pt x="164" y="66"/>
                  </a:lnTo>
                  <a:lnTo>
                    <a:pt x="163" y="65"/>
                  </a:lnTo>
                  <a:lnTo>
                    <a:pt x="161" y="65"/>
                  </a:lnTo>
                  <a:close/>
                  <a:moveTo>
                    <a:pt x="164" y="53"/>
                  </a:moveTo>
                  <a:lnTo>
                    <a:pt x="163" y="55"/>
                  </a:lnTo>
                  <a:lnTo>
                    <a:pt x="163" y="61"/>
                  </a:lnTo>
                  <a:lnTo>
                    <a:pt x="161" y="62"/>
                  </a:lnTo>
                  <a:lnTo>
                    <a:pt x="167" y="62"/>
                  </a:lnTo>
                  <a:lnTo>
                    <a:pt x="169" y="63"/>
                  </a:lnTo>
                  <a:lnTo>
                    <a:pt x="171" y="63"/>
                  </a:lnTo>
                  <a:lnTo>
                    <a:pt x="170" y="61"/>
                  </a:lnTo>
                  <a:lnTo>
                    <a:pt x="164" y="55"/>
                  </a:lnTo>
                  <a:lnTo>
                    <a:pt x="164" y="53"/>
                  </a:lnTo>
                  <a:close/>
                  <a:moveTo>
                    <a:pt x="37" y="53"/>
                  </a:moveTo>
                  <a:lnTo>
                    <a:pt x="36" y="55"/>
                  </a:lnTo>
                  <a:lnTo>
                    <a:pt x="36" y="61"/>
                  </a:lnTo>
                  <a:lnTo>
                    <a:pt x="35" y="62"/>
                  </a:lnTo>
                  <a:lnTo>
                    <a:pt x="33" y="62"/>
                  </a:lnTo>
                  <a:lnTo>
                    <a:pt x="37" y="71"/>
                  </a:lnTo>
                  <a:lnTo>
                    <a:pt x="40" y="74"/>
                  </a:lnTo>
                  <a:lnTo>
                    <a:pt x="40" y="75"/>
                  </a:lnTo>
                  <a:lnTo>
                    <a:pt x="42" y="75"/>
                  </a:lnTo>
                  <a:lnTo>
                    <a:pt x="43" y="74"/>
                  </a:lnTo>
                  <a:lnTo>
                    <a:pt x="48" y="74"/>
                  </a:lnTo>
                  <a:lnTo>
                    <a:pt x="48" y="75"/>
                  </a:lnTo>
                  <a:lnTo>
                    <a:pt x="50" y="75"/>
                  </a:lnTo>
                  <a:lnTo>
                    <a:pt x="50" y="74"/>
                  </a:lnTo>
                  <a:lnTo>
                    <a:pt x="52" y="71"/>
                  </a:lnTo>
                  <a:lnTo>
                    <a:pt x="52" y="68"/>
                  </a:lnTo>
                  <a:lnTo>
                    <a:pt x="50" y="68"/>
                  </a:lnTo>
                  <a:lnTo>
                    <a:pt x="48" y="66"/>
                  </a:lnTo>
                  <a:lnTo>
                    <a:pt x="45" y="66"/>
                  </a:lnTo>
                  <a:lnTo>
                    <a:pt x="43" y="65"/>
                  </a:lnTo>
                  <a:lnTo>
                    <a:pt x="40" y="65"/>
                  </a:lnTo>
                  <a:lnTo>
                    <a:pt x="40" y="61"/>
                  </a:lnTo>
                  <a:lnTo>
                    <a:pt x="42" y="61"/>
                  </a:lnTo>
                  <a:lnTo>
                    <a:pt x="42" y="59"/>
                  </a:lnTo>
                  <a:lnTo>
                    <a:pt x="43" y="59"/>
                  </a:lnTo>
                  <a:lnTo>
                    <a:pt x="43" y="56"/>
                  </a:lnTo>
                  <a:lnTo>
                    <a:pt x="42" y="55"/>
                  </a:lnTo>
                  <a:lnTo>
                    <a:pt x="40" y="55"/>
                  </a:lnTo>
                  <a:lnTo>
                    <a:pt x="39" y="53"/>
                  </a:lnTo>
                  <a:lnTo>
                    <a:pt x="37" y="53"/>
                  </a:lnTo>
                  <a:close/>
                  <a:moveTo>
                    <a:pt x="143" y="52"/>
                  </a:moveTo>
                  <a:lnTo>
                    <a:pt x="143" y="53"/>
                  </a:lnTo>
                  <a:lnTo>
                    <a:pt x="141" y="53"/>
                  </a:lnTo>
                  <a:lnTo>
                    <a:pt x="141" y="56"/>
                  </a:lnTo>
                  <a:lnTo>
                    <a:pt x="143" y="56"/>
                  </a:lnTo>
                  <a:lnTo>
                    <a:pt x="143" y="59"/>
                  </a:lnTo>
                  <a:lnTo>
                    <a:pt x="140" y="59"/>
                  </a:lnTo>
                  <a:lnTo>
                    <a:pt x="140" y="61"/>
                  </a:lnTo>
                  <a:lnTo>
                    <a:pt x="138" y="61"/>
                  </a:lnTo>
                  <a:lnTo>
                    <a:pt x="138" y="59"/>
                  </a:lnTo>
                  <a:lnTo>
                    <a:pt x="135" y="59"/>
                  </a:lnTo>
                  <a:lnTo>
                    <a:pt x="131" y="58"/>
                  </a:lnTo>
                  <a:lnTo>
                    <a:pt x="128" y="56"/>
                  </a:lnTo>
                  <a:lnTo>
                    <a:pt x="128" y="58"/>
                  </a:lnTo>
                  <a:lnTo>
                    <a:pt x="127" y="59"/>
                  </a:lnTo>
                  <a:lnTo>
                    <a:pt x="127" y="62"/>
                  </a:lnTo>
                  <a:lnTo>
                    <a:pt x="125" y="62"/>
                  </a:lnTo>
                  <a:lnTo>
                    <a:pt x="125" y="65"/>
                  </a:lnTo>
                  <a:lnTo>
                    <a:pt x="131" y="65"/>
                  </a:lnTo>
                  <a:lnTo>
                    <a:pt x="133" y="66"/>
                  </a:lnTo>
                  <a:lnTo>
                    <a:pt x="133" y="69"/>
                  </a:lnTo>
                  <a:lnTo>
                    <a:pt x="134" y="69"/>
                  </a:lnTo>
                  <a:lnTo>
                    <a:pt x="134" y="72"/>
                  </a:lnTo>
                  <a:lnTo>
                    <a:pt x="133" y="74"/>
                  </a:lnTo>
                  <a:lnTo>
                    <a:pt x="133" y="76"/>
                  </a:lnTo>
                  <a:lnTo>
                    <a:pt x="130" y="79"/>
                  </a:lnTo>
                  <a:lnTo>
                    <a:pt x="124" y="79"/>
                  </a:lnTo>
                  <a:lnTo>
                    <a:pt x="124" y="78"/>
                  </a:lnTo>
                  <a:lnTo>
                    <a:pt x="122" y="78"/>
                  </a:lnTo>
                  <a:lnTo>
                    <a:pt x="121" y="76"/>
                  </a:lnTo>
                  <a:lnTo>
                    <a:pt x="121" y="84"/>
                  </a:lnTo>
                  <a:lnTo>
                    <a:pt x="120" y="85"/>
                  </a:lnTo>
                  <a:lnTo>
                    <a:pt x="124" y="86"/>
                  </a:lnTo>
                  <a:lnTo>
                    <a:pt x="128" y="86"/>
                  </a:lnTo>
                  <a:lnTo>
                    <a:pt x="128" y="88"/>
                  </a:lnTo>
                  <a:lnTo>
                    <a:pt x="131" y="88"/>
                  </a:lnTo>
                  <a:lnTo>
                    <a:pt x="131" y="89"/>
                  </a:lnTo>
                  <a:lnTo>
                    <a:pt x="133" y="89"/>
                  </a:lnTo>
                  <a:lnTo>
                    <a:pt x="133" y="91"/>
                  </a:lnTo>
                  <a:lnTo>
                    <a:pt x="131" y="92"/>
                  </a:lnTo>
                  <a:lnTo>
                    <a:pt x="131" y="94"/>
                  </a:lnTo>
                  <a:lnTo>
                    <a:pt x="130" y="94"/>
                  </a:lnTo>
                  <a:lnTo>
                    <a:pt x="130" y="98"/>
                  </a:lnTo>
                  <a:lnTo>
                    <a:pt x="131" y="98"/>
                  </a:lnTo>
                  <a:lnTo>
                    <a:pt x="131" y="99"/>
                  </a:lnTo>
                  <a:lnTo>
                    <a:pt x="135" y="99"/>
                  </a:lnTo>
                  <a:lnTo>
                    <a:pt x="135" y="98"/>
                  </a:lnTo>
                  <a:lnTo>
                    <a:pt x="137" y="98"/>
                  </a:lnTo>
                  <a:lnTo>
                    <a:pt x="137" y="97"/>
                  </a:lnTo>
                  <a:lnTo>
                    <a:pt x="135" y="95"/>
                  </a:lnTo>
                  <a:lnTo>
                    <a:pt x="135" y="92"/>
                  </a:lnTo>
                  <a:lnTo>
                    <a:pt x="137" y="92"/>
                  </a:lnTo>
                  <a:lnTo>
                    <a:pt x="137" y="91"/>
                  </a:lnTo>
                  <a:lnTo>
                    <a:pt x="141" y="91"/>
                  </a:lnTo>
                  <a:lnTo>
                    <a:pt x="143" y="92"/>
                  </a:lnTo>
                  <a:lnTo>
                    <a:pt x="145" y="92"/>
                  </a:lnTo>
                  <a:lnTo>
                    <a:pt x="147" y="94"/>
                  </a:lnTo>
                  <a:lnTo>
                    <a:pt x="150" y="94"/>
                  </a:lnTo>
                  <a:lnTo>
                    <a:pt x="151" y="92"/>
                  </a:lnTo>
                  <a:lnTo>
                    <a:pt x="151" y="89"/>
                  </a:lnTo>
                  <a:lnTo>
                    <a:pt x="153" y="86"/>
                  </a:lnTo>
                  <a:lnTo>
                    <a:pt x="147" y="86"/>
                  </a:lnTo>
                  <a:lnTo>
                    <a:pt x="145" y="85"/>
                  </a:lnTo>
                  <a:lnTo>
                    <a:pt x="145" y="82"/>
                  </a:lnTo>
                  <a:lnTo>
                    <a:pt x="144" y="82"/>
                  </a:lnTo>
                  <a:lnTo>
                    <a:pt x="144" y="78"/>
                  </a:lnTo>
                  <a:lnTo>
                    <a:pt x="145" y="78"/>
                  </a:lnTo>
                  <a:lnTo>
                    <a:pt x="145" y="75"/>
                  </a:lnTo>
                  <a:lnTo>
                    <a:pt x="147" y="74"/>
                  </a:lnTo>
                  <a:lnTo>
                    <a:pt x="147" y="72"/>
                  </a:lnTo>
                  <a:lnTo>
                    <a:pt x="156" y="72"/>
                  </a:lnTo>
                  <a:lnTo>
                    <a:pt x="156" y="74"/>
                  </a:lnTo>
                  <a:lnTo>
                    <a:pt x="157" y="74"/>
                  </a:lnTo>
                  <a:lnTo>
                    <a:pt x="157" y="66"/>
                  </a:lnTo>
                  <a:lnTo>
                    <a:pt x="158" y="65"/>
                  </a:lnTo>
                  <a:lnTo>
                    <a:pt x="153" y="65"/>
                  </a:lnTo>
                  <a:lnTo>
                    <a:pt x="151" y="63"/>
                  </a:lnTo>
                  <a:lnTo>
                    <a:pt x="148" y="63"/>
                  </a:lnTo>
                  <a:lnTo>
                    <a:pt x="148" y="62"/>
                  </a:lnTo>
                  <a:lnTo>
                    <a:pt x="145" y="62"/>
                  </a:lnTo>
                  <a:lnTo>
                    <a:pt x="145" y="59"/>
                  </a:lnTo>
                  <a:lnTo>
                    <a:pt x="147" y="59"/>
                  </a:lnTo>
                  <a:lnTo>
                    <a:pt x="147" y="58"/>
                  </a:lnTo>
                  <a:lnTo>
                    <a:pt x="148" y="58"/>
                  </a:lnTo>
                  <a:lnTo>
                    <a:pt x="148" y="53"/>
                  </a:lnTo>
                  <a:lnTo>
                    <a:pt x="147" y="53"/>
                  </a:lnTo>
                  <a:lnTo>
                    <a:pt x="147" y="52"/>
                  </a:lnTo>
                  <a:lnTo>
                    <a:pt x="143" y="52"/>
                  </a:lnTo>
                  <a:close/>
                  <a:moveTo>
                    <a:pt x="97" y="46"/>
                  </a:moveTo>
                  <a:lnTo>
                    <a:pt x="97" y="52"/>
                  </a:lnTo>
                  <a:lnTo>
                    <a:pt x="95" y="53"/>
                  </a:lnTo>
                  <a:lnTo>
                    <a:pt x="95" y="56"/>
                  </a:lnTo>
                  <a:lnTo>
                    <a:pt x="94" y="56"/>
                  </a:lnTo>
                  <a:lnTo>
                    <a:pt x="94" y="58"/>
                  </a:lnTo>
                  <a:lnTo>
                    <a:pt x="91" y="58"/>
                  </a:lnTo>
                  <a:lnTo>
                    <a:pt x="89" y="56"/>
                  </a:lnTo>
                  <a:lnTo>
                    <a:pt x="88" y="56"/>
                  </a:lnTo>
                  <a:lnTo>
                    <a:pt x="88" y="55"/>
                  </a:lnTo>
                  <a:lnTo>
                    <a:pt x="85" y="55"/>
                  </a:lnTo>
                  <a:lnTo>
                    <a:pt x="85" y="56"/>
                  </a:lnTo>
                  <a:lnTo>
                    <a:pt x="84" y="56"/>
                  </a:lnTo>
                  <a:lnTo>
                    <a:pt x="84" y="62"/>
                  </a:lnTo>
                  <a:lnTo>
                    <a:pt x="91" y="62"/>
                  </a:lnTo>
                  <a:lnTo>
                    <a:pt x="91" y="63"/>
                  </a:lnTo>
                  <a:lnTo>
                    <a:pt x="92" y="63"/>
                  </a:lnTo>
                  <a:lnTo>
                    <a:pt x="92" y="65"/>
                  </a:lnTo>
                  <a:lnTo>
                    <a:pt x="91" y="66"/>
                  </a:lnTo>
                  <a:lnTo>
                    <a:pt x="91" y="71"/>
                  </a:lnTo>
                  <a:lnTo>
                    <a:pt x="89" y="72"/>
                  </a:lnTo>
                  <a:lnTo>
                    <a:pt x="89" y="74"/>
                  </a:lnTo>
                  <a:lnTo>
                    <a:pt x="88" y="75"/>
                  </a:lnTo>
                  <a:lnTo>
                    <a:pt x="97" y="79"/>
                  </a:lnTo>
                  <a:lnTo>
                    <a:pt x="97" y="72"/>
                  </a:lnTo>
                  <a:lnTo>
                    <a:pt x="98" y="72"/>
                  </a:lnTo>
                  <a:lnTo>
                    <a:pt x="101" y="69"/>
                  </a:lnTo>
                  <a:lnTo>
                    <a:pt x="104" y="69"/>
                  </a:lnTo>
                  <a:lnTo>
                    <a:pt x="104" y="71"/>
                  </a:lnTo>
                  <a:lnTo>
                    <a:pt x="108" y="71"/>
                  </a:lnTo>
                  <a:lnTo>
                    <a:pt x="108" y="72"/>
                  </a:lnTo>
                  <a:lnTo>
                    <a:pt x="111" y="75"/>
                  </a:lnTo>
                  <a:lnTo>
                    <a:pt x="112" y="78"/>
                  </a:lnTo>
                  <a:lnTo>
                    <a:pt x="109" y="81"/>
                  </a:lnTo>
                  <a:lnTo>
                    <a:pt x="109" y="82"/>
                  </a:lnTo>
                  <a:lnTo>
                    <a:pt x="112" y="84"/>
                  </a:lnTo>
                  <a:lnTo>
                    <a:pt x="114" y="84"/>
                  </a:lnTo>
                  <a:lnTo>
                    <a:pt x="117" y="85"/>
                  </a:lnTo>
                  <a:lnTo>
                    <a:pt x="118" y="84"/>
                  </a:lnTo>
                  <a:lnTo>
                    <a:pt x="118" y="76"/>
                  </a:lnTo>
                  <a:lnTo>
                    <a:pt x="120" y="76"/>
                  </a:lnTo>
                  <a:lnTo>
                    <a:pt x="120" y="74"/>
                  </a:lnTo>
                  <a:lnTo>
                    <a:pt x="121" y="74"/>
                  </a:lnTo>
                  <a:lnTo>
                    <a:pt x="121" y="72"/>
                  </a:lnTo>
                  <a:lnTo>
                    <a:pt x="122" y="72"/>
                  </a:lnTo>
                  <a:lnTo>
                    <a:pt x="122" y="74"/>
                  </a:lnTo>
                  <a:lnTo>
                    <a:pt x="124" y="74"/>
                  </a:lnTo>
                  <a:lnTo>
                    <a:pt x="124" y="75"/>
                  </a:lnTo>
                  <a:lnTo>
                    <a:pt x="127" y="75"/>
                  </a:lnTo>
                  <a:lnTo>
                    <a:pt x="127" y="76"/>
                  </a:lnTo>
                  <a:lnTo>
                    <a:pt x="128" y="76"/>
                  </a:lnTo>
                  <a:lnTo>
                    <a:pt x="128" y="75"/>
                  </a:lnTo>
                  <a:lnTo>
                    <a:pt x="130" y="75"/>
                  </a:lnTo>
                  <a:lnTo>
                    <a:pt x="130" y="69"/>
                  </a:lnTo>
                  <a:lnTo>
                    <a:pt x="124" y="69"/>
                  </a:lnTo>
                  <a:lnTo>
                    <a:pt x="122" y="68"/>
                  </a:lnTo>
                  <a:lnTo>
                    <a:pt x="122" y="62"/>
                  </a:lnTo>
                  <a:lnTo>
                    <a:pt x="124" y="62"/>
                  </a:lnTo>
                  <a:lnTo>
                    <a:pt x="124" y="58"/>
                  </a:lnTo>
                  <a:lnTo>
                    <a:pt x="125" y="56"/>
                  </a:lnTo>
                  <a:lnTo>
                    <a:pt x="125" y="55"/>
                  </a:lnTo>
                  <a:lnTo>
                    <a:pt x="124" y="53"/>
                  </a:lnTo>
                  <a:lnTo>
                    <a:pt x="121" y="53"/>
                  </a:lnTo>
                  <a:lnTo>
                    <a:pt x="120" y="52"/>
                  </a:lnTo>
                  <a:lnTo>
                    <a:pt x="118" y="52"/>
                  </a:lnTo>
                  <a:lnTo>
                    <a:pt x="118" y="56"/>
                  </a:lnTo>
                  <a:lnTo>
                    <a:pt x="117" y="58"/>
                  </a:lnTo>
                  <a:lnTo>
                    <a:pt x="117" y="59"/>
                  </a:lnTo>
                  <a:lnTo>
                    <a:pt x="107" y="59"/>
                  </a:lnTo>
                  <a:lnTo>
                    <a:pt x="102" y="55"/>
                  </a:lnTo>
                  <a:lnTo>
                    <a:pt x="102" y="50"/>
                  </a:lnTo>
                  <a:lnTo>
                    <a:pt x="104" y="50"/>
                  </a:lnTo>
                  <a:lnTo>
                    <a:pt x="104" y="49"/>
                  </a:lnTo>
                  <a:lnTo>
                    <a:pt x="105" y="49"/>
                  </a:lnTo>
                  <a:lnTo>
                    <a:pt x="105" y="48"/>
                  </a:lnTo>
                  <a:lnTo>
                    <a:pt x="101" y="48"/>
                  </a:lnTo>
                  <a:lnTo>
                    <a:pt x="99" y="46"/>
                  </a:lnTo>
                  <a:lnTo>
                    <a:pt x="97" y="46"/>
                  </a:lnTo>
                  <a:close/>
                  <a:moveTo>
                    <a:pt x="78" y="32"/>
                  </a:moveTo>
                  <a:lnTo>
                    <a:pt x="78" y="40"/>
                  </a:lnTo>
                  <a:lnTo>
                    <a:pt x="71" y="40"/>
                  </a:lnTo>
                  <a:lnTo>
                    <a:pt x="68" y="39"/>
                  </a:lnTo>
                  <a:lnTo>
                    <a:pt x="65" y="36"/>
                  </a:lnTo>
                  <a:lnTo>
                    <a:pt x="63" y="38"/>
                  </a:lnTo>
                  <a:lnTo>
                    <a:pt x="63" y="40"/>
                  </a:lnTo>
                  <a:lnTo>
                    <a:pt x="62" y="43"/>
                  </a:lnTo>
                  <a:lnTo>
                    <a:pt x="62" y="45"/>
                  </a:lnTo>
                  <a:lnTo>
                    <a:pt x="66" y="45"/>
                  </a:lnTo>
                  <a:lnTo>
                    <a:pt x="66" y="46"/>
                  </a:lnTo>
                  <a:lnTo>
                    <a:pt x="68" y="46"/>
                  </a:lnTo>
                  <a:lnTo>
                    <a:pt x="68" y="48"/>
                  </a:lnTo>
                  <a:lnTo>
                    <a:pt x="69" y="48"/>
                  </a:lnTo>
                  <a:lnTo>
                    <a:pt x="69" y="53"/>
                  </a:lnTo>
                  <a:lnTo>
                    <a:pt x="68" y="55"/>
                  </a:lnTo>
                  <a:lnTo>
                    <a:pt x="68" y="58"/>
                  </a:lnTo>
                  <a:lnTo>
                    <a:pt x="66" y="58"/>
                  </a:lnTo>
                  <a:lnTo>
                    <a:pt x="65" y="59"/>
                  </a:lnTo>
                  <a:lnTo>
                    <a:pt x="59" y="59"/>
                  </a:lnTo>
                  <a:lnTo>
                    <a:pt x="59" y="58"/>
                  </a:lnTo>
                  <a:lnTo>
                    <a:pt x="58" y="58"/>
                  </a:lnTo>
                  <a:lnTo>
                    <a:pt x="56" y="61"/>
                  </a:lnTo>
                  <a:lnTo>
                    <a:pt x="56" y="65"/>
                  </a:lnTo>
                  <a:lnTo>
                    <a:pt x="58" y="65"/>
                  </a:lnTo>
                  <a:lnTo>
                    <a:pt x="61" y="66"/>
                  </a:lnTo>
                  <a:lnTo>
                    <a:pt x="62" y="66"/>
                  </a:lnTo>
                  <a:lnTo>
                    <a:pt x="63" y="68"/>
                  </a:lnTo>
                  <a:lnTo>
                    <a:pt x="66" y="68"/>
                  </a:lnTo>
                  <a:lnTo>
                    <a:pt x="66" y="69"/>
                  </a:lnTo>
                  <a:lnTo>
                    <a:pt x="68" y="69"/>
                  </a:lnTo>
                  <a:lnTo>
                    <a:pt x="68" y="72"/>
                  </a:lnTo>
                  <a:lnTo>
                    <a:pt x="66" y="72"/>
                  </a:lnTo>
                  <a:lnTo>
                    <a:pt x="66" y="74"/>
                  </a:lnTo>
                  <a:lnTo>
                    <a:pt x="65" y="74"/>
                  </a:lnTo>
                  <a:lnTo>
                    <a:pt x="65" y="78"/>
                  </a:lnTo>
                  <a:lnTo>
                    <a:pt x="66" y="78"/>
                  </a:lnTo>
                  <a:lnTo>
                    <a:pt x="66" y="79"/>
                  </a:lnTo>
                  <a:lnTo>
                    <a:pt x="72" y="79"/>
                  </a:lnTo>
                  <a:lnTo>
                    <a:pt x="72" y="72"/>
                  </a:lnTo>
                  <a:lnTo>
                    <a:pt x="73" y="71"/>
                  </a:lnTo>
                  <a:lnTo>
                    <a:pt x="76" y="71"/>
                  </a:lnTo>
                  <a:lnTo>
                    <a:pt x="76" y="72"/>
                  </a:lnTo>
                  <a:lnTo>
                    <a:pt x="78" y="72"/>
                  </a:lnTo>
                  <a:lnTo>
                    <a:pt x="82" y="74"/>
                  </a:lnTo>
                  <a:lnTo>
                    <a:pt x="85" y="75"/>
                  </a:lnTo>
                  <a:lnTo>
                    <a:pt x="85" y="74"/>
                  </a:lnTo>
                  <a:lnTo>
                    <a:pt x="86" y="74"/>
                  </a:lnTo>
                  <a:lnTo>
                    <a:pt x="86" y="69"/>
                  </a:lnTo>
                  <a:lnTo>
                    <a:pt x="88" y="68"/>
                  </a:lnTo>
                  <a:lnTo>
                    <a:pt x="88" y="66"/>
                  </a:lnTo>
                  <a:lnTo>
                    <a:pt x="84" y="66"/>
                  </a:lnTo>
                  <a:lnTo>
                    <a:pt x="84" y="65"/>
                  </a:lnTo>
                  <a:lnTo>
                    <a:pt x="81" y="65"/>
                  </a:lnTo>
                  <a:lnTo>
                    <a:pt x="81" y="56"/>
                  </a:lnTo>
                  <a:lnTo>
                    <a:pt x="82" y="55"/>
                  </a:lnTo>
                  <a:lnTo>
                    <a:pt x="82" y="53"/>
                  </a:lnTo>
                  <a:lnTo>
                    <a:pt x="84" y="53"/>
                  </a:lnTo>
                  <a:lnTo>
                    <a:pt x="85" y="52"/>
                  </a:lnTo>
                  <a:lnTo>
                    <a:pt x="89" y="52"/>
                  </a:lnTo>
                  <a:lnTo>
                    <a:pt x="91" y="53"/>
                  </a:lnTo>
                  <a:lnTo>
                    <a:pt x="92" y="53"/>
                  </a:lnTo>
                  <a:lnTo>
                    <a:pt x="94" y="52"/>
                  </a:lnTo>
                  <a:lnTo>
                    <a:pt x="94" y="46"/>
                  </a:lnTo>
                  <a:lnTo>
                    <a:pt x="92" y="46"/>
                  </a:lnTo>
                  <a:lnTo>
                    <a:pt x="89" y="45"/>
                  </a:lnTo>
                  <a:lnTo>
                    <a:pt x="86" y="45"/>
                  </a:lnTo>
                  <a:lnTo>
                    <a:pt x="86" y="43"/>
                  </a:lnTo>
                  <a:lnTo>
                    <a:pt x="82" y="43"/>
                  </a:lnTo>
                  <a:lnTo>
                    <a:pt x="82" y="39"/>
                  </a:lnTo>
                  <a:lnTo>
                    <a:pt x="84" y="39"/>
                  </a:lnTo>
                  <a:lnTo>
                    <a:pt x="84" y="38"/>
                  </a:lnTo>
                  <a:lnTo>
                    <a:pt x="85" y="36"/>
                  </a:lnTo>
                  <a:lnTo>
                    <a:pt x="85" y="33"/>
                  </a:lnTo>
                  <a:lnTo>
                    <a:pt x="82" y="33"/>
                  </a:lnTo>
                  <a:lnTo>
                    <a:pt x="82" y="32"/>
                  </a:lnTo>
                  <a:lnTo>
                    <a:pt x="78" y="32"/>
                  </a:lnTo>
                  <a:close/>
                  <a:moveTo>
                    <a:pt x="53" y="32"/>
                  </a:moveTo>
                  <a:lnTo>
                    <a:pt x="55" y="33"/>
                  </a:lnTo>
                  <a:lnTo>
                    <a:pt x="53" y="35"/>
                  </a:lnTo>
                  <a:lnTo>
                    <a:pt x="53" y="38"/>
                  </a:lnTo>
                  <a:lnTo>
                    <a:pt x="52" y="39"/>
                  </a:lnTo>
                  <a:lnTo>
                    <a:pt x="52" y="40"/>
                  </a:lnTo>
                  <a:lnTo>
                    <a:pt x="43" y="40"/>
                  </a:lnTo>
                  <a:lnTo>
                    <a:pt x="43" y="39"/>
                  </a:lnTo>
                  <a:lnTo>
                    <a:pt x="42" y="39"/>
                  </a:lnTo>
                  <a:lnTo>
                    <a:pt x="42" y="38"/>
                  </a:lnTo>
                  <a:lnTo>
                    <a:pt x="40" y="40"/>
                  </a:lnTo>
                  <a:lnTo>
                    <a:pt x="39" y="42"/>
                  </a:lnTo>
                  <a:lnTo>
                    <a:pt x="39" y="43"/>
                  </a:lnTo>
                  <a:lnTo>
                    <a:pt x="37" y="45"/>
                  </a:lnTo>
                  <a:lnTo>
                    <a:pt x="36" y="48"/>
                  </a:lnTo>
                  <a:lnTo>
                    <a:pt x="35" y="49"/>
                  </a:lnTo>
                  <a:lnTo>
                    <a:pt x="35" y="50"/>
                  </a:lnTo>
                  <a:lnTo>
                    <a:pt x="42" y="50"/>
                  </a:lnTo>
                  <a:lnTo>
                    <a:pt x="43" y="52"/>
                  </a:lnTo>
                  <a:lnTo>
                    <a:pt x="45" y="52"/>
                  </a:lnTo>
                  <a:lnTo>
                    <a:pt x="45" y="53"/>
                  </a:lnTo>
                  <a:lnTo>
                    <a:pt x="46" y="53"/>
                  </a:lnTo>
                  <a:lnTo>
                    <a:pt x="46" y="56"/>
                  </a:lnTo>
                  <a:lnTo>
                    <a:pt x="48" y="56"/>
                  </a:lnTo>
                  <a:lnTo>
                    <a:pt x="48" y="58"/>
                  </a:lnTo>
                  <a:lnTo>
                    <a:pt x="46" y="59"/>
                  </a:lnTo>
                  <a:lnTo>
                    <a:pt x="46" y="62"/>
                  </a:lnTo>
                  <a:lnTo>
                    <a:pt x="45" y="62"/>
                  </a:lnTo>
                  <a:lnTo>
                    <a:pt x="46" y="63"/>
                  </a:lnTo>
                  <a:lnTo>
                    <a:pt x="49" y="63"/>
                  </a:lnTo>
                  <a:lnTo>
                    <a:pt x="53" y="65"/>
                  </a:lnTo>
                  <a:lnTo>
                    <a:pt x="53" y="61"/>
                  </a:lnTo>
                  <a:lnTo>
                    <a:pt x="55" y="59"/>
                  </a:lnTo>
                  <a:lnTo>
                    <a:pt x="55" y="55"/>
                  </a:lnTo>
                  <a:lnTo>
                    <a:pt x="56" y="55"/>
                  </a:lnTo>
                  <a:lnTo>
                    <a:pt x="56" y="53"/>
                  </a:lnTo>
                  <a:lnTo>
                    <a:pt x="61" y="53"/>
                  </a:lnTo>
                  <a:lnTo>
                    <a:pt x="61" y="55"/>
                  </a:lnTo>
                  <a:lnTo>
                    <a:pt x="62" y="56"/>
                  </a:lnTo>
                  <a:lnTo>
                    <a:pt x="65" y="56"/>
                  </a:lnTo>
                  <a:lnTo>
                    <a:pt x="65" y="53"/>
                  </a:lnTo>
                  <a:lnTo>
                    <a:pt x="66" y="53"/>
                  </a:lnTo>
                  <a:lnTo>
                    <a:pt x="66" y="50"/>
                  </a:lnTo>
                  <a:lnTo>
                    <a:pt x="65" y="50"/>
                  </a:lnTo>
                  <a:lnTo>
                    <a:pt x="65" y="49"/>
                  </a:lnTo>
                  <a:lnTo>
                    <a:pt x="62" y="49"/>
                  </a:lnTo>
                  <a:lnTo>
                    <a:pt x="62" y="50"/>
                  </a:lnTo>
                  <a:lnTo>
                    <a:pt x="61" y="50"/>
                  </a:lnTo>
                  <a:lnTo>
                    <a:pt x="58" y="48"/>
                  </a:lnTo>
                  <a:lnTo>
                    <a:pt x="58" y="45"/>
                  </a:lnTo>
                  <a:lnTo>
                    <a:pt x="59" y="45"/>
                  </a:lnTo>
                  <a:lnTo>
                    <a:pt x="59" y="40"/>
                  </a:lnTo>
                  <a:lnTo>
                    <a:pt x="61" y="38"/>
                  </a:lnTo>
                  <a:lnTo>
                    <a:pt x="61" y="36"/>
                  </a:lnTo>
                  <a:lnTo>
                    <a:pt x="62" y="36"/>
                  </a:lnTo>
                  <a:lnTo>
                    <a:pt x="62" y="35"/>
                  </a:lnTo>
                  <a:lnTo>
                    <a:pt x="61" y="35"/>
                  </a:lnTo>
                  <a:lnTo>
                    <a:pt x="59" y="33"/>
                  </a:lnTo>
                  <a:lnTo>
                    <a:pt x="55" y="33"/>
                  </a:lnTo>
                  <a:lnTo>
                    <a:pt x="55" y="32"/>
                  </a:lnTo>
                  <a:lnTo>
                    <a:pt x="53" y="32"/>
                  </a:lnTo>
                  <a:close/>
                  <a:moveTo>
                    <a:pt x="50" y="32"/>
                  </a:moveTo>
                  <a:lnTo>
                    <a:pt x="48" y="33"/>
                  </a:lnTo>
                  <a:lnTo>
                    <a:pt x="46" y="33"/>
                  </a:lnTo>
                  <a:lnTo>
                    <a:pt x="43" y="35"/>
                  </a:lnTo>
                  <a:lnTo>
                    <a:pt x="45" y="36"/>
                  </a:lnTo>
                  <a:lnTo>
                    <a:pt x="50" y="36"/>
                  </a:lnTo>
                  <a:lnTo>
                    <a:pt x="50" y="32"/>
                  </a:lnTo>
                  <a:close/>
                  <a:moveTo>
                    <a:pt x="138" y="26"/>
                  </a:moveTo>
                  <a:lnTo>
                    <a:pt x="138" y="29"/>
                  </a:lnTo>
                  <a:lnTo>
                    <a:pt x="137" y="30"/>
                  </a:lnTo>
                  <a:lnTo>
                    <a:pt x="137" y="33"/>
                  </a:lnTo>
                  <a:lnTo>
                    <a:pt x="135" y="33"/>
                  </a:lnTo>
                  <a:lnTo>
                    <a:pt x="135" y="35"/>
                  </a:lnTo>
                  <a:lnTo>
                    <a:pt x="134" y="36"/>
                  </a:lnTo>
                  <a:lnTo>
                    <a:pt x="133" y="36"/>
                  </a:lnTo>
                  <a:lnTo>
                    <a:pt x="133" y="35"/>
                  </a:lnTo>
                  <a:lnTo>
                    <a:pt x="131" y="35"/>
                  </a:lnTo>
                  <a:lnTo>
                    <a:pt x="131" y="33"/>
                  </a:lnTo>
                  <a:lnTo>
                    <a:pt x="130" y="33"/>
                  </a:lnTo>
                  <a:lnTo>
                    <a:pt x="128" y="32"/>
                  </a:lnTo>
                  <a:lnTo>
                    <a:pt x="127" y="32"/>
                  </a:lnTo>
                  <a:lnTo>
                    <a:pt x="127" y="33"/>
                  </a:lnTo>
                  <a:lnTo>
                    <a:pt x="125" y="35"/>
                  </a:lnTo>
                  <a:lnTo>
                    <a:pt x="125" y="39"/>
                  </a:lnTo>
                  <a:lnTo>
                    <a:pt x="127" y="39"/>
                  </a:lnTo>
                  <a:lnTo>
                    <a:pt x="127" y="40"/>
                  </a:lnTo>
                  <a:lnTo>
                    <a:pt x="128" y="40"/>
                  </a:lnTo>
                  <a:lnTo>
                    <a:pt x="130" y="39"/>
                  </a:lnTo>
                  <a:lnTo>
                    <a:pt x="133" y="39"/>
                  </a:lnTo>
                  <a:lnTo>
                    <a:pt x="133" y="40"/>
                  </a:lnTo>
                  <a:lnTo>
                    <a:pt x="134" y="40"/>
                  </a:lnTo>
                  <a:lnTo>
                    <a:pt x="134" y="43"/>
                  </a:lnTo>
                  <a:lnTo>
                    <a:pt x="133" y="43"/>
                  </a:lnTo>
                  <a:lnTo>
                    <a:pt x="133" y="49"/>
                  </a:lnTo>
                  <a:lnTo>
                    <a:pt x="130" y="52"/>
                  </a:lnTo>
                  <a:lnTo>
                    <a:pt x="130" y="53"/>
                  </a:lnTo>
                  <a:lnTo>
                    <a:pt x="133" y="53"/>
                  </a:lnTo>
                  <a:lnTo>
                    <a:pt x="135" y="55"/>
                  </a:lnTo>
                  <a:lnTo>
                    <a:pt x="137" y="55"/>
                  </a:lnTo>
                  <a:lnTo>
                    <a:pt x="138" y="56"/>
                  </a:lnTo>
                  <a:lnTo>
                    <a:pt x="138" y="50"/>
                  </a:lnTo>
                  <a:lnTo>
                    <a:pt x="140" y="50"/>
                  </a:lnTo>
                  <a:lnTo>
                    <a:pt x="140" y="49"/>
                  </a:lnTo>
                  <a:lnTo>
                    <a:pt x="141" y="48"/>
                  </a:lnTo>
                  <a:lnTo>
                    <a:pt x="148" y="48"/>
                  </a:lnTo>
                  <a:lnTo>
                    <a:pt x="148" y="49"/>
                  </a:lnTo>
                  <a:lnTo>
                    <a:pt x="151" y="49"/>
                  </a:lnTo>
                  <a:lnTo>
                    <a:pt x="151" y="50"/>
                  </a:lnTo>
                  <a:lnTo>
                    <a:pt x="153" y="52"/>
                  </a:lnTo>
                  <a:lnTo>
                    <a:pt x="153" y="58"/>
                  </a:lnTo>
                  <a:lnTo>
                    <a:pt x="151" y="58"/>
                  </a:lnTo>
                  <a:lnTo>
                    <a:pt x="151" y="59"/>
                  </a:lnTo>
                  <a:lnTo>
                    <a:pt x="154" y="61"/>
                  </a:lnTo>
                  <a:lnTo>
                    <a:pt x="157" y="61"/>
                  </a:lnTo>
                  <a:lnTo>
                    <a:pt x="157" y="62"/>
                  </a:lnTo>
                  <a:lnTo>
                    <a:pt x="158" y="62"/>
                  </a:lnTo>
                  <a:lnTo>
                    <a:pt x="158" y="61"/>
                  </a:lnTo>
                  <a:lnTo>
                    <a:pt x="160" y="59"/>
                  </a:lnTo>
                  <a:lnTo>
                    <a:pt x="160" y="53"/>
                  </a:lnTo>
                  <a:lnTo>
                    <a:pt x="161" y="53"/>
                  </a:lnTo>
                  <a:lnTo>
                    <a:pt x="161" y="50"/>
                  </a:lnTo>
                  <a:lnTo>
                    <a:pt x="163" y="50"/>
                  </a:lnTo>
                  <a:lnTo>
                    <a:pt x="161" y="45"/>
                  </a:lnTo>
                  <a:lnTo>
                    <a:pt x="158" y="40"/>
                  </a:lnTo>
                  <a:lnTo>
                    <a:pt x="156" y="38"/>
                  </a:lnTo>
                  <a:lnTo>
                    <a:pt x="153" y="38"/>
                  </a:lnTo>
                  <a:lnTo>
                    <a:pt x="151" y="36"/>
                  </a:lnTo>
                  <a:lnTo>
                    <a:pt x="148" y="36"/>
                  </a:lnTo>
                  <a:lnTo>
                    <a:pt x="147" y="35"/>
                  </a:lnTo>
                  <a:lnTo>
                    <a:pt x="145" y="35"/>
                  </a:lnTo>
                  <a:lnTo>
                    <a:pt x="145" y="29"/>
                  </a:lnTo>
                  <a:lnTo>
                    <a:pt x="143" y="27"/>
                  </a:lnTo>
                  <a:lnTo>
                    <a:pt x="141" y="26"/>
                  </a:lnTo>
                  <a:lnTo>
                    <a:pt x="138" y="26"/>
                  </a:lnTo>
                  <a:close/>
                  <a:moveTo>
                    <a:pt x="63" y="23"/>
                  </a:moveTo>
                  <a:lnTo>
                    <a:pt x="58" y="29"/>
                  </a:lnTo>
                  <a:lnTo>
                    <a:pt x="59" y="29"/>
                  </a:lnTo>
                  <a:lnTo>
                    <a:pt x="62" y="30"/>
                  </a:lnTo>
                  <a:lnTo>
                    <a:pt x="63" y="32"/>
                  </a:lnTo>
                  <a:lnTo>
                    <a:pt x="63" y="29"/>
                  </a:lnTo>
                  <a:lnTo>
                    <a:pt x="65" y="29"/>
                  </a:lnTo>
                  <a:lnTo>
                    <a:pt x="65" y="25"/>
                  </a:lnTo>
                  <a:lnTo>
                    <a:pt x="66" y="23"/>
                  </a:lnTo>
                  <a:lnTo>
                    <a:pt x="63" y="23"/>
                  </a:lnTo>
                  <a:close/>
                  <a:moveTo>
                    <a:pt x="105" y="17"/>
                  </a:moveTo>
                  <a:lnTo>
                    <a:pt x="104" y="19"/>
                  </a:lnTo>
                  <a:lnTo>
                    <a:pt x="104" y="20"/>
                  </a:lnTo>
                  <a:lnTo>
                    <a:pt x="107" y="20"/>
                  </a:lnTo>
                  <a:lnTo>
                    <a:pt x="107" y="22"/>
                  </a:lnTo>
                  <a:lnTo>
                    <a:pt x="108" y="22"/>
                  </a:lnTo>
                  <a:lnTo>
                    <a:pt x="109" y="23"/>
                  </a:lnTo>
                  <a:lnTo>
                    <a:pt x="111" y="23"/>
                  </a:lnTo>
                  <a:lnTo>
                    <a:pt x="111" y="25"/>
                  </a:lnTo>
                  <a:lnTo>
                    <a:pt x="112" y="26"/>
                  </a:lnTo>
                  <a:lnTo>
                    <a:pt x="112" y="27"/>
                  </a:lnTo>
                  <a:lnTo>
                    <a:pt x="111" y="30"/>
                  </a:lnTo>
                  <a:lnTo>
                    <a:pt x="111" y="33"/>
                  </a:lnTo>
                  <a:lnTo>
                    <a:pt x="109" y="33"/>
                  </a:lnTo>
                  <a:lnTo>
                    <a:pt x="108" y="35"/>
                  </a:lnTo>
                  <a:lnTo>
                    <a:pt x="108" y="36"/>
                  </a:lnTo>
                  <a:lnTo>
                    <a:pt x="102" y="36"/>
                  </a:lnTo>
                  <a:lnTo>
                    <a:pt x="102" y="35"/>
                  </a:lnTo>
                  <a:lnTo>
                    <a:pt x="101" y="35"/>
                  </a:lnTo>
                  <a:lnTo>
                    <a:pt x="99" y="33"/>
                  </a:lnTo>
                  <a:lnTo>
                    <a:pt x="99" y="38"/>
                  </a:lnTo>
                  <a:lnTo>
                    <a:pt x="98" y="39"/>
                  </a:lnTo>
                  <a:lnTo>
                    <a:pt x="98" y="42"/>
                  </a:lnTo>
                  <a:lnTo>
                    <a:pt x="99" y="42"/>
                  </a:lnTo>
                  <a:lnTo>
                    <a:pt x="102" y="43"/>
                  </a:lnTo>
                  <a:lnTo>
                    <a:pt x="107" y="43"/>
                  </a:lnTo>
                  <a:lnTo>
                    <a:pt x="107" y="45"/>
                  </a:lnTo>
                  <a:lnTo>
                    <a:pt x="108" y="45"/>
                  </a:lnTo>
                  <a:lnTo>
                    <a:pt x="109" y="46"/>
                  </a:lnTo>
                  <a:lnTo>
                    <a:pt x="109" y="49"/>
                  </a:lnTo>
                  <a:lnTo>
                    <a:pt x="107" y="52"/>
                  </a:lnTo>
                  <a:lnTo>
                    <a:pt x="107" y="53"/>
                  </a:lnTo>
                  <a:lnTo>
                    <a:pt x="109" y="56"/>
                  </a:lnTo>
                  <a:lnTo>
                    <a:pt x="114" y="56"/>
                  </a:lnTo>
                  <a:lnTo>
                    <a:pt x="114" y="55"/>
                  </a:lnTo>
                  <a:lnTo>
                    <a:pt x="115" y="55"/>
                  </a:lnTo>
                  <a:lnTo>
                    <a:pt x="115" y="52"/>
                  </a:lnTo>
                  <a:lnTo>
                    <a:pt x="114" y="52"/>
                  </a:lnTo>
                  <a:lnTo>
                    <a:pt x="114" y="49"/>
                  </a:lnTo>
                  <a:lnTo>
                    <a:pt x="115" y="49"/>
                  </a:lnTo>
                  <a:lnTo>
                    <a:pt x="115" y="48"/>
                  </a:lnTo>
                  <a:lnTo>
                    <a:pt x="120" y="48"/>
                  </a:lnTo>
                  <a:lnTo>
                    <a:pt x="121" y="49"/>
                  </a:lnTo>
                  <a:lnTo>
                    <a:pt x="122" y="49"/>
                  </a:lnTo>
                  <a:lnTo>
                    <a:pt x="125" y="50"/>
                  </a:lnTo>
                  <a:lnTo>
                    <a:pt x="128" y="50"/>
                  </a:lnTo>
                  <a:lnTo>
                    <a:pt x="128" y="48"/>
                  </a:lnTo>
                  <a:lnTo>
                    <a:pt x="130" y="48"/>
                  </a:lnTo>
                  <a:lnTo>
                    <a:pt x="130" y="43"/>
                  </a:lnTo>
                  <a:lnTo>
                    <a:pt x="125" y="43"/>
                  </a:lnTo>
                  <a:lnTo>
                    <a:pt x="122" y="40"/>
                  </a:lnTo>
                  <a:lnTo>
                    <a:pt x="122" y="33"/>
                  </a:lnTo>
                  <a:lnTo>
                    <a:pt x="127" y="29"/>
                  </a:lnTo>
                  <a:lnTo>
                    <a:pt x="133" y="29"/>
                  </a:lnTo>
                  <a:lnTo>
                    <a:pt x="134" y="30"/>
                  </a:lnTo>
                  <a:lnTo>
                    <a:pt x="135" y="29"/>
                  </a:lnTo>
                  <a:lnTo>
                    <a:pt x="135" y="25"/>
                  </a:lnTo>
                  <a:lnTo>
                    <a:pt x="124" y="22"/>
                  </a:lnTo>
                  <a:lnTo>
                    <a:pt x="115" y="22"/>
                  </a:lnTo>
                  <a:lnTo>
                    <a:pt x="111" y="20"/>
                  </a:lnTo>
                  <a:lnTo>
                    <a:pt x="105" y="17"/>
                  </a:lnTo>
                  <a:close/>
                  <a:moveTo>
                    <a:pt x="94" y="16"/>
                  </a:moveTo>
                  <a:lnTo>
                    <a:pt x="92" y="17"/>
                  </a:lnTo>
                  <a:lnTo>
                    <a:pt x="88" y="17"/>
                  </a:lnTo>
                  <a:lnTo>
                    <a:pt x="82" y="20"/>
                  </a:lnTo>
                  <a:lnTo>
                    <a:pt x="69" y="20"/>
                  </a:lnTo>
                  <a:lnTo>
                    <a:pt x="69" y="25"/>
                  </a:lnTo>
                  <a:lnTo>
                    <a:pt x="68" y="26"/>
                  </a:lnTo>
                  <a:lnTo>
                    <a:pt x="68" y="29"/>
                  </a:lnTo>
                  <a:lnTo>
                    <a:pt x="66" y="32"/>
                  </a:lnTo>
                  <a:lnTo>
                    <a:pt x="66" y="33"/>
                  </a:lnTo>
                  <a:lnTo>
                    <a:pt x="68" y="33"/>
                  </a:lnTo>
                  <a:lnTo>
                    <a:pt x="69" y="35"/>
                  </a:lnTo>
                  <a:lnTo>
                    <a:pt x="71" y="35"/>
                  </a:lnTo>
                  <a:lnTo>
                    <a:pt x="72" y="36"/>
                  </a:lnTo>
                  <a:lnTo>
                    <a:pt x="73" y="36"/>
                  </a:lnTo>
                  <a:lnTo>
                    <a:pt x="73" y="32"/>
                  </a:lnTo>
                  <a:lnTo>
                    <a:pt x="75" y="30"/>
                  </a:lnTo>
                  <a:lnTo>
                    <a:pt x="75" y="29"/>
                  </a:lnTo>
                  <a:lnTo>
                    <a:pt x="78" y="29"/>
                  </a:lnTo>
                  <a:lnTo>
                    <a:pt x="79" y="27"/>
                  </a:lnTo>
                  <a:lnTo>
                    <a:pt x="84" y="27"/>
                  </a:lnTo>
                  <a:lnTo>
                    <a:pt x="84" y="29"/>
                  </a:lnTo>
                  <a:lnTo>
                    <a:pt x="86" y="29"/>
                  </a:lnTo>
                  <a:lnTo>
                    <a:pt x="88" y="32"/>
                  </a:lnTo>
                  <a:lnTo>
                    <a:pt x="89" y="33"/>
                  </a:lnTo>
                  <a:lnTo>
                    <a:pt x="89" y="36"/>
                  </a:lnTo>
                  <a:lnTo>
                    <a:pt x="88" y="38"/>
                  </a:lnTo>
                  <a:lnTo>
                    <a:pt x="88" y="39"/>
                  </a:lnTo>
                  <a:lnTo>
                    <a:pt x="86" y="39"/>
                  </a:lnTo>
                  <a:lnTo>
                    <a:pt x="86" y="40"/>
                  </a:lnTo>
                  <a:lnTo>
                    <a:pt x="91" y="40"/>
                  </a:lnTo>
                  <a:lnTo>
                    <a:pt x="94" y="42"/>
                  </a:lnTo>
                  <a:lnTo>
                    <a:pt x="95" y="42"/>
                  </a:lnTo>
                  <a:lnTo>
                    <a:pt x="95" y="39"/>
                  </a:lnTo>
                  <a:lnTo>
                    <a:pt x="97" y="38"/>
                  </a:lnTo>
                  <a:lnTo>
                    <a:pt x="97" y="32"/>
                  </a:lnTo>
                  <a:lnTo>
                    <a:pt x="98" y="32"/>
                  </a:lnTo>
                  <a:lnTo>
                    <a:pt x="98" y="30"/>
                  </a:lnTo>
                  <a:lnTo>
                    <a:pt x="99" y="29"/>
                  </a:lnTo>
                  <a:lnTo>
                    <a:pt x="102" y="29"/>
                  </a:lnTo>
                  <a:lnTo>
                    <a:pt x="102" y="32"/>
                  </a:lnTo>
                  <a:lnTo>
                    <a:pt x="104" y="32"/>
                  </a:lnTo>
                  <a:lnTo>
                    <a:pt x="104" y="33"/>
                  </a:lnTo>
                  <a:lnTo>
                    <a:pt x="107" y="33"/>
                  </a:lnTo>
                  <a:lnTo>
                    <a:pt x="107" y="32"/>
                  </a:lnTo>
                  <a:lnTo>
                    <a:pt x="108" y="32"/>
                  </a:lnTo>
                  <a:lnTo>
                    <a:pt x="108" y="26"/>
                  </a:lnTo>
                  <a:lnTo>
                    <a:pt x="101" y="26"/>
                  </a:lnTo>
                  <a:lnTo>
                    <a:pt x="101" y="25"/>
                  </a:lnTo>
                  <a:lnTo>
                    <a:pt x="99" y="23"/>
                  </a:lnTo>
                  <a:lnTo>
                    <a:pt x="99" y="22"/>
                  </a:lnTo>
                  <a:lnTo>
                    <a:pt x="101" y="22"/>
                  </a:lnTo>
                  <a:lnTo>
                    <a:pt x="101" y="17"/>
                  </a:lnTo>
                  <a:lnTo>
                    <a:pt x="102" y="17"/>
                  </a:lnTo>
                  <a:lnTo>
                    <a:pt x="98" y="16"/>
                  </a:lnTo>
                  <a:lnTo>
                    <a:pt x="94" y="16"/>
                  </a:lnTo>
                  <a:close/>
                  <a:moveTo>
                    <a:pt x="94" y="0"/>
                  </a:moveTo>
                  <a:lnTo>
                    <a:pt x="117" y="2"/>
                  </a:lnTo>
                  <a:lnTo>
                    <a:pt x="138" y="9"/>
                  </a:lnTo>
                  <a:lnTo>
                    <a:pt x="157" y="19"/>
                  </a:lnTo>
                  <a:lnTo>
                    <a:pt x="171" y="33"/>
                  </a:lnTo>
                  <a:lnTo>
                    <a:pt x="183" y="52"/>
                  </a:lnTo>
                  <a:lnTo>
                    <a:pt x="187" y="74"/>
                  </a:lnTo>
                  <a:lnTo>
                    <a:pt x="187" y="101"/>
                  </a:lnTo>
                  <a:lnTo>
                    <a:pt x="181" y="121"/>
                  </a:lnTo>
                  <a:lnTo>
                    <a:pt x="171" y="140"/>
                  </a:lnTo>
                  <a:lnTo>
                    <a:pt x="160" y="157"/>
                  </a:lnTo>
                  <a:lnTo>
                    <a:pt x="150" y="171"/>
                  </a:lnTo>
                  <a:lnTo>
                    <a:pt x="150" y="173"/>
                  </a:lnTo>
                  <a:lnTo>
                    <a:pt x="151" y="179"/>
                  </a:lnTo>
                  <a:lnTo>
                    <a:pt x="153" y="187"/>
                  </a:lnTo>
                  <a:lnTo>
                    <a:pt x="154" y="202"/>
                  </a:lnTo>
                  <a:lnTo>
                    <a:pt x="153" y="203"/>
                  </a:lnTo>
                  <a:lnTo>
                    <a:pt x="150" y="203"/>
                  </a:lnTo>
                  <a:lnTo>
                    <a:pt x="128" y="210"/>
                  </a:lnTo>
                  <a:lnTo>
                    <a:pt x="99" y="219"/>
                  </a:lnTo>
                  <a:lnTo>
                    <a:pt x="86" y="223"/>
                  </a:lnTo>
                  <a:lnTo>
                    <a:pt x="76" y="226"/>
                  </a:lnTo>
                  <a:lnTo>
                    <a:pt x="72" y="228"/>
                  </a:lnTo>
                  <a:lnTo>
                    <a:pt x="72" y="225"/>
                  </a:lnTo>
                  <a:lnTo>
                    <a:pt x="71" y="218"/>
                  </a:lnTo>
                  <a:lnTo>
                    <a:pt x="68" y="205"/>
                  </a:lnTo>
                  <a:lnTo>
                    <a:pt x="65" y="206"/>
                  </a:lnTo>
                  <a:lnTo>
                    <a:pt x="58" y="209"/>
                  </a:lnTo>
                  <a:lnTo>
                    <a:pt x="40" y="212"/>
                  </a:lnTo>
                  <a:lnTo>
                    <a:pt x="36" y="212"/>
                  </a:lnTo>
                  <a:lnTo>
                    <a:pt x="32" y="210"/>
                  </a:lnTo>
                  <a:lnTo>
                    <a:pt x="29" y="207"/>
                  </a:lnTo>
                  <a:lnTo>
                    <a:pt x="27" y="205"/>
                  </a:lnTo>
                  <a:lnTo>
                    <a:pt x="26" y="203"/>
                  </a:lnTo>
                  <a:lnTo>
                    <a:pt x="25" y="200"/>
                  </a:lnTo>
                  <a:lnTo>
                    <a:pt x="25" y="197"/>
                  </a:lnTo>
                  <a:lnTo>
                    <a:pt x="26" y="194"/>
                  </a:lnTo>
                  <a:lnTo>
                    <a:pt x="26" y="184"/>
                  </a:lnTo>
                  <a:lnTo>
                    <a:pt x="25" y="182"/>
                  </a:lnTo>
                  <a:lnTo>
                    <a:pt x="19" y="179"/>
                  </a:lnTo>
                  <a:lnTo>
                    <a:pt x="17" y="177"/>
                  </a:lnTo>
                  <a:lnTo>
                    <a:pt x="17" y="171"/>
                  </a:lnTo>
                  <a:lnTo>
                    <a:pt x="20" y="169"/>
                  </a:lnTo>
                  <a:lnTo>
                    <a:pt x="20" y="167"/>
                  </a:lnTo>
                  <a:lnTo>
                    <a:pt x="19" y="166"/>
                  </a:lnTo>
                  <a:lnTo>
                    <a:pt x="16" y="166"/>
                  </a:lnTo>
                  <a:lnTo>
                    <a:pt x="13" y="164"/>
                  </a:lnTo>
                  <a:lnTo>
                    <a:pt x="10" y="161"/>
                  </a:lnTo>
                  <a:lnTo>
                    <a:pt x="10" y="156"/>
                  </a:lnTo>
                  <a:lnTo>
                    <a:pt x="12" y="154"/>
                  </a:lnTo>
                  <a:lnTo>
                    <a:pt x="13" y="151"/>
                  </a:lnTo>
                  <a:lnTo>
                    <a:pt x="12" y="150"/>
                  </a:lnTo>
                  <a:lnTo>
                    <a:pt x="10" y="147"/>
                  </a:lnTo>
                  <a:lnTo>
                    <a:pt x="6" y="147"/>
                  </a:lnTo>
                  <a:lnTo>
                    <a:pt x="3" y="146"/>
                  </a:lnTo>
                  <a:lnTo>
                    <a:pt x="1" y="144"/>
                  </a:lnTo>
                  <a:lnTo>
                    <a:pt x="0" y="141"/>
                  </a:lnTo>
                  <a:lnTo>
                    <a:pt x="0" y="135"/>
                  </a:lnTo>
                  <a:lnTo>
                    <a:pt x="3" y="130"/>
                  </a:lnTo>
                  <a:lnTo>
                    <a:pt x="6" y="121"/>
                  </a:lnTo>
                  <a:lnTo>
                    <a:pt x="10" y="111"/>
                  </a:lnTo>
                  <a:lnTo>
                    <a:pt x="14" y="102"/>
                  </a:lnTo>
                  <a:lnTo>
                    <a:pt x="16" y="97"/>
                  </a:lnTo>
                  <a:lnTo>
                    <a:pt x="14" y="94"/>
                  </a:lnTo>
                  <a:lnTo>
                    <a:pt x="14" y="91"/>
                  </a:lnTo>
                  <a:lnTo>
                    <a:pt x="13" y="88"/>
                  </a:lnTo>
                  <a:lnTo>
                    <a:pt x="13" y="86"/>
                  </a:lnTo>
                  <a:lnTo>
                    <a:pt x="16" y="63"/>
                  </a:lnTo>
                  <a:lnTo>
                    <a:pt x="23" y="42"/>
                  </a:lnTo>
                  <a:lnTo>
                    <a:pt x="36" y="25"/>
                  </a:lnTo>
                  <a:lnTo>
                    <a:pt x="52" y="12"/>
                  </a:lnTo>
                  <a:lnTo>
                    <a:pt x="71" y="3"/>
                  </a:lnTo>
                  <a:lnTo>
                    <a:pt x="94" y="0"/>
                  </a:lnTo>
                  <a:close/>
                </a:path>
              </a:pathLst>
            </a:custGeom>
            <a:solidFill>
              <a:schemeClr val="bg1"/>
            </a:solidFill>
            <a:ln w="0">
              <a:noFill/>
              <a:prstDash val="solid"/>
              <a:round/>
              <a:headEnd/>
              <a:tailEnd/>
            </a:ln>
          </p:spPr>
          <p:txBody>
            <a:bodyPr vert="horz" wrap="square" lIns="64008" tIns="32004" rIns="64008" bIns="32004"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8" name="Group 981">
              <a:extLst>
                <a:ext uri="{FF2B5EF4-FFF2-40B4-BE49-F238E27FC236}">
                  <a16:creationId xmlns:a16="http://schemas.microsoft.com/office/drawing/2014/main" id="{7A8563D2-3AE8-4D3E-9913-7E9B54DF59A7}"/>
                </a:ext>
              </a:extLst>
            </p:cNvPr>
            <p:cNvGrpSpPr/>
            <p:nvPr/>
          </p:nvGrpSpPr>
          <p:grpSpPr>
            <a:xfrm>
              <a:off x="4670353" y="2609739"/>
              <a:ext cx="308942" cy="329583"/>
              <a:chOff x="6912088" y="261669"/>
              <a:chExt cx="187590" cy="202407"/>
            </a:xfrm>
            <a:solidFill>
              <a:schemeClr val="bg1"/>
            </a:solidFill>
          </p:grpSpPr>
          <p:sp>
            <p:nvSpPr>
              <p:cNvPr id="487" name="Freeform 148">
                <a:extLst>
                  <a:ext uri="{FF2B5EF4-FFF2-40B4-BE49-F238E27FC236}">
                    <a16:creationId xmlns:a16="http://schemas.microsoft.com/office/drawing/2014/main" id="{51FABC41-17BD-496E-8C51-86D5F6AB0ECE}"/>
                  </a:ext>
                </a:extLst>
              </p:cNvPr>
              <p:cNvSpPr>
                <a:spLocks/>
              </p:cNvSpPr>
              <p:nvPr/>
            </p:nvSpPr>
            <p:spPr bwMode="auto">
              <a:xfrm>
                <a:off x="6912088" y="261669"/>
                <a:ext cx="158256" cy="76729"/>
              </a:xfrm>
              <a:custGeom>
                <a:avLst/>
                <a:gdLst/>
                <a:ahLst/>
                <a:cxnLst>
                  <a:cxn ang="0">
                    <a:pos x="49" y="0"/>
                  </a:cxn>
                  <a:cxn ang="0">
                    <a:pos x="81" y="0"/>
                  </a:cxn>
                  <a:cxn ang="0">
                    <a:pos x="101" y="4"/>
                  </a:cxn>
                  <a:cxn ang="0">
                    <a:pos x="120" y="13"/>
                  </a:cxn>
                  <a:cxn ang="0">
                    <a:pos x="125" y="19"/>
                  </a:cxn>
                  <a:cxn ang="0">
                    <a:pos x="127" y="22"/>
                  </a:cxn>
                  <a:cxn ang="0">
                    <a:pos x="130" y="24"/>
                  </a:cxn>
                  <a:cxn ang="0">
                    <a:pos x="130" y="29"/>
                  </a:cxn>
                  <a:cxn ang="0">
                    <a:pos x="127" y="36"/>
                  </a:cxn>
                  <a:cxn ang="0">
                    <a:pos x="121" y="43"/>
                  </a:cxn>
                  <a:cxn ang="0">
                    <a:pos x="112" y="47"/>
                  </a:cxn>
                  <a:cxn ang="0">
                    <a:pos x="105" y="50"/>
                  </a:cxn>
                  <a:cxn ang="0">
                    <a:pos x="87" y="55"/>
                  </a:cxn>
                  <a:cxn ang="0">
                    <a:pos x="66" y="58"/>
                  </a:cxn>
                  <a:cxn ang="0">
                    <a:pos x="45" y="56"/>
                  </a:cxn>
                  <a:cxn ang="0">
                    <a:pos x="26" y="52"/>
                  </a:cxn>
                  <a:cxn ang="0">
                    <a:pos x="9" y="43"/>
                  </a:cxn>
                  <a:cxn ang="0">
                    <a:pos x="2" y="36"/>
                  </a:cxn>
                  <a:cxn ang="0">
                    <a:pos x="0" y="26"/>
                  </a:cxn>
                  <a:cxn ang="0">
                    <a:pos x="2" y="22"/>
                  </a:cxn>
                  <a:cxn ang="0">
                    <a:pos x="4" y="17"/>
                  </a:cxn>
                  <a:cxn ang="0">
                    <a:pos x="17" y="9"/>
                  </a:cxn>
                  <a:cxn ang="0">
                    <a:pos x="30" y="4"/>
                  </a:cxn>
                  <a:cxn ang="0">
                    <a:pos x="33" y="4"/>
                  </a:cxn>
                  <a:cxn ang="0">
                    <a:pos x="38" y="3"/>
                  </a:cxn>
                  <a:cxn ang="0">
                    <a:pos x="49" y="0"/>
                  </a:cxn>
                </a:cxnLst>
                <a:rect l="0" t="0" r="r" b="b"/>
                <a:pathLst>
                  <a:path w="130" h="58">
                    <a:moveTo>
                      <a:pt x="49" y="0"/>
                    </a:moveTo>
                    <a:lnTo>
                      <a:pt x="81" y="0"/>
                    </a:lnTo>
                    <a:lnTo>
                      <a:pt x="101" y="4"/>
                    </a:lnTo>
                    <a:lnTo>
                      <a:pt x="120" y="13"/>
                    </a:lnTo>
                    <a:lnTo>
                      <a:pt x="125" y="19"/>
                    </a:lnTo>
                    <a:lnTo>
                      <a:pt x="127" y="22"/>
                    </a:lnTo>
                    <a:lnTo>
                      <a:pt x="130" y="24"/>
                    </a:lnTo>
                    <a:lnTo>
                      <a:pt x="130" y="29"/>
                    </a:lnTo>
                    <a:lnTo>
                      <a:pt x="127" y="36"/>
                    </a:lnTo>
                    <a:lnTo>
                      <a:pt x="121" y="43"/>
                    </a:lnTo>
                    <a:lnTo>
                      <a:pt x="112" y="47"/>
                    </a:lnTo>
                    <a:lnTo>
                      <a:pt x="105" y="50"/>
                    </a:lnTo>
                    <a:lnTo>
                      <a:pt x="87" y="55"/>
                    </a:lnTo>
                    <a:lnTo>
                      <a:pt x="66" y="58"/>
                    </a:lnTo>
                    <a:lnTo>
                      <a:pt x="45" y="56"/>
                    </a:lnTo>
                    <a:lnTo>
                      <a:pt x="26" y="52"/>
                    </a:lnTo>
                    <a:lnTo>
                      <a:pt x="9" y="43"/>
                    </a:lnTo>
                    <a:lnTo>
                      <a:pt x="2" y="36"/>
                    </a:lnTo>
                    <a:lnTo>
                      <a:pt x="0" y="26"/>
                    </a:lnTo>
                    <a:lnTo>
                      <a:pt x="2" y="22"/>
                    </a:lnTo>
                    <a:lnTo>
                      <a:pt x="4" y="17"/>
                    </a:lnTo>
                    <a:lnTo>
                      <a:pt x="17" y="9"/>
                    </a:lnTo>
                    <a:lnTo>
                      <a:pt x="30" y="4"/>
                    </a:lnTo>
                    <a:lnTo>
                      <a:pt x="33" y="4"/>
                    </a:lnTo>
                    <a:lnTo>
                      <a:pt x="38" y="3"/>
                    </a:lnTo>
                    <a:lnTo>
                      <a:pt x="49"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149">
                <a:extLst>
                  <a:ext uri="{FF2B5EF4-FFF2-40B4-BE49-F238E27FC236}">
                    <a16:creationId xmlns:a16="http://schemas.microsoft.com/office/drawing/2014/main" id="{032B1F5E-D144-41D2-9C4B-578E02E3E733}"/>
                  </a:ext>
                </a:extLst>
              </p:cNvPr>
              <p:cNvSpPr>
                <a:spLocks/>
              </p:cNvSpPr>
              <p:nvPr/>
            </p:nvSpPr>
            <p:spPr bwMode="auto">
              <a:xfrm>
                <a:off x="6912140" y="310616"/>
                <a:ext cx="158256" cy="64823"/>
              </a:xfrm>
              <a:custGeom>
                <a:avLst/>
                <a:gdLst/>
                <a:ahLst/>
                <a:cxnLst>
                  <a:cxn ang="0">
                    <a:pos x="128" y="0"/>
                  </a:cxn>
                  <a:cxn ang="0">
                    <a:pos x="130" y="10"/>
                  </a:cxn>
                  <a:cxn ang="0">
                    <a:pos x="130" y="19"/>
                  </a:cxn>
                  <a:cxn ang="0">
                    <a:pos x="128" y="28"/>
                  </a:cxn>
                  <a:cxn ang="0">
                    <a:pos x="124" y="33"/>
                  </a:cxn>
                  <a:cxn ang="0">
                    <a:pos x="110" y="33"/>
                  </a:cxn>
                  <a:cxn ang="0">
                    <a:pos x="107" y="36"/>
                  </a:cxn>
                  <a:cxn ang="0">
                    <a:pos x="104" y="38"/>
                  </a:cxn>
                  <a:cxn ang="0">
                    <a:pos x="102" y="42"/>
                  </a:cxn>
                  <a:cxn ang="0">
                    <a:pos x="98" y="41"/>
                  </a:cxn>
                  <a:cxn ang="0">
                    <a:pos x="95" y="41"/>
                  </a:cxn>
                  <a:cxn ang="0">
                    <a:pos x="91" y="42"/>
                  </a:cxn>
                  <a:cxn ang="0">
                    <a:pos x="88" y="44"/>
                  </a:cxn>
                  <a:cxn ang="0">
                    <a:pos x="84" y="48"/>
                  </a:cxn>
                  <a:cxn ang="0">
                    <a:pos x="82" y="48"/>
                  </a:cxn>
                  <a:cxn ang="0">
                    <a:pos x="79" y="49"/>
                  </a:cxn>
                  <a:cxn ang="0">
                    <a:pos x="52" y="49"/>
                  </a:cxn>
                  <a:cxn ang="0">
                    <a:pos x="33" y="46"/>
                  </a:cxn>
                  <a:cxn ang="0">
                    <a:pos x="17" y="41"/>
                  </a:cxn>
                  <a:cxn ang="0">
                    <a:pos x="4" y="32"/>
                  </a:cxn>
                  <a:cxn ang="0">
                    <a:pos x="0" y="23"/>
                  </a:cxn>
                  <a:cxn ang="0">
                    <a:pos x="0" y="2"/>
                  </a:cxn>
                  <a:cxn ang="0">
                    <a:pos x="3" y="8"/>
                  </a:cxn>
                  <a:cxn ang="0">
                    <a:pos x="7" y="13"/>
                  </a:cxn>
                  <a:cxn ang="0">
                    <a:pos x="19" y="21"/>
                  </a:cxn>
                  <a:cxn ang="0">
                    <a:pos x="35" y="25"/>
                  </a:cxn>
                  <a:cxn ang="0">
                    <a:pos x="52" y="28"/>
                  </a:cxn>
                  <a:cxn ang="0">
                    <a:pos x="69" y="28"/>
                  </a:cxn>
                  <a:cxn ang="0">
                    <a:pos x="88" y="26"/>
                  </a:cxn>
                  <a:cxn ang="0">
                    <a:pos x="104" y="22"/>
                  </a:cxn>
                  <a:cxn ang="0">
                    <a:pos x="118" y="16"/>
                  </a:cxn>
                  <a:cxn ang="0">
                    <a:pos x="128" y="6"/>
                  </a:cxn>
                  <a:cxn ang="0">
                    <a:pos x="128" y="0"/>
                  </a:cxn>
                </a:cxnLst>
                <a:rect l="0" t="0" r="r" b="b"/>
                <a:pathLst>
                  <a:path w="130" h="49">
                    <a:moveTo>
                      <a:pt x="128" y="0"/>
                    </a:moveTo>
                    <a:lnTo>
                      <a:pt x="130" y="10"/>
                    </a:lnTo>
                    <a:lnTo>
                      <a:pt x="130" y="19"/>
                    </a:lnTo>
                    <a:lnTo>
                      <a:pt x="128" y="28"/>
                    </a:lnTo>
                    <a:lnTo>
                      <a:pt x="124" y="33"/>
                    </a:lnTo>
                    <a:lnTo>
                      <a:pt x="110" y="33"/>
                    </a:lnTo>
                    <a:lnTo>
                      <a:pt x="107" y="36"/>
                    </a:lnTo>
                    <a:lnTo>
                      <a:pt x="104" y="38"/>
                    </a:lnTo>
                    <a:lnTo>
                      <a:pt x="102" y="42"/>
                    </a:lnTo>
                    <a:lnTo>
                      <a:pt x="98" y="41"/>
                    </a:lnTo>
                    <a:lnTo>
                      <a:pt x="95" y="41"/>
                    </a:lnTo>
                    <a:lnTo>
                      <a:pt x="91" y="42"/>
                    </a:lnTo>
                    <a:lnTo>
                      <a:pt x="88" y="44"/>
                    </a:lnTo>
                    <a:lnTo>
                      <a:pt x="84" y="48"/>
                    </a:lnTo>
                    <a:lnTo>
                      <a:pt x="82" y="48"/>
                    </a:lnTo>
                    <a:lnTo>
                      <a:pt x="79" y="49"/>
                    </a:lnTo>
                    <a:lnTo>
                      <a:pt x="52" y="49"/>
                    </a:lnTo>
                    <a:lnTo>
                      <a:pt x="33" y="46"/>
                    </a:lnTo>
                    <a:lnTo>
                      <a:pt x="17" y="41"/>
                    </a:lnTo>
                    <a:lnTo>
                      <a:pt x="4" y="32"/>
                    </a:lnTo>
                    <a:lnTo>
                      <a:pt x="0" y="23"/>
                    </a:lnTo>
                    <a:lnTo>
                      <a:pt x="0" y="2"/>
                    </a:lnTo>
                    <a:lnTo>
                      <a:pt x="3" y="8"/>
                    </a:lnTo>
                    <a:lnTo>
                      <a:pt x="7" y="13"/>
                    </a:lnTo>
                    <a:lnTo>
                      <a:pt x="19" y="21"/>
                    </a:lnTo>
                    <a:lnTo>
                      <a:pt x="35" y="25"/>
                    </a:lnTo>
                    <a:lnTo>
                      <a:pt x="52" y="28"/>
                    </a:lnTo>
                    <a:lnTo>
                      <a:pt x="69" y="28"/>
                    </a:lnTo>
                    <a:lnTo>
                      <a:pt x="88" y="26"/>
                    </a:lnTo>
                    <a:lnTo>
                      <a:pt x="104" y="22"/>
                    </a:lnTo>
                    <a:lnTo>
                      <a:pt x="118" y="16"/>
                    </a:lnTo>
                    <a:lnTo>
                      <a:pt x="128" y="6"/>
                    </a:lnTo>
                    <a:lnTo>
                      <a:pt x="128"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Freeform 150">
                <a:extLst>
                  <a:ext uri="{FF2B5EF4-FFF2-40B4-BE49-F238E27FC236}">
                    <a16:creationId xmlns:a16="http://schemas.microsoft.com/office/drawing/2014/main" id="{0150DD85-BB18-4414-B4F6-1002CB9548DD}"/>
                  </a:ext>
                </a:extLst>
              </p:cNvPr>
              <p:cNvSpPr>
                <a:spLocks/>
              </p:cNvSpPr>
              <p:nvPr/>
            </p:nvSpPr>
            <p:spPr bwMode="auto">
              <a:xfrm>
                <a:off x="6912156" y="351627"/>
                <a:ext cx="96172" cy="64823"/>
              </a:xfrm>
              <a:custGeom>
                <a:avLst/>
                <a:gdLst/>
                <a:ahLst/>
                <a:cxnLst>
                  <a:cxn ang="0">
                    <a:pos x="0" y="0"/>
                  </a:cxn>
                  <a:cxn ang="0">
                    <a:pos x="2" y="0"/>
                  </a:cxn>
                  <a:cxn ang="0">
                    <a:pos x="2" y="1"/>
                  </a:cxn>
                  <a:cxn ang="0">
                    <a:pos x="3" y="5"/>
                  </a:cxn>
                  <a:cxn ang="0">
                    <a:pos x="4" y="8"/>
                  </a:cxn>
                  <a:cxn ang="0">
                    <a:pos x="19" y="18"/>
                  </a:cxn>
                  <a:cxn ang="0">
                    <a:pos x="36" y="23"/>
                  </a:cxn>
                  <a:cxn ang="0">
                    <a:pos x="56" y="26"/>
                  </a:cxn>
                  <a:cxn ang="0">
                    <a:pos x="78" y="26"/>
                  </a:cxn>
                  <a:cxn ang="0">
                    <a:pos x="78" y="28"/>
                  </a:cxn>
                  <a:cxn ang="0">
                    <a:pos x="79" y="30"/>
                  </a:cxn>
                  <a:cxn ang="0">
                    <a:pos x="79" y="34"/>
                  </a:cxn>
                  <a:cxn ang="0">
                    <a:pos x="75" y="36"/>
                  </a:cxn>
                  <a:cxn ang="0">
                    <a:pos x="74" y="38"/>
                  </a:cxn>
                  <a:cxn ang="0">
                    <a:pos x="71" y="43"/>
                  </a:cxn>
                  <a:cxn ang="0">
                    <a:pos x="71" y="49"/>
                  </a:cxn>
                  <a:cxn ang="0">
                    <a:pos x="53" y="47"/>
                  </a:cxn>
                  <a:cxn ang="0">
                    <a:pos x="35" y="44"/>
                  </a:cxn>
                  <a:cxn ang="0">
                    <a:pos x="19" y="40"/>
                  </a:cxn>
                  <a:cxn ang="0">
                    <a:pos x="7" y="33"/>
                  </a:cxn>
                  <a:cxn ang="0">
                    <a:pos x="2" y="27"/>
                  </a:cxn>
                  <a:cxn ang="0">
                    <a:pos x="0" y="23"/>
                  </a:cxn>
                  <a:cxn ang="0">
                    <a:pos x="0" y="0"/>
                  </a:cxn>
                </a:cxnLst>
                <a:rect l="0" t="0" r="r" b="b"/>
                <a:pathLst>
                  <a:path w="79" h="49">
                    <a:moveTo>
                      <a:pt x="0" y="0"/>
                    </a:moveTo>
                    <a:lnTo>
                      <a:pt x="2" y="0"/>
                    </a:lnTo>
                    <a:lnTo>
                      <a:pt x="2" y="1"/>
                    </a:lnTo>
                    <a:lnTo>
                      <a:pt x="3" y="5"/>
                    </a:lnTo>
                    <a:lnTo>
                      <a:pt x="4" y="8"/>
                    </a:lnTo>
                    <a:lnTo>
                      <a:pt x="19" y="18"/>
                    </a:lnTo>
                    <a:lnTo>
                      <a:pt x="36" y="23"/>
                    </a:lnTo>
                    <a:lnTo>
                      <a:pt x="56" y="26"/>
                    </a:lnTo>
                    <a:lnTo>
                      <a:pt x="78" y="26"/>
                    </a:lnTo>
                    <a:lnTo>
                      <a:pt x="78" y="28"/>
                    </a:lnTo>
                    <a:lnTo>
                      <a:pt x="79" y="30"/>
                    </a:lnTo>
                    <a:lnTo>
                      <a:pt x="79" y="34"/>
                    </a:lnTo>
                    <a:lnTo>
                      <a:pt x="75" y="36"/>
                    </a:lnTo>
                    <a:lnTo>
                      <a:pt x="74" y="38"/>
                    </a:lnTo>
                    <a:lnTo>
                      <a:pt x="71" y="43"/>
                    </a:lnTo>
                    <a:lnTo>
                      <a:pt x="71" y="49"/>
                    </a:lnTo>
                    <a:lnTo>
                      <a:pt x="53" y="47"/>
                    </a:lnTo>
                    <a:lnTo>
                      <a:pt x="35" y="44"/>
                    </a:lnTo>
                    <a:lnTo>
                      <a:pt x="19" y="40"/>
                    </a:lnTo>
                    <a:lnTo>
                      <a:pt x="7" y="33"/>
                    </a:lnTo>
                    <a:lnTo>
                      <a:pt x="2" y="27"/>
                    </a:lnTo>
                    <a:lnTo>
                      <a:pt x="0" y="23"/>
                    </a:lnTo>
                    <a:lnTo>
                      <a:pt x="0"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Freeform 151">
                <a:extLst>
                  <a:ext uri="{FF2B5EF4-FFF2-40B4-BE49-F238E27FC236}">
                    <a16:creationId xmlns:a16="http://schemas.microsoft.com/office/drawing/2014/main" id="{948B5FBB-84E8-49C9-9816-89F3262E860C}"/>
                  </a:ext>
                </a:extLst>
              </p:cNvPr>
              <p:cNvSpPr>
                <a:spLocks noEditPoints="1"/>
              </p:cNvSpPr>
              <p:nvPr/>
            </p:nvSpPr>
            <p:spPr bwMode="auto">
              <a:xfrm>
                <a:off x="7012027" y="370149"/>
                <a:ext cx="87651" cy="93927"/>
              </a:xfrm>
              <a:custGeom>
                <a:avLst/>
                <a:gdLst/>
                <a:ahLst/>
                <a:cxnLst>
                  <a:cxn ang="0">
                    <a:pos x="28" y="27"/>
                  </a:cxn>
                  <a:cxn ang="0">
                    <a:pos x="25" y="40"/>
                  </a:cxn>
                  <a:cxn ang="0">
                    <a:pos x="36" y="48"/>
                  </a:cxn>
                  <a:cxn ang="0">
                    <a:pos x="43" y="46"/>
                  </a:cxn>
                  <a:cxn ang="0">
                    <a:pos x="49" y="35"/>
                  </a:cxn>
                  <a:cxn ang="0">
                    <a:pos x="46" y="27"/>
                  </a:cxn>
                  <a:cxn ang="0">
                    <a:pos x="38" y="23"/>
                  </a:cxn>
                  <a:cxn ang="0">
                    <a:pos x="32" y="0"/>
                  </a:cxn>
                  <a:cxn ang="0">
                    <a:pos x="41" y="4"/>
                  </a:cxn>
                  <a:cxn ang="0">
                    <a:pos x="42" y="10"/>
                  </a:cxn>
                  <a:cxn ang="0">
                    <a:pos x="48" y="12"/>
                  </a:cxn>
                  <a:cxn ang="0">
                    <a:pos x="58" y="7"/>
                  </a:cxn>
                  <a:cxn ang="0">
                    <a:pos x="65" y="14"/>
                  </a:cxn>
                  <a:cxn ang="0">
                    <a:pos x="61" y="20"/>
                  </a:cxn>
                  <a:cxn ang="0">
                    <a:pos x="61" y="26"/>
                  </a:cxn>
                  <a:cxn ang="0">
                    <a:pos x="65" y="30"/>
                  </a:cxn>
                  <a:cxn ang="0">
                    <a:pos x="72" y="32"/>
                  </a:cxn>
                  <a:cxn ang="0">
                    <a:pos x="68" y="40"/>
                  </a:cxn>
                  <a:cxn ang="0">
                    <a:pos x="62" y="42"/>
                  </a:cxn>
                  <a:cxn ang="0">
                    <a:pos x="61" y="45"/>
                  </a:cxn>
                  <a:cxn ang="0">
                    <a:pos x="58" y="49"/>
                  </a:cxn>
                  <a:cxn ang="0">
                    <a:pos x="65" y="58"/>
                  </a:cxn>
                  <a:cxn ang="0">
                    <a:pos x="58" y="63"/>
                  </a:cxn>
                  <a:cxn ang="0">
                    <a:pos x="53" y="60"/>
                  </a:cxn>
                  <a:cxn ang="0">
                    <a:pos x="49" y="58"/>
                  </a:cxn>
                  <a:cxn ang="0">
                    <a:pos x="45" y="60"/>
                  </a:cxn>
                  <a:cxn ang="0">
                    <a:pos x="42" y="63"/>
                  </a:cxn>
                  <a:cxn ang="0">
                    <a:pos x="41" y="71"/>
                  </a:cxn>
                  <a:cxn ang="0">
                    <a:pos x="32" y="68"/>
                  </a:cxn>
                  <a:cxn ang="0">
                    <a:pos x="30" y="60"/>
                  </a:cxn>
                  <a:cxn ang="0">
                    <a:pos x="23" y="58"/>
                  </a:cxn>
                  <a:cxn ang="0">
                    <a:pos x="12" y="62"/>
                  </a:cxn>
                  <a:cxn ang="0">
                    <a:pos x="12" y="53"/>
                  </a:cxn>
                  <a:cxn ang="0">
                    <a:pos x="13" y="46"/>
                  </a:cxn>
                  <a:cxn ang="0">
                    <a:pos x="12" y="42"/>
                  </a:cxn>
                  <a:cxn ang="0">
                    <a:pos x="5" y="40"/>
                  </a:cxn>
                  <a:cxn ang="0">
                    <a:pos x="0" y="37"/>
                  </a:cxn>
                  <a:cxn ang="0">
                    <a:pos x="2" y="30"/>
                  </a:cxn>
                  <a:cxn ang="0">
                    <a:pos x="12" y="29"/>
                  </a:cxn>
                  <a:cxn ang="0">
                    <a:pos x="13" y="24"/>
                  </a:cxn>
                  <a:cxn ang="0">
                    <a:pos x="12" y="17"/>
                  </a:cxn>
                  <a:cxn ang="0">
                    <a:pos x="10" y="12"/>
                  </a:cxn>
                  <a:cxn ang="0">
                    <a:pos x="15" y="7"/>
                  </a:cxn>
                  <a:cxn ang="0">
                    <a:pos x="25" y="13"/>
                  </a:cxn>
                  <a:cxn ang="0">
                    <a:pos x="30" y="3"/>
                  </a:cxn>
                </a:cxnLst>
                <a:rect l="0" t="0" r="r" b="b"/>
                <a:pathLst>
                  <a:path w="72" h="71">
                    <a:moveTo>
                      <a:pt x="33" y="23"/>
                    </a:moveTo>
                    <a:lnTo>
                      <a:pt x="28" y="27"/>
                    </a:lnTo>
                    <a:lnTo>
                      <a:pt x="25" y="33"/>
                    </a:lnTo>
                    <a:lnTo>
                      <a:pt x="25" y="40"/>
                    </a:lnTo>
                    <a:lnTo>
                      <a:pt x="29" y="45"/>
                    </a:lnTo>
                    <a:lnTo>
                      <a:pt x="36" y="48"/>
                    </a:lnTo>
                    <a:lnTo>
                      <a:pt x="39" y="48"/>
                    </a:lnTo>
                    <a:lnTo>
                      <a:pt x="43" y="46"/>
                    </a:lnTo>
                    <a:lnTo>
                      <a:pt x="46" y="43"/>
                    </a:lnTo>
                    <a:lnTo>
                      <a:pt x="49" y="35"/>
                    </a:lnTo>
                    <a:lnTo>
                      <a:pt x="48" y="30"/>
                    </a:lnTo>
                    <a:lnTo>
                      <a:pt x="46" y="27"/>
                    </a:lnTo>
                    <a:lnTo>
                      <a:pt x="42" y="24"/>
                    </a:lnTo>
                    <a:lnTo>
                      <a:pt x="38" y="23"/>
                    </a:lnTo>
                    <a:lnTo>
                      <a:pt x="33" y="23"/>
                    </a:lnTo>
                    <a:close/>
                    <a:moveTo>
                      <a:pt x="32" y="0"/>
                    </a:moveTo>
                    <a:lnTo>
                      <a:pt x="41" y="0"/>
                    </a:lnTo>
                    <a:lnTo>
                      <a:pt x="41" y="4"/>
                    </a:lnTo>
                    <a:lnTo>
                      <a:pt x="42" y="7"/>
                    </a:lnTo>
                    <a:lnTo>
                      <a:pt x="42" y="10"/>
                    </a:lnTo>
                    <a:lnTo>
                      <a:pt x="45" y="12"/>
                    </a:lnTo>
                    <a:lnTo>
                      <a:pt x="48" y="12"/>
                    </a:lnTo>
                    <a:lnTo>
                      <a:pt x="49" y="13"/>
                    </a:lnTo>
                    <a:lnTo>
                      <a:pt x="58" y="7"/>
                    </a:lnTo>
                    <a:lnTo>
                      <a:pt x="62" y="10"/>
                    </a:lnTo>
                    <a:lnTo>
                      <a:pt x="65" y="14"/>
                    </a:lnTo>
                    <a:lnTo>
                      <a:pt x="62" y="17"/>
                    </a:lnTo>
                    <a:lnTo>
                      <a:pt x="61" y="20"/>
                    </a:lnTo>
                    <a:lnTo>
                      <a:pt x="58" y="22"/>
                    </a:lnTo>
                    <a:lnTo>
                      <a:pt x="61" y="26"/>
                    </a:lnTo>
                    <a:lnTo>
                      <a:pt x="62" y="29"/>
                    </a:lnTo>
                    <a:lnTo>
                      <a:pt x="65" y="30"/>
                    </a:lnTo>
                    <a:lnTo>
                      <a:pt x="69" y="30"/>
                    </a:lnTo>
                    <a:lnTo>
                      <a:pt x="72" y="32"/>
                    </a:lnTo>
                    <a:lnTo>
                      <a:pt x="72" y="40"/>
                    </a:lnTo>
                    <a:lnTo>
                      <a:pt x="68" y="40"/>
                    </a:lnTo>
                    <a:lnTo>
                      <a:pt x="65" y="42"/>
                    </a:lnTo>
                    <a:lnTo>
                      <a:pt x="62" y="42"/>
                    </a:lnTo>
                    <a:lnTo>
                      <a:pt x="61" y="43"/>
                    </a:lnTo>
                    <a:lnTo>
                      <a:pt x="61" y="45"/>
                    </a:lnTo>
                    <a:lnTo>
                      <a:pt x="59" y="48"/>
                    </a:lnTo>
                    <a:lnTo>
                      <a:pt x="58" y="49"/>
                    </a:lnTo>
                    <a:lnTo>
                      <a:pt x="62" y="53"/>
                    </a:lnTo>
                    <a:lnTo>
                      <a:pt x="65" y="58"/>
                    </a:lnTo>
                    <a:lnTo>
                      <a:pt x="61" y="62"/>
                    </a:lnTo>
                    <a:lnTo>
                      <a:pt x="58" y="63"/>
                    </a:lnTo>
                    <a:lnTo>
                      <a:pt x="56" y="62"/>
                    </a:lnTo>
                    <a:lnTo>
                      <a:pt x="53" y="60"/>
                    </a:lnTo>
                    <a:lnTo>
                      <a:pt x="52" y="59"/>
                    </a:lnTo>
                    <a:lnTo>
                      <a:pt x="49" y="58"/>
                    </a:lnTo>
                    <a:lnTo>
                      <a:pt x="48" y="59"/>
                    </a:lnTo>
                    <a:lnTo>
                      <a:pt x="45" y="60"/>
                    </a:lnTo>
                    <a:lnTo>
                      <a:pt x="43" y="60"/>
                    </a:lnTo>
                    <a:lnTo>
                      <a:pt x="42" y="63"/>
                    </a:lnTo>
                    <a:lnTo>
                      <a:pt x="42" y="68"/>
                    </a:lnTo>
                    <a:lnTo>
                      <a:pt x="41" y="71"/>
                    </a:lnTo>
                    <a:lnTo>
                      <a:pt x="32" y="71"/>
                    </a:lnTo>
                    <a:lnTo>
                      <a:pt x="32" y="68"/>
                    </a:lnTo>
                    <a:lnTo>
                      <a:pt x="30" y="65"/>
                    </a:lnTo>
                    <a:lnTo>
                      <a:pt x="30" y="60"/>
                    </a:lnTo>
                    <a:lnTo>
                      <a:pt x="26" y="59"/>
                    </a:lnTo>
                    <a:lnTo>
                      <a:pt x="23" y="58"/>
                    </a:lnTo>
                    <a:lnTo>
                      <a:pt x="15" y="63"/>
                    </a:lnTo>
                    <a:lnTo>
                      <a:pt x="12" y="62"/>
                    </a:lnTo>
                    <a:lnTo>
                      <a:pt x="7" y="58"/>
                    </a:lnTo>
                    <a:lnTo>
                      <a:pt x="12" y="53"/>
                    </a:lnTo>
                    <a:lnTo>
                      <a:pt x="15" y="49"/>
                    </a:lnTo>
                    <a:lnTo>
                      <a:pt x="13" y="46"/>
                    </a:lnTo>
                    <a:lnTo>
                      <a:pt x="12" y="45"/>
                    </a:lnTo>
                    <a:lnTo>
                      <a:pt x="12" y="42"/>
                    </a:lnTo>
                    <a:lnTo>
                      <a:pt x="7" y="42"/>
                    </a:lnTo>
                    <a:lnTo>
                      <a:pt x="5" y="40"/>
                    </a:lnTo>
                    <a:lnTo>
                      <a:pt x="0" y="40"/>
                    </a:lnTo>
                    <a:lnTo>
                      <a:pt x="0" y="37"/>
                    </a:lnTo>
                    <a:lnTo>
                      <a:pt x="2" y="35"/>
                    </a:lnTo>
                    <a:lnTo>
                      <a:pt x="2" y="30"/>
                    </a:lnTo>
                    <a:lnTo>
                      <a:pt x="7" y="30"/>
                    </a:lnTo>
                    <a:lnTo>
                      <a:pt x="12" y="29"/>
                    </a:lnTo>
                    <a:lnTo>
                      <a:pt x="12" y="26"/>
                    </a:lnTo>
                    <a:lnTo>
                      <a:pt x="13" y="24"/>
                    </a:lnTo>
                    <a:lnTo>
                      <a:pt x="15" y="22"/>
                    </a:lnTo>
                    <a:lnTo>
                      <a:pt x="12" y="17"/>
                    </a:lnTo>
                    <a:lnTo>
                      <a:pt x="7" y="13"/>
                    </a:lnTo>
                    <a:lnTo>
                      <a:pt x="10" y="12"/>
                    </a:lnTo>
                    <a:lnTo>
                      <a:pt x="12" y="9"/>
                    </a:lnTo>
                    <a:lnTo>
                      <a:pt x="15" y="7"/>
                    </a:lnTo>
                    <a:lnTo>
                      <a:pt x="23" y="13"/>
                    </a:lnTo>
                    <a:lnTo>
                      <a:pt x="25" y="13"/>
                    </a:lnTo>
                    <a:lnTo>
                      <a:pt x="30" y="10"/>
                    </a:lnTo>
                    <a:lnTo>
                      <a:pt x="30" y="3"/>
                    </a:lnTo>
                    <a:lnTo>
                      <a:pt x="32"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Freeform 152">
                <a:extLst>
                  <a:ext uri="{FF2B5EF4-FFF2-40B4-BE49-F238E27FC236}">
                    <a16:creationId xmlns:a16="http://schemas.microsoft.com/office/drawing/2014/main" id="{834A0908-2BB2-464F-9BD1-47A6092C4A1B}"/>
                  </a:ext>
                </a:extLst>
              </p:cNvPr>
              <p:cNvSpPr>
                <a:spLocks/>
              </p:cNvSpPr>
              <p:nvPr/>
            </p:nvSpPr>
            <p:spPr bwMode="auto">
              <a:xfrm>
                <a:off x="6912105" y="391318"/>
                <a:ext cx="96172" cy="64823"/>
              </a:xfrm>
              <a:custGeom>
                <a:avLst/>
                <a:gdLst/>
                <a:ahLst/>
                <a:cxnLst>
                  <a:cxn ang="0">
                    <a:pos x="0" y="0"/>
                  </a:cxn>
                  <a:cxn ang="0">
                    <a:pos x="3" y="6"/>
                  </a:cxn>
                  <a:cxn ang="0">
                    <a:pos x="7" y="11"/>
                  </a:cxn>
                  <a:cxn ang="0">
                    <a:pos x="20" y="19"/>
                  </a:cxn>
                  <a:cxn ang="0">
                    <a:pos x="35" y="23"/>
                  </a:cxn>
                  <a:cxn ang="0">
                    <a:pos x="52" y="26"/>
                  </a:cxn>
                  <a:cxn ang="0">
                    <a:pos x="71" y="26"/>
                  </a:cxn>
                  <a:cxn ang="0">
                    <a:pos x="72" y="30"/>
                  </a:cxn>
                  <a:cxn ang="0">
                    <a:pos x="74" y="33"/>
                  </a:cxn>
                  <a:cxn ang="0">
                    <a:pos x="79" y="36"/>
                  </a:cxn>
                  <a:cxn ang="0">
                    <a:pos x="78" y="39"/>
                  </a:cxn>
                  <a:cxn ang="0">
                    <a:pos x="78" y="44"/>
                  </a:cxn>
                  <a:cxn ang="0">
                    <a:pos x="79" y="47"/>
                  </a:cxn>
                  <a:cxn ang="0">
                    <a:pos x="58" y="49"/>
                  </a:cxn>
                  <a:cxn ang="0">
                    <a:pos x="38" y="46"/>
                  </a:cxn>
                  <a:cxn ang="0">
                    <a:pos x="19" y="40"/>
                  </a:cxn>
                  <a:cxn ang="0">
                    <a:pos x="4" y="30"/>
                  </a:cxn>
                  <a:cxn ang="0">
                    <a:pos x="0" y="21"/>
                  </a:cxn>
                  <a:cxn ang="0">
                    <a:pos x="0" y="0"/>
                  </a:cxn>
                </a:cxnLst>
                <a:rect l="0" t="0" r="r" b="b"/>
                <a:pathLst>
                  <a:path w="79" h="49">
                    <a:moveTo>
                      <a:pt x="0" y="0"/>
                    </a:moveTo>
                    <a:lnTo>
                      <a:pt x="3" y="6"/>
                    </a:lnTo>
                    <a:lnTo>
                      <a:pt x="7" y="11"/>
                    </a:lnTo>
                    <a:lnTo>
                      <a:pt x="20" y="19"/>
                    </a:lnTo>
                    <a:lnTo>
                      <a:pt x="35" y="23"/>
                    </a:lnTo>
                    <a:lnTo>
                      <a:pt x="52" y="26"/>
                    </a:lnTo>
                    <a:lnTo>
                      <a:pt x="71" y="26"/>
                    </a:lnTo>
                    <a:lnTo>
                      <a:pt x="72" y="30"/>
                    </a:lnTo>
                    <a:lnTo>
                      <a:pt x="74" y="33"/>
                    </a:lnTo>
                    <a:lnTo>
                      <a:pt x="79" y="36"/>
                    </a:lnTo>
                    <a:lnTo>
                      <a:pt x="78" y="39"/>
                    </a:lnTo>
                    <a:lnTo>
                      <a:pt x="78" y="44"/>
                    </a:lnTo>
                    <a:lnTo>
                      <a:pt x="79" y="47"/>
                    </a:lnTo>
                    <a:lnTo>
                      <a:pt x="58" y="49"/>
                    </a:lnTo>
                    <a:lnTo>
                      <a:pt x="38" y="46"/>
                    </a:lnTo>
                    <a:lnTo>
                      <a:pt x="19" y="40"/>
                    </a:lnTo>
                    <a:lnTo>
                      <a:pt x="4" y="30"/>
                    </a:lnTo>
                    <a:lnTo>
                      <a:pt x="0" y="21"/>
                    </a:lnTo>
                    <a:lnTo>
                      <a:pt x="0"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0" name="Freeform 171">
              <a:extLst>
                <a:ext uri="{FF2B5EF4-FFF2-40B4-BE49-F238E27FC236}">
                  <a16:creationId xmlns:a16="http://schemas.microsoft.com/office/drawing/2014/main" id="{B9111B12-E9F2-45EB-BAAD-C94BFC2F4694}"/>
                </a:ext>
              </a:extLst>
            </p:cNvPr>
            <p:cNvSpPr>
              <a:spLocks noEditPoints="1"/>
            </p:cNvSpPr>
            <p:nvPr/>
          </p:nvSpPr>
          <p:spPr bwMode="auto">
            <a:xfrm>
              <a:off x="7483040" y="3772246"/>
              <a:ext cx="304217" cy="304217"/>
            </a:xfrm>
            <a:custGeom>
              <a:avLst/>
              <a:gdLst>
                <a:gd name="T0" fmla="*/ 718 w 3590"/>
                <a:gd name="T1" fmla="*/ 3526 h 3590"/>
                <a:gd name="T2" fmla="*/ 28 w 3590"/>
                <a:gd name="T3" fmla="*/ 3577 h 3590"/>
                <a:gd name="T4" fmla="*/ 44 w 3590"/>
                <a:gd name="T5" fmla="*/ 2689 h 3590"/>
                <a:gd name="T6" fmla="*/ 1675 w 3590"/>
                <a:gd name="T7" fmla="*/ 2465 h 3590"/>
                <a:gd name="T8" fmla="*/ 1002 w 3590"/>
                <a:gd name="T9" fmla="*/ 3587 h 3590"/>
                <a:gd name="T10" fmla="*/ 985 w 3590"/>
                <a:gd name="T11" fmla="*/ 2413 h 3590"/>
                <a:gd name="T12" fmla="*/ 858 w 3590"/>
                <a:gd name="T13" fmla="*/ 2350 h 3590"/>
                <a:gd name="T14" fmla="*/ 279 w 3590"/>
                <a:gd name="T15" fmla="*/ 2551 h 3590"/>
                <a:gd name="T16" fmla="*/ 64 w 3590"/>
                <a:gd name="T17" fmla="*/ 2592 h 3590"/>
                <a:gd name="T18" fmla="*/ 6 w 3590"/>
                <a:gd name="T19" fmla="*/ 2512 h 3590"/>
                <a:gd name="T20" fmla="*/ 105 w 3590"/>
                <a:gd name="T21" fmla="*/ 2470 h 3590"/>
                <a:gd name="T22" fmla="*/ 496 w 3590"/>
                <a:gd name="T23" fmla="*/ 2367 h 3590"/>
                <a:gd name="T24" fmla="*/ 1184 w 3590"/>
                <a:gd name="T25" fmla="*/ 2131 h 3590"/>
                <a:gd name="T26" fmla="*/ 2633 w 3590"/>
                <a:gd name="T27" fmla="*/ 1880 h 3590"/>
                <a:gd name="T28" fmla="*/ 1959 w 3590"/>
                <a:gd name="T29" fmla="*/ 3587 h 3590"/>
                <a:gd name="T30" fmla="*/ 1942 w 3590"/>
                <a:gd name="T31" fmla="*/ 1829 h 3590"/>
                <a:gd name="T32" fmla="*/ 1090 w 3590"/>
                <a:gd name="T33" fmla="*/ 1594 h 3590"/>
                <a:gd name="T34" fmla="*/ 1084 w 3590"/>
                <a:gd name="T35" fmla="*/ 1797 h 3590"/>
                <a:gd name="T36" fmla="*/ 1288 w 3590"/>
                <a:gd name="T37" fmla="*/ 1847 h 3590"/>
                <a:gd name="T38" fmla="*/ 1366 w 3590"/>
                <a:gd name="T39" fmla="*/ 1660 h 3590"/>
                <a:gd name="T40" fmla="*/ 1147 w 3590"/>
                <a:gd name="T41" fmla="*/ 1345 h 3590"/>
                <a:gd name="T42" fmla="*/ 1577 w 3590"/>
                <a:gd name="T43" fmla="*/ 1618 h 3590"/>
                <a:gd name="T44" fmla="*/ 1421 w 3590"/>
                <a:gd name="T45" fmla="*/ 1897 h 3590"/>
                <a:gd name="T46" fmla="*/ 1389 w 3590"/>
                <a:gd name="T47" fmla="*/ 1948 h 3590"/>
                <a:gd name="T48" fmla="*/ 1232 w 3590"/>
                <a:gd name="T49" fmla="*/ 1977 h 3590"/>
                <a:gd name="T50" fmla="*/ 924 w 3590"/>
                <a:gd name="T51" fmla="*/ 1732 h 3590"/>
                <a:gd name="T52" fmla="*/ 1899 w 3590"/>
                <a:gd name="T53" fmla="*/ 1211 h 3590"/>
                <a:gd name="T54" fmla="*/ 1711 w 3590"/>
                <a:gd name="T55" fmla="*/ 1346 h 3590"/>
                <a:gd name="T56" fmla="*/ 1813 w 3590"/>
                <a:gd name="T57" fmla="*/ 1544 h 3590"/>
                <a:gd name="T58" fmla="*/ 2036 w 3590"/>
                <a:gd name="T59" fmla="*/ 1476 h 3590"/>
                <a:gd name="T60" fmla="*/ 2010 w 3590"/>
                <a:gd name="T61" fmla="*/ 1255 h 3590"/>
                <a:gd name="T62" fmla="*/ 2063 w 3590"/>
                <a:gd name="T63" fmla="*/ 1022 h 3590"/>
                <a:gd name="T64" fmla="*/ 2232 w 3590"/>
                <a:gd name="T65" fmla="*/ 1574 h 3590"/>
                <a:gd name="T66" fmla="*/ 1691 w 3590"/>
                <a:gd name="T67" fmla="*/ 1739 h 3590"/>
                <a:gd name="T68" fmla="*/ 1625 w 3590"/>
                <a:gd name="T69" fmla="*/ 1587 h 3590"/>
                <a:gd name="T70" fmla="*/ 1605 w 3590"/>
                <a:gd name="T71" fmla="*/ 1526 h 3590"/>
                <a:gd name="T72" fmla="*/ 1580 w 3590"/>
                <a:gd name="T73" fmla="*/ 1262 h 3590"/>
                <a:gd name="T74" fmla="*/ 3527 w 3590"/>
                <a:gd name="T75" fmla="*/ 982 h 3590"/>
                <a:gd name="T76" fmla="*/ 3577 w 3590"/>
                <a:gd name="T77" fmla="*/ 3564 h 3590"/>
                <a:gd name="T78" fmla="*/ 2875 w 3590"/>
                <a:gd name="T79" fmla="*/ 3546 h 3590"/>
                <a:gd name="T80" fmla="*/ 1279 w 3590"/>
                <a:gd name="T81" fmla="*/ 919 h 3590"/>
                <a:gd name="T82" fmla="*/ 1131 w 3590"/>
                <a:gd name="T83" fmla="*/ 1050 h 3590"/>
                <a:gd name="T84" fmla="*/ 1258 w 3590"/>
                <a:gd name="T85" fmla="*/ 1190 h 3590"/>
                <a:gd name="T86" fmla="*/ 1407 w 3590"/>
                <a:gd name="T87" fmla="*/ 1059 h 3590"/>
                <a:gd name="T88" fmla="*/ 1279 w 3590"/>
                <a:gd name="T89" fmla="*/ 919 h 3590"/>
                <a:gd name="T90" fmla="*/ 1496 w 3590"/>
                <a:gd name="T91" fmla="*/ 965 h 3590"/>
                <a:gd name="T92" fmla="*/ 1533 w 3590"/>
                <a:gd name="T93" fmla="*/ 1016 h 3590"/>
                <a:gd name="T94" fmla="*/ 1469 w 3590"/>
                <a:gd name="T95" fmla="*/ 1190 h 3590"/>
                <a:gd name="T96" fmla="*/ 1142 w 3590"/>
                <a:gd name="T97" fmla="*/ 1257 h 3590"/>
                <a:gd name="T98" fmla="*/ 1068 w 3590"/>
                <a:gd name="T99" fmla="*/ 909 h 3590"/>
                <a:gd name="T100" fmla="*/ 3548 w 3590"/>
                <a:gd name="T101" fmla="*/ 2 h 3590"/>
                <a:gd name="T102" fmla="*/ 3467 w 3590"/>
                <a:gd name="T103" fmla="*/ 663 h 3590"/>
                <a:gd name="T104" fmla="*/ 3078 w 3590"/>
                <a:gd name="T105" fmla="*/ 665 h 3590"/>
                <a:gd name="T106" fmla="*/ 2390 w 3590"/>
                <a:gd name="T107" fmla="*/ 1199 h 3590"/>
                <a:gd name="T108" fmla="*/ 2944 w 3590"/>
                <a:gd name="T109" fmla="*/ 279 h 3590"/>
                <a:gd name="T110" fmla="*/ 3515 w 3590"/>
                <a:gd name="T111" fmla="*/ 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90" h="3590">
                  <a:moveTo>
                    <a:pt x="64" y="2686"/>
                  </a:moveTo>
                  <a:lnTo>
                    <a:pt x="655" y="2686"/>
                  </a:lnTo>
                  <a:lnTo>
                    <a:pt x="674" y="2689"/>
                  </a:lnTo>
                  <a:lnTo>
                    <a:pt x="692" y="2699"/>
                  </a:lnTo>
                  <a:lnTo>
                    <a:pt x="705" y="2713"/>
                  </a:lnTo>
                  <a:lnTo>
                    <a:pt x="715" y="2731"/>
                  </a:lnTo>
                  <a:lnTo>
                    <a:pt x="718" y="2750"/>
                  </a:lnTo>
                  <a:lnTo>
                    <a:pt x="718" y="3526"/>
                  </a:lnTo>
                  <a:lnTo>
                    <a:pt x="715" y="3546"/>
                  </a:lnTo>
                  <a:lnTo>
                    <a:pt x="705" y="3564"/>
                  </a:lnTo>
                  <a:lnTo>
                    <a:pt x="692" y="3577"/>
                  </a:lnTo>
                  <a:lnTo>
                    <a:pt x="674" y="3587"/>
                  </a:lnTo>
                  <a:lnTo>
                    <a:pt x="655" y="3590"/>
                  </a:lnTo>
                  <a:lnTo>
                    <a:pt x="64" y="3590"/>
                  </a:lnTo>
                  <a:lnTo>
                    <a:pt x="44" y="3587"/>
                  </a:lnTo>
                  <a:lnTo>
                    <a:pt x="28" y="3577"/>
                  </a:lnTo>
                  <a:lnTo>
                    <a:pt x="13" y="3564"/>
                  </a:lnTo>
                  <a:lnTo>
                    <a:pt x="3" y="3546"/>
                  </a:lnTo>
                  <a:lnTo>
                    <a:pt x="0" y="3526"/>
                  </a:lnTo>
                  <a:lnTo>
                    <a:pt x="0" y="2750"/>
                  </a:lnTo>
                  <a:lnTo>
                    <a:pt x="3" y="2731"/>
                  </a:lnTo>
                  <a:lnTo>
                    <a:pt x="13" y="2713"/>
                  </a:lnTo>
                  <a:lnTo>
                    <a:pt x="28" y="2699"/>
                  </a:lnTo>
                  <a:lnTo>
                    <a:pt x="44" y="2689"/>
                  </a:lnTo>
                  <a:lnTo>
                    <a:pt x="64" y="2686"/>
                  </a:lnTo>
                  <a:close/>
                  <a:moveTo>
                    <a:pt x="1021" y="2401"/>
                  </a:moveTo>
                  <a:lnTo>
                    <a:pt x="1613" y="2401"/>
                  </a:lnTo>
                  <a:lnTo>
                    <a:pt x="1631" y="2404"/>
                  </a:lnTo>
                  <a:lnTo>
                    <a:pt x="1649" y="2413"/>
                  </a:lnTo>
                  <a:lnTo>
                    <a:pt x="1663" y="2427"/>
                  </a:lnTo>
                  <a:lnTo>
                    <a:pt x="1672" y="2445"/>
                  </a:lnTo>
                  <a:lnTo>
                    <a:pt x="1675" y="2465"/>
                  </a:lnTo>
                  <a:lnTo>
                    <a:pt x="1675" y="3526"/>
                  </a:lnTo>
                  <a:lnTo>
                    <a:pt x="1672" y="3546"/>
                  </a:lnTo>
                  <a:lnTo>
                    <a:pt x="1663" y="3564"/>
                  </a:lnTo>
                  <a:lnTo>
                    <a:pt x="1649" y="3577"/>
                  </a:lnTo>
                  <a:lnTo>
                    <a:pt x="1631" y="3587"/>
                  </a:lnTo>
                  <a:lnTo>
                    <a:pt x="1613" y="3590"/>
                  </a:lnTo>
                  <a:lnTo>
                    <a:pt x="1021" y="3590"/>
                  </a:lnTo>
                  <a:lnTo>
                    <a:pt x="1002" y="3587"/>
                  </a:lnTo>
                  <a:lnTo>
                    <a:pt x="985" y="3577"/>
                  </a:lnTo>
                  <a:lnTo>
                    <a:pt x="970" y="3564"/>
                  </a:lnTo>
                  <a:lnTo>
                    <a:pt x="961" y="3546"/>
                  </a:lnTo>
                  <a:lnTo>
                    <a:pt x="958" y="3526"/>
                  </a:lnTo>
                  <a:lnTo>
                    <a:pt x="958" y="2465"/>
                  </a:lnTo>
                  <a:lnTo>
                    <a:pt x="961" y="2445"/>
                  </a:lnTo>
                  <a:lnTo>
                    <a:pt x="970" y="2427"/>
                  </a:lnTo>
                  <a:lnTo>
                    <a:pt x="985" y="2413"/>
                  </a:lnTo>
                  <a:lnTo>
                    <a:pt x="1002" y="2404"/>
                  </a:lnTo>
                  <a:lnTo>
                    <a:pt x="1021" y="2401"/>
                  </a:lnTo>
                  <a:close/>
                  <a:moveTo>
                    <a:pt x="1322" y="2120"/>
                  </a:moveTo>
                  <a:lnTo>
                    <a:pt x="1228" y="2172"/>
                  </a:lnTo>
                  <a:lnTo>
                    <a:pt x="1136" y="2219"/>
                  </a:lnTo>
                  <a:lnTo>
                    <a:pt x="1047" y="2263"/>
                  </a:lnTo>
                  <a:lnTo>
                    <a:pt x="950" y="2310"/>
                  </a:lnTo>
                  <a:lnTo>
                    <a:pt x="858" y="2350"/>
                  </a:lnTo>
                  <a:lnTo>
                    <a:pt x="769" y="2388"/>
                  </a:lnTo>
                  <a:lnTo>
                    <a:pt x="685" y="2421"/>
                  </a:lnTo>
                  <a:lnTo>
                    <a:pt x="605" y="2450"/>
                  </a:lnTo>
                  <a:lnTo>
                    <a:pt x="529" y="2477"/>
                  </a:lnTo>
                  <a:lnTo>
                    <a:pt x="460" y="2500"/>
                  </a:lnTo>
                  <a:lnTo>
                    <a:pt x="394" y="2520"/>
                  </a:lnTo>
                  <a:lnTo>
                    <a:pt x="334" y="2536"/>
                  </a:lnTo>
                  <a:lnTo>
                    <a:pt x="279" y="2551"/>
                  </a:lnTo>
                  <a:lnTo>
                    <a:pt x="231" y="2562"/>
                  </a:lnTo>
                  <a:lnTo>
                    <a:pt x="187" y="2571"/>
                  </a:lnTo>
                  <a:lnTo>
                    <a:pt x="151" y="2579"/>
                  </a:lnTo>
                  <a:lnTo>
                    <a:pt x="120" y="2585"/>
                  </a:lnTo>
                  <a:lnTo>
                    <a:pt x="96" y="2588"/>
                  </a:lnTo>
                  <a:lnTo>
                    <a:pt x="78" y="2591"/>
                  </a:lnTo>
                  <a:lnTo>
                    <a:pt x="67" y="2592"/>
                  </a:lnTo>
                  <a:lnTo>
                    <a:pt x="64" y="2592"/>
                  </a:lnTo>
                  <a:lnTo>
                    <a:pt x="48" y="2592"/>
                  </a:lnTo>
                  <a:lnTo>
                    <a:pt x="34" y="2588"/>
                  </a:lnTo>
                  <a:lnTo>
                    <a:pt x="22" y="2580"/>
                  </a:lnTo>
                  <a:lnTo>
                    <a:pt x="11" y="2569"/>
                  </a:lnTo>
                  <a:lnTo>
                    <a:pt x="4" y="2556"/>
                  </a:lnTo>
                  <a:lnTo>
                    <a:pt x="0" y="2542"/>
                  </a:lnTo>
                  <a:lnTo>
                    <a:pt x="1" y="2526"/>
                  </a:lnTo>
                  <a:lnTo>
                    <a:pt x="6" y="2512"/>
                  </a:lnTo>
                  <a:lnTo>
                    <a:pt x="13" y="2499"/>
                  </a:lnTo>
                  <a:lnTo>
                    <a:pt x="24" y="2489"/>
                  </a:lnTo>
                  <a:lnTo>
                    <a:pt x="36" y="2481"/>
                  </a:lnTo>
                  <a:lnTo>
                    <a:pt x="52" y="2478"/>
                  </a:lnTo>
                  <a:lnTo>
                    <a:pt x="55" y="2478"/>
                  </a:lnTo>
                  <a:lnTo>
                    <a:pt x="65" y="2477"/>
                  </a:lnTo>
                  <a:lnTo>
                    <a:pt x="81" y="2474"/>
                  </a:lnTo>
                  <a:lnTo>
                    <a:pt x="105" y="2470"/>
                  </a:lnTo>
                  <a:lnTo>
                    <a:pt x="133" y="2465"/>
                  </a:lnTo>
                  <a:lnTo>
                    <a:pt x="168" y="2458"/>
                  </a:lnTo>
                  <a:lnTo>
                    <a:pt x="209" y="2449"/>
                  </a:lnTo>
                  <a:lnTo>
                    <a:pt x="256" y="2438"/>
                  </a:lnTo>
                  <a:lnTo>
                    <a:pt x="308" y="2424"/>
                  </a:lnTo>
                  <a:lnTo>
                    <a:pt x="365" y="2409"/>
                  </a:lnTo>
                  <a:lnTo>
                    <a:pt x="428" y="2389"/>
                  </a:lnTo>
                  <a:lnTo>
                    <a:pt x="496" y="2367"/>
                  </a:lnTo>
                  <a:lnTo>
                    <a:pt x="568" y="2343"/>
                  </a:lnTo>
                  <a:lnTo>
                    <a:pt x="646" y="2314"/>
                  </a:lnTo>
                  <a:lnTo>
                    <a:pt x="727" y="2281"/>
                  </a:lnTo>
                  <a:lnTo>
                    <a:pt x="813" y="2245"/>
                  </a:lnTo>
                  <a:lnTo>
                    <a:pt x="903" y="2205"/>
                  </a:lnTo>
                  <a:lnTo>
                    <a:pt x="998" y="2160"/>
                  </a:lnTo>
                  <a:lnTo>
                    <a:pt x="1045" y="2137"/>
                  </a:lnTo>
                  <a:lnTo>
                    <a:pt x="1184" y="2131"/>
                  </a:lnTo>
                  <a:lnTo>
                    <a:pt x="1322" y="2120"/>
                  </a:lnTo>
                  <a:close/>
                  <a:moveTo>
                    <a:pt x="1979" y="1816"/>
                  </a:moveTo>
                  <a:lnTo>
                    <a:pt x="2570" y="1816"/>
                  </a:lnTo>
                  <a:lnTo>
                    <a:pt x="2589" y="1819"/>
                  </a:lnTo>
                  <a:lnTo>
                    <a:pt x="2606" y="1829"/>
                  </a:lnTo>
                  <a:lnTo>
                    <a:pt x="2620" y="1843"/>
                  </a:lnTo>
                  <a:lnTo>
                    <a:pt x="2630" y="1861"/>
                  </a:lnTo>
                  <a:lnTo>
                    <a:pt x="2633" y="1880"/>
                  </a:lnTo>
                  <a:lnTo>
                    <a:pt x="2633" y="3526"/>
                  </a:lnTo>
                  <a:lnTo>
                    <a:pt x="2630" y="3546"/>
                  </a:lnTo>
                  <a:lnTo>
                    <a:pt x="2620" y="3564"/>
                  </a:lnTo>
                  <a:lnTo>
                    <a:pt x="2606" y="3577"/>
                  </a:lnTo>
                  <a:lnTo>
                    <a:pt x="2589" y="3587"/>
                  </a:lnTo>
                  <a:lnTo>
                    <a:pt x="2570" y="3590"/>
                  </a:lnTo>
                  <a:lnTo>
                    <a:pt x="1979" y="3590"/>
                  </a:lnTo>
                  <a:lnTo>
                    <a:pt x="1959" y="3587"/>
                  </a:lnTo>
                  <a:lnTo>
                    <a:pt x="1942" y="3577"/>
                  </a:lnTo>
                  <a:lnTo>
                    <a:pt x="1928" y="3564"/>
                  </a:lnTo>
                  <a:lnTo>
                    <a:pt x="1918" y="3546"/>
                  </a:lnTo>
                  <a:lnTo>
                    <a:pt x="1915" y="3526"/>
                  </a:lnTo>
                  <a:lnTo>
                    <a:pt x="1915" y="1880"/>
                  </a:lnTo>
                  <a:lnTo>
                    <a:pt x="1918" y="1861"/>
                  </a:lnTo>
                  <a:lnTo>
                    <a:pt x="1928" y="1843"/>
                  </a:lnTo>
                  <a:lnTo>
                    <a:pt x="1942" y="1829"/>
                  </a:lnTo>
                  <a:lnTo>
                    <a:pt x="1959" y="1819"/>
                  </a:lnTo>
                  <a:lnTo>
                    <a:pt x="1979" y="1816"/>
                  </a:lnTo>
                  <a:close/>
                  <a:moveTo>
                    <a:pt x="1216" y="1545"/>
                  </a:moveTo>
                  <a:lnTo>
                    <a:pt x="1187" y="1546"/>
                  </a:lnTo>
                  <a:lnTo>
                    <a:pt x="1161" y="1552"/>
                  </a:lnTo>
                  <a:lnTo>
                    <a:pt x="1135" y="1561"/>
                  </a:lnTo>
                  <a:lnTo>
                    <a:pt x="1111" y="1575"/>
                  </a:lnTo>
                  <a:lnTo>
                    <a:pt x="1090" y="1594"/>
                  </a:lnTo>
                  <a:lnTo>
                    <a:pt x="1073" y="1616"/>
                  </a:lnTo>
                  <a:lnTo>
                    <a:pt x="1059" y="1641"/>
                  </a:lnTo>
                  <a:lnTo>
                    <a:pt x="1052" y="1667"/>
                  </a:lnTo>
                  <a:lnTo>
                    <a:pt x="1048" y="1695"/>
                  </a:lnTo>
                  <a:lnTo>
                    <a:pt x="1051" y="1722"/>
                  </a:lnTo>
                  <a:lnTo>
                    <a:pt x="1057" y="1749"/>
                  </a:lnTo>
                  <a:lnTo>
                    <a:pt x="1068" y="1774"/>
                  </a:lnTo>
                  <a:lnTo>
                    <a:pt x="1084" y="1797"/>
                  </a:lnTo>
                  <a:lnTo>
                    <a:pt x="1102" y="1819"/>
                  </a:lnTo>
                  <a:lnTo>
                    <a:pt x="1126" y="1837"/>
                  </a:lnTo>
                  <a:lnTo>
                    <a:pt x="1153" y="1850"/>
                  </a:lnTo>
                  <a:lnTo>
                    <a:pt x="1179" y="1859"/>
                  </a:lnTo>
                  <a:lnTo>
                    <a:pt x="1208" y="1863"/>
                  </a:lnTo>
                  <a:lnTo>
                    <a:pt x="1235" y="1862"/>
                  </a:lnTo>
                  <a:lnTo>
                    <a:pt x="1263" y="1856"/>
                  </a:lnTo>
                  <a:lnTo>
                    <a:pt x="1288" y="1847"/>
                  </a:lnTo>
                  <a:lnTo>
                    <a:pt x="1311" y="1832"/>
                  </a:lnTo>
                  <a:lnTo>
                    <a:pt x="1332" y="1815"/>
                  </a:lnTo>
                  <a:lnTo>
                    <a:pt x="1350" y="1792"/>
                  </a:lnTo>
                  <a:lnTo>
                    <a:pt x="1363" y="1766"/>
                  </a:lnTo>
                  <a:lnTo>
                    <a:pt x="1372" y="1740"/>
                  </a:lnTo>
                  <a:lnTo>
                    <a:pt x="1374" y="1713"/>
                  </a:lnTo>
                  <a:lnTo>
                    <a:pt x="1373" y="1686"/>
                  </a:lnTo>
                  <a:lnTo>
                    <a:pt x="1366" y="1660"/>
                  </a:lnTo>
                  <a:lnTo>
                    <a:pt x="1355" y="1634"/>
                  </a:lnTo>
                  <a:lnTo>
                    <a:pt x="1340" y="1610"/>
                  </a:lnTo>
                  <a:lnTo>
                    <a:pt x="1320" y="1589"/>
                  </a:lnTo>
                  <a:lnTo>
                    <a:pt x="1297" y="1572"/>
                  </a:lnTo>
                  <a:lnTo>
                    <a:pt x="1271" y="1557"/>
                  </a:lnTo>
                  <a:lnTo>
                    <a:pt x="1243" y="1548"/>
                  </a:lnTo>
                  <a:lnTo>
                    <a:pt x="1216" y="1545"/>
                  </a:lnTo>
                  <a:close/>
                  <a:moveTo>
                    <a:pt x="1147" y="1345"/>
                  </a:moveTo>
                  <a:lnTo>
                    <a:pt x="1201" y="1418"/>
                  </a:lnTo>
                  <a:lnTo>
                    <a:pt x="1261" y="1416"/>
                  </a:lnTo>
                  <a:lnTo>
                    <a:pt x="1312" y="1358"/>
                  </a:lnTo>
                  <a:lnTo>
                    <a:pt x="1415" y="1407"/>
                  </a:lnTo>
                  <a:lnTo>
                    <a:pt x="1407" y="1490"/>
                  </a:lnTo>
                  <a:lnTo>
                    <a:pt x="1443" y="1532"/>
                  </a:lnTo>
                  <a:lnTo>
                    <a:pt x="1527" y="1529"/>
                  </a:lnTo>
                  <a:lnTo>
                    <a:pt x="1577" y="1618"/>
                  </a:lnTo>
                  <a:lnTo>
                    <a:pt x="1516" y="1684"/>
                  </a:lnTo>
                  <a:lnTo>
                    <a:pt x="1498" y="1739"/>
                  </a:lnTo>
                  <a:lnTo>
                    <a:pt x="1562" y="1797"/>
                  </a:lnTo>
                  <a:lnTo>
                    <a:pt x="1518" y="1898"/>
                  </a:lnTo>
                  <a:lnTo>
                    <a:pt x="1436" y="1886"/>
                  </a:lnTo>
                  <a:lnTo>
                    <a:pt x="1433" y="1888"/>
                  </a:lnTo>
                  <a:lnTo>
                    <a:pt x="1428" y="1892"/>
                  </a:lnTo>
                  <a:lnTo>
                    <a:pt x="1421" y="1897"/>
                  </a:lnTo>
                  <a:lnTo>
                    <a:pt x="1412" y="1905"/>
                  </a:lnTo>
                  <a:lnTo>
                    <a:pt x="1404" y="1911"/>
                  </a:lnTo>
                  <a:lnTo>
                    <a:pt x="1396" y="1919"/>
                  </a:lnTo>
                  <a:lnTo>
                    <a:pt x="1389" y="1926"/>
                  </a:lnTo>
                  <a:lnTo>
                    <a:pt x="1385" y="1930"/>
                  </a:lnTo>
                  <a:lnTo>
                    <a:pt x="1385" y="1932"/>
                  </a:lnTo>
                  <a:lnTo>
                    <a:pt x="1387" y="1938"/>
                  </a:lnTo>
                  <a:lnTo>
                    <a:pt x="1389" y="1948"/>
                  </a:lnTo>
                  <a:lnTo>
                    <a:pt x="1390" y="1961"/>
                  </a:lnTo>
                  <a:lnTo>
                    <a:pt x="1392" y="1975"/>
                  </a:lnTo>
                  <a:lnTo>
                    <a:pt x="1393" y="1991"/>
                  </a:lnTo>
                  <a:lnTo>
                    <a:pt x="1393" y="2003"/>
                  </a:lnTo>
                  <a:lnTo>
                    <a:pt x="1393" y="2012"/>
                  </a:lnTo>
                  <a:lnTo>
                    <a:pt x="1393" y="2016"/>
                  </a:lnTo>
                  <a:lnTo>
                    <a:pt x="1294" y="2062"/>
                  </a:lnTo>
                  <a:lnTo>
                    <a:pt x="1232" y="1977"/>
                  </a:lnTo>
                  <a:lnTo>
                    <a:pt x="1173" y="1985"/>
                  </a:lnTo>
                  <a:lnTo>
                    <a:pt x="1120" y="2053"/>
                  </a:lnTo>
                  <a:lnTo>
                    <a:pt x="1014" y="2006"/>
                  </a:lnTo>
                  <a:lnTo>
                    <a:pt x="1026" y="1924"/>
                  </a:lnTo>
                  <a:lnTo>
                    <a:pt x="990" y="1886"/>
                  </a:lnTo>
                  <a:lnTo>
                    <a:pt x="900" y="1882"/>
                  </a:lnTo>
                  <a:lnTo>
                    <a:pt x="860" y="1787"/>
                  </a:lnTo>
                  <a:lnTo>
                    <a:pt x="924" y="1732"/>
                  </a:lnTo>
                  <a:lnTo>
                    <a:pt x="930" y="1678"/>
                  </a:lnTo>
                  <a:lnTo>
                    <a:pt x="862" y="1612"/>
                  </a:lnTo>
                  <a:lnTo>
                    <a:pt x="909" y="1503"/>
                  </a:lnTo>
                  <a:lnTo>
                    <a:pt x="1002" y="1517"/>
                  </a:lnTo>
                  <a:lnTo>
                    <a:pt x="1038" y="1474"/>
                  </a:lnTo>
                  <a:lnTo>
                    <a:pt x="1036" y="1391"/>
                  </a:lnTo>
                  <a:lnTo>
                    <a:pt x="1147" y="1345"/>
                  </a:lnTo>
                  <a:close/>
                  <a:moveTo>
                    <a:pt x="1899" y="1211"/>
                  </a:moveTo>
                  <a:lnTo>
                    <a:pt x="1868" y="1212"/>
                  </a:lnTo>
                  <a:lnTo>
                    <a:pt x="1836" y="1218"/>
                  </a:lnTo>
                  <a:lnTo>
                    <a:pt x="1805" y="1231"/>
                  </a:lnTo>
                  <a:lnTo>
                    <a:pt x="1778" y="1247"/>
                  </a:lnTo>
                  <a:lnTo>
                    <a:pt x="1755" y="1268"/>
                  </a:lnTo>
                  <a:lnTo>
                    <a:pt x="1736" y="1291"/>
                  </a:lnTo>
                  <a:lnTo>
                    <a:pt x="1720" y="1317"/>
                  </a:lnTo>
                  <a:lnTo>
                    <a:pt x="1711" y="1346"/>
                  </a:lnTo>
                  <a:lnTo>
                    <a:pt x="1706" y="1376"/>
                  </a:lnTo>
                  <a:lnTo>
                    <a:pt x="1706" y="1405"/>
                  </a:lnTo>
                  <a:lnTo>
                    <a:pt x="1713" y="1436"/>
                  </a:lnTo>
                  <a:lnTo>
                    <a:pt x="1724" y="1465"/>
                  </a:lnTo>
                  <a:lnTo>
                    <a:pt x="1740" y="1490"/>
                  </a:lnTo>
                  <a:lnTo>
                    <a:pt x="1761" y="1512"/>
                  </a:lnTo>
                  <a:lnTo>
                    <a:pt x="1785" y="1530"/>
                  </a:lnTo>
                  <a:lnTo>
                    <a:pt x="1813" y="1544"/>
                  </a:lnTo>
                  <a:lnTo>
                    <a:pt x="1841" y="1553"/>
                  </a:lnTo>
                  <a:lnTo>
                    <a:pt x="1872" y="1556"/>
                  </a:lnTo>
                  <a:lnTo>
                    <a:pt x="1904" y="1555"/>
                  </a:lnTo>
                  <a:lnTo>
                    <a:pt x="1936" y="1548"/>
                  </a:lnTo>
                  <a:lnTo>
                    <a:pt x="1966" y="1536"/>
                  </a:lnTo>
                  <a:lnTo>
                    <a:pt x="1993" y="1520"/>
                  </a:lnTo>
                  <a:lnTo>
                    <a:pt x="2016" y="1500"/>
                  </a:lnTo>
                  <a:lnTo>
                    <a:pt x="2036" y="1476"/>
                  </a:lnTo>
                  <a:lnTo>
                    <a:pt x="2050" y="1449"/>
                  </a:lnTo>
                  <a:lnTo>
                    <a:pt x="2060" y="1422"/>
                  </a:lnTo>
                  <a:lnTo>
                    <a:pt x="2066" y="1392"/>
                  </a:lnTo>
                  <a:lnTo>
                    <a:pt x="2066" y="1361"/>
                  </a:lnTo>
                  <a:lnTo>
                    <a:pt x="2059" y="1331"/>
                  </a:lnTo>
                  <a:lnTo>
                    <a:pt x="2047" y="1302"/>
                  </a:lnTo>
                  <a:lnTo>
                    <a:pt x="2031" y="1277"/>
                  </a:lnTo>
                  <a:lnTo>
                    <a:pt x="2010" y="1255"/>
                  </a:lnTo>
                  <a:lnTo>
                    <a:pt x="1986" y="1237"/>
                  </a:lnTo>
                  <a:lnTo>
                    <a:pt x="1959" y="1223"/>
                  </a:lnTo>
                  <a:lnTo>
                    <a:pt x="1929" y="1214"/>
                  </a:lnTo>
                  <a:lnTo>
                    <a:pt x="1899" y="1211"/>
                  </a:lnTo>
                  <a:close/>
                  <a:moveTo>
                    <a:pt x="1883" y="989"/>
                  </a:moveTo>
                  <a:lnTo>
                    <a:pt x="1921" y="1064"/>
                  </a:lnTo>
                  <a:lnTo>
                    <a:pt x="1982" y="1084"/>
                  </a:lnTo>
                  <a:lnTo>
                    <a:pt x="2063" y="1022"/>
                  </a:lnTo>
                  <a:lnTo>
                    <a:pt x="2165" y="1104"/>
                  </a:lnTo>
                  <a:lnTo>
                    <a:pt x="2138" y="1190"/>
                  </a:lnTo>
                  <a:lnTo>
                    <a:pt x="2164" y="1246"/>
                  </a:lnTo>
                  <a:lnTo>
                    <a:pt x="2266" y="1260"/>
                  </a:lnTo>
                  <a:lnTo>
                    <a:pt x="2283" y="1388"/>
                  </a:lnTo>
                  <a:lnTo>
                    <a:pt x="2191" y="1438"/>
                  </a:lnTo>
                  <a:lnTo>
                    <a:pt x="2181" y="1497"/>
                  </a:lnTo>
                  <a:lnTo>
                    <a:pt x="2232" y="1574"/>
                  </a:lnTo>
                  <a:lnTo>
                    <a:pt x="2162" y="1663"/>
                  </a:lnTo>
                  <a:lnTo>
                    <a:pt x="2065" y="1641"/>
                  </a:lnTo>
                  <a:lnTo>
                    <a:pt x="2015" y="1671"/>
                  </a:lnTo>
                  <a:lnTo>
                    <a:pt x="2003" y="1761"/>
                  </a:lnTo>
                  <a:lnTo>
                    <a:pt x="1877" y="1779"/>
                  </a:lnTo>
                  <a:lnTo>
                    <a:pt x="1841" y="1693"/>
                  </a:lnTo>
                  <a:lnTo>
                    <a:pt x="1781" y="1666"/>
                  </a:lnTo>
                  <a:lnTo>
                    <a:pt x="1691" y="1739"/>
                  </a:lnTo>
                  <a:lnTo>
                    <a:pt x="1599" y="1660"/>
                  </a:lnTo>
                  <a:lnTo>
                    <a:pt x="1601" y="1657"/>
                  </a:lnTo>
                  <a:lnTo>
                    <a:pt x="1603" y="1650"/>
                  </a:lnTo>
                  <a:lnTo>
                    <a:pt x="1606" y="1639"/>
                  </a:lnTo>
                  <a:lnTo>
                    <a:pt x="1610" y="1625"/>
                  </a:lnTo>
                  <a:lnTo>
                    <a:pt x="1616" y="1611"/>
                  </a:lnTo>
                  <a:lnTo>
                    <a:pt x="1620" y="1598"/>
                  </a:lnTo>
                  <a:lnTo>
                    <a:pt x="1625" y="1587"/>
                  </a:lnTo>
                  <a:lnTo>
                    <a:pt x="1629" y="1578"/>
                  </a:lnTo>
                  <a:lnTo>
                    <a:pt x="1632" y="1575"/>
                  </a:lnTo>
                  <a:lnTo>
                    <a:pt x="1632" y="1573"/>
                  </a:lnTo>
                  <a:lnTo>
                    <a:pt x="1630" y="1566"/>
                  </a:lnTo>
                  <a:lnTo>
                    <a:pt x="1626" y="1558"/>
                  </a:lnTo>
                  <a:lnTo>
                    <a:pt x="1619" y="1548"/>
                  </a:lnTo>
                  <a:lnTo>
                    <a:pt x="1613" y="1537"/>
                  </a:lnTo>
                  <a:lnTo>
                    <a:pt x="1605" y="1526"/>
                  </a:lnTo>
                  <a:lnTo>
                    <a:pt x="1597" y="1518"/>
                  </a:lnTo>
                  <a:lnTo>
                    <a:pt x="1592" y="1509"/>
                  </a:lnTo>
                  <a:lnTo>
                    <a:pt x="1588" y="1504"/>
                  </a:lnTo>
                  <a:lnTo>
                    <a:pt x="1586" y="1502"/>
                  </a:lnTo>
                  <a:lnTo>
                    <a:pt x="1503" y="1500"/>
                  </a:lnTo>
                  <a:lnTo>
                    <a:pt x="1478" y="1374"/>
                  </a:lnTo>
                  <a:lnTo>
                    <a:pt x="1562" y="1332"/>
                  </a:lnTo>
                  <a:lnTo>
                    <a:pt x="1580" y="1262"/>
                  </a:lnTo>
                  <a:lnTo>
                    <a:pt x="1526" y="1185"/>
                  </a:lnTo>
                  <a:lnTo>
                    <a:pt x="1605" y="1106"/>
                  </a:lnTo>
                  <a:lnTo>
                    <a:pt x="1692" y="1134"/>
                  </a:lnTo>
                  <a:lnTo>
                    <a:pt x="1744" y="1101"/>
                  </a:lnTo>
                  <a:lnTo>
                    <a:pt x="1761" y="1009"/>
                  </a:lnTo>
                  <a:lnTo>
                    <a:pt x="1883" y="989"/>
                  </a:lnTo>
                  <a:close/>
                  <a:moveTo>
                    <a:pt x="2936" y="982"/>
                  </a:moveTo>
                  <a:lnTo>
                    <a:pt x="3527" y="982"/>
                  </a:lnTo>
                  <a:lnTo>
                    <a:pt x="3546" y="985"/>
                  </a:lnTo>
                  <a:lnTo>
                    <a:pt x="3564" y="995"/>
                  </a:lnTo>
                  <a:lnTo>
                    <a:pt x="3577" y="1009"/>
                  </a:lnTo>
                  <a:lnTo>
                    <a:pt x="3587" y="1026"/>
                  </a:lnTo>
                  <a:lnTo>
                    <a:pt x="3590" y="1046"/>
                  </a:lnTo>
                  <a:lnTo>
                    <a:pt x="3590" y="3526"/>
                  </a:lnTo>
                  <a:lnTo>
                    <a:pt x="3587" y="3546"/>
                  </a:lnTo>
                  <a:lnTo>
                    <a:pt x="3577" y="3564"/>
                  </a:lnTo>
                  <a:lnTo>
                    <a:pt x="3564" y="3577"/>
                  </a:lnTo>
                  <a:lnTo>
                    <a:pt x="3546" y="3587"/>
                  </a:lnTo>
                  <a:lnTo>
                    <a:pt x="3527" y="3590"/>
                  </a:lnTo>
                  <a:lnTo>
                    <a:pt x="2936" y="3590"/>
                  </a:lnTo>
                  <a:lnTo>
                    <a:pt x="2916" y="3587"/>
                  </a:lnTo>
                  <a:lnTo>
                    <a:pt x="2900" y="3577"/>
                  </a:lnTo>
                  <a:lnTo>
                    <a:pt x="2885" y="3564"/>
                  </a:lnTo>
                  <a:lnTo>
                    <a:pt x="2875" y="3546"/>
                  </a:lnTo>
                  <a:lnTo>
                    <a:pt x="2872" y="3526"/>
                  </a:lnTo>
                  <a:lnTo>
                    <a:pt x="2872" y="1046"/>
                  </a:lnTo>
                  <a:lnTo>
                    <a:pt x="2875" y="1026"/>
                  </a:lnTo>
                  <a:lnTo>
                    <a:pt x="2885" y="1009"/>
                  </a:lnTo>
                  <a:lnTo>
                    <a:pt x="2900" y="995"/>
                  </a:lnTo>
                  <a:lnTo>
                    <a:pt x="2916" y="985"/>
                  </a:lnTo>
                  <a:lnTo>
                    <a:pt x="2936" y="982"/>
                  </a:lnTo>
                  <a:close/>
                  <a:moveTo>
                    <a:pt x="1279" y="919"/>
                  </a:moveTo>
                  <a:lnTo>
                    <a:pt x="1252" y="921"/>
                  </a:lnTo>
                  <a:lnTo>
                    <a:pt x="1225" y="928"/>
                  </a:lnTo>
                  <a:lnTo>
                    <a:pt x="1200" y="940"/>
                  </a:lnTo>
                  <a:lnTo>
                    <a:pt x="1177" y="957"/>
                  </a:lnTo>
                  <a:lnTo>
                    <a:pt x="1158" y="976"/>
                  </a:lnTo>
                  <a:lnTo>
                    <a:pt x="1145" y="1000"/>
                  </a:lnTo>
                  <a:lnTo>
                    <a:pt x="1135" y="1024"/>
                  </a:lnTo>
                  <a:lnTo>
                    <a:pt x="1131" y="1050"/>
                  </a:lnTo>
                  <a:lnTo>
                    <a:pt x="1131" y="1075"/>
                  </a:lnTo>
                  <a:lnTo>
                    <a:pt x="1137" y="1102"/>
                  </a:lnTo>
                  <a:lnTo>
                    <a:pt x="1148" y="1126"/>
                  </a:lnTo>
                  <a:lnTo>
                    <a:pt x="1165" y="1148"/>
                  </a:lnTo>
                  <a:lnTo>
                    <a:pt x="1185" y="1165"/>
                  </a:lnTo>
                  <a:lnTo>
                    <a:pt x="1208" y="1178"/>
                  </a:lnTo>
                  <a:lnTo>
                    <a:pt x="1232" y="1185"/>
                  </a:lnTo>
                  <a:lnTo>
                    <a:pt x="1258" y="1190"/>
                  </a:lnTo>
                  <a:lnTo>
                    <a:pt x="1285" y="1188"/>
                  </a:lnTo>
                  <a:lnTo>
                    <a:pt x="1312" y="1181"/>
                  </a:lnTo>
                  <a:lnTo>
                    <a:pt x="1338" y="1169"/>
                  </a:lnTo>
                  <a:lnTo>
                    <a:pt x="1361" y="1152"/>
                  </a:lnTo>
                  <a:lnTo>
                    <a:pt x="1379" y="1132"/>
                  </a:lnTo>
                  <a:lnTo>
                    <a:pt x="1393" y="1110"/>
                  </a:lnTo>
                  <a:lnTo>
                    <a:pt x="1403" y="1084"/>
                  </a:lnTo>
                  <a:lnTo>
                    <a:pt x="1407" y="1059"/>
                  </a:lnTo>
                  <a:lnTo>
                    <a:pt x="1406" y="1033"/>
                  </a:lnTo>
                  <a:lnTo>
                    <a:pt x="1400" y="1007"/>
                  </a:lnTo>
                  <a:lnTo>
                    <a:pt x="1389" y="983"/>
                  </a:lnTo>
                  <a:lnTo>
                    <a:pt x="1373" y="961"/>
                  </a:lnTo>
                  <a:lnTo>
                    <a:pt x="1353" y="943"/>
                  </a:lnTo>
                  <a:lnTo>
                    <a:pt x="1330" y="931"/>
                  </a:lnTo>
                  <a:lnTo>
                    <a:pt x="1306" y="923"/>
                  </a:lnTo>
                  <a:lnTo>
                    <a:pt x="1279" y="919"/>
                  </a:lnTo>
                  <a:close/>
                  <a:moveTo>
                    <a:pt x="1342" y="745"/>
                  </a:moveTo>
                  <a:lnTo>
                    <a:pt x="1370" y="816"/>
                  </a:lnTo>
                  <a:lnTo>
                    <a:pt x="1405" y="851"/>
                  </a:lnTo>
                  <a:lnTo>
                    <a:pt x="1474" y="824"/>
                  </a:lnTo>
                  <a:lnTo>
                    <a:pt x="1535" y="896"/>
                  </a:lnTo>
                  <a:lnTo>
                    <a:pt x="1494" y="953"/>
                  </a:lnTo>
                  <a:lnTo>
                    <a:pt x="1495" y="957"/>
                  </a:lnTo>
                  <a:lnTo>
                    <a:pt x="1496" y="965"/>
                  </a:lnTo>
                  <a:lnTo>
                    <a:pt x="1498" y="976"/>
                  </a:lnTo>
                  <a:lnTo>
                    <a:pt x="1502" y="989"/>
                  </a:lnTo>
                  <a:lnTo>
                    <a:pt x="1505" y="1000"/>
                  </a:lnTo>
                  <a:lnTo>
                    <a:pt x="1507" y="1007"/>
                  </a:lnTo>
                  <a:lnTo>
                    <a:pt x="1510" y="1009"/>
                  </a:lnTo>
                  <a:lnTo>
                    <a:pt x="1515" y="1009"/>
                  </a:lnTo>
                  <a:lnTo>
                    <a:pt x="1522" y="1012"/>
                  </a:lnTo>
                  <a:lnTo>
                    <a:pt x="1533" y="1016"/>
                  </a:lnTo>
                  <a:lnTo>
                    <a:pt x="1546" y="1020"/>
                  </a:lnTo>
                  <a:lnTo>
                    <a:pt x="1557" y="1026"/>
                  </a:lnTo>
                  <a:lnTo>
                    <a:pt x="1566" y="1030"/>
                  </a:lnTo>
                  <a:lnTo>
                    <a:pt x="1573" y="1034"/>
                  </a:lnTo>
                  <a:lnTo>
                    <a:pt x="1576" y="1035"/>
                  </a:lnTo>
                  <a:lnTo>
                    <a:pt x="1574" y="1127"/>
                  </a:lnTo>
                  <a:lnTo>
                    <a:pt x="1485" y="1141"/>
                  </a:lnTo>
                  <a:lnTo>
                    <a:pt x="1469" y="1190"/>
                  </a:lnTo>
                  <a:lnTo>
                    <a:pt x="1500" y="1255"/>
                  </a:lnTo>
                  <a:lnTo>
                    <a:pt x="1425" y="1317"/>
                  </a:lnTo>
                  <a:lnTo>
                    <a:pt x="1366" y="1277"/>
                  </a:lnTo>
                  <a:lnTo>
                    <a:pt x="1323" y="1291"/>
                  </a:lnTo>
                  <a:lnTo>
                    <a:pt x="1286" y="1356"/>
                  </a:lnTo>
                  <a:lnTo>
                    <a:pt x="1198" y="1352"/>
                  </a:lnTo>
                  <a:lnTo>
                    <a:pt x="1180" y="1282"/>
                  </a:lnTo>
                  <a:lnTo>
                    <a:pt x="1142" y="1257"/>
                  </a:lnTo>
                  <a:lnTo>
                    <a:pt x="1066" y="1283"/>
                  </a:lnTo>
                  <a:lnTo>
                    <a:pt x="1000" y="1207"/>
                  </a:lnTo>
                  <a:lnTo>
                    <a:pt x="1045" y="1141"/>
                  </a:lnTo>
                  <a:lnTo>
                    <a:pt x="1026" y="1099"/>
                  </a:lnTo>
                  <a:lnTo>
                    <a:pt x="963" y="1069"/>
                  </a:lnTo>
                  <a:lnTo>
                    <a:pt x="970" y="968"/>
                  </a:lnTo>
                  <a:lnTo>
                    <a:pt x="1046" y="954"/>
                  </a:lnTo>
                  <a:lnTo>
                    <a:pt x="1068" y="909"/>
                  </a:lnTo>
                  <a:lnTo>
                    <a:pt x="1043" y="848"/>
                  </a:lnTo>
                  <a:lnTo>
                    <a:pt x="1119" y="788"/>
                  </a:lnTo>
                  <a:lnTo>
                    <a:pt x="1180" y="827"/>
                  </a:lnTo>
                  <a:lnTo>
                    <a:pt x="1227" y="815"/>
                  </a:lnTo>
                  <a:lnTo>
                    <a:pt x="1255" y="750"/>
                  </a:lnTo>
                  <a:lnTo>
                    <a:pt x="1342" y="745"/>
                  </a:lnTo>
                  <a:close/>
                  <a:moveTo>
                    <a:pt x="3531" y="0"/>
                  </a:moveTo>
                  <a:lnTo>
                    <a:pt x="3548" y="2"/>
                  </a:lnTo>
                  <a:lnTo>
                    <a:pt x="3564" y="8"/>
                  </a:lnTo>
                  <a:lnTo>
                    <a:pt x="3577" y="19"/>
                  </a:lnTo>
                  <a:lnTo>
                    <a:pt x="3586" y="35"/>
                  </a:lnTo>
                  <a:lnTo>
                    <a:pt x="3589" y="51"/>
                  </a:lnTo>
                  <a:lnTo>
                    <a:pt x="3589" y="69"/>
                  </a:lnTo>
                  <a:lnTo>
                    <a:pt x="3480" y="635"/>
                  </a:lnTo>
                  <a:lnTo>
                    <a:pt x="3476" y="650"/>
                  </a:lnTo>
                  <a:lnTo>
                    <a:pt x="3467" y="663"/>
                  </a:lnTo>
                  <a:lnTo>
                    <a:pt x="3456" y="673"/>
                  </a:lnTo>
                  <a:lnTo>
                    <a:pt x="3443" y="679"/>
                  </a:lnTo>
                  <a:lnTo>
                    <a:pt x="3429" y="683"/>
                  </a:lnTo>
                  <a:lnTo>
                    <a:pt x="3413" y="682"/>
                  </a:lnTo>
                  <a:lnTo>
                    <a:pt x="3399" y="676"/>
                  </a:lnTo>
                  <a:lnTo>
                    <a:pt x="3386" y="668"/>
                  </a:lnTo>
                  <a:lnTo>
                    <a:pt x="3209" y="513"/>
                  </a:lnTo>
                  <a:lnTo>
                    <a:pt x="3078" y="665"/>
                  </a:lnTo>
                  <a:lnTo>
                    <a:pt x="2947" y="809"/>
                  </a:lnTo>
                  <a:lnTo>
                    <a:pt x="2817" y="946"/>
                  </a:lnTo>
                  <a:lnTo>
                    <a:pt x="2687" y="1075"/>
                  </a:lnTo>
                  <a:lnTo>
                    <a:pt x="2560" y="1198"/>
                  </a:lnTo>
                  <a:lnTo>
                    <a:pt x="2433" y="1314"/>
                  </a:lnTo>
                  <a:lnTo>
                    <a:pt x="2421" y="1275"/>
                  </a:lnTo>
                  <a:lnTo>
                    <a:pt x="2407" y="1236"/>
                  </a:lnTo>
                  <a:lnTo>
                    <a:pt x="2390" y="1199"/>
                  </a:lnTo>
                  <a:lnTo>
                    <a:pt x="2509" y="1089"/>
                  </a:lnTo>
                  <a:lnTo>
                    <a:pt x="2630" y="971"/>
                  </a:lnTo>
                  <a:lnTo>
                    <a:pt x="2751" y="848"/>
                  </a:lnTo>
                  <a:lnTo>
                    <a:pt x="2874" y="718"/>
                  </a:lnTo>
                  <a:lnTo>
                    <a:pt x="2998" y="580"/>
                  </a:lnTo>
                  <a:lnTo>
                    <a:pt x="3122" y="437"/>
                  </a:lnTo>
                  <a:lnTo>
                    <a:pt x="2954" y="290"/>
                  </a:lnTo>
                  <a:lnTo>
                    <a:pt x="2944" y="279"/>
                  </a:lnTo>
                  <a:lnTo>
                    <a:pt x="2936" y="266"/>
                  </a:lnTo>
                  <a:lnTo>
                    <a:pt x="2933" y="252"/>
                  </a:lnTo>
                  <a:lnTo>
                    <a:pt x="2934" y="237"/>
                  </a:lnTo>
                  <a:lnTo>
                    <a:pt x="2938" y="222"/>
                  </a:lnTo>
                  <a:lnTo>
                    <a:pt x="2947" y="210"/>
                  </a:lnTo>
                  <a:lnTo>
                    <a:pt x="2959" y="199"/>
                  </a:lnTo>
                  <a:lnTo>
                    <a:pt x="2972" y="192"/>
                  </a:lnTo>
                  <a:lnTo>
                    <a:pt x="3515" y="4"/>
                  </a:lnTo>
                  <a:lnTo>
                    <a:pt x="3520" y="2"/>
                  </a:lnTo>
                  <a:lnTo>
                    <a:pt x="3526" y="1"/>
                  </a:lnTo>
                  <a:lnTo>
                    <a:pt x="35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41" name="Group 440">
              <a:extLst>
                <a:ext uri="{FF2B5EF4-FFF2-40B4-BE49-F238E27FC236}">
                  <a16:creationId xmlns:a16="http://schemas.microsoft.com/office/drawing/2014/main" id="{570F4A88-0064-45FD-BC6D-330BBDEDE285}"/>
                </a:ext>
              </a:extLst>
            </p:cNvPr>
            <p:cNvGrpSpPr/>
            <p:nvPr/>
          </p:nvGrpSpPr>
          <p:grpSpPr>
            <a:xfrm>
              <a:off x="10994844" y="3745000"/>
              <a:ext cx="326253" cy="358708"/>
              <a:chOff x="6470650" y="392113"/>
              <a:chExt cx="909638" cy="1000126"/>
            </a:xfrm>
            <a:solidFill>
              <a:schemeClr val="bg1"/>
            </a:solidFill>
          </p:grpSpPr>
          <p:sp>
            <p:nvSpPr>
              <p:cNvPr id="462" name="Freeform 7">
                <a:extLst>
                  <a:ext uri="{FF2B5EF4-FFF2-40B4-BE49-F238E27FC236}">
                    <a16:creationId xmlns:a16="http://schemas.microsoft.com/office/drawing/2014/main" id="{9B8CA259-89D2-49CE-A910-2CDA74811444}"/>
                  </a:ext>
                </a:extLst>
              </p:cNvPr>
              <p:cNvSpPr>
                <a:spLocks/>
              </p:cNvSpPr>
              <p:nvPr/>
            </p:nvSpPr>
            <p:spPr bwMode="auto">
              <a:xfrm>
                <a:off x="6470650" y="392113"/>
                <a:ext cx="811213" cy="344488"/>
              </a:xfrm>
              <a:custGeom>
                <a:avLst/>
                <a:gdLst/>
                <a:ahLst/>
                <a:cxnLst>
                  <a:cxn ang="0">
                    <a:pos x="3067" y="694"/>
                  </a:cxn>
                  <a:cxn ang="0">
                    <a:pos x="2693" y="511"/>
                  </a:cxn>
                  <a:cxn ang="0">
                    <a:pos x="2629" y="578"/>
                  </a:cxn>
                  <a:cxn ang="0">
                    <a:pos x="2554" y="649"/>
                  </a:cxn>
                  <a:cxn ang="0">
                    <a:pos x="2512" y="685"/>
                  </a:cxn>
                  <a:cxn ang="0">
                    <a:pos x="2443" y="741"/>
                  </a:cxn>
                  <a:cxn ang="0">
                    <a:pos x="2370" y="797"/>
                  </a:cxn>
                  <a:cxn ang="0">
                    <a:pos x="2263" y="870"/>
                  </a:cxn>
                  <a:cxn ang="0">
                    <a:pos x="2087" y="974"/>
                  </a:cxn>
                  <a:cxn ang="0">
                    <a:pos x="1958" y="1037"/>
                  </a:cxn>
                  <a:cxn ang="0">
                    <a:pos x="1859" y="1080"/>
                  </a:cxn>
                  <a:cxn ang="0">
                    <a:pos x="1756" y="1120"/>
                  </a:cxn>
                  <a:cxn ang="0">
                    <a:pos x="1615" y="1167"/>
                  </a:cxn>
                  <a:cxn ang="0">
                    <a:pos x="1449" y="1211"/>
                  </a:cxn>
                  <a:cxn ang="0">
                    <a:pos x="1259" y="1250"/>
                  </a:cxn>
                  <a:cxn ang="0">
                    <a:pos x="1070" y="1277"/>
                  </a:cxn>
                  <a:cxn ang="0">
                    <a:pos x="888" y="1293"/>
                  </a:cxn>
                  <a:cxn ang="0">
                    <a:pos x="716" y="1299"/>
                  </a:cxn>
                  <a:cxn ang="0">
                    <a:pos x="555" y="1298"/>
                  </a:cxn>
                  <a:cxn ang="0">
                    <a:pos x="414" y="1291"/>
                  </a:cxn>
                  <a:cxn ang="0">
                    <a:pos x="297" y="1281"/>
                  </a:cxn>
                  <a:cxn ang="0">
                    <a:pos x="195" y="1270"/>
                  </a:cxn>
                  <a:cxn ang="0">
                    <a:pos x="112" y="1258"/>
                  </a:cxn>
                  <a:cxn ang="0">
                    <a:pos x="51" y="1248"/>
                  </a:cxn>
                  <a:cxn ang="0">
                    <a:pos x="13" y="1241"/>
                  </a:cxn>
                  <a:cxn ang="0">
                    <a:pos x="0" y="1239"/>
                  </a:cxn>
                  <a:cxn ang="0">
                    <a:pos x="6" y="1227"/>
                  </a:cxn>
                  <a:cxn ang="0">
                    <a:pos x="37" y="1232"/>
                  </a:cxn>
                  <a:cxn ang="0">
                    <a:pos x="95" y="1236"/>
                  </a:cxn>
                  <a:cxn ang="0">
                    <a:pos x="179" y="1242"/>
                  </a:cxn>
                  <a:cxn ang="0">
                    <a:pos x="285" y="1247"/>
                  </a:cxn>
                  <a:cxn ang="0">
                    <a:pos x="411" y="1247"/>
                  </a:cxn>
                  <a:cxn ang="0">
                    <a:pos x="555" y="1243"/>
                  </a:cxn>
                  <a:cxn ang="0">
                    <a:pos x="712" y="1232"/>
                  </a:cxn>
                  <a:cxn ang="0">
                    <a:pos x="880" y="1212"/>
                  </a:cxn>
                  <a:cxn ang="0">
                    <a:pos x="1057" y="1183"/>
                  </a:cxn>
                  <a:cxn ang="0">
                    <a:pos x="1236" y="1143"/>
                  </a:cxn>
                  <a:cxn ang="0">
                    <a:pos x="1416" y="1091"/>
                  </a:cxn>
                  <a:cxn ang="0">
                    <a:pos x="1572" y="1036"/>
                  </a:cxn>
                  <a:cxn ang="0">
                    <a:pos x="1636" y="1010"/>
                  </a:cxn>
                  <a:cxn ang="0">
                    <a:pos x="1763" y="953"/>
                  </a:cxn>
                  <a:cxn ang="0">
                    <a:pos x="1885" y="889"/>
                  </a:cxn>
                  <a:cxn ang="0">
                    <a:pos x="1999" y="822"/>
                  </a:cxn>
                  <a:cxn ang="0">
                    <a:pos x="2154" y="714"/>
                  </a:cxn>
                  <a:cxn ang="0">
                    <a:pos x="2246" y="638"/>
                  </a:cxn>
                  <a:cxn ang="0">
                    <a:pos x="2310" y="583"/>
                  </a:cxn>
                  <a:cxn ang="0">
                    <a:pos x="2402" y="492"/>
                  </a:cxn>
                  <a:cxn ang="0">
                    <a:pos x="2434" y="456"/>
                  </a:cxn>
                  <a:cxn ang="0">
                    <a:pos x="2493" y="390"/>
                  </a:cxn>
                  <a:cxn ang="0">
                    <a:pos x="2516" y="361"/>
                  </a:cxn>
                  <a:cxn ang="0">
                    <a:pos x="2903" y="0"/>
                  </a:cxn>
                </a:cxnLst>
                <a:rect l="0" t="0" r="r" b="b"/>
                <a:pathLst>
                  <a:path w="3067" h="1299">
                    <a:moveTo>
                      <a:pt x="2903" y="0"/>
                    </a:moveTo>
                    <a:lnTo>
                      <a:pt x="3067" y="694"/>
                    </a:lnTo>
                    <a:lnTo>
                      <a:pt x="2721" y="481"/>
                    </a:lnTo>
                    <a:lnTo>
                      <a:pt x="2693" y="511"/>
                    </a:lnTo>
                    <a:lnTo>
                      <a:pt x="2663" y="545"/>
                    </a:lnTo>
                    <a:lnTo>
                      <a:pt x="2629" y="578"/>
                    </a:lnTo>
                    <a:lnTo>
                      <a:pt x="2592" y="612"/>
                    </a:lnTo>
                    <a:lnTo>
                      <a:pt x="2554" y="649"/>
                    </a:lnTo>
                    <a:lnTo>
                      <a:pt x="2534" y="667"/>
                    </a:lnTo>
                    <a:lnTo>
                      <a:pt x="2512" y="685"/>
                    </a:lnTo>
                    <a:lnTo>
                      <a:pt x="2467" y="722"/>
                    </a:lnTo>
                    <a:lnTo>
                      <a:pt x="2443" y="741"/>
                    </a:lnTo>
                    <a:lnTo>
                      <a:pt x="2420" y="760"/>
                    </a:lnTo>
                    <a:lnTo>
                      <a:pt x="2370" y="797"/>
                    </a:lnTo>
                    <a:lnTo>
                      <a:pt x="2318" y="834"/>
                    </a:lnTo>
                    <a:lnTo>
                      <a:pt x="2263" y="870"/>
                    </a:lnTo>
                    <a:lnTo>
                      <a:pt x="2207" y="907"/>
                    </a:lnTo>
                    <a:lnTo>
                      <a:pt x="2087" y="974"/>
                    </a:lnTo>
                    <a:lnTo>
                      <a:pt x="2023" y="1006"/>
                    </a:lnTo>
                    <a:lnTo>
                      <a:pt x="1958" y="1037"/>
                    </a:lnTo>
                    <a:lnTo>
                      <a:pt x="1893" y="1066"/>
                    </a:lnTo>
                    <a:lnTo>
                      <a:pt x="1859" y="1080"/>
                    </a:lnTo>
                    <a:lnTo>
                      <a:pt x="1825" y="1094"/>
                    </a:lnTo>
                    <a:lnTo>
                      <a:pt x="1756" y="1120"/>
                    </a:lnTo>
                    <a:lnTo>
                      <a:pt x="1686" y="1144"/>
                    </a:lnTo>
                    <a:lnTo>
                      <a:pt x="1615" y="1167"/>
                    </a:lnTo>
                    <a:lnTo>
                      <a:pt x="1545" y="1187"/>
                    </a:lnTo>
                    <a:lnTo>
                      <a:pt x="1449" y="1211"/>
                    </a:lnTo>
                    <a:lnTo>
                      <a:pt x="1353" y="1232"/>
                    </a:lnTo>
                    <a:lnTo>
                      <a:pt x="1259" y="1250"/>
                    </a:lnTo>
                    <a:lnTo>
                      <a:pt x="1164" y="1264"/>
                    </a:lnTo>
                    <a:lnTo>
                      <a:pt x="1070" y="1277"/>
                    </a:lnTo>
                    <a:lnTo>
                      <a:pt x="978" y="1286"/>
                    </a:lnTo>
                    <a:lnTo>
                      <a:pt x="888" y="1293"/>
                    </a:lnTo>
                    <a:lnTo>
                      <a:pt x="800" y="1296"/>
                    </a:lnTo>
                    <a:lnTo>
                      <a:pt x="716" y="1299"/>
                    </a:lnTo>
                    <a:lnTo>
                      <a:pt x="634" y="1299"/>
                    </a:lnTo>
                    <a:lnTo>
                      <a:pt x="555" y="1298"/>
                    </a:lnTo>
                    <a:lnTo>
                      <a:pt x="480" y="1294"/>
                    </a:lnTo>
                    <a:lnTo>
                      <a:pt x="414" y="1291"/>
                    </a:lnTo>
                    <a:lnTo>
                      <a:pt x="353" y="1286"/>
                    </a:lnTo>
                    <a:lnTo>
                      <a:pt x="297" y="1281"/>
                    </a:lnTo>
                    <a:lnTo>
                      <a:pt x="244" y="1276"/>
                    </a:lnTo>
                    <a:lnTo>
                      <a:pt x="195" y="1270"/>
                    </a:lnTo>
                    <a:lnTo>
                      <a:pt x="151" y="1264"/>
                    </a:lnTo>
                    <a:lnTo>
                      <a:pt x="112" y="1258"/>
                    </a:lnTo>
                    <a:lnTo>
                      <a:pt x="78" y="1254"/>
                    </a:lnTo>
                    <a:lnTo>
                      <a:pt x="51" y="1248"/>
                    </a:lnTo>
                    <a:lnTo>
                      <a:pt x="29" y="1244"/>
                    </a:lnTo>
                    <a:lnTo>
                      <a:pt x="13" y="1241"/>
                    </a:lnTo>
                    <a:lnTo>
                      <a:pt x="3" y="1240"/>
                    </a:lnTo>
                    <a:lnTo>
                      <a:pt x="0" y="1239"/>
                    </a:lnTo>
                    <a:lnTo>
                      <a:pt x="2" y="1227"/>
                    </a:lnTo>
                    <a:lnTo>
                      <a:pt x="6" y="1227"/>
                    </a:lnTo>
                    <a:lnTo>
                      <a:pt x="17" y="1229"/>
                    </a:lnTo>
                    <a:lnTo>
                      <a:pt x="37" y="1232"/>
                    </a:lnTo>
                    <a:lnTo>
                      <a:pt x="62" y="1234"/>
                    </a:lnTo>
                    <a:lnTo>
                      <a:pt x="95" y="1236"/>
                    </a:lnTo>
                    <a:lnTo>
                      <a:pt x="134" y="1240"/>
                    </a:lnTo>
                    <a:lnTo>
                      <a:pt x="179" y="1242"/>
                    </a:lnTo>
                    <a:lnTo>
                      <a:pt x="229" y="1244"/>
                    </a:lnTo>
                    <a:lnTo>
                      <a:pt x="285" y="1247"/>
                    </a:lnTo>
                    <a:lnTo>
                      <a:pt x="345" y="1248"/>
                    </a:lnTo>
                    <a:lnTo>
                      <a:pt x="411" y="1247"/>
                    </a:lnTo>
                    <a:lnTo>
                      <a:pt x="481" y="1246"/>
                    </a:lnTo>
                    <a:lnTo>
                      <a:pt x="555" y="1243"/>
                    </a:lnTo>
                    <a:lnTo>
                      <a:pt x="632" y="1239"/>
                    </a:lnTo>
                    <a:lnTo>
                      <a:pt x="712" y="1232"/>
                    </a:lnTo>
                    <a:lnTo>
                      <a:pt x="796" y="1224"/>
                    </a:lnTo>
                    <a:lnTo>
                      <a:pt x="880" y="1212"/>
                    </a:lnTo>
                    <a:lnTo>
                      <a:pt x="968" y="1199"/>
                    </a:lnTo>
                    <a:lnTo>
                      <a:pt x="1057" y="1183"/>
                    </a:lnTo>
                    <a:lnTo>
                      <a:pt x="1145" y="1163"/>
                    </a:lnTo>
                    <a:lnTo>
                      <a:pt x="1236" y="1143"/>
                    </a:lnTo>
                    <a:lnTo>
                      <a:pt x="1326" y="1118"/>
                    </a:lnTo>
                    <a:lnTo>
                      <a:pt x="1416" y="1091"/>
                    </a:lnTo>
                    <a:lnTo>
                      <a:pt x="1505" y="1061"/>
                    </a:lnTo>
                    <a:lnTo>
                      <a:pt x="1572" y="1036"/>
                    </a:lnTo>
                    <a:lnTo>
                      <a:pt x="1604" y="1022"/>
                    </a:lnTo>
                    <a:lnTo>
                      <a:pt x="1636" y="1010"/>
                    </a:lnTo>
                    <a:lnTo>
                      <a:pt x="1701" y="982"/>
                    </a:lnTo>
                    <a:lnTo>
                      <a:pt x="1763" y="953"/>
                    </a:lnTo>
                    <a:lnTo>
                      <a:pt x="1825" y="922"/>
                    </a:lnTo>
                    <a:lnTo>
                      <a:pt x="1885" y="889"/>
                    </a:lnTo>
                    <a:lnTo>
                      <a:pt x="1942" y="856"/>
                    </a:lnTo>
                    <a:lnTo>
                      <a:pt x="1999" y="822"/>
                    </a:lnTo>
                    <a:lnTo>
                      <a:pt x="2104" y="751"/>
                    </a:lnTo>
                    <a:lnTo>
                      <a:pt x="2154" y="714"/>
                    </a:lnTo>
                    <a:lnTo>
                      <a:pt x="2202" y="677"/>
                    </a:lnTo>
                    <a:lnTo>
                      <a:pt x="2246" y="638"/>
                    </a:lnTo>
                    <a:lnTo>
                      <a:pt x="2289" y="601"/>
                    </a:lnTo>
                    <a:lnTo>
                      <a:pt x="2310" y="583"/>
                    </a:lnTo>
                    <a:lnTo>
                      <a:pt x="2329" y="564"/>
                    </a:lnTo>
                    <a:lnTo>
                      <a:pt x="2402" y="492"/>
                    </a:lnTo>
                    <a:lnTo>
                      <a:pt x="2418" y="473"/>
                    </a:lnTo>
                    <a:lnTo>
                      <a:pt x="2434" y="456"/>
                    </a:lnTo>
                    <a:lnTo>
                      <a:pt x="2465" y="422"/>
                    </a:lnTo>
                    <a:lnTo>
                      <a:pt x="2493" y="390"/>
                    </a:lnTo>
                    <a:lnTo>
                      <a:pt x="2505" y="375"/>
                    </a:lnTo>
                    <a:lnTo>
                      <a:pt x="2516" y="361"/>
                    </a:lnTo>
                    <a:lnTo>
                      <a:pt x="2179" y="174"/>
                    </a:lnTo>
                    <a:lnTo>
                      <a:pt x="2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8">
                <a:extLst>
                  <a:ext uri="{FF2B5EF4-FFF2-40B4-BE49-F238E27FC236}">
                    <a16:creationId xmlns:a16="http://schemas.microsoft.com/office/drawing/2014/main" id="{98148910-D76E-47FC-948B-1E10A287DABC}"/>
                  </a:ext>
                </a:extLst>
              </p:cNvPr>
              <p:cNvSpPr>
                <a:spLocks/>
              </p:cNvSpPr>
              <p:nvPr/>
            </p:nvSpPr>
            <p:spPr bwMode="auto">
              <a:xfrm>
                <a:off x="7138988" y="604838"/>
                <a:ext cx="161925" cy="161925"/>
              </a:xfrm>
              <a:custGeom>
                <a:avLst/>
                <a:gdLst/>
                <a:ahLst/>
                <a:cxnLst>
                  <a:cxn ang="0">
                    <a:pos x="308" y="0"/>
                  </a:cxn>
                  <a:cxn ang="0">
                    <a:pos x="353" y="4"/>
                  </a:cxn>
                  <a:cxn ang="0">
                    <a:pos x="396" y="13"/>
                  </a:cxn>
                  <a:cxn ang="0">
                    <a:pos x="437" y="29"/>
                  </a:cxn>
                  <a:cxn ang="0">
                    <a:pos x="475" y="50"/>
                  </a:cxn>
                  <a:cxn ang="0">
                    <a:pos x="510" y="76"/>
                  </a:cxn>
                  <a:cxn ang="0">
                    <a:pos x="540" y="106"/>
                  </a:cxn>
                  <a:cxn ang="0">
                    <a:pos x="565" y="140"/>
                  </a:cxn>
                  <a:cxn ang="0">
                    <a:pos x="586" y="178"/>
                  </a:cxn>
                  <a:cxn ang="0">
                    <a:pos x="602" y="219"/>
                  </a:cxn>
                  <a:cxn ang="0">
                    <a:pos x="611" y="263"/>
                  </a:cxn>
                  <a:cxn ang="0">
                    <a:pos x="615" y="308"/>
                  </a:cxn>
                  <a:cxn ang="0">
                    <a:pos x="611" y="353"/>
                  </a:cxn>
                  <a:cxn ang="0">
                    <a:pos x="602" y="397"/>
                  </a:cxn>
                  <a:cxn ang="0">
                    <a:pos x="586" y="437"/>
                  </a:cxn>
                  <a:cxn ang="0">
                    <a:pos x="565" y="476"/>
                  </a:cxn>
                  <a:cxn ang="0">
                    <a:pos x="540" y="510"/>
                  </a:cxn>
                  <a:cxn ang="0">
                    <a:pos x="510" y="540"/>
                  </a:cxn>
                  <a:cxn ang="0">
                    <a:pos x="475" y="566"/>
                  </a:cxn>
                  <a:cxn ang="0">
                    <a:pos x="437" y="587"/>
                  </a:cxn>
                  <a:cxn ang="0">
                    <a:pos x="396" y="603"/>
                  </a:cxn>
                  <a:cxn ang="0">
                    <a:pos x="353" y="612"/>
                  </a:cxn>
                  <a:cxn ang="0">
                    <a:pos x="308" y="616"/>
                  </a:cxn>
                  <a:cxn ang="0">
                    <a:pos x="262" y="612"/>
                  </a:cxn>
                  <a:cxn ang="0">
                    <a:pos x="219" y="603"/>
                  </a:cxn>
                  <a:cxn ang="0">
                    <a:pos x="178" y="587"/>
                  </a:cxn>
                  <a:cxn ang="0">
                    <a:pos x="140" y="566"/>
                  </a:cxn>
                  <a:cxn ang="0">
                    <a:pos x="105" y="540"/>
                  </a:cxn>
                  <a:cxn ang="0">
                    <a:pos x="75" y="510"/>
                  </a:cxn>
                  <a:cxn ang="0">
                    <a:pos x="50" y="476"/>
                  </a:cxn>
                  <a:cxn ang="0">
                    <a:pos x="29" y="437"/>
                  </a:cxn>
                  <a:cxn ang="0">
                    <a:pos x="13" y="397"/>
                  </a:cxn>
                  <a:cxn ang="0">
                    <a:pos x="4" y="353"/>
                  </a:cxn>
                  <a:cxn ang="0">
                    <a:pos x="0" y="308"/>
                  </a:cxn>
                  <a:cxn ang="0">
                    <a:pos x="4" y="263"/>
                  </a:cxn>
                  <a:cxn ang="0">
                    <a:pos x="13" y="219"/>
                  </a:cxn>
                  <a:cxn ang="0">
                    <a:pos x="29" y="178"/>
                  </a:cxn>
                  <a:cxn ang="0">
                    <a:pos x="50" y="140"/>
                  </a:cxn>
                  <a:cxn ang="0">
                    <a:pos x="75" y="106"/>
                  </a:cxn>
                  <a:cxn ang="0">
                    <a:pos x="105" y="76"/>
                  </a:cxn>
                  <a:cxn ang="0">
                    <a:pos x="140" y="50"/>
                  </a:cxn>
                  <a:cxn ang="0">
                    <a:pos x="178" y="29"/>
                  </a:cxn>
                  <a:cxn ang="0">
                    <a:pos x="219" y="13"/>
                  </a:cxn>
                  <a:cxn ang="0">
                    <a:pos x="262" y="4"/>
                  </a:cxn>
                  <a:cxn ang="0">
                    <a:pos x="308" y="0"/>
                  </a:cxn>
                </a:cxnLst>
                <a:rect l="0" t="0" r="r" b="b"/>
                <a:pathLst>
                  <a:path w="615" h="616">
                    <a:moveTo>
                      <a:pt x="308" y="0"/>
                    </a:moveTo>
                    <a:lnTo>
                      <a:pt x="353" y="4"/>
                    </a:lnTo>
                    <a:lnTo>
                      <a:pt x="396" y="13"/>
                    </a:lnTo>
                    <a:lnTo>
                      <a:pt x="437" y="29"/>
                    </a:lnTo>
                    <a:lnTo>
                      <a:pt x="475" y="50"/>
                    </a:lnTo>
                    <a:lnTo>
                      <a:pt x="510" y="76"/>
                    </a:lnTo>
                    <a:lnTo>
                      <a:pt x="540" y="106"/>
                    </a:lnTo>
                    <a:lnTo>
                      <a:pt x="565" y="140"/>
                    </a:lnTo>
                    <a:lnTo>
                      <a:pt x="586" y="178"/>
                    </a:lnTo>
                    <a:lnTo>
                      <a:pt x="602" y="219"/>
                    </a:lnTo>
                    <a:lnTo>
                      <a:pt x="611" y="263"/>
                    </a:lnTo>
                    <a:lnTo>
                      <a:pt x="615" y="308"/>
                    </a:lnTo>
                    <a:lnTo>
                      <a:pt x="611" y="353"/>
                    </a:lnTo>
                    <a:lnTo>
                      <a:pt x="602" y="397"/>
                    </a:lnTo>
                    <a:lnTo>
                      <a:pt x="586" y="437"/>
                    </a:lnTo>
                    <a:lnTo>
                      <a:pt x="565" y="476"/>
                    </a:lnTo>
                    <a:lnTo>
                      <a:pt x="540" y="510"/>
                    </a:lnTo>
                    <a:lnTo>
                      <a:pt x="510" y="540"/>
                    </a:lnTo>
                    <a:lnTo>
                      <a:pt x="475" y="566"/>
                    </a:lnTo>
                    <a:lnTo>
                      <a:pt x="437" y="587"/>
                    </a:lnTo>
                    <a:lnTo>
                      <a:pt x="396" y="603"/>
                    </a:lnTo>
                    <a:lnTo>
                      <a:pt x="353" y="612"/>
                    </a:lnTo>
                    <a:lnTo>
                      <a:pt x="308" y="616"/>
                    </a:lnTo>
                    <a:lnTo>
                      <a:pt x="262" y="612"/>
                    </a:lnTo>
                    <a:lnTo>
                      <a:pt x="219" y="603"/>
                    </a:lnTo>
                    <a:lnTo>
                      <a:pt x="178" y="587"/>
                    </a:lnTo>
                    <a:lnTo>
                      <a:pt x="140" y="566"/>
                    </a:lnTo>
                    <a:lnTo>
                      <a:pt x="105" y="540"/>
                    </a:lnTo>
                    <a:lnTo>
                      <a:pt x="75" y="510"/>
                    </a:lnTo>
                    <a:lnTo>
                      <a:pt x="50" y="476"/>
                    </a:lnTo>
                    <a:lnTo>
                      <a:pt x="29" y="437"/>
                    </a:lnTo>
                    <a:lnTo>
                      <a:pt x="13" y="397"/>
                    </a:lnTo>
                    <a:lnTo>
                      <a:pt x="4" y="353"/>
                    </a:lnTo>
                    <a:lnTo>
                      <a:pt x="0" y="308"/>
                    </a:lnTo>
                    <a:lnTo>
                      <a:pt x="4" y="263"/>
                    </a:lnTo>
                    <a:lnTo>
                      <a:pt x="13" y="219"/>
                    </a:lnTo>
                    <a:lnTo>
                      <a:pt x="29" y="178"/>
                    </a:lnTo>
                    <a:lnTo>
                      <a:pt x="50" y="140"/>
                    </a:lnTo>
                    <a:lnTo>
                      <a:pt x="75" y="106"/>
                    </a:lnTo>
                    <a:lnTo>
                      <a:pt x="105" y="76"/>
                    </a:lnTo>
                    <a:lnTo>
                      <a:pt x="140" y="50"/>
                    </a:lnTo>
                    <a:lnTo>
                      <a:pt x="178" y="29"/>
                    </a:lnTo>
                    <a:lnTo>
                      <a:pt x="219" y="13"/>
                    </a:lnTo>
                    <a:lnTo>
                      <a:pt x="262" y="4"/>
                    </a:lnTo>
                    <a:lnTo>
                      <a:pt x="3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9">
                <a:extLst>
                  <a:ext uri="{FF2B5EF4-FFF2-40B4-BE49-F238E27FC236}">
                    <a16:creationId xmlns:a16="http://schemas.microsoft.com/office/drawing/2014/main" id="{D524EDB6-CACB-4994-B624-3C3E1170416F}"/>
                  </a:ext>
                </a:extLst>
              </p:cNvPr>
              <p:cNvSpPr>
                <a:spLocks noEditPoints="1"/>
              </p:cNvSpPr>
              <p:nvPr/>
            </p:nvSpPr>
            <p:spPr bwMode="auto">
              <a:xfrm>
                <a:off x="7058025" y="771526"/>
                <a:ext cx="322263" cy="619125"/>
              </a:xfrm>
              <a:custGeom>
                <a:avLst/>
                <a:gdLst/>
                <a:ahLst/>
                <a:cxnLst>
                  <a:cxn ang="0">
                    <a:pos x="939" y="672"/>
                  </a:cxn>
                  <a:cxn ang="0">
                    <a:pos x="971" y="600"/>
                  </a:cxn>
                  <a:cxn ang="0">
                    <a:pos x="957" y="545"/>
                  </a:cxn>
                  <a:cxn ang="0">
                    <a:pos x="294" y="494"/>
                  </a:cxn>
                  <a:cxn ang="0">
                    <a:pos x="247" y="568"/>
                  </a:cxn>
                  <a:cxn ang="0">
                    <a:pos x="253" y="621"/>
                  </a:cxn>
                  <a:cxn ang="0">
                    <a:pos x="294" y="494"/>
                  </a:cxn>
                  <a:cxn ang="0">
                    <a:pos x="607" y="687"/>
                  </a:cxn>
                  <a:cxn ang="0">
                    <a:pos x="610" y="89"/>
                  </a:cxn>
                  <a:cxn ang="0">
                    <a:pos x="535" y="0"/>
                  </a:cxn>
                  <a:cxn ang="0">
                    <a:pos x="724" y="13"/>
                  </a:cxn>
                  <a:cxn ang="0">
                    <a:pos x="813" y="58"/>
                  </a:cxn>
                  <a:cxn ang="0">
                    <a:pos x="893" y="117"/>
                  </a:cxn>
                  <a:cxn ang="0">
                    <a:pos x="987" y="206"/>
                  </a:cxn>
                  <a:cxn ang="0">
                    <a:pos x="1111" y="349"/>
                  </a:cxn>
                  <a:cxn ang="0">
                    <a:pos x="1181" y="461"/>
                  </a:cxn>
                  <a:cxn ang="0">
                    <a:pos x="1215" y="567"/>
                  </a:cxn>
                  <a:cxn ang="0">
                    <a:pos x="1204" y="656"/>
                  </a:cxn>
                  <a:cxn ang="0">
                    <a:pos x="1144" y="794"/>
                  </a:cxn>
                  <a:cxn ang="0">
                    <a:pos x="1084" y="902"/>
                  </a:cxn>
                  <a:cxn ang="0">
                    <a:pos x="1028" y="993"/>
                  </a:cxn>
                  <a:cxn ang="0">
                    <a:pos x="973" y="1039"/>
                  </a:cxn>
                  <a:cxn ang="0">
                    <a:pos x="900" y="1045"/>
                  </a:cxn>
                  <a:cxn ang="0">
                    <a:pos x="894" y="1058"/>
                  </a:cxn>
                  <a:cxn ang="0">
                    <a:pos x="882" y="2254"/>
                  </a:cxn>
                  <a:cxn ang="0">
                    <a:pos x="831" y="2316"/>
                  </a:cxn>
                  <a:cxn ang="0">
                    <a:pos x="753" y="2340"/>
                  </a:cxn>
                  <a:cxn ang="0">
                    <a:pos x="674" y="2316"/>
                  </a:cxn>
                  <a:cxn ang="0">
                    <a:pos x="624" y="2254"/>
                  </a:cxn>
                  <a:cxn ang="0">
                    <a:pos x="612" y="1218"/>
                  </a:cxn>
                  <a:cxn ang="0">
                    <a:pos x="591" y="1218"/>
                  </a:cxn>
                  <a:cxn ang="0">
                    <a:pos x="581" y="2254"/>
                  </a:cxn>
                  <a:cxn ang="0">
                    <a:pos x="529" y="2316"/>
                  </a:cxn>
                  <a:cxn ang="0">
                    <a:pos x="450" y="2340"/>
                  </a:cxn>
                  <a:cxn ang="0">
                    <a:pos x="372" y="2316"/>
                  </a:cxn>
                  <a:cxn ang="0">
                    <a:pos x="321" y="2254"/>
                  </a:cxn>
                  <a:cxn ang="0">
                    <a:pos x="309" y="1052"/>
                  </a:cxn>
                  <a:cxn ang="0">
                    <a:pos x="290" y="1049"/>
                  </a:cxn>
                  <a:cxn ang="0">
                    <a:pos x="223" y="1028"/>
                  </a:cxn>
                  <a:cxn ang="0">
                    <a:pos x="172" y="965"/>
                  </a:cxn>
                  <a:cxn ang="0">
                    <a:pos x="112" y="867"/>
                  </a:cxn>
                  <a:cxn ang="0">
                    <a:pos x="54" y="758"/>
                  </a:cxn>
                  <a:cxn ang="0">
                    <a:pos x="13" y="656"/>
                  </a:cxn>
                  <a:cxn ang="0">
                    <a:pos x="1" y="567"/>
                  </a:cxn>
                  <a:cxn ang="0">
                    <a:pos x="35" y="461"/>
                  </a:cxn>
                  <a:cxn ang="0">
                    <a:pos x="105" y="349"/>
                  </a:cxn>
                  <a:cxn ang="0">
                    <a:pos x="229" y="206"/>
                  </a:cxn>
                  <a:cxn ang="0">
                    <a:pos x="324" y="117"/>
                  </a:cxn>
                  <a:cxn ang="0">
                    <a:pos x="404" y="58"/>
                  </a:cxn>
                  <a:cxn ang="0">
                    <a:pos x="419" y="50"/>
                  </a:cxn>
                  <a:cxn ang="0">
                    <a:pos x="533" y="0"/>
                  </a:cxn>
                </a:cxnLst>
                <a:rect l="0" t="0" r="r" b="b"/>
                <a:pathLst>
                  <a:path w="1216" h="2340">
                    <a:moveTo>
                      <a:pt x="923" y="495"/>
                    </a:moveTo>
                    <a:lnTo>
                      <a:pt x="923" y="702"/>
                    </a:lnTo>
                    <a:lnTo>
                      <a:pt x="939" y="672"/>
                    </a:lnTo>
                    <a:lnTo>
                      <a:pt x="952" y="644"/>
                    </a:lnTo>
                    <a:lnTo>
                      <a:pt x="963" y="621"/>
                    </a:lnTo>
                    <a:lnTo>
                      <a:pt x="971" y="600"/>
                    </a:lnTo>
                    <a:lnTo>
                      <a:pt x="977" y="584"/>
                    </a:lnTo>
                    <a:lnTo>
                      <a:pt x="970" y="567"/>
                    </a:lnTo>
                    <a:lnTo>
                      <a:pt x="957" y="545"/>
                    </a:lnTo>
                    <a:lnTo>
                      <a:pt x="942" y="521"/>
                    </a:lnTo>
                    <a:lnTo>
                      <a:pt x="923" y="495"/>
                    </a:lnTo>
                    <a:close/>
                    <a:moveTo>
                      <a:pt x="294" y="494"/>
                    </a:moveTo>
                    <a:lnTo>
                      <a:pt x="275" y="520"/>
                    </a:lnTo>
                    <a:lnTo>
                      <a:pt x="260" y="546"/>
                    </a:lnTo>
                    <a:lnTo>
                      <a:pt x="247" y="568"/>
                    </a:lnTo>
                    <a:lnTo>
                      <a:pt x="239" y="585"/>
                    </a:lnTo>
                    <a:lnTo>
                      <a:pt x="245" y="600"/>
                    </a:lnTo>
                    <a:lnTo>
                      <a:pt x="253" y="621"/>
                    </a:lnTo>
                    <a:lnTo>
                      <a:pt x="278" y="672"/>
                    </a:lnTo>
                    <a:lnTo>
                      <a:pt x="294" y="702"/>
                    </a:lnTo>
                    <a:lnTo>
                      <a:pt x="294" y="494"/>
                    </a:lnTo>
                    <a:close/>
                    <a:moveTo>
                      <a:pt x="607" y="89"/>
                    </a:moveTo>
                    <a:lnTo>
                      <a:pt x="533" y="585"/>
                    </a:lnTo>
                    <a:lnTo>
                      <a:pt x="607" y="687"/>
                    </a:lnTo>
                    <a:lnTo>
                      <a:pt x="610" y="687"/>
                    </a:lnTo>
                    <a:lnTo>
                      <a:pt x="684" y="585"/>
                    </a:lnTo>
                    <a:lnTo>
                      <a:pt x="610" y="89"/>
                    </a:lnTo>
                    <a:lnTo>
                      <a:pt x="607" y="89"/>
                    </a:lnTo>
                    <a:close/>
                    <a:moveTo>
                      <a:pt x="533" y="0"/>
                    </a:moveTo>
                    <a:lnTo>
                      <a:pt x="535" y="0"/>
                    </a:lnTo>
                    <a:lnTo>
                      <a:pt x="609" y="77"/>
                    </a:lnTo>
                    <a:lnTo>
                      <a:pt x="685" y="1"/>
                    </a:lnTo>
                    <a:lnTo>
                      <a:pt x="724" y="13"/>
                    </a:lnTo>
                    <a:lnTo>
                      <a:pt x="762" y="30"/>
                    </a:lnTo>
                    <a:lnTo>
                      <a:pt x="799" y="51"/>
                    </a:lnTo>
                    <a:lnTo>
                      <a:pt x="813" y="58"/>
                    </a:lnTo>
                    <a:lnTo>
                      <a:pt x="837" y="74"/>
                    </a:lnTo>
                    <a:lnTo>
                      <a:pt x="864" y="94"/>
                    </a:lnTo>
                    <a:lnTo>
                      <a:pt x="893" y="117"/>
                    </a:lnTo>
                    <a:lnTo>
                      <a:pt x="923" y="143"/>
                    </a:lnTo>
                    <a:lnTo>
                      <a:pt x="955" y="173"/>
                    </a:lnTo>
                    <a:lnTo>
                      <a:pt x="987" y="206"/>
                    </a:lnTo>
                    <a:lnTo>
                      <a:pt x="1020" y="239"/>
                    </a:lnTo>
                    <a:lnTo>
                      <a:pt x="1082" y="311"/>
                    </a:lnTo>
                    <a:lnTo>
                      <a:pt x="1111" y="349"/>
                    </a:lnTo>
                    <a:lnTo>
                      <a:pt x="1137" y="387"/>
                    </a:lnTo>
                    <a:lnTo>
                      <a:pt x="1161" y="424"/>
                    </a:lnTo>
                    <a:lnTo>
                      <a:pt x="1181" y="461"/>
                    </a:lnTo>
                    <a:lnTo>
                      <a:pt x="1197" y="498"/>
                    </a:lnTo>
                    <a:lnTo>
                      <a:pt x="1209" y="533"/>
                    </a:lnTo>
                    <a:lnTo>
                      <a:pt x="1215" y="567"/>
                    </a:lnTo>
                    <a:lnTo>
                      <a:pt x="1216" y="598"/>
                    </a:lnTo>
                    <a:lnTo>
                      <a:pt x="1211" y="624"/>
                    </a:lnTo>
                    <a:lnTo>
                      <a:pt x="1204" y="656"/>
                    </a:lnTo>
                    <a:lnTo>
                      <a:pt x="1193" y="688"/>
                    </a:lnTo>
                    <a:lnTo>
                      <a:pt x="1179" y="723"/>
                    </a:lnTo>
                    <a:lnTo>
                      <a:pt x="1144" y="794"/>
                    </a:lnTo>
                    <a:lnTo>
                      <a:pt x="1125" y="831"/>
                    </a:lnTo>
                    <a:lnTo>
                      <a:pt x="1104" y="867"/>
                    </a:lnTo>
                    <a:lnTo>
                      <a:pt x="1084" y="902"/>
                    </a:lnTo>
                    <a:lnTo>
                      <a:pt x="1065" y="935"/>
                    </a:lnTo>
                    <a:lnTo>
                      <a:pt x="1045" y="965"/>
                    </a:lnTo>
                    <a:lnTo>
                      <a:pt x="1028" y="993"/>
                    </a:lnTo>
                    <a:lnTo>
                      <a:pt x="1013" y="1013"/>
                    </a:lnTo>
                    <a:lnTo>
                      <a:pt x="994" y="1028"/>
                    </a:lnTo>
                    <a:lnTo>
                      <a:pt x="973" y="1039"/>
                    </a:lnTo>
                    <a:lnTo>
                      <a:pt x="950" y="1046"/>
                    </a:lnTo>
                    <a:lnTo>
                      <a:pt x="927" y="1049"/>
                    </a:lnTo>
                    <a:lnTo>
                      <a:pt x="900" y="1045"/>
                    </a:lnTo>
                    <a:lnTo>
                      <a:pt x="898" y="1050"/>
                    </a:lnTo>
                    <a:lnTo>
                      <a:pt x="896" y="1053"/>
                    </a:lnTo>
                    <a:lnTo>
                      <a:pt x="894" y="1058"/>
                    </a:lnTo>
                    <a:lnTo>
                      <a:pt x="894" y="2199"/>
                    </a:lnTo>
                    <a:lnTo>
                      <a:pt x="891" y="2227"/>
                    </a:lnTo>
                    <a:lnTo>
                      <a:pt x="882" y="2254"/>
                    </a:lnTo>
                    <a:lnTo>
                      <a:pt x="870" y="2278"/>
                    </a:lnTo>
                    <a:lnTo>
                      <a:pt x="852" y="2299"/>
                    </a:lnTo>
                    <a:lnTo>
                      <a:pt x="831" y="2316"/>
                    </a:lnTo>
                    <a:lnTo>
                      <a:pt x="807" y="2329"/>
                    </a:lnTo>
                    <a:lnTo>
                      <a:pt x="781" y="2338"/>
                    </a:lnTo>
                    <a:lnTo>
                      <a:pt x="753" y="2340"/>
                    </a:lnTo>
                    <a:lnTo>
                      <a:pt x="724" y="2338"/>
                    </a:lnTo>
                    <a:lnTo>
                      <a:pt x="697" y="2329"/>
                    </a:lnTo>
                    <a:lnTo>
                      <a:pt x="674" y="2316"/>
                    </a:lnTo>
                    <a:lnTo>
                      <a:pt x="654" y="2299"/>
                    </a:lnTo>
                    <a:lnTo>
                      <a:pt x="636" y="2278"/>
                    </a:lnTo>
                    <a:lnTo>
                      <a:pt x="624" y="2254"/>
                    </a:lnTo>
                    <a:lnTo>
                      <a:pt x="614" y="2227"/>
                    </a:lnTo>
                    <a:lnTo>
                      <a:pt x="612" y="2199"/>
                    </a:lnTo>
                    <a:lnTo>
                      <a:pt x="612" y="1218"/>
                    </a:lnTo>
                    <a:lnTo>
                      <a:pt x="611" y="1219"/>
                    </a:lnTo>
                    <a:lnTo>
                      <a:pt x="600" y="1219"/>
                    </a:lnTo>
                    <a:lnTo>
                      <a:pt x="591" y="1218"/>
                    </a:lnTo>
                    <a:lnTo>
                      <a:pt x="591" y="2199"/>
                    </a:lnTo>
                    <a:lnTo>
                      <a:pt x="589" y="2227"/>
                    </a:lnTo>
                    <a:lnTo>
                      <a:pt x="581" y="2254"/>
                    </a:lnTo>
                    <a:lnTo>
                      <a:pt x="567" y="2278"/>
                    </a:lnTo>
                    <a:lnTo>
                      <a:pt x="551" y="2299"/>
                    </a:lnTo>
                    <a:lnTo>
                      <a:pt x="529" y="2316"/>
                    </a:lnTo>
                    <a:lnTo>
                      <a:pt x="506" y="2329"/>
                    </a:lnTo>
                    <a:lnTo>
                      <a:pt x="479" y="2338"/>
                    </a:lnTo>
                    <a:lnTo>
                      <a:pt x="450" y="2340"/>
                    </a:lnTo>
                    <a:lnTo>
                      <a:pt x="423" y="2338"/>
                    </a:lnTo>
                    <a:lnTo>
                      <a:pt x="396" y="2329"/>
                    </a:lnTo>
                    <a:lnTo>
                      <a:pt x="372" y="2316"/>
                    </a:lnTo>
                    <a:lnTo>
                      <a:pt x="351" y="2299"/>
                    </a:lnTo>
                    <a:lnTo>
                      <a:pt x="334" y="2278"/>
                    </a:lnTo>
                    <a:lnTo>
                      <a:pt x="321" y="2254"/>
                    </a:lnTo>
                    <a:lnTo>
                      <a:pt x="312" y="2227"/>
                    </a:lnTo>
                    <a:lnTo>
                      <a:pt x="309" y="2199"/>
                    </a:lnTo>
                    <a:lnTo>
                      <a:pt x="309" y="1052"/>
                    </a:lnTo>
                    <a:lnTo>
                      <a:pt x="311" y="1050"/>
                    </a:lnTo>
                    <a:lnTo>
                      <a:pt x="311" y="1046"/>
                    </a:lnTo>
                    <a:lnTo>
                      <a:pt x="290" y="1049"/>
                    </a:lnTo>
                    <a:lnTo>
                      <a:pt x="267" y="1046"/>
                    </a:lnTo>
                    <a:lnTo>
                      <a:pt x="244" y="1039"/>
                    </a:lnTo>
                    <a:lnTo>
                      <a:pt x="223" y="1028"/>
                    </a:lnTo>
                    <a:lnTo>
                      <a:pt x="204" y="1013"/>
                    </a:lnTo>
                    <a:lnTo>
                      <a:pt x="189" y="993"/>
                    </a:lnTo>
                    <a:lnTo>
                      <a:pt x="172" y="965"/>
                    </a:lnTo>
                    <a:lnTo>
                      <a:pt x="152" y="935"/>
                    </a:lnTo>
                    <a:lnTo>
                      <a:pt x="133" y="902"/>
                    </a:lnTo>
                    <a:lnTo>
                      <a:pt x="112" y="867"/>
                    </a:lnTo>
                    <a:lnTo>
                      <a:pt x="92" y="831"/>
                    </a:lnTo>
                    <a:lnTo>
                      <a:pt x="73" y="794"/>
                    </a:lnTo>
                    <a:lnTo>
                      <a:pt x="54" y="758"/>
                    </a:lnTo>
                    <a:lnTo>
                      <a:pt x="38" y="723"/>
                    </a:lnTo>
                    <a:lnTo>
                      <a:pt x="23" y="688"/>
                    </a:lnTo>
                    <a:lnTo>
                      <a:pt x="13" y="656"/>
                    </a:lnTo>
                    <a:lnTo>
                      <a:pt x="5" y="624"/>
                    </a:lnTo>
                    <a:lnTo>
                      <a:pt x="0" y="598"/>
                    </a:lnTo>
                    <a:lnTo>
                      <a:pt x="1" y="567"/>
                    </a:lnTo>
                    <a:lnTo>
                      <a:pt x="7" y="533"/>
                    </a:lnTo>
                    <a:lnTo>
                      <a:pt x="18" y="498"/>
                    </a:lnTo>
                    <a:lnTo>
                      <a:pt x="35" y="461"/>
                    </a:lnTo>
                    <a:lnTo>
                      <a:pt x="55" y="424"/>
                    </a:lnTo>
                    <a:lnTo>
                      <a:pt x="78" y="387"/>
                    </a:lnTo>
                    <a:lnTo>
                      <a:pt x="105" y="349"/>
                    </a:lnTo>
                    <a:lnTo>
                      <a:pt x="134" y="311"/>
                    </a:lnTo>
                    <a:lnTo>
                      <a:pt x="196" y="239"/>
                    </a:lnTo>
                    <a:lnTo>
                      <a:pt x="229" y="206"/>
                    </a:lnTo>
                    <a:lnTo>
                      <a:pt x="261" y="173"/>
                    </a:lnTo>
                    <a:lnTo>
                      <a:pt x="293" y="143"/>
                    </a:lnTo>
                    <a:lnTo>
                      <a:pt x="324" y="117"/>
                    </a:lnTo>
                    <a:lnTo>
                      <a:pt x="353" y="94"/>
                    </a:lnTo>
                    <a:lnTo>
                      <a:pt x="380" y="74"/>
                    </a:lnTo>
                    <a:lnTo>
                      <a:pt x="404" y="58"/>
                    </a:lnTo>
                    <a:lnTo>
                      <a:pt x="409" y="54"/>
                    </a:lnTo>
                    <a:lnTo>
                      <a:pt x="415" y="52"/>
                    </a:lnTo>
                    <a:lnTo>
                      <a:pt x="419" y="50"/>
                    </a:lnTo>
                    <a:lnTo>
                      <a:pt x="455" y="29"/>
                    </a:lnTo>
                    <a:lnTo>
                      <a:pt x="493" y="11"/>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10">
                <a:extLst>
                  <a:ext uri="{FF2B5EF4-FFF2-40B4-BE49-F238E27FC236}">
                    <a16:creationId xmlns:a16="http://schemas.microsoft.com/office/drawing/2014/main" id="{DD6C0A96-31B7-4A59-A7D7-1C994B5D70D6}"/>
                  </a:ext>
                </a:extLst>
              </p:cNvPr>
              <p:cNvSpPr>
                <a:spLocks/>
              </p:cNvSpPr>
              <p:nvPr/>
            </p:nvSpPr>
            <p:spPr bwMode="auto">
              <a:xfrm>
                <a:off x="6846888" y="736601"/>
                <a:ext cx="134938" cy="134938"/>
              </a:xfrm>
              <a:custGeom>
                <a:avLst/>
                <a:gdLst/>
                <a:ahLst/>
                <a:cxnLst>
                  <a:cxn ang="0">
                    <a:pos x="256" y="0"/>
                  </a:cxn>
                  <a:cxn ang="0">
                    <a:pos x="298" y="3"/>
                  </a:cxn>
                  <a:cxn ang="0">
                    <a:pos x="337" y="12"/>
                  </a:cxn>
                  <a:cxn ang="0">
                    <a:pos x="374" y="29"/>
                  </a:cxn>
                  <a:cxn ang="0">
                    <a:pos x="406" y="49"/>
                  </a:cxn>
                  <a:cxn ang="0">
                    <a:pos x="436" y="75"/>
                  </a:cxn>
                  <a:cxn ang="0">
                    <a:pos x="462" y="105"/>
                  </a:cxn>
                  <a:cxn ang="0">
                    <a:pos x="482" y="139"/>
                  </a:cxn>
                  <a:cxn ang="0">
                    <a:pos x="499" y="176"/>
                  </a:cxn>
                  <a:cxn ang="0">
                    <a:pos x="508" y="215"/>
                  </a:cxn>
                  <a:cxn ang="0">
                    <a:pos x="511" y="256"/>
                  </a:cxn>
                  <a:cxn ang="0">
                    <a:pos x="508" y="298"/>
                  </a:cxn>
                  <a:cxn ang="0">
                    <a:pos x="499" y="337"/>
                  </a:cxn>
                  <a:cxn ang="0">
                    <a:pos x="482" y="374"/>
                  </a:cxn>
                  <a:cxn ang="0">
                    <a:pos x="462" y="407"/>
                  </a:cxn>
                  <a:cxn ang="0">
                    <a:pos x="436" y="437"/>
                  </a:cxn>
                  <a:cxn ang="0">
                    <a:pos x="406" y="462"/>
                  </a:cxn>
                  <a:cxn ang="0">
                    <a:pos x="374" y="483"/>
                  </a:cxn>
                  <a:cxn ang="0">
                    <a:pos x="337" y="499"/>
                  </a:cxn>
                  <a:cxn ang="0">
                    <a:pos x="298" y="509"/>
                  </a:cxn>
                  <a:cxn ang="0">
                    <a:pos x="256" y="512"/>
                  </a:cxn>
                  <a:cxn ang="0">
                    <a:pos x="214" y="509"/>
                  </a:cxn>
                  <a:cxn ang="0">
                    <a:pos x="175" y="499"/>
                  </a:cxn>
                  <a:cxn ang="0">
                    <a:pos x="138" y="483"/>
                  </a:cxn>
                  <a:cxn ang="0">
                    <a:pos x="105" y="462"/>
                  </a:cxn>
                  <a:cxn ang="0">
                    <a:pos x="75" y="437"/>
                  </a:cxn>
                  <a:cxn ang="0">
                    <a:pos x="49" y="407"/>
                  </a:cxn>
                  <a:cxn ang="0">
                    <a:pos x="28" y="374"/>
                  </a:cxn>
                  <a:cxn ang="0">
                    <a:pos x="12" y="337"/>
                  </a:cxn>
                  <a:cxn ang="0">
                    <a:pos x="3" y="298"/>
                  </a:cxn>
                  <a:cxn ang="0">
                    <a:pos x="0" y="256"/>
                  </a:cxn>
                  <a:cxn ang="0">
                    <a:pos x="3" y="215"/>
                  </a:cxn>
                  <a:cxn ang="0">
                    <a:pos x="12" y="176"/>
                  </a:cxn>
                  <a:cxn ang="0">
                    <a:pos x="28" y="139"/>
                  </a:cxn>
                  <a:cxn ang="0">
                    <a:pos x="49" y="105"/>
                  </a:cxn>
                  <a:cxn ang="0">
                    <a:pos x="75" y="75"/>
                  </a:cxn>
                  <a:cxn ang="0">
                    <a:pos x="105" y="49"/>
                  </a:cxn>
                  <a:cxn ang="0">
                    <a:pos x="138" y="29"/>
                  </a:cxn>
                  <a:cxn ang="0">
                    <a:pos x="175" y="12"/>
                  </a:cxn>
                  <a:cxn ang="0">
                    <a:pos x="214" y="3"/>
                  </a:cxn>
                  <a:cxn ang="0">
                    <a:pos x="256" y="0"/>
                  </a:cxn>
                </a:cxnLst>
                <a:rect l="0" t="0" r="r" b="b"/>
                <a:pathLst>
                  <a:path w="511" h="512">
                    <a:moveTo>
                      <a:pt x="256" y="0"/>
                    </a:moveTo>
                    <a:lnTo>
                      <a:pt x="298" y="3"/>
                    </a:lnTo>
                    <a:lnTo>
                      <a:pt x="337" y="12"/>
                    </a:lnTo>
                    <a:lnTo>
                      <a:pt x="374" y="29"/>
                    </a:lnTo>
                    <a:lnTo>
                      <a:pt x="406" y="49"/>
                    </a:lnTo>
                    <a:lnTo>
                      <a:pt x="436" y="75"/>
                    </a:lnTo>
                    <a:lnTo>
                      <a:pt x="462" y="105"/>
                    </a:lnTo>
                    <a:lnTo>
                      <a:pt x="482" y="139"/>
                    </a:lnTo>
                    <a:lnTo>
                      <a:pt x="499" y="176"/>
                    </a:lnTo>
                    <a:lnTo>
                      <a:pt x="508" y="215"/>
                    </a:lnTo>
                    <a:lnTo>
                      <a:pt x="511" y="256"/>
                    </a:lnTo>
                    <a:lnTo>
                      <a:pt x="508" y="298"/>
                    </a:lnTo>
                    <a:lnTo>
                      <a:pt x="499" y="337"/>
                    </a:lnTo>
                    <a:lnTo>
                      <a:pt x="482" y="374"/>
                    </a:lnTo>
                    <a:lnTo>
                      <a:pt x="462" y="407"/>
                    </a:lnTo>
                    <a:lnTo>
                      <a:pt x="436" y="437"/>
                    </a:lnTo>
                    <a:lnTo>
                      <a:pt x="406" y="462"/>
                    </a:lnTo>
                    <a:lnTo>
                      <a:pt x="374" y="483"/>
                    </a:lnTo>
                    <a:lnTo>
                      <a:pt x="337" y="499"/>
                    </a:lnTo>
                    <a:lnTo>
                      <a:pt x="298" y="509"/>
                    </a:lnTo>
                    <a:lnTo>
                      <a:pt x="256" y="512"/>
                    </a:lnTo>
                    <a:lnTo>
                      <a:pt x="214" y="509"/>
                    </a:lnTo>
                    <a:lnTo>
                      <a:pt x="175" y="499"/>
                    </a:lnTo>
                    <a:lnTo>
                      <a:pt x="138" y="483"/>
                    </a:lnTo>
                    <a:lnTo>
                      <a:pt x="105" y="462"/>
                    </a:lnTo>
                    <a:lnTo>
                      <a:pt x="75" y="437"/>
                    </a:lnTo>
                    <a:lnTo>
                      <a:pt x="49" y="407"/>
                    </a:lnTo>
                    <a:lnTo>
                      <a:pt x="28" y="374"/>
                    </a:lnTo>
                    <a:lnTo>
                      <a:pt x="12" y="337"/>
                    </a:lnTo>
                    <a:lnTo>
                      <a:pt x="3" y="298"/>
                    </a:lnTo>
                    <a:lnTo>
                      <a:pt x="0" y="256"/>
                    </a:lnTo>
                    <a:lnTo>
                      <a:pt x="3" y="215"/>
                    </a:lnTo>
                    <a:lnTo>
                      <a:pt x="12" y="176"/>
                    </a:lnTo>
                    <a:lnTo>
                      <a:pt x="28" y="139"/>
                    </a:lnTo>
                    <a:lnTo>
                      <a:pt x="49" y="105"/>
                    </a:lnTo>
                    <a:lnTo>
                      <a:pt x="75" y="75"/>
                    </a:lnTo>
                    <a:lnTo>
                      <a:pt x="105" y="49"/>
                    </a:lnTo>
                    <a:lnTo>
                      <a:pt x="138" y="29"/>
                    </a:lnTo>
                    <a:lnTo>
                      <a:pt x="175" y="12"/>
                    </a:lnTo>
                    <a:lnTo>
                      <a:pt x="214" y="3"/>
                    </a:lnTo>
                    <a:lnTo>
                      <a:pt x="2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11">
                <a:extLst>
                  <a:ext uri="{FF2B5EF4-FFF2-40B4-BE49-F238E27FC236}">
                    <a16:creationId xmlns:a16="http://schemas.microsoft.com/office/drawing/2014/main" id="{05DB9360-62E5-431B-B694-7752979D75BE}"/>
                  </a:ext>
                </a:extLst>
              </p:cNvPr>
              <p:cNvSpPr>
                <a:spLocks noEditPoints="1"/>
              </p:cNvSpPr>
              <p:nvPr/>
            </p:nvSpPr>
            <p:spPr bwMode="auto">
              <a:xfrm>
                <a:off x="6780213" y="876301"/>
                <a:ext cx="268288" cy="515938"/>
              </a:xfrm>
              <a:custGeom>
                <a:avLst/>
                <a:gdLst/>
                <a:ahLst/>
                <a:cxnLst>
                  <a:cxn ang="0">
                    <a:pos x="782" y="561"/>
                  </a:cxn>
                  <a:cxn ang="0">
                    <a:pos x="811" y="501"/>
                  </a:cxn>
                  <a:cxn ang="0">
                    <a:pos x="798" y="455"/>
                  </a:cxn>
                  <a:cxn ang="0">
                    <a:pos x="246" y="412"/>
                  </a:cxn>
                  <a:cxn ang="0">
                    <a:pos x="207" y="472"/>
                  </a:cxn>
                  <a:cxn ang="0">
                    <a:pos x="211" y="517"/>
                  </a:cxn>
                  <a:cxn ang="0">
                    <a:pos x="246" y="585"/>
                  </a:cxn>
                  <a:cxn ang="0">
                    <a:pos x="446" y="488"/>
                  </a:cxn>
                  <a:cxn ang="0">
                    <a:pos x="570" y="488"/>
                  </a:cxn>
                  <a:cxn ang="0">
                    <a:pos x="444" y="0"/>
                  </a:cxn>
                  <a:cxn ang="0">
                    <a:pos x="572" y="0"/>
                  </a:cxn>
                  <a:cxn ang="0">
                    <a:pos x="666" y="43"/>
                  </a:cxn>
                  <a:cxn ang="0">
                    <a:pos x="699" y="61"/>
                  </a:cxn>
                  <a:cxn ang="0">
                    <a:pos x="776" y="126"/>
                  </a:cxn>
                  <a:cxn ang="0">
                    <a:pos x="889" y="244"/>
                  </a:cxn>
                  <a:cxn ang="0">
                    <a:pos x="962" y="345"/>
                  </a:cxn>
                  <a:cxn ang="0">
                    <a:pos x="1007" y="441"/>
                  </a:cxn>
                  <a:cxn ang="0">
                    <a:pos x="1010" y="523"/>
                  </a:cxn>
                  <a:cxn ang="0">
                    <a:pos x="978" y="613"/>
                  </a:cxn>
                  <a:cxn ang="0">
                    <a:pos x="890" y="775"/>
                  </a:cxn>
                  <a:cxn ang="0">
                    <a:pos x="844" y="844"/>
                  </a:cxn>
                  <a:cxn ang="0">
                    <a:pos x="792" y="872"/>
                  </a:cxn>
                  <a:cxn ang="0">
                    <a:pos x="751" y="871"/>
                  </a:cxn>
                  <a:cxn ang="0">
                    <a:pos x="745" y="882"/>
                  </a:cxn>
                  <a:cxn ang="0">
                    <a:pos x="733" y="1885"/>
                  </a:cxn>
                  <a:cxn ang="0">
                    <a:pos x="680" y="1939"/>
                  </a:cxn>
                  <a:cxn ang="0">
                    <a:pos x="600" y="1947"/>
                  </a:cxn>
                  <a:cxn ang="0">
                    <a:pos x="536" y="1907"/>
                  </a:cxn>
                  <a:cxn ang="0">
                    <a:pos x="510" y="1833"/>
                  </a:cxn>
                  <a:cxn ang="0">
                    <a:pos x="493" y="1833"/>
                  </a:cxn>
                  <a:cxn ang="0">
                    <a:pos x="468" y="1907"/>
                  </a:cxn>
                  <a:cxn ang="0">
                    <a:pos x="403" y="1947"/>
                  </a:cxn>
                  <a:cxn ang="0">
                    <a:pos x="324" y="1939"/>
                  </a:cxn>
                  <a:cxn ang="0">
                    <a:pos x="270" y="1885"/>
                  </a:cxn>
                  <a:cxn ang="0">
                    <a:pos x="259" y="872"/>
                  </a:cxn>
                  <a:cxn ang="0">
                    <a:pos x="222" y="872"/>
                  </a:cxn>
                  <a:cxn ang="0">
                    <a:pos x="171" y="844"/>
                  </a:cxn>
                  <a:cxn ang="0">
                    <a:pos x="125" y="775"/>
                  </a:cxn>
                  <a:cxn ang="0">
                    <a:pos x="52" y="645"/>
                  </a:cxn>
                  <a:cxn ang="0">
                    <a:pos x="11" y="550"/>
                  </a:cxn>
                  <a:cxn ang="0">
                    <a:pos x="1" y="471"/>
                  </a:cxn>
                  <a:cxn ang="0">
                    <a:pos x="32" y="377"/>
                  </a:cxn>
                  <a:cxn ang="0">
                    <a:pos x="98" y="278"/>
                  </a:cxn>
                  <a:cxn ang="0">
                    <a:pos x="181" y="182"/>
                  </a:cxn>
                  <a:cxn ang="0">
                    <a:pos x="265" y="102"/>
                  </a:cxn>
                  <a:cxn ang="0">
                    <a:pos x="337" y="47"/>
                  </a:cxn>
                  <a:cxn ang="0">
                    <a:pos x="350" y="42"/>
                  </a:cxn>
                  <a:cxn ang="0">
                    <a:pos x="444" y="0"/>
                  </a:cxn>
                </a:cxnLst>
                <a:rect l="0" t="0" r="r" b="b"/>
                <a:pathLst>
                  <a:path w="1014" h="1951">
                    <a:moveTo>
                      <a:pt x="769" y="412"/>
                    </a:moveTo>
                    <a:lnTo>
                      <a:pt x="769" y="585"/>
                    </a:lnTo>
                    <a:lnTo>
                      <a:pt x="782" y="561"/>
                    </a:lnTo>
                    <a:lnTo>
                      <a:pt x="793" y="538"/>
                    </a:lnTo>
                    <a:lnTo>
                      <a:pt x="804" y="518"/>
                    </a:lnTo>
                    <a:lnTo>
                      <a:pt x="811" y="501"/>
                    </a:lnTo>
                    <a:lnTo>
                      <a:pt x="815" y="487"/>
                    </a:lnTo>
                    <a:lnTo>
                      <a:pt x="808" y="472"/>
                    </a:lnTo>
                    <a:lnTo>
                      <a:pt x="798" y="455"/>
                    </a:lnTo>
                    <a:lnTo>
                      <a:pt x="785" y="434"/>
                    </a:lnTo>
                    <a:lnTo>
                      <a:pt x="769" y="412"/>
                    </a:lnTo>
                    <a:close/>
                    <a:moveTo>
                      <a:pt x="246" y="412"/>
                    </a:moveTo>
                    <a:lnTo>
                      <a:pt x="230" y="434"/>
                    </a:lnTo>
                    <a:lnTo>
                      <a:pt x="216" y="455"/>
                    </a:lnTo>
                    <a:lnTo>
                      <a:pt x="207" y="472"/>
                    </a:lnTo>
                    <a:lnTo>
                      <a:pt x="200" y="487"/>
                    </a:lnTo>
                    <a:lnTo>
                      <a:pt x="204" y="500"/>
                    </a:lnTo>
                    <a:lnTo>
                      <a:pt x="211" y="517"/>
                    </a:lnTo>
                    <a:lnTo>
                      <a:pt x="220" y="538"/>
                    </a:lnTo>
                    <a:lnTo>
                      <a:pt x="232" y="560"/>
                    </a:lnTo>
                    <a:lnTo>
                      <a:pt x="246" y="585"/>
                    </a:lnTo>
                    <a:lnTo>
                      <a:pt x="246" y="412"/>
                    </a:lnTo>
                    <a:close/>
                    <a:moveTo>
                      <a:pt x="507" y="74"/>
                    </a:moveTo>
                    <a:lnTo>
                      <a:pt x="446" y="488"/>
                    </a:lnTo>
                    <a:lnTo>
                      <a:pt x="507" y="572"/>
                    </a:lnTo>
                    <a:lnTo>
                      <a:pt x="508" y="572"/>
                    </a:lnTo>
                    <a:lnTo>
                      <a:pt x="570" y="488"/>
                    </a:lnTo>
                    <a:lnTo>
                      <a:pt x="508" y="74"/>
                    </a:lnTo>
                    <a:lnTo>
                      <a:pt x="507" y="74"/>
                    </a:lnTo>
                    <a:close/>
                    <a:moveTo>
                      <a:pt x="444" y="0"/>
                    </a:moveTo>
                    <a:lnTo>
                      <a:pt x="446" y="0"/>
                    </a:lnTo>
                    <a:lnTo>
                      <a:pt x="508" y="65"/>
                    </a:lnTo>
                    <a:lnTo>
                      <a:pt x="572" y="0"/>
                    </a:lnTo>
                    <a:lnTo>
                      <a:pt x="604" y="10"/>
                    </a:lnTo>
                    <a:lnTo>
                      <a:pt x="636" y="24"/>
                    </a:lnTo>
                    <a:lnTo>
                      <a:pt x="666" y="43"/>
                    </a:lnTo>
                    <a:lnTo>
                      <a:pt x="670" y="44"/>
                    </a:lnTo>
                    <a:lnTo>
                      <a:pt x="674" y="45"/>
                    </a:lnTo>
                    <a:lnTo>
                      <a:pt x="699" y="61"/>
                    </a:lnTo>
                    <a:lnTo>
                      <a:pt x="723" y="80"/>
                    </a:lnTo>
                    <a:lnTo>
                      <a:pt x="749" y="102"/>
                    </a:lnTo>
                    <a:lnTo>
                      <a:pt x="776" y="126"/>
                    </a:lnTo>
                    <a:lnTo>
                      <a:pt x="805" y="153"/>
                    </a:lnTo>
                    <a:lnTo>
                      <a:pt x="834" y="182"/>
                    </a:lnTo>
                    <a:lnTo>
                      <a:pt x="889" y="244"/>
                    </a:lnTo>
                    <a:lnTo>
                      <a:pt x="916" y="278"/>
                    </a:lnTo>
                    <a:lnTo>
                      <a:pt x="940" y="311"/>
                    </a:lnTo>
                    <a:lnTo>
                      <a:pt x="962" y="345"/>
                    </a:lnTo>
                    <a:lnTo>
                      <a:pt x="981" y="377"/>
                    </a:lnTo>
                    <a:lnTo>
                      <a:pt x="996" y="409"/>
                    </a:lnTo>
                    <a:lnTo>
                      <a:pt x="1007" y="441"/>
                    </a:lnTo>
                    <a:lnTo>
                      <a:pt x="1013" y="471"/>
                    </a:lnTo>
                    <a:lnTo>
                      <a:pt x="1014" y="498"/>
                    </a:lnTo>
                    <a:lnTo>
                      <a:pt x="1010" y="523"/>
                    </a:lnTo>
                    <a:lnTo>
                      <a:pt x="1002" y="550"/>
                    </a:lnTo>
                    <a:lnTo>
                      <a:pt x="991" y="581"/>
                    </a:lnTo>
                    <a:lnTo>
                      <a:pt x="978" y="613"/>
                    </a:lnTo>
                    <a:lnTo>
                      <a:pt x="962" y="645"/>
                    </a:lnTo>
                    <a:lnTo>
                      <a:pt x="927" y="712"/>
                    </a:lnTo>
                    <a:lnTo>
                      <a:pt x="890" y="775"/>
                    </a:lnTo>
                    <a:lnTo>
                      <a:pt x="873" y="803"/>
                    </a:lnTo>
                    <a:lnTo>
                      <a:pt x="857" y="828"/>
                    </a:lnTo>
                    <a:lnTo>
                      <a:pt x="844" y="844"/>
                    </a:lnTo>
                    <a:lnTo>
                      <a:pt x="828" y="857"/>
                    </a:lnTo>
                    <a:lnTo>
                      <a:pt x="811" y="866"/>
                    </a:lnTo>
                    <a:lnTo>
                      <a:pt x="792" y="872"/>
                    </a:lnTo>
                    <a:lnTo>
                      <a:pt x="772" y="874"/>
                    </a:lnTo>
                    <a:lnTo>
                      <a:pt x="762" y="873"/>
                    </a:lnTo>
                    <a:lnTo>
                      <a:pt x="751" y="871"/>
                    </a:lnTo>
                    <a:lnTo>
                      <a:pt x="748" y="875"/>
                    </a:lnTo>
                    <a:lnTo>
                      <a:pt x="747" y="879"/>
                    </a:lnTo>
                    <a:lnTo>
                      <a:pt x="745" y="882"/>
                    </a:lnTo>
                    <a:lnTo>
                      <a:pt x="745" y="1833"/>
                    </a:lnTo>
                    <a:lnTo>
                      <a:pt x="741" y="1859"/>
                    </a:lnTo>
                    <a:lnTo>
                      <a:pt x="733" y="1885"/>
                    </a:lnTo>
                    <a:lnTo>
                      <a:pt x="719" y="1907"/>
                    </a:lnTo>
                    <a:lnTo>
                      <a:pt x="701" y="1924"/>
                    </a:lnTo>
                    <a:lnTo>
                      <a:pt x="680" y="1939"/>
                    </a:lnTo>
                    <a:lnTo>
                      <a:pt x="655" y="1947"/>
                    </a:lnTo>
                    <a:lnTo>
                      <a:pt x="628" y="1951"/>
                    </a:lnTo>
                    <a:lnTo>
                      <a:pt x="600" y="1947"/>
                    </a:lnTo>
                    <a:lnTo>
                      <a:pt x="576" y="1939"/>
                    </a:lnTo>
                    <a:lnTo>
                      <a:pt x="554" y="1924"/>
                    </a:lnTo>
                    <a:lnTo>
                      <a:pt x="536" y="1907"/>
                    </a:lnTo>
                    <a:lnTo>
                      <a:pt x="522" y="1885"/>
                    </a:lnTo>
                    <a:lnTo>
                      <a:pt x="514" y="1859"/>
                    </a:lnTo>
                    <a:lnTo>
                      <a:pt x="510" y="1833"/>
                    </a:lnTo>
                    <a:lnTo>
                      <a:pt x="510" y="1015"/>
                    </a:lnTo>
                    <a:lnTo>
                      <a:pt x="493" y="1015"/>
                    </a:lnTo>
                    <a:lnTo>
                      <a:pt x="493" y="1833"/>
                    </a:lnTo>
                    <a:lnTo>
                      <a:pt x="490" y="1859"/>
                    </a:lnTo>
                    <a:lnTo>
                      <a:pt x="481" y="1885"/>
                    </a:lnTo>
                    <a:lnTo>
                      <a:pt x="468" y="1907"/>
                    </a:lnTo>
                    <a:lnTo>
                      <a:pt x="449" y="1924"/>
                    </a:lnTo>
                    <a:lnTo>
                      <a:pt x="428" y="1939"/>
                    </a:lnTo>
                    <a:lnTo>
                      <a:pt x="403" y="1947"/>
                    </a:lnTo>
                    <a:lnTo>
                      <a:pt x="376" y="1951"/>
                    </a:lnTo>
                    <a:lnTo>
                      <a:pt x="350" y="1947"/>
                    </a:lnTo>
                    <a:lnTo>
                      <a:pt x="324" y="1939"/>
                    </a:lnTo>
                    <a:lnTo>
                      <a:pt x="302" y="1924"/>
                    </a:lnTo>
                    <a:lnTo>
                      <a:pt x="285" y="1907"/>
                    </a:lnTo>
                    <a:lnTo>
                      <a:pt x="270" y="1885"/>
                    </a:lnTo>
                    <a:lnTo>
                      <a:pt x="262" y="1859"/>
                    </a:lnTo>
                    <a:lnTo>
                      <a:pt x="259" y="1833"/>
                    </a:lnTo>
                    <a:lnTo>
                      <a:pt x="259" y="872"/>
                    </a:lnTo>
                    <a:lnTo>
                      <a:pt x="249" y="873"/>
                    </a:lnTo>
                    <a:lnTo>
                      <a:pt x="241" y="874"/>
                    </a:lnTo>
                    <a:lnTo>
                      <a:pt x="222" y="872"/>
                    </a:lnTo>
                    <a:lnTo>
                      <a:pt x="203" y="866"/>
                    </a:lnTo>
                    <a:lnTo>
                      <a:pt x="186" y="857"/>
                    </a:lnTo>
                    <a:lnTo>
                      <a:pt x="171" y="844"/>
                    </a:lnTo>
                    <a:lnTo>
                      <a:pt x="158" y="828"/>
                    </a:lnTo>
                    <a:lnTo>
                      <a:pt x="142" y="803"/>
                    </a:lnTo>
                    <a:lnTo>
                      <a:pt x="125" y="775"/>
                    </a:lnTo>
                    <a:lnTo>
                      <a:pt x="88" y="712"/>
                    </a:lnTo>
                    <a:lnTo>
                      <a:pt x="69" y="679"/>
                    </a:lnTo>
                    <a:lnTo>
                      <a:pt x="52" y="645"/>
                    </a:lnTo>
                    <a:lnTo>
                      <a:pt x="36" y="613"/>
                    </a:lnTo>
                    <a:lnTo>
                      <a:pt x="23" y="581"/>
                    </a:lnTo>
                    <a:lnTo>
                      <a:pt x="11" y="550"/>
                    </a:lnTo>
                    <a:lnTo>
                      <a:pt x="3" y="523"/>
                    </a:lnTo>
                    <a:lnTo>
                      <a:pt x="0" y="498"/>
                    </a:lnTo>
                    <a:lnTo>
                      <a:pt x="1" y="471"/>
                    </a:lnTo>
                    <a:lnTo>
                      <a:pt x="7" y="441"/>
                    </a:lnTo>
                    <a:lnTo>
                      <a:pt x="17" y="409"/>
                    </a:lnTo>
                    <a:lnTo>
                      <a:pt x="32" y="377"/>
                    </a:lnTo>
                    <a:lnTo>
                      <a:pt x="52" y="345"/>
                    </a:lnTo>
                    <a:lnTo>
                      <a:pt x="74" y="311"/>
                    </a:lnTo>
                    <a:lnTo>
                      <a:pt x="98" y="278"/>
                    </a:lnTo>
                    <a:lnTo>
                      <a:pt x="125" y="244"/>
                    </a:lnTo>
                    <a:lnTo>
                      <a:pt x="152" y="213"/>
                    </a:lnTo>
                    <a:lnTo>
                      <a:pt x="181" y="182"/>
                    </a:lnTo>
                    <a:lnTo>
                      <a:pt x="209" y="153"/>
                    </a:lnTo>
                    <a:lnTo>
                      <a:pt x="238" y="126"/>
                    </a:lnTo>
                    <a:lnTo>
                      <a:pt x="265" y="102"/>
                    </a:lnTo>
                    <a:lnTo>
                      <a:pt x="292" y="80"/>
                    </a:lnTo>
                    <a:lnTo>
                      <a:pt x="315" y="61"/>
                    </a:lnTo>
                    <a:lnTo>
                      <a:pt x="337" y="47"/>
                    </a:lnTo>
                    <a:lnTo>
                      <a:pt x="341" y="45"/>
                    </a:lnTo>
                    <a:lnTo>
                      <a:pt x="345" y="44"/>
                    </a:lnTo>
                    <a:lnTo>
                      <a:pt x="350" y="42"/>
                    </a:lnTo>
                    <a:lnTo>
                      <a:pt x="380" y="24"/>
                    </a:lnTo>
                    <a:lnTo>
                      <a:pt x="412" y="10"/>
                    </a:lnTo>
                    <a:lnTo>
                      <a:pt x="4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12">
                <a:extLst>
                  <a:ext uri="{FF2B5EF4-FFF2-40B4-BE49-F238E27FC236}">
                    <a16:creationId xmlns:a16="http://schemas.microsoft.com/office/drawing/2014/main" id="{915A3F0C-F302-4996-8A0D-01006990B831}"/>
                  </a:ext>
                </a:extLst>
              </p:cNvPr>
              <p:cNvSpPr>
                <a:spLocks/>
              </p:cNvSpPr>
              <p:nvPr/>
            </p:nvSpPr>
            <p:spPr bwMode="auto">
              <a:xfrm>
                <a:off x="6577013" y="898526"/>
                <a:ext cx="101600" cy="101600"/>
              </a:xfrm>
              <a:custGeom>
                <a:avLst/>
                <a:gdLst/>
                <a:ahLst/>
                <a:cxnLst>
                  <a:cxn ang="0">
                    <a:pos x="192" y="0"/>
                  </a:cxn>
                  <a:cxn ang="0">
                    <a:pos x="226" y="3"/>
                  </a:cxn>
                  <a:cxn ang="0">
                    <a:pos x="259" y="11"/>
                  </a:cxn>
                  <a:cxn ang="0">
                    <a:pos x="289" y="26"/>
                  </a:cxn>
                  <a:cxn ang="0">
                    <a:pos x="316" y="45"/>
                  </a:cxn>
                  <a:cxn ang="0">
                    <a:pos x="339" y="68"/>
                  </a:cxn>
                  <a:cxn ang="0">
                    <a:pos x="358" y="96"/>
                  </a:cxn>
                  <a:cxn ang="0">
                    <a:pos x="373" y="126"/>
                  </a:cxn>
                  <a:cxn ang="0">
                    <a:pos x="381" y="158"/>
                  </a:cxn>
                  <a:cxn ang="0">
                    <a:pos x="384" y="193"/>
                  </a:cxn>
                  <a:cxn ang="0">
                    <a:pos x="381" y="228"/>
                  </a:cxn>
                  <a:cxn ang="0">
                    <a:pos x="373" y="260"/>
                  </a:cxn>
                  <a:cxn ang="0">
                    <a:pos x="358" y="290"/>
                  </a:cxn>
                  <a:cxn ang="0">
                    <a:pos x="339" y="318"/>
                  </a:cxn>
                  <a:cxn ang="0">
                    <a:pos x="316" y="341"/>
                  </a:cxn>
                  <a:cxn ang="0">
                    <a:pos x="289" y="359"/>
                  </a:cxn>
                  <a:cxn ang="0">
                    <a:pos x="259" y="374"/>
                  </a:cxn>
                  <a:cxn ang="0">
                    <a:pos x="226" y="383"/>
                  </a:cxn>
                  <a:cxn ang="0">
                    <a:pos x="192" y="386"/>
                  </a:cxn>
                  <a:cxn ang="0">
                    <a:pos x="157" y="383"/>
                  </a:cxn>
                  <a:cxn ang="0">
                    <a:pos x="125" y="374"/>
                  </a:cxn>
                  <a:cxn ang="0">
                    <a:pos x="95" y="359"/>
                  </a:cxn>
                  <a:cxn ang="0">
                    <a:pos x="68" y="341"/>
                  </a:cxn>
                  <a:cxn ang="0">
                    <a:pos x="45" y="318"/>
                  </a:cxn>
                  <a:cxn ang="0">
                    <a:pos x="26" y="290"/>
                  </a:cxn>
                  <a:cxn ang="0">
                    <a:pos x="11" y="260"/>
                  </a:cxn>
                  <a:cxn ang="0">
                    <a:pos x="3" y="228"/>
                  </a:cxn>
                  <a:cxn ang="0">
                    <a:pos x="0" y="193"/>
                  </a:cxn>
                  <a:cxn ang="0">
                    <a:pos x="3" y="158"/>
                  </a:cxn>
                  <a:cxn ang="0">
                    <a:pos x="11" y="126"/>
                  </a:cxn>
                  <a:cxn ang="0">
                    <a:pos x="26" y="96"/>
                  </a:cxn>
                  <a:cxn ang="0">
                    <a:pos x="45" y="68"/>
                  </a:cxn>
                  <a:cxn ang="0">
                    <a:pos x="68" y="45"/>
                  </a:cxn>
                  <a:cxn ang="0">
                    <a:pos x="95" y="26"/>
                  </a:cxn>
                  <a:cxn ang="0">
                    <a:pos x="125" y="11"/>
                  </a:cxn>
                  <a:cxn ang="0">
                    <a:pos x="157" y="3"/>
                  </a:cxn>
                  <a:cxn ang="0">
                    <a:pos x="192" y="0"/>
                  </a:cxn>
                </a:cxnLst>
                <a:rect l="0" t="0" r="r" b="b"/>
                <a:pathLst>
                  <a:path w="384" h="386">
                    <a:moveTo>
                      <a:pt x="192" y="0"/>
                    </a:moveTo>
                    <a:lnTo>
                      <a:pt x="226" y="3"/>
                    </a:lnTo>
                    <a:lnTo>
                      <a:pt x="259" y="11"/>
                    </a:lnTo>
                    <a:lnTo>
                      <a:pt x="289" y="26"/>
                    </a:lnTo>
                    <a:lnTo>
                      <a:pt x="316" y="45"/>
                    </a:lnTo>
                    <a:lnTo>
                      <a:pt x="339" y="68"/>
                    </a:lnTo>
                    <a:lnTo>
                      <a:pt x="358" y="96"/>
                    </a:lnTo>
                    <a:lnTo>
                      <a:pt x="373" y="126"/>
                    </a:lnTo>
                    <a:lnTo>
                      <a:pt x="381" y="158"/>
                    </a:lnTo>
                    <a:lnTo>
                      <a:pt x="384" y="193"/>
                    </a:lnTo>
                    <a:lnTo>
                      <a:pt x="381" y="228"/>
                    </a:lnTo>
                    <a:lnTo>
                      <a:pt x="373" y="260"/>
                    </a:lnTo>
                    <a:lnTo>
                      <a:pt x="358" y="290"/>
                    </a:lnTo>
                    <a:lnTo>
                      <a:pt x="339" y="318"/>
                    </a:lnTo>
                    <a:lnTo>
                      <a:pt x="316" y="341"/>
                    </a:lnTo>
                    <a:lnTo>
                      <a:pt x="289" y="359"/>
                    </a:lnTo>
                    <a:lnTo>
                      <a:pt x="259" y="374"/>
                    </a:lnTo>
                    <a:lnTo>
                      <a:pt x="226" y="383"/>
                    </a:lnTo>
                    <a:lnTo>
                      <a:pt x="192" y="386"/>
                    </a:lnTo>
                    <a:lnTo>
                      <a:pt x="157" y="383"/>
                    </a:lnTo>
                    <a:lnTo>
                      <a:pt x="125" y="374"/>
                    </a:lnTo>
                    <a:lnTo>
                      <a:pt x="95" y="359"/>
                    </a:lnTo>
                    <a:lnTo>
                      <a:pt x="68" y="341"/>
                    </a:lnTo>
                    <a:lnTo>
                      <a:pt x="45" y="318"/>
                    </a:lnTo>
                    <a:lnTo>
                      <a:pt x="26" y="290"/>
                    </a:lnTo>
                    <a:lnTo>
                      <a:pt x="11" y="260"/>
                    </a:lnTo>
                    <a:lnTo>
                      <a:pt x="3" y="228"/>
                    </a:lnTo>
                    <a:lnTo>
                      <a:pt x="0" y="193"/>
                    </a:lnTo>
                    <a:lnTo>
                      <a:pt x="3" y="158"/>
                    </a:lnTo>
                    <a:lnTo>
                      <a:pt x="11" y="126"/>
                    </a:lnTo>
                    <a:lnTo>
                      <a:pt x="26" y="96"/>
                    </a:lnTo>
                    <a:lnTo>
                      <a:pt x="45" y="68"/>
                    </a:lnTo>
                    <a:lnTo>
                      <a:pt x="68" y="45"/>
                    </a:lnTo>
                    <a:lnTo>
                      <a:pt x="95" y="26"/>
                    </a:lnTo>
                    <a:lnTo>
                      <a:pt x="125" y="11"/>
                    </a:lnTo>
                    <a:lnTo>
                      <a:pt x="157" y="3"/>
                    </a:lnTo>
                    <a:lnTo>
                      <a:pt x="1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Freeform 13">
                <a:extLst>
                  <a:ext uri="{FF2B5EF4-FFF2-40B4-BE49-F238E27FC236}">
                    <a16:creationId xmlns:a16="http://schemas.microsoft.com/office/drawing/2014/main" id="{7C661C00-F228-4EBB-B5FA-2D9A66CD8076}"/>
                  </a:ext>
                </a:extLst>
              </p:cNvPr>
              <p:cNvSpPr>
                <a:spLocks noEditPoints="1"/>
              </p:cNvSpPr>
              <p:nvPr/>
            </p:nvSpPr>
            <p:spPr bwMode="auto">
              <a:xfrm>
                <a:off x="6526213" y="1003301"/>
                <a:ext cx="201613" cy="388938"/>
              </a:xfrm>
              <a:custGeom>
                <a:avLst/>
                <a:gdLst/>
                <a:ahLst/>
                <a:cxnLst>
                  <a:cxn ang="0">
                    <a:pos x="601" y="397"/>
                  </a:cxn>
                  <a:cxn ang="0">
                    <a:pos x="608" y="357"/>
                  </a:cxn>
                  <a:cxn ang="0">
                    <a:pos x="579" y="310"/>
                  </a:cxn>
                  <a:cxn ang="0">
                    <a:pos x="163" y="343"/>
                  </a:cxn>
                  <a:cxn ang="0">
                    <a:pos x="155" y="380"/>
                  </a:cxn>
                  <a:cxn ang="0">
                    <a:pos x="185" y="441"/>
                  </a:cxn>
                  <a:cxn ang="0">
                    <a:pos x="335" y="368"/>
                  </a:cxn>
                  <a:cxn ang="0">
                    <a:pos x="429" y="368"/>
                  </a:cxn>
                  <a:cxn ang="0">
                    <a:pos x="335" y="0"/>
                  </a:cxn>
                  <a:cxn ang="0">
                    <a:pos x="454" y="9"/>
                  </a:cxn>
                  <a:cxn ang="0">
                    <a:pos x="505" y="35"/>
                  </a:cxn>
                  <a:cxn ang="0">
                    <a:pos x="549" y="65"/>
                  </a:cxn>
                  <a:cxn ang="0">
                    <a:pos x="646" y="157"/>
                  </a:cxn>
                  <a:cxn ang="0">
                    <a:pos x="713" y="241"/>
                  </a:cxn>
                  <a:cxn ang="0">
                    <a:pos x="756" y="325"/>
                  </a:cxn>
                  <a:cxn ang="0">
                    <a:pos x="759" y="398"/>
                  </a:cxn>
                  <a:cxn ang="0">
                    <a:pos x="726" y="484"/>
                  </a:cxn>
                  <a:cxn ang="0">
                    <a:pos x="676" y="574"/>
                  </a:cxn>
                  <a:cxn ang="0">
                    <a:pos x="632" y="639"/>
                  </a:cxn>
                  <a:cxn ang="0">
                    <a:pos x="581" y="658"/>
                  </a:cxn>
                  <a:cxn ang="0">
                    <a:pos x="562" y="661"/>
                  </a:cxn>
                  <a:cxn ang="0">
                    <a:pos x="557" y="1403"/>
                  </a:cxn>
                  <a:cxn ang="0">
                    <a:pos x="517" y="1456"/>
                  </a:cxn>
                  <a:cxn ang="0">
                    <a:pos x="449" y="1464"/>
                  </a:cxn>
                  <a:cxn ang="0">
                    <a:pos x="395" y="1424"/>
                  </a:cxn>
                  <a:cxn ang="0">
                    <a:pos x="384" y="765"/>
                  </a:cxn>
                  <a:cxn ang="0">
                    <a:pos x="371" y="1380"/>
                  </a:cxn>
                  <a:cxn ang="0">
                    <a:pos x="346" y="1442"/>
                  </a:cxn>
                  <a:cxn ang="0">
                    <a:pos x="283" y="1468"/>
                  </a:cxn>
                  <a:cxn ang="0">
                    <a:pos x="220" y="1442"/>
                  </a:cxn>
                  <a:cxn ang="0">
                    <a:pos x="195" y="1380"/>
                  </a:cxn>
                  <a:cxn ang="0">
                    <a:pos x="186" y="658"/>
                  </a:cxn>
                  <a:cxn ang="0">
                    <a:pos x="147" y="649"/>
                  </a:cxn>
                  <a:cxn ang="0">
                    <a:pos x="104" y="601"/>
                  </a:cxn>
                  <a:cxn ang="0">
                    <a:pos x="54" y="514"/>
                  </a:cxn>
                  <a:cxn ang="0">
                    <a:pos x="12" y="425"/>
                  </a:cxn>
                  <a:cxn ang="0">
                    <a:pos x="2" y="351"/>
                  </a:cxn>
                  <a:cxn ang="0">
                    <a:pos x="33" y="270"/>
                  </a:cxn>
                  <a:cxn ang="0">
                    <a:pos x="94" y="184"/>
                  </a:cxn>
                  <a:cxn ang="0">
                    <a:pos x="167" y="107"/>
                  </a:cxn>
                  <a:cxn ang="0">
                    <a:pos x="235" y="49"/>
                  </a:cxn>
                  <a:cxn ang="0">
                    <a:pos x="264" y="32"/>
                  </a:cxn>
                  <a:cxn ang="0">
                    <a:pos x="335" y="0"/>
                  </a:cxn>
                </a:cxnLst>
                <a:rect l="0" t="0" r="r" b="b"/>
                <a:pathLst>
                  <a:path w="763" h="1468">
                    <a:moveTo>
                      <a:pt x="579" y="310"/>
                    </a:moveTo>
                    <a:lnTo>
                      <a:pt x="579" y="441"/>
                    </a:lnTo>
                    <a:lnTo>
                      <a:pt x="601" y="397"/>
                    </a:lnTo>
                    <a:lnTo>
                      <a:pt x="608" y="380"/>
                    </a:lnTo>
                    <a:lnTo>
                      <a:pt x="613" y="367"/>
                    </a:lnTo>
                    <a:lnTo>
                      <a:pt x="608" y="357"/>
                    </a:lnTo>
                    <a:lnTo>
                      <a:pt x="601" y="343"/>
                    </a:lnTo>
                    <a:lnTo>
                      <a:pt x="591" y="328"/>
                    </a:lnTo>
                    <a:lnTo>
                      <a:pt x="579" y="310"/>
                    </a:lnTo>
                    <a:close/>
                    <a:moveTo>
                      <a:pt x="185" y="310"/>
                    </a:moveTo>
                    <a:lnTo>
                      <a:pt x="174" y="328"/>
                    </a:lnTo>
                    <a:lnTo>
                      <a:pt x="163" y="343"/>
                    </a:lnTo>
                    <a:lnTo>
                      <a:pt x="155" y="357"/>
                    </a:lnTo>
                    <a:lnTo>
                      <a:pt x="151" y="367"/>
                    </a:lnTo>
                    <a:lnTo>
                      <a:pt x="155" y="380"/>
                    </a:lnTo>
                    <a:lnTo>
                      <a:pt x="162" y="397"/>
                    </a:lnTo>
                    <a:lnTo>
                      <a:pt x="173" y="418"/>
                    </a:lnTo>
                    <a:lnTo>
                      <a:pt x="185" y="441"/>
                    </a:lnTo>
                    <a:lnTo>
                      <a:pt x="185" y="310"/>
                    </a:lnTo>
                    <a:close/>
                    <a:moveTo>
                      <a:pt x="382" y="57"/>
                    </a:moveTo>
                    <a:lnTo>
                      <a:pt x="335" y="368"/>
                    </a:lnTo>
                    <a:lnTo>
                      <a:pt x="382" y="431"/>
                    </a:lnTo>
                    <a:lnTo>
                      <a:pt x="383" y="431"/>
                    </a:lnTo>
                    <a:lnTo>
                      <a:pt x="429" y="368"/>
                    </a:lnTo>
                    <a:lnTo>
                      <a:pt x="383" y="57"/>
                    </a:lnTo>
                    <a:lnTo>
                      <a:pt x="382" y="57"/>
                    </a:lnTo>
                    <a:close/>
                    <a:moveTo>
                      <a:pt x="335" y="0"/>
                    </a:moveTo>
                    <a:lnTo>
                      <a:pt x="382" y="49"/>
                    </a:lnTo>
                    <a:lnTo>
                      <a:pt x="430" y="2"/>
                    </a:lnTo>
                    <a:lnTo>
                      <a:pt x="454" y="9"/>
                    </a:lnTo>
                    <a:lnTo>
                      <a:pt x="479" y="19"/>
                    </a:lnTo>
                    <a:lnTo>
                      <a:pt x="501" y="33"/>
                    </a:lnTo>
                    <a:lnTo>
                      <a:pt x="505" y="35"/>
                    </a:lnTo>
                    <a:lnTo>
                      <a:pt x="510" y="36"/>
                    </a:lnTo>
                    <a:lnTo>
                      <a:pt x="528" y="49"/>
                    </a:lnTo>
                    <a:lnTo>
                      <a:pt x="549" y="65"/>
                    </a:lnTo>
                    <a:lnTo>
                      <a:pt x="572" y="85"/>
                    </a:lnTo>
                    <a:lnTo>
                      <a:pt x="596" y="107"/>
                    </a:lnTo>
                    <a:lnTo>
                      <a:pt x="646" y="157"/>
                    </a:lnTo>
                    <a:lnTo>
                      <a:pt x="669" y="184"/>
                    </a:lnTo>
                    <a:lnTo>
                      <a:pt x="692" y="213"/>
                    </a:lnTo>
                    <a:lnTo>
                      <a:pt x="713" y="241"/>
                    </a:lnTo>
                    <a:lnTo>
                      <a:pt x="730" y="270"/>
                    </a:lnTo>
                    <a:lnTo>
                      <a:pt x="745" y="299"/>
                    </a:lnTo>
                    <a:lnTo>
                      <a:pt x="756" y="325"/>
                    </a:lnTo>
                    <a:lnTo>
                      <a:pt x="762" y="351"/>
                    </a:lnTo>
                    <a:lnTo>
                      <a:pt x="763" y="375"/>
                    </a:lnTo>
                    <a:lnTo>
                      <a:pt x="759" y="398"/>
                    </a:lnTo>
                    <a:lnTo>
                      <a:pt x="751" y="425"/>
                    </a:lnTo>
                    <a:lnTo>
                      <a:pt x="740" y="454"/>
                    </a:lnTo>
                    <a:lnTo>
                      <a:pt x="726" y="484"/>
                    </a:lnTo>
                    <a:lnTo>
                      <a:pt x="710" y="514"/>
                    </a:lnTo>
                    <a:lnTo>
                      <a:pt x="693" y="545"/>
                    </a:lnTo>
                    <a:lnTo>
                      <a:pt x="676" y="574"/>
                    </a:lnTo>
                    <a:lnTo>
                      <a:pt x="660" y="601"/>
                    </a:lnTo>
                    <a:lnTo>
                      <a:pt x="645" y="624"/>
                    </a:lnTo>
                    <a:lnTo>
                      <a:pt x="632" y="639"/>
                    </a:lnTo>
                    <a:lnTo>
                      <a:pt x="616" y="649"/>
                    </a:lnTo>
                    <a:lnTo>
                      <a:pt x="600" y="656"/>
                    </a:lnTo>
                    <a:lnTo>
                      <a:pt x="581" y="658"/>
                    </a:lnTo>
                    <a:lnTo>
                      <a:pt x="572" y="657"/>
                    </a:lnTo>
                    <a:lnTo>
                      <a:pt x="564" y="656"/>
                    </a:lnTo>
                    <a:lnTo>
                      <a:pt x="562" y="661"/>
                    </a:lnTo>
                    <a:lnTo>
                      <a:pt x="561" y="664"/>
                    </a:lnTo>
                    <a:lnTo>
                      <a:pt x="561" y="1380"/>
                    </a:lnTo>
                    <a:lnTo>
                      <a:pt x="557" y="1403"/>
                    </a:lnTo>
                    <a:lnTo>
                      <a:pt x="549" y="1424"/>
                    </a:lnTo>
                    <a:lnTo>
                      <a:pt x="535" y="1442"/>
                    </a:lnTo>
                    <a:lnTo>
                      <a:pt x="517" y="1456"/>
                    </a:lnTo>
                    <a:lnTo>
                      <a:pt x="496" y="1464"/>
                    </a:lnTo>
                    <a:lnTo>
                      <a:pt x="472" y="1468"/>
                    </a:lnTo>
                    <a:lnTo>
                      <a:pt x="449" y="1464"/>
                    </a:lnTo>
                    <a:lnTo>
                      <a:pt x="428" y="1456"/>
                    </a:lnTo>
                    <a:lnTo>
                      <a:pt x="409" y="1442"/>
                    </a:lnTo>
                    <a:lnTo>
                      <a:pt x="395" y="1424"/>
                    </a:lnTo>
                    <a:lnTo>
                      <a:pt x="387" y="1403"/>
                    </a:lnTo>
                    <a:lnTo>
                      <a:pt x="384" y="1380"/>
                    </a:lnTo>
                    <a:lnTo>
                      <a:pt x="384" y="765"/>
                    </a:lnTo>
                    <a:lnTo>
                      <a:pt x="376" y="765"/>
                    </a:lnTo>
                    <a:lnTo>
                      <a:pt x="371" y="764"/>
                    </a:lnTo>
                    <a:lnTo>
                      <a:pt x="371" y="1380"/>
                    </a:lnTo>
                    <a:lnTo>
                      <a:pt x="368" y="1403"/>
                    </a:lnTo>
                    <a:lnTo>
                      <a:pt x="360" y="1424"/>
                    </a:lnTo>
                    <a:lnTo>
                      <a:pt x="346" y="1442"/>
                    </a:lnTo>
                    <a:lnTo>
                      <a:pt x="327" y="1456"/>
                    </a:lnTo>
                    <a:lnTo>
                      <a:pt x="307" y="1464"/>
                    </a:lnTo>
                    <a:lnTo>
                      <a:pt x="283" y="1468"/>
                    </a:lnTo>
                    <a:lnTo>
                      <a:pt x="259" y="1464"/>
                    </a:lnTo>
                    <a:lnTo>
                      <a:pt x="238" y="1456"/>
                    </a:lnTo>
                    <a:lnTo>
                      <a:pt x="220" y="1442"/>
                    </a:lnTo>
                    <a:lnTo>
                      <a:pt x="206" y="1424"/>
                    </a:lnTo>
                    <a:lnTo>
                      <a:pt x="198" y="1403"/>
                    </a:lnTo>
                    <a:lnTo>
                      <a:pt x="195" y="1380"/>
                    </a:lnTo>
                    <a:lnTo>
                      <a:pt x="195" y="657"/>
                    </a:lnTo>
                    <a:lnTo>
                      <a:pt x="191" y="657"/>
                    </a:lnTo>
                    <a:lnTo>
                      <a:pt x="186" y="658"/>
                    </a:lnTo>
                    <a:lnTo>
                      <a:pt x="182" y="658"/>
                    </a:lnTo>
                    <a:lnTo>
                      <a:pt x="163" y="656"/>
                    </a:lnTo>
                    <a:lnTo>
                      <a:pt x="147" y="649"/>
                    </a:lnTo>
                    <a:lnTo>
                      <a:pt x="132" y="639"/>
                    </a:lnTo>
                    <a:lnTo>
                      <a:pt x="119" y="624"/>
                    </a:lnTo>
                    <a:lnTo>
                      <a:pt x="104" y="601"/>
                    </a:lnTo>
                    <a:lnTo>
                      <a:pt x="88" y="574"/>
                    </a:lnTo>
                    <a:lnTo>
                      <a:pt x="71" y="545"/>
                    </a:lnTo>
                    <a:lnTo>
                      <a:pt x="54" y="514"/>
                    </a:lnTo>
                    <a:lnTo>
                      <a:pt x="37" y="484"/>
                    </a:lnTo>
                    <a:lnTo>
                      <a:pt x="24" y="454"/>
                    </a:lnTo>
                    <a:lnTo>
                      <a:pt x="12" y="425"/>
                    </a:lnTo>
                    <a:lnTo>
                      <a:pt x="4" y="398"/>
                    </a:lnTo>
                    <a:lnTo>
                      <a:pt x="0" y="375"/>
                    </a:lnTo>
                    <a:lnTo>
                      <a:pt x="2" y="351"/>
                    </a:lnTo>
                    <a:lnTo>
                      <a:pt x="7" y="325"/>
                    </a:lnTo>
                    <a:lnTo>
                      <a:pt x="18" y="299"/>
                    </a:lnTo>
                    <a:lnTo>
                      <a:pt x="33" y="270"/>
                    </a:lnTo>
                    <a:lnTo>
                      <a:pt x="51" y="241"/>
                    </a:lnTo>
                    <a:lnTo>
                      <a:pt x="71" y="213"/>
                    </a:lnTo>
                    <a:lnTo>
                      <a:pt x="94" y="184"/>
                    </a:lnTo>
                    <a:lnTo>
                      <a:pt x="118" y="157"/>
                    </a:lnTo>
                    <a:lnTo>
                      <a:pt x="143" y="131"/>
                    </a:lnTo>
                    <a:lnTo>
                      <a:pt x="167" y="107"/>
                    </a:lnTo>
                    <a:lnTo>
                      <a:pt x="191" y="85"/>
                    </a:lnTo>
                    <a:lnTo>
                      <a:pt x="214" y="65"/>
                    </a:lnTo>
                    <a:lnTo>
                      <a:pt x="235" y="49"/>
                    </a:lnTo>
                    <a:lnTo>
                      <a:pt x="253" y="36"/>
                    </a:lnTo>
                    <a:lnTo>
                      <a:pt x="258" y="34"/>
                    </a:lnTo>
                    <a:lnTo>
                      <a:pt x="264" y="32"/>
                    </a:lnTo>
                    <a:lnTo>
                      <a:pt x="287" y="19"/>
                    </a:lnTo>
                    <a:lnTo>
                      <a:pt x="310" y="9"/>
                    </a:lnTo>
                    <a:lnTo>
                      <a:pt x="3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2" name="Freeform 584">
              <a:extLst>
                <a:ext uri="{FF2B5EF4-FFF2-40B4-BE49-F238E27FC236}">
                  <a16:creationId xmlns:a16="http://schemas.microsoft.com/office/drawing/2014/main" id="{E1FE0B11-4B20-4ADB-855C-27A9904F5645}"/>
                </a:ext>
              </a:extLst>
            </p:cNvPr>
            <p:cNvSpPr>
              <a:spLocks noEditPoints="1"/>
            </p:cNvSpPr>
            <p:nvPr/>
          </p:nvSpPr>
          <p:spPr bwMode="auto">
            <a:xfrm>
              <a:off x="3969448" y="3781476"/>
              <a:ext cx="285757" cy="285757"/>
            </a:xfrm>
            <a:custGeom>
              <a:avLst/>
              <a:gdLst>
                <a:gd name="T0" fmla="*/ 1053 w 3372"/>
                <a:gd name="T1" fmla="*/ 1922 h 3372"/>
                <a:gd name="T2" fmla="*/ 1053 w 3372"/>
                <a:gd name="T3" fmla="*/ 2951 h 3372"/>
                <a:gd name="T4" fmla="*/ 633 w 3372"/>
                <a:gd name="T5" fmla="*/ 2951 h 3372"/>
                <a:gd name="T6" fmla="*/ 633 w 3372"/>
                <a:gd name="T7" fmla="*/ 2195 h 3372"/>
                <a:gd name="T8" fmla="*/ 707 w 3372"/>
                <a:gd name="T9" fmla="*/ 2269 h 3372"/>
                <a:gd name="T10" fmla="*/ 1053 w 3372"/>
                <a:gd name="T11" fmla="*/ 1922 h 3372"/>
                <a:gd name="T12" fmla="*/ 1896 w 3372"/>
                <a:gd name="T13" fmla="*/ 1485 h 3372"/>
                <a:gd name="T14" fmla="*/ 2319 w 3372"/>
                <a:gd name="T15" fmla="*/ 1590 h 3372"/>
                <a:gd name="T16" fmla="*/ 2319 w 3372"/>
                <a:gd name="T17" fmla="*/ 2951 h 3372"/>
                <a:gd name="T18" fmla="*/ 1896 w 3372"/>
                <a:gd name="T19" fmla="*/ 2951 h 3372"/>
                <a:gd name="T20" fmla="*/ 1896 w 3372"/>
                <a:gd name="T21" fmla="*/ 1485 h 3372"/>
                <a:gd name="T22" fmla="*/ 1573 w 3372"/>
                <a:gd name="T23" fmla="*/ 1404 h 3372"/>
                <a:gd name="T24" fmla="*/ 1686 w 3372"/>
                <a:gd name="T25" fmla="*/ 1433 h 3372"/>
                <a:gd name="T26" fmla="*/ 1686 w 3372"/>
                <a:gd name="T27" fmla="*/ 2951 h 3372"/>
                <a:gd name="T28" fmla="*/ 1265 w 3372"/>
                <a:gd name="T29" fmla="*/ 2951 h 3372"/>
                <a:gd name="T30" fmla="*/ 1265 w 3372"/>
                <a:gd name="T31" fmla="*/ 1712 h 3372"/>
                <a:gd name="T32" fmla="*/ 1573 w 3372"/>
                <a:gd name="T33" fmla="*/ 1404 h 3372"/>
                <a:gd name="T34" fmla="*/ 2738 w 3372"/>
                <a:gd name="T35" fmla="*/ 1178 h 3372"/>
                <a:gd name="T36" fmla="*/ 2951 w 3372"/>
                <a:gd name="T37" fmla="*/ 1306 h 3372"/>
                <a:gd name="T38" fmla="*/ 2951 w 3372"/>
                <a:gd name="T39" fmla="*/ 2951 h 3372"/>
                <a:gd name="T40" fmla="*/ 2529 w 3372"/>
                <a:gd name="T41" fmla="*/ 2951 h 3372"/>
                <a:gd name="T42" fmla="*/ 2529 w 3372"/>
                <a:gd name="T43" fmla="*/ 1528 h 3372"/>
                <a:gd name="T44" fmla="*/ 2738 w 3372"/>
                <a:gd name="T45" fmla="*/ 1178 h 3372"/>
                <a:gd name="T46" fmla="*/ 2951 w 3372"/>
                <a:gd name="T47" fmla="*/ 210 h 3372"/>
                <a:gd name="T48" fmla="*/ 2937 w 3372"/>
                <a:gd name="T49" fmla="*/ 1051 h 3372"/>
                <a:gd name="T50" fmla="*/ 2667 w 3372"/>
                <a:gd name="T51" fmla="*/ 889 h 3372"/>
                <a:gd name="T52" fmla="*/ 2369 w 3372"/>
                <a:gd name="T53" fmla="*/ 1386 h 3372"/>
                <a:gd name="T54" fmla="*/ 1507 w 3372"/>
                <a:gd name="T55" fmla="*/ 1170 h 3372"/>
                <a:gd name="T56" fmla="*/ 707 w 3372"/>
                <a:gd name="T57" fmla="*/ 1971 h 3372"/>
                <a:gd name="T58" fmla="*/ 558 w 3372"/>
                <a:gd name="T59" fmla="*/ 1822 h 3372"/>
                <a:gd name="T60" fmla="*/ 1443 w 3372"/>
                <a:gd name="T61" fmla="*/ 937 h 3372"/>
                <a:gd name="T62" fmla="*/ 2268 w 3372"/>
                <a:gd name="T63" fmla="*/ 1143 h 3372"/>
                <a:gd name="T64" fmla="*/ 2485 w 3372"/>
                <a:gd name="T65" fmla="*/ 781 h 3372"/>
                <a:gd name="T66" fmla="*/ 2215 w 3372"/>
                <a:gd name="T67" fmla="*/ 618 h 3372"/>
                <a:gd name="T68" fmla="*/ 2951 w 3372"/>
                <a:gd name="T69" fmla="*/ 210 h 3372"/>
                <a:gd name="T70" fmla="*/ 0 w 3372"/>
                <a:gd name="T71" fmla="*/ 0 h 3372"/>
                <a:gd name="T72" fmla="*/ 210 w 3372"/>
                <a:gd name="T73" fmla="*/ 0 h 3372"/>
                <a:gd name="T74" fmla="*/ 210 w 3372"/>
                <a:gd name="T75" fmla="*/ 3162 h 3372"/>
                <a:gd name="T76" fmla="*/ 3372 w 3372"/>
                <a:gd name="T77" fmla="*/ 3162 h 3372"/>
                <a:gd name="T78" fmla="*/ 3372 w 3372"/>
                <a:gd name="T79" fmla="*/ 3372 h 3372"/>
                <a:gd name="T80" fmla="*/ 0 w 3372"/>
                <a:gd name="T81" fmla="*/ 3372 h 3372"/>
                <a:gd name="T82" fmla="*/ 0 w 3372"/>
                <a:gd name="T83" fmla="*/ 0 h 3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72" h="3372">
                  <a:moveTo>
                    <a:pt x="1053" y="1922"/>
                  </a:moveTo>
                  <a:lnTo>
                    <a:pt x="1053" y="2951"/>
                  </a:lnTo>
                  <a:lnTo>
                    <a:pt x="633" y="2951"/>
                  </a:lnTo>
                  <a:lnTo>
                    <a:pt x="633" y="2195"/>
                  </a:lnTo>
                  <a:lnTo>
                    <a:pt x="707" y="2269"/>
                  </a:lnTo>
                  <a:lnTo>
                    <a:pt x="1053" y="1922"/>
                  </a:lnTo>
                  <a:close/>
                  <a:moveTo>
                    <a:pt x="1896" y="1485"/>
                  </a:moveTo>
                  <a:lnTo>
                    <a:pt x="2319" y="1590"/>
                  </a:lnTo>
                  <a:lnTo>
                    <a:pt x="2319" y="2951"/>
                  </a:lnTo>
                  <a:lnTo>
                    <a:pt x="1896" y="2951"/>
                  </a:lnTo>
                  <a:lnTo>
                    <a:pt x="1896" y="1485"/>
                  </a:lnTo>
                  <a:close/>
                  <a:moveTo>
                    <a:pt x="1573" y="1404"/>
                  </a:moveTo>
                  <a:lnTo>
                    <a:pt x="1686" y="1433"/>
                  </a:lnTo>
                  <a:lnTo>
                    <a:pt x="1686" y="2951"/>
                  </a:lnTo>
                  <a:lnTo>
                    <a:pt x="1265" y="2951"/>
                  </a:lnTo>
                  <a:lnTo>
                    <a:pt x="1265" y="1712"/>
                  </a:lnTo>
                  <a:lnTo>
                    <a:pt x="1573" y="1404"/>
                  </a:lnTo>
                  <a:close/>
                  <a:moveTo>
                    <a:pt x="2738" y="1178"/>
                  </a:moveTo>
                  <a:lnTo>
                    <a:pt x="2951" y="1306"/>
                  </a:lnTo>
                  <a:lnTo>
                    <a:pt x="2951" y="2951"/>
                  </a:lnTo>
                  <a:lnTo>
                    <a:pt x="2529" y="2951"/>
                  </a:lnTo>
                  <a:lnTo>
                    <a:pt x="2529" y="1528"/>
                  </a:lnTo>
                  <a:lnTo>
                    <a:pt x="2738" y="1178"/>
                  </a:lnTo>
                  <a:close/>
                  <a:moveTo>
                    <a:pt x="2951" y="210"/>
                  </a:moveTo>
                  <a:lnTo>
                    <a:pt x="2937" y="1051"/>
                  </a:lnTo>
                  <a:lnTo>
                    <a:pt x="2667" y="889"/>
                  </a:lnTo>
                  <a:lnTo>
                    <a:pt x="2369" y="1386"/>
                  </a:lnTo>
                  <a:lnTo>
                    <a:pt x="1507" y="1170"/>
                  </a:lnTo>
                  <a:lnTo>
                    <a:pt x="707" y="1971"/>
                  </a:lnTo>
                  <a:lnTo>
                    <a:pt x="558" y="1822"/>
                  </a:lnTo>
                  <a:lnTo>
                    <a:pt x="1443" y="937"/>
                  </a:lnTo>
                  <a:lnTo>
                    <a:pt x="2268" y="1143"/>
                  </a:lnTo>
                  <a:lnTo>
                    <a:pt x="2485" y="781"/>
                  </a:lnTo>
                  <a:lnTo>
                    <a:pt x="2215" y="618"/>
                  </a:lnTo>
                  <a:lnTo>
                    <a:pt x="2951" y="210"/>
                  </a:lnTo>
                  <a:close/>
                  <a:moveTo>
                    <a:pt x="0" y="0"/>
                  </a:moveTo>
                  <a:lnTo>
                    <a:pt x="210" y="0"/>
                  </a:lnTo>
                  <a:lnTo>
                    <a:pt x="210" y="3162"/>
                  </a:lnTo>
                  <a:lnTo>
                    <a:pt x="3372" y="3162"/>
                  </a:lnTo>
                  <a:lnTo>
                    <a:pt x="3372" y="3372"/>
                  </a:lnTo>
                  <a:lnTo>
                    <a:pt x="0" y="3372"/>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43" name="Group 442">
              <a:extLst>
                <a:ext uri="{FF2B5EF4-FFF2-40B4-BE49-F238E27FC236}">
                  <a16:creationId xmlns:a16="http://schemas.microsoft.com/office/drawing/2014/main" id="{3874FF6B-5F23-4039-A259-0EB538B64B16}"/>
                </a:ext>
              </a:extLst>
            </p:cNvPr>
            <p:cNvGrpSpPr/>
            <p:nvPr/>
          </p:nvGrpSpPr>
          <p:grpSpPr>
            <a:xfrm>
              <a:off x="9250509" y="3776440"/>
              <a:ext cx="292100" cy="295829"/>
              <a:chOff x="3802172" y="5833758"/>
              <a:chExt cx="560959" cy="568120"/>
            </a:xfrm>
            <a:solidFill>
              <a:schemeClr val="bg1"/>
            </a:solidFill>
          </p:grpSpPr>
          <p:sp>
            <p:nvSpPr>
              <p:cNvPr id="454" name="Freeform 1945">
                <a:extLst>
                  <a:ext uri="{FF2B5EF4-FFF2-40B4-BE49-F238E27FC236}">
                    <a16:creationId xmlns:a16="http://schemas.microsoft.com/office/drawing/2014/main" id="{49EFBB75-B870-4B37-A016-F64F6EAB6CA7}"/>
                  </a:ext>
                </a:extLst>
              </p:cNvPr>
              <p:cNvSpPr>
                <a:spLocks/>
              </p:cNvSpPr>
              <p:nvPr/>
            </p:nvSpPr>
            <p:spPr bwMode="auto">
              <a:xfrm>
                <a:off x="3983588" y="5833758"/>
                <a:ext cx="164707" cy="241094"/>
              </a:xfrm>
              <a:custGeom>
                <a:avLst/>
                <a:gdLst>
                  <a:gd name="T0" fmla="*/ 15 w 26"/>
                  <a:gd name="T1" fmla="*/ 0 h 38"/>
                  <a:gd name="T2" fmla="*/ 15 w 26"/>
                  <a:gd name="T3" fmla="*/ 3 h 38"/>
                  <a:gd name="T4" fmla="*/ 24 w 26"/>
                  <a:gd name="T5" fmla="*/ 5 h 38"/>
                  <a:gd name="T6" fmla="*/ 22 w 26"/>
                  <a:gd name="T7" fmla="*/ 12 h 38"/>
                  <a:gd name="T8" fmla="*/ 13 w 26"/>
                  <a:gd name="T9" fmla="*/ 10 h 38"/>
                  <a:gd name="T10" fmla="*/ 10 w 26"/>
                  <a:gd name="T11" fmla="*/ 11 h 38"/>
                  <a:gd name="T12" fmla="*/ 15 w 26"/>
                  <a:gd name="T13" fmla="*/ 15 h 38"/>
                  <a:gd name="T14" fmla="*/ 25 w 26"/>
                  <a:gd name="T15" fmla="*/ 26 h 38"/>
                  <a:gd name="T16" fmla="*/ 15 w 26"/>
                  <a:gd name="T17" fmla="*/ 33 h 38"/>
                  <a:gd name="T18" fmla="*/ 15 w 26"/>
                  <a:gd name="T19" fmla="*/ 38 h 38"/>
                  <a:gd name="T20" fmla="*/ 11 w 26"/>
                  <a:gd name="T21" fmla="*/ 38 h 38"/>
                  <a:gd name="T22" fmla="*/ 11 w 26"/>
                  <a:gd name="T23" fmla="*/ 34 h 38"/>
                  <a:gd name="T24" fmla="*/ 1 w 26"/>
                  <a:gd name="T25" fmla="*/ 31 h 38"/>
                  <a:gd name="T26" fmla="*/ 1 w 26"/>
                  <a:gd name="T27" fmla="*/ 24 h 38"/>
                  <a:gd name="T28" fmla="*/ 10 w 26"/>
                  <a:gd name="T29" fmla="*/ 27 h 38"/>
                  <a:gd name="T30" fmla="*/ 16 w 26"/>
                  <a:gd name="T31" fmla="*/ 25 h 38"/>
                  <a:gd name="T32" fmla="*/ 10 w 26"/>
                  <a:gd name="T33" fmla="*/ 22 h 38"/>
                  <a:gd name="T34" fmla="*/ 1 w 26"/>
                  <a:gd name="T35" fmla="*/ 10 h 38"/>
                  <a:gd name="T36" fmla="*/ 11 w 26"/>
                  <a:gd name="T37" fmla="*/ 3 h 38"/>
                  <a:gd name="T38" fmla="*/ 11 w 26"/>
                  <a:gd name="T39" fmla="*/ 0 h 38"/>
                  <a:gd name="T40" fmla="*/ 15 w 26"/>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15" y="0"/>
                    </a:moveTo>
                    <a:cubicBezTo>
                      <a:pt x="15" y="3"/>
                      <a:pt x="15" y="3"/>
                      <a:pt x="15" y="3"/>
                    </a:cubicBezTo>
                    <a:cubicBezTo>
                      <a:pt x="19" y="3"/>
                      <a:pt x="22" y="4"/>
                      <a:pt x="24" y="5"/>
                    </a:cubicBezTo>
                    <a:cubicBezTo>
                      <a:pt x="24" y="8"/>
                      <a:pt x="22" y="9"/>
                      <a:pt x="22" y="12"/>
                    </a:cubicBezTo>
                    <a:cubicBezTo>
                      <a:pt x="19" y="11"/>
                      <a:pt x="16" y="10"/>
                      <a:pt x="13" y="10"/>
                    </a:cubicBezTo>
                    <a:cubicBezTo>
                      <a:pt x="12" y="10"/>
                      <a:pt x="10" y="10"/>
                      <a:pt x="10" y="11"/>
                    </a:cubicBezTo>
                    <a:cubicBezTo>
                      <a:pt x="9" y="13"/>
                      <a:pt x="13" y="14"/>
                      <a:pt x="15" y="15"/>
                    </a:cubicBezTo>
                    <a:cubicBezTo>
                      <a:pt x="20" y="17"/>
                      <a:pt x="26" y="19"/>
                      <a:pt x="25" y="26"/>
                    </a:cubicBezTo>
                    <a:cubicBezTo>
                      <a:pt x="24" y="30"/>
                      <a:pt x="21" y="33"/>
                      <a:pt x="15" y="33"/>
                    </a:cubicBezTo>
                    <a:cubicBezTo>
                      <a:pt x="15" y="34"/>
                      <a:pt x="15" y="36"/>
                      <a:pt x="15" y="38"/>
                    </a:cubicBezTo>
                    <a:cubicBezTo>
                      <a:pt x="11" y="38"/>
                      <a:pt x="11" y="38"/>
                      <a:pt x="11" y="38"/>
                    </a:cubicBezTo>
                    <a:cubicBezTo>
                      <a:pt x="11" y="34"/>
                      <a:pt x="11" y="34"/>
                      <a:pt x="11" y="34"/>
                    </a:cubicBezTo>
                    <a:cubicBezTo>
                      <a:pt x="7" y="33"/>
                      <a:pt x="4" y="33"/>
                      <a:pt x="1" y="31"/>
                    </a:cubicBezTo>
                    <a:cubicBezTo>
                      <a:pt x="1" y="24"/>
                      <a:pt x="1" y="24"/>
                      <a:pt x="1" y="24"/>
                    </a:cubicBezTo>
                    <a:cubicBezTo>
                      <a:pt x="3" y="25"/>
                      <a:pt x="7" y="27"/>
                      <a:pt x="10" y="27"/>
                    </a:cubicBezTo>
                    <a:cubicBezTo>
                      <a:pt x="13" y="27"/>
                      <a:pt x="16" y="27"/>
                      <a:pt x="16" y="25"/>
                    </a:cubicBezTo>
                    <a:cubicBezTo>
                      <a:pt x="16" y="23"/>
                      <a:pt x="12" y="22"/>
                      <a:pt x="10" y="22"/>
                    </a:cubicBezTo>
                    <a:cubicBezTo>
                      <a:pt x="5" y="20"/>
                      <a:pt x="0" y="17"/>
                      <a:pt x="1" y="10"/>
                    </a:cubicBezTo>
                    <a:cubicBezTo>
                      <a:pt x="2" y="6"/>
                      <a:pt x="5" y="4"/>
                      <a:pt x="11" y="3"/>
                    </a:cubicBezTo>
                    <a:cubicBezTo>
                      <a:pt x="11" y="0"/>
                      <a:pt x="11" y="0"/>
                      <a:pt x="11" y="0"/>
                    </a:cubicBezTo>
                    <a:cubicBezTo>
                      <a:pt x="12" y="0"/>
                      <a:pt x="13" y="0"/>
                      <a:pt x="15"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5" name="Freeform 1946">
                <a:extLst>
                  <a:ext uri="{FF2B5EF4-FFF2-40B4-BE49-F238E27FC236}">
                    <a16:creationId xmlns:a16="http://schemas.microsoft.com/office/drawing/2014/main" id="{BF7D129D-099F-4083-ABB8-11A7A8A7A99F}"/>
                  </a:ext>
                </a:extLst>
              </p:cNvPr>
              <p:cNvSpPr>
                <a:spLocks/>
              </p:cNvSpPr>
              <p:nvPr/>
            </p:nvSpPr>
            <p:spPr bwMode="auto">
              <a:xfrm>
                <a:off x="3806947" y="5898206"/>
                <a:ext cx="551411" cy="334188"/>
              </a:xfrm>
              <a:custGeom>
                <a:avLst/>
                <a:gdLst>
                  <a:gd name="T0" fmla="*/ 66 w 87"/>
                  <a:gd name="T1" fmla="*/ 1 h 53"/>
                  <a:gd name="T2" fmla="*/ 87 w 87"/>
                  <a:gd name="T3" fmla="*/ 0 h 53"/>
                  <a:gd name="T4" fmla="*/ 87 w 87"/>
                  <a:gd name="T5" fmla="*/ 21 h 53"/>
                  <a:gd name="T6" fmla="*/ 85 w 87"/>
                  <a:gd name="T7" fmla="*/ 19 h 53"/>
                  <a:gd name="T8" fmla="*/ 79 w 87"/>
                  <a:gd name="T9" fmla="*/ 13 h 53"/>
                  <a:gd name="T10" fmla="*/ 41 w 87"/>
                  <a:gd name="T11" fmla="*/ 51 h 53"/>
                  <a:gd name="T12" fmla="*/ 23 w 87"/>
                  <a:gd name="T13" fmla="*/ 34 h 53"/>
                  <a:gd name="T14" fmla="*/ 4 w 87"/>
                  <a:gd name="T15" fmla="*/ 53 h 53"/>
                  <a:gd name="T16" fmla="*/ 0 w 87"/>
                  <a:gd name="T17" fmla="*/ 49 h 53"/>
                  <a:gd name="T18" fmla="*/ 20 w 87"/>
                  <a:gd name="T19" fmla="*/ 28 h 53"/>
                  <a:gd name="T20" fmla="*/ 23 w 87"/>
                  <a:gd name="T21" fmla="*/ 25 h 53"/>
                  <a:gd name="T22" fmla="*/ 28 w 87"/>
                  <a:gd name="T23" fmla="*/ 29 h 53"/>
                  <a:gd name="T24" fmla="*/ 36 w 87"/>
                  <a:gd name="T25" fmla="*/ 38 h 53"/>
                  <a:gd name="T26" fmla="*/ 41 w 87"/>
                  <a:gd name="T27" fmla="*/ 43 h 53"/>
                  <a:gd name="T28" fmla="*/ 45 w 87"/>
                  <a:gd name="T29" fmla="*/ 38 h 53"/>
                  <a:gd name="T30" fmla="*/ 75 w 87"/>
                  <a:gd name="T31" fmla="*/ 9 h 53"/>
                  <a:gd name="T32" fmla="*/ 66 w 87"/>
                  <a:gd name="T33"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53">
                    <a:moveTo>
                      <a:pt x="66" y="1"/>
                    </a:moveTo>
                    <a:cubicBezTo>
                      <a:pt x="73" y="0"/>
                      <a:pt x="80" y="0"/>
                      <a:pt x="87" y="0"/>
                    </a:cubicBezTo>
                    <a:cubicBezTo>
                      <a:pt x="87" y="21"/>
                      <a:pt x="87" y="21"/>
                      <a:pt x="87" y="21"/>
                    </a:cubicBezTo>
                    <a:cubicBezTo>
                      <a:pt x="87" y="21"/>
                      <a:pt x="86" y="20"/>
                      <a:pt x="85" y="19"/>
                    </a:cubicBezTo>
                    <a:cubicBezTo>
                      <a:pt x="83" y="18"/>
                      <a:pt x="81" y="15"/>
                      <a:pt x="79" y="13"/>
                    </a:cubicBezTo>
                    <a:cubicBezTo>
                      <a:pt x="66" y="26"/>
                      <a:pt x="54" y="38"/>
                      <a:pt x="41" y="51"/>
                    </a:cubicBezTo>
                    <a:cubicBezTo>
                      <a:pt x="35" y="46"/>
                      <a:pt x="29" y="39"/>
                      <a:pt x="23" y="34"/>
                    </a:cubicBezTo>
                    <a:cubicBezTo>
                      <a:pt x="17" y="40"/>
                      <a:pt x="10" y="47"/>
                      <a:pt x="4" y="53"/>
                    </a:cubicBezTo>
                    <a:cubicBezTo>
                      <a:pt x="2" y="52"/>
                      <a:pt x="1" y="50"/>
                      <a:pt x="0" y="49"/>
                    </a:cubicBezTo>
                    <a:cubicBezTo>
                      <a:pt x="6" y="42"/>
                      <a:pt x="13" y="35"/>
                      <a:pt x="20" y="28"/>
                    </a:cubicBezTo>
                    <a:cubicBezTo>
                      <a:pt x="21" y="27"/>
                      <a:pt x="23" y="25"/>
                      <a:pt x="23" y="25"/>
                    </a:cubicBezTo>
                    <a:cubicBezTo>
                      <a:pt x="24" y="25"/>
                      <a:pt x="27" y="28"/>
                      <a:pt x="28" y="29"/>
                    </a:cubicBezTo>
                    <a:cubicBezTo>
                      <a:pt x="31" y="33"/>
                      <a:pt x="33" y="35"/>
                      <a:pt x="36" y="38"/>
                    </a:cubicBezTo>
                    <a:cubicBezTo>
                      <a:pt x="37" y="39"/>
                      <a:pt x="40" y="42"/>
                      <a:pt x="41" y="43"/>
                    </a:cubicBezTo>
                    <a:cubicBezTo>
                      <a:pt x="42" y="43"/>
                      <a:pt x="44" y="39"/>
                      <a:pt x="45" y="38"/>
                    </a:cubicBezTo>
                    <a:cubicBezTo>
                      <a:pt x="55" y="28"/>
                      <a:pt x="65" y="19"/>
                      <a:pt x="75" y="9"/>
                    </a:cubicBezTo>
                    <a:cubicBezTo>
                      <a:pt x="72" y="6"/>
                      <a:pt x="69" y="3"/>
                      <a:pt x="66" y="1"/>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Freeform 1947">
                <a:extLst>
                  <a:ext uri="{FF2B5EF4-FFF2-40B4-BE49-F238E27FC236}">
                    <a16:creationId xmlns:a16="http://schemas.microsoft.com/office/drawing/2014/main" id="{58298B3F-93ED-4E3A-A5B6-5F4993111AC7}"/>
                  </a:ext>
                </a:extLst>
              </p:cNvPr>
              <p:cNvSpPr>
                <a:spLocks/>
              </p:cNvSpPr>
              <p:nvPr/>
            </p:nvSpPr>
            <p:spPr bwMode="auto">
              <a:xfrm>
                <a:off x="4274810" y="5991302"/>
                <a:ext cx="88321" cy="410574"/>
              </a:xfrm>
              <a:custGeom>
                <a:avLst/>
                <a:gdLst>
                  <a:gd name="T0" fmla="*/ 5 w 14"/>
                  <a:gd name="T1" fmla="*/ 0 h 65"/>
                  <a:gd name="T2" fmla="*/ 9 w 14"/>
                  <a:gd name="T3" fmla="*/ 4 h 65"/>
                  <a:gd name="T4" fmla="*/ 13 w 14"/>
                  <a:gd name="T5" fmla="*/ 9 h 65"/>
                  <a:gd name="T6" fmla="*/ 13 w 14"/>
                  <a:gd name="T7" fmla="*/ 16 h 65"/>
                  <a:gd name="T8" fmla="*/ 13 w 14"/>
                  <a:gd name="T9" fmla="*/ 50 h 65"/>
                  <a:gd name="T10" fmla="*/ 13 w 14"/>
                  <a:gd name="T11" fmla="*/ 63 h 65"/>
                  <a:gd name="T12" fmla="*/ 2 w 14"/>
                  <a:gd name="T13" fmla="*/ 63 h 65"/>
                  <a:gd name="T14" fmla="*/ 1 w 14"/>
                  <a:gd name="T15" fmla="*/ 49 h 65"/>
                  <a:gd name="T16" fmla="*/ 1 w 14"/>
                  <a:gd name="T17" fmla="*/ 12 h 65"/>
                  <a:gd name="T18" fmla="*/ 1 w 14"/>
                  <a:gd name="T19" fmla="*/ 4 h 65"/>
                  <a:gd name="T20" fmla="*/ 5 w 14"/>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65">
                    <a:moveTo>
                      <a:pt x="5" y="0"/>
                    </a:moveTo>
                    <a:cubicBezTo>
                      <a:pt x="6" y="2"/>
                      <a:pt x="8" y="3"/>
                      <a:pt x="9" y="4"/>
                    </a:cubicBezTo>
                    <a:cubicBezTo>
                      <a:pt x="11" y="6"/>
                      <a:pt x="13" y="7"/>
                      <a:pt x="13" y="9"/>
                    </a:cubicBezTo>
                    <a:cubicBezTo>
                      <a:pt x="14" y="10"/>
                      <a:pt x="13" y="13"/>
                      <a:pt x="13" y="16"/>
                    </a:cubicBezTo>
                    <a:cubicBezTo>
                      <a:pt x="13" y="50"/>
                      <a:pt x="13" y="50"/>
                      <a:pt x="13" y="50"/>
                    </a:cubicBezTo>
                    <a:cubicBezTo>
                      <a:pt x="13" y="54"/>
                      <a:pt x="14" y="62"/>
                      <a:pt x="13" y="63"/>
                    </a:cubicBezTo>
                    <a:cubicBezTo>
                      <a:pt x="11" y="65"/>
                      <a:pt x="3" y="65"/>
                      <a:pt x="2" y="63"/>
                    </a:cubicBezTo>
                    <a:cubicBezTo>
                      <a:pt x="0" y="61"/>
                      <a:pt x="1" y="52"/>
                      <a:pt x="1" y="49"/>
                    </a:cubicBezTo>
                    <a:cubicBezTo>
                      <a:pt x="1" y="12"/>
                      <a:pt x="1" y="12"/>
                      <a:pt x="1" y="12"/>
                    </a:cubicBezTo>
                    <a:cubicBezTo>
                      <a:pt x="1" y="9"/>
                      <a:pt x="1" y="6"/>
                      <a:pt x="1" y="4"/>
                    </a:cubicBezTo>
                    <a:cubicBezTo>
                      <a:pt x="2" y="3"/>
                      <a:pt x="4" y="2"/>
                      <a:pt x="5"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1948">
                <a:extLst>
                  <a:ext uri="{FF2B5EF4-FFF2-40B4-BE49-F238E27FC236}">
                    <a16:creationId xmlns:a16="http://schemas.microsoft.com/office/drawing/2014/main" id="{8C7A4362-7AB7-4E36-A6C7-54B6B319C29D}"/>
                  </a:ext>
                </a:extLst>
              </p:cNvPr>
              <p:cNvSpPr>
                <a:spLocks/>
              </p:cNvSpPr>
              <p:nvPr/>
            </p:nvSpPr>
            <p:spPr bwMode="auto">
              <a:xfrm>
                <a:off x="4179326" y="6036656"/>
                <a:ext cx="88321" cy="365221"/>
              </a:xfrm>
              <a:custGeom>
                <a:avLst/>
                <a:gdLst>
                  <a:gd name="T0" fmla="*/ 13 w 14"/>
                  <a:gd name="T1" fmla="*/ 0 h 58"/>
                  <a:gd name="T2" fmla="*/ 13 w 14"/>
                  <a:gd name="T3" fmla="*/ 0 h 58"/>
                  <a:gd name="T4" fmla="*/ 13 w 14"/>
                  <a:gd name="T5" fmla="*/ 43 h 58"/>
                  <a:gd name="T6" fmla="*/ 12 w 14"/>
                  <a:gd name="T7" fmla="*/ 56 h 58"/>
                  <a:gd name="T8" fmla="*/ 2 w 14"/>
                  <a:gd name="T9" fmla="*/ 56 h 58"/>
                  <a:gd name="T10" fmla="*/ 1 w 14"/>
                  <a:gd name="T11" fmla="*/ 46 h 58"/>
                  <a:gd name="T12" fmla="*/ 1 w 14"/>
                  <a:gd name="T13" fmla="*/ 24 h 58"/>
                  <a:gd name="T14" fmla="*/ 1 w 14"/>
                  <a:gd name="T15" fmla="*/ 13 h 58"/>
                  <a:gd name="T16" fmla="*/ 7 w 14"/>
                  <a:gd name="T17" fmla="*/ 7 h 58"/>
                  <a:gd name="T18" fmla="*/ 13 w 14"/>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8">
                    <a:moveTo>
                      <a:pt x="13" y="0"/>
                    </a:moveTo>
                    <a:cubicBezTo>
                      <a:pt x="13" y="0"/>
                      <a:pt x="13" y="0"/>
                      <a:pt x="13" y="0"/>
                    </a:cubicBezTo>
                    <a:cubicBezTo>
                      <a:pt x="13" y="43"/>
                      <a:pt x="13" y="43"/>
                      <a:pt x="13" y="43"/>
                    </a:cubicBezTo>
                    <a:cubicBezTo>
                      <a:pt x="13" y="47"/>
                      <a:pt x="14" y="55"/>
                      <a:pt x="12" y="56"/>
                    </a:cubicBezTo>
                    <a:cubicBezTo>
                      <a:pt x="11" y="58"/>
                      <a:pt x="3" y="58"/>
                      <a:pt x="2" y="56"/>
                    </a:cubicBezTo>
                    <a:cubicBezTo>
                      <a:pt x="1" y="55"/>
                      <a:pt x="1" y="49"/>
                      <a:pt x="1" y="46"/>
                    </a:cubicBezTo>
                    <a:cubicBezTo>
                      <a:pt x="1" y="24"/>
                      <a:pt x="1" y="24"/>
                      <a:pt x="1" y="24"/>
                    </a:cubicBezTo>
                    <a:cubicBezTo>
                      <a:pt x="1" y="21"/>
                      <a:pt x="0" y="16"/>
                      <a:pt x="1" y="13"/>
                    </a:cubicBezTo>
                    <a:cubicBezTo>
                      <a:pt x="2" y="11"/>
                      <a:pt x="5" y="8"/>
                      <a:pt x="7" y="7"/>
                    </a:cubicBezTo>
                    <a:cubicBezTo>
                      <a:pt x="9" y="4"/>
                      <a:pt x="11" y="2"/>
                      <a:pt x="13"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1949">
                <a:extLst>
                  <a:ext uri="{FF2B5EF4-FFF2-40B4-BE49-F238E27FC236}">
                    <a16:creationId xmlns:a16="http://schemas.microsoft.com/office/drawing/2014/main" id="{AA5227D1-CE1B-404A-9F89-6B15B6512BE5}"/>
                  </a:ext>
                </a:extLst>
              </p:cNvPr>
              <p:cNvSpPr>
                <a:spLocks/>
              </p:cNvSpPr>
              <p:nvPr/>
            </p:nvSpPr>
            <p:spPr bwMode="auto">
              <a:xfrm>
                <a:off x="3895265" y="6124977"/>
                <a:ext cx="88321" cy="276899"/>
              </a:xfrm>
              <a:custGeom>
                <a:avLst/>
                <a:gdLst>
                  <a:gd name="T0" fmla="*/ 9 w 14"/>
                  <a:gd name="T1" fmla="*/ 0 h 44"/>
                  <a:gd name="T2" fmla="*/ 9 w 14"/>
                  <a:gd name="T3" fmla="*/ 0 h 44"/>
                  <a:gd name="T4" fmla="*/ 13 w 14"/>
                  <a:gd name="T5" fmla="*/ 4 h 44"/>
                  <a:gd name="T6" fmla="*/ 13 w 14"/>
                  <a:gd name="T7" fmla="*/ 13 h 44"/>
                  <a:gd name="T8" fmla="*/ 13 w 14"/>
                  <a:gd name="T9" fmla="*/ 33 h 44"/>
                  <a:gd name="T10" fmla="*/ 12 w 14"/>
                  <a:gd name="T11" fmla="*/ 42 h 44"/>
                  <a:gd name="T12" fmla="*/ 1 w 14"/>
                  <a:gd name="T13" fmla="*/ 42 h 44"/>
                  <a:gd name="T14" fmla="*/ 1 w 14"/>
                  <a:gd name="T15" fmla="*/ 34 h 44"/>
                  <a:gd name="T16" fmla="*/ 1 w 14"/>
                  <a:gd name="T17" fmla="*/ 17 h 44"/>
                  <a:gd name="T18" fmla="*/ 1 w 14"/>
                  <a:gd name="T19" fmla="*/ 9 h 44"/>
                  <a:gd name="T20" fmla="*/ 5 w 14"/>
                  <a:gd name="T21" fmla="*/ 4 h 44"/>
                  <a:gd name="T22" fmla="*/ 9 w 14"/>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44">
                    <a:moveTo>
                      <a:pt x="9" y="0"/>
                    </a:moveTo>
                    <a:cubicBezTo>
                      <a:pt x="9" y="0"/>
                      <a:pt x="9" y="0"/>
                      <a:pt x="9" y="0"/>
                    </a:cubicBezTo>
                    <a:cubicBezTo>
                      <a:pt x="10" y="1"/>
                      <a:pt x="12" y="2"/>
                      <a:pt x="13" y="4"/>
                    </a:cubicBezTo>
                    <a:cubicBezTo>
                      <a:pt x="14" y="6"/>
                      <a:pt x="13" y="10"/>
                      <a:pt x="13" y="13"/>
                    </a:cubicBezTo>
                    <a:cubicBezTo>
                      <a:pt x="13" y="33"/>
                      <a:pt x="13" y="33"/>
                      <a:pt x="13" y="33"/>
                    </a:cubicBezTo>
                    <a:cubicBezTo>
                      <a:pt x="13" y="36"/>
                      <a:pt x="13" y="41"/>
                      <a:pt x="12" y="42"/>
                    </a:cubicBezTo>
                    <a:cubicBezTo>
                      <a:pt x="11" y="44"/>
                      <a:pt x="3" y="44"/>
                      <a:pt x="1" y="42"/>
                    </a:cubicBezTo>
                    <a:cubicBezTo>
                      <a:pt x="0" y="41"/>
                      <a:pt x="1" y="37"/>
                      <a:pt x="1" y="34"/>
                    </a:cubicBezTo>
                    <a:cubicBezTo>
                      <a:pt x="1" y="17"/>
                      <a:pt x="1" y="17"/>
                      <a:pt x="1" y="17"/>
                    </a:cubicBezTo>
                    <a:cubicBezTo>
                      <a:pt x="1" y="14"/>
                      <a:pt x="0" y="11"/>
                      <a:pt x="1" y="9"/>
                    </a:cubicBezTo>
                    <a:cubicBezTo>
                      <a:pt x="1" y="7"/>
                      <a:pt x="3" y="6"/>
                      <a:pt x="5" y="4"/>
                    </a:cubicBezTo>
                    <a:cubicBezTo>
                      <a:pt x="6" y="3"/>
                      <a:pt x="8" y="1"/>
                      <a:pt x="9"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1950">
                <a:extLst>
                  <a:ext uri="{FF2B5EF4-FFF2-40B4-BE49-F238E27FC236}">
                    <a16:creationId xmlns:a16="http://schemas.microsoft.com/office/drawing/2014/main" id="{37CE9D9A-248B-49E2-951B-8617B71175FA}"/>
                  </a:ext>
                </a:extLst>
              </p:cNvPr>
              <p:cNvSpPr>
                <a:spLocks/>
              </p:cNvSpPr>
              <p:nvPr/>
            </p:nvSpPr>
            <p:spPr bwMode="auto">
              <a:xfrm>
                <a:off x="4086230" y="6129752"/>
                <a:ext cx="88321" cy="272125"/>
              </a:xfrm>
              <a:custGeom>
                <a:avLst/>
                <a:gdLst>
                  <a:gd name="T0" fmla="*/ 13 w 14"/>
                  <a:gd name="T1" fmla="*/ 0 h 43"/>
                  <a:gd name="T2" fmla="*/ 13 w 14"/>
                  <a:gd name="T3" fmla="*/ 0 h 43"/>
                  <a:gd name="T4" fmla="*/ 13 w 14"/>
                  <a:gd name="T5" fmla="*/ 32 h 43"/>
                  <a:gd name="T6" fmla="*/ 12 w 14"/>
                  <a:gd name="T7" fmla="*/ 42 h 43"/>
                  <a:gd name="T8" fmla="*/ 2 w 14"/>
                  <a:gd name="T9" fmla="*/ 41 h 43"/>
                  <a:gd name="T10" fmla="*/ 1 w 14"/>
                  <a:gd name="T11" fmla="*/ 27 h 43"/>
                  <a:gd name="T12" fmla="*/ 1 w 14"/>
                  <a:gd name="T13" fmla="*/ 20 h 43"/>
                  <a:gd name="T14" fmla="*/ 1 w 14"/>
                  <a:gd name="T15" fmla="*/ 13 h 43"/>
                  <a:gd name="T16" fmla="*/ 7 w 14"/>
                  <a:gd name="T17" fmla="*/ 7 h 43"/>
                  <a:gd name="T18" fmla="*/ 13 w 14"/>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3">
                    <a:moveTo>
                      <a:pt x="13" y="0"/>
                    </a:moveTo>
                    <a:cubicBezTo>
                      <a:pt x="13" y="0"/>
                      <a:pt x="13" y="0"/>
                      <a:pt x="13" y="0"/>
                    </a:cubicBezTo>
                    <a:cubicBezTo>
                      <a:pt x="13" y="32"/>
                      <a:pt x="13" y="32"/>
                      <a:pt x="13" y="32"/>
                    </a:cubicBezTo>
                    <a:cubicBezTo>
                      <a:pt x="13" y="35"/>
                      <a:pt x="14" y="41"/>
                      <a:pt x="12" y="42"/>
                    </a:cubicBezTo>
                    <a:cubicBezTo>
                      <a:pt x="10" y="43"/>
                      <a:pt x="3" y="43"/>
                      <a:pt x="2" y="41"/>
                    </a:cubicBezTo>
                    <a:cubicBezTo>
                      <a:pt x="0" y="39"/>
                      <a:pt x="1" y="31"/>
                      <a:pt x="1" y="27"/>
                    </a:cubicBezTo>
                    <a:cubicBezTo>
                      <a:pt x="1" y="20"/>
                      <a:pt x="1" y="20"/>
                      <a:pt x="1" y="20"/>
                    </a:cubicBezTo>
                    <a:cubicBezTo>
                      <a:pt x="1" y="17"/>
                      <a:pt x="1" y="15"/>
                      <a:pt x="1" y="13"/>
                    </a:cubicBezTo>
                    <a:cubicBezTo>
                      <a:pt x="1" y="11"/>
                      <a:pt x="5" y="8"/>
                      <a:pt x="7" y="7"/>
                    </a:cubicBezTo>
                    <a:cubicBezTo>
                      <a:pt x="9" y="4"/>
                      <a:pt x="11" y="2"/>
                      <a:pt x="13"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1951">
                <a:extLst>
                  <a:ext uri="{FF2B5EF4-FFF2-40B4-BE49-F238E27FC236}">
                    <a16:creationId xmlns:a16="http://schemas.microsoft.com/office/drawing/2014/main" id="{DC661266-F409-489F-9E17-2BEF8E66308A}"/>
                  </a:ext>
                </a:extLst>
              </p:cNvPr>
              <p:cNvSpPr>
                <a:spLocks/>
              </p:cNvSpPr>
              <p:nvPr/>
            </p:nvSpPr>
            <p:spPr bwMode="auto">
              <a:xfrm>
                <a:off x="3990750" y="6163172"/>
                <a:ext cx="81160" cy="238706"/>
              </a:xfrm>
              <a:custGeom>
                <a:avLst/>
                <a:gdLst>
                  <a:gd name="T0" fmla="*/ 1 w 13"/>
                  <a:gd name="T1" fmla="*/ 0 h 38"/>
                  <a:gd name="T2" fmla="*/ 12 w 13"/>
                  <a:gd name="T3" fmla="*/ 11 h 38"/>
                  <a:gd name="T4" fmla="*/ 13 w 13"/>
                  <a:gd name="T5" fmla="*/ 11 h 38"/>
                  <a:gd name="T6" fmla="*/ 13 w 13"/>
                  <a:gd name="T7" fmla="*/ 30 h 38"/>
                  <a:gd name="T8" fmla="*/ 11 w 13"/>
                  <a:gd name="T9" fmla="*/ 37 h 38"/>
                  <a:gd name="T10" fmla="*/ 3 w 13"/>
                  <a:gd name="T11" fmla="*/ 37 h 38"/>
                  <a:gd name="T12" fmla="*/ 1 w 13"/>
                  <a:gd name="T13" fmla="*/ 18 h 38"/>
                  <a:gd name="T14" fmla="*/ 1 w 13"/>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8">
                    <a:moveTo>
                      <a:pt x="1" y="0"/>
                    </a:moveTo>
                    <a:cubicBezTo>
                      <a:pt x="4" y="4"/>
                      <a:pt x="8" y="8"/>
                      <a:pt x="12" y="11"/>
                    </a:cubicBezTo>
                    <a:cubicBezTo>
                      <a:pt x="12" y="11"/>
                      <a:pt x="13" y="10"/>
                      <a:pt x="13" y="11"/>
                    </a:cubicBezTo>
                    <a:cubicBezTo>
                      <a:pt x="13" y="30"/>
                      <a:pt x="13" y="30"/>
                      <a:pt x="13" y="30"/>
                    </a:cubicBezTo>
                    <a:cubicBezTo>
                      <a:pt x="13" y="33"/>
                      <a:pt x="13" y="36"/>
                      <a:pt x="11" y="37"/>
                    </a:cubicBezTo>
                    <a:cubicBezTo>
                      <a:pt x="10" y="38"/>
                      <a:pt x="4" y="38"/>
                      <a:pt x="3" y="37"/>
                    </a:cubicBezTo>
                    <a:cubicBezTo>
                      <a:pt x="0" y="36"/>
                      <a:pt x="1" y="23"/>
                      <a:pt x="1" y="18"/>
                    </a:cubicBezTo>
                    <a:lnTo>
                      <a:pt x="1"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Freeform 1952">
                <a:extLst>
                  <a:ext uri="{FF2B5EF4-FFF2-40B4-BE49-F238E27FC236}">
                    <a16:creationId xmlns:a16="http://schemas.microsoft.com/office/drawing/2014/main" id="{8F1CD8AF-475F-414E-BEEA-F7CAE245FB49}"/>
                  </a:ext>
                </a:extLst>
              </p:cNvPr>
              <p:cNvSpPr>
                <a:spLocks/>
              </p:cNvSpPr>
              <p:nvPr/>
            </p:nvSpPr>
            <p:spPr bwMode="auto">
              <a:xfrm>
                <a:off x="3802172" y="6194203"/>
                <a:ext cx="81160" cy="207675"/>
              </a:xfrm>
              <a:custGeom>
                <a:avLst/>
                <a:gdLst>
                  <a:gd name="T0" fmla="*/ 13 w 13"/>
                  <a:gd name="T1" fmla="*/ 0 h 33"/>
                  <a:gd name="T2" fmla="*/ 13 w 13"/>
                  <a:gd name="T3" fmla="*/ 24 h 33"/>
                  <a:gd name="T4" fmla="*/ 11 w 13"/>
                  <a:gd name="T5" fmla="*/ 32 h 33"/>
                  <a:gd name="T6" fmla="*/ 1 w 13"/>
                  <a:gd name="T7" fmla="*/ 31 h 33"/>
                  <a:gd name="T8" fmla="*/ 1 w 13"/>
                  <a:gd name="T9" fmla="*/ 18 h 33"/>
                  <a:gd name="T10" fmla="*/ 1 w 13"/>
                  <a:gd name="T11" fmla="*/ 5 h 33"/>
                  <a:gd name="T12" fmla="*/ 2 w 13"/>
                  <a:gd name="T13" fmla="*/ 6 h 33"/>
                  <a:gd name="T14" fmla="*/ 5 w 13"/>
                  <a:gd name="T15" fmla="*/ 8 h 33"/>
                  <a:gd name="T16" fmla="*/ 13 w 1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3">
                    <a:moveTo>
                      <a:pt x="13" y="0"/>
                    </a:moveTo>
                    <a:cubicBezTo>
                      <a:pt x="13" y="5"/>
                      <a:pt x="13" y="17"/>
                      <a:pt x="13" y="24"/>
                    </a:cubicBezTo>
                    <a:cubicBezTo>
                      <a:pt x="13" y="27"/>
                      <a:pt x="13" y="31"/>
                      <a:pt x="11" y="32"/>
                    </a:cubicBezTo>
                    <a:cubicBezTo>
                      <a:pt x="9" y="33"/>
                      <a:pt x="2" y="33"/>
                      <a:pt x="1" y="31"/>
                    </a:cubicBezTo>
                    <a:cubicBezTo>
                      <a:pt x="0" y="29"/>
                      <a:pt x="1" y="21"/>
                      <a:pt x="1" y="18"/>
                    </a:cubicBezTo>
                    <a:cubicBezTo>
                      <a:pt x="1" y="5"/>
                      <a:pt x="1" y="5"/>
                      <a:pt x="1" y="5"/>
                    </a:cubicBezTo>
                    <a:cubicBezTo>
                      <a:pt x="1" y="4"/>
                      <a:pt x="2" y="6"/>
                      <a:pt x="2" y="6"/>
                    </a:cubicBezTo>
                    <a:cubicBezTo>
                      <a:pt x="3" y="7"/>
                      <a:pt x="4" y="7"/>
                      <a:pt x="5" y="8"/>
                    </a:cubicBezTo>
                    <a:cubicBezTo>
                      <a:pt x="7" y="6"/>
                      <a:pt x="10" y="3"/>
                      <a:pt x="13"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4" name="Group 443">
              <a:extLst>
                <a:ext uri="{FF2B5EF4-FFF2-40B4-BE49-F238E27FC236}">
                  <a16:creationId xmlns:a16="http://schemas.microsoft.com/office/drawing/2014/main" id="{CDB50212-BFD1-4295-B07A-4925A8C7AFEF}"/>
                </a:ext>
              </a:extLst>
            </p:cNvPr>
            <p:cNvGrpSpPr/>
            <p:nvPr/>
          </p:nvGrpSpPr>
          <p:grpSpPr>
            <a:xfrm>
              <a:off x="5700744" y="3769392"/>
              <a:ext cx="345987" cy="309924"/>
              <a:chOff x="1033986" y="2825230"/>
              <a:chExt cx="673136" cy="602973"/>
            </a:xfrm>
            <a:solidFill>
              <a:schemeClr val="bg1"/>
            </a:solidFill>
          </p:grpSpPr>
          <p:sp>
            <p:nvSpPr>
              <p:cNvPr id="445" name="Freeform 2142">
                <a:extLst>
                  <a:ext uri="{FF2B5EF4-FFF2-40B4-BE49-F238E27FC236}">
                    <a16:creationId xmlns:a16="http://schemas.microsoft.com/office/drawing/2014/main" id="{EC7C6C6C-D1A8-4064-90C5-2BE8320A7B5F}"/>
                  </a:ext>
                </a:extLst>
              </p:cNvPr>
              <p:cNvSpPr>
                <a:spLocks/>
              </p:cNvSpPr>
              <p:nvPr/>
            </p:nvSpPr>
            <p:spPr bwMode="auto">
              <a:xfrm>
                <a:off x="1055912" y="2825230"/>
                <a:ext cx="651210" cy="458260"/>
              </a:xfrm>
              <a:custGeom>
                <a:avLst/>
                <a:gdLst>
                  <a:gd name="T0" fmla="*/ 56 w 112"/>
                  <a:gd name="T1" fmla="*/ 0 h 79"/>
                  <a:gd name="T2" fmla="*/ 57 w 112"/>
                  <a:gd name="T3" fmla="*/ 5 h 79"/>
                  <a:gd name="T4" fmla="*/ 98 w 112"/>
                  <a:gd name="T5" fmla="*/ 5 h 79"/>
                  <a:gd name="T6" fmla="*/ 110 w 112"/>
                  <a:gd name="T7" fmla="*/ 6 h 79"/>
                  <a:gd name="T8" fmla="*/ 105 w 112"/>
                  <a:gd name="T9" fmla="*/ 9 h 79"/>
                  <a:gd name="T10" fmla="*/ 105 w 112"/>
                  <a:gd name="T11" fmla="*/ 74 h 79"/>
                  <a:gd name="T12" fmla="*/ 110 w 112"/>
                  <a:gd name="T13" fmla="*/ 75 h 79"/>
                  <a:gd name="T14" fmla="*/ 102 w 112"/>
                  <a:gd name="T15" fmla="*/ 78 h 79"/>
                  <a:gd name="T16" fmla="*/ 81 w 112"/>
                  <a:gd name="T17" fmla="*/ 78 h 79"/>
                  <a:gd name="T18" fmla="*/ 70 w 112"/>
                  <a:gd name="T19" fmla="*/ 78 h 79"/>
                  <a:gd name="T20" fmla="*/ 67 w 112"/>
                  <a:gd name="T21" fmla="*/ 74 h 79"/>
                  <a:gd name="T22" fmla="*/ 101 w 112"/>
                  <a:gd name="T23" fmla="*/ 74 h 79"/>
                  <a:gd name="T24" fmla="*/ 101 w 112"/>
                  <a:gd name="T25" fmla="*/ 9 h 79"/>
                  <a:gd name="T26" fmla="*/ 9 w 112"/>
                  <a:gd name="T27" fmla="*/ 9 h 79"/>
                  <a:gd name="T28" fmla="*/ 9 w 112"/>
                  <a:gd name="T29" fmla="*/ 71 h 79"/>
                  <a:gd name="T30" fmla="*/ 6 w 112"/>
                  <a:gd name="T31" fmla="*/ 73 h 79"/>
                  <a:gd name="T32" fmla="*/ 6 w 112"/>
                  <a:gd name="T33" fmla="*/ 9 h 79"/>
                  <a:gd name="T34" fmla="*/ 0 w 112"/>
                  <a:gd name="T35" fmla="*/ 7 h 79"/>
                  <a:gd name="T36" fmla="*/ 12 w 112"/>
                  <a:gd name="T37" fmla="*/ 5 h 79"/>
                  <a:gd name="T38" fmla="*/ 53 w 112"/>
                  <a:gd name="T39" fmla="*/ 5 h 79"/>
                  <a:gd name="T40" fmla="*/ 54 w 112"/>
                  <a:gd name="T41" fmla="*/ 0 h 79"/>
                  <a:gd name="T42" fmla="*/ 56 w 112"/>
                  <a:gd name="T4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2" h="79">
                    <a:moveTo>
                      <a:pt x="56" y="0"/>
                    </a:moveTo>
                    <a:cubicBezTo>
                      <a:pt x="57" y="1"/>
                      <a:pt x="57" y="3"/>
                      <a:pt x="57" y="5"/>
                    </a:cubicBezTo>
                    <a:cubicBezTo>
                      <a:pt x="98" y="5"/>
                      <a:pt x="98" y="5"/>
                      <a:pt x="98" y="5"/>
                    </a:cubicBezTo>
                    <a:cubicBezTo>
                      <a:pt x="101" y="5"/>
                      <a:pt x="110" y="4"/>
                      <a:pt x="110" y="6"/>
                    </a:cubicBezTo>
                    <a:cubicBezTo>
                      <a:pt x="111" y="10"/>
                      <a:pt x="106" y="9"/>
                      <a:pt x="105" y="9"/>
                    </a:cubicBezTo>
                    <a:cubicBezTo>
                      <a:pt x="105" y="74"/>
                      <a:pt x="105" y="74"/>
                      <a:pt x="105" y="74"/>
                    </a:cubicBezTo>
                    <a:cubicBezTo>
                      <a:pt x="106" y="75"/>
                      <a:pt x="110" y="74"/>
                      <a:pt x="110" y="75"/>
                    </a:cubicBezTo>
                    <a:cubicBezTo>
                      <a:pt x="112" y="79"/>
                      <a:pt x="105" y="78"/>
                      <a:pt x="102" y="78"/>
                    </a:cubicBezTo>
                    <a:cubicBezTo>
                      <a:pt x="81" y="78"/>
                      <a:pt x="81" y="78"/>
                      <a:pt x="81" y="78"/>
                    </a:cubicBezTo>
                    <a:cubicBezTo>
                      <a:pt x="77" y="78"/>
                      <a:pt x="73" y="79"/>
                      <a:pt x="70" y="78"/>
                    </a:cubicBezTo>
                    <a:cubicBezTo>
                      <a:pt x="69" y="77"/>
                      <a:pt x="68" y="75"/>
                      <a:pt x="67" y="74"/>
                    </a:cubicBezTo>
                    <a:cubicBezTo>
                      <a:pt x="101" y="74"/>
                      <a:pt x="101" y="74"/>
                      <a:pt x="101" y="74"/>
                    </a:cubicBezTo>
                    <a:cubicBezTo>
                      <a:pt x="101" y="9"/>
                      <a:pt x="101" y="9"/>
                      <a:pt x="101" y="9"/>
                    </a:cubicBezTo>
                    <a:cubicBezTo>
                      <a:pt x="71" y="8"/>
                      <a:pt x="40" y="9"/>
                      <a:pt x="9" y="9"/>
                    </a:cubicBezTo>
                    <a:cubicBezTo>
                      <a:pt x="9" y="29"/>
                      <a:pt x="9" y="50"/>
                      <a:pt x="9" y="71"/>
                    </a:cubicBezTo>
                    <a:cubicBezTo>
                      <a:pt x="8" y="72"/>
                      <a:pt x="7" y="72"/>
                      <a:pt x="6" y="73"/>
                    </a:cubicBezTo>
                    <a:cubicBezTo>
                      <a:pt x="6" y="9"/>
                      <a:pt x="6" y="9"/>
                      <a:pt x="6" y="9"/>
                    </a:cubicBezTo>
                    <a:cubicBezTo>
                      <a:pt x="4" y="8"/>
                      <a:pt x="0" y="10"/>
                      <a:pt x="0" y="7"/>
                    </a:cubicBezTo>
                    <a:cubicBezTo>
                      <a:pt x="0" y="4"/>
                      <a:pt x="9" y="5"/>
                      <a:pt x="12" y="5"/>
                    </a:cubicBezTo>
                    <a:cubicBezTo>
                      <a:pt x="53" y="5"/>
                      <a:pt x="53" y="5"/>
                      <a:pt x="53" y="5"/>
                    </a:cubicBezTo>
                    <a:cubicBezTo>
                      <a:pt x="54" y="4"/>
                      <a:pt x="53" y="1"/>
                      <a:pt x="54" y="0"/>
                    </a:cubicBezTo>
                    <a:cubicBezTo>
                      <a:pt x="54" y="0"/>
                      <a:pt x="55" y="0"/>
                      <a:pt x="56"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Freeform 2143">
                <a:extLst>
                  <a:ext uri="{FF2B5EF4-FFF2-40B4-BE49-F238E27FC236}">
                    <a16:creationId xmlns:a16="http://schemas.microsoft.com/office/drawing/2014/main" id="{E6363D44-E146-4238-8121-9369BDEFC7C9}"/>
                  </a:ext>
                </a:extLst>
              </p:cNvPr>
              <p:cNvSpPr>
                <a:spLocks/>
              </p:cNvSpPr>
              <p:nvPr/>
            </p:nvSpPr>
            <p:spPr bwMode="auto">
              <a:xfrm>
                <a:off x="1463741" y="2912935"/>
                <a:ext cx="39467" cy="324509"/>
              </a:xfrm>
              <a:custGeom>
                <a:avLst/>
                <a:gdLst>
                  <a:gd name="T0" fmla="*/ 0 w 7"/>
                  <a:gd name="T1" fmla="*/ 0 h 56"/>
                  <a:gd name="T2" fmla="*/ 7 w 7"/>
                  <a:gd name="T3" fmla="*/ 0 h 56"/>
                  <a:gd name="T4" fmla="*/ 7 w 7"/>
                  <a:gd name="T5" fmla="*/ 56 h 56"/>
                  <a:gd name="T6" fmla="*/ 0 w 7"/>
                  <a:gd name="T7" fmla="*/ 56 h 56"/>
                  <a:gd name="T8" fmla="*/ 0 w 7"/>
                  <a:gd name="T9" fmla="*/ 1 h 56"/>
                  <a:gd name="T10" fmla="*/ 0 w 7"/>
                  <a:gd name="T11" fmla="*/ 0 h 56"/>
                </a:gdLst>
                <a:ahLst/>
                <a:cxnLst>
                  <a:cxn ang="0">
                    <a:pos x="T0" y="T1"/>
                  </a:cxn>
                  <a:cxn ang="0">
                    <a:pos x="T2" y="T3"/>
                  </a:cxn>
                  <a:cxn ang="0">
                    <a:pos x="T4" y="T5"/>
                  </a:cxn>
                  <a:cxn ang="0">
                    <a:pos x="T6" y="T7"/>
                  </a:cxn>
                  <a:cxn ang="0">
                    <a:pos x="T8" y="T9"/>
                  </a:cxn>
                  <a:cxn ang="0">
                    <a:pos x="T10" y="T11"/>
                  </a:cxn>
                </a:cxnLst>
                <a:rect l="0" t="0" r="r" b="b"/>
                <a:pathLst>
                  <a:path w="7" h="56">
                    <a:moveTo>
                      <a:pt x="0" y="0"/>
                    </a:moveTo>
                    <a:cubicBezTo>
                      <a:pt x="7" y="0"/>
                      <a:pt x="7" y="0"/>
                      <a:pt x="7" y="0"/>
                    </a:cubicBezTo>
                    <a:cubicBezTo>
                      <a:pt x="7" y="56"/>
                      <a:pt x="7" y="56"/>
                      <a:pt x="7" y="56"/>
                    </a:cubicBezTo>
                    <a:cubicBezTo>
                      <a:pt x="0" y="56"/>
                      <a:pt x="0" y="56"/>
                      <a:pt x="0" y="56"/>
                    </a:cubicBezTo>
                    <a:cubicBezTo>
                      <a:pt x="0" y="1"/>
                      <a:pt x="0" y="1"/>
                      <a:pt x="0" y="1"/>
                    </a:cubicBez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7" name="Freeform 2144">
                <a:extLst>
                  <a:ext uri="{FF2B5EF4-FFF2-40B4-BE49-F238E27FC236}">
                    <a16:creationId xmlns:a16="http://schemas.microsoft.com/office/drawing/2014/main" id="{BAFE7895-D239-41C6-A9FF-1A0F3990C510}"/>
                  </a:ext>
                </a:extLst>
              </p:cNvPr>
              <p:cNvSpPr>
                <a:spLocks/>
              </p:cNvSpPr>
              <p:nvPr/>
            </p:nvSpPr>
            <p:spPr bwMode="auto">
              <a:xfrm>
                <a:off x="1143617" y="2976521"/>
                <a:ext cx="208299" cy="260924"/>
              </a:xfrm>
              <a:custGeom>
                <a:avLst/>
                <a:gdLst>
                  <a:gd name="T0" fmla="*/ 2 w 36"/>
                  <a:gd name="T1" fmla="*/ 22 h 45"/>
                  <a:gd name="T2" fmla="*/ 4 w 36"/>
                  <a:gd name="T3" fmla="*/ 21 h 45"/>
                  <a:gd name="T4" fmla="*/ 19 w 36"/>
                  <a:gd name="T5" fmla="*/ 1 h 45"/>
                  <a:gd name="T6" fmla="*/ 27 w 36"/>
                  <a:gd name="T7" fmla="*/ 4 h 45"/>
                  <a:gd name="T8" fmla="*/ 35 w 36"/>
                  <a:gd name="T9" fmla="*/ 20 h 45"/>
                  <a:gd name="T10" fmla="*/ 36 w 36"/>
                  <a:gd name="T11" fmla="*/ 21 h 45"/>
                  <a:gd name="T12" fmla="*/ 33 w 36"/>
                  <a:gd name="T13" fmla="*/ 29 h 45"/>
                  <a:gd name="T14" fmla="*/ 19 w 36"/>
                  <a:gd name="T15" fmla="*/ 44 h 45"/>
                  <a:gd name="T16" fmla="*/ 6 w 36"/>
                  <a:gd name="T17" fmla="*/ 29 h 45"/>
                  <a:gd name="T18" fmla="*/ 2 w 36"/>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5">
                    <a:moveTo>
                      <a:pt x="2" y="22"/>
                    </a:moveTo>
                    <a:cubicBezTo>
                      <a:pt x="2" y="21"/>
                      <a:pt x="3" y="21"/>
                      <a:pt x="4" y="21"/>
                    </a:cubicBezTo>
                    <a:cubicBezTo>
                      <a:pt x="0" y="9"/>
                      <a:pt x="8" y="0"/>
                      <a:pt x="19" y="1"/>
                    </a:cubicBezTo>
                    <a:cubicBezTo>
                      <a:pt x="22" y="1"/>
                      <a:pt x="24" y="2"/>
                      <a:pt x="27" y="4"/>
                    </a:cubicBezTo>
                    <a:cubicBezTo>
                      <a:pt x="34" y="4"/>
                      <a:pt x="36" y="12"/>
                      <a:pt x="35" y="20"/>
                    </a:cubicBezTo>
                    <a:cubicBezTo>
                      <a:pt x="35" y="21"/>
                      <a:pt x="36" y="20"/>
                      <a:pt x="36" y="21"/>
                    </a:cubicBezTo>
                    <a:cubicBezTo>
                      <a:pt x="36" y="25"/>
                      <a:pt x="35" y="27"/>
                      <a:pt x="33" y="29"/>
                    </a:cubicBezTo>
                    <a:cubicBezTo>
                      <a:pt x="31" y="37"/>
                      <a:pt x="28" y="45"/>
                      <a:pt x="19" y="44"/>
                    </a:cubicBezTo>
                    <a:cubicBezTo>
                      <a:pt x="11" y="44"/>
                      <a:pt x="8" y="36"/>
                      <a:pt x="6" y="29"/>
                    </a:cubicBezTo>
                    <a:cubicBezTo>
                      <a:pt x="4" y="27"/>
                      <a:pt x="2" y="25"/>
                      <a:pt x="2" y="22"/>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8" name="Freeform 2145">
                <a:extLst>
                  <a:ext uri="{FF2B5EF4-FFF2-40B4-BE49-F238E27FC236}">
                    <a16:creationId xmlns:a16="http://schemas.microsoft.com/office/drawing/2014/main" id="{0C7D0286-5694-4583-B84F-131E23F95A0F}"/>
                  </a:ext>
                </a:extLst>
              </p:cNvPr>
              <p:cNvSpPr>
                <a:spLocks/>
              </p:cNvSpPr>
              <p:nvPr/>
            </p:nvSpPr>
            <p:spPr bwMode="auto">
              <a:xfrm>
                <a:off x="1520750" y="3011603"/>
                <a:ext cx="41659" cy="225841"/>
              </a:xfrm>
              <a:custGeom>
                <a:avLst/>
                <a:gdLst>
                  <a:gd name="T0" fmla="*/ 0 w 7"/>
                  <a:gd name="T1" fmla="*/ 0 h 39"/>
                  <a:gd name="T2" fmla="*/ 7 w 7"/>
                  <a:gd name="T3" fmla="*/ 0 h 39"/>
                  <a:gd name="T4" fmla="*/ 7 w 7"/>
                  <a:gd name="T5" fmla="*/ 39 h 39"/>
                  <a:gd name="T6" fmla="*/ 0 w 7"/>
                  <a:gd name="T7" fmla="*/ 39 h 39"/>
                  <a:gd name="T8" fmla="*/ 0 w 7"/>
                  <a:gd name="T9" fmla="*/ 0 h 39"/>
                </a:gdLst>
                <a:ahLst/>
                <a:cxnLst>
                  <a:cxn ang="0">
                    <a:pos x="T0" y="T1"/>
                  </a:cxn>
                  <a:cxn ang="0">
                    <a:pos x="T2" y="T3"/>
                  </a:cxn>
                  <a:cxn ang="0">
                    <a:pos x="T4" y="T5"/>
                  </a:cxn>
                  <a:cxn ang="0">
                    <a:pos x="T6" y="T7"/>
                  </a:cxn>
                  <a:cxn ang="0">
                    <a:pos x="T8" y="T9"/>
                  </a:cxn>
                </a:cxnLst>
                <a:rect l="0" t="0" r="r" b="b"/>
                <a:pathLst>
                  <a:path w="7" h="39">
                    <a:moveTo>
                      <a:pt x="0" y="0"/>
                    </a:moveTo>
                    <a:cubicBezTo>
                      <a:pt x="7" y="0"/>
                      <a:pt x="7" y="0"/>
                      <a:pt x="7" y="0"/>
                    </a:cubicBezTo>
                    <a:cubicBezTo>
                      <a:pt x="7" y="39"/>
                      <a:pt x="7" y="39"/>
                      <a:pt x="7" y="39"/>
                    </a:cubicBezTo>
                    <a:cubicBezTo>
                      <a:pt x="0" y="39"/>
                      <a:pt x="0" y="39"/>
                      <a:pt x="0" y="39"/>
                    </a:cubicBezTo>
                    <a:cubicBezTo>
                      <a:pt x="0" y="26"/>
                      <a:pt x="0" y="12"/>
                      <a:pt x="0"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9" name="Freeform 2146">
                <a:extLst>
                  <a:ext uri="{FF2B5EF4-FFF2-40B4-BE49-F238E27FC236}">
                    <a16:creationId xmlns:a16="http://schemas.microsoft.com/office/drawing/2014/main" id="{F563E3B1-90F7-498E-B0BE-371D825492FA}"/>
                  </a:ext>
                </a:extLst>
              </p:cNvPr>
              <p:cNvSpPr>
                <a:spLocks/>
              </p:cNvSpPr>
              <p:nvPr/>
            </p:nvSpPr>
            <p:spPr bwMode="auto">
              <a:xfrm>
                <a:off x="1577758" y="3075190"/>
                <a:ext cx="41659" cy="162255"/>
              </a:xfrm>
              <a:custGeom>
                <a:avLst/>
                <a:gdLst>
                  <a:gd name="T0" fmla="*/ 7 w 7"/>
                  <a:gd name="T1" fmla="*/ 0 h 28"/>
                  <a:gd name="T2" fmla="*/ 7 w 7"/>
                  <a:gd name="T3" fmla="*/ 28 h 28"/>
                  <a:gd name="T4" fmla="*/ 0 w 7"/>
                  <a:gd name="T5" fmla="*/ 28 h 28"/>
                  <a:gd name="T6" fmla="*/ 1 w 7"/>
                  <a:gd name="T7" fmla="*/ 0 h 28"/>
                  <a:gd name="T8" fmla="*/ 7 w 7"/>
                  <a:gd name="T9" fmla="*/ 0 h 28"/>
                </a:gdLst>
                <a:ahLst/>
                <a:cxnLst>
                  <a:cxn ang="0">
                    <a:pos x="T0" y="T1"/>
                  </a:cxn>
                  <a:cxn ang="0">
                    <a:pos x="T2" y="T3"/>
                  </a:cxn>
                  <a:cxn ang="0">
                    <a:pos x="T4" y="T5"/>
                  </a:cxn>
                  <a:cxn ang="0">
                    <a:pos x="T6" y="T7"/>
                  </a:cxn>
                  <a:cxn ang="0">
                    <a:pos x="T8" y="T9"/>
                  </a:cxn>
                </a:cxnLst>
                <a:rect l="0" t="0" r="r" b="b"/>
                <a:pathLst>
                  <a:path w="7" h="28">
                    <a:moveTo>
                      <a:pt x="7" y="0"/>
                    </a:moveTo>
                    <a:cubicBezTo>
                      <a:pt x="7" y="28"/>
                      <a:pt x="7" y="28"/>
                      <a:pt x="7" y="28"/>
                    </a:cubicBezTo>
                    <a:cubicBezTo>
                      <a:pt x="0" y="28"/>
                      <a:pt x="0" y="28"/>
                      <a:pt x="0" y="28"/>
                    </a:cubicBezTo>
                    <a:cubicBezTo>
                      <a:pt x="1" y="19"/>
                      <a:pt x="0" y="9"/>
                      <a:pt x="1" y="0"/>
                    </a:cubicBezTo>
                    <a:lnTo>
                      <a:pt x="7"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0" name="Rectangle 2147">
                <a:extLst>
                  <a:ext uri="{FF2B5EF4-FFF2-40B4-BE49-F238E27FC236}">
                    <a16:creationId xmlns:a16="http://schemas.microsoft.com/office/drawing/2014/main" id="{6E4CF546-EA8B-45DD-AA54-FF7C31D07612}"/>
                  </a:ext>
                </a:extLst>
              </p:cNvPr>
              <p:cNvSpPr>
                <a:spLocks noChangeArrowheads="1"/>
              </p:cNvSpPr>
              <p:nvPr/>
            </p:nvSpPr>
            <p:spPr bwMode="auto">
              <a:xfrm>
                <a:off x="1397962" y="3138775"/>
                <a:ext cx="41659" cy="9866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1" name="Freeform 2148">
                <a:extLst>
                  <a:ext uri="{FF2B5EF4-FFF2-40B4-BE49-F238E27FC236}">
                    <a16:creationId xmlns:a16="http://schemas.microsoft.com/office/drawing/2014/main" id="{711266F7-94A2-477D-B48B-067895823965}"/>
                  </a:ext>
                </a:extLst>
              </p:cNvPr>
              <p:cNvSpPr>
                <a:spLocks/>
              </p:cNvSpPr>
              <p:nvPr/>
            </p:nvSpPr>
            <p:spPr bwMode="auto">
              <a:xfrm>
                <a:off x="1033986" y="3230866"/>
                <a:ext cx="429755" cy="197337"/>
              </a:xfrm>
              <a:custGeom>
                <a:avLst/>
                <a:gdLst>
                  <a:gd name="T0" fmla="*/ 48 w 74"/>
                  <a:gd name="T1" fmla="*/ 0 h 34"/>
                  <a:gd name="T2" fmla="*/ 49 w 74"/>
                  <a:gd name="T3" fmla="*/ 0 h 34"/>
                  <a:gd name="T4" fmla="*/ 72 w 74"/>
                  <a:gd name="T5" fmla="*/ 11 h 34"/>
                  <a:gd name="T6" fmla="*/ 72 w 74"/>
                  <a:gd name="T7" fmla="*/ 23 h 34"/>
                  <a:gd name="T8" fmla="*/ 57 w 74"/>
                  <a:gd name="T9" fmla="*/ 29 h 34"/>
                  <a:gd name="T10" fmla="*/ 4 w 74"/>
                  <a:gd name="T11" fmla="*/ 23 h 34"/>
                  <a:gd name="T12" fmla="*/ 29 w 74"/>
                  <a:gd name="T13" fmla="*/ 0 h 34"/>
                  <a:gd name="T14" fmla="*/ 38 w 74"/>
                  <a:gd name="T15" fmla="*/ 29 h 34"/>
                  <a:gd name="T16" fmla="*/ 48 w 7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
                    <a:moveTo>
                      <a:pt x="48" y="0"/>
                    </a:moveTo>
                    <a:cubicBezTo>
                      <a:pt x="48" y="0"/>
                      <a:pt x="49" y="0"/>
                      <a:pt x="49" y="0"/>
                    </a:cubicBezTo>
                    <a:cubicBezTo>
                      <a:pt x="56" y="4"/>
                      <a:pt x="68" y="3"/>
                      <a:pt x="72" y="11"/>
                    </a:cubicBezTo>
                    <a:cubicBezTo>
                      <a:pt x="73" y="14"/>
                      <a:pt x="74" y="20"/>
                      <a:pt x="72" y="23"/>
                    </a:cubicBezTo>
                    <a:cubicBezTo>
                      <a:pt x="70" y="26"/>
                      <a:pt x="62" y="28"/>
                      <a:pt x="57" y="29"/>
                    </a:cubicBezTo>
                    <a:cubicBezTo>
                      <a:pt x="39" y="34"/>
                      <a:pt x="16" y="31"/>
                      <a:pt x="4" y="23"/>
                    </a:cubicBezTo>
                    <a:cubicBezTo>
                      <a:pt x="0" y="5"/>
                      <a:pt x="18" y="4"/>
                      <a:pt x="29" y="0"/>
                    </a:cubicBezTo>
                    <a:cubicBezTo>
                      <a:pt x="29" y="12"/>
                      <a:pt x="34" y="20"/>
                      <a:pt x="38" y="29"/>
                    </a:cubicBezTo>
                    <a:cubicBezTo>
                      <a:pt x="44" y="21"/>
                      <a:pt x="48" y="12"/>
                      <a:pt x="48"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2" name="Freeform 2149">
                <a:extLst>
                  <a:ext uri="{FF2B5EF4-FFF2-40B4-BE49-F238E27FC236}">
                    <a16:creationId xmlns:a16="http://schemas.microsoft.com/office/drawing/2014/main" id="{8A19DF5E-E216-4E35-AA6F-4D3555BC60DC}"/>
                  </a:ext>
                </a:extLst>
              </p:cNvPr>
              <p:cNvSpPr>
                <a:spLocks/>
              </p:cNvSpPr>
              <p:nvPr/>
            </p:nvSpPr>
            <p:spPr bwMode="auto">
              <a:xfrm>
                <a:off x="1235708" y="3241830"/>
                <a:ext cx="41659" cy="35082"/>
              </a:xfrm>
              <a:custGeom>
                <a:avLst/>
                <a:gdLst>
                  <a:gd name="T0" fmla="*/ 7 w 7"/>
                  <a:gd name="T1" fmla="*/ 1 h 6"/>
                  <a:gd name="T2" fmla="*/ 6 w 7"/>
                  <a:gd name="T3" fmla="*/ 5 h 6"/>
                  <a:gd name="T4" fmla="*/ 1 w 7"/>
                  <a:gd name="T5" fmla="*/ 6 h 6"/>
                  <a:gd name="T6" fmla="*/ 0 w 7"/>
                  <a:gd name="T7" fmla="*/ 1 h 6"/>
                  <a:gd name="T8" fmla="*/ 7 w 7"/>
                  <a:gd name="T9" fmla="*/ 1 h 6"/>
                </a:gdLst>
                <a:ahLst/>
                <a:cxnLst>
                  <a:cxn ang="0">
                    <a:pos x="T0" y="T1"/>
                  </a:cxn>
                  <a:cxn ang="0">
                    <a:pos x="T2" y="T3"/>
                  </a:cxn>
                  <a:cxn ang="0">
                    <a:pos x="T4" y="T5"/>
                  </a:cxn>
                  <a:cxn ang="0">
                    <a:pos x="T6" y="T7"/>
                  </a:cxn>
                  <a:cxn ang="0">
                    <a:pos x="T8" y="T9"/>
                  </a:cxn>
                </a:cxnLst>
                <a:rect l="0" t="0" r="r" b="b"/>
                <a:pathLst>
                  <a:path w="7" h="6">
                    <a:moveTo>
                      <a:pt x="7" y="1"/>
                    </a:moveTo>
                    <a:cubicBezTo>
                      <a:pt x="7" y="2"/>
                      <a:pt x="7" y="4"/>
                      <a:pt x="6" y="5"/>
                    </a:cubicBezTo>
                    <a:cubicBezTo>
                      <a:pt x="5" y="6"/>
                      <a:pt x="3" y="6"/>
                      <a:pt x="1" y="6"/>
                    </a:cubicBezTo>
                    <a:cubicBezTo>
                      <a:pt x="0" y="5"/>
                      <a:pt x="0" y="3"/>
                      <a:pt x="0" y="1"/>
                    </a:cubicBezTo>
                    <a:cubicBezTo>
                      <a:pt x="2" y="0"/>
                      <a:pt x="5" y="0"/>
                      <a:pt x="7" y="1"/>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 name="Freeform 2150">
                <a:extLst>
                  <a:ext uri="{FF2B5EF4-FFF2-40B4-BE49-F238E27FC236}">
                    <a16:creationId xmlns:a16="http://schemas.microsoft.com/office/drawing/2014/main" id="{EF24B1B2-2F63-43A5-B539-960FB5EECCE3}"/>
                  </a:ext>
                </a:extLst>
              </p:cNvPr>
              <p:cNvSpPr>
                <a:spLocks/>
              </p:cNvSpPr>
              <p:nvPr/>
            </p:nvSpPr>
            <p:spPr bwMode="auto">
              <a:xfrm>
                <a:off x="1231323" y="3283489"/>
                <a:ext cx="52623" cy="87705"/>
              </a:xfrm>
              <a:custGeom>
                <a:avLst/>
                <a:gdLst>
                  <a:gd name="T0" fmla="*/ 7 w 9"/>
                  <a:gd name="T1" fmla="*/ 0 h 15"/>
                  <a:gd name="T2" fmla="*/ 8 w 9"/>
                  <a:gd name="T3" fmla="*/ 7 h 15"/>
                  <a:gd name="T4" fmla="*/ 5 w 9"/>
                  <a:gd name="T5" fmla="*/ 15 h 15"/>
                  <a:gd name="T6" fmla="*/ 2 w 9"/>
                  <a:gd name="T7" fmla="*/ 0 h 15"/>
                  <a:gd name="T8" fmla="*/ 7 w 9"/>
                  <a:gd name="T9" fmla="*/ 0 h 15"/>
                </a:gdLst>
                <a:ahLst/>
                <a:cxnLst>
                  <a:cxn ang="0">
                    <a:pos x="T0" y="T1"/>
                  </a:cxn>
                  <a:cxn ang="0">
                    <a:pos x="T2" y="T3"/>
                  </a:cxn>
                  <a:cxn ang="0">
                    <a:pos x="T4" y="T5"/>
                  </a:cxn>
                  <a:cxn ang="0">
                    <a:pos x="T6" y="T7"/>
                  </a:cxn>
                  <a:cxn ang="0">
                    <a:pos x="T8" y="T9"/>
                  </a:cxn>
                </a:cxnLst>
                <a:rect l="0" t="0" r="r" b="b"/>
                <a:pathLst>
                  <a:path w="9" h="15">
                    <a:moveTo>
                      <a:pt x="7" y="0"/>
                    </a:moveTo>
                    <a:cubicBezTo>
                      <a:pt x="7" y="3"/>
                      <a:pt x="9" y="4"/>
                      <a:pt x="8" y="7"/>
                    </a:cubicBezTo>
                    <a:cubicBezTo>
                      <a:pt x="8" y="10"/>
                      <a:pt x="5" y="12"/>
                      <a:pt x="5" y="15"/>
                    </a:cubicBezTo>
                    <a:cubicBezTo>
                      <a:pt x="2" y="11"/>
                      <a:pt x="0" y="6"/>
                      <a:pt x="2" y="0"/>
                    </a:cubicBezTo>
                    <a:cubicBezTo>
                      <a:pt x="4" y="0"/>
                      <a:pt x="6" y="0"/>
                      <a:pt x="7"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515" name="Oval 514">
            <a:extLst>
              <a:ext uri="{FF2B5EF4-FFF2-40B4-BE49-F238E27FC236}">
                <a16:creationId xmlns:a16="http://schemas.microsoft.com/office/drawing/2014/main" id="{0357731B-7C98-4314-9B2E-8626B96059D6}"/>
              </a:ext>
            </a:extLst>
          </p:cNvPr>
          <p:cNvSpPr/>
          <p:nvPr/>
        </p:nvSpPr>
        <p:spPr>
          <a:xfrm>
            <a:off x="8013439" y="2278743"/>
            <a:ext cx="496990" cy="496990"/>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6" name="Rectangle 515">
            <a:extLst>
              <a:ext uri="{FF2B5EF4-FFF2-40B4-BE49-F238E27FC236}">
                <a16:creationId xmlns:a16="http://schemas.microsoft.com/office/drawing/2014/main" id="{291A239F-90AE-40FD-AB99-8FF17ADDC3F6}"/>
              </a:ext>
            </a:extLst>
          </p:cNvPr>
          <p:cNvSpPr/>
          <p:nvPr/>
        </p:nvSpPr>
        <p:spPr>
          <a:xfrm>
            <a:off x="7555041" y="2801133"/>
            <a:ext cx="1413786" cy="389119"/>
          </a:xfrm>
          <a:prstGeom prst="rect">
            <a:avLst/>
          </a:prstGeom>
        </p:spPr>
        <p:txBody>
          <a:bodyPr wrap="square"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analysis</a:t>
            </a:r>
          </a:p>
        </p:txBody>
      </p:sp>
      <p:grpSp>
        <p:nvGrpSpPr>
          <p:cNvPr id="517" name="Group 516">
            <a:extLst>
              <a:ext uri="{FF2B5EF4-FFF2-40B4-BE49-F238E27FC236}">
                <a16:creationId xmlns:a16="http://schemas.microsoft.com/office/drawing/2014/main" id="{AE107ABA-9FFB-4DC1-B55E-E6C59C0112A9}"/>
              </a:ext>
            </a:extLst>
          </p:cNvPr>
          <p:cNvGrpSpPr/>
          <p:nvPr/>
        </p:nvGrpSpPr>
        <p:grpSpPr>
          <a:xfrm>
            <a:off x="8114438" y="2370223"/>
            <a:ext cx="298521" cy="311350"/>
            <a:chOff x="8295347" y="5331560"/>
            <a:chExt cx="561313" cy="585433"/>
          </a:xfrm>
          <a:solidFill>
            <a:schemeClr val="bg1"/>
          </a:solidFill>
        </p:grpSpPr>
        <p:sp>
          <p:nvSpPr>
            <p:cNvPr id="518" name="Freeform 2133">
              <a:extLst>
                <a:ext uri="{FF2B5EF4-FFF2-40B4-BE49-F238E27FC236}">
                  <a16:creationId xmlns:a16="http://schemas.microsoft.com/office/drawing/2014/main" id="{D7D0D8A7-5C50-4364-BE24-A59B00825D09}"/>
                </a:ext>
              </a:extLst>
            </p:cNvPr>
            <p:cNvSpPr>
              <a:spLocks/>
            </p:cNvSpPr>
            <p:nvPr/>
          </p:nvSpPr>
          <p:spPr bwMode="auto">
            <a:xfrm>
              <a:off x="8363319" y="5331560"/>
              <a:ext cx="105246" cy="98669"/>
            </a:xfrm>
            <a:custGeom>
              <a:avLst/>
              <a:gdLst>
                <a:gd name="T0" fmla="*/ 7 w 18"/>
                <a:gd name="T1" fmla="*/ 0 h 17"/>
                <a:gd name="T2" fmla="*/ 13 w 18"/>
                <a:gd name="T3" fmla="*/ 1 h 17"/>
                <a:gd name="T4" fmla="*/ 9 w 18"/>
                <a:gd name="T5" fmla="*/ 17 h 17"/>
                <a:gd name="T6" fmla="*/ 3 w 18"/>
                <a:gd name="T7" fmla="*/ 2 h 17"/>
                <a:gd name="T8" fmla="*/ 7 w 18"/>
                <a:gd name="T9" fmla="*/ 0 h 17"/>
              </a:gdLst>
              <a:ahLst/>
              <a:cxnLst>
                <a:cxn ang="0">
                  <a:pos x="T0" y="T1"/>
                </a:cxn>
                <a:cxn ang="0">
                  <a:pos x="T2" y="T3"/>
                </a:cxn>
                <a:cxn ang="0">
                  <a:pos x="T4" y="T5"/>
                </a:cxn>
                <a:cxn ang="0">
                  <a:pos x="T6" y="T7"/>
                </a:cxn>
                <a:cxn ang="0">
                  <a:pos x="T8" y="T9"/>
                </a:cxn>
              </a:cxnLst>
              <a:rect l="0" t="0" r="r" b="b"/>
              <a:pathLst>
                <a:path w="18" h="17">
                  <a:moveTo>
                    <a:pt x="7" y="0"/>
                  </a:moveTo>
                  <a:cubicBezTo>
                    <a:pt x="10" y="0"/>
                    <a:pt x="12" y="1"/>
                    <a:pt x="13" y="1"/>
                  </a:cubicBezTo>
                  <a:cubicBezTo>
                    <a:pt x="18" y="5"/>
                    <a:pt x="13" y="17"/>
                    <a:pt x="9" y="17"/>
                  </a:cubicBezTo>
                  <a:cubicBezTo>
                    <a:pt x="4" y="17"/>
                    <a:pt x="0" y="7"/>
                    <a:pt x="3" y="2"/>
                  </a:cubicBezTo>
                  <a:cubicBezTo>
                    <a:pt x="4" y="1"/>
                    <a:pt x="6" y="1"/>
                    <a:pt x="7"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2134">
              <a:extLst>
                <a:ext uri="{FF2B5EF4-FFF2-40B4-BE49-F238E27FC236}">
                  <a16:creationId xmlns:a16="http://schemas.microsoft.com/office/drawing/2014/main" id="{0F6A1860-5754-45D3-B206-39B000188780}"/>
                </a:ext>
              </a:extLst>
            </p:cNvPr>
            <p:cNvSpPr>
              <a:spLocks noEditPoints="1"/>
            </p:cNvSpPr>
            <p:nvPr/>
          </p:nvSpPr>
          <p:spPr bwMode="auto">
            <a:xfrm>
              <a:off x="8295347" y="5430229"/>
              <a:ext cx="219263" cy="475801"/>
            </a:xfrm>
            <a:custGeom>
              <a:avLst/>
              <a:gdLst>
                <a:gd name="T0" fmla="*/ 18 w 38"/>
                <a:gd name="T1" fmla="*/ 9 h 82"/>
                <a:gd name="T2" fmla="*/ 20 w 38"/>
                <a:gd name="T3" fmla="*/ 4 h 82"/>
                <a:gd name="T4" fmla="*/ 22 w 38"/>
                <a:gd name="T5" fmla="*/ 9 h 82"/>
                <a:gd name="T6" fmla="*/ 25 w 38"/>
                <a:gd name="T7" fmla="*/ 0 h 82"/>
                <a:gd name="T8" fmla="*/ 36 w 38"/>
                <a:gd name="T9" fmla="*/ 6 h 82"/>
                <a:gd name="T10" fmla="*/ 36 w 38"/>
                <a:gd name="T11" fmla="*/ 15 h 82"/>
                <a:gd name="T12" fmla="*/ 38 w 38"/>
                <a:gd name="T13" fmla="*/ 42 h 82"/>
                <a:gd name="T14" fmla="*/ 33 w 38"/>
                <a:gd name="T15" fmla="*/ 42 h 82"/>
                <a:gd name="T16" fmla="*/ 31 w 38"/>
                <a:gd name="T17" fmla="*/ 30 h 82"/>
                <a:gd name="T18" fmla="*/ 31 w 38"/>
                <a:gd name="T19" fmla="*/ 18 h 82"/>
                <a:gd name="T20" fmla="*/ 30 w 38"/>
                <a:gd name="T21" fmla="*/ 81 h 82"/>
                <a:gd name="T22" fmla="*/ 23 w 38"/>
                <a:gd name="T23" fmla="*/ 81 h 82"/>
                <a:gd name="T24" fmla="*/ 22 w 38"/>
                <a:gd name="T25" fmla="*/ 72 h 82"/>
                <a:gd name="T26" fmla="*/ 21 w 38"/>
                <a:gd name="T27" fmla="*/ 42 h 82"/>
                <a:gd name="T28" fmla="*/ 19 w 38"/>
                <a:gd name="T29" fmla="*/ 71 h 82"/>
                <a:gd name="T30" fmla="*/ 18 w 38"/>
                <a:gd name="T31" fmla="*/ 81 h 82"/>
                <a:gd name="T32" fmla="*/ 12 w 38"/>
                <a:gd name="T33" fmla="*/ 81 h 82"/>
                <a:gd name="T34" fmla="*/ 11 w 38"/>
                <a:gd name="T35" fmla="*/ 70 h 82"/>
                <a:gd name="T36" fmla="*/ 11 w 38"/>
                <a:gd name="T37" fmla="*/ 47 h 82"/>
                <a:gd name="T38" fmla="*/ 11 w 38"/>
                <a:gd name="T39" fmla="*/ 36 h 82"/>
                <a:gd name="T40" fmla="*/ 5 w 38"/>
                <a:gd name="T41" fmla="*/ 29 h 82"/>
                <a:gd name="T42" fmla="*/ 0 w 38"/>
                <a:gd name="T43" fmla="*/ 21 h 82"/>
                <a:gd name="T44" fmla="*/ 4 w 38"/>
                <a:gd name="T45" fmla="*/ 12 h 82"/>
                <a:gd name="T46" fmla="*/ 7 w 38"/>
                <a:gd name="T47" fmla="*/ 3 h 82"/>
                <a:gd name="T48" fmla="*/ 16 w 38"/>
                <a:gd name="T49" fmla="*/ 0 h 82"/>
                <a:gd name="T50" fmla="*/ 18 w 38"/>
                <a:gd name="T51" fmla="*/ 9 h 82"/>
                <a:gd name="T52" fmla="*/ 7 w 38"/>
                <a:gd name="T53" fmla="*/ 20 h 82"/>
                <a:gd name="T54" fmla="*/ 11 w 38"/>
                <a:gd name="T55" fmla="*/ 26 h 82"/>
                <a:gd name="T56" fmla="*/ 11 w 38"/>
                <a:gd name="T57" fmla="*/ 13 h 82"/>
                <a:gd name="T58" fmla="*/ 7 w 38"/>
                <a:gd name="T59" fmla="*/ 2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82">
                  <a:moveTo>
                    <a:pt x="18" y="9"/>
                  </a:moveTo>
                  <a:cubicBezTo>
                    <a:pt x="19" y="8"/>
                    <a:pt x="19" y="5"/>
                    <a:pt x="20" y="4"/>
                  </a:cubicBezTo>
                  <a:cubicBezTo>
                    <a:pt x="23" y="4"/>
                    <a:pt x="22" y="7"/>
                    <a:pt x="22" y="9"/>
                  </a:cubicBezTo>
                  <a:cubicBezTo>
                    <a:pt x="24" y="7"/>
                    <a:pt x="25" y="4"/>
                    <a:pt x="25" y="0"/>
                  </a:cubicBezTo>
                  <a:cubicBezTo>
                    <a:pt x="28" y="2"/>
                    <a:pt x="34" y="2"/>
                    <a:pt x="36" y="6"/>
                  </a:cubicBezTo>
                  <a:cubicBezTo>
                    <a:pt x="37" y="8"/>
                    <a:pt x="36" y="12"/>
                    <a:pt x="36" y="15"/>
                  </a:cubicBezTo>
                  <a:cubicBezTo>
                    <a:pt x="37" y="23"/>
                    <a:pt x="38" y="34"/>
                    <a:pt x="38" y="42"/>
                  </a:cubicBezTo>
                  <a:cubicBezTo>
                    <a:pt x="37" y="43"/>
                    <a:pt x="34" y="43"/>
                    <a:pt x="33" y="42"/>
                  </a:cubicBezTo>
                  <a:cubicBezTo>
                    <a:pt x="31" y="41"/>
                    <a:pt x="32" y="34"/>
                    <a:pt x="31" y="30"/>
                  </a:cubicBezTo>
                  <a:cubicBezTo>
                    <a:pt x="31" y="26"/>
                    <a:pt x="31" y="22"/>
                    <a:pt x="31" y="18"/>
                  </a:cubicBezTo>
                  <a:cubicBezTo>
                    <a:pt x="30" y="38"/>
                    <a:pt x="31" y="60"/>
                    <a:pt x="30" y="81"/>
                  </a:cubicBezTo>
                  <a:cubicBezTo>
                    <a:pt x="29" y="82"/>
                    <a:pt x="25" y="82"/>
                    <a:pt x="23" y="81"/>
                  </a:cubicBezTo>
                  <a:cubicBezTo>
                    <a:pt x="22" y="78"/>
                    <a:pt x="22" y="75"/>
                    <a:pt x="22" y="72"/>
                  </a:cubicBezTo>
                  <a:cubicBezTo>
                    <a:pt x="22" y="62"/>
                    <a:pt x="21" y="51"/>
                    <a:pt x="21" y="42"/>
                  </a:cubicBezTo>
                  <a:cubicBezTo>
                    <a:pt x="20" y="50"/>
                    <a:pt x="19" y="61"/>
                    <a:pt x="19" y="71"/>
                  </a:cubicBezTo>
                  <a:cubicBezTo>
                    <a:pt x="19" y="74"/>
                    <a:pt x="19" y="79"/>
                    <a:pt x="18" y="81"/>
                  </a:cubicBezTo>
                  <a:cubicBezTo>
                    <a:pt x="17" y="82"/>
                    <a:pt x="13" y="81"/>
                    <a:pt x="12" y="81"/>
                  </a:cubicBezTo>
                  <a:cubicBezTo>
                    <a:pt x="10" y="78"/>
                    <a:pt x="11" y="74"/>
                    <a:pt x="11" y="70"/>
                  </a:cubicBezTo>
                  <a:cubicBezTo>
                    <a:pt x="11" y="47"/>
                    <a:pt x="11" y="47"/>
                    <a:pt x="11" y="47"/>
                  </a:cubicBezTo>
                  <a:cubicBezTo>
                    <a:pt x="11" y="43"/>
                    <a:pt x="12" y="39"/>
                    <a:pt x="11" y="36"/>
                  </a:cubicBezTo>
                  <a:cubicBezTo>
                    <a:pt x="10" y="34"/>
                    <a:pt x="7" y="30"/>
                    <a:pt x="5" y="29"/>
                  </a:cubicBezTo>
                  <a:cubicBezTo>
                    <a:pt x="4" y="26"/>
                    <a:pt x="0" y="24"/>
                    <a:pt x="0" y="21"/>
                  </a:cubicBezTo>
                  <a:cubicBezTo>
                    <a:pt x="0" y="19"/>
                    <a:pt x="3" y="15"/>
                    <a:pt x="4" y="12"/>
                  </a:cubicBezTo>
                  <a:cubicBezTo>
                    <a:pt x="5" y="9"/>
                    <a:pt x="6" y="5"/>
                    <a:pt x="7" y="3"/>
                  </a:cubicBezTo>
                  <a:cubicBezTo>
                    <a:pt x="9" y="1"/>
                    <a:pt x="13" y="1"/>
                    <a:pt x="16" y="0"/>
                  </a:cubicBezTo>
                  <a:cubicBezTo>
                    <a:pt x="17" y="3"/>
                    <a:pt x="17" y="6"/>
                    <a:pt x="18" y="9"/>
                  </a:cubicBezTo>
                  <a:moveTo>
                    <a:pt x="7" y="20"/>
                  </a:moveTo>
                  <a:cubicBezTo>
                    <a:pt x="8" y="23"/>
                    <a:pt x="10" y="24"/>
                    <a:pt x="11" y="26"/>
                  </a:cubicBezTo>
                  <a:cubicBezTo>
                    <a:pt x="11" y="22"/>
                    <a:pt x="11" y="17"/>
                    <a:pt x="11" y="13"/>
                  </a:cubicBezTo>
                  <a:cubicBezTo>
                    <a:pt x="10" y="16"/>
                    <a:pt x="7" y="18"/>
                    <a:pt x="7" y="2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0" name="Freeform 2135">
              <a:extLst>
                <a:ext uri="{FF2B5EF4-FFF2-40B4-BE49-F238E27FC236}">
                  <a16:creationId xmlns:a16="http://schemas.microsoft.com/office/drawing/2014/main" id="{22DA6485-7EE7-429F-9328-9EBB291163CD}"/>
                </a:ext>
              </a:extLst>
            </p:cNvPr>
            <p:cNvSpPr>
              <a:spLocks/>
            </p:cNvSpPr>
            <p:nvPr/>
          </p:nvSpPr>
          <p:spPr bwMode="auto">
            <a:xfrm>
              <a:off x="8398401" y="5430229"/>
              <a:ext cx="24118" cy="24120"/>
            </a:xfrm>
            <a:custGeom>
              <a:avLst/>
              <a:gdLst>
                <a:gd name="T0" fmla="*/ 4 w 4"/>
                <a:gd name="T1" fmla="*/ 1 h 4"/>
                <a:gd name="T2" fmla="*/ 4 w 4"/>
                <a:gd name="T3" fmla="*/ 4 h 4"/>
                <a:gd name="T4" fmla="*/ 2 w 4"/>
                <a:gd name="T5" fmla="*/ 3 h 4"/>
                <a:gd name="T6" fmla="*/ 4 w 4"/>
                <a:gd name="T7" fmla="*/ 1 h 4"/>
              </a:gdLst>
              <a:ahLst/>
              <a:cxnLst>
                <a:cxn ang="0">
                  <a:pos x="T0" y="T1"/>
                </a:cxn>
                <a:cxn ang="0">
                  <a:pos x="T2" y="T3"/>
                </a:cxn>
                <a:cxn ang="0">
                  <a:pos x="T4" y="T5"/>
                </a:cxn>
                <a:cxn ang="0">
                  <a:pos x="T6" y="T7"/>
                </a:cxn>
              </a:cxnLst>
              <a:rect l="0" t="0" r="r" b="b"/>
              <a:pathLst>
                <a:path w="4" h="4">
                  <a:moveTo>
                    <a:pt x="4" y="1"/>
                  </a:moveTo>
                  <a:cubicBezTo>
                    <a:pt x="4" y="2"/>
                    <a:pt x="4" y="3"/>
                    <a:pt x="4" y="4"/>
                  </a:cubicBezTo>
                  <a:cubicBezTo>
                    <a:pt x="3" y="4"/>
                    <a:pt x="2" y="4"/>
                    <a:pt x="2" y="3"/>
                  </a:cubicBezTo>
                  <a:cubicBezTo>
                    <a:pt x="0" y="2"/>
                    <a:pt x="2" y="0"/>
                    <a:pt x="4" y="1"/>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1" name="Freeform 2136">
              <a:extLst>
                <a:ext uri="{FF2B5EF4-FFF2-40B4-BE49-F238E27FC236}">
                  <a16:creationId xmlns:a16="http://schemas.microsoft.com/office/drawing/2014/main" id="{6B1CE434-883D-4C00-AD69-881DA680CA92}"/>
                </a:ext>
              </a:extLst>
            </p:cNvPr>
            <p:cNvSpPr>
              <a:spLocks/>
            </p:cNvSpPr>
            <p:nvPr/>
          </p:nvSpPr>
          <p:spPr bwMode="auto">
            <a:xfrm>
              <a:off x="8532151" y="5517934"/>
              <a:ext cx="320124" cy="247768"/>
            </a:xfrm>
            <a:custGeom>
              <a:avLst/>
              <a:gdLst>
                <a:gd name="T0" fmla="*/ 37 w 55"/>
                <a:gd name="T1" fmla="*/ 0 h 43"/>
                <a:gd name="T2" fmla="*/ 55 w 55"/>
                <a:gd name="T3" fmla="*/ 0 h 43"/>
                <a:gd name="T4" fmla="*/ 55 w 55"/>
                <a:gd name="T5" fmla="*/ 18 h 43"/>
                <a:gd name="T6" fmla="*/ 53 w 55"/>
                <a:gd name="T7" fmla="*/ 17 h 43"/>
                <a:gd name="T8" fmla="*/ 50 w 55"/>
                <a:gd name="T9" fmla="*/ 13 h 43"/>
                <a:gd name="T10" fmla="*/ 48 w 55"/>
                <a:gd name="T11" fmla="*/ 11 h 43"/>
                <a:gd name="T12" fmla="*/ 43 w 55"/>
                <a:gd name="T13" fmla="*/ 15 h 43"/>
                <a:gd name="T14" fmla="*/ 19 w 55"/>
                <a:gd name="T15" fmla="*/ 39 h 43"/>
                <a:gd name="T16" fmla="*/ 15 w 55"/>
                <a:gd name="T17" fmla="*/ 43 h 43"/>
                <a:gd name="T18" fmla="*/ 11 w 55"/>
                <a:gd name="T19" fmla="*/ 39 h 43"/>
                <a:gd name="T20" fmla="*/ 0 w 55"/>
                <a:gd name="T21" fmla="*/ 27 h 43"/>
                <a:gd name="T22" fmla="*/ 0 w 55"/>
                <a:gd name="T23" fmla="*/ 20 h 43"/>
                <a:gd name="T24" fmla="*/ 2 w 55"/>
                <a:gd name="T25" fmla="*/ 22 h 43"/>
                <a:gd name="T26" fmla="*/ 14 w 55"/>
                <a:gd name="T27" fmla="*/ 35 h 43"/>
                <a:gd name="T28" fmla="*/ 40 w 55"/>
                <a:gd name="T29" fmla="*/ 11 h 43"/>
                <a:gd name="T30" fmla="*/ 44 w 55"/>
                <a:gd name="T31" fmla="*/ 7 h 43"/>
                <a:gd name="T32" fmla="*/ 40 w 55"/>
                <a:gd name="T33" fmla="*/ 4 h 43"/>
                <a:gd name="T34" fmla="*/ 37 w 55"/>
                <a:gd name="T3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3">
                  <a:moveTo>
                    <a:pt x="37" y="0"/>
                  </a:moveTo>
                  <a:cubicBezTo>
                    <a:pt x="42" y="0"/>
                    <a:pt x="49" y="0"/>
                    <a:pt x="55" y="0"/>
                  </a:cubicBezTo>
                  <a:cubicBezTo>
                    <a:pt x="55" y="18"/>
                    <a:pt x="55" y="18"/>
                    <a:pt x="55" y="18"/>
                  </a:cubicBezTo>
                  <a:cubicBezTo>
                    <a:pt x="54" y="18"/>
                    <a:pt x="54" y="17"/>
                    <a:pt x="53" y="17"/>
                  </a:cubicBezTo>
                  <a:cubicBezTo>
                    <a:pt x="52" y="15"/>
                    <a:pt x="51" y="15"/>
                    <a:pt x="50" y="13"/>
                  </a:cubicBezTo>
                  <a:cubicBezTo>
                    <a:pt x="49" y="13"/>
                    <a:pt x="48" y="11"/>
                    <a:pt x="48" y="11"/>
                  </a:cubicBezTo>
                  <a:cubicBezTo>
                    <a:pt x="47" y="11"/>
                    <a:pt x="44" y="14"/>
                    <a:pt x="43" y="15"/>
                  </a:cubicBezTo>
                  <a:cubicBezTo>
                    <a:pt x="35" y="23"/>
                    <a:pt x="27" y="31"/>
                    <a:pt x="19" y="39"/>
                  </a:cubicBezTo>
                  <a:cubicBezTo>
                    <a:pt x="18" y="40"/>
                    <a:pt x="15" y="43"/>
                    <a:pt x="15" y="43"/>
                  </a:cubicBezTo>
                  <a:cubicBezTo>
                    <a:pt x="14" y="43"/>
                    <a:pt x="12" y="39"/>
                    <a:pt x="11" y="39"/>
                  </a:cubicBezTo>
                  <a:cubicBezTo>
                    <a:pt x="7" y="35"/>
                    <a:pt x="3" y="31"/>
                    <a:pt x="0" y="27"/>
                  </a:cubicBezTo>
                  <a:cubicBezTo>
                    <a:pt x="0" y="25"/>
                    <a:pt x="0" y="23"/>
                    <a:pt x="0" y="20"/>
                  </a:cubicBezTo>
                  <a:cubicBezTo>
                    <a:pt x="0" y="20"/>
                    <a:pt x="1" y="21"/>
                    <a:pt x="2" y="22"/>
                  </a:cubicBezTo>
                  <a:cubicBezTo>
                    <a:pt x="6" y="26"/>
                    <a:pt x="10" y="31"/>
                    <a:pt x="14" y="35"/>
                  </a:cubicBezTo>
                  <a:cubicBezTo>
                    <a:pt x="22" y="28"/>
                    <a:pt x="32" y="19"/>
                    <a:pt x="40" y="11"/>
                  </a:cubicBezTo>
                  <a:cubicBezTo>
                    <a:pt x="41" y="10"/>
                    <a:pt x="44" y="8"/>
                    <a:pt x="44" y="7"/>
                  </a:cubicBezTo>
                  <a:cubicBezTo>
                    <a:pt x="44" y="7"/>
                    <a:pt x="41" y="5"/>
                    <a:pt x="40" y="4"/>
                  </a:cubicBezTo>
                  <a:cubicBezTo>
                    <a:pt x="39" y="2"/>
                    <a:pt x="38" y="1"/>
                    <a:pt x="37"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2" name="Freeform 2137">
              <a:extLst>
                <a:ext uri="{FF2B5EF4-FFF2-40B4-BE49-F238E27FC236}">
                  <a16:creationId xmlns:a16="http://schemas.microsoft.com/office/drawing/2014/main" id="{F2205E76-F1CB-45CC-91AA-CBAC41E8CCAA}"/>
                </a:ext>
              </a:extLst>
            </p:cNvPr>
            <p:cNvSpPr>
              <a:spLocks/>
            </p:cNvSpPr>
            <p:nvPr/>
          </p:nvSpPr>
          <p:spPr bwMode="auto">
            <a:xfrm>
              <a:off x="8782111" y="5592484"/>
              <a:ext cx="74549" cy="324509"/>
            </a:xfrm>
            <a:custGeom>
              <a:avLst/>
              <a:gdLst>
                <a:gd name="T0" fmla="*/ 5 w 13"/>
                <a:gd name="T1" fmla="*/ 0 h 56"/>
                <a:gd name="T2" fmla="*/ 12 w 13"/>
                <a:gd name="T3" fmla="*/ 8 h 56"/>
                <a:gd name="T4" fmla="*/ 12 w 13"/>
                <a:gd name="T5" fmla="*/ 20 h 56"/>
                <a:gd name="T6" fmla="*/ 12 w 13"/>
                <a:gd name="T7" fmla="*/ 44 h 56"/>
                <a:gd name="T8" fmla="*/ 11 w 13"/>
                <a:gd name="T9" fmla="*/ 55 h 56"/>
                <a:gd name="T10" fmla="*/ 2 w 13"/>
                <a:gd name="T11" fmla="*/ 55 h 56"/>
                <a:gd name="T12" fmla="*/ 1 w 13"/>
                <a:gd name="T13" fmla="*/ 42 h 56"/>
                <a:gd name="T14" fmla="*/ 1 w 13"/>
                <a:gd name="T15" fmla="*/ 16 h 56"/>
                <a:gd name="T16" fmla="*/ 1 w 13"/>
                <a:gd name="T17" fmla="*/ 4 h 56"/>
                <a:gd name="T18" fmla="*/ 5 w 13"/>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5" y="0"/>
                  </a:moveTo>
                  <a:cubicBezTo>
                    <a:pt x="6" y="2"/>
                    <a:pt x="11" y="5"/>
                    <a:pt x="12" y="8"/>
                  </a:cubicBezTo>
                  <a:cubicBezTo>
                    <a:pt x="13" y="11"/>
                    <a:pt x="12" y="16"/>
                    <a:pt x="12" y="20"/>
                  </a:cubicBezTo>
                  <a:cubicBezTo>
                    <a:pt x="12" y="44"/>
                    <a:pt x="12" y="44"/>
                    <a:pt x="12" y="44"/>
                  </a:cubicBezTo>
                  <a:cubicBezTo>
                    <a:pt x="12" y="47"/>
                    <a:pt x="12" y="54"/>
                    <a:pt x="11" y="55"/>
                  </a:cubicBezTo>
                  <a:cubicBezTo>
                    <a:pt x="10" y="56"/>
                    <a:pt x="3" y="56"/>
                    <a:pt x="2" y="55"/>
                  </a:cubicBezTo>
                  <a:cubicBezTo>
                    <a:pt x="0" y="53"/>
                    <a:pt x="1" y="45"/>
                    <a:pt x="1" y="42"/>
                  </a:cubicBezTo>
                  <a:cubicBezTo>
                    <a:pt x="1" y="16"/>
                    <a:pt x="1" y="16"/>
                    <a:pt x="1" y="16"/>
                  </a:cubicBezTo>
                  <a:cubicBezTo>
                    <a:pt x="1" y="12"/>
                    <a:pt x="0" y="7"/>
                    <a:pt x="1" y="4"/>
                  </a:cubicBezTo>
                  <a:cubicBezTo>
                    <a:pt x="2" y="2"/>
                    <a:pt x="4" y="1"/>
                    <a:pt x="5"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3" name="Freeform 2138">
              <a:extLst>
                <a:ext uri="{FF2B5EF4-FFF2-40B4-BE49-F238E27FC236}">
                  <a16:creationId xmlns:a16="http://schemas.microsoft.com/office/drawing/2014/main" id="{36693CF4-E7F3-4D27-A1C4-43DAE003F9EA}"/>
                </a:ext>
              </a:extLst>
            </p:cNvPr>
            <p:cNvSpPr>
              <a:spLocks/>
            </p:cNvSpPr>
            <p:nvPr/>
          </p:nvSpPr>
          <p:spPr bwMode="auto">
            <a:xfrm>
              <a:off x="8711946" y="5627566"/>
              <a:ext cx="63586" cy="285042"/>
            </a:xfrm>
            <a:custGeom>
              <a:avLst/>
              <a:gdLst>
                <a:gd name="T0" fmla="*/ 10 w 11"/>
                <a:gd name="T1" fmla="*/ 0 h 49"/>
                <a:gd name="T2" fmla="*/ 11 w 11"/>
                <a:gd name="T3" fmla="*/ 0 h 49"/>
                <a:gd name="T4" fmla="*/ 11 w 11"/>
                <a:gd name="T5" fmla="*/ 37 h 49"/>
                <a:gd name="T6" fmla="*/ 10 w 11"/>
                <a:gd name="T7" fmla="*/ 48 h 49"/>
                <a:gd name="T8" fmla="*/ 1 w 11"/>
                <a:gd name="T9" fmla="*/ 48 h 49"/>
                <a:gd name="T10" fmla="*/ 0 w 11"/>
                <a:gd name="T11" fmla="*/ 39 h 49"/>
                <a:gd name="T12" fmla="*/ 0 w 11"/>
                <a:gd name="T13" fmla="*/ 20 h 49"/>
                <a:gd name="T14" fmla="*/ 0 w 11"/>
                <a:gd name="T15" fmla="*/ 10 h 49"/>
                <a:gd name="T16" fmla="*/ 5 w 11"/>
                <a:gd name="T17" fmla="*/ 5 h 49"/>
                <a:gd name="T18" fmla="*/ 10 w 11"/>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9">
                  <a:moveTo>
                    <a:pt x="10" y="0"/>
                  </a:moveTo>
                  <a:cubicBezTo>
                    <a:pt x="11" y="0"/>
                    <a:pt x="11" y="0"/>
                    <a:pt x="11" y="0"/>
                  </a:cubicBezTo>
                  <a:cubicBezTo>
                    <a:pt x="11" y="37"/>
                    <a:pt x="11" y="37"/>
                    <a:pt x="11" y="37"/>
                  </a:cubicBezTo>
                  <a:cubicBezTo>
                    <a:pt x="11" y="40"/>
                    <a:pt x="11" y="47"/>
                    <a:pt x="10" y="48"/>
                  </a:cubicBezTo>
                  <a:cubicBezTo>
                    <a:pt x="9" y="49"/>
                    <a:pt x="2" y="49"/>
                    <a:pt x="1" y="48"/>
                  </a:cubicBezTo>
                  <a:cubicBezTo>
                    <a:pt x="0" y="47"/>
                    <a:pt x="0" y="42"/>
                    <a:pt x="0" y="39"/>
                  </a:cubicBezTo>
                  <a:cubicBezTo>
                    <a:pt x="0" y="20"/>
                    <a:pt x="0" y="20"/>
                    <a:pt x="0" y="20"/>
                  </a:cubicBezTo>
                  <a:cubicBezTo>
                    <a:pt x="0" y="17"/>
                    <a:pt x="0" y="13"/>
                    <a:pt x="0" y="10"/>
                  </a:cubicBezTo>
                  <a:cubicBezTo>
                    <a:pt x="1" y="8"/>
                    <a:pt x="4" y="6"/>
                    <a:pt x="5" y="5"/>
                  </a:cubicBezTo>
                  <a:cubicBezTo>
                    <a:pt x="7" y="3"/>
                    <a:pt x="9" y="1"/>
                    <a:pt x="10"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Freeform 2139">
              <a:extLst>
                <a:ext uri="{FF2B5EF4-FFF2-40B4-BE49-F238E27FC236}">
                  <a16:creationId xmlns:a16="http://schemas.microsoft.com/office/drawing/2014/main" id="{DA2B00D9-8679-455A-AD45-F20619AFCF02}"/>
                </a:ext>
              </a:extLst>
            </p:cNvPr>
            <p:cNvSpPr>
              <a:spLocks/>
            </p:cNvSpPr>
            <p:nvPr/>
          </p:nvSpPr>
          <p:spPr bwMode="auto">
            <a:xfrm>
              <a:off x="8479528" y="5684574"/>
              <a:ext cx="70164" cy="221456"/>
            </a:xfrm>
            <a:custGeom>
              <a:avLst/>
              <a:gdLst>
                <a:gd name="T0" fmla="*/ 9 w 12"/>
                <a:gd name="T1" fmla="*/ 0 h 38"/>
                <a:gd name="T2" fmla="*/ 11 w 12"/>
                <a:gd name="T3" fmla="*/ 3 h 38"/>
                <a:gd name="T4" fmla="*/ 11 w 12"/>
                <a:gd name="T5" fmla="*/ 12 h 38"/>
                <a:gd name="T6" fmla="*/ 11 w 12"/>
                <a:gd name="T7" fmla="*/ 29 h 38"/>
                <a:gd name="T8" fmla="*/ 11 w 12"/>
                <a:gd name="T9" fmla="*/ 37 h 38"/>
                <a:gd name="T10" fmla="*/ 2 w 12"/>
                <a:gd name="T11" fmla="*/ 36 h 38"/>
                <a:gd name="T12" fmla="*/ 1 w 12"/>
                <a:gd name="T13" fmla="*/ 22 h 38"/>
                <a:gd name="T14" fmla="*/ 1 w 12"/>
                <a:gd name="T15" fmla="*/ 15 h 38"/>
                <a:gd name="T16" fmla="*/ 1 w 12"/>
                <a:gd name="T17" fmla="*/ 7 h 38"/>
                <a:gd name="T18" fmla="*/ 9 w 12"/>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8">
                  <a:moveTo>
                    <a:pt x="9" y="0"/>
                  </a:moveTo>
                  <a:cubicBezTo>
                    <a:pt x="9" y="1"/>
                    <a:pt x="11" y="2"/>
                    <a:pt x="11" y="3"/>
                  </a:cubicBezTo>
                  <a:cubicBezTo>
                    <a:pt x="12" y="5"/>
                    <a:pt x="11" y="9"/>
                    <a:pt x="11" y="12"/>
                  </a:cubicBezTo>
                  <a:cubicBezTo>
                    <a:pt x="11" y="29"/>
                    <a:pt x="11" y="29"/>
                    <a:pt x="11" y="29"/>
                  </a:cubicBezTo>
                  <a:cubicBezTo>
                    <a:pt x="11" y="32"/>
                    <a:pt x="12" y="36"/>
                    <a:pt x="11" y="37"/>
                  </a:cubicBezTo>
                  <a:cubicBezTo>
                    <a:pt x="9" y="38"/>
                    <a:pt x="3" y="38"/>
                    <a:pt x="2" y="36"/>
                  </a:cubicBezTo>
                  <a:cubicBezTo>
                    <a:pt x="0" y="35"/>
                    <a:pt x="1" y="25"/>
                    <a:pt x="1" y="22"/>
                  </a:cubicBezTo>
                  <a:cubicBezTo>
                    <a:pt x="1" y="15"/>
                    <a:pt x="1" y="15"/>
                    <a:pt x="1" y="15"/>
                  </a:cubicBezTo>
                  <a:cubicBezTo>
                    <a:pt x="1" y="12"/>
                    <a:pt x="1" y="9"/>
                    <a:pt x="1" y="7"/>
                  </a:cubicBezTo>
                  <a:cubicBezTo>
                    <a:pt x="2" y="4"/>
                    <a:pt x="7" y="2"/>
                    <a:pt x="9"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Freeform 2140">
              <a:extLst>
                <a:ext uri="{FF2B5EF4-FFF2-40B4-BE49-F238E27FC236}">
                  <a16:creationId xmlns:a16="http://schemas.microsoft.com/office/drawing/2014/main" id="{9CDC62E5-C142-45F4-9B05-B446D2469909}"/>
                </a:ext>
              </a:extLst>
            </p:cNvPr>
            <p:cNvSpPr>
              <a:spLocks/>
            </p:cNvSpPr>
            <p:nvPr/>
          </p:nvSpPr>
          <p:spPr bwMode="auto">
            <a:xfrm>
              <a:off x="8630820" y="5697730"/>
              <a:ext cx="70164" cy="214878"/>
            </a:xfrm>
            <a:custGeom>
              <a:avLst/>
              <a:gdLst>
                <a:gd name="T0" fmla="*/ 12 w 12"/>
                <a:gd name="T1" fmla="*/ 0 h 37"/>
                <a:gd name="T2" fmla="*/ 12 w 12"/>
                <a:gd name="T3" fmla="*/ 0 h 37"/>
                <a:gd name="T4" fmla="*/ 12 w 12"/>
                <a:gd name="T5" fmla="*/ 27 h 37"/>
                <a:gd name="T6" fmla="*/ 11 w 12"/>
                <a:gd name="T7" fmla="*/ 36 h 37"/>
                <a:gd name="T8" fmla="*/ 2 w 12"/>
                <a:gd name="T9" fmla="*/ 36 h 37"/>
                <a:gd name="T10" fmla="*/ 1 w 12"/>
                <a:gd name="T11" fmla="*/ 23 h 37"/>
                <a:gd name="T12" fmla="*/ 1 w 12"/>
                <a:gd name="T13" fmla="*/ 11 h 37"/>
                <a:gd name="T14" fmla="*/ 6 w 12"/>
                <a:gd name="T15" fmla="*/ 5 h 37"/>
                <a:gd name="T16" fmla="*/ 12 w 1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7">
                  <a:moveTo>
                    <a:pt x="12" y="0"/>
                  </a:moveTo>
                  <a:cubicBezTo>
                    <a:pt x="12" y="0"/>
                    <a:pt x="12" y="0"/>
                    <a:pt x="12" y="0"/>
                  </a:cubicBezTo>
                  <a:cubicBezTo>
                    <a:pt x="12" y="27"/>
                    <a:pt x="12" y="27"/>
                    <a:pt x="12" y="27"/>
                  </a:cubicBezTo>
                  <a:cubicBezTo>
                    <a:pt x="12" y="30"/>
                    <a:pt x="12" y="35"/>
                    <a:pt x="11" y="36"/>
                  </a:cubicBezTo>
                  <a:cubicBezTo>
                    <a:pt x="10" y="37"/>
                    <a:pt x="4" y="37"/>
                    <a:pt x="2" y="36"/>
                  </a:cubicBezTo>
                  <a:cubicBezTo>
                    <a:pt x="0" y="34"/>
                    <a:pt x="1" y="26"/>
                    <a:pt x="1" y="23"/>
                  </a:cubicBezTo>
                  <a:cubicBezTo>
                    <a:pt x="1" y="19"/>
                    <a:pt x="0" y="14"/>
                    <a:pt x="1" y="11"/>
                  </a:cubicBezTo>
                  <a:cubicBezTo>
                    <a:pt x="2" y="8"/>
                    <a:pt x="5" y="7"/>
                    <a:pt x="6" y="5"/>
                  </a:cubicBezTo>
                  <a:cubicBezTo>
                    <a:pt x="8" y="3"/>
                    <a:pt x="10" y="2"/>
                    <a:pt x="12" y="0"/>
                  </a:cubicBezTo>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6" name="Freeform 2141">
              <a:extLst>
                <a:ext uri="{FF2B5EF4-FFF2-40B4-BE49-F238E27FC236}">
                  <a16:creationId xmlns:a16="http://schemas.microsoft.com/office/drawing/2014/main" id="{BBD56B0D-99BB-49E6-99EA-B56D7DC43E91}"/>
                </a:ext>
              </a:extLst>
            </p:cNvPr>
            <p:cNvSpPr>
              <a:spLocks/>
            </p:cNvSpPr>
            <p:nvPr/>
          </p:nvSpPr>
          <p:spPr bwMode="auto">
            <a:xfrm>
              <a:off x="8560656" y="5719656"/>
              <a:ext cx="70164" cy="192951"/>
            </a:xfrm>
            <a:custGeom>
              <a:avLst/>
              <a:gdLst>
                <a:gd name="T0" fmla="*/ 0 w 12"/>
                <a:gd name="T1" fmla="*/ 0 h 33"/>
                <a:gd name="T2" fmla="*/ 9 w 12"/>
                <a:gd name="T3" fmla="*/ 9 h 33"/>
                <a:gd name="T4" fmla="*/ 11 w 12"/>
                <a:gd name="T5" fmla="*/ 9 h 33"/>
                <a:gd name="T6" fmla="*/ 11 w 12"/>
                <a:gd name="T7" fmla="*/ 20 h 33"/>
                <a:gd name="T8" fmla="*/ 10 w 12"/>
                <a:gd name="T9" fmla="*/ 31 h 33"/>
                <a:gd name="T10" fmla="*/ 0 w 12"/>
                <a:gd name="T11" fmla="*/ 30 h 33"/>
                <a:gd name="T12" fmla="*/ 0 w 12"/>
                <a:gd name="T13" fmla="*/ 23 h 33"/>
                <a:gd name="T14" fmla="*/ 0 w 12"/>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3">
                  <a:moveTo>
                    <a:pt x="0" y="0"/>
                  </a:moveTo>
                  <a:cubicBezTo>
                    <a:pt x="3" y="3"/>
                    <a:pt x="6" y="6"/>
                    <a:pt x="9" y="9"/>
                  </a:cubicBezTo>
                  <a:cubicBezTo>
                    <a:pt x="10" y="10"/>
                    <a:pt x="10" y="8"/>
                    <a:pt x="11" y="9"/>
                  </a:cubicBezTo>
                  <a:cubicBezTo>
                    <a:pt x="11" y="20"/>
                    <a:pt x="11" y="20"/>
                    <a:pt x="11" y="20"/>
                  </a:cubicBezTo>
                  <a:cubicBezTo>
                    <a:pt x="11" y="23"/>
                    <a:pt x="12" y="28"/>
                    <a:pt x="10" y="31"/>
                  </a:cubicBezTo>
                  <a:cubicBezTo>
                    <a:pt x="9" y="33"/>
                    <a:pt x="1" y="33"/>
                    <a:pt x="0" y="30"/>
                  </a:cubicBezTo>
                  <a:cubicBezTo>
                    <a:pt x="0" y="29"/>
                    <a:pt x="0" y="25"/>
                    <a:pt x="0" y="23"/>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8" name="Picture 527">
            <a:extLst>
              <a:ext uri="{FF2B5EF4-FFF2-40B4-BE49-F238E27FC236}">
                <a16:creationId xmlns:a16="http://schemas.microsoft.com/office/drawing/2014/main" id="{BE783D3B-E618-42C0-A894-01185B40D7D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308835" y="5155631"/>
            <a:ext cx="373597" cy="373597"/>
          </a:xfrm>
          <a:prstGeom prst="rect">
            <a:avLst/>
          </a:prstGeom>
        </p:spPr>
      </p:pic>
      <p:sp>
        <p:nvSpPr>
          <p:cNvPr id="529" name="Shape 413">
            <a:extLst>
              <a:ext uri="{FF2B5EF4-FFF2-40B4-BE49-F238E27FC236}">
                <a16:creationId xmlns:a16="http://schemas.microsoft.com/office/drawing/2014/main" id="{D5781BD2-CD24-4054-8289-71E3C6EB8A31}"/>
              </a:ext>
            </a:extLst>
          </p:cNvPr>
          <p:cNvSpPr txBox="1"/>
          <p:nvPr/>
        </p:nvSpPr>
        <p:spPr>
          <a:xfrm>
            <a:off x="3682432" y="5210194"/>
            <a:ext cx="1227166" cy="319034"/>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IN"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rPr>
              <a:t>SmartInsights</a:t>
            </a:r>
            <a:endParaRPr kumimoji="0" lang="en-US"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8217" y="5166824"/>
            <a:ext cx="364441" cy="364441"/>
          </a:xfrm>
          <a:prstGeom prst="rect">
            <a:avLst/>
          </a:prstGeom>
        </p:spPr>
      </p:pic>
      <p:sp>
        <p:nvSpPr>
          <p:cNvPr id="534" name="Shape 413">
            <a:extLst>
              <a:ext uri="{FF2B5EF4-FFF2-40B4-BE49-F238E27FC236}">
                <a16:creationId xmlns:a16="http://schemas.microsoft.com/office/drawing/2014/main" id="{D5781BD2-CD24-4054-8289-71E3C6EB8A31}"/>
              </a:ext>
            </a:extLst>
          </p:cNvPr>
          <p:cNvSpPr txBox="1"/>
          <p:nvPr/>
        </p:nvSpPr>
        <p:spPr>
          <a:xfrm>
            <a:off x="6207596" y="5220352"/>
            <a:ext cx="899327" cy="331778"/>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IN"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rPr>
              <a:t>CASPER</a:t>
            </a:r>
            <a:endParaRPr kumimoji="0" lang="en-US"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endParaRPr>
          </a:p>
        </p:txBody>
      </p:sp>
      <p:pic>
        <p:nvPicPr>
          <p:cNvPr id="7" name="Picture 6"/>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8005648" y="5152734"/>
            <a:ext cx="412219" cy="376494"/>
          </a:xfrm>
          <a:prstGeom prst="rect">
            <a:avLst/>
          </a:prstGeom>
        </p:spPr>
      </p:pic>
      <p:sp>
        <p:nvSpPr>
          <p:cNvPr id="540" name="Shape 413">
            <a:extLst>
              <a:ext uri="{FF2B5EF4-FFF2-40B4-BE49-F238E27FC236}">
                <a16:creationId xmlns:a16="http://schemas.microsoft.com/office/drawing/2014/main" id="{D5781BD2-CD24-4054-8289-71E3C6EB8A31}"/>
              </a:ext>
            </a:extLst>
          </p:cNvPr>
          <p:cNvSpPr txBox="1"/>
          <p:nvPr/>
        </p:nvSpPr>
        <p:spPr>
          <a:xfrm>
            <a:off x="8404921" y="5214381"/>
            <a:ext cx="1041082" cy="331778"/>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IN"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rPr>
              <a:t>SpotCast</a:t>
            </a:r>
            <a:endParaRPr kumimoji="0" lang="en-US"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endParaRPr>
          </a:p>
        </p:txBody>
      </p:sp>
      <p:pic>
        <p:nvPicPr>
          <p:cNvPr id="8" name="Picture 7"/>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102048" y="5162722"/>
            <a:ext cx="383437" cy="383437"/>
          </a:xfrm>
          <a:prstGeom prst="rect">
            <a:avLst/>
          </a:prstGeom>
        </p:spPr>
      </p:pic>
      <p:sp>
        <p:nvSpPr>
          <p:cNvPr id="541" name="Shape 413">
            <a:extLst>
              <a:ext uri="{FF2B5EF4-FFF2-40B4-BE49-F238E27FC236}">
                <a16:creationId xmlns:a16="http://schemas.microsoft.com/office/drawing/2014/main" id="{D5781BD2-CD24-4054-8289-71E3C6EB8A31}"/>
              </a:ext>
            </a:extLst>
          </p:cNvPr>
          <p:cNvSpPr txBox="1"/>
          <p:nvPr/>
        </p:nvSpPr>
        <p:spPr>
          <a:xfrm>
            <a:off x="10317170" y="5176703"/>
            <a:ext cx="1266685" cy="306291"/>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IN"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rPr>
              <a:t>MatchView</a:t>
            </a:r>
            <a:endParaRPr kumimoji="0" lang="en-US" sz="13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sym typeface="Arial"/>
            </a:endParaRPr>
          </a:p>
        </p:txBody>
      </p:sp>
      <p:pic>
        <p:nvPicPr>
          <p:cNvPr id="2" name="Picture 1"/>
          <p:cNvPicPr>
            <a:picLocks noChangeAspect="1"/>
          </p:cNvPicPr>
          <p:nvPr/>
        </p:nvPicPr>
        <p:blipFill>
          <a:blip r:embed="rId8">
            <a:duotone>
              <a:schemeClr val="accent1">
                <a:shade val="45000"/>
                <a:satMod val="135000"/>
              </a:schemeClr>
              <a:prstClr val="white"/>
            </a:duotone>
          </a:blip>
          <a:stretch>
            <a:fillRect/>
          </a:stretch>
        </p:blipFill>
        <p:spPr>
          <a:xfrm>
            <a:off x="10612844" y="1398696"/>
            <a:ext cx="608056" cy="608056"/>
          </a:xfrm>
          <a:prstGeom prst="rect">
            <a:avLst/>
          </a:prstGeom>
        </p:spPr>
      </p:pic>
      <p:pic>
        <p:nvPicPr>
          <p:cNvPr id="4" name="Picture 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12246" y="6103156"/>
            <a:ext cx="1770184" cy="506162"/>
          </a:xfrm>
          <a:prstGeom prst="rect">
            <a:avLst/>
          </a:prstGeom>
        </p:spPr>
      </p:pic>
      <p:pic>
        <p:nvPicPr>
          <p:cNvPr id="170" name="Picture 169">
            <a:extLst>
              <a:ext uri="{FF2B5EF4-FFF2-40B4-BE49-F238E27FC236}">
                <a16:creationId xmlns:a16="http://schemas.microsoft.com/office/drawing/2014/main" id="{7E1A3AD8-EE1F-41CA-8DB7-2918E772393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9999" t="18582" r="10305" b="15182"/>
          <a:stretch/>
        </p:blipFill>
        <p:spPr>
          <a:xfrm>
            <a:off x="3816945" y="6045267"/>
            <a:ext cx="1910460" cy="649979"/>
          </a:xfrm>
          <a:prstGeom prst="rect">
            <a:avLst/>
          </a:prstGeom>
        </p:spPr>
      </p:pic>
      <p:pic>
        <p:nvPicPr>
          <p:cNvPr id="171" name="Picture 2" descr="Image result">
            <a:extLst>
              <a:ext uri="{FF2B5EF4-FFF2-40B4-BE49-F238E27FC236}">
                <a16:creationId xmlns:a16="http://schemas.microsoft.com/office/drawing/2014/main" id="{A345E0BC-D997-44DF-80D9-9DEE29E5772C}"/>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6898" y="5903112"/>
            <a:ext cx="1318513" cy="841545"/>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73ABCE87-BB22-4B2B-92D6-4F486E51596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6832" y="6059224"/>
            <a:ext cx="1314155" cy="550093"/>
          </a:xfrm>
          <a:prstGeom prst="rect">
            <a:avLst/>
          </a:prstGeom>
        </p:spPr>
      </p:pic>
      <p:pic>
        <p:nvPicPr>
          <p:cNvPr id="174" name="Picture 6" descr="Image result for adobe">
            <a:extLst>
              <a:ext uri="{FF2B5EF4-FFF2-40B4-BE49-F238E27FC236}">
                <a16:creationId xmlns:a16="http://schemas.microsoft.com/office/drawing/2014/main" id="{5736AD70-373D-418D-9CEC-A86865103B6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87572" y="6253760"/>
            <a:ext cx="1354505" cy="35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37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87D6-CA2E-4D9F-95D7-D7549A4AE370}"/>
              </a:ext>
            </a:extLst>
          </p:cNvPr>
          <p:cNvSpPr>
            <a:spLocks noGrp="1"/>
          </p:cNvSpPr>
          <p:nvPr>
            <p:ph type="title"/>
          </p:nvPr>
        </p:nvSpPr>
        <p:spPr>
          <a:xfrm>
            <a:off x="0" y="58925"/>
            <a:ext cx="12192000" cy="408349"/>
          </a:xfrm>
        </p:spPr>
        <p:txBody>
          <a:bodyPr/>
          <a:lstStyle/>
          <a:p>
            <a:r>
              <a:rPr lang="en-US" dirty="0"/>
              <a:t>Easily adapt to changing client requirements through diverse experience</a:t>
            </a:r>
          </a:p>
        </p:txBody>
      </p:sp>
      <p:sp>
        <p:nvSpPr>
          <p:cNvPr id="3" name="Rectangle 2">
            <a:extLst>
              <a:ext uri="{FF2B5EF4-FFF2-40B4-BE49-F238E27FC236}">
                <a16:creationId xmlns:a16="http://schemas.microsoft.com/office/drawing/2014/main" id="{3279C340-49B4-496A-B270-E1E5A6937B9F}"/>
              </a:ext>
            </a:extLst>
          </p:cNvPr>
          <p:cNvSpPr/>
          <p:nvPr/>
        </p:nvSpPr>
        <p:spPr>
          <a:xfrm>
            <a:off x="6288825" y="1939171"/>
            <a:ext cx="5303520" cy="2540506"/>
          </a:xfrm>
          <a:prstGeom prst="rect">
            <a:avLst/>
          </a:prstGeom>
          <a:solidFill>
            <a:schemeClr val="bg1">
              <a:lumMod val="95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2239E2D-9C10-4E66-AC28-2C2A8C7E1702}"/>
              </a:ext>
            </a:extLst>
          </p:cNvPr>
          <p:cNvSpPr/>
          <p:nvPr/>
        </p:nvSpPr>
        <p:spPr>
          <a:xfrm>
            <a:off x="599655" y="1939171"/>
            <a:ext cx="5303520" cy="2540506"/>
          </a:xfrm>
          <a:prstGeom prst="rect">
            <a:avLst/>
          </a:prstGeom>
          <a:solidFill>
            <a:schemeClr val="bg1">
              <a:lumMod val="95000"/>
              <a:alpha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hart Placeholder 16">
            <a:extLst>
              <a:ext uri="{FF2B5EF4-FFF2-40B4-BE49-F238E27FC236}">
                <a16:creationId xmlns:a16="http://schemas.microsoft.com/office/drawing/2014/main" id="{121F8B42-5053-47E8-A7E3-BB0220B4D542}"/>
              </a:ext>
            </a:extLst>
          </p:cNvPr>
          <p:cNvGraphicFramePr>
            <a:graphicFrameLocks/>
          </p:cNvGraphicFramePr>
          <p:nvPr/>
        </p:nvGraphicFramePr>
        <p:xfrm>
          <a:off x="1136984" y="1975415"/>
          <a:ext cx="4314825" cy="25012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Placeholder 16">
            <a:extLst>
              <a:ext uri="{FF2B5EF4-FFF2-40B4-BE49-F238E27FC236}">
                <a16:creationId xmlns:a16="http://schemas.microsoft.com/office/drawing/2014/main" id="{AE5A97F5-9536-4915-AC27-51022F727DC8}"/>
              </a:ext>
            </a:extLst>
          </p:cNvPr>
          <p:cNvGraphicFramePr>
            <a:graphicFrameLocks/>
          </p:cNvGraphicFramePr>
          <p:nvPr/>
        </p:nvGraphicFramePr>
        <p:xfrm>
          <a:off x="6570330" y="1936176"/>
          <a:ext cx="3815542" cy="2540507"/>
        </p:xfrm>
        <a:graphic>
          <a:graphicData uri="http://schemas.openxmlformats.org/drawingml/2006/chart">
            <c:chart xmlns:c="http://schemas.openxmlformats.org/drawingml/2006/chart" xmlns:r="http://schemas.openxmlformats.org/officeDocument/2006/relationships" r:id="rId8"/>
          </a:graphicData>
        </a:graphic>
      </p:graphicFrame>
      <p:sp>
        <p:nvSpPr>
          <p:cNvPr id="7" name="Rectangle 6">
            <a:extLst>
              <a:ext uri="{FF2B5EF4-FFF2-40B4-BE49-F238E27FC236}">
                <a16:creationId xmlns:a16="http://schemas.microsoft.com/office/drawing/2014/main" id="{F4A64176-48DD-4006-8AF0-025ACE85C4C7}"/>
              </a:ext>
            </a:extLst>
          </p:cNvPr>
          <p:cNvSpPr/>
          <p:nvPr/>
        </p:nvSpPr>
        <p:spPr>
          <a:xfrm>
            <a:off x="599655" y="1293133"/>
            <a:ext cx="5303520" cy="64304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Right mix of people with Business, Technical and Math Education</a:t>
            </a:r>
          </a:p>
        </p:txBody>
      </p:sp>
      <p:sp>
        <p:nvSpPr>
          <p:cNvPr id="8" name="Rectangle 7">
            <a:extLst>
              <a:ext uri="{FF2B5EF4-FFF2-40B4-BE49-F238E27FC236}">
                <a16:creationId xmlns:a16="http://schemas.microsoft.com/office/drawing/2014/main" id="{6111AB0B-4F81-4B09-AC3E-25AAAF2E1FA9}"/>
              </a:ext>
            </a:extLst>
          </p:cNvPr>
          <p:cNvSpPr/>
          <p:nvPr/>
        </p:nvSpPr>
        <p:spPr>
          <a:xfrm>
            <a:off x="6288825" y="1293132"/>
            <a:ext cx="5303520" cy="64304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Ideal distribution of work experience in the talent pool</a:t>
            </a:r>
          </a:p>
        </p:txBody>
      </p:sp>
      <p:sp>
        <p:nvSpPr>
          <p:cNvPr id="9" name="TextBox 8">
            <a:extLst>
              <a:ext uri="{FF2B5EF4-FFF2-40B4-BE49-F238E27FC236}">
                <a16:creationId xmlns:a16="http://schemas.microsoft.com/office/drawing/2014/main" id="{CEC29A92-0B56-4979-A643-BDF18365F2A5}"/>
              </a:ext>
            </a:extLst>
          </p:cNvPr>
          <p:cNvSpPr txBox="1"/>
          <p:nvPr/>
        </p:nvSpPr>
        <p:spPr>
          <a:xfrm>
            <a:off x="599655" y="590525"/>
            <a:ext cx="10992690" cy="584775"/>
          </a:xfrm>
          <a:prstGeom prst="rect">
            <a:avLst/>
          </a:prstGeom>
          <a:noFill/>
          <a:ln>
            <a:solidFill>
              <a:schemeClr val="accent1"/>
            </a:solidFill>
          </a:ln>
        </p:spPr>
        <p:txBody>
          <a:bodyPr wrap="square" rtlCol="0">
            <a:spAutoFit/>
          </a:bodyPr>
          <a:lstStyle/>
          <a:p>
            <a:r>
              <a:rPr lang="en-US" sz="1600" dirty="0">
                <a:latin typeface="Arial" panose="020B0604020202020204" pitchFamily="34" charset="0"/>
                <a:cs typeface="Arial" panose="020B0604020202020204" pitchFamily="34" charset="0"/>
              </a:rPr>
              <a:t>LatentView maintains a buffer pool of 15% comprising of analytics resources with a mix of business, technical and math backgrounds which ensures the ability to ramp up a complete team in 2 weeks </a:t>
            </a:r>
          </a:p>
        </p:txBody>
      </p:sp>
      <p:grpSp>
        <p:nvGrpSpPr>
          <p:cNvPr id="28" name="Group 27">
            <a:extLst>
              <a:ext uri="{FF2B5EF4-FFF2-40B4-BE49-F238E27FC236}">
                <a16:creationId xmlns:a16="http://schemas.microsoft.com/office/drawing/2014/main" id="{957467F8-8D20-40E7-BFF3-380188AA81DC}"/>
              </a:ext>
            </a:extLst>
          </p:cNvPr>
          <p:cNvGrpSpPr/>
          <p:nvPr/>
        </p:nvGrpSpPr>
        <p:grpSpPr>
          <a:xfrm>
            <a:off x="196417" y="4553005"/>
            <a:ext cx="2305147" cy="424004"/>
            <a:chOff x="301100" y="3371401"/>
            <a:chExt cx="2305147" cy="424004"/>
          </a:xfrm>
        </p:grpSpPr>
        <p:sp>
          <p:nvSpPr>
            <p:cNvPr id="29" name="Rectangle 1">
              <a:extLst>
                <a:ext uri="{FF2B5EF4-FFF2-40B4-BE49-F238E27FC236}">
                  <a16:creationId xmlns:a16="http://schemas.microsoft.com/office/drawing/2014/main" id="{E9E606BE-737E-47B4-A74B-9FDDEE117A2A}"/>
                </a:ext>
              </a:extLst>
            </p:cNvPr>
            <p:cNvSpPr/>
            <p:nvPr/>
          </p:nvSpPr>
          <p:spPr>
            <a:xfrm>
              <a:off x="301959" y="3371401"/>
              <a:ext cx="2304288" cy="328855"/>
            </a:xfrm>
            <a:prstGeom prst="snip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45720" numCol="1" spcCol="0" rtlCol="0" fromWordArt="0" anchor="ctr" anchorCtr="0" forceAA="0" compatLnSpc="1">
              <a:prstTxWarp prst="textNoShape">
                <a:avLst/>
              </a:prstTxWarp>
              <a:noAutofit/>
            </a:bodyPr>
            <a:lstStyle/>
            <a:p>
              <a:pPr algn="ctr" defTabSz="685800">
                <a:defRPr/>
              </a:pPr>
              <a:r>
                <a:rPr lang="en-US" sz="1200" b="1" kern="0" dirty="0">
                  <a:solidFill>
                    <a:srgbClr val="FFFFFF"/>
                  </a:solidFill>
                  <a:latin typeface="Arial"/>
                </a:rPr>
                <a:t>Data Analysis &amp; Reporting </a:t>
              </a:r>
            </a:p>
          </p:txBody>
        </p:sp>
        <p:sp>
          <p:nvSpPr>
            <p:cNvPr id="30" name="Right Triangle 29">
              <a:extLst>
                <a:ext uri="{FF2B5EF4-FFF2-40B4-BE49-F238E27FC236}">
                  <a16:creationId xmlns:a16="http://schemas.microsoft.com/office/drawing/2014/main" id="{C69A3168-9DEC-4346-B291-2789C57992C3}"/>
                </a:ext>
              </a:extLst>
            </p:cNvPr>
            <p:cNvSpPr/>
            <p:nvPr/>
          </p:nvSpPr>
          <p:spPr>
            <a:xfrm flipH="1" flipV="1">
              <a:off x="301100" y="3702310"/>
              <a:ext cx="108043" cy="93095"/>
            </a:xfrm>
            <a:prstGeom prst="rtTriangle">
              <a:avLst/>
            </a:prstGeom>
            <a:solidFill>
              <a:srgbClr val="60606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kern="0" dirty="0">
                <a:solidFill>
                  <a:srgbClr val="0070C0"/>
                </a:solidFill>
                <a:latin typeface="Arial"/>
              </a:endParaRPr>
            </a:p>
          </p:txBody>
        </p:sp>
      </p:grpSp>
      <p:grpSp>
        <p:nvGrpSpPr>
          <p:cNvPr id="31" name="Group 30">
            <a:extLst>
              <a:ext uri="{FF2B5EF4-FFF2-40B4-BE49-F238E27FC236}">
                <a16:creationId xmlns:a16="http://schemas.microsoft.com/office/drawing/2014/main" id="{699FE02F-CFA1-4A41-BD66-61F8CC2FB768}"/>
              </a:ext>
            </a:extLst>
          </p:cNvPr>
          <p:cNvGrpSpPr/>
          <p:nvPr/>
        </p:nvGrpSpPr>
        <p:grpSpPr>
          <a:xfrm>
            <a:off x="2584755" y="4553005"/>
            <a:ext cx="2305147" cy="424004"/>
            <a:chOff x="1631387" y="3371401"/>
            <a:chExt cx="2305147" cy="424004"/>
          </a:xfrm>
        </p:grpSpPr>
        <p:sp>
          <p:nvSpPr>
            <p:cNvPr id="32" name="Rectangle 1">
              <a:extLst>
                <a:ext uri="{FF2B5EF4-FFF2-40B4-BE49-F238E27FC236}">
                  <a16:creationId xmlns:a16="http://schemas.microsoft.com/office/drawing/2014/main" id="{D00AA491-5177-415B-996D-4077E6C4BCE5}"/>
                </a:ext>
              </a:extLst>
            </p:cNvPr>
            <p:cNvSpPr/>
            <p:nvPr/>
          </p:nvSpPr>
          <p:spPr>
            <a:xfrm>
              <a:off x="1632246" y="3371401"/>
              <a:ext cx="2304288" cy="328855"/>
            </a:xfrm>
            <a:prstGeom prst="snipRoundRect">
              <a:avLst/>
            </a:prstGeom>
            <a:solidFill>
              <a:schemeClr val="accent2"/>
            </a:solidFill>
            <a:ln w="9525" cap="flat" cmpd="sng" algn="ctr">
              <a:noFill/>
              <a:prstDash val="solid"/>
            </a:ln>
            <a:effectLst/>
          </p:spPr>
          <p:txBody>
            <a:bodyPr rot="0" spcFirstLastPara="0" vertOverflow="overflow" horzOverflow="overflow" vert="horz" wrap="square" lIns="68580" tIns="34290" rIns="68580" bIns="45720" numCol="1" spcCol="0" rtlCol="0" fromWordArt="0" anchor="ctr" anchorCtr="0" forceAA="0" compatLnSpc="1">
              <a:prstTxWarp prst="textNoShape">
                <a:avLst/>
              </a:prstTxWarp>
              <a:noAutofit/>
            </a:bodyPr>
            <a:lstStyle/>
            <a:p>
              <a:pPr algn="ctr" defTabSz="685800">
                <a:defRPr/>
              </a:pPr>
              <a:r>
                <a:rPr lang="en-US" sz="1200" b="1" kern="0" dirty="0">
                  <a:solidFill>
                    <a:srgbClr val="FFFFFF"/>
                  </a:solidFill>
                  <a:latin typeface="Arial"/>
                </a:rPr>
                <a:t>Data Visualization </a:t>
              </a:r>
            </a:p>
          </p:txBody>
        </p:sp>
        <p:sp>
          <p:nvSpPr>
            <p:cNvPr id="33" name="Right Triangle 32">
              <a:extLst>
                <a:ext uri="{FF2B5EF4-FFF2-40B4-BE49-F238E27FC236}">
                  <a16:creationId xmlns:a16="http://schemas.microsoft.com/office/drawing/2014/main" id="{AB4FBBD3-1AB6-49D9-A1E2-78564603F8B8}"/>
                </a:ext>
              </a:extLst>
            </p:cNvPr>
            <p:cNvSpPr/>
            <p:nvPr/>
          </p:nvSpPr>
          <p:spPr>
            <a:xfrm flipH="1" flipV="1">
              <a:off x="1631387" y="3702310"/>
              <a:ext cx="108043" cy="93095"/>
            </a:xfrm>
            <a:prstGeom prst="rtTriangle">
              <a:avLst/>
            </a:prstGeom>
            <a:solidFill>
              <a:srgbClr val="60606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kern="0" dirty="0">
                <a:solidFill>
                  <a:srgbClr val="0070C0"/>
                </a:solidFill>
                <a:latin typeface="Arial"/>
              </a:endParaRPr>
            </a:p>
          </p:txBody>
        </p:sp>
      </p:grpSp>
      <p:grpSp>
        <p:nvGrpSpPr>
          <p:cNvPr id="34" name="Group 33">
            <a:extLst>
              <a:ext uri="{FF2B5EF4-FFF2-40B4-BE49-F238E27FC236}">
                <a16:creationId xmlns:a16="http://schemas.microsoft.com/office/drawing/2014/main" id="{E86B11EC-6BA8-402E-9B1E-00AEC478394A}"/>
              </a:ext>
            </a:extLst>
          </p:cNvPr>
          <p:cNvGrpSpPr/>
          <p:nvPr/>
        </p:nvGrpSpPr>
        <p:grpSpPr>
          <a:xfrm>
            <a:off x="4973093" y="4553005"/>
            <a:ext cx="1978814" cy="424004"/>
            <a:chOff x="2961674" y="3371401"/>
            <a:chExt cx="2137426" cy="424004"/>
          </a:xfrm>
        </p:grpSpPr>
        <p:sp>
          <p:nvSpPr>
            <p:cNvPr id="35" name="Rectangle 1">
              <a:extLst>
                <a:ext uri="{FF2B5EF4-FFF2-40B4-BE49-F238E27FC236}">
                  <a16:creationId xmlns:a16="http://schemas.microsoft.com/office/drawing/2014/main" id="{C9B87160-D99F-445C-A06C-B5DCCDEA0CE2}"/>
                </a:ext>
              </a:extLst>
            </p:cNvPr>
            <p:cNvSpPr/>
            <p:nvPr/>
          </p:nvSpPr>
          <p:spPr>
            <a:xfrm>
              <a:off x="2962703" y="3371401"/>
              <a:ext cx="2136397" cy="328855"/>
            </a:xfrm>
            <a:prstGeom prst="snipRoundRect">
              <a:avLst/>
            </a:prstGeom>
            <a:solidFill>
              <a:schemeClr val="accent3"/>
            </a:solidFill>
            <a:ln w="9525" cap="flat" cmpd="sng" algn="ctr">
              <a:noFill/>
              <a:prstDash val="solid"/>
            </a:ln>
            <a:effectLst/>
          </p:spPr>
          <p:txBody>
            <a:bodyPr rot="0" spcFirstLastPara="0" vertOverflow="overflow" horzOverflow="overflow" vert="horz" wrap="square" lIns="68580" tIns="34290" rIns="68580" bIns="45720" numCol="1" spcCol="0" rtlCol="0" fromWordArt="0" anchor="ctr" anchorCtr="0" forceAA="0" compatLnSpc="1">
              <a:prstTxWarp prst="textNoShape">
                <a:avLst/>
              </a:prstTxWarp>
              <a:noAutofit/>
            </a:bodyPr>
            <a:lstStyle/>
            <a:p>
              <a:pPr algn="ctr" defTabSz="685800">
                <a:defRPr/>
              </a:pPr>
              <a:r>
                <a:rPr lang="en-US" sz="1200" b="1" kern="0" dirty="0">
                  <a:solidFill>
                    <a:srgbClr val="FFFFFF"/>
                  </a:solidFill>
                  <a:latin typeface="Arial"/>
                </a:rPr>
                <a:t>Data Engineering </a:t>
              </a:r>
            </a:p>
          </p:txBody>
        </p:sp>
        <p:sp>
          <p:nvSpPr>
            <p:cNvPr id="36" name="Right Triangle 35">
              <a:extLst>
                <a:ext uri="{FF2B5EF4-FFF2-40B4-BE49-F238E27FC236}">
                  <a16:creationId xmlns:a16="http://schemas.microsoft.com/office/drawing/2014/main" id="{EC5B5193-2C11-491C-BFEF-A6E36A1AA630}"/>
                </a:ext>
              </a:extLst>
            </p:cNvPr>
            <p:cNvSpPr/>
            <p:nvPr/>
          </p:nvSpPr>
          <p:spPr>
            <a:xfrm flipH="1" flipV="1">
              <a:off x="2961674" y="3702310"/>
              <a:ext cx="129325" cy="93095"/>
            </a:xfrm>
            <a:prstGeom prst="rtTriangle">
              <a:avLst/>
            </a:prstGeom>
            <a:solidFill>
              <a:srgbClr val="60606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kern="0" dirty="0">
                <a:solidFill>
                  <a:srgbClr val="0070C0"/>
                </a:solidFill>
                <a:latin typeface="Arial"/>
              </a:endParaRPr>
            </a:p>
          </p:txBody>
        </p:sp>
      </p:grpSp>
      <p:grpSp>
        <p:nvGrpSpPr>
          <p:cNvPr id="37" name="Group 36">
            <a:extLst>
              <a:ext uri="{FF2B5EF4-FFF2-40B4-BE49-F238E27FC236}">
                <a16:creationId xmlns:a16="http://schemas.microsoft.com/office/drawing/2014/main" id="{68A0B010-A439-48DD-9068-A7E54E27833A}"/>
              </a:ext>
            </a:extLst>
          </p:cNvPr>
          <p:cNvGrpSpPr/>
          <p:nvPr/>
        </p:nvGrpSpPr>
        <p:grpSpPr>
          <a:xfrm>
            <a:off x="7035098" y="4553005"/>
            <a:ext cx="2485756" cy="424004"/>
            <a:chOff x="5153508" y="3371401"/>
            <a:chExt cx="2326861" cy="424004"/>
          </a:xfrm>
        </p:grpSpPr>
        <p:sp>
          <p:nvSpPr>
            <p:cNvPr id="38" name="Rectangle 1">
              <a:extLst>
                <a:ext uri="{FF2B5EF4-FFF2-40B4-BE49-F238E27FC236}">
                  <a16:creationId xmlns:a16="http://schemas.microsoft.com/office/drawing/2014/main" id="{F49C7082-20A3-400B-A3E1-D42C087FE3AB}"/>
                </a:ext>
              </a:extLst>
            </p:cNvPr>
            <p:cNvSpPr/>
            <p:nvPr/>
          </p:nvSpPr>
          <p:spPr>
            <a:xfrm>
              <a:off x="5154666" y="3371401"/>
              <a:ext cx="2325703" cy="328855"/>
            </a:xfrm>
            <a:prstGeom prst="snipRoundRect">
              <a:avLst/>
            </a:prstGeom>
            <a:solidFill>
              <a:schemeClr val="accent4"/>
            </a:solidFill>
            <a:ln w="9525" cap="flat" cmpd="sng" algn="ctr">
              <a:noFill/>
              <a:prstDash val="solid"/>
            </a:ln>
            <a:effectLst/>
          </p:spPr>
          <p:txBody>
            <a:bodyPr rot="0" spcFirstLastPara="0" vertOverflow="overflow" horzOverflow="overflow" vert="horz" wrap="square" lIns="68580" tIns="34290" rIns="68580" bIns="45720" numCol="1" spcCol="0" rtlCol="0" fromWordArt="0" anchor="ctr" anchorCtr="0" forceAA="0" compatLnSpc="1">
              <a:prstTxWarp prst="textNoShape">
                <a:avLst/>
              </a:prstTxWarp>
              <a:noAutofit/>
            </a:bodyPr>
            <a:lstStyle/>
            <a:p>
              <a:pPr algn="ctr" defTabSz="685800">
                <a:defRPr/>
              </a:pPr>
              <a:r>
                <a:rPr lang="en-US" sz="1200" b="1" kern="0" dirty="0">
                  <a:solidFill>
                    <a:srgbClr val="FFFFFF"/>
                  </a:solidFill>
                  <a:latin typeface="Arial"/>
                </a:rPr>
                <a:t>Cloud Expertise </a:t>
              </a:r>
            </a:p>
          </p:txBody>
        </p:sp>
        <p:sp>
          <p:nvSpPr>
            <p:cNvPr id="39" name="Right Triangle 38">
              <a:extLst>
                <a:ext uri="{FF2B5EF4-FFF2-40B4-BE49-F238E27FC236}">
                  <a16:creationId xmlns:a16="http://schemas.microsoft.com/office/drawing/2014/main" id="{1AF164DC-E8C7-4E4F-B6A1-7E8D0223D9D2}"/>
                </a:ext>
              </a:extLst>
            </p:cNvPr>
            <p:cNvSpPr/>
            <p:nvPr/>
          </p:nvSpPr>
          <p:spPr>
            <a:xfrm flipH="1" flipV="1">
              <a:off x="5153508" y="3702310"/>
              <a:ext cx="145484" cy="93095"/>
            </a:xfrm>
            <a:prstGeom prst="rtTriangle">
              <a:avLst/>
            </a:prstGeom>
            <a:solidFill>
              <a:srgbClr val="60606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kern="0" dirty="0">
                <a:solidFill>
                  <a:srgbClr val="0070C0"/>
                </a:solidFill>
                <a:latin typeface="Arial"/>
              </a:endParaRPr>
            </a:p>
          </p:txBody>
        </p:sp>
      </p:grpSp>
      <p:grpSp>
        <p:nvGrpSpPr>
          <p:cNvPr id="40" name="Group 39">
            <a:extLst>
              <a:ext uri="{FF2B5EF4-FFF2-40B4-BE49-F238E27FC236}">
                <a16:creationId xmlns:a16="http://schemas.microsoft.com/office/drawing/2014/main" id="{67D6ECCE-851A-4166-A6B9-CBE7FAF0B1F5}"/>
              </a:ext>
            </a:extLst>
          </p:cNvPr>
          <p:cNvGrpSpPr/>
          <p:nvPr/>
        </p:nvGrpSpPr>
        <p:grpSpPr>
          <a:xfrm>
            <a:off x="9604045" y="4553005"/>
            <a:ext cx="2309163" cy="424004"/>
            <a:chOff x="7621847" y="3371401"/>
            <a:chExt cx="2309163" cy="424004"/>
          </a:xfrm>
        </p:grpSpPr>
        <p:sp>
          <p:nvSpPr>
            <p:cNvPr id="41" name="Rectangle 1">
              <a:extLst>
                <a:ext uri="{FF2B5EF4-FFF2-40B4-BE49-F238E27FC236}">
                  <a16:creationId xmlns:a16="http://schemas.microsoft.com/office/drawing/2014/main" id="{283DDD5F-0AE9-4127-9199-C048465FEF35}"/>
                </a:ext>
              </a:extLst>
            </p:cNvPr>
            <p:cNvSpPr/>
            <p:nvPr/>
          </p:nvSpPr>
          <p:spPr>
            <a:xfrm>
              <a:off x="7622959" y="3371401"/>
              <a:ext cx="2308051" cy="328855"/>
            </a:xfrm>
            <a:prstGeom prst="snipRoundRect">
              <a:avLst/>
            </a:prstGeom>
            <a:solidFill>
              <a:schemeClr val="accent6"/>
            </a:solidFill>
            <a:ln w="9525" cap="flat" cmpd="sng" algn="ctr">
              <a:noFill/>
              <a:prstDash val="solid"/>
            </a:ln>
            <a:effectLst/>
          </p:spPr>
          <p:txBody>
            <a:bodyPr rot="0" spcFirstLastPara="0" vertOverflow="overflow" horzOverflow="overflow" vert="horz" wrap="square" lIns="68580" tIns="34290" rIns="68580" bIns="45720" numCol="1" spcCol="0" rtlCol="0" fromWordArt="0" anchor="ctr" anchorCtr="0" forceAA="0" compatLnSpc="1">
              <a:prstTxWarp prst="textNoShape">
                <a:avLst/>
              </a:prstTxWarp>
              <a:noAutofit/>
            </a:bodyPr>
            <a:lstStyle/>
            <a:p>
              <a:pPr algn="ctr" defTabSz="685800">
                <a:defRPr/>
              </a:pPr>
              <a:r>
                <a:rPr lang="en-US" sz="1200" b="1" kern="0" dirty="0">
                  <a:solidFill>
                    <a:srgbClr val="FFFFFF"/>
                  </a:solidFill>
                  <a:latin typeface="Arial"/>
                </a:rPr>
                <a:t>Data Science</a:t>
              </a:r>
            </a:p>
          </p:txBody>
        </p:sp>
        <p:sp>
          <p:nvSpPr>
            <p:cNvPr id="42" name="Right Triangle 41">
              <a:extLst>
                <a:ext uri="{FF2B5EF4-FFF2-40B4-BE49-F238E27FC236}">
                  <a16:creationId xmlns:a16="http://schemas.microsoft.com/office/drawing/2014/main" id="{DBDBD0B6-2552-4FE9-A1A3-953A3802F9A6}"/>
                </a:ext>
              </a:extLst>
            </p:cNvPr>
            <p:cNvSpPr/>
            <p:nvPr/>
          </p:nvSpPr>
          <p:spPr>
            <a:xfrm flipH="1" flipV="1">
              <a:off x="7621847" y="3702310"/>
              <a:ext cx="139716" cy="93095"/>
            </a:xfrm>
            <a:prstGeom prst="rtTriangle">
              <a:avLst/>
            </a:prstGeom>
            <a:solidFill>
              <a:srgbClr val="60606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kern="0" dirty="0">
                <a:solidFill>
                  <a:srgbClr val="0070C0"/>
                </a:solidFill>
                <a:latin typeface="Arial"/>
              </a:endParaRPr>
            </a:p>
          </p:txBody>
        </p:sp>
      </p:grpSp>
      <p:graphicFrame>
        <p:nvGraphicFramePr>
          <p:cNvPr id="43" name="Chart 42">
            <a:extLst>
              <a:ext uri="{FF2B5EF4-FFF2-40B4-BE49-F238E27FC236}">
                <a16:creationId xmlns:a16="http://schemas.microsoft.com/office/drawing/2014/main" id="{3FCE0D27-C300-40E8-B6A3-37A3545D7A6F}"/>
              </a:ext>
            </a:extLst>
          </p:cNvPr>
          <p:cNvGraphicFramePr/>
          <p:nvPr/>
        </p:nvGraphicFramePr>
        <p:xfrm>
          <a:off x="2483650" y="4860091"/>
          <a:ext cx="2484518" cy="1557634"/>
        </p:xfrm>
        <a:graphic>
          <a:graphicData uri="http://schemas.openxmlformats.org/drawingml/2006/chart">
            <c:chart xmlns:c="http://schemas.openxmlformats.org/drawingml/2006/chart" xmlns:r="http://schemas.openxmlformats.org/officeDocument/2006/relationships" r:id="rId9"/>
          </a:graphicData>
        </a:graphic>
      </p:graphicFrame>
      <p:sp>
        <p:nvSpPr>
          <p:cNvPr id="44" name="Oval 43">
            <a:extLst>
              <a:ext uri="{FF2B5EF4-FFF2-40B4-BE49-F238E27FC236}">
                <a16:creationId xmlns:a16="http://schemas.microsoft.com/office/drawing/2014/main" id="{E1CFF065-BBE6-402D-A4B9-4C01953E62A1}"/>
              </a:ext>
            </a:extLst>
          </p:cNvPr>
          <p:cNvSpPr/>
          <p:nvPr>
            <p:custDataLst>
              <p:tags r:id="rId1"/>
            </p:custDataLst>
          </p:nvPr>
        </p:nvSpPr>
        <p:spPr>
          <a:xfrm>
            <a:off x="3283183" y="5196182"/>
            <a:ext cx="885452" cy="885452"/>
          </a:xfrm>
          <a:prstGeom prst="ellipse">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000" b="1" dirty="0">
                <a:solidFill>
                  <a:srgbClr val="232323"/>
                </a:solidFill>
                <a:latin typeface="Arial" panose="020B0604020202020204" pitchFamily="34" charset="0"/>
                <a:cs typeface="Arial" panose="020B0604020202020204" pitchFamily="34" charset="0"/>
              </a:rPr>
              <a:t>50%</a:t>
            </a:r>
          </a:p>
        </p:txBody>
      </p:sp>
      <p:graphicFrame>
        <p:nvGraphicFramePr>
          <p:cNvPr id="45" name="Chart 44">
            <a:extLst>
              <a:ext uri="{FF2B5EF4-FFF2-40B4-BE49-F238E27FC236}">
                <a16:creationId xmlns:a16="http://schemas.microsoft.com/office/drawing/2014/main" id="{E639E274-7146-4F89-8060-1FBD6FDDAEDF}"/>
              </a:ext>
            </a:extLst>
          </p:cNvPr>
          <p:cNvGraphicFramePr/>
          <p:nvPr/>
        </p:nvGraphicFramePr>
        <p:xfrm>
          <a:off x="-42463" y="4903298"/>
          <a:ext cx="2484518" cy="1557634"/>
        </p:xfrm>
        <a:graphic>
          <a:graphicData uri="http://schemas.openxmlformats.org/drawingml/2006/chart">
            <c:chart xmlns:c="http://schemas.openxmlformats.org/drawingml/2006/chart" xmlns:r="http://schemas.openxmlformats.org/officeDocument/2006/relationships" r:id="rId10"/>
          </a:graphicData>
        </a:graphic>
      </p:graphicFrame>
      <p:sp>
        <p:nvSpPr>
          <p:cNvPr id="46" name="Oval 45">
            <a:extLst>
              <a:ext uri="{FF2B5EF4-FFF2-40B4-BE49-F238E27FC236}">
                <a16:creationId xmlns:a16="http://schemas.microsoft.com/office/drawing/2014/main" id="{57A37C7B-4A9D-4CBC-BC2F-6D17326A56DD}"/>
              </a:ext>
            </a:extLst>
          </p:cNvPr>
          <p:cNvSpPr/>
          <p:nvPr>
            <p:custDataLst>
              <p:tags r:id="rId2"/>
            </p:custDataLst>
          </p:nvPr>
        </p:nvSpPr>
        <p:spPr>
          <a:xfrm>
            <a:off x="757070" y="5239389"/>
            <a:ext cx="885452" cy="885452"/>
          </a:xfrm>
          <a:prstGeom prst="ellipse">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000" b="1" dirty="0">
                <a:solidFill>
                  <a:srgbClr val="232323"/>
                </a:solidFill>
                <a:latin typeface="Arial" panose="020B0604020202020204" pitchFamily="34" charset="0"/>
                <a:cs typeface="Arial" panose="020B0604020202020204" pitchFamily="34" charset="0"/>
              </a:rPr>
              <a:t>60%</a:t>
            </a:r>
          </a:p>
        </p:txBody>
      </p:sp>
      <p:graphicFrame>
        <p:nvGraphicFramePr>
          <p:cNvPr id="47" name="Chart 46">
            <a:extLst>
              <a:ext uri="{FF2B5EF4-FFF2-40B4-BE49-F238E27FC236}">
                <a16:creationId xmlns:a16="http://schemas.microsoft.com/office/drawing/2014/main" id="{B18ADDEC-67C2-4D0A-9811-0258B6DD9F9D}"/>
              </a:ext>
            </a:extLst>
          </p:cNvPr>
          <p:cNvGraphicFramePr/>
          <p:nvPr/>
        </p:nvGraphicFramePr>
        <p:xfrm>
          <a:off x="4625527" y="4901789"/>
          <a:ext cx="2484518" cy="1557634"/>
        </p:xfrm>
        <a:graphic>
          <a:graphicData uri="http://schemas.openxmlformats.org/drawingml/2006/chart">
            <c:chart xmlns:c="http://schemas.openxmlformats.org/drawingml/2006/chart" xmlns:r="http://schemas.openxmlformats.org/officeDocument/2006/relationships" r:id="rId11"/>
          </a:graphicData>
        </a:graphic>
      </p:graphicFrame>
      <p:sp>
        <p:nvSpPr>
          <p:cNvPr id="48" name="Oval 47">
            <a:extLst>
              <a:ext uri="{FF2B5EF4-FFF2-40B4-BE49-F238E27FC236}">
                <a16:creationId xmlns:a16="http://schemas.microsoft.com/office/drawing/2014/main" id="{7235204B-F884-4421-90BC-F7BF973641BA}"/>
              </a:ext>
            </a:extLst>
          </p:cNvPr>
          <p:cNvSpPr/>
          <p:nvPr>
            <p:custDataLst>
              <p:tags r:id="rId3"/>
            </p:custDataLst>
          </p:nvPr>
        </p:nvSpPr>
        <p:spPr>
          <a:xfrm>
            <a:off x="5425060" y="5237880"/>
            <a:ext cx="885452" cy="885452"/>
          </a:xfrm>
          <a:prstGeom prst="ellipse">
            <a:avLst/>
          </a:pr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000" b="1" dirty="0">
                <a:solidFill>
                  <a:srgbClr val="232323"/>
                </a:solidFill>
                <a:latin typeface="Arial" panose="020B0604020202020204" pitchFamily="34" charset="0"/>
                <a:cs typeface="Arial" panose="020B0604020202020204" pitchFamily="34" charset="0"/>
              </a:rPr>
              <a:t>40%</a:t>
            </a:r>
          </a:p>
        </p:txBody>
      </p:sp>
      <p:graphicFrame>
        <p:nvGraphicFramePr>
          <p:cNvPr id="49" name="Chart 48">
            <a:extLst>
              <a:ext uri="{FF2B5EF4-FFF2-40B4-BE49-F238E27FC236}">
                <a16:creationId xmlns:a16="http://schemas.microsoft.com/office/drawing/2014/main" id="{F9E680CD-709A-4E2F-88CE-8320DA2CCAC1}"/>
              </a:ext>
            </a:extLst>
          </p:cNvPr>
          <p:cNvGraphicFramePr/>
          <p:nvPr/>
        </p:nvGraphicFramePr>
        <p:xfrm>
          <a:off x="7077376" y="4852247"/>
          <a:ext cx="2484518" cy="1557634"/>
        </p:xfrm>
        <a:graphic>
          <a:graphicData uri="http://schemas.openxmlformats.org/drawingml/2006/chart">
            <c:chart xmlns:c="http://schemas.openxmlformats.org/drawingml/2006/chart" xmlns:r="http://schemas.openxmlformats.org/officeDocument/2006/relationships" r:id="rId12"/>
          </a:graphicData>
        </a:graphic>
      </p:graphicFrame>
      <p:sp>
        <p:nvSpPr>
          <p:cNvPr id="50" name="Oval 49">
            <a:extLst>
              <a:ext uri="{FF2B5EF4-FFF2-40B4-BE49-F238E27FC236}">
                <a16:creationId xmlns:a16="http://schemas.microsoft.com/office/drawing/2014/main" id="{A139B6E5-D898-4C29-A32B-50E43A6B1A20}"/>
              </a:ext>
            </a:extLst>
          </p:cNvPr>
          <p:cNvSpPr/>
          <p:nvPr>
            <p:custDataLst>
              <p:tags r:id="rId4"/>
            </p:custDataLst>
          </p:nvPr>
        </p:nvSpPr>
        <p:spPr>
          <a:xfrm>
            <a:off x="7876909" y="5188338"/>
            <a:ext cx="885452" cy="885452"/>
          </a:xfrm>
          <a:prstGeom prst="ellipse">
            <a:avLst/>
          </a:prstGeom>
          <a:solidFill>
            <a:schemeClr val="accent4">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000" b="1" dirty="0">
                <a:solidFill>
                  <a:srgbClr val="232323"/>
                </a:solidFill>
                <a:latin typeface="Arial" panose="020B0604020202020204" pitchFamily="34" charset="0"/>
                <a:cs typeface="Arial" panose="020B0604020202020204" pitchFamily="34" charset="0"/>
              </a:rPr>
              <a:t>40%</a:t>
            </a:r>
          </a:p>
        </p:txBody>
      </p:sp>
      <p:graphicFrame>
        <p:nvGraphicFramePr>
          <p:cNvPr id="51" name="Chart 50">
            <a:extLst>
              <a:ext uri="{FF2B5EF4-FFF2-40B4-BE49-F238E27FC236}">
                <a16:creationId xmlns:a16="http://schemas.microsoft.com/office/drawing/2014/main" id="{C2CC644C-598E-47C8-BFE8-AD9B7987E23B}"/>
              </a:ext>
            </a:extLst>
          </p:cNvPr>
          <p:cNvGraphicFramePr/>
          <p:nvPr/>
        </p:nvGraphicFramePr>
        <p:xfrm>
          <a:off x="9510206" y="4852247"/>
          <a:ext cx="2484518" cy="1557634"/>
        </p:xfrm>
        <a:graphic>
          <a:graphicData uri="http://schemas.openxmlformats.org/drawingml/2006/chart">
            <c:chart xmlns:c="http://schemas.openxmlformats.org/drawingml/2006/chart" xmlns:r="http://schemas.openxmlformats.org/officeDocument/2006/relationships" r:id="rId13"/>
          </a:graphicData>
        </a:graphic>
      </p:graphicFrame>
      <p:sp>
        <p:nvSpPr>
          <p:cNvPr id="52" name="Oval 51">
            <a:extLst>
              <a:ext uri="{FF2B5EF4-FFF2-40B4-BE49-F238E27FC236}">
                <a16:creationId xmlns:a16="http://schemas.microsoft.com/office/drawing/2014/main" id="{9C4FBFAA-FCBC-43C4-9BAD-5FC8F4FE2FE5}"/>
              </a:ext>
            </a:extLst>
          </p:cNvPr>
          <p:cNvSpPr/>
          <p:nvPr>
            <p:custDataLst>
              <p:tags r:id="rId5"/>
            </p:custDataLst>
          </p:nvPr>
        </p:nvSpPr>
        <p:spPr>
          <a:xfrm>
            <a:off x="10309739" y="5188338"/>
            <a:ext cx="885452" cy="885452"/>
          </a:xfrm>
          <a:prstGeom prst="ellipse">
            <a:avLst/>
          </a:prstGeom>
          <a:solidFill>
            <a:schemeClr val="accent6">
              <a:lumMod val="25000"/>
              <a:lumOff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000" b="1" dirty="0">
                <a:solidFill>
                  <a:srgbClr val="232323"/>
                </a:solidFill>
                <a:latin typeface="Arial" panose="020B0604020202020204" pitchFamily="34" charset="0"/>
                <a:cs typeface="Arial" panose="020B0604020202020204" pitchFamily="34" charset="0"/>
              </a:rPr>
              <a:t>50%</a:t>
            </a:r>
          </a:p>
        </p:txBody>
      </p:sp>
    </p:spTree>
    <p:extLst>
      <p:ext uri="{BB962C8B-B14F-4D97-AF65-F5344CB8AC3E}">
        <p14:creationId xmlns:p14="http://schemas.microsoft.com/office/powerpoint/2010/main" val="2272716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ags/tag2.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3.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4.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5.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ags/tag6.xml><?xml version="1.0" encoding="utf-8"?>
<p:tagLst xmlns:a="http://schemas.openxmlformats.org/drawingml/2006/main" xmlns:r="http://schemas.openxmlformats.org/officeDocument/2006/relationships" xmlns:p="http://schemas.openxmlformats.org/presentationml/2006/main">
  <p:tag name="ENGAGECOLOR" val="{&quot;FillColor&quot;:{&quot;ColorIndex&quot;:1,&quot;ColorModifier&quot;:0,&quot;BrightnessModifier&quot;:0}}"/>
</p:tagLst>
</file>

<file path=ppt/theme/theme1.xml><?xml version="1.0" encoding="utf-8"?>
<a:theme xmlns:a="http://schemas.openxmlformats.org/drawingml/2006/main" name="LV Templat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Template" id="{95CE7EEB-634E-429B-ACD1-540ED80F86D7}" vid="{1B7047C1-45BF-474F-A984-0FB038B9601E}"/>
    </a:ext>
  </a:extLst>
</a:theme>
</file>

<file path=ppt/theme/theme2.xml><?xml version="1.0" encoding="utf-8"?>
<a:theme xmlns:a="http://schemas.openxmlformats.org/drawingml/2006/main" name="4_Office Theme">
  <a:themeElements>
    <a:clrScheme name="LatentView">
      <a:dk1>
        <a:sysClr val="windowText" lastClr="000000"/>
      </a:dk1>
      <a:lt1>
        <a:sysClr val="window" lastClr="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LatentView">
      <a:dk1>
        <a:srgbClr val="000000"/>
      </a:dk1>
      <a:lt1>
        <a:srgbClr val="FFFFFF"/>
      </a:lt1>
      <a:dk2>
        <a:srgbClr val="44546A"/>
      </a:dk2>
      <a:lt2>
        <a:srgbClr val="E7E6E6"/>
      </a:lt2>
      <a:accent1>
        <a:srgbClr val="1957A3"/>
      </a:accent1>
      <a:accent2>
        <a:srgbClr val="7F7F7F"/>
      </a:accent2>
      <a:accent3>
        <a:srgbClr val="178CCB"/>
      </a:accent3>
      <a:accent4>
        <a:srgbClr val="18A3AC"/>
      </a:accent4>
      <a:accent5>
        <a:srgbClr val="D1A426"/>
      </a:accent5>
      <a:accent6>
        <a:srgbClr val="052049"/>
      </a:accent6>
      <a:hlink>
        <a:srgbClr val="1957A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9C4F36CEC9AC449896A7303B0E2CFE" ma:contentTypeVersion="9" ma:contentTypeDescription="Create a new document." ma:contentTypeScope="" ma:versionID="9b1657c787cf4824239defdc3de1eb1d">
  <xsd:schema xmlns:xsd="http://www.w3.org/2001/XMLSchema" xmlns:xs="http://www.w3.org/2001/XMLSchema" xmlns:p="http://schemas.microsoft.com/office/2006/metadata/properties" xmlns:ns3="84287ee9-3b33-4333-9be2-f4b14af9ed63" targetNamespace="http://schemas.microsoft.com/office/2006/metadata/properties" ma:root="true" ma:fieldsID="7912f19d7ca74e07e9de07b761ac63ca" ns3:_="">
    <xsd:import namespace="84287ee9-3b33-4333-9be2-f4b14af9ed6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287ee9-3b33-4333-9be2-f4b14af9ed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F9A709-8A14-4935-85EC-335A295AC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287ee9-3b33-4333-9be2-f4b14af9ed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F09339-E0F0-4905-9237-FECE6012E3CD}">
  <ds:schemaRefs>
    <ds:schemaRef ds:uri="http://schemas.microsoft.com/sharepoint/v3/contenttype/forms"/>
  </ds:schemaRefs>
</ds:datastoreItem>
</file>

<file path=customXml/itemProps3.xml><?xml version="1.0" encoding="utf-8"?>
<ds:datastoreItem xmlns:ds="http://schemas.openxmlformats.org/officeDocument/2006/customXml" ds:itemID="{77F7F8B0-ACDF-425C-94F3-4C7124C4AC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2769</TotalTime>
  <Words>11906</Words>
  <Application>Microsoft Office PowerPoint</Application>
  <PresentationFormat>Widescreen</PresentationFormat>
  <Paragraphs>2199</Paragraphs>
  <Slides>94</Slides>
  <Notes>44</Notes>
  <HiddenSlides>2</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94</vt:i4>
      </vt:variant>
    </vt:vector>
  </HeadingPairs>
  <TitlesOfParts>
    <vt:vector size="111" baseType="lpstr">
      <vt:lpstr>Arial</vt:lpstr>
      <vt:lpstr>Avenir Book</vt:lpstr>
      <vt:lpstr>Calibri</vt:lpstr>
      <vt:lpstr>Calibri Light</vt:lpstr>
      <vt:lpstr>Century Gothic</vt:lpstr>
      <vt:lpstr>Courier New</vt:lpstr>
      <vt:lpstr>Noto Sans Symbols</vt:lpstr>
      <vt:lpstr>Segoe UI</vt:lpstr>
      <vt:lpstr>Segoe UI Light</vt:lpstr>
      <vt:lpstr>Segoe UI Semibold</vt:lpstr>
      <vt:lpstr>Segoi UI</vt:lpstr>
      <vt:lpstr>Wingdings</vt:lpstr>
      <vt:lpstr>Wingdings 2</vt:lpstr>
      <vt:lpstr>LV Template</vt:lpstr>
      <vt:lpstr>4_Office Theme</vt:lpstr>
      <vt:lpstr>2_Office Theme</vt:lpstr>
      <vt:lpstr>6_Office Theme</vt:lpstr>
      <vt:lpstr>Sohar International: BI, Advanced Analytics and DWH</vt:lpstr>
      <vt:lpstr>Who’s here from LatentView today</vt:lpstr>
      <vt:lpstr>Executive Summary</vt:lpstr>
      <vt:lpstr>PowerPoint Presentation</vt:lpstr>
      <vt:lpstr>PowerPoint Presentation</vt:lpstr>
      <vt:lpstr>LatentView Analytics is a recognized leader in Analytics and Insights</vt:lpstr>
      <vt:lpstr>Trusted Analytics Partner to the World’s Most Recognized Brands</vt:lpstr>
      <vt:lpstr>Five principles we follow that drive successful engagements</vt:lpstr>
      <vt:lpstr>Focussed on delivering Business Benefits to our Clients</vt:lpstr>
      <vt:lpstr>Fostering an ecosystem to cross-pollinate ideas across our clientele</vt:lpstr>
      <vt:lpstr>3P framework to attract and retain employees</vt:lpstr>
      <vt:lpstr>Onboard &amp; Empower every employee at LatentView</vt:lpstr>
      <vt:lpstr>PowerPoint Presentation</vt:lpstr>
      <vt:lpstr>How does LatentView Approach Client Engagements?</vt:lpstr>
      <vt:lpstr>Leading Asset Management Firm: Context and Challenges</vt:lpstr>
      <vt:lpstr>PowerPoint Presentation</vt:lpstr>
      <vt:lpstr>PowerPoint Presentation</vt:lpstr>
      <vt:lpstr>Why a BFSI client continues to engage with LatentView</vt:lpstr>
      <vt:lpstr>Our Decade-Long Journey in BFSI</vt:lpstr>
      <vt:lpstr>PowerPoint Presentation</vt:lpstr>
      <vt:lpstr>Discussion around Business Imperative</vt:lpstr>
      <vt:lpstr>PowerPoint Presentation</vt:lpstr>
      <vt:lpstr>Sohar Bank DWH, BI &amp; Analytics RFP – Context &amp; Objective</vt:lpstr>
      <vt:lpstr>RFP Scope </vt:lpstr>
      <vt:lpstr>PowerPoint Presentation</vt:lpstr>
      <vt:lpstr>Proposed Implementation Approach and Timelines for Sohar International</vt:lpstr>
      <vt:lpstr>Why do we think the proposed timeline is appropriate for this program</vt:lpstr>
      <vt:lpstr>Phase 1: Objectives &amp; Considerations</vt:lpstr>
      <vt:lpstr>Our Approach for Discovery Exercise </vt:lpstr>
      <vt:lpstr>Conceptual data workflow to deliver reporting &amp; analytics</vt:lpstr>
      <vt:lpstr>Proposed End to End Analytics Ecosystem</vt:lpstr>
      <vt:lpstr>Enabling Adoption using our Customized Training Touchpoints</vt:lpstr>
      <vt:lpstr>PowerPoint Presentation</vt:lpstr>
      <vt:lpstr>Our Experience in DWH, Reports &amp; Dashboards, and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 from the Dashboard</vt:lpstr>
      <vt:lpstr>PowerPoint Presentation</vt:lpstr>
      <vt:lpstr>Dashboard Demos</vt:lpstr>
      <vt:lpstr>PowerPoint Presentation</vt:lpstr>
      <vt:lpstr>LatentView’s Ideal Data Platform Blueprint</vt:lpstr>
      <vt:lpstr>Our approach to engineering data &amp; analytics processes</vt:lpstr>
      <vt:lpstr> We have an assessment framework to analyze maturity and recommend strategy</vt:lpstr>
      <vt:lpstr>We analyze the source system schema &amp; document mappings</vt:lpstr>
      <vt:lpstr>We leverage a hybrid approach to assess the process complexity</vt:lpstr>
      <vt:lpstr>We capture all process and table metadata with lineage for collaboration</vt:lpstr>
      <vt:lpstr>We model the DWH by minimizing complexity &amp; maximizing performance</vt:lpstr>
      <vt:lpstr>We schedule processes with all dependencies and track them to completion</vt:lpstr>
      <vt:lpstr>Effective Data Dissemination</vt:lpstr>
      <vt:lpstr>Automated Data Quality Monitoring &amp; End to End Operational Visibility</vt:lpstr>
      <vt:lpstr>PowerPoint Presentation</vt:lpstr>
      <vt:lpstr>LatentView’s Case Studies in Advanced Analytics</vt:lpstr>
      <vt:lpstr>Why LatentView would be a good partner for Sohar Bank</vt:lpstr>
      <vt:lpstr>Thank You</vt:lpstr>
      <vt:lpstr>Recommendation System to Increase Share of Wallet</vt:lpstr>
      <vt:lpstr>Collections Propensity/Lapsation Model to win-back the lapsed customers </vt:lpstr>
      <vt:lpstr>Our Experience working with a Leading Asset Management Firm</vt:lpstr>
      <vt:lpstr>1. Global Client Coverage – Engagement Scoring &amp; Contact Profiling</vt:lpstr>
      <vt:lpstr>2. Institutional Client Retention using Machine Learning</vt:lpstr>
      <vt:lpstr>3. Campaign Targeting to Increase investments (Top Up &amp; Cross Sell)</vt:lpstr>
      <vt:lpstr>4. Alternative Data Sources to Improve Investment Analysis</vt:lpstr>
      <vt:lpstr>4. Alternative Data Sources to Improve Investment Analysis</vt:lpstr>
      <vt:lpstr>Risk &amp; Fraud Analytics for a Leading eCommerce Marketplace</vt:lpstr>
      <vt:lpstr>PowerPoint Presentation</vt:lpstr>
      <vt:lpstr>PowerPoint Presentation</vt:lpstr>
      <vt:lpstr>PowerPoint Presentation</vt:lpstr>
      <vt:lpstr>PowerPoint Presentation</vt:lpstr>
      <vt:lpstr>Stolen Financial Detection and Analysis</vt:lpstr>
      <vt:lpstr>Identify False Positive Rates of Existing Fraud Rule Engines</vt:lpstr>
      <vt:lpstr>Credit Risk for a large Digital Payments Provider</vt:lpstr>
      <vt:lpstr>1. Automated Underwriting Policy</vt:lpstr>
      <vt:lpstr>2. Dynamic Offer sizes and Pricing</vt:lpstr>
      <vt:lpstr>3. Monitoring Performance</vt:lpstr>
      <vt:lpstr>4. Next Gen Underwriting</vt:lpstr>
      <vt:lpstr>PowerPoint Presentation</vt:lpstr>
      <vt:lpstr>1) Co-Discover the problem along with stakeholders</vt:lpstr>
      <vt:lpstr>2) Assess the feasibility of transforming to the new state</vt:lpstr>
      <vt:lpstr>3) Prioritize solutions that enable transition to new state</vt:lpstr>
      <vt:lpstr>Proposed Team Structure</vt:lpstr>
      <vt:lpstr>Milestone View</vt:lpstr>
      <vt:lpstr>Our Data Engineering Capabilities</vt:lpstr>
      <vt:lpstr>Adopting Scaled Agile Framework to this Engagement</vt:lpstr>
      <vt:lpstr>Adopting DevOps Best Practices to this Engagement</vt:lpstr>
      <vt:lpstr>Illustrative: Role based assessment within each functional units</vt:lpstr>
      <vt:lpstr>BI Maturity Assessment Report</vt:lpstr>
      <vt:lpstr>Cost Intelligence - Risk vs Impact</vt:lpstr>
      <vt:lpstr>Our suite of offerings are tailored to client context and needs</vt:lpstr>
      <vt:lpstr>Easily adapt to changing client requirements through diverse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LatentView Response to Sohar RFP</dc:title>
  <dc:creator>Siva Palanisamy</dc:creator>
  <cp:lastModifiedBy>Siva Palanisamy</cp:lastModifiedBy>
  <cp:revision>382</cp:revision>
  <dcterms:created xsi:type="dcterms:W3CDTF">2020-07-20T08:04:50Z</dcterms:created>
  <dcterms:modified xsi:type="dcterms:W3CDTF">2020-07-23T05:14:30Z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0x010100DB9C4F36CEC9AC449896A7303B0E2CFE</vt:lpwstr>
  </property>
</Properties>
</file>